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648" r:id="rId1"/>
  </p:sldMasterIdLst>
  <p:notesMasterIdLst>
    <p:notesMasterId r:id="rId21"/>
  </p:notesMasterIdLst>
  <p:sldIdLst>
    <p:sldId id="277" r:id="rId2"/>
    <p:sldId id="323" r:id="rId3"/>
    <p:sldId id="362" r:id="rId4"/>
    <p:sldId id="363" r:id="rId5"/>
    <p:sldId id="365" r:id="rId6"/>
    <p:sldId id="364" r:id="rId7"/>
    <p:sldId id="366" r:id="rId8"/>
    <p:sldId id="367" r:id="rId9"/>
    <p:sldId id="368" r:id="rId10"/>
    <p:sldId id="369" r:id="rId11"/>
    <p:sldId id="370" r:id="rId12"/>
    <p:sldId id="371" r:id="rId13"/>
    <p:sldId id="372" r:id="rId14"/>
    <p:sldId id="373" r:id="rId15"/>
    <p:sldId id="374" r:id="rId16"/>
    <p:sldId id="375" r:id="rId17"/>
    <p:sldId id="376" r:id="rId18"/>
    <p:sldId id="378" r:id="rId19"/>
    <p:sldId id="377" r:id="rId20"/>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201" userDrawn="1">
          <p15:clr>
            <a:srgbClr val="A4A3A4"/>
          </p15:clr>
        </p15:guide>
        <p15:guide id="2" pos="574" userDrawn="1">
          <p15:clr>
            <a:srgbClr val="A4A3A4"/>
          </p15:clr>
        </p15:guide>
        <p15:guide id="3" pos="7106"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4336"/>
    <a:srgbClr val="00B1F0"/>
    <a:srgbClr val="6FB332"/>
    <a:srgbClr val="79BD28"/>
    <a:srgbClr val="060C21"/>
    <a:srgbClr val="5F7491"/>
    <a:srgbClr val="325692"/>
    <a:srgbClr val="5E7491"/>
    <a:srgbClr val="345692"/>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619" autoAdjust="0"/>
    <p:restoredTop sz="72409" autoAdjust="0"/>
  </p:normalViewPr>
  <p:slideViewPr>
    <p:cSldViewPr snapToGrid="0">
      <p:cViewPr varScale="1">
        <p:scale>
          <a:sx n="62" d="100"/>
          <a:sy n="62" d="100"/>
        </p:scale>
        <p:origin x="1138" y="62"/>
      </p:cViewPr>
      <p:guideLst>
        <p:guide orient="horz" pos="4201"/>
        <p:guide pos="574"/>
        <p:guide pos="7106"/>
      </p:guideLst>
    </p:cSldViewPr>
  </p:slideViewPr>
  <p:notesTextViewPr>
    <p:cViewPr>
      <p:scale>
        <a:sx n="1" d="1"/>
        <a:sy n="1" d="1"/>
      </p:scale>
      <p:origin x="0" y="0"/>
    </p:cViewPr>
  </p:notesTextViewPr>
  <p:notesViewPr>
    <p:cSldViewPr snapToGrid="0" showGuides="1">
      <p:cViewPr varScale="1">
        <p:scale>
          <a:sx n="88" d="100"/>
          <a:sy n="88" d="100"/>
        </p:scale>
        <p:origin x="3872" y="1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4AFBF0-D5CB-4929-9625-B33CD1575C00}" type="datetimeFigureOut">
              <a:rPr lang="zh-CN" altLang="en-US" smtClean="0"/>
              <a:t>2021/8/16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C717E2-905F-41A6-B63F-8ADEB1A152CA}" type="slidenum">
              <a:rPr lang="zh-CN" altLang="en-US" smtClean="0"/>
              <a:t>‹#›</a:t>
            </a:fld>
            <a:endParaRPr lang="zh-CN" altLang="en-US"/>
          </a:p>
        </p:txBody>
      </p:sp>
    </p:spTree>
    <p:extLst>
      <p:ext uri="{BB962C8B-B14F-4D97-AF65-F5344CB8AC3E}">
        <p14:creationId xmlns:p14="http://schemas.microsoft.com/office/powerpoint/2010/main" val="27497291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C717E2-905F-41A6-B63F-8ADEB1A152CA}" type="slidenum">
              <a:rPr lang="zh-CN" altLang="en-US" smtClean="0"/>
              <a:t>0</a:t>
            </a:fld>
            <a:endParaRPr lang="zh-CN" altLang="en-US"/>
          </a:p>
        </p:txBody>
      </p:sp>
    </p:spTree>
    <p:extLst>
      <p:ext uri="{BB962C8B-B14F-4D97-AF65-F5344CB8AC3E}">
        <p14:creationId xmlns:p14="http://schemas.microsoft.com/office/powerpoint/2010/main" val="42924606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1. Organizations regardless of size are troubled with attacks on User devices and People (social attacks)</a:t>
            </a:r>
            <a:endParaRPr lang="en-MY" dirty="0"/>
          </a:p>
          <a:p>
            <a:endParaRPr lang="en-MY" dirty="0"/>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3</a:t>
            </a:fld>
            <a:endParaRPr lang="zh-CN" altLang="en-US"/>
          </a:p>
        </p:txBody>
      </p:sp>
    </p:spTree>
    <p:extLst>
      <p:ext uri="{BB962C8B-B14F-4D97-AF65-F5344CB8AC3E}">
        <p14:creationId xmlns:p14="http://schemas.microsoft.com/office/powerpoint/2010/main" val="4781673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Example for broad attack such as </a:t>
            </a:r>
            <a:r>
              <a:rPr lang="en-US" dirty="0" err="1"/>
              <a:t>smurf</a:t>
            </a:r>
            <a:r>
              <a:rPr lang="en-US" dirty="0"/>
              <a:t> attack and it could be easily bring down any critical servers and endpoint devices without being notice in advance.</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Asset identification or unpatched system discovery is a daunting task.</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In most cases, organization IT team not able to deploy any single patch without any UAT or system testing before running in production system, let alone for large deployment. It is extremely difficult and requires different team to evaluate this.</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There is no fool prove on protected system that is not susceptible to any form of attacks.</a:t>
            </a:r>
          </a:p>
          <a:p>
            <a:endParaRPr lang="en-MY" dirty="0"/>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5</a:t>
            </a:fld>
            <a:endParaRPr lang="zh-CN" altLang="en-US"/>
          </a:p>
        </p:txBody>
      </p:sp>
    </p:spTree>
    <p:extLst>
      <p:ext uri="{BB962C8B-B14F-4D97-AF65-F5344CB8AC3E}">
        <p14:creationId xmlns:p14="http://schemas.microsoft.com/office/powerpoint/2010/main" val="16856100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Example of possible attacks, these are classic example and many more than this.</a:t>
            </a:r>
          </a:p>
          <a:p>
            <a:endParaRPr lang="en-MY" dirty="0"/>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6</a:t>
            </a:fld>
            <a:endParaRPr lang="zh-CN" altLang="en-US"/>
          </a:p>
        </p:txBody>
      </p:sp>
    </p:spTree>
    <p:extLst>
      <p:ext uri="{BB962C8B-B14F-4D97-AF65-F5344CB8AC3E}">
        <p14:creationId xmlns:p14="http://schemas.microsoft.com/office/powerpoint/2010/main" val="25108460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IOT devices or unknown endpoint devices are the entry point for most cases</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Majority of security solutions emphasis on critical servers, endpoint, database and </a:t>
            </a:r>
            <a:r>
              <a:rPr lang="en-US" dirty="0" err="1"/>
              <a:t>etc</a:t>
            </a:r>
            <a:r>
              <a:rPr lang="en-US" dirty="0"/>
              <a:t>, but literally non-exists for IOT devices</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Organization also face challenge to acquire new solution due to cost effectiveness and managing siloed solutions</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What you really need is simplify user and network management especially any possible unknown and onboarding devices widen attack surface.</a:t>
            </a:r>
            <a:endParaRPr lang="en-MY" dirty="0"/>
          </a:p>
          <a:p>
            <a:endParaRPr lang="en-MY" dirty="0"/>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7</a:t>
            </a:fld>
            <a:endParaRPr lang="zh-CN" altLang="en-US"/>
          </a:p>
        </p:txBody>
      </p:sp>
    </p:spTree>
    <p:extLst>
      <p:ext uri="{BB962C8B-B14F-4D97-AF65-F5344CB8AC3E}">
        <p14:creationId xmlns:p14="http://schemas.microsoft.com/office/powerpoint/2010/main" val="16435523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These are few factors involve and ideally revolving identification, evaluation and enforcement criteria.</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SWG is the foundation solution and allow organization to have holistic solution to uncover even more possible threats.</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Asset management &amp; endpoint compliance check is used for this purpose and allow any organization to gain unparallel visibility across your network without having to use different siloed solutions and team disparity.</a:t>
            </a:r>
          </a:p>
          <a:p>
            <a:endParaRPr lang="en-MY" dirty="0"/>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8</a:t>
            </a:fld>
            <a:endParaRPr lang="zh-CN" altLang="en-US"/>
          </a:p>
        </p:txBody>
      </p:sp>
    </p:spTree>
    <p:extLst>
      <p:ext uri="{BB962C8B-B14F-4D97-AF65-F5344CB8AC3E}">
        <p14:creationId xmlns:p14="http://schemas.microsoft.com/office/powerpoint/2010/main" val="31116612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Utilize fingerprinting (OS, port open, vendor endpoint)</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Identify IP address pool (online, offline, available)</a:t>
            </a:r>
          </a:p>
          <a:p>
            <a:endParaRPr lang="en-MY" dirty="0"/>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10</a:t>
            </a:fld>
            <a:endParaRPr lang="zh-CN" altLang="en-US"/>
          </a:p>
        </p:txBody>
      </p:sp>
    </p:spTree>
    <p:extLst>
      <p:ext uri="{BB962C8B-B14F-4D97-AF65-F5344CB8AC3E}">
        <p14:creationId xmlns:p14="http://schemas.microsoft.com/office/powerpoint/2010/main" val="20760245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Automated IOT categorization</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6 categories with customization</a:t>
            </a:r>
            <a:br>
              <a:rPr lang="en-US" dirty="0"/>
            </a:br>
            <a:endParaRPr lang="en-US" dirty="0"/>
          </a:p>
          <a:p>
            <a:pPr marL="171450" indent="-171450">
              <a:buFont typeface="Arial" panose="020B0604020202020204" pitchFamily="34" charset="0"/>
              <a:buChar char="•"/>
            </a:pPr>
            <a:r>
              <a:rPr lang="en-US" dirty="0"/>
              <a:t>Ways to filter and export</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Identify device to user identity</a:t>
            </a:r>
          </a:p>
          <a:p>
            <a:endParaRPr lang="en-MY" dirty="0"/>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11</a:t>
            </a:fld>
            <a:endParaRPr lang="zh-CN" altLang="en-US"/>
          </a:p>
        </p:txBody>
      </p:sp>
    </p:spTree>
    <p:extLst>
      <p:ext uri="{BB962C8B-B14F-4D97-AF65-F5344CB8AC3E}">
        <p14:creationId xmlns:p14="http://schemas.microsoft.com/office/powerpoint/2010/main" val="31937396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Endpoint Check</a:t>
            </a:r>
          </a:p>
          <a:p>
            <a:pPr marL="171450" indent="-171450">
              <a:buFont typeface="Arial" panose="020B0604020202020204" pitchFamily="34" charset="0"/>
              <a:buChar char="•"/>
            </a:pPr>
            <a:r>
              <a:rPr lang="en-US" dirty="0"/>
              <a:t>Rule design based on 13 category</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Patch, process, access control, external device control, anti-defacement, anti-virus software and </a:t>
            </a:r>
            <a:r>
              <a:rPr lang="en-US" dirty="0" err="1"/>
              <a:t>etc</a:t>
            </a:r>
            <a:endParaRPr lang="en-US" dirty="0"/>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Allow notification and action taken</a:t>
            </a:r>
          </a:p>
          <a:p>
            <a:endParaRPr lang="en-US" dirty="0"/>
          </a:p>
          <a:p>
            <a:endParaRPr lang="en-US" dirty="0"/>
          </a:p>
          <a:p>
            <a:r>
              <a:rPr lang="en-US" dirty="0"/>
              <a:t>Antivirus Check</a:t>
            </a:r>
          </a:p>
          <a:p>
            <a:pPr marL="171450" indent="-171450">
              <a:buFont typeface="Arial" panose="020B0604020202020204" pitchFamily="34" charset="0"/>
              <a:buChar char="•"/>
            </a:pPr>
            <a:r>
              <a:rPr lang="en-US" dirty="0"/>
              <a:t>Application recognition based on traffic</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Separated by personal software and enterprise software</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Allow notification and action taken</a:t>
            </a:r>
          </a:p>
          <a:p>
            <a:endParaRPr lang="en-MY" dirty="0"/>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12</a:t>
            </a:fld>
            <a:endParaRPr lang="zh-CN" altLang="en-US"/>
          </a:p>
        </p:txBody>
      </p:sp>
    </p:spTree>
    <p:extLst>
      <p:ext uri="{BB962C8B-B14F-4D97-AF65-F5344CB8AC3E}">
        <p14:creationId xmlns:p14="http://schemas.microsoft.com/office/powerpoint/2010/main" val="18932426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Classic example of using medical equipment that might not be identify and recognize in the network</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Inability to track and identify any possible non-compliance devices</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Enforce compliance is only possible with visibility and control in the network</a:t>
            </a:r>
            <a:endParaRPr lang="en-MY" dirty="0"/>
          </a:p>
          <a:p>
            <a:endParaRPr lang="en-MY" dirty="0"/>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13</a:t>
            </a:fld>
            <a:endParaRPr lang="zh-CN" altLang="en-US"/>
          </a:p>
        </p:txBody>
      </p:sp>
    </p:spTree>
    <p:extLst>
      <p:ext uri="{BB962C8B-B14F-4D97-AF65-F5344CB8AC3E}">
        <p14:creationId xmlns:p14="http://schemas.microsoft.com/office/powerpoint/2010/main" val="21457873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All retails will have POS system, barcode scanner and surveillance camera which create possible surface attack.</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Ensure system uptime and security protection is our utmost important factor to ensure safety net is in place.</a:t>
            </a:r>
            <a:endParaRPr lang="en-MY" dirty="0"/>
          </a:p>
          <a:p>
            <a:endParaRPr lang="en-MY" dirty="0"/>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14</a:t>
            </a:fld>
            <a:endParaRPr lang="zh-CN" altLang="en-US"/>
          </a:p>
        </p:txBody>
      </p:sp>
    </p:spTree>
    <p:extLst>
      <p:ext uri="{BB962C8B-B14F-4D97-AF65-F5344CB8AC3E}">
        <p14:creationId xmlns:p14="http://schemas.microsoft.com/office/powerpoint/2010/main" val="9091839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Any organization need to ensure safety blanket to ensure your system is safe and protected against possible intrusion </a:t>
            </a:r>
            <a:r>
              <a:rPr lang="en-US" dirty="0" err="1"/>
              <a:t>i.e</a:t>
            </a:r>
            <a:r>
              <a:rPr lang="en-US" dirty="0"/>
              <a:t> malware attacks due to unpatched system from guests &amp; contractor</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A classic example of utilizing both endpoint check and traffic based solution to tackle this problem.</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Endpoint check is used for employees and traffic based solution can be used on guests &amp; contractors (do not need to ask their permission to install anything as it is agentless)</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Ensure company acceptance use policy and compliance are maintain without having to rely on multiple vendors’ solutions.</a:t>
            </a:r>
          </a:p>
          <a:p>
            <a:endParaRPr lang="en-MY" dirty="0"/>
          </a:p>
        </p:txBody>
      </p:sp>
      <p:sp>
        <p:nvSpPr>
          <p:cNvPr id="4" name="Slide Number Placeholder 3"/>
          <p:cNvSpPr>
            <a:spLocks noGrp="1"/>
          </p:cNvSpPr>
          <p:nvPr>
            <p:ph type="sldNum" sz="quarter" idx="5"/>
          </p:nvPr>
        </p:nvSpPr>
        <p:spPr/>
        <p:txBody>
          <a:bodyPr/>
          <a:lstStyle/>
          <a:p>
            <a:fld id="{E8C717E2-905F-41A6-B63F-8ADEB1A152CA}" type="slidenum">
              <a:rPr lang="zh-CN" altLang="en-US" smtClean="0"/>
              <a:t>15</a:t>
            </a:fld>
            <a:endParaRPr lang="zh-CN" altLang="en-US"/>
          </a:p>
        </p:txBody>
      </p:sp>
    </p:spTree>
    <p:extLst>
      <p:ext uri="{BB962C8B-B14F-4D97-AF65-F5344CB8AC3E}">
        <p14:creationId xmlns:p14="http://schemas.microsoft.com/office/powerpoint/2010/main" val="62519172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Without design on the top left corner ">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p>
        </p:txBody>
      </p:sp>
      <p:grpSp>
        <p:nvGrpSpPr>
          <p:cNvPr id="23" name="组合 22"/>
          <p:cNvGrpSpPr/>
          <p:nvPr userDrawn="1"/>
        </p:nvGrpSpPr>
        <p:grpSpPr>
          <a:xfrm>
            <a:off x="907549" y="6517055"/>
            <a:ext cx="10423265" cy="162252"/>
            <a:chOff x="907549" y="6523638"/>
            <a:chExt cx="10423265" cy="162252"/>
          </a:xfrm>
        </p:grpSpPr>
        <p:sp>
          <p:nvSpPr>
            <p:cNvPr id="24" name="矩形 23"/>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矩形 24"/>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26" name="直接连接符 25"/>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9"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30" name="图片 2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1056917183"/>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With Titl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6"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p>
        </p:txBody>
      </p:sp>
      <p:grpSp>
        <p:nvGrpSpPr>
          <p:cNvPr id="40" name="组合 39"/>
          <p:cNvGrpSpPr/>
          <p:nvPr userDrawn="1"/>
        </p:nvGrpSpPr>
        <p:grpSpPr>
          <a:xfrm>
            <a:off x="907549" y="6517055"/>
            <a:ext cx="10423265" cy="162252"/>
            <a:chOff x="907549" y="6523638"/>
            <a:chExt cx="10423265" cy="162252"/>
          </a:xfrm>
        </p:grpSpPr>
        <p:sp>
          <p:nvSpPr>
            <p:cNvPr id="41" name="矩形 40"/>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矩形 41"/>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3" name="直接连接符 42"/>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4"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45" name="图片 4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
        <p:nvSpPr>
          <p:cNvPr id="15" name="矩形 14">
            <a:extLst>
              <a:ext uri="{FF2B5EF4-FFF2-40B4-BE49-F238E27FC236}">
                <a16:creationId xmlns:a16="http://schemas.microsoft.com/office/drawing/2014/main" id="{AB84EE95-3A52-B54F-8DAA-1648BF71277F}"/>
              </a:ext>
            </a:extLst>
          </p:cNvPr>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6" name="矩形 15">
            <a:extLst>
              <a:ext uri="{FF2B5EF4-FFF2-40B4-BE49-F238E27FC236}">
                <a16:creationId xmlns:a16="http://schemas.microsoft.com/office/drawing/2014/main" id="{34EF4D50-B9AD-4643-AAB8-D4ADD4D4EBBA}"/>
              </a:ext>
            </a:extLst>
          </p:cNvPr>
          <p:cNvSpPr/>
          <p:nvPr/>
        </p:nvSpPr>
        <p:spPr>
          <a:xfrm>
            <a:off x="579651" y="200326"/>
            <a:ext cx="5661129" cy="523220"/>
          </a:xfrm>
          <a:prstGeom prst="rect">
            <a:avLst/>
          </a:prstGeom>
        </p:spPr>
        <p:txBody>
          <a:bodyPr wrap="square">
            <a:spAutoFit/>
          </a:bodyPr>
          <a:lstStyle/>
          <a:p>
            <a:endParaRPr lang="en-US" altLang="zh-CN" sz="2800" b="1" dirty="0">
              <a:solidFill>
                <a:schemeClr val="bg1"/>
              </a:solidFill>
              <a:latin typeface="Century Gothic" panose="020B0502020202020204" pitchFamily="34" charset="0"/>
              <a:ea typeface="微软雅黑" charset="-122"/>
            </a:endParaRPr>
          </a:p>
        </p:txBody>
      </p:sp>
      <p:sp>
        <p:nvSpPr>
          <p:cNvPr id="17" name="矩形 16">
            <a:extLst>
              <a:ext uri="{FF2B5EF4-FFF2-40B4-BE49-F238E27FC236}">
                <a16:creationId xmlns:a16="http://schemas.microsoft.com/office/drawing/2014/main" id="{99218796-D37D-884E-9147-95A19C07D7D7}"/>
              </a:ext>
            </a:extLst>
          </p:cNvPr>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Tree>
    <p:extLst>
      <p:ext uri="{BB962C8B-B14F-4D97-AF65-F5344CB8AC3E}">
        <p14:creationId xmlns:p14="http://schemas.microsoft.com/office/powerpoint/2010/main" val="1431928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ithout CONFIDENTIAL logo on the  bottom">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p>
        </p:txBody>
      </p:sp>
      <p:grpSp>
        <p:nvGrpSpPr>
          <p:cNvPr id="34" name="组合 33"/>
          <p:cNvGrpSpPr/>
          <p:nvPr userDrawn="1"/>
        </p:nvGrpSpPr>
        <p:grpSpPr>
          <a:xfrm>
            <a:off x="907549" y="6517055"/>
            <a:ext cx="10423265" cy="162252"/>
            <a:chOff x="907549" y="6523638"/>
            <a:chExt cx="10423265" cy="162252"/>
          </a:xfrm>
        </p:grpSpPr>
        <p:sp>
          <p:nvSpPr>
            <p:cNvPr id="35" name="矩形 34"/>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矩形 35"/>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37" name="直接连接符 36"/>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38"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39" name="图片 3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35020517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Without title box on the top left corn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5"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p>
        </p:txBody>
      </p:sp>
      <p:grpSp>
        <p:nvGrpSpPr>
          <p:cNvPr id="37" name="组合 36"/>
          <p:cNvGrpSpPr/>
          <p:nvPr userDrawn="1"/>
        </p:nvGrpSpPr>
        <p:grpSpPr>
          <a:xfrm>
            <a:off x="907549" y="6517055"/>
            <a:ext cx="10423265" cy="162252"/>
            <a:chOff x="907549" y="6523638"/>
            <a:chExt cx="10423265" cy="162252"/>
          </a:xfrm>
        </p:grpSpPr>
        <p:sp>
          <p:nvSpPr>
            <p:cNvPr id="38" name="矩形 37"/>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矩形 38"/>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0" name="直接连接符 39"/>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1"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42" name="图片 4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38007034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Without design on the top left corner and the bottom">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6"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dirty="0" err="1">
                <a:ea typeface="微软雅黑" panose="020B0503020204020204" pitchFamily="34" charset="-122"/>
              </a:rPr>
              <a:t>Sangfor</a:t>
            </a:r>
            <a:r>
              <a:rPr lang="en-US" altLang="zh-CN" dirty="0">
                <a:ea typeface="微软雅黑" panose="020B0503020204020204" pitchFamily="34" charset="-122"/>
              </a:rPr>
              <a:t> Technologies</a:t>
            </a:r>
          </a:p>
        </p:txBody>
      </p:sp>
      <p:sp>
        <p:nvSpPr>
          <p:cNvPr id="43"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dirty="0"/>
          </a:p>
        </p:txBody>
      </p:sp>
      <p:pic>
        <p:nvPicPr>
          <p:cNvPr id="44" name="图片 4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33358347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405170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ver page">
    <p:spTree>
      <p:nvGrpSpPr>
        <p:cNvPr id="1" name=""/>
        <p:cNvGrpSpPr/>
        <p:nvPr/>
      </p:nvGrpSpPr>
      <p:grpSpPr>
        <a:xfrm>
          <a:off x="0" y="0"/>
          <a:ext cx="0" cy="0"/>
          <a:chOff x="0" y="0"/>
          <a:chExt cx="0" cy="0"/>
        </a:xfrm>
      </p:grpSpPr>
      <p:sp>
        <p:nvSpPr>
          <p:cNvPr id="3" name="灯片编号占位符 2"/>
          <p:cNvSpPr>
            <a:spLocks noGrp="1"/>
          </p:cNvSpPr>
          <p:nvPr>
            <p:ph type="sldNum" sz="quarter" idx="10"/>
          </p:nvPr>
        </p:nvSpPr>
        <p:spPr/>
        <p:txBody>
          <a:bodyPr/>
          <a:lstStyle/>
          <a:p>
            <a:fld id="{795C62BC-63D8-4176-937B-D5EBCAA09FF2}" type="slidenum">
              <a:rPr lang="zh-CN" altLang="en-US" smtClean="0"/>
              <a:pPr/>
              <a:t>‹#›</a:t>
            </a:fld>
            <a:endParaRPr lang="zh-CN" altLang="en-US" dirty="0"/>
          </a:p>
        </p:txBody>
      </p:sp>
    </p:spTree>
    <p:extLst>
      <p:ext uri="{BB962C8B-B14F-4D97-AF65-F5344CB8AC3E}">
        <p14:creationId xmlns:p14="http://schemas.microsoft.com/office/powerpoint/2010/main" val="2162030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736600" y="2740025"/>
            <a:ext cx="69469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6" name="灯片编号占位符 5"/>
          <p:cNvSpPr>
            <a:spLocks noGrp="1"/>
          </p:cNvSpPr>
          <p:nvPr>
            <p:ph type="sldNum" sz="quarter" idx="4"/>
          </p:nvPr>
        </p:nvSpPr>
        <p:spPr>
          <a:xfrm>
            <a:off x="8432796" y="6433223"/>
            <a:ext cx="2743200" cy="365125"/>
          </a:xfrm>
          <a:prstGeom prst="rect">
            <a:avLst/>
          </a:prstGeom>
        </p:spPr>
        <p:txBody>
          <a:bodyPr vert="horz" lIns="91440" tIns="45720" rIns="91440" bIns="45720" rtlCol="0" anchor="ctr"/>
          <a:lstStyle>
            <a:lvl1pPr algn="r">
              <a:defRPr sz="1200">
                <a:solidFill>
                  <a:schemeClr val="bg1"/>
                </a:solidFill>
                <a:latin typeface="Century Gothic" panose="020B0502020202020204" pitchFamily="34" charset="0"/>
              </a:defRPr>
            </a:lvl1pPr>
          </a:lstStyle>
          <a:p>
            <a:fld id="{795C62BC-63D8-4176-937B-D5EBCAA09FF2}" type="slidenum">
              <a:rPr lang="zh-CN" altLang="en-US" smtClean="0"/>
              <a:pPr/>
              <a:t>‹#›</a:t>
            </a:fld>
            <a:endParaRPr lang="zh-CN" altLang="en-US" dirty="0"/>
          </a:p>
        </p:txBody>
      </p:sp>
    </p:spTree>
    <p:extLst>
      <p:ext uri="{BB962C8B-B14F-4D97-AF65-F5344CB8AC3E}">
        <p14:creationId xmlns:p14="http://schemas.microsoft.com/office/powerpoint/2010/main" val="11348253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5" r:id="rId4"/>
    <p:sldLayoutId id="2147483658" r:id="rId5"/>
    <p:sldLayoutId id="2147483660" r:id="rId6"/>
    <p:sldLayoutId id="2147483659" r:id="rId7"/>
  </p:sldLayoutIdLst>
  <p:hf hdr="0"/>
  <p:txStyles>
    <p:titleStyle>
      <a:lvl1pPr algn="l" defTabSz="914400" rtl="0" eaLnBrk="1" latinLnBrk="0" hangingPunct="1">
        <a:lnSpc>
          <a:spcPct val="90000"/>
        </a:lnSpc>
        <a:spcBef>
          <a:spcPct val="0"/>
        </a:spcBef>
        <a:buNone/>
        <a:defRPr sz="44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8" Type="http://schemas.microsoft.com/office/2007/relationships/hdphoto" Target="../media/hdphoto1.wdp"/><Relationship Id="rId13" Type="http://schemas.openxmlformats.org/officeDocument/2006/relationships/image" Target="../media/image25.png"/><Relationship Id="rId3" Type="http://schemas.openxmlformats.org/officeDocument/2006/relationships/image" Target="../media/image16.png"/><Relationship Id="rId7" Type="http://schemas.openxmlformats.org/officeDocument/2006/relationships/image" Target="../media/image20.png"/><Relationship Id="rId12" Type="http://schemas.openxmlformats.org/officeDocument/2006/relationships/image" Target="../media/image24.png"/><Relationship Id="rId2" Type="http://schemas.openxmlformats.org/officeDocument/2006/relationships/notesSlide" Target="../notesSlides/notesSlide5.xml"/><Relationship Id="rId16"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19.png"/><Relationship Id="rId11" Type="http://schemas.openxmlformats.org/officeDocument/2006/relationships/image" Target="../media/image23.png"/><Relationship Id="rId5" Type="http://schemas.openxmlformats.org/officeDocument/2006/relationships/image" Target="../media/image18.png"/><Relationship Id="rId15" Type="http://schemas.openxmlformats.org/officeDocument/2006/relationships/image" Target="../media/image27.png"/><Relationship Id="rId10" Type="http://schemas.openxmlformats.org/officeDocument/2006/relationships/image" Target="../media/image22.png"/><Relationship Id="rId4" Type="http://schemas.openxmlformats.org/officeDocument/2006/relationships/image" Target="../media/image17.png"/><Relationship Id="rId9" Type="http://schemas.openxmlformats.org/officeDocument/2006/relationships/image" Target="../media/image21.png"/><Relationship Id="rId14" Type="http://schemas.openxmlformats.org/officeDocument/2006/relationships/image" Target="../media/image26.png"/></Relationships>
</file>

<file path=ppt/slides/_rels/slide9.xml.rels><?xml version="1.0" encoding="UTF-8" standalone="yes"?>
<Relationships xmlns="http://schemas.openxmlformats.org/package/2006/relationships"><Relationship Id="rId8" Type="http://schemas.openxmlformats.org/officeDocument/2006/relationships/image" Target="../media/image34.sv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slides/_rels/slide10.xml.rels><?xml version="1.0" encoding="UTF-8" standalone="yes"?>
<Relationships xmlns="http://schemas.openxmlformats.org/package/2006/relationships"><Relationship Id="rId8" Type="http://schemas.openxmlformats.org/officeDocument/2006/relationships/image" Target="../media/image41.sv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emf"/><Relationship Id="rId1" Type="http://schemas.openxmlformats.org/officeDocument/2006/relationships/slideLayout" Target="../slideLayouts/slideLayout2.xml"/><Relationship Id="rId6" Type="http://schemas.openxmlformats.org/officeDocument/2006/relationships/image" Target="../media/image39.svg"/><Relationship Id="rId5" Type="http://schemas.openxmlformats.org/officeDocument/2006/relationships/image" Target="../media/image38.png"/><Relationship Id="rId4" Type="http://schemas.openxmlformats.org/officeDocument/2006/relationships/image" Target="../media/image37.svg"/></Relationships>
</file>

<file path=ppt/slides/_rels/slide1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1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48.svg"/><Relationship Id="rId5" Type="http://schemas.openxmlformats.org/officeDocument/2006/relationships/image" Target="../media/image47.png"/><Relationship Id="rId4" Type="http://schemas.openxmlformats.org/officeDocument/2006/relationships/image" Target="../media/image46.svg"/></Relationships>
</file>

<file path=ppt/slides/_rels/slide1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4" name="矩形 23"/>
          <p:cNvSpPr/>
          <p:nvPr/>
        </p:nvSpPr>
        <p:spPr>
          <a:xfrm>
            <a:off x="913253" y="6517951"/>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5" name="文本框 24"/>
          <p:cNvSpPr txBox="1"/>
          <p:nvPr/>
        </p:nvSpPr>
        <p:spPr>
          <a:xfrm>
            <a:off x="1131708" y="6460578"/>
            <a:ext cx="1560042" cy="276999"/>
          </a:xfrm>
          <a:prstGeom prst="rect">
            <a:avLst/>
          </a:prstGeom>
          <a:noFill/>
        </p:spPr>
        <p:txBody>
          <a:bodyPr wrap="none" rtlCol="0">
            <a:spAutoFit/>
          </a:bodyPr>
          <a:lstStyle/>
          <a:p>
            <a:r>
              <a:rPr lang="en-US" altLang="en-US" sz="1200" dirty="0">
                <a:solidFill>
                  <a:schemeClr val="bg1"/>
                </a:solidFill>
                <a:latin typeface="Century Gothic" panose="020B0502020202020204" pitchFamily="34" charset="0"/>
                <a:ea typeface="微软雅黑" charset="-122"/>
                <a:sym typeface="微软雅黑" panose="020B0503020204020204" pitchFamily="34" charset="-122"/>
              </a:rPr>
              <a:t>www.sangfor.com</a:t>
            </a:r>
            <a:endParaRPr lang="en-US" altLang="en-US" sz="1200" dirty="0">
              <a:solidFill>
                <a:schemeClr val="bg1"/>
              </a:solidFill>
              <a:latin typeface="Century Gothic" panose="020B0502020202020204" pitchFamily="34" charset="0"/>
              <a:ea typeface="微软雅黑" charset="-122"/>
            </a:endParaRPr>
          </a:p>
        </p:txBody>
      </p:sp>
      <p:grpSp>
        <p:nvGrpSpPr>
          <p:cNvPr id="3" name="组合 2"/>
          <p:cNvGrpSpPr/>
          <p:nvPr/>
        </p:nvGrpSpPr>
        <p:grpSpPr>
          <a:xfrm>
            <a:off x="4943635" y="6460578"/>
            <a:ext cx="2304730" cy="276999"/>
            <a:chOff x="4872830" y="6460578"/>
            <a:chExt cx="2304730" cy="276999"/>
          </a:xfrm>
        </p:grpSpPr>
        <p:sp>
          <p:nvSpPr>
            <p:cNvPr id="27" name="矩形 26"/>
            <p:cNvSpPr/>
            <p:nvPr/>
          </p:nvSpPr>
          <p:spPr>
            <a:xfrm>
              <a:off x="4872830" y="6517951"/>
              <a:ext cx="162252" cy="16225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8" name="文本框 27"/>
            <p:cNvSpPr txBox="1"/>
            <p:nvPr/>
          </p:nvSpPr>
          <p:spPr>
            <a:xfrm>
              <a:off x="5077305" y="6460578"/>
              <a:ext cx="2100255" cy="276999"/>
            </a:xfrm>
            <a:prstGeom prst="rect">
              <a:avLst/>
            </a:prstGeom>
            <a:noFill/>
          </p:spPr>
          <p:txBody>
            <a:bodyPr wrap="none" rtlCol="0">
              <a:spAutoFit/>
            </a:bodyPr>
            <a:lstStyle/>
            <a:p>
              <a:r>
                <a:rPr lang="en-US" altLang="en-US" sz="1200" dirty="0" err="1">
                  <a:solidFill>
                    <a:schemeClr val="bg1"/>
                  </a:solidFill>
                  <a:latin typeface="Century Gothic" panose="020B0502020202020204" pitchFamily="34" charset="0"/>
                  <a:ea typeface="微软雅黑" charset="-122"/>
                  <a:sym typeface="微软雅黑" panose="020B0503020204020204" pitchFamily="34" charset="-122"/>
                </a:rPr>
                <a:t>Sangfor</a:t>
              </a:r>
              <a:r>
                <a:rPr lang="en-US" altLang="en-US" sz="1200" dirty="0">
                  <a:solidFill>
                    <a:schemeClr val="bg1"/>
                  </a:solidFill>
                  <a:latin typeface="Century Gothic" panose="020B0502020202020204" pitchFamily="34" charset="0"/>
                  <a:ea typeface="微软雅黑" charset="-122"/>
                  <a:sym typeface="微软雅黑" panose="020B0503020204020204" pitchFamily="34" charset="-122"/>
                </a:rPr>
                <a:t> Technologies Inc.</a:t>
              </a:r>
            </a:p>
          </p:txBody>
        </p:sp>
      </p:grpSp>
      <p:sp>
        <p:nvSpPr>
          <p:cNvPr id="31" name="矩形 30"/>
          <p:cNvSpPr/>
          <p:nvPr/>
        </p:nvSpPr>
        <p:spPr>
          <a:xfrm>
            <a:off x="0" y="1848684"/>
            <a:ext cx="438150" cy="33488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32" name="矩形 31"/>
          <p:cNvSpPr/>
          <p:nvPr/>
        </p:nvSpPr>
        <p:spPr>
          <a:xfrm>
            <a:off x="438150" y="1848684"/>
            <a:ext cx="123825" cy="33488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pic>
        <p:nvPicPr>
          <p:cNvPr id="51" name="图片 5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3724" y="507046"/>
            <a:ext cx="2006357" cy="659385"/>
          </a:xfrm>
          <a:prstGeom prst="rect">
            <a:avLst/>
          </a:prstGeom>
        </p:spPr>
      </p:pic>
      <p:sp>
        <p:nvSpPr>
          <p:cNvPr id="59" name="矩形 58"/>
          <p:cNvSpPr/>
          <p:nvPr/>
        </p:nvSpPr>
        <p:spPr>
          <a:xfrm>
            <a:off x="823724" y="1785669"/>
            <a:ext cx="3090270" cy="707886"/>
          </a:xfrm>
          <a:prstGeom prst="rect">
            <a:avLst/>
          </a:prstGeom>
        </p:spPr>
        <p:txBody>
          <a:bodyPr wrap="none">
            <a:spAutoFit/>
          </a:bodyPr>
          <a:lstStyle/>
          <a:p>
            <a:r>
              <a:rPr lang="en-US" altLang="zh-CN" sz="4000" b="1" dirty="0">
                <a:solidFill>
                  <a:schemeClr val="bg1"/>
                </a:solidFill>
                <a:latin typeface="Century Gothic Black" panose="020B0702020202020204" pitchFamily="34" charset="0"/>
                <a:ea typeface="微软雅黑" charset="-122"/>
                <a:cs typeface="Century Gothic Black" panose="020B0702020202020204" pitchFamily="34" charset="0"/>
              </a:rPr>
              <a:t>Trifecta Effect</a:t>
            </a:r>
            <a:endParaRPr lang="zh-CN" altLang="en-US" sz="4000" b="1" dirty="0">
              <a:solidFill>
                <a:schemeClr val="bg1"/>
              </a:solidFill>
              <a:latin typeface="Century Gothic Black" panose="020B0702020202020204" pitchFamily="34" charset="0"/>
              <a:cs typeface="Century Gothic Black" panose="020B0702020202020204" pitchFamily="34" charset="0"/>
            </a:endParaRPr>
          </a:p>
        </p:txBody>
      </p:sp>
      <p:sp>
        <p:nvSpPr>
          <p:cNvPr id="60" name="矩形 59"/>
          <p:cNvSpPr/>
          <p:nvPr/>
        </p:nvSpPr>
        <p:spPr>
          <a:xfrm>
            <a:off x="823724" y="2442592"/>
            <a:ext cx="5471370" cy="1569660"/>
          </a:xfrm>
          <a:prstGeom prst="rect">
            <a:avLst/>
          </a:prstGeom>
        </p:spPr>
        <p:txBody>
          <a:bodyPr wrap="none">
            <a:spAutoFit/>
          </a:bodyPr>
          <a:lstStyle/>
          <a:p>
            <a:r>
              <a:rPr lang="en-US" altLang="zh-CN" sz="3200" dirty="0">
                <a:solidFill>
                  <a:schemeClr val="bg1"/>
                </a:solidFill>
                <a:latin typeface="Century Gothic" panose="020B0502020202020204" pitchFamily="34" charset="0"/>
                <a:ea typeface="微软雅黑" charset="-122"/>
              </a:rPr>
              <a:t>Identification, Assessment</a:t>
            </a:r>
          </a:p>
          <a:p>
            <a:r>
              <a:rPr lang="en-US" altLang="zh-CN" sz="3200" dirty="0">
                <a:solidFill>
                  <a:schemeClr val="bg1"/>
                </a:solidFill>
                <a:latin typeface="Century Gothic" panose="020B0502020202020204" pitchFamily="34" charset="0"/>
                <a:ea typeface="微软雅黑" charset="-122"/>
              </a:rPr>
              <a:t>and Enforcement for Asset</a:t>
            </a:r>
          </a:p>
          <a:p>
            <a:r>
              <a:rPr lang="en-US" altLang="zh-CN" sz="3200" dirty="0">
                <a:solidFill>
                  <a:schemeClr val="bg1"/>
                </a:solidFill>
                <a:latin typeface="Century Gothic" panose="020B0502020202020204" pitchFamily="34" charset="0"/>
                <a:ea typeface="微软雅黑" charset="-122"/>
              </a:rPr>
              <a:t>Management</a:t>
            </a:r>
            <a:endParaRPr lang="zh-CN" altLang="en-US" sz="3200" dirty="0">
              <a:solidFill>
                <a:schemeClr val="bg1"/>
              </a:solidFill>
              <a:latin typeface="Century Gothic" panose="020B0502020202020204" pitchFamily="34" charset="0"/>
            </a:endParaRPr>
          </a:p>
        </p:txBody>
      </p:sp>
      <p:sp>
        <p:nvSpPr>
          <p:cNvPr id="61" name="矩形 60"/>
          <p:cNvSpPr/>
          <p:nvPr/>
        </p:nvSpPr>
        <p:spPr>
          <a:xfrm>
            <a:off x="823724" y="4221331"/>
            <a:ext cx="5019323" cy="1389996"/>
          </a:xfrm>
          <a:prstGeom prst="rect">
            <a:avLst/>
          </a:prstGeom>
        </p:spPr>
        <p:txBody>
          <a:bodyPr wrap="none">
            <a:spAutoFit/>
          </a:bodyPr>
          <a:lstStyle/>
          <a:p>
            <a:pPr>
              <a:lnSpc>
                <a:spcPct val="120000"/>
              </a:lnSpc>
            </a:pPr>
            <a:r>
              <a:rPr lang="en-US" altLang="zh-CN" b="1" dirty="0">
                <a:solidFill>
                  <a:schemeClr val="bg1"/>
                </a:solidFill>
                <a:latin typeface="Century Gothic" panose="020B0502020202020204" pitchFamily="34" charset="0"/>
                <a:ea typeface="微软雅黑" charset="-122"/>
              </a:rPr>
              <a:t>Eugene Yew </a:t>
            </a:r>
            <a:r>
              <a:rPr lang="en-US" altLang="zh-CN" dirty="0">
                <a:solidFill>
                  <a:schemeClr val="bg1"/>
                </a:solidFill>
                <a:latin typeface="Century Gothic" panose="020B0502020202020204" pitchFamily="34" charset="0"/>
                <a:ea typeface="微软雅黑" charset="-122"/>
              </a:rPr>
              <a:t>| Product Marketing Manager</a:t>
            </a:r>
          </a:p>
          <a:p>
            <a:pPr>
              <a:lnSpc>
                <a:spcPct val="120000"/>
              </a:lnSpc>
            </a:pPr>
            <a:r>
              <a:rPr lang="en-US" altLang="zh-CN" dirty="0">
                <a:solidFill>
                  <a:schemeClr val="bg1"/>
                </a:solidFill>
                <a:latin typeface="Century Gothic" panose="020B0502020202020204" pitchFamily="34" charset="0"/>
                <a:ea typeface="微软雅黑" charset="-122"/>
              </a:rPr>
              <a:t>eugene.yew@sangfor.com</a:t>
            </a:r>
          </a:p>
          <a:p>
            <a:pPr>
              <a:lnSpc>
                <a:spcPct val="120000"/>
              </a:lnSpc>
            </a:pPr>
            <a:r>
              <a:rPr lang="en-US" altLang="zh-CN" dirty="0" err="1">
                <a:solidFill>
                  <a:schemeClr val="bg1"/>
                </a:solidFill>
                <a:latin typeface="Century Gothic" panose="020B0502020202020204" pitchFamily="34" charset="0"/>
                <a:ea typeface="微软雅黑" charset="-122"/>
              </a:rPr>
              <a:t>Sangfor</a:t>
            </a:r>
            <a:r>
              <a:rPr lang="en-US" altLang="zh-CN" dirty="0">
                <a:solidFill>
                  <a:schemeClr val="bg1"/>
                </a:solidFill>
                <a:latin typeface="Century Gothic" panose="020B0502020202020204" pitchFamily="34" charset="0"/>
                <a:ea typeface="微软雅黑" charset="-122"/>
              </a:rPr>
              <a:t> Technologies</a:t>
            </a:r>
            <a:endParaRPr lang="zh-CN" altLang="en-US" dirty="0">
              <a:solidFill>
                <a:schemeClr val="bg1"/>
              </a:solidFill>
              <a:latin typeface="Century Gothic" panose="020B0502020202020204" pitchFamily="34" charset="0"/>
            </a:endParaRPr>
          </a:p>
          <a:p>
            <a:pPr>
              <a:lnSpc>
                <a:spcPct val="120000"/>
              </a:lnSpc>
            </a:pPr>
            <a:endParaRPr lang="zh-CN" altLang="en-US" dirty="0">
              <a:solidFill>
                <a:schemeClr val="bg1"/>
              </a:solidFill>
              <a:latin typeface="Century Gothic" panose="020B0502020202020204" pitchFamily="34" charset="0"/>
            </a:endParaRPr>
          </a:p>
        </p:txBody>
      </p:sp>
      <p:cxnSp>
        <p:nvCxnSpPr>
          <p:cNvPr id="62" name="直接连接符 61"/>
          <p:cNvCxnSpPr>
            <a:cxnSpLocks/>
          </p:cNvCxnSpPr>
          <p:nvPr/>
        </p:nvCxnSpPr>
        <p:spPr>
          <a:xfrm>
            <a:off x="918347" y="4116791"/>
            <a:ext cx="5279890" cy="0"/>
          </a:xfrm>
          <a:prstGeom prst="line">
            <a:avLst/>
          </a:prstGeom>
          <a:ln w="12700">
            <a:solidFill>
              <a:schemeClr val="bg1"/>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23775518"/>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灯片编号占位符 3"/>
          <p:cNvSpPr>
            <a:spLocks noGrp="1"/>
          </p:cNvSpPr>
          <p:nvPr>
            <p:ph type="sldNum" sz="quarter" idx="12"/>
          </p:nvPr>
        </p:nvSpPr>
        <p:spPr/>
        <p:txBody>
          <a:bodyPr/>
          <a:lstStyle/>
          <a:p>
            <a:r>
              <a:rPr lang="en-US" altLang="zh-CN"/>
              <a:t>Page  </a:t>
            </a:r>
            <a:fld id="{6F6B6950-8D1A-4668-8374-25B44628E0DF}" type="slidenum">
              <a:rPr lang="zh-CN" altLang="en-US" smtClean="0"/>
              <a:pPr/>
              <a:t>1</a:t>
            </a:fld>
            <a:endParaRPr lang="zh-CN" altLang="en-US" dirty="0"/>
          </a:p>
        </p:txBody>
      </p:sp>
      <p:grpSp>
        <p:nvGrpSpPr>
          <p:cNvPr id="12" name="组合 11"/>
          <p:cNvGrpSpPr/>
          <p:nvPr/>
        </p:nvGrpSpPr>
        <p:grpSpPr>
          <a:xfrm>
            <a:off x="0" y="200326"/>
            <a:ext cx="2268305" cy="523220"/>
            <a:chOff x="1" y="200326"/>
            <a:chExt cx="2268305" cy="523220"/>
          </a:xfrm>
        </p:grpSpPr>
        <p:sp>
          <p:nvSpPr>
            <p:cNvPr id="13" name="矩形 12"/>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矩形 13"/>
            <p:cNvSpPr/>
            <p:nvPr/>
          </p:nvSpPr>
          <p:spPr>
            <a:xfrm>
              <a:off x="541551" y="200326"/>
              <a:ext cx="1726755"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Contents</a:t>
              </a:r>
            </a:p>
          </p:txBody>
        </p:sp>
        <p:sp>
          <p:nvSpPr>
            <p:cNvPr id="15" name="矩形 14"/>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19" name="文本框 18"/>
          <p:cNvSpPr txBox="1"/>
          <p:nvPr/>
        </p:nvSpPr>
        <p:spPr>
          <a:xfrm>
            <a:off x="1810902" y="3757650"/>
            <a:ext cx="1758899" cy="646331"/>
          </a:xfrm>
          <a:prstGeom prst="rect">
            <a:avLst/>
          </a:prstGeom>
          <a:noFill/>
        </p:spPr>
        <p:txBody>
          <a:bodyPr wrap="square" rtlCol="0">
            <a:spAutoFit/>
          </a:bodyPr>
          <a:lstStyle/>
          <a:p>
            <a:pPr algn="ctr"/>
            <a:r>
              <a:rPr lang="en-US" altLang="zh-CN" b="1" dirty="0">
                <a:solidFill>
                  <a:schemeClr val="bg1"/>
                </a:solidFill>
                <a:latin typeface="Century Gothic" panose="020B0502020202020204" pitchFamily="34" charset="0"/>
                <a:ea typeface="微软雅黑" panose="020B0503020204020204" pitchFamily="34" charset="-122"/>
              </a:rPr>
              <a:t>Challenges &amp; Trends</a:t>
            </a:r>
            <a:endParaRPr lang="en-US" altLang="zh-CN" dirty="0">
              <a:solidFill>
                <a:schemeClr val="bg1"/>
              </a:solidFill>
              <a:latin typeface="Century Gothic" panose="020B0502020202020204" pitchFamily="34" charset="0"/>
              <a:ea typeface="微软雅黑" panose="020B0503020204020204" pitchFamily="34" charset="-122"/>
            </a:endParaRPr>
          </a:p>
        </p:txBody>
      </p:sp>
      <p:grpSp>
        <p:nvGrpSpPr>
          <p:cNvPr id="34" name="组合 11">
            <a:extLst>
              <a:ext uri="{FF2B5EF4-FFF2-40B4-BE49-F238E27FC236}">
                <a16:creationId xmlns:a16="http://schemas.microsoft.com/office/drawing/2014/main" id="{83E64C97-99D8-3C4C-A782-CDF847E4B93D}"/>
              </a:ext>
            </a:extLst>
          </p:cNvPr>
          <p:cNvGrpSpPr/>
          <p:nvPr/>
        </p:nvGrpSpPr>
        <p:grpSpPr>
          <a:xfrm>
            <a:off x="2022944" y="2271467"/>
            <a:ext cx="1334817" cy="1334816"/>
            <a:chOff x="1212681" y="1932972"/>
            <a:chExt cx="2586942" cy="2586942"/>
          </a:xfrm>
        </p:grpSpPr>
        <p:sp>
          <p:nvSpPr>
            <p:cNvPr id="35" name="椭圆 13">
              <a:extLst>
                <a:ext uri="{FF2B5EF4-FFF2-40B4-BE49-F238E27FC236}">
                  <a16:creationId xmlns:a16="http://schemas.microsoft.com/office/drawing/2014/main" id="{9620823D-389E-2A4C-A269-6F7E62FFFBCD}"/>
                </a:ext>
              </a:extLst>
            </p:cNvPr>
            <p:cNvSpPr/>
            <p:nvPr/>
          </p:nvSpPr>
          <p:spPr>
            <a:xfrm>
              <a:off x="1212681" y="1932972"/>
              <a:ext cx="2586942" cy="2586942"/>
            </a:xfrm>
            <a:prstGeom prst="ellipse">
              <a:avLst/>
            </a:prstGeom>
            <a:gradFill>
              <a:gsLst>
                <a:gs pos="0">
                  <a:srgbClr val="4E7BFA">
                    <a:alpha val="20000"/>
                  </a:srgbClr>
                </a:gs>
                <a:gs pos="100000">
                  <a:srgbClr val="00BEFF">
                    <a:alpha val="2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36" name="椭圆 14">
              <a:extLst>
                <a:ext uri="{FF2B5EF4-FFF2-40B4-BE49-F238E27FC236}">
                  <a16:creationId xmlns:a16="http://schemas.microsoft.com/office/drawing/2014/main" id="{09A3255A-6666-ED40-8861-1ADDD47A3787}"/>
                </a:ext>
              </a:extLst>
            </p:cNvPr>
            <p:cNvSpPr/>
            <p:nvPr/>
          </p:nvSpPr>
          <p:spPr>
            <a:xfrm>
              <a:off x="1371834" y="2092125"/>
              <a:ext cx="2268637" cy="2268637"/>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solidFill>
                    <a:schemeClr val="bg1"/>
                  </a:solidFill>
                  <a:latin typeface="Century Gothic" panose="020B0502020202020204" pitchFamily="34" charset="0"/>
                </a:rPr>
                <a:t>PART</a:t>
              </a:r>
            </a:p>
            <a:p>
              <a:pPr algn="ctr"/>
              <a:r>
                <a:rPr lang="en-US" altLang="zh-CN" b="1" dirty="0">
                  <a:solidFill>
                    <a:schemeClr val="bg1"/>
                  </a:solidFill>
                  <a:latin typeface="Century Gothic" panose="020B0502020202020204" pitchFamily="34" charset="0"/>
                </a:rPr>
                <a:t>1</a:t>
              </a:r>
              <a:endParaRPr lang="zh-CN" altLang="en-US" b="1" dirty="0">
                <a:solidFill>
                  <a:schemeClr val="bg1"/>
                </a:solidFill>
                <a:latin typeface="Century Gothic" panose="020B0502020202020204" pitchFamily="34" charset="0"/>
              </a:endParaRPr>
            </a:p>
          </p:txBody>
        </p:sp>
      </p:grpSp>
      <p:grpSp>
        <p:nvGrpSpPr>
          <p:cNvPr id="37" name="组合 11">
            <a:extLst>
              <a:ext uri="{FF2B5EF4-FFF2-40B4-BE49-F238E27FC236}">
                <a16:creationId xmlns:a16="http://schemas.microsoft.com/office/drawing/2014/main" id="{05C22874-86F0-1D41-A4B8-DF25111B7D04}"/>
              </a:ext>
            </a:extLst>
          </p:cNvPr>
          <p:cNvGrpSpPr/>
          <p:nvPr/>
        </p:nvGrpSpPr>
        <p:grpSpPr>
          <a:xfrm>
            <a:off x="4291481" y="2271467"/>
            <a:ext cx="1334817" cy="1334816"/>
            <a:chOff x="1212681" y="1932972"/>
            <a:chExt cx="2586942" cy="2586942"/>
          </a:xfrm>
        </p:grpSpPr>
        <p:sp>
          <p:nvSpPr>
            <p:cNvPr id="38" name="椭圆 13">
              <a:extLst>
                <a:ext uri="{FF2B5EF4-FFF2-40B4-BE49-F238E27FC236}">
                  <a16:creationId xmlns:a16="http://schemas.microsoft.com/office/drawing/2014/main" id="{C3365BE7-5DBB-224F-A7E9-2AB1348369E6}"/>
                </a:ext>
              </a:extLst>
            </p:cNvPr>
            <p:cNvSpPr/>
            <p:nvPr/>
          </p:nvSpPr>
          <p:spPr>
            <a:xfrm>
              <a:off x="1212681" y="1932972"/>
              <a:ext cx="2586942" cy="2586942"/>
            </a:xfrm>
            <a:prstGeom prst="ellipse">
              <a:avLst/>
            </a:prstGeom>
            <a:solidFill>
              <a:srgbClr val="79BD28">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39" name="椭圆 14">
              <a:extLst>
                <a:ext uri="{FF2B5EF4-FFF2-40B4-BE49-F238E27FC236}">
                  <a16:creationId xmlns:a16="http://schemas.microsoft.com/office/drawing/2014/main" id="{54164350-2181-8347-988B-EBCCA337AE61}"/>
                </a:ext>
              </a:extLst>
            </p:cNvPr>
            <p:cNvSpPr/>
            <p:nvPr/>
          </p:nvSpPr>
          <p:spPr>
            <a:xfrm>
              <a:off x="1371834" y="2092125"/>
              <a:ext cx="2268637" cy="2268637"/>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solidFill>
                    <a:schemeClr val="bg1"/>
                  </a:solidFill>
                  <a:latin typeface="Century Gothic" panose="020B0502020202020204" pitchFamily="34" charset="0"/>
                </a:rPr>
                <a:t>PART</a:t>
              </a:r>
            </a:p>
            <a:p>
              <a:pPr algn="ctr"/>
              <a:r>
                <a:rPr lang="en-US" altLang="zh-CN" b="1" dirty="0">
                  <a:solidFill>
                    <a:schemeClr val="bg1"/>
                  </a:solidFill>
                  <a:latin typeface="Century Gothic" panose="020B0502020202020204" pitchFamily="34" charset="0"/>
                </a:rPr>
                <a:t>2</a:t>
              </a:r>
              <a:endParaRPr lang="zh-CN" altLang="en-US" b="1" dirty="0">
                <a:solidFill>
                  <a:schemeClr val="bg1"/>
                </a:solidFill>
                <a:latin typeface="Century Gothic" panose="020B0502020202020204" pitchFamily="34" charset="0"/>
              </a:endParaRPr>
            </a:p>
          </p:txBody>
        </p:sp>
      </p:grpSp>
      <p:grpSp>
        <p:nvGrpSpPr>
          <p:cNvPr id="40" name="组合 11">
            <a:extLst>
              <a:ext uri="{FF2B5EF4-FFF2-40B4-BE49-F238E27FC236}">
                <a16:creationId xmlns:a16="http://schemas.microsoft.com/office/drawing/2014/main" id="{2E8EC9AE-5817-B641-9598-34CC48CABE8B}"/>
              </a:ext>
            </a:extLst>
          </p:cNvPr>
          <p:cNvGrpSpPr/>
          <p:nvPr/>
        </p:nvGrpSpPr>
        <p:grpSpPr>
          <a:xfrm>
            <a:off x="6560018" y="2271467"/>
            <a:ext cx="1334817" cy="1334816"/>
            <a:chOff x="1212681" y="1932972"/>
            <a:chExt cx="2586942" cy="2586942"/>
          </a:xfrm>
        </p:grpSpPr>
        <p:sp>
          <p:nvSpPr>
            <p:cNvPr id="41" name="椭圆 13">
              <a:extLst>
                <a:ext uri="{FF2B5EF4-FFF2-40B4-BE49-F238E27FC236}">
                  <a16:creationId xmlns:a16="http://schemas.microsoft.com/office/drawing/2014/main" id="{7B27908D-54D2-2245-85E2-54044540E47D}"/>
                </a:ext>
              </a:extLst>
            </p:cNvPr>
            <p:cNvSpPr/>
            <p:nvPr/>
          </p:nvSpPr>
          <p:spPr>
            <a:xfrm>
              <a:off x="1212681" y="1932972"/>
              <a:ext cx="2586942" cy="2586942"/>
            </a:xfrm>
            <a:prstGeom prst="ellipse">
              <a:avLst/>
            </a:prstGeom>
            <a:solidFill>
              <a:srgbClr val="325692">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42" name="椭圆 14">
              <a:extLst>
                <a:ext uri="{FF2B5EF4-FFF2-40B4-BE49-F238E27FC236}">
                  <a16:creationId xmlns:a16="http://schemas.microsoft.com/office/drawing/2014/main" id="{F96DF77A-2414-1B4D-8EB9-F536667AE036}"/>
                </a:ext>
              </a:extLst>
            </p:cNvPr>
            <p:cNvSpPr/>
            <p:nvPr/>
          </p:nvSpPr>
          <p:spPr>
            <a:xfrm>
              <a:off x="1371834" y="2092125"/>
              <a:ext cx="2268637" cy="2268637"/>
            </a:xfrm>
            <a:prstGeom prst="ellipse">
              <a:avLst/>
            </a:prstGeom>
            <a:solidFill>
              <a:srgbClr val="32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solidFill>
                    <a:schemeClr val="bg1"/>
                  </a:solidFill>
                  <a:latin typeface="Century Gothic" panose="020B0502020202020204" pitchFamily="34" charset="0"/>
                </a:rPr>
                <a:t>PART</a:t>
              </a:r>
            </a:p>
            <a:p>
              <a:pPr algn="ctr"/>
              <a:r>
                <a:rPr lang="en-US" altLang="zh-CN" b="1" dirty="0">
                  <a:solidFill>
                    <a:schemeClr val="bg1"/>
                  </a:solidFill>
                  <a:latin typeface="Century Gothic" panose="020B0502020202020204" pitchFamily="34" charset="0"/>
                </a:rPr>
                <a:t>3</a:t>
              </a:r>
              <a:endParaRPr lang="zh-CN" altLang="en-US" b="1" dirty="0">
                <a:solidFill>
                  <a:schemeClr val="bg1"/>
                </a:solidFill>
                <a:latin typeface="Century Gothic" panose="020B0502020202020204" pitchFamily="34" charset="0"/>
              </a:endParaRPr>
            </a:p>
          </p:txBody>
        </p:sp>
      </p:grpSp>
      <p:grpSp>
        <p:nvGrpSpPr>
          <p:cNvPr id="43" name="组合 11">
            <a:extLst>
              <a:ext uri="{FF2B5EF4-FFF2-40B4-BE49-F238E27FC236}">
                <a16:creationId xmlns:a16="http://schemas.microsoft.com/office/drawing/2014/main" id="{F8D43F73-79CF-234C-BD21-D891FB389BC8}"/>
              </a:ext>
            </a:extLst>
          </p:cNvPr>
          <p:cNvGrpSpPr/>
          <p:nvPr/>
        </p:nvGrpSpPr>
        <p:grpSpPr>
          <a:xfrm>
            <a:off x="8828556" y="2271467"/>
            <a:ext cx="1334817" cy="1334816"/>
            <a:chOff x="1212681" y="1932972"/>
            <a:chExt cx="2586942" cy="2586942"/>
          </a:xfrm>
        </p:grpSpPr>
        <p:sp>
          <p:nvSpPr>
            <p:cNvPr id="44" name="椭圆 13">
              <a:extLst>
                <a:ext uri="{FF2B5EF4-FFF2-40B4-BE49-F238E27FC236}">
                  <a16:creationId xmlns:a16="http://schemas.microsoft.com/office/drawing/2014/main" id="{3C0542F8-B5B6-E24C-9927-80E98C19A93C}"/>
                </a:ext>
              </a:extLst>
            </p:cNvPr>
            <p:cNvSpPr/>
            <p:nvPr/>
          </p:nvSpPr>
          <p:spPr>
            <a:xfrm>
              <a:off x="1212681" y="1932972"/>
              <a:ext cx="2586942" cy="2586942"/>
            </a:xfrm>
            <a:prstGeom prst="ellipse">
              <a:avLst/>
            </a:prstGeom>
            <a:solidFill>
              <a:srgbClr val="5F7491">
                <a:alpha val="1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45" name="椭圆 14">
              <a:extLst>
                <a:ext uri="{FF2B5EF4-FFF2-40B4-BE49-F238E27FC236}">
                  <a16:creationId xmlns:a16="http://schemas.microsoft.com/office/drawing/2014/main" id="{F9FF3771-C02C-9A48-B9F5-1AA78BAD40FB}"/>
                </a:ext>
              </a:extLst>
            </p:cNvPr>
            <p:cNvSpPr/>
            <p:nvPr/>
          </p:nvSpPr>
          <p:spPr>
            <a:xfrm>
              <a:off x="1371834" y="2092125"/>
              <a:ext cx="2268637" cy="2268636"/>
            </a:xfrm>
            <a:prstGeom prst="ellipse">
              <a:avLst/>
            </a:prstGeom>
            <a:solidFill>
              <a:srgbClr val="5F74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solidFill>
                    <a:schemeClr val="bg1"/>
                  </a:solidFill>
                  <a:latin typeface="Century Gothic" panose="020B0502020202020204" pitchFamily="34" charset="0"/>
                </a:rPr>
                <a:t>PART</a:t>
              </a:r>
            </a:p>
            <a:p>
              <a:pPr algn="ctr"/>
              <a:r>
                <a:rPr lang="en-US" altLang="zh-CN" b="1" dirty="0">
                  <a:solidFill>
                    <a:schemeClr val="bg1"/>
                  </a:solidFill>
                  <a:latin typeface="Century Gothic" panose="020B0502020202020204" pitchFamily="34" charset="0"/>
                </a:rPr>
                <a:t>4</a:t>
              </a:r>
              <a:endParaRPr lang="zh-CN" altLang="en-US" b="1" dirty="0">
                <a:solidFill>
                  <a:schemeClr val="bg1"/>
                </a:solidFill>
                <a:latin typeface="Century Gothic" panose="020B0502020202020204" pitchFamily="34" charset="0"/>
              </a:endParaRPr>
            </a:p>
          </p:txBody>
        </p:sp>
      </p:grpSp>
      <p:sp>
        <p:nvSpPr>
          <p:cNvPr id="49" name="文本框 48">
            <a:extLst>
              <a:ext uri="{FF2B5EF4-FFF2-40B4-BE49-F238E27FC236}">
                <a16:creationId xmlns:a16="http://schemas.microsoft.com/office/drawing/2014/main" id="{89BD6ECD-7416-7148-8822-33788E1BFC19}"/>
              </a:ext>
            </a:extLst>
          </p:cNvPr>
          <p:cNvSpPr txBox="1"/>
          <p:nvPr/>
        </p:nvSpPr>
        <p:spPr>
          <a:xfrm>
            <a:off x="4085125" y="3757650"/>
            <a:ext cx="1758899" cy="923330"/>
          </a:xfrm>
          <a:prstGeom prst="rect">
            <a:avLst/>
          </a:prstGeom>
          <a:noFill/>
        </p:spPr>
        <p:txBody>
          <a:bodyPr wrap="square" rtlCol="0">
            <a:spAutoFit/>
          </a:bodyPr>
          <a:lstStyle/>
          <a:p>
            <a:pPr algn="ctr"/>
            <a:r>
              <a:rPr lang="en-US" altLang="zh-CN" b="1" dirty="0">
                <a:solidFill>
                  <a:schemeClr val="bg1"/>
                </a:solidFill>
                <a:latin typeface="Century Gothic" panose="020B0502020202020204" pitchFamily="34" charset="0"/>
                <a:ea typeface="微软雅黑" panose="020B0503020204020204" pitchFamily="34" charset="-122"/>
              </a:rPr>
              <a:t>Unified User &amp; Network Management</a:t>
            </a:r>
            <a:endParaRPr lang="en-US" altLang="zh-CN" dirty="0">
              <a:solidFill>
                <a:schemeClr val="bg1"/>
              </a:solidFill>
              <a:latin typeface="Century Gothic" panose="020B0502020202020204" pitchFamily="34" charset="0"/>
              <a:ea typeface="微软雅黑" panose="020B0503020204020204" pitchFamily="34" charset="-122"/>
            </a:endParaRPr>
          </a:p>
        </p:txBody>
      </p:sp>
      <p:sp>
        <p:nvSpPr>
          <p:cNvPr id="50" name="文本框 49">
            <a:extLst>
              <a:ext uri="{FF2B5EF4-FFF2-40B4-BE49-F238E27FC236}">
                <a16:creationId xmlns:a16="http://schemas.microsoft.com/office/drawing/2014/main" id="{D066AA3E-214B-E546-AB4F-5DFA6BF211F9}"/>
              </a:ext>
            </a:extLst>
          </p:cNvPr>
          <p:cNvSpPr txBox="1"/>
          <p:nvPr/>
        </p:nvSpPr>
        <p:spPr>
          <a:xfrm>
            <a:off x="6347976" y="3737591"/>
            <a:ext cx="1758899" cy="369332"/>
          </a:xfrm>
          <a:prstGeom prst="rect">
            <a:avLst/>
          </a:prstGeom>
          <a:noFill/>
        </p:spPr>
        <p:txBody>
          <a:bodyPr wrap="square" rtlCol="0">
            <a:spAutoFit/>
          </a:bodyPr>
          <a:lstStyle/>
          <a:p>
            <a:pPr algn="ctr"/>
            <a:r>
              <a:rPr lang="en-US" altLang="zh-CN" b="1" dirty="0">
                <a:solidFill>
                  <a:schemeClr val="bg1"/>
                </a:solidFill>
                <a:latin typeface="Century Gothic" panose="020B0502020202020204" pitchFamily="34" charset="0"/>
                <a:ea typeface="微软雅黑" panose="020B0503020204020204" pitchFamily="34" charset="-122"/>
              </a:rPr>
              <a:t>Use Case</a:t>
            </a:r>
            <a:endParaRPr lang="en-US" altLang="zh-CN" dirty="0">
              <a:solidFill>
                <a:schemeClr val="bg1"/>
              </a:solidFill>
              <a:latin typeface="Century Gothic" panose="020B0502020202020204" pitchFamily="34" charset="0"/>
              <a:ea typeface="微软雅黑" panose="020B0503020204020204" pitchFamily="34" charset="-122"/>
            </a:endParaRPr>
          </a:p>
        </p:txBody>
      </p:sp>
      <p:sp>
        <p:nvSpPr>
          <p:cNvPr id="51" name="文本框 50">
            <a:extLst>
              <a:ext uri="{FF2B5EF4-FFF2-40B4-BE49-F238E27FC236}">
                <a16:creationId xmlns:a16="http://schemas.microsoft.com/office/drawing/2014/main" id="{E1C49E8E-CE12-764D-A397-26AE83C8670E}"/>
              </a:ext>
            </a:extLst>
          </p:cNvPr>
          <p:cNvSpPr txBox="1"/>
          <p:nvPr/>
        </p:nvSpPr>
        <p:spPr>
          <a:xfrm>
            <a:off x="8622199" y="3757650"/>
            <a:ext cx="1758899" cy="369332"/>
          </a:xfrm>
          <a:prstGeom prst="rect">
            <a:avLst/>
          </a:prstGeom>
          <a:noFill/>
        </p:spPr>
        <p:txBody>
          <a:bodyPr wrap="square" rtlCol="0">
            <a:spAutoFit/>
          </a:bodyPr>
          <a:lstStyle/>
          <a:p>
            <a:pPr algn="ctr"/>
            <a:r>
              <a:rPr lang="en-US" altLang="zh-CN" b="1" dirty="0">
                <a:solidFill>
                  <a:schemeClr val="bg1"/>
                </a:solidFill>
                <a:latin typeface="Century Gothic" panose="020B0502020202020204" pitchFamily="34" charset="0"/>
                <a:ea typeface="微软雅黑" panose="020B0503020204020204" pitchFamily="34" charset="-122"/>
              </a:rPr>
              <a:t>Takeaways</a:t>
            </a:r>
            <a:endParaRPr lang="en-US" altLang="zh-CN" dirty="0">
              <a:solidFill>
                <a:schemeClr val="bg1"/>
              </a:solidFill>
              <a:latin typeface="Century Gothic" panose="020B0502020202020204" pitchFamily="34" charset="0"/>
              <a:ea typeface="微软雅黑" panose="020B0503020204020204" pitchFamily="34" charset="-122"/>
            </a:endParaRPr>
          </a:p>
        </p:txBody>
      </p:sp>
    </p:spTree>
    <p:extLst>
      <p:ext uri="{BB962C8B-B14F-4D97-AF65-F5344CB8AC3E}">
        <p14:creationId xmlns:p14="http://schemas.microsoft.com/office/powerpoint/2010/main" val="394748749"/>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id="{095D4B0C-9EF2-CB46-9252-EC1AFD1C15F5}"/>
              </a:ext>
            </a:extLst>
          </p:cNvPr>
          <p:cNvSpPr/>
          <p:nvPr/>
        </p:nvSpPr>
        <p:spPr>
          <a:xfrm>
            <a:off x="1223158" y="1402882"/>
            <a:ext cx="4762006" cy="4472585"/>
          </a:xfrm>
          <a:prstGeom prst="rect">
            <a:avLst/>
          </a:prstGeom>
          <a:solidFill>
            <a:schemeClr val="accent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日期占位符 1">
            <a:extLst>
              <a:ext uri="{FF2B5EF4-FFF2-40B4-BE49-F238E27FC236}">
                <a16:creationId xmlns:a16="http://schemas.microsoft.com/office/drawing/2014/main" id="{23D470D5-191C-EA4F-ADDF-F81F5187735A}"/>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灯片编号占位符 3">
            <a:extLst>
              <a:ext uri="{FF2B5EF4-FFF2-40B4-BE49-F238E27FC236}">
                <a16:creationId xmlns:a16="http://schemas.microsoft.com/office/drawing/2014/main" id="{F8AEAF66-0D90-8E47-8319-18386CD1D5B1}"/>
              </a:ext>
            </a:extLst>
          </p:cNvPr>
          <p:cNvSpPr>
            <a:spLocks noGrp="1"/>
          </p:cNvSpPr>
          <p:nvPr>
            <p:ph type="sldNum" sz="quarter" idx="12"/>
          </p:nvPr>
        </p:nvSpPr>
        <p:spPr/>
        <p:txBody>
          <a:bodyPr/>
          <a:lstStyle/>
          <a:p>
            <a:r>
              <a:rPr lang="en-US" altLang="zh-CN"/>
              <a:t>Page  </a:t>
            </a:r>
            <a:fld id="{6F6B6950-8D1A-4668-8374-25B44628E0DF}" type="slidenum">
              <a:rPr lang="zh-CN" altLang="en-US" smtClean="0"/>
              <a:pPr/>
              <a:t>2</a:t>
            </a:fld>
            <a:endParaRPr lang="zh-CN" altLang="en-US" dirty="0"/>
          </a:p>
        </p:txBody>
      </p:sp>
      <p:sp>
        <p:nvSpPr>
          <p:cNvPr id="5" name="矩形 4">
            <a:extLst>
              <a:ext uri="{FF2B5EF4-FFF2-40B4-BE49-F238E27FC236}">
                <a16:creationId xmlns:a16="http://schemas.microsoft.com/office/drawing/2014/main" id="{C55FAA19-533D-B64A-9255-99EB52B8273D}"/>
              </a:ext>
            </a:extLst>
          </p:cNvPr>
          <p:cNvSpPr/>
          <p:nvPr/>
        </p:nvSpPr>
        <p:spPr>
          <a:xfrm>
            <a:off x="579651" y="200326"/>
            <a:ext cx="3145413"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Asset Landscape</a:t>
            </a:r>
          </a:p>
        </p:txBody>
      </p:sp>
      <p:sp>
        <p:nvSpPr>
          <p:cNvPr id="11" name="TextBox 10">
            <a:extLst>
              <a:ext uri="{FF2B5EF4-FFF2-40B4-BE49-F238E27FC236}">
                <a16:creationId xmlns:a16="http://schemas.microsoft.com/office/drawing/2014/main" id="{BDE975F4-E4C1-4052-AD8E-7810F40E5CB8}"/>
              </a:ext>
            </a:extLst>
          </p:cNvPr>
          <p:cNvSpPr txBox="1"/>
          <p:nvPr/>
        </p:nvSpPr>
        <p:spPr>
          <a:xfrm>
            <a:off x="6769135" y="2208013"/>
            <a:ext cx="3923446" cy="2862322"/>
          </a:xfrm>
          <a:prstGeom prst="rect">
            <a:avLst/>
          </a:prstGeom>
          <a:noFill/>
        </p:spPr>
        <p:txBody>
          <a:bodyPr wrap="square" rtlCol="0">
            <a:spAutoFit/>
          </a:bodyPr>
          <a:lstStyle/>
          <a:p>
            <a:pPr marL="285750" indent="-285750">
              <a:buClr>
                <a:srgbClr val="00B1F0"/>
              </a:buClr>
              <a:buFont typeface="Arial" panose="020B0604020202020204" pitchFamily="34" charset="0"/>
              <a:buChar char="•"/>
            </a:pPr>
            <a:r>
              <a:rPr lang="en-US" dirty="0">
                <a:solidFill>
                  <a:schemeClr val="bg1"/>
                </a:solidFill>
              </a:rPr>
              <a:t>30% of breaches are internal threat</a:t>
            </a:r>
          </a:p>
          <a:p>
            <a:pPr marL="285750" indent="-285750">
              <a:buClr>
                <a:srgbClr val="00B1F0"/>
              </a:buClr>
              <a:buFont typeface="Arial" panose="020B0604020202020204" pitchFamily="34" charset="0"/>
              <a:buChar char="•"/>
            </a:pPr>
            <a:endParaRPr lang="en-US" dirty="0">
              <a:solidFill>
                <a:schemeClr val="bg1"/>
              </a:solidFill>
            </a:endParaRPr>
          </a:p>
          <a:p>
            <a:pPr marL="285750" indent="-285750">
              <a:buClr>
                <a:srgbClr val="00B1F0"/>
              </a:buClr>
              <a:buFont typeface="Arial" panose="020B0604020202020204" pitchFamily="34" charset="0"/>
              <a:buChar char="•"/>
            </a:pPr>
            <a:r>
              <a:rPr lang="en-US" dirty="0">
                <a:solidFill>
                  <a:schemeClr val="bg1"/>
                </a:solidFill>
              </a:rPr>
              <a:t>Disgruntled employee, unintentional and</a:t>
            </a:r>
            <a:r>
              <a:rPr lang="zh-CN" altLang="en-US" dirty="0">
                <a:solidFill>
                  <a:schemeClr val="bg1"/>
                </a:solidFill>
              </a:rPr>
              <a:t> </a:t>
            </a:r>
            <a:r>
              <a:rPr lang="en-US" dirty="0">
                <a:solidFill>
                  <a:schemeClr val="bg1"/>
                </a:solidFill>
              </a:rPr>
              <a:t>Accidental victim</a:t>
            </a:r>
          </a:p>
          <a:p>
            <a:pPr>
              <a:buClr>
                <a:srgbClr val="00B1F0"/>
              </a:buClr>
            </a:pPr>
            <a:endParaRPr lang="en-US" dirty="0">
              <a:solidFill>
                <a:schemeClr val="bg1"/>
              </a:solidFill>
            </a:endParaRPr>
          </a:p>
          <a:p>
            <a:pPr marL="285750" indent="-285750">
              <a:buClr>
                <a:srgbClr val="00B1F0"/>
              </a:buClr>
              <a:buFont typeface="Arial" panose="020B0604020202020204" pitchFamily="34" charset="0"/>
              <a:buChar char="•"/>
            </a:pPr>
            <a:r>
              <a:rPr lang="en-US" dirty="0">
                <a:solidFill>
                  <a:schemeClr val="bg1"/>
                </a:solidFill>
              </a:rPr>
              <a:t>Lower barrier to entry with anonymity and</a:t>
            </a:r>
            <a:r>
              <a:rPr lang="zh-CN" altLang="en-US" dirty="0">
                <a:solidFill>
                  <a:schemeClr val="bg1"/>
                </a:solidFill>
              </a:rPr>
              <a:t> </a:t>
            </a:r>
            <a:r>
              <a:rPr lang="en-US" dirty="0">
                <a:solidFill>
                  <a:schemeClr val="bg1"/>
                </a:solidFill>
              </a:rPr>
              <a:t>Crimeware-as-a-service (CaaS)</a:t>
            </a:r>
            <a:endParaRPr lang="en-MY" dirty="0">
              <a:solidFill>
                <a:schemeClr val="bg1"/>
              </a:solidFill>
            </a:endParaRPr>
          </a:p>
        </p:txBody>
      </p:sp>
      <p:sp>
        <p:nvSpPr>
          <p:cNvPr id="12" name="TextBox 11">
            <a:extLst>
              <a:ext uri="{FF2B5EF4-FFF2-40B4-BE49-F238E27FC236}">
                <a16:creationId xmlns:a16="http://schemas.microsoft.com/office/drawing/2014/main" id="{15CD1FB5-F134-4958-A63A-704F8C00DBCA}"/>
              </a:ext>
            </a:extLst>
          </p:cNvPr>
          <p:cNvSpPr txBox="1"/>
          <p:nvPr/>
        </p:nvSpPr>
        <p:spPr>
          <a:xfrm>
            <a:off x="847705" y="6010579"/>
            <a:ext cx="6835806" cy="276999"/>
          </a:xfrm>
          <a:prstGeom prst="rect">
            <a:avLst/>
          </a:prstGeom>
          <a:noFill/>
        </p:spPr>
        <p:txBody>
          <a:bodyPr wrap="square" rtlCol="0">
            <a:spAutoFit/>
          </a:bodyPr>
          <a:lstStyle/>
          <a:p>
            <a:r>
              <a:rPr lang="en-US" sz="1200" i="1" dirty="0">
                <a:solidFill>
                  <a:schemeClr val="bg1"/>
                </a:solidFill>
              </a:rPr>
              <a:t>*Sources: Verizon on data breach investigations report 2020</a:t>
            </a:r>
            <a:endParaRPr lang="en-MY" sz="1200" i="1" dirty="0">
              <a:solidFill>
                <a:schemeClr val="bg1"/>
              </a:solidFill>
            </a:endParaRPr>
          </a:p>
        </p:txBody>
      </p:sp>
      <p:sp>
        <p:nvSpPr>
          <p:cNvPr id="13" name="TextBox 12">
            <a:extLst>
              <a:ext uri="{FF2B5EF4-FFF2-40B4-BE49-F238E27FC236}">
                <a16:creationId xmlns:a16="http://schemas.microsoft.com/office/drawing/2014/main" id="{8627FA76-32F9-43AA-B44D-25CC99EB0289}"/>
              </a:ext>
            </a:extLst>
          </p:cNvPr>
          <p:cNvSpPr txBox="1"/>
          <p:nvPr/>
        </p:nvSpPr>
        <p:spPr>
          <a:xfrm>
            <a:off x="1811187" y="981268"/>
            <a:ext cx="3427541" cy="369332"/>
          </a:xfrm>
          <a:prstGeom prst="rect">
            <a:avLst/>
          </a:prstGeom>
          <a:noFill/>
        </p:spPr>
        <p:txBody>
          <a:bodyPr wrap="none" rtlCol="0">
            <a:spAutoFit/>
          </a:bodyPr>
          <a:lstStyle/>
          <a:p>
            <a:r>
              <a:rPr lang="en-US" altLang="zh-CN" b="1" dirty="0">
                <a:solidFill>
                  <a:srgbClr val="00B0F0"/>
                </a:solidFill>
                <a:ea typeface="微软雅黑" charset="-122"/>
              </a:rPr>
              <a:t>Who’s behind the breaches?</a:t>
            </a:r>
            <a:endParaRPr lang="en-MY" b="1" dirty="0">
              <a:solidFill>
                <a:srgbClr val="00B0F0"/>
              </a:solidFill>
            </a:endParaRPr>
          </a:p>
        </p:txBody>
      </p:sp>
      <p:pic>
        <p:nvPicPr>
          <p:cNvPr id="14" name="Picture 13">
            <a:extLst>
              <a:ext uri="{FF2B5EF4-FFF2-40B4-BE49-F238E27FC236}">
                <a16:creationId xmlns:a16="http://schemas.microsoft.com/office/drawing/2014/main" id="{7A71A4B0-2F4F-4AED-A8F6-0C52B575A2BD}"/>
              </a:ext>
            </a:extLst>
          </p:cNvPr>
          <p:cNvPicPr>
            <a:picLocks noChangeAspect="1"/>
          </p:cNvPicPr>
          <p:nvPr/>
        </p:nvPicPr>
        <p:blipFill>
          <a:blip r:embed="rId2"/>
          <a:stretch>
            <a:fillRect/>
          </a:stretch>
        </p:blipFill>
        <p:spPr>
          <a:xfrm>
            <a:off x="1350814" y="1546312"/>
            <a:ext cx="4506695" cy="4185725"/>
          </a:xfrm>
          <a:prstGeom prst="rect">
            <a:avLst/>
          </a:prstGeom>
        </p:spPr>
      </p:pic>
    </p:spTree>
    <p:extLst>
      <p:ext uri="{BB962C8B-B14F-4D97-AF65-F5344CB8AC3E}">
        <p14:creationId xmlns:p14="http://schemas.microsoft.com/office/powerpoint/2010/main" val="18958676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a:extLst>
              <a:ext uri="{FF2B5EF4-FFF2-40B4-BE49-F238E27FC236}">
                <a16:creationId xmlns:a16="http://schemas.microsoft.com/office/drawing/2014/main" id="{670665B2-964D-EA45-8159-6C5ED773970F}"/>
              </a:ext>
            </a:extLst>
          </p:cNvPr>
          <p:cNvSpPr/>
          <p:nvPr/>
        </p:nvSpPr>
        <p:spPr>
          <a:xfrm>
            <a:off x="922140" y="1635376"/>
            <a:ext cx="7287553" cy="3858179"/>
          </a:xfrm>
          <a:prstGeom prst="rect">
            <a:avLst/>
          </a:prstGeom>
          <a:solidFill>
            <a:schemeClr val="accent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Date Placeholder 1">
            <a:extLst>
              <a:ext uri="{FF2B5EF4-FFF2-40B4-BE49-F238E27FC236}">
                <a16:creationId xmlns:a16="http://schemas.microsoft.com/office/drawing/2014/main" id="{F91717D5-3AE4-4A07-96EF-487A2039D005}"/>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Slide Number Placeholder 3">
            <a:extLst>
              <a:ext uri="{FF2B5EF4-FFF2-40B4-BE49-F238E27FC236}">
                <a16:creationId xmlns:a16="http://schemas.microsoft.com/office/drawing/2014/main" id="{37F463A8-9F8C-42F6-A303-586145DCFB62}"/>
              </a:ext>
            </a:extLst>
          </p:cNvPr>
          <p:cNvSpPr>
            <a:spLocks noGrp="1"/>
          </p:cNvSpPr>
          <p:nvPr>
            <p:ph type="sldNum" sz="quarter" idx="12"/>
          </p:nvPr>
        </p:nvSpPr>
        <p:spPr/>
        <p:txBody>
          <a:bodyPr/>
          <a:lstStyle/>
          <a:p>
            <a:r>
              <a:rPr lang="en-US" altLang="zh-CN"/>
              <a:t>Page  </a:t>
            </a:r>
            <a:fld id="{6F6B6950-8D1A-4668-8374-25B44628E0DF}" type="slidenum">
              <a:rPr lang="zh-CN" altLang="en-US" smtClean="0"/>
              <a:pPr/>
              <a:t>3</a:t>
            </a:fld>
            <a:endParaRPr lang="zh-CN" altLang="en-US" dirty="0"/>
          </a:p>
        </p:txBody>
      </p:sp>
      <p:sp>
        <p:nvSpPr>
          <p:cNvPr id="6" name="矩形 4">
            <a:extLst>
              <a:ext uri="{FF2B5EF4-FFF2-40B4-BE49-F238E27FC236}">
                <a16:creationId xmlns:a16="http://schemas.microsoft.com/office/drawing/2014/main" id="{8F25AB6A-C92C-46F1-926E-D3211E269AAE}"/>
              </a:ext>
            </a:extLst>
          </p:cNvPr>
          <p:cNvSpPr/>
          <p:nvPr/>
        </p:nvSpPr>
        <p:spPr>
          <a:xfrm>
            <a:off x="579651" y="200326"/>
            <a:ext cx="3145413"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Asset Landscape</a:t>
            </a:r>
          </a:p>
        </p:txBody>
      </p:sp>
      <p:pic>
        <p:nvPicPr>
          <p:cNvPr id="7" name="Picture 6">
            <a:extLst>
              <a:ext uri="{FF2B5EF4-FFF2-40B4-BE49-F238E27FC236}">
                <a16:creationId xmlns:a16="http://schemas.microsoft.com/office/drawing/2014/main" id="{F25268F3-4237-48EF-9B0A-B5B5778C3CAB}"/>
              </a:ext>
            </a:extLst>
          </p:cNvPr>
          <p:cNvPicPr>
            <a:picLocks noChangeAspect="1"/>
          </p:cNvPicPr>
          <p:nvPr/>
        </p:nvPicPr>
        <p:blipFill>
          <a:blip r:embed="rId3"/>
          <a:stretch>
            <a:fillRect/>
          </a:stretch>
        </p:blipFill>
        <p:spPr>
          <a:xfrm>
            <a:off x="1060133" y="1805246"/>
            <a:ext cx="7011565" cy="3518439"/>
          </a:xfrm>
          <a:prstGeom prst="rect">
            <a:avLst/>
          </a:prstGeom>
        </p:spPr>
      </p:pic>
      <p:sp>
        <p:nvSpPr>
          <p:cNvPr id="8" name="TextBox 7">
            <a:extLst>
              <a:ext uri="{FF2B5EF4-FFF2-40B4-BE49-F238E27FC236}">
                <a16:creationId xmlns:a16="http://schemas.microsoft.com/office/drawing/2014/main" id="{7655AAC2-5162-4669-A201-02C3E4D59B1B}"/>
              </a:ext>
            </a:extLst>
          </p:cNvPr>
          <p:cNvSpPr txBox="1"/>
          <p:nvPr/>
        </p:nvSpPr>
        <p:spPr>
          <a:xfrm>
            <a:off x="8353888" y="2810694"/>
            <a:ext cx="3034503" cy="1200329"/>
          </a:xfrm>
          <a:prstGeom prst="rect">
            <a:avLst/>
          </a:prstGeom>
          <a:noFill/>
        </p:spPr>
        <p:txBody>
          <a:bodyPr wrap="square" rtlCol="0">
            <a:spAutoFit/>
          </a:bodyPr>
          <a:lstStyle/>
          <a:p>
            <a:pPr marL="285750" indent="-285750">
              <a:buClr>
                <a:srgbClr val="00B1F0"/>
              </a:buClr>
              <a:buFont typeface="Arial" panose="020B0604020202020204" pitchFamily="34" charset="0"/>
              <a:buChar char="•"/>
            </a:pPr>
            <a:r>
              <a:rPr lang="en-US" dirty="0">
                <a:solidFill>
                  <a:schemeClr val="bg1"/>
                </a:solidFill>
              </a:rPr>
              <a:t>Size does not matter</a:t>
            </a:r>
          </a:p>
          <a:p>
            <a:pPr marL="285750" indent="-285750">
              <a:buClr>
                <a:srgbClr val="00B1F0"/>
              </a:buClr>
              <a:buFont typeface="Arial" panose="020B0604020202020204" pitchFamily="34" charset="0"/>
              <a:buChar char="•"/>
            </a:pPr>
            <a:endParaRPr lang="en-US" dirty="0">
              <a:solidFill>
                <a:schemeClr val="bg1"/>
              </a:solidFill>
            </a:endParaRPr>
          </a:p>
          <a:p>
            <a:pPr marL="285750" indent="-285750">
              <a:buClr>
                <a:srgbClr val="00B1F0"/>
              </a:buClr>
              <a:buFont typeface="Arial" panose="020B0604020202020204" pitchFamily="34" charset="0"/>
              <a:buChar char="•"/>
            </a:pPr>
            <a:r>
              <a:rPr lang="en-MY" dirty="0">
                <a:solidFill>
                  <a:schemeClr val="bg1"/>
                </a:solidFill>
              </a:rPr>
              <a:t>Attacks derived from user device &amp; people</a:t>
            </a:r>
          </a:p>
        </p:txBody>
      </p:sp>
      <p:sp>
        <p:nvSpPr>
          <p:cNvPr id="9" name="TextBox 8">
            <a:extLst>
              <a:ext uri="{FF2B5EF4-FFF2-40B4-BE49-F238E27FC236}">
                <a16:creationId xmlns:a16="http://schemas.microsoft.com/office/drawing/2014/main" id="{8D1252BF-3B13-4EB3-A216-C9A6250BE595}"/>
              </a:ext>
            </a:extLst>
          </p:cNvPr>
          <p:cNvSpPr txBox="1"/>
          <p:nvPr/>
        </p:nvSpPr>
        <p:spPr>
          <a:xfrm>
            <a:off x="803609" y="5734275"/>
            <a:ext cx="6835806" cy="276999"/>
          </a:xfrm>
          <a:prstGeom prst="rect">
            <a:avLst/>
          </a:prstGeom>
          <a:noFill/>
        </p:spPr>
        <p:txBody>
          <a:bodyPr wrap="square" rtlCol="0">
            <a:spAutoFit/>
          </a:bodyPr>
          <a:lstStyle/>
          <a:p>
            <a:r>
              <a:rPr lang="en-US" sz="1200" i="1" dirty="0">
                <a:solidFill>
                  <a:schemeClr val="bg1"/>
                </a:solidFill>
              </a:rPr>
              <a:t>*Sources: Verizon on data breach investigations report 2020</a:t>
            </a:r>
            <a:endParaRPr lang="en-MY" sz="1200" i="1" dirty="0">
              <a:solidFill>
                <a:schemeClr val="bg1"/>
              </a:solidFill>
            </a:endParaRPr>
          </a:p>
        </p:txBody>
      </p:sp>
      <p:sp>
        <p:nvSpPr>
          <p:cNvPr id="10" name="TextBox 9">
            <a:extLst>
              <a:ext uri="{FF2B5EF4-FFF2-40B4-BE49-F238E27FC236}">
                <a16:creationId xmlns:a16="http://schemas.microsoft.com/office/drawing/2014/main" id="{C04C10EF-9455-4AA4-80C3-50E2372B7687}"/>
              </a:ext>
            </a:extLst>
          </p:cNvPr>
          <p:cNvSpPr txBox="1"/>
          <p:nvPr/>
        </p:nvSpPr>
        <p:spPr>
          <a:xfrm>
            <a:off x="2460212" y="1114906"/>
            <a:ext cx="4211409" cy="400110"/>
          </a:xfrm>
          <a:prstGeom prst="rect">
            <a:avLst/>
          </a:prstGeom>
          <a:noFill/>
        </p:spPr>
        <p:txBody>
          <a:bodyPr wrap="none" rtlCol="0">
            <a:spAutoFit/>
          </a:bodyPr>
          <a:lstStyle/>
          <a:p>
            <a:r>
              <a:rPr lang="en-US" altLang="zh-CN" sz="2000" b="1" dirty="0">
                <a:solidFill>
                  <a:srgbClr val="00B1F0"/>
                </a:solidFill>
                <a:latin typeface="Century Gothic" panose="020B0502020202020204" pitchFamily="34" charset="0"/>
                <a:ea typeface="微软雅黑" charset="-122"/>
              </a:rPr>
              <a:t>Varieties of compromised assets</a:t>
            </a:r>
            <a:endParaRPr lang="en-MY" sz="2000" b="1" dirty="0">
              <a:solidFill>
                <a:srgbClr val="00B1F0"/>
              </a:solidFill>
            </a:endParaRPr>
          </a:p>
        </p:txBody>
      </p:sp>
    </p:spTree>
    <p:extLst>
      <p:ext uri="{BB962C8B-B14F-4D97-AF65-F5344CB8AC3E}">
        <p14:creationId xmlns:p14="http://schemas.microsoft.com/office/powerpoint/2010/main" val="1502706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CC316DB-5165-4D1F-9C3E-4B0886677E6B}"/>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Slide Number Placeholder 3">
            <a:extLst>
              <a:ext uri="{FF2B5EF4-FFF2-40B4-BE49-F238E27FC236}">
                <a16:creationId xmlns:a16="http://schemas.microsoft.com/office/drawing/2014/main" id="{2C0672BF-0133-494F-B7C4-123A98976245}"/>
              </a:ext>
            </a:extLst>
          </p:cNvPr>
          <p:cNvSpPr>
            <a:spLocks noGrp="1"/>
          </p:cNvSpPr>
          <p:nvPr>
            <p:ph type="sldNum" sz="quarter" idx="12"/>
          </p:nvPr>
        </p:nvSpPr>
        <p:spPr/>
        <p:txBody>
          <a:bodyPr/>
          <a:lstStyle/>
          <a:p>
            <a:r>
              <a:rPr lang="en-US" altLang="zh-CN"/>
              <a:t>Page  </a:t>
            </a:r>
            <a:fld id="{6F6B6950-8D1A-4668-8374-25B44628E0DF}" type="slidenum">
              <a:rPr lang="zh-CN" altLang="en-US" smtClean="0"/>
              <a:pPr/>
              <a:t>4</a:t>
            </a:fld>
            <a:endParaRPr lang="zh-CN" altLang="en-US" dirty="0"/>
          </a:p>
        </p:txBody>
      </p:sp>
      <p:sp>
        <p:nvSpPr>
          <p:cNvPr id="5" name="矩形 4">
            <a:extLst>
              <a:ext uri="{FF2B5EF4-FFF2-40B4-BE49-F238E27FC236}">
                <a16:creationId xmlns:a16="http://schemas.microsoft.com/office/drawing/2014/main" id="{627FC197-4292-4E92-A312-23D36FEA2F80}"/>
              </a:ext>
            </a:extLst>
          </p:cNvPr>
          <p:cNvSpPr/>
          <p:nvPr/>
        </p:nvSpPr>
        <p:spPr>
          <a:xfrm>
            <a:off x="579651" y="200326"/>
            <a:ext cx="7261924"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Complexity of Modern Digital Workplace</a:t>
            </a:r>
          </a:p>
        </p:txBody>
      </p:sp>
      <p:cxnSp>
        <p:nvCxnSpPr>
          <p:cNvPr id="6" name="直线连接符 4">
            <a:extLst>
              <a:ext uri="{FF2B5EF4-FFF2-40B4-BE49-F238E27FC236}">
                <a16:creationId xmlns:a16="http://schemas.microsoft.com/office/drawing/2014/main" id="{53D2E492-77A5-4ECB-979F-440CEEC22746}"/>
              </a:ext>
            </a:extLst>
          </p:cNvPr>
          <p:cNvCxnSpPr>
            <a:cxnSpLocks/>
            <a:stCxn id="40" idx="3"/>
          </p:cNvCxnSpPr>
          <p:nvPr/>
        </p:nvCxnSpPr>
        <p:spPr>
          <a:xfrm flipV="1">
            <a:off x="4254158" y="3242604"/>
            <a:ext cx="1480169" cy="1016818"/>
          </a:xfrm>
          <a:prstGeom prst="line">
            <a:avLst/>
          </a:prstGeom>
          <a:ln w="25400">
            <a:solidFill>
              <a:schemeClr val="bg1">
                <a:alpha val="26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 name="直线连接符 5">
            <a:extLst>
              <a:ext uri="{FF2B5EF4-FFF2-40B4-BE49-F238E27FC236}">
                <a16:creationId xmlns:a16="http://schemas.microsoft.com/office/drawing/2014/main" id="{45BAA66D-16FD-4BD5-8627-75AB35753AF7}"/>
              </a:ext>
            </a:extLst>
          </p:cNvPr>
          <p:cNvCxnSpPr/>
          <p:nvPr/>
        </p:nvCxnSpPr>
        <p:spPr>
          <a:xfrm>
            <a:off x="6633210" y="3295513"/>
            <a:ext cx="1371600" cy="1023068"/>
          </a:xfrm>
          <a:prstGeom prst="line">
            <a:avLst/>
          </a:prstGeom>
          <a:ln w="25400">
            <a:solidFill>
              <a:schemeClr val="bg1">
                <a:alpha val="26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8" name="直线连接符 6">
            <a:extLst>
              <a:ext uri="{FF2B5EF4-FFF2-40B4-BE49-F238E27FC236}">
                <a16:creationId xmlns:a16="http://schemas.microsoft.com/office/drawing/2014/main" id="{1E02772A-FEFA-4FDF-A3B7-3810E60BD3D5}"/>
              </a:ext>
            </a:extLst>
          </p:cNvPr>
          <p:cNvCxnSpPr>
            <a:cxnSpLocks/>
          </p:cNvCxnSpPr>
          <p:nvPr/>
        </p:nvCxnSpPr>
        <p:spPr>
          <a:xfrm flipV="1">
            <a:off x="8399145" y="3314040"/>
            <a:ext cx="1492845" cy="929713"/>
          </a:xfrm>
          <a:prstGeom prst="line">
            <a:avLst/>
          </a:prstGeom>
          <a:ln w="25400">
            <a:solidFill>
              <a:schemeClr val="bg1">
                <a:alpha val="26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9" name="直线连接符 7">
            <a:extLst>
              <a:ext uri="{FF2B5EF4-FFF2-40B4-BE49-F238E27FC236}">
                <a16:creationId xmlns:a16="http://schemas.microsoft.com/office/drawing/2014/main" id="{66EAA80C-BFAE-4A10-8250-DB989EDB51A9}"/>
              </a:ext>
            </a:extLst>
          </p:cNvPr>
          <p:cNvCxnSpPr/>
          <p:nvPr/>
        </p:nvCxnSpPr>
        <p:spPr>
          <a:xfrm>
            <a:off x="2461260" y="3395525"/>
            <a:ext cx="1371600" cy="1023068"/>
          </a:xfrm>
          <a:prstGeom prst="line">
            <a:avLst/>
          </a:prstGeom>
          <a:ln w="25400">
            <a:solidFill>
              <a:schemeClr val="bg1">
                <a:alpha val="26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0" name="组合 8">
            <a:extLst>
              <a:ext uri="{FF2B5EF4-FFF2-40B4-BE49-F238E27FC236}">
                <a16:creationId xmlns:a16="http://schemas.microsoft.com/office/drawing/2014/main" id="{2855A493-C4AD-4B4B-9797-BC08A43F34BB}"/>
              </a:ext>
            </a:extLst>
          </p:cNvPr>
          <p:cNvGrpSpPr/>
          <p:nvPr/>
        </p:nvGrpSpPr>
        <p:grpSpPr>
          <a:xfrm>
            <a:off x="950601" y="3859745"/>
            <a:ext cx="2038334" cy="1128562"/>
            <a:chOff x="950601" y="3893618"/>
            <a:chExt cx="2038334" cy="1128562"/>
          </a:xfrm>
        </p:grpSpPr>
        <p:sp>
          <p:nvSpPr>
            <p:cNvPr id="11" name="TextBox 20">
              <a:extLst>
                <a:ext uri="{FF2B5EF4-FFF2-40B4-BE49-F238E27FC236}">
                  <a16:creationId xmlns:a16="http://schemas.microsoft.com/office/drawing/2014/main" id="{6B23E415-C713-4BC1-8E5C-257AABF32D0C}"/>
                </a:ext>
              </a:extLst>
            </p:cNvPr>
            <p:cNvSpPr txBox="1"/>
            <p:nvPr/>
          </p:nvSpPr>
          <p:spPr>
            <a:xfrm>
              <a:off x="1570460" y="3893618"/>
              <a:ext cx="798617" cy="338554"/>
            </a:xfrm>
            <a:prstGeom prst="rect">
              <a:avLst/>
            </a:prstGeom>
            <a:noFill/>
          </p:spPr>
          <p:txBody>
            <a:bodyPr wrap="none" rtlCol="0">
              <a:spAutoFit/>
            </a:bodyPr>
            <a:lstStyle/>
            <a:p>
              <a:pPr algn="ctr"/>
              <a:r>
                <a:rPr lang="en-US" altLang="zh-CN" sz="1600" b="1" dirty="0">
                  <a:solidFill>
                    <a:srgbClr val="00B0F0"/>
                  </a:solidFill>
                  <a:latin typeface="Century Gothic" panose="020B0502020202020204" pitchFamily="34" charset="0"/>
                  <a:ea typeface="微软雅黑" panose="020B0503020204020204" pitchFamily="34" charset="-122"/>
                </a:rPr>
                <a:t>Assets</a:t>
              </a:r>
              <a:endParaRPr lang="zh-CN" altLang="en-US" sz="1600" b="1" dirty="0">
                <a:solidFill>
                  <a:srgbClr val="00B0F0"/>
                </a:solidFill>
                <a:latin typeface="Century Gothic" panose="020B0502020202020204" pitchFamily="34" charset="0"/>
                <a:ea typeface="微软雅黑" panose="020B0503020204020204" pitchFamily="34" charset="-122"/>
              </a:endParaRPr>
            </a:p>
          </p:txBody>
        </p:sp>
        <p:sp>
          <p:nvSpPr>
            <p:cNvPr id="12" name="TextBox 23">
              <a:extLst>
                <a:ext uri="{FF2B5EF4-FFF2-40B4-BE49-F238E27FC236}">
                  <a16:creationId xmlns:a16="http://schemas.microsoft.com/office/drawing/2014/main" id="{38E1F9BF-B421-4F71-8AC4-6811BD671A71}"/>
                </a:ext>
              </a:extLst>
            </p:cNvPr>
            <p:cNvSpPr txBox="1"/>
            <p:nvPr/>
          </p:nvSpPr>
          <p:spPr>
            <a:xfrm>
              <a:off x="950601" y="4283516"/>
              <a:ext cx="2038334" cy="738664"/>
            </a:xfrm>
            <a:prstGeom prst="rect">
              <a:avLst/>
            </a:prstGeom>
            <a:noFill/>
          </p:spPr>
          <p:txBody>
            <a:bodyPr wrap="square" rtlCol="0">
              <a:spAutoFit/>
            </a:bodyPr>
            <a:lstStyle/>
            <a:p>
              <a:pPr marL="285750" indent="-285750" algn="ctr">
                <a:buFont typeface="Arial" panose="020B0604020202020204" pitchFamily="34" charset="0"/>
                <a:buChar char="•"/>
              </a:pPr>
              <a:r>
                <a:rPr lang="en-US" altLang="zh-CN" sz="1400" dirty="0">
                  <a:solidFill>
                    <a:schemeClr val="bg1"/>
                  </a:solidFill>
                  <a:latin typeface="Century Gothic" panose="020B0502020202020204" pitchFamily="34" charset="0"/>
                  <a:ea typeface="微软雅黑" panose="020B0503020204020204" pitchFamily="34" charset="-122"/>
                </a:rPr>
                <a:t>Risks</a:t>
              </a:r>
            </a:p>
            <a:p>
              <a:pPr marL="285750" indent="-285750" algn="ctr">
                <a:buFont typeface="Arial" panose="020B0604020202020204" pitchFamily="34" charset="0"/>
                <a:buChar char="•"/>
              </a:pPr>
              <a:r>
                <a:rPr lang="en-US" altLang="zh-CN" sz="1400" dirty="0">
                  <a:solidFill>
                    <a:schemeClr val="bg1"/>
                  </a:solidFill>
                  <a:latin typeface="Century Gothic" panose="020B0502020202020204" pitchFamily="34" charset="0"/>
                  <a:ea typeface="微软雅黑" panose="020B0503020204020204" pitchFamily="34" charset="-122"/>
                </a:rPr>
                <a:t>Visibility</a:t>
              </a:r>
            </a:p>
            <a:p>
              <a:pPr algn="ctr"/>
              <a:endParaRPr lang="zh-CN" altLang="en-US" sz="1400" dirty="0">
                <a:solidFill>
                  <a:schemeClr val="bg1"/>
                </a:solidFill>
                <a:latin typeface="Century Gothic" panose="020B0502020202020204" pitchFamily="34" charset="0"/>
                <a:ea typeface="微软雅黑" panose="020B0503020204020204" pitchFamily="34" charset="-122"/>
              </a:endParaRPr>
            </a:p>
          </p:txBody>
        </p:sp>
      </p:grpSp>
      <p:grpSp>
        <p:nvGrpSpPr>
          <p:cNvPr id="13" name="组合 11">
            <a:extLst>
              <a:ext uri="{FF2B5EF4-FFF2-40B4-BE49-F238E27FC236}">
                <a16:creationId xmlns:a16="http://schemas.microsoft.com/office/drawing/2014/main" id="{5BFC9345-D82D-4971-B012-0E7036553335}"/>
              </a:ext>
            </a:extLst>
          </p:cNvPr>
          <p:cNvGrpSpPr/>
          <p:nvPr/>
        </p:nvGrpSpPr>
        <p:grpSpPr>
          <a:xfrm>
            <a:off x="1296172" y="2436241"/>
            <a:ext cx="1334817" cy="1334816"/>
            <a:chOff x="1212681" y="1932972"/>
            <a:chExt cx="2586942" cy="2586942"/>
          </a:xfrm>
        </p:grpSpPr>
        <p:sp>
          <p:nvSpPr>
            <p:cNvPr id="14" name="椭圆 13">
              <a:extLst>
                <a:ext uri="{FF2B5EF4-FFF2-40B4-BE49-F238E27FC236}">
                  <a16:creationId xmlns:a16="http://schemas.microsoft.com/office/drawing/2014/main" id="{DBF102BA-6CC6-4C8E-8D49-856F94AC166C}"/>
                </a:ext>
              </a:extLst>
            </p:cNvPr>
            <p:cNvSpPr/>
            <p:nvPr/>
          </p:nvSpPr>
          <p:spPr>
            <a:xfrm>
              <a:off x="1212681" y="1932972"/>
              <a:ext cx="2586942" cy="2586942"/>
            </a:xfrm>
            <a:prstGeom prst="ellipse">
              <a:avLst/>
            </a:prstGeom>
            <a:gradFill>
              <a:gsLst>
                <a:gs pos="0">
                  <a:srgbClr val="92D050">
                    <a:alpha val="20000"/>
                  </a:srgbClr>
                </a:gs>
                <a:gs pos="0">
                  <a:srgbClr val="92D050">
                    <a:alpha val="2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5" name="椭圆 14">
              <a:extLst>
                <a:ext uri="{FF2B5EF4-FFF2-40B4-BE49-F238E27FC236}">
                  <a16:creationId xmlns:a16="http://schemas.microsoft.com/office/drawing/2014/main" id="{8FCB9469-0B9C-48C4-A82D-A4DCCD715ED3}"/>
                </a:ext>
              </a:extLst>
            </p:cNvPr>
            <p:cNvSpPr/>
            <p:nvPr/>
          </p:nvSpPr>
          <p:spPr>
            <a:xfrm>
              <a:off x="1371834" y="2092125"/>
              <a:ext cx="2268637" cy="2268637"/>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grpSp>
        <p:nvGrpSpPr>
          <p:cNvPr id="16" name="组合 11">
            <a:extLst>
              <a:ext uri="{FF2B5EF4-FFF2-40B4-BE49-F238E27FC236}">
                <a16:creationId xmlns:a16="http://schemas.microsoft.com/office/drawing/2014/main" id="{AE140E33-F20E-4245-9B09-97C5D680447F}"/>
              </a:ext>
            </a:extLst>
          </p:cNvPr>
          <p:cNvGrpSpPr/>
          <p:nvPr/>
        </p:nvGrpSpPr>
        <p:grpSpPr>
          <a:xfrm>
            <a:off x="3282879" y="3606136"/>
            <a:ext cx="1334817" cy="1334816"/>
            <a:chOff x="1212681" y="1932972"/>
            <a:chExt cx="2586942" cy="2586942"/>
          </a:xfrm>
        </p:grpSpPr>
        <p:sp>
          <p:nvSpPr>
            <p:cNvPr id="17" name="椭圆 13">
              <a:extLst>
                <a:ext uri="{FF2B5EF4-FFF2-40B4-BE49-F238E27FC236}">
                  <a16:creationId xmlns:a16="http://schemas.microsoft.com/office/drawing/2014/main" id="{7FBD7874-75E7-44F2-A1CD-2204DE614914}"/>
                </a:ext>
              </a:extLst>
            </p:cNvPr>
            <p:cNvSpPr/>
            <p:nvPr/>
          </p:nvSpPr>
          <p:spPr>
            <a:xfrm>
              <a:off x="1212681" y="1932972"/>
              <a:ext cx="2586942" cy="2586942"/>
            </a:xfrm>
            <a:prstGeom prst="ellipse">
              <a:avLst/>
            </a:prstGeom>
            <a:gradFill>
              <a:gsLst>
                <a:gs pos="0">
                  <a:srgbClr val="4E7BFA">
                    <a:alpha val="20000"/>
                  </a:srgbClr>
                </a:gs>
                <a:gs pos="100000">
                  <a:srgbClr val="00BEFF">
                    <a:alpha val="2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8" name="椭圆 14">
              <a:extLst>
                <a:ext uri="{FF2B5EF4-FFF2-40B4-BE49-F238E27FC236}">
                  <a16:creationId xmlns:a16="http://schemas.microsoft.com/office/drawing/2014/main" id="{F1AAB68A-7B98-4942-81A8-07305EC33AD1}"/>
                </a:ext>
              </a:extLst>
            </p:cNvPr>
            <p:cNvSpPr/>
            <p:nvPr/>
          </p:nvSpPr>
          <p:spPr>
            <a:xfrm>
              <a:off x="1371834" y="2092125"/>
              <a:ext cx="2268637" cy="2268637"/>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grpSp>
        <p:nvGrpSpPr>
          <p:cNvPr id="19" name="组合 11">
            <a:extLst>
              <a:ext uri="{FF2B5EF4-FFF2-40B4-BE49-F238E27FC236}">
                <a16:creationId xmlns:a16="http://schemas.microsoft.com/office/drawing/2014/main" id="{235F0376-86B4-409D-8A1E-55FA2BF1FE53}"/>
              </a:ext>
            </a:extLst>
          </p:cNvPr>
          <p:cNvGrpSpPr/>
          <p:nvPr/>
        </p:nvGrpSpPr>
        <p:grpSpPr>
          <a:xfrm>
            <a:off x="5411356" y="2436241"/>
            <a:ext cx="1334817" cy="1334816"/>
            <a:chOff x="1212681" y="1932972"/>
            <a:chExt cx="2586942" cy="2586942"/>
          </a:xfrm>
        </p:grpSpPr>
        <p:sp>
          <p:nvSpPr>
            <p:cNvPr id="20" name="椭圆 13">
              <a:extLst>
                <a:ext uri="{FF2B5EF4-FFF2-40B4-BE49-F238E27FC236}">
                  <a16:creationId xmlns:a16="http://schemas.microsoft.com/office/drawing/2014/main" id="{C880C54A-4AD8-4599-BBC1-0F2D670DA341}"/>
                </a:ext>
              </a:extLst>
            </p:cNvPr>
            <p:cNvSpPr/>
            <p:nvPr/>
          </p:nvSpPr>
          <p:spPr>
            <a:xfrm>
              <a:off x="1212681" y="1932972"/>
              <a:ext cx="2586942" cy="2586942"/>
            </a:xfrm>
            <a:prstGeom prst="ellipse">
              <a:avLst/>
            </a:prstGeom>
            <a:gradFill>
              <a:gsLst>
                <a:gs pos="0">
                  <a:srgbClr val="4E7BFA">
                    <a:alpha val="20000"/>
                  </a:srgbClr>
                </a:gs>
                <a:gs pos="100000">
                  <a:srgbClr val="00BEFF">
                    <a:alpha val="2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21" name="椭圆 14">
              <a:extLst>
                <a:ext uri="{FF2B5EF4-FFF2-40B4-BE49-F238E27FC236}">
                  <a16:creationId xmlns:a16="http://schemas.microsoft.com/office/drawing/2014/main" id="{2FFC8094-5ABB-492B-BDC3-616949ECCC42}"/>
                </a:ext>
              </a:extLst>
            </p:cNvPr>
            <p:cNvSpPr/>
            <p:nvPr/>
          </p:nvSpPr>
          <p:spPr>
            <a:xfrm>
              <a:off x="1371834" y="2092125"/>
              <a:ext cx="2268637" cy="2268637"/>
            </a:xfrm>
            <a:prstGeom prst="ellipse">
              <a:avLst/>
            </a:prstGeom>
            <a:solidFill>
              <a:srgbClr val="5F74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grpSp>
        <p:nvGrpSpPr>
          <p:cNvPr id="22" name="组合 11">
            <a:extLst>
              <a:ext uri="{FF2B5EF4-FFF2-40B4-BE49-F238E27FC236}">
                <a16:creationId xmlns:a16="http://schemas.microsoft.com/office/drawing/2014/main" id="{6E1F7FFF-3252-4F0D-8AD0-0CEC4E936521}"/>
              </a:ext>
            </a:extLst>
          </p:cNvPr>
          <p:cNvGrpSpPr/>
          <p:nvPr/>
        </p:nvGrpSpPr>
        <p:grpSpPr>
          <a:xfrm>
            <a:off x="7472303" y="3592014"/>
            <a:ext cx="1334817" cy="1334816"/>
            <a:chOff x="1212681" y="1932972"/>
            <a:chExt cx="2586942" cy="2586942"/>
          </a:xfrm>
        </p:grpSpPr>
        <p:sp>
          <p:nvSpPr>
            <p:cNvPr id="23" name="椭圆 13">
              <a:extLst>
                <a:ext uri="{FF2B5EF4-FFF2-40B4-BE49-F238E27FC236}">
                  <a16:creationId xmlns:a16="http://schemas.microsoft.com/office/drawing/2014/main" id="{0D9B6DCC-EB84-4BDF-8942-3ED1CC5DA5D1}"/>
                </a:ext>
              </a:extLst>
            </p:cNvPr>
            <p:cNvSpPr/>
            <p:nvPr/>
          </p:nvSpPr>
          <p:spPr>
            <a:xfrm>
              <a:off x="1212681" y="1932972"/>
              <a:ext cx="2586942" cy="2586942"/>
            </a:xfrm>
            <a:prstGeom prst="ellipse">
              <a:avLst/>
            </a:prstGeom>
            <a:gradFill>
              <a:gsLst>
                <a:gs pos="0">
                  <a:srgbClr val="4E7BFA">
                    <a:alpha val="20000"/>
                  </a:srgbClr>
                </a:gs>
                <a:gs pos="100000">
                  <a:srgbClr val="00BEFF">
                    <a:alpha val="2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24" name="椭圆 14">
              <a:extLst>
                <a:ext uri="{FF2B5EF4-FFF2-40B4-BE49-F238E27FC236}">
                  <a16:creationId xmlns:a16="http://schemas.microsoft.com/office/drawing/2014/main" id="{8603A153-882D-4344-8B0C-FE92253EBB9F}"/>
                </a:ext>
              </a:extLst>
            </p:cNvPr>
            <p:cNvSpPr/>
            <p:nvPr/>
          </p:nvSpPr>
          <p:spPr>
            <a:xfrm>
              <a:off x="1371834" y="2092125"/>
              <a:ext cx="2268637" cy="2268637"/>
            </a:xfrm>
            <a:prstGeom prst="ellipse">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grpSp>
        <p:nvGrpSpPr>
          <p:cNvPr id="25" name="组合 11">
            <a:extLst>
              <a:ext uri="{FF2B5EF4-FFF2-40B4-BE49-F238E27FC236}">
                <a16:creationId xmlns:a16="http://schemas.microsoft.com/office/drawing/2014/main" id="{49177669-C271-4366-BDEB-45BBBBAC61F5}"/>
              </a:ext>
            </a:extLst>
          </p:cNvPr>
          <p:cNvGrpSpPr/>
          <p:nvPr/>
        </p:nvGrpSpPr>
        <p:grpSpPr>
          <a:xfrm>
            <a:off x="9512061" y="2431180"/>
            <a:ext cx="1334817" cy="1334816"/>
            <a:chOff x="1212681" y="1932972"/>
            <a:chExt cx="2586942" cy="2586942"/>
          </a:xfrm>
        </p:grpSpPr>
        <p:sp>
          <p:nvSpPr>
            <p:cNvPr id="26" name="椭圆 13">
              <a:extLst>
                <a:ext uri="{FF2B5EF4-FFF2-40B4-BE49-F238E27FC236}">
                  <a16:creationId xmlns:a16="http://schemas.microsoft.com/office/drawing/2014/main" id="{82886251-DEDF-4823-BD2B-11F4956286B2}"/>
                </a:ext>
              </a:extLst>
            </p:cNvPr>
            <p:cNvSpPr/>
            <p:nvPr/>
          </p:nvSpPr>
          <p:spPr>
            <a:xfrm>
              <a:off x="1212681" y="1932972"/>
              <a:ext cx="2586942" cy="2586942"/>
            </a:xfrm>
            <a:prstGeom prst="ellipse">
              <a:avLst/>
            </a:prstGeom>
            <a:gradFill>
              <a:gsLst>
                <a:gs pos="0">
                  <a:srgbClr val="4E7BFA">
                    <a:alpha val="20000"/>
                  </a:srgbClr>
                </a:gs>
                <a:gs pos="100000">
                  <a:srgbClr val="00BEFF">
                    <a:alpha val="20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27" name="椭圆 14">
              <a:extLst>
                <a:ext uri="{FF2B5EF4-FFF2-40B4-BE49-F238E27FC236}">
                  <a16:creationId xmlns:a16="http://schemas.microsoft.com/office/drawing/2014/main" id="{CA897286-6276-41DD-B24E-592ADB4D6662}"/>
                </a:ext>
              </a:extLst>
            </p:cNvPr>
            <p:cNvSpPr/>
            <p:nvPr/>
          </p:nvSpPr>
          <p:spPr>
            <a:xfrm>
              <a:off x="1371834" y="2092125"/>
              <a:ext cx="2268637" cy="2268637"/>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pic>
        <p:nvPicPr>
          <p:cNvPr id="28" name="Graphic 5" descr="Aperture">
            <a:extLst>
              <a:ext uri="{FF2B5EF4-FFF2-40B4-BE49-F238E27FC236}">
                <a16:creationId xmlns:a16="http://schemas.microsoft.com/office/drawing/2014/main" id="{987A8DA8-3C72-42F9-BDA5-32ACC455AF3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1642873" y="2785694"/>
            <a:ext cx="634098" cy="634098"/>
          </a:xfrm>
          <a:prstGeom prst="rect">
            <a:avLst/>
          </a:prstGeom>
          <a:effectLst/>
        </p:spPr>
      </p:pic>
      <p:pic>
        <p:nvPicPr>
          <p:cNvPr id="29" name="Graphic 11" descr="Computer">
            <a:extLst>
              <a:ext uri="{FF2B5EF4-FFF2-40B4-BE49-F238E27FC236}">
                <a16:creationId xmlns:a16="http://schemas.microsoft.com/office/drawing/2014/main" id="{7BC8DB1D-68C5-4400-A44D-E37237E9969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750439" y="2785694"/>
            <a:ext cx="634098" cy="634098"/>
          </a:xfrm>
          <a:prstGeom prst="rect">
            <a:avLst/>
          </a:prstGeom>
          <a:effectLst/>
        </p:spPr>
      </p:pic>
      <p:grpSp>
        <p:nvGrpSpPr>
          <p:cNvPr id="30" name="组合 40">
            <a:extLst>
              <a:ext uri="{FF2B5EF4-FFF2-40B4-BE49-F238E27FC236}">
                <a16:creationId xmlns:a16="http://schemas.microsoft.com/office/drawing/2014/main" id="{30128D9A-9FE7-4AB2-9254-B972AA123D25}"/>
              </a:ext>
            </a:extLst>
          </p:cNvPr>
          <p:cNvGrpSpPr/>
          <p:nvPr/>
        </p:nvGrpSpPr>
        <p:grpSpPr>
          <a:xfrm>
            <a:off x="7873222" y="4003954"/>
            <a:ext cx="525923" cy="510935"/>
            <a:chOff x="781050" y="4538663"/>
            <a:chExt cx="612776" cy="595312"/>
          </a:xfrm>
          <a:effectLst/>
        </p:grpSpPr>
        <p:sp>
          <p:nvSpPr>
            <p:cNvPr id="31" name="Freeform 166">
              <a:extLst>
                <a:ext uri="{FF2B5EF4-FFF2-40B4-BE49-F238E27FC236}">
                  <a16:creationId xmlns:a16="http://schemas.microsoft.com/office/drawing/2014/main" id="{0B305B89-B430-42A3-9008-6BEF8A7D7CC5}"/>
                </a:ext>
              </a:extLst>
            </p:cNvPr>
            <p:cNvSpPr>
              <a:spLocks noEditPoints="1"/>
            </p:cNvSpPr>
            <p:nvPr/>
          </p:nvSpPr>
          <p:spPr bwMode="auto">
            <a:xfrm>
              <a:off x="781050" y="4538663"/>
              <a:ext cx="334963" cy="331788"/>
            </a:xfrm>
            <a:custGeom>
              <a:avLst/>
              <a:gdLst>
                <a:gd name="T0" fmla="*/ 84 w 179"/>
                <a:gd name="T1" fmla="*/ 177 h 177"/>
                <a:gd name="T2" fmla="*/ 81 w 179"/>
                <a:gd name="T3" fmla="*/ 177 h 177"/>
                <a:gd name="T4" fmla="*/ 51 w 179"/>
                <a:gd name="T5" fmla="*/ 169 h 177"/>
                <a:gd name="T6" fmla="*/ 44 w 179"/>
                <a:gd name="T7" fmla="*/ 162 h 177"/>
                <a:gd name="T8" fmla="*/ 16 w 179"/>
                <a:gd name="T9" fmla="*/ 133 h 177"/>
                <a:gd name="T10" fmla="*/ 9 w 179"/>
                <a:gd name="T11" fmla="*/ 126 h 177"/>
                <a:gd name="T12" fmla="*/ 1 w 179"/>
                <a:gd name="T13" fmla="*/ 95 h 177"/>
                <a:gd name="T14" fmla="*/ 4 w 179"/>
                <a:gd name="T15" fmla="*/ 86 h 177"/>
                <a:gd name="T16" fmla="*/ 15 w 179"/>
                <a:gd name="T17" fmla="*/ 47 h 177"/>
                <a:gd name="T18" fmla="*/ 17 w 179"/>
                <a:gd name="T19" fmla="*/ 38 h 177"/>
                <a:gd name="T20" fmla="*/ 40 w 179"/>
                <a:gd name="T21" fmla="*/ 16 h 177"/>
                <a:gd name="T22" fmla="*/ 49 w 179"/>
                <a:gd name="T23" fmla="*/ 13 h 177"/>
                <a:gd name="T24" fmla="*/ 89 w 179"/>
                <a:gd name="T25" fmla="*/ 3 h 177"/>
                <a:gd name="T26" fmla="*/ 98 w 179"/>
                <a:gd name="T27" fmla="*/ 1 h 177"/>
                <a:gd name="T28" fmla="*/ 128 w 179"/>
                <a:gd name="T29" fmla="*/ 9 h 177"/>
                <a:gd name="T30" fmla="*/ 135 w 179"/>
                <a:gd name="T31" fmla="*/ 16 h 177"/>
                <a:gd name="T32" fmla="*/ 163 w 179"/>
                <a:gd name="T33" fmla="*/ 45 h 177"/>
                <a:gd name="T34" fmla="*/ 170 w 179"/>
                <a:gd name="T35" fmla="*/ 52 h 177"/>
                <a:gd name="T36" fmla="*/ 178 w 179"/>
                <a:gd name="T37" fmla="*/ 82 h 177"/>
                <a:gd name="T38" fmla="*/ 175 w 179"/>
                <a:gd name="T39" fmla="*/ 91 h 177"/>
                <a:gd name="T40" fmla="*/ 164 w 179"/>
                <a:gd name="T41" fmla="*/ 131 h 177"/>
                <a:gd name="T42" fmla="*/ 162 w 179"/>
                <a:gd name="T43" fmla="*/ 140 h 177"/>
                <a:gd name="T44" fmla="*/ 139 w 179"/>
                <a:gd name="T45" fmla="*/ 162 h 177"/>
                <a:gd name="T46" fmla="*/ 130 w 179"/>
                <a:gd name="T47" fmla="*/ 164 h 177"/>
                <a:gd name="T48" fmla="*/ 90 w 179"/>
                <a:gd name="T49" fmla="*/ 175 h 177"/>
                <a:gd name="T50" fmla="*/ 84 w 179"/>
                <a:gd name="T51" fmla="*/ 177 h 177"/>
                <a:gd name="T52" fmla="*/ 61 w 179"/>
                <a:gd name="T53" fmla="*/ 152 h 177"/>
                <a:gd name="T54" fmla="*/ 81 w 179"/>
                <a:gd name="T55" fmla="*/ 158 h 177"/>
                <a:gd name="T56" fmla="*/ 130 w 179"/>
                <a:gd name="T57" fmla="*/ 145 h 177"/>
                <a:gd name="T58" fmla="*/ 145 w 179"/>
                <a:gd name="T59" fmla="*/ 130 h 177"/>
                <a:gd name="T60" fmla="*/ 158 w 179"/>
                <a:gd name="T61" fmla="*/ 82 h 177"/>
                <a:gd name="T62" fmla="*/ 153 w 179"/>
                <a:gd name="T63" fmla="*/ 62 h 177"/>
                <a:gd name="T64" fmla="*/ 118 w 179"/>
                <a:gd name="T65" fmla="*/ 26 h 177"/>
                <a:gd name="T66" fmla="*/ 98 w 179"/>
                <a:gd name="T67" fmla="*/ 20 h 177"/>
                <a:gd name="T68" fmla="*/ 60 w 179"/>
                <a:gd name="T69" fmla="*/ 34 h 177"/>
                <a:gd name="T70" fmla="*/ 49 w 179"/>
                <a:gd name="T71" fmla="*/ 33 h 177"/>
                <a:gd name="T72" fmla="*/ 34 w 179"/>
                <a:gd name="T73" fmla="*/ 48 h 177"/>
                <a:gd name="T74" fmla="*/ 21 w 179"/>
                <a:gd name="T75" fmla="*/ 96 h 177"/>
                <a:gd name="T76" fmla="*/ 26 w 179"/>
                <a:gd name="T77" fmla="*/ 116 h 177"/>
                <a:gd name="T78" fmla="*/ 61 w 179"/>
                <a:gd name="T79" fmla="*/ 152 h 177"/>
                <a:gd name="T80" fmla="*/ 61 w 179"/>
                <a:gd name="T81" fmla="*/ 152 h 177"/>
                <a:gd name="T82" fmla="*/ 61 w 179"/>
                <a:gd name="T83" fmla="*/ 152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79" h="177">
                  <a:moveTo>
                    <a:pt x="84" y="177"/>
                  </a:moveTo>
                  <a:cubicBezTo>
                    <a:pt x="83" y="177"/>
                    <a:pt x="82" y="177"/>
                    <a:pt x="81" y="177"/>
                  </a:cubicBezTo>
                  <a:cubicBezTo>
                    <a:pt x="51" y="169"/>
                    <a:pt x="51" y="169"/>
                    <a:pt x="51" y="169"/>
                  </a:cubicBezTo>
                  <a:cubicBezTo>
                    <a:pt x="48" y="168"/>
                    <a:pt x="45" y="165"/>
                    <a:pt x="44" y="162"/>
                  </a:cubicBezTo>
                  <a:cubicBezTo>
                    <a:pt x="41" y="148"/>
                    <a:pt x="30" y="136"/>
                    <a:pt x="16" y="133"/>
                  </a:cubicBezTo>
                  <a:cubicBezTo>
                    <a:pt x="12" y="132"/>
                    <a:pt x="10" y="129"/>
                    <a:pt x="9" y="126"/>
                  </a:cubicBezTo>
                  <a:cubicBezTo>
                    <a:pt x="1" y="95"/>
                    <a:pt x="1" y="95"/>
                    <a:pt x="1" y="95"/>
                  </a:cubicBezTo>
                  <a:cubicBezTo>
                    <a:pt x="0" y="92"/>
                    <a:pt x="1" y="89"/>
                    <a:pt x="4" y="86"/>
                  </a:cubicBezTo>
                  <a:cubicBezTo>
                    <a:pt x="14" y="76"/>
                    <a:pt x="18" y="61"/>
                    <a:pt x="15" y="47"/>
                  </a:cubicBezTo>
                  <a:cubicBezTo>
                    <a:pt x="14" y="43"/>
                    <a:pt x="15" y="40"/>
                    <a:pt x="17" y="38"/>
                  </a:cubicBezTo>
                  <a:cubicBezTo>
                    <a:pt x="40" y="16"/>
                    <a:pt x="40" y="16"/>
                    <a:pt x="40" y="16"/>
                  </a:cubicBezTo>
                  <a:cubicBezTo>
                    <a:pt x="42" y="13"/>
                    <a:pt x="46" y="12"/>
                    <a:pt x="49" y="13"/>
                  </a:cubicBezTo>
                  <a:cubicBezTo>
                    <a:pt x="63" y="17"/>
                    <a:pt x="78" y="13"/>
                    <a:pt x="89" y="3"/>
                  </a:cubicBezTo>
                  <a:cubicBezTo>
                    <a:pt x="91" y="1"/>
                    <a:pt x="94" y="0"/>
                    <a:pt x="98" y="1"/>
                  </a:cubicBezTo>
                  <a:cubicBezTo>
                    <a:pt x="128" y="9"/>
                    <a:pt x="128" y="9"/>
                    <a:pt x="128" y="9"/>
                  </a:cubicBezTo>
                  <a:cubicBezTo>
                    <a:pt x="131" y="10"/>
                    <a:pt x="134" y="13"/>
                    <a:pt x="135" y="16"/>
                  </a:cubicBezTo>
                  <a:cubicBezTo>
                    <a:pt x="138" y="30"/>
                    <a:pt x="149" y="41"/>
                    <a:pt x="163" y="45"/>
                  </a:cubicBezTo>
                  <a:cubicBezTo>
                    <a:pt x="167" y="46"/>
                    <a:pt x="169" y="49"/>
                    <a:pt x="170" y="52"/>
                  </a:cubicBezTo>
                  <a:cubicBezTo>
                    <a:pt x="178" y="82"/>
                    <a:pt x="178" y="82"/>
                    <a:pt x="178" y="82"/>
                  </a:cubicBezTo>
                  <a:cubicBezTo>
                    <a:pt x="179" y="86"/>
                    <a:pt x="178" y="89"/>
                    <a:pt x="175" y="91"/>
                  </a:cubicBezTo>
                  <a:cubicBezTo>
                    <a:pt x="165" y="102"/>
                    <a:pt x="161" y="117"/>
                    <a:pt x="164" y="131"/>
                  </a:cubicBezTo>
                  <a:cubicBezTo>
                    <a:pt x="165" y="134"/>
                    <a:pt x="164" y="138"/>
                    <a:pt x="162" y="140"/>
                  </a:cubicBezTo>
                  <a:cubicBezTo>
                    <a:pt x="139" y="162"/>
                    <a:pt x="139" y="162"/>
                    <a:pt x="139" y="162"/>
                  </a:cubicBezTo>
                  <a:cubicBezTo>
                    <a:pt x="137" y="164"/>
                    <a:pt x="133" y="165"/>
                    <a:pt x="130" y="164"/>
                  </a:cubicBezTo>
                  <a:cubicBezTo>
                    <a:pt x="116" y="161"/>
                    <a:pt x="101" y="164"/>
                    <a:pt x="90" y="175"/>
                  </a:cubicBezTo>
                  <a:cubicBezTo>
                    <a:pt x="89" y="176"/>
                    <a:pt x="86" y="177"/>
                    <a:pt x="84" y="177"/>
                  </a:cubicBezTo>
                  <a:close/>
                  <a:moveTo>
                    <a:pt x="61" y="152"/>
                  </a:moveTo>
                  <a:cubicBezTo>
                    <a:pt x="81" y="158"/>
                    <a:pt x="81" y="158"/>
                    <a:pt x="81" y="158"/>
                  </a:cubicBezTo>
                  <a:cubicBezTo>
                    <a:pt x="95" y="147"/>
                    <a:pt x="113" y="142"/>
                    <a:pt x="130" y="145"/>
                  </a:cubicBezTo>
                  <a:cubicBezTo>
                    <a:pt x="145" y="130"/>
                    <a:pt x="145" y="130"/>
                    <a:pt x="145" y="130"/>
                  </a:cubicBezTo>
                  <a:cubicBezTo>
                    <a:pt x="142" y="113"/>
                    <a:pt x="147" y="95"/>
                    <a:pt x="158" y="82"/>
                  </a:cubicBezTo>
                  <a:cubicBezTo>
                    <a:pt x="153" y="62"/>
                    <a:pt x="153" y="62"/>
                    <a:pt x="153" y="62"/>
                  </a:cubicBezTo>
                  <a:cubicBezTo>
                    <a:pt x="137" y="55"/>
                    <a:pt x="124" y="42"/>
                    <a:pt x="118" y="26"/>
                  </a:cubicBezTo>
                  <a:cubicBezTo>
                    <a:pt x="98" y="20"/>
                    <a:pt x="98" y="20"/>
                    <a:pt x="98" y="20"/>
                  </a:cubicBezTo>
                  <a:cubicBezTo>
                    <a:pt x="87" y="29"/>
                    <a:pt x="73" y="34"/>
                    <a:pt x="60" y="34"/>
                  </a:cubicBezTo>
                  <a:cubicBezTo>
                    <a:pt x="56" y="34"/>
                    <a:pt x="53" y="33"/>
                    <a:pt x="49" y="33"/>
                  </a:cubicBezTo>
                  <a:cubicBezTo>
                    <a:pt x="34" y="48"/>
                    <a:pt x="34" y="48"/>
                    <a:pt x="34" y="48"/>
                  </a:cubicBezTo>
                  <a:cubicBezTo>
                    <a:pt x="37" y="65"/>
                    <a:pt x="32" y="82"/>
                    <a:pt x="21" y="96"/>
                  </a:cubicBezTo>
                  <a:cubicBezTo>
                    <a:pt x="26" y="116"/>
                    <a:pt x="26" y="116"/>
                    <a:pt x="26" y="116"/>
                  </a:cubicBezTo>
                  <a:cubicBezTo>
                    <a:pt x="42" y="122"/>
                    <a:pt x="55" y="136"/>
                    <a:pt x="61" y="152"/>
                  </a:cubicBezTo>
                  <a:close/>
                  <a:moveTo>
                    <a:pt x="61" y="152"/>
                  </a:moveTo>
                  <a:cubicBezTo>
                    <a:pt x="61" y="152"/>
                    <a:pt x="61" y="152"/>
                    <a:pt x="61" y="152"/>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167">
              <a:extLst>
                <a:ext uri="{FF2B5EF4-FFF2-40B4-BE49-F238E27FC236}">
                  <a16:creationId xmlns:a16="http://schemas.microsoft.com/office/drawing/2014/main" id="{1B8533E4-07D5-4D64-A35A-2837B86143E4}"/>
                </a:ext>
              </a:extLst>
            </p:cNvPr>
            <p:cNvSpPr>
              <a:spLocks noEditPoints="1"/>
            </p:cNvSpPr>
            <p:nvPr/>
          </p:nvSpPr>
          <p:spPr bwMode="auto">
            <a:xfrm>
              <a:off x="879475" y="4637088"/>
              <a:ext cx="138113" cy="139700"/>
            </a:xfrm>
            <a:custGeom>
              <a:avLst/>
              <a:gdLst>
                <a:gd name="T0" fmla="*/ 37 w 74"/>
                <a:gd name="T1" fmla="*/ 75 h 75"/>
                <a:gd name="T2" fmla="*/ 0 w 74"/>
                <a:gd name="T3" fmla="*/ 38 h 75"/>
                <a:gd name="T4" fmla="*/ 37 w 74"/>
                <a:gd name="T5" fmla="*/ 0 h 75"/>
                <a:gd name="T6" fmla="*/ 74 w 74"/>
                <a:gd name="T7" fmla="*/ 38 h 75"/>
                <a:gd name="T8" fmla="*/ 37 w 74"/>
                <a:gd name="T9" fmla="*/ 75 h 75"/>
                <a:gd name="T10" fmla="*/ 37 w 74"/>
                <a:gd name="T11" fmla="*/ 19 h 75"/>
                <a:gd name="T12" fmla="*/ 19 w 74"/>
                <a:gd name="T13" fmla="*/ 38 h 75"/>
                <a:gd name="T14" fmla="*/ 37 w 74"/>
                <a:gd name="T15" fmla="*/ 56 h 75"/>
                <a:gd name="T16" fmla="*/ 56 w 74"/>
                <a:gd name="T17" fmla="*/ 38 h 75"/>
                <a:gd name="T18" fmla="*/ 37 w 74"/>
                <a:gd name="T19" fmla="*/ 19 h 75"/>
                <a:gd name="T20" fmla="*/ 37 w 74"/>
                <a:gd name="T21" fmla="*/ 19 h 75"/>
                <a:gd name="T22" fmla="*/ 37 w 74"/>
                <a:gd name="T23" fmla="*/ 19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4" h="75">
                  <a:moveTo>
                    <a:pt x="37" y="75"/>
                  </a:moveTo>
                  <a:cubicBezTo>
                    <a:pt x="17" y="75"/>
                    <a:pt x="0" y="58"/>
                    <a:pt x="0" y="38"/>
                  </a:cubicBezTo>
                  <a:cubicBezTo>
                    <a:pt x="0" y="17"/>
                    <a:pt x="17" y="0"/>
                    <a:pt x="37" y="0"/>
                  </a:cubicBezTo>
                  <a:cubicBezTo>
                    <a:pt x="58" y="0"/>
                    <a:pt x="74" y="17"/>
                    <a:pt x="74" y="38"/>
                  </a:cubicBezTo>
                  <a:cubicBezTo>
                    <a:pt x="74" y="58"/>
                    <a:pt x="58" y="75"/>
                    <a:pt x="37" y="75"/>
                  </a:cubicBezTo>
                  <a:close/>
                  <a:moveTo>
                    <a:pt x="37" y="19"/>
                  </a:moveTo>
                  <a:cubicBezTo>
                    <a:pt x="27" y="19"/>
                    <a:pt x="19" y="27"/>
                    <a:pt x="19" y="38"/>
                  </a:cubicBezTo>
                  <a:cubicBezTo>
                    <a:pt x="19" y="48"/>
                    <a:pt x="27" y="56"/>
                    <a:pt x="37" y="56"/>
                  </a:cubicBezTo>
                  <a:cubicBezTo>
                    <a:pt x="47" y="56"/>
                    <a:pt x="56" y="48"/>
                    <a:pt x="56" y="38"/>
                  </a:cubicBezTo>
                  <a:cubicBezTo>
                    <a:pt x="56" y="27"/>
                    <a:pt x="47" y="19"/>
                    <a:pt x="37" y="19"/>
                  </a:cubicBezTo>
                  <a:close/>
                  <a:moveTo>
                    <a:pt x="37" y="19"/>
                  </a:moveTo>
                  <a:cubicBezTo>
                    <a:pt x="37" y="19"/>
                    <a:pt x="37" y="19"/>
                    <a:pt x="37" y="19"/>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168">
              <a:extLst>
                <a:ext uri="{FF2B5EF4-FFF2-40B4-BE49-F238E27FC236}">
                  <a16:creationId xmlns:a16="http://schemas.microsoft.com/office/drawing/2014/main" id="{FBE2B5A7-85B7-4D51-9DCE-6364AFF6684E}"/>
                </a:ext>
              </a:extLst>
            </p:cNvPr>
            <p:cNvSpPr>
              <a:spLocks noEditPoints="1"/>
            </p:cNvSpPr>
            <p:nvPr/>
          </p:nvSpPr>
          <p:spPr bwMode="auto">
            <a:xfrm>
              <a:off x="1038225" y="4641850"/>
              <a:ext cx="238125" cy="249238"/>
            </a:xfrm>
            <a:custGeom>
              <a:avLst/>
              <a:gdLst>
                <a:gd name="T0" fmla="*/ 59 w 127"/>
                <a:gd name="T1" fmla="*/ 133 h 133"/>
                <a:gd name="T2" fmla="*/ 57 w 127"/>
                <a:gd name="T3" fmla="*/ 132 h 133"/>
                <a:gd name="T4" fmla="*/ 35 w 127"/>
                <a:gd name="T5" fmla="*/ 127 h 133"/>
                <a:gd name="T6" fmla="*/ 28 w 127"/>
                <a:gd name="T7" fmla="*/ 121 h 133"/>
                <a:gd name="T8" fmla="*/ 9 w 127"/>
                <a:gd name="T9" fmla="*/ 103 h 133"/>
                <a:gd name="T10" fmla="*/ 2 w 127"/>
                <a:gd name="T11" fmla="*/ 91 h 133"/>
                <a:gd name="T12" fmla="*/ 13 w 127"/>
                <a:gd name="T13" fmla="*/ 84 h 133"/>
                <a:gd name="T14" fmla="*/ 44 w 127"/>
                <a:gd name="T15" fmla="*/ 110 h 133"/>
                <a:gd name="T16" fmla="*/ 56 w 127"/>
                <a:gd name="T17" fmla="*/ 113 h 133"/>
                <a:gd name="T18" fmla="*/ 90 w 127"/>
                <a:gd name="T19" fmla="*/ 103 h 133"/>
                <a:gd name="T20" fmla="*/ 99 w 127"/>
                <a:gd name="T21" fmla="*/ 93 h 133"/>
                <a:gd name="T22" fmla="*/ 107 w 127"/>
                <a:gd name="T23" fmla="*/ 59 h 133"/>
                <a:gd name="T24" fmla="*/ 103 w 127"/>
                <a:gd name="T25" fmla="*/ 47 h 133"/>
                <a:gd name="T26" fmla="*/ 77 w 127"/>
                <a:gd name="T27" fmla="*/ 23 h 133"/>
                <a:gd name="T28" fmla="*/ 65 w 127"/>
                <a:gd name="T29" fmla="*/ 20 h 133"/>
                <a:gd name="T30" fmla="*/ 45 w 127"/>
                <a:gd name="T31" fmla="*/ 29 h 133"/>
                <a:gd name="T32" fmla="*/ 32 w 127"/>
                <a:gd name="T33" fmla="*/ 30 h 133"/>
                <a:gd name="T34" fmla="*/ 23 w 127"/>
                <a:gd name="T35" fmla="*/ 20 h 133"/>
                <a:gd name="T36" fmla="*/ 33 w 127"/>
                <a:gd name="T37" fmla="*/ 12 h 133"/>
                <a:gd name="T38" fmla="*/ 41 w 127"/>
                <a:gd name="T39" fmla="*/ 11 h 133"/>
                <a:gd name="T40" fmla="*/ 55 w 127"/>
                <a:gd name="T41" fmla="*/ 3 h 133"/>
                <a:gd name="T42" fmla="*/ 64 w 127"/>
                <a:gd name="T43" fmla="*/ 0 h 133"/>
                <a:gd name="T44" fmla="*/ 86 w 127"/>
                <a:gd name="T45" fmla="*/ 6 h 133"/>
                <a:gd name="T46" fmla="*/ 93 w 127"/>
                <a:gd name="T47" fmla="*/ 12 h 133"/>
                <a:gd name="T48" fmla="*/ 113 w 127"/>
                <a:gd name="T49" fmla="*/ 30 h 133"/>
                <a:gd name="T50" fmla="*/ 120 w 127"/>
                <a:gd name="T51" fmla="*/ 37 h 133"/>
                <a:gd name="T52" fmla="*/ 126 w 127"/>
                <a:gd name="T53" fmla="*/ 58 h 133"/>
                <a:gd name="T54" fmla="*/ 124 w 127"/>
                <a:gd name="T55" fmla="*/ 67 h 133"/>
                <a:gd name="T56" fmla="*/ 118 w 127"/>
                <a:gd name="T57" fmla="*/ 93 h 133"/>
                <a:gd name="T58" fmla="*/ 116 w 127"/>
                <a:gd name="T59" fmla="*/ 103 h 133"/>
                <a:gd name="T60" fmla="*/ 101 w 127"/>
                <a:gd name="T61" fmla="*/ 119 h 133"/>
                <a:gd name="T62" fmla="*/ 92 w 127"/>
                <a:gd name="T63" fmla="*/ 122 h 133"/>
                <a:gd name="T64" fmla="*/ 66 w 127"/>
                <a:gd name="T65" fmla="*/ 130 h 133"/>
                <a:gd name="T66" fmla="*/ 59 w 127"/>
                <a:gd name="T67" fmla="*/ 133 h 133"/>
                <a:gd name="T68" fmla="*/ 59 w 127"/>
                <a:gd name="T69" fmla="*/ 133 h 133"/>
                <a:gd name="T70" fmla="*/ 59 w 127"/>
                <a:gd name="T71" fmla="*/ 133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7" h="133">
                  <a:moveTo>
                    <a:pt x="59" y="133"/>
                  </a:moveTo>
                  <a:cubicBezTo>
                    <a:pt x="58" y="133"/>
                    <a:pt x="58" y="132"/>
                    <a:pt x="57" y="132"/>
                  </a:cubicBezTo>
                  <a:cubicBezTo>
                    <a:pt x="35" y="127"/>
                    <a:pt x="35" y="127"/>
                    <a:pt x="35" y="127"/>
                  </a:cubicBezTo>
                  <a:cubicBezTo>
                    <a:pt x="32" y="126"/>
                    <a:pt x="29" y="124"/>
                    <a:pt x="28" y="121"/>
                  </a:cubicBezTo>
                  <a:cubicBezTo>
                    <a:pt x="25" y="112"/>
                    <a:pt x="18" y="105"/>
                    <a:pt x="9" y="103"/>
                  </a:cubicBezTo>
                  <a:cubicBezTo>
                    <a:pt x="4" y="101"/>
                    <a:pt x="0" y="96"/>
                    <a:pt x="2" y="91"/>
                  </a:cubicBezTo>
                  <a:cubicBezTo>
                    <a:pt x="3" y="86"/>
                    <a:pt x="8" y="83"/>
                    <a:pt x="13" y="84"/>
                  </a:cubicBezTo>
                  <a:cubicBezTo>
                    <a:pt x="27" y="87"/>
                    <a:pt x="38" y="97"/>
                    <a:pt x="44" y="110"/>
                  </a:cubicBezTo>
                  <a:cubicBezTo>
                    <a:pt x="56" y="113"/>
                    <a:pt x="56" y="113"/>
                    <a:pt x="56" y="113"/>
                  </a:cubicBezTo>
                  <a:cubicBezTo>
                    <a:pt x="66" y="105"/>
                    <a:pt x="78" y="101"/>
                    <a:pt x="90" y="103"/>
                  </a:cubicBezTo>
                  <a:cubicBezTo>
                    <a:pt x="99" y="93"/>
                    <a:pt x="99" y="93"/>
                    <a:pt x="99" y="93"/>
                  </a:cubicBezTo>
                  <a:cubicBezTo>
                    <a:pt x="97" y="81"/>
                    <a:pt x="100" y="69"/>
                    <a:pt x="107" y="59"/>
                  </a:cubicBezTo>
                  <a:cubicBezTo>
                    <a:pt x="103" y="47"/>
                    <a:pt x="103" y="47"/>
                    <a:pt x="103" y="47"/>
                  </a:cubicBezTo>
                  <a:cubicBezTo>
                    <a:pt x="92" y="43"/>
                    <a:pt x="82" y="34"/>
                    <a:pt x="77" y="23"/>
                  </a:cubicBezTo>
                  <a:cubicBezTo>
                    <a:pt x="65" y="20"/>
                    <a:pt x="65" y="20"/>
                    <a:pt x="65" y="20"/>
                  </a:cubicBezTo>
                  <a:cubicBezTo>
                    <a:pt x="59" y="25"/>
                    <a:pt x="53" y="28"/>
                    <a:pt x="45" y="29"/>
                  </a:cubicBezTo>
                  <a:cubicBezTo>
                    <a:pt x="41" y="30"/>
                    <a:pt x="36" y="31"/>
                    <a:pt x="32" y="30"/>
                  </a:cubicBezTo>
                  <a:cubicBezTo>
                    <a:pt x="27" y="30"/>
                    <a:pt x="23" y="25"/>
                    <a:pt x="23" y="20"/>
                  </a:cubicBezTo>
                  <a:cubicBezTo>
                    <a:pt x="24" y="15"/>
                    <a:pt x="28" y="11"/>
                    <a:pt x="33" y="12"/>
                  </a:cubicBezTo>
                  <a:cubicBezTo>
                    <a:pt x="36" y="12"/>
                    <a:pt x="39" y="12"/>
                    <a:pt x="41" y="11"/>
                  </a:cubicBezTo>
                  <a:cubicBezTo>
                    <a:pt x="47" y="10"/>
                    <a:pt x="52" y="7"/>
                    <a:pt x="55" y="3"/>
                  </a:cubicBezTo>
                  <a:cubicBezTo>
                    <a:pt x="58" y="1"/>
                    <a:pt x="61" y="0"/>
                    <a:pt x="64" y="0"/>
                  </a:cubicBezTo>
                  <a:cubicBezTo>
                    <a:pt x="86" y="6"/>
                    <a:pt x="86" y="6"/>
                    <a:pt x="86" y="6"/>
                  </a:cubicBezTo>
                  <a:cubicBezTo>
                    <a:pt x="90" y="6"/>
                    <a:pt x="92" y="9"/>
                    <a:pt x="93" y="12"/>
                  </a:cubicBezTo>
                  <a:cubicBezTo>
                    <a:pt x="96" y="21"/>
                    <a:pt x="104" y="28"/>
                    <a:pt x="113" y="30"/>
                  </a:cubicBezTo>
                  <a:cubicBezTo>
                    <a:pt x="116" y="31"/>
                    <a:pt x="119" y="33"/>
                    <a:pt x="120" y="37"/>
                  </a:cubicBezTo>
                  <a:cubicBezTo>
                    <a:pt x="126" y="58"/>
                    <a:pt x="126" y="58"/>
                    <a:pt x="126" y="58"/>
                  </a:cubicBezTo>
                  <a:cubicBezTo>
                    <a:pt x="127" y="61"/>
                    <a:pt x="126" y="65"/>
                    <a:pt x="124" y="67"/>
                  </a:cubicBezTo>
                  <a:cubicBezTo>
                    <a:pt x="118" y="74"/>
                    <a:pt x="115" y="84"/>
                    <a:pt x="118" y="93"/>
                  </a:cubicBezTo>
                  <a:cubicBezTo>
                    <a:pt x="119" y="97"/>
                    <a:pt x="118" y="100"/>
                    <a:pt x="116" y="103"/>
                  </a:cubicBezTo>
                  <a:cubicBezTo>
                    <a:pt x="101" y="119"/>
                    <a:pt x="101" y="119"/>
                    <a:pt x="101" y="119"/>
                  </a:cubicBezTo>
                  <a:cubicBezTo>
                    <a:pt x="98" y="121"/>
                    <a:pt x="95" y="123"/>
                    <a:pt x="92" y="122"/>
                  </a:cubicBezTo>
                  <a:cubicBezTo>
                    <a:pt x="82" y="120"/>
                    <a:pt x="73" y="123"/>
                    <a:pt x="66" y="130"/>
                  </a:cubicBezTo>
                  <a:cubicBezTo>
                    <a:pt x="64" y="131"/>
                    <a:pt x="62" y="133"/>
                    <a:pt x="59" y="133"/>
                  </a:cubicBezTo>
                  <a:close/>
                  <a:moveTo>
                    <a:pt x="59" y="133"/>
                  </a:moveTo>
                  <a:cubicBezTo>
                    <a:pt x="59" y="133"/>
                    <a:pt x="59" y="133"/>
                    <a:pt x="59" y="133"/>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169">
              <a:extLst>
                <a:ext uri="{FF2B5EF4-FFF2-40B4-BE49-F238E27FC236}">
                  <a16:creationId xmlns:a16="http://schemas.microsoft.com/office/drawing/2014/main" id="{083142F7-D65A-42A1-A017-1DF7FA4F4B5F}"/>
                </a:ext>
              </a:extLst>
            </p:cNvPr>
            <p:cNvSpPr>
              <a:spLocks noEditPoints="1"/>
            </p:cNvSpPr>
            <p:nvPr/>
          </p:nvSpPr>
          <p:spPr bwMode="auto">
            <a:xfrm>
              <a:off x="1101725" y="4714875"/>
              <a:ext cx="103188" cy="103188"/>
            </a:xfrm>
            <a:custGeom>
              <a:avLst/>
              <a:gdLst>
                <a:gd name="T0" fmla="*/ 27 w 55"/>
                <a:gd name="T1" fmla="*/ 55 h 55"/>
                <a:gd name="T2" fmla="*/ 0 w 55"/>
                <a:gd name="T3" fmla="*/ 28 h 55"/>
                <a:gd name="T4" fmla="*/ 27 w 55"/>
                <a:gd name="T5" fmla="*/ 0 h 55"/>
                <a:gd name="T6" fmla="*/ 55 w 55"/>
                <a:gd name="T7" fmla="*/ 28 h 55"/>
                <a:gd name="T8" fmla="*/ 27 w 55"/>
                <a:gd name="T9" fmla="*/ 55 h 55"/>
                <a:gd name="T10" fmla="*/ 27 w 55"/>
                <a:gd name="T11" fmla="*/ 15 h 55"/>
                <a:gd name="T12" fmla="*/ 15 w 55"/>
                <a:gd name="T13" fmla="*/ 28 h 55"/>
                <a:gd name="T14" fmla="*/ 27 w 55"/>
                <a:gd name="T15" fmla="*/ 40 h 55"/>
                <a:gd name="T16" fmla="*/ 40 w 55"/>
                <a:gd name="T17" fmla="*/ 28 h 55"/>
                <a:gd name="T18" fmla="*/ 27 w 55"/>
                <a:gd name="T19" fmla="*/ 15 h 55"/>
                <a:gd name="T20" fmla="*/ 27 w 55"/>
                <a:gd name="T21" fmla="*/ 15 h 55"/>
                <a:gd name="T22" fmla="*/ 27 w 55"/>
                <a:gd name="T23" fmla="*/ 1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55">
                  <a:moveTo>
                    <a:pt x="27" y="55"/>
                  </a:moveTo>
                  <a:cubicBezTo>
                    <a:pt x="12" y="55"/>
                    <a:pt x="0" y="43"/>
                    <a:pt x="0" y="28"/>
                  </a:cubicBezTo>
                  <a:cubicBezTo>
                    <a:pt x="0" y="13"/>
                    <a:pt x="12" y="0"/>
                    <a:pt x="27" y="0"/>
                  </a:cubicBezTo>
                  <a:cubicBezTo>
                    <a:pt x="42" y="0"/>
                    <a:pt x="55" y="13"/>
                    <a:pt x="55" y="28"/>
                  </a:cubicBezTo>
                  <a:cubicBezTo>
                    <a:pt x="55" y="43"/>
                    <a:pt x="42" y="55"/>
                    <a:pt x="27" y="55"/>
                  </a:cubicBezTo>
                  <a:close/>
                  <a:moveTo>
                    <a:pt x="27" y="15"/>
                  </a:moveTo>
                  <a:cubicBezTo>
                    <a:pt x="20" y="15"/>
                    <a:pt x="15" y="21"/>
                    <a:pt x="15" y="28"/>
                  </a:cubicBezTo>
                  <a:cubicBezTo>
                    <a:pt x="15" y="35"/>
                    <a:pt x="20" y="40"/>
                    <a:pt x="27" y="40"/>
                  </a:cubicBezTo>
                  <a:cubicBezTo>
                    <a:pt x="34" y="40"/>
                    <a:pt x="40" y="35"/>
                    <a:pt x="40" y="28"/>
                  </a:cubicBezTo>
                  <a:cubicBezTo>
                    <a:pt x="40" y="21"/>
                    <a:pt x="34" y="15"/>
                    <a:pt x="27" y="15"/>
                  </a:cubicBezTo>
                  <a:close/>
                  <a:moveTo>
                    <a:pt x="27" y="15"/>
                  </a:moveTo>
                  <a:cubicBezTo>
                    <a:pt x="27" y="15"/>
                    <a:pt x="27" y="15"/>
                    <a:pt x="27" y="15"/>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170">
              <a:extLst>
                <a:ext uri="{FF2B5EF4-FFF2-40B4-BE49-F238E27FC236}">
                  <a16:creationId xmlns:a16="http://schemas.microsoft.com/office/drawing/2014/main" id="{39BD2D78-EB9B-48C4-A1BA-98F2CEBEE167}"/>
                </a:ext>
              </a:extLst>
            </p:cNvPr>
            <p:cNvSpPr>
              <a:spLocks noEditPoints="1"/>
            </p:cNvSpPr>
            <p:nvPr/>
          </p:nvSpPr>
          <p:spPr bwMode="auto">
            <a:xfrm>
              <a:off x="858838" y="4546600"/>
              <a:ext cx="534988" cy="587375"/>
            </a:xfrm>
            <a:custGeom>
              <a:avLst/>
              <a:gdLst>
                <a:gd name="T0" fmla="*/ 173 w 286"/>
                <a:gd name="T1" fmla="*/ 314 h 314"/>
                <a:gd name="T2" fmla="*/ 45 w 286"/>
                <a:gd name="T3" fmla="*/ 314 h 314"/>
                <a:gd name="T4" fmla="*/ 36 w 286"/>
                <a:gd name="T5" fmla="*/ 304 h 314"/>
                <a:gd name="T6" fmla="*/ 36 w 286"/>
                <a:gd name="T7" fmla="*/ 282 h 314"/>
                <a:gd name="T8" fmla="*/ 12 w 286"/>
                <a:gd name="T9" fmla="*/ 206 h 314"/>
                <a:gd name="T10" fmla="*/ 2 w 286"/>
                <a:gd name="T11" fmla="*/ 188 h 314"/>
                <a:gd name="T12" fmla="*/ 6 w 286"/>
                <a:gd name="T13" fmla="*/ 175 h 314"/>
                <a:gd name="T14" fmla="*/ 19 w 286"/>
                <a:gd name="T15" fmla="*/ 180 h 314"/>
                <a:gd name="T16" fmla="*/ 28 w 286"/>
                <a:gd name="T17" fmla="*/ 196 h 314"/>
                <a:gd name="T18" fmla="*/ 29 w 286"/>
                <a:gd name="T19" fmla="*/ 199 h 314"/>
                <a:gd name="T20" fmla="*/ 54 w 286"/>
                <a:gd name="T21" fmla="*/ 277 h 314"/>
                <a:gd name="T22" fmla="*/ 54 w 286"/>
                <a:gd name="T23" fmla="*/ 280 h 314"/>
                <a:gd name="T24" fmla="*/ 54 w 286"/>
                <a:gd name="T25" fmla="*/ 295 h 314"/>
                <a:gd name="T26" fmla="*/ 164 w 286"/>
                <a:gd name="T27" fmla="*/ 295 h 314"/>
                <a:gd name="T28" fmla="*/ 164 w 286"/>
                <a:gd name="T29" fmla="*/ 270 h 314"/>
                <a:gd name="T30" fmla="*/ 173 w 286"/>
                <a:gd name="T31" fmla="*/ 261 h 314"/>
                <a:gd name="T32" fmla="*/ 229 w 286"/>
                <a:gd name="T33" fmla="*/ 261 h 314"/>
                <a:gd name="T34" fmla="*/ 235 w 286"/>
                <a:gd name="T35" fmla="*/ 186 h 314"/>
                <a:gd name="T36" fmla="*/ 244 w 286"/>
                <a:gd name="T37" fmla="*/ 178 h 314"/>
                <a:gd name="T38" fmla="*/ 260 w 286"/>
                <a:gd name="T39" fmla="*/ 178 h 314"/>
                <a:gd name="T40" fmla="*/ 236 w 286"/>
                <a:gd name="T41" fmla="*/ 137 h 314"/>
                <a:gd name="T42" fmla="*/ 235 w 286"/>
                <a:gd name="T43" fmla="*/ 132 h 314"/>
                <a:gd name="T44" fmla="*/ 122 w 286"/>
                <a:gd name="T45" fmla="*/ 19 h 314"/>
                <a:gd name="T46" fmla="*/ 112 w 286"/>
                <a:gd name="T47" fmla="*/ 10 h 314"/>
                <a:gd name="T48" fmla="*/ 122 w 286"/>
                <a:gd name="T49" fmla="*/ 0 h 314"/>
                <a:gd name="T50" fmla="*/ 173 w 286"/>
                <a:gd name="T51" fmla="*/ 11 h 314"/>
                <a:gd name="T52" fmla="*/ 215 w 286"/>
                <a:gd name="T53" fmla="*/ 39 h 314"/>
                <a:gd name="T54" fmla="*/ 243 w 286"/>
                <a:gd name="T55" fmla="*/ 81 h 314"/>
                <a:gd name="T56" fmla="*/ 253 w 286"/>
                <a:gd name="T57" fmla="*/ 130 h 314"/>
                <a:gd name="T58" fmla="*/ 284 w 286"/>
                <a:gd name="T59" fmla="*/ 182 h 314"/>
                <a:gd name="T60" fmla="*/ 284 w 286"/>
                <a:gd name="T61" fmla="*/ 192 h 314"/>
                <a:gd name="T62" fmla="*/ 276 w 286"/>
                <a:gd name="T63" fmla="*/ 196 h 314"/>
                <a:gd name="T64" fmla="*/ 253 w 286"/>
                <a:gd name="T65" fmla="*/ 196 h 314"/>
                <a:gd name="T66" fmla="*/ 247 w 286"/>
                <a:gd name="T67" fmla="*/ 271 h 314"/>
                <a:gd name="T68" fmla="*/ 237 w 286"/>
                <a:gd name="T69" fmla="*/ 280 h 314"/>
                <a:gd name="T70" fmla="*/ 182 w 286"/>
                <a:gd name="T71" fmla="*/ 280 h 314"/>
                <a:gd name="T72" fmla="*/ 182 w 286"/>
                <a:gd name="T73" fmla="*/ 304 h 314"/>
                <a:gd name="T74" fmla="*/ 173 w 286"/>
                <a:gd name="T75" fmla="*/ 314 h 314"/>
                <a:gd name="T76" fmla="*/ 173 w 286"/>
                <a:gd name="T77" fmla="*/ 314 h 314"/>
                <a:gd name="T78" fmla="*/ 173 w 286"/>
                <a:gd name="T79" fmla="*/ 314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86" h="314">
                  <a:moveTo>
                    <a:pt x="173" y="314"/>
                  </a:moveTo>
                  <a:cubicBezTo>
                    <a:pt x="45" y="314"/>
                    <a:pt x="45" y="314"/>
                    <a:pt x="45" y="314"/>
                  </a:cubicBezTo>
                  <a:cubicBezTo>
                    <a:pt x="40" y="314"/>
                    <a:pt x="36" y="309"/>
                    <a:pt x="36" y="304"/>
                  </a:cubicBezTo>
                  <a:cubicBezTo>
                    <a:pt x="36" y="282"/>
                    <a:pt x="36" y="282"/>
                    <a:pt x="36" y="282"/>
                  </a:cubicBezTo>
                  <a:cubicBezTo>
                    <a:pt x="12" y="206"/>
                    <a:pt x="12" y="206"/>
                    <a:pt x="12" y="206"/>
                  </a:cubicBezTo>
                  <a:cubicBezTo>
                    <a:pt x="8" y="200"/>
                    <a:pt x="5" y="194"/>
                    <a:pt x="2" y="188"/>
                  </a:cubicBezTo>
                  <a:cubicBezTo>
                    <a:pt x="0" y="183"/>
                    <a:pt x="2" y="178"/>
                    <a:pt x="6" y="175"/>
                  </a:cubicBezTo>
                  <a:cubicBezTo>
                    <a:pt x="11" y="173"/>
                    <a:pt x="17" y="175"/>
                    <a:pt x="19" y="180"/>
                  </a:cubicBezTo>
                  <a:cubicBezTo>
                    <a:pt x="22" y="186"/>
                    <a:pt x="25" y="191"/>
                    <a:pt x="28" y="196"/>
                  </a:cubicBezTo>
                  <a:cubicBezTo>
                    <a:pt x="29" y="197"/>
                    <a:pt x="29" y="198"/>
                    <a:pt x="29" y="199"/>
                  </a:cubicBezTo>
                  <a:cubicBezTo>
                    <a:pt x="54" y="277"/>
                    <a:pt x="54" y="277"/>
                    <a:pt x="54" y="277"/>
                  </a:cubicBezTo>
                  <a:cubicBezTo>
                    <a:pt x="54" y="278"/>
                    <a:pt x="54" y="279"/>
                    <a:pt x="54" y="280"/>
                  </a:cubicBezTo>
                  <a:cubicBezTo>
                    <a:pt x="54" y="295"/>
                    <a:pt x="54" y="295"/>
                    <a:pt x="54" y="295"/>
                  </a:cubicBezTo>
                  <a:cubicBezTo>
                    <a:pt x="164" y="295"/>
                    <a:pt x="164" y="295"/>
                    <a:pt x="164" y="295"/>
                  </a:cubicBezTo>
                  <a:cubicBezTo>
                    <a:pt x="164" y="270"/>
                    <a:pt x="164" y="270"/>
                    <a:pt x="164" y="270"/>
                  </a:cubicBezTo>
                  <a:cubicBezTo>
                    <a:pt x="164" y="265"/>
                    <a:pt x="168" y="261"/>
                    <a:pt x="173" y="261"/>
                  </a:cubicBezTo>
                  <a:cubicBezTo>
                    <a:pt x="229" y="261"/>
                    <a:pt x="229" y="261"/>
                    <a:pt x="229" y="261"/>
                  </a:cubicBezTo>
                  <a:cubicBezTo>
                    <a:pt x="235" y="186"/>
                    <a:pt x="235" y="186"/>
                    <a:pt x="235" y="186"/>
                  </a:cubicBezTo>
                  <a:cubicBezTo>
                    <a:pt x="235" y="181"/>
                    <a:pt x="239" y="178"/>
                    <a:pt x="244" y="178"/>
                  </a:cubicBezTo>
                  <a:cubicBezTo>
                    <a:pt x="260" y="178"/>
                    <a:pt x="260" y="178"/>
                    <a:pt x="260" y="178"/>
                  </a:cubicBezTo>
                  <a:cubicBezTo>
                    <a:pt x="236" y="137"/>
                    <a:pt x="236" y="137"/>
                    <a:pt x="236" y="137"/>
                  </a:cubicBezTo>
                  <a:cubicBezTo>
                    <a:pt x="235" y="136"/>
                    <a:pt x="235" y="134"/>
                    <a:pt x="235" y="132"/>
                  </a:cubicBezTo>
                  <a:cubicBezTo>
                    <a:pt x="235" y="70"/>
                    <a:pt x="184" y="19"/>
                    <a:pt x="122" y="19"/>
                  </a:cubicBezTo>
                  <a:cubicBezTo>
                    <a:pt x="116" y="19"/>
                    <a:pt x="112" y="15"/>
                    <a:pt x="112" y="10"/>
                  </a:cubicBezTo>
                  <a:cubicBezTo>
                    <a:pt x="112" y="5"/>
                    <a:pt x="116" y="0"/>
                    <a:pt x="122" y="0"/>
                  </a:cubicBezTo>
                  <a:cubicBezTo>
                    <a:pt x="139" y="0"/>
                    <a:pt x="157" y="4"/>
                    <a:pt x="173" y="11"/>
                  </a:cubicBezTo>
                  <a:cubicBezTo>
                    <a:pt x="189" y="17"/>
                    <a:pt x="203" y="27"/>
                    <a:pt x="215" y="39"/>
                  </a:cubicBezTo>
                  <a:cubicBezTo>
                    <a:pt x="227" y="51"/>
                    <a:pt x="236" y="65"/>
                    <a:pt x="243" y="81"/>
                  </a:cubicBezTo>
                  <a:cubicBezTo>
                    <a:pt x="250" y="96"/>
                    <a:pt x="253" y="113"/>
                    <a:pt x="253" y="130"/>
                  </a:cubicBezTo>
                  <a:cubicBezTo>
                    <a:pt x="284" y="182"/>
                    <a:pt x="284" y="182"/>
                    <a:pt x="284" y="182"/>
                  </a:cubicBezTo>
                  <a:cubicBezTo>
                    <a:pt x="286" y="185"/>
                    <a:pt x="286" y="189"/>
                    <a:pt x="284" y="192"/>
                  </a:cubicBezTo>
                  <a:cubicBezTo>
                    <a:pt x="282" y="195"/>
                    <a:pt x="279" y="196"/>
                    <a:pt x="276" y="196"/>
                  </a:cubicBezTo>
                  <a:cubicBezTo>
                    <a:pt x="253" y="196"/>
                    <a:pt x="253" y="196"/>
                    <a:pt x="253" y="196"/>
                  </a:cubicBezTo>
                  <a:cubicBezTo>
                    <a:pt x="247" y="271"/>
                    <a:pt x="247" y="271"/>
                    <a:pt x="247" y="271"/>
                  </a:cubicBezTo>
                  <a:cubicBezTo>
                    <a:pt x="246" y="276"/>
                    <a:pt x="242" y="280"/>
                    <a:pt x="237" y="280"/>
                  </a:cubicBezTo>
                  <a:cubicBezTo>
                    <a:pt x="182" y="280"/>
                    <a:pt x="182" y="280"/>
                    <a:pt x="182" y="280"/>
                  </a:cubicBezTo>
                  <a:cubicBezTo>
                    <a:pt x="182" y="304"/>
                    <a:pt x="182" y="304"/>
                    <a:pt x="182" y="304"/>
                  </a:cubicBezTo>
                  <a:cubicBezTo>
                    <a:pt x="182" y="309"/>
                    <a:pt x="178" y="314"/>
                    <a:pt x="173" y="314"/>
                  </a:cubicBezTo>
                  <a:close/>
                  <a:moveTo>
                    <a:pt x="173" y="314"/>
                  </a:moveTo>
                  <a:cubicBezTo>
                    <a:pt x="173" y="314"/>
                    <a:pt x="173" y="314"/>
                    <a:pt x="173" y="314"/>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36" name="组合 46">
            <a:extLst>
              <a:ext uri="{FF2B5EF4-FFF2-40B4-BE49-F238E27FC236}">
                <a16:creationId xmlns:a16="http://schemas.microsoft.com/office/drawing/2014/main" id="{F50ED145-498B-4564-97DF-107E2A6E0FDA}"/>
              </a:ext>
            </a:extLst>
          </p:cNvPr>
          <p:cNvGrpSpPr/>
          <p:nvPr/>
        </p:nvGrpSpPr>
        <p:grpSpPr>
          <a:xfrm>
            <a:off x="9929451" y="2826944"/>
            <a:ext cx="500035" cy="500035"/>
            <a:chOff x="6019800" y="2271713"/>
            <a:chExt cx="582613" cy="582612"/>
          </a:xfrm>
          <a:effectLst/>
        </p:grpSpPr>
        <p:sp>
          <p:nvSpPr>
            <p:cNvPr id="37" name="Freeform 87">
              <a:extLst>
                <a:ext uri="{FF2B5EF4-FFF2-40B4-BE49-F238E27FC236}">
                  <a16:creationId xmlns:a16="http://schemas.microsoft.com/office/drawing/2014/main" id="{CF0C3512-2E8C-4BB7-883B-EB5BDCBB7F65}"/>
                </a:ext>
              </a:extLst>
            </p:cNvPr>
            <p:cNvSpPr>
              <a:spLocks noEditPoints="1"/>
            </p:cNvSpPr>
            <p:nvPr/>
          </p:nvSpPr>
          <p:spPr bwMode="auto">
            <a:xfrm>
              <a:off x="6099175" y="2417763"/>
              <a:ext cx="423863" cy="290512"/>
            </a:xfrm>
            <a:custGeom>
              <a:avLst/>
              <a:gdLst>
                <a:gd name="T0" fmla="*/ 26 w 128"/>
                <a:gd name="T1" fmla="*/ 88 h 88"/>
                <a:gd name="T2" fmla="*/ 8 w 128"/>
                <a:gd name="T3" fmla="*/ 81 h 88"/>
                <a:gd name="T4" fmla="*/ 0 w 128"/>
                <a:gd name="T5" fmla="*/ 62 h 88"/>
                <a:gd name="T6" fmla="*/ 13 w 128"/>
                <a:gd name="T7" fmla="*/ 40 h 88"/>
                <a:gd name="T8" fmla="*/ 13 w 128"/>
                <a:gd name="T9" fmla="*/ 34 h 88"/>
                <a:gd name="T10" fmla="*/ 20 w 128"/>
                <a:gd name="T11" fmla="*/ 16 h 88"/>
                <a:gd name="T12" fmla="*/ 39 w 128"/>
                <a:gd name="T13" fmla="*/ 8 h 88"/>
                <a:gd name="T14" fmla="*/ 44 w 128"/>
                <a:gd name="T15" fmla="*/ 9 h 88"/>
                <a:gd name="T16" fmla="*/ 69 w 128"/>
                <a:gd name="T17" fmla="*/ 0 h 88"/>
                <a:gd name="T18" fmla="*/ 103 w 128"/>
                <a:gd name="T19" fmla="*/ 19 h 88"/>
                <a:gd name="T20" fmla="*/ 123 w 128"/>
                <a:gd name="T21" fmla="*/ 42 h 88"/>
                <a:gd name="T22" fmla="*/ 122 w 128"/>
                <a:gd name="T23" fmla="*/ 46 h 88"/>
                <a:gd name="T24" fmla="*/ 128 w 128"/>
                <a:gd name="T25" fmla="*/ 62 h 88"/>
                <a:gd name="T26" fmla="*/ 120 w 128"/>
                <a:gd name="T27" fmla="*/ 80 h 88"/>
                <a:gd name="T28" fmla="*/ 102 w 128"/>
                <a:gd name="T29" fmla="*/ 88 h 88"/>
                <a:gd name="T30" fmla="*/ 26 w 128"/>
                <a:gd name="T31" fmla="*/ 88 h 88"/>
                <a:gd name="T32" fmla="*/ 39 w 128"/>
                <a:gd name="T33" fmla="*/ 14 h 88"/>
                <a:gd name="T34" fmla="*/ 24 w 128"/>
                <a:gd name="T35" fmla="*/ 20 h 88"/>
                <a:gd name="T36" fmla="*/ 19 w 128"/>
                <a:gd name="T37" fmla="*/ 34 h 88"/>
                <a:gd name="T38" fmla="*/ 19 w 128"/>
                <a:gd name="T39" fmla="*/ 40 h 88"/>
                <a:gd name="T40" fmla="*/ 18 w 128"/>
                <a:gd name="T41" fmla="*/ 44 h 88"/>
                <a:gd name="T42" fmla="*/ 6 w 128"/>
                <a:gd name="T43" fmla="*/ 62 h 88"/>
                <a:gd name="T44" fmla="*/ 12 w 128"/>
                <a:gd name="T45" fmla="*/ 77 h 88"/>
                <a:gd name="T46" fmla="*/ 26 w 128"/>
                <a:gd name="T47" fmla="*/ 83 h 88"/>
                <a:gd name="T48" fmla="*/ 102 w 128"/>
                <a:gd name="T49" fmla="*/ 83 h 88"/>
                <a:gd name="T50" fmla="*/ 116 w 128"/>
                <a:gd name="T51" fmla="*/ 77 h 88"/>
                <a:gd name="T52" fmla="*/ 122 w 128"/>
                <a:gd name="T53" fmla="*/ 62 h 88"/>
                <a:gd name="T54" fmla="*/ 117 w 128"/>
                <a:gd name="T55" fmla="*/ 49 h 88"/>
                <a:gd name="T56" fmla="*/ 116 w 128"/>
                <a:gd name="T57" fmla="*/ 47 h 88"/>
                <a:gd name="T58" fmla="*/ 117 w 128"/>
                <a:gd name="T59" fmla="*/ 42 h 88"/>
                <a:gd name="T60" fmla="*/ 101 w 128"/>
                <a:gd name="T61" fmla="*/ 24 h 88"/>
                <a:gd name="T62" fmla="*/ 99 w 128"/>
                <a:gd name="T63" fmla="*/ 23 h 88"/>
                <a:gd name="T64" fmla="*/ 69 w 128"/>
                <a:gd name="T65" fmla="*/ 5 h 88"/>
                <a:gd name="T66" fmla="*/ 47 w 128"/>
                <a:gd name="T67" fmla="*/ 14 h 88"/>
                <a:gd name="T68" fmla="*/ 44 w 128"/>
                <a:gd name="T69" fmla="*/ 15 h 88"/>
                <a:gd name="T70" fmla="*/ 39 w 128"/>
                <a:gd name="T71" fmla="*/ 14 h 88"/>
                <a:gd name="T72" fmla="*/ 39 w 128"/>
                <a:gd name="T73" fmla="*/ 14 h 88"/>
                <a:gd name="T74" fmla="*/ 39 w 128"/>
                <a:gd name="T75" fmla="*/ 1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8" h="88">
                  <a:moveTo>
                    <a:pt x="26" y="88"/>
                  </a:moveTo>
                  <a:cubicBezTo>
                    <a:pt x="19" y="88"/>
                    <a:pt x="13" y="86"/>
                    <a:pt x="8" y="81"/>
                  </a:cubicBezTo>
                  <a:cubicBezTo>
                    <a:pt x="3" y="76"/>
                    <a:pt x="0" y="69"/>
                    <a:pt x="0" y="62"/>
                  </a:cubicBezTo>
                  <a:cubicBezTo>
                    <a:pt x="0" y="53"/>
                    <a:pt x="5" y="44"/>
                    <a:pt x="13" y="40"/>
                  </a:cubicBezTo>
                  <a:cubicBezTo>
                    <a:pt x="13" y="38"/>
                    <a:pt x="13" y="36"/>
                    <a:pt x="13" y="34"/>
                  </a:cubicBezTo>
                  <a:cubicBezTo>
                    <a:pt x="13" y="27"/>
                    <a:pt x="15" y="21"/>
                    <a:pt x="20" y="16"/>
                  </a:cubicBezTo>
                  <a:cubicBezTo>
                    <a:pt x="25" y="11"/>
                    <a:pt x="32" y="8"/>
                    <a:pt x="39" y="8"/>
                  </a:cubicBezTo>
                  <a:cubicBezTo>
                    <a:pt x="41" y="8"/>
                    <a:pt x="42" y="8"/>
                    <a:pt x="44" y="9"/>
                  </a:cubicBezTo>
                  <a:cubicBezTo>
                    <a:pt x="51" y="3"/>
                    <a:pt x="60" y="0"/>
                    <a:pt x="69" y="0"/>
                  </a:cubicBezTo>
                  <a:cubicBezTo>
                    <a:pt x="83" y="0"/>
                    <a:pt x="96" y="7"/>
                    <a:pt x="103" y="19"/>
                  </a:cubicBezTo>
                  <a:cubicBezTo>
                    <a:pt x="114" y="20"/>
                    <a:pt x="123" y="30"/>
                    <a:pt x="123" y="42"/>
                  </a:cubicBezTo>
                  <a:cubicBezTo>
                    <a:pt x="123" y="43"/>
                    <a:pt x="123" y="45"/>
                    <a:pt x="122" y="46"/>
                  </a:cubicBezTo>
                  <a:cubicBezTo>
                    <a:pt x="126" y="51"/>
                    <a:pt x="128" y="56"/>
                    <a:pt x="128" y="62"/>
                  </a:cubicBezTo>
                  <a:cubicBezTo>
                    <a:pt x="128" y="69"/>
                    <a:pt x="125" y="75"/>
                    <a:pt x="120" y="80"/>
                  </a:cubicBezTo>
                  <a:cubicBezTo>
                    <a:pt x="115" y="85"/>
                    <a:pt x="109" y="88"/>
                    <a:pt x="102" y="88"/>
                  </a:cubicBezTo>
                  <a:lnTo>
                    <a:pt x="26" y="88"/>
                  </a:lnTo>
                  <a:close/>
                  <a:moveTo>
                    <a:pt x="39" y="14"/>
                  </a:moveTo>
                  <a:cubicBezTo>
                    <a:pt x="33" y="14"/>
                    <a:pt x="28" y="16"/>
                    <a:pt x="24" y="20"/>
                  </a:cubicBezTo>
                  <a:cubicBezTo>
                    <a:pt x="21" y="24"/>
                    <a:pt x="18" y="29"/>
                    <a:pt x="19" y="34"/>
                  </a:cubicBezTo>
                  <a:cubicBezTo>
                    <a:pt x="19" y="36"/>
                    <a:pt x="19" y="38"/>
                    <a:pt x="19" y="40"/>
                  </a:cubicBezTo>
                  <a:cubicBezTo>
                    <a:pt x="20" y="42"/>
                    <a:pt x="19" y="43"/>
                    <a:pt x="18" y="44"/>
                  </a:cubicBezTo>
                  <a:cubicBezTo>
                    <a:pt x="11" y="47"/>
                    <a:pt x="6" y="54"/>
                    <a:pt x="6" y="62"/>
                  </a:cubicBezTo>
                  <a:cubicBezTo>
                    <a:pt x="6" y="68"/>
                    <a:pt x="8" y="73"/>
                    <a:pt x="12" y="77"/>
                  </a:cubicBezTo>
                  <a:cubicBezTo>
                    <a:pt x="16" y="81"/>
                    <a:pt x="21" y="83"/>
                    <a:pt x="26" y="83"/>
                  </a:cubicBezTo>
                  <a:cubicBezTo>
                    <a:pt x="102" y="83"/>
                    <a:pt x="102" y="83"/>
                    <a:pt x="102" y="83"/>
                  </a:cubicBezTo>
                  <a:cubicBezTo>
                    <a:pt x="107" y="83"/>
                    <a:pt x="112" y="81"/>
                    <a:pt x="116" y="77"/>
                  </a:cubicBezTo>
                  <a:cubicBezTo>
                    <a:pt x="120" y="73"/>
                    <a:pt x="122" y="68"/>
                    <a:pt x="122" y="62"/>
                  </a:cubicBezTo>
                  <a:cubicBezTo>
                    <a:pt x="122" y="57"/>
                    <a:pt x="120" y="53"/>
                    <a:pt x="117" y="49"/>
                  </a:cubicBezTo>
                  <a:cubicBezTo>
                    <a:pt x="116" y="48"/>
                    <a:pt x="116" y="47"/>
                    <a:pt x="116" y="47"/>
                  </a:cubicBezTo>
                  <a:cubicBezTo>
                    <a:pt x="117" y="45"/>
                    <a:pt x="117" y="43"/>
                    <a:pt x="117" y="42"/>
                  </a:cubicBezTo>
                  <a:cubicBezTo>
                    <a:pt x="117" y="33"/>
                    <a:pt x="110" y="25"/>
                    <a:pt x="101" y="24"/>
                  </a:cubicBezTo>
                  <a:cubicBezTo>
                    <a:pt x="100" y="24"/>
                    <a:pt x="99" y="24"/>
                    <a:pt x="99" y="23"/>
                  </a:cubicBezTo>
                  <a:cubicBezTo>
                    <a:pt x="93" y="12"/>
                    <a:pt x="82" y="5"/>
                    <a:pt x="69" y="5"/>
                  </a:cubicBezTo>
                  <a:cubicBezTo>
                    <a:pt x="61" y="5"/>
                    <a:pt x="53" y="9"/>
                    <a:pt x="47" y="14"/>
                  </a:cubicBezTo>
                  <a:cubicBezTo>
                    <a:pt x="46" y="15"/>
                    <a:pt x="45" y="15"/>
                    <a:pt x="44" y="15"/>
                  </a:cubicBezTo>
                  <a:cubicBezTo>
                    <a:pt x="43" y="14"/>
                    <a:pt x="41" y="14"/>
                    <a:pt x="39" y="14"/>
                  </a:cubicBezTo>
                  <a:close/>
                  <a:moveTo>
                    <a:pt x="39" y="14"/>
                  </a:moveTo>
                  <a:cubicBezTo>
                    <a:pt x="39" y="14"/>
                    <a:pt x="39" y="14"/>
                    <a:pt x="39" y="14"/>
                  </a:cubicBezTo>
                </a:path>
              </a:pathLst>
            </a:custGeom>
            <a:solidFill>
              <a:srgbClr val="FFFFFF"/>
            </a:solidFill>
            <a:ln w="12700">
              <a:solidFill>
                <a:schemeClr val="bg1"/>
              </a:solidFill>
              <a:round/>
            </a:ln>
          </p:spPr>
          <p:txBody>
            <a:bodyPr vert="horz" wrap="square" lIns="91440" tIns="45720" rIns="91440" bIns="45720" numCol="1" anchor="t" anchorCtr="0" compatLnSpc="1"/>
            <a:lstStyle/>
            <a:p>
              <a:endParaRPr lang="zh-CN" altLang="en-US"/>
            </a:p>
          </p:txBody>
        </p:sp>
        <p:sp>
          <p:nvSpPr>
            <p:cNvPr id="38" name="Freeform 88">
              <a:extLst>
                <a:ext uri="{FF2B5EF4-FFF2-40B4-BE49-F238E27FC236}">
                  <a16:creationId xmlns:a16="http://schemas.microsoft.com/office/drawing/2014/main" id="{176F3F1B-8946-407B-90BF-339DEF35EAFE}"/>
                </a:ext>
              </a:extLst>
            </p:cNvPr>
            <p:cNvSpPr>
              <a:spLocks noEditPoints="1"/>
            </p:cNvSpPr>
            <p:nvPr/>
          </p:nvSpPr>
          <p:spPr bwMode="auto">
            <a:xfrm>
              <a:off x="6105525" y="2357438"/>
              <a:ext cx="404813" cy="404812"/>
            </a:xfrm>
            <a:custGeom>
              <a:avLst/>
              <a:gdLst>
                <a:gd name="T0" fmla="*/ 24 w 122"/>
                <a:gd name="T1" fmla="*/ 94 h 122"/>
                <a:gd name="T2" fmla="*/ 23 w 122"/>
                <a:gd name="T3" fmla="*/ 92 h 122"/>
                <a:gd name="T4" fmla="*/ 24 w 122"/>
                <a:gd name="T5" fmla="*/ 91 h 122"/>
                <a:gd name="T6" fmla="*/ 100 w 122"/>
                <a:gd name="T7" fmla="*/ 91 h 122"/>
                <a:gd name="T8" fmla="*/ 107 w 122"/>
                <a:gd name="T9" fmla="*/ 88 h 122"/>
                <a:gd name="T10" fmla="*/ 110 w 122"/>
                <a:gd name="T11" fmla="*/ 80 h 122"/>
                <a:gd name="T12" fmla="*/ 112 w 122"/>
                <a:gd name="T13" fmla="*/ 79 h 122"/>
                <a:gd name="T14" fmla="*/ 113 w 122"/>
                <a:gd name="T15" fmla="*/ 80 h 122"/>
                <a:gd name="T16" fmla="*/ 109 w 122"/>
                <a:gd name="T17" fmla="*/ 90 h 122"/>
                <a:gd name="T18" fmla="*/ 100 w 122"/>
                <a:gd name="T19" fmla="*/ 94 h 122"/>
                <a:gd name="T20" fmla="*/ 24 w 122"/>
                <a:gd name="T21" fmla="*/ 94 h 122"/>
                <a:gd name="T22" fmla="*/ 119 w 122"/>
                <a:gd name="T23" fmla="*/ 122 h 122"/>
                <a:gd name="T24" fmla="*/ 117 w 122"/>
                <a:gd name="T25" fmla="*/ 121 h 122"/>
                <a:gd name="T26" fmla="*/ 101 w 122"/>
                <a:gd name="T27" fmla="*/ 105 h 122"/>
                <a:gd name="T28" fmla="*/ 101 w 122"/>
                <a:gd name="T29" fmla="*/ 102 h 122"/>
                <a:gd name="T30" fmla="*/ 105 w 122"/>
                <a:gd name="T31" fmla="*/ 102 h 122"/>
                <a:gd name="T32" fmla="*/ 121 w 122"/>
                <a:gd name="T33" fmla="*/ 117 h 122"/>
                <a:gd name="T34" fmla="*/ 121 w 122"/>
                <a:gd name="T35" fmla="*/ 121 h 122"/>
                <a:gd name="T36" fmla="*/ 119 w 122"/>
                <a:gd name="T37" fmla="*/ 122 h 122"/>
                <a:gd name="T38" fmla="*/ 30 w 122"/>
                <a:gd name="T39" fmla="*/ 33 h 122"/>
                <a:gd name="T40" fmla="*/ 28 w 122"/>
                <a:gd name="T41" fmla="*/ 32 h 122"/>
                <a:gd name="T42" fmla="*/ 1 w 122"/>
                <a:gd name="T43" fmla="*/ 5 h 122"/>
                <a:gd name="T44" fmla="*/ 1 w 122"/>
                <a:gd name="T45" fmla="*/ 1 h 122"/>
                <a:gd name="T46" fmla="*/ 5 w 122"/>
                <a:gd name="T47" fmla="*/ 1 h 122"/>
                <a:gd name="T48" fmla="*/ 32 w 122"/>
                <a:gd name="T49" fmla="*/ 28 h 122"/>
                <a:gd name="T50" fmla="*/ 32 w 122"/>
                <a:gd name="T51" fmla="*/ 32 h 122"/>
                <a:gd name="T52" fmla="*/ 30 w 122"/>
                <a:gd name="T53" fmla="*/ 33 h 122"/>
                <a:gd name="T54" fmla="*/ 5 w 122"/>
                <a:gd name="T55" fmla="*/ 122 h 122"/>
                <a:gd name="T56" fmla="*/ 3 w 122"/>
                <a:gd name="T57" fmla="*/ 121 h 122"/>
                <a:gd name="T58" fmla="*/ 3 w 122"/>
                <a:gd name="T59" fmla="*/ 117 h 122"/>
                <a:gd name="T60" fmla="*/ 19 w 122"/>
                <a:gd name="T61" fmla="*/ 101 h 122"/>
                <a:gd name="T62" fmla="*/ 23 w 122"/>
                <a:gd name="T63" fmla="*/ 101 h 122"/>
                <a:gd name="T64" fmla="*/ 23 w 122"/>
                <a:gd name="T65" fmla="*/ 105 h 122"/>
                <a:gd name="T66" fmla="*/ 7 w 122"/>
                <a:gd name="T67" fmla="*/ 121 h 122"/>
                <a:gd name="T68" fmla="*/ 5 w 122"/>
                <a:gd name="T69" fmla="*/ 122 h 122"/>
                <a:gd name="T70" fmla="*/ 93 w 122"/>
                <a:gd name="T71" fmla="*/ 34 h 122"/>
                <a:gd name="T72" fmla="*/ 91 w 122"/>
                <a:gd name="T73" fmla="*/ 33 h 122"/>
                <a:gd name="T74" fmla="*/ 91 w 122"/>
                <a:gd name="T75" fmla="*/ 29 h 122"/>
                <a:gd name="T76" fmla="*/ 117 w 122"/>
                <a:gd name="T77" fmla="*/ 3 h 122"/>
                <a:gd name="T78" fmla="*/ 121 w 122"/>
                <a:gd name="T79" fmla="*/ 3 h 122"/>
                <a:gd name="T80" fmla="*/ 121 w 122"/>
                <a:gd name="T81" fmla="*/ 7 h 122"/>
                <a:gd name="T82" fmla="*/ 95 w 122"/>
                <a:gd name="T83" fmla="*/ 33 h 122"/>
                <a:gd name="T84" fmla="*/ 93 w 122"/>
                <a:gd name="T85" fmla="*/ 34 h 122"/>
                <a:gd name="T86" fmla="*/ 93 w 122"/>
                <a:gd name="T87" fmla="*/ 34 h 122"/>
                <a:gd name="T88" fmla="*/ 93 w 122"/>
                <a:gd name="T89" fmla="*/ 34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2" h="122">
                  <a:moveTo>
                    <a:pt x="24" y="94"/>
                  </a:moveTo>
                  <a:cubicBezTo>
                    <a:pt x="23" y="94"/>
                    <a:pt x="23" y="93"/>
                    <a:pt x="23" y="92"/>
                  </a:cubicBezTo>
                  <a:cubicBezTo>
                    <a:pt x="23" y="92"/>
                    <a:pt x="23" y="91"/>
                    <a:pt x="24" y="91"/>
                  </a:cubicBezTo>
                  <a:cubicBezTo>
                    <a:pt x="100" y="91"/>
                    <a:pt x="100" y="91"/>
                    <a:pt x="100" y="91"/>
                  </a:cubicBezTo>
                  <a:cubicBezTo>
                    <a:pt x="103" y="91"/>
                    <a:pt x="105" y="90"/>
                    <a:pt x="107" y="88"/>
                  </a:cubicBezTo>
                  <a:cubicBezTo>
                    <a:pt x="109" y="86"/>
                    <a:pt x="110" y="83"/>
                    <a:pt x="110" y="80"/>
                  </a:cubicBezTo>
                  <a:cubicBezTo>
                    <a:pt x="110" y="79"/>
                    <a:pt x="111" y="79"/>
                    <a:pt x="112" y="79"/>
                  </a:cubicBezTo>
                  <a:cubicBezTo>
                    <a:pt x="113" y="79"/>
                    <a:pt x="113" y="79"/>
                    <a:pt x="113" y="80"/>
                  </a:cubicBezTo>
                  <a:cubicBezTo>
                    <a:pt x="113" y="84"/>
                    <a:pt x="112" y="87"/>
                    <a:pt x="109" y="90"/>
                  </a:cubicBezTo>
                  <a:cubicBezTo>
                    <a:pt x="107" y="92"/>
                    <a:pt x="103" y="94"/>
                    <a:pt x="100" y="94"/>
                  </a:cubicBezTo>
                  <a:lnTo>
                    <a:pt x="24" y="94"/>
                  </a:lnTo>
                  <a:close/>
                  <a:moveTo>
                    <a:pt x="119" y="122"/>
                  </a:moveTo>
                  <a:cubicBezTo>
                    <a:pt x="119" y="122"/>
                    <a:pt x="118" y="122"/>
                    <a:pt x="117" y="121"/>
                  </a:cubicBezTo>
                  <a:cubicBezTo>
                    <a:pt x="101" y="105"/>
                    <a:pt x="101" y="105"/>
                    <a:pt x="101" y="105"/>
                  </a:cubicBezTo>
                  <a:cubicBezTo>
                    <a:pt x="100" y="104"/>
                    <a:pt x="100" y="103"/>
                    <a:pt x="101" y="102"/>
                  </a:cubicBezTo>
                  <a:cubicBezTo>
                    <a:pt x="103" y="100"/>
                    <a:pt x="104" y="100"/>
                    <a:pt x="105" y="102"/>
                  </a:cubicBezTo>
                  <a:cubicBezTo>
                    <a:pt x="121" y="117"/>
                    <a:pt x="121" y="117"/>
                    <a:pt x="121" y="117"/>
                  </a:cubicBezTo>
                  <a:cubicBezTo>
                    <a:pt x="122" y="119"/>
                    <a:pt x="122" y="120"/>
                    <a:pt x="121" y="121"/>
                  </a:cubicBezTo>
                  <a:cubicBezTo>
                    <a:pt x="121" y="122"/>
                    <a:pt x="120" y="122"/>
                    <a:pt x="119" y="122"/>
                  </a:cubicBezTo>
                  <a:close/>
                  <a:moveTo>
                    <a:pt x="30" y="33"/>
                  </a:moveTo>
                  <a:cubicBezTo>
                    <a:pt x="29" y="33"/>
                    <a:pt x="29" y="32"/>
                    <a:pt x="28" y="32"/>
                  </a:cubicBezTo>
                  <a:cubicBezTo>
                    <a:pt x="1" y="5"/>
                    <a:pt x="1" y="5"/>
                    <a:pt x="1" y="5"/>
                  </a:cubicBezTo>
                  <a:cubicBezTo>
                    <a:pt x="0" y="4"/>
                    <a:pt x="0" y="2"/>
                    <a:pt x="1" y="1"/>
                  </a:cubicBezTo>
                  <a:cubicBezTo>
                    <a:pt x="2" y="0"/>
                    <a:pt x="4" y="0"/>
                    <a:pt x="5" y="1"/>
                  </a:cubicBezTo>
                  <a:cubicBezTo>
                    <a:pt x="32" y="28"/>
                    <a:pt x="32" y="28"/>
                    <a:pt x="32" y="28"/>
                  </a:cubicBezTo>
                  <a:cubicBezTo>
                    <a:pt x="33" y="29"/>
                    <a:pt x="33" y="31"/>
                    <a:pt x="32" y="32"/>
                  </a:cubicBezTo>
                  <a:cubicBezTo>
                    <a:pt x="31" y="32"/>
                    <a:pt x="31" y="33"/>
                    <a:pt x="30" y="33"/>
                  </a:cubicBezTo>
                  <a:close/>
                  <a:moveTo>
                    <a:pt x="5" y="122"/>
                  </a:moveTo>
                  <a:cubicBezTo>
                    <a:pt x="4" y="122"/>
                    <a:pt x="3" y="122"/>
                    <a:pt x="3" y="121"/>
                  </a:cubicBezTo>
                  <a:cubicBezTo>
                    <a:pt x="2" y="120"/>
                    <a:pt x="2" y="119"/>
                    <a:pt x="3" y="117"/>
                  </a:cubicBezTo>
                  <a:cubicBezTo>
                    <a:pt x="19" y="101"/>
                    <a:pt x="19" y="101"/>
                    <a:pt x="19" y="101"/>
                  </a:cubicBezTo>
                  <a:cubicBezTo>
                    <a:pt x="20" y="100"/>
                    <a:pt x="22" y="100"/>
                    <a:pt x="23" y="101"/>
                  </a:cubicBezTo>
                  <a:cubicBezTo>
                    <a:pt x="24" y="102"/>
                    <a:pt x="24" y="104"/>
                    <a:pt x="23" y="105"/>
                  </a:cubicBezTo>
                  <a:cubicBezTo>
                    <a:pt x="7" y="121"/>
                    <a:pt x="7" y="121"/>
                    <a:pt x="7" y="121"/>
                  </a:cubicBezTo>
                  <a:cubicBezTo>
                    <a:pt x="6" y="122"/>
                    <a:pt x="5" y="122"/>
                    <a:pt x="5" y="122"/>
                  </a:cubicBezTo>
                  <a:close/>
                  <a:moveTo>
                    <a:pt x="93" y="34"/>
                  </a:moveTo>
                  <a:cubicBezTo>
                    <a:pt x="92" y="34"/>
                    <a:pt x="92" y="33"/>
                    <a:pt x="91" y="33"/>
                  </a:cubicBezTo>
                  <a:cubicBezTo>
                    <a:pt x="90" y="32"/>
                    <a:pt x="90" y="30"/>
                    <a:pt x="91" y="29"/>
                  </a:cubicBezTo>
                  <a:cubicBezTo>
                    <a:pt x="117" y="3"/>
                    <a:pt x="117" y="3"/>
                    <a:pt x="117" y="3"/>
                  </a:cubicBezTo>
                  <a:cubicBezTo>
                    <a:pt x="119" y="2"/>
                    <a:pt x="120" y="2"/>
                    <a:pt x="121" y="3"/>
                  </a:cubicBezTo>
                  <a:cubicBezTo>
                    <a:pt x="122" y="4"/>
                    <a:pt x="122" y="5"/>
                    <a:pt x="121" y="7"/>
                  </a:cubicBezTo>
                  <a:cubicBezTo>
                    <a:pt x="95" y="33"/>
                    <a:pt x="95" y="33"/>
                    <a:pt x="95" y="33"/>
                  </a:cubicBezTo>
                  <a:cubicBezTo>
                    <a:pt x="94" y="34"/>
                    <a:pt x="94" y="34"/>
                    <a:pt x="93" y="34"/>
                  </a:cubicBezTo>
                  <a:close/>
                  <a:moveTo>
                    <a:pt x="93" y="34"/>
                  </a:moveTo>
                  <a:cubicBezTo>
                    <a:pt x="93" y="34"/>
                    <a:pt x="93" y="34"/>
                    <a:pt x="93" y="34"/>
                  </a:cubicBezTo>
                </a:path>
              </a:pathLst>
            </a:custGeom>
            <a:solidFill>
              <a:srgbClr val="FFFFFF"/>
            </a:solidFill>
            <a:ln w="12700">
              <a:solidFill>
                <a:schemeClr val="bg1"/>
              </a:solidFill>
              <a:round/>
            </a:ln>
          </p:spPr>
          <p:txBody>
            <a:bodyPr vert="horz" wrap="square" lIns="91440" tIns="45720" rIns="91440" bIns="45720" numCol="1" anchor="t" anchorCtr="0" compatLnSpc="1"/>
            <a:lstStyle/>
            <a:p>
              <a:endParaRPr lang="zh-CN" altLang="en-US"/>
            </a:p>
          </p:txBody>
        </p:sp>
        <p:sp>
          <p:nvSpPr>
            <p:cNvPr id="39" name="Freeform 89">
              <a:extLst>
                <a:ext uri="{FF2B5EF4-FFF2-40B4-BE49-F238E27FC236}">
                  <a16:creationId xmlns:a16="http://schemas.microsoft.com/office/drawing/2014/main" id="{E8DDE004-3E3C-4EB1-85D3-FCFAB4ADCE4E}"/>
                </a:ext>
              </a:extLst>
            </p:cNvPr>
            <p:cNvSpPr>
              <a:spLocks noEditPoints="1"/>
            </p:cNvSpPr>
            <p:nvPr/>
          </p:nvSpPr>
          <p:spPr bwMode="auto">
            <a:xfrm>
              <a:off x="6019800" y="2271713"/>
              <a:ext cx="582613" cy="582612"/>
            </a:xfrm>
            <a:custGeom>
              <a:avLst/>
              <a:gdLst>
                <a:gd name="T0" fmla="*/ 158 w 176"/>
                <a:gd name="T1" fmla="*/ 36 h 176"/>
                <a:gd name="T2" fmla="*/ 140 w 176"/>
                <a:gd name="T3" fmla="*/ 18 h 176"/>
                <a:gd name="T4" fmla="*/ 158 w 176"/>
                <a:gd name="T5" fmla="*/ 0 h 176"/>
                <a:gd name="T6" fmla="*/ 176 w 176"/>
                <a:gd name="T7" fmla="*/ 18 h 176"/>
                <a:gd name="T8" fmla="*/ 158 w 176"/>
                <a:gd name="T9" fmla="*/ 36 h 176"/>
                <a:gd name="T10" fmla="*/ 158 w 176"/>
                <a:gd name="T11" fmla="*/ 6 h 176"/>
                <a:gd name="T12" fmla="*/ 145 w 176"/>
                <a:gd name="T13" fmla="*/ 18 h 176"/>
                <a:gd name="T14" fmla="*/ 158 w 176"/>
                <a:gd name="T15" fmla="*/ 31 h 176"/>
                <a:gd name="T16" fmla="*/ 170 w 176"/>
                <a:gd name="T17" fmla="*/ 18 h 176"/>
                <a:gd name="T18" fmla="*/ 158 w 176"/>
                <a:gd name="T19" fmla="*/ 6 h 176"/>
                <a:gd name="T20" fmla="*/ 18 w 176"/>
                <a:gd name="T21" fmla="*/ 36 h 176"/>
                <a:gd name="T22" fmla="*/ 0 w 176"/>
                <a:gd name="T23" fmla="*/ 18 h 176"/>
                <a:gd name="T24" fmla="*/ 18 w 176"/>
                <a:gd name="T25" fmla="*/ 0 h 176"/>
                <a:gd name="T26" fmla="*/ 36 w 176"/>
                <a:gd name="T27" fmla="*/ 18 h 176"/>
                <a:gd name="T28" fmla="*/ 18 w 176"/>
                <a:gd name="T29" fmla="*/ 36 h 176"/>
                <a:gd name="T30" fmla="*/ 18 w 176"/>
                <a:gd name="T31" fmla="*/ 6 h 176"/>
                <a:gd name="T32" fmla="*/ 6 w 176"/>
                <a:gd name="T33" fmla="*/ 18 h 176"/>
                <a:gd name="T34" fmla="*/ 18 w 176"/>
                <a:gd name="T35" fmla="*/ 31 h 176"/>
                <a:gd name="T36" fmla="*/ 31 w 176"/>
                <a:gd name="T37" fmla="*/ 18 h 176"/>
                <a:gd name="T38" fmla="*/ 18 w 176"/>
                <a:gd name="T39" fmla="*/ 6 h 176"/>
                <a:gd name="T40" fmla="*/ 158 w 176"/>
                <a:gd name="T41" fmla="*/ 176 h 176"/>
                <a:gd name="T42" fmla="*/ 140 w 176"/>
                <a:gd name="T43" fmla="*/ 158 h 176"/>
                <a:gd name="T44" fmla="*/ 158 w 176"/>
                <a:gd name="T45" fmla="*/ 140 h 176"/>
                <a:gd name="T46" fmla="*/ 176 w 176"/>
                <a:gd name="T47" fmla="*/ 158 h 176"/>
                <a:gd name="T48" fmla="*/ 158 w 176"/>
                <a:gd name="T49" fmla="*/ 176 h 176"/>
                <a:gd name="T50" fmla="*/ 158 w 176"/>
                <a:gd name="T51" fmla="*/ 145 h 176"/>
                <a:gd name="T52" fmla="*/ 145 w 176"/>
                <a:gd name="T53" fmla="*/ 158 h 176"/>
                <a:gd name="T54" fmla="*/ 158 w 176"/>
                <a:gd name="T55" fmla="*/ 170 h 176"/>
                <a:gd name="T56" fmla="*/ 170 w 176"/>
                <a:gd name="T57" fmla="*/ 158 h 176"/>
                <a:gd name="T58" fmla="*/ 158 w 176"/>
                <a:gd name="T59" fmla="*/ 145 h 176"/>
                <a:gd name="T60" fmla="*/ 18 w 176"/>
                <a:gd name="T61" fmla="*/ 176 h 176"/>
                <a:gd name="T62" fmla="*/ 0 w 176"/>
                <a:gd name="T63" fmla="*/ 158 h 176"/>
                <a:gd name="T64" fmla="*/ 18 w 176"/>
                <a:gd name="T65" fmla="*/ 140 h 176"/>
                <a:gd name="T66" fmla="*/ 36 w 176"/>
                <a:gd name="T67" fmla="*/ 158 h 176"/>
                <a:gd name="T68" fmla="*/ 18 w 176"/>
                <a:gd name="T69" fmla="*/ 176 h 176"/>
                <a:gd name="T70" fmla="*/ 18 w 176"/>
                <a:gd name="T71" fmla="*/ 145 h 176"/>
                <a:gd name="T72" fmla="*/ 6 w 176"/>
                <a:gd name="T73" fmla="*/ 158 h 176"/>
                <a:gd name="T74" fmla="*/ 18 w 176"/>
                <a:gd name="T75" fmla="*/ 170 h 176"/>
                <a:gd name="T76" fmla="*/ 31 w 176"/>
                <a:gd name="T77" fmla="*/ 158 h 176"/>
                <a:gd name="T78" fmla="*/ 18 w 176"/>
                <a:gd name="T79" fmla="*/ 145 h 176"/>
                <a:gd name="T80" fmla="*/ 18 w 176"/>
                <a:gd name="T81" fmla="*/ 145 h 176"/>
                <a:gd name="T82" fmla="*/ 18 w 176"/>
                <a:gd name="T83" fmla="*/ 145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76" h="176">
                  <a:moveTo>
                    <a:pt x="158" y="36"/>
                  </a:moveTo>
                  <a:cubicBezTo>
                    <a:pt x="148" y="36"/>
                    <a:pt x="140" y="28"/>
                    <a:pt x="140" y="18"/>
                  </a:cubicBezTo>
                  <a:cubicBezTo>
                    <a:pt x="140" y="8"/>
                    <a:pt x="148" y="0"/>
                    <a:pt x="158" y="0"/>
                  </a:cubicBezTo>
                  <a:cubicBezTo>
                    <a:pt x="168" y="0"/>
                    <a:pt x="176" y="8"/>
                    <a:pt x="176" y="18"/>
                  </a:cubicBezTo>
                  <a:cubicBezTo>
                    <a:pt x="176" y="28"/>
                    <a:pt x="168" y="36"/>
                    <a:pt x="158" y="36"/>
                  </a:cubicBezTo>
                  <a:close/>
                  <a:moveTo>
                    <a:pt x="158" y="6"/>
                  </a:moveTo>
                  <a:cubicBezTo>
                    <a:pt x="151" y="6"/>
                    <a:pt x="145" y="11"/>
                    <a:pt x="145" y="18"/>
                  </a:cubicBezTo>
                  <a:cubicBezTo>
                    <a:pt x="145" y="25"/>
                    <a:pt x="151" y="31"/>
                    <a:pt x="158" y="31"/>
                  </a:cubicBezTo>
                  <a:cubicBezTo>
                    <a:pt x="165" y="31"/>
                    <a:pt x="170" y="25"/>
                    <a:pt x="170" y="18"/>
                  </a:cubicBezTo>
                  <a:cubicBezTo>
                    <a:pt x="170" y="11"/>
                    <a:pt x="165" y="6"/>
                    <a:pt x="158" y="6"/>
                  </a:cubicBezTo>
                  <a:close/>
                  <a:moveTo>
                    <a:pt x="18" y="36"/>
                  </a:moveTo>
                  <a:cubicBezTo>
                    <a:pt x="8" y="36"/>
                    <a:pt x="0" y="28"/>
                    <a:pt x="0" y="18"/>
                  </a:cubicBezTo>
                  <a:cubicBezTo>
                    <a:pt x="0" y="8"/>
                    <a:pt x="8" y="0"/>
                    <a:pt x="18" y="0"/>
                  </a:cubicBezTo>
                  <a:cubicBezTo>
                    <a:pt x="28" y="0"/>
                    <a:pt x="36" y="8"/>
                    <a:pt x="36" y="18"/>
                  </a:cubicBezTo>
                  <a:cubicBezTo>
                    <a:pt x="36" y="28"/>
                    <a:pt x="28" y="36"/>
                    <a:pt x="18" y="36"/>
                  </a:cubicBezTo>
                  <a:close/>
                  <a:moveTo>
                    <a:pt x="18" y="6"/>
                  </a:moveTo>
                  <a:cubicBezTo>
                    <a:pt x="11" y="6"/>
                    <a:pt x="6" y="11"/>
                    <a:pt x="6" y="18"/>
                  </a:cubicBezTo>
                  <a:cubicBezTo>
                    <a:pt x="6" y="25"/>
                    <a:pt x="11" y="31"/>
                    <a:pt x="18" y="31"/>
                  </a:cubicBezTo>
                  <a:cubicBezTo>
                    <a:pt x="25" y="31"/>
                    <a:pt x="31" y="25"/>
                    <a:pt x="31" y="18"/>
                  </a:cubicBezTo>
                  <a:cubicBezTo>
                    <a:pt x="31" y="11"/>
                    <a:pt x="25" y="6"/>
                    <a:pt x="18" y="6"/>
                  </a:cubicBezTo>
                  <a:close/>
                  <a:moveTo>
                    <a:pt x="158" y="176"/>
                  </a:moveTo>
                  <a:cubicBezTo>
                    <a:pt x="148" y="176"/>
                    <a:pt x="140" y="168"/>
                    <a:pt x="140" y="158"/>
                  </a:cubicBezTo>
                  <a:cubicBezTo>
                    <a:pt x="140" y="148"/>
                    <a:pt x="148" y="140"/>
                    <a:pt x="158" y="140"/>
                  </a:cubicBezTo>
                  <a:cubicBezTo>
                    <a:pt x="168" y="140"/>
                    <a:pt x="176" y="148"/>
                    <a:pt x="176" y="158"/>
                  </a:cubicBezTo>
                  <a:cubicBezTo>
                    <a:pt x="176" y="168"/>
                    <a:pt x="168" y="176"/>
                    <a:pt x="158" y="176"/>
                  </a:cubicBezTo>
                  <a:close/>
                  <a:moveTo>
                    <a:pt x="158" y="145"/>
                  </a:moveTo>
                  <a:cubicBezTo>
                    <a:pt x="151" y="145"/>
                    <a:pt x="145" y="151"/>
                    <a:pt x="145" y="158"/>
                  </a:cubicBezTo>
                  <a:cubicBezTo>
                    <a:pt x="145" y="165"/>
                    <a:pt x="151" y="170"/>
                    <a:pt x="158" y="170"/>
                  </a:cubicBezTo>
                  <a:cubicBezTo>
                    <a:pt x="165" y="170"/>
                    <a:pt x="170" y="165"/>
                    <a:pt x="170" y="158"/>
                  </a:cubicBezTo>
                  <a:cubicBezTo>
                    <a:pt x="170" y="151"/>
                    <a:pt x="165" y="145"/>
                    <a:pt x="158" y="145"/>
                  </a:cubicBezTo>
                  <a:close/>
                  <a:moveTo>
                    <a:pt x="18" y="176"/>
                  </a:moveTo>
                  <a:cubicBezTo>
                    <a:pt x="8" y="176"/>
                    <a:pt x="0" y="168"/>
                    <a:pt x="0" y="158"/>
                  </a:cubicBezTo>
                  <a:cubicBezTo>
                    <a:pt x="0" y="148"/>
                    <a:pt x="8" y="140"/>
                    <a:pt x="18" y="140"/>
                  </a:cubicBezTo>
                  <a:cubicBezTo>
                    <a:pt x="28" y="140"/>
                    <a:pt x="36" y="148"/>
                    <a:pt x="36" y="158"/>
                  </a:cubicBezTo>
                  <a:cubicBezTo>
                    <a:pt x="36" y="168"/>
                    <a:pt x="28" y="176"/>
                    <a:pt x="18" y="176"/>
                  </a:cubicBezTo>
                  <a:close/>
                  <a:moveTo>
                    <a:pt x="18" y="145"/>
                  </a:moveTo>
                  <a:cubicBezTo>
                    <a:pt x="11" y="145"/>
                    <a:pt x="6" y="151"/>
                    <a:pt x="6" y="158"/>
                  </a:cubicBezTo>
                  <a:cubicBezTo>
                    <a:pt x="6" y="165"/>
                    <a:pt x="11" y="170"/>
                    <a:pt x="18" y="170"/>
                  </a:cubicBezTo>
                  <a:cubicBezTo>
                    <a:pt x="25" y="170"/>
                    <a:pt x="31" y="165"/>
                    <a:pt x="31" y="158"/>
                  </a:cubicBezTo>
                  <a:cubicBezTo>
                    <a:pt x="31" y="151"/>
                    <a:pt x="25" y="145"/>
                    <a:pt x="18" y="145"/>
                  </a:cubicBezTo>
                  <a:close/>
                  <a:moveTo>
                    <a:pt x="18" y="145"/>
                  </a:moveTo>
                  <a:cubicBezTo>
                    <a:pt x="18" y="145"/>
                    <a:pt x="18" y="145"/>
                    <a:pt x="18" y="145"/>
                  </a:cubicBezTo>
                </a:path>
              </a:pathLst>
            </a:custGeom>
            <a:solidFill>
              <a:srgbClr val="FFFFFF"/>
            </a:solidFill>
            <a:ln w="12700">
              <a:solidFill>
                <a:schemeClr val="bg1"/>
              </a:solidFill>
              <a:round/>
            </a:ln>
          </p:spPr>
          <p:txBody>
            <a:bodyPr vert="horz" wrap="square" lIns="91440" tIns="45720" rIns="91440" bIns="45720" numCol="1" anchor="t" anchorCtr="0" compatLnSpc="1"/>
            <a:lstStyle/>
            <a:p>
              <a:endParaRPr lang="zh-CN" altLang="en-US"/>
            </a:p>
          </p:txBody>
        </p:sp>
      </p:grpSp>
      <p:pic>
        <p:nvPicPr>
          <p:cNvPr id="40" name="图形 50" descr="放大镜">
            <a:extLst>
              <a:ext uri="{FF2B5EF4-FFF2-40B4-BE49-F238E27FC236}">
                <a16:creationId xmlns:a16="http://schemas.microsoft.com/office/drawing/2014/main" id="{4DA83BAC-8645-409E-A47F-4E37BD446163}"/>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595580" y="3930133"/>
            <a:ext cx="658578" cy="658578"/>
          </a:xfrm>
          <a:prstGeom prst="rect">
            <a:avLst/>
          </a:prstGeom>
          <a:effectLst/>
        </p:spPr>
      </p:pic>
      <p:grpSp>
        <p:nvGrpSpPr>
          <p:cNvPr id="41" name="组合 51">
            <a:extLst>
              <a:ext uri="{FF2B5EF4-FFF2-40B4-BE49-F238E27FC236}">
                <a16:creationId xmlns:a16="http://schemas.microsoft.com/office/drawing/2014/main" id="{ADA19255-CDDD-4DA3-91A7-B2827E72CE4B}"/>
              </a:ext>
            </a:extLst>
          </p:cNvPr>
          <p:cNvGrpSpPr/>
          <p:nvPr/>
        </p:nvGrpSpPr>
        <p:grpSpPr>
          <a:xfrm>
            <a:off x="2903394" y="2092013"/>
            <a:ext cx="2038334" cy="1128562"/>
            <a:chOff x="950601" y="3893618"/>
            <a:chExt cx="2038334" cy="1128562"/>
          </a:xfrm>
        </p:grpSpPr>
        <p:sp>
          <p:nvSpPr>
            <p:cNvPr id="42" name="TextBox 20">
              <a:extLst>
                <a:ext uri="{FF2B5EF4-FFF2-40B4-BE49-F238E27FC236}">
                  <a16:creationId xmlns:a16="http://schemas.microsoft.com/office/drawing/2014/main" id="{B52EFB14-5A19-4F7D-A943-8082C035837B}"/>
                </a:ext>
              </a:extLst>
            </p:cNvPr>
            <p:cNvSpPr txBox="1"/>
            <p:nvPr/>
          </p:nvSpPr>
          <p:spPr>
            <a:xfrm>
              <a:off x="1638585" y="3893618"/>
              <a:ext cx="662362" cy="338554"/>
            </a:xfrm>
            <a:prstGeom prst="rect">
              <a:avLst/>
            </a:prstGeom>
            <a:noFill/>
          </p:spPr>
          <p:txBody>
            <a:bodyPr wrap="none" rtlCol="0">
              <a:spAutoFit/>
            </a:bodyPr>
            <a:lstStyle/>
            <a:p>
              <a:pPr algn="ctr"/>
              <a:r>
                <a:rPr lang="en-US" altLang="zh-CN" sz="1600" b="1" dirty="0">
                  <a:solidFill>
                    <a:srgbClr val="00B0F0"/>
                  </a:solidFill>
                  <a:latin typeface="Century Gothic" panose="020B0502020202020204" pitchFamily="34" charset="0"/>
                  <a:ea typeface="微软雅黑" panose="020B0503020204020204" pitchFamily="34" charset="-122"/>
                </a:rPr>
                <a:t>Data</a:t>
              </a:r>
              <a:endParaRPr lang="zh-CN" altLang="en-US" sz="1600" b="1" dirty="0">
                <a:solidFill>
                  <a:srgbClr val="00B0F0"/>
                </a:solidFill>
                <a:latin typeface="Century Gothic" panose="020B0502020202020204" pitchFamily="34" charset="0"/>
                <a:ea typeface="微软雅黑" panose="020B0503020204020204" pitchFamily="34" charset="-122"/>
              </a:endParaRPr>
            </a:p>
          </p:txBody>
        </p:sp>
        <p:sp>
          <p:nvSpPr>
            <p:cNvPr id="43" name="TextBox 23">
              <a:extLst>
                <a:ext uri="{FF2B5EF4-FFF2-40B4-BE49-F238E27FC236}">
                  <a16:creationId xmlns:a16="http://schemas.microsoft.com/office/drawing/2014/main" id="{CC675122-99AF-41F6-AE78-38375FBE5D6D}"/>
                </a:ext>
              </a:extLst>
            </p:cNvPr>
            <p:cNvSpPr txBox="1"/>
            <p:nvPr/>
          </p:nvSpPr>
          <p:spPr>
            <a:xfrm>
              <a:off x="950601" y="4283516"/>
              <a:ext cx="2038334" cy="738664"/>
            </a:xfrm>
            <a:prstGeom prst="rect">
              <a:avLst/>
            </a:prstGeom>
            <a:noFill/>
          </p:spPr>
          <p:txBody>
            <a:bodyPr wrap="square" rtlCol="0">
              <a:spAutoFit/>
            </a:bodyPr>
            <a:lstStyle/>
            <a:p>
              <a:pPr marL="285750" indent="-285750" algn="ctr">
                <a:buFont typeface="Arial" panose="020B0604020202020204" pitchFamily="34" charset="0"/>
                <a:buChar char="•"/>
              </a:pPr>
              <a:r>
                <a:rPr lang="en-US" altLang="zh-CN" sz="1400" dirty="0">
                  <a:solidFill>
                    <a:schemeClr val="bg1"/>
                  </a:solidFill>
                  <a:latin typeface="Century Gothic" panose="020B0502020202020204" pitchFamily="34" charset="0"/>
                  <a:ea typeface="微软雅黑" panose="020B0503020204020204" pitchFamily="34" charset="-122"/>
                </a:rPr>
                <a:t>Inaccurate</a:t>
              </a:r>
            </a:p>
            <a:p>
              <a:pPr marL="285750" indent="-285750" algn="ctr">
                <a:buFont typeface="Arial" panose="020B0604020202020204" pitchFamily="34" charset="0"/>
                <a:buChar char="•"/>
              </a:pPr>
              <a:r>
                <a:rPr lang="en-US" altLang="zh-CN" sz="1400" dirty="0">
                  <a:solidFill>
                    <a:schemeClr val="bg1"/>
                  </a:solidFill>
                  <a:latin typeface="Century Gothic" panose="020B0502020202020204" pitchFamily="34" charset="0"/>
                  <a:ea typeface="微软雅黑" panose="020B0503020204020204" pitchFamily="34" charset="-122"/>
                </a:rPr>
                <a:t>Incomplete</a:t>
              </a:r>
            </a:p>
            <a:p>
              <a:pPr algn="ctr"/>
              <a:endParaRPr lang="zh-CN" altLang="en-US" sz="1400" dirty="0">
                <a:solidFill>
                  <a:schemeClr val="bg1"/>
                </a:solidFill>
                <a:latin typeface="Century Gothic" panose="020B0502020202020204" pitchFamily="34" charset="0"/>
                <a:ea typeface="微软雅黑" panose="020B0503020204020204" pitchFamily="34" charset="-122"/>
              </a:endParaRPr>
            </a:p>
          </p:txBody>
        </p:sp>
      </p:grpSp>
      <p:grpSp>
        <p:nvGrpSpPr>
          <p:cNvPr id="44" name="组合 54">
            <a:extLst>
              <a:ext uri="{FF2B5EF4-FFF2-40B4-BE49-F238E27FC236}">
                <a16:creationId xmlns:a16="http://schemas.microsoft.com/office/drawing/2014/main" id="{1E400242-17C2-407E-9EF5-2A9A5AA5FD0F}"/>
              </a:ext>
            </a:extLst>
          </p:cNvPr>
          <p:cNvGrpSpPr/>
          <p:nvPr/>
        </p:nvGrpSpPr>
        <p:grpSpPr>
          <a:xfrm>
            <a:off x="5025258" y="3859745"/>
            <a:ext cx="2038334" cy="1559449"/>
            <a:chOff x="950601" y="3893618"/>
            <a:chExt cx="2038334" cy="1559449"/>
          </a:xfrm>
        </p:grpSpPr>
        <p:sp>
          <p:nvSpPr>
            <p:cNvPr id="45" name="TextBox 20">
              <a:extLst>
                <a:ext uri="{FF2B5EF4-FFF2-40B4-BE49-F238E27FC236}">
                  <a16:creationId xmlns:a16="http://schemas.microsoft.com/office/drawing/2014/main" id="{3AEF83AE-F2A3-4E9E-9EEB-B027EDB09C0D}"/>
                </a:ext>
              </a:extLst>
            </p:cNvPr>
            <p:cNvSpPr txBox="1"/>
            <p:nvPr/>
          </p:nvSpPr>
          <p:spPr>
            <a:xfrm>
              <a:off x="1529584" y="3893618"/>
              <a:ext cx="880370" cy="338554"/>
            </a:xfrm>
            <a:prstGeom prst="rect">
              <a:avLst/>
            </a:prstGeom>
            <a:noFill/>
          </p:spPr>
          <p:txBody>
            <a:bodyPr wrap="none" rtlCol="0">
              <a:spAutoFit/>
            </a:bodyPr>
            <a:lstStyle/>
            <a:p>
              <a:pPr algn="ctr"/>
              <a:r>
                <a:rPr lang="en-US" altLang="zh-CN" sz="1600" b="1" dirty="0">
                  <a:solidFill>
                    <a:srgbClr val="00B0F0"/>
                  </a:solidFill>
                  <a:latin typeface="Century Gothic" panose="020B0502020202020204" pitchFamily="34" charset="0"/>
                  <a:ea typeface="微软雅黑" panose="020B0503020204020204" pitchFamily="34" charset="-122"/>
                </a:rPr>
                <a:t>People</a:t>
              </a:r>
              <a:endParaRPr lang="zh-CN" altLang="en-US" sz="1600" b="1" dirty="0">
                <a:solidFill>
                  <a:srgbClr val="00B0F0"/>
                </a:solidFill>
                <a:latin typeface="Century Gothic" panose="020B0502020202020204" pitchFamily="34" charset="0"/>
                <a:ea typeface="微软雅黑" panose="020B0503020204020204" pitchFamily="34" charset="-122"/>
              </a:endParaRPr>
            </a:p>
          </p:txBody>
        </p:sp>
        <p:sp>
          <p:nvSpPr>
            <p:cNvPr id="46" name="TextBox 23">
              <a:extLst>
                <a:ext uri="{FF2B5EF4-FFF2-40B4-BE49-F238E27FC236}">
                  <a16:creationId xmlns:a16="http://schemas.microsoft.com/office/drawing/2014/main" id="{A0538BEA-2BC4-414F-81FA-E1B903FBCCC8}"/>
                </a:ext>
              </a:extLst>
            </p:cNvPr>
            <p:cNvSpPr txBox="1"/>
            <p:nvPr/>
          </p:nvSpPr>
          <p:spPr>
            <a:xfrm>
              <a:off x="950601" y="4283516"/>
              <a:ext cx="2038334" cy="1169551"/>
            </a:xfrm>
            <a:prstGeom prst="rect">
              <a:avLst/>
            </a:prstGeom>
            <a:noFill/>
          </p:spPr>
          <p:txBody>
            <a:bodyPr wrap="square" rtlCol="0">
              <a:spAutoFit/>
            </a:bodyPr>
            <a:lstStyle/>
            <a:p>
              <a:pPr marL="285750" indent="-285750" algn="ctr">
                <a:buFont typeface="Arial" panose="020B0604020202020204" pitchFamily="34" charset="0"/>
                <a:buChar char="•"/>
              </a:pPr>
              <a:r>
                <a:rPr lang="en-US" altLang="zh-CN" sz="1400" dirty="0">
                  <a:solidFill>
                    <a:schemeClr val="bg1"/>
                  </a:solidFill>
                  <a:latin typeface="Century Gothic" panose="020B0502020202020204" pitchFamily="34" charset="0"/>
                  <a:ea typeface="微软雅黑" panose="020B0503020204020204" pitchFamily="34" charset="-122"/>
                </a:rPr>
                <a:t>Siloed teams</a:t>
              </a:r>
            </a:p>
            <a:p>
              <a:pPr marL="285750" indent="-285750" algn="ctr">
                <a:buFont typeface="Arial" panose="020B0604020202020204" pitchFamily="34" charset="0"/>
                <a:buChar char="•"/>
              </a:pPr>
              <a:r>
                <a:rPr lang="en-US" altLang="zh-CN" sz="1400" dirty="0">
                  <a:solidFill>
                    <a:schemeClr val="bg1"/>
                  </a:solidFill>
                  <a:latin typeface="Century Gothic" panose="020B0502020202020204" pitchFamily="34" charset="0"/>
                  <a:ea typeface="微软雅黑" panose="020B0503020204020204" pitchFamily="34" charset="-122"/>
                </a:rPr>
                <a:t>Skills disparity between different teams</a:t>
              </a:r>
            </a:p>
            <a:p>
              <a:pPr algn="ctr"/>
              <a:endParaRPr lang="zh-CN" altLang="en-US" sz="1400" b="1" dirty="0">
                <a:solidFill>
                  <a:schemeClr val="bg1"/>
                </a:solidFill>
                <a:latin typeface="Century Gothic" panose="020B0502020202020204" pitchFamily="34" charset="0"/>
                <a:ea typeface="微软雅黑" panose="020B0503020204020204" pitchFamily="34" charset="-122"/>
              </a:endParaRPr>
            </a:p>
          </p:txBody>
        </p:sp>
      </p:grpSp>
      <p:grpSp>
        <p:nvGrpSpPr>
          <p:cNvPr id="47" name="组合 57">
            <a:extLst>
              <a:ext uri="{FF2B5EF4-FFF2-40B4-BE49-F238E27FC236}">
                <a16:creationId xmlns:a16="http://schemas.microsoft.com/office/drawing/2014/main" id="{D2C4C468-D92A-4754-8B99-2FE1B8106B54}"/>
              </a:ext>
            </a:extLst>
          </p:cNvPr>
          <p:cNvGrpSpPr/>
          <p:nvPr/>
        </p:nvGrpSpPr>
        <p:grpSpPr>
          <a:xfrm>
            <a:off x="7074779" y="2084995"/>
            <a:ext cx="2038334" cy="1344005"/>
            <a:chOff x="950601" y="3893618"/>
            <a:chExt cx="2038334" cy="1344005"/>
          </a:xfrm>
        </p:grpSpPr>
        <p:sp>
          <p:nvSpPr>
            <p:cNvPr id="48" name="TextBox 20">
              <a:extLst>
                <a:ext uri="{FF2B5EF4-FFF2-40B4-BE49-F238E27FC236}">
                  <a16:creationId xmlns:a16="http://schemas.microsoft.com/office/drawing/2014/main" id="{8B5F9DBB-F37D-49A5-92DC-59B0835C1334}"/>
                </a:ext>
              </a:extLst>
            </p:cNvPr>
            <p:cNvSpPr txBox="1"/>
            <p:nvPr/>
          </p:nvSpPr>
          <p:spPr>
            <a:xfrm>
              <a:off x="1632978" y="3893618"/>
              <a:ext cx="673582" cy="338554"/>
            </a:xfrm>
            <a:prstGeom prst="rect">
              <a:avLst/>
            </a:prstGeom>
            <a:noFill/>
          </p:spPr>
          <p:txBody>
            <a:bodyPr wrap="none" rtlCol="0">
              <a:spAutoFit/>
            </a:bodyPr>
            <a:lstStyle/>
            <a:p>
              <a:pPr algn="ctr"/>
              <a:r>
                <a:rPr lang="en-US" altLang="zh-CN" sz="1600" b="1" dirty="0">
                  <a:solidFill>
                    <a:srgbClr val="00B0F0"/>
                  </a:solidFill>
                  <a:latin typeface="Century Gothic" panose="020B0502020202020204" pitchFamily="34" charset="0"/>
                  <a:ea typeface="微软雅黑" panose="020B0503020204020204" pitchFamily="34" charset="-122"/>
                </a:rPr>
                <a:t>Tools</a:t>
              </a:r>
              <a:endParaRPr lang="zh-CN" altLang="en-US" sz="1600" b="1" dirty="0">
                <a:solidFill>
                  <a:srgbClr val="00B0F0"/>
                </a:solidFill>
                <a:latin typeface="Century Gothic" panose="020B0502020202020204" pitchFamily="34" charset="0"/>
                <a:ea typeface="微软雅黑" panose="020B0503020204020204" pitchFamily="34" charset="-122"/>
              </a:endParaRPr>
            </a:p>
          </p:txBody>
        </p:sp>
        <p:sp>
          <p:nvSpPr>
            <p:cNvPr id="49" name="TextBox 23">
              <a:extLst>
                <a:ext uri="{FF2B5EF4-FFF2-40B4-BE49-F238E27FC236}">
                  <a16:creationId xmlns:a16="http://schemas.microsoft.com/office/drawing/2014/main" id="{4FA75D5A-C842-4787-9634-8386DAABD981}"/>
                </a:ext>
              </a:extLst>
            </p:cNvPr>
            <p:cNvSpPr txBox="1"/>
            <p:nvPr/>
          </p:nvSpPr>
          <p:spPr>
            <a:xfrm>
              <a:off x="950601" y="4283516"/>
              <a:ext cx="2038334" cy="954107"/>
            </a:xfrm>
            <a:prstGeom prst="rect">
              <a:avLst/>
            </a:prstGeom>
            <a:noFill/>
          </p:spPr>
          <p:txBody>
            <a:bodyPr wrap="square" rtlCol="0">
              <a:spAutoFit/>
            </a:bodyPr>
            <a:lstStyle/>
            <a:p>
              <a:pPr marL="285750" indent="-285750" algn="ctr">
                <a:buFont typeface="Arial" panose="020B0604020202020204" pitchFamily="34" charset="0"/>
                <a:buChar char="•"/>
              </a:pPr>
              <a:r>
                <a:rPr lang="en-US" altLang="zh-CN" sz="1400" dirty="0">
                  <a:solidFill>
                    <a:schemeClr val="bg1"/>
                  </a:solidFill>
                  <a:latin typeface="Century Gothic" panose="020B0502020202020204" pitchFamily="34" charset="0"/>
                  <a:ea typeface="微软雅黑" panose="020B0503020204020204" pitchFamily="34" charset="-122"/>
                </a:rPr>
                <a:t>Disjointed info</a:t>
              </a:r>
            </a:p>
            <a:p>
              <a:pPr marL="285750" indent="-285750" algn="ctr">
                <a:buFont typeface="Arial" panose="020B0604020202020204" pitchFamily="34" charset="0"/>
                <a:buChar char="•"/>
              </a:pPr>
              <a:r>
                <a:rPr lang="en-US" altLang="zh-CN" sz="1400" dirty="0">
                  <a:solidFill>
                    <a:schemeClr val="bg1"/>
                  </a:solidFill>
                  <a:latin typeface="Century Gothic" panose="020B0502020202020204" pitchFamily="34" charset="0"/>
                  <a:ea typeface="微软雅黑" panose="020B0503020204020204" pitchFamily="34" charset="-122"/>
                </a:rPr>
                <a:t>Limited capabilities</a:t>
              </a:r>
            </a:p>
            <a:p>
              <a:pPr marL="285750" indent="-285750" algn="ctr">
                <a:buFont typeface="Arial" panose="020B0604020202020204" pitchFamily="34" charset="0"/>
                <a:buChar char="•"/>
              </a:pPr>
              <a:r>
                <a:rPr lang="en-US" altLang="zh-CN" sz="1400" dirty="0">
                  <a:solidFill>
                    <a:schemeClr val="bg1"/>
                  </a:solidFill>
                  <a:latin typeface="Century Gothic" panose="020B0502020202020204" pitchFamily="34" charset="0"/>
                  <a:ea typeface="微软雅黑" panose="020B0503020204020204" pitchFamily="34" charset="-122"/>
                </a:rPr>
                <a:t>Too many to keep</a:t>
              </a:r>
              <a:endParaRPr lang="zh-CN" altLang="en-US" sz="1400" dirty="0">
                <a:solidFill>
                  <a:schemeClr val="bg1"/>
                </a:solidFill>
                <a:latin typeface="Century Gothic" panose="020B0502020202020204" pitchFamily="34" charset="0"/>
                <a:ea typeface="微软雅黑" panose="020B0503020204020204" pitchFamily="34" charset="-122"/>
              </a:endParaRPr>
            </a:p>
          </p:txBody>
        </p:sp>
      </p:grpSp>
      <p:grpSp>
        <p:nvGrpSpPr>
          <p:cNvPr id="50" name="组合 60">
            <a:extLst>
              <a:ext uri="{FF2B5EF4-FFF2-40B4-BE49-F238E27FC236}">
                <a16:creationId xmlns:a16="http://schemas.microsoft.com/office/drawing/2014/main" id="{DA56C93F-18B3-47A6-80D9-7750C7437F2F}"/>
              </a:ext>
            </a:extLst>
          </p:cNvPr>
          <p:cNvGrpSpPr/>
          <p:nvPr/>
        </p:nvGrpSpPr>
        <p:grpSpPr>
          <a:xfrm>
            <a:off x="9110562" y="3859745"/>
            <a:ext cx="2038334" cy="1128562"/>
            <a:chOff x="950601" y="3893618"/>
            <a:chExt cx="2038334" cy="1128562"/>
          </a:xfrm>
        </p:grpSpPr>
        <p:sp>
          <p:nvSpPr>
            <p:cNvPr id="51" name="TextBox 20">
              <a:extLst>
                <a:ext uri="{FF2B5EF4-FFF2-40B4-BE49-F238E27FC236}">
                  <a16:creationId xmlns:a16="http://schemas.microsoft.com/office/drawing/2014/main" id="{37C33CEC-B3D5-4F41-B150-9295A873C887}"/>
                </a:ext>
              </a:extLst>
            </p:cNvPr>
            <p:cNvSpPr txBox="1"/>
            <p:nvPr/>
          </p:nvSpPr>
          <p:spPr>
            <a:xfrm>
              <a:off x="1389321" y="3893618"/>
              <a:ext cx="1160895" cy="338554"/>
            </a:xfrm>
            <a:prstGeom prst="rect">
              <a:avLst/>
            </a:prstGeom>
            <a:noFill/>
          </p:spPr>
          <p:txBody>
            <a:bodyPr wrap="none" rtlCol="0">
              <a:spAutoFit/>
            </a:bodyPr>
            <a:lstStyle/>
            <a:p>
              <a:pPr algn="ctr"/>
              <a:r>
                <a:rPr lang="en-US" altLang="zh-CN" sz="1600" b="1" dirty="0">
                  <a:solidFill>
                    <a:srgbClr val="00B0F0"/>
                  </a:solidFill>
                  <a:latin typeface="Century Gothic" panose="020B0502020202020204" pitchFamily="34" charset="0"/>
                  <a:ea typeface="微软雅黑" panose="020B0503020204020204" pitchFamily="34" charset="-122"/>
                </a:rPr>
                <a:t>Processes</a:t>
              </a:r>
              <a:endParaRPr lang="zh-CN" altLang="en-US" sz="1600" b="1" dirty="0">
                <a:solidFill>
                  <a:srgbClr val="00B0F0"/>
                </a:solidFill>
                <a:latin typeface="Century Gothic" panose="020B0502020202020204" pitchFamily="34" charset="0"/>
                <a:ea typeface="微软雅黑" panose="020B0503020204020204" pitchFamily="34" charset="-122"/>
              </a:endParaRPr>
            </a:p>
          </p:txBody>
        </p:sp>
        <p:sp>
          <p:nvSpPr>
            <p:cNvPr id="52" name="TextBox 23">
              <a:extLst>
                <a:ext uri="{FF2B5EF4-FFF2-40B4-BE49-F238E27FC236}">
                  <a16:creationId xmlns:a16="http://schemas.microsoft.com/office/drawing/2014/main" id="{3FF97A34-A95E-4C77-974C-F3A7E073E217}"/>
                </a:ext>
              </a:extLst>
            </p:cNvPr>
            <p:cNvSpPr txBox="1"/>
            <p:nvPr/>
          </p:nvSpPr>
          <p:spPr>
            <a:xfrm>
              <a:off x="950601" y="4283516"/>
              <a:ext cx="2038334" cy="738664"/>
            </a:xfrm>
            <a:prstGeom prst="rect">
              <a:avLst/>
            </a:prstGeom>
            <a:noFill/>
          </p:spPr>
          <p:txBody>
            <a:bodyPr wrap="square" rtlCol="0">
              <a:spAutoFit/>
            </a:bodyPr>
            <a:lstStyle/>
            <a:p>
              <a:pPr marL="285750" indent="-285750" algn="ctr">
                <a:buFont typeface="Arial" panose="020B0604020202020204" pitchFamily="34" charset="0"/>
                <a:buChar char="•"/>
              </a:pPr>
              <a:r>
                <a:rPr lang="en-US" altLang="zh-CN" sz="1400" dirty="0">
                  <a:solidFill>
                    <a:schemeClr val="bg1"/>
                  </a:solidFill>
                  <a:latin typeface="Century Gothic" panose="020B0502020202020204" pitchFamily="34" charset="0"/>
                  <a:ea typeface="微软雅黑" panose="020B0503020204020204" pitchFamily="34" charset="-122"/>
                </a:rPr>
                <a:t>Error prone</a:t>
              </a:r>
            </a:p>
            <a:p>
              <a:pPr marL="285750" indent="-285750" algn="ctr">
                <a:buFont typeface="Arial" panose="020B0604020202020204" pitchFamily="34" charset="0"/>
                <a:buChar char="•"/>
              </a:pPr>
              <a:r>
                <a:rPr lang="en-US" altLang="zh-CN" sz="1400" dirty="0">
                  <a:solidFill>
                    <a:schemeClr val="bg1"/>
                  </a:solidFill>
                  <a:latin typeface="Century Gothic" panose="020B0502020202020204" pitchFamily="34" charset="0"/>
                  <a:ea typeface="微软雅黑" panose="020B0503020204020204" pitchFamily="34" charset="-122"/>
                </a:rPr>
                <a:t>Labor intensive</a:t>
              </a:r>
            </a:p>
            <a:p>
              <a:pPr marL="285750" indent="-285750" algn="ctr">
                <a:buFont typeface="Arial" panose="020B0604020202020204" pitchFamily="34" charset="0"/>
                <a:buChar char="•"/>
              </a:pPr>
              <a:r>
                <a:rPr lang="en-US" altLang="zh-CN" sz="1400" dirty="0">
                  <a:solidFill>
                    <a:schemeClr val="bg1"/>
                  </a:solidFill>
                  <a:latin typeface="Century Gothic" panose="020B0502020202020204" pitchFamily="34" charset="0"/>
                  <a:ea typeface="微软雅黑" panose="020B0503020204020204" pitchFamily="34" charset="-122"/>
                </a:rPr>
                <a:t>Manual</a:t>
              </a:r>
              <a:endParaRPr lang="zh-CN" altLang="en-US" sz="1400" dirty="0">
                <a:solidFill>
                  <a:schemeClr val="bg1"/>
                </a:solidFill>
                <a:latin typeface="Century Gothic" panose="020B0502020202020204" pitchFamily="34" charset="0"/>
                <a:ea typeface="微软雅黑" panose="020B0503020204020204" pitchFamily="34" charset="-122"/>
              </a:endParaRPr>
            </a:p>
          </p:txBody>
        </p:sp>
      </p:grpSp>
    </p:spTree>
    <p:extLst>
      <p:ext uri="{BB962C8B-B14F-4D97-AF65-F5344CB8AC3E}">
        <p14:creationId xmlns:p14="http://schemas.microsoft.com/office/powerpoint/2010/main" val="4148464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41"/>
                                        </p:tgtEl>
                                        <p:attrNameLst>
                                          <p:attrName>style.visibility</p:attrName>
                                        </p:attrNameLst>
                                      </p:cBhvr>
                                      <p:to>
                                        <p:strVal val="visible"/>
                                      </p:to>
                                    </p:set>
                                    <p:animEffect transition="in" filter="wipe(up)">
                                      <p:cBhvr>
                                        <p:cTn id="10" dur="500"/>
                                        <p:tgtEl>
                                          <p:spTgt spid="41"/>
                                        </p:tgtEl>
                                      </p:cBhvr>
                                    </p:animEffect>
                                  </p:childTnLst>
                                </p:cTn>
                              </p:par>
                              <p:par>
                                <p:cTn id="11" presetID="22" presetClass="entr" presetSubtype="1" fill="hold" nodeType="with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wipe(up)">
                                      <p:cBhvr>
                                        <p:cTn id="13" dur="500"/>
                                        <p:tgtEl>
                                          <p:spTgt spid="44"/>
                                        </p:tgtEl>
                                      </p:cBhvr>
                                    </p:animEffect>
                                  </p:childTnLst>
                                </p:cTn>
                              </p:par>
                              <p:par>
                                <p:cTn id="14" presetID="22" presetClass="entr" presetSubtype="1" fill="hold" nodeType="withEffect">
                                  <p:stCondLst>
                                    <p:cond delay="0"/>
                                  </p:stCondLst>
                                  <p:childTnLst>
                                    <p:set>
                                      <p:cBhvr>
                                        <p:cTn id="15" dur="1" fill="hold">
                                          <p:stCondLst>
                                            <p:cond delay="0"/>
                                          </p:stCondLst>
                                        </p:cTn>
                                        <p:tgtEl>
                                          <p:spTgt spid="47"/>
                                        </p:tgtEl>
                                        <p:attrNameLst>
                                          <p:attrName>style.visibility</p:attrName>
                                        </p:attrNameLst>
                                      </p:cBhvr>
                                      <p:to>
                                        <p:strVal val="visible"/>
                                      </p:to>
                                    </p:set>
                                    <p:animEffect transition="in" filter="wipe(up)">
                                      <p:cBhvr>
                                        <p:cTn id="16" dur="500"/>
                                        <p:tgtEl>
                                          <p:spTgt spid="47"/>
                                        </p:tgtEl>
                                      </p:cBhvr>
                                    </p:animEffect>
                                  </p:childTnLst>
                                </p:cTn>
                              </p:par>
                              <p:par>
                                <p:cTn id="17" presetID="22" presetClass="entr" presetSubtype="1" fill="hold" nodeType="withEffect">
                                  <p:stCondLst>
                                    <p:cond delay="0"/>
                                  </p:stCondLst>
                                  <p:childTnLst>
                                    <p:set>
                                      <p:cBhvr>
                                        <p:cTn id="18" dur="1" fill="hold">
                                          <p:stCondLst>
                                            <p:cond delay="0"/>
                                          </p:stCondLst>
                                        </p:cTn>
                                        <p:tgtEl>
                                          <p:spTgt spid="50"/>
                                        </p:tgtEl>
                                        <p:attrNameLst>
                                          <p:attrName>style.visibility</p:attrName>
                                        </p:attrNameLst>
                                      </p:cBhvr>
                                      <p:to>
                                        <p:strVal val="visible"/>
                                      </p:to>
                                    </p:set>
                                    <p:animEffect transition="in" filter="wipe(up)">
                                      <p:cBhvr>
                                        <p:cTn id="19"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CC316DB-5165-4D1F-9C3E-4B0886677E6B}"/>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Slide Number Placeholder 3">
            <a:extLst>
              <a:ext uri="{FF2B5EF4-FFF2-40B4-BE49-F238E27FC236}">
                <a16:creationId xmlns:a16="http://schemas.microsoft.com/office/drawing/2014/main" id="{2C0672BF-0133-494F-B7C4-123A98976245}"/>
              </a:ext>
            </a:extLst>
          </p:cNvPr>
          <p:cNvSpPr>
            <a:spLocks noGrp="1"/>
          </p:cNvSpPr>
          <p:nvPr>
            <p:ph type="sldNum" sz="quarter" idx="12"/>
          </p:nvPr>
        </p:nvSpPr>
        <p:spPr/>
        <p:txBody>
          <a:bodyPr/>
          <a:lstStyle/>
          <a:p>
            <a:r>
              <a:rPr lang="en-US" altLang="zh-CN"/>
              <a:t>Page  </a:t>
            </a:r>
            <a:fld id="{6F6B6950-8D1A-4668-8374-25B44628E0DF}" type="slidenum">
              <a:rPr lang="zh-CN" altLang="en-US" smtClean="0"/>
              <a:pPr/>
              <a:t>5</a:t>
            </a:fld>
            <a:endParaRPr lang="zh-CN" altLang="en-US" dirty="0"/>
          </a:p>
        </p:txBody>
      </p:sp>
      <p:sp>
        <p:nvSpPr>
          <p:cNvPr id="5" name="矩形 4">
            <a:extLst>
              <a:ext uri="{FF2B5EF4-FFF2-40B4-BE49-F238E27FC236}">
                <a16:creationId xmlns:a16="http://schemas.microsoft.com/office/drawing/2014/main" id="{72785450-858B-42C7-8993-A6E78BB705E7}"/>
              </a:ext>
            </a:extLst>
          </p:cNvPr>
          <p:cNvSpPr/>
          <p:nvPr/>
        </p:nvSpPr>
        <p:spPr>
          <a:xfrm>
            <a:off x="579651" y="200326"/>
            <a:ext cx="2821606"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Why It Matters?</a:t>
            </a:r>
          </a:p>
        </p:txBody>
      </p:sp>
      <p:sp>
        <p:nvSpPr>
          <p:cNvPr id="10" name="文本框 16">
            <a:extLst>
              <a:ext uri="{FF2B5EF4-FFF2-40B4-BE49-F238E27FC236}">
                <a16:creationId xmlns:a16="http://schemas.microsoft.com/office/drawing/2014/main" id="{E721309E-476B-473E-89FB-CA77D558ACC8}"/>
              </a:ext>
            </a:extLst>
          </p:cNvPr>
          <p:cNvSpPr txBox="1"/>
          <p:nvPr/>
        </p:nvSpPr>
        <p:spPr>
          <a:xfrm>
            <a:off x="831571" y="4066969"/>
            <a:ext cx="1983519" cy="830997"/>
          </a:xfrm>
          <a:prstGeom prst="rect">
            <a:avLst/>
          </a:prstGeom>
          <a:noFill/>
        </p:spPr>
        <p:txBody>
          <a:bodyPr wrap="square" rtlCol="0">
            <a:spAutoFit/>
          </a:bodyPr>
          <a:lstStyle/>
          <a:p>
            <a:pPr algn="ctr"/>
            <a:r>
              <a:rPr lang="en-US" altLang="zh-CN" sz="1600" b="1" dirty="0">
                <a:solidFill>
                  <a:schemeClr val="bg1"/>
                </a:solidFill>
                <a:latin typeface="Century Gothic" panose="020B0502020202020204" pitchFamily="34" charset="0"/>
                <a:ea typeface="微软雅黑" panose="020B0503020204020204" pitchFamily="34" charset="-122"/>
              </a:rPr>
              <a:t>A single</a:t>
            </a:r>
          </a:p>
          <a:p>
            <a:pPr algn="ctr"/>
            <a:r>
              <a:rPr lang="en-US" altLang="zh-CN" sz="1600" b="1" dirty="0">
                <a:solidFill>
                  <a:schemeClr val="bg1"/>
                </a:solidFill>
                <a:latin typeface="Century Gothic" panose="020B0502020202020204" pitchFamily="34" charset="0"/>
                <a:ea typeface="微软雅黑" panose="020B0503020204020204" pitchFamily="34" charset="-122"/>
              </a:rPr>
              <a:t> packet</a:t>
            </a:r>
          </a:p>
          <a:p>
            <a:pPr algn="ctr"/>
            <a:r>
              <a:rPr lang="en-US" altLang="zh-CN" sz="1600" b="1" dirty="0">
                <a:solidFill>
                  <a:schemeClr val="bg1"/>
                </a:solidFill>
                <a:latin typeface="Century Gothic" panose="020B0502020202020204" pitchFamily="34" charset="0"/>
                <a:ea typeface="微软雅黑" panose="020B0503020204020204" pitchFamily="34" charset="-122"/>
              </a:rPr>
              <a:t>to crash</a:t>
            </a:r>
            <a:r>
              <a:rPr lang="zh-CN" altLang="en-US" sz="1600" b="1" dirty="0">
                <a:solidFill>
                  <a:schemeClr val="bg1"/>
                </a:solidFill>
                <a:latin typeface="Century Gothic" panose="020B0502020202020204" pitchFamily="34" charset="0"/>
                <a:ea typeface="微软雅黑" panose="020B0503020204020204" pitchFamily="34" charset="-122"/>
              </a:rPr>
              <a:t> </a:t>
            </a:r>
            <a:r>
              <a:rPr lang="en-US" altLang="zh-CN" sz="1600" b="1" dirty="0">
                <a:solidFill>
                  <a:schemeClr val="bg1"/>
                </a:solidFill>
                <a:latin typeface="Century Gothic" panose="020B0502020202020204" pitchFamily="34" charset="0"/>
                <a:ea typeface="微软雅黑" panose="020B0503020204020204" pitchFamily="34" charset="-122"/>
              </a:rPr>
              <a:t>device</a:t>
            </a:r>
            <a:endParaRPr lang="en-US" altLang="zh-CN" sz="1600" dirty="0">
              <a:solidFill>
                <a:schemeClr val="bg1"/>
              </a:solidFill>
              <a:latin typeface="Century Gothic" panose="020B0502020202020204" pitchFamily="34" charset="0"/>
              <a:ea typeface="微软雅黑" panose="020B0503020204020204" pitchFamily="34" charset="-122"/>
            </a:endParaRPr>
          </a:p>
        </p:txBody>
      </p:sp>
      <p:sp>
        <p:nvSpPr>
          <p:cNvPr id="11" name="文本框 17">
            <a:extLst>
              <a:ext uri="{FF2B5EF4-FFF2-40B4-BE49-F238E27FC236}">
                <a16:creationId xmlns:a16="http://schemas.microsoft.com/office/drawing/2014/main" id="{CBB252C7-E244-4022-8AA7-79F241466A60}"/>
              </a:ext>
            </a:extLst>
          </p:cNvPr>
          <p:cNvSpPr txBox="1"/>
          <p:nvPr/>
        </p:nvSpPr>
        <p:spPr>
          <a:xfrm>
            <a:off x="3477968" y="4066969"/>
            <a:ext cx="2343959" cy="992579"/>
          </a:xfrm>
          <a:prstGeom prst="rect">
            <a:avLst/>
          </a:prstGeom>
          <a:noFill/>
        </p:spPr>
        <p:txBody>
          <a:bodyPr wrap="square" rtlCol="0">
            <a:spAutoFit/>
          </a:bodyPr>
          <a:lstStyle/>
          <a:p>
            <a:pPr algn="ctr"/>
            <a:r>
              <a:rPr lang="en-US" altLang="zh-CN" sz="1600" b="1" dirty="0">
                <a:solidFill>
                  <a:schemeClr val="bg1"/>
                </a:solidFill>
                <a:latin typeface="Century Gothic" panose="020B0502020202020204" pitchFamily="34" charset="0"/>
                <a:ea typeface="微软雅黑" panose="020B0503020204020204" pitchFamily="34" charset="-122"/>
              </a:rPr>
              <a:t>Challenging to identify vulnerable devices</a:t>
            </a:r>
            <a:endParaRPr lang="en-US" altLang="zh-CN" sz="1600" dirty="0">
              <a:solidFill>
                <a:schemeClr val="bg1"/>
              </a:solidFill>
              <a:latin typeface="Century Gothic" panose="020B0502020202020204" pitchFamily="34" charset="0"/>
              <a:ea typeface="微软雅黑" panose="020B0503020204020204" pitchFamily="34" charset="-122"/>
            </a:endParaRPr>
          </a:p>
          <a:p>
            <a:pPr algn="ctr"/>
            <a:endParaRPr lang="en-US" altLang="zh-CN" sz="1050" dirty="0">
              <a:solidFill>
                <a:schemeClr val="bg1"/>
              </a:solidFill>
              <a:latin typeface="Century Gothic" panose="020B0502020202020204" pitchFamily="34" charset="0"/>
              <a:ea typeface="微软雅黑" panose="020B0503020204020204" pitchFamily="34" charset="-122"/>
            </a:endParaRPr>
          </a:p>
        </p:txBody>
      </p:sp>
      <p:sp>
        <p:nvSpPr>
          <p:cNvPr id="12" name="文本框 22">
            <a:extLst>
              <a:ext uri="{FF2B5EF4-FFF2-40B4-BE49-F238E27FC236}">
                <a16:creationId xmlns:a16="http://schemas.microsoft.com/office/drawing/2014/main" id="{B74FA974-F381-4971-9565-5E51203EC2BB}"/>
              </a:ext>
            </a:extLst>
          </p:cNvPr>
          <p:cNvSpPr txBox="1"/>
          <p:nvPr/>
        </p:nvSpPr>
        <p:spPr>
          <a:xfrm>
            <a:off x="9311280" y="4030078"/>
            <a:ext cx="1983519" cy="584775"/>
          </a:xfrm>
          <a:prstGeom prst="rect">
            <a:avLst/>
          </a:prstGeom>
          <a:noFill/>
        </p:spPr>
        <p:txBody>
          <a:bodyPr wrap="square" rtlCol="0">
            <a:spAutoFit/>
          </a:bodyPr>
          <a:lstStyle/>
          <a:p>
            <a:pPr algn="ctr"/>
            <a:r>
              <a:rPr lang="en-US" altLang="zh-CN" sz="1600" b="1" dirty="0">
                <a:solidFill>
                  <a:schemeClr val="bg1"/>
                </a:solidFill>
                <a:latin typeface="Century Gothic" panose="020B0502020202020204" pitchFamily="34" charset="0"/>
                <a:ea typeface="微软雅黑" panose="020B0503020204020204" pitchFamily="34" charset="-122"/>
              </a:rPr>
              <a:t>No</a:t>
            </a:r>
          </a:p>
          <a:p>
            <a:pPr algn="ctr"/>
            <a:r>
              <a:rPr lang="en-US" altLang="zh-CN" sz="1600" b="1" dirty="0">
                <a:solidFill>
                  <a:schemeClr val="bg1"/>
                </a:solidFill>
                <a:latin typeface="Century Gothic" panose="020B0502020202020204" pitchFamily="34" charset="0"/>
                <a:ea typeface="微软雅黑" panose="020B0503020204020204" pitchFamily="34" charset="-122"/>
              </a:rPr>
              <a:t>silver bullet</a:t>
            </a:r>
            <a:endParaRPr lang="en-US" altLang="zh-CN" sz="1600" dirty="0">
              <a:solidFill>
                <a:schemeClr val="bg1"/>
              </a:solidFill>
              <a:latin typeface="Century Gothic" panose="020B0502020202020204" pitchFamily="34" charset="0"/>
              <a:ea typeface="微软雅黑" panose="020B0503020204020204" pitchFamily="34" charset="-122"/>
            </a:endParaRPr>
          </a:p>
        </p:txBody>
      </p:sp>
      <p:sp>
        <p:nvSpPr>
          <p:cNvPr id="13" name="文本框 24">
            <a:extLst>
              <a:ext uri="{FF2B5EF4-FFF2-40B4-BE49-F238E27FC236}">
                <a16:creationId xmlns:a16="http://schemas.microsoft.com/office/drawing/2014/main" id="{5DEFC5CC-1E9C-42BF-884F-3E9C4C08BDCF}"/>
              </a:ext>
            </a:extLst>
          </p:cNvPr>
          <p:cNvSpPr txBox="1"/>
          <p:nvPr/>
        </p:nvSpPr>
        <p:spPr>
          <a:xfrm>
            <a:off x="6177191" y="4052625"/>
            <a:ext cx="2594895" cy="830997"/>
          </a:xfrm>
          <a:prstGeom prst="rect">
            <a:avLst/>
          </a:prstGeom>
          <a:noFill/>
        </p:spPr>
        <p:txBody>
          <a:bodyPr wrap="square" rtlCol="0">
            <a:spAutoFit/>
          </a:bodyPr>
          <a:lstStyle/>
          <a:p>
            <a:pPr algn="ctr"/>
            <a:r>
              <a:rPr lang="en-US" altLang="zh-CN" sz="1600" b="1" dirty="0">
                <a:solidFill>
                  <a:schemeClr val="bg1"/>
                </a:solidFill>
                <a:latin typeface="Century Gothic" panose="020B0502020202020204" pitchFamily="34" charset="0"/>
                <a:ea typeface="微软雅黑" panose="020B0503020204020204" pitchFamily="34" charset="-122"/>
              </a:rPr>
              <a:t>Fixes not available and large scale deployment are impossible</a:t>
            </a:r>
            <a:endParaRPr lang="zh-CN" altLang="en-US" sz="1600" dirty="0">
              <a:solidFill>
                <a:schemeClr val="bg1"/>
              </a:solidFill>
              <a:latin typeface="Century Gothic" panose="020B0502020202020204" pitchFamily="34" charset="0"/>
              <a:ea typeface="微软雅黑" panose="020B0503020204020204" pitchFamily="34" charset="-122"/>
            </a:endParaRPr>
          </a:p>
        </p:txBody>
      </p:sp>
      <p:grpSp>
        <p:nvGrpSpPr>
          <p:cNvPr id="21" name="组合 20">
            <a:extLst>
              <a:ext uri="{FF2B5EF4-FFF2-40B4-BE49-F238E27FC236}">
                <a16:creationId xmlns:a16="http://schemas.microsoft.com/office/drawing/2014/main" id="{DF87F82E-3D99-814E-960B-3B96B312BC5A}"/>
              </a:ext>
            </a:extLst>
          </p:cNvPr>
          <p:cNvGrpSpPr/>
          <p:nvPr/>
        </p:nvGrpSpPr>
        <p:grpSpPr>
          <a:xfrm>
            <a:off x="1092249" y="2129025"/>
            <a:ext cx="1462163" cy="1633821"/>
            <a:chOff x="1642323" y="2129025"/>
            <a:chExt cx="1462163" cy="1633821"/>
          </a:xfrm>
        </p:grpSpPr>
        <p:sp>
          <p:nvSpPr>
            <p:cNvPr id="6" name="Shape 711">
              <a:extLst>
                <a:ext uri="{FF2B5EF4-FFF2-40B4-BE49-F238E27FC236}">
                  <a16:creationId xmlns:a16="http://schemas.microsoft.com/office/drawing/2014/main" id="{8DBC691C-E32B-4A04-9197-A2E10119165D}"/>
                </a:ext>
              </a:extLst>
            </p:cNvPr>
            <p:cNvSpPr/>
            <p:nvPr/>
          </p:nvSpPr>
          <p:spPr>
            <a:xfrm rot="16200000">
              <a:off x="1556494" y="2214854"/>
              <a:ext cx="1633821" cy="1462163"/>
            </a:xfrm>
            <a:prstGeom prst="hexagon">
              <a:avLst>
                <a:gd name="adj" fmla="val 25000"/>
                <a:gd name="vf" fmla="val 115470"/>
              </a:avLst>
            </a:prstGeom>
            <a:solidFill>
              <a:srgbClr val="00B0F0"/>
            </a:solidFill>
            <a:ln w="254000" cap="flat" cmpd="sng">
              <a:solidFill>
                <a:srgbClr val="00B0F0">
                  <a:alpha val="22000"/>
                </a:srgbClr>
              </a:solidFill>
              <a:prstDash val="solid"/>
              <a:miter/>
              <a:headEnd type="none" w="med" len="med"/>
              <a:tailEnd type="none" w="med" len="med"/>
            </a:ln>
          </p:spPr>
          <p:txBody>
            <a:bodyPr lIns="91425" tIns="45700" rIns="91425" bIns="45700" anchor="ctr" anchorCtr="0">
              <a:noAutofit/>
            </a:bodyPr>
            <a:lstStyle/>
            <a:p>
              <a:pPr marL="0" marR="0" lvl="0" indent="0" algn="ctr" rtl="0">
                <a:spcBef>
                  <a:spcPts val="0"/>
                </a:spcBef>
                <a:buNone/>
              </a:pPr>
              <a:endParaRPr sz="3600">
                <a:solidFill>
                  <a:schemeClr val="bg1"/>
                </a:solidFill>
                <a:latin typeface="Montserrat" panose="02000505000000020004"/>
                <a:ea typeface="Montserrat" panose="02000505000000020004"/>
                <a:cs typeface="Montserrat" panose="02000505000000020004"/>
                <a:sym typeface="Montserrat" panose="02000505000000020004"/>
              </a:endParaRPr>
            </a:p>
          </p:txBody>
        </p:sp>
        <p:sp>
          <p:nvSpPr>
            <p:cNvPr id="14" name="Freeform 5">
              <a:extLst>
                <a:ext uri="{FF2B5EF4-FFF2-40B4-BE49-F238E27FC236}">
                  <a16:creationId xmlns:a16="http://schemas.microsoft.com/office/drawing/2014/main" id="{D69DF050-6239-4796-907D-0484051E39DE}"/>
                </a:ext>
              </a:extLst>
            </p:cNvPr>
            <p:cNvSpPr>
              <a:spLocks noEditPoints="1"/>
            </p:cNvSpPr>
            <p:nvPr/>
          </p:nvSpPr>
          <p:spPr bwMode="auto">
            <a:xfrm>
              <a:off x="2192753" y="2706904"/>
              <a:ext cx="347663" cy="466724"/>
            </a:xfrm>
            <a:custGeom>
              <a:avLst/>
              <a:gdLst>
                <a:gd name="T0" fmla="*/ 195 w 392"/>
                <a:gd name="T1" fmla="*/ 228 h 521"/>
                <a:gd name="T2" fmla="*/ 195 w 392"/>
                <a:gd name="T3" fmla="*/ 228 h 521"/>
                <a:gd name="T4" fmla="*/ 0 w 392"/>
                <a:gd name="T5" fmla="*/ 130 h 521"/>
                <a:gd name="T6" fmla="*/ 0 w 392"/>
                <a:gd name="T7" fmla="*/ 97 h 521"/>
                <a:gd name="T8" fmla="*/ 195 w 392"/>
                <a:gd name="T9" fmla="*/ 0 h 521"/>
                <a:gd name="T10" fmla="*/ 392 w 392"/>
                <a:gd name="T11" fmla="*/ 97 h 521"/>
                <a:gd name="T12" fmla="*/ 392 w 392"/>
                <a:gd name="T13" fmla="*/ 130 h 521"/>
                <a:gd name="T14" fmla="*/ 195 w 392"/>
                <a:gd name="T15" fmla="*/ 228 h 521"/>
                <a:gd name="T16" fmla="*/ 195 w 392"/>
                <a:gd name="T17" fmla="*/ 326 h 521"/>
                <a:gd name="T18" fmla="*/ 195 w 392"/>
                <a:gd name="T19" fmla="*/ 326 h 521"/>
                <a:gd name="T20" fmla="*/ 0 w 392"/>
                <a:gd name="T21" fmla="*/ 228 h 521"/>
                <a:gd name="T22" fmla="*/ 0 w 392"/>
                <a:gd name="T23" fmla="*/ 172 h 521"/>
                <a:gd name="T24" fmla="*/ 195 w 392"/>
                <a:gd name="T25" fmla="*/ 260 h 521"/>
                <a:gd name="T26" fmla="*/ 392 w 392"/>
                <a:gd name="T27" fmla="*/ 172 h 521"/>
                <a:gd name="T28" fmla="*/ 392 w 392"/>
                <a:gd name="T29" fmla="*/ 228 h 521"/>
                <a:gd name="T30" fmla="*/ 195 w 392"/>
                <a:gd name="T31" fmla="*/ 326 h 521"/>
                <a:gd name="T32" fmla="*/ 195 w 392"/>
                <a:gd name="T33" fmla="*/ 424 h 521"/>
                <a:gd name="T34" fmla="*/ 195 w 392"/>
                <a:gd name="T35" fmla="*/ 424 h 521"/>
                <a:gd name="T36" fmla="*/ 0 w 392"/>
                <a:gd name="T37" fmla="*/ 326 h 521"/>
                <a:gd name="T38" fmla="*/ 0 w 392"/>
                <a:gd name="T39" fmla="*/ 270 h 521"/>
                <a:gd name="T40" fmla="*/ 195 w 392"/>
                <a:gd name="T41" fmla="*/ 358 h 521"/>
                <a:gd name="T42" fmla="*/ 392 w 392"/>
                <a:gd name="T43" fmla="*/ 270 h 521"/>
                <a:gd name="T44" fmla="*/ 392 w 392"/>
                <a:gd name="T45" fmla="*/ 326 h 521"/>
                <a:gd name="T46" fmla="*/ 195 w 392"/>
                <a:gd name="T47" fmla="*/ 424 h 521"/>
                <a:gd name="T48" fmla="*/ 195 w 392"/>
                <a:gd name="T49" fmla="*/ 521 h 521"/>
                <a:gd name="T50" fmla="*/ 195 w 392"/>
                <a:gd name="T51" fmla="*/ 521 h 521"/>
                <a:gd name="T52" fmla="*/ 0 w 392"/>
                <a:gd name="T53" fmla="*/ 424 h 521"/>
                <a:gd name="T54" fmla="*/ 0 w 392"/>
                <a:gd name="T55" fmla="*/ 368 h 521"/>
                <a:gd name="T56" fmla="*/ 195 w 392"/>
                <a:gd name="T57" fmla="*/ 456 h 521"/>
                <a:gd name="T58" fmla="*/ 392 w 392"/>
                <a:gd name="T59" fmla="*/ 368 h 521"/>
                <a:gd name="T60" fmla="*/ 392 w 392"/>
                <a:gd name="T61" fmla="*/ 424 h 521"/>
                <a:gd name="T62" fmla="*/ 195 w 392"/>
                <a:gd name="T63" fmla="*/ 521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2" h="521">
                  <a:moveTo>
                    <a:pt x="195" y="228"/>
                  </a:moveTo>
                  <a:lnTo>
                    <a:pt x="195" y="228"/>
                  </a:lnTo>
                  <a:cubicBezTo>
                    <a:pt x="88" y="228"/>
                    <a:pt x="0" y="184"/>
                    <a:pt x="0" y="130"/>
                  </a:cubicBezTo>
                  <a:lnTo>
                    <a:pt x="0" y="97"/>
                  </a:lnTo>
                  <a:cubicBezTo>
                    <a:pt x="0" y="43"/>
                    <a:pt x="88" y="0"/>
                    <a:pt x="195" y="0"/>
                  </a:cubicBezTo>
                  <a:cubicBezTo>
                    <a:pt x="304" y="0"/>
                    <a:pt x="392" y="43"/>
                    <a:pt x="392" y="97"/>
                  </a:cubicBezTo>
                  <a:lnTo>
                    <a:pt x="392" y="130"/>
                  </a:lnTo>
                  <a:cubicBezTo>
                    <a:pt x="392" y="184"/>
                    <a:pt x="304" y="228"/>
                    <a:pt x="195" y="228"/>
                  </a:cubicBezTo>
                  <a:close/>
                  <a:moveTo>
                    <a:pt x="195" y="326"/>
                  </a:moveTo>
                  <a:lnTo>
                    <a:pt x="195" y="326"/>
                  </a:lnTo>
                  <a:cubicBezTo>
                    <a:pt x="88" y="326"/>
                    <a:pt x="0" y="282"/>
                    <a:pt x="0" y="228"/>
                  </a:cubicBezTo>
                  <a:lnTo>
                    <a:pt x="0" y="172"/>
                  </a:lnTo>
                  <a:cubicBezTo>
                    <a:pt x="0" y="226"/>
                    <a:pt x="88" y="260"/>
                    <a:pt x="195" y="260"/>
                  </a:cubicBezTo>
                  <a:cubicBezTo>
                    <a:pt x="304" y="260"/>
                    <a:pt x="392" y="226"/>
                    <a:pt x="392" y="172"/>
                  </a:cubicBezTo>
                  <a:lnTo>
                    <a:pt x="392" y="228"/>
                  </a:lnTo>
                  <a:cubicBezTo>
                    <a:pt x="392" y="282"/>
                    <a:pt x="304" y="326"/>
                    <a:pt x="195" y="326"/>
                  </a:cubicBezTo>
                  <a:close/>
                  <a:moveTo>
                    <a:pt x="195" y="424"/>
                  </a:moveTo>
                  <a:lnTo>
                    <a:pt x="195" y="424"/>
                  </a:lnTo>
                  <a:cubicBezTo>
                    <a:pt x="88" y="424"/>
                    <a:pt x="0" y="380"/>
                    <a:pt x="0" y="326"/>
                  </a:cubicBezTo>
                  <a:lnTo>
                    <a:pt x="0" y="270"/>
                  </a:lnTo>
                  <a:cubicBezTo>
                    <a:pt x="0" y="324"/>
                    <a:pt x="88" y="358"/>
                    <a:pt x="195" y="358"/>
                  </a:cubicBezTo>
                  <a:cubicBezTo>
                    <a:pt x="304" y="358"/>
                    <a:pt x="392" y="324"/>
                    <a:pt x="392" y="270"/>
                  </a:cubicBezTo>
                  <a:lnTo>
                    <a:pt x="392" y="326"/>
                  </a:lnTo>
                  <a:cubicBezTo>
                    <a:pt x="392" y="380"/>
                    <a:pt x="304" y="424"/>
                    <a:pt x="195" y="424"/>
                  </a:cubicBezTo>
                  <a:close/>
                  <a:moveTo>
                    <a:pt x="195" y="521"/>
                  </a:moveTo>
                  <a:lnTo>
                    <a:pt x="195" y="521"/>
                  </a:lnTo>
                  <a:cubicBezTo>
                    <a:pt x="88" y="521"/>
                    <a:pt x="0" y="477"/>
                    <a:pt x="0" y="424"/>
                  </a:cubicBezTo>
                  <a:lnTo>
                    <a:pt x="0" y="368"/>
                  </a:lnTo>
                  <a:cubicBezTo>
                    <a:pt x="0" y="423"/>
                    <a:pt x="88" y="456"/>
                    <a:pt x="195" y="456"/>
                  </a:cubicBezTo>
                  <a:cubicBezTo>
                    <a:pt x="304" y="456"/>
                    <a:pt x="392" y="423"/>
                    <a:pt x="392" y="368"/>
                  </a:cubicBezTo>
                  <a:lnTo>
                    <a:pt x="392" y="424"/>
                  </a:lnTo>
                  <a:cubicBezTo>
                    <a:pt x="392" y="477"/>
                    <a:pt x="304" y="521"/>
                    <a:pt x="195" y="521"/>
                  </a:cubicBez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grpSp>
      <p:grpSp>
        <p:nvGrpSpPr>
          <p:cNvPr id="24" name="组合 23">
            <a:extLst>
              <a:ext uri="{FF2B5EF4-FFF2-40B4-BE49-F238E27FC236}">
                <a16:creationId xmlns:a16="http://schemas.microsoft.com/office/drawing/2014/main" id="{CA83BBD9-36C5-1543-ADA0-E98240BB6083}"/>
              </a:ext>
            </a:extLst>
          </p:cNvPr>
          <p:cNvGrpSpPr/>
          <p:nvPr/>
        </p:nvGrpSpPr>
        <p:grpSpPr>
          <a:xfrm>
            <a:off x="3918868" y="2129024"/>
            <a:ext cx="1462163" cy="1633821"/>
            <a:chOff x="4192941" y="2129024"/>
            <a:chExt cx="1462163" cy="1633821"/>
          </a:xfrm>
        </p:grpSpPr>
        <p:sp>
          <p:nvSpPr>
            <p:cNvPr id="18" name="Shape 711">
              <a:extLst>
                <a:ext uri="{FF2B5EF4-FFF2-40B4-BE49-F238E27FC236}">
                  <a16:creationId xmlns:a16="http://schemas.microsoft.com/office/drawing/2014/main" id="{6ADF9C01-1BDF-A04E-A980-6E13142F508C}"/>
                </a:ext>
              </a:extLst>
            </p:cNvPr>
            <p:cNvSpPr/>
            <p:nvPr/>
          </p:nvSpPr>
          <p:spPr>
            <a:xfrm rot="16200000">
              <a:off x="4107112" y="2214853"/>
              <a:ext cx="1633821" cy="1462163"/>
            </a:xfrm>
            <a:prstGeom prst="hexagon">
              <a:avLst>
                <a:gd name="adj" fmla="val 25000"/>
                <a:gd name="vf" fmla="val 115470"/>
              </a:avLst>
            </a:prstGeom>
            <a:solidFill>
              <a:srgbClr val="0070C0"/>
            </a:solidFill>
            <a:ln w="254000" cap="flat" cmpd="sng">
              <a:solidFill>
                <a:srgbClr val="0070C0">
                  <a:alpha val="22000"/>
                </a:srgbClr>
              </a:solidFill>
              <a:prstDash val="solid"/>
              <a:miter/>
              <a:headEnd type="none" w="med" len="med"/>
              <a:tailEnd type="none" w="med" len="med"/>
            </a:ln>
          </p:spPr>
          <p:txBody>
            <a:bodyPr lIns="91425" tIns="45700" rIns="91425" bIns="45700" anchor="ctr" anchorCtr="0">
              <a:noAutofit/>
            </a:bodyPr>
            <a:lstStyle/>
            <a:p>
              <a:pPr marL="0" marR="0" lvl="0" indent="0" algn="ctr" rtl="0">
                <a:spcBef>
                  <a:spcPts val="0"/>
                </a:spcBef>
                <a:buNone/>
              </a:pPr>
              <a:endParaRPr sz="3600">
                <a:solidFill>
                  <a:schemeClr val="bg1"/>
                </a:solidFill>
                <a:latin typeface="Montserrat" panose="02000505000000020004"/>
                <a:ea typeface="Montserrat" panose="02000505000000020004"/>
                <a:cs typeface="Montserrat" panose="02000505000000020004"/>
                <a:sym typeface="Montserrat" panose="02000505000000020004"/>
              </a:endParaRPr>
            </a:p>
          </p:txBody>
        </p:sp>
        <p:sp>
          <p:nvSpPr>
            <p:cNvPr id="15" name="Freeform 9">
              <a:extLst>
                <a:ext uri="{FF2B5EF4-FFF2-40B4-BE49-F238E27FC236}">
                  <a16:creationId xmlns:a16="http://schemas.microsoft.com/office/drawing/2014/main" id="{A02A2F85-3E4C-436E-B1C0-6F37C690A634}"/>
                </a:ext>
              </a:extLst>
            </p:cNvPr>
            <p:cNvSpPr>
              <a:spLocks noEditPoints="1"/>
            </p:cNvSpPr>
            <p:nvPr/>
          </p:nvSpPr>
          <p:spPr bwMode="auto">
            <a:xfrm>
              <a:off x="4720821" y="2662453"/>
              <a:ext cx="406401" cy="511175"/>
            </a:xfrm>
            <a:custGeom>
              <a:avLst/>
              <a:gdLst>
                <a:gd name="T0" fmla="*/ 204 w 449"/>
                <a:gd name="T1" fmla="*/ 417 h 575"/>
                <a:gd name="T2" fmla="*/ 204 w 449"/>
                <a:gd name="T3" fmla="*/ 417 h 575"/>
                <a:gd name="T4" fmla="*/ 73 w 449"/>
                <a:gd name="T5" fmla="*/ 301 h 575"/>
                <a:gd name="T6" fmla="*/ 108 w 449"/>
                <a:gd name="T7" fmla="*/ 273 h 575"/>
                <a:gd name="T8" fmla="*/ 177 w 449"/>
                <a:gd name="T9" fmla="*/ 324 h 575"/>
                <a:gd name="T10" fmla="*/ 366 w 449"/>
                <a:gd name="T11" fmla="*/ 178 h 575"/>
                <a:gd name="T12" fmla="*/ 379 w 449"/>
                <a:gd name="T13" fmla="*/ 193 h 575"/>
                <a:gd name="T14" fmla="*/ 204 w 449"/>
                <a:gd name="T15" fmla="*/ 417 h 575"/>
                <a:gd name="T16" fmla="*/ 432 w 449"/>
                <a:gd name="T17" fmla="*/ 70 h 575"/>
                <a:gd name="T18" fmla="*/ 432 w 449"/>
                <a:gd name="T19" fmla="*/ 70 h 575"/>
                <a:gd name="T20" fmla="*/ 417 w 449"/>
                <a:gd name="T21" fmla="*/ 71 h 575"/>
                <a:gd name="T22" fmla="*/ 417 w 449"/>
                <a:gd name="T23" fmla="*/ 71 h 575"/>
                <a:gd name="T24" fmla="*/ 237 w 449"/>
                <a:gd name="T25" fmla="*/ 13 h 575"/>
                <a:gd name="T26" fmla="*/ 224 w 449"/>
                <a:gd name="T27" fmla="*/ 0 h 575"/>
                <a:gd name="T28" fmla="*/ 212 w 449"/>
                <a:gd name="T29" fmla="*/ 13 h 575"/>
                <a:gd name="T30" fmla="*/ 17 w 449"/>
                <a:gd name="T31" fmla="*/ 70 h 575"/>
                <a:gd name="T32" fmla="*/ 0 w 449"/>
                <a:gd name="T33" fmla="*/ 70 h 575"/>
                <a:gd name="T34" fmla="*/ 0 w 449"/>
                <a:gd name="T35" fmla="*/ 329 h 575"/>
                <a:gd name="T36" fmla="*/ 218 w 449"/>
                <a:gd name="T37" fmla="*/ 572 h 575"/>
                <a:gd name="T38" fmla="*/ 224 w 449"/>
                <a:gd name="T39" fmla="*/ 575 h 575"/>
                <a:gd name="T40" fmla="*/ 231 w 449"/>
                <a:gd name="T41" fmla="*/ 572 h 575"/>
                <a:gd name="T42" fmla="*/ 449 w 449"/>
                <a:gd name="T43" fmla="*/ 329 h 575"/>
                <a:gd name="T44" fmla="*/ 449 w 449"/>
                <a:gd name="T45" fmla="*/ 70 h 575"/>
                <a:gd name="T46" fmla="*/ 432 w 449"/>
                <a:gd name="T47" fmla="*/ 70 h 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49" h="575">
                  <a:moveTo>
                    <a:pt x="204" y="417"/>
                  </a:moveTo>
                  <a:lnTo>
                    <a:pt x="204" y="417"/>
                  </a:lnTo>
                  <a:lnTo>
                    <a:pt x="73" y="301"/>
                  </a:lnTo>
                  <a:lnTo>
                    <a:pt x="108" y="273"/>
                  </a:lnTo>
                  <a:lnTo>
                    <a:pt x="177" y="324"/>
                  </a:lnTo>
                  <a:cubicBezTo>
                    <a:pt x="177" y="324"/>
                    <a:pt x="273" y="225"/>
                    <a:pt x="366" y="178"/>
                  </a:cubicBezTo>
                  <a:lnTo>
                    <a:pt x="379" y="193"/>
                  </a:lnTo>
                  <a:cubicBezTo>
                    <a:pt x="379" y="193"/>
                    <a:pt x="263" y="289"/>
                    <a:pt x="204" y="417"/>
                  </a:cubicBezTo>
                  <a:close/>
                  <a:moveTo>
                    <a:pt x="432" y="70"/>
                  </a:moveTo>
                  <a:lnTo>
                    <a:pt x="432" y="70"/>
                  </a:lnTo>
                  <a:cubicBezTo>
                    <a:pt x="427" y="70"/>
                    <a:pt x="422" y="71"/>
                    <a:pt x="417" y="71"/>
                  </a:cubicBezTo>
                  <a:lnTo>
                    <a:pt x="417" y="71"/>
                  </a:lnTo>
                  <a:cubicBezTo>
                    <a:pt x="292" y="71"/>
                    <a:pt x="237" y="13"/>
                    <a:pt x="237" y="13"/>
                  </a:cubicBezTo>
                  <a:lnTo>
                    <a:pt x="224" y="0"/>
                  </a:lnTo>
                  <a:lnTo>
                    <a:pt x="212" y="13"/>
                  </a:lnTo>
                  <a:cubicBezTo>
                    <a:pt x="211" y="13"/>
                    <a:pt x="153" y="75"/>
                    <a:pt x="17" y="70"/>
                  </a:cubicBezTo>
                  <a:lnTo>
                    <a:pt x="0" y="70"/>
                  </a:lnTo>
                  <a:lnTo>
                    <a:pt x="0" y="329"/>
                  </a:lnTo>
                  <a:cubicBezTo>
                    <a:pt x="0" y="397"/>
                    <a:pt x="22" y="496"/>
                    <a:pt x="218" y="572"/>
                  </a:cubicBezTo>
                  <a:lnTo>
                    <a:pt x="224" y="575"/>
                  </a:lnTo>
                  <a:lnTo>
                    <a:pt x="231" y="572"/>
                  </a:lnTo>
                  <a:cubicBezTo>
                    <a:pt x="427" y="496"/>
                    <a:pt x="449" y="397"/>
                    <a:pt x="449" y="329"/>
                  </a:cubicBezTo>
                  <a:lnTo>
                    <a:pt x="449" y="70"/>
                  </a:lnTo>
                  <a:lnTo>
                    <a:pt x="432" y="70"/>
                  </a:lnTo>
                  <a:close/>
                </a:path>
              </a:pathLst>
            </a:custGeom>
            <a:solidFill>
              <a:schemeClr val="bg1">
                <a:alpha val="99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grpSp>
      <p:grpSp>
        <p:nvGrpSpPr>
          <p:cNvPr id="23" name="组合 22">
            <a:extLst>
              <a:ext uri="{FF2B5EF4-FFF2-40B4-BE49-F238E27FC236}">
                <a16:creationId xmlns:a16="http://schemas.microsoft.com/office/drawing/2014/main" id="{75C6FC61-A9F7-824C-A179-73CCFE3B26E0}"/>
              </a:ext>
            </a:extLst>
          </p:cNvPr>
          <p:cNvGrpSpPr/>
          <p:nvPr/>
        </p:nvGrpSpPr>
        <p:grpSpPr>
          <a:xfrm>
            <a:off x="6745487" y="2129025"/>
            <a:ext cx="1462163" cy="1633821"/>
            <a:chOff x="6743559" y="2129025"/>
            <a:chExt cx="1462163" cy="1633821"/>
          </a:xfrm>
        </p:grpSpPr>
        <p:sp>
          <p:nvSpPr>
            <p:cNvPr id="19" name="Shape 711">
              <a:extLst>
                <a:ext uri="{FF2B5EF4-FFF2-40B4-BE49-F238E27FC236}">
                  <a16:creationId xmlns:a16="http://schemas.microsoft.com/office/drawing/2014/main" id="{976BB42D-4F8E-654E-A980-A837BEA70547}"/>
                </a:ext>
              </a:extLst>
            </p:cNvPr>
            <p:cNvSpPr/>
            <p:nvPr/>
          </p:nvSpPr>
          <p:spPr>
            <a:xfrm rot="16200000">
              <a:off x="6657730" y="2214854"/>
              <a:ext cx="1633821" cy="1462163"/>
            </a:xfrm>
            <a:prstGeom prst="hexagon">
              <a:avLst>
                <a:gd name="adj" fmla="val 25000"/>
                <a:gd name="vf" fmla="val 115470"/>
              </a:avLst>
            </a:prstGeom>
            <a:solidFill>
              <a:schemeClr val="accent6"/>
            </a:solidFill>
            <a:ln w="254000" cap="flat" cmpd="sng">
              <a:solidFill>
                <a:schemeClr val="accent6">
                  <a:alpha val="22000"/>
                </a:schemeClr>
              </a:solidFill>
              <a:prstDash val="solid"/>
              <a:miter/>
              <a:headEnd type="none" w="med" len="med"/>
              <a:tailEnd type="none" w="med" len="med"/>
            </a:ln>
          </p:spPr>
          <p:txBody>
            <a:bodyPr lIns="91425" tIns="45700" rIns="91425" bIns="45700" anchor="ctr" anchorCtr="0">
              <a:noAutofit/>
            </a:bodyPr>
            <a:lstStyle/>
            <a:p>
              <a:pPr marL="0" marR="0" lvl="0" indent="0" algn="ctr" rtl="0">
                <a:spcBef>
                  <a:spcPts val="0"/>
                </a:spcBef>
                <a:buNone/>
              </a:pPr>
              <a:endParaRPr sz="3600">
                <a:solidFill>
                  <a:schemeClr val="bg1"/>
                </a:solidFill>
                <a:latin typeface="Montserrat" panose="02000505000000020004"/>
                <a:ea typeface="Montserrat" panose="02000505000000020004"/>
                <a:cs typeface="Montserrat" panose="02000505000000020004"/>
                <a:sym typeface="Montserrat" panose="02000505000000020004"/>
              </a:endParaRPr>
            </a:p>
          </p:txBody>
        </p:sp>
        <p:sp>
          <p:nvSpPr>
            <p:cNvPr id="16" name="Freeform 13">
              <a:extLst>
                <a:ext uri="{FF2B5EF4-FFF2-40B4-BE49-F238E27FC236}">
                  <a16:creationId xmlns:a16="http://schemas.microsoft.com/office/drawing/2014/main" id="{59552638-C065-4487-87B6-33731E1585E8}"/>
                </a:ext>
              </a:extLst>
            </p:cNvPr>
            <p:cNvSpPr>
              <a:spLocks noEditPoints="1"/>
            </p:cNvSpPr>
            <p:nvPr/>
          </p:nvSpPr>
          <p:spPr bwMode="auto">
            <a:xfrm>
              <a:off x="7159144" y="2736398"/>
              <a:ext cx="630991" cy="424451"/>
            </a:xfrm>
            <a:custGeom>
              <a:avLst/>
              <a:gdLst>
                <a:gd name="T0" fmla="*/ 491 w 687"/>
                <a:gd name="T1" fmla="*/ 122 h 471"/>
                <a:gd name="T2" fmla="*/ 491 w 687"/>
                <a:gd name="T3" fmla="*/ 122 h 471"/>
                <a:gd name="T4" fmla="*/ 466 w 687"/>
                <a:gd name="T5" fmla="*/ 146 h 471"/>
                <a:gd name="T6" fmla="*/ 461 w 687"/>
                <a:gd name="T7" fmla="*/ 146 h 471"/>
                <a:gd name="T8" fmla="*/ 409 w 687"/>
                <a:gd name="T9" fmla="*/ 218 h 471"/>
                <a:gd name="T10" fmla="*/ 412 w 687"/>
                <a:gd name="T11" fmla="*/ 230 h 471"/>
                <a:gd name="T12" fmla="*/ 388 w 687"/>
                <a:gd name="T13" fmla="*/ 254 h 471"/>
                <a:gd name="T14" fmla="*/ 363 w 687"/>
                <a:gd name="T15" fmla="*/ 230 h 471"/>
                <a:gd name="T16" fmla="*/ 366 w 687"/>
                <a:gd name="T17" fmla="*/ 219 h 471"/>
                <a:gd name="T18" fmla="*/ 305 w 687"/>
                <a:gd name="T19" fmla="*/ 146 h 471"/>
                <a:gd name="T20" fmla="*/ 299 w 687"/>
                <a:gd name="T21" fmla="*/ 146 h 471"/>
                <a:gd name="T22" fmla="*/ 295 w 687"/>
                <a:gd name="T23" fmla="*/ 146 h 471"/>
                <a:gd name="T24" fmla="*/ 242 w 687"/>
                <a:gd name="T25" fmla="*/ 218 h 471"/>
                <a:gd name="T26" fmla="*/ 245 w 687"/>
                <a:gd name="T27" fmla="*/ 230 h 471"/>
                <a:gd name="T28" fmla="*/ 221 w 687"/>
                <a:gd name="T29" fmla="*/ 254 h 471"/>
                <a:gd name="T30" fmla="*/ 196 w 687"/>
                <a:gd name="T31" fmla="*/ 230 h 471"/>
                <a:gd name="T32" fmla="*/ 221 w 687"/>
                <a:gd name="T33" fmla="*/ 205 h 471"/>
                <a:gd name="T34" fmla="*/ 226 w 687"/>
                <a:gd name="T35" fmla="*/ 206 h 471"/>
                <a:gd name="T36" fmla="*/ 278 w 687"/>
                <a:gd name="T37" fmla="*/ 135 h 471"/>
                <a:gd name="T38" fmla="*/ 275 w 687"/>
                <a:gd name="T39" fmla="*/ 122 h 471"/>
                <a:gd name="T40" fmla="*/ 299 w 687"/>
                <a:gd name="T41" fmla="*/ 97 h 471"/>
                <a:gd name="T42" fmla="*/ 324 w 687"/>
                <a:gd name="T43" fmla="*/ 122 h 471"/>
                <a:gd name="T44" fmla="*/ 321 w 687"/>
                <a:gd name="T45" fmla="*/ 134 h 471"/>
                <a:gd name="T46" fmla="*/ 381 w 687"/>
                <a:gd name="T47" fmla="*/ 206 h 471"/>
                <a:gd name="T48" fmla="*/ 388 w 687"/>
                <a:gd name="T49" fmla="*/ 205 h 471"/>
                <a:gd name="T50" fmla="*/ 393 w 687"/>
                <a:gd name="T51" fmla="*/ 206 h 471"/>
                <a:gd name="T52" fmla="*/ 445 w 687"/>
                <a:gd name="T53" fmla="*/ 134 h 471"/>
                <a:gd name="T54" fmla="*/ 442 w 687"/>
                <a:gd name="T55" fmla="*/ 122 h 471"/>
                <a:gd name="T56" fmla="*/ 466 w 687"/>
                <a:gd name="T57" fmla="*/ 97 h 471"/>
                <a:gd name="T58" fmla="*/ 491 w 687"/>
                <a:gd name="T59" fmla="*/ 122 h 471"/>
                <a:gd name="T60" fmla="*/ 569 w 687"/>
                <a:gd name="T61" fmla="*/ 284 h 471"/>
                <a:gd name="T62" fmla="*/ 569 w 687"/>
                <a:gd name="T63" fmla="*/ 284 h 471"/>
                <a:gd name="T64" fmla="*/ 560 w 687"/>
                <a:gd name="T65" fmla="*/ 294 h 471"/>
                <a:gd name="T66" fmla="*/ 127 w 687"/>
                <a:gd name="T67" fmla="*/ 294 h 471"/>
                <a:gd name="T68" fmla="*/ 117 w 687"/>
                <a:gd name="T69" fmla="*/ 284 h 471"/>
                <a:gd name="T70" fmla="*/ 117 w 687"/>
                <a:gd name="T71" fmla="*/ 38 h 471"/>
                <a:gd name="T72" fmla="*/ 127 w 687"/>
                <a:gd name="T73" fmla="*/ 28 h 471"/>
                <a:gd name="T74" fmla="*/ 560 w 687"/>
                <a:gd name="T75" fmla="*/ 28 h 471"/>
                <a:gd name="T76" fmla="*/ 569 w 687"/>
                <a:gd name="T77" fmla="*/ 38 h 471"/>
                <a:gd name="T78" fmla="*/ 569 w 687"/>
                <a:gd name="T79" fmla="*/ 284 h 471"/>
                <a:gd name="T80" fmla="*/ 275 w 687"/>
                <a:gd name="T81" fmla="*/ 412 h 471"/>
                <a:gd name="T82" fmla="*/ 275 w 687"/>
                <a:gd name="T83" fmla="*/ 412 h 471"/>
                <a:gd name="T84" fmla="*/ 294 w 687"/>
                <a:gd name="T85" fmla="*/ 382 h 471"/>
                <a:gd name="T86" fmla="*/ 392 w 687"/>
                <a:gd name="T87" fmla="*/ 382 h 471"/>
                <a:gd name="T88" fmla="*/ 412 w 687"/>
                <a:gd name="T89" fmla="*/ 412 h 471"/>
                <a:gd name="T90" fmla="*/ 275 w 687"/>
                <a:gd name="T91" fmla="*/ 412 h 471"/>
                <a:gd name="T92" fmla="*/ 599 w 687"/>
                <a:gd name="T93" fmla="*/ 323 h 471"/>
                <a:gd name="T94" fmla="*/ 599 w 687"/>
                <a:gd name="T95" fmla="*/ 323 h 471"/>
                <a:gd name="T96" fmla="*/ 599 w 687"/>
                <a:gd name="T97" fmla="*/ 38 h 471"/>
                <a:gd name="T98" fmla="*/ 560 w 687"/>
                <a:gd name="T99" fmla="*/ 0 h 471"/>
                <a:gd name="T100" fmla="*/ 127 w 687"/>
                <a:gd name="T101" fmla="*/ 0 h 471"/>
                <a:gd name="T102" fmla="*/ 88 w 687"/>
                <a:gd name="T103" fmla="*/ 38 h 471"/>
                <a:gd name="T104" fmla="*/ 88 w 687"/>
                <a:gd name="T105" fmla="*/ 323 h 471"/>
                <a:gd name="T106" fmla="*/ 0 w 687"/>
                <a:gd name="T107" fmla="*/ 431 h 471"/>
                <a:gd name="T108" fmla="*/ 0 w 687"/>
                <a:gd name="T109" fmla="*/ 441 h 471"/>
                <a:gd name="T110" fmla="*/ 29 w 687"/>
                <a:gd name="T111" fmla="*/ 471 h 471"/>
                <a:gd name="T112" fmla="*/ 658 w 687"/>
                <a:gd name="T113" fmla="*/ 471 h 471"/>
                <a:gd name="T114" fmla="*/ 687 w 687"/>
                <a:gd name="T115" fmla="*/ 441 h 471"/>
                <a:gd name="T116" fmla="*/ 687 w 687"/>
                <a:gd name="T117" fmla="*/ 431 h 471"/>
                <a:gd name="T118" fmla="*/ 599 w 687"/>
                <a:gd name="T119" fmla="*/ 323 h 4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87" h="471">
                  <a:moveTo>
                    <a:pt x="491" y="122"/>
                  </a:moveTo>
                  <a:lnTo>
                    <a:pt x="491" y="122"/>
                  </a:lnTo>
                  <a:cubicBezTo>
                    <a:pt x="491" y="135"/>
                    <a:pt x="480" y="146"/>
                    <a:pt x="466" y="146"/>
                  </a:cubicBezTo>
                  <a:cubicBezTo>
                    <a:pt x="464" y="146"/>
                    <a:pt x="463" y="146"/>
                    <a:pt x="461" y="146"/>
                  </a:cubicBezTo>
                  <a:lnTo>
                    <a:pt x="409" y="218"/>
                  </a:lnTo>
                  <a:cubicBezTo>
                    <a:pt x="411" y="221"/>
                    <a:pt x="412" y="225"/>
                    <a:pt x="412" y="230"/>
                  </a:cubicBezTo>
                  <a:cubicBezTo>
                    <a:pt x="412" y="243"/>
                    <a:pt x="401" y="254"/>
                    <a:pt x="388" y="254"/>
                  </a:cubicBezTo>
                  <a:cubicBezTo>
                    <a:pt x="374" y="254"/>
                    <a:pt x="363" y="243"/>
                    <a:pt x="363" y="230"/>
                  </a:cubicBezTo>
                  <a:cubicBezTo>
                    <a:pt x="363" y="226"/>
                    <a:pt x="364" y="222"/>
                    <a:pt x="366" y="219"/>
                  </a:cubicBezTo>
                  <a:lnTo>
                    <a:pt x="305" y="146"/>
                  </a:lnTo>
                  <a:cubicBezTo>
                    <a:pt x="303" y="146"/>
                    <a:pt x="301" y="146"/>
                    <a:pt x="299" y="146"/>
                  </a:cubicBezTo>
                  <a:cubicBezTo>
                    <a:pt x="298" y="146"/>
                    <a:pt x="296" y="146"/>
                    <a:pt x="295" y="146"/>
                  </a:cubicBezTo>
                  <a:lnTo>
                    <a:pt x="242" y="218"/>
                  </a:lnTo>
                  <a:cubicBezTo>
                    <a:pt x="244" y="221"/>
                    <a:pt x="245" y="225"/>
                    <a:pt x="245" y="230"/>
                  </a:cubicBezTo>
                  <a:cubicBezTo>
                    <a:pt x="245" y="243"/>
                    <a:pt x="234" y="254"/>
                    <a:pt x="221" y="254"/>
                  </a:cubicBezTo>
                  <a:cubicBezTo>
                    <a:pt x="207" y="254"/>
                    <a:pt x="196" y="243"/>
                    <a:pt x="196" y="230"/>
                  </a:cubicBezTo>
                  <a:cubicBezTo>
                    <a:pt x="196" y="216"/>
                    <a:pt x="207" y="205"/>
                    <a:pt x="221" y="205"/>
                  </a:cubicBezTo>
                  <a:cubicBezTo>
                    <a:pt x="222" y="205"/>
                    <a:pt x="224" y="206"/>
                    <a:pt x="226" y="206"/>
                  </a:cubicBezTo>
                  <a:lnTo>
                    <a:pt x="278" y="135"/>
                  </a:lnTo>
                  <a:cubicBezTo>
                    <a:pt x="276" y="131"/>
                    <a:pt x="275" y="127"/>
                    <a:pt x="275" y="122"/>
                  </a:cubicBezTo>
                  <a:cubicBezTo>
                    <a:pt x="275" y="108"/>
                    <a:pt x="286" y="97"/>
                    <a:pt x="299" y="97"/>
                  </a:cubicBezTo>
                  <a:cubicBezTo>
                    <a:pt x="313" y="97"/>
                    <a:pt x="324" y="108"/>
                    <a:pt x="324" y="122"/>
                  </a:cubicBezTo>
                  <a:cubicBezTo>
                    <a:pt x="324" y="126"/>
                    <a:pt x="323" y="130"/>
                    <a:pt x="321" y="134"/>
                  </a:cubicBezTo>
                  <a:lnTo>
                    <a:pt x="381" y="206"/>
                  </a:lnTo>
                  <a:cubicBezTo>
                    <a:pt x="383" y="206"/>
                    <a:pt x="385" y="205"/>
                    <a:pt x="388" y="205"/>
                  </a:cubicBezTo>
                  <a:cubicBezTo>
                    <a:pt x="389" y="205"/>
                    <a:pt x="391" y="206"/>
                    <a:pt x="393" y="206"/>
                  </a:cubicBezTo>
                  <a:lnTo>
                    <a:pt x="445" y="134"/>
                  </a:lnTo>
                  <a:cubicBezTo>
                    <a:pt x="443" y="130"/>
                    <a:pt x="442" y="126"/>
                    <a:pt x="442" y="122"/>
                  </a:cubicBezTo>
                  <a:cubicBezTo>
                    <a:pt x="442" y="108"/>
                    <a:pt x="453" y="97"/>
                    <a:pt x="466" y="97"/>
                  </a:cubicBezTo>
                  <a:cubicBezTo>
                    <a:pt x="480" y="97"/>
                    <a:pt x="491" y="108"/>
                    <a:pt x="491" y="122"/>
                  </a:cubicBezTo>
                  <a:close/>
                  <a:moveTo>
                    <a:pt x="569" y="284"/>
                  </a:moveTo>
                  <a:lnTo>
                    <a:pt x="569" y="284"/>
                  </a:lnTo>
                  <a:cubicBezTo>
                    <a:pt x="569" y="289"/>
                    <a:pt x="565" y="294"/>
                    <a:pt x="560" y="294"/>
                  </a:cubicBezTo>
                  <a:lnTo>
                    <a:pt x="127" y="294"/>
                  </a:lnTo>
                  <a:cubicBezTo>
                    <a:pt x="122" y="294"/>
                    <a:pt x="117" y="289"/>
                    <a:pt x="117" y="284"/>
                  </a:cubicBezTo>
                  <a:lnTo>
                    <a:pt x="117" y="38"/>
                  </a:lnTo>
                  <a:cubicBezTo>
                    <a:pt x="117" y="33"/>
                    <a:pt x="122" y="28"/>
                    <a:pt x="127" y="28"/>
                  </a:cubicBezTo>
                  <a:lnTo>
                    <a:pt x="560" y="28"/>
                  </a:lnTo>
                  <a:cubicBezTo>
                    <a:pt x="565" y="28"/>
                    <a:pt x="569" y="33"/>
                    <a:pt x="569" y="38"/>
                  </a:cubicBezTo>
                  <a:lnTo>
                    <a:pt x="569" y="284"/>
                  </a:lnTo>
                  <a:close/>
                  <a:moveTo>
                    <a:pt x="275" y="412"/>
                  </a:moveTo>
                  <a:lnTo>
                    <a:pt x="275" y="412"/>
                  </a:lnTo>
                  <a:lnTo>
                    <a:pt x="294" y="382"/>
                  </a:lnTo>
                  <a:lnTo>
                    <a:pt x="392" y="382"/>
                  </a:lnTo>
                  <a:lnTo>
                    <a:pt x="412" y="412"/>
                  </a:lnTo>
                  <a:lnTo>
                    <a:pt x="275" y="412"/>
                  </a:lnTo>
                  <a:close/>
                  <a:moveTo>
                    <a:pt x="599" y="323"/>
                  </a:moveTo>
                  <a:lnTo>
                    <a:pt x="599" y="323"/>
                  </a:lnTo>
                  <a:lnTo>
                    <a:pt x="599" y="38"/>
                  </a:lnTo>
                  <a:cubicBezTo>
                    <a:pt x="599" y="17"/>
                    <a:pt x="581" y="0"/>
                    <a:pt x="560" y="0"/>
                  </a:cubicBezTo>
                  <a:lnTo>
                    <a:pt x="127" y="0"/>
                  </a:lnTo>
                  <a:cubicBezTo>
                    <a:pt x="106" y="0"/>
                    <a:pt x="88" y="17"/>
                    <a:pt x="88" y="38"/>
                  </a:cubicBezTo>
                  <a:lnTo>
                    <a:pt x="88" y="323"/>
                  </a:lnTo>
                  <a:lnTo>
                    <a:pt x="0" y="431"/>
                  </a:lnTo>
                  <a:lnTo>
                    <a:pt x="0" y="441"/>
                  </a:lnTo>
                  <a:cubicBezTo>
                    <a:pt x="0" y="457"/>
                    <a:pt x="13" y="471"/>
                    <a:pt x="29" y="471"/>
                  </a:cubicBezTo>
                  <a:lnTo>
                    <a:pt x="658" y="471"/>
                  </a:lnTo>
                  <a:cubicBezTo>
                    <a:pt x="674" y="471"/>
                    <a:pt x="687" y="457"/>
                    <a:pt x="687" y="441"/>
                  </a:cubicBezTo>
                  <a:lnTo>
                    <a:pt x="687" y="431"/>
                  </a:lnTo>
                  <a:lnTo>
                    <a:pt x="599" y="323"/>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grpSp>
      <p:grpSp>
        <p:nvGrpSpPr>
          <p:cNvPr id="22" name="组合 21">
            <a:extLst>
              <a:ext uri="{FF2B5EF4-FFF2-40B4-BE49-F238E27FC236}">
                <a16:creationId xmlns:a16="http://schemas.microsoft.com/office/drawing/2014/main" id="{992CD9A3-4C51-1943-A526-60A9CFB63376}"/>
              </a:ext>
            </a:extLst>
          </p:cNvPr>
          <p:cNvGrpSpPr/>
          <p:nvPr/>
        </p:nvGrpSpPr>
        <p:grpSpPr>
          <a:xfrm>
            <a:off x="9572106" y="2129025"/>
            <a:ext cx="1462163" cy="1633821"/>
            <a:chOff x="9294177" y="2129025"/>
            <a:chExt cx="1462163" cy="1633821"/>
          </a:xfrm>
        </p:grpSpPr>
        <p:sp>
          <p:nvSpPr>
            <p:cNvPr id="20" name="Shape 711">
              <a:extLst>
                <a:ext uri="{FF2B5EF4-FFF2-40B4-BE49-F238E27FC236}">
                  <a16:creationId xmlns:a16="http://schemas.microsoft.com/office/drawing/2014/main" id="{982A9787-4F4E-D74D-BB6B-497479FFCCFC}"/>
                </a:ext>
              </a:extLst>
            </p:cNvPr>
            <p:cNvSpPr/>
            <p:nvPr/>
          </p:nvSpPr>
          <p:spPr>
            <a:xfrm rot="16200000">
              <a:off x="9208348" y="2214854"/>
              <a:ext cx="1633821" cy="1462163"/>
            </a:xfrm>
            <a:prstGeom prst="hexagon">
              <a:avLst>
                <a:gd name="adj" fmla="val 25000"/>
                <a:gd name="vf" fmla="val 115470"/>
              </a:avLst>
            </a:prstGeom>
            <a:solidFill>
              <a:schemeClr val="accent1">
                <a:lumMod val="60000"/>
                <a:lumOff val="40000"/>
              </a:schemeClr>
            </a:solidFill>
            <a:ln w="254000" cap="flat" cmpd="sng">
              <a:solidFill>
                <a:schemeClr val="accent1">
                  <a:lumMod val="60000"/>
                  <a:lumOff val="40000"/>
                  <a:alpha val="22000"/>
                </a:schemeClr>
              </a:solidFill>
              <a:prstDash val="solid"/>
              <a:miter/>
              <a:headEnd type="none" w="med" len="med"/>
              <a:tailEnd type="none" w="med" len="med"/>
            </a:ln>
          </p:spPr>
          <p:txBody>
            <a:bodyPr lIns="91425" tIns="45700" rIns="91425" bIns="45700" anchor="ctr" anchorCtr="0">
              <a:noAutofit/>
            </a:bodyPr>
            <a:lstStyle/>
            <a:p>
              <a:pPr marL="0" marR="0" lvl="0" indent="0" algn="ctr" rtl="0">
                <a:spcBef>
                  <a:spcPts val="0"/>
                </a:spcBef>
                <a:buNone/>
              </a:pPr>
              <a:endParaRPr sz="3600">
                <a:solidFill>
                  <a:schemeClr val="bg1"/>
                </a:solidFill>
                <a:latin typeface="Montserrat" panose="02000505000000020004"/>
                <a:ea typeface="Montserrat" panose="02000505000000020004"/>
                <a:cs typeface="Montserrat" panose="02000505000000020004"/>
                <a:sym typeface="Montserrat" panose="02000505000000020004"/>
              </a:endParaRPr>
            </a:p>
          </p:txBody>
        </p:sp>
        <p:sp>
          <p:nvSpPr>
            <p:cNvPr id="17" name="Freeform 17">
              <a:extLst>
                <a:ext uri="{FF2B5EF4-FFF2-40B4-BE49-F238E27FC236}">
                  <a16:creationId xmlns:a16="http://schemas.microsoft.com/office/drawing/2014/main" id="{54F120C5-BE99-403C-B7E0-7207CEE06545}"/>
                </a:ext>
              </a:extLst>
            </p:cNvPr>
            <p:cNvSpPr>
              <a:spLocks noEditPoints="1"/>
            </p:cNvSpPr>
            <p:nvPr/>
          </p:nvSpPr>
          <p:spPr bwMode="auto">
            <a:xfrm>
              <a:off x="9818089" y="2688645"/>
              <a:ext cx="414337" cy="420688"/>
            </a:xfrm>
            <a:custGeom>
              <a:avLst/>
              <a:gdLst>
                <a:gd name="T0" fmla="*/ 24 w 513"/>
                <a:gd name="T1" fmla="*/ 219 h 532"/>
                <a:gd name="T2" fmla="*/ 24 w 513"/>
                <a:gd name="T3" fmla="*/ 219 h 532"/>
                <a:gd name="T4" fmla="*/ 144 w 513"/>
                <a:gd name="T5" fmla="*/ 219 h 532"/>
                <a:gd name="T6" fmla="*/ 120 w 513"/>
                <a:gd name="T7" fmla="*/ 364 h 532"/>
                <a:gd name="T8" fmla="*/ 144 w 513"/>
                <a:gd name="T9" fmla="*/ 500 h 532"/>
                <a:gd name="T10" fmla="*/ 24 w 513"/>
                <a:gd name="T11" fmla="*/ 500 h 532"/>
                <a:gd name="T12" fmla="*/ 0 w 513"/>
                <a:gd name="T13" fmla="*/ 372 h 532"/>
                <a:gd name="T14" fmla="*/ 24 w 513"/>
                <a:gd name="T15" fmla="*/ 219 h 532"/>
                <a:gd name="T16" fmla="*/ 388 w 513"/>
                <a:gd name="T17" fmla="*/ 198 h 532"/>
                <a:gd name="T18" fmla="*/ 388 w 513"/>
                <a:gd name="T19" fmla="*/ 198 h 532"/>
                <a:gd name="T20" fmla="*/ 428 w 513"/>
                <a:gd name="T21" fmla="*/ 18 h 532"/>
                <a:gd name="T22" fmla="*/ 295 w 513"/>
                <a:gd name="T23" fmla="*/ 149 h 532"/>
                <a:gd name="T24" fmla="*/ 168 w 513"/>
                <a:gd name="T25" fmla="*/ 260 h 532"/>
                <a:gd name="T26" fmla="*/ 152 w 513"/>
                <a:gd name="T27" fmla="*/ 364 h 532"/>
                <a:gd name="T28" fmla="*/ 168 w 513"/>
                <a:gd name="T29" fmla="*/ 457 h 532"/>
                <a:gd name="T30" fmla="*/ 417 w 513"/>
                <a:gd name="T31" fmla="*/ 532 h 532"/>
                <a:gd name="T32" fmla="*/ 513 w 513"/>
                <a:gd name="T33" fmla="*/ 247 h 532"/>
                <a:gd name="T34" fmla="*/ 388 w 513"/>
                <a:gd name="T35" fmla="*/ 198 h 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3" h="532">
                  <a:moveTo>
                    <a:pt x="24" y="219"/>
                  </a:moveTo>
                  <a:lnTo>
                    <a:pt x="24" y="219"/>
                  </a:lnTo>
                  <a:lnTo>
                    <a:pt x="144" y="219"/>
                  </a:lnTo>
                  <a:cubicBezTo>
                    <a:pt x="144" y="219"/>
                    <a:pt x="120" y="284"/>
                    <a:pt x="120" y="364"/>
                  </a:cubicBezTo>
                  <a:cubicBezTo>
                    <a:pt x="120" y="460"/>
                    <a:pt x="144" y="500"/>
                    <a:pt x="144" y="500"/>
                  </a:cubicBezTo>
                  <a:lnTo>
                    <a:pt x="24" y="500"/>
                  </a:lnTo>
                  <a:cubicBezTo>
                    <a:pt x="24" y="500"/>
                    <a:pt x="0" y="436"/>
                    <a:pt x="0" y="372"/>
                  </a:cubicBezTo>
                  <a:cubicBezTo>
                    <a:pt x="0" y="268"/>
                    <a:pt x="24" y="219"/>
                    <a:pt x="24" y="219"/>
                  </a:cubicBezTo>
                  <a:close/>
                  <a:moveTo>
                    <a:pt x="388" y="198"/>
                  </a:moveTo>
                  <a:lnTo>
                    <a:pt x="388" y="198"/>
                  </a:lnTo>
                  <a:cubicBezTo>
                    <a:pt x="384" y="188"/>
                    <a:pt x="490" y="93"/>
                    <a:pt x="428" y="18"/>
                  </a:cubicBezTo>
                  <a:cubicBezTo>
                    <a:pt x="414" y="0"/>
                    <a:pt x="365" y="102"/>
                    <a:pt x="295" y="149"/>
                  </a:cubicBezTo>
                  <a:cubicBezTo>
                    <a:pt x="257" y="175"/>
                    <a:pt x="176" y="227"/>
                    <a:pt x="168" y="260"/>
                  </a:cubicBezTo>
                  <a:cubicBezTo>
                    <a:pt x="168" y="260"/>
                    <a:pt x="152" y="316"/>
                    <a:pt x="152" y="364"/>
                  </a:cubicBezTo>
                  <a:cubicBezTo>
                    <a:pt x="152" y="412"/>
                    <a:pt x="168" y="457"/>
                    <a:pt x="168" y="457"/>
                  </a:cubicBezTo>
                  <a:cubicBezTo>
                    <a:pt x="184" y="492"/>
                    <a:pt x="309" y="532"/>
                    <a:pt x="417" y="532"/>
                  </a:cubicBezTo>
                  <a:cubicBezTo>
                    <a:pt x="456" y="532"/>
                    <a:pt x="513" y="286"/>
                    <a:pt x="513" y="247"/>
                  </a:cubicBezTo>
                  <a:cubicBezTo>
                    <a:pt x="513" y="207"/>
                    <a:pt x="392" y="208"/>
                    <a:pt x="388" y="198"/>
                  </a:cubicBez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grpSp>
    </p:spTree>
    <p:extLst>
      <p:ext uri="{BB962C8B-B14F-4D97-AF65-F5344CB8AC3E}">
        <p14:creationId xmlns:p14="http://schemas.microsoft.com/office/powerpoint/2010/main" val="38982386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AB78F3F-77B7-4D3E-8EDA-03CC5F598A54}"/>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Slide Number Placeholder 3">
            <a:extLst>
              <a:ext uri="{FF2B5EF4-FFF2-40B4-BE49-F238E27FC236}">
                <a16:creationId xmlns:a16="http://schemas.microsoft.com/office/drawing/2014/main" id="{9AE1A451-E01A-47E2-AF52-FBAD29BBB254}"/>
              </a:ext>
            </a:extLst>
          </p:cNvPr>
          <p:cNvSpPr>
            <a:spLocks noGrp="1"/>
          </p:cNvSpPr>
          <p:nvPr>
            <p:ph type="sldNum" sz="quarter" idx="12"/>
          </p:nvPr>
        </p:nvSpPr>
        <p:spPr/>
        <p:txBody>
          <a:bodyPr/>
          <a:lstStyle/>
          <a:p>
            <a:r>
              <a:rPr lang="en-US" altLang="zh-CN"/>
              <a:t>Page  </a:t>
            </a:r>
            <a:fld id="{6F6B6950-8D1A-4668-8374-25B44628E0DF}" type="slidenum">
              <a:rPr lang="zh-CN" altLang="en-US" smtClean="0"/>
              <a:pPr/>
              <a:t>6</a:t>
            </a:fld>
            <a:endParaRPr lang="zh-CN" altLang="en-US" dirty="0"/>
          </a:p>
        </p:txBody>
      </p:sp>
      <p:sp>
        <p:nvSpPr>
          <p:cNvPr id="5" name="矩形 4">
            <a:extLst>
              <a:ext uri="{FF2B5EF4-FFF2-40B4-BE49-F238E27FC236}">
                <a16:creationId xmlns:a16="http://schemas.microsoft.com/office/drawing/2014/main" id="{8B99E84B-AAB2-45F0-A02F-6AC42BCAF8FA}"/>
              </a:ext>
            </a:extLst>
          </p:cNvPr>
          <p:cNvSpPr/>
          <p:nvPr/>
        </p:nvSpPr>
        <p:spPr>
          <a:xfrm>
            <a:off x="579651" y="200326"/>
            <a:ext cx="3918060"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What Could Happen?</a:t>
            </a:r>
          </a:p>
        </p:txBody>
      </p:sp>
      <p:sp>
        <p:nvSpPr>
          <p:cNvPr id="6" name="TextBox 14">
            <a:extLst>
              <a:ext uri="{FF2B5EF4-FFF2-40B4-BE49-F238E27FC236}">
                <a16:creationId xmlns:a16="http://schemas.microsoft.com/office/drawing/2014/main" id="{14E36EDD-8AB2-4385-B8EA-25147A2851D2}"/>
              </a:ext>
            </a:extLst>
          </p:cNvPr>
          <p:cNvSpPr txBox="1"/>
          <p:nvPr/>
        </p:nvSpPr>
        <p:spPr>
          <a:xfrm>
            <a:off x="1333339" y="4453780"/>
            <a:ext cx="2260555" cy="400110"/>
          </a:xfrm>
          <a:prstGeom prst="rect">
            <a:avLst/>
          </a:prstGeom>
          <a:noFill/>
        </p:spPr>
        <p:txBody>
          <a:bodyPr wrap="none" rtlCol="0">
            <a:spAutoFit/>
          </a:bodyPr>
          <a:lstStyle/>
          <a:p>
            <a:pPr algn="ctr"/>
            <a:r>
              <a:rPr lang="en-US" altLang="zh-CN" sz="2000" b="1" dirty="0">
                <a:solidFill>
                  <a:srgbClr val="00B0F0"/>
                </a:solidFill>
                <a:latin typeface="Century Gothic" panose="020B0502020202020204" pitchFamily="34" charset="0"/>
                <a:ea typeface="微软雅黑" panose="020B0503020204020204" pitchFamily="34" charset="-122"/>
              </a:rPr>
              <a:t>Information Leak</a:t>
            </a:r>
            <a:endParaRPr lang="zh-CN" altLang="en-US" sz="2000" b="1" dirty="0">
              <a:solidFill>
                <a:srgbClr val="00B0F0"/>
              </a:solidFill>
              <a:latin typeface="Century Gothic" panose="020B0502020202020204" pitchFamily="34" charset="0"/>
              <a:ea typeface="微软雅黑" panose="020B0503020204020204" pitchFamily="34" charset="-122"/>
            </a:endParaRPr>
          </a:p>
        </p:txBody>
      </p:sp>
      <p:sp>
        <p:nvSpPr>
          <p:cNvPr id="7" name="TextBox 15">
            <a:extLst>
              <a:ext uri="{FF2B5EF4-FFF2-40B4-BE49-F238E27FC236}">
                <a16:creationId xmlns:a16="http://schemas.microsoft.com/office/drawing/2014/main" id="{DD0E0B40-39C1-44AA-B324-B6E81E079017}"/>
              </a:ext>
            </a:extLst>
          </p:cNvPr>
          <p:cNvSpPr txBox="1"/>
          <p:nvPr/>
        </p:nvSpPr>
        <p:spPr>
          <a:xfrm>
            <a:off x="4536123" y="4439650"/>
            <a:ext cx="3119765" cy="400110"/>
          </a:xfrm>
          <a:prstGeom prst="rect">
            <a:avLst/>
          </a:prstGeom>
          <a:noFill/>
        </p:spPr>
        <p:txBody>
          <a:bodyPr wrap="none" rtlCol="0">
            <a:spAutoFit/>
          </a:bodyPr>
          <a:lstStyle/>
          <a:p>
            <a:pPr algn="ctr"/>
            <a:r>
              <a:rPr lang="en-US" altLang="zh-CN" sz="2000" b="1" dirty="0">
                <a:solidFill>
                  <a:srgbClr val="00B0F0"/>
                </a:solidFill>
                <a:latin typeface="Century Gothic" panose="020B0502020202020204" pitchFamily="34" charset="0"/>
                <a:ea typeface="微软雅黑" panose="020B0503020204020204" pitchFamily="34" charset="-122"/>
              </a:rPr>
              <a:t>Denial of Services (DoS)</a:t>
            </a:r>
            <a:endParaRPr lang="zh-CN" altLang="en-US" sz="2000" b="1" dirty="0">
              <a:solidFill>
                <a:srgbClr val="00B0F0"/>
              </a:solidFill>
              <a:latin typeface="Century Gothic" panose="020B0502020202020204" pitchFamily="34" charset="0"/>
              <a:ea typeface="微软雅黑" panose="020B0503020204020204" pitchFamily="34" charset="-122"/>
            </a:endParaRPr>
          </a:p>
        </p:txBody>
      </p:sp>
      <p:sp>
        <p:nvSpPr>
          <p:cNvPr id="8" name="TextBox 16">
            <a:extLst>
              <a:ext uri="{FF2B5EF4-FFF2-40B4-BE49-F238E27FC236}">
                <a16:creationId xmlns:a16="http://schemas.microsoft.com/office/drawing/2014/main" id="{4F7E6463-AB38-4595-BFF3-0F6359E2B528}"/>
              </a:ext>
            </a:extLst>
          </p:cNvPr>
          <p:cNvSpPr txBox="1"/>
          <p:nvPr/>
        </p:nvSpPr>
        <p:spPr>
          <a:xfrm>
            <a:off x="8542330" y="4453780"/>
            <a:ext cx="2366353" cy="400110"/>
          </a:xfrm>
          <a:prstGeom prst="rect">
            <a:avLst/>
          </a:prstGeom>
          <a:noFill/>
        </p:spPr>
        <p:txBody>
          <a:bodyPr wrap="none" rtlCol="0">
            <a:spAutoFit/>
          </a:bodyPr>
          <a:lstStyle/>
          <a:p>
            <a:pPr algn="ctr"/>
            <a:r>
              <a:rPr lang="en-US" altLang="zh-CN" sz="2000" b="1" dirty="0">
                <a:solidFill>
                  <a:srgbClr val="00B0F0"/>
                </a:solidFill>
                <a:latin typeface="Century Gothic" panose="020B0502020202020204" pitchFamily="34" charset="0"/>
                <a:ea typeface="微软雅黑" panose="020B0503020204020204" pitchFamily="34" charset="-122"/>
              </a:rPr>
              <a:t>Malware Payload</a:t>
            </a:r>
            <a:endParaRPr lang="zh-CN" altLang="en-US" sz="2000" b="1" dirty="0">
              <a:solidFill>
                <a:srgbClr val="00B0F0"/>
              </a:solidFill>
              <a:latin typeface="Century Gothic" panose="020B0502020202020204" pitchFamily="34" charset="0"/>
              <a:ea typeface="微软雅黑" panose="020B0503020204020204" pitchFamily="34" charset="-122"/>
            </a:endParaRPr>
          </a:p>
        </p:txBody>
      </p:sp>
      <p:pic>
        <p:nvPicPr>
          <p:cNvPr id="9" name="图片 10">
            <a:extLst>
              <a:ext uri="{FF2B5EF4-FFF2-40B4-BE49-F238E27FC236}">
                <a16:creationId xmlns:a16="http://schemas.microsoft.com/office/drawing/2014/main" id="{C8411CAA-BD20-4BDA-80F4-936A0464591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42229" y="2285274"/>
            <a:ext cx="2907542" cy="1938361"/>
          </a:xfrm>
          <a:prstGeom prst="rect">
            <a:avLst/>
          </a:prstGeom>
          <a:ln w="22225">
            <a:solidFill>
              <a:schemeClr val="bg1"/>
            </a:solidFill>
          </a:ln>
          <a:effectLst/>
        </p:spPr>
      </p:pic>
      <p:pic>
        <p:nvPicPr>
          <p:cNvPr id="10" name="图片 11">
            <a:extLst>
              <a:ext uri="{FF2B5EF4-FFF2-40B4-BE49-F238E27FC236}">
                <a16:creationId xmlns:a16="http://schemas.microsoft.com/office/drawing/2014/main" id="{0D95AC23-4DBF-447E-877F-D0665BE41A0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37959" b="16715"/>
          <a:stretch/>
        </p:blipFill>
        <p:spPr>
          <a:xfrm>
            <a:off x="8353905" y="2285274"/>
            <a:ext cx="2743200" cy="1938361"/>
          </a:xfrm>
          <a:prstGeom prst="rect">
            <a:avLst/>
          </a:prstGeom>
          <a:ln w="22225">
            <a:solidFill>
              <a:schemeClr val="bg1"/>
            </a:solidFill>
          </a:ln>
        </p:spPr>
      </p:pic>
      <p:pic>
        <p:nvPicPr>
          <p:cNvPr id="11" name="图片 12">
            <a:extLst>
              <a:ext uri="{FF2B5EF4-FFF2-40B4-BE49-F238E27FC236}">
                <a16:creationId xmlns:a16="http://schemas.microsoft.com/office/drawing/2014/main" id="{57CF6576-63DB-4CBF-B64D-D18140D6379D}"/>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1667" t="8533" r="9068" b="14524"/>
          <a:stretch/>
        </p:blipFill>
        <p:spPr>
          <a:xfrm>
            <a:off x="1049679" y="2285274"/>
            <a:ext cx="2827869" cy="1938360"/>
          </a:xfrm>
          <a:prstGeom prst="rect">
            <a:avLst/>
          </a:prstGeom>
          <a:ln w="22225">
            <a:solidFill>
              <a:schemeClr val="bg1"/>
            </a:solidFill>
          </a:ln>
        </p:spPr>
      </p:pic>
    </p:spTree>
    <p:extLst>
      <p:ext uri="{BB962C8B-B14F-4D97-AF65-F5344CB8AC3E}">
        <p14:creationId xmlns:p14="http://schemas.microsoft.com/office/powerpoint/2010/main" val="1841625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15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30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圆角矩形 71">
            <a:extLst>
              <a:ext uri="{FF2B5EF4-FFF2-40B4-BE49-F238E27FC236}">
                <a16:creationId xmlns:a16="http://schemas.microsoft.com/office/drawing/2014/main" id="{40F0A517-C1D4-554F-B095-FEC25F76B229}"/>
              </a:ext>
            </a:extLst>
          </p:cNvPr>
          <p:cNvSpPr/>
          <p:nvPr/>
        </p:nvSpPr>
        <p:spPr>
          <a:xfrm>
            <a:off x="986957" y="3430080"/>
            <a:ext cx="5352747" cy="2206332"/>
          </a:xfrm>
          <a:prstGeom prst="roundRect">
            <a:avLst>
              <a:gd name="adj" fmla="val 4370"/>
            </a:avLst>
          </a:prstGeom>
          <a:gradFill flip="none" rotWithShape="1">
            <a:gsLst>
              <a:gs pos="1000">
                <a:srgbClr val="00B0F0">
                  <a:alpha val="24000"/>
                </a:srgbClr>
              </a:gs>
              <a:gs pos="100000">
                <a:srgbClr val="00B0F0">
                  <a:alpha val="0"/>
                </a:srgbClr>
              </a:gs>
            </a:gsLst>
            <a:lin ang="5400000" scaled="1"/>
            <a:tileRect/>
          </a:gradFill>
          <a:ln>
            <a:gradFill flip="none" rotWithShape="1">
              <a:gsLst>
                <a:gs pos="0">
                  <a:srgbClr val="00B0F0"/>
                </a:gs>
                <a:gs pos="100000">
                  <a:srgbClr val="00B0F0">
                    <a:alpha val="0"/>
                  </a:srgbClr>
                </a:gs>
              </a:gsLst>
              <a:lin ang="54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1" name="圆角矩形 40">
            <a:extLst>
              <a:ext uri="{FF2B5EF4-FFF2-40B4-BE49-F238E27FC236}">
                <a16:creationId xmlns:a16="http://schemas.microsoft.com/office/drawing/2014/main" id="{2934866C-8B81-0244-84ED-3C9C6D0551B7}"/>
              </a:ext>
            </a:extLst>
          </p:cNvPr>
          <p:cNvSpPr/>
          <p:nvPr/>
        </p:nvSpPr>
        <p:spPr>
          <a:xfrm>
            <a:off x="6611814" y="3430080"/>
            <a:ext cx="4761579" cy="2206332"/>
          </a:xfrm>
          <a:prstGeom prst="roundRect">
            <a:avLst>
              <a:gd name="adj" fmla="val 4370"/>
            </a:avLst>
          </a:prstGeom>
          <a:gradFill flip="none" rotWithShape="1">
            <a:gsLst>
              <a:gs pos="1000">
                <a:srgbClr val="00B0F0">
                  <a:alpha val="24000"/>
                </a:srgbClr>
              </a:gs>
              <a:gs pos="100000">
                <a:srgbClr val="00B0F0">
                  <a:alpha val="0"/>
                </a:srgbClr>
              </a:gs>
            </a:gsLst>
            <a:lin ang="5400000" scaled="1"/>
            <a:tileRect/>
          </a:gradFill>
          <a:ln>
            <a:gradFill flip="none" rotWithShape="1">
              <a:gsLst>
                <a:gs pos="0">
                  <a:srgbClr val="00B0F0"/>
                </a:gs>
                <a:gs pos="100000">
                  <a:srgbClr val="00B0F0">
                    <a:alpha val="0"/>
                  </a:srgbClr>
                </a:gs>
              </a:gsLst>
              <a:lin ang="54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Date Placeholder 1">
            <a:extLst>
              <a:ext uri="{FF2B5EF4-FFF2-40B4-BE49-F238E27FC236}">
                <a16:creationId xmlns:a16="http://schemas.microsoft.com/office/drawing/2014/main" id="{D7741325-8503-4E6C-AE75-42372A55EAFF}"/>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Slide Number Placeholder 3">
            <a:extLst>
              <a:ext uri="{FF2B5EF4-FFF2-40B4-BE49-F238E27FC236}">
                <a16:creationId xmlns:a16="http://schemas.microsoft.com/office/drawing/2014/main" id="{9F9513EA-FC21-44FE-A5D5-C09C141801C5}"/>
              </a:ext>
            </a:extLst>
          </p:cNvPr>
          <p:cNvSpPr>
            <a:spLocks noGrp="1"/>
          </p:cNvSpPr>
          <p:nvPr>
            <p:ph type="sldNum" sz="quarter" idx="12"/>
          </p:nvPr>
        </p:nvSpPr>
        <p:spPr/>
        <p:txBody>
          <a:bodyPr/>
          <a:lstStyle/>
          <a:p>
            <a:r>
              <a:rPr lang="en-US" altLang="zh-CN"/>
              <a:t>Page  </a:t>
            </a:r>
            <a:fld id="{6F6B6950-8D1A-4668-8374-25B44628E0DF}" type="slidenum">
              <a:rPr lang="zh-CN" altLang="en-US" smtClean="0"/>
              <a:pPr/>
              <a:t>7</a:t>
            </a:fld>
            <a:endParaRPr lang="zh-CN" altLang="en-US" dirty="0"/>
          </a:p>
        </p:txBody>
      </p:sp>
      <p:sp>
        <p:nvSpPr>
          <p:cNvPr id="5" name="矩形 4">
            <a:extLst>
              <a:ext uri="{FF2B5EF4-FFF2-40B4-BE49-F238E27FC236}">
                <a16:creationId xmlns:a16="http://schemas.microsoft.com/office/drawing/2014/main" id="{B8BD5D97-6C94-44B9-88B3-77AB4B050F59}"/>
              </a:ext>
            </a:extLst>
          </p:cNvPr>
          <p:cNvSpPr/>
          <p:nvPr/>
        </p:nvSpPr>
        <p:spPr>
          <a:xfrm>
            <a:off x="579651" y="200326"/>
            <a:ext cx="5352747"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The Threat of IoT and Endpoint</a:t>
            </a:r>
          </a:p>
        </p:txBody>
      </p:sp>
      <p:pic>
        <p:nvPicPr>
          <p:cNvPr id="8" name="图片 5">
            <a:extLst>
              <a:ext uri="{FF2B5EF4-FFF2-40B4-BE49-F238E27FC236}">
                <a16:creationId xmlns:a16="http://schemas.microsoft.com/office/drawing/2014/main" id="{3900C2A5-5D8B-4AD4-8F4A-9785C40A3E4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5801073" y="878584"/>
            <a:ext cx="1047082" cy="795006"/>
          </a:xfrm>
          <a:prstGeom prst="rect">
            <a:avLst/>
          </a:prstGeom>
        </p:spPr>
      </p:pic>
      <p:pic>
        <p:nvPicPr>
          <p:cNvPr id="10" name="图片 9">
            <a:extLst>
              <a:ext uri="{FF2B5EF4-FFF2-40B4-BE49-F238E27FC236}">
                <a16:creationId xmlns:a16="http://schemas.microsoft.com/office/drawing/2014/main" id="{12BB2C23-6C40-4D4C-9194-ADDF7E7E216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43334" y="2412982"/>
            <a:ext cx="876467" cy="876467"/>
          </a:xfrm>
          <a:prstGeom prst="rect">
            <a:avLst/>
          </a:prstGeom>
        </p:spPr>
      </p:pic>
      <p:sp>
        <p:nvSpPr>
          <p:cNvPr id="13" name="TextBox 12">
            <a:extLst>
              <a:ext uri="{FF2B5EF4-FFF2-40B4-BE49-F238E27FC236}">
                <a16:creationId xmlns:a16="http://schemas.microsoft.com/office/drawing/2014/main" id="{D566FAD5-4988-4765-A999-32DEA8DF9C77}"/>
              </a:ext>
            </a:extLst>
          </p:cNvPr>
          <p:cNvSpPr txBox="1"/>
          <p:nvPr/>
        </p:nvSpPr>
        <p:spPr>
          <a:xfrm>
            <a:off x="5873643" y="1560705"/>
            <a:ext cx="853119" cy="307777"/>
          </a:xfrm>
          <a:prstGeom prst="rect">
            <a:avLst/>
          </a:prstGeom>
          <a:noFill/>
        </p:spPr>
        <p:txBody>
          <a:bodyPr wrap="none" rtlCol="0">
            <a:spAutoFit/>
          </a:bodyPr>
          <a:lstStyle/>
          <a:p>
            <a:pPr algn="ctr"/>
            <a:r>
              <a:rPr lang="en-US" sz="1400" b="1" dirty="0">
                <a:solidFill>
                  <a:schemeClr val="bg1"/>
                </a:solidFill>
              </a:rPr>
              <a:t>Internet</a:t>
            </a:r>
            <a:endParaRPr lang="en-MY" sz="1400" b="1" dirty="0">
              <a:solidFill>
                <a:schemeClr val="bg1"/>
              </a:solidFill>
            </a:endParaRPr>
          </a:p>
        </p:txBody>
      </p:sp>
      <p:pic>
        <p:nvPicPr>
          <p:cNvPr id="14" name="图片 29">
            <a:extLst>
              <a:ext uri="{FF2B5EF4-FFF2-40B4-BE49-F238E27FC236}">
                <a16:creationId xmlns:a16="http://schemas.microsoft.com/office/drawing/2014/main" id="{AA8160A3-451E-44D0-A1B0-E3CBA85E982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91844" y="4241611"/>
            <a:ext cx="876467" cy="876467"/>
          </a:xfrm>
          <a:prstGeom prst="rect">
            <a:avLst/>
          </a:prstGeom>
        </p:spPr>
      </p:pic>
      <p:sp>
        <p:nvSpPr>
          <p:cNvPr id="28" name="TextBox 27">
            <a:extLst>
              <a:ext uri="{FF2B5EF4-FFF2-40B4-BE49-F238E27FC236}">
                <a16:creationId xmlns:a16="http://schemas.microsoft.com/office/drawing/2014/main" id="{DF91950D-7959-436E-B77C-9674B6284FA2}"/>
              </a:ext>
            </a:extLst>
          </p:cNvPr>
          <p:cNvSpPr txBox="1"/>
          <p:nvPr/>
        </p:nvSpPr>
        <p:spPr>
          <a:xfrm>
            <a:off x="2121102" y="5422785"/>
            <a:ext cx="2436209" cy="369332"/>
          </a:xfrm>
          <a:prstGeom prst="rect">
            <a:avLst/>
          </a:prstGeom>
          <a:noFill/>
        </p:spPr>
        <p:txBody>
          <a:bodyPr wrap="square" rtlCol="0">
            <a:spAutoFit/>
          </a:bodyPr>
          <a:lstStyle/>
          <a:p>
            <a:r>
              <a:rPr lang="en-US" b="1" dirty="0">
                <a:solidFill>
                  <a:schemeClr val="bg1"/>
                </a:solidFill>
              </a:rPr>
              <a:t>Retail premise</a:t>
            </a:r>
            <a:endParaRPr lang="en-MY" b="1" dirty="0">
              <a:solidFill>
                <a:schemeClr val="bg1"/>
              </a:solidFill>
            </a:endParaRPr>
          </a:p>
        </p:txBody>
      </p:sp>
      <p:sp>
        <p:nvSpPr>
          <p:cNvPr id="29" name="TextBox 28">
            <a:extLst>
              <a:ext uri="{FF2B5EF4-FFF2-40B4-BE49-F238E27FC236}">
                <a16:creationId xmlns:a16="http://schemas.microsoft.com/office/drawing/2014/main" id="{EC77A1D3-87F5-402C-9090-E5FAE641DA90}"/>
              </a:ext>
            </a:extLst>
          </p:cNvPr>
          <p:cNvSpPr txBox="1"/>
          <p:nvPr/>
        </p:nvSpPr>
        <p:spPr>
          <a:xfrm>
            <a:off x="7567830" y="5469907"/>
            <a:ext cx="2457860" cy="338554"/>
          </a:xfrm>
          <a:prstGeom prst="rect">
            <a:avLst/>
          </a:prstGeom>
          <a:noFill/>
        </p:spPr>
        <p:txBody>
          <a:bodyPr wrap="square" rtlCol="0">
            <a:spAutoFit/>
          </a:bodyPr>
          <a:lstStyle/>
          <a:p>
            <a:pPr algn="r"/>
            <a:r>
              <a:rPr lang="en-US" sz="1600" b="1" dirty="0">
                <a:solidFill>
                  <a:schemeClr val="bg1"/>
                </a:solidFill>
              </a:rPr>
              <a:t>Healthcare premise</a:t>
            </a:r>
            <a:endParaRPr lang="en-MY" sz="1600" b="1" dirty="0">
              <a:solidFill>
                <a:schemeClr val="bg1"/>
              </a:solidFill>
            </a:endParaRPr>
          </a:p>
        </p:txBody>
      </p:sp>
      <p:pic>
        <p:nvPicPr>
          <p:cNvPr id="30" name="Picture 2" descr="Hacker - Free computer icons">
            <a:extLst>
              <a:ext uri="{FF2B5EF4-FFF2-40B4-BE49-F238E27FC236}">
                <a16:creationId xmlns:a16="http://schemas.microsoft.com/office/drawing/2014/main" id="{1E53A70C-8186-42CB-A13D-5D14597DFDA1}"/>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255175" y="2275967"/>
            <a:ext cx="876468" cy="876468"/>
          </a:xfrm>
          <a:prstGeom prst="rect">
            <a:avLst/>
          </a:prstGeom>
          <a:noFill/>
          <a:extLst>
            <a:ext uri="{909E8E84-426E-40DD-AFC4-6F175D3DCCD1}">
              <a14:hiddenFill xmlns:a14="http://schemas.microsoft.com/office/drawing/2010/main">
                <a:solidFill>
                  <a:srgbClr val="FFFFFF"/>
                </a:solidFill>
              </a14:hiddenFill>
            </a:ext>
          </a:extLst>
        </p:spPr>
      </p:pic>
      <p:sp>
        <p:nvSpPr>
          <p:cNvPr id="32" name="Arrow: Right 31">
            <a:extLst>
              <a:ext uri="{FF2B5EF4-FFF2-40B4-BE49-F238E27FC236}">
                <a16:creationId xmlns:a16="http://schemas.microsoft.com/office/drawing/2014/main" id="{75145634-7ED5-46DE-8EDC-8E273D90B00D}"/>
              </a:ext>
            </a:extLst>
          </p:cNvPr>
          <p:cNvSpPr/>
          <p:nvPr/>
        </p:nvSpPr>
        <p:spPr>
          <a:xfrm rot="5400000">
            <a:off x="10239934" y="3241300"/>
            <a:ext cx="467939" cy="240137"/>
          </a:xfrm>
          <a:prstGeom prst="rightArrow">
            <a:avLst/>
          </a:prstGeom>
          <a:gradFill flip="none" rotWithShape="1">
            <a:gsLst>
              <a:gs pos="33000">
                <a:srgbClr val="00B0F0"/>
              </a:gs>
              <a:gs pos="100000">
                <a:srgbClr val="00B0F0">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pic>
        <p:nvPicPr>
          <p:cNvPr id="33" name="Picture 2" descr="ESET Technology | ESET">
            <a:extLst>
              <a:ext uri="{FF2B5EF4-FFF2-40B4-BE49-F238E27FC236}">
                <a16:creationId xmlns:a16="http://schemas.microsoft.com/office/drawing/2014/main" id="{E5D7C742-D121-4029-B163-FA86F0C4E24B}"/>
              </a:ext>
            </a:extLst>
          </p:cNvPr>
          <p:cNvPicPr>
            <a:picLocks noChangeAspect="1" noChangeArrowheads="1"/>
          </p:cNvPicPr>
          <p:nvPr/>
        </p:nvPicPr>
        <p:blipFill>
          <a:blip r:embed="rId7">
            <a:extLst>
              <a:ext uri="{BEBA8EAE-BF5A-486C-A8C5-ECC9F3942E4B}">
                <a14:imgProps xmlns:a14="http://schemas.microsoft.com/office/drawing/2010/main">
                  <a14:imgLayer r:embed="rId8">
                    <a14:imgEffect>
                      <a14:brightnessContrast bright="10000"/>
                    </a14:imgEffect>
                  </a14:imgLayer>
                </a14:imgProps>
              </a:ext>
              <a:ext uri="{28A0092B-C50C-407E-A947-70E740481C1C}">
                <a14:useLocalDpi xmlns:a14="http://schemas.microsoft.com/office/drawing/2010/main" val="0"/>
              </a:ext>
            </a:extLst>
          </a:blip>
          <a:srcRect/>
          <a:stretch>
            <a:fillRect/>
          </a:stretch>
        </p:blipFill>
        <p:spPr bwMode="auto">
          <a:xfrm>
            <a:off x="10060356" y="2325325"/>
            <a:ext cx="876469" cy="876469"/>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49" name="图片 48">
            <a:extLst>
              <a:ext uri="{FF2B5EF4-FFF2-40B4-BE49-F238E27FC236}">
                <a16:creationId xmlns:a16="http://schemas.microsoft.com/office/drawing/2014/main" id="{4BAD3298-FED5-904E-A072-B5D7E51C3E31}"/>
              </a:ext>
            </a:extLst>
          </p:cNvPr>
          <p:cNvPicPr>
            <a:picLocks noChangeAspect="1"/>
          </p:cNvPicPr>
          <p:nvPr/>
        </p:nvPicPr>
        <p:blipFill>
          <a:blip r:embed="rId9" cstate="print">
            <a:extLst>
              <a:ext uri="{28A0092B-C50C-407E-A947-70E740481C1C}">
                <a14:useLocalDpi xmlns:a14="http://schemas.microsoft.com/office/drawing/2010/main" val="0"/>
              </a:ext>
            </a:extLst>
          </a:blip>
          <a:srcRect t="7225" b="7225"/>
          <a:stretch/>
        </p:blipFill>
        <p:spPr>
          <a:xfrm>
            <a:off x="9778530" y="3994685"/>
            <a:ext cx="1385384" cy="888891"/>
          </a:xfrm>
          <a:prstGeom prst="rect">
            <a:avLst/>
          </a:prstGeom>
        </p:spPr>
      </p:pic>
      <p:grpSp>
        <p:nvGrpSpPr>
          <p:cNvPr id="52" name="组合 51">
            <a:extLst>
              <a:ext uri="{FF2B5EF4-FFF2-40B4-BE49-F238E27FC236}">
                <a16:creationId xmlns:a16="http://schemas.microsoft.com/office/drawing/2014/main" id="{BF9F40C0-3056-E645-AAAD-F89123AEDEF7}"/>
              </a:ext>
            </a:extLst>
          </p:cNvPr>
          <p:cNvGrpSpPr/>
          <p:nvPr/>
        </p:nvGrpSpPr>
        <p:grpSpPr>
          <a:xfrm>
            <a:off x="10276149" y="5361926"/>
            <a:ext cx="390146" cy="403261"/>
            <a:chOff x="9654404" y="5533391"/>
            <a:chExt cx="571556" cy="590768"/>
          </a:xfrm>
        </p:grpSpPr>
        <p:pic>
          <p:nvPicPr>
            <p:cNvPr id="35" name="Picture 2" descr="Close, Cross, Delete, Sign Icon #785295 - PNG Images - PNGio">
              <a:extLst>
                <a:ext uri="{FF2B5EF4-FFF2-40B4-BE49-F238E27FC236}">
                  <a16:creationId xmlns:a16="http://schemas.microsoft.com/office/drawing/2014/main" id="{EF2AD659-295D-4A5B-AB4F-3DEDE53BABCB}"/>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9782693" y="5664333"/>
              <a:ext cx="328884" cy="328884"/>
            </a:xfrm>
            <a:prstGeom prst="rect">
              <a:avLst/>
            </a:prstGeom>
            <a:noFill/>
            <a:extLst>
              <a:ext uri="{909E8E84-426E-40DD-AFC4-6F175D3DCCD1}">
                <a14:hiddenFill xmlns:a14="http://schemas.microsoft.com/office/drawing/2010/main">
                  <a:solidFill>
                    <a:srgbClr val="FFFFFF"/>
                  </a:solidFill>
                </a14:hiddenFill>
              </a:ext>
            </a:extLst>
          </p:spPr>
        </p:pic>
        <p:sp>
          <p:nvSpPr>
            <p:cNvPr id="51" name="椭圆 50">
              <a:extLst>
                <a:ext uri="{FF2B5EF4-FFF2-40B4-BE49-F238E27FC236}">
                  <a16:creationId xmlns:a16="http://schemas.microsoft.com/office/drawing/2014/main" id="{19D8F57E-372B-324C-833E-26F381841306}"/>
                </a:ext>
              </a:extLst>
            </p:cNvPr>
            <p:cNvSpPr/>
            <p:nvPr/>
          </p:nvSpPr>
          <p:spPr>
            <a:xfrm>
              <a:off x="9654404" y="5533391"/>
              <a:ext cx="571556" cy="590768"/>
            </a:xfrm>
            <a:prstGeom prst="ellipse">
              <a:avLst/>
            </a:prstGeom>
            <a:noFill/>
            <a:ln w="28575">
              <a:solidFill>
                <a:srgbClr val="F4433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pic>
        <p:nvPicPr>
          <p:cNvPr id="54" name="图片 53" descr="打印机的截图&#10;&#10;中度可信度描述已自动生成">
            <a:extLst>
              <a:ext uri="{FF2B5EF4-FFF2-40B4-BE49-F238E27FC236}">
                <a16:creationId xmlns:a16="http://schemas.microsoft.com/office/drawing/2014/main" id="{1F55A586-D0EE-3542-8324-EA17907898AC}"/>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993521" y="4185937"/>
            <a:ext cx="1037619" cy="780511"/>
          </a:xfrm>
          <a:prstGeom prst="rect">
            <a:avLst/>
          </a:prstGeom>
        </p:spPr>
      </p:pic>
      <p:cxnSp>
        <p:nvCxnSpPr>
          <p:cNvPr id="60" name="肘形连接符 59">
            <a:extLst>
              <a:ext uri="{FF2B5EF4-FFF2-40B4-BE49-F238E27FC236}">
                <a16:creationId xmlns:a16="http://schemas.microsoft.com/office/drawing/2014/main" id="{B9162F83-DE69-F048-B00C-49DA2AE8B787}"/>
              </a:ext>
            </a:extLst>
          </p:cNvPr>
          <p:cNvCxnSpPr>
            <a:cxnSpLocks/>
          </p:cNvCxnSpPr>
          <p:nvPr/>
        </p:nvCxnSpPr>
        <p:spPr>
          <a:xfrm flipV="1">
            <a:off x="7491914" y="3932824"/>
            <a:ext cx="2979308" cy="24827"/>
          </a:xfrm>
          <a:prstGeom prst="bentConnector4">
            <a:avLst>
              <a:gd name="adj1" fmla="val 295"/>
              <a:gd name="adj2" fmla="val 1020772"/>
            </a:avLst>
          </a:prstGeom>
          <a:ln w="9525">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65" name="直线箭头连接符 64">
            <a:extLst>
              <a:ext uri="{FF2B5EF4-FFF2-40B4-BE49-F238E27FC236}">
                <a16:creationId xmlns:a16="http://schemas.microsoft.com/office/drawing/2014/main" id="{1EC232B1-C959-5143-B1AB-807168CAD345}"/>
              </a:ext>
            </a:extLst>
          </p:cNvPr>
          <p:cNvCxnSpPr>
            <a:cxnSpLocks/>
          </p:cNvCxnSpPr>
          <p:nvPr/>
        </p:nvCxnSpPr>
        <p:spPr>
          <a:xfrm flipV="1">
            <a:off x="8992603" y="3195045"/>
            <a:ext cx="0" cy="932516"/>
          </a:xfrm>
          <a:prstGeom prst="straightConnector1">
            <a:avLst/>
          </a:prstGeom>
          <a:ln w="9525">
            <a:solidFill>
              <a:schemeClr val="bg1"/>
            </a:solidFill>
            <a:prstDash val="dash"/>
            <a:tailEnd type="triangle"/>
          </a:ln>
        </p:spPr>
        <p:style>
          <a:lnRef idx="1">
            <a:schemeClr val="accent1"/>
          </a:lnRef>
          <a:fillRef idx="0">
            <a:schemeClr val="accent1"/>
          </a:fillRef>
          <a:effectRef idx="0">
            <a:schemeClr val="accent1"/>
          </a:effectRef>
          <a:fontRef idx="minor">
            <a:schemeClr val="tx1"/>
          </a:fontRef>
        </p:style>
      </p:cxnSp>
      <p:pic>
        <p:nvPicPr>
          <p:cNvPr id="71" name="图片 70" descr="图标&#10;&#10;描述已自动生成">
            <a:extLst>
              <a:ext uri="{FF2B5EF4-FFF2-40B4-BE49-F238E27FC236}">
                <a16:creationId xmlns:a16="http://schemas.microsoft.com/office/drawing/2014/main" id="{EC15AD52-C6C1-9F43-B671-D7DBAD019E19}"/>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3326654" y="2286426"/>
            <a:ext cx="1302126" cy="821105"/>
          </a:xfrm>
          <a:prstGeom prst="rect">
            <a:avLst/>
          </a:prstGeom>
        </p:spPr>
      </p:pic>
      <p:sp>
        <p:nvSpPr>
          <p:cNvPr id="73" name="Arrow: Right 31">
            <a:extLst>
              <a:ext uri="{FF2B5EF4-FFF2-40B4-BE49-F238E27FC236}">
                <a16:creationId xmlns:a16="http://schemas.microsoft.com/office/drawing/2014/main" id="{E7443A45-5155-164E-B4F9-40D33301C6A7}"/>
              </a:ext>
            </a:extLst>
          </p:cNvPr>
          <p:cNvSpPr/>
          <p:nvPr/>
        </p:nvSpPr>
        <p:spPr>
          <a:xfrm rot="5400000">
            <a:off x="1491350" y="3319363"/>
            <a:ext cx="467939" cy="240137"/>
          </a:xfrm>
          <a:prstGeom prst="rightArrow">
            <a:avLst/>
          </a:prstGeom>
          <a:gradFill flip="none" rotWithShape="1">
            <a:gsLst>
              <a:gs pos="33000">
                <a:srgbClr val="00B0F0"/>
              </a:gs>
              <a:gs pos="100000">
                <a:srgbClr val="00B0F0">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pic>
        <p:nvPicPr>
          <p:cNvPr id="56" name="图片 55" descr="图片包含 游戏机, 桌子&#10;&#10;描述已自动生成">
            <a:extLst>
              <a:ext uri="{FF2B5EF4-FFF2-40B4-BE49-F238E27FC236}">
                <a16:creationId xmlns:a16="http://schemas.microsoft.com/office/drawing/2014/main" id="{7E8E0D21-3BE2-314F-A240-4EBDF4B902FE}"/>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8386341" y="3938505"/>
            <a:ext cx="949233" cy="1593712"/>
          </a:xfrm>
          <a:prstGeom prst="rect">
            <a:avLst/>
          </a:prstGeom>
        </p:spPr>
      </p:pic>
      <p:cxnSp>
        <p:nvCxnSpPr>
          <p:cNvPr id="79" name="肘形连接符 78">
            <a:extLst>
              <a:ext uri="{FF2B5EF4-FFF2-40B4-BE49-F238E27FC236}">
                <a16:creationId xmlns:a16="http://schemas.microsoft.com/office/drawing/2014/main" id="{56922057-17EF-6C49-9303-701336A894CF}"/>
              </a:ext>
            </a:extLst>
          </p:cNvPr>
          <p:cNvCxnSpPr>
            <a:cxnSpLocks/>
          </p:cNvCxnSpPr>
          <p:nvPr/>
        </p:nvCxnSpPr>
        <p:spPr>
          <a:xfrm flipV="1">
            <a:off x="1720713" y="4190339"/>
            <a:ext cx="4017866" cy="51272"/>
          </a:xfrm>
          <a:prstGeom prst="bentConnector4">
            <a:avLst>
              <a:gd name="adj1" fmla="val 259"/>
              <a:gd name="adj2" fmla="val 545857"/>
            </a:avLst>
          </a:prstGeom>
          <a:ln w="9525">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82" name="肘形连接符 81">
            <a:extLst>
              <a:ext uri="{FF2B5EF4-FFF2-40B4-BE49-F238E27FC236}">
                <a16:creationId xmlns:a16="http://schemas.microsoft.com/office/drawing/2014/main" id="{9DB1CD7D-A8C8-F243-BAF0-3894018C48DB}"/>
              </a:ext>
            </a:extLst>
          </p:cNvPr>
          <p:cNvCxnSpPr>
            <a:cxnSpLocks/>
            <a:endCxn id="10" idx="0"/>
          </p:cNvCxnSpPr>
          <p:nvPr/>
        </p:nvCxnSpPr>
        <p:spPr>
          <a:xfrm flipV="1">
            <a:off x="3648367" y="2412982"/>
            <a:ext cx="5333201" cy="199976"/>
          </a:xfrm>
          <a:prstGeom prst="bentConnector4">
            <a:avLst>
              <a:gd name="adj1" fmla="val 247"/>
              <a:gd name="adj2" fmla="val 214314"/>
            </a:avLst>
          </a:prstGeom>
          <a:ln w="9525">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85" name="直线箭头连接符 84">
            <a:extLst>
              <a:ext uri="{FF2B5EF4-FFF2-40B4-BE49-F238E27FC236}">
                <a16:creationId xmlns:a16="http://schemas.microsoft.com/office/drawing/2014/main" id="{6FEE349C-BE77-6A4A-A371-F4127F825D00}"/>
              </a:ext>
            </a:extLst>
          </p:cNvPr>
          <p:cNvCxnSpPr>
            <a:cxnSpLocks/>
          </p:cNvCxnSpPr>
          <p:nvPr/>
        </p:nvCxnSpPr>
        <p:spPr>
          <a:xfrm flipV="1">
            <a:off x="6300203" y="1844699"/>
            <a:ext cx="0" cy="352036"/>
          </a:xfrm>
          <a:prstGeom prst="straightConnector1">
            <a:avLst/>
          </a:prstGeom>
          <a:ln w="9525">
            <a:solidFill>
              <a:schemeClr val="bg1"/>
            </a:solidFill>
            <a:prstDash val="dash"/>
            <a:tailEnd type="triangle"/>
          </a:ln>
        </p:spPr>
        <p:style>
          <a:lnRef idx="1">
            <a:schemeClr val="accent1"/>
          </a:lnRef>
          <a:fillRef idx="0">
            <a:schemeClr val="accent1"/>
          </a:fillRef>
          <a:effectRef idx="0">
            <a:schemeClr val="accent1"/>
          </a:effectRef>
          <a:fontRef idx="minor">
            <a:schemeClr val="tx1"/>
          </a:fontRef>
        </p:style>
      </p:cxnSp>
      <p:pic>
        <p:nvPicPr>
          <p:cNvPr id="89" name="图片 88" descr="图形用户界面, 图示&#10;&#10;描述已自动生成">
            <a:extLst>
              <a:ext uri="{FF2B5EF4-FFF2-40B4-BE49-F238E27FC236}">
                <a16:creationId xmlns:a16="http://schemas.microsoft.com/office/drawing/2014/main" id="{7E3CF583-AF80-AD46-AE27-3AB51B4EB5C0}"/>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2581001" y="4062380"/>
            <a:ext cx="1216061" cy="1216061"/>
          </a:xfrm>
          <a:prstGeom prst="rect">
            <a:avLst/>
          </a:prstGeom>
        </p:spPr>
      </p:pic>
      <p:pic>
        <p:nvPicPr>
          <p:cNvPr id="94" name="图片 93" descr="卡通人物&#10;&#10;中度可信度描述已自动生成">
            <a:extLst>
              <a:ext uri="{FF2B5EF4-FFF2-40B4-BE49-F238E27FC236}">
                <a16:creationId xmlns:a16="http://schemas.microsoft.com/office/drawing/2014/main" id="{819C0BC9-3C22-E143-9BD5-27225AD75022}"/>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1102318" y="4444704"/>
            <a:ext cx="1006722" cy="614029"/>
          </a:xfrm>
          <a:prstGeom prst="rect">
            <a:avLst/>
          </a:prstGeom>
        </p:spPr>
      </p:pic>
      <p:grpSp>
        <p:nvGrpSpPr>
          <p:cNvPr id="95" name="组合 94">
            <a:extLst>
              <a:ext uri="{FF2B5EF4-FFF2-40B4-BE49-F238E27FC236}">
                <a16:creationId xmlns:a16="http://schemas.microsoft.com/office/drawing/2014/main" id="{ED046070-39D2-D545-A9CC-A0472509C8C4}"/>
              </a:ext>
            </a:extLst>
          </p:cNvPr>
          <p:cNvGrpSpPr/>
          <p:nvPr/>
        </p:nvGrpSpPr>
        <p:grpSpPr>
          <a:xfrm>
            <a:off x="1536925" y="5361927"/>
            <a:ext cx="390146" cy="403261"/>
            <a:chOff x="9654404" y="5533391"/>
            <a:chExt cx="571556" cy="590768"/>
          </a:xfrm>
        </p:grpSpPr>
        <p:pic>
          <p:nvPicPr>
            <p:cNvPr id="96" name="Picture 2" descr="Close, Cross, Delete, Sign Icon #785295 - PNG Images - PNGio">
              <a:extLst>
                <a:ext uri="{FF2B5EF4-FFF2-40B4-BE49-F238E27FC236}">
                  <a16:creationId xmlns:a16="http://schemas.microsoft.com/office/drawing/2014/main" id="{E2A2D899-A01C-7545-8725-981D1D7EA4F5}"/>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9782693" y="5664333"/>
              <a:ext cx="328884" cy="328884"/>
            </a:xfrm>
            <a:prstGeom prst="rect">
              <a:avLst/>
            </a:prstGeom>
            <a:noFill/>
            <a:extLst>
              <a:ext uri="{909E8E84-426E-40DD-AFC4-6F175D3DCCD1}">
                <a14:hiddenFill xmlns:a14="http://schemas.microsoft.com/office/drawing/2010/main">
                  <a:solidFill>
                    <a:srgbClr val="FFFFFF"/>
                  </a:solidFill>
                </a14:hiddenFill>
              </a:ext>
            </a:extLst>
          </p:spPr>
        </p:pic>
        <p:sp>
          <p:nvSpPr>
            <p:cNvPr id="97" name="椭圆 96">
              <a:extLst>
                <a:ext uri="{FF2B5EF4-FFF2-40B4-BE49-F238E27FC236}">
                  <a16:creationId xmlns:a16="http://schemas.microsoft.com/office/drawing/2014/main" id="{BC59D37A-512E-F747-ABA6-0066C75F4ADB}"/>
                </a:ext>
              </a:extLst>
            </p:cNvPr>
            <p:cNvSpPr/>
            <p:nvPr/>
          </p:nvSpPr>
          <p:spPr>
            <a:xfrm>
              <a:off x="9654404" y="5533391"/>
              <a:ext cx="571556" cy="590768"/>
            </a:xfrm>
            <a:prstGeom prst="ellipse">
              <a:avLst/>
            </a:prstGeom>
            <a:noFill/>
            <a:ln w="28575">
              <a:solidFill>
                <a:srgbClr val="F4433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pic>
        <p:nvPicPr>
          <p:cNvPr id="99" name="图片 98" descr="电脑萤幕&#10;&#10;描述已自动生成">
            <a:extLst>
              <a:ext uri="{FF2B5EF4-FFF2-40B4-BE49-F238E27FC236}">
                <a16:creationId xmlns:a16="http://schemas.microsoft.com/office/drawing/2014/main" id="{8385B6C6-FB5A-5943-944A-A2835A3D1E7A}"/>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5123512" y="4350578"/>
            <a:ext cx="1099021" cy="743158"/>
          </a:xfrm>
          <a:prstGeom prst="rect">
            <a:avLst/>
          </a:prstGeom>
        </p:spPr>
      </p:pic>
      <p:cxnSp>
        <p:nvCxnSpPr>
          <p:cNvPr id="100" name="直线箭头连接符 99">
            <a:extLst>
              <a:ext uri="{FF2B5EF4-FFF2-40B4-BE49-F238E27FC236}">
                <a16:creationId xmlns:a16="http://schemas.microsoft.com/office/drawing/2014/main" id="{C3C83DE0-7E0C-8241-AC8A-843E65530254}"/>
              </a:ext>
            </a:extLst>
          </p:cNvPr>
          <p:cNvCxnSpPr>
            <a:cxnSpLocks/>
          </p:cNvCxnSpPr>
          <p:nvPr/>
        </p:nvCxnSpPr>
        <p:spPr>
          <a:xfrm flipV="1">
            <a:off x="3685817" y="3195045"/>
            <a:ext cx="0" cy="762606"/>
          </a:xfrm>
          <a:prstGeom prst="straightConnector1">
            <a:avLst/>
          </a:prstGeom>
          <a:ln w="9525">
            <a:solidFill>
              <a:schemeClr val="bg1"/>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03" name="直线连接符 102">
            <a:extLst>
              <a:ext uri="{FF2B5EF4-FFF2-40B4-BE49-F238E27FC236}">
                <a16:creationId xmlns:a16="http://schemas.microsoft.com/office/drawing/2014/main" id="{B5903CB8-F2AA-6247-9577-B32CDAC0B5BC}"/>
              </a:ext>
            </a:extLst>
          </p:cNvPr>
          <p:cNvCxnSpPr/>
          <p:nvPr/>
        </p:nvCxnSpPr>
        <p:spPr>
          <a:xfrm>
            <a:off x="3108540" y="3957651"/>
            <a:ext cx="0" cy="246926"/>
          </a:xfrm>
          <a:prstGeom prst="line">
            <a:avLst/>
          </a:prstGeom>
          <a:ln w="9525">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04" name="直线连接符 103">
            <a:extLst>
              <a:ext uri="{FF2B5EF4-FFF2-40B4-BE49-F238E27FC236}">
                <a16:creationId xmlns:a16="http://schemas.microsoft.com/office/drawing/2014/main" id="{F9BAEF01-9A23-1D46-816C-495279B5CF81}"/>
              </a:ext>
            </a:extLst>
          </p:cNvPr>
          <p:cNvCxnSpPr/>
          <p:nvPr/>
        </p:nvCxnSpPr>
        <p:spPr>
          <a:xfrm>
            <a:off x="4294310" y="3957651"/>
            <a:ext cx="0" cy="246926"/>
          </a:xfrm>
          <a:prstGeom prst="line">
            <a:avLst/>
          </a:prstGeom>
          <a:ln w="9525">
            <a:solidFill>
              <a:schemeClr val="bg1"/>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468209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CEE65C8-7134-4FD9-B9DB-E334D6CE1493}"/>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Slide Number Placeholder 3">
            <a:extLst>
              <a:ext uri="{FF2B5EF4-FFF2-40B4-BE49-F238E27FC236}">
                <a16:creationId xmlns:a16="http://schemas.microsoft.com/office/drawing/2014/main" id="{7D672E0F-2A74-4797-8EA6-68B04DF63806}"/>
              </a:ext>
            </a:extLst>
          </p:cNvPr>
          <p:cNvSpPr>
            <a:spLocks noGrp="1"/>
          </p:cNvSpPr>
          <p:nvPr>
            <p:ph type="sldNum" sz="quarter" idx="12"/>
          </p:nvPr>
        </p:nvSpPr>
        <p:spPr/>
        <p:txBody>
          <a:bodyPr/>
          <a:lstStyle/>
          <a:p>
            <a:r>
              <a:rPr lang="en-US" altLang="zh-CN"/>
              <a:t>Page  </a:t>
            </a:r>
            <a:fld id="{6F6B6950-8D1A-4668-8374-25B44628E0DF}" type="slidenum">
              <a:rPr lang="zh-CN" altLang="en-US" smtClean="0"/>
              <a:pPr/>
              <a:t>8</a:t>
            </a:fld>
            <a:endParaRPr lang="zh-CN" altLang="en-US" dirty="0"/>
          </a:p>
        </p:txBody>
      </p:sp>
      <p:sp>
        <p:nvSpPr>
          <p:cNvPr id="5" name="矩形 4">
            <a:extLst>
              <a:ext uri="{FF2B5EF4-FFF2-40B4-BE49-F238E27FC236}">
                <a16:creationId xmlns:a16="http://schemas.microsoft.com/office/drawing/2014/main" id="{C13469A0-C354-4F9E-B468-F4ACBFCE618D}"/>
              </a:ext>
            </a:extLst>
          </p:cNvPr>
          <p:cNvSpPr/>
          <p:nvPr/>
        </p:nvSpPr>
        <p:spPr>
          <a:xfrm>
            <a:off x="579651" y="200326"/>
            <a:ext cx="2518638"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Trifecta Force</a:t>
            </a:r>
          </a:p>
        </p:txBody>
      </p:sp>
      <p:sp>
        <p:nvSpPr>
          <p:cNvPr id="6" name="Rectangle 5">
            <a:extLst>
              <a:ext uri="{FF2B5EF4-FFF2-40B4-BE49-F238E27FC236}">
                <a16:creationId xmlns:a16="http://schemas.microsoft.com/office/drawing/2014/main" id="{1058D2CD-0845-4D6B-997A-8DFA53E3A12A}"/>
              </a:ext>
            </a:extLst>
          </p:cNvPr>
          <p:cNvSpPr/>
          <p:nvPr/>
        </p:nvSpPr>
        <p:spPr>
          <a:xfrm>
            <a:off x="1782115" y="1895933"/>
            <a:ext cx="8572675" cy="4898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SWG Unified User &amp; Network Management</a:t>
            </a:r>
            <a:endParaRPr lang="en-MY" b="1" dirty="0"/>
          </a:p>
        </p:txBody>
      </p:sp>
      <p:sp>
        <p:nvSpPr>
          <p:cNvPr id="7" name="Rectangle 6">
            <a:extLst>
              <a:ext uri="{FF2B5EF4-FFF2-40B4-BE49-F238E27FC236}">
                <a16:creationId xmlns:a16="http://schemas.microsoft.com/office/drawing/2014/main" id="{48D6273B-F905-435C-8713-E480814FDFE4}"/>
              </a:ext>
            </a:extLst>
          </p:cNvPr>
          <p:cNvSpPr/>
          <p:nvPr/>
        </p:nvSpPr>
        <p:spPr>
          <a:xfrm>
            <a:off x="1804772" y="2960719"/>
            <a:ext cx="2634529" cy="727834"/>
          </a:xfrm>
          <a:prstGeom prst="rect">
            <a:avLst/>
          </a:prstGeom>
          <a:noFill/>
          <a:ln>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tIns="396000" rtlCol="0" anchor="ctr"/>
          <a:lstStyle/>
          <a:p>
            <a:pPr algn="ctr"/>
            <a:r>
              <a:rPr lang="en-US" sz="1400" b="1" dirty="0"/>
              <a:t>Identification</a:t>
            </a:r>
          </a:p>
        </p:txBody>
      </p:sp>
      <p:sp>
        <p:nvSpPr>
          <p:cNvPr id="8" name="Rectangle 7">
            <a:extLst>
              <a:ext uri="{FF2B5EF4-FFF2-40B4-BE49-F238E27FC236}">
                <a16:creationId xmlns:a16="http://schemas.microsoft.com/office/drawing/2014/main" id="{E393F5A9-5FEF-43FF-B8DC-116FFA0E8FB4}"/>
              </a:ext>
            </a:extLst>
          </p:cNvPr>
          <p:cNvSpPr/>
          <p:nvPr/>
        </p:nvSpPr>
        <p:spPr>
          <a:xfrm>
            <a:off x="4742152" y="2960717"/>
            <a:ext cx="2654894" cy="727835"/>
          </a:xfrm>
          <a:prstGeom prst="rect">
            <a:avLst/>
          </a:prstGeom>
          <a:noFill/>
          <a:ln>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tIns="827999" rtlCol="0" anchor="ctr"/>
          <a:lstStyle/>
          <a:p>
            <a:pPr algn="ctr"/>
            <a:r>
              <a:rPr lang="en-US" sz="1400" b="1" dirty="0"/>
              <a:t>Evaluation</a:t>
            </a:r>
          </a:p>
          <a:p>
            <a:pPr algn="ctr"/>
            <a:endParaRPr lang="en-US" sz="1400" dirty="0"/>
          </a:p>
          <a:p>
            <a:pPr algn="ctr"/>
            <a:endParaRPr lang="en-MY" sz="1400" dirty="0"/>
          </a:p>
        </p:txBody>
      </p:sp>
      <p:sp>
        <p:nvSpPr>
          <p:cNvPr id="9" name="Rectangle 8">
            <a:extLst>
              <a:ext uri="{FF2B5EF4-FFF2-40B4-BE49-F238E27FC236}">
                <a16:creationId xmlns:a16="http://schemas.microsoft.com/office/drawing/2014/main" id="{ACDF3603-A560-46A0-B1C0-E7FF9017527D}"/>
              </a:ext>
            </a:extLst>
          </p:cNvPr>
          <p:cNvSpPr/>
          <p:nvPr/>
        </p:nvSpPr>
        <p:spPr>
          <a:xfrm>
            <a:off x="7699896" y="2960717"/>
            <a:ext cx="2654894" cy="727835"/>
          </a:xfrm>
          <a:prstGeom prst="rect">
            <a:avLst/>
          </a:prstGeom>
          <a:noFill/>
          <a:ln>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tIns="827999" rtlCol="0" anchor="ctr"/>
          <a:lstStyle/>
          <a:p>
            <a:pPr algn="ctr"/>
            <a:endParaRPr lang="en-US" sz="1400" dirty="0"/>
          </a:p>
          <a:p>
            <a:pPr algn="ctr"/>
            <a:r>
              <a:rPr lang="en-US" sz="1400" b="1" dirty="0"/>
              <a:t>Enforcement</a:t>
            </a:r>
          </a:p>
          <a:p>
            <a:pPr algn="ctr"/>
            <a:endParaRPr lang="en-US" sz="1400" dirty="0"/>
          </a:p>
          <a:p>
            <a:pPr algn="ctr"/>
            <a:endParaRPr lang="en-US" sz="1400" dirty="0"/>
          </a:p>
          <a:p>
            <a:pPr algn="ctr"/>
            <a:endParaRPr lang="en-MY" sz="1400" dirty="0"/>
          </a:p>
        </p:txBody>
      </p:sp>
      <p:sp>
        <p:nvSpPr>
          <p:cNvPr id="10" name="Rectangle 9">
            <a:extLst>
              <a:ext uri="{FF2B5EF4-FFF2-40B4-BE49-F238E27FC236}">
                <a16:creationId xmlns:a16="http://schemas.microsoft.com/office/drawing/2014/main" id="{842C7FAA-E359-4C27-904D-DCC11CD54C23}"/>
              </a:ext>
            </a:extLst>
          </p:cNvPr>
          <p:cNvSpPr/>
          <p:nvPr/>
        </p:nvSpPr>
        <p:spPr>
          <a:xfrm>
            <a:off x="1777673" y="4838331"/>
            <a:ext cx="8572675" cy="489894"/>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Asset Management &amp; Endpoint Compliance Check </a:t>
            </a:r>
            <a:endParaRPr lang="en-MY" b="1" dirty="0"/>
          </a:p>
        </p:txBody>
      </p:sp>
      <p:sp>
        <p:nvSpPr>
          <p:cNvPr id="11" name="Rectangle 10">
            <a:extLst>
              <a:ext uri="{FF2B5EF4-FFF2-40B4-BE49-F238E27FC236}">
                <a16:creationId xmlns:a16="http://schemas.microsoft.com/office/drawing/2014/main" id="{EB1E4609-2FE7-4932-B7C6-A3AF24B836A3}"/>
              </a:ext>
            </a:extLst>
          </p:cNvPr>
          <p:cNvSpPr/>
          <p:nvPr/>
        </p:nvSpPr>
        <p:spPr>
          <a:xfrm>
            <a:off x="1804773" y="3810799"/>
            <a:ext cx="2654894" cy="892087"/>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sz="1600" b="1" dirty="0"/>
              <a:t>Asset identification and associated users</a:t>
            </a:r>
            <a:endParaRPr lang="en-US" sz="1600" dirty="0"/>
          </a:p>
        </p:txBody>
      </p:sp>
      <p:sp>
        <p:nvSpPr>
          <p:cNvPr id="12" name="Rectangle 11">
            <a:extLst>
              <a:ext uri="{FF2B5EF4-FFF2-40B4-BE49-F238E27FC236}">
                <a16:creationId xmlns:a16="http://schemas.microsoft.com/office/drawing/2014/main" id="{113F9E31-6DE4-40E6-A74F-75644F8EF5DD}"/>
              </a:ext>
            </a:extLst>
          </p:cNvPr>
          <p:cNvSpPr/>
          <p:nvPr/>
        </p:nvSpPr>
        <p:spPr>
          <a:xfrm>
            <a:off x="4742152" y="3810798"/>
            <a:ext cx="2654894" cy="89208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endParaRPr lang="en-US" sz="1600" b="1" dirty="0"/>
          </a:p>
          <a:p>
            <a:pPr algn="ctr"/>
            <a:r>
              <a:rPr lang="en-US" sz="1600" b="1" dirty="0"/>
              <a:t>Risk assessment and exposure </a:t>
            </a:r>
          </a:p>
          <a:p>
            <a:pPr algn="ctr"/>
            <a:endParaRPr lang="en-MY" sz="1600" b="1" dirty="0"/>
          </a:p>
        </p:txBody>
      </p:sp>
      <p:sp>
        <p:nvSpPr>
          <p:cNvPr id="13" name="Rectangle 12">
            <a:extLst>
              <a:ext uri="{FF2B5EF4-FFF2-40B4-BE49-F238E27FC236}">
                <a16:creationId xmlns:a16="http://schemas.microsoft.com/office/drawing/2014/main" id="{837B5BA0-D45D-42C0-9F40-3DBE66AB8508}"/>
              </a:ext>
            </a:extLst>
          </p:cNvPr>
          <p:cNvSpPr/>
          <p:nvPr/>
        </p:nvSpPr>
        <p:spPr>
          <a:xfrm>
            <a:off x="7699896" y="3810798"/>
            <a:ext cx="2654894" cy="89208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sz="1600" b="1" dirty="0"/>
              <a:t>Access control and compliance check</a:t>
            </a:r>
          </a:p>
        </p:txBody>
      </p:sp>
      <p:grpSp>
        <p:nvGrpSpPr>
          <p:cNvPr id="16" name="组合 15">
            <a:extLst>
              <a:ext uri="{FF2B5EF4-FFF2-40B4-BE49-F238E27FC236}">
                <a16:creationId xmlns:a16="http://schemas.microsoft.com/office/drawing/2014/main" id="{F811C336-41E5-2A43-854B-3D3D679FDBDE}"/>
              </a:ext>
            </a:extLst>
          </p:cNvPr>
          <p:cNvGrpSpPr/>
          <p:nvPr/>
        </p:nvGrpSpPr>
        <p:grpSpPr>
          <a:xfrm>
            <a:off x="2778069" y="2637705"/>
            <a:ext cx="640438" cy="640438"/>
            <a:chOff x="2778069" y="2637705"/>
            <a:chExt cx="640438" cy="640438"/>
          </a:xfrm>
        </p:grpSpPr>
        <p:sp>
          <p:nvSpPr>
            <p:cNvPr id="14" name="椭圆 13">
              <a:extLst>
                <a:ext uri="{FF2B5EF4-FFF2-40B4-BE49-F238E27FC236}">
                  <a16:creationId xmlns:a16="http://schemas.microsoft.com/office/drawing/2014/main" id="{D07ACA86-19E4-DA47-B199-EE02B88FB30A}"/>
                </a:ext>
              </a:extLst>
            </p:cNvPr>
            <p:cNvSpPr/>
            <p:nvPr/>
          </p:nvSpPr>
          <p:spPr>
            <a:xfrm>
              <a:off x="2778069" y="2637705"/>
              <a:ext cx="640438" cy="640438"/>
            </a:xfrm>
            <a:prstGeom prst="ellipse">
              <a:avLst/>
            </a:prstGeom>
            <a:noFill/>
            <a:ln>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 name="椭圆 14">
              <a:extLst>
                <a:ext uri="{FF2B5EF4-FFF2-40B4-BE49-F238E27FC236}">
                  <a16:creationId xmlns:a16="http://schemas.microsoft.com/office/drawing/2014/main" id="{89D2E341-8606-984A-B31A-7FA5CD3E89DB}"/>
                </a:ext>
              </a:extLst>
            </p:cNvPr>
            <p:cNvSpPr/>
            <p:nvPr/>
          </p:nvSpPr>
          <p:spPr>
            <a:xfrm>
              <a:off x="2846135" y="2705771"/>
              <a:ext cx="504307" cy="504307"/>
            </a:xfrm>
            <a:prstGeom prst="ellipse">
              <a:avLst/>
            </a:prstGeom>
            <a:solidFill>
              <a:srgbClr val="00B0F0"/>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17" name="组合 16">
            <a:extLst>
              <a:ext uri="{FF2B5EF4-FFF2-40B4-BE49-F238E27FC236}">
                <a16:creationId xmlns:a16="http://schemas.microsoft.com/office/drawing/2014/main" id="{6A798F0C-9244-9248-8D8D-0F0B953815EA}"/>
              </a:ext>
            </a:extLst>
          </p:cNvPr>
          <p:cNvGrpSpPr/>
          <p:nvPr/>
        </p:nvGrpSpPr>
        <p:grpSpPr>
          <a:xfrm>
            <a:off x="5743791" y="2637705"/>
            <a:ext cx="640438" cy="640438"/>
            <a:chOff x="2778069" y="2637705"/>
            <a:chExt cx="640438" cy="640438"/>
          </a:xfrm>
        </p:grpSpPr>
        <p:sp>
          <p:nvSpPr>
            <p:cNvPr id="18" name="椭圆 17">
              <a:extLst>
                <a:ext uri="{FF2B5EF4-FFF2-40B4-BE49-F238E27FC236}">
                  <a16:creationId xmlns:a16="http://schemas.microsoft.com/office/drawing/2014/main" id="{075B8FFB-F7C3-AA4A-85E8-2897B7747A76}"/>
                </a:ext>
              </a:extLst>
            </p:cNvPr>
            <p:cNvSpPr/>
            <p:nvPr/>
          </p:nvSpPr>
          <p:spPr>
            <a:xfrm>
              <a:off x="2778069" y="2637705"/>
              <a:ext cx="640438" cy="640438"/>
            </a:xfrm>
            <a:prstGeom prst="ellipse">
              <a:avLst/>
            </a:prstGeom>
            <a:noFill/>
            <a:ln>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9" name="椭圆 18">
              <a:extLst>
                <a:ext uri="{FF2B5EF4-FFF2-40B4-BE49-F238E27FC236}">
                  <a16:creationId xmlns:a16="http://schemas.microsoft.com/office/drawing/2014/main" id="{4C084A3E-20F0-AD47-B796-02DF5BDFE390}"/>
                </a:ext>
              </a:extLst>
            </p:cNvPr>
            <p:cNvSpPr/>
            <p:nvPr/>
          </p:nvSpPr>
          <p:spPr>
            <a:xfrm>
              <a:off x="2846135" y="2705771"/>
              <a:ext cx="504307" cy="504307"/>
            </a:xfrm>
            <a:prstGeom prst="ellipse">
              <a:avLst/>
            </a:prstGeom>
            <a:solidFill>
              <a:srgbClr val="00B0F0"/>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grpSp>
        <p:nvGrpSpPr>
          <p:cNvPr id="20" name="组合 19">
            <a:extLst>
              <a:ext uri="{FF2B5EF4-FFF2-40B4-BE49-F238E27FC236}">
                <a16:creationId xmlns:a16="http://schemas.microsoft.com/office/drawing/2014/main" id="{3342D192-1C7C-814F-8727-E8B6626FC7AC}"/>
              </a:ext>
            </a:extLst>
          </p:cNvPr>
          <p:cNvGrpSpPr/>
          <p:nvPr/>
        </p:nvGrpSpPr>
        <p:grpSpPr>
          <a:xfrm>
            <a:off x="8705427" y="2637705"/>
            <a:ext cx="640438" cy="640438"/>
            <a:chOff x="2778069" y="2637705"/>
            <a:chExt cx="640438" cy="640438"/>
          </a:xfrm>
        </p:grpSpPr>
        <p:sp>
          <p:nvSpPr>
            <p:cNvPr id="21" name="椭圆 20">
              <a:extLst>
                <a:ext uri="{FF2B5EF4-FFF2-40B4-BE49-F238E27FC236}">
                  <a16:creationId xmlns:a16="http://schemas.microsoft.com/office/drawing/2014/main" id="{475E31C4-2500-AF4F-BE34-E3E315848D5C}"/>
                </a:ext>
              </a:extLst>
            </p:cNvPr>
            <p:cNvSpPr/>
            <p:nvPr/>
          </p:nvSpPr>
          <p:spPr>
            <a:xfrm>
              <a:off x="2778069" y="2637705"/>
              <a:ext cx="640438" cy="640438"/>
            </a:xfrm>
            <a:prstGeom prst="ellipse">
              <a:avLst/>
            </a:prstGeom>
            <a:noFill/>
            <a:ln>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2" name="椭圆 21">
              <a:extLst>
                <a:ext uri="{FF2B5EF4-FFF2-40B4-BE49-F238E27FC236}">
                  <a16:creationId xmlns:a16="http://schemas.microsoft.com/office/drawing/2014/main" id="{D5C18A1B-5474-C349-8907-0346A5F6B736}"/>
                </a:ext>
              </a:extLst>
            </p:cNvPr>
            <p:cNvSpPr/>
            <p:nvPr/>
          </p:nvSpPr>
          <p:spPr>
            <a:xfrm>
              <a:off x="2846135" y="2705771"/>
              <a:ext cx="504307" cy="504307"/>
            </a:xfrm>
            <a:prstGeom prst="ellipse">
              <a:avLst/>
            </a:prstGeom>
            <a:solidFill>
              <a:srgbClr val="00B0F0"/>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pic>
        <p:nvPicPr>
          <p:cNvPr id="24" name="图形 23">
            <a:extLst>
              <a:ext uri="{FF2B5EF4-FFF2-40B4-BE49-F238E27FC236}">
                <a16:creationId xmlns:a16="http://schemas.microsoft.com/office/drawing/2014/main" id="{972033E2-262F-BA4B-A092-EB9D91602C02}"/>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843607" y="2725861"/>
            <a:ext cx="484217" cy="484217"/>
          </a:xfrm>
          <a:prstGeom prst="rect">
            <a:avLst/>
          </a:prstGeom>
        </p:spPr>
      </p:pic>
      <p:pic>
        <p:nvPicPr>
          <p:cNvPr id="26" name="图形 25">
            <a:extLst>
              <a:ext uri="{FF2B5EF4-FFF2-40B4-BE49-F238E27FC236}">
                <a16:creationId xmlns:a16="http://schemas.microsoft.com/office/drawing/2014/main" id="{33ECE1F6-2059-7B4B-A36C-0366CC9ED68B}"/>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935322" y="2838471"/>
            <a:ext cx="260106" cy="260106"/>
          </a:xfrm>
          <a:prstGeom prst="rect">
            <a:avLst/>
          </a:prstGeom>
        </p:spPr>
      </p:pic>
      <p:pic>
        <p:nvPicPr>
          <p:cNvPr id="28" name="图形 27">
            <a:extLst>
              <a:ext uri="{FF2B5EF4-FFF2-40B4-BE49-F238E27FC236}">
                <a16:creationId xmlns:a16="http://schemas.microsoft.com/office/drawing/2014/main" id="{195040CE-864E-9845-B5B0-42B6902CE463}"/>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851158" y="2779539"/>
            <a:ext cx="357010" cy="357010"/>
          </a:xfrm>
          <a:prstGeom prst="rect">
            <a:avLst/>
          </a:prstGeom>
        </p:spPr>
      </p:pic>
    </p:spTree>
    <p:extLst>
      <p:ext uri="{BB962C8B-B14F-4D97-AF65-F5344CB8AC3E}">
        <p14:creationId xmlns:p14="http://schemas.microsoft.com/office/powerpoint/2010/main" val="10871374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1">
            <a:extLst>
              <a:ext uri="{FF2B5EF4-FFF2-40B4-BE49-F238E27FC236}">
                <a16:creationId xmlns:a16="http://schemas.microsoft.com/office/drawing/2014/main" id="{719D4682-3FEA-4F91-AD9D-B4017269C0CA}"/>
              </a:ext>
            </a:extLst>
          </p:cNvPr>
          <p:cNvSpPr/>
          <p:nvPr/>
        </p:nvSpPr>
        <p:spPr>
          <a:xfrm>
            <a:off x="1837802" y="1408793"/>
            <a:ext cx="4011054" cy="3990351"/>
          </a:xfrm>
          <a:prstGeom prst="ellipse">
            <a:avLst/>
          </a:prstGeom>
          <a:gradFill>
            <a:gsLst>
              <a:gs pos="99000">
                <a:srgbClr val="0070C0">
                  <a:alpha val="0"/>
                </a:srgbClr>
              </a:gs>
              <a:gs pos="0">
                <a:srgbClr val="0070C0">
                  <a:alpha val="35000"/>
                </a:srgb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椭圆 41">
            <a:extLst>
              <a:ext uri="{FF2B5EF4-FFF2-40B4-BE49-F238E27FC236}">
                <a16:creationId xmlns:a16="http://schemas.microsoft.com/office/drawing/2014/main" id="{594506BF-F022-447B-AC97-4A2104076AFF}"/>
              </a:ext>
            </a:extLst>
          </p:cNvPr>
          <p:cNvSpPr/>
          <p:nvPr/>
        </p:nvSpPr>
        <p:spPr>
          <a:xfrm>
            <a:off x="2548644" y="2156633"/>
            <a:ext cx="2644039" cy="2709783"/>
          </a:xfrm>
          <a:prstGeom prst="ellipse">
            <a:avLst/>
          </a:prstGeom>
          <a:gradFill>
            <a:gsLst>
              <a:gs pos="99000">
                <a:srgbClr val="0070C0">
                  <a:alpha val="0"/>
                </a:srgbClr>
              </a:gs>
              <a:gs pos="0">
                <a:srgbClr val="0070C0">
                  <a:alpha val="35000"/>
                </a:srgb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a:extLst>
              <a:ext uri="{FF2B5EF4-FFF2-40B4-BE49-F238E27FC236}">
                <a16:creationId xmlns:a16="http://schemas.microsoft.com/office/drawing/2014/main" id="{DA434B73-20A1-4D96-A204-1FF341CD0F2B}"/>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Slide Number Placeholder 3">
            <a:extLst>
              <a:ext uri="{FF2B5EF4-FFF2-40B4-BE49-F238E27FC236}">
                <a16:creationId xmlns:a16="http://schemas.microsoft.com/office/drawing/2014/main" id="{218F7EEF-DC4D-48DB-93CB-00046D7DD562}"/>
              </a:ext>
            </a:extLst>
          </p:cNvPr>
          <p:cNvSpPr>
            <a:spLocks noGrp="1"/>
          </p:cNvSpPr>
          <p:nvPr>
            <p:ph type="sldNum" sz="quarter" idx="12"/>
          </p:nvPr>
        </p:nvSpPr>
        <p:spPr/>
        <p:txBody>
          <a:bodyPr/>
          <a:lstStyle/>
          <a:p>
            <a:r>
              <a:rPr lang="en-US" altLang="zh-CN"/>
              <a:t>Page  </a:t>
            </a:r>
            <a:fld id="{6F6B6950-8D1A-4668-8374-25B44628E0DF}" type="slidenum">
              <a:rPr lang="zh-CN" altLang="en-US" smtClean="0"/>
              <a:pPr/>
              <a:t>9</a:t>
            </a:fld>
            <a:endParaRPr lang="zh-CN" altLang="en-US" dirty="0"/>
          </a:p>
        </p:txBody>
      </p:sp>
      <p:pic>
        <p:nvPicPr>
          <p:cNvPr id="6" name="图片 33">
            <a:extLst>
              <a:ext uri="{FF2B5EF4-FFF2-40B4-BE49-F238E27FC236}">
                <a16:creationId xmlns:a16="http://schemas.microsoft.com/office/drawing/2014/main" id="{2508E76E-EACE-44F0-8C95-CFB7B68C3F5A}"/>
              </a:ext>
            </a:extLst>
          </p:cNvPr>
          <p:cNvPicPr>
            <a:picLocks noChangeAspect="1"/>
          </p:cNvPicPr>
          <p:nvPr/>
        </p:nvPicPr>
        <p:blipFill>
          <a:blip r:embed="rId2"/>
          <a:stretch>
            <a:fillRect/>
          </a:stretch>
        </p:blipFill>
        <p:spPr>
          <a:xfrm>
            <a:off x="2489660" y="2098702"/>
            <a:ext cx="2507718" cy="2703125"/>
          </a:xfrm>
          <a:prstGeom prst="rect">
            <a:avLst/>
          </a:prstGeom>
        </p:spPr>
      </p:pic>
      <p:sp>
        <p:nvSpPr>
          <p:cNvPr id="7" name="矩形 18">
            <a:extLst>
              <a:ext uri="{FF2B5EF4-FFF2-40B4-BE49-F238E27FC236}">
                <a16:creationId xmlns:a16="http://schemas.microsoft.com/office/drawing/2014/main" id="{C5AD80F3-9183-419C-9FE5-841BE35E156B}"/>
              </a:ext>
            </a:extLst>
          </p:cNvPr>
          <p:cNvSpPr/>
          <p:nvPr/>
        </p:nvSpPr>
        <p:spPr>
          <a:xfrm>
            <a:off x="7437973" y="2230734"/>
            <a:ext cx="2324675" cy="369332"/>
          </a:xfrm>
          <a:prstGeom prst="rect">
            <a:avLst/>
          </a:prstGeom>
        </p:spPr>
        <p:txBody>
          <a:bodyPr wrap="none">
            <a:spAutoFit/>
          </a:bodyPr>
          <a:lstStyle/>
          <a:p>
            <a:pPr lvl="0"/>
            <a:r>
              <a:rPr lang="en-US" altLang="zh-CN" b="1" dirty="0">
                <a:solidFill>
                  <a:schemeClr val="bg1"/>
                </a:solidFill>
              </a:rPr>
              <a:t>Endpoint Discovery</a:t>
            </a:r>
            <a:endParaRPr lang="en-MY" altLang="zh-CN" b="1" dirty="0">
              <a:solidFill>
                <a:schemeClr val="bg1"/>
              </a:solidFill>
            </a:endParaRPr>
          </a:p>
        </p:txBody>
      </p:sp>
      <p:sp>
        <p:nvSpPr>
          <p:cNvPr id="8" name="矩形 19">
            <a:extLst>
              <a:ext uri="{FF2B5EF4-FFF2-40B4-BE49-F238E27FC236}">
                <a16:creationId xmlns:a16="http://schemas.microsoft.com/office/drawing/2014/main" id="{7F57886D-2B6A-42B0-AFED-F731DAB4FC92}"/>
              </a:ext>
            </a:extLst>
          </p:cNvPr>
          <p:cNvSpPr/>
          <p:nvPr/>
        </p:nvSpPr>
        <p:spPr>
          <a:xfrm>
            <a:off x="7437973" y="3302174"/>
            <a:ext cx="2704587" cy="646331"/>
          </a:xfrm>
          <a:prstGeom prst="rect">
            <a:avLst/>
          </a:prstGeom>
        </p:spPr>
        <p:txBody>
          <a:bodyPr wrap="none">
            <a:spAutoFit/>
          </a:bodyPr>
          <a:lstStyle/>
          <a:p>
            <a:pPr lvl="0"/>
            <a:r>
              <a:rPr lang="en-US" altLang="zh-CN" b="1" dirty="0">
                <a:solidFill>
                  <a:schemeClr val="bg1"/>
                </a:solidFill>
              </a:rPr>
              <a:t>Endpoint Classification</a:t>
            </a:r>
          </a:p>
          <a:p>
            <a:pPr lvl="0"/>
            <a:endParaRPr lang="en-MY" altLang="zh-CN" b="1" dirty="0">
              <a:solidFill>
                <a:schemeClr val="bg1"/>
              </a:solidFill>
            </a:endParaRPr>
          </a:p>
        </p:txBody>
      </p:sp>
      <p:sp>
        <p:nvSpPr>
          <p:cNvPr id="9" name="矩形 20">
            <a:extLst>
              <a:ext uri="{FF2B5EF4-FFF2-40B4-BE49-F238E27FC236}">
                <a16:creationId xmlns:a16="http://schemas.microsoft.com/office/drawing/2014/main" id="{BB528C0F-1228-42CE-9EFA-A228C9797E9A}"/>
              </a:ext>
            </a:extLst>
          </p:cNvPr>
          <p:cNvSpPr/>
          <p:nvPr/>
        </p:nvSpPr>
        <p:spPr>
          <a:xfrm>
            <a:off x="7437973" y="4300856"/>
            <a:ext cx="1989647" cy="369332"/>
          </a:xfrm>
          <a:prstGeom prst="rect">
            <a:avLst/>
          </a:prstGeom>
        </p:spPr>
        <p:txBody>
          <a:bodyPr wrap="none">
            <a:spAutoFit/>
          </a:bodyPr>
          <a:lstStyle/>
          <a:p>
            <a:pPr lvl="0"/>
            <a:r>
              <a:rPr lang="en-US" altLang="zh-CN" b="1" dirty="0">
                <a:solidFill>
                  <a:schemeClr val="bg1"/>
                </a:solidFill>
              </a:rPr>
              <a:t>Endpoint Check</a:t>
            </a:r>
            <a:endParaRPr lang="en-MY" altLang="zh-CN" b="1" dirty="0">
              <a:solidFill>
                <a:schemeClr val="bg1"/>
              </a:solidFill>
            </a:endParaRPr>
          </a:p>
        </p:txBody>
      </p:sp>
      <p:sp>
        <p:nvSpPr>
          <p:cNvPr id="10" name="矩形 21">
            <a:extLst>
              <a:ext uri="{FF2B5EF4-FFF2-40B4-BE49-F238E27FC236}">
                <a16:creationId xmlns:a16="http://schemas.microsoft.com/office/drawing/2014/main" id="{65C54281-1C84-488D-A834-7DDA4CE148D9}"/>
              </a:ext>
            </a:extLst>
          </p:cNvPr>
          <p:cNvSpPr/>
          <p:nvPr/>
        </p:nvSpPr>
        <p:spPr>
          <a:xfrm>
            <a:off x="2744788" y="3016949"/>
            <a:ext cx="2252590" cy="707886"/>
          </a:xfrm>
          <a:prstGeom prst="rect">
            <a:avLst/>
          </a:prstGeom>
        </p:spPr>
        <p:txBody>
          <a:bodyPr wrap="square">
            <a:spAutoFit/>
          </a:bodyPr>
          <a:lstStyle/>
          <a:p>
            <a:pPr lvl="0" algn="ctr"/>
            <a:r>
              <a:rPr lang="en-US" altLang="zh-CN" sz="2000" b="1" dirty="0">
                <a:solidFill>
                  <a:schemeClr val="bg1"/>
                </a:solidFill>
              </a:rPr>
              <a:t>Asset Management</a:t>
            </a:r>
            <a:endParaRPr lang="en-MY" altLang="zh-CN" sz="2000" b="1" dirty="0">
              <a:solidFill>
                <a:schemeClr val="bg1"/>
              </a:solidFill>
            </a:endParaRPr>
          </a:p>
        </p:txBody>
      </p:sp>
      <p:grpSp>
        <p:nvGrpSpPr>
          <p:cNvPr id="11" name="组合 40">
            <a:extLst>
              <a:ext uri="{FF2B5EF4-FFF2-40B4-BE49-F238E27FC236}">
                <a16:creationId xmlns:a16="http://schemas.microsoft.com/office/drawing/2014/main" id="{BC3B6019-8FEF-4599-90BC-BD2860EAFE39}"/>
              </a:ext>
            </a:extLst>
          </p:cNvPr>
          <p:cNvGrpSpPr/>
          <p:nvPr/>
        </p:nvGrpSpPr>
        <p:grpSpPr>
          <a:xfrm>
            <a:off x="4859549" y="2503894"/>
            <a:ext cx="1989648" cy="1981629"/>
            <a:chOff x="3832860" y="2684493"/>
            <a:chExt cx="2863999" cy="1981629"/>
          </a:xfrm>
        </p:grpSpPr>
        <p:cxnSp>
          <p:nvCxnSpPr>
            <p:cNvPr id="12" name="直接连接符 14">
              <a:extLst>
                <a:ext uri="{FF2B5EF4-FFF2-40B4-BE49-F238E27FC236}">
                  <a16:creationId xmlns:a16="http://schemas.microsoft.com/office/drawing/2014/main" id="{D0778561-FBE6-4CFA-9B1E-ACE3F884B5E1}"/>
                </a:ext>
              </a:extLst>
            </p:cNvPr>
            <p:cNvCxnSpPr/>
            <p:nvPr/>
          </p:nvCxnSpPr>
          <p:spPr bwMode="auto">
            <a:xfrm flipH="1">
              <a:off x="3962097" y="2684493"/>
              <a:ext cx="2734762" cy="225793"/>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3" name="直接连接符 15">
              <a:extLst>
                <a:ext uri="{FF2B5EF4-FFF2-40B4-BE49-F238E27FC236}">
                  <a16:creationId xmlns:a16="http://schemas.microsoft.com/office/drawing/2014/main" id="{E53D0E85-73FE-4243-8C5F-B76A81BE7597}"/>
                </a:ext>
              </a:extLst>
            </p:cNvPr>
            <p:cNvCxnSpPr/>
            <p:nvPr/>
          </p:nvCxnSpPr>
          <p:spPr bwMode="auto">
            <a:xfrm flipH="1" flipV="1">
              <a:off x="3962097" y="4434387"/>
              <a:ext cx="2734762" cy="231735"/>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4" name="直接连接符 16">
              <a:extLst>
                <a:ext uri="{FF2B5EF4-FFF2-40B4-BE49-F238E27FC236}">
                  <a16:creationId xmlns:a16="http://schemas.microsoft.com/office/drawing/2014/main" id="{146CC67F-174F-4845-B427-AFB25D579C79}"/>
                </a:ext>
              </a:extLst>
            </p:cNvPr>
            <p:cNvCxnSpPr/>
            <p:nvPr/>
          </p:nvCxnSpPr>
          <p:spPr bwMode="auto">
            <a:xfrm flipH="1">
              <a:off x="3832860" y="3660452"/>
              <a:ext cx="2863999" cy="102498"/>
            </a:xfrm>
            <a:prstGeom prst="line">
              <a:avLst/>
            </a:prstGeom>
            <a:ln>
              <a:solidFill>
                <a:srgbClr val="6FB332"/>
              </a:solidFill>
            </a:ln>
          </p:spPr>
          <p:style>
            <a:lnRef idx="1">
              <a:schemeClr val="accent1"/>
            </a:lnRef>
            <a:fillRef idx="0">
              <a:schemeClr val="accent1"/>
            </a:fillRef>
            <a:effectRef idx="0">
              <a:schemeClr val="accent1"/>
            </a:effectRef>
            <a:fontRef idx="minor">
              <a:schemeClr val="tx1"/>
            </a:fontRef>
          </p:style>
        </p:cxnSp>
      </p:grpSp>
      <p:sp>
        <p:nvSpPr>
          <p:cNvPr id="15" name="椭圆 37">
            <a:extLst>
              <a:ext uri="{FF2B5EF4-FFF2-40B4-BE49-F238E27FC236}">
                <a16:creationId xmlns:a16="http://schemas.microsoft.com/office/drawing/2014/main" id="{59F849F0-F8EC-4CE7-BCB6-645D9F18D7C4}"/>
              </a:ext>
            </a:extLst>
          </p:cNvPr>
          <p:cNvSpPr/>
          <p:nvPr/>
        </p:nvSpPr>
        <p:spPr>
          <a:xfrm>
            <a:off x="6509742" y="2152381"/>
            <a:ext cx="646331" cy="646331"/>
          </a:xfrm>
          <a:prstGeom prst="ellipse">
            <a:avLst/>
          </a:prstGeom>
          <a:solidFill>
            <a:srgbClr val="00B0F0"/>
          </a:solidFill>
          <a:ln w="76200">
            <a:solidFill>
              <a:srgbClr val="00B0F0">
                <a:alpha val="3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38">
            <a:extLst>
              <a:ext uri="{FF2B5EF4-FFF2-40B4-BE49-F238E27FC236}">
                <a16:creationId xmlns:a16="http://schemas.microsoft.com/office/drawing/2014/main" id="{662F2092-3612-4CAE-BB31-C2B653BD6689}"/>
              </a:ext>
            </a:extLst>
          </p:cNvPr>
          <p:cNvSpPr/>
          <p:nvPr/>
        </p:nvSpPr>
        <p:spPr>
          <a:xfrm>
            <a:off x="6821846" y="3403969"/>
            <a:ext cx="133467" cy="133467"/>
          </a:xfrm>
          <a:prstGeom prst="ellipse">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39">
            <a:extLst>
              <a:ext uri="{FF2B5EF4-FFF2-40B4-BE49-F238E27FC236}">
                <a16:creationId xmlns:a16="http://schemas.microsoft.com/office/drawing/2014/main" id="{E34F2F88-0090-4130-8124-44DF65AFDFF5}"/>
              </a:ext>
            </a:extLst>
          </p:cNvPr>
          <p:cNvSpPr/>
          <p:nvPr/>
        </p:nvSpPr>
        <p:spPr>
          <a:xfrm>
            <a:off x="6821846" y="4418789"/>
            <a:ext cx="133467" cy="133467"/>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47">
            <a:extLst>
              <a:ext uri="{FF2B5EF4-FFF2-40B4-BE49-F238E27FC236}">
                <a16:creationId xmlns:a16="http://schemas.microsoft.com/office/drawing/2014/main" id="{317D94B2-A068-499F-A704-CC91B30FE432}"/>
              </a:ext>
            </a:extLst>
          </p:cNvPr>
          <p:cNvGrpSpPr/>
          <p:nvPr/>
        </p:nvGrpSpPr>
        <p:grpSpPr>
          <a:xfrm>
            <a:off x="6653541" y="2273360"/>
            <a:ext cx="391312" cy="391312"/>
            <a:chOff x="8707598" y="2109069"/>
            <a:chExt cx="523220" cy="523220"/>
          </a:xfrm>
          <a:solidFill>
            <a:schemeClr val="bg1"/>
          </a:solidFill>
        </p:grpSpPr>
        <p:pic>
          <p:nvPicPr>
            <p:cNvPr id="19" name="图形 43">
              <a:extLst>
                <a:ext uri="{FF2B5EF4-FFF2-40B4-BE49-F238E27FC236}">
                  <a16:creationId xmlns:a16="http://schemas.microsoft.com/office/drawing/2014/main" id="{5428446F-7DB4-4EAF-9792-362603015C5F}"/>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707598" y="2109069"/>
              <a:ext cx="523220" cy="523220"/>
            </a:xfrm>
            <a:prstGeom prst="rect">
              <a:avLst/>
            </a:prstGeom>
          </p:spPr>
        </p:pic>
        <p:cxnSp>
          <p:nvCxnSpPr>
            <p:cNvPr id="20" name="直线连接符 45">
              <a:extLst>
                <a:ext uri="{FF2B5EF4-FFF2-40B4-BE49-F238E27FC236}">
                  <a16:creationId xmlns:a16="http://schemas.microsoft.com/office/drawing/2014/main" id="{C7EE6CCE-2DCF-44CF-8364-FFDDEF180E99}"/>
                </a:ext>
              </a:extLst>
            </p:cNvPr>
            <p:cNvCxnSpPr>
              <a:cxnSpLocks/>
            </p:cNvCxnSpPr>
            <p:nvPr/>
          </p:nvCxnSpPr>
          <p:spPr>
            <a:xfrm>
              <a:off x="8886168" y="2580457"/>
              <a:ext cx="166079" cy="0"/>
            </a:xfrm>
            <a:prstGeom prst="line">
              <a:avLst/>
            </a:prstGeom>
            <a:grpFill/>
            <a:ln w="25400" cap="rnd">
              <a:solidFill>
                <a:schemeClr val="bg1"/>
              </a:solidFill>
              <a:round/>
            </a:ln>
          </p:spPr>
          <p:style>
            <a:lnRef idx="1">
              <a:schemeClr val="accent1"/>
            </a:lnRef>
            <a:fillRef idx="0">
              <a:schemeClr val="accent1"/>
            </a:fillRef>
            <a:effectRef idx="0">
              <a:schemeClr val="accent1"/>
            </a:effectRef>
            <a:fontRef idx="minor">
              <a:schemeClr val="tx1"/>
            </a:fontRef>
          </p:style>
        </p:cxnSp>
      </p:grpSp>
      <p:sp>
        <p:nvSpPr>
          <p:cNvPr id="21" name="椭圆 53">
            <a:extLst>
              <a:ext uri="{FF2B5EF4-FFF2-40B4-BE49-F238E27FC236}">
                <a16:creationId xmlns:a16="http://schemas.microsoft.com/office/drawing/2014/main" id="{0C2F4C2B-F00A-43EA-94A0-92CAE499C6D3}"/>
              </a:ext>
            </a:extLst>
          </p:cNvPr>
          <p:cNvSpPr/>
          <p:nvPr/>
        </p:nvSpPr>
        <p:spPr>
          <a:xfrm>
            <a:off x="6526031" y="4152569"/>
            <a:ext cx="646331" cy="646331"/>
          </a:xfrm>
          <a:prstGeom prst="ellipse">
            <a:avLst/>
          </a:prstGeom>
          <a:solidFill>
            <a:srgbClr val="0070C0"/>
          </a:solidFill>
          <a:ln w="76200">
            <a:solidFill>
              <a:srgbClr val="0070C0">
                <a:alpha val="3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52">
            <a:extLst>
              <a:ext uri="{FF2B5EF4-FFF2-40B4-BE49-F238E27FC236}">
                <a16:creationId xmlns:a16="http://schemas.microsoft.com/office/drawing/2014/main" id="{921CB9BF-7EF7-4190-8B33-6DE3CD9C0E58}"/>
              </a:ext>
            </a:extLst>
          </p:cNvPr>
          <p:cNvSpPr/>
          <p:nvPr/>
        </p:nvSpPr>
        <p:spPr>
          <a:xfrm>
            <a:off x="6509742" y="3160497"/>
            <a:ext cx="646331" cy="646331"/>
          </a:xfrm>
          <a:prstGeom prst="ellipse">
            <a:avLst/>
          </a:prstGeom>
          <a:solidFill>
            <a:srgbClr val="92D050"/>
          </a:solidFill>
          <a:ln w="76200">
            <a:solidFill>
              <a:srgbClr val="92D050">
                <a:alpha val="3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3" name="图形 49">
            <a:extLst>
              <a:ext uri="{FF2B5EF4-FFF2-40B4-BE49-F238E27FC236}">
                <a16:creationId xmlns:a16="http://schemas.microsoft.com/office/drawing/2014/main" id="{84E44442-EDB8-415C-91D0-887092F45561}"/>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626541" y="3284548"/>
            <a:ext cx="390609" cy="390609"/>
          </a:xfrm>
          <a:prstGeom prst="rect">
            <a:avLst/>
          </a:prstGeom>
        </p:spPr>
      </p:pic>
      <p:pic>
        <p:nvPicPr>
          <p:cNvPr id="24" name="图形 51">
            <a:extLst>
              <a:ext uri="{FF2B5EF4-FFF2-40B4-BE49-F238E27FC236}">
                <a16:creationId xmlns:a16="http://schemas.microsoft.com/office/drawing/2014/main" id="{42F12FC2-1B30-490B-8288-DBA8ACC57D35}"/>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681240" y="4323846"/>
            <a:ext cx="335910" cy="335910"/>
          </a:xfrm>
          <a:prstGeom prst="rect">
            <a:avLst/>
          </a:prstGeom>
        </p:spPr>
      </p:pic>
      <p:sp>
        <p:nvSpPr>
          <p:cNvPr id="26" name="TextBox 25">
            <a:extLst>
              <a:ext uri="{FF2B5EF4-FFF2-40B4-BE49-F238E27FC236}">
                <a16:creationId xmlns:a16="http://schemas.microsoft.com/office/drawing/2014/main" id="{2585BFDA-C95E-4EFA-8046-32757A4920E5}"/>
              </a:ext>
            </a:extLst>
          </p:cNvPr>
          <p:cNvSpPr txBox="1"/>
          <p:nvPr/>
        </p:nvSpPr>
        <p:spPr>
          <a:xfrm>
            <a:off x="3509445" y="1664781"/>
            <a:ext cx="723275" cy="369332"/>
          </a:xfrm>
          <a:prstGeom prst="rect">
            <a:avLst/>
          </a:prstGeom>
          <a:noFill/>
        </p:spPr>
        <p:txBody>
          <a:bodyPr wrap="none" rtlCol="0">
            <a:spAutoFit/>
          </a:bodyPr>
          <a:lstStyle/>
          <a:p>
            <a:r>
              <a:rPr lang="en-US" b="1" dirty="0">
                <a:solidFill>
                  <a:schemeClr val="bg1"/>
                </a:solidFill>
              </a:rPr>
              <a:t>SWG</a:t>
            </a:r>
            <a:endParaRPr lang="en-MY" b="1" dirty="0">
              <a:solidFill>
                <a:schemeClr val="bg1"/>
              </a:solidFill>
            </a:endParaRPr>
          </a:p>
        </p:txBody>
      </p:sp>
      <p:sp>
        <p:nvSpPr>
          <p:cNvPr id="27" name="矩形 4">
            <a:extLst>
              <a:ext uri="{FF2B5EF4-FFF2-40B4-BE49-F238E27FC236}">
                <a16:creationId xmlns:a16="http://schemas.microsoft.com/office/drawing/2014/main" id="{E20DB3B3-31A0-4782-8F26-04C5D84BAD17}"/>
              </a:ext>
            </a:extLst>
          </p:cNvPr>
          <p:cNvSpPr/>
          <p:nvPr/>
        </p:nvSpPr>
        <p:spPr>
          <a:xfrm>
            <a:off x="579651" y="200326"/>
            <a:ext cx="6561412"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Unified User &amp; Network Management</a:t>
            </a:r>
          </a:p>
        </p:txBody>
      </p:sp>
    </p:spTree>
    <p:extLst>
      <p:ext uri="{BB962C8B-B14F-4D97-AF65-F5344CB8AC3E}">
        <p14:creationId xmlns:p14="http://schemas.microsoft.com/office/powerpoint/2010/main" val="29685830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a:extLst>
              <a:ext uri="{FF2B5EF4-FFF2-40B4-BE49-F238E27FC236}">
                <a16:creationId xmlns:a16="http://schemas.microsoft.com/office/drawing/2014/main" id="{EB2C49E2-0709-1D42-B242-77EFB278144F}"/>
              </a:ext>
            </a:extLst>
          </p:cNvPr>
          <p:cNvSpPr/>
          <p:nvPr/>
        </p:nvSpPr>
        <p:spPr>
          <a:xfrm>
            <a:off x="1290087" y="1471613"/>
            <a:ext cx="5553625" cy="3905512"/>
          </a:xfrm>
          <a:prstGeom prst="rect">
            <a:avLst/>
          </a:prstGeom>
          <a:solidFill>
            <a:schemeClr val="accent1">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Date Placeholder 1">
            <a:extLst>
              <a:ext uri="{FF2B5EF4-FFF2-40B4-BE49-F238E27FC236}">
                <a16:creationId xmlns:a16="http://schemas.microsoft.com/office/drawing/2014/main" id="{7BEBEA75-3D6E-411D-9C81-6895F7E1C7F3}"/>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Slide Number Placeholder 3">
            <a:extLst>
              <a:ext uri="{FF2B5EF4-FFF2-40B4-BE49-F238E27FC236}">
                <a16:creationId xmlns:a16="http://schemas.microsoft.com/office/drawing/2014/main" id="{3A24D147-1DCC-4209-814F-2DC39FFDA0AC}"/>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10</a:t>
            </a:fld>
            <a:endParaRPr lang="zh-CN" altLang="en-US" dirty="0"/>
          </a:p>
        </p:txBody>
      </p:sp>
      <p:sp>
        <p:nvSpPr>
          <p:cNvPr id="5" name="矩形 4">
            <a:extLst>
              <a:ext uri="{FF2B5EF4-FFF2-40B4-BE49-F238E27FC236}">
                <a16:creationId xmlns:a16="http://schemas.microsoft.com/office/drawing/2014/main" id="{E4D9B1FF-3406-473B-B647-69B33C2BBD1E}"/>
              </a:ext>
            </a:extLst>
          </p:cNvPr>
          <p:cNvSpPr/>
          <p:nvPr/>
        </p:nvSpPr>
        <p:spPr>
          <a:xfrm>
            <a:off x="579651" y="200326"/>
            <a:ext cx="3507692"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Endpoint Discovery</a:t>
            </a:r>
          </a:p>
        </p:txBody>
      </p:sp>
      <p:pic>
        <p:nvPicPr>
          <p:cNvPr id="6" name="图片 8">
            <a:extLst>
              <a:ext uri="{FF2B5EF4-FFF2-40B4-BE49-F238E27FC236}">
                <a16:creationId xmlns:a16="http://schemas.microsoft.com/office/drawing/2014/main" id="{193300D8-51FB-423F-99AE-188780AEDCB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1569" r="12486"/>
          <a:stretch/>
        </p:blipFill>
        <p:spPr>
          <a:xfrm>
            <a:off x="1416507" y="1604319"/>
            <a:ext cx="5300785" cy="3640101"/>
          </a:xfrm>
          <a:prstGeom prst="rect">
            <a:avLst/>
          </a:prstGeom>
        </p:spPr>
      </p:pic>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26BEEC98-BBD3-4FEE-BB3B-A7BE1A024AE4}"/>
                  </a:ext>
                </a:extLst>
              </p:cNvPr>
              <p:cNvSpPr txBox="1"/>
              <p:nvPr/>
            </p:nvSpPr>
            <p:spPr>
              <a:xfrm>
                <a:off x="7290642" y="1801103"/>
                <a:ext cx="4554245" cy="2970044"/>
              </a:xfrm>
              <a:prstGeom prst="rect">
                <a:avLst/>
              </a:prstGeom>
              <a:noFill/>
            </p:spPr>
            <p:txBody>
              <a:bodyPr wrap="square" rtlCol="0">
                <a:spAutoFit/>
              </a:bodyPr>
              <a:lstStyle/>
              <a:p>
                <a:pPr marL="285750" indent="-285750">
                  <a:buFont typeface="Arial" panose="020B0604020202020204" pitchFamily="34" charset="0"/>
                  <a:buChar char="•"/>
                </a:pPr>
                <a:endParaRPr lang="en-US" dirty="0">
                  <a:solidFill>
                    <a:schemeClr val="bg1"/>
                  </a:solidFill>
                </a:endParaRPr>
              </a:p>
              <a:p>
                <a:endParaRPr lang="en-US" dirty="0">
                  <a:solidFill>
                    <a:schemeClr val="bg1"/>
                  </a:solidFill>
                </a:endParaRPr>
              </a:p>
              <a:p>
                <a:pPr>
                  <a:spcAft>
                    <a:spcPts val="600"/>
                  </a:spcAft>
                </a:pPr>
                <a:r>
                  <a:rPr lang="en-US" sz="2000" b="1" dirty="0">
                    <a:solidFill>
                      <a:srgbClr val="92D050"/>
                    </a:solidFill>
                  </a:rPr>
                  <a:t>Benefits</a:t>
                </a:r>
              </a:p>
              <a:p>
                <a:pPr marL="285750" indent="-285750">
                  <a:buClr>
                    <a:srgbClr val="92D050"/>
                  </a:buClr>
                  <a:buFont typeface="Arial" panose="020B0604020202020204" pitchFamily="34" charset="0"/>
                  <a:buChar char="•"/>
                </a:pPr>
                <a:r>
                  <a:rPr lang="en-US" dirty="0">
                    <a:solidFill>
                      <a:schemeClr val="bg1"/>
                    </a:solidFill>
                  </a:rPr>
                  <a:t>Quick search for any unknown devices</a:t>
                </a:r>
              </a:p>
              <a:p>
                <a:pPr marL="285750" indent="-285750">
                  <a:buClr>
                    <a:srgbClr val="92D050"/>
                  </a:buClr>
                  <a:buFont typeface="Arial" panose="020B0604020202020204" pitchFamily="34" charset="0"/>
                  <a:buChar char="•"/>
                </a:pPr>
                <a:endParaRPr lang="en-US" dirty="0">
                  <a:solidFill>
                    <a:schemeClr val="bg1"/>
                  </a:solidFill>
                </a:endParaRPr>
              </a:p>
              <a:p>
                <a:pPr marL="285750" indent="-285750">
                  <a:buClr>
                    <a:srgbClr val="92D050"/>
                  </a:buClr>
                  <a:buFont typeface="Arial" panose="020B0604020202020204" pitchFamily="34" charset="0"/>
                  <a:buChar char="•"/>
                </a:pPr>
                <a:r>
                  <a:rPr lang="en-US" dirty="0">
                    <a:solidFill>
                      <a:schemeClr val="bg1"/>
                    </a:solidFill>
                  </a:rPr>
                  <a:t>No software </a:t>
                </a:r>
                <a14:m>
                  <m:oMath xmlns:m="http://schemas.openxmlformats.org/officeDocument/2006/math">
                    <m:r>
                      <a:rPr lang="en-US" i="1" smtClean="0">
                        <a:solidFill>
                          <a:schemeClr val="bg1"/>
                        </a:solidFill>
                        <a:latin typeface="Cambria Math" panose="02040503050406030204" pitchFamily="18" charset="0"/>
                        <a:ea typeface="Cambria Math" panose="02040503050406030204" pitchFamily="18" charset="0"/>
                      </a:rPr>
                      <m:t>=</m:t>
                    </m:r>
                  </m:oMath>
                </a14:m>
                <a:r>
                  <a:rPr lang="en-US" dirty="0">
                    <a:solidFill>
                      <a:schemeClr val="bg1"/>
                    </a:solidFill>
                  </a:rPr>
                  <a:t> hassle free</a:t>
                </a:r>
              </a:p>
              <a:p>
                <a:pPr>
                  <a:buClr>
                    <a:srgbClr val="92D050"/>
                  </a:buClr>
                </a:pPr>
                <a:endParaRPr lang="en-US" dirty="0">
                  <a:solidFill>
                    <a:schemeClr val="bg1"/>
                  </a:solidFill>
                </a:endParaRPr>
              </a:p>
              <a:p>
                <a:pPr marL="285750" indent="-285750">
                  <a:buClr>
                    <a:srgbClr val="92D050"/>
                  </a:buClr>
                  <a:buFont typeface="Arial" panose="020B0604020202020204" pitchFamily="34" charset="0"/>
                  <a:buChar char="•"/>
                </a:pPr>
                <a:r>
                  <a:rPr lang="en-US" dirty="0">
                    <a:solidFill>
                      <a:schemeClr val="bg1"/>
                    </a:solidFill>
                  </a:rPr>
                  <a:t>Low maintenance</a:t>
                </a:r>
                <a:endParaRPr lang="en-MY" dirty="0">
                  <a:solidFill>
                    <a:schemeClr val="bg1"/>
                  </a:solidFill>
                </a:endParaRPr>
              </a:p>
              <a:p>
                <a:endParaRPr lang="en-MY" dirty="0"/>
              </a:p>
            </p:txBody>
          </p:sp>
        </mc:Choice>
        <mc:Fallback xmlns="">
          <p:sp>
            <p:nvSpPr>
              <p:cNvPr id="7" name="TextBox 6">
                <a:extLst>
                  <a:ext uri="{FF2B5EF4-FFF2-40B4-BE49-F238E27FC236}">
                    <a16:creationId xmlns:a16="http://schemas.microsoft.com/office/drawing/2014/main" id="{26BEEC98-BBD3-4FEE-BB3B-A7BE1A024AE4}"/>
                  </a:ext>
                </a:extLst>
              </p:cNvPr>
              <p:cNvSpPr txBox="1">
                <a:spLocks noRot="1" noChangeAspect="1" noMove="1" noResize="1" noEditPoints="1" noAdjustHandles="1" noChangeArrowheads="1" noChangeShapeType="1" noTextEdit="1"/>
              </p:cNvSpPr>
              <p:nvPr/>
            </p:nvSpPr>
            <p:spPr>
              <a:xfrm>
                <a:off x="7290642" y="1801103"/>
                <a:ext cx="4554245" cy="2970044"/>
              </a:xfrm>
              <a:prstGeom prst="rect">
                <a:avLst/>
              </a:prstGeom>
              <a:blipFill>
                <a:blip r:embed="rId4"/>
                <a:stretch>
                  <a:fillRect l="-1671"/>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22754860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23EF354-715E-4E1B-B832-B3DA783D9D35}"/>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Slide Number Placeholder 3">
            <a:extLst>
              <a:ext uri="{FF2B5EF4-FFF2-40B4-BE49-F238E27FC236}">
                <a16:creationId xmlns:a16="http://schemas.microsoft.com/office/drawing/2014/main" id="{D0F28658-8DBB-4936-B638-A798D3408899}"/>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11</a:t>
            </a:fld>
            <a:endParaRPr lang="zh-CN" altLang="en-US" dirty="0"/>
          </a:p>
        </p:txBody>
      </p:sp>
      <p:sp>
        <p:nvSpPr>
          <p:cNvPr id="5" name="矩形 4">
            <a:extLst>
              <a:ext uri="{FF2B5EF4-FFF2-40B4-BE49-F238E27FC236}">
                <a16:creationId xmlns:a16="http://schemas.microsoft.com/office/drawing/2014/main" id="{CB5A9411-28D1-47FE-B063-202E99B7806B}"/>
              </a:ext>
            </a:extLst>
          </p:cNvPr>
          <p:cNvSpPr/>
          <p:nvPr/>
        </p:nvSpPr>
        <p:spPr>
          <a:xfrm>
            <a:off x="579651" y="200326"/>
            <a:ext cx="4099199"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Endpoint Classification</a:t>
            </a:r>
          </a:p>
        </p:txBody>
      </p:sp>
      <p:sp>
        <p:nvSpPr>
          <p:cNvPr id="6" name="TextBox 5">
            <a:extLst>
              <a:ext uri="{FF2B5EF4-FFF2-40B4-BE49-F238E27FC236}">
                <a16:creationId xmlns:a16="http://schemas.microsoft.com/office/drawing/2014/main" id="{316B43AD-458B-4C39-A081-151A179BCD7D}"/>
              </a:ext>
            </a:extLst>
          </p:cNvPr>
          <p:cNvSpPr txBox="1"/>
          <p:nvPr/>
        </p:nvSpPr>
        <p:spPr>
          <a:xfrm>
            <a:off x="7071887" y="2159421"/>
            <a:ext cx="4229100" cy="2539157"/>
          </a:xfrm>
          <a:prstGeom prst="rect">
            <a:avLst/>
          </a:prstGeom>
          <a:noFill/>
        </p:spPr>
        <p:txBody>
          <a:bodyPr wrap="square" rtlCol="0">
            <a:spAutoFit/>
          </a:bodyPr>
          <a:lstStyle/>
          <a:p>
            <a:endParaRPr lang="en-US" dirty="0">
              <a:solidFill>
                <a:schemeClr val="bg1"/>
              </a:solidFill>
            </a:endParaRPr>
          </a:p>
          <a:p>
            <a:pPr>
              <a:spcAft>
                <a:spcPts val="600"/>
              </a:spcAft>
            </a:pPr>
            <a:r>
              <a:rPr lang="en-US" sz="2000" b="1" dirty="0">
                <a:solidFill>
                  <a:srgbClr val="92D050"/>
                </a:solidFill>
              </a:rPr>
              <a:t>Benefits</a:t>
            </a:r>
          </a:p>
          <a:p>
            <a:pPr marL="285750" indent="-285750">
              <a:buClr>
                <a:srgbClr val="92D050"/>
              </a:buClr>
              <a:buFont typeface="Arial" panose="020B0604020202020204" pitchFamily="34" charset="0"/>
              <a:buChar char="•"/>
            </a:pPr>
            <a:r>
              <a:rPr lang="en-US" sz="1600" dirty="0">
                <a:solidFill>
                  <a:schemeClr val="bg1"/>
                </a:solidFill>
              </a:rPr>
              <a:t>Increase visibility to onboarding device</a:t>
            </a:r>
          </a:p>
          <a:p>
            <a:pPr marL="285750" indent="-285750">
              <a:buClr>
                <a:srgbClr val="92D050"/>
              </a:buClr>
              <a:buFont typeface="Arial" panose="020B0604020202020204" pitchFamily="34" charset="0"/>
              <a:buChar char="•"/>
            </a:pPr>
            <a:endParaRPr lang="en-US" sz="1600" dirty="0">
              <a:solidFill>
                <a:schemeClr val="bg1"/>
              </a:solidFill>
            </a:endParaRPr>
          </a:p>
          <a:p>
            <a:pPr marL="285750" indent="-285750">
              <a:buClr>
                <a:srgbClr val="92D050"/>
              </a:buClr>
              <a:buFont typeface="Arial" panose="020B0604020202020204" pitchFamily="34" charset="0"/>
              <a:buChar char="•"/>
            </a:pPr>
            <a:r>
              <a:rPr lang="en-US" sz="1600" dirty="0">
                <a:solidFill>
                  <a:schemeClr val="bg1"/>
                </a:solidFill>
              </a:rPr>
              <a:t>Identify device which is previously unknown</a:t>
            </a:r>
          </a:p>
          <a:p>
            <a:endParaRPr lang="en-US" dirty="0">
              <a:solidFill>
                <a:schemeClr val="bg1"/>
              </a:solidFill>
            </a:endParaRPr>
          </a:p>
          <a:p>
            <a:endParaRPr lang="en-US" dirty="0">
              <a:solidFill>
                <a:schemeClr val="bg1"/>
              </a:solidFill>
            </a:endParaRPr>
          </a:p>
        </p:txBody>
      </p:sp>
      <p:sp>
        <p:nvSpPr>
          <p:cNvPr id="9" name="矩形 8">
            <a:extLst>
              <a:ext uri="{FF2B5EF4-FFF2-40B4-BE49-F238E27FC236}">
                <a16:creationId xmlns:a16="http://schemas.microsoft.com/office/drawing/2014/main" id="{BE65353C-6A6A-4E46-A800-C14DA816227A}"/>
              </a:ext>
            </a:extLst>
          </p:cNvPr>
          <p:cNvSpPr/>
          <p:nvPr/>
        </p:nvSpPr>
        <p:spPr>
          <a:xfrm>
            <a:off x="1029174" y="1220910"/>
            <a:ext cx="5763315" cy="4416176"/>
          </a:xfrm>
          <a:prstGeom prst="rect">
            <a:avLst/>
          </a:prstGeom>
          <a:solidFill>
            <a:schemeClr val="accent1">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7" name="图片 7">
            <a:extLst>
              <a:ext uri="{FF2B5EF4-FFF2-40B4-BE49-F238E27FC236}">
                <a16:creationId xmlns:a16="http://schemas.microsoft.com/office/drawing/2014/main" id="{DBF22163-25A4-4692-AEEF-DCD9586DBE5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1806" y="1052015"/>
            <a:ext cx="6276412" cy="4753965"/>
          </a:xfrm>
          <a:prstGeom prst="rect">
            <a:avLst/>
          </a:prstGeom>
        </p:spPr>
      </p:pic>
    </p:spTree>
    <p:extLst>
      <p:ext uri="{BB962C8B-B14F-4D97-AF65-F5344CB8AC3E}">
        <p14:creationId xmlns:p14="http://schemas.microsoft.com/office/powerpoint/2010/main" val="40189164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A01E324-A205-4DC2-AE66-E42104ECA620}"/>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Slide Number Placeholder 3">
            <a:extLst>
              <a:ext uri="{FF2B5EF4-FFF2-40B4-BE49-F238E27FC236}">
                <a16:creationId xmlns:a16="http://schemas.microsoft.com/office/drawing/2014/main" id="{0BB14528-45DC-4BFA-9852-F7A25A0147A2}"/>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12</a:t>
            </a:fld>
            <a:endParaRPr lang="zh-CN" altLang="en-US" dirty="0"/>
          </a:p>
        </p:txBody>
      </p:sp>
      <p:sp>
        <p:nvSpPr>
          <p:cNvPr id="5" name="矩形 4">
            <a:extLst>
              <a:ext uri="{FF2B5EF4-FFF2-40B4-BE49-F238E27FC236}">
                <a16:creationId xmlns:a16="http://schemas.microsoft.com/office/drawing/2014/main" id="{3428E128-08AC-4F1E-9FA5-8DF2D2318DD0}"/>
              </a:ext>
            </a:extLst>
          </p:cNvPr>
          <p:cNvSpPr/>
          <p:nvPr/>
        </p:nvSpPr>
        <p:spPr>
          <a:xfrm>
            <a:off x="579651" y="200326"/>
            <a:ext cx="3432350"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Best of Both Worlds</a:t>
            </a:r>
          </a:p>
        </p:txBody>
      </p:sp>
      <p:sp>
        <p:nvSpPr>
          <p:cNvPr id="6" name="TextBox 20">
            <a:extLst>
              <a:ext uri="{FF2B5EF4-FFF2-40B4-BE49-F238E27FC236}">
                <a16:creationId xmlns:a16="http://schemas.microsoft.com/office/drawing/2014/main" id="{4460EC1B-A974-43A2-9E47-CE217722CB1D}"/>
              </a:ext>
            </a:extLst>
          </p:cNvPr>
          <p:cNvSpPr txBox="1"/>
          <p:nvPr/>
        </p:nvSpPr>
        <p:spPr>
          <a:xfrm>
            <a:off x="3835638" y="1990295"/>
            <a:ext cx="1776448" cy="784189"/>
          </a:xfrm>
          <a:prstGeom prst="rect">
            <a:avLst/>
          </a:prstGeom>
          <a:noFill/>
        </p:spPr>
        <p:txBody>
          <a:bodyPr wrap="none" rtlCol="0">
            <a:spAutoFit/>
          </a:bodyPr>
          <a:lstStyle/>
          <a:p>
            <a:pPr>
              <a:lnSpc>
                <a:spcPct val="150000"/>
              </a:lnSpc>
            </a:pPr>
            <a:r>
              <a:rPr lang="en-US" sz="1600" b="1" dirty="0">
                <a:solidFill>
                  <a:schemeClr val="bg1"/>
                </a:solidFill>
              </a:rPr>
              <a:t>Endpoint Check</a:t>
            </a:r>
            <a:endParaRPr lang="en-US" sz="1600" dirty="0">
              <a:solidFill>
                <a:schemeClr val="bg1"/>
              </a:solidFill>
            </a:endParaRPr>
          </a:p>
          <a:p>
            <a:pPr>
              <a:lnSpc>
                <a:spcPct val="150000"/>
              </a:lnSpc>
            </a:pPr>
            <a:r>
              <a:rPr lang="en-US" sz="1600" dirty="0">
                <a:solidFill>
                  <a:srgbClr val="00B1F0"/>
                </a:solidFill>
              </a:rPr>
              <a:t>(Ingress Client)</a:t>
            </a:r>
            <a:endParaRPr lang="en-MY" sz="1600" dirty="0">
              <a:solidFill>
                <a:srgbClr val="00B1F0"/>
              </a:solidFill>
            </a:endParaRPr>
          </a:p>
        </p:txBody>
      </p:sp>
      <p:pic>
        <p:nvPicPr>
          <p:cNvPr id="21" name="图形 38">
            <a:extLst>
              <a:ext uri="{FF2B5EF4-FFF2-40B4-BE49-F238E27FC236}">
                <a16:creationId xmlns:a16="http://schemas.microsoft.com/office/drawing/2014/main" id="{D28B5AA4-E646-489C-9852-1B238F1B850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522250" y="1455835"/>
            <a:ext cx="534328" cy="534328"/>
          </a:xfrm>
          <a:prstGeom prst="rect">
            <a:avLst/>
          </a:prstGeom>
        </p:spPr>
      </p:pic>
      <p:sp>
        <p:nvSpPr>
          <p:cNvPr id="22" name="TextBox 21">
            <a:extLst>
              <a:ext uri="{FF2B5EF4-FFF2-40B4-BE49-F238E27FC236}">
                <a16:creationId xmlns:a16="http://schemas.microsoft.com/office/drawing/2014/main" id="{34DA534D-2EBB-4BC3-BF9C-7CF9F3672EC9}"/>
              </a:ext>
            </a:extLst>
          </p:cNvPr>
          <p:cNvSpPr txBox="1"/>
          <p:nvPr/>
        </p:nvSpPr>
        <p:spPr>
          <a:xfrm>
            <a:off x="3835638" y="4300792"/>
            <a:ext cx="1737976" cy="784189"/>
          </a:xfrm>
          <a:prstGeom prst="rect">
            <a:avLst/>
          </a:prstGeom>
          <a:noFill/>
        </p:spPr>
        <p:txBody>
          <a:bodyPr wrap="none" rtlCol="0">
            <a:spAutoFit/>
          </a:bodyPr>
          <a:lstStyle/>
          <a:p>
            <a:pPr>
              <a:lnSpc>
                <a:spcPct val="150000"/>
              </a:lnSpc>
            </a:pPr>
            <a:r>
              <a:rPr lang="en-US" sz="1600" b="1" dirty="0">
                <a:solidFill>
                  <a:schemeClr val="bg1"/>
                </a:solidFill>
              </a:rPr>
              <a:t>Antivirus Check</a:t>
            </a:r>
          </a:p>
          <a:p>
            <a:pPr>
              <a:lnSpc>
                <a:spcPct val="150000"/>
              </a:lnSpc>
            </a:pPr>
            <a:r>
              <a:rPr lang="en-US" sz="1600" dirty="0">
                <a:solidFill>
                  <a:srgbClr val="00B0F0"/>
                </a:solidFill>
              </a:rPr>
              <a:t>(Traffic Based)</a:t>
            </a:r>
            <a:endParaRPr lang="en-MY" sz="1600" dirty="0">
              <a:solidFill>
                <a:srgbClr val="00B0F0"/>
              </a:solidFill>
            </a:endParaRPr>
          </a:p>
        </p:txBody>
      </p:sp>
      <p:pic>
        <p:nvPicPr>
          <p:cNvPr id="37" name="图形 32">
            <a:extLst>
              <a:ext uri="{FF2B5EF4-FFF2-40B4-BE49-F238E27FC236}">
                <a16:creationId xmlns:a16="http://schemas.microsoft.com/office/drawing/2014/main" id="{51A83F33-E714-4068-B518-98C693E25834}"/>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508764" y="4064972"/>
            <a:ext cx="546094" cy="523082"/>
          </a:xfrm>
          <a:prstGeom prst="rect">
            <a:avLst/>
          </a:prstGeom>
        </p:spPr>
      </p:pic>
      <p:sp>
        <p:nvSpPr>
          <p:cNvPr id="38" name="TextBox 20">
            <a:extLst>
              <a:ext uri="{FF2B5EF4-FFF2-40B4-BE49-F238E27FC236}">
                <a16:creationId xmlns:a16="http://schemas.microsoft.com/office/drawing/2014/main" id="{C99FBD02-0F27-4915-9976-7E6C336F82BB}"/>
              </a:ext>
            </a:extLst>
          </p:cNvPr>
          <p:cNvSpPr txBox="1"/>
          <p:nvPr/>
        </p:nvSpPr>
        <p:spPr>
          <a:xfrm>
            <a:off x="2538852" y="2893192"/>
            <a:ext cx="522900" cy="995337"/>
          </a:xfrm>
          <a:prstGeom prst="rect">
            <a:avLst/>
          </a:prstGeom>
          <a:noFill/>
        </p:spPr>
        <p:txBody>
          <a:bodyPr wrap="none" rtlCol="0">
            <a:spAutoFit/>
          </a:bodyPr>
          <a:lstStyle/>
          <a:p>
            <a:pPr>
              <a:lnSpc>
                <a:spcPct val="150000"/>
              </a:lnSpc>
            </a:pPr>
            <a:r>
              <a:rPr lang="en-US" altLang="zh-CN" sz="4400" b="1" dirty="0">
                <a:solidFill>
                  <a:schemeClr val="bg1"/>
                </a:solidFill>
              </a:rPr>
              <a:t>+</a:t>
            </a:r>
            <a:endParaRPr lang="en-MY" sz="4400" dirty="0">
              <a:solidFill>
                <a:srgbClr val="00B1F0"/>
              </a:solidFill>
            </a:endParaRPr>
          </a:p>
        </p:txBody>
      </p:sp>
      <p:grpSp>
        <p:nvGrpSpPr>
          <p:cNvPr id="42" name="组合 59">
            <a:extLst>
              <a:ext uri="{FF2B5EF4-FFF2-40B4-BE49-F238E27FC236}">
                <a16:creationId xmlns:a16="http://schemas.microsoft.com/office/drawing/2014/main" id="{7FD8CC18-1630-ED46-8460-EDBC36AEC590}"/>
              </a:ext>
            </a:extLst>
          </p:cNvPr>
          <p:cNvGrpSpPr/>
          <p:nvPr/>
        </p:nvGrpSpPr>
        <p:grpSpPr>
          <a:xfrm>
            <a:off x="1869232" y="1872704"/>
            <a:ext cx="1837183" cy="999997"/>
            <a:chOff x="2857886" y="3306421"/>
            <a:chExt cx="3434541" cy="1869452"/>
          </a:xfrm>
        </p:grpSpPr>
        <p:grpSp>
          <p:nvGrpSpPr>
            <p:cNvPr id="43" name="组合 60">
              <a:extLst>
                <a:ext uri="{FF2B5EF4-FFF2-40B4-BE49-F238E27FC236}">
                  <a16:creationId xmlns:a16="http://schemas.microsoft.com/office/drawing/2014/main" id="{D030F7E5-7706-824A-96BB-CEF4D1200A86}"/>
                </a:ext>
              </a:extLst>
            </p:cNvPr>
            <p:cNvGrpSpPr/>
            <p:nvPr/>
          </p:nvGrpSpPr>
          <p:grpSpPr>
            <a:xfrm>
              <a:off x="3358836" y="3624383"/>
              <a:ext cx="2454569" cy="1551490"/>
              <a:chOff x="3358836" y="3737661"/>
              <a:chExt cx="2454569" cy="1551490"/>
            </a:xfrm>
          </p:grpSpPr>
          <p:sp>
            <p:nvSpPr>
              <p:cNvPr id="45" name="矩形 11">
                <a:extLst>
                  <a:ext uri="{FF2B5EF4-FFF2-40B4-BE49-F238E27FC236}">
                    <a16:creationId xmlns:a16="http://schemas.microsoft.com/office/drawing/2014/main" id="{84BC3BDB-FAFA-924F-9DE2-B6764958A559}"/>
                  </a:ext>
                </a:extLst>
              </p:cNvPr>
              <p:cNvSpPr/>
              <p:nvPr/>
            </p:nvSpPr>
            <p:spPr>
              <a:xfrm rot="2700000">
                <a:off x="3950772" y="3738012"/>
                <a:ext cx="1224039" cy="1223337"/>
              </a:xfrm>
              <a:custGeom>
                <a:avLst/>
                <a:gdLst>
                  <a:gd name="connsiteX0" fmla="*/ 0 w 2078823"/>
                  <a:gd name="connsiteY0" fmla="*/ 0 h 2078823"/>
                  <a:gd name="connsiteX1" fmla="*/ 2078823 w 2078823"/>
                  <a:gd name="connsiteY1" fmla="*/ 0 h 2078823"/>
                  <a:gd name="connsiteX2" fmla="*/ 2078823 w 2078823"/>
                  <a:gd name="connsiteY2" fmla="*/ 2078823 h 2078823"/>
                  <a:gd name="connsiteX3" fmla="*/ 0 w 2078823"/>
                  <a:gd name="connsiteY3" fmla="*/ 2078823 h 2078823"/>
                  <a:gd name="connsiteX4" fmla="*/ 0 w 2078823"/>
                  <a:gd name="connsiteY4" fmla="*/ 0 h 2078823"/>
                  <a:gd name="connsiteX0" fmla="*/ 0 w 2664547"/>
                  <a:gd name="connsiteY0" fmla="*/ 0 h 2078823"/>
                  <a:gd name="connsiteX1" fmla="*/ 2664547 w 2664547"/>
                  <a:gd name="connsiteY1" fmla="*/ 479229 h 2078823"/>
                  <a:gd name="connsiteX2" fmla="*/ 2078823 w 2664547"/>
                  <a:gd name="connsiteY2" fmla="*/ 2078823 h 2078823"/>
                  <a:gd name="connsiteX3" fmla="*/ 0 w 2664547"/>
                  <a:gd name="connsiteY3" fmla="*/ 2078823 h 2078823"/>
                  <a:gd name="connsiteX4" fmla="*/ 0 w 2664547"/>
                  <a:gd name="connsiteY4" fmla="*/ 0 h 2078823"/>
                  <a:gd name="connsiteX0" fmla="*/ 0 w 2664547"/>
                  <a:gd name="connsiteY0" fmla="*/ 0 h 2687368"/>
                  <a:gd name="connsiteX1" fmla="*/ 2664547 w 2664547"/>
                  <a:gd name="connsiteY1" fmla="*/ 479229 h 2687368"/>
                  <a:gd name="connsiteX2" fmla="*/ 2078823 w 2664547"/>
                  <a:gd name="connsiteY2" fmla="*/ 2078823 h 2687368"/>
                  <a:gd name="connsiteX3" fmla="*/ 456408 w 2664547"/>
                  <a:gd name="connsiteY3" fmla="*/ 2687368 h 2687368"/>
                  <a:gd name="connsiteX4" fmla="*/ 0 w 2664547"/>
                  <a:gd name="connsiteY4" fmla="*/ 0 h 2687368"/>
                  <a:gd name="connsiteX0" fmla="*/ 1026919 w 2208139"/>
                  <a:gd name="connsiteY0" fmla="*/ 867176 h 2208139"/>
                  <a:gd name="connsiteX1" fmla="*/ 2208139 w 2208139"/>
                  <a:gd name="connsiteY1" fmla="*/ 0 h 2208139"/>
                  <a:gd name="connsiteX2" fmla="*/ 1622415 w 2208139"/>
                  <a:gd name="connsiteY2" fmla="*/ 1599594 h 2208139"/>
                  <a:gd name="connsiteX3" fmla="*/ 0 w 2208139"/>
                  <a:gd name="connsiteY3" fmla="*/ 2208139 h 2208139"/>
                  <a:gd name="connsiteX4" fmla="*/ 1026919 w 2208139"/>
                  <a:gd name="connsiteY4" fmla="*/ 867176 h 2208139"/>
                  <a:gd name="connsiteX0" fmla="*/ 699826 w 2208139"/>
                  <a:gd name="connsiteY0" fmla="*/ 585724 h 2208139"/>
                  <a:gd name="connsiteX1" fmla="*/ 2208139 w 2208139"/>
                  <a:gd name="connsiteY1" fmla="*/ 0 h 2208139"/>
                  <a:gd name="connsiteX2" fmla="*/ 1622415 w 2208139"/>
                  <a:gd name="connsiteY2" fmla="*/ 1599594 h 2208139"/>
                  <a:gd name="connsiteX3" fmla="*/ 0 w 2208139"/>
                  <a:gd name="connsiteY3" fmla="*/ 2208139 h 2208139"/>
                  <a:gd name="connsiteX4" fmla="*/ 699826 w 2208139"/>
                  <a:gd name="connsiteY4" fmla="*/ 585724 h 2208139"/>
                  <a:gd name="connsiteX0" fmla="*/ 666761 w 2208139"/>
                  <a:gd name="connsiteY0" fmla="*/ 633483 h 2208139"/>
                  <a:gd name="connsiteX1" fmla="*/ 2208139 w 2208139"/>
                  <a:gd name="connsiteY1" fmla="*/ 0 h 2208139"/>
                  <a:gd name="connsiteX2" fmla="*/ 1622415 w 2208139"/>
                  <a:gd name="connsiteY2" fmla="*/ 1599594 h 2208139"/>
                  <a:gd name="connsiteX3" fmla="*/ 0 w 2208139"/>
                  <a:gd name="connsiteY3" fmla="*/ 2208139 h 2208139"/>
                  <a:gd name="connsiteX4" fmla="*/ 666761 w 2208139"/>
                  <a:gd name="connsiteY4" fmla="*/ 633483 h 2208139"/>
                  <a:gd name="connsiteX0" fmla="*/ 652067 w 2193445"/>
                  <a:gd name="connsiteY0" fmla="*/ 633483 h 2178749"/>
                  <a:gd name="connsiteX1" fmla="*/ 2193445 w 2193445"/>
                  <a:gd name="connsiteY1" fmla="*/ 0 h 2178749"/>
                  <a:gd name="connsiteX2" fmla="*/ 1607721 w 2193445"/>
                  <a:gd name="connsiteY2" fmla="*/ 1599594 h 2178749"/>
                  <a:gd name="connsiteX3" fmla="*/ 0 w 2193445"/>
                  <a:gd name="connsiteY3" fmla="*/ 2178749 h 2178749"/>
                  <a:gd name="connsiteX4" fmla="*/ 652067 w 2193445"/>
                  <a:gd name="connsiteY4" fmla="*/ 633483 h 2178749"/>
                  <a:gd name="connsiteX0" fmla="*/ 750594 w 2193445"/>
                  <a:gd name="connsiteY0" fmla="*/ 590904 h 2178749"/>
                  <a:gd name="connsiteX1" fmla="*/ 2193445 w 2193445"/>
                  <a:gd name="connsiteY1" fmla="*/ 0 h 2178749"/>
                  <a:gd name="connsiteX2" fmla="*/ 1607721 w 2193445"/>
                  <a:gd name="connsiteY2" fmla="*/ 1599594 h 2178749"/>
                  <a:gd name="connsiteX3" fmla="*/ 0 w 2193445"/>
                  <a:gd name="connsiteY3" fmla="*/ 2178749 h 2178749"/>
                  <a:gd name="connsiteX4" fmla="*/ 750594 w 2193445"/>
                  <a:gd name="connsiteY4" fmla="*/ 590904 h 2178749"/>
                  <a:gd name="connsiteX0" fmla="*/ 750594 w 2400691"/>
                  <a:gd name="connsiteY0" fmla="*/ 725189 h 2313034"/>
                  <a:gd name="connsiteX1" fmla="*/ 2400691 w 2400691"/>
                  <a:gd name="connsiteY1" fmla="*/ 0 h 2313034"/>
                  <a:gd name="connsiteX2" fmla="*/ 1607721 w 2400691"/>
                  <a:gd name="connsiteY2" fmla="*/ 1733879 h 2313034"/>
                  <a:gd name="connsiteX3" fmla="*/ 0 w 2400691"/>
                  <a:gd name="connsiteY3" fmla="*/ 2313034 h 2313034"/>
                  <a:gd name="connsiteX4" fmla="*/ 750594 w 2400691"/>
                  <a:gd name="connsiteY4" fmla="*/ 725189 h 2313034"/>
                  <a:gd name="connsiteX0" fmla="*/ 750594 w 2400691"/>
                  <a:gd name="connsiteY0" fmla="*/ 725189 h 2313034"/>
                  <a:gd name="connsiteX1" fmla="*/ 2400691 w 2400691"/>
                  <a:gd name="connsiteY1" fmla="*/ 0 h 2313034"/>
                  <a:gd name="connsiteX2" fmla="*/ 1641696 w 2400691"/>
                  <a:gd name="connsiteY2" fmla="*/ 1589767 h 2313034"/>
                  <a:gd name="connsiteX3" fmla="*/ 0 w 2400691"/>
                  <a:gd name="connsiteY3" fmla="*/ 2313034 h 2313034"/>
                  <a:gd name="connsiteX4" fmla="*/ 750594 w 2400691"/>
                  <a:gd name="connsiteY4" fmla="*/ 725189 h 2313034"/>
                  <a:gd name="connsiteX0" fmla="*/ 750594 w 2400691"/>
                  <a:gd name="connsiteY0" fmla="*/ 725189 h 2313034"/>
                  <a:gd name="connsiteX1" fmla="*/ 2400691 w 2400691"/>
                  <a:gd name="connsiteY1" fmla="*/ 0 h 2313034"/>
                  <a:gd name="connsiteX2" fmla="*/ 1641696 w 2400691"/>
                  <a:gd name="connsiteY2" fmla="*/ 1589767 h 2313034"/>
                  <a:gd name="connsiteX3" fmla="*/ 0 w 2400691"/>
                  <a:gd name="connsiteY3" fmla="*/ 2313034 h 2313034"/>
                  <a:gd name="connsiteX4" fmla="*/ 750594 w 2400691"/>
                  <a:gd name="connsiteY4" fmla="*/ 725189 h 2313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00691" h="2313034">
                    <a:moveTo>
                      <a:pt x="750594" y="725189"/>
                    </a:moveTo>
                    <a:lnTo>
                      <a:pt x="2400691" y="0"/>
                    </a:lnTo>
                    <a:lnTo>
                      <a:pt x="1641696" y="1589767"/>
                    </a:lnTo>
                    <a:lnTo>
                      <a:pt x="0" y="2313034"/>
                    </a:lnTo>
                    <a:lnTo>
                      <a:pt x="750594" y="725189"/>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7146" tIns="28573" rIns="57146" bIns="28573" numCol="1" spcCol="0" rtlCol="0" fromWordArt="0" anchor="ctr" anchorCtr="0" forceAA="0" compatLnSpc="1">
                <a:prstTxWarp prst="textNoShape">
                  <a:avLst/>
                </a:prstTxWarp>
                <a:noAutofit/>
              </a:bodyPr>
              <a:lstStyle/>
              <a:p>
                <a:pPr algn="ctr"/>
                <a:endParaRPr lang="zh-CN" altLang="en-US" sz="2657"/>
              </a:p>
            </p:txBody>
          </p:sp>
          <p:grpSp>
            <p:nvGrpSpPr>
              <p:cNvPr id="46" name="组合 63">
                <a:extLst>
                  <a:ext uri="{FF2B5EF4-FFF2-40B4-BE49-F238E27FC236}">
                    <a16:creationId xmlns:a16="http://schemas.microsoft.com/office/drawing/2014/main" id="{FDC60302-71A4-D74F-AD2E-1E3955D00123}"/>
                  </a:ext>
                </a:extLst>
              </p:cNvPr>
              <p:cNvGrpSpPr/>
              <p:nvPr/>
            </p:nvGrpSpPr>
            <p:grpSpPr>
              <a:xfrm>
                <a:off x="3358836" y="3908284"/>
                <a:ext cx="2454569" cy="1380867"/>
                <a:chOff x="3358836" y="3908284"/>
                <a:chExt cx="2454569" cy="1380867"/>
              </a:xfrm>
            </p:grpSpPr>
            <p:sp>
              <p:nvSpPr>
                <p:cNvPr id="47" name="矩形 92">
                  <a:extLst>
                    <a:ext uri="{FF2B5EF4-FFF2-40B4-BE49-F238E27FC236}">
                      <a16:creationId xmlns:a16="http://schemas.microsoft.com/office/drawing/2014/main" id="{CF2E76A0-540D-7F43-B98B-9A30687A3086}"/>
                    </a:ext>
                  </a:extLst>
                </p:cNvPr>
                <p:cNvSpPr/>
                <p:nvPr/>
              </p:nvSpPr>
              <p:spPr>
                <a:xfrm>
                  <a:off x="3468484" y="4382430"/>
                  <a:ext cx="1108211" cy="841588"/>
                </a:xfrm>
                <a:custGeom>
                  <a:avLst/>
                  <a:gdLst>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1866877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7697"/>
                    <a:gd name="connsiteY0" fmla="*/ 0 h 1866877"/>
                    <a:gd name="connsiteX1" fmla="*/ 927697 w 927697"/>
                    <a:gd name="connsiteY1" fmla="*/ 914400 h 1866877"/>
                    <a:gd name="connsiteX2" fmla="*/ 923822 w 927697"/>
                    <a:gd name="connsiteY2" fmla="*/ 1866877 h 1866877"/>
                    <a:gd name="connsiteX3" fmla="*/ 0 w 927697"/>
                    <a:gd name="connsiteY3" fmla="*/ 956352 h 1866877"/>
                    <a:gd name="connsiteX4" fmla="*/ 0 w 927697"/>
                    <a:gd name="connsiteY4" fmla="*/ 0 h 1866877"/>
                    <a:gd name="connsiteX0" fmla="*/ 0 w 927697"/>
                    <a:gd name="connsiteY0" fmla="*/ 0 h 1866877"/>
                    <a:gd name="connsiteX1" fmla="*/ 927697 w 927697"/>
                    <a:gd name="connsiteY1" fmla="*/ 1015139 h 1866877"/>
                    <a:gd name="connsiteX2" fmla="*/ 923822 w 927697"/>
                    <a:gd name="connsiteY2" fmla="*/ 1866877 h 1866877"/>
                    <a:gd name="connsiteX3" fmla="*/ 0 w 927697"/>
                    <a:gd name="connsiteY3" fmla="*/ 956352 h 1866877"/>
                    <a:gd name="connsiteX4" fmla="*/ 0 w 927697"/>
                    <a:gd name="connsiteY4" fmla="*/ 0 h 1866877"/>
                    <a:gd name="connsiteX0" fmla="*/ 0 w 923934"/>
                    <a:gd name="connsiteY0" fmla="*/ 0 h 1866877"/>
                    <a:gd name="connsiteX1" fmla="*/ 916073 w 923934"/>
                    <a:gd name="connsiteY1" fmla="*/ 910525 h 1866877"/>
                    <a:gd name="connsiteX2" fmla="*/ 923822 w 923934"/>
                    <a:gd name="connsiteY2" fmla="*/ 1866877 h 1866877"/>
                    <a:gd name="connsiteX3" fmla="*/ 0 w 923934"/>
                    <a:gd name="connsiteY3" fmla="*/ 956352 h 1866877"/>
                    <a:gd name="connsiteX4" fmla="*/ 0 w 923934"/>
                    <a:gd name="connsiteY4" fmla="*/ 0 h 1866877"/>
                    <a:gd name="connsiteX0" fmla="*/ 0 w 922003"/>
                    <a:gd name="connsiteY0" fmla="*/ 0 h 1894231"/>
                    <a:gd name="connsiteX1" fmla="*/ 916073 w 922003"/>
                    <a:gd name="connsiteY1" fmla="*/ 910525 h 1894231"/>
                    <a:gd name="connsiteX2" fmla="*/ 921868 w 922003"/>
                    <a:gd name="connsiteY2" fmla="*/ 1894231 h 1894231"/>
                    <a:gd name="connsiteX3" fmla="*/ 0 w 922003"/>
                    <a:gd name="connsiteY3" fmla="*/ 95635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3908 w 922003"/>
                    <a:gd name="connsiteY3" fmla="*/ 99738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64477 w 922003"/>
                    <a:gd name="connsiteY3" fmla="*/ 970028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7815 w 922003"/>
                    <a:gd name="connsiteY3" fmla="*/ 981752 h 1894231"/>
                    <a:gd name="connsiteX4" fmla="*/ 0 w 922003"/>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39077 w 925842"/>
                    <a:gd name="connsiteY3" fmla="*/ 971982 h 1894231"/>
                    <a:gd name="connsiteX4" fmla="*/ 0 w 925842"/>
                    <a:gd name="connsiteY4" fmla="*/ 0 h 1894231"/>
                    <a:gd name="connsiteX0" fmla="*/ 376 w 926218"/>
                    <a:gd name="connsiteY0" fmla="*/ 0 h 1894231"/>
                    <a:gd name="connsiteX1" fmla="*/ 926218 w 926218"/>
                    <a:gd name="connsiteY1" fmla="*/ 922248 h 1894231"/>
                    <a:gd name="connsiteX2" fmla="*/ 922244 w 926218"/>
                    <a:gd name="connsiteY2" fmla="*/ 1894231 h 1894231"/>
                    <a:gd name="connsiteX3" fmla="*/ 376 w 926218"/>
                    <a:gd name="connsiteY3" fmla="*/ 977843 h 1894231"/>
                    <a:gd name="connsiteX4" fmla="*/ 376 w 926218"/>
                    <a:gd name="connsiteY4" fmla="*/ 0 h 1894231"/>
                    <a:gd name="connsiteX0" fmla="*/ 376 w 926218"/>
                    <a:gd name="connsiteY0" fmla="*/ 0 h 1888370"/>
                    <a:gd name="connsiteX1" fmla="*/ 926218 w 926218"/>
                    <a:gd name="connsiteY1" fmla="*/ 922248 h 1888370"/>
                    <a:gd name="connsiteX2" fmla="*/ 889029 w 926218"/>
                    <a:gd name="connsiteY2" fmla="*/ 1888370 h 1888370"/>
                    <a:gd name="connsiteX3" fmla="*/ 376 w 926218"/>
                    <a:gd name="connsiteY3" fmla="*/ 977843 h 1888370"/>
                    <a:gd name="connsiteX4" fmla="*/ 376 w 926218"/>
                    <a:gd name="connsiteY4" fmla="*/ 0 h 1888370"/>
                    <a:gd name="connsiteX0" fmla="*/ 376 w 926532"/>
                    <a:gd name="connsiteY0" fmla="*/ 0 h 1909862"/>
                    <a:gd name="connsiteX1" fmla="*/ 926218 w 926532"/>
                    <a:gd name="connsiteY1" fmla="*/ 922248 h 1909862"/>
                    <a:gd name="connsiteX2" fmla="*/ 926152 w 926532"/>
                    <a:gd name="connsiteY2" fmla="*/ 1909862 h 1909862"/>
                    <a:gd name="connsiteX3" fmla="*/ 376 w 926532"/>
                    <a:gd name="connsiteY3" fmla="*/ 977843 h 1909862"/>
                    <a:gd name="connsiteX4" fmla="*/ 376 w 926532"/>
                    <a:gd name="connsiteY4" fmla="*/ 0 h 1909862"/>
                    <a:gd name="connsiteX0" fmla="*/ 31298 w 926193"/>
                    <a:gd name="connsiteY0" fmla="*/ 0 h 1909862"/>
                    <a:gd name="connsiteX1" fmla="*/ 925879 w 926193"/>
                    <a:gd name="connsiteY1" fmla="*/ 922248 h 1909862"/>
                    <a:gd name="connsiteX2" fmla="*/ 925813 w 926193"/>
                    <a:gd name="connsiteY2" fmla="*/ 1909862 h 1909862"/>
                    <a:gd name="connsiteX3" fmla="*/ 37 w 926193"/>
                    <a:gd name="connsiteY3" fmla="*/ 977843 h 1909862"/>
                    <a:gd name="connsiteX4" fmla="*/ 31298 w 926193"/>
                    <a:gd name="connsiteY4" fmla="*/ 0 h 1909862"/>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6392" h="1905954">
                      <a:moveTo>
                        <a:pt x="2190" y="0"/>
                      </a:moveTo>
                      <a:lnTo>
                        <a:pt x="926078" y="918340"/>
                      </a:lnTo>
                      <a:cubicBezTo>
                        <a:pt x="924786" y="1235832"/>
                        <a:pt x="927304" y="1588462"/>
                        <a:pt x="926012" y="1905954"/>
                      </a:cubicBezTo>
                      <a:lnTo>
                        <a:pt x="236" y="973935"/>
                      </a:lnTo>
                      <a:cubicBezTo>
                        <a:pt x="-1067" y="641474"/>
                        <a:pt x="3493" y="332461"/>
                        <a:pt x="2190" y="0"/>
                      </a:cubicBezTo>
                      <a:close/>
                    </a:path>
                  </a:pathLst>
                </a:custGeom>
                <a:gradFill flip="none" rotWithShape="1">
                  <a:gsLst>
                    <a:gs pos="0">
                      <a:srgbClr val="00A3FF"/>
                    </a:gs>
                    <a:gs pos="80000">
                      <a:srgbClr val="003192">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57"/>
                </a:p>
              </p:txBody>
            </p:sp>
            <p:sp>
              <p:nvSpPr>
                <p:cNvPr id="48" name="矩形 92">
                  <a:extLst>
                    <a:ext uri="{FF2B5EF4-FFF2-40B4-BE49-F238E27FC236}">
                      <a16:creationId xmlns:a16="http://schemas.microsoft.com/office/drawing/2014/main" id="{FBAE02AD-3E28-FA4C-A7DE-4159D9548FDC}"/>
                    </a:ext>
                  </a:extLst>
                </p:cNvPr>
                <p:cNvSpPr/>
                <p:nvPr/>
              </p:nvSpPr>
              <p:spPr>
                <a:xfrm flipH="1">
                  <a:off x="4575157" y="4382430"/>
                  <a:ext cx="1108211" cy="841588"/>
                </a:xfrm>
                <a:custGeom>
                  <a:avLst/>
                  <a:gdLst>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1866877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7697"/>
                    <a:gd name="connsiteY0" fmla="*/ 0 h 1866877"/>
                    <a:gd name="connsiteX1" fmla="*/ 927697 w 927697"/>
                    <a:gd name="connsiteY1" fmla="*/ 914400 h 1866877"/>
                    <a:gd name="connsiteX2" fmla="*/ 923822 w 927697"/>
                    <a:gd name="connsiteY2" fmla="*/ 1866877 h 1866877"/>
                    <a:gd name="connsiteX3" fmla="*/ 0 w 927697"/>
                    <a:gd name="connsiteY3" fmla="*/ 956352 h 1866877"/>
                    <a:gd name="connsiteX4" fmla="*/ 0 w 927697"/>
                    <a:gd name="connsiteY4" fmla="*/ 0 h 1866877"/>
                    <a:gd name="connsiteX0" fmla="*/ 0 w 927697"/>
                    <a:gd name="connsiteY0" fmla="*/ 0 h 1866877"/>
                    <a:gd name="connsiteX1" fmla="*/ 927697 w 927697"/>
                    <a:gd name="connsiteY1" fmla="*/ 1015139 h 1866877"/>
                    <a:gd name="connsiteX2" fmla="*/ 923822 w 927697"/>
                    <a:gd name="connsiteY2" fmla="*/ 1866877 h 1866877"/>
                    <a:gd name="connsiteX3" fmla="*/ 0 w 927697"/>
                    <a:gd name="connsiteY3" fmla="*/ 956352 h 1866877"/>
                    <a:gd name="connsiteX4" fmla="*/ 0 w 927697"/>
                    <a:gd name="connsiteY4" fmla="*/ 0 h 1866877"/>
                    <a:gd name="connsiteX0" fmla="*/ 0 w 923934"/>
                    <a:gd name="connsiteY0" fmla="*/ 0 h 1866877"/>
                    <a:gd name="connsiteX1" fmla="*/ 916073 w 923934"/>
                    <a:gd name="connsiteY1" fmla="*/ 910525 h 1866877"/>
                    <a:gd name="connsiteX2" fmla="*/ 923822 w 923934"/>
                    <a:gd name="connsiteY2" fmla="*/ 1866877 h 1866877"/>
                    <a:gd name="connsiteX3" fmla="*/ 0 w 923934"/>
                    <a:gd name="connsiteY3" fmla="*/ 956352 h 1866877"/>
                    <a:gd name="connsiteX4" fmla="*/ 0 w 923934"/>
                    <a:gd name="connsiteY4" fmla="*/ 0 h 1866877"/>
                    <a:gd name="connsiteX0" fmla="*/ 0 w 922003"/>
                    <a:gd name="connsiteY0" fmla="*/ 0 h 1894231"/>
                    <a:gd name="connsiteX1" fmla="*/ 916073 w 922003"/>
                    <a:gd name="connsiteY1" fmla="*/ 910525 h 1894231"/>
                    <a:gd name="connsiteX2" fmla="*/ 921868 w 922003"/>
                    <a:gd name="connsiteY2" fmla="*/ 1894231 h 1894231"/>
                    <a:gd name="connsiteX3" fmla="*/ 0 w 922003"/>
                    <a:gd name="connsiteY3" fmla="*/ 95635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3908 w 922003"/>
                    <a:gd name="connsiteY3" fmla="*/ 99738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64477 w 922003"/>
                    <a:gd name="connsiteY3" fmla="*/ 970028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7815 w 922003"/>
                    <a:gd name="connsiteY3" fmla="*/ 981752 h 1894231"/>
                    <a:gd name="connsiteX4" fmla="*/ 0 w 922003"/>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39077 w 925842"/>
                    <a:gd name="connsiteY3" fmla="*/ 971982 h 1894231"/>
                    <a:gd name="connsiteX4" fmla="*/ 0 w 925842"/>
                    <a:gd name="connsiteY4" fmla="*/ 0 h 1894231"/>
                    <a:gd name="connsiteX0" fmla="*/ 376 w 926218"/>
                    <a:gd name="connsiteY0" fmla="*/ 0 h 1894231"/>
                    <a:gd name="connsiteX1" fmla="*/ 926218 w 926218"/>
                    <a:gd name="connsiteY1" fmla="*/ 922248 h 1894231"/>
                    <a:gd name="connsiteX2" fmla="*/ 922244 w 926218"/>
                    <a:gd name="connsiteY2" fmla="*/ 1894231 h 1894231"/>
                    <a:gd name="connsiteX3" fmla="*/ 376 w 926218"/>
                    <a:gd name="connsiteY3" fmla="*/ 977843 h 1894231"/>
                    <a:gd name="connsiteX4" fmla="*/ 376 w 926218"/>
                    <a:gd name="connsiteY4" fmla="*/ 0 h 1894231"/>
                    <a:gd name="connsiteX0" fmla="*/ 376 w 926218"/>
                    <a:gd name="connsiteY0" fmla="*/ 0 h 1888370"/>
                    <a:gd name="connsiteX1" fmla="*/ 926218 w 926218"/>
                    <a:gd name="connsiteY1" fmla="*/ 922248 h 1888370"/>
                    <a:gd name="connsiteX2" fmla="*/ 889029 w 926218"/>
                    <a:gd name="connsiteY2" fmla="*/ 1888370 h 1888370"/>
                    <a:gd name="connsiteX3" fmla="*/ 376 w 926218"/>
                    <a:gd name="connsiteY3" fmla="*/ 977843 h 1888370"/>
                    <a:gd name="connsiteX4" fmla="*/ 376 w 926218"/>
                    <a:gd name="connsiteY4" fmla="*/ 0 h 1888370"/>
                    <a:gd name="connsiteX0" fmla="*/ 376 w 926532"/>
                    <a:gd name="connsiteY0" fmla="*/ 0 h 1909862"/>
                    <a:gd name="connsiteX1" fmla="*/ 926218 w 926532"/>
                    <a:gd name="connsiteY1" fmla="*/ 922248 h 1909862"/>
                    <a:gd name="connsiteX2" fmla="*/ 926152 w 926532"/>
                    <a:gd name="connsiteY2" fmla="*/ 1909862 h 1909862"/>
                    <a:gd name="connsiteX3" fmla="*/ 376 w 926532"/>
                    <a:gd name="connsiteY3" fmla="*/ 977843 h 1909862"/>
                    <a:gd name="connsiteX4" fmla="*/ 376 w 926532"/>
                    <a:gd name="connsiteY4" fmla="*/ 0 h 1909862"/>
                    <a:gd name="connsiteX0" fmla="*/ 31298 w 926193"/>
                    <a:gd name="connsiteY0" fmla="*/ 0 h 1909862"/>
                    <a:gd name="connsiteX1" fmla="*/ 925879 w 926193"/>
                    <a:gd name="connsiteY1" fmla="*/ 922248 h 1909862"/>
                    <a:gd name="connsiteX2" fmla="*/ 925813 w 926193"/>
                    <a:gd name="connsiteY2" fmla="*/ 1909862 h 1909862"/>
                    <a:gd name="connsiteX3" fmla="*/ 37 w 926193"/>
                    <a:gd name="connsiteY3" fmla="*/ 977843 h 1909862"/>
                    <a:gd name="connsiteX4" fmla="*/ 31298 w 926193"/>
                    <a:gd name="connsiteY4" fmla="*/ 0 h 1909862"/>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6392" h="1905954">
                      <a:moveTo>
                        <a:pt x="2190" y="0"/>
                      </a:moveTo>
                      <a:lnTo>
                        <a:pt x="926078" y="918340"/>
                      </a:lnTo>
                      <a:cubicBezTo>
                        <a:pt x="924786" y="1235832"/>
                        <a:pt x="927304" y="1588462"/>
                        <a:pt x="926012" y="1905954"/>
                      </a:cubicBezTo>
                      <a:lnTo>
                        <a:pt x="236" y="973935"/>
                      </a:lnTo>
                      <a:cubicBezTo>
                        <a:pt x="-1067" y="641474"/>
                        <a:pt x="3493" y="332461"/>
                        <a:pt x="2190" y="0"/>
                      </a:cubicBezTo>
                      <a:close/>
                    </a:path>
                  </a:pathLst>
                </a:custGeom>
                <a:gradFill flip="none" rotWithShape="1">
                  <a:gsLst>
                    <a:gs pos="2000">
                      <a:srgbClr val="00A3FF"/>
                    </a:gs>
                    <a:gs pos="100000">
                      <a:srgbClr val="003192">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57"/>
                </a:p>
              </p:txBody>
            </p:sp>
            <p:grpSp>
              <p:nvGrpSpPr>
                <p:cNvPr id="49" name="组合 66">
                  <a:extLst>
                    <a:ext uri="{FF2B5EF4-FFF2-40B4-BE49-F238E27FC236}">
                      <a16:creationId xmlns:a16="http://schemas.microsoft.com/office/drawing/2014/main" id="{24B6FD47-DBC2-C143-AAA1-111A13A7B305}"/>
                    </a:ext>
                  </a:extLst>
                </p:cNvPr>
                <p:cNvGrpSpPr/>
                <p:nvPr/>
              </p:nvGrpSpPr>
              <p:grpSpPr>
                <a:xfrm>
                  <a:off x="3358836" y="3908284"/>
                  <a:ext cx="2454569" cy="1380867"/>
                  <a:chOff x="3373780" y="2423097"/>
                  <a:chExt cx="3163566" cy="1779728"/>
                </a:xfrm>
              </p:grpSpPr>
              <p:cxnSp>
                <p:nvCxnSpPr>
                  <p:cNvPr id="50" name="直接连接符 40">
                    <a:extLst>
                      <a:ext uri="{FF2B5EF4-FFF2-40B4-BE49-F238E27FC236}">
                        <a16:creationId xmlns:a16="http://schemas.microsoft.com/office/drawing/2014/main" id="{A1EC7F96-2688-5F4D-AA8D-C51393E35AF6}"/>
                      </a:ext>
                    </a:extLst>
                  </p:cNvPr>
                  <p:cNvCxnSpPr/>
                  <p:nvPr/>
                </p:nvCxnSpPr>
                <p:spPr>
                  <a:xfrm flipH="1">
                    <a:off x="3373780" y="2423097"/>
                    <a:ext cx="1541248" cy="568895"/>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51" name="直接连接符 41">
                    <a:extLst>
                      <a:ext uri="{FF2B5EF4-FFF2-40B4-BE49-F238E27FC236}">
                        <a16:creationId xmlns:a16="http://schemas.microsoft.com/office/drawing/2014/main" id="{BB84719E-35EF-F647-B30F-606586770031}"/>
                      </a:ext>
                    </a:extLst>
                  </p:cNvPr>
                  <p:cNvCxnSpPr/>
                  <p:nvPr/>
                </p:nvCxnSpPr>
                <p:spPr>
                  <a:xfrm>
                    <a:off x="3373780" y="2991992"/>
                    <a:ext cx="0" cy="644922"/>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52" name="直接连接符 42">
                    <a:extLst>
                      <a:ext uri="{FF2B5EF4-FFF2-40B4-BE49-F238E27FC236}">
                        <a16:creationId xmlns:a16="http://schemas.microsoft.com/office/drawing/2014/main" id="{3877DAF6-ECE9-AE42-A4B1-4D7A1B91BDF6}"/>
                      </a:ext>
                    </a:extLst>
                  </p:cNvPr>
                  <p:cNvCxnSpPr/>
                  <p:nvPr/>
                </p:nvCxnSpPr>
                <p:spPr>
                  <a:xfrm>
                    <a:off x="4916018" y="2425118"/>
                    <a:ext cx="1618910" cy="597561"/>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53" name="直接连接符 43">
                    <a:extLst>
                      <a:ext uri="{FF2B5EF4-FFF2-40B4-BE49-F238E27FC236}">
                        <a16:creationId xmlns:a16="http://schemas.microsoft.com/office/drawing/2014/main" id="{90DBE603-6898-E643-9455-A30C707B95D3}"/>
                      </a:ext>
                    </a:extLst>
                  </p:cNvPr>
                  <p:cNvCxnSpPr/>
                  <p:nvPr/>
                </p:nvCxnSpPr>
                <p:spPr>
                  <a:xfrm>
                    <a:off x="3373780" y="3635951"/>
                    <a:ext cx="1535773" cy="566874"/>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54" name="直接连接符 44">
                    <a:extLst>
                      <a:ext uri="{FF2B5EF4-FFF2-40B4-BE49-F238E27FC236}">
                        <a16:creationId xmlns:a16="http://schemas.microsoft.com/office/drawing/2014/main" id="{A824FF50-8962-D14B-A24D-95DBB0355449}"/>
                      </a:ext>
                    </a:extLst>
                  </p:cNvPr>
                  <p:cNvCxnSpPr/>
                  <p:nvPr/>
                </p:nvCxnSpPr>
                <p:spPr>
                  <a:xfrm flipH="1">
                    <a:off x="4909555" y="3607778"/>
                    <a:ext cx="1627791" cy="595047"/>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55" name="直接连接符 45">
                    <a:extLst>
                      <a:ext uri="{FF2B5EF4-FFF2-40B4-BE49-F238E27FC236}">
                        <a16:creationId xmlns:a16="http://schemas.microsoft.com/office/drawing/2014/main" id="{67D7DB6E-77D0-0644-98F8-43867A9A5D4C}"/>
                      </a:ext>
                    </a:extLst>
                  </p:cNvPr>
                  <p:cNvCxnSpPr/>
                  <p:nvPr/>
                </p:nvCxnSpPr>
                <p:spPr>
                  <a:xfrm>
                    <a:off x="6534928" y="3021128"/>
                    <a:ext cx="0" cy="586651"/>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grpSp>
          </p:grpSp>
        </p:grpSp>
        <p:sp>
          <p:nvSpPr>
            <p:cNvPr id="44" name="矩形 9">
              <a:extLst>
                <a:ext uri="{FF2B5EF4-FFF2-40B4-BE49-F238E27FC236}">
                  <a16:creationId xmlns:a16="http://schemas.microsoft.com/office/drawing/2014/main" id="{B1F1C46E-188D-2047-93AD-5E2C15CC36A7}"/>
                </a:ext>
              </a:extLst>
            </p:cNvPr>
            <p:cNvSpPr/>
            <p:nvPr/>
          </p:nvSpPr>
          <p:spPr>
            <a:xfrm rot="10800000">
              <a:off x="2857886" y="3306421"/>
              <a:ext cx="3434541" cy="924424"/>
            </a:xfrm>
            <a:custGeom>
              <a:avLst/>
              <a:gdLst>
                <a:gd name="connsiteX0" fmla="*/ 0 w 2499492"/>
                <a:gd name="connsiteY0" fmla="*/ 0 h 2499492"/>
                <a:gd name="connsiteX1" fmla="*/ 2499492 w 2499492"/>
                <a:gd name="connsiteY1" fmla="*/ 0 h 2499492"/>
                <a:gd name="connsiteX2" fmla="*/ 2499492 w 2499492"/>
                <a:gd name="connsiteY2" fmla="*/ 2499492 h 2499492"/>
                <a:gd name="connsiteX3" fmla="*/ 0 w 2499492"/>
                <a:gd name="connsiteY3" fmla="*/ 2499492 h 2499492"/>
                <a:gd name="connsiteX4" fmla="*/ 0 w 2499492"/>
                <a:gd name="connsiteY4" fmla="*/ 0 h 2499492"/>
                <a:gd name="connsiteX0" fmla="*/ 647422 w 2499492"/>
                <a:gd name="connsiteY0" fmla="*/ 0 h 2512841"/>
                <a:gd name="connsiteX1" fmla="*/ 2499492 w 2499492"/>
                <a:gd name="connsiteY1" fmla="*/ 13349 h 2512841"/>
                <a:gd name="connsiteX2" fmla="*/ 2499492 w 2499492"/>
                <a:gd name="connsiteY2" fmla="*/ 2512841 h 2512841"/>
                <a:gd name="connsiteX3" fmla="*/ 0 w 2499492"/>
                <a:gd name="connsiteY3" fmla="*/ 2512841 h 2512841"/>
                <a:gd name="connsiteX4" fmla="*/ 647422 w 2499492"/>
                <a:gd name="connsiteY4" fmla="*/ 0 h 2512841"/>
                <a:gd name="connsiteX0" fmla="*/ 647422 w 2499492"/>
                <a:gd name="connsiteY0" fmla="*/ 0 h 2512841"/>
                <a:gd name="connsiteX1" fmla="*/ 1865419 w 2499492"/>
                <a:gd name="connsiteY1" fmla="*/ 0 h 2512841"/>
                <a:gd name="connsiteX2" fmla="*/ 2499492 w 2499492"/>
                <a:gd name="connsiteY2" fmla="*/ 2512841 h 2512841"/>
                <a:gd name="connsiteX3" fmla="*/ 0 w 2499492"/>
                <a:gd name="connsiteY3" fmla="*/ 2512841 h 2512841"/>
                <a:gd name="connsiteX4" fmla="*/ 647422 w 2499492"/>
                <a:gd name="connsiteY4" fmla="*/ 0 h 2512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99492" h="2512841">
                  <a:moveTo>
                    <a:pt x="647422" y="0"/>
                  </a:moveTo>
                  <a:lnTo>
                    <a:pt x="1865419" y="0"/>
                  </a:lnTo>
                  <a:lnTo>
                    <a:pt x="2499492" y="2512841"/>
                  </a:lnTo>
                  <a:lnTo>
                    <a:pt x="0" y="2512841"/>
                  </a:lnTo>
                  <a:lnTo>
                    <a:pt x="647422" y="0"/>
                  </a:lnTo>
                  <a:close/>
                </a:path>
              </a:pathLst>
            </a:custGeom>
            <a:gradFill>
              <a:gsLst>
                <a:gs pos="100000">
                  <a:srgbClr val="00A3FF">
                    <a:alpha val="19000"/>
                  </a:srgbClr>
                </a:gs>
                <a:gs pos="21000">
                  <a:srgbClr val="003192">
                    <a:alpha val="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57"/>
            </a:p>
          </p:txBody>
        </p:sp>
      </p:grpSp>
      <p:grpSp>
        <p:nvGrpSpPr>
          <p:cNvPr id="56" name="组合 59">
            <a:extLst>
              <a:ext uri="{FF2B5EF4-FFF2-40B4-BE49-F238E27FC236}">
                <a16:creationId xmlns:a16="http://schemas.microsoft.com/office/drawing/2014/main" id="{F3905012-F134-BF40-8A67-8CE18DA08D77}"/>
              </a:ext>
            </a:extLst>
          </p:cNvPr>
          <p:cNvGrpSpPr/>
          <p:nvPr/>
        </p:nvGrpSpPr>
        <p:grpSpPr>
          <a:xfrm>
            <a:off x="1870261" y="4470595"/>
            <a:ext cx="1837183" cy="999997"/>
            <a:chOff x="2857886" y="3306421"/>
            <a:chExt cx="3434541" cy="1869452"/>
          </a:xfrm>
        </p:grpSpPr>
        <p:grpSp>
          <p:nvGrpSpPr>
            <p:cNvPr id="57" name="组合 60">
              <a:extLst>
                <a:ext uri="{FF2B5EF4-FFF2-40B4-BE49-F238E27FC236}">
                  <a16:creationId xmlns:a16="http://schemas.microsoft.com/office/drawing/2014/main" id="{161AA50A-61BE-774A-8F14-5CB1AD252A73}"/>
                </a:ext>
              </a:extLst>
            </p:cNvPr>
            <p:cNvGrpSpPr/>
            <p:nvPr/>
          </p:nvGrpSpPr>
          <p:grpSpPr>
            <a:xfrm>
              <a:off x="3358836" y="3624383"/>
              <a:ext cx="2454569" cy="1551490"/>
              <a:chOff x="3358836" y="3737661"/>
              <a:chExt cx="2454569" cy="1551490"/>
            </a:xfrm>
          </p:grpSpPr>
          <p:sp>
            <p:nvSpPr>
              <p:cNvPr id="59" name="矩形 11">
                <a:extLst>
                  <a:ext uri="{FF2B5EF4-FFF2-40B4-BE49-F238E27FC236}">
                    <a16:creationId xmlns:a16="http://schemas.microsoft.com/office/drawing/2014/main" id="{07E340DA-02B6-AE40-BFDE-83C4E18F73FE}"/>
                  </a:ext>
                </a:extLst>
              </p:cNvPr>
              <p:cNvSpPr/>
              <p:nvPr/>
            </p:nvSpPr>
            <p:spPr>
              <a:xfrm rot="2700000">
                <a:off x="3950772" y="3738012"/>
                <a:ext cx="1224039" cy="1223337"/>
              </a:xfrm>
              <a:custGeom>
                <a:avLst/>
                <a:gdLst>
                  <a:gd name="connsiteX0" fmla="*/ 0 w 2078823"/>
                  <a:gd name="connsiteY0" fmla="*/ 0 h 2078823"/>
                  <a:gd name="connsiteX1" fmla="*/ 2078823 w 2078823"/>
                  <a:gd name="connsiteY1" fmla="*/ 0 h 2078823"/>
                  <a:gd name="connsiteX2" fmla="*/ 2078823 w 2078823"/>
                  <a:gd name="connsiteY2" fmla="*/ 2078823 h 2078823"/>
                  <a:gd name="connsiteX3" fmla="*/ 0 w 2078823"/>
                  <a:gd name="connsiteY3" fmla="*/ 2078823 h 2078823"/>
                  <a:gd name="connsiteX4" fmla="*/ 0 w 2078823"/>
                  <a:gd name="connsiteY4" fmla="*/ 0 h 2078823"/>
                  <a:gd name="connsiteX0" fmla="*/ 0 w 2664547"/>
                  <a:gd name="connsiteY0" fmla="*/ 0 h 2078823"/>
                  <a:gd name="connsiteX1" fmla="*/ 2664547 w 2664547"/>
                  <a:gd name="connsiteY1" fmla="*/ 479229 h 2078823"/>
                  <a:gd name="connsiteX2" fmla="*/ 2078823 w 2664547"/>
                  <a:gd name="connsiteY2" fmla="*/ 2078823 h 2078823"/>
                  <a:gd name="connsiteX3" fmla="*/ 0 w 2664547"/>
                  <a:gd name="connsiteY3" fmla="*/ 2078823 h 2078823"/>
                  <a:gd name="connsiteX4" fmla="*/ 0 w 2664547"/>
                  <a:gd name="connsiteY4" fmla="*/ 0 h 2078823"/>
                  <a:gd name="connsiteX0" fmla="*/ 0 w 2664547"/>
                  <a:gd name="connsiteY0" fmla="*/ 0 h 2687368"/>
                  <a:gd name="connsiteX1" fmla="*/ 2664547 w 2664547"/>
                  <a:gd name="connsiteY1" fmla="*/ 479229 h 2687368"/>
                  <a:gd name="connsiteX2" fmla="*/ 2078823 w 2664547"/>
                  <a:gd name="connsiteY2" fmla="*/ 2078823 h 2687368"/>
                  <a:gd name="connsiteX3" fmla="*/ 456408 w 2664547"/>
                  <a:gd name="connsiteY3" fmla="*/ 2687368 h 2687368"/>
                  <a:gd name="connsiteX4" fmla="*/ 0 w 2664547"/>
                  <a:gd name="connsiteY4" fmla="*/ 0 h 2687368"/>
                  <a:gd name="connsiteX0" fmla="*/ 1026919 w 2208139"/>
                  <a:gd name="connsiteY0" fmla="*/ 867176 h 2208139"/>
                  <a:gd name="connsiteX1" fmla="*/ 2208139 w 2208139"/>
                  <a:gd name="connsiteY1" fmla="*/ 0 h 2208139"/>
                  <a:gd name="connsiteX2" fmla="*/ 1622415 w 2208139"/>
                  <a:gd name="connsiteY2" fmla="*/ 1599594 h 2208139"/>
                  <a:gd name="connsiteX3" fmla="*/ 0 w 2208139"/>
                  <a:gd name="connsiteY3" fmla="*/ 2208139 h 2208139"/>
                  <a:gd name="connsiteX4" fmla="*/ 1026919 w 2208139"/>
                  <a:gd name="connsiteY4" fmla="*/ 867176 h 2208139"/>
                  <a:gd name="connsiteX0" fmla="*/ 699826 w 2208139"/>
                  <a:gd name="connsiteY0" fmla="*/ 585724 h 2208139"/>
                  <a:gd name="connsiteX1" fmla="*/ 2208139 w 2208139"/>
                  <a:gd name="connsiteY1" fmla="*/ 0 h 2208139"/>
                  <a:gd name="connsiteX2" fmla="*/ 1622415 w 2208139"/>
                  <a:gd name="connsiteY2" fmla="*/ 1599594 h 2208139"/>
                  <a:gd name="connsiteX3" fmla="*/ 0 w 2208139"/>
                  <a:gd name="connsiteY3" fmla="*/ 2208139 h 2208139"/>
                  <a:gd name="connsiteX4" fmla="*/ 699826 w 2208139"/>
                  <a:gd name="connsiteY4" fmla="*/ 585724 h 2208139"/>
                  <a:gd name="connsiteX0" fmla="*/ 666761 w 2208139"/>
                  <a:gd name="connsiteY0" fmla="*/ 633483 h 2208139"/>
                  <a:gd name="connsiteX1" fmla="*/ 2208139 w 2208139"/>
                  <a:gd name="connsiteY1" fmla="*/ 0 h 2208139"/>
                  <a:gd name="connsiteX2" fmla="*/ 1622415 w 2208139"/>
                  <a:gd name="connsiteY2" fmla="*/ 1599594 h 2208139"/>
                  <a:gd name="connsiteX3" fmla="*/ 0 w 2208139"/>
                  <a:gd name="connsiteY3" fmla="*/ 2208139 h 2208139"/>
                  <a:gd name="connsiteX4" fmla="*/ 666761 w 2208139"/>
                  <a:gd name="connsiteY4" fmla="*/ 633483 h 2208139"/>
                  <a:gd name="connsiteX0" fmla="*/ 652067 w 2193445"/>
                  <a:gd name="connsiteY0" fmla="*/ 633483 h 2178749"/>
                  <a:gd name="connsiteX1" fmla="*/ 2193445 w 2193445"/>
                  <a:gd name="connsiteY1" fmla="*/ 0 h 2178749"/>
                  <a:gd name="connsiteX2" fmla="*/ 1607721 w 2193445"/>
                  <a:gd name="connsiteY2" fmla="*/ 1599594 h 2178749"/>
                  <a:gd name="connsiteX3" fmla="*/ 0 w 2193445"/>
                  <a:gd name="connsiteY3" fmla="*/ 2178749 h 2178749"/>
                  <a:gd name="connsiteX4" fmla="*/ 652067 w 2193445"/>
                  <a:gd name="connsiteY4" fmla="*/ 633483 h 2178749"/>
                  <a:gd name="connsiteX0" fmla="*/ 750594 w 2193445"/>
                  <a:gd name="connsiteY0" fmla="*/ 590904 h 2178749"/>
                  <a:gd name="connsiteX1" fmla="*/ 2193445 w 2193445"/>
                  <a:gd name="connsiteY1" fmla="*/ 0 h 2178749"/>
                  <a:gd name="connsiteX2" fmla="*/ 1607721 w 2193445"/>
                  <a:gd name="connsiteY2" fmla="*/ 1599594 h 2178749"/>
                  <a:gd name="connsiteX3" fmla="*/ 0 w 2193445"/>
                  <a:gd name="connsiteY3" fmla="*/ 2178749 h 2178749"/>
                  <a:gd name="connsiteX4" fmla="*/ 750594 w 2193445"/>
                  <a:gd name="connsiteY4" fmla="*/ 590904 h 2178749"/>
                  <a:gd name="connsiteX0" fmla="*/ 750594 w 2400691"/>
                  <a:gd name="connsiteY0" fmla="*/ 725189 h 2313034"/>
                  <a:gd name="connsiteX1" fmla="*/ 2400691 w 2400691"/>
                  <a:gd name="connsiteY1" fmla="*/ 0 h 2313034"/>
                  <a:gd name="connsiteX2" fmla="*/ 1607721 w 2400691"/>
                  <a:gd name="connsiteY2" fmla="*/ 1733879 h 2313034"/>
                  <a:gd name="connsiteX3" fmla="*/ 0 w 2400691"/>
                  <a:gd name="connsiteY3" fmla="*/ 2313034 h 2313034"/>
                  <a:gd name="connsiteX4" fmla="*/ 750594 w 2400691"/>
                  <a:gd name="connsiteY4" fmla="*/ 725189 h 2313034"/>
                  <a:gd name="connsiteX0" fmla="*/ 750594 w 2400691"/>
                  <a:gd name="connsiteY0" fmla="*/ 725189 h 2313034"/>
                  <a:gd name="connsiteX1" fmla="*/ 2400691 w 2400691"/>
                  <a:gd name="connsiteY1" fmla="*/ 0 h 2313034"/>
                  <a:gd name="connsiteX2" fmla="*/ 1641696 w 2400691"/>
                  <a:gd name="connsiteY2" fmla="*/ 1589767 h 2313034"/>
                  <a:gd name="connsiteX3" fmla="*/ 0 w 2400691"/>
                  <a:gd name="connsiteY3" fmla="*/ 2313034 h 2313034"/>
                  <a:gd name="connsiteX4" fmla="*/ 750594 w 2400691"/>
                  <a:gd name="connsiteY4" fmla="*/ 725189 h 2313034"/>
                  <a:gd name="connsiteX0" fmla="*/ 750594 w 2400691"/>
                  <a:gd name="connsiteY0" fmla="*/ 725189 h 2313034"/>
                  <a:gd name="connsiteX1" fmla="*/ 2400691 w 2400691"/>
                  <a:gd name="connsiteY1" fmla="*/ 0 h 2313034"/>
                  <a:gd name="connsiteX2" fmla="*/ 1641696 w 2400691"/>
                  <a:gd name="connsiteY2" fmla="*/ 1589767 h 2313034"/>
                  <a:gd name="connsiteX3" fmla="*/ 0 w 2400691"/>
                  <a:gd name="connsiteY3" fmla="*/ 2313034 h 2313034"/>
                  <a:gd name="connsiteX4" fmla="*/ 750594 w 2400691"/>
                  <a:gd name="connsiteY4" fmla="*/ 725189 h 2313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00691" h="2313034">
                    <a:moveTo>
                      <a:pt x="750594" y="725189"/>
                    </a:moveTo>
                    <a:lnTo>
                      <a:pt x="2400691" y="0"/>
                    </a:lnTo>
                    <a:lnTo>
                      <a:pt x="1641696" y="1589767"/>
                    </a:lnTo>
                    <a:lnTo>
                      <a:pt x="0" y="2313034"/>
                    </a:lnTo>
                    <a:lnTo>
                      <a:pt x="750594" y="725189"/>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7146" tIns="28573" rIns="57146" bIns="28573" numCol="1" spcCol="0" rtlCol="0" fromWordArt="0" anchor="ctr" anchorCtr="0" forceAA="0" compatLnSpc="1">
                <a:prstTxWarp prst="textNoShape">
                  <a:avLst/>
                </a:prstTxWarp>
                <a:noAutofit/>
              </a:bodyPr>
              <a:lstStyle/>
              <a:p>
                <a:pPr algn="ctr"/>
                <a:endParaRPr lang="zh-CN" altLang="en-US" sz="2657"/>
              </a:p>
            </p:txBody>
          </p:sp>
          <p:grpSp>
            <p:nvGrpSpPr>
              <p:cNvPr id="60" name="组合 63">
                <a:extLst>
                  <a:ext uri="{FF2B5EF4-FFF2-40B4-BE49-F238E27FC236}">
                    <a16:creationId xmlns:a16="http://schemas.microsoft.com/office/drawing/2014/main" id="{88F55F46-F931-B042-8C9F-870BBBB9793E}"/>
                  </a:ext>
                </a:extLst>
              </p:cNvPr>
              <p:cNvGrpSpPr/>
              <p:nvPr/>
            </p:nvGrpSpPr>
            <p:grpSpPr>
              <a:xfrm>
                <a:off x="3358836" y="3908284"/>
                <a:ext cx="2454569" cy="1380867"/>
                <a:chOff x="3358836" y="3908284"/>
                <a:chExt cx="2454569" cy="1380867"/>
              </a:xfrm>
            </p:grpSpPr>
            <p:sp>
              <p:nvSpPr>
                <p:cNvPr id="61" name="矩形 92">
                  <a:extLst>
                    <a:ext uri="{FF2B5EF4-FFF2-40B4-BE49-F238E27FC236}">
                      <a16:creationId xmlns:a16="http://schemas.microsoft.com/office/drawing/2014/main" id="{7F30C02D-43CC-B14E-9237-16F58526202F}"/>
                    </a:ext>
                  </a:extLst>
                </p:cNvPr>
                <p:cNvSpPr/>
                <p:nvPr/>
              </p:nvSpPr>
              <p:spPr>
                <a:xfrm>
                  <a:off x="3468484" y="4382430"/>
                  <a:ext cx="1108211" cy="841588"/>
                </a:xfrm>
                <a:custGeom>
                  <a:avLst/>
                  <a:gdLst>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1866877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7697"/>
                    <a:gd name="connsiteY0" fmla="*/ 0 h 1866877"/>
                    <a:gd name="connsiteX1" fmla="*/ 927697 w 927697"/>
                    <a:gd name="connsiteY1" fmla="*/ 914400 h 1866877"/>
                    <a:gd name="connsiteX2" fmla="*/ 923822 w 927697"/>
                    <a:gd name="connsiteY2" fmla="*/ 1866877 h 1866877"/>
                    <a:gd name="connsiteX3" fmla="*/ 0 w 927697"/>
                    <a:gd name="connsiteY3" fmla="*/ 956352 h 1866877"/>
                    <a:gd name="connsiteX4" fmla="*/ 0 w 927697"/>
                    <a:gd name="connsiteY4" fmla="*/ 0 h 1866877"/>
                    <a:gd name="connsiteX0" fmla="*/ 0 w 927697"/>
                    <a:gd name="connsiteY0" fmla="*/ 0 h 1866877"/>
                    <a:gd name="connsiteX1" fmla="*/ 927697 w 927697"/>
                    <a:gd name="connsiteY1" fmla="*/ 1015139 h 1866877"/>
                    <a:gd name="connsiteX2" fmla="*/ 923822 w 927697"/>
                    <a:gd name="connsiteY2" fmla="*/ 1866877 h 1866877"/>
                    <a:gd name="connsiteX3" fmla="*/ 0 w 927697"/>
                    <a:gd name="connsiteY3" fmla="*/ 956352 h 1866877"/>
                    <a:gd name="connsiteX4" fmla="*/ 0 w 927697"/>
                    <a:gd name="connsiteY4" fmla="*/ 0 h 1866877"/>
                    <a:gd name="connsiteX0" fmla="*/ 0 w 923934"/>
                    <a:gd name="connsiteY0" fmla="*/ 0 h 1866877"/>
                    <a:gd name="connsiteX1" fmla="*/ 916073 w 923934"/>
                    <a:gd name="connsiteY1" fmla="*/ 910525 h 1866877"/>
                    <a:gd name="connsiteX2" fmla="*/ 923822 w 923934"/>
                    <a:gd name="connsiteY2" fmla="*/ 1866877 h 1866877"/>
                    <a:gd name="connsiteX3" fmla="*/ 0 w 923934"/>
                    <a:gd name="connsiteY3" fmla="*/ 956352 h 1866877"/>
                    <a:gd name="connsiteX4" fmla="*/ 0 w 923934"/>
                    <a:gd name="connsiteY4" fmla="*/ 0 h 1866877"/>
                    <a:gd name="connsiteX0" fmla="*/ 0 w 922003"/>
                    <a:gd name="connsiteY0" fmla="*/ 0 h 1894231"/>
                    <a:gd name="connsiteX1" fmla="*/ 916073 w 922003"/>
                    <a:gd name="connsiteY1" fmla="*/ 910525 h 1894231"/>
                    <a:gd name="connsiteX2" fmla="*/ 921868 w 922003"/>
                    <a:gd name="connsiteY2" fmla="*/ 1894231 h 1894231"/>
                    <a:gd name="connsiteX3" fmla="*/ 0 w 922003"/>
                    <a:gd name="connsiteY3" fmla="*/ 95635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3908 w 922003"/>
                    <a:gd name="connsiteY3" fmla="*/ 99738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64477 w 922003"/>
                    <a:gd name="connsiteY3" fmla="*/ 970028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7815 w 922003"/>
                    <a:gd name="connsiteY3" fmla="*/ 981752 h 1894231"/>
                    <a:gd name="connsiteX4" fmla="*/ 0 w 922003"/>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39077 w 925842"/>
                    <a:gd name="connsiteY3" fmla="*/ 971982 h 1894231"/>
                    <a:gd name="connsiteX4" fmla="*/ 0 w 925842"/>
                    <a:gd name="connsiteY4" fmla="*/ 0 h 1894231"/>
                    <a:gd name="connsiteX0" fmla="*/ 376 w 926218"/>
                    <a:gd name="connsiteY0" fmla="*/ 0 h 1894231"/>
                    <a:gd name="connsiteX1" fmla="*/ 926218 w 926218"/>
                    <a:gd name="connsiteY1" fmla="*/ 922248 h 1894231"/>
                    <a:gd name="connsiteX2" fmla="*/ 922244 w 926218"/>
                    <a:gd name="connsiteY2" fmla="*/ 1894231 h 1894231"/>
                    <a:gd name="connsiteX3" fmla="*/ 376 w 926218"/>
                    <a:gd name="connsiteY3" fmla="*/ 977843 h 1894231"/>
                    <a:gd name="connsiteX4" fmla="*/ 376 w 926218"/>
                    <a:gd name="connsiteY4" fmla="*/ 0 h 1894231"/>
                    <a:gd name="connsiteX0" fmla="*/ 376 w 926218"/>
                    <a:gd name="connsiteY0" fmla="*/ 0 h 1888370"/>
                    <a:gd name="connsiteX1" fmla="*/ 926218 w 926218"/>
                    <a:gd name="connsiteY1" fmla="*/ 922248 h 1888370"/>
                    <a:gd name="connsiteX2" fmla="*/ 889029 w 926218"/>
                    <a:gd name="connsiteY2" fmla="*/ 1888370 h 1888370"/>
                    <a:gd name="connsiteX3" fmla="*/ 376 w 926218"/>
                    <a:gd name="connsiteY3" fmla="*/ 977843 h 1888370"/>
                    <a:gd name="connsiteX4" fmla="*/ 376 w 926218"/>
                    <a:gd name="connsiteY4" fmla="*/ 0 h 1888370"/>
                    <a:gd name="connsiteX0" fmla="*/ 376 w 926532"/>
                    <a:gd name="connsiteY0" fmla="*/ 0 h 1909862"/>
                    <a:gd name="connsiteX1" fmla="*/ 926218 w 926532"/>
                    <a:gd name="connsiteY1" fmla="*/ 922248 h 1909862"/>
                    <a:gd name="connsiteX2" fmla="*/ 926152 w 926532"/>
                    <a:gd name="connsiteY2" fmla="*/ 1909862 h 1909862"/>
                    <a:gd name="connsiteX3" fmla="*/ 376 w 926532"/>
                    <a:gd name="connsiteY3" fmla="*/ 977843 h 1909862"/>
                    <a:gd name="connsiteX4" fmla="*/ 376 w 926532"/>
                    <a:gd name="connsiteY4" fmla="*/ 0 h 1909862"/>
                    <a:gd name="connsiteX0" fmla="*/ 31298 w 926193"/>
                    <a:gd name="connsiteY0" fmla="*/ 0 h 1909862"/>
                    <a:gd name="connsiteX1" fmla="*/ 925879 w 926193"/>
                    <a:gd name="connsiteY1" fmla="*/ 922248 h 1909862"/>
                    <a:gd name="connsiteX2" fmla="*/ 925813 w 926193"/>
                    <a:gd name="connsiteY2" fmla="*/ 1909862 h 1909862"/>
                    <a:gd name="connsiteX3" fmla="*/ 37 w 926193"/>
                    <a:gd name="connsiteY3" fmla="*/ 977843 h 1909862"/>
                    <a:gd name="connsiteX4" fmla="*/ 31298 w 926193"/>
                    <a:gd name="connsiteY4" fmla="*/ 0 h 1909862"/>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6392" h="1905954">
                      <a:moveTo>
                        <a:pt x="2190" y="0"/>
                      </a:moveTo>
                      <a:lnTo>
                        <a:pt x="926078" y="918340"/>
                      </a:lnTo>
                      <a:cubicBezTo>
                        <a:pt x="924786" y="1235832"/>
                        <a:pt x="927304" y="1588462"/>
                        <a:pt x="926012" y="1905954"/>
                      </a:cubicBezTo>
                      <a:lnTo>
                        <a:pt x="236" y="973935"/>
                      </a:lnTo>
                      <a:cubicBezTo>
                        <a:pt x="-1067" y="641474"/>
                        <a:pt x="3493" y="332461"/>
                        <a:pt x="2190" y="0"/>
                      </a:cubicBezTo>
                      <a:close/>
                    </a:path>
                  </a:pathLst>
                </a:custGeom>
                <a:gradFill flip="none" rotWithShape="1">
                  <a:gsLst>
                    <a:gs pos="0">
                      <a:srgbClr val="00A3FF"/>
                    </a:gs>
                    <a:gs pos="80000">
                      <a:srgbClr val="003192">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57"/>
                </a:p>
              </p:txBody>
            </p:sp>
            <p:sp>
              <p:nvSpPr>
                <p:cNvPr id="62" name="矩形 92">
                  <a:extLst>
                    <a:ext uri="{FF2B5EF4-FFF2-40B4-BE49-F238E27FC236}">
                      <a16:creationId xmlns:a16="http://schemas.microsoft.com/office/drawing/2014/main" id="{53D9A1AC-9D26-7147-A286-614C2B80BC9B}"/>
                    </a:ext>
                  </a:extLst>
                </p:cNvPr>
                <p:cNvSpPr/>
                <p:nvPr/>
              </p:nvSpPr>
              <p:spPr>
                <a:xfrm flipH="1">
                  <a:off x="4575157" y="4382430"/>
                  <a:ext cx="1108211" cy="841588"/>
                </a:xfrm>
                <a:custGeom>
                  <a:avLst/>
                  <a:gdLst>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1866877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3822"/>
                    <a:gd name="connsiteY0" fmla="*/ 0 h 1866877"/>
                    <a:gd name="connsiteX1" fmla="*/ 923822 w 923822"/>
                    <a:gd name="connsiteY1" fmla="*/ 0 h 1866877"/>
                    <a:gd name="connsiteX2" fmla="*/ 923822 w 923822"/>
                    <a:gd name="connsiteY2" fmla="*/ 1866877 h 1866877"/>
                    <a:gd name="connsiteX3" fmla="*/ 0 w 923822"/>
                    <a:gd name="connsiteY3" fmla="*/ 956352 h 1866877"/>
                    <a:gd name="connsiteX4" fmla="*/ 0 w 923822"/>
                    <a:gd name="connsiteY4" fmla="*/ 0 h 1866877"/>
                    <a:gd name="connsiteX0" fmla="*/ 0 w 927697"/>
                    <a:gd name="connsiteY0" fmla="*/ 0 h 1866877"/>
                    <a:gd name="connsiteX1" fmla="*/ 927697 w 927697"/>
                    <a:gd name="connsiteY1" fmla="*/ 914400 h 1866877"/>
                    <a:gd name="connsiteX2" fmla="*/ 923822 w 927697"/>
                    <a:gd name="connsiteY2" fmla="*/ 1866877 h 1866877"/>
                    <a:gd name="connsiteX3" fmla="*/ 0 w 927697"/>
                    <a:gd name="connsiteY3" fmla="*/ 956352 h 1866877"/>
                    <a:gd name="connsiteX4" fmla="*/ 0 w 927697"/>
                    <a:gd name="connsiteY4" fmla="*/ 0 h 1866877"/>
                    <a:gd name="connsiteX0" fmla="*/ 0 w 927697"/>
                    <a:gd name="connsiteY0" fmla="*/ 0 h 1866877"/>
                    <a:gd name="connsiteX1" fmla="*/ 927697 w 927697"/>
                    <a:gd name="connsiteY1" fmla="*/ 1015139 h 1866877"/>
                    <a:gd name="connsiteX2" fmla="*/ 923822 w 927697"/>
                    <a:gd name="connsiteY2" fmla="*/ 1866877 h 1866877"/>
                    <a:gd name="connsiteX3" fmla="*/ 0 w 927697"/>
                    <a:gd name="connsiteY3" fmla="*/ 956352 h 1866877"/>
                    <a:gd name="connsiteX4" fmla="*/ 0 w 927697"/>
                    <a:gd name="connsiteY4" fmla="*/ 0 h 1866877"/>
                    <a:gd name="connsiteX0" fmla="*/ 0 w 923934"/>
                    <a:gd name="connsiteY0" fmla="*/ 0 h 1866877"/>
                    <a:gd name="connsiteX1" fmla="*/ 916073 w 923934"/>
                    <a:gd name="connsiteY1" fmla="*/ 910525 h 1866877"/>
                    <a:gd name="connsiteX2" fmla="*/ 923822 w 923934"/>
                    <a:gd name="connsiteY2" fmla="*/ 1866877 h 1866877"/>
                    <a:gd name="connsiteX3" fmla="*/ 0 w 923934"/>
                    <a:gd name="connsiteY3" fmla="*/ 956352 h 1866877"/>
                    <a:gd name="connsiteX4" fmla="*/ 0 w 923934"/>
                    <a:gd name="connsiteY4" fmla="*/ 0 h 1866877"/>
                    <a:gd name="connsiteX0" fmla="*/ 0 w 922003"/>
                    <a:gd name="connsiteY0" fmla="*/ 0 h 1894231"/>
                    <a:gd name="connsiteX1" fmla="*/ 916073 w 922003"/>
                    <a:gd name="connsiteY1" fmla="*/ 910525 h 1894231"/>
                    <a:gd name="connsiteX2" fmla="*/ 921868 w 922003"/>
                    <a:gd name="connsiteY2" fmla="*/ 1894231 h 1894231"/>
                    <a:gd name="connsiteX3" fmla="*/ 0 w 922003"/>
                    <a:gd name="connsiteY3" fmla="*/ 95635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3908 w 922003"/>
                    <a:gd name="connsiteY3" fmla="*/ 997382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64477 w 922003"/>
                    <a:gd name="connsiteY3" fmla="*/ 970028 h 1894231"/>
                    <a:gd name="connsiteX4" fmla="*/ 0 w 922003"/>
                    <a:gd name="connsiteY4" fmla="*/ 0 h 1894231"/>
                    <a:gd name="connsiteX0" fmla="*/ 0 w 922003"/>
                    <a:gd name="connsiteY0" fmla="*/ 0 h 1894231"/>
                    <a:gd name="connsiteX1" fmla="*/ 916073 w 922003"/>
                    <a:gd name="connsiteY1" fmla="*/ 910525 h 1894231"/>
                    <a:gd name="connsiteX2" fmla="*/ 921868 w 922003"/>
                    <a:gd name="connsiteY2" fmla="*/ 1894231 h 1894231"/>
                    <a:gd name="connsiteX3" fmla="*/ 7815 w 922003"/>
                    <a:gd name="connsiteY3" fmla="*/ 981752 h 1894231"/>
                    <a:gd name="connsiteX4" fmla="*/ 0 w 922003"/>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7815 w 925842"/>
                    <a:gd name="connsiteY3" fmla="*/ 981752 h 1894231"/>
                    <a:gd name="connsiteX4" fmla="*/ 0 w 925842"/>
                    <a:gd name="connsiteY4" fmla="*/ 0 h 1894231"/>
                    <a:gd name="connsiteX0" fmla="*/ 0 w 925842"/>
                    <a:gd name="connsiteY0" fmla="*/ 0 h 1894231"/>
                    <a:gd name="connsiteX1" fmla="*/ 925842 w 925842"/>
                    <a:gd name="connsiteY1" fmla="*/ 922248 h 1894231"/>
                    <a:gd name="connsiteX2" fmla="*/ 921868 w 925842"/>
                    <a:gd name="connsiteY2" fmla="*/ 1894231 h 1894231"/>
                    <a:gd name="connsiteX3" fmla="*/ 39077 w 925842"/>
                    <a:gd name="connsiteY3" fmla="*/ 971982 h 1894231"/>
                    <a:gd name="connsiteX4" fmla="*/ 0 w 925842"/>
                    <a:gd name="connsiteY4" fmla="*/ 0 h 1894231"/>
                    <a:gd name="connsiteX0" fmla="*/ 376 w 926218"/>
                    <a:gd name="connsiteY0" fmla="*/ 0 h 1894231"/>
                    <a:gd name="connsiteX1" fmla="*/ 926218 w 926218"/>
                    <a:gd name="connsiteY1" fmla="*/ 922248 h 1894231"/>
                    <a:gd name="connsiteX2" fmla="*/ 922244 w 926218"/>
                    <a:gd name="connsiteY2" fmla="*/ 1894231 h 1894231"/>
                    <a:gd name="connsiteX3" fmla="*/ 376 w 926218"/>
                    <a:gd name="connsiteY3" fmla="*/ 977843 h 1894231"/>
                    <a:gd name="connsiteX4" fmla="*/ 376 w 926218"/>
                    <a:gd name="connsiteY4" fmla="*/ 0 h 1894231"/>
                    <a:gd name="connsiteX0" fmla="*/ 376 w 926218"/>
                    <a:gd name="connsiteY0" fmla="*/ 0 h 1888370"/>
                    <a:gd name="connsiteX1" fmla="*/ 926218 w 926218"/>
                    <a:gd name="connsiteY1" fmla="*/ 922248 h 1888370"/>
                    <a:gd name="connsiteX2" fmla="*/ 889029 w 926218"/>
                    <a:gd name="connsiteY2" fmla="*/ 1888370 h 1888370"/>
                    <a:gd name="connsiteX3" fmla="*/ 376 w 926218"/>
                    <a:gd name="connsiteY3" fmla="*/ 977843 h 1888370"/>
                    <a:gd name="connsiteX4" fmla="*/ 376 w 926218"/>
                    <a:gd name="connsiteY4" fmla="*/ 0 h 1888370"/>
                    <a:gd name="connsiteX0" fmla="*/ 376 w 926532"/>
                    <a:gd name="connsiteY0" fmla="*/ 0 h 1909862"/>
                    <a:gd name="connsiteX1" fmla="*/ 926218 w 926532"/>
                    <a:gd name="connsiteY1" fmla="*/ 922248 h 1909862"/>
                    <a:gd name="connsiteX2" fmla="*/ 926152 w 926532"/>
                    <a:gd name="connsiteY2" fmla="*/ 1909862 h 1909862"/>
                    <a:gd name="connsiteX3" fmla="*/ 376 w 926532"/>
                    <a:gd name="connsiteY3" fmla="*/ 977843 h 1909862"/>
                    <a:gd name="connsiteX4" fmla="*/ 376 w 926532"/>
                    <a:gd name="connsiteY4" fmla="*/ 0 h 1909862"/>
                    <a:gd name="connsiteX0" fmla="*/ 31298 w 926193"/>
                    <a:gd name="connsiteY0" fmla="*/ 0 h 1909862"/>
                    <a:gd name="connsiteX1" fmla="*/ 925879 w 926193"/>
                    <a:gd name="connsiteY1" fmla="*/ 922248 h 1909862"/>
                    <a:gd name="connsiteX2" fmla="*/ 925813 w 926193"/>
                    <a:gd name="connsiteY2" fmla="*/ 1909862 h 1909862"/>
                    <a:gd name="connsiteX3" fmla="*/ 37 w 926193"/>
                    <a:gd name="connsiteY3" fmla="*/ 977843 h 1909862"/>
                    <a:gd name="connsiteX4" fmla="*/ 31298 w 926193"/>
                    <a:gd name="connsiteY4" fmla="*/ 0 h 1909862"/>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 name="connsiteX0" fmla="*/ 2190 w 926392"/>
                    <a:gd name="connsiteY0" fmla="*/ 0 h 1905954"/>
                    <a:gd name="connsiteX1" fmla="*/ 926078 w 926392"/>
                    <a:gd name="connsiteY1" fmla="*/ 918340 h 1905954"/>
                    <a:gd name="connsiteX2" fmla="*/ 926012 w 926392"/>
                    <a:gd name="connsiteY2" fmla="*/ 1905954 h 1905954"/>
                    <a:gd name="connsiteX3" fmla="*/ 236 w 926392"/>
                    <a:gd name="connsiteY3" fmla="*/ 973935 h 1905954"/>
                    <a:gd name="connsiteX4" fmla="*/ 2190 w 926392"/>
                    <a:gd name="connsiteY4" fmla="*/ 0 h 1905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6392" h="1905954">
                      <a:moveTo>
                        <a:pt x="2190" y="0"/>
                      </a:moveTo>
                      <a:lnTo>
                        <a:pt x="926078" y="918340"/>
                      </a:lnTo>
                      <a:cubicBezTo>
                        <a:pt x="924786" y="1235832"/>
                        <a:pt x="927304" y="1588462"/>
                        <a:pt x="926012" y="1905954"/>
                      </a:cubicBezTo>
                      <a:lnTo>
                        <a:pt x="236" y="973935"/>
                      </a:lnTo>
                      <a:cubicBezTo>
                        <a:pt x="-1067" y="641474"/>
                        <a:pt x="3493" y="332461"/>
                        <a:pt x="2190" y="0"/>
                      </a:cubicBezTo>
                      <a:close/>
                    </a:path>
                  </a:pathLst>
                </a:custGeom>
                <a:gradFill flip="none" rotWithShape="1">
                  <a:gsLst>
                    <a:gs pos="2000">
                      <a:srgbClr val="00A3FF"/>
                    </a:gs>
                    <a:gs pos="100000">
                      <a:srgbClr val="003192">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57"/>
                </a:p>
              </p:txBody>
            </p:sp>
            <p:grpSp>
              <p:nvGrpSpPr>
                <p:cNvPr id="63" name="组合 66">
                  <a:extLst>
                    <a:ext uri="{FF2B5EF4-FFF2-40B4-BE49-F238E27FC236}">
                      <a16:creationId xmlns:a16="http://schemas.microsoft.com/office/drawing/2014/main" id="{D99F0628-A19E-EA4F-880F-14CA47B22CB9}"/>
                    </a:ext>
                  </a:extLst>
                </p:cNvPr>
                <p:cNvGrpSpPr/>
                <p:nvPr/>
              </p:nvGrpSpPr>
              <p:grpSpPr>
                <a:xfrm>
                  <a:off x="3358836" y="3908284"/>
                  <a:ext cx="2454569" cy="1380867"/>
                  <a:chOff x="3373780" y="2423097"/>
                  <a:chExt cx="3163566" cy="1779728"/>
                </a:xfrm>
              </p:grpSpPr>
              <p:cxnSp>
                <p:nvCxnSpPr>
                  <p:cNvPr id="64" name="直接连接符 40">
                    <a:extLst>
                      <a:ext uri="{FF2B5EF4-FFF2-40B4-BE49-F238E27FC236}">
                        <a16:creationId xmlns:a16="http://schemas.microsoft.com/office/drawing/2014/main" id="{FB082AA5-8928-8945-B1B0-E33F4C89E0CF}"/>
                      </a:ext>
                    </a:extLst>
                  </p:cNvPr>
                  <p:cNvCxnSpPr/>
                  <p:nvPr/>
                </p:nvCxnSpPr>
                <p:spPr>
                  <a:xfrm flipH="1">
                    <a:off x="3373780" y="2423097"/>
                    <a:ext cx="1541248" cy="568895"/>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65" name="直接连接符 41">
                    <a:extLst>
                      <a:ext uri="{FF2B5EF4-FFF2-40B4-BE49-F238E27FC236}">
                        <a16:creationId xmlns:a16="http://schemas.microsoft.com/office/drawing/2014/main" id="{C7B34AEB-E70B-6349-9584-2001F07BB647}"/>
                      </a:ext>
                    </a:extLst>
                  </p:cNvPr>
                  <p:cNvCxnSpPr/>
                  <p:nvPr/>
                </p:nvCxnSpPr>
                <p:spPr>
                  <a:xfrm>
                    <a:off x="3373780" y="2991992"/>
                    <a:ext cx="0" cy="644922"/>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66" name="直接连接符 42">
                    <a:extLst>
                      <a:ext uri="{FF2B5EF4-FFF2-40B4-BE49-F238E27FC236}">
                        <a16:creationId xmlns:a16="http://schemas.microsoft.com/office/drawing/2014/main" id="{46F4092E-B0C6-A54A-BAA4-AE9DE7EF6902}"/>
                      </a:ext>
                    </a:extLst>
                  </p:cNvPr>
                  <p:cNvCxnSpPr/>
                  <p:nvPr/>
                </p:nvCxnSpPr>
                <p:spPr>
                  <a:xfrm>
                    <a:off x="4916018" y="2425118"/>
                    <a:ext cx="1618910" cy="597561"/>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67" name="直接连接符 43">
                    <a:extLst>
                      <a:ext uri="{FF2B5EF4-FFF2-40B4-BE49-F238E27FC236}">
                        <a16:creationId xmlns:a16="http://schemas.microsoft.com/office/drawing/2014/main" id="{D981E900-3185-3441-A2CA-FF8C1704B6F4}"/>
                      </a:ext>
                    </a:extLst>
                  </p:cNvPr>
                  <p:cNvCxnSpPr/>
                  <p:nvPr/>
                </p:nvCxnSpPr>
                <p:spPr>
                  <a:xfrm>
                    <a:off x="3373780" y="3635951"/>
                    <a:ext cx="1535773" cy="566874"/>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68" name="直接连接符 44">
                    <a:extLst>
                      <a:ext uri="{FF2B5EF4-FFF2-40B4-BE49-F238E27FC236}">
                        <a16:creationId xmlns:a16="http://schemas.microsoft.com/office/drawing/2014/main" id="{6A2982ED-DDCB-5D47-8458-EF2F2935D502}"/>
                      </a:ext>
                    </a:extLst>
                  </p:cNvPr>
                  <p:cNvCxnSpPr/>
                  <p:nvPr/>
                </p:nvCxnSpPr>
                <p:spPr>
                  <a:xfrm flipH="1">
                    <a:off x="4909555" y="3607778"/>
                    <a:ext cx="1627791" cy="595047"/>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cxnSp>
                <p:nvCxnSpPr>
                  <p:cNvPr id="69" name="直接连接符 45">
                    <a:extLst>
                      <a:ext uri="{FF2B5EF4-FFF2-40B4-BE49-F238E27FC236}">
                        <a16:creationId xmlns:a16="http://schemas.microsoft.com/office/drawing/2014/main" id="{8267F56E-460A-5341-A519-B31DC8BC8D3F}"/>
                      </a:ext>
                    </a:extLst>
                  </p:cNvPr>
                  <p:cNvCxnSpPr/>
                  <p:nvPr/>
                </p:nvCxnSpPr>
                <p:spPr>
                  <a:xfrm>
                    <a:off x="6534928" y="3021128"/>
                    <a:ext cx="0" cy="586651"/>
                  </a:xfrm>
                  <a:prstGeom prst="line">
                    <a:avLst/>
                  </a:prstGeom>
                  <a:ln>
                    <a:solidFill>
                      <a:srgbClr val="00A3FF"/>
                    </a:solidFill>
                  </a:ln>
                </p:spPr>
                <p:style>
                  <a:lnRef idx="1">
                    <a:schemeClr val="accent1"/>
                  </a:lnRef>
                  <a:fillRef idx="0">
                    <a:schemeClr val="accent1"/>
                  </a:fillRef>
                  <a:effectRef idx="0">
                    <a:schemeClr val="accent1"/>
                  </a:effectRef>
                  <a:fontRef idx="minor">
                    <a:schemeClr val="tx1"/>
                  </a:fontRef>
                </p:style>
              </p:cxnSp>
            </p:grpSp>
          </p:grpSp>
        </p:grpSp>
        <p:sp>
          <p:nvSpPr>
            <p:cNvPr id="58" name="矩形 9">
              <a:extLst>
                <a:ext uri="{FF2B5EF4-FFF2-40B4-BE49-F238E27FC236}">
                  <a16:creationId xmlns:a16="http://schemas.microsoft.com/office/drawing/2014/main" id="{86119A62-A9D8-934C-BF03-5032B1E110B3}"/>
                </a:ext>
              </a:extLst>
            </p:cNvPr>
            <p:cNvSpPr/>
            <p:nvPr/>
          </p:nvSpPr>
          <p:spPr>
            <a:xfrm rot="10800000">
              <a:off x="2857886" y="3306421"/>
              <a:ext cx="3434541" cy="924424"/>
            </a:xfrm>
            <a:custGeom>
              <a:avLst/>
              <a:gdLst>
                <a:gd name="connsiteX0" fmla="*/ 0 w 2499492"/>
                <a:gd name="connsiteY0" fmla="*/ 0 h 2499492"/>
                <a:gd name="connsiteX1" fmla="*/ 2499492 w 2499492"/>
                <a:gd name="connsiteY1" fmla="*/ 0 h 2499492"/>
                <a:gd name="connsiteX2" fmla="*/ 2499492 w 2499492"/>
                <a:gd name="connsiteY2" fmla="*/ 2499492 h 2499492"/>
                <a:gd name="connsiteX3" fmla="*/ 0 w 2499492"/>
                <a:gd name="connsiteY3" fmla="*/ 2499492 h 2499492"/>
                <a:gd name="connsiteX4" fmla="*/ 0 w 2499492"/>
                <a:gd name="connsiteY4" fmla="*/ 0 h 2499492"/>
                <a:gd name="connsiteX0" fmla="*/ 647422 w 2499492"/>
                <a:gd name="connsiteY0" fmla="*/ 0 h 2512841"/>
                <a:gd name="connsiteX1" fmla="*/ 2499492 w 2499492"/>
                <a:gd name="connsiteY1" fmla="*/ 13349 h 2512841"/>
                <a:gd name="connsiteX2" fmla="*/ 2499492 w 2499492"/>
                <a:gd name="connsiteY2" fmla="*/ 2512841 h 2512841"/>
                <a:gd name="connsiteX3" fmla="*/ 0 w 2499492"/>
                <a:gd name="connsiteY3" fmla="*/ 2512841 h 2512841"/>
                <a:gd name="connsiteX4" fmla="*/ 647422 w 2499492"/>
                <a:gd name="connsiteY4" fmla="*/ 0 h 2512841"/>
                <a:gd name="connsiteX0" fmla="*/ 647422 w 2499492"/>
                <a:gd name="connsiteY0" fmla="*/ 0 h 2512841"/>
                <a:gd name="connsiteX1" fmla="*/ 1865419 w 2499492"/>
                <a:gd name="connsiteY1" fmla="*/ 0 h 2512841"/>
                <a:gd name="connsiteX2" fmla="*/ 2499492 w 2499492"/>
                <a:gd name="connsiteY2" fmla="*/ 2512841 h 2512841"/>
                <a:gd name="connsiteX3" fmla="*/ 0 w 2499492"/>
                <a:gd name="connsiteY3" fmla="*/ 2512841 h 2512841"/>
                <a:gd name="connsiteX4" fmla="*/ 647422 w 2499492"/>
                <a:gd name="connsiteY4" fmla="*/ 0 h 2512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99492" h="2512841">
                  <a:moveTo>
                    <a:pt x="647422" y="0"/>
                  </a:moveTo>
                  <a:lnTo>
                    <a:pt x="1865419" y="0"/>
                  </a:lnTo>
                  <a:lnTo>
                    <a:pt x="2499492" y="2512841"/>
                  </a:lnTo>
                  <a:lnTo>
                    <a:pt x="0" y="2512841"/>
                  </a:lnTo>
                  <a:lnTo>
                    <a:pt x="647422" y="0"/>
                  </a:lnTo>
                  <a:close/>
                </a:path>
              </a:pathLst>
            </a:custGeom>
            <a:gradFill>
              <a:gsLst>
                <a:gs pos="100000">
                  <a:srgbClr val="00A3FF">
                    <a:alpha val="19000"/>
                  </a:srgbClr>
                </a:gs>
                <a:gs pos="21000">
                  <a:srgbClr val="003192">
                    <a:alpha val="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57"/>
            </a:p>
          </p:txBody>
        </p:sp>
      </p:grpSp>
      <p:sp>
        <p:nvSpPr>
          <p:cNvPr id="70" name="矩形 69">
            <a:extLst>
              <a:ext uri="{FF2B5EF4-FFF2-40B4-BE49-F238E27FC236}">
                <a16:creationId xmlns:a16="http://schemas.microsoft.com/office/drawing/2014/main" id="{4398E215-6262-C244-96DF-B779BE35216D}"/>
              </a:ext>
            </a:extLst>
          </p:cNvPr>
          <p:cNvSpPr/>
          <p:nvPr/>
        </p:nvSpPr>
        <p:spPr>
          <a:xfrm>
            <a:off x="6096000" y="1293962"/>
            <a:ext cx="4359215" cy="3450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solidFill>
                  <a:schemeClr val="bg1"/>
                </a:solidFill>
              </a:rPr>
              <a:t>Benefits</a:t>
            </a:r>
          </a:p>
        </p:txBody>
      </p:sp>
      <p:sp>
        <p:nvSpPr>
          <p:cNvPr id="71" name="矩形 70">
            <a:extLst>
              <a:ext uri="{FF2B5EF4-FFF2-40B4-BE49-F238E27FC236}">
                <a16:creationId xmlns:a16="http://schemas.microsoft.com/office/drawing/2014/main" id="{CCE5D46F-BDF4-E844-8603-83CFD8A410F6}"/>
              </a:ext>
            </a:extLst>
          </p:cNvPr>
          <p:cNvSpPr/>
          <p:nvPr/>
        </p:nvSpPr>
        <p:spPr>
          <a:xfrm>
            <a:off x="6075470" y="1639019"/>
            <a:ext cx="4359215" cy="345057"/>
          </a:xfrm>
          <a:prstGeom prst="rect">
            <a:avLst/>
          </a:prstGeom>
          <a:solidFill>
            <a:srgbClr val="00B0F0">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251999" rtlCol="0" anchor="ctr"/>
          <a:lstStyle/>
          <a:p>
            <a:pPr marL="285750" indent="-285750">
              <a:buClr>
                <a:srgbClr val="00B0F0"/>
              </a:buClr>
              <a:buFont typeface="Arial" panose="020B0604020202020204" pitchFamily="34" charset="0"/>
              <a:buChar char="•"/>
            </a:pPr>
            <a:r>
              <a:rPr lang="en-US" altLang="zh-CN" sz="1400" dirty="0">
                <a:solidFill>
                  <a:schemeClr val="bg1"/>
                </a:solidFill>
              </a:rPr>
              <a:t>Reduce attack surface</a:t>
            </a:r>
          </a:p>
        </p:txBody>
      </p:sp>
      <p:sp>
        <p:nvSpPr>
          <p:cNvPr id="72" name="矩形 71">
            <a:extLst>
              <a:ext uri="{FF2B5EF4-FFF2-40B4-BE49-F238E27FC236}">
                <a16:creationId xmlns:a16="http://schemas.microsoft.com/office/drawing/2014/main" id="{5684B668-0589-2849-9E64-77DD9BB4DF77}"/>
              </a:ext>
            </a:extLst>
          </p:cNvPr>
          <p:cNvSpPr/>
          <p:nvPr/>
        </p:nvSpPr>
        <p:spPr>
          <a:xfrm>
            <a:off x="6075470" y="2022415"/>
            <a:ext cx="4359215" cy="345057"/>
          </a:xfrm>
          <a:prstGeom prst="rect">
            <a:avLst/>
          </a:prstGeom>
          <a:solidFill>
            <a:srgbClr val="00B0F0">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251999" rtlCol="0" anchor="ctr"/>
          <a:lstStyle/>
          <a:p>
            <a:pPr marL="285750" indent="-285750">
              <a:buClr>
                <a:srgbClr val="00B0F0"/>
              </a:buClr>
              <a:buFont typeface="Arial" panose="020B0604020202020204" pitchFamily="34" charset="0"/>
              <a:buChar char="•"/>
            </a:pPr>
            <a:r>
              <a:rPr lang="en-US" altLang="zh-CN" sz="1400" dirty="0">
                <a:solidFill>
                  <a:schemeClr val="bg1"/>
                </a:solidFill>
              </a:rPr>
              <a:t>Identify rogue device</a:t>
            </a:r>
          </a:p>
        </p:txBody>
      </p:sp>
      <p:sp>
        <p:nvSpPr>
          <p:cNvPr id="73" name="矩形 72">
            <a:extLst>
              <a:ext uri="{FF2B5EF4-FFF2-40B4-BE49-F238E27FC236}">
                <a16:creationId xmlns:a16="http://schemas.microsoft.com/office/drawing/2014/main" id="{A9A52C69-2D14-7E4C-B2A9-EA41FEBC5618}"/>
              </a:ext>
            </a:extLst>
          </p:cNvPr>
          <p:cNvSpPr/>
          <p:nvPr/>
        </p:nvSpPr>
        <p:spPr>
          <a:xfrm>
            <a:off x="6075470" y="2405811"/>
            <a:ext cx="4359215" cy="345057"/>
          </a:xfrm>
          <a:prstGeom prst="rect">
            <a:avLst/>
          </a:prstGeom>
          <a:solidFill>
            <a:srgbClr val="00B0F0">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251999" rtlCol="0" anchor="ctr"/>
          <a:lstStyle/>
          <a:p>
            <a:pPr marL="285750" indent="-285750">
              <a:buClr>
                <a:srgbClr val="00B0F0"/>
              </a:buClr>
              <a:buFont typeface="Arial" panose="020B0604020202020204" pitchFamily="34" charset="0"/>
              <a:buChar char="•"/>
            </a:pPr>
            <a:r>
              <a:rPr lang="en-US" altLang="zh-CN" sz="1400" dirty="0">
                <a:solidFill>
                  <a:schemeClr val="bg1"/>
                </a:solidFill>
              </a:rPr>
              <a:t>Endpoint Telemetry</a:t>
            </a:r>
          </a:p>
        </p:txBody>
      </p:sp>
      <p:sp>
        <p:nvSpPr>
          <p:cNvPr id="74" name="矩形 73">
            <a:extLst>
              <a:ext uri="{FF2B5EF4-FFF2-40B4-BE49-F238E27FC236}">
                <a16:creationId xmlns:a16="http://schemas.microsoft.com/office/drawing/2014/main" id="{C551C978-4672-9E4A-A174-35FFB6BDA3C2}"/>
              </a:ext>
            </a:extLst>
          </p:cNvPr>
          <p:cNvSpPr/>
          <p:nvPr/>
        </p:nvSpPr>
        <p:spPr>
          <a:xfrm>
            <a:off x="6075470" y="2789207"/>
            <a:ext cx="4359215" cy="345057"/>
          </a:xfrm>
          <a:prstGeom prst="rect">
            <a:avLst/>
          </a:prstGeom>
          <a:solidFill>
            <a:srgbClr val="00B0F0">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251999" rtlCol="0" anchor="ctr"/>
          <a:lstStyle/>
          <a:p>
            <a:pPr marL="285750" indent="-285750">
              <a:buClr>
                <a:srgbClr val="00B0F0"/>
              </a:buClr>
              <a:buFont typeface="Arial" panose="020B0604020202020204" pitchFamily="34" charset="0"/>
              <a:buChar char="•"/>
            </a:pPr>
            <a:r>
              <a:rPr lang="en-US" altLang="zh-CN" sz="1400" dirty="0">
                <a:solidFill>
                  <a:schemeClr val="bg1"/>
                </a:solidFill>
              </a:rPr>
              <a:t>Single vendor with unified management</a:t>
            </a:r>
          </a:p>
        </p:txBody>
      </p:sp>
      <p:sp>
        <p:nvSpPr>
          <p:cNvPr id="75" name="矩形 74">
            <a:extLst>
              <a:ext uri="{FF2B5EF4-FFF2-40B4-BE49-F238E27FC236}">
                <a16:creationId xmlns:a16="http://schemas.microsoft.com/office/drawing/2014/main" id="{E1FFE688-3C39-B64E-BB4C-A744EB348C1C}"/>
              </a:ext>
            </a:extLst>
          </p:cNvPr>
          <p:cNvSpPr/>
          <p:nvPr/>
        </p:nvSpPr>
        <p:spPr>
          <a:xfrm>
            <a:off x="6096000" y="4011100"/>
            <a:ext cx="4359215" cy="345057"/>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solidFill>
                  <a:schemeClr val="bg1"/>
                </a:solidFill>
              </a:rPr>
              <a:t>Benefits</a:t>
            </a:r>
          </a:p>
        </p:txBody>
      </p:sp>
      <p:sp>
        <p:nvSpPr>
          <p:cNvPr id="76" name="矩形 75">
            <a:extLst>
              <a:ext uri="{FF2B5EF4-FFF2-40B4-BE49-F238E27FC236}">
                <a16:creationId xmlns:a16="http://schemas.microsoft.com/office/drawing/2014/main" id="{E41C3D30-AEF8-7440-A48A-5CDB4EAEC5D7}"/>
              </a:ext>
            </a:extLst>
          </p:cNvPr>
          <p:cNvSpPr/>
          <p:nvPr/>
        </p:nvSpPr>
        <p:spPr>
          <a:xfrm>
            <a:off x="6075470" y="4356157"/>
            <a:ext cx="4359215" cy="345057"/>
          </a:xfrm>
          <a:prstGeom prst="rect">
            <a:avLst/>
          </a:prstGeom>
          <a:solidFill>
            <a:srgbClr val="00B0F0">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251999" rtlCol="0" anchor="ctr"/>
          <a:lstStyle/>
          <a:p>
            <a:pPr marL="285750" indent="-285750">
              <a:buClr>
                <a:srgbClr val="92D050"/>
              </a:buClr>
              <a:buFont typeface="Arial" panose="020B0604020202020204" pitchFamily="34" charset="0"/>
              <a:buChar char="•"/>
            </a:pPr>
            <a:r>
              <a:rPr lang="en-MY" altLang="zh-CN" sz="1400" dirty="0">
                <a:solidFill>
                  <a:schemeClr val="bg1"/>
                </a:solidFill>
              </a:rPr>
              <a:t>Identify and implement access control</a:t>
            </a:r>
          </a:p>
        </p:txBody>
      </p:sp>
      <p:sp>
        <p:nvSpPr>
          <p:cNvPr id="77" name="矩形 76">
            <a:extLst>
              <a:ext uri="{FF2B5EF4-FFF2-40B4-BE49-F238E27FC236}">
                <a16:creationId xmlns:a16="http://schemas.microsoft.com/office/drawing/2014/main" id="{5611A2FE-D17A-2248-816B-B83A11E31537}"/>
              </a:ext>
            </a:extLst>
          </p:cNvPr>
          <p:cNvSpPr/>
          <p:nvPr/>
        </p:nvSpPr>
        <p:spPr>
          <a:xfrm>
            <a:off x="6075470" y="4739553"/>
            <a:ext cx="4359215" cy="345057"/>
          </a:xfrm>
          <a:prstGeom prst="rect">
            <a:avLst/>
          </a:prstGeom>
          <a:solidFill>
            <a:srgbClr val="00B0F0">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251999" rtlCol="0" anchor="ctr"/>
          <a:lstStyle/>
          <a:p>
            <a:pPr marL="285750" indent="-285750">
              <a:buClr>
                <a:srgbClr val="92D050"/>
              </a:buClr>
              <a:buFont typeface="Arial" panose="020B0604020202020204" pitchFamily="34" charset="0"/>
              <a:buChar char="•"/>
            </a:pPr>
            <a:r>
              <a:rPr lang="en-MY" altLang="zh-CN" sz="1400" dirty="0">
                <a:solidFill>
                  <a:schemeClr val="bg1"/>
                </a:solidFill>
              </a:rPr>
              <a:t>Less intrusive with fast remediation</a:t>
            </a:r>
          </a:p>
        </p:txBody>
      </p:sp>
      <p:sp>
        <p:nvSpPr>
          <p:cNvPr id="78" name="矩形 77">
            <a:extLst>
              <a:ext uri="{FF2B5EF4-FFF2-40B4-BE49-F238E27FC236}">
                <a16:creationId xmlns:a16="http://schemas.microsoft.com/office/drawing/2014/main" id="{CB4F66FA-2ED3-D142-AD4C-524614A2643A}"/>
              </a:ext>
            </a:extLst>
          </p:cNvPr>
          <p:cNvSpPr/>
          <p:nvPr/>
        </p:nvSpPr>
        <p:spPr>
          <a:xfrm>
            <a:off x="6075470" y="5122949"/>
            <a:ext cx="4359215" cy="345057"/>
          </a:xfrm>
          <a:prstGeom prst="rect">
            <a:avLst/>
          </a:prstGeom>
          <a:solidFill>
            <a:srgbClr val="00B0F0">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251999" rtlCol="0" anchor="ctr"/>
          <a:lstStyle/>
          <a:p>
            <a:pPr marL="285750" indent="-285750">
              <a:buClr>
                <a:srgbClr val="92D050"/>
              </a:buClr>
              <a:buFont typeface="Arial" panose="020B0604020202020204" pitchFamily="34" charset="0"/>
              <a:buChar char="•"/>
            </a:pPr>
            <a:r>
              <a:rPr lang="en-MY" altLang="zh-CN" sz="1400" dirty="0">
                <a:solidFill>
                  <a:schemeClr val="bg1"/>
                </a:solidFill>
              </a:rPr>
              <a:t>Enforce compliance</a:t>
            </a:r>
          </a:p>
        </p:txBody>
      </p:sp>
    </p:spTree>
    <p:extLst>
      <p:ext uri="{BB962C8B-B14F-4D97-AF65-F5344CB8AC3E}">
        <p14:creationId xmlns:p14="http://schemas.microsoft.com/office/powerpoint/2010/main" val="5445122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a:extLst>
              <a:ext uri="{FF2B5EF4-FFF2-40B4-BE49-F238E27FC236}">
                <a16:creationId xmlns:a16="http://schemas.microsoft.com/office/drawing/2014/main" id="{C1C2C6F7-72FD-5047-86F9-4915CC0F87E5}"/>
              </a:ext>
            </a:extLst>
          </p:cNvPr>
          <p:cNvSpPr/>
          <p:nvPr/>
        </p:nvSpPr>
        <p:spPr>
          <a:xfrm>
            <a:off x="1221406" y="1473956"/>
            <a:ext cx="4966857" cy="4003180"/>
          </a:xfrm>
          <a:prstGeom prst="rect">
            <a:avLst/>
          </a:prstGeom>
          <a:solidFill>
            <a:schemeClr val="accent1">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Date Placeholder 1">
            <a:extLst>
              <a:ext uri="{FF2B5EF4-FFF2-40B4-BE49-F238E27FC236}">
                <a16:creationId xmlns:a16="http://schemas.microsoft.com/office/drawing/2014/main" id="{CE28A69E-C30C-4FEC-B8B0-45E52229468E}"/>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Slide Number Placeholder 3">
            <a:extLst>
              <a:ext uri="{FF2B5EF4-FFF2-40B4-BE49-F238E27FC236}">
                <a16:creationId xmlns:a16="http://schemas.microsoft.com/office/drawing/2014/main" id="{AB56862B-96E2-4887-BCE1-E5B361567F73}"/>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13</a:t>
            </a:fld>
            <a:endParaRPr lang="zh-CN" altLang="en-US" dirty="0"/>
          </a:p>
        </p:txBody>
      </p:sp>
      <p:sp>
        <p:nvSpPr>
          <p:cNvPr id="5" name="矩形 4">
            <a:extLst>
              <a:ext uri="{FF2B5EF4-FFF2-40B4-BE49-F238E27FC236}">
                <a16:creationId xmlns:a16="http://schemas.microsoft.com/office/drawing/2014/main" id="{0EE01816-F10D-4BB2-B395-65CBAF21F2D8}"/>
              </a:ext>
            </a:extLst>
          </p:cNvPr>
          <p:cNvSpPr/>
          <p:nvPr/>
        </p:nvSpPr>
        <p:spPr>
          <a:xfrm>
            <a:off x="579651" y="200326"/>
            <a:ext cx="4192173"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Use Case – Healthcare </a:t>
            </a:r>
          </a:p>
        </p:txBody>
      </p:sp>
      <p:sp>
        <p:nvSpPr>
          <p:cNvPr id="6" name="TextBox 5">
            <a:extLst>
              <a:ext uri="{FF2B5EF4-FFF2-40B4-BE49-F238E27FC236}">
                <a16:creationId xmlns:a16="http://schemas.microsoft.com/office/drawing/2014/main" id="{C1EE8777-C324-4BC8-96AF-63458518286E}"/>
              </a:ext>
            </a:extLst>
          </p:cNvPr>
          <p:cNvSpPr txBox="1"/>
          <p:nvPr/>
        </p:nvSpPr>
        <p:spPr>
          <a:xfrm>
            <a:off x="6429696" y="1130557"/>
            <a:ext cx="4798082" cy="4739759"/>
          </a:xfrm>
          <a:prstGeom prst="rect">
            <a:avLst/>
          </a:prstGeom>
          <a:noFill/>
        </p:spPr>
        <p:txBody>
          <a:bodyPr wrap="square" rtlCol="0">
            <a:spAutoFit/>
          </a:bodyPr>
          <a:lstStyle/>
          <a:p>
            <a:endParaRPr lang="en-US" sz="1600" dirty="0">
              <a:solidFill>
                <a:schemeClr val="bg1"/>
              </a:solidFill>
            </a:endParaRPr>
          </a:p>
          <a:p>
            <a:pPr>
              <a:spcAft>
                <a:spcPts val="600"/>
              </a:spcAft>
            </a:pPr>
            <a:r>
              <a:rPr lang="en-MY" b="1" dirty="0">
                <a:solidFill>
                  <a:srgbClr val="00B0F0"/>
                </a:solidFill>
              </a:rPr>
              <a:t>Business Challenge</a:t>
            </a:r>
          </a:p>
          <a:p>
            <a:pPr marL="285750" indent="-285750">
              <a:buClr>
                <a:srgbClr val="00B0F0"/>
              </a:buClr>
              <a:buFont typeface="Arial" panose="020B0604020202020204" pitchFamily="34" charset="0"/>
              <a:buChar char="•"/>
            </a:pPr>
            <a:r>
              <a:rPr lang="en-MY" sz="1600" dirty="0">
                <a:solidFill>
                  <a:schemeClr val="bg1"/>
                </a:solidFill>
              </a:rPr>
              <a:t>Identify, classify and manage connected devices in the network</a:t>
            </a:r>
          </a:p>
          <a:p>
            <a:pPr marL="285750" indent="-285750">
              <a:buClr>
                <a:srgbClr val="00B0F0"/>
              </a:buClr>
              <a:buFont typeface="Arial" panose="020B0604020202020204" pitchFamily="34" charset="0"/>
              <a:buChar char="•"/>
            </a:pPr>
            <a:endParaRPr lang="en-MY" sz="1600" dirty="0">
              <a:solidFill>
                <a:schemeClr val="bg1"/>
              </a:solidFill>
            </a:endParaRPr>
          </a:p>
          <a:p>
            <a:pPr marL="285750" indent="-285750">
              <a:buClr>
                <a:srgbClr val="00B0F0"/>
              </a:buClr>
              <a:buFont typeface="Arial" panose="020B0604020202020204" pitchFamily="34" charset="0"/>
              <a:buChar char="•"/>
            </a:pPr>
            <a:r>
              <a:rPr lang="en-MY" sz="1600" dirty="0">
                <a:solidFill>
                  <a:schemeClr val="bg1"/>
                </a:solidFill>
              </a:rPr>
              <a:t>Visibility on medical devices and others</a:t>
            </a:r>
          </a:p>
          <a:p>
            <a:pPr marL="285750" indent="-285750">
              <a:buClr>
                <a:srgbClr val="00B0F0"/>
              </a:buClr>
              <a:buFont typeface="Arial" panose="020B0604020202020204" pitchFamily="34" charset="0"/>
              <a:buChar char="•"/>
            </a:pPr>
            <a:endParaRPr lang="en-MY" sz="1600" dirty="0">
              <a:solidFill>
                <a:schemeClr val="bg1"/>
              </a:solidFill>
            </a:endParaRPr>
          </a:p>
          <a:p>
            <a:pPr marL="285750" indent="-285750">
              <a:buClr>
                <a:srgbClr val="00B0F0"/>
              </a:buClr>
              <a:buFont typeface="Arial" panose="020B0604020202020204" pitchFamily="34" charset="0"/>
              <a:buChar char="•"/>
            </a:pPr>
            <a:r>
              <a:rPr lang="en-MY" sz="1600" dirty="0">
                <a:solidFill>
                  <a:schemeClr val="bg1"/>
                </a:solidFill>
              </a:rPr>
              <a:t>Secure BYOD and guest endpoints</a:t>
            </a:r>
          </a:p>
          <a:p>
            <a:endParaRPr lang="en-US" sz="1600" dirty="0">
              <a:solidFill>
                <a:schemeClr val="bg1"/>
              </a:solidFill>
            </a:endParaRPr>
          </a:p>
          <a:p>
            <a:endParaRPr lang="en-US" sz="1600" dirty="0">
              <a:solidFill>
                <a:schemeClr val="bg1"/>
              </a:solidFill>
            </a:endParaRPr>
          </a:p>
          <a:p>
            <a:endParaRPr lang="en-US" sz="1600" dirty="0">
              <a:solidFill>
                <a:schemeClr val="bg1"/>
              </a:solidFill>
            </a:endParaRPr>
          </a:p>
          <a:p>
            <a:pPr>
              <a:spcAft>
                <a:spcPts val="600"/>
              </a:spcAft>
            </a:pPr>
            <a:r>
              <a:rPr lang="en-US" b="1" dirty="0">
                <a:solidFill>
                  <a:srgbClr val="92D050"/>
                </a:solidFill>
              </a:rPr>
              <a:t>Results</a:t>
            </a:r>
          </a:p>
          <a:p>
            <a:pPr marL="285750" indent="-285750">
              <a:buClr>
                <a:srgbClr val="92D050"/>
              </a:buClr>
              <a:buFont typeface="Arial" panose="020B0604020202020204" pitchFamily="34" charset="0"/>
              <a:buChar char="•"/>
            </a:pPr>
            <a:r>
              <a:rPr lang="en-US" sz="1600" dirty="0">
                <a:solidFill>
                  <a:schemeClr val="bg1"/>
                </a:solidFill>
              </a:rPr>
              <a:t>Automated discovery and classification </a:t>
            </a:r>
          </a:p>
          <a:p>
            <a:pPr marL="285750" indent="-285750">
              <a:buClr>
                <a:srgbClr val="92D050"/>
              </a:buClr>
              <a:buFont typeface="Arial" panose="020B0604020202020204" pitchFamily="34" charset="0"/>
              <a:buChar char="•"/>
            </a:pPr>
            <a:endParaRPr lang="en-US" sz="1600" dirty="0">
              <a:solidFill>
                <a:schemeClr val="bg1"/>
              </a:solidFill>
            </a:endParaRPr>
          </a:p>
          <a:p>
            <a:pPr marL="285750" indent="-285750">
              <a:buClr>
                <a:srgbClr val="92D050"/>
              </a:buClr>
              <a:buFont typeface="Arial" panose="020B0604020202020204" pitchFamily="34" charset="0"/>
              <a:buChar char="•"/>
            </a:pPr>
            <a:r>
              <a:rPr lang="en-US" sz="1600" dirty="0">
                <a:solidFill>
                  <a:schemeClr val="bg1"/>
                </a:solidFill>
              </a:rPr>
              <a:t>Remediation on non-compliance devices</a:t>
            </a:r>
          </a:p>
          <a:p>
            <a:pPr marL="285750" indent="-285750">
              <a:buClr>
                <a:srgbClr val="92D050"/>
              </a:buClr>
              <a:buFont typeface="Arial" panose="020B0604020202020204" pitchFamily="34" charset="0"/>
              <a:buChar char="•"/>
            </a:pPr>
            <a:endParaRPr lang="en-MY" sz="1600" dirty="0">
              <a:solidFill>
                <a:schemeClr val="bg1"/>
              </a:solidFill>
            </a:endParaRPr>
          </a:p>
          <a:p>
            <a:pPr marL="285750" indent="-285750">
              <a:buClr>
                <a:srgbClr val="92D050"/>
              </a:buClr>
              <a:buFont typeface="Arial" panose="020B0604020202020204" pitchFamily="34" charset="0"/>
              <a:buChar char="•"/>
            </a:pPr>
            <a:r>
              <a:rPr lang="en-MY" sz="1600" dirty="0">
                <a:solidFill>
                  <a:schemeClr val="bg1"/>
                </a:solidFill>
              </a:rPr>
              <a:t>Optimized asset inventory and reporting</a:t>
            </a:r>
          </a:p>
          <a:p>
            <a:endParaRPr lang="en-MY" sz="1600" dirty="0">
              <a:solidFill>
                <a:schemeClr val="bg1"/>
              </a:solidFill>
            </a:endParaRPr>
          </a:p>
        </p:txBody>
      </p:sp>
      <p:pic>
        <p:nvPicPr>
          <p:cNvPr id="10" name="图片 9" descr="图片包含 人, 男人, 女人, 球拍&#10;&#10;描述已自动生成">
            <a:extLst>
              <a:ext uri="{FF2B5EF4-FFF2-40B4-BE49-F238E27FC236}">
                <a16:creationId xmlns:a16="http://schemas.microsoft.com/office/drawing/2014/main" id="{BACE7FD2-17B0-BB4B-A247-9CB4BF243CE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1183" t="1800" r="7611" b="1711"/>
          <a:stretch/>
        </p:blipFill>
        <p:spPr>
          <a:xfrm>
            <a:off x="1355735" y="1606666"/>
            <a:ext cx="4701710" cy="3722912"/>
          </a:xfrm>
          <a:prstGeom prst="rect">
            <a:avLst/>
          </a:prstGeom>
        </p:spPr>
      </p:pic>
    </p:spTree>
    <p:extLst>
      <p:ext uri="{BB962C8B-B14F-4D97-AF65-F5344CB8AC3E}">
        <p14:creationId xmlns:p14="http://schemas.microsoft.com/office/powerpoint/2010/main" val="16765862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a:extLst>
              <a:ext uri="{FF2B5EF4-FFF2-40B4-BE49-F238E27FC236}">
                <a16:creationId xmlns:a16="http://schemas.microsoft.com/office/drawing/2014/main" id="{10C51D07-18A7-574C-B668-3DFB127DE113}"/>
              </a:ext>
            </a:extLst>
          </p:cNvPr>
          <p:cNvSpPr/>
          <p:nvPr/>
        </p:nvSpPr>
        <p:spPr>
          <a:xfrm>
            <a:off x="1299292" y="1587881"/>
            <a:ext cx="4966857" cy="3746090"/>
          </a:xfrm>
          <a:prstGeom prst="rect">
            <a:avLst/>
          </a:prstGeom>
          <a:solidFill>
            <a:schemeClr val="accent1">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 name="Date Placeholder 1">
            <a:extLst>
              <a:ext uri="{FF2B5EF4-FFF2-40B4-BE49-F238E27FC236}">
                <a16:creationId xmlns:a16="http://schemas.microsoft.com/office/drawing/2014/main" id="{9E31832A-93C0-4063-BABA-DFC7B8A79B48}"/>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Slide Number Placeholder 3">
            <a:extLst>
              <a:ext uri="{FF2B5EF4-FFF2-40B4-BE49-F238E27FC236}">
                <a16:creationId xmlns:a16="http://schemas.microsoft.com/office/drawing/2014/main" id="{C6EF6DB5-67B9-4C12-A37F-5F524BBF6713}"/>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14</a:t>
            </a:fld>
            <a:endParaRPr lang="zh-CN" altLang="en-US" dirty="0"/>
          </a:p>
        </p:txBody>
      </p:sp>
      <p:sp>
        <p:nvSpPr>
          <p:cNvPr id="5" name="矩形 4">
            <a:extLst>
              <a:ext uri="{FF2B5EF4-FFF2-40B4-BE49-F238E27FC236}">
                <a16:creationId xmlns:a16="http://schemas.microsoft.com/office/drawing/2014/main" id="{3AD74606-899F-490F-8A82-C5F4699FACAB}"/>
              </a:ext>
            </a:extLst>
          </p:cNvPr>
          <p:cNvSpPr/>
          <p:nvPr/>
        </p:nvSpPr>
        <p:spPr>
          <a:xfrm>
            <a:off x="579651" y="200326"/>
            <a:ext cx="3246402"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Use Case – Retail </a:t>
            </a:r>
          </a:p>
        </p:txBody>
      </p:sp>
      <p:sp>
        <p:nvSpPr>
          <p:cNvPr id="6" name="TextBox 5">
            <a:extLst>
              <a:ext uri="{FF2B5EF4-FFF2-40B4-BE49-F238E27FC236}">
                <a16:creationId xmlns:a16="http://schemas.microsoft.com/office/drawing/2014/main" id="{BD8C03FD-E4E3-412B-BB0F-56FB20186AE5}"/>
              </a:ext>
            </a:extLst>
          </p:cNvPr>
          <p:cNvSpPr txBox="1"/>
          <p:nvPr/>
        </p:nvSpPr>
        <p:spPr>
          <a:xfrm>
            <a:off x="6494206" y="1428452"/>
            <a:ext cx="4930421" cy="4001095"/>
          </a:xfrm>
          <a:prstGeom prst="rect">
            <a:avLst/>
          </a:prstGeom>
          <a:noFill/>
        </p:spPr>
        <p:txBody>
          <a:bodyPr wrap="square" rtlCol="0">
            <a:spAutoFit/>
          </a:bodyPr>
          <a:lstStyle/>
          <a:p>
            <a:pPr>
              <a:spcAft>
                <a:spcPts val="600"/>
              </a:spcAft>
            </a:pPr>
            <a:r>
              <a:rPr lang="en-MY" b="1" dirty="0">
                <a:solidFill>
                  <a:srgbClr val="00B0F0"/>
                </a:solidFill>
              </a:rPr>
              <a:t>Business Challenge</a:t>
            </a:r>
          </a:p>
          <a:p>
            <a:pPr marL="285750" indent="-285750">
              <a:buFont typeface="Arial" panose="020B0604020202020204" pitchFamily="34" charset="0"/>
              <a:buChar char="•"/>
            </a:pPr>
            <a:r>
              <a:rPr lang="en-MY" sz="1600" dirty="0">
                <a:solidFill>
                  <a:schemeClr val="bg1"/>
                </a:solidFill>
              </a:rPr>
              <a:t>Reduce security risks and exposure</a:t>
            </a:r>
          </a:p>
          <a:p>
            <a:pPr marL="285750" indent="-285750">
              <a:buFont typeface="Arial" panose="020B0604020202020204" pitchFamily="34" charset="0"/>
              <a:buChar char="•"/>
            </a:pPr>
            <a:endParaRPr lang="en-MY" sz="1600" dirty="0">
              <a:solidFill>
                <a:schemeClr val="bg1"/>
              </a:solidFill>
            </a:endParaRPr>
          </a:p>
          <a:p>
            <a:pPr marL="285750" indent="-285750">
              <a:buFont typeface="Arial" panose="020B0604020202020204" pitchFamily="34" charset="0"/>
              <a:buChar char="•"/>
            </a:pPr>
            <a:r>
              <a:rPr lang="en-MY" sz="1600" dirty="0">
                <a:solidFill>
                  <a:schemeClr val="bg1"/>
                </a:solidFill>
              </a:rPr>
              <a:t>Visibility on connected devices</a:t>
            </a:r>
          </a:p>
          <a:p>
            <a:pPr marL="285750" indent="-285750">
              <a:buFont typeface="Arial" panose="020B0604020202020204" pitchFamily="34" charset="0"/>
              <a:buChar char="•"/>
            </a:pPr>
            <a:endParaRPr lang="en-MY" sz="1600" dirty="0">
              <a:solidFill>
                <a:schemeClr val="bg1"/>
              </a:solidFill>
            </a:endParaRPr>
          </a:p>
          <a:p>
            <a:pPr marL="285750" indent="-285750">
              <a:buFont typeface="Arial" panose="020B0604020202020204" pitchFamily="34" charset="0"/>
              <a:buChar char="•"/>
            </a:pPr>
            <a:r>
              <a:rPr lang="en-MY" sz="1600" dirty="0">
                <a:solidFill>
                  <a:schemeClr val="bg1"/>
                </a:solidFill>
              </a:rPr>
              <a:t>Secure internet access of IoT devices</a:t>
            </a:r>
          </a:p>
          <a:p>
            <a:endParaRPr lang="en-US" sz="1600" dirty="0">
              <a:solidFill>
                <a:schemeClr val="bg1"/>
              </a:solidFill>
            </a:endParaRPr>
          </a:p>
          <a:p>
            <a:endParaRPr lang="en-US" sz="1600" dirty="0">
              <a:solidFill>
                <a:schemeClr val="bg1"/>
              </a:solidFill>
            </a:endParaRPr>
          </a:p>
          <a:p>
            <a:endParaRPr lang="en-US" sz="1600" dirty="0">
              <a:solidFill>
                <a:schemeClr val="bg1"/>
              </a:solidFill>
            </a:endParaRPr>
          </a:p>
          <a:p>
            <a:pPr>
              <a:spcAft>
                <a:spcPts val="600"/>
              </a:spcAft>
            </a:pPr>
            <a:r>
              <a:rPr lang="en-US" b="1" dirty="0">
                <a:solidFill>
                  <a:srgbClr val="92D050"/>
                </a:solidFill>
              </a:rPr>
              <a:t>Results</a:t>
            </a:r>
          </a:p>
          <a:p>
            <a:pPr marL="285750" indent="-285750">
              <a:buFont typeface="Arial" panose="020B0604020202020204" pitchFamily="34" charset="0"/>
              <a:buChar char="•"/>
            </a:pPr>
            <a:r>
              <a:rPr lang="en-US" sz="1600" dirty="0">
                <a:solidFill>
                  <a:schemeClr val="bg1"/>
                </a:solidFill>
              </a:rPr>
              <a:t>Improve visibility on IP connected devices</a:t>
            </a:r>
          </a:p>
          <a:p>
            <a:pPr marL="285750" indent="-285750">
              <a:buFont typeface="Arial" panose="020B0604020202020204" pitchFamily="34" charset="0"/>
              <a:buChar char="•"/>
            </a:pPr>
            <a:endParaRPr lang="en-US" sz="1600" dirty="0">
              <a:solidFill>
                <a:schemeClr val="bg1"/>
              </a:solidFill>
            </a:endParaRPr>
          </a:p>
          <a:p>
            <a:pPr marL="285750" indent="-285750">
              <a:buFont typeface="Arial" panose="020B0604020202020204" pitchFamily="34" charset="0"/>
              <a:buChar char="•"/>
            </a:pPr>
            <a:r>
              <a:rPr lang="en-US" sz="1600" dirty="0">
                <a:solidFill>
                  <a:schemeClr val="bg1"/>
                </a:solidFill>
              </a:rPr>
              <a:t>Unified user and network management</a:t>
            </a:r>
          </a:p>
          <a:p>
            <a:pPr marL="285750" indent="-285750">
              <a:buFont typeface="Arial" panose="020B0604020202020204" pitchFamily="34" charset="0"/>
              <a:buChar char="•"/>
            </a:pPr>
            <a:endParaRPr lang="en-US" sz="1600" dirty="0">
              <a:solidFill>
                <a:schemeClr val="bg1"/>
              </a:solidFill>
            </a:endParaRPr>
          </a:p>
          <a:p>
            <a:pPr marL="285750" indent="-285750">
              <a:buFont typeface="Arial" panose="020B0604020202020204" pitchFamily="34" charset="0"/>
              <a:buChar char="•"/>
            </a:pPr>
            <a:r>
              <a:rPr lang="en-US" sz="1600" dirty="0">
                <a:solidFill>
                  <a:schemeClr val="bg1"/>
                </a:solidFill>
              </a:rPr>
              <a:t>Zero configuration on endpoint devices</a:t>
            </a:r>
            <a:endParaRPr lang="en-MY" sz="1600" dirty="0">
              <a:solidFill>
                <a:schemeClr val="bg1"/>
              </a:solidFill>
            </a:endParaRPr>
          </a:p>
        </p:txBody>
      </p:sp>
      <p:pic>
        <p:nvPicPr>
          <p:cNvPr id="10" name="图片 9" descr="小孩在商店里&#10;&#10;低可信度描述已自动生成">
            <a:extLst>
              <a:ext uri="{FF2B5EF4-FFF2-40B4-BE49-F238E27FC236}">
                <a16:creationId xmlns:a16="http://schemas.microsoft.com/office/drawing/2014/main" id="{04937896-847F-4941-82AA-E3695FA1F75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9770"/>
          <a:stretch/>
        </p:blipFill>
        <p:spPr>
          <a:xfrm>
            <a:off x="1428632" y="1720617"/>
            <a:ext cx="4708176" cy="3480619"/>
          </a:xfrm>
          <a:prstGeom prst="rect">
            <a:avLst/>
          </a:prstGeom>
        </p:spPr>
      </p:pic>
    </p:spTree>
    <p:extLst>
      <p:ext uri="{BB962C8B-B14F-4D97-AF65-F5344CB8AC3E}">
        <p14:creationId xmlns:p14="http://schemas.microsoft.com/office/powerpoint/2010/main" val="30054099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1EAAD89-7010-42ED-AC48-0E9BF79AB298}"/>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8" name="矩形 7">
            <a:extLst>
              <a:ext uri="{FF2B5EF4-FFF2-40B4-BE49-F238E27FC236}">
                <a16:creationId xmlns:a16="http://schemas.microsoft.com/office/drawing/2014/main" id="{B186E0BF-2AD0-9C4B-8930-311EAC873C96}"/>
              </a:ext>
            </a:extLst>
          </p:cNvPr>
          <p:cNvSpPr/>
          <p:nvPr/>
        </p:nvSpPr>
        <p:spPr>
          <a:xfrm>
            <a:off x="1092814" y="1359654"/>
            <a:ext cx="4966857" cy="4003180"/>
          </a:xfrm>
          <a:prstGeom prst="rect">
            <a:avLst/>
          </a:prstGeom>
          <a:solidFill>
            <a:schemeClr val="accent1">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 name="Slide Number Placeholder 3">
            <a:extLst>
              <a:ext uri="{FF2B5EF4-FFF2-40B4-BE49-F238E27FC236}">
                <a16:creationId xmlns:a16="http://schemas.microsoft.com/office/drawing/2014/main" id="{169E2E09-3835-4E61-9E9E-972BEFE3CD89}"/>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15</a:t>
            </a:fld>
            <a:endParaRPr lang="zh-CN" altLang="en-US" dirty="0"/>
          </a:p>
        </p:txBody>
      </p:sp>
      <p:sp>
        <p:nvSpPr>
          <p:cNvPr id="5" name="矩形 4">
            <a:extLst>
              <a:ext uri="{FF2B5EF4-FFF2-40B4-BE49-F238E27FC236}">
                <a16:creationId xmlns:a16="http://schemas.microsoft.com/office/drawing/2014/main" id="{DE5373EA-4169-43AD-86CA-5309268F07B7}"/>
              </a:ext>
            </a:extLst>
          </p:cNvPr>
          <p:cNvSpPr/>
          <p:nvPr/>
        </p:nvSpPr>
        <p:spPr>
          <a:xfrm>
            <a:off x="579651" y="200326"/>
            <a:ext cx="3970959"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Use Case – Enterprise </a:t>
            </a:r>
          </a:p>
        </p:txBody>
      </p:sp>
      <p:sp>
        <p:nvSpPr>
          <p:cNvPr id="6" name="TextBox 5">
            <a:extLst>
              <a:ext uri="{FF2B5EF4-FFF2-40B4-BE49-F238E27FC236}">
                <a16:creationId xmlns:a16="http://schemas.microsoft.com/office/drawing/2014/main" id="{35A2D0E1-C64B-4FDA-BA01-64DF692D1059}"/>
              </a:ext>
            </a:extLst>
          </p:cNvPr>
          <p:cNvSpPr txBox="1"/>
          <p:nvPr/>
        </p:nvSpPr>
        <p:spPr>
          <a:xfrm>
            <a:off x="6515785" y="1285973"/>
            <a:ext cx="4966857" cy="4493538"/>
          </a:xfrm>
          <a:prstGeom prst="rect">
            <a:avLst/>
          </a:prstGeom>
          <a:noFill/>
        </p:spPr>
        <p:txBody>
          <a:bodyPr wrap="square" rtlCol="0">
            <a:spAutoFit/>
          </a:bodyPr>
          <a:lstStyle/>
          <a:p>
            <a:pPr>
              <a:spcAft>
                <a:spcPts val="600"/>
              </a:spcAft>
            </a:pPr>
            <a:r>
              <a:rPr lang="en-MY" b="1" dirty="0">
                <a:solidFill>
                  <a:srgbClr val="00B0F0"/>
                </a:solidFill>
              </a:rPr>
              <a:t>Business Challenge</a:t>
            </a:r>
          </a:p>
          <a:p>
            <a:pPr marL="285750" indent="-285750">
              <a:buClr>
                <a:srgbClr val="00B1F0"/>
              </a:buClr>
              <a:buFont typeface="Arial" panose="020B0604020202020204" pitchFamily="34" charset="0"/>
              <a:buChar char="•"/>
            </a:pPr>
            <a:r>
              <a:rPr lang="en-MY" sz="1600" dirty="0">
                <a:solidFill>
                  <a:schemeClr val="bg1"/>
                </a:solidFill>
              </a:rPr>
              <a:t>Prevent rogue devices or noncompliant access to network</a:t>
            </a:r>
          </a:p>
          <a:p>
            <a:pPr marL="285750" indent="-285750">
              <a:buClr>
                <a:srgbClr val="00B1F0"/>
              </a:buClr>
              <a:buFont typeface="Arial" panose="020B0604020202020204" pitchFamily="34" charset="0"/>
              <a:buChar char="•"/>
            </a:pPr>
            <a:endParaRPr lang="en-MY" sz="1600" dirty="0">
              <a:solidFill>
                <a:schemeClr val="bg1"/>
              </a:solidFill>
            </a:endParaRPr>
          </a:p>
          <a:p>
            <a:pPr marL="285750" indent="-285750">
              <a:buClr>
                <a:srgbClr val="00B1F0"/>
              </a:buClr>
              <a:buFont typeface="Arial" panose="020B0604020202020204" pitchFamily="34" charset="0"/>
              <a:buChar char="•"/>
            </a:pPr>
            <a:r>
              <a:rPr lang="en-MY" sz="1600" dirty="0">
                <a:solidFill>
                  <a:schemeClr val="bg1"/>
                </a:solidFill>
              </a:rPr>
              <a:t>Reduce potential attack surface from employees, guests &amp; contractors</a:t>
            </a:r>
          </a:p>
          <a:p>
            <a:r>
              <a:rPr lang="en-MY" sz="1600" dirty="0">
                <a:solidFill>
                  <a:schemeClr val="bg1"/>
                </a:solidFill>
              </a:rPr>
              <a:t> </a:t>
            </a:r>
          </a:p>
          <a:p>
            <a:endParaRPr lang="en-US" sz="1600" dirty="0">
              <a:solidFill>
                <a:schemeClr val="bg1"/>
              </a:solidFill>
            </a:endParaRPr>
          </a:p>
          <a:p>
            <a:endParaRPr lang="en-US" sz="1600" dirty="0">
              <a:solidFill>
                <a:schemeClr val="bg1"/>
              </a:solidFill>
            </a:endParaRPr>
          </a:p>
          <a:p>
            <a:pPr>
              <a:spcAft>
                <a:spcPts val="600"/>
              </a:spcAft>
            </a:pPr>
            <a:r>
              <a:rPr lang="en-US" b="1" dirty="0">
                <a:solidFill>
                  <a:srgbClr val="92D050"/>
                </a:solidFill>
              </a:rPr>
              <a:t>Results</a:t>
            </a:r>
            <a:endParaRPr lang="en-US" dirty="0">
              <a:solidFill>
                <a:srgbClr val="92D050"/>
              </a:solidFill>
            </a:endParaRPr>
          </a:p>
          <a:p>
            <a:pPr marL="285750" indent="-285750">
              <a:buClr>
                <a:srgbClr val="92D050"/>
              </a:buClr>
              <a:buFont typeface="Arial" panose="020B0604020202020204" pitchFamily="34" charset="0"/>
              <a:buChar char="•"/>
            </a:pPr>
            <a:r>
              <a:rPr lang="en-US" sz="1600" dirty="0">
                <a:solidFill>
                  <a:schemeClr val="bg1"/>
                </a:solidFill>
              </a:rPr>
              <a:t>Rapid time to enable comprehensive visibility</a:t>
            </a:r>
          </a:p>
          <a:p>
            <a:pPr marL="285750" indent="-285750">
              <a:buClr>
                <a:srgbClr val="92D050"/>
              </a:buClr>
              <a:buFont typeface="Arial" panose="020B0604020202020204" pitchFamily="34" charset="0"/>
              <a:buChar char="•"/>
            </a:pPr>
            <a:endParaRPr lang="en-US" sz="1600" dirty="0">
              <a:solidFill>
                <a:schemeClr val="bg1"/>
              </a:solidFill>
            </a:endParaRPr>
          </a:p>
          <a:p>
            <a:pPr marL="285750" indent="-285750">
              <a:buClr>
                <a:srgbClr val="92D050"/>
              </a:buClr>
              <a:buFont typeface="Arial" panose="020B0604020202020204" pitchFamily="34" charset="0"/>
              <a:buChar char="•"/>
            </a:pPr>
            <a:r>
              <a:rPr lang="en-US" sz="1600" dirty="0">
                <a:solidFill>
                  <a:schemeClr val="bg1"/>
                </a:solidFill>
              </a:rPr>
              <a:t>Improve device compliance without any business interruption</a:t>
            </a:r>
          </a:p>
          <a:p>
            <a:pPr marL="285750" indent="-285750">
              <a:buClr>
                <a:srgbClr val="92D050"/>
              </a:buClr>
              <a:buFont typeface="Arial" panose="020B0604020202020204" pitchFamily="34" charset="0"/>
              <a:buChar char="•"/>
            </a:pPr>
            <a:endParaRPr lang="en-US" sz="1600" dirty="0">
              <a:solidFill>
                <a:schemeClr val="bg1"/>
              </a:solidFill>
            </a:endParaRPr>
          </a:p>
          <a:p>
            <a:pPr marL="285750" indent="-285750">
              <a:buClr>
                <a:srgbClr val="92D050"/>
              </a:buClr>
              <a:buFont typeface="Arial" panose="020B0604020202020204" pitchFamily="34" charset="0"/>
              <a:buChar char="•"/>
            </a:pPr>
            <a:r>
              <a:rPr lang="en-US" sz="1600" dirty="0">
                <a:solidFill>
                  <a:schemeClr val="bg1"/>
                </a:solidFill>
              </a:rPr>
              <a:t>Discover and block unknown devices</a:t>
            </a:r>
            <a:endParaRPr lang="en-MY" sz="1600" dirty="0">
              <a:solidFill>
                <a:schemeClr val="bg1"/>
              </a:solidFill>
            </a:endParaRPr>
          </a:p>
          <a:p>
            <a:endParaRPr lang="en-MY" sz="1600" dirty="0">
              <a:solidFill>
                <a:schemeClr val="bg1"/>
              </a:solidFill>
            </a:endParaRPr>
          </a:p>
        </p:txBody>
      </p:sp>
      <p:pic>
        <p:nvPicPr>
          <p:cNvPr id="10" name="图片 9" descr="高楼大厦的景色&#10;&#10;描述已自动生成">
            <a:extLst>
              <a:ext uri="{FF2B5EF4-FFF2-40B4-BE49-F238E27FC236}">
                <a16:creationId xmlns:a16="http://schemas.microsoft.com/office/drawing/2014/main" id="{AFC67089-CB9F-DA44-B7AE-976D80AC9DE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0385" r="6688"/>
          <a:stretch/>
        </p:blipFill>
        <p:spPr>
          <a:xfrm>
            <a:off x="1259885" y="1499751"/>
            <a:ext cx="4632714" cy="3722987"/>
          </a:xfrm>
          <a:prstGeom prst="rect">
            <a:avLst/>
          </a:prstGeom>
        </p:spPr>
      </p:pic>
    </p:spTree>
    <p:extLst>
      <p:ext uri="{BB962C8B-B14F-4D97-AF65-F5344CB8AC3E}">
        <p14:creationId xmlns:p14="http://schemas.microsoft.com/office/powerpoint/2010/main" val="2088931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10">
            <a:extLst>
              <a:ext uri="{FF2B5EF4-FFF2-40B4-BE49-F238E27FC236}">
                <a16:creationId xmlns:a16="http://schemas.microsoft.com/office/drawing/2014/main" id="{19B810E7-467D-477C-B2F8-E24D1927E361}"/>
              </a:ext>
            </a:extLst>
          </p:cNvPr>
          <p:cNvGrpSpPr/>
          <p:nvPr/>
        </p:nvGrpSpPr>
        <p:grpSpPr>
          <a:xfrm>
            <a:off x="2461260" y="1986138"/>
            <a:ext cx="6972300" cy="3034851"/>
            <a:chOff x="1471613" y="1971675"/>
            <a:chExt cx="6972300" cy="3034851"/>
          </a:xfrm>
          <a:effectLst>
            <a:reflection blurRad="520700" stA="50000" endA="300" endPos="25000" dist="50800" dir="5400000" sy="-100000" algn="bl" rotWithShape="0"/>
          </a:effectLst>
        </p:grpSpPr>
        <p:sp>
          <p:nvSpPr>
            <p:cNvPr id="7" name="矩形 19">
              <a:extLst>
                <a:ext uri="{FF2B5EF4-FFF2-40B4-BE49-F238E27FC236}">
                  <a16:creationId xmlns:a16="http://schemas.microsoft.com/office/drawing/2014/main" id="{854814A8-5513-42F4-A5D4-79385C092FAF}"/>
                </a:ext>
              </a:extLst>
            </p:cNvPr>
            <p:cNvSpPr/>
            <p:nvPr/>
          </p:nvSpPr>
          <p:spPr>
            <a:xfrm>
              <a:off x="6229351" y="1971675"/>
              <a:ext cx="2214562" cy="3034851"/>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latin typeface="+mj-lt"/>
              </a:endParaRPr>
            </a:p>
          </p:txBody>
        </p:sp>
        <p:sp>
          <p:nvSpPr>
            <p:cNvPr id="8" name="矩形 17">
              <a:extLst>
                <a:ext uri="{FF2B5EF4-FFF2-40B4-BE49-F238E27FC236}">
                  <a16:creationId xmlns:a16="http://schemas.microsoft.com/office/drawing/2014/main" id="{890F717B-8FB4-4E95-A3C5-5D118388C6DC}"/>
                </a:ext>
              </a:extLst>
            </p:cNvPr>
            <p:cNvSpPr/>
            <p:nvPr/>
          </p:nvSpPr>
          <p:spPr>
            <a:xfrm>
              <a:off x="3857626" y="1971675"/>
              <a:ext cx="2214562" cy="3034851"/>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latin typeface="+mj-lt"/>
              </a:endParaRPr>
            </a:p>
          </p:txBody>
        </p:sp>
        <p:sp>
          <p:nvSpPr>
            <p:cNvPr id="9" name="矩形 8">
              <a:extLst>
                <a:ext uri="{FF2B5EF4-FFF2-40B4-BE49-F238E27FC236}">
                  <a16:creationId xmlns:a16="http://schemas.microsoft.com/office/drawing/2014/main" id="{94B7976E-FD30-4A57-836C-63C5872D7936}"/>
                </a:ext>
              </a:extLst>
            </p:cNvPr>
            <p:cNvSpPr/>
            <p:nvPr/>
          </p:nvSpPr>
          <p:spPr>
            <a:xfrm>
              <a:off x="1471613" y="1971675"/>
              <a:ext cx="2214562" cy="303485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latin typeface="+mj-lt"/>
              </a:endParaRPr>
            </a:p>
          </p:txBody>
        </p:sp>
        <p:sp>
          <p:nvSpPr>
            <p:cNvPr id="10" name="TextBox 9">
              <a:extLst>
                <a:ext uri="{FF2B5EF4-FFF2-40B4-BE49-F238E27FC236}">
                  <a16:creationId xmlns:a16="http://schemas.microsoft.com/office/drawing/2014/main" id="{4563EAF5-B934-4901-AF67-CF74C4B5AD17}"/>
                </a:ext>
              </a:extLst>
            </p:cNvPr>
            <p:cNvSpPr txBox="1"/>
            <p:nvPr/>
          </p:nvSpPr>
          <p:spPr>
            <a:xfrm>
              <a:off x="1493178" y="3367257"/>
              <a:ext cx="2214562" cy="1153457"/>
            </a:xfrm>
            <a:prstGeom prst="rect">
              <a:avLst/>
            </a:prstGeom>
            <a:noFill/>
          </p:spPr>
          <p:txBody>
            <a:bodyPr wrap="square" rtlCol="0">
              <a:spAutoFit/>
            </a:bodyPr>
            <a:lstStyle/>
            <a:p>
              <a:pPr algn="ctr">
                <a:lnSpc>
                  <a:spcPct val="150000"/>
                </a:lnSpc>
              </a:pPr>
              <a:r>
                <a:rPr lang="en-US" sz="1600" dirty="0">
                  <a:solidFill>
                    <a:schemeClr val="bg1"/>
                  </a:solidFill>
                  <a:latin typeface="+mj-lt"/>
                </a:rPr>
                <a:t>Increase visibility, identify, control and analytics</a:t>
              </a:r>
            </a:p>
          </p:txBody>
        </p:sp>
        <p:sp>
          <p:nvSpPr>
            <p:cNvPr id="11" name="TextBox 10">
              <a:extLst>
                <a:ext uri="{FF2B5EF4-FFF2-40B4-BE49-F238E27FC236}">
                  <a16:creationId xmlns:a16="http://schemas.microsoft.com/office/drawing/2014/main" id="{ADFA319C-76F1-47D1-A8C4-600DFA69E8AF}"/>
                </a:ext>
              </a:extLst>
            </p:cNvPr>
            <p:cNvSpPr txBox="1"/>
            <p:nvPr/>
          </p:nvSpPr>
          <p:spPr>
            <a:xfrm>
              <a:off x="3819409" y="3367257"/>
              <a:ext cx="2214562" cy="1153457"/>
            </a:xfrm>
            <a:prstGeom prst="rect">
              <a:avLst/>
            </a:prstGeom>
            <a:noFill/>
          </p:spPr>
          <p:txBody>
            <a:bodyPr wrap="square" rtlCol="0">
              <a:spAutoFit/>
            </a:bodyPr>
            <a:lstStyle/>
            <a:p>
              <a:pPr algn="ctr">
                <a:lnSpc>
                  <a:spcPct val="150000"/>
                </a:lnSpc>
              </a:pPr>
              <a:r>
                <a:rPr lang="en-US" sz="1600" dirty="0">
                  <a:solidFill>
                    <a:schemeClr val="bg1"/>
                  </a:solidFill>
                  <a:latin typeface="+mj-lt"/>
                </a:rPr>
                <a:t>Simplify unified management for user and device</a:t>
              </a:r>
            </a:p>
          </p:txBody>
        </p:sp>
        <p:sp>
          <p:nvSpPr>
            <p:cNvPr id="12" name="TextBox 11">
              <a:extLst>
                <a:ext uri="{FF2B5EF4-FFF2-40B4-BE49-F238E27FC236}">
                  <a16:creationId xmlns:a16="http://schemas.microsoft.com/office/drawing/2014/main" id="{60B33610-D1C9-456B-9BAE-6DC0F2B7477C}"/>
                </a:ext>
              </a:extLst>
            </p:cNvPr>
            <p:cNvSpPr txBox="1"/>
            <p:nvPr/>
          </p:nvSpPr>
          <p:spPr>
            <a:xfrm>
              <a:off x="6306876" y="3434079"/>
              <a:ext cx="2059512" cy="1245790"/>
            </a:xfrm>
            <a:prstGeom prst="rect">
              <a:avLst/>
            </a:prstGeom>
            <a:noFill/>
          </p:spPr>
          <p:txBody>
            <a:bodyPr wrap="square" rtlCol="0">
              <a:spAutoFit/>
            </a:bodyPr>
            <a:lstStyle/>
            <a:p>
              <a:pPr algn="ctr">
                <a:lnSpc>
                  <a:spcPct val="120000"/>
                </a:lnSpc>
              </a:pPr>
              <a:r>
                <a:rPr lang="en-MY" sz="1600" dirty="0">
                  <a:solidFill>
                    <a:schemeClr val="bg1"/>
                  </a:solidFill>
                  <a:latin typeface="+mj-lt"/>
                </a:rPr>
                <a:t>Continuous assess, monitor and remediate to reduce risks</a:t>
              </a:r>
            </a:p>
          </p:txBody>
        </p:sp>
        <p:sp>
          <p:nvSpPr>
            <p:cNvPr id="13" name="TextBox 12">
              <a:extLst>
                <a:ext uri="{FF2B5EF4-FFF2-40B4-BE49-F238E27FC236}">
                  <a16:creationId xmlns:a16="http://schemas.microsoft.com/office/drawing/2014/main" id="{416F2BA2-F13A-4586-8284-08DD08AEC0A4}"/>
                </a:ext>
              </a:extLst>
            </p:cNvPr>
            <p:cNvSpPr txBox="1"/>
            <p:nvPr/>
          </p:nvSpPr>
          <p:spPr>
            <a:xfrm>
              <a:off x="1729066" y="2139788"/>
              <a:ext cx="1742786" cy="1446550"/>
            </a:xfrm>
            <a:prstGeom prst="rect">
              <a:avLst/>
            </a:prstGeom>
            <a:noFill/>
          </p:spPr>
          <p:txBody>
            <a:bodyPr wrap="square" rtlCol="0">
              <a:spAutoFit/>
            </a:bodyPr>
            <a:lstStyle/>
            <a:p>
              <a:pPr algn="ctr"/>
              <a:r>
                <a:rPr lang="en-MY" sz="8800" b="1" kern="1500" spc="-300" dirty="0">
                  <a:solidFill>
                    <a:schemeClr val="bg1"/>
                  </a:solidFill>
                  <a:latin typeface="+mj-lt"/>
                  <a:cs typeface="Aharoni" panose="02010803020104030203" pitchFamily="2" charset="-79"/>
                </a:rPr>
                <a:t>01</a:t>
              </a:r>
            </a:p>
          </p:txBody>
        </p:sp>
        <p:sp>
          <p:nvSpPr>
            <p:cNvPr id="14" name="TextBox 13">
              <a:extLst>
                <a:ext uri="{FF2B5EF4-FFF2-40B4-BE49-F238E27FC236}">
                  <a16:creationId xmlns:a16="http://schemas.microsoft.com/office/drawing/2014/main" id="{8AA30663-1E41-4B8A-87C9-D158B24C2471}"/>
                </a:ext>
              </a:extLst>
            </p:cNvPr>
            <p:cNvSpPr txBox="1"/>
            <p:nvPr/>
          </p:nvSpPr>
          <p:spPr>
            <a:xfrm>
              <a:off x="6617787" y="2078935"/>
              <a:ext cx="1358064" cy="1446550"/>
            </a:xfrm>
            <a:prstGeom prst="rect">
              <a:avLst/>
            </a:prstGeom>
            <a:noFill/>
          </p:spPr>
          <p:txBody>
            <a:bodyPr wrap="none" rtlCol="0">
              <a:spAutoFit/>
            </a:bodyPr>
            <a:lstStyle/>
            <a:p>
              <a:pPr algn="ctr"/>
              <a:r>
                <a:rPr lang="en-MY" sz="8800" b="1" kern="1500" spc="-300" dirty="0">
                  <a:solidFill>
                    <a:schemeClr val="bg1"/>
                  </a:solidFill>
                  <a:latin typeface="+mj-lt"/>
                  <a:cs typeface="Aharoni" panose="02010803020104030203" pitchFamily="2" charset="-79"/>
                </a:rPr>
                <a:t>03</a:t>
              </a:r>
            </a:p>
          </p:txBody>
        </p:sp>
        <p:sp>
          <p:nvSpPr>
            <p:cNvPr id="15" name="TextBox 14">
              <a:extLst>
                <a:ext uri="{FF2B5EF4-FFF2-40B4-BE49-F238E27FC236}">
                  <a16:creationId xmlns:a16="http://schemas.microsoft.com/office/drawing/2014/main" id="{43293F61-2FD9-446D-9C47-C61674622F7F}"/>
                </a:ext>
              </a:extLst>
            </p:cNvPr>
            <p:cNvSpPr txBox="1"/>
            <p:nvPr/>
          </p:nvSpPr>
          <p:spPr>
            <a:xfrm>
              <a:off x="4208294" y="2090402"/>
              <a:ext cx="1370888" cy="1446550"/>
            </a:xfrm>
            <a:prstGeom prst="rect">
              <a:avLst/>
            </a:prstGeom>
            <a:noFill/>
          </p:spPr>
          <p:txBody>
            <a:bodyPr wrap="none" rtlCol="0">
              <a:spAutoFit/>
            </a:bodyPr>
            <a:lstStyle/>
            <a:p>
              <a:pPr algn="ctr"/>
              <a:r>
                <a:rPr lang="en-MY" sz="8800" b="1" kern="1500" spc="-300" dirty="0">
                  <a:solidFill>
                    <a:schemeClr val="bg1"/>
                  </a:solidFill>
                  <a:latin typeface="+mj-lt"/>
                  <a:cs typeface="Aharoni" panose="02010803020104030203" pitchFamily="2" charset="-79"/>
                </a:rPr>
                <a:t>02</a:t>
              </a:r>
            </a:p>
          </p:txBody>
        </p:sp>
        <p:sp>
          <p:nvSpPr>
            <p:cNvPr id="16" name="三角形 9">
              <a:extLst>
                <a:ext uri="{FF2B5EF4-FFF2-40B4-BE49-F238E27FC236}">
                  <a16:creationId xmlns:a16="http://schemas.microsoft.com/office/drawing/2014/main" id="{736F45F6-45C5-40E3-B9F0-5716A7A3B60F}"/>
                </a:ext>
              </a:extLst>
            </p:cNvPr>
            <p:cNvSpPr/>
            <p:nvPr/>
          </p:nvSpPr>
          <p:spPr>
            <a:xfrm rot="5400000">
              <a:off x="3613990" y="4479482"/>
              <a:ext cx="410836" cy="344685"/>
            </a:xfrm>
            <a:prstGeom prs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latin typeface="+mj-lt"/>
              </a:endParaRPr>
            </a:p>
          </p:txBody>
        </p:sp>
        <p:sp>
          <p:nvSpPr>
            <p:cNvPr id="17" name="三角形 18">
              <a:extLst>
                <a:ext uri="{FF2B5EF4-FFF2-40B4-BE49-F238E27FC236}">
                  <a16:creationId xmlns:a16="http://schemas.microsoft.com/office/drawing/2014/main" id="{720510DC-72A6-4146-94F7-A92E5A34B0A1}"/>
                </a:ext>
              </a:extLst>
            </p:cNvPr>
            <p:cNvSpPr/>
            <p:nvPr/>
          </p:nvSpPr>
          <p:spPr>
            <a:xfrm rot="5400000">
              <a:off x="6000006" y="2114166"/>
              <a:ext cx="410836" cy="344685"/>
            </a:xfrm>
            <a:prstGeom prst="triangl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latin typeface="+mj-lt"/>
              </a:endParaRPr>
            </a:p>
          </p:txBody>
        </p:sp>
      </p:grpSp>
      <p:sp>
        <p:nvSpPr>
          <p:cNvPr id="2" name="Date Placeholder 1">
            <a:extLst>
              <a:ext uri="{FF2B5EF4-FFF2-40B4-BE49-F238E27FC236}">
                <a16:creationId xmlns:a16="http://schemas.microsoft.com/office/drawing/2014/main" id="{B75BD608-CB36-4173-9EAB-45597E474A34}"/>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Slide Number Placeholder 3">
            <a:extLst>
              <a:ext uri="{FF2B5EF4-FFF2-40B4-BE49-F238E27FC236}">
                <a16:creationId xmlns:a16="http://schemas.microsoft.com/office/drawing/2014/main" id="{99FDE8BA-6EA2-4EBF-9799-5020F4F13222}"/>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16</a:t>
            </a:fld>
            <a:endParaRPr lang="zh-CN" altLang="en-US" dirty="0"/>
          </a:p>
        </p:txBody>
      </p:sp>
      <p:sp>
        <p:nvSpPr>
          <p:cNvPr id="5" name="矩形 4">
            <a:extLst>
              <a:ext uri="{FF2B5EF4-FFF2-40B4-BE49-F238E27FC236}">
                <a16:creationId xmlns:a16="http://schemas.microsoft.com/office/drawing/2014/main" id="{2D887BB0-FA1D-40A9-A30E-DF45E9436A0E}"/>
              </a:ext>
            </a:extLst>
          </p:cNvPr>
          <p:cNvSpPr/>
          <p:nvPr/>
        </p:nvSpPr>
        <p:spPr>
          <a:xfrm>
            <a:off x="579651" y="200326"/>
            <a:ext cx="2138727" cy="523220"/>
          </a:xfrm>
          <a:prstGeom prst="rect">
            <a:avLst/>
          </a:prstGeom>
        </p:spPr>
        <p:txBody>
          <a:bodyPr wrap="none">
            <a:spAutoFit/>
          </a:bodyPr>
          <a:lstStyle/>
          <a:p>
            <a:r>
              <a:rPr lang="en-US" altLang="zh-CN" sz="2800" b="1" dirty="0">
                <a:solidFill>
                  <a:schemeClr val="bg1"/>
                </a:solidFill>
                <a:latin typeface="Century Gothic" panose="020B0502020202020204" pitchFamily="34" charset="0"/>
                <a:ea typeface="微软雅黑" charset="-122"/>
              </a:rPr>
              <a:t>Takeaways</a:t>
            </a:r>
          </a:p>
        </p:txBody>
      </p:sp>
    </p:spTree>
    <p:extLst>
      <p:ext uri="{BB962C8B-B14F-4D97-AF65-F5344CB8AC3E}">
        <p14:creationId xmlns:p14="http://schemas.microsoft.com/office/powerpoint/2010/main" val="40994587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3522FF28-3F76-1A46-9E3A-ADD3B3765B0D}"/>
              </a:ext>
            </a:extLst>
          </p:cNvPr>
          <p:cNvSpPr/>
          <p:nvPr/>
        </p:nvSpPr>
        <p:spPr>
          <a:xfrm>
            <a:off x="784859" y="2053531"/>
            <a:ext cx="10622280" cy="584775"/>
          </a:xfrm>
          <a:prstGeom prst="rect">
            <a:avLst/>
          </a:prstGeom>
        </p:spPr>
        <p:txBody>
          <a:bodyPr wrap="square">
            <a:spAutoFit/>
          </a:bodyPr>
          <a:lstStyle/>
          <a:p>
            <a:pPr algn="just"/>
            <a:r>
              <a:rPr lang="zh-CN" altLang="en-US" sz="1600" dirty="0">
                <a:solidFill>
                  <a:schemeClr val="bg1"/>
                </a:solidFill>
              </a:rPr>
              <a:t>Colonial Pipeline is the largest oil product pipeline operator in the United States, and the recent Ransomware attack forced shutdown of all their operations. </a:t>
            </a:r>
          </a:p>
        </p:txBody>
      </p:sp>
      <p:sp>
        <p:nvSpPr>
          <p:cNvPr id="2" name="日期占位符 1">
            <a:extLst>
              <a:ext uri="{FF2B5EF4-FFF2-40B4-BE49-F238E27FC236}">
                <a16:creationId xmlns:a16="http://schemas.microsoft.com/office/drawing/2014/main" id="{060C759B-8332-A240-8837-8B765AE07D2E}"/>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灯片编号占位符 3">
            <a:extLst>
              <a:ext uri="{FF2B5EF4-FFF2-40B4-BE49-F238E27FC236}">
                <a16:creationId xmlns:a16="http://schemas.microsoft.com/office/drawing/2014/main" id="{77B736FC-46A0-D84E-AD47-B52F8BD1939A}"/>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17</a:t>
            </a:fld>
            <a:endParaRPr lang="zh-CN" altLang="en-US" dirty="0"/>
          </a:p>
        </p:txBody>
      </p:sp>
      <p:grpSp>
        <p:nvGrpSpPr>
          <p:cNvPr id="15" name="组合 14">
            <a:extLst>
              <a:ext uri="{FF2B5EF4-FFF2-40B4-BE49-F238E27FC236}">
                <a16:creationId xmlns:a16="http://schemas.microsoft.com/office/drawing/2014/main" id="{C5A6596A-8113-5649-85A7-5684E2ED8BAE}"/>
              </a:ext>
            </a:extLst>
          </p:cNvPr>
          <p:cNvGrpSpPr/>
          <p:nvPr/>
        </p:nvGrpSpPr>
        <p:grpSpPr>
          <a:xfrm>
            <a:off x="5757299" y="2736369"/>
            <a:ext cx="5814941" cy="3246870"/>
            <a:chOff x="5632486" y="2980221"/>
            <a:chExt cx="5543511" cy="3003018"/>
          </a:xfrm>
        </p:grpSpPr>
        <p:sp>
          <p:nvSpPr>
            <p:cNvPr id="14" name="矩形 13">
              <a:extLst>
                <a:ext uri="{FF2B5EF4-FFF2-40B4-BE49-F238E27FC236}">
                  <a16:creationId xmlns:a16="http://schemas.microsoft.com/office/drawing/2014/main" id="{1CDB3070-21CC-F04A-B446-6DE7C4E142AF}"/>
                </a:ext>
              </a:extLst>
            </p:cNvPr>
            <p:cNvSpPr/>
            <p:nvPr/>
          </p:nvSpPr>
          <p:spPr>
            <a:xfrm>
              <a:off x="5632486" y="2980221"/>
              <a:ext cx="5543511" cy="3003018"/>
            </a:xfrm>
            <a:prstGeom prst="rect">
              <a:avLst/>
            </a:prstGeom>
            <a:solidFill>
              <a:schemeClr val="accent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descr="手里拿着男人的照片上写着字&#10;&#10;描述已自动生成">
              <a:extLst>
                <a:ext uri="{FF2B5EF4-FFF2-40B4-BE49-F238E27FC236}">
                  <a16:creationId xmlns:a16="http://schemas.microsoft.com/office/drawing/2014/main" id="{E2226F30-5A59-E348-8814-CFDDB057ED0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532" b="12"/>
            <a:stretch/>
          </p:blipFill>
          <p:spPr>
            <a:xfrm>
              <a:off x="5734084" y="3079277"/>
              <a:ext cx="5340314" cy="2804907"/>
            </a:xfrm>
            <a:prstGeom prst="rect">
              <a:avLst/>
            </a:prstGeom>
          </p:spPr>
        </p:pic>
      </p:grpSp>
      <p:sp>
        <p:nvSpPr>
          <p:cNvPr id="8" name="矩形 7">
            <a:extLst>
              <a:ext uri="{FF2B5EF4-FFF2-40B4-BE49-F238E27FC236}">
                <a16:creationId xmlns:a16="http://schemas.microsoft.com/office/drawing/2014/main" id="{50280682-C66F-844D-B744-03FEEC1756DC}"/>
              </a:ext>
            </a:extLst>
          </p:cNvPr>
          <p:cNvSpPr/>
          <p:nvPr/>
        </p:nvSpPr>
        <p:spPr>
          <a:xfrm>
            <a:off x="784859" y="2844635"/>
            <a:ext cx="4718473" cy="3293209"/>
          </a:xfrm>
          <a:prstGeom prst="rect">
            <a:avLst/>
          </a:prstGeom>
        </p:spPr>
        <p:txBody>
          <a:bodyPr wrap="square">
            <a:spAutoFit/>
          </a:bodyPr>
          <a:lstStyle/>
          <a:p>
            <a:pPr algn="just"/>
            <a:r>
              <a:rPr lang="zh-CN" altLang="en-US" sz="1600" dirty="0">
                <a:solidFill>
                  <a:schemeClr val="bg1"/>
                </a:solidFill>
              </a:rPr>
              <a:t>This cyber attack is just the latest in a long series of serious ransomware and malware attacks, and we can't help but envision a world in the not-too-distant future where ransomware attacks impact all our daily lives. Ransomware is booming and now targeting all kind of industries, including critical infrastructure, healthcare and government.</a:t>
            </a:r>
          </a:p>
          <a:p>
            <a:pPr algn="just"/>
            <a:endParaRPr lang="zh-CN" altLang="en-US" sz="1600" dirty="0">
              <a:solidFill>
                <a:schemeClr val="bg1"/>
              </a:solidFill>
            </a:endParaRPr>
          </a:p>
          <a:p>
            <a:pPr algn="just"/>
            <a:r>
              <a:rPr lang="zh-CN" altLang="en-US" sz="1600" dirty="0">
                <a:solidFill>
                  <a:schemeClr val="bg1"/>
                </a:solidFill>
              </a:rPr>
              <a:t>Participate in this webinar to learn more about this recent attack, how it unfolded, its impact and what your organization can do to prevent such cyber-attacks.</a:t>
            </a:r>
          </a:p>
        </p:txBody>
      </p:sp>
      <p:sp>
        <p:nvSpPr>
          <p:cNvPr id="11" name="矩形 10">
            <a:extLst>
              <a:ext uri="{FF2B5EF4-FFF2-40B4-BE49-F238E27FC236}">
                <a16:creationId xmlns:a16="http://schemas.microsoft.com/office/drawing/2014/main" id="{14921E61-598E-D04E-9DF5-CA1B6D1017C2}"/>
              </a:ext>
            </a:extLst>
          </p:cNvPr>
          <p:cNvSpPr/>
          <p:nvPr/>
        </p:nvSpPr>
        <p:spPr>
          <a:xfrm>
            <a:off x="579651" y="200326"/>
            <a:ext cx="5426486" cy="523220"/>
          </a:xfrm>
          <a:prstGeom prst="rect">
            <a:avLst/>
          </a:prstGeom>
        </p:spPr>
        <p:txBody>
          <a:bodyPr wrap="none">
            <a:spAutoFit/>
          </a:bodyPr>
          <a:lstStyle/>
          <a:p>
            <a:r>
              <a:rPr lang="en-US" altLang="zh-CN" sz="2800" b="1" dirty="0">
                <a:solidFill>
                  <a:schemeClr val="bg1"/>
                </a:solidFill>
              </a:rPr>
              <a:t>Next </a:t>
            </a:r>
            <a:r>
              <a:rPr lang="en-US" altLang="zh-CN" sz="2800" b="1" dirty="0">
                <a:solidFill>
                  <a:schemeClr val="bg1"/>
                </a:solidFill>
                <a:ea typeface="+mj-lt"/>
                <a:cs typeface="+mj-lt"/>
              </a:rPr>
              <a:t>Weekly </a:t>
            </a:r>
            <a:r>
              <a:rPr lang="en-US" altLang="zh-CN" sz="2800" b="1" dirty="0">
                <a:solidFill>
                  <a:schemeClr val="bg1"/>
                </a:solidFill>
              </a:rPr>
              <a:t>Security</a:t>
            </a:r>
            <a:r>
              <a:rPr lang="en-US" altLang="zh-CN" sz="2800" b="1" dirty="0">
                <a:solidFill>
                  <a:schemeClr val="bg1"/>
                </a:solidFill>
                <a:ea typeface="+mj-lt"/>
                <a:cs typeface="+mj-lt"/>
              </a:rPr>
              <a:t> </a:t>
            </a:r>
            <a:r>
              <a:rPr lang="en-US" altLang="zh-CN" sz="2800" b="1" dirty="0">
                <a:solidFill>
                  <a:schemeClr val="bg1"/>
                </a:solidFill>
              </a:rPr>
              <a:t>Webinar</a:t>
            </a:r>
          </a:p>
        </p:txBody>
      </p:sp>
      <p:sp>
        <p:nvSpPr>
          <p:cNvPr id="12" name="矩形 11">
            <a:extLst>
              <a:ext uri="{FF2B5EF4-FFF2-40B4-BE49-F238E27FC236}">
                <a16:creationId xmlns:a16="http://schemas.microsoft.com/office/drawing/2014/main" id="{B814FBFD-6ED0-A844-A257-D702CCBE8736}"/>
              </a:ext>
            </a:extLst>
          </p:cNvPr>
          <p:cNvSpPr/>
          <p:nvPr/>
        </p:nvSpPr>
        <p:spPr>
          <a:xfrm>
            <a:off x="784860" y="1495935"/>
            <a:ext cx="3397084" cy="369332"/>
          </a:xfrm>
          <a:prstGeom prst="rect">
            <a:avLst/>
          </a:prstGeom>
        </p:spPr>
        <p:txBody>
          <a:bodyPr wrap="none">
            <a:spAutoFit/>
          </a:bodyPr>
          <a:lstStyle/>
          <a:p>
            <a:pPr algn="just"/>
            <a:r>
              <a:rPr lang="zh-CN" altLang="en-US" b="1" dirty="0">
                <a:solidFill>
                  <a:srgbClr val="92D050"/>
                </a:solidFill>
              </a:rPr>
              <a:t>Date: </a:t>
            </a:r>
            <a:r>
              <a:rPr lang="zh-CN" altLang="en-US" b="1" dirty="0">
                <a:solidFill>
                  <a:schemeClr val="bg1"/>
                </a:solidFill>
              </a:rPr>
              <a:t>25th May 2021 ｜ 16:00</a:t>
            </a:r>
          </a:p>
        </p:txBody>
      </p:sp>
      <p:sp>
        <p:nvSpPr>
          <p:cNvPr id="13" name="矩形 12">
            <a:extLst>
              <a:ext uri="{FF2B5EF4-FFF2-40B4-BE49-F238E27FC236}">
                <a16:creationId xmlns:a16="http://schemas.microsoft.com/office/drawing/2014/main" id="{654110D0-7BF5-F447-95C3-5723C6E0C604}"/>
              </a:ext>
            </a:extLst>
          </p:cNvPr>
          <p:cNvSpPr/>
          <p:nvPr/>
        </p:nvSpPr>
        <p:spPr>
          <a:xfrm>
            <a:off x="784860" y="1037052"/>
            <a:ext cx="8244840" cy="369332"/>
          </a:xfrm>
          <a:prstGeom prst="rect">
            <a:avLst/>
          </a:prstGeom>
        </p:spPr>
        <p:txBody>
          <a:bodyPr wrap="square">
            <a:spAutoFit/>
          </a:bodyPr>
          <a:lstStyle/>
          <a:p>
            <a:r>
              <a:rPr lang="zh-CN" altLang="en-US" b="1" dirty="0">
                <a:solidFill>
                  <a:srgbClr val="00B0F0"/>
                </a:solidFill>
              </a:rPr>
              <a:t>Title: </a:t>
            </a:r>
            <a:r>
              <a:rPr lang="zh-CN" altLang="en-US" b="1" dirty="0">
                <a:solidFill>
                  <a:schemeClr val="bg1"/>
                </a:solidFill>
              </a:rPr>
              <a:t>US Colonial Pipeline attack: Everything you need to know</a:t>
            </a:r>
          </a:p>
        </p:txBody>
      </p:sp>
    </p:spTree>
    <p:extLst>
      <p:ext uri="{BB962C8B-B14F-4D97-AF65-F5344CB8AC3E}">
        <p14:creationId xmlns:p14="http://schemas.microsoft.com/office/powerpoint/2010/main" val="9663439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12" name="组合 11"/>
          <p:cNvGrpSpPr/>
          <p:nvPr/>
        </p:nvGrpSpPr>
        <p:grpSpPr>
          <a:xfrm>
            <a:off x="819150" y="2354790"/>
            <a:ext cx="5393114" cy="2356109"/>
            <a:chOff x="1320954" y="1989957"/>
            <a:chExt cx="5073283" cy="2356109"/>
          </a:xfrm>
        </p:grpSpPr>
        <p:sp>
          <p:nvSpPr>
            <p:cNvPr id="15" name="矩形 14"/>
            <p:cNvSpPr/>
            <p:nvPr/>
          </p:nvSpPr>
          <p:spPr>
            <a:xfrm>
              <a:off x="1320954" y="1989957"/>
              <a:ext cx="4389912" cy="923330"/>
            </a:xfrm>
            <a:prstGeom prst="rect">
              <a:avLst/>
            </a:prstGeom>
          </p:spPr>
          <p:txBody>
            <a:bodyPr wrap="none">
              <a:spAutoFit/>
            </a:bodyPr>
            <a:lstStyle/>
            <a:p>
              <a:r>
                <a:rPr lang="en-US" altLang="zh-CN" sz="5400" b="1" dirty="0">
                  <a:solidFill>
                    <a:schemeClr val="bg1"/>
                  </a:solidFill>
                  <a:latin typeface="Century Gothic" panose="020B0502020202020204" pitchFamily="34" charset="0"/>
                  <a:ea typeface="微软雅黑" charset="-122"/>
                </a:rPr>
                <a:t>THANK YOU</a:t>
              </a:r>
              <a:r>
                <a:rPr lang="zh-CN" altLang="en-US" sz="5400" b="1" dirty="0">
                  <a:solidFill>
                    <a:schemeClr val="bg1"/>
                  </a:solidFill>
                  <a:latin typeface="Century Gothic" panose="020B0502020202020204" pitchFamily="34" charset="0"/>
                  <a:ea typeface="微软雅黑" charset="-122"/>
                </a:rPr>
                <a:t>！</a:t>
              </a:r>
              <a:endParaRPr lang="zh-CN" altLang="en-US" sz="5400" b="1" dirty="0">
                <a:solidFill>
                  <a:schemeClr val="bg1"/>
                </a:solidFill>
                <a:latin typeface="Century Gothic" panose="020B0502020202020204" pitchFamily="34" charset="0"/>
              </a:endParaRPr>
            </a:p>
          </p:txBody>
        </p:sp>
        <p:cxnSp>
          <p:nvCxnSpPr>
            <p:cNvPr id="16" name="直接连接符 15"/>
            <p:cNvCxnSpPr/>
            <p:nvPr/>
          </p:nvCxnSpPr>
          <p:spPr>
            <a:xfrm>
              <a:off x="1448435" y="2950330"/>
              <a:ext cx="3796145" cy="0"/>
            </a:xfrm>
            <a:prstGeom prst="line">
              <a:avLst/>
            </a:prstGeom>
            <a:ln w="12700">
              <a:solidFill>
                <a:srgbClr val="C9C9C9"/>
              </a:solidFill>
              <a:prstDash val="solid"/>
            </a:ln>
          </p:spPr>
          <p:style>
            <a:lnRef idx="1">
              <a:schemeClr val="accent1"/>
            </a:lnRef>
            <a:fillRef idx="0">
              <a:schemeClr val="accent1"/>
            </a:fillRef>
            <a:effectRef idx="0">
              <a:schemeClr val="accent1"/>
            </a:effectRef>
            <a:fontRef idx="minor">
              <a:schemeClr val="tx1"/>
            </a:fontRef>
          </p:style>
        </p:cxnSp>
        <p:sp>
          <p:nvSpPr>
            <p:cNvPr id="18" name="矩形 2"/>
            <p:cNvSpPr/>
            <p:nvPr/>
          </p:nvSpPr>
          <p:spPr>
            <a:xfrm>
              <a:off x="1320954" y="3054046"/>
              <a:ext cx="5073283" cy="1292020"/>
            </a:xfrm>
            <a:prstGeom prst="rect">
              <a:avLst/>
            </a:prstGeom>
          </p:spPr>
          <p:txBody>
            <a:bodyPr wrap="square">
              <a:spAutoFit/>
            </a:bodyPr>
            <a:lstStyle/>
            <a:p>
              <a:pPr>
                <a:lnSpc>
                  <a:spcPts val="2400"/>
                </a:lnSpc>
              </a:pPr>
              <a:r>
                <a:rPr lang="en-US" altLang="en-US" sz="1600" b="1"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Eugene Yew</a:t>
              </a:r>
            </a:p>
            <a:p>
              <a:pPr>
                <a:lnSpc>
                  <a:spcPts val="2400"/>
                </a:lnSpc>
              </a:pPr>
              <a:r>
                <a:rPr lang="en-US" altLang="en-US"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Product Marketing Manager (IAG &amp; </a:t>
              </a:r>
              <a:r>
                <a:rPr lang="en-US" altLang="en-US" sz="1600" dirty="0" err="1">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Sangfor</a:t>
              </a:r>
              <a:r>
                <a:rPr lang="en-US" altLang="en-US"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 Access)</a:t>
              </a:r>
            </a:p>
            <a:p>
              <a:pPr>
                <a:lnSpc>
                  <a:spcPts val="2400"/>
                </a:lnSpc>
              </a:pPr>
              <a:r>
                <a:rPr lang="en-US" altLang="en-US" sz="1600" dirty="0" err="1">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Sangfor</a:t>
              </a:r>
              <a:r>
                <a:rPr lang="en-US" altLang="en-US"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 Technologies</a:t>
              </a:r>
            </a:p>
            <a:p>
              <a:pPr>
                <a:lnSpc>
                  <a:spcPts val="2400"/>
                </a:lnSpc>
              </a:pPr>
              <a:r>
                <a:rPr lang="en-US" altLang="en-US" sz="1600" dirty="0">
                  <a:solidFill>
                    <a:schemeClr val="bg1"/>
                  </a:solidFill>
                  <a:latin typeface="Century Gothic" panose="020B0502020202020204" pitchFamily="34" charset="0"/>
                  <a:ea typeface="微软雅黑" panose="020B0503020204020204" pitchFamily="34" charset="-122"/>
                  <a:sym typeface="微软雅黑" panose="020B0503020204020204" pitchFamily="34" charset="-122"/>
                </a:rPr>
                <a:t>eugene.yew@sangfor.com</a:t>
              </a:r>
              <a:endParaRPr lang="en-US" altLang="en-US" sz="1600" dirty="0">
                <a:solidFill>
                  <a:schemeClr val="bg1"/>
                </a:solidFill>
                <a:latin typeface="Century Gothic" panose="020B0502020202020204" pitchFamily="34" charset="0"/>
              </a:endParaRPr>
            </a:p>
          </p:txBody>
        </p:sp>
      </p:grpSp>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5025" y="1178418"/>
            <a:ext cx="2006357" cy="659385"/>
          </a:xfrm>
          <a:prstGeom prst="rect">
            <a:avLst/>
          </a:prstGeom>
        </p:spPr>
      </p:pic>
      <p:sp>
        <p:nvSpPr>
          <p:cNvPr id="25" name="矩形 24"/>
          <p:cNvSpPr/>
          <p:nvPr/>
        </p:nvSpPr>
        <p:spPr>
          <a:xfrm>
            <a:off x="913253" y="6517951"/>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6" name="文本框 25"/>
          <p:cNvSpPr txBox="1"/>
          <p:nvPr/>
        </p:nvSpPr>
        <p:spPr>
          <a:xfrm>
            <a:off x="1131708" y="6460578"/>
            <a:ext cx="1560042" cy="276999"/>
          </a:xfrm>
          <a:prstGeom prst="rect">
            <a:avLst/>
          </a:prstGeom>
          <a:noFill/>
        </p:spPr>
        <p:txBody>
          <a:bodyPr wrap="none" rtlCol="0">
            <a:spAutoFit/>
          </a:bodyPr>
          <a:lstStyle/>
          <a:p>
            <a:r>
              <a:rPr lang="en-US" altLang="en-US" sz="1200" dirty="0">
                <a:solidFill>
                  <a:schemeClr val="bg1"/>
                </a:solidFill>
                <a:latin typeface="Century Gothic" panose="020B0502020202020204" pitchFamily="34" charset="0"/>
                <a:ea typeface="微软雅黑" charset="-122"/>
                <a:sym typeface="微软雅黑" panose="020B0503020204020204" pitchFamily="34" charset="-122"/>
              </a:rPr>
              <a:t>www.sangfor.com</a:t>
            </a:r>
            <a:endParaRPr lang="en-US" altLang="en-US" sz="1200" dirty="0">
              <a:solidFill>
                <a:schemeClr val="bg1"/>
              </a:solidFill>
              <a:latin typeface="Century Gothic" panose="020B0502020202020204" pitchFamily="34" charset="0"/>
              <a:ea typeface="微软雅黑" charset="-122"/>
            </a:endParaRPr>
          </a:p>
        </p:txBody>
      </p:sp>
      <p:grpSp>
        <p:nvGrpSpPr>
          <p:cNvPr id="27" name="组合 26"/>
          <p:cNvGrpSpPr/>
          <p:nvPr/>
        </p:nvGrpSpPr>
        <p:grpSpPr>
          <a:xfrm>
            <a:off x="4943635" y="6460578"/>
            <a:ext cx="2304730" cy="276999"/>
            <a:chOff x="4872830" y="6460578"/>
            <a:chExt cx="2304730" cy="276999"/>
          </a:xfrm>
        </p:grpSpPr>
        <p:sp>
          <p:nvSpPr>
            <p:cNvPr id="28" name="矩形 27"/>
            <p:cNvSpPr/>
            <p:nvPr/>
          </p:nvSpPr>
          <p:spPr>
            <a:xfrm>
              <a:off x="4872830" y="6517951"/>
              <a:ext cx="162252" cy="16225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9" name="文本框 28"/>
            <p:cNvSpPr txBox="1"/>
            <p:nvPr/>
          </p:nvSpPr>
          <p:spPr>
            <a:xfrm>
              <a:off x="5077305" y="6460578"/>
              <a:ext cx="2100255" cy="276999"/>
            </a:xfrm>
            <a:prstGeom prst="rect">
              <a:avLst/>
            </a:prstGeom>
            <a:noFill/>
          </p:spPr>
          <p:txBody>
            <a:bodyPr wrap="none" rtlCol="0">
              <a:spAutoFit/>
            </a:bodyPr>
            <a:lstStyle/>
            <a:p>
              <a:r>
                <a:rPr lang="en-US" altLang="en-US" sz="1200" dirty="0" err="1">
                  <a:solidFill>
                    <a:schemeClr val="bg1"/>
                  </a:solidFill>
                  <a:latin typeface="Century Gothic" panose="020B0502020202020204" pitchFamily="34" charset="0"/>
                  <a:ea typeface="微软雅黑" charset="-122"/>
                  <a:sym typeface="微软雅黑" panose="020B0503020204020204" pitchFamily="34" charset="-122"/>
                </a:rPr>
                <a:t>Sangfor</a:t>
              </a:r>
              <a:r>
                <a:rPr lang="en-US" altLang="en-US" sz="1200" dirty="0">
                  <a:solidFill>
                    <a:schemeClr val="bg1"/>
                  </a:solidFill>
                  <a:latin typeface="Century Gothic" panose="020B0502020202020204" pitchFamily="34" charset="0"/>
                  <a:ea typeface="微软雅黑" charset="-122"/>
                  <a:sym typeface="微软雅黑" panose="020B0503020204020204" pitchFamily="34" charset="-122"/>
                </a:rPr>
                <a:t> Technologies Inc.</a:t>
              </a:r>
            </a:p>
          </p:txBody>
        </p:sp>
      </p:grpSp>
    </p:spTree>
    <p:extLst>
      <p:ext uri="{BB962C8B-B14F-4D97-AF65-F5344CB8AC3E}">
        <p14:creationId xmlns:p14="http://schemas.microsoft.com/office/powerpoint/2010/main" val="501397747"/>
      </p:ext>
    </p:extLst>
  </p:cSld>
  <p:clrMapOvr>
    <a:masterClrMapping/>
  </p:clrMapOvr>
  <p:transition>
    <p:fade/>
  </p:transition>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Century Gothic"/>
        <a:ea typeface="Century Gothic"/>
        <a:cs typeface=""/>
      </a:majorFont>
      <a:minorFont>
        <a:latin typeface="Century Gothic"/>
        <a:ea typeface="Century Gothic"/>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2946</TotalTime>
  <Words>1769</Words>
  <Application>Microsoft Office PowerPoint</Application>
  <PresentationFormat>Widescreen</PresentationFormat>
  <Paragraphs>291</Paragraphs>
  <Slides>19</Slides>
  <Notes>12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等线</vt:lpstr>
      <vt:lpstr>Arial</vt:lpstr>
      <vt:lpstr>Calibri</vt:lpstr>
      <vt:lpstr>Cambria Math</vt:lpstr>
      <vt:lpstr>Century Gothic</vt:lpstr>
      <vt:lpstr>Century Gothic Black</vt:lpstr>
      <vt:lpstr>Montserrat</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2019</dc:creator>
  <cp:lastModifiedBy>eugene.yew@sangfor.com</cp:lastModifiedBy>
  <cp:revision>209</cp:revision>
  <dcterms:created xsi:type="dcterms:W3CDTF">2019-02-27T02:00:39Z</dcterms:created>
  <dcterms:modified xsi:type="dcterms:W3CDTF">2021-08-16T03:53:05Z</dcterms:modified>
</cp:coreProperties>
</file>