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3"/>
  </p:sldMasterIdLst>
  <p:notesMasterIdLst>
    <p:notesMasterId r:id="rId5"/>
  </p:notesMasterIdLst>
  <p:sldIdLst>
    <p:sldId id="257" r:id="rId4"/>
    <p:sldId id="450" r:id="rId6"/>
    <p:sldId id="451" r:id="rId7"/>
    <p:sldId id="452" r:id="rId8"/>
    <p:sldId id="45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F006"/>
    <a:srgbClr val="5158B1"/>
    <a:srgbClr val="8085C6"/>
    <a:srgbClr val="14A5C5"/>
    <a:srgbClr val="F0F0F0"/>
    <a:srgbClr val="2B2987"/>
    <a:srgbClr val="1D1A70"/>
    <a:srgbClr val="47D0AB"/>
    <a:srgbClr val="434087"/>
    <a:srgbClr val="2739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39" autoAdjust="0"/>
    <p:restoredTop sz="54512" autoAdjust="0"/>
  </p:normalViewPr>
  <p:slideViewPr>
    <p:cSldViewPr snapToGrid="0">
      <p:cViewPr>
        <p:scale>
          <a:sx n="80" d="100"/>
          <a:sy n="80" d="100"/>
        </p:scale>
        <p:origin x="136" y="-920"/>
      </p:cViewPr>
      <p:guideLst>
        <p:guide orient="horz" pos="2039"/>
        <p:guide pos="3796"/>
      </p:guideLst>
    </p:cSldViewPr>
  </p:slideViewPr>
  <p:notesTextViewPr>
    <p:cViewPr>
      <p:scale>
        <a:sx n="1" d="1"/>
        <a:sy n="1" d="1"/>
      </p:scale>
      <p:origin x="0" y="0"/>
    </p:cViewPr>
  </p:notesTextViewPr>
  <p:notesViewPr>
    <p:cSldViewPr snapToGrid="0">
      <p:cViewPr>
        <p:scale>
          <a:sx n="150" d="100"/>
          <a:sy n="150" d="100"/>
        </p:scale>
        <p:origin x="488" y="-5640"/>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46021A-C6B9-BE46-AEA5-9CD332C9A4C7}"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E8EF7A-F47D-1B44-B400-4AB37D6EF8C6}"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a:t>In HCI scenario, HCI already solve compute and data security issue , but just HCI can not meet customer's business availbility and performance requirements.</a:t>
            </a:r>
            <a:endParaRPr kumimoji="1" lang="en-US" altLang="zh-CN" dirty="0"/>
          </a:p>
          <a:p>
            <a:endParaRPr kumimoji="1" lang="en-US" altLang="zh-CN" dirty="0"/>
          </a:p>
          <a:p>
            <a:r>
              <a:rPr kumimoji="1" lang="en-US" altLang="zh-CN" dirty="0"/>
              <a:t>When user want to visit one system, he may expect to choose the nearby site and fastest link to access in, </a:t>
            </a:r>
            <a:endParaRPr kumimoji="1" lang="en-US" altLang="zh-CN" dirty="0"/>
          </a:p>
          <a:p>
            <a:r>
              <a:rPr kumimoji="1" lang="en-US" altLang="zh-CN" dirty="0"/>
              <a:t>when one site is maintaining ,building power off, link down or other disaster, business need failover to other sites, other links quickly.</a:t>
            </a:r>
            <a:endParaRPr kumimoji="1" lang="en-US" altLang="zh-CN" dirty="0"/>
          </a:p>
          <a:p>
            <a:endParaRPr kumimoji="1" lang="en-US" altLang="zh-CN" dirty="0"/>
          </a:p>
          <a:p>
            <a:r>
              <a:rPr kumimoji="1" lang="en-US" altLang="zh-CN" dirty="0"/>
              <a:t>It is a big risk for one server carry on all business, performance is one bottleneck and single point of  failure is another bottleneck.  We should detect application level failure and failover in time.</a:t>
            </a:r>
            <a:endParaRPr kumimoji="1" lang="en-US" altLang="zh-CN" dirty="0"/>
          </a:p>
          <a:p>
            <a:endParaRPr kumimoji="1" lang="en-US" altLang="zh-CN" dirty="0"/>
          </a:p>
          <a:p>
            <a:r>
              <a:rPr kumimoji="1" lang="en-US" altLang="zh-CN" dirty="0"/>
              <a:t>The most security risk from internet maybe plaintext data transfer in WAN and DDoS attack consume server performance .</a:t>
            </a:r>
            <a:endParaRPr kumimoji="1" lang="en-US" altLang="zh-CN" dirty="0"/>
          </a:p>
          <a:p>
            <a:endParaRPr kumimoji="1" lang="en-US" altLang="zh-CN" dirty="0"/>
          </a:p>
          <a:p>
            <a:r>
              <a:rPr kumimoji="1" lang="en-US" altLang="zh-CN" dirty="0"/>
              <a:t>we need a better solution to solve these issue, vAD is a good choice.</a:t>
            </a:r>
            <a:endParaRPr kumimoji="1" lang="en-US" altLang="zh-CN" dirty="0"/>
          </a:p>
          <a:p>
            <a:endParaRPr kumimoji="1" lang="en-US" altLang="zh-CN" dirty="0"/>
          </a:p>
          <a:p>
            <a:r>
              <a:rPr kumimoji="1" lang="en-US" altLang="zh-CN" dirty="0"/>
              <a:t>Global server load balance and inbound load balance solve access issue, it can help user access to server via nearby available site, fastest link.</a:t>
            </a:r>
            <a:endParaRPr kumimoji="1" lang="en-US" altLang="zh-CN" dirty="0"/>
          </a:p>
          <a:p>
            <a:r>
              <a:rPr kumimoji="1" lang="en-US" altLang="zh-CN" dirty="0"/>
              <a:t>Serer load balance can solve server side issue, it can real-time detect server service status, improve service peformance and availiability. </a:t>
            </a:r>
            <a:endParaRPr kumimoji="1" lang="en-US" altLang="zh-CN" dirty="0"/>
          </a:p>
          <a:p>
            <a:r>
              <a:rPr kumimoji="1" lang="en-US" altLang="zh-CN" dirty="0"/>
              <a:t>SSL off load and Anti-DDoS can improve server security and business performance.</a:t>
            </a:r>
            <a:endParaRPr kumimoji="1" lang="en-US" altLang="zh-CN" dirty="0"/>
          </a:p>
          <a:p>
            <a:r>
              <a:rPr kumimoji="1" lang="en-US" altLang="zh-CN" dirty="0"/>
              <a:t>Intelligent business analysis will show the user requests region and help manager make business decisions. </a:t>
            </a:r>
            <a:endParaRPr kumimoji="1" lang="en-US" altLang="zh-CN" dirty="0"/>
          </a:p>
          <a:p>
            <a:r>
              <a:rPr kumimoji="1" lang="en-US" altLang="zh-CN" dirty="0"/>
              <a:t> </a:t>
            </a:r>
            <a:endParaRPr kumimoji="1" lang="en-US" altLang="zh-CN" dirty="0"/>
          </a:p>
          <a:p>
            <a:endParaRPr kumimoji="1" lang="en-US" altLang="zh-CN" dirty="0"/>
          </a:p>
          <a:p>
            <a:endParaRPr kumimoji="1" lang="en-US" altLang="zh-CN" dirty="0"/>
          </a:p>
        </p:txBody>
      </p:sp>
      <p:sp>
        <p:nvSpPr>
          <p:cNvPr id="4" name="幻灯片编号占位符 3"/>
          <p:cNvSpPr>
            <a:spLocks noGrp="1"/>
          </p:cNvSpPr>
          <p:nvPr>
            <p:ph type="sldNum" sz="quarter" idx="10"/>
          </p:nvPr>
        </p:nvSpPr>
        <p:spPr/>
        <p:txBody>
          <a:bodyPr/>
          <a:lstStyle/>
          <a:p>
            <a:fld id="{3CE8EF7A-F47D-1B44-B400-4AB37D6EF8C6}" type="slidenum">
              <a:rPr kumimoji="1" lang="zh-CN" altLang="en-US" smtClean="0"/>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dirty="0"/>
              <a:t>From Garner </a:t>
            </a:r>
            <a:r>
              <a:rPr lang="en-US" altLang="zh-CN">
                <a:sym typeface="+mn-ea"/>
              </a:rPr>
              <a:t>Magic Quadrant for Application Delivery Controllers's </a:t>
            </a:r>
            <a:r>
              <a:rPr kumimoji="1" lang="en-US" altLang="zh-CN" dirty="0"/>
              <a:t>report, ADC</a:t>
            </a:r>
            <a:r>
              <a:rPr lang="en-US" altLang="zh-CN" dirty="0">
                <a:sym typeface="+mn-ea"/>
              </a:rPr>
              <a:t> already become a key component in enterprise datacenter and cloud. </a:t>
            </a:r>
            <a:endParaRPr lang="en-US" altLang="zh-CN" dirty="0">
              <a:sym typeface="+mn-ea"/>
            </a:endParaRPr>
          </a:p>
          <a:p>
            <a:r>
              <a:rPr lang="en-US" altLang="zh-CN" dirty="0">
                <a:sym typeface="+mn-ea"/>
              </a:rPr>
              <a:t>It can improve application availability, performance and security.  </a:t>
            </a:r>
            <a:endParaRPr lang="zh-CN" altLang="en-US" dirty="0"/>
          </a:p>
          <a:p>
            <a:endParaRPr kumimoji="1" lang="en-US" altLang="zh-CN" dirty="0"/>
          </a:p>
        </p:txBody>
      </p:sp>
      <p:sp>
        <p:nvSpPr>
          <p:cNvPr id="4" name="幻灯片编号占位符 3"/>
          <p:cNvSpPr>
            <a:spLocks noGrp="1"/>
          </p:cNvSpPr>
          <p:nvPr>
            <p:ph type="sldNum" sz="quarter" idx="10"/>
          </p:nvPr>
        </p:nvSpPr>
        <p:spPr/>
        <p:txBody>
          <a:bodyPr/>
          <a:lstStyle/>
          <a:p>
            <a:fld id="{3CE8EF7A-F47D-1B44-B400-4AB37D6EF8C6}"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28404" y="1380074"/>
            <a:ext cx="8574623"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80"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a:xfrm>
            <a:off x="5332415" y="5883281"/>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61" y="5867137"/>
            <a:ext cx="551167" cy="365125"/>
          </a:xfrm>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81"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9"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6" y="685806"/>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7" y="2667005"/>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654CECE1-694D-4957-9887-DD45D897A9D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6880492"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654CECE1-694D-4957-9887-DD45D897A9D8}"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54CECE1-694D-4957-9887-DD45D897A9D8}"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CECE1-694D-4957-9887-DD45D897A9D8}"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6"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7" y="685805"/>
            <a:ext cx="6240991"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1484316"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54CECE1-694D-4957-9887-DD45D897A9D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7" y="1752599"/>
            <a:ext cx="5426159"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5" y="914400"/>
            <a:ext cx="3280975"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7" y="3124199"/>
            <a:ext cx="542615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54CECE1-694D-4957-9887-DD45D897A9D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showMasterSp="0">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5"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5"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54CECE1-694D-4957-9887-DD45D897A9D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7"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6"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endParaRPr lang="en-US" sz="8000" dirty="0">
              <a:solidFill>
                <a:schemeClr val="tx1"/>
              </a:solidFill>
              <a:effectLst/>
            </a:endParaRP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
        <p:nvSpPr>
          <p:cNvPr id="2" name="Title 1"/>
          <p:cNvSpPr>
            <a:spLocks noGrp="1"/>
          </p:cNvSpPr>
          <p:nvPr>
            <p:ph type="title"/>
          </p:nvPr>
        </p:nvSpPr>
        <p:spPr>
          <a:xfrm>
            <a:off x="2208215" y="685801"/>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5"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endParaRPr lang="en-US" smtClean="0"/>
          </a:p>
        </p:txBody>
      </p:sp>
      <p:sp>
        <p:nvSpPr>
          <p:cNvPr id="3" name="Text Placeholder 2"/>
          <p:cNvSpPr>
            <a:spLocks noGrp="1"/>
          </p:cNvSpPr>
          <p:nvPr>
            <p:ph type="body" idx="1"/>
          </p:nvPr>
        </p:nvSpPr>
        <p:spPr>
          <a:xfrm>
            <a:off x="1484315"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showMasterSp="0">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5" y="4777381"/>
            <a:ext cx="1001871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showMasterSp="0">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endParaRPr lang="en-US" sz="8000" dirty="0">
              <a:solidFill>
                <a:schemeClr val="tx1"/>
              </a:solidFill>
              <a:effectLst/>
            </a:endParaRP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
        <p:nvSpPr>
          <p:cNvPr id="2" name="Title 1"/>
          <p:cNvSpPr>
            <a:spLocks noGrp="1"/>
          </p:cNvSpPr>
          <p:nvPr>
            <p:ph type="title"/>
          </p:nvPr>
        </p:nvSpPr>
        <p:spPr>
          <a:xfrm>
            <a:off x="2208215" y="685801"/>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7" y="3886200"/>
            <a:ext cx="10018711"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endParaRPr lang="en-US" smtClean="0"/>
          </a:p>
        </p:txBody>
      </p:sp>
      <p:sp>
        <p:nvSpPr>
          <p:cNvPr id="3" name="Text Placeholder 2"/>
          <p:cNvSpPr>
            <a:spLocks noGrp="1"/>
          </p:cNvSpPr>
          <p:nvPr>
            <p:ph type="body" idx="1"/>
          </p:nvPr>
        </p:nvSpPr>
        <p:spPr>
          <a:xfrm>
            <a:off x="1484315" y="4775200"/>
            <a:ext cx="10018711"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showMasterSp="0">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6"/>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6"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endParaRPr lang="en-US" smtClean="0"/>
          </a:p>
        </p:txBody>
      </p:sp>
      <p:sp>
        <p:nvSpPr>
          <p:cNvPr id="3" name="Text Placeholder 2"/>
          <p:cNvSpPr>
            <a:spLocks noGrp="1"/>
          </p:cNvSpPr>
          <p:nvPr>
            <p:ph type="body" idx="1"/>
          </p:nvPr>
        </p:nvSpPr>
        <p:spPr>
          <a:xfrm>
            <a:off x="1484316"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showMasterSp="0">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showMasterSp="0">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60"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5" y="685800"/>
            <a:ext cx="8019743" cy="5105400"/>
          </a:xfrm>
        </p:spPr>
        <p:txBody>
          <a:bodyPr vert="eaVert" ancho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654CECE1-694D-4957-9887-DD45D897A9D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C7126-E856-40D8-A2B9-68F0D0A904E3}" type="slidenum">
              <a:rPr lang="en-US" smtClean="0"/>
            </a:fld>
            <a:endParaRPr lang="en-U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32"/>
            <a:ext cx="10363200" cy="1470025"/>
          </a:xfrm>
        </p:spPr>
        <p:txBody>
          <a:bodyPr/>
          <a:lstStyle/>
          <a:p>
            <a:r>
              <a:rPr kumimoji="1" lang="zh-CN" altLang="en-US" smtClean="0"/>
              <a:t>单击此处编辑母版标题样式</a:t>
            </a:r>
            <a:endParaRPr kumimoji="1"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smtClean="0"/>
              <a:t>单击此处编辑母版副标题样式</a:t>
            </a:r>
            <a:endParaRPr kumimoji="1" lang="zh-CN" altLang="en-US"/>
          </a:p>
        </p:txBody>
      </p:sp>
      <p:sp>
        <p:nvSpPr>
          <p:cNvPr id="4" name="日期占位符 3"/>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7"/>
            <a:ext cx="10363200" cy="1362075"/>
          </a:xfrm>
        </p:spPr>
        <p:txBody>
          <a:bodyPr anchor="t"/>
          <a:lstStyle>
            <a:lvl1pPr algn="l">
              <a:defRPr sz="4000" b="1" cap="all"/>
            </a:lvl1p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smtClean="0"/>
              <a:t>单击此处编辑母版文本样式</a:t>
            </a:r>
            <a:endParaRPr kumimoji="1" lang="zh-CN" altLang="en-US" smtClean="0"/>
          </a:p>
        </p:txBody>
      </p:sp>
      <p:sp>
        <p:nvSpPr>
          <p:cNvPr id="4" name="日期占位符 3"/>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内容占位符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内容占位符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5" name="日期占位符 4"/>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页脚占位符 5"/>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7" name="幻灯片编号占位符 6"/>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单击此处编辑母版文本样式</a:t>
            </a:r>
            <a:endParaRPr kumimoji="1"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5" name="文本占位符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smtClean="0"/>
              <a:t>单击此处编辑母版文本样式</a:t>
            </a:r>
            <a:endParaRPr kumimoji="1" lang="zh-CN" altLang="en-US" smtClean="0"/>
          </a:p>
        </p:txBody>
      </p:sp>
      <p:sp>
        <p:nvSpPr>
          <p:cNvPr id="6" name="内容占位符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7" name="日期占位符 6"/>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8" name="页脚占位符 7"/>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9" name="幻灯片编号占位符 8"/>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日期占位符 2"/>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4" name="页脚占位符 3"/>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幻灯片编号占位符 4"/>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3" name="页脚占位符 2"/>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4" name="幻灯片编号占位符 3"/>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3" y="273050"/>
            <a:ext cx="4011084" cy="1162050"/>
          </a:xfrm>
        </p:spPr>
        <p:txBody>
          <a:bodyPr anchor="b"/>
          <a:lstStyle>
            <a:lvl1pPr algn="l">
              <a:defRPr sz="2000" b="1"/>
            </a:lvl1pPr>
          </a:lstStyle>
          <a:p>
            <a:r>
              <a:rPr kumimoji="1" lang="zh-CN" altLang="en-US" smtClean="0"/>
              <a:t>单击此处编辑母版标题样式</a:t>
            </a:r>
            <a:endParaRPr kumimoji="1" lang="zh-CN" altLang="en-US"/>
          </a:p>
        </p:txBody>
      </p:sp>
      <p:sp>
        <p:nvSpPr>
          <p:cNvPr id="3" name="内容占位符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文本占位符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单击此处编辑母版文本样式</a:t>
            </a:r>
            <a:endParaRPr kumimoji="1" lang="zh-CN" altLang="en-US" smtClean="0"/>
          </a:p>
        </p:txBody>
      </p:sp>
      <p:sp>
        <p:nvSpPr>
          <p:cNvPr id="5" name="日期占位符 4"/>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页脚占位符 5"/>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7" name="幻灯片编号占位符 6"/>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kumimoji="1" lang="zh-CN" altLang="en-US" smtClean="0"/>
              <a:t>单击此处编辑母版标题样式</a:t>
            </a:r>
            <a:endParaRPr kumimoji="1"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CN" altLang="en-US" smtClean="0"/>
              <a:t>单击此处编辑母版文本样式</a:t>
            </a:r>
            <a:endParaRPr kumimoji="1" lang="zh-CN" altLang="en-US" smtClean="0"/>
          </a:p>
        </p:txBody>
      </p:sp>
      <p:sp>
        <p:nvSpPr>
          <p:cNvPr id="5" name="日期占位符 4"/>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页脚占位符 5"/>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7" name="幻灯片编号占位符 6"/>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smtClean="0"/>
              <a:t>单击此处编辑母版标题样式</a:t>
            </a:r>
            <a:endParaRPr kumimoji="1" lang="zh-CN" altLang="en-US"/>
          </a:p>
        </p:txBody>
      </p:sp>
      <p:sp>
        <p:nvSpPr>
          <p:cNvPr id="3" name="竖排文本占位符 2"/>
          <p:cNvSpPr>
            <a:spLocks noGrp="1"/>
          </p:cNvSpPr>
          <p:nvPr>
            <p:ph type="body" orient="vert" idx="1"/>
          </p:nvPr>
        </p:nvSpPr>
        <p:spPr/>
        <p:txBody>
          <a:bodyPr vert="eaVert"/>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5"/>
            <a:ext cx="2743200" cy="5851525"/>
          </a:xfrm>
        </p:spPr>
        <p:txBody>
          <a:bodyPr vert="eaVert"/>
          <a:lstStyle/>
          <a:p>
            <a:r>
              <a:rPr kumimoji="1" lang="zh-CN" altLang="en-US" smtClean="0"/>
              <a:t>单击此处编辑母版标题样式</a:t>
            </a:r>
            <a:endParaRPr kumimoji="1" lang="zh-CN" altLang="en-US"/>
          </a:p>
        </p:txBody>
      </p:sp>
      <p:sp>
        <p:nvSpPr>
          <p:cNvPr id="3" name="竖排文本占位符 2"/>
          <p:cNvSpPr>
            <a:spLocks noGrp="1"/>
          </p:cNvSpPr>
          <p:nvPr>
            <p:ph type="body" orient="vert" idx="1"/>
          </p:nvPr>
        </p:nvSpPr>
        <p:spPr>
          <a:xfrm>
            <a:off x="609600" y="274645"/>
            <a:ext cx="8026400" cy="5851525"/>
          </a:xfrm>
        </p:spPr>
        <p:txBody>
          <a:bodyPr vert="eaVert"/>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日期占位符 3"/>
          <p:cNvSpPr>
            <a:spLocks noGrp="1"/>
          </p:cNvSpPr>
          <p:nvPr>
            <p:ph type="dt" sz="half" idx="10"/>
          </p:nvPr>
        </p:nvSpPr>
        <p:spPr/>
        <p:txBody>
          <a:bodyPr/>
          <a:lstStyle/>
          <a:p>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11"/>
          </p:nvPr>
        </p:nvSpPr>
        <p:spPr/>
        <p:txBody>
          <a:bodyPr/>
          <a:lstStyle/>
          <a:p>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12"/>
          </p:nvPr>
        </p:nvSpPr>
        <p:spPr/>
        <p:txBody>
          <a:bodyPr/>
          <a:lstStyle/>
          <a:p>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6.xml"/><Relationship Id="rId8" Type="http://schemas.openxmlformats.org/officeDocument/2006/relationships/slideLayout" Target="../slideLayouts/slideLayout25.xml"/><Relationship Id="rId7" Type="http://schemas.openxmlformats.org/officeDocument/2006/relationships/slideLayout" Target="../slideLayouts/slideLayout24.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3" Type="http://schemas.openxmlformats.org/officeDocument/2006/relationships/slideLayout" Target="../slideLayouts/slideLayout20.xml"/><Relationship Id="rId2" Type="http://schemas.openxmlformats.org/officeDocument/2006/relationships/slideLayout" Target="../slideLayouts/slideLayout19.xml"/><Relationship Id="rId12" Type="http://schemas.openxmlformats.org/officeDocument/2006/relationships/theme" Target="../theme/theme2.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84316" y="685806"/>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4" y="2667005"/>
            <a:ext cx="10018713" cy="3124201"/>
          </a:xfrm>
          <a:prstGeom prst="rect">
            <a:avLst/>
          </a:prstGeom>
        </p:spPr>
        <p:txBody>
          <a:bodyPr vert="horz" lIns="91440" tIns="45720" rIns="91440" bIns="45720" rtlCol="0" anchor="ctr">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9732656" y="5883281"/>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54CECE1-694D-4957-9887-DD45D897A9D8}" type="datetimeFigureOut">
              <a:rPr lang="en-US" smtClean="0"/>
            </a:fld>
            <a:endParaRPr lang="en-US"/>
          </a:p>
        </p:txBody>
      </p:sp>
      <p:sp>
        <p:nvSpPr>
          <p:cNvPr id="5" name="Footer Placeholder 4"/>
          <p:cNvSpPr>
            <a:spLocks noGrp="1"/>
          </p:cNvSpPr>
          <p:nvPr>
            <p:ph type="ftr" sz="quarter" idx="3"/>
          </p:nvPr>
        </p:nvSpPr>
        <p:spPr>
          <a:xfrm>
            <a:off x="2572284" y="5883281"/>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61" y="5883281"/>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8DC7126-E856-40D8-A2B9-68F0D0A904E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kumimoji="1" lang="zh-CN" altLang="en-US" smtClean="0"/>
              <a:t>单击此处编辑母版标题样式</a:t>
            </a:r>
            <a:endParaRPr kumimoji="1" lang="zh-CN" altLang="en-US"/>
          </a:p>
        </p:txBody>
      </p:sp>
      <p:sp>
        <p:nvSpPr>
          <p:cNvPr id="3" name="文本占位符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kumimoji="1" lang="zh-CN" altLang="en-US" smtClean="0"/>
              <a:t>单击此处编辑母版文本样式</a:t>
            </a:r>
            <a:endParaRPr kumimoji="1" lang="zh-CN" altLang="en-US" smtClean="0"/>
          </a:p>
          <a:p>
            <a:pPr lvl="1"/>
            <a:r>
              <a:rPr kumimoji="1" lang="zh-CN" altLang="en-US" smtClean="0"/>
              <a:t>二级</a:t>
            </a:r>
            <a:endParaRPr kumimoji="1" lang="zh-CN" altLang="en-US" smtClean="0"/>
          </a:p>
          <a:p>
            <a:pPr lvl="2"/>
            <a:r>
              <a:rPr kumimoji="1" lang="zh-CN" altLang="en-US" smtClean="0"/>
              <a:t>三级</a:t>
            </a:r>
            <a:endParaRPr kumimoji="1" lang="zh-CN" altLang="en-US" smtClean="0"/>
          </a:p>
          <a:p>
            <a:pPr lvl="3"/>
            <a:r>
              <a:rPr kumimoji="1" lang="zh-CN" altLang="en-US" smtClean="0"/>
              <a:t>四级</a:t>
            </a:r>
            <a:endParaRPr kumimoji="1" lang="zh-CN" altLang="en-US" smtClean="0"/>
          </a:p>
          <a:p>
            <a:pPr lvl="4"/>
            <a:r>
              <a:rPr kumimoji="1" lang="zh-CN" altLang="en-US" smtClean="0"/>
              <a:t>五级</a:t>
            </a:r>
            <a:endParaRPr kumimoji="1" lang="zh-CN" altLang="en-US"/>
          </a:p>
        </p:txBody>
      </p:sp>
      <p:sp>
        <p:nvSpPr>
          <p:cNvPr id="4" name="日期占位符 3"/>
          <p:cNvSpPr>
            <a:spLocks noGrp="1"/>
          </p:cNvSpPr>
          <p:nvPr>
            <p:ph type="dt" sz="half" idx="2"/>
          </p:nvPr>
        </p:nvSpPr>
        <p:spPr>
          <a:xfrm>
            <a:off x="609600" y="6356357"/>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B6BA34CF-8D18-344F-BFF2-6AF13CDB2D2B}" type="datetimeFigureOut">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
        <p:nvSpPr>
          <p:cNvPr id="5" name="页脚占位符 4"/>
          <p:cNvSpPr>
            <a:spLocks noGrp="1"/>
          </p:cNvSpPr>
          <p:nvPr>
            <p:ph type="ftr" sz="quarter" idx="3"/>
          </p:nvPr>
        </p:nvSpPr>
        <p:spPr>
          <a:xfrm>
            <a:off x="4165600" y="6356357"/>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kumimoji="1" lang="zh-CN" altLang="en-US">
              <a:solidFill>
                <a:prstClr val="black">
                  <a:tint val="75000"/>
                </a:prstClr>
              </a:solidFill>
              <a:latin typeface="Calibri" panose="020F0502020204030204"/>
              <a:ea typeface="宋体" panose="02010600030101010101" pitchFamily="2" charset="-122"/>
            </a:endParaRPr>
          </a:p>
        </p:txBody>
      </p:sp>
      <p:sp>
        <p:nvSpPr>
          <p:cNvPr id="6" name="幻灯片编号占位符 5"/>
          <p:cNvSpPr>
            <a:spLocks noGrp="1"/>
          </p:cNvSpPr>
          <p:nvPr>
            <p:ph type="sldNum" sz="quarter" idx="4"/>
          </p:nvPr>
        </p:nvSpPr>
        <p:spPr>
          <a:xfrm>
            <a:off x="8737600" y="6356357"/>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BCC67A11-8292-2E4E-8A22-35A6F797939B}" type="slidenum">
              <a:rPr kumimoji="1" lang="zh-CN" altLang="en-US" smtClean="0">
                <a:solidFill>
                  <a:prstClr val="black">
                    <a:tint val="75000"/>
                  </a:prstClr>
                </a:solidFill>
                <a:latin typeface="Calibri" panose="020F0502020204030204"/>
                <a:ea typeface="宋体" panose="02010600030101010101" pitchFamily="2" charset="-122"/>
              </a:rPr>
            </a:fld>
            <a:endParaRPr kumimoji="1" lang="zh-CN" altLang="en-US">
              <a:solidFill>
                <a:prstClr val="black">
                  <a:tint val="75000"/>
                </a:prstClr>
              </a:solidFill>
              <a:latin typeface="Calibri" panose="020F0502020204030204"/>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panose="020B0604020202020204"/>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9.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image" Target="../media/image4.emf"/></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617727" y="5747790"/>
            <a:ext cx="2409208" cy="786882"/>
          </a:xfrm>
          <a:prstGeom prst="rect">
            <a:avLst/>
          </a:prstGeom>
          <a:noFill/>
        </p:spPr>
        <p:txBody>
          <a:bodyPr wrap="none" rtlCol="0">
            <a:spAutoFit/>
          </a:bodyPr>
          <a:lstStyle/>
          <a:p>
            <a:pPr>
              <a:lnSpc>
                <a:spcPct val="114000"/>
              </a:lnSpc>
            </a:pPr>
            <a:r>
              <a:rPr lang="en-US" sz="2000" dirty="0" smtClean="0">
                <a:ln w="0"/>
                <a:latin typeface="Calibri" panose="020F0502020204030204" pitchFamily="34" charset="0"/>
              </a:rPr>
              <a:t>Sangfor Technologies </a:t>
            </a:r>
            <a:endParaRPr lang="en-US" sz="2000" dirty="0" smtClean="0">
              <a:ln w="0"/>
              <a:latin typeface="Calibri" panose="020F0502020204030204" pitchFamily="34" charset="0"/>
            </a:endParaRPr>
          </a:p>
          <a:p>
            <a:pPr>
              <a:lnSpc>
                <a:spcPct val="114000"/>
              </a:lnSpc>
            </a:pPr>
            <a:r>
              <a:rPr lang="en-US" sz="2000" dirty="0" smtClean="0">
                <a:ln w="0"/>
                <a:latin typeface="Calibri" panose="020F0502020204030204" pitchFamily="34" charset="0"/>
              </a:rPr>
              <a:t>www.sangfor.com</a:t>
            </a:r>
            <a:endParaRPr lang="en-US" sz="2000" dirty="0">
              <a:ln w="0"/>
              <a:latin typeface="Calibri" panose="020F0502020204030204" pitchFamily="34" charset="0"/>
            </a:endParaRPr>
          </a:p>
        </p:txBody>
      </p:sp>
      <p:sp>
        <p:nvSpPr>
          <p:cNvPr id="8" name="TextBox 7"/>
          <p:cNvSpPr txBox="1"/>
          <p:nvPr/>
        </p:nvSpPr>
        <p:spPr>
          <a:xfrm>
            <a:off x="605656" y="1797884"/>
            <a:ext cx="8716585" cy="1014730"/>
          </a:xfrm>
          <a:prstGeom prst="rect">
            <a:avLst/>
          </a:prstGeom>
          <a:noFill/>
        </p:spPr>
        <p:txBody>
          <a:bodyPr wrap="square" rtlCol="0">
            <a:spAutoFit/>
          </a:bodyPr>
          <a:lstStyle/>
          <a:p>
            <a:r>
              <a:rPr lang="en-US" sz="3000" b="1" dirty="0" smtClean="0">
                <a:ln w="0"/>
                <a:solidFill>
                  <a:schemeClr val="bg1"/>
                </a:solidFill>
                <a:latin typeface="Calibri" panose="020F0502020204030204" pitchFamily="34" charset="0"/>
              </a:rPr>
              <a:t>SANGFOR </a:t>
            </a:r>
            <a:r>
              <a:rPr lang="en-US" altLang="zh-CN" sz="3000" b="1" dirty="0" smtClean="0">
                <a:ln w="0"/>
                <a:solidFill>
                  <a:schemeClr val="bg1"/>
                </a:solidFill>
                <a:latin typeface="Calibri" panose="020F0502020204030204" pitchFamily="34" charset="0"/>
              </a:rPr>
              <a:t>Solution</a:t>
            </a:r>
            <a:r>
              <a:rPr lang="zh-CN" altLang="en-US" sz="3000" b="1" dirty="0" smtClean="0">
                <a:ln w="0"/>
                <a:solidFill>
                  <a:schemeClr val="bg1"/>
                </a:solidFill>
                <a:latin typeface="Calibri" panose="020F0502020204030204" pitchFamily="34" charset="0"/>
              </a:rPr>
              <a:t> </a:t>
            </a:r>
            <a:r>
              <a:rPr lang="en-US" altLang="zh-CN" sz="3000" b="1" dirty="0" smtClean="0">
                <a:ln w="0"/>
                <a:solidFill>
                  <a:schemeClr val="bg1"/>
                </a:solidFill>
                <a:latin typeface="Calibri" panose="020F0502020204030204" pitchFamily="34" charset="0"/>
              </a:rPr>
              <a:t>Concept–</a:t>
            </a:r>
            <a:r>
              <a:rPr lang="zh-CN" altLang="en-US" sz="3000" b="1" dirty="0" smtClean="0">
                <a:ln w="0"/>
                <a:solidFill>
                  <a:schemeClr val="bg1"/>
                </a:solidFill>
                <a:latin typeface="Calibri" panose="020F0502020204030204" pitchFamily="34" charset="0"/>
              </a:rPr>
              <a:t> </a:t>
            </a:r>
            <a:r>
              <a:rPr lang="en-US" altLang="zh-CN" sz="3000" b="1" dirty="0" smtClean="0">
                <a:ln w="0"/>
                <a:solidFill>
                  <a:schemeClr val="bg1"/>
                </a:solidFill>
                <a:latin typeface="Calibri" panose="020F0502020204030204" pitchFamily="34" charset="0"/>
              </a:rPr>
              <a:t>HCI vAD</a:t>
            </a:r>
            <a:endParaRPr lang="en-US" altLang="zh-CN" sz="3000" b="1" dirty="0" smtClean="0">
              <a:ln w="0"/>
              <a:solidFill>
                <a:schemeClr val="bg1"/>
              </a:solidFill>
              <a:latin typeface="Calibri" panose="020F0502020204030204" pitchFamily="34" charset="0"/>
            </a:endParaRPr>
          </a:p>
          <a:p>
            <a:r>
              <a:rPr lang="zh-CN" altLang="en-US" sz="3000" b="1" dirty="0" smtClean="0">
                <a:ln w="0"/>
                <a:solidFill>
                  <a:schemeClr val="bg1"/>
                </a:solidFill>
                <a:latin typeface="Calibri" panose="020F0502020204030204" pitchFamily="34" charset="0"/>
              </a:rPr>
              <a:t> </a:t>
            </a:r>
            <a:r>
              <a:rPr lang="en-US" altLang="zh-CN" sz="3000" b="1" dirty="0">
                <a:ln w="0"/>
                <a:solidFill>
                  <a:schemeClr val="bg1"/>
                </a:solidFill>
                <a:latin typeface="Calibri" panose="020F0502020204030204" pitchFamily="34" charset="0"/>
              </a:rPr>
              <a:t>W</a:t>
            </a:r>
            <a:r>
              <a:rPr lang="en-US" altLang="zh-CN" sz="3000" b="1" dirty="0" smtClean="0">
                <a:ln w="0"/>
                <a:solidFill>
                  <a:schemeClr val="bg1"/>
                </a:solidFill>
                <a:latin typeface="Calibri" panose="020F0502020204030204" pitchFamily="34" charset="0"/>
              </a:rPr>
              <a:t>hiteboard</a:t>
            </a:r>
            <a:endParaRPr lang="en-US" altLang="zh-CN" sz="3000" b="1" dirty="0" smtClean="0">
              <a:ln w="0"/>
              <a:solidFill>
                <a:schemeClr val="bg1"/>
              </a:solidFill>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4387" y="2102077"/>
            <a:ext cx="9144000" cy="2387600"/>
          </a:xfrm>
        </p:spPr>
        <p:txBody>
          <a:bodyPr>
            <a:normAutofit/>
          </a:bodyPr>
          <a:lstStyle/>
          <a:p>
            <a:r>
              <a:rPr lang="en-US" altLang="zh-CN" dirty="0" smtClean="0"/>
              <a:t>White</a:t>
            </a:r>
            <a:r>
              <a:rPr lang="zh-CN" altLang="en-US" dirty="0" smtClean="0"/>
              <a:t> </a:t>
            </a:r>
            <a:r>
              <a:rPr lang="en-US" altLang="zh-CN" dirty="0" smtClean="0"/>
              <a:t>board</a:t>
            </a:r>
            <a:br>
              <a:rPr lang="zh-CN" altLang="en-US" dirty="0" smtClean="0"/>
            </a:br>
            <a:r>
              <a:rPr lang="en-US" altLang="zh-CN" dirty="0" smtClean="0"/>
              <a:t>of</a:t>
            </a:r>
            <a:br>
              <a:rPr lang="zh-CN" altLang="en-US" dirty="0" smtClean="0"/>
            </a:br>
            <a:r>
              <a:rPr lang="zh-CN" altLang="en-US" dirty="0" smtClean="0"/>
              <a:t>v</a:t>
            </a:r>
            <a:r>
              <a:rPr lang="en-US" altLang="zh-CN" dirty="0" smtClean="0"/>
              <a:t>AD</a:t>
            </a:r>
            <a:endParaRPr lang="en-US" altLang="zh-CN"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59"/>
          <p:cNvSpPr txBox="1"/>
          <p:nvPr/>
        </p:nvSpPr>
        <p:spPr>
          <a:xfrm>
            <a:off x="1420495" y="648335"/>
            <a:ext cx="4426585" cy="1568450"/>
          </a:xfrm>
          <a:prstGeom prst="rect">
            <a:avLst/>
          </a:prstGeom>
          <a:noFill/>
        </p:spPr>
        <p:txBody>
          <a:bodyPr wrap="square" rtlCol="0">
            <a:spAutoFit/>
          </a:bodyPr>
          <a:p>
            <a:pPr indent="0">
              <a:buFont typeface="Wingdings" panose="05000000000000000000" pitchFamily="2" charset="2"/>
              <a:buNone/>
            </a:pPr>
            <a:endParaRPr lang="en-US" sz="1600" dirty="0">
              <a:solidFill>
                <a:srgbClr val="FF0000"/>
              </a:solidFill>
            </a:endParaRPr>
          </a:p>
          <a:p>
            <a:pPr marL="287655" indent="-287655">
              <a:buFont typeface="Wingdings" panose="05000000000000000000" pitchFamily="2" charset="2"/>
              <a:buChar char="L"/>
            </a:pPr>
            <a:r>
              <a:rPr lang="en-US" altLang="zh-CN" sz="1600" dirty="0">
                <a:solidFill>
                  <a:srgbClr val="FF0000"/>
                </a:solidFill>
              </a:rPr>
              <a:t>Limited performance of single server</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Server failover need too long time</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Hard to know server service status</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HTTP protocol transmit  unsafety</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DoS/DDoS/HTTP DDoS threat</a:t>
            </a:r>
            <a:endParaRPr lang="en-US" sz="1600" dirty="0">
              <a:solidFill>
                <a:srgbClr val="FF0000"/>
              </a:solidFill>
            </a:endParaRPr>
          </a:p>
        </p:txBody>
      </p:sp>
      <p:sp>
        <p:nvSpPr>
          <p:cNvPr id="19" name="TextBox 59"/>
          <p:cNvSpPr txBox="1"/>
          <p:nvPr/>
        </p:nvSpPr>
        <p:spPr>
          <a:xfrm>
            <a:off x="1475105" y="5103495"/>
            <a:ext cx="4426585" cy="1322070"/>
          </a:xfrm>
          <a:prstGeom prst="rect">
            <a:avLst/>
          </a:prstGeom>
          <a:noFill/>
        </p:spPr>
        <p:txBody>
          <a:bodyPr wrap="square" rtlCol="0">
            <a:spAutoFit/>
          </a:bodyPr>
          <a:p>
            <a:pPr indent="0">
              <a:buFont typeface="Wingdings" panose="05000000000000000000" pitchFamily="2" charset="2"/>
              <a:buNone/>
            </a:pP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Can not choose nearby site to access in </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Single site disaster threat </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Can not Choose the fastest link to access in</a:t>
            </a:r>
            <a:endParaRPr lang="en-US" sz="1600" dirty="0">
              <a:solidFill>
                <a:srgbClr val="FF0000"/>
              </a:solidFill>
            </a:endParaRPr>
          </a:p>
          <a:p>
            <a:pPr marL="287655" indent="-287655">
              <a:buFont typeface="Wingdings" panose="05000000000000000000" pitchFamily="2" charset="2"/>
              <a:buChar char="L"/>
            </a:pPr>
            <a:r>
              <a:rPr lang="en-US" sz="1600" dirty="0">
                <a:solidFill>
                  <a:srgbClr val="FF0000"/>
                </a:solidFill>
              </a:rPr>
              <a:t>Single link down threat  </a:t>
            </a:r>
            <a:endParaRPr lang="en-US" sz="1600" dirty="0">
              <a:solidFill>
                <a:srgbClr val="FF0000"/>
              </a:solidFill>
            </a:endParaRPr>
          </a:p>
        </p:txBody>
      </p:sp>
      <p:sp>
        <p:nvSpPr>
          <p:cNvPr id="22" name="TextBox 10"/>
          <p:cNvSpPr txBox="1"/>
          <p:nvPr/>
        </p:nvSpPr>
        <p:spPr>
          <a:xfrm>
            <a:off x="7276690" y="964782"/>
            <a:ext cx="3191503" cy="1076325"/>
          </a:xfrm>
          <a:prstGeom prst="rect">
            <a:avLst/>
          </a:prstGeom>
          <a:noFill/>
        </p:spPr>
        <p:txBody>
          <a:bodyPr wrap="square" rtlCol="0">
            <a:spAutoFit/>
          </a:bodyPr>
          <a:p>
            <a:pPr marL="287655" indent="-287655">
              <a:buFont typeface="Wingdings" panose="05000000000000000000" pitchFamily="2" charset="2"/>
              <a:buChar char="J"/>
            </a:pPr>
            <a:r>
              <a:rPr lang="en-US" sz="1600" dirty="0">
                <a:solidFill>
                  <a:srgbClr val="00B050"/>
                </a:solidFill>
              </a:rPr>
              <a:t>Server load balance</a:t>
            </a:r>
            <a:endParaRPr lang="en-US" sz="1600" dirty="0">
              <a:solidFill>
                <a:srgbClr val="00B050"/>
              </a:solidFill>
            </a:endParaRPr>
          </a:p>
          <a:p>
            <a:pPr marL="287655" indent="-287655">
              <a:buFont typeface="Wingdings" panose="05000000000000000000" pitchFamily="2" charset="2"/>
              <a:buChar char="J"/>
            </a:pPr>
            <a:r>
              <a:rPr lang="en-US" sz="1600" dirty="0">
                <a:solidFill>
                  <a:srgbClr val="00B050"/>
                </a:solidFill>
              </a:rPr>
              <a:t>Deep service status monitor</a:t>
            </a:r>
            <a:endParaRPr lang="en-US" sz="1600" dirty="0">
              <a:solidFill>
                <a:srgbClr val="00B050"/>
              </a:solidFill>
            </a:endParaRPr>
          </a:p>
          <a:p>
            <a:pPr marL="287655" indent="-287655">
              <a:buFont typeface="Wingdings" panose="05000000000000000000" pitchFamily="2" charset="2"/>
              <a:buChar char="J"/>
            </a:pPr>
            <a:r>
              <a:rPr lang="en-US" altLang="zh-CN" sz="1600" dirty="0">
                <a:solidFill>
                  <a:srgbClr val="00B050"/>
                </a:solidFill>
              </a:rPr>
              <a:t>SSL off load</a:t>
            </a:r>
            <a:endParaRPr lang="en-US" altLang="zh-CN" sz="1600" dirty="0">
              <a:solidFill>
                <a:srgbClr val="00B050"/>
              </a:solidFill>
            </a:endParaRPr>
          </a:p>
          <a:p>
            <a:pPr marL="287655" indent="-287655">
              <a:buFont typeface="Wingdings" panose="05000000000000000000" pitchFamily="2" charset="2"/>
              <a:buChar char="J"/>
            </a:pPr>
            <a:r>
              <a:rPr lang="en-US" altLang="zh-CN" sz="1600" dirty="0">
                <a:solidFill>
                  <a:srgbClr val="00B050"/>
                </a:solidFill>
              </a:rPr>
              <a:t>Anti-DoS/DDoS</a:t>
            </a:r>
            <a:endParaRPr lang="en-US" sz="1600" dirty="0">
              <a:solidFill>
                <a:srgbClr val="00B050"/>
              </a:solidFill>
            </a:endParaRPr>
          </a:p>
        </p:txBody>
      </p:sp>
      <p:sp>
        <p:nvSpPr>
          <p:cNvPr id="2" name="TextBox 10"/>
          <p:cNvSpPr txBox="1"/>
          <p:nvPr/>
        </p:nvSpPr>
        <p:spPr>
          <a:xfrm>
            <a:off x="7248750" y="5230712"/>
            <a:ext cx="3191503" cy="1322070"/>
          </a:xfrm>
          <a:prstGeom prst="rect">
            <a:avLst/>
          </a:prstGeom>
          <a:noFill/>
        </p:spPr>
        <p:txBody>
          <a:bodyPr wrap="square" rtlCol="0">
            <a:spAutoFit/>
          </a:bodyPr>
          <a:p>
            <a:pPr marL="287655" indent="-287655">
              <a:buFont typeface="Wingdings" panose="05000000000000000000" pitchFamily="2" charset="2"/>
              <a:buChar char="J"/>
            </a:pPr>
            <a:endParaRPr lang="en-US" sz="1600" dirty="0">
              <a:solidFill>
                <a:srgbClr val="00B050"/>
              </a:solidFill>
            </a:endParaRPr>
          </a:p>
          <a:p>
            <a:pPr marL="287655" indent="-287655">
              <a:buFont typeface="Wingdings" panose="05000000000000000000" pitchFamily="2" charset="2"/>
              <a:buChar char="J"/>
            </a:pPr>
            <a:r>
              <a:rPr lang="en-US" sz="1600" dirty="0">
                <a:solidFill>
                  <a:srgbClr val="00B050"/>
                </a:solidFill>
              </a:rPr>
              <a:t>Global Server Load Balance</a:t>
            </a:r>
            <a:endParaRPr lang="en-US" sz="1600" dirty="0">
              <a:solidFill>
                <a:srgbClr val="00B050"/>
              </a:solidFill>
            </a:endParaRPr>
          </a:p>
          <a:p>
            <a:pPr marL="287655" indent="-287655">
              <a:buFont typeface="Wingdings" panose="05000000000000000000" pitchFamily="2" charset="2"/>
              <a:buChar char="J"/>
            </a:pPr>
            <a:r>
              <a:rPr lang="en-US" altLang="zh-CN" sz="1600" dirty="0">
                <a:solidFill>
                  <a:srgbClr val="00B050"/>
                </a:solidFill>
              </a:rPr>
              <a:t>Inbound/Outbound load balance</a:t>
            </a:r>
            <a:endParaRPr lang="en-US" altLang="zh-CN" sz="1600" dirty="0">
              <a:solidFill>
                <a:srgbClr val="00B050"/>
              </a:solidFill>
            </a:endParaRPr>
          </a:p>
          <a:p>
            <a:pPr marL="287655" indent="-287655">
              <a:buFont typeface="Wingdings" panose="05000000000000000000" pitchFamily="2" charset="2"/>
              <a:buChar char="J"/>
            </a:pPr>
            <a:r>
              <a:rPr lang="en-US" altLang="zh-CN" sz="1600" dirty="0">
                <a:solidFill>
                  <a:srgbClr val="00B050"/>
                </a:solidFill>
              </a:rPr>
              <a:t>Intelligent business analysis</a:t>
            </a:r>
            <a:endParaRPr lang="en-US" altLang="zh-CN" sz="1600" dirty="0">
              <a:solidFill>
                <a:srgbClr val="00B050"/>
              </a:solidFill>
            </a:endParaRPr>
          </a:p>
          <a:p>
            <a:pPr>
              <a:buFont typeface="Wingdings" panose="05000000000000000000" pitchFamily="2" charset="2"/>
              <a:buChar char="J"/>
            </a:pPr>
            <a:endParaRPr lang="en-US" sz="1600" dirty="0">
              <a:solidFill>
                <a:srgbClr val="00B050"/>
              </a:solidFill>
            </a:endParaRPr>
          </a:p>
        </p:txBody>
      </p:sp>
      <p:sp>
        <p:nvSpPr>
          <p:cNvPr id="26" name="Rectangle 16"/>
          <p:cNvSpPr>
            <a:spLocks noChangeArrowheads="1"/>
          </p:cNvSpPr>
          <p:nvPr/>
        </p:nvSpPr>
        <p:spPr bwMode="auto">
          <a:xfrm>
            <a:off x="417513" y="125970"/>
            <a:ext cx="2375535" cy="475615"/>
          </a:xfrm>
          <a:prstGeom prst="rect">
            <a:avLst/>
          </a:prstGeom>
          <a:noFill/>
          <a:ln>
            <a:noFill/>
          </a:ln>
        </p:spPr>
        <p:txBody>
          <a:bodyPr wrap="none">
            <a:spAutoFit/>
          </a:bodyPr>
          <a:p>
            <a:r>
              <a:rPr kumimoji="1" lang="en-US" altLang="zh-CN"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vAD</a:t>
            </a:r>
            <a:r>
              <a:rPr kumimoji="1" lang="zh-CN" altLang="en-US"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 </a:t>
            </a:r>
            <a:r>
              <a:rPr kumimoji="1" lang="en-US" altLang="zh-CN"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Whiteboard</a:t>
            </a:r>
            <a:endParaRPr lang="en-US" altLang="zh-CN" sz="2500" b="1" dirty="0">
              <a:ln w="0"/>
              <a:solidFill>
                <a:srgbClr val="1D1A70"/>
              </a:solidFill>
              <a:latin typeface="Calibri" panose="020F0502020204030204"/>
              <a:ea typeface="宋体" panose="02010600030101010101" pitchFamily="2" charset="-122"/>
              <a:cs typeface="Calibri" panose="020F0502020204030204"/>
            </a:endParaRPr>
          </a:p>
        </p:txBody>
      </p:sp>
      <p:sp>
        <p:nvSpPr>
          <p:cNvPr id="61" name="Straight Connector 20"/>
          <p:cNvSpPr>
            <a:spLocks noChangeShapeType="1"/>
          </p:cNvSpPr>
          <p:nvPr/>
        </p:nvSpPr>
        <p:spPr bwMode="auto">
          <a:xfrm flipV="1">
            <a:off x="506413" y="648535"/>
            <a:ext cx="2483704" cy="11813"/>
          </a:xfrm>
          <a:prstGeom prst="line">
            <a:avLst/>
          </a:prstGeom>
          <a:noFill/>
          <a:ln w="31750" cap="rnd">
            <a:solidFill>
              <a:srgbClr val="1D1A70"/>
            </a:solidFill>
            <a:round/>
          </a:ln>
        </p:spPr>
        <p:txBody>
          <a:bodyPr/>
          <a:p>
            <a:pPr fontAlgn="base">
              <a:spcBef>
                <a:spcPct val="0"/>
              </a:spcBef>
              <a:spcAft>
                <a:spcPct val="0"/>
              </a:spcAft>
              <a:buFont typeface="Arial" panose="020B0604020202020204" pitchFamily="34" charset="0"/>
              <a:buNone/>
            </a:pPr>
            <a:endParaRPr kumimoji="1" lang="zh-CN" altLang="en-US" smtClean="0">
              <a:solidFill>
                <a:srgbClr val="000000"/>
              </a:solidFill>
              <a:latin typeface="Arial" panose="020B0604020202020204" pitchFamily="34" charset="0"/>
              <a:ea typeface="宋体" panose="02010600030101010101" pitchFamily="2" charset="-122"/>
              <a:cs typeface="宋体" panose="02010600030101010101" pitchFamily="2" charset="-122"/>
            </a:endParaRPr>
          </a:p>
        </p:txBody>
      </p:sp>
      <p:sp>
        <p:nvSpPr>
          <p:cNvPr id="27" name="矩形 26"/>
          <p:cNvSpPr/>
          <p:nvPr/>
        </p:nvSpPr>
        <p:spPr>
          <a:xfrm>
            <a:off x="7325995" y="2153920"/>
            <a:ext cx="3092450" cy="1301750"/>
          </a:xfrm>
          <a:prstGeom prst="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endParaRPr kumimoji="1" lang="zh-CN" altLang="en-US"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31" name="圆角矩形 30"/>
          <p:cNvSpPr/>
          <p:nvPr/>
        </p:nvSpPr>
        <p:spPr>
          <a:xfrm>
            <a:off x="7423785" y="2251710"/>
            <a:ext cx="65024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OA</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32" name="椭圆 31"/>
          <p:cNvSpPr/>
          <p:nvPr/>
        </p:nvSpPr>
        <p:spPr>
          <a:xfrm>
            <a:off x="7867604" y="3598877"/>
            <a:ext cx="2100262" cy="957262"/>
          </a:xfrm>
          <a:prstGeom prst="ellipse">
            <a:avLst/>
          </a:prstGeom>
          <a:noFill/>
          <a:ln>
            <a:prstDash val="dash"/>
          </a:ln>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rPr>
              <a:t>Network</a:t>
            </a:r>
            <a:endParaRPr kumimoji="1" lang="zh-CN" altLang="en-US" dirty="0">
              <a:solidFill>
                <a:schemeClr val="tx1">
                  <a:lumMod val="85000"/>
                  <a:lumOff val="15000"/>
                </a:schemeClr>
              </a:solidFill>
            </a:endParaRPr>
          </a:p>
        </p:txBody>
      </p:sp>
      <p:sp>
        <p:nvSpPr>
          <p:cNvPr id="35" name="矩形 34"/>
          <p:cNvSpPr/>
          <p:nvPr/>
        </p:nvSpPr>
        <p:spPr>
          <a:xfrm>
            <a:off x="9675495" y="480377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49" name="矩形 48"/>
          <p:cNvSpPr/>
          <p:nvPr/>
        </p:nvSpPr>
        <p:spPr>
          <a:xfrm>
            <a:off x="8557260" y="480377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50" name="矩形 49"/>
          <p:cNvSpPr/>
          <p:nvPr/>
        </p:nvSpPr>
        <p:spPr>
          <a:xfrm>
            <a:off x="7304405" y="480377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51" name="圆角矩形 50"/>
          <p:cNvSpPr/>
          <p:nvPr/>
        </p:nvSpPr>
        <p:spPr>
          <a:xfrm>
            <a:off x="7423785" y="2649855"/>
            <a:ext cx="2870835" cy="29527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vAD</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2" name="圆角矩形 51"/>
          <p:cNvSpPr/>
          <p:nvPr/>
        </p:nvSpPr>
        <p:spPr>
          <a:xfrm>
            <a:off x="8170545" y="2251710"/>
            <a:ext cx="65024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OA</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3" name="圆角矩形 52"/>
          <p:cNvSpPr/>
          <p:nvPr/>
        </p:nvSpPr>
        <p:spPr>
          <a:xfrm>
            <a:off x="8895715" y="2251710"/>
            <a:ext cx="65024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ERP</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4" name="圆角矩形 53"/>
          <p:cNvSpPr/>
          <p:nvPr/>
        </p:nvSpPr>
        <p:spPr>
          <a:xfrm>
            <a:off x="9645015" y="2251710"/>
            <a:ext cx="65024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ERP</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5" name="圆角矩形 54"/>
          <p:cNvSpPr/>
          <p:nvPr/>
        </p:nvSpPr>
        <p:spPr>
          <a:xfrm>
            <a:off x="7423785" y="3063240"/>
            <a:ext cx="2870835" cy="29527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sym typeface="+mn-ea"/>
            </a:endParaRPr>
          </a:p>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sym typeface="+mn-ea"/>
              </a:rPr>
              <a:t>Hypervisor (HCI)</a:t>
            </a:r>
            <a:endParaRPr kumimoji="1" lang="zh-CN" altLang="en-US"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a:p>
            <a:pPr algn="ct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6" name="矩形 55"/>
          <p:cNvSpPr/>
          <p:nvPr/>
        </p:nvSpPr>
        <p:spPr>
          <a:xfrm>
            <a:off x="1542415" y="2365375"/>
            <a:ext cx="3092450" cy="919480"/>
          </a:xfrm>
          <a:prstGeom prst="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endParaRPr kumimoji="1" lang="zh-CN" altLang="en-US"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7" name="圆角矩形 56"/>
          <p:cNvSpPr/>
          <p:nvPr/>
        </p:nvSpPr>
        <p:spPr>
          <a:xfrm>
            <a:off x="1640205" y="2463165"/>
            <a:ext cx="142240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OA</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58" name="椭圆 57"/>
          <p:cNvSpPr/>
          <p:nvPr/>
        </p:nvSpPr>
        <p:spPr>
          <a:xfrm>
            <a:off x="2038304" y="3381707"/>
            <a:ext cx="2100262" cy="957262"/>
          </a:xfrm>
          <a:prstGeom prst="ellipse">
            <a:avLst/>
          </a:prstGeom>
          <a:noFill/>
          <a:ln>
            <a:prstDash val="dash"/>
          </a:ln>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rPr>
              <a:t>Network</a:t>
            </a:r>
            <a:endParaRPr kumimoji="1" lang="zh-CN" altLang="en-US" dirty="0">
              <a:solidFill>
                <a:schemeClr val="tx1">
                  <a:lumMod val="85000"/>
                  <a:lumOff val="15000"/>
                </a:schemeClr>
              </a:solidFill>
            </a:endParaRPr>
          </a:p>
        </p:txBody>
      </p:sp>
      <p:sp>
        <p:nvSpPr>
          <p:cNvPr id="59" name="矩形 58"/>
          <p:cNvSpPr/>
          <p:nvPr/>
        </p:nvSpPr>
        <p:spPr>
          <a:xfrm>
            <a:off x="3846195" y="458660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60" name="矩形 59"/>
          <p:cNvSpPr/>
          <p:nvPr/>
        </p:nvSpPr>
        <p:spPr>
          <a:xfrm>
            <a:off x="2727960" y="458660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63" name="矩形 62"/>
          <p:cNvSpPr/>
          <p:nvPr/>
        </p:nvSpPr>
        <p:spPr>
          <a:xfrm>
            <a:off x="1475105" y="4586605"/>
            <a:ext cx="721360" cy="37338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sz="1600" dirty="0">
                <a:solidFill>
                  <a:schemeClr val="tx1">
                    <a:lumMod val="85000"/>
                    <a:lumOff val="15000"/>
                  </a:schemeClr>
                </a:solidFill>
              </a:rPr>
              <a:t>User</a:t>
            </a:r>
            <a:endParaRPr kumimoji="1" lang="en-US" altLang="zh-CN" sz="1600" dirty="0">
              <a:solidFill>
                <a:schemeClr val="tx1">
                  <a:lumMod val="85000"/>
                  <a:lumOff val="15000"/>
                </a:schemeClr>
              </a:solidFill>
            </a:endParaRPr>
          </a:p>
        </p:txBody>
      </p:sp>
      <p:sp>
        <p:nvSpPr>
          <p:cNvPr id="69" name="圆角矩形 68"/>
          <p:cNvSpPr/>
          <p:nvPr/>
        </p:nvSpPr>
        <p:spPr>
          <a:xfrm>
            <a:off x="3187065" y="2463165"/>
            <a:ext cx="1324610" cy="28511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rPr>
              <a:t>ERP</a:t>
            </a: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70" name="圆角矩形 69"/>
          <p:cNvSpPr/>
          <p:nvPr/>
        </p:nvSpPr>
        <p:spPr>
          <a:xfrm>
            <a:off x="1653540" y="2871470"/>
            <a:ext cx="2870835" cy="295275"/>
          </a:xfrm>
          <a:prstGeom prst="roundRect">
            <a:avLst/>
          </a:prstGeom>
          <a:no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p>
            <a:pPr algn="ct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sym typeface="+mn-ea"/>
            </a:endParaRPr>
          </a:p>
          <a:p>
            <a:pPr algn="ctr"/>
            <a:r>
              <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sym typeface="+mn-ea"/>
              </a:rPr>
              <a:t>Hypervisor (HCI)</a:t>
            </a:r>
            <a:endParaRPr kumimoji="1" lang="zh-CN" altLang="en-US"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a:p>
            <a:pPr algn="ctr"/>
            <a:endParaRPr kumimoji="1" lang="en-US" altLang="zh-CN" dirty="0">
              <a:solidFill>
                <a:schemeClr val="tx1">
                  <a:lumMod val="85000"/>
                  <a:lumOff val="15000"/>
                </a:schemeClr>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71" name="右箭头 70"/>
          <p:cNvSpPr/>
          <p:nvPr/>
        </p:nvSpPr>
        <p:spPr>
          <a:xfrm>
            <a:off x="5111750" y="3382010"/>
            <a:ext cx="1714500" cy="43243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p>
            <a:pPr algn="ctr"/>
            <a:endParaRPr kumimoji="1"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5"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fill="hold" grpId="5" nodeType="with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fill="hold" grpId="5"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ppt_x"/>
                                          </p:val>
                                        </p:tav>
                                        <p:tav tm="100000">
                                          <p:val>
                                            <p:strVal val="#ppt_x"/>
                                          </p:val>
                                        </p:tav>
                                      </p:tavLst>
                                    </p:anim>
                                    <p:anim calcmode="lin" valueType="num">
                                      <p:cBhvr additive="base">
                                        <p:cTn id="16" dur="500" fill="hold"/>
                                        <p:tgtEl>
                                          <p:spTgt spid="60"/>
                                        </p:tgtEl>
                                        <p:attrNameLst>
                                          <p:attrName>ppt_y</p:attrName>
                                        </p:attrNameLst>
                                      </p:cBhvr>
                                      <p:tavLst>
                                        <p:tav tm="0">
                                          <p:val>
                                            <p:strVal val="1+#ppt_h/2"/>
                                          </p:val>
                                        </p:tav>
                                        <p:tav tm="100000">
                                          <p:val>
                                            <p:strVal val="#ppt_y"/>
                                          </p:val>
                                        </p:tav>
                                      </p:tavLst>
                                    </p:anim>
                                  </p:childTnLst>
                                </p:cTn>
                              </p:par>
                              <p:par>
                                <p:cTn id="17" presetID="2" presetClass="entr" presetSubtype="4" fill="hold" grpId="5"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ppt_x"/>
                                          </p:val>
                                        </p:tav>
                                        <p:tav tm="100000">
                                          <p:val>
                                            <p:strVal val="#ppt_x"/>
                                          </p:val>
                                        </p:tav>
                                      </p:tavLst>
                                    </p:anim>
                                    <p:anim calcmode="lin" valueType="num">
                                      <p:cBhvr additive="base">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additive="base">
                                        <p:cTn id="35" dur="500" fill="hold"/>
                                        <p:tgtEl>
                                          <p:spTgt spid="57"/>
                                        </p:tgtEl>
                                        <p:attrNameLst>
                                          <p:attrName>ppt_x</p:attrName>
                                        </p:attrNameLst>
                                      </p:cBhvr>
                                      <p:tavLst>
                                        <p:tav tm="0">
                                          <p:val>
                                            <p:strVal val="#ppt_x"/>
                                          </p:val>
                                        </p:tav>
                                        <p:tav tm="100000">
                                          <p:val>
                                            <p:strVal val="#ppt_x"/>
                                          </p:val>
                                        </p:tav>
                                      </p:tavLst>
                                    </p:anim>
                                    <p:anim calcmode="lin" valueType="num">
                                      <p:cBhvr additive="base">
                                        <p:cTn id="36" dur="500" fill="hold"/>
                                        <p:tgtEl>
                                          <p:spTgt spid="5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500" fill="hold"/>
                                        <p:tgtEl>
                                          <p:spTgt spid="71"/>
                                        </p:tgtEl>
                                        <p:attrNameLst>
                                          <p:attrName>ppt_x</p:attrName>
                                        </p:attrNameLst>
                                      </p:cBhvr>
                                      <p:tavLst>
                                        <p:tav tm="0">
                                          <p:val>
                                            <p:strVal val="#ppt_x"/>
                                          </p:val>
                                        </p:tav>
                                        <p:tav tm="100000">
                                          <p:val>
                                            <p:strVal val="#ppt_x"/>
                                          </p:val>
                                        </p:tav>
                                      </p:tavLst>
                                    </p:anim>
                                    <p:anim calcmode="lin" valueType="num">
                                      <p:cBhvr additive="base">
                                        <p:cTn id="56"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ppt_x"/>
                                          </p:val>
                                        </p:tav>
                                        <p:tav tm="100000">
                                          <p:val>
                                            <p:strVal val="#ppt_x"/>
                                          </p:val>
                                        </p:tav>
                                      </p:tavLst>
                                    </p:anim>
                                    <p:anim calcmode="lin" valueType="num">
                                      <p:cBhvr additive="base">
                                        <p:cTn id="62" dur="5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500" fill="hold"/>
                                        <p:tgtEl>
                                          <p:spTgt spid="32"/>
                                        </p:tgtEl>
                                        <p:attrNameLst>
                                          <p:attrName>ppt_x</p:attrName>
                                        </p:attrNameLst>
                                      </p:cBhvr>
                                      <p:tavLst>
                                        <p:tav tm="0">
                                          <p:val>
                                            <p:strVal val="#ppt_x"/>
                                          </p:val>
                                        </p:tav>
                                        <p:tav tm="100000">
                                          <p:val>
                                            <p:strVal val="#ppt_x"/>
                                          </p:val>
                                        </p:tav>
                                      </p:tavLst>
                                    </p:anim>
                                    <p:anim calcmode="lin" valueType="num">
                                      <p:cBhvr additive="base">
                                        <p:cTn id="70" dur="5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500" fill="hold"/>
                                        <p:tgtEl>
                                          <p:spTgt spid="35"/>
                                        </p:tgtEl>
                                        <p:attrNameLst>
                                          <p:attrName>ppt_x</p:attrName>
                                        </p:attrNameLst>
                                      </p:cBhvr>
                                      <p:tavLst>
                                        <p:tav tm="0">
                                          <p:val>
                                            <p:strVal val="#ppt_x"/>
                                          </p:val>
                                        </p:tav>
                                        <p:tav tm="100000">
                                          <p:val>
                                            <p:strVal val="#ppt_x"/>
                                          </p:val>
                                        </p:tav>
                                      </p:tavLst>
                                    </p:anim>
                                    <p:anim calcmode="lin" valueType="num">
                                      <p:cBhvr additive="base">
                                        <p:cTn id="74" dur="5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500" fill="hold"/>
                                        <p:tgtEl>
                                          <p:spTgt spid="49"/>
                                        </p:tgtEl>
                                        <p:attrNameLst>
                                          <p:attrName>ppt_x</p:attrName>
                                        </p:attrNameLst>
                                      </p:cBhvr>
                                      <p:tavLst>
                                        <p:tav tm="0">
                                          <p:val>
                                            <p:strVal val="#ppt_x"/>
                                          </p:val>
                                        </p:tav>
                                        <p:tav tm="100000">
                                          <p:val>
                                            <p:strVal val="#ppt_x"/>
                                          </p:val>
                                        </p:tav>
                                      </p:tavLst>
                                    </p:anim>
                                    <p:anim calcmode="lin" valueType="num">
                                      <p:cBhvr additive="base">
                                        <p:cTn id="78" dur="500" fill="hold"/>
                                        <p:tgtEl>
                                          <p:spTgt spid="4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50"/>
                                        </p:tgtEl>
                                        <p:attrNameLst>
                                          <p:attrName>style.visibility</p:attrName>
                                        </p:attrNameLst>
                                      </p:cBhvr>
                                      <p:to>
                                        <p:strVal val="visible"/>
                                      </p:to>
                                    </p:set>
                                    <p:anim calcmode="lin" valueType="num">
                                      <p:cBhvr additive="base">
                                        <p:cTn id="81" dur="500" fill="hold"/>
                                        <p:tgtEl>
                                          <p:spTgt spid="50"/>
                                        </p:tgtEl>
                                        <p:attrNameLst>
                                          <p:attrName>ppt_x</p:attrName>
                                        </p:attrNameLst>
                                      </p:cBhvr>
                                      <p:tavLst>
                                        <p:tav tm="0">
                                          <p:val>
                                            <p:strVal val="#ppt_x"/>
                                          </p:val>
                                        </p:tav>
                                        <p:tav tm="100000">
                                          <p:val>
                                            <p:strVal val="#ppt_x"/>
                                          </p:val>
                                        </p:tav>
                                      </p:tavLst>
                                    </p:anim>
                                    <p:anim calcmode="lin" valueType="num">
                                      <p:cBhvr additive="base">
                                        <p:cTn id="82" dur="500" fill="hold"/>
                                        <p:tgtEl>
                                          <p:spTgt spid="50"/>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54"/>
                                        </p:tgtEl>
                                        <p:attrNameLst>
                                          <p:attrName>style.visibility</p:attrName>
                                        </p:attrNameLst>
                                      </p:cBhvr>
                                      <p:to>
                                        <p:strVal val="visible"/>
                                      </p:to>
                                    </p:set>
                                    <p:anim calcmode="lin" valueType="num">
                                      <p:cBhvr additive="base">
                                        <p:cTn id="85" dur="500" fill="hold"/>
                                        <p:tgtEl>
                                          <p:spTgt spid="54"/>
                                        </p:tgtEl>
                                        <p:attrNameLst>
                                          <p:attrName>ppt_x</p:attrName>
                                        </p:attrNameLst>
                                      </p:cBhvr>
                                      <p:tavLst>
                                        <p:tav tm="0">
                                          <p:val>
                                            <p:strVal val="#ppt_x"/>
                                          </p:val>
                                        </p:tav>
                                        <p:tav tm="100000">
                                          <p:val>
                                            <p:strVal val="#ppt_x"/>
                                          </p:val>
                                        </p:tav>
                                      </p:tavLst>
                                    </p:anim>
                                    <p:anim calcmode="lin" valueType="num">
                                      <p:cBhvr additive="base">
                                        <p:cTn id="86" dur="500" fill="hold"/>
                                        <p:tgtEl>
                                          <p:spTgt spid="54"/>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55"/>
                                        </p:tgtEl>
                                        <p:attrNameLst>
                                          <p:attrName>style.visibility</p:attrName>
                                        </p:attrNameLst>
                                      </p:cBhvr>
                                      <p:to>
                                        <p:strVal val="visible"/>
                                      </p:to>
                                    </p:set>
                                    <p:anim calcmode="lin" valueType="num">
                                      <p:cBhvr additive="base">
                                        <p:cTn id="89" dur="500" fill="hold"/>
                                        <p:tgtEl>
                                          <p:spTgt spid="55"/>
                                        </p:tgtEl>
                                        <p:attrNameLst>
                                          <p:attrName>ppt_x</p:attrName>
                                        </p:attrNameLst>
                                      </p:cBhvr>
                                      <p:tavLst>
                                        <p:tav tm="0">
                                          <p:val>
                                            <p:strVal val="#ppt_x"/>
                                          </p:val>
                                        </p:tav>
                                        <p:tav tm="100000">
                                          <p:val>
                                            <p:strVal val="#ppt_x"/>
                                          </p:val>
                                        </p:tav>
                                      </p:tavLst>
                                    </p:anim>
                                    <p:anim calcmode="lin" valueType="num">
                                      <p:cBhvr additive="base">
                                        <p:cTn id="90"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ppt_x"/>
                                          </p:val>
                                        </p:tav>
                                        <p:tav tm="100000">
                                          <p:val>
                                            <p:strVal val="#ppt_x"/>
                                          </p:val>
                                        </p:tav>
                                      </p:tavLst>
                                    </p:anim>
                                    <p:anim calcmode="lin" valueType="num">
                                      <p:cBhvr additive="base">
                                        <p:cTn id="100" dur="500" fill="hold"/>
                                        <p:tgtEl>
                                          <p:spTgt spid="52"/>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2"/>
                                        </p:tgtEl>
                                        <p:attrNameLst>
                                          <p:attrName>style.visibility</p:attrName>
                                        </p:attrNameLst>
                                      </p:cBhvr>
                                      <p:to>
                                        <p:strVal val="visible"/>
                                      </p:to>
                                    </p:set>
                                    <p:anim calcmode="lin" valueType="num">
                                      <p:cBhvr additive="base">
                                        <p:cTn id="109" dur="500" fill="hold"/>
                                        <p:tgtEl>
                                          <p:spTgt spid="2"/>
                                        </p:tgtEl>
                                        <p:attrNameLst>
                                          <p:attrName>ppt_x</p:attrName>
                                        </p:attrNameLst>
                                      </p:cBhvr>
                                      <p:tavLst>
                                        <p:tav tm="0">
                                          <p:val>
                                            <p:strVal val="#ppt_x"/>
                                          </p:val>
                                        </p:tav>
                                        <p:tav tm="100000">
                                          <p:val>
                                            <p:strVal val="#ppt_x"/>
                                          </p:val>
                                        </p:tav>
                                      </p:tavLst>
                                    </p:anim>
                                    <p:anim calcmode="lin" valueType="num">
                                      <p:cBhvr additive="base">
                                        <p:cTn id="11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500" fill="hold"/>
                                        <p:tgtEl>
                                          <p:spTgt spid="22"/>
                                        </p:tgtEl>
                                        <p:attrNameLst>
                                          <p:attrName>ppt_x</p:attrName>
                                        </p:attrNameLst>
                                      </p:cBhvr>
                                      <p:tavLst>
                                        <p:tav tm="0">
                                          <p:val>
                                            <p:strVal val="#ppt_x"/>
                                          </p:val>
                                        </p:tav>
                                        <p:tav tm="100000">
                                          <p:val>
                                            <p:strVal val="#ppt_x"/>
                                          </p:val>
                                        </p:tav>
                                      </p:tavLst>
                                    </p:anim>
                                    <p:anim calcmode="lin" valueType="num">
                                      <p:cBhvr additive="base">
                                        <p:cTn id="11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1" animBg="1"/>
      <p:bldP spid="59" grpId="1" animBg="1"/>
      <p:bldP spid="60" grpId="1" animBg="1"/>
      <p:bldP spid="63" grpId="1" animBg="1"/>
      <p:bldP spid="58" grpId="2" animBg="1"/>
      <p:bldP spid="59" grpId="2" animBg="1"/>
      <p:bldP spid="60" grpId="2" animBg="1"/>
      <p:bldP spid="63" grpId="2" animBg="1"/>
      <p:bldP spid="58" grpId="3" animBg="1"/>
      <p:bldP spid="59" grpId="3" animBg="1"/>
      <p:bldP spid="60" grpId="3" animBg="1"/>
      <p:bldP spid="63" grpId="3" animBg="1"/>
      <p:bldP spid="58" grpId="4" animBg="1"/>
      <p:bldP spid="59" grpId="4" animBg="1"/>
      <p:bldP spid="60" grpId="4" animBg="1"/>
      <p:bldP spid="63" grpId="4" animBg="1"/>
      <p:bldP spid="58" grpId="5" animBg="1"/>
      <p:bldP spid="59" grpId="5" animBg="1"/>
      <p:bldP spid="60" grpId="5" animBg="1"/>
      <p:bldP spid="63" grpId="5" animBg="1"/>
      <p:bldP spid="19" grpId="0"/>
      <p:bldP spid="56" grpId="0" animBg="1"/>
      <p:bldP spid="57" grpId="0" animBg="1"/>
      <p:bldP spid="69" grpId="0" animBg="1"/>
      <p:bldP spid="70" grpId="0" animBg="1"/>
      <p:bldP spid="18" grpId="0"/>
      <p:bldP spid="71" grpId="0" animBg="1"/>
      <p:bldP spid="27" grpId="0" animBg="1"/>
      <p:bldP spid="31" grpId="0" animBg="1"/>
      <p:bldP spid="32" grpId="0" animBg="1"/>
      <p:bldP spid="35" grpId="0" animBg="1"/>
      <p:bldP spid="49" grpId="0" animBg="1"/>
      <p:bldP spid="50" grpId="0" animBg="1"/>
      <p:bldP spid="54" grpId="0" animBg="1"/>
      <p:bldP spid="55" grpId="0" animBg="1"/>
      <p:bldP spid="51" grpId="0" animBg="1"/>
      <p:bldP spid="52" grpId="0" animBg="1"/>
      <p:bldP spid="53" grpId="0" animBg="1"/>
      <p:bldP spid="2"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16"/>
          <p:cNvSpPr>
            <a:spLocks noChangeArrowheads="1"/>
          </p:cNvSpPr>
          <p:nvPr/>
        </p:nvSpPr>
        <p:spPr bwMode="auto">
          <a:xfrm>
            <a:off x="417513" y="125970"/>
            <a:ext cx="2375535" cy="475615"/>
          </a:xfrm>
          <a:prstGeom prst="rect">
            <a:avLst/>
          </a:prstGeom>
          <a:noFill/>
          <a:ln>
            <a:noFill/>
          </a:ln>
        </p:spPr>
        <p:txBody>
          <a:bodyPr wrap="none">
            <a:spAutoFit/>
          </a:bodyPr>
          <a:p>
            <a:r>
              <a:rPr kumimoji="1" lang="en-US" altLang="zh-CN"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vAD</a:t>
            </a:r>
            <a:r>
              <a:rPr kumimoji="1" lang="zh-CN" altLang="en-US"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 </a:t>
            </a:r>
            <a:r>
              <a:rPr kumimoji="1" lang="en-US" altLang="zh-CN" sz="2500" b="1" dirty="0" smtClean="0">
                <a:solidFill>
                  <a:srgbClr val="1D1A70"/>
                </a:solidFill>
                <a:latin typeface="Calibri" panose="020F0502020204030204" pitchFamily="34" charset="0"/>
                <a:ea typeface="宋体" panose="02010600030101010101" pitchFamily="2" charset="-122"/>
                <a:cs typeface="宋体" panose="02010600030101010101" pitchFamily="2" charset="-122"/>
                <a:sym typeface="Calibri" panose="020F0502020204030204" pitchFamily="34" charset="0"/>
              </a:rPr>
              <a:t>Whiteboard</a:t>
            </a:r>
            <a:endParaRPr lang="en-US" altLang="zh-CN" sz="2500" b="1" dirty="0">
              <a:ln w="0"/>
              <a:solidFill>
                <a:srgbClr val="1D1A70"/>
              </a:solidFill>
              <a:latin typeface="Calibri" panose="020F0502020204030204"/>
              <a:ea typeface="宋体" panose="02010600030101010101" pitchFamily="2" charset="-122"/>
              <a:cs typeface="Calibri" panose="020F0502020204030204"/>
            </a:endParaRPr>
          </a:p>
        </p:txBody>
      </p:sp>
      <p:sp>
        <p:nvSpPr>
          <p:cNvPr id="61" name="Straight Connector 20"/>
          <p:cNvSpPr>
            <a:spLocks noChangeShapeType="1"/>
          </p:cNvSpPr>
          <p:nvPr/>
        </p:nvSpPr>
        <p:spPr bwMode="auto">
          <a:xfrm flipV="1">
            <a:off x="506413" y="648535"/>
            <a:ext cx="2483704" cy="11813"/>
          </a:xfrm>
          <a:prstGeom prst="line">
            <a:avLst/>
          </a:prstGeom>
          <a:noFill/>
          <a:ln w="31750" cap="rnd">
            <a:solidFill>
              <a:srgbClr val="1D1A70"/>
            </a:solidFill>
            <a:round/>
          </a:ln>
        </p:spPr>
        <p:txBody>
          <a:bodyPr/>
          <a:p>
            <a:pPr fontAlgn="base">
              <a:spcBef>
                <a:spcPct val="0"/>
              </a:spcBef>
              <a:spcAft>
                <a:spcPct val="0"/>
              </a:spcAft>
              <a:buFont typeface="Arial" panose="020B0604020202020204" pitchFamily="34" charset="0"/>
              <a:buNone/>
            </a:pPr>
            <a:endParaRPr kumimoji="1" lang="zh-CN" altLang="en-US" smtClean="0">
              <a:solidFill>
                <a:srgbClr val="000000"/>
              </a:solidFill>
              <a:latin typeface="Arial" panose="020B0604020202020204" pitchFamily="34" charset="0"/>
              <a:ea typeface="宋体" panose="02010600030101010101" pitchFamily="2" charset="-122"/>
              <a:cs typeface="宋体" panose="02010600030101010101" pitchFamily="2" charset="-122"/>
            </a:endParaRPr>
          </a:p>
        </p:txBody>
      </p:sp>
      <p:sp>
        <p:nvSpPr>
          <p:cNvPr id="3" name="椭圆 2"/>
          <p:cNvSpPr/>
          <p:nvPr/>
        </p:nvSpPr>
        <p:spPr>
          <a:xfrm>
            <a:off x="2845759" y="2598682"/>
            <a:ext cx="2299440" cy="229944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p>
        </p:txBody>
      </p:sp>
      <p:sp>
        <p:nvSpPr>
          <p:cNvPr id="4" name="矩形 3"/>
          <p:cNvSpPr/>
          <p:nvPr/>
        </p:nvSpPr>
        <p:spPr>
          <a:xfrm>
            <a:off x="2762885" y="3232785"/>
            <a:ext cx="2410460" cy="398780"/>
          </a:xfrm>
          <a:prstGeom prst="rect">
            <a:avLst/>
          </a:prstGeom>
        </p:spPr>
        <p:txBody>
          <a:bodyPr wrap="square">
            <a:spAutoFit/>
          </a:bodyPr>
          <a:p>
            <a:pPr algn="ctr"/>
            <a:r>
              <a:rPr lang="en-US" altLang="zh-CN" sz="2000" b="1" dirty="0"/>
              <a:t>ADC</a:t>
            </a:r>
            <a:endParaRPr lang="en-US" altLang="zh-CN" sz="2000" b="1" dirty="0"/>
          </a:p>
        </p:txBody>
      </p:sp>
      <p:grpSp>
        <p:nvGrpSpPr>
          <p:cNvPr id="11" name="组 6"/>
          <p:cNvGrpSpPr/>
          <p:nvPr/>
        </p:nvGrpSpPr>
        <p:grpSpPr>
          <a:xfrm rot="9000000">
            <a:off x="5189516" y="2707002"/>
            <a:ext cx="341439" cy="227802"/>
            <a:chOff x="3319130" y="2849962"/>
            <a:chExt cx="341439" cy="227802"/>
          </a:xfrm>
        </p:grpSpPr>
        <p:sp>
          <p:nvSpPr>
            <p:cNvPr id="17" name="椭圆 16"/>
            <p:cNvSpPr/>
            <p:nvPr/>
          </p:nvSpPr>
          <p:spPr>
            <a:xfrm>
              <a:off x="3502231" y="2884694"/>
              <a:ext cx="158338" cy="1583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p>
          </p:txBody>
        </p:sp>
        <p:sp>
          <p:nvSpPr>
            <p:cNvPr id="23" name="燕尾形 22"/>
            <p:cNvSpPr/>
            <p:nvPr/>
          </p:nvSpPr>
          <p:spPr>
            <a:xfrm flipH="1">
              <a:off x="3319130" y="2849962"/>
              <a:ext cx="155496" cy="22780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solidFill>
                  <a:schemeClr val="tx1"/>
                </a:solidFill>
              </a:endParaRPr>
            </a:p>
          </p:txBody>
        </p:sp>
      </p:grpSp>
      <p:grpSp>
        <p:nvGrpSpPr>
          <p:cNvPr id="24" name="组 13"/>
          <p:cNvGrpSpPr/>
          <p:nvPr/>
        </p:nvGrpSpPr>
        <p:grpSpPr>
          <a:xfrm>
            <a:off x="5725302" y="1828227"/>
            <a:ext cx="891231" cy="876275"/>
            <a:chOff x="4104782" y="1919461"/>
            <a:chExt cx="891231" cy="876275"/>
          </a:xfrm>
        </p:grpSpPr>
        <p:sp>
          <p:nvSpPr>
            <p:cNvPr id="25" name="椭圆 11"/>
            <p:cNvSpPr>
              <a:spLocks noChangeArrowheads="1"/>
            </p:cNvSpPr>
            <p:nvPr/>
          </p:nvSpPr>
          <p:spPr bwMode="auto">
            <a:xfrm>
              <a:off x="4104782" y="1919461"/>
              <a:ext cx="891231" cy="876275"/>
            </a:xfrm>
            <a:prstGeom prst="ellipse">
              <a:avLst/>
            </a:prstGeom>
            <a:solidFill>
              <a:srgbClr val="69A246"/>
            </a:solidFill>
            <a:ln>
              <a:noFill/>
            </a:ln>
          </p:spPr>
          <p:txBody>
            <a:bodyPr lIns="68580" tIns="34290" rIns="68580" bIns="34290" anchor="ctr"/>
            <a:p>
              <a:pPr algn="ctr"/>
              <a:endParaRPr lang="zh-CN" altLang="en-US">
                <a:solidFill>
                  <a:srgbClr val="FFFFFF"/>
                </a:solidFill>
              </a:endParaRPr>
            </a:p>
          </p:txBody>
        </p:sp>
        <p:pic>
          <p:nvPicPr>
            <p:cNvPr id="27" name="图片 26"/>
            <p:cNvPicPr>
              <a:picLocks noChangeAspect="1"/>
            </p:cNvPicPr>
            <p:nvPr/>
          </p:nvPicPr>
          <p:blipFill>
            <a:blip r:embed="rId1"/>
            <a:stretch>
              <a:fillRect/>
            </a:stretch>
          </p:blipFill>
          <p:spPr>
            <a:xfrm>
              <a:off x="4389268" y="2141539"/>
              <a:ext cx="322258" cy="432118"/>
            </a:xfrm>
            <a:prstGeom prst="rect">
              <a:avLst/>
            </a:prstGeom>
          </p:spPr>
        </p:pic>
      </p:grpSp>
      <p:sp>
        <p:nvSpPr>
          <p:cNvPr id="31" name="椭圆 11"/>
          <p:cNvSpPr>
            <a:spLocks noChangeArrowheads="1"/>
          </p:cNvSpPr>
          <p:nvPr/>
        </p:nvSpPr>
        <p:spPr bwMode="auto">
          <a:xfrm>
            <a:off x="6170917" y="3310265"/>
            <a:ext cx="891231" cy="876275"/>
          </a:xfrm>
          <a:prstGeom prst="ellipse">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kumimoji="1" lang="zh-CN" altLang="en-US">
              <a:solidFill>
                <a:schemeClr val="lt1"/>
              </a:solidFill>
            </a:endParaRPr>
          </a:p>
        </p:txBody>
      </p:sp>
      <p:sp>
        <p:nvSpPr>
          <p:cNvPr id="35" name="椭圆 11"/>
          <p:cNvSpPr>
            <a:spLocks noChangeArrowheads="1"/>
          </p:cNvSpPr>
          <p:nvPr/>
        </p:nvSpPr>
        <p:spPr bwMode="auto">
          <a:xfrm>
            <a:off x="5725302" y="4757427"/>
            <a:ext cx="891231" cy="876275"/>
          </a:xfrm>
          <a:prstGeom prst="ellipse">
            <a:avLst/>
          </a:prstGeom>
          <a:solidFill>
            <a:srgbClr val="607695"/>
          </a:solidFill>
          <a:ln>
            <a:noFill/>
          </a:ln>
        </p:spPr>
        <p:txBody>
          <a:bodyPr lIns="68580" tIns="34290" rIns="68580" bIns="34290" anchor="ctr"/>
          <a:p>
            <a:pPr algn="ctr"/>
            <a:endParaRPr lang="zh-CN" altLang="en-US">
              <a:solidFill>
                <a:srgbClr val="FFFFFF"/>
              </a:solidFill>
            </a:endParaRPr>
          </a:p>
        </p:txBody>
      </p:sp>
      <p:grpSp>
        <p:nvGrpSpPr>
          <p:cNvPr id="37" name="组 36"/>
          <p:cNvGrpSpPr/>
          <p:nvPr/>
        </p:nvGrpSpPr>
        <p:grpSpPr>
          <a:xfrm rot="10800000">
            <a:off x="5344464" y="3681599"/>
            <a:ext cx="341439" cy="227802"/>
            <a:chOff x="3319130" y="2849962"/>
            <a:chExt cx="341439" cy="227802"/>
          </a:xfrm>
        </p:grpSpPr>
        <p:sp>
          <p:nvSpPr>
            <p:cNvPr id="38" name="椭圆 37"/>
            <p:cNvSpPr/>
            <p:nvPr/>
          </p:nvSpPr>
          <p:spPr>
            <a:xfrm>
              <a:off x="3502231" y="2884694"/>
              <a:ext cx="158338" cy="1583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p>
          </p:txBody>
        </p:sp>
        <p:sp>
          <p:nvSpPr>
            <p:cNvPr id="32" name="燕尾形 31"/>
            <p:cNvSpPr/>
            <p:nvPr/>
          </p:nvSpPr>
          <p:spPr>
            <a:xfrm flipH="1">
              <a:off x="3319130" y="2849962"/>
              <a:ext cx="155496" cy="22780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solidFill>
                  <a:schemeClr val="tx1"/>
                </a:solidFill>
              </a:endParaRPr>
            </a:p>
          </p:txBody>
        </p:sp>
      </p:grpSp>
      <p:grpSp>
        <p:nvGrpSpPr>
          <p:cNvPr id="42" name="组 41"/>
          <p:cNvGrpSpPr/>
          <p:nvPr/>
        </p:nvGrpSpPr>
        <p:grpSpPr>
          <a:xfrm rot="12600000">
            <a:off x="5189517" y="4621321"/>
            <a:ext cx="341439" cy="227802"/>
            <a:chOff x="3319130" y="2849962"/>
            <a:chExt cx="341439" cy="227802"/>
          </a:xfrm>
        </p:grpSpPr>
        <p:sp>
          <p:nvSpPr>
            <p:cNvPr id="43" name="椭圆 42"/>
            <p:cNvSpPr/>
            <p:nvPr/>
          </p:nvSpPr>
          <p:spPr>
            <a:xfrm>
              <a:off x="3502231" y="2884694"/>
              <a:ext cx="158338" cy="1583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p>
          </p:txBody>
        </p:sp>
        <p:sp>
          <p:nvSpPr>
            <p:cNvPr id="33" name="燕尾形 32"/>
            <p:cNvSpPr/>
            <p:nvPr/>
          </p:nvSpPr>
          <p:spPr>
            <a:xfrm flipH="1">
              <a:off x="3319130" y="2849962"/>
              <a:ext cx="155496" cy="22780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solidFill>
                  <a:schemeClr val="tx1"/>
                </a:solidFill>
              </a:endParaRPr>
            </a:p>
          </p:txBody>
        </p:sp>
      </p:grpSp>
      <p:pic>
        <p:nvPicPr>
          <p:cNvPr id="45" name="图片 44"/>
          <p:cNvPicPr>
            <a:picLocks noChangeAspect="1"/>
          </p:cNvPicPr>
          <p:nvPr/>
        </p:nvPicPr>
        <p:blipFill>
          <a:blip r:embed="rId2"/>
          <a:stretch>
            <a:fillRect/>
          </a:stretch>
        </p:blipFill>
        <p:spPr>
          <a:xfrm>
            <a:off x="6418559" y="3595587"/>
            <a:ext cx="395946" cy="344018"/>
          </a:xfrm>
          <a:prstGeom prst="rect">
            <a:avLst/>
          </a:prstGeom>
        </p:spPr>
      </p:pic>
      <p:pic>
        <p:nvPicPr>
          <p:cNvPr id="46" name="图片 45"/>
          <p:cNvPicPr>
            <a:picLocks noChangeAspect="1"/>
          </p:cNvPicPr>
          <p:nvPr/>
        </p:nvPicPr>
        <p:blipFill>
          <a:blip r:embed="rId3"/>
          <a:stretch>
            <a:fillRect/>
          </a:stretch>
        </p:blipFill>
        <p:spPr>
          <a:xfrm>
            <a:off x="5964292" y="4988939"/>
            <a:ext cx="413250" cy="413250"/>
          </a:xfrm>
          <a:prstGeom prst="rect">
            <a:avLst/>
          </a:prstGeom>
        </p:spPr>
      </p:pic>
      <p:sp>
        <p:nvSpPr>
          <p:cNvPr id="55" name="矩形 54"/>
          <p:cNvSpPr/>
          <p:nvPr/>
        </p:nvSpPr>
        <p:spPr>
          <a:xfrm>
            <a:off x="6776720" y="4979035"/>
            <a:ext cx="1415415" cy="483235"/>
          </a:xfrm>
          <a:prstGeom prst="rect">
            <a:avLst/>
          </a:prstGeom>
        </p:spPr>
        <p:txBody>
          <a:bodyPr wrap="square">
            <a:spAutoFit/>
          </a:bodyPr>
          <a:p>
            <a:pPr>
              <a:lnSpc>
                <a:spcPct val="150000"/>
              </a:lnSpc>
            </a:pPr>
            <a:r>
              <a:rPr lang="en-US" altLang="zh-CN" sz="1700" b="1" dirty="0">
                <a:solidFill>
                  <a:schemeClr val="tx1"/>
                </a:solidFill>
                <a:latin typeface="Century Gothic" panose="020B0502020202020204" pitchFamily="34" charset="0"/>
                <a:ea typeface="微软雅黑" panose="020B0503020204020204" pitchFamily="34" charset="-122"/>
              </a:rPr>
              <a:t>Security</a:t>
            </a:r>
            <a:endParaRPr lang="en-US" altLang="zh-CN" sz="1700" b="1" dirty="0">
              <a:solidFill>
                <a:schemeClr val="tx1"/>
              </a:solidFill>
              <a:latin typeface="Century Gothic" panose="020B0502020202020204" pitchFamily="34" charset="0"/>
              <a:ea typeface="微软雅黑" panose="020B0503020204020204" pitchFamily="34" charset="-122"/>
            </a:endParaRPr>
          </a:p>
        </p:txBody>
      </p:sp>
      <p:sp>
        <p:nvSpPr>
          <p:cNvPr id="34" name="矩形 33"/>
          <p:cNvSpPr/>
          <p:nvPr/>
        </p:nvSpPr>
        <p:spPr>
          <a:xfrm>
            <a:off x="7062470" y="3426460"/>
            <a:ext cx="1569720" cy="483235"/>
          </a:xfrm>
          <a:prstGeom prst="rect">
            <a:avLst/>
          </a:prstGeom>
        </p:spPr>
        <p:txBody>
          <a:bodyPr wrap="square">
            <a:spAutoFit/>
          </a:bodyPr>
          <a:p>
            <a:pPr>
              <a:lnSpc>
                <a:spcPct val="150000"/>
              </a:lnSpc>
            </a:pPr>
            <a:r>
              <a:rPr lang="en-US" altLang="zh-CN" sz="1700" b="1" dirty="0">
                <a:solidFill>
                  <a:schemeClr val="tx1"/>
                </a:solidFill>
                <a:latin typeface="Century Gothic" panose="020B0502020202020204" pitchFamily="34" charset="0"/>
                <a:ea typeface="微软雅黑" panose="020B0503020204020204" pitchFamily="34" charset="-122"/>
              </a:rPr>
              <a:t>Performance</a:t>
            </a:r>
            <a:endParaRPr lang="en-US" altLang="zh-CN" sz="1700" b="1" dirty="0">
              <a:solidFill>
                <a:schemeClr val="tx1"/>
              </a:solidFill>
              <a:latin typeface="Century Gothic" panose="020B0502020202020204" pitchFamily="34" charset="0"/>
              <a:ea typeface="微软雅黑" panose="020B0503020204020204" pitchFamily="34" charset="-122"/>
            </a:endParaRPr>
          </a:p>
        </p:txBody>
      </p:sp>
      <p:sp>
        <p:nvSpPr>
          <p:cNvPr id="36" name="矩形 35"/>
          <p:cNvSpPr/>
          <p:nvPr/>
        </p:nvSpPr>
        <p:spPr>
          <a:xfrm>
            <a:off x="6699885" y="1999615"/>
            <a:ext cx="1569720" cy="483235"/>
          </a:xfrm>
          <a:prstGeom prst="rect">
            <a:avLst/>
          </a:prstGeom>
        </p:spPr>
        <p:txBody>
          <a:bodyPr wrap="square">
            <a:spAutoFit/>
          </a:bodyPr>
          <a:p>
            <a:pPr>
              <a:lnSpc>
                <a:spcPct val="150000"/>
              </a:lnSpc>
            </a:pPr>
            <a:r>
              <a:rPr lang="en-US" altLang="zh-CN" sz="1700" b="1" dirty="0">
                <a:solidFill>
                  <a:schemeClr val="tx1"/>
                </a:solidFill>
                <a:latin typeface="Century Gothic" panose="020B0502020202020204" pitchFamily="34" charset="0"/>
                <a:ea typeface="微软雅黑" panose="020B0503020204020204" pitchFamily="34" charset="-122"/>
              </a:rPr>
              <a:t>Availability</a:t>
            </a:r>
            <a:endParaRPr lang="en-US" altLang="zh-CN" sz="1700" b="1" dirty="0">
              <a:solidFill>
                <a:schemeClr val="tx1"/>
              </a:solidFill>
              <a:latin typeface="Century Gothic" panose="020B0502020202020204" pitchFamily="34" charset="0"/>
              <a:ea typeface="微软雅黑" panose="020B0503020204020204" pitchFamily="34" charset="-122"/>
            </a:endParaRPr>
          </a:p>
        </p:txBody>
      </p:sp>
      <p:pic>
        <p:nvPicPr>
          <p:cNvPr id="40" name="图片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85966" y="3631817"/>
            <a:ext cx="1620000" cy="539190"/>
          </a:xfrm>
          <a:prstGeom prst="rect">
            <a:avLst/>
          </a:prstGeom>
        </p:spPr>
      </p:pic>
      <p:pic>
        <p:nvPicPr>
          <p:cNvPr id="47" name="图片 46"/>
          <p:cNvPicPr>
            <a:picLocks noChangeAspect="1"/>
          </p:cNvPicPr>
          <p:nvPr/>
        </p:nvPicPr>
        <p:blipFill>
          <a:blip r:embed="rId5"/>
          <a:stretch>
            <a:fillRect/>
          </a:stretch>
        </p:blipFill>
        <p:spPr>
          <a:xfrm>
            <a:off x="7692390" y="1056640"/>
            <a:ext cx="939800" cy="292100"/>
          </a:xfrm>
          <a:prstGeom prst="rect">
            <a:avLst/>
          </a:prstGeom>
        </p:spPr>
      </p:pic>
      <p:sp>
        <p:nvSpPr>
          <p:cNvPr id="2" name="文本框 1"/>
          <p:cNvSpPr txBox="1"/>
          <p:nvPr/>
        </p:nvSpPr>
        <p:spPr>
          <a:xfrm>
            <a:off x="7692390" y="1424940"/>
            <a:ext cx="4110990" cy="275590"/>
          </a:xfrm>
          <a:prstGeom prst="rect">
            <a:avLst/>
          </a:prstGeom>
          <a:noFill/>
        </p:spPr>
        <p:txBody>
          <a:bodyPr wrap="square" rtlCol="0">
            <a:spAutoFit/>
          </a:bodyPr>
          <a:p>
            <a:r>
              <a:rPr lang="en-US" altLang="zh-CN" sz="1200"/>
              <a:t>Magic Quadrant for Application Delivery Controllers</a:t>
            </a:r>
            <a:endParaRPr lang="en-US" altLang="zh-CN" sz="12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90759" y="1971845"/>
            <a:ext cx="3607526" cy="938719"/>
          </a:xfrm>
          <a:prstGeom prst="rect">
            <a:avLst/>
          </a:prstGeom>
          <a:noFill/>
        </p:spPr>
        <p:txBody>
          <a:bodyPr wrap="none" rtlCol="0">
            <a:spAutoFit/>
          </a:bodyPr>
          <a:lstStyle/>
          <a:p>
            <a:r>
              <a:rPr lang="en-US" sz="5500" b="1" dirty="0" smtClean="0">
                <a:ln w="0"/>
                <a:latin typeface="Calibri" panose="020F0502020204030204" pitchFamily="34" charset="0"/>
              </a:rPr>
              <a:t>Thank you !</a:t>
            </a:r>
            <a:endParaRPr lang="en-US" sz="5500" b="1" dirty="0" smtClean="0">
              <a:ln w="0"/>
              <a:latin typeface="Calibri" panose="020F0502020204030204" pitchFamily="34" charset="0"/>
            </a:endParaRPr>
          </a:p>
        </p:txBody>
      </p:sp>
      <p:sp>
        <p:nvSpPr>
          <p:cNvPr id="11" name="Rectangle 10"/>
          <p:cNvSpPr/>
          <p:nvPr/>
        </p:nvSpPr>
        <p:spPr>
          <a:xfrm>
            <a:off x="790759" y="3139829"/>
            <a:ext cx="2414270" cy="1494155"/>
          </a:xfrm>
          <a:prstGeom prst="rect">
            <a:avLst/>
          </a:prstGeom>
        </p:spPr>
        <p:txBody>
          <a:bodyPr wrap="none">
            <a:spAutoFit/>
          </a:bodyPr>
          <a:lstStyle/>
          <a:p>
            <a:pPr>
              <a:lnSpc>
                <a:spcPct val="114000"/>
              </a:lnSpc>
            </a:pPr>
            <a:r>
              <a:rPr lang="en-US" sz="2000" dirty="0" smtClean="0">
                <a:ln w="0"/>
                <a:latin typeface="Calibri" panose="020F0502020204030204" pitchFamily="34" charset="0"/>
              </a:rPr>
              <a:t>Vincent Wu</a:t>
            </a:r>
            <a:endParaRPr lang="en-US" sz="2000" dirty="0" smtClean="0">
              <a:ln w="0"/>
              <a:latin typeface="Calibri" panose="020F0502020204030204" pitchFamily="34" charset="0"/>
            </a:endParaRPr>
          </a:p>
          <a:p>
            <a:pPr>
              <a:lnSpc>
                <a:spcPct val="114000"/>
              </a:lnSpc>
            </a:pPr>
            <a:r>
              <a:rPr lang="en-US" sz="2000" dirty="0" smtClean="0">
                <a:ln w="0"/>
                <a:latin typeface="Calibri" panose="020F0502020204030204" pitchFamily="34" charset="0"/>
              </a:rPr>
              <a:t>Product Manager</a:t>
            </a:r>
            <a:endParaRPr lang="en-US" sz="2000" dirty="0" smtClean="0">
              <a:ln w="0"/>
              <a:latin typeface="Calibri" panose="020F0502020204030204" pitchFamily="34" charset="0"/>
            </a:endParaRPr>
          </a:p>
          <a:p>
            <a:pPr>
              <a:lnSpc>
                <a:spcPct val="114000"/>
              </a:lnSpc>
            </a:pPr>
            <a:r>
              <a:rPr lang="en-US" sz="2000" dirty="0" smtClean="0">
                <a:ln w="0"/>
                <a:latin typeface="Calibri" panose="020F0502020204030204" pitchFamily="34" charset="0"/>
              </a:rPr>
              <a:t>vincent@sangfor.com</a:t>
            </a:r>
            <a:endParaRPr lang="en-US" sz="2000" dirty="0" smtClean="0">
              <a:ln w="0"/>
              <a:latin typeface="Calibri" panose="020F0502020204030204" pitchFamily="34" charset="0"/>
            </a:endParaRPr>
          </a:p>
          <a:p>
            <a:pPr>
              <a:lnSpc>
                <a:spcPct val="114000"/>
              </a:lnSpc>
            </a:pPr>
            <a:r>
              <a:rPr lang="en-US" sz="2000" dirty="0" smtClean="0">
                <a:ln w="0"/>
                <a:latin typeface="Calibri" panose="020F0502020204030204" pitchFamily="34" charset="0"/>
              </a:rPr>
              <a:t>www.sangfor.com</a:t>
            </a:r>
            <a:endParaRPr lang="en-US" sz="2000" dirty="0">
              <a:ln w="0"/>
              <a:latin typeface="Calibri" panose="020F0502020204030204" pitchFamily="34" charset="0"/>
            </a:endParaRPr>
          </a:p>
        </p:txBody>
      </p:sp>
      <p:pic>
        <p:nvPicPr>
          <p:cNvPr id="2" name="Picture 1"/>
          <p:cNvPicPr>
            <a:picLocks noChangeAspect="1"/>
          </p:cNvPicPr>
          <p:nvPr/>
        </p:nvPicPr>
        <p:blipFill>
          <a:blip r:embed="rId1"/>
          <a:stretch>
            <a:fillRect/>
          </a:stretch>
        </p:blipFill>
        <p:spPr>
          <a:xfrm>
            <a:off x="6555972" y="3531174"/>
            <a:ext cx="4783096" cy="2205851"/>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776471" y="4935705"/>
            <a:ext cx="6096000" cy="1477328"/>
          </a:xfrm>
          <a:prstGeom prst="rect">
            <a:avLst/>
          </a:prstGeom>
        </p:spPr>
        <p:txBody>
          <a:bodyPr>
            <a:spAutoFit/>
          </a:bodyPr>
          <a:lstStyle/>
          <a:p>
            <a:r>
              <a:rPr lang="en-US" b="1" dirty="0" smtClean="0">
                <a:latin typeface="Calibri" panose="020F0502020204030204" pitchFamily="34" charset="0"/>
              </a:rPr>
              <a:t>Sangfor Technologies (Headquarters)</a:t>
            </a:r>
            <a:endParaRPr lang="en-US" b="1" dirty="0" smtClean="0">
              <a:latin typeface="Calibri" panose="020F0502020204030204" pitchFamily="34" charset="0"/>
            </a:endParaRPr>
          </a:p>
          <a:p>
            <a:r>
              <a:rPr lang="en-US" dirty="0" smtClean="0">
                <a:latin typeface="Calibri" panose="020F0502020204030204" pitchFamily="34" charset="0"/>
              </a:rPr>
              <a:t>Block </a:t>
            </a:r>
            <a:r>
              <a:rPr lang="en-US" dirty="0">
                <a:latin typeface="Calibri" panose="020F0502020204030204" pitchFamily="34" charset="0"/>
              </a:rPr>
              <a:t>A1, </a:t>
            </a:r>
            <a:r>
              <a:rPr lang="en-US" dirty="0" err="1">
                <a:latin typeface="Calibri" panose="020F0502020204030204" pitchFamily="34" charset="0"/>
              </a:rPr>
              <a:t>Nanshan</a:t>
            </a:r>
            <a:r>
              <a:rPr lang="en-US" dirty="0">
                <a:latin typeface="Calibri" panose="020F0502020204030204" pitchFamily="34" charset="0"/>
              </a:rPr>
              <a:t> </a:t>
            </a:r>
            <a:r>
              <a:rPr lang="en-US" dirty="0" err="1">
                <a:latin typeface="Calibri" panose="020F0502020204030204" pitchFamily="34" charset="0"/>
              </a:rPr>
              <a:t>iPark</a:t>
            </a:r>
            <a:r>
              <a:rPr lang="en-US" dirty="0">
                <a:latin typeface="Calibri" panose="020F0502020204030204" pitchFamily="34" charset="0"/>
              </a:rPr>
              <a:t>, No.1001 </a:t>
            </a:r>
            <a:endParaRPr lang="en-US" dirty="0" smtClean="0">
              <a:latin typeface="Calibri" panose="020F0502020204030204" pitchFamily="34" charset="0"/>
            </a:endParaRPr>
          </a:p>
          <a:p>
            <a:r>
              <a:rPr lang="en-US" dirty="0" err="1" smtClean="0">
                <a:latin typeface="Calibri" panose="020F0502020204030204" pitchFamily="34" charset="0"/>
              </a:rPr>
              <a:t>Xueyuan</a:t>
            </a:r>
            <a:r>
              <a:rPr lang="en-US" dirty="0" smtClean="0">
                <a:latin typeface="Calibri" panose="020F0502020204030204" pitchFamily="34" charset="0"/>
              </a:rPr>
              <a:t> </a:t>
            </a:r>
            <a:r>
              <a:rPr lang="en-US" dirty="0">
                <a:latin typeface="Calibri" panose="020F0502020204030204" pitchFamily="34" charset="0"/>
              </a:rPr>
              <a:t>Road, </a:t>
            </a:r>
            <a:r>
              <a:rPr lang="en-US" dirty="0" err="1">
                <a:latin typeface="Calibri" panose="020F0502020204030204" pitchFamily="34" charset="0"/>
              </a:rPr>
              <a:t>Nanshan</a:t>
            </a:r>
            <a:r>
              <a:rPr lang="en-US" dirty="0">
                <a:latin typeface="Calibri" panose="020F0502020204030204" pitchFamily="34" charset="0"/>
              </a:rPr>
              <a:t> District, </a:t>
            </a:r>
            <a:endParaRPr lang="en-US" dirty="0">
              <a:latin typeface="Calibri" panose="020F0502020204030204" pitchFamily="34" charset="0"/>
            </a:endParaRPr>
          </a:p>
          <a:p>
            <a:r>
              <a:rPr lang="en-US" dirty="0">
                <a:latin typeface="Calibri" panose="020F0502020204030204" pitchFamily="34" charset="0"/>
              </a:rPr>
              <a:t>Shenzhen, Guangdong Province, </a:t>
            </a:r>
            <a:endParaRPr lang="en-US" dirty="0" smtClean="0">
              <a:latin typeface="Calibri" panose="020F0502020204030204" pitchFamily="34" charset="0"/>
            </a:endParaRPr>
          </a:p>
          <a:p>
            <a:r>
              <a:rPr lang="en-US" dirty="0" smtClean="0">
                <a:latin typeface="Calibri" panose="020F0502020204030204" pitchFamily="34" charset="0"/>
              </a:rPr>
              <a:t>P</a:t>
            </a:r>
            <a:r>
              <a:rPr lang="en-US" dirty="0">
                <a:latin typeface="Calibri" panose="020F0502020204030204" pitchFamily="34" charset="0"/>
              </a:rPr>
              <a:t>. R. China (518055)</a:t>
            </a:r>
            <a:endParaRPr lang="en-US"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0</TotalTime>
  <Words>977</Words>
  <Application>WPS 演示</Application>
  <PresentationFormat>宽屏</PresentationFormat>
  <Paragraphs>92</Paragraphs>
  <Slides>5</Slides>
  <Notes>4</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5</vt:i4>
      </vt:variant>
    </vt:vector>
  </HeadingPairs>
  <TitlesOfParts>
    <vt:vector size="16" baseType="lpstr">
      <vt:lpstr>Arial</vt:lpstr>
      <vt:lpstr>宋体</vt:lpstr>
      <vt:lpstr>Wingdings</vt:lpstr>
      <vt:lpstr>Arial</vt:lpstr>
      <vt:lpstr>Calibri</vt:lpstr>
      <vt:lpstr>Calibri</vt:lpstr>
      <vt:lpstr>Century Gothic</vt:lpstr>
      <vt:lpstr>微软雅黑</vt:lpstr>
      <vt:lpstr>Arial Unicode MS</vt:lpstr>
      <vt:lpstr>Parallax</vt:lpstr>
      <vt:lpstr>Office 主题</vt:lpstr>
      <vt:lpstr>PowerPoint 演示文稿</vt:lpstr>
      <vt:lpstr>White board of vAD</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J0n.</dc:creator>
  <cp:lastModifiedBy>o风之舞者o</cp:lastModifiedBy>
  <cp:revision>524</cp:revision>
  <dcterms:created xsi:type="dcterms:W3CDTF">2015-05-19T07:47:00Z</dcterms:created>
  <dcterms:modified xsi:type="dcterms:W3CDTF">2017-11-02T11:50:49Z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