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4"/>
  </p:sldMasterIdLst>
  <p:notesMasterIdLst>
    <p:notesMasterId r:id="rId35"/>
  </p:notesMasterIdLst>
  <p:sldIdLst>
    <p:sldId id="277" r:id="rId5"/>
    <p:sldId id="323" r:id="rId6"/>
    <p:sldId id="325" r:id="rId7"/>
    <p:sldId id="324" r:id="rId8"/>
    <p:sldId id="326" r:id="rId9"/>
    <p:sldId id="327" r:id="rId10"/>
    <p:sldId id="328" r:id="rId11"/>
    <p:sldId id="329" r:id="rId12"/>
    <p:sldId id="330" r:id="rId13"/>
    <p:sldId id="331" r:id="rId14"/>
    <p:sldId id="332" r:id="rId15"/>
    <p:sldId id="333" r:id="rId16"/>
    <p:sldId id="334" r:id="rId17"/>
    <p:sldId id="336" r:id="rId18"/>
    <p:sldId id="377" r:id="rId19"/>
    <p:sldId id="378" r:id="rId20"/>
    <p:sldId id="380" r:id="rId21"/>
    <p:sldId id="335" r:id="rId22"/>
    <p:sldId id="338" r:id="rId23"/>
    <p:sldId id="337" r:id="rId24"/>
    <p:sldId id="341" r:id="rId25"/>
    <p:sldId id="342" r:id="rId26"/>
    <p:sldId id="343" r:id="rId27"/>
    <p:sldId id="344" r:id="rId28"/>
    <p:sldId id="345" r:id="rId29"/>
    <p:sldId id="347" r:id="rId30"/>
    <p:sldId id="348" r:id="rId31"/>
    <p:sldId id="349" r:id="rId32"/>
    <p:sldId id="350" r:id="rId33"/>
    <p:sldId id="278" r:id="rId3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90" userDrawn="1">
          <p15:clr>
            <a:srgbClr val="A4A3A4"/>
          </p15:clr>
        </p15:guide>
        <p15:guide id="2" pos="710" userDrawn="1">
          <p15:clr>
            <a:srgbClr val="A4A3A4"/>
          </p15:clr>
        </p15:guide>
        <p15:guide id="3" pos="715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DBE4"/>
    <a:srgbClr val="00B0F0"/>
    <a:srgbClr val="79BD28"/>
    <a:srgbClr val="15BCB4"/>
    <a:srgbClr val="05DAE4"/>
    <a:srgbClr val="345692"/>
    <a:srgbClr val="000000"/>
    <a:srgbClr val="81FFFF"/>
    <a:srgbClr val="6FB332"/>
    <a:srgbClr val="5F74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38" autoAdjust="0"/>
    <p:restoredTop sz="88482" autoAdjust="0"/>
  </p:normalViewPr>
  <p:slideViewPr>
    <p:cSldViewPr snapToGrid="0">
      <p:cViewPr varScale="1">
        <p:scale>
          <a:sx n="79" d="100"/>
          <a:sy n="79" d="100"/>
        </p:scale>
        <p:origin x="922" y="67"/>
      </p:cViewPr>
      <p:guideLst>
        <p:guide orient="horz" pos="890"/>
        <p:guide pos="710"/>
        <p:guide pos="715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2021/6/1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extLst>
      <p:ext uri="{BB962C8B-B14F-4D97-AF65-F5344CB8AC3E}">
        <p14:creationId xmlns:p14="http://schemas.microsoft.com/office/powerpoint/2010/main" val="2749729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healthit.gov/providers-professionals/learn-ehr-basic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healthit.gov/providers-professionals/learn-ehr-basic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Ladies</a:t>
            </a:r>
            <a:r>
              <a:rPr lang="en-US" altLang="zh-CN" baseline="0" dirty="0"/>
              <a:t> and </a:t>
            </a:r>
            <a:r>
              <a:rPr lang="en-US" altLang="zh-CN" baseline="0" noProof="0" dirty="0"/>
              <a:t>gentleman</a:t>
            </a:r>
            <a:r>
              <a:rPr lang="en-US" altLang="zh-CN" baseline="0" dirty="0"/>
              <a:t>, good morning. It’s my great honor to be here to share </a:t>
            </a:r>
            <a:r>
              <a:rPr lang="en-US" altLang="zh-CN" baseline="0" dirty="0" err="1"/>
              <a:t>Sangfor’s</a:t>
            </a:r>
            <a:r>
              <a:rPr lang="en-US" altLang="zh-CN" baseline="0" dirty="0"/>
              <a:t> experience in healthcare. I’m hoping this sharing will inspire you on how IT infrastructure will improve healthcare’s efficiency. </a:t>
            </a:r>
            <a:endParaRPr lang="en-US" altLang="zh-CN" dirty="0"/>
          </a:p>
          <a:p>
            <a:endParaRPr lang="zh-CN" altLang="en-US"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extLst>
      <p:ext uri="{BB962C8B-B14F-4D97-AF65-F5344CB8AC3E}">
        <p14:creationId xmlns:p14="http://schemas.microsoft.com/office/powerpoint/2010/main" val="429246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HK" altLang="zh-CN" sz="1200" b="0" i="0" u="none" strike="noStrike" cap="none" dirty="0">
                <a:solidFill>
                  <a:srgbClr val="000000"/>
                </a:solidFill>
                <a:effectLst/>
                <a:latin typeface="Helvetica Neue"/>
                <a:ea typeface="Helvetica Neue"/>
                <a:cs typeface="Helvetica Neue"/>
                <a:sym typeface="Helvetica Neue"/>
              </a:rPr>
              <a:t>Despite numerous challenges, there has been considerable progress in digital transformation of health care, which we expect will continue in 2020 and beyond. With digital finding traction, the health care systems will witness a shift in data management from storing data sets to extracting insights that can be monetized and support opportunity areas including population health management and value-based care. Amidst this growth, there are challenges to digitization in health care—posed by outdated legacy platforms, cost and complexity of new technologies, and constantly evolving business needs and scenarios—and cybersecurity will continue to remain a prime concern.</a:t>
            </a:r>
            <a:endParaRPr lang="en-HK"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a:t>
            </a:fld>
            <a:endParaRPr lang="zh-CN" altLang="en-US"/>
          </a:p>
        </p:txBody>
      </p:sp>
    </p:spTree>
    <p:extLst>
      <p:ext uri="{BB962C8B-B14F-4D97-AF65-F5344CB8AC3E}">
        <p14:creationId xmlns:p14="http://schemas.microsoft.com/office/powerpoint/2010/main" val="2780233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HK" altLang="zh-CN" sz="1200" b="0" i="0" u="none" strike="noStrike" cap="none" dirty="0">
                <a:solidFill>
                  <a:srgbClr val="000000"/>
                </a:solidFill>
                <a:effectLst/>
                <a:latin typeface="Helvetica Neue"/>
                <a:ea typeface="Helvetica Neue"/>
                <a:cs typeface="Helvetica Neue"/>
                <a:sym typeface="Helvetica Neue"/>
              </a:rPr>
              <a:t>The healthcare IT market is projected to reach USD 390.7 billion by 2024 from USD 187.6 billion in 2019, at a CAGR of 15.8% during the forecast period. The demand for healthcare IT solutions and services is driven by government mandates &amp; support for healthcare IT solutions, rising use of big data in healthcare, high returns on investment for healthcare IT solutions, and the need to curtail escalating healthcare costs.</a:t>
            </a:r>
          </a:p>
          <a:p>
            <a:endParaRPr lang="en-HK" altLang="zh-CN" sz="1200" b="0" i="0" u="none" strike="noStrike" cap="none" dirty="0">
              <a:solidFill>
                <a:srgbClr val="000000"/>
              </a:solidFill>
              <a:effectLst/>
              <a:latin typeface="Helvetica Neue"/>
              <a:ea typeface="Helvetica Neue"/>
              <a:cs typeface="Helvetica Neue"/>
              <a:sym typeface="Helvetica Neue"/>
            </a:endParaRPr>
          </a:p>
          <a:p>
            <a:r>
              <a:rPr lang="en-HK" altLang="zh-CN" sz="1200" b="0" i="0" u="none" strike="noStrike" cap="none" dirty="0" err="1">
                <a:solidFill>
                  <a:srgbClr val="000000"/>
                </a:solidFill>
                <a:effectLst/>
                <a:latin typeface="Helvetica Neue"/>
                <a:ea typeface="Helvetica Neue"/>
                <a:cs typeface="Helvetica Neue"/>
                <a:sym typeface="Helvetica Neue"/>
              </a:rPr>
              <a:t>Favorable</a:t>
            </a:r>
            <a:r>
              <a:rPr lang="en-HK" altLang="zh-CN" sz="1200" b="0" i="0" u="none" strike="noStrike" cap="none" dirty="0">
                <a:solidFill>
                  <a:srgbClr val="000000"/>
                </a:solidFill>
                <a:effectLst/>
                <a:latin typeface="Helvetica Neue"/>
                <a:ea typeface="Helvetica Neue"/>
                <a:cs typeface="Helvetica Neue"/>
                <a:sym typeface="Helvetica Neue"/>
              </a:rPr>
              <a:t> government initiatives for encouraging adoption of information technology in healthcare services will boost industry growth in the future. For instance, the U.S. government passed Health Information Technology for Economic and Clinical Health (HITECH) Act, providing funds worth USD 20 billion for setting up electronic health records. Such government initiatives should propel the Healthcare IT market growth.</a:t>
            </a:r>
          </a:p>
          <a:p>
            <a:endParaRPr lang="en-HK" altLang="zh-CN" sz="1200" b="0" i="0" u="none" strike="noStrike" cap="none" dirty="0">
              <a:solidFill>
                <a:srgbClr val="000000"/>
              </a:solidFill>
              <a:effectLst/>
              <a:latin typeface="Helvetica Neue"/>
              <a:ea typeface="Helvetica Neue"/>
              <a:cs typeface="Helvetica Neue"/>
              <a:sym typeface="Helvetica Neue"/>
            </a:endParaRPr>
          </a:p>
          <a:p>
            <a:r>
              <a:rPr lang="en-HK" altLang="zh-CN" sz="1200" b="0" i="0" u="none" strike="noStrike" cap="none" dirty="0">
                <a:solidFill>
                  <a:srgbClr val="000000"/>
                </a:solidFill>
                <a:effectLst/>
                <a:latin typeface="Helvetica Neue"/>
                <a:ea typeface="Helvetica Neue"/>
                <a:cs typeface="Helvetica Neue"/>
                <a:sym typeface="Helvetica Neue"/>
              </a:rPr>
              <a:t>Increasing demand for lowering cost of healthcare services by implementation of healthcare IT network will foster industry growth in the future. Inefficient processes in healthcare settings leads to loss of about 50% of the revenue earned by healthcare providers, ultimately leading to high healthcare cost. Implementation of healthcare IT services reduces errors in processes and manages the data efficiently, thereby lowering overall healthcare service cost. Aforementioned factors will propel healthcare IT market growth in the future.</a:t>
            </a: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a:t>
            </a:fld>
            <a:endParaRPr lang="zh-CN" altLang="en-US"/>
          </a:p>
        </p:txBody>
      </p:sp>
    </p:spTree>
    <p:extLst>
      <p:ext uri="{BB962C8B-B14F-4D97-AF65-F5344CB8AC3E}">
        <p14:creationId xmlns:p14="http://schemas.microsoft.com/office/powerpoint/2010/main" val="430534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dirty="0">
                <a:solidFill>
                  <a:schemeClr val="bg1"/>
                </a:solidFill>
                <a:latin typeface="Century Gothic" panose="020B0502020202020204" pitchFamily="34" charset="0"/>
                <a:ea typeface="Helvetica Neue"/>
                <a:cs typeface="Helvetica Neue"/>
                <a:sym typeface="Helvetica Neue"/>
              </a:rPr>
              <a:t>IT systems play a vital role in healthcare services. Multiple medical systems are involved in the patient treatment process, such as electronic health/medical record in the whole process, PACS (picture archiving and communication system) in the diagnose and therapy, </a:t>
            </a:r>
            <a:r>
              <a:rPr lang="en-US" altLang="zh-CN" sz="1200" dirty="0" err="1">
                <a:solidFill>
                  <a:schemeClr val="bg1"/>
                </a:solidFill>
                <a:latin typeface="Century Gothic" panose="020B0502020202020204" pitchFamily="34" charset="0"/>
                <a:ea typeface="Helvetica Neue"/>
                <a:cs typeface="Helvetica Neue"/>
                <a:sym typeface="Helvetica Neue"/>
              </a:rPr>
              <a:t>etc</a:t>
            </a:r>
            <a:r>
              <a:rPr lang="en-US" altLang="zh-CN" sz="1200" dirty="0">
                <a:solidFill>
                  <a:schemeClr val="bg1"/>
                </a:solidFill>
                <a:latin typeface="Century Gothic" panose="020B0502020202020204" pitchFamily="34" charset="0"/>
                <a:ea typeface="Helvetica Neue"/>
                <a:cs typeface="Helvetica Neue"/>
                <a:sym typeface="Helvetica Neue"/>
              </a:rPr>
              <a:t>,. </a:t>
            </a:r>
            <a:endParaRPr lang="en-US" altLang="zh-CN" sz="1200" b="0" i="0" u="none" strike="noStrike" cap="none" dirty="0">
              <a:solidFill>
                <a:srgbClr val="000000"/>
              </a:solidFill>
              <a:effectLst/>
              <a:latin typeface="Helvetica Neue"/>
              <a:ea typeface="Helvetica Neue"/>
              <a:cs typeface="Helvetica Neue"/>
              <a:sym typeface="Helvetica Neue"/>
            </a:endParaRP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3</a:t>
            </a:fld>
            <a:endParaRPr lang="zh-CN" altLang="en-US"/>
          </a:p>
        </p:txBody>
      </p:sp>
    </p:spTree>
    <p:extLst>
      <p:ext uri="{BB962C8B-B14F-4D97-AF65-F5344CB8AC3E}">
        <p14:creationId xmlns:p14="http://schemas.microsoft.com/office/powerpoint/2010/main" val="1767880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8</a:t>
            </a:fld>
            <a:endParaRPr lang="zh-CN" altLang="en-US"/>
          </a:p>
        </p:txBody>
      </p:sp>
    </p:spTree>
    <p:extLst>
      <p:ext uri="{BB962C8B-B14F-4D97-AF65-F5344CB8AC3E}">
        <p14:creationId xmlns:p14="http://schemas.microsoft.com/office/powerpoint/2010/main" val="3389472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HK" altLang="zh-CN" sz="1200" b="0" i="0" u="none" strike="noStrike" cap="none" dirty="0">
                <a:solidFill>
                  <a:srgbClr val="000000"/>
                </a:solidFill>
                <a:effectLst/>
                <a:latin typeface="Helvetica Neue"/>
                <a:ea typeface="Helvetica Neue"/>
                <a:cs typeface="Helvetica Neue"/>
                <a:sym typeface="Helvetica Neue"/>
              </a:rPr>
              <a:t>An </a:t>
            </a:r>
            <a:r>
              <a:rPr lang="en-HK" altLang="zh-CN" sz="1200" b="0" i="0" u="none" strike="noStrike" cap="none" dirty="0">
                <a:solidFill>
                  <a:srgbClr val="000000"/>
                </a:solidFill>
                <a:effectLst/>
                <a:latin typeface="Helvetica Neue"/>
                <a:ea typeface="Helvetica Neue"/>
                <a:cs typeface="Helvetica Neue"/>
                <a:sym typeface="Helvetica Neue"/>
                <a:hlinkClick r:id="rId3"/>
              </a:rPr>
              <a:t>electronic health record</a:t>
            </a:r>
            <a:r>
              <a:rPr lang="en-HK" altLang="zh-CN" sz="1200" b="0" i="0" u="none" strike="noStrike" cap="none" dirty="0">
                <a:solidFill>
                  <a:srgbClr val="000000"/>
                </a:solidFill>
                <a:effectLst/>
                <a:latin typeface="Helvetica Neue"/>
                <a:ea typeface="Helvetica Neue"/>
                <a:cs typeface="Helvetica Neue"/>
                <a:sym typeface="Helvetica Neue"/>
              </a:rPr>
              <a:t> (EHR) is a digital version of a patient’s paper chart. EHRs are real-time, patient-</a:t>
            </a:r>
            <a:r>
              <a:rPr lang="en-HK" altLang="zh-CN" sz="1200" b="0" i="0" u="none" strike="noStrike" cap="none" dirty="0" err="1">
                <a:solidFill>
                  <a:srgbClr val="000000"/>
                </a:solidFill>
                <a:effectLst/>
                <a:latin typeface="Helvetica Neue"/>
                <a:ea typeface="Helvetica Neue"/>
                <a:cs typeface="Helvetica Neue"/>
                <a:sym typeface="Helvetica Neue"/>
              </a:rPr>
              <a:t>centered</a:t>
            </a:r>
            <a:r>
              <a:rPr lang="en-HK" altLang="zh-CN" sz="1200" b="0" i="0" u="none" strike="noStrike" cap="none" dirty="0">
                <a:solidFill>
                  <a:srgbClr val="000000"/>
                </a:solidFill>
                <a:effectLst/>
                <a:latin typeface="Helvetica Neue"/>
                <a:ea typeface="Helvetica Neue"/>
                <a:cs typeface="Helvetica Neue"/>
                <a:sym typeface="Helvetica Neue"/>
              </a:rPr>
              <a:t> records that make information available instantly and securely to authorized users. While an EHR does contain the medical and treatment histories of patients, an EHR system is built to go beyond standard clinical data collected in a provider’s office and can be inclusive of a broader view of a patient’s care. EHRs are a vital part of health IT and can:</a:t>
            </a:r>
          </a:p>
          <a:p>
            <a:r>
              <a:rPr lang="en-HK" altLang="zh-CN" sz="1200" b="0" i="0" u="none" strike="noStrike" cap="none" dirty="0">
                <a:solidFill>
                  <a:srgbClr val="000000"/>
                </a:solidFill>
                <a:effectLst/>
                <a:latin typeface="Helvetica Neue"/>
                <a:ea typeface="Helvetica Neue"/>
                <a:cs typeface="Helvetica Neue"/>
                <a:sym typeface="Helvetica Neue"/>
              </a:rPr>
              <a:t>Contain a patient’s medical history, diagnoses, medications, treatment plans, immunization dates, allergies, radiology images, and laboratory and test results</a:t>
            </a:r>
          </a:p>
          <a:p>
            <a:r>
              <a:rPr lang="en-HK" altLang="zh-CN" sz="1200" b="0" i="0" u="none" strike="noStrike" cap="none" dirty="0">
                <a:solidFill>
                  <a:srgbClr val="000000"/>
                </a:solidFill>
                <a:effectLst/>
                <a:latin typeface="Helvetica Neue"/>
                <a:ea typeface="Helvetica Neue"/>
                <a:cs typeface="Helvetica Neue"/>
                <a:sym typeface="Helvetica Neue"/>
              </a:rPr>
              <a:t>Allow access to evidence-based tools that providers can use to make decisions about a patient’s care</a:t>
            </a:r>
          </a:p>
          <a:p>
            <a:r>
              <a:rPr lang="en-HK" altLang="zh-CN" sz="1200" b="0" i="0" u="none" strike="noStrike" cap="none" dirty="0">
                <a:solidFill>
                  <a:srgbClr val="000000"/>
                </a:solidFill>
                <a:effectLst/>
                <a:latin typeface="Helvetica Neue"/>
                <a:ea typeface="Helvetica Neue"/>
                <a:cs typeface="Helvetica Neue"/>
                <a:sym typeface="Helvetica Neue"/>
              </a:rPr>
              <a:t>Automate and streamline provider workflow</a:t>
            </a:r>
          </a:p>
          <a:p>
            <a:r>
              <a:rPr lang="en-HK" altLang="zh-CN" sz="1200" b="0" i="0" u="none" strike="noStrike" cap="none" dirty="0">
                <a:solidFill>
                  <a:srgbClr val="000000"/>
                </a:solidFill>
                <a:effectLst/>
                <a:latin typeface="Helvetica Neue"/>
                <a:ea typeface="Helvetica Neue"/>
                <a:cs typeface="Helvetica Neue"/>
                <a:sym typeface="Helvetica Neue"/>
              </a:rPr>
              <a:t>One of the key features of an EHR is that health information can be created and managed by authorized providers in a digital format capable of being shared with other providers across more than one health care organization. EHRs are built to share information with other health care providers and organizations – such as laboratories, specialists, medical imaging facilities, pharmacies, emergency facilities, and school and workplace clinics – so they contain information from </a:t>
            </a:r>
            <a:r>
              <a:rPr lang="en-HK" altLang="zh-CN" sz="1200" b="0" i="1" u="none" strike="noStrike" cap="none" dirty="0">
                <a:solidFill>
                  <a:srgbClr val="000000"/>
                </a:solidFill>
                <a:effectLst/>
                <a:latin typeface="Helvetica Neue"/>
                <a:ea typeface="Helvetica Neue"/>
                <a:cs typeface="Helvetica Neue"/>
                <a:sym typeface="Helvetica Neue"/>
              </a:rPr>
              <a:t>all clinicians involved in a patient’s care</a:t>
            </a:r>
            <a:r>
              <a:rPr lang="en-HK" altLang="zh-CN" sz="1200" b="0" i="0" u="none" strike="noStrike" cap="none" dirty="0">
                <a:solidFill>
                  <a:srgbClr val="000000"/>
                </a:solidFill>
                <a:effectLst/>
                <a:latin typeface="Helvetica Neue"/>
                <a:ea typeface="Helvetica Neue"/>
                <a:cs typeface="Helvetica Neue"/>
                <a:sym typeface="Helvetica Neue"/>
              </a:rPr>
              <a:t>.</a:t>
            </a: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9</a:t>
            </a:fld>
            <a:endParaRPr lang="zh-CN" altLang="en-US"/>
          </a:p>
        </p:txBody>
      </p:sp>
    </p:spTree>
    <p:extLst>
      <p:ext uri="{BB962C8B-B14F-4D97-AF65-F5344CB8AC3E}">
        <p14:creationId xmlns:p14="http://schemas.microsoft.com/office/powerpoint/2010/main" val="2637766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HK" altLang="zh-CN" sz="1200" b="0" i="0" u="none" strike="noStrike" cap="none" dirty="0">
                <a:solidFill>
                  <a:srgbClr val="000000"/>
                </a:solidFill>
                <a:effectLst/>
                <a:latin typeface="Helvetica Neue"/>
                <a:ea typeface="Helvetica Neue"/>
                <a:cs typeface="Helvetica Neue"/>
                <a:sym typeface="Helvetica Neue"/>
              </a:rPr>
              <a:t>An </a:t>
            </a:r>
            <a:r>
              <a:rPr lang="en-HK" altLang="zh-CN" sz="1200" b="0" i="0" u="none" strike="noStrike" cap="none" dirty="0">
                <a:solidFill>
                  <a:srgbClr val="000000"/>
                </a:solidFill>
                <a:effectLst/>
                <a:latin typeface="Helvetica Neue"/>
                <a:ea typeface="Helvetica Neue"/>
                <a:cs typeface="Helvetica Neue"/>
                <a:sym typeface="Helvetica Neue"/>
                <a:hlinkClick r:id="rId3"/>
              </a:rPr>
              <a:t>electronic health record</a:t>
            </a:r>
            <a:r>
              <a:rPr lang="en-HK" altLang="zh-CN" sz="1200" b="0" i="0" u="none" strike="noStrike" cap="none" dirty="0">
                <a:solidFill>
                  <a:srgbClr val="000000"/>
                </a:solidFill>
                <a:effectLst/>
                <a:latin typeface="Helvetica Neue"/>
                <a:ea typeface="Helvetica Neue"/>
                <a:cs typeface="Helvetica Neue"/>
                <a:sym typeface="Helvetica Neue"/>
              </a:rPr>
              <a:t> (EHR) is a digital version of a patient’s paper chart. EHRs are real-time, patient-</a:t>
            </a:r>
            <a:r>
              <a:rPr lang="en-HK" altLang="zh-CN" sz="1200" b="0" i="0" u="none" strike="noStrike" cap="none" dirty="0" err="1">
                <a:solidFill>
                  <a:srgbClr val="000000"/>
                </a:solidFill>
                <a:effectLst/>
                <a:latin typeface="Helvetica Neue"/>
                <a:ea typeface="Helvetica Neue"/>
                <a:cs typeface="Helvetica Neue"/>
                <a:sym typeface="Helvetica Neue"/>
              </a:rPr>
              <a:t>centered</a:t>
            </a:r>
            <a:r>
              <a:rPr lang="en-HK" altLang="zh-CN" sz="1200" b="0" i="0" u="none" strike="noStrike" cap="none" dirty="0">
                <a:solidFill>
                  <a:srgbClr val="000000"/>
                </a:solidFill>
                <a:effectLst/>
                <a:latin typeface="Helvetica Neue"/>
                <a:ea typeface="Helvetica Neue"/>
                <a:cs typeface="Helvetica Neue"/>
                <a:sym typeface="Helvetica Neue"/>
              </a:rPr>
              <a:t> records that make information available instantly and securely to authorized users. While an EHR does contain the medical and treatment histories of patients, an EHR system is built to go beyond standard clinical data collected in a provider’s office and can be inclusive of a broader view of a patient’s care. EHRs are a vital part of health IT and can:</a:t>
            </a:r>
          </a:p>
          <a:p>
            <a:r>
              <a:rPr lang="en-HK" altLang="zh-CN" sz="1200" b="0" i="0" u="none" strike="noStrike" cap="none" dirty="0">
                <a:solidFill>
                  <a:srgbClr val="000000"/>
                </a:solidFill>
                <a:effectLst/>
                <a:latin typeface="Helvetica Neue"/>
                <a:ea typeface="Helvetica Neue"/>
                <a:cs typeface="Helvetica Neue"/>
                <a:sym typeface="Helvetica Neue"/>
              </a:rPr>
              <a:t>Contain a patient’s medical history, diagnoses, medications, treatment plans, immunization dates, allergies, radiology images, and laboratory and test results</a:t>
            </a:r>
          </a:p>
          <a:p>
            <a:r>
              <a:rPr lang="en-HK" altLang="zh-CN" sz="1200" b="0" i="0" u="none" strike="noStrike" cap="none" dirty="0">
                <a:solidFill>
                  <a:srgbClr val="000000"/>
                </a:solidFill>
                <a:effectLst/>
                <a:latin typeface="Helvetica Neue"/>
                <a:ea typeface="Helvetica Neue"/>
                <a:cs typeface="Helvetica Neue"/>
                <a:sym typeface="Helvetica Neue"/>
              </a:rPr>
              <a:t>Allow access to evidence-based tools that providers can use to make decisions about a patient’s care</a:t>
            </a:r>
          </a:p>
          <a:p>
            <a:r>
              <a:rPr lang="en-HK" altLang="zh-CN" sz="1200" b="0" i="0" u="none" strike="noStrike" cap="none" dirty="0">
                <a:solidFill>
                  <a:srgbClr val="000000"/>
                </a:solidFill>
                <a:effectLst/>
                <a:latin typeface="Helvetica Neue"/>
                <a:ea typeface="Helvetica Neue"/>
                <a:cs typeface="Helvetica Neue"/>
                <a:sym typeface="Helvetica Neue"/>
              </a:rPr>
              <a:t>Automate and streamline provider workflow</a:t>
            </a:r>
          </a:p>
          <a:p>
            <a:r>
              <a:rPr lang="en-HK" altLang="zh-CN" sz="1200" b="0" i="0" u="none" strike="noStrike" cap="none" dirty="0">
                <a:solidFill>
                  <a:srgbClr val="000000"/>
                </a:solidFill>
                <a:effectLst/>
                <a:latin typeface="Helvetica Neue"/>
                <a:ea typeface="Helvetica Neue"/>
                <a:cs typeface="Helvetica Neue"/>
                <a:sym typeface="Helvetica Neue"/>
              </a:rPr>
              <a:t>One of the key features of an EHR is that health information can be created and managed by authorized providers in a digital format capable of being shared with other providers across more than one health care organization. EHRs are built to share information with other health care providers and organizations – such as laboratories, specialists, medical imaging facilities, pharmacies, emergency facilities, and school and workplace clinics – so they contain information from </a:t>
            </a:r>
            <a:r>
              <a:rPr lang="en-HK" altLang="zh-CN" sz="1200" b="0" i="1" u="none" strike="noStrike" cap="none" dirty="0">
                <a:solidFill>
                  <a:srgbClr val="000000"/>
                </a:solidFill>
                <a:effectLst/>
                <a:latin typeface="Helvetica Neue"/>
                <a:ea typeface="Helvetica Neue"/>
                <a:cs typeface="Helvetica Neue"/>
                <a:sym typeface="Helvetica Neue"/>
              </a:rPr>
              <a:t>all clinicians involved in a patient’s care</a:t>
            </a:r>
            <a:r>
              <a:rPr lang="en-HK" altLang="zh-CN" sz="1200" b="0" i="0" u="none" strike="noStrike" cap="none" dirty="0">
                <a:solidFill>
                  <a:srgbClr val="000000"/>
                </a:solidFill>
                <a:effectLst/>
                <a:latin typeface="Helvetica Neue"/>
                <a:ea typeface="Helvetica Neue"/>
                <a:cs typeface="Helvetica Neue"/>
                <a:sym typeface="Helvetica Neue"/>
              </a:rPr>
              <a:t>.</a:t>
            </a: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10</a:t>
            </a:fld>
            <a:endParaRPr lang="zh-CN" altLang="en-US"/>
          </a:p>
        </p:txBody>
      </p:sp>
    </p:spTree>
    <p:extLst>
      <p:ext uri="{BB962C8B-B14F-4D97-AF65-F5344CB8AC3E}">
        <p14:creationId xmlns:p14="http://schemas.microsoft.com/office/powerpoint/2010/main" val="1762556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HK" altLang="zh-CN" sz="1200" b="0" i="0" u="none" strike="noStrike" cap="none" dirty="0">
                <a:solidFill>
                  <a:srgbClr val="000000"/>
                </a:solidFill>
                <a:effectLst/>
                <a:latin typeface="Helvetica Neue"/>
                <a:ea typeface="Helvetica Neue"/>
                <a:cs typeface="Helvetica Neue"/>
                <a:sym typeface="Helvetica Neue"/>
              </a:rPr>
              <a:t>Performance: Users notice and complain when performance is slow or inconsistent. Poor performance wastes valuable staff time, increases costs, increases the time spent on each patient, and decreases patient</a:t>
            </a:r>
            <a:r>
              <a:rPr lang="zh-CN" altLang="en-US" sz="1200" b="0" i="0" u="none" strike="noStrike" cap="none" dirty="0">
                <a:solidFill>
                  <a:srgbClr val="000000"/>
                </a:solidFill>
                <a:effectLst/>
                <a:latin typeface="Helvetica Neue"/>
                <a:ea typeface="Helvetica Neue"/>
                <a:cs typeface="Helvetica Neue"/>
                <a:sym typeface="Helvetica Neue"/>
              </a:rPr>
              <a:t> </a:t>
            </a:r>
            <a:r>
              <a:rPr lang="en-HK" altLang="zh-CN" sz="1200" b="0" i="0" u="none" strike="noStrike" cap="none" dirty="0">
                <a:solidFill>
                  <a:srgbClr val="000000"/>
                </a:solidFill>
                <a:effectLst/>
                <a:latin typeface="Helvetica Neue"/>
                <a:ea typeface="Helvetica Neue"/>
                <a:cs typeface="Helvetica Neue"/>
                <a:sym typeface="Helvetica Neue"/>
              </a:rPr>
              <a:t>satisfaction. </a:t>
            </a:r>
            <a:endParaRPr lang="en-HK" altLang="zh-CN" dirty="0"/>
          </a:p>
          <a:p>
            <a:r>
              <a:rPr lang="en-HK" altLang="zh-CN" sz="1200" b="0" i="0" u="none" strike="noStrike" cap="none" dirty="0">
                <a:solidFill>
                  <a:srgbClr val="000000"/>
                </a:solidFill>
                <a:effectLst/>
                <a:latin typeface="Helvetica Neue"/>
                <a:ea typeface="Helvetica Neue"/>
                <a:cs typeface="Helvetica Neue"/>
                <a:sym typeface="Helvetica Neue"/>
              </a:rPr>
              <a:t>Scaling: It is not always straightforward to expand infrastructure</a:t>
            </a:r>
            <a:br>
              <a:rPr lang="en-HK" altLang="zh-CN" sz="1200" b="0" i="0" u="none" strike="noStrike" cap="none" dirty="0">
                <a:solidFill>
                  <a:srgbClr val="000000"/>
                </a:solidFill>
                <a:effectLst/>
                <a:latin typeface="Helvetica Neue"/>
                <a:ea typeface="Helvetica Neue"/>
                <a:cs typeface="Helvetica Neue"/>
                <a:sym typeface="Helvetica Neue"/>
              </a:rPr>
            </a:br>
            <a:r>
              <a:rPr lang="en-HK" altLang="zh-CN" sz="1200" b="0" i="0" u="none" strike="noStrike" cap="none" dirty="0">
                <a:solidFill>
                  <a:srgbClr val="000000"/>
                </a:solidFill>
                <a:effectLst/>
                <a:latin typeface="Helvetica Neue"/>
                <a:ea typeface="Helvetica Neue"/>
                <a:cs typeface="Helvetica Neue"/>
                <a:sym typeface="Helvetica Neue"/>
              </a:rPr>
              <a:t>to support more users. With legacy infrastructure it can be difficult to scale out all the elements—servers, storage, storage networking —in lockstep. This can mean over-provisioning up front or making potentially painful and disruptive changes later. </a:t>
            </a:r>
            <a:endParaRPr lang="en-HK" altLang="zh-CN" dirty="0"/>
          </a:p>
          <a:p>
            <a:r>
              <a:rPr lang="en-US" altLang="zh-CN" sz="1200" b="0" i="0" u="none" strike="noStrike" cap="none" dirty="0">
                <a:solidFill>
                  <a:srgbClr val="000000"/>
                </a:solidFill>
                <a:effectLst/>
                <a:latin typeface="Helvetica Neue"/>
                <a:ea typeface="Helvetica Neue"/>
                <a:cs typeface="Helvetica Neue"/>
                <a:sym typeface="Helvetica Neue"/>
              </a:rPr>
              <a:t>Availability: </a:t>
            </a:r>
            <a:r>
              <a:rPr lang="en-HK" altLang="zh-CN" sz="1200" b="0" i="0" u="none" strike="noStrike" cap="none" dirty="0">
                <a:solidFill>
                  <a:srgbClr val="000000"/>
                </a:solidFill>
                <a:effectLst/>
                <a:latin typeface="Helvetica Neue"/>
                <a:ea typeface="Helvetica Neue"/>
                <a:cs typeface="Helvetica Neue"/>
                <a:sym typeface="Helvetica Neue"/>
              </a:rPr>
              <a:t>Service disruptions affect patient care, making maintenance windows and outages unacceptable. </a:t>
            </a:r>
            <a:endParaRPr lang="en-HK" altLang="zh-CN" dirty="0"/>
          </a:p>
          <a:p>
            <a:endParaRPr lang="en-HK" altLang="zh-CN" sz="1200" b="0" i="0" u="none" strike="noStrike" cap="none" dirty="0">
              <a:solidFill>
                <a:srgbClr val="000000"/>
              </a:solidFill>
              <a:effectLst/>
              <a:latin typeface="Helvetica Neue"/>
              <a:ea typeface="Helvetica Neue"/>
              <a:cs typeface="Helvetica Neue"/>
              <a:sym typeface="Helvetica Neue"/>
            </a:endParaRP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11</a:t>
            </a:fld>
            <a:endParaRPr lang="zh-CN" altLang="en-US"/>
          </a:p>
        </p:txBody>
      </p:sp>
    </p:spTree>
    <p:extLst>
      <p:ext uri="{BB962C8B-B14F-4D97-AF65-F5344CB8AC3E}">
        <p14:creationId xmlns:p14="http://schemas.microsoft.com/office/powerpoint/2010/main" val="179381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HK" altLang="zh-CN" sz="1200" b="0" i="0" u="none" strike="noStrike" cap="none" dirty="0">
                <a:solidFill>
                  <a:srgbClr val="000000"/>
                </a:solidFill>
                <a:effectLst/>
                <a:latin typeface="Helvetica Neue"/>
                <a:ea typeface="Helvetica Neue"/>
                <a:cs typeface="Helvetica Neue"/>
                <a:sym typeface="Helvetica Neue"/>
              </a:rPr>
              <a:t>RAID is adopted by external storage array to protect data at a disk level. You can have RAID 6 and RAID 5, What if a bunch of disks fail in the RAID group? RAID can’t ensure data integrity in the case of multiple disk failure. Moreover, backup is not bundled with traditional storage solution, if customer needs backup, 3</a:t>
            </a:r>
            <a:r>
              <a:rPr lang="en-HK" altLang="zh-CN" sz="1200" b="0" i="0" u="none" strike="noStrike" cap="none" baseline="30000" dirty="0">
                <a:solidFill>
                  <a:srgbClr val="000000"/>
                </a:solidFill>
                <a:effectLst/>
                <a:latin typeface="Helvetica Neue"/>
                <a:ea typeface="Helvetica Neue"/>
                <a:cs typeface="Helvetica Neue"/>
                <a:sym typeface="Helvetica Neue"/>
              </a:rPr>
              <a:t>rd</a:t>
            </a:r>
            <a:r>
              <a:rPr lang="en-HK" altLang="zh-CN" sz="1200" b="0" i="0" u="none" strike="noStrike" cap="none" dirty="0">
                <a:solidFill>
                  <a:srgbClr val="000000"/>
                </a:solidFill>
                <a:effectLst/>
                <a:latin typeface="Helvetica Neue"/>
                <a:ea typeface="Helvetica Neue"/>
                <a:cs typeface="Helvetica Neue"/>
                <a:sym typeface="Helvetica Neue"/>
              </a:rPr>
              <a:t> party backup software usually needs to be purchased, this will introduce additional cost and management overhead.</a:t>
            </a: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12</a:t>
            </a:fld>
            <a:endParaRPr lang="zh-CN" altLang="en-US"/>
          </a:p>
        </p:txBody>
      </p:sp>
    </p:spTree>
    <p:extLst>
      <p:ext uri="{BB962C8B-B14F-4D97-AF65-F5344CB8AC3E}">
        <p14:creationId xmlns:p14="http://schemas.microsoft.com/office/powerpoint/2010/main" val="3582106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171450" lvl="0" indent="-171450" algn="l" rtl="0">
              <a:spcBef>
                <a:spcPts val="0"/>
              </a:spcBef>
              <a:spcAft>
                <a:spcPts val="0"/>
              </a:spcAft>
              <a:buFont typeface="Arial" charset="0"/>
              <a:buChar char="•"/>
            </a:pPr>
            <a:r>
              <a:rPr lang="en-US" altLang="zh-CN" dirty="0"/>
              <a:t>To</a:t>
            </a:r>
            <a:r>
              <a:rPr lang="en-US" altLang="zh-CN" baseline="0" dirty="0"/>
              <a:t> consolidate a datacenter, the primary target is consolidate vary hardware in to X86, and assign reliability &amp; performance to different applications. </a:t>
            </a:r>
          </a:p>
          <a:p>
            <a:pPr marL="171450" lvl="0" indent="-171450" algn="l" rtl="0">
              <a:spcBef>
                <a:spcPts val="0"/>
              </a:spcBef>
              <a:spcAft>
                <a:spcPts val="0"/>
              </a:spcAft>
              <a:buFont typeface="Arial" charset="0"/>
              <a:buChar char="•"/>
            </a:pPr>
            <a:r>
              <a:rPr lang="en-US" altLang="zh-CN" baseline="0" dirty="0"/>
              <a:t>Existing server is able to be reused</a:t>
            </a: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19</a:t>
            </a:fld>
            <a:endParaRPr lang="zh-CN" altLang="en-US"/>
          </a:p>
        </p:txBody>
      </p:sp>
    </p:spTree>
    <p:extLst>
      <p:ext uri="{BB962C8B-B14F-4D97-AF65-F5344CB8AC3E}">
        <p14:creationId xmlns:p14="http://schemas.microsoft.com/office/powerpoint/2010/main" val="3033789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171450" lvl="0" indent="-171450" algn="l" rtl="0">
              <a:spcBef>
                <a:spcPts val="0"/>
              </a:spcBef>
              <a:spcAft>
                <a:spcPts val="0"/>
              </a:spcAft>
              <a:buFont typeface="Arial" charset="0"/>
              <a:buChar char="•"/>
            </a:pPr>
            <a:r>
              <a:rPr lang="en-US" altLang="zh-CN" dirty="0"/>
              <a:t>To</a:t>
            </a:r>
            <a:r>
              <a:rPr lang="en-US" altLang="zh-CN" baseline="0" dirty="0"/>
              <a:t> consolidate a datacenter, the primary target is consolidate vary hardware in to X86, and assign reliability &amp; performance to different applications. </a:t>
            </a:r>
          </a:p>
          <a:p>
            <a:pPr marL="171450" lvl="0" indent="-171450" algn="l" rtl="0">
              <a:spcBef>
                <a:spcPts val="0"/>
              </a:spcBef>
              <a:spcAft>
                <a:spcPts val="0"/>
              </a:spcAft>
              <a:buFont typeface="Arial" charset="0"/>
              <a:buChar char="•"/>
            </a:pPr>
            <a:r>
              <a:rPr lang="en-US" altLang="zh-CN" baseline="0"/>
              <a:t>Existing server is able to be reused</a:t>
            </a:r>
            <a:endParaRPr lang="en-US" altLang="zh-CN"/>
          </a:p>
          <a:p>
            <a:endParaRPr kumimoji="1" lang="zh-CN" altLang="en-US"/>
          </a:p>
        </p:txBody>
      </p:sp>
      <p:sp>
        <p:nvSpPr>
          <p:cNvPr id="4" name="灯片编号占位符 3"/>
          <p:cNvSpPr>
            <a:spLocks noGrp="1"/>
          </p:cNvSpPr>
          <p:nvPr>
            <p:ph type="sldNum" sz="quarter" idx="5"/>
          </p:nvPr>
        </p:nvSpPr>
        <p:spPr/>
        <p:txBody>
          <a:bodyPr/>
          <a:lstStyle/>
          <a:p>
            <a:fld id="{E8C717E2-905F-41A6-B63F-8ADEB1A152CA}" type="slidenum">
              <a:rPr lang="zh-CN" altLang="en-US" smtClean="0"/>
              <a:t>20</a:t>
            </a:fld>
            <a:endParaRPr lang="zh-CN" altLang="en-US"/>
          </a:p>
        </p:txBody>
      </p:sp>
    </p:spTree>
    <p:extLst>
      <p:ext uri="{BB962C8B-B14F-4D97-AF65-F5344CB8AC3E}">
        <p14:creationId xmlns:p14="http://schemas.microsoft.com/office/powerpoint/2010/main" val="15058145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lvl="0" indent="0" algn="l" rtl="0">
              <a:spcBef>
                <a:spcPts val="0"/>
              </a:spcBef>
              <a:spcAft>
                <a:spcPts val="0"/>
              </a:spcAft>
              <a:buNone/>
            </a:pPr>
            <a:r>
              <a:rPr lang="en-US" altLang="zh-CN" dirty="0"/>
              <a:t>Based</a:t>
            </a:r>
            <a:r>
              <a:rPr lang="en-US" altLang="zh-CN" baseline="0" dirty="0"/>
              <a:t> on </a:t>
            </a:r>
            <a:r>
              <a:rPr lang="en-US" altLang="zh-CN" baseline="0" dirty="0" err="1"/>
              <a:t>Sangfor</a:t>
            </a:r>
            <a:r>
              <a:rPr lang="en-US" altLang="zh-CN" baseline="0" dirty="0"/>
              <a:t> best practice, I would like to introduce a typical data center topology. </a:t>
            </a:r>
          </a:p>
          <a:p>
            <a:pPr marL="0" lvl="0" indent="0" algn="l" rtl="0">
              <a:spcBef>
                <a:spcPts val="0"/>
              </a:spcBef>
              <a:spcAft>
                <a:spcPts val="0"/>
              </a:spcAft>
              <a:buNone/>
            </a:pP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21</a:t>
            </a:fld>
            <a:endParaRPr lang="zh-CN" altLang="en-US"/>
          </a:p>
        </p:txBody>
      </p:sp>
    </p:spTree>
    <p:extLst>
      <p:ext uri="{BB962C8B-B14F-4D97-AF65-F5344CB8AC3E}">
        <p14:creationId xmlns:p14="http://schemas.microsoft.com/office/powerpoint/2010/main" val="26140210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171450" lvl="0" indent="-171450" algn="l" rtl="0">
              <a:spcBef>
                <a:spcPts val="0"/>
              </a:spcBef>
              <a:spcAft>
                <a:spcPts val="0"/>
              </a:spcAft>
              <a:buFont typeface="Arial" charset="0"/>
              <a:buChar char="•"/>
            </a:pPr>
            <a:r>
              <a:rPr lang="en-US" altLang="zh-CN" dirty="0"/>
              <a:t>Legacy</a:t>
            </a:r>
            <a:r>
              <a:rPr lang="en-US" altLang="zh-CN" baseline="0" dirty="0"/>
              <a:t> hardware defined infrastructure need different hardware to manage different applications, just like in a feature phone era. You need additional iPod to listen music,  dictionary to translate. </a:t>
            </a:r>
          </a:p>
          <a:p>
            <a:pPr marL="171450" lvl="0" indent="-171450" algn="l" rtl="0">
              <a:spcBef>
                <a:spcPts val="0"/>
              </a:spcBef>
              <a:spcAft>
                <a:spcPts val="0"/>
              </a:spcAft>
              <a:buFont typeface="Arial" charset="0"/>
              <a:buChar char="•"/>
            </a:pPr>
            <a:r>
              <a:rPr lang="en-US" altLang="zh-CN" dirty="0"/>
              <a:t>In Hyper converged era,</a:t>
            </a:r>
            <a:r>
              <a:rPr lang="en-US" altLang="zh-CN" baseline="0" dirty="0"/>
              <a:t> all functions are defined by software.  Different performance requirement is adopted by different mix of SSD &amp; hard disks. </a:t>
            </a:r>
          </a:p>
          <a:p>
            <a:pPr marL="171450" lvl="0" indent="-171450" algn="l" rtl="0">
              <a:spcBef>
                <a:spcPts val="0"/>
              </a:spcBef>
              <a:spcAft>
                <a:spcPts val="0"/>
              </a:spcAft>
              <a:buFont typeface="Arial" charset="0"/>
              <a:buChar char="•"/>
            </a:pPr>
            <a:r>
              <a:rPr lang="en-US" altLang="zh-CN" baseline="0" dirty="0"/>
              <a:t>1 server is one mini datacenter, 2 begins with data redundancy</a:t>
            </a:r>
          </a:p>
          <a:p>
            <a:pPr marL="171450" lvl="0" indent="-171450" algn="l" rtl="0">
              <a:spcBef>
                <a:spcPts val="0"/>
              </a:spcBef>
              <a:spcAft>
                <a:spcPts val="0"/>
              </a:spcAft>
              <a:buFont typeface="Arial" charset="0"/>
              <a:buChar char="•"/>
            </a:pPr>
            <a:r>
              <a:rPr lang="en-US" altLang="zh-CN" baseline="0" dirty="0"/>
              <a:t>No limitation to scale</a:t>
            </a:r>
          </a:p>
          <a:p>
            <a:pPr marL="171450" lvl="0" indent="-171450" algn="l" rtl="0">
              <a:spcBef>
                <a:spcPts val="0"/>
              </a:spcBef>
              <a:spcAft>
                <a:spcPts val="0"/>
              </a:spcAft>
              <a:buFont typeface="Arial" charset="0"/>
              <a:buChar char="•"/>
            </a:pP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22</a:t>
            </a:fld>
            <a:endParaRPr lang="zh-CN" altLang="en-US"/>
          </a:p>
        </p:txBody>
      </p:sp>
    </p:spTree>
    <p:extLst>
      <p:ext uri="{BB962C8B-B14F-4D97-AF65-F5344CB8AC3E}">
        <p14:creationId xmlns:p14="http://schemas.microsoft.com/office/powerpoint/2010/main" val="28112341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171450" lvl="0" indent="-171450" algn="l" rtl="0">
              <a:spcBef>
                <a:spcPts val="0"/>
              </a:spcBef>
              <a:spcAft>
                <a:spcPts val="0"/>
              </a:spcAft>
              <a:buFont typeface="Arial" charset="0"/>
              <a:buChar char="•"/>
            </a:pPr>
            <a:endParaRPr lang="en-US" altLang="zh-CN" dirty="0"/>
          </a:p>
          <a:p>
            <a:pPr marL="0" lvl="0" indent="0" algn="l" rtl="0">
              <a:spcBef>
                <a:spcPts val="0"/>
              </a:spcBef>
              <a:spcAft>
                <a:spcPts val="0"/>
              </a:spcAft>
              <a:buFont typeface="Arial" charset="0"/>
              <a:buNone/>
            </a:pPr>
            <a:r>
              <a:rPr lang="en-US" altLang="zh-CN" dirty="0" err="1"/>
              <a:t>Sangfor</a:t>
            </a:r>
            <a:r>
              <a:rPr lang="en-US" altLang="zh-CN" dirty="0"/>
              <a:t> </a:t>
            </a:r>
            <a:r>
              <a:rPr lang="en-US" altLang="zh-CN" dirty="0" err="1"/>
              <a:t>aCloud</a:t>
            </a:r>
            <a:r>
              <a:rPr lang="en-US" altLang="zh-CN" dirty="0"/>
              <a:t> has been validated by mainstream medical systems in the industry, we have tested these applications on our </a:t>
            </a:r>
            <a:r>
              <a:rPr lang="en-US" altLang="zh-CN" dirty="0" err="1"/>
              <a:t>aCloud</a:t>
            </a:r>
            <a:r>
              <a:rPr lang="en-US" altLang="zh-CN" dirty="0"/>
              <a:t> with partners. It was been comprehensively proved to be performant, stable and scalable. </a:t>
            </a:r>
          </a:p>
          <a:p>
            <a:pPr marL="0" lvl="0" indent="0" algn="l" rtl="0">
              <a:spcBef>
                <a:spcPts val="0"/>
              </a:spcBef>
              <a:spcAft>
                <a:spcPts val="0"/>
              </a:spcAft>
              <a:buFont typeface="Arial" charset="0"/>
              <a:buNone/>
            </a:pPr>
            <a:r>
              <a:rPr lang="en-US" altLang="zh-CN" dirty="0"/>
              <a:t>We are also actively working with other HIS providers to expand our healthcare ecosystem. Stay tuned for more update in the near future. </a:t>
            </a: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23</a:t>
            </a:fld>
            <a:endParaRPr lang="zh-CN" altLang="en-US"/>
          </a:p>
        </p:txBody>
      </p:sp>
    </p:spTree>
    <p:extLst>
      <p:ext uri="{BB962C8B-B14F-4D97-AF65-F5344CB8AC3E}">
        <p14:creationId xmlns:p14="http://schemas.microsoft.com/office/powerpoint/2010/main" val="2149831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charset="0"/>
              <a:buNone/>
              <a:tabLst/>
              <a:defRPr/>
            </a:pPr>
            <a:r>
              <a:rPr lang="en-US" altLang="zh-CN" dirty="0"/>
              <a:t>A case sharing here. Let’s have a look at how </a:t>
            </a:r>
            <a:r>
              <a:rPr lang="en-US" altLang="zh-CN" sz="1200" b="1" dirty="0">
                <a:solidFill>
                  <a:schemeClr val="bg1"/>
                </a:solidFill>
                <a:latin typeface="Century Gothic" panose="020B0502020202020204" pitchFamily="34" charset="0"/>
              </a:rPr>
              <a:t>Mariano Marcos Memorial Hospital and Medical Center </a:t>
            </a:r>
            <a:r>
              <a:rPr lang="en-US" altLang="zh-CN" sz="1200" b="0" dirty="0">
                <a:solidFill>
                  <a:schemeClr val="bg1"/>
                </a:solidFill>
                <a:latin typeface="Century Gothic" panose="020B0502020202020204" pitchFamily="34" charset="0"/>
              </a:rPr>
              <a:t>in PH leveraged </a:t>
            </a:r>
            <a:r>
              <a:rPr lang="en-US" altLang="zh-CN" sz="1200" b="0" dirty="0" err="1">
                <a:solidFill>
                  <a:schemeClr val="bg1"/>
                </a:solidFill>
                <a:latin typeface="Century Gothic" panose="020B0502020202020204" pitchFamily="34" charset="0"/>
              </a:rPr>
              <a:t>Sangfor</a:t>
            </a:r>
            <a:r>
              <a:rPr lang="en-US" altLang="zh-CN" sz="1200" b="0" dirty="0">
                <a:solidFill>
                  <a:schemeClr val="bg1"/>
                </a:solidFill>
                <a:latin typeface="Century Gothic" panose="020B0502020202020204" pitchFamily="34" charset="0"/>
              </a:rPr>
              <a:t> </a:t>
            </a:r>
            <a:r>
              <a:rPr lang="en-US" altLang="zh-CN" sz="1200" b="0" dirty="0" err="1">
                <a:solidFill>
                  <a:schemeClr val="bg1"/>
                </a:solidFill>
                <a:latin typeface="Century Gothic" panose="020B0502020202020204" pitchFamily="34" charset="0"/>
              </a:rPr>
              <a:t>aCloud</a:t>
            </a:r>
            <a:r>
              <a:rPr lang="en-US" altLang="zh-CN" sz="1200" b="0" dirty="0">
                <a:solidFill>
                  <a:schemeClr val="bg1"/>
                </a:solidFill>
                <a:latin typeface="Century Gothic" panose="020B0502020202020204" pitchFamily="34" charset="0"/>
              </a:rPr>
              <a:t> to build a efficient and stable healthcare platform. </a:t>
            </a:r>
          </a:p>
          <a:p>
            <a:pPr marL="0" lvl="0" indent="0" algn="l" rtl="0">
              <a:spcBef>
                <a:spcPts val="0"/>
              </a:spcBef>
              <a:spcAft>
                <a:spcPts val="0"/>
              </a:spcAft>
              <a:buFont typeface="Arial" charset="0"/>
              <a:buNone/>
            </a:pP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24</a:t>
            </a:fld>
            <a:endParaRPr lang="zh-CN" altLang="en-US"/>
          </a:p>
        </p:txBody>
      </p:sp>
    </p:spTree>
    <p:extLst>
      <p:ext uri="{BB962C8B-B14F-4D97-AF65-F5344CB8AC3E}">
        <p14:creationId xmlns:p14="http://schemas.microsoft.com/office/powerpoint/2010/main" val="3204110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This table listed the user experience improvement of key businesses in MMMH &amp; MC. With </a:t>
            </a:r>
            <a:r>
              <a:rPr lang="en-US" altLang="zh-CN" dirty="0" err="1"/>
              <a:t>aCloud</a:t>
            </a:r>
            <a:r>
              <a:rPr lang="en-US" altLang="zh-CN" dirty="0"/>
              <a:t> supporting their healthcare systems, lab, pharmacy, billing and nurse station all experienced dramatic efficiency and reliability improvement.</a:t>
            </a:r>
            <a:r>
              <a:rPr lang="zh-CN" altLang="en-US" dirty="0"/>
              <a:t> </a:t>
            </a: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25</a:t>
            </a:fld>
            <a:endParaRPr lang="zh-CN" altLang="en-US"/>
          </a:p>
        </p:txBody>
      </p:sp>
    </p:spTree>
    <p:extLst>
      <p:ext uri="{BB962C8B-B14F-4D97-AF65-F5344CB8AC3E}">
        <p14:creationId xmlns:p14="http://schemas.microsoft.com/office/powerpoint/2010/main" val="23154638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This table listed the user experience improvement of key businesses in MMMH &amp; MC. With </a:t>
            </a:r>
            <a:r>
              <a:rPr lang="en-US" altLang="zh-CN" dirty="0" err="1"/>
              <a:t>aCloud</a:t>
            </a:r>
            <a:r>
              <a:rPr lang="en-US" altLang="zh-CN" dirty="0"/>
              <a:t> supporting their healthcare systems, lab, pharmacy, billing and nurse station all experienced dramatic efficiency and reliability improvement.</a:t>
            </a:r>
            <a:r>
              <a:rPr lang="zh-CN" altLang="en-US" dirty="0"/>
              <a:t> </a:t>
            </a: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26</a:t>
            </a:fld>
            <a:endParaRPr lang="zh-CN" altLang="en-US"/>
          </a:p>
        </p:txBody>
      </p:sp>
    </p:spTree>
    <p:extLst>
      <p:ext uri="{BB962C8B-B14F-4D97-AF65-F5344CB8AC3E}">
        <p14:creationId xmlns:p14="http://schemas.microsoft.com/office/powerpoint/2010/main" val="3694541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This table listed the user experience improvement of key businesses in MMMH &amp; MC. With </a:t>
            </a:r>
            <a:r>
              <a:rPr lang="en-US" altLang="zh-CN" dirty="0" err="1"/>
              <a:t>aCloud</a:t>
            </a:r>
            <a:r>
              <a:rPr lang="en-US" altLang="zh-CN" dirty="0"/>
              <a:t> supporting their healthcare systems, lab, pharmacy, billing and nurse station all experienced dramatic efficiency and reliability improvement.</a:t>
            </a:r>
            <a:r>
              <a:rPr lang="zh-CN" altLang="en-US" dirty="0"/>
              <a:t> </a:t>
            </a: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27</a:t>
            </a:fld>
            <a:endParaRPr lang="zh-CN" altLang="en-US"/>
          </a:p>
        </p:txBody>
      </p:sp>
    </p:spTree>
    <p:extLst>
      <p:ext uri="{BB962C8B-B14F-4D97-AF65-F5344CB8AC3E}">
        <p14:creationId xmlns:p14="http://schemas.microsoft.com/office/powerpoint/2010/main" val="3632740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err="1"/>
              <a:t>Sangfor</a:t>
            </a:r>
            <a:r>
              <a:rPr lang="en-US" altLang="zh-CN" dirty="0"/>
              <a:t> </a:t>
            </a:r>
            <a:r>
              <a:rPr lang="en-US" altLang="zh-CN" dirty="0" err="1"/>
              <a:t>aCloud</a:t>
            </a:r>
            <a:r>
              <a:rPr lang="en-US" altLang="zh-CN" dirty="0"/>
              <a:t> has been adopted by healthcare providers across regions, customers like MMMH &amp; MC, St. Luke’s Medical Center in PH, Jakarta Eye Center from ID and Medical Gamma from Italy all enjoyed high performing, highly available and stable and scalable software-defined infrastructure brought by </a:t>
            </a:r>
            <a:r>
              <a:rPr lang="en-US" altLang="zh-CN" dirty="0" err="1"/>
              <a:t>aCloud</a:t>
            </a:r>
            <a:r>
              <a:rPr lang="en-US" altLang="zh-CN" dirty="0"/>
              <a:t> to take them to the next level of healthcare IT experience.</a:t>
            </a:r>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28</a:t>
            </a:fld>
            <a:endParaRPr lang="zh-CN" altLang="en-US"/>
          </a:p>
        </p:txBody>
      </p:sp>
    </p:spTree>
    <p:extLst>
      <p:ext uri="{BB962C8B-B14F-4D97-AF65-F5344CB8AC3E}">
        <p14:creationId xmlns:p14="http://schemas.microsoft.com/office/powerpoint/2010/main" val="7231955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15:guide id="1" orient="horz" pos="4201" userDrawn="1">
          <p15:clr>
            <a:srgbClr val="FBAE40"/>
          </p15:clr>
        </p15:guide>
        <p15:guide id="2" pos="756" userDrawn="1">
          <p15:clr>
            <a:srgbClr val="FBAE40"/>
          </p15:clr>
        </p15:guide>
        <p15:guide id="3" pos="3840" userDrawn="1">
          <p15:clr>
            <a:srgbClr val="FBAE40"/>
          </p15:clr>
        </p15:guide>
        <p15:guide id="4" pos="6970" userDrawn="1">
          <p15:clr>
            <a:srgbClr val="FBAE40"/>
          </p15:clr>
        </p15:guide>
        <p15:guide id="5" pos="3940" userDrawn="1">
          <p15:clr>
            <a:srgbClr val="FBAE40"/>
          </p15:clr>
        </p15:guide>
        <p15:guide id="6" orient="horz" pos="4042" userDrawn="1">
          <p15:clr>
            <a:srgbClr val="FBAE40"/>
          </p15:clr>
        </p15:guide>
        <p15:guide id="7" orient="horz" pos="429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2883526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583980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216203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 id="2147483661" r:id="rId4"/>
    <p:sldLayoutId id="2147483651" r:id="rId5"/>
    <p:sldLayoutId id="2147483655" r:id="rId6"/>
    <p:sldLayoutId id="2147483658" r:id="rId7"/>
    <p:sldLayoutId id="2147483660" r:id="rId8"/>
    <p:sldLayoutId id="2147483659" r:id="rId9"/>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22.svg"/><Relationship Id="rId3" Type="http://schemas.openxmlformats.org/officeDocument/2006/relationships/image" Target="../media/image13.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5" Type="http://schemas.microsoft.com/office/2007/relationships/hdphoto" Target="../media/hdphoto2.wdp"/><Relationship Id="rId10" Type="http://schemas.openxmlformats.org/officeDocument/2006/relationships/image" Target="../media/image19.svg"/><Relationship Id="rId4" Type="http://schemas.microsoft.com/office/2007/relationships/hdphoto" Target="../media/hdphoto1.wdp"/><Relationship Id="rId9" Type="http://schemas.openxmlformats.org/officeDocument/2006/relationships/image" Target="../media/image18.png"/><Relationship Id="rId1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3" Type="http://schemas.microsoft.com/office/2007/relationships/hdphoto" Target="../media/hdphoto3.wdp"/><Relationship Id="rId7" Type="http://schemas.openxmlformats.org/officeDocument/2006/relationships/image" Target="../media/image30.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29.png"/><Relationship Id="rId5" Type="http://schemas.microsoft.com/office/2007/relationships/hdphoto" Target="../media/hdphoto4.wdp"/><Relationship Id="rId4" Type="http://schemas.openxmlformats.org/officeDocument/2006/relationships/image" Target="../media/image28.png"/><Relationship Id="rId9" Type="http://schemas.openxmlformats.org/officeDocument/2006/relationships/image" Target="../media/image32.png"/></Relationships>
</file>

<file path=ppt/slides/_rels/slide1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svg"/><Relationship Id="rId7" Type="http://schemas.openxmlformats.org/officeDocument/2006/relationships/image" Target="../media/image38.sv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png"/><Relationship Id="rId11" Type="http://schemas.openxmlformats.org/officeDocument/2006/relationships/image" Target="../media/image42.svg"/><Relationship Id="rId5" Type="http://schemas.openxmlformats.org/officeDocument/2006/relationships/image" Target="../media/image36.sv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sv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3" Type="http://schemas.openxmlformats.org/officeDocument/2006/relationships/image" Target="../media/image3.pn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notesSlide" Target="../notesSlides/notesSlide10.xml"/><Relationship Id="rId16"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5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54.pn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18" Type="http://schemas.openxmlformats.org/officeDocument/2006/relationships/image" Target="../media/image58.png"/><Relationship Id="rId3" Type="http://schemas.openxmlformats.org/officeDocument/2006/relationships/image" Target="../media/image43.png"/><Relationship Id="rId21" Type="http://schemas.openxmlformats.org/officeDocument/2006/relationships/image" Target="../media/image61.png"/><Relationship Id="rId7" Type="http://schemas.openxmlformats.org/officeDocument/2006/relationships/image" Target="../media/image47.png"/><Relationship Id="rId12" Type="http://schemas.openxmlformats.org/officeDocument/2006/relationships/image" Target="../media/image52.png"/><Relationship Id="rId17" Type="http://schemas.openxmlformats.org/officeDocument/2006/relationships/image" Target="../media/image57.png"/><Relationship Id="rId2" Type="http://schemas.openxmlformats.org/officeDocument/2006/relationships/notesSlide" Target="../notesSlides/notesSlide12.xml"/><Relationship Id="rId16" Type="http://schemas.openxmlformats.org/officeDocument/2006/relationships/image" Target="../media/image56.png"/><Relationship Id="rId20"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png"/><Relationship Id="rId15" Type="http://schemas.openxmlformats.org/officeDocument/2006/relationships/image" Target="../media/image55.png"/><Relationship Id="rId23" Type="http://schemas.openxmlformats.org/officeDocument/2006/relationships/image" Target="../media/image63.png"/><Relationship Id="rId10" Type="http://schemas.openxmlformats.org/officeDocument/2006/relationships/image" Target="../media/image50.png"/><Relationship Id="rId19" Type="http://schemas.openxmlformats.org/officeDocument/2006/relationships/image" Target="../media/image59.png"/><Relationship Id="rId4" Type="http://schemas.openxmlformats.org/officeDocument/2006/relationships/image" Target="../media/image44.png"/><Relationship Id="rId9" Type="http://schemas.openxmlformats.org/officeDocument/2006/relationships/image" Target="../media/image49.png"/><Relationship Id="rId14" Type="http://schemas.openxmlformats.org/officeDocument/2006/relationships/image" Target="../media/image54.png"/><Relationship Id="rId22" Type="http://schemas.openxmlformats.org/officeDocument/2006/relationships/image" Target="../media/image62.png"/></Relationships>
</file>

<file path=ppt/slides/_rels/slide23.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3.png"/><Relationship Id="rId18" Type="http://schemas.openxmlformats.org/officeDocument/2006/relationships/image" Target="../media/image78.png"/><Relationship Id="rId3" Type="http://schemas.openxmlformats.org/officeDocument/2006/relationships/image" Target="../media/image3.png"/><Relationship Id="rId7" Type="http://schemas.openxmlformats.org/officeDocument/2006/relationships/image" Target="../media/image67.png"/><Relationship Id="rId12" Type="http://schemas.openxmlformats.org/officeDocument/2006/relationships/image" Target="../media/image72.png"/><Relationship Id="rId17" Type="http://schemas.openxmlformats.org/officeDocument/2006/relationships/image" Target="../media/image77.png"/><Relationship Id="rId2" Type="http://schemas.openxmlformats.org/officeDocument/2006/relationships/notesSlide" Target="../notesSlides/notesSlide13.xml"/><Relationship Id="rId16" Type="http://schemas.openxmlformats.org/officeDocument/2006/relationships/image" Target="../media/image76.png"/><Relationship Id="rId1" Type="http://schemas.openxmlformats.org/officeDocument/2006/relationships/slideLayout" Target="../slideLayouts/slideLayout2.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png"/><Relationship Id="rId15" Type="http://schemas.openxmlformats.org/officeDocument/2006/relationships/image" Target="../media/image75.png"/><Relationship Id="rId10" Type="http://schemas.openxmlformats.org/officeDocument/2006/relationships/image" Target="../media/image70.png"/><Relationship Id="rId19" Type="http://schemas.openxmlformats.org/officeDocument/2006/relationships/image" Target="../media/image79.png"/><Relationship Id="rId4" Type="http://schemas.openxmlformats.org/officeDocument/2006/relationships/image" Target="../media/image64.png"/><Relationship Id="rId9" Type="http://schemas.openxmlformats.org/officeDocument/2006/relationships/image" Target="../media/image69.png"/><Relationship Id="rId14" Type="http://schemas.openxmlformats.org/officeDocument/2006/relationships/image" Target="../media/image74.png"/></Relationships>
</file>

<file path=ppt/slides/_rels/slide24.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3.png"/><Relationship Id="rId7" Type="http://schemas.openxmlformats.org/officeDocument/2006/relationships/image" Target="../media/image8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tiff"/><Relationship Id="rId9" Type="http://schemas.openxmlformats.org/officeDocument/2006/relationships/image" Target="../media/image85.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6.png"/></Relationships>
</file>

<file path=ppt/slides/_rels/slide2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89.jpeg"/><Relationship Id="rId4" Type="http://schemas.openxmlformats.org/officeDocument/2006/relationships/image" Target="../media/image88.svg"/></Relationships>
</file>

<file path=ppt/slides/_rels/slide27.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88.svg"/><Relationship Id="rId4" Type="http://schemas.openxmlformats.org/officeDocument/2006/relationships/image" Target="../media/image87.png"/></Relationships>
</file>

<file path=ppt/slides/_rels/slide28.xml.rels><?xml version="1.0" encoding="UTF-8" standalone="yes"?>
<Relationships xmlns="http://schemas.openxmlformats.org/package/2006/relationships"><Relationship Id="rId3" Type="http://schemas.openxmlformats.org/officeDocument/2006/relationships/image" Target="../media/image91.jp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88.svg"/><Relationship Id="rId4" Type="http://schemas.openxmlformats.org/officeDocument/2006/relationships/image" Target="../media/image87.png"/></Relationships>
</file>

<file path=ppt/slides/_rels/slide29.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image" Target="../media/image102.png"/><Relationship Id="rId3" Type="http://schemas.openxmlformats.org/officeDocument/2006/relationships/image" Target="../media/image92.tiff"/><Relationship Id="rId7" Type="http://schemas.openxmlformats.org/officeDocument/2006/relationships/image" Target="../media/image96.tiff"/><Relationship Id="rId12" Type="http://schemas.openxmlformats.org/officeDocument/2006/relationships/image" Target="../media/image101.png"/><Relationship Id="rId17" Type="http://schemas.openxmlformats.org/officeDocument/2006/relationships/image" Target="../media/image106.png"/><Relationship Id="rId2" Type="http://schemas.openxmlformats.org/officeDocument/2006/relationships/notesSlide" Target="../notesSlides/notesSlide19.xml"/><Relationship Id="rId16" Type="http://schemas.openxmlformats.org/officeDocument/2006/relationships/image" Target="../media/image105.png"/><Relationship Id="rId1" Type="http://schemas.openxmlformats.org/officeDocument/2006/relationships/slideLayout" Target="../slideLayouts/slideLayout2.xml"/><Relationship Id="rId6" Type="http://schemas.openxmlformats.org/officeDocument/2006/relationships/image" Target="../media/image95.tiff"/><Relationship Id="rId11" Type="http://schemas.openxmlformats.org/officeDocument/2006/relationships/image" Target="../media/image100.tiff"/><Relationship Id="rId5" Type="http://schemas.openxmlformats.org/officeDocument/2006/relationships/image" Target="../media/image94.tiff"/><Relationship Id="rId15" Type="http://schemas.openxmlformats.org/officeDocument/2006/relationships/image" Target="../media/image104.tiff"/><Relationship Id="rId10" Type="http://schemas.openxmlformats.org/officeDocument/2006/relationships/image" Target="../media/image99.png"/><Relationship Id="rId4" Type="http://schemas.openxmlformats.org/officeDocument/2006/relationships/image" Target="../media/image93.tiff"/><Relationship Id="rId9" Type="http://schemas.openxmlformats.org/officeDocument/2006/relationships/image" Target="../media/image98.png"/><Relationship Id="rId14" Type="http://schemas.openxmlformats.org/officeDocument/2006/relationships/image" Target="../media/image103.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396EC404-EA85-9A44-9BD5-4E2185D3F611}"/>
              </a:ext>
            </a:extLst>
          </p:cNvPr>
          <p:cNvSpPr/>
          <p:nvPr/>
        </p:nvSpPr>
        <p:spPr>
          <a:xfrm>
            <a:off x="825381" y="3581127"/>
            <a:ext cx="6096000" cy="861774"/>
          </a:xfrm>
          <a:prstGeom prst="rect">
            <a:avLst/>
          </a:prstGeom>
        </p:spPr>
        <p:txBody>
          <a:bodyPr>
            <a:spAutoFit/>
          </a:bodyPr>
          <a:lstStyle/>
          <a:p>
            <a:br>
              <a:rPr lang="en" altLang="zh-CN" sz="1600" dirty="0"/>
            </a:br>
            <a:endParaRPr lang="en" altLang="zh-CN" sz="1600" dirty="0"/>
          </a:p>
          <a:p>
            <a:pPr fontAlgn="t"/>
            <a:r>
              <a:rPr lang="en" altLang="zh-CN" sz="1600" b="1" dirty="0">
                <a:solidFill>
                  <a:schemeClr val="bg1"/>
                </a:solidFill>
              </a:rPr>
              <a:t>Aaron Wang</a:t>
            </a:r>
            <a:r>
              <a:rPr lang="zh-CN" altLang="en-US" sz="1600" b="1" dirty="0">
                <a:solidFill>
                  <a:schemeClr val="bg1"/>
                </a:solidFill>
              </a:rPr>
              <a:t> </a:t>
            </a:r>
            <a:r>
              <a:rPr lang="en-US" altLang="zh-CN" sz="1600" dirty="0">
                <a:solidFill>
                  <a:schemeClr val="bg1"/>
                </a:solidFill>
              </a:rPr>
              <a:t>|</a:t>
            </a:r>
            <a:r>
              <a:rPr lang="zh-CN" altLang="en-US" sz="1600" dirty="0">
                <a:solidFill>
                  <a:schemeClr val="bg1"/>
                </a:solidFill>
              </a:rPr>
              <a:t> </a:t>
            </a:r>
            <a:r>
              <a:rPr lang="en" altLang="zh-CN" dirty="0">
                <a:solidFill>
                  <a:schemeClr val="bg1"/>
                </a:solidFill>
              </a:rPr>
              <a:t>Senior Product Manager</a:t>
            </a:r>
          </a:p>
        </p:txBody>
      </p:sp>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sp>
        <p:nvSpPr>
          <p:cNvPr id="27" name="矩形 26"/>
          <p:cNvSpPr/>
          <p:nvPr/>
        </p:nvSpPr>
        <p:spPr>
          <a:xfrm>
            <a:off x="4943635"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148110"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sp>
        <p:nvSpPr>
          <p:cNvPr id="15" name="文本框 14">
            <a:extLst>
              <a:ext uri="{FF2B5EF4-FFF2-40B4-BE49-F238E27FC236}">
                <a16:creationId xmlns:a16="http://schemas.microsoft.com/office/drawing/2014/main" id="{A69F7295-6147-4248-AA9A-03593C91EF3C}"/>
              </a:ext>
            </a:extLst>
          </p:cNvPr>
          <p:cNvSpPr txBox="1"/>
          <p:nvPr/>
        </p:nvSpPr>
        <p:spPr>
          <a:xfrm>
            <a:off x="825381" y="4444572"/>
            <a:ext cx="2731838" cy="338554"/>
          </a:xfrm>
          <a:prstGeom prst="rect">
            <a:avLst/>
          </a:prstGeom>
          <a:noFill/>
        </p:spPr>
        <p:txBody>
          <a:bodyPr wrap="none" rtlCol="0">
            <a:spAutoFit/>
          </a:bodyPr>
          <a:lstStyle/>
          <a:p>
            <a:r>
              <a:rPr lang="en-US" altLang="en-US" sz="16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6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sp>
        <p:nvSpPr>
          <p:cNvPr id="31" name="矩形 30"/>
          <p:cNvSpPr/>
          <p:nvPr/>
        </p:nvSpPr>
        <p:spPr>
          <a:xfrm>
            <a:off x="0" y="2615373"/>
            <a:ext cx="504439" cy="2155054"/>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1" y="2615373"/>
            <a:ext cx="142559" cy="21550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5381" y="940888"/>
            <a:ext cx="2006357" cy="659385"/>
          </a:xfrm>
          <a:prstGeom prst="rect">
            <a:avLst/>
          </a:prstGeom>
        </p:spPr>
      </p:pic>
      <p:sp>
        <p:nvSpPr>
          <p:cNvPr id="59" name="矩形 58"/>
          <p:cNvSpPr/>
          <p:nvPr/>
        </p:nvSpPr>
        <p:spPr>
          <a:xfrm>
            <a:off x="725748" y="2615373"/>
            <a:ext cx="6295266" cy="1200329"/>
          </a:xfrm>
          <a:prstGeom prst="rect">
            <a:avLst/>
          </a:prstGeom>
        </p:spPr>
        <p:txBody>
          <a:bodyPr wrap="square">
            <a:spAutoFit/>
          </a:bodyPr>
          <a:lstStyle/>
          <a:p>
            <a:r>
              <a:rPr lang="en-US" altLang="zh-CN" sz="3600" b="1" dirty="0">
                <a:solidFill>
                  <a:schemeClr val="bg1"/>
                </a:solidFill>
                <a:latin typeface="Century Gothic" panose="020B0502020202020204" pitchFamily="34" charset="0"/>
                <a:ea typeface="微软雅黑" charset="-122"/>
              </a:rPr>
              <a:t>Sangfor Digitally Transforms the Healthcare Industry</a:t>
            </a:r>
          </a:p>
        </p:txBody>
      </p:sp>
      <p:cxnSp>
        <p:nvCxnSpPr>
          <p:cNvPr id="62" name="直接连接符 61"/>
          <p:cNvCxnSpPr>
            <a:cxnSpLocks/>
          </p:cNvCxnSpPr>
          <p:nvPr/>
        </p:nvCxnSpPr>
        <p:spPr>
          <a:xfrm>
            <a:off x="942438" y="3982470"/>
            <a:ext cx="5264398"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377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a:t>
            </a:fld>
            <a:endParaRPr lang="zh-CN" altLang="en-US" dirty="0"/>
          </a:p>
        </p:txBody>
      </p:sp>
      <p:grpSp>
        <p:nvGrpSpPr>
          <p:cNvPr id="12" name="组合 11"/>
          <p:cNvGrpSpPr/>
          <p:nvPr/>
        </p:nvGrpSpPr>
        <p:grpSpPr>
          <a:xfrm>
            <a:off x="0" y="212035"/>
            <a:ext cx="8820319" cy="954107"/>
            <a:chOff x="1" y="200326"/>
            <a:chExt cx="8820319" cy="954107"/>
          </a:xfrm>
        </p:grpSpPr>
        <p:sp>
          <p:nvSpPr>
            <p:cNvPr id="13" name="矩形 12"/>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541551" y="200326"/>
              <a:ext cx="8278769" cy="954107"/>
            </a:xfrm>
            <a:prstGeom prst="rect">
              <a:avLst/>
            </a:prstGeom>
          </p:spPr>
          <p:txBody>
            <a:bodyPr wrap="square">
              <a:spAutoFit/>
            </a:bodyPr>
            <a:lstStyle/>
            <a:p>
              <a:r>
                <a:rPr lang="en-US" altLang="zh-CN" sz="2800" b="1" dirty="0">
                  <a:solidFill>
                    <a:schemeClr val="bg1"/>
                  </a:solidFill>
                  <a:latin typeface="Century Gothic" panose="020B0502020202020204" pitchFamily="34" charset="0"/>
                  <a:ea typeface="微软雅黑" charset="-122"/>
                </a:rPr>
                <a:t>Digital Transformation is Driving The Future </a:t>
              </a:r>
            </a:p>
            <a:p>
              <a:r>
                <a:rPr lang="en-US" altLang="zh-CN" sz="2800" b="1" dirty="0">
                  <a:solidFill>
                    <a:schemeClr val="bg1"/>
                  </a:solidFill>
                  <a:latin typeface="Century Gothic" panose="020B0502020202020204" pitchFamily="34" charset="0"/>
                  <a:ea typeface="微软雅黑" charset="-122"/>
                </a:rPr>
                <a:t>of Healthcare</a:t>
              </a:r>
            </a:p>
          </p:txBody>
        </p:sp>
        <p:sp>
          <p:nvSpPr>
            <p:cNvPr id="15" name="矩形 14"/>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7" name="组合 6">
            <a:extLst>
              <a:ext uri="{FF2B5EF4-FFF2-40B4-BE49-F238E27FC236}">
                <a16:creationId xmlns:a16="http://schemas.microsoft.com/office/drawing/2014/main" id="{41DF5BB3-3BD4-7E45-B306-9970DC38F664}"/>
              </a:ext>
            </a:extLst>
          </p:cNvPr>
          <p:cNvGrpSpPr/>
          <p:nvPr/>
        </p:nvGrpSpPr>
        <p:grpSpPr>
          <a:xfrm>
            <a:off x="1314850" y="1484842"/>
            <a:ext cx="9657950" cy="4600370"/>
            <a:chOff x="1314850" y="1484842"/>
            <a:chExt cx="9657950" cy="4600370"/>
          </a:xfrm>
        </p:grpSpPr>
        <p:sp>
          <p:nvSpPr>
            <p:cNvPr id="5" name="矩形 4">
              <a:extLst>
                <a:ext uri="{FF2B5EF4-FFF2-40B4-BE49-F238E27FC236}">
                  <a16:creationId xmlns:a16="http://schemas.microsoft.com/office/drawing/2014/main" id="{2EBC69C4-5FF4-AB48-8965-1A3B24E16A87}"/>
                </a:ext>
              </a:extLst>
            </p:cNvPr>
            <p:cNvSpPr/>
            <p:nvPr/>
          </p:nvSpPr>
          <p:spPr>
            <a:xfrm>
              <a:off x="1314850" y="1484842"/>
              <a:ext cx="9657950" cy="46003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hart&#10;&#10;Description automatically generated">
              <a:extLst>
                <a:ext uri="{FF2B5EF4-FFF2-40B4-BE49-F238E27FC236}">
                  <a16:creationId xmlns:a16="http://schemas.microsoft.com/office/drawing/2014/main" id="{FB2B2CB4-B020-4854-B27A-8B2EDCCF3C1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0236" b="13512"/>
            <a:stretch/>
          </p:blipFill>
          <p:spPr>
            <a:xfrm>
              <a:off x="3072230" y="2671332"/>
              <a:ext cx="6732167" cy="2941479"/>
            </a:xfrm>
            <a:prstGeom prst="rect">
              <a:avLst/>
            </a:prstGeom>
          </p:spPr>
        </p:pic>
        <p:pic>
          <p:nvPicPr>
            <p:cNvPr id="11" name="Picture 5" descr="Chart&#10;&#10;Description automatically generated">
              <a:extLst>
                <a:ext uri="{FF2B5EF4-FFF2-40B4-BE49-F238E27FC236}">
                  <a16:creationId xmlns:a16="http://schemas.microsoft.com/office/drawing/2014/main" id="{7CC637EA-2E60-F54D-87B8-EE95554246B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490" b="82096"/>
            <a:stretch/>
          </p:blipFill>
          <p:spPr>
            <a:xfrm>
              <a:off x="1599055" y="1728389"/>
              <a:ext cx="6732167" cy="773221"/>
            </a:xfrm>
            <a:prstGeom prst="rect">
              <a:avLst/>
            </a:prstGeom>
          </p:spPr>
        </p:pic>
        <p:pic>
          <p:nvPicPr>
            <p:cNvPr id="16" name="Picture 5" descr="Chart&#10;&#10;Description automatically generated">
              <a:extLst>
                <a:ext uri="{FF2B5EF4-FFF2-40B4-BE49-F238E27FC236}">
                  <a16:creationId xmlns:a16="http://schemas.microsoft.com/office/drawing/2014/main" id="{F3D39A59-DD5C-E447-8F6D-70B61D4ABB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9596" r="71703" b="3327"/>
            <a:stretch/>
          </p:blipFill>
          <p:spPr>
            <a:xfrm>
              <a:off x="1629237" y="5684820"/>
              <a:ext cx="1905000" cy="314235"/>
            </a:xfrm>
            <a:prstGeom prst="rect">
              <a:avLst/>
            </a:prstGeom>
          </p:spPr>
        </p:pic>
        <p:pic>
          <p:nvPicPr>
            <p:cNvPr id="17" name="Picture 5" descr="Chart&#10;&#10;Description automatically generated">
              <a:extLst>
                <a:ext uri="{FF2B5EF4-FFF2-40B4-BE49-F238E27FC236}">
                  <a16:creationId xmlns:a16="http://schemas.microsoft.com/office/drawing/2014/main" id="{05319E21-DC27-2C4E-BFEE-E18E9123799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920" t="93082" r="-3269" b="1940"/>
            <a:stretch/>
          </p:blipFill>
          <p:spPr>
            <a:xfrm>
              <a:off x="8415640" y="5778015"/>
              <a:ext cx="2514368" cy="221040"/>
            </a:xfrm>
            <a:prstGeom prst="rect">
              <a:avLst/>
            </a:prstGeom>
          </p:spPr>
        </p:pic>
      </p:grpSp>
    </p:spTree>
    <p:extLst>
      <p:ext uri="{BB962C8B-B14F-4D97-AF65-F5344CB8AC3E}">
        <p14:creationId xmlns:p14="http://schemas.microsoft.com/office/powerpoint/2010/main" val="394748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grpSp>
        <p:nvGrpSpPr>
          <p:cNvPr id="12" name="组合 11"/>
          <p:cNvGrpSpPr/>
          <p:nvPr/>
        </p:nvGrpSpPr>
        <p:grpSpPr>
          <a:xfrm>
            <a:off x="1" y="200326"/>
            <a:ext cx="8174999" cy="523220"/>
            <a:chOff x="1" y="200326"/>
            <a:chExt cx="8174999" cy="523220"/>
          </a:xfrm>
        </p:grpSpPr>
        <p:sp>
          <p:nvSpPr>
            <p:cNvPr id="13" name="矩形 12"/>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579651" y="200326"/>
              <a:ext cx="7595349"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Money is Pouring into Healthcare IT Market</a:t>
              </a:r>
            </a:p>
          </p:txBody>
        </p:sp>
        <p:sp>
          <p:nvSpPr>
            <p:cNvPr id="15" name="矩形 14"/>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6" name="Rectangle 1">
            <a:extLst>
              <a:ext uri="{FF2B5EF4-FFF2-40B4-BE49-F238E27FC236}">
                <a16:creationId xmlns:a16="http://schemas.microsoft.com/office/drawing/2014/main" id="{B3B5B4C6-972B-5346-A6F6-729BF435D73B}"/>
              </a:ext>
            </a:extLst>
          </p:cNvPr>
          <p:cNvSpPr/>
          <p:nvPr/>
        </p:nvSpPr>
        <p:spPr>
          <a:xfrm>
            <a:off x="3975636" y="3885689"/>
            <a:ext cx="1128798" cy="1766321"/>
          </a:xfrm>
          <a:prstGeom prst="rect">
            <a:avLst/>
          </a:prstGeom>
          <a:gradFill flip="none" rotWithShape="1">
            <a:gsLst>
              <a:gs pos="16000">
                <a:srgbClr val="00B0F0"/>
              </a:gs>
              <a:gs pos="100000">
                <a:srgbClr val="00B0F0">
                  <a:alpha val="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
            <a:extLst>
              <a:ext uri="{FF2B5EF4-FFF2-40B4-BE49-F238E27FC236}">
                <a16:creationId xmlns:a16="http://schemas.microsoft.com/office/drawing/2014/main" id="{05084ABB-D180-B94B-B516-786879EFE304}"/>
              </a:ext>
            </a:extLst>
          </p:cNvPr>
          <p:cNvSpPr/>
          <p:nvPr/>
        </p:nvSpPr>
        <p:spPr>
          <a:xfrm>
            <a:off x="6910577" y="1786583"/>
            <a:ext cx="1128798" cy="3865427"/>
          </a:xfrm>
          <a:prstGeom prst="rect">
            <a:avLst/>
          </a:prstGeom>
          <a:gradFill>
            <a:gsLst>
              <a:gs pos="16000">
                <a:srgbClr val="79BD28"/>
              </a:gs>
              <a:gs pos="100000">
                <a:srgbClr val="79BD28">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4">
            <a:extLst>
              <a:ext uri="{FF2B5EF4-FFF2-40B4-BE49-F238E27FC236}">
                <a16:creationId xmlns:a16="http://schemas.microsoft.com/office/drawing/2014/main" id="{3051FA9D-E08F-3A43-AC40-92E84A758CAB}"/>
              </a:ext>
            </a:extLst>
          </p:cNvPr>
          <p:cNvCxnSpPr>
            <a:cxnSpLocks/>
          </p:cNvCxnSpPr>
          <p:nvPr/>
        </p:nvCxnSpPr>
        <p:spPr>
          <a:xfrm>
            <a:off x="3665842" y="5660433"/>
            <a:ext cx="4812376"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19" name="Google Shape;31;p6">
            <a:extLst>
              <a:ext uri="{FF2B5EF4-FFF2-40B4-BE49-F238E27FC236}">
                <a16:creationId xmlns:a16="http://schemas.microsoft.com/office/drawing/2014/main" id="{7D73280C-91F6-A14B-8382-2D806FB9FC85}"/>
              </a:ext>
            </a:extLst>
          </p:cNvPr>
          <p:cNvSpPr txBox="1">
            <a:spLocks/>
          </p:cNvSpPr>
          <p:nvPr/>
        </p:nvSpPr>
        <p:spPr>
          <a:xfrm>
            <a:off x="4188928" y="5735057"/>
            <a:ext cx="722455" cy="415154"/>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ctr">
              <a:buSzPts val="2592"/>
            </a:pPr>
            <a:r>
              <a:rPr lang="en-US" sz="1600" dirty="0">
                <a:latin typeface="Century Gothic" panose="020B0502020202020204" pitchFamily="34" charset="0"/>
                <a:ea typeface="Helvetica Neue"/>
                <a:cs typeface="Helvetica Neue"/>
                <a:sym typeface="Helvetica Neue"/>
              </a:rPr>
              <a:t>2019</a:t>
            </a:r>
          </a:p>
        </p:txBody>
      </p:sp>
      <p:sp>
        <p:nvSpPr>
          <p:cNvPr id="20" name="Google Shape;31;p6">
            <a:extLst>
              <a:ext uri="{FF2B5EF4-FFF2-40B4-BE49-F238E27FC236}">
                <a16:creationId xmlns:a16="http://schemas.microsoft.com/office/drawing/2014/main" id="{0CCEB987-3DB6-EA4F-B115-4A6DE81E00CA}"/>
              </a:ext>
            </a:extLst>
          </p:cNvPr>
          <p:cNvSpPr txBox="1">
            <a:spLocks/>
          </p:cNvSpPr>
          <p:nvPr/>
        </p:nvSpPr>
        <p:spPr>
          <a:xfrm>
            <a:off x="7113747" y="5735057"/>
            <a:ext cx="722455" cy="415154"/>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ctr">
              <a:buSzPts val="2592"/>
            </a:pPr>
            <a:r>
              <a:rPr lang="en-US" sz="1600" dirty="0">
                <a:latin typeface="Century Gothic" panose="020B0502020202020204" pitchFamily="34" charset="0"/>
                <a:ea typeface="Helvetica Neue"/>
                <a:cs typeface="Helvetica Neue"/>
                <a:sym typeface="Helvetica Neue"/>
              </a:rPr>
              <a:t>2024</a:t>
            </a:r>
          </a:p>
        </p:txBody>
      </p:sp>
      <p:sp>
        <p:nvSpPr>
          <p:cNvPr id="21" name="Google Shape;31;p6">
            <a:extLst>
              <a:ext uri="{FF2B5EF4-FFF2-40B4-BE49-F238E27FC236}">
                <a16:creationId xmlns:a16="http://schemas.microsoft.com/office/drawing/2014/main" id="{41C6104C-F375-FD49-A77F-E289E953EB66}"/>
              </a:ext>
            </a:extLst>
          </p:cNvPr>
          <p:cNvSpPr txBox="1">
            <a:spLocks/>
          </p:cNvSpPr>
          <p:nvPr/>
        </p:nvSpPr>
        <p:spPr>
          <a:xfrm>
            <a:off x="6796551" y="1122943"/>
            <a:ext cx="1356849" cy="604360"/>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ctr">
              <a:lnSpc>
                <a:spcPct val="120000"/>
              </a:lnSpc>
              <a:buSzPts val="2592"/>
            </a:pPr>
            <a:r>
              <a:rPr lang="en-US" sz="1600" b="1" dirty="0">
                <a:solidFill>
                  <a:srgbClr val="79BD28"/>
                </a:solidFill>
                <a:latin typeface="Century Gothic" panose="020B0502020202020204" pitchFamily="34" charset="0"/>
                <a:ea typeface="Helvetica Neue"/>
                <a:cs typeface="Helvetica Neue"/>
                <a:sym typeface="Helvetica Neue"/>
              </a:rPr>
              <a:t>USD</a:t>
            </a:r>
            <a:r>
              <a:rPr lang="zh-CN" altLang="en-US" sz="1600" b="1" dirty="0">
                <a:solidFill>
                  <a:srgbClr val="79BD28"/>
                </a:solidFill>
                <a:latin typeface="Century Gothic" panose="020B0502020202020204" pitchFamily="34" charset="0"/>
                <a:ea typeface="Helvetica Neue"/>
                <a:cs typeface="Helvetica Neue"/>
                <a:sym typeface="Helvetica Neue"/>
              </a:rPr>
              <a:t> </a:t>
            </a:r>
            <a:r>
              <a:rPr lang="en-US" sz="1600" b="1" dirty="0">
                <a:solidFill>
                  <a:srgbClr val="79BD28"/>
                </a:solidFill>
                <a:latin typeface="Century Gothic" panose="020B0502020202020204" pitchFamily="34" charset="0"/>
                <a:ea typeface="Helvetica Neue"/>
                <a:cs typeface="Helvetica Neue"/>
                <a:sym typeface="Helvetica Neue"/>
              </a:rPr>
              <a:t>390.7</a:t>
            </a:r>
          </a:p>
          <a:p>
            <a:pPr algn="ctr">
              <a:lnSpc>
                <a:spcPct val="120000"/>
              </a:lnSpc>
              <a:buSzPts val="2592"/>
            </a:pPr>
            <a:r>
              <a:rPr lang="en-US" sz="1600" b="1" dirty="0">
                <a:solidFill>
                  <a:srgbClr val="79BD28"/>
                </a:solidFill>
                <a:latin typeface="Century Gothic" panose="020B0502020202020204" pitchFamily="34" charset="0"/>
                <a:ea typeface="Helvetica Neue"/>
                <a:cs typeface="Helvetica Neue"/>
                <a:sym typeface="Helvetica Neue"/>
              </a:rPr>
              <a:t>Billion</a:t>
            </a:r>
          </a:p>
        </p:txBody>
      </p:sp>
      <p:sp>
        <p:nvSpPr>
          <p:cNvPr id="22" name="Google Shape;31;p6">
            <a:extLst>
              <a:ext uri="{FF2B5EF4-FFF2-40B4-BE49-F238E27FC236}">
                <a16:creationId xmlns:a16="http://schemas.microsoft.com/office/drawing/2014/main" id="{88CACB14-465B-DE4D-9311-8B36542D1224}"/>
              </a:ext>
            </a:extLst>
          </p:cNvPr>
          <p:cNvSpPr txBox="1">
            <a:spLocks/>
          </p:cNvSpPr>
          <p:nvPr/>
        </p:nvSpPr>
        <p:spPr>
          <a:xfrm>
            <a:off x="3771522" y="3100320"/>
            <a:ext cx="1569742" cy="730486"/>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ctr">
              <a:lnSpc>
                <a:spcPct val="120000"/>
              </a:lnSpc>
              <a:buSzPts val="2592"/>
            </a:pPr>
            <a:r>
              <a:rPr lang="en-US" sz="1600" b="1" dirty="0">
                <a:solidFill>
                  <a:srgbClr val="00B0F0"/>
                </a:solidFill>
                <a:latin typeface="Century Gothic" panose="020B0502020202020204" pitchFamily="34" charset="0"/>
                <a:ea typeface="Helvetica Neue"/>
                <a:cs typeface="Helvetica Neue"/>
                <a:sym typeface="Helvetica Neue"/>
              </a:rPr>
              <a:t>USD</a:t>
            </a:r>
            <a:r>
              <a:rPr lang="zh-CN" altLang="en-US" sz="1600" b="1" dirty="0">
                <a:solidFill>
                  <a:srgbClr val="00B0F0"/>
                </a:solidFill>
                <a:latin typeface="Century Gothic" panose="020B0502020202020204" pitchFamily="34" charset="0"/>
                <a:ea typeface="Helvetica Neue"/>
                <a:cs typeface="Helvetica Neue"/>
                <a:sym typeface="Helvetica Neue"/>
              </a:rPr>
              <a:t> </a:t>
            </a:r>
            <a:r>
              <a:rPr lang="en-US" altLang="zh-CN" sz="1600" b="1" dirty="0">
                <a:solidFill>
                  <a:srgbClr val="00B0F0"/>
                </a:solidFill>
                <a:latin typeface="Century Gothic" panose="020B0502020202020204" pitchFamily="34" charset="0"/>
                <a:ea typeface="Helvetica Neue"/>
                <a:cs typeface="Helvetica Neue"/>
                <a:sym typeface="Helvetica Neue"/>
              </a:rPr>
              <a:t>187</a:t>
            </a:r>
            <a:r>
              <a:rPr lang="en-US" sz="1600" b="1" dirty="0">
                <a:solidFill>
                  <a:srgbClr val="00B0F0"/>
                </a:solidFill>
                <a:latin typeface="Century Gothic" panose="020B0502020202020204" pitchFamily="34" charset="0"/>
                <a:ea typeface="Helvetica Neue"/>
                <a:cs typeface="Helvetica Neue"/>
                <a:sym typeface="Helvetica Neue"/>
              </a:rPr>
              <a:t>.</a:t>
            </a:r>
            <a:r>
              <a:rPr lang="en-US" altLang="zh-CN" sz="1600" b="1" dirty="0">
                <a:solidFill>
                  <a:srgbClr val="00B0F0"/>
                </a:solidFill>
                <a:latin typeface="Century Gothic" panose="020B0502020202020204" pitchFamily="34" charset="0"/>
                <a:ea typeface="Helvetica Neue"/>
                <a:cs typeface="Helvetica Neue"/>
                <a:sym typeface="Helvetica Neue"/>
              </a:rPr>
              <a:t>6</a:t>
            </a:r>
            <a:endParaRPr lang="en-US" sz="1600" b="1" dirty="0">
              <a:solidFill>
                <a:srgbClr val="00B0F0"/>
              </a:solidFill>
              <a:latin typeface="Century Gothic" panose="020B0502020202020204" pitchFamily="34" charset="0"/>
              <a:ea typeface="Helvetica Neue"/>
              <a:cs typeface="Helvetica Neue"/>
              <a:sym typeface="Helvetica Neue"/>
            </a:endParaRPr>
          </a:p>
          <a:p>
            <a:pPr algn="ctr">
              <a:lnSpc>
                <a:spcPct val="120000"/>
              </a:lnSpc>
              <a:buSzPts val="2592"/>
            </a:pPr>
            <a:r>
              <a:rPr lang="en-US" sz="1600" b="1" dirty="0">
                <a:solidFill>
                  <a:srgbClr val="00B0F0"/>
                </a:solidFill>
                <a:latin typeface="Century Gothic" panose="020B0502020202020204" pitchFamily="34" charset="0"/>
                <a:ea typeface="Helvetica Neue"/>
                <a:cs typeface="Helvetica Neue"/>
                <a:sym typeface="Helvetica Neue"/>
              </a:rPr>
              <a:t>Billion</a:t>
            </a:r>
          </a:p>
        </p:txBody>
      </p:sp>
      <p:sp>
        <p:nvSpPr>
          <p:cNvPr id="23" name="Google Shape;31;p6">
            <a:extLst>
              <a:ext uri="{FF2B5EF4-FFF2-40B4-BE49-F238E27FC236}">
                <a16:creationId xmlns:a16="http://schemas.microsoft.com/office/drawing/2014/main" id="{BE5C8C71-0CA0-3745-B360-4F6F0FCCCF77}"/>
              </a:ext>
            </a:extLst>
          </p:cNvPr>
          <p:cNvSpPr txBox="1">
            <a:spLocks/>
          </p:cNvSpPr>
          <p:nvPr/>
        </p:nvSpPr>
        <p:spPr>
          <a:xfrm>
            <a:off x="3515471" y="1197566"/>
            <a:ext cx="2069368" cy="1153864"/>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ctr">
              <a:lnSpc>
                <a:spcPct val="120000"/>
              </a:lnSpc>
              <a:buSzPts val="2592"/>
            </a:pPr>
            <a:r>
              <a:rPr lang="en-US" sz="2000" b="1" dirty="0">
                <a:latin typeface="Century Gothic" panose="020B0502020202020204" pitchFamily="34" charset="0"/>
                <a:ea typeface="Helvetica Neue"/>
                <a:cs typeface="Helvetica Neue"/>
                <a:sym typeface="Helvetica Neue"/>
              </a:rPr>
              <a:t>CAGR</a:t>
            </a:r>
          </a:p>
          <a:p>
            <a:pPr algn="ctr">
              <a:lnSpc>
                <a:spcPct val="120000"/>
              </a:lnSpc>
              <a:buSzPts val="2592"/>
            </a:pPr>
            <a:r>
              <a:rPr lang="en-US" sz="4400" b="1" dirty="0">
                <a:solidFill>
                  <a:srgbClr val="00B0F0"/>
                </a:solidFill>
                <a:latin typeface="Century Gothic" panose="020B0502020202020204" pitchFamily="34" charset="0"/>
                <a:ea typeface="Helvetica Neue"/>
                <a:cs typeface="Helvetica Neue"/>
                <a:sym typeface="Helvetica Neue"/>
              </a:rPr>
              <a:t>15.8%</a:t>
            </a:r>
          </a:p>
        </p:txBody>
      </p:sp>
    </p:spTree>
    <p:extLst>
      <p:ext uri="{BB962C8B-B14F-4D97-AF65-F5344CB8AC3E}">
        <p14:creationId xmlns:p14="http://schemas.microsoft.com/office/powerpoint/2010/main" val="2091619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grpSp>
        <p:nvGrpSpPr>
          <p:cNvPr id="19" name="组合 18"/>
          <p:cNvGrpSpPr/>
          <p:nvPr/>
        </p:nvGrpSpPr>
        <p:grpSpPr>
          <a:xfrm>
            <a:off x="1" y="200326"/>
            <a:ext cx="5199826" cy="523220"/>
            <a:chOff x="1" y="200326"/>
            <a:chExt cx="5199826"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462017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Patient Treatment Process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3" name="Pentagon 1">
            <a:extLst>
              <a:ext uri="{FF2B5EF4-FFF2-40B4-BE49-F238E27FC236}">
                <a16:creationId xmlns:a16="http://schemas.microsoft.com/office/drawing/2014/main" id="{A8BBACAE-0CF8-2249-AF62-E416CA3C7C08}"/>
              </a:ext>
            </a:extLst>
          </p:cNvPr>
          <p:cNvSpPr/>
          <p:nvPr/>
        </p:nvSpPr>
        <p:spPr>
          <a:xfrm>
            <a:off x="1057665"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Admission</a:t>
            </a:r>
          </a:p>
        </p:txBody>
      </p:sp>
      <p:sp>
        <p:nvSpPr>
          <p:cNvPr id="24" name="Pentagon 8">
            <a:extLst>
              <a:ext uri="{FF2B5EF4-FFF2-40B4-BE49-F238E27FC236}">
                <a16:creationId xmlns:a16="http://schemas.microsoft.com/office/drawing/2014/main" id="{4505A08B-0C92-5C48-9118-D61FF9922076}"/>
              </a:ext>
            </a:extLst>
          </p:cNvPr>
          <p:cNvSpPr/>
          <p:nvPr/>
        </p:nvSpPr>
        <p:spPr>
          <a:xfrm>
            <a:off x="3137187"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Diagnose</a:t>
            </a:r>
          </a:p>
        </p:txBody>
      </p:sp>
      <p:sp>
        <p:nvSpPr>
          <p:cNvPr id="25" name="Pentagon 9">
            <a:extLst>
              <a:ext uri="{FF2B5EF4-FFF2-40B4-BE49-F238E27FC236}">
                <a16:creationId xmlns:a16="http://schemas.microsoft.com/office/drawing/2014/main" id="{6E9EB691-5C65-CE40-A1D0-CB7A68CE4F66}"/>
              </a:ext>
            </a:extLst>
          </p:cNvPr>
          <p:cNvSpPr/>
          <p:nvPr/>
        </p:nvSpPr>
        <p:spPr>
          <a:xfrm>
            <a:off x="5216709"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Therapy</a:t>
            </a:r>
          </a:p>
        </p:txBody>
      </p:sp>
      <p:sp>
        <p:nvSpPr>
          <p:cNvPr id="26" name="Pentagon 10">
            <a:extLst>
              <a:ext uri="{FF2B5EF4-FFF2-40B4-BE49-F238E27FC236}">
                <a16:creationId xmlns:a16="http://schemas.microsoft.com/office/drawing/2014/main" id="{EDABB822-546C-B246-A577-E7517EC923ED}"/>
              </a:ext>
            </a:extLst>
          </p:cNvPr>
          <p:cNvSpPr/>
          <p:nvPr/>
        </p:nvSpPr>
        <p:spPr>
          <a:xfrm>
            <a:off x="7296231"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Post-treatment</a:t>
            </a:r>
          </a:p>
        </p:txBody>
      </p:sp>
      <p:sp>
        <p:nvSpPr>
          <p:cNvPr id="27" name="Pentagon 11">
            <a:extLst>
              <a:ext uri="{FF2B5EF4-FFF2-40B4-BE49-F238E27FC236}">
                <a16:creationId xmlns:a16="http://schemas.microsoft.com/office/drawing/2014/main" id="{76ED050C-3E1A-C241-A6C9-B569C9BD9BAF}"/>
              </a:ext>
            </a:extLst>
          </p:cNvPr>
          <p:cNvSpPr/>
          <p:nvPr/>
        </p:nvSpPr>
        <p:spPr>
          <a:xfrm>
            <a:off x="9375753"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Discharge</a:t>
            </a:r>
          </a:p>
        </p:txBody>
      </p:sp>
      <p:sp>
        <p:nvSpPr>
          <p:cNvPr id="28" name="TextBox 2">
            <a:extLst>
              <a:ext uri="{FF2B5EF4-FFF2-40B4-BE49-F238E27FC236}">
                <a16:creationId xmlns:a16="http://schemas.microsoft.com/office/drawing/2014/main" id="{142F086A-D1D2-CF47-A1B7-C2C6EA2AB273}"/>
              </a:ext>
            </a:extLst>
          </p:cNvPr>
          <p:cNvSpPr txBox="1"/>
          <p:nvPr/>
        </p:nvSpPr>
        <p:spPr>
          <a:xfrm>
            <a:off x="1967598" y="5381868"/>
            <a:ext cx="8613055" cy="400110"/>
          </a:xfrm>
          <a:prstGeom prst="rect">
            <a:avLst/>
          </a:prstGeom>
          <a:noFill/>
        </p:spPr>
        <p:txBody>
          <a:bodyPr wrap="square" rtlCol="0">
            <a:spAutoFit/>
          </a:bodyPr>
          <a:lstStyle/>
          <a:p>
            <a:pPr algn="ctr"/>
            <a:r>
              <a:rPr lang="en-US" sz="2000" b="1" dirty="0">
                <a:solidFill>
                  <a:srgbClr val="00B0F0"/>
                </a:solidFill>
                <a:latin typeface="Century Gothic" panose="020B0502020202020204" pitchFamily="34" charset="0"/>
                <a:ea typeface="Helvetica Neue"/>
                <a:cs typeface="Helvetica Neue"/>
                <a:sym typeface="Helvetica Neue"/>
              </a:rPr>
              <a:t>IT systems play a vital role in healthcare services.</a:t>
            </a:r>
          </a:p>
        </p:txBody>
      </p:sp>
      <p:sp>
        <p:nvSpPr>
          <p:cNvPr id="29" name="Rectangle 3">
            <a:extLst>
              <a:ext uri="{FF2B5EF4-FFF2-40B4-BE49-F238E27FC236}">
                <a16:creationId xmlns:a16="http://schemas.microsoft.com/office/drawing/2014/main" id="{22B367F3-416E-5140-BA0D-156FEC0936E7}"/>
              </a:ext>
            </a:extLst>
          </p:cNvPr>
          <p:cNvSpPr/>
          <p:nvPr/>
        </p:nvSpPr>
        <p:spPr>
          <a:xfrm>
            <a:off x="1057664" y="2825419"/>
            <a:ext cx="10274707" cy="392723"/>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Century Gothic" panose="020B0502020202020204" pitchFamily="34" charset="0"/>
              </a:rPr>
              <a:t>EHR/EMR</a:t>
            </a:r>
          </a:p>
        </p:txBody>
      </p:sp>
      <p:sp>
        <p:nvSpPr>
          <p:cNvPr id="30" name="Rectangle 14">
            <a:extLst>
              <a:ext uri="{FF2B5EF4-FFF2-40B4-BE49-F238E27FC236}">
                <a16:creationId xmlns:a16="http://schemas.microsoft.com/office/drawing/2014/main" id="{FA0EA22D-E549-784D-8D7D-DD5683920C48}"/>
              </a:ext>
            </a:extLst>
          </p:cNvPr>
          <p:cNvSpPr/>
          <p:nvPr/>
        </p:nvSpPr>
        <p:spPr>
          <a:xfrm>
            <a:off x="3137186" y="3607102"/>
            <a:ext cx="6115663" cy="392723"/>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Century Gothic" panose="020B0502020202020204" pitchFamily="34" charset="0"/>
              </a:rPr>
              <a:t>PACS</a:t>
            </a:r>
          </a:p>
        </p:txBody>
      </p:sp>
      <p:sp>
        <p:nvSpPr>
          <p:cNvPr id="31" name="Rectangle 15">
            <a:extLst>
              <a:ext uri="{FF2B5EF4-FFF2-40B4-BE49-F238E27FC236}">
                <a16:creationId xmlns:a16="http://schemas.microsoft.com/office/drawing/2014/main" id="{96571251-AFEF-6F40-A001-592A20048A24}"/>
              </a:ext>
            </a:extLst>
          </p:cNvPr>
          <p:cNvSpPr/>
          <p:nvPr/>
        </p:nvSpPr>
        <p:spPr>
          <a:xfrm>
            <a:off x="1057664" y="4388785"/>
            <a:ext cx="10274706" cy="392723"/>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Century Gothic" panose="020B0502020202020204" pitchFamily="34" charset="0"/>
              </a:rPr>
              <a:t>Billing/payment</a:t>
            </a:r>
          </a:p>
        </p:txBody>
      </p:sp>
    </p:spTree>
    <p:extLst>
      <p:ext uri="{BB962C8B-B14F-4D97-AF65-F5344CB8AC3E}">
        <p14:creationId xmlns:p14="http://schemas.microsoft.com/office/powerpoint/2010/main" val="3522589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4</a:t>
            </a:fld>
            <a:endParaRPr lang="zh-CN" altLang="en-US" dirty="0"/>
          </a:p>
        </p:txBody>
      </p:sp>
      <p:grpSp>
        <p:nvGrpSpPr>
          <p:cNvPr id="19" name="组合 18"/>
          <p:cNvGrpSpPr/>
          <p:nvPr/>
        </p:nvGrpSpPr>
        <p:grpSpPr>
          <a:xfrm>
            <a:off x="1" y="200326"/>
            <a:ext cx="5754465" cy="523220"/>
            <a:chOff x="1" y="200326"/>
            <a:chExt cx="5754465"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17481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Goal of Healthcare Providers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a:extLst>
              <a:ext uri="{FF2B5EF4-FFF2-40B4-BE49-F238E27FC236}">
                <a16:creationId xmlns:a16="http://schemas.microsoft.com/office/drawing/2014/main" id="{18307827-F769-484C-8F2F-63F2598B6E2A}"/>
              </a:ext>
            </a:extLst>
          </p:cNvPr>
          <p:cNvGrpSpPr/>
          <p:nvPr/>
        </p:nvGrpSpPr>
        <p:grpSpPr>
          <a:xfrm>
            <a:off x="1057664" y="1621038"/>
            <a:ext cx="10274708" cy="3160470"/>
            <a:chOff x="1057664" y="1621038"/>
            <a:chExt cx="10274708" cy="3160470"/>
          </a:xfrm>
        </p:grpSpPr>
        <p:sp>
          <p:nvSpPr>
            <p:cNvPr id="36" name="Pentagon 1">
              <a:extLst>
                <a:ext uri="{FF2B5EF4-FFF2-40B4-BE49-F238E27FC236}">
                  <a16:creationId xmlns:a16="http://schemas.microsoft.com/office/drawing/2014/main" id="{329ECF66-4477-2C4F-B01B-8587E20EECE8}"/>
                </a:ext>
              </a:extLst>
            </p:cNvPr>
            <p:cNvSpPr/>
            <p:nvPr/>
          </p:nvSpPr>
          <p:spPr>
            <a:xfrm>
              <a:off x="1057665"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Admission</a:t>
              </a:r>
            </a:p>
          </p:txBody>
        </p:sp>
        <p:sp>
          <p:nvSpPr>
            <p:cNvPr id="37" name="Pentagon 8">
              <a:extLst>
                <a:ext uri="{FF2B5EF4-FFF2-40B4-BE49-F238E27FC236}">
                  <a16:creationId xmlns:a16="http://schemas.microsoft.com/office/drawing/2014/main" id="{9D6A6B06-C50C-0540-A023-A1A5D4A15B72}"/>
                </a:ext>
              </a:extLst>
            </p:cNvPr>
            <p:cNvSpPr/>
            <p:nvPr/>
          </p:nvSpPr>
          <p:spPr>
            <a:xfrm>
              <a:off x="3137187"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Diagnose</a:t>
              </a:r>
            </a:p>
          </p:txBody>
        </p:sp>
        <p:sp>
          <p:nvSpPr>
            <p:cNvPr id="38" name="Pentagon 9">
              <a:extLst>
                <a:ext uri="{FF2B5EF4-FFF2-40B4-BE49-F238E27FC236}">
                  <a16:creationId xmlns:a16="http://schemas.microsoft.com/office/drawing/2014/main" id="{FA392A0A-EB47-7445-A6E4-4226E5501D1E}"/>
                </a:ext>
              </a:extLst>
            </p:cNvPr>
            <p:cNvSpPr/>
            <p:nvPr/>
          </p:nvSpPr>
          <p:spPr>
            <a:xfrm>
              <a:off x="5216709"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Therapy</a:t>
              </a:r>
            </a:p>
          </p:txBody>
        </p:sp>
        <p:sp>
          <p:nvSpPr>
            <p:cNvPr id="39" name="Pentagon 10">
              <a:extLst>
                <a:ext uri="{FF2B5EF4-FFF2-40B4-BE49-F238E27FC236}">
                  <a16:creationId xmlns:a16="http://schemas.microsoft.com/office/drawing/2014/main" id="{BF343C5F-8E98-224E-AED8-6FC6758852A4}"/>
                </a:ext>
              </a:extLst>
            </p:cNvPr>
            <p:cNvSpPr/>
            <p:nvPr/>
          </p:nvSpPr>
          <p:spPr>
            <a:xfrm>
              <a:off x="7296231"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Post-treatment</a:t>
              </a:r>
            </a:p>
          </p:txBody>
        </p:sp>
        <p:sp>
          <p:nvSpPr>
            <p:cNvPr id="40" name="Pentagon 11">
              <a:extLst>
                <a:ext uri="{FF2B5EF4-FFF2-40B4-BE49-F238E27FC236}">
                  <a16:creationId xmlns:a16="http://schemas.microsoft.com/office/drawing/2014/main" id="{8FBCD087-4F36-2A4E-B333-4F043425E708}"/>
                </a:ext>
              </a:extLst>
            </p:cNvPr>
            <p:cNvSpPr/>
            <p:nvPr/>
          </p:nvSpPr>
          <p:spPr>
            <a:xfrm>
              <a:off x="9375753" y="1621038"/>
              <a:ext cx="1956619" cy="855406"/>
            </a:xfrm>
            <a:prstGeom prst="homePlate">
              <a:avLst/>
            </a:prstGeom>
            <a:gradFill flip="none" rotWithShape="1">
              <a:gsLst>
                <a:gs pos="16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Discharge</a:t>
              </a:r>
            </a:p>
          </p:txBody>
        </p:sp>
        <p:sp>
          <p:nvSpPr>
            <p:cNvPr id="41" name="Rectangle 3">
              <a:extLst>
                <a:ext uri="{FF2B5EF4-FFF2-40B4-BE49-F238E27FC236}">
                  <a16:creationId xmlns:a16="http://schemas.microsoft.com/office/drawing/2014/main" id="{3CC24372-BBA0-5943-82FC-63C7FE939F3E}"/>
                </a:ext>
              </a:extLst>
            </p:cNvPr>
            <p:cNvSpPr/>
            <p:nvPr/>
          </p:nvSpPr>
          <p:spPr>
            <a:xfrm>
              <a:off x="1057664" y="2825419"/>
              <a:ext cx="10274707" cy="392723"/>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Century Gothic" panose="020B0502020202020204" pitchFamily="34" charset="0"/>
                </a:rPr>
                <a:t>EHR/EMR</a:t>
              </a:r>
            </a:p>
          </p:txBody>
        </p:sp>
        <p:sp>
          <p:nvSpPr>
            <p:cNvPr id="42" name="Rectangle 14">
              <a:extLst>
                <a:ext uri="{FF2B5EF4-FFF2-40B4-BE49-F238E27FC236}">
                  <a16:creationId xmlns:a16="http://schemas.microsoft.com/office/drawing/2014/main" id="{C8ABAF39-72C2-C749-946B-DFC638580FE1}"/>
                </a:ext>
              </a:extLst>
            </p:cNvPr>
            <p:cNvSpPr/>
            <p:nvPr/>
          </p:nvSpPr>
          <p:spPr>
            <a:xfrm>
              <a:off x="3137186" y="3607102"/>
              <a:ext cx="6115663" cy="392723"/>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Century Gothic" panose="020B0502020202020204" pitchFamily="34" charset="0"/>
                </a:rPr>
                <a:t>PACS</a:t>
              </a:r>
            </a:p>
          </p:txBody>
        </p:sp>
        <p:sp>
          <p:nvSpPr>
            <p:cNvPr id="43" name="Rectangle 15">
              <a:extLst>
                <a:ext uri="{FF2B5EF4-FFF2-40B4-BE49-F238E27FC236}">
                  <a16:creationId xmlns:a16="http://schemas.microsoft.com/office/drawing/2014/main" id="{D9A8CF1C-B3ED-5B46-84EE-8B9FD782DFCD}"/>
                </a:ext>
              </a:extLst>
            </p:cNvPr>
            <p:cNvSpPr/>
            <p:nvPr/>
          </p:nvSpPr>
          <p:spPr>
            <a:xfrm>
              <a:off x="1057664" y="4388785"/>
              <a:ext cx="10274706" cy="392723"/>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Century Gothic" panose="020B0502020202020204" pitchFamily="34" charset="0"/>
                </a:rPr>
                <a:t>Billing/payment</a:t>
              </a:r>
            </a:p>
          </p:txBody>
        </p:sp>
      </p:grpSp>
      <p:sp>
        <p:nvSpPr>
          <p:cNvPr id="44" name="TextBox 2">
            <a:extLst>
              <a:ext uri="{FF2B5EF4-FFF2-40B4-BE49-F238E27FC236}">
                <a16:creationId xmlns:a16="http://schemas.microsoft.com/office/drawing/2014/main" id="{4DE076C3-9A6F-F441-B900-9D2A2FC9AAD8}"/>
              </a:ext>
            </a:extLst>
          </p:cNvPr>
          <p:cNvSpPr txBox="1"/>
          <p:nvPr/>
        </p:nvSpPr>
        <p:spPr>
          <a:xfrm>
            <a:off x="2244749" y="5374506"/>
            <a:ext cx="4227302" cy="400110"/>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00B0F0"/>
                </a:solidFill>
                <a:latin typeface="Century Gothic" panose="020B0502020202020204" pitchFamily="34" charset="0"/>
                <a:ea typeface="Helvetica Neue"/>
                <a:cs typeface="Helvetica Neue"/>
                <a:sym typeface="Helvetica Neue"/>
              </a:rPr>
              <a:t>Reduce patient wait time</a:t>
            </a:r>
          </a:p>
        </p:txBody>
      </p:sp>
      <p:sp>
        <p:nvSpPr>
          <p:cNvPr id="45" name="TextBox 2">
            <a:extLst>
              <a:ext uri="{FF2B5EF4-FFF2-40B4-BE49-F238E27FC236}">
                <a16:creationId xmlns:a16="http://schemas.microsoft.com/office/drawing/2014/main" id="{2C0604D0-4154-E143-AF46-8B3304BAF466}"/>
              </a:ext>
            </a:extLst>
          </p:cNvPr>
          <p:cNvSpPr txBox="1"/>
          <p:nvPr/>
        </p:nvSpPr>
        <p:spPr>
          <a:xfrm>
            <a:off x="6567367" y="5374506"/>
            <a:ext cx="4227302" cy="400110"/>
          </a:xfrm>
          <a:prstGeom prst="rect">
            <a:avLst/>
          </a:prstGeom>
          <a:noFill/>
        </p:spPr>
        <p:txBody>
          <a:bodyPr wrap="square" rtlCol="0">
            <a:spAutoFit/>
          </a:bodyPr>
          <a:lstStyle/>
          <a:p>
            <a:pPr marL="342900" indent="-342900">
              <a:buFont typeface="Arial" panose="020B0604020202020204" pitchFamily="34" charset="0"/>
              <a:buChar char="•"/>
            </a:pPr>
            <a:r>
              <a:rPr lang="en-US" altLang="zh-CN" sz="2000" b="1" dirty="0">
                <a:solidFill>
                  <a:srgbClr val="00B0F0"/>
                </a:solidFill>
                <a:latin typeface="Century Gothic" panose="020B0502020202020204" pitchFamily="34" charset="0"/>
                <a:ea typeface="Helvetica Neue"/>
                <a:cs typeface="Helvetica Neue"/>
                <a:sym typeface="Helvetica Neue"/>
              </a:rPr>
              <a:t>Improve patient throughput</a:t>
            </a:r>
            <a:endParaRPr lang="en-US" sz="2000" b="1" dirty="0">
              <a:solidFill>
                <a:srgbClr val="00B0F0"/>
              </a:solidFill>
              <a:latin typeface="Century Gothic" panose="020B0502020202020204" pitchFamily="34" charset="0"/>
              <a:ea typeface="Helvetica Neue"/>
              <a:cs typeface="Helvetica Neue"/>
              <a:sym typeface="Helvetica Neue"/>
            </a:endParaRPr>
          </a:p>
        </p:txBody>
      </p:sp>
    </p:spTree>
    <p:extLst>
      <p:ext uri="{BB962C8B-B14F-4D97-AF65-F5344CB8AC3E}">
        <p14:creationId xmlns:p14="http://schemas.microsoft.com/office/powerpoint/2010/main" val="2521770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1500" fill="hold"/>
                                        <p:tgtEl>
                                          <p:spTgt spid="5"/>
                                        </p:tgtEl>
                                      </p:cBhvr>
                                      <p:by x="80000" y="80000"/>
                                    </p:animScale>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ppt_x"/>
                                          </p:val>
                                        </p:tav>
                                        <p:tav tm="100000">
                                          <p:val>
                                            <p:strVal val="#ppt_x"/>
                                          </p:val>
                                        </p:tav>
                                      </p:tavLst>
                                    </p:anim>
                                    <p:anim calcmode="lin" valueType="num">
                                      <p:cBhvr additive="base">
                                        <p:cTn id="12"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ppt_x"/>
                                          </p:val>
                                        </p:tav>
                                        <p:tav tm="100000">
                                          <p:val>
                                            <p:strVal val="#ppt_x"/>
                                          </p:val>
                                        </p:tav>
                                      </p:tavLst>
                                    </p:anim>
                                    <p:anim calcmode="lin" valueType="num">
                                      <p:cBhvr additive="base">
                                        <p:cTn id="1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E7425416-0C3A-0647-9078-1B7A9F51762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785825" y="1306834"/>
            <a:ext cx="6350485" cy="3964517"/>
          </a:xfrm>
          <a:prstGeom prst="rect">
            <a:avLst/>
          </a:prstGeom>
          <a:ln w="31750">
            <a:solidFill>
              <a:schemeClr val="bg1"/>
            </a:solidFill>
          </a:ln>
          <a:effectLst>
            <a:reflection blurRad="266700" stA="18000" endPos="24000" dir="5400000" sy="-100000" algn="bl" rotWithShape="0"/>
          </a:effectLst>
        </p:spPr>
      </p:pic>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grpSp>
        <p:nvGrpSpPr>
          <p:cNvPr id="19" name="组合 18"/>
          <p:cNvGrpSpPr/>
          <p:nvPr/>
        </p:nvGrpSpPr>
        <p:grpSpPr>
          <a:xfrm>
            <a:off x="1" y="200326"/>
            <a:ext cx="2657463" cy="523220"/>
            <a:chOff x="1" y="200326"/>
            <a:chExt cx="2657463"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207781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However…</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3" name="TextBox 2">
            <a:extLst>
              <a:ext uri="{FF2B5EF4-FFF2-40B4-BE49-F238E27FC236}">
                <a16:creationId xmlns:a16="http://schemas.microsoft.com/office/drawing/2014/main" id="{AAD2DD45-FD42-F248-90F3-5DB41A2EE8F6}"/>
              </a:ext>
            </a:extLst>
          </p:cNvPr>
          <p:cNvSpPr txBox="1"/>
          <p:nvPr/>
        </p:nvSpPr>
        <p:spPr>
          <a:xfrm>
            <a:off x="2718360" y="5566791"/>
            <a:ext cx="6485417" cy="369332"/>
          </a:xfrm>
          <a:prstGeom prst="rect">
            <a:avLst/>
          </a:prstGeom>
          <a:noFill/>
        </p:spPr>
        <p:txBody>
          <a:bodyPr wrap="square" rtlCol="0">
            <a:spAutoFit/>
          </a:bodyPr>
          <a:lstStyle/>
          <a:p>
            <a:pPr algn="ctr"/>
            <a:r>
              <a:rPr lang="en" altLang="zh-CN" b="1" dirty="0">
                <a:solidFill>
                  <a:srgbClr val="00B0F0"/>
                </a:solidFill>
              </a:rPr>
              <a:t>long waiting time</a:t>
            </a:r>
          </a:p>
        </p:txBody>
      </p:sp>
    </p:spTree>
    <p:extLst>
      <p:ext uri="{BB962C8B-B14F-4D97-AF65-F5344CB8AC3E}">
        <p14:creationId xmlns:p14="http://schemas.microsoft.com/office/powerpoint/2010/main" val="341717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BF4D2BE5-B1D2-C94D-9C06-170FCA5AFBB0}"/>
              </a:ext>
            </a:extLst>
          </p:cNvPr>
          <p:cNvGrpSpPr/>
          <p:nvPr/>
        </p:nvGrpSpPr>
        <p:grpSpPr>
          <a:xfrm>
            <a:off x="975774" y="1133529"/>
            <a:ext cx="10333038" cy="3952247"/>
            <a:chOff x="1019175" y="1062203"/>
            <a:chExt cx="10333038" cy="3952247"/>
          </a:xfrm>
          <a:effectLst>
            <a:reflection blurRad="6350" stA="12000" endPos="35000" dir="5400000" sy="-100000" algn="bl" rotWithShape="0"/>
          </a:effectLst>
        </p:grpSpPr>
        <p:pic>
          <p:nvPicPr>
            <p:cNvPr id="23" name="Picture 4">
              <a:extLst>
                <a:ext uri="{FF2B5EF4-FFF2-40B4-BE49-F238E27FC236}">
                  <a16:creationId xmlns:a16="http://schemas.microsoft.com/office/drawing/2014/main" id="{17F96F69-61E9-1E4D-ACEB-5F7C04513668}"/>
                </a:ext>
              </a:extLst>
            </p:cNvPr>
            <p:cNvPicPr>
              <a:picLocks noChangeAspect="1"/>
            </p:cNvPicPr>
            <p:nvPr/>
          </p:nvPicPr>
          <p:blipFill rotWithShape="1">
            <a:blip r:embed="rId2"/>
            <a:srcRect/>
            <a:stretch/>
          </p:blipFill>
          <p:spPr>
            <a:xfrm>
              <a:off x="1019175" y="1062203"/>
              <a:ext cx="10333038" cy="2568117"/>
            </a:xfrm>
            <a:prstGeom prst="roundRect">
              <a:avLst>
                <a:gd name="adj" fmla="val 4182"/>
              </a:avLst>
            </a:prstGeom>
            <a:ln>
              <a:solidFill>
                <a:srgbClr val="00B0F0"/>
              </a:solidFill>
            </a:ln>
          </p:spPr>
        </p:pic>
        <p:pic>
          <p:nvPicPr>
            <p:cNvPr id="25" name="Picture 3">
              <a:extLst>
                <a:ext uri="{FF2B5EF4-FFF2-40B4-BE49-F238E27FC236}">
                  <a16:creationId xmlns:a16="http://schemas.microsoft.com/office/drawing/2014/main" id="{993F6D5D-4B9A-3F47-97A7-B5EA0F6A9A28}"/>
                </a:ext>
              </a:extLst>
            </p:cNvPr>
            <p:cNvPicPr>
              <a:picLocks noChangeAspect="1"/>
            </p:cNvPicPr>
            <p:nvPr/>
          </p:nvPicPr>
          <p:blipFill rotWithShape="1">
            <a:blip r:embed="rId3"/>
            <a:srcRect r="1163"/>
            <a:stretch/>
          </p:blipFill>
          <p:spPr>
            <a:xfrm>
              <a:off x="7314877" y="3734140"/>
              <a:ext cx="4037336" cy="1280310"/>
            </a:xfrm>
            <a:prstGeom prst="roundRect">
              <a:avLst>
                <a:gd name="adj" fmla="val 9247"/>
              </a:avLst>
            </a:prstGeom>
            <a:ln>
              <a:solidFill>
                <a:srgbClr val="00B0F0"/>
              </a:solidFill>
            </a:ln>
          </p:spPr>
        </p:pic>
        <p:pic>
          <p:nvPicPr>
            <p:cNvPr id="26" name="Picture 8">
              <a:extLst>
                <a:ext uri="{FF2B5EF4-FFF2-40B4-BE49-F238E27FC236}">
                  <a16:creationId xmlns:a16="http://schemas.microsoft.com/office/drawing/2014/main" id="{8ED6E0E9-9CD9-4D49-9D3D-6CC2F7FD715F}"/>
                </a:ext>
              </a:extLst>
            </p:cNvPr>
            <p:cNvPicPr>
              <a:picLocks noChangeAspect="1"/>
            </p:cNvPicPr>
            <p:nvPr/>
          </p:nvPicPr>
          <p:blipFill>
            <a:blip r:embed="rId4"/>
            <a:stretch>
              <a:fillRect/>
            </a:stretch>
          </p:blipFill>
          <p:spPr>
            <a:xfrm>
              <a:off x="1019176" y="3734140"/>
              <a:ext cx="6201022" cy="1280310"/>
            </a:xfrm>
            <a:prstGeom prst="roundRect">
              <a:avLst>
                <a:gd name="adj" fmla="val 9247"/>
              </a:avLst>
            </a:prstGeom>
            <a:ln>
              <a:solidFill>
                <a:srgbClr val="00B0F0"/>
              </a:solidFill>
            </a:ln>
          </p:spPr>
        </p:pic>
      </p:gr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grpSp>
        <p:nvGrpSpPr>
          <p:cNvPr id="19" name="组合 18"/>
          <p:cNvGrpSpPr/>
          <p:nvPr/>
        </p:nvGrpSpPr>
        <p:grpSpPr>
          <a:xfrm>
            <a:off x="1" y="200326"/>
            <a:ext cx="2657463" cy="523220"/>
            <a:chOff x="1" y="200326"/>
            <a:chExt cx="2657463"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207781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However…</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TextBox 2">
            <a:extLst>
              <a:ext uri="{FF2B5EF4-FFF2-40B4-BE49-F238E27FC236}">
                <a16:creationId xmlns:a16="http://schemas.microsoft.com/office/drawing/2014/main" id="{D14F7CA5-8FA2-7D42-8230-FA76252935FF}"/>
              </a:ext>
            </a:extLst>
          </p:cNvPr>
          <p:cNvSpPr txBox="1"/>
          <p:nvPr/>
        </p:nvSpPr>
        <p:spPr>
          <a:xfrm>
            <a:off x="2560986" y="5395687"/>
            <a:ext cx="7070028" cy="400110"/>
          </a:xfrm>
          <a:prstGeom prst="rect">
            <a:avLst/>
          </a:prstGeom>
          <a:noFill/>
        </p:spPr>
        <p:txBody>
          <a:bodyPr wrap="square" rtlCol="0">
            <a:spAutoFit/>
          </a:bodyPr>
          <a:lstStyle/>
          <a:p>
            <a:pPr algn="ctr"/>
            <a:r>
              <a:rPr lang="en-US" sz="2000" b="1" dirty="0">
                <a:solidFill>
                  <a:srgbClr val="00B0F0"/>
                </a:solidFill>
                <a:latin typeface="Century Gothic" panose="020B0502020202020204" pitchFamily="34" charset="0"/>
                <a:ea typeface="Helvetica Neue"/>
                <a:cs typeface="Helvetica Neue"/>
                <a:sym typeface="Helvetica Neue"/>
              </a:rPr>
              <a:t>Data breach of healthcare organizations is on the rise</a:t>
            </a:r>
          </a:p>
        </p:txBody>
      </p:sp>
    </p:spTree>
    <p:extLst>
      <p:ext uri="{BB962C8B-B14F-4D97-AF65-F5344CB8AC3E}">
        <p14:creationId xmlns:p14="http://schemas.microsoft.com/office/powerpoint/2010/main" val="3655158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7</a:t>
            </a:fld>
            <a:endParaRPr lang="zh-CN" altLang="en-US" dirty="0"/>
          </a:p>
        </p:txBody>
      </p:sp>
      <p:grpSp>
        <p:nvGrpSpPr>
          <p:cNvPr id="19" name="组合 18"/>
          <p:cNvGrpSpPr/>
          <p:nvPr/>
        </p:nvGrpSpPr>
        <p:grpSpPr>
          <a:xfrm>
            <a:off x="1" y="200326"/>
            <a:ext cx="6086286" cy="523220"/>
            <a:chOff x="1" y="200326"/>
            <a:chExt cx="6086286"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50663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IT Could Be the BIG PAIN Point </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3" name="TextBox 2">
            <a:extLst>
              <a:ext uri="{FF2B5EF4-FFF2-40B4-BE49-F238E27FC236}">
                <a16:creationId xmlns:a16="http://schemas.microsoft.com/office/drawing/2014/main" id="{BDFA2179-9FBE-B14E-B2BF-F39D16AB4B3C}"/>
              </a:ext>
            </a:extLst>
          </p:cNvPr>
          <p:cNvSpPr txBox="1"/>
          <p:nvPr/>
        </p:nvSpPr>
        <p:spPr>
          <a:xfrm>
            <a:off x="1960471" y="2566087"/>
            <a:ext cx="3359675" cy="784125"/>
          </a:xfrm>
          <a:prstGeom prst="rect">
            <a:avLst/>
          </a:prstGeom>
          <a:noFill/>
        </p:spPr>
        <p:txBody>
          <a:bodyPr wrap="square" rtlCol="0">
            <a:spAutoFit/>
          </a:bodyPr>
          <a:lstStyle/>
          <a:p>
            <a:pPr algn="ctr">
              <a:lnSpc>
                <a:spcPct val="150000"/>
              </a:lnSpc>
            </a:pPr>
            <a:r>
              <a:rPr lang="en-US" sz="1600" dirty="0">
                <a:solidFill>
                  <a:schemeClr val="bg1"/>
                </a:solidFill>
                <a:latin typeface="Century Gothic" panose="020B0502020202020204" pitchFamily="34" charset="0"/>
                <a:ea typeface="Helvetica Neue"/>
                <a:cs typeface="Helvetica Neue"/>
                <a:sym typeface="Helvetica Neue"/>
              </a:rPr>
              <a:t>Slow to access patient’s medical records</a:t>
            </a:r>
          </a:p>
        </p:txBody>
      </p:sp>
      <p:sp>
        <p:nvSpPr>
          <p:cNvPr id="34" name="TextBox 5">
            <a:extLst>
              <a:ext uri="{FF2B5EF4-FFF2-40B4-BE49-F238E27FC236}">
                <a16:creationId xmlns:a16="http://schemas.microsoft.com/office/drawing/2014/main" id="{032FE5CC-D356-0D43-926A-A9C92A34C116}"/>
              </a:ext>
            </a:extLst>
          </p:cNvPr>
          <p:cNvSpPr txBox="1"/>
          <p:nvPr/>
        </p:nvSpPr>
        <p:spPr>
          <a:xfrm>
            <a:off x="2179018" y="5006268"/>
            <a:ext cx="2922581" cy="784125"/>
          </a:xfrm>
          <a:prstGeom prst="rect">
            <a:avLst/>
          </a:prstGeom>
          <a:noFill/>
        </p:spPr>
        <p:txBody>
          <a:bodyPr wrap="square" rtlCol="0">
            <a:spAutoFit/>
          </a:bodyPr>
          <a:lstStyle/>
          <a:p>
            <a:pPr algn="ctr">
              <a:lnSpc>
                <a:spcPct val="150000"/>
              </a:lnSpc>
            </a:pPr>
            <a:r>
              <a:rPr lang="en-US" sz="1600" dirty="0">
                <a:solidFill>
                  <a:schemeClr val="bg1"/>
                </a:solidFill>
                <a:latin typeface="Century Gothic" panose="020B0502020202020204" pitchFamily="34" charset="0"/>
                <a:ea typeface="Helvetica Neue"/>
                <a:cs typeface="Helvetica Neue"/>
                <a:sym typeface="Helvetica Neue"/>
              </a:rPr>
              <a:t>Slow to retrieve CT/MRI scan images</a:t>
            </a:r>
          </a:p>
        </p:txBody>
      </p:sp>
      <p:sp>
        <p:nvSpPr>
          <p:cNvPr id="35" name="TextBox 7">
            <a:extLst>
              <a:ext uri="{FF2B5EF4-FFF2-40B4-BE49-F238E27FC236}">
                <a16:creationId xmlns:a16="http://schemas.microsoft.com/office/drawing/2014/main" id="{EB447DBB-671B-394D-BC2D-BC432C7C84A8}"/>
              </a:ext>
            </a:extLst>
          </p:cNvPr>
          <p:cNvSpPr txBox="1"/>
          <p:nvPr/>
        </p:nvSpPr>
        <p:spPr>
          <a:xfrm>
            <a:off x="6933891" y="2566087"/>
            <a:ext cx="3070149" cy="784125"/>
          </a:xfrm>
          <a:prstGeom prst="rect">
            <a:avLst/>
          </a:prstGeom>
          <a:noFill/>
        </p:spPr>
        <p:txBody>
          <a:bodyPr wrap="square" rtlCol="0">
            <a:spAutoFit/>
          </a:bodyPr>
          <a:lstStyle/>
          <a:p>
            <a:pPr algn="ctr">
              <a:lnSpc>
                <a:spcPct val="150000"/>
              </a:lnSpc>
            </a:pPr>
            <a:r>
              <a:rPr lang="en-US" sz="1600" dirty="0">
                <a:solidFill>
                  <a:schemeClr val="bg1"/>
                </a:solidFill>
                <a:latin typeface="Century Gothic" panose="020B0502020202020204" pitchFamily="34" charset="0"/>
                <a:ea typeface="Helvetica Neue"/>
                <a:cs typeface="Helvetica Neue"/>
                <a:sym typeface="Helvetica Neue"/>
              </a:rPr>
              <a:t>7*24 service is not guaranteed</a:t>
            </a:r>
          </a:p>
        </p:txBody>
      </p:sp>
      <p:sp>
        <p:nvSpPr>
          <p:cNvPr id="36" name="TextBox 8">
            <a:extLst>
              <a:ext uri="{FF2B5EF4-FFF2-40B4-BE49-F238E27FC236}">
                <a16:creationId xmlns:a16="http://schemas.microsoft.com/office/drawing/2014/main" id="{DB841FCF-671C-0642-8ACE-83179AEE5B85}"/>
              </a:ext>
            </a:extLst>
          </p:cNvPr>
          <p:cNvSpPr txBox="1"/>
          <p:nvPr/>
        </p:nvSpPr>
        <p:spPr>
          <a:xfrm>
            <a:off x="7253762" y="5006268"/>
            <a:ext cx="2430407" cy="784189"/>
          </a:xfrm>
          <a:prstGeom prst="rect">
            <a:avLst/>
          </a:prstGeom>
          <a:noFill/>
        </p:spPr>
        <p:txBody>
          <a:bodyPr wrap="square" rtlCol="0">
            <a:spAutoFit/>
          </a:bodyPr>
          <a:lstStyle/>
          <a:p>
            <a:pPr algn="ctr">
              <a:lnSpc>
                <a:spcPct val="150000"/>
              </a:lnSpc>
            </a:pPr>
            <a:r>
              <a:rPr lang="en-US" sz="1600" dirty="0">
                <a:solidFill>
                  <a:schemeClr val="bg1"/>
                </a:solidFill>
                <a:latin typeface="Century Gothic" panose="020B0502020202020204" pitchFamily="34" charset="0"/>
                <a:ea typeface="Helvetica Neue"/>
                <a:cs typeface="Helvetica Neue"/>
                <a:sym typeface="Helvetica Neue"/>
              </a:rPr>
              <a:t>Data </a:t>
            </a:r>
          </a:p>
          <a:p>
            <a:pPr algn="ctr">
              <a:lnSpc>
                <a:spcPct val="150000"/>
              </a:lnSpc>
            </a:pPr>
            <a:r>
              <a:rPr lang="en-US" sz="1600" dirty="0">
                <a:solidFill>
                  <a:schemeClr val="bg1"/>
                </a:solidFill>
                <a:latin typeface="Century Gothic" panose="020B0502020202020204" pitchFamily="34" charset="0"/>
                <a:ea typeface="Helvetica Neue"/>
                <a:cs typeface="Helvetica Neue"/>
                <a:sym typeface="Helvetica Neue"/>
              </a:rPr>
              <a:t>Loss</a:t>
            </a:r>
            <a:r>
              <a:rPr lang="zh-CN" altLang="en-US" sz="1600" dirty="0">
                <a:solidFill>
                  <a:schemeClr val="bg1"/>
                </a:solidFill>
                <a:latin typeface="Century Gothic" panose="020B0502020202020204" pitchFamily="34" charset="0"/>
                <a:ea typeface="Helvetica Neue"/>
                <a:cs typeface="Helvetica Neue"/>
                <a:sym typeface="Helvetica Neue"/>
              </a:rPr>
              <a:t> </a:t>
            </a:r>
            <a:r>
              <a:rPr lang="en-US" sz="1600" dirty="0">
                <a:solidFill>
                  <a:schemeClr val="bg1"/>
                </a:solidFill>
                <a:latin typeface="Century Gothic" panose="020B0502020202020204" pitchFamily="34" charset="0"/>
                <a:ea typeface="Helvetica Neue"/>
                <a:cs typeface="Helvetica Neue"/>
                <a:sym typeface="Helvetica Neue"/>
              </a:rPr>
              <a:t>happens</a:t>
            </a:r>
          </a:p>
        </p:txBody>
      </p:sp>
      <p:grpSp>
        <p:nvGrpSpPr>
          <p:cNvPr id="7" name="组合 6">
            <a:extLst>
              <a:ext uri="{FF2B5EF4-FFF2-40B4-BE49-F238E27FC236}">
                <a16:creationId xmlns:a16="http://schemas.microsoft.com/office/drawing/2014/main" id="{605A6E91-85B2-5B49-B03D-D88E9B432346}"/>
              </a:ext>
            </a:extLst>
          </p:cNvPr>
          <p:cNvGrpSpPr/>
          <p:nvPr/>
        </p:nvGrpSpPr>
        <p:grpSpPr>
          <a:xfrm>
            <a:off x="3042688" y="1262775"/>
            <a:ext cx="1195240" cy="1195240"/>
            <a:chOff x="2796546" y="1208711"/>
            <a:chExt cx="1114793" cy="1114793"/>
          </a:xfrm>
        </p:grpSpPr>
        <p:sp>
          <p:nvSpPr>
            <p:cNvPr id="5" name="椭圆 4">
              <a:extLst>
                <a:ext uri="{FF2B5EF4-FFF2-40B4-BE49-F238E27FC236}">
                  <a16:creationId xmlns:a16="http://schemas.microsoft.com/office/drawing/2014/main" id="{CAAD7839-97B6-7E45-B8A3-9CEA71239650}"/>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a:extLst>
                <a:ext uri="{FF2B5EF4-FFF2-40B4-BE49-F238E27FC236}">
                  <a16:creationId xmlns:a16="http://schemas.microsoft.com/office/drawing/2014/main" id="{1C4E0E56-BEE3-0942-8E34-C8EDEFD9554D}"/>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7" name="组合 36">
            <a:extLst>
              <a:ext uri="{FF2B5EF4-FFF2-40B4-BE49-F238E27FC236}">
                <a16:creationId xmlns:a16="http://schemas.microsoft.com/office/drawing/2014/main" id="{B6C99B88-8E56-2D46-944F-E4C1B9D05075}"/>
              </a:ext>
            </a:extLst>
          </p:cNvPr>
          <p:cNvGrpSpPr/>
          <p:nvPr/>
        </p:nvGrpSpPr>
        <p:grpSpPr>
          <a:xfrm>
            <a:off x="7871345" y="1262775"/>
            <a:ext cx="1195240" cy="1195240"/>
            <a:chOff x="3018066" y="1208711"/>
            <a:chExt cx="1114793" cy="1114793"/>
          </a:xfrm>
        </p:grpSpPr>
        <p:sp>
          <p:nvSpPr>
            <p:cNvPr id="38" name="椭圆 37">
              <a:extLst>
                <a:ext uri="{FF2B5EF4-FFF2-40B4-BE49-F238E27FC236}">
                  <a16:creationId xmlns:a16="http://schemas.microsoft.com/office/drawing/2014/main" id="{5944DE0C-FF85-2142-BB63-78C7A50EBCB9}"/>
                </a:ext>
              </a:extLst>
            </p:cNvPr>
            <p:cNvSpPr/>
            <p:nvPr/>
          </p:nvSpPr>
          <p:spPr>
            <a:xfrm>
              <a:off x="311232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椭圆 38">
              <a:extLst>
                <a:ext uri="{FF2B5EF4-FFF2-40B4-BE49-F238E27FC236}">
                  <a16:creationId xmlns:a16="http://schemas.microsoft.com/office/drawing/2014/main" id="{2CC73E15-DAF3-B94A-9CD1-6672C15DFF34}"/>
                </a:ext>
              </a:extLst>
            </p:cNvPr>
            <p:cNvSpPr/>
            <p:nvPr/>
          </p:nvSpPr>
          <p:spPr>
            <a:xfrm>
              <a:off x="301806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41" name="组合 40">
            <a:extLst>
              <a:ext uri="{FF2B5EF4-FFF2-40B4-BE49-F238E27FC236}">
                <a16:creationId xmlns:a16="http://schemas.microsoft.com/office/drawing/2014/main" id="{CAFFCD54-486C-3C40-94ED-A3BA215BA743}"/>
              </a:ext>
            </a:extLst>
          </p:cNvPr>
          <p:cNvGrpSpPr/>
          <p:nvPr/>
        </p:nvGrpSpPr>
        <p:grpSpPr>
          <a:xfrm>
            <a:off x="3042688" y="3709091"/>
            <a:ext cx="1195240" cy="1195240"/>
            <a:chOff x="2796546" y="1208711"/>
            <a:chExt cx="1114793" cy="1114793"/>
          </a:xfrm>
        </p:grpSpPr>
        <p:sp>
          <p:nvSpPr>
            <p:cNvPr id="45" name="椭圆 44">
              <a:extLst>
                <a:ext uri="{FF2B5EF4-FFF2-40B4-BE49-F238E27FC236}">
                  <a16:creationId xmlns:a16="http://schemas.microsoft.com/office/drawing/2014/main" id="{9AE3D7EA-1DAB-004B-8A37-10A20EB5A4C5}"/>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椭圆 45">
              <a:extLst>
                <a:ext uri="{FF2B5EF4-FFF2-40B4-BE49-F238E27FC236}">
                  <a16:creationId xmlns:a16="http://schemas.microsoft.com/office/drawing/2014/main" id="{30DBE00B-463C-F945-B52A-1C49DE803AC3}"/>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42" name="组合 41">
            <a:extLst>
              <a:ext uri="{FF2B5EF4-FFF2-40B4-BE49-F238E27FC236}">
                <a16:creationId xmlns:a16="http://schemas.microsoft.com/office/drawing/2014/main" id="{415727E1-89D9-B241-A47E-3A5BD2D47E35}"/>
              </a:ext>
            </a:extLst>
          </p:cNvPr>
          <p:cNvGrpSpPr/>
          <p:nvPr/>
        </p:nvGrpSpPr>
        <p:grpSpPr>
          <a:xfrm>
            <a:off x="7871345" y="3709091"/>
            <a:ext cx="1195240" cy="1195240"/>
            <a:chOff x="3018066" y="1208711"/>
            <a:chExt cx="1114793" cy="1114793"/>
          </a:xfrm>
        </p:grpSpPr>
        <p:sp>
          <p:nvSpPr>
            <p:cNvPr id="43" name="椭圆 42">
              <a:extLst>
                <a:ext uri="{FF2B5EF4-FFF2-40B4-BE49-F238E27FC236}">
                  <a16:creationId xmlns:a16="http://schemas.microsoft.com/office/drawing/2014/main" id="{0F6188D0-8461-1642-AF02-54BE6E473426}"/>
                </a:ext>
              </a:extLst>
            </p:cNvPr>
            <p:cNvSpPr/>
            <p:nvPr/>
          </p:nvSpPr>
          <p:spPr>
            <a:xfrm>
              <a:off x="311232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椭圆 43">
              <a:extLst>
                <a:ext uri="{FF2B5EF4-FFF2-40B4-BE49-F238E27FC236}">
                  <a16:creationId xmlns:a16="http://schemas.microsoft.com/office/drawing/2014/main" id="{0AE5C6B5-C677-3B45-9F11-97995EADC59F}"/>
                </a:ext>
              </a:extLst>
            </p:cNvPr>
            <p:cNvSpPr/>
            <p:nvPr/>
          </p:nvSpPr>
          <p:spPr>
            <a:xfrm>
              <a:off x="301806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47" name="图片 46">
            <a:extLst>
              <a:ext uri="{FF2B5EF4-FFF2-40B4-BE49-F238E27FC236}">
                <a16:creationId xmlns:a16="http://schemas.microsoft.com/office/drawing/2014/main" id="{37BFFC33-FCB5-6C42-A509-BCDC678E84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22808" y="1525232"/>
            <a:ext cx="635000" cy="635000"/>
          </a:xfrm>
          <a:prstGeom prst="rect">
            <a:avLst/>
          </a:prstGeom>
        </p:spPr>
      </p:pic>
      <p:pic>
        <p:nvPicPr>
          <p:cNvPr id="49" name="图片 48">
            <a:extLst>
              <a:ext uri="{FF2B5EF4-FFF2-40B4-BE49-F238E27FC236}">
                <a16:creationId xmlns:a16="http://schemas.microsoft.com/office/drawing/2014/main" id="{2B3A5E86-4DA2-CB4B-BA4C-C7BEB1CC4B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6550" y="1601818"/>
            <a:ext cx="784830" cy="523220"/>
          </a:xfrm>
          <a:prstGeom prst="rect">
            <a:avLst/>
          </a:prstGeom>
        </p:spPr>
      </p:pic>
      <p:sp>
        <p:nvSpPr>
          <p:cNvPr id="50" name="Freeform 61">
            <a:extLst>
              <a:ext uri="{FF2B5EF4-FFF2-40B4-BE49-F238E27FC236}">
                <a16:creationId xmlns:a16="http://schemas.microsoft.com/office/drawing/2014/main" id="{3F468AA7-89B1-DD47-902B-408017F6C0A2}"/>
              </a:ext>
            </a:extLst>
          </p:cNvPr>
          <p:cNvSpPr>
            <a:spLocks noEditPoints="1"/>
          </p:cNvSpPr>
          <p:nvPr/>
        </p:nvSpPr>
        <p:spPr bwMode="auto">
          <a:xfrm>
            <a:off x="8210274" y="4072284"/>
            <a:ext cx="544969" cy="544969"/>
          </a:xfrm>
          <a:custGeom>
            <a:avLst/>
            <a:gdLst>
              <a:gd name="T0" fmla="*/ 73 w 294"/>
              <a:gd name="T1" fmla="*/ 67 h 294"/>
              <a:gd name="T2" fmla="*/ 60 w 294"/>
              <a:gd name="T3" fmla="*/ 40 h 294"/>
              <a:gd name="T4" fmla="*/ 33 w 294"/>
              <a:gd name="T5" fmla="*/ 67 h 294"/>
              <a:gd name="T6" fmla="*/ 47 w 294"/>
              <a:gd name="T7" fmla="*/ 40 h 294"/>
              <a:gd name="T8" fmla="*/ 33 w 294"/>
              <a:gd name="T9" fmla="*/ 67 h 294"/>
              <a:gd name="T10" fmla="*/ 254 w 294"/>
              <a:gd name="T11" fmla="*/ 60 h 294"/>
              <a:gd name="T12" fmla="*/ 200 w 294"/>
              <a:gd name="T13" fmla="*/ 47 h 294"/>
              <a:gd name="T14" fmla="*/ 60 w 294"/>
              <a:gd name="T15" fmla="*/ 161 h 294"/>
              <a:gd name="T16" fmla="*/ 73 w 294"/>
              <a:gd name="T17" fmla="*/ 134 h 294"/>
              <a:gd name="T18" fmla="*/ 60 w 294"/>
              <a:gd name="T19" fmla="*/ 161 h 294"/>
              <a:gd name="T20" fmla="*/ 47 w 294"/>
              <a:gd name="T21" fmla="*/ 161 h 294"/>
              <a:gd name="T22" fmla="*/ 33 w 294"/>
              <a:gd name="T23" fmla="*/ 134 h 294"/>
              <a:gd name="T24" fmla="*/ 200 w 294"/>
              <a:gd name="T25" fmla="*/ 154 h 294"/>
              <a:gd name="T26" fmla="*/ 254 w 294"/>
              <a:gd name="T27" fmla="*/ 140 h 294"/>
              <a:gd name="T28" fmla="*/ 200 w 294"/>
              <a:gd name="T29" fmla="*/ 154 h 294"/>
              <a:gd name="T30" fmla="*/ 294 w 294"/>
              <a:gd name="T31" fmla="*/ 194 h 294"/>
              <a:gd name="T32" fmla="*/ 287 w 294"/>
              <a:gd name="T33" fmla="*/ 0 h 294"/>
              <a:gd name="T34" fmla="*/ 0 w 294"/>
              <a:gd name="T35" fmla="*/ 7 h 294"/>
              <a:gd name="T36" fmla="*/ 7 w 294"/>
              <a:gd name="T37" fmla="*/ 201 h 294"/>
              <a:gd name="T38" fmla="*/ 140 w 294"/>
              <a:gd name="T39" fmla="*/ 231 h 294"/>
              <a:gd name="T40" fmla="*/ 0 w 294"/>
              <a:gd name="T41" fmla="*/ 254 h 294"/>
              <a:gd name="T42" fmla="*/ 118 w 294"/>
              <a:gd name="T43" fmla="*/ 267 h 294"/>
              <a:gd name="T44" fmla="*/ 147 w 294"/>
              <a:gd name="T45" fmla="*/ 294 h 294"/>
              <a:gd name="T46" fmla="*/ 176 w 294"/>
              <a:gd name="T47" fmla="*/ 267 h 294"/>
              <a:gd name="T48" fmla="*/ 294 w 294"/>
              <a:gd name="T49" fmla="*/ 254 h 294"/>
              <a:gd name="T50" fmla="*/ 154 w 294"/>
              <a:gd name="T51" fmla="*/ 231 h 294"/>
              <a:gd name="T52" fmla="*/ 287 w 294"/>
              <a:gd name="T53" fmla="*/ 201 h 294"/>
              <a:gd name="T54" fmla="*/ 281 w 294"/>
              <a:gd name="T55" fmla="*/ 14 h 294"/>
              <a:gd name="T56" fmla="*/ 13 w 294"/>
              <a:gd name="T57" fmla="*/ 94 h 294"/>
              <a:gd name="T58" fmla="*/ 164 w 294"/>
              <a:gd name="T59" fmla="*/ 261 h 294"/>
              <a:gd name="T60" fmla="*/ 130 w 294"/>
              <a:gd name="T61" fmla="*/ 261 h 294"/>
              <a:gd name="T62" fmla="*/ 164 w 294"/>
              <a:gd name="T63" fmla="*/ 261 h 294"/>
              <a:gd name="T64" fmla="*/ 13 w 294"/>
              <a:gd name="T65" fmla="*/ 107 h 294"/>
              <a:gd name="T66" fmla="*/ 281 w 294"/>
              <a:gd name="T67" fmla="*/ 187 h 294"/>
              <a:gd name="T68" fmla="*/ 13 w 294"/>
              <a:gd name="T69" fmla="*/ 187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94" h="294">
                <a:moveTo>
                  <a:pt x="60" y="67"/>
                </a:moveTo>
                <a:cubicBezTo>
                  <a:pt x="73" y="67"/>
                  <a:pt x="73" y="67"/>
                  <a:pt x="73" y="67"/>
                </a:cubicBezTo>
                <a:cubicBezTo>
                  <a:pt x="73" y="40"/>
                  <a:pt x="73" y="40"/>
                  <a:pt x="73" y="40"/>
                </a:cubicBezTo>
                <a:cubicBezTo>
                  <a:pt x="60" y="40"/>
                  <a:pt x="60" y="40"/>
                  <a:pt x="60" y="40"/>
                </a:cubicBezTo>
                <a:lnTo>
                  <a:pt x="60" y="67"/>
                </a:lnTo>
                <a:close/>
                <a:moveTo>
                  <a:pt x="33" y="67"/>
                </a:moveTo>
                <a:cubicBezTo>
                  <a:pt x="47" y="67"/>
                  <a:pt x="47" y="67"/>
                  <a:pt x="47" y="67"/>
                </a:cubicBezTo>
                <a:cubicBezTo>
                  <a:pt x="47" y="40"/>
                  <a:pt x="47" y="40"/>
                  <a:pt x="47" y="40"/>
                </a:cubicBezTo>
                <a:cubicBezTo>
                  <a:pt x="33" y="40"/>
                  <a:pt x="33" y="40"/>
                  <a:pt x="33" y="40"/>
                </a:cubicBezTo>
                <a:lnTo>
                  <a:pt x="33" y="67"/>
                </a:lnTo>
                <a:close/>
                <a:moveTo>
                  <a:pt x="200" y="60"/>
                </a:moveTo>
                <a:cubicBezTo>
                  <a:pt x="254" y="60"/>
                  <a:pt x="254" y="60"/>
                  <a:pt x="254" y="60"/>
                </a:cubicBezTo>
                <a:cubicBezTo>
                  <a:pt x="254" y="47"/>
                  <a:pt x="254" y="47"/>
                  <a:pt x="254" y="47"/>
                </a:cubicBezTo>
                <a:cubicBezTo>
                  <a:pt x="200" y="47"/>
                  <a:pt x="200" y="47"/>
                  <a:pt x="200" y="47"/>
                </a:cubicBezTo>
                <a:lnTo>
                  <a:pt x="200" y="60"/>
                </a:lnTo>
                <a:close/>
                <a:moveTo>
                  <a:pt x="60" y="161"/>
                </a:moveTo>
                <a:cubicBezTo>
                  <a:pt x="73" y="161"/>
                  <a:pt x="73" y="161"/>
                  <a:pt x="73" y="161"/>
                </a:cubicBezTo>
                <a:cubicBezTo>
                  <a:pt x="73" y="134"/>
                  <a:pt x="73" y="134"/>
                  <a:pt x="73" y="134"/>
                </a:cubicBezTo>
                <a:cubicBezTo>
                  <a:pt x="60" y="134"/>
                  <a:pt x="60" y="134"/>
                  <a:pt x="60" y="134"/>
                </a:cubicBezTo>
                <a:lnTo>
                  <a:pt x="60" y="161"/>
                </a:lnTo>
                <a:close/>
                <a:moveTo>
                  <a:pt x="33" y="161"/>
                </a:moveTo>
                <a:cubicBezTo>
                  <a:pt x="47" y="161"/>
                  <a:pt x="47" y="161"/>
                  <a:pt x="47" y="161"/>
                </a:cubicBezTo>
                <a:cubicBezTo>
                  <a:pt x="47" y="134"/>
                  <a:pt x="47" y="134"/>
                  <a:pt x="47" y="134"/>
                </a:cubicBezTo>
                <a:cubicBezTo>
                  <a:pt x="33" y="134"/>
                  <a:pt x="33" y="134"/>
                  <a:pt x="33" y="134"/>
                </a:cubicBezTo>
                <a:lnTo>
                  <a:pt x="33" y="161"/>
                </a:lnTo>
                <a:close/>
                <a:moveTo>
                  <a:pt x="200" y="154"/>
                </a:moveTo>
                <a:cubicBezTo>
                  <a:pt x="254" y="154"/>
                  <a:pt x="254" y="154"/>
                  <a:pt x="254" y="154"/>
                </a:cubicBezTo>
                <a:cubicBezTo>
                  <a:pt x="254" y="140"/>
                  <a:pt x="254" y="140"/>
                  <a:pt x="254" y="140"/>
                </a:cubicBezTo>
                <a:cubicBezTo>
                  <a:pt x="200" y="140"/>
                  <a:pt x="200" y="140"/>
                  <a:pt x="200" y="140"/>
                </a:cubicBezTo>
                <a:lnTo>
                  <a:pt x="200" y="154"/>
                </a:lnTo>
                <a:close/>
                <a:moveTo>
                  <a:pt x="287" y="201"/>
                </a:moveTo>
                <a:cubicBezTo>
                  <a:pt x="291" y="201"/>
                  <a:pt x="294" y="198"/>
                  <a:pt x="294" y="194"/>
                </a:cubicBezTo>
                <a:cubicBezTo>
                  <a:pt x="294" y="7"/>
                  <a:pt x="294" y="7"/>
                  <a:pt x="294" y="7"/>
                </a:cubicBezTo>
                <a:cubicBezTo>
                  <a:pt x="294" y="3"/>
                  <a:pt x="291" y="0"/>
                  <a:pt x="287" y="0"/>
                </a:cubicBezTo>
                <a:cubicBezTo>
                  <a:pt x="7" y="0"/>
                  <a:pt x="7" y="0"/>
                  <a:pt x="7" y="0"/>
                </a:cubicBezTo>
                <a:cubicBezTo>
                  <a:pt x="3" y="0"/>
                  <a:pt x="0" y="3"/>
                  <a:pt x="0" y="7"/>
                </a:cubicBezTo>
                <a:cubicBezTo>
                  <a:pt x="0" y="194"/>
                  <a:pt x="0" y="194"/>
                  <a:pt x="0" y="194"/>
                </a:cubicBezTo>
                <a:cubicBezTo>
                  <a:pt x="0" y="198"/>
                  <a:pt x="3" y="201"/>
                  <a:pt x="7" y="201"/>
                </a:cubicBezTo>
                <a:cubicBezTo>
                  <a:pt x="140" y="201"/>
                  <a:pt x="140" y="201"/>
                  <a:pt x="140" y="201"/>
                </a:cubicBezTo>
                <a:cubicBezTo>
                  <a:pt x="140" y="231"/>
                  <a:pt x="140" y="231"/>
                  <a:pt x="140" y="231"/>
                </a:cubicBezTo>
                <a:cubicBezTo>
                  <a:pt x="118" y="254"/>
                  <a:pt x="118" y="254"/>
                  <a:pt x="118" y="254"/>
                </a:cubicBezTo>
                <a:cubicBezTo>
                  <a:pt x="0" y="254"/>
                  <a:pt x="0" y="254"/>
                  <a:pt x="0" y="254"/>
                </a:cubicBezTo>
                <a:cubicBezTo>
                  <a:pt x="0" y="267"/>
                  <a:pt x="0" y="267"/>
                  <a:pt x="0" y="267"/>
                </a:cubicBezTo>
                <a:cubicBezTo>
                  <a:pt x="118" y="267"/>
                  <a:pt x="118" y="267"/>
                  <a:pt x="118" y="267"/>
                </a:cubicBezTo>
                <a:cubicBezTo>
                  <a:pt x="142" y="292"/>
                  <a:pt x="142" y="292"/>
                  <a:pt x="142" y="292"/>
                </a:cubicBezTo>
                <a:cubicBezTo>
                  <a:pt x="144" y="294"/>
                  <a:pt x="146" y="294"/>
                  <a:pt x="147" y="294"/>
                </a:cubicBezTo>
                <a:cubicBezTo>
                  <a:pt x="148" y="294"/>
                  <a:pt x="150" y="294"/>
                  <a:pt x="152" y="292"/>
                </a:cubicBezTo>
                <a:cubicBezTo>
                  <a:pt x="176" y="267"/>
                  <a:pt x="176" y="267"/>
                  <a:pt x="176" y="267"/>
                </a:cubicBezTo>
                <a:cubicBezTo>
                  <a:pt x="294" y="267"/>
                  <a:pt x="294" y="267"/>
                  <a:pt x="294" y="267"/>
                </a:cubicBezTo>
                <a:cubicBezTo>
                  <a:pt x="294" y="254"/>
                  <a:pt x="294" y="254"/>
                  <a:pt x="294" y="254"/>
                </a:cubicBezTo>
                <a:cubicBezTo>
                  <a:pt x="176" y="254"/>
                  <a:pt x="176" y="254"/>
                  <a:pt x="176" y="254"/>
                </a:cubicBezTo>
                <a:cubicBezTo>
                  <a:pt x="154" y="231"/>
                  <a:pt x="154" y="231"/>
                  <a:pt x="154" y="231"/>
                </a:cubicBezTo>
                <a:cubicBezTo>
                  <a:pt x="154" y="201"/>
                  <a:pt x="154" y="201"/>
                  <a:pt x="154" y="201"/>
                </a:cubicBezTo>
                <a:lnTo>
                  <a:pt x="287" y="201"/>
                </a:lnTo>
                <a:close/>
                <a:moveTo>
                  <a:pt x="13" y="14"/>
                </a:moveTo>
                <a:cubicBezTo>
                  <a:pt x="281" y="14"/>
                  <a:pt x="281" y="14"/>
                  <a:pt x="281" y="14"/>
                </a:cubicBezTo>
                <a:cubicBezTo>
                  <a:pt x="281" y="94"/>
                  <a:pt x="281" y="94"/>
                  <a:pt x="281" y="94"/>
                </a:cubicBezTo>
                <a:cubicBezTo>
                  <a:pt x="13" y="94"/>
                  <a:pt x="13" y="94"/>
                  <a:pt x="13" y="94"/>
                </a:cubicBezTo>
                <a:lnTo>
                  <a:pt x="13" y="14"/>
                </a:lnTo>
                <a:close/>
                <a:moveTo>
                  <a:pt x="164" y="261"/>
                </a:moveTo>
                <a:cubicBezTo>
                  <a:pt x="147" y="278"/>
                  <a:pt x="147" y="278"/>
                  <a:pt x="147" y="278"/>
                </a:cubicBezTo>
                <a:cubicBezTo>
                  <a:pt x="130" y="261"/>
                  <a:pt x="130" y="261"/>
                  <a:pt x="130" y="261"/>
                </a:cubicBezTo>
                <a:cubicBezTo>
                  <a:pt x="147" y="243"/>
                  <a:pt x="147" y="243"/>
                  <a:pt x="147" y="243"/>
                </a:cubicBezTo>
                <a:lnTo>
                  <a:pt x="164" y="261"/>
                </a:lnTo>
                <a:close/>
                <a:moveTo>
                  <a:pt x="13" y="187"/>
                </a:moveTo>
                <a:cubicBezTo>
                  <a:pt x="13" y="107"/>
                  <a:pt x="13" y="107"/>
                  <a:pt x="13" y="107"/>
                </a:cubicBezTo>
                <a:cubicBezTo>
                  <a:pt x="281" y="107"/>
                  <a:pt x="281" y="107"/>
                  <a:pt x="281" y="107"/>
                </a:cubicBezTo>
                <a:cubicBezTo>
                  <a:pt x="281" y="187"/>
                  <a:pt x="281" y="187"/>
                  <a:pt x="281" y="187"/>
                </a:cubicBezTo>
                <a:lnTo>
                  <a:pt x="13" y="187"/>
                </a:lnTo>
                <a:close/>
                <a:moveTo>
                  <a:pt x="13" y="187"/>
                </a:moveTo>
                <a:cubicBezTo>
                  <a:pt x="13" y="187"/>
                  <a:pt x="13" y="187"/>
                  <a:pt x="13" y="18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椭圆 50">
            <a:extLst>
              <a:ext uri="{FF2B5EF4-FFF2-40B4-BE49-F238E27FC236}">
                <a16:creationId xmlns:a16="http://schemas.microsoft.com/office/drawing/2014/main" id="{6EB86468-B505-814F-8AE7-6BBDD6B42F2C}"/>
              </a:ext>
            </a:extLst>
          </p:cNvPr>
          <p:cNvSpPr/>
          <p:nvPr/>
        </p:nvSpPr>
        <p:spPr>
          <a:xfrm>
            <a:off x="8579691" y="4344768"/>
            <a:ext cx="265662" cy="2656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2" name="文本框 51">
            <a:extLst>
              <a:ext uri="{FF2B5EF4-FFF2-40B4-BE49-F238E27FC236}">
                <a16:creationId xmlns:a16="http://schemas.microsoft.com/office/drawing/2014/main" id="{D99ABE18-134A-684A-ABF2-A8BE6457EF7C}"/>
              </a:ext>
            </a:extLst>
          </p:cNvPr>
          <p:cNvSpPr txBox="1"/>
          <p:nvPr/>
        </p:nvSpPr>
        <p:spPr>
          <a:xfrm>
            <a:off x="8510248" y="4306711"/>
            <a:ext cx="415498" cy="369332"/>
          </a:xfrm>
          <a:prstGeom prst="rect">
            <a:avLst/>
          </a:prstGeom>
          <a:noFill/>
        </p:spPr>
        <p:txBody>
          <a:bodyPr wrap="none" rtlCol="0">
            <a:spAutoFit/>
          </a:bodyPr>
          <a:lstStyle/>
          <a:p>
            <a:r>
              <a:rPr kumimoji="1" lang="zh-CN" altLang="en-US" b="1" dirty="0">
                <a:solidFill>
                  <a:srgbClr val="00B0F0"/>
                </a:solidFill>
              </a:rPr>
              <a:t>！</a:t>
            </a:r>
          </a:p>
        </p:txBody>
      </p:sp>
      <p:pic>
        <p:nvPicPr>
          <p:cNvPr id="54" name="图片 53">
            <a:extLst>
              <a:ext uri="{FF2B5EF4-FFF2-40B4-BE49-F238E27FC236}">
                <a16:creationId xmlns:a16="http://schemas.microsoft.com/office/drawing/2014/main" id="{C6C9D5A9-059A-4440-8781-9AC74C4F585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22808" y="3983056"/>
            <a:ext cx="635000" cy="635000"/>
          </a:xfrm>
          <a:prstGeom prst="rect">
            <a:avLst/>
          </a:prstGeom>
        </p:spPr>
      </p:pic>
    </p:spTree>
    <p:extLst>
      <p:ext uri="{BB962C8B-B14F-4D97-AF65-F5344CB8AC3E}">
        <p14:creationId xmlns:p14="http://schemas.microsoft.com/office/powerpoint/2010/main" val="2116620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5000"/>
                    </a14:imgEffect>
                  </a14:imgLayer>
                </a14:imgProps>
              </a:ext>
            </a:extLst>
          </a:blip>
          <a:srcRect/>
          <a:stretch>
            <a:fillRect/>
          </a:stretch>
        </a:blipFill>
        <a:effectLst/>
      </p:bgPr>
    </p:bg>
    <p:spTree>
      <p:nvGrpSpPr>
        <p:cNvPr id="1" name=""/>
        <p:cNvGrpSpPr/>
        <p:nvPr/>
      </p:nvGrpSpPr>
      <p:grpSpPr>
        <a:xfrm>
          <a:off x="0" y="0"/>
          <a:ext cx="0" cy="0"/>
          <a:chOff x="0" y="0"/>
          <a:chExt cx="0" cy="0"/>
        </a:xfrm>
      </p:grpSpPr>
      <p:grpSp>
        <p:nvGrpSpPr>
          <p:cNvPr id="34" name="组合 33">
            <a:extLst>
              <a:ext uri="{FF2B5EF4-FFF2-40B4-BE49-F238E27FC236}">
                <a16:creationId xmlns:a16="http://schemas.microsoft.com/office/drawing/2014/main" id="{0FF76B5D-285B-2C4F-AF43-1BE1F8A0E63A}"/>
              </a:ext>
            </a:extLst>
          </p:cNvPr>
          <p:cNvGrpSpPr/>
          <p:nvPr/>
        </p:nvGrpSpPr>
        <p:grpSpPr>
          <a:xfrm>
            <a:off x="620835" y="1038196"/>
            <a:ext cx="8526136" cy="4443442"/>
            <a:chOff x="620835" y="1038196"/>
            <a:chExt cx="8526136" cy="4443442"/>
          </a:xfrm>
        </p:grpSpPr>
        <p:cxnSp>
          <p:nvCxnSpPr>
            <p:cNvPr id="71" name="Straight Connector 14">
              <a:extLst>
                <a:ext uri="{FF2B5EF4-FFF2-40B4-BE49-F238E27FC236}">
                  <a16:creationId xmlns:a16="http://schemas.microsoft.com/office/drawing/2014/main" id="{0AD48680-593E-C54E-8A78-898482702F29}"/>
                </a:ext>
              </a:extLst>
            </p:cNvPr>
            <p:cNvCxnSpPr>
              <a:cxnSpLocks/>
              <a:stCxn id="70" idx="2"/>
              <a:endCxn id="74" idx="0"/>
            </p:cNvCxnSpPr>
            <p:nvPr/>
          </p:nvCxnSpPr>
          <p:spPr>
            <a:xfrm>
              <a:off x="8079435" y="3912725"/>
              <a:ext cx="0" cy="94868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椭圆 4">
              <a:extLst>
                <a:ext uri="{FF2B5EF4-FFF2-40B4-BE49-F238E27FC236}">
                  <a16:creationId xmlns:a16="http://schemas.microsoft.com/office/drawing/2014/main" id="{F5D44C6F-DEA1-934F-B5DC-6A07C8086BD2}"/>
                </a:ext>
              </a:extLst>
            </p:cNvPr>
            <p:cNvSpPr/>
            <p:nvPr/>
          </p:nvSpPr>
          <p:spPr>
            <a:xfrm>
              <a:off x="6001837" y="3934595"/>
              <a:ext cx="604338" cy="6043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Rectangle 53">
              <a:extLst>
                <a:ext uri="{FF2B5EF4-FFF2-40B4-BE49-F238E27FC236}">
                  <a16:creationId xmlns:a16="http://schemas.microsoft.com/office/drawing/2014/main" id="{66CAEDB5-84C4-514D-AC2D-05B4E32A4696}"/>
                </a:ext>
              </a:extLst>
            </p:cNvPr>
            <p:cNvSpPr/>
            <p:nvPr/>
          </p:nvSpPr>
          <p:spPr>
            <a:xfrm>
              <a:off x="5658679" y="1650391"/>
              <a:ext cx="1259189" cy="2017239"/>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58" name="Can 18">
              <a:extLst>
                <a:ext uri="{FF2B5EF4-FFF2-40B4-BE49-F238E27FC236}">
                  <a16:creationId xmlns:a16="http://schemas.microsoft.com/office/drawing/2014/main" id="{82C24FC8-5641-584B-AFDE-F0F2B660A232}"/>
                </a:ext>
              </a:extLst>
            </p:cNvPr>
            <p:cNvSpPr/>
            <p:nvPr/>
          </p:nvSpPr>
          <p:spPr>
            <a:xfrm>
              <a:off x="7648330" y="2457634"/>
              <a:ext cx="990838" cy="402528"/>
            </a:xfrm>
            <a:prstGeom prst="can">
              <a:avLst>
                <a:gd name="adj" fmla="val 50000"/>
              </a:avLst>
            </a:prstGeom>
            <a:solidFill>
              <a:srgbClr val="00B0F0"/>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Century Gothic" panose="020B0502020202020204" pitchFamily="34" charset="0"/>
              </a:endParaRPr>
            </a:p>
          </p:txBody>
        </p:sp>
        <p:sp>
          <p:nvSpPr>
            <p:cNvPr id="59" name="Can 16">
              <a:extLst>
                <a:ext uri="{FF2B5EF4-FFF2-40B4-BE49-F238E27FC236}">
                  <a16:creationId xmlns:a16="http://schemas.microsoft.com/office/drawing/2014/main" id="{2F57ED60-384F-274A-8F71-DAD562009FC1}"/>
                </a:ext>
              </a:extLst>
            </p:cNvPr>
            <p:cNvSpPr/>
            <p:nvPr/>
          </p:nvSpPr>
          <p:spPr>
            <a:xfrm>
              <a:off x="7648330" y="2175176"/>
              <a:ext cx="990838" cy="402528"/>
            </a:xfrm>
            <a:prstGeom prst="can">
              <a:avLst>
                <a:gd name="adj" fmla="val 50000"/>
              </a:avLst>
            </a:prstGeom>
            <a:solidFill>
              <a:srgbClr val="00B0F0"/>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Century Gothic" panose="020B0502020202020204" pitchFamily="34" charset="0"/>
              </a:endParaRPr>
            </a:p>
          </p:txBody>
        </p:sp>
        <p:sp>
          <p:nvSpPr>
            <p:cNvPr id="61" name="Rectangle 6">
              <a:extLst>
                <a:ext uri="{FF2B5EF4-FFF2-40B4-BE49-F238E27FC236}">
                  <a16:creationId xmlns:a16="http://schemas.microsoft.com/office/drawing/2014/main" id="{089A6D2A-BF42-1B46-B3B5-8336C9F41D37}"/>
                </a:ext>
              </a:extLst>
            </p:cNvPr>
            <p:cNvSpPr/>
            <p:nvPr/>
          </p:nvSpPr>
          <p:spPr>
            <a:xfrm>
              <a:off x="7165295" y="1038196"/>
              <a:ext cx="1981676" cy="2967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ERP/DW</a:t>
              </a:r>
            </a:p>
          </p:txBody>
        </p:sp>
        <p:sp>
          <p:nvSpPr>
            <p:cNvPr id="62" name="Rectangle 12">
              <a:extLst>
                <a:ext uri="{FF2B5EF4-FFF2-40B4-BE49-F238E27FC236}">
                  <a16:creationId xmlns:a16="http://schemas.microsoft.com/office/drawing/2014/main" id="{BE2A19AD-E309-CC4D-AF67-7F75EE950339}"/>
                </a:ext>
              </a:extLst>
            </p:cNvPr>
            <p:cNvSpPr/>
            <p:nvPr/>
          </p:nvSpPr>
          <p:spPr>
            <a:xfrm>
              <a:off x="7165294" y="1038196"/>
              <a:ext cx="1981676" cy="4443442"/>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Century Gothic" panose="020B0502020202020204" pitchFamily="34" charset="0"/>
              </a:endParaRPr>
            </a:p>
          </p:txBody>
        </p:sp>
        <p:sp>
          <p:nvSpPr>
            <p:cNvPr id="63" name="Can 10">
              <a:extLst>
                <a:ext uri="{FF2B5EF4-FFF2-40B4-BE49-F238E27FC236}">
                  <a16:creationId xmlns:a16="http://schemas.microsoft.com/office/drawing/2014/main" id="{ACE39C59-B2F2-934D-BD2B-839008591BF7}"/>
                </a:ext>
              </a:extLst>
            </p:cNvPr>
            <p:cNvSpPr/>
            <p:nvPr/>
          </p:nvSpPr>
          <p:spPr>
            <a:xfrm>
              <a:off x="7638009" y="1889287"/>
              <a:ext cx="990838" cy="402528"/>
            </a:xfrm>
            <a:prstGeom prst="can">
              <a:avLst>
                <a:gd name="adj" fmla="val 50000"/>
              </a:avLst>
            </a:prstGeom>
            <a:solidFill>
              <a:srgbClr val="00B0F0"/>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Century Gothic" panose="020B0502020202020204" pitchFamily="34" charset="0"/>
              </a:endParaRPr>
            </a:p>
          </p:txBody>
        </p:sp>
        <p:sp>
          <p:nvSpPr>
            <p:cNvPr id="64" name="TextBox 11">
              <a:extLst>
                <a:ext uri="{FF2B5EF4-FFF2-40B4-BE49-F238E27FC236}">
                  <a16:creationId xmlns:a16="http://schemas.microsoft.com/office/drawing/2014/main" id="{5EBF696B-2107-994C-963C-3A41BEE8B12D}"/>
                </a:ext>
              </a:extLst>
            </p:cNvPr>
            <p:cNvSpPr txBox="1"/>
            <p:nvPr/>
          </p:nvSpPr>
          <p:spPr>
            <a:xfrm>
              <a:off x="7942485" y="1855763"/>
              <a:ext cx="426323" cy="246221"/>
            </a:xfrm>
            <a:prstGeom prst="rect">
              <a:avLst/>
            </a:prstGeom>
            <a:noFill/>
          </p:spPr>
          <p:txBody>
            <a:bodyPr wrap="square" rtlCol="0">
              <a:spAutoFit/>
            </a:bodyPr>
            <a:lstStyle/>
            <a:p>
              <a:r>
                <a:rPr lang="en-US" sz="1000" b="1" dirty="0">
                  <a:solidFill>
                    <a:schemeClr val="bg1"/>
                  </a:solidFill>
                  <a:latin typeface="Century Gothic" panose="020B0502020202020204" pitchFamily="34" charset="0"/>
                </a:rPr>
                <a:t>DW</a:t>
              </a:r>
            </a:p>
          </p:txBody>
        </p:sp>
        <p:sp>
          <p:nvSpPr>
            <p:cNvPr id="65" name="TextBox 15">
              <a:extLst>
                <a:ext uri="{FF2B5EF4-FFF2-40B4-BE49-F238E27FC236}">
                  <a16:creationId xmlns:a16="http://schemas.microsoft.com/office/drawing/2014/main" id="{43E44A5B-33E6-204F-8F58-578AECC46C9B}"/>
                </a:ext>
              </a:extLst>
            </p:cNvPr>
            <p:cNvSpPr txBox="1"/>
            <p:nvPr/>
          </p:nvSpPr>
          <p:spPr>
            <a:xfrm>
              <a:off x="7579896" y="2087753"/>
              <a:ext cx="1112573" cy="200055"/>
            </a:xfrm>
            <a:prstGeom prst="rect">
              <a:avLst/>
            </a:prstGeom>
            <a:noFill/>
          </p:spPr>
          <p:txBody>
            <a:bodyPr wrap="square" rtlCol="0">
              <a:spAutoFit/>
            </a:bodyPr>
            <a:lstStyle/>
            <a:p>
              <a:pPr algn="ctr"/>
              <a:r>
                <a:rPr lang="en-US" altLang="zh-CN" sz="700" dirty="0">
                  <a:solidFill>
                    <a:schemeClr val="bg1"/>
                  </a:solidFill>
                  <a:latin typeface="Century Gothic" panose="020B0502020202020204" pitchFamily="34" charset="0"/>
                </a:rPr>
                <a:t>P</a:t>
              </a:r>
              <a:r>
                <a:rPr lang="en-US" sz="700" dirty="0">
                  <a:solidFill>
                    <a:schemeClr val="bg1"/>
                  </a:solidFill>
                  <a:latin typeface="Century Gothic" panose="020B0502020202020204" pitchFamily="34" charset="0"/>
                </a:rPr>
                <a:t>rofit statistics</a:t>
              </a:r>
            </a:p>
          </p:txBody>
        </p:sp>
        <p:sp>
          <p:nvSpPr>
            <p:cNvPr id="66" name="TextBox 17">
              <a:extLst>
                <a:ext uri="{FF2B5EF4-FFF2-40B4-BE49-F238E27FC236}">
                  <a16:creationId xmlns:a16="http://schemas.microsoft.com/office/drawing/2014/main" id="{10B7CF5E-3F6A-464B-935E-A94FEA21D3D9}"/>
                </a:ext>
              </a:extLst>
            </p:cNvPr>
            <p:cNvSpPr txBox="1"/>
            <p:nvPr/>
          </p:nvSpPr>
          <p:spPr>
            <a:xfrm>
              <a:off x="7481314" y="2366780"/>
              <a:ext cx="1330380" cy="200055"/>
            </a:xfrm>
            <a:prstGeom prst="rect">
              <a:avLst/>
            </a:prstGeom>
            <a:noFill/>
          </p:spPr>
          <p:txBody>
            <a:bodyPr wrap="square" rtlCol="0">
              <a:spAutoFit/>
            </a:bodyPr>
            <a:lstStyle/>
            <a:p>
              <a:pPr algn="ctr"/>
              <a:r>
                <a:rPr lang="en-US" altLang="zh-CN" sz="700" dirty="0">
                  <a:solidFill>
                    <a:schemeClr val="bg1"/>
                  </a:solidFill>
                  <a:latin typeface="Century Gothic" panose="020B0502020202020204" pitchFamily="34" charset="0"/>
                </a:rPr>
                <a:t>D</a:t>
              </a:r>
              <a:r>
                <a:rPr lang="en-US" sz="700" dirty="0">
                  <a:solidFill>
                    <a:schemeClr val="bg1"/>
                  </a:solidFill>
                  <a:latin typeface="Century Gothic" panose="020B0502020202020204" pitchFamily="34" charset="0"/>
                </a:rPr>
                <a:t>iagnostic statistics</a:t>
              </a:r>
            </a:p>
          </p:txBody>
        </p:sp>
        <p:sp>
          <p:nvSpPr>
            <p:cNvPr id="67" name="TextBox 19">
              <a:extLst>
                <a:ext uri="{FF2B5EF4-FFF2-40B4-BE49-F238E27FC236}">
                  <a16:creationId xmlns:a16="http://schemas.microsoft.com/office/drawing/2014/main" id="{40187040-609C-F644-8B47-A2E902C708A6}"/>
                </a:ext>
              </a:extLst>
            </p:cNvPr>
            <p:cNvSpPr txBox="1"/>
            <p:nvPr/>
          </p:nvSpPr>
          <p:spPr>
            <a:xfrm>
              <a:off x="7478559" y="2660107"/>
              <a:ext cx="1330380" cy="200055"/>
            </a:xfrm>
            <a:prstGeom prst="rect">
              <a:avLst/>
            </a:prstGeom>
            <a:noFill/>
          </p:spPr>
          <p:txBody>
            <a:bodyPr wrap="square" rtlCol="0">
              <a:spAutoFit/>
            </a:bodyPr>
            <a:lstStyle/>
            <a:p>
              <a:pPr algn="ctr"/>
              <a:r>
                <a:rPr lang="en-US" sz="700" dirty="0">
                  <a:solidFill>
                    <a:schemeClr val="bg1"/>
                  </a:solidFill>
                  <a:latin typeface="Century Gothic" panose="020B0502020202020204" pitchFamily="34" charset="0"/>
                </a:rPr>
                <a:t>mgmt. info.</a:t>
              </a:r>
            </a:p>
          </p:txBody>
        </p:sp>
        <p:sp>
          <p:nvSpPr>
            <p:cNvPr id="68" name="Rectangle 20">
              <a:extLst>
                <a:ext uri="{FF2B5EF4-FFF2-40B4-BE49-F238E27FC236}">
                  <a16:creationId xmlns:a16="http://schemas.microsoft.com/office/drawing/2014/main" id="{B7B43976-8050-E84F-9E68-3D3C251AE1E6}"/>
                </a:ext>
              </a:extLst>
            </p:cNvPr>
            <p:cNvSpPr/>
            <p:nvPr/>
          </p:nvSpPr>
          <p:spPr>
            <a:xfrm>
              <a:off x="7454288" y="3190239"/>
              <a:ext cx="1418639" cy="2510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Century Gothic" panose="020B0502020202020204" pitchFamily="34" charset="0"/>
                </a:rPr>
                <a:t>ERP</a:t>
              </a:r>
            </a:p>
          </p:txBody>
        </p:sp>
        <p:sp>
          <p:nvSpPr>
            <p:cNvPr id="69" name="Rectangle 21">
              <a:extLst>
                <a:ext uri="{FF2B5EF4-FFF2-40B4-BE49-F238E27FC236}">
                  <a16:creationId xmlns:a16="http://schemas.microsoft.com/office/drawing/2014/main" id="{480EEF28-722C-D84C-8191-55D4E898C8A6}"/>
                </a:ext>
              </a:extLst>
            </p:cNvPr>
            <p:cNvSpPr/>
            <p:nvPr/>
          </p:nvSpPr>
          <p:spPr>
            <a:xfrm>
              <a:off x="7454287" y="3202069"/>
              <a:ext cx="1411163" cy="2091833"/>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Century Gothic" panose="020B0502020202020204" pitchFamily="34" charset="0"/>
              </a:endParaRPr>
            </a:p>
          </p:txBody>
        </p:sp>
        <p:sp>
          <p:nvSpPr>
            <p:cNvPr id="70" name="Rectangle 22">
              <a:extLst>
                <a:ext uri="{FF2B5EF4-FFF2-40B4-BE49-F238E27FC236}">
                  <a16:creationId xmlns:a16="http://schemas.microsoft.com/office/drawing/2014/main" id="{08A68290-A899-A341-8B43-6FDE9B3DB7BD}"/>
                </a:ext>
              </a:extLst>
            </p:cNvPr>
            <p:cNvSpPr/>
            <p:nvPr/>
          </p:nvSpPr>
          <p:spPr>
            <a:xfrm>
              <a:off x="7550735" y="3671359"/>
              <a:ext cx="1057399" cy="2413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latin typeface="Century Gothic" panose="020B0502020202020204" pitchFamily="34" charset="0"/>
                </a:rPr>
                <a:t>Employment management</a:t>
              </a:r>
            </a:p>
          </p:txBody>
        </p:sp>
        <p:sp>
          <p:nvSpPr>
            <p:cNvPr id="72" name="Rectangle 26">
              <a:extLst>
                <a:ext uri="{FF2B5EF4-FFF2-40B4-BE49-F238E27FC236}">
                  <a16:creationId xmlns:a16="http://schemas.microsoft.com/office/drawing/2014/main" id="{AE8148AF-2FB7-564B-AD0C-D43509323EC5}"/>
                </a:ext>
              </a:extLst>
            </p:cNvPr>
            <p:cNvSpPr/>
            <p:nvPr/>
          </p:nvSpPr>
          <p:spPr>
            <a:xfrm>
              <a:off x="7550735" y="4068041"/>
              <a:ext cx="1057399" cy="2413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latin typeface="Century Gothic" panose="020B0502020202020204" pitchFamily="34" charset="0"/>
                </a:rPr>
                <a:t>FI</a:t>
              </a:r>
            </a:p>
          </p:txBody>
        </p:sp>
        <p:sp>
          <p:nvSpPr>
            <p:cNvPr id="73" name="Rectangle 27">
              <a:extLst>
                <a:ext uri="{FF2B5EF4-FFF2-40B4-BE49-F238E27FC236}">
                  <a16:creationId xmlns:a16="http://schemas.microsoft.com/office/drawing/2014/main" id="{7D6A06BB-CB79-1B45-836F-FE3B35DAE17D}"/>
                </a:ext>
              </a:extLst>
            </p:cNvPr>
            <p:cNvSpPr/>
            <p:nvPr/>
          </p:nvSpPr>
          <p:spPr>
            <a:xfrm>
              <a:off x="7550735" y="4464723"/>
              <a:ext cx="1057399" cy="2413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latin typeface="Century Gothic" panose="020B0502020202020204" pitchFamily="34" charset="0"/>
                </a:rPr>
                <a:t>SCM</a:t>
              </a:r>
            </a:p>
          </p:txBody>
        </p:sp>
        <p:sp>
          <p:nvSpPr>
            <p:cNvPr id="74" name="Rectangle 29">
              <a:extLst>
                <a:ext uri="{FF2B5EF4-FFF2-40B4-BE49-F238E27FC236}">
                  <a16:creationId xmlns:a16="http://schemas.microsoft.com/office/drawing/2014/main" id="{59CD2CC0-2749-FC4E-8685-26E1122594CE}"/>
                </a:ext>
              </a:extLst>
            </p:cNvPr>
            <p:cNvSpPr/>
            <p:nvPr/>
          </p:nvSpPr>
          <p:spPr>
            <a:xfrm>
              <a:off x="7550735" y="4861406"/>
              <a:ext cx="1057399" cy="2413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latin typeface="Century Gothic" panose="020B0502020202020204" pitchFamily="34" charset="0"/>
                </a:rPr>
                <a:t>ABC</a:t>
              </a:r>
            </a:p>
          </p:txBody>
        </p:sp>
        <p:cxnSp>
          <p:nvCxnSpPr>
            <p:cNvPr id="75" name="Elbow Connector 31">
              <a:extLst>
                <a:ext uri="{FF2B5EF4-FFF2-40B4-BE49-F238E27FC236}">
                  <a16:creationId xmlns:a16="http://schemas.microsoft.com/office/drawing/2014/main" id="{91D7622A-DB34-6A4F-8701-51A206DC19DE}"/>
                </a:ext>
              </a:extLst>
            </p:cNvPr>
            <p:cNvCxnSpPr>
              <a:stCxn id="70" idx="3"/>
              <a:endCxn id="74" idx="3"/>
            </p:cNvCxnSpPr>
            <p:nvPr/>
          </p:nvCxnSpPr>
          <p:spPr>
            <a:xfrm>
              <a:off x="8608134" y="3792042"/>
              <a:ext cx="12700" cy="1190047"/>
            </a:xfrm>
            <a:prstGeom prst="bentConnector3">
              <a:avLst>
                <a:gd name="adj1" fmla="val 1800000"/>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Connector 34">
              <a:extLst>
                <a:ext uri="{FF2B5EF4-FFF2-40B4-BE49-F238E27FC236}">
                  <a16:creationId xmlns:a16="http://schemas.microsoft.com/office/drawing/2014/main" id="{77490005-B172-A546-9D63-5B9234841989}"/>
                </a:ext>
              </a:extLst>
            </p:cNvPr>
            <p:cNvCxnSpPr>
              <a:cxnSpLocks/>
              <a:stCxn id="72" idx="3"/>
            </p:cNvCxnSpPr>
            <p:nvPr/>
          </p:nvCxnSpPr>
          <p:spPr>
            <a:xfrm>
              <a:off x="8608134" y="4188724"/>
              <a:ext cx="19300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47">
              <a:extLst>
                <a:ext uri="{FF2B5EF4-FFF2-40B4-BE49-F238E27FC236}">
                  <a16:creationId xmlns:a16="http://schemas.microsoft.com/office/drawing/2014/main" id="{EE872B18-1E69-7947-B2E2-90D65C4FCBBC}"/>
                </a:ext>
              </a:extLst>
            </p:cNvPr>
            <p:cNvCxnSpPr>
              <a:cxnSpLocks/>
              <a:stCxn id="73" idx="3"/>
            </p:cNvCxnSpPr>
            <p:nvPr/>
          </p:nvCxnSpPr>
          <p:spPr>
            <a:xfrm>
              <a:off x="8608134" y="4585406"/>
              <a:ext cx="20080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Rectangle 48">
              <a:extLst>
                <a:ext uri="{FF2B5EF4-FFF2-40B4-BE49-F238E27FC236}">
                  <a16:creationId xmlns:a16="http://schemas.microsoft.com/office/drawing/2014/main" id="{14F59A4C-61EC-F940-AFE2-E52A91F429F6}"/>
                </a:ext>
              </a:extLst>
            </p:cNvPr>
            <p:cNvSpPr/>
            <p:nvPr/>
          </p:nvSpPr>
          <p:spPr>
            <a:xfrm>
              <a:off x="2411993" y="1038196"/>
              <a:ext cx="4660326" cy="2967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HIS</a:t>
              </a:r>
            </a:p>
          </p:txBody>
        </p:sp>
        <p:sp>
          <p:nvSpPr>
            <p:cNvPr id="79" name="Rectangle 49">
              <a:extLst>
                <a:ext uri="{FF2B5EF4-FFF2-40B4-BE49-F238E27FC236}">
                  <a16:creationId xmlns:a16="http://schemas.microsoft.com/office/drawing/2014/main" id="{7CCE7EBE-FE56-1342-9636-DA671DB2BFF0}"/>
                </a:ext>
              </a:extLst>
            </p:cNvPr>
            <p:cNvSpPr/>
            <p:nvPr/>
          </p:nvSpPr>
          <p:spPr>
            <a:xfrm>
              <a:off x="2411993" y="1038196"/>
              <a:ext cx="4660326" cy="4443442"/>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Century Gothic" panose="020B0502020202020204" pitchFamily="34" charset="0"/>
              </a:endParaRPr>
            </a:p>
          </p:txBody>
        </p:sp>
        <p:sp>
          <p:nvSpPr>
            <p:cNvPr id="80" name="Rectangle 50">
              <a:extLst>
                <a:ext uri="{FF2B5EF4-FFF2-40B4-BE49-F238E27FC236}">
                  <a16:creationId xmlns:a16="http://schemas.microsoft.com/office/drawing/2014/main" id="{1E2B37EA-E07C-7F4F-980C-967E4D5A965A}"/>
                </a:ext>
              </a:extLst>
            </p:cNvPr>
            <p:cNvSpPr/>
            <p:nvPr/>
          </p:nvSpPr>
          <p:spPr>
            <a:xfrm>
              <a:off x="620836" y="1038196"/>
              <a:ext cx="1692399" cy="2967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entury Gothic" panose="020B0502020202020204" pitchFamily="34" charset="0"/>
                </a:rPr>
                <a:t>Service</a:t>
              </a:r>
            </a:p>
          </p:txBody>
        </p:sp>
        <p:sp>
          <p:nvSpPr>
            <p:cNvPr id="81" name="Rectangle 51">
              <a:extLst>
                <a:ext uri="{FF2B5EF4-FFF2-40B4-BE49-F238E27FC236}">
                  <a16:creationId xmlns:a16="http://schemas.microsoft.com/office/drawing/2014/main" id="{89A61BF0-BCF8-CE4B-BFF4-EA80005A7AED}"/>
                </a:ext>
              </a:extLst>
            </p:cNvPr>
            <p:cNvSpPr/>
            <p:nvPr/>
          </p:nvSpPr>
          <p:spPr>
            <a:xfrm>
              <a:off x="620835" y="1038196"/>
              <a:ext cx="1692400" cy="4443441"/>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Century Gothic" panose="020B0502020202020204" pitchFamily="34" charset="0"/>
              </a:endParaRPr>
            </a:p>
          </p:txBody>
        </p:sp>
        <p:sp>
          <p:nvSpPr>
            <p:cNvPr id="82" name="Rounded Rectangle 52">
              <a:extLst>
                <a:ext uri="{FF2B5EF4-FFF2-40B4-BE49-F238E27FC236}">
                  <a16:creationId xmlns:a16="http://schemas.microsoft.com/office/drawing/2014/main" id="{9C792327-4953-4E47-86A1-A240816286E8}"/>
                </a:ext>
              </a:extLst>
            </p:cNvPr>
            <p:cNvSpPr/>
            <p:nvPr/>
          </p:nvSpPr>
          <p:spPr>
            <a:xfrm>
              <a:off x="5675879" y="1452582"/>
              <a:ext cx="1192921" cy="328465"/>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latin typeface="Century Gothic" panose="020B0502020202020204" pitchFamily="34" charset="0"/>
                </a:rPr>
                <a:t>Treatment support</a:t>
              </a:r>
            </a:p>
          </p:txBody>
        </p:sp>
        <p:sp>
          <p:nvSpPr>
            <p:cNvPr id="83" name="Rectangle 54">
              <a:extLst>
                <a:ext uri="{FF2B5EF4-FFF2-40B4-BE49-F238E27FC236}">
                  <a16:creationId xmlns:a16="http://schemas.microsoft.com/office/drawing/2014/main" id="{F8358122-175A-C848-B185-FD0B18C93A24}"/>
                </a:ext>
              </a:extLst>
            </p:cNvPr>
            <p:cNvSpPr/>
            <p:nvPr/>
          </p:nvSpPr>
          <p:spPr>
            <a:xfrm>
              <a:off x="5797150" y="1882145"/>
              <a:ext cx="970196" cy="23328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rgbClr val="00B0F0"/>
                  </a:solidFill>
                  <a:latin typeface="Century Gothic" panose="020B0502020202020204" pitchFamily="34" charset="0"/>
                </a:rPr>
                <a:t>Examination</a:t>
              </a:r>
            </a:p>
          </p:txBody>
        </p:sp>
        <p:sp>
          <p:nvSpPr>
            <p:cNvPr id="84" name="Rectangle 55">
              <a:extLst>
                <a:ext uri="{FF2B5EF4-FFF2-40B4-BE49-F238E27FC236}">
                  <a16:creationId xmlns:a16="http://schemas.microsoft.com/office/drawing/2014/main" id="{9ABF66B5-410A-7143-AD6E-572CCF1FD61B}"/>
                </a:ext>
              </a:extLst>
            </p:cNvPr>
            <p:cNvSpPr/>
            <p:nvPr/>
          </p:nvSpPr>
          <p:spPr>
            <a:xfrm>
              <a:off x="5797150" y="2155416"/>
              <a:ext cx="970196" cy="23328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rgbClr val="00B0F0"/>
                  </a:solidFill>
                  <a:latin typeface="Century Gothic" panose="020B0502020202020204" pitchFamily="34" charset="0"/>
                </a:rPr>
                <a:t>Medication</a:t>
              </a:r>
            </a:p>
          </p:txBody>
        </p:sp>
        <p:sp>
          <p:nvSpPr>
            <p:cNvPr id="85" name="Rectangle 56">
              <a:extLst>
                <a:ext uri="{FF2B5EF4-FFF2-40B4-BE49-F238E27FC236}">
                  <a16:creationId xmlns:a16="http://schemas.microsoft.com/office/drawing/2014/main" id="{FDF6743E-EA2D-B24B-B93A-F96AD82D3F17}"/>
                </a:ext>
              </a:extLst>
            </p:cNvPr>
            <p:cNvSpPr/>
            <p:nvPr/>
          </p:nvSpPr>
          <p:spPr>
            <a:xfrm>
              <a:off x="5797150" y="2428687"/>
              <a:ext cx="970196" cy="23328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rgbClr val="00B0F0"/>
                  </a:solidFill>
                  <a:latin typeface="Century Gothic" panose="020B0502020202020204" pitchFamily="34" charset="0"/>
                </a:rPr>
                <a:t>Injection</a:t>
              </a:r>
            </a:p>
          </p:txBody>
        </p:sp>
        <p:sp>
          <p:nvSpPr>
            <p:cNvPr id="86" name="Rectangle 57">
              <a:extLst>
                <a:ext uri="{FF2B5EF4-FFF2-40B4-BE49-F238E27FC236}">
                  <a16:creationId xmlns:a16="http://schemas.microsoft.com/office/drawing/2014/main" id="{155E91A6-7DD9-1B4B-9610-E2B6387ED597}"/>
                </a:ext>
              </a:extLst>
            </p:cNvPr>
            <p:cNvSpPr/>
            <p:nvPr/>
          </p:nvSpPr>
          <p:spPr>
            <a:xfrm>
              <a:off x="5797150" y="2701958"/>
              <a:ext cx="970196" cy="23328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rgbClr val="00B0F0"/>
                  </a:solidFill>
                  <a:latin typeface="Century Gothic" panose="020B0502020202020204" pitchFamily="34" charset="0"/>
                </a:rPr>
                <a:t>Nutrition</a:t>
              </a:r>
            </a:p>
          </p:txBody>
        </p:sp>
        <p:sp>
          <p:nvSpPr>
            <p:cNvPr id="87" name="Rectangle 58">
              <a:extLst>
                <a:ext uri="{FF2B5EF4-FFF2-40B4-BE49-F238E27FC236}">
                  <a16:creationId xmlns:a16="http://schemas.microsoft.com/office/drawing/2014/main" id="{45585251-D124-124B-8A21-64617FAE9C03}"/>
                </a:ext>
              </a:extLst>
            </p:cNvPr>
            <p:cNvSpPr/>
            <p:nvPr/>
          </p:nvSpPr>
          <p:spPr>
            <a:xfrm>
              <a:off x="5797150" y="2975229"/>
              <a:ext cx="970196" cy="23328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rgbClr val="00B0F0"/>
                  </a:solidFill>
                  <a:latin typeface="Century Gothic" panose="020B0502020202020204" pitchFamily="34" charset="0"/>
                </a:rPr>
                <a:t>Functional test</a:t>
              </a:r>
            </a:p>
          </p:txBody>
        </p:sp>
        <p:sp>
          <p:nvSpPr>
            <p:cNvPr id="88" name="Rectangle 59">
              <a:extLst>
                <a:ext uri="{FF2B5EF4-FFF2-40B4-BE49-F238E27FC236}">
                  <a16:creationId xmlns:a16="http://schemas.microsoft.com/office/drawing/2014/main" id="{F59AD769-8DC5-AD4A-8F06-05ADCC1CC822}"/>
                </a:ext>
              </a:extLst>
            </p:cNvPr>
            <p:cNvSpPr/>
            <p:nvPr/>
          </p:nvSpPr>
          <p:spPr>
            <a:xfrm>
              <a:off x="5797150" y="3248498"/>
              <a:ext cx="970196" cy="23328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rgbClr val="00B0F0"/>
                  </a:solidFill>
                  <a:latin typeface="Century Gothic" panose="020B0502020202020204" pitchFamily="34" charset="0"/>
                </a:rPr>
                <a:t>Image examination</a:t>
              </a:r>
            </a:p>
          </p:txBody>
        </p:sp>
        <p:sp>
          <p:nvSpPr>
            <p:cNvPr id="89" name="Down Arrow 62">
              <a:extLst>
                <a:ext uri="{FF2B5EF4-FFF2-40B4-BE49-F238E27FC236}">
                  <a16:creationId xmlns:a16="http://schemas.microsoft.com/office/drawing/2014/main" id="{E08A2D0A-15F2-BC46-A722-AC0EFEEB01F0}"/>
                </a:ext>
              </a:extLst>
            </p:cNvPr>
            <p:cNvSpPr/>
            <p:nvPr/>
          </p:nvSpPr>
          <p:spPr>
            <a:xfrm rot="16200000">
              <a:off x="7127618" y="2185341"/>
              <a:ext cx="286754" cy="480483"/>
            </a:xfrm>
            <a:prstGeom prst="downArrow">
              <a:avLst/>
            </a:prstGeom>
            <a:gradFill>
              <a:gsLst>
                <a:gs pos="0">
                  <a:srgbClr val="00B0F0">
                    <a:alpha val="0"/>
                  </a:srgbClr>
                </a:gs>
                <a:gs pos="100000">
                  <a:srgbClr val="00B0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90" name="Rectangle 63">
              <a:extLst>
                <a:ext uri="{FF2B5EF4-FFF2-40B4-BE49-F238E27FC236}">
                  <a16:creationId xmlns:a16="http://schemas.microsoft.com/office/drawing/2014/main" id="{14EF2A26-DC75-1743-9B00-AE4A1AFD2614}"/>
                </a:ext>
              </a:extLst>
            </p:cNvPr>
            <p:cNvSpPr/>
            <p:nvPr/>
          </p:nvSpPr>
          <p:spPr>
            <a:xfrm>
              <a:off x="4116271" y="1650391"/>
              <a:ext cx="1259189" cy="143436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91" name="Rounded Rectangle 64">
              <a:extLst>
                <a:ext uri="{FF2B5EF4-FFF2-40B4-BE49-F238E27FC236}">
                  <a16:creationId xmlns:a16="http://schemas.microsoft.com/office/drawing/2014/main" id="{E1F5D99F-E30D-5045-9613-4DEC6F49EAF7}"/>
                </a:ext>
              </a:extLst>
            </p:cNvPr>
            <p:cNvSpPr/>
            <p:nvPr/>
          </p:nvSpPr>
          <p:spPr>
            <a:xfrm>
              <a:off x="4133279" y="1452582"/>
              <a:ext cx="1242181" cy="328465"/>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latin typeface="Century Gothic" panose="020B0502020202020204" pitchFamily="34" charset="0"/>
                </a:rPr>
                <a:t>Medical treatment</a:t>
              </a:r>
            </a:p>
          </p:txBody>
        </p:sp>
        <p:sp>
          <p:nvSpPr>
            <p:cNvPr id="92" name="Rectangle 65">
              <a:extLst>
                <a:ext uri="{FF2B5EF4-FFF2-40B4-BE49-F238E27FC236}">
                  <a16:creationId xmlns:a16="http://schemas.microsoft.com/office/drawing/2014/main" id="{FE7F2D93-0B57-164D-BC66-5D5509F97774}"/>
                </a:ext>
              </a:extLst>
            </p:cNvPr>
            <p:cNvSpPr/>
            <p:nvPr/>
          </p:nvSpPr>
          <p:spPr>
            <a:xfrm>
              <a:off x="4210305" y="1876702"/>
              <a:ext cx="1064955" cy="26585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00B0F0"/>
                  </a:solidFill>
                  <a:latin typeface="Century Gothic" panose="020B0502020202020204" pitchFamily="34" charset="0"/>
                </a:rPr>
                <a:t>Outpatient nursing</a:t>
              </a:r>
            </a:p>
          </p:txBody>
        </p:sp>
        <p:sp>
          <p:nvSpPr>
            <p:cNvPr id="93" name="Rectangle 66">
              <a:extLst>
                <a:ext uri="{FF2B5EF4-FFF2-40B4-BE49-F238E27FC236}">
                  <a16:creationId xmlns:a16="http://schemas.microsoft.com/office/drawing/2014/main" id="{6BA9691F-B7A1-B142-A1D1-9BABD2582A9D}"/>
                </a:ext>
              </a:extLst>
            </p:cNvPr>
            <p:cNvSpPr/>
            <p:nvPr/>
          </p:nvSpPr>
          <p:spPr>
            <a:xfrm>
              <a:off x="4210305" y="2169509"/>
              <a:ext cx="1064955" cy="26585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00B0F0"/>
                  </a:solidFill>
                  <a:latin typeface="Century Gothic" panose="020B0502020202020204" pitchFamily="34" charset="0"/>
                </a:rPr>
                <a:t>Treatment</a:t>
              </a:r>
            </a:p>
          </p:txBody>
        </p:sp>
        <p:sp>
          <p:nvSpPr>
            <p:cNvPr id="94" name="Rectangle 67">
              <a:extLst>
                <a:ext uri="{FF2B5EF4-FFF2-40B4-BE49-F238E27FC236}">
                  <a16:creationId xmlns:a16="http://schemas.microsoft.com/office/drawing/2014/main" id="{B8F336EA-968C-5741-9858-C3F8C40B23F6}"/>
                </a:ext>
              </a:extLst>
            </p:cNvPr>
            <p:cNvSpPr/>
            <p:nvPr/>
          </p:nvSpPr>
          <p:spPr>
            <a:xfrm>
              <a:off x="4210305" y="2462316"/>
              <a:ext cx="1064955" cy="26585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00B0F0"/>
                  </a:solidFill>
                  <a:latin typeface="Century Gothic" panose="020B0502020202020204" pitchFamily="34" charset="0"/>
                </a:rPr>
                <a:t>Ward nursing</a:t>
              </a:r>
            </a:p>
          </p:txBody>
        </p:sp>
        <p:sp>
          <p:nvSpPr>
            <p:cNvPr id="95" name="Rectangle 68">
              <a:extLst>
                <a:ext uri="{FF2B5EF4-FFF2-40B4-BE49-F238E27FC236}">
                  <a16:creationId xmlns:a16="http://schemas.microsoft.com/office/drawing/2014/main" id="{6FE2CF53-C5B5-164C-9BEA-3E5E5589DF7C}"/>
                </a:ext>
              </a:extLst>
            </p:cNvPr>
            <p:cNvSpPr/>
            <p:nvPr/>
          </p:nvSpPr>
          <p:spPr>
            <a:xfrm>
              <a:off x="4210305" y="2755123"/>
              <a:ext cx="1064955" cy="265850"/>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00B0F0"/>
                  </a:solidFill>
                  <a:latin typeface="Century Gothic" panose="020B0502020202020204" pitchFamily="34" charset="0"/>
                </a:rPr>
                <a:t>Surgery recovery</a:t>
              </a:r>
            </a:p>
          </p:txBody>
        </p:sp>
        <p:sp>
          <p:nvSpPr>
            <p:cNvPr id="96" name="Rectangle 71">
              <a:extLst>
                <a:ext uri="{FF2B5EF4-FFF2-40B4-BE49-F238E27FC236}">
                  <a16:creationId xmlns:a16="http://schemas.microsoft.com/office/drawing/2014/main" id="{0EDE2279-B61D-AC45-A6CE-F7A9F9A6F514}"/>
                </a:ext>
              </a:extLst>
            </p:cNvPr>
            <p:cNvSpPr/>
            <p:nvPr/>
          </p:nvSpPr>
          <p:spPr>
            <a:xfrm>
              <a:off x="2573863" y="1650391"/>
              <a:ext cx="1259189" cy="2017239"/>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97" name="Rounded Rectangle 72">
              <a:extLst>
                <a:ext uri="{FF2B5EF4-FFF2-40B4-BE49-F238E27FC236}">
                  <a16:creationId xmlns:a16="http://schemas.microsoft.com/office/drawing/2014/main" id="{E4BFEEE3-FCF4-F541-9EB4-D918EFF6A860}"/>
                </a:ext>
              </a:extLst>
            </p:cNvPr>
            <p:cNvSpPr/>
            <p:nvPr/>
          </p:nvSpPr>
          <p:spPr>
            <a:xfrm>
              <a:off x="2573671" y="1452582"/>
              <a:ext cx="1259189" cy="328465"/>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latin typeface="Century Gothic" panose="020B0502020202020204" pitchFamily="34" charset="0"/>
                </a:rPr>
                <a:t>Administration</a:t>
              </a:r>
            </a:p>
          </p:txBody>
        </p:sp>
        <p:sp>
          <p:nvSpPr>
            <p:cNvPr id="98" name="Rectangle 73">
              <a:extLst>
                <a:ext uri="{FF2B5EF4-FFF2-40B4-BE49-F238E27FC236}">
                  <a16:creationId xmlns:a16="http://schemas.microsoft.com/office/drawing/2014/main" id="{BE5823B8-3FAD-054A-B578-F4367DBDDE2D}"/>
                </a:ext>
              </a:extLst>
            </p:cNvPr>
            <p:cNvSpPr/>
            <p:nvPr/>
          </p:nvSpPr>
          <p:spPr>
            <a:xfrm>
              <a:off x="2719126" y="1889287"/>
              <a:ext cx="970196" cy="233280"/>
            </a:xfrm>
            <a:prstGeom prst="rect">
              <a:avLst/>
            </a:prstGeom>
            <a:solidFill>
              <a:srgbClr val="00B0F0">
                <a:alpha val="9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rgbClr val="00B0F0"/>
                  </a:solidFill>
                  <a:latin typeface="Century Gothic" panose="020B0502020202020204" pitchFamily="34" charset="0"/>
                </a:rPr>
                <a:t>Registration</a:t>
              </a:r>
            </a:p>
          </p:txBody>
        </p:sp>
        <p:sp>
          <p:nvSpPr>
            <p:cNvPr id="99" name="Rectangle 74">
              <a:extLst>
                <a:ext uri="{FF2B5EF4-FFF2-40B4-BE49-F238E27FC236}">
                  <a16:creationId xmlns:a16="http://schemas.microsoft.com/office/drawing/2014/main" id="{219988E4-B91B-A34E-89F8-4503177B727D}"/>
                </a:ext>
              </a:extLst>
            </p:cNvPr>
            <p:cNvSpPr/>
            <p:nvPr/>
          </p:nvSpPr>
          <p:spPr>
            <a:xfrm>
              <a:off x="2719126" y="2162558"/>
              <a:ext cx="970196" cy="233280"/>
            </a:xfrm>
            <a:prstGeom prst="rect">
              <a:avLst/>
            </a:prstGeom>
            <a:solidFill>
              <a:srgbClr val="00B0F0">
                <a:alpha val="9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rgbClr val="00B0F0"/>
                  </a:solidFill>
                  <a:latin typeface="Century Gothic" panose="020B0502020202020204" pitchFamily="34" charset="0"/>
                </a:rPr>
                <a:t>Reservations</a:t>
              </a:r>
            </a:p>
          </p:txBody>
        </p:sp>
        <p:sp>
          <p:nvSpPr>
            <p:cNvPr id="100" name="Rectangle 75">
              <a:extLst>
                <a:ext uri="{FF2B5EF4-FFF2-40B4-BE49-F238E27FC236}">
                  <a16:creationId xmlns:a16="http://schemas.microsoft.com/office/drawing/2014/main" id="{E60A0001-A7D7-C14B-9C6F-BED0777FCAFD}"/>
                </a:ext>
              </a:extLst>
            </p:cNvPr>
            <p:cNvSpPr/>
            <p:nvPr/>
          </p:nvSpPr>
          <p:spPr>
            <a:xfrm>
              <a:off x="2719126" y="2435829"/>
              <a:ext cx="970196" cy="233280"/>
            </a:xfrm>
            <a:prstGeom prst="rect">
              <a:avLst/>
            </a:prstGeom>
            <a:solidFill>
              <a:srgbClr val="00B0F0">
                <a:alpha val="9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rgbClr val="00B0F0"/>
                  </a:solidFill>
                  <a:latin typeface="Century Gothic" panose="020B0502020202020204" pitchFamily="34" charset="0"/>
                </a:rPr>
                <a:t>Payments</a:t>
              </a:r>
            </a:p>
          </p:txBody>
        </p:sp>
        <p:sp>
          <p:nvSpPr>
            <p:cNvPr id="101" name="Rectangle 76">
              <a:extLst>
                <a:ext uri="{FF2B5EF4-FFF2-40B4-BE49-F238E27FC236}">
                  <a16:creationId xmlns:a16="http://schemas.microsoft.com/office/drawing/2014/main" id="{2352C64A-B5FA-604F-AEFC-2D4433A537ED}"/>
                </a:ext>
              </a:extLst>
            </p:cNvPr>
            <p:cNvSpPr/>
            <p:nvPr/>
          </p:nvSpPr>
          <p:spPr>
            <a:xfrm>
              <a:off x="2719126" y="2709100"/>
              <a:ext cx="970196" cy="233280"/>
            </a:xfrm>
            <a:prstGeom prst="rect">
              <a:avLst/>
            </a:prstGeom>
            <a:solidFill>
              <a:srgbClr val="00B0F0">
                <a:alpha val="9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rgbClr val="00B0F0"/>
                  </a:solidFill>
                  <a:latin typeface="Century Gothic" panose="020B0502020202020204" pitchFamily="34" charset="0"/>
                </a:rPr>
                <a:t>Insurance</a:t>
              </a:r>
            </a:p>
          </p:txBody>
        </p:sp>
        <p:sp>
          <p:nvSpPr>
            <p:cNvPr id="102" name="Rectangle 77">
              <a:extLst>
                <a:ext uri="{FF2B5EF4-FFF2-40B4-BE49-F238E27FC236}">
                  <a16:creationId xmlns:a16="http://schemas.microsoft.com/office/drawing/2014/main" id="{3865CF09-548A-CF4B-8E66-4AD12C195E3A}"/>
                </a:ext>
              </a:extLst>
            </p:cNvPr>
            <p:cNvSpPr/>
            <p:nvPr/>
          </p:nvSpPr>
          <p:spPr>
            <a:xfrm>
              <a:off x="2719126" y="2982371"/>
              <a:ext cx="970196" cy="233280"/>
            </a:xfrm>
            <a:prstGeom prst="rect">
              <a:avLst/>
            </a:prstGeom>
            <a:solidFill>
              <a:srgbClr val="00B0F0">
                <a:alpha val="9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rgbClr val="00B0F0"/>
                  </a:solidFill>
                  <a:latin typeface="Century Gothic" panose="020B0502020202020204" pitchFamily="34" charset="0"/>
                </a:rPr>
                <a:t>Bills</a:t>
              </a:r>
            </a:p>
          </p:txBody>
        </p:sp>
        <p:sp>
          <p:nvSpPr>
            <p:cNvPr id="103" name="Rectangle 78">
              <a:extLst>
                <a:ext uri="{FF2B5EF4-FFF2-40B4-BE49-F238E27FC236}">
                  <a16:creationId xmlns:a16="http://schemas.microsoft.com/office/drawing/2014/main" id="{2CC87446-6663-3B49-AA5D-337A6FEC2C4A}"/>
                </a:ext>
              </a:extLst>
            </p:cNvPr>
            <p:cNvSpPr/>
            <p:nvPr/>
          </p:nvSpPr>
          <p:spPr>
            <a:xfrm>
              <a:off x="2719126" y="3255641"/>
              <a:ext cx="970196" cy="233280"/>
            </a:xfrm>
            <a:prstGeom prst="rect">
              <a:avLst/>
            </a:prstGeom>
            <a:solidFill>
              <a:srgbClr val="00B0F0">
                <a:alpha val="9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rgbClr val="00B0F0"/>
                  </a:solidFill>
                  <a:latin typeface="Century Gothic" panose="020B0502020202020204" pitchFamily="34" charset="0"/>
                </a:rPr>
                <a:t>Unpaid</a:t>
              </a:r>
            </a:p>
          </p:txBody>
        </p:sp>
        <p:sp>
          <p:nvSpPr>
            <p:cNvPr id="104" name="Rectangle 79">
              <a:extLst>
                <a:ext uri="{FF2B5EF4-FFF2-40B4-BE49-F238E27FC236}">
                  <a16:creationId xmlns:a16="http://schemas.microsoft.com/office/drawing/2014/main" id="{7536E469-3747-7A43-A708-A5651EC42FBB}"/>
                </a:ext>
              </a:extLst>
            </p:cNvPr>
            <p:cNvSpPr/>
            <p:nvPr/>
          </p:nvSpPr>
          <p:spPr>
            <a:xfrm>
              <a:off x="3832861" y="3798287"/>
              <a:ext cx="1825820" cy="1011764"/>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105" name="Rounded Rectangle 80">
              <a:extLst>
                <a:ext uri="{FF2B5EF4-FFF2-40B4-BE49-F238E27FC236}">
                  <a16:creationId xmlns:a16="http://schemas.microsoft.com/office/drawing/2014/main" id="{212D5337-67AB-3346-85E9-27B05D587A55}"/>
                </a:ext>
              </a:extLst>
            </p:cNvPr>
            <p:cNvSpPr/>
            <p:nvPr/>
          </p:nvSpPr>
          <p:spPr>
            <a:xfrm>
              <a:off x="4279636" y="3667631"/>
              <a:ext cx="970196" cy="266964"/>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latin typeface="Century Gothic" panose="020B0502020202020204" pitchFamily="34" charset="0"/>
                </a:rPr>
                <a:t>EMR</a:t>
              </a:r>
            </a:p>
          </p:txBody>
        </p:sp>
        <p:sp>
          <p:nvSpPr>
            <p:cNvPr id="106" name="Rectangle 81">
              <a:extLst>
                <a:ext uri="{FF2B5EF4-FFF2-40B4-BE49-F238E27FC236}">
                  <a16:creationId xmlns:a16="http://schemas.microsoft.com/office/drawing/2014/main" id="{6DBE372D-B08A-1645-AF58-1EB5010F6E96}"/>
                </a:ext>
              </a:extLst>
            </p:cNvPr>
            <p:cNvSpPr/>
            <p:nvPr/>
          </p:nvSpPr>
          <p:spPr>
            <a:xfrm>
              <a:off x="3873871" y="3994101"/>
              <a:ext cx="1726302" cy="219676"/>
            </a:xfrm>
            <a:prstGeom prst="rect">
              <a:avLst/>
            </a:prstGeom>
            <a:solidFill>
              <a:srgbClr val="00B0F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latin typeface="Century Gothic" panose="020B0502020202020204" pitchFamily="34" charset="0"/>
                </a:rPr>
                <a:t>Clinical record</a:t>
              </a:r>
            </a:p>
          </p:txBody>
        </p:sp>
        <p:sp>
          <p:nvSpPr>
            <p:cNvPr id="107" name="Rectangle 82">
              <a:extLst>
                <a:ext uri="{FF2B5EF4-FFF2-40B4-BE49-F238E27FC236}">
                  <a16:creationId xmlns:a16="http://schemas.microsoft.com/office/drawing/2014/main" id="{02A6C03E-D8C5-004E-866C-E60CDECC4365}"/>
                </a:ext>
              </a:extLst>
            </p:cNvPr>
            <p:cNvSpPr/>
            <p:nvPr/>
          </p:nvSpPr>
          <p:spPr>
            <a:xfrm>
              <a:off x="3873871" y="4538933"/>
              <a:ext cx="1726302" cy="231051"/>
            </a:xfrm>
            <a:prstGeom prst="rect">
              <a:avLst/>
            </a:prstGeom>
            <a:solidFill>
              <a:srgbClr val="00B0F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latin typeface="Century Gothic" panose="020B0502020202020204" pitchFamily="34" charset="0"/>
                </a:rPr>
                <a:t>Surgery/ anesthetic record</a:t>
              </a:r>
            </a:p>
          </p:txBody>
        </p:sp>
        <p:sp>
          <p:nvSpPr>
            <p:cNvPr id="108" name="Rectangle 85">
              <a:extLst>
                <a:ext uri="{FF2B5EF4-FFF2-40B4-BE49-F238E27FC236}">
                  <a16:creationId xmlns:a16="http://schemas.microsoft.com/office/drawing/2014/main" id="{B609869D-0FC8-3A47-BA20-092FF966413F}"/>
                </a:ext>
              </a:extLst>
            </p:cNvPr>
            <p:cNvSpPr/>
            <p:nvPr/>
          </p:nvSpPr>
          <p:spPr>
            <a:xfrm>
              <a:off x="3873871" y="4266517"/>
              <a:ext cx="1726302" cy="219676"/>
            </a:xfrm>
            <a:prstGeom prst="rect">
              <a:avLst/>
            </a:prstGeom>
            <a:solidFill>
              <a:srgbClr val="00B0F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latin typeface="Century Gothic" panose="020B0502020202020204" pitchFamily="34" charset="0"/>
                </a:rPr>
                <a:t>Nursing record</a:t>
              </a:r>
            </a:p>
          </p:txBody>
        </p:sp>
        <p:sp>
          <p:nvSpPr>
            <p:cNvPr id="109" name="Rectangle 86">
              <a:extLst>
                <a:ext uri="{FF2B5EF4-FFF2-40B4-BE49-F238E27FC236}">
                  <a16:creationId xmlns:a16="http://schemas.microsoft.com/office/drawing/2014/main" id="{6C15FE55-8FE1-3648-BD29-3827E4096942}"/>
                </a:ext>
              </a:extLst>
            </p:cNvPr>
            <p:cNvSpPr/>
            <p:nvPr/>
          </p:nvSpPr>
          <p:spPr>
            <a:xfrm>
              <a:off x="2573672" y="4874059"/>
              <a:ext cx="1799248" cy="555551"/>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110" name="Rectangle 87">
              <a:extLst>
                <a:ext uri="{FF2B5EF4-FFF2-40B4-BE49-F238E27FC236}">
                  <a16:creationId xmlns:a16="http://schemas.microsoft.com/office/drawing/2014/main" id="{4B88C859-A1A0-B14D-8D41-D201CB88BB62}"/>
                </a:ext>
              </a:extLst>
            </p:cNvPr>
            <p:cNvSpPr/>
            <p:nvPr/>
          </p:nvSpPr>
          <p:spPr>
            <a:xfrm>
              <a:off x="4449822" y="4874059"/>
              <a:ext cx="2479205" cy="555551"/>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111" name="TextBox 88">
              <a:extLst>
                <a:ext uri="{FF2B5EF4-FFF2-40B4-BE49-F238E27FC236}">
                  <a16:creationId xmlns:a16="http://schemas.microsoft.com/office/drawing/2014/main" id="{9FB8E00D-689C-F045-9B8C-8DD6CBB08C87}"/>
                </a:ext>
              </a:extLst>
            </p:cNvPr>
            <p:cNvSpPr txBox="1"/>
            <p:nvPr/>
          </p:nvSpPr>
          <p:spPr>
            <a:xfrm>
              <a:off x="4390916" y="5024392"/>
              <a:ext cx="570775" cy="261610"/>
            </a:xfrm>
            <a:prstGeom prst="rect">
              <a:avLst/>
            </a:prstGeom>
            <a:noFill/>
          </p:spPr>
          <p:txBody>
            <a:bodyPr wrap="square" rtlCol="0">
              <a:spAutoFit/>
            </a:bodyPr>
            <a:lstStyle/>
            <a:p>
              <a:r>
                <a:rPr lang="zh-CN" altLang="en-US" sz="1050" b="1" dirty="0">
                  <a:solidFill>
                    <a:schemeClr val="bg1"/>
                  </a:solidFill>
                  <a:latin typeface="Century Gothic" panose="020B0502020202020204" pitchFamily="34" charset="0"/>
                </a:rPr>
                <a:t> </a:t>
              </a:r>
              <a:r>
                <a:rPr lang="en-US" altLang="zh-CN" sz="1050" b="1" dirty="0">
                  <a:solidFill>
                    <a:schemeClr val="bg1"/>
                  </a:solidFill>
                  <a:latin typeface="Century Gothic" panose="020B0502020202020204" pitchFamily="34" charset="0"/>
                </a:rPr>
                <a:t>GW</a:t>
              </a:r>
              <a:endParaRPr lang="en-US" sz="1050" b="1" dirty="0">
                <a:solidFill>
                  <a:schemeClr val="bg1"/>
                </a:solidFill>
                <a:latin typeface="Century Gothic" panose="020B0502020202020204" pitchFamily="34" charset="0"/>
              </a:endParaRPr>
            </a:p>
          </p:txBody>
        </p:sp>
        <p:sp>
          <p:nvSpPr>
            <p:cNvPr id="112" name="Rectangle 89">
              <a:extLst>
                <a:ext uri="{FF2B5EF4-FFF2-40B4-BE49-F238E27FC236}">
                  <a16:creationId xmlns:a16="http://schemas.microsoft.com/office/drawing/2014/main" id="{8319DD11-51F2-6343-87D5-FA411F68EC8C}"/>
                </a:ext>
              </a:extLst>
            </p:cNvPr>
            <p:cNvSpPr/>
            <p:nvPr/>
          </p:nvSpPr>
          <p:spPr>
            <a:xfrm>
              <a:off x="4841002" y="5061162"/>
              <a:ext cx="625967" cy="224840"/>
            </a:xfrm>
            <a:prstGeom prst="rect">
              <a:avLst/>
            </a:prstGeom>
            <a:solidFill>
              <a:srgbClr val="00B0F0">
                <a:alpha val="1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a:latin typeface="Century Gothic" panose="020B0502020202020204" pitchFamily="34" charset="0"/>
                </a:rPr>
                <a:t>Email</a:t>
              </a:r>
            </a:p>
          </p:txBody>
        </p:sp>
        <p:sp>
          <p:nvSpPr>
            <p:cNvPr id="113" name="Rectangle 90">
              <a:extLst>
                <a:ext uri="{FF2B5EF4-FFF2-40B4-BE49-F238E27FC236}">
                  <a16:creationId xmlns:a16="http://schemas.microsoft.com/office/drawing/2014/main" id="{F03206F7-3D9F-7C4C-A69F-D35627A20CE6}"/>
                </a:ext>
              </a:extLst>
            </p:cNvPr>
            <p:cNvSpPr/>
            <p:nvPr/>
          </p:nvSpPr>
          <p:spPr>
            <a:xfrm>
              <a:off x="5494139" y="5061162"/>
              <a:ext cx="770592" cy="224840"/>
            </a:xfrm>
            <a:prstGeom prst="rect">
              <a:avLst/>
            </a:prstGeom>
            <a:solidFill>
              <a:srgbClr val="00B0F0">
                <a:alpha val="1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a:latin typeface="Century Gothic" panose="020B0502020202020204" pitchFamily="34" charset="0"/>
                </a:rPr>
                <a:t>Announcement</a:t>
              </a:r>
            </a:p>
          </p:txBody>
        </p:sp>
        <p:sp>
          <p:nvSpPr>
            <p:cNvPr id="114" name="TextBox 91">
              <a:extLst>
                <a:ext uri="{FF2B5EF4-FFF2-40B4-BE49-F238E27FC236}">
                  <a16:creationId xmlns:a16="http://schemas.microsoft.com/office/drawing/2014/main" id="{03B6CFCD-4A19-4546-8E14-4788988564DE}"/>
                </a:ext>
              </a:extLst>
            </p:cNvPr>
            <p:cNvSpPr txBox="1"/>
            <p:nvPr/>
          </p:nvSpPr>
          <p:spPr>
            <a:xfrm>
              <a:off x="2632998" y="4952084"/>
              <a:ext cx="895016" cy="430887"/>
            </a:xfrm>
            <a:prstGeom prst="rect">
              <a:avLst/>
            </a:prstGeom>
            <a:noFill/>
          </p:spPr>
          <p:txBody>
            <a:bodyPr wrap="square" rtlCol="0">
              <a:spAutoFit/>
            </a:bodyPr>
            <a:lstStyle/>
            <a:p>
              <a:r>
                <a:rPr lang="en-US" altLang="zh-CN" sz="1050" b="1" dirty="0">
                  <a:solidFill>
                    <a:schemeClr val="bg1"/>
                  </a:solidFill>
                  <a:latin typeface="Century Gothic" panose="020B0502020202020204" pitchFamily="34" charset="0"/>
                </a:rPr>
                <a:t>Mobile service</a:t>
              </a:r>
              <a:endParaRPr lang="en-US" sz="1050" b="1" dirty="0">
                <a:solidFill>
                  <a:schemeClr val="bg1"/>
                </a:solidFill>
                <a:latin typeface="Century Gothic" panose="020B0502020202020204" pitchFamily="34" charset="0"/>
              </a:endParaRPr>
            </a:p>
          </p:txBody>
        </p:sp>
        <p:sp>
          <p:nvSpPr>
            <p:cNvPr id="116" name="TextBox 93">
              <a:extLst>
                <a:ext uri="{FF2B5EF4-FFF2-40B4-BE49-F238E27FC236}">
                  <a16:creationId xmlns:a16="http://schemas.microsoft.com/office/drawing/2014/main" id="{D2D1F693-924E-8A45-BC59-920191E8F181}"/>
                </a:ext>
              </a:extLst>
            </p:cNvPr>
            <p:cNvSpPr txBox="1"/>
            <p:nvPr/>
          </p:nvSpPr>
          <p:spPr>
            <a:xfrm>
              <a:off x="5963245" y="4599617"/>
              <a:ext cx="667009" cy="261610"/>
            </a:xfrm>
            <a:prstGeom prst="rect">
              <a:avLst/>
            </a:prstGeom>
            <a:noFill/>
          </p:spPr>
          <p:txBody>
            <a:bodyPr wrap="square" rtlCol="0">
              <a:spAutoFit/>
            </a:bodyPr>
            <a:lstStyle/>
            <a:p>
              <a:pPr algn="ctr"/>
              <a:r>
                <a:rPr lang="en-US" altLang="zh-CN" sz="1100" b="1" dirty="0">
                  <a:solidFill>
                    <a:schemeClr val="bg1"/>
                  </a:solidFill>
                  <a:latin typeface="Century Gothic" panose="020B0502020202020204" pitchFamily="34" charset="0"/>
                </a:rPr>
                <a:t>PACS</a:t>
              </a:r>
              <a:endParaRPr lang="en-US" sz="1100" b="1" dirty="0">
                <a:solidFill>
                  <a:schemeClr val="bg1"/>
                </a:solidFill>
                <a:latin typeface="Century Gothic" panose="020B0502020202020204" pitchFamily="34" charset="0"/>
              </a:endParaRPr>
            </a:p>
          </p:txBody>
        </p:sp>
        <p:sp>
          <p:nvSpPr>
            <p:cNvPr id="117" name="Rectangle 94">
              <a:extLst>
                <a:ext uri="{FF2B5EF4-FFF2-40B4-BE49-F238E27FC236}">
                  <a16:creationId xmlns:a16="http://schemas.microsoft.com/office/drawing/2014/main" id="{9EA04AB0-B30B-BA48-B1A4-7A5CEF03C8BD}"/>
                </a:ext>
              </a:extLst>
            </p:cNvPr>
            <p:cNvSpPr/>
            <p:nvPr/>
          </p:nvSpPr>
          <p:spPr>
            <a:xfrm>
              <a:off x="6291902" y="5061162"/>
              <a:ext cx="625967" cy="224840"/>
            </a:xfrm>
            <a:prstGeom prst="rect">
              <a:avLst/>
            </a:prstGeom>
            <a:solidFill>
              <a:srgbClr val="00B0F0">
                <a:alpha val="1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a:latin typeface="Century Gothic" panose="020B0502020202020204" pitchFamily="34" charset="0"/>
                </a:rPr>
                <a:t>Approval</a:t>
              </a:r>
            </a:p>
          </p:txBody>
        </p:sp>
        <p:sp>
          <p:nvSpPr>
            <p:cNvPr id="118" name="Left-right Arrow 95">
              <a:extLst>
                <a:ext uri="{FF2B5EF4-FFF2-40B4-BE49-F238E27FC236}">
                  <a16:creationId xmlns:a16="http://schemas.microsoft.com/office/drawing/2014/main" id="{F6D063C2-7621-E345-82F9-5EC24F9ACFFF}"/>
                </a:ext>
              </a:extLst>
            </p:cNvPr>
            <p:cNvSpPr/>
            <p:nvPr/>
          </p:nvSpPr>
          <p:spPr>
            <a:xfrm>
              <a:off x="6938926" y="5080253"/>
              <a:ext cx="424808" cy="168176"/>
            </a:xfrm>
            <a:prstGeom prst="leftRightArrow">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119" name="Down Arrow 96">
              <a:extLst>
                <a:ext uri="{FF2B5EF4-FFF2-40B4-BE49-F238E27FC236}">
                  <a16:creationId xmlns:a16="http://schemas.microsoft.com/office/drawing/2014/main" id="{8BC916C7-7758-D24D-BE14-4412F1D5817C}"/>
                </a:ext>
              </a:extLst>
            </p:cNvPr>
            <p:cNvSpPr/>
            <p:nvPr/>
          </p:nvSpPr>
          <p:spPr>
            <a:xfrm rot="18501277">
              <a:off x="7050257" y="3191258"/>
              <a:ext cx="317676" cy="489672"/>
            </a:xfrm>
            <a:prstGeom prst="downArrow">
              <a:avLst/>
            </a:prstGeom>
            <a:gradFill>
              <a:gsLst>
                <a:gs pos="0">
                  <a:srgbClr val="00B0F0">
                    <a:alpha val="0"/>
                  </a:srgbClr>
                </a:gs>
                <a:gs pos="100000">
                  <a:srgbClr val="00B0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cxnSp>
          <p:nvCxnSpPr>
            <p:cNvPr id="120" name="Straight Arrow Connector 98">
              <a:extLst>
                <a:ext uri="{FF2B5EF4-FFF2-40B4-BE49-F238E27FC236}">
                  <a16:creationId xmlns:a16="http://schemas.microsoft.com/office/drawing/2014/main" id="{F6AB00AB-BC6A-3847-9D31-2276923A42B4}"/>
                </a:ext>
              </a:extLst>
            </p:cNvPr>
            <p:cNvCxnSpPr>
              <a:cxnSpLocks/>
            </p:cNvCxnSpPr>
            <p:nvPr/>
          </p:nvCxnSpPr>
          <p:spPr>
            <a:xfrm>
              <a:off x="3851673" y="2001610"/>
              <a:ext cx="237918"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1" name="Straight Arrow Connector 100">
              <a:extLst>
                <a:ext uri="{FF2B5EF4-FFF2-40B4-BE49-F238E27FC236}">
                  <a16:creationId xmlns:a16="http://schemas.microsoft.com/office/drawing/2014/main" id="{9BD6DF0C-F2EC-7F47-819A-020BA811EB16}"/>
                </a:ext>
              </a:extLst>
            </p:cNvPr>
            <p:cNvCxnSpPr>
              <a:cxnSpLocks/>
            </p:cNvCxnSpPr>
            <p:nvPr/>
          </p:nvCxnSpPr>
          <p:spPr>
            <a:xfrm>
              <a:off x="5375460" y="2001610"/>
              <a:ext cx="283219"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2" name="Straight Arrow Connector 104">
              <a:extLst>
                <a:ext uri="{FF2B5EF4-FFF2-40B4-BE49-F238E27FC236}">
                  <a16:creationId xmlns:a16="http://schemas.microsoft.com/office/drawing/2014/main" id="{23A68F13-C524-6848-9B41-84391B669D80}"/>
                </a:ext>
              </a:extLst>
            </p:cNvPr>
            <p:cNvCxnSpPr>
              <a:cxnSpLocks/>
            </p:cNvCxnSpPr>
            <p:nvPr/>
          </p:nvCxnSpPr>
          <p:spPr>
            <a:xfrm flipH="1">
              <a:off x="5375460" y="2817108"/>
              <a:ext cx="251890"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3" name="Straight Arrow Connector 108">
              <a:extLst>
                <a:ext uri="{FF2B5EF4-FFF2-40B4-BE49-F238E27FC236}">
                  <a16:creationId xmlns:a16="http://schemas.microsoft.com/office/drawing/2014/main" id="{43074B99-6538-0F4F-9C2D-1DBCD6BBED00}"/>
                </a:ext>
              </a:extLst>
            </p:cNvPr>
            <p:cNvCxnSpPr>
              <a:cxnSpLocks/>
            </p:cNvCxnSpPr>
            <p:nvPr/>
          </p:nvCxnSpPr>
          <p:spPr>
            <a:xfrm flipH="1" flipV="1">
              <a:off x="3842936" y="2817108"/>
              <a:ext cx="259858" cy="186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4" name="Straight Arrow Connector 111">
              <a:extLst>
                <a:ext uri="{FF2B5EF4-FFF2-40B4-BE49-F238E27FC236}">
                  <a16:creationId xmlns:a16="http://schemas.microsoft.com/office/drawing/2014/main" id="{0FE92199-83F2-1D4C-AAC2-E8F09DD4A5E0}"/>
                </a:ext>
              </a:extLst>
            </p:cNvPr>
            <p:cNvCxnSpPr>
              <a:stCxn id="57" idx="2"/>
            </p:cNvCxnSpPr>
            <p:nvPr/>
          </p:nvCxnSpPr>
          <p:spPr>
            <a:xfrm>
              <a:off x="6288274" y="3667630"/>
              <a:ext cx="1" cy="24509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5" name="Curved Connector 113">
              <a:extLst>
                <a:ext uri="{FF2B5EF4-FFF2-40B4-BE49-F238E27FC236}">
                  <a16:creationId xmlns:a16="http://schemas.microsoft.com/office/drawing/2014/main" id="{023E8E33-FF8F-A646-9E35-ACE241F856F2}"/>
                </a:ext>
              </a:extLst>
            </p:cNvPr>
            <p:cNvCxnSpPr>
              <a:cxnSpLocks/>
              <a:endCxn id="105" idx="0"/>
            </p:cNvCxnSpPr>
            <p:nvPr/>
          </p:nvCxnSpPr>
          <p:spPr>
            <a:xfrm rot="10800000" flipV="1">
              <a:off x="4764734" y="3093941"/>
              <a:ext cx="862616" cy="573690"/>
            </a:xfrm>
            <a:prstGeom prst="curved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6" name="Curved Connector 114">
              <a:extLst>
                <a:ext uri="{FF2B5EF4-FFF2-40B4-BE49-F238E27FC236}">
                  <a16:creationId xmlns:a16="http://schemas.microsoft.com/office/drawing/2014/main" id="{5FFABCDD-DF26-FA4E-B008-C5B1B8F08EA6}"/>
                </a:ext>
              </a:extLst>
            </p:cNvPr>
            <p:cNvCxnSpPr>
              <a:cxnSpLocks/>
              <a:endCxn id="105" idx="0"/>
            </p:cNvCxnSpPr>
            <p:nvPr/>
          </p:nvCxnSpPr>
          <p:spPr>
            <a:xfrm>
              <a:off x="3808900" y="3084757"/>
              <a:ext cx="955834" cy="582874"/>
            </a:xfrm>
            <a:prstGeom prst="curved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127" name="Graphic 123" descr="Tablet">
              <a:extLst>
                <a:ext uri="{FF2B5EF4-FFF2-40B4-BE49-F238E27FC236}">
                  <a16:creationId xmlns:a16="http://schemas.microsoft.com/office/drawing/2014/main" id="{6033B98A-5809-0F4F-809C-82FABEA3D7D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88156" y="4949905"/>
              <a:ext cx="435102" cy="435102"/>
            </a:xfrm>
            <a:prstGeom prst="rect">
              <a:avLst/>
            </a:prstGeom>
          </p:spPr>
        </p:pic>
        <p:pic>
          <p:nvPicPr>
            <p:cNvPr id="128" name="Graphic 125" descr="Smart Phone">
              <a:extLst>
                <a:ext uri="{FF2B5EF4-FFF2-40B4-BE49-F238E27FC236}">
                  <a16:creationId xmlns:a16="http://schemas.microsoft.com/office/drawing/2014/main" id="{9AFD1FE1-4B10-EA46-ABB6-1EFFC50768F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81279" y="4976860"/>
              <a:ext cx="371693" cy="371693"/>
            </a:xfrm>
            <a:prstGeom prst="rect">
              <a:avLst/>
            </a:prstGeom>
          </p:spPr>
        </p:pic>
        <p:pic>
          <p:nvPicPr>
            <p:cNvPr id="129" name="Graphic 127" descr="Browser window">
              <a:extLst>
                <a:ext uri="{FF2B5EF4-FFF2-40B4-BE49-F238E27FC236}">
                  <a16:creationId xmlns:a16="http://schemas.microsoft.com/office/drawing/2014/main" id="{0C980C54-3DD7-D845-8899-6320FBDD597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9303" y="1616427"/>
              <a:ext cx="737871" cy="737871"/>
            </a:xfrm>
            <a:prstGeom prst="rect">
              <a:avLst/>
            </a:prstGeom>
          </p:spPr>
        </p:pic>
        <p:pic>
          <p:nvPicPr>
            <p:cNvPr id="130" name="Graphic 129" descr="Credit card">
              <a:extLst>
                <a:ext uri="{FF2B5EF4-FFF2-40B4-BE49-F238E27FC236}">
                  <a16:creationId xmlns:a16="http://schemas.microsoft.com/office/drawing/2014/main" id="{E2F5302F-1280-9A48-A167-D974AE476F7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84008" y="2533543"/>
              <a:ext cx="728461" cy="728461"/>
            </a:xfrm>
            <a:prstGeom prst="rect">
              <a:avLst/>
            </a:prstGeom>
          </p:spPr>
        </p:pic>
        <p:pic>
          <p:nvPicPr>
            <p:cNvPr id="131" name="Graphic 130" descr="Smart Phone">
              <a:extLst>
                <a:ext uri="{FF2B5EF4-FFF2-40B4-BE49-F238E27FC236}">
                  <a16:creationId xmlns:a16="http://schemas.microsoft.com/office/drawing/2014/main" id="{B7CF17FB-FC40-4A4D-8DD7-CC7D1109FE83}"/>
                </a:ext>
              </a:extLst>
            </p:cNvPr>
            <p:cNvPicPr>
              <a:picLocks noChangeAspect="1"/>
            </p:cNvPicPr>
            <p:nvPr/>
          </p:nvPicPr>
          <p:blipFill>
            <a:blip r:embed="rId7">
              <a:extLst>
                <a:ext uri="{96DAC541-7B7A-43D3-8B79-37D633B846F1}">
                  <asvg:svgBlip xmlns:asvg="http://schemas.microsoft.com/office/drawing/2016/SVG/main" r:embed="rId13"/>
                </a:ext>
              </a:extLst>
            </a:blip>
            <a:stretch>
              <a:fillRect/>
            </a:stretch>
          </p:blipFill>
          <p:spPr>
            <a:xfrm>
              <a:off x="1098534" y="3441248"/>
              <a:ext cx="699408" cy="699408"/>
            </a:xfrm>
            <a:prstGeom prst="rect">
              <a:avLst/>
            </a:prstGeom>
          </p:spPr>
        </p:pic>
        <p:cxnSp>
          <p:nvCxnSpPr>
            <p:cNvPr id="132" name="Straight Arrow Connector 131">
              <a:extLst>
                <a:ext uri="{FF2B5EF4-FFF2-40B4-BE49-F238E27FC236}">
                  <a16:creationId xmlns:a16="http://schemas.microsoft.com/office/drawing/2014/main" id="{5B50645A-AA7F-354C-8B08-66D7DFF2B925}"/>
                </a:ext>
              </a:extLst>
            </p:cNvPr>
            <p:cNvCxnSpPr>
              <a:cxnSpLocks/>
              <a:stCxn id="129" idx="3"/>
            </p:cNvCxnSpPr>
            <p:nvPr/>
          </p:nvCxnSpPr>
          <p:spPr>
            <a:xfrm>
              <a:off x="1817174" y="1985363"/>
              <a:ext cx="732182" cy="862694"/>
            </a:xfrm>
            <a:prstGeom prst="straightConnector1">
              <a:avLst/>
            </a:prstGeom>
            <a:ln>
              <a:solidFill>
                <a:schemeClr val="bg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33" name="Straight Arrow Connector 136">
              <a:extLst>
                <a:ext uri="{FF2B5EF4-FFF2-40B4-BE49-F238E27FC236}">
                  <a16:creationId xmlns:a16="http://schemas.microsoft.com/office/drawing/2014/main" id="{D19188C9-50CC-574D-B8E3-AE19972E5FC3}"/>
                </a:ext>
              </a:extLst>
            </p:cNvPr>
            <p:cNvCxnSpPr>
              <a:cxnSpLocks/>
              <a:stCxn id="130" idx="3"/>
            </p:cNvCxnSpPr>
            <p:nvPr/>
          </p:nvCxnSpPr>
          <p:spPr>
            <a:xfrm>
              <a:off x="1812469" y="2897774"/>
              <a:ext cx="718262" cy="0"/>
            </a:xfrm>
            <a:prstGeom prst="straightConnector1">
              <a:avLst/>
            </a:prstGeom>
            <a:ln>
              <a:solidFill>
                <a:schemeClr val="bg1"/>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34" name="Straight Arrow Connector 140">
              <a:extLst>
                <a:ext uri="{FF2B5EF4-FFF2-40B4-BE49-F238E27FC236}">
                  <a16:creationId xmlns:a16="http://schemas.microsoft.com/office/drawing/2014/main" id="{38042E6B-2DCA-F240-AE07-BCC347D46225}"/>
                </a:ext>
              </a:extLst>
            </p:cNvPr>
            <p:cNvCxnSpPr>
              <a:cxnSpLocks/>
            </p:cNvCxnSpPr>
            <p:nvPr/>
          </p:nvCxnSpPr>
          <p:spPr>
            <a:xfrm flipV="1">
              <a:off x="1667648" y="2935238"/>
              <a:ext cx="863083" cy="842100"/>
            </a:xfrm>
            <a:prstGeom prst="straightConnector1">
              <a:avLst/>
            </a:prstGeom>
            <a:ln>
              <a:solidFill>
                <a:schemeClr val="bg1"/>
              </a:solidFill>
              <a:prstDash val="solid"/>
              <a:tailEnd type="triangle"/>
            </a:ln>
          </p:spPr>
          <p:style>
            <a:lnRef idx="1">
              <a:schemeClr val="accent1"/>
            </a:lnRef>
            <a:fillRef idx="0">
              <a:schemeClr val="accent1"/>
            </a:fillRef>
            <a:effectRef idx="0">
              <a:schemeClr val="accent1"/>
            </a:effectRef>
            <a:fontRef idx="minor">
              <a:schemeClr val="tx1"/>
            </a:fontRef>
          </p:style>
        </p:cxnSp>
        <p:pic>
          <p:nvPicPr>
            <p:cNvPr id="137" name="Picture 150">
              <a:extLst>
                <a:ext uri="{FF2B5EF4-FFF2-40B4-BE49-F238E27FC236}">
                  <a16:creationId xmlns:a16="http://schemas.microsoft.com/office/drawing/2014/main" id="{74AF716F-DB90-4D43-902F-E56BE42668CA}"/>
                </a:ext>
              </a:extLst>
            </p:cNvPr>
            <p:cNvPicPr>
              <a:picLocks noChangeAspect="1"/>
            </p:cNvPicPr>
            <p:nvPr/>
          </p:nvPicPr>
          <p:blipFill>
            <a:blip r:embed="rId14">
              <a:extLst>
                <a:ext uri="{BEBA8EAE-BF5A-486C-A8C5-ECC9F3942E4B}">
                  <a14:imgProps xmlns:a14="http://schemas.microsoft.com/office/drawing/2010/main">
                    <a14:imgLayer r:embed="rId15">
                      <a14:imgEffect>
                        <a14:saturation sat="0"/>
                      </a14:imgEffect>
                      <a14:imgEffect>
                        <a14:brightnessContrast bright="100000" contrast="100000"/>
                      </a14:imgEffect>
                    </a14:imgLayer>
                  </a14:imgProps>
                </a:ext>
              </a:extLst>
            </a:blip>
            <a:stretch>
              <a:fillRect/>
            </a:stretch>
          </p:blipFill>
          <p:spPr>
            <a:xfrm>
              <a:off x="6096000" y="4078213"/>
              <a:ext cx="422558" cy="340394"/>
            </a:xfrm>
            <a:prstGeom prst="rect">
              <a:avLst/>
            </a:prstGeom>
          </p:spPr>
        </p:pic>
        <p:cxnSp>
          <p:nvCxnSpPr>
            <p:cNvPr id="7" name="肘形连接符 6">
              <a:extLst>
                <a:ext uri="{FF2B5EF4-FFF2-40B4-BE49-F238E27FC236}">
                  <a16:creationId xmlns:a16="http://schemas.microsoft.com/office/drawing/2014/main" id="{338DDA69-57BE-F94B-A837-869A1ECA7158}"/>
                </a:ext>
              </a:extLst>
            </p:cNvPr>
            <p:cNvCxnSpPr>
              <a:cxnSpLocks/>
              <a:stCxn id="104" idx="1"/>
              <a:endCxn id="127" idx="0"/>
            </p:cNvCxnSpPr>
            <p:nvPr/>
          </p:nvCxnSpPr>
          <p:spPr>
            <a:xfrm rot="10800000" flipV="1">
              <a:off x="3505707" y="4304169"/>
              <a:ext cx="327154" cy="645736"/>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肘形连接符 11">
              <a:extLst>
                <a:ext uri="{FF2B5EF4-FFF2-40B4-BE49-F238E27FC236}">
                  <a16:creationId xmlns:a16="http://schemas.microsoft.com/office/drawing/2014/main" id="{3A78F199-E0C1-0C43-9196-0305635B6BE6}"/>
                </a:ext>
              </a:extLst>
            </p:cNvPr>
            <p:cNvCxnSpPr>
              <a:cxnSpLocks/>
              <a:stCxn id="104" idx="1"/>
              <a:endCxn id="128" idx="0"/>
            </p:cNvCxnSpPr>
            <p:nvPr/>
          </p:nvCxnSpPr>
          <p:spPr>
            <a:xfrm rot="10800000" flipH="1" flipV="1">
              <a:off x="3832860" y="4304168"/>
              <a:ext cx="234265" cy="672691"/>
            </a:xfrm>
            <a:prstGeom prst="bentConnector4">
              <a:avLst>
                <a:gd name="adj1" fmla="val -51114"/>
                <a:gd name="adj2" fmla="val 76813"/>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8</a:t>
            </a:fld>
            <a:endParaRPr lang="zh-CN" altLang="en-US" dirty="0"/>
          </a:p>
        </p:txBody>
      </p:sp>
      <p:grpSp>
        <p:nvGrpSpPr>
          <p:cNvPr id="19" name="组合 18"/>
          <p:cNvGrpSpPr/>
          <p:nvPr/>
        </p:nvGrpSpPr>
        <p:grpSpPr>
          <a:xfrm>
            <a:off x="1" y="200326"/>
            <a:ext cx="8232707" cy="523220"/>
            <a:chOff x="1" y="200326"/>
            <a:chExt cx="8232707"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765305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Architecture of Hospital Information System</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32" name="组合 31">
            <a:extLst>
              <a:ext uri="{FF2B5EF4-FFF2-40B4-BE49-F238E27FC236}">
                <a16:creationId xmlns:a16="http://schemas.microsoft.com/office/drawing/2014/main" id="{CBC58025-500A-3E41-B3AD-770D023CBEAA}"/>
              </a:ext>
            </a:extLst>
          </p:cNvPr>
          <p:cNvGrpSpPr/>
          <p:nvPr/>
        </p:nvGrpSpPr>
        <p:grpSpPr>
          <a:xfrm>
            <a:off x="1890737" y="3590640"/>
            <a:ext cx="6610610" cy="2458047"/>
            <a:chOff x="1890737" y="3590640"/>
            <a:chExt cx="6610610" cy="2458047"/>
          </a:xfrm>
        </p:grpSpPr>
        <p:sp>
          <p:nvSpPr>
            <p:cNvPr id="60" name="TextBox 2">
              <a:extLst>
                <a:ext uri="{FF2B5EF4-FFF2-40B4-BE49-F238E27FC236}">
                  <a16:creationId xmlns:a16="http://schemas.microsoft.com/office/drawing/2014/main" id="{7E79A7C1-9853-BC43-A629-A97537E2C215}"/>
                </a:ext>
              </a:extLst>
            </p:cNvPr>
            <p:cNvSpPr txBox="1"/>
            <p:nvPr/>
          </p:nvSpPr>
          <p:spPr>
            <a:xfrm>
              <a:off x="1890737" y="5710133"/>
              <a:ext cx="6610610" cy="338554"/>
            </a:xfrm>
            <a:prstGeom prst="rect">
              <a:avLst/>
            </a:prstGeom>
            <a:noFill/>
          </p:spPr>
          <p:txBody>
            <a:bodyPr wrap="square" rtlCol="0">
              <a:spAutoFit/>
            </a:bodyPr>
            <a:lstStyle/>
            <a:p>
              <a:pPr algn="ctr"/>
              <a:r>
                <a:rPr lang="en-US" sz="1600" b="1" dirty="0">
                  <a:solidFill>
                    <a:srgbClr val="79BD28"/>
                  </a:solidFill>
                  <a:latin typeface="Century Gothic" panose="020B0502020202020204" pitchFamily="34" charset="0"/>
                  <a:ea typeface="Helvetica Neue"/>
                  <a:cs typeface="Helvetica Neue"/>
                  <a:sym typeface="Helvetica Neue"/>
                </a:rPr>
                <a:t>EMR/EHR and PACS are the most common medical IT systems.  </a:t>
              </a:r>
            </a:p>
          </p:txBody>
        </p:sp>
        <p:sp>
          <p:nvSpPr>
            <p:cNvPr id="138" name="Rectangle 151">
              <a:extLst>
                <a:ext uri="{FF2B5EF4-FFF2-40B4-BE49-F238E27FC236}">
                  <a16:creationId xmlns:a16="http://schemas.microsoft.com/office/drawing/2014/main" id="{5A94889B-3387-664A-A49F-E05CFE12FD57}"/>
                </a:ext>
              </a:extLst>
            </p:cNvPr>
            <p:cNvSpPr/>
            <p:nvPr/>
          </p:nvSpPr>
          <p:spPr>
            <a:xfrm>
              <a:off x="3588130" y="3590640"/>
              <a:ext cx="3179217" cy="1238116"/>
            </a:xfrm>
            <a:prstGeom prst="rect">
              <a:avLst/>
            </a:prstGeom>
            <a:noFill/>
            <a:ln>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grpSp>
      <p:grpSp>
        <p:nvGrpSpPr>
          <p:cNvPr id="35" name="组合 34">
            <a:extLst>
              <a:ext uri="{FF2B5EF4-FFF2-40B4-BE49-F238E27FC236}">
                <a16:creationId xmlns:a16="http://schemas.microsoft.com/office/drawing/2014/main" id="{2EBDE312-1A36-834F-9CFF-30CA9F009608}"/>
              </a:ext>
            </a:extLst>
          </p:cNvPr>
          <p:cNvGrpSpPr/>
          <p:nvPr/>
        </p:nvGrpSpPr>
        <p:grpSpPr>
          <a:xfrm>
            <a:off x="7531010" y="1650391"/>
            <a:ext cx="4272505" cy="3606180"/>
            <a:chOff x="7531010" y="1650391"/>
            <a:chExt cx="4272505" cy="3606180"/>
          </a:xfrm>
        </p:grpSpPr>
        <p:sp>
          <p:nvSpPr>
            <p:cNvPr id="139" name="Rectangle 97">
              <a:extLst>
                <a:ext uri="{FF2B5EF4-FFF2-40B4-BE49-F238E27FC236}">
                  <a16:creationId xmlns:a16="http://schemas.microsoft.com/office/drawing/2014/main" id="{380CC70B-9BB3-1047-8007-1E93C42F945E}"/>
                </a:ext>
              </a:extLst>
            </p:cNvPr>
            <p:cNvSpPr/>
            <p:nvPr/>
          </p:nvSpPr>
          <p:spPr>
            <a:xfrm>
              <a:off x="7531010" y="1731546"/>
              <a:ext cx="1217783" cy="1218839"/>
            </a:xfrm>
            <a:prstGeom prst="rect">
              <a:avLst/>
            </a:prstGeom>
            <a:noFill/>
            <a:ln>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endParaRPr>
            </a:p>
          </p:txBody>
        </p:sp>
        <p:sp>
          <p:nvSpPr>
            <p:cNvPr id="140" name="TextBox 99">
              <a:extLst>
                <a:ext uri="{FF2B5EF4-FFF2-40B4-BE49-F238E27FC236}">
                  <a16:creationId xmlns:a16="http://schemas.microsoft.com/office/drawing/2014/main" id="{474A9B0C-ED91-0244-9169-52559AF60685}"/>
                </a:ext>
              </a:extLst>
            </p:cNvPr>
            <p:cNvSpPr txBox="1"/>
            <p:nvPr/>
          </p:nvSpPr>
          <p:spPr>
            <a:xfrm>
              <a:off x="9420418" y="1650391"/>
              <a:ext cx="2383097" cy="3606180"/>
            </a:xfrm>
            <a:prstGeom prst="rect">
              <a:avLst/>
            </a:prstGeom>
            <a:noFill/>
          </p:spPr>
          <p:txBody>
            <a:bodyPr wrap="square" rtlCol="0">
              <a:spAutoFit/>
            </a:bodyPr>
            <a:lstStyle/>
            <a:p>
              <a:pPr>
                <a:lnSpc>
                  <a:spcPct val="150000"/>
                </a:lnSpc>
                <a:buClr>
                  <a:srgbClr val="79BD28"/>
                </a:buClr>
              </a:pPr>
              <a:r>
                <a:rPr lang="en-US" sz="1400" dirty="0">
                  <a:solidFill>
                    <a:schemeClr val="bg1"/>
                  </a:solidFill>
                  <a:latin typeface="Century Gothic" panose="020B0502020202020204" pitchFamily="34" charset="0"/>
                  <a:ea typeface="Helvetica Neue"/>
                  <a:cs typeface="Helvetica Neue"/>
                  <a:sym typeface="Helvetica Neue"/>
                </a:rPr>
                <a:t>Database is the key application to support the data exchange.</a:t>
              </a:r>
            </a:p>
            <a:p>
              <a:pPr>
                <a:lnSpc>
                  <a:spcPct val="150000"/>
                </a:lnSpc>
                <a:buClr>
                  <a:srgbClr val="79BD28"/>
                </a:buClr>
              </a:pPr>
              <a:endParaRPr lang="en-US" sz="1400" dirty="0">
                <a:solidFill>
                  <a:schemeClr val="bg1"/>
                </a:solidFill>
                <a:latin typeface="Century Gothic" panose="020B0502020202020204" pitchFamily="34" charset="0"/>
                <a:ea typeface="Helvetica Neue"/>
                <a:cs typeface="Helvetica Neue"/>
                <a:sym typeface="Helvetica Neue"/>
              </a:endParaRPr>
            </a:p>
            <a:p>
              <a:pPr>
                <a:lnSpc>
                  <a:spcPct val="150000"/>
                </a:lnSpc>
                <a:buClr>
                  <a:srgbClr val="79BD28"/>
                </a:buClr>
              </a:pPr>
              <a:r>
                <a:rPr lang="en-US" sz="1400" dirty="0">
                  <a:solidFill>
                    <a:schemeClr val="bg1"/>
                  </a:solidFill>
                  <a:latin typeface="Century Gothic" panose="020B0502020202020204" pitchFamily="34" charset="0"/>
                  <a:ea typeface="Helvetica Neue"/>
                  <a:cs typeface="Helvetica Neue"/>
                  <a:sym typeface="Helvetica Neue"/>
                </a:rPr>
                <a:t>Typical infra. requirements of DB:</a:t>
              </a:r>
            </a:p>
            <a:p>
              <a:pPr marL="285750" indent="-285750">
                <a:lnSpc>
                  <a:spcPct val="150000"/>
                </a:lnSpc>
                <a:buClr>
                  <a:srgbClr val="79BD28"/>
                </a:buClr>
                <a:buFont typeface="Arial" panose="020B0604020202020204" pitchFamily="34" charset="0"/>
                <a:buChar char="•"/>
              </a:pPr>
              <a:endParaRPr lang="en-US" sz="1400" dirty="0">
                <a:solidFill>
                  <a:schemeClr val="bg1"/>
                </a:solidFill>
                <a:latin typeface="Century Gothic" panose="020B0502020202020204" pitchFamily="34" charset="0"/>
                <a:ea typeface="Helvetica Neue"/>
                <a:cs typeface="Helvetica Neue"/>
                <a:sym typeface="Helvetica Neue"/>
              </a:endParaRPr>
            </a:p>
            <a:p>
              <a:pPr marL="285750" indent="-285750">
                <a:lnSpc>
                  <a:spcPct val="150000"/>
                </a:lnSpc>
                <a:buClr>
                  <a:srgbClr val="79BD28"/>
                </a:buClr>
                <a:buFont typeface="Arial" panose="020B0604020202020204" pitchFamily="34" charset="0"/>
                <a:buChar char="•"/>
              </a:pPr>
              <a:r>
                <a:rPr lang="en-US" sz="1400" dirty="0">
                  <a:solidFill>
                    <a:schemeClr val="bg1"/>
                  </a:solidFill>
                  <a:latin typeface="Century Gothic" panose="020B0502020202020204" pitchFamily="34" charset="0"/>
                  <a:ea typeface="Helvetica Neue"/>
                  <a:cs typeface="Helvetica Neue"/>
                  <a:sym typeface="Helvetica Neue"/>
                </a:rPr>
                <a:t>High performance</a:t>
              </a:r>
            </a:p>
            <a:p>
              <a:pPr marL="285750" indent="-285750">
                <a:lnSpc>
                  <a:spcPct val="150000"/>
                </a:lnSpc>
                <a:buClr>
                  <a:srgbClr val="79BD28"/>
                </a:buClr>
                <a:buFont typeface="Arial" panose="020B0604020202020204" pitchFamily="34" charset="0"/>
                <a:buChar char="•"/>
              </a:pPr>
              <a:r>
                <a:rPr lang="en-US" sz="1400" dirty="0">
                  <a:solidFill>
                    <a:schemeClr val="bg1"/>
                  </a:solidFill>
                  <a:latin typeface="Century Gothic" panose="020B0502020202020204" pitchFamily="34" charset="0"/>
                  <a:ea typeface="Helvetica Neue"/>
                  <a:cs typeface="Helvetica Neue"/>
                  <a:sym typeface="Helvetica Neue"/>
                </a:rPr>
                <a:t>High availability</a:t>
              </a:r>
            </a:p>
            <a:p>
              <a:pPr marL="285750" indent="-285750">
                <a:lnSpc>
                  <a:spcPct val="150000"/>
                </a:lnSpc>
                <a:buClr>
                  <a:srgbClr val="79BD28"/>
                </a:buClr>
                <a:buFont typeface="Arial" panose="020B0604020202020204" pitchFamily="34" charset="0"/>
                <a:buChar char="•"/>
              </a:pPr>
              <a:endParaRPr lang="en-US" sz="1400" dirty="0">
                <a:solidFill>
                  <a:schemeClr val="bg1"/>
                </a:solidFill>
                <a:latin typeface="Century Gothic" panose="020B0502020202020204" pitchFamily="34" charset="0"/>
                <a:ea typeface="Helvetica Neue"/>
                <a:cs typeface="Helvetica Neue"/>
                <a:sym typeface="Helvetica Neue"/>
              </a:endParaRPr>
            </a:p>
            <a:p>
              <a:pPr marL="285750" indent="-285750">
                <a:lnSpc>
                  <a:spcPct val="150000"/>
                </a:lnSpc>
                <a:buClr>
                  <a:srgbClr val="79BD28"/>
                </a:buClr>
                <a:buFont typeface="Arial" panose="020B0604020202020204" pitchFamily="34" charset="0"/>
                <a:buChar char="•"/>
              </a:pPr>
              <a:endParaRPr lang="en-US" sz="1400" dirty="0">
                <a:solidFill>
                  <a:schemeClr val="bg1"/>
                </a:solidFill>
                <a:latin typeface="Century Gothic" panose="020B0502020202020204" pitchFamily="34" charset="0"/>
                <a:ea typeface="Helvetica Neue"/>
                <a:cs typeface="Helvetica Neue"/>
                <a:sym typeface="Helvetica Neue"/>
              </a:endParaRPr>
            </a:p>
          </p:txBody>
        </p:sp>
      </p:grpSp>
    </p:spTree>
    <p:extLst>
      <p:ext uri="{BB962C8B-B14F-4D97-AF65-F5344CB8AC3E}">
        <p14:creationId xmlns:p14="http://schemas.microsoft.com/office/powerpoint/2010/main" val="276003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down)">
                                      <p:cBhvr>
                                        <p:cTn id="1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AD651F72-44CE-A64A-83E8-3FC90AB3FD1E}"/>
              </a:ext>
            </a:extLst>
          </p:cNvPr>
          <p:cNvSpPr/>
          <p:nvPr/>
        </p:nvSpPr>
        <p:spPr>
          <a:xfrm>
            <a:off x="1247537" y="949703"/>
            <a:ext cx="9831280" cy="2827168"/>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9</a:t>
            </a:fld>
            <a:endParaRPr lang="zh-CN" altLang="en-US" dirty="0"/>
          </a:p>
        </p:txBody>
      </p:sp>
      <p:grpSp>
        <p:nvGrpSpPr>
          <p:cNvPr id="19" name="组合 18"/>
          <p:cNvGrpSpPr/>
          <p:nvPr/>
        </p:nvGrpSpPr>
        <p:grpSpPr>
          <a:xfrm>
            <a:off x="1" y="200326"/>
            <a:ext cx="6935877" cy="523220"/>
            <a:chOff x="1" y="200326"/>
            <a:chExt cx="6935877"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35622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Hospital Information System Matters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8" name="TextBox 2">
            <a:extLst>
              <a:ext uri="{FF2B5EF4-FFF2-40B4-BE49-F238E27FC236}">
                <a16:creationId xmlns:a16="http://schemas.microsoft.com/office/drawing/2014/main" id="{D7523452-D79A-A94C-8429-5C169EA5CF29}"/>
              </a:ext>
            </a:extLst>
          </p:cNvPr>
          <p:cNvSpPr txBox="1"/>
          <p:nvPr/>
        </p:nvSpPr>
        <p:spPr>
          <a:xfrm>
            <a:off x="1159156" y="3998089"/>
            <a:ext cx="4678384" cy="1877437"/>
          </a:xfrm>
          <a:prstGeom prst="rect">
            <a:avLst/>
          </a:prstGeom>
          <a:noFill/>
        </p:spPr>
        <p:txBody>
          <a:bodyPr wrap="square" rtlCol="0">
            <a:spAutoFit/>
          </a:bodyPr>
          <a:lstStyle/>
          <a:p>
            <a:r>
              <a:rPr lang="en-US" sz="1400" b="1" i="1" dirty="0">
                <a:solidFill>
                  <a:srgbClr val="00B0F0"/>
                </a:solidFill>
                <a:latin typeface="Century Gothic" panose="020B0502020202020204" pitchFamily="34" charset="0"/>
                <a:ea typeface="Helvetica Neue"/>
                <a:cs typeface="Helvetica Neue"/>
                <a:sym typeface="Helvetica Neue"/>
              </a:rPr>
              <a:t>Name: </a:t>
            </a:r>
          </a:p>
          <a:p>
            <a:r>
              <a:rPr lang="en-US" sz="1200" dirty="0">
                <a:solidFill>
                  <a:schemeClr val="bg1"/>
                </a:solidFill>
                <a:latin typeface="Century Gothic" panose="020B0502020202020204" pitchFamily="34" charset="0"/>
                <a:ea typeface="Helvetica Neue"/>
                <a:cs typeface="Helvetica Neue"/>
                <a:sym typeface="Helvetica Neue"/>
              </a:rPr>
              <a:t>Electronic Health/Medical Record (EHR/EMR)</a:t>
            </a:r>
          </a:p>
          <a:p>
            <a:endParaRPr lang="en-US" sz="1200" dirty="0">
              <a:solidFill>
                <a:schemeClr val="bg1"/>
              </a:solidFill>
              <a:latin typeface="Century Gothic" panose="020B0502020202020204" pitchFamily="34" charset="0"/>
              <a:ea typeface="Helvetica Neue"/>
              <a:cs typeface="Helvetica Neue"/>
              <a:sym typeface="Helvetica Neue"/>
            </a:endParaRPr>
          </a:p>
          <a:p>
            <a:r>
              <a:rPr lang="en-US" sz="1400" b="1" i="1" dirty="0">
                <a:solidFill>
                  <a:srgbClr val="00B0F0"/>
                </a:solidFill>
                <a:latin typeface="Century Gothic" panose="020B0502020202020204" pitchFamily="34" charset="0"/>
                <a:ea typeface="Helvetica Neue"/>
                <a:cs typeface="Helvetica Neue"/>
                <a:sym typeface="Helvetica Neue"/>
              </a:rPr>
              <a:t>Purpose</a:t>
            </a:r>
          </a:p>
          <a:p>
            <a:r>
              <a:rPr lang="en-US" sz="1200" dirty="0">
                <a:solidFill>
                  <a:schemeClr val="bg1"/>
                </a:solidFill>
                <a:latin typeface="Century Gothic" panose="020B0502020202020204" pitchFamily="34" charset="0"/>
                <a:ea typeface="Helvetica Neue"/>
                <a:cs typeface="Helvetica Neue"/>
                <a:sym typeface="Helvetica Neue"/>
              </a:rPr>
              <a:t>Contains a patient’s medical history, diagnoses, medications, treatment plans</a:t>
            </a:r>
            <a:r>
              <a:rPr lang="zh-CN" altLang="en-US" sz="1200" dirty="0">
                <a:solidFill>
                  <a:schemeClr val="bg1"/>
                </a:solidFill>
                <a:latin typeface="Century Gothic" panose="020B0502020202020204" pitchFamily="34" charset="0"/>
                <a:ea typeface="Helvetica Neue"/>
                <a:cs typeface="Helvetica Neue"/>
                <a:sym typeface="Helvetica Neue"/>
              </a:rPr>
              <a:t> </a:t>
            </a:r>
            <a:r>
              <a:rPr lang="en-US" altLang="zh-CN" sz="1200" dirty="0">
                <a:solidFill>
                  <a:schemeClr val="bg1"/>
                </a:solidFill>
                <a:latin typeface="Century Gothic" panose="020B0502020202020204" pitchFamily="34" charset="0"/>
                <a:ea typeface="Helvetica Neue"/>
                <a:cs typeface="Helvetica Neue"/>
                <a:sym typeface="Helvetica Neue"/>
              </a:rPr>
              <a:t>and test results.</a:t>
            </a:r>
            <a:endParaRPr lang="en-US" sz="1200" dirty="0">
              <a:solidFill>
                <a:schemeClr val="bg1"/>
              </a:solidFill>
              <a:latin typeface="Century Gothic" panose="020B0502020202020204" pitchFamily="34" charset="0"/>
              <a:ea typeface="Helvetica Neue"/>
              <a:cs typeface="Helvetica Neue"/>
              <a:sym typeface="Helvetica Neue"/>
            </a:endParaRPr>
          </a:p>
          <a:p>
            <a:endParaRPr lang="en-US" sz="1400" b="1" dirty="0">
              <a:solidFill>
                <a:schemeClr val="bg1"/>
              </a:solidFill>
              <a:latin typeface="Century Gothic" panose="020B0502020202020204" pitchFamily="34" charset="0"/>
              <a:ea typeface="Helvetica Neue"/>
              <a:cs typeface="Helvetica Neue"/>
              <a:sym typeface="Helvetica Neue"/>
            </a:endParaRPr>
          </a:p>
          <a:p>
            <a:r>
              <a:rPr lang="en-US" sz="1400" b="1" i="1" dirty="0">
                <a:solidFill>
                  <a:srgbClr val="00B0F0"/>
                </a:solidFill>
                <a:latin typeface="Century Gothic" panose="020B0502020202020204" pitchFamily="34" charset="0"/>
                <a:ea typeface="Helvetica Neue"/>
                <a:cs typeface="Helvetica Neue"/>
                <a:sym typeface="Helvetica Neue"/>
              </a:rPr>
              <a:t>Challenges</a:t>
            </a:r>
          </a:p>
          <a:p>
            <a:r>
              <a:rPr lang="en-US" sz="1200" dirty="0">
                <a:solidFill>
                  <a:schemeClr val="bg1"/>
                </a:solidFill>
                <a:latin typeface="Century Gothic" panose="020B0502020202020204" pitchFamily="34" charset="0"/>
                <a:ea typeface="Helvetica Neue"/>
                <a:cs typeface="Helvetica Neue"/>
                <a:sym typeface="Helvetica Neue"/>
              </a:rPr>
              <a:t>Slow response, occasional downtime</a:t>
            </a:r>
          </a:p>
        </p:txBody>
      </p:sp>
      <p:pic>
        <p:nvPicPr>
          <p:cNvPr id="29" name="Picture 6">
            <a:extLst>
              <a:ext uri="{FF2B5EF4-FFF2-40B4-BE49-F238E27FC236}">
                <a16:creationId xmlns:a16="http://schemas.microsoft.com/office/drawing/2014/main" id="{E68BFCC7-5E48-0246-B70E-D9B83CEF7CAB}"/>
              </a:ext>
            </a:extLst>
          </p:cNvPr>
          <p:cNvPicPr>
            <a:picLocks noChangeAspect="1"/>
          </p:cNvPicPr>
          <p:nvPr/>
        </p:nvPicPr>
        <p:blipFill>
          <a:blip r:embed="rId3"/>
          <a:stretch>
            <a:fillRect/>
          </a:stretch>
        </p:blipFill>
        <p:spPr>
          <a:xfrm>
            <a:off x="1959658" y="1816274"/>
            <a:ext cx="1105785" cy="1108549"/>
          </a:xfrm>
          <a:prstGeom prst="rect">
            <a:avLst/>
          </a:prstGeom>
        </p:spPr>
      </p:pic>
      <p:pic>
        <p:nvPicPr>
          <p:cNvPr id="30" name="Picture 10">
            <a:extLst>
              <a:ext uri="{FF2B5EF4-FFF2-40B4-BE49-F238E27FC236}">
                <a16:creationId xmlns:a16="http://schemas.microsoft.com/office/drawing/2014/main" id="{51BC6EAD-3639-3C4A-B963-C87D1CAA6EAB}"/>
              </a:ext>
            </a:extLst>
          </p:cNvPr>
          <p:cNvPicPr>
            <a:picLocks noChangeAspect="1"/>
          </p:cNvPicPr>
          <p:nvPr/>
        </p:nvPicPr>
        <p:blipFill>
          <a:blip r:embed="rId4"/>
          <a:stretch>
            <a:fillRect/>
          </a:stretch>
        </p:blipFill>
        <p:spPr>
          <a:xfrm>
            <a:off x="9066829" y="1868838"/>
            <a:ext cx="1108549" cy="1108549"/>
          </a:xfrm>
          <a:prstGeom prst="rect">
            <a:avLst/>
          </a:prstGeom>
        </p:spPr>
      </p:pic>
      <p:sp>
        <p:nvSpPr>
          <p:cNvPr id="31" name="TextBox 25">
            <a:extLst>
              <a:ext uri="{FF2B5EF4-FFF2-40B4-BE49-F238E27FC236}">
                <a16:creationId xmlns:a16="http://schemas.microsoft.com/office/drawing/2014/main" id="{D9E9129F-80BA-DD49-8AF4-A737882AFF36}"/>
              </a:ext>
            </a:extLst>
          </p:cNvPr>
          <p:cNvSpPr txBox="1"/>
          <p:nvPr/>
        </p:nvSpPr>
        <p:spPr>
          <a:xfrm>
            <a:off x="6438468" y="3998089"/>
            <a:ext cx="4640349" cy="1877437"/>
          </a:xfrm>
          <a:prstGeom prst="rect">
            <a:avLst/>
          </a:prstGeom>
          <a:noFill/>
        </p:spPr>
        <p:txBody>
          <a:bodyPr wrap="square" rtlCol="0">
            <a:spAutoFit/>
          </a:bodyPr>
          <a:lstStyle/>
          <a:p>
            <a:r>
              <a:rPr lang="en-US" sz="1400" b="1" i="1" dirty="0">
                <a:solidFill>
                  <a:srgbClr val="00B0F0"/>
                </a:solidFill>
                <a:latin typeface="Century Gothic" panose="020B0502020202020204" pitchFamily="34" charset="0"/>
                <a:ea typeface="Helvetica Neue"/>
                <a:cs typeface="Helvetica Neue"/>
                <a:sym typeface="Helvetica Neue"/>
              </a:rPr>
              <a:t>Name: </a:t>
            </a:r>
          </a:p>
          <a:p>
            <a:r>
              <a:rPr lang="en-US" sz="1200" dirty="0">
                <a:solidFill>
                  <a:schemeClr val="bg1"/>
                </a:solidFill>
                <a:latin typeface="Century Gothic" panose="020B0502020202020204" pitchFamily="34" charset="0"/>
                <a:ea typeface="Helvetica Neue"/>
                <a:cs typeface="Helvetica Neue"/>
                <a:sym typeface="Helvetica Neue"/>
              </a:rPr>
              <a:t>Picture Archiving &amp; Communication System (PACS)</a:t>
            </a:r>
          </a:p>
          <a:p>
            <a:endParaRPr lang="en-US" sz="1200" dirty="0">
              <a:solidFill>
                <a:schemeClr val="bg1"/>
              </a:solidFill>
              <a:latin typeface="Century Gothic" panose="020B0502020202020204" pitchFamily="34" charset="0"/>
              <a:ea typeface="Helvetica Neue"/>
              <a:cs typeface="Helvetica Neue"/>
              <a:sym typeface="Helvetica Neue"/>
            </a:endParaRPr>
          </a:p>
          <a:p>
            <a:r>
              <a:rPr lang="en-US" sz="1400" b="1" i="1" dirty="0">
                <a:solidFill>
                  <a:srgbClr val="00B0F0"/>
                </a:solidFill>
                <a:latin typeface="Century Gothic" panose="020B0502020202020204" pitchFamily="34" charset="0"/>
                <a:ea typeface="Helvetica Neue"/>
                <a:cs typeface="Helvetica Neue"/>
                <a:sym typeface="Helvetica Neue"/>
              </a:rPr>
              <a:t>Purpose</a:t>
            </a:r>
          </a:p>
          <a:p>
            <a:r>
              <a:rPr lang="en-US" sz="1200" dirty="0">
                <a:solidFill>
                  <a:schemeClr val="bg1"/>
                </a:solidFill>
                <a:latin typeface="Century Gothic" panose="020B0502020202020204" pitchFamily="34" charset="0"/>
                <a:ea typeface="Helvetica Neue"/>
                <a:cs typeface="Helvetica Neue"/>
                <a:sym typeface="Helvetica Neue"/>
              </a:rPr>
              <a:t>Provides economical storage and convenient access to images from multiple modalities</a:t>
            </a:r>
          </a:p>
          <a:p>
            <a:endParaRPr lang="en-US" sz="1400" b="1" dirty="0">
              <a:solidFill>
                <a:schemeClr val="bg1"/>
              </a:solidFill>
              <a:latin typeface="Century Gothic" panose="020B0502020202020204" pitchFamily="34" charset="0"/>
              <a:ea typeface="Helvetica Neue"/>
              <a:cs typeface="Helvetica Neue"/>
              <a:sym typeface="Helvetica Neue"/>
            </a:endParaRPr>
          </a:p>
          <a:p>
            <a:r>
              <a:rPr lang="en-US" sz="1400" b="1" i="1" dirty="0">
                <a:solidFill>
                  <a:srgbClr val="00B0F0"/>
                </a:solidFill>
                <a:latin typeface="Century Gothic" panose="020B0502020202020204" pitchFamily="34" charset="0"/>
                <a:ea typeface="Helvetica Neue"/>
                <a:cs typeface="Helvetica Neue"/>
                <a:sym typeface="Helvetica Neue"/>
              </a:rPr>
              <a:t>Challenges</a:t>
            </a:r>
          </a:p>
          <a:p>
            <a:r>
              <a:rPr lang="en-US" sz="1200" dirty="0">
                <a:solidFill>
                  <a:schemeClr val="bg1"/>
                </a:solidFill>
                <a:latin typeface="Century Gothic" panose="020B0502020202020204" pitchFamily="34" charset="0"/>
                <a:ea typeface="Helvetica Neue"/>
                <a:cs typeface="Helvetica Neue"/>
                <a:sym typeface="Helvetica Neue"/>
              </a:rPr>
              <a:t>Slow response, scaling, flexible storage capacity</a:t>
            </a:r>
          </a:p>
        </p:txBody>
      </p:sp>
      <p:grpSp>
        <p:nvGrpSpPr>
          <p:cNvPr id="5" name="组合 4">
            <a:extLst>
              <a:ext uri="{FF2B5EF4-FFF2-40B4-BE49-F238E27FC236}">
                <a16:creationId xmlns:a16="http://schemas.microsoft.com/office/drawing/2014/main" id="{706BD892-AEB7-374A-B8AE-D6D76361A030}"/>
              </a:ext>
            </a:extLst>
          </p:cNvPr>
          <p:cNvGrpSpPr/>
          <p:nvPr/>
        </p:nvGrpSpPr>
        <p:grpSpPr>
          <a:xfrm>
            <a:off x="3777563" y="1044551"/>
            <a:ext cx="4766210" cy="2619868"/>
            <a:chOff x="3753177" y="1044551"/>
            <a:chExt cx="4766210" cy="2619868"/>
          </a:xfrm>
        </p:grpSpPr>
        <p:sp>
          <p:nvSpPr>
            <p:cNvPr id="33" name="Rounded Rectangle 13">
              <a:extLst>
                <a:ext uri="{FF2B5EF4-FFF2-40B4-BE49-F238E27FC236}">
                  <a16:creationId xmlns:a16="http://schemas.microsoft.com/office/drawing/2014/main" id="{D36382AA-5D6E-4942-AB62-851C7C8DDB1C}"/>
                </a:ext>
              </a:extLst>
            </p:cNvPr>
            <p:cNvSpPr/>
            <p:nvPr/>
          </p:nvSpPr>
          <p:spPr>
            <a:xfrm>
              <a:off x="3753177" y="1436108"/>
              <a:ext cx="2759240" cy="1881479"/>
            </a:xfrm>
            <a:prstGeom prst="roundRect">
              <a:avLst>
                <a:gd name="adj" fmla="val 3718"/>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34" name="Rounded Rectangle 15">
              <a:extLst>
                <a:ext uri="{FF2B5EF4-FFF2-40B4-BE49-F238E27FC236}">
                  <a16:creationId xmlns:a16="http://schemas.microsoft.com/office/drawing/2014/main" id="{5743F65C-E17F-D943-B74B-A3BF52958FB0}"/>
                </a:ext>
              </a:extLst>
            </p:cNvPr>
            <p:cNvSpPr/>
            <p:nvPr/>
          </p:nvSpPr>
          <p:spPr>
            <a:xfrm>
              <a:off x="3851513" y="2170592"/>
              <a:ext cx="2562569" cy="3903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Century Gothic" panose="020B0502020202020204" pitchFamily="34" charset="0"/>
                </a:rPr>
                <a:t>Application servers</a:t>
              </a:r>
            </a:p>
          </p:txBody>
        </p:sp>
        <p:sp>
          <p:nvSpPr>
            <p:cNvPr id="35" name="Rounded Rectangle 16">
              <a:extLst>
                <a:ext uri="{FF2B5EF4-FFF2-40B4-BE49-F238E27FC236}">
                  <a16:creationId xmlns:a16="http://schemas.microsoft.com/office/drawing/2014/main" id="{62FCB104-98AA-2B49-9A57-597AA037C570}"/>
                </a:ext>
              </a:extLst>
            </p:cNvPr>
            <p:cNvSpPr/>
            <p:nvPr/>
          </p:nvSpPr>
          <p:spPr>
            <a:xfrm>
              <a:off x="3851513" y="2782195"/>
              <a:ext cx="2562569" cy="3903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Century Gothic" panose="020B0502020202020204" pitchFamily="34" charset="0"/>
                </a:rPr>
                <a:t>Production database</a:t>
              </a:r>
            </a:p>
          </p:txBody>
        </p:sp>
        <p:sp>
          <p:nvSpPr>
            <p:cNvPr id="36" name="Rounded Rectangle 17">
              <a:extLst>
                <a:ext uri="{FF2B5EF4-FFF2-40B4-BE49-F238E27FC236}">
                  <a16:creationId xmlns:a16="http://schemas.microsoft.com/office/drawing/2014/main" id="{FA89A901-7E3D-C046-BAE7-5068FA67E232}"/>
                </a:ext>
              </a:extLst>
            </p:cNvPr>
            <p:cNvSpPr/>
            <p:nvPr/>
          </p:nvSpPr>
          <p:spPr>
            <a:xfrm>
              <a:off x="6705853" y="1434175"/>
              <a:ext cx="1748250" cy="1881478"/>
            </a:xfrm>
            <a:prstGeom prst="roundRect">
              <a:avLst>
                <a:gd name="adj" fmla="val 3342"/>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37" name="Rounded Rectangle 18">
              <a:extLst>
                <a:ext uri="{FF2B5EF4-FFF2-40B4-BE49-F238E27FC236}">
                  <a16:creationId xmlns:a16="http://schemas.microsoft.com/office/drawing/2014/main" id="{AB020101-2FB2-3040-A790-2E7956728790}"/>
                </a:ext>
              </a:extLst>
            </p:cNvPr>
            <p:cNvSpPr/>
            <p:nvPr/>
          </p:nvSpPr>
          <p:spPr>
            <a:xfrm>
              <a:off x="6805172" y="1563755"/>
              <a:ext cx="1549613" cy="390384"/>
            </a:xfrm>
            <a:prstGeom prst="roundRect">
              <a:avLst/>
            </a:prstGeom>
            <a:solidFill>
              <a:srgbClr val="15BC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Century Gothic" panose="020B0502020202020204" pitchFamily="34" charset="0"/>
                </a:rPr>
                <a:t>Analytics</a:t>
              </a:r>
            </a:p>
          </p:txBody>
        </p:sp>
        <p:sp>
          <p:nvSpPr>
            <p:cNvPr id="38" name="Rounded Rectangle 19">
              <a:extLst>
                <a:ext uri="{FF2B5EF4-FFF2-40B4-BE49-F238E27FC236}">
                  <a16:creationId xmlns:a16="http://schemas.microsoft.com/office/drawing/2014/main" id="{578CF4E4-1BFD-A34E-BF98-4E153231CC9A}"/>
                </a:ext>
              </a:extLst>
            </p:cNvPr>
            <p:cNvSpPr/>
            <p:nvPr/>
          </p:nvSpPr>
          <p:spPr>
            <a:xfrm>
              <a:off x="6805172" y="2175357"/>
              <a:ext cx="1549613" cy="390384"/>
            </a:xfrm>
            <a:prstGeom prst="roundRect">
              <a:avLst/>
            </a:prstGeom>
            <a:solidFill>
              <a:srgbClr val="15BC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Century Gothic" panose="020B0502020202020204" pitchFamily="34" charset="0"/>
                </a:rPr>
                <a:t>Disaster recovery</a:t>
              </a:r>
            </a:p>
          </p:txBody>
        </p:sp>
        <p:sp>
          <p:nvSpPr>
            <p:cNvPr id="39" name="TextBox 21">
              <a:extLst>
                <a:ext uri="{FF2B5EF4-FFF2-40B4-BE49-F238E27FC236}">
                  <a16:creationId xmlns:a16="http://schemas.microsoft.com/office/drawing/2014/main" id="{95C398C9-4710-0B46-A808-D430D17C2568}"/>
                </a:ext>
              </a:extLst>
            </p:cNvPr>
            <p:cNvSpPr txBox="1"/>
            <p:nvPr/>
          </p:nvSpPr>
          <p:spPr>
            <a:xfrm>
              <a:off x="4452441" y="1072524"/>
              <a:ext cx="1360713" cy="276999"/>
            </a:xfrm>
            <a:prstGeom prst="rect">
              <a:avLst/>
            </a:prstGeom>
            <a:noFill/>
          </p:spPr>
          <p:txBody>
            <a:bodyPr wrap="square" rtlCol="0">
              <a:spAutoFit/>
            </a:bodyPr>
            <a:lstStyle/>
            <a:p>
              <a:pPr algn="ctr"/>
              <a:r>
                <a:rPr lang="en-US" sz="1200" b="1" dirty="0">
                  <a:solidFill>
                    <a:srgbClr val="00B0F0"/>
                  </a:solidFill>
                  <a:latin typeface="Century Gothic" panose="020B0502020202020204" pitchFamily="34" charset="0"/>
                </a:rPr>
                <a:t>Core services</a:t>
              </a:r>
            </a:p>
          </p:txBody>
        </p:sp>
        <p:sp>
          <p:nvSpPr>
            <p:cNvPr id="40" name="TextBox 22">
              <a:extLst>
                <a:ext uri="{FF2B5EF4-FFF2-40B4-BE49-F238E27FC236}">
                  <a16:creationId xmlns:a16="http://schemas.microsoft.com/office/drawing/2014/main" id="{AF7F8181-E58A-A344-B216-D17DCDD3E05D}"/>
                </a:ext>
              </a:extLst>
            </p:cNvPr>
            <p:cNvSpPr txBox="1"/>
            <p:nvPr/>
          </p:nvSpPr>
          <p:spPr>
            <a:xfrm>
              <a:off x="6640570" y="1044551"/>
              <a:ext cx="1878817" cy="276999"/>
            </a:xfrm>
            <a:prstGeom prst="rect">
              <a:avLst/>
            </a:prstGeom>
            <a:noFill/>
          </p:spPr>
          <p:txBody>
            <a:bodyPr wrap="square" rtlCol="0">
              <a:spAutoFit/>
            </a:bodyPr>
            <a:lstStyle/>
            <a:p>
              <a:pPr algn="ctr"/>
              <a:r>
                <a:rPr lang="en-US" sz="1200" b="1" dirty="0">
                  <a:solidFill>
                    <a:srgbClr val="00B0F0"/>
                  </a:solidFill>
                  <a:latin typeface="Century Gothic" panose="020B0502020202020204" pitchFamily="34" charset="0"/>
                </a:rPr>
                <a:t>Supporting services</a:t>
              </a:r>
            </a:p>
          </p:txBody>
        </p:sp>
        <p:sp>
          <p:nvSpPr>
            <p:cNvPr id="41" name="TextBox 23">
              <a:extLst>
                <a:ext uri="{FF2B5EF4-FFF2-40B4-BE49-F238E27FC236}">
                  <a16:creationId xmlns:a16="http://schemas.microsoft.com/office/drawing/2014/main" id="{8F15BB71-97D3-D646-B869-99D729B624F6}"/>
                </a:ext>
              </a:extLst>
            </p:cNvPr>
            <p:cNvSpPr txBox="1"/>
            <p:nvPr/>
          </p:nvSpPr>
          <p:spPr>
            <a:xfrm>
              <a:off x="3851513" y="3410503"/>
              <a:ext cx="4417552" cy="253916"/>
            </a:xfrm>
            <a:prstGeom prst="rect">
              <a:avLst/>
            </a:prstGeom>
            <a:noFill/>
          </p:spPr>
          <p:txBody>
            <a:bodyPr wrap="square" rtlCol="0">
              <a:spAutoFit/>
            </a:bodyPr>
            <a:lstStyle/>
            <a:p>
              <a:pPr algn="ctr"/>
              <a:r>
                <a:rPr lang="en-US" sz="1050" dirty="0">
                  <a:solidFill>
                    <a:schemeClr val="bg1"/>
                  </a:solidFill>
                  <a:latin typeface="Century Gothic" panose="020B0502020202020204" pitchFamily="34" charset="0"/>
                </a:rPr>
                <a:t>Components of a typical EMR/PACS deployment</a:t>
              </a:r>
            </a:p>
          </p:txBody>
        </p:sp>
        <p:sp>
          <p:nvSpPr>
            <p:cNvPr id="42" name="Rounded Rectangle 26">
              <a:extLst>
                <a:ext uri="{FF2B5EF4-FFF2-40B4-BE49-F238E27FC236}">
                  <a16:creationId xmlns:a16="http://schemas.microsoft.com/office/drawing/2014/main" id="{476D767C-88CD-144C-94BC-87705FC377A8}"/>
                </a:ext>
              </a:extLst>
            </p:cNvPr>
            <p:cNvSpPr/>
            <p:nvPr/>
          </p:nvSpPr>
          <p:spPr>
            <a:xfrm>
              <a:off x="3851513" y="1573041"/>
              <a:ext cx="2562569" cy="3903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Century Gothic" panose="020B0502020202020204" pitchFamily="34" charset="0"/>
                </a:rPr>
                <a:t>Web servers</a:t>
              </a:r>
            </a:p>
          </p:txBody>
        </p:sp>
        <p:sp>
          <p:nvSpPr>
            <p:cNvPr id="43" name="Rounded Rectangle 27">
              <a:extLst>
                <a:ext uri="{FF2B5EF4-FFF2-40B4-BE49-F238E27FC236}">
                  <a16:creationId xmlns:a16="http://schemas.microsoft.com/office/drawing/2014/main" id="{46E4946B-A1AA-A445-9DAA-3A128EEB9FA4}"/>
                </a:ext>
              </a:extLst>
            </p:cNvPr>
            <p:cNvSpPr/>
            <p:nvPr/>
          </p:nvSpPr>
          <p:spPr>
            <a:xfrm>
              <a:off x="6805172" y="2787910"/>
              <a:ext cx="1549613" cy="390384"/>
            </a:xfrm>
            <a:prstGeom prst="roundRect">
              <a:avLst/>
            </a:prstGeom>
            <a:solidFill>
              <a:srgbClr val="15BC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Century Gothic" panose="020B0502020202020204" pitchFamily="34" charset="0"/>
                </a:rPr>
                <a:t>Other services</a:t>
              </a:r>
            </a:p>
          </p:txBody>
        </p:sp>
      </p:grpSp>
      <p:cxnSp>
        <p:nvCxnSpPr>
          <p:cNvPr id="8" name="直线连接符 7">
            <a:extLst>
              <a:ext uri="{FF2B5EF4-FFF2-40B4-BE49-F238E27FC236}">
                <a16:creationId xmlns:a16="http://schemas.microsoft.com/office/drawing/2014/main" id="{7B8219F5-B008-814E-A957-0EB81481006E}"/>
              </a:ext>
            </a:extLst>
          </p:cNvPr>
          <p:cNvCxnSpPr/>
          <p:nvPr/>
        </p:nvCxnSpPr>
        <p:spPr>
          <a:xfrm>
            <a:off x="5685183" y="4245509"/>
            <a:ext cx="0" cy="1630017"/>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6592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1">
            <a:extLst>
              <a:ext uri="{FF2B5EF4-FFF2-40B4-BE49-F238E27FC236}">
                <a16:creationId xmlns:a16="http://schemas.microsoft.com/office/drawing/2014/main" id="{0304462F-8EC8-F144-BB7D-6449E13249B1}"/>
              </a:ext>
            </a:extLst>
          </p:cNvPr>
          <p:cNvPicPr>
            <a:picLocks noChangeAspect="1"/>
          </p:cNvPicPr>
          <p:nvPr/>
        </p:nvPicPr>
        <p:blipFill>
          <a:blip r:embed="rId3"/>
          <a:stretch>
            <a:fillRect/>
          </a:stretch>
        </p:blipFill>
        <p:spPr>
          <a:xfrm>
            <a:off x="1860240" y="1165586"/>
            <a:ext cx="8471517" cy="4178399"/>
          </a:xfrm>
          <a:prstGeom prst="roundRect">
            <a:avLst>
              <a:gd name="adj" fmla="val 4932"/>
            </a:avLst>
          </a:prstGeom>
          <a:solidFill>
            <a:srgbClr val="FFFFFF"/>
          </a:solidFill>
          <a:ln w="19050">
            <a:solidFill>
              <a:srgbClr val="00B0F0"/>
            </a:solidFill>
          </a:ln>
          <a:effectLst>
            <a:reflection blurRad="6350" stA="17000" endPos="18000" dir="5400000" sy="-100000" algn="bl" rotWithShape="0"/>
          </a:effectLst>
        </p:spPr>
      </p:pic>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10</a:t>
            </a:fld>
            <a:endParaRPr lang="zh-CN" altLang="en-US" dirty="0"/>
          </a:p>
        </p:txBody>
      </p:sp>
      <p:grpSp>
        <p:nvGrpSpPr>
          <p:cNvPr id="19" name="组合 18"/>
          <p:cNvGrpSpPr/>
          <p:nvPr/>
        </p:nvGrpSpPr>
        <p:grpSpPr>
          <a:xfrm>
            <a:off x="1" y="200326"/>
            <a:ext cx="9269849" cy="523220"/>
            <a:chOff x="1" y="200326"/>
            <a:chExt cx="9269849"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8690199"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EMR/PACS Are Deployed in A Traditional DC</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TextBox 2">
            <a:extLst>
              <a:ext uri="{FF2B5EF4-FFF2-40B4-BE49-F238E27FC236}">
                <a16:creationId xmlns:a16="http://schemas.microsoft.com/office/drawing/2014/main" id="{E6B8448C-7344-8342-A602-8F20D114ABEB}"/>
              </a:ext>
            </a:extLst>
          </p:cNvPr>
          <p:cNvSpPr txBox="1"/>
          <p:nvPr/>
        </p:nvSpPr>
        <p:spPr>
          <a:xfrm>
            <a:off x="2124838" y="5635025"/>
            <a:ext cx="7942323" cy="338554"/>
          </a:xfrm>
          <a:prstGeom prst="rect">
            <a:avLst/>
          </a:prstGeom>
          <a:noFill/>
        </p:spPr>
        <p:txBody>
          <a:bodyPr wrap="square" rtlCol="0">
            <a:spAutoFit/>
          </a:bodyPr>
          <a:lstStyle/>
          <a:p>
            <a:pPr algn="ctr"/>
            <a:r>
              <a:rPr lang="en-US" sz="1600" b="1" dirty="0">
                <a:solidFill>
                  <a:srgbClr val="00B0F0"/>
                </a:solidFill>
                <a:latin typeface="Century Gothic" panose="020B0502020202020204" pitchFamily="34" charset="0"/>
                <a:ea typeface="Helvetica Neue"/>
                <a:cs typeface="Helvetica Neue"/>
                <a:sym typeface="Helvetica Neue"/>
              </a:rPr>
              <a:t>Just because traditional architecture works doesn’t mean it’s the optimal way. </a:t>
            </a:r>
          </a:p>
        </p:txBody>
      </p:sp>
    </p:spTree>
    <p:extLst>
      <p:ext uri="{BB962C8B-B14F-4D97-AF65-F5344CB8AC3E}">
        <p14:creationId xmlns:p14="http://schemas.microsoft.com/office/powerpoint/2010/main" val="3141832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02A888EA-0AEA-B34E-8E19-478B83B6416A}"/>
              </a:ext>
            </a:extLst>
          </p:cNvPr>
          <p:cNvSpPr/>
          <p:nvPr/>
        </p:nvSpPr>
        <p:spPr>
          <a:xfrm>
            <a:off x="754581" y="1710047"/>
            <a:ext cx="6276928" cy="4180114"/>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11</a:t>
            </a:fld>
            <a:endParaRPr lang="zh-CN" altLang="en-US" dirty="0"/>
          </a:p>
        </p:txBody>
      </p:sp>
      <p:grpSp>
        <p:nvGrpSpPr>
          <p:cNvPr id="19" name="组合 18"/>
          <p:cNvGrpSpPr/>
          <p:nvPr/>
        </p:nvGrpSpPr>
        <p:grpSpPr>
          <a:xfrm>
            <a:off x="1" y="200326"/>
            <a:ext cx="7012821" cy="523220"/>
            <a:chOff x="1" y="200326"/>
            <a:chExt cx="701282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43317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Traditional Healthcare IT Challenges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36" name="Google Shape;31;p6">
            <a:extLst>
              <a:ext uri="{FF2B5EF4-FFF2-40B4-BE49-F238E27FC236}">
                <a16:creationId xmlns:a16="http://schemas.microsoft.com/office/drawing/2014/main" id="{DC652E53-8719-2646-B3AE-2D1D6574A3BA}"/>
              </a:ext>
            </a:extLst>
          </p:cNvPr>
          <p:cNvSpPr txBox="1">
            <a:spLocks/>
          </p:cNvSpPr>
          <p:nvPr/>
        </p:nvSpPr>
        <p:spPr>
          <a:xfrm>
            <a:off x="7441815" y="2063075"/>
            <a:ext cx="4407082" cy="4196718"/>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nSpc>
                <a:spcPct val="150000"/>
              </a:lnSpc>
              <a:buSzPts val="2592"/>
            </a:pPr>
            <a:r>
              <a:rPr lang="en-US" sz="1600" b="1" i="1" dirty="0">
                <a:solidFill>
                  <a:srgbClr val="00B0F0"/>
                </a:solidFill>
                <a:latin typeface="Century Gothic" panose="020B0502020202020204" pitchFamily="34" charset="0"/>
                <a:ea typeface="Helvetica Neue"/>
                <a:cs typeface="Helvetica Neue"/>
                <a:sym typeface="Helvetica Neue"/>
              </a:rPr>
              <a:t>Performance</a:t>
            </a:r>
          </a:p>
          <a:p>
            <a:pPr>
              <a:lnSpc>
                <a:spcPct val="150000"/>
              </a:lnSpc>
              <a:buSzPts val="2592"/>
            </a:pPr>
            <a:r>
              <a:rPr lang="en-US" sz="1200" dirty="0">
                <a:latin typeface="Century Gothic" panose="020B0502020202020204" pitchFamily="34" charset="0"/>
                <a:ea typeface="Helvetica Neue"/>
                <a:cs typeface="Helvetica Neue"/>
                <a:sym typeface="Helvetica Neue"/>
              </a:rPr>
              <a:t>Poor performance wastes valuable staff time, increases costs, increases the time spent on each patient, and decreases patient satisfaction. </a:t>
            </a:r>
          </a:p>
          <a:p>
            <a:pPr>
              <a:lnSpc>
                <a:spcPct val="150000"/>
              </a:lnSpc>
              <a:buSzPts val="2592"/>
            </a:pPr>
            <a:endParaRPr lang="en-US" sz="1800" b="1" dirty="0">
              <a:latin typeface="Century Gothic" panose="020B0502020202020204" pitchFamily="34" charset="0"/>
              <a:ea typeface="Helvetica Neue"/>
              <a:cs typeface="Helvetica Neue"/>
              <a:sym typeface="Helvetica Neue"/>
            </a:endParaRPr>
          </a:p>
          <a:p>
            <a:pPr>
              <a:lnSpc>
                <a:spcPct val="150000"/>
              </a:lnSpc>
              <a:buSzPts val="2592"/>
            </a:pPr>
            <a:endParaRPr lang="en-US" sz="1800" b="1" dirty="0">
              <a:latin typeface="Century Gothic" panose="020B0502020202020204" pitchFamily="34" charset="0"/>
              <a:ea typeface="Helvetica Neue"/>
              <a:cs typeface="Helvetica Neue"/>
              <a:sym typeface="Helvetica Neue"/>
            </a:endParaRPr>
          </a:p>
          <a:p>
            <a:pPr>
              <a:lnSpc>
                <a:spcPct val="150000"/>
              </a:lnSpc>
              <a:buSzPts val="2592"/>
            </a:pPr>
            <a:r>
              <a:rPr lang="en-US" sz="1600" b="1" i="1" dirty="0">
                <a:solidFill>
                  <a:srgbClr val="00B0F0"/>
                </a:solidFill>
                <a:latin typeface="Century Gothic" panose="020B0502020202020204" pitchFamily="34" charset="0"/>
                <a:ea typeface="Helvetica Neue"/>
                <a:cs typeface="Helvetica Neue"/>
                <a:sym typeface="Helvetica Neue"/>
              </a:rPr>
              <a:t>Availability</a:t>
            </a:r>
          </a:p>
          <a:p>
            <a:pPr>
              <a:lnSpc>
                <a:spcPct val="150000"/>
              </a:lnSpc>
              <a:buSzPts val="2592"/>
            </a:pPr>
            <a:r>
              <a:rPr lang="en-US" sz="1200" dirty="0">
                <a:latin typeface="Century Gothic" panose="020B0502020202020204" pitchFamily="34" charset="0"/>
                <a:ea typeface="Helvetica Neue"/>
                <a:cs typeface="Helvetica Neue"/>
                <a:sym typeface="Helvetica Neue"/>
              </a:rPr>
              <a:t>Service disruptions affect patient care, making maintenance windows and outages unacceptable. </a:t>
            </a:r>
          </a:p>
          <a:p>
            <a:pPr>
              <a:lnSpc>
                <a:spcPct val="150000"/>
              </a:lnSpc>
              <a:buSzPts val="2592"/>
            </a:pPr>
            <a:endParaRPr lang="en-US" sz="1200" dirty="0">
              <a:latin typeface="Century Gothic" panose="020B0502020202020204" pitchFamily="34" charset="0"/>
              <a:ea typeface="Helvetica Neue"/>
              <a:cs typeface="Helvetica Neue"/>
              <a:sym typeface="Helvetica Neue"/>
            </a:endParaRPr>
          </a:p>
          <a:p>
            <a:pPr>
              <a:lnSpc>
                <a:spcPct val="150000"/>
              </a:lnSpc>
              <a:buSzPts val="2592"/>
            </a:pPr>
            <a:endParaRPr lang="en-US" sz="1600" dirty="0">
              <a:latin typeface="Century Gothic" panose="020B0502020202020204" pitchFamily="34" charset="0"/>
              <a:ea typeface="Helvetica Neue"/>
              <a:cs typeface="Helvetica Neue"/>
              <a:sym typeface="Helvetica Neue"/>
            </a:endParaRPr>
          </a:p>
        </p:txBody>
      </p:sp>
      <p:sp>
        <p:nvSpPr>
          <p:cNvPr id="137" name="Rectangle 55">
            <a:extLst>
              <a:ext uri="{FF2B5EF4-FFF2-40B4-BE49-F238E27FC236}">
                <a16:creationId xmlns:a16="http://schemas.microsoft.com/office/drawing/2014/main" id="{E12CFB7B-700D-4C4C-820C-FA35A7A297DF}"/>
              </a:ext>
            </a:extLst>
          </p:cNvPr>
          <p:cNvSpPr/>
          <p:nvPr/>
        </p:nvSpPr>
        <p:spPr>
          <a:xfrm>
            <a:off x="1966543" y="3891445"/>
            <a:ext cx="1375639" cy="107462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56">
            <a:extLst>
              <a:ext uri="{FF2B5EF4-FFF2-40B4-BE49-F238E27FC236}">
                <a16:creationId xmlns:a16="http://schemas.microsoft.com/office/drawing/2014/main" id="{307FEBE4-3DAC-9042-A52B-B79020D79CAC}"/>
              </a:ext>
            </a:extLst>
          </p:cNvPr>
          <p:cNvSpPr/>
          <p:nvPr/>
        </p:nvSpPr>
        <p:spPr>
          <a:xfrm>
            <a:off x="1966543" y="3594145"/>
            <a:ext cx="1375639" cy="242761"/>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57">
            <a:extLst>
              <a:ext uri="{FF2B5EF4-FFF2-40B4-BE49-F238E27FC236}">
                <a16:creationId xmlns:a16="http://schemas.microsoft.com/office/drawing/2014/main" id="{58D67AF1-4FD6-3647-A9E5-ACCC2EA16ED5}"/>
              </a:ext>
            </a:extLst>
          </p:cNvPr>
          <p:cNvSpPr/>
          <p:nvPr/>
        </p:nvSpPr>
        <p:spPr>
          <a:xfrm>
            <a:off x="1164887" y="2967931"/>
            <a:ext cx="1375639" cy="153343"/>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58">
            <a:extLst>
              <a:ext uri="{FF2B5EF4-FFF2-40B4-BE49-F238E27FC236}">
                <a16:creationId xmlns:a16="http://schemas.microsoft.com/office/drawing/2014/main" id="{2DE29521-F921-FA48-9C9B-249369958EDF}"/>
              </a:ext>
            </a:extLst>
          </p:cNvPr>
          <p:cNvSpPr/>
          <p:nvPr/>
        </p:nvSpPr>
        <p:spPr>
          <a:xfrm>
            <a:off x="2770585" y="2967931"/>
            <a:ext cx="1375639" cy="153343"/>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59">
            <a:extLst>
              <a:ext uri="{FF2B5EF4-FFF2-40B4-BE49-F238E27FC236}">
                <a16:creationId xmlns:a16="http://schemas.microsoft.com/office/drawing/2014/main" id="{5D6A0680-C656-BC42-AE92-82C669DCC541}"/>
              </a:ext>
            </a:extLst>
          </p:cNvPr>
          <p:cNvSpPr/>
          <p:nvPr/>
        </p:nvSpPr>
        <p:spPr>
          <a:xfrm>
            <a:off x="969078" y="2063079"/>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ectangle 60">
            <a:extLst>
              <a:ext uri="{FF2B5EF4-FFF2-40B4-BE49-F238E27FC236}">
                <a16:creationId xmlns:a16="http://schemas.microsoft.com/office/drawing/2014/main" id="{0DD8904D-A053-6543-9ED5-574DF111FA22}"/>
              </a:ext>
            </a:extLst>
          </p:cNvPr>
          <p:cNvSpPr/>
          <p:nvPr/>
        </p:nvSpPr>
        <p:spPr>
          <a:xfrm>
            <a:off x="2164974" y="2063079"/>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61">
            <a:extLst>
              <a:ext uri="{FF2B5EF4-FFF2-40B4-BE49-F238E27FC236}">
                <a16:creationId xmlns:a16="http://schemas.microsoft.com/office/drawing/2014/main" id="{760F14CC-57BB-2648-833F-014C56452CEB}"/>
              </a:ext>
            </a:extLst>
          </p:cNvPr>
          <p:cNvSpPr/>
          <p:nvPr/>
        </p:nvSpPr>
        <p:spPr>
          <a:xfrm>
            <a:off x="3410176" y="2063077"/>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4" name="Straight Connector 62">
            <a:extLst>
              <a:ext uri="{FF2B5EF4-FFF2-40B4-BE49-F238E27FC236}">
                <a16:creationId xmlns:a16="http://schemas.microsoft.com/office/drawing/2014/main" id="{5233432E-E766-E041-9872-572B003DB22E}"/>
              </a:ext>
            </a:extLst>
          </p:cNvPr>
          <p:cNvCxnSpPr>
            <a:stCxn id="141" idx="2"/>
            <a:endCxn id="139" idx="0"/>
          </p:cNvCxnSpPr>
          <p:nvPr/>
        </p:nvCxnSpPr>
        <p:spPr>
          <a:xfrm>
            <a:off x="1459777" y="2402947"/>
            <a:ext cx="392929"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5" name="Straight Connector 63">
            <a:extLst>
              <a:ext uri="{FF2B5EF4-FFF2-40B4-BE49-F238E27FC236}">
                <a16:creationId xmlns:a16="http://schemas.microsoft.com/office/drawing/2014/main" id="{385B15B0-31FA-3D4E-B5EC-FDDD860DC5AC}"/>
              </a:ext>
            </a:extLst>
          </p:cNvPr>
          <p:cNvCxnSpPr>
            <a:cxnSpLocks/>
            <a:stCxn id="142" idx="2"/>
            <a:endCxn id="139" idx="0"/>
          </p:cNvCxnSpPr>
          <p:nvPr/>
        </p:nvCxnSpPr>
        <p:spPr>
          <a:xfrm flipH="1">
            <a:off x="1852706" y="2402947"/>
            <a:ext cx="802967"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6" name="Straight Connector 64">
            <a:extLst>
              <a:ext uri="{FF2B5EF4-FFF2-40B4-BE49-F238E27FC236}">
                <a16:creationId xmlns:a16="http://schemas.microsoft.com/office/drawing/2014/main" id="{CC54EE3A-FF5A-2441-8E9A-66ECED3348CE}"/>
              </a:ext>
            </a:extLst>
          </p:cNvPr>
          <p:cNvCxnSpPr>
            <a:cxnSpLocks/>
            <a:stCxn id="143" idx="2"/>
            <a:endCxn id="139" idx="0"/>
          </p:cNvCxnSpPr>
          <p:nvPr/>
        </p:nvCxnSpPr>
        <p:spPr>
          <a:xfrm flipH="1">
            <a:off x="1852706" y="2402946"/>
            <a:ext cx="2048169" cy="564985"/>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7" name="Straight Connector 65">
            <a:extLst>
              <a:ext uri="{FF2B5EF4-FFF2-40B4-BE49-F238E27FC236}">
                <a16:creationId xmlns:a16="http://schemas.microsoft.com/office/drawing/2014/main" id="{75F3380C-AB17-ED49-A575-B18ABA04B824}"/>
              </a:ext>
            </a:extLst>
          </p:cNvPr>
          <p:cNvCxnSpPr>
            <a:cxnSpLocks/>
            <a:stCxn id="141" idx="2"/>
            <a:endCxn id="140" idx="0"/>
          </p:cNvCxnSpPr>
          <p:nvPr/>
        </p:nvCxnSpPr>
        <p:spPr>
          <a:xfrm>
            <a:off x="1459777" y="2402947"/>
            <a:ext cx="1998627" cy="564982"/>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8" name="Straight Connector 66">
            <a:extLst>
              <a:ext uri="{FF2B5EF4-FFF2-40B4-BE49-F238E27FC236}">
                <a16:creationId xmlns:a16="http://schemas.microsoft.com/office/drawing/2014/main" id="{0A78A472-224E-8A4B-917A-42FECA8ABFC7}"/>
              </a:ext>
            </a:extLst>
          </p:cNvPr>
          <p:cNvCxnSpPr>
            <a:cxnSpLocks/>
            <a:stCxn id="142" idx="2"/>
            <a:endCxn id="140" idx="0"/>
          </p:cNvCxnSpPr>
          <p:nvPr/>
        </p:nvCxnSpPr>
        <p:spPr>
          <a:xfrm>
            <a:off x="2655675" y="2402947"/>
            <a:ext cx="802730"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9" name="Straight Connector 67">
            <a:extLst>
              <a:ext uri="{FF2B5EF4-FFF2-40B4-BE49-F238E27FC236}">
                <a16:creationId xmlns:a16="http://schemas.microsoft.com/office/drawing/2014/main" id="{B1D4D31E-87F9-B948-80B9-82E7B26E9EE7}"/>
              </a:ext>
            </a:extLst>
          </p:cNvPr>
          <p:cNvCxnSpPr>
            <a:cxnSpLocks/>
            <a:stCxn id="143" idx="2"/>
            <a:endCxn id="140" idx="0"/>
          </p:cNvCxnSpPr>
          <p:nvPr/>
        </p:nvCxnSpPr>
        <p:spPr>
          <a:xfrm flipH="1">
            <a:off x="3458405" y="2402946"/>
            <a:ext cx="442470"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50" name="Straight Connector 68">
            <a:extLst>
              <a:ext uri="{FF2B5EF4-FFF2-40B4-BE49-F238E27FC236}">
                <a16:creationId xmlns:a16="http://schemas.microsoft.com/office/drawing/2014/main" id="{6BA6592B-0C1E-404B-BE50-5DAB9C562E48}"/>
              </a:ext>
            </a:extLst>
          </p:cNvPr>
          <p:cNvCxnSpPr>
            <a:cxnSpLocks/>
            <a:stCxn id="138" idx="0"/>
            <a:endCxn id="139" idx="2"/>
          </p:cNvCxnSpPr>
          <p:nvPr/>
        </p:nvCxnSpPr>
        <p:spPr>
          <a:xfrm flipH="1" flipV="1">
            <a:off x="1852706" y="3121274"/>
            <a:ext cx="801656" cy="472871"/>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51" name="Straight Connector 69">
            <a:extLst>
              <a:ext uri="{FF2B5EF4-FFF2-40B4-BE49-F238E27FC236}">
                <a16:creationId xmlns:a16="http://schemas.microsoft.com/office/drawing/2014/main" id="{80CA53FB-B85A-6845-ABF5-C0C2F0B5658F}"/>
              </a:ext>
            </a:extLst>
          </p:cNvPr>
          <p:cNvCxnSpPr>
            <a:cxnSpLocks/>
            <a:stCxn id="138" idx="0"/>
            <a:endCxn id="140" idx="2"/>
          </p:cNvCxnSpPr>
          <p:nvPr/>
        </p:nvCxnSpPr>
        <p:spPr>
          <a:xfrm flipV="1">
            <a:off x="2654364" y="3121272"/>
            <a:ext cx="804042" cy="472872"/>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52" name="Straight Connector 70">
            <a:extLst>
              <a:ext uri="{FF2B5EF4-FFF2-40B4-BE49-F238E27FC236}">
                <a16:creationId xmlns:a16="http://schemas.microsoft.com/office/drawing/2014/main" id="{FBDA543F-34F1-E445-8024-87487244FF21}"/>
              </a:ext>
            </a:extLst>
          </p:cNvPr>
          <p:cNvCxnSpPr>
            <a:cxnSpLocks/>
            <a:stCxn id="139" idx="3"/>
            <a:endCxn id="140" idx="1"/>
          </p:cNvCxnSpPr>
          <p:nvPr/>
        </p:nvCxnSpPr>
        <p:spPr>
          <a:xfrm flipV="1">
            <a:off x="2540527" y="3044602"/>
            <a:ext cx="230058" cy="1"/>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153" name="Google Shape;31;p6">
            <a:extLst>
              <a:ext uri="{FF2B5EF4-FFF2-40B4-BE49-F238E27FC236}">
                <a16:creationId xmlns:a16="http://schemas.microsoft.com/office/drawing/2014/main" id="{25E7A358-5DA2-0E45-B1DD-7DBB2FC8E599}"/>
              </a:ext>
            </a:extLst>
          </p:cNvPr>
          <p:cNvSpPr txBox="1">
            <a:spLocks/>
          </p:cNvSpPr>
          <p:nvPr/>
        </p:nvSpPr>
        <p:spPr>
          <a:xfrm>
            <a:off x="743084" y="906537"/>
            <a:ext cx="3422497" cy="946396"/>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buSzPts val="2592"/>
            </a:pPr>
            <a:r>
              <a:rPr lang="en-US" sz="1800" b="1" dirty="0">
                <a:solidFill>
                  <a:srgbClr val="00B0F0"/>
                </a:solidFill>
                <a:latin typeface="Century Gothic" panose="020B0502020202020204" pitchFamily="34" charset="0"/>
                <a:ea typeface="Helvetica Neue"/>
                <a:cs typeface="Helvetica Neue"/>
                <a:sym typeface="Helvetica Neue"/>
              </a:rPr>
              <a:t>EHR/EMR/PACS/BILLING/OA</a:t>
            </a:r>
          </a:p>
        </p:txBody>
      </p:sp>
      <p:sp>
        <p:nvSpPr>
          <p:cNvPr id="154" name="Rectangle 22">
            <a:extLst>
              <a:ext uri="{FF2B5EF4-FFF2-40B4-BE49-F238E27FC236}">
                <a16:creationId xmlns:a16="http://schemas.microsoft.com/office/drawing/2014/main" id="{D3EB3CF8-5422-B348-86BA-A1E53027CEAA}"/>
              </a:ext>
            </a:extLst>
          </p:cNvPr>
          <p:cNvSpPr/>
          <p:nvPr/>
        </p:nvSpPr>
        <p:spPr>
          <a:xfrm>
            <a:off x="4591116" y="2063076"/>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Rectangle 23">
            <a:extLst>
              <a:ext uri="{FF2B5EF4-FFF2-40B4-BE49-F238E27FC236}">
                <a16:creationId xmlns:a16="http://schemas.microsoft.com/office/drawing/2014/main" id="{81135D94-61C1-ED41-98DD-4902068F3FFD}"/>
              </a:ext>
            </a:extLst>
          </p:cNvPr>
          <p:cNvSpPr/>
          <p:nvPr/>
        </p:nvSpPr>
        <p:spPr>
          <a:xfrm>
            <a:off x="5738079" y="2063075"/>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6" name="Straight Connector 24">
            <a:extLst>
              <a:ext uri="{FF2B5EF4-FFF2-40B4-BE49-F238E27FC236}">
                <a16:creationId xmlns:a16="http://schemas.microsoft.com/office/drawing/2014/main" id="{EFC713EA-6073-584F-B1EB-7B1450713B26}"/>
              </a:ext>
            </a:extLst>
          </p:cNvPr>
          <p:cNvCxnSpPr>
            <a:cxnSpLocks/>
            <a:stCxn id="154" idx="2"/>
            <a:endCxn id="139" idx="0"/>
          </p:cNvCxnSpPr>
          <p:nvPr/>
        </p:nvCxnSpPr>
        <p:spPr>
          <a:xfrm flipH="1">
            <a:off x="1852707" y="2402945"/>
            <a:ext cx="3229109" cy="564986"/>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57" name="Straight Connector 27">
            <a:extLst>
              <a:ext uri="{FF2B5EF4-FFF2-40B4-BE49-F238E27FC236}">
                <a16:creationId xmlns:a16="http://schemas.microsoft.com/office/drawing/2014/main" id="{CC269254-27E0-9440-AB1F-25650ED5F945}"/>
              </a:ext>
            </a:extLst>
          </p:cNvPr>
          <p:cNvCxnSpPr>
            <a:cxnSpLocks/>
            <a:stCxn id="155" idx="2"/>
            <a:endCxn id="139" idx="0"/>
          </p:cNvCxnSpPr>
          <p:nvPr/>
        </p:nvCxnSpPr>
        <p:spPr>
          <a:xfrm flipH="1">
            <a:off x="1852707" y="2402944"/>
            <a:ext cx="4376072" cy="564987"/>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58" name="Straight Connector 31">
            <a:extLst>
              <a:ext uri="{FF2B5EF4-FFF2-40B4-BE49-F238E27FC236}">
                <a16:creationId xmlns:a16="http://schemas.microsoft.com/office/drawing/2014/main" id="{E3B6AE41-2F6C-8F48-A957-9E16320A18D8}"/>
              </a:ext>
            </a:extLst>
          </p:cNvPr>
          <p:cNvCxnSpPr>
            <a:cxnSpLocks/>
            <a:stCxn id="155" idx="2"/>
            <a:endCxn id="140" idx="0"/>
          </p:cNvCxnSpPr>
          <p:nvPr/>
        </p:nvCxnSpPr>
        <p:spPr>
          <a:xfrm flipH="1">
            <a:off x="3458405" y="2402944"/>
            <a:ext cx="2770374" cy="564987"/>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59" name="Straight Connector 33">
            <a:extLst>
              <a:ext uri="{FF2B5EF4-FFF2-40B4-BE49-F238E27FC236}">
                <a16:creationId xmlns:a16="http://schemas.microsoft.com/office/drawing/2014/main" id="{91FE6345-7570-F44E-936E-9F02B3D66837}"/>
              </a:ext>
            </a:extLst>
          </p:cNvPr>
          <p:cNvCxnSpPr>
            <a:cxnSpLocks/>
            <a:stCxn id="154" idx="2"/>
            <a:endCxn id="140" idx="0"/>
          </p:cNvCxnSpPr>
          <p:nvPr/>
        </p:nvCxnSpPr>
        <p:spPr>
          <a:xfrm flipH="1">
            <a:off x="3458405" y="2402945"/>
            <a:ext cx="1623411" cy="564986"/>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160" name="Oval 11">
            <a:extLst>
              <a:ext uri="{FF2B5EF4-FFF2-40B4-BE49-F238E27FC236}">
                <a16:creationId xmlns:a16="http://schemas.microsoft.com/office/drawing/2014/main" id="{DED86486-2C78-9D47-AED0-42EC5AE31386}"/>
              </a:ext>
            </a:extLst>
          </p:cNvPr>
          <p:cNvSpPr/>
          <p:nvPr/>
        </p:nvSpPr>
        <p:spPr>
          <a:xfrm>
            <a:off x="1519805" y="3532912"/>
            <a:ext cx="2293518" cy="3931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TextBox 12">
            <a:extLst>
              <a:ext uri="{FF2B5EF4-FFF2-40B4-BE49-F238E27FC236}">
                <a16:creationId xmlns:a16="http://schemas.microsoft.com/office/drawing/2014/main" id="{776E8BAB-A471-4F4B-B83C-DBDA37A23994}"/>
              </a:ext>
            </a:extLst>
          </p:cNvPr>
          <p:cNvSpPr txBox="1"/>
          <p:nvPr/>
        </p:nvSpPr>
        <p:spPr>
          <a:xfrm>
            <a:off x="3813323" y="3566361"/>
            <a:ext cx="1623410" cy="338554"/>
          </a:xfrm>
          <a:prstGeom prst="rect">
            <a:avLst/>
          </a:prstGeom>
          <a:noFill/>
        </p:spPr>
        <p:txBody>
          <a:bodyPr wrap="square" rtlCol="0">
            <a:spAutoFit/>
          </a:bodyPr>
          <a:lstStyle/>
          <a:p>
            <a:r>
              <a:rPr lang="en-US" altLang="zh-CN" sz="1600" b="1" dirty="0">
                <a:solidFill>
                  <a:srgbClr val="C00000"/>
                </a:solidFill>
                <a:latin typeface="Century Gothic" panose="020B0502020202020204" pitchFamily="34" charset="0"/>
              </a:rPr>
              <a:t>Bottleneck</a:t>
            </a:r>
            <a:endParaRPr lang="en-US" sz="1600" b="1" dirty="0">
              <a:solidFill>
                <a:srgbClr val="C00000"/>
              </a:solidFill>
              <a:latin typeface="Century Gothic" panose="020B0502020202020204" pitchFamily="34" charset="0"/>
            </a:endParaRPr>
          </a:p>
        </p:txBody>
      </p:sp>
      <p:sp>
        <p:nvSpPr>
          <p:cNvPr id="162" name="Cross 13">
            <a:extLst>
              <a:ext uri="{FF2B5EF4-FFF2-40B4-BE49-F238E27FC236}">
                <a16:creationId xmlns:a16="http://schemas.microsoft.com/office/drawing/2014/main" id="{E2C65445-7958-5740-8066-3E39946A9625}"/>
              </a:ext>
            </a:extLst>
          </p:cNvPr>
          <p:cNvSpPr/>
          <p:nvPr/>
        </p:nvSpPr>
        <p:spPr>
          <a:xfrm rot="2688529">
            <a:off x="2031134" y="3776316"/>
            <a:ext cx="1307118" cy="1304877"/>
          </a:xfrm>
          <a:prstGeom prst="plus">
            <a:avLst>
              <a:gd name="adj" fmla="val 4321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TextBox 40">
            <a:extLst>
              <a:ext uri="{FF2B5EF4-FFF2-40B4-BE49-F238E27FC236}">
                <a16:creationId xmlns:a16="http://schemas.microsoft.com/office/drawing/2014/main" id="{48B55F8D-B1E4-CD43-A205-B4AC07FB3C63}"/>
              </a:ext>
            </a:extLst>
          </p:cNvPr>
          <p:cNvSpPr txBox="1"/>
          <p:nvPr/>
        </p:nvSpPr>
        <p:spPr>
          <a:xfrm>
            <a:off x="3635866" y="4239229"/>
            <a:ext cx="2592913" cy="338554"/>
          </a:xfrm>
          <a:prstGeom prst="rect">
            <a:avLst/>
          </a:prstGeom>
          <a:noFill/>
        </p:spPr>
        <p:txBody>
          <a:bodyPr wrap="square" rtlCol="0">
            <a:spAutoFit/>
          </a:bodyPr>
          <a:lstStyle/>
          <a:p>
            <a:r>
              <a:rPr lang="en-US" sz="1600" b="1" dirty="0">
                <a:solidFill>
                  <a:srgbClr val="C00000"/>
                </a:solidFill>
                <a:latin typeface="Century Gothic" panose="020B0502020202020204" pitchFamily="34" charset="0"/>
              </a:rPr>
              <a:t>What if storage fails?</a:t>
            </a:r>
          </a:p>
        </p:txBody>
      </p:sp>
      <p:sp>
        <p:nvSpPr>
          <p:cNvPr id="164" name="Cross 41">
            <a:extLst>
              <a:ext uri="{FF2B5EF4-FFF2-40B4-BE49-F238E27FC236}">
                <a16:creationId xmlns:a16="http://schemas.microsoft.com/office/drawing/2014/main" id="{3C1521F7-E599-CD4F-92BF-E7E230D39B83}"/>
              </a:ext>
            </a:extLst>
          </p:cNvPr>
          <p:cNvSpPr/>
          <p:nvPr/>
        </p:nvSpPr>
        <p:spPr>
          <a:xfrm rot="2688529">
            <a:off x="1388783" y="1360283"/>
            <a:ext cx="4156956" cy="4100903"/>
          </a:xfrm>
          <a:prstGeom prst="plus">
            <a:avLst>
              <a:gd name="adj" fmla="val 4532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TextBox 42">
            <a:extLst>
              <a:ext uri="{FF2B5EF4-FFF2-40B4-BE49-F238E27FC236}">
                <a16:creationId xmlns:a16="http://schemas.microsoft.com/office/drawing/2014/main" id="{393AD4C4-4E03-1240-B2FC-5BF3C924C173}"/>
              </a:ext>
            </a:extLst>
          </p:cNvPr>
          <p:cNvSpPr txBox="1"/>
          <p:nvPr/>
        </p:nvSpPr>
        <p:spPr>
          <a:xfrm>
            <a:off x="1029400" y="5300379"/>
            <a:ext cx="3482369" cy="338554"/>
          </a:xfrm>
          <a:prstGeom prst="rect">
            <a:avLst/>
          </a:prstGeom>
          <a:noFill/>
        </p:spPr>
        <p:txBody>
          <a:bodyPr wrap="square" rtlCol="0">
            <a:spAutoFit/>
          </a:bodyPr>
          <a:lstStyle/>
          <a:p>
            <a:pPr algn="ctr"/>
            <a:r>
              <a:rPr lang="en-US" sz="1600" b="1" dirty="0">
                <a:solidFill>
                  <a:srgbClr val="C00000"/>
                </a:solidFill>
                <a:latin typeface="Century Gothic" panose="020B0502020202020204" pitchFamily="34" charset="0"/>
              </a:rPr>
              <a:t>What if the entire DC is down?</a:t>
            </a:r>
          </a:p>
        </p:txBody>
      </p:sp>
      <p:grpSp>
        <p:nvGrpSpPr>
          <p:cNvPr id="166" name="组合 165">
            <a:extLst>
              <a:ext uri="{FF2B5EF4-FFF2-40B4-BE49-F238E27FC236}">
                <a16:creationId xmlns:a16="http://schemas.microsoft.com/office/drawing/2014/main" id="{719C1330-EF0B-4F43-8C31-254CF3558DF0}"/>
              </a:ext>
            </a:extLst>
          </p:cNvPr>
          <p:cNvGrpSpPr/>
          <p:nvPr/>
        </p:nvGrpSpPr>
        <p:grpSpPr>
          <a:xfrm>
            <a:off x="7561648" y="1803735"/>
            <a:ext cx="425480" cy="518680"/>
            <a:chOff x="9729787" y="4498975"/>
            <a:chExt cx="500063" cy="609600"/>
          </a:xfrm>
          <a:solidFill>
            <a:srgbClr val="FFFFFF"/>
          </a:solidFill>
        </p:grpSpPr>
        <p:sp>
          <p:nvSpPr>
            <p:cNvPr id="167" name="Freeform 207">
              <a:extLst>
                <a:ext uri="{FF2B5EF4-FFF2-40B4-BE49-F238E27FC236}">
                  <a16:creationId xmlns:a16="http://schemas.microsoft.com/office/drawing/2014/main" id="{06E3F8AF-223E-7A4A-87D8-066A8B726455}"/>
                </a:ext>
              </a:extLst>
            </p:cNvPr>
            <p:cNvSpPr>
              <a:spLocks noEditPoints="1"/>
            </p:cNvSpPr>
            <p:nvPr/>
          </p:nvSpPr>
          <p:spPr bwMode="auto">
            <a:xfrm>
              <a:off x="9729787" y="4684713"/>
              <a:ext cx="412750" cy="160338"/>
            </a:xfrm>
            <a:custGeom>
              <a:avLst/>
              <a:gdLst>
                <a:gd name="T0" fmla="*/ 96 w 192"/>
                <a:gd name="T1" fmla="*/ 75 h 75"/>
                <a:gd name="T2" fmla="*/ 123 w 192"/>
                <a:gd name="T3" fmla="*/ 74 h 75"/>
                <a:gd name="T4" fmla="*/ 173 w 192"/>
                <a:gd name="T5" fmla="*/ 56 h 75"/>
                <a:gd name="T6" fmla="*/ 192 w 192"/>
                <a:gd name="T7" fmla="*/ 27 h 75"/>
                <a:gd name="T8" fmla="*/ 192 w 192"/>
                <a:gd name="T9" fmla="*/ 0 h 75"/>
                <a:gd name="T10" fmla="*/ 96 w 192"/>
                <a:gd name="T11" fmla="*/ 43 h 75"/>
                <a:gd name="T12" fmla="*/ 0 w 192"/>
                <a:gd name="T13" fmla="*/ 0 h 75"/>
                <a:gd name="T14" fmla="*/ 0 w 192"/>
                <a:gd name="T15" fmla="*/ 27 h 75"/>
                <a:gd name="T16" fmla="*/ 96 w 192"/>
                <a:gd name="T17" fmla="*/ 75 h 75"/>
                <a:gd name="T18" fmla="*/ 96 w 192"/>
                <a:gd name="T19" fmla="*/ 75 h 75"/>
                <a:gd name="T20" fmla="*/ 96 w 192"/>
                <a:gd name="T21"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75">
                  <a:moveTo>
                    <a:pt x="96" y="75"/>
                  </a:moveTo>
                  <a:cubicBezTo>
                    <a:pt x="105" y="75"/>
                    <a:pt x="114" y="74"/>
                    <a:pt x="123" y="74"/>
                  </a:cubicBezTo>
                  <a:cubicBezTo>
                    <a:pt x="137" y="64"/>
                    <a:pt x="154" y="57"/>
                    <a:pt x="173" y="56"/>
                  </a:cubicBezTo>
                  <a:cubicBezTo>
                    <a:pt x="184" y="49"/>
                    <a:pt x="192" y="38"/>
                    <a:pt x="192" y="27"/>
                  </a:cubicBezTo>
                  <a:cubicBezTo>
                    <a:pt x="192" y="0"/>
                    <a:pt x="192" y="0"/>
                    <a:pt x="192" y="0"/>
                  </a:cubicBezTo>
                  <a:cubicBezTo>
                    <a:pt x="192" y="27"/>
                    <a:pt x="148" y="43"/>
                    <a:pt x="96" y="43"/>
                  </a:cubicBezTo>
                  <a:cubicBezTo>
                    <a:pt x="43" y="43"/>
                    <a:pt x="0" y="27"/>
                    <a:pt x="0" y="0"/>
                  </a:cubicBezTo>
                  <a:cubicBezTo>
                    <a:pt x="0" y="27"/>
                    <a:pt x="0" y="27"/>
                    <a:pt x="0" y="27"/>
                  </a:cubicBezTo>
                  <a:cubicBezTo>
                    <a:pt x="0" y="54"/>
                    <a:pt x="42" y="75"/>
                    <a:pt x="96" y="75"/>
                  </a:cubicBezTo>
                  <a:close/>
                  <a:moveTo>
                    <a:pt x="96" y="75"/>
                  </a:moveTo>
                  <a:cubicBezTo>
                    <a:pt x="96" y="75"/>
                    <a:pt x="96" y="75"/>
                    <a:pt x="96" y="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208">
              <a:extLst>
                <a:ext uri="{FF2B5EF4-FFF2-40B4-BE49-F238E27FC236}">
                  <a16:creationId xmlns:a16="http://schemas.microsoft.com/office/drawing/2014/main" id="{4F196247-02B2-7142-9B46-4F881A949382}"/>
                </a:ext>
              </a:extLst>
            </p:cNvPr>
            <p:cNvSpPr>
              <a:spLocks noEditPoints="1"/>
            </p:cNvSpPr>
            <p:nvPr/>
          </p:nvSpPr>
          <p:spPr bwMode="auto">
            <a:xfrm>
              <a:off x="9729787" y="4891088"/>
              <a:ext cx="206375" cy="158750"/>
            </a:xfrm>
            <a:custGeom>
              <a:avLst/>
              <a:gdLst>
                <a:gd name="T0" fmla="*/ 90 w 96"/>
                <a:gd name="T1" fmla="*/ 43 h 74"/>
                <a:gd name="T2" fmla="*/ 0 w 96"/>
                <a:gd name="T3" fmla="*/ 0 h 74"/>
                <a:gd name="T4" fmla="*/ 0 w 96"/>
                <a:gd name="T5" fmla="*/ 27 h 74"/>
                <a:gd name="T6" fmla="*/ 96 w 96"/>
                <a:gd name="T7" fmla="*/ 74 h 74"/>
                <a:gd name="T8" fmla="*/ 90 w 96"/>
                <a:gd name="T9" fmla="*/ 43 h 74"/>
                <a:gd name="T10" fmla="*/ 90 w 96"/>
                <a:gd name="T11" fmla="*/ 43 h 74"/>
                <a:gd name="T12" fmla="*/ 90 w 96"/>
                <a:gd name="T13" fmla="*/ 43 h 74"/>
              </a:gdLst>
              <a:ahLst/>
              <a:cxnLst>
                <a:cxn ang="0">
                  <a:pos x="T0" y="T1"/>
                </a:cxn>
                <a:cxn ang="0">
                  <a:pos x="T2" y="T3"/>
                </a:cxn>
                <a:cxn ang="0">
                  <a:pos x="T4" y="T5"/>
                </a:cxn>
                <a:cxn ang="0">
                  <a:pos x="T6" y="T7"/>
                </a:cxn>
                <a:cxn ang="0">
                  <a:pos x="T8" y="T9"/>
                </a:cxn>
                <a:cxn ang="0">
                  <a:pos x="T10" y="T11"/>
                </a:cxn>
                <a:cxn ang="0">
                  <a:pos x="T12" y="T13"/>
                </a:cxn>
              </a:cxnLst>
              <a:rect l="0" t="0" r="r" b="b"/>
              <a:pathLst>
                <a:path w="96" h="74">
                  <a:moveTo>
                    <a:pt x="90" y="43"/>
                  </a:moveTo>
                  <a:cubicBezTo>
                    <a:pt x="40" y="42"/>
                    <a:pt x="0" y="25"/>
                    <a:pt x="0" y="0"/>
                  </a:cubicBezTo>
                  <a:cubicBezTo>
                    <a:pt x="0" y="27"/>
                    <a:pt x="0" y="27"/>
                    <a:pt x="0" y="27"/>
                  </a:cubicBezTo>
                  <a:cubicBezTo>
                    <a:pt x="0" y="54"/>
                    <a:pt x="43" y="74"/>
                    <a:pt x="96" y="74"/>
                  </a:cubicBezTo>
                  <a:cubicBezTo>
                    <a:pt x="92" y="65"/>
                    <a:pt x="90" y="55"/>
                    <a:pt x="90" y="43"/>
                  </a:cubicBezTo>
                  <a:close/>
                  <a:moveTo>
                    <a:pt x="90" y="43"/>
                  </a:moveTo>
                  <a:cubicBezTo>
                    <a:pt x="90" y="43"/>
                    <a:pt x="90" y="43"/>
                    <a:pt x="90"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209">
              <a:extLst>
                <a:ext uri="{FF2B5EF4-FFF2-40B4-BE49-F238E27FC236}">
                  <a16:creationId xmlns:a16="http://schemas.microsoft.com/office/drawing/2014/main" id="{ADB9D177-5348-EE4B-94CD-3AEBA268DC70}"/>
                </a:ext>
              </a:extLst>
            </p:cNvPr>
            <p:cNvSpPr>
              <a:spLocks noEditPoints="1"/>
            </p:cNvSpPr>
            <p:nvPr/>
          </p:nvSpPr>
          <p:spPr bwMode="auto">
            <a:xfrm>
              <a:off x="9729787" y="4784725"/>
              <a:ext cx="225425" cy="163513"/>
            </a:xfrm>
            <a:custGeom>
              <a:avLst/>
              <a:gdLst>
                <a:gd name="T0" fmla="*/ 91 w 105"/>
                <a:gd name="T1" fmla="*/ 76 h 76"/>
                <a:gd name="T2" fmla="*/ 105 w 105"/>
                <a:gd name="T3" fmla="*/ 44 h 76"/>
                <a:gd name="T4" fmla="*/ 96 w 105"/>
                <a:gd name="T5" fmla="*/ 44 h 76"/>
                <a:gd name="T6" fmla="*/ 0 w 105"/>
                <a:gd name="T7" fmla="*/ 0 h 76"/>
                <a:gd name="T8" fmla="*/ 0 w 105"/>
                <a:gd name="T9" fmla="*/ 27 h 76"/>
                <a:gd name="T10" fmla="*/ 91 w 105"/>
                <a:gd name="T11" fmla="*/ 76 h 76"/>
                <a:gd name="T12" fmla="*/ 91 w 105"/>
                <a:gd name="T13" fmla="*/ 76 h 76"/>
                <a:gd name="T14" fmla="*/ 91 w 105"/>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6">
                  <a:moveTo>
                    <a:pt x="91" y="76"/>
                  </a:moveTo>
                  <a:cubicBezTo>
                    <a:pt x="93" y="64"/>
                    <a:pt x="98" y="53"/>
                    <a:pt x="105" y="44"/>
                  </a:cubicBezTo>
                  <a:cubicBezTo>
                    <a:pt x="96" y="44"/>
                    <a:pt x="96" y="44"/>
                    <a:pt x="96" y="44"/>
                  </a:cubicBezTo>
                  <a:cubicBezTo>
                    <a:pt x="43" y="44"/>
                    <a:pt x="0" y="27"/>
                    <a:pt x="0" y="0"/>
                  </a:cubicBezTo>
                  <a:cubicBezTo>
                    <a:pt x="0" y="27"/>
                    <a:pt x="0" y="27"/>
                    <a:pt x="0" y="27"/>
                  </a:cubicBezTo>
                  <a:cubicBezTo>
                    <a:pt x="0" y="54"/>
                    <a:pt x="41" y="74"/>
                    <a:pt x="91" y="76"/>
                  </a:cubicBezTo>
                  <a:close/>
                  <a:moveTo>
                    <a:pt x="91" y="76"/>
                  </a:moveTo>
                  <a:cubicBezTo>
                    <a:pt x="91" y="76"/>
                    <a:pt x="91" y="76"/>
                    <a:pt x="91" y="7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210">
              <a:extLst>
                <a:ext uri="{FF2B5EF4-FFF2-40B4-BE49-F238E27FC236}">
                  <a16:creationId xmlns:a16="http://schemas.microsoft.com/office/drawing/2014/main" id="{7E7338EC-C5BE-B244-802C-4FE3BDD00DD1}"/>
                </a:ext>
              </a:extLst>
            </p:cNvPr>
            <p:cNvSpPr>
              <a:spLocks noEditPoints="1"/>
            </p:cNvSpPr>
            <p:nvPr/>
          </p:nvSpPr>
          <p:spPr bwMode="auto">
            <a:xfrm>
              <a:off x="9729787" y="4498975"/>
              <a:ext cx="412750" cy="242888"/>
            </a:xfrm>
            <a:custGeom>
              <a:avLst/>
              <a:gdLst>
                <a:gd name="T0" fmla="*/ 96 w 192"/>
                <a:gd name="T1" fmla="*/ 113 h 113"/>
                <a:gd name="T2" fmla="*/ 192 w 192"/>
                <a:gd name="T3" fmla="*/ 64 h 113"/>
                <a:gd name="T4" fmla="*/ 192 w 192"/>
                <a:gd name="T5" fmla="*/ 49 h 113"/>
                <a:gd name="T6" fmla="*/ 96 w 192"/>
                <a:gd name="T7" fmla="*/ 0 h 113"/>
                <a:gd name="T8" fmla="*/ 0 w 192"/>
                <a:gd name="T9" fmla="*/ 49 h 113"/>
                <a:gd name="T10" fmla="*/ 0 w 192"/>
                <a:gd name="T11" fmla="*/ 64 h 113"/>
                <a:gd name="T12" fmla="*/ 96 w 192"/>
                <a:gd name="T13" fmla="*/ 113 h 113"/>
                <a:gd name="T14" fmla="*/ 96 w 192"/>
                <a:gd name="T15" fmla="*/ 113 h 113"/>
                <a:gd name="T16" fmla="*/ 96 w 192"/>
                <a:gd name="T17"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13">
                  <a:moveTo>
                    <a:pt x="96" y="113"/>
                  </a:moveTo>
                  <a:cubicBezTo>
                    <a:pt x="148" y="113"/>
                    <a:pt x="192" y="91"/>
                    <a:pt x="192" y="64"/>
                  </a:cubicBezTo>
                  <a:cubicBezTo>
                    <a:pt x="192" y="49"/>
                    <a:pt x="192" y="49"/>
                    <a:pt x="192" y="49"/>
                  </a:cubicBezTo>
                  <a:cubicBezTo>
                    <a:pt x="192" y="22"/>
                    <a:pt x="148" y="0"/>
                    <a:pt x="96" y="0"/>
                  </a:cubicBezTo>
                  <a:cubicBezTo>
                    <a:pt x="43" y="0"/>
                    <a:pt x="0" y="22"/>
                    <a:pt x="0" y="49"/>
                  </a:cubicBezTo>
                  <a:cubicBezTo>
                    <a:pt x="0" y="64"/>
                    <a:pt x="0" y="64"/>
                    <a:pt x="0" y="64"/>
                  </a:cubicBezTo>
                  <a:cubicBezTo>
                    <a:pt x="0" y="91"/>
                    <a:pt x="42" y="113"/>
                    <a:pt x="96" y="113"/>
                  </a:cubicBezTo>
                  <a:close/>
                  <a:moveTo>
                    <a:pt x="96" y="113"/>
                  </a:moveTo>
                  <a:cubicBezTo>
                    <a:pt x="96" y="113"/>
                    <a:pt x="96" y="113"/>
                    <a:pt x="96" y="11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211">
              <a:extLst>
                <a:ext uri="{FF2B5EF4-FFF2-40B4-BE49-F238E27FC236}">
                  <a16:creationId xmlns:a16="http://schemas.microsoft.com/office/drawing/2014/main" id="{F109EB5D-35E2-0744-B30A-63B64E51FD7A}"/>
                </a:ext>
              </a:extLst>
            </p:cNvPr>
            <p:cNvSpPr>
              <a:spLocks noEditPoints="1"/>
            </p:cNvSpPr>
            <p:nvPr/>
          </p:nvSpPr>
          <p:spPr bwMode="auto">
            <a:xfrm>
              <a:off x="9953625" y="4832350"/>
              <a:ext cx="276225" cy="276225"/>
            </a:xfrm>
            <a:custGeom>
              <a:avLst/>
              <a:gdLst>
                <a:gd name="T0" fmla="*/ 112 w 129"/>
                <a:gd name="T1" fmla="*/ 51 h 128"/>
                <a:gd name="T2" fmla="*/ 107 w 129"/>
                <a:gd name="T3" fmla="*/ 40 h 128"/>
                <a:gd name="T4" fmla="*/ 111 w 129"/>
                <a:gd name="T5" fmla="*/ 19 h 128"/>
                <a:gd name="T6" fmla="*/ 108 w 129"/>
                <a:gd name="T7" fmla="*/ 17 h 128"/>
                <a:gd name="T8" fmla="*/ 88 w 129"/>
                <a:gd name="T9" fmla="*/ 22 h 128"/>
                <a:gd name="T10" fmla="*/ 76 w 129"/>
                <a:gd name="T11" fmla="*/ 17 h 128"/>
                <a:gd name="T12" fmla="*/ 65 w 129"/>
                <a:gd name="T13" fmla="*/ 0 h 128"/>
                <a:gd name="T14" fmla="*/ 64 w 129"/>
                <a:gd name="T15" fmla="*/ 0 h 128"/>
                <a:gd name="T16" fmla="*/ 52 w 129"/>
                <a:gd name="T17" fmla="*/ 17 h 128"/>
                <a:gd name="T18" fmla="*/ 41 w 129"/>
                <a:gd name="T19" fmla="*/ 22 h 128"/>
                <a:gd name="T20" fmla="*/ 20 w 129"/>
                <a:gd name="T21" fmla="*/ 18 h 128"/>
                <a:gd name="T22" fmla="*/ 18 w 129"/>
                <a:gd name="T23" fmla="*/ 20 h 128"/>
                <a:gd name="T24" fmla="*/ 23 w 129"/>
                <a:gd name="T25" fmla="*/ 41 h 128"/>
                <a:gd name="T26" fmla="*/ 18 w 129"/>
                <a:gd name="T27" fmla="*/ 51 h 128"/>
                <a:gd name="T28" fmla="*/ 0 w 129"/>
                <a:gd name="T29" fmla="*/ 63 h 128"/>
                <a:gd name="T30" fmla="*/ 0 w 129"/>
                <a:gd name="T31" fmla="*/ 65 h 128"/>
                <a:gd name="T32" fmla="*/ 18 w 129"/>
                <a:gd name="T33" fmla="*/ 77 h 128"/>
                <a:gd name="T34" fmla="*/ 23 w 129"/>
                <a:gd name="T35" fmla="*/ 87 h 128"/>
                <a:gd name="T36" fmla="*/ 18 w 129"/>
                <a:gd name="T37" fmla="*/ 107 h 128"/>
                <a:gd name="T38" fmla="*/ 20 w 129"/>
                <a:gd name="T39" fmla="*/ 110 h 128"/>
                <a:gd name="T40" fmla="*/ 41 w 129"/>
                <a:gd name="T41" fmla="*/ 106 h 128"/>
                <a:gd name="T42" fmla="*/ 41 w 129"/>
                <a:gd name="T43" fmla="*/ 105 h 128"/>
                <a:gd name="T44" fmla="*/ 52 w 129"/>
                <a:gd name="T45" fmla="*/ 110 h 128"/>
                <a:gd name="T46" fmla="*/ 64 w 129"/>
                <a:gd name="T47" fmla="*/ 128 h 128"/>
                <a:gd name="T48" fmla="*/ 66 w 129"/>
                <a:gd name="T49" fmla="*/ 128 h 128"/>
                <a:gd name="T50" fmla="*/ 78 w 129"/>
                <a:gd name="T51" fmla="*/ 111 h 128"/>
                <a:gd name="T52" fmla="*/ 76 w 129"/>
                <a:gd name="T53" fmla="*/ 111 h 128"/>
                <a:gd name="T54" fmla="*/ 88 w 129"/>
                <a:gd name="T55" fmla="*/ 106 h 128"/>
                <a:gd name="T56" fmla="*/ 107 w 129"/>
                <a:gd name="T57" fmla="*/ 111 h 128"/>
                <a:gd name="T58" fmla="*/ 110 w 129"/>
                <a:gd name="T59" fmla="*/ 109 h 128"/>
                <a:gd name="T60" fmla="*/ 106 w 129"/>
                <a:gd name="T61" fmla="*/ 90 h 128"/>
                <a:gd name="T62" fmla="*/ 111 w 129"/>
                <a:gd name="T63" fmla="*/ 78 h 128"/>
                <a:gd name="T64" fmla="*/ 128 w 129"/>
                <a:gd name="T65" fmla="*/ 67 h 128"/>
                <a:gd name="T66" fmla="*/ 128 w 129"/>
                <a:gd name="T67" fmla="*/ 64 h 128"/>
                <a:gd name="T68" fmla="*/ 112 w 129"/>
                <a:gd name="T69" fmla="*/ 51 h 128"/>
                <a:gd name="T70" fmla="*/ 65 w 129"/>
                <a:gd name="T71" fmla="*/ 101 h 128"/>
                <a:gd name="T72" fmla="*/ 29 w 129"/>
                <a:gd name="T73" fmla="*/ 65 h 128"/>
                <a:gd name="T74" fmla="*/ 65 w 129"/>
                <a:gd name="T75" fmla="*/ 29 h 128"/>
                <a:gd name="T76" fmla="*/ 101 w 129"/>
                <a:gd name="T77" fmla="*/ 65 h 128"/>
                <a:gd name="T78" fmla="*/ 65 w 129"/>
                <a:gd name="T79" fmla="*/ 101 h 128"/>
                <a:gd name="T80" fmla="*/ 65 w 129"/>
                <a:gd name="T81" fmla="*/ 101 h 128"/>
                <a:gd name="T82" fmla="*/ 65 w 129"/>
                <a:gd name="T83" fmla="*/ 10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9" h="128">
                  <a:moveTo>
                    <a:pt x="112" y="51"/>
                  </a:moveTo>
                  <a:cubicBezTo>
                    <a:pt x="111" y="47"/>
                    <a:pt x="110" y="44"/>
                    <a:pt x="107" y="40"/>
                  </a:cubicBezTo>
                  <a:cubicBezTo>
                    <a:pt x="110" y="37"/>
                    <a:pt x="117" y="26"/>
                    <a:pt x="111" y="19"/>
                  </a:cubicBezTo>
                  <a:cubicBezTo>
                    <a:pt x="108" y="17"/>
                    <a:pt x="108" y="17"/>
                    <a:pt x="108" y="17"/>
                  </a:cubicBezTo>
                  <a:cubicBezTo>
                    <a:pt x="103" y="12"/>
                    <a:pt x="92" y="19"/>
                    <a:pt x="88" y="22"/>
                  </a:cubicBezTo>
                  <a:cubicBezTo>
                    <a:pt x="84" y="19"/>
                    <a:pt x="80" y="18"/>
                    <a:pt x="76" y="17"/>
                  </a:cubicBezTo>
                  <a:cubicBezTo>
                    <a:pt x="76" y="13"/>
                    <a:pt x="73" y="0"/>
                    <a:pt x="65" y="0"/>
                  </a:cubicBezTo>
                  <a:cubicBezTo>
                    <a:pt x="64" y="0"/>
                    <a:pt x="64" y="0"/>
                    <a:pt x="64" y="0"/>
                  </a:cubicBezTo>
                  <a:cubicBezTo>
                    <a:pt x="57" y="0"/>
                    <a:pt x="53" y="14"/>
                    <a:pt x="52" y="17"/>
                  </a:cubicBezTo>
                  <a:cubicBezTo>
                    <a:pt x="48" y="18"/>
                    <a:pt x="44" y="19"/>
                    <a:pt x="41" y="22"/>
                  </a:cubicBezTo>
                  <a:cubicBezTo>
                    <a:pt x="38" y="19"/>
                    <a:pt x="26" y="12"/>
                    <a:pt x="20" y="18"/>
                  </a:cubicBezTo>
                  <a:cubicBezTo>
                    <a:pt x="18" y="20"/>
                    <a:pt x="18" y="20"/>
                    <a:pt x="18" y="20"/>
                  </a:cubicBezTo>
                  <a:cubicBezTo>
                    <a:pt x="12" y="26"/>
                    <a:pt x="21" y="38"/>
                    <a:pt x="23" y="41"/>
                  </a:cubicBezTo>
                  <a:cubicBezTo>
                    <a:pt x="21" y="45"/>
                    <a:pt x="19" y="47"/>
                    <a:pt x="18" y="51"/>
                  </a:cubicBezTo>
                  <a:cubicBezTo>
                    <a:pt x="14" y="51"/>
                    <a:pt x="0" y="55"/>
                    <a:pt x="0" y="63"/>
                  </a:cubicBezTo>
                  <a:cubicBezTo>
                    <a:pt x="0" y="65"/>
                    <a:pt x="0" y="65"/>
                    <a:pt x="0" y="65"/>
                  </a:cubicBezTo>
                  <a:cubicBezTo>
                    <a:pt x="0" y="72"/>
                    <a:pt x="14" y="75"/>
                    <a:pt x="18" y="77"/>
                  </a:cubicBezTo>
                  <a:cubicBezTo>
                    <a:pt x="19" y="81"/>
                    <a:pt x="20" y="84"/>
                    <a:pt x="23" y="87"/>
                  </a:cubicBezTo>
                  <a:cubicBezTo>
                    <a:pt x="21" y="90"/>
                    <a:pt x="14" y="102"/>
                    <a:pt x="18" y="107"/>
                  </a:cubicBezTo>
                  <a:cubicBezTo>
                    <a:pt x="20" y="110"/>
                    <a:pt x="20" y="110"/>
                    <a:pt x="20" y="110"/>
                  </a:cubicBezTo>
                  <a:cubicBezTo>
                    <a:pt x="26" y="116"/>
                    <a:pt x="41" y="106"/>
                    <a:pt x="41" y="106"/>
                  </a:cubicBezTo>
                  <a:cubicBezTo>
                    <a:pt x="41" y="105"/>
                    <a:pt x="41" y="105"/>
                    <a:pt x="41" y="105"/>
                  </a:cubicBezTo>
                  <a:cubicBezTo>
                    <a:pt x="44" y="107"/>
                    <a:pt x="48" y="109"/>
                    <a:pt x="52" y="110"/>
                  </a:cubicBezTo>
                  <a:cubicBezTo>
                    <a:pt x="53" y="113"/>
                    <a:pt x="57" y="128"/>
                    <a:pt x="64" y="128"/>
                  </a:cubicBezTo>
                  <a:cubicBezTo>
                    <a:pt x="66" y="128"/>
                    <a:pt x="66" y="128"/>
                    <a:pt x="66" y="128"/>
                  </a:cubicBezTo>
                  <a:cubicBezTo>
                    <a:pt x="75" y="128"/>
                    <a:pt x="78" y="111"/>
                    <a:pt x="78" y="111"/>
                  </a:cubicBezTo>
                  <a:cubicBezTo>
                    <a:pt x="76" y="111"/>
                    <a:pt x="76" y="111"/>
                    <a:pt x="76" y="111"/>
                  </a:cubicBezTo>
                  <a:cubicBezTo>
                    <a:pt x="80" y="110"/>
                    <a:pt x="84" y="109"/>
                    <a:pt x="88" y="106"/>
                  </a:cubicBezTo>
                  <a:cubicBezTo>
                    <a:pt x="90" y="107"/>
                    <a:pt x="103" y="115"/>
                    <a:pt x="107" y="111"/>
                  </a:cubicBezTo>
                  <a:cubicBezTo>
                    <a:pt x="110" y="109"/>
                    <a:pt x="110" y="109"/>
                    <a:pt x="110" y="109"/>
                  </a:cubicBezTo>
                  <a:cubicBezTo>
                    <a:pt x="116" y="102"/>
                    <a:pt x="106" y="90"/>
                    <a:pt x="106" y="90"/>
                  </a:cubicBezTo>
                  <a:cubicBezTo>
                    <a:pt x="108" y="86"/>
                    <a:pt x="110" y="82"/>
                    <a:pt x="111" y="78"/>
                  </a:cubicBezTo>
                  <a:cubicBezTo>
                    <a:pt x="115" y="77"/>
                    <a:pt x="128" y="73"/>
                    <a:pt x="128" y="67"/>
                  </a:cubicBezTo>
                  <a:cubicBezTo>
                    <a:pt x="128" y="64"/>
                    <a:pt x="128" y="64"/>
                    <a:pt x="128" y="64"/>
                  </a:cubicBezTo>
                  <a:cubicBezTo>
                    <a:pt x="129" y="54"/>
                    <a:pt x="113" y="51"/>
                    <a:pt x="112" y="51"/>
                  </a:cubicBezTo>
                  <a:close/>
                  <a:moveTo>
                    <a:pt x="65" y="101"/>
                  </a:moveTo>
                  <a:cubicBezTo>
                    <a:pt x="44" y="101"/>
                    <a:pt x="29" y="84"/>
                    <a:pt x="29" y="65"/>
                  </a:cubicBezTo>
                  <a:cubicBezTo>
                    <a:pt x="29" y="46"/>
                    <a:pt x="46" y="29"/>
                    <a:pt x="65" y="29"/>
                  </a:cubicBezTo>
                  <a:cubicBezTo>
                    <a:pt x="85" y="29"/>
                    <a:pt x="101" y="46"/>
                    <a:pt x="101" y="65"/>
                  </a:cubicBezTo>
                  <a:cubicBezTo>
                    <a:pt x="101" y="84"/>
                    <a:pt x="85" y="101"/>
                    <a:pt x="65" y="101"/>
                  </a:cubicBezTo>
                  <a:close/>
                  <a:moveTo>
                    <a:pt x="65" y="101"/>
                  </a:moveTo>
                  <a:cubicBezTo>
                    <a:pt x="65" y="101"/>
                    <a:pt x="65" y="101"/>
                    <a:pt x="65" y="10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212">
              <a:extLst>
                <a:ext uri="{FF2B5EF4-FFF2-40B4-BE49-F238E27FC236}">
                  <a16:creationId xmlns:a16="http://schemas.microsoft.com/office/drawing/2014/main" id="{BCEF7B2F-860B-174F-8BBC-B37544742427}"/>
                </a:ext>
              </a:extLst>
            </p:cNvPr>
            <p:cNvSpPr>
              <a:spLocks noEditPoints="1"/>
            </p:cNvSpPr>
            <p:nvPr/>
          </p:nvSpPr>
          <p:spPr bwMode="auto">
            <a:xfrm>
              <a:off x="10040938" y="4921250"/>
              <a:ext cx="103188" cy="104775"/>
            </a:xfrm>
            <a:custGeom>
              <a:avLst/>
              <a:gdLst>
                <a:gd name="T0" fmla="*/ 24 w 48"/>
                <a:gd name="T1" fmla="*/ 0 h 49"/>
                <a:gd name="T2" fmla="*/ 0 w 48"/>
                <a:gd name="T3" fmla="*/ 24 h 49"/>
                <a:gd name="T4" fmla="*/ 24 w 48"/>
                <a:gd name="T5" fmla="*/ 49 h 49"/>
                <a:gd name="T6" fmla="*/ 48 w 48"/>
                <a:gd name="T7" fmla="*/ 24 h 49"/>
                <a:gd name="T8" fmla="*/ 24 w 48"/>
                <a:gd name="T9" fmla="*/ 0 h 49"/>
                <a:gd name="T10" fmla="*/ 24 w 48"/>
                <a:gd name="T11" fmla="*/ 36 h 49"/>
                <a:gd name="T12" fmla="*/ 12 w 48"/>
                <a:gd name="T13" fmla="*/ 24 h 49"/>
                <a:gd name="T14" fmla="*/ 24 w 48"/>
                <a:gd name="T15" fmla="*/ 13 h 49"/>
                <a:gd name="T16" fmla="*/ 35 w 48"/>
                <a:gd name="T17" fmla="*/ 24 h 49"/>
                <a:gd name="T18" fmla="*/ 24 w 48"/>
                <a:gd name="T19" fmla="*/ 36 h 49"/>
                <a:gd name="T20" fmla="*/ 24 w 48"/>
                <a:gd name="T21" fmla="*/ 36 h 49"/>
                <a:gd name="T22" fmla="*/ 24 w 48"/>
                <a:gd name="T23"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49">
                  <a:moveTo>
                    <a:pt x="24" y="0"/>
                  </a:moveTo>
                  <a:cubicBezTo>
                    <a:pt x="11" y="0"/>
                    <a:pt x="0" y="10"/>
                    <a:pt x="0" y="24"/>
                  </a:cubicBezTo>
                  <a:cubicBezTo>
                    <a:pt x="0" y="37"/>
                    <a:pt x="10" y="49"/>
                    <a:pt x="24" y="49"/>
                  </a:cubicBezTo>
                  <a:cubicBezTo>
                    <a:pt x="37" y="49"/>
                    <a:pt x="48" y="38"/>
                    <a:pt x="48" y="24"/>
                  </a:cubicBezTo>
                  <a:cubicBezTo>
                    <a:pt x="48" y="10"/>
                    <a:pt x="37" y="0"/>
                    <a:pt x="24" y="0"/>
                  </a:cubicBezTo>
                  <a:close/>
                  <a:moveTo>
                    <a:pt x="24" y="36"/>
                  </a:moveTo>
                  <a:cubicBezTo>
                    <a:pt x="17" y="36"/>
                    <a:pt x="12" y="31"/>
                    <a:pt x="12" y="24"/>
                  </a:cubicBezTo>
                  <a:cubicBezTo>
                    <a:pt x="12" y="18"/>
                    <a:pt x="17" y="13"/>
                    <a:pt x="24" y="13"/>
                  </a:cubicBezTo>
                  <a:cubicBezTo>
                    <a:pt x="30" y="13"/>
                    <a:pt x="35" y="18"/>
                    <a:pt x="35" y="24"/>
                  </a:cubicBezTo>
                  <a:cubicBezTo>
                    <a:pt x="35" y="31"/>
                    <a:pt x="30" y="36"/>
                    <a:pt x="24" y="36"/>
                  </a:cubicBezTo>
                  <a:close/>
                  <a:moveTo>
                    <a:pt x="24" y="36"/>
                  </a:moveTo>
                  <a:cubicBezTo>
                    <a:pt x="24" y="36"/>
                    <a:pt x="24" y="36"/>
                    <a:pt x="24" y="3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73" name="Freeform 5">
            <a:extLst>
              <a:ext uri="{FF2B5EF4-FFF2-40B4-BE49-F238E27FC236}">
                <a16:creationId xmlns:a16="http://schemas.microsoft.com/office/drawing/2014/main" id="{05BDCF59-E5BF-0341-BBFD-9B1F8D0B5D41}"/>
              </a:ext>
            </a:extLst>
          </p:cNvPr>
          <p:cNvSpPr>
            <a:spLocks noEditPoints="1"/>
          </p:cNvSpPr>
          <p:nvPr/>
        </p:nvSpPr>
        <p:spPr bwMode="auto">
          <a:xfrm>
            <a:off x="7561648" y="3891445"/>
            <a:ext cx="534064" cy="424646"/>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Tree>
    <p:extLst>
      <p:ext uri="{BB962C8B-B14F-4D97-AF65-F5344CB8AC3E}">
        <p14:creationId xmlns:p14="http://schemas.microsoft.com/office/powerpoint/2010/main" val="27585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8"/>
                                        </p:tgtEl>
                                        <p:attrNameLst>
                                          <p:attrName>style.visibility</p:attrName>
                                        </p:attrNameLst>
                                      </p:cBhvr>
                                      <p:to>
                                        <p:strVal val="visible"/>
                                      </p:to>
                                    </p:set>
                                    <p:animEffect transition="in" filter="wipe(left)">
                                      <p:cBhvr>
                                        <p:cTn id="7" dur="500"/>
                                        <p:tgtEl>
                                          <p:spTgt spid="158"/>
                                        </p:tgtEl>
                                      </p:cBhvr>
                                    </p:animEffect>
                                  </p:childTnLst>
                                </p:cTn>
                              </p:par>
                              <p:par>
                                <p:cTn id="8" presetID="22" presetClass="entr" presetSubtype="8" fill="hold" nodeType="withEffect">
                                  <p:stCondLst>
                                    <p:cond delay="0"/>
                                  </p:stCondLst>
                                  <p:childTnLst>
                                    <p:set>
                                      <p:cBhvr>
                                        <p:cTn id="9" dur="1" fill="hold">
                                          <p:stCondLst>
                                            <p:cond delay="0"/>
                                          </p:stCondLst>
                                        </p:cTn>
                                        <p:tgtEl>
                                          <p:spTgt spid="159"/>
                                        </p:tgtEl>
                                        <p:attrNameLst>
                                          <p:attrName>style.visibility</p:attrName>
                                        </p:attrNameLst>
                                      </p:cBhvr>
                                      <p:to>
                                        <p:strVal val="visible"/>
                                      </p:to>
                                    </p:set>
                                    <p:animEffect transition="in" filter="wipe(left)">
                                      <p:cBhvr>
                                        <p:cTn id="10" dur="500"/>
                                        <p:tgtEl>
                                          <p:spTgt spid="159"/>
                                        </p:tgtEl>
                                      </p:cBhvr>
                                    </p:animEffect>
                                  </p:childTnLst>
                                </p:cTn>
                              </p:par>
                              <p:par>
                                <p:cTn id="11" presetID="22" presetClass="entr" presetSubtype="8" fill="hold" nodeType="withEffect">
                                  <p:stCondLst>
                                    <p:cond delay="0"/>
                                  </p:stCondLst>
                                  <p:childTnLst>
                                    <p:set>
                                      <p:cBhvr>
                                        <p:cTn id="12" dur="1" fill="hold">
                                          <p:stCondLst>
                                            <p:cond delay="0"/>
                                          </p:stCondLst>
                                        </p:cTn>
                                        <p:tgtEl>
                                          <p:spTgt spid="157"/>
                                        </p:tgtEl>
                                        <p:attrNameLst>
                                          <p:attrName>style.visibility</p:attrName>
                                        </p:attrNameLst>
                                      </p:cBhvr>
                                      <p:to>
                                        <p:strVal val="visible"/>
                                      </p:to>
                                    </p:set>
                                    <p:animEffect transition="in" filter="wipe(left)">
                                      <p:cBhvr>
                                        <p:cTn id="13" dur="500"/>
                                        <p:tgtEl>
                                          <p:spTgt spid="157"/>
                                        </p:tgtEl>
                                      </p:cBhvr>
                                    </p:animEffect>
                                  </p:childTnLst>
                                </p:cTn>
                              </p:par>
                              <p:par>
                                <p:cTn id="14" presetID="22" presetClass="entr" presetSubtype="8" fill="hold" nodeType="withEffect">
                                  <p:stCondLst>
                                    <p:cond delay="0"/>
                                  </p:stCondLst>
                                  <p:childTnLst>
                                    <p:set>
                                      <p:cBhvr>
                                        <p:cTn id="15" dur="1" fill="hold">
                                          <p:stCondLst>
                                            <p:cond delay="0"/>
                                          </p:stCondLst>
                                        </p:cTn>
                                        <p:tgtEl>
                                          <p:spTgt spid="156"/>
                                        </p:tgtEl>
                                        <p:attrNameLst>
                                          <p:attrName>style.visibility</p:attrName>
                                        </p:attrNameLst>
                                      </p:cBhvr>
                                      <p:to>
                                        <p:strVal val="visible"/>
                                      </p:to>
                                    </p:set>
                                    <p:animEffect transition="in" filter="wipe(left)">
                                      <p:cBhvr>
                                        <p:cTn id="16" dur="500"/>
                                        <p:tgtEl>
                                          <p:spTgt spid="156"/>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54"/>
                                        </p:tgtEl>
                                        <p:attrNameLst>
                                          <p:attrName>style.visibility</p:attrName>
                                        </p:attrNameLst>
                                      </p:cBhvr>
                                      <p:to>
                                        <p:strVal val="visible"/>
                                      </p:to>
                                    </p:set>
                                    <p:animEffect transition="in" filter="wipe(left)">
                                      <p:cBhvr>
                                        <p:cTn id="19" dur="500"/>
                                        <p:tgtEl>
                                          <p:spTgt spid="15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55"/>
                                        </p:tgtEl>
                                        <p:attrNameLst>
                                          <p:attrName>style.visibility</p:attrName>
                                        </p:attrNameLst>
                                      </p:cBhvr>
                                      <p:to>
                                        <p:strVal val="visible"/>
                                      </p:to>
                                    </p:set>
                                    <p:animEffect transition="in" filter="wipe(left)">
                                      <p:cBhvr>
                                        <p:cTn id="22" dur="500"/>
                                        <p:tgtEl>
                                          <p:spTgt spid="15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60"/>
                                        </p:tgtEl>
                                        <p:attrNameLst>
                                          <p:attrName>style.visibility</p:attrName>
                                        </p:attrNameLst>
                                      </p:cBhvr>
                                      <p:to>
                                        <p:strVal val="visible"/>
                                      </p:to>
                                    </p:set>
                                    <p:animEffect transition="in" filter="wipe(down)">
                                      <p:cBhvr>
                                        <p:cTn id="27" dur="500"/>
                                        <p:tgtEl>
                                          <p:spTgt spid="160"/>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61"/>
                                        </p:tgtEl>
                                        <p:attrNameLst>
                                          <p:attrName>style.visibility</p:attrName>
                                        </p:attrNameLst>
                                      </p:cBhvr>
                                      <p:to>
                                        <p:strVal val="visible"/>
                                      </p:to>
                                    </p:set>
                                    <p:animEffect transition="in" filter="wipe(down)">
                                      <p:cBhvr>
                                        <p:cTn id="30" dur="500"/>
                                        <p:tgtEl>
                                          <p:spTgt spid="161"/>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xit" presetSubtype="4" fill="hold" grpId="1" nodeType="clickEffect">
                                  <p:stCondLst>
                                    <p:cond delay="0"/>
                                  </p:stCondLst>
                                  <p:childTnLst>
                                    <p:animEffect transition="out" filter="wipe(down)">
                                      <p:cBhvr>
                                        <p:cTn id="34" dur="500"/>
                                        <p:tgtEl>
                                          <p:spTgt spid="160"/>
                                        </p:tgtEl>
                                      </p:cBhvr>
                                    </p:animEffect>
                                    <p:set>
                                      <p:cBhvr>
                                        <p:cTn id="35" dur="1" fill="hold">
                                          <p:stCondLst>
                                            <p:cond delay="499"/>
                                          </p:stCondLst>
                                        </p:cTn>
                                        <p:tgtEl>
                                          <p:spTgt spid="160"/>
                                        </p:tgtEl>
                                        <p:attrNameLst>
                                          <p:attrName>style.visibility</p:attrName>
                                        </p:attrNameLst>
                                      </p:cBhvr>
                                      <p:to>
                                        <p:strVal val="hidden"/>
                                      </p:to>
                                    </p:set>
                                  </p:childTnLst>
                                </p:cTn>
                              </p:par>
                              <p:par>
                                <p:cTn id="36" presetID="22" presetClass="exit" presetSubtype="4" fill="hold" grpId="1" nodeType="withEffect">
                                  <p:stCondLst>
                                    <p:cond delay="0"/>
                                  </p:stCondLst>
                                  <p:childTnLst>
                                    <p:animEffect transition="out" filter="wipe(down)">
                                      <p:cBhvr>
                                        <p:cTn id="37" dur="500"/>
                                        <p:tgtEl>
                                          <p:spTgt spid="161"/>
                                        </p:tgtEl>
                                      </p:cBhvr>
                                    </p:animEffect>
                                    <p:set>
                                      <p:cBhvr>
                                        <p:cTn id="38" dur="1" fill="hold">
                                          <p:stCondLst>
                                            <p:cond delay="499"/>
                                          </p:stCondLst>
                                        </p:cTn>
                                        <p:tgtEl>
                                          <p:spTgt spid="161"/>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2"/>
                                        </p:tgtEl>
                                        <p:attrNameLst>
                                          <p:attrName>style.visibility</p:attrName>
                                        </p:attrNameLst>
                                      </p:cBhvr>
                                      <p:to>
                                        <p:strVal val="visible"/>
                                      </p:to>
                                    </p:set>
                                    <p:animEffect transition="in" filter="wipe(down)">
                                      <p:cBhvr>
                                        <p:cTn id="43" dur="500"/>
                                        <p:tgtEl>
                                          <p:spTgt spid="162"/>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63"/>
                                        </p:tgtEl>
                                        <p:attrNameLst>
                                          <p:attrName>style.visibility</p:attrName>
                                        </p:attrNameLst>
                                      </p:cBhvr>
                                      <p:to>
                                        <p:strVal val="visible"/>
                                      </p:to>
                                    </p:set>
                                    <p:animEffect transition="in" filter="wipe(down)">
                                      <p:cBhvr>
                                        <p:cTn id="46" dur="500"/>
                                        <p:tgtEl>
                                          <p:spTgt spid="163"/>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xit" presetSubtype="4" fill="hold" grpId="1" nodeType="clickEffect">
                                  <p:stCondLst>
                                    <p:cond delay="0"/>
                                  </p:stCondLst>
                                  <p:childTnLst>
                                    <p:animEffect transition="out" filter="wipe(down)">
                                      <p:cBhvr>
                                        <p:cTn id="50" dur="500"/>
                                        <p:tgtEl>
                                          <p:spTgt spid="162"/>
                                        </p:tgtEl>
                                      </p:cBhvr>
                                    </p:animEffect>
                                    <p:set>
                                      <p:cBhvr>
                                        <p:cTn id="51" dur="1" fill="hold">
                                          <p:stCondLst>
                                            <p:cond delay="499"/>
                                          </p:stCondLst>
                                        </p:cTn>
                                        <p:tgtEl>
                                          <p:spTgt spid="162"/>
                                        </p:tgtEl>
                                        <p:attrNameLst>
                                          <p:attrName>style.visibility</p:attrName>
                                        </p:attrNameLst>
                                      </p:cBhvr>
                                      <p:to>
                                        <p:strVal val="hidden"/>
                                      </p:to>
                                    </p:set>
                                  </p:childTnLst>
                                </p:cTn>
                              </p:par>
                              <p:par>
                                <p:cTn id="52" presetID="22" presetClass="exit" presetSubtype="4" fill="hold" grpId="1" nodeType="withEffect">
                                  <p:stCondLst>
                                    <p:cond delay="0"/>
                                  </p:stCondLst>
                                  <p:childTnLst>
                                    <p:animEffect transition="out" filter="wipe(down)">
                                      <p:cBhvr>
                                        <p:cTn id="53" dur="500"/>
                                        <p:tgtEl>
                                          <p:spTgt spid="163"/>
                                        </p:tgtEl>
                                      </p:cBhvr>
                                    </p:animEffect>
                                    <p:set>
                                      <p:cBhvr>
                                        <p:cTn id="54" dur="1" fill="hold">
                                          <p:stCondLst>
                                            <p:cond delay="499"/>
                                          </p:stCondLst>
                                        </p:cTn>
                                        <p:tgtEl>
                                          <p:spTgt spid="163"/>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64"/>
                                        </p:tgtEl>
                                        <p:attrNameLst>
                                          <p:attrName>style.visibility</p:attrName>
                                        </p:attrNameLst>
                                      </p:cBhvr>
                                      <p:to>
                                        <p:strVal val="visible"/>
                                      </p:to>
                                    </p:set>
                                    <p:animEffect transition="in" filter="wipe(down)">
                                      <p:cBhvr>
                                        <p:cTn id="59" dur="500"/>
                                        <p:tgtEl>
                                          <p:spTgt spid="16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165"/>
                                        </p:tgtEl>
                                        <p:attrNameLst>
                                          <p:attrName>style.visibility</p:attrName>
                                        </p:attrNameLst>
                                      </p:cBhvr>
                                      <p:to>
                                        <p:strVal val="visible"/>
                                      </p:to>
                                    </p:set>
                                    <p:animEffect transition="in" filter="wipe(down)">
                                      <p:cBhvr>
                                        <p:cTn id="62" dur="500"/>
                                        <p:tgtEl>
                                          <p:spTgt spid="16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xit" presetSubtype="4" fill="hold" grpId="1" nodeType="clickEffect">
                                  <p:stCondLst>
                                    <p:cond delay="0"/>
                                  </p:stCondLst>
                                  <p:childTnLst>
                                    <p:animEffect transition="out" filter="wipe(down)">
                                      <p:cBhvr>
                                        <p:cTn id="66" dur="500"/>
                                        <p:tgtEl>
                                          <p:spTgt spid="164"/>
                                        </p:tgtEl>
                                      </p:cBhvr>
                                    </p:animEffect>
                                    <p:set>
                                      <p:cBhvr>
                                        <p:cTn id="67" dur="1" fill="hold">
                                          <p:stCondLst>
                                            <p:cond delay="499"/>
                                          </p:stCondLst>
                                        </p:cTn>
                                        <p:tgtEl>
                                          <p:spTgt spid="164"/>
                                        </p:tgtEl>
                                        <p:attrNameLst>
                                          <p:attrName>style.visibility</p:attrName>
                                        </p:attrNameLst>
                                      </p:cBhvr>
                                      <p:to>
                                        <p:strVal val="hidden"/>
                                      </p:to>
                                    </p:set>
                                  </p:childTnLst>
                                </p:cTn>
                              </p:par>
                              <p:par>
                                <p:cTn id="68" presetID="22" presetClass="exit" presetSubtype="4" fill="hold" grpId="1" nodeType="withEffect">
                                  <p:stCondLst>
                                    <p:cond delay="0"/>
                                  </p:stCondLst>
                                  <p:childTnLst>
                                    <p:animEffect transition="out" filter="wipe(down)">
                                      <p:cBhvr>
                                        <p:cTn id="69" dur="500"/>
                                        <p:tgtEl>
                                          <p:spTgt spid="165"/>
                                        </p:tgtEl>
                                      </p:cBhvr>
                                    </p:animEffect>
                                    <p:set>
                                      <p:cBhvr>
                                        <p:cTn id="70" dur="1" fill="hold">
                                          <p:stCondLst>
                                            <p:cond delay="499"/>
                                          </p:stCondLst>
                                        </p:cTn>
                                        <p:tgtEl>
                                          <p:spTgt spid="16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 grpId="0" animBg="1"/>
      <p:bldP spid="155" grpId="0" animBg="1"/>
      <p:bldP spid="160" grpId="0" animBg="1"/>
      <p:bldP spid="160" grpId="1" animBg="1"/>
      <p:bldP spid="161" grpId="0"/>
      <p:bldP spid="161" grpId="1"/>
      <p:bldP spid="162" grpId="0" animBg="1"/>
      <p:bldP spid="162" grpId="1" animBg="1"/>
      <p:bldP spid="163" grpId="0"/>
      <p:bldP spid="163" grpId="1"/>
      <p:bldP spid="164" grpId="0" animBg="1"/>
      <p:bldP spid="164" grpId="1" animBg="1"/>
      <p:bldP spid="165" grpId="0"/>
      <p:bldP spid="16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a:extLst>
              <a:ext uri="{FF2B5EF4-FFF2-40B4-BE49-F238E27FC236}">
                <a16:creationId xmlns:a16="http://schemas.microsoft.com/office/drawing/2014/main" id="{D6C11C78-9DB7-9C41-B549-C6EF6CA5FEE1}"/>
              </a:ext>
            </a:extLst>
          </p:cNvPr>
          <p:cNvSpPr/>
          <p:nvPr/>
        </p:nvSpPr>
        <p:spPr>
          <a:xfrm>
            <a:off x="778433" y="1751811"/>
            <a:ext cx="7233249" cy="3973124"/>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12</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7012821" cy="523220"/>
            <a:chOff x="1" y="200326"/>
            <a:chExt cx="701282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43317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Traditional Healthcare IT Challenges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6" name="直接连接符 25"/>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7" name="Google Shape;31;p6">
            <a:extLst>
              <a:ext uri="{FF2B5EF4-FFF2-40B4-BE49-F238E27FC236}">
                <a16:creationId xmlns:a16="http://schemas.microsoft.com/office/drawing/2014/main" id="{BD6988C6-F3BA-D141-809D-F6D47AE6B5D6}"/>
              </a:ext>
            </a:extLst>
          </p:cNvPr>
          <p:cNvSpPr txBox="1">
            <a:spLocks/>
          </p:cNvSpPr>
          <p:nvPr/>
        </p:nvSpPr>
        <p:spPr>
          <a:xfrm>
            <a:off x="8417863" y="3212808"/>
            <a:ext cx="3603602" cy="2433016"/>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nSpc>
                <a:spcPct val="150000"/>
              </a:lnSpc>
              <a:buSzPts val="2592"/>
            </a:pPr>
            <a:r>
              <a:rPr lang="en-US" sz="1800" b="1" i="1" dirty="0">
                <a:solidFill>
                  <a:srgbClr val="00B0F0"/>
                </a:solidFill>
                <a:latin typeface="Century Gothic" panose="020B0502020202020204" pitchFamily="34" charset="0"/>
                <a:ea typeface="Helvetica Neue"/>
                <a:cs typeface="Helvetica Neue"/>
                <a:sym typeface="Helvetica Neue"/>
              </a:rPr>
              <a:t>Data Security</a:t>
            </a:r>
          </a:p>
          <a:p>
            <a:pPr>
              <a:lnSpc>
                <a:spcPct val="150000"/>
              </a:lnSpc>
              <a:buSzPts val="2592"/>
            </a:pPr>
            <a:r>
              <a:rPr lang="en-US" sz="1400" dirty="0">
                <a:latin typeface="Century Gothic" panose="020B0502020202020204" pitchFamily="34" charset="0"/>
                <a:ea typeface="Helvetica Neue"/>
                <a:cs typeface="Helvetica Neue"/>
                <a:sym typeface="Helvetica Neue"/>
              </a:rPr>
              <a:t>Loss of patients’ data leads to reputation damage and lawsuits.</a:t>
            </a:r>
          </a:p>
          <a:p>
            <a:pPr>
              <a:lnSpc>
                <a:spcPct val="150000"/>
              </a:lnSpc>
              <a:buSzPts val="2592"/>
            </a:pPr>
            <a:endParaRPr lang="en-US" sz="1800" dirty="0">
              <a:latin typeface="Century Gothic" panose="020B0502020202020204" pitchFamily="34" charset="0"/>
              <a:ea typeface="Helvetica Neue"/>
              <a:cs typeface="Helvetica Neue"/>
              <a:sym typeface="Helvetica Neue"/>
            </a:endParaRPr>
          </a:p>
          <a:p>
            <a:pPr>
              <a:lnSpc>
                <a:spcPct val="150000"/>
              </a:lnSpc>
              <a:buSzPts val="2592"/>
            </a:pPr>
            <a:endParaRPr lang="en-US" sz="1800" dirty="0">
              <a:latin typeface="Century Gothic" panose="020B0502020202020204" pitchFamily="34" charset="0"/>
              <a:ea typeface="Helvetica Neue"/>
              <a:cs typeface="Helvetica Neue"/>
              <a:sym typeface="Helvetica Neue"/>
            </a:endParaRPr>
          </a:p>
        </p:txBody>
      </p:sp>
      <p:sp>
        <p:nvSpPr>
          <p:cNvPr id="28" name="Rectangle 55">
            <a:extLst>
              <a:ext uri="{FF2B5EF4-FFF2-40B4-BE49-F238E27FC236}">
                <a16:creationId xmlns:a16="http://schemas.microsoft.com/office/drawing/2014/main" id="{01BC5DAA-66FA-2C41-AB76-E2BB1F4821A9}"/>
              </a:ext>
            </a:extLst>
          </p:cNvPr>
          <p:cNvSpPr/>
          <p:nvPr/>
        </p:nvSpPr>
        <p:spPr>
          <a:xfrm>
            <a:off x="2048571" y="4081093"/>
            <a:ext cx="1375639" cy="107462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6">
            <a:extLst>
              <a:ext uri="{FF2B5EF4-FFF2-40B4-BE49-F238E27FC236}">
                <a16:creationId xmlns:a16="http://schemas.microsoft.com/office/drawing/2014/main" id="{4898AA52-C979-9D4E-97F8-63DD54A37A5E}"/>
              </a:ext>
            </a:extLst>
          </p:cNvPr>
          <p:cNvSpPr/>
          <p:nvPr/>
        </p:nvSpPr>
        <p:spPr>
          <a:xfrm>
            <a:off x="2048571" y="3783793"/>
            <a:ext cx="1375639" cy="242761"/>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57">
            <a:extLst>
              <a:ext uri="{FF2B5EF4-FFF2-40B4-BE49-F238E27FC236}">
                <a16:creationId xmlns:a16="http://schemas.microsoft.com/office/drawing/2014/main" id="{5C4B6924-1103-904A-AF5C-CCA8A2F467B3}"/>
              </a:ext>
            </a:extLst>
          </p:cNvPr>
          <p:cNvSpPr/>
          <p:nvPr/>
        </p:nvSpPr>
        <p:spPr>
          <a:xfrm>
            <a:off x="1246915" y="3157579"/>
            <a:ext cx="1375639" cy="153343"/>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8">
            <a:extLst>
              <a:ext uri="{FF2B5EF4-FFF2-40B4-BE49-F238E27FC236}">
                <a16:creationId xmlns:a16="http://schemas.microsoft.com/office/drawing/2014/main" id="{E2E8DB43-E727-7749-A6BC-5060CE7C7480}"/>
              </a:ext>
            </a:extLst>
          </p:cNvPr>
          <p:cNvSpPr/>
          <p:nvPr/>
        </p:nvSpPr>
        <p:spPr>
          <a:xfrm>
            <a:off x="2852613" y="3157579"/>
            <a:ext cx="1375639" cy="153343"/>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59">
            <a:extLst>
              <a:ext uri="{FF2B5EF4-FFF2-40B4-BE49-F238E27FC236}">
                <a16:creationId xmlns:a16="http://schemas.microsoft.com/office/drawing/2014/main" id="{8BE65282-20FE-0A4B-8EA1-0C79D69FBAC2}"/>
              </a:ext>
            </a:extLst>
          </p:cNvPr>
          <p:cNvSpPr/>
          <p:nvPr/>
        </p:nvSpPr>
        <p:spPr>
          <a:xfrm>
            <a:off x="1051106" y="2252727"/>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0">
            <a:extLst>
              <a:ext uri="{FF2B5EF4-FFF2-40B4-BE49-F238E27FC236}">
                <a16:creationId xmlns:a16="http://schemas.microsoft.com/office/drawing/2014/main" id="{565E5228-CDF1-F34F-9EE1-A1B9E784AF1B}"/>
              </a:ext>
            </a:extLst>
          </p:cNvPr>
          <p:cNvSpPr/>
          <p:nvPr/>
        </p:nvSpPr>
        <p:spPr>
          <a:xfrm>
            <a:off x="2247002" y="2252727"/>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1">
            <a:extLst>
              <a:ext uri="{FF2B5EF4-FFF2-40B4-BE49-F238E27FC236}">
                <a16:creationId xmlns:a16="http://schemas.microsoft.com/office/drawing/2014/main" id="{6BA9FD69-B38E-274D-9911-1A4E6C78B014}"/>
              </a:ext>
            </a:extLst>
          </p:cNvPr>
          <p:cNvSpPr/>
          <p:nvPr/>
        </p:nvSpPr>
        <p:spPr>
          <a:xfrm>
            <a:off x="3492204" y="2252725"/>
            <a:ext cx="981399" cy="339869"/>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62">
            <a:extLst>
              <a:ext uri="{FF2B5EF4-FFF2-40B4-BE49-F238E27FC236}">
                <a16:creationId xmlns:a16="http://schemas.microsoft.com/office/drawing/2014/main" id="{CDCE1BD5-5EB7-2249-B5B2-6D4167D81B2A}"/>
              </a:ext>
            </a:extLst>
          </p:cNvPr>
          <p:cNvCxnSpPr>
            <a:stCxn id="32" idx="2"/>
            <a:endCxn id="30" idx="0"/>
          </p:cNvCxnSpPr>
          <p:nvPr/>
        </p:nvCxnSpPr>
        <p:spPr>
          <a:xfrm>
            <a:off x="1541805" y="2592595"/>
            <a:ext cx="392929"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6" name="Straight Connector 63">
            <a:extLst>
              <a:ext uri="{FF2B5EF4-FFF2-40B4-BE49-F238E27FC236}">
                <a16:creationId xmlns:a16="http://schemas.microsoft.com/office/drawing/2014/main" id="{B05C50AD-5C52-9C4D-9CCD-361FA38F0543}"/>
              </a:ext>
            </a:extLst>
          </p:cNvPr>
          <p:cNvCxnSpPr>
            <a:cxnSpLocks/>
            <a:stCxn id="33" idx="2"/>
            <a:endCxn id="30" idx="0"/>
          </p:cNvCxnSpPr>
          <p:nvPr/>
        </p:nvCxnSpPr>
        <p:spPr>
          <a:xfrm flipH="1">
            <a:off x="1934734" y="2592595"/>
            <a:ext cx="802967"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7" name="Straight Connector 64">
            <a:extLst>
              <a:ext uri="{FF2B5EF4-FFF2-40B4-BE49-F238E27FC236}">
                <a16:creationId xmlns:a16="http://schemas.microsoft.com/office/drawing/2014/main" id="{12160CF8-D508-A740-AC2C-297BBA81FB8D}"/>
              </a:ext>
            </a:extLst>
          </p:cNvPr>
          <p:cNvCxnSpPr>
            <a:cxnSpLocks/>
            <a:stCxn id="34" idx="2"/>
            <a:endCxn id="30" idx="0"/>
          </p:cNvCxnSpPr>
          <p:nvPr/>
        </p:nvCxnSpPr>
        <p:spPr>
          <a:xfrm flipH="1">
            <a:off x="1934734" y="2592594"/>
            <a:ext cx="2048169" cy="564985"/>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8" name="Straight Connector 65">
            <a:extLst>
              <a:ext uri="{FF2B5EF4-FFF2-40B4-BE49-F238E27FC236}">
                <a16:creationId xmlns:a16="http://schemas.microsoft.com/office/drawing/2014/main" id="{E29E221D-891B-9946-982B-B0CDD414EFE3}"/>
              </a:ext>
            </a:extLst>
          </p:cNvPr>
          <p:cNvCxnSpPr>
            <a:cxnSpLocks/>
            <a:stCxn id="32" idx="2"/>
            <a:endCxn id="31" idx="0"/>
          </p:cNvCxnSpPr>
          <p:nvPr/>
        </p:nvCxnSpPr>
        <p:spPr>
          <a:xfrm>
            <a:off x="1541805" y="2592595"/>
            <a:ext cx="1998627" cy="564982"/>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Straight Connector 66">
            <a:extLst>
              <a:ext uri="{FF2B5EF4-FFF2-40B4-BE49-F238E27FC236}">
                <a16:creationId xmlns:a16="http://schemas.microsoft.com/office/drawing/2014/main" id="{CCACFE54-3CC1-8444-A23C-30A2F17C687B}"/>
              </a:ext>
            </a:extLst>
          </p:cNvPr>
          <p:cNvCxnSpPr>
            <a:cxnSpLocks/>
            <a:stCxn id="33" idx="2"/>
            <a:endCxn id="31" idx="0"/>
          </p:cNvCxnSpPr>
          <p:nvPr/>
        </p:nvCxnSpPr>
        <p:spPr>
          <a:xfrm>
            <a:off x="2737703" y="2592595"/>
            <a:ext cx="802730"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0" name="Straight Connector 67">
            <a:extLst>
              <a:ext uri="{FF2B5EF4-FFF2-40B4-BE49-F238E27FC236}">
                <a16:creationId xmlns:a16="http://schemas.microsoft.com/office/drawing/2014/main" id="{86EE5899-30DE-EE49-B028-E4EFEBB42079}"/>
              </a:ext>
            </a:extLst>
          </p:cNvPr>
          <p:cNvCxnSpPr>
            <a:cxnSpLocks/>
            <a:stCxn id="34" idx="2"/>
            <a:endCxn id="31" idx="0"/>
          </p:cNvCxnSpPr>
          <p:nvPr/>
        </p:nvCxnSpPr>
        <p:spPr>
          <a:xfrm flipH="1">
            <a:off x="3540433" y="2592594"/>
            <a:ext cx="442470" cy="564984"/>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1" name="Straight Connector 68">
            <a:extLst>
              <a:ext uri="{FF2B5EF4-FFF2-40B4-BE49-F238E27FC236}">
                <a16:creationId xmlns:a16="http://schemas.microsoft.com/office/drawing/2014/main" id="{B5034E43-C562-044F-8C8D-099AD2CBF503}"/>
              </a:ext>
            </a:extLst>
          </p:cNvPr>
          <p:cNvCxnSpPr>
            <a:cxnSpLocks/>
            <a:stCxn id="29" idx="0"/>
            <a:endCxn id="30" idx="2"/>
          </p:cNvCxnSpPr>
          <p:nvPr/>
        </p:nvCxnSpPr>
        <p:spPr>
          <a:xfrm flipH="1" flipV="1">
            <a:off x="1934734" y="3310922"/>
            <a:ext cx="801656" cy="472871"/>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2" name="Straight Connector 69">
            <a:extLst>
              <a:ext uri="{FF2B5EF4-FFF2-40B4-BE49-F238E27FC236}">
                <a16:creationId xmlns:a16="http://schemas.microsoft.com/office/drawing/2014/main" id="{EAD66F59-F28E-A440-AA34-DC0CC118C486}"/>
              </a:ext>
            </a:extLst>
          </p:cNvPr>
          <p:cNvCxnSpPr>
            <a:cxnSpLocks/>
            <a:stCxn id="29" idx="0"/>
            <a:endCxn id="31" idx="2"/>
          </p:cNvCxnSpPr>
          <p:nvPr/>
        </p:nvCxnSpPr>
        <p:spPr>
          <a:xfrm flipV="1">
            <a:off x="2736392" y="3310920"/>
            <a:ext cx="804042" cy="472872"/>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3" name="Straight Connector 70">
            <a:extLst>
              <a:ext uri="{FF2B5EF4-FFF2-40B4-BE49-F238E27FC236}">
                <a16:creationId xmlns:a16="http://schemas.microsoft.com/office/drawing/2014/main" id="{D17C1552-495E-354A-A623-87CECFAC60AA}"/>
              </a:ext>
            </a:extLst>
          </p:cNvPr>
          <p:cNvCxnSpPr>
            <a:cxnSpLocks/>
            <a:stCxn id="30" idx="3"/>
            <a:endCxn id="31" idx="1"/>
          </p:cNvCxnSpPr>
          <p:nvPr/>
        </p:nvCxnSpPr>
        <p:spPr>
          <a:xfrm flipV="1">
            <a:off x="2622555" y="3234250"/>
            <a:ext cx="230058" cy="1"/>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44" name="Google Shape;31;p6">
            <a:extLst>
              <a:ext uri="{FF2B5EF4-FFF2-40B4-BE49-F238E27FC236}">
                <a16:creationId xmlns:a16="http://schemas.microsoft.com/office/drawing/2014/main" id="{347AB05E-F62C-6F43-B747-4174014D486D}"/>
              </a:ext>
            </a:extLst>
          </p:cNvPr>
          <p:cNvSpPr txBox="1">
            <a:spLocks/>
          </p:cNvSpPr>
          <p:nvPr/>
        </p:nvSpPr>
        <p:spPr>
          <a:xfrm>
            <a:off x="733283" y="938618"/>
            <a:ext cx="3422497" cy="946396"/>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buSzPts val="2592"/>
            </a:pPr>
            <a:r>
              <a:rPr lang="en-US" sz="1800" b="1" dirty="0">
                <a:solidFill>
                  <a:srgbClr val="00B0F0"/>
                </a:solidFill>
                <a:latin typeface="Century Gothic" panose="020B0502020202020204" pitchFamily="34" charset="0"/>
                <a:ea typeface="Helvetica Neue"/>
                <a:cs typeface="Helvetica Neue"/>
                <a:sym typeface="Helvetica Neue"/>
              </a:rPr>
              <a:t>EHR/EMR/PACS/BILLING/OA</a:t>
            </a:r>
          </a:p>
        </p:txBody>
      </p:sp>
      <p:cxnSp>
        <p:nvCxnSpPr>
          <p:cNvPr id="45" name="Straight Arrow Connector 3">
            <a:extLst>
              <a:ext uri="{FF2B5EF4-FFF2-40B4-BE49-F238E27FC236}">
                <a16:creationId xmlns:a16="http://schemas.microsoft.com/office/drawing/2014/main" id="{797FC075-50F0-D04E-8B31-06575D5FD08C}"/>
              </a:ext>
            </a:extLst>
          </p:cNvPr>
          <p:cNvCxnSpPr>
            <a:cxnSpLocks/>
          </p:cNvCxnSpPr>
          <p:nvPr/>
        </p:nvCxnSpPr>
        <p:spPr>
          <a:xfrm flipH="1" flipV="1">
            <a:off x="3228402" y="4855023"/>
            <a:ext cx="1612866" cy="2009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6" name="TextBox 4">
            <a:extLst>
              <a:ext uri="{FF2B5EF4-FFF2-40B4-BE49-F238E27FC236}">
                <a16:creationId xmlns:a16="http://schemas.microsoft.com/office/drawing/2014/main" id="{5961E91A-5EE2-7A4D-878A-F379F64FFC1D}"/>
              </a:ext>
            </a:extLst>
          </p:cNvPr>
          <p:cNvSpPr txBox="1"/>
          <p:nvPr/>
        </p:nvSpPr>
        <p:spPr>
          <a:xfrm>
            <a:off x="4829428" y="4648141"/>
            <a:ext cx="2907029" cy="374526"/>
          </a:xfrm>
          <a:prstGeom prst="rect">
            <a:avLst/>
          </a:prstGeom>
          <a:noFill/>
        </p:spPr>
        <p:txBody>
          <a:bodyPr wrap="square" rtlCol="0">
            <a:spAutoFit/>
          </a:bodyPr>
          <a:lstStyle/>
          <a:p>
            <a:pPr>
              <a:lnSpc>
                <a:spcPct val="150000"/>
              </a:lnSpc>
            </a:pPr>
            <a:r>
              <a:rPr lang="en-US" sz="1400" dirty="0">
                <a:solidFill>
                  <a:schemeClr val="bg1"/>
                </a:solidFill>
                <a:latin typeface="Century Gothic" panose="020B0502020202020204" pitchFamily="34" charset="0"/>
              </a:rPr>
              <a:t>Data is protected by local RAID </a:t>
            </a:r>
          </a:p>
        </p:txBody>
      </p:sp>
      <p:sp>
        <p:nvSpPr>
          <p:cNvPr id="47" name="Oval 5">
            <a:extLst>
              <a:ext uri="{FF2B5EF4-FFF2-40B4-BE49-F238E27FC236}">
                <a16:creationId xmlns:a16="http://schemas.microsoft.com/office/drawing/2014/main" id="{20676D8A-B5FB-0942-B1D8-83509CBD1464}"/>
              </a:ext>
            </a:extLst>
          </p:cNvPr>
          <p:cNvSpPr/>
          <p:nvPr/>
        </p:nvSpPr>
        <p:spPr>
          <a:xfrm>
            <a:off x="1738269" y="3547356"/>
            <a:ext cx="2023399" cy="185166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8" name="Straight Arrow Connector 38">
            <a:extLst>
              <a:ext uri="{FF2B5EF4-FFF2-40B4-BE49-F238E27FC236}">
                <a16:creationId xmlns:a16="http://schemas.microsoft.com/office/drawing/2014/main" id="{F7AD5093-54CF-504F-8009-67337F7923B5}"/>
              </a:ext>
            </a:extLst>
          </p:cNvPr>
          <p:cNvCxnSpPr>
            <a:cxnSpLocks/>
          </p:cNvCxnSpPr>
          <p:nvPr/>
        </p:nvCxnSpPr>
        <p:spPr>
          <a:xfrm flipH="1" flipV="1">
            <a:off x="3568377" y="3910469"/>
            <a:ext cx="1261051" cy="1178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3">
            <a:extLst>
              <a:ext uri="{FF2B5EF4-FFF2-40B4-BE49-F238E27FC236}">
                <a16:creationId xmlns:a16="http://schemas.microsoft.com/office/drawing/2014/main" id="{1FD844FB-DC94-AA4F-B8E2-A8B314FCDEAB}"/>
              </a:ext>
            </a:extLst>
          </p:cNvPr>
          <p:cNvSpPr txBox="1"/>
          <p:nvPr/>
        </p:nvSpPr>
        <p:spPr>
          <a:xfrm>
            <a:off x="4829428" y="3724670"/>
            <a:ext cx="2907029" cy="374526"/>
          </a:xfrm>
          <a:prstGeom prst="rect">
            <a:avLst/>
          </a:prstGeom>
          <a:noFill/>
        </p:spPr>
        <p:txBody>
          <a:bodyPr wrap="square" rtlCol="0">
            <a:spAutoFit/>
          </a:bodyPr>
          <a:lstStyle/>
          <a:p>
            <a:pPr>
              <a:lnSpc>
                <a:spcPct val="150000"/>
              </a:lnSpc>
            </a:pPr>
            <a:r>
              <a:rPr lang="en-US" sz="1400" dirty="0">
                <a:solidFill>
                  <a:schemeClr val="bg1"/>
                </a:solidFill>
                <a:latin typeface="Century Gothic" panose="020B0502020202020204" pitchFamily="34" charset="0"/>
              </a:rPr>
              <a:t>Where is backup?</a:t>
            </a:r>
          </a:p>
        </p:txBody>
      </p:sp>
      <p:cxnSp>
        <p:nvCxnSpPr>
          <p:cNvPr id="50" name="Straight Arrow Connector 44">
            <a:extLst>
              <a:ext uri="{FF2B5EF4-FFF2-40B4-BE49-F238E27FC236}">
                <a16:creationId xmlns:a16="http://schemas.microsoft.com/office/drawing/2014/main" id="{F3BE59EB-4F44-9E4B-B9F9-0953CC869F9A}"/>
              </a:ext>
            </a:extLst>
          </p:cNvPr>
          <p:cNvCxnSpPr>
            <a:cxnSpLocks/>
          </p:cNvCxnSpPr>
          <p:nvPr/>
        </p:nvCxnSpPr>
        <p:spPr>
          <a:xfrm flipH="1">
            <a:off x="4370782" y="2414335"/>
            <a:ext cx="470486"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45">
            <a:extLst>
              <a:ext uri="{FF2B5EF4-FFF2-40B4-BE49-F238E27FC236}">
                <a16:creationId xmlns:a16="http://schemas.microsoft.com/office/drawing/2014/main" id="{430B2717-AF4C-A747-BEF3-CFFC5FD1E1BA}"/>
              </a:ext>
            </a:extLst>
          </p:cNvPr>
          <p:cNvSpPr txBox="1"/>
          <p:nvPr/>
        </p:nvSpPr>
        <p:spPr>
          <a:xfrm>
            <a:off x="4049892" y="2248127"/>
            <a:ext cx="381948" cy="307777"/>
          </a:xfrm>
          <a:prstGeom prst="rect">
            <a:avLst/>
          </a:prstGeom>
          <a:noFill/>
        </p:spPr>
        <p:txBody>
          <a:bodyPr wrap="square" rtlCol="0">
            <a:spAutoFit/>
          </a:bodyPr>
          <a:lstStyle/>
          <a:p>
            <a:r>
              <a:rPr lang="en-US" dirty="0">
                <a:solidFill>
                  <a:schemeClr val="bg1"/>
                </a:solidFill>
                <a:latin typeface="Century Gothic" panose="020B0502020202020204" pitchFamily="34" charset="0"/>
              </a:rPr>
              <a:t>B</a:t>
            </a:r>
          </a:p>
        </p:txBody>
      </p:sp>
      <p:sp>
        <p:nvSpPr>
          <p:cNvPr id="52" name="TextBox 46">
            <a:extLst>
              <a:ext uri="{FF2B5EF4-FFF2-40B4-BE49-F238E27FC236}">
                <a16:creationId xmlns:a16="http://schemas.microsoft.com/office/drawing/2014/main" id="{C13180BF-53F7-C44B-8895-77FC451539F7}"/>
              </a:ext>
            </a:extLst>
          </p:cNvPr>
          <p:cNvSpPr txBox="1"/>
          <p:nvPr/>
        </p:nvSpPr>
        <p:spPr>
          <a:xfrm>
            <a:off x="4829428" y="2121448"/>
            <a:ext cx="2907029" cy="697692"/>
          </a:xfrm>
          <a:prstGeom prst="rect">
            <a:avLst/>
          </a:prstGeom>
          <a:noFill/>
        </p:spPr>
        <p:txBody>
          <a:bodyPr wrap="square" rtlCol="0">
            <a:spAutoFit/>
          </a:bodyPr>
          <a:lstStyle/>
          <a:p>
            <a:pPr>
              <a:lnSpc>
                <a:spcPct val="150000"/>
              </a:lnSpc>
            </a:pPr>
            <a:r>
              <a:rPr lang="en-US" sz="1400" dirty="0">
                <a:solidFill>
                  <a:schemeClr val="bg1"/>
                </a:solidFill>
                <a:latin typeface="Century Gothic" panose="020B0502020202020204" pitchFamily="34" charset="0"/>
              </a:rPr>
              <a:t>If there is backup, usually it’s from 3</a:t>
            </a:r>
            <a:r>
              <a:rPr lang="en-US" sz="1400" baseline="30000" dirty="0">
                <a:solidFill>
                  <a:schemeClr val="bg1"/>
                </a:solidFill>
                <a:latin typeface="Century Gothic" panose="020B0502020202020204" pitchFamily="34" charset="0"/>
              </a:rPr>
              <a:t>rd</a:t>
            </a:r>
            <a:r>
              <a:rPr lang="en-US" sz="1400" dirty="0">
                <a:solidFill>
                  <a:schemeClr val="bg1"/>
                </a:solidFill>
                <a:latin typeface="Century Gothic" panose="020B0502020202020204" pitchFamily="34" charset="0"/>
              </a:rPr>
              <a:t> party.</a:t>
            </a:r>
          </a:p>
        </p:txBody>
      </p:sp>
      <p:grpSp>
        <p:nvGrpSpPr>
          <p:cNvPr id="54" name="组合 53">
            <a:extLst>
              <a:ext uri="{FF2B5EF4-FFF2-40B4-BE49-F238E27FC236}">
                <a16:creationId xmlns:a16="http://schemas.microsoft.com/office/drawing/2014/main" id="{3E5AF237-73C3-9B48-93CC-C3C688455651}"/>
              </a:ext>
            </a:extLst>
          </p:cNvPr>
          <p:cNvGrpSpPr/>
          <p:nvPr/>
        </p:nvGrpSpPr>
        <p:grpSpPr>
          <a:xfrm>
            <a:off x="8509047" y="2762558"/>
            <a:ext cx="427455" cy="578230"/>
            <a:chOff x="6065838" y="1328738"/>
            <a:chExt cx="436563" cy="590550"/>
          </a:xfrm>
        </p:grpSpPr>
        <p:sp>
          <p:nvSpPr>
            <p:cNvPr id="55" name="Freeform 35">
              <a:extLst>
                <a:ext uri="{FF2B5EF4-FFF2-40B4-BE49-F238E27FC236}">
                  <a16:creationId xmlns:a16="http://schemas.microsoft.com/office/drawing/2014/main" id="{85C1BF3D-999D-3048-B019-A459DD45EFE9}"/>
                </a:ext>
              </a:extLst>
            </p:cNvPr>
            <p:cNvSpPr>
              <a:spLocks noEditPoints="1"/>
            </p:cNvSpPr>
            <p:nvPr/>
          </p:nvSpPr>
          <p:spPr bwMode="auto">
            <a:xfrm>
              <a:off x="6065838" y="1728788"/>
              <a:ext cx="436563" cy="190500"/>
            </a:xfrm>
            <a:custGeom>
              <a:avLst/>
              <a:gdLst>
                <a:gd name="T0" fmla="*/ 40 w 80"/>
                <a:gd name="T1" fmla="*/ 13 h 35"/>
                <a:gd name="T2" fmla="*/ 0 w 80"/>
                <a:gd name="T3" fmla="*/ 0 h 35"/>
                <a:gd name="T4" fmla="*/ 0 w 80"/>
                <a:gd name="T5" fmla="*/ 0 h 35"/>
                <a:gd name="T6" fmla="*/ 0 w 80"/>
                <a:gd name="T7" fmla="*/ 21 h 35"/>
                <a:gd name="T8" fmla="*/ 0 w 80"/>
                <a:gd name="T9" fmla="*/ 21 h 35"/>
                <a:gd name="T10" fmla="*/ 40 w 80"/>
                <a:gd name="T11" fmla="*/ 35 h 35"/>
                <a:gd name="T12" fmla="*/ 80 w 80"/>
                <a:gd name="T13" fmla="*/ 21 h 35"/>
                <a:gd name="T14" fmla="*/ 80 w 80"/>
                <a:gd name="T15" fmla="*/ 21 h 35"/>
                <a:gd name="T16" fmla="*/ 80 w 80"/>
                <a:gd name="T17" fmla="*/ 0 h 35"/>
                <a:gd name="T18" fmla="*/ 80 w 80"/>
                <a:gd name="T19" fmla="*/ 0 h 35"/>
                <a:gd name="T20" fmla="*/ 40 w 80"/>
                <a:gd name="T21" fmla="*/ 13 h 35"/>
                <a:gd name="T22" fmla="*/ 40 w 80"/>
                <a:gd name="T23" fmla="*/ 13 h 35"/>
                <a:gd name="T24" fmla="*/ 40 w 80"/>
                <a:gd name="T25" fmla="*/ 1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35">
                  <a:moveTo>
                    <a:pt x="40" y="13"/>
                  </a:moveTo>
                  <a:cubicBezTo>
                    <a:pt x="18" y="13"/>
                    <a:pt x="0" y="7"/>
                    <a:pt x="0" y="0"/>
                  </a:cubicBezTo>
                  <a:cubicBezTo>
                    <a:pt x="0" y="0"/>
                    <a:pt x="0" y="0"/>
                    <a:pt x="0" y="0"/>
                  </a:cubicBezTo>
                  <a:cubicBezTo>
                    <a:pt x="0" y="21"/>
                    <a:pt x="0" y="21"/>
                    <a:pt x="0" y="21"/>
                  </a:cubicBezTo>
                  <a:cubicBezTo>
                    <a:pt x="0" y="21"/>
                    <a:pt x="0" y="21"/>
                    <a:pt x="0" y="21"/>
                  </a:cubicBezTo>
                  <a:cubicBezTo>
                    <a:pt x="1" y="29"/>
                    <a:pt x="18" y="35"/>
                    <a:pt x="40" y="35"/>
                  </a:cubicBezTo>
                  <a:cubicBezTo>
                    <a:pt x="62" y="35"/>
                    <a:pt x="79" y="29"/>
                    <a:pt x="80" y="21"/>
                  </a:cubicBezTo>
                  <a:cubicBezTo>
                    <a:pt x="80" y="21"/>
                    <a:pt x="80" y="21"/>
                    <a:pt x="80" y="21"/>
                  </a:cubicBezTo>
                  <a:cubicBezTo>
                    <a:pt x="80" y="0"/>
                    <a:pt x="80" y="0"/>
                    <a:pt x="80" y="0"/>
                  </a:cubicBezTo>
                  <a:cubicBezTo>
                    <a:pt x="80" y="0"/>
                    <a:pt x="80" y="0"/>
                    <a:pt x="80" y="0"/>
                  </a:cubicBezTo>
                  <a:cubicBezTo>
                    <a:pt x="80" y="7"/>
                    <a:pt x="62" y="13"/>
                    <a:pt x="40" y="13"/>
                  </a:cubicBezTo>
                  <a:close/>
                  <a:moveTo>
                    <a:pt x="40" y="13"/>
                  </a:moveTo>
                  <a:cubicBezTo>
                    <a:pt x="40" y="13"/>
                    <a:pt x="40" y="13"/>
                    <a:pt x="40" y="1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36">
              <a:extLst>
                <a:ext uri="{FF2B5EF4-FFF2-40B4-BE49-F238E27FC236}">
                  <a16:creationId xmlns:a16="http://schemas.microsoft.com/office/drawing/2014/main" id="{D2A23C24-4B7F-C446-81B3-15647A0488B4}"/>
                </a:ext>
              </a:extLst>
            </p:cNvPr>
            <p:cNvSpPr>
              <a:spLocks noEditPoints="1"/>
            </p:cNvSpPr>
            <p:nvPr/>
          </p:nvSpPr>
          <p:spPr bwMode="auto">
            <a:xfrm>
              <a:off x="6065838" y="1566863"/>
              <a:ext cx="436563" cy="188913"/>
            </a:xfrm>
            <a:custGeom>
              <a:avLst/>
              <a:gdLst>
                <a:gd name="T0" fmla="*/ 40 w 80"/>
                <a:gd name="T1" fmla="*/ 14 h 35"/>
                <a:gd name="T2" fmla="*/ 0 w 80"/>
                <a:gd name="T3" fmla="*/ 0 h 35"/>
                <a:gd name="T4" fmla="*/ 0 w 80"/>
                <a:gd name="T5" fmla="*/ 0 h 35"/>
                <a:gd name="T6" fmla="*/ 0 w 80"/>
                <a:gd name="T7" fmla="*/ 22 h 35"/>
                <a:gd name="T8" fmla="*/ 0 w 80"/>
                <a:gd name="T9" fmla="*/ 22 h 35"/>
                <a:gd name="T10" fmla="*/ 40 w 80"/>
                <a:gd name="T11" fmla="*/ 35 h 35"/>
                <a:gd name="T12" fmla="*/ 80 w 80"/>
                <a:gd name="T13" fmla="*/ 22 h 35"/>
                <a:gd name="T14" fmla="*/ 80 w 80"/>
                <a:gd name="T15" fmla="*/ 22 h 35"/>
                <a:gd name="T16" fmla="*/ 80 w 80"/>
                <a:gd name="T17" fmla="*/ 0 h 35"/>
                <a:gd name="T18" fmla="*/ 80 w 80"/>
                <a:gd name="T19" fmla="*/ 0 h 35"/>
                <a:gd name="T20" fmla="*/ 40 w 80"/>
                <a:gd name="T21" fmla="*/ 14 h 35"/>
                <a:gd name="T22" fmla="*/ 40 w 80"/>
                <a:gd name="T23" fmla="*/ 14 h 35"/>
                <a:gd name="T24" fmla="*/ 40 w 80"/>
                <a:gd name="T25" fmla="*/ 1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35">
                  <a:moveTo>
                    <a:pt x="40" y="14"/>
                  </a:moveTo>
                  <a:cubicBezTo>
                    <a:pt x="18" y="14"/>
                    <a:pt x="0" y="8"/>
                    <a:pt x="0" y="0"/>
                  </a:cubicBezTo>
                  <a:cubicBezTo>
                    <a:pt x="0" y="0"/>
                    <a:pt x="0" y="0"/>
                    <a:pt x="0" y="0"/>
                  </a:cubicBezTo>
                  <a:cubicBezTo>
                    <a:pt x="0" y="22"/>
                    <a:pt x="0" y="22"/>
                    <a:pt x="0" y="22"/>
                  </a:cubicBezTo>
                  <a:cubicBezTo>
                    <a:pt x="0" y="22"/>
                    <a:pt x="0" y="22"/>
                    <a:pt x="0" y="22"/>
                  </a:cubicBezTo>
                  <a:cubicBezTo>
                    <a:pt x="1" y="29"/>
                    <a:pt x="18" y="35"/>
                    <a:pt x="40" y="35"/>
                  </a:cubicBezTo>
                  <a:cubicBezTo>
                    <a:pt x="62" y="35"/>
                    <a:pt x="79" y="29"/>
                    <a:pt x="80" y="22"/>
                  </a:cubicBezTo>
                  <a:cubicBezTo>
                    <a:pt x="80" y="22"/>
                    <a:pt x="80" y="22"/>
                    <a:pt x="80" y="22"/>
                  </a:cubicBezTo>
                  <a:cubicBezTo>
                    <a:pt x="80" y="0"/>
                    <a:pt x="80" y="0"/>
                    <a:pt x="80" y="0"/>
                  </a:cubicBezTo>
                  <a:cubicBezTo>
                    <a:pt x="80" y="0"/>
                    <a:pt x="80" y="0"/>
                    <a:pt x="80" y="0"/>
                  </a:cubicBezTo>
                  <a:cubicBezTo>
                    <a:pt x="80" y="8"/>
                    <a:pt x="62" y="14"/>
                    <a:pt x="40" y="14"/>
                  </a:cubicBezTo>
                  <a:close/>
                  <a:moveTo>
                    <a:pt x="40" y="14"/>
                  </a:moveTo>
                  <a:cubicBezTo>
                    <a:pt x="40" y="14"/>
                    <a:pt x="40" y="14"/>
                    <a:pt x="40" y="1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7">
              <a:extLst>
                <a:ext uri="{FF2B5EF4-FFF2-40B4-BE49-F238E27FC236}">
                  <a16:creationId xmlns:a16="http://schemas.microsoft.com/office/drawing/2014/main" id="{461EE9B0-2D60-5842-AA07-737C932930F2}"/>
                </a:ext>
              </a:extLst>
            </p:cNvPr>
            <p:cNvSpPr>
              <a:spLocks noEditPoints="1"/>
            </p:cNvSpPr>
            <p:nvPr/>
          </p:nvSpPr>
          <p:spPr bwMode="auto">
            <a:xfrm>
              <a:off x="6065838" y="1328738"/>
              <a:ext cx="436563" cy="265113"/>
            </a:xfrm>
            <a:custGeom>
              <a:avLst/>
              <a:gdLst>
                <a:gd name="T0" fmla="*/ 80 w 80"/>
                <a:gd name="T1" fmla="*/ 14 h 49"/>
                <a:gd name="T2" fmla="*/ 80 w 80"/>
                <a:gd name="T3" fmla="*/ 14 h 49"/>
                <a:gd name="T4" fmla="*/ 40 w 80"/>
                <a:gd name="T5" fmla="*/ 0 h 49"/>
                <a:gd name="T6" fmla="*/ 0 w 80"/>
                <a:gd name="T7" fmla="*/ 14 h 49"/>
                <a:gd name="T8" fmla="*/ 0 w 80"/>
                <a:gd name="T9" fmla="*/ 14 h 49"/>
                <a:gd name="T10" fmla="*/ 0 w 80"/>
                <a:gd name="T11" fmla="*/ 14 h 49"/>
                <a:gd name="T12" fmla="*/ 0 w 80"/>
                <a:gd name="T13" fmla="*/ 35 h 49"/>
                <a:gd name="T14" fmla="*/ 0 w 80"/>
                <a:gd name="T15" fmla="*/ 35 h 49"/>
                <a:gd name="T16" fmla="*/ 40 w 80"/>
                <a:gd name="T17" fmla="*/ 49 h 49"/>
                <a:gd name="T18" fmla="*/ 80 w 80"/>
                <a:gd name="T19" fmla="*/ 35 h 49"/>
                <a:gd name="T20" fmla="*/ 80 w 80"/>
                <a:gd name="T21" fmla="*/ 35 h 49"/>
                <a:gd name="T22" fmla="*/ 80 w 80"/>
                <a:gd name="T23" fmla="*/ 14 h 49"/>
                <a:gd name="T24" fmla="*/ 40 w 80"/>
                <a:gd name="T25" fmla="*/ 23 h 49"/>
                <a:gd name="T26" fmla="*/ 10 w 80"/>
                <a:gd name="T27" fmla="*/ 13 h 49"/>
                <a:gd name="T28" fmla="*/ 40 w 80"/>
                <a:gd name="T29" fmla="*/ 3 h 49"/>
                <a:gd name="T30" fmla="*/ 70 w 80"/>
                <a:gd name="T31" fmla="*/ 13 h 49"/>
                <a:gd name="T32" fmla="*/ 40 w 80"/>
                <a:gd name="T33" fmla="*/ 23 h 49"/>
                <a:gd name="T34" fmla="*/ 40 w 80"/>
                <a:gd name="T35" fmla="*/ 23 h 49"/>
                <a:gd name="T36" fmla="*/ 40 w 80"/>
                <a:gd name="T37" fmla="*/ 2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49">
                  <a:moveTo>
                    <a:pt x="80" y="14"/>
                  </a:moveTo>
                  <a:cubicBezTo>
                    <a:pt x="80" y="14"/>
                    <a:pt x="80" y="14"/>
                    <a:pt x="80" y="14"/>
                  </a:cubicBezTo>
                  <a:cubicBezTo>
                    <a:pt x="80" y="6"/>
                    <a:pt x="62" y="0"/>
                    <a:pt x="40" y="0"/>
                  </a:cubicBezTo>
                  <a:cubicBezTo>
                    <a:pt x="18" y="0"/>
                    <a:pt x="0" y="6"/>
                    <a:pt x="0" y="14"/>
                  </a:cubicBezTo>
                  <a:cubicBezTo>
                    <a:pt x="0" y="14"/>
                    <a:pt x="0" y="14"/>
                    <a:pt x="0" y="14"/>
                  </a:cubicBezTo>
                  <a:cubicBezTo>
                    <a:pt x="0" y="14"/>
                    <a:pt x="0" y="14"/>
                    <a:pt x="0" y="14"/>
                  </a:cubicBezTo>
                  <a:cubicBezTo>
                    <a:pt x="0" y="35"/>
                    <a:pt x="0" y="35"/>
                    <a:pt x="0" y="35"/>
                  </a:cubicBezTo>
                  <a:cubicBezTo>
                    <a:pt x="0" y="35"/>
                    <a:pt x="0" y="35"/>
                    <a:pt x="0" y="35"/>
                  </a:cubicBezTo>
                  <a:cubicBezTo>
                    <a:pt x="1" y="43"/>
                    <a:pt x="18" y="49"/>
                    <a:pt x="40" y="49"/>
                  </a:cubicBezTo>
                  <a:cubicBezTo>
                    <a:pt x="62" y="49"/>
                    <a:pt x="79" y="43"/>
                    <a:pt x="80" y="35"/>
                  </a:cubicBezTo>
                  <a:cubicBezTo>
                    <a:pt x="80" y="35"/>
                    <a:pt x="80" y="35"/>
                    <a:pt x="80" y="35"/>
                  </a:cubicBezTo>
                  <a:cubicBezTo>
                    <a:pt x="80" y="14"/>
                    <a:pt x="80" y="14"/>
                    <a:pt x="80" y="14"/>
                  </a:cubicBezTo>
                  <a:close/>
                  <a:moveTo>
                    <a:pt x="40" y="23"/>
                  </a:moveTo>
                  <a:cubicBezTo>
                    <a:pt x="24" y="23"/>
                    <a:pt x="10" y="19"/>
                    <a:pt x="10" y="13"/>
                  </a:cubicBezTo>
                  <a:cubicBezTo>
                    <a:pt x="10" y="7"/>
                    <a:pt x="24" y="3"/>
                    <a:pt x="40" y="3"/>
                  </a:cubicBezTo>
                  <a:cubicBezTo>
                    <a:pt x="56" y="3"/>
                    <a:pt x="70" y="7"/>
                    <a:pt x="70" y="13"/>
                  </a:cubicBezTo>
                  <a:cubicBezTo>
                    <a:pt x="70" y="19"/>
                    <a:pt x="56" y="23"/>
                    <a:pt x="40" y="23"/>
                  </a:cubicBezTo>
                  <a:close/>
                  <a:moveTo>
                    <a:pt x="40" y="23"/>
                  </a:moveTo>
                  <a:cubicBezTo>
                    <a:pt x="40" y="23"/>
                    <a:pt x="40" y="23"/>
                    <a:pt x="40" y="2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261603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13</a:t>
            </a:fld>
            <a:endParaRPr lang="zh-CN" altLang="en-US" dirty="0"/>
          </a:p>
        </p:txBody>
      </p:sp>
      <p:sp>
        <p:nvSpPr>
          <p:cNvPr id="32" name="Google Shape;31;p6">
            <a:extLst>
              <a:ext uri="{FF2B5EF4-FFF2-40B4-BE49-F238E27FC236}">
                <a16:creationId xmlns:a16="http://schemas.microsoft.com/office/drawing/2014/main" id="{087FD98F-EDAE-3B4F-8169-718FA365DE17}"/>
              </a:ext>
            </a:extLst>
          </p:cNvPr>
          <p:cNvSpPr txBox="1">
            <a:spLocks/>
          </p:cNvSpPr>
          <p:nvPr/>
        </p:nvSpPr>
        <p:spPr>
          <a:xfrm>
            <a:off x="1492995" y="2759600"/>
            <a:ext cx="9206009" cy="788670"/>
          </a:xfrm>
          <a:prstGeom prst="rect">
            <a:avLst/>
          </a:prstGeom>
          <a:noFill/>
          <a:ln>
            <a:noFill/>
          </a:ln>
        </p:spPr>
        <p:txBody>
          <a:bodyPr spcFirstLastPara="1" wrap="square" lIns="60925" tIns="60925" rIns="60925" bIns="60925" anchor="ctr" anchorCtr="0">
            <a:noAutofit/>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spcBef>
                <a:spcPts val="0"/>
              </a:spcBef>
              <a:buClr>
                <a:srgbClr val="FFFFFF"/>
              </a:buClr>
              <a:buSzPts val="2592"/>
              <a:buFont typeface="Arial"/>
              <a:buNone/>
            </a:pPr>
            <a:r>
              <a:rPr lang="en-US" sz="3600" dirty="0">
                <a:solidFill>
                  <a:srgbClr val="00B0F0"/>
                </a:solidFill>
                <a:latin typeface="Century Gothic" panose="020B0502020202020204" pitchFamily="34" charset="0"/>
                <a:ea typeface="Helvetica Neue"/>
                <a:cs typeface="Helvetica Neue"/>
                <a:sym typeface="Helvetica Neue"/>
              </a:rPr>
              <a:t>The Ideal Hospital Data Center Solution</a:t>
            </a:r>
          </a:p>
        </p:txBody>
      </p:sp>
    </p:spTree>
    <p:extLst>
      <p:ext uri="{BB962C8B-B14F-4D97-AF65-F5344CB8AC3E}">
        <p14:creationId xmlns:p14="http://schemas.microsoft.com/office/powerpoint/2010/main" val="12630479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14</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7375100" cy="523220"/>
            <a:chOff x="1" y="200326"/>
            <a:chExt cx="7375100"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79545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End-to-End Healthcare Cloud Platform</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5" name="椭圆 34">
            <a:extLst>
              <a:ext uri="{FF2B5EF4-FFF2-40B4-BE49-F238E27FC236}">
                <a16:creationId xmlns:a16="http://schemas.microsoft.com/office/drawing/2014/main" id="{40E4BF2D-4461-4E3A-B596-DB75BAE17CEC}"/>
              </a:ext>
            </a:extLst>
          </p:cNvPr>
          <p:cNvSpPr/>
          <p:nvPr/>
        </p:nvSpPr>
        <p:spPr bwMode="auto">
          <a:xfrm>
            <a:off x="7887413" y="2143388"/>
            <a:ext cx="2388625" cy="2351978"/>
          </a:xfrm>
          <a:prstGeom prst="ellipse">
            <a:avLst/>
          </a:prstGeom>
          <a:solidFill>
            <a:srgbClr val="00B0F0">
              <a:alpha val="10000"/>
            </a:srgbClr>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sz="1740">
              <a:solidFill>
                <a:schemeClr val="bg1"/>
              </a:solidFill>
              <a:latin typeface="Century Gothic" panose="020B0502020202020204" pitchFamily="34" charset="0"/>
              <a:ea typeface="微软雅黑" panose="020B0503020204020204" charset="-122"/>
            </a:endParaRPr>
          </a:p>
        </p:txBody>
      </p:sp>
      <p:sp>
        <p:nvSpPr>
          <p:cNvPr id="49" name="椭圆 48">
            <a:extLst>
              <a:ext uri="{FF2B5EF4-FFF2-40B4-BE49-F238E27FC236}">
                <a16:creationId xmlns:a16="http://schemas.microsoft.com/office/drawing/2014/main" id="{E0F71F7F-7692-4A39-86D2-BD748144CFCC}"/>
              </a:ext>
            </a:extLst>
          </p:cNvPr>
          <p:cNvSpPr/>
          <p:nvPr/>
        </p:nvSpPr>
        <p:spPr bwMode="auto">
          <a:xfrm>
            <a:off x="1888893" y="2143340"/>
            <a:ext cx="2388625" cy="2351977"/>
          </a:xfrm>
          <a:prstGeom prst="ellipse">
            <a:avLst/>
          </a:prstGeom>
          <a:solidFill>
            <a:srgbClr val="00B0F0">
              <a:alpha val="10000"/>
            </a:srgbClr>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sz="1400" dirty="0">
              <a:solidFill>
                <a:schemeClr val="bg1"/>
              </a:solidFill>
              <a:latin typeface="Century Gothic" panose="020B0502020202020204" pitchFamily="34" charset="0"/>
              <a:ea typeface="微软雅黑" panose="020B0503020204020204" charset="-122"/>
            </a:endParaRPr>
          </a:p>
        </p:txBody>
      </p:sp>
      <p:sp>
        <p:nvSpPr>
          <p:cNvPr id="50" name="文本框 49">
            <a:extLst>
              <a:ext uri="{FF2B5EF4-FFF2-40B4-BE49-F238E27FC236}">
                <a16:creationId xmlns:a16="http://schemas.microsoft.com/office/drawing/2014/main" id="{98E4E23D-E3F3-48B9-8B78-16E8C16F8967}"/>
              </a:ext>
            </a:extLst>
          </p:cNvPr>
          <p:cNvSpPr txBox="1">
            <a:spLocks noChangeAspect="1"/>
          </p:cNvSpPr>
          <p:nvPr/>
        </p:nvSpPr>
        <p:spPr bwMode="auto">
          <a:xfrm>
            <a:off x="2118313" y="3052865"/>
            <a:ext cx="1926180" cy="461665"/>
          </a:xfrm>
          <a:prstGeom prst="rect">
            <a:avLst/>
          </a:prstGeom>
          <a:noFill/>
        </p:spPr>
        <p:txBody>
          <a:bodyPr wrap="square">
            <a:spAutoFit/>
          </a:bodyPr>
          <a:lstStyle/>
          <a:p>
            <a:pPr algn="ctr">
              <a:buFont typeface="Arial" panose="020B0604020202020204" pitchFamily="34" charset="0"/>
              <a:buNone/>
              <a:defRPr/>
            </a:pPr>
            <a:r>
              <a:rPr lang="en-US" altLang="zh-CN" sz="2400" b="1" dirty="0">
                <a:solidFill>
                  <a:schemeClr val="bg1"/>
                </a:solidFill>
                <a:latin typeface="Century Gothic" panose="020B0502020202020204" pitchFamily="34" charset="0"/>
                <a:ea typeface="微软雅黑" panose="020B0503020204020204" charset="-122"/>
              </a:rPr>
              <a:t>Front-End</a:t>
            </a:r>
            <a:endParaRPr lang="zh-CN" altLang="en-US" sz="4000" b="1" dirty="0">
              <a:solidFill>
                <a:schemeClr val="bg1"/>
              </a:solidFill>
              <a:latin typeface="Century Gothic" panose="020B0502020202020204" pitchFamily="34" charset="0"/>
              <a:ea typeface="微软雅黑" panose="020B0503020204020204" charset="-122"/>
            </a:endParaRPr>
          </a:p>
        </p:txBody>
      </p:sp>
      <p:sp>
        <p:nvSpPr>
          <p:cNvPr id="51" name="椭圆 50">
            <a:extLst>
              <a:ext uri="{FF2B5EF4-FFF2-40B4-BE49-F238E27FC236}">
                <a16:creationId xmlns:a16="http://schemas.microsoft.com/office/drawing/2014/main" id="{7909E14B-0E98-4C8F-95D6-A72252F92D8A}"/>
              </a:ext>
            </a:extLst>
          </p:cNvPr>
          <p:cNvSpPr/>
          <p:nvPr/>
        </p:nvSpPr>
        <p:spPr>
          <a:xfrm>
            <a:off x="1683768" y="1921695"/>
            <a:ext cx="2795270" cy="2795270"/>
          </a:xfrm>
          <a:prstGeom prst="ellipse">
            <a:avLst/>
          </a:prstGeom>
          <a:noFill/>
          <a:ln w="25400" cmpd="sng">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52" name="椭圆 51">
            <a:extLst>
              <a:ext uri="{FF2B5EF4-FFF2-40B4-BE49-F238E27FC236}">
                <a16:creationId xmlns:a16="http://schemas.microsoft.com/office/drawing/2014/main" id="{BD22E4FC-0597-4E92-9CAE-E163E3A94916}"/>
              </a:ext>
            </a:extLst>
          </p:cNvPr>
          <p:cNvSpPr/>
          <p:nvPr/>
        </p:nvSpPr>
        <p:spPr>
          <a:xfrm>
            <a:off x="7684387" y="1921695"/>
            <a:ext cx="2795270" cy="2795270"/>
          </a:xfrm>
          <a:prstGeom prst="ellipse">
            <a:avLst/>
          </a:prstGeom>
          <a:noFill/>
          <a:ln w="25400" cmpd="sng">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53" name="十字形 52">
            <a:extLst>
              <a:ext uri="{FF2B5EF4-FFF2-40B4-BE49-F238E27FC236}">
                <a16:creationId xmlns:a16="http://schemas.microsoft.com/office/drawing/2014/main" id="{D492E921-4143-47D1-ACE7-2F00C78517D1}"/>
              </a:ext>
            </a:extLst>
          </p:cNvPr>
          <p:cNvSpPr/>
          <p:nvPr/>
        </p:nvSpPr>
        <p:spPr>
          <a:xfrm>
            <a:off x="5594689" y="2689205"/>
            <a:ext cx="974048" cy="954108"/>
          </a:xfrm>
          <a:prstGeom prst="plus">
            <a:avLst>
              <a:gd name="adj" fmla="val 42582"/>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54" name="文本框 53">
            <a:extLst>
              <a:ext uri="{FF2B5EF4-FFF2-40B4-BE49-F238E27FC236}">
                <a16:creationId xmlns:a16="http://schemas.microsoft.com/office/drawing/2014/main" id="{AD813BA5-5070-49FE-A153-9202067B1A59}"/>
              </a:ext>
            </a:extLst>
          </p:cNvPr>
          <p:cNvSpPr txBox="1">
            <a:spLocks noChangeAspect="1"/>
          </p:cNvSpPr>
          <p:nvPr/>
        </p:nvSpPr>
        <p:spPr bwMode="auto">
          <a:xfrm>
            <a:off x="7581389" y="3114420"/>
            <a:ext cx="3000672" cy="461665"/>
          </a:xfrm>
          <a:prstGeom prst="rect">
            <a:avLst/>
          </a:prstGeom>
          <a:noFill/>
        </p:spPr>
        <p:txBody>
          <a:bodyPr wrap="square">
            <a:spAutoFit/>
          </a:bodyPr>
          <a:lstStyle/>
          <a:p>
            <a:pPr algn="ctr">
              <a:buFont typeface="Arial" panose="020B0604020202020204" pitchFamily="34" charset="0"/>
              <a:buNone/>
              <a:defRPr/>
            </a:pPr>
            <a:r>
              <a:rPr lang="en-US" altLang="zh-CN" sz="2400" b="1" dirty="0">
                <a:solidFill>
                  <a:schemeClr val="bg1"/>
                </a:solidFill>
                <a:latin typeface="Century Gothic" panose="020B0502020202020204" pitchFamily="34" charset="0"/>
                <a:ea typeface="微软雅黑" panose="020B0503020204020204" charset="-122"/>
              </a:rPr>
              <a:t>Back-End</a:t>
            </a:r>
            <a:endParaRPr lang="zh-CN" altLang="en-US" sz="4000" b="1" dirty="0">
              <a:solidFill>
                <a:schemeClr val="bg1"/>
              </a:solidFill>
              <a:latin typeface="Century Gothic" panose="020B0502020202020204" pitchFamily="34" charset="0"/>
              <a:ea typeface="微软雅黑" panose="020B0503020204020204" charset="-122"/>
            </a:endParaRPr>
          </a:p>
        </p:txBody>
      </p:sp>
      <p:sp>
        <p:nvSpPr>
          <p:cNvPr id="55" name="文本框 54">
            <a:extLst>
              <a:ext uri="{FF2B5EF4-FFF2-40B4-BE49-F238E27FC236}">
                <a16:creationId xmlns:a16="http://schemas.microsoft.com/office/drawing/2014/main" id="{7D7B2460-28E8-407D-9572-685BA28ED481}"/>
              </a:ext>
            </a:extLst>
          </p:cNvPr>
          <p:cNvSpPr txBox="1">
            <a:spLocks noChangeAspect="1"/>
          </p:cNvSpPr>
          <p:nvPr/>
        </p:nvSpPr>
        <p:spPr bwMode="auto">
          <a:xfrm>
            <a:off x="2106410" y="3090841"/>
            <a:ext cx="1926180" cy="461665"/>
          </a:xfrm>
          <a:prstGeom prst="rect">
            <a:avLst/>
          </a:prstGeom>
          <a:noFill/>
        </p:spPr>
        <p:txBody>
          <a:bodyPr wrap="square">
            <a:spAutoFit/>
          </a:bodyPr>
          <a:lstStyle/>
          <a:p>
            <a:pPr algn="ctr">
              <a:buFont typeface="Arial" panose="020B0604020202020204" pitchFamily="34" charset="0"/>
              <a:buNone/>
              <a:defRPr/>
            </a:pPr>
            <a:r>
              <a:rPr lang="en-US" altLang="zh-CN" sz="2400" b="1" dirty="0">
                <a:solidFill>
                  <a:schemeClr val="bg1"/>
                </a:solidFill>
                <a:latin typeface="Century Gothic" panose="020B0502020202020204" pitchFamily="34" charset="0"/>
                <a:ea typeface="微软雅黑" panose="020B0503020204020204" charset="-122"/>
              </a:rPr>
              <a:t>VDI</a:t>
            </a:r>
            <a:endParaRPr lang="zh-CN" altLang="en-US" sz="4000" b="1" dirty="0">
              <a:solidFill>
                <a:schemeClr val="bg1"/>
              </a:solidFill>
              <a:latin typeface="Century Gothic" panose="020B0502020202020204" pitchFamily="34" charset="0"/>
              <a:ea typeface="微软雅黑" panose="020B0503020204020204" charset="-122"/>
            </a:endParaRPr>
          </a:p>
        </p:txBody>
      </p:sp>
      <p:sp>
        <p:nvSpPr>
          <p:cNvPr id="56" name="文本框 55">
            <a:extLst>
              <a:ext uri="{FF2B5EF4-FFF2-40B4-BE49-F238E27FC236}">
                <a16:creationId xmlns:a16="http://schemas.microsoft.com/office/drawing/2014/main" id="{D903FB6E-F308-4DD0-BE42-6EA69F9080CE}"/>
              </a:ext>
            </a:extLst>
          </p:cNvPr>
          <p:cNvSpPr txBox="1">
            <a:spLocks noChangeAspect="1"/>
          </p:cNvSpPr>
          <p:nvPr/>
        </p:nvSpPr>
        <p:spPr bwMode="auto">
          <a:xfrm>
            <a:off x="8077860" y="3139390"/>
            <a:ext cx="1926180" cy="461665"/>
          </a:xfrm>
          <a:prstGeom prst="rect">
            <a:avLst/>
          </a:prstGeom>
          <a:noFill/>
        </p:spPr>
        <p:txBody>
          <a:bodyPr wrap="square">
            <a:spAutoFit/>
          </a:bodyPr>
          <a:lstStyle/>
          <a:p>
            <a:pPr algn="ctr">
              <a:buFont typeface="Arial" panose="020B0604020202020204" pitchFamily="34" charset="0"/>
              <a:buNone/>
              <a:defRPr/>
            </a:pPr>
            <a:r>
              <a:rPr lang="en-US" altLang="zh-CN" sz="2400" b="1" dirty="0">
                <a:solidFill>
                  <a:schemeClr val="bg1"/>
                </a:solidFill>
                <a:latin typeface="Century Gothic" panose="020B0502020202020204" pitchFamily="34" charset="0"/>
                <a:ea typeface="微软雅黑" panose="020B0503020204020204" charset="-122"/>
              </a:rPr>
              <a:t>HCI</a:t>
            </a:r>
            <a:endParaRPr lang="zh-CN" altLang="en-US" sz="4000" b="1" dirty="0">
              <a:solidFill>
                <a:schemeClr val="bg1"/>
              </a:solidFill>
              <a:latin typeface="Century Gothic" panose="020B0502020202020204" pitchFamily="34" charset="0"/>
              <a:ea typeface="微软雅黑" panose="020B0503020204020204" charset="-122"/>
            </a:endParaRPr>
          </a:p>
        </p:txBody>
      </p:sp>
    </p:spTree>
    <p:extLst>
      <p:ext uri="{BB962C8B-B14F-4D97-AF65-F5344CB8AC3E}">
        <p14:creationId xmlns:p14="http://schemas.microsoft.com/office/powerpoint/2010/main" val="11238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additive="base">
                                        <p:cTn id="11" dur="500" fill="hold"/>
                                        <p:tgtEl>
                                          <p:spTgt spid="49"/>
                                        </p:tgtEl>
                                        <p:attrNameLst>
                                          <p:attrName>ppt_x</p:attrName>
                                        </p:attrNameLst>
                                      </p:cBhvr>
                                      <p:tavLst>
                                        <p:tav tm="0">
                                          <p:val>
                                            <p:strVal val="#ppt_x"/>
                                          </p:val>
                                        </p:tav>
                                        <p:tav tm="100000">
                                          <p:val>
                                            <p:strVal val="#ppt_x"/>
                                          </p:val>
                                        </p:tav>
                                      </p:tavLst>
                                    </p:anim>
                                    <p:anim calcmode="lin" valueType="num">
                                      <p:cBhvr additive="base">
                                        <p:cTn id="12" dur="500" fill="hold"/>
                                        <p:tgtEl>
                                          <p:spTgt spid="4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additive="base">
                                        <p:cTn id="27" dur="500" fill="hold"/>
                                        <p:tgtEl>
                                          <p:spTgt spid="53"/>
                                        </p:tgtEl>
                                        <p:attrNameLst>
                                          <p:attrName>ppt_x</p:attrName>
                                        </p:attrNameLst>
                                      </p:cBhvr>
                                      <p:tavLst>
                                        <p:tav tm="0">
                                          <p:val>
                                            <p:strVal val="#ppt_x"/>
                                          </p:val>
                                        </p:tav>
                                        <p:tav tm="100000">
                                          <p:val>
                                            <p:strVal val="#ppt_x"/>
                                          </p:val>
                                        </p:tav>
                                      </p:tavLst>
                                    </p:anim>
                                    <p:anim calcmode="lin" valueType="num">
                                      <p:cBhvr additive="base">
                                        <p:cTn id="28" dur="500" fill="hold"/>
                                        <p:tgtEl>
                                          <p:spTgt spid="5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1" fill="hold" grpId="1" nodeType="clickEffect">
                                  <p:stCondLst>
                                    <p:cond delay="0"/>
                                  </p:stCondLst>
                                  <p:childTnLst>
                                    <p:anim calcmode="lin" valueType="num">
                                      <p:cBhvr additive="base">
                                        <p:cTn id="36" dur="500"/>
                                        <p:tgtEl>
                                          <p:spTgt spid="50"/>
                                        </p:tgtEl>
                                        <p:attrNameLst>
                                          <p:attrName>ppt_x</p:attrName>
                                        </p:attrNameLst>
                                      </p:cBhvr>
                                      <p:tavLst>
                                        <p:tav tm="0">
                                          <p:val>
                                            <p:strVal val="ppt_x"/>
                                          </p:val>
                                        </p:tav>
                                        <p:tav tm="100000">
                                          <p:val>
                                            <p:strVal val="ppt_x"/>
                                          </p:val>
                                        </p:tav>
                                      </p:tavLst>
                                    </p:anim>
                                    <p:anim calcmode="lin" valueType="num">
                                      <p:cBhvr additive="base">
                                        <p:cTn id="37" dur="500"/>
                                        <p:tgtEl>
                                          <p:spTgt spid="50"/>
                                        </p:tgtEl>
                                        <p:attrNameLst>
                                          <p:attrName>ppt_y</p:attrName>
                                        </p:attrNameLst>
                                      </p:cBhvr>
                                      <p:tavLst>
                                        <p:tav tm="0">
                                          <p:val>
                                            <p:strVal val="ppt_y"/>
                                          </p:val>
                                        </p:tav>
                                        <p:tav tm="100000">
                                          <p:val>
                                            <p:strVal val="0-ppt_h/2"/>
                                          </p:val>
                                        </p:tav>
                                      </p:tavLst>
                                    </p:anim>
                                    <p:set>
                                      <p:cBhvr>
                                        <p:cTn id="38" dur="1" fill="hold">
                                          <p:stCondLst>
                                            <p:cond delay="499"/>
                                          </p:stCondLst>
                                        </p:cTn>
                                        <p:tgtEl>
                                          <p:spTgt spid="50"/>
                                        </p:tgtEl>
                                        <p:attrNameLst>
                                          <p:attrName>style.visibility</p:attrName>
                                        </p:attrNameLst>
                                      </p:cBhvr>
                                      <p:to>
                                        <p:strVal val="hidden"/>
                                      </p:to>
                                    </p:set>
                                  </p:childTnLst>
                                </p:cTn>
                              </p:par>
                              <p:par>
                                <p:cTn id="39" presetID="2" presetClass="exit" presetSubtype="1" fill="hold" grpId="1" nodeType="withEffect">
                                  <p:stCondLst>
                                    <p:cond delay="0"/>
                                  </p:stCondLst>
                                  <p:childTnLst>
                                    <p:anim calcmode="lin" valueType="num">
                                      <p:cBhvr additive="base">
                                        <p:cTn id="40" dur="500"/>
                                        <p:tgtEl>
                                          <p:spTgt spid="54"/>
                                        </p:tgtEl>
                                        <p:attrNameLst>
                                          <p:attrName>ppt_x</p:attrName>
                                        </p:attrNameLst>
                                      </p:cBhvr>
                                      <p:tavLst>
                                        <p:tav tm="0">
                                          <p:val>
                                            <p:strVal val="ppt_x"/>
                                          </p:val>
                                        </p:tav>
                                        <p:tav tm="100000">
                                          <p:val>
                                            <p:strVal val="ppt_x"/>
                                          </p:val>
                                        </p:tav>
                                      </p:tavLst>
                                    </p:anim>
                                    <p:anim calcmode="lin" valueType="num">
                                      <p:cBhvr additive="base">
                                        <p:cTn id="41" dur="500"/>
                                        <p:tgtEl>
                                          <p:spTgt spid="54"/>
                                        </p:tgtEl>
                                        <p:attrNameLst>
                                          <p:attrName>ppt_y</p:attrName>
                                        </p:attrNameLst>
                                      </p:cBhvr>
                                      <p:tavLst>
                                        <p:tav tm="0">
                                          <p:val>
                                            <p:strVal val="ppt_y"/>
                                          </p:val>
                                        </p:tav>
                                        <p:tav tm="100000">
                                          <p:val>
                                            <p:strVal val="0-ppt_h/2"/>
                                          </p:val>
                                        </p:tav>
                                      </p:tavLst>
                                    </p:anim>
                                    <p:set>
                                      <p:cBhvr>
                                        <p:cTn id="42" dur="1" fill="hold">
                                          <p:stCondLst>
                                            <p:cond delay="499"/>
                                          </p:stCondLst>
                                        </p:cTn>
                                        <p:tgtEl>
                                          <p:spTgt spid="54"/>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55"/>
                                        </p:tgtEl>
                                        <p:attrNameLst>
                                          <p:attrName>style.visibility</p:attrName>
                                        </p:attrNameLst>
                                      </p:cBhvr>
                                      <p:to>
                                        <p:strVal val="visible"/>
                                      </p:to>
                                    </p:set>
                                    <p:anim calcmode="lin" valueType="num">
                                      <p:cBhvr additive="base">
                                        <p:cTn id="47" dur="500" fill="hold"/>
                                        <p:tgtEl>
                                          <p:spTgt spid="55"/>
                                        </p:tgtEl>
                                        <p:attrNameLst>
                                          <p:attrName>ppt_x</p:attrName>
                                        </p:attrNameLst>
                                      </p:cBhvr>
                                      <p:tavLst>
                                        <p:tav tm="0">
                                          <p:val>
                                            <p:strVal val="#ppt_x"/>
                                          </p:val>
                                        </p:tav>
                                        <p:tav tm="100000">
                                          <p:val>
                                            <p:strVal val="#ppt_x"/>
                                          </p:val>
                                        </p:tav>
                                      </p:tavLst>
                                    </p:anim>
                                    <p:anim calcmode="lin" valueType="num">
                                      <p:cBhvr additive="base">
                                        <p:cTn id="48" dur="500" fill="hold"/>
                                        <p:tgtEl>
                                          <p:spTgt spid="5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additive="base">
                                        <p:cTn id="51" dur="500" fill="hold"/>
                                        <p:tgtEl>
                                          <p:spTgt spid="56"/>
                                        </p:tgtEl>
                                        <p:attrNameLst>
                                          <p:attrName>ppt_x</p:attrName>
                                        </p:attrNameLst>
                                      </p:cBhvr>
                                      <p:tavLst>
                                        <p:tav tm="0">
                                          <p:val>
                                            <p:strVal val="#ppt_x"/>
                                          </p:val>
                                        </p:tav>
                                        <p:tav tm="100000">
                                          <p:val>
                                            <p:strVal val="#ppt_x"/>
                                          </p:val>
                                        </p:tav>
                                      </p:tavLst>
                                    </p:anim>
                                    <p:anim calcmode="lin" valueType="num">
                                      <p:cBhvr additive="base">
                                        <p:cTn id="5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9" grpId="0" animBg="1"/>
      <p:bldP spid="50" grpId="0"/>
      <p:bldP spid="50" grpId="1"/>
      <p:bldP spid="51" grpId="0" animBg="1"/>
      <p:bldP spid="52" grpId="0" animBg="1"/>
      <p:bldP spid="53" grpId="0" animBg="1"/>
      <p:bldP spid="54" grpId="0"/>
      <p:bldP spid="54" grpId="1"/>
      <p:bldP spid="55" grpId="0"/>
      <p:bldP spid="5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52F9D1E-04DA-4B41-8ADB-9DFEDB55F36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EC7DD421-F735-4585-90F3-E4868547760B}"/>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15</a:t>
            </a:fld>
            <a:endParaRPr lang="zh-CN" altLang="en-US" dirty="0"/>
          </a:p>
        </p:txBody>
      </p:sp>
      <p:grpSp>
        <p:nvGrpSpPr>
          <p:cNvPr id="6" name="组合 5">
            <a:extLst>
              <a:ext uri="{FF2B5EF4-FFF2-40B4-BE49-F238E27FC236}">
                <a16:creationId xmlns:a16="http://schemas.microsoft.com/office/drawing/2014/main" id="{ACB090BA-4766-4D43-91FE-02D2E2211BBB}"/>
              </a:ext>
            </a:extLst>
          </p:cNvPr>
          <p:cNvGrpSpPr/>
          <p:nvPr/>
        </p:nvGrpSpPr>
        <p:grpSpPr>
          <a:xfrm>
            <a:off x="1" y="200326"/>
            <a:ext cx="7647611" cy="523220"/>
            <a:chOff x="1" y="200326"/>
            <a:chExt cx="7647611" cy="523220"/>
          </a:xfrm>
        </p:grpSpPr>
        <p:sp>
          <p:nvSpPr>
            <p:cNvPr id="7" name="矩形 6">
              <a:extLst>
                <a:ext uri="{FF2B5EF4-FFF2-40B4-BE49-F238E27FC236}">
                  <a16:creationId xmlns:a16="http://schemas.microsoft.com/office/drawing/2014/main" id="{32CF8483-1FE2-4757-80AB-720BA89931CB}"/>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a:extLst>
                <a:ext uri="{FF2B5EF4-FFF2-40B4-BE49-F238E27FC236}">
                  <a16:creationId xmlns:a16="http://schemas.microsoft.com/office/drawing/2014/main" id="{AD55E651-7396-42A9-B273-61608329D12B}"/>
                </a:ext>
              </a:extLst>
            </p:cNvPr>
            <p:cNvSpPr/>
            <p:nvPr/>
          </p:nvSpPr>
          <p:spPr>
            <a:xfrm>
              <a:off x="579651" y="200326"/>
              <a:ext cx="706796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End-to-End Virtual Desktop Architecture</a:t>
              </a:r>
            </a:p>
          </p:txBody>
        </p:sp>
        <p:sp>
          <p:nvSpPr>
            <p:cNvPr id="9" name="矩形 8">
              <a:extLst>
                <a:ext uri="{FF2B5EF4-FFF2-40B4-BE49-F238E27FC236}">
                  <a16:creationId xmlns:a16="http://schemas.microsoft.com/office/drawing/2014/main" id="{968CD4FE-B8B9-4EA1-8ABB-97557E7CB293}"/>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0" name="圆角矩形 30">
            <a:extLst>
              <a:ext uri="{FF2B5EF4-FFF2-40B4-BE49-F238E27FC236}">
                <a16:creationId xmlns:a16="http://schemas.microsoft.com/office/drawing/2014/main" id="{92D1960E-B6B2-4C54-B923-BFB1CB07D955}"/>
              </a:ext>
            </a:extLst>
          </p:cNvPr>
          <p:cNvSpPr/>
          <p:nvPr/>
        </p:nvSpPr>
        <p:spPr>
          <a:xfrm>
            <a:off x="1745930" y="3267215"/>
            <a:ext cx="1654902" cy="1721605"/>
          </a:xfrm>
          <a:prstGeom prst="roundRect">
            <a:avLst>
              <a:gd name="adj" fmla="val 6976"/>
            </a:avLst>
          </a:prstGeom>
          <a:solidFill>
            <a:srgbClr val="00B0F0">
              <a:alpha val="10000"/>
            </a:srgbClr>
          </a:solidFill>
          <a:ln w="9525" cap="flat" cmpd="sng" algn="ctr">
            <a:solidFill>
              <a:srgbClr val="00B0F0"/>
            </a:solidFill>
            <a:prstDash val="dash"/>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1400" b="0" i="0" u="none" strike="noStrike" kern="0" cap="none" spc="0" normalizeH="0" baseline="0" noProof="0" dirty="0">
              <a:ln>
                <a:noFill/>
              </a:ln>
              <a:solidFill>
                <a:schemeClr val="accent6">
                  <a:lumMod val="75000"/>
                </a:schemeClr>
              </a:solidFill>
              <a:effectLst/>
              <a:uLnTx/>
              <a:uFillTx/>
              <a:cs typeface="+mn-ea"/>
              <a:sym typeface="+mn-lt"/>
            </a:endParaRPr>
          </a:p>
        </p:txBody>
      </p:sp>
      <p:grpSp>
        <p:nvGrpSpPr>
          <p:cNvPr id="11" name="组 1">
            <a:extLst>
              <a:ext uri="{FF2B5EF4-FFF2-40B4-BE49-F238E27FC236}">
                <a16:creationId xmlns:a16="http://schemas.microsoft.com/office/drawing/2014/main" id="{8AD23BBF-A49A-493D-BC8C-C56A646AB697}"/>
              </a:ext>
            </a:extLst>
          </p:cNvPr>
          <p:cNvGrpSpPr/>
          <p:nvPr/>
        </p:nvGrpSpPr>
        <p:grpSpPr>
          <a:xfrm>
            <a:off x="1745931" y="1145103"/>
            <a:ext cx="1654902" cy="2050412"/>
            <a:chOff x="7922898" y="1148358"/>
            <a:chExt cx="2079513" cy="2738695"/>
          </a:xfrm>
          <a:noFill/>
        </p:grpSpPr>
        <p:sp>
          <p:nvSpPr>
            <p:cNvPr id="12" name="圆角矩形 30">
              <a:extLst>
                <a:ext uri="{FF2B5EF4-FFF2-40B4-BE49-F238E27FC236}">
                  <a16:creationId xmlns:a16="http://schemas.microsoft.com/office/drawing/2014/main" id="{67DA7D28-BE1C-466A-8426-97D1A041C00F}"/>
                </a:ext>
              </a:extLst>
            </p:cNvPr>
            <p:cNvSpPr/>
            <p:nvPr/>
          </p:nvSpPr>
          <p:spPr>
            <a:xfrm>
              <a:off x="7922898" y="1148358"/>
              <a:ext cx="2079513" cy="2738695"/>
            </a:xfrm>
            <a:prstGeom prst="roundRect">
              <a:avLst>
                <a:gd name="adj" fmla="val 6976"/>
              </a:avLst>
            </a:prstGeom>
            <a:solidFill>
              <a:srgbClr val="00B0F0">
                <a:alpha val="10000"/>
              </a:srgbClr>
            </a:solidFill>
            <a:ln w="9525" cap="flat" cmpd="sng" algn="ctr">
              <a:solidFill>
                <a:srgbClr val="00B0F0"/>
              </a:solidFill>
              <a:prstDash val="dash"/>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1400" b="0" i="0" u="none" strike="noStrike" kern="0" cap="none" spc="0" normalizeH="0" baseline="0" noProof="0" dirty="0">
                <a:ln>
                  <a:noFill/>
                </a:ln>
                <a:solidFill>
                  <a:schemeClr val="accent6">
                    <a:lumMod val="75000"/>
                  </a:schemeClr>
                </a:solidFill>
                <a:effectLst/>
                <a:uLnTx/>
                <a:uFillTx/>
                <a:cs typeface="+mn-ea"/>
                <a:sym typeface="+mn-lt"/>
              </a:endParaRPr>
            </a:p>
          </p:txBody>
        </p:sp>
        <p:sp>
          <p:nvSpPr>
            <p:cNvPr id="13" name="文本框 54">
              <a:extLst>
                <a:ext uri="{FF2B5EF4-FFF2-40B4-BE49-F238E27FC236}">
                  <a16:creationId xmlns:a16="http://schemas.microsoft.com/office/drawing/2014/main" id="{DBEE41A9-507D-4EAF-8B06-8C6C4C36205D}"/>
                </a:ext>
              </a:extLst>
            </p:cNvPr>
            <p:cNvSpPr txBox="1"/>
            <p:nvPr/>
          </p:nvSpPr>
          <p:spPr>
            <a:xfrm>
              <a:off x="8419276" y="2348612"/>
              <a:ext cx="1086109" cy="369982"/>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1200" b="1" i="0" u="none" strike="noStrike" kern="0" cap="none" spc="0" normalizeH="0" baseline="0" noProof="0" dirty="0">
                  <a:ln>
                    <a:noFill/>
                  </a:ln>
                  <a:solidFill>
                    <a:srgbClr val="00B0F0"/>
                  </a:solidFill>
                  <a:effectLst/>
                  <a:uLnTx/>
                  <a:uFillTx/>
                  <a:cs typeface="+mn-ea"/>
                  <a:sym typeface="+mn-lt"/>
                </a:rPr>
                <a:t>STD-200H</a:t>
              </a:r>
              <a:endParaRPr kumimoji="1" lang="zh-CN" altLang="en-US" sz="1200" b="1" i="0" u="none" strike="noStrike" kern="0" cap="none" spc="0" normalizeH="0" baseline="0" noProof="0" dirty="0">
                <a:ln>
                  <a:noFill/>
                </a:ln>
                <a:solidFill>
                  <a:srgbClr val="00B0F0"/>
                </a:solidFill>
                <a:effectLst/>
                <a:uLnTx/>
                <a:uFillTx/>
                <a:cs typeface="+mn-ea"/>
                <a:sym typeface="+mn-lt"/>
              </a:endParaRPr>
            </a:p>
          </p:txBody>
        </p:sp>
        <p:sp>
          <p:nvSpPr>
            <p:cNvPr id="14" name="文本框 55">
              <a:extLst>
                <a:ext uri="{FF2B5EF4-FFF2-40B4-BE49-F238E27FC236}">
                  <a16:creationId xmlns:a16="http://schemas.microsoft.com/office/drawing/2014/main" id="{844C6996-6495-4018-8820-C8BB7D4BA118}"/>
                </a:ext>
              </a:extLst>
            </p:cNvPr>
            <p:cNvSpPr txBox="1"/>
            <p:nvPr/>
          </p:nvSpPr>
          <p:spPr>
            <a:xfrm>
              <a:off x="8484740" y="3444104"/>
              <a:ext cx="955180" cy="369982"/>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1200" b="1" i="0" u="none" strike="noStrike" kern="0" cap="none" spc="0" normalizeH="0" baseline="0" noProof="0" dirty="0">
                  <a:ln>
                    <a:noFill/>
                  </a:ln>
                  <a:solidFill>
                    <a:srgbClr val="00B0F0"/>
                  </a:solidFill>
                  <a:effectLst/>
                  <a:uLnTx/>
                  <a:uFillTx/>
                  <a:cs typeface="+mn-ea"/>
                  <a:sym typeface="+mn-lt"/>
                </a:rPr>
                <a:t>STD-500</a:t>
              </a:r>
              <a:endParaRPr kumimoji="1" lang="zh-CN" altLang="en-US" sz="1200" b="1" i="0" u="none" strike="noStrike" kern="0" cap="none" spc="0" normalizeH="0" baseline="0" noProof="0" dirty="0">
                <a:ln>
                  <a:noFill/>
                </a:ln>
                <a:solidFill>
                  <a:srgbClr val="00B0F0"/>
                </a:solidFill>
                <a:effectLst/>
                <a:uLnTx/>
                <a:uFillTx/>
                <a:cs typeface="+mn-ea"/>
                <a:sym typeface="+mn-lt"/>
              </a:endParaRPr>
            </a:p>
          </p:txBody>
        </p:sp>
        <p:sp>
          <p:nvSpPr>
            <p:cNvPr id="15" name="文本框 56">
              <a:extLst>
                <a:ext uri="{FF2B5EF4-FFF2-40B4-BE49-F238E27FC236}">
                  <a16:creationId xmlns:a16="http://schemas.microsoft.com/office/drawing/2014/main" id="{A9E26EB5-A626-4739-8820-D52049F0EA07}"/>
                </a:ext>
              </a:extLst>
            </p:cNvPr>
            <p:cNvSpPr txBox="1"/>
            <p:nvPr/>
          </p:nvSpPr>
          <p:spPr>
            <a:xfrm>
              <a:off x="8289354" y="1206030"/>
              <a:ext cx="1345954" cy="411092"/>
            </a:xfrm>
            <a:prstGeom prst="rect">
              <a:avLst/>
            </a:prstGeom>
            <a:grp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400" b="1" i="0" u="none" strike="noStrike" kern="0" cap="none" spc="0" normalizeH="0" baseline="0" noProof="0" dirty="0">
                  <a:ln>
                    <a:noFill/>
                  </a:ln>
                  <a:solidFill>
                    <a:srgbClr val="00B0F0"/>
                  </a:solidFill>
                  <a:effectLst/>
                  <a:uLnTx/>
                  <a:uFillTx/>
                  <a:cs typeface="+mn-ea"/>
                  <a:sym typeface="+mn-lt"/>
                </a:rPr>
                <a:t>Thin</a:t>
              </a:r>
              <a:r>
                <a:rPr kumimoji="1" lang="zh-CN" altLang="en-US" sz="1400" b="1" i="0" u="none" strike="noStrike" kern="0" cap="none" spc="0" normalizeH="0" baseline="0" noProof="0" dirty="0">
                  <a:ln>
                    <a:noFill/>
                  </a:ln>
                  <a:solidFill>
                    <a:srgbClr val="00B0F0"/>
                  </a:solidFill>
                  <a:effectLst/>
                  <a:uLnTx/>
                  <a:uFillTx/>
                  <a:cs typeface="+mn-ea"/>
                  <a:sym typeface="+mn-lt"/>
                </a:rPr>
                <a:t> </a:t>
              </a:r>
              <a:r>
                <a:rPr kumimoji="1" lang="en-US" altLang="zh-CN" sz="1400" b="1" i="0" u="none" strike="noStrike" kern="0" cap="none" spc="0" normalizeH="0" baseline="0" noProof="0" dirty="0">
                  <a:ln>
                    <a:noFill/>
                  </a:ln>
                  <a:solidFill>
                    <a:srgbClr val="00B0F0"/>
                  </a:solidFill>
                  <a:effectLst/>
                  <a:uLnTx/>
                  <a:uFillTx/>
                  <a:cs typeface="+mn-ea"/>
                  <a:sym typeface="+mn-lt"/>
                </a:rPr>
                <a:t>Client</a:t>
              </a:r>
              <a:endParaRPr kumimoji="1" lang="zh-CN" altLang="en-US" sz="1400" b="1" i="0" u="none" strike="noStrike" kern="0" cap="none" spc="0" normalizeH="0" baseline="0" noProof="0" dirty="0">
                <a:ln>
                  <a:noFill/>
                </a:ln>
                <a:solidFill>
                  <a:srgbClr val="00B0F0"/>
                </a:solidFill>
                <a:effectLst/>
                <a:uLnTx/>
                <a:uFillTx/>
                <a:cs typeface="+mn-ea"/>
                <a:sym typeface="+mn-lt"/>
              </a:endParaRPr>
            </a:p>
          </p:txBody>
        </p:sp>
        <p:pic>
          <p:nvPicPr>
            <p:cNvPr id="16" name="图片 15" descr="aDesk-STD-500_前.jpg">
              <a:extLst>
                <a:ext uri="{FF2B5EF4-FFF2-40B4-BE49-F238E27FC236}">
                  <a16:creationId xmlns:a16="http://schemas.microsoft.com/office/drawing/2014/main" id="{324DA803-FC89-4959-A737-7A84B2B7C728}"/>
                </a:ext>
              </a:extLst>
            </p:cNvPr>
            <p:cNvPicPr>
              <a:picLocks noChangeAspect="1"/>
            </p:cNvPicPr>
            <p:nvPr/>
          </p:nvPicPr>
          <p:blipFill>
            <a:blip r:embed="rId2" cstate="screen">
              <a:extLst>
                <a:ext uri="{BEBA8EAE-BF5A-486C-A8C5-ECC9F3942E4B}">
                  <a14:imgProps xmlns:a14="http://schemas.microsoft.com/office/drawing/2010/main">
                    <a14:imgLayer r:embed="rId3">
                      <a14:imgEffect>
                        <a14:backgroundRemoval t="2698" b="93349" l="10000" r="92591"/>
                      </a14:imgEffect>
                    </a14:imgLayer>
                  </a14:imgProps>
                </a:ext>
                <a:ext uri="{28A0092B-C50C-407E-A947-70E740481C1C}">
                  <a14:useLocalDpi xmlns:a14="http://schemas.microsoft.com/office/drawing/2010/main"/>
                </a:ext>
              </a:extLst>
            </a:blip>
            <a:stretch>
              <a:fillRect/>
            </a:stretch>
          </p:blipFill>
          <p:spPr>
            <a:xfrm>
              <a:off x="8125106" y="2769074"/>
              <a:ext cx="1622383" cy="792538"/>
            </a:xfrm>
            <a:prstGeom prst="rect">
              <a:avLst/>
            </a:prstGeom>
            <a:grpFill/>
          </p:spPr>
        </p:pic>
        <p:pic>
          <p:nvPicPr>
            <p:cNvPr id="17" name="图片 16" descr="aDesk-STD-200H_整体.jpg">
              <a:extLst>
                <a:ext uri="{FF2B5EF4-FFF2-40B4-BE49-F238E27FC236}">
                  <a16:creationId xmlns:a16="http://schemas.microsoft.com/office/drawing/2014/main" id="{9B8CC06B-1FC0-47DE-A145-CEF4F70E85FB}"/>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rcRect t="20576" b="16897"/>
            <a:stretch/>
          </p:blipFill>
          <p:spPr>
            <a:xfrm>
              <a:off x="7995356" y="1626815"/>
              <a:ext cx="1934594" cy="679326"/>
            </a:xfrm>
            <a:prstGeom prst="rect">
              <a:avLst/>
            </a:prstGeom>
            <a:grpFill/>
          </p:spPr>
        </p:pic>
      </p:grpSp>
      <p:sp>
        <p:nvSpPr>
          <p:cNvPr id="18" name="圆角矩形 15">
            <a:extLst>
              <a:ext uri="{FF2B5EF4-FFF2-40B4-BE49-F238E27FC236}">
                <a16:creationId xmlns:a16="http://schemas.microsoft.com/office/drawing/2014/main" id="{855E1658-0D92-4AA7-933B-4F284D8CFF55}"/>
              </a:ext>
            </a:extLst>
          </p:cNvPr>
          <p:cNvSpPr/>
          <p:nvPr/>
        </p:nvSpPr>
        <p:spPr>
          <a:xfrm>
            <a:off x="3581049" y="3765603"/>
            <a:ext cx="4765907" cy="1223217"/>
          </a:xfrm>
          <a:prstGeom prst="roundRect">
            <a:avLst>
              <a:gd name="adj" fmla="val 6976"/>
            </a:avLst>
          </a:prstGeom>
          <a:solidFill>
            <a:srgbClr val="00B0F0">
              <a:alpha val="10000"/>
            </a:srgbClr>
          </a:solidFill>
          <a:ln w="9525" cap="flat" cmpd="sng" algn="ctr">
            <a:solidFill>
              <a:srgbClr val="00B0F0"/>
            </a:solidFill>
            <a:prstDash val="dash"/>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1400" b="0" i="0" u="none" strike="noStrike" kern="0" cap="none" spc="0" normalizeH="0" baseline="0" noProof="0">
              <a:ln>
                <a:noFill/>
              </a:ln>
              <a:solidFill>
                <a:prstClr val="white"/>
              </a:solidFill>
              <a:effectLst/>
              <a:uLnTx/>
              <a:uFillTx/>
              <a:cs typeface="+mn-ea"/>
              <a:sym typeface="+mn-lt"/>
            </a:endParaRPr>
          </a:p>
        </p:txBody>
      </p:sp>
      <p:sp>
        <p:nvSpPr>
          <p:cNvPr id="19" name="文本框 48">
            <a:extLst>
              <a:ext uri="{FF2B5EF4-FFF2-40B4-BE49-F238E27FC236}">
                <a16:creationId xmlns:a16="http://schemas.microsoft.com/office/drawing/2014/main" id="{14BC4531-785E-4B2B-8C99-A58B1715D087}"/>
              </a:ext>
            </a:extLst>
          </p:cNvPr>
          <p:cNvSpPr txBox="1"/>
          <p:nvPr/>
        </p:nvSpPr>
        <p:spPr>
          <a:xfrm rot="10800000">
            <a:off x="3671284" y="4140133"/>
            <a:ext cx="400110" cy="376065"/>
          </a:xfrm>
          <a:prstGeom prst="rect">
            <a:avLst/>
          </a:prstGeom>
          <a:noFill/>
        </p:spPr>
        <p:txBody>
          <a:bodyPr vert="eaVert"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1400" b="1" i="0" u="none" strike="noStrike" kern="0" cap="none" spc="0" normalizeH="0" baseline="0" noProof="0" dirty="0">
                <a:ln>
                  <a:noFill/>
                </a:ln>
                <a:solidFill>
                  <a:srgbClr val="00B0F0"/>
                </a:solidFill>
                <a:effectLst/>
                <a:uLnTx/>
                <a:uFillTx/>
                <a:cs typeface="+mn-ea"/>
                <a:sym typeface="+mn-lt"/>
              </a:rPr>
              <a:t>HW</a:t>
            </a:r>
            <a:endParaRPr kumimoji="1" lang="zh-CN" altLang="en-US" sz="1400" b="1" i="0" u="none" strike="noStrike" kern="0" cap="none" spc="0" normalizeH="0" baseline="0" noProof="0" dirty="0">
              <a:ln>
                <a:noFill/>
              </a:ln>
              <a:solidFill>
                <a:srgbClr val="00B0F0"/>
              </a:solidFill>
              <a:effectLst/>
              <a:uLnTx/>
              <a:uFillTx/>
              <a:cs typeface="+mn-ea"/>
              <a:sym typeface="+mn-lt"/>
            </a:endParaRPr>
          </a:p>
        </p:txBody>
      </p:sp>
      <p:sp>
        <p:nvSpPr>
          <p:cNvPr id="20" name="文本框 49">
            <a:extLst>
              <a:ext uri="{FF2B5EF4-FFF2-40B4-BE49-F238E27FC236}">
                <a16:creationId xmlns:a16="http://schemas.microsoft.com/office/drawing/2014/main" id="{B3A08BCC-D4F9-428D-A436-05BCF130FA21}"/>
              </a:ext>
            </a:extLst>
          </p:cNvPr>
          <p:cNvSpPr txBox="1"/>
          <p:nvPr/>
        </p:nvSpPr>
        <p:spPr>
          <a:xfrm>
            <a:off x="5082034" y="3896428"/>
            <a:ext cx="2027930" cy="33855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1600" b="1" i="0" u="none" strike="noStrike" kern="0" cap="none" spc="0" normalizeH="0" baseline="0" noProof="0" dirty="0">
                <a:ln>
                  <a:noFill/>
                </a:ln>
                <a:solidFill>
                  <a:srgbClr val="00B0F0"/>
                </a:solidFill>
                <a:effectLst/>
                <a:uLnTx/>
                <a:uFillTx/>
                <a:cs typeface="+mn-ea"/>
                <a:sym typeface="+mn-lt"/>
              </a:rPr>
              <a:t>HCI</a:t>
            </a:r>
            <a:r>
              <a:rPr kumimoji="1" lang="zh-CN" altLang="en-US" sz="1600" b="1" i="0" u="none" strike="noStrike" kern="0" cap="none" spc="0" normalizeH="0" baseline="0" noProof="0" dirty="0">
                <a:ln>
                  <a:noFill/>
                </a:ln>
                <a:solidFill>
                  <a:srgbClr val="00B0F0"/>
                </a:solidFill>
                <a:effectLst/>
                <a:uLnTx/>
                <a:uFillTx/>
                <a:cs typeface="+mn-ea"/>
                <a:sym typeface="+mn-lt"/>
              </a:rPr>
              <a:t> </a:t>
            </a:r>
            <a:r>
              <a:rPr kumimoji="1" lang="en-US" altLang="zh-CN" sz="1600" b="1" i="0" u="none" strike="noStrike" kern="0" cap="none" spc="0" normalizeH="0" baseline="0" noProof="0" dirty="0">
                <a:ln>
                  <a:noFill/>
                </a:ln>
                <a:solidFill>
                  <a:srgbClr val="00B0F0"/>
                </a:solidFill>
                <a:effectLst/>
                <a:uLnTx/>
                <a:uFillTx/>
                <a:cs typeface="+mn-ea"/>
                <a:sym typeface="+mn-lt"/>
              </a:rPr>
              <a:t>Servers + GPU</a:t>
            </a:r>
            <a:endParaRPr kumimoji="1" lang="zh-CN" altLang="en-US" sz="1600" b="1" i="0" u="none" strike="noStrike" kern="0" cap="none" spc="0" normalizeH="0" baseline="0" noProof="0" dirty="0">
              <a:ln>
                <a:noFill/>
              </a:ln>
              <a:solidFill>
                <a:srgbClr val="00B0F0"/>
              </a:solidFill>
              <a:effectLst/>
              <a:uLnTx/>
              <a:uFillTx/>
              <a:cs typeface="+mn-ea"/>
              <a:sym typeface="+mn-lt"/>
            </a:endParaRPr>
          </a:p>
        </p:txBody>
      </p:sp>
      <p:pic>
        <p:nvPicPr>
          <p:cNvPr id="21" name="图片 40" descr="2U服务器丝印图.png">
            <a:extLst>
              <a:ext uri="{FF2B5EF4-FFF2-40B4-BE49-F238E27FC236}">
                <a16:creationId xmlns:a16="http://schemas.microsoft.com/office/drawing/2014/main" id="{AA93683B-0A81-44DC-8013-38D467CA1B5F}"/>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69437" y="4405762"/>
            <a:ext cx="1618610" cy="37261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pic>
      <p:pic>
        <p:nvPicPr>
          <p:cNvPr id="22" name="Picture 15" descr="GRID M3 top view.png">
            <a:extLst>
              <a:ext uri="{FF2B5EF4-FFF2-40B4-BE49-F238E27FC236}">
                <a16:creationId xmlns:a16="http://schemas.microsoft.com/office/drawing/2014/main" id="{C74C5060-77B3-4895-B2FD-1A4B8E3B51E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2152839">
            <a:off x="6566651" y="4157754"/>
            <a:ext cx="874063" cy="808242"/>
          </a:xfrm>
          <a:prstGeom prst="rect">
            <a:avLst/>
          </a:prstGeom>
          <a:effectLst>
            <a:outerShdw blurRad="50800" dist="38100" dir="2700000" algn="tl" rotWithShape="0">
              <a:prstClr val="black">
                <a:alpha val="40000"/>
              </a:prstClr>
            </a:outerShdw>
          </a:effectLst>
        </p:spPr>
      </p:pic>
      <p:pic>
        <p:nvPicPr>
          <p:cNvPr id="23" name="Picture 2" descr="E:\2011年技术论坛\2012技术论坛\ppt制作\素材\ipad&amp;iphone_透明.png">
            <a:extLst>
              <a:ext uri="{FF2B5EF4-FFF2-40B4-BE49-F238E27FC236}">
                <a16:creationId xmlns:a16="http://schemas.microsoft.com/office/drawing/2014/main" id="{3036D147-EB59-49CD-AAFA-A3ECF40E3C98}"/>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086539" y="4481020"/>
            <a:ext cx="931736" cy="3378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 name="Picture 2">
            <a:extLst>
              <a:ext uri="{FF2B5EF4-FFF2-40B4-BE49-F238E27FC236}">
                <a16:creationId xmlns:a16="http://schemas.microsoft.com/office/drawing/2014/main" id="{5FE9D5BE-76DE-45D0-A992-B8701BC7AF1F}"/>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314724" y="3663408"/>
            <a:ext cx="670427" cy="42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 name="文本框 56">
            <a:extLst>
              <a:ext uri="{FF2B5EF4-FFF2-40B4-BE49-F238E27FC236}">
                <a16:creationId xmlns:a16="http://schemas.microsoft.com/office/drawing/2014/main" id="{C69B8650-5216-46D8-9756-906A2DD329BC}"/>
              </a:ext>
            </a:extLst>
          </p:cNvPr>
          <p:cNvSpPr txBox="1"/>
          <p:nvPr/>
        </p:nvSpPr>
        <p:spPr>
          <a:xfrm>
            <a:off x="2110437" y="3280462"/>
            <a:ext cx="978153"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400" b="1" i="0" u="none" strike="noStrike" kern="0" cap="none" spc="0" normalizeH="0" baseline="0" noProof="0" dirty="0">
                <a:ln>
                  <a:noFill/>
                </a:ln>
                <a:solidFill>
                  <a:srgbClr val="00B0F0"/>
                </a:solidFill>
                <a:effectLst/>
                <a:uLnTx/>
                <a:uFillTx/>
                <a:cs typeface="+mn-ea"/>
                <a:sym typeface="+mn-lt"/>
              </a:rPr>
              <a:t>PC</a:t>
            </a:r>
            <a:r>
              <a:rPr kumimoji="1" lang="zh-CN" altLang="en-US" sz="1400" b="1" i="0" u="none" strike="noStrike" kern="0" cap="none" spc="0" normalizeH="0" baseline="0" noProof="0" dirty="0">
                <a:ln>
                  <a:noFill/>
                </a:ln>
                <a:solidFill>
                  <a:srgbClr val="00B0F0"/>
                </a:solidFill>
                <a:effectLst/>
                <a:uLnTx/>
                <a:uFillTx/>
                <a:cs typeface="+mn-ea"/>
                <a:sym typeface="+mn-lt"/>
              </a:rPr>
              <a:t> </a:t>
            </a:r>
            <a:r>
              <a:rPr kumimoji="1" lang="en-US" altLang="zh-CN" sz="1400" b="1" i="0" u="none" strike="noStrike" kern="0" cap="none" spc="0" normalizeH="0" baseline="0" noProof="0" dirty="0">
                <a:ln>
                  <a:noFill/>
                </a:ln>
                <a:solidFill>
                  <a:srgbClr val="00B0F0"/>
                </a:solidFill>
                <a:effectLst/>
                <a:uLnTx/>
                <a:uFillTx/>
                <a:cs typeface="+mn-ea"/>
                <a:sym typeface="+mn-lt"/>
              </a:rPr>
              <a:t>Client</a:t>
            </a:r>
            <a:endParaRPr kumimoji="1" lang="zh-CN" altLang="en-US" sz="1400" b="1" i="0" u="none" strike="noStrike" kern="0" cap="none" spc="0" normalizeH="0" baseline="0" noProof="0" dirty="0">
              <a:ln>
                <a:noFill/>
              </a:ln>
              <a:solidFill>
                <a:srgbClr val="00B0F0"/>
              </a:solidFill>
              <a:effectLst/>
              <a:uLnTx/>
              <a:uFillTx/>
              <a:cs typeface="+mn-ea"/>
              <a:sym typeface="+mn-lt"/>
            </a:endParaRPr>
          </a:p>
        </p:txBody>
      </p:sp>
      <p:sp>
        <p:nvSpPr>
          <p:cNvPr id="26" name="圆角矩形 20">
            <a:extLst>
              <a:ext uri="{FF2B5EF4-FFF2-40B4-BE49-F238E27FC236}">
                <a16:creationId xmlns:a16="http://schemas.microsoft.com/office/drawing/2014/main" id="{7D764701-5C1D-47DC-9BBC-7539C42A078D}"/>
              </a:ext>
            </a:extLst>
          </p:cNvPr>
          <p:cNvSpPr/>
          <p:nvPr/>
        </p:nvSpPr>
        <p:spPr>
          <a:xfrm>
            <a:off x="3562967" y="1169734"/>
            <a:ext cx="4765908" cy="1141733"/>
          </a:xfrm>
          <a:prstGeom prst="roundRect">
            <a:avLst>
              <a:gd name="adj" fmla="val 6976"/>
            </a:avLst>
          </a:prstGeom>
          <a:solidFill>
            <a:srgbClr val="00B0F0">
              <a:alpha val="10000"/>
            </a:srgbClr>
          </a:solidFill>
          <a:ln w="9525" cap="flat" cmpd="sng" algn="ctr">
            <a:solidFill>
              <a:srgbClr val="00B0F0"/>
            </a:solidFill>
            <a:prstDash val="dash"/>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1400" b="0" i="0" u="none" strike="noStrike" kern="0" cap="none" spc="0" normalizeH="0" baseline="0" noProof="0" dirty="0">
              <a:ln>
                <a:noFill/>
              </a:ln>
              <a:solidFill>
                <a:prstClr val="white"/>
              </a:solidFill>
              <a:effectLst/>
              <a:uLnTx/>
              <a:uFillTx/>
              <a:cs typeface="+mn-ea"/>
              <a:sym typeface="+mn-lt"/>
            </a:endParaRPr>
          </a:p>
        </p:txBody>
      </p:sp>
      <p:sp>
        <p:nvSpPr>
          <p:cNvPr id="27" name="文本框 43">
            <a:extLst>
              <a:ext uri="{FF2B5EF4-FFF2-40B4-BE49-F238E27FC236}">
                <a16:creationId xmlns:a16="http://schemas.microsoft.com/office/drawing/2014/main" id="{6925B49A-5EE6-4CBB-A7B8-F221C94D4BBA}"/>
              </a:ext>
            </a:extLst>
          </p:cNvPr>
          <p:cNvSpPr txBox="1"/>
          <p:nvPr/>
        </p:nvSpPr>
        <p:spPr>
          <a:xfrm>
            <a:off x="4417126" y="1252863"/>
            <a:ext cx="3357747" cy="33855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1600" b="1" i="0" u="none" strike="noStrike" kern="0" cap="none" spc="0" normalizeH="0" baseline="0" noProof="0" dirty="0">
                <a:ln>
                  <a:noFill/>
                </a:ln>
                <a:solidFill>
                  <a:srgbClr val="00B0F0"/>
                </a:solidFill>
                <a:effectLst/>
                <a:uLnTx/>
                <a:uFillTx/>
                <a:cs typeface="+mn-ea"/>
                <a:sym typeface="+mn-lt"/>
              </a:rPr>
              <a:t>Virtual</a:t>
            </a:r>
            <a:r>
              <a:rPr kumimoji="1" lang="zh-CN" altLang="en-US" sz="1600" b="1" i="0" u="none" strike="noStrike" kern="0" cap="none" spc="0" normalizeH="0" baseline="0" noProof="0" dirty="0">
                <a:ln>
                  <a:noFill/>
                </a:ln>
                <a:solidFill>
                  <a:srgbClr val="00B0F0"/>
                </a:solidFill>
                <a:effectLst/>
                <a:uLnTx/>
                <a:uFillTx/>
                <a:cs typeface="+mn-ea"/>
                <a:sym typeface="+mn-lt"/>
              </a:rPr>
              <a:t> </a:t>
            </a:r>
            <a:r>
              <a:rPr kumimoji="1" lang="en-US" altLang="zh-CN" sz="1600" b="1" i="0" u="none" strike="noStrike" kern="0" cap="none" spc="0" normalizeH="0" baseline="0" noProof="0" dirty="0">
                <a:ln>
                  <a:noFill/>
                </a:ln>
                <a:solidFill>
                  <a:srgbClr val="00B0F0"/>
                </a:solidFill>
                <a:effectLst/>
                <a:uLnTx/>
                <a:uFillTx/>
                <a:cs typeface="+mn-ea"/>
                <a:sym typeface="+mn-lt"/>
              </a:rPr>
              <a:t>Desktop</a:t>
            </a:r>
            <a:r>
              <a:rPr kumimoji="1" lang="zh-CN" altLang="en-US" sz="1600" b="1" i="0" u="none" strike="noStrike" kern="0" cap="none" spc="0" normalizeH="0" baseline="0" noProof="0" dirty="0">
                <a:ln>
                  <a:noFill/>
                </a:ln>
                <a:solidFill>
                  <a:srgbClr val="00B0F0"/>
                </a:solidFill>
                <a:effectLst/>
                <a:uLnTx/>
                <a:uFillTx/>
                <a:cs typeface="+mn-ea"/>
                <a:sym typeface="+mn-lt"/>
              </a:rPr>
              <a:t> </a:t>
            </a:r>
            <a:r>
              <a:rPr kumimoji="1" lang="en-US" altLang="zh-CN" sz="1600" b="1" i="0" u="none" strike="noStrike" kern="0" cap="none" spc="0" normalizeH="0" baseline="0" noProof="0" dirty="0">
                <a:ln>
                  <a:noFill/>
                </a:ln>
                <a:solidFill>
                  <a:srgbClr val="00B0F0"/>
                </a:solidFill>
                <a:effectLst/>
                <a:uLnTx/>
                <a:uFillTx/>
                <a:cs typeface="+mn-ea"/>
                <a:sym typeface="+mn-lt"/>
              </a:rPr>
              <a:t>Controller</a:t>
            </a:r>
            <a:r>
              <a:rPr kumimoji="1" lang="zh-CN" altLang="en-US" sz="1600" b="1" i="0" u="none" strike="noStrike" kern="0" cap="none" spc="0" normalizeH="0" baseline="0" noProof="0" dirty="0">
                <a:ln>
                  <a:noFill/>
                </a:ln>
                <a:solidFill>
                  <a:srgbClr val="00B0F0"/>
                </a:solidFill>
                <a:effectLst/>
                <a:uLnTx/>
                <a:uFillTx/>
                <a:cs typeface="+mn-ea"/>
                <a:sym typeface="+mn-lt"/>
              </a:rPr>
              <a:t> </a:t>
            </a:r>
            <a:r>
              <a:rPr kumimoji="1" lang="en-US" altLang="zh-CN" sz="1600" b="1" i="0" u="none" strike="noStrike" kern="0" cap="none" spc="0" normalizeH="0" baseline="0" noProof="0" dirty="0">
                <a:ln>
                  <a:noFill/>
                </a:ln>
                <a:solidFill>
                  <a:srgbClr val="00B0F0"/>
                </a:solidFill>
                <a:effectLst/>
                <a:uLnTx/>
                <a:uFillTx/>
                <a:cs typeface="+mn-ea"/>
                <a:sym typeface="+mn-lt"/>
              </a:rPr>
              <a:t>(VDC)</a:t>
            </a:r>
            <a:endParaRPr kumimoji="1" lang="zh-CN" altLang="en-US" sz="1600" b="1" i="0" u="none" strike="noStrike" kern="0" cap="none" spc="0" normalizeH="0" baseline="0" noProof="0" dirty="0">
              <a:ln>
                <a:noFill/>
              </a:ln>
              <a:solidFill>
                <a:srgbClr val="00B0F0"/>
              </a:solidFill>
              <a:effectLst/>
              <a:uLnTx/>
              <a:uFillTx/>
              <a:cs typeface="+mn-ea"/>
              <a:sym typeface="+mn-lt"/>
            </a:endParaRPr>
          </a:p>
        </p:txBody>
      </p:sp>
      <p:sp>
        <p:nvSpPr>
          <p:cNvPr id="28" name="矩形 27">
            <a:extLst>
              <a:ext uri="{FF2B5EF4-FFF2-40B4-BE49-F238E27FC236}">
                <a16:creationId xmlns:a16="http://schemas.microsoft.com/office/drawing/2014/main" id="{919C7286-A7F6-4FB1-A1B7-A4E935EE5133}"/>
              </a:ext>
            </a:extLst>
          </p:cNvPr>
          <p:cNvSpPr/>
          <p:nvPr/>
        </p:nvSpPr>
        <p:spPr>
          <a:xfrm>
            <a:off x="4551045" y="1748057"/>
            <a:ext cx="1079074" cy="316246"/>
          </a:xfrm>
          <a:prstGeom prst="rect">
            <a:avLst/>
          </a:prstGeom>
          <a:solidFill>
            <a:srgbClr val="00B0F0"/>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0" i="0" u="none" strike="noStrike" kern="0" cap="none" spc="0" normalizeH="0" baseline="0" noProof="0" dirty="0">
                <a:ln>
                  <a:noFill/>
                </a:ln>
                <a:solidFill>
                  <a:prstClr val="white"/>
                </a:solidFill>
                <a:effectLst/>
                <a:uLnTx/>
                <a:uFillTx/>
                <a:cs typeface="+mn-ea"/>
                <a:sym typeface="+mn-lt"/>
              </a:rPr>
              <a:t>HW</a:t>
            </a:r>
            <a:r>
              <a:rPr kumimoji="1" lang="zh-CN" altLang="en-US" sz="1200" b="0" i="0" u="none" strike="noStrike" kern="0" cap="none" spc="0" normalizeH="0" baseline="0" noProof="0" dirty="0">
                <a:ln>
                  <a:noFill/>
                </a:ln>
                <a:solidFill>
                  <a:prstClr val="white"/>
                </a:solidFill>
                <a:effectLst/>
                <a:uLnTx/>
                <a:uFillTx/>
                <a:cs typeface="+mn-ea"/>
                <a:sym typeface="+mn-lt"/>
              </a:rPr>
              <a:t> </a:t>
            </a:r>
            <a:r>
              <a:rPr kumimoji="1" lang="en-US" altLang="zh-CN" sz="1200" b="0" i="0" u="none" strike="noStrike" kern="0" cap="none" spc="0" normalizeH="0" baseline="0" noProof="0" dirty="0">
                <a:ln>
                  <a:noFill/>
                </a:ln>
                <a:solidFill>
                  <a:prstClr val="white"/>
                </a:solidFill>
                <a:effectLst/>
                <a:uLnTx/>
                <a:uFillTx/>
                <a:cs typeface="+mn-ea"/>
                <a:sym typeface="+mn-lt"/>
              </a:rPr>
              <a:t>VDC</a:t>
            </a:r>
            <a:endParaRPr kumimoji="1" lang="zh-CN" altLang="en-US" sz="1200" b="0" i="0" u="none" strike="noStrike" kern="0" cap="none" spc="0" normalizeH="0" baseline="0" noProof="0" dirty="0">
              <a:ln>
                <a:noFill/>
              </a:ln>
              <a:solidFill>
                <a:prstClr val="white"/>
              </a:solidFill>
              <a:effectLst/>
              <a:uLnTx/>
              <a:uFillTx/>
              <a:cs typeface="+mn-ea"/>
              <a:sym typeface="+mn-lt"/>
            </a:endParaRPr>
          </a:p>
        </p:txBody>
      </p:sp>
      <p:sp>
        <p:nvSpPr>
          <p:cNvPr id="29" name="矩形 28">
            <a:extLst>
              <a:ext uri="{FF2B5EF4-FFF2-40B4-BE49-F238E27FC236}">
                <a16:creationId xmlns:a16="http://schemas.microsoft.com/office/drawing/2014/main" id="{0B2F471F-0FF4-492F-B14A-F33F9066402F}"/>
              </a:ext>
            </a:extLst>
          </p:cNvPr>
          <p:cNvSpPr/>
          <p:nvPr/>
        </p:nvSpPr>
        <p:spPr>
          <a:xfrm>
            <a:off x="6439424" y="1748057"/>
            <a:ext cx="1079074" cy="316246"/>
          </a:xfrm>
          <a:prstGeom prst="rect">
            <a:avLst/>
          </a:prstGeom>
          <a:solidFill>
            <a:srgbClr val="00B0F0"/>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0" i="0" u="none" strike="noStrike" kern="0" cap="none" spc="0" normalizeH="0" baseline="0" noProof="0" dirty="0">
                <a:ln>
                  <a:noFill/>
                </a:ln>
                <a:solidFill>
                  <a:prstClr val="white"/>
                </a:solidFill>
                <a:effectLst/>
                <a:uLnTx/>
                <a:uFillTx/>
                <a:cs typeface="+mn-ea"/>
                <a:sym typeface="+mn-lt"/>
              </a:rPr>
              <a:t>SW</a:t>
            </a:r>
            <a:r>
              <a:rPr kumimoji="1" lang="zh-CN" altLang="en-US" sz="1200" b="0" i="0" u="none" strike="noStrike" kern="0" cap="none" spc="0" normalizeH="0" baseline="0" noProof="0" dirty="0">
                <a:ln>
                  <a:noFill/>
                </a:ln>
                <a:solidFill>
                  <a:prstClr val="white"/>
                </a:solidFill>
                <a:effectLst/>
                <a:uLnTx/>
                <a:uFillTx/>
                <a:cs typeface="+mn-ea"/>
                <a:sym typeface="+mn-lt"/>
              </a:rPr>
              <a:t> </a:t>
            </a:r>
            <a:r>
              <a:rPr kumimoji="1" lang="en-US" altLang="zh-CN" sz="1200" b="0" i="0" u="none" strike="noStrike" kern="0" cap="none" spc="0" normalizeH="0" baseline="0" noProof="0" dirty="0">
                <a:ln>
                  <a:noFill/>
                </a:ln>
                <a:solidFill>
                  <a:prstClr val="white"/>
                </a:solidFill>
                <a:effectLst/>
                <a:uLnTx/>
                <a:uFillTx/>
                <a:cs typeface="+mn-ea"/>
                <a:sym typeface="+mn-lt"/>
              </a:rPr>
              <a:t>VDC</a:t>
            </a:r>
            <a:endParaRPr kumimoji="1" lang="zh-CN" altLang="en-US" sz="1200" b="0" i="0" u="none" strike="noStrike" kern="0" cap="none" spc="0" normalizeH="0" baseline="0" noProof="0" dirty="0">
              <a:ln>
                <a:noFill/>
              </a:ln>
              <a:solidFill>
                <a:prstClr val="white"/>
              </a:solidFill>
              <a:effectLst/>
              <a:uLnTx/>
              <a:uFillTx/>
              <a:cs typeface="+mn-ea"/>
              <a:sym typeface="+mn-lt"/>
            </a:endParaRPr>
          </a:p>
        </p:txBody>
      </p:sp>
      <p:sp>
        <p:nvSpPr>
          <p:cNvPr id="30" name="圆角矩形 24">
            <a:extLst>
              <a:ext uri="{FF2B5EF4-FFF2-40B4-BE49-F238E27FC236}">
                <a16:creationId xmlns:a16="http://schemas.microsoft.com/office/drawing/2014/main" id="{392678AF-559E-42A1-A7F3-A32E3C84694E}"/>
              </a:ext>
            </a:extLst>
          </p:cNvPr>
          <p:cNvSpPr/>
          <p:nvPr/>
        </p:nvSpPr>
        <p:spPr>
          <a:xfrm>
            <a:off x="3581049" y="2424991"/>
            <a:ext cx="4765907" cy="1227089"/>
          </a:xfrm>
          <a:prstGeom prst="roundRect">
            <a:avLst>
              <a:gd name="adj" fmla="val 6976"/>
            </a:avLst>
          </a:prstGeom>
          <a:solidFill>
            <a:srgbClr val="00B0F0">
              <a:alpha val="10000"/>
            </a:srgbClr>
          </a:solidFill>
          <a:ln w="9525" cap="flat" cmpd="sng" algn="ctr">
            <a:solidFill>
              <a:srgbClr val="00B0F0"/>
            </a:solidFill>
            <a:prstDash val="dash"/>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1400" b="0" i="0" u="none" strike="noStrike" kern="0" cap="none" spc="0" normalizeH="0" baseline="0" noProof="0">
              <a:ln>
                <a:noFill/>
              </a:ln>
              <a:solidFill>
                <a:prstClr val="white"/>
              </a:solidFill>
              <a:effectLst/>
              <a:uLnTx/>
              <a:uFillTx/>
              <a:cs typeface="+mn-ea"/>
              <a:sym typeface="+mn-lt"/>
            </a:endParaRPr>
          </a:p>
        </p:txBody>
      </p:sp>
      <p:sp>
        <p:nvSpPr>
          <p:cNvPr id="31" name="矩形 30">
            <a:extLst>
              <a:ext uri="{FF2B5EF4-FFF2-40B4-BE49-F238E27FC236}">
                <a16:creationId xmlns:a16="http://schemas.microsoft.com/office/drawing/2014/main" id="{1F108214-B280-41BE-BF4C-DC068CCC6908}"/>
              </a:ext>
            </a:extLst>
          </p:cNvPr>
          <p:cNvSpPr/>
          <p:nvPr/>
        </p:nvSpPr>
        <p:spPr>
          <a:xfrm>
            <a:off x="3930545" y="3148556"/>
            <a:ext cx="2078354" cy="295163"/>
          </a:xfrm>
          <a:prstGeom prst="rect">
            <a:avLst/>
          </a:prstGeom>
          <a:solidFill>
            <a:srgbClr val="00B0F0"/>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0" i="0" u="none" strike="noStrike" kern="0" cap="none" spc="0" normalizeH="0" baseline="0" noProof="0" dirty="0">
                <a:ln>
                  <a:noFill/>
                </a:ln>
                <a:solidFill>
                  <a:prstClr val="white"/>
                </a:solidFill>
                <a:effectLst/>
                <a:uLnTx/>
                <a:uFillTx/>
                <a:cs typeface="+mn-ea"/>
                <a:sym typeface="+mn-lt"/>
              </a:rPr>
              <a:t>aSV</a:t>
            </a:r>
            <a:r>
              <a:rPr kumimoji="1" lang="zh-CN" altLang="en-US" sz="1200" b="0" i="0" u="none" strike="noStrike" kern="0" cap="none" spc="0" normalizeH="0" baseline="0" noProof="0" dirty="0">
                <a:ln>
                  <a:noFill/>
                </a:ln>
                <a:solidFill>
                  <a:prstClr val="white"/>
                </a:solidFill>
                <a:effectLst/>
                <a:uLnTx/>
                <a:uFillTx/>
                <a:cs typeface="+mn-ea"/>
                <a:sym typeface="+mn-lt"/>
              </a:rPr>
              <a:t> </a:t>
            </a:r>
            <a:r>
              <a:rPr kumimoji="1" lang="en-US" altLang="zh-CN" sz="1200" kern="0" dirty="0">
                <a:solidFill>
                  <a:prstClr val="white"/>
                </a:solidFill>
                <a:cs typeface="+mn-ea"/>
                <a:sym typeface="+mn-lt"/>
              </a:rPr>
              <a:t>f</a:t>
            </a:r>
            <a:r>
              <a:rPr kumimoji="1" lang="en-US" altLang="zh-CN" sz="1200" b="0" i="0" u="none" strike="noStrike" kern="0" cap="none" spc="0" normalizeH="0" baseline="0" noProof="0" dirty="0">
                <a:ln>
                  <a:noFill/>
                </a:ln>
                <a:solidFill>
                  <a:prstClr val="white"/>
                </a:solidFill>
                <a:effectLst/>
                <a:uLnTx/>
                <a:uFillTx/>
                <a:cs typeface="+mn-ea"/>
                <a:sym typeface="+mn-lt"/>
              </a:rPr>
              <a:t>or</a:t>
            </a:r>
            <a:r>
              <a:rPr kumimoji="1" lang="zh-CN" altLang="en-US" sz="1200" b="0" i="0" u="none" strike="noStrike" kern="0" cap="none" spc="0" normalizeH="0" baseline="0" noProof="0" dirty="0">
                <a:ln>
                  <a:noFill/>
                </a:ln>
                <a:solidFill>
                  <a:prstClr val="white"/>
                </a:solidFill>
                <a:effectLst/>
                <a:uLnTx/>
                <a:uFillTx/>
                <a:cs typeface="+mn-ea"/>
                <a:sym typeface="+mn-lt"/>
              </a:rPr>
              <a:t> </a:t>
            </a:r>
            <a:r>
              <a:rPr kumimoji="1" lang="en-US" altLang="zh-CN" sz="1200" b="0" i="0" u="none" strike="noStrike" kern="0" cap="none" spc="0" normalizeH="0" baseline="0" noProof="0" dirty="0">
                <a:ln>
                  <a:noFill/>
                </a:ln>
                <a:solidFill>
                  <a:prstClr val="white"/>
                </a:solidFill>
                <a:effectLst/>
                <a:uLnTx/>
                <a:uFillTx/>
                <a:cs typeface="+mn-ea"/>
                <a:sym typeface="+mn-lt"/>
              </a:rPr>
              <a:t>aDesk</a:t>
            </a:r>
            <a:endParaRPr kumimoji="1" lang="zh-CN" altLang="en-US" sz="1200" b="0" i="0" u="none" strike="noStrike" kern="0" cap="none" spc="0" normalizeH="0" baseline="0" noProof="0" dirty="0">
              <a:ln>
                <a:noFill/>
              </a:ln>
              <a:solidFill>
                <a:prstClr val="white"/>
              </a:solidFill>
              <a:effectLst/>
              <a:uLnTx/>
              <a:uFillTx/>
              <a:cs typeface="+mn-ea"/>
              <a:sym typeface="+mn-lt"/>
            </a:endParaRPr>
          </a:p>
        </p:txBody>
      </p:sp>
      <p:sp>
        <p:nvSpPr>
          <p:cNvPr id="32" name="矩形 31">
            <a:extLst>
              <a:ext uri="{FF2B5EF4-FFF2-40B4-BE49-F238E27FC236}">
                <a16:creationId xmlns:a16="http://schemas.microsoft.com/office/drawing/2014/main" id="{247B1F84-C2A6-4710-B441-8C8D2DDBEA27}"/>
              </a:ext>
            </a:extLst>
          </p:cNvPr>
          <p:cNvSpPr/>
          <p:nvPr/>
        </p:nvSpPr>
        <p:spPr>
          <a:xfrm>
            <a:off x="6161672" y="3148556"/>
            <a:ext cx="2078354" cy="290831"/>
          </a:xfrm>
          <a:prstGeom prst="rect">
            <a:avLst/>
          </a:prstGeom>
          <a:solidFill>
            <a:srgbClr val="00B0F0"/>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0" i="0" u="none" strike="noStrike" kern="0" cap="none" spc="0" normalizeH="0" baseline="0" noProof="0" dirty="0">
                <a:ln>
                  <a:noFill/>
                </a:ln>
                <a:solidFill>
                  <a:prstClr val="white"/>
                </a:solidFill>
                <a:effectLst/>
                <a:uLnTx/>
                <a:uFillTx/>
                <a:cs typeface="+mn-ea"/>
                <a:sym typeface="+mn-lt"/>
              </a:rPr>
              <a:t>aSAN</a:t>
            </a:r>
            <a:r>
              <a:rPr kumimoji="1" lang="zh-CN" altLang="en-US" sz="1200" b="0" i="0" u="none" strike="noStrike" kern="0" cap="none" spc="0" normalizeH="0" baseline="0" noProof="0" dirty="0">
                <a:ln>
                  <a:noFill/>
                </a:ln>
                <a:solidFill>
                  <a:prstClr val="white"/>
                </a:solidFill>
                <a:effectLst/>
                <a:uLnTx/>
                <a:uFillTx/>
                <a:cs typeface="+mn-ea"/>
                <a:sym typeface="+mn-lt"/>
              </a:rPr>
              <a:t> </a:t>
            </a:r>
            <a:r>
              <a:rPr kumimoji="1" lang="en-US" altLang="zh-CN" sz="1200" kern="0" dirty="0">
                <a:solidFill>
                  <a:prstClr val="white"/>
                </a:solidFill>
                <a:cs typeface="+mn-ea"/>
                <a:sym typeface="+mn-lt"/>
              </a:rPr>
              <a:t>f</a:t>
            </a:r>
            <a:r>
              <a:rPr kumimoji="1" lang="en-US" altLang="zh-CN" sz="1200" b="0" i="0" u="none" strike="noStrike" kern="0" cap="none" spc="0" normalizeH="0" baseline="0" noProof="0" dirty="0">
                <a:ln>
                  <a:noFill/>
                </a:ln>
                <a:solidFill>
                  <a:prstClr val="white"/>
                </a:solidFill>
                <a:effectLst/>
                <a:uLnTx/>
                <a:uFillTx/>
                <a:cs typeface="+mn-ea"/>
                <a:sym typeface="+mn-lt"/>
              </a:rPr>
              <a:t>or</a:t>
            </a:r>
            <a:r>
              <a:rPr kumimoji="1" lang="zh-CN" altLang="en-US" sz="1200" b="0" i="0" u="none" strike="noStrike" kern="0" cap="none" spc="0" normalizeH="0" baseline="0" noProof="0" dirty="0">
                <a:ln>
                  <a:noFill/>
                </a:ln>
                <a:solidFill>
                  <a:prstClr val="white"/>
                </a:solidFill>
                <a:effectLst/>
                <a:uLnTx/>
                <a:uFillTx/>
                <a:cs typeface="+mn-ea"/>
                <a:sym typeface="+mn-lt"/>
              </a:rPr>
              <a:t> </a:t>
            </a:r>
            <a:r>
              <a:rPr kumimoji="1" lang="en-US" altLang="zh-CN" sz="1200" b="0" i="0" u="none" strike="noStrike" kern="0" cap="none" spc="0" normalizeH="0" baseline="0" noProof="0" dirty="0">
                <a:ln>
                  <a:noFill/>
                </a:ln>
                <a:solidFill>
                  <a:prstClr val="white"/>
                </a:solidFill>
                <a:effectLst/>
                <a:uLnTx/>
                <a:uFillTx/>
                <a:cs typeface="+mn-ea"/>
                <a:sym typeface="+mn-lt"/>
              </a:rPr>
              <a:t>aDesk</a:t>
            </a:r>
            <a:endParaRPr kumimoji="1" lang="zh-CN" altLang="en-US" sz="1200" b="0" i="0" u="none" strike="noStrike" kern="0" cap="none" spc="0" normalizeH="0" baseline="0" noProof="0" dirty="0">
              <a:ln>
                <a:noFill/>
              </a:ln>
              <a:solidFill>
                <a:prstClr val="white"/>
              </a:solidFill>
              <a:effectLst/>
              <a:uLnTx/>
              <a:uFillTx/>
              <a:cs typeface="+mn-ea"/>
              <a:sym typeface="+mn-lt"/>
            </a:endParaRPr>
          </a:p>
        </p:txBody>
      </p:sp>
      <p:sp>
        <p:nvSpPr>
          <p:cNvPr id="33" name="文本框 32">
            <a:extLst>
              <a:ext uri="{FF2B5EF4-FFF2-40B4-BE49-F238E27FC236}">
                <a16:creationId xmlns:a16="http://schemas.microsoft.com/office/drawing/2014/main" id="{4CE02C61-4B3E-4C9D-8364-86644C542875}"/>
              </a:ext>
            </a:extLst>
          </p:cNvPr>
          <p:cNvSpPr txBox="1"/>
          <p:nvPr/>
        </p:nvSpPr>
        <p:spPr>
          <a:xfrm>
            <a:off x="4599193" y="2583963"/>
            <a:ext cx="2993612" cy="33855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1600" b="1" i="0" u="none" strike="noStrike" kern="0" cap="none" spc="0" normalizeH="0" baseline="0" noProof="0" dirty="0">
                <a:ln>
                  <a:noFill/>
                </a:ln>
                <a:solidFill>
                  <a:srgbClr val="00B0F0"/>
                </a:solidFill>
                <a:effectLst/>
                <a:uLnTx/>
                <a:uFillTx/>
                <a:cs typeface="+mn-ea"/>
                <a:sym typeface="+mn-lt"/>
              </a:rPr>
              <a:t>Server/Storage</a:t>
            </a:r>
            <a:r>
              <a:rPr kumimoji="1" lang="zh-CN" altLang="en-US" sz="1600" b="1" i="0" u="none" strike="noStrike" kern="0" cap="none" spc="0" normalizeH="0" baseline="0" noProof="0" dirty="0">
                <a:ln>
                  <a:noFill/>
                </a:ln>
                <a:solidFill>
                  <a:srgbClr val="00B0F0"/>
                </a:solidFill>
                <a:effectLst/>
                <a:uLnTx/>
                <a:uFillTx/>
                <a:cs typeface="+mn-ea"/>
                <a:sym typeface="+mn-lt"/>
              </a:rPr>
              <a:t> </a:t>
            </a:r>
            <a:r>
              <a:rPr kumimoji="1" lang="en-US" altLang="zh-CN" sz="1600" b="1" i="0" u="none" strike="noStrike" kern="0" cap="none" spc="0" normalizeH="0" baseline="0" noProof="0" dirty="0">
                <a:ln>
                  <a:noFill/>
                </a:ln>
                <a:solidFill>
                  <a:srgbClr val="00B0F0"/>
                </a:solidFill>
                <a:effectLst/>
                <a:uLnTx/>
                <a:uFillTx/>
                <a:cs typeface="+mn-ea"/>
                <a:sym typeface="+mn-lt"/>
              </a:rPr>
              <a:t>Virtualization</a:t>
            </a:r>
            <a:endParaRPr kumimoji="1" lang="zh-CN" altLang="en-US" sz="1600" b="1" i="0" u="none" strike="noStrike" kern="0" cap="none" spc="0" normalizeH="0" baseline="0" noProof="0" dirty="0">
              <a:ln>
                <a:noFill/>
              </a:ln>
              <a:solidFill>
                <a:srgbClr val="00B0F0"/>
              </a:solidFill>
              <a:effectLst/>
              <a:uLnTx/>
              <a:uFillTx/>
              <a:cs typeface="+mn-ea"/>
              <a:sym typeface="+mn-lt"/>
            </a:endParaRPr>
          </a:p>
        </p:txBody>
      </p:sp>
      <p:sp>
        <p:nvSpPr>
          <p:cNvPr id="34" name="文本框 56">
            <a:extLst>
              <a:ext uri="{FF2B5EF4-FFF2-40B4-BE49-F238E27FC236}">
                <a16:creationId xmlns:a16="http://schemas.microsoft.com/office/drawing/2014/main" id="{0FBEA885-3A8A-4880-8CD1-78D03494C1C0}"/>
              </a:ext>
            </a:extLst>
          </p:cNvPr>
          <p:cNvSpPr txBox="1"/>
          <p:nvPr/>
        </p:nvSpPr>
        <p:spPr>
          <a:xfrm>
            <a:off x="1995878" y="4088654"/>
            <a:ext cx="1241044"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400" b="1" i="0" u="none" strike="noStrike" kern="0" cap="none" spc="0" normalizeH="0" baseline="0" noProof="0" dirty="0">
                <a:ln>
                  <a:noFill/>
                </a:ln>
                <a:solidFill>
                  <a:srgbClr val="00B0F0"/>
                </a:solidFill>
                <a:effectLst/>
                <a:uLnTx/>
                <a:uFillTx/>
                <a:cs typeface="+mn-ea"/>
                <a:sym typeface="+mn-lt"/>
              </a:rPr>
              <a:t>Smartphone</a:t>
            </a:r>
            <a:endParaRPr kumimoji="1" lang="zh-CN" altLang="en-US" sz="1400" b="1" i="0" u="none" strike="noStrike" kern="0" cap="none" spc="0" normalizeH="0" baseline="0" noProof="0" dirty="0">
              <a:ln>
                <a:noFill/>
              </a:ln>
              <a:solidFill>
                <a:srgbClr val="00B0F0"/>
              </a:solidFill>
              <a:effectLst/>
              <a:uLnTx/>
              <a:uFillTx/>
              <a:cs typeface="+mn-ea"/>
              <a:sym typeface="+mn-lt"/>
            </a:endParaRPr>
          </a:p>
        </p:txBody>
      </p:sp>
      <p:sp>
        <p:nvSpPr>
          <p:cNvPr id="35" name="矩形 34">
            <a:extLst>
              <a:ext uri="{FF2B5EF4-FFF2-40B4-BE49-F238E27FC236}">
                <a16:creationId xmlns:a16="http://schemas.microsoft.com/office/drawing/2014/main" id="{E6A5525C-F3F9-4A9A-A982-DA5783631ECD}"/>
              </a:ext>
            </a:extLst>
          </p:cNvPr>
          <p:cNvSpPr/>
          <p:nvPr/>
        </p:nvSpPr>
        <p:spPr>
          <a:xfrm>
            <a:off x="1745930" y="5115076"/>
            <a:ext cx="8880802" cy="530793"/>
          </a:xfrm>
          <a:prstGeom prst="rect">
            <a:avLst/>
          </a:prstGeom>
          <a:solidFill>
            <a:srgbClr val="00B0F0"/>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2000" b="1" i="0" u="none" strike="noStrike" kern="0" cap="none" spc="0" normalizeH="0" baseline="0" noProof="0" dirty="0">
                <a:ln>
                  <a:noFill/>
                </a:ln>
                <a:solidFill>
                  <a:schemeClr val="bg1"/>
                </a:solidFill>
                <a:effectLst/>
                <a:uLnTx/>
                <a:uFillTx/>
                <a:cs typeface="+mn-ea"/>
                <a:sym typeface="+mn-lt"/>
              </a:rPr>
              <a:t>Sangfor</a:t>
            </a:r>
            <a:r>
              <a:rPr kumimoji="1" lang="zh-CN" altLang="en-US" sz="2000" b="1" i="0" u="none" strike="noStrike" kern="0" cap="none" spc="0" normalizeH="0" baseline="0" noProof="0" dirty="0">
                <a:ln>
                  <a:noFill/>
                </a:ln>
                <a:solidFill>
                  <a:schemeClr val="bg1"/>
                </a:solidFill>
                <a:effectLst/>
                <a:uLnTx/>
                <a:uFillTx/>
                <a:cs typeface="+mn-ea"/>
                <a:sym typeface="+mn-lt"/>
              </a:rPr>
              <a:t> </a:t>
            </a:r>
            <a:r>
              <a:rPr kumimoji="1" lang="en-US" altLang="zh-CN" sz="2000" b="1" i="0" u="none" strike="noStrike" kern="0" cap="none" spc="0" normalizeH="0" baseline="0" noProof="0" dirty="0">
                <a:ln>
                  <a:noFill/>
                </a:ln>
                <a:solidFill>
                  <a:schemeClr val="bg1"/>
                </a:solidFill>
                <a:effectLst/>
                <a:uLnTx/>
                <a:uFillTx/>
                <a:cs typeface="+mn-ea"/>
                <a:sym typeface="+mn-lt"/>
              </a:rPr>
              <a:t>End-to-End</a:t>
            </a:r>
            <a:r>
              <a:rPr kumimoji="1" lang="zh-CN" altLang="en-US" sz="2000" b="1" i="0" u="none" strike="noStrike" kern="0" cap="none" spc="0" normalizeH="0" baseline="0" noProof="0" dirty="0">
                <a:ln>
                  <a:noFill/>
                </a:ln>
                <a:solidFill>
                  <a:schemeClr val="bg1"/>
                </a:solidFill>
                <a:effectLst/>
                <a:uLnTx/>
                <a:uFillTx/>
                <a:cs typeface="+mn-ea"/>
                <a:sym typeface="+mn-lt"/>
              </a:rPr>
              <a:t> </a:t>
            </a:r>
            <a:r>
              <a:rPr kumimoji="1" lang="en-US" altLang="zh-CN" sz="2000" b="1" i="0" u="none" strike="noStrike" kern="0" cap="none" spc="0" normalizeH="0" baseline="0" noProof="0" dirty="0">
                <a:ln>
                  <a:noFill/>
                </a:ln>
                <a:solidFill>
                  <a:schemeClr val="bg1"/>
                </a:solidFill>
                <a:effectLst/>
                <a:uLnTx/>
                <a:uFillTx/>
                <a:cs typeface="+mn-ea"/>
                <a:sym typeface="+mn-lt"/>
              </a:rPr>
              <a:t>VDI</a:t>
            </a:r>
            <a:r>
              <a:rPr kumimoji="1" lang="zh-CN" altLang="en-US" sz="2000" b="1" i="0" u="none" strike="noStrike" kern="0" cap="none" spc="0" normalizeH="0" baseline="0" noProof="0" dirty="0">
                <a:ln>
                  <a:noFill/>
                </a:ln>
                <a:solidFill>
                  <a:schemeClr val="bg1"/>
                </a:solidFill>
                <a:effectLst/>
                <a:uLnTx/>
                <a:uFillTx/>
                <a:cs typeface="+mn-ea"/>
                <a:sym typeface="+mn-lt"/>
              </a:rPr>
              <a:t> </a:t>
            </a:r>
            <a:r>
              <a:rPr kumimoji="1" lang="en-US" altLang="zh-CN" sz="2000" b="1" i="0" u="none" strike="noStrike" kern="0" cap="none" spc="0" normalizeH="0" baseline="0" noProof="0" dirty="0">
                <a:ln>
                  <a:noFill/>
                </a:ln>
                <a:solidFill>
                  <a:schemeClr val="bg1"/>
                </a:solidFill>
                <a:effectLst/>
                <a:uLnTx/>
                <a:uFillTx/>
                <a:cs typeface="+mn-ea"/>
                <a:sym typeface="+mn-lt"/>
              </a:rPr>
              <a:t>Solution</a:t>
            </a:r>
            <a:endParaRPr kumimoji="1" lang="zh-CN" altLang="en-US" sz="2000" b="1" i="0" u="none" strike="noStrike" kern="0" cap="none" spc="0" normalizeH="0" baseline="0" noProof="0" dirty="0">
              <a:ln>
                <a:noFill/>
              </a:ln>
              <a:solidFill>
                <a:schemeClr val="bg1"/>
              </a:solidFill>
              <a:effectLst/>
              <a:uLnTx/>
              <a:uFillTx/>
              <a:cs typeface="+mn-ea"/>
              <a:sym typeface="+mn-lt"/>
            </a:endParaRPr>
          </a:p>
        </p:txBody>
      </p:sp>
      <p:grpSp>
        <p:nvGrpSpPr>
          <p:cNvPr id="36" name="组合 35">
            <a:extLst>
              <a:ext uri="{FF2B5EF4-FFF2-40B4-BE49-F238E27FC236}">
                <a16:creationId xmlns:a16="http://schemas.microsoft.com/office/drawing/2014/main" id="{99CBFA33-04B4-40DE-B6DC-C929B9D21484}"/>
              </a:ext>
            </a:extLst>
          </p:cNvPr>
          <p:cNvGrpSpPr/>
          <p:nvPr/>
        </p:nvGrpSpPr>
        <p:grpSpPr>
          <a:xfrm>
            <a:off x="8491008" y="1169734"/>
            <a:ext cx="2158145" cy="3819085"/>
            <a:chOff x="8491008" y="1169734"/>
            <a:chExt cx="2158145" cy="3819085"/>
          </a:xfrm>
        </p:grpSpPr>
        <p:sp>
          <p:nvSpPr>
            <p:cNvPr id="37" name="圆角矩形 4">
              <a:extLst>
                <a:ext uri="{FF2B5EF4-FFF2-40B4-BE49-F238E27FC236}">
                  <a16:creationId xmlns:a16="http://schemas.microsoft.com/office/drawing/2014/main" id="{672E3E70-DD14-4FE2-9157-2790C12F0FBB}"/>
                </a:ext>
              </a:extLst>
            </p:cNvPr>
            <p:cNvSpPr/>
            <p:nvPr/>
          </p:nvSpPr>
          <p:spPr>
            <a:xfrm>
              <a:off x="8491008" y="1169734"/>
              <a:ext cx="2158145" cy="3819085"/>
            </a:xfrm>
            <a:prstGeom prst="roundRect">
              <a:avLst>
                <a:gd name="adj" fmla="val 6976"/>
              </a:avLst>
            </a:prstGeom>
            <a:solidFill>
              <a:srgbClr val="00B0F0">
                <a:alpha val="10000"/>
              </a:srgbClr>
            </a:solidFill>
            <a:ln w="9525" cap="flat" cmpd="sng" algn="ctr">
              <a:solidFill>
                <a:srgbClr val="00B0F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1400" b="0" i="0" u="none" strike="noStrike" kern="0" cap="none" spc="0" normalizeH="0" baseline="0" noProof="0">
                <a:ln>
                  <a:noFill/>
                </a:ln>
                <a:solidFill>
                  <a:prstClr val="white"/>
                </a:solidFill>
                <a:effectLst/>
                <a:uLnTx/>
                <a:uFillTx/>
                <a:cs typeface="+mn-ea"/>
                <a:sym typeface="+mn-lt"/>
              </a:endParaRPr>
            </a:p>
          </p:txBody>
        </p:sp>
        <p:sp>
          <p:nvSpPr>
            <p:cNvPr id="38" name="矩形 37">
              <a:extLst>
                <a:ext uri="{FF2B5EF4-FFF2-40B4-BE49-F238E27FC236}">
                  <a16:creationId xmlns:a16="http://schemas.microsoft.com/office/drawing/2014/main" id="{329E1541-EC47-42EA-8381-D4F597D66364}"/>
                </a:ext>
              </a:extLst>
            </p:cNvPr>
            <p:cNvSpPr/>
            <p:nvPr/>
          </p:nvSpPr>
          <p:spPr>
            <a:xfrm>
              <a:off x="8780592" y="2963933"/>
              <a:ext cx="1618610" cy="442745"/>
            </a:xfrm>
            <a:prstGeom prst="rect">
              <a:avLst/>
            </a:prstGeom>
            <a:no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1" i="0" u="none" strike="noStrike" kern="0" cap="none" spc="0" normalizeH="0" baseline="0" noProof="0" dirty="0">
                  <a:ln>
                    <a:noFill/>
                  </a:ln>
                  <a:solidFill>
                    <a:srgbClr val="00B0F0"/>
                  </a:solidFill>
                  <a:effectLst/>
                  <a:uLnTx/>
                  <a:uFillTx/>
                  <a:cs typeface="+mn-ea"/>
                  <a:sym typeface="+mn-lt"/>
                </a:rPr>
                <a:t>Department</a:t>
              </a:r>
              <a:r>
                <a:rPr kumimoji="1" lang="zh-CN" altLang="en-US" sz="1200" b="1" i="0" u="none" strike="noStrike" kern="0" cap="none" spc="0" normalizeH="0" baseline="0" noProof="0" dirty="0">
                  <a:ln>
                    <a:noFill/>
                  </a:ln>
                  <a:solidFill>
                    <a:srgbClr val="00B0F0"/>
                  </a:solidFill>
                  <a:effectLst/>
                  <a:uLnTx/>
                  <a:uFillTx/>
                  <a:cs typeface="+mn-ea"/>
                  <a:sym typeface="+mn-lt"/>
                </a:rPr>
                <a:t> </a:t>
              </a:r>
              <a:r>
                <a:rPr kumimoji="1" lang="en-US" altLang="zh-CN" sz="1200" b="1" i="0" u="none" strike="noStrike" kern="0" cap="none" spc="0" normalizeH="0" baseline="0" noProof="0" dirty="0">
                  <a:ln>
                    <a:noFill/>
                  </a:ln>
                  <a:solidFill>
                    <a:srgbClr val="00B0F0"/>
                  </a:solidFill>
                  <a:effectLst/>
                  <a:uLnTx/>
                  <a:uFillTx/>
                  <a:cs typeface="+mn-ea"/>
                  <a:sym typeface="+mn-lt"/>
                </a:rPr>
                <a:t>Management</a:t>
              </a:r>
              <a:endParaRPr kumimoji="1" lang="zh-CN" altLang="en-US" sz="1200" b="1" i="0" u="none" strike="noStrike" kern="0" cap="none" spc="0" normalizeH="0" baseline="0" noProof="0" dirty="0">
                <a:ln>
                  <a:noFill/>
                </a:ln>
                <a:solidFill>
                  <a:srgbClr val="00B0F0"/>
                </a:solidFill>
                <a:effectLst/>
                <a:uLnTx/>
                <a:uFillTx/>
                <a:cs typeface="+mn-ea"/>
                <a:sym typeface="+mn-lt"/>
              </a:endParaRPr>
            </a:p>
          </p:txBody>
        </p:sp>
        <p:sp>
          <p:nvSpPr>
            <p:cNvPr id="39" name="矩形 38">
              <a:extLst>
                <a:ext uri="{FF2B5EF4-FFF2-40B4-BE49-F238E27FC236}">
                  <a16:creationId xmlns:a16="http://schemas.microsoft.com/office/drawing/2014/main" id="{811C762F-1B33-4622-B5A7-1CF10DA7BB43}"/>
                </a:ext>
              </a:extLst>
            </p:cNvPr>
            <p:cNvSpPr/>
            <p:nvPr/>
          </p:nvSpPr>
          <p:spPr>
            <a:xfrm>
              <a:off x="8780592" y="2227560"/>
              <a:ext cx="1618610" cy="442745"/>
            </a:xfrm>
            <a:prstGeom prst="rect">
              <a:avLst/>
            </a:prstGeom>
            <a:no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1" i="0" u="none" strike="noStrike" kern="0" cap="none" spc="0" normalizeH="0" baseline="0" noProof="0" dirty="0">
                  <a:ln>
                    <a:noFill/>
                  </a:ln>
                  <a:solidFill>
                    <a:srgbClr val="00B0F0"/>
                  </a:solidFill>
                  <a:effectLst/>
                  <a:uLnTx/>
                  <a:uFillTx/>
                  <a:cs typeface="+mn-ea"/>
                  <a:sym typeface="+mn-lt"/>
                </a:rPr>
                <a:t>Desktop</a:t>
              </a:r>
              <a:r>
                <a:rPr kumimoji="1" lang="zh-CN" altLang="en-US" sz="1200" b="1" i="0" u="none" strike="noStrike" kern="0" cap="none" spc="0" normalizeH="0" baseline="0" noProof="0" dirty="0">
                  <a:ln>
                    <a:noFill/>
                  </a:ln>
                  <a:solidFill>
                    <a:srgbClr val="00B0F0"/>
                  </a:solidFill>
                  <a:effectLst/>
                  <a:uLnTx/>
                  <a:uFillTx/>
                  <a:cs typeface="+mn-ea"/>
                  <a:sym typeface="+mn-lt"/>
                </a:rPr>
                <a:t> </a:t>
              </a:r>
              <a:r>
                <a:rPr kumimoji="1" lang="en-US" altLang="zh-CN" sz="1200" b="1" i="0" u="none" strike="noStrike" kern="0" cap="none" spc="0" normalizeH="0" baseline="0" noProof="0" dirty="0">
                  <a:ln>
                    <a:noFill/>
                  </a:ln>
                  <a:solidFill>
                    <a:srgbClr val="00B0F0"/>
                  </a:solidFill>
                  <a:effectLst/>
                  <a:uLnTx/>
                  <a:uFillTx/>
                  <a:cs typeface="+mn-ea"/>
                  <a:sym typeface="+mn-lt"/>
                </a:rPr>
                <a:t>Template</a:t>
              </a:r>
              <a:endParaRPr kumimoji="1" lang="zh-CN" altLang="en-US" sz="1200" b="1" i="0" u="none" strike="noStrike" kern="0" cap="none" spc="0" normalizeH="0" baseline="0" noProof="0" dirty="0">
                <a:ln>
                  <a:noFill/>
                </a:ln>
                <a:solidFill>
                  <a:srgbClr val="00B0F0"/>
                </a:solidFill>
                <a:effectLst/>
                <a:uLnTx/>
                <a:uFillTx/>
                <a:cs typeface="+mn-ea"/>
                <a:sym typeface="+mn-lt"/>
              </a:endParaRPr>
            </a:p>
          </p:txBody>
        </p:sp>
        <p:sp>
          <p:nvSpPr>
            <p:cNvPr id="40" name="矩形 39">
              <a:extLst>
                <a:ext uri="{FF2B5EF4-FFF2-40B4-BE49-F238E27FC236}">
                  <a16:creationId xmlns:a16="http://schemas.microsoft.com/office/drawing/2014/main" id="{C4E1F8E0-D0B6-435A-B8A6-6733B9122796}"/>
                </a:ext>
              </a:extLst>
            </p:cNvPr>
            <p:cNvSpPr/>
            <p:nvPr/>
          </p:nvSpPr>
          <p:spPr>
            <a:xfrm>
              <a:off x="8780592" y="3632113"/>
              <a:ext cx="1618610" cy="442745"/>
            </a:xfrm>
            <a:prstGeom prst="rect">
              <a:avLst/>
            </a:prstGeom>
            <a:no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1" i="0" u="none" strike="noStrike" kern="0" cap="none" spc="0" normalizeH="0" baseline="0" noProof="0" dirty="0">
                  <a:ln>
                    <a:noFill/>
                  </a:ln>
                  <a:solidFill>
                    <a:srgbClr val="00B0F0"/>
                  </a:solidFill>
                  <a:effectLst/>
                  <a:uLnTx/>
                  <a:uFillTx/>
                  <a:cs typeface="+mn-ea"/>
                  <a:sym typeface="+mn-lt"/>
                </a:rPr>
                <a:t>Centralized</a:t>
              </a:r>
              <a:r>
                <a:rPr kumimoji="1" lang="zh-CN" altLang="en-US" sz="1200" b="1" i="0" u="none" strike="noStrike" kern="0" cap="none" spc="0" normalizeH="0" baseline="0" noProof="0" dirty="0">
                  <a:ln>
                    <a:noFill/>
                  </a:ln>
                  <a:solidFill>
                    <a:srgbClr val="00B0F0"/>
                  </a:solidFill>
                  <a:effectLst/>
                  <a:uLnTx/>
                  <a:uFillTx/>
                  <a:cs typeface="+mn-ea"/>
                  <a:sym typeface="+mn-lt"/>
                </a:rPr>
                <a:t> </a:t>
              </a:r>
              <a:r>
                <a:rPr kumimoji="1" lang="en-US" altLang="zh-CN" sz="1200" b="1" i="0" u="none" strike="noStrike" kern="0" cap="none" spc="0" normalizeH="0" baseline="0" noProof="0" dirty="0">
                  <a:ln>
                    <a:noFill/>
                  </a:ln>
                  <a:solidFill>
                    <a:srgbClr val="00B0F0"/>
                  </a:solidFill>
                  <a:effectLst/>
                  <a:uLnTx/>
                  <a:uFillTx/>
                  <a:cs typeface="+mn-ea"/>
                  <a:sym typeface="+mn-lt"/>
                </a:rPr>
                <a:t>Upgrades</a:t>
              </a:r>
              <a:endParaRPr kumimoji="1" lang="zh-CN" altLang="en-US" sz="1200" b="1" i="0" u="none" strike="noStrike" kern="0" cap="none" spc="0" normalizeH="0" baseline="0" noProof="0" dirty="0">
                <a:ln>
                  <a:noFill/>
                </a:ln>
                <a:solidFill>
                  <a:srgbClr val="00B0F0"/>
                </a:solidFill>
                <a:effectLst/>
                <a:uLnTx/>
                <a:uFillTx/>
                <a:cs typeface="+mn-ea"/>
                <a:sym typeface="+mn-lt"/>
              </a:endParaRPr>
            </a:p>
          </p:txBody>
        </p:sp>
        <p:sp>
          <p:nvSpPr>
            <p:cNvPr id="41" name="矩形 40">
              <a:extLst>
                <a:ext uri="{FF2B5EF4-FFF2-40B4-BE49-F238E27FC236}">
                  <a16:creationId xmlns:a16="http://schemas.microsoft.com/office/drawing/2014/main" id="{4FDEAE33-0191-4513-B89E-EE2D27A2A998}"/>
                </a:ext>
              </a:extLst>
            </p:cNvPr>
            <p:cNvSpPr/>
            <p:nvPr/>
          </p:nvSpPr>
          <p:spPr>
            <a:xfrm>
              <a:off x="8780592" y="1422140"/>
              <a:ext cx="1618610" cy="442745"/>
            </a:xfrm>
            <a:prstGeom prst="rect">
              <a:avLst/>
            </a:prstGeom>
            <a:no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1" i="0" u="none" strike="noStrike" kern="0" cap="none" spc="0" normalizeH="0" baseline="0" noProof="0" dirty="0">
                  <a:ln>
                    <a:noFill/>
                  </a:ln>
                  <a:solidFill>
                    <a:srgbClr val="00B0F0"/>
                  </a:solidFill>
                  <a:effectLst/>
                  <a:uLnTx/>
                  <a:uFillTx/>
                  <a:cs typeface="+mn-ea"/>
                  <a:sym typeface="+mn-lt"/>
                </a:rPr>
                <a:t>Authentication</a:t>
              </a:r>
              <a:endParaRPr kumimoji="1" lang="zh-CN" altLang="en-US" sz="1200" b="1" i="0" u="none" strike="noStrike" kern="0" cap="none" spc="0" normalizeH="0" baseline="0" noProof="0" dirty="0">
                <a:ln>
                  <a:noFill/>
                </a:ln>
                <a:solidFill>
                  <a:srgbClr val="00B0F0"/>
                </a:solidFill>
                <a:effectLst/>
                <a:uLnTx/>
                <a:uFillTx/>
                <a:cs typeface="+mn-ea"/>
                <a:sym typeface="+mn-lt"/>
              </a:endParaRPr>
            </a:p>
          </p:txBody>
        </p:sp>
        <p:sp>
          <p:nvSpPr>
            <p:cNvPr id="42" name="矩形 41">
              <a:extLst>
                <a:ext uri="{FF2B5EF4-FFF2-40B4-BE49-F238E27FC236}">
                  <a16:creationId xmlns:a16="http://schemas.microsoft.com/office/drawing/2014/main" id="{759E759B-4AB8-43D0-8E7F-4E2033489109}"/>
                </a:ext>
              </a:extLst>
            </p:cNvPr>
            <p:cNvSpPr/>
            <p:nvPr/>
          </p:nvSpPr>
          <p:spPr>
            <a:xfrm>
              <a:off x="8780592" y="4387832"/>
              <a:ext cx="1618610" cy="442744"/>
            </a:xfrm>
            <a:prstGeom prst="rect">
              <a:avLst/>
            </a:prstGeom>
            <a:no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1200" b="1" i="0" u="none" strike="noStrike" kern="0" cap="none" spc="0" normalizeH="0" baseline="0" noProof="0" dirty="0">
                  <a:ln>
                    <a:noFill/>
                  </a:ln>
                  <a:solidFill>
                    <a:srgbClr val="00B0F0"/>
                  </a:solidFill>
                  <a:effectLst/>
                  <a:uLnTx/>
                  <a:uFillTx/>
                  <a:cs typeface="+mn-ea"/>
                  <a:sym typeface="+mn-lt"/>
                </a:rPr>
                <a:t>Monitoring</a:t>
              </a:r>
              <a:endParaRPr kumimoji="1" lang="zh-CN" altLang="en-US" sz="1200" b="1" i="0" u="none" strike="noStrike" kern="0" cap="none" spc="0" normalizeH="0" baseline="0" noProof="0" dirty="0">
                <a:ln>
                  <a:noFill/>
                </a:ln>
                <a:solidFill>
                  <a:srgbClr val="00B0F0"/>
                </a:solidFill>
                <a:effectLst/>
                <a:uLnTx/>
                <a:uFillTx/>
                <a:cs typeface="+mn-ea"/>
                <a:sym typeface="+mn-lt"/>
              </a:endParaRPr>
            </a:p>
          </p:txBody>
        </p:sp>
        <p:cxnSp>
          <p:nvCxnSpPr>
            <p:cNvPr id="43" name="直线连接符 59">
              <a:extLst>
                <a:ext uri="{FF2B5EF4-FFF2-40B4-BE49-F238E27FC236}">
                  <a16:creationId xmlns:a16="http://schemas.microsoft.com/office/drawing/2014/main" id="{9F3ED19A-B8A0-41E5-AD28-36E5BF13A1DA}"/>
                </a:ext>
              </a:extLst>
            </p:cNvPr>
            <p:cNvCxnSpPr/>
            <p:nvPr/>
          </p:nvCxnSpPr>
          <p:spPr>
            <a:xfrm>
              <a:off x="8491008" y="2058574"/>
              <a:ext cx="2135724"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4" name="直线连接符 60">
              <a:extLst>
                <a:ext uri="{FF2B5EF4-FFF2-40B4-BE49-F238E27FC236}">
                  <a16:creationId xmlns:a16="http://schemas.microsoft.com/office/drawing/2014/main" id="{8BDC462A-8631-4B7E-9F1B-71400E7D501E}"/>
                </a:ext>
              </a:extLst>
            </p:cNvPr>
            <p:cNvCxnSpPr/>
            <p:nvPr/>
          </p:nvCxnSpPr>
          <p:spPr>
            <a:xfrm>
              <a:off x="8502218" y="2764353"/>
              <a:ext cx="2135724"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5" name="直线连接符 61">
              <a:extLst>
                <a:ext uri="{FF2B5EF4-FFF2-40B4-BE49-F238E27FC236}">
                  <a16:creationId xmlns:a16="http://schemas.microsoft.com/office/drawing/2014/main" id="{E7422844-2F6B-455E-ACF2-EFB6F9052E71}"/>
                </a:ext>
              </a:extLst>
            </p:cNvPr>
            <p:cNvCxnSpPr/>
            <p:nvPr/>
          </p:nvCxnSpPr>
          <p:spPr>
            <a:xfrm>
              <a:off x="8513429" y="3519726"/>
              <a:ext cx="2135724"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6" name="直线连接符 62">
              <a:extLst>
                <a:ext uri="{FF2B5EF4-FFF2-40B4-BE49-F238E27FC236}">
                  <a16:creationId xmlns:a16="http://schemas.microsoft.com/office/drawing/2014/main" id="{C61AF960-4EF9-4519-8A30-9F9A7956E148}"/>
                </a:ext>
              </a:extLst>
            </p:cNvPr>
            <p:cNvCxnSpPr/>
            <p:nvPr/>
          </p:nvCxnSpPr>
          <p:spPr>
            <a:xfrm>
              <a:off x="8502218" y="4257931"/>
              <a:ext cx="2135724"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32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80">
                                          <p:stCondLst>
                                            <p:cond delay="0"/>
                                          </p:stCondLst>
                                        </p:cTn>
                                        <p:tgtEl>
                                          <p:spTgt spid="11"/>
                                        </p:tgtEl>
                                      </p:cBhvr>
                                    </p:animEffect>
                                    <p:anim calcmode="lin" valueType="num">
                                      <p:cBhvr>
                                        <p:cTn id="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gtEl>
                                      </p:cBhvr>
                                      <p:to x="100000" y="60000"/>
                                    </p:animScale>
                                    <p:animScale>
                                      <p:cBhvr>
                                        <p:cTn id="14" dur="166" decel="50000">
                                          <p:stCondLst>
                                            <p:cond delay="676"/>
                                          </p:stCondLst>
                                        </p:cTn>
                                        <p:tgtEl>
                                          <p:spTgt spid="11"/>
                                        </p:tgtEl>
                                      </p:cBhvr>
                                      <p:to x="100000" y="100000"/>
                                    </p:animScale>
                                    <p:animScale>
                                      <p:cBhvr>
                                        <p:cTn id="15" dur="26">
                                          <p:stCondLst>
                                            <p:cond delay="1312"/>
                                          </p:stCondLst>
                                        </p:cTn>
                                        <p:tgtEl>
                                          <p:spTgt spid="11"/>
                                        </p:tgtEl>
                                      </p:cBhvr>
                                      <p:to x="100000" y="80000"/>
                                    </p:animScale>
                                    <p:animScale>
                                      <p:cBhvr>
                                        <p:cTn id="16" dur="166" decel="50000">
                                          <p:stCondLst>
                                            <p:cond delay="1338"/>
                                          </p:stCondLst>
                                        </p:cTn>
                                        <p:tgtEl>
                                          <p:spTgt spid="11"/>
                                        </p:tgtEl>
                                      </p:cBhvr>
                                      <p:to x="100000" y="100000"/>
                                    </p:animScale>
                                    <p:animScale>
                                      <p:cBhvr>
                                        <p:cTn id="17" dur="26">
                                          <p:stCondLst>
                                            <p:cond delay="1642"/>
                                          </p:stCondLst>
                                        </p:cTn>
                                        <p:tgtEl>
                                          <p:spTgt spid="11"/>
                                        </p:tgtEl>
                                      </p:cBhvr>
                                      <p:to x="100000" y="90000"/>
                                    </p:animScale>
                                    <p:animScale>
                                      <p:cBhvr>
                                        <p:cTn id="18" dur="166" decel="50000">
                                          <p:stCondLst>
                                            <p:cond delay="1668"/>
                                          </p:stCondLst>
                                        </p:cTn>
                                        <p:tgtEl>
                                          <p:spTgt spid="11"/>
                                        </p:tgtEl>
                                      </p:cBhvr>
                                      <p:to x="100000" y="100000"/>
                                    </p:animScale>
                                    <p:animScale>
                                      <p:cBhvr>
                                        <p:cTn id="19" dur="26">
                                          <p:stCondLst>
                                            <p:cond delay="1808"/>
                                          </p:stCondLst>
                                        </p:cTn>
                                        <p:tgtEl>
                                          <p:spTgt spid="11"/>
                                        </p:tgtEl>
                                      </p:cBhvr>
                                      <p:to x="100000" y="95000"/>
                                    </p:animScale>
                                    <p:animScale>
                                      <p:cBhvr>
                                        <p:cTn id="20" dur="166" decel="50000">
                                          <p:stCondLst>
                                            <p:cond delay="1834"/>
                                          </p:stCondLst>
                                        </p:cTn>
                                        <p:tgtEl>
                                          <p:spTgt spid="11"/>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80">
                                          <p:stCondLst>
                                            <p:cond delay="0"/>
                                          </p:stCondLst>
                                        </p:cTn>
                                        <p:tgtEl>
                                          <p:spTgt spid="10"/>
                                        </p:tgtEl>
                                      </p:cBhvr>
                                    </p:animEffect>
                                    <p:anim calcmode="lin" valueType="num">
                                      <p:cBhvr>
                                        <p:cTn id="24"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9" dur="26">
                                          <p:stCondLst>
                                            <p:cond delay="650"/>
                                          </p:stCondLst>
                                        </p:cTn>
                                        <p:tgtEl>
                                          <p:spTgt spid="10"/>
                                        </p:tgtEl>
                                      </p:cBhvr>
                                      <p:to x="100000" y="60000"/>
                                    </p:animScale>
                                    <p:animScale>
                                      <p:cBhvr>
                                        <p:cTn id="30" dur="166" decel="50000">
                                          <p:stCondLst>
                                            <p:cond delay="676"/>
                                          </p:stCondLst>
                                        </p:cTn>
                                        <p:tgtEl>
                                          <p:spTgt spid="10"/>
                                        </p:tgtEl>
                                      </p:cBhvr>
                                      <p:to x="100000" y="100000"/>
                                    </p:animScale>
                                    <p:animScale>
                                      <p:cBhvr>
                                        <p:cTn id="31" dur="26">
                                          <p:stCondLst>
                                            <p:cond delay="1312"/>
                                          </p:stCondLst>
                                        </p:cTn>
                                        <p:tgtEl>
                                          <p:spTgt spid="10"/>
                                        </p:tgtEl>
                                      </p:cBhvr>
                                      <p:to x="100000" y="80000"/>
                                    </p:animScale>
                                    <p:animScale>
                                      <p:cBhvr>
                                        <p:cTn id="32" dur="166" decel="50000">
                                          <p:stCondLst>
                                            <p:cond delay="1338"/>
                                          </p:stCondLst>
                                        </p:cTn>
                                        <p:tgtEl>
                                          <p:spTgt spid="10"/>
                                        </p:tgtEl>
                                      </p:cBhvr>
                                      <p:to x="100000" y="100000"/>
                                    </p:animScale>
                                    <p:animScale>
                                      <p:cBhvr>
                                        <p:cTn id="33" dur="26">
                                          <p:stCondLst>
                                            <p:cond delay="1642"/>
                                          </p:stCondLst>
                                        </p:cTn>
                                        <p:tgtEl>
                                          <p:spTgt spid="10"/>
                                        </p:tgtEl>
                                      </p:cBhvr>
                                      <p:to x="100000" y="90000"/>
                                    </p:animScale>
                                    <p:animScale>
                                      <p:cBhvr>
                                        <p:cTn id="34" dur="166" decel="50000">
                                          <p:stCondLst>
                                            <p:cond delay="1668"/>
                                          </p:stCondLst>
                                        </p:cTn>
                                        <p:tgtEl>
                                          <p:spTgt spid="10"/>
                                        </p:tgtEl>
                                      </p:cBhvr>
                                      <p:to x="100000" y="100000"/>
                                    </p:animScale>
                                    <p:animScale>
                                      <p:cBhvr>
                                        <p:cTn id="35" dur="26">
                                          <p:stCondLst>
                                            <p:cond delay="1808"/>
                                          </p:stCondLst>
                                        </p:cTn>
                                        <p:tgtEl>
                                          <p:spTgt spid="10"/>
                                        </p:tgtEl>
                                      </p:cBhvr>
                                      <p:to x="100000" y="95000"/>
                                    </p:animScale>
                                    <p:animScale>
                                      <p:cBhvr>
                                        <p:cTn id="36" dur="166" decel="50000">
                                          <p:stCondLst>
                                            <p:cond delay="1834"/>
                                          </p:stCondLst>
                                        </p:cTn>
                                        <p:tgtEl>
                                          <p:spTgt spid="10"/>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down)">
                                      <p:cBhvr>
                                        <p:cTn id="39" dur="580">
                                          <p:stCondLst>
                                            <p:cond delay="0"/>
                                          </p:stCondLst>
                                        </p:cTn>
                                        <p:tgtEl>
                                          <p:spTgt spid="23"/>
                                        </p:tgtEl>
                                      </p:cBhvr>
                                    </p:animEffect>
                                    <p:anim calcmode="lin" valueType="num">
                                      <p:cBhvr>
                                        <p:cTn id="40"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45" dur="26">
                                          <p:stCondLst>
                                            <p:cond delay="650"/>
                                          </p:stCondLst>
                                        </p:cTn>
                                        <p:tgtEl>
                                          <p:spTgt spid="23"/>
                                        </p:tgtEl>
                                      </p:cBhvr>
                                      <p:to x="100000" y="60000"/>
                                    </p:animScale>
                                    <p:animScale>
                                      <p:cBhvr>
                                        <p:cTn id="46" dur="166" decel="50000">
                                          <p:stCondLst>
                                            <p:cond delay="676"/>
                                          </p:stCondLst>
                                        </p:cTn>
                                        <p:tgtEl>
                                          <p:spTgt spid="23"/>
                                        </p:tgtEl>
                                      </p:cBhvr>
                                      <p:to x="100000" y="100000"/>
                                    </p:animScale>
                                    <p:animScale>
                                      <p:cBhvr>
                                        <p:cTn id="47" dur="26">
                                          <p:stCondLst>
                                            <p:cond delay="1312"/>
                                          </p:stCondLst>
                                        </p:cTn>
                                        <p:tgtEl>
                                          <p:spTgt spid="23"/>
                                        </p:tgtEl>
                                      </p:cBhvr>
                                      <p:to x="100000" y="80000"/>
                                    </p:animScale>
                                    <p:animScale>
                                      <p:cBhvr>
                                        <p:cTn id="48" dur="166" decel="50000">
                                          <p:stCondLst>
                                            <p:cond delay="1338"/>
                                          </p:stCondLst>
                                        </p:cTn>
                                        <p:tgtEl>
                                          <p:spTgt spid="23"/>
                                        </p:tgtEl>
                                      </p:cBhvr>
                                      <p:to x="100000" y="100000"/>
                                    </p:animScale>
                                    <p:animScale>
                                      <p:cBhvr>
                                        <p:cTn id="49" dur="26">
                                          <p:stCondLst>
                                            <p:cond delay="1642"/>
                                          </p:stCondLst>
                                        </p:cTn>
                                        <p:tgtEl>
                                          <p:spTgt spid="23"/>
                                        </p:tgtEl>
                                      </p:cBhvr>
                                      <p:to x="100000" y="90000"/>
                                    </p:animScale>
                                    <p:animScale>
                                      <p:cBhvr>
                                        <p:cTn id="50" dur="166" decel="50000">
                                          <p:stCondLst>
                                            <p:cond delay="1668"/>
                                          </p:stCondLst>
                                        </p:cTn>
                                        <p:tgtEl>
                                          <p:spTgt spid="23"/>
                                        </p:tgtEl>
                                      </p:cBhvr>
                                      <p:to x="100000" y="100000"/>
                                    </p:animScale>
                                    <p:animScale>
                                      <p:cBhvr>
                                        <p:cTn id="51" dur="26">
                                          <p:stCondLst>
                                            <p:cond delay="1808"/>
                                          </p:stCondLst>
                                        </p:cTn>
                                        <p:tgtEl>
                                          <p:spTgt spid="23"/>
                                        </p:tgtEl>
                                      </p:cBhvr>
                                      <p:to x="100000" y="95000"/>
                                    </p:animScale>
                                    <p:animScale>
                                      <p:cBhvr>
                                        <p:cTn id="52" dur="166" decel="50000">
                                          <p:stCondLst>
                                            <p:cond delay="1834"/>
                                          </p:stCondLst>
                                        </p:cTn>
                                        <p:tgtEl>
                                          <p:spTgt spid="23"/>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down)">
                                      <p:cBhvr>
                                        <p:cTn id="55" dur="580">
                                          <p:stCondLst>
                                            <p:cond delay="0"/>
                                          </p:stCondLst>
                                        </p:cTn>
                                        <p:tgtEl>
                                          <p:spTgt spid="24"/>
                                        </p:tgtEl>
                                      </p:cBhvr>
                                    </p:animEffect>
                                    <p:anim calcmode="lin" valueType="num">
                                      <p:cBhvr>
                                        <p:cTn id="56"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61" dur="26">
                                          <p:stCondLst>
                                            <p:cond delay="650"/>
                                          </p:stCondLst>
                                        </p:cTn>
                                        <p:tgtEl>
                                          <p:spTgt spid="24"/>
                                        </p:tgtEl>
                                      </p:cBhvr>
                                      <p:to x="100000" y="60000"/>
                                    </p:animScale>
                                    <p:animScale>
                                      <p:cBhvr>
                                        <p:cTn id="62" dur="166" decel="50000">
                                          <p:stCondLst>
                                            <p:cond delay="676"/>
                                          </p:stCondLst>
                                        </p:cTn>
                                        <p:tgtEl>
                                          <p:spTgt spid="24"/>
                                        </p:tgtEl>
                                      </p:cBhvr>
                                      <p:to x="100000" y="100000"/>
                                    </p:animScale>
                                    <p:animScale>
                                      <p:cBhvr>
                                        <p:cTn id="63" dur="26">
                                          <p:stCondLst>
                                            <p:cond delay="1312"/>
                                          </p:stCondLst>
                                        </p:cTn>
                                        <p:tgtEl>
                                          <p:spTgt spid="24"/>
                                        </p:tgtEl>
                                      </p:cBhvr>
                                      <p:to x="100000" y="80000"/>
                                    </p:animScale>
                                    <p:animScale>
                                      <p:cBhvr>
                                        <p:cTn id="64" dur="166" decel="50000">
                                          <p:stCondLst>
                                            <p:cond delay="1338"/>
                                          </p:stCondLst>
                                        </p:cTn>
                                        <p:tgtEl>
                                          <p:spTgt spid="24"/>
                                        </p:tgtEl>
                                      </p:cBhvr>
                                      <p:to x="100000" y="100000"/>
                                    </p:animScale>
                                    <p:animScale>
                                      <p:cBhvr>
                                        <p:cTn id="65" dur="26">
                                          <p:stCondLst>
                                            <p:cond delay="1642"/>
                                          </p:stCondLst>
                                        </p:cTn>
                                        <p:tgtEl>
                                          <p:spTgt spid="24"/>
                                        </p:tgtEl>
                                      </p:cBhvr>
                                      <p:to x="100000" y="90000"/>
                                    </p:animScale>
                                    <p:animScale>
                                      <p:cBhvr>
                                        <p:cTn id="66" dur="166" decel="50000">
                                          <p:stCondLst>
                                            <p:cond delay="1668"/>
                                          </p:stCondLst>
                                        </p:cTn>
                                        <p:tgtEl>
                                          <p:spTgt spid="24"/>
                                        </p:tgtEl>
                                      </p:cBhvr>
                                      <p:to x="100000" y="100000"/>
                                    </p:animScale>
                                    <p:animScale>
                                      <p:cBhvr>
                                        <p:cTn id="67" dur="26">
                                          <p:stCondLst>
                                            <p:cond delay="1808"/>
                                          </p:stCondLst>
                                        </p:cTn>
                                        <p:tgtEl>
                                          <p:spTgt spid="24"/>
                                        </p:tgtEl>
                                      </p:cBhvr>
                                      <p:to x="100000" y="95000"/>
                                    </p:animScale>
                                    <p:animScale>
                                      <p:cBhvr>
                                        <p:cTn id="68" dur="166" decel="50000">
                                          <p:stCondLst>
                                            <p:cond delay="1834"/>
                                          </p:stCondLst>
                                        </p:cTn>
                                        <p:tgtEl>
                                          <p:spTgt spid="24"/>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580">
                                          <p:stCondLst>
                                            <p:cond delay="0"/>
                                          </p:stCondLst>
                                        </p:cTn>
                                        <p:tgtEl>
                                          <p:spTgt spid="25"/>
                                        </p:tgtEl>
                                      </p:cBhvr>
                                    </p:animEffect>
                                    <p:anim calcmode="lin" valueType="num">
                                      <p:cBhvr>
                                        <p:cTn id="72"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77" dur="26">
                                          <p:stCondLst>
                                            <p:cond delay="650"/>
                                          </p:stCondLst>
                                        </p:cTn>
                                        <p:tgtEl>
                                          <p:spTgt spid="25"/>
                                        </p:tgtEl>
                                      </p:cBhvr>
                                      <p:to x="100000" y="60000"/>
                                    </p:animScale>
                                    <p:animScale>
                                      <p:cBhvr>
                                        <p:cTn id="78" dur="166" decel="50000">
                                          <p:stCondLst>
                                            <p:cond delay="676"/>
                                          </p:stCondLst>
                                        </p:cTn>
                                        <p:tgtEl>
                                          <p:spTgt spid="25"/>
                                        </p:tgtEl>
                                      </p:cBhvr>
                                      <p:to x="100000" y="100000"/>
                                    </p:animScale>
                                    <p:animScale>
                                      <p:cBhvr>
                                        <p:cTn id="79" dur="26">
                                          <p:stCondLst>
                                            <p:cond delay="1312"/>
                                          </p:stCondLst>
                                        </p:cTn>
                                        <p:tgtEl>
                                          <p:spTgt spid="25"/>
                                        </p:tgtEl>
                                      </p:cBhvr>
                                      <p:to x="100000" y="80000"/>
                                    </p:animScale>
                                    <p:animScale>
                                      <p:cBhvr>
                                        <p:cTn id="80" dur="166" decel="50000">
                                          <p:stCondLst>
                                            <p:cond delay="1338"/>
                                          </p:stCondLst>
                                        </p:cTn>
                                        <p:tgtEl>
                                          <p:spTgt spid="25"/>
                                        </p:tgtEl>
                                      </p:cBhvr>
                                      <p:to x="100000" y="100000"/>
                                    </p:animScale>
                                    <p:animScale>
                                      <p:cBhvr>
                                        <p:cTn id="81" dur="26">
                                          <p:stCondLst>
                                            <p:cond delay="1642"/>
                                          </p:stCondLst>
                                        </p:cTn>
                                        <p:tgtEl>
                                          <p:spTgt spid="25"/>
                                        </p:tgtEl>
                                      </p:cBhvr>
                                      <p:to x="100000" y="90000"/>
                                    </p:animScale>
                                    <p:animScale>
                                      <p:cBhvr>
                                        <p:cTn id="82" dur="166" decel="50000">
                                          <p:stCondLst>
                                            <p:cond delay="1668"/>
                                          </p:stCondLst>
                                        </p:cTn>
                                        <p:tgtEl>
                                          <p:spTgt spid="25"/>
                                        </p:tgtEl>
                                      </p:cBhvr>
                                      <p:to x="100000" y="100000"/>
                                    </p:animScale>
                                    <p:animScale>
                                      <p:cBhvr>
                                        <p:cTn id="83" dur="26">
                                          <p:stCondLst>
                                            <p:cond delay="1808"/>
                                          </p:stCondLst>
                                        </p:cTn>
                                        <p:tgtEl>
                                          <p:spTgt spid="25"/>
                                        </p:tgtEl>
                                      </p:cBhvr>
                                      <p:to x="100000" y="95000"/>
                                    </p:animScale>
                                    <p:animScale>
                                      <p:cBhvr>
                                        <p:cTn id="84" dur="166" decel="50000">
                                          <p:stCondLst>
                                            <p:cond delay="1834"/>
                                          </p:stCondLst>
                                        </p:cTn>
                                        <p:tgtEl>
                                          <p:spTgt spid="25"/>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down)">
                                      <p:cBhvr>
                                        <p:cTn id="87" dur="580">
                                          <p:stCondLst>
                                            <p:cond delay="0"/>
                                          </p:stCondLst>
                                        </p:cTn>
                                        <p:tgtEl>
                                          <p:spTgt spid="34"/>
                                        </p:tgtEl>
                                      </p:cBhvr>
                                    </p:animEffect>
                                    <p:anim calcmode="lin" valueType="num">
                                      <p:cBhvr>
                                        <p:cTn id="88"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93" dur="26">
                                          <p:stCondLst>
                                            <p:cond delay="650"/>
                                          </p:stCondLst>
                                        </p:cTn>
                                        <p:tgtEl>
                                          <p:spTgt spid="34"/>
                                        </p:tgtEl>
                                      </p:cBhvr>
                                      <p:to x="100000" y="60000"/>
                                    </p:animScale>
                                    <p:animScale>
                                      <p:cBhvr>
                                        <p:cTn id="94" dur="166" decel="50000">
                                          <p:stCondLst>
                                            <p:cond delay="676"/>
                                          </p:stCondLst>
                                        </p:cTn>
                                        <p:tgtEl>
                                          <p:spTgt spid="34"/>
                                        </p:tgtEl>
                                      </p:cBhvr>
                                      <p:to x="100000" y="100000"/>
                                    </p:animScale>
                                    <p:animScale>
                                      <p:cBhvr>
                                        <p:cTn id="95" dur="26">
                                          <p:stCondLst>
                                            <p:cond delay="1312"/>
                                          </p:stCondLst>
                                        </p:cTn>
                                        <p:tgtEl>
                                          <p:spTgt spid="34"/>
                                        </p:tgtEl>
                                      </p:cBhvr>
                                      <p:to x="100000" y="80000"/>
                                    </p:animScale>
                                    <p:animScale>
                                      <p:cBhvr>
                                        <p:cTn id="96" dur="166" decel="50000">
                                          <p:stCondLst>
                                            <p:cond delay="1338"/>
                                          </p:stCondLst>
                                        </p:cTn>
                                        <p:tgtEl>
                                          <p:spTgt spid="34"/>
                                        </p:tgtEl>
                                      </p:cBhvr>
                                      <p:to x="100000" y="100000"/>
                                    </p:animScale>
                                    <p:animScale>
                                      <p:cBhvr>
                                        <p:cTn id="97" dur="26">
                                          <p:stCondLst>
                                            <p:cond delay="1642"/>
                                          </p:stCondLst>
                                        </p:cTn>
                                        <p:tgtEl>
                                          <p:spTgt spid="34"/>
                                        </p:tgtEl>
                                      </p:cBhvr>
                                      <p:to x="100000" y="90000"/>
                                    </p:animScale>
                                    <p:animScale>
                                      <p:cBhvr>
                                        <p:cTn id="98" dur="166" decel="50000">
                                          <p:stCondLst>
                                            <p:cond delay="1668"/>
                                          </p:stCondLst>
                                        </p:cTn>
                                        <p:tgtEl>
                                          <p:spTgt spid="34"/>
                                        </p:tgtEl>
                                      </p:cBhvr>
                                      <p:to x="100000" y="100000"/>
                                    </p:animScale>
                                    <p:animScale>
                                      <p:cBhvr>
                                        <p:cTn id="99" dur="26">
                                          <p:stCondLst>
                                            <p:cond delay="1808"/>
                                          </p:stCondLst>
                                        </p:cTn>
                                        <p:tgtEl>
                                          <p:spTgt spid="34"/>
                                        </p:tgtEl>
                                      </p:cBhvr>
                                      <p:to x="100000" y="95000"/>
                                    </p:animScale>
                                    <p:animScale>
                                      <p:cBhvr>
                                        <p:cTn id="100" dur="166" decel="50000">
                                          <p:stCondLst>
                                            <p:cond delay="1834"/>
                                          </p:stCondLst>
                                        </p:cTn>
                                        <p:tgtEl>
                                          <p:spTgt spid="34"/>
                                        </p:tgtEl>
                                      </p:cBhvr>
                                      <p:to x="100000" y="100000"/>
                                    </p:animScale>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1000"/>
                                        <p:tgtEl>
                                          <p:spTgt spid="18"/>
                                        </p:tgtEl>
                                      </p:cBhvr>
                                    </p:animEffect>
                                    <p:anim calcmode="lin" valueType="num">
                                      <p:cBhvr>
                                        <p:cTn id="106" dur="1000" fill="hold"/>
                                        <p:tgtEl>
                                          <p:spTgt spid="18"/>
                                        </p:tgtEl>
                                        <p:attrNameLst>
                                          <p:attrName>ppt_x</p:attrName>
                                        </p:attrNameLst>
                                      </p:cBhvr>
                                      <p:tavLst>
                                        <p:tav tm="0">
                                          <p:val>
                                            <p:strVal val="#ppt_x"/>
                                          </p:val>
                                        </p:tav>
                                        <p:tav tm="100000">
                                          <p:val>
                                            <p:strVal val="#ppt_x"/>
                                          </p:val>
                                        </p:tav>
                                      </p:tavLst>
                                    </p:anim>
                                    <p:anim calcmode="lin" valueType="num">
                                      <p:cBhvr>
                                        <p:cTn id="107" dur="1000" fill="hold"/>
                                        <p:tgtEl>
                                          <p:spTgt spid="18"/>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fade">
                                      <p:cBhvr>
                                        <p:cTn id="110" dur="1000"/>
                                        <p:tgtEl>
                                          <p:spTgt spid="19"/>
                                        </p:tgtEl>
                                      </p:cBhvr>
                                    </p:animEffect>
                                    <p:anim calcmode="lin" valueType="num">
                                      <p:cBhvr>
                                        <p:cTn id="111" dur="1000" fill="hold"/>
                                        <p:tgtEl>
                                          <p:spTgt spid="19"/>
                                        </p:tgtEl>
                                        <p:attrNameLst>
                                          <p:attrName>ppt_x</p:attrName>
                                        </p:attrNameLst>
                                      </p:cBhvr>
                                      <p:tavLst>
                                        <p:tav tm="0">
                                          <p:val>
                                            <p:strVal val="#ppt_x"/>
                                          </p:val>
                                        </p:tav>
                                        <p:tav tm="100000">
                                          <p:val>
                                            <p:strVal val="#ppt_x"/>
                                          </p:val>
                                        </p:tav>
                                      </p:tavLst>
                                    </p:anim>
                                    <p:anim calcmode="lin" valueType="num">
                                      <p:cBhvr>
                                        <p:cTn id="112" dur="1000" fill="hold"/>
                                        <p:tgtEl>
                                          <p:spTgt spid="19"/>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fade">
                                      <p:cBhvr>
                                        <p:cTn id="115" dur="1000"/>
                                        <p:tgtEl>
                                          <p:spTgt spid="20"/>
                                        </p:tgtEl>
                                      </p:cBhvr>
                                    </p:animEffect>
                                    <p:anim calcmode="lin" valueType="num">
                                      <p:cBhvr>
                                        <p:cTn id="116" dur="1000" fill="hold"/>
                                        <p:tgtEl>
                                          <p:spTgt spid="20"/>
                                        </p:tgtEl>
                                        <p:attrNameLst>
                                          <p:attrName>ppt_x</p:attrName>
                                        </p:attrNameLst>
                                      </p:cBhvr>
                                      <p:tavLst>
                                        <p:tav tm="0">
                                          <p:val>
                                            <p:strVal val="#ppt_x"/>
                                          </p:val>
                                        </p:tav>
                                        <p:tav tm="100000">
                                          <p:val>
                                            <p:strVal val="#ppt_x"/>
                                          </p:val>
                                        </p:tav>
                                      </p:tavLst>
                                    </p:anim>
                                    <p:anim calcmode="lin" valueType="num">
                                      <p:cBhvr>
                                        <p:cTn id="117" dur="1000" fill="hold"/>
                                        <p:tgtEl>
                                          <p:spTgt spid="20"/>
                                        </p:tgtEl>
                                        <p:attrNameLst>
                                          <p:attrName>ppt_y</p:attrName>
                                        </p:attrNameLst>
                                      </p:cBhvr>
                                      <p:tavLst>
                                        <p:tav tm="0">
                                          <p:val>
                                            <p:strVal val="#ppt_y+.1"/>
                                          </p:val>
                                        </p:tav>
                                        <p:tav tm="100000">
                                          <p:val>
                                            <p:strVal val="#ppt_y"/>
                                          </p:val>
                                        </p:tav>
                                      </p:tavLst>
                                    </p:anim>
                                  </p:childTnLst>
                                </p:cTn>
                              </p:par>
                              <p:par>
                                <p:cTn id="118" presetID="42" presetClass="entr" presetSubtype="0" fill="hold" nodeType="withEffect">
                                  <p:stCondLst>
                                    <p:cond delay="0"/>
                                  </p:stCondLst>
                                  <p:childTnLst>
                                    <p:set>
                                      <p:cBhvr>
                                        <p:cTn id="119" dur="1" fill="hold">
                                          <p:stCondLst>
                                            <p:cond delay="0"/>
                                          </p:stCondLst>
                                        </p:cTn>
                                        <p:tgtEl>
                                          <p:spTgt spid="21"/>
                                        </p:tgtEl>
                                        <p:attrNameLst>
                                          <p:attrName>style.visibility</p:attrName>
                                        </p:attrNameLst>
                                      </p:cBhvr>
                                      <p:to>
                                        <p:strVal val="visible"/>
                                      </p:to>
                                    </p:set>
                                    <p:animEffect transition="in" filter="fade">
                                      <p:cBhvr>
                                        <p:cTn id="120" dur="1000"/>
                                        <p:tgtEl>
                                          <p:spTgt spid="21"/>
                                        </p:tgtEl>
                                      </p:cBhvr>
                                    </p:animEffect>
                                    <p:anim calcmode="lin" valueType="num">
                                      <p:cBhvr>
                                        <p:cTn id="121" dur="1000" fill="hold"/>
                                        <p:tgtEl>
                                          <p:spTgt spid="21"/>
                                        </p:tgtEl>
                                        <p:attrNameLst>
                                          <p:attrName>ppt_x</p:attrName>
                                        </p:attrNameLst>
                                      </p:cBhvr>
                                      <p:tavLst>
                                        <p:tav tm="0">
                                          <p:val>
                                            <p:strVal val="#ppt_x"/>
                                          </p:val>
                                        </p:tav>
                                        <p:tav tm="100000">
                                          <p:val>
                                            <p:strVal val="#ppt_x"/>
                                          </p:val>
                                        </p:tav>
                                      </p:tavLst>
                                    </p:anim>
                                    <p:anim calcmode="lin" valueType="num">
                                      <p:cBhvr>
                                        <p:cTn id="122" dur="1000" fill="hold"/>
                                        <p:tgtEl>
                                          <p:spTgt spid="21"/>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fade">
                                      <p:cBhvr>
                                        <p:cTn id="125" dur="1000"/>
                                        <p:tgtEl>
                                          <p:spTgt spid="22"/>
                                        </p:tgtEl>
                                      </p:cBhvr>
                                    </p:animEffect>
                                    <p:anim calcmode="lin" valueType="num">
                                      <p:cBhvr>
                                        <p:cTn id="126" dur="1000" fill="hold"/>
                                        <p:tgtEl>
                                          <p:spTgt spid="22"/>
                                        </p:tgtEl>
                                        <p:attrNameLst>
                                          <p:attrName>ppt_x</p:attrName>
                                        </p:attrNameLst>
                                      </p:cBhvr>
                                      <p:tavLst>
                                        <p:tav tm="0">
                                          <p:val>
                                            <p:strVal val="#ppt_x"/>
                                          </p:val>
                                        </p:tav>
                                        <p:tav tm="100000">
                                          <p:val>
                                            <p:strVal val="#ppt_x"/>
                                          </p:val>
                                        </p:tav>
                                      </p:tavLst>
                                    </p:anim>
                                    <p:anim calcmode="lin" valueType="num">
                                      <p:cBhvr>
                                        <p:cTn id="12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16" presetClass="entr" presetSubtype="21" fill="hold" grpId="0" nodeType="clickEffect">
                                  <p:stCondLst>
                                    <p:cond delay="0"/>
                                  </p:stCondLst>
                                  <p:childTnLst>
                                    <p:set>
                                      <p:cBhvr>
                                        <p:cTn id="131" dur="1" fill="hold">
                                          <p:stCondLst>
                                            <p:cond delay="0"/>
                                          </p:stCondLst>
                                        </p:cTn>
                                        <p:tgtEl>
                                          <p:spTgt spid="30"/>
                                        </p:tgtEl>
                                        <p:attrNameLst>
                                          <p:attrName>style.visibility</p:attrName>
                                        </p:attrNameLst>
                                      </p:cBhvr>
                                      <p:to>
                                        <p:strVal val="visible"/>
                                      </p:to>
                                    </p:set>
                                    <p:animEffect transition="in" filter="barn(inVertical)">
                                      <p:cBhvr>
                                        <p:cTn id="132" dur="500"/>
                                        <p:tgtEl>
                                          <p:spTgt spid="30"/>
                                        </p:tgtEl>
                                      </p:cBhvr>
                                    </p:animEffect>
                                  </p:childTnLst>
                                </p:cTn>
                              </p:par>
                              <p:par>
                                <p:cTn id="133" presetID="16" presetClass="entr" presetSubtype="21" fill="hold" grpId="0" nodeType="with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barn(inVertical)">
                                      <p:cBhvr>
                                        <p:cTn id="135" dur="500"/>
                                        <p:tgtEl>
                                          <p:spTgt spid="31"/>
                                        </p:tgtEl>
                                      </p:cBhvr>
                                    </p:animEffect>
                                  </p:childTnLst>
                                </p:cTn>
                              </p:par>
                              <p:par>
                                <p:cTn id="136" presetID="16" presetClass="entr" presetSubtype="21"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Effect transition="in" filter="barn(inVertical)">
                                      <p:cBhvr>
                                        <p:cTn id="138" dur="500"/>
                                        <p:tgtEl>
                                          <p:spTgt spid="32"/>
                                        </p:tgtEl>
                                      </p:cBhvr>
                                    </p:animEffect>
                                  </p:childTnLst>
                                </p:cTn>
                              </p:par>
                              <p:par>
                                <p:cTn id="139" presetID="16" presetClass="entr" presetSubtype="21" fill="hold" grpId="0" nodeType="withEffect">
                                  <p:stCondLst>
                                    <p:cond delay="0"/>
                                  </p:stCondLst>
                                  <p:childTnLst>
                                    <p:set>
                                      <p:cBhvr>
                                        <p:cTn id="140" dur="1" fill="hold">
                                          <p:stCondLst>
                                            <p:cond delay="0"/>
                                          </p:stCondLst>
                                        </p:cTn>
                                        <p:tgtEl>
                                          <p:spTgt spid="33"/>
                                        </p:tgtEl>
                                        <p:attrNameLst>
                                          <p:attrName>style.visibility</p:attrName>
                                        </p:attrNameLst>
                                      </p:cBhvr>
                                      <p:to>
                                        <p:strVal val="visible"/>
                                      </p:to>
                                    </p:set>
                                    <p:animEffect transition="in" filter="barn(inVertical)">
                                      <p:cBhvr>
                                        <p:cTn id="141" dur="500"/>
                                        <p:tgtEl>
                                          <p:spTgt spid="33"/>
                                        </p:tgtEl>
                                      </p:cBhvr>
                                    </p:animEffect>
                                  </p:childTnLst>
                                </p:cTn>
                              </p:par>
                            </p:childTnLst>
                          </p:cTn>
                        </p:par>
                      </p:childTnLst>
                    </p:cTn>
                  </p:par>
                  <p:par>
                    <p:cTn id="142" fill="hold">
                      <p:stCondLst>
                        <p:cond delay="indefinite"/>
                      </p:stCondLst>
                      <p:childTnLst>
                        <p:par>
                          <p:cTn id="143" fill="hold">
                            <p:stCondLst>
                              <p:cond delay="0"/>
                            </p:stCondLst>
                            <p:childTnLst>
                              <p:par>
                                <p:cTn id="144" presetID="6" presetClass="entr" presetSubtype="16" fill="hold" grpId="0" nodeType="click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circle(in)">
                                      <p:cBhvr>
                                        <p:cTn id="146" dur="2000"/>
                                        <p:tgtEl>
                                          <p:spTgt spid="26"/>
                                        </p:tgtEl>
                                      </p:cBhvr>
                                    </p:animEffect>
                                  </p:childTnLst>
                                </p:cTn>
                              </p:par>
                              <p:par>
                                <p:cTn id="147" presetID="6" presetClass="entr" presetSubtype="16" fill="hold" grpId="0" nodeType="with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circle(in)">
                                      <p:cBhvr>
                                        <p:cTn id="149" dur="2000"/>
                                        <p:tgtEl>
                                          <p:spTgt spid="27"/>
                                        </p:tgtEl>
                                      </p:cBhvr>
                                    </p:animEffect>
                                  </p:childTnLst>
                                </p:cTn>
                              </p:par>
                              <p:par>
                                <p:cTn id="150" presetID="6" presetClass="entr" presetSubtype="16" fill="hold" grpId="0" nodeType="withEffect">
                                  <p:stCondLst>
                                    <p:cond delay="0"/>
                                  </p:stCondLst>
                                  <p:childTnLst>
                                    <p:set>
                                      <p:cBhvr>
                                        <p:cTn id="151" dur="1" fill="hold">
                                          <p:stCondLst>
                                            <p:cond delay="0"/>
                                          </p:stCondLst>
                                        </p:cTn>
                                        <p:tgtEl>
                                          <p:spTgt spid="28"/>
                                        </p:tgtEl>
                                        <p:attrNameLst>
                                          <p:attrName>style.visibility</p:attrName>
                                        </p:attrNameLst>
                                      </p:cBhvr>
                                      <p:to>
                                        <p:strVal val="visible"/>
                                      </p:to>
                                    </p:set>
                                    <p:animEffect transition="in" filter="circle(in)">
                                      <p:cBhvr>
                                        <p:cTn id="152" dur="2000"/>
                                        <p:tgtEl>
                                          <p:spTgt spid="28"/>
                                        </p:tgtEl>
                                      </p:cBhvr>
                                    </p:animEffect>
                                  </p:childTnLst>
                                </p:cTn>
                              </p:par>
                              <p:par>
                                <p:cTn id="153" presetID="6" presetClass="entr" presetSubtype="16" fill="hold" grpId="0" nodeType="withEffect">
                                  <p:stCondLst>
                                    <p:cond delay="0"/>
                                  </p:stCondLst>
                                  <p:childTnLst>
                                    <p:set>
                                      <p:cBhvr>
                                        <p:cTn id="154" dur="1" fill="hold">
                                          <p:stCondLst>
                                            <p:cond delay="0"/>
                                          </p:stCondLst>
                                        </p:cTn>
                                        <p:tgtEl>
                                          <p:spTgt spid="29"/>
                                        </p:tgtEl>
                                        <p:attrNameLst>
                                          <p:attrName>style.visibility</p:attrName>
                                        </p:attrNameLst>
                                      </p:cBhvr>
                                      <p:to>
                                        <p:strVal val="visible"/>
                                      </p:to>
                                    </p:set>
                                    <p:animEffect transition="in" filter="circle(in)">
                                      <p:cBhvr>
                                        <p:cTn id="155" dur="2000"/>
                                        <p:tgtEl>
                                          <p:spTgt spid="29"/>
                                        </p:tgtEl>
                                      </p:cBhvr>
                                    </p:animEffect>
                                  </p:childTnLst>
                                </p:cTn>
                              </p:par>
                            </p:childTnLst>
                          </p:cTn>
                        </p:par>
                      </p:childTnLst>
                    </p:cTn>
                  </p:par>
                  <p:par>
                    <p:cTn id="156" fill="hold">
                      <p:stCondLst>
                        <p:cond delay="indefinite"/>
                      </p:stCondLst>
                      <p:childTnLst>
                        <p:par>
                          <p:cTn id="157" fill="hold">
                            <p:stCondLst>
                              <p:cond delay="0"/>
                            </p:stCondLst>
                            <p:childTnLst>
                              <p:par>
                                <p:cTn id="158" presetID="10" presetClass="entr" presetSubtype="0" fill="hold" nodeType="click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fade">
                                      <p:cBhvr>
                                        <p:cTn id="160" dur="500"/>
                                        <p:tgtEl>
                                          <p:spTgt spid="36"/>
                                        </p:tgtEl>
                                      </p:cBhvr>
                                    </p:animEffect>
                                  </p:childTnLst>
                                </p:cTn>
                              </p:par>
                            </p:childTnLst>
                          </p:cTn>
                        </p:par>
                      </p:childTnLst>
                    </p:cTn>
                  </p:par>
                  <p:par>
                    <p:cTn id="161" fill="hold">
                      <p:stCondLst>
                        <p:cond delay="indefinite"/>
                      </p:stCondLst>
                      <p:childTnLst>
                        <p:par>
                          <p:cTn id="162" fill="hold">
                            <p:stCondLst>
                              <p:cond delay="0"/>
                            </p:stCondLst>
                            <p:childTnLst>
                              <p:par>
                                <p:cTn id="163" presetID="10" presetClass="entr" presetSubtype="0" fill="hold" grpId="0" nodeType="clickEffect">
                                  <p:stCondLst>
                                    <p:cond delay="0"/>
                                  </p:stCondLst>
                                  <p:childTnLst>
                                    <p:set>
                                      <p:cBhvr>
                                        <p:cTn id="164" dur="1" fill="hold">
                                          <p:stCondLst>
                                            <p:cond delay="0"/>
                                          </p:stCondLst>
                                        </p:cTn>
                                        <p:tgtEl>
                                          <p:spTgt spid="35"/>
                                        </p:tgtEl>
                                        <p:attrNameLst>
                                          <p:attrName>style.visibility</p:attrName>
                                        </p:attrNameLst>
                                      </p:cBhvr>
                                      <p:to>
                                        <p:strVal val="visible"/>
                                      </p:to>
                                    </p:set>
                                    <p:animEffect transition="in" filter="fade">
                                      <p:cBhvr>
                                        <p:cTn id="16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19" grpId="0"/>
      <p:bldP spid="20" grpId="0"/>
      <p:bldP spid="25" grpId="0"/>
      <p:bldP spid="26" grpId="0" animBg="1"/>
      <p:bldP spid="27" grpId="0"/>
      <p:bldP spid="28" grpId="0" animBg="1"/>
      <p:bldP spid="29" grpId="0" animBg="1"/>
      <p:bldP spid="30" grpId="0" animBg="1"/>
      <p:bldP spid="31" grpId="0" animBg="1"/>
      <p:bldP spid="32" grpId="0" animBg="1"/>
      <p:bldP spid="33" grpId="0"/>
      <p:bldP spid="34" grpId="0"/>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65DC476-9B9E-4A35-BBAE-19980775DFCF}"/>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14B5C1D8-30D3-4317-9D28-B32B758A6F67}"/>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16</a:t>
            </a:fld>
            <a:endParaRPr lang="zh-CN" altLang="en-US" dirty="0"/>
          </a:p>
        </p:txBody>
      </p:sp>
      <p:sp>
        <p:nvSpPr>
          <p:cNvPr id="5" name="标题 4">
            <a:extLst>
              <a:ext uri="{FF2B5EF4-FFF2-40B4-BE49-F238E27FC236}">
                <a16:creationId xmlns:a16="http://schemas.microsoft.com/office/drawing/2014/main" id="{8E9E41D8-2E53-4985-8E12-183E833EECD2}"/>
              </a:ext>
            </a:extLst>
          </p:cNvPr>
          <p:cNvSpPr>
            <a:spLocks noGrp="1"/>
          </p:cNvSpPr>
          <p:nvPr>
            <p:ph type="ctrTitle"/>
          </p:nvPr>
        </p:nvSpPr>
        <p:spPr>
          <a:xfrm>
            <a:off x="558799" y="165099"/>
            <a:ext cx="6766449" cy="578479"/>
          </a:xfrm>
        </p:spPr>
        <p:txBody>
          <a:bodyPr>
            <a:normAutofit/>
          </a:bodyPr>
          <a:lstStyle/>
          <a:p>
            <a:r>
              <a:rPr lang="en-US" altLang="zh-CN" sz="2800" dirty="0">
                <a:solidFill>
                  <a:schemeClr val="bg1"/>
                </a:solidFill>
                <a:latin typeface="+mn-lt"/>
                <a:ea typeface="+mn-ea"/>
                <a:cs typeface="+mn-ea"/>
                <a:sym typeface="+mn-lt"/>
              </a:rPr>
              <a:t>What Can VDI Bring to Hospital?</a:t>
            </a:r>
            <a:endParaRPr lang="zh-CN" altLang="en-US" dirty="0"/>
          </a:p>
        </p:txBody>
      </p:sp>
      <p:grpSp>
        <p:nvGrpSpPr>
          <p:cNvPr id="6" name="Group 5">
            <a:extLst>
              <a:ext uri="{FF2B5EF4-FFF2-40B4-BE49-F238E27FC236}">
                <a16:creationId xmlns:a16="http://schemas.microsoft.com/office/drawing/2014/main" id="{F023C111-D323-4959-9538-6EF2F4EF789D}"/>
              </a:ext>
            </a:extLst>
          </p:cNvPr>
          <p:cNvGrpSpPr/>
          <p:nvPr/>
        </p:nvGrpSpPr>
        <p:grpSpPr>
          <a:xfrm>
            <a:off x="4618765" y="1475210"/>
            <a:ext cx="2954468" cy="2324070"/>
            <a:chOff x="4618765" y="1475210"/>
            <a:chExt cx="2954468" cy="2324070"/>
          </a:xfrm>
        </p:grpSpPr>
        <p:grpSp>
          <p:nvGrpSpPr>
            <p:cNvPr id="31" name="组合 30">
              <a:extLst>
                <a:ext uri="{FF2B5EF4-FFF2-40B4-BE49-F238E27FC236}">
                  <a16:creationId xmlns:a16="http://schemas.microsoft.com/office/drawing/2014/main" id="{51DDDF19-D983-7D4E-A4BF-C8C9EB3F59F0}"/>
                </a:ext>
              </a:extLst>
            </p:cNvPr>
            <p:cNvGrpSpPr/>
            <p:nvPr/>
          </p:nvGrpSpPr>
          <p:grpSpPr>
            <a:xfrm>
              <a:off x="5760538" y="1475210"/>
              <a:ext cx="670920" cy="670920"/>
              <a:chOff x="2796546" y="1208711"/>
              <a:chExt cx="1114793" cy="1114793"/>
            </a:xfrm>
          </p:grpSpPr>
          <p:sp>
            <p:nvSpPr>
              <p:cNvPr id="32" name="椭圆 31">
                <a:extLst>
                  <a:ext uri="{FF2B5EF4-FFF2-40B4-BE49-F238E27FC236}">
                    <a16:creationId xmlns:a16="http://schemas.microsoft.com/office/drawing/2014/main" id="{5DECB472-CD56-154E-B0B1-62E71C78FBC5}"/>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33" name="椭圆 32">
                <a:extLst>
                  <a:ext uri="{FF2B5EF4-FFF2-40B4-BE49-F238E27FC236}">
                    <a16:creationId xmlns:a16="http://schemas.microsoft.com/office/drawing/2014/main" id="{39D1E575-32EC-744D-9249-1BF3FF636297}"/>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34" name="矩形 33">
              <a:extLst>
                <a:ext uri="{FF2B5EF4-FFF2-40B4-BE49-F238E27FC236}">
                  <a16:creationId xmlns:a16="http://schemas.microsoft.com/office/drawing/2014/main" id="{8F3A391C-471F-0049-A593-3AC2ADC91F69}"/>
                </a:ext>
              </a:extLst>
            </p:cNvPr>
            <p:cNvSpPr/>
            <p:nvPr/>
          </p:nvSpPr>
          <p:spPr>
            <a:xfrm>
              <a:off x="4822059" y="2241046"/>
              <a:ext cx="2547880" cy="1329723"/>
            </a:xfrm>
            <a:prstGeom prst="rect">
              <a:avLst/>
            </a:prstGeom>
          </p:spPr>
          <p:txBody>
            <a:bodyPr wrap="square">
              <a:spAutoFit/>
            </a:bodyPr>
            <a:lstStyle/>
            <a:p>
              <a:pPr lvl="0" algn="ctr">
                <a:lnSpc>
                  <a:spcPct val="150000"/>
                </a:lnSpc>
              </a:pPr>
              <a:r>
                <a:rPr lang="en-US" altLang="zh-CN" sz="1100" dirty="0">
                  <a:solidFill>
                    <a:schemeClr val="bg1"/>
                  </a:solidFill>
                </a:rPr>
                <a:t>Assign different levels of authorization for nurses to access data. They can access the same data from any desktop of the hospital. </a:t>
              </a:r>
            </a:p>
          </p:txBody>
        </p:sp>
        <p:sp>
          <p:nvSpPr>
            <p:cNvPr id="35" name="矩形 34">
              <a:extLst>
                <a:ext uri="{FF2B5EF4-FFF2-40B4-BE49-F238E27FC236}">
                  <a16:creationId xmlns:a16="http://schemas.microsoft.com/office/drawing/2014/main" id="{DB6B94D6-61B7-684A-AEB6-4331B720FB6D}"/>
                </a:ext>
              </a:extLst>
            </p:cNvPr>
            <p:cNvSpPr/>
            <p:nvPr/>
          </p:nvSpPr>
          <p:spPr>
            <a:xfrm>
              <a:off x="4618765" y="1797074"/>
              <a:ext cx="2954468" cy="2002206"/>
            </a:xfrm>
            <a:prstGeom prst="rect">
              <a:avLst/>
            </a:prstGeom>
            <a:noFill/>
            <a:ln>
              <a:solidFill>
                <a:srgbClr val="00B0F0">
                  <a:alpha val="5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59" name="图形 58">
              <a:extLst>
                <a:ext uri="{FF2B5EF4-FFF2-40B4-BE49-F238E27FC236}">
                  <a16:creationId xmlns:a16="http://schemas.microsoft.com/office/drawing/2014/main" id="{D8131A03-2C01-6242-BF31-6822AD86E3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74133" y="1574088"/>
              <a:ext cx="443727" cy="443727"/>
            </a:xfrm>
            <a:prstGeom prst="rect">
              <a:avLst/>
            </a:prstGeom>
          </p:spPr>
        </p:pic>
      </p:grpSp>
      <p:grpSp>
        <p:nvGrpSpPr>
          <p:cNvPr id="3" name="Group 2">
            <a:extLst>
              <a:ext uri="{FF2B5EF4-FFF2-40B4-BE49-F238E27FC236}">
                <a16:creationId xmlns:a16="http://schemas.microsoft.com/office/drawing/2014/main" id="{2474FA18-7575-4F98-AFB3-DAD6D5E6DE06}"/>
              </a:ext>
            </a:extLst>
          </p:cNvPr>
          <p:cNvGrpSpPr/>
          <p:nvPr/>
        </p:nvGrpSpPr>
        <p:grpSpPr>
          <a:xfrm>
            <a:off x="1406221" y="1475210"/>
            <a:ext cx="2954468" cy="2324070"/>
            <a:chOff x="1406221" y="1475210"/>
            <a:chExt cx="2954468" cy="2324070"/>
          </a:xfrm>
        </p:grpSpPr>
        <p:grpSp>
          <p:nvGrpSpPr>
            <p:cNvPr id="9" name="组合 8">
              <a:extLst>
                <a:ext uri="{FF2B5EF4-FFF2-40B4-BE49-F238E27FC236}">
                  <a16:creationId xmlns:a16="http://schemas.microsoft.com/office/drawing/2014/main" id="{B1BC0115-9515-6844-8A0E-A164E2356F6A}"/>
                </a:ext>
              </a:extLst>
            </p:cNvPr>
            <p:cNvGrpSpPr/>
            <p:nvPr/>
          </p:nvGrpSpPr>
          <p:grpSpPr>
            <a:xfrm>
              <a:off x="2547994" y="1475210"/>
              <a:ext cx="670920" cy="670920"/>
              <a:chOff x="2796546" y="1208711"/>
              <a:chExt cx="1114793" cy="1114793"/>
            </a:xfrm>
          </p:grpSpPr>
          <p:sp>
            <p:nvSpPr>
              <p:cNvPr id="10" name="椭圆 9">
                <a:extLst>
                  <a:ext uri="{FF2B5EF4-FFF2-40B4-BE49-F238E27FC236}">
                    <a16:creationId xmlns:a16="http://schemas.microsoft.com/office/drawing/2014/main" id="{3D4F0640-50C4-664F-BA1D-51B7474C3697}"/>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11" name="椭圆 10">
                <a:extLst>
                  <a:ext uri="{FF2B5EF4-FFF2-40B4-BE49-F238E27FC236}">
                    <a16:creationId xmlns:a16="http://schemas.microsoft.com/office/drawing/2014/main" id="{680939CF-E890-DE49-9F99-0C4EDDD9B4FD}"/>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23" name="矩形 22">
              <a:extLst>
                <a:ext uri="{FF2B5EF4-FFF2-40B4-BE49-F238E27FC236}">
                  <a16:creationId xmlns:a16="http://schemas.microsoft.com/office/drawing/2014/main" id="{E25CBCF0-DE44-6E4D-8EF5-3D7E1997BE9D}"/>
                </a:ext>
              </a:extLst>
            </p:cNvPr>
            <p:cNvSpPr/>
            <p:nvPr/>
          </p:nvSpPr>
          <p:spPr>
            <a:xfrm>
              <a:off x="1609514" y="2247455"/>
              <a:ext cx="2547880" cy="1339563"/>
            </a:xfrm>
            <a:prstGeom prst="rect">
              <a:avLst/>
            </a:prstGeom>
          </p:spPr>
          <p:txBody>
            <a:bodyPr wrap="square">
              <a:spAutoFit/>
            </a:bodyPr>
            <a:lstStyle/>
            <a:p>
              <a:pPr lvl="0" algn="ctr">
                <a:lnSpc>
                  <a:spcPct val="150000"/>
                </a:lnSpc>
              </a:pPr>
              <a:r>
                <a:rPr lang="en-US" altLang="zh-CN" sz="1100" dirty="0">
                  <a:solidFill>
                    <a:schemeClr val="bg1"/>
                  </a:solidFill>
                </a:rPr>
                <a:t>Provide solution with remote access functionality. Doctors can access HIS or EMR system with any terminal inside or outside of hospital. </a:t>
              </a:r>
            </a:p>
          </p:txBody>
        </p:sp>
        <p:sp>
          <p:nvSpPr>
            <p:cNvPr id="30" name="矩形 29">
              <a:extLst>
                <a:ext uri="{FF2B5EF4-FFF2-40B4-BE49-F238E27FC236}">
                  <a16:creationId xmlns:a16="http://schemas.microsoft.com/office/drawing/2014/main" id="{5A02F552-6547-5649-B17C-E74F327C58FA}"/>
                </a:ext>
              </a:extLst>
            </p:cNvPr>
            <p:cNvSpPr/>
            <p:nvPr/>
          </p:nvSpPr>
          <p:spPr>
            <a:xfrm>
              <a:off x="1406221" y="1797074"/>
              <a:ext cx="2954468" cy="2002206"/>
            </a:xfrm>
            <a:prstGeom prst="rect">
              <a:avLst/>
            </a:prstGeom>
            <a:noFill/>
            <a:ln>
              <a:solidFill>
                <a:srgbClr val="00B0F0">
                  <a:alpha val="5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61" name="图形 60">
              <a:extLst>
                <a:ext uri="{FF2B5EF4-FFF2-40B4-BE49-F238E27FC236}">
                  <a16:creationId xmlns:a16="http://schemas.microsoft.com/office/drawing/2014/main" id="{A3F2FDAA-4A2D-9C49-A374-41A4E28CFBE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09171" y="1636690"/>
              <a:ext cx="330020" cy="330020"/>
            </a:xfrm>
            <a:prstGeom prst="rect">
              <a:avLst/>
            </a:prstGeom>
          </p:spPr>
        </p:pic>
      </p:grpSp>
      <p:grpSp>
        <p:nvGrpSpPr>
          <p:cNvPr id="7" name="Group 6">
            <a:extLst>
              <a:ext uri="{FF2B5EF4-FFF2-40B4-BE49-F238E27FC236}">
                <a16:creationId xmlns:a16="http://schemas.microsoft.com/office/drawing/2014/main" id="{36A2A973-04BF-4027-BCA5-79975D8C9092}"/>
              </a:ext>
            </a:extLst>
          </p:cNvPr>
          <p:cNvGrpSpPr/>
          <p:nvPr/>
        </p:nvGrpSpPr>
        <p:grpSpPr>
          <a:xfrm>
            <a:off x="7831310" y="1475210"/>
            <a:ext cx="2954468" cy="2324070"/>
            <a:chOff x="7831310" y="1475210"/>
            <a:chExt cx="2954468" cy="2324070"/>
          </a:xfrm>
        </p:grpSpPr>
        <p:grpSp>
          <p:nvGrpSpPr>
            <p:cNvPr id="36" name="组合 35">
              <a:extLst>
                <a:ext uri="{FF2B5EF4-FFF2-40B4-BE49-F238E27FC236}">
                  <a16:creationId xmlns:a16="http://schemas.microsoft.com/office/drawing/2014/main" id="{1B058BFA-88E5-E44B-8156-8B388313CA0E}"/>
                </a:ext>
              </a:extLst>
            </p:cNvPr>
            <p:cNvGrpSpPr/>
            <p:nvPr/>
          </p:nvGrpSpPr>
          <p:grpSpPr>
            <a:xfrm>
              <a:off x="8973083" y="1475210"/>
              <a:ext cx="670920" cy="670920"/>
              <a:chOff x="2796546" y="1208711"/>
              <a:chExt cx="1114793" cy="1114793"/>
            </a:xfrm>
          </p:grpSpPr>
          <p:sp>
            <p:nvSpPr>
              <p:cNvPr id="37" name="椭圆 36">
                <a:extLst>
                  <a:ext uri="{FF2B5EF4-FFF2-40B4-BE49-F238E27FC236}">
                    <a16:creationId xmlns:a16="http://schemas.microsoft.com/office/drawing/2014/main" id="{8BD4FBFA-7682-044D-97E3-DB5DB98558AD}"/>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38" name="椭圆 37">
                <a:extLst>
                  <a:ext uri="{FF2B5EF4-FFF2-40B4-BE49-F238E27FC236}">
                    <a16:creationId xmlns:a16="http://schemas.microsoft.com/office/drawing/2014/main" id="{CAA453AF-E2D5-E04A-9FCB-E54122F36C3D}"/>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39" name="矩形 38">
              <a:extLst>
                <a:ext uri="{FF2B5EF4-FFF2-40B4-BE49-F238E27FC236}">
                  <a16:creationId xmlns:a16="http://schemas.microsoft.com/office/drawing/2014/main" id="{0DAFE61B-86F5-3644-B37D-60BDC3342EEA}"/>
                </a:ext>
              </a:extLst>
            </p:cNvPr>
            <p:cNvSpPr/>
            <p:nvPr/>
          </p:nvSpPr>
          <p:spPr>
            <a:xfrm>
              <a:off x="8239968" y="2467994"/>
              <a:ext cx="2138791" cy="821892"/>
            </a:xfrm>
            <a:prstGeom prst="rect">
              <a:avLst/>
            </a:prstGeom>
          </p:spPr>
          <p:txBody>
            <a:bodyPr wrap="square">
              <a:spAutoFit/>
            </a:bodyPr>
            <a:lstStyle/>
            <a:p>
              <a:pPr lvl="0" algn="ctr">
                <a:lnSpc>
                  <a:spcPct val="150000"/>
                </a:lnSpc>
              </a:pPr>
              <a:r>
                <a:rPr lang="en-US" altLang="zh-CN" sz="1100" dirty="0" err="1">
                  <a:solidFill>
                    <a:schemeClr val="bg1"/>
                  </a:solidFill>
                </a:rPr>
                <a:t>aDesk</a:t>
              </a:r>
              <a:r>
                <a:rPr lang="en-US" altLang="zh-CN" sz="1100" dirty="0">
                  <a:solidFill>
                    <a:schemeClr val="bg1"/>
                  </a:solidFill>
                </a:rPr>
                <a:t> solution provides</a:t>
              </a:r>
            </a:p>
            <a:p>
              <a:pPr lvl="0" algn="ctr">
                <a:lnSpc>
                  <a:spcPct val="150000"/>
                </a:lnSpc>
              </a:pPr>
              <a:r>
                <a:rPr lang="en-US" altLang="zh-CN" sz="1100" dirty="0">
                  <a:solidFill>
                    <a:schemeClr val="bg1"/>
                  </a:solidFill>
                </a:rPr>
                <a:t> application access control for doctor’s PC.</a:t>
              </a:r>
            </a:p>
          </p:txBody>
        </p:sp>
        <p:sp>
          <p:nvSpPr>
            <p:cNvPr id="40" name="矩形 39">
              <a:extLst>
                <a:ext uri="{FF2B5EF4-FFF2-40B4-BE49-F238E27FC236}">
                  <a16:creationId xmlns:a16="http://schemas.microsoft.com/office/drawing/2014/main" id="{E8B582ED-B56C-F940-AEAD-D66F33794DBC}"/>
                </a:ext>
              </a:extLst>
            </p:cNvPr>
            <p:cNvSpPr/>
            <p:nvPr/>
          </p:nvSpPr>
          <p:spPr>
            <a:xfrm>
              <a:off x="7831310" y="1797074"/>
              <a:ext cx="2954468" cy="2002206"/>
            </a:xfrm>
            <a:prstGeom prst="rect">
              <a:avLst/>
            </a:prstGeom>
            <a:noFill/>
            <a:ln>
              <a:solidFill>
                <a:srgbClr val="00B0F0">
                  <a:alpha val="5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63" name="图形 62">
              <a:extLst>
                <a:ext uri="{FF2B5EF4-FFF2-40B4-BE49-F238E27FC236}">
                  <a16:creationId xmlns:a16="http://schemas.microsoft.com/office/drawing/2014/main" id="{871D5CFF-45F9-6A42-AF46-82B00C9EB0EF}"/>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41323" y="1639917"/>
              <a:ext cx="341506" cy="341506"/>
            </a:xfrm>
            <a:prstGeom prst="rect">
              <a:avLst/>
            </a:prstGeom>
          </p:spPr>
        </p:pic>
      </p:grpSp>
      <p:grpSp>
        <p:nvGrpSpPr>
          <p:cNvPr id="8" name="Group 7">
            <a:extLst>
              <a:ext uri="{FF2B5EF4-FFF2-40B4-BE49-F238E27FC236}">
                <a16:creationId xmlns:a16="http://schemas.microsoft.com/office/drawing/2014/main" id="{F4A1CB72-3F6A-496A-A6C4-40BD00C0406F}"/>
              </a:ext>
            </a:extLst>
          </p:cNvPr>
          <p:cNvGrpSpPr/>
          <p:nvPr/>
        </p:nvGrpSpPr>
        <p:grpSpPr>
          <a:xfrm>
            <a:off x="1406221" y="3860601"/>
            <a:ext cx="2954468" cy="1777636"/>
            <a:chOff x="1406221" y="3860601"/>
            <a:chExt cx="2954468" cy="1777636"/>
          </a:xfrm>
        </p:grpSpPr>
        <p:grpSp>
          <p:nvGrpSpPr>
            <p:cNvPr id="43" name="组合 42">
              <a:extLst>
                <a:ext uri="{FF2B5EF4-FFF2-40B4-BE49-F238E27FC236}">
                  <a16:creationId xmlns:a16="http://schemas.microsoft.com/office/drawing/2014/main" id="{53099130-DBB8-F240-9AB7-59C13D085CC6}"/>
                </a:ext>
              </a:extLst>
            </p:cNvPr>
            <p:cNvGrpSpPr/>
            <p:nvPr/>
          </p:nvGrpSpPr>
          <p:grpSpPr>
            <a:xfrm>
              <a:off x="2547994" y="3860601"/>
              <a:ext cx="670920" cy="670920"/>
              <a:chOff x="2796546" y="1208711"/>
              <a:chExt cx="1114793" cy="1114793"/>
            </a:xfrm>
          </p:grpSpPr>
          <p:sp>
            <p:nvSpPr>
              <p:cNvPr id="56" name="椭圆 55">
                <a:extLst>
                  <a:ext uri="{FF2B5EF4-FFF2-40B4-BE49-F238E27FC236}">
                    <a16:creationId xmlns:a16="http://schemas.microsoft.com/office/drawing/2014/main" id="{828D23D8-DCB9-404F-A801-B4CD0DC6E0CA}"/>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57" name="椭圆 56">
                <a:extLst>
                  <a:ext uri="{FF2B5EF4-FFF2-40B4-BE49-F238E27FC236}">
                    <a16:creationId xmlns:a16="http://schemas.microsoft.com/office/drawing/2014/main" id="{E4026E0A-6AE4-B545-B232-A69723D3BC55}"/>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44" name="矩形 43">
              <a:extLst>
                <a:ext uri="{FF2B5EF4-FFF2-40B4-BE49-F238E27FC236}">
                  <a16:creationId xmlns:a16="http://schemas.microsoft.com/office/drawing/2014/main" id="{BA5B6570-E131-384A-A93E-7FBE589B256A}"/>
                </a:ext>
              </a:extLst>
            </p:cNvPr>
            <p:cNvSpPr/>
            <p:nvPr/>
          </p:nvSpPr>
          <p:spPr>
            <a:xfrm>
              <a:off x="1609514" y="4912113"/>
              <a:ext cx="2547880" cy="261610"/>
            </a:xfrm>
            <a:prstGeom prst="rect">
              <a:avLst/>
            </a:prstGeom>
          </p:spPr>
          <p:txBody>
            <a:bodyPr wrap="square">
              <a:spAutoFit/>
            </a:bodyPr>
            <a:lstStyle/>
            <a:p>
              <a:pPr lvl="0" algn="ctr"/>
              <a:r>
                <a:rPr lang="en-US" altLang="zh-CN" sz="1100" dirty="0">
                  <a:solidFill>
                    <a:schemeClr val="bg1"/>
                  </a:solidFill>
                </a:rPr>
                <a:t>Support BYOD</a:t>
              </a:r>
            </a:p>
          </p:txBody>
        </p:sp>
        <p:sp>
          <p:nvSpPr>
            <p:cNvPr id="45" name="矩形 44">
              <a:extLst>
                <a:ext uri="{FF2B5EF4-FFF2-40B4-BE49-F238E27FC236}">
                  <a16:creationId xmlns:a16="http://schemas.microsoft.com/office/drawing/2014/main" id="{B858680C-997E-6C4E-B907-551E2DEF4821}"/>
                </a:ext>
              </a:extLst>
            </p:cNvPr>
            <p:cNvSpPr/>
            <p:nvPr/>
          </p:nvSpPr>
          <p:spPr>
            <a:xfrm>
              <a:off x="1406221" y="4182465"/>
              <a:ext cx="2954468" cy="1455772"/>
            </a:xfrm>
            <a:prstGeom prst="rect">
              <a:avLst/>
            </a:prstGeom>
            <a:noFill/>
            <a:ln>
              <a:solidFill>
                <a:srgbClr val="00B0F0">
                  <a:alpha val="5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65" name="图形 64">
              <a:extLst>
                <a:ext uri="{FF2B5EF4-FFF2-40B4-BE49-F238E27FC236}">
                  <a16:creationId xmlns:a16="http://schemas.microsoft.com/office/drawing/2014/main" id="{D824D1C4-D56C-6441-83A0-4402C9FD3DC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717879" y="4029785"/>
              <a:ext cx="330020" cy="330020"/>
            </a:xfrm>
            <a:prstGeom prst="rect">
              <a:avLst/>
            </a:prstGeom>
          </p:spPr>
        </p:pic>
      </p:grpSp>
      <p:grpSp>
        <p:nvGrpSpPr>
          <p:cNvPr id="12" name="Group 11">
            <a:extLst>
              <a:ext uri="{FF2B5EF4-FFF2-40B4-BE49-F238E27FC236}">
                <a16:creationId xmlns:a16="http://schemas.microsoft.com/office/drawing/2014/main" id="{99FD8C9A-2FFF-4BB6-B0DD-F775FA5A1869}"/>
              </a:ext>
            </a:extLst>
          </p:cNvPr>
          <p:cNvGrpSpPr/>
          <p:nvPr/>
        </p:nvGrpSpPr>
        <p:grpSpPr>
          <a:xfrm>
            <a:off x="4618765" y="3860601"/>
            <a:ext cx="2954468" cy="1777636"/>
            <a:chOff x="4618765" y="3860601"/>
            <a:chExt cx="2954468" cy="1777636"/>
          </a:xfrm>
        </p:grpSpPr>
        <p:grpSp>
          <p:nvGrpSpPr>
            <p:cNvPr id="46" name="组合 45">
              <a:extLst>
                <a:ext uri="{FF2B5EF4-FFF2-40B4-BE49-F238E27FC236}">
                  <a16:creationId xmlns:a16="http://schemas.microsoft.com/office/drawing/2014/main" id="{EB72D962-7952-C24C-9C57-1D2BA4D923D1}"/>
                </a:ext>
              </a:extLst>
            </p:cNvPr>
            <p:cNvGrpSpPr/>
            <p:nvPr/>
          </p:nvGrpSpPr>
          <p:grpSpPr>
            <a:xfrm>
              <a:off x="5760538" y="3860601"/>
              <a:ext cx="670920" cy="670920"/>
              <a:chOff x="2796546" y="1208711"/>
              <a:chExt cx="1114793" cy="1114793"/>
            </a:xfrm>
          </p:grpSpPr>
          <p:sp>
            <p:nvSpPr>
              <p:cNvPr id="54" name="椭圆 53">
                <a:extLst>
                  <a:ext uri="{FF2B5EF4-FFF2-40B4-BE49-F238E27FC236}">
                    <a16:creationId xmlns:a16="http://schemas.microsoft.com/office/drawing/2014/main" id="{D2B2BEB8-6327-B042-A1EE-9FB2FC5B1DCA}"/>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55" name="椭圆 54">
                <a:extLst>
                  <a:ext uri="{FF2B5EF4-FFF2-40B4-BE49-F238E27FC236}">
                    <a16:creationId xmlns:a16="http://schemas.microsoft.com/office/drawing/2014/main" id="{D5CC03D9-7BFF-294D-8B5E-04F53A510642}"/>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47" name="矩形 46">
              <a:extLst>
                <a:ext uri="{FF2B5EF4-FFF2-40B4-BE49-F238E27FC236}">
                  <a16:creationId xmlns:a16="http://schemas.microsoft.com/office/drawing/2014/main" id="{52DB1AC0-20EE-DC4A-BE34-7FCD1DA9D9EA}"/>
                </a:ext>
              </a:extLst>
            </p:cNvPr>
            <p:cNvSpPr/>
            <p:nvPr/>
          </p:nvSpPr>
          <p:spPr>
            <a:xfrm>
              <a:off x="4990713" y="4631972"/>
              <a:ext cx="2210569" cy="821892"/>
            </a:xfrm>
            <a:prstGeom prst="rect">
              <a:avLst/>
            </a:prstGeom>
          </p:spPr>
          <p:txBody>
            <a:bodyPr wrap="square">
              <a:spAutoFit/>
            </a:bodyPr>
            <a:lstStyle/>
            <a:p>
              <a:pPr lvl="0" algn="ctr">
                <a:lnSpc>
                  <a:spcPct val="150000"/>
                </a:lnSpc>
              </a:pPr>
              <a:r>
                <a:rPr lang="en-US" altLang="zh-CN" sz="1100" dirty="0">
                  <a:solidFill>
                    <a:schemeClr val="bg1"/>
                  </a:solidFill>
                </a:rPr>
                <a:t>End-to-end security functionality to prevent patient’s information leakage. </a:t>
              </a:r>
            </a:p>
          </p:txBody>
        </p:sp>
        <p:sp>
          <p:nvSpPr>
            <p:cNvPr id="48" name="矩形 47">
              <a:extLst>
                <a:ext uri="{FF2B5EF4-FFF2-40B4-BE49-F238E27FC236}">
                  <a16:creationId xmlns:a16="http://schemas.microsoft.com/office/drawing/2014/main" id="{E43DF25A-6730-BE49-9984-3AAAA126A607}"/>
                </a:ext>
              </a:extLst>
            </p:cNvPr>
            <p:cNvSpPr/>
            <p:nvPr/>
          </p:nvSpPr>
          <p:spPr>
            <a:xfrm>
              <a:off x="4618765" y="4182465"/>
              <a:ext cx="2954468" cy="1455772"/>
            </a:xfrm>
            <a:prstGeom prst="rect">
              <a:avLst/>
            </a:prstGeom>
            <a:noFill/>
            <a:ln>
              <a:solidFill>
                <a:srgbClr val="00B0F0">
                  <a:alpha val="5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67" name="图形 66">
              <a:extLst>
                <a:ext uri="{FF2B5EF4-FFF2-40B4-BE49-F238E27FC236}">
                  <a16:creationId xmlns:a16="http://schemas.microsoft.com/office/drawing/2014/main" id="{28DFE17E-C898-FB4C-A311-6CFD9279164D}"/>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941430" y="4052810"/>
              <a:ext cx="307776" cy="307776"/>
            </a:xfrm>
            <a:prstGeom prst="rect">
              <a:avLst/>
            </a:prstGeom>
          </p:spPr>
        </p:pic>
      </p:grpSp>
      <p:grpSp>
        <p:nvGrpSpPr>
          <p:cNvPr id="13" name="Group 12">
            <a:extLst>
              <a:ext uri="{FF2B5EF4-FFF2-40B4-BE49-F238E27FC236}">
                <a16:creationId xmlns:a16="http://schemas.microsoft.com/office/drawing/2014/main" id="{515B960C-4539-4763-ABE8-44DE2F0F6C7F}"/>
              </a:ext>
            </a:extLst>
          </p:cNvPr>
          <p:cNvGrpSpPr/>
          <p:nvPr/>
        </p:nvGrpSpPr>
        <p:grpSpPr>
          <a:xfrm>
            <a:off x="7831310" y="3860601"/>
            <a:ext cx="2954468" cy="1777636"/>
            <a:chOff x="7831310" y="3860601"/>
            <a:chExt cx="2954468" cy="1777636"/>
          </a:xfrm>
        </p:grpSpPr>
        <p:grpSp>
          <p:nvGrpSpPr>
            <p:cNvPr id="49" name="组合 48">
              <a:extLst>
                <a:ext uri="{FF2B5EF4-FFF2-40B4-BE49-F238E27FC236}">
                  <a16:creationId xmlns:a16="http://schemas.microsoft.com/office/drawing/2014/main" id="{B23A63F3-DE41-7A49-87B3-E708E424749F}"/>
                </a:ext>
              </a:extLst>
            </p:cNvPr>
            <p:cNvGrpSpPr/>
            <p:nvPr/>
          </p:nvGrpSpPr>
          <p:grpSpPr>
            <a:xfrm>
              <a:off x="8973083" y="3860601"/>
              <a:ext cx="670920" cy="670920"/>
              <a:chOff x="2796546" y="1208711"/>
              <a:chExt cx="1114793" cy="1114793"/>
            </a:xfrm>
          </p:grpSpPr>
          <p:sp>
            <p:nvSpPr>
              <p:cNvPr id="52" name="椭圆 51">
                <a:extLst>
                  <a:ext uri="{FF2B5EF4-FFF2-40B4-BE49-F238E27FC236}">
                    <a16:creationId xmlns:a16="http://schemas.microsoft.com/office/drawing/2014/main" id="{6986C8B3-8C67-D941-9DE8-7CE837998643}"/>
                  </a:ext>
                </a:extLst>
              </p:cNvPr>
              <p:cNvSpPr/>
              <p:nvPr/>
            </p:nvSpPr>
            <p:spPr>
              <a:xfrm>
                <a:off x="2890805" y="1302970"/>
                <a:ext cx="926275" cy="9262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53" name="椭圆 52">
                <a:extLst>
                  <a:ext uri="{FF2B5EF4-FFF2-40B4-BE49-F238E27FC236}">
                    <a16:creationId xmlns:a16="http://schemas.microsoft.com/office/drawing/2014/main" id="{61A06B46-2296-E24E-BFA7-75129E29373C}"/>
                  </a:ext>
                </a:extLst>
              </p:cNvPr>
              <p:cNvSpPr/>
              <p:nvPr/>
            </p:nvSpPr>
            <p:spPr>
              <a:xfrm>
                <a:off x="2796546" y="1208711"/>
                <a:ext cx="1114793" cy="1114793"/>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50" name="矩形 49">
              <a:extLst>
                <a:ext uri="{FF2B5EF4-FFF2-40B4-BE49-F238E27FC236}">
                  <a16:creationId xmlns:a16="http://schemas.microsoft.com/office/drawing/2014/main" id="{9474BAC5-038D-144C-88AA-55CFCEFEFD8F}"/>
                </a:ext>
              </a:extLst>
            </p:cNvPr>
            <p:cNvSpPr/>
            <p:nvPr/>
          </p:nvSpPr>
          <p:spPr>
            <a:xfrm>
              <a:off x="8090039" y="4611690"/>
              <a:ext cx="2437008" cy="821892"/>
            </a:xfrm>
            <a:prstGeom prst="rect">
              <a:avLst/>
            </a:prstGeom>
          </p:spPr>
          <p:txBody>
            <a:bodyPr wrap="square">
              <a:spAutoFit/>
            </a:bodyPr>
            <a:lstStyle/>
            <a:p>
              <a:pPr lvl="0" algn="ctr">
                <a:lnSpc>
                  <a:spcPct val="150000"/>
                </a:lnSpc>
              </a:pPr>
              <a:r>
                <a:rPr lang="en-US" altLang="zh-CN" sz="1100" dirty="0">
                  <a:solidFill>
                    <a:schemeClr val="bg1"/>
                  </a:solidFill>
                </a:rPr>
                <a:t>Dramatically </a:t>
              </a:r>
            </a:p>
            <a:p>
              <a:pPr lvl="0" algn="ctr">
                <a:lnSpc>
                  <a:spcPct val="150000"/>
                </a:lnSpc>
              </a:pPr>
              <a:r>
                <a:rPr lang="en-US" altLang="zh-CN" sz="1100" dirty="0">
                  <a:solidFill>
                    <a:schemeClr val="bg1"/>
                  </a:solidFill>
                </a:rPr>
                <a:t>reduce electricity cost of the hospital. </a:t>
              </a:r>
            </a:p>
          </p:txBody>
        </p:sp>
        <p:sp>
          <p:nvSpPr>
            <p:cNvPr id="51" name="矩形 50">
              <a:extLst>
                <a:ext uri="{FF2B5EF4-FFF2-40B4-BE49-F238E27FC236}">
                  <a16:creationId xmlns:a16="http://schemas.microsoft.com/office/drawing/2014/main" id="{D83083DD-B50D-9F40-A5DC-BEDDB2266947}"/>
                </a:ext>
              </a:extLst>
            </p:cNvPr>
            <p:cNvSpPr/>
            <p:nvPr/>
          </p:nvSpPr>
          <p:spPr>
            <a:xfrm>
              <a:off x="7831310" y="4182465"/>
              <a:ext cx="2954468" cy="1455772"/>
            </a:xfrm>
            <a:prstGeom prst="rect">
              <a:avLst/>
            </a:prstGeom>
            <a:noFill/>
            <a:ln>
              <a:solidFill>
                <a:srgbClr val="00B0F0">
                  <a:alpha val="5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70" name="Freeform 22">
              <a:extLst>
                <a:ext uri="{FF2B5EF4-FFF2-40B4-BE49-F238E27FC236}">
                  <a16:creationId xmlns:a16="http://schemas.microsoft.com/office/drawing/2014/main" id="{E5FFB13E-46FF-0249-B237-CBC88700141C}"/>
                </a:ext>
              </a:extLst>
            </p:cNvPr>
            <p:cNvSpPr>
              <a:spLocks noEditPoints="1"/>
            </p:cNvSpPr>
            <p:nvPr/>
          </p:nvSpPr>
          <p:spPr bwMode="auto">
            <a:xfrm>
              <a:off x="9163380" y="4042862"/>
              <a:ext cx="281457" cy="279205"/>
            </a:xfrm>
            <a:custGeom>
              <a:avLst/>
              <a:gdLst>
                <a:gd name="T0" fmla="*/ 381 w 471"/>
                <a:gd name="T1" fmla="*/ 299 h 467"/>
                <a:gd name="T2" fmla="*/ 376 w 471"/>
                <a:gd name="T3" fmla="*/ 277 h 467"/>
                <a:gd name="T4" fmla="*/ 238 w 471"/>
                <a:gd name="T5" fmla="*/ 32 h 467"/>
                <a:gd name="T6" fmla="*/ 57 w 471"/>
                <a:gd name="T7" fmla="*/ 207 h 467"/>
                <a:gd name="T8" fmla="*/ 238 w 471"/>
                <a:gd name="T9" fmla="*/ 0 h 467"/>
                <a:gd name="T10" fmla="*/ 404 w 471"/>
                <a:gd name="T11" fmla="*/ 294 h 467"/>
                <a:gd name="T12" fmla="*/ 241 w 471"/>
                <a:gd name="T13" fmla="*/ 293 h 467"/>
                <a:gd name="T14" fmla="*/ 229 w 471"/>
                <a:gd name="T15" fmla="*/ 241 h 467"/>
                <a:gd name="T16" fmla="*/ 182 w 471"/>
                <a:gd name="T17" fmla="*/ 229 h 467"/>
                <a:gd name="T18" fmla="*/ 229 w 471"/>
                <a:gd name="T19" fmla="*/ 218 h 467"/>
                <a:gd name="T20" fmla="*/ 194 w 471"/>
                <a:gd name="T21" fmla="*/ 189 h 467"/>
                <a:gd name="T22" fmla="*/ 194 w 471"/>
                <a:gd name="T23" fmla="*/ 166 h 467"/>
                <a:gd name="T24" fmla="*/ 229 w 471"/>
                <a:gd name="T25" fmla="*/ 152 h 467"/>
                <a:gd name="T26" fmla="*/ 229 w 471"/>
                <a:gd name="T27" fmla="*/ 151 h 467"/>
                <a:gd name="T28" fmla="*/ 185 w 471"/>
                <a:gd name="T29" fmla="*/ 108 h 467"/>
                <a:gd name="T30" fmla="*/ 185 w 471"/>
                <a:gd name="T31" fmla="*/ 92 h 467"/>
                <a:gd name="T32" fmla="*/ 202 w 471"/>
                <a:gd name="T33" fmla="*/ 92 h 467"/>
                <a:gd name="T34" fmla="*/ 279 w 471"/>
                <a:gd name="T35" fmla="*/ 93 h 467"/>
                <a:gd name="T36" fmla="*/ 296 w 471"/>
                <a:gd name="T37" fmla="*/ 93 h 467"/>
                <a:gd name="T38" fmla="*/ 296 w 471"/>
                <a:gd name="T39" fmla="*/ 109 h 467"/>
                <a:gd name="T40" fmla="*/ 259 w 471"/>
                <a:gd name="T41" fmla="*/ 144 h 467"/>
                <a:gd name="T42" fmla="*/ 252 w 471"/>
                <a:gd name="T43" fmla="*/ 152 h 467"/>
                <a:gd name="T44" fmla="*/ 287 w 471"/>
                <a:gd name="T45" fmla="*/ 166 h 467"/>
                <a:gd name="T46" fmla="*/ 287 w 471"/>
                <a:gd name="T47" fmla="*/ 189 h 467"/>
                <a:gd name="T48" fmla="*/ 252 w 471"/>
                <a:gd name="T49" fmla="*/ 218 h 467"/>
                <a:gd name="T50" fmla="*/ 299 w 471"/>
                <a:gd name="T51" fmla="*/ 229 h 467"/>
                <a:gd name="T52" fmla="*/ 252 w 471"/>
                <a:gd name="T53" fmla="*/ 241 h 467"/>
                <a:gd name="T54" fmla="*/ 241 w 471"/>
                <a:gd name="T55" fmla="*/ 292 h 467"/>
                <a:gd name="T56" fmla="*/ 267 w 471"/>
                <a:gd name="T57" fmla="*/ 467 h 467"/>
                <a:gd name="T58" fmla="*/ 208 w 471"/>
                <a:gd name="T59" fmla="*/ 467 h 467"/>
                <a:gd name="T60" fmla="*/ 95 w 471"/>
                <a:gd name="T61" fmla="*/ 424 h 467"/>
                <a:gd name="T62" fmla="*/ 13 w 471"/>
                <a:gd name="T63" fmla="*/ 258 h 467"/>
                <a:gd name="T64" fmla="*/ 88 w 471"/>
                <a:gd name="T65" fmla="*/ 271 h 467"/>
                <a:gd name="T66" fmla="*/ 114 w 471"/>
                <a:gd name="T67" fmla="*/ 300 h 467"/>
                <a:gd name="T68" fmla="*/ 285 w 471"/>
                <a:gd name="T69" fmla="*/ 366 h 467"/>
                <a:gd name="T70" fmla="*/ 269 w 471"/>
                <a:gd name="T71" fmla="*/ 343 h 467"/>
                <a:gd name="T72" fmla="*/ 295 w 471"/>
                <a:gd name="T73" fmla="*/ 291 h 467"/>
                <a:gd name="T74" fmla="*/ 353 w 471"/>
                <a:gd name="T75" fmla="*/ 314 h 467"/>
                <a:gd name="T76" fmla="*/ 354 w 471"/>
                <a:gd name="T77" fmla="*/ 314 h 467"/>
                <a:gd name="T78" fmla="*/ 471 w 471"/>
                <a:gd name="T79" fmla="*/ 370 h 467"/>
                <a:gd name="T80" fmla="*/ 455 w 471"/>
                <a:gd name="T81" fmla="*/ 467 h 467"/>
                <a:gd name="T82" fmla="*/ 37 w 471"/>
                <a:gd name="T83" fmla="*/ 297 h 467"/>
                <a:gd name="T84" fmla="*/ 39 w 471"/>
                <a:gd name="T85" fmla="*/ 310 h 467"/>
                <a:gd name="T86" fmla="*/ 185 w 471"/>
                <a:gd name="T87" fmla="*/ 431 h 467"/>
                <a:gd name="T88" fmla="*/ 439 w 471"/>
                <a:gd name="T89" fmla="*/ 436 h 467"/>
                <a:gd name="T90" fmla="*/ 438 w 471"/>
                <a:gd name="T91" fmla="*/ 382 h 467"/>
                <a:gd name="T92" fmla="*/ 336 w 471"/>
                <a:gd name="T93" fmla="*/ 341 h 467"/>
                <a:gd name="T94" fmla="*/ 307 w 471"/>
                <a:gd name="T95" fmla="*/ 328 h 467"/>
                <a:gd name="T96" fmla="*/ 306 w 471"/>
                <a:gd name="T97" fmla="*/ 339 h 467"/>
                <a:gd name="T98" fmla="*/ 332 w 471"/>
                <a:gd name="T99" fmla="*/ 391 h 467"/>
                <a:gd name="T100" fmla="*/ 317 w 471"/>
                <a:gd name="T101" fmla="*/ 399 h 467"/>
                <a:gd name="T102" fmla="*/ 66 w 471"/>
                <a:gd name="T103" fmla="*/ 293 h 467"/>
                <a:gd name="T104" fmla="*/ 55 w 471"/>
                <a:gd name="T105" fmla="*/ 285 h 467"/>
                <a:gd name="T106" fmla="*/ 37 w 471"/>
                <a:gd name="T107" fmla="*/ 297 h 467"/>
                <a:gd name="T108" fmla="*/ 37 w 471"/>
                <a:gd name="T109" fmla="*/ 29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71" h="467">
                  <a:moveTo>
                    <a:pt x="390" y="301"/>
                  </a:moveTo>
                  <a:cubicBezTo>
                    <a:pt x="387" y="301"/>
                    <a:pt x="384" y="301"/>
                    <a:pt x="381" y="299"/>
                  </a:cubicBezTo>
                  <a:cubicBezTo>
                    <a:pt x="378" y="297"/>
                    <a:pt x="375" y="293"/>
                    <a:pt x="374" y="289"/>
                  </a:cubicBezTo>
                  <a:cubicBezTo>
                    <a:pt x="373" y="285"/>
                    <a:pt x="374" y="281"/>
                    <a:pt x="376" y="277"/>
                  </a:cubicBezTo>
                  <a:cubicBezTo>
                    <a:pt x="393" y="252"/>
                    <a:pt x="402" y="222"/>
                    <a:pt x="402" y="191"/>
                  </a:cubicBezTo>
                  <a:cubicBezTo>
                    <a:pt x="402" y="103"/>
                    <a:pt x="328" y="32"/>
                    <a:pt x="238" y="32"/>
                  </a:cubicBezTo>
                  <a:cubicBezTo>
                    <a:pt x="147" y="32"/>
                    <a:pt x="73" y="103"/>
                    <a:pt x="73" y="191"/>
                  </a:cubicBezTo>
                  <a:cubicBezTo>
                    <a:pt x="73" y="200"/>
                    <a:pt x="66" y="207"/>
                    <a:pt x="57" y="207"/>
                  </a:cubicBezTo>
                  <a:cubicBezTo>
                    <a:pt x="48" y="207"/>
                    <a:pt x="41" y="200"/>
                    <a:pt x="41" y="191"/>
                  </a:cubicBezTo>
                  <a:cubicBezTo>
                    <a:pt x="41" y="86"/>
                    <a:pt x="129" y="0"/>
                    <a:pt x="238" y="0"/>
                  </a:cubicBezTo>
                  <a:cubicBezTo>
                    <a:pt x="346" y="0"/>
                    <a:pt x="435" y="86"/>
                    <a:pt x="435" y="191"/>
                  </a:cubicBezTo>
                  <a:cubicBezTo>
                    <a:pt x="435" y="228"/>
                    <a:pt x="424" y="263"/>
                    <a:pt x="404" y="294"/>
                  </a:cubicBezTo>
                  <a:cubicBezTo>
                    <a:pt x="401" y="299"/>
                    <a:pt x="396" y="301"/>
                    <a:pt x="390" y="301"/>
                  </a:cubicBezTo>
                  <a:close/>
                  <a:moveTo>
                    <a:pt x="241" y="293"/>
                  </a:moveTo>
                  <a:cubicBezTo>
                    <a:pt x="234" y="293"/>
                    <a:pt x="229" y="287"/>
                    <a:pt x="229" y="281"/>
                  </a:cubicBezTo>
                  <a:cubicBezTo>
                    <a:pt x="229" y="241"/>
                    <a:pt x="229" y="241"/>
                    <a:pt x="229" y="241"/>
                  </a:cubicBezTo>
                  <a:cubicBezTo>
                    <a:pt x="194" y="241"/>
                    <a:pt x="194" y="241"/>
                    <a:pt x="194" y="241"/>
                  </a:cubicBezTo>
                  <a:cubicBezTo>
                    <a:pt x="188" y="241"/>
                    <a:pt x="182" y="236"/>
                    <a:pt x="182" y="229"/>
                  </a:cubicBezTo>
                  <a:cubicBezTo>
                    <a:pt x="182" y="223"/>
                    <a:pt x="188" y="218"/>
                    <a:pt x="194" y="218"/>
                  </a:cubicBezTo>
                  <a:cubicBezTo>
                    <a:pt x="229" y="218"/>
                    <a:pt x="229" y="218"/>
                    <a:pt x="229" y="218"/>
                  </a:cubicBezTo>
                  <a:cubicBezTo>
                    <a:pt x="229" y="189"/>
                    <a:pt x="229" y="189"/>
                    <a:pt x="229" y="189"/>
                  </a:cubicBezTo>
                  <a:cubicBezTo>
                    <a:pt x="194" y="189"/>
                    <a:pt x="194" y="189"/>
                    <a:pt x="194" y="189"/>
                  </a:cubicBezTo>
                  <a:cubicBezTo>
                    <a:pt x="188" y="189"/>
                    <a:pt x="182" y="184"/>
                    <a:pt x="182" y="178"/>
                  </a:cubicBezTo>
                  <a:cubicBezTo>
                    <a:pt x="182" y="171"/>
                    <a:pt x="188" y="166"/>
                    <a:pt x="194" y="166"/>
                  </a:cubicBezTo>
                  <a:cubicBezTo>
                    <a:pt x="229" y="166"/>
                    <a:pt x="229" y="166"/>
                    <a:pt x="229" y="166"/>
                  </a:cubicBezTo>
                  <a:cubicBezTo>
                    <a:pt x="229" y="152"/>
                    <a:pt x="229" y="152"/>
                    <a:pt x="229" y="152"/>
                  </a:cubicBezTo>
                  <a:cubicBezTo>
                    <a:pt x="229" y="152"/>
                    <a:pt x="229" y="152"/>
                    <a:pt x="229" y="152"/>
                  </a:cubicBezTo>
                  <a:cubicBezTo>
                    <a:pt x="229" y="152"/>
                    <a:pt x="229" y="152"/>
                    <a:pt x="229" y="151"/>
                  </a:cubicBezTo>
                  <a:cubicBezTo>
                    <a:pt x="229" y="151"/>
                    <a:pt x="229" y="151"/>
                    <a:pt x="229" y="151"/>
                  </a:cubicBezTo>
                  <a:cubicBezTo>
                    <a:pt x="185" y="108"/>
                    <a:pt x="185" y="108"/>
                    <a:pt x="185" y="108"/>
                  </a:cubicBezTo>
                  <a:cubicBezTo>
                    <a:pt x="183" y="106"/>
                    <a:pt x="182" y="103"/>
                    <a:pt x="182" y="100"/>
                  </a:cubicBezTo>
                  <a:cubicBezTo>
                    <a:pt x="182" y="97"/>
                    <a:pt x="183" y="94"/>
                    <a:pt x="185" y="92"/>
                  </a:cubicBezTo>
                  <a:cubicBezTo>
                    <a:pt x="188" y="90"/>
                    <a:pt x="191" y="89"/>
                    <a:pt x="194" y="89"/>
                  </a:cubicBezTo>
                  <a:cubicBezTo>
                    <a:pt x="197" y="89"/>
                    <a:pt x="200" y="90"/>
                    <a:pt x="202" y="92"/>
                  </a:cubicBezTo>
                  <a:cubicBezTo>
                    <a:pt x="241" y="130"/>
                    <a:pt x="241" y="130"/>
                    <a:pt x="241" y="130"/>
                  </a:cubicBezTo>
                  <a:cubicBezTo>
                    <a:pt x="279" y="93"/>
                    <a:pt x="279" y="93"/>
                    <a:pt x="279" y="93"/>
                  </a:cubicBezTo>
                  <a:cubicBezTo>
                    <a:pt x="281" y="90"/>
                    <a:pt x="284" y="89"/>
                    <a:pt x="287" y="89"/>
                  </a:cubicBezTo>
                  <a:cubicBezTo>
                    <a:pt x="291" y="89"/>
                    <a:pt x="293" y="90"/>
                    <a:pt x="296" y="93"/>
                  </a:cubicBezTo>
                  <a:cubicBezTo>
                    <a:pt x="298" y="95"/>
                    <a:pt x="299" y="98"/>
                    <a:pt x="299" y="101"/>
                  </a:cubicBezTo>
                  <a:cubicBezTo>
                    <a:pt x="299" y="104"/>
                    <a:pt x="298" y="107"/>
                    <a:pt x="296" y="109"/>
                  </a:cubicBezTo>
                  <a:cubicBezTo>
                    <a:pt x="296" y="109"/>
                    <a:pt x="285" y="119"/>
                    <a:pt x="274" y="130"/>
                  </a:cubicBezTo>
                  <a:cubicBezTo>
                    <a:pt x="269" y="135"/>
                    <a:pt x="264" y="140"/>
                    <a:pt x="259" y="144"/>
                  </a:cubicBezTo>
                  <a:cubicBezTo>
                    <a:pt x="257" y="146"/>
                    <a:pt x="256" y="148"/>
                    <a:pt x="255" y="149"/>
                  </a:cubicBezTo>
                  <a:cubicBezTo>
                    <a:pt x="252" y="151"/>
                    <a:pt x="252" y="151"/>
                    <a:pt x="252" y="152"/>
                  </a:cubicBezTo>
                  <a:cubicBezTo>
                    <a:pt x="252" y="166"/>
                    <a:pt x="252" y="166"/>
                    <a:pt x="252" y="166"/>
                  </a:cubicBezTo>
                  <a:cubicBezTo>
                    <a:pt x="287" y="166"/>
                    <a:pt x="287" y="166"/>
                    <a:pt x="287" y="166"/>
                  </a:cubicBezTo>
                  <a:cubicBezTo>
                    <a:pt x="294" y="166"/>
                    <a:pt x="299" y="171"/>
                    <a:pt x="299" y="178"/>
                  </a:cubicBezTo>
                  <a:cubicBezTo>
                    <a:pt x="299" y="184"/>
                    <a:pt x="294" y="189"/>
                    <a:pt x="287" y="189"/>
                  </a:cubicBezTo>
                  <a:cubicBezTo>
                    <a:pt x="252" y="189"/>
                    <a:pt x="252" y="189"/>
                    <a:pt x="252" y="189"/>
                  </a:cubicBezTo>
                  <a:cubicBezTo>
                    <a:pt x="252" y="218"/>
                    <a:pt x="252" y="218"/>
                    <a:pt x="252" y="218"/>
                  </a:cubicBezTo>
                  <a:cubicBezTo>
                    <a:pt x="287" y="218"/>
                    <a:pt x="287" y="218"/>
                    <a:pt x="287" y="218"/>
                  </a:cubicBezTo>
                  <a:cubicBezTo>
                    <a:pt x="294" y="218"/>
                    <a:pt x="299" y="223"/>
                    <a:pt x="299" y="229"/>
                  </a:cubicBezTo>
                  <a:cubicBezTo>
                    <a:pt x="299" y="236"/>
                    <a:pt x="294" y="241"/>
                    <a:pt x="287" y="241"/>
                  </a:cubicBezTo>
                  <a:cubicBezTo>
                    <a:pt x="252" y="241"/>
                    <a:pt x="252" y="241"/>
                    <a:pt x="252" y="241"/>
                  </a:cubicBezTo>
                  <a:cubicBezTo>
                    <a:pt x="252" y="281"/>
                    <a:pt x="252" y="281"/>
                    <a:pt x="252" y="281"/>
                  </a:cubicBezTo>
                  <a:cubicBezTo>
                    <a:pt x="252" y="287"/>
                    <a:pt x="247" y="292"/>
                    <a:pt x="241" y="292"/>
                  </a:cubicBezTo>
                  <a:lnTo>
                    <a:pt x="241" y="293"/>
                  </a:lnTo>
                  <a:close/>
                  <a:moveTo>
                    <a:pt x="267" y="467"/>
                  </a:moveTo>
                  <a:cubicBezTo>
                    <a:pt x="267" y="467"/>
                    <a:pt x="267" y="467"/>
                    <a:pt x="267" y="467"/>
                  </a:cubicBezTo>
                  <a:cubicBezTo>
                    <a:pt x="267" y="467"/>
                    <a:pt x="226" y="467"/>
                    <a:pt x="208" y="467"/>
                  </a:cubicBezTo>
                  <a:cubicBezTo>
                    <a:pt x="202" y="467"/>
                    <a:pt x="189" y="465"/>
                    <a:pt x="180" y="463"/>
                  </a:cubicBezTo>
                  <a:cubicBezTo>
                    <a:pt x="159" y="457"/>
                    <a:pt x="127" y="446"/>
                    <a:pt x="95" y="424"/>
                  </a:cubicBezTo>
                  <a:cubicBezTo>
                    <a:pt x="56" y="398"/>
                    <a:pt x="27" y="364"/>
                    <a:pt x="9" y="323"/>
                  </a:cubicBezTo>
                  <a:cubicBezTo>
                    <a:pt x="4" y="312"/>
                    <a:pt x="0" y="277"/>
                    <a:pt x="13" y="258"/>
                  </a:cubicBezTo>
                  <a:cubicBezTo>
                    <a:pt x="19" y="249"/>
                    <a:pt x="28" y="244"/>
                    <a:pt x="39" y="244"/>
                  </a:cubicBezTo>
                  <a:cubicBezTo>
                    <a:pt x="53" y="244"/>
                    <a:pt x="69" y="252"/>
                    <a:pt x="88" y="271"/>
                  </a:cubicBezTo>
                  <a:cubicBezTo>
                    <a:pt x="99" y="281"/>
                    <a:pt x="107" y="290"/>
                    <a:pt x="114" y="300"/>
                  </a:cubicBezTo>
                  <a:cubicBezTo>
                    <a:pt x="114" y="300"/>
                    <a:pt x="114" y="300"/>
                    <a:pt x="114" y="300"/>
                  </a:cubicBezTo>
                  <a:cubicBezTo>
                    <a:pt x="139" y="331"/>
                    <a:pt x="160" y="359"/>
                    <a:pt x="282" y="366"/>
                  </a:cubicBezTo>
                  <a:cubicBezTo>
                    <a:pt x="285" y="366"/>
                    <a:pt x="285" y="366"/>
                    <a:pt x="285" y="366"/>
                  </a:cubicBezTo>
                  <a:cubicBezTo>
                    <a:pt x="283" y="364"/>
                    <a:pt x="283" y="364"/>
                    <a:pt x="283" y="364"/>
                  </a:cubicBezTo>
                  <a:cubicBezTo>
                    <a:pt x="276" y="354"/>
                    <a:pt x="272" y="347"/>
                    <a:pt x="269" y="343"/>
                  </a:cubicBezTo>
                  <a:cubicBezTo>
                    <a:pt x="263" y="333"/>
                    <a:pt x="261" y="317"/>
                    <a:pt x="268" y="305"/>
                  </a:cubicBezTo>
                  <a:cubicBezTo>
                    <a:pt x="273" y="296"/>
                    <a:pt x="283" y="291"/>
                    <a:pt x="295" y="291"/>
                  </a:cubicBezTo>
                  <a:cubicBezTo>
                    <a:pt x="310" y="291"/>
                    <a:pt x="329" y="298"/>
                    <a:pt x="353" y="314"/>
                  </a:cubicBezTo>
                  <a:cubicBezTo>
                    <a:pt x="353" y="314"/>
                    <a:pt x="353" y="314"/>
                    <a:pt x="353" y="314"/>
                  </a:cubicBezTo>
                  <a:cubicBezTo>
                    <a:pt x="353" y="314"/>
                    <a:pt x="353" y="314"/>
                    <a:pt x="353" y="314"/>
                  </a:cubicBezTo>
                  <a:cubicBezTo>
                    <a:pt x="354" y="314"/>
                    <a:pt x="354" y="314"/>
                    <a:pt x="354" y="314"/>
                  </a:cubicBezTo>
                  <a:cubicBezTo>
                    <a:pt x="367" y="321"/>
                    <a:pt x="415" y="345"/>
                    <a:pt x="458" y="354"/>
                  </a:cubicBezTo>
                  <a:cubicBezTo>
                    <a:pt x="466" y="356"/>
                    <a:pt x="471" y="362"/>
                    <a:pt x="471" y="370"/>
                  </a:cubicBezTo>
                  <a:cubicBezTo>
                    <a:pt x="471" y="452"/>
                    <a:pt x="471" y="452"/>
                    <a:pt x="471" y="452"/>
                  </a:cubicBezTo>
                  <a:cubicBezTo>
                    <a:pt x="471" y="460"/>
                    <a:pt x="464" y="467"/>
                    <a:pt x="455" y="467"/>
                  </a:cubicBezTo>
                  <a:cubicBezTo>
                    <a:pt x="267" y="467"/>
                    <a:pt x="267" y="467"/>
                    <a:pt x="267" y="467"/>
                  </a:cubicBezTo>
                  <a:close/>
                  <a:moveTo>
                    <a:pt x="37" y="297"/>
                  </a:moveTo>
                  <a:cubicBezTo>
                    <a:pt x="37" y="298"/>
                    <a:pt x="36" y="304"/>
                    <a:pt x="39" y="310"/>
                  </a:cubicBezTo>
                  <a:cubicBezTo>
                    <a:pt x="39" y="310"/>
                    <a:pt x="39" y="310"/>
                    <a:pt x="39" y="310"/>
                  </a:cubicBezTo>
                  <a:cubicBezTo>
                    <a:pt x="73" y="388"/>
                    <a:pt x="145" y="420"/>
                    <a:pt x="185" y="431"/>
                  </a:cubicBezTo>
                  <a:cubicBezTo>
                    <a:pt x="185" y="431"/>
                    <a:pt x="185" y="431"/>
                    <a:pt x="185" y="431"/>
                  </a:cubicBezTo>
                  <a:cubicBezTo>
                    <a:pt x="204" y="436"/>
                    <a:pt x="237" y="436"/>
                    <a:pt x="238" y="436"/>
                  </a:cubicBezTo>
                  <a:cubicBezTo>
                    <a:pt x="439" y="436"/>
                    <a:pt x="439" y="436"/>
                    <a:pt x="439" y="436"/>
                  </a:cubicBezTo>
                  <a:cubicBezTo>
                    <a:pt x="439" y="382"/>
                    <a:pt x="439" y="382"/>
                    <a:pt x="439" y="382"/>
                  </a:cubicBezTo>
                  <a:cubicBezTo>
                    <a:pt x="438" y="382"/>
                    <a:pt x="438" y="382"/>
                    <a:pt x="438" y="382"/>
                  </a:cubicBezTo>
                  <a:cubicBezTo>
                    <a:pt x="398" y="372"/>
                    <a:pt x="358" y="352"/>
                    <a:pt x="343" y="345"/>
                  </a:cubicBezTo>
                  <a:cubicBezTo>
                    <a:pt x="341" y="343"/>
                    <a:pt x="338" y="342"/>
                    <a:pt x="336" y="341"/>
                  </a:cubicBezTo>
                  <a:cubicBezTo>
                    <a:pt x="327" y="335"/>
                    <a:pt x="314" y="330"/>
                    <a:pt x="314" y="329"/>
                  </a:cubicBezTo>
                  <a:cubicBezTo>
                    <a:pt x="311" y="328"/>
                    <a:pt x="309" y="328"/>
                    <a:pt x="307" y="328"/>
                  </a:cubicBezTo>
                  <a:cubicBezTo>
                    <a:pt x="305" y="328"/>
                    <a:pt x="304" y="329"/>
                    <a:pt x="303" y="330"/>
                  </a:cubicBezTo>
                  <a:cubicBezTo>
                    <a:pt x="302" y="332"/>
                    <a:pt x="303" y="335"/>
                    <a:pt x="306" y="339"/>
                  </a:cubicBezTo>
                  <a:cubicBezTo>
                    <a:pt x="306" y="339"/>
                    <a:pt x="323" y="364"/>
                    <a:pt x="331" y="374"/>
                  </a:cubicBezTo>
                  <a:cubicBezTo>
                    <a:pt x="334" y="379"/>
                    <a:pt x="335" y="385"/>
                    <a:pt x="332" y="391"/>
                  </a:cubicBezTo>
                  <a:cubicBezTo>
                    <a:pt x="330" y="394"/>
                    <a:pt x="326" y="399"/>
                    <a:pt x="318" y="399"/>
                  </a:cubicBezTo>
                  <a:cubicBezTo>
                    <a:pt x="318" y="399"/>
                    <a:pt x="318" y="399"/>
                    <a:pt x="317" y="399"/>
                  </a:cubicBezTo>
                  <a:cubicBezTo>
                    <a:pt x="147" y="395"/>
                    <a:pt x="118" y="358"/>
                    <a:pt x="88" y="319"/>
                  </a:cubicBezTo>
                  <a:cubicBezTo>
                    <a:pt x="81" y="310"/>
                    <a:pt x="74" y="302"/>
                    <a:pt x="66" y="293"/>
                  </a:cubicBezTo>
                  <a:cubicBezTo>
                    <a:pt x="57" y="285"/>
                    <a:pt x="57" y="285"/>
                    <a:pt x="56" y="285"/>
                  </a:cubicBezTo>
                  <a:cubicBezTo>
                    <a:pt x="55" y="285"/>
                    <a:pt x="55" y="285"/>
                    <a:pt x="55" y="285"/>
                  </a:cubicBezTo>
                  <a:cubicBezTo>
                    <a:pt x="53" y="284"/>
                    <a:pt x="51" y="284"/>
                    <a:pt x="49" y="284"/>
                  </a:cubicBezTo>
                  <a:cubicBezTo>
                    <a:pt x="43" y="284"/>
                    <a:pt x="38" y="289"/>
                    <a:pt x="37" y="297"/>
                  </a:cubicBezTo>
                  <a:close/>
                  <a:moveTo>
                    <a:pt x="37" y="297"/>
                  </a:moveTo>
                  <a:cubicBezTo>
                    <a:pt x="37" y="297"/>
                    <a:pt x="37" y="297"/>
                    <a:pt x="37" y="29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958867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9CDF592E-D745-9A4B-A9A5-3152D3727D87}"/>
              </a:ext>
            </a:extLst>
          </p:cNvPr>
          <p:cNvSpPr/>
          <p:nvPr/>
        </p:nvSpPr>
        <p:spPr>
          <a:xfrm>
            <a:off x="835014" y="1267718"/>
            <a:ext cx="5112357" cy="4631346"/>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43" name="组合 42">
            <a:extLst>
              <a:ext uri="{FF2B5EF4-FFF2-40B4-BE49-F238E27FC236}">
                <a16:creationId xmlns:a16="http://schemas.microsoft.com/office/drawing/2014/main" id="{5A62CEC8-C1BB-264D-89FC-19E731B9143F}"/>
              </a:ext>
            </a:extLst>
          </p:cNvPr>
          <p:cNvGrpSpPr/>
          <p:nvPr/>
        </p:nvGrpSpPr>
        <p:grpSpPr>
          <a:xfrm>
            <a:off x="6188893" y="1121931"/>
            <a:ext cx="5112357" cy="4777133"/>
            <a:chOff x="1089660" y="1226102"/>
            <a:chExt cx="5112357" cy="4777133"/>
          </a:xfrm>
        </p:grpSpPr>
        <p:sp>
          <p:nvSpPr>
            <p:cNvPr id="44" name="矩形 43">
              <a:extLst>
                <a:ext uri="{FF2B5EF4-FFF2-40B4-BE49-F238E27FC236}">
                  <a16:creationId xmlns:a16="http://schemas.microsoft.com/office/drawing/2014/main" id="{F8D41B26-87E4-E94E-8EB5-6AC9B00A38C5}"/>
                </a:ext>
              </a:extLst>
            </p:cNvPr>
            <p:cNvSpPr/>
            <p:nvPr/>
          </p:nvSpPr>
          <p:spPr>
            <a:xfrm>
              <a:off x="1089660" y="1371889"/>
              <a:ext cx="5112357" cy="4631346"/>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rgbClr val="00B0F0"/>
                </a:solidFill>
              </a:endParaRPr>
            </a:p>
          </p:txBody>
        </p:sp>
        <p:sp>
          <p:nvSpPr>
            <p:cNvPr id="45" name="圆角矩形 44">
              <a:extLst>
                <a:ext uri="{FF2B5EF4-FFF2-40B4-BE49-F238E27FC236}">
                  <a16:creationId xmlns:a16="http://schemas.microsoft.com/office/drawing/2014/main" id="{1E7D20DE-61BB-B44B-B750-CC54A2E4CF6A}"/>
                </a:ext>
              </a:extLst>
            </p:cNvPr>
            <p:cNvSpPr/>
            <p:nvPr/>
          </p:nvSpPr>
          <p:spPr>
            <a:xfrm>
              <a:off x="2166364" y="1226102"/>
              <a:ext cx="2958949" cy="391941"/>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rgbClr val="00B0F0"/>
                </a:solidFill>
              </a:endParaRPr>
            </a:p>
          </p:txBody>
        </p:sp>
        <p:sp>
          <p:nvSpPr>
            <p:cNvPr id="46" name="Rectangle 4">
              <a:extLst>
                <a:ext uri="{FF2B5EF4-FFF2-40B4-BE49-F238E27FC236}">
                  <a16:creationId xmlns:a16="http://schemas.microsoft.com/office/drawing/2014/main" id="{ED7A4F8C-BF2D-6D49-8A9E-78CD9C1FF528}"/>
                </a:ext>
              </a:extLst>
            </p:cNvPr>
            <p:cNvSpPr/>
            <p:nvPr/>
          </p:nvSpPr>
          <p:spPr>
            <a:xfrm>
              <a:off x="2027292" y="1254393"/>
              <a:ext cx="3351370" cy="338554"/>
            </a:xfrm>
            <a:prstGeom prst="rect">
              <a:avLst/>
            </a:prstGeom>
          </p:spPr>
          <p:txBody>
            <a:bodyPr wrap="square">
              <a:spAutoFit/>
            </a:bodyPr>
            <a:lstStyle/>
            <a:p>
              <a:pPr lvl="0" algn="ctr">
                <a:buClr>
                  <a:schemeClr val="dk1"/>
                </a:buClr>
                <a:buSzPts val="1800"/>
              </a:pPr>
              <a:r>
                <a:rPr lang="en-US" altLang="zh-CN" sz="1600" b="1" dirty="0">
                  <a:solidFill>
                    <a:schemeClr val="bg1"/>
                  </a:solidFill>
                  <a:latin typeface="Century Gothic" panose="020B0502020202020204" pitchFamily="34" charset="0"/>
                  <a:ea typeface="Helvetica Neue"/>
                  <a:cs typeface="Helvetica Neue"/>
                  <a:sym typeface="Helvetica Neue"/>
                </a:rPr>
                <a:t>Node failover</a:t>
              </a:r>
            </a:p>
          </p:txBody>
        </p:sp>
      </p:gr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17</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9212141" cy="523220"/>
            <a:chOff x="1" y="200326"/>
            <a:chExt cx="921214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8632491" cy="523220"/>
            </a:xfrm>
            <a:prstGeom prst="rect">
              <a:avLst/>
            </a:prstGeom>
          </p:spPr>
          <p:txBody>
            <a:bodyPr wrap="none">
              <a:spAutoFit/>
            </a:bodyPr>
            <a:lstStyle/>
            <a:p>
              <a:r>
                <a:rPr lang="en-US" altLang="zh-CN" sz="2800" b="1" dirty="0" err="1">
                  <a:solidFill>
                    <a:schemeClr val="bg1"/>
                  </a:solidFill>
                  <a:latin typeface="Century Gothic" panose="020B0502020202020204" pitchFamily="34" charset="0"/>
                  <a:ea typeface="微软雅黑" charset="-122"/>
                </a:rPr>
                <a:t>BizBox</a:t>
              </a:r>
              <a:r>
                <a:rPr lang="en-US" altLang="zh-CN" sz="2800" b="1" dirty="0">
                  <a:solidFill>
                    <a:schemeClr val="bg1"/>
                  </a:solidFill>
                  <a:latin typeface="Century Gothic" panose="020B0502020202020204" pitchFamily="34" charset="0"/>
                  <a:ea typeface="微软雅黑" charset="-122"/>
                </a:rPr>
                <a:t> HIS Experience Improvement with </a:t>
              </a:r>
              <a:r>
                <a:rPr lang="en-US" altLang="zh-CN" sz="2800" b="1" dirty="0" err="1">
                  <a:solidFill>
                    <a:schemeClr val="bg1"/>
                  </a:solidFill>
                  <a:latin typeface="Century Gothic" panose="020B0502020202020204" pitchFamily="34" charset="0"/>
                  <a:ea typeface="微软雅黑" charset="-122"/>
                </a:rPr>
                <a:t>Sangfor</a:t>
              </a:r>
              <a:endParaRPr lang="en-US" altLang="zh-CN" sz="2800" b="1" dirty="0">
                <a:solidFill>
                  <a:schemeClr val="bg1"/>
                </a:solidFill>
                <a:latin typeface="Century Gothic" panose="020B0502020202020204" pitchFamily="34" charset="0"/>
                <a:ea typeface="微软雅黑" charset="-122"/>
              </a:endParaRP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Rectangle 1">
            <a:extLst>
              <a:ext uri="{FF2B5EF4-FFF2-40B4-BE49-F238E27FC236}">
                <a16:creationId xmlns:a16="http://schemas.microsoft.com/office/drawing/2014/main" id="{0BED3CCA-0414-E341-886D-7000D25DFF03}"/>
              </a:ext>
            </a:extLst>
          </p:cNvPr>
          <p:cNvSpPr/>
          <p:nvPr/>
        </p:nvSpPr>
        <p:spPr>
          <a:xfrm>
            <a:off x="1954126" y="2189636"/>
            <a:ext cx="744629" cy="3112544"/>
          </a:xfrm>
          <a:prstGeom prst="rect">
            <a:avLst/>
          </a:prstGeom>
          <a:gradFill flip="none" rotWithShape="1">
            <a:gsLst>
              <a:gs pos="0">
                <a:srgbClr val="00B0F0">
                  <a:alpha val="0"/>
                </a:srgbClr>
              </a:gs>
              <a:gs pos="100000">
                <a:srgbClr val="00B0F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
            <a:extLst>
              <a:ext uri="{FF2B5EF4-FFF2-40B4-BE49-F238E27FC236}">
                <a16:creationId xmlns:a16="http://schemas.microsoft.com/office/drawing/2014/main" id="{494E02FC-0C2C-1542-A3B8-8E7BCDAFE1E1}"/>
              </a:ext>
            </a:extLst>
          </p:cNvPr>
          <p:cNvSpPr/>
          <p:nvPr/>
        </p:nvSpPr>
        <p:spPr>
          <a:xfrm>
            <a:off x="3632627" y="4295698"/>
            <a:ext cx="744628" cy="997801"/>
          </a:xfrm>
          <a:prstGeom prst="rect">
            <a:avLst/>
          </a:prstGeom>
          <a:gradFill>
            <a:gsLst>
              <a:gs pos="0">
                <a:srgbClr val="79BD28">
                  <a:alpha val="0"/>
                </a:srgbClr>
              </a:gs>
              <a:gs pos="100000">
                <a:srgbClr val="79BD28"/>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
            <a:extLst>
              <a:ext uri="{FF2B5EF4-FFF2-40B4-BE49-F238E27FC236}">
                <a16:creationId xmlns:a16="http://schemas.microsoft.com/office/drawing/2014/main" id="{8909089D-3456-634F-99FE-BC63842684AE}"/>
              </a:ext>
            </a:extLst>
          </p:cNvPr>
          <p:cNvSpPr/>
          <p:nvPr/>
        </p:nvSpPr>
        <p:spPr>
          <a:xfrm>
            <a:off x="4507225" y="4994404"/>
            <a:ext cx="744629" cy="307776"/>
          </a:xfrm>
          <a:prstGeom prst="rect">
            <a:avLst/>
          </a:prstGeom>
          <a:gradFill>
            <a:gsLst>
              <a:gs pos="0">
                <a:srgbClr val="79BD28">
                  <a:alpha val="0"/>
                </a:srgbClr>
              </a:gs>
              <a:gs pos="100000">
                <a:srgbClr val="79BD28"/>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
            <a:extLst>
              <a:ext uri="{FF2B5EF4-FFF2-40B4-BE49-F238E27FC236}">
                <a16:creationId xmlns:a16="http://schemas.microsoft.com/office/drawing/2014/main" id="{B2FCB312-7076-3D46-ABB7-6CD8FE3717BA}"/>
              </a:ext>
            </a:extLst>
          </p:cNvPr>
          <p:cNvSpPr txBox="1"/>
          <p:nvPr/>
        </p:nvSpPr>
        <p:spPr>
          <a:xfrm>
            <a:off x="1898138" y="1758188"/>
            <a:ext cx="922073" cy="369332"/>
          </a:xfrm>
          <a:prstGeom prst="rect">
            <a:avLst/>
          </a:prstGeom>
          <a:noFill/>
        </p:spPr>
        <p:txBody>
          <a:bodyPr wrap="square" rtlCol="0">
            <a:spAutoFit/>
          </a:bodyPr>
          <a:lstStyle/>
          <a:p>
            <a:pPr algn="ctr"/>
            <a:r>
              <a:rPr lang="en-US" altLang="zh-CN" dirty="0">
                <a:solidFill>
                  <a:srgbClr val="00B0F0"/>
                </a:solidFill>
              </a:rPr>
              <a:t>6</a:t>
            </a:r>
            <a:r>
              <a:rPr lang="zh-CN" altLang="en-US" dirty="0">
                <a:solidFill>
                  <a:srgbClr val="00B0F0"/>
                </a:solidFill>
              </a:rPr>
              <a:t>’</a:t>
            </a:r>
            <a:r>
              <a:rPr lang="en-US" altLang="zh-CN" dirty="0">
                <a:solidFill>
                  <a:srgbClr val="00B0F0"/>
                </a:solidFill>
              </a:rPr>
              <a:t>53</a:t>
            </a:r>
            <a:r>
              <a:rPr lang="zh-CN" altLang="en-US" dirty="0">
                <a:solidFill>
                  <a:srgbClr val="00B0F0"/>
                </a:solidFill>
              </a:rPr>
              <a:t>“</a:t>
            </a:r>
            <a:endParaRPr lang="en-US" dirty="0">
              <a:solidFill>
                <a:srgbClr val="00B0F0"/>
              </a:solidFill>
            </a:endParaRPr>
          </a:p>
        </p:txBody>
      </p:sp>
      <p:sp>
        <p:nvSpPr>
          <p:cNvPr id="28" name="TextBox 8">
            <a:extLst>
              <a:ext uri="{FF2B5EF4-FFF2-40B4-BE49-F238E27FC236}">
                <a16:creationId xmlns:a16="http://schemas.microsoft.com/office/drawing/2014/main" id="{48619551-9B6A-A142-9361-08254A7F46BC}"/>
              </a:ext>
            </a:extLst>
          </p:cNvPr>
          <p:cNvSpPr txBox="1"/>
          <p:nvPr/>
        </p:nvSpPr>
        <p:spPr>
          <a:xfrm>
            <a:off x="3636268" y="3853385"/>
            <a:ext cx="786988" cy="369332"/>
          </a:xfrm>
          <a:prstGeom prst="rect">
            <a:avLst/>
          </a:prstGeom>
          <a:noFill/>
        </p:spPr>
        <p:txBody>
          <a:bodyPr wrap="square" rtlCol="0">
            <a:spAutoFit/>
          </a:bodyPr>
          <a:lstStyle/>
          <a:p>
            <a:pPr algn="ctr"/>
            <a:r>
              <a:rPr lang="en-US" altLang="zh-CN" dirty="0">
                <a:solidFill>
                  <a:srgbClr val="79BD28"/>
                </a:solidFill>
              </a:rPr>
              <a:t>2</a:t>
            </a:r>
            <a:r>
              <a:rPr lang="zh-CN" altLang="en-US" dirty="0">
                <a:solidFill>
                  <a:srgbClr val="79BD28"/>
                </a:solidFill>
              </a:rPr>
              <a:t>’</a:t>
            </a:r>
            <a:r>
              <a:rPr lang="en-US" altLang="zh-CN" dirty="0">
                <a:solidFill>
                  <a:srgbClr val="79BD28"/>
                </a:solidFill>
              </a:rPr>
              <a:t>13</a:t>
            </a:r>
            <a:r>
              <a:rPr lang="zh-CN" altLang="en-US" dirty="0">
                <a:solidFill>
                  <a:srgbClr val="79BD28"/>
                </a:solidFill>
              </a:rPr>
              <a:t>“</a:t>
            </a:r>
            <a:endParaRPr lang="en-US" dirty="0">
              <a:solidFill>
                <a:srgbClr val="79BD28"/>
              </a:solidFill>
            </a:endParaRPr>
          </a:p>
        </p:txBody>
      </p:sp>
      <p:sp>
        <p:nvSpPr>
          <p:cNvPr id="29" name="TextBox 9">
            <a:extLst>
              <a:ext uri="{FF2B5EF4-FFF2-40B4-BE49-F238E27FC236}">
                <a16:creationId xmlns:a16="http://schemas.microsoft.com/office/drawing/2014/main" id="{5AD021D7-FD4A-DF41-8D30-4F559AF29C47}"/>
              </a:ext>
            </a:extLst>
          </p:cNvPr>
          <p:cNvSpPr txBox="1"/>
          <p:nvPr/>
        </p:nvSpPr>
        <p:spPr>
          <a:xfrm>
            <a:off x="4507546" y="4530518"/>
            <a:ext cx="786988" cy="369332"/>
          </a:xfrm>
          <a:prstGeom prst="rect">
            <a:avLst/>
          </a:prstGeom>
          <a:noFill/>
        </p:spPr>
        <p:txBody>
          <a:bodyPr wrap="square" rtlCol="0">
            <a:spAutoFit/>
          </a:bodyPr>
          <a:lstStyle/>
          <a:p>
            <a:pPr algn="ctr"/>
            <a:r>
              <a:rPr lang="en-US" altLang="zh-CN" dirty="0">
                <a:solidFill>
                  <a:srgbClr val="79BD28"/>
                </a:solidFill>
              </a:rPr>
              <a:t>42</a:t>
            </a:r>
            <a:r>
              <a:rPr lang="zh-CN" altLang="en-US" dirty="0">
                <a:solidFill>
                  <a:srgbClr val="79BD28"/>
                </a:solidFill>
              </a:rPr>
              <a:t>“</a:t>
            </a:r>
            <a:endParaRPr lang="en-US" dirty="0">
              <a:solidFill>
                <a:srgbClr val="79BD28"/>
              </a:solidFill>
            </a:endParaRPr>
          </a:p>
        </p:txBody>
      </p:sp>
      <p:sp>
        <p:nvSpPr>
          <p:cNvPr id="31" name="Rectangle 12">
            <a:extLst>
              <a:ext uri="{FF2B5EF4-FFF2-40B4-BE49-F238E27FC236}">
                <a16:creationId xmlns:a16="http://schemas.microsoft.com/office/drawing/2014/main" id="{C0ED3DF4-D92F-144B-B6E8-13F1B98FF30C}"/>
              </a:ext>
            </a:extLst>
          </p:cNvPr>
          <p:cNvSpPr/>
          <p:nvPr/>
        </p:nvSpPr>
        <p:spPr>
          <a:xfrm>
            <a:off x="1380508" y="5361648"/>
            <a:ext cx="1957335"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Legacy infra.</a:t>
            </a:r>
          </a:p>
        </p:txBody>
      </p:sp>
      <p:sp>
        <p:nvSpPr>
          <p:cNvPr id="32" name="Rectangle 13">
            <a:extLst>
              <a:ext uri="{FF2B5EF4-FFF2-40B4-BE49-F238E27FC236}">
                <a16:creationId xmlns:a16="http://schemas.microsoft.com/office/drawing/2014/main" id="{D9018FE8-6E28-734D-BD76-2636E39BB907}"/>
              </a:ext>
            </a:extLst>
          </p:cNvPr>
          <p:cNvSpPr/>
          <p:nvPr/>
        </p:nvSpPr>
        <p:spPr>
          <a:xfrm>
            <a:off x="3727990" y="5361648"/>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Sangfor</a:t>
            </a:r>
          </a:p>
        </p:txBody>
      </p:sp>
      <p:sp>
        <p:nvSpPr>
          <p:cNvPr id="33" name="Rectangle 14">
            <a:extLst>
              <a:ext uri="{FF2B5EF4-FFF2-40B4-BE49-F238E27FC236}">
                <a16:creationId xmlns:a16="http://schemas.microsoft.com/office/drawing/2014/main" id="{6C4A2B89-6F1B-1A4D-82BE-4B69DE762BBC}"/>
              </a:ext>
            </a:extLst>
          </p:cNvPr>
          <p:cNvSpPr/>
          <p:nvPr/>
        </p:nvSpPr>
        <p:spPr>
          <a:xfrm>
            <a:off x="7559425" y="3108551"/>
            <a:ext cx="740077" cy="2171700"/>
          </a:xfrm>
          <a:prstGeom prst="rect">
            <a:avLst/>
          </a:prstGeom>
          <a:gradFill>
            <a:gsLst>
              <a:gs pos="0">
                <a:srgbClr val="00B0F0">
                  <a:alpha val="0"/>
                </a:srgbClr>
              </a:gs>
              <a:gs pos="100000">
                <a:srgbClr val="00B0F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15">
            <a:extLst>
              <a:ext uri="{FF2B5EF4-FFF2-40B4-BE49-F238E27FC236}">
                <a16:creationId xmlns:a16="http://schemas.microsoft.com/office/drawing/2014/main" id="{01BC78F5-0CB5-8A44-8544-9D1A508B6BFB}"/>
              </a:ext>
            </a:extLst>
          </p:cNvPr>
          <p:cNvSpPr/>
          <p:nvPr/>
        </p:nvSpPr>
        <p:spPr>
          <a:xfrm rot="10800000" flipV="1">
            <a:off x="9274825" y="5176699"/>
            <a:ext cx="519546" cy="89401"/>
          </a:xfrm>
          <a:prstGeom prst="rect">
            <a:avLst/>
          </a:prstGeom>
          <a:gradFill>
            <a:gsLst>
              <a:gs pos="0">
                <a:srgbClr val="79BD28">
                  <a:alpha val="0"/>
                </a:srgbClr>
              </a:gs>
              <a:gs pos="100000">
                <a:srgbClr val="79BD28"/>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17">
            <a:extLst>
              <a:ext uri="{FF2B5EF4-FFF2-40B4-BE49-F238E27FC236}">
                <a16:creationId xmlns:a16="http://schemas.microsoft.com/office/drawing/2014/main" id="{386E0A56-2777-2548-A781-B53226020D82}"/>
              </a:ext>
            </a:extLst>
          </p:cNvPr>
          <p:cNvSpPr txBox="1"/>
          <p:nvPr/>
        </p:nvSpPr>
        <p:spPr>
          <a:xfrm>
            <a:off x="7592537" y="2650843"/>
            <a:ext cx="673851" cy="369332"/>
          </a:xfrm>
          <a:prstGeom prst="rect">
            <a:avLst/>
          </a:prstGeom>
          <a:noFill/>
        </p:spPr>
        <p:txBody>
          <a:bodyPr wrap="square" rtlCol="0">
            <a:spAutoFit/>
          </a:bodyPr>
          <a:lstStyle/>
          <a:p>
            <a:pPr algn="ctr"/>
            <a:r>
              <a:rPr lang="en-US" altLang="zh-CN" dirty="0">
                <a:solidFill>
                  <a:srgbClr val="00B0F0"/>
                </a:solidFill>
              </a:rPr>
              <a:t>1d</a:t>
            </a:r>
            <a:endParaRPr lang="en-US" dirty="0">
              <a:solidFill>
                <a:srgbClr val="00B0F0"/>
              </a:solidFill>
            </a:endParaRPr>
          </a:p>
        </p:txBody>
      </p:sp>
      <p:sp>
        <p:nvSpPr>
          <p:cNvPr id="37" name="TextBox 18">
            <a:extLst>
              <a:ext uri="{FF2B5EF4-FFF2-40B4-BE49-F238E27FC236}">
                <a16:creationId xmlns:a16="http://schemas.microsoft.com/office/drawing/2014/main" id="{FAC8628F-B4F4-354B-8E0F-BCB9B8417DE0}"/>
              </a:ext>
            </a:extLst>
          </p:cNvPr>
          <p:cNvSpPr txBox="1"/>
          <p:nvPr/>
        </p:nvSpPr>
        <p:spPr>
          <a:xfrm>
            <a:off x="9102435" y="4737199"/>
            <a:ext cx="900891" cy="369332"/>
          </a:xfrm>
          <a:prstGeom prst="rect">
            <a:avLst/>
          </a:prstGeom>
          <a:noFill/>
        </p:spPr>
        <p:txBody>
          <a:bodyPr wrap="square" rtlCol="0">
            <a:spAutoFit/>
          </a:bodyPr>
          <a:lstStyle/>
          <a:p>
            <a:pPr algn="ctr"/>
            <a:r>
              <a:rPr lang="en-US" altLang="zh-CN" dirty="0">
                <a:solidFill>
                  <a:srgbClr val="79BD28"/>
                </a:solidFill>
              </a:rPr>
              <a:t>32.6</a:t>
            </a:r>
            <a:r>
              <a:rPr lang="zh-CN" altLang="en-US" dirty="0">
                <a:solidFill>
                  <a:srgbClr val="79BD28"/>
                </a:solidFill>
              </a:rPr>
              <a:t>“</a:t>
            </a:r>
            <a:endParaRPr lang="en-US" dirty="0">
              <a:solidFill>
                <a:srgbClr val="79BD28"/>
              </a:solidFill>
            </a:endParaRPr>
          </a:p>
        </p:txBody>
      </p:sp>
      <p:sp>
        <p:nvSpPr>
          <p:cNvPr id="38" name="Rectangle 19">
            <a:extLst>
              <a:ext uri="{FF2B5EF4-FFF2-40B4-BE49-F238E27FC236}">
                <a16:creationId xmlns:a16="http://schemas.microsoft.com/office/drawing/2014/main" id="{D4A3E289-6D14-4C44-A361-72C1E9902995}"/>
              </a:ext>
            </a:extLst>
          </p:cNvPr>
          <p:cNvSpPr/>
          <p:nvPr/>
        </p:nvSpPr>
        <p:spPr>
          <a:xfrm>
            <a:off x="7240952" y="5361648"/>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Legacy infra.</a:t>
            </a:r>
          </a:p>
        </p:txBody>
      </p:sp>
      <p:sp>
        <p:nvSpPr>
          <p:cNvPr id="39" name="Rectangle 20">
            <a:extLst>
              <a:ext uri="{FF2B5EF4-FFF2-40B4-BE49-F238E27FC236}">
                <a16:creationId xmlns:a16="http://schemas.microsoft.com/office/drawing/2014/main" id="{F5DAC886-AA10-3B43-9122-4457EDCBA497}"/>
              </a:ext>
            </a:extLst>
          </p:cNvPr>
          <p:cNvSpPr/>
          <p:nvPr/>
        </p:nvSpPr>
        <p:spPr>
          <a:xfrm>
            <a:off x="8813336" y="5361648"/>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Sangfor</a:t>
            </a:r>
          </a:p>
        </p:txBody>
      </p:sp>
      <p:sp>
        <p:nvSpPr>
          <p:cNvPr id="40" name="Rectangle 21">
            <a:extLst>
              <a:ext uri="{FF2B5EF4-FFF2-40B4-BE49-F238E27FC236}">
                <a16:creationId xmlns:a16="http://schemas.microsoft.com/office/drawing/2014/main" id="{4486C94E-1B37-6645-B79E-E25630CAE43A}"/>
              </a:ext>
            </a:extLst>
          </p:cNvPr>
          <p:cNvSpPr/>
          <p:nvPr/>
        </p:nvSpPr>
        <p:spPr>
          <a:xfrm>
            <a:off x="3727470" y="4361345"/>
            <a:ext cx="519546"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1st</a:t>
            </a:r>
          </a:p>
        </p:txBody>
      </p:sp>
      <p:sp>
        <p:nvSpPr>
          <p:cNvPr id="41" name="Rectangle 22">
            <a:extLst>
              <a:ext uri="{FF2B5EF4-FFF2-40B4-BE49-F238E27FC236}">
                <a16:creationId xmlns:a16="http://schemas.microsoft.com/office/drawing/2014/main" id="{522E6607-8C98-4C4E-88A1-F250C6FD7754}"/>
              </a:ext>
            </a:extLst>
          </p:cNvPr>
          <p:cNvSpPr/>
          <p:nvPr/>
        </p:nvSpPr>
        <p:spPr>
          <a:xfrm>
            <a:off x="4423256" y="4963626"/>
            <a:ext cx="892160"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2nd</a:t>
            </a:r>
          </a:p>
        </p:txBody>
      </p:sp>
      <p:cxnSp>
        <p:nvCxnSpPr>
          <p:cNvPr id="42" name="Straight Connector 4">
            <a:extLst>
              <a:ext uri="{FF2B5EF4-FFF2-40B4-BE49-F238E27FC236}">
                <a16:creationId xmlns:a16="http://schemas.microsoft.com/office/drawing/2014/main" id="{3E5684A7-2BEF-464A-9D19-89EB24D9DE47}"/>
              </a:ext>
            </a:extLst>
          </p:cNvPr>
          <p:cNvCxnSpPr>
            <a:cxnSpLocks/>
          </p:cNvCxnSpPr>
          <p:nvPr/>
        </p:nvCxnSpPr>
        <p:spPr>
          <a:xfrm>
            <a:off x="1338947" y="5290422"/>
            <a:ext cx="4174435"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8" name="圆角矩形 7">
            <a:extLst>
              <a:ext uri="{FF2B5EF4-FFF2-40B4-BE49-F238E27FC236}">
                <a16:creationId xmlns:a16="http://schemas.microsoft.com/office/drawing/2014/main" id="{22096560-E4CA-6C49-913E-BD52625692F9}"/>
              </a:ext>
            </a:extLst>
          </p:cNvPr>
          <p:cNvSpPr/>
          <p:nvPr/>
        </p:nvSpPr>
        <p:spPr>
          <a:xfrm>
            <a:off x="1911718" y="1121931"/>
            <a:ext cx="2958949" cy="391941"/>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Rectangle 4">
            <a:extLst>
              <a:ext uri="{FF2B5EF4-FFF2-40B4-BE49-F238E27FC236}">
                <a16:creationId xmlns:a16="http://schemas.microsoft.com/office/drawing/2014/main" id="{C9798386-05E9-D045-B9EB-57F4B466089A}"/>
              </a:ext>
            </a:extLst>
          </p:cNvPr>
          <p:cNvSpPr/>
          <p:nvPr/>
        </p:nvSpPr>
        <p:spPr>
          <a:xfrm>
            <a:off x="1709594" y="1151269"/>
            <a:ext cx="3351370" cy="338554"/>
          </a:xfrm>
          <a:prstGeom prst="rect">
            <a:avLst/>
          </a:prstGeom>
        </p:spPr>
        <p:txBody>
          <a:bodyPr wrap="square">
            <a:spAutoFit/>
          </a:bodyPr>
          <a:lstStyle/>
          <a:p>
            <a:pPr lvl="0" algn="ctr">
              <a:buClr>
                <a:schemeClr val="dk1"/>
              </a:buClr>
              <a:buSzPts val="1800"/>
            </a:pPr>
            <a:r>
              <a:rPr lang="en-US" sz="1600" b="1" dirty="0">
                <a:solidFill>
                  <a:schemeClr val="bg1"/>
                </a:solidFill>
                <a:latin typeface="Century Gothic" panose="020B0502020202020204" pitchFamily="34" charset="0"/>
                <a:ea typeface="Helvetica Neue"/>
                <a:cs typeface="Helvetica Neue"/>
                <a:sym typeface="Helvetica Neue"/>
              </a:rPr>
              <a:t>Medical records inquiry</a:t>
            </a:r>
          </a:p>
        </p:txBody>
      </p:sp>
      <p:cxnSp>
        <p:nvCxnSpPr>
          <p:cNvPr id="48" name="Straight Connector 4">
            <a:extLst>
              <a:ext uri="{FF2B5EF4-FFF2-40B4-BE49-F238E27FC236}">
                <a16:creationId xmlns:a16="http://schemas.microsoft.com/office/drawing/2014/main" id="{9D130B37-73EF-134C-8646-5380E4E922E0}"/>
              </a:ext>
            </a:extLst>
          </p:cNvPr>
          <p:cNvCxnSpPr>
            <a:cxnSpLocks/>
          </p:cNvCxnSpPr>
          <p:nvPr/>
        </p:nvCxnSpPr>
        <p:spPr>
          <a:xfrm>
            <a:off x="6626564" y="5277170"/>
            <a:ext cx="4174435"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6274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18</a:t>
            </a:fld>
            <a:endParaRPr lang="zh-CN" altLang="en-US" dirty="0"/>
          </a:p>
        </p:txBody>
      </p:sp>
      <p:grpSp>
        <p:nvGrpSpPr>
          <p:cNvPr id="19" name="组合 18"/>
          <p:cNvGrpSpPr/>
          <p:nvPr/>
        </p:nvGrpSpPr>
        <p:grpSpPr>
          <a:xfrm>
            <a:off x="1" y="200326"/>
            <a:ext cx="6934275" cy="523220"/>
            <a:chOff x="1" y="200326"/>
            <a:chExt cx="6934275"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35462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Reliability Design Recommendation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aphicFrame>
        <p:nvGraphicFramePr>
          <p:cNvPr id="36" name="Table 3">
            <a:extLst>
              <a:ext uri="{FF2B5EF4-FFF2-40B4-BE49-F238E27FC236}">
                <a16:creationId xmlns:a16="http://schemas.microsoft.com/office/drawing/2014/main" id="{9B5EBF31-A414-254F-8467-F718587BC23D}"/>
              </a:ext>
            </a:extLst>
          </p:cNvPr>
          <p:cNvGraphicFramePr>
            <a:graphicFrameLocks noGrp="1"/>
          </p:cNvGraphicFramePr>
          <p:nvPr>
            <p:extLst>
              <p:ext uri="{D42A27DB-BD31-4B8C-83A1-F6EECF244321}">
                <p14:modId xmlns:p14="http://schemas.microsoft.com/office/powerpoint/2010/main" val="2565978426"/>
              </p:ext>
            </p:extLst>
          </p:nvPr>
        </p:nvGraphicFramePr>
        <p:xfrm>
          <a:off x="815529" y="1258553"/>
          <a:ext cx="10560942" cy="4622058"/>
        </p:xfrm>
        <a:graphic>
          <a:graphicData uri="http://schemas.openxmlformats.org/drawingml/2006/table">
            <a:tbl>
              <a:tblPr firstRow="1" bandRow="1"/>
              <a:tblGrid>
                <a:gridCol w="2250402">
                  <a:extLst>
                    <a:ext uri="{9D8B030D-6E8A-4147-A177-3AD203B41FA5}">
                      <a16:colId xmlns:a16="http://schemas.microsoft.com/office/drawing/2014/main" val="20000"/>
                    </a:ext>
                  </a:extLst>
                </a:gridCol>
                <a:gridCol w="2356721">
                  <a:extLst>
                    <a:ext uri="{9D8B030D-6E8A-4147-A177-3AD203B41FA5}">
                      <a16:colId xmlns:a16="http://schemas.microsoft.com/office/drawing/2014/main" val="20001"/>
                    </a:ext>
                  </a:extLst>
                </a:gridCol>
                <a:gridCol w="5953819">
                  <a:extLst>
                    <a:ext uri="{9D8B030D-6E8A-4147-A177-3AD203B41FA5}">
                      <a16:colId xmlns:a16="http://schemas.microsoft.com/office/drawing/2014/main" val="20002"/>
                    </a:ext>
                  </a:extLst>
                </a:gridCol>
              </a:tblGrid>
              <a:tr h="362794">
                <a:tc>
                  <a:txBody>
                    <a:bodyPr/>
                    <a:lstStyle/>
                    <a:p>
                      <a:pPr algn="ctr"/>
                      <a:r>
                        <a:rPr lang="en-US" altLang="zh-CN" sz="1400" b="1" dirty="0">
                          <a:solidFill>
                            <a:schemeClr val="bg1"/>
                          </a:solidFill>
                          <a:latin typeface="Century Gothic" panose="020B0502020202020204" pitchFamily="34" charset="0"/>
                        </a:rPr>
                        <a:t>Applications</a:t>
                      </a:r>
                      <a:endParaRPr lang="en-US" sz="1400" b="1" dirty="0">
                        <a:solidFill>
                          <a:schemeClr val="bg1"/>
                        </a:solidFill>
                        <a:latin typeface="Century Gothic" panose="020B0502020202020204" pitchFamily="34" charset="0"/>
                      </a:endParaRPr>
                    </a:p>
                  </a:txBody>
                  <a:tcPr marL="84964" marR="84964" marT="42482" marB="42482" anchor="ctr">
                    <a:lnL w="12700" cap="flat" cmpd="sng" algn="ctr">
                      <a:solidFill>
                        <a:srgbClr val="00B0F0"/>
                      </a:solidFill>
                      <a:prstDash val="solid"/>
                      <a:round/>
                      <a:headEnd type="none" w="med" len="med"/>
                      <a:tailEnd type="none" w="med" len="med"/>
                    </a:lnL>
                    <a:lnR w="9525"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altLang="zh-CN" sz="1400" b="1" dirty="0">
                          <a:solidFill>
                            <a:schemeClr val="bg1"/>
                          </a:solidFill>
                          <a:latin typeface="Century Gothic" panose="020B0502020202020204" pitchFamily="34" charset="0"/>
                        </a:rPr>
                        <a:t>Criticality</a:t>
                      </a:r>
                      <a:endParaRPr lang="en-US" sz="1400" b="1" dirty="0">
                        <a:solidFill>
                          <a:schemeClr val="bg1"/>
                        </a:solidFill>
                        <a:latin typeface="Century Gothic" panose="020B0502020202020204" pitchFamily="34" charset="0"/>
                      </a:endParaRPr>
                    </a:p>
                  </a:txBody>
                  <a:tcPr marL="84964" marR="84964" marT="42482" marB="42482" anchor="ctr">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altLang="zh-CN" sz="1400" b="1" dirty="0">
                          <a:solidFill>
                            <a:schemeClr val="bg1"/>
                          </a:solidFill>
                          <a:latin typeface="Century Gothic" panose="020B0502020202020204" pitchFamily="34" charset="0"/>
                        </a:rPr>
                        <a:t>Reliability</a:t>
                      </a:r>
                      <a:r>
                        <a:rPr lang="zh-CN" altLang="en-US" sz="1400" b="1" dirty="0">
                          <a:solidFill>
                            <a:schemeClr val="bg1"/>
                          </a:solidFill>
                          <a:latin typeface="Century Gothic" panose="020B0502020202020204" pitchFamily="34" charset="0"/>
                        </a:rPr>
                        <a:t> </a:t>
                      </a:r>
                      <a:r>
                        <a:rPr lang="en-US" altLang="zh-CN" sz="1400" b="1" dirty="0">
                          <a:solidFill>
                            <a:schemeClr val="bg1"/>
                          </a:solidFill>
                          <a:latin typeface="Century Gothic" panose="020B0502020202020204" pitchFamily="34" charset="0"/>
                        </a:rPr>
                        <a:t>design</a:t>
                      </a:r>
                      <a:endParaRPr lang="en-US" sz="1400" b="1" dirty="0">
                        <a:solidFill>
                          <a:schemeClr val="bg1"/>
                        </a:solidFill>
                        <a:latin typeface="Century Gothic" panose="020B0502020202020204" pitchFamily="34" charset="0"/>
                      </a:endParaRPr>
                    </a:p>
                  </a:txBody>
                  <a:tcPr marL="84964" marR="84964" marT="42482" marB="42482" anchor="ctr">
                    <a:lnL w="9525" cap="flat" cmpd="sng" algn="ctr">
                      <a:solidFill>
                        <a:schemeClr val="bg1"/>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extLst>
                  <a:ext uri="{0D108BD9-81ED-4DB2-BD59-A6C34878D82A}">
                    <a16:rowId xmlns:a16="http://schemas.microsoft.com/office/drawing/2014/main" val="10000"/>
                  </a:ext>
                </a:extLst>
              </a:tr>
              <a:tr h="1880554">
                <a:tc>
                  <a:txBody>
                    <a:bodyPr/>
                    <a:lstStyle/>
                    <a:p>
                      <a:r>
                        <a:rPr lang="en-US" altLang="zh-CN" sz="1400" b="1" dirty="0">
                          <a:solidFill>
                            <a:srgbClr val="00B0F0"/>
                          </a:solidFill>
                          <a:latin typeface="Century Gothic" panose="020B0502020202020204" pitchFamily="34" charset="0"/>
                        </a:rPr>
                        <a:t>HIS/EHR/EMR</a:t>
                      </a:r>
                      <a:endParaRPr lang="en-US" sz="1400" b="1" dirty="0">
                        <a:solidFill>
                          <a:srgbClr val="00B0F0"/>
                        </a:solidFill>
                        <a:latin typeface="Century Gothic" panose="020B0502020202020204" pitchFamily="34" charset="0"/>
                      </a:endParaRPr>
                    </a:p>
                  </a:txBody>
                  <a:tcPr marL="396000" marR="84964" marT="42482" marB="42482" anchor="ctr">
                    <a:lnL w="12700" cap="flat" cmpd="sng" algn="ctr">
                      <a:solidFill>
                        <a:srgbClr val="00B0F0"/>
                      </a:solidFill>
                      <a:prstDash val="solid"/>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200" b="0" i="0" u="none" strike="noStrike" cap="none" baseline="0" dirty="0">
                          <a:solidFill>
                            <a:schemeClr val="bg1"/>
                          </a:solidFill>
                          <a:latin typeface="Century Gothic" panose="020B0502020202020204" pitchFamily="34" charset="0"/>
                          <a:ea typeface="Helvetica"/>
                          <a:cs typeface="Helvetica"/>
                          <a:sym typeface="Arial"/>
                        </a:rPr>
                        <a:t>RPO=0/seconds</a:t>
                      </a:r>
                    </a:p>
                    <a:p>
                      <a:r>
                        <a:rPr lang="en-US" sz="1200" b="0" i="0" u="none" strike="noStrike" cap="none" baseline="0" dirty="0">
                          <a:solidFill>
                            <a:schemeClr val="bg1"/>
                          </a:solidFill>
                          <a:latin typeface="Century Gothic" panose="020B0502020202020204" pitchFamily="34" charset="0"/>
                          <a:ea typeface="Helvetica"/>
                          <a:cs typeface="Helvetica"/>
                          <a:sym typeface="Arial"/>
                        </a:rPr>
                        <a:t>RTO=seconds/minutes</a:t>
                      </a:r>
                      <a:endParaRPr lang="en-US" sz="1200" dirty="0">
                        <a:solidFill>
                          <a:schemeClr val="bg1"/>
                        </a:solidFill>
                        <a:latin typeface="Century Gothic" panose="020B0502020202020204" pitchFamily="34" charset="0"/>
                      </a:endParaRPr>
                    </a:p>
                  </a:txBody>
                  <a:tcPr marL="360000" marR="84964" marT="42482" marB="42482" anchor="ctr">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Full redundancy for management, service, network, storage planes. </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Hardware failure detection</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data copies &amp; data reconstruction</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HA</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DRS</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Resource reservation</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CDP local backup</a:t>
                      </a:r>
                      <a:r>
                        <a:rPr lang="en-US" altLang="zh-CN" sz="1200" b="0" i="0" u="none" strike="noStrike" cap="none" baseline="0" dirty="0">
                          <a:solidFill>
                            <a:schemeClr val="bg1"/>
                          </a:solidFill>
                          <a:latin typeface="Century Gothic" panose="020B0502020202020204" pitchFamily="34" charset="0"/>
                          <a:ea typeface="Helvetica"/>
                          <a:cs typeface="Helvetica"/>
                          <a:sym typeface="Arial"/>
                        </a:rPr>
                        <a:t>,</a:t>
                      </a:r>
                      <a:r>
                        <a:rPr lang="en-US" sz="1200" b="0" i="0" u="none" strike="noStrike" cap="none" baseline="0" dirty="0">
                          <a:solidFill>
                            <a:schemeClr val="bg1"/>
                          </a:solidFill>
                          <a:latin typeface="Century Gothic" panose="020B0502020202020204" pitchFamily="34" charset="0"/>
                          <a:ea typeface="Helvetica"/>
                          <a:cs typeface="Helvetica"/>
                          <a:sym typeface="Arial"/>
                        </a:rPr>
                        <a:t> remote replication in seconds</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Recover service within 30 minutes</a:t>
                      </a:r>
                    </a:p>
                    <a:p>
                      <a:pPr marL="285750" indent="-285750">
                        <a:buClr>
                          <a:srgbClr val="00B0F0"/>
                        </a:buClr>
                        <a:buFont typeface="Arial" charset="0"/>
                        <a:buChar char="•"/>
                      </a:pPr>
                      <a:r>
                        <a:rPr lang="en-US" sz="1200" b="0" i="0" u="none" strike="noStrike" cap="none" baseline="0" dirty="0">
                          <a:solidFill>
                            <a:schemeClr val="bg1"/>
                          </a:solidFill>
                          <a:latin typeface="Century Gothic" panose="020B0502020202020204" pitchFamily="34" charset="0"/>
                          <a:ea typeface="Helvetica"/>
                          <a:cs typeface="Helvetica"/>
                          <a:sym typeface="Arial"/>
                        </a:rPr>
                        <a:t>A-S deployment for </a:t>
                      </a:r>
                      <a:r>
                        <a:rPr lang="en-US" sz="1200" b="0" i="0" u="none" strike="noStrike" cap="none" baseline="0" dirty="0" err="1">
                          <a:solidFill>
                            <a:schemeClr val="bg1"/>
                          </a:solidFill>
                          <a:latin typeface="Century Gothic" panose="020B0502020202020204" pitchFamily="34" charset="0"/>
                          <a:ea typeface="Helvetica"/>
                          <a:cs typeface="Helvetica"/>
                          <a:sym typeface="Arial"/>
                        </a:rPr>
                        <a:t>aCMP</a:t>
                      </a:r>
                      <a:endParaRPr lang="en-US" sz="1200" dirty="0">
                        <a:solidFill>
                          <a:schemeClr val="bg1"/>
                        </a:solidFill>
                        <a:latin typeface="Century Gothic" panose="020B0502020202020204" pitchFamily="34" charset="0"/>
                      </a:endParaRPr>
                    </a:p>
                  </a:txBody>
                  <a:tcPr marL="396000" marR="84964" marT="42482" marB="42482" anchor="ctr">
                    <a:lnL w="9525"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1"/>
                  </a:ext>
                </a:extLst>
              </a:tr>
              <a:tr h="1146918">
                <a:tc>
                  <a:txBody>
                    <a:bodyPr/>
                    <a:lstStyle/>
                    <a:p>
                      <a:r>
                        <a:rPr lang="en-US" altLang="zh-CN" sz="1400" b="1" dirty="0">
                          <a:solidFill>
                            <a:srgbClr val="00B0F0"/>
                          </a:solidFill>
                          <a:latin typeface="Century Gothic" panose="020B0502020202020204" pitchFamily="34" charset="0"/>
                        </a:rPr>
                        <a:t>PACS</a:t>
                      </a:r>
                      <a:endParaRPr lang="en-US" sz="1400" b="1" dirty="0">
                        <a:solidFill>
                          <a:srgbClr val="00B0F0"/>
                        </a:solidFill>
                        <a:latin typeface="Century Gothic" panose="020B0502020202020204" pitchFamily="34" charset="0"/>
                      </a:endParaRPr>
                    </a:p>
                  </a:txBody>
                  <a:tcPr marL="396000" marR="84964" marT="42482" marB="42482" anchor="ctr">
                    <a:lnL w="12700" cap="flat" cmpd="sng" algn="ctr">
                      <a:solidFill>
                        <a:srgbClr val="00B0F0"/>
                      </a:solidFill>
                      <a:prstDash val="solid"/>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4000"/>
                      </a:srgbClr>
                    </a:solidFill>
                  </a:tcPr>
                </a:tc>
                <a:tc>
                  <a:txBody>
                    <a:bodyPr/>
                    <a:lstStyle/>
                    <a:p>
                      <a:r>
                        <a:rPr lang="en-US" sz="1200" dirty="0">
                          <a:solidFill>
                            <a:schemeClr val="bg1"/>
                          </a:solidFill>
                          <a:effectLst/>
                          <a:latin typeface="Century Gothic" panose="020B0502020202020204" pitchFamily="34" charset="0"/>
                        </a:rPr>
                        <a:t>RPO=minutes/hours</a:t>
                      </a:r>
                    </a:p>
                    <a:p>
                      <a:r>
                        <a:rPr lang="en-US" sz="1200" dirty="0">
                          <a:solidFill>
                            <a:schemeClr val="bg1"/>
                          </a:solidFill>
                          <a:effectLst/>
                          <a:latin typeface="Century Gothic" panose="020B0502020202020204" pitchFamily="34" charset="0"/>
                        </a:rPr>
                        <a:t>RTO=hours</a:t>
                      </a:r>
                    </a:p>
                  </a:txBody>
                  <a:tcPr marL="360000" marR="47202" marT="47202" marB="47202" anchor="ctr">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4000"/>
                      </a:srgbClr>
                    </a:solidFill>
                  </a:tcPr>
                </a:tc>
                <a:tc>
                  <a:txBody>
                    <a:bodyPr/>
                    <a:lstStyle/>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rPr>
                        <a:t>Hardware failure detection</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rPr>
                        <a:t>2 copies &amp; data reconstruction</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rPr>
                        <a:t>HA</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rPr>
                        <a:t>Local CDP backup, remote replication per 12 hours</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rPr>
                        <a:t>recover service in 2 hours</a:t>
                      </a:r>
                    </a:p>
                  </a:txBody>
                  <a:tcPr marL="396000" marR="47202" marT="47202" marB="47202" anchor="ctr">
                    <a:lnL w="9525"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4000"/>
                      </a:srgbClr>
                    </a:solidFill>
                  </a:tcPr>
                </a:tc>
                <a:extLst>
                  <a:ext uri="{0D108BD9-81ED-4DB2-BD59-A6C34878D82A}">
                    <a16:rowId xmlns:a16="http://schemas.microsoft.com/office/drawing/2014/main" val="10002"/>
                  </a:ext>
                </a:extLst>
              </a:tr>
              <a:tr h="1231792">
                <a:tc>
                  <a:txBody>
                    <a:bodyPr/>
                    <a:lstStyle/>
                    <a:p>
                      <a:r>
                        <a:rPr lang="en-US" altLang="zh-CN" sz="1400" b="1" dirty="0">
                          <a:solidFill>
                            <a:srgbClr val="00B0F0"/>
                          </a:solidFill>
                          <a:latin typeface="Century Gothic" panose="020B0502020202020204" pitchFamily="34" charset="0"/>
                        </a:rPr>
                        <a:t>OA</a:t>
                      </a:r>
                      <a:r>
                        <a:rPr lang="en-US" altLang="zh-CN" sz="1400" b="1" baseline="0" dirty="0">
                          <a:solidFill>
                            <a:srgbClr val="00B0F0"/>
                          </a:solidFill>
                          <a:latin typeface="Century Gothic" panose="020B0502020202020204" pitchFamily="34" charset="0"/>
                        </a:rPr>
                        <a:t>/others</a:t>
                      </a:r>
                      <a:endParaRPr lang="en-US" sz="1400" b="1" dirty="0">
                        <a:solidFill>
                          <a:srgbClr val="00B0F0"/>
                        </a:solidFill>
                        <a:latin typeface="Century Gothic" panose="020B0502020202020204" pitchFamily="34" charset="0"/>
                      </a:endParaRPr>
                    </a:p>
                  </a:txBody>
                  <a:tcPr marL="396000" marR="84964" marT="42482" marB="42482" anchor="ctr">
                    <a:lnL w="12700" cap="flat" cmpd="sng" algn="ctr">
                      <a:solidFill>
                        <a:srgbClr val="00B0F0"/>
                      </a:solidFill>
                      <a:prstDash val="solid"/>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0000"/>
                      </a:srgbClr>
                    </a:solidFill>
                  </a:tcPr>
                </a:tc>
                <a:tc>
                  <a:txBody>
                    <a:bodyPr/>
                    <a:lstStyle/>
                    <a:p>
                      <a:r>
                        <a:rPr lang="en-US" sz="1200" dirty="0">
                          <a:solidFill>
                            <a:schemeClr val="bg1"/>
                          </a:solidFill>
                          <a:effectLst/>
                          <a:latin typeface="Century Gothic" panose="020B0502020202020204" pitchFamily="34" charset="0"/>
                        </a:rPr>
                        <a:t>RPO=hours/days</a:t>
                      </a:r>
                    </a:p>
                    <a:p>
                      <a:r>
                        <a:rPr lang="en-US" sz="1200" dirty="0">
                          <a:solidFill>
                            <a:schemeClr val="bg1"/>
                          </a:solidFill>
                          <a:effectLst/>
                          <a:latin typeface="Century Gothic" panose="020B0502020202020204" pitchFamily="34" charset="0"/>
                        </a:rPr>
                        <a:t>RTO=hours/days</a:t>
                      </a:r>
                    </a:p>
                  </a:txBody>
                  <a:tcPr marL="360000" marR="47202" marT="47202" marB="47202" anchor="ctr">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0000"/>
                      </a:srgbClr>
                    </a:solidFill>
                  </a:tcPr>
                </a:tc>
                <a:tc>
                  <a:txBody>
                    <a:bodyPr/>
                    <a:lstStyle/>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ea typeface="+mn-ea"/>
                          <a:cs typeface="+mn-cs"/>
                        </a:rPr>
                        <a:t>Hardware failure detection</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ea typeface="+mn-ea"/>
                          <a:cs typeface="+mn-cs"/>
                        </a:rPr>
                        <a:t>2 copies &amp; data reconstruction</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ea typeface="+mn-ea"/>
                          <a:cs typeface="+mn-cs"/>
                        </a:rPr>
                        <a:t>HA</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ea typeface="+mn-ea"/>
                          <a:cs typeface="+mn-cs"/>
                        </a:rPr>
                        <a:t>Local CDP backup, remote replication per 12 hours</a:t>
                      </a:r>
                    </a:p>
                    <a:p>
                      <a:pPr marL="285750" indent="-285750" algn="l" defTabSz="914400" rtl="0" eaLnBrk="1" latinLnBrk="0" hangingPunct="1">
                        <a:buClr>
                          <a:srgbClr val="00B0F0"/>
                        </a:buClr>
                        <a:buFont typeface="Arial" charset="0"/>
                        <a:buChar char="•"/>
                      </a:pPr>
                      <a:r>
                        <a:rPr lang="en-US" sz="1200" b="0" i="0" u="none" strike="noStrike" kern="1200" cap="none" baseline="0" dirty="0">
                          <a:solidFill>
                            <a:schemeClr val="bg1"/>
                          </a:solidFill>
                          <a:latin typeface="Century Gothic" panose="020B0502020202020204" pitchFamily="34" charset="0"/>
                          <a:ea typeface="+mn-ea"/>
                          <a:cs typeface="+mn-cs"/>
                        </a:rPr>
                        <a:t>recover service in 2 hours</a:t>
                      </a:r>
                    </a:p>
                  </a:txBody>
                  <a:tcPr marL="396000" marR="47202" marT="47202" marB="47202" anchor="ctr">
                    <a:lnL w="9525"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0000"/>
                      </a:srgb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634012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矩形 159">
            <a:extLst>
              <a:ext uri="{FF2B5EF4-FFF2-40B4-BE49-F238E27FC236}">
                <a16:creationId xmlns:a16="http://schemas.microsoft.com/office/drawing/2014/main" id="{FA8B8795-A6B2-CD44-99AC-5768FA9C6754}"/>
              </a:ext>
            </a:extLst>
          </p:cNvPr>
          <p:cNvSpPr/>
          <p:nvPr/>
        </p:nvSpPr>
        <p:spPr>
          <a:xfrm>
            <a:off x="766763" y="881224"/>
            <a:ext cx="6537551" cy="5312747"/>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19</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8690018" cy="523220"/>
            <a:chOff x="1" y="200326"/>
            <a:chExt cx="8690018"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660257" y="200326"/>
              <a:ext cx="802976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Local Data Center Consolidation for Hospitals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425" name="Google Shape;801;p14">
            <a:extLst>
              <a:ext uri="{FF2B5EF4-FFF2-40B4-BE49-F238E27FC236}">
                <a16:creationId xmlns:a16="http://schemas.microsoft.com/office/drawing/2014/main" id="{3E953096-9FED-6745-8827-15CD46D1854F}"/>
              </a:ext>
            </a:extLst>
          </p:cNvPr>
          <p:cNvGrpSpPr/>
          <p:nvPr/>
        </p:nvGrpSpPr>
        <p:grpSpPr>
          <a:xfrm>
            <a:off x="5115939" y="2368640"/>
            <a:ext cx="1561893" cy="877310"/>
            <a:chOff x="-1" y="-1"/>
            <a:chExt cx="1469035" cy="825152"/>
          </a:xfrm>
        </p:grpSpPr>
        <p:sp>
          <p:nvSpPr>
            <p:cNvPr id="545" name="Google Shape;802;p14">
              <a:extLst>
                <a:ext uri="{FF2B5EF4-FFF2-40B4-BE49-F238E27FC236}">
                  <a16:creationId xmlns:a16="http://schemas.microsoft.com/office/drawing/2014/main" id="{0E355475-7960-5D4A-9FD8-DCD247CBDA8C}"/>
                </a:ext>
              </a:extLst>
            </p:cNvPr>
            <p:cNvSpPr/>
            <p:nvPr/>
          </p:nvSpPr>
          <p:spPr>
            <a:xfrm>
              <a:off x="-1" y="-1"/>
              <a:ext cx="1469035" cy="825152"/>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46" name="Google Shape;803;p14">
              <a:extLst>
                <a:ext uri="{FF2B5EF4-FFF2-40B4-BE49-F238E27FC236}">
                  <a16:creationId xmlns:a16="http://schemas.microsoft.com/office/drawing/2014/main" id="{8361F100-B52C-774D-8A26-ECDA31231442}"/>
                </a:ext>
              </a:extLst>
            </p:cNvPr>
            <p:cNvSpPr txBox="1"/>
            <p:nvPr/>
          </p:nvSpPr>
          <p:spPr>
            <a:xfrm>
              <a:off x="-1" y="246205"/>
              <a:ext cx="1469035"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426" name="Google Shape;804;p14">
            <a:extLst>
              <a:ext uri="{FF2B5EF4-FFF2-40B4-BE49-F238E27FC236}">
                <a16:creationId xmlns:a16="http://schemas.microsoft.com/office/drawing/2014/main" id="{166E43CB-3FD7-ED48-9DE7-9A003F0DFA60}"/>
              </a:ext>
            </a:extLst>
          </p:cNvPr>
          <p:cNvGrpSpPr/>
          <p:nvPr/>
        </p:nvGrpSpPr>
        <p:grpSpPr>
          <a:xfrm>
            <a:off x="5115939" y="1397444"/>
            <a:ext cx="1561893" cy="877310"/>
            <a:chOff x="-1" y="-1"/>
            <a:chExt cx="1469035" cy="825152"/>
          </a:xfrm>
        </p:grpSpPr>
        <p:sp>
          <p:nvSpPr>
            <p:cNvPr id="543" name="Google Shape;805;p14">
              <a:extLst>
                <a:ext uri="{FF2B5EF4-FFF2-40B4-BE49-F238E27FC236}">
                  <a16:creationId xmlns:a16="http://schemas.microsoft.com/office/drawing/2014/main" id="{906A8E38-6E00-8046-8AB9-618CC58D5929}"/>
                </a:ext>
              </a:extLst>
            </p:cNvPr>
            <p:cNvSpPr/>
            <p:nvPr/>
          </p:nvSpPr>
          <p:spPr>
            <a:xfrm>
              <a:off x="-1" y="-1"/>
              <a:ext cx="1469035" cy="825152"/>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44" name="Google Shape;806;p14">
              <a:extLst>
                <a:ext uri="{FF2B5EF4-FFF2-40B4-BE49-F238E27FC236}">
                  <a16:creationId xmlns:a16="http://schemas.microsoft.com/office/drawing/2014/main" id="{A0EA380D-602D-334F-8A55-6F00814BD1CF}"/>
                </a:ext>
              </a:extLst>
            </p:cNvPr>
            <p:cNvSpPr txBox="1"/>
            <p:nvPr/>
          </p:nvSpPr>
          <p:spPr>
            <a:xfrm>
              <a:off x="-1" y="246205"/>
              <a:ext cx="1469035"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427" name="Google Shape;807;p14">
            <a:extLst>
              <a:ext uri="{FF2B5EF4-FFF2-40B4-BE49-F238E27FC236}">
                <a16:creationId xmlns:a16="http://schemas.microsoft.com/office/drawing/2014/main" id="{C92B4129-94EE-9B49-8312-12A264B5BCAC}"/>
              </a:ext>
            </a:extLst>
          </p:cNvPr>
          <p:cNvGrpSpPr/>
          <p:nvPr/>
        </p:nvGrpSpPr>
        <p:grpSpPr>
          <a:xfrm>
            <a:off x="3606274" y="1401197"/>
            <a:ext cx="1270523" cy="808221"/>
            <a:chOff x="0" y="0"/>
            <a:chExt cx="1194987" cy="760169"/>
          </a:xfrm>
        </p:grpSpPr>
        <p:grpSp>
          <p:nvGrpSpPr>
            <p:cNvPr id="533" name="Google Shape;808;p14">
              <a:extLst>
                <a:ext uri="{FF2B5EF4-FFF2-40B4-BE49-F238E27FC236}">
                  <a16:creationId xmlns:a16="http://schemas.microsoft.com/office/drawing/2014/main" id="{53059CDA-A7B0-FD41-9B52-070D9AC09C9B}"/>
                </a:ext>
              </a:extLst>
            </p:cNvPr>
            <p:cNvGrpSpPr/>
            <p:nvPr/>
          </p:nvGrpSpPr>
          <p:grpSpPr>
            <a:xfrm>
              <a:off x="0" y="0"/>
              <a:ext cx="1194987" cy="760169"/>
              <a:chOff x="0" y="0"/>
              <a:chExt cx="1194986" cy="760168"/>
            </a:xfrm>
          </p:grpSpPr>
          <p:sp>
            <p:nvSpPr>
              <p:cNvPr id="541" name="Google Shape;809;p14">
                <a:extLst>
                  <a:ext uri="{FF2B5EF4-FFF2-40B4-BE49-F238E27FC236}">
                    <a16:creationId xmlns:a16="http://schemas.microsoft.com/office/drawing/2014/main" id="{DAA145D3-8D80-8A44-8D9B-F245BAB28A8F}"/>
                  </a:ext>
                </a:extLst>
              </p:cNvPr>
              <p:cNvSpPr/>
              <p:nvPr/>
            </p:nvSpPr>
            <p:spPr>
              <a:xfrm>
                <a:off x="0" y="0"/>
                <a:ext cx="1194986" cy="760168"/>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42" name="Google Shape;810;p14">
                <a:extLst>
                  <a:ext uri="{FF2B5EF4-FFF2-40B4-BE49-F238E27FC236}">
                    <a16:creationId xmlns:a16="http://schemas.microsoft.com/office/drawing/2014/main" id="{056F3412-E111-F148-ADBD-90CFD3D60809}"/>
                  </a:ext>
                </a:extLst>
              </p:cNvPr>
              <p:cNvSpPr txBox="1"/>
              <p:nvPr/>
            </p:nvSpPr>
            <p:spPr>
              <a:xfrm>
                <a:off x="0" y="213714"/>
                <a:ext cx="1194986" cy="332740"/>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pic>
          <p:nvPicPr>
            <p:cNvPr id="534" name="Google Shape;811;p14" descr="图片 3852">
              <a:extLst>
                <a:ext uri="{FF2B5EF4-FFF2-40B4-BE49-F238E27FC236}">
                  <a16:creationId xmlns:a16="http://schemas.microsoft.com/office/drawing/2014/main" id="{2E5F4017-F47D-EA4A-A0A5-08BE584844A6}"/>
                </a:ext>
              </a:extLst>
            </p:cNvPr>
            <p:cNvPicPr preferRelativeResize="0"/>
            <p:nvPr/>
          </p:nvPicPr>
          <p:blipFill rotWithShape="1">
            <a:blip r:embed="rId4">
              <a:alphaModFix/>
            </a:blip>
            <a:srcRect/>
            <a:stretch/>
          </p:blipFill>
          <p:spPr>
            <a:xfrm>
              <a:off x="149636" y="184219"/>
              <a:ext cx="240178" cy="240178"/>
            </a:xfrm>
            <a:prstGeom prst="rect">
              <a:avLst/>
            </a:prstGeom>
            <a:noFill/>
            <a:ln>
              <a:noFill/>
            </a:ln>
          </p:spPr>
        </p:pic>
        <p:pic>
          <p:nvPicPr>
            <p:cNvPr id="535" name="Google Shape;812;p14" descr="图片 3853">
              <a:extLst>
                <a:ext uri="{FF2B5EF4-FFF2-40B4-BE49-F238E27FC236}">
                  <a16:creationId xmlns:a16="http://schemas.microsoft.com/office/drawing/2014/main" id="{62F7454A-840D-204E-BF7C-503975588285}"/>
                </a:ext>
              </a:extLst>
            </p:cNvPr>
            <p:cNvPicPr preferRelativeResize="0"/>
            <p:nvPr/>
          </p:nvPicPr>
          <p:blipFill rotWithShape="1">
            <a:blip r:embed="rId5">
              <a:alphaModFix/>
            </a:blip>
            <a:srcRect/>
            <a:stretch/>
          </p:blipFill>
          <p:spPr>
            <a:xfrm>
              <a:off x="486898" y="184945"/>
              <a:ext cx="240178" cy="238723"/>
            </a:xfrm>
            <a:prstGeom prst="rect">
              <a:avLst/>
            </a:prstGeom>
            <a:noFill/>
            <a:ln>
              <a:noFill/>
            </a:ln>
          </p:spPr>
        </p:pic>
        <p:pic>
          <p:nvPicPr>
            <p:cNvPr id="536" name="Google Shape;813;p14" descr="图片 3854">
              <a:extLst>
                <a:ext uri="{FF2B5EF4-FFF2-40B4-BE49-F238E27FC236}">
                  <a16:creationId xmlns:a16="http://schemas.microsoft.com/office/drawing/2014/main" id="{3DAF7A34-5605-BE4F-B251-F075E461B056}"/>
                </a:ext>
              </a:extLst>
            </p:cNvPr>
            <p:cNvPicPr preferRelativeResize="0"/>
            <p:nvPr/>
          </p:nvPicPr>
          <p:blipFill rotWithShape="1">
            <a:blip r:embed="rId6">
              <a:alphaModFix/>
            </a:blip>
            <a:srcRect/>
            <a:stretch/>
          </p:blipFill>
          <p:spPr>
            <a:xfrm>
              <a:off x="824159" y="184219"/>
              <a:ext cx="240178" cy="240178"/>
            </a:xfrm>
            <a:prstGeom prst="rect">
              <a:avLst/>
            </a:prstGeom>
            <a:noFill/>
            <a:ln>
              <a:noFill/>
            </a:ln>
          </p:spPr>
        </p:pic>
        <p:pic>
          <p:nvPicPr>
            <p:cNvPr id="537" name="Google Shape;814;p14" descr="图片 3855">
              <a:extLst>
                <a:ext uri="{FF2B5EF4-FFF2-40B4-BE49-F238E27FC236}">
                  <a16:creationId xmlns:a16="http://schemas.microsoft.com/office/drawing/2014/main" id="{B9E83F1E-6F09-6B49-93B0-1A1F060AFC10}"/>
                </a:ext>
              </a:extLst>
            </p:cNvPr>
            <p:cNvPicPr preferRelativeResize="0"/>
            <p:nvPr/>
          </p:nvPicPr>
          <p:blipFill rotWithShape="1">
            <a:blip r:embed="rId4">
              <a:alphaModFix/>
            </a:blip>
            <a:srcRect/>
            <a:stretch/>
          </p:blipFill>
          <p:spPr>
            <a:xfrm>
              <a:off x="149636" y="449308"/>
              <a:ext cx="240178" cy="240178"/>
            </a:xfrm>
            <a:prstGeom prst="rect">
              <a:avLst/>
            </a:prstGeom>
            <a:noFill/>
            <a:ln>
              <a:noFill/>
            </a:ln>
          </p:spPr>
        </p:pic>
        <p:pic>
          <p:nvPicPr>
            <p:cNvPr id="538" name="Google Shape;815;p14" descr="图片 3856">
              <a:extLst>
                <a:ext uri="{FF2B5EF4-FFF2-40B4-BE49-F238E27FC236}">
                  <a16:creationId xmlns:a16="http://schemas.microsoft.com/office/drawing/2014/main" id="{48216269-6773-F249-A781-020C6F619A91}"/>
                </a:ext>
              </a:extLst>
            </p:cNvPr>
            <p:cNvPicPr preferRelativeResize="0"/>
            <p:nvPr/>
          </p:nvPicPr>
          <p:blipFill rotWithShape="1">
            <a:blip r:embed="rId5">
              <a:alphaModFix/>
            </a:blip>
            <a:srcRect/>
            <a:stretch/>
          </p:blipFill>
          <p:spPr>
            <a:xfrm>
              <a:off x="486898" y="450762"/>
              <a:ext cx="240178" cy="238723"/>
            </a:xfrm>
            <a:prstGeom prst="rect">
              <a:avLst/>
            </a:prstGeom>
            <a:noFill/>
            <a:ln>
              <a:noFill/>
            </a:ln>
          </p:spPr>
        </p:pic>
        <p:pic>
          <p:nvPicPr>
            <p:cNvPr id="539" name="Google Shape;816;p14" descr="图片 3857">
              <a:extLst>
                <a:ext uri="{FF2B5EF4-FFF2-40B4-BE49-F238E27FC236}">
                  <a16:creationId xmlns:a16="http://schemas.microsoft.com/office/drawing/2014/main" id="{AEC53864-FD31-1D4F-A19A-973BC1376676}"/>
                </a:ext>
              </a:extLst>
            </p:cNvPr>
            <p:cNvPicPr preferRelativeResize="0"/>
            <p:nvPr/>
          </p:nvPicPr>
          <p:blipFill rotWithShape="1">
            <a:blip r:embed="rId6">
              <a:alphaModFix/>
            </a:blip>
            <a:srcRect/>
            <a:stretch/>
          </p:blipFill>
          <p:spPr>
            <a:xfrm>
              <a:off x="824159" y="454341"/>
              <a:ext cx="240178" cy="240178"/>
            </a:xfrm>
            <a:prstGeom prst="rect">
              <a:avLst/>
            </a:prstGeom>
            <a:noFill/>
            <a:ln>
              <a:noFill/>
            </a:ln>
          </p:spPr>
        </p:pic>
        <p:sp>
          <p:nvSpPr>
            <p:cNvPr id="540" name="Google Shape;817;p14">
              <a:extLst>
                <a:ext uri="{FF2B5EF4-FFF2-40B4-BE49-F238E27FC236}">
                  <a16:creationId xmlns:a16="http://schemas.microsoft.com/office/drawing/2014/main" id="{9E194A71-2C99-F64E-8D7E-FA65D63321C5}"/>
                </a:ext>
              </a:extLst>
            </p:cNvPr>
            <p:cNvSpPr txBox="1"/>
            <p:nvPr/>
          </p:nvSpPr>
          <p:spPr>
            <a:xfrm>
              <a:off x="348936" y="5359"/>
              <a:ext cx="518736" cy="145148"/>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Gateway</a:t>
              </a:r>
              <a:endParaRPr sz="2000" dirty="0">
                <a:latin typeface="Century Gothic" panose="020B0502020202020204" pitchFamily="34" charset="0"/>
              </a:endParaRPr>
            </a:p>
          </p:txBody>
        </p:sp>
      </p:grpSp>
      <p:pic>
        <p:nvPicPr>
          <p:cNvPr id="428" name="Google Shape;818;p14" descr="图片 3805">
            <a:extLst>
              <a:ext uri="{FF2B5EF4-FFF2-40B4-BE49-F238E27FC236}">
                <a16:creationId xmlns:a16="http://schemas.microsoft.com/office/drawing/2014/main" id="{EE48B8EC-A317-B54D-ACEF-E96C0B207A39}"/>
              </a:ext>
            </a:extLst>
          </p:cNvPr>
          <p:cNvPicPr preferRelativeResize="0"/>
          <p:nvPr/>
        </p:nvPicPr>
        <p:blipFill rotWithShape="1">
          <a:blip r:embed="rId7">
            <a:alphaModFix/>
          </a:blip>
          <a:srcRect/>
          <a:stretch/>
        </p:blipFill>
        <p:spPr>
          <a:xfrm>
            <a:off x="6215033" y="2445863"/>
            <a:ext cx="337469" cy="335372"/>
          </a:xfrm>
          <a:prstGeom prst="rect">
            <a:avLst/>
          </a:prstGeom>
          <a:noFill/>
          <a:ln>
            <a:noFill/>
          </a:ln>
        </p:spPr>
      </p:pic>
      <p:pic>
        <p:nvPicPr>
          <p:cNvPr id="429" name="Google Shape;819;p14" descr="图片 3806">
            <a:extLst>
              <a:ext uri="{FF2B5EF4-FFF2-40B4-BE49-F238E27FC236}">
                <a16:creationId xmlns:a16="http://schemas.microsoft.com/office/drawing/2014/main" id="{50DCAAE8-B1B0-1447-B1B7-9EB75D5DAA12}"/>
              </a:ext>
            </a:extLst>
          </p:cNvPr>
          <p:cNvPicPr preferRelativeResize="0"/>
          <p:nvPr/>
        </p:nvPicPr>
        <p:blipFill rotWithShape="1">
          <a:blip r:embed="rId8">
            <a:alphaModFix/>
          </a:blip>
          <a:srcRect/>
          <a:stretch/>
        </p:blipFill>
        <p:spPr>
          <a:xfrm>
            <a:off x="5796089" y="2837142"/>
            <a:ext cx="337469" cy="335372"/>
          </a:xfrm>
          <a:prstGeom prst="rect">
            <a:avLst/>
          </a:prstGeom>
          <a:noFill/>
          <a:ln>
            <a:noFill/>
          </a:ln>
        </p:spPr>
      </p:pic>
      <p:pic>
        <p:nvPicPr>
          <p:cNvPr id="430" name="Google Shape;820;p14" descr="图片 3807">
            <a:extLst>
              <a:ext uri="{FF2B5EF4-FFF2-40B4-BE49-F238E27FC236}">
                <a16:creationId xmlns:a16="http://schemas.microsoft.com/office/drawing/2014/main" id="{63502385-4F83-1A4D-9B70-EA5242E5470C}"/>
              </a:ext>
            </a:extLst>
          </p:cNvPr>
          <p:cNvPicPr preferRelativeResize="0"/>
          <p:nvPr/>
        </p:nvPicPr>
        <p:blipFill rotWithShape="1">
          <a:blip r:embed="rId9">
            <a:alphaModFix/>
          </a:blip>
          <a:srcRect/>
          <a:stretch/>
        </p:blipFill>
        <p:spPr>
          <a:xfrm>
            <a:off x="6215033" y="2837142"/>
            <a:ext cx="337469" cy="335372"/>
          </a:xfrm>
          <a:prstGeom prst="rect">
            <a:avLst/>
          </a:prstGeom>
          <a:noFill/>
          <a:ln>
            <a:noFill/>
          </a:ln>
        </p:spPr>
      </p:pic>
      <p:pic>
        <p:nvPicPr>
          <p:cNvPr id="431" name="Google Shape;821;p14" descr="图片 3808">
            <a:extLst>
              <a:ext uri="{FF2B5EF4-FFF2-40B4-BE49-F238E27FC236}">
                <a16:creationId xmlns:a16="http://schemas.microsoft.com/office/drawing/2014/main" id="{89FB0FC8-7EBF-4940-8C76-CAFF182E4406}"/>
              </a:ext>
            </a:extLst>
          </p:cNvPr>
          <p:cNvPicPr preferRelativeResize="0"/>
          <p:nvPr/>
        </p:nvPicPr>
        <p:blipFill rotWithShape="1">
          <a:blip r:embed="rId10">
            <a:alphaModFix/>
          </a:blip>
          <a:srcRect/>
          <a:stretch/>
        </p:blipFill>
        <p:spPr>
          <a:xfrm>
            <a:off x="5792922" y="2437435"/>
            <a:ext cx="343803" cy="343800"/>
          </a:xfrm>
          <a:prstGeom prst="rect">
            <a:avLst/>
          </a:prstGeom>
          <a:noFill/>
          <a:ln>
            <a:noFill/>
          </a:ln>
        </p:spPr>
      </p:pic>
      <p:sp>
        <p:nvSpPr>
          <p:cNvPr id="432" name="Google Shape;822;p14">
            <a:extLst>
              <a:ext uri="{FF2B5EF4-FFF2-40B4-BE49-F238E27FC236}">
                <a16:creationId xmlns:a16="http://schemas.microsoft.com/office/drawing/2014/main" id="{DEF93027-205F-FE46-A6FE-2B2F98C0B287}"/>
              </a:ext>
            </a:extLst>
          </p:cNvPr>
          <p:cNvSpPr txBox="1"/>
          <p:nvPr/>
        </p:nvSpPr>
        <p:spPr>
          <a:xfrm>
            <a:off x="5205278" y="2709969"/>
            <a:ext cx="630627" cy="218746"/>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altLang="zh-CN" sz="800" b="1" i="0" u="none" strike="noStrike" cap="none" dirty="0">
                <a:solidFill>
                  <a:srgbClr val="FFFFFF"/>
                </a:solidFill>
                <a:latin typeface="Century Gothic" panose="020B0502020202020204" pitchFamily="34" charset="0"/>
                <a:ea typeface="Helvetica Neue"/>
                <a:cs typeface="Helvetica Neue"/>
                <a:sym typeface="Helvetica Neue"/>
              </a:rPr>
              <a:t>R</a:t>
            </a:r>
            <a:r>
              <a:rPr lang="en-US" sz="800" b="1" i="0" u="none" strike="noStrike" cap="none" dirty="0">
                <a:solidFill>
                  <a:srgbClr val="FFFFFF"/>
                </a:solidFill>
                <a:latin typeface="Century Gothic" panose="020B0502020202020204" pitchFamily="34" charset="0"/>
                <a:ea typeface="Helvetica Neue"/>
                <a:cs typeface="Helvetica Neue"/>
                <a:sym typeface="Helvetica Neue"/>
              </a:rPr>
              <a:t>adiology</a:t>
            </a:r>
            <a:endParaRPr sz="800" dirty="0">
              <a:latin typeface="Century Gothic" panose="020B0502020202020204" pitchFamily="34" charset="0"/>
            </a:endParaRPr>
          </a:p>
        </p:txBody>
      </p:sp>
      <p:pic>
        <p:nvPicPr>
          <p:cNvPr id="433" name="Google Shape;823;p14" descr="图片 3810">
            <a:extLst>
              <a:ext uri="{FF2B5EF4-FFF2-40B4-BE49-F238E27FC236}">
                <a16:creationId xmlns:a16="http://schemas.microsoft.com/office/drawing/2014/main" id="{0C2451F9-6323-5447-ABE2-2284D5D369D4}"/>
              </a:ext>
            </a:extLst>
          </p:cNvPr>
          <p:cNvPicPr preferRelativeResize="0"/>
          <p:nvPr/>
        </p:nvPicPr>
        <p:blipFill rotWithShape="1">
          <a:blip r:embed="rId7">
            <a:alphaModFix/>
          </a:blip>
          <a:srcRect/>
          <a:stretch/>
        </p:blipFill>
        <p:spPr>
          <a:xfrm>
            <a:off x="6215033" y="1470453"/>
            <a:ext cx="337469" cy="335372"/>
          </a:xfrm>
          <a:prstGeom prst="rect">
            <a:avLst/>
          </a:prstGeom>
          <a:noFill/>
          <a:ln>
            <a:noFill/>
          </a:ln>
        </p:spPr>
      </p:pic>
      <p:pic>
        <p:nvPicPr>
          <p:cNvPr id="434" name="Google Shape;824;p14" descr="图片 3811">
            <a:extLst>
              <a:ext uri="{FF2B5EF4-FFF2-40B4-BE49-F238E27FC236}">
                <a16:creationId xmlns:a16="http://schemas.microsoft.com/office/drawing/2014/main" id="{C655E8D3-3875-9F49-828C-563AA54FC074}"/>
              </a:ext>
            </a:extLst>
          </p:cNvPr>
          <p:cNvPicPr preferRelativeResize="0"/>
          <p:nvPr/>
        </p:nvPicPr>
        <p:blipFill rotWithShape="1">
          <a:blip r:embed="rId8">
            <a:alphaModFix/>
          </a:blip>
          <a:srcRect/>
          <a:stretch/>
        </p:blipFill>
        <p:spPr>
          <a:xfrm>
            <a:off x="5796089" y="1865946"/>
            <a:ext cx="337469" cy="335372"/>
          </a:xfrm>
          <a:prstGeom prst="rect">
            <a:avLst/>
          </a:prstGeom>
          <a:noFill/>
          <a:ln>
            <a:noFill/>
          </a:ln>
        </p:spPr>
      </p:pic>
      <p:pic>
        <p:nvPicPr>
          <p:cNvPr id="435" name="Google Shape;825;p14" descr="图片 3812">
            <a:extLst>
              <a:ext uri="{FF2B5EF4-FFF2-40B4-BE49-F238E27FC236}">
                <a16:creationId xmlns:a16="http://schemas.microsoft.com/office/drawing/2014/main" id="{73058181-3D6C-8D41-9CC6-5A1EF83EE3A4}"/>
              </a:ext>
            </a:extLst>
          </p:cNvPr>
          <p:cNvPicPr preferRelativeResize="0"/>
          <p:nvPr/>
        </p:nvPicPr>
        <p:blipFill rotWithShape="1">
          <a:blip r:embed="rId9">
            <a:alphaModFix/>
          </a:blip>
          <a:srcRect/>
          <a:stretch/>
        </p:blipFill>
        <p:spPr>
          <a:xfrm>
            <a:off x="6215033" y="1865946"/>
            <a:ext cx="337469" cy="335372"/>
          </a:xfrm>
          <a:prstGeom prst="rect">
            <a:avLst/>
          </a:prstGeom>
          <a:noFill/>
          <a:ln>
            <a:noFill/>
          </a:ln>
        </p:spPr>
      </p:pic>
      <p:pic>
        <p:nvPicPr>
          <p:cNvPr id="436" name="Google Shape;826;p14" descr="图片 3813">
            <a:extLst>
              <a:ext uri="{FF2B5EF4-FFF2-40B4-BE49-F238E27FC236}">
                <a16:creationId xmlns:a16="http://schemas.microsoft.com/office/drawing/2014/main" id="{EA69FCA0-E0B6-6B45-86A6-E4C3B4A455E8}"/>
              </a:ext>
            </a:extLst>
          </p:cNvPr>
          <p:cNvPicPr preferRelativeResize="0"/>
          <p:nvPr/>
        </p:nvPicPr>
        <p:blipFill rotWithShape="1">
          <a:blip r:embed="rId10">
            <a:alphaModFix/>
          </a:blip>
          <a:srcRect/>
          <a:stretch/>
        </p:blipFill>
        <p:spPr>
          <a:xfrm>
            <a:off x="5792922" y="1466239"/>
            <a:ext cx="343803" cy="343800"/>
          </a:xfrm>
          <a:prstGeom prst="rect">
            <a:avLst/>
          </a:prstGeom>
          <a:noFill/>
          <a:ln>
            <a:noFill/>
          </a:ln>
        </p:spPr>
      </p:pic>
      <p:grpSp>
        <p:nvGrpSpPr>
          <p:cNvPr id="437" name="Google Shape;827;p14">
            <a:extLst>
              <a:ext uri="{FF2B5EF4-FFF2-40B4-BE49-F238E27FC236}">
                <a16:creationId xmlns:a16="http://schemas.microsoft.com/office/drawing/2014/main" id="{042C6DA5-97F0-4F45-862C-F8381A723F4E}"/>
              </a:ext>
            </a:extLst>
          </p:cNvPr>
          <p:cNvGrpSpPr/>
          <p:nvPr/>
        </p:nvGrpSpPr>
        <p:grpSpPr>
          <a:xfrm>
            <a:off x="3597135" y="981260"/>
            <a:ext cx="489133" cy="310600"/>
            <a:chOff x="0" y="0"/>
            <a:chExt cx="460051" cy="292132"/>
          </a:xfrm>
        </p:grpSpPr>
        <p:pic>
          <p:nvPicPr>
            <p:cNvPr id="531" name="Google Shape;828;p14" descr="图片 3849">
              <a:extLst>
                <a:ext uri="{FF2B5EF4-FFF2-40B4-BE49-F238E27FC236}">
                  <a16:creationId xmlns:a16="http://schemas.microsoft.com/office/drawing/2014/main" id="{04529EDB-DE22-B548-8622-F32531543999}"/>
                </a:ext>
              </a:extLst>
            </p:cNvPr>
            <p:cNvPicPr preferRelativeResize="0"/>
            <p:nvPr/>
          </p:nvPicPr>
          <p:blipFill rotWithShape="1">
            <a:blip r:embed="rId11">
              <a:alphaModFix/>
            </a:blip>
            <a:srcRect/>
            <a:stretch/>
          </p:blipFill>
          <p:spPr>
            <a:xfrm>
              <a:off x="0" y="0"/>
              <a:ext cx="460051" cy="292132"/>
            </a:xfrm>
            <a:prstGeom prst="rect">
              <a:avLst/>
            </a:prstGeom>
            <a:noFill/>
            <a:ln>
              <a:noFill/>
            </a:ln>
          </p:spPr>
        </p:pic>
        <p:sp>
          <p:nvSpPr>
            <p:cNvPr id="532" name="Google Shape;829;p14">
              <a:extLst>
                <a:ext uri="{FF2B5EF4-FFF2-40B4-BE49-F238E27FC236}">
                  <a16:creationId xmlns:a16="http://schemas.microsoft.com/office/drawing/2014/main" id="{C502B3B3-715B-D248-8A32-BF0E49C8C186}"/>
                </a:ext>
              </a:extLst>
            </p:cNvPr>
            <p:cNvSpPr txBox="1"/>
            <p:nvPr/>
          </p:nvSpPr>
          <p:spPr>
            <a:xfrm>
              <a:off x="112108" y="62760"/>
              <a:ext cx="296874" cy="193041"/>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ISP1</a:t>
              </a:r>
              <a:endParaRPr sz="2000" dirty="0">
                <a:latin typeface="Century Gothic" panose="020B0502020202020204" pitchFamily="34" charset="0"/>
              </a:endParaRPr>
            </a:p>
          </p:txBody>
        </p:sp>
      </p:grpSp>
      <p:grpSp>
        <p:nvGrpSpPr>
          <p:cNvPr id="438" name="Google Shape;830;p14">
            <a:extLst>
              <a:ext uri="{FF2B5EF4-FFF2-40B4-BE49-F238E27FC236}">
                <a16:creationId xmlns:a16="http://schemas.microsoft.com/office/drawing/2014/main" id="{FCC18DDE-13E8-2C47-A926-40D315FF5DFE}"/>
              </a:ext>
            </a:extLst>
          </p:cNvPr>
          <p:cNvGrpSpPr/>
          <p:nvPr/>
        </p:nvGrpSpPr>
        <p:grpSpPr>
          <a:xfrm>
            <a:off x="4387306" y="981260"/>
            <a:ext cx="489132" cy="310600"/>
            <a:chOff x="0" y="0"/>
            <a:chExt cx="460051" cy="292132"/>
          </a:xfrm>
        </p:grpSpPr>
        <p:pic>
          <p:nvPicPr>
            <p:cNvPr id="529" name="Google Shape;831;p14" descr="图片 3847">
              <a:extLst>
                <a:ext uri="{FF2B5EF4-FFF2-40B4-BE49-F238E27FC236}">
                  <a16:creationId xmlns:a16="http://schemas.microsoft.com/office/drawing/2014/main" id="{F113118B-42CA-9D44-8B2F-713B4B183AB2}"/>
                </a:ext>
              </a:extLst>
            </p:cNvPr>
            <p:cNvPicPr preferRelativeResize="0"/>
            <p:nvPr/>
          </p:nvPicPr>
          <p:blipFill rotWithShape="1">
            <a:blip r:embed="rId11">
              <a:alphaModFix/>
            </a:blip>
            <a:srcRect/>
            <a:stretch/>
          </p:blipFill>
          <p:spPr>
            <a:xfrm>
              <a:off x="0" y="0"/>
              <a:ext cx="460051" cy="292132"/>
            </a:xfrm>
            <a:prstGeom prst="rect">
              <a:avLst/>
            </a:prstGeom>
            <a:noFill/>
            <a:ln>
              <a:noFill/>
            </a:ln>
          </p:spPr>
        </p:pic>
        <p:sp>
          <p:nvSpPr>
            <p:cNvPr id="530" name="Google Shape;832;p14">
              <a:extLst>
                <a:ext uri="{FF2B5EF4-FFF2-40B4-BE49-F238E27FC236}">
                  <a16:creationId xmlns:a16="http://schemas.microsoft.com/office/drawing/2014/main" id="{EC7D0FEB-CAEA-D24B-8FF5-203B04603A3E}"/>
                </a:ext>
              </a:extLst>
            </p:cNvPr>
            <p:cNvSpPr txBox="1"/>
            <p:nvPr/>
          </p:nvSpPr>
          <p:spPr>
            <a:xfrm>
              <a:off x="106034" y="62760"/>
              <a:ext cx="296874" cy="193041"/>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ISP2</a:t>
              </a:r>
              <a:endParaRPr sz="2000" dirty="0">
                <a:latin typeface="Century Gothic" panose="020B0502020202020204" pitchFamily="34" charset="0"/>
              </a:endParaRPr>
            </a:p>
          </p:txBody>
        </p:sp>
      </p:grpSp>
      <p:grpSp>
        <p:nvGrpSpPr>
          <p:cNvPr id="439" name="Google Shape;833;p14">
            <a:extLst>
              <a:ext uri="{FF2B5EF4-FFF2-40B4-BE49-F238E27FC236}">
                <a16:creationId xmlns:a16="http://schemas.microsoft.com/office/drawing/2014/main" id="{92E78FB5-D69B-E940-A44B-4DD8673B6938}"/>
              </a:ext>
            </a:extLst>
          </p:cNvPr>
          <p:cNvGrpSpPr/>
          <p:nvPr/>
        </p:nvGrpSpPr>
        <p:grpSpPr>
          <a:xfrm>
            <a:off x="3616964" y="3287469"/>
            <a:ext cx="1277986" cy="1071998"/>
            <a:chOff x="-2" y="0"/>
            <a:chExt cx="1202007" cy="1008265"/>
          </a:xfrm>
        </p:grpSpPr>
        <p:grpSp>
          <p:nvGrpSpPr>
            <p:cNvPr id="520" name="Google Shape;834;p14">
              <a:extLst>
                <a:ext uri="{FF2B5EF4-FFF2-40B4-BE49-F238E27FC236}">
                  <a16:creationId xmlns:a16="http://schemas.microsoft.com/office/drawing/2014/main" id="{ADDCC95B-2BFC-4C47-8C85-EE9174485BD2}"/>
                </a:ext>
              </a:extLst>
            </p:cNvPr>
            <p:cNvGrpSpPr/>
            <p:nvPr/>
          </p:nvGrpSpPr>
          <p:grpSpPr>
            <a:xfrm>
              <a:off x="-2" y="96642"/>
              <a:ext cx="1202007" cy="911623"/>
              <a:chOff x="-1" y="0"/>
              <a:chExt cx="1202005" cy="911622"/>
            </a:xfrm>
          </p:grpSpPr>
          <p:sp>
            <p:nvSpPr>
              <p:cNvPr id="527" name="Google Shape;835;p14">
                <a:extLst>
                  <a:ext uri="{FF2B5EF4-FFF2-40B4-BE49-F238E27FC236}">
                    <a16:creationId xmlns:a16="http://schemas.microsoft.com/office/drawing/2014/main" id="{AAA391A8-B2F1-E444-81EC-E7472F13B1C8}"/>
                  </a:ext>
                </a:extLst>
              </p:cNvPr>
              <p:cNvSpPr/>
              <p:nvPr/>
            </p:nvSpPr>
            <p:spPr>
              <a:xfrm>
                <a:off x="-1" y="0"/>
                <a:ext cx="1202005" cy="911622"/>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28" name="Google Shape;836;p14">
                <a:extLst>
                  <a:ext uri="{FF2B5EF4-FFF2-40B4-BE49-F238E27FC236}">
                    <a16:creationId xmlns:a16="http://schemas.microsoft.com/office/drawing/2014/main" id="{CAD4C561-DEAE-C445-A2BB-4DEA9AC21087}"/>
                  </a:ext>
                </a:extLst>
              </p:cNvPr>
              <p:cNvSpPr txBox="1"/>
              <p:nvPr/>
            </p:nvSpPr>
            <p:spPr>
              <a:xfrm>
                <a:off x="-1" y="286542"/>
                <a:ext cx="1202005" cy="338537"/>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pic>
          <p:nvPicPr>
            <p:cNvPr id="521" name="Google Shape;837;p14" descr="图片 3841">
              <a:extLst>
                <a:ext uri="{FF2B5EF4-FFF2-40B4-BE49-F238E27FC236}">
                  <a16:creationId xmlns:a16="http://schemas.microsoft.com/office/drawing/2014/main" id="{F49D16F2-BD16-1540-9A67-BB7DC1AA6C9C}"/>
                </a:ext>
              </a:extLst>
            </p:cNvPr>
            <p:cNvPicPr preferRelativeResize="0"/>
            <p:nvPr/>
          </p:nvPicPr>
          <p:blipFill rotWithShape="1">
            <a:blip r:embed="rId12">
              <a:alphaModFix/>
            </a:blip>
            <a:srcRect/>
            <a:stretch/>
          </p:blipFill>
          <p:spPr>
            <a:xfrm>
              <a:off x="812768" y="304275"/>
              <a:ext cx="312053" cy="312053"/>
            </a:xfrm>
            <a:prstGeom prst="rect">
              <a:avLst/>
            </a:prstGeom>
            <a:noFill/>
            <a:ln>
              <a:noFill/>
            </a:ln>
          </p:spPr>
        </p:pic>
        <p:pic>
          <p:nvPicPr>
            <p:cNvPr id="522" name="Google Shape;838;p14" descr="图片 3842">
              <a:extLst>
                <a:ext uri="{FF2B5EF4-FFF2-40B4-BE49-F238E27FC236}">
                  <a16:creationId xmlns:a16="http://schemas.microsoft.com/office/drawing/2014/main" id="{31BB892D-C2AB-9A41-9EBB-4178AB485902}"/>
                </a:ext>
              </a:extLst>
            </p:cNvPr>
            <p:cNvPicPr preferRelativeResize="0"/>
            <p:nvPr/>
          </p:nvPicPr>
          <p:blipFill rotWithShape="1">
            <a:blip r:embed="rId10">
              <a:alphaModFix/>
            </a:blip>
            <a:srcRect/>
            <a:stretch/>
          </p:blipFill>
          <p:spPr>
            <a:xfrm>
              <a:off x="56101" y="449684"/>
              <a:ext cx="328995" cy="328993"/>
            </a:xfrm>
            <a:prstGeom prst="rect">
              <a:avLst/>
            </a:prstGeom>
            <a:noFill/>
            <a:ln>
              <a:noFill/>
            </a:ln>
          </p:spPr>
        </p:pic>
        <p:pic>
          <p:nvPicPr>
            <p:cNvPr id="523" name="Google Shape;839;p14" descr="图片 3843">
              <a:extLst>
                <a:ext uri="{FF2B5EF4-FFF2-40B4-BE49-F238E27FC236}">
                  <a16:creationId xmlns:a16="http://schemas.microsoft.com/office/drawing/2014/main" id="{EAA4BD30-EC3F-904D-9CE1-6C0C939122E2}"/>
                </a:ext>
              </a:extLst>
            </p:cNvPr>
            <p:cNvPicPr preferRelativeResize="0"/>
            <p:nvPr/>
          </p:nvPicPr>
          <p:blipFill rotWithShape="1">
            <a:blip r:embed="rId10">
              <a:alphaModFix/>
            </a:blip>
            <a:srcRect/>
            <a:stretch/>
          </p:blipFill>
          <p:spPr>
            <a:xfrm>
              <a:off x="453913" y="449684"/>
              <a:ext cx="328995" cy="328993"/>
            </a:xfrm>
            <a:prstGeom prst="rect">
              <a:avLst/>
            </a:prstGeom>
            <a:noFill/>
            <a:ln>
              <a:noFill/>
            </a:ln>
          </p:spPr>
        </p:pic>
        <p:pic>
          <p:nvPicPr>
            <p:cNvPr id="524" name="Google Shape;840;p14" descr="图片 3844">
              <a:extLst>
                <a:ext uri="{FF2B5EF4-FFF2-40B4-BE49-F238E27FC236}">
                  <a16:creationId xmlns:a16="http://schemas.microsoft.com/office/drawing/2014/main" id="{9032FD7E-BF1E-264E-A8D4-BF52723F35F1}"/>
                </a:ext>
              </a:extLst>
            </p:cNvPr>
            <p:cNvPicPr preferRelativeResize="0"/>
            <p:nvPr/>
          </p:nvPicPr>
          <p:blipFill rotWithShape="1">
            <a:blip r:embed="rId12">
              <a:alphaModFix/>
            </a:blip>
            <a:srcRect/>
            <a:stretch/>
          </p:blipFill>
          <p:spPr>
            <a:xfrm>
              <a:off x="812768" y="638152"/>
              <a:ext cx="312053" cy="312054"/>
            </a:xfrm>
            <a:prstGeom prst="rect">
              <a:avLst/>
            </a:prstGeom>
            <a:noFill/>
            <a:ln>
              <a:noFill/>
            </a:ln>
          </p:spPr>
        </p:pic>
        <p:sp>
          <p:nvSpPr>
            <p:cNvPr id="525" name="Google Shape;841;p14">
              <a:extLst>
                <a:ext uri="{FF2B5EF4-FFF2-40B4-BE49-F238E27FC236}">
                  <a16:creationId xmlns:a16="http://schemas.microsoft.com/office/drawing/2014/main" id="{9D2D78C6-82F9-2147-80D1-1814EC63113F}"/>
                </a:ext>
              </a:extLst>
            </p:cNvPr>
            <p:cNvSpPr txBox="1"/>
            <p:nvPr/>
          </p:nvSpPr>
          <p:spPr>
            <a:xfrm>
              <a:off x="113122" y="108548"/>
              <a:ext cx="970250" cy="209324"/>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Internal switch</a:t>
              </a:r>
              <a:endParaRPr sz="2000" dirty="0">
                <a:latin typeface="Century Gothic" panose="020B0502020202020204" pitchFamily="34" charset="0"/>
              </a:endParaRPr>
            </a:p>
          </p:txBody>
        </p:sp>
        <p:cxnSp>
          <p:nvCxnSpPr>
            <p:cNvPr id="526" name="Google Shape;842;p14">
              <a:extLst>
                <a:ext uri="{FF2B5EF4-FFF2-40B4-BE49-F238E27FC236}">
                  <a16:creationId xmlns:a16="http://schemas.microsoft.com/office/drawing/2014/main" id="{0B9EC80B-D798-E147-967E-41926C2F8886}"/>
                </a:ext>
              </a:extLst>
            </p:cNvPr>
            <p:cNvCxnSpPr/>
            <p:nvPr/>
          </p:nvCxnSpPr>
          <p:spPr>
            <a:xfrm>
              <a:off x="606799" y="0"/>
              <a:ext cx="1" cy="99500"/>
            </a:xfrm>
            <a:prstGeom prst="straightConnector1">
              <a:avLst/>
            </a:prstGeom>
            <a:noFill/>
            <a:ln w="12700" cap="flat" cmpd="sng">
              <a:solidFill>
                <a:schemeClr val="accent6"/>
              </a:solidFill>
              <a:prstDash val="solid"/>
              <a:miter lim="800000"/>
              <a:headEnd type="none" w="sm" len="sm"/>
              <a:tailEnd type="none" w="sm" len="sm"/>
            </a:ln>
          </p:spPr>
        </p:cxnSp>
      </p:grpSp>
      <p:grpSp>
        <p:nvGrpSpPr>
          <p:cNvPr id="440" name="Google Shape;843;p14">
            <a:extLst>
              <a:ext uri="{FF2B5EF4-FFF2-40B4-BE49-F238E27FC236}">
                <a16:creationId xmlns:a16="http://schemas.microsoft.com/office/drawing/2014/main" id="{746239E0-774E-2341-8F9A-A799A5AA58BB}"/>
              </a:ext>
            </a:extLst>
          </p:cNvPr>
          <p:cNvGrpSpPr/>
          <p:nvPr/>
        </p:nvGrpSpPr>
        <p:grpSpPr>
          <a:xfrm>
            <a:off x="3599953" y="2299222"/>
            <a:ext cx="1285609" cy="1076007"/>
            <a:chOff x="-2" y="0"/>
            <a:chExt cx="1209176" cy="1012035"/>
          </a:xfrm>
        </p:grpSpPr>
        <p:grpSp>
          <p:nvGrpSpPr>
            <p:cNvPr id="513" name="Google Shape;844;p14">
              <a:extLst>
                <a:ext uri="{FF2B5EF4-FFF2-40B4-BE49-F238E27FC236}">
                  <a16:creationId xmlns:a16="http://schemas.microsoft.com/office/drawing/2014/main" id="{D6A8808D-FF57-8C44-A974-BCA3F97BE72D}"/>
                </a:ext>
              </a:extLst>
            </p:cNvPr>
            <p:cNvGrpSpPr/>
            <p:nvPr/>
          </p:nvGrpSpPr>
          <p:grpSpPr>
            <a:xfrm>
              <a:off x="-2" y="0"/>
              <a:ext cx="1209176" cy="646875"/>
              <a:chOff x="-1" y="0"/>
              <a:chExt cx="1209174" cy="646874"/>
            </a:xfrm>
          </p:grpSpPr>
          <p:sp>
            <p:nvSpPr>
              <p:cNvPr id="518" name="Google Shape;845;p14">
                <a:extLst>
                  <a:ext uri="{FF2B5EF4-FFF2-40B4-BE49-F238E27FC236}">
                    <a16:creationId xmlns:a16="http://schemas.microsoft.com/office/drawing/2014/main" id="{DF32EDF4-6160-ED4B-97D0-16C2655A3E83}"/>
                  </a:ext>
                </a:extLst>
              </p:cNvPr>
              <p:cNvSpPr/>
              <p:nvPr/>
            </p:nvSpPr>
            <p:spPr>
              <a:xfrm>
                <a:off x="-1" y="0"/>
                <a:ext cx="1209174" cy="646874"/>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19" name="Google Shape;846;p14">
                <a:extLst>
                  <a:ext uri="{FF2B5EF4-FFF2-40B4-BE49-F238E27FC236}">
                    <a16:creationId xmlns:a16="http://schemas.microsoft.com/office/drawing/2014/main" id="{B1CCCD04-77B3-CB42-BC0C-3DF1ADB40D1A}"/>
                  </a:ext>
                </a:extLst>
              </p:cNvPr>
              <p:cNvSpPr txBox="1"/>
              <p:nvPr/>
            </p:nvSpPr>
            <p:spPr>
              <a:xfrm>
                <a:off x="-1" y="155352"/>
                <a:ext cx="1209174" cy="336170"/>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pic>
          <p:nvPicPr>
            <p:cNvPr id="514" name="Google Shape;847;p14" descr="图片 3836">
              <a:extLst>
                <a:ext uri="{FF2B5EF4-FFF2-40B4-BE49-F238E27FC236}">
                  <a16:creationId xmlns:a16="http://schemas.microsoft.com/office/drawing/2014/main" id="{A6BBA626-1E10-F449-9B65-05D30C9373FE}"/>
                </a:ext>
              </a:extLst>
            </p:cNvPr>
            <p:cNvPicPr preferRelativeResize="0"/>
            <p:nvPr/>
          </p:nvPicPr>
          <p:blipFill rotWithShape="1">
            <a:blip r:embed="rId10">
              <a:alphaModFix/>
            </a:blip>
            <a:srcRect/>
            <a:stretch/>
          </p:blipFill>
          <p:spPr>
            <a:xfrm>
              <a:off x="263118" y="223722"/>
              <a:ext cx="326695" cy="326693"/>
            </a:xfrm>
            <a:prstGeom prst="rect">
              <a:avLst/>
            </a:prstGeom>
            <a:noFill/>
            <a:ln>
              <a:noFill/>
            </a:ln>
          </p:spPr>
        </p:pic>
        <p:pic>
          <p:nvPicPr>
            <p:cNvPr id="515" name="Google Shape;848;p14" descr="图片 3837">
              <a:extLst>
                <a:ext uri="{FF2B5EF4-FFF2-40B4-BE49-F238E27FC236}">
                  <a16:creationId xmlns:a16="http://schemas.microsoft.com/office/drawing/2014/main" id="{E1149813-4807-C74D-911E-E230395C9C37}"/>
                </a:ext>
              </a:extLst>
            </p:cNvPr>
            <p:cNvPicPr preferRelativeResize="0"/>
            <p:nvPr/>
          </p:nvPicPr>
          <p:blipFill rotWithShape="1">
            <a:blip r:embed="rId10">
              <a:alphaModFix/>
            </a:blip>
            <a:srcRect/>
            <a:stretch/>
          </p:blipFill>
          <p:spPr>
            <a:xfrm>
              <a:off x="658149" y="223722"/>
              <a:ext cx="326695" cy="326693"/>
            </a:xfrm>
            <a:prstGeom prst="rect">
              <a:avLst/>
            </a:prstGeom>
            <a:noFill/>
            <a:ln>
              <a:noFill/>
            </a:ln>
          </p:spPr>
        </p:pic>
        <p:sp>
          <p:nvSpPr>
            <p:cNvPr id="516" name="Google Shape;849;p14">
              <a:extLst>
                <a:ext uri="{FF2B5EF4-FFF2-40B4-BE49-F238E27FC236}">
                  <a16:creationId xmlns:a16="http://schemas.microsoft.com/office/drawing/2014/main" id="{ADBEE0E0-979E-C947-BF09-8A456EE931BD}"/>
                </a:ext>
              </a:extLst>
            </p:cNvPr>
            <p:cNvSpPr txBox="1"/>
            <p:nvPr/>
          </p:nvSpPr>
          <p:spPr>
            <a:xfrm>
              <a:off x="292191" y="9475"/>
              <a:ext cx="644111" cy="207861"/>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a:solidFill>
                    <a:srgbClr val="FFFFFF"/>
                  </a:solidFill>
                  <a:latin typeface="Century Gothic" panose="020B0502020202020204" pitchFamily="34" charset="0"/>
                  <a:ea typeface="Helvetica Neue"/>
                  <a:cs typeface="Helvetica Neue"/>
                  <a:sym typeface="Helvetica Neue"/>
                </a:rPr>
                <a:t>Core switch</a:t>
              </a:r>
              <a:endParaRPr sz="2000">
                <a:latin typeface="Century Gothic" panose="020B0502020202020204" pitchFamily="34" charset="0"/>
              </a:endParaRPr>
            </a:p>
          </p:txBody>
        </p:sp>
        <p:cxnSp>
          <p:nvCxnSpPr>
            <p:cNvPr id="517" name="Google Shape;850;p14">
              <a:extLst>
                <a:ext uri="{FF2B5EF4-FFF2-40B4-BE49-F238E27FC236}">
                  <a16:creationId xmlns:a16="http://schemas.microsoft.com/office/drawing/2014/main" id="{71FA7EEF-31F6-2040-9BB6-DE056F4A3201}"/>
                </a:ext>
              </a:extLst>
            </p:cNvPr>
            <p:cNvCxnSpPr/>
            <p:nvPr/>
          </p:nvCxnSpPr>
          <p:spPr>
            <a:xfrm flipH="1">
              <a:off x="630626" y="642072"/>
              <a:ext cx="1" cy="369963"/>
            </a:xfrm>
            <a:prstGeom prst="straightConnector1">
              <a:avLst/>
            </a:prstGeom>
            <a:noFill/>
            <a:ln w="12700" cap="flat" cmpd="sng">
              <a:solidFill>
                <a:schemeClr val="accent6"/>
              </a:solidFill>
              <a:prstDash val="solid"/>
              <a:miter lim="800000"/>
              <a:headEnd type="none" w="sm" len="sm"/>
              <a:tailEnd type="none" w="sm" len="sm"/>
            </a:ln>
          </p:spPr>
        </p:cxnSp>
      </p:grpSp>
      <p:cxnSp>
        <p:nvCxnSpPr>
          <p:cNvPr id="441" name="Google Shape;851;p14">
            <a:extLst>
              <a:ext uri="{FF2B5EF4-FFF2-40B4-BE49-F238E27FC236}">
                <a16:creationId xmlns:a16="http://schemas.microsoft.com/office/drawing/2014/main" id="{5954B421-2B8C-E141-8DDA-6C0CA902CEF0}"/>
              </a:ext>
            </a:extLst>
          </p:cNvPr>
          <p:cNvCxnSpPr/>
          <p:nvPr/>
        </p:nvCxnSpPr>
        <p:spPr>
          <a:xfrm rot="10800000" flipH="1">
            <a:off x="4265340" y="4363231"/>
            <a:ext cx="1" cy="234171"/>
          </a:xfrm>
          <a:prstGeom prst="straightConnector1">
            <a:avLst/>
          </a:prstGeom>
          <a:noFill/>
          <a:ln w="12700" cap="flat" cmpd="sng">
            <a:solidFill>
              <a:srgbClr val="FFC001"/>
            </a:solidFill>
            <a:prstDash val="solid"/>
            <a:miter lim="800000"/>
            <a:headEnd type="none" w="sm" len="sm"/>
            <a:tailEnd type="none" w="sm" len="sm"/>
          </a:ln>
        </p:spPr>
      </p:cxnSp>
      <p:cxnSp>
        <p:nvCxnSpPr>
          <p:cNvPr id="442" name="Google Shape;852;p14">
            <a:extLst>
              <a:ext uri="{FF2B5EF4-FFF2-40B4-BE49-F238E27FC236}">
                <a16:creationId xmlns:a16="http://schemas.microsoft.com/office/drawing/2014/main" id="{8EEFBC18-58C5-8D41-BDEA-4376E3B22279}"/>
              </a:ext>
            </a:extLst>
          </p:cNvPr>
          <p:cNvCxnSpPr/>
          <p:nvPr/>
        </p:nvCxnSpPr>
        <p:spPr>
          <a:xfrm>
            <a:off x="2016161" y="4520909"/>
            <a:ext cx="3896566" cy="1"/>
          </a:xfrm>
          <a:prstGeom prst="straightConnector1">
            <a:avLst/>
          </a:prstGeom>
          <a:noFill/>
          <a:ln w="12700" cap="flat" cmpd="sng">
            <a:solidFill>
              <a:srgbClr val="FFC001"/>
            </a:solidFill>
            <a:prstDash val="solid"/>
            <a:miter lim="800000"/>
            <a:headEnd type="none" w="sm" len="sm"/>
            <a:tailEnd type="none" w="sm" len="sm"/>
          </a:ln>
        </p:spPr>
      </p:cxnSp>
      <p:cxnSp>
        <p:nvCxnSpPr>
          <p:cNvPr id="443" name="Google Shape;853;p14">
            <a:extLst>
              <a:ext uri="{FF2B5EF4-FFF2-40B4-BE49-F238E27FC236}">
                <a16:creationId xmlns:a16="http://schemas.microsoft.com/office/drawing/2014/main" id="{7FB55A87-36D1-2240-8BBF-172FC1A959E7}"/>
              </a:ext>
            </a:extLst>
          </p:cNvPr>
          <p:cNvCxnSpPr/>
          <p:nvPr/>
        </p:nvCxnSpPr>
        <p:spPr>
          <a:xfrm rot="10800000" flipH="1">
            <a:off x="5907745" y="4517268"/>
            <a:ext cx="1" cy="80135"/>
          </a:xfrm>
          <a:prstGeom prst="straightConnector1">
            <a:avLst/>
          </a:prstGeom>
          <a:noFill/>
          <a:ln w="12700" cap="flat" cmpd="sng">
            <a:solidFill>
              <a:srgbClr val="FFC001"/>
            </a:solidFill>
            <a:prstDash val="solid"/>
            <a:miter lim="800000"/>
            <a:headEnd type="none" w="sm" len="sm"/>
            <a:tailEnd type="none" w="sm" len="sm"/>
          </a:ln>
        </p:spPr>
      </p:cxnSp>
      <p:cxnSp>
        <p:nvCxnSpPr>
          <p:cNvPr id="444" name="Google Shape;854;p14">
            <a:extLst>
              <a:ext uri="{FF2B5EF4-FFF2-40B4-BE49-F238E27FC236}">
                <a16:creationId xmlns:a16="http://schemas.microsoft.com/office/drawing/2014/main" id="{3704B807-E1E3-7447-98F7-B9F420672833}"/>
              </a:ext>
            </a:extLst>
          </p:cNvPr>
          <p:cNvCxnSpPr/>
          <p:nvPr/>
        </p:nvCxnSpPr>
        <p:spPr>
          <a:xfrm>
            <a:off x="4259215" y="2209415"/>
            <a:ext cx="1" cy="84277"/>
          </a:xfrm>
          <a:prstGeom prst="straightConnector1">
            <a:avLst/>
          </a:prstGeom>
          <a:noFill/>
          <a:ln w="12700" cap="flat" cmpd="sng">
            <a:solidFill>
              <a:schemeClr val="accent6"/>
            </a:solidFill>
            <a:prstDash val="solid"/>
            <a:miter lim="800000"/>
            <a:headEnd type="none" w="sm" len="sm"/>
            <a:tailEnd type="none" w="sm" len="sm"/>
          </a:ln>
        </p:spPr>
      </p:cxnSp>
      <p:cxnSp>
        <p:nvCxnSpPr>
          <p:cNvPr id="445" name="Google Shape;855;p14">
            <a:extLst>
              <a:ext uri="{FF2B5EF4-FFF2-40B4-BE49-F238E27FC236}">
                <a16:creationId xmlns:a16="http://schemas.microsoft.com/office/drawing/2014/main" id="{8A12CB65-C82C-5B43-97D2-7A93E4ADE856}"/>
              </a:ext>
            </a:extLst>
          </p:cNvPr>
          <p:cNvCxnSpPr/>
          <p:nvPr/>
        </p:nvCxnSpPr>
        <p:spPr>
          <a:xfrm>
            <a:off x="3841701" y="1275654"/>
            <a:ext cx="1" cy="129898"/>
          </a:xfrm>
          <a:prstGeom prst="straightConnector1">
            <a:avLst/>
          </a:prstGeom>
          <a:noFill/>
          <a:ln w="12700" cap="flat" cmpd="sng">
            <a:solidFill>
              <a:srgbClr val="00DCE4"/>
            </a:solidFill>
            <a:prstDash val="dash"/>
            <a:miter lim="800000"/>
            <a:headEnd type="none" w="sm" len="sm"/>
            <a:tailEnd type="none" w="sm" len="sm"/>
          </a:ln>
        </p:spPr>
      </p:cxnSp>
      <p:cxnSp>
        <p:nvCxnSpPr>
          <p:cNvPr id="446" name="Google Shape;856;p14">
            <a:extLst>
              <a:ext uri="{FF2B5EF4-FFF2-40B4-BE49-F238E27FC236}">
                <a16:creationId xmlns:a16="http://schemas.microsoft.com/office/drawing/2014/main" id="{223839C6-1E26-644F-A8F3-DFFC95D15A84}"/>
              </a:ext>
            </a:extLst>
          </p:cNvPr>
          <p:cNvCxnSpPr/>
          <p:nvPr/>
        </p:nvCxnSpPr>
        <p:spPr>
          <a:xfrm>
            <a:off x="4640986" y="1275654"/>
            <a:ext cx="1" cy="129898"/>
          </a:xfrm>
          <a:prstGeom prst="straightConnector1">
            <a:avLst/>
          </a:prstGeom>
          <a:noFill/>
          <a:ln w="12700" cap="flat" cmpd="sng">
            <a:solidFill>
              <a:srgbClr val="00DCE4"/>
            </a:solidFill>
            <a:prstDash val="dash"/>
            <a:miter lim="800000"/>
            <a:headEnd type="none" w="sm" len="sm"/>
            <a:tailEnd type="none" w="sm" len="sm"/>
          </a:ln>
        </p:spPr>
      </p:cxnSp>
      <p:cxnSp>
        <p:nvCxnSpPr>
          <p:cNvPr id="447" name="Google Shape;857;p14">
            <a:extLst>
              <a:ext uri="{FF2B5EF4-FFF2-40B4-BE49-F238E27FC236}">
                <a16:creationId xmlns:a16="http://schemas.microsoft.com/office/drawing/2014/main" id="{D7BDA4EC-36EA-DA44-A6C6-EE2164EA3EDE}"/>
              </a:ext>
            </a:extLst>
          </p:cNvPr>
          <p:cNvCxnSpPr/>
          <p:nvPr/>
        </p:nvCxnSpPr>
        <p:spPr>
          <a:xfrm>
            <a:off x="4876436" y="3520585"/>
            <a:ext cx="696410" cy="1"/>
          </a:xfrm>
          <a:prstGeom prst="straightConnector1">
            <a:avLst/>
          </a:prstGeom>
          <a:noFill/>
          <a:ln w="12700" cap="flat" cmpd="sng">
            <a:solidFill>
              <a:schemeClr val="accent4"/>
            </a:solidFill>
            <a:prstDash val="solid"/>
            <a:miter lim="800000"/>
            <a:headEnd type="none" w="sm" len="sm"/>
            <a:tailEnd type="none" w="sm" len="sm"/>
          </a:ln>
        </p:spPr>
      </p:cxnSp>
      <p:cxnSp>
        <p:nvCxnSpPr>
          <p:cNvPr id="448" name="Google Shape;858;p14">
            <a:extLst>
              <a:ext uri="{FF2B5EF4-FFF2-40B4-BE49-F238E27FC236}">
                <a16:creationId xmlns:a16="http://schemas.microsoft.com/office/drawing/2014/main" id="{272F9510-1646-C244-B22C-57FA00064EB4}"/>
              </a:ext>
            </a:extLst>
          </p:cNvPr>
          <p:cNvCxnSpPr/>
          <p:nvPr/>
        </p:nvCxnSpPr>
        <p:spPr>
          <a:xfrm rot="10800000" flipH="1">
            <a:off x="5572845" y="3245950"/>
            <a:ext cx="1" cy="274636"/>
          </a:xfrm>
          <a:prstGeom prst="straightConnector1">
            <a:avLst/>
          </a:prstGeom>
          <a:noFill/>
          <a:ln w="12700" cap="flat" cmpd="sng">
            <a:solidFill>
              <a:srgbClr val="FFC001"/>
            </a:solidFill>
            <a:prstDash val="solid"/>
            <a:miter lim="800000"/>
            <a:headEnd type="none" w="sm" len="sm"/>
            <a:tailEnd type="none" w="sm" len="sm"/>
          </a:ln>
        </p:spPr>
      </p:cxnSp>
      <p:cxnSp>
        <p:nvCxnSpPr>
          <p:cNvPr id="449" name="Google Shape;859;p14">
            <a:extLst>
              <a:ext uri="{FF2B5EF4-FFF2-40B4-BE49-F238E27FC236}">
                <a16:creationId xmlns:a16="http://schemas.microsoft.com/office/drawing/2014/main" id="{F283215C-BED3-1E48-9F6D-B781C60AE3E9}"/>
              </a:ext>
            </a:extLst>
          </p:cNvPr>
          <p:cNvCxnSpPr/>
          <p:nvPr/>
        </p:nvCxnSpPr>
        <p:spPr>
          <a:xfrm rot="10800000" flipH="1">
            <a:off x="2016161" y="4517268"/>
            <a:ext cx="1" cy="80135"/>
          </a:xfrm>
          <a:prstGeom prst="straightConnector1">
            <a:avLst/>
          </a:prstGeom>
          <a:noFill/>
          <a:ln w="12700" cap="flat" cmpd="sng">
            <a:solidFill>
              <a:srgbClr val="FFC001"/>
            </a:solidFill>
            <a:prstDash val="solid"/>
            <a:miter lim="800000"/>
            <a:headEnd type="none" w="sm" len="sm"/>
            <a:tailEnd type="none" w="sm" len="sm"/>
          </a:ln>
        </p:spPr>
      </p:cxnSp>
      <p:grpSp>
        <p:nvGrpSpPr>
          <p:cNvPr id="450" name="Google Shape;862;p14">
            <a:extLst>
              <a:ext uri="{FF2B5EF4-FFF2-40B4-BE49-F238E27FC236}">
                <a16:creationId xmlns:a16="http://schemas.microsoft.com/office/drawing/2014/main" id="{8D606460-9FEC-3F4A-84BB-23CF662A32F9}"/>
              </a:ext>
            </a:extLst>
          </p:cNvPr>
          <p:cNvGrpSpPr/>
          <p:nvPr/>
        </p:nvGrpSpPr>
        <p:grpSpPr>
          <a:xfrm>
            <a:off x="987888" y="1275611"/>
            <a:ext cx="2166905" cy="941288"/>
            <a:chOff x="0" y="0"/>
            <a:chExt cx="2038077" cy="885325"/>
          </a:xfrm>
        </p:grpSpPr>
        <p:grpSp>
          <p:nvGrpSpPr>
            <p:cNvPr id="496" name="Google Shape;863;p14">
              <a:extLst>
                <a:ext uri="{FF2B5EF4-FFF2-40B4-BE49-F238E27FC236}">
                  <a16:creationId xmlns:a16="http://schemas.microsoft.com/office/drawing/2014/main" id="{955C89DB-8A39-7247-A8D2-274A6288A615}"/>
                </a:ext>
              </a:extLst>
            </p:cNvPr>
            <p:cNvGrpSpPr/>
            <p:nvPr/>
          </p:nvGrpSpPr>
          <p:grpSpPr>
            <a:xfrm>
              <a:off x="0" y="0"/>
              <a:ext cx="2038077" cy="885325"/>
              <a:chOff x="0" y="0"/>
              <a:chExt cx="2038076" cy="885324"/>
            </a:xfrm>
          </p:grpSpPr>
          <p:sp>
            <p:nvSpPr>
              <p:cNvPr id="511" name="Google Shape;864;p14">
                <a:extLst>
                  <a:ext uri="{FF2B5EF4-FFF2-40B4-BE49-F238E27FC236}">
                    <a16:creationId xmlns:a16="http://schemas.microsoft.com/office/drawing/2014/main" id="{F067A88B-42D8-2D41-9459-943847709774}"/>
                  </a:ext>
                </a:extLst>
              </p:cNvPr>
              <p:cNvSpPr/>
              <p:nvPr/>
            </p:nvSpPr>
            <p:spPr>
              <a:xfrm>
                <a:off x="0" y="0"/>
                <a:ext cx="2038076" cy="885324"/>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12" name="Google Shape;865;p14">
                <a:extLst>
                  <a:ext uri="{FF2B5EF4-FFF2-40B4-BE49-F238E27FC236}">
                    <a16:creationId xmlns:a16="http://schemas.microsoft.com/office/drawing/2014/main" id="{F198B704-F4FA-4C4A-BCC5-52DF747D8313}"/>
                  </a:ext>
                </a:extLst>
              </p:cNvPr>
              <p:cNvSpPr txBox="1"/>
              <p:nvPr/>
            </p:nvSpPr>
            <p:spPr>
              <a:xfrm>
                <a:off x="0" y="276291"/>
                <a:ext cx="2038076"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cxnSp>
          <p:nvCxnSpPr>
            <p:cNvPr id="497" name="Google Shape;866;p14">
              <a:extLst>
                <a:ext uri="{FF2B5EF4-FFF2-40B4-BE49-F238E27FC236}">
                  <a16:creationId xmlns:a16="http://schemas.microsoft.com/office/drawing/2014/main" id="{6B20E9AA-415D-A947-B8B6-30729B73D1A0}"/>
                </a:ext>
              </a:extLst>
            </p:cNvPr>
            <p:cNvCxnSpPr/>
            <p:nvPr/>
          </p:nvCxnSpPr>
          <p:spPr>
            <a:xfrm>
              <a:off x="133224" y="164155"/>
              <a:ext cx="251695" cy="1"/>
            </a:xfrm>
            <a:prstGeom prst="straightConnector1">
              <a:avLst/>
            </a:prstGeom>
            <a:noFill/>
            <a:ln w="12700" cap="flat" cmpd="sng">
              <a:solidFill>
                <a:schemeClr val="accent6"/>
              </a:solidFill>
              <a:prstDash val="dash"/>
              <a:miter lim="800000"/>
              <a:headEnd type="none" w="sm" len="sm"/>
              <a:tailEnd type="triangle" w="med" len="med"/>
            </a:ln>
          </p:spPr>
        </p:cxnSp>
        <p:pic>
          <p:nvPicPr>
            <p:cNvPr id="498" name="Google Shape;867;p14" descr="图片 3212">
              <a:extLst>
                <a:ext uri="{FF2B5EF4-FFF2-40B4-BE49-F238E27FC236}">
                  <a16:creationId xmlns:a16="http://schemas.microsoft.com/office/drawing/2014/main" id="{C97CD97B-653C-C541-9EFC-839570270A37}"/>
                </a:ext>
              </a:extLst>
            </p:cNvPr>
            <p:cNvPicPr preferRelativeResize="0"/>
            <p:nvPr/>
          </p:nvPicPr>
          <p:blipFill rotWithShape="1">
            <a:blip r:embed="rId13">
              <a:alphaModFix/>
            </a:blip>
            <a:srcRect/>
            <a:stretch/>
          </p:blipFill>
          <p:spPr>
            <a:xfrm>
              <a:off x="934891" y="57299"/>
              <a:ext cx="238722" cy="238723"/>
            </a:xfrm>
            <a:prstGeom prst="rect">
              <a:avLst/>
            </a:prstGeom>
            <a:noFill/>
            <a:ln>
              <a:noFill/>
            </a:ln>
          </p:spPr>
        </p:pic>
        <p:pic>
          <p:nvPicPr>
            <p:cNvPr id="499" name="Google Shape;868;p14" descr="图片 3213">
              <a:extLst>
                <a:ext uri="{FF2B5EF4-FFF2-40B4-BE49-F238E27FC236}">
                  <a16:creationId xmlns:a16="http://schemas.microsoft.com/office/drawing/2014/main" id="{A0707F83-7302-DC4D-B59C-B2E514ADC7C1}"/>
                </a:ext>
              </a:extLst>
            </p:cNvPr>
            <p:cNvPicPr preferRelativeResize="0"/>
            <p:nvPr/>
          </p:nvPicPr>
          <p:blipFill rotWithShape="1">
            <a:blip r:embed="rId6">
              <a:alphaModFix/>
            </a:blip>
            <a:srcRect/>
            <a:stretch/>
          </p:blipFill>
          <p:spPr>
            <a:xfrm>
              <a:off x="934163" y="327366"/>
              <a:ext cx="240178" cy="240177"/>
            </a:xfrm>
            <a:prstGeom prst="rect">
              <a:avLst/>
            </a:prstGeom>
            <a:noFill/>
            <a:ln>
              <a:noFill/>
            </a:ln>
          </p:spPr>
        </p:pic>
        <p:pic>
          <p:nvPicPr>
            <p:cNvPr id="500" name="Google Shape;869;p14" descr="图片 3214">
              <a:extLst>
                <a:ext uri="{FF2B5EF4-FFF2-40B4-BE49-F238E27FC236}">
                  <a16:creationId xmlns:a16="http://schemas.microsoft.com/office/drawing/2014/main" id="{AB8611E2-F97B-1A4C-9AF9-71D8C5E3369D}"/>
                </a:ext>
              </a:extLst>
            </p:cNvPr>
            <p:cNvPicPr preferRelativeResize="0"/>
            <p:nvPr/>
          </p:nvPicPr>
          <p:blipFill rotWithShape="1">
            <a:blip r:embed="rId4">
              <a:alphaModFix/>
            </a:blip>
            <a:srcRect/>
            <a:stretch/>
          </p:blipFill>
          <p:spPr>
            <a:xfrm>
              <a:off x="934163" y="598885"/>
              <a:ext cx="240178" cy="240178"/>
            </a:xfrm>
            <a:prstGeom prst="rect">
              <a:avLst/>
            </a:prstGeom>
            <a:noFill/>
            <a:ln>
              <a:noFill/>
            </a:ln>
          </p:spPr>
        </p:pic>
        <p:pic>
          <p:nvPicPr>
            <p:cNvPr id="501" name="Google Shape;870;p14" descr="图片 3215">
              <a:extLst>
                <a:ext uri="{FF2B5EF4-FFF2-40B4-BE49-F238E27FC236}">
                  <a16:creationId xmlns:a16="http://schemas.microsoft.com/office/drawing/2014/main" id="{3F00C8BA-6B06-464A-B650-7A8C1481FDF9}"/>
                </a:ext>
              </a:extLst>
            </p:cNvPr>
            <p:cNvPicPr preferRelativeResize="0"/>
            <p:nvPr/>
          </p:nvPicPr>
          <p:blipFill rotWithShape="1">
            <a:blip r:embed="rId5">
              <a:alphaModFix/>
            </a:blip>
            <a:srcRect/>
            <a:stretch/>
          </p:blipFill>
          <p:spPr>
            <a:xfrm>
              <a:off x="138982" y="599613"/>
              <a:ext cx="240177" cy="238722"/>
            </a:xfrm>
            <a:prstGeom prst="rect">
              <a:avLst/>
            </a:prstGeom>
            <a:noFill/>
            <a:ln>
              <a:noFill/>
            </a:ln>
          </p:spPr>
        </p:pic>
        <p:sp>
          <p:nvSpPr>
            <p:cNvPr id="502" name="Google Shape;871;p14">
              <a:extLst>
                <a:ext uri="{FF2B5EF4-FFF2-40B4-BE49-F238E27FC236}">
                  <a16:creationId xmlns:a16="http://schemas.microsoft.com/office/drawing/2014/main" id="{F4B689A8-7B7C-A442-B14F-C0E2DD5ABD07}"/>
                </a:ext>
              </a:extLst>
            </p:cNvPr>
            <p:cNvSpPr txBox="1"/>
            <p:nvPr/>
          </p:nvSpPr>
          <p:spPr>
            <a:xfrm>
              <a:off x="404265" y="57299"/>
              <a:ext cx="613081" cy="193041"/>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Access</a:t>
              </a:r>
              <a:endParaRPr dirty="0">
                <a:latin typeface="Century Gothic" panose="020B0502020202020204" pitchFamily="34" charset="0"/>
              </a:endParaRPr>
            </a:p>
          </p:txBody>
        </p:sp>
        <p:sp>
          <p:nvSpPr>
            <p:cNvPr id="503" name="Google Shape;872;p14">
              <a:extLst>
                <a:ext uri="{FF2B5EF4-FFF2-40B4-BE49-F238E27FC236}">
                  <a16:creationId xmlns:a16="http://schemas.microsoft.com/office/drawing/2014/main" id="{9DBA6E1D-8DDB-0C4E-B3C9-4931072923C6}"/>
                </a:ext>
              </a:extLst>
            </p:cNvPr>
            <p:cNvSpPr txBox="1"/>
            <p:nvPr/>
          </p:nvSpPr>
          <p:spPr>
            <a:xfrm>
              <a:off x="389739" y="615150"/>
              <a:ext cx="613081" cy="193041"/>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ADC</a:t>
              </a:r>
              <a:endParaRPr dirty="0">
                <a:latin typeface="Century Gothic" panose="020B0502020202020204" pitchFamily="34" charset="0"/>
              </a:endParaRPr>
            </a:p>
          </p:txBody>
        </p:sp>
        <p:sp>
          <p:nvSpPr>
            <p:cNvPr id="504" name="Google Shape;873;p14">
              <a:extLst>
                <a:ext uri="{FF2B5EF4-FFF2-40B4-BE49-F238E27FC236}">
                  <a16:creationId xmlns:a16="http://schemas.microsoft.com/office/drawing/2014/main" id="{B5A8B0F5-F8B2-3F48-A673-1676C6540EEC}"/>
                </a:ext>
              </a:extLst>
            </p:cNvPr>
            <p:cNvSpPr txBox="1"/>
            <p:nvPr/>
          </p:nvSpPr>
          <p:spPr>
            <a:xfrm>
              <a:off x="1200371" y="338226"/>
              <a:ext cx="696782" cy="193041"/>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NGFW</a:t>
              </a:r>
              <a:endParaRPr dirty="0">
                <a:latin typeface="Century Gothic" panose="020B0502020202020204" pitchFamily="34" charset="0"/>
              </a:endParaRPr>
            </a:p>
          </p:txBody>
        </p:sp>
        <p:cxnSp>
          <p:nvCxnSpPr>
            <p:cNvPr id="505" name="Google Shape;874;p14">
              <a:extLst>
                <a:ext uri="{FF2B5EF4-FFF2-40B4-BE49-F238E27FC236}">
                  <a16:creationId xmlns:a16="http://schemas.microsoft.com/office/drawing/2014/main" id="{8B9C6BF0-FA07-174A-A9E3-376388D71442}"/>
                </a:ext>
              </a:extLst>
            </p:cNvPr>
            <p:cNvCxnSpPr/>
            <p:nvPr/>
          </p:nvCxnSpPr>
          <p:spPr>
            <a:xfrm>
              <a:off x="133224" y="351794"/>
              <a:ext cx="251695" cy="1"/>
            </a:xfrm>
            <a:prstGeom prst="straightConnector1">
              <a:avLst/>
            </a:prstGeom>
            <a:noFill/>
            <a:ln w="12700" cap="flat" cmpd="sng">
              <a:solidFill>
                <a:srgbClr val="FFC001"/>
              </a:solidFill>
              <a:prstDash val="solid"/>
              <a:miter lim="800000"/>
              <a:headEnd type="none" w="sm" len="sm"/>
              <a:tailEnd type="none" w="sm" len="sm"/>
            </a:ln>
          </p:spPr>
        </p:cxnSp>
        <p:cxnSp>
          <p:nvCxnSpPr>
            <p:cNvPr id="506" name="Google Shape;875;p14">
              <a:extLst>
                <a:ext uri="{FF2B5EF4-FFF2-40B4-BE49-F238E27FC236}">
                  <a16:creationId xmlns:a16="http://schemas.microsoft.com/office/drawing/2014/main" id="{494C4E41-8691-3C48-A423-E669C2EDBA64}"/>
                </a:ext>
              </a:extLst>
            </p:cNvPr>
            <p:cNvCxnSpPr/>
            <p:nvPr/>
          </p:nvCxnSpPr>
          <p:spPr>
            <a:xfrm>
              <a:off x="133224" y="516793"/>
              <a:ext cx="251695" cy="1"/>
            </a:xfrm>
            <a:prstGeom prst="straightConnector1">
              <a:avLst/>
            </a:prstGeom>
            <a:noFill/>
            <a:ln w="12700" cap="flat" cmpd="sng">
              <a:solidFill>
                <a:schemeClr val="accent6"/>
              </a:solidFill>
              <a:prstDash val="solid"/>
              <a:miter lim="800000"/>
              <a:headEnd type="none" w="sm" len="sm"/>
              <a:tailEnd type="none" w="sm" len="sm"/>
            </a:ln>
          </p:spPr>
        </p:cxnSp>
        <p:sp>
          <p:nvSpPr>
            <p:cNvPr id="507" name="Google Shape;876;p14">
              <a:extLst>
                <a:ext uri="{FF2B5EF4-FFF2-40B4-BE49-F238E27FC236}">
                  <a16:creationId xmlns:a16="http://schemas.microsoft.com/office/drawing/2014/main" id="{7EAF0269-928E-9E43-89F8-66D722065697}"/>
                </a:ext>
              </a:extLst>
            </p:cNvPr>
            <p:cNvSpPr txBox="1"/>
            <p:nvPr/>
          </p:nvSpPr>
          <p:spPr>
            <a:xfrm>
              <a:off x="404265" y="237428"/>
              <a:ext cx="613081" cy="193041"/>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a:solidFill>
                    <a:srgbClr val="FFFFFF"/>
                  </a:solidFill>
                  <a:latin typeface="Century Gothic" panose="020B0502020202020204" pitchFamily="34" charset="0"/>
                  <a:ea typeface="Helvetica Neue"/>
                  <a:cs typeface="Helvetica Neue"/>
                  <a:sym typeface="Helvetica Neue"/>
                </a:rPr>
                <a:t>10 GE</a:t>
              </a:r>
              <a:endParaRPr>
                <a:latin typeface="Century Gothic" panose="020B0502020202020204" pitchFamily="34" charset="0"/>
              </a:endParaRPr>
            </a:p>
          </p:txBody>
        </p:sp>
        <p:sp>
          <p:nvSpPr>
            <p:cNvPr id="508" name="Google Shape;877;p14">
              <a:extLst>
                <a:ext uri="{FF2B5EF4-FFF2-40B4-BE49-F238E27FC236}">
                  <a16:creationId xmlns:a16="http://schemas.microsoft.com/office/drawing/2014/main" id="{784A4544-D98A-8D42-81E8-98CC1F54C1A3}"/>
                </a:ext>
              </a:extLst>
            </p:cNvPr>
            <p:cNvSpPr txBox="1"/>
            <p:nvPr/>
          </p:nvSpPr>
          <p:spPr>
            <a:xfrm>
              <a:off x="404265" y="410591"/>
              <a:ext cx="613081" cy="193041"/>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a:solidFill>
                    <a:srgbClr val="FFFFFF"/>
                  </a:solidFill>
                  <a:latin typeface="Century Gothic" panose="020B0502020202020204" pitchFamily="34" charset="0"/>
                  <a:ea typeface="Helvetica Neue"/>
                  <a:cs typeface="Helvetica Neue"/>
                  <a:sym typeface="Helvetica Neue"/>
                </a:rPr>
                <a:t>GE</a:t>
              </a:r>
              <a:endParaRPr>
                <a:latin typeface="Century Gothic" panose="020B0502020202020204" pitchFamily="34" charset="0"/>
              </a:endParaRPr>
            </a:p>
          </p:txBody>
        </p:sp>
        <p:sp>
          <p:nvSpPr>
            <p:cNvPr id="509" name="Google Shape;878;p14">
              <a:extLst>
                <a:ext uri="{FF2B5EF4-FFF2-40B4-BE49-F238E27FC236}">
                  <a16:creationId xmlns:a16="http://schemas.microsoft.com/office/drawing/2014/main" id="{F26FEA74-8BBF-4440-8329-78D3739217A3}"/>
                </a:ext>
              </a:extLst>
            </p:cNvPr>
            <p:cNvSpPr txBox="1"/>
            <p:nvPr/>
          </p:nvSpPr>
          <p:spPr>
            <a:xfrm>
              <a:off x="1200371" y="87032"/>
              <a:ext cx="613081" cy="193041"/>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Switch</a:t>
              </a:r>
              <a:endParaRPr dirty="0">
                <a:latin typeface="Century Gothic" panose="020B0502020202020204" pitchFamily="34" charset="0"/>
              </a:endParaRPr>
            </a:p>
          </p:txBody>
        </p:sp>
        <p:sp>
          <p:nvSpPr>
            <p:cNvPr id="510" name="Google Shape;879;p14">
              <a:extLst>
                <a:ext uri="{FF2B5EF4-FFF2-40B4-BE49-F238E27FC236}">
                  <a16:creationId xmlns:a16="http://schemas.microsoft.com/office/drawing/2014/main" id="{453DEB7A-7077-1148-95D8-0C484E5FCA38}"/>
                </a:ext>
              </a:extLst>
            </p:cNvPr>
            <p:cNvSpPr txBox="1"/>
            <p:nvPr/>
          </p:nvSpPr>
          <p:spPr>
            <a:xfrm>
              <a:off x="1200371" y="624391"/>
              <a:ext cx="812953" cy="193041"/>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IAM</a:t>
              </a:r>
              <a:endParaRPr dirty="0">
                <a:latin typeface="Century Gothic" panose="020B0502020202020204" pitchFamily="34" charset="0"/>
              </a:endParaRPr>
            </a:p>
          </p:txBody>
        </p:sp>
      </p:grpSp>
      <p:sp>
        <p:nvSpPr>
          <p:cNvPr id="451" name="Google Shape;880;p14">
            <a:extLst>
              <a:ext uri="{FF2B5EF4-FFF2-40B4-BE49-F238E27FC236}">
                <a16:creationId xmlns:a16="http://schemas.microsoft.com/office/drawing/2014/main" id="{44D69F6B-53DE-614D-8439-2BCE3C3DB71A}"/>
              </a:ext>
            </a:extLst>
          </p:cNvPr>
          <p:cNvSpPr txBox="1"/>
          <p:nvPr/>
        </p:nvSpPr>
        <p:spPr>
          <a:xfrm>
            <a:off x="5225141" y="1609683"/>
            <a:ext cx="552113" cy="447876"/>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Clinic</a:t>
            </a:r>
            <a:endParaRPr sz="800" dirty="0">
              <a:latin typeface="Century Gothic" panose="020B0502020202020204" pitchFamily="34" charset="0"/>
            </a:endParaRPr>
          </a:p>
          <a:p>
            <a:pPr marL="0" marR="0" lvl="0" indent="0" algn="l" rtl="0">
              <a:lnSpc>
                <a:spcPct val="100000"/>
              </a:lnSpc>
              <a:spcBef>
                <a:spcPts val="0"/>
              </a:spcBef>
              <a:spcAft>
                <a:spcPts val="0"/>
              </a:spcAft>
              <a:buClr>
                <a:srgbClr val="FFFFFF"/>
              </a:buClr>
              <a:buSzPts val="700"/>
              <a:buFont typeface="Helvetica Neue"/>
              <a:buNone/>
            </a:pPr>
            <a:endParaRPr sz="800" b="1" i="0" u="none" strike="noStrike" cap="none" dirty="0">
              <a:solidFill>
                <a:srgbClr val="FFFFFF"/>
              </a:solidFill>
              <a:latin typeface="Century Gothic" panose="020B0502020202020204" pitchFamily="34" charset="0"/>
              <a:ea typeface="Helvetica Neue"/>
              <a:cs typeface="Helvetica Neue"/>
              <a:sym typeface="Helvetica Neue"/>
            </a:endParaRPr>
          </a:p>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Inpatient</a:t>
            </a:r>
            <a:endParaRPr sz="800" dirty="0">
              <a:latin typeface="Century Gothic" panose="020B0502020202020204" pitchFamily="34" charset="0"/>
            </a:endParaRPr>
          </a:p>
        </p:txBody>
      </p:sp>
      <p:grpSp>
        <p:nvGrpSpPr>
          <p:cNvPr id="8" name="组合 7">
            <a:extLst>
              <a:ext uri="{FF2B5EF4-FFF2-40B4-BE49-F238E27FC236}">
                <a16:creationId xmlns:a16="http://schemas.microsoft.com/office/drawing/2014/main" id="{6E3B32AD-B8FB-0F47-9604-68730286E70A}"/>
              </a:ext>
            </a:extLst>
          </p:cNvPr>
          <p:cNvGrpSpPr/>
          <p:nvPr/>
        </p:nvGrpSpPr>
        <p:grpSpPr>
          <a:xfrm>
            <a:off x="1789803" y="4553590"/>
            <a:ext cx="4425230" cy="1517226"/>
            <a:chOff x="1789803" y="4597134"/>
            <a:chExt cx="4425230" cy="1517226"/>
          </a:xfrm>
        </p:grpSpPr>
        <p:grpSp>
          <p:nvGrpSpPr>
            <p:cNvPr id="452" name="Google Shape;894;p14">
              <a:extLst>
                <a:ext uri="{FF2B5EF4-FFF2-40B4-BE49-F238E27FC236}">
                  <a16:creationId xmlns:a16="http://schemas.microsoft.com/office/drawing/2014/main" id="{56E60998-D8D7-BC42-B2C1-265F1CAED534}"/>
                </a:ext>
              </a:extLst>
            </p:cNvPr>
            <p:cNvGrpSpPr/>
            <p:nvPr/>
          </p:nvGrpSpPr>
          <p:grpSpPr>
            <a:xfrm>
              <a:off x="1789803" y="4597134"/>
              <a:ext cx="4425230" cy="1517226"/>
              <a:chOff x="0" y="-1"/>
              <a:chExt cx="4162139" cy="1427024"/>
            </a:xfrm>
          </p:grpSpPr>
          <p:grpSp>
            <p:nvGrpSpPr>
              <p:cNvPr id="471" name="Google Shape;895;p14">
                <a:extLst>
                  <a:ext uri="{FF2B5EF4-FFF2-40B4-BE49-F238E27FC236}">
                    <a16:creationId xmlns:a16="http://schemas.microsoft.com/office/drawing/2014/main" id="{D7865BC8-C70B-204E-9263-DFC09FE77BBB}"/>
                  </a:ext>
                </a:extLst>
              </p:cNvPr>
              <p:cNvGrpSpPr/>
              <p:nvPr/>
            </p:nvGrpSpPr>
            <p:grpSpPr>
              <a:xfrm>
                <a:off x="0" y="-1"/>
                <a:ext cx="4162139" cy="332742"/>
                <a:chOff x="0" y="0"/>
                <a:chExt cx="4162137" cy="332740"/>
              </a:xfrm>
            </p:grpSpPr>
            <p:sp>
              <p:nvSpPr>
                <p:cNvPr id="494" name="Google Shape;896;p14">
                  <a:extLst>
                    <a:ext uri="{FF2B5EF4-FFF2-40B4-BE49-F238E27FC236}">
                      <a16:creationId xmlns:a16="http://schemas.microsoft.com/office/drawing/2014/main" id="{18D3CCA4-91BC-D446-B362-AE637F0CE896}"/>
                    </a:ext>
                  </a:extLst>
                </p:cNvPr>
                <p:cNvSpPr/>
                <p:nvPr/>
              </p:nvSpPr>
              <p:spPr>
                <a:xfrm>
                  <a:off x="1" y="61109"/>
                  <a:ext cx="4162136" cy="223872"/>
                </a:xfrm>
                <a:prstGeom prst="rect">
                  <a:avLst/>
                </a:prstGeom>
                <a:solidFill>
                  <a:srgbClr val="00DBE3"/>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95" name="Google Shape;897;p14">
                  <a:extLst>
                    <a:ext uri="{FF2B5EF4-FFF2-40B4-BE49-F238E27FC236}">
                      <a16:creationId xmlns:a16="http://schemas.microsoft.com/office/drawing/2014/main" id="{B6817E29-80ED-5444-8E1F-954C6962BD5B}"/>
                    </a:ext>
                  </a:extLst>
                </p:cNvPr>
                <p:cNvSpPr txBox="1"/>
                <p:nvPr/>
              </p:nvSpPr>
              <p:spPr>
                <a:xfrm>
                  <a:off x="0" y="0"/>
                  <a:ext cx="1664373" cy="332740"/>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472" name="Google Shape;898;p14">
                <a:extLst>
                  <a:ext uri="{FF2B5EF4-FFF2-40B4-BE49-F238E27FC236}">
                    <a16:creationId xmlns:a16="http://schemas.microsoft.com/office/drawing/2014/main" id="{89F576EB-D31F-DC41-A5D8-17B8C872D1BA}"/>
                  </a:ext>
                </a:extLst>
              </p:cNvPr>
              <p:cNvGrpSpPr/>
              <p:nvPr/>
            </p:nvGrpSpPr>
            <p:grpSpPr>
              <a:xfrm>
                <a:off x="0" y="51812"/>
                <a:ext cx="4162139" cy="1375211"/>
                <a:chOff x="0" y="-1"/>
                <a:chExt cx="4162137" cy="1375210"/>
              </a:xfrm>
            </p:grpSpPr>
            <p:sp>
              <p:nvSpPr>
                <p:cNvPr id="492" name="Google Shape;899;p14">
                  <a:extLst>
                    <a:ext uri="{FF2B5EF4-FFF2-40B4-BE49-F238E27FC236}">
                      <a16:creationId xmlns:a16="http://schemas.microsoft.com/office/drawing/2014/main" id="{F0E28017-F312-CB41-AEEA-4988A84F88A1}"/>
                    </a:ext>
                  </a:extLst>
                </p:cNvPr>
                <p:cNvSpPr/>
                <p:nvPr/>
              </p:nvSpPr>
              <p:spPr>
                <a:xfrm>
                  <a:off x="1" y="-1"/>
                  <a:ext cx="4162136" cy="1375210"/>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93" name="Google Shape;900;p14">
                  <a:extLst>
                    <a:ext uri="{FF2B5EF4-FFF2-40B4-BE49-F238E27FC236}">
                      <a16:creationId xmlns:a16="http://schemas.microsoft.com/office/drawing/2014/main" id="{B893E70C-5BB3-A440-84C6-F8E728C24EFD}"/>
                    </a:ext>
                  </a:extLst>
                </p:cNvPr>
                <p:cNvSpPr txBox="1"/>
                <p:nvPr/>
              </p:nvSpPr>
              <p:spPr>
                <a:xfrm>
                  <a:off x="0" y="465772"/>
                  <a:ext cx="2038076"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473" name="Google Shape;901;p14">
                <a:extLst>
                  <a:ext uri="{FF2B5EF4-FFF2-40B4-BE49-F238E27FC236}">
                    <a16:creationId xmlns:a16="http://schemas.microsoft.com/office/drawing/2014/main" id="{671D3AD0-20D5-4041-98FB-792438493447}"/>
                  </a:ext>
                </a:extLst>
              </p:cNvPr>
              <p:cNvGrpSpPr/>
              <p:nvPr/>
            </p:nvGrpSpPr>
            <p:grpSpPr>
              <a:xfrm>
                <a:off x="88838" y="349714"/>
                <a:ext cx="517810" cy="240178"/>
                <a:chOff x="-7544" y="0"/>
                <a:chExt cx="517808" cy="240177"/>
              </a:xfrm>
            </p:grpSpPr>
            <p:pic>
              <p:nvPicPr>
                <p:cNvPr id="490" name="Google Shape;902;p14" descr="图片 3895">
                  <a:extLst>
                    <a:ext uri="{FF2B5EF4-FFF2-40B4-BE49-F238E27FC236}">
                      <a16:creationId xmlns:a16="http://schemas.microsoft.com/office/drawing/2014/main" id="{7DBCAEB7-000B-814A-9588-B8D9D189C675}"/>
                    </a:ext>
                  </a:extLst>
                </p:cNvPr>
                <p:cNvPicPr preferRelativeResize="0"/>
                <p:nvPr/>
              </p:nvPicPr>
              <p:blipFill rotWithShape="1">
                <a:blip r:embed="rId14">
                  <a:alphaModFix/>
                </a:blip>
                <a:srcRect/>
                <a:stretch/>
              </p:blipFill>
              <p:spPr>
                <a:xfrm>
                  <a:off x="-7544" y="0"/>
                  <a:ext cx="240177" cy="240177"/>
                </a:xfrm>
                <a:prstGeom prst="rect">
                  <a:avLst/>
                </a:prstGeom>
                <a:noFill/>
                <a:ln>
                  <a:noFill/>
                </a:ln>
              </p:spPr>
            </p:pic>
            <p:pic>
              <p:nvPicPr>
                <p:cNvPr id="491" name="Google Shape;903;p14" descr="图片 3896">
                  <a:extLst>
                    <a:ext uri="{FF2B5EF4-FFF2-40B4-BE49-F238E27FC236}">
                      <a16:creationId xmlns:a16="http://schemas.microsoft.com/office/drawing/2014/main" id="{A4F5AE92-65D4-CF47-BD49-4AA15E02969B}"/>
                    </a:ext>
                  </a:extLst>
                </p:cNvPr>
                <p:cNvPicPr preferRelativeResize="0"/>
                <p:nvPr/>
              </p:nvPicPr>
              <p:blipFill rotWithShape="1">
                <a:blip r:embed="rId14">
                  <a:alphaModFix/>
                </a:blip>
                <a:srcRect/>
                <a:stretch/>
              </p:blipFill>
              <p:spPr>
                <a:xfrm>
                  <a:off x="270087" y="0"/>
                  <a:ext cx="240177" cy="240177"/>
                </a:xfrm>
                <a:prstGeom prst="rect">
                  <a:avLst/>
                </a:prstGeom>
                <a:noFill/>
                <a:ln>
                  <a:noFill/>
                </a:ln>
              </p:spPr>
            </p:pic>
          </p:grpSp>
          <p:grpSp>
            <p:nvGrpSpPr>
              <p:cNvPr id="474" name="Google Shape;904;p14">
                <a:extLst>
                  <a:ext uri="{FF2B5EF4-FFF2-40B4-BE49-F238E27FC236}">
                    <a16:creationId xmlns:a16="http://schemas.microsoft.com/office/drawing/2014/main" id="{C402E962-4041-ED40-AEB6-34BC09BDBD24}"/>
                  </a:ext>
                </a:extLst>
              </p:cNvPr>
              <p:cNvGrpSpPr/>
              <p:nvPr/>
            </p:nvGrpSpPr>
            <p:grpSpPr>
              <a:xfrm>
                <a:off x="760133" y="349714"/>
                <a:ext cx="517809" cy="240178"/>
                <a:chOff x="0" y="0"/>
                <a:chExt cx="517807" cy="240177"/>
              </a:xfrm>
            </p:grpSpPr>
            <p:pic>
              <p:nvPicPr>
                <p:cNvPr id="488" name="Google Shape;905;p14" descr="图片 3893">
                  <a:extLst>
                    <a:ext uri="{FF2B5EF4-FFF2-40B4-BE49-F238E27FC236}">
                      <a16:creationId xmlns:a16="http://schemas.microsoft.com/office/drawing/2014/main" id="{999F4BD6-2321-4E4B-939B-011BEFC348C6}"/>
                    </a:ext>
                  </a:extLst>
                </p:cNvPr>
                <p:cNvPicPr preferRelativeResize="0"/>
                <p:nvPr/>
              </p:nvPicPr>
              <p:blipFill rotWithShape="1">
                <a:blip r:embed="rId14">
                  <a:alphaModFix/>
                </a:blip>
                <a:srcRect/>
                <a:stretch/>
              </p:blipFill>
              <p:spPr>
                <a:xfrm>
                  <a:off x="0" y="0"/>
                  <a:ext cx="240177" cy="240177"/>
                </a:xfrm>
                <a:prstGeom prst="rect">
                  <a:avLst/>
                </a:prstGeom>
                <a:noFill/>
                <a:ln>
                  <a:noFill/>
                </a:ln>
              </p:spPr>
            </p:pic>
            <p:pic>
              <p:nvPicPr>
                <p:cNvPr id="489" name="Google Shape;906;p14" descr="图片 3894">
                  <a:extLst>
                    <a:ext uri="{FF2B5EF4-FFF2-40B4-BE49-F238E27FC236}">
                      <a16:creationId xmlns:a16="http://schemas.microsoft.com/office/drawing/2014/main" id="{C919A261-F54B-7043-8113-0477A15A4F4D}"/>
                    </a:ext>
                  </a:extLst>
                </p:cNvPr>
                <p:cNvPicPr preferRelativeResize="0"/>
                <p:nvPr/>
              </p:nvPicPr>
              <p:blipFill rotWithShape="1">
                <a:blip r:embed="rId14">
                  <a:alphaModFix/>
                </a:blip>
                <a:srcRect/>
                <a:stretch/>
              </p:blipFill>
              <p:spPr>
                <a:xfrm>
                  <a:off x="277630" y="0"/>
                  <a:ext cx="240177" cy="240177"/>
                </a:xfrm>
                <a:prstGeom prst="rect">
                  <a:avLst/>
                </a:prstGeom>
                <a:noFill/>
                <a:ln>
                  <a:noFill/>
                </a:ln>
              </p:spPr>
            </p:pic>
          </p:grpSp>
          <p:grpSp>
            <p:nvGrpSpPr>
              <p:cNvPr id="475" name="Google Shape;907;p14">
                <a:extLst>
                  <a:ext uri="{FF2B5EF4-FFF2-40B4-BE49-F238E27FC236}">
                    <a16:creationId xmlns:a16="http://schemas.microsoft.com/office/drawing/2014/main" id="{AD02525E-D42B-FA42-90E6-3CC7DB649214}"/>
                  </a:ext>
                </a:extLst>
              </p:cNvPr>
              <p:cNvGrpSpPr/>
              <p:nvPr/>
            </p:nvGrpSpPr>
            <p:grpSpPr>
              <a:xfrm>
                <a:off x="1424199" y="349714"/>
                <a:ext cx="517810" cy="240178"/>
                <a:chOff x="0" y="0"/>
                <a:chExt cx="517808" cy="240177"/>
              </a:xfrm>
            </p:grpSpPr>
            <p:pic>
              <p:nvPicPr>
                <p:cNvPr id="486" name="Google Shape;908;p14" descr="图片 3891">
                  <a:extLst>
                    <a:ext uri="{FF2B5EF4-FFF2-40B4-BE49-F238E27FC236}">
                      <a16:creationId xmlns:a16="http://schemas.microsoft.com/office/drawing/2014/main" id="{A4956C0B-D9A8-8E4C-9085-AFCB3A0288AF}"/>
                    </a:ext>
                  </a:extLst>
                </p:cNvPr>
                <p:cNvPicPr preferRelativeResize="0"/>
                <p:nvPr/>
              </p:nvPicPr>
              <p:blipFill rotWithShape="1">
                <a:blip r:embed="rId14">
                  <a:alphaModFix/>
                </a:blip>
                <a:srcRect/>
                <a:stretch/>
              </p:blipFill>
              <p:spPr>
                <a:xfrm>
                  <a:off x="0" y="0"/>
                  <a:ext cx="240177" cy="240177"/>
                </a:xfrm>
                <a:prstGeom prst="rect">
                  <a:avLst/>
                </a:prstGeom>
                <a:noFill/>
                <a:ln>
                  <a:noFill/>
                </a:ln>
              </p:spPr>
            </p:pic>
            <p:pic>
              <p:nvPicPr>
                <p:cNvPr id="487" name="Google Shape;909;p14" descr="图片 3892">
                  <a:extLst>
                    <a:ext uri="{FF2B5EF4-FFF2-40B4-BE49-F238E27FC236}">
                      <a16:creationId xmlns:a16="http://schemas.microsoft.com/office/drawing/2014/main" id="{E2ADA86E-A183-9047-8A8D-3E553AB0A332}"/>
                    </a:ext>
                  </a:extLst>
                </p:cNvPr>
                <p:cNvPicPr preferRelativeResize="0"/>
                <p:nvPr/>
              </p:nvPicPr>
              <p:blipFill rotWithShape="1">
                <a:blip r:embed="rId14">
                  <a:alphaModFix/>
                </a:blip>
                <a:srcRect/>
                <a:stretch/>
              </p:blipFill>
              <p:spPr>
                <a:xfrm>
                  <a:off x="277631" y="0"/>
                  <a:ext cx="240177" cy="240177"/>
                </a:xfrm>
                <a:prstGeom prst="rect">
                  <a:avLst/>
                </a:prstGeom>
                <a:noFill/>
                <a:ln>
                  <a:noFill/>
                </a:ln>
              </p:spPr>
            </p:pic>
          </p:grpSp>
          <p:pic>
            <p:nvPicPr>
              <p:cNvPr id="476" name="Google Shape;910;p14" descr="图片 3880">
                <a:extLst>
                  <a:ext uri="{FF2B5EF4-FFF2-40B4-BE49-F238E27FC236}">
                    <a16:creationId xmlns:a16="http://schemas.microsoft.com/office/drawing/2014/main" id="{470F1B9D-E546-9440-8E9A-AF9D09FBFC66}"/>
                  </a:ext>
                </a:extLst>
              </p:cNvPr>
              <p:cNvPicPr preferRelativeResize="0"/>
              <p:nvPr/>
            </p:nvPicPr>
            <p:blipFill rotWithShape="1">
              <a:blip r:embed="rId15">
                <a:alphaModFix/>
              </a:blip>
              <a:srcRect/>
              <a:stretch/>
            </p:blipFill>
            <p:spPr>
              <a:xfrm>
                <a:off x="105365" y="618089"/>
                <a:ext cx="504577" cy="109740"/>
              </a:xfrm>
              <a:prstGeom prst="rect">
                <a:avLst/>
              </a:prstGeom>
              <a:noFill/>
              <a:ln>
                <a:noFill/>
              </a:ln>
            </p:spPr>
          </p:pic>
          <p:pic>
            <p:nvPicPr>
              <p:cNvPr id="477" name="Google Shape;911;p14" descr="图片 3881">
                <a:extLst>
                  <a:ext uri="{FF2B5EF4-FFF2-40B4-BE49-F238E27FC236}">
                    <a16:creationId xmlns:a16="http://schemas.microsoft.com/office/drawing/2014/main" id="{38F00849-25CF-B94F-B2A0-EBA9D4F32F15}"/>
                  </a:ext>
                </a:extLst>
              </p:cNvPr>
              <p:cNvPicPr preferRelativeResize="0"/>
              <p:nvPr/>
            </p:nvPicPr>
            <p:blipFill rotWithShape="1">
              <a:blip r:embed="rId15">
                <a:alphaModFix/>
              </a:blip>
              <a:srcRect/>
              <a:stretch/>
            </p:blipFill>
            <p:spPr>
              <a:xfrm>
                <a:off x="105365" y="741962"/>
                <a:ext cx="504577" cy="109740"/>
              </a:xfrm>
              <a:prstGeom prst="rect">
                <a:avLst/>
              </a:prstGeom>
              <a:noFill/>
              <a:ln>
                <a:noFill/>
              </a:ln>
            </p:spPr>
          </p:pic>
          <p:pic>
            <p:nvPicPr>
              <p:cNvPr id="478" name="Google Shape;912;p14" descr="图片 3882">
                <a:extLst>
                  <a:ext uri="{FF2B5EF4-FFF2-40B4-BE49-F238E27FC236}">
                    <a16:creationId xmlns:a16="http://schemas.microsoft.com/office/drawing/2014/main" id="{670B06E8-E568-EC42-955C-7172CF11BAFA}"/>
                  </a:ext>
                </a:extLst>
              </p:cNvPr>
              <p:cNvPicPr preferRelativeResize="0"/>
              <p:nvPr/>
            </p:nvPicPr>
            <p:blipFill rotWithShape="1">
              <a:blip r:embed="rId15">
                <a:alphaModFix/>
              </a:blip>
              <a:srcRect/>
              <a:stretch/>
            </p:blipFill>
            <p:spPr>
              <a:xfrm>
                <a:off x="770655" y="618089"/>
                <a:ext cx="504577" cy="109740"/>
              </a:xfrm>
              <a:prstGeom prst="rect">
                <a:avLst/>
              </a:prstGeom>
              <a:noFill/>
              <a:ln>
                <a:noFill/>
              </a:ln>
            </p:spPr>
          </p:pic>
          <p:pic>
            <p:nvPicPr>
              <p:cNvPr id="479" name="Google Shape;913;p14" descr="图片 3883">
                <a:extLst>
                  <a:ext uri="{FF2B5EF4-FFF2-40B4-BE49-F238E27FC236}">
                    <a16:creationId xmlns:a16="http://schemas.microsoft.com/office/drawing/2014/main" id="{60CAC543-8258-914D-9ADC-79FD48BF2AD3}"/>
                  </a:ext>
                </a:extLst>
              </p:cNvPr>
              <p:cNvPicPr preferRelativeResize="0"/>
              <p:nvPr/>
            </p:nvPicPr>
            <p:blipFill rotWithShape="1">
              <a:blip r:embed="rId15">
                <a:alphaModFix/>
              </a:blip>
              <a:srcRect/>
              <a:stretch/>
            </p:blipFill>
            <p:spPr>
              <a:xfrm>
                <a:off x="770655" y="741962"/>
                <a:ext cx="504577" cy="109740"/>
              </a:xfrm>
              <a:prstGeom prst="rect">
                <a:avLst/>
              </a:prstGeom>
              <a:noFill/>
              <a:ln>
                <a:noFill/>
              </a:ln>
            </p:spPr>
          </p:pic>
          <p:pic>
            <p:nvPicPr>
              <p:cNvPr id="480" name="Google Shape;914;p14" descr="图片 3884">
                <a:extLst>
                  <a:ext uri="{FF2B5EF4-FFF2-40B4-BE49-F238E27FC236}">
                    <a16:creationId xmlns:a16="http://schemas.microsoft.com/office/drawing/2014/main" id="{A34E39EB-DBAB-1F47-B58D-1D2506B91916}"/>
                  </a:ext>
                </a:extLst>
              </p:cNvPr>
              <p:cNvPicPr preferRelativeResize="0"/>
              <p:nvPr/>
            </p:nvPicPr>
            <p:blipFill rotWithShape="1">
              <a:blip r:embed="rId15">
                <a:alphaModFix/>
              </a:blip>
              <a:srcRect/>
              <a:stretch/>
            </p:blipFill>
            <p:spPr>
              <a:xfrm>
                <a:off x="1425967" y="618089"/>
                <a:ext cx="504577" cy="109740"/>
              </a:xfrm>
              <a:prstGeom prst="rect">
                <a:avLst/>
              </a:prstGeom>
              <a:noFill/>
              <a:ln>
                <a:noFill/>
              </a:ln>
            </p:spPr>
          </p:pic>
          <p:pic>
            <p:nvPicPr>
              <p:cNvPr id="481" name="Google Shape;915;p14" descr="图片 3885">
                <a:extLst>
                  <a:ext uri="{FF2B5EF4-FFF2-40B4-BE49-F238E27FC236}">
                    <a16:creationId xmlns:a16="http://schemas.microsoft.com/office/drawing/2014/main" id="{6F740869-80D8-F348-8ABA-C8B1B573D4B7}"/>
                  </a:ext>
                </a:extLst>
              </p:cNvPr>
              <p:cNvPicPr preferRelativeResize="0"/>
              <p:nvPr/>
            </p:nvPicPr>
            <p:blipFill rotWithShape="1">
              <a:blip r:embed="rId15">
                <a:alphaModFix/>
              </a:blip>
              <a:srcRect/>
              <a:stretch/>
            </p:blipFill>
            <p:spPr>
              <a:xfrm>
                <a:off x="1425967" y="741962"/>
                <a:ext cx="504577" cy="109740"/>
              </a:xfrm>
              <a:prstGeom prst="rect">
                <a:avLst/>
              </a:prstGeom>
              <a:noFill/>
              <a:ln>
                <a:noFill/>
              </a:ln>
            </p:spPr>
          </p:pic>
          <p:sp>
            <p:nvSpPr>
              <p:cNvPr id="482" name="Google Shape;916;p14">
                <a:extLst>
                  <a:ext uri="{FF2B5EF4-FFF2-40B4-BE49-F238E27FC236}">
                    <a16:creationId xmlns:a16="http://schemas.microsoft.com/office/drawing/2014/main" id="{A45EEC65-67C0-1948-860C-956F734B777C}"/>
                  </a:ext>
                </a:extLst>
              </p:cNvPr>
              <p:cNvSpPr txBox="1"/>
              <p:nvPr/>
            </p:nvSpPr>
            <p:spPr>
              <a:xfrm>
                <a:off x="681786" y="47762"/>
                <a:ext cx="745885" cy="257204"/>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100" b="1" i="0" u="none" strike="noStrike" cap="none" dirty="0">
                    <a:solidFill>
                      <a:srgbClr val="000000"/>
                    </a:solidFill>
                    <a:latin typeface="Century Gothic" panose="020B0502020202020204" pitchFamily="34" charset="0"/>
                    <a:ea typeface="Helvetica Neue"/>
                    <a:cs typeface="Helvetica Neue"/>
                    <a:sym typeface="Helvetica Neue"/>
                  </a:rPr>
                  <a:t>PACS/OA</a:t>
                </a:r>
                <a:endParaRPr dirty="0">
                  <a:latin typeface="Century Gothic" panose="020B0502020202020204" pitchFamily="34" charset="0"/>
                </a:endParaRPr>
              </a:p>
            </p:txBody>
          </p:sp>
          <p:sp>
            <p:nvSpPr>
              <p:cNvPr id="483" name="Google Shape;917;p14">
                <a:extLst>
                  <a:ext uri="{FF2B5EF4-FFF2-40B4-BE49-F238E27FC236}">
                    <a16:creationId xmlns:a16="http://schemas.microsoft.com/office/drawing/2014/main" id="{A7D3C364-FA05-C042-A5CD-9036A9ECE907}"/>
                  </a:ext>
                </a:extLst>
              </p:cNvPr>
              <p:cNvSpPr txBox="1"/>
              <p:nvPr/>
            </p:nvSpPr>
            <p:spPr>
              <a:xfrm>
                <a:off x="478649" y="1127397"/>
                <a:ext cx="1152157" cy="172578"/>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Big capacity</a:t>
                </a:r>
                <a:r>
                  <a:rPr lang="zh-CN" altLang="en-US" sz="800" b="1" i="0" u="none" strike="noStrike" cap="none" dirty="0">
                    <a:solidFill>
                      <a:srgbClr val="FFFFFF"/>
                    </a:solidFill>
                    <a:latin typeface="Century Gothic" panose="020B0502020202020204" pitchFamily="34" charset="0"/>
                    <a:ea typeface="Helvetica Neue"/>
                    <a:cs typeface="Helvetica Neue"/>
                    <a:sym typeface="Helvetica Neue"/>
                  </a:rPr>
                  <a:t> </a:t>
                </a:r>
                <a:r>
                  <a:rPr lang="en-US" altLang="zh-CN" sz="800" b="1" i="0" u="none" strike="noStrike" cap="none" dirty="0">
                    <a:solidFill>
                      <a:srgbClr val="FFFFFF"/>
                    </a:solidFill>
                    <a:latin typeface="Century Gothic" panose="020B0502020202020204" pitchFamily="34" charset="0"/>
                    <a:ea typeface="Helvetica Neue"/>
                    <a:cs typeface="Helvetica Neue"/>
                    <a:sym typeface="Helvetica Neue"/>
                  </a:rPr>
                  <a:t> (hybrid)</a:t>
                </a:r>
                <a:endParaRPr sz="2000" dirty="0">
                  <a:latin typeface="Century Gothic" panose="020B0502020202020204" pitchFamily="34" charset="0"/>
                </a:endParaRPr>
              </a:p>
            </p:txBody>
          </p:sp>
          <p:pic>
            <p:nvPicPr>
              <p:cNvPr id="484" name="Google Shape;918;p14" descr="图片 3888">
                <a:extLst>
                  <a:ext uri="{FF2B5EF4-FFF2-40B4-BE49-F238E27FC236}">
                    <a16:creationId xmlns:a16="http://schemas.microsoft.com/office/drawing/2014/main" id="{9BE58EAB-D8EF-2A44-9BD8-9B130D050EBE}"/>
                  </a:ext>
                </a:extLst>
              </p:cNvPr>
              <p:cNvPicPr preferRelativeResize="0"/>
              <p:nvPr/>
            </p:nvPicPr>
            <p:blipFill rotWithShape="1">
              <a:blip r:embed="rId5">
                <a:alphaModFix/>
              </a:blip>
              <a:srcRect/>
              <a:stretch/>
            </p:blipFill>
            <p:spPr>
              <a:xfrm>
                <a:off x="576729" y="892414"/>
                <a:ext cx="240178" cy="238722"/>
              </a:xfrm>
              <a:prstGeom prst="rect">
                <a:avLst/>
              </a:prstGeom>
              <a:noFill/>
              <a:ln>
                <a:noFill/>
              </a:ln>
            </p:spPr>
          </p:pic>
          <p:pic>
            <p:nvPicPr>
              <p:cNvPr id="485" name="Google Shape;920;p14" descr="图片 3890">
                <a:extLst>
                  <a:ext uri="{FF2B5EF4-FFF2-40B4-BE49-F238E27FC236}">
                    <a16:creationId xmlns:a16="http://schemas.microsoft.com/office/drawing/2014/main" id="{CD63DB18-EBEB-7F45-9E21-79780F5952FA}"/>
                  </a:ext>
                </a:extLst>
              </p:cNvPr>
              <p:cNvPicPr preferRelativeResize="0"/>
              <p:nvPr/>
            </p:nvPicPr>
            <p:blipFill rotWithShape="1">
              <a:blip r:embed="rId16">
                <a:alphaModFix/>
              </a:blip>
              <a:srcRect/>
              <a:stretch/>
            </p:blipFill>
            <p:spPr>
              <a:xfrm>
                <a:off x="3393128" y="907225"/>
                <a:ext cx="171529" cy="232695"/>
              </a:xfrm>
              <a:prstGeom prst="rect">
                <a:avLst/>
              </a:prstGeom>
              <a:noFill/>
              <a:ln>
                <a:noFill/>
              </a:ln>
            </p:spPr>
          </p:pic>
        </p:grpSp>
        <p:pic>
          <p:nvPicPr>
            <p:cNvPr id="453" name="Google Shape;902;p14" descr="图片 3895">
              <a:extLst>
                <a:ext uri="{FF2B5EF4-FFF2-40B4-BE49-F238E27FC236}">
                  <a16:creationId xmlns:a16="http://schemas.microsoft.com/office/drawing/2014/main" id="{56F57B3C-C02C-E14A-B01F-BC9570A100B8}"/>
                </a:ext>
              </a:extLst>
            </p:cNvPr>
            <p:cNvPicPr preferRelativeResize="0"/>
            <p:nvPr/>
          </p:nvPicPr>
          <p:blipFill rotWithShape="1">
            <a:blip r:embed="rId14">
              <a:alphaModFix/>
            </a:blip>
            <a:srcRect/>
            <a:stretch/>
          </p:blipFill>
          <p:spPr>
            <a:xfrm>
              <a:off x="4141164" y="4960600"/>
              <a:ext cx="255360" cy="255360"/>
            </a:xfrm>
            <a:prstGeom prst="rect">
              <a:avLst/>
            </a:prstGeom>
            <a:noFill/>
            <a:ln>
              <a:noFill/>
            </a:ln>
          </p:spPr>
        </p:pic>
        <p:pic>
          <p:nvPicPr>
            <p:cNvPr id="454" name="Google Shape;903;p14" descr="图片 3896">
              <a:extLst>
                <a:ext uri="{FF2B5EF4-FFF2-40B4-BE49-F238E27FC236}">
                  <a16:creationId xmlns:a16="http://schemas.microsoft.com/office/drawing/2014/main" id="{A41D28EB-E687-564B-AF3E-8AB38118E45A}"/>
                </a:ext>
              </a:extLst>
            </p:cNvPr>
            <p:cNvPicPr preferRelativeResize="0"/>
            <p:nvPr/>
          </p:nvPicPr>
          <p:blipFill rotWithShape="1">
            <a:blip r:embed="rId14">
              <a:alphaModFix/>
            </a:blip>
            <a:srcRect/>
            <a:stretch/>
          </p:blipFill>
          <p:spPr>
            <a:xfrm>
              <a:off x="4436346" y="4960600"/>
              <a:ext cx="255360" cy="255360"/>
            </a:xfrm>
            <a:prstGeom prst="rect">
              <a:avLst/>
            </a:prstGeom>
            <a:noFill/>
            <a:ln>
              <a:noFill/>
            </a:ln>
          </p:spPr>
        </p:pic>
        <p:pic>
          <p:nvPicPr>
            <p:cNvPr id="455" name="Google Shape;905;p14" descr="图片 3893">
              <a:extLst>
                <a:ext uri="{FF2B5EF4-FFF2-40B4-BE49-F238E27FC236}">
                  <a16:creationId xmlns:a16="http://schemas.microsoft.com/office/drawing/2014/main" id="{9BC54556-03D1-534C-9E8B-68F830DF3BD3}"/>
                </a:ext>
              </a:extLst>
            </p:cNvPr>
            <p:cNvPicPr preferRelativeResize="0"/>
            <p:nvPr/>
          </p:nvPicPr>
          <p:blipFill rotWithShape="1">
            <a:blip r:embed="rId14">
              <a:alphaModFix/>
            </a:blip>
            <a:srcRect/>
            <a:stretch/>
          </p:blipFill>
          <p:spPr>
            <a:xfrm>
              <a:off x="4846872" y="4960600"/>
              <a:ext cx="255360" cy="255360"/>
            </a:xfrm>
            <a:prstGeom prst="rect">
              <a:avLst/>
            </a:prstGeom>
            <a:noFill/>
            <a:ln>
              <a:noFill/>
            </a:ln>
          </p:spPr>
        </p:pic>
        <p:pic>
          <p:nvPicPr>
            <p:cNvPr id="456" name="Google Shape;906;p14" descr="图片 3894">
              <a:extLst>
                <a:ext uri="{FF2B5EF4-FFF2-40B4-BE49-F238E27FC236}">
                  <a16:creationId xmlns:a16="http://schemas.microsoft.com/office/drawing/2014/main" id="{D6ACE043-6A70-C44E-93DE-4BE3F86F62F9}"/>
                </a:ext>
              </a:extLst>
            </p:cNvPr>
            <p:cNvPicPr preferRelativeResize="0"/>
            <p:nvPr/>
          </p:nvPicPr>
          <p:blipFill rotWithShape="1">
            <a:blip r:embed="rId14">
              <a:alphaModFix/>
            </a:blip>
            <a:srcRect/>
            <a:stretch/>
          </p:blipFill>
          <p:spPr>
            <a:xfrm>
              <a:off x="5142054" y="4960600"/>
              <a:ext cx="255360" cy="255360"/>
            </a:xfrm>
            <a:prstGeom prst="rect">
              <a:avLst/>
            </a:prstGeom>
            <a:noFill/>
            <a:ln>
              <a:noFill/>
            </a:ln>
          </p:spPr>
        </p:pic>
        <p:pic>
          <p:nvPicPr>
            <p:cNvPr id="457" name="Google Shape;908;p14" descr="图片 3891">
              <a:extLst>
                <a:ext uri="{FF2B5EF4-FFF2-40B4-BE49-F238E27FC236}">
                  <a16:creationId xmlns:a16="http://schemas.microsoft.com/office/drawing/2014/main" id="{2574CB86-458B-B54D-A94A-71F484A9E76C}"/>
                </a:ext>
              </a:extLst>
            </p:cNvPr>
            <p:cNvPicPr preferRelativeResize="0"/>
            <p:nvPr/>
          </p:nvPicPr>
          <p:blipFill rotWithShape="1">
            <a:blip r:embed="rId14">
              <a:alphaModFix/>
            </a:blip>
            <a:srcRect/>
            <a:stretch/>
          </p:blipFill>
          <p:spPr>
            <a:xfrm>
              <a:off x="5552913" y="4960600"/>
              <a:ext cx="255360" cy="255360"/>
            </a:xfrm>
            <a:prstGeom prst="rect">
              <a:avLst/>
            </a:prstGeom>
            <a:noFill/>
            <a:ln>
              <a:noFill/>
            </a:ln>
          </p:spPr>
        </p:pic>
        <p:pic>
          <p:nvPicPr>
            <p:cNvPr id="458" name="Google Shape;909;p14" descr="图片 3892">
              <a:extLst>
                <a:ext uri="{FF2B5EF4-FFF2-40B4-BE49-F238E27FC236}">
                  <a16:creationId xmlns:a16="http://schemas.microsoft.com/office/drawing/2014/main" id="{9CAE7A14-7402-8D48-B0E2-84B8FBECDEBB}"/>
                </a:ext>
              </a:extLst>
            </p:cNvPr>
            <p:cNvPicPr preferRelativeResize="0"/>
            <p:nvPr/>
          </p:nvPicPr>
          <p:blipFill rotWithShape="1">
            <a:blip r:embed="rId14">
              <a:alphaModFix/>
            </a:blip>
            <a:srcRect/>
            <a:stretch/>
          </p:blipFill>
          <p:spPr>
            <a:xfrm>
              <a:off x="5848095" y="4960600"/>
              <a:ext cx="255360" cy="255360"/>
            </a:xfrm>
            <a:prstGeom prst="rect">
              <a:avLst/>
            </a:prstGeom>
            <a:noFill/>
            <a:ln>
              <a:noFill/>
            </a:ln>
          </p:spPr>
        </p:pic>
        <p:pic>
          <p:nvPicPr>
            <p:cNvPr id="459" name="Google Shape;910;p14" descr="图片 3880">
              <a:extLst>
                <a:ext uri="{FF2B5EF4-FFF2-40B4-BE49-F238E27FC236}">
                  <a16:creationId xmlns:a16="http://schemas.microsoft.com/office/drawing/2014/main" id="{B4C77ED5-96AC-9546-9400-F2668333C929}"/>
                </a:ext>
              </a:extLst>
            </p:cNvPr>
            <p:cNvPicPr preferRelativeResize="0"/>
            <p:nvPr/>
          </p:nvPicPr>
          <p:blipFill rotWithShape="1">
            <a:blip r:embed="rId15">
              <a:alphaModFix/>
            </a:blip>
            <a:srcRect/>
            <a:stretch/>
          </p:blipFill>
          <p:spPr>
            <a:xfrm>
              <a:off x="4150715" y="5245939"/>
              <a:ext cx="536472" cy="116677"/>
            </a:xfrm>
            <a:prstGeom prst="rect">
              <a:avLst/>
            </a:prstGeom>
            <a:noFill/>
            <a:ln>
              <a:noFill/>
            </a:ln>
          </p:spPr>
        </p:pic>
        <p:pic>
          <p:nvPicPr>
            <p:cNvPr id="460" name="Google Shape;911;p14" descr="图片 3881">
              <a:extLst>
                <a:ext uri="{FF2B5EF4-FFF2-40B4-BE49-F238E27FC236}">
                  <a16:creationId xmlns:a16="http://schemas.microsoft.com/office/drawing/2014/main" id="{9FFB0D3B-1612-DA43-9DC6-B3C51E15F42F}"/>
                </a:ext>
              </a:extLst>
            </p:cNvPr>
            <p:cNvPicPr preferRelativeResize="0"/>
            <p:nvPr/>
          </p:nvPicPr>
          <p:blipFill rotWithShape="1">
            <a:blip r:embed="rId15">
              <a:alphaModFix/>
            </a:blip>
            <a:srcRect/>
            <a:stretch/>
          </p:blipFill>
          <p:spPr>
            <a:xfrm>
              <a:off x="4150715" y="5377643"/>
              <a:ext cx="536472" cy="116677"/>
            </a:xfrm>
            <a:prstGeom prst="rect">
              <a:avLst/>
            </a:prstGeom>
            <a:noFill/>
            <a:ln>
              <a:noFill/>
            </a:ln>
          </p:spPr>
        </p:pic>
        <p:pic>
          <p:nvPicPr>
            <p:cNvPr id="461" name="Google Shape;912;p14" descr="图片 3882">
              <a:extLst>
                <a:ext uri="{FF2B5EF4-FFF2-40B4-BE49-F238E27FC236}">
                  <a16:creationId xmlns:a16="http://schemas.microsoft.com/office/drawing/2014/main" id="{5400845E-1FDB-E446-B031-9DCB76E8E2B2}"/>
                </a:ext>
              </a:extLst>
            </p:cNvPr>
            <p:cNvPicPr preferRelativeResize="0"/>
            <p:nvPr/>
          </p:nvPicPr>
          <p:blipFill rotWithShape="1">
            <a:blip r:embed="rId15">
              <a:alphaModFix/>
            </a:blip>
            <a:srcRect/>
            <a:stretch/>
          </p:blipFill>
          <p:spPr>
            <a:xfrm>
              <a:off x="4833995" y="5245939"/>
              <a:ext cx="536472" cy="116677"/>
            </a:xfrm>
            <a:prstGeom prst="rect">
              <a:avLst/>
            </a:prstGeom>
            <a:noFill/>
            <a:ln>
              <a:noFill/>
            </a:ln>
          </p:spPr>
        </p:pic>
        <p:pic>
          <p:nvPicPr>
            <p:cNvPr id="462" name="Google Shape;913;p14" descr="图片 3883">
              <a:extLst>
                <a:ext uri="{FF2B5EF4-FFF2-40B4-BE49-F238E27FC236}">
                  <a16:creationId xmlns:a16="http://schemas.microsoft.com/office/drawing/2014/main" id="{A1B87C8C-6DA3-ED4C-ABA4-EAA0CEF3060F}"/>
                </a:ext>
              </a:extLst>
            </p:cNvPr>
            <p:cNvPicPr preferRelativeResize="0"/>
            <p:nvPr/>
          </p:nvPicPr>
          <p:blipFill rotWithShape="1">
            <a:blip r:embed="rId15">
              <a:alphaModFix/>
            </a:blip>
            <a:srcRect/>
            <a:stretch/>
          </p:blipFill>
          <p:spPr>
            <a:xfrm>
              <a:off x="4833995" y="5377643"/>
              <a:ext cx="536472" cy="116677"/>
            </a:xfrm>
            <a:prstGeom prst="rect">
              <a:avLst/>
            </a:prstGeom>
            <a:noFill/>
            <a:ln>
              <a:noFill/>
            </a:ln>
          </p:spPr>
        </p:pic>
        <p:pic>
          <p:nvPicPr>
            <p:cNvPr id="463" name="Google Shape;914;p14" descr="图片 3884">
              <a:extLst>
                <a:ext uri="{FF2B5EF4-FFF2-40B4-BE49-F238E27FC236}">
                  <a16:creationId xmlns:a16="http://schemas.microsoft.com/office/drawing/2014/main" id="{4F1791D0-8995-C743-A8E3-C444D79BB45F}"/>
                </a:ext>
              </a:extLst>
            </p:cNvPr>
            <p:cNvPicPr preferRelativeResize="0"/>
            <p:nvPr/>
          </p:nvPicPr>
          <p:blipFill rotWithShape="1">
            <a:blip r:embed="rId15">
              <a:alphaModFix/>
            </a:blip>
            <a:srcRect/>
            <a:stretch/>
          </p:blipFill>
          <p:spPr>
            <a:xfrm>
              <a:off x="5554793" y="5245939"/>
              <a:ext cx="536472" cy="116677"/>
            </a:xfrm>
            <a:prstGeom prst="rect">
              <a:avLst/>
            </a:prstGeom>
            <a:noFill/>
            <a:ln>
              <a:noFill/>
            </a:ln>
          </p:spPr>
        </p:pic>
        <p:pic>
          <p:nvPicPr>
            <p:cNvPr id="464" name="Google Shape;915;p14" descr="图片 3885">
              <a:extLst>
                <a:ext uri="{FF2B5EF4-FFF2-40B4-BE49-F238E27FC236}">
                  <a16:creationId xmlns:a16="http://schemas.microsoft.com/office/drawing/2014/main" id="{51B8A000-C677-3247-9E09-D3E7D5B0FCEA}"/>
                </a:ext>
              </a:extLst>
            </p:cNvPr>
            <p:cNvPicPr preferRelativeResize="0"/>
            <p:nvPr/>
          </p:nvPicPr>
          <p:blipFill rotWithShape="1">
            <a:blip r:embed="rId15">
              <a:alphaModFix/>
            </a:blip>
            <a:srcRect/>
            <a:stretch/>
          </p:blipFill>
          <p:spPr>
            <a:xfrm>
              <a:off x="5554793" y="5377643"/>
              <a:ext cx="536472" cy="116677"/>
            </a:xfrm>
            <a:prstGeom prst="rect">
              <a:avLst/>
            </a:prstGeom>
            <a:noFill/>
            <a:ln>
              <a:noFill/>
            </a:ln>
          </p:spPr>
        </p:pic>
        <p:pic>
          <p:nvPicPr>
            <p:cNvPr id="465" name="Google Shape;918;p14" descr="图片 3888">
              <a:extLst>
                <a:ext uri="{FF2B5EF4-FFF2-40B4-BE49-F238E27FC236}">
                  <a16:creationId xmlns:a16="http://schemas.microsoft.com/office/drawing/2014/main" id="{E9DBC7C9-2968-0D40-8323-F37EB28D2940}"/>
                </a:ext>
              </a:extLst>
            </p:cNvPr>
            <p:cNvPicPr preferRelativeResize="0"/>
            <p:nvPr/>
          </p:nvPicPr>
          <p:blipFill rotWithShape="1">
            <a:blip r:embed="rId5">
              <a:alphaModFix/>
            </a:blip>
            <a:srcRect/>
            <a:stretch/>
          </p:blipFill>
          <p:spPr>
            <a:xfrm>
              <a:off x="4616675" y="5557280"/>
              <a:ext cx="255360" cy="253811"/>
            </a:xfrm>
            <a:prstGeom prst="rect">
              <a:avLst/>
            </a:prstGeom>
            <a:noFill/>
            <a:ln>
              <a:noFill/>
            </a:ln>
          </p:spPr>
        </p:pic>
        <p:sp>
          <p:nvSpPr>
            <p:cNvPr id="466" name="Google Shape;960;p14">
              <a:extLst>
                <a:ext uri="{FF2B5EF4-FFF2-40B4-BE49-F238E27FC236}">
                  <a16:creationId xmlns:a16="http://schemas.microsoft.com/office/drawing/2014/main" id="{4DCFC36B-4B95-0A44-9A08-9D439708EBE3}"/>
                </a:ext>
              </a:extLst>
            </p:cNvPr>
            <p:cNvSpPr txBox="1"/>
            <p:nvPr/>
          </p:nvSpPr>
          <p:spPr>
            <a:xfrm>
              <a:off x="4336673" y="4647913"/>
              <a:ext cx="1491112" cy="313265"/>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100" b="1" i="0" u="none" strike="noStrike" cap="none" dirty="0">
                  <a:solidFill>
                    <a:srgbClr val="000000"/>
                  </a:solidFill>
                  <a:latin typeface="Century Gothic" panose="020B0502020202020204" pitchFamily="34" charset="0"/>
                  <a:ea typeface="Helvetica Neue"/>
                  <a:cs typeface="Helvetica Neue"/>
                  <a:sym typeface="Helvetica Neue"/>
                </a:rPr>
                <a:t>HIS</a:t>
              </a:r>
              <a:r>
                <a:rPr lang="en-US" sz="1100" b="1" dirty="0">
                  <a:latin typeface="Century Gothic" panose="020B0502020202020204" pitchFamily="34" charset="0"/>
                  <a:ea typeface="Helvetica Neue"/>
                  <a:cs typeface="Helvetica Neue"/>
                  <a:sym typeface="Helvetica Neue"/>
                </a:rPr>
                <a:t>/</a:t>
              </a:r>
              <a:r>
                <a:rPr lang="en-US" sz="1100" b="1" i="0" u="none" strike="noStrike" cap="none" dirty="0">
                  <a:solidFill>
                    <a:srgbClr val="000000"/>
                  </a:solidFill>
                  <a:latin typeface="Century Gothic" panose="020B0502020202020204" pitchFamily="34" charset="0"/>
                  <a:ea typeface="Helvetica Neue"/>
                  <a:cs typeface="Helvetica Neue"/>
                  <a:sym typeface="Helvetica Neue"/>
                </a:rPr>
                <a:t>EMR</a:t>
              </a:r>
              <a:r>
                <a:rPr lang="en-US" sz="1100" b="1" dirty="0">
                  <a:latin typeface="Century Gothic" panose="020B0502020202020204" pitchFamily="34" charset="0"/>
                  <a:ea typeface="Helvetica Neue"/>
                  <a:cs typeface="Helvetica Neue"/>
                  <a:sym typeface="Helvetica Neue"/>
                </a:rPr>
                <a:t>/</a:t>
              </a:r>
              <a:r>
                <a:rPr lang="en-US" sz="1100" b="1" i="0" u="none" strike="noStrike" cap="none" dirty="0">
                  <a:solidFill>
                    <a:srgbClr val="000000"/>
                  </a:solidFill>
                  <a:latin typeface="Century Gothic" panose="020B0502020202020204" pitchFamily="34" charset="0"/>
                  <a:ea typeface="Helvetica Neue"/>
                  <a:cs typeface="Helvetica Neue"/>
                  <a:sym typeface="Helvetica Neue"/>
                </a:rPr>
                <a:t>LIS</a:t>
              </a:r>
              <a:endParaRPr dirty="0">
                <a:latin typeface="Century Gothic" panose="020B0502020202020204" pitchFamily="34" charset="0"/>
              </a:endParaRPr>
            </a:p>
          </p:txBody>
        </p:sp>
        <p:pic>
          <p:nvPicPr>
            <p:cNvPr id="467" name="Google Shape;920;p14" descr="图片 3890">
              <a:extLst>
                <a:ext uri="{FF2B5EF4-FFF2-40B4-BE49-F238E27FC236}">
                  <a16:creationId xmlns:a16="http://schemas.microsoft.com/office/drawing/2014/main" id="{9E36790D-A3DC-AF43-8862-7697B4D6A1ED}"/>
                </a:ext>
              </a:extLst>
            </p:cNvPr>
            <p:cNvPicPr preferRelativeResize="0"/>
            <p:nvPr/>
          </p:nvPicPr>
          <p:blipFill rotWithShape="1">
            <a:blip r:embed="rId16">
              <a:alphaModFix/>
            </a:blip>
            <a:srcRect/>
            <a:stretch/>
          </p:blipFill>
          <p:spPr>
            <a:xfrm>
              <a:off x="3140174" y="5552367"/>
              <a:ext cx="182371" cy="247404"/>
            </a:xfrm>
            <a:prstGeom prst="rect">
              <a:avLst/>
            </a:prstGeom>
            <a:noFill/>
            <a:ln>
              <a:noFill/>
            </a:ln>
          </p:spPr>
        </p:pic>
        <p:sp>
          <p:nvSpPr>
            <p:cNvPr id="468" name="Google Shape;961;p14">
              <a:extLst>
                <a:ext uri="{FF2B5EF4-FFF2-40B4-BE49-F238E27FC236}">
                  <a16:creationId xmlns:a16="http://schemas.microsoft.com/office/drawing/2014/main" id="{DBAA4415-62E9-CF41-9CD1-187AE1BD8E88}"/>
                </a:ext>
              </a:extLst>
            </p:cNvPr>
            <p:cNvSpPr txBox="1"/>
            <p:nvPr/>
          </p:nvSpPr>
          <p:spPr>
            <a:xfrm>
              <a:off x="4372267" y="5809109"/>
              <a:ext cx="1504804" cy="153783"/>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High performance (flash)</a:t>
              </a:r>
              <a:endParaRPr sz="2000" dirty="0">
                <a:latin typeface="Century Gothic" panose="020B0502020202020204" pitchFamily="34" charset="0"/>
              </a:endParaRPr>
            </a:p>
          </p:txBody>
        </p:sp>
        <p:sp>
          <p:nvSpPr>
            <p:cNvPr id="469" name="Rounded Rectangle 2">
              <a:extLst>
                <a:ext uri="{FF2B5EF4-FFF2-40B4-BE49-F238E27FC236}">
                  <a16:creationId xmlns:a16="http://schemas.microsoft.com/office/drawing/2014/main" id="{CAE8EFCF-31B6-BE47-BC9D-CAE9F2E08046}"/>
                </a:ext>
              </a:extLst>
            </p:cNvPr>
            <p:cNvSpPr/>
            <p:nvPr/>
          </p:nvSpPr>
          <p:spPr>
            <a:xfrm>
              <a:off x="1866001" y="4934661"/>
              <a:ext cx="2134126" cy="1112647"/>
            </a:xfrm>
            <a:prstGeom prst="roundRect">
              <a:avLst>
                <a:gd name="adj" fmla="val 6693"/>
              </a:avLst>
            </a:prstGeom>
            <a:no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0" name="Rounded Rectangle 178">
              <a:extLst>
                <a:ext uri="{FF2B5EF4-FFF2-40B4-BE49-F238E27FC236}">
                  <a16:creationId xmlns:a16="http://schemas.microsoft.com/office/drawing/2014/main" id="{A05D5717-39AD-3A45-AD03-7C9CFE2CBE05}"/>
                </a:ext>
              </a:extLst>
            </p:cNvPr>
            <p:cNvSpPr/>
            <p:nvPr/>
          </p:nvSpPr>
          <p:spPr>
            <a:xfrm>
              <a:off x="4090458" y="4943937"/>
              <a:ext cx="2052636" cy="1103371"/>
            </a:xfrm>
            <a:prstGeom prst="roundRect">
              <a:avLst>
                <a:gd name="adj" fmla="val 4423"/>
              </a:avLst>
            </a:prstGeom>
            <a:noFill/>
            <a:ln w="6350">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47" name="Google Shape;861;p14">
            <a:extLst>
              <a:ext uri="{FF2B5EF4-FFF2-40B4-BE49-F238E27FC236}">
                <a16:creationId xmlns:a16="http://schemas.microsoft.com/office/drawing/2014/main" id="{80DB42EC-6F05-D844-BDC6-DCBEFB7B90EF}"/>
              </a:ext>
            </a:extLst>
          </p:cNvPr>
          <p:cNvSpPr txBox="1"/>
          <p:nvPr/>
        </p:nvSpPr>
        <p:spPr>
          <a:xfrm>
            <a:off x="7728679" y="2495721"/>
            <a:ext cx="3782367" cy="2586914"/>
          </a:xfrm>
          <a:prstGeom prst="rect">
            <a:avLst/>
          </a:prstGeom>
          <a:noFill/>
          <a:ln>
            <a:noFill/>
          </a:ln>
        </p:spPr>
        <p:txBody>
          <a:bodyPr spcFirstLastPara="1" wrap="square" lIns="45700" tIns="45700" rIns="45700" bIns="45700" anchor="t" anchorCtr="0">
            <a:noAutofit/>
          </a:bodyPr>
          <a:lstStyle/>
          <a:p>
            <a:pPr marL="171450" marR="0" lvl="0" indent="-171450" algn="l" rtl="0">
              <a:spcBef>
                <a:spcPts val="0"/>
              </a:spcBef>
              <a:spcAft>
                <a:spcPts val="0"/>
              </a:spcAft>
              <a:buClr>
                <a:srgbClr val="79BD28"/>
              </a:buClr>
              <a:buSzPts val="1200"/>
              <a:buFont typeface="Arial" panose="020B0604020202020204" pitchFamily="34" charset="0"/>
              <a:buChar char="•"/>
            </a:pPr>
            <a:r>
              <a:rPr lang="en-US" sz="1200" dirty="0">
                <a:solidFill>
                  <a:srgbClr val="FFFFFF"/>
                </a:solidFill>
                <a:latin typeface="Century Gothic" panose="020B0502020202020204" pitchFamily="34" charset="0"/>
                <a:ea typeface="Helvetica Neue"/>
                <a:cs typeface="Helvetica Neue"/>
                <a:sym typeface="Helvetica Neue"/>
              </a:rPr>
              <a:t>EHR/EMR</a:t>
            </a:r>
            <a:r>
              <a:rPr lang="en-US" sz="1200" i="0" u="none" strike="noStrike" cap="none" dirty="0">
                <a:solidFill>
                  <a:srgbClr val="FFFFFF"/>
                </a:solidFill>
                <a:latin typeface="Century Gothic" panose="020B0502020202020204" pitchFamily="34" charset="0"/>
                <a:ea typeface="Helvetica Neue"/>
                <a:cs typeface="Helvetica Neue"/>
                <a:sym typeface="Helvetica Neue"/>
              </a:rPr>
              <a:t> high performance</a:t>
            </a:r>
          </a:p>
          <a:p>
            <a:pPr marL="171450" marR="0" lvl="0" indent="-171450" algn="l" rtl="0">
              <a:spcBef>
                <a:spcPts val="0"/>
              </a:spcBef>
              <a:spcAft>
                <a:spcPts val="0"/>
              </a:spcAft>
              <a:buClr>
                <a:srgbClr val="79BD28"/>
              </a:buClr>
              <a:buSzPts val="1200"/>
              <a:buFont typeface="Arial" panose="020B0604020202020204" pitchFamily="34" charset="0"/>
              <a:buChar char="•"/>
            </a:pPr>
            <a:endParaRPr dirty="0">
              <a:latin typeface="Century Gothic" panose="020B0502020202020204" pitchFamily="34" charset="0"/>
              <a:ea typeface="Helvetica Neue"/>
              <a:cs typeface="Helvetica Neue"/>
              <a:sym typeface="Helvetica Neue"/>
            </a:endParaRPr>
          </a:p>
          <a:p>
            <a:pPr marL="171450" marR="0" lvl="0" indent="-171450" algn="l" rtl="0">
              <a:spcBef>
                <a:spcPts val="0"/>
              </a:spcBef>
              <a:spcAft>
                <a:spcPts val="0"/>
              </a:spcAft>
              <a:buClr>
                <a:srgbClr val="79BD28"/>
              </a:buClr>
              <a:buSzPts val="1200"/>
              <a:buFont typeface="Arial" panose="020B0604020202020204" pitchFamily="34" charset="0"/>
              <a:buChar char="•"/>
            </a:pPr>
            <a:r>
              <a:rPr lang="en-US" sz="1200" i="0" u="none" strike="noStrike" cap="none" dirty="0">
                <a:solidFill>
                  <a:srgbClr val="FFFFFF"/>
                </a:solidFill>
                <a:latin typeface="Century Gothic" panose="020B0502020202020204" pitchFamily="34" charset="0"/>
                <a:ea typeface="Helvetica Neue"/>
                <a:cs typeface="Helvetica Neue"/>
                <a:sym typeface="Helvetica Neue"/>
              </a:rPr>
              <a:t>PACS scalable capacity</a:t>
            </a:r>
          </a:p>
          <a:p>
            <a:pPr marL="171450" marR="0" lvl="0" indent="-171450" algn="l" rtl="0">
              <a:spcBef>
                <a:spcPts val="0"/>
              </a:spcBef>
              <a:spcAft>
                <a:spcPts val="0"/>
              </a:spcAft>
              <a:buClr>
                <a:srgbClr val="79BD28"/>
              </a:buClr>
              <a:buSzPts val="1200"/>
              <a:buFont typeface="Arial" panose="020B0604020202020204" pitchFamily="34" charset="0"/>
              <a:buChar char="•"/>
            </a:pPr>
            <a:endParaRPr dirty="0">
              <a:latin typeface="Century Gothic" panose="020B0502020202020204" pitchFamily="34" charset="0"/>
              <a:ea typeface="Helvetica Neue"/>
              <a:cs typeface="Helvetica Neue"/>
              <a:sym typeface="Helvetica Neue"/>
            </a:endParaRPr>
          </a:p>
          <a:p>
            <a:pPr marL="171450" marR="0" lvl="0" indent="-171450" algn="l" rtl="0">
              <a:spcBef>
                <a:spcPts val="0"/>
              </a:spcBef>
              <a:spcAft>
                <a:spcPts val="0"/>
              </a:spcAft>
              <a:buClr>
                <a:srgbClr val="79BD28"/>
              </a:buClr>
              <a:buSzPts val="1200"/>
              <a:buFont typeface="Arial" panose="020B0604020202020204" pitchFamily="34" charset="0"/>
              <a:buChar char="•"/>
            </a:pPr>
            <a:r>
              <a:rPr lang="en-US" sz="1200" i="0" u="none" strike="noStrike" cap="none" dirty="0">
                <a:solidFill>
                  <a:srgbClr val="FFFFFF"/>
                </a:solidFill>
                <a:latin typeface="Century Gothic" panose="020B0502020202020204" pitchFamily="34" charset="0"/>
                <a:ea typeface="Helvetica Neue"/>
                <a:cs typeface="Helvetica Neue"/>
                <a:sym typeface="Helvetica Neue"/>
              </a:rPr>
              <a:t>Primary site reliability</a:t>
            </a:r>
          </a:p>
          <a:p>
            <a:pPr marL="171450" marR="0" lvl="0" indent="-171450" algn="l" rtl="0">
              <a:spcBef>
                <a:spcPts val="0"/>
              </a:spcBef>
              <a:spcAft>
                <a:spcPts val="0"/>
              </a:spcAft>
              <a:buClr>
                <a:srgbClr val="79BD28"/>
              </a:buClr>
              <a:buSzPts val="1200"/>
              <a:buFont typeface="Arial" panose="020B0604020202020204" pitchFamily="34" charset="0"/>
              <a:buChar char="•"/>
            </a:pPr>
            <a:endParaRPr dirty="0">
              <a:latin typeface="Century Gothic" panose="020B0502020202020204" pitchFamily="34" charset="0"/>
              <a:ea typeface="Helvetica Neue"/>
              <a:cs typeface="Helvetica Neue"/>
              <a:sym typeface="Helvetica Neue"/>
            </a:endParaRPr>
          </a:p>
          <a:p>
            <a:pPr marL="171450" marR="0" lvl="0" indent="-171450" algn="l" rtl="0">
              <a:spcBef>
                <a:spcPts val="0"/>
              </a:spcBef>
              <a:spcAft>
                <a:spcPts val="0"/>
              </a:spcAft>
              <a:buClr>
                <a:srgbClr val="79BD28"/>
              </a:buClr>
              <a:buSzPts val="1200"/>
              <a:buFont typeface="Arial" panose="020B0604020202020204" pitchFamily="34" charset="0"/>
              <a:buChar char="•"/>
            </a:pPr>
            <a:r>
              <a:rPr lang="en-US" sz="1200" i="0" u="none" strike="noStrike" cap="none" dirty="0">
                <a:solidFill>
                  <a:srgbClr val="FFFFFF"/>
                </a:solidFill>
                <a:latin typeface="Century Gothic" panose="020B0502020202020204" pitchFamily="34" charset="0"/>
                <a:ea typeface="Helvetica Neue"/>
                <a:cs typeface="Helvetica Neue"/>
                <a:sym typeface="Helvetica Neue"/>
              </a:rPr>
              <a:t>Network security</a:t>
            </a:r>
          </a:p>
          <a:p>
            <a:pPr marL="171450" marR="0" lvl="0" indent="-171450" algn="l" rtl="0">
              <a:spcBef>
                <a:spcPts val="0"/>
              </a:spcBef>
              <a:spcAft>
                <a:spcPts val="0"/>
              </a:spcAft>
              <a:buClr>
                <a:srgbClr val="79BD28"/>
              </a:buClr>
              <a:buSzPts val="1200"/>
              <a:buFont typeface="Arial" panose="020B0604020202020204" pitchFamily="34" charset="0"/>
              <a:buChar char="•"/>
            </a:pPr>
            <a:endParaRPr lang="en-US" sz="1200" i="0" u="none" strike="noStrike" cap="none" dirty="0">
              <a:solidFill>
                <a:srgbClr val="FFFFFF"/>
              </a:solidFill>
              <a:latin typeface="Century Gothic" panose="020B0502020202020204" pitchFamily="34" charset="0"/>
              <a:ea typeface="Helvetica Neue"/>
              <a:cs typeface="Helvetica Neue"/>
              <a:sym typeface="Helvetica Neue"/>
            </a:endParaRPr>
          </a:p>
          <a:p>
            <a:pPr marL="171450" marR="0" lvl="0" indent="-171450" algn="l" rtl="0">
              <a:spcBef>
                <a:spcPts val="0"/>
              </a:spcBef>
              <a:spcAft>
                <a:spcPts val="0"/>
              </a:spcAft>
              <a:buClr>
                <a:srgbClr val="79BD28"/>
              </a:buClr>
              <a:buSzPts val="1200"/>
              <a:buFont typeface="Arial" panose="020B0604020202020204" pitchFamily="34" charset="0"/>
              <a:buChar char="•"/>
            </a:pPr>
            <a:r>
              <a:rPr lang="en-US" sz="1200" dirty="0">
                <a:solidFill>
                  <a:srgbClr val="FFFFFF"/>
                </a:solidFill>
                <a:latin typeface="Century Gothic" panose="020B0502020202020204" pitchFamily="34" charset="0"/>
                <a:ea typeface="Helvetica Neue"/>
                <a:cs typeface="Helvetica Neue"/>
                <a:sym typeface="Helvetica Neue"/>
              </a:rPr>
              <a:t>Single cluster environment with tailored performance and capacity</a:t>
            </a:r>
            <a:endParaRPr dirty="0">
              <a:latin typeface="Century Gothic" panose="020B0502020202020204" pitchFamily="34" charset="0"/>
              <a:ea typeface="Helvetica Neue"/>
              <a:cs typeface="Helvetica Neue"/>
              <a:sym typeface="Helvetica Neue"/>
            </a:endParaRPr>
          </a:p>
        </p:txBody>
      </p:sp>
      <p:grpSp>
        <p:nvGrpSpPr>
          <p:cNvPr id="7" name="组合 6">
            <a:extLst>
              <a:ext uri="{FF2B5EF4-FFF2-40B4-BE49-F238E27FC236}">
                <a16:creationId xmlns:a16="http://schemas.microsoft.com/office/drawing/2014/main" id="{D2218FFB-A0DF-F447-BDD0-F1ED697D8855}"/>
              </a:ext>
            </a:extLst>
          </p:cNvPr>
          <p:cNvGrpSpPr/>
          <p:nvPr/>
        </p:nvGrpSpPr>
        <p:grpSpPr>
          <a:xfrm>
            <a:off x="7960682" y="2865358"/>
            <a:ext cx="2968978" cy="1320799"/>
            <a:chOff x="7710311" y="2865358"/>
            <a:chExt cx="2968978" cy="1320799"/>
          </a:xfrm>
        </p:grpSpPr>
        <p:cxnSp>
          <p:nvCxnSpPr>
            <p:cNvPr id="6" name="直线连接符 5">
              <a:extLst>
                <a:ext uri="{FF2B5EF4-FFF2-40B4-BE49-F238E27FC236}">
                  <a16:creationId xmlns:a16="http://schemas.microsoft.com/office/drawing/2014/main" id="{B75C38CD-3054-5B4B-8721-FE0196572876}"/>
                </a:ext>
              </a:extLst>
            </p:cNvPr>
            <p:cNvCxnSpPr/>
            <p:nvPr/>
          </p:nvCxnSpPr>
          <p:spPr>
            <a:xfrm>
              <a:off x="7710311" y="2865358"/>
              <a:ext cx="2968978" cy="0"/>
            </a:xfrm>
            <a:prstGeom prst="line">
              <a:avLst/>
            </a:prstGeom>
            <a:ln>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548" name="直线连接符 547">
              <a:extLst>
                <a:ext uri="{FF2B5EF4-FFF2-40B4-BE49-F238E27FC236}">
                  <a16:creationId xmlns:a16="http://schemas.microsoft.com/office/drawing/2014/main" id="{0BE03778-F3A3-D84D-A818-E5313F7F523C}"/>
                </a:ext>
              </a:extLst>
            </p:cNvPr>
            <p:cNvCxnSpPr/>
            <p:nvPr/>
          </p:nvCxnSpPr>
          <p:spPr>
            <a:xfrm>
              <a:off x="7710311" y="3305624"/>
              <a:ext cx="2968978" cy="0"/>
            </a:xfrm>
            <a:prstGeom prst="line">
              <a:avLst/>
            </a:prstGeom>
            <a:ln>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549" name="直线连接符 548">
              <a:extLst>
                <a:ext uri="{FF2B5EF4-FFF2-40B4-BE49-F238E27FC236}">
                  <a16:creationId xmlns:a16="http://schemas.microsoft.com/office/drawing/2014/main" id="{2CEFB20C-119E-D54D-9C2B-1A42F16143E5}"/>
                </a:ext>
              </a:extLst>
            </p:cNvPr>
            <p:cNvCxnSpPr/>
            <p:nvPr/>
          </p:nvCxnSpPr>
          <p:spPr>
            <a:xfrm>
              <a:off x="7710311" y="3745890"/>
              <a:ext cx="2968978" cy="0"/>
            </a:xfrm>
            <a:prstGeom prst="line">
              <a:avLst/>
            </a:prstGeom>
            <a:ln>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550" name="直线连接符 549">
              <a:extLst>
                <a:ext uri="{FF2B5EF4-FFF2-40B4-BE49-F238E27FC236}">
                  <a16:creationId xmlns:a16="http://schemas.microsoft.com/office/drawing/2014/main" id="{3E01D6D5-A9F1-5F46-83BA-7E0A22F26F2D}"/>
                </a:ext>
              </a:extLst>
            </p:cNvPr>
            <p:cNvCxnSpPr/>
            <p:nvPr/>
          </p:nvCxnSpPr>
          <p:spPr>
            <a:xfrm>
              <a:off x="7710311" y="4186157"/>
              <a:ext cx="2968978" cy="0"/>
            </a:xfrm>
            <a:prstGeom prst="line">
              <a:avLst/>
            </a:prstGeom>
            <a:ln>
              <a:solidFill>
                <a:srgbClr val="79BD28"/>
              </a:solidFill>
              <a:prstDash val="dash"/>
            </a:ln>
          </p:spPr>
          <p:style>
            <a:lnRef idx="1">
              <a:schemeClr val="accent1"/>
            </a:lnRef>
            <a:fillRef idx="0">
              <a:schemeClr val="accent1"/>
            </a:fillRef>
            <a:effectRef idx="0">
              <a:schemeClr val="accent1"/>
            </a:effectRef>
            <a:fontRef idx="minor">
              <a:schemeClr val="tx1"/>
            </a:fontRef>
          </p:style>
        </p:cxnSp>
      </p:grpSp>
      <p:grpSp>
        <p:nvGrpSpPr>
          <p:cNvPr id="553" name="组合 552">
            <a:extLst>
              <a:ext uri="{FF2B5EF4-FFF2-40B4-BE49-F238E27FC236}">
                <a16:creationId xmlns:a16="http://schemas.microsoft.com/office/drawing/2014/main" id="{97A78773-55BD-A24B-8FEB-B0CD4CF9C812}"/>
              </a:ext>
            </a:extLst>
          </p:cNvPr>
          <p:cNvGrpSpPr/>
          <p:nvPr/>
        </p:nvGrpSpPr>
        <p:grpSpPr>
          <a:xfrm>
            <a:off x="3752626" y="1644120"/>
            <a:ext cx="280846" cy="153888"/>
            <a:chOff x="3752626" y="1687664"/>
            <a:chExt cx="280846" cy="153888"/>
          </a:xfrm>
        </p:grpSpPr>
        <p:sp useBgFill="1">
          <p:nvSpPr>
            <p:cNvPr id="551" name="矩形 550">
              <a:extLst>
                <a:ext uri="{FF2B5EF4-FFF2-40B4-BE49-F238E27FC236}">
                  <a16:creationId xmlns:a16="http://schemas.microsoft.com/office/drawing/2014/main" id="{BD4049E7-2448-6749-AD9F-376696550B24}"/>
                </a:ext>
              </a:extLst>
            </p:cNvPr>
            <p:cNvSpPr/>
            <p:nvPr/>
          </p:nvSpPr>
          <p:spPr>
            <a:xfrm>
              <a:off x="3841701" y="1732207"/>
              <a:ext cx="99721" cy="745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2" name="文本框 551">
              <a:extLst>
                <a:ext uri="{FF2B5EF4-FFF2-40B4-BE49-F238E27FC236}">
                  <a16:creationId xmlns:a16="http://schemas.microsoft.com/office/drawing/2014/main" id="{1FA2CF88-F424-0942-BBBC-6E21295C7D50}"/>
                </a:ext>
              </a:extLst>
            </p:cNvPr>
            <p:cNvSpPr txBox="1"/>
            <p:nvPr/>
          </p:nvSpPr>
          <p:spPr>
            <a:xfrm>
              <a:off x="3752626" y="1687664"/>
              <a:ext cx="280846" cy="153888"/>
            </a:xfrm>
            <a:prstGeom prst="rect">
              <a:avLst/>
            </a:prstGeom>
            <a:noFill/>
          </p:spPr>
          <p:txBody>
            <a:bodyPr wrap="none" rtlCol="0">
              <a:spAutoFit/>
            </a:bodyPr>
            <a:lstStyle/>
            <a:p>
              <a:r>
                <a:rPr kumimoji="1" lang="en-US" altLang="zh-CN" sz="400" dirty="0">
                  <a:solidFill>
                    <a:srgbClr val="05DAE4"/>
                  </a:solidFill>
                </a:rPr>
                <a:t>IAM</a:t>
              </a:r>
              <a:endParaRPr kumimoji="1" lang="zh-CN" altLang="en-US" sz="400" dirty="0">
                <a:solidFill>
                  <a:srgbClr val="05DAE4"/>
                </a:solidFill>
              </a:endParaRPr>
            </a:p>
          </p:txBody>
        </p:sp>
      </p:grpSp>
      <p:grpSp>
        <p:nvGrpSpPr>
          <p:cNvPr id="554" name="组合 553">
            <a:extLst>
              <a:ext uri="{FF2B5EF4-FFF2-40B4-BE49-F238E27FC236}">
                <a16:creationId xmlns:a16="http://schemas.microsoft.com/office/drawing/2014/main" id="{901773BB-32BD-3D47-8436-992E58A9B2B3}"/>
              </a:ext>
            </a:extLst>
          </p:cNvPr>
          <p:cNvGrpSpPr/>
          <p:nvPr/>
        </p:nvGrpSpPr>
        <p:grpSpPr>
          <a:xfrm>
            <a:off x="1968956" y="1954371"/>
            <a:ext cx="280846" cy="153888"/>
            <a:chOff x="3752626" y="1687664"/>
            <a:chExt cx="280846" cy="153888"/>
          </a:xfrm>
        </p:grpSpPr>
        <p:sp useBgFill="1">
          <p:nvSpPr>
            <p:cNvPr id="555" name="矩形 554">
              <a:extLst>
                <a:ext uri="{FF2B5EF4-FFF2-40B4-BE49-F238E27FC236}">
                  <a16:creationId xmlns:a16="http://schemas.microsoft.com/office/drawing/2014/main" id="{22B21292-E617-DE4A-9CDC-EDD1EF0A8851}"/>
                </a:ext>
              </a:extLst>
            </p:cNvPr>
            <p:cNvSpPr/>
            <p:nvPr/>
          </p:nvSpPr>
          <p:spPr>
            <a:xfrm>
              <a:off x="3841701" y="1732207"/>
              <a:ext cx="99721" cy="745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6" name="文本框 555">
              <a:extLst>
                <a:ext uri="{FF2B5EF4-FFF2-40B4-BE49-F238E27FC236}">
                  <a16:creationId xmlns:a16="http://schemas.microsoft.com/office/drawing/2014/main" id="{01500392-E7D0-B742-AABF-2F501361C7C9}"/>
                </a:ext>
              </a:extLst>
            </p:cNvPr>
            <p:cNvSpPr txBox="1"/>
            <p:nvPr/>
          </p:nvSpPr>
          <p:spPr>
            <a:xfrm>
              <a:off x="3752626" y="1687664"/>
              <a:ext cx="280846" cy="153888"/>
            </a:xfrm>
            <a:prstGeom prst="rect">
              <a:avLst/>
            </a:prstGeom>
            <a:noFill/>
          </p:spPr>
          <p:txBody>
            <a:bodyPr wrap="none" rtlCol="0">
              <a:spAutoFit/>
            </a:bodyPr>
            <a:lstStyle/>
            <a:p>
              <a:r>
                <a:rPr kumimoji="1" lang="en-US" altLang="zh-CN" sz="400" dirty="0">
                  <a:solidFill>
                    <a:srgbClr val="05DAE4"/>
                  </a:solidFill>
                </a:rPr>
                <a:t>IAM</a:t>
              </a:r>
              <a:endParaRPr kumimoji="1" lang="zh-CN" altLang="en-US" sz="400" dirty="0">
                <a:solidFill>
                  <a:srgbClr val="05DAE4"/>
                </a:solidFill>
              </a:endParaRPr>
            </a:p>
          </p:txBody>
        </p:sp>
      </p:grpSp>
      <p:grpSp>
        <p:nvGrpSpPr>
          <p:cNvPr id="560" name="组合 559">
            <a:extLst>
              <a:ext uri="{FF2B5EF4-FFF2-40B4-BE49-F238E27FC236}">
                <a16:creationId xmlns:a16="http://schemas.microsoft.com/office/drawing/2014/main" id="{15656125-A6CF-ED4E-825F-D279429EB3F2}"/>
              </a:ext>
            </a:extLst>
          </p:cNvPr>
          <p:cNvGrpSpPr/>
          <p:nvPr/>
        </p:nvGrpSpPr>
        <p:grpSpPr>
          <a:xfrm>
            <a:off x="1968956" y="1685339"/>
            <a:ext cx="295274" cy="138499"/>
            <a:chOff x="1968956" y="1721903"/>
            <a:chExt cx="295274" cy="138499"/>
          </a:xfrm>
        </p:grpSpPr>
        <p:sp>
          <p:nvSpPr>
            <p:cNvPr id="559" name="矩形 558">
              <a:extLst>
                <a:ext uri="{FF2B5EF4-FFF2-40B4-BE49-F238E27FC236}">
                  <a16:creationId xmlns:a16="http://schemas.microsoft.com/office/drawing/2014/main" id="{64A3642D-0D3D-3F40-94E8-D19D8B3D8B2D}"/>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558" name="文本框 557">
              <a:extLst>
                <a:ext uri="{FF2B5EF4-FFF2-40B4-BE49-F238E27FC236}">
                  <a16:creationId xmlns:a16="http://schemas.microsoft.com/office/drawing/2014/main" id="{346B5B7A-1B4D-E84B-BE97-EFE289764201}"/>
                </a:ext>
              </a:extLst>
            </p:cNvPr>
            <p:cNvSpPr txBox="1"/>
            <p:nvPr/>
          </p:nvSpPr>
          <p:spPr>
            <a:xfrm>
              <a:off x="1968956" y="1721903"/>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561" name="组合 560">
            <a:extLst>
              <a:ext uri="{FF2B5EF4-FFF2-40B4-BE49-F238E27FC236}">
                <a16:creationId xmlns:a16="http://schemas.microsoft.com/office/drawing/2014/main" id="{40E29A90-591D-A649-8F2C-565D8CB2670F}"/>
              </a:ext>
            </a:extLst>
          </p:cNvPr>
          <p:cNvGrpSpPr/>
          <p:nvPr/>
        </p:nvGrpSpPr>
        <p:grpSpPr>
          <a:xfrm>
            <a:off x="4469038" y="1656370"/>
            <a:ext cx="295274" cy="138499"/>
            <a:chOff x="1968956" y="1721903"/>
            <a:chExt cx="295274" cy="138499"/>
          </a:xfrm>
        </p:grpSpPr>
        <p:sp>
          <p:nvSpPr>
            <p:cNvPr id="562" name="矩形 561">
              <a:extLst>
                <a:ext uri="{FF2B5EF4-FFF2-40B4-BE49-F238E27FC236}">
                  <a16:creationId xmlns:a16="http://schemas.microsoft.com/office/drawing/2014/main" id="{5C3D0B66-1C8D-B141-94B2-4DAFB478A2F6}"/>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563" name="文本框 562">
              <a:extLst>
                <a:ext uri="{FF2B5EF4-FFF2-40B4-BE49-F238E27FC236}">
                  <a16:creationId xmlns:a16="http://schemas.microsoft.com/office/drawing/2014/main" id="{146FAA31-AC88-EB46-AF3C-1D5D61A670B9}"/>
                </a:ext>
              </a:extLst>
            </p:cNvPr>
            <p:cNvSpPr txBox="1"/>
            <p:nvPr/>
          </p:nvSpPr>
          <p:spPr>
            <a:xfrm>
              <a:off x="1968956" y="1721903"/>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564" name="组合 563">
            <a:extLst>
              <a:ext uri="{FF2B5EF4-FFF2-40B4-BE49-F238E27FC236}">
                <a16:creationId xmlns:a16="http://schemas.microsoft.com/office/drawing/2014/main" id="{108B1BC8-54D3-7B45-B6E3-AFF8F77D811C}"/>
              </a:ext>
            </a:extLst>
          </p:cNvPr>
          <p:cNvGrpSpPr/>
          <p:nvPr/>
        </p:nvGrpSpPr>
        <p:grpSpPr>
          <a:xfrm>
            <a:off x="4469038" y="1941508"/>
            <a:ext cx="295274" cy="138499"/>
            <a:chOff x="1968956" y="1721903"/>
            <a:chExt cx="295274" cy="138499"/>
          </a:xfrm>
        </p:grpSpPr>
        <p:sp>
          <p:nvSpPr>
            <p:cNvPr id="565" name="矩形 564">
              <a:extLst>
                <a:ext uri="{FF2B5EF4-FFF2-40B4-BE49-F238E27FC236}">
                  <a16:creationId xmlns:a16="http://schemas.microsoft.com/office/drawing/2014/main" id="{6B91875B-8305-D847-B962-30D81C5FBF41}"/>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566" name="文本框 565">
              <a:extLst>
                <a:ext uri="{FF2B5EF4-FFF2-40B4-BE49-F238E27FC236}">
                  <a16:creationId xmlns:a16="http://schemas.microsoft.com/office/drawing/2014/main" id="{1A3A10D6-B5CA-8342-8BFE-48D6D4676D3A}"/>
                </a:ext>
              </a:extLst>
            </p:cNvPr>
            <p:cNvSpPr txBox="1"/>
            <p:nvPr/>
          </p:nvSpPr>
          <p:spPr>
            <a:xfrm>
              <a:off x="1968956" y="1721903"/>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567" name="组合 566">
            <a:extLst>
              <a:ext uri="{FF2B5EF4-FFF2-40B4-BE49-F238E27FC236}">
                <a16:creationId xmlns:a16="http://schemas.microsoft.com/office/drawing/2014/main" id="{93128E12-1510-404A-A4DE-B7C930314AB3}"/>
              </a:ext>
            </a:extLst>
          </p:cNvPr>
          <p:cNvGrpSpPr/>
          <p:nvPr/>
        </p:nvGrpSpPr>
        <p:grpSpPr>
          <a:xfrm>
            <a:off x="3085422" y="5534492"/>
            <a:ext cx="295274" cy="138499"/>
            <a:chOff x="1968956" y="1721903"/>
            <a:chExt cx="295274" cy="138499"/>
          </a:xfrm>
        </p:grpSpPr>
        <p:sp>
          <p:nvSpPr>
            <p:cNvPr id="568" name="矩形 567">
              <a:extLst>
                <a:ext uri="{FF2B5EF4-FFF2-40B4-BE49-F238E27FC236}">
                  <a16:creationId xmlns:a16="http://schemas.microsoft.com/office/drawing/2014/main" id="{13CF92CA-93C1-F34F-A018-5EAD66F7C6F8}"/>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569" name="文本框 568">
              <a:extLst>
                <a:ext uri="{FF2B5EF4-FFF2-40B4-BE49-F238E27FC236}">
                  <a16:creationId xmlns:a16="http://schemas.microsoft.com/office/drawing/2014/main" id="{34409CC4-D813-8C43-854F-E598B2F2E27A}"/>
                </a:ext>
              </a:extLst>
            </p:cNvPr>
            <p:cNvSpPr txBox="1"/>
            <p:nvPr/>
          </p:nvSpPr>
          <p:spPr>
            <a:xfrm>
              <a:off x="1968956" y="1721903"/>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570" name="组合 569">
            <a:extLst>
              <a:ext uri="{FF2B5EF4-FFF2-40B4-BE49-F238E27FC236}">
                <a16:creationId xmlns:a16="http://schemas.microsoft.com/office/drawing/2014/main" id="{2403D352-CB1D-154A-9448-6C8C2385241A}"/>
              </a:ext>
            </a:extLst>
          </p:cNvPr>
          <p:cNvGrpSpPr/>
          <p:nvPr/>
        </p:nvGrpSpPr>
        <p:grpSpPr>
          <a:xfrm>
            <a:off x="5340960" y="5545082"/>
            <a:ext cx="295274" cy="138499"/>
            <a:chOff x="1968956" y="1721903"/>
            <a:chExt cx="295274" cy="138499"/>
          </a:xfrm>
        </p:grpSpPr>
        <p:sp>
          <p:nvSpPr>
            <p:cNvPr id="571" name="矩形 570">
              <a:extLst>
                <a:ext uri="{FF2B5EF4-FFF2-40B4-BE49-F238E27FC236}">
                  <a16:creationId xmlns:a16="http://schemas.microsoft.com/office/drawing/2014/main" id="{630EBAE4-6952-3749-896E-8CA49FE07D6F}"/>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572" name="文本框 571">
              <a:extLst>
                <a:ext uri="{FF2B5EF4-FFF2-40B4-BE49-F238E27FC236}">
                  <a16:creationId xmlns:a16="http://schemas.microsoft.com/office/drawing/2014/main" id="{D81757F9-6BF2-714E-8E26-593941B63492}"/>
                </a:ext>
              </a:extLst>
            </p:cNvPr>
            <p:cNvSpPr txBox="1"/>
            <p:nvPr/>
          </p:nvSpPr>
          <p:spPr>
            <a:xfrm>
              <a:off x="1968956" y="1721903"/>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spTree>
    <p:extLst>
      <p:ext uri="{BB962C8B-B14F-4D97-AF65-F5344CB8AC3E}">
        <p14:creationId xmlns:p14="http://schemas.microsoft.com/office/powerpoint/2010/main" val="4027052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E12328B2-F682-4C44-8CC9-D158466572D3}"/>
              </a:ext>
            </a:extLst>
          </p:cNvPr>
          <p:cNvSpPr/>
          <p:nvPr/>
        </p:nvSpPr>
        <p:spPr>
          <a:xfrm>
            <a:off x="1148645" y="1479550"/>
            <a:ext cx="9894711" cy="2314575"/>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20</a:t>
            </a:fld>
            <a:endParaRPr lang="zh-CN" altLang="en-US" dirty="0"/>
          </a:p>
        </p:txBody>
      </p:sp>
      <p:sp>
        <p:nvSpPr>
          <p:cNvPr id="5" name="标题 4">
            <a:extLst>
              <a:ext uri="{FF2B5EF4-FFF2-40B4-BE49-F238E27FC236}">
                <a16:creationId xmlns:a16="http://schemas.microsoft.com/office/drawing/2014/main" id="{DD8082AC-AF8B-0843-A747-24E377AF07CF}"/>
              </a:ext>
            </a:extLst>
          </p:cNvPr>
          <p:cNvSpPr>
            <a:spLocks noGrp="1"/>
          </p:cNvSpPr>
          <p:nvPr>
            <p:ph type="ctrTitle"/>
          </p:nvPr>
        </p:nvSpPr>
        <p:spPr>
          <a:xfrm>
            <a:off x="558799" y="165099"/>
            <a:ext cx="9894711" cy="550863"/>
          </a:xfrm>
        </p:spPr>
        <p:txBody>
          <a:bodyPr>
            <a:normAutofit/>
          </a:bodyPr>
          <a:lstStyle/>
          <a:p>
            <a:r>
              <a:rPr kumimoji="1" lang="en" altLang="zh-CN" dirty="0"/>
              <a:t>Integrated Data Protection to Ensure Data Integrity</a:t>
            </a:r>
            <a:endParaRPr kumimoji="1"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2" name="组合 41">
            <a:extLst>
              <a:ext uri="{FF2B5EF4-FFF2-40B4-BE49-F238E27FC236}">
                <a16:creationId xmlns:a16="http://schemas.microsoft.com/office/drawing/2014/main" id="{09BD8F3D-D7A3-6A43-9778-0F8BB04CDDE3}"/>
              </a:ext>
            </a:extLst>
          </p:cNvPr>
          <p:cNvGrpSpPr/>
          <p:nvPr/>
        </p:nvGrpSpPr>
        <p:grpSpPr>
          <a:xfrm>
            <a:off x="1332603" y="1636129"/>
            <a:ext cx="5594052" cy="1917966"/>
            <a:chOff x="1789803" y="4597134"/>
            <a:chExt cx="4425230" cy="1517226"/>
          </a:xfrm>
        </p:grpSpPr>
        <p:grpSp>
          <p:nvGrpSpPr>
            <p:cNvPr id="43" name="Google Shape;894;p14">
              <a:extLst>
                <a:ext uri="{FF2B5EF4-FFF2-40B4-BE49-F238E27FC236}">
                  <a16:creationId xmlns:a16="http://schemas.microsoft.com/office/drawing/2014/main" id="{DF3E0E56-A424-2C47-BD31-BD5EB5CB79E3}"/>
                </a:ext>
              </a:extLst>
            </p:cNvPr>
            <p:cNvGrpSpPr/>
            <p:nvPr/>
          </p:nvGrpSpPr>
          <p:grpSpPr>
            <a:xfrm>
              <a:off x="1789803" y="4597134"/>
              <a:ext cx="4425230" cy="1517226"/>
              <a:chOff x="0" y="-1"/>
              <a:chExt cx="4162139" cy="1427024"/>
            </a:xfrm>
          </p:grpSpPr>
          <p:grpSp>
            <p:nvGrpSpPr>
              <p:cNvPr id="62" name="Google Shape;895;p14">
                <a:extLst>
                  <a:ext uri="{FF2B5EF4-FFF2-40B4-BE49-F238E27FC236}">
                    <a16:creationId xmlns:a16="http://schemas.microsoft.com/office/drawing/2014/main" id="{CDD4C1C6-3E3A-B84D-8D72-80C4675E6B89}"/>
                  </a:ext>
                </a:extLst>
              </p:cNvPr>
              <p:cNvGrpSpPr/>
              <p:nvPr/>
            </p:nvGrpSpPr>
            <p:grpSpPr>
              <a:xfrm>
                <a:off x="0" y="-1"/>
                <a:ext cx="4162139" cy="332742"/>
                <a:chOff x="0" y="0"/>
                <a:chExt cx="4162137" cy="332740"/>
              </a:xfrm>
            </p:grpSpPr>
            <p:sp>
              <p:nvSpPr>
                <p:cNvPr id="85" name="Google Shape;896;p14">
                  <a:extLst>
                    <a:ext uri="{FF2B5EF4-FFF2-40B4-BE49-F238E27FC236}">
                      <a16:creationId xmlns:a16="http://schemas.microsoft.com/office/drawing/2014/main" id="{D97B5333-328A-D140-95E7-E7EA648A43AD}"/>
                    </a:ext>
                  </a:extLst>
                </p:cNvPr>
                <p:cNvSpPr/>
                <p:nvPr/>
              </p:nvSpPr>
              <p:spPr>
                <a:xfrm>
                  <a:off x="1" y="61109"/>
                  <a:ext cx="4162136" cy="223872"/>
                </a:xfrm>
                <a:prstGeom prst="rect">
                  <a:avLst/>
                </a:prstGeom>
                <a:solidFill>
                  <a:srgbClr val="00DBE3"/>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20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86" name="Google Shape;897;p14">
                  <a:extLst>
                    <a:ext uri="{FF2B5EF4-FFF2-40B4-BE49-F238E27FC236}">
                      <a16:creationId xmlns:a16="http://schemas.microsoft.com/office/drawing/2014/main" id="{B3DF6DF5-EB36-4B4D-A4A4-FE031A0BA86D}"/>
                    </a:ext>
                  </a:extLst>
                </p:cNvPr>
                <p:cNvSpPr txBox="1"/>
                <p:nvPr/>
              </p:nvSpPr>
              <p:spPr>
                <a:xfrm>
                  <a:off x="0" y="0"/>
                  <a:ext cx="1664373" cy="332740"/>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2000" b="0" i="0" u="none" strike="noStrike" cap="none">
                      <a:solidFill>
                        <a:srgbClr val="FFFFFF"/>
                      </a:solidFill>
                      <a:latin typeface="Century Gothic" panose="020B0502020202020204" pitchFamily="34" charset="0"/>
                      <a:ea typeface="Helvetica Neue"/>
                      <a:cs typeface="Helvetica Neue"/>
                      <a:sym typeface="Helvetica Neue"/>
                    </a:rPr>
                    <a:t> </a:t>
                  </a:r>
                  <a:endParaRPr sz="2400">
                    <a:latin typeface="Century Gothic" panose="020B0502020202020204" pitchFamily="34" charset="0"/>
                  </a:endParaRPr>
                </a:p>
              </p:txBody>
            </p:sp>
          </p:grpSp>
          <p:grpSp>
            <p:nvGrpSpPr>
              <p:cNvPr id="63" name="Google Shape;898;p14">
                <a:extLst>
                  <a:ext uri="{FF2B5EF4-FFF2-40B4-BE49-F238E27FC236}">
                    <a16:creationId xmlns:a16="http://schemas.microsoft.com/office/drawing/2014/main" id="{A33EB971-6545-8F42-BFB6-0AD1A80B9D10}"/>
                  </a:ext>
                </a:extLst>
              </p:cNvPr>
              <p:cNvGrpSpPr/>
              <p:nvPr/>
            </p:nvGrpSpPr>
            <p:grpSpPr>
              <a:xfrm>
                <a:off x="0" y="51812"/>
                <a:ext cx="4162139" cy="1375211"/>
                <a:chOff x="0" y="-1"/>
                <a:chExt cx="4162137" cy="1375210"/>
              </a:xfrm>
            </p:grpSpPr>
            <p:sp>
              <p:nvSpPr>
                <p:cNvPr id="83" name="Google Shape;899;p14">
                  <a:extLst>
                    <a:ext uri="{FF2B5EF4-FFF2-40B4-BE49-F238E27FC236}">
                      <a16:creationId xmlns:a16="http://schemas.microsoft.com/office/drawing/2014/main" id="{A99A27C1-5C97-C243-AB9D-CB2C0631F81B}"/>
                    </a:ext>
                  </a:extLst>
                </p:cNvPr>
                <p:cNvSpPr/>
                <p:nvPr/>
              </p:nvSpPr>
              <p:spPr>
                <a:xfrm>
                  <a:off x="1" y="-1"/>
                  <a:ext cx="4162136" cy="1375210"/>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20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84" name="Google Shape;900;p14">
                  <a:extLst>
                    <a:ext uri="{FF2B5EF4-FFF2-40B4-BE49-F238E27FC236}">
                      <a16:creationId xmlns:a16="http://schemas.microsoft.com/office/drawing/2014/main" id="{E9B493AD-8A7E-9F43-9D51-5A78FE9CB771}"/>
                    </a:ext>
                  </a:extLst>
                </p:cNvPr>
                <p:cNvSpPr txBox="1"/>
                <p:nvPr/>
              </p:nvSpPr>
              <p:spPr>
                <a:xfrm>
                  <a:off x="0" y="465772"/>
                  <a:ext cx="2038076"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2000" b="0" i="0" u="none" strike="noStrike" cap="none">
                      <a:solidFill>
                        <a:srgbClr val="FFFFFF"/>
                      </a:solidFill>
                      <a:latin typeface="Century Gothic" panose="020B0502020202020204" pitchFamily="34" charset="0"/>
                      <a:ea typeface="Helvetica Neue"/>
                      <a:cs typeface="Helvetica Neue"/>
                      <a:sym typeface="Helvetica Neue"/>
                    </a:rPr>
                    <a:t> </a:t>
                  </a:r>
                  <a:endParaRPr sz="2400">
                    <a:latin typeface="Century Gothic" panose="020B0502020202020204" pitchFamily="34" charset="0"/>
                  </a:endParaRPr>
                </a:p>
              </p:txBody>
            </p:sp>
          </p:grpSp>
          <p:grpSp>
            <p:nvGrpSpPr>
              <p:cNvPr id="64" name="Google Shape;901;p14">
                <a:extLst>
                  <a:ext uri="{FF2B5EF4-FFF2-40B4-BE49-F238E27FC236}">
                    <a16:creationId xmlns:a16="http://schemas.microsoft.com/office/drawing/2014/main" id="{18889510-327B-F243-9F17-BA428C6D14D6}"/>
                  </a:ext>
                </a:extLst>
              </p:cNvPr>
              <p:cNvGrpSpPr/>
              <p:nvPr/>
            </p:nvGrpSpPr>
            <p:grpSpPr>
              <a:xfrm>
                <a:off x="88838" y="349714"/>
                <a:ext cx="517810" cy="240178"/>
                <a:chOff x="-7544" y="0"/>
                <a:chExt cx="517808" cy="240177"/>
              </a:xfrm>
            </p:grpSpPr>
            <p:pic>
              <p:nvPicPr>
                <p:cNvPr id="81" name="Google Shape;902;p14" descr="图片 3895">
                  <a:extLst>
                    <a:ext uri="{FF2B5EF4-FFF2-40B4-BE49-F238E27FC236}">
                      <a16:creationId xmlns:a16="http://schemas.microsoft.com/office/drawing/2014/main" id="{2724AA76-1BC0-C24E-9E5A-3D0868D09366}"/>
                    </a:ext>
                  </a:extLst>
                </p:cNvPr>
                <p:cNvPicPr preferRelativeResize="0"/>
                <p:nvPr/>
              </p:nvPicPr>
              <p:blipFill rotWithShape="1">
                <a:blip r:embed="rId4">
                  <a:alphaModFix/>
                </a:blip>
                <a:srcRect/>
                <a:stretch/>
              </p:blipFill>
              <p:spPr>
                <a:xfrm>
                  <a:off x="-7544" y="0"/>
                  <a:ext cx="240177" cy="240177"/>
                </a:xfrm>
                <a:prstGeom prst="rect">
                  <a:avLst/>
                </a:prstGeom>
                <a:noFill/>
                <a:ln>
                  <a:noFill/>
                </a:ln>
              </p:spPr>
            </p:pic>
            <p:pic>
              <p:nvPicPr>
                <p:cNvPr id="82" name="Google Shape;903;p14" descr="图片 3896">
                  <a:extLst>
                    <a:ext uri="{FF2B5EF4-FFF2-40B4-BE49-F238E27FC236}">
                      <a16:creationId xmlns:a16="http://schemas.microsoft.com/office/drawing/2014/main" id="{93C857A5-0347-2A4A-84A8-E51D730EA7C4}"/>
                    </a:ext>
                  </a:extLst>
                </p:cNvPr>
                <p:cNvPicPr preferRelativeResize="0"/>
                <p:nvPr/>
              </p:nvPicPr>
              <p:blipFill rotWithShape="1">
                <a:blip r:embed="rId4">
                  <a:alphaModFix/>
                </a:blip>
                <a:srcRect/>
                <a:stretch/>
              </p:blipFill>
              <p:spPr>
                <a:xfrm>
                  <a:off x="270087" y="0"/>
                  <a:ext cx="240177" cy="240177"/>
                </a:xfrm>
                <a:prstGeom prst="rect">
                  <a:avLst/>
                </a:prstGeom>
                <a:noFill/>
                <a:ln>
                  <a:noFill/>
                </a:ln>
              </p:spPr>
            </p:pic>
          </p:grpSp>
          <p:grpSp>
            <p:nvGrpSpPr>
              <p:cNvPr id="65" name="Google Shape;904;p14">
                <a:extLst>
                  <a:ext uri="{FF2B5EF4-FFF2-40B4-BE49-F238E27FC236}">
                    <a16:creationId xmlns:a16="http://schemas.microsoft.com/office/drawing/2014/main" id="{7CD4BFB3-1036-4847-BCB9-005ADE35029A}"/>
                  </a:ext>
                </a:extLst>
              </p:cNvPr>
              <p:cNvGrpSpPr/>
              <p:nvPr/>
            </p:nvGrpSpPr>
            <p:grpSpPr>
              <a:xfrm>
                <a:off x="760133" y="349714"/>
                <a:ext cx="517809" cy="240178"/>
                <a:chOff x="0" y="0"/>
                <a:chExt cx="517807" cy="240177"/>
              </a:xfrm>
            </p:grpSpPr>
            <p:pic>
              <p:nvPicPr>
                <p:cNvPr id="79" name="Google Shape;905;p14" descr="图片 3893">
                  <a:extLst>
                    <a:ext uri="{FF2B5EF4-FFF2-40B4-BE49-F238E27FC236}">
                      <a16:creationId xmlns:a16="http://schemas.microsoft.com/office/drawing/2014/main" id="{C03BC4C4-DE48-BB4E-A809-AF0D5899B261}"/>
                    </a:ext>
                  </a:extLst>
                </p:cNvPr>
                <p:cNvPicPr preferRelativeResize="0"/>
                <p:nvPr/>
              </p:nvPicPr>
              <p:blipFill rotWithShape="1">
                <a:blip r:embed="rId4">
                  <a:alphaModFix/>
                </a:blip>
                <a:srcRect/>
                <a:stretch/>
              </p:blipFill>
              <p:spPr>
                <a:xfrm>
                  <a:off x="0" y="0"/>
                  <a:ext cx="240177" cy="240177"/>
                </a:xfrm>
                <a:prstGeom prst="rect">
                  <a:avLst/>
                </a:prstGeom>
                <a:noFill/>
                <a:ln>
                  <a:noFill/>
                </a:ln>
              </p:spPr>
            </p:pic>
            <p:pic>
              <p:nvPicPr>
                <p:cNvPr id="80" name="Google Shape;906;p14" descr="图片 3894">
                  <a:extLst>
                    <a:ext uri="{FF2B5EF4-FFF2-40B4-BE49-F238E27FC236}">
                      <a16:creationId xmlns:a16="http://schemas.microsoft.com/office/drawing/2014/main" id="{1F0B6C1D-97FE-9C42-9CA2-D625BD71ADE2}"/>
                    </a:ext>
                  </a:extLst>
                </p:cNvPr>
                <p:cNvPicPr preferRelativeResize="0"/>
                <p:nvPr/>
              </p:nvPicPr>
              <p:blipFill rotWithShape="1">
                <a:blip r:embed="rId4">
                  <a:alphaModFix/>
                </a:blip>
                <a:srcRect/>
                <a:stretch/>
              </p:blipFill>
              <p:spPr>
                <a:xfrm>
                  <a:off x="277630" y="0"/>
                  <a:ext cx="240177" cy="240177"/>
                </a:xfrm>
                <a:prstGeom prst="rect">
                  <a:avLst/>
                </a:prstGeom>
                <a:noFill/>
                <a:ln>
                  <a:noFill/>
                </a:ln>
              </p:spPr>
            </p:pic>
          </p:grpSp>
          <p:grpSp>
            <p:nvGrpSpPr>
              <p:cNvPr id="66" name="Google Shape;907;p14">
                <a:extLst>
                  <a:ext uri="{FF2B5EF4-FFF2-40B4-BE49-F238E27FC236}">
                    <a16:creationId xmlns:a16="http://schemas.microsoft.com/office/drawing/2014/main" id="{F5C04875-0E4B-DC44-A96B-97FC4CE3320D}"/>
                  </a:ext>
                </a:extLst>
              </p:cNvPr>
              <p:cNvGrpSpPr/>
              <p:nvPr/>
            </p:nvGrpSpPr>
            <p:grpSpPr>
              <a:xfrm>
                <a:off x="1424199" y="349714"/>
                <a:ext cx="517810" cy="240178"/>
                <a:chOff x="0" y="0"/>
                <a:chExt cx="517808" cy="240177"/>
              </a:xfrm>
            </p:grpSpPr>
            <p:pic>
              <p:nvPicPr>
                <p:cNvPr id="77" name="Google Shape;908;p14" descr="图片 3891">
                  <a:extLst>
                    <a:ext uri="{FF2B5EF4-FFF2-40B4-BE49-F238E27FC236}">
                      <a16:creationId xmlns:a16="http://schemas.microsoft.com/office/drawing/2014/main" id="{F42CA219-E4A5-6446-AADC-E92F2457D1BC}"/>
                    </a:ext>
                  </a:extLst>
                </p:cNvPr>
                <p:cNvPicPr preferRelativeResize="0"/>
                <p:nvPr/>
              </p:nvPicPr>
              <p:blipFill rotWithShape="1">
                <a:blip r:embed="rId4">
                  <a:alphaModFix/>
                </a:blip>
                <a:srcRect/>
                <a:stretch/>
              </p:blipFill>
              <p:spPr>
                <a:xfrm>
                  <a:off x="0" y="0"/>
                  <a:ext cx="240177" cy="240177"/>
                </a:xfrm>
                <a:prstGeom prst="rect">
                  <a:avLst/>
                </a:prstGeom>
                <a:noFill/>
                <a:ln>
                  <a:noFill/>
                </a:ln>
              </p:spPr>
            </p:pic>
            <p:pic>
              <p:nvPicPr>
                <p:cNvPr id="78" name="Google Shape;909;p14" descr="图片 3892">
                  <a:extLst>
                    <a:ext uri="{FF2B5EF4-FFF2-40B4-BE49-F238E27FC236}">
                      <a16:creationId xmlns:a16="http://schemas.microsoft.com/office/drawing/2014/main" id="{2F76B7AC-3038-714A-BEC6-53D8D8B4DD6D}"/>
                    </a:ext>
                  </a:extLst>
                </p:cNvPr>
                <p:cNvPicPr preferRelativeResize="0"/>
                <p:nvPr/>
              </p:nvPicPr>
              <p:blipFill rotWithShape="1">
                <a:blip r:embed="rId4">
                  <a:alphaModFix/>
                </a:blip>
                <a:srcRect/>
                <a:stretch/>
              </p:blipFill>
              <p:spPr>
                <a:xfrm>
                  <a:off x="277631" y="0"/>
                  <a:ext cx="240177" cy="240177"/>
                </a:xfrm>
                <a:prstGeom prst="rect">
                  <a:avLst/>
                </a:prstGeom>
                <a:noFill/>
                <a:ln>
                  <a:noFill/>
                </a:ln>
              </p:spPr>
            </p:pic>
          </p:grpSp>
          <p:pic>
            <p:nvPicPr>
              <p:cNvPr id="67" name="Google Shape;910;p14" descr="图片 3880">
                <a:extLst>
                  <a:ext uri="{FF2B5EF4-FFF2-40B4-BE49-F238E27FC236}">
                    <a16:creationId xmlns:a16="http://schemas.microsoft.com/office/drawing/2014/main" id="{ADDA6EFB-1450-3C4F-B79C-BF04C3B3CD6F}"/>
                  </a:ext>
                </a:extLst>
              </p:cNvPr>
              <p:cNvPicPr preferRelativeResize="0"/>
              <p:nvPr/>
            </p:nvPicPr>
            <p:blipFill rotWithShape="1">
              <a:blip r:embed="rId5">
                <a:alphaModFix/>
              </a:blip>
              <a:srcRect/>
              <a:stretch/>
            </p:blipFill>
            <p:spPr>
              <a:xfrm>
                <a:off x="105365" y="618089"/>
                <a:ext cx="504577" cy="109740"/>
              </a:xfrm>
              <a:prstGeom prst="rect">
                <a:avLst/>
              </a:prstGeom>
              <a:noFill/>
              <a:ln>
                <a:noFill/>
              </a:ln>
            </p:spPr>
          </p:pic>
          <p:pic>
            <p:nvPicPr>
              <p:cNvPr id="68" name="Google Shape;911;p14" descr="图片 3881">
                <a:extLst>
                  <a:ext uri="{FF2B5EF4-FFF2-40B4-BE49-F238E27FC236}">
                    <a16:creationId xmlns:a16="http://schemas.microsoft.com/office/drawing/2014/main" id="{3FC227E0-CFDF-7142-807D-15DA1E978205}"/>
                  </a:ext>
                </a:extLst>
              </p:cNvPr>
              <p:cNvPicPr preferRelativeResize="0"/>
              <p:nvPr/>
            </p:nvPicPr>
            <p:blipFill rotWithShape="1">
              <a:blip r:embed="rId5">
                <a:alphaModFix/>
              </a:blip>
              <a:srcRect/>
              <a:stretch/>
            </p:blipFill>
            <p:spPr>
              <a:xfrm>
                <a:off x="105365" y="741962"/>
                <a:ext cx="504577" cy="109740"/>
              </a:xfrm>
              <a:prstGeom prst="rect">
                <a:avLst/>
              </a:prstGeom>
              <a:noFill/>
              <a:ln>
                <a:noFill/>
              </a:ln>
            </p:spPr>
          </p:pic>
          <p:pic>
            <p:nvPicPr>
              <p:cNvPr id="69" name="Google Shape;912;p14" descr="图片 3882">
                <a:extLst>
                  <a:ext uri="{FF2B5EF4-FFF2-40B4-BE49-F238E27FC236}">
                    <a16:creationId xmlns:a16="http://schemas.microsoft.com/office/drawing/2014/main" id="{2B53BBB9-872F-2746-91DD-484B9205B4DA}"/>
                  </a:ext>
                </a:extLst>
              </p:cNvPr>
              <p:cNvPicPr preferRelativeResize="0"/>
              <p:nvPr/>
            </p:nvPicPr>
            <p:blipFill rotWithShape="1">
              <a:blip r:embed="rId5">
                <a:alphaModFix/>
              </a:blip>
              <a:srcRect/>
              <a:stretch/>
            </p:blipFill>
            <p:spPr>
              <a:xfrm>
                <a:off x="770655" y="618089"/>
                <a:ext cx="504577" cy="109740"/>
              </a:xfrm>
              <a:prstGeom prst="rect">
                <a:avLst/>
              </a:prstGeom>
              <a:noFill/>
              <a:ln>
                <a:noFill/>
              </a:ln>
            </p:spPr>
          </p:pic>
          <p:pic>
            <p:nvPicPr>
              <p:cNvPr id="70" name="Google Shape;913;p14" descr="图片 3883">
                <a:extLst>
                  <a:ext uri="{FF2B5EF4-FFF2-40B4-BE49-F238E27FC236}">
                    <a16:creationId xmlns:a16="http://schemas.microsoft.com/office/drawing/2014/main" id="{6E1DFA7B-F890-9641-AEAF-69DAF0401FB3}"/>
                  </a:ext>
                </a:extLst>
              </p:cNvPr>
              <p:cNvPicPr preferRelativeResize="0"/>
              <p:nvPr/>
            </p:nvPicPr>
            <p:blipFill rotWithShape="1">
              <a:blip r:embed="rId5">
                <a:alphaModFix/>
              </a:blip>
              <a:srcRect/>
              <a:stretch/>
            </p:blipFill>
            <p:spPr>
              <a:xfrm>
                <a:off x="770655" y="741962"/>
                <a:ext cx="504577" cy="109740"/>
              </a:xfrm>
              <a:prstGeom prst="rect">
                <a:avLst/>
              </a:prstGeom>
              <a:noFill/>
              <a:ln>
                <a:noFill/>
              </a:ln>
            </p:spPr>
          </p:pic>
          <p:pic>
            <p:nvPicPr>
              <p:cNvPr id="71" name="Google Shape;914;p14" descr="图片 3884">
                <a:extLst>
                  <a:ext uri="{FF2B5EF4-FFF2-40B4-BE49-F238E27FC236}">
                    <a16:creationId xmlns:a16="http://schemas.microsoft.com/office/drawing/2014/main" id="{B6F6B8D2-F870-574C-B9AB-54128959D68E}"/>
                  </a:ext>
                </a:extLst>
              </p:cNvPr>
              <p:cNvPicPr preferRelativeResize="0"/>
              <p:nvPr/>
            </p:nvPicPr>
            <p:blipFill rotWithShape="1">
              <a:blip r:embed="rId5">
                <a:alphaModFix/>
              </a:blip>
              <a:srcRect/>
              <a:stretch/>
            </p:blipFill>
            <p:spPr>
              <a:xfrm>
                <a:off x="1425967" y="618089"/>
                <a:ext cx="504577" cy="109740"/>
              </a:xfrm>
              <a:prstGeom prst="rect">
                <a:avLst/>
              </a:prstGeom>
              <a:noFill/>
              <a:ln>
                <a:noFill/>
              </a:ln>
            </p:spPr>
          </p:pic>
          <p:pic>
            <p:nvPicPr>
              <p:cNvPr id="72" name="Google Shape;915;p14" descr="图片 3885">
                <a:extLst>
                  <a:ext uri="{FF2B5EF4-FFF2-40B4-BE49-F238E27FC236}">
                    <a16:creationId xmlns:a16="http://schemas.microsoft.com/office/drawing/2014/main" id="{37AEC504-FE90-FE4D-95BB-8A3B2EEE2578}"/>
                  </a:ext>
                </a:extLst>
              </p:cNvPr>
              <p:cNvPicPr preferRelativeResize="0"/>
              <p:nvPr/>
            </p:nvPicPr>
            <p:blipFill rotWithShape="1">
              <a:blip r:embed="rId5">
                <a:alphaModFix/>
              </a:blip>
              <a:srcRect/>
              <a:stretch/>
            </p:blipFill>
            <p:spPr>
              <a:xfrm>
                <a:off x="1425967" y="741962"/>
                <a:ext cx="504577" cy="109740"/>
              </a:xfrm>
              <a:prstGeom prst="rect">
                <a:avLst/>
              </a:prstGeom>
              <a:noFill/>
              <a:ln>
                <a:noFill/>
              </a:ln>
            </p:spPr>
          </p:pic>
          <p:sp>
            <p:nvSpPr>
              <p:cNvPr id="73" name="Google Shape;916;p14">
                <a:extLst>
                  <a:ext uri="{FF2B5EF4-FFF2-40B4-BE49-F238E27FC236}">
                    <a16:creationId xmlns:a16="http://schemas.microsoft.com/office/drawing/2014/main" id="{B9CACFB3-1175-F14A-AE3E-062C9AE9B1A7}"/>
                  </a:ext>
                </a:extLst>
              </p:cNvPr>
              <p:cNvSpPr txBox="1"/>
              <p:nvPr/>
            </p:nvSpPr>
            <p:spPr>
              <a:xfrm>
                <a:off x="681786" y="43944"/>
                <a:ext cx="745885" cy="257204"/>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400" b="1" i="0" u="none" strike="noStrike" cap="none" dirty="0">
                    <a:solidFill>
                      <a:srgbClr val="000000"/>
                    </a:solidFill>
                    <a:latin typeface="Century Gothic" panose="020B0502020202020204" pitchFamily="34" charset="0"/>
                    <a:ea typeface="Helvetica Neue"/>
                    <a:cs typeface="Helvetica Neue"/>
                    <a:sym typeface="Helvetica Neue"/>
                  </a:rPr>
                  <a:t>PACS/OA</a:t>
                </a:r>
                <a:endParaRPr sz="2400" dirty="0">
                  <a:latin typeface="Century Gothic" panose="020B0502020202020204" pitchFamily="34" charset="0"/>
                </a:endParaRPr>
              </a:p>
            </p:txBody>
          </p:sp>
          <p:sp>
            <p:nvSpPr>
              <p:cNvPr id="74" name="Google Shape;917;p14">
                <a:extLst>
                  <a:ext uri="{FF2B5EF4-FFF2-40B4-BE49-F238E27FC236}">
                    <a16:creationId xmlns:a16="http://schemas.microsoft.com/office/drawing/2014/main" id="{A797F195-7270-9F48-81A6-48711B8B39D8}"/>
                  </a:ext>
                </a:extLst>
              </p:cNvPr>
              <p:cNvSpPr txBox="1"/>
              <p:nvPr/>
            </p:nvSpPr>
            <p:spPr>
              <a:xfrm>
                <a:off x="478649" y="1152909"/>
                <a:ext cx="1152157" cy="172578"/>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1100" b="1" i="0" u="none" strike="noStrike" cap="none" dirty="0">
                    <a:solidFill>
                      <a:srgbClr val="FFFFFF"/>
                    </a:solidFill>
                    <a:latin typeface="Century Gothic" panose="020B0502020202020204" pitchFamily="34" charset="0"/>
                    <a:ea typeface="Helvetica Neue"/>
                    <a:cs typeface="Helvetica Neue"/>
                    <a:sym typeface="Helvetica Neue"/>
                  </a:rPr>
                  <a:t>Big capacity</a:t>
                </a:r>
                <a:r>
                  <a:rPr lang="zh-CN" altLang="en-US" sz="1100" b="1" i="0" u="none" strike="noStrike" cap="none" dirty="0">
                    <a:solidFill>
                      <a:srgbClr val="FFFFFF"/>
                    </a:solidFill>
                    <a:latin typeface="Century Gothic" panose="020B0502020202020204" pitchFamily="34" charset="0"/>
                    <a:ea typeface="Helvetica Neue"/>
                    <a:cs typeface="Helvetica Neue"/>
                    <a:sym typeface="Helvetica Neue"/>
                  </a:rPr>
                  <a:t> </a:t>
                </a:r>
                <a:r>
                  <a:rPr lang="en-US" altLang="zh-CN" sz="1100" b="1" i="0" u="none" strike="noStrike" cap="none" dirty="0">
                    <a:solidFill>
                      <a:srgbClr val="FFFFFF"/>
                    </a:solidFill>
                    <a:latin typeface="Century Gothic" panose="020B0502020202020204" pitchFamily="34" charset="0"/>
                    <a:ea typeface="Helvetica Neue"/>
                    <a:cs typeface="Helvetica Neue"/>
                    <a:sym typeface="Helvetica Neue"/>
                  </a:rPr>
                  <a:t> (hybrid)</a:t>
                </a:r>
                <a:endParaRPr sz="3600" dirty="0">
                  <a:latin typeface="Century Gothic" panose="020B0502020202020204" pitchFamily="34" charset="0"/>
                </a:endParaRPr>
              </a:p>
            </p:txBody>
          </p:sp>
          <p:pic>
            <p:nvPicPr>
              <p:cNvPr id="75" name="Google Shape;918;p14" descr="图片 3888">
                <a:extLst>
                  <a:ext uri="{FF2B5EF4-FFF2-40B4-BE49-F238E27FC236}">
                    <a16:creationId xmlns:a16="http://schemas.microsoft.com/office/drawing/2014/main" id="{1980F741-B697-7540-B3BC-A298938CA44C}"/>
                  </a:ext>
                </a:extLst>
              </p:cNvPr>
              <p:cNvPicPr preferRelativeResize="0"/>
              <p:nvPr/>
            </p:nvPicPr>
            <p:blipFill rotWithShape="1">
              <a:blip r:embed="rId6">
                <a:alphaModFix/>
              </a:blip>
              <a:srcRect/>
              <a:stretch/>
            </p:blipFill>
            <p:spPr>
              <a:xfrm>
                <a:off x="576729" y="892414"/>
                <a:ext cx="240178" cy="238722"/>
              </a:xfrm>
              <a:prstGeom prst="rect">
                <a:avLst/>
              </a:prstGeom>
              <a:noFill/>
              <a:ln>
                <a:noFill/>
              </a:ln>
            </p:spPr>
          </p:pic>
          <p:pic>
            <p:nvPicPr>
              <p:cNvPr id="76" name="Google Shape;920;p14" descr="图片 3890">
                <a:extLst>
                  <a:ext uri="{FF2B5EF4-FFF2-40B4-BE49-F238E27FC236}">
                    <a16:creationId xmlns:a16="http://schemas.microsoft.com/office/drawing/2014/main" id="{C3FE718A-5ADB-514E-89FE-120B4410232E}"/>
                  </a:ext>
                </a:extLst>
              </p:cNvPr>
              <p:cNvPicPr preferRelativeResize="0"/>
              <p:nvPr/>
            </p:nvPicPr>
            <p:blipFill rotWithShape="1">
              <a:blip r:embed="rId7">
                <a:alphaModFix/>
              </a:blip>
              <a:srcRect/>
              <a:stretch/>
            </p:blipFill>
            <p:spPr>
              <a:xfrm>
                <a:off x="3393128" y="907225"/>
                <a:ext cx="171529" cy="232695"/>
              </a:xfrm>
              <a:prstGeom prst="rect">
                <a:avLst/>
              </a:prstGeom>
              <a:noFill/>
              <a:ln>
                <a:noFill/>
              </a:ln>
            </p:spPr>
          </p:pic>
        </p:grpSp>
        <p:pic>
          <p:nvPicPr>
            <p:cNvPr id="44" name="Google Shape;902;p14" descr="图片 3895">
              <a:extLst>
                <a:ext uri="{FF2B5EF4-FFF2-40B4-BE49-F238E27FC236}">
                  <a16:creationId xmlns:a16="http://schemas.microsoft.com/office/drawing/2014/main" id="{FD79335E-8C86-5243-9216-A81F6BF264A5}"/>
                </a:ext>
              </a:extLst>
            </p:cNvPr>
            <p:cNvPicPr preferRelativeResize="0"/>
            <p:nvPr/>
          </p:nvPicPr>
          <p:blipFill rotWithShape="1">
            <a:blip r:embed="rId4">
              <a:alphaModFix/>
            </a:blip>
            <a:srcRect/>
            <a:stretch/>
          </p:blipFill>
          <p:spPr>
            <a:xfrm>
              <a:off x="4141164" y="4960600"/>
              <a:ext cx="255360" cy="255360"/>
            </a:xfrm>
            <a:prstGeom prst="rect">
              <a:avLst/>
            </a:prstGeom>
            <a:noFill/>
            <a:ln>
              <a:noFill/>
            </a:ln>
          </p:spPr>
        </p:pic>
        <p:pic>
          <p:nvPicPr>
            <p:cNvPr id="45" name="Google Shape;903;p14" descr="图片 3896">
              <a:extLst>
                <a:ext uri="{FF2B5EF4-FFF2-40B4-BE49-F238E27FC236}">
                  <a16:creationId xmlns:a16="http://schemas.microsoft.com/office/drawing/2014/main" id="{3B342241-1E6E-8D48-8192-C206B1D86C57}"/>
                </a:ext>
              </a:extLst>
            </p:cNvPr>
            <p:cNvPicPr preferRelativeResize="0"/>
            <p:nvPr/>
          </p:nvPicPr>
          <p:blipFill rotWithShape="1">
            <a:blip r:embed="rId4">
              <a:alphaModFix/>
            </a:blip>
            <a:srcRect/>
            <a:stretch/>
          </p:blipFill>
          <p:spPr>
            <a:xfrm>
              <a:off x="4436346" y="4960600"/>
              <a:ext cx="255360" cy="255360"/>
            </a:xfrm>
            <a:prstGeom prst="rect">
              <a:avLst/>
            </a:prstGeom>
            <a:noFill/>
            <a:ln>
              <a:noFill/>
            </a:ln>
          </p:spPr>
        </p:pic>
        <p:pic>
          <p:nvPicPr>
            <p:cNvPr id="46" name="Google Shape;905;p14" descr="图片 3893">
              <a:extLst>
                <a:ext uri="{FF2B5EF4-FFF2-40B4-BE49-F238E27FC236}">
                  <a16:creationId xmlns:a16="http://schemas.microsoft.com/office/drawing/2014/main" id="{2876273B-507D-5348-819C-D1443D53BC11}"/>
                </a:ext>
              </a:extLst>
            </p:cNvPr>
            <p:cNvPicPr preferRelativeResize="0"/>
            <p:nvPr/>
          </p:nvPicPr>
          <p:blipFill rotWithShape="1">
            <a:blip r:embed="rId4">
              <a:alphaModFix/>
            </a:blip>
            <a:srcRect/>
            <a:stretch/>
          </p:blipFill>
          <p:spPr>
            <a:xfrm>
              <a:off x="4846872" y="4960600"/>
              <a:ext cx="255360" cy="255360"/>
            </a:xfrm>
            <a:prstGeom prst="rect">
              <a:avLst/>
            </a:prstGeom>
            <a:noFill/>
            <a:ln>
              <a:noFill/>
            </a:ln>
          </p:spPr>
        </p:pic>
        <p:pic>
          <p:nvPicPr>
            <p:cNvPr id="47" name="Google Shape;906;p14" descr="图片 3894">
              <a:extLst>
                <a:ext uri="{FF2B5EF4-FFF2-40B4-BE49-F238E27FC236}">
                  <a16:creationId xmlns:a16="http://schemas.microsoft.com/office/drawing/2014/main" id="{65FBF5D2-DD9A-0647-B59F-9EB425F81419}"/>
                </a:ext>
              </a:extLst>
            </p:cNvPr>
            <p:cNvPicPr preferRelativeResize="0"/>
            <p:nvPr/>
          </p:nvPicPr>
          <p:blipFill rotWithShape="1">
            <a:blip r:embed="rId4">
              <a:alphaModFix/>
            </a:blip>
            <a:srcRect/>
            <a:stretch/>
          </p:blipFill>
          <p:spPr>
            <a:xfrm>
              <a:off x="5142054" y="4960600"/>
              <a:ext cx="255360" cy="255360"/>
            </a:xfrm>
            <a:prstGeom prst="rect">
              <a:avLst/>
            </a:prstGeom>
            <a:noFill/>
            <a:ln>
              <a:noFill/>
            </a:ln>
          </p:spPr>
        </p:pic>
        <p:pic>
          <p:nvPicPr>
            <p:cNvPr id="48" name="Google Shape;908;p14" descr="图片 3891">
              <a:extLst>
                <a:ext uri="{FF2B5EF4-FFF2-40B4-BE49-F238E27FC236}">
                  <a16:creationId xmlns:a16="http://schemas.microsoft.com/office/drawing/2014/main" id="{A79AA53B-5A51-7148-B972-25977AA11E4E}"/>
                </a:ext>
              </a:extLst>
            </p:cNvPr>
            <p:cNvPicPr preferRelativeResize="0"/>
            <p:nvPr/>
          </p:nvPicPr>
          <p:blipFill rotWithShape="1">
            <a:blip r:embed="rId4">
              <a:alphaModFix/>
            </a:blip>
            <a:srcRect/>
            <a:stretch/>
          </p:blipFill>
          <p:spPr>
            <a:xfrm>
              <a:off x="5552913" y="4960600"/>
              <a:ext cx="255360" cy="255360"/>
            </a:xfrm>
            <a:prstGeom prst="rect">
              <a:avLst/>
            </a:prstGeom>
            <a:noFill/>
            <a:ln>
              <a:noFill/>
            </a:ln>
          </p:spPr>
        </p:pic>
        <p:pic>
          <p:nvPicPr>
            <p:cNvPr id="49" name="Google Shape;909;p14" descr="图片 3892">
              <a:extLst>
                <a:ext uri="{FF2B5EF4-FFF2-40B4-BE49-F238E27FC236}">
                  <a16:creationId xmlns:a16="http://schemas.microsoft.com/office/drawing/2014/main" id="{FFEE4115-F0F6-A843-A18A-9584B08CE98C}"/>
                </a:ext>
              </a:extLst>
            </p:cNvPr>
            <p:cNvPicPr preferRelativeResize="0"/>
            <p:nvPr/>
          </p:nvPicPr>
          <p:blipFill rotWithShape="1">
            <a:blip r:embed="rId4">
              <a:alphaModFix/>
            </a:blip>
            <a:srcRect/>
            <a:stretch/>
          </p:blipFill>
          <p:spPr>
            <a:xfrm>
              <a:off x="5848095" y="4960600"/>
              <a:ext cx="255360" cy="255360"/>
            </a:xfrm>
            <a:prstGeom prst="rect">
              <a:avLst/>
            </a:prstGeom>
            <a:noFill/>
            <a:ln>
              <a:noFill/>
            </a:ln>
          </p:spPr>
        </p:pic>
        <p:pic>
          <p:nvPicPr>
            <p:cNvPr id="50" name="Google Shape;910;p14" descr="图片 3880">
              <a:extLst>
                <a:ext uri="{FF2B5EF4-FFF2-40B4-BE49-F238E27FC236}">
                  <a16:creationId xmlns:a16="http://schemas.microsoft.com/office/drawing/2014/main" id="{03D3D4AC-8B00-B745-8A4F-53C7C5CFDDAE}"/>
                </a:ext>
              </a:extLst>
            </p:cNvPr>
            <p:cNvPicPr preferRelativeResize="0"/>
            <p:nvPr/>
          </p:nvPicPr>
          <p:blipFill rotWithShape="1">
            <a:blip r:embed="rId5">
              <a:alphaModFix/>
            </a:blip>
            <a:srcRect/>
            <a:stretch/>
          </p:blipFill>
          <p:spPr>
            <a:xfrm>
              <a:off x="4150715" y="5245939"/>
              <a:ext cx="536472" cy="116677"/>
            </a:xfrm>
            <a:prstGeom prst="rect">
              <a:avLst/>
            </a:prstGeom>
            <a:noFill/>
            <a:ln>
              <a:noFill/>
            </a:ln>
          </p:spPr>
        </p:pic>
        <p:pic>
          <p:nvPicPr>
            <p:cNvPr id="51" name="Google Shape;911;p14" descr="图片 3881">
              <a:extLst>
                <a:ext uri="{FF2B5EF4-FFF2-40B4-BE49-F238E27FC236}">
                  <a16:creationId xmlns:a16="http://schemas.microsoft.com/office/drawing/2014/main" id="{FFBCE36A-AEE4-F14C-BCAB-0EDC9A1D81CD}"/>
                </a:ext>
              </a:extLst>
            </p:cNvPr>
            <p:cNvPicPr preferRelativeResize="0"/>
            <p:nvPr/>
          </p:nvPicPr>
          <p:blipFill rotWithShape="1">
            <a:blip r:embed="rId5">
              <a:alphaModFix/>
            </a:blip>
            <a:srcRect/>
            <a:stretch/>
          </p:blipFill>
          <p:spPr>
            <a:xfrm>
              <a:off x="4150715" y="5377643"/>
              <a:ext cx="536472" cy="116677"/>
            </a:xfrm>
            <a:prstGeom prst="rect">
              <a:avLst/>
            </a:prstGeom>
            <a:noFill/>
            <a:ln>
              <a:noFill/>
            </a:ln>
          </p:spPr>
        </p:pic>
        <p:pic>
          <p:nvPicPr>
            <p:cNvPr id="52" name="Google Shape;912;p14" descr="图片 3882">
              <a:extLst>
                <a:ext uri="{FF2B5EF4-FFF2-40B4-BE49-F238E27FC236}">
                  <a16:creationId xmlns:a16="http://schemas.microsoft.com/office/drawing/2014/main" id="{4B327D4E-EDE9-7B42-BDA6-7DFFC8A702D5}"/>
                </a:ext>
              </a:extLst>
            </p:cNvPr>
            <p:cNvPicPr preferRelativeResize="0"/>
            <p:nvPr/>
          </p:nvPicPr>
          <p:blipFill rotWithShape="1">
            <a:blip r:embed="rId5">
              <a:alphaModFix/>
            </a:blip>
            <a:srcRect/>
            <a:stretch/>
          </p:blipFill>
          <p:spPr>
            <a:xfrm>
              <a:off x="4833995" y="5245939"/>
              <a:ext cx="536472" cy="116677"/>
            </a:xfrm>
            <a:prstGeom prst="rect">
              <a:avLst/>
            </a:prstGeom>
            <a:noFill/>
            <a:ln>
              <a:noFill/>
            </a:ln>
          </p:spPr>
        </p:pic>
        <p:pic>
          <p:nvPicPr>
            <p:cNvPr id="53" name="Google Shape;913;p14" descr="图片 3883">
              <a:extLst>
                <a:ext uri="{FF2B5EF4-FFF2-40B4-BE49-F238E27FC236}">
                  <a16:creationId xmlns:a16="http://schemas.microsoft.com/office/drawing/2014/main" id="{14BE2DA4-8163-F542-8789-4744AF1CA880}"/>
                </a:ext>
              </a:extLst>
            </p:cNvPr>
            <p:cNvPicPr preferRelativeResize="0"/>
            <p:nvPr/>
          </p:nvPicPr>
          <p:blipFill rotWithShape="1">
            <a:blip r:embed="rId5">
              <a:alphaModFix/>
            </a:blip>
            <a:srcRect/>
            <a:stretch/>
          </p:blipFill>
          <p:spPr>
            <a:xfrm>
              <a:off x="4833995" y="5377643"/>
              <a:ext cx="536472" cy="116677"/>
            </a:xfrm>
            <a:prstGeom prst="rect">
              <a:avLst/>
            </a:prstGeom>
            <a:noFill/>
            <a:ln>
              <a:noFill/>
            </a:ln>
          </p:spPr>
        </p:pic>
        <p:pic>
          <p:nvPicPr>
            <p:cNvPr id="54" name="Google Shape;914;p14" descr="图片 3884">
              <a:extLst>
                <a:ext uri="{FF2B5EF4-FFF2-40B4-BE49-F238E27FC236}">
                  <a16:creationId xmlns:a16="http://schemas.microsoft.com/office/drawing/2014/main" id="{1763D739-3474-6947-870D-9EE14AEA5282}"/>
                </a:ext>
              </a:extLst>
            </p:cNvPr>
            <p:cNvPicPr preferRelativeResize="0"/>
            <p:nvPr/>
          </p:nvPicPr>
          <p:blipFill rotWithShape="1">
            <a:blip r:embed="rId5">
              <a:alphaModFix/>
            </a:blip>
            <a:srcRect/>
            <a:stretch/>
          </p:blipFill>
          <p:spPr>
            <a:xfrm>
              <a:off x="5554793" y="5245939"/>
              <a:ext cx="536472" cy="116677"/>
            </a:xfrm>
            <a:prstGeom prst="rect">
              <a:avLst/>
            </a:prstGeom>
            <a:noFill/>
            <a:ln>
              <a:noFill/>
            </a:ln>
          </p:spPr>
        </p:pic>
        <p:pic>
          <p:nvPicPr>
            <p:cNvPr id="55" name="Google Shape;915;p14" descr="图片 3885">
              <a:extLst>
                <a:ext uri="{FF2B5EF4-FFF2-40B4-BE49-F238E27FC236}">
                  <a16:creationId xmlns:a16="http://schemas.microsoft.com/office/drawing/2014/main" id="{2E4C854B-28DE-7A4C-AB21-D5ED935ECA0F}"/>
                </a:ext>
              </a:extLst>
            </p:cNvPr>
            <p:cNvPicPr preferRelativeResize="0"/>
            <p:nvPr/>
          </p:nvPicPr>
          <p:blipFill rotWithShape="1">
            <a:blip r:embed="rId5">
              <a:alphaModFix/>
            </a:blip>
            <a:srcRect/>
            <a:stretch/>
          </p:blipFill>
          <p:spPr>
            <a:xfrm>
              <a:off x="5554793" y="5377643"/>
              <a:ext cx="536472" cy="116677"/>
            </a:xfrm>
            <a:prstGeom prst="rect">
              <a:avLst/>
            </a:prstGeom>
            <a:noFill/>
            <a:ln>
              <a:noFill/>
            </a:ln>
          </p:spPr>
        </p:pic>
        <p:pic>
          <p:nvPicPr>
            <p:cNvPr id="56" name="Google Shape;918;p14" descr="图片 3888">
              <a:extLst>
                <a:ext uri="{FF2B5EF4-FFF2-40B4-BE49-F238E27FC236}">
                  <a16:creationId xmlns:a16="http://schemas.microsoft.com/office/drawing/2014/main" id="{8DFB4637-6EB6-AA45-A703-16DD45B3610D}"/>
                </a:ext>
              </a:extLst>
            </p:cNvPr>
            <p:cNvPicPr preferRelativeResize="0"/>
            <p:nvPr/>
          </p:nvPicPr>
          <p:blipFill rotWithShape="1">
            <a:blip r:embed="rId6">
              <a:alphaModFix/>
            </a:blip>
            <a:srcRect/>
            <a:stretch/>
          </p:blipFill>
          <p:spPr>
            <a:xfrm>
              <a:off x="4616675" y="5557280"/>
              <a:ext cx="255360" cy="253811"/>
            </a:xfrm>
            <a:prstGeom prst="rect">
              <a:avLst/>
            </a:prstGeom>
            <a:noFill/>
            <a:ln>
              <a:noFill/>
            </a:ln>
          </p:spPr>
        </p:pic>
        <p:sp>
          <p:nvSpPr>
            <p:cNvPr id="57" name="Google Shape;960;p14">
              <a:extLst>
                <a:ext uri="{FF2B5EF4-FFF2-40B4-BE49-F238E27FC236}">
                  <a16:creationId xmlns:a16="http://schemas.microsoft.com/office/drawing/2014/main" id="{C6D93BC2-1D93-6C45-8BFA-8A20824ACA3D}"/>
                </a:ext>
              </a:extLst>
            </p:cNvPr>
            <p:cNvSpPr txBox="1"/>
            <p:nvPr/>
          </p:nvSpPr>
          <p:spPr>
            <a:xfrm>
              <a:off x="4336673" y="4643854"/>
              <a:ext cx="1491112" cy="313265"/>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400" b="1" i="0" u="none" strike="noStrike" cap="none" dirty="0">
                  <a:solidFill>
                    <a:srgbClr val="000000"/>
                  </a:solidFill>
                  <a:latin typeface="Century Gothic" panose="020B0502020202020204" pitchFamily="34" charset="0"/>
                  <a:ea typeface="Helvetica Neue"/>
                  <a:cs typeface="Helvetica Neue"/>
                  <a:sym typeface="Helvetica Neue"/>
                </a:rPr>
                <a:t>HIS</a:t>
              </a:r>
              <a:r>
                <a:rPr lang="en-US" sz="1400" b="1" dirty="0">
                  <a:latin typeface="Century Gothic" panose="020B0502020202020204" pitchFamily="34" charset="0"/>
                  <a:ea typeface="Helvetica Neue"/>
                  <a:cs typeface="Helvetica Neue"/>
                  <a:sym typeface="Helvetica Neue"/>
                </a:rPr>
                <a:t>/</a:t>
              </a:r>
              <a:r>
                <a:rPr lang="en-US" sz="1400" b="1" i="0" u="none" strike="noStrike" cap="none" dirty="0">
                  <a:solidFill>
                    <a:srgbClr val="000000"/>
                  </a:solidFill>
                  <a:latin typeface="Century Gothic" panose="020B0502020202020204" pitchFamily="34" charset="0"/>
                  <a:ea typeface="Helvetica Neue"/>
                  <a:cs typeface="Helvetica Neue"/>
                  <a:sym typeface="Helvetica Neue"/>
                </a:rPr>
                <a:t>EMR</a:t>
              </a:r>
              <a:r>
                <a:rPr lang="en-US" sz="1400" b="1" dirty="0">
                  <a:latin typeface="Century Gothic" panose="020B0502020202020204" pitchFamily="34" charset="0"/>
                  <a:ea typeface="Helvetica Neue"/>
                  <a:cs typeface="Helvetica Neue"/>
                  <a:sym typeface="Helvetica Neue"/>
                </a:rPr>
                <a:t>/</a:t>
              </a:r>
              <a:r>
                <a:rPr lang="en-US" sz="1400" b="1" i="0" u="none" strike="noStrike" cap="none" dirty="0">
                  <a:solidFill>
                    <a:srgbClr val="000000"/>
                  </a:solidFill>
                  <a:latin typeface="Century Gothic" panose="020B0502020202020204" pitchFamily="34" charset="0"/>
                  <a:ea typeface="Helvetica Neue"/>
                  <a:cs typeface="Helvetica Neue"/>
                  <a:sym typeface="Helvetica Neue"/>
                </a:rPr>
                <a:t>LIS</a:t>
              </a:r>
              <a:endParaRPr sz="2400" dirty="0">
                <a:latin typeface="Century Gothic" panose="020B0502020202020204" pitchFamily="34" charset="0"/>
              </a:endParaRPr>
            </a:p>
          </p:txBody>
        </p:sp>
        <p:pic>
          <p:nvPicPr>
            <p:cNvPr id="58" name="Google Shape;920;p14" descr="图片 3890">
              <a:extLst>
                <a:ext uri="{FF2B5EF4-FFF2-40B4-BE49-F238E27FC236}">
                  <a16:creationId xmlns:a16="http://schemas.microsoft.com/office/drawing/2014/main" id="{5C23617A-3042-2C40-A28C-9D3E5D69A33E}"/>
                </a:ext>
              </a:extLst>
            </p:cNvPr>
            <p:cNvPicPr preferRelativeResize="0"/>
            <p:nvPr/>
          </p:nvPicPr>
          <p:blipFill rotWithShape="1">
            <a:blip r:embed="rId7">
              <a:alphaModFix/>
            </a:blip>
            <a:srcRect/>
            <a:stretch/>
          </p:blipFill>
          <p:spPr>
            <a:xfrm>
              <a:off x="3140174" y="5552367"/>
              <a:ext cx="182371" cy="247404"/>
            </a:xfrm>
            <a:prstGeom prst="rect">
              <a:avLst/>
            </a:prstGeom>
            <a:noFill/>
            <a:ln>
              <a:noFill/>
            </a:ln>
          </p:spPr>
        </p:pic>
        <p:sp>
          <p:nvSpPr>
            <p:cNvPr id="59" name="Google Shape;961;p14">
              <a:extLst>
                <a:ext uri="{FF2B5EF4-FFF2-40B4-BE49-F238E27FC236}">
                  <a16:creationId xmlns:a16="http://schemas.microsoft.com/office/drawing/2014/main" id="{EEB82DC1-32B6-8A42-99A7-86470FA6846C}"/>
                </a:ext>
              </a:extLst>
            </p:cNvPr>
            <p:cNvSpPr txBox="1"/>
            <p:nvPr/>
          </p:nvSpPr>
          <p:spPr>
            <a:xfrm>
              <a:off x="4372267" y="5836235"/>
              <a:ext cx="1504804" cy="153783"/>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1100" b="1" i="0" u="none" strike="noStrike" cap="none" dirty="0">
                  <a:solidFill>
                    <a:srgbClr val="FFFFFF"/>
                  </a:solidFill>
                  <a:latin typeface="Century Gothic" panose="020B0502020202020204" pitchFamily="34" charset="0"/>
                  <a:ea typeface="Helvetica Neue"/>
                  <a:cs typeface="Helvetica Neue"/>
                  <a:sym typeface="Helvetica Neue"/>
                </a:rPr>
                <a:t>High performance (flash)</a:t>
              </a:r>
              <a:endParaRPr sz="3600" dirty="0">
                <a:latin typeface="Century Gothic" panose="020B0502020202020204" pitchFamily="34" charset="0"/>
              </a:endParaRPr>
            </a:p>
          </p:txBody>
        </p:sp>
        <p:sp>
          <p:nvSpPr>
            <p:cNvPr id="60" name="Rounded Rectangle 2">
              <a:extLst>
                <a:ext uri="{FF2B5EF4-FFF2-40B4-BE49-F238E27FC236}">
                  <a16:creationId xmlns:a16="http://schemas.microsoft.com/office/drawing/2014/main" id="{9D85AE28-8DE0-7D41-AB4E-9151152A549E}"/>
                </a:ext>
              </a:extLst>
            </p:cNvPr>
            <p:cNvSpPr/>
            <p:nvPr/>
          </p:nvSpPr>
          <p:spPr>
            <a:xfrm>
              <a:off x="1866001" y="4934661"/>
              <a:ext cx="2134126" cy="1112647"/>
            </a:xfrm>
            <a:prstGeom prst="roundRect">
              <a:avLst>
                <a:gd name="adj" fmla="val 6693"/>
              </a:avLst>
            </a:prstGeom>
            <a:no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1" name="Rounded Rectangle 178">
              <a:extLst>
                <a:ext uri="{FF2B5EF4-FFF2-40B4-BE49-F238E27FC236}">
                  <a16:creationId xmlns:a16="http://schemas.microsoft.com/office/drawing/2014/main" id="{06D2F012-3B73-994D-BD4D-DA6D4CA1E631}"/>
                </a:ext>
              </a:extLst>
            </p:cNvPr>
            <p:cNvSpPr/>
            <p:nvPr/>
          </p:nvSpPr>
          <p:spPr>
            <a:xfrm>
              <a:off x="4090458" y="4943937"/>
              <a:ext cx="2052636" cy="1103371"/>
            </a:xfrm>
            <a:prstGeom prst="roundRect">
              <a:avLst>
                <a:gd name="adj" fmla="val 4423"/>
              </a:avLst>
            </a:prstGeom>
            <a:noFill/>
            <a:ln w="6350">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87" name="Straight Arrow Connector 3">
            <a:extLst>
              <a:ext uri="{FF2B5EF4-FFF2-40B4-BE49-F238E27FC236}">
                <a16:creationId xmlns:a16="http://schemas.microsoft.com/office/drawing/2014/main" id="{401EC3D9-B61C-8441-ABB4-89157029F504}"/>
              </a:ext>
            </a:extLst>
          </p:cNvPr>
          <p:cNvCxnSpPr>
            <a:cxnSpLocks/>
          </p:cNvCxnSpPr>
          <p:nvPr/>
        </p:nvCxnSpPr>
        <p:spPr>
          <a:xfrm>
            <a:off x="6926655" y="2428964"/>
            <a:ext cx="2059203" cy="0"/>
          </a:xfrm>
          <a:prstGeom prst="straightConnector1">
            <a:avLst/>
          </a:prstGeom>
          <a:ln>
            <a:solidFill>
              <a:srgbClr val="05DAE4"/>
            </a:solidFill>
            <a:tailEnd type="triangle"/>
          </a:ln>
        </p:spPr>
        <p:style>
          <a:lnRef idx="1">
            <a:schemeClr val="accent1"/>
          </a:lnRef>
          <a:fillRef idx="0">
            <a:schemeClr val="accent1"/>
          </a:fillRef>
          <a:effectRef idx="0">
            <a:schemeClr val="accent1"/>
          </a:effectRef>
          <a:fontRef idx="minor">
            <a:schemeClr val="tx1"/>
          </a:fontRef>
        </p:style>
      </p:cxnSp>
      <p:cxnSp>
        <p:nvCxnSpPr>
          <p:cNvPr id="89" name="Straight Arrow Connector 129">
            <a:extLst>
              <a:ext uri="{FF2B5EF4-FFF2-40B4-BE49-F238E27FC236}">
                <a16:creationId xmlns:a16="http://schemas.microsoft.com/office/drawing/2014/main" id="{EC6D7CE0-A0B9-0541-A6EE-E21FD7A4E024}"/>
              </a:ext>
            </a:extLst>
          </p:cNvPr>
          <p:cNvCxnSpPr>
            <a:cxnSpLocks/>
          </p:cNvCxnSpPr>
          <p:nvPr/>
        </p:nvCxnSpPr>
        <p:spPr>
          <a:xfrm>
            <a:off x="6936247" y="2855470"/>
            <a:ext cx="2059203" cy="0"/>
          </a:xfrm>
          <a:prstGeom prst="straightConnector1">
            <a:avLst/>
          </a:prstGeom>
          <a:ln>
            <a:solidFill>
              <a:srgbClr val="05DAE4"/>
            </a:solidFill>
            <a:tailEnd type="triangle"/>
          </a:ln>
        </p:spPr>
        <p:style>
          <a:lnRef idx="1">
            <a:schemeClr val="accent1"/>
          </a:lnRef>
          <a:fillRef idx="0">
            <a:schemeClr val="accent1"/>
          </a:fillRef>
          <a:effectRef idx="0">
            <a:schemeClr val="accent1"/>
          </a:effectRef>
          <a:fontRef idx="minor">
            <a:schemeClr val="tx1"/>
          </a:fontRef>
        </p:style>
      </p:cxnSp>
      <p:sp>
        <p:nvSpPr>
          <p:cNvPr id="90" name="Can 4">
            <a:extLst>
              <a:ext uri="{FF2B5EF4-FFF2-40B4-BE49-F238E27FC236}">
                <a16:creationId xmlns:a16="http://schemas.microsoft.com/office/drawing/2014/main" id="{97689381-3306-4B42-9E7A-0BDC23E7E342}"/>
              </a:ext>
            </a:extLst>
          </p:cNvPr>
          <p:cNvSpPr/>
          <p:nvPr/>
        </p:nvSpPr>
        <p:spPr>
          <a:xfrm>
            <a:off x="8985858" y="2039287"/>
            <a:ext cx="1080655" cy="1316103"/>
          </a:xfrm>
          <a:prstGeom prst="can">
            <a:avLst/>
          </a:prstGeom>
          <a:solidFill>
            <a:srgbClr val="05DAE4"/>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0000"/>
                </a:solidFill>
                <a:latin typeface="Century Gothic" panose="020B0502020202020204" pitchFamily="34" charset="0"/>
              </a:rPr>
              <a:t>Backup repository</a:t>
            </a:r>
          </a:p>
        </p:txBody>
      </p:sp>
      <p:sp>
        <p:nvSpPr>
          <p:cNvPr id="91" name="TextBox 5">
            <a:extLst>
              <a:ext uri="{FF2B5EF4-FFF2-40B4-BE49-F238E27FC236}">
                <a16:creationId xmlns:a16="http://schemas.microsoft.com/office/drawing/2014/main" id="{080B00ED-F80A-7C40-B4D9-58FFAC2A2053}"/>
              </a:ext>
            </a:extLst>
          </p:cNvPr>
          <p:cNvSpPr txBox="1"/>
          <p:nvPr/>
        </p:nvSpPr>
        <p:spPr>
          <a:xfrm>
            <a:off x="7718379" y="2102070"/>
            <a:ext cx="617517" cy="307777"/>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CDP</a:t>
            </a:r>
          </a:p>
        </p:txBody>
      </p:sp>
      <p:sp>
        <p:nvSpPr>
          <p:cNvPr id="92" name="TextBox 132">
            <a:extLst>
              <a:ext uri="{FF2B5EF4-FFF2-40B4-BE49-F238E27FC236}">
                <a16:creationId xmlns:a16="http://schemas.microsoft.com/office/drawing/2014/main" id="{836B41B2-7644-624B-BE28-6E26BB7C1BE1}"/>
              </a:ext>
            </a:extLst>
          </p:cNvPr>
          <p:cNvSpPr txBox="1"/>
          <p:nvPr/>
        </p:nvSpPr>
        <p:spPr>
          <a:xfrm>
            <a:off x="7590799" y="3047613"/>
            <a:ext cx="863719" cy="307777"/>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Backup</a:t>
            </a:r>
          </a:p>
        </p:txBody>
      </p:sp>
      <p:grpSp>
        <p:nvGrpSpPr>
          <p:cNvPr id="98" name="组合 97">
            <a:extLst>
              <a:ext uri="{FF2B5EF4-FFF2-40B4-BE49-F238E27FC236}">
                <a16:creationId xmlns:a16="http://schemas.microsoft.com/office/drawing/2014/main" id="{85462756-9510-B24C-A669-FC0E84A02F2D}"/>
              </a:ext>
            </a:extLst>
          </p:cNvPr>
          <p:cNvGrpSpPr/>
          <p:nvPr/>
        </p:nvGrpSpPr>
        <p:grpSpPr>
          <a:xfrm>
            <a:off x="5847408" y="2898735"/>
            <a:ext cx="276212" cy="153888"/>
            <a:chOff x="1981408" y="1738038"/>
            <a:chExt cx="234347" cy="109636"/>
          </a:xfrm>
        </p:grpSpPr>
        <p:sp>
          <p:nvSpPr>
            <p:cNvPr id="99" name="矩形 98">
              <a:extLst>
                <a:ext uri="{FF2B5EF4-FFF2-40B4-BE49-F238E27FC236}">
                  <a16:creationId xmlns:a16="http://schemas.microsoft.com/office/drawing/2014/main" id="{B1E6ECBE-4F68-F144-ACD9-90B79786B4E0}"/>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100" name="文本框 99">
              <a:extLst>
                <a:ext uri="{FF2B5EF4-FFF2-40B4-BE49-F238E27FC236}">
                  <a16:creationId xmlns:a16="http://schemas.microsoft.com/office/drawing/2014/main" id="{EEE6266E-4F74-8D43-9207-C6E02697805E}"/>
                </a:ext>
              </a:extLst>
            </p:cNvPr>
            <p:cNvSpPr txBox="1"/>
            <p:nvPr/>
          </p:nvSpPr>
          <p:spPr>
            <a:xfrm>
              <a:off x="1981408" y="1738038"/>
              <a:ext cx="234347" cy="109636"/>
            </a:xfrm>
            <a:prstGeom prst="rect">
              <a:avLst/>
            </a:prstGeom>
            <a:noFill/>
          </p:spPr>
          <p:txBody>
            <a:bodyPr wrap="none" rtlCol="0">
              <a:spAutoFit/>
            </a:bodyPr>
            <a:lstStyle/>
            <a:p>
              <a:r>
                <a:rPr kumimoji="1" lang="en-US" altLang="zh-CN" sz="400" b="1" dirty="0">
                  <a:solidFill>
                    <a:srgbClr val="000000"/>
                  </a:solidFill>
                </a:rPr>
                <a:t>NGAF</a:t>
              </a:r>
              <a:endParaRPr kumimoji="1" lang="zh-CN" altLang="en-US" sz="400" b="1" dirty="0">
                <a:solidFill>
                  <a:srgbClr val="000000"/>
                </a:solidFill>
              </a:endParaRPr>
            </a:p>
          </p:txBody>
        </p:sp>
      </p:grpSp>
      <p:grpSp>
        <p:nvGrpSpPr>
          <p:cNvPr id="101" name="组合 100">
            <a:extLst>
              <a:ext uri="{FF2B5EF4-FFF2-40B4-BE49-F238E27FC236}">
                <a16:creationId xmlns:a16="http://schemas.microsoft.com/office/drawing/2014/main" id="{D164B547-580D-8A43-A5F9-D0DEE3AD5588}"/>
              </a:ext>
            </a:extLst>
          </p:cNvPr>
          <p:cNvGrpSpPr/>
          <p:nvPr/>
        </p:nvGrpSpPr>
        <p:grpSpPr>
          <a:xfrm>
            <a:off x="2993971" y="2890518"/>
            <a:ext cx="276212" cy="153888"/>
            <a:chOff x="1981408" y="1738038"/>
            <a:chExt cx="234347" cy="109636"/>
          </a:xfrm>
        </p:grpSpPr>
        <p:sp>
          <p:nvSpPr>
            <p:cNvPr id="102" name="矩形 101">
              <a:extLst>
                <a:ext uri="{FF2B5EF4-FFF2-40B4-BE49-F238E27FC236}">
                  <a16:creationId xmlns:a16="http://schemas.microsoft.com/office/drawing/2014/main" id="{9F1F7A3E-585F-BF41-9C07-A08A1AA7D727}"/>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103" name="文本框 102">
              <a:extLst>
                <a:ext uri="{FF2B5EF4-FFF2-40B4-BE49-F238E27FC236}">
                  <a16:creationId xmlns:a16="http://schemas.microsoft.com/office/drawing/2014/main" id="{7C744B5D-7911-0F4B-B161-9EA4A8E27777}"/>
                </a:ext>
              </a:extLst>
            </p:cNvPr>
            <p:cNvSpPr txBox="1"/>
            <p:nvPr/>
          </p:nvSpPr>
          <p:spPr>
            <a:xfrm>
              <a:off x="1981408" y="1738038"/>
              <a:ext cx="234347" cy="109636"/>
            </a:xfrm>
            <a:prstGeom prst="rect">
              <a:avLst/>
            </a:prstGeom>
            <a:noFill/>
          </p:spPr>
          <p:txBody>
            <a:bodyPr wrap="none" rtlCol="0">
              <a:spAutoFit/>
            </a:bodyPr>
            <a:lstStyle/>
            <a:p>
              <a:r>
                <a:rPr kumimoji="1" lang="en-US" altLang="zh-CN" sz="400" b="1" dirty="0">
                  <a:solidFill>
                    <a:srgbClr val="000000"/>
                  </a:solidFill>
                </a:rPr>
                <a:t>NGAF</a:t>
              </a:r>
              <a:endParaRPr kumimoji="1" lang="zh-CN" altLang="en-US" sz="400" b="1" dirty="0">
                <a:solidFill>
                  <a:srgbClr val="000000"/>
                </a:solidFill>
              </a:endParaRPr>
            </a:p>
          </p:txBody>
        </p:sp>
      </p:grpSp>
      <p:graphicFrame>
        <p:nvGraphicFramePr>
          <p:cNvPr id="104" name="Table 6">
            <a:extLst>
              <a:ext uri="{FF2B5EF4-FFF2-40B4-BE49-F238E27FC236}">
                <a16:creationId xmlns:a16="http://schemas.microsoft.com/office/drawing/2014/main" id="{4A61B04C-749B-FA4F-8EFA-E260D59789B8}"/>
              </a:ext>
            </a:extLst>
          </p:cNvPr>
          <p:cNvGraphicFramePr>
            <a:graphicFrameLocks noGrp="1"/>
          </p:cNvGraphicFramePr>
          <p:nvPr>
            <p:extLst>
              <p:ext uri="{D42A27DB-BD31-4B8C-83A1-F6EECF244321}">
                <p14:modId xmlns:p14="http://schemas.microsoft.com/office/powerpoint/2010/main" val="3874122946"/>
              </p:ext>
            </p:extLst>
          </p:nvPr>
        </p:nvGraphicFramePr>
        <p:xfrm>
          <a:off x="1148645" y="4335162"/>
          <a:ext cx="9894711" cy="1298510"/>
        </p:xfrm>
        <a:graphic>
          <a:graphicData uri="http://schemas.openxmlformats.org/drawingml/2006/table">
            <a:tbl>
              <a:tblPr firstRow="1" bandRow="1"/>
              <a:tblGrid>
                <a:gridCol w="3298237">
                  <a:extLst>
                    <a:ext uri="{9D8B030D-6E8A-4147-A177-3AD203B41FA5}">
                      <a16:colId xmlns:a16="http://schemas.microsoft.com/office/drawing/2014/main" val="3649776747"/>
                    </a:ext>
                  </a:extLst>
                </a:gridCol>
                <a:gridCol w="3298237">
                  <a:extLst>
                    <a:ext uri="{9D8B030D-6E8A-4147-A177-3AD203B41FA5}">
                      <a16:colId xmlns:a16="http://schemas.microsoft.com/office/drawing/2014/main" val="456525160"/>
                    </a:ext>
                  </a:extLst>
                </a:gridCol>
                <a:gridCol w="3298237">
                  <a:extLst>
                    <a:ext uri="{9D8B030D-6E8A-4147-A177-3AD203B41FA5}">
                      <a16:colId xmlns:a16="http://schemas.microsoft.com/office/drawing/2014/main" val="1265040763"/>
                    </a:ext>
                  </a:extLst>
                </a:gridCol>
              </a:tblGrid>
              <a:tr h="380616">
                <a:tc>
                  <a:txBody>
                    <a:bodyPr/>
                    <a:lstStyle/>
                    <a:p>
                      <a:pPr algn="ctr"/>
                      <a:r>
                        <a:rPr lang="en-US" sz="1600" b="1" dirty="0">
                          <a:solidFill>
                            <a:schemeClr val="bg1"/>
                          </a:solidFill>
                          <a:latin typeface="Century Gothic" panose="020B0502020202020204" pitchFamily="34" charset="0"/>
                        </a:rPr>
                        <a:t>App types</a:t>
                      </a:r>
                    </a:p>
                  </a:txBody>
                  <a:tcPr marL="102037" marR="102037" marT="51018" marB="51018">
                    <a:lnL w="9525" cap="flat" cmpd="sng" algn="ctr">
                      <a:solidFill>
                        <a:srgbClr val="00B0F0"/>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600" b="1" dirty="0">
                          <a:solidFill>
                            <a:schemeClr val="bg1"/>
                          </a:solidFill>
                          <a:latin typeface="Century Gothic" panose="020B0502020202020204" pitchFamily="34" charset="0"/>
                        </a:rPr>
                        <a:t>Recommended protection</a:t>
                      </a:r>
                    </a:p>
                  </a:txBody>
                  <a:tcPr marL="102037" marR="102037" marT="51018" marB="51018">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600" b="1" dirty="0">
                          <a:solidFill>
                            <a:schemeClr val="bg1"/>
                          </a:solidFill>
                          <a:latin typeface="Century Gothic" panose="020B0502020202020204" pitchFamily="34" charset="0"/>
                        </a:rPr>
                        <a:t>RPO/RTO</a:t>
                      </a:r>
                    </a:p>
                  </a:txBody>
                  <a:tcPr marL="102037" marR="102037" marT="51018" marB="51018">
                    <a:lnL w="9525" cap="flat" cmpd="sng" algn="ctr">
                      <a:solidFill>
                        <a:schemeClr val="bg1"/>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extLst>
                  <a:ext uri="{0D108BD9-81ED-4DB2-BD59-A6C34878D82A}">
                    <a16:rowId xmlns:a16="http://schemas.microsoft.com/office/drawing/2014/main" val="1108468314"/>
                  </a:ext>
                </a:extLst>
              </a:tr>
              <a:tr h="446407">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u="none" strike="noStrike" kern="0" cap="none" spc="0" normalizeH="0" baseline="0" noProof="0" dirty="0">
                          <a:ln>
                            <a:noFill/>
                          </a:ln>
                          <a:solidFill>
                            <a:schemeClr val="bg1"/>
                          </a:solidFill>
                          <a:effectLst/>
                          <a:uLnTx/>
                          <a:uFillTx/>
                          <a:latin typeface="Century Gothic" panose="020B0502020202020204" pitchFamily="34" charset="0"/>
                          <a:sym typeface="Arial"/>
                        </a:rPr>
                        <a:t>HIS/EMR/PACS/LIS</a:t>
                      </a:r>
                      <a:endParaRPr kumimoji="0" lang="en-US" sz="1400" b="1" i="0" u="none" strike="noStrike" kern="0" cap="none" spc="0" normalizeH="0" baseline="0" noProof="0" dirty="0">
                        <a:ln>
                          <a:noFill/>
                        </a:ln>
                        <a:solidFill>
                          <a:schemeClr val="bg1"/>
                        </a:solidFill>
                        <a:effectLst/>
                        <a:uLnTx/>
                        <a:uFillTx/>
                        <a:latin typeface="Century Gothic" panose="020B0502020202020204" pitchFamily="34" charset="0"/>
                        <a:sym typeface="Arial"/>
                      </a:endParaRPr>
                    </a:p>
                  </a:txBody>
                  <a:tcPr marL="102037" marR="102037" marT="51018" marB="51018">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r>
                        <a:rPr lang="en-US" sz="1400" dirty="0">
                          <a:solidFill>
                            <a:schemeClr val="bg1"/>
                          </a:solidFill>
                          <a:latin typeface="Century Gothic" panose="020B0502020202020204" pitchFamily="34" charset="0"/>
                        </a:rPr>
                        <a:t>CDP</a:t>
                      </a:r>
                    </a:p>
                  </a:txBody>
                  <a:tcPr marL="102037" marR="102037" marT="51018" marB="51018">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r>
                        <a:rPr lang="en-US" sz="1400" dirty="0">
                          <a:solidFill>
                            <a:schemeClr val="bg1"/>
                          </a:solidFill>
                          <a:latin typeface="Century Gothic" panose="020B0502020202020204" pitchFamily="34" charset="0"/>
                        </a:rPr>
                        <a:t>RPO=0, RTO=5mins</a:t>
                      </a:r>
                    </a:p>
                  </a:txBody>
                  <a:tcPr marL="102037" marR="102037" marT="51018" marB="51018">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3225087001"/>
                  </a:ext>
                </a:extLst>
              </a:tr>
              <a:tr h="471487">
                <a:tc>
                  <a:txBody>
                    <a:bodyPr/>
                    <a:lstStyle/>
                    <a:p>
                      <a:pPr algn="ctr"/>
                      <a:r>
                        <a:rPr lang="en-US" sz="1400" dirty="0">
                          <a:solidFill>
                            <a:schemeClr val="bg1"/>
                          </a:solidFill>
                          <a:latin typeface="Century Gothic" panose="020B0502020202020204" pitchFamily="34" charset="0"/>
                        </a:rPr>
                        <a:t>OA/others</a:t>
                      </a:r>
                    </a:p>
                  </a:txBody>
                  <a:tcPr marL="102037" marR="102037" marT="51018" marB="51018">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r>
                        <a:rPr lang="en-US" sz="1400" dirty="0">
                          <a:solidFill>
                            <a:schemeClr val="bg1"/>
                          </a:solidFill>
                          <a:latin typeface="Century Gothic" panose="020B0502020202020204" pitchFamily="34" charset="0"/>
                        </a:rPr>
                        <a:t>Backup</a:t>
                      </a:r>
                    </a:p>
                  </a:txBody>
                  <a:tcPr marL="102037" marR="102037" marT="51018" marB="51018">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r>
                        <a:rPr lang="en-US" sz="1400" dirty="0">
                          <a:solidFill>
                            <a:schemeClr val="bg1"/>
                          </a:solidFill>
                          <a:latin typeface="Century Gothic" panose="020B0502020202020204" pitchFamily="34" charset="0"/>
                        </a:rPr>
                        <a:t>RPO=1hr, RTO=5mins</a:t>
                      </a:r>
                    </a:p>
                  </a:txBody>
                  <a:tcPr marL="102037" marR="102037" marT="51018" marB="51018">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2962769539"/>
                  </a:ext>
                </a:extLst>
              </a:tr>
            </a:tbl>
          </a:graphicData>
        </a:graphic>
      </p:graphicFrame>
    </p:spTree>
    <p:extLst>
      <p:ext uri="{BB962C8B-B14F-4D97-AF65-F5344CB8AC3E}">
        <p14:creationId xmlns:p14="http://schemas.microsoft.com/office/powerpoint/2010/main" val="38307849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21</a:t>
            </a:fld>
            <a:endParaRPr lang="zh-CN" altLang="en-US" dirty="0"/>
          </a:p>
        </p:txBody>
      </p:sp>
      <p:sp>
        <p:nvSpPr>
          <p:cNvPr id="5" name="标题 4">
            <a:extLst>
              <a:ext uri="{FF2B5EF4-FFF2-40B4-BE49-F238E27FC236}">
                <a16:creationId xmlns:a16="http://schemas.microsoft.com/office/drawing/2014/main" id="{02F2E40A-67F3-DF47-8262-EB4316E82406}"/>
              </a:ext>
            </a:extLst>
          </p:cNvPr>
          <p:cNvSpPr>
            <a:spLocks noGrp="1"/>
          </p:cNvSpPr>
          <p:nvPr>
            <p:ph type="ctrTitle"/>
          </p:nvPr>
        </p:nvSpPr>
        <p:spPr>
          <a:xfrm>
            <a:off x="558799" y="165099"/>
            <a:ext cx="10370457" cy="550863"/>
          </a:xfrm>
        </p:spPr>
        <p:txBody>
          <a:bodyPr>
            <a:normAutofit/>
          </a:bodyPr>
          <a:lstStyle/>
          <a:p>
            <a:r>
              <a:rPr kumimoji="1" lang="en" altLang="zh-CN" dirty="0"/>
              <a:t>Sangfor HCI Hospital Data Center with DR/SC</a:t>
            </a:r>
            <a:endParaRPr kumimoji="1" lang="zh-CN" altLang="en-US" dirty="0"/>
          </a:p>
        </p:txBody>
      </p:sp>
      <p:grpSp>
        <p:nvGrpSpPr>
          <p:cNvPr id="306" name="组合 305">
            <a:extLst>
              <a:ext uri="{FF2B5EF4-FFF2-40B4-BE49-F238E27FC236}">
                <a16:creationId xmlns:a16="http://schemas.microsoft.com/office/drawing/2014/main" id="{DE0A803E-1637-3B4C-9B01-C3163912BAAC}"/>
              </a:ext>
            </a:extLst>
          </p:cNvPr>
          <p:cNvGrpSpPr/>
          <p:nvPr/>
        </p:nvGrpSpPr>
        <p:grpSpPr>
          <a:xfrm>
            <a:off x="558799" y="930728"/>
            <a:ext cx="7653481" cy="4996543"/>
            <a:chOff x="331335" y="794398"/>
            <a:chExt cx="8237476" cy="5377802"/>
          </a:xfrm>
        </p:grpSpPr>
        <p:sp>
          <p:nvSpPr>
            <p:cNvPr id="27" name="矩形 26">
              <a:extLst>
                <a:ext uri="{FF2B5EF4-FFF2-40B4-BE49-F238E27FC236}">
                  <a16:creationId xmlns:a16="http://schemas.microsoft.com/office/drawing/2014/main" id="{7F2D9A38-DE2D-C642-85AE-8B33ABA2B0E6}"/>
                </a:ext>
              </a:extLst>
            </p:cNvPr>
            <p:cNvSpPr/>
            <p:nvPr/>
          </p:nvSpPr>
          <p:spPr>
            <a:xfrm>
              <a:off x="331335" y="794398"/>
              <a:ext cx="8237476" cy="5377802"/>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grpSp>
          <p:nvGrpSpPr>
            <p:cNvPr id="28" name="Google Shape;801;p14">
              <a:extLst>
                <a:ext uri="{FF2B5EF4-FFF2-40B4-BE49-F238E27FC236}">
                  <a16:creationId xmlns:a16="http://schemas.microsoft.com/office/drawing/2014/main" id="{3CBC0F9B-E6BA-3A49-9C12-6F4E64DC6505}"/>
                </a:ext>
              </a:extLst>
            </p:cNvPr>
            <p:cNvGrpSpPr/>
            <p:nvPr/>
          </p:nvGrpSpPr>
          <p:grpSpPr>
            <a:xfrm>
              <a:off x="4680510" y="2281814"/>
              <a:ext cx="1561893" cy="877310"/>
              <a:chOff x="-1" y="-1"/>
              <a:chExt cx="1469035" cy="825152"/>
            </a:xfrm>
          </p:grpSpPr>
          <p:sp>
            <p:nvSpPr>
              <p:cNvPr id="29" name="Google Shape;802;p14">
                <a:extLst>
                  <a:ext uri="{FF2B5EF4-FFF2-40B4-BE49-F238E27FC236}">
                    <a16:creationId xmlns:a16="http://schemas.microsoft.com/office/drawing/2014/main" id="{2A4D1509-1312-0C46-80AB-E6FA4FE84BB8}"/>
                  </a:ext>
                </a:extLst>
              </p:cNvPr>
              <p:cNvSpPr/>
              <p:nvPr/>
            </p:nvSpPr>
            <p:spPr>
              <a:xfrm>
                <a:off x="-1" y="-1"/>
                <a:ext cx="1469035" cy="825152"/>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30" name="Google Shape;803;p14">
                <a:extLst>
                  <a:ext uri="{FF2B5EF4-FFF2-40B4-BE49-F238E27FC236}">
                    <a16:creationId xmlns:a16="http://schemas.microsoft.com/office/drawing/2014/main" id="{3DF058DA-BA14-804B-9833-08BDF3B292A4}"/>
                  </a:ext>
                </a:extLst>
              </p:cNvPr>
              <p:cNvSpPr txBox="1"/>
              <p:nvPr/>
            </p:nvSpPr>
            <p:spPr>
              <a:xfrm>
                <a:off x="-1" y="246205"/>
                <a:ext cx="1469035"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31" name="Google Shape;804;p14">
              <a:extLst>
                <a:ext uri="{FF2B5EF4-FFF2-40B4-BE49-F238E27FC236}">
                  <a16:creationId xmlns:a16="http://schemas.microsoft.com/office/drawing/2014/main" id="{D13F76BB-A93F-6347-BF76-3B4FDA148F60}"/>
                </a:ext>
              </a:extLst>
            </p:cNvPr>
            <p:cNvGrpSpPr/>
            <p:nvPr/>
          </p:nvGrpSpPr>
          <p:grpSpPr>
            <a:xfrm>
              <a:off x="4680510" y="1310618"/>
              <a:ext cx="1561893" cy="877310"/>
              <a:chOff x="-1" y="-1"/>
              <a:chExt cx="1469035" cy="825152"/>
            </a:xfrm>
          </p:grpSpPr>
          <p:sp>
            <p:nvSpPr>
              <p:cNvPr id="32" name="Google Shape;805;p14">
                <a:extLst>
                  <a:ext uri="{FF2B5EF4-FFF2-40B4-BE49-F238E27FC236}">
                    <a16:creationId xmlns:a16="http://schemas.microsoft.com/office/drawing/2014/main" id="{6ED9FFE7-4754-5749-B3D4-73FEFEAEC444}"/>
                  </a:ext>
                </a:extLst>
              </p:cNvPr>
              <p:cNvSpPr/>
              <p:nvPr/>
            </p:nvSpPr>
            <p:spPr>
              <a:xfrm>
                <a:off x="-1" y="-1"/>
                <a:ext cx="1469035" cy="825152"/>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33" name="Google Shape;806;p14">
                <a:extLst>
                  <a:ext uri="{FF2B5EF4-FFF2-40B4-BE49-F238E27FC236}">
                    <a16:creationId xmlns:a16="http://schemas.microsoft.com/office/drawing/2014/main" id="{77E11DEE-0A6D-9E4E-B92D-5BFD6A790576}"/>
                  </a:ext>
                </a:extLst>
              </p:cNvPr>
              <p:cNvSpPr txBox="1"/>
              <p:nvPr/>
            </p:nvSpPr>
            <p:spPr>
              <a:xfrm>
                <a:off x="-1" y="246205"/>
                <a:ext cx="1469035"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34" name="Google Shape;807;p14">
              <a:extLst>
                <a:ext uri="{FF2B5EF4-FFF2-40B4-BE49-F238E27FC236}">
                  <a16:creationId xmlns:a16="http://schemas.microsoft.com/office/drawing/2014/main" id="{A919A017-9282-D64A-98BF-1E641F939FF8}"/>
                </a:ext>
              </a:extLst>
            </p:cNvPr>
            <p:cNvGrpSpPr/>
            <p:nvPr/>
          </p:nvGrpSpPr>
          <p:grpSpPr>
            <a:xfrm>
              <a:off x="3170845" y="1314371"/>
              <a:ext cx="1270523" cy="808221"/>
              <a:chOff x="0" y="0"/>
              <a:chExt cx="1194987" cy="760169"/>
            </a:xfrm>
          </p:grpSpPr>
          <p:grpSp>
            <p:nvGrpSpPr>
              <p:cNvPr id="35" name="Google Shape;808;p14">
                <a:extLst>
                  <a:ext uri="{FF2B5EF4-FFF2-40B4-BE49-F238E27FC236}">
                    <a16:creationId xmlns:a16="http://schemas.microsoft.com/office/drawing/2014/main" id="{7BD04030-4843-9049-988B-6F316F418CEA}"/>
                  </a:ext>
                </a:extLst>
              </p:cNvPr>
              <p:cNvGrpSpPr/>
              <p:nvPr/>
            </p:nvGrpSpPr>
            <p:grpSpPr>
              <a:xfrm>
                <a:off x="0" y="0"/>
                <a:ext cx="1194987" cy="760169"/>
                <a:chOff x="0" y="0"/>
                <a:chExt cx="1194986" cy="760168"/>
              </a:xfrm>
            </p:grpSpPr>
            <p:sp>
              <p:nvSpPr>
                <p:cNvPr id="43" name="Google Shape;809;p14">
                  <a:extLst>
                    <a:ext uri="{FF2B5EF4-FFF2-40B4-BE49-F238E27FC236}">
                      <a16:creationId xmlns:a16="http://schemas.microsoft.com/office/drawing/2014/main" id="{037D0C0E-25E0-7C4D-A9DE-2D4788F1168A}"/>
                    </a:ext>
                  </a:extLst>
                </p:cNvPr>
                <p:cNvSpPr/>
                <p:nvPr/>
              </p:nvSpPr>
              <p:spPr>
                <a:xfrm>
                  <a:off x="0" y="0"/>
                  <a:ext cx="1194986" cy="760168"/>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4" name="Google Shape;810;p14">
                  <a:extLst>
                    <a:ext uri="{FF2B5EF4-FFF2-40B4-BE49-F238E27FC236}">
                      <a16:creationId xmlns:a16="http://schemas.microsoft.com/office/drawing/2014/main" id="{8527720F-B8F0-D243-BEA2-A50C1E6F7442}"/>
                    </a:ext>
                  </a:extLst>
                </p:cNvPr>
                <p:cNvSpPr txBox="1"/>
                <p:nvPr/>
              </p:nvSpPr>
              <p:spPr>
                <a:xfrm>
                  <a:off x="0" y="213714"/>
                  <a:ext cx="1194986" cy="332740"/>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pic>
            <p:nvPicPr>
              <p:cNvPr id="36" name="Google Shape;811;p14" descr="图片 3852">
                <a:extLst>
                  <a:ext uri="{FF2B5EF4-FFF2-40B4-BE49-F238E27FC236}">
                    <a16:creationId xmlns:a16="http://schemas.microsoft.com/office/drawing/2014/main" id="{A46FB856-2F1D-A648-8F8E-713C7808D269}"/>
                  </a:ext>
                </a:extLst>
              </p:cNvPr>
              <p:cNvPicPr preferRelativeResize="0"/>
              <p:nvPr/>
            </p:nvPicPr>
            <p:blipFill rotWithShape="1">
              <a:blip r:embed="rId3">
                <a:alphaModFix/>
              </a:blip>
              <a:srcRect/>
              <a:stretch/>
            </p:blipFill>
            <p:spPr>
              <a:xfrm>
                <a:off x="149636" y="184219"/>
                <a:ext cx="240178" cy="240178"/>
              </a:xfrm>
              <a:prstGeom prst="rect">
                <a:avLst/>
              </a:prstGeom>
              <a:noFill/>
              <a:ln>
                <a:noFill/>
              </a:ln>
            </p:spPr>
          </p:pic>
          <p:pic>
            <p:nvPicPr>
              <p:cNvPr id="37" name="Google Shape;812;p14" descr="图片 3853">
                <a:extLst>
                  <a:ext uri="{FF2B5EF4-FFF2-40B4-BE49-F238E27FC236}">
                    <a16:creationId xmlns:a16="http://schemas.microsoft.com/office/drawing/2014/main" id="{9917D4FB-E828-5E43-BD2A-A33A0C5CA32D}"/>
                  </a:ext>
                </a:extLst>
              </p:cNvPr>
              <p:cNvPicPr preferRelativeResize="0"/>
              <p:nvPr/>
            </p:nvPicPr>
            <p:blipFill rotWithShape="1">
              <a:blip r:embed="rId4">
                <a:alphaModFix/>
              </a:blip>
              <a:srcRect/>
              <a:stretch/>
            </p:blipFill>
            <p:spPr>
              <a:xfrm>
                <a:off x="486898" y="184945"/>
                <a:ext cx="240178" cy="238723"/>
              </a:xfrm>
              <a:prstGeom prst="rect">
                <a:avLst/>
              </a:prstGeom>
              <a:noFill/>
              <a:ln>
                <a:noFill/>
              </a:ln>
            </p:spPr>
          </p:pic>
          <p:pic>
            <p:nvPicPr>
              <p:cNvPr id="38" name="Google Shape;813;p14" descr="图片 3854">
                <a:extLst>
                  <a:ext uri="{FF2B5EF4-FFF2-40B4-BE49-F238E27FC236}">
                    <a16:creationId xmlns:a16="http://schemas.microsoft.com/office/drawing/2014/main" id="{7B5C49FA-CBCE-6549-9FD8-9FC66C6AA127}"/>
                  </a:ext>
                </a:extLst>
              </p:cNvPr>
              <p:cNvPicPr preferRelativeResize="0"/>
              <p:nvPr/>
            </p:nvPicPr>
            <p:blipFill rotWithShape="1">
              <a:blip r:embed="rId5">
                <a:alphaModFix/>
              </a:blip>
              <a:srcRect/>
              <a:stretch/>
            </p:blipFill>
            <p:spPr>
              <a:xfrm>
                <a:off x="824159" y="184219"/>
                <a:ext cx="240178" cy="240178"/>
              </a:xfrm>
              <a:prstGeom prst="rect">
                <a:avLst/>
              </a:prstGeom>
              <a:noFill/>
              <a:ln>
                <a:noFill/>
              </a:ln>
            </p:spPr>
          </p:pic>
          <p:pic>
            <p:nvPicPr>
              <p:cNvPr id="39" name="Google Shape;814;p14" descr="图片 3855">
                <a:extLst>
                  <a:ext uri="{FF2B5EF4-FFF2-40B4-BE49-F238E27FC236}">
                    <a16:creationId xmlns:a16="http://schemas.microsoft.com/office/drawing/2014/main" id="{5BE85989-DF73-0D4A-8314-1A1DF4E1072F}"/>
                  </a:ext>
                </a:extLst>
              </p:cNvPr>
              <p:cNvPicPr preferRelativeResize="0"/>
              <p:nvPr/>
            </p:nvPicPr>
            <p:blipFill rotWithShape="1">
              <a:blip r:embed="rId3">
                <a:alphaModFix/>
              </a:blip>
              <a:srcRect/>
              <a:stretch/>
            </p:blipFill>
            <p:spPr>
              <a:xfrm>
                <a:off x="149636" y="449308"/>
                <a:ext cx="240178" cy="240178"/>
              </a:xfrm>
              <a:prstGeom prst="rect">
                <a:avLst/>
              </a:prstGeom>
              <a:noFill/>
              <a:ln>
                <a:noFill/>
              </a:ln>
            </p:spPr>
          </p:pic>
          <p:pic>
            <p:nvPicPr>
              <p:cNvPr id="40" name="Google Shape;815;p14" descr="图片 3856">
                <a:extLst>
                  <a:ext uri="{FF2B5EF4-FFF2-40B4-BE49-F238E27FC236}">
                    <a16:creationId xmlns:a16="http://schemas.microsoft.com/office/drawing/2014/main" id="{40C675B2-BF5F-B248-8C64-7898206CDBC7}"/>
                  </a:ext>
                </a:extLst>
              </p:cNvPr>
              <p:cNvPicPr preferRelativeResize="0"/>
              <p:nvPr/>
            </p:nvPicPr>
            <p:blipFill rotWithShape="1">
              <a:blip r:embed="rId4">
                <a:alphaModFix/>
              </a:blip>
              <a:srcRect/>
              <a:stretch/>
            </p:blipFill>
            <p:spPr>
              <a:xfrm>
                <a:off x="486898" y="450762"/>
                <a:ext cx="240178" cy="238723"/>
              </a:xfrm>
              <a:prstGeom prst="rect">
                <a:avLst/>
              </a:prstGeom>
              <a:noFill/>
              <a:ln>
                <a:noFill/>
              </a:ln>
            </p:spPr>
          </p:pic>
          <p:pic>
            <p:nvPicPr>
              <p:cNvPr id="41" name="Google Shape;816;p14" descr="图片 3857">
                <a:extLst>
                  <a:ext uri="{FF2B5EF4-FFF2-40B4-BE49-F238E27FC236}">
                    <a16:creationId xmlns:a16="http://schemas.microsoft.com/office/drawing/2014/main" id="{00AC1B6E-F4D7-E546-ACCE-0B4D9C2C9A20}"/>
                  </a:ext>
                </a:extLst>
              </p:cNvPr>
              <p:cNvPicPr preferRelativeResize="0"/>
              <p:nvPr/>
            </p:nvPicPr>
            <p:blipFill rotWithShape="1">
              <a:blip r:embed="rId5">
                <a:alphaModFix/>
              </a:blip>
              <a:srcRect/>
              <a:stretch/>
            </p:blipFill>
            <p:spPr>
              <a:xfrm>
                <a:off x="824159" y="454341"/>
                <a:ext cx="240178" cy="240178"/>
              </a:xfrm>
              <a:prstGeom prst="rect">
                <a:avLst/>
              </a:prstGeom>
              <a:noFill/>
              <a:ln>
                <a:noFill/>
              </a:ln>
            </p:spPr>
          </p:pic>
          <p:sp>
            <p:nvSpPr>
              <p:cNvPr id="42" name="Google Shape;817;p14">
                <a:extLst>
                  <a:ext uri="{FF2B5EF4-FFF2-40B4-BE49-F238E27FC236}">
                    <a16:creationId xmlns:a16="http://schemas.microsoft.com/office/drawing/2014/main" id="{A39046A7-EAB4-C14E-8121-8F6B220F2994}"/>
                  </a:ext>
                </a:extLst>
              </p:cNvPr>
              <p:cNvSpPr txBox="1"/>
              <p:nvPr/>
            </p:nvSpPr>
            <p:spPr>
              <a:xfrm>
                <a:off x="274556" y="4096"/>
                <a:ext cx="661814" cy="161004"/>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Gateway</a:t>
                </a:r>
                <a:endParaRPr sz="2000" dirty="0">
                  <a:latin typeface="Century Gothic" panose="020B0502020202020204" pitchFamily="34" charset="0"/>
                </a:endParaRPr>
              </a:p>
            </p:txBody>
          </p:sp>
        </p:grpSp>
        <p:pic>
          <p:nvPicPr>
            <p:cNvPr id="45" name="Google Shape;818;p14" descr="图片 3805">
              <a:extLst>
                <a:ext uri="{FF2B5EF4-FFF2-40B4-BE49-F238E27FC236}">
                  <a16:creationId xmlns:a16="http://schemas.microsoft.com/office/drawing/2014/main" id="{765C5349-B24E-1C4D-92AE-64B46B920848}"/>
                </a:ext>
              </a:extLst>
            </p:cNvPr>
            <p:cNvPicPr preferRelativeResize="0"/>
            <p:nvPr/>
          </p:nvPicPr>
          <p:blipFill rotWithShape="1">
            <a:blip r:embed="rId6">
              <a:alphaModFix/>
            </a:blip>
            <a:srcRect/>
            <a:stretch/>
          </p:blipFill>
          <p:spPr>
            <a:xfrm>
              <a:off x="5779604" y="2359037"/>
              <a:ext cx="337469" cy="335372"/>
            </a:xfrm>
            <a:prstGeom prst="rect">
              <a:avLst/>
            </a:prstGeom>
            <a:noFill/>
            <a:ln>
              <a:noFill/>
            </a:ln>
          </p:spPr>
        </p:pic>
        <p:pic>
          <p:nvPicPr>
            <p:cNvPr id="46" name="Google Shape;819;p14" descr="图片 3806">
              <a:extLst>
                <a:ext uri="{FF2B5EF4-FFF2-40B4-BE49-F238E27FC236}">
                  <a16:creationId xmlns:a16="http://schemas.microsoft.com/office/drawing/2014/main" id="{D334B9A9-BCBB-014D-BE14-F2AC99B3F21F}"/>
                </a:ext>
              </a:extLst>
            </p:cNvPr>
            <p:cNvPicPr preferRelativeResize="0"/>
            <p:nvPr/>
          </p:nvPicPr>
          <p:blipFill rotWithShape="1">
            <a:blip r:embed="rId7">
              <a:alphaModFix/>
            </a:blip>
            <a:srcRect/>
            <a:stretch/>
          </p:blipFill>
          <p:spPr>
            <a:xfrm>
              <a:off x="5360660" y="2750316"/>
              <a:ext cx="337469" cy="335372"/>
            </a:xfrm>
            <a:prstGeom prst="rect">
              <a:avLst/>
            </a:prstGeom>
            <a:noFill/>
            <a:ln>
              <a:noFill/>
            </a:ln>
          </p:spPr>
        </p:pic>
        <p:pic>
          <p:nvPicPr>
            <p:cNvPr id="47" name="Google Shape;820;p14" descr="图片 3807">
              <a:extLst>
                <a:ext uri="{FF2B5EF4-FFF2-40B4-BE49-F238E27FC236}">
                  <a16:creationId xmlns:a16="http://schemas.microsoft.com/office/drawing/2014/main" id="{8755FCBC-62AE-E64C-B3BE-1141E89AEB5A}"/>
                </a:ext>
              </a:extLst>
            </p:cNvPr>
            <p:cNvPicPr preferRelativeResize="0"/>
            <p:nvPr/>
          </p:nvPicPr>
          <p:blipFill rotWithShape="1">
            <a:blip r:embed="rId8">
              <a:alphaModFix/>
            </a:blip>
            <a:srcRect/>
            <a:stretch/>
          </p:blipFill>
          <p:spPr>
            <a:xfrm>
              <a:off x="5779604" y="2750316"/>
              <a:ext cx="337469" cy="335372"/>
            </a:xfrm>
            <a:prstGeom prst="rect">
              <a:avLst/>
            </a:prstGeom>
            <a:noFill/>
            <a:ln>
              <a:noFill/>
            </a:ln>
          </p:spPr>
        </p:pic>
        <p:pic>
          <p:nvPicPr>
            <p:cNvPr id="48" name="Google Shape;821;p14" descr="图片 3808">
              <a:extLst>
                <a:ext uri="{FF2B5EF4-FFF2-40B4-BE49-F238E27FC236}">
                  <a16:creationId xmlns:a16="http://schemas.microsoft.com/office/drawing/2014/main" id="{94B5FD6C-C3EB-5F4C-8049-5FCD9D6D1C64}"/>
                </a:ext>
              </a:extLst>
            </p:cNvPr>
            <p:cNvPicPr preferRelativeResize="0"/>
            <p:nvPr/>
          </p:nvPicPr>
          <p:blipFill rotWithShape="1">
            <a:blip r:embed="rId9">
              <a:alphaModFix/>
            </a:blip>
            <a:srcRect/>
            <a:stretch/>
          </p:blipFill>
          <p:spPr>
            <a:xfrm>
              <a:off x="5357493" y="2350609"/>
              <a:ext cx="343803" cy="343800"/>
            </a:xfrm>
            <a:prstGeom prst="rect">
              <a:avLst/>
            </a:prstGeom>
            <a:noFill/>
            <a:ln>
              <a:noFill/>
            </a:ln>
          </p:spPr>
        </p:pic>
        <p:sp>
          <p:nvSpPr>
            <p:cNvPr id="49" name="Google Shape;822;p14">
              <a:extLst>
                <a:ext uri="{FF2B5EF4-FFF2-40B4-BE49-F238E27FC236}">
                  <a16:creationId xmlns:a16="http://schemas.microsoft.com/office/drawing/2014/main" id="{6A36359C-54CA-BE47-80A7-82882D0E46C2}"/>
                </a:ext>
              </a:extLst>
            </p:cNvPr>
            <p:cNvSpPr txBox="1"/>
            <p:nvPr/>
          </p:nvSpPr>
          <p:spPr>
            <a:xfrm>
              <a:off x="4769849" y="2623143"/>
              <a:ext cx="765028" cy="218741"/>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altLang="zh-CN" sz="800" b="1" i="0" u="none" strike="noStrike" cap="none" dirty="0">
                  <a:solidFill>
                    <a:srgbClr val="FFFFFF"/>
                  </a:solidFill>
                  <a:latin typeface="Century Gothic" panose="020B0502020202020204" pitchFamily="34" charset="0"/>
                  <a:ea typeface="Helvetica Neue"/>
                  <a:cs typeface="Helvetica Neue"/>
                  <a:sym typeface="Helvetica Neue"/>
                </a:rPr>
                <a:t>R</a:t>
              </a:r>
              <a:r>
                <a:rPr lang="en-US" sz="800" b="1" i="0" u="none" strike="noStrike" cap="none" dirty="0">
                  <a:solidFill>
                    <a:srgbClr val="FFFFFF"/>
                  </a:solidFill>
                  <a:latin typeface="Century Gothic" panose="020B0502020202020204" pitchFamily="34" charset="0"/>
                  <a:ea typeface="Helvetica Neue"/>
                  <a:cs typeface="Helvetica Neue"/>
                  <a:sym typeface="Helvetica Neue"/>
                </a:rPr>
                <a:t>adiology</a:t>
              </a:r>
              <a:endParaRPr sz="800" dirty="0">
                <a:latin typeface="Century Gothic" panose="020B0502020202020204" pitchFamily="34" charset="0"/>
              </a:endParaRPr>
            </a:p>
          </p:txBody>
        </p:sp>
        <p:pic>
          <p:nvPicPr>
            <p:cNvPr id="50" name="Google Shape;823;p14" descr="图片 3810">
              <a:extLst>
                <a:ext uri="{FF2B5EF4-FFF2-40B4-BE49-F238E27FC236}">
                  <a16:creationId xmlns:a16="http://schemas.microsoft.com/office/drawing/2014/main" id="{9C323423-929B-3049-88CF-0874B205CA0F}"/>
                </a:ext>
              </a:extLst>
            </p:cNvPr>
            <p:cNvPicPr preferRelativeResize="0"/>
            <p:nvPr/>
          </p:nvPicPr>
          <p:blipFill rotWithShape="1">
            <a:blip r:embed="rId6">
              <a:alphaModFix/>
            </a:blip>
            <a:srcRect/>
            <a:stretch/>
          </p:blipFill>
          <p:spPr>
            <a:xfrm>
              <a:off x="5779604" y="1383627"/>
              <a:ext cx="337469" cy="335372"/>
            </a:xfrm>
            <a:prstGeom prst="rect">
              <a:avLst/>
            </a:prstGeom>
            <a:noFill/>
            <a:ln>
              <a:noFill/>
            </a:ln>
          </p:spPr>
        </p:pic>
        <p:pic>
          <p:nvPicPr>
            <p:cNvPr id="51" name="Google Shape;824;p14" descr="图片 3811">
              <a:extLst>
                <a:ext uri="{FF2B5EF4-FFF2-40B4-BE49-F238E27FC236}">
                  <a16:creationId xmlns:a16="http://schemas.microsoft.com/office/drawing/2014/main" id="{52C404C3-4CA1-9F47-9E27-C18BE02AB0FE}"/>
                </a:ext>
              </a:extLst>
            </p:cNvPr>
            <p:cNvPicPr preferRelativeResize="0"/>
            <p:nvPr/>
          </p:nvPicPr>
          <p:blipFill rotWithShape="1">
            <a:blip r:embed="rId7">
              <a:alphaModFix/>
            </a:blip>
            <a:srcRect/>
            <a:stretch/>
          </p:blipFill>
          <p:spPr>
            <a:xfrm>
              <a:off x="5360660" y="1779120"/>
              <a:ext cx="337469" cy="335372"/>
            </a:xfrm>
            <a:prstGeom prst="rect">
              <a:avLst/>
            </a:prstGeom>
            <a:noFill/>
            <a:ln>
              <a:noFill/>
            </a:ln>
          </p:spPr>
        </p:pic>
        <p:pic>
          <p:nvPicPr>
            <p:cNvPr id="52" name="Google Shape;825;p14" descr="图片 3812">
              <a:extLst>
                <a:ext uri="{FF2B5EF4-FFF2-40B4-BE49-F238E27FC236}">
                  <a16:creationId xmlns:a16="http://schemas.microsoft.com/office/drawing/2014/main" id="{271AFADC-38D3-3644-8FD3-CE3DD0C828C1}"/>
                </a:ext>
              </a:extLst>
            </p:cNvPr>
            <p:cNvPicPr preferRelativeResize="0"/>
            <p:nvPr/>
          </p:nvPicPr>
          <p:blipFill rotWithShape="1">
            <a:blip r:embed="rId8">
              <a:alphaModFix/>
            </a:blip>
            <a:srcRect/>
            <a:stretch/>
          </p:blipFill>
          <p:spPr>
            <a:xfrm>
              <a:off x="5779604" y="1779120"/>
              <a:ext cx="337469" cy="335372"/>
            </a:xfrm>
            <a:prstGeom prst="rect">
              <a:avLst/>
            </a:prstGeom>
            <a:noFill/>
            <a:ln>
              <a:noFill/>
            </a:ln>
          </p:spPr>
        </p:pic>
        <p:pic>
          <p:nvPicPr>
            <p:cNvPr id="53" name="Google Shape;826;p14" descr="图片 3813">
              <a:extLst>
                <a:ext uri="{FF2B5EF4-FFF2-40B4-BE49-F238E27FC236}">
                  <a16:creationId xmlns:a16="http://schemas.microsoft.com/office/drawing/2014/main" id="{5D81BBF9-D24D-9949-80AB-265A1C763F98}"/>
                </a:ext>
              </a:extLst>
            </p:cNvPr>
            <p:cNvPicPr preferRelativeResize="0"/>
            <p:nvPr/>
          </p:nvPicPr>
          <p:blipFill rotWithShape="1">
            <a:blip r:embed="rId9">
              <a:alphaModFix/>
            </a:blip>
            <a:srcRect/>
            <a:stretch/>
          </p:blipFill>
          <p:spPr>
            <a:xfrm>
              <a:off x="5357493" y="1379413"/>
              <a:ext cx="343803" cy="343800"/>
            </a:xfrm>
            <a:prstGeom prst="rect">
              <a:avLst/>
            </a:prstGeom>
            <a:noFill/>
            <a:ln>
              <a:noFill/>
            </a:ln>
          </p:spPr>
        </p:pic>
        <p:grpSp>
          <p:nvGrpSpPr>
            <p:cNvPr id="54" name="Google Shape;827;p14">
              <a:extLst>
                <a:ext uri="{FF2B5EF4-FFF2-40B4-BE49-F238E27FC236}">
                  <a16:creationId xmlns:a16="http://schemas.microsoft.com/office/drawing/2014/main" id="{38B12667-D0C0-1344-AF56-5D7438B163C7}"/>
                </a:ext>
              </a:extLst>
            </p:cNvPr>
            <p:cNvGrpSpPr/>
            <p:nvPr/>
          </p:nvGrpSpPr>
          <p:grpSpPr>
            <a:xfrm>
              <a:off x="3161706" y="894434"/>
              <a:ext cx="489133" cy="310600"/>
              <a:chOff x="0" y="0"/>
              <a:chExt cx="460051" cy="292132"/>
            </a:xfrm>
          </p:grpSpPr>
          <p:pic>
            <p:nvPicPr>
              <p:cNvPr id="55" name="Google Shape;828;p14" descr="图片 3849">
                <a:extLst>
                  <a:ext uri="{FF2B5EF4-FFF2-40B4-BE49-F238E27FC236}">
                    <a16:creationId xmlns:a16="http://schemas.microsoft.com/office/drawing/2014/main" id="{662C368C-8BFB-CD4F-9DF8-1B168B4CB581}"/>
                  </a:ext>
                </a:extLst>
              </p:cNvPr>
              <p:cNvPicPr preferRelativeResize="0"/>
              <p:nvPr/>
            </p:nvPicPr>
            <p:blipFill rotWithShape="1">
              <a:blip r:embed="rId10">
                <a:alphaModFix/>
              </a:blip>
              <a:srcRect/>
              <a:stretch/>
            </p:blipFill>
            <p:spPr>
              <a:xfrm>
                <a:off x="0" y="0"/>
                <a:ext cx="460051" cy="292132"/>
              </a:xfrm>
              <a:prstGeom prst="rect">
                <a:avLst/>
              </a:prstGeom>
              <a:noFill/>
              <a:ln>
                <a:noFill/>
              </a:ln>
            </p:spPr>
          </p:pic>
          <p:sp>
            <p:nvSpPr>
              <p:cNvPr id="56" name="Google Shape;829;p14">
                <a:extLst>
                  <a:ext uri="{FF2B5EF4-FFF2-40B4-BE49-F238E27FC236}">
                    <a16:creationId xmlns:a16="http://schemas.microsoft.com/office/drawing/2014/main" id="{7A3F29C4-6AB4-2841-AA78-9532F85659BD}"/>
                  </a:ext>
                </a:extLst>
              </p:cNvPr>
              <p:cNvSpPr txBox="1"/>
              <p:nvPr/>
            </p:nvSpPr>
            <p:spPr>
              <a:xfrm>
                <a:off x="112108" y="62760"/>
                <a:ext cx="296874" cy="193041"/>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ISP1</a:t>
                </a:r>
                <a:endParaRPr sz="2000" dirty="0">
                  <a:latin typeface="Century Gothic" panose="020B0502020202020204" pitchFamily="34" charset="0"/>
                </a:endParaRPr>
              </a:p>
            </p:txBody>
          </p:sp>
        </p:grpSp>
        <p:grpSp>
          <p:nvGrpSpPr>
            <p:cNvPr id="57" name="Google Shape;830;p14">
              <a:extLst>
                <a:ext uri="{FF2B5EF4-FFF2-40B4-BE49-F238E27FC236}">
                  <a16:creationId xmlns:a16="http://schemas.microsoft.com/office/drawing/2014/main" id="{A6AC9A42-84D4-634C-A585-A7A5146B3360}"/>
                </a:ext>
              </a:extLst>
            </p:cNvPr>
            <p:cNvGrpSpPr/>
            <p:nvPr/>
          </p:nvGrpSpPr>
          <p:grpSpPr>
            <a:xfrm>
              <a:off x="3951877" y="894434"/>
              <a:ext cx="489132" cy="310600"/>
              <a:chOff x="0" y="0"/>
              <a:chExt cx="460051" cy="292132"/>
            </a:xfrm>
          </p:grpSpPr>
          <p:pic>
            <p:nvPicPr>
              <p:cNvPr id="58" name="Google Shape;831;p14" descr="图片 3847">
                <a:extLst>
                  <a:ext uri="{FF2B5EF4-FFF2-40B4-BE49-F238E27FC236}">
                    <a16:creationId xmlns:a16="http://schemas.microsoft.com/office/drawing/2014/main" id="{86611A17-CBC6-4942-8E06-90DAB428204A}"/>
                  </a:ext>
                </a:extLst>
              </p:cNvPr>
              <p:cNvPicPr preferRelativeResize="0"/>
              <p:nvPr/>
            </p:nvPicPr>
            <p:blipFill rotWithShape="1">
              <a:blip r:embed="rId10">
                <a:alphaModFix/>
              </a:blip>
              <a:srcRect/>
              <a:stretch/>
            </p:blipFill>
            <p:spPr>
              <a:xfrm>
                <a:off x="0" y="0"/>
                <a:ext cx="460051" cy="292132"/>
              </a:xfrm>
              <a:prstGeom prst="rect">
                <a:avLst/>
              </a:prstGeom>
              <a:noFill/>
              <a:ln>
                <a:noFill/>
              </a:ln>
            </p:spPr>
          </p:pic>
          <p:sp>
            <p:nvSpPr>
              <p:cNvPr id="59" name="Google Shape;832;p14">
                <a:extLst>
                  <a:ext uri="{FF2B5EF4-FFF2-40B4-BE49-F238E27FC236}">
                    <a16:creationId xmlns:a16="http://schemas.microsoft.com/office/drawing/2014/main" id="{DA47EE5D-6C64-AA45-91F6-6DFAC3543CE5}"/>
                  </a:ext>
                </a:extLst>
              </p:cNvPr>
              <p:cNvSpPr txBox="1"/>
              <p:nvPr/>
            </p:nvSpPr>
            <p:spPr>
              <a:xfrm>
                <a:off x="106034" y="62760"/>
                <a:ext cx="296874" cy="193041"/>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ISP2</a:t>
                </a:r>
                <a:endParaRPr sz="2000" dirty="0">
                  <a:latin typeface="Century Gothic" panose="020B0502020202020204" pitchFamily="34" charset="0"/>
                </a:endParaRPr>
              </a:p>
            </p:txBody>
          </p:sp>
        </p:grpSp>
        <p:grpSp>
          <p:nvGrpSpPr>
            <p:cNvPr id="60" name="Google Shape;833;p14">
              <a:extLst>
                <a:ext uri="{FF2B5EF4-FFF2-40B4-BE49-F238E27FC236}">
                  <a16:creationId xmlns:a16="http://schemas.microsoft.com/office/drawing/2014/main" id="{2440E15E-B0F0-E44C-AAD3-967AA6F9300F}"/>
                </a:ext>
              </a:extLst>
            </p:cNvPr>
            <p:cNvGrpSpPr/>
            <p:nvPr/>
          </p:nvGrpSpPr>
          <p:grpSpPr>
            <a:xfrm>
              <a:off x="3181535" y="3303394"/>
              <a:ext cx="1277986" cy="969247"/>
              <a:chOff x="-2" y="96642"/>
              <a:chExt cx="1202007" cy="911623"/>
            </a:xfrm>
          </p:grpSpPr>
          <p:grpSp>
            <p:nvGrpSpPr>
              <p:cNvPr id="61" name="Google Shape;834;p14">
                <a:extLst>
                  <a:ext uri="{FF2B5EF4-FFF2-40B4-BE49-F238E27FC236}">
                    <a16:creationId xmlns:a16="http://schemas.microsoft.com/office/drawing/2014/main" id="{78FA611B-BBD9-6841-8A08-B6C232AA90F5}"/>
                  </a:ext>
                </a:extLst>
              </p:cNvPr>
              <p:cNvGrpSpPr/>
              <p:nvPr/>
            </p:nvGrpSpPr>
            <p:grpSpPr>
              <a:xfrm>
                <a:off x="-2" y="96642"/>
                <a:ext cx="1202007" cy="911623"/>
                <a:chOff x="-1" y="0"/>
                <a:chExt cx="1202005" cy="911622"/>
              </a:xfrm>
            </p:grpSpPr>
            <p:sp>
              <p:nvSpPr>
                <p:cNvPr id="68" name="Google Shape;835;p14">
                  <a:extLst>
                    <a:ext uri="{FF2B5EF4-FFF2-40B4-BE49-F238E27FC236}">
                      <a16:creationId xmlns:a16="http://schemas.microsoft.com/office/drawing/2014/main" id="{437F0725-2942-1C4E-8DBA-74ED3DCBA06A}"/>
                    </a:ext>
                  </a:extLst>
                </p:cNvPr>
                <p:cNvSpPr/>
                <p:nvPr/>
              </p:nvSpPr>
              <p:spPr>
                <a:xfrm>
                  <a:off x="-1" y="0"/>
                  <a:ext cx="1202005" cy="911622"/>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69" name="Google Shape;836;p14">
                  <a:extLst>
                    <a:ext uri="{FF2B5EF4-FFF2-40B4-BE49-F238E27FC236}">
                      <a16:creationId xmlns:a16="http://schemas.microsoft.com/office/drawing/2014/main" id="{EAACEC9F-4851-C54A-B9EB-5389034F1C86}"/>
                    </a:ext>
                  </a:extLst>
                </p:cNvPr>
                <p:cNvSpPr txBox="1"/>
                <p:nvPr/>
              </p:nvSpPr>
              <p:spPr>
                <a:xfrm>
                  <a:off x="-1" y="286542"/>
                  <a:ext cx="1202005" cy="338537"/>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pic>
            <p:nvPicPr>
              <p:cNvPr id="62" name="Google Shape;837;p14" descr="图片 3841">
                <a:extLst>
                  <a:ext uri="{FF2B5EF4-FFF2-40B4-BE49-F238E27FC236}">
                    <a16:creationId xmlns:a16="http://schemas.microsoft.com/office/drawing/2014/main" id="{211AAB54-54C5-5C40-8ECB-A78CE207A420}"/>
                  </a:ext>
                </a:extLst>
              </p:cNvPr>
              <p:cNvPicPr preferRelativeResize="0"/>
              <p:nvPr/>
            </p:nvPicPr>
            <p:blipFill rotWithShape="1">
              <a:blip r:embed="rId11">
                <a:alphaModFix/>
              </a:blip>
              <a:srcRect/>
              <a:stretch/>
            </p:blipFill>
            <p:spPr>
              <a:xfrm>
                <a:off x="812768" y="304275"/>
                <a:ext cx="312053" cy="312053"/>
              </a:xfrm>
              <a:prstGeom prst="rect">
                <a:avLst/>
              </a:prstGeom>
              <a:noFill/>
              <a:ln>
                <a:noFill/>
              </a:ln>
            </p:spPr>
          </p:pic>
          <p:pic>
            <p:nvPicPr>
              <p:cNvPr id="63" name="Google Shape;838;p14" descr="图片 3842">
                <a:extLst>
                  <a:ext uri="{FF2B5EF4-FFF2-40B4-BE49-F238E27FC236}">
                    <a16:creationId xmlns:a16="http://schemas.microsoft.com/office/drawing/2014/main" id="{BCEEEDC2-0B76-9744-B4C9-F346D0AE1623}"/>
                  </a:ext>
                </a:extLst>
              </p:cNvPr>
              <p:cNvPicPr preferRelativeResize="0"/>
              <p:nvPr/>
            </p:nvPicPr>
            <p:blipFill rotWithShape="1">
              <a:blip r:embed="rId9">
                <a:alphaModFix/>
              </a:blip>
              <a:srcRect/>
              <a:stretch/>
            </p:blipFill>
            <p:spPr>
              <a:xfrm>
                <a:off x="56101" y="449684"/>
                <a:ext cx="328995" cy="328993"/>
              </a:xfrm>
              <a:prstGeom prst="rect">
                <a:avLst/>
              </a:prstGeom>
              <a:noFill/>
              <a:ln>
                <a:noFill/>
              </a:ln>
            </p:spPr>
          </p:pic>
          <p:pic>
            <p:nvPicPr>
              <p:cNvPr id="64" name="Google Shape;839;p14" descr="图片 3843">
                <a:extLst>
                  <a:ext uri="{FF2B5EF4-FFF2-40B4-BE49-F238E27FC236}">
                    <a16:creationId xmlns:a16="http://schemas.microsoft.com/office/drawing/2014/main" id="{B9995E8F-520A-6C41-BA7B-14032E6C6D7F}"/>
                  </a:ext>
                </a:extLst>
              </p:cNvPr>
              <p:cNvPicPr preferRelativeResize="0"/>
              <p:nvPr/>
            </p:nvPicPr>
            <p:blipFill rotWithShape="1">
              <a:blip r:embed="rId9">
                <a:alphaModFix/>
              </a:blip>
              <a:srcRect/>
              <a:stretch/>
            </p:blipFill>
            <p:spPr>
              <a:xfrm>
                <a:off x="453913" y="449684"/>
                <a:ext cx="328995" cy="328993"/>
              </a:xfrm>
              <a:prstGeom prst="rect">
                <a:avLst/>
              </a:prstGeom>
              <a:noFill/>
              <a:ln>
                <a:noFill/>
              </a:ln>
            </p:spPr>
          </p:pic>
          <p:pic>
            <p:nvPicPr>
              <p:cNvPr id="65" name="Google Shape;840;p14" descr="图片 3844">
                <a:extLst>
                  <a:ext uri="{FF2B5EF4-FFF2-40B4-BE49-F238E27FC236}">
                    <a16:creationId xmlns:a16="http://schemas.microsoft.com/office/drawing/2014/main" id="{FC047611-FE2A-7749-A64A-0CB7300665B5}"/>
                  </a:ext>
                </a:extLst>
              </p:cNvPr>
              <p:cNvPicPr preferRelativeResize="0"/>
              <p:nvPr/>
            </p:nvPicPr>
            <p:blipFill rotWithShape="1">
              <a:blip r:embed="rId11">
                <a:alphaModFix/>
              </a:blip>
              <a:srcRect/>
              <a:stretch/>
            </p:blipFill>
            <p:spPr>
              <a:xfrm>
                <a:off x="812768" y="638152"/>
                <a:ext cx="312053" cy="312054"/>
              </a:xfrm>
              <a:prstGeom prst="rect">
                <a:avLst/>
              </a:prstGeom>
              <a:noFill/>
              <a:ln>
                <a:noFill/>
              </a:ln>
            </p:spPr>
          </p:pic>
          <p:sp>
            <p:nvSpPr>
              <p:cNvPr id="66" name="Google Shape;841;p14">
                <a:extLst>
                  <a:ext uri="{FF2B5EF4-FFF2-40B4-BE49-F238E27FC236}">
                    <a16:creationId xmlns:a16="http://schemas.microsoft.com/office/drawing/2014/main" id="{76342F97-D37C-E244-A2B5-CEBF9EC4469F}"/>
                  </a:ext>
                </a:extLst>
              </p:cNvPr>
              <p:cNvSpPr txBox="1"/>
              <p:nvPr/>
            </p:nvSpPr>
            <p:spPr>
              <a:xfrm>
                <a:off x="113122" y="108548"/>
                <a:ext cx="970250" cy="209324"/>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Internal switch</a:t>
                </a:r>
                <a:endParaRPr sz="2000" dirty="0">
                  <a:latin typeface="Century Gothic" panose="020B0502020202020204" pitchFamily="34" charset="0"/>
                </a:endParaRPr>
              </a:p>
            </p:txBody>
          </p:sp>
        </p:grpSp>
        <p:grpSp>
          <p:nvGrpSpPr>
            <p:cNvPr id="70" name="Google Shape;843;p14">
              <a:extLst>
                <a:ext uri="{FF2B5EF4-FFF2-40B4-BE49-F238E27FC236}">
                  <a16:creationId xmlns:a16="http://schemas.microsoft.com/office/drawing/2014/main" id="{A4DE9971-90DC-0B44-8048-72E353316380}"/>
                </a:ext>
              </a:extLst>
            </p:cNvPr>
            <p:cNvGrpSpPr/>
            <p:nvPr/>
          </p:nvGrpSpPr>
          <p:grpSpPr>
            <a:xfrm>
              <a:off x="2622625" y="2212396"/>
              <a:ext cx="1827508" cy="1641251"/>
              <a:chOff x="-509685" y="0"/>
              <a:chExt cx="1718859" cy="1543673"/>
            </a:xfrm>
          </p:grpSpPr>
          <p:grpSp>
            <p:nvGrpSpPr>
              <p:cNvPr id="71" name="Google Shape;844;p14">
                <a:extLst>
                  <a:ext uri="{FF2B5EF4-FFF2-40B4-BE49-F238E27FC236}">
                    <a16:creationId xmlns:a16="http://schemas.microsoft.com/office/drawing/2014/main" id="{ACAAA5F3-45FB-124B-B7E2-7FFC445A780C}"/>
                  </a:ext>
                </a:extLst>
              </p:cNvPr>
              <p:cNvGrpSpPr/>
              <p:nvPr/>
            </p:nvGrpSpPr>
            <p:grpSpPr>
              <a:xfrm>
                <a:off x="-2" y="0"/>
                <a:ext cx="1209176" cy="646875"/>
                <a:chOff x="-1" y="0"/>
                <a:chExt cx="1209174" cy="646874"/>
              </a:xfrm>
            </p:grpSpPr>
            <p:sp>
              <p:nvSpPr>
                <p:cNvPr id="76" name="Google Shape;845;p14">
                  <a:extLst>
                    <a:ext uri="{FF2B5EF4-FFF2-40B4-BE49-F238E27FC236}">
                      <a16:creationId xmlns:a16="http://schemas.microsoft.com/office/drawing/2014/main" id="{02DEC84A-F975-A34D-9FF4-8F37F9D79617}"/>
                    </a:ext>
                  </a:extLst>
                </p:cNvPr>
                <p:cNvSpPr/>
                <p:nvPr/>
              </p:nvSpPr>
              <p:spPr>
                <a:xfrm>
                  <a:off x="-1" y="0"/>
                  <a:ext cx="1209174" cy="646874"/>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77" name="Google Shape;846;p14">
                  <a:extLst>
                    <a:ext uri="{FF2B5EF4-FFF2-40B4-BE49-F238E27FC236}">
                      <a16:creationId xmlns:a16="http://schemas.microsoft.com/office/drawing/2014/main" id="{4568D2A4-7E30-9047-B572-26C4CE82D158}"/>
                    </a:ext>
                  </a:extLst>
                </p:cNvPr>
                <p:cNvSpPr txBox="1"/>
                <p:nvPr/>
              </p:nvSpPr>
              <p:spPr>
                <a:xfrm>
                  <a:off x="-1" y="155352"/>
                  <a:ext cx="1209174" cy="336170"/>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pic>
            <p:nvPicPr>
              <p:cNvPr id="72" name="Google Shape;847;p14" descr="图片 3836">
                <a:extLst>
                  <a:ext uri="{FF2B5EF4-FFF2-40B4-BE49-F238E27FC236}">
                    <a16:creationId xmlns:a16="http://schemas.microsoft.com/office/drawing/2014/main" id="{D64D6014-28FF-4B4F-82D3-E4A66055128F}"/>
                  </a:ext>
                </a:extLst>
              </p:cNvPr>
              <p:cNvPicPr preferRelativeResize="0"/>
              <p:nvPr/>
            </p:nvPicPr>
            <p:blipFill rotWithShape="1">
              <a:blip r:embed="rId9">
                <a:alphaModFix/>
              </a:blip>
              <a:srcRect/>
              <a:stretch/>
            </p:blipFill>
            <p:spPr>
              <a:xfrm>
                <a:off x="263118" y="223722"/>
                <a:ext cx="326695" cy="326693"/>
              </a:xfrm>
              <a:prstGeom prst="rect">
                <a:avLst/>
              </a:prstGeom>
              <a:noFill/>
              <a:ln>
                <a:noFill/>
              </a:ln>
            </p:spPr>
          </p:pic>
          <p:pic>
            <p:nvPicPr>
              <p:cNvPr id="73" name="Google Shape;848;p14" descr="图片 3837">
                <a:extLst>
                  <a:ext uri="{FF2B5EF4-FFF2-40B4-BE49-F238E27FC236}">
                    <a16:creationId xmlns:a16="http://schemas.microsoft.com/office/drawing/2014/main" id="{CD01FA9A-9FD9-5A4F-B25B-5F2F987DF216}"/>
                  </a:ext>
                </a:extLst>
              </p:cNvPr>
              <p:cNvPicPr preferRelativeResize="0"/>
              <p:nvPr/>
            </p:nvPicPr>
            <p:blipFill rotWithShape="1">
              <a:blip r:embed="rId9">
                <a:alphaModFix/>
              </a:blip>
              <a:srcRect/>
              <a:stretch/>
            </p:blipFill>
            <p:spPr>
              <a:xfrm>
                <a:off x="658149" y="223722"/>
                <a:ext cx="326695" cy="326693"/>
              </a:xfrm>
              <a:prstGeom prst="rect">
                <a:avLst/>
              </a:prstGeom>
              <a:noFill/>
              <a:ln>
                <a:noFill/>
              </a:ln>
            </p:spPr>
          </p:pic>
          <p:sp>
            <p:nvSpPr>
              <p:cNvPr id="74" name="Google Shape;849;p14">
                <a:extLst>
                  <a:ext uri="{FF2B5EF4-FFF2-40B4-BE49-F238E27FC236}">
                    <a16:creationId xmlns:a16="http://schemas.microsoft.com/office/drawing/2014/main" id="{D5E508D5-005A-204B-B176-93743F47B6BD}"/>
                  </a:ext>
                </a:extLst>
              </p:cNvPr>
              <p:cNvSpPr txBox="1"/>
              <p:nvPr/>
            </p:nvSpPr>
            <p:spPr>
              <a:xfrm>
                <a:off x="274725" y="9475"/>
                <a:ext cx="686939" cy="207861"/>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Core switch</a:t>
                </a:r>
                <a:endParaRPr sz="2000" dirty="0">
                  <a:latin typeface="Century Gothic" panose="020B0502020202020204" pitchFamily="34" charset="0"/>
                </a:endParaRPr>
              </a:p>
            </p:txBody>
          </p:sp>
          <p:cxnSp>
            <p:nvCxnSpPr>
              <p:cNvPr id="75" name="Google Shape;850;p14">
                <a:extLst>
                  <a:ext uri="{FF2B5EF4-FFF2-40B4-BE49-F238E27FC236}">
                    <a16:creationId xmlns:a16="http://schemas.microsoft.com/office/drawing/2014/main" id="{ED08CD0D-978A-A347-A8B6-2416C0AB1C6A}"/>
                  </a:ext>
                </a:extLst>
              </p:cNvPr>
              <p:cNvCxnSpPr/>
              <p:nvPr/>
            </p:nvCxnSpPr>
            <p:spPr>
              <a:xfrm flipH="1">
                <a:off x="628599" y="647410"/>
                <a:ext cx="1" cy="369963"/>
              </a:xfrm>
              <a:prstGeom prst="straightConnector1">
                <a:avLst/>
              </a:prstGeom>
              <a:noFill/>
              <a:ln w="12700" cap="flat" cmpd="sng">
                <a:solidFill>
                  <a:schemeClr val="accent6"/>
                </a:solidFill>
                <a:prstDash val="solid"/>
                <a:miter lim="800000"/>
                <a:headEnd type="none" w="sm" len="sm"/>
                <a:tailEnd type="none" w="sm" len="sm"/>
              </a:ln>
            </p:spPr>
          </p:cxnSp>
          <p:cxnSp>
            <p:nvCxnSpPr>
              <p:cNvPr id="280" name="Google Shape;850;p14">
                <a:extLst>
                  <a:ext uri="{FF2B5EF4-FFF2-40B4-BE49-F238E27FC236}">
                    <a16:creationId xmlns:a16="http://schemas.microsoft.com/office/drawing/2014/main" id="{25948C9F-3DA9-DC43-8526-A798E9A3EDC0}"/>
                  </a:ext>
                </a:extLst>
              </p:cNvPr>
              <p:cNvCxnSpPr>
                <a:cxnSpLocks/>
                <a:endCxn id="77" idx="1"/>
              </p:cNvCxnSpPr>
              <p:nvPr/>
            </p:nvCxnSpPr>
            <p:spPr>
              <a:xfrm>
                <a:off x="-509685" y="323437"/>
                <a:ext cx="509683" cy="0"/>
              </a:xfrm>
              <a:prstGeom prst="straightConnector1">
                <a:avLst/>
              </a:prstGeom>
              <a:noFill/>
              <a:ln w="12700" cap="flat" cmpd="sng">
                <a:solidFill>
                  <a:schemeClr val="accent6"/>
                </a:solidFill>
                <a:prstDash val="solid"/>
                <a:miter lim="800000"/>
                <a:headEnd type="none" w="sm" len="sm"/>
                <a:tailEnd type="none" w="sm" len="sm"/>
              </a:ln>
            </p:spPr>
          </p:cxnSp>
          <p:cxnSp>
            <p:nvCxnSpPr>
              <p:cNvPr id="295" name="Google Shape;850;p14">
                <a:extLst>
                  <a:ext uri="{FF2B5EF4-FFF2-40B4-BE49-F238E27FC236}">
                    <a16:creationId xmlns:a16="http://schemas.microsoft.com/office/drawing/2014/main" id="{0CC7CBBB-57F9-C64E-A1A5-8D881D7FBE7C}"/>
                  </a:ext>
                </a:extLst>
              </p:cNvPr>
              <p:cNvCxnSpPr>
                <a:cxnSpLocks/>
                <a:endCxn id="63" idx="1"/>
              </p:cNvCxnSpPr>
              <p:nvPr/>
            </p:nvCxnSpPr>
            <p:spPr>
              <a:xfrm>
                <a:off x="-88098" y="1543673"/>
                <a:ext cx="160198" cy="0"/>
              </a:xfrm>
              <a:prstGeom prst="straightConnector1">
                <a:avLst/>
              </a:prstGeom>
              <a:noFill/>
              <a:ln w="12700" cap="flat" cmpd="sng">
                <a:solidFill>
                  <a:schemeClr val="accent6"/>
                </a:solidFill>
                <a:prstDash val="solid"/>
                <a:miter lim="800000"/>
                <a:headEnd type="none" w="sm" len="sm"/>
                <a:tailEnd type="none" w="sm" len="sm"/>
              </a:ln>
            </p:spPr>
          </p:cxnSp>
        </p:grpSp>
        <p:cxnSp>
          <p:nvCxnSpPr>
            <p:cNvPr id="78" name="Google Shape;851;p14">
              <a:extLst>
                <a:ext uri="{FF2B5EF4-FFF2-40B4-BE49-F238E27FC236}">
                  <a16:creationId xmlns:a16="http://schemas.microsoft.com/office/drawing/2014/main" id="{A615A18D-AD2A-A94F-9031-212135AC37A9}"/>
                </a:ext>
              </a:extLst>
            </p:cNvPr>
            <p:cNvCxnSpPr/>
            <p:nvPr/>
          </p:nvCxnSpPr>
          <p:spPr>
            <a:xfrm rot="10800000" flipH="1">
              <a:off x="3829911" y="4276405"/>
              <a:ext cx="1" cy="234171"/>
            </a:xfrm>
            <a:prstGeom prst="straightConnector1">
              <a:avLst/>
            </a:prstGeom>
            <a:noFill/>
            <a:ln w="12700" cap="flat" cmpd="sng">
              <a:solidFill>
                <a:srgbClr val="FFC001"/>
              </a:solidFill>
              <a:prstDash val="solid"/>
              <a:miter lim="800000"/>
              <a:headEnd type="none" w="sm" len="sm"/>
              <a:tailEnd type="none" w="sm" len="sm"/>
            </a:ln>
          </p:spPr>
        </p:cxnSp>
        <p:cxnSp>
          <p:nvCxnSpPr>
            <p:cNvPr id="79" name="Google Shape;852;p14">
              <a:extLst>
                <a:ext uri="{FF2B5EF4-FFF2-40B4-BE49-F238E27FC236}">
                  <a16:creationId xmlns:a16="http://schemas.microsoft.com/office/drawing/2014/main" id="{C9F5CBA1-F5F6-8142-8737-686C35ECB537}"/>
                </a:ext>
              </a:extLst>
            </p:cNvPr>
            <p:cNvCxnSpPr/>
            <p:nvPr/>
          </p:nvCxnSpPr>
          <p:spPr>
            <a:xfrm>
              <a:off x="1580732" y="4434083"/>
              <a:ext cx="3896566" cy="1"/>
            </a:xfrm>
            <a:prstGeom prst="straightConnector1">
              <a:avLst/>
            </a:prstGeom>
            <a:noFill/>
            <a:ln w="12700" cap="flat" cmpd="sng">
              <a:solidFill>
                <a:srgbClr val="FFC001"/>
              </a:solidFill>
              <a:prstDash val="solid"/>
              <a:miter lim="800000"/>
              <a:headEnd type="none" w="sm" len="sm"/>
              <a:tailEnd type="none" w="sm" len="sm"/>
            </a:ln>
          </p:spPr>
        </p:cxnSp>
        <p:cxnSp>
          <p:nvCxnSpPr>
            <p:cNvPr id="80" name="Google Shape;853;p14">
              <a:extLst>
                <a:ext uri="{FF2B5EF4-FFF2-40B4-BE49-F238E27FC236}">
                  <a16:creationId xmlns:a16="http://schemas.microsoft.com/office/drawing/2014/main" id="{4E1C9B00-2D09-374F-A5E6-1ED867F94E63}"/>
                </a:ext>
              </a:extLst>
            </p:cNvPr>
            <p:cNvCxnSpPr/>
            <p:nvPr/>
          </p:nvCxnSpPr>
          <p:spPr>
            <a:xfrm rot="10800000" flipH="1">
              <a:off x="5472316" y="4430442"/>
              <a:ext cx="1" cy="80135"/>
            </a:xfrm>
            <a:prstGeom prst="straightConnector1">
              <a:avLst/>
            </a:prstGeom>
            <a:noFill/>
            <a:ln w="12700" cap="flat" cmpd="sng">
              <a:solidFill>
                <a:srgbClr val="FFC001"/>
              </a:solidFill>
              <a:prstDash val="solid"/>
              <a:miter lim="800000"/>
              <a:headEnd type="none" w="sm" len="sm"/>
              <a:tailEnd type="none" w="sm" len="sm"/>
            </a:ln>
          </p:spPr>
        </p:cxnSp>
        <p:cxnSp>
          <p:nvCxnSpPr>
            <p:cNvPr id="81" name="Google Shape;854;p14">
              <a:extLst>
                <a:ext uri="{FF2B5EF4-FFF2-40B4-BE49-F238E27FC236}">
                  <a16:creationId xmlns:a16="http://schemas.microsoft.com/office/drawing/2014/main" id="{758357BE-49DB-A648-BB50-6E19EE5BAFF8}"/>
                </a:ext>
              </a:extLst>
            </p:cNvPr>
            <p:cNvCxnSpPr/>
            <p:nvPr/>
          </p:nvCxnSpPr>
          <p:spPr>
            <a:xfrm>
              <a:off x="3823786" y="2122589"/>
              <a:ext cx="1" cy="84277"/>
            </a:xfrm>
            <a:prstGeom prst="straightConnector1">
              <a:avLst/>
            </a:prstGeom>
            <a:noFill/>
            <a:ln w="12700" cap="flat" cmpd="sng">
              <a:solidFill>
                <a:schemeClr val="accent6"/>
              </a:solidFill>
              <a:prstDash val="solid"/>
              <a:miter lim="800000"/>
              <a:headEnd type="none" w="sm" len="sm"/>
              <a:tailEnd type="none" w="sm" len="sm"/>
            </a:ln>
          </p:spPr>
        </p:cxnSp>
        <p:cxnSp>
          <p:nvCxnSpPr>
            <p:cNvPr id="82" name="Google Shape;855;p14">
              <a:extLst>
                <a:ext uri="{FF2B5EF4-FFF2-40B4-BE49-F238E27FC236}">
                  <a16:creationId xmlns:a16="http://schemas.microsoft.com/office/drawing/2014/main" id="{D8D41562-44FA-BB44-B37A-74EE38ED8897}"/>
                </a:ext>
              </a:extLst>
            </p:cNvPr>
            <p:cNvCxnSpPr/>
            <p:nvPr/>
          </p:nvCxnSpPr>
          <p:spPr>
            <a:xfrm>
              <a:off x="3406272" y="1188828"/>
              <a:ext cx="1" cy="129898"/>
            </a:xfrm>
            <a:prstGeom prst="straightConnector1">
              <a:avLst/>
            </a:prstGeom>
            <a:noFill/>
            <a:ln w="12700" cap="flat" cmpd="sng">
              <a:solidFill>
                <a:srgbClr val="00DCE4"/>
              </a:solidFill>
              <a:prstDash val="dash"/>
              <a:miter lim="800000"/>
              <a:headEnd type="none" w="sm" len="sm"/>
              <a:tailEnd type="none" w="sm" len="sm"/>
            </a:ln>
          </p:spPr>
        </p:cxnSp>
        <p:cxnSp>
          <p:nvCxnSpPr>
            <p:cNvPr id="83" name="Google Shape;856;p14">
              <a:extLst>
                <a:ext uri="{FF2B5EF4-FFF2-40B4-BE49-F238E27FC236}">
                  <a16:creationId xmlns:a16="http://schemas.microsoft.com/office/drawing/2014/main" id="{77E98FE5-2011-8E4B-AEE3-C1412EE27FF6}"/>
                </a:ext>
              </a:extLst>
            </p:cNvPr>
            <p:cNvCxnSpPr/>
            <p:nvPr/>
          </p:nvCxnSpPr>
          <p:spPr>
            <a:xfrm>
              <a:off x="4205557" y="1188828"/>
              <a:ext cx="1" cy="129898"/>
            </a:xfrm>
            <a:prstGeom prst="straightConnector1">
              <a:avLst/>
            </a:prstGeom>
            <a:noFill/>
            <a:ln w="12700" cap="flat" cmpd="sng">
              <a:solidFill>
                <a:srgbClr val="00DCE4"/>
              </a:solidFill>
              <a:prstDash val="dash"/>
              <a:miter lim="800000"/>
              <a:headEnd type="none" w="sm" len="sm"/>
              <a:tailEnd type="none" w="sm" len="sm"/>
            </a:ln>
          </p:spPr>
        </p:cxnSp>
        <p:cxnSp>
          <p:nvCxnSpPr>
            <p:cNvPr id="85" name="Google Shape;858;p14">
              <a:extLst>
                <a:ext uri="{FF2B5EF4-FFF2-40B4-BE49-F238E27FC236}">
                  <a16:creationId xmlns:a16="http://schemas.microsoft.com/office/drawing/2014/main" id="{9001ED47-89E2-3B4A-974C-C6328F7B5C26}"/>
                </a:ext>
              </a:extLst>
            </p:cNvPr>
            <p:cNvCxnSpPr/>
            <p:nvPr/>
          </p:nvCxnSpPr>
          <p:spPr>
            <a:xfrm rot="10800000" flipH="1">
              <a:off x="5137416" y="3159124"/>
              <a:ext cx="1" cy="274636"/>
            </a:xfrm>
            <a:prstGeom prst="straightConnector1">
              <a:avLst/>
            </a:prstGeom>
            <a:noFill/>
            <a:ln w="12700" cap="flat" cmpd="sng">
              <a:solidFill>
                <a:srgbClr val="FFC001"/>
              </a:solidFill>
              <a:prstDash val="solid"/>
              <a:miter lim="800000"/>
              <a:headEnd type="none" w="sm" len="sm"/>
              <a:tailEnd type="none" w="sm" len="sm"/>
            </a:ln>
          </p:spPr>
        </p:cxnSp>
        <p:cxnSp>
          <p:nvCxnSpPr>
            <p:cNvPr id="86" name="Google Shape;859;p14">
              <a:extLst>
                <a:ext uri="{FF2B5EF4-FFF2-40B4-BE49-F238E27FC236}">
                  <a16:creationId xmlns:a16="http://schemas.microsoft.com/office/drawing/2014/main" id="{B029AE6E-0D07-7A48-853F-DC71901B1C0A}"/>
                </a:ext>
              </a:extLst>
            </p:cNvPr>
            <p:cNvCxnSpPr/>
            <p:nvPr/>
          </p:nvCxnSpPr>
          <p:spPr>
            <a:xfrm rot="10800000" flipH="1">
              <a:off x="1580732" y="4430442"/>
              <a:ext cx="1" cy="80135"/>
            </a:xfrm>
            <a:prstGeom prst="straightConnector1">
              <a:avLst/>
            </a:prstGeom>
            <a:noFill/>
            <a:ln w="12700" cap="flat" cmpd="sng">
              <a:solidFill>
                <a:srgbClr val="FFC001"/>
              </a:solidFill>
              <a:prstDash val="solid"/>
              <a:miter lim="800000"/>
              <a:headEnd type="none" w="sm" len="sm"/>
              <a:tailEnd type="none" w="sm" len="sm"/>
            </a:ln>
          </p:spPr>
        </p:cxnSp>
        <p:grpSp>
          <p:nvGrpSpPr>
            <p:cNvPr id="88" name="Google Shape;863;p14">
              <a:extLst>
                <a:ext uri="{FF2B5EF4-FFF2-40B4-BE49-F238E27FC236}">
                  <a16:creationId xmlns:a16="http://schemas.microsoft.com/office/drawing/2014/main" id="{C58BCB7E-1235-7D42-9DD1-5D0EF4F79D49}"/>
                </a:ext>
              </a:extLst>
            </p:cNvPr>
            <p:cNvGrpSpPr/>
            <p:nvPr/>
          </p:nvGrpSpPr>
          <p:grpSpPr>
            <a:xfrm>
              <a:off x="605552" y="1023907"/>
              <a:ext cx="2166905" cy="941288"/>
              <a:chOff x="0" y="0"/>
              <a:chExt cx="2038076" cy="885324"/>
            </a:xfrm>
          </p:grpSpPr>
          <p:sp>
            <p:nvSpPr>
              <p:cNvPr id="103" name="Google Shape;864;p14">
                <a:extLst>
                  <a:ext uri="{FF2B5EF4-FFF2-40B4-BE49-F238E27FC236}">
                    <a16:creationId xmlns:a16="http://schemas.microsoft.com/office/drawing/2014/main" id="{382C7EAC-FD26-D945-9491-081ECB21FEDE}"/>
                  </a:ext>
                </a:extLst>
              </p:cNvPr>
              <p:cNvSpPr/>
              <p:nvPr/>
            </p:nvSpPr>
            <p:spPr>
              <a:xfrm>
                <a:off x="0" y="0"/>
                <a:ext cx="1897152" cy="885324"/>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dirty="0">
                  <a:solidFill>
                    <a:srgbClr val="FFFFFF"/>
                  </a:solidFill>
                  <a:latin typeface="Century Gothic" panose="020B0502020202020204" pitchFamily="34" charset="0"/>
                  <a:ea typeface="Helvetica Neue"/>
                  <a:cs typeface="Helvetica Neue"/>
                  <a:sym typeface="Helvetica Neue"/>
                </a:endParaRPr>
              </a:p>
            </p:txBody>
          </p:sp>
          <p:sp>
            <p:nvSpPr>
              <p:cNvPr id="104" name="Google Shape;865;p14">
                <a:extLst>
                  <a:ext uri="{FF2B5EF4-FFF2-40B4-BE49-F238E27FC236}">
                    <a16:creationId xmlns:a16="http://schemas.microsoft.com/office/drawing/2014/main" id="{D9A85939-2E69-7F44-AD1F-C1BC67CF3336}"/>
                  </a:ext>
                </a:extLst>
              </p:cNvPr>
              <p:cNvSpPr txBox="1"/>
              <p:nvPr/>
            </p:nvSpPr>
            <p:spPr>
              <a:xfrm>
                <a:off x="0" y="276291"/>
                <a:ext cx="2038076"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cxnSp>
          <p:nvCxnSpPr>
            <p:cNvPr id="89" name="Google Shape;866;p14">
              <a:extLst>
                <a:ext uri="{FF2B5EF4-FFF2-40B4-BE49-F238E27FC236}">
                  <a16:creationId xmlns:a16="http://schemas.microsoft.com/office/drawing/2014/main" id="{6C0181BA-0CFE-B242-A499-874F38EB3329}"/>
                </a:ext>
              </a:extLst>
            </p:cNvPr>
            <p:cNvCxnSpPr/>
            <p:nvPr/>
          </p:nvCxnSpPr>
          <p:spPr>
            <a:xfrm>
              <a:off x="747197" y="1198439"/>
              <a:ext cx="267605" cy="1"/>
            </a:xfrm>
            <a:prstGeom prst="straightConnector1">
              <a:avLst/>
            </a:prstGeom>
            <a:noFill/>
            <a:ln w="12700" cap="flat" cmpd="sng">
              <a:solidFill>
                <a:schemeClr val="accent6"/>
              </a:solidFill>
              <a:prstDash val="dash"/>
              <a:miter lim="800000"/>
              <a:headEnd type="none" w="sm" len="sm"/>
              <a:tailEnd type="triangle" w="med" len="med"/>
            </a:ln>
          </p:spPr>
        </p:cxnSp>
        <p:pic>
          <p:nvPicPr>
            <p:cNvPr id="90" name="Google Shape;867;p14" descr="图片 3212">
              <a:extLst>
                <a:ext uri="{FF2B5EF4-FFF2-40B4-BE49-F238E27FC236}">
                  <a16:creationId xmlns:a16="http://schemas.microsoft.com/office/drawing/2014/main" id="{5A61628A-5C37-5A40-AF3C-7CB223B71B80}"/>
                </a:ext>
              </a:extLst>
            </p:cNvPr>
            <p:cNvPicPr preferRelativeResize="0"/>
            <p:nvPr/>
          </p:nvPicPr>
          <p:blipFill rotWithShape="1">
            <a:blip r:embed="rId12">
              <a:alphaModFix/>
            </a:blip>
            <a:srcRect/>
            <a:stretch/>
          </p:blipFill>
          <p:spPr>
            <a:xfrm>
              <a:off x="1599538" y="1084828"/>
              <a:ext cx="253812" cy="253813"/>
            </a:xfrm>
            <a:prstGeom prst="rect">
              <a:avLst/>
            </a:prstGeom>
            <a:noFill/>
            <a:ln>
              <a:noFill/>
            </a:ln>
          </p:spPr>
        </p:pic>
        <p:pic>
          <p:nvPicPr>
            <p:cNvPr id="92" name="Google Shape;869;p14" descr="图片 3214">
              <a:extLst>
                <a:ext uri="{FF2B5EF4-FFF2-40B4-BE49-F238E27FC236}">
                  <a16:creationId xmlns:a16="http://schemas.microsoft.com/office/drawing/2014/main" id="{B127C30C-A985-1F4C-9620-36E64F1E2B3D}"/>
                </a:ext>
              </a:extLst>
            </p:cNvPr>
            <p:cNvPicPr preferRelativeResize="0"/>
            <p:nvPr/>
          </p:nvPicPr>
          <p:blipFill rotWithShape="1">
            <a:blip r:embed="rId3">
              <a:alphaModFix/>
            </a:blip>
            <a:srcRect/>
            <a:stretch/>
          </p:blipFill>
          <p:spPr>
            <a:xfrm>
              <a:off x="1598764" y="1660649"/>
              <a:ext cx="255360" cy="255360"/>
            </a:xfrm>
            <a:prstGeom prst="rect">
              <a:avLst/>
            </a:prstGeom>
            <a:noFill/>
            <a:ln>
              <a:noFill/>
            </a:ln>
          </p:spPr>
        </p:pic>
        <p:pic>
          <p:nvPicPr>
            <p:cNvPr id="93" name="Google Shape;870;p14" descr="图片 3215">
              <a:extLst>
                <a:ext uri="{FF2B5EF4-FFF2-40B4-BE49-F238E27FC236}">
                  <a16:creationId xmlns:a16="http://schemas.microsoft.com/office/drawing/2014/main" id="{6193E033-75A5-094C-9598-2BC720E07E69}"/>
                </a:ext>
              </a:extLst>
            </p:cNvPr>
            <p:cNvPicPr preferRelativeResize="0"/>
            <p:nvPr/>
          </p:nvPicPr>
          <p:blipFill rotWithShape="1">
            <a:blip r:embed="rId4">
              <a:alphaModFix/>
            </a:blip>
            <a:srcRect/>
            <a:stretch/>
          </p:blipFill>
          <p:spPr>
            <a:xfrm>
              <a:off x="753319" y="1661423"/>
              <a:ext cx="255359" cy="253812"/>
            </a:xfrm>
            <a:prstGeom prst="rect">
              <a:avLst/>
            </a:prstGeom>
            <a:noFill/>
            <a:ln>
              <a:noFill/>
            </a:ln>
          </p:spPr>
        </p:pic>
        <p:sp>
          <p:nvSpPr>
            <p:cNvPr id="94" name="Google Shape;871;p14">
              <a:extLst>
                <a:ext uri="{FF2B5EF4-FFF2-40B4-BE49-F238E27FC236}">
                  <a16:creationId xmlns:a16="http://schemas.microsoft.com/office/drawing/2014/main" id="{ABA4261A-89CA-1D42-A380-F7531087D738}"/>
                </a:ext>
              </a:extLst>
            </p:cNvPr>
            <p:cNvSpPr txBox="1"/>
            <p:nvPr/>
          </p:nvSpPr>
          <p:spPr>
            <a:xfrm>
              <a:off x="1035371" y="1084828"/>
              <a:ext cx="651834" cy="205243"/>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Access</a:t>
              </a:r>
              <a:endParaRPr dirty="0">
                <a:latin typeface="Century Gothic" panose="020B0502020202020204" pitchFamily="34" charset="0"/>
              </a:endParaRPr>
            </a:p>
          </p:txBody>
        </p:sp>
        <p:sp>
          <p:nvSpPr>
            <p:cNvPr id="95" name="Google Shape;872;p14">
              <a:extLst>
                <a:ext uri="{FF2B5EF4-FFF2-40B4-BE49-F238E27FC236}">
                  <a16:creationId xmlns:a16="http://schemas.microsoft.com/office/drawing/2014/main" id="{4DB34D9C-3B1E-D344-BA48-42A43D76E408}"/>
                </a:ext>
              </a:extLst>
            </p:cNvPr>
            <p:cNvSpPr txBox="1"/>
            <p:nvPr/>
          </p:nvSpPr>
          <p:spPr>
            <a:xfrm>
              <a:off x="1019927" y="1677942"/>
              <a:ext cx="651834" cy="205243"/>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ADC</a:t>
              </a:r>
              <a:endParaRPr dirty="0">
                <a:latin typeface="Century Gothic" panose="020B0502020202020204" pitchFamily="34" charset="0"/>
              </a:endParaRPr>
            </a:p>
          </p:txBody>
        </p:sp>
        <p:sp>
          <p:nvSpPr>
            <p:cNvPr id="96" name="Google Shape;873;p14">
              <a:extLst>
                <a:ext uri="{FF2B5EF4-FFF2-40B4-BE49-F238E27FC236}">
                  <a16:creationId xmlns:a16="http://schemas.microsoft.com/office/drawing/2014/main" id="{8A76EA48-E546-5049-A9B0-F16B913CD4C5}"/>
                </a:ext>
              </a:extLst>
            </p:cNvPr>
            <p:cNvSpPr txBox="1"/>
            <p:nvPr/>
          </p:nvSpPr>
          <p:spPr>
            <a:xfrm>
              <a:off x="1881799" y="1383513"/>
              <a:ext cx="740826" cy="205243"/>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NGFW</a:t>
              </a:r>
              <a:endParaRPr dirty="0">
                <a:latin typeface="Century Gothic" panose="020B0502020202020204" pitchFamily="34" charset="0"/>
              </a:endParaRPr>
            </a:p>
          </p:txBody>
        </p:sp>
        <p:cxnSp>
          <p:nvCxnSpPr>
            <p:cNvPr id="97" name="Google Shape;874;p14">
              <a:extLst>
                <a:ext uri="{FF2B5EF4-FFF2-40B4-BE49-F238E27FC236}">
                  <a16:creationId xmlns:a16="http://schemas.microsoft.com/office/drawing/2014/main" id="{57188DAF-70E0-EA40-8194-5831B5160760}"/>
                </a:ext>
              </a:extLst>
            </p:cNvPr>
            <p:cNvCxnSpPr/>
            <p:nvPr/>
          </p:nvCxnSpPr>
          <p:spPr>
            <a:xfrm>
              <a:off x="747197" y="1397939"/>
              <a:ext cx="267605" cy="1"/>
            </a:xfrm>
            <a:prstGeom prst="straightConnector1">
              <a:avLst/>
            </a:prstGeom>
            <a:noFill/>
            <a:ln w="12700" cap="flat" cmpd="sng">
              <a:solidFill>
                <a:srgbClr val="FFC001"/>
              </a:solidFill>
              <a:prstDash val="solid"/>
              <a:miter lim="800000"/>
              <a:headEnd type="none" w="sm" len="sm"/>
              <a:tailEnd type="none" w="sm" len="sm"/>
            </a:ln>
          </p:spPr>
        </p:cxnSp>
        <p:cxnSp>
          <p:nvCxnSpPr>
            <p:cNvPr id="98" name="Google Shape;875;p14">
              <a:extLst>
                <a:ext uri="{FF2B5EF4-FFF2-40B4-BE49-F238E27FC236}">
                  <a16:creationId xmlns:a16="http://schemas.microsoft.com/office/drawing/2014/main" id="{19F32B34-0C0D-2D46-962E-9878C64453F5}"/>
                </a:ext>
              </a:extLst>
            </p:cNvPr>
            <p:cNvCxnSpPr/>
            <p:nvPr/>
          </p:nvCxnSpPr>
          <p:spPr>
            <a:xfrm>
              <a:off x="747197" y="1573367"/>
              <a:ext cx="267605" cy="1"/>
            </a:xfrm>
            <a:prstGeom prst="straightConnector1">
              <a:avLst/>
            </a:prstGeom>
            <a:noFill/>
            <a:ln w="12700" cap="flat" cmpd="sng">
              <a:solidFill>
                <a:schemeClr val="accent6"/>
              </a:solidFill>
              <a:prstDash val="solid"/>
              <a:miter lim="800000"/>
              <a:headEnd type="none" w="sm" len="sm"/>
              <a:tailEnd type="none" w="sm" len="sm"/>
            </a:ln>
          </p:spPr>
        </p:cxnSp>
        <p:sp>
          <p:nvSpPr>
            <p:cNvPr id="99" name="Google Shape;876;p14">
              <a:extLst>
                <a:ext uri="{FF2B5EF4-FFF2-40B4-BE49-F238E27FC236}">
                  <a16:creationId xmlns:a16="http://schemas.microsoft.com/office/drawing/2014/main" id="{481CAC18-3F06-0047-B36B-4DAFB6776A08}"/>
                </a:ext>
              </a:extLst>
            </p:cNvPr>
            <p:cNvSpPr txBox="1"/>
            <p:nvPr/>
          </p:nvSpPr>
          <p:spPr>
            <a:xfrm>
              <a:off x="1035371" y="1276343"/>
              <a:ext cx="651834" cy="205243"/>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a:solidFill>
                    <a:srgbClr val="FFFFFF"/>
                  </a:solidFill>
                  <a:latin typeface="Century Gothic" panose="020B0502020202020204" pitchFamily="34" charset="0"/>
                  <a:ea typeface="Helvetica Neue"/>
                  <a:cs typeface="Helvetica Neue"/>
                  <a:sym typeface="Helvetica Neue"/>
                </a:rPr>
                <a:t>10 GE</a:t>
              </a:r>
              <a:endParaRPr>
                <a:latin typeface="Century Gothic" panose="020B0502020202020204" pitchFamily="34" charset="0"/>
              </a:endParaRPr>
            </a:p>
          </p:txBody>
        </p:sp>
        <p:sp>
          <p:nvSpPr>
            <p:cNvPr id="100" name="Google Shape;877;p14">
              <a:extLst>
                <a:ext uri="{FF2B5EF4-FFF2-40B4-BE49-F238E27FC236}">
                  <a16:creationId xmlns:a16="http://schemas.microsoft.com/office/drawing/2014/main" id="{8ECC2F7F-FB2B-DD43-96CC-EC7931A1111E}"/>
                </a:ext>
              </a:extLst>
            </p:cNvPr>
            <p:cNvSpPr txBox="1"/>
            <p:nvPr/>
          </p:nvSpPr>
          <p:spPr>
            <a:xfrm>
              <a:off x="1035371" y="1460452"/>
              <a:ext cx="651834" cy="205243"/>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a:solidFill>
                    <a:srgbClr val="FFFFFF"/>
                  </a:solidFill>
                  <a:latin typeface="Century Gothic" panose="020B0502020202020204" pitchFamily="34" charset="0"/>
                  <a:ea typeface="Helvetica Neue"/>
                  <a:cs typeface="Helvetica Neue"/>
                  <a:sym typeface="Helvetica Neue"/>
                </a:rPr>
                <a:t>GE</a:t>
              </a:r>
              <a:endParaRPr>
                <a:latin typeface="Century Gothic" panose="020B0502020202020204" pitchFamily="34" charset="0"/>
              </a:endParaRPr>
            </a:p>
          </p:txBody>
        </p:sp>
        <p:sp>
          <p:nvSpPr>
            <p:cNvPr id="101" name="Google Shape;878;p14">
              <a:extLst>
                <a:ext uri="{FF2B5EF4-FFF2-40B4-BE49-F238E27FC236}">
                  <a16:creationId xmlns:a16="http://schemas.microsoft.com/office/drawing/2014/main" id="{3E41A375-09AF-3346-B34A-5DCE5D3DDC9D}"/>
                </a:ext>
              </a:extLst>
            </p:cNvPr>
            <p:cNvSpPr txBox="1"/>
            <p:nvPr/>
          </p:nvSpPr>
          <p:spPr>
            <a:xfrm>
              <a:off x="1881799" y="1116440"/>
              <a:ext cx="651834" cy="205243"/>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Switch</a:t>
              </a:r>
              <a:endParaRPr dirty="0">
                <a:latin typeface="Century Gothic" panose="020B0502020202020204" pitchFamily="34" charset="0"/>
              </a:endParaRPr>
            </a:p>
          </p:txBody>
        </p:sp>
        <p:sp>
          <p:nvSpPr>
            <p:cNvPr id="102" name="Google Shape;879;p14">
              <a:extLst>
                <a:ext uri="{FF2B5EF4-FFF2-40B4-BE49-F238E27FC236}">
                  <a16:creationId xmlns:a16="http://schemas.microsoft.com/office/drawing/2014/main" id="{0D72EA12-2DF6-754A-AFF3-7491DC17BAC9}"/>
                </a:ext>
              </a:extLst>
            </p:cNvPr>
            <p:cNvSpPr txBox="1"/>
            <p:nvPr/>
          </p:nvSpPr>
          <p:spPr>
            <a:xfrm>
              <a:off x="1881799" y="1687767"/>
              <a:ext cx="864340" cy="205243"/>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700"/>
                <a:buFont typeface="Helvetica Neue"/>
                <a:buNone/>
              </a:pPr>
              <a:r>
                <a:rPr lang="en-US" sz="700" b="1" i="0" u="none" strike="noStrike" cap="none" dirty="0">
                  <a:solidFill>
                    <a:srgbClr val="FFFFFF"/>
                  </a:solidFill>
                  <a:latin typeface="Century Gothic" panose="020B0502020202020204" pitchFamily="34" charset="0"/>
                  <a:ea typeface="Helvetica Neue"/>
                  <a:cs typeface="Helvetica Neue"/>
                  <a:sym typeface="Helvetica Neue"/>
                </a:rPr>
                <a:t>IAM</a:t>
              </a:r>
              <a:endParaRPr dirty="0">
                <a:latin typeface="Century Gothic" panose="020B0502020202020204" pitchFamily="34" charset="0"/>
              </a:endParaRPr>
            </a:p>
          </p:txBody>
        </p:sp>
        <p:sp>
          <p:nvSpPr>
            <p:cNvPr id="105" name="Google Shape;880;p14">
              <a:extLst>
                <a:ext uri="{FF2B5EF4-FFF2-40B4-BE49-F238E27FC236}">
                  <a16:creationId xmlns:a16="http://schemas.microsoft.com/office/drawing/2014/main" id="{45ACF37F-E9FF-664B-AA32-58E0826CADAC}"/>
                </a:ext>
              </a:extLst>
            </p:cNvPr>
            <p:cNvSpPr txBox="1"/>
            <p:nvPr/>
          </p:nvSpPr>
          <p:spPr>
            <a:xfrm>
              <a:off x="4772626" y="1491252"/>
              <a:ext cx="844077" cy="447876"/>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Clinic</a:t>
              </a:r>
              <a:endParaRPr sz="800" dirty="0">
                <a:latin typeface="Century Gothic" panose="020B0502020202020204" pitchFamily="34" charset="0"/>
              </a:endParaRPr>
            </a:p>
            <a:p>
              <a:pPr marL="0" marR="0" lvl="0" indent="0" algn="l" rtl="0">
                <a:lnSpc>
                  <a:spcPct val="100000"/>
                </a:lnSpc>
                <a:spcBef>
                  <a:spcPts val="0"/>
                </a:spcBef>
                <a:spcAft>
                  <a:spcPts val="0"/>
                </a:spcAft>
                <a:buClr>
                  <a:srgbClr val="FFFFFF"/>
                </a:buClr>
                <a:buSzPts val="700"/>
                <a:buFont typeface="Helvetica Neue"/>
                <a:buNone/>
              </a:pPr>
              <a:endParaRPr sz="800" b="1" i="0" u="none" strike="noStrike" cap="none" dirty="0">
                <a:solidFill>
                  <a:srgbClr val="FFFFFF"/>
                </a:solidFill>
                <a:latin typeface="Century Gothic" panose="020B0502020202020204" pitchFamily="34" charset="0"/>
                <a:ea typeface="Helvetica Neue"/>
                <a:cs typeface="Helvetica Neue"/>
                <a:sym typeface="Helvetica Neue"/>
              </a:endParaRPr>
            </a:p>
            <a:p>
              <a:pPr marL="0" marR="0" lvl="0" indent="0" algn="l"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Inpatient</a:t>
              </a:r>
              <a:endParaRPr sz="800" dirty="0">
                <a:latin typeface="Century Gothic" panose="020B0502020202020204" pitchFamily="34" charset="0"/>
              </a:endParaRPr>
            </a:p>
          </p:txBody>
        </p:sp>
        <p:grpSp>
          <p:nvGrpSpPr>
            <p:cNvPr id="106" name="组合 105">
              <a:extLst>
                <a:ext uri="{FF2B5EF4-FFF2-40B4-BE49-F238E27FC236}">
                  <a16:creationId xmlns:a16="http://schemas.microsoft.com/office/drawing/2014/main" id="{311E426D-BC4E-A945-8AB3-5C57F8702EC5}"/>
                </a:ext>
              </a:extLst>
            </p:cNvPr>
            <p:cNvGrpSpPr/>
            <p:nvPr/>
          </p:nvGrpSpPr>
          <p:grpSpPr>
            <a:xfrm>
              <a:off x="1354374" y="4466764"/>
              <a:ext cx="4425230" cy="1517226"/>
              <a:chOff x="1789803" y="4597134"/>
              <a:chExt cx="4425230" cy="1517226"/>
            </a:xfrm>
          </p:grpSpPr>
          <p:grpSp>
            <p:nvGrpSpPr>
              <p:cNvPr id="107" name="Google Shape;894;p14">
                <a:extLst>
                  <a:ext uri="{FF2B5EF4-FFF2-40B4-BE49-F238E27FC236}">
                    <a16:creationId xmlns:a16="http://schemas.microsoft.com/office/drawing/2014/main" id="{F77B61D6-454A-E444-AB2A-7B7B54F93EEC}"/>
                  </a:ext>
                </a:extLst>
              </p:cNvPr>
              <p:cNvGrpSpPr/>
              <p:nvPr/>
            </p:nvGrpSpPr>
            <p:grpSpPr>
              <a:xfrm>
                <a:off x="1789803" y="4597134"/>
                <a:ext cx="4425230" cy="1517226"/>
                <a:chOff x="0" y="-1"/>
                <a:chExt cx="4162139" cy="1427024"/>
              </a:xfrm>
            </p:grpSpPr>
            <p:grpSp>
              <p:nvGrpSpPr>
                <p:cNvPr id="126" name="Google Shape;895;p14">
                  <a:extLst>
                    <a:ext uri="{FF2B5EF4-FFF2-40B4-BE49-F238E27FC236}">
                      <a16:creationId xmlns:a16="http://schemas.microsoft.com/office/drawing/2014/main" id="{FDF6136D-EE23-8D45-9B39-B580EF66C533}"/>
                    </a:ext>
                  </a:extLst>
                </p:cNvPr>
                <p:cNvGrpSpPr/>
                <p:nvPr/>
              </p:nvGrpSpPr>
              <p:grpSpPr>
                <a:xfrm>
                  <a:off x="0" y="-1"/>
                  <a:ext cx="4162139" cy="332742"/>
                  <a:chOff x="0" y="0"/>
                  <a:chExt cx="4162137" cy="332740"/>
                </a:xfrm>
              </p:grpSpPr>
              <p:sp>
                <p:nvSpPr>
                  <p:cNvPr id="149" name="Google Shape;896;p14">
                    <a:extLst>
                      <a:ext uri="{FF2B5EF4-FFF2-40B4-BE49-F238E27FC236}">
                        <a16:creationId xmlns:a16="http://schemas.microsoft.com/office/drawing/2014/main" id="{E313014E-4069-7741-9976-24CA839C5345}"/>
                      </a:ext>
                    </a:extLst>
                  </p:cNvPr>
                  <p:cNvSpPr/>
                  <p:nvPr/>
                </p:nvSpPr>
                <p:spPr>
                  <a:xfrm>
                    <a:off x="1" y="61109"/>
                    <a:ext cx="4162136" cy="223872"/>
                  </a:xfrm>
                  <a:prstGeom prst="rect">
                    <a:avLst/>
                  </a:prstGeom>
                  <a:solidFill>
                    <a:srgbClr val="00DBE3"/>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0" name="Google Shape;897;p14">
                    <a:extLst>
                      <a:ext uri="{FF2B5EF4-FFF2-40B4-BE49-F238E27FC236}">
                        <a16:creationId xmlns:a16="http://schemas.microsoft.com/office/drawing/2014/main" id="{A1CC97AA-9F7A-0644-B2C8-FE10A099452E}"/>
                      </a:ext>
                    </a:extLst>
                  </p:cNvPr>
                  <p:cNvSpPr txBox="1"/>
                  <p:nvPr/>
                </p:nvSpPr>
                <p:spPr>
                  <a:xfrm>
                    <a:off x="0" y="0"/>
                    <a:ext cx="1664373" cy="332740"/>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127" name="Google Shape;898;p14">
                  <a:extLst>
                    <a:ext uri="{FF2B5EF4-FFF2-40B4-BE49-F238E27FC236}">
                      <a16:creationId xmlns:a16="http://schemas.microsoft.com/office/drawing/2014/main" id="{B39F241D-43AF-DF49-A34F-9F5D807D9BB0}"/>
                    </a:ext>
                  </a:extLst>
                </p:cNvPr>
                <p:cNvGrpSpPr/>
                <p:nvPr/>
              </p:nvGrpSpPr>
              <p:grpSpPr>
                <a:xfrm>
                  <a:off x="0" y="51812"/>
                  <a:ext cx="4162139" cy="1375211"/>
                  <a:chOff x="0" y="-1"/>
                  <a:chExt cx="4162137" cy="1375210"/>
                </a:xfrm>
              </p:grpSpPr>
              <p:sp>
                <p:nvSpPr>
                  <p:cNvPr id="147" name="Google Shape;899;p14">
                    <a:extLst>
                      <a:ext uri="{FF2B5EF4-FFF2-40B4-BE49-F238E27FC236}">
                        <a16:creationId xmlns:a16="http://schemas.microsoft.com/office/drawing/2014/main" id="{6FFFCC0A-A1CB-524E-9A18-957B9C7D8677}"/>
                      </a:ext>
                    </a:extLst>
                  </p:cNvPr>
                  <p:cNvSpPr/>
                  <p:nvPr/>
                </p:nvSpPr>
                <p:spPr>
                  <a:xfrm>
                    <a:off x="1" y="-1"/>
                    <a:ext cx="4162136" cy="1375210"/>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48" name="Google Shape;900;p14">
                    <a:extLst>
                      <a:ext uri="{FF2B5EF4-FFF2-40B4-BE49-F238E27FC236}">
                        <a16:creationId xmlns:a16="http://schemas.microsoft.com/office/drawing/2014/main" id="{B5E2FBA0-3F29-AB4B-886C-78BC72281E57}"/>
                      </a:ext>
                    </a:extLst>
                  </p:cNvPr>
                  <p:cNvSpPr txBox="1"/>
                  <p:nvPr/>
                </p:nvSpPr>
                <p:spPr>
                  <a:xfrm>
                    <a:off x="0" y="465772"/>
                    <a:ext cx="2038076" cy="3327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sz="1600" b="0" i="0" u="none" strike="noStrike" cap="none">
                        <a:solidFill>
                          <a:srgbClr val="FFFFFF"/>
                        </a:solidFill>
                        <a:latin typeface="Century Gothic" panose="020B0502020202020204" pitchFamily="34" charset="0"/>
                        <a:ea typeface="Helvetica Neue"/>
                        <a:cs typeface="Helvetica Neue"/>
                        <a:sym typeface="Helvetica Neue"/>
                      </a:rPr>
                      <a:t> </a:t>
                    </a:r>
                    <a:endParaRPr>
                      <a:latin typeface="Century Gothic" panose="020B0502020202020204" pitchFamily="34" charset="0"/>
                    </a:endParaRPr>
                  </a:p>
                </p:txBody>
              </p:sp>
            </p:grpSp>
            <p:grpSp>
              <p:nvGrpSpPr>
                <p:cNvPr id="128" name="Google Shape;901;p14">
                  <a:extLst>
                    <a:ext uri="{FF2B5EF4-FFF2-40B4-BE49-F238E27FC236}">
                      <a16:creationId xmlns:a16="http://schemas.microsoft.com/office/drawing/2014/main" id="{CE57D6AF-306D-134D-B8B2-6F9D81EE2356}"/>
                    </a:ext>
                  </a:extLst>
                </p:cNvPr>
                <p:cNvGrpSpPr/>
                <p:nvPr/>
              </p:nvGrpSpPr>
              <p:grpSpPr>
                <a:xfrm>
                  <a:off x="88838" y="349714"/>
                  <a:ext cx="517810" cy="240178"/>
                  <a:chOff x="-7544" y="0"/>
                  <a:chExt cx="517808" cy="240177"/>
                </a:xfrm>
              </p:grpSpPr>
              <p:pic>
                <p:nvPicPr>
                  <p:cNvPr id="145" name="Google Shape;902;p14" descr="图片 3895">
                    <a:extLst>
                      <a:ext uri="{FF2B5EF4-FFF2-40B4-BE49-F238E27FC236}">
                        <a16:creationId xmlns:a16="http://schemas.microsoft.com/office/drawing/2014/main" id="{53E43F90-96DA-A44D-9AA1-CBCADD9DF673}"/>
                      </a:ext>
                    </a:extLst>
                  </p:cNvPr>
                  <p:cNvPicPr preferRelativeResize="0"/>
                  <p:nvPr/>
                </p:nvPicPr>
                <p:blipFill rotWithShape="1">
                  <a:blip r:embed="rId13">
                    <a:alphaModFix/>
                  </a:blip>
                  <a:srcRect/>
                  <a:stretch/>
                </p:blipFill>
                <p:spPr>
                  <a:xfrm>
                    <a:off x="-7544" y="0"/>
                    <a:ext cx="240177" cy="240177"/>
                  </a:xfrm>
                  <a:prstGeom prst="rect">
                    <a:avLst/>
                  </a:prstGeom>
                  <a:noFill/>
                  <a:ln>
                    <a:noFill/>
                  </a:ln>
                </p:spPr>
              </p:pic>
              <p:pic>
                <p:nvPicPr>
                  <p:cNvPr id="146" name="Google Shape;903;p14" descr="图片 3896">
                    <a:extLst>
                      <a:ext uri="{FF2B5EF4-FFF2-40B4-BE49-F238E27FC236}">
                        <a16:creationId xmlns:a16="http://schemas.microsoft.com/office/drawing/2014/main" id="{4FB900F5-A14E-0146-B305-903B227A6A45}"/>
                      </a:ext>
                    </a:extLst>
                  </p:cNvPr>
                  <p:cNvPicPr preferRelativeResize="0"/>
                  <p:nvPr/>
                </p:nvPicPr>
                <p:blipFill rotWithShape="1">
                  <a:blip r:embed="rId13">
                    <a:alphaModFix/>
                  </a:blip>
                  <a:srcRect/>
                  <a:stretch/>
                </p:blipFill>
                <p:spPr>
                  <a:xfrm>
                    <a:off x="270087" y="0"/>
                    <a:ext cx="240177" cy="240177"/>
                  </a:xfrm>
                  <a:prstGeom prst="rect">
                    <a:avLst/>
                  </a:prstGeom>
                  <a:noFill/>
                  <a:ln>
                    <a:noFill/>
                  </a:ln>
                </p:spPr>
              </p:pic>
            </p:grpSp>
            <p:grpSp>
              <p:nvGrpSpPr>
                <p:cNvPr id="129" name="Google Shape;904;p14">
                  <a:extLst>
                    <a:ext uri="{FF2B5EF4-FFF2-40B4-BE49-F238E27FC236}">
                      <a16:creationId xmlns:a16="http://schemas.microsoft.com/office/drawing/2014/main" id="{83073D8F-AB6D-1642-B0B9-57C9CC5E0722}"/>
                    </a:ext>
                  </a:extLst>
                </p:cNvPr>
                <p:cNvGrpSpPr/>
                <p:nvPr/>
              </p:nvGrpSpPr>
              <p:grpSpPr>
                <a:xfrm>
                  <a:off x="760133" y="349714"/>
                  <a:ext cx="517809" cy="240178"/>
                  <a:chOff x="0" y="0"/>
                  <a:chExt cx="517807" cy="240177"/>
                </a:xfrm>
              </p:grpSpPr>
              <p:pic>
                <p:nvPicPr>
                  <p:cNvPr id="143" name="Google Shape;905;p14" descr="图片 3893">
                    <a:extLst>
                      <a:ext uri="{FF2B5EF4-FFF2-40B4-BE49-F238E27FC236}">
                        <a16:creationId xmlns:a16="http://schemas.microsoft.com/office/drawing/2014/main" id="{AA054FA7-EF65-1E4D-A2F5-9292B475B871}"/>
                      </a:ext>
                    </a:extLst>
                  </p:cNvPr>
                  <p:cNvPicPr preferRelativeResize="0"/>
                  <p:nvPr/>
                </p:nvPicPr>
                <p:blipFill rotWithShape="1">
                  <a:blip r:embed="rId13">
                    <a:alphaModFix/>
                  </a:blip>
                  <a:srcRect/>
                  <a:stretch/>
                </p:blipFill>
                <p:spPr>
                  <a:xfrm>
                    <a:off x="0" y="0"/>
                    <a:ext cx="240177" cy="240177"/>
                  </a:xfrm>
                  <a:prstGeom prst="rect">
                    <a:avLst/>
                  </a:prstGeom>
                  <a:noFill/>
                  <a:ln>
                    <a:noFill/>
                  </a:ln>
                </p:spPr>
              </p:pic>
              <p:pic>
                <p:nvPicPr>
                  <p:cNvPr id="144" name="Google Shape;906;p14" descr="图片 3894">
                    <a:extLst>
                      <a:ext uri="{FF2B5EF4-FFF2-40B4-BE49-F238E27FC236}">
                        <a16:creationId xmlns:a16="http://schemas.microsoft.com/office/drawing/2014/main" id="{DCB97D6F-080B-6241-AB71-BFAE61E19559}"/>
                      </a:ext>
                    </a:extLst>
                  </p:cNvPr>
                  <p:cNvPicPr preferRelativeResize="0"/>
                  <p:nvPr/>
                </p:nvPicPr>
                <p:blipFill rotWithShape="1">
                  <a:blip r:embed="rId13">
                    <a:alphaModFix/>
                  </a:blip>
                  <a:srcRect/>
                  <a:stretch/>
                </p:blipFill>
                <p:spPr>
                  <a:xfrm>
                    <a:off x="277630" y="0"/>
                    <a:ext cx="240177" cy="240177"/>
                  </a:xfrm>
                  <a:prstGeom prst="rect">
                    <a:avLst/>
                  </a:prstGeom>
                  <a:noFill/>
                  <a:ln>
                    <a:noFill/>
                  </a:ln>
                </p:spPr>
              </p:pic>
            </p:grpSp>
            <p:grpSp>
              <p:nvGrpSpPr>
                <p:cNvPr id="130" name="Google Shape;907;p14">
                  <a:extLst>
                    <a:ext uri="{FF2B5EF4-FFF2-40B4-BE49-F238E27FC236}">
                      <a16:creationId xmlns:a16="http://schemas.microsoft.com/office/drawing/2014/main" id="{EDF82286-5DD4-D84D-BE27-E6EFFBA86F2B}"/>
                    </a:ext>
                  </a:extLst>
                </p:cNvPr>
                <p:cNvGrpSpPr/>
                <p:nvPr/>
              </p:nvGrpSpPr>
              <p:grpSpPr>
                <a:xfrm>
                  <a:off x="1424199" y="349714"/>
                  <a:ext cx="517810" cy="240178"/>
                  <a:chOff x="0" y="0"/>
                  <a:chExt cx="517808" cy="240177"/>
                </a:xfrm>
              </p:grpSpPr>
              <p:pic>
                <p:nvPicPr>
                  <p:cNvPr id="141" name="Google Shape;908;p14" descr="图片 3891">
                    <a:extLst>
                      <a:ext uri="{FF2B5EF4-FFF2-40B4-BE49-F238E27FC236}">
                        <a16:creationId xmlns:a16="http://schemas.microsoft.com/office/drawing/2014/main" id="{74BC2868-FCFF-DF4E-B539-47808A2B80FB}"/>
                      </a:ext>
                    </a:extLst>
                  </p:cNvPr>
                  <p:cNvPicPr preferRelativeResize="0"/>
                  <p:nvPr/>
                </p:nvPicPr>
                <p:blipFill rotWithShape="1">
                  <a:blip r:embed="rId13">
                    <a:alphaModFix/>
                  </a:blip>
                  <a:srcRect/>
                  <a:stretch/>
                </p:blipFill>
                <p:spPr>
                  <a:xfrm>
                    <a:off x="0" y="0"/>
                    <a:ext cx="240177" cy="240177"/>
                  </a:xfrm>
                  <a:prstGeom prst="rect">
                    <a:avLst/>
                  </a:prstGeom>
                  <a:noFill/>
                  <a:ln>
                    <a:noFill/>
                  </a:ln>
                </p:spPr>
              </p:pic>
              <p:pic>
                <p:nvPicPr>
                  <p:cNvPr id="142" name="Google Shape;909;p14" descr="图片 3892">
                    <a:extLst>
                      <a:ext uri="{FF2B5EF4-FFF2-40B4-BE49-F238E27FC236}">
                        <a16:creationId xmlns:a16="http://schemas.microsoft.com/office/drawing/2014/main" id="{40E187A8-A4E2-F749-8F4E-318AB8D860EE}"/>
                      </a:ext>
                    </a:extLst>
                  </p:cNvPr>
                  <p:cNvPicPr preferRelativeResize="0"/>
                  <p:nvPr/>
                </p:nvPicPr>
                <p:blipFill rotWithShape="1">
                  <a:blip r:embed="rId13">
                    <a:alphaModFix/>
                  </a:blip>
                  <a:srcRect/>
                  <a:stretch/>
                </p:blipFill>
                <p:spPr>
                  <a:xfrm>
                    <a:off x="277631" y="0"/>
                    <a:ext cx="240177" cy="240177"/>
                  </a:xfrm>
                  <a:prstGeom prst="rect">
                    <a:avLst/>
                  </a:prstGeom>
                  <a:noFill/>
                  <a:ln>
                    <a:noFill/>
                  </a:ln>
                </p:spPr>
              </p:pic>
            </p:grpSp>
            <p:pic>
              <p:nvPicPr>
                <p:cNvPr id="131" name="Google Shape;910;p14" descr="图片 3880">
                  <a:extLst>
                    <a:ext uri="{FF2B5EF4-FFF2-40B4-BE49-F238E27FC236}">
                      <a16:creationId xmlns:a16="http://schemas.microsoft.com/office/drawing/2014/main" id="{46E74B41-6AA3-5645-8FE4-910CDBF98B1A}"/>
                    </a:ext>
                  </a:extLst>
                </p:cNvPr>
                <p:cNvPicPr preferRelativeResize="0"/>
                <p:nvPr/>
              </p:nvPicPr>
              <p:blipFill rotWithShape="1">
                <a:blip r:embed="rId14">
                  <a:alphaModFix/>
                </a:blip>
                <a:srcRect/>
                <a:stretch/>
              </p:blipFill>
              <p:spPr>
                <a:xfrm>
                  <a:off x="105365" y="618089"/>
                  <a:ext cx="504577" cy="109740"/>
                </a:xfrm>
                <a:prstGeom prst="rect">
                  <a:avLst/>
                </a:prstGeom>
                <a:noFill/>
                <a:ln>
                  <a:noFill/>
                </a:ln>
              </p:spPr>
            </p:pic>
            <p:pic>
              <p:nvPicPr>
                <p:cNvPr id="132" name="Google Shape;911;p14" descr="图片 3881">
                  <a:extLst>
                    <a:ext uri="{FF2B5EF4-FFF2-40B4-BE49-F238E27FC236}">
                      <a16:creationId xmlns:a16="http://schemas.microsoft.com/office/drawing/2014/main" id="{4AA53519-AAA1-4D43-B52B-86AA846E58C8}"/>
                    </a:ext>
                  </a:extLst>
                </p:cNvPr>
                <p:cNvPicPr preferRelativeResize="0"/>
                <p:nvPr/>
              </p:nvPicPr>
              <p:blipFill rotWithShape="1">
                <a:blip r:embed="rId14">
                  <a:alphaModFix/>
                </a:blip>
                <a:srcRect/>
                <a:stretch/>
              </p:blipFill>
              <p:spPr>
                <a:xfrm>
                  <a:off x="105365" y="741962"/>
                  <a:ext cx="504577" cy="109740"/>
                </a:xfrm>
                <a:prstGeom prst="rect">
                  <a:avLst/>
                </a:prstGeom>
                <a:noFill/>
                <a:ln>
                  <a:noFill/>
                </a:ln>
              </p:spPr>
            </p:pic>
            <p:pic>
              <p:nvPicPr>
                <p:cNvPr id="133" name="Google Shape;912;p14" descr="图片 3882">
                  <a:extLst>
                    <a:ext uri="{FF2B5EF4-FFF2-40B4-BE49-F238E27FC236}">
                      <a16:creationId xmlns:a16="http://schemas.microsoft.com/office/drawing/2014/main" id="{654531CF-FF9B-2149-82AB-144582CF1D98}"/>
                    </a:ext>
                  </a:extLst>
                </p:cNvPr>
                <p:cNvPicPr preferRelativeResize="0"/>
                <p:nvPr/>
              </p:nvPicPr>
              <p:blipFill rotWithShape="1">
                <a:blip r:embed="rId14">
                  <a:alphaModFix/>
                </a:blip>
                <a:srcRect/>
                <a:stretch/>
              </p:blipFill>
              <p:spPr>
                <a:xfrm>
                  <a:off x="770655" y="618089"/>
                  <a:ext cx="504577" cy="109740"/>
                </a:xfrm>
                <a:prstGeom prst="rect">
                  <a:avLst/>
                </a:prstGeom>
                <a:noFill/>
                <a:ln>
                  <a:noFill/>
                </a:ln>
              </p:spPr>
            </p:pic>
            <p:pic>
              <p:nvPicPr>
                <p:cNvPr id="134" name="Google Shape;913;p14" descr="图片 3883">
                  <a:extLst>
                    <a:ext uri="{FF2B5EF4-FFF2-40B4-BE49-F238E27FC236}">
                      <a16:creationId xmlns:a16="http://schemas.microsoft.com/office/drawing/2014/main" id="{D540AE40-FAAA-7749-B0EE-B996F96A97BC}"/>
                    </a:ext>
                  </a:extLst>
                </p:cNvPr>
                <p:cNvPicPr preferRelativeResize="0"/>
                <p:nvPr/>
              </p:nvPicPr>
              <p:blipFill rotWithShape="1">
                <a:blip r:embed="rId14">
                  <a:alphaModFix/>
                </a:blip>
                <a:srcRect/>
                <a:stretch/>
              </p:blipFill>
              <p:spPr>
                <a:xfrm>
                  <a:off x="770655" y="741962"/>
                  <a:ext cx="504577" cy="109740"/>
                </a:xfrm>
                <a:prstGeom prst="rect">
                  <a:avLst/>
                </a:prstGeom>
                <a:noFill/>
                <a:ln>
                  <a:noFill/>
                </a:ln>
              </p:spPr>
            </p:pic>
            <p:pic>
              <p:nvPicPr>
                <p:cNvPr id="135" name="Google Shape;914;p14" descr="图片 3884">
                  <a:extLst>
                    <a:ext uri="{FF2B5EF4-FFF2-40B4-BE49-F238E27FC236}">
                      <a16:creationId xmlns:a16="http://schemas.microsoft.com/office/drawing/2014/main" id="{24D35C2C-A359-1B4A-9C53-9361D866F165}"/>
                    </a:ext>
                  </a:extLst>
                </p:cNvPr>
                <p:cNvPicPr preferRelativeResize="0"/>
                <p:nvPr/>
              </p:nvPicPr>
              <p:blipFill rotWithShape="1">
                <a:blip r:embed="rId14">
                  <a:alphaModFix/>
                </a:blip>
                <a:srcRect/>
                <a:stretch/>
              </p:blipFill>
              <p:spPr>
                <a:xfrm>
                  <a:off x="1425967" y="618089"/>
                  <a:ext cx="504577" cy="109740"/>
                </a:xfrm>
                <a:prstGeom prst="rect">
                  <a:avLst/>
                </a:prstGeom>
                <a:noFill/>
                <a:ln>
                  <a:noFill/>
                </a:ln>
              </p:spPr>
            </p:pic>
            <p:pic>
              <p:nvPicPr>
                <p:cNvPr id="136" name="Google Shape;915;p14" descr="图片 3885">
                  <a:extLst>
                    <a:ext uri="{FF2B5EF4-FFF2-40B4-BE49-F238E27FC236}">
                      <a16:creationId xmlns:a16="http://schemas.microsoft.com/office/drawing/2014/main" id="{BB39008C-7A93-9045-ACC6-45507CAD48B1}"/>
                    </a:ext>
                  </a:extLst>
                </p:cNvPr>
                <p:cNvPicPr preferRelativeResize="0"/>
                <p:nvPr/>
              </p:nvPicPr>
              <p:blipFill rotWithShape="1">
                <a:blip r:embed="rId14">
                  <a:alphaModFix/>
                </a:blip>
                <a:srcRect/>
                <a:stretch/>
              </p:blipFill>
              <p:spPr>
                <a:xfrm>
                  <a:off x="1425967" y="741962"/>
                  <a:ext cx="504577" cy="109740"/>
                </a:xfrm>
                <a:prstGeom prst="rect">
                  <a:avLst/>
                </a:prstGeom>
                <a:noFill/>
                <a:ln>
                  <a:noFill/>
                </a:ln>
              </p:spPr>
            </p:pic>
            <p:sp>
              <p:nvSpPr>
                <p:cNvPr id="137" name="Google Shape;916;p14">
                  <a:extLst>
                    <a:ext uri="{FF2B5EF4-FFF2-40B4-BE49-F238E27FC236}">
                      <a16:creationId xmlns:a16="http://schemas.microsoft.com/office/drawing/2014/main" id="{382F521D-0290-504B-9B51-ABFA21868B5F}"/>
                    </a:ext>
                  </a:extLst>
                </p:cNvPr>
                <p:cNvSpPr txBox="1"/>
                <p:nvPr/>
              </p:nvSpPr>
              <p:spPr>
                <a:xfrm>
                  <a:off x="593730" y="44073"/>
                  <a:ext cx="829212" cy="257204"/>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100" b="1" i="0" u="none" strike="noStrike" cap="none" dirty="0">
                      <a:solidFill>
                        <a:srgbClr val="000000"/>
                      </a:solidFill>
                      <a:latin typeface="Century Gothic" panose="020B0502020202020204" pitchFamily="34" charset="0"/>
                      <a:ea typeface="Helvetica Neue"/>
                      <a:cs typeface="Helvetica Neue"/>
                      <a:sym typeface="Helvetica Neue"/>
                    </a:rPr>
                    <a:t>PACS/OA</a:t>
                  </a:r>
                  <a:endParaRPr dirty="0">
                    <a:latin typeface="Century Gothic" panose="020B0502020202020204" pitchFamily="34" charset="0"/>
                  </a:endParaRPr>
                </a:p>
              </p:txBody>
            </p:sp>
            <p:sp>
              <p:nvSpPr>
                <p:cNvPr id="138" name="Google Shape;917;p14">
                  <a:extLst>
                    <a:ext uri="{FF2B5EF4-FFF2-40B4-BE49-F238E27FC236}">
                      <a16:creationId xmlns:a16="http://schemas.microsoft.com/office/drawing/2014/main" id="{E961FD4B-65A0-2646-B4BE-A7FAF04CF7C9}"/>
                    </a:ext>
                  </a:extLst>
                </p:cNvPr>
                <p:cNvSpPr txBox="1"/>
                <p:nvPr/>
              </p:nvSpPr>
              <p:spPr>
                <a:xfrm>
                  <a:off x="478649" y="1127397"/>
                  <a:ext cx="1152157" cy="172578"/>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Big capacity</a:t>
                  </a:r>
                  <a:r>
                    <a:rPr lang="zh-CN" altLang="en-US" sz="800" b="1" i="0" u="none" strike="noStrike" cap="none" dirty="0">
                      <a:solidFill>
                        <a:srgbClr val="FFFFFF"/>
                      </a:solidFill>
                      <a:latin typeface="Century Gothic" panose="020B0502020202020204" pitchFamily="34" charset="0"/>
                      <a:ea typeface="Helvetica Neue"/>
                      <a:cs typeface="Helvetica Neue"/>
                      <a:sym typeface="Helvetica Neue"/>
                    </a:rPr>
                    <a:t> </a:t>
                  </a:r>
                  <a:r>
                    <a:rPr lang="en-US" altLang="zh-CN" sz="800" b="1" i="0" u="none" strike="noStrike" cap="none" dirty="0">
                      <a:solidFill>
                        <a:srgbClr val="FFFFFF"/>
                      </a:solidFill>
                      <a:latin typeface="Century Gothic" panose="020B0502020202020204" pitchFamily="34" charset="0"/>
                      <a:ea typeface="Helvetica Neue"/>
                      <a:cs typeface="Helvetica Neue"/>
                      <a:sym typeface="Helvetica Neue"/>
                    </a:rPr>
                    <a:t> (hybrid)</a:t>
                  </a:r>
                  <a:endParaRPr sz="2000" dirty="0">
                    <a:latin typeface="Century Gothic" panose="020B0502020202020204" pitchFamily="34" charset="0"/>
                  </a:endParaRPr>
                </a:p>
              </p:txBody>
            </p:sp>
            <p:pic>
              <p:nvPicPr>
                <p:cNvPr id="139" name="Google Shape;918;p14" descr="图片 3888">
                  <a:extLst>
                    <a:ext uri="{FF2B5EF4-FFF2-40B4-BE49-F238E27FC236}">
                      <a16:creationId xmlns:a16="http://schemas.microsoft.com/office/drawing/2014/main" id="{96C48D9B-82AF-8E42-9CB9-D33F6111B0F6}"/>
                    </a:ext>
                  </a:extLst>
                </p:cNvPr>
                <p:cNvPicPr preferRelativeResize="0"/>
                <p:nvPr/>
              </p:nvPicPr>
              <p:blipFill rotWithShape="1">
                <a:blip r:embed="rId4">
                  <a:alphaModFix/>
                </a:blip>
                <a:srcRect/>
                <a:stretch/>
              </p:blipFill>
              <p:spPr>
                <a:xfrm>
                  <a:off x="576729" y="892414"/>
                  <a:ext cx="240178" cy="238722"/>
                </a:xfrm>
                <a:prstGeom prst="rect">
                  <a:avLst/>
                </a:prstGeom>
                <a:noFill/>
                <a:ln>
                  <a:noFill/>
                </a:ln>
              </p:spPr>
            </p:pic>
            <p:pic>
              <p:nvPicPr>
                <p:cNvPr id="140" name="Google Shape;920;p14" descr="图片 3890">
                  <a:extLst>
                    <a:ext uri="{FF2B5EF4-FFF2-40B4-BE49-F238E27FC236}">
                      <a16:creationId xmlns:a16="http://schemas.microsoft.com/office/drawing/2014/main" id="{6029D072-626A-F44E-91FB-D3375B690B20}"/>
                    </a:ext>
                  </a:extLst>
                </p:cNvPr>
                <p:cNvPicPr preferRelativeResize="0"/>
                <p:nvPr/>
              </p:nvPicPr>
              <p:blipFill rotWithShape="1">
                <a:blip r:embed="rId15">
                  <a:alphaModFix/>
                </a:blip>
                <a:srcRect/>
                <a:stretch/>
              </p:blipFill>
              <p:spPr>
                <a:xfrm>
                  <a:off x="3393128" y="907225"/>
                  <a:ext cx="171529" cy="232695"/>
                </a:xfrm>
                <a:prstGeom prst="rect">
                  <a:avLst/>
                </a:prstGeom>
                <a:noFill/>
                <a:ln>
                  <a:noFill/>
                </a:ln>
              </p:spPr>
            </p:pic>
          </p:grpSp>
          <p:pic>
            <p:nvPicPr>
              <p:cNvPr id="108" name="Google Shape;902;p14" descr="图片 3895">
                <a:extLst>
                  <a:ext uri="{FF2B5EF4-FFF2-40B4-BE49-F238E27FC236}">
                    <a16:creationId xmlns:a16="http://schemas.microsoft.com/office/drawing/2014/main" id="{90ADCD82-C5C4-0348-A1C0-7F08D97CB4AB}"/>
                  </a:ext>
                </a:extLst>
              </p:cNvPr>
              <p:cNvPicPr preferRelativeResize="0"/>
              <p:nvPr/>
            </p:nvPicPr>
            <p:blipFill rotWithShape="1">
              <a:blip r:embed="rId13">
                <a:alphaModFix/>
              </a:blip>
              <a:srcRect/>
              <a:stretch/>
            </p:blipFill>
            <p:spPr>
              <a:xfrm>
                <a:off x="4141164" y="4960600"/>
                <a:ext cx="255360" cy="255360"/>
              </a:xfrm>
              <a:prstGeom prst="rect">
                <a:avLst/>
              </a:prstGeom>
              <a:noFill/>
              <a:ln>
                <a:noFill/>
              </a:ln>
            </p:spPr>
          </p:pic>
          <p:pic>
            <p:nvPicPr>
              <p:cNvPr id="109" name="Google Shape;903;p14" descr="图片 3896">
                <a:extLst>
                  <a:ext uri="{FF2B5EF4-FFF2-40B4-BE49-F238E27FC236}">
                    <a16:creationId xmlns:a16="http://schemas.microsoft.com/office/drawing/2014/main" id="{91924193-9F05-1542-8F17-E2F0FCBE2140}"/>
                  </a:ext>
                </a:extLst>
              </p:cNvPr>
              <p:cNvPicPr preferRelativeResize="0"/>
              <p:nvPr/>
            </p:nvPicPr>
            <p:blipFill rotWithShape="1">
              <a:blip r:embed="rId13">
                <a:alphaModFix/>
              </a:blip>
              <a:srcRect/>
              <a:stretch/>
            </p:blipFill>
            <p:spPr>
              <a:xfrm>
                <a:off x="4436346" y="4960600"/>
                <a:ext cx="255360" cy="255360"/>
              </a:xfrm>
              <a:prstGeom prst="rect">
                <a:avLst/>
              </a:prstGeom>
              <a:noFill/>
              <a:ln>
                <a:noFill/>
              </a:ln>
            </p:spPr>
          </p:pic>
          <p:pic>
            <p:nvPicPr>
              <p:cNvPr id="110" name="Google Shape;905;p14" descr="图片 3893">
                <a:extLst>
                  <a:ext uri="{FF2B5EF4-FFF2-40B4-BE49-F238E27FC236}">
                    <a16:creationId xmlns:a16="http://schemas.microsoft.com/office/drawing/2014/main" id="{FCE381E4-D411-7D4D-9DE6-57E234CBCB1E}"/>
                  </a:ext>
                </a:extLst>
              </p:cNvPr>
              <p:cNvPicPr preferRelativeResize="0"/>
              <p:nvPr/>
            </p:nvPicPr>
            <p:blipFill rotWithShape="1">
              <a:blip r:embed="rId13">
                <a:alphaModFix/>
              </a:blip>
              <a:srcRect/>
              <a:stretch/>
            </p:blipFill>
            <p:spPr>
              <a:xfrm>
                <a:off x="4846872" y="4960600"/>
                <a:ext cx="255360" cy="255360"/>
              </a:xfrm>
              <a:prstGeom prst="rect">
                <a:avLst/>
              </a:prstGeom>
              <a:noFill/>
              <a:ln>
                <a:noFill/>
              </a:ln>
            </p:spPr>
          </p:pic>
          <p:pic>
            <p:nvPicPr>
              <p:cNvPr id="111" name="Google Shape;906;p14" descr="图片 3894">
                <a:extLst>
                  <a:ext uri="{FF2B5EF4-FFF2-40B4-BE49-F238E27FC236}">
                    <a16:creationId xmlns:a16="http://schemas.microsoft.com/office/drawing/2014/main" id="{632CCE4B-E366-9340-A1D4-5A1DF79D2D61}"/>
                  </a:ext>
                </a:extLst>
              </p:cNvPr>
              <p:cNvPicPr preferRelativeResize="0"/>
              <p:nvPr/>
            </p:nvPicPr>
            <p:blipFill rotWithShape="1">
              <a:blip r:embed="rId13">
                <a:alphaModFix/>
              </a:blip>
              <a:srcRect/>
              <a:stretch/>
            </p:blipFill>
            <p:spPr>
              <a:xfrm>
                <a:off x="5142054" y="4960600"/>
                <a:ext cx="255360" cy="255360"/>
              </a:xfrm>
              <a:prstGeom prst="rect">
                <a:avLst/>
              </a:prstGeom>
              <a:noFill/>
              <a:ln>
                <a:noFill/>
              </a:ln>
            </p:spPr>
          </p:pic>
          <p:pic>
            <p:nvPicPr>
              <p:cNvPr id="112" name="Google Shape;908;p14" descr="图片 3891">
                <a:extLst>
                  <a:ext uri="{FF2B5EF4-FFF2-40B4-BE49-F238E27FC236}">
                    <a16:creationId xmlns:a16="http://schemas.microsoft.com/office/drawing/2014/main" id="{B47C0555-8EDB-D341-8FFB-0B04B284D419}"/>
                  </a:ext>
                </a:extLst>
              </p:cNvPr>
              <p:cNvPicPr preferRelativeResize="0"/>
              <p:nvPr/>
            </p:nvPicPr>
            <p:blipFill rotWithShape="1">
              <a:blip r:embed="rId13">
                <a:alphaModFix/>
              </a:blip>
              <a:srcRect/>
              <a:stretch/>
            </p:blipFill>
            <p:spPr>
              <a:xfrm>
                <a:off x="5552913" y="4960600"/>
                <a:ext cx="255360" cy="255360"/>
              </a:xfrm>
              <a:prstGeom prst="rect">
                <a:avLst/>
              </a:prstGeom>
              <a:noFill/>
              <a:ln>
                <a:noFill/>
              </a:ln>
            </p:spPr>
          </p:pic>
          <p:pic>
            <p:nvPicPr>
              <p:cNvPr id="113" name="Google Shape;909;p14" descr="图片 3892">
                <a:extLst>
                  <a:ext uri="{FF2B5EF4-FFF2-40B4-BE49-F238E27FC236}">
                    <a16:creationId xmlns:a16="http://schemas.microsoft.com/office/drawing/2014/main" id="{7EC90BA9-067B-1549-A4AD-C92F851C5D06}"/>
                  </a:ext>
                </a:extLst>
              </p:cNvPr>
              <p:cNvPicPr preferRelativeResize="0"/>
              <p:nvPr/>
            </p:nvPicPr>
            <p:blipFill rotWithShape="1">
              <a:blip r:embed="rId13">
                <a:alphaModFix/>
              </a:blip>
              <a:srcRect/>
              <a:stretch/>
            </p:blipFill>
            <p:spPr>
              <a:xfrm>
                <a:off x="5848095" y="4960600"/>
                <a:ext cx="255360" cy="255360"/>
              </a:xfrm>
              <a:prstGeom prst="rect">
                <a:avLst/>
              </a:prstGeom>
              <a:noFill/>
              <a:ln>
                <a:noFill/>
              </a:ln>
            </p:spPr>
          </p:pic>
          <p:pic>
            <p:nvPicPr>
              <p:cNvPr id="114" name="Google Shape;910;p14" descr="图片 3880">
                <a:extLst>
                  <a:ext uri="{FF2B5EF4-FFF2-40B4-BE49-F238E27FC236}">
                    <a16:creationId xmlns:a16="http://schemas.microsoft.com/office/drawing/2014/main" id="{86D2A174-14AC-904B-B84D-CFE440EFBC0D}"/>
                  </a:ext>
                </a:extLst>
              </p:cNvPr>
              <p:cNvPicPr preferRelativeResize="0"/>
              <p:nvPr/>
            </p:nvPicPr>
            <p:blipFill rotWithShape="1">
              <a:blip r:embed="rId14">
                <a:alphaModFix/>
              </a:blip>
              <a:srcRect/>
              <a:stretch/>
            </p:blipFill>
            <p:spPr>
              <a:xfrm>
                <a:off x="4150715" y="5245939"/>
                <a:ext cx="536472" cy="116677"/>
              </a:xfrm>
              <a:prstGeom prst="rect">
                <a:avLst/>
              </a:prstGeom>
              <a:noFill/>
              <a:ln>
                <a:noFill/>
              </a:ln>
            </p:spPr>
          </p:pic>
          <p:pic>
            <p:nvPicPr>
              <p:cNvPr id="115" name="Google Shape;911;p14" descr="图片 3881">
                <a:extLst>
                  <a:ext uri="{FF2B5EF4-FFF2-40B4-BE49-F238E27FC236}">
                    <a16:creationId xmlns:a16="http://schemas.microsoft.com/office/drawing/2014/main" id="{3AB1712F-359C-C74F-B668-007B6D2C2918}"/>
                  </a:ext>
                </a:extLst>
              </p:cNvPr>
              <p:cNvPicPr preferRelativeResize="0"/>
              <p:nvPr/>
            </p:nvPicPr>
            <p:blipFill rotWithShape="1">
              <a:blip r:embed="rId14">
                <a:alphaModFix/>
              </a:blip>
              <a:srcRect/>
              <a:stretch/>
            </p:blipFill>
            <p:spPr>
              <a:xfrm>
                <a:off x="4150715" y="5377643"/>
                <a:ext cx="536472" cy="116677"/>
              </a:xfrm>
              <a:prstGeom prst="rect">
                <a:avLst/>
              </a:prstGeom>
              <a:noFill/>
              <a:ln>
                <a:noFill/>
              </a:ln>
            </p:spPr>
          </p:pic>
          <p:pic>
            <p:nvPicPr>
              <p:cNvPr id="116" name="Google Shape;912;p14" descr="图片 3882">
                <a:extLst>
                  <a:ext uri="{FF2B5EF4-FFF2-40B4-BE49-F238E27FC236}">
                    <a16:creationId xmlns:a16="http://schemas.microsoft.com/office/drawing/2014/main" id="{9F3B2E0E-2905-F44F-9E91-45C77D7CF73D}"/>
                  </a:ext>
                </a:extLst>
              </p:cNvPr>
              <p:cNvPicPr preferRelativeResize="0"/>
              <p:nvPr/>
            </p:nvPicPr>
            <p:blipFill rotWithShape="1">
              <a:blip r:embed="rId14">
                <a:alphaModFix/>
              </a:blip>
              <a:srcRect/>
              <a:stretch/>
            </p:blipFill>
            <p:spPr>
              <a:xfrm>
                <a:off x="4833995" y="5245939"/>
                <a:ext cx="536472" cy="116677"/>
              </a:xfrm>
              <a:prstGeom prst="rect">
                <a:avLst/>
              </a:prstGeom>
              <a:noFill/>
              <a:ln>
                <a:noFill/>
              </a:ln>
            </p:spPr>
          </p:pic>
          <p:pic>
            <p:nvPicPr>
              <p:cNvPr id="117" name="Google Shape;913;p14" descr="图片 3883">
                <a:extLst>
                  <a:ext uri="{FF2B5EF4-FFF2-40B4-BE49-F238E27FC236}">
                    <a16:creationId xmlns:a16="http://schemas.microsoft.com/office/drawing/2014/main" id="{75DCD379-387D-0B42-825A-685F2B408F90}"/>
                  </a:ext>
                </a:extLst>
              </p:cNvPr>
              <p:cNvPicPr preferRelativeResize="0"/>
              <p:nvPr/>
            </p:nvPicPr>
            <p:blipFill rotWithShape="1">
              <a:blip r:embed="rId14">
                <a:alphaModFix/>
              </a:blip>
              <a:srcRect/>
              <a:stretch/>
            </p:blipFill>
            <p:spPr>
              <a:xfrm>
                <a:off x="4833995" y="5377643"/>
                <a:ext cx="536472" cy="116677"/>
              </a:xfrm>
              <a:prstGeom prst="rect">
                <a:avLst/>
              </a:prstGeom>
              <a:noFill/>
              <a:ln>
                <a:noFill/>
              </a:ln>
            </p:spPr>
          </p:pic>
          <p:pic>
            <p:nvPicPr>
              <p:cNvPr id="118" name="Google Shape;914;p14" descr="图片 3884">
                <a:extLst>
                  <a:ext uri="{FF2B5EF4-FFF2-40B4-BE49-F238E27FC236}">
                    <a16:creationId xmlns:a16="http://schemas.microsoft.com/office/drawing/2014/main" id="{B9491EDC-801A-AB4A-A3B0-2C0D147EA0E3}"/>
                  </a:ext>
                </a:extLst>
              </p:cNvPr>
              <p:cNvPicPr preferRelativeResize="0"/>
              <p:nvPr/>
            </p:nvPicPr>
            <p:blipFill rotWithShape="1">
              <a:blip r:embed="rId14">
                <a:alphaModFix/>
              </a:blip>
              <a:srcRect/>
              <a:stretch/>
            </p:blipFill>
            <p:spPr>
              <a:xfrm>
                <a:off x="5554793" y="5245939"/>
                <a:ext cx="536472" cy="116677"/>
              </a:xfrm>
              <a:prstGeom prst="rect">
                <a:avLst/>
              </a:prstGeom>
              <a:noFill/>
              <a:ln>
                <a:noFill/>
              </a:ln>
            </p:spPr>
          </p:pic>
          <p:pic>
            <p:nvPicPr>
              <p:cNvPr id="119" name="Google Shape;915;p14" descr="图片 3885">
                <a:extLst>
                  <a:ext uri="{FF2B5EF4-FFF2-40B4-BE49-F238E27FC236}">
                    <a16:creationId xmlns:a16="http://schemas.microsoft.com/office/drawing/2014/main" id="{1259AE42-0D28-2543-8B76-203238798F5B}"/>
                  </a:ext>
                </a:extLst>
              </p:cNvPr>
              <p:cNvPicPr preferRelativeResize="0"/>
              <p:nvPr/>
            </p:nvPicPr>
            <p:blipFill rotWithShape="1">
              <a:blip r:embed="rId14">
                <a:alphaModFix/>
              </a:blip>
              <a:srcRect/>
              <a:stretch/>
            </p:blipFill>
            <p:spPr>
              <a:xfrm>
                <a:off x="5554793" y="5377643"/>
                <a:ext cx="536472" cy="116677"/>
              </a:xfrm>
              <a:prstGeom prst="rect">
                <a:avLst/>
              </a:prstGeom>
              <a:noFill/>
              <a:ln>
                <a:noFill/>
              </a:ln>
            </p:spPr>
          </p:pic>
          <p:pic>
            <p:nvPicPr>
              <p:cNvPr id="120" name="Google Shape;918;p14" descr="图片 3888">
                <a:extLst>
                  <a:ext uri="{FF2B5EF4-FFF2-40B4-BE49-F238E27FC236}">
                    <a16:creationId xmlns:a16="http://schemas.microsoft.com/office/drawing/2014/main" id="{560449D7-0F8C-9D4B-B202-2682496AABFE}"/>
                  </a:ext>
                </a:extLst>
              </p:cNvPr>
              <p:cNvPicPr preferRelativeResize="0"/>
              <p:nvPr/>
            </p:nvPicPr>
            <p:blipFill rotWithShape="1">
              <a:blip r:embed="rId4">
                <a:alphaModFix/>
              </a:blip>
              <a:srcRect/>
              <a:stretch/>
            </p:blipFill>
            <p:spPr>
              <a:xfrm>
                <a:off x="4616675" y="5557280"/>
                <a:ext cx="255360" cy="253811"/>
              </a:xfrm>
              <a:prstGeom prst="rect">
                <a:avLst/>
              </a:prstGeom>
              <a:noFill/>
              <a:ln>
                <a:noFill/>
              </a:ln>
            </p:spPr>
          </p:pic>
          <p:sp>
            <p:nvSpPr>
              <p:cNvPr id="121" name="Google Shape;960;p14">
                <a:extLst>
                  <a:ext uri="{FF2B5EF4-FFF2-40B4-BE49-F238E27FC236}">
                    <a16:creationId xmlns:a16="http://schemas.microsoft.com/office/drawing/2014/main" id="{1D69CB28-C20E-9B49-B56E-22D940703BBE}"/>
                  </a:ext>
                </a:extLst>
              </p:cNvPr>
              <p:cNvSpPr txBox="1"/>
              <p:nvPr/>
            </p:nvSpPr>
            <p:spPr>
              <a:xfrm>
                <a:off x="4336673" y="4647913"/>
                <a:ext cx="1491112" cy="313265"/>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100" b="1" i="0" u="none" strike="noStrike" cap="none" dirty="0">
                    <a:solidFill>
                      <a:srgbClr val="000000"/>
                    </a:solidFill>
                    <a:latin typeface="Century Gothic" panose="020B0502020202020204" pitchFamily="34" charset="0"/>
                    <a:ea typeface="Helvetica Neue"/>
                    <a:cs typeface="Helvetica Neue"/>
                    <a:sym typeface="Helvetica Neue"/>
                  </a:rPr>
                  <a:t>HIS</a:t>
                </a:r>
                <a:r>
                  <a:rPr lang="en-US" sz="1100" b="1" dirty="0">
                    <a:latin typeface="Century Gothic" panose="020B0502020202020204" pitchFamily="34" charset="0"/>
                    <a:ea typeface="Helvetica Neue"/>
                    <a:cs typeface="Helvetica Neue"/>
                    <a:sym typeface="Helvetica Neue"/>
                  </a:rPr>
                  <a:t>/</a:t>
                </a:r>
                <a:r>
                  <a:rPr lang="en-US" sz="1100" b="1" i="0" u="none" strike="noStrike" cap="none" dirty="0">
                    <a:solidFill>
                      <a:srgbClr val="000000"/>
                    </a:solidFill>
                    <a:latin typeface="Century Gothic" panose="020B0502020202020204" pitchFamily="34" charset="0"/>
                    <a:ea typeface="Helvetica Neue"/>
                    <a:cs typeface="Helvetica Neue"/>
                    <a:sym typeface="Helvetica Neue"/>
                  </a:rPr>
                  <a:t>EMR</a:t>
                </a:r>
                <a:r>
                  <a:rPr lang="en-US" sz="1100" b="1" dirty="0">
                    <a:latin typeface="Century Gothic" panose="020B0502020202020204" pitchFamily="34" charset="0"/>
                    <a:ea typeface="Helvetica Neue"/>
                    <a:cs typeface="Helvetica Neue"/>
                    <a:sym typeface="Helvetica Neue"/>
                  </a:rPr>
                  <a:t>/</a:t>
                </a:r>
                <a:r>
                  <a:rPr lang="en-US" sz="1100" b="1" i="0" u="none" strike="noStrike" cap="none" dirty="0">
                    <a:solidFill>
                      <a:srgbClr val="000000"/>
                    </a:solidFill>
                    <a:latin typeface="Century Gothic" panose="020B0502020202020204" pitchFamily="34" charset="0"/>
                    <a:ea typeface="Helvetica Neue"/>
                    <a:cs typeface="Helvetica Neue"/>
                    <a:sym typeface="Helvetica Neue"/>
                  </a:rPr>
                  <a:t>LIS</a:t>
                </a:r>
                <a:endParaRPr dirty="0">
                  <a:latin typeface="Century Gothic" panose="020B0502020202020204" pitchFamily="34" charset="0"/>
                </a:endParaRPr>
              </a:p>
            </p:txBody>
          </p:sp>
          <p:pic>
            <p:nvPicPr>
              <p:cNvPr id="122" name="Google Shape;920;p14" descr="图片 3890">
                <a:extLst>
                  <a:ext uri="{FF2B5EF4-FFF2-40B4-BE49-F238E27FC236}">
                    <a16:creationId xmlns:a16="http://schemas.microsoft.com/office/drawing/2014/main" id="{DFFE4E78-D171-214A-BCF1-0DEF29509F78}"/>
                  </a:ext>
                </a:extLst>
              </p:cNvPr>
              <p:cNvPicPr preferRelativeResize="0"/>
              <p:nvPr/>
            </p:nvPicPr>
            <p:blipFill rotWithShape="1">
              <a:blip r:embed="rId15">
                <a:alphaModFix/>
              </a:blip>
              <a:srcRect/>
              <a:stretch/>
            </p:blipFill>
            <p:spPr>
              <a:xfrm>
                <a:off x="3140174" y="5552367"/>
                <a:ext cx="182371" cy="247404"/>
              </a:xfrm>
              <a:prstGeom prst="rect">
                <a:avLst/>
              </a:prstGeom>
              <a:noFill/>
              <a:ln>
                <a:noFill/>
              </a:ln>
            </p:spPr>
          </p:pic>
          <p:sp>
            <p:nvSpPr>
              <p:cNvPr id="123" name="Google Shape;961;p14">
                <a:extLst>
                  <a:ext uri="{FF2B5EF4-FFF2-40B4-BE49-F238E27FC236}">
                    <a16:creationId xmlns:a16="http://schemas.microsoft.com/office/drawing/2014/main" id="{0CF2B9FF-ABB1-EB43-B3C4-CC6402B5A1A3}"/>
                  </a:ext>
                </a:extLst>
              </p:cNvPr>
              <p:cNvSpPr txBox="1"/>
              <p:nvPr/>
            </p:nvSpPr>
            <p:spPr>
              <a:xfrm>
                <a:off x="4372267" y="5809109"/>
                <a:ext cx="1504804" cy="153783"/>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High performance (flash)</a:t>
                </a:r>
                <a:endParaRPr sz="2000" dirty="0">
                  <a:latin typeface="Century Gothic" panose="020B0502020202020204" pitchFamily="34" charset="0"/>
                </a:endParaRPr>
              </a:p>
            </p:txBody>
          </p:sp>
          <p:sp>
            <p:nvSpPr>
              <p:cNvPr id="124" name="Rounded Rectangle 2">
                <a:extLst>
                  <a:ext uri="{FF2B5EF4-FFF2-40B4-BE49-F238E27FC236}">
                    <a16:creationId xmlns:a16="http://schemas.microsoft.com/office/drawing/2014/main" id="{031BF931-AFD8-604A-AC1E-3E0AC9397453}"/>
                  </a:ext>
                </a:extLst>
              </p:cNvPr>
              <p:cNvSpPr/>
              <p:nvPr/>
            </p:nvSpPr>
            <p:spPr>
              <a:xfrm>
                <a:off x="1866001" y="4934661"/>
                <a:ext cx="2134126" cy="1112647"/>
              </a:xfrm>
              <a:prstGeom prst="roundRect">
                <a:avLst>
                  <a:gd name="adj" fmla="val 6693"/>
                </a:avLst>
              </a:prstGeom>
              <a:no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ounded Rectangle 178">
                <a:extLst>
                  <a:ext uri="{FF2B5EF4-FFF2-40B4-BE49-F238E27FC236}">
                    <a16:creationId xmlns:a16="http://schemas.microsoft.com/office/drawing/2014/main" id="{5F6C64CE-80A3-5F48-AAC7-C2AEBBD1BEC1}"/>
                  </a:ext>
                </a:extLst>
              </p:cNvPr>
              <p:cNvSpPr/>
              <p:nvPr/>
            </p:nvSpPr>
            <p:spPr>
              <a:xfrm>
                <a:off x="4090458" y="4943937"/>
                <a:ext cx="2052636" cy="1103371"/>
              </a:xfrm>
              <a:prstGeom prst="roundRect">
                <a:avLst>
                  <a:gd name="adj" fmla="val 4423"/>
                </a:avLst>
              </a:prstGeom>
              <a:noFill/>
              <a:ln w="6350">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1" name="组合 150">
              <a:extLst>
                <a:ext uri="{FF2B5EF4-FFF2-40B4-BE49-F238E27FC236}">
                  <a16:creationId xmlns:a16="http://schemas.microsoft.com/office/drawing/2014/main" id="{DFA2D1ED-3B43-2848-B924-006F7CC94058}"/>
                </a:ext>
              </a:extLst>
            </p:cNvPr>
            <p:cNvGrpSpPr/>
            <p:nvPr/>
          </p:nvGrpSpPr>
          <p:grpSpPr>
            <a:xfrm>
              <a:off x="3317197" y="1557294"/>
              <a:ext cx="280846" cy="153888"/>
              <a:chOff x="3752626" y="1687664"/>
              <a:chExt cx="280846" cy="153888"/>
            </a:xfrm>
          </p:grpSpPr>
          <p:sp useBgFill="1">
            <p:nvSpPr>
              <p:cNvPr id="152" name="矩形 151">
                <a:extLst>
                  <a:ext uri="{FF2B5EF4-FFF2-40B4-BE49-F238E27FC236}">
                    <a16:creationId xmlns:a16="http://schemas.microsoft.com/office/drawing/2014/main" id="{D42EF296-0BEE-354E-807B-36DB5D20C706}"/>
                  </a:ext>
                </a:extLst>
              </p:cNvPr>
              <p:cNvSpPr/>
              <p:nvPr/>
            </p:nvSpPr>
            <p:spPr>
              <a:xfrm>
                <a:off x="3841701" y="1732207"/>
                <a:ext cx="99721" cy="745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3" name="文本框 152">
                <a:extLst>
                  <a:ext uri="{FF2B5EF4-FFF2-40B4-BE49-F238E27FC236}">
                    <a16:creationId xmlns:a16="http://schemas.microsoft.com/office/drawing/2014/main" id="{0E275A43-79C0-B841-9461-C6ED587190AA}"/>
                  </a:ext>
                </a:extLst>
              </p:cNvPr>
              <p:cNvSpPr txBox="1"/>
              <p:nvPr/>
            </p:nvSpPr>
            <p:spPr>
              <a:xfrm>
                <a:off x="3752626" y="1687664"/>
                <a:ext cx="280846" cy="153888"/>
              </a:xfrm>
              <a:prstGeom prst="rect">
                <a:avLst/>
              </a:prstGeom>
              <a:noFill/>
            </p:spPr>
            <p:txBody>
              <a:bodyPr wrap="none" rtlCol="0">
                <a:spAutoFit/>
              </a:bodyPr>
              <a:lstStyle/>
              <a:p>
                <a:r>
                  <a:rPr kumimoji="1" lang="en-US" altLang="zh-CN" sz="400" dirty="0">
                    <a:solidFill>
                      <a:srgbClr val="05DAE4"/>
                    </a:solidFill>
                  </a:rPr>
                  <a:t>IAM</a:t>
                </a:r>
                <a:endParaRPr kumimoji="1" lang="zh-CN" altLang="en-US" sz="400" dirty="0">
                  <a:solidFill>
                    <a:srgbClr val="05DAE4"/>
                  </a:solidFill>
                </a:endParaRPr>
              </a:p>
            </p:txBody>
          </p:sp>
        </p:grpSp>
        <p:grpSp>
          <p:nvGrpSpPr>
            <p:cNvPr id="154" name="组合 153">
              <a:extLst>
                <a:ext uri="{FF2B5EF4-FFF2-40B4-BE49-F238E27FC236}">
                  <a16:creationId xmlns:a16="http://schemas.microsoft.com/office/drawing/2014/main" id="{B8D240DB-187F-CA4A-89A0-5A420BEC756F}"/>
                </a:ext>
              </a:extLst>
            </p:cNvPr>
            <p:cNvGrpSpPr/>
            <p:nvPr/>
          </p:nvGrpSpPr>
          <p:grpSpPr>
            <a:xfrm>
              <a:off x="1586620" y="1702667"/>
              <a:ext cx="280846" cy="153888"/>
              <a:chOff x="3752626" y="1687664"/>
              <a:chExt cx="280846" cy="153888"/>
            </a:xfrm>
          </p:grpSpPr>
          <p:sp useBgFill="1">
            <p:nvSpPr>
              <p:cNvPr id="155" name="矩形 154">
                <a:extLst>
                  <a:ext uri="{FF2B5EF4-FFF2-40B4-BE49-F238E27FC236}">
                    <a16:creationId xmlns:a16="http://schemas.microsoft.com/office/drawing/2014/main" id="{D850370E-8C07-1E45-BDCE-6D19C86604B0}"/>
                  </a:ext>
                </a:extLst>
              </p:cNvPr>
              <p:cNvSpPr/>
              <p:nvPr/>
            </p:nvSpPr>
            <p:spPr>
              <a:xfrm>
                <a:off x="3841701" y="1732207"/>
                <a:ext cx="99721" cy="745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6" name="文本框 155">
                <a:extLst>
                  <a:ext uri="{FF2B5EF4-FFF2-40B4-BE49-F238E27FC236}">
                    <a16:creationId xmlns:a16="http://schemas.microsoft.com/office/drawing/2014/main" id="{07E62022-C5B6-8C41-9286-C23F2199CA85}"/>
                  </a:ext>
                </a:extLst>
              </p:cNvPr>
              <p:cNvSpPr txBox="1"/>
              <p:nvPr/>
            </p:nvSpPr>
            <p:spPr>
              <a:xfrm>
                <a:off x="3752626" y="1687664"/>
                <a:ext cx="280846" cy="153888"/>
              </a:xfrm>
              <a:prstGeom prst="rect">
                <a:avLst/>
              </a:prstGeom>
              <a:noFill/>
            </p:spPr>
            <p:txBody>
              <a:bodyPr wrap="none" rtlCol="0">
                <a:spAutoFit/>
              </a:bodyPr>
              <a:lstStyle/>
              <a:p>
                <a:r>
                  <a:rPr kumimoji="1" lang="en-US" altLang="zh-CN" sz="400" dirty="0">
                    <a:solidFill>
                      <a:srgbClr val="05DAE4"/>
                    </a:solidFill>
                  </a:rPr>
                  <a:t>IAM</a:t>
                </a:r>
                <a:endParaRPr kumimoji="1" lang="zh-CN" altLang="en-US" sz="400" dirty="0">
                  <a:solidFill>
                    <a:srgbClr val="05DAE4"/>
                  </a:solidFill>
                </a:endParaRPr>
              </a:p>
            </p:txBody>
          </p:sp>
        </p:grpSp>
        <p:grpSp>
          <p:nvGrpSpPr>
            <p:cNvPr id="288" name="组合 287">
              <a:extLst>
                <a:ext uri="{FF2B5EF4-FFF2-40B4-BE49-F238E27FC236}">
                  <a16:creationId xmlns:a16="http://schemas.microsoft.com/office/drawing/2014/main" id="{9D345732-9955-1940-8423-118EB80A15DF}"/>
                </a:ext>
              </a:extLst>
            </p:cNvPr>
            <p:cNvGrpSpPr/>
            <p:nvPr/>
          </p:nvGrpSpPr>
          <p:grpSpPr>
            <a:xfrm>
              <a:off x="1575489" y="1371966"/>
              <a:ext cx="295274" cy="255359"/>
              <a:chOff x="1575489" y="1371966"/>
              <a:chExt cx="295274" cy="255359"/>
            </a:xfrm>
          </p:grpSpPr>
          <p:pic>
            <p:nvPicPr>
              <p:cNvPr id="91" name="Google Shape;868;p14" descr="图片 3213">
                <a:extLst>
                  <a:ext uri="{FF2B5EF4-FFF2-40B4-BE49-F238E27FC236}">
                    <a16:creationId xmlns:a16="http://schemas.microsoft.com/office/drawing/2014/main" id="{E07B6706-8ED4-024A-AAD7-C2C5AC63F2FF}"/>
                  </a:ext>
                </a:extLst>
              </p:cNvPr>
              <p:cNvPicPr preferRelativeResize="0"/>
              <p:nvPr/>
            </p:nvPicPr>
            <p:blipFill rotWithShape="1">
              <a:blip r:embed="rId5">
                <a:alphaModFix/>
              </a:blip>
              <a:srcRect/>
              <a:stretch/>
            </p:blipFill>
            <p:spPr>
              <a:xfrm>
                <a:off x="1598764" y="1371966"/>
                <a:ext cx="255360" cy="255359"/>
              </a:xfrm>
              <a:prstGeom prst="rect">
                <a:avLst/>
              </a:prstGeom>
              <a:noFill/>
              <a:ln>
                <a:noFill/>
              </a:ln>
            </p:spPr>
          </p:pic>
          <p:grpSp>
            <p:nvGrpSpPr>
              <p:cNvPr id="157" name="组合 156">
                <a:extLst>
                  <a:ext uri="{FF2B5EF4-FFF2-40B4-BE49-F238E27FC236}">
                    <a16:creationId xmlns:a16="http://schemas.microsoft.com/office/drawing/2014/main" id="{387736BE-01FA-3A45-A97A-8E8942122360}"/>
                  </a:ext>
                </a:extLst>
              </p:cNvPr>
              <p:cNvGrpSpPr/>
              <p:nvPr/>
            </p:nvGrpSpPr>
            <p:grpSpPr>
              <a:xfrm>
                <a:off x="1575489" y="1426506"/>
                <a:ext cx="295274" cy="138499"/>
                <a:chOff x="1957825" y="1714774"/>
                <a:chExt cx="295274" cy="138499"/>
              </a:xfrm>
            </p:grpSpPr>
            <p:sp>
              <p:nvSpPr>
                <p:cNvPr id="158" name="矩形 157">
                  <a:extLst>
                    <a:ext uri="{FF2B5EF4-FFF2-40B4-BE49-F238E27FC236}">
                      <a16:creationId xmlns:a16="http://schemas.microsoft.com/office/drawing/2014/main" id="{9B220167-2F8E-E841-A57E-E4D387703C10}"/>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159" name="文本框 158">
                  <a:extLst>
                    <a:ext uri="{FF2B5EF4-FFF2-40B4-BE49-F238E27FC236}">
                      <a16:creationId xmlns:a16="http://schemas.microsoft.com/office/drawing/2014/main" id="{69DCE5F4-F503-4E4C-A1C9-B6989032CBE3}"/>
                    </a:ext>
                  </a:extLst>
                </p:cNvPr>
                <p:cNvSpPr txBox="1"/>
                <p:nvPr/>
              </p:nvSpPr>
              <p:spPr>
                <a:xfrm>
                  <a:off x="1957825" y="1714774"/>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grpSp>
          <p:nvGrpSpPr>
            <p:cNvPr id="160" name="组合 159">
              <a:extLst>
                <a:ext uri="{FF2B5EF4-FFF2-40B4-BE49-F238E27FC236}">
                  <a16:creationId xmlns:a16="http://schemas.microsoft.com/office/drawing/2014/main" id="{07A562C2-92CC-F84B-A916-E7410D8B0E4E}"/>
                </a:ext>
              </a:extLst>
            </p:cNvPr>
            <p:cNvGrpSpPr/>
            <p:nvPr/>
          </p:nvGrpSpPr>
          <p:grpSpPr>
            <a:xfrm>
              <a:off x="4022476" y="1561925"/>
              <a:ext cx="295274" cy="138499"/>
              <a:chOff x="1957823" y="1714284"/>
              <a:chExt cx="295274" cy="138499"/>
            </a:xfrm>
          </p:grpSpPr>
          <p:sp>
            <p:nvSpPr>
              <p:cNvPr id="161" name="矩形 160">
                <a:extLst>
                  <a:ext uri="{FF2B5EF4-FFF2-40B4-BE49-F238E27FC236}">
                    <a16:creationId xmlns:a16="http://schemas.microsoft.com/office/drawing/2014/main" id="{CEEFD761-D807-434B-A3E4-5C03FE952EF5}"/>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162" name="文本框 161">
                <a:extLst>
                  <a:ext uri="{FF2B5EF4-FFF2-40B4-BE49-F238E27FC236}">
                    <a16:creationId xmlns:a16="http://schemas.microsoft.com/office/drawing/2014/main" id="{CAFFB019-23E7-A547-960E-3CD24A8477DC}"/>
                  </a:ext>
                </a:extLst>
              </p:cNvPr>
              <p:cNvSpPr txBox="1"/>
              <p:nvPr/>
            </p:nvSpPr>
            <p:spPr>
              <a:xfrm>
                <a:off x="1957823" y="1714284"/>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163" name="组合 162">
              <a:extLst>
                <a:ext uri="{FF2B5EF4-FFF2-40B4-BE49-F238E27FC236}">
                  <a16:creationId xmlns:a16="http://schemas.microsoft.com/office/drawing/2014/main" id="{A8EBA579-5A39-3142-90E0-1BA35433AA03}"/>
                </a:ext>
              </a:extLst>
            </p:cNvPr>
            <p:cNvGrpSpPr/>
            <p:nvPr/>
          </p:nvGrpSpPr>
          <p:grpSpPr>
            <a:xfrm>
              <a:off x="4022476" y="1847063"/>
              <a:ext cx="295274" cy="138499"/>
              <a:chOff x="1957823" y="1714284"/>
              <a:chExt cx="295274" cy="138499"/>
            </a:xfrm>
          </p:grpSpPr>
          <p:sp>
            <p:nvSpPr>
              <p:cNvPr id="164" name="矩形 163">
                <a:extLst>
                  <a:ext uri="{FF2B5EF4-FFF2-40B4-BE49-F238E27FC236}">
                    <a16:creationId xmlns:a16="http://schemas.microsoft.com/office/drawing/2014/main" id="{AE488124-53C9-2D4A-8741-A5922BC8BAA6}"/>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165" name="文本框 164">
                <a:extLst>
                  <a:ext uri="{FF2B5EF4-FFF2-40B4-BE49-F238E27FC236}">
                    <a16:creationId xmlns:a16="http://schemas.microsoft.com/office/drawing/2014/main" id="{5E8301D6-CF88-2947-A732-721397889C0D}"/>
                  </a:ext>
                </a:extLst>
              </p:cNvPr>
              <p:cNvSpPr txBox="1"/>
              <p:nvPr/>
            </p:nvSpPr>
            <p:spPr>
              <a:xfrm>
                <a:off x="1957823" y="1714284"/>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166" name="组合 165">
              <a:extLst>
                <a:ext uri="{FF2B5EF4-FFF2-40B4-BE49-F238E27FC236}">
                  <a16:creationId xmlns:a16="http://schemas.microsoft.com/office/drawing/2014/main" id="{45D528F9-EF79-EC4F-A8BD-DABC00837119}"/>
                </a:ext>
              </a:extLst>
            </p:cNvPr>
            <p:cNvGrpSpPr/>
            <p:nvPr/>
          </p:nvGrpSpPr>
          <p:grpSpPr>
            <a:xfrm>
              <a:off x="2636483" y="5441670"/>
              <a:ext cx="295274" cy="138499"/>
              <a:chOff x="1955446" y="1715907"/>
              <a:chExt cx="295274" cy="138499"/>
            </a:xfrm>
          </p:grpSpPr>
          <p:sp>
            <p:nvSpPr>
              <p:cNvPr id="167" name="矩形 166">
                <a:extLst>
                  <a:ext uri="{FF2B5EF4-FFF2-40B4-BE49-F238E27FC236}">
                    <a16:creationId xmlns:a16="http://schemas.microsoft.com/office/drawing/2014/main" id="{F8F71FBA-B9D9-7449-A427-A903E6BCBA5E}"/>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168" name="文本框 167">
                <a:extLst>
                  <a:ext uri="{FF2B5EF4-FFF2-40B4-BE49-F238E27FC236}">
                    <a16:creationId xmlns:a16="http://schemas.microsoft.com/office/drawing/2014/main" id="{891EAD87-6185-974A-9AEC-9B4FE0880815}"/>
                  </a:ext>
                </a:extLst>
              </p:cNvPr>
              <p:cNvSpPr txBox="1"/>
              <p:nvPr/>
            </p:nvSpPr>
            <p:spPr>
              <a:xfrm>
                <a:off x="1955446" y="1715907"/>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169" name="组合 168">
              <a:extLst>
                <a:ext uri="{FF2B5EF4-FFF2-40B4-BE49-F238E27FC236}">
                  <a16:creationId xmlns:a16="http://schemas.microsoft.com/office/drawing/2014/main" id="{FF7E7CE7-331D-C540-ABE1-794D9A109204}"/>
                </a:ext>
              </a:extLst>
            </p:cNvPr>
            <p:cNvGrpSpPr/>
            <p:nvPr/>
          </p:nvGrpSpPr>
          <p:grpSpPr>
            <a:xfrm>
              <a:off x="4895924" y="5453935"/>
              <a:ext cx="295274" cy="138499"/>
              <a:chOff x="1959349" y="1717582"/>
              <a:chExt cx="295274" cy="138499"/>
            </a:xfrm>
          </p:grpSpPr>
          <p:sp>
            <p:nvSpPr>
              <p:cNvPr id="170" name="矩形 169">
                <a:extLst>
                  <a:ext uri="{FF2B5EF4-FFF2-40B4-BE49-F238E27FC236}">
                    <a16:creationId xmlns:a16="http://schemas.microsoft.com/office/drawing/2014/main" id="{60DA29D0-499F-3C40-82DD-F05E2226F900}"/>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171" name="文本框 170">
                <a:extLst>
                  <a:ext uri="{FF2B5EF4-FFF2-40B4-BE49-F238E27FC236}">
                    <a16:creationId xmlns:a16="http://schemas.microsoft.com/office/drawing/2014/main" id="{34DEFF6A-D21F-2442-909A-A85FB82EB87A}"/>
                  </a:ext>
                </a:extLst>
              </p:cNvPr>
              <p:cNvSpPr txBox="1"/>
              <p:nvPr/>
            </p:nvSpPr>
            <p:spPr>
              <a:xfrm>
                <a:off x="1959349" y="1717582"/>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nvGrpSpPr>
            <p:cNvPr id="172" name="Google Shape;681;p13">
              <a:extLst>
                <a:ext uri="{FF2B5EF4-FFF2-40B4-BE49-F238E27FC236}">
                  <a16:creationId xmlns:a16="http://schemas.microsoft.com/office/drawing/2014/main" id="{E3768F34-3F74-3148-A641-1A0F1A8D1A01}"/>
                </a:ext>
              </a:extLst>
            </p:cNvPr>
            <p:cNvGrpSpPr/>
            <p:nvPr/>
          </p:nvGrpSpPr>
          <p:grpSpPr>
            <a:xfrm>
              <a:off x="602216" y="1975846"/>
              <a:ext cx="2031222" cy="1140401"/>
              <a:chOff x="0" y="0"/>
              <a:chExt cx="2272636" cy="1275938"/>
            </a:xfrm>
          </p:grpSpPr>
          <p:grpSp>
            <p:nvGrpSpPr>
              <p:cNvPr id="173" name="Google Shape;682;p13">
                <a:extLst>
                  <a:ext uri="{FF2B5EF4-FFF2-40B4-BE49-F238E27FC236}">
                    <a16:creationId xmlns:a16="http://schemas.microsoft.com/office/drawing/2014/main" id="{193F853A-5C4F-6949-AC61-2F47F3401F2D}"/>
                  </a:ext>
                </a:extLst>
              </p:cNvPr>
              <p:cNvGrpSpPr/>
              <p:nvPr/>
            </p:nvGrpSpPr>
            <p:grpSpPr>
              <a:xfrm>
                <a:off x="0" y="0"/>
                <a:ext cx="2272636" cy="371036"/>
                <a:chOff x="0" y="0"/>
                <a:chExt cx="2272635" cy="371035"/>
              </a:xfrm>
            </p:grpSpPr>
            <p:sp>
              <p:nvSpPr>
                <p:cNvPr id="191" name="Google Shape;683;p13">
                  <a:extLst>
                    <a:ext uri="{FF2B5EF4-FFF2-40B4-BE49-F238E27FC236}">
                      <a16:creationId xmlns:a16="http://schemas.microsoft.com/office/drawing/2014/main" id="{A7D203EE-EFE2-C948-9912-8DB72CA9479E}"/>
                    </a:ext>
                  </a:extLst>
                </p:cNvPr>
                <p:cNvSpPr/>
                <p:nvPr/>
              </p:nvSpPr>
              <p:spPr>
                <a:xfrm>
                  <a:off x="0" y="53255"/>
                  <a:ext cx="2272635" cy="264525"/>
                </a:xfrm>
                <a:prstGeom prst="rect">
                  <a:avLst/>
                </a:prstGeom>
                <a:solidFill>
                  <a:srgbClr val="00DBE3"/>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2" name="Google Shape;684;p13">
                  <a:extLst>
                    <a:ext uri="{FF2B5EF4-FFF2-40B4-BE49-F238E27FC236}">
                      <a16:creationId xmlns:a16="http://schemas.microsoft.com/office/drawing/2014/main" id="{89F3FFBA-21E7-A443-9C3A-B684533B5B90}"/>
                    </a:ext>
                  </a:extLst>
                </p:cNvPr>
                <p:cNvSpPr txBox="1"/>
                <p:nvPr/>
              </p:nvSpPr>
              <p:spPr>
                <a:xfrm>
                  <a:off x="0" y="0"/>
                  <a:ext cx="2272635" cy="371035"/>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b="0" i="0" u="none" strike="noStrike" cap="none">
                      <a:solidFill>
                        <a:srgbClr val="FFFFFF"/>
                      </a:solidFill>
                      <a:latin typeface="Century Gothic" panose="020B0502020202020204" pitchFamily="34" charset="0"/>
                      <a:ea typeface="Helvetica Neue"/>
                      <a:cs typeface="Helvetica Neue"/>
                      <a:sym typeface="Helvetica Neue"/>
                    </a:rPr>
                    <a:t> </a:t>
                  </a:r>
                  <a:endParaRPr sz="1200">
                    <a:latin typeface="Century Gothic" panose="020B0502020202020204" pitchFamily="34" charset="0"/>
                  </a:endParaRPr>
                </a:p>
              </p:txBody>
            </p:sp>
          </p:grpSp>
          <p:grpSp>
            <p:nvGrpSpPr>
              <p:cNvPr id="174" name="Google Shape;685;p13">
                <a:extLst>
                  <a:ext uri="{FF2B5EF4-FFF2-40B4-BE49-F238E27FC236}">
                    <a16:creationId xmlns:a16="http://schemas.microsoft.com/office/drawing/2014/main" id="{4FAE71D1-680F-D345-A227-52FFFC5C7CDB}"/>
                  </a:ext>
                </a:extLst>
              </p:cNvPr>
              <p:cNvGrpSpPr/>
              <p:nvPr/>
            </p:nvGrpSpPr>
            <p:grpSpPr>
              <a:xfrm>
                <a:off x="0" y="54808"/>
                <a:ext cx="2272636" cy="1221130"/>
                <a:chOff x="0" y="-1"/>
                <a:chExt cx="2272635" cy="1221128"/>
              </a:xfrm>
            </p:grpSpPr>
            <p:sp>
              <p:nvSpPr>
                <p:cNvPr id="189" name="Google Shape;686;p13">
                  <a:extLst>
                    <a:ext uri="{FF2B5EF4-FFF2-40B4-BE49-F238E27FC236}">
                      <a16:creationId xmlns:a16="http://schemas.microsoft.com/office/drawing/2014/main" id="{EF8C071C-145D-8246-A641-9E15AC5A04CF}"/>
                    </a:ext>
                  </a:extLst>
                </p:cNvPr>
                <p:cNvSpPr/>
                <p:nvPr/>
              </p:nvSpPr>
              <p:spPr>
                <a:xfrm>
                  <a:off x="0" y="-1"/>
                  <a:ext cx="2272635" cy="1221128"/>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0" name="Google Shape;687;p13">
                  <a:extLst>
                    <a:ext uri="{FF2B5EF4-FFF2-40B4-BE49-F238E27FC236}">
                      <a16:creationId xmlns:a16="http://schemas.microsoft.com/office/drawing/2014/main" id="{30B1334A-35B7-0B48-AF91-CB67122F66B7}"/>
                    </a:ext>
                  </a:extLst>
                </p:cNvPr>
                <p:cNvSpPr txBox="1"/>
                <p:nvPr/>
              </p:nvSpPr>
              <p:spPr>
                <a:xfrm>
                  <a:off x="0" y="425046"/>
                  <a:ext cx="2272635" cy="371035"/>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b="0" i="0" u="none" strike="noStrike" cap="none">
                      <a:solidFill>
                        <a:srgbClr val="FFFFFF"/>
                      </a:solidFill>
                      <a:latin typeface="Century Gothic" panose="020B0502020202020204" pitchFamily="34" charset="0"/>
                      <a:ea typeface="Helvetica Neue"/>
                      <a:cs typeface="Helvetica Neue"/>
                      <a:sym typeface="Helvetica Neue"/>
                    </a:rPr>
                    <a:t> </a:t>
                  </a:r>
                  <a:endParaRPr sz="1200">
                    <a:latin typeface="Century Gothic" panose="020B0502020202020204" pitchFamily="34" charset="0"/>
                  </a:endParaRPr>
                </a:p>
              </p:txBody>
            </p:sp>
          </p:grpSp>
          <p:sp>
            <p:nvSpPr>
              <p:cNvPr id="175" name="Google Shape;688;p13">
                <a:extLst>
                  <a:ext uri="{FF2B5EF4-FFF2-40B4-BE49-F238E27FC236}">
                    <a16:creationId xmlns:a16="http://schemas.microsoft.com/office/drawing/2014/main" id="{33653BC0-280A-5540-8FD7-F79029FDF4E3}"/>
                  </a:ext>
                </a:extLst>
              </p:cNvPr>
              <p:cNvSpPr txBox="1"/>
              <p:nvPr/>
            </p:nvSpPr>
            <p:spPr>
              <a:xfrm>
                <a:off x="495269" y="36250"/>
                <a:ext cx="1267195" cy="32855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100" b="1" i="0" u="none" strike="noStrike" cap="none" dirty="0">
                    <a:solidFill>
                      <a:srgbClr val="000000"/>
                    </a:solidFill>
                    <a:latin typeface="Century Gothic" panose="020B0502020202020204" pitchFamily="34" charset="0"/>
                    <a:ea typeface="Helvetica Neue"/>
                    <a:cs typeface="Helvetica Neue"/>
                    <a:sym typeface="Helvetica Neue"/>
                  </a:rPr>
                  <a:t>WEB</a:t>
                </a:r>
                <a:r>
                  <a:rPr lang="en-US" sz="1100" b="1" dirty="0">
                    <a:latin typeface="Century Gothic" panose="020B0502020202020204" pitchFamily="34" charset="0"/>
                    <a:ea typeface="Helvetica Neue"/>
                    <a:cs typeface="Helvetica Neue"/>
                    <a:sym typeface="Helvetica Neue"/>
                  </a:rPr>
                  <a:t>/</a:t>
                </a:r>
                <a:r>
                  <a:rPr lang="en-US" sz="1100" b="1" i="0" u="none" strike="noStrike" cap="none" dirty="0">
                    <a:solidFill>
                      <a:srgbClr val="000000"/>
                    </a:solidFill>
                    <a:latin typeface="Century Gothic" panose="020B0502020202020204" pitchFamily="34" charset="0"/>
                    <a:ea typeface="Helvetica Neue"/>
                    <a:cs typeface="Helvetica Neue"/>
                    <a:sym typeface="Helvetica Neue"/>
                  </a:rPr>
                  <a:t>APP</a:t>
                </a:r>
                <a:endParaRPr sz="1400" dirty="0">
                  <a:latin typeface="Century Gothic" panose="020B0502020202020204" pitchFamily="34" charset="0"/>
                </a:endParaRPr>
              </a:p>
            </p:txBody>
          </p:sp>
          <p:pic>
            <p:nvPicPr>
              <p:cNvPr id="176" name="Google Shape;689;p13" descr="图片 3125">
                <a:extLst>
                  <a:ext uri="{FF2B5EF4-FFF2-40B4-BE49-F238E27FC236}">
                    <a16:creationId xmlns:a16="http://schemas.microsoft.com/office/drawing/2014/main" id="{F1A18A69-3890-CC47-A772-1420A78DDD28}"/>
                  </a:ext>
                </a:extLst>
              </p:cNvPr>
              <p:cNvPicPr preferRelativeResize="0"/>
              <p:nvPr/>
            </p:nvPicPr>
            <p:blipFill rotWithShape="1">
              <a:blip r:embed="rId13">
                <a:alphaModFix/>
              </a:blip>
              <a:srcRect/>
              <a:stretch/>
            </p:blipFill>
            <p:spPr>
              <a:xfrm>
                <a:off x="90397" y="385519"/>
                <a:ext cx="267819" cy="267820"/>
              </a:xfrm>
              <a:prstGeom prst="rect">
                <a:avLst/>
              </a:prstGeom>
              <a:noFill/>
              <a:ln>
                <a:noFill/>
              </a:ln>
            </p:spPr>
          </p:pic>
          <p:pic>
            <p:nvPicPr>
              <p:cNvPr id="177" name="Google Shape;690;p13" descr="图片 3126">
                <a:extLst>
                  <a:ext uri="{FF2B5EF4-FFF2-40B4-BE49-F238E27FC236}">
                    <a16:creationId xmlns:a16="http://schemas.microsoft.com/office/drawing/2014/main" id="{CEE945D6-7A80-7448-AD12-886F23C3897F}"/>
                  </a:ext>
                </a:extLst>
              </p:cNvPr>
              <p:cNvPicPr preferRelativeResize="0"/>
              <p:nvPr/>
            </p:nvPicPr>
            <p:blipFill rotWithShape="1">
              <a:blip r:embed="rId13">
                <a:alphaModFix/>
              </a:blip>
              <a:srcRect/>
              <a:stretch/>
            </p:blipFill>
            <p:spPr>
              <a:xfrm>
                <a:off x="393307" y="385519"/>
                <a:ext cx="267819" cy="267820"/>
              </a:xfrm>
              <a:prstGeom prst="rect">
                <a:avLst/>
              </a:prstGeom>
              <a:noFill/>
              <a:ln>
                <a:noFill/>
              </a:ln>
            </p:spPr>
          </p:pic>
          <p:pic>
            <p:nvPicPr>
              <p:cNvPr id="178" name="Google Shape;691;p13" descr="图片 3127">
                <a:extLst>
                  <a:ext uri="{FF2B5EF4-FFF2-40B4-BE49-F238E27FC236}">
                    <a16:creationId xmlns:a16="http://schemas.microsoft.com/office/drawing/2014/main" id="{648FAAD0-A881-584D-B851-5F10E09126D9}"/>
                  </a:ext>
                </a:extLst>
              </p:cNvPr>
              <p:cNvPicPr preferRelativeResize="0"/>
              <p:nvPr/>
            </p:nvPicPr>
            <p:blipFill rotWithShape="1">
              <a:blip r:embed="rId13">
                <a:alphaModFix/>
              </a:blip>
              <a:srcRect/>
              <a:stretch/>
            </p:blipFill>
            <p:spPr>
              <a:xfrm>
                <a:off x="685829" y="385519"/>
                <a:ext cx="267819" cy="267820"/>
              </a:xfrm>
              <a:prstGeom prst="rect">
                <a:avLst/>
              </a:prstGeom>
              <a:noFill/>
              <a:ln>
                <a:noFill/>
              </a:ln>
            </p:spPr>
          </p:pic>
          <p:pic>
            <p:nvPicPr>
              <p:cNvPr id="179" name="Google Shape;692;p13" descr="图片 3128">
                <a:extLst>
                  <a:ext uri="{FF2B5EF4-FFF2-40B4-BE49-F238E27FC236}">
                    <a16:creationId xmlns:a16="http://schemas.microsoft.com/office/drawing/2014/main" id="{808C2756-DD22-A24D-B7CB-F284DCEA10C1}"/>
                  </a:ext>
                </a:extLst>
              </p:cNvPr>
              <p:cNvPicPr preferRelativeResize="0"/>
              <p:nvPr/>
            </p:nvPicPr>
            <p:blipFill rotWithShape="1">
              <a:blip r:embed="rId13">
                <a:alphaModFix/>
              </a:blip>
              <a:srcRect/>
              <a:stretch/>
            </p:blipFill>
            <p:spPr>
              <a:xfrm>
                <a:off x="980288" y="385519"/>
                <a:ext cx="267819" cy="267820"/>
              </a:xfrm>
              <a:prstGeom prst="rect">
                <a:avLst/>
              </a:prstGeom>
              <a:noFill/>
              <a:ln>
                <a:noFill/>
              </a:ln>
            </p:spPr>
          </p:pic>
          <p:pic>
            <p:nvPicPr>
              <p:cNvPr id="180" name="Google Shape;693;p13" descr="图片 3129">
                <a:extLst>
                  <a:ext uri="{FF2B5EF4-FFF2-40B4-BE49-F238E27FC236}">
                    <a16:creationId xmlns:a16="http://schemas.microsoft.com/office/drawing/2014/main" id="{415AEFA8-BEB3-C747-8B36-86688A5E1475}"/>
                  </a:ext>
                </a:extLst>
              </p:cNvPr>
              <p:cNvPicPr preferRelativeResize="0"/>
              <p:nvPr/>
            </p:nvPicPr>
            <p:blipFill rotWithShape="1">
              <a:blip r:embed="rId13">
                <a:alphaModFix/>
              </a:blip>
              <a:srcRect/>
              <a:stretch/>
            </p:blipFill>
            <p:spPr>
              <a:xfrm>
                <a:off x="1285492" y="393806"/>
                <a:ext cx="267819" cy="267820"/>
              </a:xfrm>
              <a:prstGeom prst="rect">
                <a:avLst/>
              </a:prstGeom>
              <a:noFill/>
              <a:ln>
                <a:noFill/>
              </a:ln>
            </p:spPr>
          </p:pic>
          <p:pic>
            <p:nvPicPr>
              <p:cNvPr id="181" name="Google Shape;694;p13" descr="图片 3130">
                <a:extLst>
                  <a:ext uri="{FF2B5EF4-FFF2-40B4-BE49-F238E27FC236}">
                    <a16:creationId xmlns:a16="http://schemas.microsoft.com/office/drawing/2014/main" id="{FD414CCE-1580-B945-B42C-91D7F7DBA43A}"/>
                  </a:ext>
                </a:extLst>
              </p:cNvPr>
              <p:cNvPicPr preferRelativeResize="0"/>
              <p:nvPr/>
            </p:nvPicPr>
            <p:blipFill rotWithShape="1">
              <a:blip r:embed="rId16">
                <a:alphaModFix/>
              </a:blip>
              <a:srcRect/>
              <a:stretch/>
            </p:blipFill>
            <p:spPr>
              <a:xfrm>
                <a:off x="125488" y="691351"/>
                <a:ext cx="694251" cy="150992"/>
              </a:xfrm>
              <a:prstGeom prst="rect">
                <a:avLst/>
              </a:prstGeom>
              <a:noFill/>
              <a:ln>
                <a:noFill/>
              </a:ln>
            </p:spPr>
          </p:pic>
          <p:pic>
            <p:nvPicPr>
              <p:cNvPr id="182" name="Google Shape;695;p13" descr="图片 3131">
                <a:extLst>
                  <a:ext uri="{FF2B5EF4-FFF2-40B4-BE49-F238E27FC236}">
                    <a16:creationId xmlns:a16="http://schemas.microsoft.com/office/drawing/2014/main" id="{C4B28C3D-FBAF-2343-A7B9-E755C72C2595}"/>
                  </a:ext>
                </a:extLst>
              </p:cNvPr>
              <p:cNvPicPr preferRelativeResize="0"/>
              <p:nvPr/>
            </p:nvPicPr>
            <p:blipFill rotWithShape="1">
              <a:blip r:embed="rId16">
                <a:alphaModFix/>
              </a:blip>
              <a:srcRect/>
              <a:stretch/>
            </p:blipFill>
            <p:spPr>
              <a:xfrm>
                <a:off x="856655" y="691351"/>
                <a:ext cx="694250" cy="150992"/>
              </a:xfrm>
              <a:prstGeom prst="rect">
                <a:avLst/>
              </a:prstGeom>
              <a:noFill/>
              <a:ln>
                <a:noFill/>
              </a:ln>
            </p:spPr>
          </p:pic>
          <p:pic>
            <p:nvPicPr>
              <p:cNvPr id="183" name="Google Shape;696;p13" descr="图片 3132">
                <a:extLst>
                  <a:ext uri="{FF2B5EF4-FFF2-40B4-BE49-F238E27FC236}">
                    <a16:creationId xmlns:a16="http://schemas.microsoft.com/office/drawing/2014/main" id="{11E72935-392C-AF45-8432-B2CEF53B7DE6}"/>
                  </a:ext>
                </a:extLst>
              </p:cNvPr>
              <p:cNvPicPr preferRelativeResize="0"/>
              <p:nvPr/>
            </p:nvPicPr>
            <p:blipFill rotWithShape="1">
              <a:blip r:embed="rId16">
                <a:alphaModFix/>
              </a:blip>
              <a:srcRect/>
              <a:stretch/>
            </p:blipFill>
            <p:spPr>
              <a:xfrm>
                <a:off x="125488" y="905332"/>
                <a:ext cx="694251" cy="150992"/>
              </a:xfrm>
              <a:prstGeom prst="rect">
                <a:avLst/>
              </a:prstGeom>
              <a:noFill/>
              <a:ln>
                <a:noFill/>
              </a:ln>
            </p:spPr>
          </p:pic>
          <p:pic>
            <p:nvPicPr>
              <p:cNvPr id="184" name="Google Shape;697;p13" descr="图片 3133">
                <a:extLst>
                  <a:ext uri="{FF2B5EF4-FFF2-40B4-BE49-F238E27FC236}">
                    <a16:creationId xmlns:a16="http://schemas.microsoft.com/office/drawing/2014/main" id="{8403F3DC-3705-E448-9F0E-C72983860561}"/>
                  </a:ext>
                </a:extLst>
              </p:cNvPr>
              <p:cNvPicPr preferRelativeResize="0"/>
              <p:nvPr/>
            </p:nvPicPr>
            <p:blipFill rotWithShape="1">
              <a:blip r:embed="rId16">
                <a:alphaModFix/>
              </a:blip>
              <a:srcRect/>
              <a:stretch/>
            </p:blipFill>
            <p:spPr>
              <a:xfrm>
                <a:off x="856655" y="905332"/>
                <a:ext cx="694250" cy="150992"/>
              </a:xfrm>
              <a:prstGeom prst="rect">
                <a:avLst/>
              </a:prstGeom>
              <a:noFill/>
              <a:ln>
                <a:noFill/>
              </a:ln>
            </p:spPr>
          </p:pic>
          <p:pic>
            <p:nvPicPr>
              <p:cNvPr id="185" name="Google Shape;698;p13" descr="图片 3134">
                <a:extLst>
                  <a:ext uri="{FF2B5EF4-FFF2-40B4-BE49-F238E27FC236}">
                    <a16:creationId xmlns:a16="http://schemas.microsoft.com/office/drawing/2014/main" id="{593B2AC7-CF69-494C-9CDA-38FB377FA14C}"/>
                  </a:ext>
                </a:extLst>
              </p:cNvPr>
              <p:cNvPicPr preferRelativeResize="0"/>
              <p:nvPr/>
            </p:nvPicPr>
            <p:blipFill rotWithShape="1">
              <a:blip r:embed="rId17">
                <a:alphaModFix/>
              </a:blip>
              <a:srcRect/>
              <a:stretch/>
            </p:blipFill>
            <p:spPr>
              <a:xfrm>
                <a:off x="1905842" y="502356"/>
                <a:ext cx="288632" cy="391555"/>
              </a:xfrm>
              <a:prstGeom prst="rect">
                <a:avLst/>
              </a:prstGeom>
              <a:noFill/>
              <a:ln>
                <a:noFill/>
              </a:ln>
            </p:spPr>
          </p:pic>
          <p:pic>
            <p:nvPicPr>
              <p:cNvPr id="186" name="Google Shape;699;p13" descr="图片 3135">
                <a:extLst>
                  <a:ext uri="{FF2B5EF4-FFF2-40B4-BE49-F238E27FC236}">
                    <a16:creationId xmlns:a16="http://schemas.microsoft.com/office/drawing/2014/main" id="{B0179229-49C9-FA44-A0D8-E8A5B15C0B82}"/>
                  </a:ext>
                </a:extLst>
              </p:cNvPr>
              <p:cNvPicPr preferRelativeResize="0"/>
              <p:nvPr/>
            </p:nvPicPr>
            <p:blipFill rotWithShape="1">
              <a:blip r:embed="rId4">
                <a:alphaModFix/>
              </a:blip>
              <a:srcRect/>
              <a:stretch/>
            </p:blipFill>
            <p:spPr>
              <a:xfrm>
                <a:off x="1594488" y="393923"/>
                <a:ext cx="267820" cy="266196"/>
              </a:xfrm>
              <a:prstGeom prst="rect">
                <a:avLst/>
              </a:prstGeom>
              <a:noFill/>
              <a:ln>
                <a:noFill/>
              </a:ln>
            </p:spPr>
          </p:pic>
          <p:pic>
            <p:nvPicPr>
              <p:cNvPr id="187" name="Google Shape;700;p13" descr="图片 3136">
                <a:extLst>
                  <a:ext uri="{FF2B5EF4-FFF2-40B4-BE49-F238E27FC236}">
                    <a16:creationId xmlns:a16="http://schemas.microsoft.com/office/drawing/2014/main" id="{6D89E9C5-D4AC-A94E-9A81-92E623ADCBBB}"/>
                  </a:ext>
                </a:extLst>
              </p:cNvPr>
              <p:cNvPicPr preferRelativeResize="0"/>
              <p:nvPr/>
            </p:nvPicPr>
            <p:blipFill rotWithShape="1">
              <a:blip r:embed="rId4">
                <a:alphaModFix/>
              </a:blip>
              <a:srcRect/>
              <a:stretch/>
            </p:blipFill>
            <p:spPr>
              <a:xfrm>
                <a:off x="1594488" y="737733"/>
                <a:ext cx="267820" cy="266196"/>
              </a:xfrm>
              <a:prstGeom prst="rect">
                <a:avLst/>
              </a:prstGeom>
              <a:noFill/>
              <a:ln>
                <a:noFill/>
              </a:ln>
            </p:spPr>
          </p:pic>
          <p:sp>
            <p:nvSpPr>
              <p:cNvPr id="188" name="Google Shape;701;p13">
                <a:extLst>
                  <a:ext uri="{FF2B5EF4-FFF2-40B4-BE49-F238E27FC236}">
                    <a16:creationId xmlns:a16="http://schemas.microsoft.com/office/drawing/2014/main" id="{3EAA80B6-0A3F-414E-B712-2D58C83EFADC}"/>
                  </a:ext>
                </a:extLst>
              </p:cNvPr>
              <p:cNvSpPr txBox="1"/>
              <p:nvPr/>
            </p:nvSpPr>
            <p:spPr>
              <a:xfrm>
                <a:off x="591353" y="1044177"/>
                <a:ext cx="1075023" cy="217177"/>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900" b="1" i="0" u="none" strike="noStrike" cap="none" dirty="0">
                    <a:solidFill>
                      <a:srgbClr val="FFFFFF"/>
                    </a:solidFill>
                    <a:latin typeface="Century Gothic" panose="020B0502020202020204" pitchFamily="34" charset="0"/>
                    <a:ea typeface="Helvetica Neue"/>
                    <a:cs typeface="Helvetica Neue"/>
                    <a:sym typeface="Helvetica Neue"/>
                  </a:rPr>
                  <a:t>Internet zone</a:t>
                </a:r>
                <a:endParaRPr dirty="0">
                  <a:latin typeface="Century Gothic" panose="020B0502020202020204" pitchFamily="34" charset="0"/>
                </a:endParaRPr>
              </a:p>
            </p:txBody>
          </p:sp>
        </p:grpSp>
        <p:grpSp>
          <p:nvGrpSpPr>
            <p:cNvPr id="194" name="Google Shape;774;p13">
              <a:extLst>
                <a:ext uri="{FF2B5EF4-FFF2-40B4-BE49-F238E27FC236}">
                  <a16:creationId xmlns:a16="http://schemas.microsoft.com/office/drawing/2014/main" id="{6BC7A2EF-7642-9449-82C6-C0917312ABE8}"/>
                </a:ext>
              </a:extLst>
            </p:cNvPr>
            <p:cNvGrpSpPr/>
            <p:nvPr/>
          </p:nvGrpSpPr>
          <p:grpSpPr>
            <a:xfrm>
              <a:off x="599264" y="3190843"/>
              <a:ext cx="2031221" cy="1084692"/>
              <a:chOff x="0" y="-1"/>
              <a:chExt cx="2272635" cy="1213608"/>
            </a:xfrm>
          </p:grpSpPr>
          <p:sp>
            <p:nvSpPr>
              <p:cNvPr id="211" name="Google Shape;775;p13">
                <a:extLst>
                  <a:ext uri="{FF2B5EF4-FFF2-40B4-BE49-F238E27FC236}">
                    <a16:creationId xmlns:a16="http://schemas.microsoft.com/office/drawing/2014/main" id="{F7DC49B8-1D44-EE4A-A034-EC69BD103BA5}"/>
                  </a:ext>
                </a:extLst>
              </p:cNvPr>
              <p:cNvSpPr/>
              <p:nvPr/>
            </p:nvSpPr>
            <p:spPr>
              <a:xfrm>
                <a:off x="0" y="-1"/>
                <a:ext cx="2272635" cy="1213608"/>
              </a:xfrm>
              <a:prstGeom prst="rect">
                <a:avLst/>
              </a:prstGeom>
              <a:solidFill>
                <a:srgbClr val="00B0F0">
                  <a:alpha val="12000"/>
                </a:srgbClr>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2" name="Google Shape;776;p13">
                <a:extLst>
                  <a:ext uri="{FF2B5EF4-FFF2-40B4-BE49-F238E27FC236}">
                    <a16:creationId xmlns:a16="http://schemas.microsoft.com/office/drawing/2014/main" id="{BA0662FA-2F49-6C4B-A150-AE58CA8B3AEF}"/>
                  </a:ext>
                </a:extLst>
              </p:cNvPr>
              <p:cNvSpPr txBox="1"/>
              <p:nvPr/>
            </p:nvSpPr>
            <p:spPr>
              <a:xfrm>
                <a:off x="0" y="421286"/>
                <a:ext cx="2272635" cy="371035"/>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b="0" i="0" u="none" strike="noStrike" cap="none">
                    <a:solidFill>
                      <a:srgbClr val="FFFFFF"/>
                    </a:solidFill>
                    <a:latin typeface="Century Gothic" panose="020B0502020202020204" pitchFamily="34" charset="0"/>
                    <a:ea typeface="Helvetica Neue"/>
                    <a:cs typeface="Helvetica Neue"/>
                    <a:sym typeface="Helvetica Neue"/>
                  </a:rPr>
                  <a:t> </a:t>
                </a:r>
                <a:endParaRPr sz="1200">
                  <a:latin typeface="Century Gothic" panose="020B0502020202020204" pitchFamily="34" charset="0"/>
                </a:endParaRPr>
              </a:p>
            </p:txBody>
          </p:sp>
        </p:grpSp>
        <p:sp>
          <p:nvSpPr>
            <p:cNvPr id="196" name="Google Shape;780;p13">
              <a:extLst>
                <a:ext uri="{FF2B5EF4-FFF2-40B4-BE49-F238E27FC236}">
                  <a16:creationId xmlns:a16="http://schemas.microsoft.com/office/drawing/2014/main" id="{340DA68F-820A-7C49-A7EE-16975EBD04B2}"/>
                </a:ext>
              </a:extLst>
            </p:cNvPr>
            <p:cNvSpPr txBox="1"/>
            <p:nvPr/>
          </p:nvSpPr>
          <p:spPr>
            <a:xfrm>
              <a:off x="1602083" y="4064285"/>
              <a:ext cx="817956" cy="256860"/>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sz="900" b="1" i="0" u="none" strike="noStrike" cap="none" dirty="0">
                  <a:solidFill>
                    <a:srgbClr val="FFFFFF"/>
                  </a:solidFill>
                  <a:latin typeface="Century Gothic" panose="020B0502020202020204" pitchFamily="34" charset="0"/>
                  <a:ea typeface="Helvetica Neue"/>
                  <a:cs typeface="Helvetica Neue"/>
                  <a:sym typeface="Helvetica Neue"/>
                </a:rPr>
                <a:t>Data center</a:t>
              </a:r>
              <a:endParaRPr dirty="0">
                <a:latin typeface="Century Gothic" panose="020B0502020202020204" pitchFamily="34" charset="0"/>
              </a:endParaRPr>
            </a:p>
          </p:txBody>
        </p:sp>
        <p:grpSp>
          <p:nvGrpSpPr>
            <p:cNvPr id="7" name="组合 6">
              <a:extLst>
                <a:ext uri="{FF2B5EF4-FFF2-40B4-BE49-F238E27FC236}">
                  <a16:creationId xmlns:a16="http://schemas.microsoft.com/office/drawing/2014/main" id="{0E6627E6-1662-A949-876E-AADDBF90A048}"/>
                </a:ext>
              </a:extLst>
            </p:cNvPr>
            <p:cNvGrpSpPr/>
            <p:nvPr/>
          </p:nvGrpSpPr>
          <p:grpSpPr>
            <a:xfrm>
              <a:off x="1460282" y="3802645"/>
              <a:ext cx="1059317" cy="269989"/>
              <a:chOff x="1498105" y="3684662"/>
              <a:chExt cx="931994" cy="237538"/>
            </a:xfrm>
          </p:grpSpPr>
          <p:pic>
            <p:nvPicPr>
              <p:cNvPr id="197" name="Google Shape;781;p13" descr="图片 3016">
                <a:extLst>
                  <a:ext uri="{FF2B5EF4-FFF2-40B4-BE49-F238E27FC236}">
                    <a16:creationId xmlns:a16="http://schemas.microsoft.com/office/drawing/2014/main" id="{6EB8E32C-BBDA-D94F-9887-32E7D0CB48F8}"/>
                  </a:ext>
                </a:extLst>
              </p:cNvPr>
              <p:cNvPicPr preferRelativeResize="0"/>
              <p:nvPr/>
            </p:nvPicPr>
            <p:blipFill rotWithShape="1">
              <a:blip r:embed="rId18">
                <a:alphaModFix/>
              </a:blip>
              <a:srcRect/>
              <a:stretch/>
            </p:blipFill>
            <p:spPr>
              <a:xfrm>
                <a:off x="1498105" y="3684662"/>
                <a:ext cx="444464" cy="96666"/>
              </a:xfrm>
              <a:prstGeom prst="rect">
                <a:avLst/>
              </a:prstGeom>
              <a:noFill/>
              <a:ln>
                <a:noFill/>
              </a:ln>
            </p:spPr>
          </p:pic>
          <p:pic>
            <p:nvPicPr>
              <p:cNvPr id="198" name="Google Shape;782;p13" descr="图片 3017">
                <a:extLst>
                  <a:ext uri="{FF2B5EF4-FFF2-40B4-BE49-F238E27FC236}">
                    <a16:creationId xmlns:a16="http://schemas.microsoft.com/office/drawing/2014/main" id="{D9570560-5660-FB46-9A5F-05D36A7E4449}"/>
                  </a:ext>
                </a:extLst>
              </p:cNvPr>
              <p:cNvPicPr preferRelativeResize="0"/>
              <p:nvPr/>
            </p:nvPicPr>
            <p:blipFill rotWithShape="1">
              <a:blip r:embed="rId18">
                <a:alphaModFix/>
              </a:blip>
              <a:srcRect/>
              <a:stretch/>
            </p:blipFill>
            <p:spPr>
              <a:xfrm>
                <a:off x="1498105" y="3825534"/>
                <a:ext cx="444464" cy="96666"/>
              </a:xfrm>
              <a:prstGeom prst="rect">
                <a:avLst/>
              </a:prstGeom>
              <a:noFill/>
              <a:ln>
                <a:noFill/>
              </a:ln>
            </p:spPr>
          </p:pic>
          <p:pic>
            <p:nvPicPr>
              <p:cNvPr id="199" name="Google Shape;783;p13" descr="图片 3018">
                <a:extLst>
                  <a:ext uri="{FF2B5EF4-FFF2-40B4-BE49-F238E27FC236}">
                    <a16:creationId xmlns:a16="http://schemas.microsoft.com/office/drawing/2014/main" id="{2896C94A-85D3-1B42-BF11-01DFDBA51B1D}"/>
                  </a:ext>
                </a:extLst>
              </p:cNvPr>
              <p:cNvPicPr preferRelativeResize="0"/>
              <p:nvPr/>
            </p:nvPicPr>
            <p:blipFill rotWithShape="1">
              <a:blip r:embed="rId18">
                <a:alphaModFix/>
              </a:blip>
              <a:srcRect/>
              <a:stretch/>
            </p:blipFill>
            <p:spPr>
              <a:xfrm>
                <a:off x="1985635" y="3684662"/>
                <a:ext cx="444464" cy="96666"/>
              </a:xfrm>
              <a:prstGeom prst="rect">
                <a:avLst/>
              </a:prstGeom>
              <a:noFill/>
              <a:ln>
                <a:noFill/>
              </a:ln>
            </p:spPr>
          </p:pic>
          <p:pic>
            <p:nvPicPr>
              <p:cNvPr id="200" name="Google Shape;784;p13" descr="图片 3019">
                <a:extLst>
                  <a:ext uri="{FF2B5EF4-FFF2-40B4-BE49-F238E27FC236}">
                    <a16:creationId xmlns:a16="http://schemas.microsoft.com/office/drawing/2014/main" id="{CF7D4E38-8A47-574C-BE06-B1F5859CB4C5}"/>
                  </a:ext>
                </a:extLst>
              </p:cNvPr>
              <p:cNvPicPr preferRelativeResize="0"/>
              <p:nvPr/>
            </p:nvPicPr>
            <p:blipFill rotWithShape="1">
              <a:blip r:embed="rId18">
                <a:alphaModFix/>
              </a:blip>
              <a:srcRect/>
              <a:stretch/>
            </p:blipFill>
            <p:spPr>
              <a:xfrm>
                <a:off x="1985635" y="3825534"/>
                <a:ext cx="444464" cy="96666"/>
              </a:xfrm>
              <a:prstGeom prst="rect">
                <a:avLst/>
              </a:prstGeom>
              <a:noFill/>
              <a:ln>
                <a:noFill/>
              </a:ln>
            </p:spPr>
          </p:pic>
        </p:grpSp>
        <p:pic>
          <p:nvPicPr>
            <p:cNvPr id="201" name="Google Shape;785;p13" descr="图片 3020">
              <a:extLst>
                <a:ext uri="{FF2B5EF4-FFF2-40B4-BE49-F238E27FC236}">
                  <a16:creationId xmlns:a16="http://schemas.microsoft.com/office/drawing/2014/main" id="{75A88764-7C66-5445-A964-81F46F657F59}"/>
                </a:ext>
              </a:extLst>
            </p:cNvPr>
            <p:cNvPicPr preferRelativeResize="0"/>
            <p:nvPr/>
          </p:nvPicPr>
          <p:blipFill rotWithShape="1">
            <a:blip r:embed="rId4">
              <a:alphaModFix/>
            </a:blip>
            <a:srcRect/>
            <a:stretch/>
          </p:blipFill>
          <p:spPr>
            <a:xfrm>
              <a:off x="2037686" y="3294079"/>
              <a:ext cx="239369" cy="237919"/>
            </a:xfrm>
            <a:prstGeom prst="rect">
              <a:avLst/>
            </a:prstGeom>
            <a:noFill/>
            <a:ln>
              <a:noFill/>
            </a:ln>
          </p:spPr>
        </p:pic>
        <p:pic>
          <p:nvPicPr>
            <p:cNvPr id="202" name="Google Shape;786;p13" descr="图片 3021">
              <a:extLst>
                <a:ext uri="{FF2B5EF4-FFF2-40B4-BE49-F238E27FC236}">
                  <a16:creationId xmlns:a16="http://schemas.microsoft.com/office/drawing/2014/main" id="{6353B858-C9B4-9840-8691-E5E80C17BD32}"/>
                </a:ext>
              </a:extLst>
            </p:cNvPr>
            <p:cNvPicPr preferRelativeResize="0"/>
            <p:nvPr/>
          </p:nvPicPr>
          <p:blipFill rotWithShape="1">
            <a:blip r:embed="rId12">
              <a:alphaModFix/>
            </a:blip>
            <a:srcRect/>
            <a:stretch/>
          </p:blipFill>
          <p:spPr>
            <a:xfrm>
              <a:off x="1647751" y="3287185"/>
              <a:ext cx="237920" cy="237919"/>
            </a:xfrm>
            <a:prstGeom prst="rect">
              <a:avLst/>
            </a:prstGeom>
            <a:noFill/>
            <a:ln>
              <a:noFill/>
            </a:ln>
          </p:spPr>
        </p:pic>
        <p:grpSp>
          <p:nvGrpSpPr>
            <p:cNvPr id="205" name="Google Shape;789;p13">
              <a:extLst>
                <a:ext uri="{FF2B5EF4-FFF2-40B4-BE49-F238E27FC236}">
                  <a16:creationId xmlns:a16="http://schemas.microsoft.com/office/drawing/2014/main" id="{159A4EE7-AEB2-1E43-9408-2901F851D46F}"/>
                </a:ext>
              </a:extLst>
            </p:cNvPr>
            <p:cNvGrpSpPr/>
            <p:nvPr/>
          </p:nvGrpSpPr>
          <p:grpSpPr>
            <a:xfrm>
              <a:off x="1472363" y="3500000"/>
              <a:ext cx="1048769" cy="331623"/>
              <a:chOff x="0" y="0"/>
              <a:chExt cx="1173416" cy="371035"/>
            </a:xfrm>
          </p:grpSpPr>
          <p:sp>
            <p:nvSpPr>
              <p:cNvPr id="207" name="Google Shape;790;p13">
                <a:extLst>
                  <a:ext uri="{FF2B5EF4-FFF2-40B4-BE49-F238E27FC236}">
                    <a16:creationId xmlns:a16="http://schemas.microsoft.com/office/drawing/2014/main" id="{C696717B-323A-6D43-A766-DA23E51F692C}"/>
                  </a:ext>
                </a:extLst>
              </p:cNvPr>
              <p:cNvSpPr/>
              <p:nvPr/>
            </p:nvSpPr>
            <p:spPr>
              <a:xfrm>
                <a:off x="0" y="90432"/>
                <a:ext cx="1173416" cy="190170"/>
              </a:xfrm>
              <a:prstGeom prst="rect">
                <a:avLst/>
              </a:prstGeom>
              <a:solidFill>
                <a:srgbClr val="00DCE4"/>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08" name="Google Shape;791;p13">
                <a:extLst>
                  <a:ext uri="{FF2B5EF4-FFF2-40B4-BE49-F238E27FC236}">
                    <a16:creationId xmlns:a16="http://schemas.microsoft.com/office/drawing/2014/main" id="{12DA5C36-12C2-784A-B3A9-E2C08823F426}"/>
                  </a:ext>
                </a:extLst>
              </p:cNvPr>
              <p:cNvSpPr txBox="1"/>
              <p:nvPr/>
            </p:nvSpPr>
            <p:spPr>
              <a:xfrm>
                <a:off x="0" y="0"/>
                <a:ext cx="1173416" cy="371035"/>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b="0" i="0" u="none" strike="noStrike" cap="none">
                    <a:solidFill>
                      <a:srgbClr val="FFFFFF"/>
                    </a:solidFill>
                    <a:latin typeface="Century Gothic" panose="020B0502020202020204" pitchFamily="34" charset="0"/>
                    <a:ea typeface="Helvetica Neue"/>
                    <a:cs typeface="Helvetica Neue"/>
                    <a:sym typeface="Helvetica Neue"/>
                  </a:rPr>
                  <a:t> </a:t>
                </a:r>
                <a:endParaRPr sz="1200">
                  <a:latin typeface="Century Gothic" panose="020B0502020202020204" pitchFamily="34" charset="0"/>
                </a:endParaRPr>
              </a:p>
            </p:txBody>
          </p:sp>
        </p:grpSp>
        <p:sp>
          <p:nvSpPr>
            <p:cNvPr id="206" name="Google Shape;792;p13">
              <a:extLst>
                <a:ext uri="{FF2B5EF4-FFF2-40B4-BE49-F238E27FC236}">
                  <a16:creationId xmlns:a16="http://schemas.microsoft.com/office/drawing/2014/main" id="{EFF5CE1E-6251-B441-94C8-359FEC732FFF}"/>
                </a:ext>
              </a:extLst>
            </p:cNvPr>
            <p:cNvSpPr txBox="1"/>
            <p:nvPr/>
          </p:nvSpPr>
          <p:spPr>
            <a:xfrm>
              <a:off x="1655279" y="3537973"/>
              <a:ext cx="660711" cy="29365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000" b="1" i="0" u="none" strike="noStrike" cap="none" dirty="0">
                  <a:solidFill>
                    <a:srgbClr val="000000"/>
                  </a:solidFill>
                  <a:latin typeface="Century Gothic" panose="020B0502020202020204" pitchFamily="34" charset="0"/>
                  <a:ea typeface="Helvetica Neue"/>
                  <a:cs typeface="Helvetica Neue"/>
                  <a:sym typeface="Helvetica Neue"/>
                </a:rPr>
                <a:t>Alliance</a:t>
              </a:r>
              <a:endParaRPr sz="1100" dirty="0">
                <a:latin typeface="Century Gothic" panose="020B0502020202020204" pitchFamily="34" charset="0"/>
              </a:endParaRPr>
            </a:p>
          </p:txBody>
        </p:sp>
        <p:grpSp>
          <p:nvGrpSpPr>
            <p:cNvPr id="213" name="组合 212">
              <a:extLst>
                <a:ext uri="{FF2B5EF4-FFF2-40B4-BE49-F238E27FC236}">
                  <a16:creationId xmlns:a16="http://schemas.microsoft.com/office/drawing/2014/main" id="{E5EAF278-A9C5-C84E-948E-CCC5306EC623}"/>
                </a:ext>
              </a:extLst>
            </p:cNvPr>
            <p:cNvGrpSpPr/>
            <p:nvPr/>
          </p:nvGrpSpPr>
          <p:grpSpPr>
            <a:xfrm>
              <a:off x="2260284" y="2469254"/>
              <a:ext cx="354414" cy="153888"/>
              <a:chOff x="1967642" y="1730848"/>
              <a:chExt cx="279669" cy="109636"/>
            </a:xfrm>
          </p:grpSpPr>
          <p:sp>
            <p:nvSpPr>
              <p:cNvPr id="214" name="矩形 213">
                <a:extLst>
                  <a:ext uri="{FF2B5EF4-FFF2-40B4-BE49-F238E27FC236}">
                    <a16:creationId xmlns:a16="http://schemas.microsoft.com/office/drawing/2014/main" id="{5E879DD9-4919-2F4A-B328-E530580B7BA3}"/>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215" name="文本框 214">
                <a:extLst>
                  <a:ext uri="{FF2B5EF4-FFF2-40B4-BE49-F238E27FC236}">
                    <a16:creationId xmlns:a16="http://schemas.microsoft.com/office/drawing/2014/main" id="{49310586-78E3-BA4F-9B68-605DCF79CC72}"/>
                  </a:ext>
                </a:extLst>
              </p:cNvPr>
              <p:cNvSpPr txBox="1"/>
              <p:nvPr/>
            </p:nvSpPr>
            <p:spPr>
              <a:xfrm>
                <a:off x="1967642" y="1730848"/>
                <a:ext cx="279669" cy="109636"/>
              </a:xfrm>
              <a:prstGeom prst="rect">
                <a:avLst/>
              </a:prstGeom>
              <a:noFill/>
            </p:spPr>
            <p:txBody>
              <a:bodyPr wrap="square" rtlCol="0">
                <a:spAutoFit/>
              </a:bodyPr>
              <a:lstStyle/>
              <a:p>
                <a:r>
                  <a:rPr kumimoji="1" lang="en-US" altLang="zh-CN" sz="400" b="1" dirty="0">
                    <a:solidFill>
                      <a:srgbClr val="000000"/>
                    </a:solidFill>
                  </a:rPr>
                  <a:t>NGAF</a:t>
                </a:r>
                <a:endParaRPr kumimoji="1" lang="zh-CN" altLang="en-US" sz="400" b="1" dirty="0">
                  <a:solidFill>
                    <a:srgbClr val="000000"/>
                  </a:solidFill>
                </a:endParaRPr>
              </a:p>
            </p:txBody>
          </p:sp>
        </p:grpSp>
        <p:sp>
          <p:nvSpPr>
            <p:cNvPr id="219" name="Google Shape;665;p13">
              <a:extLst>
                <a:ext uri="{FF2B5EF4-FFF2-40B4-BE49-F238E27FC236}">
                  <a16:creationId xmlns:a16="http://schemas.microsoft.com/office/drawing/2014/main" id="{E1C8BCDA-1803-F54E-B2D3-FD7C902A5503}"/>
                </a:ext>
              </a:extLst>
            </p:cNvPr>
            <p:cNvSpPr/>
            <p:nvPr/>
          </p:nvSpPr>
          <p:spPr>
            <a:xfrm>
              <a:off x="6547132" y="979436"/>
              <a:ext cx="1756588" cy="267576"/>
            </a:xfrm>
            <a:prstGeom prst="rect">
              <a:avLst/>
            </a:prstGeom>
            <a:solidFill>
              <a:srgbClr val="00DBE3"/>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8" name="Google Shape;667;p13">
              <a:extLst>
                <a:ext uri="{FF2B5EF4-FFF2-40B4-BE49-F238E27FC236}">
                  <a16:creationId xmlns:a16="http://schemas.microsoft.com/office/drawing/2014/main" id="{CAB18D56-2A55-5849-A0CC-27D4EB9F0DD1}"/>
                </a:ext>
              </a:extLst>
            </p:cNvPr>
            <p:cNvSpPr txBox="1"/>
            <p:nvPr/>
          </p:nvSpPr>
          <p:spPr>
            <a:xfrm>
              <a:off x="6918121" y="996771"/>
              <a:ext cx="1050795" cy="25024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000000"/>
                </a:buClr>
                <a:buSzPts val="1100"/>
                <a:buFont typeface="Helvetica Neue"/>
                <a:buNone/>
              </a:pPr>
              <a:r>
                <a:rPr lang="en-US" sz="1100" b="1" i="0" u="none" strike="noStrike" cap="none" dirty="0">
                  <a:solidFill>
                    <a:srgbClr val="000000"/>
                  </a:solidFill>
                  <a:latin typeface="Century Gothic" panose="020B0502020202020204" pitchFamily="34" charset="0"/>
                  <a:ea typeface="Helvetica Neue"/>
                  <a:cs typeface="Helvetica Neue"/>
                  <a:sym typeface="Helvetica Neue"/>
                </a:rPr>
                <a:t>DR </a:t>
              </a:r>
              <a:r>
                <a:rPr lang="en-US" sz="1100" b="1" dirty="0">
                  <a:latin typeface="Century Gothic" panose="020B0502020202020204" pitchFamily="34" charset="0"/>
                  <a:ea typeface="Helvetica Neue"/>
                  <a:cs typeface="Helvetica Neue"/>
                  <a:sym typeface="Helvetica Neue"/>
                </a:rPr>
                <a:t>S</a:t>
              </a:r>
              <a:r>
                <a:rPr lang="en-US" sz="1100" b="1" i="0" u="none" strike="noStrike" cap="none" dirty="0">
                  <a:solidFill>
                    <a:srgbClr val="000000"/>
                  </a:solidFill>
                  <a:latin typeface="Century Gothic" panose="020B0502020202020204" pitchFamily="34" charset="0"/>
                  <a:ea typeface="Helvetica Neue"/>
                  <a:cs typeface="Helvetica Neue"/>
                  <a:sym typeface="Helvetica Neue"/>
                </a:rPr>
                <a:t>ite</a:t>
              </a:r>
              <a:endParaRPr sz="1400" dirty="0">
                <a:latin typeface="Century Gothic" panose="020B0502020202020204" pitchFamily="34" charset="0"/>
              </a:endParaRPr>
            </a:p>
          </p:txBody>
        </p:sp>
        <p:pic>
          <p:nvPicPr>
            <p:cNvPr id="221" name="Google Shape;679;p13" descr="图片 2982">
              <a:extLst>
                <a:ext uri="{FF2B5EF4-FFF2-40B4-BE49-F238E27FC236}">
                  <a16:creationId xmlns:a16="http://schemas.microsoft.com/office/drawing/2014/main" id="{0ACD6D85-632B-0F47-8E8F-E353EAD83171}"/>
                </a:ext>
              </a:extLst>
            </p:cNvPr>
            <p:cNvPicPr preferRelativeResize="0"/>
            <p:nvPr/>
          </p:nvPicPr>
          <p:blipFill rotWithShape="1">
            <a:blip r:embed="rId10">
              <a:alphaModFix/>
            </a:blip>
            <a:srcRect/>
            <a:stretch/>
          </p:blipFill>
          <p:spPr>
            <a:xfrm>
              <a:off x="7167885" y="1360163"/>
              <a:ext cx="512997" cy="325754"/>
            </a:xfrm>
            <a:prstGeom prst="rect">
              <a:avLst/>
            </a:prstGeom>
            <a:noFill/>
            <a:ln>
              <a:noFill/>
            </a:ln>
          </p:spPr>
        </p:pic>
        <p:sp>
          <p:nvSpPr>
            <p:cNvPr id="222" name="Google Shape;680;p13">
              <a:extLst>
                <a:ext uri="{FF2B5EF4-FFF2-40B4-BE49-F238E27FC236}">
                  <a16:creationId xmlns:a16="http://schemas.microsoft.com/office/drawing/2014/main" id="{4EEDF285-6845-1841-B046-1C1DA001A951}"/>
                </a:ext>
              </a:extLst>
            </p:cNvPr>
            <p:cNvSpPr txBox="1"/>
            <p:nvPr/>
          </p:nvSpPr>
          <p:spPr>
            <a:xfrm>
              <a:off x="7277998" y="1445470"/>
              <a:ext cx="331040" cy="215258"/>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800" b="1" i="0" u="none" strike="noStrike" cap="none" dirty="0">
                  <a:solidFill>
                    <a:srgbClr val="FFFFFF"/>
                  </a:solidFill>
                  <a:latin typeface="Century Gothic" panose="020B0502020202020204" pitchFamily="34" charset="0"/>
                  <a:ea typeface="Helvetica Neue"/>
                  <a:cs typeface="Helvetica Neue"/>
                  <a:sym typeface="Helvetica Neue"/>
                </a:rPr>
                <a:t>ISP1</a:t>
              </a:r>
              <a:endParaRPr sz="1600" dirty="0">
                <a:latin typeface="Century Gothic" panose="020B0502020202020204" pitchFamily="34" charset="0"/>
              </a:endParaRPr>
            </a:p>
          </p:txBody>
        </p:sp>
        <p:cxnSp>
          <p:nvCxnSpPr>
            <p:cNvPr id="223" name="Google Shape;726;p13">
              <a:extLst>
                <a:ext uri="{FF2B5EF4-FFF2-40B4-BE49-F238E27FC236}">
                  <a16:creationId xmlns:a16="http://schemas.microsoft.com/office/drawing/2014/main" id="{2B81661B-CDE7-6845-A41B-E5C0A270D2D5}"/>
                </a:ext>
              </a:extLst>
            </p:cNvPr>
            <p:cNvCxnSpPr>
              <a:cxnSpLocks/>
            </p:cNvCxnSpPr>
            <p:nvPr/>
          </p:nvCxnSpPr>
          <p:spPr>
            <a:xfrm>
              <a:off x="4458922" y="3443949"/>
              <a:ext cx="2731889" cy="0"/>
            </a:xfrm>
            <a:prstGeom prst="straightConnector1">
              <a:avLst/>
            </a:prstGeom>
            <a:noFill/>
            <a:ln w="12700" cap="flat" cmpd="sng">
              <a:solidFill>
                <a:srgbClr val="FFC001"/>
              </a:solidFill>
              <a:prstDash val="solid"/>
              <a:miter lim="800000"/>
              <a:headEnd type="none" w="sm" len="sm"/>
              <a:tailEnd type="none" w="sm" len="sm"/>
            </a:ln>
          </p:spPr>
        </p:cxnSp>
        <p:cxnSp>
          <p:nvCxnSpPr>
            <p:cNvPr id="224" name="Google Shape;728;p13">
              <a:extLst>
                <a:ext uri="{FF2B5EF4-FFF2-40B4-BE49-F238E27FC236}">
                  <a16:creationId xmlns:a16="http://schemas.microsoft.com/office/drawing/2014/main" id="{A03BEEE1-FBDF-2146-AFC3-715DBA1AC064}"/>
                </a:ext>
              </a:extLst>
            </p:cNvPr>
            <p:cNvCxnSpPr>
              <a:cxnSpLocks/>
            </p:cNvCxnSpPr>
            <p:nvPr/>
          </p:nvCxnSpPr>
          <p:spPr>
            <a:xfrm>
              <a:off x="4477098" y="3514848"/>
              <a:ext cx="2713713" cy="0"/>
            </a:xfrm>
            <a:prstGeom prst="straightConnector1">
              <a:avLst/>
            </a:prstGeom>
            <a:noFill/>
            <a:ln w="12700" cap="flat" cmpd="sng">
              <a:solidFill>
                <a:srgbClr val="FFC001"/>
              </a:solidFill>
              <a:prstDash val="solid"/>
              <a:miter lim="800000"/>
              <a:headEnd type="none" w="sm" len="sm"/>
              <a:tailEnd type="none" w="sm" len="sm"/>
            </a:ln>
          </p:spPr>
        </p:cxnSp>
        <p:sp>
          <p:nvSpPr>
            <p:cNvPr id="263" name="Google Shape;731;p13">
              <a:extLst>
                <a:ext uri="{FF2B5EF4-FFF2-40B4-BE49-F238E27FC236}">
                  <a16:creationId xmlns:a16="http://schemas.microsoft.com/office/drawing/2014/main" id="{87379D50-52DD-8A48-A757-2369C095E385}"/>
                </a:ext>
              </a:extLst>
            </p:cNvPr>
            <p:cNvSpPr/>
            <p:nvPr/>
          </p:nvSpPr>
          <p:spPr>
            <a:xfrm>
              <a:off x="6571451" y="1786053"/>
              <a:ext cx="1756589" cy="4189297"/>
            </a:xfrm>
            <a:prstGeom prst="rect">
              <a:avLst/>
            </a:prstGeom>
            <a:no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61" name="Google Shape;734;p13">
              <a:extLst>
                <a:ext uri="{FF2B5EF4-FFF2-40B4-BE49-F238E27FC236}">
                  <a16:creationId xmlns:a16="http://schemas.microsoft.com/office/drawing/2014/main" id="{21130463-F3D4-BB4F-8D3D-278C4AC19E27}"/>
                </a:ext>
              </a:extLst>
            </p:cNvPr>
            <p:cNvSpPr/>
            <p:nvPr/>
          </p:nvSpPr>
          <p:spPr>
            <a:xfrm>
              <a:off x="6674259" y="1874290"/>
              <a:ext cx="1550973" cy="457998"/>
            </a:xfrm>
            <a:prstGeom prst="rect">
              <a:avLst/>
            </a:prstGeom>
            <a:solidFill>
              <a:srgbClr val="00B0F0">
                <a:alpha val="8000"/>
              </a:srgbClr>
            </a:solidFill>
            <a:ln w="6350" cap="flat" cmpd="sng">
              <a:solidFill>
                <a:srgbClr val="00DCE4"/>
              </a:solidFill>
              <a:prstDash val="dash"/>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grpSp>
          <p:nvGrpSpPr>
            <p:cNvPr id="228" name="Google Shape;736;p13">
              <a:extLst>
                <a:ext uri="{FF2B5EF4-FFF2-40B4-BE49-F238E27FC236}">
                  <a16:creationId xmlns:a16="http://schemas.microsoft.com/office/drawing/2014/main" id="{0CFB9A1C-E557-F444-B78E-9763E425AB0F}"/>
                </a:ext>
              </a:extLst>
            </p:cNvPr>
            <p:cNvGrpSpPr/>
            <p:nvPr/>
          </p:nvGrpSpPr>
          <p:grpSpPr>
            <a:xfrm>
              <a:off x="6674259" y="4586384"/>
              <a:ext cx="1550973" cy="1260540"/>
              <a:chOff x="0" y="-1"/>
              <a:chExt cx="1550970" cy="1260538"/>
            </a:xfrm>
          </p:grpSpPr>
          <p:sp>
            <p:nvSpPr>
              <p:cNvPr id="259" name="Google Shape;737;p13">
                <a:extLst>
                  <a:ext uri="{FF2B5EF4-FFF2-40B4-BE49-F238E27FC236}">
                    <a16:creationId xmlns:a16="http://schemas.microsoft.com/office/drawing/2014/main" id="{4049474D-115C-FE4B-9EA7-723B9054466C}"/>
                  </a:ext>
                </a:extLst>
              </p:cNvPr>
              <p:cNvSpPr/>
              <p:nvPr/>
            </p:nvSpPr>
            <p:spPr>
              <a:xfrm>
                <a:off x="0" y="-1"/>
                <a:ext cx="1550970" cy="1260538"/>
              </a:xfrm>
              <a:prstGeom prst="rect">
                <a:avLst/>
              </a:prstGeom>
              <a:solidFill>
                <a:srgbClr val="00B0F0">
                  <a:alpha val="7000"/>
                </a:srgbClr>
              </a:solidFill>
              <a:ln w="6350" cap="flat" cmpd="sng">
                <a:solidFill>
                  <a:srgbClr val="00DCE4"/>
                </a:solidFill>
                <a:prstDash val="dash"/>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60" name="Google Shape;738;p13">
                <a:extLst>
                  <a:ext uri="{FF2B5EF4-FFF2-40B4-BE49-F238E27FC236}">
                    <a16:creationId xmlns:a16="http://schemas.microsoft.com/office/drawing/2014/main" id="{4093E485-607E-754E-BA8A-F7B63A3659DD}"/>
                  </a:ext>
                </a:extLst>
              </p:cNvPr>
              <p:cNvSpPr txBox="1"/>
              <p:nvPr/>
            </p:nvSpPr>
            <p:spPr>
              <a:xfrm>
                <a:off x="0" y="444750"/>
                <a:ext cx="1550970" cy="371036"/>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r>
                  <a:rPr lang="en-US" b="0" i="0" u="none" strike="noStrike" cap="none">
                    <a:solidFill>
                      <a:srgbClr val="FFFFFF"/>
                    </a:solidFill>
                    <a:latin typeface="Century Gothic" panose="020B0502020202020204" pitchFamily="34" charset="0"/>
                    <a:ea typeface="Helvetica Neue"/>
                    <a:cs typeface="Helvetica Neue"/>
                    <a:sym typeface="Helvetica Neue"/>
                  </a:rPr>
                  <a:t> </a:t>
                </a:r>
                <a:endParaRPr sz="1200">
                  <a:latin typeface="Century Gothic" panose="020B0502020202020204" pitchFamily="34" charset="0"/>
                </a:endParaRPr>
              </a:p>
            </p:txBody>
          </p:sp>
        </p:grpSp>
        <p:sp>
          <p:nvSpPr>
            <p:cNvPr id="257" name="Google Shape;740;p13">
              <a:extLst>
                <a:ext uri="{FF2B5EF4-FFF2-40B4-BE49-F238E27FC236}">
                  <a16:creationId xmlns:a16="http://schemas.microsoft.com/office/drawing/2014/main" id="{DB102C6A-D75B-3045-8C8F-9ED29775BB95}"/>
                </a:ext>
              </a:extLst>
            </p:cNvPr>
            <p:cNvSpPr/>
            <p:nvPr/>
          </p:nvSpPr>
          <p:spPr>
            <a:xfrm>
              <a:off x="7077644" y="3912806"/>
              <a:ext cx="1147588" cy="513836"/>
            </a:xfrm>
            <a:prstGeom prst="rect">
              <a:avLst/>
            </a:prstGeom>
            <a:solidFill>
              <a:srgbClr val="00B0F0">
                <a:alpha val="9000"/>
              </a:srgbClr>
            </a:solidFill>
            <a:ln w="6350" cap="flat" cmpd="sng">
              <a:solidFill>
                <a:srgbClr val="00DCE4"/>
              </a:solidFill>
              <a:prstDash val="dash"/>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6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pic>
          <p:nvPicPr>
            <p:cNvPr id="230" name="Google Shape;742;p13" descr="图片 3054">
              <a:extLst>
                <a:ext uri="{FF2B5EF4-FFF2-40B4-BE49-F238E27FC236}">
                  <a16:creationId xmlns:a16="http://schemas.microsoft.com/office/drawing/2014/main" id="{218A9D9A-FAD2-A64A-83DA-CAB16B2FCA8F}"/>
                </a:ext>
              </a:extLst>
            </p:cNvPr>
            <p:cNvPicPr preferRelativeResize="0"/>
            <p:nvPr/>
          </p:nvPicPr>
          <p:blipFill rotWithShape="1">
            <a:blip r:embed="rId9">
              <a:alphaModFix/>
            </a:blip>
            <a:srcRect/>
            <a:stretch/>
          </p:blipFill>
          <p:spPr>
            <a:xfrm>
              <a:off x="6916452" y="1916997"/>
              <a:ext cx="360578" cy="360577"/>
            </a:xfrm>
            <a:prstGeom prst="rect">
              <a:avLst/>
            </a:prstGeom>
            <a:noFill/>
            <a:ln>
              <a:noFill/>
            </a:ln>
          </p:spPr>
        </p:pic>
        <p:sp>
          <p:nvSpPr>
            <p:cNvPr id="231" name="Google Shape;743;p13">
              <a:extLst>
                <a:ext uri="{FF2B5EF4-FFF2-40B4-BE49-F238E27FC236}">
                  <a16:creationId xmlns:a16="http://schemas.microsoft.com/office/drawing/2014/main" id="{94EF2996-081D-9B43-974A-79CC403FF97B}"/>
                </a:ext>
              </a:extLst>
            </p:cNvPr>
            <p:cNvSpPr txBox="1"/>
            <p:nvPr/>
          </p:nvSpPr>
          <p:spPr>
            <a:xfrm>
              <a:off x="7394059" y="1977447"/>
              <a:ext cx="710916" cy="229419"/>
            </a:xfrm>
            <a:prstGeom prst="rect">
              <a:avLst/>
            </a:prstGeom>
            <a:noFill/>
            <a:ln>
              <a:noFill/>
            </a:ln>
          </p:spPr>
          <p:txBody>
            <a:bodyPr spcFirstLastPara="1" wrap="square" lIns="45700" tIns="45700" rIns="45700" bIns="45700" anchor="t" anchorCtr="0">
              <a:noAutofit/>
            </a:bodyPr>
            <a:lstStyle/>
            <a:p>
              <a:pPr marL="0" marR="0" lvl="0" indent="0" algn="l" rtl="0">
                <a:lnSpc>
                  <a:spcPct val="100000"/>
                </a:lnSpc>
                <a:spcBef>
                  <a:spcPts val="0"/>
                </a:spcBef>
                <a:spcAft>
                  <a:spcPts val="0"/>
                </a:spcAft>
                <a:buClr>
                  <a:srgbClr val="FFFFFF"/>
                </a:buClr>
                <a:buSzPts val="700"/>
                <a:buFont typeface="Helvetica Neue"/>
                <a:buNone/>
              </a:pPr>
              <a:r>
                <a:rPr lang="en-US" altLang="zh-CN" sz="900" b="1" dirty="0">
                  <a:solidFill>
                    <a:srgbClr val="FFFFFF"/>
                  </a:solidFill>
                  <a:latin typeface="Century Gothic" panose="020B0502020202020204" pitchFamily="34" charset="0"/>
                  <a:ea typeface="Helvetica Neue"/>
                  <a:cs typeface="Helvetica Neue"/>
                  <a:sym typeface="Helvetica Neue"/>
                </a:rPr>
                <a:t>G</a:t>
              </a:r>
              <a:r>
                <a:rPr lang="en-US" sz="900" b="1" dirty="0">
                  <a:solidFill>
                    <a:srgbClr val="FFFFFF"/>
                  </a:solidFill>
                  <a:latin typeface="Century Gothic" panose="020B0502020202020204" pitchFamily="34" charset="0"/>
                  <a:ea typeface="Helvetica Neue"/>
                  <a:cs typeface="Helvetica Neue"/>
                  <a:sym typeface="Helvetica Neue"/>
                </a:rPr>
                <a:t>ateway</a:t>
              </a:r>
              <a:endParaRPr dirty="0">
                <a:latin typeface="Century Gothic" panose="020B0502020202020204" pitchFamily="34" charset="0"/>
              </a:endParaRPr>
            </a:p>
          </p:txBody>
        </p:sp>
        <p:pic>
          <p:nvPicPr>
            <p:cNvPr id="232" name="Google Shape;744;p13" descr="组 3056">
              <a:extLst>
                <a:ext uri="{FF2B5EF4-FFF2-40B4-BE49-F238E27FC236}">
                  <a16:creationId xmlns:a16="http://schemas.microsoft.com/office/drawing/2014/main" id="{776DB698-625E-774F-A967-79F8DD8C33BF}"/>
                </a:ext>
              </a:extLst>
            </p:cNvPr>
            <p:cNvPicPr preferRelativeResize="0"/>
            <p:nvPr/>
          </p:nvPicPr>
          <p:blipFill rotWithShape="1">
            <a:blip r:embed="rId19">
              <a:alphaModFix/>
            </a:blip>
            <a:srcRect/>
            <a:stretch/>
          </p:blipFill>
          <p:spPr>
            <a:xfrm>
              <a:off x="7196143" y="3175400"/>
              <a:ext cx="507204" cy="507199"/>
            </a:xfrm>
            <a:prstGeom prst="rect">
              <a:avLst/>
            </a:prstGeom>
            <a:noFill/>
            <a:ln>
              <a:noFill/>
            </a:ln>
          </p:spPr>
        </p:pic>
        <p:grpSp>
          <p:nvGrpSpPr>
            <p:cNvPr id="233" name="Google Shape;745;p13">
              <a:extLst>
                <a:ext uri="{FF2B5EF4-FFF2-40B4-BE49-F238E27FC236}">
                  <a16:creationId xmlns:a16="http://schemas.microsoft.com/office/drawing/2014/main" id="{666F8E7F-7942-AE4E-9079-1E1A1B26546F}"/>
                </a:ext>
              </a:extLst>
            </p:cNvPr>
            <p:cNvGrpSpPr/>
            <p:nvPr/>
          </p:nvGrpSpPr>
          <p:grpSpPr>
            <a:xfrm>
              <a:off x="6751399" y="5107153"/>
              <a:ext cx="451670" cy="233236"/>
              <a:chOff x="0" y="-1"/>
              <a:chExt cx="451668" cy="233234"/>
            </a:xfrm>
          </p:grpSpPr>
          <p:pic>
            <p:nvPicPr>
              <p:cNvPr id="255" name="Google Shape;746;p13" descr="图片 3081">
                <a:extLst>
                  <a:ext uri="{FF2B5EF4-FFF2-40B4-BE49-F238E27FC236}">
                    <a16:creationId xmlns:a16="http://schemas.microsoft.com/office/drawing/2014/main" id="{0AEA6458-20D3-6A45-8212-5D7E6D917FE0}"/>
                  </a:ext>
                </a:extLst>
              </p:cNvPr>
              <p:cNvPicPr preferRelativeResize="0"/>
              <p:nvPr/>
            </p:nvPicPr>
            <p:blipFill rotWithShape="1">
              <a:blip r:embed="rId20">
                <a:alphaModFix/>
              </a:blip>
              <a:srcRect/>
              <a:stretch/>
            </p:blipFill>
            <p:spPr>
              <a:xfrm>
                <a:off x="0" y="-1"/>
                <a:ext cx="451668" cy="98234"/>
              </a:xfrm>
              <a:prstGeom prst="rect">
                <a:avLst/>
              </a:prstGeom>
              <a:noFill/>
              <a:ln>
                <a:noFill/>
              </a:ln>
            </p:spPr>
          </p:pic>
          <p:pic>
            <p:nvPicPr>
              <p:cNvPr id="256" name="Google Shape;747;p13" descr="图片 3082">
                <a:extLst>
                  <a:ext uri="{FF2B5EF4-FFF2-40B4-BE49-F238E27FC236}">
                    <a16:creationId xmlns:a16="http://schemas.microsoft.com/office/drawing/2014/main" id="{58375498-99F4-7B4E-9812-9679A389C7FD}"/>
                  </a:ext>
                </a:extLst>
              </p:cNvPr>
              <p:cNvPicPr preferRelativeResize="0"/>
              <p:nvPr/>
            </p:nvPicPr>
            <p:blipFill rotWithShape="1">
              <a:blip r:embed="rId20">
                <a:alphaModFix/>
              </a:blip>
              <a:srcRect/>
              <a:stretch/>
            </p:blipFill>
            <p:spPr>
              <a:xfrm>
                <a:off x="0" y="135000"/>
                <a:ext cx="451668" cy="98233"/>
              </a:xfrm>
              <a:prstGeom prst="rect">
                <a:avLst/>
              </a:prstGeom>
              <a:noFill/>
              <a:ln>
                <a:noFill/>
              </a:ln>
            </p:spPr>
          </p:pic>
        </p:grpSp>
        <p:grpSp>
          <p:nvGrpSpPr>
            <p:cNvPr id="234" name="Google Shape;748;p13">
              <a:extLst>
                <a:ext uri="{FF2B5EF4-FFF2-40B4-BE49-F238E27FC236}">
                  <a16:creationId xmlns:a16="http://schemas.microsoft.com/office/drawing/2014/main" id="{BA74E4FF-39AA-F94B-A04A-92F2F5AE9CE1}"/>
                </a:ext>
              </a:extLst>
            </p:cNvPr>
            <p:cNvGrpSpPr/>
            <p:nvPr/>
          </p:nvGrpSpPr>
          <p:grpSpPr>
            <a:xfrm>
              <a:off x="7229214" y="5107153"/>
              <a:ext cx="451670" cy="233236"/>
              <a:chOff x="0" y="-1"/>
              <a:chExt cx="451668" cy="233234"/>
            </a:xfrm>
          </p:grpSpPr>
          <p:pic>
            <p:nvPicPr>
              <p:cNvPr id="253" name="Google Shape;749;p13" descr="图片 3079">
                <a:extLst>
                  <a:ext uri="{FF2B5EF4-FFF2-40B4-BE49-F238E27FC236}">
                    <a16:creationId xmlns:a16="http://schemas.microsoft.com/office/drawing/2014/main" id="{DA834187-6D12-BB47-8801-552A3ECD08DC}"/>
                  </a:ext>
                </a:extLst>
              </p:cNvPr>
              <p:cNvPicPr preferRelativeResize="0"/>
              <p:nvPr/>
            </p:nvPicPr>
            <p:blipFill rotWithShape="1">
              <a:blip r:embed="rId20">
                <a:alphaModFix/>
              </a:blip>
              <a:srcRect/>
              <a:stretch/>
            </p:blipFill>
            <p:spPr>
              <a:xfrm>
                <a:off x="0" y="-1"/>
                <a:ext cx="451668" cy="98234"/>
              </a:xfrm>
              <a:prstGeom prst="rect">
                <a:avLst/>
              </a:prstGeom>
              <a:noFill/>
              <a:ln>
                <a:noFill/>
              </a:ln>
            </p:spPr>
          </p:pic>
          <p:pic>
            <p:nvPicPr>
              <p:cNvPr id="254" name="Google Shape;750;p13" descr="图片 3080">
                <a:extLst>
                  <a:ext uri="{FF2B5EF4-FFF2-40B4-BE49-F238E27FC236}">
                    <a16:creationId xmlns:a16="http://schemas.microsoft.com/office/drawing/2014/main" id="{523165AD-EA21-2D48-99F6-2261C9B322BC}"/>
                  </a:ext>
                </a:extLst>
              </p:cNvPr>
              <p:cNvPicPr preferRelativeResize="0"/>
              <p:nvPr/>
            </p:nvPicPr>
            <p:blipFill rotWithShape="1">
              <a:blip r:embed="rId20">
                <a:alphaModFix/>
              </a:blip>
              <a:srcRect/>
              <a:stretch/>
            </p:blipFill>
            <p:spPr>
              <a:xfrm>
                <a:off x="0" y="135000"/>
                <a:ext cx="451668" cy="98233"/>
              </a:xfrm>
              <a:prstGeom prst="rect">
                <a:avLst/>
              </a:prstGeom>
              <a:noFill/>
              <a:ln>
                <a:noFill/>
              </a:ln>
            </p:spPr>
          </p:pic>
        </p:grpSp>
        <p:grpSp>
          <p:nvGrpSpPr>
            <p:cNvPr id="235" name="Google Shape;751;p13">
              <a:extLst>
                <a:ext uri="{FF2B5EF4-FFF2-40B4-BE49-F238E27FC236}">
                  <a16:creationId xmlns:a16="http://schemas.microsoft.com/office/drawing/2014/main" id="{2FBC4AA8-AD60-2649-A7D1-A87C94B7E572}"/>
                </a:ext>
              </a:extLst>
            </p:cNvPr>
            <p:cNvGrpSpPr/>
            <p:nvPr/>
          </p:nvGrpSpPr>
          <p:grpSpPr>
            <a:xfrm>
              <a:off x="7701940" y="5107153"/>
              <a:ext cx="451670" cy="233236"/>
              <a:chOff x="0" y="-1"/>
              <a:chExt cx="451668" cy="233234"/>
            </a:xfrm>
          </p:grpSpPr>
          <p:pic>
            <p:nvPicPr>
              <p:cNvPr id="251" name="Google Shape;752;p13" descr="图片 3077">
                <a:extLst>
                  <a:ext uri="{FF2B5EF4-FFF2-40B4-BE49-F238E27FC236}">
                    <a16:creationId xmlns:a16="http://schemas.microsoft.com/office/drawing/2014/main" id="{C0A7C6F1-BAFD-C541-ADF9-F0B525929315}"/>
                  </a:ext>
                </a:extLst>
              </p:cNvPr>
              <p:cNvPicPr preferRelativeResize="0"/>
              <p:nvPr/>
            </p:nvPicPr>
            <p:blipFill rotWithShape="1">
              <a:blip r:embed="rId20">
                <a:alphaModFix/>
              </a:blip>
              <a:srcRect/>
              <a:stretch/>
            </p:blipFill>
            <p:spPr>
              <a:xfrm>
                <a:off x="0" y="-1"/>
                <a:ext cx="451668" cy="98234"/>
              </a:xfrm>
              <a:prstGeom prst="rect">
                <a:avLst/>
              </a:prstGeom>
              <a:noFill/>
              <a:ln>
                <a:noFill/>
              </a:ln>
            </p:spPr>
          </p:pic>
          <p:pic>
            <p:nvPicPr>
              <p:cNvPr id="252" name="Google Shape;753;p13" descr="图片 3078">
                <a:extLst>
                  <a:ext uri="{FF2B5EF4-FFF2-40B4-BE49-F238E27FC236}">
                    <a16:creationId xmlns:a16="http://schemas.microsoft.com/office/drawing/2014/main" id="{EFEEECBA-8D17-0242-939C-8FAC2ABF356F}"/>
                  </a:ext>
                </a:extLst>
              </p:cNvPr>
              <p:cNvPicPr preferRelativeResize="0"/>
              <p:nvPr/>
            </p:nvPicPr>
            <p:blipFill rotWithShape="1">
              <a:blip r:embed="rId20">
                <a:alphaModFix/>
              </a:blip>
              <a:srcRect/>
              <a:stretch/>
            </p:blipFill>
            <p:spPr>
              <a:xfrm>
                <a:off x="0" y="135000"/>
                <a:ext cx="451668" cy="98233"/>
              </a:xfrm>
              <a:prstGeom prst="rect">
                <a:avLst/>
              </a:prstGeom>
              <a:noFill/>
              <a:ln>
                <a:noFill/>
              </a:ln>
            </p:spPr>
          </p:pic>
        </p:grpSp>
        <p:pic>
          <p:nvPicPr>
            <p:cNvPr id="236" name="Google Shape;754;p13" descr="图片 3060">
              <a:extLst>
                <a:ext uri="{FF2B5EF4-FFF2-40B4-BE49-F238E27FC236}">
                  <a16:creationId xmlns:a16="http://schemas.microsoft.com/office/drawing/2014/main" id="{F33FAB2E-9A9A-DA44-A8D5-87BC35803998}"/>
                </a:ext>
              </a:extLst>
            </p:cNvPr>
            <p:cNvPicPr preferRelativeResize="0"/>
            <p:nvPr/>
          </p:nvPicPr>
          <p:blipFill rotWithShape="1">
            <a:blip r:embed="rId21">
              <a:alphaModFix/>
            </a:blip>
            <a:srcRect/>
            <a:stretch/>
          </p:blipFill>
          <p:spPr>
            <a:xfrm>
              <a:off x="6758614" y="5435360"/>
              <a:ext cx="666812" cy="140303"/>
            </a:xfrm>
            <a:prstGeom prst="rect">
              <a:avLst/>
            </a:prstGeom>
            <a:noFill/>
            <a:ln>
              <a:noFill/>
            </a:ln>
          </p:spPr>
        </p:pic>
        <p:pic>
          <p:nvPicPr>
            <p:cNvPr id="237" name="Google Shape;755;p13" descr="图片 3061">
              <a:extLst>
                <a:ext uri="{FF2B5EF4-FFF2-40B4-BE49-F238E27FC236}">
                  <a16:creationId xmlns:a16="http://schemas.microsoft.com/office/drawing/2014/main" id="{87000C03-DD8A-1149-A987-5A7171314600}"/>
                </a:ext>
              </a:extLst>
            </p:cNvPr>
            <p:cNvPicPr preferRelativeResize="0"/>
            <p:nvPr/>
          </p:nvPicPr>
          <p:blipFill rotWithShape="1">
            <a:blip r:embed="rId21">
              <a:alphaModFix/>
            </a:blip>
            <a:srcRect/>
            <a:stretch/>
          </p:blipFill>
          <p:spPr>
            <a:xfrm>
              <a:off x="7486797" y="5435360"/>
              <a:ext cx="666812" cy="140303"/>
            </a:xfrm>
            <a:prstGeom prst="rect">
              <a:avLst/>
            </a:prstGeom>
            <a:noFill/>
            <a:ln>
              <a:noFill/>
            </a:ln>
          </p:spPr>
        </p:pic>
        <p:pic>
          <p:nvPicPr>
            <p:cNvPr id="238" name="Google Shape;756;p13" descr="图片 3062">
              <a:extLst>
                <a:ext uri="{FF2B5EF4-FFF2-40B4-BE49-F238E27FC236}">
                  <a16:creationId xmlns:a16="http://schemas.microsoft.com/office/drawing/2014/main" id="{56B64BD2-0D7E-B945-89DE-56F87797A0A5}"/>
                </a:ext>
              </a:extLst>
            </p:cNvPr>
            <p:cNvPicPr preferRelativeResize="0"/>
            <p:nvPr/>
          </p:nvPicPr>
          <p:blipFill rotWithShape="1">
            <a:blip r:embed="rId15">
              <a:alphaModFix/>
            </a:blip>
            <a:srcRect/>
            <a:stretch/>
          </p:blipFill>
          <p:spPr>
            <a:xfrm>
              <a:off x="6746809" y="4732383"/>
              <a:ext cx="191269" cy="259475"/>
            </a:xfrm>
            <a:prstGeom prst="rect">
              <a:avLst/>
            </a:prstGeom>
            <a:noFill/>
            <a:ln>
              <a:noFill/>
            </a:ln>
          </p:spPr>
        </p:pic>
        <p:pic>
          <p:nvPicPr>
            <p:cNvPr id="239" name="Google Shape;757;p13" descr="图片 3063">
              <a:extLst>
                <a:ext uri="{FF2B5EF4-FFF2-40B4-BE49-F238E27FC236}">
                  <a16:creationId xmlns:a16="http://schemas.microsoft.com/office/drawing/2014/main" id="{8EEA22DC-843B-5F48-AC87-52501ECA2703}"/>
                </a:ext>
              </a:extLst>
            </p:cNvPr>
            <p:cNvPicPr preferRelativeResize="0"/>
            <p:nvPr/>
          </p:nvPicPr>
          <p:blipFill rotWithShape="1">
            <a:blip r:embed="rId4">
              <a:alphaModFix/>
            </a:blip>
            <a:srcRect/>
            <a:stretch/>
          </p:blipFill>
          <p:spPr>
            <a:xfrm>
              <a:off x="6968755" y="4725661"/>
              <a:ext cx="267820" cy="266197"/>
            </a:xfrm>
            <a:prstGeom prst="rect">
              <a:avLst/>
            </a:prstGeom>
            <a:noFill/>
            <a:ln>
              <a:noFill/>
            </a:ln>
          </p:spPr>
        </p:pic>
        <p:pic>
          <p:nvPicPr>
            <p:cNvPr id="240" name="Google Shape;758;p13" descr="图片 3064">
              <a:extLst>
                <a:ext uri="{FF2B5EF4-FFF2-40B4-BE49-F238E27FC236}">
                  <a16:creationId xmlns:a16="http://schemas.microsoft.com/office/drawing/2014/main" id="{33A65C3F-F978-7247-A4CD-681167D46E6E}"/>
                </a:ext>
              </a:extLst>
            </p:cNvPr>
            <p:cNvPicPr preferRelativeResize="0"/>
            <p:nvPr/>
          </p:nvPicPr>
          <p:blipFill rotWithShape="1">
            <a:blip r:embed="rId13">
              <a:alphaModFix/>
            </a:blip>
            <a:srcRect/>
            <a:stretch/>
          </p:blipFill>
          <p:spPr>
            <a:xfrm>
              <a:off x="7276113" y="4724039"/>
              <a:ext cx="267819" cy="267819"/>
            </a:xfrm>
            <a:prstGeom prst="rect">
              <a:avLst/>
            </a:prstGeom>
            <a:noFill/>
            <a:ln>
              <a:noFill/>
            </a:ln>
          </p:spPr>
        </p:pic>
        <p:pic>
          <p:nvPicPr>
            <p:cNvPr id="241" name="Google Shape;759;p13" descr="图片 3065">
              <a:extLst>
                <a:ext uri="{FF2B5EF4-FFF2-40B4-BE49-F238E27FC236}">
                  <a16:creationId xmlns:a16="http://schemas.microsoft.com/office/drawing/2014/main" id="{7F963CD3-DAAE-1B41-9710-2634F7484A43}"/>
                </a:ext>
              </a:extLst>
            </p:cNvPr>
            <p:cNvPicPr preferRelativeResize="0"/>
            <p:nvPr/>
          </p:nvPicPr>
          <p:blipFill rotWithShape="1">
            <a:blip r:embed="rId13">
              <a:alphaModFix/>
            </a:blip>
            <a:srcRect/>
            <a:stretch/>
          </p:blipFill>
          <p:spPr>
            <a:xfrm>
              <a:off x="7580055" y="4724039"/>
              <a:ext cx="267820" cy="267819"/>
            </a:xfrm>
            <a:prstGeom prst="rect">
              <a:avLst/>
            </a:prstGeom>
            <a:noFill/>
            <a:ln>
              <a:noFill/>
            </a:ln>
          </p:spPr>
        </p:pic>
        <p:pic>
          <p:nvPicPr>
            <p:cNvPr id="242" name="Google Shape;760;p13" descr="图片 3066">
              <a:extLst>
                <a:ext uri="{FF2B5EF4-FFF2-40B4-BE49-F238E27FC236}">
                  <a16:creationId xmlns:a16="http://schemas.microsoft.com/office/drawing/2014/main" id="{24B9E577-7AAA-7644-B326-1F5C29A74C23}"/>
                </a:ext>
              </a:extLst>
            </p:cNvPr>
            <p:cNvPicPr preferRelativeResize="0"/>
            <p:nvPr/>
          </p:nvPicPr>
          <p:blipFill rotWithShape="1">
            <a:blip r:embed="rId12">
              <a:alphaModFix/>
            </a:blip>
            <a:srcRect/>
            <a:stretch/>
          </p:blipFill>
          <p:spPr>
            <a:xfrm>
              <a:off x="7877341" y="4725661"/>
              <a:ext cx="266196" cy="266197"/>
            </a:xfrm>
            <a:prstGeom prst="rect">
              <a:avLst/>
            </a:prstGeom>
            <a:noFill/>
            <a:ln>
              <a:noFill/>
            </a:ln>
          </p:spPr>
        </p:pic>
        <p:sp>
          <p:nvSpPr>
            <p:cNvPr id="243" name="Google Shape;761;p13">
              <a:extLst>
                <a:ext uri="{FF2B5EF4-FFF2-40B4-BE49-F238E27FC236}">
                  <a16:creationId xmlns:a16="http://schemas.microsoft.com/office/drawing/2014/main" id="{6C1CD7E6-7D2E-2D44-A07E-E000A617C19F}"/>
                </a:ext>
              </a:extLst>
            </p:cNvPr>
            <p:cNvSpPr txBox="1"/>
            <p:nvPr/>
          </p:nvSpPr>
          <p:spPr>
            <a:xfrm>
              <a:off x="7102665" y="5603773"/>
              <a:ext cx="666811" cy="229419"/>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700"/>
                <a:buFont typeface="Helvetica Neue"/>
                <a:buNone/>
              </a:pPr>
              <a:r>
                <a:rPr lang="en-US" sz="900" b="1" i="0" u="none" strike="noStrike" cap="none" dirty="0">
                  <a:solidFill>
                    <a:srgbClr val="FFFFFF"/>
                  </a:solidFill>
                  <a:latin typeface="Century Gothic" panose="020B0502020202020204" pitchFamily="34" charset="0"/>
                  <a:ea typeface="Helvetica Neue"/>
                  <a:cs typeface="Helvetica Neue"/>
                  <a:sym typeface="Helvetica Neue"/>
                </a:rPr>
                <a:t>DR </a:t>
              </a:r>
              <a:r>
                <a:rPr lang="en-US" sz="900" b="1" dirty="0">
                  <a:solidFill>
                    <a:srgbClr val="FFFFFF"/>
                  </a:solidFill>
                  <a:latin typeface="Century Gothic" panose="020B0502020202020204" pitchFamily="34" charset="0"/>
                  <a:ea typeface="Helvetica Neue"/>
                  <a:cs typeface="Helvetica Neue"/>
                  <a:sym typeface="Helvetica Neue"/>
                </a:rPr>
                <a:t>Z</a:t>
              </a:r>
              <a:r>
                <a:rPr lang="en-US" sz="900" b="1" i="0" u="none" strike="noStrike" cap="none" dirty="0">
                  <a:solidFill>
                    <a:srgbClr val="FFFFFF"/>
                  </a:solidFill>
                  <a:latin typeface="Century Gothic" panose="020B0502020202020204" pitchFamily="34" charset="0"/>
                  <a:ea typeface="Helvetica Neue"/>
                  <a:cs typeface="Helvetica Neue"/>
                  <a:sym typeface="Helvetica Neue"/>
                </a:rPr>
                <a:t>one</a:t>
              </a:r>
              <a:endParaRPr dirty="0">
                <a:latin typeface="Century Gothic" panose="020B0502020202020204" pitchFamily="34" charset="0"/>
              </a:endParaRPr>
            </a:p>
          </p:txBody>
        </p:sp>
        <p:pic>
          <p:nvPicPr>
            <p:cNvPr id="244" name="Google Shape;762;p13" descr="图片 3068">
              <a:extLst>
                <a:ext uri="{FF2B5EF4-FFF2-40B4-BE49-F238E27FC236}">
                  <a16:creationId xmlns:a16="http://schemas.microsoft.com/office/drawing/2014/main" id="{F3FD0118-4D52-AE4A-B846-642AA118B62F}"/>
                </a:ext>
              </a:extLst>
            </p:cNvPr>
            <p:cNvPicPr preferRelativeResize="0"/>
            <p:nvPr/>
          </p:nvPicPr>
          <p:blipFill rotWithShape="1">
            <a:blip r:embed="rId22">
              <a:alphaModFix/>
            </a:blip>
            <a:srcRect/>
            <a:stretch/>
          </p:blipFill>
          <p:spPr>
            <a:xfrm>
              <a:off x="7237511" y="4018385"/>
              <a:ext cx="328742" cy="326751"/>
            </a:xfrm>
            <a:prstGeom prst="rect">
              <a:avLst/>
            </a:prstGeom>
            <a:noFill/>
            <a:ln>
              <a:noFill/>
            </a:ln>
          </p:spPr>
        </p:pic>
        <p:pic>
          <p:nvPicPr>
            <p:cNvPr id="245" name="Google Shape;763;p13" descr="图片 3069">
              <a:extLst>
                <a:ext uri="{FF2B5EF4-FFF2-40B4-BE49-F238E27FC236}">
                  <a16:creationId xmlns:a16="http://schemas.microsoft.com/office/drawing/2014/main" id="{6AD964E3-6779-9D4F-9B6C-2D13BF937F62}"/>
                </a:ext>
              </a:extLst>
            </p:cNvPr>
            <p:cNvPicPr preferRelativeResize="0"/>
            <p:nvPr/>
          </p:nvPicPr>
          <p:blipFill rotWithShape="1">
            <a:blip r:embed="rId23">
              <a:alphaModFix/>
            </a:blip>
            <a:srcRect/>
            <a:stretch/>
          </p:blipFill>
          <p:spPr>
            <a:xfrm>
              <a:off x="7751043" y="4014931"/>
              <a:ext cx="328742" cy="328743"/>
            </a:xfrm>
            <a:prstGeom prst="rect">
              <a:avLst/>
            </a:prstGeom>
            <a:noFill/>
            <a:ln>
              <a:noFill/>
            </a:ln>
          </p:spPr>
        </p:pic>
        <p:cxnSp>
          <p:nvCxnSpPr>
            <p:cNvPr id="247" name="Google Shape;765;p13">
              <a:extLst>
                <a:ext uri="{FF2B5EF4-FFF2-40B4-BE49-F238E27FC236}">
                  <a16:creationId xmlns:a16="http://schemas.microsoft.com/office/drawing/2014/main" id="{C2B7B4A7-3898-F24F-9220-205F0BDCF949}"/>
                </a:ext>
              </a:extLst>
            </p:cNvPr>
            <p:cNvCxnSpPr>
              <a:cxnSpLocks/>
              <a:endCxn id="232" idx="0"/>
            </p:cNvCxnSpPr>
            <p:nvPr/>
          </p:nvCxnSpPr>
          <p:spPr>
            <a:xfrm flipH="1">
              <a:off x="7449745" y="2350609"/>
              <a:ext cx="8876" cy="824791"/>
            </a:xfrm>
            <a:prstGeom prst="straightConnector1">
              <a:avLst/>
            </a:prstGeom>
            <a:noFill/>
            <a:ln w="12700" cap="flat" cmpd="sng">
              <a:solidFill>
                <a:schemeClr val="accent6"/>
              </a:solidFill>
              <a:prstDash val="solid"/>
              <a:miter lim="800000"/>
              <a:headEnd type="none" w="sm" len="sm"/>
              <a:tailEnd type="none" w="sm" len="sm"/>
            </a:ln>
          </p:spPr>
        </p:cxnSp>
        <p:cxnSp>
          <p:nvCxnSpPr>
            <p:cNvPr id="248" name="Google Shape;766;p13">
              <a:extLst>
                <a:ext uri="{FF2B5EF4-FFF2-40B4-BE49-F238E27FC236}">
                  <a16:creationId xmlns:a16="http://schemas.microsoft.com/office/drawing/2014/main" id="{CB90D9BC-0669-8740-9366-35BFC0352D08}"/>
                </a:ext>
              </a:extLst>
            </p:cNvPr>
            <p:cNvCxnSpPr>
              <a:cxnSpLocks/>
            </p:cNvCxnSpPr>
            <p:nvPr/>
          </p:nvCxnSpPr>
          <p:spPr>
            <a:xfrm>
              <a:off x="7465688" y="3682599"/>
              <a:ext cx="0" cy="230208"/>
            </a:xfrm>
            <a:prstGeom prst="straightConnector1">
              <a:avLst/>
            </a:prstGeom>
            <a:noFill/>
            <a:ln w="12700" cap="flat" cmpd="sng">
              <a:solidFill>
                <a:schemeClr val="accent6"/>
              </a:solidFill>
              <a:prstDash val="solid"/>
              <a:miter lim="800000"/>
              <a:headEnd type="none" w="sm" len="sm"/>
              <a:tailEnd type="none" w="sm" len="sm"/>
            </a:ln>
          </p:spPr>
        </p:cxnSp>
        <p:cxnSp>
          <p:nvCxnSpPr>
            <p:cNvPr id="249" name="Google Shape;767;p13">
              <a:extLst>
                <a:ext uri="{FF2B5EF4-FFF2-40B4-BE49-F238E27FC236}">
                  <a16:creationId xmlns:a16="http://schemas.microsoft.com/office/drawing/2014/main" id="{67799208-7B45-EF4A-B52B-124539B4E7E5}"/>
                </a:ext>
              </a:extLst>
            </p:cNvPr>
            <p:cNvCxnSpPr>
              <a:cxnSpLocks/>
            </p:cNvCxnSpPr>
            <p:nvPr/>
          </p:nvCxnSpPr>
          <p:spPr>
            <a:xfrm>
              <a:off x="6916452" y="3796635"/>
              <a:ext cx="548718" cy="0"/>
            </a:xfrm>
            <a:prstGeom prst="straightConnector1">
              <a:avLst/>
            </a:prstGeom>
            <a:noFill/>
            <a:ln w="12700" cap="flat" cmpd="sng">
              <a:solidFill>
                <a:srgbClr val="FFC001"/>
              </a:solidFill>
              <a:prstDash val="solid"/>
              <a:miter lim="800000"/>
              <a:headEnd type="none" w="sm" len="sm"/>
              <a:tailEnd type="none" w="sm" len="sm"/>
            </a:ln>
          </p:spPr>
        </p:cxnSp>
        <p:cxnSp>
          <p:nvCxnSpPr>
            <p:cNvPr id="250" name="Google Shape;768;p13">
              <a:extLst>
                <a:ext uri="{FF2B5EF4-FFF2-40B4-BE49-F238E27FC236}">
                  <a16:creationId xmlns:a16="http://schemas.microsoft.com/office/drawing/2014/main" id="{3FFCFBD4-1E70-A34D-B703-7065003409CC}"/>
                </a:ext>
              </a:extLst>
            </p:cNvPr>
            <p:cNvCxnSpPr>
              <a:cxnSpLocks/>
            </p:cNvCxnSpPr>
            <p:nvPr/>
          </p:nvCxnSpPr>
          <p:spPr>
            <a:xfrm flipV="1">
              <a:off x="6912577" y="3796635"/>
              <a:ext cx="0" cy="789751"/>
            </a:xfrm>
            <a:prstGeom prst="straightConnector1">
              <a:avLst/>
            </a:prstGeom>
            <a:noFill/>
            <a:ln w="12700" cap="flat" cmpd="sng">
              <a:solidFill>
                <a:srgbClr val="FFC001"/>
              </a:solidFill>
              <a:prstDash val="solid"/>
              <a:miter lim="800000"/>
              <a:headEnd type="none" w="sm" len="sm"/>
              <a:tailEnd type="none" w="sm" len="sm"/>
            </a:ln>
          </p:spPr>
        </p:cxnSp>
        <p:cxnSp>
          <p:nvCxnSpPr>
            <p:cNvPr id="265" name="Google Shape;771;p13">
              <a:extLst>
                <a:ext uri="{FF2B5EF4-FFF2-40B4-BE49-F238E27FC236}">
                  <a16:creationId xmlns:a16="http://schemas.microsoft.com/office/drawing/2014/main" id="{AD8FCE6E-05C3-0649-98E4-7AED757647A1}"/>
                </a:ext>
              </a:extLst>
            </p:cNvPr>
            <p:cNvCxnSpPr/>
            <p:nvPr/>
          </p:nvCxnSpPr>
          <p:spPr>
            <a:xfrm>
              <a:off x="7443519" y="1668326"/>
              <a:ext cx="1" cy="112773"/>
            </a:xfrm>
            <a:prstGeom prst="straightConnector1">
              <a:avLst/>
            </a:prstGeom>
            <a:noFill/>
            <a:ln w="12700" cap="flat" cmpd="sng">
              <a:solidFill>
                <a:srgbClr val="FFFFFF"/>
              </a:solidFill>
              <a:prstDash val="dash"/>
              <a:miter lim="800000"/>
              <a:headEnd type="none" w="sm" len="sm"/>
              <a:tailEnd type="none" w="sm" len="sm"/>
            </a:ln>
          </p:spPr>
        </p:cxnSp>
        <p:cxnSp>
          <p:nvCxnSpPr>
            <p:cNvPr id="266" name="Google Shape;793;p13">
              <a:extLst>
                <a:ext uri="{FF2B5EF4-FFF2-40B4-BE49-F238E27FC236}">
                  <a16:creationId xmlns:a16="http://schemas.microsoft.com/office/drawing/2014/main" id="{36297066-29E5-094A-B8E3-9FE79D047EE0}"/>
                </a:ext>
              </a:extLst>
            </p:cNvPr>
            <p:cNvCxnSpPr>
              <a:cxnSpLocks/>
            </p:cNvCxnSpPr>
            <p:nvPr/>
          </p:nvCxnSpPr>
          <p:spPr>
            <a:xfrm flipH="1">
              <a:off x="6382067" y="969630"/>
              <a:ext cx="1" cy="5005720"/>
            </a:xfrm>
            <a:prstGeom prst="straightConnector1">
              <a:avLst/>
            </a:prstGeom>
            <a:noFill/>
            <a:ln w="6350" cap="flat" cmpd="sng">
              <a:solidFill>
                <a:srgbClr val="00B0F0"/>
              </a:solidFill>
              <a:prstDash val="dash"/>
              <a:miter lim="800000"/>
              <a:headEnd type="none" w="sm" len="sm"/>
              <a:tailEnd type="none" w="sm" len="sm"/>
            </a:ln>
          </p:spPr>
        </p:cxnSp>
        <p:sp>
          <p:nvSpPr>
            <p:cNvPr id="267" name="Google Shape;665;p13">
              <a:extLst>
                <a:ext uri="{FF2B5EF4-FFF2-40B4-BE49-F238E27FC236}">
                  <a16:creationId xmlns:a16="http://schemas.microsoft.com/office/drawing/2014/main" id="{15F40D76-D571-8F4A-BB9B-AD33DE30DA57}"/>
                </a:ext>
              </a:extLst>
            </p:cNvPr>
            <p:cNvSpPr/>
            <p:nvPr/>
          </p:nvSpPr>
          <p:spPr>
            <a:xfrm>
              <a:off x="4679502" y="969630"/>
              <a:ext cx="1555546" cy="267576"/>
            </a:xfrm>
            <a:prstGeom prst="rect">
              <a:avLst/>
            </a:prstGeom>
            <a:solidFill>
              <a:srgbClr val="00DBE3"/>
            </a:solidFill>
            <a:ln w="12700" cap="flat" cmpd="sng">
              <a:solidFill>
                <a:srgbClr val="00DCE4"/>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68" name="Google Shape;667;p13">
              <a:extLst>
                <a:ext uri="{FF2B5EF4-FFF2-40B4-BE49-F238E27FC236}">
                  <a16:creationId xmlns:a16="http://schemas.microsoft.com/office/drawing/2014/main" id="{B7954846-473B-6743-974E-44963F305A7D}"/>
                </a:ext>
              </a:extLst>
            </p:cNvPr>
            <p:cNvSpPr txBox="1"/>
            <p:nvPr/>
          </p:nvSpPr>
          <p:spPr>
            <a:xfrm>
              <a:off x="4919485" y="976100"/>
              <a:ext cx="1050795" cy="250240"/>
            </a:xfrm>
            <a:prstGeom prst="rect">
              <a:avLst/>
            </a:prstGeom>
            <a:noFill/>
            <a:ln>
              <a:noFill/>
            </a:ln>
          </p:spPr>
          <p:txBody>
            <a:bodyPr spcFirstLastPara="1" wrap="square" lIns="45700" tIns="45700" rIns="45700" bIns="45700" anchor="t" anchorCtr="0">
              <a:noAutofit/>
            </a:bodyPr>
            <a:lstStyle/>
            <a:p>
              <a:pPr lvl="0" algn="ctr">
                <a:buClr>
                  <a:srgbClr val="000000"/>
                </a:buClr>
                <a:buSzPts val="1100"/>
              </a:pPr>
              <a:r>
                <a:rPr lang="en-US" altLang="zh-CN" sz="1100" b="1" dirty="0">
                  <a:solidFill>
                    <a:srgbClr val="000000"/>
                  </a:solidFill>
                  <a:latin typeface="Century Gothic" panose="020B0502020202020204" pitchFamily="34" charset="0"/>
                  <a:ea typeface="Helvetica Neue"/>
                  <a:cs typeface="Helvetica Neue"/>
                  <a:sym typeface="Helvetica Neue"/>
                </a:rPr>
                <a:t>Primary </a:t>
              </a:r>
              <a:r>
                <a:rPr lang="en-US" altLang="zh-CN" sz="1100" b="1" dirty="0">
                  <a:latin typeface="Century Gothic" panose="020B0502020202020204" pitchFamily="34" charset="0"/>
                  <a:ea typeface="Helvetica Neue"/>
                  <a:cs typeface="Helvetica Neue"/>
                  <a:sym typeface="Helvetica Neue"/>
                </a:rPr>
                <a:t>S</a:t>
              </a:r>
              <a:r>
                <a:rPr lang="en-US" altLang="zh-CN" sz="1100" b="1" dirty="0">
                  <a:solidFill>
                    <a:srgbClr val="000000"/>
                  </a:solidFill>
                  <a:latin typeface="Century Gothic" panose="020B0502020202020204" pitchFamily="34" charset="0"/>
                  <a:ea typeface="Helvetica Neue"/>
                  <a:cs typeface="Helvetica Neue"/>
                  <a:sym typeface="Helvetica Neue"/>
                </a:rPr>
                <a:t>ite</a:t>
              </a:r>
              <a:endParaRPr lang="en-US" altLang="zh-CN" sz="1400" dirty="0">
                <a:latin typeface="Century Gothic" panose="020B0502020202020204" pitchFamily="34" charset="0"/>
              </a:endParaRPr>
            </a:p>
          </p:txBody>
        </p:sp>
        <p:grpSp>
          <p:nvGrpSpPr>
            <p:cNvPr id="289" name="组合 288">
              <a:extLst>
                <a:ext uri="{FF2B5EF4-FFF2-40B4-BE49-F238E27FC236}">
                  <a16:creationId xmlns:a16="http://schemas.microsoft.com/office/drawing/2014/main" id="{1720C5C7-EB7D-4643-9E94-92B792AD917C}"/>
                </a:ext>
              </a:extLst>
            </p:cNvPr>
            <p:cNvGrpSpPr/>
            <p:nvPr/>
          </p:nvGrpSpPr>
          <p:grpSpPr>
            <a:xfrm>
              <a:off x="2811186" y="3719107"/>
              <a:ext cx="295274" cy="255359"/>
              <a:chOff x="1579945" y="1371966"/>
              <a:chExt cx="295274" cy="255359"/>
            </a:xfrm>
          </p:grpSpPr>
          <p:pic>
            <p:nvPicPr>
              <p:cNvPr id="290" name="Google Shape;868;p14" descr="图片 3213">
                <a:extLst>
                  <a:ext uri="{FF2B5EF4-FFF2-40B4-BE49-F238E27FC236}">
                    <a16:creationId xmlns:a16="http://schemas.microsoft.com/office/drawing/2014/main" id="{9BE41A1D-8554-9D43-8A34-FA982BE03B6E}"/>
                  </a:ext>
                </a:extLst>
              </p:cNvPr>
              <p:cNvPicPr preferRelativeResize="0"/>
              <p:nvPr/>
            </p:nvPicPr>
            <p:blipFill rotWithShape="1">
              <a:blip r:embed="rId5">
                <a:alphaModFix/>
              </a:blip>
              <a:srcRect/>
              <a:stretch/>
            </p:blipFill>
            <p:spPr>
              <a:xfrm>
                <a:off x="1598764" y="1371966"/>
                <a:ext cx="255360" cy="255359"/>
              </a:xfrm>
              <a:prstGeom prst="rect">
                <a:avLst/>
              </a:prstGeom>
              <a:noFill/>
              <a:ln>
                <a:noFill/>
              </a:ln>
            </p:spPr>
          </p:pic>
          <p:grpSp>
            <p:nvGrpSpPr>
              <p:cNvPr id="291" name="组合 290">
                <a:extLst>
                  <a:ext uri="{FF2B5EF4-FFF2-40B4-BE49-F238E27FC236}">
                    <a16:creationId xmlns:a16="http://schemas.microsoft.com/office/drawing/2014/main" id="{26960C24-0C64-9F44-A9D1-55B4966FC476}"/>
                  </a:ext>
                </a:extLst>
              </p:cNvPr>
              <p:cNvGrpSpPr/>
              <p:nvPr/>
            </p:nvGrpSpPr>
            <p:grpSpPr>
              <a:xfrm>
                <a:off x="1579945" y="1427166"/>
                <a:ext cx="295274" cy="138499"/>
                <a:chOff x="1962281" y="1715434"/>
                <a:chExt cx="295274" cy="138499"/>
              </a:xfrm>
            </p:grpSpPr>
            <p:sp>
              <p:nvSpPr>
                <p:cNvPr id="292" name="矩形 291">
                  <a:extLst>
                    <a:ext uri="{FF2B5EF4-FFF2-40B4-BE49-F238E27FC236}">
                      <a16:creationId xmlns:a16="http://schemas.microsoft.com/office/drawing/2014/main" id="{2BEFB299-BC23-B547-9AAF-01A375E2CACF}"/>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293" name="文本框 292">
                  <a:extLst>
                    <a:ext uri="{FF2B5EF4-FFF2-40B4-BE49-F238E27FC236}">
                      <a16:creationId xmlns:a16="http://schemas.microsoft.com/office/drawing/2014/main" id="{8F3B6BA9-F810-7340-BCDC-645E44C77793}"/>
                    </a:ext>
                  </a:extLst>
                </p:cNvPr>
                <p:cNvSpPr txBox="1"/>
                <p:nvPr/>
              </p:nvSpPr>
              <p:spPr>
                <a:xfrm>
                  <a:off x="1962281" y="1715434"/>
                  <a:ext cx="295274" cy="138499"/>
                </a:xfrm>
                <a:prstGeom prst="rect">
                  <a:avLst/>
                </a:prstGeom>
                <a:noFill/>
              </p:spPr>
              <p:txBody>
                <a:bodyPr wrap="none" rtlCol="0">
                  <a:spAutoFit/>
                </a:bodyPr>
                <a:lstStyle/>
                <a:p>
                  <a:r>
                    <a:rPr kumimoji="1" lang="en-US" altLang="zh-CN" sz="300" b="1" dirty="0">
                      <a:solidFill>
                        <a:srgbClr val="000000"/>
                      </a:solidFill>
                    </a:rPr>
                    <a:t>NGAF</a:t>
                  </a:r>
                  <a:endParaRPr kumimoji="1" lang="zh-CN" altLang="en-US" sz="300" b="1" dirty="0">
                    <a:solidFill>
                      <a:srgbClr val="000000"/>
                    </a:solidFill>
                  </a:endParaRPr>
                </a:p>
              </p:txBody>
            </p:sp>
          </p:grpSp>
        </p:grpSp>
        <p:grpSp>
          <p:nvGrpSpPr>
            <p:cNvPr id="298" name="组合 297">
              <a:extLst>
                <a:ext uri="{FF2B5EF4-FFF2-40B4-BE49-F238E27FC236}">
                  <a16:creationId xmlns:a16="http://schemas.microsoft.com/office/drawing/2014/main" id="{42BCDEDE-57E8-8342-A795-D76CD3EFBDDE}"/>
                </a:ext>
              </a:extLst>
            </p:cNvPr>
            <p:cNvGrpSpPr/>
            <p:nvPr/>
          </p:nvGrpSpPr>
          <p:grpSpPr>
            <a:xfrm>
              <a:off x="7749517" y="4094192"/>
              <a:ext cx="354414" cy="153888"/>
              <a:chOff x="1981407" y="1732220"/>
              <a:chExt cx="279669" cy="109636"/>
            </a:xfrm>
          </p:grpSpPr>
          <p:sp>
            <p:nvSpPr>
              <p:cNvPr id="299" name="矩形 298">
                <a:extLst>
                  <a:ext uri="{FF2B5EF4-FFF2-40B4-BE49-F238E27FC236}">
                    <a16:creationId xmlns:a16="http://schemas.microsoft.com/office/drawing/2014/main" id="{D87A1E4E-B202-874C-ACDA-B397EFA6AD44}"/>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300" name="文本框 299">
                <a:extLst>
                  <a:ext uri="{FF2B5EF4-FFF2-40B4-BE49-F238E27FC236}">
                    <a16:creationId xmlns:a16="http://schemas.microsoft.com/office/drawing/2014/main" id="{91440431-5A58-824E-9B05-A12F360238AF}"/>
                  </a:ext>
                </a:extLst>
              </p:cNvPr>
              <p:cNvSpPr txBox="1"/>
              <p:nvPr/>
            </p:nvSpPr>
            <p:spPr>
              <a:xfrm>
                <a:off x="1981407" y="1732220"/>
                <a:ext cx="279669" cy="109636"/>
              </a:xfrm>
              <a:prstGeom prst="rect">
                <a:avLst/>
              </a:prstGeom>
              <a:noFill/>
            </p:spPr>
            <p:txBody>
              <a:bodyPr wrap="square" rtlCol="0">
                <a:spAutoFit/>
              </a:bodyPr>
              <a:lstStyle/>
              <a:p>
                <a:r>
                  <a:rPr kumimoji="1" lang="en-US" altLang="zh-CN" sz="400" b="1" dirty="0">
                    <a:solidFill>
                      <a:srgbClr val="000000"/>
                    </a:solidFill>
                  </a:rPr>
                  <a:t>NGAF</a:t>
                </a:r>
                <a:endParaRPr kumimoji="1" lang="zh-CN" altLang="en-US" sz="400" b="1" dirty="0">
                  <a:solidFill>
                    <a:srgbClr val="000000"/>
                  </a:solidFill>
                </a:endParaRPr>
              </a:p>
            </p:txBody>
          </p:sp>
        </p:grpSp>
        <p:grpSp>
          <p:nvGrpSpPr>
            <p:cNvPr id="301" name="组合 300">
              <a:extLst>
                <a:ext uri="{FF2B5EF4-FFF2-40B4-BE49-F238E27FC236}">
                  <a16:creationId xmlns:a16="http://schemas.microsoft.com/office/drawing/2014/main" id="{CCA2EB71-B912-B347-A2D1-E90DBE4AFF4E}"/>
                </a:ext>
              </a:extLst>
            </p:cNvPr>
            <p:cNvGrpSpPr/>
            <p:nvPr/>
          </p:nvGrpSpPr>
          <p:grpSpPr>
            <a:xfrm>
              <a:off x="6661525" y="4754261"/>
              <a:ext cx="351381" cy="161829"/>
              <a:chOff x="1961985" y="1731491"/>
              <a:chExt cx="304134" cy="120256"/>
            </a:xfrm>
          </p:grpSpPr>
          <p:sp>
            <p:nvSpPr>
              <p:cNvPr id="302" name="矩形 301">
                <a:extLst>
                  <a:ext uri="{FF2B5EF4-FFF2-40B4-BE49-F238E27FC236}">
                    <a16:creationId xmlns:a16="http://schemas.microsoft.com/office/drawing/2014/main" id="{94D6703B-D9B0-CC4B-B638-33D5589D8442}"/>
                  </a:ext>
                </a:extLst>
              </p:cNvPr>
              <p:cNvSpPr/>
              <p:nvPr/>
            </p:nvSpPr>
            <p:spPr>
              <a:xfrm>
                <a:off x="2034363" y="1766606"/>
                <a:ext cx="160834" cy="49354"/>
              </a:xfrm>
              <a:prstGeom prst="rect">
                <a:avLst/>
              </a:prstGeom>
              <a:solidFill>
                <a:srgbClr val="05D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00" dirty="0"/>
              </a:p>
            </p:txBody>
          </p:sp>
          <p:sp>
            <p:nvSpPr>
              <p:cNvPr id="303" name="文本框 302">
                <a:extLst>
                  <a:ext uri="{FF2B5EF4-FFF2-40B4-BE49-F238E27FC236}">
                    <a16:creationId xmlns:a16="http://schemas.microsoft.com/office/drawing/2014/main" id="{68B1553B-9878-A349-AB5C-9F0564422EF7}"/>
                  </a:ext>
                </a:extLst>
              </p:cNvPr>
              <p:cNvSpPr txBox="1"/>
              <p:nvPr/>
            </p:nvSpPr>
            <p:spPr>
              <a:xfrm>
                <a:off x="1961985" y="1731491"/>
                <a:ext cx="304134" cy="120256"/>
              </a:xfrm>
              <a:prstGeom prst="rect">
                <a:avLst/>
              </a:prstGeom>
              <a:noFill/>
            </p:spPr>
            <p:txBody>
              <a:bodyPr wrap="square" rtlCol="0">
                <a:spAutoFit/>
              </a:bodyPr>
              <a:lstStyle/>
              <a:p>
                <a:r>
                  <a:rPr kumimoji="1" lang="en-US" altLang="zh-CN" sz="400" b="1" dirty="0">
                    <a:solidFill>
                      <a:srgbClr val="000000"/>
                    </a:solidFill>
                  </a:rPr>
                  <a:t>NGAF</a:t>
                </a:r>
                <a:endParaRPr kumimoji="1" lang="zh-CN" altLang="en-US" sz="400" b="1" dirty="0">
                  <a:solidFill>
                    <a:srgbClr val="000000"/>
                  </a:solidFill>
                </a:endParaRPr>
              </a:p>
            </p:txBody>
          </p:sp>
        </p:grpSp>
      </p:grpSp>
      <p:sp>
        <p:nvSpPr>
          <p:cNvPr id="304" name="Google Shape;861;p14">
            <a:extLst>
              <a:ext uri="{FF2B5EF4-FFF2-40B4-BE49-F238E27FC236}">
                <a16:creationId xmlns:a16="http://schemas.microsoft.com/office/drawing/2014/main" id="{29D6A4AC-C6F3-A946-9512-087F971EBB28}"/>
              </a:ext>
            </a:extLst>
          </p:cNvPr>
          <p:cNvSpPr txBox="1"/>
          <p:nvPr/>
        </p:nvSpPr>
        <p:spPr>
          <a:xfrm>
            <a:off x="8458537" y="1353655"/>
            <a:ext cx="3350528" cy="1418535"/>
          </a:xfrm>
          <a:prstGeom prst="rect">
            <a:avLst/>
          </a:prstGeom>
          <a:noFill/>
          <a:ln>
            <a:noFill/>
          </a:ln>
        </p:spPr>
        <p:txBody>
          <a:bodyPr spcFirstLastPara="1" wrap="square" lIns="45700" tIns="45700" rIns="45700" bIns="45700" anchor="t" anchorCtr="0">
            <a:noAutofit/>
          </a:bodyPr>
          <a:lstStyle/>
          <a:p>
            <a:pPr marL="171450" marR="0" lvl="0" indent="-171450" algn="l" rtl="0">
              <a:lnSpc>
                <a:spcPct val="150000"/>
              </a:lnSpc>
              <a:spcBef>
                <a:spcPts val="0"/>
              </a:spcBef>
              <a:spcAft>
                <a:spcPts val="0"/>
              </a:spcAft>
              <a:buClr>
                <a:srgbClr val="00B0F0"/>
              </a:buClr>
              <a:buSzPts val="1200"/>
              <a:buFont typeface="Arial" panose="020B0604020202020204" pitchFamily="34" charset="0"/>
              <a:buChar char="•"/>
            </a:pPr>
            <a:r>
              <a:rPr lang="en-US" sz="1200" dirty="0">
                <a:solidFill>
                  <a:srgbClr val="FFFFFF"/>
                </a:solidFill>
                <a:latin typeface="Century Gothic" panose="020B0502020202020204" pitchFamily="34" charset="0"/>
                <a:ea typeface="Helvetica Neue"/>
                <a:cs typeface="Helvetica Neue"/>
                <a:sym typeface="Helvetica Neue"/>
              </a:rPr>
              <a:t>EHR/EMR</a:t>
            </a:r>
            <a:r>
              <a:rPr lang="en-US" sz="1200" i="0" u="none" strike="noStrike" cap="none" dirty="0">
                <a:solidFill>
                  <a:srgbClr val="FFFFFF"/>
                </a:solidFill>
                <a:latin typeface="Century Gothic" panose="020B0502020202020204" pitchFamily="34" charset="0"/>
                <a:ea typeface="Helvetica Neue"/>
                <a:cs typeface="Helvetica Neue"/>
                <a:sym typeface="Helvetica Neue"/>
              </a:rPr>
              <a:t> high performance</a:t>
            </a:r>
            <a:endParaRPr sz="1200" dirty="0">
              <a:latin typeface="Century Gothic" panose="020B0502020202020204" pitchFamily="34" charset="0"/>
              <a:ea typeface="Helvetica Neue"/>
              <a:cs typeface="Helvetica Neue"/>
              <a:sym typeface="Helvetica Neue"/>
            </a:endParaRPr>
          </a:p>
          <a:p>
            <a:pPr marL="171450" marR="0" lvl="0" indent="-171450" algn="l" rtl="0">
              <a:lnSpc>
                <a:spcPct val="150000"/>
              </a:lnSpc>
              <a:spcBef>
                <a:spcPts val="0"/>
              </a:spcBef>
              <a:spcAft>
                <a:spcPts val="0"/>
              </a:spcAft>
              <a:buClr>
                <a:srgbClr val="00B0F0"/>
              </a:buClr>
              <a:buSzPts val="1200"/>
              <a:buFont typeface="Arial" panose="020B0604020202020204" pitchFamily="34" charset="0"/>
              <a:buChar char="•"/>
            </a:pPr>
            <a:r>
              <a:rPr lang="en-US" sz="1200" i="0" u="none" strike="noStrike" cap="none" dirty="0">
                <a:solidFill>
                  <a:srgbClr val="FFFFFF"/>
                </a:solidFill>
                <a:latin typeface="Century Gothic" panose="020B0502020202020204" pitchFamily="34" charset="0"/>
                <a:ea typeface="Helvetica Neue"/>
                <a:cs typeface="Helvetica Neue"/>
                <a:sym typeface="Helvetica Neue"/>
              </a:rPr>
              <a:t>PACS scalable capacity</a:t>
            </a:r>
            <a:endParaRPr sz="1200" dirty="0">
              <a:latin typeface="Century Gothic" panose="020B0502020202020204" pitchFamily="34" charset="0"/>
              <a:ea typeface="Helvetica Neue"/>
              <a:cs typeface="Helvetica Neue"/>
              <a:sym typeface="Helvetica Neue"/>
            </a:endParaRPr>
          </a:p>
          <a:p>
            <a:pPr marL="171450" marR="0" lvl="0" indent="-171450" algn="l" rtl="0">
              <a:lnSpc>
                <a:spcPct val="150000"/>
              </a:lnSpc>
              <a:spcBef>
                <a:spcPts val="0"/>
              </a:spcBef>
              <a:spcAft>
                <a:spcPts val="0"/>
              </a:spcAft>
              <a:buClr>
                <a:srgbClr val="00B0F0"/>
              </a:buClr>
              <a:buSzPts val="1200"/>
              <a:buFont typeface="Arial" panose="020B0604020202020204" pitchFamily="34" charset="0"/>
              <a:buChar char="•"/>
            </a:pPr>
            <a:r>
              <a:rPr lang="en-US" sz="1200" i="0" u="none" strike="noStrike" cap="none" dirty="0">
                <a:solidFill>
                  <a:srgbClr val="FFFFFF"/>
                </a:solidFill>
                <a:latin typeface="Century Gothic" panose="020B0502020202020204" pitchFamily="34" charset="0"/>
                <a:ea typeface="Helvetica Neue"/>
                <a:cs typeface="Helvetica Neue"/>
                <a:sym typeface="Helvetica Neue"/>
              </a:rPr>
              <a:t>Cross-site business reliability with DR</a:t>
            </a:r>
          </a:p>
          <a:p>
            <a:pPr marL="171450" marR="0" lvl="0" indent="-171450" algn="l" rtl="0">
              <a:lnSpc>
                <a:spcPct val="150000"/>
              </a:lnSpc>
              <a:spcBef>
                <a:spcPts val="0"/>
              </a:spcBef>
              <a:spcAft>
                <a:spcPts val="0"/>
              </a:spcAft>
              <a:buClr>
                <a:srgbClr val="00B0F0"/>
              </a:buClr>
              <a:buSzPts val="1200"/>
              <a:buFont typeface="Arial" panose="020B0604020202020204" pitchFamily="34" charset="0"/>
              <a:buChar char="•"/>
            </a:pPr>
            <a:r>
              <a:rPr lang="en-US" sz="1200" dirty="0">
                <a:solidFill>
                  <a:srgbClr val="FFFFFF"/>
                </a:solidFill>
                <a:latin typeface="Century Gothic" panose="020B0502020202020204" pitchFamily="34" charset="0"/>
                <a:ea typeface="Helvetica Neue"/>
                <a:cs typeface="Helvetica Neue"/>
                <a:sym typeface="Helvetica Neue"/>
              </a:rPr>
              <a:t>Active/active</a:t>
            </a:r>
            <a:r>
              <a:rPr lang="zh-CN" altLang="en-US" sz="1200" dirty="0">
                <a:solidFill>
                  <a:srgbClr val="FFFFFF"/>
                </a:solidFill>
                <a:latin typeface="Century Gothic" panose="020B0502020202020204" pitchFamily="34" charset="0"/>
                <a:ea typeface="Helvetica Neue"/>
                <a:cs typeface="Helvetica Neue"/>
                <a:sym typeface="Helvetica Neue"/>
              </a:rPr>
              <a:t> </a:t>
            </a:r>
            <a:r>
              <a:rPr lang="en-US" altLang="zh-CN" sz="1200" dirty="0">
                <a:solidFill>
                  <a:srgbClr val="FFFFFF"/>
                </a:solidFill>
                <a:latin typeface="Century Gothic" panose="020B0502020202020204" pitchFamily="34" charset="0"/>
                <a:ea typeface="Helvetica Neue"/>
                <a:cs typeface="Helvetica Neue"/>
                <a:sym typeface="Helvetica Neue"/>
              </a:rPr>
              <a:t>business continuity with SC</a:t>
            </a:r>
            <a:endParaRPr sz="1200" dirty="0">
              <a:latin typeface="Century Gothic" panose="020B0502020202020204" pitchFamily="34" charset="0"/>
              <a:ea typeface="Helvetica Neue"/>
              <a:cs typeface="Helvetica Neue"/>
              <a:sym typeface="Helvetica Neue"/>
            </a:endParaRPr>
          </a:p>
          <a:p>
            <a:pPr marL="171450" marR="0" lvl="0" indent="-171450" algn="l" rtl="0">
              <a:lnSpc>
                <a:spcPct val="150000"/>
              </a:lnSpc>
              <a:spcBef>
                <a:spcPts val="0"/>
              </a:spcBef>
              <a:spcAft>
                <a:spcPts val="0"/>
              </a:spcAft>
              <a:buClr>
                <a:srgbClr val="00B0F0"/>
              </a:buClr>
              <a:buSzPts val="1200"/>
              <a:buFont typeface="Arial" panose="020B0604020202020204" pitchFamily="34" charset="0"/>
              <a:buChar char="•"/>
            </a:pPr>
            <a:r>
              <a:rPr lang="en-US" sz="1200" i="0" u="none" strike="noStrike" cap="none" dirty="0">
                <a:solidFill>
                  <a:srgbClr val="FFFFFF"/>
                </a:solidFill>
                <a:latin typeface="Century Gothic" panose="020B0502020202020204" pitchFamily="34" charset="0"/>
                <a:ea typeface="Helvetica Neue"/>
                <a:cs typeface="Helvetica Neue"/>
                <a:sym typeface="Helvetica Neue"/>
              </a:rPr>
              <a:t>Network security</a:t>
            </a:r>
            <a:endParaRPr sz="1200" dirty="0">
              <a:latin typeface="Century Gothic" panose="020B0502020202020204" pitchFamily="34" charset="0"/>
              <a:ea typeface="Helvetica Neue"/>
              <a:cs typeface="Helvetica Neue"/>
              <a:sym typeface="Helvetica Neue"/>
            </a:endParaRPr>
          </a:p>
        </p:txBody>
      </p:sp>
      <p:graphicFrame>
        <p:nvGraphicFramePr>
          <p:cNvPr id="305" name="Table 2">
            <a:extLst>
              <a:ext uri="{FF2B5EF4-FFF2-40B4-BE49-F238E27FC236}">
                <a16:creationId xmlns:a16="http://schemas.microsoft.com/office/drawing/2014/main" id="{870DA129-29B6-4841-8FCE-F213FB595CBD}"/>
              </a:ext>
            </a:extLst>
          </p:cNvPr>
          <p:cNvGraphicFramePr>
            <a:graphicFrameLocks noGrp="1"/>
          </p:cNvGraphicFramePr>
          <p:nvPr>
            <p:extLst>
              <p:ext uri="{D42A27DB-BD31-4B8C-83A1-F6EECF244321}">
                <p14:modId xmlns:p14="http://schemas.microsoft.com/office/powerpoint/2010/main" val="1600809241"/>
              </p:ext>
            </p:extLst>
          </p:nvPr>
        </p:nvGraphicFramePr>
        <p:xfrm>
          <a:off x="8517071" y="3072117"/>
          <a:ext cx="3003336" cy="1029262"/>
        </p:xfrm>
        <a:graphic>
          <a:graphicData uri="http://schemas.openxmlformats.org/drawingml/2006/table">
            <a:tbl>
              <a:tblPr firstRow="1" bandRow="1"/>
              <a:tblGrid>
                <a:gridCol w="1001112">
                  <a:extLst>
                    <a:ext uri="{9D8B030D-6E8A-4147-A177-3AD203B41FA5}">
                      <a16:colId xmlns:a16="http://schemas.microsoft.com/office/drawing/2014/main" val="3195172949"/>
                    </a:ext>
                  </a:extLst>
                </a:gridCol>
                <a:gridCol w="1001112">
                  <a:extLst>
                    <a:ext uri="{9D8B030D-6E8A-4147-A177-3AD203B41FA5}">
                      <a16:colId xmlns:a16="http://schemas.microsoft.com/office/drawing/2014/main" val="2875310933"/>
                    </a:ext>
                  </a:extLst>
                </a:gridCol>
                <a:gridCol w="1001112">
                  <a:extLst>
                    <a:ext uri="{9D8B030D-6E8A-4147-A177-3AD203B41FA5}">
                      <a16:colId xmlns:a16="http://schemas.microsoft.com/office/drawing/2014/main" val="1213577229"/>
                    </a:ext>
                  </a:extLst>
                </a:gridCol>
              </a:tblGrid>
              <a:tr h="0">
                <a:tc>
                  <a:txBody>
                    <a:bodyPr/>
                    <a:lstStyle/>
                    <a:p>
                      <a:pPr algn="ctr"/>
                      <a:r>
                        <a:rPr lang="en-US" sz="1200" b="0" dirty="0">
                          <a:solidFill>
                            <a:schemeClr val="bg1"/>
                          </a:solidFill>
                          <a:latin typeface="Century Gothic" panose="020B0502020202020204" pitchFamily="34" charset="0"/>
                        </a:rPr>
                        <a:t>HIS/EMR</a:t>
                      </a:r>
                    </a:p>
                  </a:txBody>
                  <a:tcPr>
                    <a:lnL w="12700" cap="flat" cmpd="sng" algn="ctr">
                      <a:solidFill>
                        <a:srgbClr val="00B0F0"/>
                      </a:solidFill>
                      <a:prstDash val="solid"/>
                      <a:round/>
                      <a:headEnd type="none" w="med" len="med"/>
                      <a:tailEnd type="none" w="med" len="med"/>
                    </a:lnL>
                    <a:lnR w="9525" cap="flat" cmpd="sng" algn="ctr">
                      <a:solidFill>
                        <a:srgbClr val="00B0F0"/>
                      </a:solidFill>
                      <a:prstDash val="sys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chemeClr val="bg1"/>
                      </a:solidFill>
                      <a:prstDash val="sysDash"/>
                      <a:round/>
                      <a:headEnd type="none" w="med" len="med"/>
                      <a:tailEnd type="none" w="med" len="med"/>
                    </a:lnB>
                    <a:solidFill>
                      <a:srgbClr val="00B0F0"/>
                    </a:solidFill>
                  </a:tcPr>
                </a:tc>
                <a:tc>
                  <a:txBody>
                    <a:bodyPr/>
                    <a:lstStyle/>
                    <a:p>
                      <a:pPr algn="ctr"/>
                      <a:r>
                        <a:rPr lang="en-US" sz="1200" b="0" dirty="0">
                          <a:solidFill>
                            <a:schemeClr val="bg1"/>
                          </a:solidFill>
                          <a:latin typeface="Century Gothic" panose="020B0502020202020204" pitchFamily="34" charset="0"/>
                        </a:rPr>
                        <a:t>RTO=0</a:t>
                      </a:r>
                    </a:p>
                  </a:txBody>
                  <a:tcPr>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r>
                        <a:rPr lang="en-US" sz="1200" b="0" dirty="0">
                          <a:solidFill>
                            <a:schemeClr val="bg1"/>
                          </a:solidFill>
                          <a:latin typeface="Century Gothic" panose="020B0502020202020204" pitchFamily="34" charset="0"/>
                        </a:rPr>
                        <a:t>RPO=0</a:t>
                      </a:r>
                    </a:p>
                  </a:txBody>
                  <a:tcPr>
                    <a:lnL w="9525"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622261992"/>
                  </a:ext>
                </a:extLst>
              </a:tr>
              <a:tr h="297742">
                <a:tc>
                  <a:txBody>
                    <a:bodyPr/>
                    <a:lstStyle/>
                    <a:p>
                      <a:pPr algn="ctr"/>
                      <a:r>
                        <a:rPr lang="en-US" sz="1200" dirty="0">
                          <a:solidFill>
                            <a:schemeClr val="bg1"/>
                          </a:solidFill>
                          <a:latin typeface="Century Gothic" panose="020B0502020202020204" pitchFamily="34" charset="0"/>
                        </a:rPr>
                        <a:t>PACS</a:t>
                      </a:r>
                      <a:endParaRPr lang="en-US" sz="1200" b="0" dirty="0">
                        <a:solidFill>
                          <a:schemeClr val="bg1"/>
                        </a:solidFill>
                        <a:latin typeface="Century Gothic" panose="020B0502020202020204" pitchFamily="34" charset="0"/>
                      </a:endParaRPr>
                    </a:p>
                  </a:txBody>
                  <a:tcPr>
                    <a:lnL w="12700" cap="flat" cmpd="sng" algn="ctr">
                      <a:solidFill>
                        <a:srgbClr val="00B0F0"/>
                      </a:solidFill>
                      <a:prstDash val="solid"/>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chemeClr val="bg1"/>
                      </a:solidFill>
                      <a:prstDash val="sysDash"/>
                      <a:round/>
                      <a:headEnd type="none" w="med" len="med"/>
                      <a:tailEnd type="none" w="med" len="med"/>
                    </a:lnT>
                    <a:lnB w="9525" cap="flat" cmpd="sng" algn="ctr">
                      <a:solidFill>
                        <a:schemeClr val="bg1"/>
                      </a:solidFill>
                      <a:prstDash val="sysDash"/>
                      <a:round/>
                      <a:headEnd type="none" w="med" len="med"/>
                      <a:tailEnd type="none" w="med" len="med"/>
                    </a:lnB>
                    <a:solidFill>
                      <a:srgbClr val="00B0F0"/>
                    </a:solidFill>
                  </a:tcPr>
                </a:tc>
                <a:tc>
                  <a:txBody>
                    <a:bodyPr/>
                    <a:lstStyle/>
                    <a:p>
                      <a:pPr algn="ctr"/>
                      <a:r>
                        <a:rPr lang="en-US" sz="1200" dirty="0">
                          <a:solidFill>
                            <a:schemeClr val="bg1"/>
                          </a:solidFill>
                          <a:latin typeface="Century Gothic" panose="020B0502020202020204" pitchFamily="34" charset="0"/>
                        </a:rPr>
                        <a:t>RTO=5mins</a:t>
                      </a:r>
                      <a:endParaRPr lang="en-US" sz="1200" b="0" dirty="0">
                        <a:solidFill>
                          <a:schemeClr val="bg1"/>
                        </a:solidFill>
                        <a:latin typeface="Century Gothic" panose="020B0502020202020204" pitchFamily="34" charset="0"/>
                      </a:endParaRPr>
                    </a:p>
                  </a:txBody>
                  <a:tcPr>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4000"/>
                      </a:srgb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200" dirty="0">
                          <a:solidFill>
                            <a:schemeClr val="bg1"/>
                          </a:solidFill>
                          <a:latin typeface="Century Gothic" panose="020B0502020202020204" pitchFamily="34" charset="0"/>
                        </a:rPr>
                        <a:t>RPO=0</a:t>
                      </a:r>
                      <a:endParaRPr lang="en-US" sz="1200" b="0" dirty="0">
                        <a:solidFill>
                          <a:schemeClr val="bg1"/>
                        </a:solidFill>
                        <a:latin typeface="Century Gothic" panose="020B0502020202020204" pitchFamily="34" charset="0"/>
                      </a:endParaRPr>
                    </a:p>
                  </a:txBody>
                  <a:tcPr>
                    <a:lnL w="9525"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4000"/>
                      </a:srgbClr>
                    </a:solidFill>
                  </a:tcPr>
                </a:tc>
                <a:extLst>
                  <a:ext uri="{0D108BD9-81ED-4DB2-BD59-A6C34878D82A}">
                    <a16:rowId xmlns:a16="http://schemas.microsoft.com/office/drawing/2014/main" val="2446903250"/>
                  </a:ext>
                </a:extLst>
              </a:tr>
              <a:tr h="370840">
                <a:tc>
                  <a:txBody>
                    <a:bodyPr/>
                    <a:lstStyle/>
                    <a:p>
                      <a:pPr algn="ctr"/>
                      <a:r>
                        <a:rPr lang="en-US" sz="1200" dirty="0">
                          <a:solidFill>
                            <a:schemeClr val="bg1"/>
                          </a:solidFill>
                          <a:latin typeface="Century Gothic" panose="020B0502020202020204" pitchFamily="34" charset="0"/>
                        </a:rPr>
                        <a:t>OA &amp; others</a:t>
                      </a:r>
                      <a:endParaRPr lang="en-US" sz="1200" b="0" dirty="0">
                        <a:solidFill>
                          <a:schemeClr val="bg1"/>
                        </a:solidFill>
                        <a:latin typeface="Century Gothic" panose="020B0502020202020204" pitchFamily="34" charset="0"/>
                      </a:endParaRPr>
                    </a:p>
                  </a:txBody>
                  <a:tcPr>
                    <a:lnL w="12700" cap="flat" cmpd="sng" algn="ctr">
                      <a:solidFill>
                        <a:srgbClr val="00B0F0"/>
                      </a:solidFill>
                      <a:prstDash val="solid"/>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chemeClr val="bg1"/>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solidFill>
                  </a:tcPr>
                </a:tc>
                <a:tc>
                  <a:txBody>
                    <a:bodyPr/>
                    <a:lstStyle/>
                    <a:p>
                      <a:pPr algn="ctr"/>
                      <a:r>
                        <a:rPr lang="en-US" sz="1200" dirty="0">
                          <a:solidFill>
                            <a:schemeClr val="bg1"/>
                          </a:solidFill>
                          <a:latin typeface="Century Gothic" panose="020B0502020202020204" pitchFamily="34" charset="0"/>
                        </a:rPr>
                        <a:t>RTO=1hr</a:t>
                      </a:r>
                      <a:endParaRPr lang="en-US" sz="1200" b="0" dirty="0">
                        <a:solidFill>
                          <a:schemeClr val="bg1"/>
                        </a:solidFill>
                        <a:latin typeface="Century Gothic" panose="020B0502020202020204" pitchFamily="34" charset="0"/>
                      </a:endParaRPr>
                    </a:p>
                  </a:txBody>
                  <a:tcPr>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0000"/>
                      </a:srgbClr>
                    </a:solidFill>
                  </a:tcPr>
                </a:tc>
                <a:tc>
                  <a:txBody>
                    <a:bodyPr/>
                    <a:lstStyle/>
                    <a:p>
                      <a:pPr algn="ctr"/>
                      <a:r>
                        <a:rPr lang="en-US" sz="1200" dirty="0">
                          <a:solidFill>
                            <a:schemeClr val="bg1"/>
                          </a:solidFill>
                          <a:latin typeface="Century Gothic" panose="020B0502020202020204" pitchFamily="34" charset="0"/>
                        </a:rPr>
                        <a:t>RPO=1hr</a:t>
                      </a:r>
                      <a:endParaRPr lang="en-US" sz="1200" b="0" dirty="0">
                        <a:solidFill>
                          <a:schemeClr val="bg1"/>
                        </a:solidFill>
                        <a:latin typeface="Century Gothic" panose="020B0502020202020204" pitchFamily="34" charset="0"/>
                      </a:endParaRPr>
                    </a:p>
                  </a:txBody>
                  <a:tcPr>
                    <a:lnL w="9525"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0000"/>
                      </a:srgbClr>
                    </a:solidFill>
                  </a:tcPr>
                </a:tc>
                <a:extLst>
                  <a:ext uri="{0D108BD9-81ED-4DB2-BD59-A6C34878D82A}">
                    <a16:rowId xmlns:a16="http://schemas.microsoft.com/office/drawing/2014/main" val="4046329924"/>
                  </a:ext>
                </a:extLst>
              </a:tr>
            </a:tbl>
          </a:graphicData>
        </a:graphic>
      </p:graphicFrame>
    </p:spTree>
    <p:extLst>
      <p:ext uri="{BB962C8B-B14F-4D97-AF65-F5344CB8AC3E}">
        <p14:creationId xmlns:p14="http://schemas.microsoft.com/office/powerpoint/2010/main" val="36721209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Google Shape;253;p12">
            <a:extLst>
              <a:ext uri="{FF2B5EF4-FFF2-40B4-BE49-F238E27FC236}">
                <a16:creationId xmlns:a16="http://schemas.microsoft.com/office/drawing/2014/main" id="{A7D582AB-6D19-4E41-90AE-E464115254BF}"/>
              </a:ext>
            </a:extLst>
          </p:cNvPr>
          <p:cNvSpPr/>
          <p:nvPr/>
        </p:nvSpPr>
        <p:spPr>
          <a:xfrm rot="10800000">
            <a:off x="766763" y="1232675"/>
            <a:ext cx="10508955" cy="4543991"/>
          </a:xfrm>
          <a:custGeom>
            <a:avLst/>
            <a:gdLst/>
            <a:ahLst/>
            <a:cxnLst/>
            <a:rect l="l" t="t" r="r" b="b"/>
            <a:pathLst>
              <a:path w="21600" h="21600" extrusionOk="0">
                <a:moveTo>
                  <a:pt x="0" y="0"/>
                </a:moveTo>
                <a:lnTo>
                  <a:pt x="20843" y="0"/>
                </a:lnTo>
                <a:cubicBezTo>
                  <a:pt x="21261" y="0"/>
                  <a:pt x="21600" y="783"/>
                  <a:pt x="21600" y="1750"/>
                </a:cubicBezTo>
                <a:lnTo>
                  <a:pt x="21600" y="21600"/>
                </a:lnTo>
                <a:lnTo>
                  <a:pt x="0" y="21600"/>
                </a:lnTo>
                <a:close/>
              </a:path>
            </a:pathLst>
          </a:custGeom>
          <a:solidFill>
            <a:srgbClr val="00B0F0">
              <a:alpha val="6000"/>
            </a:srgbClr>
          </a:solidFill>
          <a:ln w="9525" cap="flat" cmpd="sng">
            <a:solidFill>
              <a:srgbClr val="00B0F0"/>
            </a:solidFill>
            <a:prstDash val="dash"/>
            <a:miter lim="8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22</a:t>
            </a:fld>
            <a:endParaRPr lang="zh-CN" altLang="en-US" dirty="0"/>
          </a:p>
        </p:txBody>
      </p:sp>
      <p:sp>
        <p:nvSpPr>
          <p:cNvPr id="5" name="标题 4">
            <a:extLst>
              <a:ext uri="{FF2B5EF4-FFF2-40B4-BE49-F238E27FC236}">
                <a16:creationId xmlns:a16="http://schemas.microsoft.com/office/drawing/2014/main" id="{606304FF-F5BE-AA40-92F5-131B08D80991}"/>
              </a:ext>
            </a:extLst>
          </p:cNvPr>
          <p:cNvSpPr>
            <a:spLocks noGrp="1"/>
          </p:cNvSpPr>
          <p:nvPr>
            <p:ph type="ctrTitle"/>
          </p:nvPr>
        </p:nvSpPr>
        <p:spPr/>
        <p:txBody>
          <a:bodyPr>
            <a:normAutofit/>
          </a:bodyPr>
          <a:lstStyle/>
          <a:p>
            <a:r>
              <a:rPr kumimoji="1" lang="en" altLang="zh-CN" dirty="0"/>
              <a:t>A Single Platform to Unify All</a:t>
            </a:r>
            <a:endParaRPr kumimoji="1"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23" name="Google Shape;221;p12">
            <a:extLst>
              <a:ext uri="{FF2B5EF4-FFF2-40B4-BE49-F238E27FC236}">
                <a16:creationId xmlns:a16="http://schemas.microsoft.com/office/drawing/2014/main" id="{D7679CAA-07AF-C348-B660-CAA6ED3193EB}"/>
              </a:ext>
            </a:extLst>
          </p:cNvPr>
          <p:cNvGrpSpPr/>
          <p:nvPr/>
        </p:nvGrpSpPr>
        <p:grpSpPr>
          <a:xfrm>
            <a:off x="5224531" y="4738711"/>
            <a:ext cx="5448828" cy="866832"/>
            <a:chOff x="-1" y="-2"/>
            <a:chExt cx="5448826" cy="866830"/>
          </a:xfrm>
        </p:grpSpPr>
        <p:grpSp>
          <p:nvGrpSpPr>
            <p:cNvPr id="24" name="Google Shape;222;p12">
              <a:extLst>
                <a:ext uri="{FF2B5EF4-FFF2-40B4-BE49-F238E27FC236}">
                  <a16:creationId xmlns:a16="http://schemas.microsoft.com/office/drawing/2014/main" id="{D60C92ED-FE3B-9748-8878-A4F8D430A47D}"/>
                </a:ext>
              </a:extLst>
            </p:cNvPr>
            <p:cNvGrpSpPr/>
            <p:nvPr/>
          </p:nvGrpSpPr>
          <p:grpSpPr>
            <a:xfrm>
              <a:off x="-1" y="-2"/>
              <a:ext cx="5448826" cy="866830"/>
              <a:chOff x="-1" y="-2"/>
              <a:chExt cx="5448825" cy="866829"/>
            </a:xfrm>
          </p:grpSpPr>
          <p:sp>
            <p:nvSpPr>
              <p:cNvPr id="30" name="Google Shape;223;p12">
                <a:extLst>
                  <a:ext uri="{FF2B5EF4-FFF2-40B4-BE49-F238E27FC236}">
                    <a16:creationId xmlns:a16="http://schemas.microsoft.com/office/drawing/2014/main" id="{888BCFB4-82A5-EB40-9AA8-1666085DECEC}"/>
                  </a:ext>
                </a:extLst>
              </p:cNvPr>
              <p:cNvSpPr txBox="1"/>
              <p:nvPr/>
            </p:nvSpPr>
            <p:spPr>
              <a:xfrm>
                <a:off x="41096" y="559486"/>
                <a:ext cx="825585" cy="3073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400"/>
                  <a:buFont typeface="Arial"/>
                  <a:buNone/>
                </a:pPr>
                <a:r>
                  <a:rPr lang="en-US" sz="1200" b="0" i="0" u="none" strike="noStrike" cap="none" dirty="0">
                    <a:solidFill>
                      <a:srgbClr val="FFFFFF"/>
                    </a:solidFill>
                    <a:latin typeface="Century Gothic" panose="020B0502020202020204" pitchFamily="34" charset="0"/>
                    <a:sym typeface="Arial"/>
                  </a:rPr>
                  <a:t>Compute</a:t>
                </a:r>
                <a:endParaRPr sz="1200" dirty="0">
                  <a:latin typeface="Century Gothic" panose="020B0502020202020204" pitchFamily="34" charset="0"/>
                </a:endParaRPr>
              </a:p>
            </p:txBody>
          </p:sp>
          <p:sp>
            <p:nvSpPr>
              <p:cNvPr id="31" name="Google Shape;224;p12">
                <a:extLst>
                  <a:ext uri="{FF2B5EF4-FFF2-40B4-BE49-F238E27FC236}">
                    <a16:creationId xmlns:a16="http://schemas.microsoft.com/office/drawing/2014/main" id="{CAC138F1-8823-9041-B0B8-D836DCDCD127}"/>
                  </a:ext>
                </a:extLst>
              </p:cNvPr>
              <p:cNvSpPr txBox="1"/>
              <p:nvPr/>
            </p:nvSpPr>
            <p:spPr>
              <a:xfrm>
                <a:off x="1551125" y="558950"/>
                <a:ext cx="726875" cy="3073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400"/>
                  <a:buFont typeface="Arial"/>
                  <a:buNone/>
                </a:pPr>
                <a:r>
                  <a:rPr lang="en-US" sz="1200" b="0" i="0" u="none" strike="noStrike" cap="none">
                    <a:solidFill>
                      <a:srgbClr val="FFFFFF"/>
                    </a:solidFill>
                    <a:latin typeface="Century Gothic" panose="020B0502020202020204" pitchFamily="34" charset="0"/>
                    <a:sym typeface="Arial"/>
                  </a:rPr>
                  <a:t>Storage</a:t>
                </a:r>
                <a:endParaRPr sz="1200">
                  <a:latin typeface="Century Gothic" panose="020B0502020202020204" pitchFamily="34" charset="0"/>
                </a:endParaRPr>
              </a:p>
            </p:txBody>
          </p:sp>
          <p:sp>
            <p:nvSpPr>
              <p:cNvPr id="32" name="Google Shape;225;p12">
                <a:extLst>
                  <a:ext uri="{FF2B5EF4-FFF2-40B4-BE49-F238E27FC236}">
                    <a16:creationId xmlns:a16="http://schemas.microsoft.com/office/drawing/2014/main" id="{38CB43E0-2C7D-B14E-B000-FD66B15D2553}"/>
                  </a:ext>
                </a:extLst>
              </p:cNvPr>
              <p:cNvSpPr txBox="1"/>
              <p:nvPr/>
            </p:nvSpPr>
            <p:spPr>
              <a:xfrm>
                <a:off x="2997127" y="556403"/>
                <a:ext cx="756219" cy="3073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400"/>
                  <a:buFont typeface="Arial"/>
                  <a:buNone/>
                </a:pPr>
                <a:r>
                  <a:rPr lang="en-US" sz="1200" b="0" i="0" u="none" strike="noStrike" cap="none">
                    <a:solidFill>
                      <a:srgbClr val="FFFFFF"/>
                    </a:solidFill>
                    <a:latin typeface="Century Gothic" panose="020B0502020202020204" pitchFamily="34" charset="0"/>
                    <a:sym typeface="Arial"/>
                  </a:rPr>
                  <a:t>Network</a:t>
                </a:r>
                <a:endParaRPr sz="1200">
                  <a:latin typeface="Century Gothic" panose="020B0502020202020204" pitchFamily="34" charset="0"/>
                </a:endParaRPr>
              </a:p>
            </p:txBody>
          </p:sp>
          <p:sp>
            <p:nvSpPr>
              <p:cNvPr id="33" name="Google Shape;226;p12">
                <a:extLst>
                  <a:ext uri="{FF2B5EF4-FFF2-40B4-BE49-F238E27FC236}">
                    <a16:creationId xmlns:a16="http://schemas.microsoft.com/office/drawing/2014/main" id="{520018AC-ACAE-B944-B2A7-F7263FA49CEE}"/>
                  </a:ext>
                </a:extLst>
              </p:cNvPr>
              <p:cNvSpPr txBox="1"/>
              <p:nvPr/>
            </p:nvSpPr>
            <p:spPr>
              <a:xfrm>
                <a:off x="4462711" y="553249"/>
                <a:ext cx="746409" cy="30734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400"/>
                  <a:buFont typeface="Arial"/>
                  <a:buNone/>
                </a:pPr>
                <a:r>
                  <a:rPr lang="en-US" sz="1200" b="0" i="0" u="none" strike="noStrike" cap="none">
                    <a:solidFill>
                      <a:srgbClr val="FFFFFF"/>
                    </a:solidFill>
                    <a:latin typeface="Century Gothic" panose="020B0502020202020204" pitchFamily="34" charset="0"/>
                    <a:sym typeface="Arial"/>
                  </a:rPr>
                  <a:t>Security</a:t>
                </a:r>
                <a:endParaRPr sz="1200">
                  <a:latin typeface="Century Gothic" panose="020B0502020202020204" pitchFamily="34" charset="0"/>
                </a:endParaRPr>
              </a:p>
            </p:txBody>
          </p:sp>
          <p:grpSp>
            <p:nvGrpSpPr>
              <p:cNvPr id="34" name="Google Shape;227;p12">
                <a:extLst>
                  <a:ext uri="{FF2B5EF4-FFF2-40B4-BE49-F238E27FC236}">
                    <a16:creationId xmlns:a16="http://schemas.microsoft.com/office/drawing/2014/main" id="{AD842502-E577-954D-A508-5600625AEBA9}"/>
                  </a:ext>
                </a:extLst>
              </p:cNvPr>
              <p:cNvGrpSpPr/>
              <p:nvPr/>
            </p:nvGrpSpPr>
            <p:grpSpPr>
              <a:xfrm>
                <a:off x="-1" y="-2"/>
                <a:ext cx="5448825" cy="526318"/>
                <a:chOff x="-1" y="-2"/>
                <a:chExt cx="5448824" cy="526316"/>
              </a:xfrm>
            </p:grpSpPr>
            <p:grpSp>
              <p:nvGrpSpPr>
                <p:cNvPr id="35" name="Google Shape;228;p12">
                  <a:extLst>
                    <a:ext uri="{FF2B5EF4-FFF2-40B4-BE49-F238E27FC236}">
                      <a16:creationId xmlns:a16="http://schemas.microsoft.com/office/drawing/2014/main" id="{B63C7982-EA86-AD49-8211-CCDDA48C404F}"/>
                    </a:ext>
                  </a:extLst>
                </p:cNvPr>
                <p:cNvGrpSpPr/>
                <p:nvPr/>
              </p:nvGrpSpPr>
              <p:grpSpPr>
                <a:xfrm>
                  <a:off x="-1" y="-2"/>
                  <a:ext cx="1066801" cy="526316"/>
                  <a:chOff x="0" y="-1"/>
                  <a:chExt cx="1066800" cy="526315"/>
                </a:xfrm>
              </p:grpSpPr>
              <p:sp>
                <p:nvSpPr>
                  <p:cNvPr id="51" name="Google Shape;229;p12">
                    <a:extLst>
                      <a:ext uri="{FF2B5EF4-FFF2-40B4-BE49-F238E27FC236}">
                        <a16:creationId xmlns:a16="http://schemas.microsoft.com/office/drawing/2014/main" id="{14796414-286E-9E49-B7BD-47B1644723F4}"/>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8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2" name="Google Shape;230;p12">
                    <a:extLst>
                      <a:ext uri="{FF2B5EF4-FFF2-40B4-BE49-F238E27FC236}">
                        <a16:creationId xmlns:a16="http://schemas.microsoft.com/office/drawing/2014/main" id="{AE970354-8168-7142-8E22-440A68820BDD}"/>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3" name="Google Shape;231;p12">
                    <a:extLst>
                      <a:ext uri="{FF2B5EF4-FFF2-40B4-BE49-F238E27FC236}">
                        <a16:creationId xmlns:a16="http://schemas.microsoft.com/office/drawing/2014/main" id="{42E12173-FFAC-3D4A-8B7A-741B04422F63}"/>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4" name="Google Shape;232;p12">
                    <a:extLst>
                      <a:ext uri="{FF2B5EF4-FFF2-40B4-BE49-F238E27FC236}">
                        <a16:creationId xmlns:a16="http://schemas.microsoft.com/office/drawing/2014/main" id="{262719E8-081A-3C41-A289-0CBE171D9FF4}"/>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36" name="Google Shape;233;p12">
                  <a:extLst>
                    <a:ext uri="{FF2B5EF4-FFF2-40B4-BE49-F238E27FC236}">
                      <a16:creationId xmlns:a16="http://schemas.microsoft.com/office/drawing/2014/main" id="{359D4BB3-45C5-1140-AA2C-3211C70A294B}"/>
                    </a:ext>
                  </a:extLst>
                </p:cNvPr>
                <p:cNvGrpSpPr/>
                <p:nvPr/>
              </p:nvGrpSpPr>
              <p:grpSpPr>
                <a:xfrm>
                  <a:off x="1460674" y="-2"/>
                  <a:ext cx="1066801" cy="526316"/>
                  <a:chOff x="0" y="-1"/>
                  <a:chExt cx="1066800" cy="526315"/>
                </a:xfrm>
              </p:grpSpPr>
              <p:sp>
                <p:nvSpPr>
                  <p:cNvPr id="47" name="Google Shape;234;p12">
                    <a:extLst>
                      <a:ext uri="{FF2B5EF4-FFF2-40B4-BE49-F238E27FC236}">
                        <a16:creationId xmlns:a16="http://schemas.microsoft.com/office/drawing/2014/main" id="{A82D4139-3150-6E4C-BE2C-31FDC052EBA3}"/>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8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8" name="Google Shape;235;p12">
                    <a:extLst>
                      <a:ext uri="{FF2B5EF4-FFF2-40B4-BE49-F238E27FC236}">
                        <a16:creationId xmlns:a16="http://schemas.microsoft.com/office/drawing/2014/main" id="{B3CECA65-C311-F04A-8FE5-391E7A57B8E1}"/>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9" name="Google Shape;236;p12">
                    <a:extLst>
                      <a:ext uri="{FF2B5EF4-FFF2-40B4-BE49-F238E27FC236}">
                        <a16:creationId xmlns:a16="http://schemas.microsoft.com/office/drawing/2014/main" id="{D7B114B9-8225-2648-ACEF-4C39C242F923}"/>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50" name="Google Shape;237;p12">
                    <a:extLst>
                      <a:ext uri="{FF2B5EF4-FFF2-40B4-BE49-F238E27FC236}">
                        <a16:creationId xmlns:a16="http://schemas.microsoft.com/office/drawing/2014/main" id="{12BE1BBC-C740-384C-AA4E-FA1E58EF3CD1}"/>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37" name="Google Shape;238;p12">
                  <a:extLst>
                    <a:ext uri="{FF2B5EF4-FFF2-40B4-BE49-F238E27FC236}">
                      <a16:creationId xmlns:a16="http://schemas.microsoft.com/office/drawing/2014/main" id="{2A991260-2E02-C24E-A55E-617718B7052A}"/>
                    </a:ext>
                  </a:extLst>
                </p:cNvPr>
                <p:cNvGrpSpPr/>
                <p:nvPr/>
              </p:nvGrpSpPr>
              <p:grpSpPr>
                <a:xfrm>
                  <a:off x="2921348" y="-2"/>
                  <a:ext cx="1066801" cy="526316"/>
                  <a:chOff x="0" y="-1"/>
                  <a:chExt cx="1066800" cy="526315"/>
                </a:xfrm>
              </p:grpSpPr>
              <p:sp>
                <p:nvSpPr>
                  <p:cNvPr id="43" name="Google Shape;239;p12">
                    <a:extLst>
                      <a:ext uri="{FF2B5EF4-FFF2-40B4-BE49-F238E27FC236}">
                        <a16:creationId xmlns:a16="http://schemas.microsoft.com/office/drawing/2014/main" id="{1FF698DC-F234-F04F-8936-C39666122D43}"/>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8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4" name="Google Shape;240;p12">
                    <a:extLst>
                      <a:ext uri="{FF2B5EF4-FFF2-40B4-BE49-F238E27FC236}">
                        <a16:creationId xmlns:a16="http://schemas.microsoft.com/office/drawing/2014/main" id="{D891EE88-6BCA-7D49-9BEB-4FE1217F6104}"/>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5" name="Google Shape;241;p12">
                    <a:extLst>
                      <a:ext uri="{FF2B5EF4-FFF2-40B4-BE49-F238E27FC236}">
                        <a16:creationId xmlns:a16="http://schemas.microsoft.com/office/drawing/2014/main" id="{6C1B72AD-D2E1-BB4F-81BB-8F1D80AB9FD9}"/>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6" name="Google Shape;242;p12">
                    <a:extLst>
                      <a:ext uri="{FF2B5EF4-FFF2-40B4-BE49-F238E27FC236}">
                        <a16:creationId xmlns:a16="http://schemas.microsoft.com/office/drawing/2014/main" id="{7F7EEDC8-2EDF-DD4A-A0F9-7F6720BD1B9D}"/>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38" name="Google Shape;243;p12">
                  <a:extLst>
                    <a:ext uri="{FF2B5EF4-FFF2-40B4-BE49-F238E27FC236}">
                      <a16:creationId xmlns:a16="http://schemas.microsoft.com/office/drawing/2014/main" id="{EF1D80FE-58F7-BD4B-A093-9683D77072F0}"/>
                    </a:ext>
                  </a:extLst>
                </p:cNvPr>
                <p:cNvGrpSpPr/>
                <p:nvPr/>
              </p:nvGrpSpPr>
              <p:grpSpPr>
                <a:xfrm>
                  <a:off x="4382022" y="-2"/>
                  <a:ext cx="1066801" cy="526316"/>
                  <a:chOff x="0" y="-1"/>
                  <a:chExt cx="1066800" cy="526315"/>
                </a:xfrm>
              </p:grpSpPr>
              <p:sp>
                <p:nvSpPr>
                  <p:cNvPr id="39" name="Google Shape;244;p12">
                    <a:extLst>
                      <a:ext uri="{FF2B5EF4-FFF2-40B4-BE49-F238E27FC236}">
                        <a16:creationId xmlns:a16="http://schemas.microsoft.com/office/drawing/2014/main" id="{354B3EC0-C661-1B4D-8A3B-44B59452E584}"/>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8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0" name="Google Shape;245;p12">
                    <a:extLst>
                      <a:ext uri="{FF2B5EF4-FFF2-40B4-BE49-F238E27FC236}">
                        <a16:creationId xmlns:a16="http://schemas.microsoft.com/office/drawing/2014/main" id="{5C1C80D7-3443-DF40-A9EF-794824CF213A}"/>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1" name="Google Shape;246;p12">
                    <a:extLst>
                      <a:ext uri="{FF2B5EF4-FFF2-40B4-BE49-F238E27FC236}">
                        <a16:creationId xmlns:a16="http://schemas.microsoft.com/office/drawing/2014/main" id="{371FA77B-27C1-234B-8063-8A8929636D9D}"/>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42" name="Google Shape;247;p12">
                    <a:extLst>
                      <a:ext uri="{FF2B5EF4-FFF2-40B4-BE49-F238E27FC236}">
                        <a16:creationId xmlns:a16="http://schemas.microsoft.com/office/drawing/2014/main" id="{FEE9ECF9-4FAB-5744-B66C-6AF70118E9C7}"/>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pic>
          <p:nvPicPr>
            <p:cNvPr id="25" name="Google Shape;248;p12" descr="图片 394">
              <a:extLst>
                <a:ext uri="{FF2B5EF4-FFF2-40B4-BE49-F238E27FC236}">
                  <a16:creationId xmlns:a16="http://schemas.microsoft.com/office/drawing/2014/main" id="{47315725-0028-0F4C-802E-92EB4AA27A69}"/>
                </a:ext>
              </a:extLst>
            </p:cNvPr>
            <p:cNvPicPr preferRelativeResize="0"/>
            <p:nvPr/>
          </p:nvPicPr>
          <p:blipFill rotWithShape="1">
            <a:blip r:embed="rId4">
              <a:alphaModFix/>
            </a:blip>
            <a:srcRect/>
            <a:stretch/>
          </p:blipFill>
          <p:spPr>
            <a:xfrm>
              <a:off x="326615" y="226894"/>
              <a:ext cx="245416" cy="245417"/>
            </a:xfrm>
            <a:prstGeom prst="rect">
              <a:avLst/>
            </a:prstGeom>
            <a:noFill/>
            <a:ln>
              <a:noFill/>
            </a:ln>
          </p:spPr>
        </p:pic>
        <p:pic>
          <p:nvPicPr>
            <p:cNvPr id="26" name="Google Shape;249;p12" descr="图片 395">
              <a:extLst>
                <a:ext uri="{FF2B5EF4-FFF2-40B4-BE49-F238E27FC236}">
                  <a16:creationId xmlns:a16="http://schemas.microsoft.com/office/drawing/2014/main" id="{FEA46B66-E957-AD4A-8461-F9C704C893AB}"/>
                </a:ext>
              </a:extLst>
            </p:cNvPr>
            <p:cNvPicPr preferRelativeResize="0"/>
            <p:nvPr/>
          </p:nvPicPr>
          <p:blipFill rotWithShape="1">
            <a:blip r:embed="rId5">
              <a:alphaModFix/>
            </a:blip>
            <a:srcRect/>
            <a:stretch/>
          </p:blipFill>
          <p:spPr>
            <a:xfrm>
              <a:off x="3237992" y="226894"/>
              <a:ext cx="277363" cy="245417"/>
            </a:xfrm>
            <a:prstGeom prst="rect">
              <a:avLst/>
            </a:prstGeom>
            <a:noFill/>
            <a:ln>
              <a:noFill/>
            </a:ln>
          </p:spPr>
        </p:pic>
        <p:pic>
          <p:nvPicPr>
            <p:cNvPr id="27" name="Google Shape;250;p12" descr="图片 396">
              <a:extLst>
                <a:ext uri="{FF2B5EF4-FFF2-40B4-BE49-F238E27FC236}">
                  <a16:creationId xmlns:a16="http://schemas.microsoft.com/office/drawing/2014/main" id="{EBC6D7C2-A86F-A946-99C5-9BE0DB9BF1B4}"/>
                </a:ext>
              </a:extLst>
            </p:cNvPr>
            <p:cNvPicPr preferRelativeResize="0"/>
            <p:nvPr/>
          </p:nvPicPr>
          <p:blipFill rotWithShape="1">
            <a:blip r:embed="rId6">
              <a:alphaModFix/>
            </a:blip>
            <a:srcRect/>
            <a:stretch/>
          </p:blipFill>
          <p:spPr>
            <a:xfrm>
              <a:off x="4770863" y="265259"/>
              <a:ext cx="142813" cy="142810"/>
            </a:xfrm>
            <a:prstGeom prst="rect">
              <a:avLst/>
            </a:prstGeom>
            <a:noFill/>
            <a:ln>
              <a:noFill/>
            </a:ln>
          </p:spPr>
        </p:pic>
        <p:pic>
          <p:nvPicPr>
            <p:cNvPr id="28" name="Google Shape;251;p12" descr="图片 397">
              <a:extLst>
                <a:ext uri="{FF2B5EF4-FFF2-40B4-BE49-F238E27FC236}">
                  <a16:creationId xmlns:a16="http://schemas.microsoft.com/office/drawing/2014/main" id="{5A1C9030-4898-C64E-BC3A-6A9F350B3572}"/>
                </a:ext>
              </a:extLst>
            </p:cNvPr>
            <p:cNvPicPr preferRelativeResize="0"/>
            <p:nvPr/>
          </p:nvPicPr>
          <p:blipFill rotWithShape="1">
            <a:blip r:embed="rId7">
              <a:alphaModFix/>
            </a:blip>
            <a:srcRect/>
            <a:stretch/>
          </p:blipFill>
          <p:spPr>
            <a:xfrm>
              <a:off x="1777531" y="226894"/>
              <a:ext cx="245416" cy="245417"/>
            </a:xfrm>
            <a:prstGeom prst="rect">
              <a:avLst/>
            </a:prstGeom>
            <a:noFill/>
            <a:ln>
              <a:noFill/>
            </a:ln>
          </p:spPr>
        </p:pic>
        <p:pic>
          <p:nvPicPr>
            <p:cNvPr id="29" name="Google Shape;252;p12" descr="图片 37">
              <a:extLst>
                <a:ext uri="{FF2B5EF4-FFF2-40B4-BE49-F238E27FC236}">
                  <a16:creationId xmlns:a16="http://schemas.microsoft.com/office/drawing/2014/main" id="{2592A29E-206F-2E48-B526-02929C2CBE6D}"/>
                </a:ext>
              </a:extLst>
            </p:cNvPr>
            <p:cNvPicPr preferRelativeResize="0"/>
            <p:nvPr/>
          </p:nvPicPr>
          <p:blipFill rotWithShape="1">
            <a:blip r:embed="rId8">
              <a:alphaModFix/>
            </a:blip>
            <a:srcRect/>
            <a:stretch/>
          </p:blipFill>
          <p:spPr>
            <a:xfrm>
              <a:off x="4732909" y="206148"/>
              <a:ext cx="222211" cy="291995"/>
            </a:xfrm>
            <a:prstGeom prst="rect">
              <a:avLst/>
            </a:prstGeom>
            <a:noFill/>
            <a:ln>
              <a:noFill/>
            </a:ln>
          </p:spPr>
        </p:pic>
      </p:grpSp>
      <p:sp>
        <p:nvSpPr>
          <p:cNvPr id="56" name="Google Shape;254;p12">
            <a:extLst>
              <a:ext uri="{FF2B5EF4-FFF2-40B4-BE49-F238E27FC236}">
                <a16:creationId xmlns:a16="http://schemas.microsoft.com/office/drawing/2014/main" id="{AC1B0330-7B21-694F-95C0-0EA013C9A7B4}"/>
              </a:ext>
            </a:extLst>
          </p:cNvPr>
          <p:cNvSpPr/>
          <p:nvPr/>
        </p:nvSpPr>
        <p:spPr>
          <a:xfrm rot="10800000">
            <a:off x="2897066" y="2085957"/>
            <a:ext cx="6248348" cy="1780032"/>
          </a:xfrm>
          <a:custGeom>
            <a:avLst/>
            <a:gdLst/>
            <a:ahLst/>
            <a:cxnLst/>
            <a:rect l="l" t="t" r="r" b="b"/>
            <a:pathLst>
              <a:path w="21600" h="21600" extrusionOk="0">
                <a:moveTo>
                  <a:pt x="0" y="21600"/>
                </a:moveTo>
                <a:lnTo>
                  <a:pt x="5881" y="0"/>
                </a:lnTo>
                <a:lnTo>
                  <a:pt x="15719" y="0"/>
                </a:lnTo>
                <a:lnTo>
                  <a:pt x="21600" y="21600"/>
                </a:lnTo>
                <a:close/>
              </a:path>
            </a:pathLst>
          </a:custGeom>
          <a:gradFill>
            <a:gsLst>
              <a:gs pos="0">
                <a:srgbClr val="00DBE3">
                  <a:alpha val="49803"/>
                </a:srgbClr>
              </a:gs>
              <a:gs pos="100000">
                <a:srgbClr val="00DBE3">
                  <a:alpha val="0"/>
                </a:srgbClr>
              </a:gs>
            </a:gsLst>
            <a:lin ang="5400000" scaled="0"/>
          </a:gra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endParaRPr sz="1600" b="0" i="0" u="none" strike="noStrike" cap="none">
              <a:solidFill>
                <a:srgbClr val="FFFFFF"/>
              </a:solidFill>
              <a:latin typeface="Century Gothic" panose="020B0502020202020204" pitchFamily="34" charset="0"/>
              <a:sym typeface="Arial"/>
            </a:endParaRPr>
          </a:p>
        </p:txBody>
      </p:sp>
      <p:grpSp>
        <p:nvGrpSpPr>
          <p:cNvPr id="57" name="Google Shape;259;p12">
            <a:extLst>
              <a:ext uri="{FF2B5EF4-FFF2-40B4-BE49-F238E27FC236}">
                <a16:creationId xmlns:a16="http://schemas.microsoft.com/office/drawing/2014/main" id="{2816B757-E7D0-AA40-B1D3-6B5A8506189B}"/>
              </a:ext>
            </a:extLst>
          </p:cNvPr>
          <p:cNvGrpSpPr/>
          <p:nvPr/>
        </p:nvGrpSpPr>
        <p:grpSpPr>
          <a:xfrm>
            <a:off x="986626" y="3951929"/>
            <a:ext cx="2892167" cy="583205"/>
            <a:chOff x="-2" y="-1"/>
            <a:chExt cx="2892166" cy="583203"/>
          </a:xfrm>
        </p:grpSpPr>
        <p:sp>
          <p:nvSpPr>
            <p:cNvPr id="58" name="Google Shape;260;p12">
              <a:extLst>
                <a:ext uri="{FF2B5EF4-FFF2-40B4-BE49-F238E27FC236}">
                  <a16:creationId xmlns:a16="http://schemas.microsoft.com/office/drawing/2014/main" id="{0849B074-FFFD-974F-B02C-B2FDB556EE3B}"/>
                </a:ext>
              </a:extLst>
            </p:cNvPr>
            <p:cNvSpPr txBox="1"/>
            <p:nvPr/>
          </p:nvSpPr>
          <p:spPr>
            <a:xfrm>
              <a:off x="2221949" y="167184"/>
              <a:ext cx="670215" cy="269241"/>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100" b="0" i="0" u="none" strike="noStrike" cap="none">
                  <a:solidFill>
                    <a:srgbClr val="FFFFFF"/>
                  </a:solidFill>
                  <a:latin typeface="Century Gothic" panose="020B0502020202020204" pitchFamily="34" charset="0"/>
                  <a:sym typeface="Arial"/>
                </a:rPr>
                <a:t>OR</a:t>
              </a:r>
              <a:endParaRPr sz="1200">
                <a:latin typeface="Century Gothic" panose="020B0502020202020204" pitchFamily="34" charset="0"/>
              </a:endParaRPr>
            </a:p>
          </p:txBody>
        </p:sp>
        <p:grpSp>
          <p:nvGrpSpPr>
            <p:cNvPr id="59" name="Google Shape;261;p12">
              <a:extLst>
                <a:ext uri="{FF2B5EF4-FFF2-40B4-BE49-F238E27FC236}">
                  <a16:creationId xmlns:a16="http://schemas.microsoft.com/office/drawing/2014/main" id="{22FC0B86-0CAC-B344-AC96-8FDFA1172970}"/>
                </a:ext>
              </a:extLst>
            </p:cNvPr>
            <p:cNvGrpSpPr/>
            <p:nvPr/>
          </p:nvGrpSpPr>
          <p:grpSpPr>
            <a:xfrm>
              <a:off x="-2" y="-1"/>
              <a:ext cx="2239201" cy="583203"/>
              <a:chOff x="-1" y="0"/>
              <a:chExt cx="2239200" cy="583201"/>
            </a:xfrm>
          </p:grpSpPr>
          <p:sp>
            <p:nvSpPr>
              <p:cNvPr id="60" name="Google Shape;262;p12">
                <a:extLst>
                  <a:ext uri="{FF2B5EF4-FFF2-40B4-BE49-F238E27FC236}">
                    <a16:creationId xmlns:a16="http://schemas.microsoft.com/office/drawing/2014/main" id="{F445CDCF-F8D8-8143-A30B-4C8BB264AFEF}"/>
                  </a:ext>
                </a:extLst>
              </p:cNvPr>
              <p:cNvSpPr/>
              <p:nvPr/>
            </p:nvSpPr>
            <p:spPr>
              <a:xfrm>
                <a:off x="583198" y="1033"/>
                <a:ext cx="1656001" cy="581134"/>
              </a:xfrm>
              <a:prstGeom prst="rect">
                <a:avLst/>
              </a:prstGeom>
              <a:solidFill>
                <a:srgbClr val="00DBE3"/>
              </a:solid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61" name="Google Shape;263;p12">
                <a:extLst>
                  <a:ext uri="{FF2B5EF4-FFF2-40B4-BE49-F238E27FC236}">
                    <a16:creationId xmlns:a16="http://schemas.microsoft.com/office/drawing/2014/main" id="{631A3D37-1501-CD4B-ABA5-006781BAFADE}"/>
                  </a:ext>
                </a:extLst>
              </p:cNvPr>
              <p:cNvSpPr/>
              <p:nvPr/>
            </p:nvSpPr>
            <p:spPr>
              <a:xfrm rot="10800000">
                <a:off x="-1" y="0"/>
                <a:ext cx="583201" cy="583201"/>
              </a:xfrm>
              <a:custGeom>
                <a:avLst/>
                <a:gdLst/>
                <a:ahLst/>
                <a:cxnLst/>
                <a:rect l="l" t="t" r="r" b="b"/>
                <a:pathLst>
                  <a:path w="21600" h="21600" extrusionOk="0">
                    <a:moveTo>
                      <a:pt x="0" y="0"/>
                    </a:moveTo>
                    <a:lnTo>
                      <a:pt x="16130" y="0"/>
                    </a:lnTo>
                    <a:cubicBezTo>
                      <a:pt x="19151" y="0"/>
                      <a:pt x="21600" y="2449"/>
                      <a:pt x="21600" y="5470"/>
                    </a:cubicBezTo>
                    <a:lnTo>
                      <a:pt x="21600" y="21600"/>
                    </a:lnTo>
                    <a:lnTo>
                      <a:pt x="0" y="21600"/>
                    </a:lnTo>
                    <a:close/>
                  </a:path>
                </a:pathLst>
              </a:cu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62" name="Google Shape;264;p12">
                <a:extLst>
                  <a:ext uri="{FF2B5EF4-FFF2-40B4-BE49-F238E27FC236}">
                    <a16:creationId xmlns:a16="http://schemas.microsoft.com/office/drawing/2014/main" id="{1E602896-06A4-104C-8CDE-35CE4EAE8E9B}"/>
                  </a:ext>
                </a:extLst>
              </p:cNvPr>
              <p:cNvSpPr txBox="1"/>
              <p:nvPr/>
            </p:nvSpPr>
            <p:spPr>
              <a:xfrm>
                <a:off x="583197" y="122323"/>
                <a:ext cx="1655397" cy="332741"/>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272A2F"/>
                  </a:buClr>
                  <a:buSzPts val="1600"/>
                  <a:buFont typeface="Arial"/>
                  <a:buNone/>
                </a:pPr>
                <a:r>
                  <a:rPr lang="en-US" b="0" i="0" u="none" strike="noStrike" cap="none">
                    <a:solidFill>
                      <a:srgbClr val="272A2F"/>
                    </a:solidFill>
                    <a:latin typeface="Century Gothic" panose="020B0502020202020204" pitchFamily="34" charset="0"/>
                    <a:sym typeface="Arial"/>
                  </a:rPr>
                  <a:t>HCI</a:t>
                </a:r>
                <a:endParaRPr sz="1200">
                  <a:latin typeface="Century Gothic" panose="020B0502020202020204" pitchFamily="34" charset="0"/>
                </a:endParaRPr>
              </a:p>
            </p:txBody>
          </p:sp>
          <p:pic>
            <p:nvPicPr>
              <p:cNvPr id="63" name="Google Shape;265;p12" descr="图片 47">
                <a:extLst>
                  <a:ext uri="{FF2B5EF4-FFF2-40B4-BE49-F238E27FC236}">
                    <a16:creationId xmlns:a16="http://schemas.microsoft.com/office/drawing/2014/main" id="{36EC2CDD-9877-4B49-898E-4B2CFC8D6162}"/>
                  </a:ext>
                </a:extLst>
              </p:cNvPr>
              <p:cNvPicPr preferRelativeResize="0"/>
              <p:nvPr/>
            </p:nvPicPr>
            <p:blipFill rotWithShape="1">
              <a:blip r:embed="rId9">
                <a:alphaModFix/>
              </a:blip>
              <a:srcRect/>
              <a:stretch/>
            </p:blipFill>
            <p:spPr>
              <a:xfrm>
                <a:off x="134222" y="107275"/>
                <a:ext cx="374401" cy="368651"/>
              </a:xfrm>
              <a:prstGeom prst="rect">
                <a:avLst/>
              </a:prstGeom>
              <a:noFill/>
              <a:ln>
                <a:noFill/>
              </a:ln>
            </p:spPr>
          </p:pic>
        </p:grpSp>
      </p:grpSp>
      <p:grpSp>
        <p:nvGrpSpPr>
          <p:cNvPr id="64" name="Google Shape;266;p12">
            <a:extLst>
              <a:ext uri="{FF2B5EF4-FFF2-40B4-BE49-F238E27FC236}">
                <a16:creationId xmlns:a16="http://schemas.microsoft.com/office/drawing/2014/main" id="{75E801E6-EDDA-A048-A9E4-8C7B569606A4}"/>
              </a:ext>
            </a:extLst>
          </p:cNvPr>
          <p:cNvGrpSpPr/>
          <p:nvPr/>
        </p:nvGrpSpPr>
        <p:grpSpPr>
          <a:xfrm>
            <a:off x="8164291" y="3951929"/>
            <a:ext cx="2891562" cy="583205"/>
            <a:chOff x="-1" y="-1"/>
            <a:chExt cx="2891560" cy="583203"/>
          </a:xfrm>
        </p:grpSpPr>
        <p:sp>
          <p:nvSpPr>
            <p:cNvPr id="65" name="Google Shape;267;p12">
              <a:extLst>
                <a:ext uri="{FF2B5EF4-FFF2-40B4-BE49-F238E27FC236}">
                  <a16:creationId xmlns:a16="http://schemas.microsoft.com/office/drawing/2014/main" id="{57F90D2A-9CEF-4344-A1D3-CE18EE79155C}"/>
                </a:ext>
              </a:extLst>
            </p:cNvPr>
            <p:cNvSpPr txBox="1"/>
            <p:nvPr/>
          </p:nvSpPr>
          <p:spPr>
            <a:xfrm>
              <a:off x="-1" y="167184"/>
              <a:ext cx="670215" cy="269241"/>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100" b="0" i="0" u="none" strike="noStrike" cap="none">
                  <a:solidFill>
                    <a:srgbClr val="FFFFFF"/>
                  </a:solidFill>
                  <a:latin typeface="Century Gothic" panose="020B0502020202020204" pitchFamily="34" charset="0"/>
                  <a:sym typeface="Arial"/>
                </a:rPr>
                <a:t>OR</a:t>
              </a:r>
              <a:endParaRPr sz="1200">
                <a:latin typeface="Century Gothic" panose="020B0502020202020204" pitchFamily="34" charset="0"/>
              </a:endParaRPr>
            </a:p>
          </p:txBody>
        </p:sp>
        <p:grpSp>
          <p:nvGrpSpPr>
            <p:cNvPr id="66" name="Google Shape;268;p12">
              <a:extLst>
                <a:ext uri="{FF2B5EF4-FFF2-40B4-BE49-F238E27FC236}">
                  <a16:creationId xmlns:a16="http://schemas.microsoft.com/office/drawing/2014/main" id="{2170A010-EB5D-AE43-BF8E-645672E69A2A}"/>
                </a:ext>
              </a:extLst>
            </p:cNvPr>
            <p:cNvGrpSpPr/>
            <p:nvPr/>
          </p:nvGrpSpPr>
          <p:grpSpPr>
            <a:xfrm>
              <a:off x="652962" y="-1"/>
              <a:ext cx="2238597" cy="583203"/>
              <a:chOff x="-1" y="0"/>
              <a:chExt cx="2238596" cy="583201"/>
            </a:xfrm>
          </p:grpSpPr>
          <p:sp>
            <p:nvSpPr>
              <p:cNvPr id="67" name="Google Shape;269;p12">
                <a:extLst>
                  <a:ext uri="{FF2B5EF4-FFF2-40B4-BE49-F238E27FC236}">
                    <a16:creationId xmlns:a16="http://schemas.microsoft.com/office/drawing/2014/main" id="{5025DDBF-5946-9248-AA84-35D235F2E574}"/>
                  </a:ext>
                </a:extLst>
              </p:cNvPr>
              <p:cNvSpPr/>
              <p:nvPr/>
            </p:nvSpPr>
            <p:spPr>
              <a:xfrm rot="10800000" flipH="1">
                <a:off x="1655394" y="0"/>
                <a:ext cx="583201" cy="583201"/>
              </a:xfrm>
              <a:custGeom>
                <a:avLst/>
                <a:gdLst/>
                <a:ahLst/>
                <a:cxnLst/>
                <a:rect l="l" t="t" r="r" b="b"/>
                <a:pathLst>
                  <a:path w="21600" h="21600" extrusionOk="0">
                    <a:moveTo>
                      <a:pt x="0" y="0"/>
                    </a:moveTo>
                    <a:lnTo>
                      <a:pt x="16130" y="0"/>
                    </a:lnTo>
                    <a:cubicBezTo>
                      <a:pt x="19151" y="0"/>
                      <a:pt x="21600" y="2449"/>
                      <a:pt x="21600" y="5470"/>
                    </a:cubicBezTo>
                    <a:lnTo>
                      <a:pt x="21600" y="21600"/>
                    </a:lnTo>
                    <a:lnTo>
                      <a:pt x="0" y="21600"/>
                    </a:lnTo>
                    <a:close/>
                  </a:path>
                </a:pathLst>
              </a:cu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pic>
            <p:nvPicPr>
              <p:cNvPr id="68" name="Google Shape;270;p12" descr="图片 52">
                <a:extLst>
                  <a:ext uri="{FF2B5EF4-FFF2-40B4-BE49-F238E27FC236}">
                    <a16:creationId xmlns:a16="http://schemas.microsoft.com/office/drawing/2014/main" id="{85B73F1F-247F-F749-8D14-2212A9CF82A1}"/>
                  </a:ext>
                </a:extLst>
              </p:cNvPr>
              <p:cNvPicPr preferRelativeResize="0"/>
              <p:nvPr/>
            </p:nvPicPr>
            <p:blipFill rotWithShape="1">
              <a:blip r:embed="rId10">
                <a:alphaModFix/>
              </a:blip>
              <a:srcRect/>
              <a:stretch/>
            </p:blipFill>
            <p:spPr>
              <a:xfrm>
                <a:off x="1759794" y="104399"/>
                <a:ext cx="374401" cy="374402"/>
              </a:xfrm>
              <a:prstGeom prst="rect">
                <a:avLst/>
              </a:prstGeom>
              <a:noFill/>
              <a:ln>
                <a:noFill/>
              </a:ln>
            </p:spPr>
          </p:pic>
          <p:sp>
            <p:nvSpPr>
              <p:cNvPr id="69" name="Google Shape;271;p12">
                <a:extLst>
                  <a:ext uri="{FF2B5EF4-FFF2-40B4-BE49-F238E27FC236}">
                    <a16:creationId xmlns:a16="http://schemas.microsoft.com/office/drawing/2014/main" id="{17A2E783-6D74-1045-ADDD-3D9288F43AE0}"/>
                  </a:ext>
                </a:extLst>
              </p:cNvPr>
              <p:cNvSpPr/>
              <p:nvPr/>
            </p:nvSpPr>
            <p:spPr>
              <a:xfrm>
                <a:off x="0" y="1033"/>
                <a:ext cx="1656001" cy="581134"/>
              </a:xfrm>
              <a:prstGeom prst="rect">
                <a:avLst/>
              </a:prstGeom>
              <a:solidFill>
                <a:srgbClr val="00DBE3"/>
              </a:solid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70" name="Google Shape;272;p12">
                <a:extLst>
                  <a:ext uri="{FF2B5EF4-FFF2-40B4-BE49-F238E27FC236}">
                    <a16:creationId xmlns:a16="http://schemas.microsoft.com/office/drawing/2014/main" id="{A5411B6A-DC01-DB45-8E88-57D43950992E}"/>
                  </a:ext>
                </a:extLst>
              </p:cNvPr>
              <p:cNvSpPr txBox="1"/>
              <p:nvPr/>
            </p:nvSpPr>
            <p:spPr>
              <a:xfrm>
                <a:off x="-1" y="134634"/>
                <a:ext cx="1655396" cy="332741"/>
              </a:xfrm>
              <a:prstGeom prst="rect">
                <a:avLst/>
              </a:prstGeom>
              <a:noFill/>
              <a:ln>
                <a:noFill/>
              </a:ln>
            </p:spPr>
            <p:txBody>
              <a:bodyPr spcFirstLastPara="1" wrap="square" lIns="45700" tIns="45700" rIns="45700" bIns="45700" anchor="t" anchorCtr="0">
                <a:noAutofit/>
              </a:bodyPr>
              <a:lstStyle/>
              <a:p>
                <a:pPr marL="0" marR="0" lvl="0" indent="0" algn="ctr" rtl="0">
                  <a:lnSpc>
                    <a:spcPct val="90000"/>
                  </a:lnSpc>
                  <a:spcBef>
                    <a:spcPts val="0"/>
                  </a:spcBef>
                  <a:spcAft>
                    <a:spcPts val="0"/>
                  </a:spcAft>
                  <a:buClr>
                    <a:srgbClr val="272A2F"/>
                  </a:buClr>
                  <a:buSzPts val="1600"/>
                  <a:buFont typeface="Helvetica Neue"/>
                  <a:buNone/>
                </a:pPr>
                <a:r>
                  <a:rPr lang="en-US" b="0" i="0" u="none" strike="noStrike" cap="none">
                    <a:solidFill>
                      <a:srgbClr val="272A2F"/>
                    </a:solidFill>
                    <a:latin typeface="Century Gothic" panose="020B0502020202020204" pitchFamily="34" charset="0"/>
                    <a:ea typeface="Helvetica Neue"/>
                    <a:cs typeface="Helvetica Neue"/>
                    <a:sym typeface="Helvetica Neue"/>
                  </a:rPr>
                  <a:t>HCI software</a:t>
                </a:r>
                <a:endParaRPr sz="1200">
                  <a:latin typeface="Century Gothic" panose="020B0502020202020204" pitchFamily="34" charset="0"/>
                </a:endParaRPr>
              </a:p>
            </p:txBody>
          </p:sp>
        </p:grpSp>
      </p:grpSp>
      <p:grpSp>
        <p:nvGrpSpPr>
          <p:cNvPr id="71" name="Google Shape;273;p12">
            <a:extLst>
              <a:ext uri="{FF2B5EF4-FFF2-40B4-BE49-F238E27FC236}">
                <a16:creationId xmlns:a16="http://schemas.microsoft.com/office/drawing/2014/main" id="{4D05138B-BDB9-DA44-89B7-E5EFAB03F708}"/>
              </a:ext>
            </a:extLst>
          </p:cNvPr>
          <p:cNvGrpSpPr/>
          <p:nvPr/>
        </p:nvGrpSpPr>
        <p:grpSpPr>
          <a:xfrm>
            <a:off x="3861238" y="4855215"/>
            <a:ext cx="4320005" cy="491327"/>
            <a:chOff x="-1" y="31232"/>
            <a:chExt cx="4320003" cy="491326"/>
          </a:xfrm>
        </p:grpSpPr>
        <p:grpSp>
          <p:nvGrpSpPr>
            <p:cNvPr id="72" name="Google Shape;274;p12">
              <a:extLst>
                <a:ext uri="{FF2B5EF4-FFF2-40B4-BE49-F238E27FC236}">
                  <a16:creationId xmlns:a16="http://schemas.microsoft.com/office/drawing/2014/main" id="{EFCAAEE4-C58E-A441-81A5-00238ED04350}"/>
                </a:ext>
              </a:extLst>
            </p:cNvPr>
            <p:cNvGrpSpPr/>
            <p:nvPr/>
          </p:nvGrpSpPr>
          <p:grpSpPr>
            <a:xfrm>
              <a:off x="-1" y="33852"/>
              <a:ext cx="1340905" cy="340026"/>
              <a:chOff x="0" y="33853"/>
              <a:chExt cx="1340904" cy="340024"/>
            </a:xfrm>
          </p:grpSpPr>
          <p:sp>
            <p:nvSpPr>
              <p:cNvPr id="81" name="Google Shape;275;p12">
                <a:extLst>
                  <a:ext uri="{FF2B5EF4-FFF2-40B4-BE49-F238E27FC236}">
                    <a16:creationId xmlns:a16="http://schemas.microsoft.com/office/drawing/2014/main" id="{0529ED93-AC65-8840-9CEF-CDCA8E577919}"/>
                  </a:ext>
                </a:extLst>
              </p:cNvPr>
              <p:cNvSpPr txBox="1"/>
              <p:nvPr/>
            </p:nvSpPr>
            <p:spPr>
              <a:xfrm>
                <a:off x="436751" y="33853"/>
                <a:ext cx="645167" cy="269240"/>
              </a:xfrm>
              <a:prstGeom prst="rect">
                <a:avLst/>
              </a:prstGeom>
              <a:noFill/>
              <a:ln>
                <a:noFill/>
              </a:ln>
            </p:spPr>
            <p:txBody>
              <a:bodyPr spcFirstLastPara="1" wrap="square" lIns="45700" tIns="45700" rIns="45700" bIns="45700" anchor="t" anchorCtr="0">
                <a:noAutofit/>
              </a:bodyPr>
              <a:lstStyle/>
              <a:p>
                <a:pPr marL="0" marR="0" lvl="0" indent="0" algn="ctr" rtl="0">
                  <a:lnSpc>
                    <a:spcPct val="150000"/>
                  </a:lnSpc>
                  <a:spcBef>
                    <a:spcPts val="0"/>
                  </a:spcBef>
                  <a:spcAft>
                    <a:spcPts val="0"/>
                  </a:spcAft>
                  <a:buClr>
                    <a:srgbClr val="FFFFFF"/>
                  </a:buClr>
                  <a:buSzPts val="1200"/>
                  <a:buFont typeface="Arial"/>
                  <a:buNone/>
                </a:pPr>
                <a:r>
                  <a:rPr lang="en-US" sz="1050" b="0" i="0" u="none" strike="noStrike" cap="none" dirty="0">
                    <a:solidFill>
                      <a:srgbClr val="FFFFFF"/>
                    </a:solidFill>
                    <a:latin typeface="Century Gothic" panose="020B0502020202020204" pitchFamily="34" charset="0"/>
                    <a:sym typeface="Arial"/>
                  </a:rPr>
                  <a:t>Stable</a:t>
                </a:r>
                <a:endParaRPr sz="1100" dirty="0">
                  <a:latin typeface="Century Gothic" panose="020B0502020202020204" pitchFamily="34" charset="0"/>
                </a:endParaRPr>
              </a:p>
            </p:txBody>
          </p:sp>
          <p:sp>
            <p:nvSpPr>
              <p:cNvPr id="82" name="Google Shape;276;p12">
                <a:extLst>
                  <a:ext uri="{FF2B5EF4-FFF2-40B4-BE49-F238E27FC236}">
                    <a16:creationId xmlns:a16="http://schemas.microsoft.com/office/drawing/2014/main" id="{4F8B450D-8DD9-8842-9801-6D786D51BD0C}"/>
                  </a:ext>
                </a:extLst>
              </p:cNvPr>
              <p:cNvSpPr/>
              <p:nvPr/>
            </p:nvSpPr>
            <p:spPr>
              <a:xfrm rot="10800000">
                <a:off x="0" y="47881"/>
                <a:ext cx="1340904" cy="325996"/>
              </a:xfrm>
              <a:custGeom>
                <a:avLst/>
                <a:gdLst/>
                <a:ahLst/>
                <a:cxnLst/>
                <a:rect l="l" t="t" r="r" b="b"/>
                <a:pathLst>
                  <a:path w="21600" h="21600" extrusionOk="0">
                    <a:moveTo>
                      <a:pt x="0" y="0"/>
                    </a:moveTo>
                    <a:lnTo>
                      <a:pt x="19274" y="0"/>
                    </a:lnTo>
                    <a:cubicBezTo>
                      <a:pt x="20559" y="0"/>
                      <a:pt x="21600" y="4283"/>
                      <a:pt x="21600" y="9566"/>
                    </a:cubicBezTo>
                    <a:lnTo>
                      <a:pt x="21600" y="21600"/>
                    </a:lnTo>
                    <a:lnTo>
                      <a:pt x="0" y="21600"/>
                    </a:lnTo>
                    <a:close/>
                  </a:path>
                </a:pathLst>
              </a:cu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pic>
            <p:nvPicPr>
              <p:cNvPr id="83" name="Google Shape;277;p12" descr="图片 70">
                <a:extLst>
                  <a:ext uri="{FF2B5EF4-FFF2-40B4-BE49-F238E27FC236}">
                    <a16:creationId xmlns:a16="http://schemas.microsoft.com/office/drawing/2014/main" id="{7D4801B4-C1C7-9F41-AE64-F16FE39A2C04}"/>
                  </a:ext>
                </a:extLst>
              </p:cNvPr>
              <p:cNvPicPr preferRelativeResize="0"/>
              <p:nvPr/>
            </p:nvPicPr>
            <p:blipFill rotWithShape="1">
              <a:blip r:embed="rId11">
                <a:alphaModFix/>
              </a:blip>
              <a:srcRect/>
              <a:stretch/>
            </p:blipFill>
            <p:spPr>
              <a:xfrm>
                <a:off x="340699" y="120879"/>
                <a:ext cx="180001" cy="180001"/>
              </a:xfrm>
              <a:prstGeom prst="rect">
                <a:avLst/>
              </a:prstGeom>
              <a:noFill/>
              <a:ln>
                <a:noFill/>
              </a:ln>
            </p:spPr>
          </p:pic>
        </p:grpSp>
        <p:grpSp>
          <p:nvGrpSpPr>
            <p:cNvPr id="73" name="Google Shape;278;p12">
              <a:extLst>
                <a:ext uri="{FF2B5EF4-FFF2-40B4-BE49-F238E27FC236}">
                  <a16:creationId xmlns:a16="http://schemas.microsoft.com/office/drawing/2014/main" id="{F311EEBA-74E8-8249-87AD-0B5487F325ED}"/>
                </a:ext>
              </a:extLst>
            </p:cNvPr>
            <p:cNvGrpSpPr/>
            <p:nvPr/>
          </p:nvGrpSpPr>
          <p:grpSpPr>
            <a:xfrm>
              <a:off x="1489547" y="33852"/>
              <a:ext cx="1340905" cy="340026"/>
              <a:chOff x="0" y="33853"/>
              <a:chExt cx="1340904" cy="340024"/>
            </a:xfrm>
          </p:grpSpPr>
          <p:sp>
            <p:nvSpPr>
              <p:cNvPr id="78" name="Google Shape;279;p12">
                <a:extLst>
                  <a:ext uri="{FF2B5EF4-FFF2-40B4-BE49-F238E27FC236}">
                    <a16:creationId xmlns:a16="http://schemas.microsoft.com/office/drawing/2014/main" id="{A7113B63-CF29-E046-8247-41BD2F78B0EC}"/>
                  </a:ext>
                </a:extLst>
              </p:cNvPr>
              <p:cNvSpPr txBox="1"/>
              <p:nvPr/>
            </p:nvSpPr>
            <p:spPr>
              <a:xfrm>
                <a:off x="470236" y="33853"/>
                <a:ext cx="645166" cy="269241"/>
              </a:xfrm>
              <a:prstGeom prst="rect">
                <a:avLst/>
              </a:prstGeom>
              <a:noFill/>
              <a:ln>
                <a:noFill/>
              </a:ln>
            </p:spPr>
            <p:txBody>
              <a:bodyPr spcFirstLastPara="1" wrap="square" lIns="45700" tIns="45700" rIns="45700" bIns="45700" anchor="t" anchorCtr="0">
                <a:noAutofit/>
              </a:bodyPr>
              <a:lstStyle/>
              <a:p>
                <a:pPr marL="0" marR="0" lvl="0" indent="0" algn="ctr" rtl="0">
                  <a:lnSpc>
                    <a:spcPct val="150000"/>
                  </a:lnSpc>
                  <a:spcBef>
                    <a:spcPts val="0"/>
                  </a:spcBef>
                  <a:spcAft>
                    <a:spcPts val="0"/>
                  </a:spcAft>
                  <a:buClr>
                    <a:srgbClr val="FFFFFF"/>
                  </a:buClr>
                  <a:buSzPts val="1200"/>
                  <a:buFont typeface="Arial"/>
                  <a:buNone/>
                </a:pPr>
                <a:r>
                  <a:rPr lang="en-US" sz="1050" b="0" i="0" u="none" strike="noStrike" cap="none" dirty="0">
                    <a:solidFill>
                      <a:srgbClr val="FFFFFF"/>
                    </a:solidFill>
                    <a:latin typeface="Century Gothic" panose="020B0502020202020204" pitchFamily="34" charset="0"/>
                    <a:sym typeface="Arial"/>
                  </a:rPr>
                  <a:t>Secure</a:t>
                </a:r>
                <a:endParaRPr sz="1100" dirty="0">
                  <a:latin typeface="Century Gothic" panose="020B0502020202020204" pitchFamily="34" charset="0"/>
                </a:endParaRPr>
              </a:p>
            </p:txBody>
          </p:sp>
          <p:sp>
            <p:nvSpPr>
              <p:cNvPr id="79" name="Google Shape;280;p12">
                <a:extLst>
                  <a:ext uri="{FF2B5EF4-FFF2-40B4-BE49-F238E27FC236}">
                    <a16:creationId xmlns:a16="http://schemas.microsoft.com/office/drawing/2014/main" id="{33F452D5-7DDA-D24D-A7DC-CD63D1783D4C}"/>
                  </a:ext>
                </a:extLst>
              </p:cNvPr>
              <p:cNvSpPr/>
              <p:nvPr/>
            </p:nvSpPr>
            <p:spPr>
              <a:xfrm rot="10800000">
                <a:off x="0" y="47881"/>
                <a:ext cx="1340904" cy="325996"/>
              </a:xfrm>
              <a:custGeom>
                <a:avLst/>
                <a:gdLst/>
                <a:ahLst/>
                <a:cxnLst/>
                <a:rect l="l" t="t" r="r" b="b"/>
                <a:pathLst>
                  <a:path w="21600" h="21600" extrusionOk="0">
                    <a:moveTo>
                      <a:pt x="0" y="0"/>
                    </a:moveTo>
                    <a:lnTo>
                      <a:pt x="19274" y="0"/>
                    </a:lnTo>
                    <a:cubicBezTo>
                      <a:pt x="20559" y="0"/>
                      <a:pt x="21600" y="4283"/>
                      <a:pt x="21600" y="9566"/>
                    </a:cubicBezTo>
                    <a:lnTo>
                      <a:pt x="21600" y="21600"/>
                    </a:lnTo>
                    <a:lnTo>
                      <a:pt x="0" y="21600"/>
                    </a:lnTo>
                    <a:close/>
                  </a:path>
                </a:pathLst>
              </a:cu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pic>
            <p:nvPicPr>
              <p:cNvPr id="80" name="Google Shape;281;p12" descr="图片 67">
                <a:extLst>
                  <a:ext uri="{FF2B5EF4-FFF2-40B4-BE49-F238E27FC236}">
                    <a16:creationId xmlns:a16="http://schemas.microsoft.com/office/drawing/2014/main" id="{71EBD187-3995-9A43-9BEB-44DD2677997C}"/>
                  </a:ext>
                </a:extLst>
              </p:cNvPr>
              <p:cNvPicPr preferRelativeResize="0"/>
              <p:nvPr/>
            </p:nvPicPr>
            <p:blipFill rotWithShape="1">
              <a:blip r:embed="rId11">
                <a:alphaModFix/>
              </a:blip>
              <a:srcRect/>
              <a:stretch/>
            </p:blipFill>
            <p:spPr>
              <a:xfrm>
                <a:off x="356197" y="120879"/>
                <a:ext cx="180001" cy="180001"/>
              </a:xfrm>
              <a:prstGeom prst="rect">
                <a:avLst/>
              </a:prstGeom>
              <a:noFill/>
              <a:ln>
                <a:noFill/>
              </a:ln>
            </p:spPr>
          </p:pic>
        </p:grpSp>
        <p:grpSp>
          <p:nvGrpSpPr>
            <p:cNvPr id="74" name="Google Shape;282;p12">
              <a:extLst>
                <a:ext uri="{FF2B5EF4-FFF2-40B4-BE49-F238E27FC236}">
                  <a16:creationId xmlns:a16="http://schemas.microsoft.com/office/drawing/2014/main" id="{AE83C1A2-D8D9-5844-A604-E7BCB660C9D2}"/>
                </a:ext>
              </a:extLst>
            </p:cNvPr>
            <p:cNvGrpSpPr/>
            <p:nvPr/>
          </p:nvGrpSpPr>
          <p:grpSpPr>
            <a:xfrm>
              <a:off x="2979097" y="31232"/>
              <a:ext cx="1340905" cy="491326"/>
              <a:chOff x="0" y="31233"/>
              <a:chExt cx="1340904" cy="491325"/>
            </a:xfrm>
          </p:grpSpPr>
          <p:sp>
            <p:nvSpPr>
              <p:cNvPr id="75" name="Google Shape;283;p12">
                <a:extLst>
                  <a:ext uri="{FF2B5EF4-FFF2-40B4-BE49-F238E27FC236}">
                    <a16:creationId xmlns:a16="http://schemas.microsoft.com/office/drawing/2014/main" id="{F098ADEC-8B64-2148-A847-4A57420B0C6D}"/>
                  </a:ext>
                </a:extLst>
              </p:cNvPr>
              <p:cNvSpPr txBox="1"/>
              <p:nvPr/>
            </p:nvSpPr>
            <p:spPr>
              <a:xfrm>
                <a:off x="251565" y="31233"/>
                <a:ext cx="1065800" cy="491325"/>
              </a:xfrm>
              <a:prstGeom prst="rect">
                <a:avLst/>
              </a:prstGeom>
              <a:noFill/>
              <a:ln>
                <a:noFill/>
              </a:ln>
            </p:spPr>
            <p:txBody>
              <a:bodyPr spcFirstLastPara="1" wrap="square" lIns="45700" tIns="45700" rIns="45700" bIns="45700" anchor="t" anchorCtr="0">
                <a:noAutofit/>
              </a:bodyPr>
              <a:lstStyle/>
              <a:p>
                <a:pPr marL="0" marR="0" lvl="0" indent="0" algn="ctr" rtl="0">
                  <a:lnSpc>
                    <a:spcPct val="150000"/>
                  </a:lnSpc>
                  <a:spcBef>
                    <a:spcPts val="0"/>
                  </a:spcBef>
                  <a:spcAft>
                    <a:spcPts val="0"/>
                  </a:spcAft>
                  <a:buClr>
                    <a:srgbClr val="FFFFFF"/>
                  </a:buClr>
                  <a:buSzPts val="1200"/>
                  <a:buFont typeface="Arial"/>
                  <a:buNone/>
                </a:pPr>
                <a:r>
                  <a:rPr lang="en-US" sz="1050" b="0" i="0" u="none" strike="noStrike" cap="none" dirty="0">
                    <a:solidFill>
                      <a:srgbClr val="FFFFFF"/>
                    </a:solidFill>
                    <a:latin typeface="Century Gothic" panose="020B0502020202020204" pitchFamily="34" charset="0"/>
                    <a:sym typeface="Arial"/>
                  </a:rPr>
                  <a:t>Performance</a:t>
                </a:r>
                <a:endParaRPr sz="1100" dirty="0">
                  <a:latin typeface="Century Gothic" panose="020B0502020202020204" pitchFamily="34" charset="0"/>
                </a:endParaRPr>
              </a:p>
            </p:txBody>
          </p:sp>
          <p:sp>
            <p:nvSpPr>
              <p:cNvPr id="76" name="Google Shape;284;p12">
                <a:extLst>
                  <a:ext uri="{FF2B5EF4-FFF2-40B4-BE49-F238E27FC236}">
                    <a16:creationId xmlns:a16="http://schemas.microsoft.com/office/drawing/2014/main" id="{E6081423-C3D0-ED4D-95BE-A06BF0E5DBC1}"/>
                  </a:ext>
                </a:extLst>
              </p:cNvPr>
              <p:cNvSpPr/>
              <p:nvPr/>
            </p:nvSpPr>
            <p:spPr>
              <a:xfrm rot="10800000">
                <a:off x="0" y="47881"/>
                <a:ext cx="1340904" cy="325996"/>
              </a:xfrm>
              <a:custGeom>
                <a:avLst/>
                <a:gdLst/>
                <a:ahLst/>
                <a:cxnLst/>
                <a:rect l="l" t="t" r="r" b="b"/>
                <a:pathLst>
                  <a:path w="21600" h="21600" extrusionOk="0">
                    <a:moveTo>
                      <a:pt x="0" y="0"/>
                    </a:moveTo>
                    <a:lnTo>
                      <a:pt x="19274" y="0"/>
                    </a:lnTo>
                    <a:cubicBezTo>
                      <a:pt x="20559" y="0"/>
                      <a:pt x="21600" y="4283"/>
                      <a:pt x="21600" y="9566"/>
                    </a:cubicBezTo>
                    <a:lnTo>
                      <a:pt x="21600" y="21600"/>
                    </a:lnTo>
                    <a:lnTo>
                      <a:pt x="0" y="21600"/>
                    </a:lnTo>
                    <a:close/>
                  </a:path>
                </a:pathLst>
              </a:cu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b="0" i="0" u="none" strike="noStrike" cap="none">
                  <a:solidFill>
                    <a:srgbClr val="FFFFFF"/>
                  </a:solidFill>
                  <a:latin typeface="Century Gothic" panose="020B0502020202020204" pitchFamily="34" charset="0"/>
                  <a:ea typeface="Helvetica Neue"/>
                  <a:cs typeface="Helvetica Neue"/>
                  <a:sym typeface="Helvetica Neue"/>
                </a:endParaRPr>
              </a:p>
            </p:txBody>
          </p:sp>
          <p:pic>
            <p:nvPicPr>
              <p:cNvPr id="77" name="Google Shape;285;p12" descr="图片 64">
                <a:extLst>
                  <a:ext uri="{FF2B5EF4-FFF2-40B4-BE49-F238E27FC236}">
                    <a16:creationId xmlns:a16="http://schemas.microsoft.com/office/drawing/2014/main" id="{7578EE71-B2E0-E548-8AB1-D90213B508DA}"/>
                  </a:ext>
                </a:extLst>
              </p:cNvPr>
              <p:cNvPicPr preferRelativeResize="0"/>
              <p:nvPr/>
            </p:nvPicPr>
            <p:blipFill rotWithShape="1">
              <a:blip r:embed="rId11">
                <a:alphaModFix/>
              </a:blip>
              <a:srcRect/>
              <a:stretch/>
            </p:blipFill>
            <p:spPr>
              <a:xfrm>
                <a:off x="156251" y="120879"/>
                <a:ext cx="180001" cy="180001"/>
              </a:xfrm>
              <a:prstGeom prst="rect">
                <a:avLst/>
              </a:prstGeom>
              <a:noFill/>
              <a:ln>
                <a:noFill/>
              </a:ln>
            </p:spPr>
          </p:pic>
        </p:grpSp>
      </p:grpSp>
      <p:pic>
        <p:nvPicPr>
          <p:cNvPr id="84" name="Google Shape;286;p12" descr="图片 58">
            <a:extLst>
              <a:ext uri="{FF2B5EF4-FFF2-40B4-BE49-F238E27FC236}">
                <a16:creationId xmlns:a16="http://schemas.microsoft.com/office/drawing/2014/main" id="{F958D2E0-4D29-AE45-AF14-7A4D34A1BCDE}"/>
              </a:ext>
            </a:extLst>
          </p:cNvPr>
          <p:cNvPicPr preferRelativeResize="0"/>
          <p:nvPr/>
        </p:nvPicPr>
        <p:blipFill rotWithShape="1">
          <a:blip r:embed="rId12">
            <a:alphaModFix/>
          </a:blip>
          <a:srcRect/>
          <a:stretch/>
        </p:blipFill>
        <p:spPr>
          <a:xfrm>
            <a:off x="3861541" y="3858178"/>
            <a:ext cx="4320001" cy="770706"/>
          </a:xfrm>
          <a:prstGeom prst="rect">
            <a:avLst/>
          </a:prstGeom>
          <a:noFill/>
          <a:ln>
            <a:noFill/>
          </a:ln>
        </p:spPr>
      </p:pic>
      <p:grpSp>
        <p:nvGrpSpPr>
          <p:cNvPr id="85" name="Google Shape;287;p12">
            <a:extLst>
              <a:ext uri="{FF2B5EF4-FFF2-40B4-BE49-F238E27FC236}">
                <a16:creationId xmlns:a16="http://schemas.microsoft.com/office/drawing/2014/main" id="{CAF38382-7006-0046-86EF-45CB81FFC388}"/>
              </a:ext>
            </a:extLst>
          </p:cNvPr>
          <p:cNvGrpSpPr/>
          <p:nvPr/>
        </p:nvGrpSpPr>
        <p:grpSpPr>
          <a:xfrm>
            <a:off x="2182761" y="3896314"/>
            <a:ext cx="8490597" cy="996842"/>
            <a:chOff x="-1" y="-1"/>
            <a:chExt cx="8490595" cy="996841"/>
          </a:xfrm>
        </p:grpSpPr>
        <p:grpSp>
          <p:nvGrpSpPr>
            <p:cNvPr id="86" name="Google Shape;288;p12">
              <a:extLst>
                <a:ext uri="{FF2B5EF4-FFF2-40B4-BE49-F238E27FC236}">
                  <a16:creationId xmlns:a16="http://schemas.microsoft.com/office/drawing/2014/main" id="{0445B531-9BD0-0C4A-A2F0-3511C2A4835E}"/>
                </a:ext>
              </a:extLst>
            </p:cNvPr>
            <p:cNvGrpSpPr/>
            <p:nvPr/>
          </p:nvGrpSpPr>
          <p:grpSpPr>
            <a:xfrm>
              <a:off x="-1" y="-1"/>
              <a:ext cx="2572067" cy="925327"/>
              <a:chOff x="0" y="-1"/>
              <a:chExt cx="2572065" cy="925326"/>
            </a:xfrm>
          </p:grpSpPr>
          <p:pic>
            <p:nvPicPr>
              <p:cNvPr id="130" name="Google Shape;289;p12" descr="图片 337">
                <a:extLst>
                  <a:ext uri="{FF2B5EF4-FFF2-40B4-BE49-F238E27FC236}">
                    <a16:creationId xmlns:a16="http://schemas.microsoft.com/office/drawing/2014/main" id="{2E2EF23A-1BB1-124E-B63F-4EAF3DAE813D}"/>
                  </a:ext>
                </a:extLst>
              </p:cNvPr>
              <p:cNvPicPr preferRelativeResize="0"/>
              <p:nvPr/>
            </p:nvPicPr>
            <p:blipFill rotWithShape="1">
              <a:blip r:embed="rId13">
                <a:alphaModFix/>
              </a:blip>
              <a:srcRect/>
              <a:stretch/>
            </p:blipFill>
            <p:spPr>
              <a:xfrm>
                <a:off x="0" y="466457"/>
                <a:ext cx="2572065" cy="458868"/>
              </a:xfrm>
              <a:prstGeom prst="rect">
                <a:avLst/>
              </a:prstGeom>
              <a:noFill/>
              <a:ln>
                <a:noFill/>
              </a:ln>
            </p:spPr>
          </p:pic>
          <p:pic>
            <p:nvPicPr>
              <p:cNvPr id="131" name="Google Shape;290;p12" descr="图片 338">
                <a:extLst>
                  <a:ext uri="{FF2B5EF4-FFF2-40B4-BE49-F238E27FC236}">
                    <a16:creationId xmlns:a16="http://schemas.microsoft.com/office/drawing/2014/main" id="{1D0F48C5-E85C-2B40-84F9-17D8EAB6416B}"/>
                  </a:ext>
                </a:extLst>
              </p:cNvPr>
              <p:cNvPicPr preferRelativeResize="0"/>
              <p:nvPr/>
            </p:nvPicPr>
            <p:blipFill rotWithShape="1">
              <a:blip r:embed="rId13">
                <a:alphaModFix/>
              </a:blip>
              <a:srcRect/>
              <a:stretch/>
            </p:blipFill>
            <p:spPr>
              <a:xfrm>
                <a:off x="0" y="-1"/>
                <a:ext cx="2572065" cy="458868"/>
              </a:xfrm>
              <a:prstGeom prst="rect">
                <a:avLst/>
              </a:prstGeom>
              <a:noFill/>
              <a:ln>
                <a:noFill/>
              </a:ln>
            </p:spPr>
          </p:pic>
        </p:grpSp>
        <p:grpSp>
          <p:nvGrpSpPr>
            <p:cNvPr id="87" name="Google Shape;291;p12">
              <a:extLst>
                <a:ext uri="{FF2B5EF4-FFF2-40B4-BE49-F238E27FC236}">
                  <a16:creationId xmlns:a16="http://schemas.microsoft.com/office/drawing/2014/main" id="{34B0F5C9-9C66-684A-BA59-B27993CCE80B}"/>
                </a:ext>
              </a:extLst>
            </p:cNvPr>
            <p:cNvGrpSpPr/>
            <p:nvPr/>
          </p:nvGrpSpPr>
          <p:grpSpPr>
            <a:xfrm>
              <a:off x="3041766" y="98645"/>
              <a:ext cx="5448828" cy="898195"/>
              <a:chOff x="-2" y="-3"/>
              <a:chExt cx="5448826" cy="898194"/>
            </a:xfrm>
          </p:grpSpPr>
          <p:grpSp>
            <p:nvGrpSpPr>
              <p:cNvPr id="88" name="Google Shape;292;p12">
                <a:extLst>
                  <a:ext uri="{FF2B5EF4-FFF2-40B4-BE49-F238E27FC236}">
                    <a16:creationId xmlns:a16="http://schemas.microsoft.com/office/drawing/2014/main" id="{CEBCECEF-C104-0A44-9228-72CE6B1FDB41}"/>
                  </a:ext>
                </a:extLst>
              </p:cNvPr>
              <p:cNvGrpSpPr/>
              <p:nvPr/>
            </p:nvGrpSpPr>
            <p:grpSpPr>
              <a:xfrm>
                <a:off x="-2" y="371873"/>
                <a:ext cx="5448826" cy="526318"/>
                <a:chOff x="-1" y="-2"/>
                <a:chExt cx="5448824" cy="526316"/>
              </a:xfrm>
            </p:grpSpPr>
            <p:grpSp>
              <p:nvGrpSpPr>
                <p:cNvPr id="110" name="Google Shape;293;p12">
                  <a:extLst>
                    <a:ext uri="{FF2B5EF4-FFF2-40B4-BE49-F238E27FC236}">
                      <a16:creationId xmlns:a16="http://schemas.microsoft.com/office/drawing/2014/main" id="{3E2EDCC2-DDDF-1A4E-A60B-88A8761BBB92}"/>
                    </a:ext>
                  </a:extLst>
                </p:cNvPr>
                <p:cNvGrpSpPr/>
                <p:nvPr/>
              </p:nvGrpSpPr>
              <p:grpSpPr>
                <a:xfrm>
                  <a:off x="-1" y="-2"/>
                  <a:ext cx="1066801" cy="526316"/>
                  <a:chOff x="0" y="-1"/>
                  <a:chExt cx="1066800" cy="526315"/>
                </a:xfrm>
              </p:grpSpPr>
              <p:sp>
                <p:nvSpPr>
                  <p:cNvPr id="126" name="Google Shape;294;p12">
                    <a:extLst>
                      <a:ext uri="{FF2B5EF4-FFF2-40B4-BE49-F238E27FC236}">
                        <a16:creationId xmlns:a16="http://schemas.microsoft.com/office/drawing/2014/main" id="{B64FCF4B-43F4-454B-AAE0-9AD7289285D4}"/>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7" name="Google Shape;295;p12">
                    <a:extLst>
                      <a:ext uri="{FF2B5EF4-FFF2-40B4-BE49-F238E27FC236}">
                        <a16:creationId xmlns:a16="http://schemas.microsoft.com/office/drawing/2014/main" id="{3C667CC3-6526-EB4E-BA7C-6FF2189960CA}"/>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8" name="Google Shape;296;p12">
                    <a:extLst>
                      <a:ext uri="{FF2B5EF4-FFF2-40B4-BE49-F238E27FC236}">
                        <a16:creationId xmlns:a16="http://schemas.microsoft.com/office/drawing/2014/main" id="{C535BAC1-8478-9D43-BB50-0C66051DCB30}"/>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9" name="Google Shape;297;p12">
                    <a:extLst>
                      <a:ext uri="{FF2B5EF4-FFF2-40B4-BE49-F238E27FC236}">
                        <a16:creationId xmlns:a16="http://schemas.microsoft.com/office/drawing/2014/main" id="{BEF7035B-E130-764A-9BF0-38ED943788EC}"/>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11" name="Google Shape;298;p12">
                  <a:extLst>
                    <a:ext uri="{FF2B5EF4-FFF2-40B4-BE49-F238E27FC236}">
                      <a16:creationId xmlns:a16="http://schemas.microsoft.com/office/drawing/2014/main" id="{F852FBA3-A6A7-7046-A4DC-D1744335234A}"/>
                    </a:ext>
                  </a:extLst>
                </p:cNvPr>
                <p:cNvGrpSpPr/>
                <p:nvPr/>
              </p:nvGrpSpPr>
              <p:grpSpPr>
                <a:xfrm>
                  <a:off x="1460674" y="-2"/>
                  <a:ext cx="1066801" cy="526316"/>
                  <a:chOff x="0" y="-1"/>
                  <a:chExt cx="1066800" cy="526315"/>
                </a:xfrm>
              </p:grpSpPr>
              <p:sp>
                <p:nvSpPr>
                  <p:cNvPr id="122" name="Google Shape;299;p12">
                    <a:extLst>
                      <a:ext uri="{FF2B5EF4-FFF2-40B4-BE49-F238E27FC236}">
                        <a16:creationId xmlns:a16="http://schemas.microsoft.com/office/drawing/2014/main" id="{01285AEE-FA2F-0441-B2CD-276531FB6FFB}"/>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3" name="Google Shape;300;p12">
                    <a:extLst>
                      <a:ext uri="{FF2B5EF4-FFF2-40B4-BE49-F238E27FC236}">
                        <a16:creationId xmlns:a16="http://schemas.microsoft.com/office/drawing/2014/main" id="{D06FAD66-16EB-4C42-A758-E1BC86D66154}"/>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4" name="Google Shape;301;p12">
                    <a:extLst>
                      <a:ext uri="{FF2B5EF4-FFF2-40B4-BE49-F238E27FC236}">
                        <a16:creationId xmlns:a16="http://schemas.microsoft.com/office/drawing/2014/main" id="{F1946129-86E3-FB40-8FF7-25464BBDA0DA}"/>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5" name="Google Shape;302;p12">
                    <a:extLst>
                      <a:ext uri="{FF2B5EF4-FFF2-40B4-BE49-F238E27FC236}">
                        <a16:creationId xmlns:a16="http://schemas.microsoft.com/office/drawing/2014/main" id="{281A677E-590A-B54A-ADBC-C6D53E370FD0}"/>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12" name="Google Shape;303;p12">
                  <a:extLst>
                    <a:ext uri="{FF2B5EF4-FFF2-40B4-BE49-F238E27FC236}">
                      <a16:creationId xmlns:a16="http://schemas.microsoft.com/office/drawing/2014/main" id="{F8E26AAE-281E-2043-BF7E-5F3561259AF7}"/>
                    </a:ext>
                  </a:extLst>
                </p:cNvPr>
                <p:cNvGrpSpPr/>
                <p:nvPr/>
              </p:nvGrpSpPr>
              <p:grpSpPr>
                <a:xfrm>
                  <a:off x="2921348" y="-2"/>
                  <a:ext cx="1066801" cy="526316"/>
                  <a:chOff x="0" y="-1"/>
                  <a:chExt cx="1066800" cy="526315"/>
                </a:xfrm>
              </p:grpSpPr>
              <p:sp>
                <p:nvSpPr>
                  <p:cNvPr id="118" name="Google Shape;304;p12">
                    <a:extLst>
                      <a:ext uri="{FF2B5EF4-FFF2-40B4-BE49-F238E27FC236}">
                        <a16:creationId xmlns:a16="http://schemas.microsoft.com/office/drawing/2014/main" id="{BD44BE8E-5BA0-E34D-8046-8D5D27C4152A}"/>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19" name="Google Shape;305;p12">
                    <a:extLst>
                      <a:ext uri="{FF2B5EF4-FFF2-40B4-BE49-F238E27FC236}">
                        <a16:creationId xmlns:a16="http://schemas.microsoft.com/office/drawing/2014/main" id="{D1A2C660-C321-7343-89A4-EB041ADA654F}"/>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0" name="Google Shape;306;p12">
                    <a:extLst>
                      <a:ext uri="{FF2B5EF4-FFF2-40B4-BE49-F238E27FC236}">
                        <a16:creationId xmlns:a16="http://schemas.microsoft.com/office/drawing/2014/main" id="{C7E2160F-C0A9-7A4E-96F7-3F49C1588D3A}"/>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21" name="Google Shape;307;p12">
                    <a:extLst>
                      <a:ext uri="{FF2B5EF4-FFF2-40B4-BE49-F238E27FC236}">
                        <a16:creationId xmlns:a16="http://schemas.microsoft.com/office/drawing/2014/main" id="{55EC0EF0-0195-1243-9C12-D6684B321593}"/>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13" name="Google Shape;308;p12">
                  <a:extLst>
                    <a:ext uri="{FF2B5EF4-FFF2-40B4-BE49-F238E27FC236}">
                      <a16:creationId xmlns:a16="http://schemas.microsoft.com/office/drawing/2014/main" id="{B98E48ED-7E9B-3045-B08A-497C60F3ACFA}"/>
                    </a:ext>
                  </a:extLst>
                </p:cNvPr>
                <p:cNvGrpSpPr/>
                <p:nvPr/>
              </p:nvGrpSpPr>
              <p:grpSpPr>
                <a:xfrm>
                  <a:off x="4382022" y="-2"/>
                  <a:ext cx="1066801" cy="526316"/>
                  <a:chOff x="0" y="-1"/>
                  <a:chExt cx="1066800" cy="526315"/>
                </a:xfrm>
              </p:grpSpPr>
              <p:sp>
                <p:nvSpPr>
                  <p:cNvPr id="114" name="Google Shape;309;p12">
                    <a:extLst>
                      <a:ext uri="{FF2B5EF4-FFF2-40B4-BE49-F238E27FC236}">
                        <a16:creationId xmlns:a16="http://schemas.microsoft.com/office/drawing/2014/main" id="{A16114BF-6A09-4F48-9DEA-4D0CF2EE7BF3}"/>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15" name="Google Shape;310;p12">
                    <a:extLst>
                      <a:ext uri="{FF2B5EF4-FFF2-40B4-BE49-F238E27FC236}">
                        <a16:creationId xmlns:a16="http://schemas.microsoft.com/office/drawing/2014/main" id="{3B09399F-01DC-6846-B6A0-140D04996736}"/>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16" name="Google Shape;311;p12">
                    <a:extLst>
                      <a:ext uri="{FF2B5EF4-FFF2-40B4-BE49-F238E27FC236}">
                        <a16:creationId xmlns:a16="http://schemas.microsoft.com/office/drawing/2014/main" id="{21A3AEE5-E4AA-F645-B580-B57AF82D7241}"/>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17" name="Google Shape;312;p12">
                    <a:extLst>
                      <a:ext uri="{FF2B5EF4-FFF2-40B4-BE49-F238E27FC236}">
                        <a16:creationId xmlns:a16="http://schemas.microsoft.com/office/drawing/2014/main" id="{3D67255B-0193-5B44-A036-518B788AD535}"/>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nvGrpSpPr>
              <p:cNvPr id="89" name="Google Shape;313;p12">
                <a:extLst>
                  <a:ext uri="{FF2B5EF4-FFF2-40B4-BE49-F238E27FC236}">
                    <a16:creationId xmlns:a16="http://schemas.microsoft.com/office/drawing/2014/main" id="{FB5DFDB5-CCD2-7C40-8F9B-932445F184BA}"/>
                  </a:ext>
                </a:extLst>
              </p:cNvPr>
              <p:cNvGrpSpPr/>
              <p:nvPr/>
            </p:nvGrpSpPr>
            <p:grpSpPr>
              <a:xfrm>
                <a:off x="-2" y="-3"/>
                <a:ext cx="5448826" cy="526318"/>
                <a:chOff x="-1" y="-2"/>
                <a:chExt cx="5448824" cy="526316"/>
              </a:xfrm>
            </p:grpSpPr>
            <p:grpSp>
              <p:nvGrpSpPr>
                <p:cNvPr id="90" name="Google Shape;314;p12">
                  <a:extLst>
                    <a:ext uri="{FF2B5EF4-FFF2-40B4-BE49-F238E27FC236}">
                      <a16:creationId xmlns:a16="http://schemas.microsoft.com/office/drawing/2014/main" id="{4E51B180-9001-3647-8528-64DBE21D9C26}"/>
                    </a:ext>
                  </a:extLst>
                </p:cNvPr>
                <p:cNvGrpSpPr/>
                <p:nvPr/>
              </p:nvGrpSpPr>
              <p:grpSpPr>
                <a:xfrm>
                  <a:off x="-1" y="-2"/>
                  <a:ext cx="1066801" cy="526316"/>
                  <a:chOff x="0" y="-1"/>
                  <a:chExt cx="1066800" cy="526315"/>
                </a:xfrm>
              </p:grpSpPr>
              <p:sp>
                <p:nvSpPr>
                  <p:cNvPr id="106" name="Google Shape;315;p12">
                    <a:extLst>
                      <a:ext uri="{FF2B5EF4-FFF2-40B4-BE49-F238E27FC236}">
                        <a16:creationId xmlns:a16="http://schemas.microsoft.com/office/drawing/2014/main" id="{C50EB63D-60CC-AD4D-A666-C088A5F5FB8B}"/>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7" name="Google Shape;316;p12">
                    <a:extLst>
                      <a:ext uri="{FF2B5EF4-FFF2-40B4-BE49-F238E27FC236}">
                        <a16:creationId xmlns:a16="http://schemas.microsoft.com/office/drawing/2014/main" id="{2A1831EC-49D9-FC47-94F3-752F690F43EC}"/>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8" name="Google Shape;317;p12">
                    <a:extLst>
                      <a:ext uri="{FF2B5EF4-FFF2-40B4-BE49-F238E27FC236}">
                        <a16:creationId xmlns:a16="http://schemas.microsoft.com/office/drawing/2014/main" id="{04FF8AE2-6752-DB47-BA4C-F679218AD45E}"/>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9" name="Google Shape;318;p12">
                    <a:extLst>
                      <a:ext uri="{FF2B5EF4-FFF2-40B4-BE49-F238E27FC236}">
                        <a16:creationId xmlns:a16="http://schemas.microsoft.com/office/drawing/2014/main" id="{BCDC35D0-2BDB-5740-83B8-3DD5C6317A49}"/>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91" name="Google Shape;319;p12">
                  <a:extLst>
                    <a:ext uri="{FF2B5EF4-FFF2-40B4-BE49-F238E27FC236}">
                      <a16:creationId xmlns:a16="http://schemas.microsoft.com/office/drawing/2014/main" id="{155C89AE-63B8-4549-945C-83359DD1B43E}"/>
                    </a:ext>
                  </a:extLst>
                </p:cNvPr>
                <p:cNvGrpSpPr/>
                <p:nvPr/>
              </p:nvGrpSpPr>
              <p:grpSpPr>
                <a:xfrm>
                  <a:off x="1460674" y="-2"/>
                  <a:ext cx="1066801" cy="526316"/>
                  <a:chOff x="0" y="-1"/>
                  <a:chExt cx="1066800" cy="526315"/>
                </a:xfrm>
              </p:grpSpPr>
              <p:sp>
                <p:nvSpPr>
                  <p:cNvPr id="102" name="Google Shape;320;p12">
                    <a:extLst>
                      <a:ext uri="{FF2B5EF4-FFF2-40B4-BE49-F238E27FC236}">
                        <a16:creationId xmlns:a16="http://schemas.microsoft.com/office/drawing/2014/main" id="{DC961034-1F7B-F84D-975A-41B175BF1997}"/>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3" name="Google Shape;321;p12">
                    <a:extLst>
                      <a:ext uri="{FF2B5EF4-FFF2-40B4-BE49-F238E27FC236}">
                        <a16:creationId xmlns:a16="http://schemas.microsoft.com/office/drawing/2014/main" id="{680D9A17-C749-4745-AE98-C7456FF8C83D}"/>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4" name="Google Shape;322;p12">
                    <a:extLst>
                      <a:ext uri="{FF2B5EF4-FFF2-40B4-BE49-F238E27FC236}">
                        <a16:creationId xmlns:a16="http://schemas.microsoft.com/office/drawing/2014/main" id="{98C5B4CE-FFE2-1A49-AC3F-1B761BB5A5F6}"/>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5" name="Google Shape;323;p12">
                    <a:extLst>
                      <a:ext uri="{FF2B5EF4-FFF2-40B4-BE49-F238E27FC236}">
                        <a16:creationId xmlns:a16="http://schemas.microsoft.com/office/drawing/2014/main" id="{DB5BD62E-9BCB-1448-926B-026AD129F0FC}"/>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92" name="Google Shape;324;p12">
                  <a:extLst>
                    <a:ext uri="{FF2B5EF4-FFF2-40B4-BE49-F238E27FC236}">
                      <a16:creationId xmlns:a16="http://schemas.microsoft.com/office/drawing/2014/main" id="{B74750B7-1779-694F-80AA-07DA0D74D9E4}"/>
                    </a:ext>
                  </a:extLst>
                </p:cNvPr>
                <p:cNvGrpSpPr/>
                <p:nvPr/>
              </p:nvGrpSpPr>
              <p:grpSpPr>
                <a:xfrm>
                  <a:off x="2921348" y="-2"/>
                  <a:ext cx="1066801" cy="526316"/>
                  <a:chOff x="0" y="-1"/>
                  <a:chExt cx="1066800" cy="526315"/>
                </a:xfrm>
              </p:grpSpPr>
              <p:sp>
                <p:nvSpPr>
                  <p:cNvPr id="98" name="Google Shape;325;p12">
                    <a:extLst>
                      <a:ext uri="{FF2B5EF4-FFF2-40B4-BE49-F238E27FC236}">
                        <a16:creationId xmlns:a16="http://schemas.microsoft.com/office/drawing/2014/main" id="{AC9E6771-8558-0B44-82C3-AD754EB8B642}"/>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99" name="Google Shape;326;p12">
                    <a:extLst>
                      <a:ext uri="{FF2B5EF4-FFF2-40B4-BE49-F238E27FC236}">
                        <a16:creationId xmlns:a16="http://schemas.microsoft.com/office/drawing/2014/main" id="{35CBD786-7EFE-8F4B-9776-D0349102C3F6}"/>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0" name="Google Shape;327;p12">
                    <a:extLst>
                      <a:ext uri="{FF2B5EF4-FFF2-40B4-BE49-F238E27FC236}">
                        <a16:creationId xmlns:a16="http://schemas.microsoft.com/office/drawing/2014/main" id="{03FA460A-22A6-4C4D-8E98-150B8BB0D8C9}"/>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01" name="Google Shape;328;p12">
                    <a:extLst>
                      <a:ext uri="{FF2B5EF4-FFF2-40B4-BE49-F238E27FC236}">
                        <a16:creationId xmlns:a16="http://schemas.microsoft.com/office/drawing/2014/main" id="{2A20976F-FA52-6540-879A-CADF46C09FCB}"/>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93" name="Google Shape;329;p12">
                  <a:extLst>
                    <a:ext uri="{FF2B5EF4-FFF2-40B4-BE49-F238E27FC236}">
                      <a16:creationId xmlns:a16="http://schemas.microsoft.com/office/drawing/2014/main" id="{CAD1D9B0-2BF4-514C-8AA8-B37DE8453D2C}"/>
                    </a:ext>
                  </a:extLst>
                </p:cNvPr>
                <p:cNvGrpSpPr/>
                <p:nvPr/>
              </p:nvGrpSpPr>
              <p:grpSpPr>
                <a:xfrm>
                  <a:off x="4382022" y="-2"/>
                  <a:ext cx="1066801" cy="526316"/>
                  <a:chOff x="0" y="-1"/>
                  <a:chExt cx="1066800" cy="526315"/>
                </a:xfrm>
              </p:grpSpPr>
              <p:sp>
                <p:nvSpPr>
                  <p:cNvPr id="94" name="Google Shape;330;p12">
                    <a:extLst>
                      <a:ext uri="{FF2B5EF4-FFF2-40B4-BE49-F238E27FC236}">
                        <a16:creationId xmlns:a16="http://schemas.microsoft.com/office/drawing/2014/main" id="{2C3B3E33-080C-1847-9D08-8DF5EC446728}"/>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6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95" name="Google Shape;331;p12">
                    <a:extLst>
                      <a:ext uri="{FF2B5EF4-FFF2-40B4-BE49-F238E27FC236}">
                        <a16:creationId xmlns:a16="http://schemas.microsoft.com/office/drawing/2014/main" id="{A7BA1BE9-0A89-FB48-8150-DD4489960192}"/>
                      </a:ext>
                    </a:extLst>
                  </p:cNvPr>
                  <p:cNvSpPr/>
                  <p:nvPr/>
                </p:nvSpPr>
                <p:spPr>
                  <a:xfrm>
                    <a:off x="910426" y="0"/>
                    <a:ext cx="156374" cy="526314"/>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96" name="Google Shape;332;p12">
                    <a:extLst>
                      <a:ext uri="{FF2B5EF4-FFF2-40B4-BE49-F238E27FC236}">
                        <a16:creationId xmlns:a16="http://schemas.microsoft.com/office/drawing/2014/main" id="{EEDC6C48-5868-1849-8967-806B875F27C0}"/>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97" name="Google Shape;333;p12">
                    <a:extLst>
                      <a:ext uri="{FF2B5EF4-FFF2-40B4-BE49-F238E27FC236}">
                        <a16:creationId xmlns:a16="http://schemas.microsoft.com/office/drawing/2014/main" id="{72188DF1-D81C-4344-9A0B-A0DBB0E74D7F}"/>
                      </a:ext>
                    </a:extLst>
                  </p:cNvPr>
                  <p:cNvSpPr/>
                  <p:nvPr/>
                </p:nvSpPr>
                <p:spPr>
                  <a:xfrm>
                    <a:off x="0" y="0"/>
                    <a:ext cx="1066800" cy="526314"/>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grpSp>
      <p:grpSp>
        <p:nvGrpSpPr>
          <p:cNvPr id="132" name="Google Shape;334;p12">
            <a:extLst>
              <a:ext uri="{FF2B5EF4-FFF2-40B4-BE49-F238E27FC236}">
                <a16:creationId xmlns:a16="http://schemas.microsoft.com/office/drawing/2014/main" id="{EE0B485C-4EAC-8B4C-955C-FEB55567D975}"/>
              </a:ext>
            </a:extLst>
          </p:cNvPr>
          <p:cNvGrpSpPr/>
          <p:nvPr/>
        </p:nvGrpSpPr>
        <p:grpSpPr>
          <a:xfrm>
            <a:off x="2182761" y="2030481"/>
            <a:ext cx="8490597" cy="2118923"/>
            <a:chOff x="-1" y="-1"/>
            <a:chExt cx="8490595" cy="2118922"/>
          </a:xfrm>
        </p:grpSpPr>
        <p:grpSp>
          <p:nvGrpSpPr>
            <p:cNvPr id="133" name="Google Shape;335;p12">
              <a:extLst>
                <a:ext uri="{FF2B5EF4-FFF2-40B4-BE49-F238E27FC236}">
                  <a16:creationId xmlns:a16="http://schemas.microsoft.com/office/drawing/2014/main" id="{AF96C959-C888-1040-84CB-58470A51AF14}"/>
                </a:ext>
              </a:extLst>
            </p:cNvPr>
            <p:cNvGrpSpPr/>
            <p:nvPr/>
          </p:nvGrpSpPr>
          <p:grpSpPr>
            <a:xfrm>
              <a:off x="-1" y="-1"/>
              <a:ext cx="2572067" cy="1858243"/>
              <a:chOff x="0" y="0"/>
              <a:chExt cx="2572065" cy="1858241"/>
            </a:xfrm>
          </p:grpSpPr>
          <p:pic>
            <p:nvPicPr>
              <p:cNvPr id="219" name="Google Shape;336;p12" descr="图片 362">
                <a:extLst>
                  <a:ext uri="{FF2B5EF4-FFF2-40B4-BE49-F238E27FC236}">
                    <a16:creationId xmlns:a16="http://schemas.microsoft.com/office/drawing/2014/main" id="{AECEAFFF-4B74-E542-A190-F8562F6B9A12}"/>
                  </a:ext>
                </a:extLst>
              </p:cNvPr>
              <p:cNvPicPr preferRelativeResize="0"/>
              <p:nvPr/>
            </p:nvPicPr>
            <p:blipFill rotWithShape="1">
              <a:blip r:embed="rId13">
                <a:alphaModFix/>
              </a:blip>
              <a:srcRect/>
              <a:stretch/>
            </p:blipFill>
            <p:spPr>
              <a:xfrm>
                <a:off x="0" y="1399373"/>
                <a:ext cx="2572065" cy="458868"/>
              </a:xfrm>
              <a:prstGeom prst="rect">
                <a:avLst/>
              </a:prstGeom>
              <a:noFill/>
              <a:ln>
                <a:noFill/>
              </a:ln>
            </p:spPr>
          </p:pic>
          <p:pic>
            <p:nvPicPr>
              <p:cNvPr id="220" name="Google Shape;337;p12" descr="图片 363">
                <a:extLst>
                  <a:ext uri="{FF2B5EF4-FFF2-40B4-BE49-F238E27FC236}">
                    <a16:creationId xmlns:a16="http://schemas.microsoft.com/office/drawing/2014/main" id="{BD18D08C-3DD9-9649-A499-C17BA03FE0B3}"/>
                  </a:ext>
                </a:extLst>
              </p:cNvPr>
              <p:cNvPicPr preferRelativeResize="0"/>
              <p:nvPr/>
            </p:nvPicPr>
            <p:blipFill rotWithShape="1">
              <a:blip r:embed="rId13">
                <a:alphaModFix/>
              </a:blip>
              <a:srcRect/>
              <a:stretch/>
            </p:blipFill>
            <p:spPr>
              <a:xfrm>
                <a:off x="0" y="932916"/>
                <a:ext cx="2572065" cy="458868"/>
              </a:xfrm>
              <a:prstGeom prst="rect">
                <a:avLst/>
              </a:prstGeom>
              <a:noFill/>
              <a:ln>
                <a:noFill/>
              </a:ln>
            </p:spPr>
          </p:pic>
          <p:pic>
            <p:nvPicPr>
              <p:cNvPr id="221" name="Google Shape;338;p12" descr="图片 364">
                <a:extLst>
                  <a:ext uri="{FF2B5EF4-FFF2-40B4-BE49-F238E27FC236}">
                    <a16:creationId xmlns:a16="http://schemas.microsoft.com/office/drawing/2014/main" id="{BE1E5BEC-D3A7-5442-8A03-FB79746B64B7}"/>
                  </a:ext>
                </a:extLst>
              </p:cNvPr>
              <p:cNvPicPr preferRelativeResize="0"/>
              <p:nvPr/>
            </p:nvPicPr>
            <p:blipFill rotWithShape="1">
              <a:blip r:embed="rId13">
                <a:alphaModFix/>
              </a:blip>
              <a:srcRect/>
              <a:stretch/>
            </p:blipFill>
            <p:spPr>
              <a:xfrm>
                <a:off x="0" y="466458"/>
                <a:ext cx="2572065" cy="458868"/>
              </a:xfrm>
              <a:prstGeom prst="rect">
                <a:avLst/>
              </a:prstGeom>
              <a:noFill/>
              <a:ln>
                <a:noFill/>
              </a:ln>
            </p:spPr>
          </p:pic>
          <p:pic>
            <p:nvPicPr>
              <p:cNvPr id="222" name="Google Shape;339;p12" descr="图片 365">
                <a:extLst>
                  <a:ext uri="{FF2B5EF4-FFF2-40B4-BE49-F238E27FC236}">
                    <a16:creationId xmlns:a16="http://schemas.microsoft.com/office/drawing/2014/main" id="{D4889C6B-359E-4848-8FBA-3BB81BD9956F}"/>
                  </a:ext>
                </a:extLst>
              </p:cNvPr>
              <p:cNvPicPr preferRelativeResize="0"/>
              <p:nvPr/>
            </p:nvPicPr>
            <p:blipFill rotWithShape="1">
              <a:blip r:embed="rId13">
                <a:alphaModFix/>
              </a:blip>
              <a:srcRect/>
              <a:stretch/>
            </p:blipFill>
            <p:spPr>
              <a:xfrm>
                <a:off x="0" y="0"/>
                <a:ext cx="2572065" cy="458868"/>
              </a:xfrm>
              <a:prstGeom prst="rect">
                <a:avLst/>
              </a:prstGeom>
              <a:noFill/>
              <a:ln>
                <a:noFill/>
              </a:ln>
            </p:spPr>
          </p:pic>
        </p:grpSp>
        <p:grpSp>
          <p:nvGrpSpPr>
            <p:cNvPr id="134" name="Google Shape;340;p12">
              <a:extLst>
                <a:ext uri="{FF2B5EF4-FFF2-40B4-BE49-F238E27FC236}">
                  <a16:creationId xmlns:a16="http://schemas.microsoft.com/office/drawing/2014/main" id="{59AEE79C-D35F-AF44-9960-628613D5CF64}"/>
                </a:ext>
              </a:extLst>
            </p:cNvPr>
            <p:cNvGrpSpPr/>
            <p:nvPr/>
          </p:nvGrpSpPr>
          <p:grpSpPr>
            <a:xfrm>
              <a:off x="3041766" y="476967"/>
              <a:ext cx="5448828" cy="1641954"/>
              <a:chOff x="-2" y="-2"/>
              <a:chExt cx="5448826" cy="1641952"/>
            </a:xfrm>
          </p:grpSpPr>
          <p:grpSp>
            <p:nvGrpSpPr>
              <p:cNvPr id="135" name="Google Shape;341;p12">
                <a:extLst>
                  <a:ext uri="{FF2B5EF4-FFF2-40B4-BE49-F238E27FC236}">
                    <a16:creationId xmlns:a16="http://schemas.microsoft.com/office/drawing/2014/main" id="{E264DC14-307C-BC45-B788-AC3E03648681}"/>
                  </a:ext>
                </a:extLst>
              </p:cNvPr>
              <p:cNvGrpSpPr/>
              <p:nvPr/>
            </p:nvGrpSpPr>
            <p:grpSpPr>
              <a:xfrm>
                <a:off x="-2" y="1115629"/>
                <a:ext cx="5448826" cy="526321"/>
                <a:chOff x="-1" y="-2"/>
                <a:chExt cx="5448824" cy="526319"/>
              </a:xfrm>
            </p:grpSpPr>
            <p:grpSp>
              <p:nvGrpSpPr>
                <p:cNvPr id="199" name="Google Shape;342;p12">
                  <a:extLst>
                    <a:ext uri="{FF2B5EF4-FFF2-40B4-BE49-F238E27FC236}">
                      <a16:creationId xmlns:a16="http://schemas.microsoft.com/office/drawing/2014/main" id="{798CA39B-62DC-544E-8AB6-D39B22134287}"/>
                    </a:ext>
                  </a:extLst>
                </p:cNvPr>
                <p:cNvGrpSpPr/>
                <p:nvPr/>
              </p:nvGrpSpPr>
              <p:grpSpPr>
                <a:xfrm>
                  <a:off x="-1" y="-2"/>
                  <a:ext cx="1066801" cy="526319"/>
                  <a:chOff x="0" y="-1"/>
                  <a:chExt cx="1066800" cy="526317"/>
                </a:xfrm>
              </p:grpSpPr>
              <p:sp>
                <p:nvSpPr>
                  <p:cNvPr id="215" name="Google Shape;343;p12">
                    <a:extLst>
                      <a:ext uri="{FF2B5EF4-FFF2-40B4-BE49-F238E27FC236}">
                        <a16:creationId xmlns:a16="http://schemas.microsoft.com/office/drawing/2014/main" id="{FABD6869-9323-D64B-84C8-FB508F99315E}"/>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6" name="Google Shape;344;p12">
                    <a:extLst>
                      <a:ext uri="{FF2B5EF4-FFF2-40B4-BE49-F238E27FC236}">
                        <a16:creationId xmlns:a16="http://schemas.microsoft.com/office/drawing/2014/main" id="{4DA1D97B-643D-794A-BEE7-FB503C2EE427}"/>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7" name="Google Shape;345;p12">
                    <a:extLst>
                      <a:ext uri="{FF2B5EF4-FFF2-40B4-BE49-F238E27FC236}">
                        <a16:creationId xmlns:a16="http://schemas.microsoft.com/office/drawing/2014/main" id="{36D09747-A005-3243-90B7-31451ED54A63}"/>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8" name="Google Shape;346;p12">
                    <a:extLst>
                      <a:ext uri="{FF2B5EF4-FFF2-40B4-BE49-F238E27FC236}">
                        <a16:creationId xmlns:a16="http://schemas.microsoft.com/office/drawing/2014/main" id="{E42A8079-B0F2-ED4E-878E-B505636A47D6}"/>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00" name="Google Shape;347;p12">
                  <a:extLst>
                    <a:ext uri="{FF2B5EF4-FFF2-40B4-BE49-F238E27FC236}">
                      <a16:creationId xmlns:a16="http://schemas.microsoft.com/office/drawing/2014/main" id="{0A391668-8E3B-344F-8F9D-C51BD80C37C1}"/>
                    </a:ext>
                  </a:extLst>
                </p:cNvPr>
                <p:cNvGrpSpPr/>
                <p:nvPr/>
              </p:nvGrpSpPr>
              <p:grpSpPr>
                <a:xfrm>
                  <a:off x="1460674" y="-2"/>
                  <a:ext cx="1066801" cy="526319"/>
                  <a:chOff x="0" y="-1"/>
                  <a:chExt cx="1066800" cy="526317"/>
                </a:xfrm>
              </p:grpSpPr>
              <p:sp>
                <p:nvSpPr>
                  <p:cNvPr id="211" name="Google Shape;348;p12">
                    <a:extLst>
                      <a:ext uri="{FF2B5EF4-FFF2-40B4-BE49-F238E27FC236}">
                        <a16:creationId xmlns:a16="http://schemas.microsoft.com/office/drawing/2014/main" id="{3B86000A-C377-D845-BD10-3A409F6C6292}"/>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2" name="Google Shape;349;p12">
                    <a:extLst>
                      <a:ext uri="{FF2B5EF4-FFF2-40B4-BE49-F238E27FC236}">
                        <a16:creationId xmlns:a16="http://schemas.microsoft.com/office/drawing/2014/main" id="{F2530B3E-918F-2E4C-A398-9E84393A8BD2}"/>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3" name="Google Shape;350;p12">
                    <a:extLst>
                      <a:ext uri="{FF2B5EF4-FFF2-40B4-BE49-F238E27FC236}">
                        <a16:creationId xmlns:a16="http://schemas.microsoft.com/office/drawing/2014/main" id="{A03D04F3-94F6-CA47-9907-15EA51D537F7}"/>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4" name="Google Shape;351;p12">
                    <a:extLst>
                      <a:ext uri="{FF2B5EF4-FFF2-40B4-BE49-F238E27FC236}">
                        <a16:creationId xmlns:a16="http://schemas.microsoft.com/office/drawing/2014/main" id="{BEF1EE49-486D-A442-BB5B-A471391895D1}"/>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01" name="Google Shape;352;p12">
                  <a:extLst>
                    <a:ext uri="{FF2B5EF4-FFF2-40B4-BE49-F238E27FC236}">
                      <a16:creationId xmlns:a16="http://schemas.microsoft.com/office/drawing/2014/main" id="{B9DE9A48-98FA-C042-A0BE-5582CAD7FE83}"/>
                    </a:ext>
                  </a:extLst>
                </p:cNvPr>
                <p:cNvGrpSpPr/>
                <p:nvPr/>
              </p:nvGrpSpPr>
              <p:grpSpPr>
                <a:xfrm>
                  <a:off x="2921348" y="-2"/>
                  <a:ext cx="1066801" cy="526319"/>
                  <a:chOff x="0" y="-1"/>
                  <a:chExt cx="1066800" cy="526317"/>
                </a:xfrm>
              </p:grpSpPr>
              <p:sp>
                <p:nvSpPr>
                  <p:cNvPr id="207" name="Google Shape;353;p12">
                    <a:extLst>
                      <a:ext uri="{FF2B5EF4-FFF2-40B4-BE49-F238E27FC236}">
                        <a16:creationId xmlns:a16="http://schemas.microsoft.com/office/drawing/2014/main" id="{E999468E-1872-FB41-9DA3-1F365810A57A}"/>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08" name="Google Shape;354;p12">
                    <a:extLst>
                      <a:ext uri="{FF2B5EF4-FFF2-40B4-BE49-F238E27FC236}">
                        <a16:creationId xmlns:a16="http://schemas.microsoft.com/office/drawing/2014/main" id="{DD9D7AA1-A989-7D4B-ACC1-34616C976503}"/>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09" name="Google Shape;355;p12">
                    <a:extLst>
                      <a:ext uri="{FF2B5EF4-FFF2-40B4-BE49-F238E27FC236}">
                        <a16:creationId xmlns:a16="http://schemas.microsoft.com/office/drawing/2014/main" id="{109EB2F9-FDEC-C944-B39C-DE0A5C17F8E0}"/>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10" name="Google Shape;356;p12">
                    <a:extLst>
                      <a:ext uri="{FF2B5EF4-FFF2-40B4-BE49-F238E27FC236}">
                        <a16:creationId xmlns:a16="http://schemas.microsoft.com/office/drawing/2014/main" id="{39F25172-5374-DA44-8A01-3286C6274414}"/>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02" name="Google Shape;357;p12">
                  <a:extLst>
                    <a:ext uri="{FF2B5EF4-FFF2-40B4-BE49-F238E27FC236}">
                      <a16:creationId xmlns:a16="http://schemas.microsoft.com/office/drawing/2014/main" id="{D8009F7F-A331-704D-9EF8-50D1222B01F5}"/>
                    </a:ext>
                  </a:extLst>
                </p:cNvPr>
                <p:cNvGrpSpPr/>
                <p:nvPr/>
              </p:nvGrpSpPr>
              <p:grpSpPr>
                <a:xfrm>
                  <a:off x="4382022" y="-2"/>
                  <a:ext cx="1066801" cy="526319"/>
                  <a:chOff x="0" y="-1"/>
                  <a:chExt cx="1066800" cy="526317"/>
                </a:xfrm>
              </p:grpSpPr>
              <p:sp>
                <p:nvSpPr>
                  <p:cNvPr id="203" name="Google Shape;358;p12">
                    <a:extLst>
                      <a:ext uri="{FF2B5EF4-FFF2-40B4-BE49-F238E27FC236}">
                        <a16:creationId xmlns:a16="http://schemas.microsoft.com/office/drawing/2014/main" id="{C258D195-6355-CE4A-BC22-0A21293A9CF6}"/>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04" name="Google Shape;359;p12">
                    <a:extLst>
                      <a:ext uri="{FF2B5EF4-FFF2-40B4-BE49-F238E27FC236}">
                        <a16:creationId xmlns:a16="http://schemas.microsoft.com/office/drawing/2014/main" id="{4568568C-241C-DD46-9969-D41A658CA01A}"/>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05" name="Google Shape;360;p12">
                    <a:extLst>
                      <a:ext uri="{FF2B5EF4-FFF2-40B4-BE49-F238E27FC236}">
                        <a16:creationId xmlns:a16="http://schemas.microsoft.com/office/drawing/2014/main" id="{B262C85A-45FB-1746-A5A3-B3800ACCBC19}"/>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06" name="Google Shape;361;p12">
                    <a:extLst>
                      <a:ext uri="{FF2B5EF4-FFF2-40B4-BE49-F238E27FC236}">
                        <a16:creationId xmlns:a16="http://schemas.microsoft.com/office/drawing/2014/main" id="{3BA11FFA-7480-1141-9E95-46C0D609D667}"/>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nvGrpSpPr>
              <p:cNvPr id="136" name="Google Shape;362;p12">
                <a:extLst>
                  <a:ext uri="{FF2B5EF4-FFF2-40B4-BE49-F238E27FC236}">
                    <a16:creationId xmlns:a16="http://schemas.microsoft.com/office/drawing/2014/main" id="{24F54A0A-422B-4943-AC59-56AB910EE04B}"/>
                  </a:ext>
                </a:extLst>
              </p:cNvPr>
              <p:cNvGrpSpPr/>
              <p:nvPr/>
            </p:nvGrpSpPr>
            <p:grpSpPr>
              <a:xfrm>
                <a:off x="-2" y="743753"/>
                <a:ext cx="5448826" cy="526320"/>
                <a:chOff x="-1" y="-2"/>
                <a:chExt cx="5448824" cy="526319"/>
              </a:xfrm>
            </p:grpSpPr>
            <p:grpSp>
              <p:nvGrpSpPr>
                <p:cNvPr id="179" name="Google Shape;363;p12">
                  <a:extLst>
                    <a:ext uri="{FF2B5EF4-FFF2-40B4-BE49-F238E27FC236}">
                      <a16:creationId xmlns:a16="http://schemas.microsoft.com/office/drawing/2014/main" id="{59A95E34-B742-8B4A-A6F8-1401CA8F6D8A}"/>
                    </a:ext>
                  </a:extLst>
                </p:cNvPr>
                <p:cNvGrpSpPr/>
                <p:nvPr/>
              </p:nvGrpSpPr>
              <p:grpSpPr>
                <a:xfrm>
                  <a:off x="-1" y="-2"/>
                  <a:ext cx="1066801" cy="526319"/>
                  <a:chOff x="0" y="-1"/>
                  <a:chExt cx="1066800" cy="526317"/>
                </a:xfrm>
              </p:grpSpPr>
              <p:sp>
                <p:nvSpPr>
                  <p:cNvPr id="195" name="Google Shape;364;p12">
                    <a:extLst>
                      <a:ext uri="{FF2B5EF4-FFF2-40B4-BE49-F238E27FC236}">
                        <a16:creationId xmlns:a16="http://schemas.microsoft.com/office/drawing/2014/main" id="{7B97D5C3-8152-744F-BE13-67C1A10697C8}"/>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6" name="Google Shape;365;p12">
                    <a:extLst>
                      <a:ext uri="{FF2B5EF4-FFF2-40B4-BE49-F238E27FC236}">
                        <a16:creationId xmlns:a16="http://schemas.microsoft.com/office/drawing/2014/main" id="{7157BBD0-64CC-7644-A1F3-306CA764F72F}"/>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7" name="Google Shape;366;p12">
                    <a:extLst>
                      <a:ext uri="{FF2B5EF4-FFF2-40B4-BE49-F238E27FC236}">
                        <a16:creationId xmlns:a16="http://schemas.microsoft.com/office/drawing/2014/main" id="{6F695789-B4F5-9343-A294-32F390109283}"/>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8" name="Google Shape;367;p12">
                    <a:extLst>
                      <a:ext uri="{FF2B5EF4-FFF2-40B4-BE49-F238E27FC236}">
                        <a16:creationId xmlns:a16="http://schemas.microsoft.com/office/drawing/2014/main" id="{B1AF661D-B6C2-8B4E-B0F6-ECC91CCA868B}"/>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80" name="Google Shape;368;p12">
                  <a:extLst>
                    <a:ext uri="{FF2B5EF4-FFF2-40B4-BE49-F238E27FC236}">
                      <a16:creationId xmlns:a16="http://schemas.microsoft.com/office/drawing/2014/main" id="{D49E0936-DA43-F544-81E3-CBAADD93CC85}"/>
                    </a:ext>
                  </a:extLst>
                </p:cNvPr>
                <p:cNvGrpSpPr/>
                <p:nvPr/>
              </p:nvGrpSpPr>
              <p:grpSpPr>
                <a:xfrm>
                  <a:off x="1460674" y="-2"/>
                  <a:ext cx="1066801" cy="526319"/>
                  <a:chOff x="0" y="-1"/>
                  <a:chExt cx="1066800" cy="526317"/>
                </a:xfrm>
              </p:grpSpPr>
              <p:sp>
                <p:nvSpPr>
                  <p:cNvPr id="191" name="Google Shape;369;p12">
                    <a:extLst>
                      <a:ext uri="{FF2B5EF4-FFF2-40B4-BE49-F238E27FC236}">
                        <a16:creationId xmlns:a16="http://schemas.microsoft.com/office/drawing/2014/main" id="{566D74AE-8EA1-154D-87D5-0BB339447BBE}"/>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2" name="Google Shape;370;p12">
                    <a:extLst>
                      <a:ext uri="{FF2B5EF4-FFF2-40B4-BE49-F238E27FC236}">
                        <a16:creationId xmlns:a16="http://schemas.microsoft.com/office/drawing/2014/main" id="{3CEFBA0B-0296-E548-BF62-A73FAD76C6A2}"/>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3" name="Google Shape;371;p12">
                    <a:extLst>
                      <a:ext uri="{FF2B5EF4-FFF2-40B4-BE49-F238E27FC236}">
                        <a16:creationId xmlns:a16="http://schemas.microsoft.com/office/drawing/2014/main" id="{992B7245-2D5D-8240-B8F0-B5E1FDA8580B}"/>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4" name="Google Shape;372;p12">
                    <a:extLst>
                      <a:ext uri="{FF2B5EF4-FFF2-40B4-BE49-F238E27FC236}">
                        <a16:creationId xmlns:a16="http://schemas.microsoft.com/office/drawing/2014/main" id="{62DB8420-2A1A-A14D-A1A4-50D22A80F893}"/>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81" name="Google Shape;373;p12">
                  <a:extLst>
                    <a:ext uri="{FF2B5EF4-FFF2-40B4-BE49-F238E27FC236}">
                      <a16:creationId xmlns:a16="http://schemas.microsoft.com/office/drawing/2014/main" id="{CF00FCD2-3B15-9943-83CF-1CED46CB1F7F}"/>
                    </a:ext>
                  </a:extLst>
                </p:cNvPr>
                <p:cNvGrpSpPr/>
                <p:nvPr/>
              </p:nvGrpSpPr>
              <p:grpSpPr>
                <a:xfrm>
                  <a:off x="2921348" y="-2"/>
                  <a:ext cx="1066801" cy="526319"/>
                  <a:chOff x="0" y="-1"/>
                  <a:chExt cx="1066800" cy="526317"/>
                </a:xfrm>
              </p:grpSpPr>
              <p:sp>
                <p:nvSpPr>
                  <p:cNvPr id="187" name="Google Shape;374;p12">
                    <a:extLst>
                      <a:ext uri="{FF2B5EF4-FFF2-40B4-BE49-F238E27FC236}">
                        <a16:creationId xmlns:a16="http://schemas.microsoft.com/office/drawing/2014/main" id="{56D9BFA2-AE28-054D-80CF-FD547ADEE535}"/>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88" name="Google Shape;375;p12">
                    <a:extLst>
                      <a:ext uri="{FF2B5EF4-FFF2-40B4-BE49-F238E27FC236}">
                        <a16:creationId xmlns:a16="http://schemas.microsoft.com/office/drawing/2014/main" id="{77A489F9-6B7F-3C48-BCEB-296E1BF44395}"/>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89" name="Google Shape;376;p12">
                    <a:extLst>
                      <a:ext uri="{FF2B5EF4-FFF2-40B4-BE49-F238E27FC236}">
                        <a16:creationId xmlns:a16="http://schemas.microsoft.com/office/drawing/2014/main" id="{09936A8D-FB73-9645-8E7F-D6B7C1C6F6F9}"/>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90" name="Google Shape;377;p12">
                    <a:extLst>
                      <a:ext uri="{FF2B5EF4-FFF2-40B4-BE49-F238E27FC236}">
                        <a16:creationId xmlns:a16="http://schemas.microsoft.com/office/drawing/2014/main" id="{83E74012-7773-2741-A3FC-C8FAE6DF57DF}"/>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82" name="Google Shape;378;p12">
                  <a:extLst>
                    <a:ext uri="{FF2B5EF4-FFF2-40B4-BE49-F238E27FC236}">
                      <a16:creationId xmlns:a16="http://schemas.microsoft.com/office/drawing/2014/main" id="{78D7D58D-6AEF-FE45-9196-D75FD6271A11}"/>
                    </a:ext>
                  </a:extLst>
                </p:cNvPr>
                <p:cNvGrpSpPr/>
                <p:nvPr/>
              </p:nvGrpSpPr>
              <p:grpSpPr>
                <a:xfrm>
                  <a:off x="4382022" y="-2"/>
                  <a:ext cx="1066801" cy="526319"/>
                  <a:chOff x="0" y="-1"/>
                  <a:chExt cx="1066800" cy="526317"/>
                </a:xfrm>
              </p:grpSpPr>
              <p:sp>
                <p:nvSpPr>
                  <p:cNvPr id="183" name="Google Shape;379;p12">
                    <a:extLst>
                      <a:ext uri="{FF2B5EF4-FFF2-40B4-BE49-F238E27FC236}">
                        <a16:creationId xmlns:a16="http://schemas.microsoft.com/office/drawing/2014/main" id="{62B01417-7C9A-694F-9109-E6893A53D309}"/>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84" name="Google Shape;380;p12">
                    <a:extLst>
                      <a:ext uri="{FF2B5EF4-FFF2-40B4-BE49-F238E27FC236}">
                        <a16:creationId xmlns:a16="http://schemas.microsoft.com/office/drawing/2014/main" id="{34191708-8417-C845-BCC1-0E81F1C0597A}"/>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85" name="Google Shape;381;p12">
                    <a:extLst>
                      <a:ext uri="{FF2B5EF4-FFF2-40B4-BE49-F238E27FC236}">
                        <a16:creationId xmlns:a16="http://schemas.microsoft.com/office/drawing/2014/main" id="{EB8AEFF7-7E23-9540-B126-E0D2F94FF3FF}"/>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86" name="Google Shape;382;p12">
                    <a:extLst>
                      <a:ext uri="{FF2B5EF4-FFF2-40B4-BE49-F238E27FC236}">
                        <a16:creationId xmlns:a16="http://schemas.microsoft.com/office/drawing/2014/main" id="{A9445856-C157-A040-8EAD-B9DB165903D5}"/>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nvGrpSpPr>
              <p:cNvPr id="137" name="Google Shape;383;p12">
                <a:extLst>
                  <a:ext uri="{FF2B5EF4-FFF2-40B4-BE49-F238E27FC236}">
                    <a16:creationId xmlns:a16="http://schemas.microsoft.com/office/drawing/2014/main" id="{DD16BD03-EE40-6E4B-B02E-9853159F6136}"/>
                  </a:ext>
                </a:extLst>
              </p:cNvPr>
              <p:cNvGrpSpPr/>
              <p:nvPr/>
            </p:nvGrpSpPr>
            <p:grpSpPr>
              <a:xfrm>
                <a:off x="-2" y="371876"/>
                <a:ext cx="5448826" cy="526320"/>
                <a:chOff x="-1" y="-2"/>
                <a:chExt cx="5448824" cy="526319"/>
              </a:xfrm>
            </p:grpSpPr>
            <p:grpSp>
              <p:nvGrpSpPr>
                <p:cNvPr id="159" name="Google Shape;384;p12">
                  <a:extLst>
                    <a:ext uri="{FF2B5EF4-FFF2-40B4-BE49-F238E27FC236}">
                      <a16:creationId xmlns:a16="http://schemas.microsoft.com/office/drawing/2014/main" id="{9FE33803-88A6-FC47-9506-97A21FB17C6F}"/>
                    </a:ext>
                  </a:extLst>
                </p:cNvPr>
                <p:cNvGrpSpPr/>
                <p:nvPr/>
              </p:nvGrpSpPr>
              <p:grpSpPr>
                <a:xfrm>
                  <a:off x="-1" y="-2"/>
                  <a:ext cx="1066801" cy="526319"/>
                  <a:chOff x="0" y="-1"/>
                  <a:chExt cx="1066800" cy="526317"/>
                </a:xfrm>
              </p:grpSpPr>
              <p:sp>
                <p:nvSpPr>
                  <p:cNvPr id="175" name="Google Shape;385;p12">
                    <a:extLst>
                      <a:ext uri="{FF2B5EF4-FFF2-40B4-BE49-F238E27FC236}">
                        <a16:creationId xmlns:a16="http://schemas.microsoft.com/office/drawing/2014/main" id="{9D0AC8D1-8FCB-364E-B225-88AC2CCD6E3F}"/>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76" name="Google Shape;386;p12">
                    <a:extLst>
                      <a:ext uri="{FF2B5EF4-FFF2-40B4-BE49-F238E27FC236}">
                        <a16:creationId xmlns:a16="http://schemas.microsoft.com/office/drawing/2014/main" id="{64AD9B16-C4DE-B646-94FA-1BDC492F7DBF}"/>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77" name="Google Shape;387;p12">
                    <a:extLst>
                      <a:ext uri="{FF2B5EF4-FFF2-40B4-BE49-F238E27FC236}">
                        <a16:creationId xmlns:a16="http://schemas.microsoft.com/office/drawing/2014/main" id="{A9608B18-6CAB-BB4F-AAB4-F76335D31BD2}"/>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78" name="Google Shape;388;p12">
                    <a:extLst>
                      <a:ext uri="{FF2B5EF4-FFF2-40B4-BE49-F238E27FC236}">
                        <a16:creationId xmlns:a16="http://schemas.microsoft.com/office/drawing/2014/main" id="{8862D843-E134-CB47-B86F-9977E875EC62}"/>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60" name="Google Shape;389;p12">
                  <a:extLst>
                    <a:ext uri="{FF2B5EF4-FFF2-40B4-BE49-F238E27FC236}">
                      <a16:creationId xmlns:a16="http://schemas.microsoft.com/office/drawing/2014/main" id="{7084E575-9AB8-2B40-B204-3D61D0362F6F}"/>
                    </a:ext>
                  </a:extLst>
                </p:cNvPr>
                <p:cNvGrpSpPr/>
                <p:nvPr/>
              </p:nvGrpSpPr>
              <p:grpSpPr>
                <a:xfrm>
                  <a:off x="1460674" y="-2"/>
                  <a:ext cx="1066801" cy="526319"/>
                  <a:chOff x="0" y="-1"/>
                  <a:chExt cx="1066800" cy="526317"/>
                </a:xfrm>
              </p:grpSpPr>
              <p:sp>
                <p:nvSpPr>
                  <p:cNvPr id="171" name="Google Shape;390;p12">
                    <a:extLst>
                      <a:ext uri="{FF2B5EF4-FFF2-40B4-BE49-F238E27FC236}">
                        <a16:creationId xmlns:a16="http://schemas.microsoft.com/office/drawing/2014/main" id="{1B630679-B50B-FA46-98A5-CF01DD36CA8D}"/>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72" name="Google Shape;391;p12">
                    <a:extLst>
                      <a:ext uri="{FF2B5EF4-FFF2-40B4-BE49-F238E27FC236}">
                        <a16:creationId xmlns:a16="http://schemas.microsoft.com/office/drawing/2014/main" id="{80FF20C0-146D-0946-B1B1-C0C4E884E244}"/>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73" name="Google Shape;392;p12">
                    <a:extLst>
                      <a:ext uri="{FF2B5EF4-FFF2-40B4-BE49-F238E27FC236}">
                        <a16:creationId xmlns:a16="http://schemas.microsoft.com/office/drawing/2014/main" id="{1834962D-2B63-7F4E-B9BD-8FFDADBBD0A1}"/>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74" name="Google Shape;393;p12">
                    <a:extLst>
                      <a:ext uri="{FF2B5EF4-FFF2-40B4-BE49-F238E27FC236}">
                        <a16:creationId xmlns:a16="http://schemas.microsoft.com/office/drawing/2014/main" id="{B22E7C5E-96B9-E244-93AA-84C91DE508D6}"/>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61" name="Google Shape;394;p12">
                  <a:extLst>
                    <a:ext uri="{FF2B5EF4-FFF2-40B4-BE49-F238E27FC236}">
                      <a16:creationId xmlns:a16="http://schemas.microsoft.com/office/drawing/2014/main" id="{004F9FAF-C997-BF46-A9CC-A2543463B747}"/>
                    </a:ext>
                  </a:extLst>
                </p:cNvPr>
                <p:cNvGrpSpPr/>
                <p:nvPr/>
              </p:nvGrpSpPr>
              <p:grpSpPr>
                <a:xfrm>
                  <a:off x="2921348" y="-2"/>
                  <a:ext cx="1066801" cy="526319"/>
                  <a:chOff x="0" y="-1"/>
                  <a:chExt cx="1066800" cy="526317"/>
                </a:xfrm>
              </p:grpSpPr>
              <p:sp>
                <p:nvSpPr>
                  <p:cNvPr id="167" name="Google Shape;395;p12">
                    <a:extLst>
                      <a:ext uri="{FF2B5EF4-FFF2-40B4-BE49-F238E27FC236}">
                        <a16:creationId xmlns:a16="http://schemas.microsoft.com/office/drawing/2014/main" id="{A459D46D-D431-8947-9579-3CE3F94B58C1}"/>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68" name="Google Shape;396;p12">
                    <a:extLst>
                      <a:ext uri="{FF2B5EF4-FFF2-40B4-BE49-F238E27FC236}">
                        <a16:creationId xmlns:a16="http://schemas.microsoft.com/office/drawing/2014/main" id="{4D25385A-81F2-E64D-AD7D-00B4620ECE45}"/>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69" name="Google Shape;397;p12">
                    <a:extLst>
                      <a:ext uri="{FF2B5EF4-FFF2-40B4-BE49-F238E27FC236}">
                        <a16:creationId xmlns:a16="http://schemas.microsoft.com/office/drawing/2014/main" id="{7EC61FDF-A7FF-5D48-BE30-D914042404CE}"/>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70" name="Google Shape;398;p12">
                    <a:extLst>
                      <a:ext uri="{FF2B5EF4-FFF2-40B4-BE49-F238E27FC236}">
                        <a16:creationId xmlns:a16="http://schemas.microsoft.com/office/drawing/2014/main" id="{010BF223-4644-7A40-A26A-96F115047017}"/>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62" name="Google Shape;399;p12">
                  <a:extLst>
                    <a:ext uri="{FF2B5EF4-FFF2-40B4-BE49-F238E27FC236}">
                      <a16:creationId xmlns:a16="http://schemas.microsoft.com/office/drawing/2014/main" id="{6A0A7879-C988-3844-AA0B-7214504E8AA1}"/>
                    </a:ext>
                  </a:extLst>
                </p:cNvPr>
                <p:cNvGrpSpPr/>
                <p:nvPr/>
              </p:nvGrpSpPr>
              <p:grpSpPr>
                <a:xfrm>
                  <a:off x="4382022" y="-2"/>
                  <a:ext cx="1066801" cy="526319"/>
                  <a:chOff x="0" y="-1"/>
                  <a:chExt cx="1066800" cy="526317"/>
                </a:xfrm>
              </p:grpSpPr>
              <p:sp>
                <p:nvSpPr>
                  <p:cNvPr id="163" name="Google Shape;400;p12">
                    <a:extLst>
                      <a:ext uri="{FF2B5EF4-FFF2-40B4-BE49-F238E27FC236}">
                        <a16:creationId xmlns:a16="http://schemas.microsoft.com/office/drawing/2014/main" id="{FA9C1686-FBF8-1144-9FF2-F0FBEBABDC4D}"/>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4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64" name="Google Shape;401;p12">
                    <a:extLst>
                      <a:ext uri="{FF2B5EF4-FFF2-40B4-BE49-F238E27FC236}">
                        <a16:creationId xmlns:a16="http://schemas.microsoft.com/office/drawing/2014/main" id="{12111F5E-7843-C74F-9C46-F5368ADA2892}"/>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65" name="Google Shape;402;p12">
                    <a:extLst>
                      <a:ext uri="{FF2B5EF4-FFF2-40B4-BE49-F238E27FC236}">
                        <a16:creationId xmlns:a16="http://schemas.microsoft.com/office/drawing/2014/main" id="{7BACE5AA-5631-6240-BFC9-91E7B89E117A}"/>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66" name="Google Shape;403;p12">
                    <a:extLst>
                      <a:ext uri="{FF2B5EF4-FFF2-40B4-BE49-F238E27FC236}">
                        <a16:creationId xmlns:a16="http://schemas.microsoft.com/office/drawing/2014/main" id="{D44F6014-4F45-2742-821B-4C8376A59A12}"/>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nvGrpSpPr>
              <p:cNvPr id="138" name="Google Shape;404;p12">
                <a:extLst>
                  <a:ext uri="{FF2B5EF4-FFF2-40B4-BE49-F238E27FC236}">
                    <a16:creationId xmlns:a16="http://schemas.microsoft.com/office/drawing/2014/main" id="{28B2EDCE-A185-2148-A8E5-774DDFC7E54C}"/>
                  </a:ext>
                </a:extLst>
              </p:cNvPr>
              <p:cNvGrpSpPr/>
              <p:nvPr/>
            </p:nvGrpSpPr>
            <p:grpSpPr>
              <a:xfrm>
                <a:off x="-2" y="-2"/>
                <a:ext cx="5448826" cy="526320"/>
                <a:chOff x="-1" y="-2"/>
                <a:chExt cx="5448824" cy="526319"/>
              </a:xfrm>
            </p:grpSpPr>
            <p:grpSp>
              <p:nvGrpSpPr>
                <p:cNvPr id="139" name="Google Shape;405;p12">
                  <a:extLst>
                    <a:ext uri="{FF2B5EF4-FFF2-40B4-BE49-F238E27FC236}">
                      <a16:creationId xmlns:a16="http://schemas.microsoft.com/office/drawing/2014/main" id="{333B357F-E75B-894B-8F97-5FFE90D269A6}"/>
                    </a:ext>
                  </a:extLst>
                </p:cNvPr>
                <p:cNvGrpSpPr/>
                <p:nvPr/>
              </p:nvGrpSpPr>
              <p:grpSpPr>
                <a:xfrm>
                  <a:off x="-1" y="-2"/>
                  <a:ext cx="1066801" cy="526319"/>
                  <a:chOff x="0" y="-1"/>
                  <a:chExt cx="1066800" cy="526317"/>
                </a:xfrm>
              </p:grpSpPr>
              <p:sp>
                <p:nvSpPr>
                  <p:cNvPr id="155" name="Google Shape;406;p12">
                    <a:extLst>
                      <a:ext uri="{FF2B5EF4-FFF2-40B4-BE49-F238E27FC236}">
                        <a16:creationId xmlns:a16="http://schemas.microsoft.com/office/drawing/2014/main" id="{999418A3-18D9-E34F-B549-6341B0641DFF}"/>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6" name="Google Shape;407;p12">
                    <a:extLst>
                      <a:ext uri="{FF2B5EF4-FFF2-40B4-BE49-F238E27FC236}">
                        <a16:creationId xmlns:a16="http://schemas.microsoft.com/office/drawing/2014/main" id="{C7A98CEA-448C-E946-B58B-006D52F8893F}"/>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7" name="Google Shape;408;p12">
                    <a:extLst>
                      <a:ext uri="{FF2B5EF4-FFF2-40B4-BE49-F238E27FC236}">
                        <a16:creationId xmlns:a16="http://schemas.microsoft.com/office/drawing/2014/main" id="{61463824-A8EE-5C4A-96D8-1833B5D39F6F}"/>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8" name="Google Shape;409;p12">
                    <a:extLst>
                      <a:ext uri="{FF2B5EF4-FFF2-40B4-BE49-F238E27FC236}">
                        <a16:creationId xmlns:a16="http://schemas.microsoft.com/office/drawing/2014/main" id="{0EC80ED8-D813-0440-935A-2BC2FEBEE808}"/>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40" name="Google Shape;410;p12">
                  <a:extLst>
                    <a:ext uri="{FF2B5EF4-FFF2-40B4-BE49-F238E27FC236}">
                      <a16:creationId xmlns:a16="http://schemas.microsoft.com/office/drawing/2014/main" id="{26B23C3A-2046-B54D-9B6E-CBC3161ED61A}"/>
                    </a:ext>
                  </a:extLst>
                </p:cNvPr>
                <p:cNvGrpSpPr/>
                <p:nvPr/>
              </p:nvGrpSpPr>
              <p:grpSpPr>
                <a:xfrm>
                  <a:off x="1460674" y="-2"/>
                  <a:ext cx="1066801" cy="526319"/>
                  <a:chOff x="0" y="-1"/>
                  <a:chExt cx="1066800" cy="526317"/>
                </a:xfrm>
              </p:grpSpPr>
              <p:sp>
                <p:nvSpPr>
                  <p:cNvPr id="151" name="Google Shape;411;p12">
                    <a:extLst>
                      <a:ext uri="{FF2B5EF4-FFF2-40B4-BE49-F238E27FC236}">
                        <a16:creationId xmlns:a16="http://schemas.microsoft.com/office/drawing/2014/main" id="{A0156AEA-5D72-DE46-8253-7D4BE0815FC2}"/>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2" name="Google Shape;412;p12">
                    <a:extLst>
                      <a:ext uri="{FF2B5EF4-FFF2-40B4-BE49-F238E27FC236}">
                        <a16:creationId xmlns:a16="http://schemas.microsoft.com/office/drawing/2014/main" id="{C1343F1C-BC1F-3442-A5CE-9D561AC57C7A}"/>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3" name="Google Shape;413;p12">
                    <a:extLst>
                      <a:ext uri="{FF2B5EF4-FFF2-40B4-BE49-F238E27FC236}">
                        <a16:creationId xmlns:a16="http://schemas.microsoft.com/office/drawing/2014/main" id="{C92803EE-5AE9-6B48-8AA4-EE05755D7A9E}"/>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4" name="Google Shape;414;p12">
                    <a:extLst>
                      <a:ext uri="{FF2B5EF4-FFF2-40B4-BE49-F238E27FC236}">
                        <a16:creationId xmlns:a16="http://schemas.microsoft.com/office/drawing/2014/main" id="{9BC1F1F1-0398-D847-9EF6-E67538F44095}"/>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41" name="Google Shape;415;p12">
                  <a:extLst>
                    <a:ext uri="{FF2B5EF4-FFF2-40B4-BE49-F238E27FC236}">
                      <a16:creationId xmlns:a16="http://schemas.microsoft.com/office/drawing/2014/main" id="{ACA01CCA-DD65-294C-AB61-7E3B1CBDF4A7}"/>
                    </a:ext>
                  </a:extLst>
                </p:cNvPr>
                <p:cNvGrpSpPr/>
                <p:nvPr/>
              </p:nvGrpSpPr>
              <p:grpSpPr>
                <a:xfrm>
                  <a:off x="2921348" y="-2"/>
                  <a:ext cx="1066801" cy="526319"/>
                  <a:chOff x="0" y="-1"/>
                  <a:chExt cx="1066800" cy="526317"/>
                </a:xfrm>
              </p:grpSpPr>
              <p:sp>
                <p:nvSpPr>
                  <p:cNvPr id="147" name="Google Shape;416;p12">
                    <a:extLst>
                      <a:ext uri="{FF2B5EF4-FFF2-40B4-BE49-F238E27FC236}">
                        <a16:creationId xmlns:a16="http://schemas.microsoft.com/office/drawing/2014/main" id="{A1464946-7AA3-9D43-974E-3A072B34C0B2}"/>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48" name="Google Shape;417;p12">
                    <a:extLst>
                      <a:ext uri="{FF2B5EF4-FFF2-40B4-BE49-F238E27FC236}">
                        <a16:creationId xmlns:a16="http://schemas.microsoft.com/office/drawing/2014/main" id="{7EDD9982-82D6-A443-91EF-5133EC940967}"/>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49" name="Google Shape;418;p12">
                    <a:extLst>
                      <a:ext uri="{FF2B5EF4-FFF2-40B4-BE49-F238E27FC236}">
                        <a16:creationId xmlns:a16="http://schemas.microsoft.com/office/drawing/2014/main" id="{C70F0B8A-4F7A-4842-A3FF-94324B9DFD90}"/>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50" name="Google Shape;419;p12">
                    <a:extLst>
                      <a:ext uri="{FF2B5EF4-FFF2-40B4-BE49-F238E27FC236}">
                        <a16:creationId xmlns:a16="http://schemas.microsoft.com/office/drawing/2014/main" id="{0809E3DB-F3F7-9D47-9B61-0DECECFE0977}"/>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142" name="Google Shape;420;p12">
                  <a:extLst>
                    <a:ext uri="{FF2B5EF4-FFF2-40B4-BE49-F238E27FC236}">
                      <a16:creationId xmlns:a16="http://schemas.microsoft.com/office/drawing/2014/main" id="{7C119797-CFA9-BF4D-AEAC-C41AB2692A36}"/>
                    </a:ext>
                  </a:extLst>
                </p:cNvPr>
                <p:cNvGrpSpPr/>
                <p:nvPr/>
              </p:nvGrpSpPr>
              <p:grpSpPr>
                <a:xfrm>
                  <a:off x="4382022" y="-2"/>
                  <a:ext cx="1066801" cy="526319"/>
                  <a:chOff x="0" y="-1"/>
                  <a:chExt cx="1066800" cy="526317"/>
                </a:xfrm>
              </p:grpSpPr>
              <p:sp>
                <p:nvSpPr>
                  <p:cNvPr id="143" name="Google Shape;421;p12">
                    <a:extLst>
                      <a:ext uri="{FF2B5EF4-FFF2-40B4-BE49-F238E27FC236}">
                        <a16:creationId xmlns:a16="http://schemas.microsoft.com/office/drawing/2014/main" id="{77676CB8-61F8-3E4D-8F8E-D43A63D27A77}"/>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2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44" name="Google Shape;422;p12">
                    <a:extLst>
                      <a:ext uri="{FF2B5EF4-FFF2-40B4-BE49-F238E27FC236}">
                        <a16:creationId xmlns:a16="http://schemas.microsoft.com/office/drawing/2014/main" id="{121D09F1-2621-7944-A5B6-AAC31D2238E4}"/>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45" name="Google Shape;423;p12">
                    <a:extLst>
                      <a:ext uri="{FF2B5EF4-FFF2-40B4-BE49-F238E27FC236}">
                        <a16:creationId xmlns:a16="http://schemas.microsoft.com/office/drawing/2014/main" id="{804DFE2B-C895-194D-9B81-C72B41250E0B}"/>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146" name="Google Shape;424;p12">
                    <a:extLst>
                      <a:ext uri="{FF2B5EF4-FFF2-40B4-BE49-F238E27FC236}">
                        <a16:creationId xmlns:a16="http://schemas.microsoft.com/office/drawing/2014/main" id="{4E65431F-5EBC-9E4D-8D8F-4B41A5B4AE9C}"/>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grpSp>
      <p:grpSp>
        <p:nvGrpSpPr>
          <p:cNvPr id="223" name="Google Shape;425;p12">
            <a:extLst>
              <a:ext uri="{FF2B5EF4-FFF2-40B4-BE49-F238E27FC236}">
                <a16:creationId xmlns:a16="http://schemas.microsoft.com/office/drawing/2014/main" id="{2A3B2428-8AB9-7B41-BBC6-0AFEB98C4070}"/>
              </a:ext>
            </a:extLst>
          </p:cNvPr>
          <p:cNvGrpSpPr/>
          <p:nvPr/>
        </p:nvGrpSpPr>
        <p:grpSpPr>
          <a:xfrm>
            <a:off x="5224531" y="2129223"/>
            <a:ext cx="5448825" cy="526320"/>
            <a:chOff x="-1" y="-2"/>
            <a:chExt cx="5448824" cy="526319"/>
          </a:xfrm>
        </p:grpSpPr>
        <p:grpSp>
          <p:nvGrpSpPr>
            <p:cNvPr id="224" name="Google Shape;426;p12">
              <a:extLst>
                <a:ext uri="{FF2B5EF4-FFF2-40B4-BE49-F238E27FC236}">
                  <a16:creationId xmlns:a16="http://schemas.microsoft.com/office/drawing/2014/main" id="{CDA9E97A-F242-F442-B101-BC8F03D0B099}"/>
                </a:ext>
              </a:extLst>
            </p:cNvPr>
            <p:cNvGrpSpPr/>
            <p:nvPr/>
          </p:nvGrpSpPr>
          <p:grpSpPr>
            <a:xfrm>
              <a:off x="-1" y="-2"/>
              <a:ext cx="1066801" cy="526319"/>
              <a:chOff x="0" y="-1"/>
              <a:chExt cx="1066800" cy="526317"/>
            </a:xfrm>
          </p:grpSpPr>
          <p:sp>
            <p:nvSpPr>
              <p:cNvPr id="240" name="Google Shape;427;p12">
                <a:extLst>
                  <a:ext uri="{FF2B5EF4-FFF2-40B4-BE49-F238E27FC236}">
                    <a16:creationId xmlns:a16="http://schemas.microsoft.com/office/drawing/2014/main" id="{4DD4FD63-0B71-0643-BFD0-B80A08309D72}"/>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14901"/>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41" name="Google Shape;428;p12">
                <a:extLst>
                  <a:ext uri="{FF2B5EF4-FFF2-40B4-BE49-F238E27FC236}">
                    <a16:creationId xmlns:a16="http://schemas.microsoft.com/office/drawing/2014/main" id="{0638B1A6-D5A0-8646-BD78-B7B7D8A5D435}"/>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42" name="Google Shape;429;p12">
                <a:extLst>
                  <a:ext uri="{FF2B5EF4-FFF2-40B4-BE49-F238E27FC236}">
                    <a16:creationId xmlns:a16="http://schemas.microsoft.com/office/drawing/2014/main" id="{D48896B7-F232-7247-AEE4-30CA2ED49B62}"/>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43" name="Google Shape;430;p12">
                <a:extLst>
                  <a:ext uri="{FF2B5EF4-FFF2-40B4-BE49-F238E27FC236}">
                    <a16:creationId xmlns:a16="http://schemas.microsoft.com/office/drawing/2014/main" id="{CDE74033-EF13-434D-8AA2-2B8AA1426C62}"/>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4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25" name="Google Shape;431;p12">
              <a:extLst>
                <a:ext uri="{FF2B5EF4-FFF2-40B4-BE49-F238E27FC236}">
                  <a16:creationId xmlns:a16="http://schemas.microsoft.com/office/drawing/2014/main" id="{8D1967BE-F76C-EE4B-B818-BB7770B96CDD}"/>
                </a:ext>
              </a:extLst>
            </p:cNvPr>
            <p:cNvGrpSpPr/>
            <p:nvPr/>
          </p:nvGrpSpPr>
          <p:grpSpPr>
            <a:xfrm>
              <a:off x="1460674" y="-2"/>
              <a:ext cx="1066801" cy="526319"/>
              <a:chOff x="0" y="-1"/>
              <a:chExt cx="1066800" cy="526317"/>
            </a:xfrm>
          </p:grpSpPr>
          <p:sp>
            <p:nvSpPr>
              <p:cNvPr id="236" name="Google Shape;432;p12">
                <a:extLst>
                  <a:ext uri="{FF2B5EF4-FFF2-40B4-BE49-F238E27FC236}">
                    <a16:creationId xmlns:a16="http://schemas.microsoft.com/office/drawing/2014/main" id="{54998ECF-62A8-2143-8F24-4C92F6AC3921}"/>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14901"/>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7" name="Google Shape;433;p12">
                <a:extLst>
                  <a:ext uri="{FF2B5EF4-FFF2-40B4-BE49-F238E27FC236}">
                    <a16:creationId xmlns:a16="http://schemas.microsoft.com/office/drawing/2014/main" id="{488DB9D4-7723-AF49-8C12-AFECB881BCD0}"/>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8" name="Google Shape;434;p12">
                <a:extLst>
                  <a:ext uri="{FF2B5EF4-FFF2-40B4-BE49-F238E27FC236}">
                    <a16:creationId xmlns:a16="http://schemas.microsoft.com/office/drawing/2014/main" id="{FF7BCA0C-9492-8947-ADBB-9D231B84D6E8}"/>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9" name="Google Shape;435;p12">
                <a:extLst>
                  <a:ext uri="{FF2B5EF4-FFF2-40B4-BE49-F238E27FC236}">
                    <a16:creationId xmlns:a16="http://schemas.microsoft.com/office/drawing/2014/main" id="{8C949722-5CDB-D646-84BE-F0FA37CC0FBD}"/>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4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26" name="Google Shape;436;p12">
              <a:extLst>
                <a:ext uri="{FF2B5EF4-FFF2-40B4-BE49-F238E27FC236}">
                  <a16:creationId xmlns:a16="http://schemas.microsoft.com/office/drawing/2014/main" id="{D3AC5CA7-FD09-564E-9C3F-734E3C813397}"/>
                </a:ext>
              </a:extLst>
            </p:cNvPr>
            <p:cNvGrpSpPr/>
            <p:nvPr/>
          </p:nvGrpSpPr>
          <p:grpSpPr>
            <a:xfrm>
              <a:off x="2921348" y="-2"/>
              <a:ext cx="1066801" cy="526319"/>
              <a:chOff x="0" y="-1"/>
              <a:chExt cx="1066800" cy="526317"/>
            </a:xfrm>
          </p:grpSpPr>
          <p:sp>
            <p:nvSpPr>
              <p:cNvPr id="232" name="Google Shape;437;p12">
                <a:extLst>
                  <a:ext uri="{FF2B5EF4-FFF2-40B4-BE49-F238E27FC236}">
                    <a16:creationId xmlns:a16="http://schemas.microsoft.com/office/drawing/2014/main" id="{451164FD-1052-054D-980B-6D364CCD3B6C}"/>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14901"/>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3" name="Google Shape;438;p12">
                <a:extLst>
                  <a:ext uri="{FF2B5EF4-FFF2-40B4-BE49-F238E27FC236}">
                    <a16:creationId xmlns:a16="http://schemas.microsoft.com/office/drawing/2014/main" id="{C6FEE188-4BC1-1045-A348-A3F10A6AEAF3}"/>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4" name="Google Shape;439;p12">
                <a:extLst>
                  <a:ext uri="{FF2B5EF4-FFF2-40B4-BE49-F238E27FC236}">
                    <a16:creationId xmlns:a16="http://schemas.microsoft.com/office/drawing/2014/main" id="{FB19DA0D-D87E-8342-929D-5772D2FA1228}"/>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5" name="Google Shape;440;p12">
                <a:extLst>
                  <a:ext uri="{FF2B5EF4-FFF2-40B4-BE49-F238E27FC236}">
                    <a16:creationId xmlns:a16="http://schemas.microsoft.com/office/drawing/2014/main" id="{75881BBB-CDFF-1D41-B7D6-804E7BD95C50}"/>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4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27" name="Google Shape;441;p12">
              <a:extLst>
                <a:ext uri="{FF2B5EF4-FFF2-40B4-BE49-F238E27FC236}">
                  <a16:creationId xmlns:a16="http://schemas.microsoft.com/office/drawing/2014/main" id="{34AA13F9-0F81-EA4B-983E-E32548899BEF}"/>
                </a:ext>
              </a:extLst>
            </p:cNvPr>
            <p:cNvGrpSpPr/>
            <p:nvPr/>
          </p:nvGrpSpPr>
          <p:grpSpPr>
            <a:xfrm>
              <a:off x="4382022" y="-2"/>
              <a:ext cx="1066801" cy="526319"/>
              <a:chOff x="0" y="-1"/>
              <a:chExt cx="1066800" cy="526317"/>
            </a:xfrm>
          </p:grpSpPr>
          <p:sp>
            <p:nvSpPr>
              <p:cNvPr id="228" name="Google Shape;442;p12">
                <a:extLst>
                  <a:ext uri="{FF2B5EF4-FFF2-40B4-BE49-F238E27FC236}">
                    <a16:creationId xmlns:a16="http://schemas.microsoft.com/office/drawing/2014/main" id="{23CE1BA5-7EEF-2746-929C-998C4C2D51F9}"/>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14901"/>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29" name="Google Shape;443;p12">
                <a:extLst>
                  <a:ext uri="{FF2B5EF4-FFF2-40B4-BE49-F238E27FC236}">
                    <a16:creationId xmlns:a16="http://schemas.microsoft.com/office/drawing/2014/main" id="{DA7B489E-C061-414B-9294-CCC9AC3A51A8}"/>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0" name="Google Shape;444;p12">
                <a:extLst>
                  <a:ext uri="{FF2B5EF4-FFF2-40B4-BE49-F238E27FC236}">
                    <a16:creationId xmlns:a16="http://schemas.microsoft.com/office/drawing/2014/main" id="{90CE056B-6904-A04F-914E-10DC878EE9DA}"/>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31" name="Google Shape;445;p12">
                <a:extLst>
                  <a:ext uri="{FF2B5EF4-FFF2-40B4-BE49-F238E27FC236}">
                    <a16:creationId xmlns:a16="http://schemas.microsoft.com/office/drawing/2014/main" id="{0A65A5FF-4C1B-EF41-9129-1C481BE2B20E}"/>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4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nvGrpSpPr>
          <p:cNvPr id="244" name="Google Shape;446;p12">
            <a:extLst>
              <a:ext uri="{FF2B5EF4-FFF2-40B4-BE49-F238E27FC236}">
                <a16:creationId xmlns:a16="http://schemas.microsoft.com/office/drawing/2014/main" id="{3FF6AE4C-740B-E845-AEEA-656E49FF5F86}"/>
              </a:ext>
            </a:extLst>
          </p:cNvPr>
          <p:cNvGrpSpPr/>
          <p:nvPr/>
        </p:nvGrpSpPr>
        <p:grpSpPr>
          <a:xfrm>
            <a:off x="5224531" y="1756430"/>
            <a:ext cx="5448825" cy="526320"/>
            <a:chOff x="-1" y="-2"/>
            <a:chExt cx="5448824" cy="526319"/>
          </a:xfrm>
        </p:grpSpPr>
        <p:grpSp>
          <p:nvGrpSpPr>
            <p:cNvPr id="245" name="Google Shape;447;p12">
              <a:extLst>
                <a:ext uri="{FF2B5EF4-FFF2-40B4-BE49-F238E27FC236}">
                  <a16:creationId xmlns:a16="http://schemas.microsoft.com/office/drawing/2014/main" id="{2CEA1917-C591-7D4D-A244-43B3D029A3ED}"/>
                </a:ext>
              </a:extLst>
            </p:cNvPr>
            <p:cNvGrpSpPr/>
            <p:nvPr/>
          </p:nvGrpSpPr>
          <p:grpSpPr>
            <a:xfrm>
              <a:off x="-1" y="-2"/>
              <a:ext cx="1066801" cy="526319"/>
              <a:chOff x="0" y="-1"/>
              <a:chExt cx="1066800" cy="526317"/>
            </a:xfrm>
          </p:grpSpPr>
          <p:sp>
            <p:nvSpPr>
              <p:cNvPr id="261" name="Google Shape;448;p12">
                <a:extLst>
                  <a:ext uri="{FF2B5EF4-FFF2-40B4-BE49-F238E27FC236}">
                    <a16:creationId xmlns:a16="http://schemas.microsoft.com/office/drawing/2014/main" id="{2F232C51-85DF-7345-B538-3AD8BCDAC339}"/>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62" name="Google Shape;449;p12">
                <a:extLst>
                  <a:ext uri="{FF2B5EF4-FFF2-40B4-BE49-F238E27FC236}">
                    <a16:creationId xmlns:a16="http://schemas.microsoft.com/office/drawing/2014/main" id="{4692E7DE-C30C-A54F-A020-DC11BF4591EB}"/>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63" name="Google Shape;450;p12">
                <a:extLst>
                  <a:ext uri="{FF2B5EF4-FFF2-40B4-BE49-F238E27FC236}">
                    <a16:creationId xmlns:a16="http://schemas.microsoft.com/office/drawing/2014/main" id="{E45D77BD-9BFC-FE4E-9078-80FF11CAE357}"/>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64" name="Google Shape;451;p12">
                <a:extLst>
                  <a:ext uri="{FF2B5EF4-FFF2-40B4-BE49-F238E27FC236}">
                    <a16:creationId xmlns:a16="http://schemas.microsoft.com/office/drawing/2014/main" id="{4CF486EE-600A-3248-A079-EA7778FA11D1}"/>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24705"/>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46" name="Google Shape;452;p12">
              <a:extLst>
                <a:ext uri="{FF2B5EF4-FFF2-40B4-BE49-F238E27FC236}">
                  <a16:creationId xmlns:a16="http://schemas.microsoft.com/office/drawing/2014/main" id="{36114E11-4E47-6B49-980D-389EA563F1F3}"/>
                </a:ext>
              </a:extLst>
            </p:cNvPr>
            <p:cNvGrpSpPr/>
            <p:nvPr/>
          </p:nvGrpSpPr>
          <p:grpSpPr>
            <a:xfrm>
              <a:off x="1460674" y="-2"/>
              <a:ext cx="1066801" cy="526319"/>
              <a:chOff x="0" y="-1"/>
              <a:chExt cx="1066800" cy="526317"/>
            </a:xfrm>
          </p:grpSpPr>
          <p:sp>
            <p:nvSpPr>
              <p:cNvPr id="257" name="Google Shape;453;p12">
                <a:extLst>
                  <a:ext uri="{FF2B5EF4-FFF2-40B4-BE49-F238E27FC236}">
                    <a16:creationId xmlns:a16="http://schemas.microsoft.com/office/drawing/2014/main" id="{14D1CA20-50F3-3743-B1C8-8E752750FFB5}"/>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8" name="Google Shape;454;p12">
                <a:extLst>
                  <a:ext uri="{FF2B5EF4-FFF2-40B4-BE49-F238E27FC236}">
                    <a16:creationId xmlns:a16="http://schemas.microsoft.com/office/drawing/2014/main" id="{D7DC6BDF-C966-374D-8E4B-B9BB779BD531}"/>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9" name="Google Shape;455;p12">
                <a:extLst>
                  <a:ext uri="{FF2B5EF4-FFF2-40B4-BE49-F238E27FC236}">
                    <a16:creationId xmlns:a16="http://schemas.microsoft.com/office/drawing/2014/main" id="{4EAC5433-2734-F84B-9F0C-57BD88799B2E}"/>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60" name="Google Shape;456;p12">
                <a:extLst>
                  <a:ext uri="{FF2B5EF4-FFF2-40B4-BE49-F238E27FC236}">
                    <a16:creationId xmlns:a16="http://schemas.microsoft.com/office/drawing/2014/main" id="{6AD2A607-E589-964D-A522-5C6D61F4A24C}"/>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24705"/>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47" name="Google Shape;457;p12">
              <a:extLst>
                <a:ext uri="{FF2B5EF4-FFF2-40B4-BE49-F238E27FC236}">
                  <a16:creationId xmlns:a16="http://schemas.microsoft.com/office/drawing/2014/main" id="{5FD1F5F6-51FB-B346-BFE0-87FEC947CBC3}"/>
                </a:ext>
              </a:extLst>
            </p:cNvPr>
            <p:cNvGrpSpPr/>
            <p:nvPr/>
          </p:nvGrpSpPr>
          <p:grpSpPr>
            <a:xfrm>
              <a:off x="2921348" y="-2"/>
              <a:ext cx="1066801" cy="526319"/>
              <a:chOff x="0" y="-1"/>
              <a:chExt cx="1066800" cy="526317"/>
            </a:xfrm>
          </p:grpSpPr>
          <p:sp>
            <p:nvSpPr>
              <p:cNvPr id="253" name="Google Shape;458;p12">
                <a:extLst>
                  <a:ext uri="{FF2B5EF4-FFF2-40B4-BE49-F238E27FC236}">
                    <a16:creationId xmlns:a16="http://schemas.microsoft.com/office/drawing/2014/main" id="{AC9B8088-CE84-E145-87D6-C58F2B02B484}"/>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4" name="Google Shape;459;p12">
                <a:extLst>
                  <a:ext uri="{FF2B5EF4-FFF2-40B4-BE49-F238E27FC236}">
                    <a16:creationId xmlns:a16="http://schemas.microsoft.com/office/drawing/2014/main" id="{8003EA01-B79B-6B4A-93B9-6880B346534D}"/>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5" name="Google Shape;460;p12">
                <a:extLst>
                  <a:ext uri="{FF2B5EF4-FFF2-40B4-BE49-F238E27FC236}">
                    <a16:creationId xmlns:a16="http://schemas.microsoft.com/office/drawing/2014/main" id="{3EEEDEE3-5FC3-204F-8B43-46A0A19E8B0D}"/>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6" name="Google Shape;461;p12">
                <a:extLst>
                  <a:ext uri="{FF2B5EF4-FFF2-40B4-BE49-F238E27FC236}">
                    <a16:creationId xmlns:a16="http://schemas.microsoft.com/office/drawing/2014/main" id="{912C13F8-3721-D547-B249-5CF96F411D0A}"/>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24705"/>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48" name="Google Shape;462;p12">
              <a:extLst>
                <a:ext uri="{FF2B5EF4-FFF2-40B4-BE49-F238E27FC236}">
                  <a16:creationId xmlns:a16="http://schemas.microsoft.com/office/drawing/2014/main" id="{290F7689-FF21-CF48-9322-D9CEA294C364}"/>
                </a:ext>
              </a:extLst>
            </p:cNvPr>
            <p:cNvGrpSpPr/>
            <p:nvPr/>
          </p:nvGrpSpPr>
          <p:grpSpPr>
            <a:xfrm>
              <a:off x="4382022" y="-2"/>
              <a:ext cx="1066801" cy="526319"/>
              <a:chOff x="0" y="-1"/>
              <a:chExt cx="1066800" cy="526317"/>
            </a:xfrm>
          </p:grpSpPr>
          <p:sp>
            <p:nvSpPr>
              <p:cNvPr id="249" name="Google Shape;463;p12">
                <a:extLst>
                  <a:ext uri="{FF2B5EF4-FFF2-40B4-BE49-F238E27FC236}">
                    <a16:creationId xmlns:a16="http://schemas.microsoft.com/office/drawing/2014/main" id="{8B7E898A-8FCF-F749-81BB-42AF17AFFD89}"/>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9803"/>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0" name="Google Shape;464;p12">
                <a:extLst>
                  <a:ext uri="{FF2B5EF4-FFF2-40B4-BE49-F238E27FC236}">
                    <a16:creationId xmlns:a16="http://schemas.microsoft.com/office/drawing/2014/main" id="{DA091396-6054-CC4A-A4FB-EC44308585F1}"/>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1" name="Google Shape;465;p12">
                <a:extLst>
                  <a:ext uri="{FF2B5EF4-FFF2-40B4-BE49-F238E27FC236}">
                    <a16:creationId xmlns:a16="http://schemas.microsoft.com/office/drawing/2014/main" id="{022D8F81-1B97-EF4F-827C-1E43BA8D7015}"/>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52" name="Google Shape;466;p12">
                <a:extLst>
                  <a:ext uri="{FF2B5EF4-FFF2-40B4-BE49-F238E27FC236}">
                    <a16:creationId xmlns:a16="http://schemas.microsoft.com/office/drawing/2014/main" id="{17E615EF-61D3-6B44-9BAA-56E5767AB4EA}"/>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24705"/>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nvGrpSpPr>
          <p:cNvPr id="265" name="Google Shape;467;p12">
            <a:extLst>
              <a:ext uri="{FF2B5EF4-FFF2-40B4-BE49-F238E27FC236}">
                <a16:creationId xmlns:a16="http://schemas.microsoft.com/office/drawing/2014/main" id="{08A1E81E-F846-CE42-9D59-3E6E8E1CAE4E}"/>
              </a:ext>
            </a:extLst>
          </p:cNvPr>
          <p:cNvGrpSpPr/>
          <p:nvPr/>
        </p:nvGrpSpPr>
        <p:grpSpPr>
          <a:xfrm>
            <a:off x="5224531" y="1380411"/>
            <a:ext cx="5448825" cy="526320"/>
            <a:chOff x="-1" y="-2"/>
            <a:chExt cx="5448824" cy="526319"/>
          </a:xfrm>
        </p:grpSpPr>
        <p:grpSp>
          <p:nvGrpSpPr>
            <p:cNvPr id="266" name="Google Shape;468;p12">
              <a:extLst>
                <a:ext uri="{FF2B5EF4-FFF2-40B4-BE49-F238E27FC236}">
                  <a16:creationId xmlns:a16="http://schemas.microsoft.com/office/drawing/2014/main" id="{3F8D062D-D2AA-5045-8274-E0A612219D8A}"/>
                </a:ext>
              </a:extLst>
            </p:cNvPr>
            <p:cNvGrpSpPr/>
            <p:nvPr/>
          </p:nvGrpSpPr>
          <p:grpSpPr>
            <a:xfrm>
              <a:off x="-1" y="-2"/>
              <a:ext cx="1066801" cy="526319"/>
              <a:chOff x="0" y="-1"/>
              <a:chExt cx="1066800" cy="526317"/>
            </a:xfrm>
          </p:grpSpPr>
          <p:sp>
            <p:nvSpPr>
              <p:cNvPr id="282" name="Google Shape;469;p12">
                <a:extLst>
                  <a:ext uri="{FF2B5EF4-FFF2-40B4-BE49-F238E27FC236}">
                    <a16:creationId xmlns:a16="http://schemas.microsoft.com/office/drawing/2014/main" id="{A32AF6F1-2A6F-2245-95BF-DC0764C43D4A}"/>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4705"/>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83" name="Google Shape;470;p12">
                <a:extLst>
                  <a:ext uri="{FF2B5EF4-FFF2-40B4-BE49-F238E27FC236}">
                    <a16:creationId xmlns:a16="http://schemas.microsoft.com/office/drawing/2014/main" id="{67325475-DE6C-3142-9C34-C285C50B6D86}"/>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84" name="Google Shape;471;p12">
                <a:extLst>
                  <a:ext uri="{FF2B5EF4-FFF2-40B4-BE49-F238E27FC236}">
                    <a16:creationId xmlns:a16="http://schemas.microsoft.com/office/drawing/2014/main" id="{6229EBF1-7F0E-354A-8CD7-B6B76A392F76}"/>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85" name="Google Shape;472;p12">
                <a:extLst>
                  <a:ext uri="{FF2B5EF4-FFF2-40B4-BE49-F238E27FC236}">
                    <a16:creationId xmlns:a16="http://schemas.microsoft.com/office/drawing/2014/main" id="{78EC94DC-4707-074C-88DC-D1ADD4A59B44}"/>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67" name="Google Shape;473;p12">
              <a:extLst>
                <a:ext uri="{FF2B5EF4-FFF2-40B4-BE49-F238E27FC236}">
                  <a16:creationId xmlns:a16="http://schemas.microsoft.com/office/drawing/2014/main" id="{1A2AB25A-89AA-D74D-A92F-9080F5912D0F}"/>
                </a:ext>
              </a:extLst>
            </p:cNvPr>
            <p:cNvGrpSpPr/>
            <p:nvPr/>
          </p:nvGrpSpPr>
          <p:grpSpPr>
            <a:xfrm>
              <a:off x="1460674" y="-2"/>
              <a:ext cx="1066801" cy="526319"/>
              <a:chOff x="0" y="-1"/>
              <a:chExt cx="1066800" cy="526317"/>
            </a:xfrm>
          </p:grpSpPr>
          <p:sp>
            <p:nvSpPr>
              <p:cNvPr id="278" name="Google Shape;474;p12">
                <a:extLst>
                  <a:ext uri="{FF2B5EF4-FFF2-40B4-BE49-F238E27FC236}">
                    <a16:creationId xmlns:a16="http://schemas.microsoft.com/office/drawing/2014/main" id="{11738484-D5E0-334B-92D2-709FA0E9825B}"/>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4705"/>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79" name="Google Shape;475;p12">
                <a:extLst>
                  <a:ext uri="{FF2B5EF4-FFF2-40B4-BE49-F238E27FC236}">
                    <a16:creationId xmlns:a16="http://schemas.microsoft.com/office/drawing/2014/main" id="{7D729478-37D1-E547-B79D-3269B0C2F4B2}"/>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80" name="Google Shape;476;p12">
                <a:extLst>
                  <a:ext uri="{FF2B5EF4-FFF2-40B4-BE49-F238E27FC236}">
                    <a16:creationId xmlns:a16="http://schemas.microsoft.com/office/drawing/2014/main" id="{9153803F-6702-F241-8203-0AA20F185291}"/>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81" name="Google Shape;477;p12">
                <a:extLst>
                  <a:ext uri="{FF2B5EF4-FFF2-40B4-BE49-F238E27FC236}">
                    <a16:creationId xmlns:a16="http://schemas.microsoft.com/office/drawing/2014/main" id="{00EFC880-031A-124D-89B5-D45359380513}"/>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68" name="Google Shape;478;p12">
              <a:extLst>
                <a:ext uri="{FF2B5EF4-FFF2-40B4-BE49-F238E27FC236}">
                  <a16:creationId xmlns:a16="http://schemas.microsoft.com/office/drawing/2014/main" id="{947CF990-6E74-8B46-8E43-8FC255559A52}"/>
                </a:ext>
              </a:extLst>
            </p:cNvPr>
            <p:cNvGrpSpPr/>
            <p:nvPr/>
          </p:nvGrpSpPr>
          <p:grpSpPr>
            <a:xfrm>
              <a:off x="2921348" y="-2"/>
              <a:ext cx="1066801" cy="526319"/>
              <a:chOff x="0" y="-1"/>
              <a:chExt cx="1066800" cy="526317"/>
            </a:xfrm>
          </p:grpSpPr>
          <p:sp>
            <p:nvSpPr>
              <p:cNvPr id="274" name="Google Shape;479;p12">
                <a:extLst>
                  <a:ext uri="{FF2B5EF4-FFF2-40B4-BE49-F238E27FC236}">
                    <a16:creationId xmlns:a16="http://schemas.microsoft.com/office/drawing/2014/main" id="{CEF8B19D-CCAC-E249-B32E-A48A1ED15156}"/>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4705"/>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75" name="Google Shape;480;p12">
                <a:extLst>
                  <a:ext uri="{FF2B5EF4-FFF2-40B4-BE49-F238E27FC236}">
                    <a16:creationId xmlns:a16="http://schemas.microsoft.com/office/drawing/2014/main" id="{43A40D77-8944-5D4C-8D30-7D8FA1172C19}"/>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76" name="Google Shape;481;p12">
                <a:extLst>
                  <a:ext uri="{FF2B5EF4-FFF2-40B4-BE49-F238E27FC236}">
                    <a16:creationId xmlns:a16="http://schemas.microsoft.com/office/drawing/2014/main" id="{EC11D66E-5CE7-3C4F-A234-8853564F825A}"/>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77" name="Google Shape;482;p12">
                <a:extLst>
                  <a:ext uri="{FF2B5EF4-FFF2-40B4-BE49-F238E27FC236}">
                    <a16:creationId xmlns:a16="http://schemas.microsoft.com/office/drawing/2014/main" id="{16D429F8-D66B-5144-A8B3-4E29A4EB93EE}"/>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nvGrpSpPr>
            <p:cNvPr id="269" name="Google Shape;483;p12">
              <a:extLst>
                <a:ext uri="{FF2B5EF4-FFF2-40B4-BE49-F238E27FC236}">
                  <a16:creationId xmlns:a16="http://schemas.microsoft.com/office/drawing/2014/main" id="{4CF57859-AFA5-444E-AB14-3F0B44EACEE2}"/>
                </a:ext>
              </a:extLst>
            </p:cNvPr>
            <p:cNvGrpSpPr/>
            <p:nvPr/>
          </p:nvGrpSpPr>
          <p:grpSpPr>
            <a:xfrm>
              <a:off x="4382022" y="-2"/>
              <a:ext cx="1066801" cy="526319"/>
              <a:chOff x="0" y="-1"/>
              <a:chExt cx="1066800" cy="526317"/>
            </a:xfrm>
          </p:grpSpPr>
          <p:sp>
            <p:nvSpPr>
              <p:cNvPr id="270" name="Google Shape;484;p12">
                <a:extLst>
                  <a:ext uri="{FF2B5EF4-FFF2-40B4-BE49-F238E27FC236}">
                    <a16:creationId xmlns:a16="http://schemas.microsoft.com/office/drawing/2014/main" id="{06833228-5EB1-AA4B-ACD8-68226E5C45C9}"/>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path>
                </a:pathLst>
              </a:custGeom>
              <a:solidFill>
                <a:srgbClr val="00DBE3">
                  <a:alpha val="4705"/>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71" name="Google Shape;485;p12">
                <a:extLst>
                  <a:ext uri="{FF2B5EF4-FFF2-40B4-BE49-F238E27FC236}">
                    <a16:creationId xmlns:a16="http://schemas.microsoft.com/office/drawing/2014/main" id="{42B99019-2948-8143-9C73-F9C9EBF68EE3}"/>
                  </a:ext>
                </a:extLst>
              </p:cNvPr>
              <p:cNvSpPr/>
              <p:nvPr/>
            </p:nvSpPr>
            <p:spPr>
              <a:xfrm>
                <a:off x="910426" y="-1"/>
                <a:ext cx="156374" cy="526317"/>
              </a:xfrm>
              <a:custGeom>
                <a:avLst/>
                <a:gdLst/>
                <a:ahLst/>
                <a:cxnLst/>
                <a:rect l="l" t="t" r="r" b="b"/>
                <a:pathLst>
                  <a:path w="21600" h="21600" extrusionOk="0">
                    <a:moveTo>
                      <a:pt x="0" y="6418"/>
                    </a:moveTo>
                    <a:lnTo>
                      <a:pt x="21600" y="0"/>
                    </a:lnTo>
                    <a:lnTo>
                      <a:pt x="21600" y="15182"/>
                    </a:lnTo>
                    <a:lnTo>
                      <a:pt x="0" y="21600"/>
                    </a:lnTo>
                    <a:close/>
                  </a:path>
                </a:pathLst>
              </a:custGeom>
              <a:solidFill>
                <a:srgbClr val="000000">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72" name="Google Shape;486;p12">
                <a:extLst>
                  <a:ext uri="{FF2B5EF4-FFF2-40B4-BE49-F238E27FC236}">
                    <a16:creationId xmlns:a16="http://schemas.microsoft.com/office/drawing/2014/main" id="{7564233F-233B-7448-8586-5C3F91C36EDC}"/>
                  </a:ext>
                </a:extLst>
              </p:cNvPr>
              <p:cNvSpPr/>
              <p:nvPr/>
            </p:nvSpPr>
            <p:spPr>
              <a:xfrm>
                <a:off x="0" y="-1"/>
                <a:ext cx="1066800" cy="156374"/>
              </a:xfrm>
              <a:custGeom>
                <a:avLst/>
                <a:gdLst/>
                <a:ahLst/>
                <a:cxnLst/>
                <a:rect l="l" t="t" r="r" b="b"/>
                <a:pathLst>
                  <a:path w="21600" h="21600" extrusionOk="0">
                    <a:moveTo>
                      <a:pt x="0" y="21600"/>
                    </a:moveTo>
                    <a:lnTo>
                      <a:pt x="3166" y="0"/>
                    </a:lnTo>
                    <a:lnTo>
                      <a:pt x="21600" y="0"/>
                    </a:lnTo>
                    <a:lnTo>
                      <a:pt x="18434" y="21600"/>
                    </a:lnTo>
                    <a:close/>
                  </a:path>
                </a:pathLst>
              </a:custGeom>
              <a:solidFill>
                <a:srgbClr val="FFFFFF">
                  <a:alpha val="20000"/>
                </a:srgbClr>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73" name="Google Shape;487;p12">
                <a:extLst>
                  <a:ext uri="{FF2B5EF4-FFF2-40B4-BE49-F238E27FC236}">
                    <a16:creationId xmlns:a16="http://schemas.microsoft.com/office/drawing/2014/main" id="{400868ED-23E6-D04A-89A0-EC3C1805EB68}"/>
                  </a:ext>
                </a:extLst>
              </p:cNvPr>
              <p:cNvSpPr/>
              <p:nvPr/>
            </p:nvSpPr>
            <p:spPr>
              <a:xfrm>
                <a:off x="0" y="-1"/>
                <a:ext cx="1066800" cy="526317"/>
              </a:xfrm>
              <a:custGeom>
                <a:avLst/>
                <a:gdLst/>
                <a:ahLst/>
                <a:cxnLst/>
                <a:rect l="l" t="t" r="r" b="b"/>
                <a:pathLst>
                  <a:path w="21600" h="21600" extrusionOk="0">
                    <a:moveTo>
                      <a:pt x="0" y="6418"/>
                    </a:moveTo>
                    <a:lnTo>
                      <a:pt x="3166" y="0"/>
                    </a:lnTo>
                    <a:lnTo>
                      <a:pt x="21600" y="0"/>
                    </a:lnTo>
                    <a:lnTo>
                      <a:pt x="21600" y="15182"/>
                    </a:lnTo>
                    <a:lnTo>
                      <a:pt x="18434" y="21600"/>
                    </a:lnTo>
                    <a:lnTo>
                      <a:pt x="0" y="21600"/>
                    </a:lnTo>
                    <a:close/>
                    <a:moveTo>
                      <a:pt x="0" y="6418"/>
                    </a:moveTo>
                    <a:lnTo>
                      <a:pt x="18434" y="6418"/>
                    </a:lnTo>
                    <a:lnTo>
                      <a:pt x="21600" y="0"/>
                    </a:lnTo>
                    <a:moveTo>
                      <a:pt x="18434" y="6418"/>
                    </a:moveTo>
                    <a:lnTo>
                      <a:pt x="18434" y="21600"/>
                    </a:lnTo>
                  </a:path>
                </a:pathLst>
              </a:custGeom>
              <a:noFill/>
              <a:ln w="12700" cap="flat" cmpd="sng">
                <a:solidFill>
                  <a:srgbClr val="00E7ED">
                    <a:alpha val="9803"/>
                  </a:srgbClr>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grpSp>
      </p:grpSp>
      <p:grpSp>
        <p:nvGrpSpPr>
          <p:cNvPr id="286" name="Google Shape;488;p12">
            <a:extLst>
              <a:ext uri="{FF2B5EF4-FFF2-40B4-BE49-F238E27FC236}">
                <a16:creationId xmlns:a16="http://schemas.microsoft.com/office/drawing/2014/main" id="{201BB1D8-3845-7A4F-AB8A-FA1FBC73EC65}"/>
              </a:ext>
            </a:extLst>
          </p:cNvPr>
          <p:cNvGrpSpPr/>
          <p:nvPr/>
        </p:nvGrpSpPr>
        <p:grpSpPr>
          <a:xfrm>
            <a:off x="1060512" y="4870881"/>
            <a:ext cx="3686486" cy="471030"/>
            <a:chOff x="-1" y="0"/>
            <a:chExt cx="3686485" cy="471028"/>
          </a:xfrm>
        </p:grpSpPr>
        <p:pic>
          <p:nvPicPr>
            <p:cNvPr id="287" name="Google Shape;489;p12" descr="图片 382">
              <a:extLst>
                <a:ext uri="{FF2B5EF4-FFF2-40B4-BE49-F238E27FC236}">
                  <a16:creationId xmlns:a16="http://schemas.microsoft.com/office/drawing/2014/main" id="{965F2AC2-DCEC-944F-A2B1-DB9A8007ED18}"/>
                </a:ext>
              </a:extLst>
            </p:cNvPr>
            <p:cNvPicPr preferRelativeResize="0"/>
            <p:nvPr/>
          </p:nvPicPr>
          <p:blipFill rotWithShape="1">
            <a:blip r:embed="rId13">
              <a:alphaModFix/>
            </a:blip>
            <a:srcRect/>
            <a:stretch/>
          </p:blipFill>
          <p:spPr>
            <a:xfrm>
              <a:off x="1114418" y="0"/>
              <a:ext cx="2572066" cy="458867"/>
            </a:xfrm>
            <a:prstGeom prst="rect">
              <a:avLst/>
            </a:prstGeom>
            <a:noFill/>
            <a:ln>
              <a:noFill/>
            </a:ln>
          </p:spPr>
        </p:pic>
        <p:grpSp>
          <p:nvGrpSpPr>
            <p:cNvPr id="288" name="Google Shape;490;p12">
              <a:extLst>
                <a:ext uri="{FF2B5EF4-FFF2-40B4-BE49-F238E27FC236}">
                  <a16:creationId xmlns:a16="http://schemas.microsoft.com/office/drawing/2014/main" id="{747861BA-4095-8E4A-809D-E6DC33B34F4A}"/>
                </a:ext>
              </a:extLst>
            </p:cNvPr>
            <p:cNvGrpSpPr/>
            <p:nvPr/>
          </p:nvGrpSpPr>
          <p:grpSpPr>
            <a:xfrm>
              <a:off x="-1" y="10079"/>
              <a:ext cx="1036799" cy="460949"/>
              <a:chOff x="0" y="0"/>
              <a:chExt cx="1036797" cy="460948"/>
            </a:xfrm>
          </p:grpSpPr>
          <p:pic>
            <p:nvPicPr>
              <p:cNvPr id="289" name="Google Shape;491;p12" descr="图片 384">
                <a:extLst>
                  <a:ext uri="{FF2B5EF4-FFF2-40B4-BE49-F238E27FC236}">
                    <a16:creationId xmlns:a16="http://schemas.microsoft.com/office/drawing/2014/main" id="{DDCB32E4-5541-DA45-B73A-38670D4A0582}"/>
                  </a:ext>
                </a:extLst>
              </p:cNvPr>
              <p:cNvPicPr preferRelativeResize="0"/>
              <p:nvPr/>
            </p:nvPicPr>
            <p:blipFill rotWithShape="1">
              <a:blip r:embed="rId10">
                <a:alphaModFix/>
              </a:blip>
              <a:srcRect/>
              <a:stretch/>
            </p:blipFill>
            <p:spPr>
              <a:xfrm>
                <a:off x="38029" y="272384"/>
                <a:ext cx="129601" cy="129601"/>
              </a:xfrm>
              <a:prstGeom prst="rect">
                <a:avLst/>
              </a:prstGeom>
              <a:noFill/>
              <a:ln>
                <a:noFill/>
              </a:ln>
            </p:spPr>
          </p:pic>
          <p:sp>
            <p:nvSpPr>
              <p:cNvPr id="290" name="Google Shape;492;p12">
                <a:extLst>
                  <a:ext uri="{FF2B5EF4-FFF2-40B4-BE49-F238E27FC236}">
                    <a16:creationId xmlns:a16="http://schemas.microsoft.com/office/drawing/2014/main" id="{21236F59-5647-B243-97F0-BC937BCFFB50}"/>
                  </a:ext>
                </a:extLst>
              </p:cNvPr>
              <p:cNvSpPr/>
              <p:nvPr/>
            </p:nvSpPr>
            <p:spPr>
              <a:xfrm>
                <a:off x="205656" y="234721"/>
                <a:ext cx="760967" cy="204927"/>
              </a:xfrm>
              <a:prstGeom prst="rect">
                <a:avLst/>
              </a:prstGeom>
              <a:solidFill>
                <a:srgbClr val="00DBE3"/>
              </a:solid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800"/>
                  <a:buFont typeface="Helvetica Neue"/>
                  <a:buNone/>
                </a:pPr>
                <a:endParaRPr sz="700" b="1"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91" name="Google Shape;493;p12">
                <a:extLst>
                  <a:ext uri="{FF2B5EF4-FFF2-40B4-BE49-F238E27FC236}">
                    <a16:creationId xmlns:a16="http://schemas.microsoft.com/office/drawing/2014/main" id="{E2B21DB6-297F-A344-81DA-A8BB4D8BA16C}"/>
                  </a:ext>
                </a:extLst>
              </p:cNvPr>
              <p:cNvSpPr/>
              <p:nvPr/>
            </p:nvSpPr>
            <p:spPr>
              <a:xfrm rot="10800000">
                <a:off x="0" y="234358"/>
                <a:ext cx="205658" cy="205657"/>
              </a:xfrm>
              <a:custGeom>
                <a:avLst/>
                <a:gdLst/>
                <a:ahLst/>
                <a:cxnLst/>
                <a:rect l="l" t="t" r="r" b="b"/>
                <a:pathLst>
                  <a:path w="21600" h="21600" extrusionOk="0">
                    <a:moveTo>
                      <a:pt x="0" y="0"/>
                    </a:moveTo>
                    <a:lnTo>
                      <a:pt x="16130" y="0"/>
                    </a:lnTo>
                    <a:cubicBezTo>
                      <a:pt x="19151" y="0"/>
                      <a:pt x="21600" y="2449"/>
                      <a:pt x="21600" y="5470"/>
                    </a:cubicBezTo>
                    <a:lnTo>
                      <a:pt x="21600" y="21600"/>
                    </a:lnTo>
                    <a:lnTo>
                      <a:pt x="0" y="21600"/>
                    </a:lnTo>
                    <a:close/>
                  </a:path>
                </a:pathLst>
              </a:cu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800"/>
                  <a:buFont typeface="Helvetica Neue"/>
                  <a:buNone/>
                </a:pPr>
                <a:endParaRPr sz="700" b="1"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92" name="Google Shape;494;p12">
                <a:extLst>
                  <a:ext uri="{FF2B5EF4-FFF2-40B4-BE49-F238E27FC236}">
                    <a16:creationId xmlns:a16="http://schemas.microsoft.com/office/drawing/2014/main" id="{B885D35E-EFCD-5B43-8178-7DAB14A2AD2A}"/>
                  </a:ext>
                </a:extLst>
              </p:cNvPr>
              <p:cNvSpPr txBox="1"/>
              <p:nvPr/>
            </p:nvSpPr>
            <p:spPr>
              <a:xfrm>
                <a:off x="145768" y="242507"/>
                <a:ext cx="891029" cy="218441"/>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272A2F"/>
                  </a:buClr>
                  <a:buSzPts val="800"/>
                  <a:buFont typeface="Helvetica Neue"/>
                  <a:buNone/>
                </a:pPr>
                <a:r>
                  <a:rPr lang="en-US" sz="700" b="1" i="0" u="none" strike="noStrike" cap="none">
                    <a:solidFill>
                      <a:srgbClr val="272A2F"/>
                    </a:solidFill>
                    <a:latin typeface="Century Gothic" panose="020B0502020202020204" pitchFamily="34" charset="0"/>
                    <a:ea typeface="Helvetica Neue"/>
                    <a:cs typeface="Helvetica Neue"/>
                    <a:sym typeface="Helvetica Neue"/>
                  </a:rPr>
                  <a:t>Hypervisor</a:t>
                </a:r>
                <a:endParaRPr sz="1200">
                  <a:latin typeface="Century Gothic" panose="020B0502020202020204" pitchFamily="34" charset="0"/>
                </a:endParaRPr>
              </a:p>
            </p:txBody>
          </p:sp>
          <p:sp>
            <p:nvSpPr>
              <p:cNvPr id="293" name="Google Shape;495;p12">
                <a:extLst>
                  <a:ext uri="{FF2B5EF4-FFF2-40B4-BE49-F238E27FC236}">
                    <a16:creationId xmlns:a16="http://schemas.microsoft.com/office/drawing/2014/main" id="{44122CFA-7D3E-7048-A9BD-F5449EAAF536}"/>
                  </a:ext>
                </a:extLst>
              </p:cNvPr>
              <p:cNvSpPr/>
              <p:nvPr/>
            </p:nvSpPr>
            <p:spPr>
              <a:xfrm>
                <a:off x="205656" y="2193"/>
                <a:ext cx="760967" cy="204927"/>
              </a:xfrm>
              <a:prstGeom prst="rect">
                <a:avLst/>
              </a:prstGeom>
              <a:solidFill>
                <a:srgbClr val="00DBE3"/>
              </a:solid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800"/>
                  <a:buFont typeface="Helvetica Neue"/>
                  <a:buNone/>
                </a:pPr>
                <a:endParaRPr sz="700" b="1"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94" name="Google Shape;496;p12">
                <a:extLst>
                  <a:ext uri="{FF2B5EF4-FFF2-40B4-BE49-F238E27FC236}">
                    <a16:creationId xmlns:a16="http://schemas.microsoft.com/office/drawing/2014/main" id="{22F430CC-807D-C547-B14A-60F7BE4BB66C}"/>
                  </a:ext>
                </a:extLst>
              </p:cNvPr>
              <p:cNvSpPr/>
              <p:nvPr/>
            </p:nvSpPr>
            <p:spPr>
              <a:xfrm rot="10800000">
                <a:off x="0" y="1829"/>
                <a:ext cx="205658" cy="205657"/>
              </a:xfrm>
              <a:custGeom>
                <a:avLst/>
                <a:gdLst/>
                <a:ahLst/>
                <a:cxnLst/>
                <a:rect l="l" t="t" r="r" b="b"/>
                <a:pathLst>
                  <a:path w="21600" h="21600" extrusionOk="0">
                    <a:moveTo>
                      <a:pt x="0" y="0"/>
                    </a:moveTo>
                    <a:lnTo>
                      <a:pt x="16130" y="0"/>
                    </a:lnTo>
                    <a:cubicBezTo>
                      <a:pt x="19151" y="0"/>
                      <a:pt x="21600" y="2449"/>
                      <a:pt x="21600" y="5470"/>
                    </a:cubicBezTo>
                    <a:lnTo>
                      <a:pt x="21600" y="21600"/>
                    </a:lnTo>
                    <a:lnTo>
                      <a:pt x="0" y="21600"/>
                    </a:lnTo>
                    <a:close/>
                  </a:path>
                </a:pathLst>
              </a:cu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800"/>
                  <a:buFont typeface="Helvetica Neue"/>
                  <a:buNone/>
                </a:pPr>
                <a:endParaRPr sz="700" b="1"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295" name="Google Shape;497;p12">
                <a:extLst>
                  <a:ext uri="{FF2B5EF4-FFF2-40B4-BE49-F238E27FC236}">
                    <a16:creationId xmlns:a16="http://schemas.microsoft.com/office/drawing/2014/main" id="{782A3ABA-9A03-954C-AADB-616EA3E02EE7}"/>
                  </a:ext>
                </a:extLst>
              </p:cNvPr>
              <p:cNvSpPr txBox="1"/>
              <p:nvPr/>
            </p:nvSpPr>
            <p:spPr>
              <a:xfrm>
                <a:off x="145768" y="0"/>
                <a:ext cx="891029" cy="21844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272A2F"/>
                  </a:buClr>
                  <a:buSzPts val="800"/>
                  <a:buFont typeface="Helvetica Neue"/>
                  <a:buNone/>
                </a:pPr>
                <a:r>
                  <a:rPr lang="en-US" sz="700" b="1" i="0" u="none" strike="noStrike" cap="none">
                    <a:solidFill>
                      <a:srgbClr val="272A2F"/>
                    </a:solidFill>
                    <a:latin typeface="Century Gothic" panose="020B0502020202020204" pitchFamily="34" charset="0"/>
                    <a:ea typeface="Helvetica Neue"/>
                    <a:cs typeface="Helvetica Neue"/>
                    <a:sym typeface="Helvetica Neue"/>
                  </a:rPr>
                  <a:t>HCI</a:t>
                </a:r>
                <a:endParaRPr sz="1200">
                  <a:latin typeface="Century Gothic" panose="020B0502020202020204" pitchFamily="34" charset="0"/>
                </a:endParaRPr>
              </a:p>
            </p:txBody>
          </p:sp>
          <p:pic>
            <p:nvPicPr>
              <p:cNvPr id="296" name="Google Shape;498;p12" descr="图片 391">
                <a:extLst>
                  <a:ext uri="{FF2B5EF4-FFF2-40B4-BE49-F238E27FC236}">
                    <a16:creationId xmlns:a16="http://schemas.microsoft.com/office/drawing/2014/main" id="{501ABA82-28B0-6543-9431-71300CCDB5CA}"/>
                  </a:ext>
                </a:extLst>
              </p:cNvPr>
              <p:cNvPicPr preferRelativeResize="0"/>
              <p:nvPr/>
            </p:nvPicPr>
            <p:blipFill rotWithShape="1">
              <a:blip r:embed="rId9">
                <a:alphaModFix/>
              </a:blip>
              <a:srcRect/>
              <a:stretch/>
            </p:blipFill>
            <p:spPr>
              <a:xfrm>
                <a:off x="47332" y="39657"/>
                <a:ext cx="132028" cy="130000"/>
              </a:xfrm>
              <a:prstGeom prst="rect">
                <a:avLst/>
              </a:prstGeom>
              <a:noFill/>
              <a:ln>
                <a:noFill/>
              </a:ln>
            </p:spPr>
          </p:pic>
        </p:grpSp>
      </p:grpSp>
      <p:sp>
        <p:nvSpPr>
          <p:cNvPr id="297" name="Google Shape;499;p12">
            <a:extLst>
              <a:ext uri="{FF2B5EF4-FFF2-40B4-BE49-F238E27FC236}">
                <a16:creationId xmlns:a16="http://schemas.microsoft.com/office/drawing/2014/main" id="{91AA9E6E-6B1F-0348-8E88-F82DACDBA77D}"/>
              </a:ext>
            </a:extLst>
          </p:cNvPr>
          <p:cNvSpPr txBox="1"/>
          <p:nvPr/>
        </p:nvSpPr>
        <p:spPr>
          <a:xfrm>
            <a:off x="881850" y="1306768"/>
            <a:ext cx="1564467" cy="566422"/>
          </a:xfrm>
          <a:prstGeom prst="rect">
            <a:avLst/>
          </a:prstGeom>
          <a:noFill/>
          <a:ln>
            <a:noFill/>
          </a:ln>
        </p:spPr>
        <p:txBody>
          <a:bodyPr spcFirstLastPara="1" wrap="square" lIns="45700" tIns="45700" rIns="45700" bIns="45700" anchor="t" anchorCtr="0">
            <a:noAutofit/>
          </a:bodyPr>
          <a:lstStyle/>
          <a:p>
            <a:pPr marL="0" marR="0" lvl="0" indent="0" algn="l" rtl="0">
              <a:lnSpc>
                <a:spcPct val="120000"/>
              </a:lnSpc>
              <a:spcBef>
                <a:spcPts val="0"/>
              </a:spcBef>
              <a:spcAft>
                <a:spcPts val="0"/>
              </a:spcAft>
              <a:buClr>
                <a:srgbClr val="FFFFFF"/>
              </a:buClr>
              <a:buSzPts val="1400"/>
              <a:buFont typeface="Arial"/>
              <a:buNone/>
            </a:pPr>
            <a:r>
              <a:rPr lang="en-US" sz="1400" b="1" i="0" u="none" strike="noStrike" cap="none" dirty="0">
                <a:solidFill>
                  <a:srgbClr val="00B0F0"/>
                </a:solidFill>
                <a:latin typeface="Century Gothic" panose="020B0502020202020204" pitchFamily="34" charset="0"/>
                <a:sym typeface="Arial"/>
              </a:rPr>
              <a:t>HIS  HIP  EMR  LIS</a:t>
            </a:r>
            <a:endParaRPr sz="1400" b="1" dirty="0">
              <a:solidFill>
                <a:srgbClr val="00B0F0"/>
              </a:solidFill>
              <a:latin typeface="Century Gothic" panose="020B0502020202020204" pitchFamily="34" charset="0"/>
            </a:endParaRPr>
          </a:p>
          <a:p>
            <a:pPr marL="0" marR="0" lvl="0" indent="0" algn="l" rtl="0">
              <a:lnSpc>
                <a:spcPct val="120000"/>
              </a:lnSpc>
              <a:spcBef>
                <a:spcPts val="0"/>
              </a:spcBef>
              <a:spcAft>
                <a:spcPts val="0"/>
              </a:spcAft>
              <a:buClr>
                <a:srgbClr val="FFFFFF"/>
              </a:buClr>
              <a:buSzPts val="1400"/>
              <a:buFont typeface="Arial"/>
              <a:buNone/>
            </a:pPr>
            <a:r>
              <a:rPr lang="en-US" sz="1400" b="1" i="0" u="none" strike="noStrike" cap="none" dirty="0">
                <a:solidFill>
                  <a:srgbClr val="00B0F0"/>
                </a:solidFill>
                <a:latin typeface="Century Gothic" panose="020B0502020202020204" pitchFamily="34" charset="0"/>
                <a:sym typeface="Arial"/>
              </a:rPr>
              <a:t>PACS  </a:t>
            </a:r>
            <a:endParaRPr sz="1400" b="1" dirty="0">
              <a:solidFill>
                <a:srgbClr val="00B0F0"/>
              </a:solidFill>
              <a:latin typeface="Century Gothic" panose="020B0502020202020204" pitchFamily="34" charset="0"/>
            </a:endParaRPr>
          </a:p>
        </p:txBody>
      </p:sp>
      <p:grpSp>
        <p:nvGrpSpPr>
          <p:cNvPr id="298" name="Google Shape;500;p12">
            <a:extLst>
              <a:ext uri="{FF2B5EF4-FFF2-40B4-BE49-F238E27FC236}">
                <a16:creationId xmlns:a16="http://schemas.microsoft.com/office/drawing/2014/main" id="{D5E1611B-F63F-FD43-A23D-50A93196EBB3}"/>
              </a:ext>
            </a:extLst>
          </p:cNvPr>
          <p:cNvGrpSpPr/>
          <p:nvPr/>
        </p:nvGrpSpPr>
        <p:grpSpPr>
          <a:xfrm>
            <a:off x="4265482" y="2944311"/>
            <a:ext cx="3511519" cy="705604"/>
            <a:chOff x="0" y="0"/>
            <a:chExt cx="3511518" cy="705603"/>
          </a:xfrm>
        </p:grpSpPr>
        <p:grpSp>
          <p:nvGrpSpPr>
            <p:cNvPr id="299" name="Google Shape;501;p12">
              <a:extLst>
                <a:ext uri="{FF2B5EF4-FFF2-40B4-BE49-F238E27FC236}">
                  <a16:creationId xmlns:a16="http://schemas.microsoft.com/office/drawing/2014/main" id="{15A88A64-33F2-334D-BA76-5BCB62745595}"/>
                </a:ext>
              </a:extLst>
            </p:cNvPr>
            <p:cNvGrpSpPr/>
            <p:nvPr/>
          </p:nvGrpSpPr>
          <p:grpSpPr>
            <a:xfrm>
              <a:off x="0" y="0"/>
              <a:ext cx="1024260" cy="288073"/>
              <a:chOff x="0" y="0"/>
              <a:chExt cx="1024259" cy="288072"/>
            </a:xfrm>
          </p:grpSpPr>
          <p:sp>
            <p:nvSpPr>
              <p:cNvPr id="312" name="Google Shape;502;p12">
                <a:extLst>
                  <a:ext uri="{FF2B5EF4-FFF2-40B4-BE49-F238E27FC236}">
                    <a16:creationId xmlns:a16="http://schemas.microsoft.com/office/drawing/2014/main" id="{1704CBEE-1B3D-5343-9DB1-7A79CCA2C82B}"/>
                  </a:ext>
                </a:extLst>
              </p:cNvPr>
              <p:cNvSpPr/>
              <p:nvPr/>
            </p:nvSpPr>
            <p:spPr>
              <a:xfrm>
                <a:off x="0" y="0"/>
                <a:ext cx="1024259" cy="288072"/>
              </a:xfrm>
              <a:custGeom>
                <a:avLst/>
                <a:gdLst/>
                <a:ahLst/>
                <a:cxnLst/>
                <a:rect l="l" t="t" r="r" b="b"/>
                <a:pathLst>
                  <a:path w="21600" h="21600" extrusionOk="0">
                    <a:moveTo>
                      <a:pt x="1013" y="0"/>
                    </a:moveTo>
                    <a:lnTo>
                      <a:pt x="21600" y="0"/>
                    </a:lnTo>
                    <a:lnTo>
                      <a:pt x="21600" y="18000"/>
                    </a:lnTo>
                    <a:cubicBezTo>
                      <a:pt x="21600" y="19988"/>
                      <a:pt x="21147" y="21600"/>
                      <a:pt x="20587" y="21600"/>
                    </a:cubicBezTo>
                    <a:lnTo>
                      <a:pt x="0" y="21600"/>
                    </a:lnTo>
                    <a:lnTo>
                      <a:pt x="0" y="3600"/>
                    </a:lnTo>
                    <a:cubicBezTo>
                      <a:pt x="0" y="1612"/>
                      <a:pt x="453" y="0"/>
                      <a:pt x="1013" y="0"/>
                    </a:cubicBezTo>
                    <a:close/>
                  </a:path>
                </a:pathLst>
              </a:custGeom>
              <a:noFill/>
              <a:ln w="9525" cap="flat" cmpd="sng">
                <a:solidFill>
                  <a:srgbClr val="FFFFFF"/>
                </a:solidFill>
                <a:prstDash val="solid"/>
                <a:round/>
                <a:headEnd type="none" w="sm" len="sm"/>
                <a:tailEnd type="none" w="sm" len="sm"/>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endParaRPr sz="900" b="0" i="0" u="none" strike="noStrike" cap="none">
                  <a:solidFill>
                    <a:srgbClr val="FFFFFF"/>
                  </a:solidFill>
                  <a:latin typeface="Century Gothic" panose="020B0502020202020204" pitchFamily="34" charset="0"/>
                  <a:sym typeface="Arial"/>
                </a:endParaRPr>
              </a:p>
            </p:txBody>
          </p:sp>
          <p:sp>
            <p:nvSpPr>
              <p:cNvPr id="313" name="Google Shape;503;p12">
                <a:extLst>
                  <a:ext uri="{FF2B5EF4-FFF2-40B4-BE49-F238E27FC236}">
                    <a16:creationId xmlns:a16="http://schemas.microsoft.com/office/drawing/2014/main" id="{9C57B8AB-93D8-4247-AFA7-7909AE1A4F8A}"/>
                  </a:ext>
                </a:extLst>
              </p:cNvPr>
              <p:cNvSpPr txBox="1"/>
              <p:nvPr/>
            </p:nvSpPr>
            <p:spPr>
              <a:xfrm>
                <a:off x="340035" y="22115"/>
                <a:ext cx="344189" cy="243841"/>
              </a:xfrm>
              <a:prstGeom prst="rect">
                <a:avLst/>
              </a:prstGeom>
              <a:noFill/>
              <a:ln>
                <a:noFill/>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900" b="0" i="0" u="none" strike="noStrike" cap="none">
                    <a:solidFill>
                      <a:srgbClr val="FFFFFF"/>
                    </a:solidFill>
                    <a:latin typeface="Century Gothic" panose="020B0502020202020204" pitchFamily="34" charset="0"/>
                    <a:sym typeface="Arial"/>
                  </a:rPr>
                  <a:t>aSV</a:t>
                </a:r>
                <a:endParaRPr sz="1200">
                  <a:latin typeface="Century Gothic" panose="020B0502020202020204" pitchFamily="34" charset="0"/>
                </a:endParaRPr>
              </a:p>
            </p:txBody>
          </p:sp>
        </p:grpSp>
        <p:grpSp>
          <p:nvGrpSpPr>
            <p:cNvPr id="300" name="Google Shape;504;p12">
              <a:extLst>
                <a:ext uri="{FF2B5EF4-FFF2-40B4-BE49-F238E27FC236}">
                  <a16:creationId xmlns:a16="http://schemas.microsoft.com/office/drawing/2014/main" id="{57062EAE-4FB7-3140-B9E8-1F3BE34639C1}"/>
                </a:ext>
              </a:extLst>
            </p:cNvPr>
            <p:cNvGrpSpPr/>
            <p:nvPr/>
          </p:nvGrpSpPr>
          <p:grpSpPr>
            <a:xfrm>
              <a:off x="2487256" y="0"/>
              <a:ext cx="1024262" cy="288073"/>
              <a:chOff x="23321" y="0"/>
              <a:chExt cx="1024260" cy="288072"/>
            </a:xfrm>
          </p:grpSpPr>
          <p:sp>
            <p:nvSpPr>
              <p:cNvPr id="310" name="Google Shape;505;p12">
                <a:extLst>
                  <a:ext uri="{FF2B5EF4-FFF2-40B4-BE49-F238E27FC236}">
                    <a16:creationId xmlns:a16="http://schemas.microsoft.com/office/drawing/2014/main" id="{20E919E6-298D-4645-A830-5B74F8662E1F}"/>
                  </a:ext>
                </a:extLst>
              </p:cNvPr>
              <p:cNvSpPr/>
              <p:nvPr/>
            </p:nvSpPr>
            <p:spPr>
              <a:xfrm>
                <a:off x="23321" y="0"/>
                <a:ext cx="1024260" cy="288072"/>
              </a:xfrm>
              <a:custGeom>
                <a:avLst/>
                <a:gdLst/>
                <a:ahLst/>
                <a:cxnLst/>
                <a:rect l="l" t="t" r="r" b="b"/>
                <a:pathLst>
                  <a:path w="21600" h="21600" extrusionOk="0">
                    <a:moveTo>
                      <a:pt x="1013" y="0"/>
                    </a:moveTo>
                    <a:lnTo>
                      <a:pt x="21600" y="0"/>
                    </a:lnTo>
                    <a:lnTo>
                      <a:pt x="21600" y="18000"/>
                    </a:lnTo>
                    <a:cubicBezTo>
                      <a:pt x="21600" y="19988"/>
                      <a:pt x="21147" y="21600"/>
                      <a:pt x="20587" y="21600"/>
                    </a:cubicBezTo>
                    <a:lnTo>
                      <a:pt x="0" y="21600"/>
                    </a:lnTo>
                    <a:lnTo>
                      <a:pt x="0" y="3600"/>
                    </a:lnTo>
                    <a:cubicBezTo>
                      <a:pt x="0" y="1612"/>
                      <a:pt x="453" y="0"/>
                      <a:pt x="1013" y="0"/>
                    </a:cubicBezTo>
                    <a:close/>
                  </a:path>
                </a:pathLst>
              </a:custGeom>
              <a:noFill/>
              <a:ln w="9525" cap="flat" cmpd="sng">
                <a:solidFill>
                  <a:srgbClr val="FFFFFF"/>
                </a:solidFill>
                <a:prstDash val="solid"/>
                <a:round/>
                <a:headEnd type="none" w="sm" len="sm"/>
                <a:tailEnd type="none" w="sm" len="sm"/>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endParaRPr sz="900" b="0" i="0" u="none" strike="noStrike" cap="none">
                  <a:solidFill>
                    <a:srgbClr val="FFFFFF"/>
                  </a:solidFill>
                  <a:latin typeface="Century Gothic" panose="020B0502020202020204" pitchFamily="34" charset="0"/>
                  <a:sym typeface="Arial"/>
                </a:endParaRPr>
              </a:p>
            </p:txBody>
          </p:sp>
          <p:sp>
            <p:nvSpPr>
              <p:cNvPr id="311" name="Google Shape;506;p12">
                <a:extLst>
                  <a:ext uri="{FF2B5EF4-FFF2-40B4-BE49-F238E27FC236}">
                    <a16:creationId xmlns:a16="http://schemas.microsoft.com/office/drawing/2014/main" id="{05D2C24C-F627-4647-942B-452C2DC4E11B}"/>
                  </a:ext>
                </a:extLst>
              </p:cNvPr>
              <p:cNvSpPr txBox="1"/>
              <p:nvPr/>
            </p:nvSpPr>
            <p:spPr>
              <a:xfrm>
                <a:off x="317500" y="22115"/>
                <a:ext cx="435903" cy="243841"/>
              </a:xfrm>
              <a:prstGeom prst="rect">
                <a:avLst/>
              </a:prstGeom>
              <a:noFill/>
              <a:ln>
                <a:noFill/>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900" b="0" i="0" u="none" strike="noStrike" cap="none">
                    <a:solidFill>
                      <a:srgbClr val="FFFFFF"/>
                    </a:solidFill>
                    <a:latin typeface="Century Gothic" panose="020B0502020202020204" pitchFamily="34" charset="0"/>
                    <a:sym typeface="Arial"/>
                  </a:rPr>
                  <a:t>aSAN</a:t>
                </a:r>
                <a:endParaRPr sz="1200">
                  <a:latin typeface="Century Gothic" panose="020B0502020202020204" pitchFamily="34" charset="0"/>
                </a:endParaRPr>
              </a:p>
            </p:txBody>
          </p:sp>
        </p:grpSp>
        <p:grpSp>
          <p:nvGrpSpPr>
            <p:cNvPr id="301" name="Google Shape;507;p12">
              <a:extLst>
                <a:ext uri="{FF2B5EF4-FFF2-40B4-BE49-F238E27FC236}">
                  <a16:creationId xmlns:a16="http://schemas.microsoft.com/office/drawing/2014/main" id="{A56FD1E9-E26B-6745-80B1-0E8FDD67A2FC}"/>
                </a:ext>
              </a:extLst>
            </p:cNvPr>
            <p:cNvGrpSpPr/>
            <p:nvPr/>
          </p:nvGrpSpPr>
          <p:grpSpPr>
            <a:xfrm>
              <a:off x="621814" y="417529"/>
              <a:ext cx="1024261" cy="288074"/>
              <a:chOff x="0" y="0"/>
              <a:chExt cx="1024259" cy="288072"/>
            </a:xfrm>
          </p:grpSpPr>
          <p:sp>
            <p:nvSpPr>
              <p:cNvPr id="308" name="Google Shape;508;p12">
                <a:extLst>
                  <a:ext uri="{FF2B5EF4-FFF2-40B4-BE49-F238E27FC236}">
                    <a16:creationId xmlns:a16="http://schemas.microsoft.com/office/drawing/2014/main" id="{832C7B93-EB66-0845-9234-5E4A9DB578B9}"/>
                  </a:ext>
                </a:extLst>
              </p:cNvPr>
              <p:cNvSpPr/>
              <p:nvPr/>
            </p:nvSpPr>
            <p:spPr>
              <a:xfrm>
                <a:off x="0" y="0"/>
                <a:ext cx="1024259" cy="288072"/>
              </a:xfrm>
              <a:custGeom>
                <a:avLst/>
                <a:gdLst/>
                <a:ahLst/>
                <a:cxnLst/>
                <a:rect l="l" t="t" r="r" b="b"/>
                <a:pathLst>
                  <a:path w="21600" h="21600" extrusionOk="0">
                    <a:moveTo>
                      <a:pt x="1013" y="0"/>
                    </a:moveTo>
                    <a:lnTo>
                      <a:pt x="21600" y="0"/>
                    </a:lnTo>
                    <a:lnTo>
                      <a:pt x="21600" y="18000"/>
                    </a:lnTo>
                    <a:cubicBezTo>
                      <a:pt x="21600" y="19988"/>
                      <a:pt x="21147" y="21600"/>
                      <a:pt x="20587" y="21600"/>
                    </a:cubicBezTo>
                    <a:lnTo>
                      <a:pt x="0" y="21600"/>
                    </a:lnTo>
                    <a:lnTo>
                      <a:pt x="0" y="3600"/>
                    </a:lnTo>
                    <a:cubicBezTo>
                      <a:pt x="0" y="1612"/>
                      <a:pt x="453" y="0"/>
                      <a:pt x="1013" y="0"/>
                    </a:cubicBezTo>
                    <a:close/>
                  </a:path>
                </a:pathLst>
              </a:custGeom>
              <a:noFill/>
              <a:ln w="9525" cap="flat" cmpd="sng">
                <a:solidFill>
                  <a:srgbClr val="FFFFFF"/>
                </a:solidFill>
                <a:prstDash val="solid"/>
                <a:round/>
                <a:headEnd type="none" w="sm" len="sm"/>
                <a:tailEnd type="none" w="sm" len="sm"/>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endParaRPr sz="900" b="0" i="0" u="none" strike="noStrike" cap="none">
                  <a:solidFill>
                    <a:srgbClr val="FFFFFF"/>
                  </a:solidFill>
                  <a:latin typeface="Century Gothic" panose="020B0502020202020204" pitchFamily="34" charset="0"/>
                  <a:sym typeface="Arial"/>
                </a:endParaRPr>
              </a:p>
            </p:txBody>
          </p:sp>
          <p:sp>
            <p:nvSpPr>
              <p:cNvPr id="309" name="Google Shape;509;p12">
                <a:extLst>
                  <a:ext uri="{FF2B5EF4-FFF2-40B4-BE49-F238E27FC236}">
                    <a16:creationId xmlns:a16="http://schemas.microsoft.com/office/drawing/2014/main" id="{243CC837-FBBF-4243-99C4-2861FF153741}"/>
                  </a:ext>
                </a:extLst>
              </p:cNvPr>
              <p:cNvSpPr txBox="1"/>
              <p:nvPr/>
            </p:nvSpPr>
            <p:spPr>
              <a:xfrm>
                <a:off x="325928" y="22115"/>
                <a:ext cx="372403" cy="243841"/>
              </a:xfrm>
              <a:prstGeom prst="rect">
                <a:avLst/>
              </a:prstGeom>
              <a:noFill/>
              <a:ln>
                <a:noFill/>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900" b="0" i="0" u="none" strike="noStrike" cap="none">
                    <a:solidFill>
                      <a:srgbClr val="FFFFFF"/>
                    </a:solidFill>
                    <a:latin typeface="Century Gothic" panose="020B0502020202020204" pitchFamily="34" charset="0"/>
                    <a:sym typeface="Arial"/>
                  </a:rPr>
                  <a:t>aNet</a:t>
                </a:r>
                <a:endParaRPr sz="1200">
                  <a:latin typeface="Century Gothic" panose="020B0502020202020204" pitchFamily="34" charset="0"/>
                </a:endParaRPr>
              </a:p>
            </p:txBody>
          </p:sp>
        </p:grpSp>
        <p:grpSp>
          <p:nvGrpSpPr>
            <p:cNvPr id="302" name="Google Shape;510;p12">
              <a:extLst>
                <a:ext uri="{FF2B5EF4-FFF2-40B4-BE49-F238E27FC236}">
                  <a16:creationId xmlns:a16="http://schemas.microsoft.com/office/drawing/2014/main" id="{E4A39DC6-90BB-CF49-A8DB-7228B3DC7CEF}"/>
                </a:ext>
              </a:extLst>
            </p:cNvPr>
            <p:cNvGrpSpPr/>
            <p:nvPr/>
          </p:nvGrpSpPr>
          <p:grpSpPr>
            <a:xfrm>
              <a:off x="1865442" y="417529"/>
              <a:ext cx="1024262" cy="288074"/>
              <a:chOff x="23321" y="0"/>
              <a:chExt cx="1024260" cy="288072"/>
            </a:xfrm>
          </p:grpSpPr>
          <p:sp>
            <p:nvSpPr>
              <p:cNvPr id="306" name="Google Shape;511;p12">
                <a:extLst>
                  <a:ext uri="{FF2B5EF4-FFF2-40B4-BE49-F238E27FC236}">
                    <a16:creationId xmlns:a16="http://schemas.microsoft.com/office/drawing/2014/main" id="{A2A8441B-1D63-A541-9EF2-C386E172540A}"/>
                  </a:ext>
                </a:extLst>
              </p:cNvPr>
              <p:cNvSpPr/>
              <p:nvPr/>
            </p:nvSpPr>
            <p:spPr>
              <a:xfrm>
                <a:off x="23321" y="0"/>
                <a:ext cx="1024260" cy="288072"/>
              </a:xfrm>
              <a:custGeom>
                <a:avLst/>
                <a:gdLst/>
                <a:ahLst/>
                <a:cxnLst/>
                <a:rect l="l" t="t" r="r" b="b"/>
                <a:pathLst>
                  <a:path w="21600" h="21600" extrusionOk="0">
                    <a:moveTo>
                      <a:pt x="1013" y="0"/>
                    </a:moveTo>
                    <a:lnTo>
                      <a:pt x="21600" y="0"/>
                    </a:lnTo>
                    <a:lnTo>
                      <a:pt x="21600" y="18000"/>
                    </a:lnTo>
                    <a:cubicBezTo>
                      <a:pt x="21600" y="19988"/>
                      <a:pt x="21147" y="21600"/>
                      <a:pt x="20587" y="21600"/>
                    </a:cubicBezTo>
                    <a:lnTo>
                      <a:pt x="0" y="21600"/>
                    </a:lnTo>
                    <a:lnTo>
                      <a:pt x="0" y="3600"/>
                    </a:lnTo>
                    <a:cubicBezTo>
                      <a:pt x="0" y="1612"/>
                      <a:pt x="453" y="0"/>
                      <a:pt x="1013" y="0"/>
                    </a:cubicBezTo>
                    <a:close/>
                  </a:path>
                </a:pathLst>
              </a:custGeom>
              <a:noFill/>
              <a:ln w="9525" cap="flat" cmpd="sng">
                <a:solidFill>
                  <a:srgbClr val="FFFFFF"/>
                </a:solidFill>
                <a:prstDash val="solid"/>
                <a:round/>
                <a:headEnd type="none" w="sm" len="sm"/>
                <a:tailEnd type="none" w="sm" len="sm"/>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endParaRPr sz="900" b="0" i="0" u="none" strike="noStrike" cap="none">
                  <a:solidFill>
                    <a:srgbClr val="FFFFFF"/>
                  </a:solidFill>
                  <a:latin typeface="Century Gothic" panose="020B0502020202020204" pitchFamily="34" charset="0"/>
                  <a:sym typeface="Arial"/>
                </a:endParaRPr>
              </a:p>
            </p:txBody>
          </p:sp>
          <p:sp>
            <p:nvSpPr>
              <p:cNvPr id="307" name="Google Shape;512;p12">
                <a:extLst>
                  <a:ext uri="{FF2B5EF4-FFF2-40B4-BE49-F238E27FC236}">
                    <a16:creationId xmlns:a16="http://schemas.microsoft.com/office/drawing/2014/main" id="{4DA2477F-F2AB-544E-B35D-49913B2310AA}"/>
                  </a:ext>
                </a:extLst>
              </p:cNvPr>
              <p:cNvSpPr txBox="1"/>
              <p:nvPr/>
            </p:nvSpPr>
            <p:spPr>
              <a:xfrm>
                <a:off x="317500" y="22115"/>
                <a:ext cx="435903" cy="243841"/>
              </a:xfrm>
              <a:prstGeom prst="rect">
                <a:avLst/>
              </a:prstGeom>
              <a:noFill/>
              <a:ln>
                <a:noFill/>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900" b="0" i="0" u="none" strike="noStrike" cap="none">
                    <a:solidFill>
                      <a:srgbClr val="FFFFFF"/>
                    </a:solidFill>
                    <a:latin typeface="Century Gothic" panose="020B0502020202020204" pitchFamily="34" charset="0"/>
                    <a:sym typeface="Arial"/>
                  </a:rPr>
                  <a:t>aSEC</a:t>
                </a:r>
                <a:endParaRPr sz="1200">
                  <a:latin typeface="Century Gothic" panose="020B0502020202020204" pitchFamily="34" charset="0"/>
                </a:endParaRPr>
              </a:p>
            </p:txBody>
          </p:sp>
        </p:grpSp>
        <p:grpSp>
          <p:nvGrpSpPr>
            <p:cNvPr id="303" name="Google Shape;513;p12">
              <a:extLst>
                <a:ext uri="{FF2B5EF4-FFF2-40B4-BE49-F238E27FC236}">
                  <a16:creationId xmlns:a16="http://schemas.microsoft.com/office/drawing/2014/main" id="{8BF2CD60-B334-B348-9A86-B107E38D1758}"/>
                </a:ext>
              </a:extLst>
            </p:cNvPr>
            <p:cNvGrpSpPr/>
            <p:nvPr/>
          </p:nvGrpSpPr>
          <p:grpSpPr>
            <a:xfrm>
              <a:off x="1243628" y="0"/>
              <a:ext cx="1024261" cy="288073"/>
              <a:chOff x="0" y="0"/>
              <a:chExt cx="1024259" cy="288072"/>
            </a:xfrm>
          </p:grpSpPr>
          <p:sp>
            <p:nvSpPr>
              <p:cNvPr id="304" name="Google Shape;514;p12">
                <a:extLst>
                  <a:ext uri="{FF2B5EF4-FFF2-40B4-BE49-F238E27FC236}">
                    <a16:creationId xmlns:a16="http://schemas.microsoft.com/office/drawing/2014/main" id="{BB3313C4-5048-7E46-A9D6-DB73299D1802}"/>
                  </a:ext>
                </a:extLst>
              </p:cNvPr>
              <p:cNvSpPr/>
              <p:nvPr/>
            </p:nvSpPr>
            <p:spPr>
              <a:xfrm>
                <a:off x="0" y="0"/>
                <a:ext cx="1024259" cy="288072"/>
              </a:xfrm>
              <a:custGeom>
                <a:avLst/>
                <a:gdLst/>
                <a:ahLst/>
                <a:cxnLst/>
                <a:rect l="l" t="t" r="r" b="b"/>
                <a:pathLst>
                  <a:path w="21600" h="21600" extrusionOk="0">
                    <a:moveTo>
                      <a:pt x="1013" y="0"/>
                    </a:moveTo>
                    <a:lnTo>
                      <a:pt x="21600" y="0"/>
                    </a:lnTo>
                    <a:lnTo>
                      <a:pt x="21600" y="18000"/>
                    </a:lnTo>
                    <a:cubicBezTo>
                      <a:pt x="21600" y="19988"/>
                      <a:pt x="21147" y="21600"/>
                      <a:pt x="20587" y="21600"/>
                    </a:cubicBezTo>
                    <a:lnTo>
                      <a:pt x="0" y="21600"/>
                    </a:lnTo>
                    <a:lnTo>
                      <a:pt x="0" y="3600"/>
                    </a:lnTo>
                    <a:cubicBezTo>
                      <a:pt x="0" y="1612"/>
                      <a:pt x="453" y="0"/>
                      <a:pt x="1013" y="0"/>
                    </a:cubicBezTo>
                    <a:close/>
                  </a:path>
                </a:pathLst>
              </a:custGeom>
              <a:noFill/>
              <a:ln w="9525" cap="flat" cmpd="sng">
                <a:solidFill>
                  <a:srgbClr val="FFFFFF"/>
                </a:solidFill>
                <a:prstDash val="solid"/>
                <a:round/>
                <a:headEnd type="none" w="sm" len="sm"/>
                <a:tailEnd type="none" w="sm" len="sm"/>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endParaRPr sz="900" b="0" i="0" u="none" strike="noStrike" cap="none">
                  <a:solidFill>
                    <a:srgbClr val="FFFFFF"/>
                  </a:solidFill>
                  <a:latin typeface="Century Gothic" panose="020B0502020202020204" pitchFamily="34" charset="0"/>
                  <a:sym typeface="Arial"/>
                </a:endParaRPr>
              </a:p>
            </p:txBody>
          </p:sp>
          <p:sp>
            <p:nvSpPr>
              <p:cNvPr id="305" name="Google Shape;515;p12">
                <a:extLst>
                  <a:ext uri="{FF2B5EF4-FFF2-40B4-BE49-F238E27FC236}">
                    <a16:creationId xmlns:a16="http://schemas.microsoft.com/office/drawing/2014/main" id="{E858702D-865A-EE4D-AFBE-A09D56B54E2B}"/>
                  </a:ext>
                </a:extLst>
              </p:cNvPr>
              <p:cNvSpPr txBox="1"/>
              <p:nvPr/>
            </p:nvSpPr>
            <p:spPr>
              <a:xfrm>
                <a:off x="283636" y="22115"/>
                <a:ext cx="456987" cy="243841"/>
              </a:xfrm>
              <a:prstGeom prst="rect">
                <a:avLst/>
              </a:prstGeom>
              <a:noFill/>
              <a:ln>
                <a:noFill/>
              </a:ln>
              <a:effectLst>
                <a:outerShdw blurRad="190500" dist="228600" dir="2700000" rotWithShape="0">
                  <a:srgbClr val="000000">
                    <a:alpha val="29803"/>
                  </a:srgbClr>
                </a:outerShdw>
              </a:effectLst>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900" b="0" i="0" u="none" strike="noStrike" cap="none">
                    <a:solidFill>
                      <a:srgbClr val="FFFFFF"/>
                    </a:solidFill>
                    <a:latin typeface="Century Gothic" panose="020B0502020202020204" pitchFamily="34" charset="0"/>
                    <a:sym typeface="Arial"/>
                  </a:rPr>
                  <a:t>aCMP</a:t>
                </a:r>
                <a:endParaRPr sz="1200">
                  <a:latin typeface="Century Gothic" panose="020B0502020202020204" pitchFamily="34" charset="0"/>
                </a:endParaRPr>
              </a:p>
            </p:txBody>
          </p:sp>
        </p:grpSp>
      </p:grpSp>
      <p:grpSp>
        <p:nvGrpSpPr>
          <p:cNvPr id="314" name="Google Shape;516;p12">
            <a:extLst>
              <a:ext uri="{FF2B5EF4-FFF2-40B4-BE49-F238E27FC236}">
                <a16:creationId xmlns:a16="http://schemas.microsoft.com/office/drawing/2014/main" id="{FC6AA3EA-932B-2940-A0E2-8AA1CE4E05AC}"/>
              </a:ext>
            </a:extLst>
          </p:cNvPr>
          <p:cNvGrpSpPr/>
          <p:nvPr/>
        </p:nvGrpSpPr>
        <p:grpSpPr>
          <a:xfrm>
            <a:off x="3800337" y="1775219"/>
            <a:ext cx="4413974" cy="1011628"/>
            <a:chOff x="-73262" y="-1"/>
            <a:chExt cx="4413972" cy="1011627"/>
          </a:xfrm>
        </p:grpSpPr>
        <p:grpSp>
          <p:nvGrpSpPr>
            <p:cNvPr id="315" name="Google Shape;517;p12">
              <a:extLst>
                <a:ext uri="{FF2B5EF4-FFF2-40B4-BE49-F238E27FC236}">
                  <a16:creationId xmlns:a16="http://schemas.microsoft.com/office/drawing/2014/main" id="{4DAB58E7-444D-1441-B9F0-D25365002251}"/>
                </a:ext>
              </a:extLst>
            </p:cNvPr>
            <p:cNvGrpSpPr/>
            <p:nvPr/>
          </p:nvGrpSpPr>
          <p:grpSpPr>
            <a:xfrm>
              <a:off x="-73262" y="-1"/>
              <a:ext cx="4413972" cy="1011627"/>
              <a:chOff x="-73261" y="0"/>
              <a:chExt cx="4413971" cy="1011625"/>
            </a:xfrm>
          </p:grpSpPr>
          <p:grpSp>
            <p:nvGrpSpPr>
              <p:cNvPr id="322" name="Google Shape;518;p12">
                <a:extLst>
                  <a:ext uri="{FF2B5EF4-FFF2-40B4-BE49-F238E27FC236}">
                    <a16:creationId xmlns:a16="http://schemas.microsoft.com/office/drawing/2014/main" id="{F54B2475-FE2E-A04D-ACD8-42391AC7AB69}"/>
                  </a:ext>
                </a:extLst>
              </p:cNvPr>
              <p:cNvGrpSpPr/>
              <p:nvPr/>
            </p:nvGrpSpPr>
            <p:grpSpPr>
              <a:xfrm>
                <a:off x="-73261" y="0"/>
                <a:ext cx="805180" cy="936824"/>
                <a:chOff x="-73260" y="0"/>
                <a:chExt cx="805179" cy="936823"/>
              </a:xfrm>
            </p:grpSpPr>
            <p:sp>
              <p:nvSpPr>
                <p:cNvPr id="335" name="Google Shape;519;p12">
                  <a:extLst>
                    <a:ext uri="{FF2B5EF4-FFF2-40B4-BE49-F238E27FC236}">
                      <a16:creationId xmlns:a16="http://schemas.microsoft.com/office/drawing/2014/main" id="{4516C5BB-8634-4044-A371-C81A86C5E049}"/>
                    </a:ext>
                  </a:extLst>
                </p:cNvPr>
                <p:cNvSpPr/>
                <p:nvPr/>
              </p:nvSpPr>
              <p:spPr>
                <a:xfrm>
                  <a:off x="0" y="0"/>
                  <a:ext cx="576001" cy="576001"/>
                </a:xfrm>
                <a:prstGeom prst="roundRect">
                  <a:avLst>
                    <a:gd name="adj" fmla="val 16667"/>
                  </a:avLst>
                </a:pr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336" name="Google Shape;520;p12">
                  <a:extLst>
                    <a:ext uri="{FF2B5EF4-FFF2-40B4-BE49-F238E27FC236}">
                      <a16:creationId xmlns:a16="http://schemas.microsoft.com/office/drawing/2014/main" id="{4459B765-C0FA-9D43-82C7-9570DAB84F30}"/>
                    </a:ext>
                  </a:extLst>
                </p:cNvPr>
                <p:cNvSpPr txBox="1"/>
                <p:nvPr/>
              </p:nvSpPr>
              <p:spPr>
                <a:xfrm>
                  <a:off x="-73260" y="615617"/>
                  <a:ext cx="805179" cy="321206"/>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100" b="0" i="0" u="none" strike="noStrike" cap="none" dirty="0">
                      <a:solidFill>
                        <a:srgbClr val="FFFFFF"/>
                      </a:solidFill>
                      <a:latin typeface="Century Gothic" panose="020B0502020202020204" pitchFamily="34" charset="0"/>
                      <a:sym typeface="Arial"/>
                    </a:rPr>
                    <a:t>Compute</a:t>
                  </a:r>
                  <a:endParaRPr sz="1200" dirty="0">
                    <a:latin typeface="Century Gothic" panose="020B0502020202020204" pitchFamily="34" charset="0"/>
                  </a:endParaRPr>
                </a:p>
              </p:txBody>
            </p:sp>
          </p:grpSp>
          <p:grpSp>
            <p:nvGrpSpPr>
              <p:cNvPr id="323" name="Google Shape;521;p12">
                <a:extLst>
                  <a:ext uri="{FF2B5EF4-FFF2-40B4-BE49-F238E27FC236}">
                    <a16:creationId xmlns:a16="http://schemas.microsoft.com/office/drawing/2014/main" id="{904C18BB-CFEC-444F-8A10-94D9584B2D2A}"/>
                  </a:ext>
                </a:extLst>
              </p:cNvPr>
              <p:cNvGrpSpPr/>
              <p:nvPr/>
            </p:nvGrpSpPr>
            <p:grpSpPr>
              <a:xfrm>
                <a:off x="1820311" y="0"/>
                <a:ext cx="692867" cy="952171"/>
                <a:chOff x="-39328" y="0"/>
                <a:chExt cx="692865" cy="952170"/>
              </a:xfrm>
            </p:grpSpPr>
            <p:sp>
              <p:nvSpPr>
                <p:cNvPr id="333" name="Google Shape;522;p12">
                  <a:extLst>
                    <a:ext uri="{FF2B5EF4-FFF2-40B4-BE49-F238E27FC236}">
                      <a16:creationId xmlns:a16="http://schemas.microsoft.com/office/drawing/2014/main" id="{4582AECE-4FDC-C648-9643-B42C3A972DAE}"/>
                    </a:ext>
                  </a:extLst>
                </p:cNvPr>
                <p:cNvSpPr/>
                <p:nvPr/>
              </p:nvSpPr>
              <p:spPr>
                <a:xfrm>
                  <a:off x="0" y="0"/>
                  <a:ext cx="576001" cy="576001"/>
                </a:xfrm>
                <a:prstGeom prst="roundRect">
                  <a:avLst>
                    <a:gd name="adj" fmla="val 16667"/>
                  </a:avLst>
                </a:prstGeom>
                <a:solidFill>
                  <a:srgbClr val="00DBE3"/>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334" name="Google Shape;523;p12">
                  <a:extLst>
                    <a:ext uri="{FF2B5EF4-FFF2-40B4-BE49-F238E27FC236}">
                      <a16:creationId xmlns:a16="http://schemas.microsoft.com/office/drawing/2014/main" id="{38E3DCBF-E749-0A4F-A63D-302EDCEEBF7F}"/>
                    </a:ext>
                  </a:extLst>
                </p:cNvPr>
                <p:cNvSpPr txBox="1"/>
                <p:nvPr/>
              </p:nvSpPr>
              <p:spPr>
                <a:xfrm>
                  <a:off x="-39328" y="664099"/>
                  <a:ext cx="692865" cy="288071"/>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100" b="0" i="0" u="none" strike="noStrike" cap="none" dirty="0">
                      <a:solidFill>
                        <a:srgbClr val="FFFFFF"/>
                      </a:solidFill>
                      <a:latin typeface="Century Gothic" panose="020B0502020202020204" pitchFamily="34" charset="0"/>
                      <a:sym typeface="Arial"/>
                    </a:rPr>
                    <a:t>Security</a:t>
                  </a:r>
                  <a:endParaRPr sz="1200" dirty="0">
                    <a:latin typeface="Century Gothic" panose="020B0502020202020204" pitchFamily="34" charset="0"/>
                  </a:endParaRPr>
                </a:p>
              </p:txBody>
            </p:sp>
          </p:grpSp>
          <p:grpSp>
            <p:nvGrpSpPr>
              <p:cNvPr id="324" name="Google Shape;524;p12">
                <a:extLst>
                  <a:ext uri="{FF2B5EF4-FFF2-40B4-BE49-F238E27FC236}">
                    <a16:creationId xmlns:a16="http://schemas.microsoft.com/office/drawing/2014/main" id="{4253FBE6-D3A6-2C49-AF3B-C03AAE2040E3}"/>
                  </a:ext>
                </a:extLst>
              </p:cNvPr>
              <p:cNvGrpSpPr/>
              <p:nvPr/>
            </p:nvGrpSpPr>
            <p:grpSpPr>
              <a:xfrm>
                <a:off x="898862" y="0"/>
                <a:ext cx="692867" cy="933340"/>
                <a:chOff x="-30957" y="0"/>
                <a:chExt cx="692866" cy="933339"/>
              </a:xfrm>
            </p:grpSpPr>
            <p:sp>
              <p:nvSpPr>
                <p:cNvPr id="331" name="Google Shape;525;p12">
                  <a:extLst>
                    <a:ext uri="{FF2B5EF4-FFF2-40B4-BE49-F238E27FC236}">
                      <a16:creationId xmlns:a16="http://schemas.microsoft.com/office/drawing/2014/main" id="{C4CED825-C8F6-1D4C-98E2-1AD7F4E952DE}"/>
                    </a:ext>
                  </a:extLst>
                </p:cNvPr>
                <p:cNvSpPr/>
                <p:nvPr/>
              </p:nvSpPr>
              <p:spPr>
                <a:xfrm>
                  <a:off x="0" y="0"/>
                  <a:ext cx="576001" cy="576001"/>
                </a:xfrm>
                <a:prstGeom prst="roundRect">
                  <a:avLst>
                    <a:gd name="adj" fmla="val 16667"/>
                  </a:avLst>
                </a:pr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332" name="Google Shape;526;p12">
                  <a:extLst>
                    <a:ext uri="{FF2B5EF4-FFF2-40B4-BE49-F238E27FC236}">
                      <a16:creationId xmlns:a16="http://schemas.microsoft.com/office/drawing/2014/main" id="{064DE7FA-8821-5D4E-A275-BEFEA30D2D59}"/>
                    </a:ext>
                  </a:extLst>
                </p:cNvPr>
                <p:cNvSpPr txBox="1"/>
                <p:nvPr/>
              </p:nvSpPr>
              <p:spPr>
                <a:xfrm>
                  <a:off x="-30957" y="666977"/>
                  <a:ext cx="692866" cy="266362"/>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100" b="0" i="0" u="none" strike="noStrike" cap="none" dirty="0">
                      <a:solidFill>
                        <a:srgbClr val="FFFFFF"/>
                      </a:solidFill>
                      <a:latin typeface="Century Gothic" panose="020B0502020202020204" pitchFamily="34" charset="0"/>
                      <a:sym typeface="Arial"/>
                    </a:rPr>
                    <a:t>Storage</a:t>
                  </a:r>
                  <a:endParaRPr sz="1200" dirty="0">
                    <a:latin typeface="Century Gothic" panose="020B0502020202020204" pitchFamily="34" charset="0"/>
                  </a:endParaRPr>
                </a:p>
              </p:txBody>
            </p:sp>
          </p:grpSp>
          <p:grpSp>
            <p:nvGrpSpPr>
              <p:cNvPr id="325" name="Google Shape;527;p12">
                <a:extLst>
                  <a:ext uri="{FF2B5EF4-FFF2-40B4-BE49-F238E27FC236}">
                    <a16:creationId xmlns:a16="http://schemas.microsoft.com/office/drawing/2014/main" id="{ECAF5254-75AC-CC4B-99D6-CE5AB068D098}"/>
                  </a:ext>
                </a:extLst>
              </p:cNvPr>
              <p:cNvGrpSpPr/>
              <p:nvPr/>
            </p:nvGrpSpPr>
            <p:grpSpPr>
              <a:xfrm>
                <a:off x="2745927" y="0"/>
                <a:ext cx="720354" cy="990864"/>
                <a:chOff x="-43532" y="0"/>
                <a:chExt cx="720353" cy="990863"/>
              </a:xfrm>
            </p:grpSpPr>
            <p:sp>
              <p:nvSpPr>
                <p:cNvPr id="329" name="Google Shape;528;p12">
                  <a:extLst>
                    <a:ext uri="{FF2B5EF4-FFF2-40B4-BE49-F238E27FC236}">
                      <a16:creationId xmlns:a16="http://schemas.microsoft.com/office/drawing/2014/main" id="{AA13F70F-00BE-8147-B840-7BC4B9F23D08}"/>
                    </a:ext>
                  </a:extLst>
                </p:cNvPr>
                <p:cNvSpPr/>
                <p:nvPr/>
              </p:nvSpPr>
              <p:spPr>
                <a:xfrm>
                  <a:off x="0" y="0"/>
                  <a:ext cx="576001" cy="576001"/>
                </a:xfrm>
                <a:prstGeom prst="roundRect">
                  <a:avLst>
                    <a:gd name="adj" fmla="val 16667"/>
                  </a:avLst>
                </a:pr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330" name="Google Shape;529;p12">
                  <a:extLst>
                    <a:ext uri="{FF2B5EF4-FFF2-40B4-BE49-F238E27FC236}">
                      <a16:creationId xmlns:a16="http://schemas.microsoft.com/office/drawing/2014/main" id="{0165B60C-BE3B-E940-952A-9FC43B7B1644}"/>
                    </a:ext>
                  </a:extLst>
                </p:cNvPr>
                <p:cNvSpPr txBox="1"/>
                <p:nvPr/>
              </p:nvSpPr>
              <p:spPr>
                <a:xfrm>
                  <a:off x="-43532" y="664097"/>
                  <a:ext cx="720353" cy="326766"/>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100" b="0" i="0" u="none" strike="noStrike" cap="none" dirty="0">
                      <a:solidFill>
                        <a:srgbClr val="FFFFFF"/>
                      </a:solidFill>
                      <a:latin typeface="Century Gothic" panose="020B0502020202020204" pitchFamily="34" charset="0"/>
                      <a:sym typeface="Arial"/>
                    </a:rPr>
                    <a:t>Network</a:t>
                  </a:r>
                  <a:endParaRPr sz="1200" dirty="0">
                    <a:latin typeface="Century Gothic" panose="020B0502020202020204" pitchFamily="34" charset="0"/>
                  </a:endParaRPr>
                </a:p>
              </p:txBody>
            </p:sp>
          </p:grpSp>
          <p:grpSp>
            <p:nvGrpSpPr>
              <p:cNvPr id="326" name="Google Shape;530;p12">
                <a:extLst>
                  <a:ext uri="{FF2B5EF4-FFF2-40B4-BE49-F238E27FC236}">
                    <a16:creationId xmlns:a16="http://schemas.microsoft.com/office/drawing/2014/main" id="{3FBE2924-04A9-FD4A-9CE7-C107F3E4B8D5}"/>
                  </a:ext>
                </a:extLst>
              </p:cNvPr>
              <p:cNvGrpSpPr/>
              <p:nvPr/>
            </p:nvGrpSpPr>
            <p:grpSpPr>
              <a:xfrm>
                <a:off x="3719279" y="0"/>
                <a:ext cx="621431" cy="1011625"/>
                <a:chOff x="0" y="0"/>
                <a:chExt cx="621430" cy="1011624"/>
              </a:xfrm>
            </p:grpSpPr>
            <p:sp>
              <p:nvSpPr>
                <p:cNvPr id="327" name="Google Shape;531;p12">
                  <a:extLst>
                    <a:ext uri="{FF2B5EF4-FFF2-40B4-BE49-F238E27FC236}">
                      <a16:creationId xmlns:a16="http://schemas.microsoft.com/office/drawing/2014/main" id="{11FA4F25-68D7-8141-9EE8-EE7E70ABDDCD}"/>
                    </a:ext>
                  </a:extLst>
                </p:cNvPr>
                <p:cNvSpPr/>
                <p:nvPr/>
              </p:nvSpPr>
              <p:spPr>
                <a:xfrm>
                  <a:off x="0" y="0"/>
                  <a:ext cx="576001" cy="576001"/>
                </a:xfrm>
                <a:prstGeom prst="roundRect">
                  <a:avLst>
                    <a:gd name="adj" fmla="val 16667"/>
                  </a:avLst>
                </a:prstGeom>
                <a:noFill/>
                <a:ln w="12700" cap="flat" cmpd="sng">
                  <a:solidFill>
                    <a:srgbClr val="00DBE3"/>
                  </a:solidFill>
                  <a:prstDash val="solid"/>
                  <a:miter lim="800000"/>
                  <a:headEnd type="none" w="sm" len="sm"/>
                  <a:tailEnd type="none" w="sm" len="sm"/>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800"/>
                    <a:buFont typeface="Helvetica Neue"/>
                    <a:buNone/>
                  </a:pPr>
                  <a:endParaRPr sz="1600" b="0" i="0" u="none" strike="noStrike" cap="none">
                    <a:solidFill>
                      <a:srgbClr val="FFFFFF"/>
                    </a:solidFill>
                    <a:latin typeface="Century Gothic" panose="020B0502020202020204" pitchFamily="34" charset="0"/>
                    <a:ea typeface="Helvetica Neue"/>
                    <a:cs typeface="Helvetica Neue"/>
                    <a:sym typeface="Helvetica Neue"/>
                  </a:endParaRPr>
                </a:p>
              </p:txBody>
            </p:sp>
            <p:sp>
              <p:nvSpPr>
                <p:cNvPr id="328" name="Google Shape;532;p12">
                  <a:extLst>
                    <a:ext uri="{FF2B5EF4-FFF2-40B4-BE49-F238E27FC236}">
                      <a16:creationId xmlns:a16="http://schemas.microsoft.com/office/drawing/2014/main" id="{FDFA22C9-98EA-7B4B-9C35-60F7D1162CE2}"/>
                    </a:ext>
                  </a:extLst>
                </p:cNvPr>
                <p:cNvSpPr txBox="1"/>
                <p:nvPr/>
              </p:nvSpPr>
              <p:spPr>
                <a:xfrm>
                  <a:off x="45429" y="660528"/>
                  <a:ext cx="576001" cy="351096"/>
                </a:xfrm>
                <a:prstGeom prst="rect">
                  <a:avLst/>
                </a:prstGeom>
                <a:no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100" b="0" i="0" u="none" strike="noStrike" cap="none" dirty="0">
                      <a:solidFill>
                        <a:srgbClr val="FFFFFF"/>
                      </a:solidFill>
                      <a:latin typeface="Century Gothic" panose="020B0502020202020204" pitchFamily="34" charset="0"/>
                      <a:sym typeface="Arial"/>
                    </a:rPr>
                    <a:t>Mgmt</a:t>
                  </a:r>
                  <a:r>
                    <a:rPr lang="en-US" sz="1100" dirty="0">
                      <a:solidFill>
                        <a:srgbClr val="FFFFFF"/>
                      </a:solidFill>
                      <a:latin typeface="Century Gothic" panose="020B0502020202020204" pitchFamily="34" charset="0"/>
                    </a:rPr>
                    <a:t>.</a:t>
                  </a:r>
                  <a:endParaRPr sz="1200" dirty="0">
                    <a:latin typeface="Century Gothic" panose="020B0502020202020204" pitchFamily="34" charset="0"/>
                  </a:endParaRPr>
                </a:p>
              </p:txBody>
            </p:sp>
          </p:grpSp>
        </p:grpSp>
        <p:pic>
          <p:nvPicPr>
            <p:cNvPr id="316" name="Google Shape;533;p12" descr="图片 5">
              <a:extLst>
                <a:ext uri="{FF2B5EF4-FFF2-40B4-BE49-F238E27FC236}">
                  <a16:creationId xmlns:a16="http://schemas.microsoft.com/office/drawing/2014/main" id="{D0EE9A6F-815A-934B-AD27-FC4FAE90B9D9}"/>
                </a:ext>
              </a:extLst>
            </p:cNvPr>
            <p:cNvPicPr preferRelativeResize="0"/>
            <p:nvPr/>
          </p:nvPicPr>
          <p:blipFill rotWithShape="1">
            <a:blip r:embed="rId14">
              <a:alphaModFix/>
            </a:blip>
            <a:srcRect/>
            <a:stretch/>
          </p:blipFill>
          <p:spPr>
            <a:xfrm>
              <a:off x="3835613" y="119018"/>
              <a:ext cx="360001" cy="360001"/>
            </a:xfrm>
            <a:prstGeom prst="rect">
              <a:avLst/>
            </a:prstGeom>
            <a:noFill/>
            <a:ln>
              <a:noFill/>
            </a:ln>
          </p:spPr>
        </p:pic>
        <p:pic>
          <p:nvPicPr>
            <p:cNvPr id="317" name="Google Shape;534;p12" descr="图片 6">
              <a:extLst>
                <a:ext uri="{FF2B5EF4-FFF2-40B4-BE49-F238E27FC236}">
                  <a16:creationId xmlns:a16="http://schemas.microsoft.com/office/drawing/2014/main" id="{86A009FB-9F68-994A-9413-7B884977F9B7}"/>
                </a:ext>
              </a:extLst>
            </p:cNvPr>
            <p:cNvPicPr preferRelativeResize="0"/>
            <p:nvPr/>
          </p:nvPicPr>
          <p:blipFill rotWithShape="1">
            <a:blip r:embed="rId15">
              <a:alphaModFix/>
            </a:blip>
            <a:srcRect/>
            <a:stretch/>
          </p:blipFill>
          <p:spPr>
            <a:xfrm>
              <a:off x="142190" y="154193"/>
              <a:ext cx="282201" cy="282201"/>
            </a:xfrm>
            <a:prstGeom prst="rect">
              <a:avLst/>
            </a:prstGeom>
            <a:noFill/>
            <a:ln>
              <a:noFill/>
            </a:ln>
          </p:spPr>
        </p:pic>
        <p:pic>
          <p:nvPicPr>
            <p:cNvPr id="318" name="Google Shape;535;p12" descr="图片 7">
              <a:extLst>
                <a:ext uri="{FF2B5EF4-FFF2-40B4-BE49-F238E27FC236}">
                  <a16:creationId xmlns:a16="http://schemas.microsoft.com/office/drawing/2014/main" id="{2463ED2F-74B0-3947-B88B-DCB636212172}"/>
                </a:ext>
              </a:extLst>
            </p:cNvPr>
            <p:cNvPicPr preferRelativeResize="0"/>
            <p:nvPr/>
          </p:nvPicPr>
          <p:blipFill rotWithShape="1">
            <a:blip r:embed="rId16">
              <a:alphaModFix/>
            </a:blip>
            <a:srcRect/>
            <a:stretch/>
          </p:blipFill>
          <p:spPr>
            <a:xfrm>
              <a:off x="2914741" y="154193"/>
              <a:ext cx="318002" cy="282201"/>
            </a:xfrm>
            <a:prstGeom prst="rect">
              <a:avLst/>
            </a:prstGeom>
            <a:noFill/>
            <a:ln>
              <a:noFill/>
            </a:ln>
          </p:spPr>
        </p:pic>
        <p:pic>
          <p:nvPicPr>
            <p:cNvPr id="319" name="Google Shape;536;p12" descr="图片 8">
              <a:extLst>
                <a:ext uri="{FF2B5EF4-FFF2-40B4-BE49-F238E27FC236}">
                  <a16:creationId xmlns:a16="http://schemas.microsoft.com/office/drawing/2014/main" id="{D25E1100-01CD-0F4C-B365-9A2FE3F85EB6}"/>
                </a:ext>
              </a:extLst>
            </p:cNvPr>
            <p:cNvPicPr preferRelativeResize="0"/>
            <p:nvPr/>
          </p:nvPicPr>
          <p:blipFill rotWithShape="1">
            <a:blip r:embed="rId17">
              <a:alphaModFix/>
            </a:blip>
            <a:srcRect/>
            <a:stretch/>
          </p:blipFill>
          <p:spPr>
            <a:xfrm>
              <a:off x="3874513" y="154193"/>
              <a:ext cx="282201" cy="282201"/>
            </a:xfrm>
            <a:prstGeom prst="rect">
              <a:avLst/>
            </a:prstGeom>
            <a:noFill/>
            <a:ln>
              <a:noFill/>
            </a:ln>
          </p:spPr>
        </p:pic>
        <p:pic>
          <p:nvPicPr>
            <p:cNvPr id="320" name="Google Shape;537;p12" descr="图片 9">
              <a:extLst>
                <a:ext uri="{FF2B5EF4-FFF2-40B4-BE49-F238E27FC236}">
                  <a16:creationId xmlns:a16="http://schemas.microsoft.com/office/drawing/2014/main" id="{B5A8AD88-B4F1-CB4B-84DD-2C6FD3E63359}"/>
                </a:ext>
              </a:extLst>
            </p:cNvPr>
            <p:cNvPicPr preferRelativeResize="0"/>
            <p:nvPr/>
          </p:nvPicPr>
          <p:blipFill rotWithShape="1">
            <a:blip r:embed="rId18">
              <a:alphaModFix/>
            </a:blip>
            <a:srcRect/>
            <a:stretch/>
          </p:blipFill>
          <p:spPr>
            <a:xfrm>
              <a:off x="1076720" y="154193"/>
              <a:ext cx="282201" cy="282201"/>
            </a:xfrm>
            <a:prstGeom prst="rect">
              <a:avLst/>
            </a:prstGeom>
            <a:noFill/>
            <a:ln>
              <a:noFill/>
            </a:ln>
          </p:spPr>
        </p:pic>
        <p:pic>
          <p:nvPicPr>
            <p:cNvPr id="321" name="Google Shape;538;p12" descr="图片 10">
              <a:extLst>
                <a:ext uri="{FF2B5EF4-FFF2-40B4-BE49-F238E27FC236}">
                  <a16:creationId xmlns:a16="http://schemas.microsoft.com/office/drawing/2014/main" id="{3929BA4F-8F71-E249-BEC6-5EA979EBF1EF}"/>
                </a:ext>
              </a:extLst>
            </p:cNvPr>
            <p:cNvPicPr preferRelativeResize="0"/>
            <p:nvPr/>
          </p:nvPicPr>
          <p:blipFill rotWithShape="1">
            <a:blip r:embed="rId19">
              <a:alphaModFix/>
            </a:blip>
            <a:srcRect/>
            <a:stretch/>
          </p:blipFill>
          <p:spPr>
            <a:xfrm>
              <a:off x="2022516" y="150302"/>
              <a:ext cx="248401" cy="288188"/>
            </a:xfrm>
            <a:prstGeom prst="rect">
              <a:avLst/>
            </a:prstGeom>
            <a:noFill/>
            <a:ln>
              <a:noFill/>
            </a:ln>
          </p:spPr>
        </p:pic>
      </p:grpSp>
    </p:spTree>
    <p:extLst>
      <p:ext uri="{BB962C8B-B14F-4D97-AF65-F5344CB8AC3E}">
        <p14:creationId xmlns:p14="http://schemas.microsoft.com/office/powerpoint/2010/main" val="423393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298"/>
                                        </p:tgtEl>
                                      </p:cBhvr>
                                    </p:animEffect>
                                    <p:set>
                                      <p:cBhvr>
                                        <p:cTn id="7" dur="1" fill="hold">
                                          <p:stCondLst>
                                            <p:cond delay="1000"/>
                                          </p:stCondLst>
                                        </p:cTn>
                                        <p:tgtEl>
                                          <p:spTgt spid="298"/>
                                        </p:tgtEl>
                                        <p:attrNameLst>
                                          <p:attrName>style.visibility</p:attrName>
                                        </p:attrNameLst>
                                      </p:cBhvr>
                                      <p:to>
                                        <p:strVal val="hidden"/>
                                      </p:to>
                                    </p:set>
                                  </p:childTnLst>
                                </p:cTn>
                              </p:par>
                            </p:childTnLst>
                          </p:cTn>
                        </p:par>
                        <p:par>
                          <p:cTn id="8" fill="hold">
                            <p:stCondLst>
                              <p:cond delay="1001"/>
                            </p:stCondLst>
                            <p:childTnLst>
                              <p:par>
                                <p:cTn id="9" presetID="10" presetClass="exit" presetSubtype="0" fill="hold" nodeType="afterEffect">
                                  <p:stCondLst>
                                    <p:cond delay="0"/>
                                  </p:stCondLst>
                                  <p:childTnLst>
                                    <p:animEffect transition="out" filter="fade">
                                      <p:cBhvr>
                                        <p:cTn id="10" dur="1200"/>
                                        <p:tgtEl>
                                          <p:spTgt spid="314"/>
                                        </p:tgtEl>
                                      </p:cBhvr>
                                    </p:animEffect>
                                    <p:set>
                                      <p:cBhvr>
                                        <p:cTn id="11" dur="1" fill="hold">
                                          <p:stCondLst>
                                            <p:cond delay="1200"/>
                                          </p:stCondLst>
                                        </p:cTn>
                                        <p:tgtEl>
                                          <p:spTgt spid="314"/>
                                        </p:tgtEl>
                                        <p:attrNameLst>
                                          <p:attrName>style.visibility</p:attrName>
                                        </p:attrNameLst>
                                      </p:cBhvr>
                                      <p:to>
                                        <p:strVal val="hidden"/>
                                      </p:to>
                                    </p:set>
                                  </p:childTnLst>
                                </p:cTn>
                              </p:par>
                            </p:childTnLst>
                          </p:cTn>
                        </p:par>
                        <p:par>
                          <p:cTn id="12" fill="hold">
                            <p:stCondLst>
                              <p:cond delay="2202"/>
                            </p:stCondLst>
                            <p:childTnLst>
                              <p:par>
                                <p:cTn id="13" presetID="10" presetClass="exit" presetSubtype="0" fill="hold" nodeType="afterEffect">
                                  <p:stCondLst>
                                    <p:cond delay="0"/>
                                  </p:stCondLst>
                                  <p:childTnLst>
                                    <p:animEffect transition="out" filter="fade">
                                      <p:cBhvr>
                                        <p:cTn id="14" dur="500"/>
                                        <p:tgtEl>
                                          <p:spTgt spid="56"/>
                                        </p:tgtEl>
                                      </p:cBhvr>
                                    </p:animEffect>
                                    <p:set>
                                      <p:cBhvr>
                                        <p:cTn id="15" dur="1" fill="hold">
                                          <p:stCondLst>
                                            <p:cond delay="500"/>
                                          </p:stCondLst>
                                        </p:cTn>
                                        <p:tgtEl>
                                          <p:spTgt spid="56"/>
                                        </p:tgtEl>
                                        <p:attrNameLst>
                                          <p:attrName>style.visibility</p:attrName>
                                        </p:attrNameLst>
                                      </p:cBhvr>
                                      <p:to>
                                        <p:strVal val="hidden"/>
                                      </p:to>
                                    </p:set>
                                  </p:childTnLst>
                                </p:cTn>
                              </p:par>
                            </p:childTnLst>
                          </p:cTn>
                        </p:par>
                        <p:par>
                          <p:cTn id="16" fill="hold">
                            <p:stCondLst>
                              <p:cond delay="2703"/>
                            </p:stCondLst>
                            <p:childTnLst>
                              <p:par>
                                <p:cTn id="17" presetID="10" presetClass="exit" presetSubtype="0" fill="hold" nodeType="afterEffect">
                                  <p:stCondLst>
                                    <p:cond delay="0"/>
                                  </p:stCondLst>
                                  <p:childTnLst>
                                    <p:animEffect transition="out" filter="fade">
                                      <p:cBhvr>
                                        <p:cTn id="18" dur="500"/>
                                        <p:tgtEl>
                                          <p:spTgt spid="71"/>
                                        </p:tgtEl>
                                      </p:cBhvr>
                                    </p:animEffect>
                                    <p:set>
                                      <p:cBhvr>
                                        <p:cTn id="19" dur="1" fill="hold">
                                          <p:stCondLst>
                                            <p:cond delay="500"/>
                                          </p:stCondLst>
                                        </p:cTn>
                                        <p:tgtEl>
                                          <p:spTgt spid="71"/>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57"/>
                                        </p:tgtEl>
                                      </p:cBhvr>
                                    </p:animEffect>
                                    <p:set>
                                      <p:cBhvr>
                                        <p:cTn id="24" dur="1" fill="hold">
                                          <p:stCondLst>
                                            <p:cond delay="500"/>
                                          </p:stCondLst>
                                        </p:cTn>
                                        <p:tgtEl>
                                          <p:spTgt spid="57"/>
                                        </p:tgtEl>
                                        <p:attrNameLst>
                                          <p:attrName>style.visibility</p:attrName>
                                        </p:attrNameLst>
                                      </p:cBhvr>
                                      <p:to>
                                        <p:strVal val="hidden"/>
                                      </p:to>
                                    </p:set>
                                  </p:childTnLst>
                                </p:cTn>
                              </p:par>
                            </p:childTnLst>
                          </p:cTn>
                        </p:par>
                        <p:par>
                          <p:cTn id="25" fill="hold">
                            <p:stCondLst>
                              <p:cond delay="501"/>
                            </p:stCondLst>
                            <p:childTnLst>
                              <p:par>
                                <p:cTn id="26" presetID="10" presetClass="exit" presetSubtype="0" fill="hold" nodeType="afterEffect">
                                  <p:stCondLst>
                                    <p:cond delay="0"/>
                                  </p:stCondLst>
                                  <p:childTnLst>
                                    <p:animEffect transition="out" filter="fade">
                                      <p:cBhvr>
                                        <p:cTn id="27" dur="500"/>
                                        <p:tgtEl>
                                          <p:spTgt spid="64"/>
                                        </p:tgtEl>
                                      </p:cBhvr>
                                    </p:animEffect>
                                    <p:set>
                                      <p:cBhvr>
                                        <p:cTn id="28" dur="1" fill="hold">
                                          <p:stCondLst>
                                            <p:cond delay="500"/>
                                          </p:stCondLst>
                                        </p:cTn>
                                        <p:tgtEl>
                                          <p:spTgt spid="64"/>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84"/>
                                        </p:tgtEl>
                                      </p:cBhvr>
                                    </p:animEffect>
                                    <p:set>
                                      <p:cBhvr>
                                        <p:cTn id="33" dur="1" fill="hold">
                                          <p:stCondLst>
                                            <p:cond delay="500"/>
                                          </p:stCondLst>
                                        </p:cTn>
                                        <p:tgtEl>
                                          <p:spTgt spid="84"/>
                                        </p:tgtEl>
                                        <p:attrNameLst>
                                          <p:attrName>style.visibility</p:attrName>
                                        </p:attrNameLst>
                                      </p:cBhvr>
                                      <p:to>
                                        <p:strVal val="hidden"/>
                                      </p:to>
                                    </p:set>
                                  </p:childTnLst>
                                </p:cTn>
                              </p:par>
                            </p:childTnLst>
                          </p:cTn>
                        </p:par>
                        <p:par>
                          <p:cTn id="34" fill="hold">
                            <p:stCondLst>
                              <p:cond delay="501"/>
                            </p:stCondLst>
                            <p:childTnLst>
                              <p:par>
                                <p:cTn id="35" presetID="10" presetClass="entr" presetSubtype="0" fill="hold" nodeType="afterEffect">
                                  <p:stCondLst>
                                    <p:cond delay="0"/>
                                  </p:stCondLst>
                                  <p:childTnLst>
                                    <p:set>
                                      <p:cBhvr>
                                        <p:cTn id="36" dur="1" fill="hold">
                                          <p:stCondLst>
                                            <p:cond delay="0"/>
                                          </p:stCondLst>
                                        </p:cTn>
                                        <p:tgtEl>
                                          <p:spTgt spid="286"/>
                                        </p:tgtEl>
                                        <p:attrNameLst>
                                          <p:attrName>style.visibility</p:attrName>
                                        </p:attrNameLst>
                                      </p:cBhvr>
                                      <p:to>
                                        <p:strVal val="visible"/>
                                      </p:to>
                                    </p:set>
                                    <p:animEffect transition="in" filter="fade">
                                      <p:cBhvr>
                                        <p:cTn id="37" dur="500"/>
                                        <p:tgtEl>
                                          <p:spTgt spid="28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fade">
                                      <p:cBhvr>
                                        <p:cTn id="47" dur="500"/>
                                        <p:tgtEl>
                                          <p:spTgt spid="8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2"/>
                                        </p:tgtEl>
                                        <p:attrNameLst>
                                          <p:attrName>style.visibility</p:attrName>
                                        </p:attrNameLst>
                                      </p:cBhvr>
                                      <p:to>
                                        <p:strVal val="visible"/>
                                      </p:to>
                                    </p:set>
                                    <p:animEffect transition="in" filter="fade">
                                      <p:cBhvr>
                                        <p:cTn id="52" dur="500"/>
                                        <p:tgtEl>
                                          <p:spTgt spid="132"/>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223"/>
                                        </p:tgtEl>
                                        <p:attrNameLst>
                                          <p:attrName>style.visibility</p:attrName>
                                        </p:attrNameLst>
                                      </p:cBhvr>
                                      <p:to>
                                        <p:strVal val="visible"/>
                                      </p:to>
                                    </p:set>
                                    <p:animEffect transition="in" filter="fade">
                                      <p:cBhvr>
                                        <p:cTn id="56" dur="250"/>
                                        <p:tgtEl>
                                          <p:spTgt spid="223"/>
                                        </p:tgtEl>
                                      </p:cBhvr>
                                    </p:animEffect>
                                  </p:childTnLst>
                                </p:cTn>
                              </p:par>
                            </p:childTnLst>
                          </p:cTn>
                        </p:par>
                        <p:par>
                          <p:cTn id="57" fill="hold">
                            <p:stCondLst>
                              <p:cond delay="750"/>
                            </p:stCondLst>
                            <p:childTnLst>
                              <p:par>
                                <p:cTn id="58" presetID="10" presetClass="entr" presetSubtype="0" fill="hold" nodeType="afterEffect">
                                  <p:stCondLst>
                                    <p:cond delay="0"/>
                                  </p:stCondLst>
                                  <p:childTnLst>
                                    <p:set>
                                      <p:cBhvr>
                                        <p:cTn id="59" dur="1" fill="hold">
                                          <p:stCondLst>
                                            <p:cond delay="0"/>
                                          </p:stCondLst>
                                        </p:cTn>
                                        <p:tgtEl>
                                          <p:spTgt spid="244"/>
                                        </p:tgtEl>
                                        <p:attrNameLst>
                                          <p:attrName>style.visibility</p:attrName>
                                        </p:attrNameLst>
                                      </p:cBhvr>
                                      <p:to>
                                        <p:strVal val="visible"/>
                                      </p:to>
                                    </p:set>
                                    <p:animEffect transition="in" filter="fade">
                                      <p:cBhvr>
                                        <p:cTn id="60" dur="250"/>
                                        <p:tgtEl>
                                          <p:spTgt spid="244"/>
                                        </p:tgtEl>
                                      </p:cBhvr>
                                    </p:animEffect>
                                  </p:childTnLst>
                                </p:cTn>
                              </p:par>
                            </p:childTnLst>
                          </p:cTn>
                        </p:par>
                        <p:par>
                          <p:cTn id="61" fill="hold">
                            <p:stCondLst>
                              <p:cond delay="1000"/>
                            </p:stCondLst>
                            <p:childTnLst>
                              <p:par>
                                <p:cTn id="62" presetID="10" presetClass="entr" presetSubtype="0" fill="hold" nodeType="afterEffect">
                                  <p:stCondLst>
                                    <p:cond delay="0"/>
                                  </p:stCondLst>
                                  <p:childTnLst>
                                    <p:set>
                                      <p:cBhvr>
                                        <p:cTn id="63" dur="1" fill="hold">
                                          <p:stCondLst>
                                            <p:cond delay="0"/>
                                          </p:stCondLst>
                                        </p:cTn>
                                        <p:tgtEl>
                                          <p:spTgt spid="265"/>
                                        </p:tgtEl>
                                        <p:attrNameLst>
                                          <p:attrName>style.visibility</p:attrName>
                                        </p:attrNameLst>
                                      </p:cBhvr>
                                      <p:to>
                                        <p:strVal val="visible"/>
                                      </p:to>
                                    </p:set>
                                    <p:animEffect transition="in" filter="fade">
                                      <p:cBhvr>
                                        <p:cTn id="64" dur="250"/>
                                        <p:tgtEl>
                                          <p:spTgt spid="2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23</a:t>
            </a:fld>
            <a:endParaRPr lang="zh-CN" altLang="en-US" dirty="0"/>
          </a:p>
        </p:txBody>
      </p:sp>
      <p:sp>
        <p:nvSpPr>
          <p:cNvPr id="5" name="标题 4">
            <a:extLst>
              <a:ext uri="{FF2B5EF4-FFF2-40B4-BE49-F238E27FC236}">
                <a16:creationId xmlns:a16="http://schemas.microsoft.com/office/drawing/2014/main" id="{D6B1EA6C-55CB-D74E-BE89-D57BCBEC7D10}"/>
              </a:ext>
            </a:extLst>
          </p:cNvPr>
          <p:cNvSpPr>
            <a:spLocks noGrp="1"/>
          </p:cNvSpPr>
          <p:nvPr>
            <p:ph type="ctrTitle"/>
          </p:nvPr>
        </p:nvSpPr>
        <p:spPr>
          <a:xfrm>
            <a:off x="558800" y="165099"/>
            <a:ext cx="9728200" cy="550863"/>
          </a:xfrm>
        </p:spPr>
        <p:txBody>
          <a:bodyPr>
            <a:normAutofit/>
          </a:bodyPr>
          <a:lstStyle/>
          <a:p>
            <a:r>
              <a:rPr kumimoji="1" lang="en" altLang="zh-CN" dirty="0"/>
              <a:t>Validated by Mainstream Medical Systems</a:t>
            </a:r>
            <a:endParaRPr kumimoji="1"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8" name="组合 7">
            <a:extLst>
              <a:ext uri="{FF2B5EF4-FFF2-40B4-BE49-F238E27FC236}">
                <a16:creationId xmlns:a16="http://schemas.microsoft.com/office/drawing/2014/main" id="{3FE8E955-D4AE-0643-982A-415CD667540D}"/>
              </a:ext>
            </a:extLst>
          </p:cNvPr>
          <p:cNvGrpSpPr/>
          <p:nvPr/>
        </p:nvGrpSpPr>
        <p:grpSpPr>
          <a:xfrm>
            <a:off x="2139461" y="2394683"/>
            <a:ext cx="7913077" cy="747345"/>
            <a:chOff x="1881554" y="1767254"/>
            <a:chExt cx="7913077" cy="668215"/>
          </a:xfrm>
        </p:grpSpPr>
        <p:sp>
          <p:nvSpPr>
            <p:cNvPr id="7" name="圆角矩形 6">
              <a:extLst>
                <a:ext uri="{FF2B5EF4-FFF2-40B4-BE49-F238E27FC236}">
                  <a16:creationId xmlns:a16="http://schemas.microsoft.com/office/drawing/2014/main" id="{D8576E8C-94BC-B44A-8CCD-7C944FB4C013}"/>
                </a:ext>
              </a:extLst>
            </p:cNvPr>
            <p:cNvSpPr/>
            <p:nvPr/>
          </p:nvSpPr>
          <p:spPr>
            <a:xfrm>
              <a:off x="1881554"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圆角矩形 23">
              <a:extLst>
                <a:ext uri="{FF2B5EF4-FFF2-40B4-BE49-F238E27FC236}">
                  <a16:creationId xmlns:a16="http://schemas.microsoft.com/office/drawing/2014/main" id="{7EBD6963-3651-E840-A3D4-F3EF00109BCD}"/>
                </a:ext>
              </a:extLst>
            </p:cNvPr>
            <p:cNvSpPr/>
            <p:nvPr/>
          </p:nvSpPr>
          <p:spPr>
            <a:xfrm>
              <a:off x="4677508"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圆角矩形 24">
              <a:extLst>
                <a:ext uri="{FF2B5EF4-FFF2-40B4-BE49-F238E27FC236}">
                  <a16:creationId xmlns:a16="http://schemas.microsoft.com/office/drawing/2014/main" id="{AE63BF5F-D890-DA40-B351-82447B0BC99D}"/>
                </a:ext>
              </a:extLst>
            </p:cNvPr>
            <p:cNvSpPr/>
            <p:nvPr/>
          </p:nvSpPr>
          <p:spPr>
            <a:xfrm>
              <a:off x="7473462"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26" name="组合 25">
            <a:extLst>
              <a:ext uri="{FF2B5EF4-FFF2-40B4-BE49-F238E27FC236}">
                <a16:creationId xmlns:a16="http://schemas.microsoft.com/office/drawing/2014/main" id="{86AB5016-04AD-B84D-B061-B9150F6A1F09}"/>
              </a:ext>
            </a:extLst>
          </p:cNvPr>
          <p:cNvGrpSpPr/>
          <p:nvPr/>
        </p:nvGrpSpPr>
        <p:grpSpPr>
          <a:xfrm>
            <a:off x="2139461" y="3625606"/>
            <a:ext cx="7913077" cy="747345"/>
            <a:chOff x="1881554" y="1767254"/>
            <a:chExt cx="7913077" cy="668215"/>
          </a:xfrm>
        </p:grpSpPr>
        <p:sp>
          <p:nvSpPr>
            <p:cNvPr id="27" name="圆角矩形 26">
              <a:extLst>
                <a:ext uri="{FF2B5EF4-FFF2-40B4-BE49-F238E27FC236}">
                  <a16:creationId xmlns:a16="http://schemas.microsoft.com/office/drawing/2014/main" id="{2C2759B3-381D-D143-9AA0-C08D9A40E5CC}"/>
                </a:ext>
              </a:extLst>
            </p:cNvPr>
            <p:cNvSpPr/>
            <p:nvPr/>
          </p:nvSpPr>
          <p:spPr>
            <a:xfrm>
              <a:off x="1881554"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圆角矩形 27">
              <a:extLst>
                <a:ext uri="{FF2B5EF4-FFF2-40B4-BE49-F238E27FC236}">
                  <a16:creationId xmlns:a16="http://schemas.microsoft.com/office/drawing/2014/main" id="{C510647C-6615-8346-AC2D-2C6EFB80FD32}"/>
                </a:ext>
              </a:extLst>
            </p:cNvPr>
            <p:cNvSpPr/>
            <p:nvPr/>
          </p:nvSpPr>
          <p:spPr>
            <a:xfrm>
              <a:off x="4677508"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圆角矩形 28">
              <a:extLst>
                <a:ext uri="{FF2B5EF4-FFF2-40B4-BE49-F238E27FC236}">
                  <a16:creationId xmlns:a16="http://schemas.microsoft.com/office/drawing/2014/main" id="{502F0C13-C757-184B-A9AE-2D57DFF15B49}"/>
                </a:ext>
              </a:extLst>
            </p:cNvPr>
            <p:cNvSpPr/>
            <p:nvPr/>
          </p:nvSpPr>
          <p:spPr>
            <a:xfrm>
              <a:off x="7473462"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31" name="Picture 6">
            <a:extLst>
              <a:ext uri="{FF2B5EF4-FFF2-40B4-BE49-F238E27FC236}">
                <a16:creationId xmlns:a16="http://schemas.microsoft.com/office/drawing/2014/main" id="{F50BCA4C-7B0C-A74D-86BD-6DD525975F38}"/>
              </a:ext>
            </a:extLst>
          </p:cNvPr>
          <p:cNvPicPr>
            <a:picLocks noChangeAspect="1"/>
          </p:cNvPicPr>
          <p:nvPr/>
        </p:nvPicPr>
        <p:blipFill>
          <a:blip r:embed="rId4"/>
          <a:stretch>
            <a:fillRect/>
          </a:stretch>
        </p:blipFill>
        <p:spPr>
          <a:xfrm>
            <a:off x="8002584" y="2608912"/>
            <a:ext cx="1865119" cy="297504"/>
          </a:xfrm>
          <a:prstGeom prst="rect">
            <a:avLst/>
          </a:prstGeom>
        </p:spPr>
      </p:pic>
      <p:pic>
        <p:nvPicPr>
          <p:cNvPr id="32" name="Picture 7">
            <a:extLst>
              <a:ext uri="{FF2B5EF4-FFF2-40B4-BE49-F238E27FC236}">
                <a16:creationId xmlns:a16="http://schemas.microsoft.com/office/drawing/2014/main" id="{228F87D0-2A38-864C-8EE5-70577C2103FC}"/>
              </a:ext>
            </a:extLst>
          </p:cNvPr>
          <p:cNvPicPr>
            <a:picLocks noChangeAspect="1"/>
          </p:cNvPicPr>
          <p:nvPr/>
        </p:nvPicPr>
        <p:blipFill>
          <a:blip r:embed="rId5"/>
          <a:stretch>
            <a:fillRect/>
          </a:stretch>
        </p:blipFill>
        <p:spPr>
          <a:xfrm>
            <a:off x="2524044" y="3678449"/>
            <a:ext cx="1542895" cy="641658"/>
          </a:xfrm>
          <a:prstGeom prst="rect">
            <a:avLst/>
          </a:prstGeom>
        </p:spPr>
      </p:pic>
      <p:pic>
        <p:nvPicPr>
          <p:cNvPr id="33" name="Picture 9">
            <a:extLst>
              <a:ext uri="{FF2B5EF4-FFF2-40B4-BE49-F238E27FC236}">
                <a16:creationId xmlns:a16="http://schemas.microsoft.com/office/drawing/2014/main" id="{EB176D28-7D86-A941-987D-735330AECA12}"/>
              </a:ext>
            </a:extLst>
          </p:cNvPr>
          <p:cNvPicPr>
            <a:picLocks noChangeAspect="1"/>
          </p:cNvPicPr>
          <p:nvPr/>
        </p:nvPicPr>
        <p:blipFill rotWithShape="1">
          <a:blip r:embed="rId6"/>
          <a:srcRect l="4845" t="10634" r="8285" b="10632"/>
          <a:stretch/>
        </p:blipFill>
        <p:spPr>
          <a:xfrm>
            <a:off x="5241984" y="3686792"/>
            <a:ext cx="1708030" cy="567613"/>
          </a:xfrm>
          <a:prstGeom prst="rect">
            <a:avLst/>
          </a:prstGeom>
        </p:spPr>
      </p:pic>
      <p:pic>
        <p:nvPicPr>
          <p:cNvPr id="34" name="Picture 10">
            <a:extLst>
              <a:ext uri="{FF2B5EF4-FFF2-40B4-BE49-F238E27FC236}">
                <a16:creationId xmlns:a16="http://schemas.microsoft.com/office/drawing/2014/main" id="{83021045-D2C2-0A4F-9471-2FE3B39AD02F}"/>
              </a:ext>
            </a:extLst>
          </p:cNvPr>
          <p:cNvPicPr>
            <a:picLocks noChangeAspect="1"/>
          </p:cNvPicPr>
          <p:nvPr/>
        </p:nvPicPr>
        <p:blipFill>
          <a:blip r:embed="rId7"/>
          <a:stretch>
            <a:fillRect/>
          </a:stretch>
        </p:blipFill>
        <p:spPr>
          <a:xfrm>
            <a:off x="7989156" y="3726067"/>
            <a:ext cx="1865119" cy="546422"/>
          </a:xfrm>
          <a:prstGeom prst="rect">
            <a:avLst/>
          </a:prstGeom>
        </p:spPr>
      </p:pic>
      <p:pic>
        <p:nvPicPr>
          <p:cNvPr id="35" name="图片 3">
            <a:extLst>
              <a:ext uri="{FF2B5EF4-FFF2-40B4-BE49-F238E27FC236}">
                <a16:creationId xmlns:a16="http://schemas.microsoft.com/office/drawing/2014/main" id="{9397A6C5-12E4-EE40-B233-3615B203B086}"/>
              </a:ext>
              <a:ext uri="{C183D7F6-B498-43B3-948B-1728B52AA6E4}">
                <adec:decorative xmlns:adec="http://schemas.microsoft.com/office/drawing/2017/decorative" val="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52385" y="2482227"/>
            <a:ext cx="1486215" cy="572255"/>
          </a:xfrm>
          <a:prstGeom prst="rect">
            <a:avLst/>
          </a:prstGeom>
        </p:spPr>
      </p:pic>
      <p:sp>
        <p:nvSpPr>
          <p:cNvPr id="9" name="矩形 8">
            <a:extLst>
              <a:ext uri="{FF2B5EF4-FFF2-40B4-BE49-F238E27FC236}">
                <a16:creationId xmlns:a16="http://schemas.microsoft.com/office/drawing/2014/main" id="{29796266-A30E-B54C-90FA-00B0161A08CB}"/>
              </a:ext>
            </a:extLst>
          </p:cNvPr>
          <p:cNvSpPr/>
          <p:nvPr/>
        </p:nvSpPr>
        <p:spPr>
          <a:xfrm>
            <a:off x="5149968" y="2503208"/>
            <a:ext cx="1892061" cy="50891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0" name="Picture 3">
            <a:extLst>
              <a:ext uri="{FF2B5EF4-FFF2-40B4-BE49-F238E27FC236}">
                <a16:creationId xmlns:a16="http://schemas.microsoft.com/office/drawing/2014/main" id="{7BDE6E1C-FECA-BC48-AA54-B415BEDBC428}"/>
              </a:ext>
            </a:extLst>
          </p:cNvPr>
          <p:cNvPicPr>
            <a:picLocks noChangeAspect="1"/>
          </p:cNvPicPr>
          <p:nvPr/>
        </p:nvPicPr>
        <p:blipFill>
          <a:blip r:embed="rId9"/>
          <a:stretch>
            <a:fillRect/>
          </a:stretch>
        </p:blipFill>
        <p:spPr>
          <a:xfrm>
            <a:off x="5177837" y="2608912"/>
            <a:ext cx="1836321" cy="287424"/>
          </a:xfrm>
          <a:prstGeom prst="rect">
            <a:avLst/>
          </a:prstGeom>
        </p:spPr>
      </p:pic>
    </p:spTree>
    <p:extLst>
      <p:ext uri="{BB962C8B-B14F-4D97-AF65-F5344CB8AC3E}">
        <p14:creationId xmlns:p14="http://schemas.microsoft.com/office/powerpoint/2010/main" val="42065878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24</a:t>
            </a:fld>
            <a:endParaRPr lang="zh-CN" altLang="en-US" dirty="0"/>
          </a:p>
        </p:txBody>
      </p:sp>
      <p:sp>
        <p:nvSpPr>
          <p:cNvPr id="5" name="标题 4">
            <a:extLst>
              <a:ext uri="{FF2B5EF4-FFF2-40B4-BE49-F238E27FC236}">
                <a16:creationId xmlns:a16="http://schemas.microsoft.com/office/drawing/2014/main" id="{278E34D6-5DE4-2648-9F46-292507413A75}"/>
              </a:ext>
            </a:extLst>
          </p:cNvPr>
          <p:cNvSpPr>
            <a:spLocks noGrp="1"/>
          </p:cNvSpPr>
          <p:nvPr>
            <p:ph type="ctrTitle"/>
          </p:nvPr>
        </p:nvSpPr>
        <p:spPr>
          <a:xfrm>
            <a:off x="558800" y="165099"/>
            <a:ext cx="9281886" cy="988787"/>
          </a:xfrm>
        </p:spPr>
        <p:txBody>
          <a:bodyPr>
            <a:normAutofit/>
          </a:bodyPr>
          <a:lstStyle/>
          <a:p>
            <a:r>
              <a:rPr kumimoji="1" lang="en" altLang="zh-CN" dirty="0"/>
              <a:t>A Case Study: Mariano Marcos Memorial Hospital and Medical Center </a:t>
            </a:r>
            <a:endParaRPr kumimoji="1"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34" name="TextBox 2">
            <a:extLst>
              <a:ext uri="{FF2B5EF4-FFF2-40B4-BE49-F238E27FC236}">
                <a16:creationId xmlns:a16="http://schemas.microsoft.com/office/drawing/2014/main" id="{A561CC14-E42A-1241-888C-10E6AAFCB5F7}"/>
              </a:ext>
            </a:extLst>
          </p:cNvPr>
          <p:cNvSpPr txBox="1"/>
          <p:nvPr/>
        </p:nvSpPr>
        <p:spPr>
          <a:xfrm>
            <a:off x="2415394" y="1188291"/>
            <a:ext cx="8908996" cy="5227328"/>
          </a:xfrm>
          <a:prstGeom prst="rect">
            <a:avLst/>
          </a:prstGeom>
          <a:noFill/>
        </p:spPr>
        <p:txBody>
          <a:bodyPr wrap="square" rtlCol="0">
            <a:spAutoFit/>
          </a:bodyPr>
          <a:lstStyle/>
          <a:p>
            <a:pPr algn="just">
              <a:lnSpc>
                <a:spcPct val="150000"/>
              </a:lnSpc>
            </a:pPr>
            <a:r>
              <a:rPr lang="en-US" altLang="zh-Hans" sz="1400" b="1" i="1" dirty="0">
                <a:solidFill>
                  <a:srgbClr val="00B0F0"/>
                </a:solidFill>
                <a:latin typeface="Century Gothic" panose="020B0502020202020204" pitchFamily="34" charset="0"/>
              </a:rPr>
              <a:t>Customer background</a:t>
            </a:r>
          </a:p>
          <a:p>
            <a:pPr algn="just">
              <a:lnSpc>
                <a:spcPct val="150000"/>
              </a:lnSpc>
            </a:pPr>
            <a:r>
              <a:rPr lang="en-US" altLang="zh-CN" sz="1200" kern="1400" dirty="0">
                <a:solidFill>
                  <a:schemeClr val="bg1"/>
                </a:solidFill>
                <a:latin typeface="Century Gothic" panose="020B0502020202020204" pitchFamily="34" charset="0"/>
              </a:rPr>
              <a:t>Mariano Marcos Memorial Hospital and Medical Center (MMMH &amp; MC) is the biggest public hospital in </a:t>
            </a:r>
            <a:r>
              <a:rPr lang="en-US" altLang="zh-CN" sz="1200" kern="1400" dirty="0" err="1">
                <a:solidFill>
                  <a:schemeClr val="bg1"/>
                </a:solidFill>
                <a:latin typeface="Century Gothic" panose="020B0502020202020204" pitchFamily="34" charset="0"/>
              </a:rPr>
              <a:t>Llocos</a:t>
            </a:r>
            <a:r>
              <a:rPr lang="en-US" altLang="zh-CN" sz="1200" kern="1400" dirty="0">
                <a:solidFill>
                  <a:schemeClr val="bg1"/>
                </a:solidFill>
                <a:latin typeface="Century Gothic" panose="020B0502020202020204" pitchFamily="34" charset="0"/>
              </a:rPr>
              <a:t> Norte province, city Laoag, which was founded in 1972. MMMH &amp; MC is the only level-3 hospital (the highest level) in the region that offers CT.  In the year of 2012, MMMH &amp; MC started digital transformation, with iHomis (Hospital Information System) &amp; </a:t>
            </a:r>
            <a:r>
              <a:rPr lang="en-US" altLang="zh-CN" sz="1200" kern="1400" dirty="0" err="1">
                <a:solidFill>
                  <a:schemeClr val="bg1"/>
                </a:solidFill>
                <a:latin typeface="Century Gothic" panose="020B0502020202020204" pitchFamily="34" charset="0"/>
              </a:rPr>
              <a:t>MedSys</a:t>
            </a:r>
            <a:r>
              <a:rPr lang="en-US" altLang="zh-CN" sz="1200" kern="1400" dirty="0">
                <a:solidFill>
                  <a:schemeClr val="bg1"/>
                </a:solidFill>
                <a:latin typeface="Century Gothic" panose="020B0502020202020204" pitchFamily="34" charset="0"/>
              </a:rPr>
              <a:t> that were supported by DOH (Department of Health). With more and more systems being digitalized and patient quantity increasing in recent years, the IT infrastructure has become a critical challenge. </a:t>
            </a:r>
          </a:p>
          <a:p>
            <a:pPr algn="just"/>
            <a:endParaRPr lang="en-US" altLang="zh-CN" sz="1200" kern="1400" dirty="0">
              <a:solidFill>
                <a:schemeClr val="bg1"/>
              </a:solidFill>
              <a:latin typeface="Century Gothic" panose="020B0502020202020204" pitchFamily="34" charset="0"/>
            </a:endParaRPr>
          </a:p>
          <a:p>
            <a:pPr algn="just">
              <a:lnSpc>
                <a:spcPct val="150000"/>
              </a:lnSpc>
            </a:pPr>
            <a:r>
              <a:rPr lang="en-US" altLang="zh-CN" sz="1400" b="1" i="1" kern="1400" dirty="0">
                <a:solidFill>
                  <a:srgbClr val="00B0F0"/>
                </a:solidFill>
                <a:latin typeface="Century Gothic" panose="020B0502020202020204" pitchFamily="34" charset="0"/>
              </a:rPr>
              <a:t>Challenges</a:t>
            </a:r>
          </a:p>
          <a:p>
            <a:pPr marL="171450" indent="-171450" algn="just">
              <a:lnSpc>
                <a:spcPct val="150000"/>
              </a:lnSpc>
              <a:buFont typeface="Arial" panose="020B0604020202020204" pitchFamily="34" charset="0"/>
              <a:buChar char="•"/>
            </a:pPr>
            <a:r>
              <a:rPr lang="en-US" altLang="zh-Hans" sz="1200" dirty="0">
                <a:solidFill>
                  <a:schemeClr val="bg1"/>
                </a:solidFill>
                <a:latin typeface="Century Gothic" panose="020B0502020202020204" pitchFamily="34" charset="0"/>
              </a:rPr>
              <a:t>Slow performance of HIS and PACS</a:t>
            </a:r>
          </a:p>
          <a:p>
            <a:pPr marL="171450" indent="-171450" algn="just">
              <a:lnSpc>
                <a:spcPct val="150000"/>
              </a:lnSpc>
              <a:buFont typeface="Arial" panose="020B0604020202020204" pitchFamily="34" charset="0"/>
              <a:buChar char="•"/>
            </a:pPr>
            <a:r>
              <a:rPr lang="en-US" altLang="zh-Hans" sz="1200" dirty="0">
                <a:solidFill>
                  <a:schemeClr val="bg1"/>
                </a:solidFill>
                <a:latin typeface="Century Gothic" panose="020B0502020202020204" pitchFamily="34" charset="0"/>
              </a:rPr>
              <a:t>High risk of failure without high availability design</a:t>
            </a:r>
          </a:p>
          <a:p>
            <a:pPr marL="342900" indent="-342900" algn="just">
              <a:buFont typeface="Courier New" panose="02070309020205020404" pitchFamily="49" charset="0"/>
              <a:buChar char="o"/>
            </a:pPr>
            <a:endParaRPr lang="en-US" altLang="zh-Hans" sz="1200" dirty="0">
              <a:solidFill>
                <a:schemeClr val="bg1"/>
              </a:solidFill>
              <a:latin typeface="Century Gothic" panose="020B0502020202020204" pitchFamily="34" charset="0"/>
            </a:endParaRPr>
          </a:p>
          <a:p>
            <a:pPr algn="just">
              <a:lnSpc>
                <a:spcPct val="150000"/>
              </a:lnSpc>
            </a:pPr>
            <a:r>
              <a:rPr lang="en-US" altLang="zh-Hans" sz="1400" b="1" i="1" kern="1400" dirty="0">
                <a:solidFill>
                  <a:srgbClr val="00B0F0"/>
                </a:solidFill>
                <a:latin typeface="Century Gothic" panose="020B0502020202020204" pitchFamily="34" charset="0"/>
              </a:rPr>
              <a:t>Sangfor Solution</a:t>
            </a:r>
          </a:p>
          <a:p>
            <a:pPr marL="285750" indent="-285750" algn="just">
              <a:lnSpc>
                <a:spcPct val="150000"/>
              </a:lnSpc>
              <a:buFont typeface="Arial" panose="020B0604020202020204" pitchFamily="34" charset="0"/>
              <a:buChar char="•"/>
            </a:pPr>
            <a:r>
              <a:rPr lang="en-US" altLang="zh-Hans" sz="1200" kern="1400" dirty="0">
                <a:solidFill>
                  <a:schemeClr val="bg1"/>
                </a:solidFill>
                <a:latin typeface="Century Gothic" panose="020B0502020202020204" pitchFamily="34" charset="0"/>
              </a:rPr>
              <a:t>3 nodes of </a:t>
            </a:r>
            <a:r>
              <a:rPr lang="en-US" altLang="zh-Hans" sz="1200" kern="1400" dirty="0" err="1">
                <a:solidFill>
                  <a:schemeClr val="bg1"/>
                </a:solidFill>
                <a:latin typeface="Century Gothic" panose="020B0502020202020204" pitchFamily="34" charset="0"/>
              </a:rPr>
              <a:t>aServer</a:t>
            </a:r>
            <a:r>
              <a:rPr lang="en-US" altLang="zh-Hans" sz="1200" kern="1400" dirty="0">
                <a:solidFill>
                  <a:schemeClr val="bg1"/>
                </a:solidFill>
                <a:latin typeface="Century Gothic" panose="020B0502020202020204" pitchFamily="34" charset="0"/>
              </a:rPr>
              <a:t> with </a:t>
            </a:r>
            <a:r>
              <a:rPr lang="en-US" altLang="zh-Hans" sz="1200" kern="1400" dirty="0" err="1">
                <a:solidFill>
                  <a:schemeClr val="bg1"/>
                </a:solidFill>
                <a:latin typeface="Century Gothic" panose="020B0502020202020204" pitchFamily="34" charset="0"/>
              </a:rPr>
              <a:t>aSV</a:t>
            </a:r>
            <a:r>
              <a:rPr lang="en-US" altLang="zh-Hans" sz="1200" kern="1400" dirty="0">
                <a:solidFill>
                  <a:schemeClr val="bg1"/>
                </a:solidFill>
                <a:latin typeface="Century Gothic" panose="020B0502020202020204" pitchFamily="34" charset="0"/>
              </a:rPr>
              <a:t>, </a:t>
            </a:r>
            <a:r>
              <a:rPr lang="en-US" altLang="zh-Hans" sz="1200" kern="1400" dirty="0" err="1">
                <a:solidFill>
                  <a:schemeClr val="bg1"/>
                </a:solidFill>
                <a:latin typeface="Century Gothic" panose="020B0502020202020204" pitchFamily="34" charset="0"/>
              </a:rPr>
              <a:t>aNET</a:t>
            </a:r>
            <a:r>
              <a:rPr lang="en-US" altLang="zh-Hans" sz="1200" kern="1400" dirty="0">
                <a:solidFill>
                  <a:schemeClr val="bg1"/>
                </a:solidFill>
                <a:latin typeface="Century Gothic" panose="020B0502020202020204" pitchFamily="34" charset="0"/>
              </a:rPr>
              <a:t>, aSAN and CDP</a:t>
            </a:r>
          </a:p>
          <a:p>
            <a:pPr marL="285750" indent="-285750" algn="just">
              <a:buFont typeface="Arial" panose="020B0604020202020204" pitchFamily="34" charset="0"/>
              <a:buChar char="•"/>
            </a:pPr>
            <a:endParaRPr lang="en-US" altLang="zh-Hans" sz="1200" kern="1400" dirty="0">
              <a:solidFill>
                <a:schemeClr val="bg1"/>
              </a:solidFill>
              <a:latin typeface="Century Gothic" panose="020B0502020202020204" pitchFamily="34" charset="0"/>
            </a:endParaRPr>
          </a:p>
          <a:p>
            <a:pPr algn="just">
              <a:lnSpc>
                <a:spcPct val="150000"/>
              </a:lnSpc>
            </a:pPr>
            <a:r>
              <a:rPr lang="en-US" altLang="zh-Hans" sz="1400" b="1" i="1" kern="1400" dirty="0">
                <a:solidFill>
                  <a:srgbClr val="00B0F0"/>
                </a:solidFill>
                <a:latin typeface="Century Gothic" panose="020B0502020202020204" pitchFamily="34" charset="0"/>
              </a:rPr>
              <a:t>Benefits and Values of Sangfor Solution</a:t>
            </a:r>
          </a:p>
          <a:p>
            <a:pPr marL="285750" indent="-285750" algn="just">
              <a:lnSpc>
                <a:spcPct val="150000"/>
              </a:lnSpc>
              <a:buFont typeface="Arial" panose="020B0604020202020204" pitchFamily="34" charset="0"/>
              <a:buChar char="•"/>
            </a:pPr>
            <a:r>
              <a:rPr lang="en-US" altLang="zh-Hans" sz="1200" kern="1400" dirty="0">
                <a:solidFill>
                  <a:schemeClr val="bg1"/>
                </a:solidFill>
                <a:latin typeface="Century Gothic" panose="020B0502020202020204" pitchFamily="34" charset="0"/>
              </a:rPr>
              <a:t>Increased performance of key applications with SSD caching, data striping, DRS and DRX.</a:t>
            </a:r>
          </a:p>
          <a:p>
            <a:pPr marL="285750" indent="-285750" algn="just">
              <a:lnSpc>
                <a:spcPct val="150000"/>
              </a:lnSpc>
              <a:buFont typeface="Arial" panose="020B0604020202020204" pitchFamily="34" charset="0"/>
              <a:buChar char="•"/>
            </a:pPr>
            <a:r>
              <a:rPr lang="en-US" altLang="zh-Hans" sz="1200" kern="1400" dirty="0">
                <a:solidFill>
                  <a:schemeClr val="bg1"/>
                </a:solidFill>
                <a:latin typeface="Century Gothic" panose="020B0502020202020204" pitchFamily="34" charset="0"/>
              </a:rPr>
              <a:t>Improved reliability and availability with data redundancy, backup, CDP, live migration and HA.</a:t>
            </a:r>
          </a:p>
          <a:p>
            <a:pPr marL="285750" indent="-285750" algn="just">
              <a:lnSpc>
                <a:spcPct val="150000"/>
              </a:lnSpc>
              <a:buFont typeface="Arial" panose="020B0604020202020204" pitchFamily="34" charset="0"/>
              <a:buChar char="•"/>
            </a:pPr>
            <a:r>
              <a:rPr lang="en-US" altLang="zh-Hans" sz="1200" kern="1400" dirty="0">
                <a:solidFill>
                  <a:schemeClr val="bg1"/>
                </a:solidFill>
                <a:latin typeface="Century Gothic" panose="020B0502020202020204" pitchFamily="34" charset="0"/>
              </a:rPr>
              <a:t>Reduced management overhead with one-stop web-based user interface.</a:t>
            </a:r>
          </a:p>
          <a:p>
            <a:pPr marL="342900" indent="-342900" algn="just">
              <a:lnSpc>
                <a:spcPct val="150000"/>
              </a:lnSpc>
              <a:buFont typeface="Courier New" panose="02070309020205020404" pitchFamily="49" charset="0"/>
              <a:buChar char="o"/>
            </a:pPr>
            <a:endParaRPr lang="en-US" altLang="zh-Hans" sz="1200" b="1" dirty="0">
              <a:solidFill>
                <a:schemeClr val="bg1"/>
              </a:solidFill>
              <a:latin typeface="Century Gothic" panose="020B0502020202020204" pitchFamily="34" charset="0"/>
            </a:endParaRPr>
          </a:p>
        </p:txBody>
      </p:sp>
      <p:sp>
        <p:nvSpPr>
          <p:cNvPr id="6" name="椭圆 5">
            <a:extLst>
              <a:ext uri="{FF2B5EF4-FFF2-40B4-BE49-F238E27FC236}">
                <a16:creationId xmlns:a16="http://schemas.microsoft.com/office/drawing/2014/main" id="{5FE547F3-4BB0-6740-B42C-B6F139479095}"/>
              </a:ext>
            </a:extLst>
          </p:cNvPr>
          <p:cNvSpPr/>
          <p:nvPr/>
        </p:nvSpPr>
        <p:spPr>
          <a:xfrm>
            <a:off x="1089660" y="1766807"/>
            <a:ext cx="692645" cy="69264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a:extLst>
              <a:ext uri="{FF2B5EF4-FFF2-40B4-BE49-F238E27FC236}">
                <a16:creationId xmlns:a16="http://schemas.microsoft.com/office/drawing/2014/main" id="{B91296B0-2494-C549-94D1-56A26B32B75A}"/>
              </a:ext>
            </a:extLst>
          </p:cNvPr>
          <p:cNvSpPr/>
          <p:nvPr/>
        </p:nvSpPr>
        <p:spPr>
          <a:xfrm>
            <a:off x="1089660" y="3161655"/>
            <a:ext cx="692645" cy="69264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椭圆 35">
            <a:extLst>
              <a:ext uri="{FF2B5EF4-FFF2-40B4-BE49-F238E27FC236}">
                <a16:creationId xmlns:a16="http://schemas.microsoft.com/office/drawing/2014/main" id="{F8C414D7-5C51-1344-9C62-C08BE1AC6F34}"/>
              </a:ext>
            </a:extLst>
          </p:cNvPr>
          <p:cNvSpPr/>
          <p:nvPr/>
        </p:nvSpPr>
        <p:spPr>
          <a:xfrm>
            <a:off x="1089660" y="4200042"/>
            <a:ext cx="692645" cy="69264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椭圆 36">
            <a:extLst>
              <a:ext uri="{FF2B5EF4-FFF2-40B4-BE49-F238E27FC236}">
                <a16:creationId xmlns:a16="http://schemas.microsoft.com/office/drawing/2014/main" id="{D08D7DD2-50D7-B344-B64E-6A89B1F565B2}"/>
              </a:ext>
            </a:extLst>
          </p:cNvPr>
          <p:cNvSpPr/>
          <p:nvPr/>
        </p:nvSpPr>
        <p:spPr>
          <a:xfrm>
            <a:off x="1089660" y="5385787"/>
            <a:ext cx="692645" cy="69264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8" name="组合 37">
            <a:extLst>
              <a:ext uri="{FF2B5EF4-FFF2-40B4-BE49-F238E27FC236}">
                <a16:creationId xmlns:a16="http://schemas.microsoft.com/office/drawing/2014/main" id="{F90367A4-F6FB-944A-AE33-E6702F4F3DB0}"/>
              </a:ext>
            </a:extLst>
          </p:cNvPr>
          <p:cNvGrpSpPr/>
          <p:nvPr/>
        </p:nvGrpSpPr>
        <p:grpSpPr>
          <a:xfrm>
            <a:off x="1262147" y="1942923"/>
            <a:ext cx="356688" cy="306007"/>
            <a:chOff x="9553575" y="3387725"/>
            <a:chExt cx="882651" cy="757238"/>
          </a:xfrm>
        </p:grpSpPr>
        <p:sp>
          <p:nvSpPr>
            <p:cNvPr id="39" name="Freeform 160">
              <a:extLst>
                <a:ext uri="{FF2B5EF4-FFF2-40B4-BE49-F238E27FC236}">
                  <a16:creationId xmlns:a16="http://schemas.microsoft.com/office/drawing/2014/main" id="{755147FB-89DB-5D49-964A-B11777574F0B}"/>
                </a:ext>
              </a:extLst>
            </p:cNvPr>
            <p:cNvSpPr>
              <a:spLocks noEditPoints="1"/>
            </p:cNvSpPr>
            <p:nvPr/>
          </p:nvSpPr>
          <p:spPr bwMode="auto">
            <a:xfrm>
              <a:off x="9553575" y="3449638"/>
              <a:ext cx="255588" cy="569913"/>
            </a:xfrm>
            <a:custGeom>
              <a:avLst/>
              <a:gdLst>
                <a:gd name="T0" fmla="*/ 61 w 67"/>
                <a:gd name="T1" fmla="*/ 76 h 150"/>
                <a:gd name="T2" fmla="*/ 56 w 67"/>
                <a:gd name="T3" fmla="*/ 65 h 150"/>
                <a:gd name="T4" fmla="*/ 41 w 67"/>
                <a:gd name="T5" fmla="*/ 42 h 150"/>
                <a:gd name="T6" fmla="*/ 60 w 67"/>
                <a:gd name="T7" fmla="*/ 17 h 150"/>
                <a:gd name="T8" fmla="*/ 66 w 67"/>
                <a:gd name="T9" fmla="*/ 7 h 150"/>
                <a:gd name="T10" fmla="*/ 57 w 67"/>
                <a:gd name="T11" fmla="*/ 1 h 150"/>
                <a:gd name="T12" fmla="*/ 25 w 67"/>
                <a:gd name="T13" fmla="*/ 42 h 150"/>
                <a:gd name="T14" fmla="*/ 36 w 67"/>
                <a:gd name="T15" fmla="*/ 70 h 150"/>
                <a:gd name="T16" fmla="*/ 0 w 67"/>
                <a:gd name="T17" fmla="*/ 128 h 150"/>
                <a:gd name="T18" fmla="*/ 0 w 67"/>
                <a:gd name="T19" fmla="*/ 141 h 150"/>
                <a:gd name="T20" fmla="*/ 8 w 67"/>
                <a:gd name="T21" fmla="*/ 150 h 150"/>
                <a:gd name="T22" fmla="*/ 17 w 67"/>
                <a:gd name="T23" fmla="*/ 141 h 150"/>
                <a:gd name="T24" fmla="*/ 17 w 67"/>
                <a:gd name="T25" fmla="*/ 128 h 150"/>
                <a:gd name="T26" fmla="*/ 54 w 67"/>
                <a:gd name="T27" fmla="*/ 81 h 150"/>
                <a:gd name="T28" fmla="*/ 61 w 67"/>
                <a:gd name="T29" fmla="*/ 76 h 150"/>
                <a:gd name="T30" fmla="*/ 61 w 67"/>
                <a:gd name="T31" fmla="*/ 76 h 150"/>
                <a:gd name="T32" fmla="*/ 61 w 67"/>
                <a:gd name="T33" fmla="*/ 7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50">
                  <a:moveTo>
                    <a:pt x="61" y="76"/>
                  </a:moveTo>
                  <a:cubicBezTo>
                    <a:pt x="62" y="72"/>
                    <a:pt x="60" y="67"/>
                    <a:pt x="56" y="65"/>
                  </a:cubicBezTo>
                  <a:cubicBezTo>
                    <a:pt x="47" y="61"/>
                    <a:pt x="41" y="52"/>
                    <a:pt x="41" y="42"/>
                  </a:cubicBezTo>
                  <a:cubicBezTo>
                    <a:pt x="41" y="31"/>
                    <a:pt x="49" y="20"/>
                    <a:pt x="60" y="17"/>
                  </a:cubicBezTo>
                  <a:cubicBezTo>
                    <a:pt x="65" y="16"/>
                    <a:pt x="67" y="11"/>
                    <a:pt x="66" y="7"/>
                  </a:cubicBezTo>
                  <a:cubicBezTo>
                    <a:pt x="65" y="3"/>
                    <a:pt x="61" y="0"/>
                    <a:pt x="57" y="1"/>
                  </a:cubicBezTo>
                  <a:cubicBezTo>
                    <a:pt x="38" y="5"/>
                    <a:pt x="25" y="23"/>
                    <a:pt x="25" y="42"/>
                  </a:cubicBezTo>
                  <a:cubicBezTo>
                    <a:pt x="25" y="53"/>
                    <a:pt x="29" y="62"/>
                    <a:pt x="36" y="70"/>
                  </a:cubicBezTo>
                  <a:cubicBezTo>
                    <a:pt x="14" y="81"/>
                    <a:pt x="0" y="104"/>
                    <a:pt x="0" y="128"/>
                  </a:cubicBezTo>
                  <a:cubicBezTo>
                    <a:pt x="0" y="141"/>
                    <a:pt x="0" y="141"/>
                    <a:pt x="0" y="141"/>
                  </a:cubicBezTo>
                  <a:cubicBezTo>
                    <a:pt x="0" y="146"/>
                    <a:pt x="4" y="150"/>
                    <a:pt x="8" y="150"/>
                  </a:cubicBezTo>
                  <a:cubicBezTo>
                    <a:pt x="13" y="150"/>
                    <a:pt x="17" y="146"/>
                    <a:pt x="17" y="141"/>
                  </a:cubicBezTo>
                  <a:cubicBezTo>
                    <a:pt x="17" y="128"/>
                    <a:pt x="17" y="128"/>
                    <a:pt x="17" y="128"/>
                  </a:cubicBezTo>
                  <a:cubicBezTo>
                    <a:pt x="17" y="105"/>
                    <a:pt x="32" y="86"/>
                    <a:pt x="54" y="81"/>
                  </a:cubicBezTo>
                  <a:cubicBezTo>
                    <a:pt x="57" y="80"/>
                    <a:pt x="59" y="78"/>
                    <a:pt x="61" y="76"/>
                  </a:cubicBezTo>
                  <a:close/>
                  <a:moveTo>
                    <a:pt x="61" y="76"/>
                  </a:moveTo>
                  <a:cubicBezTo>
                    <a:pt x="61" y="76"/>
                    <a:pt x="61" y="76"/>
                    <a:pt x="61" y="7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61">
              <a:extLst>
                <a:ext uri="{FF2B5EF4-FFF2-40B4-BE49-F238E27FC236}">
                  <a16:creationId xmlns:a16="http://schemas.microsoft.com/office/drawing/2014/main" id="{1A381075-28BB-3149-B1EA-B0BA0B8A3C5C}"/>
                </a:ext>
              </a:extLst>
            </p:cNvPr>
            <p:cNvSpPr>
              <a:spLocks noEditPoints="1"/>
            </p:cNvSpPr>
            <p:nvPr/>
          </p:nvSpPr>
          <p:spPr bwMode="auto">
            <a:xfrm>
              <a:off x="9678988" y="3387725"/>
              <a:ext cx="631825" cy="757238"/>
            </a:xfrm>
            <a:custGeom>
              <a:avLst/>
              <a:gdLst>
                <a:gd name="T0" fmla="*/ 114 w 166"/>
                <a:gd name="T1" fmla="*/ 89 h 199"/>
                <a:gd name="T2" fmla="*/ 133 w 166"/>
                <a:gd name="T3" fmla="*/ 50 h 199"/>
                <a:gd name="T4" fmla="*/ 83 w 166"/>
                <a:gd name="T5" fmla="*/ 0 h 199"/>
                <a:gd name="T6" fmla="*/ 33 w 166"/>
                <a:gd name="T7" fmla="*/ 50 h 199"/>
                <a:gd name="T8" fmla="*/ 52 w 166"/>
                <a:gd name="T9" fmla="*/ 89 h 199"/>
                <a:gd name="T10" fmla="*/ 0 w 166"/>
                <a:gd name="T11" fmla="*/ 174 h 199"/>
                <a:gd name="T12" fmla="*/ 0 w 166"/>
                <a:gd name="T13" fmla="*/ 199 h 199"/>
                <a:gd name="T14" fmla="*/ 166 w 166"/>
                <a:gd name="T15" fmla="*/ 199 h 199"/>
                <a:gd name="T16" fmla="*/ 166 w 166"/>
                <a:gd name="T17" fmla="*/ 174 h 199"/>
                <a:gd name="T18" fmla="*/ 114 w 166"/>
                <a:gd name="T19" fmla="*/ 89 h 199"/>
                <a:gd name="T20" fmla="*/ 50 w 166"/>
                <a:gd name="T21" fmla="*/ 50 h 199"/>
                <a:gd name="T22" fmla="*/ 83 w 166"/>
                <a:gd name="T23" fmla="*/ 18 h 199"/>
                <a:gd name="T24" fmla="*/ 116 w 166"/>
                <a:gd name="T25" fmla="*/ 50 h 199"/>
                <a:gd name="T26" fmla="*/ 83 w 166"/>
                <a:gd name="T27" fmla="*/ 82 h 199"/>
                <a:gd name="T28" fmla="*/ 50 w 166"/>
                <a:gd name="T29" fmla="*/ 50 h 199"/>
                <a:gd name="T30" fmla="*/ 149 w 166"/>
                <a:gd name="T31" fmla="*/ 182 h 199"/>
                <a:gd name="T32" fmla="*/ 17 w 166"/>
                <a:gd name="T33" fmla="*/ 182 h 199"/>
                <a:gd name="T34" fmla="*/ 17 w 166"/>
                <a:gd name="T35" fmla="*/ 174 h 199"/>
                <a:gd name="T36" fmla="*/ 83 w 166"/>
                <a:gd name="T37" fmla="*/ 100 h 199"/>
                <a:gd name="T38" fmla="*/ 149 w 166"/>
                <a:gd name="T39" fmla="*/ 174 h 199"/>
                <a:gd name="T40" fmla="*/ 149 w 166"/>
                <a:gd name="T41" fmla="*/ 182 h 199"/>
                <a:gd name="T42" fmla="*/ 149 w 166"/>
                <a:gd name="T43" fmla="*/ 182 h 199"/>
                <a:gd name="T44" fmla="*/ 149 w 166"/>
                <a:gd name="T45" fmla="*/ 182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6" h="199">
                  <a:moveTo>
                    <a:pt x="114" y="89"/>
                  </a:moveTo>
                  <a:cubicBezTo>
                    <a:pt x="126" y="79"/>
                    <a:pt x="133" y="65"/>
                    <a:pt x="133" y="50"/>
                  </a:cubicBezTo>
                  <a:cubicBezTo>
                    <a:pt x="133" y="22"/>
                    <a:pt x="110" y="0"/>
                    <a:pt x="83" y="0"/>
                  </a:cubicBezTo>
                  <a:cubicBezTo>
                    <a:pt x="56" y="0"/>
                    <a:pt x="33" y="22"/>
                    <a:pt x="33" y="50"/>
                  </a:cubicBezTo>
                  <a:cubicBezTo>
                    <a:pt x="33" y="66"/>
                    <a:pt x="41" y="80"/>
                    <a:pt x="52" y="89"/>
                  </a:cubicBezTo>
                  <a:cubicBezTo>
                    <a:pt x="22" y="101"/>
                    <a:pt x="0" y="139"/>
                    <a:pt x="0" y="174"/>
                  </a:cubicBezTo>
                  <a:cubicBezTo>
                    <a:pt x="0" y="199"/>
                    <a:pt x="0" y="199"/>
                    <a:pt x="0" y="199"/>
                  </a:cubicBezTo>
                  <a:cubicBezTo>
                    <a:pt x="166" y="199"/>
                    <a:pt x="166" y="199"/>
                    <a:pt x="166" y="199"/>
                  </a:cubicBezTo>
                  <a:cubicBezTo>
                    <a:pt x="166" y="174"/>
                    <a:pt x="166" y="174"/>
                    <a:pt x="166" y="174"/>
                  </a:cubicBezTo>
                  <a:cubicBezTo>
                    <a:pt x="166" y="139"/>
                    <a:pt x="144" y="101"/>
                    <a:pt x="114" y="89"/>
                  </a:cubicBezTo>
                  <a:close/>
                  <a:moveTo>
                    <a:pt x="50" y="50"/>
                  </a:moveTo>
                  <a:cubicBezTo>
                    <a:pt x="50" y="32"/>
                    <a:pt x="65" y="18"/>
                    <a:pt x="83" y="18"/>
                  </a:cubicBezTo>
                  <a:cubicBezTo>
                    <a:pt x="101" y="18"/>
                    <a:pt x="116" y="32"/>
                    <a:pt x="116" y="50"/>
                  </a:cubicBezTo>
                  <a:cubicBezTo>
                    <a:pt x="116" y="68"/>
                    <a:pt x="101" y="82"/>
                    <a:pt x="83" y="82"/>
                  </a:cubicBezTo>
                  <a:cubicBezTo>
                    <a:pt x="65" y="82"/>
                    <a:pt x="50" y="68"/>
                    <a:pt x="50" y="50"/>
                  </a:cubicBezTo>
                  <a:close/>
                  <a:moveTo>
                    <a:pt x="149" y="182"/>
                  </a:moveTo>
                  <a:cubicBezTo>
                    <a:pt x="17" y="182"/>
                    <a:pt x="17" y="182"/>
                    <a:pt x="17" y="182"/>
                  </a:cubicBezTo>
                  <a:cubicBezTo>
                    <a:pt x="17" y="174"/>
                    <a:pt x="17" y="174"/>
                    <a:pt x="17" y="174"/>
                  </a:cubicBezTo>
                  <a:cubicBezTo>
                    <a:pt x="17" y="138"/>
                    <a:pt x="46" y="100"/>
                    <a:pt x="83" y="100"/>
                  </a:cubicBezTo>
                  <a:cubicBezTo>
                    <a:pt x="120" y="100"/>
                    <a:pt x="149" y="138"/>
                    <a:pt x="149" y="174"/>
                  </a:cubicBezTo>
                  <a:cubicBezTo>
                    <a:pt x="149" y="182"/>
                    <a:pt x="149" y="182"/>
                    <a:pt x="149" y="182"/>
                  </a:cubicBezTo>
                  <a:close/>
                  <a:moveTo>
                    <a:pt x="149" y="182"/>
                  </a:moveTo>
                  <a:cubicBezTo>
                    <a:pt x="149" y="182"/>
                    <a:pt x="149" y="182"/>
                    <a:pt x="149" y="18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62">
              <a:extLst>
                <a:ext uri="{FF2B5EF4-FFF2-40B4-BE49-F238E27FC236}">
                  <a16:creationId xmlns:a16="http://schemas.microsoft.com/office/drawing/2014/main" id="{6F3A92EC-0024-C042-9AE4-E4CB52E4C858}"/>
                </a:ext>
              </a:extLst>
            </p:cNvPr>
            <p:cNvSpPr>
              <a:spLocks noEditPoints="1"/>
            </p:cNvSpPr>
            <p:nvPr/>
          </p:nvSpPr>
          <p:spPr bwMode="auto">
            <a:xfrm>
              <a:off x="10180638" y="3449638"/>
              <a:ext cx="255588" cy="569913"/>
            </a:xfrm>
            <a:custGeom>
              <a:avLst/>
              <a:gdLst>
                <a:gd name="T0" fmla="*/ 31 w 67"/>
                <a:gd name="T1" fmla="*/ 70 h 150"/>
                <a:gd name="T2" fmla="*/ 42 w 67"/>
                <a:gd name="T3" fmla="*/ 42 h 150"/>
                <a:gd name="T4" fmla="*/ 11 w 67"/>
                <a:gd name="T5" fmla="*/ 1 h 150"/>
                <a:gd name="T6" fmla="*/ 2 w 67"/>
                <a:gd name="T7" fmla="*/ 7 h 150"/>
                <a:gd name="T8" fmla="*/ 7 w 67"/>
                <a:gd name="T9" fmla="*/ 17 h 150"/>
                <a:gd name="T10" fmla="*/ 26 w 67"/>
                <a:gd name="T11" fmla="*/ 42 h 150"/>
                <a:gd name="T12" fmla="*/ 11 w 67"/>
                <a:gd name="T13" fmla="*/ 65 h 150"/>
                <a:gd name="T14" fmla="*/ 8 w 67"/>
                <a:gd name="T15" fmla="*/ 67 h 150"/>
                <a:gd name="T16" fmla="*/ 6 w 67"/>
                <a:gd name="T17" fmla="*/ 70 h 150"/>
                <a:gd name="T18" fmla="*/ 6 w 67"/>
                <a:gd name="T19" fmla="*/ 71 h 150"/>
                <a:gd name="T20" fmla="*/ 6 w 67"/>
                <a:gd name="T21" fmla="*/ 76 h 150"/>
                <a:gd name="T22" fmla="*/ 13 w 67"/>
                <a:gd name="T23" fmla="*/ 81 h 150"/>
                <a:gd name="T24" fmla="*/ 50 w 67"/>
                <a:gd name="T25" fmla="*/ 128 h 150"/>
                <a:gd name="T26" fmla="*/ 50 w 67"/>
                <a:gd name="T27" fmla="*/ 141 h 150"/>
                <a:gd name="T28" fmla="*/ 59 w 67"/>
                <a:gd name="T29" fmla="*/ 150 h 150"/>
                <a:gd name="T30" fmla="*/ 67 w 67"/>
                <a:gd name="T31" fmla="*/ 141 h 150"/>
                <a:gd name="T32" fmla="*/ 67 w 67"/>
                <a:gd name="T33" fmla="*/ 128 h 150"/>
                <a:gd name="T34" fmla="*/ 31 w 67"/>
                <a:gd name="T35" fmla="*/ 70 h 150"/>
                <a:gd name="T36" fmla="*/ 31 w 67"/>
                <a:gd name="T37" fmla="*/ 70 h 150"/>
                <a:gd name="T38" fmla="*/ 31 w 67"/>
                <a:gd name="T39" fmla="*/ 7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150">
                  <a:moveTo>
                    <a:pt x="31" y="70"/>
                  </a:moveTo>
                  <a:cubicBezTo>
                    <a:pt x="38" y="62"/>
                    <a:pt x="42" y="52"/>
                    <a:pt x="42" y="42"/>
                  </a:cubicBezTo>
                  <a:cubicBezTo>
                    <a:pt x="42" y="23"/>
                    <a:pt x="30" y="6"/>
                    <a:pt x="11" y="1"/>
                  </a:cubicBezTo>
                  <a:cubicBezTo>
                    <a:pt x="7" y="0"/>
                    <a:pt x="3" y="3"/>
                    <a:pt x="2" y="7"/>
                  </a:cubicBezTo>
                  <a:cubicBezTo>
                    <a:pt x="0" y="11"/>
                    <a:pt x="3" y="16"/>
                    <a:pt x="7" y="17"/>
                  </a:cubicBezTo>
                  <a:cubicBezTo>
                    <a:pt x="18" y="20"/>
                    <a:pt x="26" y="31"/>
                    <a:pt x="26" y="42"/>
                  </a:cubicBezTo>
                  <a:cubicBezTo>
                    <a:pt x="26" y="52"/>
                    <a:pt x="20" y="61"/>
                    <a:pt x="11" y="65"/>
                  </a:cubicBezTo>
                  <a:cubicBezTo>
                    <a:pt x="10" y="65"/>
                    <a:pt x="9" y="66"/>
                    <a:pt x="8" y="67"/>
                  </a:cubicBezTo>
                  <a:cubicBezTo>
                    <a:pt x="7" y="68"/>
                    <a:pt x="7" y="69"/>
                    <a:pt x="6" y="70"/>
                  </a:cubicBezTo>
                  <a:cubicBezTo>
                    <a:pt x="6" y="71"/>
                    <a:pt x="6" y="71"/>
                    <a:pt x="6" y="71"/>
                  </a:cubicBezTo>
                  <a:cubicBezTo>
                    <a:pt x="6" y="73"/>
                    <a:pt x="6" y="74"/>
                    <a:pt x="6" y="76"/>
                  </a:cubicBezTo>
                  <a:cubicBezTo>
                    <a:pt x="8" y="78"/>
                    <a:pt x="10" y="80"/>
                    <a:pt x="13" y="81"/>
                  </a:cubicBezTo>
                  <a:cubicBezTo>
                    <a:pt x="35" y="86"/>
                    <a:pt x="50" y="106"/>
                    <a:pt x="50" y="128"/>
                  </a:cubicBezTo>
                  <a:cubicBezTo>
                    <a:pt x="50" y="141"/>
                    <a:pt x="50" y="141"/>
                    <a:pt x="50" y="141"/>
                  </a:cubicBezTo>
                  <a:cubicBezTo>
                    <a:pt x="50" y="146"/>
                    <a:pt x="54" y="150"/>
                    <a:pt x="59" y="150"/>
                  </a:cubicBezTo>
                  <a:cubicBezTo>
                    <a:pt x="63" y="150"/>
                    <a:pt x="67" y="146"/>
                    <a:pt x="67" y="141"/>
                  </a:cubicBezTo>
                  <a:cubicBezTo>
                    <a:pt x="67" y="128"/>
                    <a:pt x="67" y="128"/>
                    <a:pt x="67" y="128"/>
                  </a:cubicBezTo>
                  <a:cubicBezTo>
                    <a:pt x="67" y="104"/>
                    <a:pt x="53" y="81"/>
                    <a:pt x="31" y="70"/>
                  </a:cubicBezTo>
                  <a:close/>
                  <a:moveTo>
                    <a:pt x="31" y="70"/>
                  </a:moveTo>
                  <a:cubicBezTo>
                    <a:pt x="31" y="70"/>
                    <a:pt x="31" y="70"/>
                    <a:pt x="31" y="7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2" name="组合 41">
            <a:extLst>
              <a:ext uri="{FF2B5EF4-FFF2-40B4-BE49-F238E27FC236}">
                <a16:creationId xmlns:a16="http://schemas.microsoft.com/office/drawing/2014/main" id="{01DEADB4-F719-E54D-9BF6-4FCF68E41338}"/>
              </a:ext>
            </a:extLst>
          </p:cNvPr>
          <p:cNvGrpSpPr/>
          <p:nvPr/>
        </p:nvGrpSpPr>
        <p:grpSpPr>
          <a:xfrm>
            <a:off x="1282502" y="3339399"/>
            <a:ext cx="334907" cy="337155"/>
            <a:chOff x="7800975" y="2286000"/>
            <a:chExt cx="473075" cy="476250"/>
          </a:xfrm>
        </p:grpSpPr>
        <p:sp>
          <p:nvSpPr>
            <p:cNvPr id="43" name="Freeform 26">
              <a:extLst>
                <a:ext uri="{FF2B5EF4-FFF2-40B4-BE49-F238E27FC236}">
                  <a16:creationId xmlns:a16="http://schemas.microsoft.com/office/drawing/2014/main" id="{514B6BCD-5533-C24A-ABF3-11D9E23DABCA}"/>
                </a:ext>
              </a:extLst>
            </p:cNvPr>
            <p:cNvSpPr>
              <a:spLocks noEditPoints="1"/>
            </p:cNvSpPr>
            <p:nvPr/>
          </p:nvSpPr>
          <p:spPr bwMode="auto">
            <a:xfrm>
              <a:off x="7800975" y="2286000"/>
              <a:ext cx="473075" cy="473075"/>
            </a:xfrm>
            <a:custGeom>
              <a:avLst/>
              <a:gdLst>
                <a:gd name="T0" fmla="*/ 94 w 188"/>
                <a:gd name="T1" fmla="*/ 0 h 188"/>
                <a:gd name="T2" fmla="*/ 0 w 188"/>
                <a:gd name="T3" fmla="*/ 94 h 188"/>
                <a:gd name="T4" fmla="*/ 85 w 188"/>
                <a:gd name="T5" fmla="*/ 188 h 188"/>
                <a:gd name="T6" fmla="*/ 86 w 188"/>
                <a:gd name="T7" fmla="*/ 188 h 188"/>
                <a:gd name="T8" fmla="*/ 97 w 188"/>
                <a:gd name="T9" fmla="*/ 178 h 188"/>
                <a:gd name="T10" fmla="*/ 87 w 188"/>
                <a:gd name="T11" fmla="*/ 165 h 188"/>
                <a:gd name="T12" fmla="*/ 23 w 188"/>
                <a:gd name="T13" fmla="*/ 94 h 188"/>
                <a:gd name="T14" fmla="*/ 94 w 188"/>
                <a:gd name="T15" fmla="*/ 23 h 188"/>
                <a:gd name="T16" fmla="*/ 166 w 188"/>
                <a:gd name="T17" fmla="*/ 94 h 188"/>
                <a:gd name="T18" fmla="*/ 158 w 188"/>
                <a:gd name="T19" fmla="*/ 127 h 188"/>
                <a:gd name="T20" fmla="*/ 163 w 188"/>
                <a:gd name="T21" fmla="*/ 142 h 188"/>
                <a:gd name="T22" fmla="*/ 178 w 188"/>
                <a:gd name="T23" fmla="*/ 137 h 188"/>
                <a:gd name="T24" fmla="*/ 188 w 188"/>
                <a:gd name="T25" fmla="*/ 94 h 188"/>
                <a:gd name="T26" fmla="*/ 94 w 188"/>
                <a:gd name="T27" fmla="*/ 0 h 188"/>
                <a:gd name="T28" fmla="*/ 94 w 188"/>
                <a:gd name="T29" fmla="*/ 0 h 188"/>
                <a:gd name="T30" fmla="*/ 94 w 188"/>
                <a:gd name="T3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8" h="188">
                  <a:moveTo>
                    <a:pt x="94" y="0"/>
                  </a:moveTo>
                  <a:cubicBezTo>
                    <a:pt x="42" y="0"/>
                    <a:pt x="0" y="42"/>
                    <a:pt x="0" y="94"/>
                  </a:cubicBezTo>
                  <a:cubicBezTo>
                    <a:pt x="0" y="143"/>
                    <a:pt x="37" y="183"/>
                    <a:pt x="85" y="188"/>
                  </a:cubicBezTo>
                  <a:cubicBezTo>
                    <a:pt x="85" y="188"/>
                    <a:pt x="86" y="188"/>
                    <a:pt x="86" y="188"/>
                  </a:cubicBezTo>
                  <a:cubicBezTo>
                    <a:pt x="92" y="188"/>
                    <a:pt x="97" y="184"/>
                    <a:pt x="97" y="178"/>
                  </a:cubicBezTo>
                  <a:cubicBezTo>
                    <a:pt x="98" y="171"/>
                    <a:pt x="93" y="166"/>
                    <a:pt x="87" y="165"/>
                  </a:cubicBezTo>
                  <a:cubicBezTo>
                    <a:pt x="50" y="162"/>
                    <a:pt x="23" y="131"/>
                    <a:pt x="23" y="94"/>
                  </a:cubicBezTo>
                  <a:cubicBezTo>
                    <a:pt x="23" y="55"/>
                    <a:pt x="55" y="23"/>
                    <a:pt x="94" y="23"/>
                  </a:cubicBezTo>
                  <a:cubicBezTo>
                    <a:pt x="134" y="23"/>
                    <a:pt x="166" y="55"/>
                    <a:pt x="166" y="94"/>
                  </a:cubicBezTo>
                  <a:cubicBezTo>
                    <a:pt x="166" y="106"/>
                    <a:pt x="163" y="117"/>
                    <a:pt x="158" y="127"/>
                  </a:cubicBezTo>
                  <a:cubicBezTo>
                    <a:pt x="155" y="132"/>
                    <a:pt x="157" y="139"/>
                    <a:pt x="163" y="142"/>
                  </a:cubicBezTo>
                  <a:cubicBezTo>
                    <a:pt x="168" y="145"/>
                    <a:pt x="175" y="143"/>
                    <a:pt x="178" y="137"/>
                  </a:cubicBezTo>
                  <a:cubicBezTo>
                    <a:pt x="185" y="124"/>
                    <a:pt x="188" y="109"/>
                    <a:pt x="188" y="94"/>
                  </a:cubicBezTo>
                  <a:cubicBezTo>
                    <a:pt x="188" y="42"/>
                    <a:pt x="146" y="0"/>
                    <a:pt x="94" y="0"/>
                  </a:cubicBezTo>
                  <a:close/>
                  <a:moveTo>
                    <a:pt x="94" y="0"/>
                  </a:moveTo>
                  <a:cubicBezTo>
                    <a:pt x="94" y="0"/>
                    <a:pt x="94" y="0"/>
                    <a:pt x="9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7">
              <a:extLst>
                <a:ext uri="{FF2B5EF4-FFF2-40B4-BE49-F238E27FC236}">
                  <a16:creationId xmlns:a16="http://schemas.microsoft.com/office/drawing/2014/main" id="{4FAE5B8A-007F-A640-B6F9-8E9F69A8505B}"/>
                </a:ext>
              </a:extLst>
            </p:cNvPr>
            <p:cNvSpPr>
              <a:spLocks noEditPoints="1"/>
            </p:cNvSpPr>
            <p:nvPr/>
          </p:nvSpPr>
          <p:spPr bwMode="auto">
            <a:xfrm>
              <a:off x="7894638" y="2381250"/>
              <a:ext cx="284163" cy="277813"/>
            </a:xfrm>
            <a:custGeom>
              <a:avLst/>
              <a:gdLst>
                <a:gd name="T0" fmla="*/ 102 w 113"/>
                <a:gd name="T1" fmla="*/ 72 h 110"/>
                <a:gd name="T2" fmla="*/ 112 w 113"/>
                <a:gd name="T3" fmla="*/ 64 h 110"/>
                <a:gd name="T4" fmla="*/ 113 w 113"/>
                <a:gd name="T5" fmla="*/ 56 h 110"/>
                <a:gd name="T6" fmla="*/ 57 w 113"/>
                <a:gd name="T7" fmla="*/ 0 h 110"/>
                <a:gd name="T8" fmla="*/ 0 w 113"/>
                <a:gd name="T9" fmla="*/ 56 h 110"/>
                <a:gd name="T10" fmla="*/ 37 w 113"/>
                <a:gd name="T11" fmla="*/ 109 h 110"/>
                <a:gd name="T12" fmla="*/ 40 w 113"/>
                <a:gd name="T13" fmla="*/ 110 h 110"/>
                <a:gd name="T14" fmla="*/ 49 w 113"/>
                <a:gd name="T15" fmla="*/ 104 h 110"/>
                <a:gd name="T16" fmla="*/ 44 w 113"/>
                <a:gd name="T17" fmla="*/ 92 h 110"/>
                <a:gd name="T18" fmla="*/ 19 w 113"/>
                <a:gd name="T19" fmla="*/ 56 h 110"/>
                <a:gd name="T20" fmla="*/ 57 w 113"/>
                <a:gd name="T21" fmla="*/ 18 h 110"/>
                <a:gd name="T22" fmla="*/ 94 w 113"/>
                <a:gd name="T23" fmla="*/ 56 h 110"/>
                <a:gd name="T24" fmla="*/ 94 w 113"/>
                <a:gd name="T25" fmla="*/ 62 h 110"/>
                <a:gd name="T26" fmla="*/ 102 w 113"/>
                <a:gd name="T27" fmla="*/ 72 h 110"/>
                <a:gd name="T28" fmla="*/ 102 w 113"/>
                <a:gd name="T29" fmla="*/ 72 h 110"/>
                <a:gd name="T30" fmla="*/ 102 w 113"/>
                <a:gd name="T31" fmla="*/ 7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0">
                  <a:moveTo>
                    <a:pt x="102" y="72"/>
                  </a:moveTo>
                  <a:cubicBezTo>
                    <a:pt x="107" y="73"/>
                    <a:pt x="112" y="69"/>
                    <a:pt x="112" y="64"/>
                  </a:cubicBezTo>
                  <a:cubicBezTo>
                    <a:pt x="113" y="62"/>
                    <a:pt x="113" y="59"/>
                    <a:pt x="113" y="56"/>
                  </a:cubicBezTo>
                  <a:cubicBezTo>
                    <a:pt x="113" y="25"/>
                    <a:pt x="88" y="0"/>
                    <a:pt x="57" y="0"/>
                  </a:cubicBezTo>
                  <a:cubicBezTo>
                    <a:pt x="26" y="0"/>
                    <a:pt x="0" y="25"/>
                    <a:pt x="0" y="56"/>
                  </a:cubicBezTo>
                  <a:cubicBezTo>
                    <a:pt x="0" y="80"/>
                    <a:pt x="15" y="101"/>
                    <a:pt x="37" y="109"/>
                  </a:cubicBezTo>
                  <a:cubicBezTo>
                    <a:pt x="38" y="109"/>
                    <a:pt x="39" y="110"/>
                    <a:pt x="40" y="110"/>
                  </a:cubicBezTo>
                  <a:cubicBezTo>
                    <a:pt x="44" y="110"/>
                    <a:pt x="48" y="107"/>
                    <a:pt x="49" y="104"/>
                  </a:cubicBezTo>
                  <a:cubicBezTo>
                    <a:pt x="51" y="99"/>
                    <a:pt x="48" y="93"/>
                    <a:pt x="44" y="92"/>
                  </a:cubicBezTo>
                  <a:cubicBezTo>
                    <a:pt x="29" y="86"/>
                    <a:pt x="19" y="72"/>
                    <a:pt x="19" y="56"/>
                  </a:cubicBezTo>
                  <a:cubicBezTo>
                    <a:pt x="19" y="35"/>
                    <a:pt x="36" y="18"/>
                    <a:pt x="57" y="18"/>
                  </a:cubicBezTo>
                  <a:cubicBezTo>
                    <a:pt x="77" y="18"/>
                    <a:pt x="94" y="35"/>
                    <a:pt x="94" y="56"/>
                  </a:cubicBezTo>
                  <a:cubicBezTo>
                    <a:pt x="94" y="58"/>
                    <a:pt x="94" y="60"/>
                    <a:pt x="94" y="62"/>
                  </a:cubicBezTo>
                  <a:cubicBezTo>
                    <a:pt x="93" y="67"/>
                    <a:pt x="97" y="71"/>
                    <a:pt x="102" y="72"/>
                  </a:cubicBezTo>
                  <a:close/>
                  <a:moveTo>
                    <a:pt x="102" y="72"/>
                  </a:moveTo>
                  <a:cubicBezTo>
                    <a:pt x="102" y="72"/>
                    <a:pt x="102" y="72"/>
                    <a:pt x="102" y="7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28">
              <a:extLst>
                <a:ext uri="{FF2B5EF4-FFF2-40B4-BE49-F238E27FC236}">
                  <a16:creationId xmlns:a16="http://schemas.microsoft.com/office/drawing/2014/main" id="{1E948FE7-7BC4-F144-96EC-3E45CBC4E433}"/>
                </a:ext>
              </a:extLst>
            </p:cNvPr>
            <p:cNvSpPr>
              <a:spLocks noEditPoints="1"/>
            </p:cNvSpPr>
            <p:nvPr/>
          </p:nvSpPr>
          <p:spPr bwMode="auto">
            <a:xfrm>
              <a:off x="8005763" y="2489200"/>
              <a:ext cx="193675" cy="273050"/>
            </a:xfrm>
            <a:custGeom>
              <a:avLst/>
              <a:gdLst>
                <a:gd name="T0" fmla="*/ 26 w 77"/>
                <a:gd name="T1" fmla="*/ 8 h 108"/>
                <a:gd name="T2" fmla="*/ 8 w 77"/>
                <a:gd name="T3" fmla="*/ 4 h 108"/>
                <a:gd name="T4" fmla="*/ 3 w 77"/>
                <a:gd name="T5" fmla="*/ 19 h 108"/>
                <a:gd name="T6" fmla="*/ 38 w 77"/>
                <a:gd name="T7" fmla="*/ 95 h 108"/>
                <a:gd name="T8" fmla="*/ 64 w 77"/>
                <a:gd name="T9" fmla="*/ 103 h 108"/>
                <a:gd name="T10" fmla="*/ 70 w 77"/>
                <a:gd name="T11" fmla="*/ 76 h 108"/>
                <a:gd name="T12" fmla="*/ 26 w 77"/>
                <a:gd name="T13" fmla="*/ 8 h 108"/>
                <a:gd name="T14" fmla="*/ 26 w 77"/>
                <a:gd name="T15" fmla="*/ 8 h 108"/>
                <a:gd name="T16" fmla="*/ 26 w 77"/>
                <a:gd name="T17" fmla="*/ 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 h="108">
                  <a:moveTo>
                    <a:pt x="26" y="8"/>
                  </a:moveTo>
                  <a:cubicBezTo>
                    <a:pt x="21" y="1"/>
                    <a:pt x="13" y="0"/>
                    <a:pt x="8" y="4"/>
                  </a:cubicBezTo>
                  <a:cubicBezTo>
                    <a:pt x="3" y="6"/>
                    <a:pt x="0" y="12"/>
                    <a:pt x="3" y="19"/>
                  </a:cubicBezTo>
                  <a:cubicBezTo>
                    <a:pt x="5" y="23"/>
                    <a:pt x="34" y="87"/>
                    <a:pt x="38" y="95"/>
                  </a:cubicBezTo>
                  <a:cubicBezTo>
                    <a:pt x="43" y="105"/>
                    <a:pt x="56" y="108"/>
                    <a:pt x="64" y="103"/>
                  </a:cubicBezTo>
                  <a:cubicBezTo>
                    <a:pt x="72" y="99"/>
                    <a:pt x="77" y="87"/>
                    <a:pt x="70" y="76"/>
                  </a:cubicBezTo>
                  <a:cubicBezTo>
                    <a:pt x="63" y="65"/>
                    <a:pt x="29" y="12"/>
                    <a:pt x="26" y="8"/>
                  </a:cubicBezTo>
                  <a:close/>
                  <a:moveTo>
                    <a:pt x="26" y="8"/>
                  </a:moveTo>
                  <a:cubicBezTo>
                    <a:pt x="26" y="8"/>
                    <a:pt x="26" y="8"/>
                    <a:pt x="26" y="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6" name="Freeform 203">
            <a:extLst>
              <a:ext uri="{FF2B5EF4-FFF2-40B4-BE49-F238E27FC236}">
                <a16:creationId xmlns:a16="http://schemas.microsoft.com/office/drawing/2014/main" id="{E49D0537-676B-EF46-BE65-71951EAE51D5}"/>
              </a:ext>
            </a:extLst>
          </p:cNvPr>
          <p:cNvSpPr>
            <a:spLocks noEditPoints="1"/>
          </p:cNvSpPr>
          <p:nvPr/>
        </p:nvSpPr>
        <p:spPr bwMode="auto">
          <a:xfrm>
            <a:off x="1282502" y="4397589"/>
            <a:ext cx="318744" cy="317828"/>
          </a:xfrm>
          <a:custGeom>
            <a:avLst/>
            <a:gdLst>
              <a:gd name="T0" fmla="*/ 208 w 256"/>
              <a:gd name="T1" fmla="*/ 96 h 256"/>
              <a:gd name="T2" fmla="*/ 256 w 256"/>
              <a:gd name="T3" fmla="*/ 48 h 256"/>
              <a:gd name="T4" fmla="*/ 208 w 256"/>
              <a:gd name="T5" fmla="*/ 0 h 256"/>
              <a:gd name="T6" fmla="*/ 160 w 256"/>
              <a:gd name="T7" fmla="*/ 48 h 256"/>
              <a:gd name="T8" fmla="*/ 163 w 256"/>
              <a:gd name="T9" fmla="*/ 64 h 256"/>
              <a:gd name="T10" fmla="*/ 114 w 256"/>
              <a:gd name="T11" fmla="*/ 90 h 256"/>
              <a:gd name="T12" fmla="*/ 63 w 256"/>
              <a:gd name="T13" fmla="*/ 64 h 256"/>
              <a:gd name="T14" fmla="*/ 0 w 256"/>
              <a:gd name="T15" fmla="*/ 127 h 256"/>
              <a:gd name="T16" fmla="*/ 63 w 256"/>
              <a:gd name="T17" fmla="*/ 191 h 256"/>
              <a:gd name="T18" fmla="*/ 112 w 256"/>
              <a:gd name="T19" fmla="*/ 168 h 256"/>
              <a:gd name="T20" fmla="*/ 163 w 256"/>
              <a:gd name="T21" fmla="*/ 201 h 256"/>
              <a:gd name="T22" fmla="*/ 160 w 256"/>
              <a:gd name="T23" fmla="*/ 216 h 256"/>
              <a:gd name="T24" fmla="*/ 200 w 256"/>
              <a:gd name="T25" fmla="*/ 256 h 256"/>
              <a:gd name="T26" fmla="*/ 240 w 256"/>
              <a:gd name="T27" fmla="*/ 216 h 256"/>
              <a:gd name="T28" fmla="*/ 200 w 256"/>
              <a:gd name="T29" fmla="*/ 176 h 256"/>
              <a:gd name="T30" fmla="*/ 171 w 256"/>
              <a:gd name="T31" fmla="*/ 188 h 256"/>
              <a:gd name="T32" fmla="*/ 120 w 256"/>
              <a:gd name="T33" fmla="*/ 155 h 256"/>
              <a:gd name="T34" fmla="*/ 126 w 256"/>
              <a:gd name="T35" fmla="*/ 127 h 256"/>
              <a:gd name="T36" fmla="*/ 122 w 256"/>
              <a:gd name="T37" fmla="*/ 104 h 256"/>
              <a:gd name="T38" fmla="*/ 170 w 256"/>
              <a:gd name="T39" fmla="*/ 78 h 256"/>
              <a:gd name="T40" fmla="*/ 208 w 256"/>
              <a:gd name="T41" fmla="*/ 96 h 256"/>
              <a:gd name="T42" fmla="*/ 200 w 256"/>
              <a:gd name="T43" fmla="*/ 192 h 256"/>
              <a:gd name="T44" fmla="*/ 224 w 256"/>
              <a:gd name="T45" fmla="*/ 216 h 256"/>
              <a:gd name="T46" fmla="*/ 200 w 256"/>
              <a:gd name="T47" fmla="*/ 240 h 256"/>
              <a:gd name="T48" fmla="*/ 176 w 256"/>
              <a:gd name="T49" fmla="*/ 216 h 256"/>
              <a:gd name="T50" fmla="*/ 200 w 256"/>
              <a:gd name="T51" fmla="*/ 192 h 256"/>
              <a:gd name="T52" fmla="*/ 63 w 256"/>
              <a:gd name="T53" fmla="*/ 175 h 256"/>
              <a:gd name="T54" fmla="*/ 30 w 256"/>
              <a:gd name="T55" fmla="*/ 161 h 256"/>
              <a:gd name="T56" fmla="*/ 16 w 256"/>
              <a:gd name="T57" fmla="*/ 127 h 256"/>
              <a:gd name="T58" fmla="*/ 30 w 256"/>
              <a:gd name="T59" fmla="*/ 94 h 256"/>
              <a:gd name="T60" fmla="*/ 63 w 256"/>
              <a:gd name="T61" fmla="*/ 80 h 256"/>
              <a:gd name="T62" fmla="*/ 97 w 256"/>
              <a:gd name="T63" fmla="*/ 94 h 256"/>
              <a:gd name="T64" fmla="*/ 110 w 256"/>
              <a:gd name="T65" fmla="*/ 127 h 256"/>
              <a:gd name="T66" fmla="*/ 97 w 256"/>
              <a:gd name="T67" fmla="*/ 161 h 256"/>
              <a:gd name="T68" fmla="*/ 63 w 256"/>
              <a:gd name="T69" fmla="*/ 175 h 256"/>
              <a:gd name="T70" fmla="*/ 185 w 256"/>
              <a:gd name="T71" fmla="*/ 26 h 256"/>
              <a:gd name="T72" fmla="*/ 208 w 256"/>
              <a:gd name="T73" fmla="*/ 16 h 256"/>
              <a:gd name="T74" fmla="*/ 230 w 256"/>
              <a:gd name="T75" fmla="*/ 26 h 256"/>
              <a:gd name="T76" fmla="*/ 240 w 256"/>
              <a:gd name="T77" fmla="*/ 48 h 256"/>
              <a:gd name="T78" fmla="*/ 230 w 256"/>
              <a:gd name="T79" fmla="*/ 71 h 256"/>
              <a:gd name="T80" fmla="*/ 208 w 256"/>
              <a:gd name="T81" fmla="*/ 80 h 256"/>
              <a:gd name="T82" fmla="*/ 185 w 256"/>
              <a:gd name="T83" fmla="*/ 71 h 256"/>
              <a:gd name="T84" fmla="*/ 176 w 256"/>
              <a:gd name="T85" fmla="*/ 48 h 256"/>
              <a:gd name="T86" fmla="*/ 185 w 256"/>
              <a:gd name="T87" fmla="*/ 26 h 256"/>
              <a:gd name="T88" fmla="*/ 185 w 256"/>
              <a:gd name="T89" fmla="*/ 26 h 256"/>
              <a:gd name="T90" fmla="*/ 185 w 256"/>
              <a:gd name="T91" fmla="*/ 2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6" h="256">
                <a:moveTo>
                  <a:pt x="208" y="96"/>
                </a:moveTo>
                <a:cubicBezTo>
                  <a:pt x="234" y="96"/>
                  <a:pt x="256" y="75"/>
                  <a:pt x="256" y="48"/>
                </a:cubicBezTo>
                <a:cubicBezTo>
                  <a:pt x="256" y="22"/>
                  <a:pt x="234" y="0"/>
                  <a:pt x="208" y="0"/>
                </a:cubicBezTo>
                <a:cubicBezTo>
                  <a:pt x="181" y="0"/>
                  <a:pt x="160" y="22"/>
                  <a:pt x="160" y="48"/>
                </a:cubicBezTo>
                <a:cubicBezTo>
                  <a:pt x="160" y="54"/>
                  <a:pt x="161" y="59"/>
                  <a:pt x="163" y="64"/>
                </a:cubicBezTo>
                <a:cubicBezTo>
                  <a:pt x="114" y="90"/>
                  <a:pt x="114" y="90"/>
                  <a:pt x="114" y="90"/>
                </a:cubicBezTo>
                <a:cubicBezTo>
                  <a:pt x="103" y="75"/>
                  <a:pt x="84" y="64"/>
                  <a:pt x="63" y="64"/>
                </a:cubicBezTo>
                <a:cubicBezTo>
                  <a:pt x="28" y="64"/>
                  <a:pt x="0" y="92"/>
                  <a:pt x="0" y="127"/>
                </a:cubicBezTo>
                <a:cubicBezTo>
                  <a:pt x="0" y="162"/>
                  <a:pt x="28" y="191"/>
                  <a:pt x="63" y="191"/>
                </a:cubicBezTo>
                <a:cubicBezTo>
                  <a:pt x="83" y="191"/>
                  <a:pt x="100" y="182"/>
                  <a:pt x="112" y="168"/>
                </a:cubicBezTo>
                <a:cubicBezTo>
                  <a:pt x="163" y="201"/>
                  <a:pt x="163" y="201"/>
                  <a:pt x="163" y="201"/>
                </a:cubicBezTo>
                <a:cubicBezTo>
                  <a:pt x="161" y="206"/>
                  <a:pt x="160" y="211"/>
                  <a:pt x="160" y="216"/>
                </a:cubicBezTo>
                <a:cubicBezTo>
                  <a:pt x="160" y="238"/>
                  <a:pt x="178" y="256"/>
                  <a:pt x="200" y="256"/>
                </a:cubicBezTo>
                <a:cubicBezTo>
                  <a:pt x="222" y="256"/>
                  <a:pt x="240" y="238"/>
                  <a:pt x="240" y="216"/>
                </a:cubicBezTo>
                <a:cubicBezTo>
                  <a:pt x="240" y="194"/>
                  <a:pt x="222" y="176"/>
                  <a:pt x="200" y="176"/>
                </a:cubicBezTo>
                <a:cubicBezTo>
                  <a:pt x="189" y="176"/>
                  <a:pt x="179" y="181"/>
                  <a:pt x="171" y="188"/>
                </a:cubicBezTo>
                <a:cubicBezTo>
                  <a:pt x="120" y="155"/>
                  <a:pt x="120" y="155"/>
                  <a:pt x="120" y="155"/>
                </a:cubicBezTo>
                <a:cubicBezTo>
                  <a:pt x="124" y="146"/>
                  <a:pt x="126" y="137"/>
                  <a:pt x="126" y="127"/>
                </a:cubicBezTo>
                <a:cubicBezTo>
                  <a:pt x="126" y="119"/>
                  <a:pt x="125" y="112"/>
                  <a:pt x="122" y="104"/>
                </a:cubicBezTo>
                <a:cubicBezTo>
                  <a:pt x="170" y="78"/>
                  <a:pt x="170" y="78"/>
                  <a:pt x="170" y="78"/>
                </a:cubicBezTo>
                <a:cubicBezTo>
                  <a:pt x="179" y="89"/>
                  <a:pt x="193" y="96"/>
                  <a:pt x="208" y="96"/>
                </a:cubicBezTo>
                <a:close/>
                <a:moveTo>
                  <a:pt x="200" y="192"/>
                </a:moveTo>
                <a:cubicBezTo>
                  <a:pt x="213" y="192"/>
                  <a:pt x="224" y="203"/>
                  <a:pt x="224" y="216"/>
                </a:cubicBezTo>
                <a:cubicBezTo>
                  <a:pt x="224" y="229"/>
                  <a:pt x="213" y="240"/>
                  <a:pt x="200" y="240"/>
                </a:cubicBezTo>
                <a:cubicBezTo>
                  <a:pt x="187" y="240"/>
                  <a:pt x="176" y="229"/>
                  <a:pt x="176" y="216"/>
                </a:cubicBezTo>
                <a:cubicBezTo>
                  <a:pt x="176" y="203"/>
                  <a:pt x="187" y="192"/>
                  <a:pt x="200" y="192"/>
                </a:cubicBezTo>
                <a:close/>
                <a:moveTo>
                  <a:pt x="63" y="175"/>
                </a:moveTo>
                <a:cubicBezTo>
                  <a:pt x="51" y="175"/>
                  <a:pt x="39" y="170"/>
                  <a:pt x="30" y="161"/>
                </a:cubicBezTo>
                <a:cubicBezTo>
                  <a:pt x="21" y="152"/>
                  <a:pt x="16" y="140"/>
                  <a:pt x="16" y="127"/>
                </a:cubicBezTo>
                <a:cubicBezTo>
                  <a:pt x="16" y="115"/>
                  <a:pt x="21" y="103"/>
                  <a:pt x="30" y="94"/>
                </a:cubicBezTo>
                <a:cubicBezTo>
                  <a:pt x="39" y="85"/>
                  <a:pt x="51" y="80"/>
                  <a:pt x="63" y="80"/>
                </a:cubicBezTo>
                <a:cubicBezTo>
                  <a:pt x="76" y="80"/>
                  <a:pt x="88" y="85"/>
                  <a:pt x="97" y="94"/>
                </a:cubicBezTo>
                <a:cubicBezTo>
                  <a:pt x="105" y="103"/>
                  <a:pt x="110" y="115"/>
                  <a:pt x="110" y="127"/>
                </a:cubicBezTo>
                <a:cubicBezTo>
                  <a:pt x="110" y="140"/>
                  <a:pt x="105" y="152"/>
                  <a:pt x="97" y="161"/>
                </a:cubicBezTo>
                <a:cubicBezTo>
                  <a:pt x="88" y="170"/>
                  <a:pt x="76" y="175"/>
                  <a:pt x="63" y="175"/>
                </a:cubicBezTo>
                <a:close/>
                <a:moveTo>
                  <a:pt x="185" y="26"/>
                </a:moveTo>
                <a:cubicBezTo>
                  <a:pt x="191" y="19"/>
                  <a:pt x="199" y="16"/>
                  <a:pt x="208" y="16"/>
                </a:cubicBezTo>
                <a:cubicBezTo>
                  <a:pt x="216" y="16"/>
                  <a:pt x="224" y="19"/>
                  <a:pt x="230" y="26"/>
                </a:cubicBezTo>
                <a:cubicBezTo>
                  <a:pt x="236" y="32"/>
                  <a:pt x="240" y="40"/>
                  <a:pt x="240" y="48"/>
                </a:cubicBezTo>
                <a:cubicBezTo>
                  <a:pt x="240" y="57"/>
                  <a:pt x="236" y="65"/>
                  <a:pt x="230" y="71"/>
                </a:cubicBezTo>
                <a:cubicBezTo>
                  <a:pt x="224" y="77"/>
                  <a:pt x="216" y="80"/>
                  <a:pt x="208" y="80"/>
                </a:cubicBezTo>
                <a:cubicBezTo>
                  <a:pt x="199" y="80"/>
                  <a:pt x="191" y="77"/>
                  <a:pt x="185" y="71"/>
                </a:cubicBezTo>
                <a:cubicBezTo>
                  <a:pt x="179" y="65"/>
                  <a:pt x="176" y="57"/>
                  <a:pt x="176" y="48"/>
                </a:cubicBezTo>
                <a:cubicBezTo>
                  <a:pt x="176" y="40"/>
                  <a:pt x="179" y="32"/>
                  <a:pt x="185" y="26"/>
                </a:cubicBezTo>
                <a:close/>
                <a:moveTo>
                  <a:pt x="185" y="26"/>
                </a:moveTo>
                <a:cubicBezTo>
                  <a:pt x="185" y="26"/>
                  <a:pt x="185" y="26"/>
                  <a:pt x="185" y="2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47" name="图片 46">
            <a:extLst>
              <a:ext uri="{FF2B5EF4-FFF2-40B4-BE49-F238E27FC236}">
                <a16:creationId xmlns:a16="http://schemas.microsoft.com/office/drawing/2014/main" id="{ABB42687-9750-8842-B619-787B0CA6293C}"/>
              </a:ext>
            </a:extLst>
          </p:cNvPr>
          <p:cNvPicPr>
            <a:picLocks noChangeAspect="1"/>
          </p:cNvPicPr>
          <p:nvPr/>
        </p:nvPicPr>
        <p:blipFill>
          <a:blip r:embed="rId4">
            <a:biLevel thresh="25000"/>
            <a:extLst>
              <a:ext uri="{28A0092B-C50C-407E-A947-70E740481C1C}">
                <a14:useLocalDpi xmlns:a14="http://schemas.microsoft.com/office/drawing/2010/main" val="0"/>
              </a:ext>
            </a:extLst>
          </a:blip>
          <a:stretch>
            <a:fillRect/>
          </a:stretch>
        </p:blipFill>
        <p:spPr>
          <a:xfrm>
            <a:off x="1292349" y="5584496"/>
            <a:ext cx="340087" cy="314322"/>
          </a:xfrm>
          <a:prstGeom prst="rect">
            <a:avLst/>
          </a:prstGeom>
        </p:spPr>
      </p:pic>
      <p:cxnSp>
        <p:nvCxnSpPr>
          <p:cNvPr id="8" name="直线连接符 7">
            <a:extLst>
              <a:ext uri="{FF2B5EF4-FFF2-40B4-BE49-F238E27FC236}">
                <a16:creationId xmlns:a16="http://schemas.microsoft.com/office/drawing/2014/main" id="{4BF919B1-45C5-AE4E-901A-CDC1EEA513DF}"/>
              </a:ext>
            </a:extLst>
          </p:cNvPr>
          <p:cNvCxnSpPr/>
          <p:nvPr/>
        </p:nvCxnSpPr>
        <p:spPr>
          <a:xfrm>
            <a:off x="2138255" y="1751333"/>
            <a:ext cx="0" cy="69264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8" name="直线连接符 47">
            <a:extLst>
              <a:ext uri="{FF2B5EF4-FFF2-40B4-BE49-F238E27FC236}">
                <a16:creationId xmlns:a16="http://schemas.microsoft.com/office/drawing/2014/main" id="{454EC08D-98BC-714A-A111-BE931EEDD570}"/>
              </a:ext>
            </a:extLst>
          </p:cNvPr>
          <p:cNvCxnSpPr/>
          <p:nvPr/>
        </p:nvCxnSpPr>
        <p:spPr>
          <a:xfrm>
            <a:off x="2138255" y="3202848"/>
            <a:ext cx="0" cy="69264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9" name="直线连接符 48">
            <a:extLst>
              <a:ext uri="{FF2B5EF4-FFF2-40B4-BE49-F238E27FC236}">
                <a16:creationId xmlns:a16="http://schemas.microsoft.com/office/drawing/2014/main" id="{004687B9-4120-A243-8D2C-2C5B2F4B9032}"/>
              </a:ext>
            </a:extLst>
          </p:cNvPr>
          <p:cNvCxnSpPr/>
          <p:nvPr/>
        </p:nvCxnSpPr>
        <p:spPr>
          <a:xfrm>
            <a:off x="2138255" y="4200041"/>
            <a:ext cx="0" cy="69264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0" name="直线连接符 49">
            <a:extLst>
              <a:ext uri="{FF2B5EF4-FFF2-40B4-BE49-F238E27FC236}">
                <a16:creationId xmlns:a16="http://schemas.microsoft.com/office/drawing/2014/main" id="{6870770D-DEBE-DD4D-BE70-EE92E572380E}"/>
              </a:ext>
            </a:extLst>
          </p:cNvPr>
          <p:cNvCxnSpPr/>
          <p:nvPr/>
        </p:nvCxnSpPr>
        <p:spPr>
          <a:xfrm>
            <a:off x="2138255" y="5332458"/>
            <a:ext cx="0" cy="69264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4992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a:extLst>
              <a:ext uri="{FF2B5EF4-FFF2-40B4-BE49-F238E27FC236}">
                <a16:creationId xmlns:a16="http://schemas.microsoft.com/office/drawing/2014/main" id="{8E749375-C8DF-414C-9A5C-5043720586CD}"/>
              </a:ext>
            </a:extLst>
          </p:cNvPr>
          <p:cNvSpPr/>
          <p:nvPr/>
        </p:nvSpPr>
        <p:spPr>
          <a:xfrm>
            <a:off x="2314575" y="1614488"/>
            <a:ext cx="9043900" cy="3829050"/>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a:extLst>
              <a:ext uri="{FF2B5EF4-FFF2-40B4-BE49-F238E27FC236}">
                <a16:creationId xmlns:a16="http://schemas.microsoft.com/office/drawing/2014/main" id="{A1FBC8E3-6583-044F-AC8C-DABB1D32D6B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3B8C979A-23B3-0742-8223-7EAAF56890B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384EE8BD-2F03-E64D-B5BD-3B679ACD923F}"/>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25</a:t>
            </a:fld>
            <a:endParaRPr lang="zh-CN" altLang="en-US" dirty="0"/>
          </a:p>
        </p:txBody>
      </p:sp>
      <p:sp>
        <p:nvSpPr>
          <p:cNvPr id="5" name="标题 4">
            <a:extLst>
              <a:ext uri="{FF2B5EF4-FFF2-40B4-BE49-F238E27FC236}">
                <a16:creationId xmlns:a16="http://schemas.microsoft.com/office/drawing/2014/main" id="{3F9B7B78-CCB7-5E4B-A65F-9A5CEDBA65FE}"/>
              </a:ext>
            </a:extLst>
          </p:cNvPr>
          <p:cNvSpPr>
            <a:spLocks noGrp="1"/>
          </p:cNvSpPr>
          <p:nvPr>
            <p:ph type="ctrTitle"/>
          </p:nvPr>
        </p:nvSpPr>
        <p:spPr>
          <a:xfrm>
            <a:off x="558799" y="165099"/>
            <a:ext cx="8495553" cy="550863"/>
          </a:xfrm>
        </p:spPr>
        <p:txBody>
          <a:bodyPr>
            <a:normAutofit/>
          </a:bodyPr>
          <a:lstStyle/>
          <a:p>
            <a:r>
              <a:rPr kumimoji="1" lang="en" altLang="zh-CN" dirty="0"/>
              <a:t>Laboratory Experience Improvement</a:t>
            </a:r>
            <a:endParaRPr kumimoji="1" lang="zh-CN" altLang="en-US" dirty="0"/>
          </a:p>
        </p:txBody>
      </p:sp>
      <p:sp>
        <p:nvSpPr>
          <p:cNvPr id="6" name="Rectangle 5">
            <a:extLst>
              <a:ext uri="{FF2B5EF4-FFF2-40B4-BE49-F238E27FC236}">
                <a16:creationId xmlns:a16="http://schemas.microsoft.com/office/drawing/2014/main" id="{0EE44CE8-4D23-3E45-8D31-010A0093BD09}"/>
              </a:ext>
            </a:extLst>
          </p:cNvPr>
          <p:cNvSpPr/>
          <p:nvPr/>
        </p:nvSpPr>
        <p:spPr>
          <a:xfrm>
            <a:off x="5139235" y="2371656"/>
            <a:ext cx="519546" cy="2171700"/>
          </a:xfrm>
          <a:prstGeom prst="rect">
            <a:avLst/>
          </a:prstGeom>
          <a:gradFill>
            <a:gsLst>
              <a:gs pos="0">
                <a:srgbClr val="00B0F0"/>
              </a:gs>
              <a:gs pos="100000">
                <a:srgbClr val="00B0F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0897AC0-F5CC-E449-A335-5B51E95C9B76}"/>
              </a:ext>
            </a:extLst>
          </p:cNvPr>
          <p:cNvSpPr/>
          <p:nvPr/>
        </p:nvSpPr>
        <p:spPr>
          <a:xfrm rot="10800000" flipV="1">
            <a:off x="6498689" y="4231709"/>
            <a:ext cx="519546" cy="307777"/>
          </a:xfrm>
          <a:prstGeom prst="rect">
            <a:avLst/>
          </a:prstGeom>
          <a:gradFill>
            <a:gsLst>
              <a:gs pos="0">
                <a:srgbClr val="79BD28"/>
              </a:gs>
              <a:gs pos="100000">
                <a:srgbClr val="79BD28">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95BE44C-BADC-EE41-86D0-EBDA46960499}"/>
              </a:ext>
            </a:extLst>
          </p:cNvPr>
          <p:cNvSpPr txBox="1"/>
          <p:nvPr/>
        </p:nvSpPr>
        <p:spPr>
          <a:xfrm>
            <a:off x="4980433" y="1913193"/>
            <a:ext cx="939963" cy="369332"/>
          </a:xfrm>
          <a:prstGeom prst="rect">
            <a:avLst/>
          </a:prstGeom>
          <a:noFill/>
        </p:spPr>
        <p:txBody>
          <a:bodyPr wrap="square" rtlCol="0">
            <a:spAutoFit/>
          </a:bodyPr>
          <a:lstStyle/>
          <a:p>
            <a:r>
              <a:rPr lang="en-US" dirty="0">
                <a:solidFill>
                  <a:srgbClr val="00B0F0"/>
                </a:solidFill>
                <a:latin typeface="Century Gothic" panose="020B0502020202020204" pitchFamily="34" charset="0"/>
              </a:rPr>
              <a:t>5 mins</a:t>
            </a:r>
          </a:p>
        </p:txBody>
      </p:sp>
      <p:sp>
        <p:nvSpPr>
          <p:cNvPr id="9" name="TextBox 8">
            <a:extLst>
              <a:ext uri="{FF2B5EF4-FFF2-40B4-BE49-F238E27FC236}">
                <a16:creationId xmlns:a16="http://schemas.microsoft.com/office/drawing/2014/main" id="{7AAE2B06-AD73-2B4D-B02C-01E233D15AC4}"/>
              </a:ext>
            </a:extLst>
          </p:cNvPr>
          <p:cNvSpPr txBox="1"/>
          <p:nvPr/>
        </p:nvSpPr>
        <p:spPr>
          <a:xfrm>
            <a:off x="6459547" y="3787226"/>
            <a:ext cx="629541" cy="369332"/>
          </a:xfrm>
          <a:prstGeom prst="rect">
            <a:avLst/>
          </a:prstGeom>
          <a:noFill/>
        </p:spPr>
        <p:txBody>
          <a:bodyPr wrap="square" rtlCol="0">
            <a:spAutoFit/>
          </a:bodyPr>
          <a:lstStyle/>
          <a:p>
            <a:pPr algn="ctr"/>
            <a:r>
              <a:rPr lang="en-US" altLang="zh-CN" dirty="0">
                <a:solidFill>
                  <a:srgbClr val="79BD28"/>
                </a:solidFill>
                <a:latin typeface="Century Gothic" panose="020B0502020202020204" pitchFamily="34" charset="0"/>
              </a:rPr>
              <a:t>30s</a:t>
            </a:r>
            <a:endParaRPr lang="en-US" dirty="0">
              <a:solidFill>
                <a:srgbClr val="79BD28"/>
              </a:solidFill>
              <a:latin typeface="Century Gothic" panose="020B0502020202020204" pitchFamily="34" charset="0"/>
            </a:endParaRPr>
          </a:p>
        </p:txBody>
      </p:sp>
      <p:sp>
        <p:nvSpPr>
          <p:cNvPr id="10" name="Rectangle 9">
            <a:extLst>
              <a:ext uri="{FF2B5EF4-FFF2-40B4-BE49-F238E27FC236}">
                <a16:creationId xmlns:a16="http://schemas.microsoft.com/office/drawing/2014/main" id="{C425D456-5658-7440-9BEE-A767175022CB}"/>
              </a:ext>
            </a:extLst>
          </p:cNvPr>
          <p:cNvSpPr/>
          <p:nvPr/>
        </p:nvSpPr>
        <p:spPr>
          <a:xfrm>
            <a:off x="4713999" y="4693377"/>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Before</a:t>
            </a:r>
          </a:p>
        </p:txBody>
      </p:sp>
      <p:sp>
        <p:nvSpPr>
          <p:cNvPr id="11" name="Rectangle 10">
            <a:extLst>
              <a:ext uri="{FF2B5EF4-FFF2-40B4-BE49-F238E27FC236}">
                <a16:creationId xmlns:a16="http://schemas.microsoft.com/office/drawing/2014/main" id="{7EE56BED-E758-2A43-B407-5719BF53CDBE}"/>
              </a:ext>
            </a:extLst>
          </p:cNvPr>
          <p:cNvSpPr/>
          <p:nvPr/>
        </p:nvSpPr>
        <p:spPr>
          <a:xfrm>
            <a:off x="6022048" y="4693377"/>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After</a:t>
            </a:r>
          </a:p>
        </p:txBody>
      </p:sp>
      <p:pic>
        <p:nvPicPr>
          <p:cNvPr id="12" name="Graphic 12" descr="Arrow Clockwise curve">
            <a:extLst>
              <a:ext uri="{FF2B5EF4-FFF2-40B4-BE49-F238E27FC236}">
                <a16:creationId xmlns:a16="http://schemas.microsoft.com/office/drawing/2014/main" id="{4627058B-1162-C94B-98B7-5259A2D2E4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98287" flipH="1">
            <a:off x="9407023" y="2296690"/>
            <a:ext cx="1921393" cy="2567940"/>
          </a:xfrm>
          <a:prstGeom prst="rect">
            <a:avLst/>
          </a:prstGeom>
        </p:spPr>
      </p:pic>
      <p:sp>
        <p:nvSpPr>
          <p:cNvPr id="13" name="Rectangle 13">
            <a:extLst>
              <a:ext uri="{FF2B5EF4-FFF2-40B4-BE49-F238E27FC236}">
                <a16:creationId xmlns:a16="http://schemas.microsoft.com/office/drawing/2014/main" id="{20D9F23F-DF34-914A-8291-41B181CAFE50}"/>
              </a:ext>
            </a:extLst>
          </p:cNvPr>
          <p:cNvSpPr/>
          <p:nvPr/>
        </p:nvSpPr>
        <p:spPr>
          <a:xfrm>
            <a:off x="7856714" y="2828835"/>
            <a:ext cx="2403509" cy="1200329"/>
          </a:xfrm>
          <a:prstGeom prst="rect">
            <a:avLst/>
          </a:prstGeom>
        </p:spPr>
        <p:txBody>
          <a:bodyPr wrap="square">
            <a:spAutoFit/>
          </a:bodyPr>
          <a:lstStyle/>
          <a:p>
            <a:r>
              <a:rPr lang="en-US" sz="7200" b="1" dirty="0">
                <a:solidFill>
                  <a:srgbClr val="00B0F0"/>
                </a:solidFill>
                <a:latin typeface="Century Gothic" panose="020B0502020202020204" pitchFamily="34" charset="0"/>
              </a:rPr>
              <a:t>90%</a:t>
            </a:r>
          </a:p>
        </p:txBody>
      </p:sp>
      <p:cxnSp>
        <p:nvCxnSpPr>
          <p:cNvPr id="19" name="直线连接符 18">
            <a:extLst>
              <a:ext uri="{FF2B5EF4-FFF2-40B4-BE49-F238E27FC236}">
                <a16:creationId xmlns:a16="http://schemas.microsoft.com/office/drawing/2014/main" id="{EB444B97-EE5A-E14C-8E98-30D8D85319C7}"/>
              </a:ext>
            </a:extLst>
          </p:cNvPr>
          <p:cNvCxnSpPr/>
          <p:nvPr/>
        </p:nvCxnSpPr>
        <p:spPr>
          <a:xfrm>
            <a:off x="4684560" y="4539487"/>
            <a:ext cx="2674975" cy="0"/>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a16="http://schemas.microsoft.com/office/drawing/2014/main" id="{37A0B52C-BFE2-5149-A49E-A274511615DF}"/>
              </a:ext>
            </a:extLst>
          </p:cNvPr>
          <p:cNvGrpSpPr/>
          <p:nvPr/>
        </p:nvGrpSpPr>
        <p:grpSpPr>
          <a:xfrm>
            <a:off x="803170" y="2021625"/>
            <a:ext cx="2975833" cy="2975833"/>
            <a:chOff x="793452" y="1729115"/>
            <a:chExt cx="3195469" cy="3195469"/>
          </a:xfrm>
        </p:grpSpPr>
        <p:sp useBgFill="1">
          <p:nvSpPr>
            <p:cNvPr id="16" name="椭圆 15">
              <a:extLst>
                <a:ext uri="{FF2B5EF4-FFF2-40B4-BE49-F238E27FC236}">
                  <a16:creationId xmlns:a16="http://schemas.microsoft.com/office/drawing/2014/main" id="{CB752150-7D7C-6D40-811B-44468FD9062D}"/>
                </a:ext>
              </a:extLst>
            </p:cNvPr>
            <p:cNvSpPr/>
            <p:nvPr/>
          </p:nvSpPr>
          <p:spPr>
            <a:xfrm>
              <a:off x="793452" y="1729115"/>
              <a:ext cx="3195469" cy="3195469"/>
            </a:xfrm>
            <a:prstGeom prst="ellipse">
              <a:avLst/>
            </a:prstGeom>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5" name="图片 14">
              <a:extLst>
                <a:ext uri="{FF2B5EF4-FFF2-40B4-BE49-F238E27FC236}">
                  <a16:creationId xmlns:a16="http://schemas.microsoft.com/office/drawing/2014/main" id="{E8DFFE7A-60F8-4847-8DE7-9667A223F75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654" r="16654"/>
            <a:stretch/>
          </p:blipFill>
          <p:spPr>
            <a:xfrm>
              <a:off x="1028792" y="1964455"/>
              <a:ext cx="2724788" cy="2724788"/>
            </a:xfrm>
            <a:prstGeom prst="ellipse">
              <a:avLst/>
            </a:prstGeom>
            <a:ln w="50800">
              <a:solidFill>
                <a:srgbClr val="00B0F0"/>
              </a:solidFill>
            </a:ln>
          </p:spPr>
        </p:pic>
      </p:grpSp>
    </p:spTree>
    <p:extLst>
      <p:ext uri="{BB962C8B-B14F-4D97-AF65-F5344CB8AC3E}">
        <p14:creationId xmlns:p14="http://schemas.microsoft.com/office/powerpoint/2010/main" val="524836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a:extLst>
              <a:ext uri="{FF2B5EF4-FFF2-40B4-BE49-F238E27FC236}">
                <a16:creationId xmlns:a16="http://schemas.microsoft.com/office/drawing/2014/main" id="{8E749375-C8DF-414C-9A5C-5043720586CD}"/>
              </a:ext>
            </a:extLst>
          </p:cNvPr>
          <p:cNvSpPr/>
          <p:nvPr/>
        </p:nvSpPr>
        <p:spPr>
          <a:xfrm>
            <a:off x="2314575" y="1614488"/>
            <a:ext cx="9043900" cy="3829050"/>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16" name="椭圆 15">
            <a:extLst>
              <a:ext uri="{FF2B5EF4-FFF2-40B4-BE49-F238E27FC236}">
                <a16:creationId xmlns:a16="http://schemas.microsoft.com/office/drawing/2014/main" id="{CB752150-7D7C-6D40-811B-44468FD9062D}"/>
              </a:ext>
            </a:extLst>
          </p:cNvPr>
          <p:cNvSpPr/>
          <p:nvPr/>
        </p:nvSpPr>
        <p:spPr>
          <a:xfrm>
            <a:off x="803170" y="2021625"/>
            <a:ext cx="2975833" cy="2975833"/>
          </a:xfrm>
          <a:prstGeom prst="ellipse">
            <a:avLst/>
          </a:prstGeom>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a:extLst>
              <a:ext uri="{FF2B5EF4-FFF2-40B4-BE49-F238E27FC236}">
                <a16:creationId xmlns:a16="http://schemas.microsoft.com/office/drawing/2014/main" id="{2A06B871-DA92-1B46-9D81-70ACDB6C11E5}"/>
              </a:ext>
            </a:extLst>
          </p:cNvPr>
          <p:cNvPicPr>
            <a:picLocks noChangeAspect="1"/>
          </p:cNvPicPr>
          <p:nvPr/>
        </p:nvPicPr>
        <p:blipFill rotWithShape="1">
          <a:blip r:embed="rId3">
            <a:extLst>
              <a:ext uri="{28A0092B-C50C-407E-A947-70E740481C1C}">
                <a14:useLocalDpi xmlns:a14="http://schemas.microsoft.com/office/drawing/2010/main" val="0"/>
              </a:ext>
            </a:extLst>
          </a:blip>
          <a:srcRect l="25417" r="32026"/>
          <a:stretch/>
        </p:blipFill>
        <p:spPr>
          <a:xfrm>
            <a:off x="1011073" y="2229528"/>
            <a:ext cx="2560027" cy="2560027"/>
          </a:xfrm>
          <a:prstGeom prst="ellipse">
            <a:avLst/>
          </a:prstGeom>
          <a:ln w="50800">
            <a:solidFill>
              <a:srgbClr val="00B0F0"/>
            </a:solidFill>
          </a:ln>
        </p:spPr>
      </p:pic>
      <p:sp>
        <p:nvSpPr>
          <p:cNvPr id="2" name="日期占位符 1">
            <a:extLst>
              <a:ext uri="{FF2B5EF4-FFF2-40B4-BE49-F238E27FC236}">
                <a16:creationId xmlns:a16="http://schemas.microsoft.com/office/drawing/2014/main" id="{A1FBC8E3-6583-044F-AC8C-DABB1D32D6B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3B8C979A-23B3-0742-8223-7EAAF56890B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384EE8BD-2F03-E64D-B5BD-3B679ACD923F}"/>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26</a:t>
            </a:fld>
            <a:endParaRPr lang="zh-CN" altLang="en-US" dirty="0"/>
          </a:p>
        </p:txBody>
      </p:sp>
      <p:sp>
        <p:nvSpPr>
          <p:cNvPr id="5" name="标题 4">
            <a:extLst>
              <a:ext uri="{FF2B5EF4-FFF2-40B4-BE49-F238E27FC236}">
                <a16:creationId xmlns:a16="http://schemas.microsoft.com/office/drawing/2014/main" id="{3F9B7B78-CCB7-5E4B-A65F-9A5CEDBA65FE}"/>
              </a:ext>
            </a:extLst>
          </p:cNvPr>
          <p:cNvSpPr>
            <a:spLocks noGrp="1"/>
          </p:cNvSpPr>
          <p:nvPr>
            <p:ph type="ctrTitle"/>
          </p:nvPr>
        </p:nvSpPr>
        <p:spPr>
          <a:xfrm>
            <a:off x="558799" y="165099"/>
            <a:ext cx="8495553" cy="550863"/>
          </a:xfrm>
        </p:spPr>
        <p:txBody>
          <a:bodyPr>
            <a:normAutofit/>
          </a:bodyPr>
          <a:lstStyle/>
          <a:p>
            <a:r>
              <a:rPr kumimoji="1" lang="en" altLang="zh-CN" dirty="0"/>
              <a:t>Pharmacy Experience Improvement</a:t>
            </a:r>
            <a:endParaRPr kumimoji="1" lang="zh-CN" altLang="en-US" dirty="0"/>
          </a:p>
        </p:txBody>
      </p:sp>
      <p:sp>
        <p:nvSpPr>
          <p:cNvPr id="6" name="Rectangle 5">
            <a:extLst>
              <a:ext uri="{FF2B5EF4-FFF2-40B4-BE49-F238E27FC236}">
                <a16:creationId xmlns:a16="http://schemas.microsoft.com/office/drawing/2014/main" id="{0EE44CE8-4D23-3E45-8D31-010A0093BD09}"/>
              </a:ext>
            </a:extLst>
          </p:cNvPr>
          <p:cNvSpPr/>
          <p:nvPr/>
        </p:nvSpPr>
        <p:spPr>
          <a:xfrm>
            <a:off x="5182099" y="2371656"/>
            <a:ext cx="519546" cy="2171700"/>
          </a:xfrm>
          <a:prstGeom prst="rect">
            <a:avLst/>
          </a:prstGeom>
          <a:gradFill>
            <a:gsLst>
              <a:gs pos="0">
                <a:srgbClr val="00B0F0"/>
              </a:gs>
              <a:gs pos="100000">
                <a:srgbClr val="00B0F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0897AC0-F5CC-E449-A335-5B51E95C9B76}"/>
              </a:ext>
            </a:extLst>
          </p:cNvPr>
          <p:cNvSpPr/>
          <p:nvPr/>
        </p:nvSpPr>
        <p:spPr>
          <a:xfrm rot="10800000" flipV="1">
            <a:off x="6541553" y="4029165"/>
            <a:ext cx="519546" cy="510322"/>
          </a:xfrm>
          <a:prstGeom prst="rect">
            <a:avLst/>
          </a:prstGeom>
          <a:gradFill>
            <a:gsLst>
              <a:gs pos="0">
                <a:srgbClr val="79BD28"/>
              </a:gs>
              <a:gs pos="100000">
                <a:srgbClr val="79BD28">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95BE44C-BADC-EE41-86D0-EBDA46960499}"/>
              </a:ext>
            </a:extLst>
          </p:cNvPr>
          <p:cNvSpPr txBox="1"/>
          <p:nvPr/>
        </p:nvSpPr>
        <p:spPr>
          <a:xfrm>
            <a:off x="5023297" y="1913193"/>
            <a:ext cx="939963" cy="369332"/>
          </a:xfrm>
          <a:prstGeom prst="rect">
            <a:avLst/>
          </a:prstGeom>
          <a:noFill/>
        </p:spPr>
        <p:txBody>
          <a:bodyPr wrap="square" rtlCol="0">
            <a:spAutoFit/>
          </a:bodyPr>
          <a:lstStyle/>
          <a:p>
            <a:r>
              <a:rPr lang="en-US" dirty="0">
                <a:solidFill>
                  <a:srgbClr val="00B0F0"/>
                </a:solidFill>
                <a:latin typeface="Century Gothic" panose="020B0502020202020204" pitchFamily="34" charset="0"/>
              </a:rPr>
              <a:t>4 mins</a:t>
            </a:r>
          </a:p>
        </p:txBody>
      </p:sp>
      <p:sp>
        <p:nvSpPr>
          <p:cNvPr id="9" name="TextBox 8">
            <a:extLst>
              <a:ext uri="{FF2B5EF4-FFF2-40B4-BE49-F238E27FC236}">
                <a16:creationId xmlns:a16="http://schemas.microsoft.com/office/drawing/2014/main" id="{7AAE2B06-AD73-2B4D-B02C-01E233D15AC4}"/>
              </a:ext>
            </a:extLst>
          </p:cNvPr>
          <p:cNvSpPr txBox="1"/>
          <p:nvPr/>
        </p:nvSpPr>
        <p:spPr>
          <a:xfrm>
            <a:off x="6453101" y="3604618"/>
            <a:ext cx="726496" cy="369332"/>
          </a:xfrm>
          <a:prstGeom prst="rect">
            <a:avLst/>
          </a:prstGeom>
          <a:noFill/>
        </p:spPr>
        <p:txBody>
          <a:bodyPr wrap="square" rtlCol="0">
            <a:spAutoFit/>
          </a:bodyPr>
          <a:lstStyle/>
          <a:p>
            <a:pPr algn="ctr"/>
            <a:r>
              <a:rPr lang="en-US" altLang="zh-CN" dirty="0">
                <a:solidFill>
                  <a:srgbClr val="79BD28"/>
                </a:solidFill>
                <a:latin typeface="Century Gothic" panose="020B0502020202020204" pitchFamily="34" charset="0"/>
              </a:rPr>
              <a:t>1min</a:t>
            </a:r>
          </a:p>
        </p:txBody>
      </p:sp>
      <p:sp>
        <p:nvSpPr>
          <p:cNvPr id="10" name="Rectangle 9">
            <a:extLst>
              <a:ext uri="{FF2B5EF4-FFF2-40B4-BE49-F238E27FC236}">
                <a16:creationId xmlns:a16="http://schemas.microsoft.com/office/drawing/2014/main" id="{C425D456-5658-7440-9BEE-A767175022CB}"/>
              </a:ext>
            </a:extLst>
          </p:cNvPr>
          <p:cNvSpPr/>
          <p:nvPr/>
        </p:nvSpPr>
        <p:spPr>
          <a:xfrm>
            <a:off x="4756863" y="4693377"/>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Before</a:t>
            </a:r>
          </a:p>
        </p:txBody>
      </p:sp>
      <p:sp>
        <p:nvSpPr>
          <p:cNvPr id="11" name="Rectangle 10">
            <a:extLst>
              <a:ext uri="{FF2B5EF4-FFF2-40B4-BE49-F238E27FC236}">
                <a16:creationId xmlns:a16="http://schemas.microsoft.com/office/drawing/2014/main" id="{7EE56BED-E758-2A43-B407-5719BF53CDBE}"/>
              </a:ext>
            </a:extLst>
          </p:cNvPr>
          <p:cNvSpPr/>
          <p:nvPr/>
        </p:nvSpPr>
        <p:spPr>
          <a:xfrm>
            <a:off x="6064912" y="4693377"/>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After</a:t>
            </a:r>
          </a:p>
        </p:txBody>
      </p:sp>
      <p:pic>
        <p:nvPicPr>
          <p:cNvPr id="12" name="Graphic 12" descr="Arrow Clockwise curve">
            <a:extLst>
              <a:ext uri="{FF2B5EF4-FFF2-40B4-BE49-F238E27FC236}">
                <a16:creationId xmlns:a16="http://schemas.microsoft.com/office/drawing/2014/main" id="{4627058B-1162-C94B-98B7-5259A2D2E48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298287" flipH="1">
            <a:off x="9407023" y="2296690"/>
            <a:ext cx="1921393" cy="2567940"/>
          </a:xfrm>
          <a:prstGeom prst="rect">
            <a:avLst/>
          </a:prstGeom>
        </p:spPr>
      </p:pic>
      <p:sp>
        <p:nvSpPr>
          <p:cNvPr id="13" name="Rectangle 13">
            <a:extLst>
              <a:ext uri="{FF2B5EF4-FFF2-40B4-BE49-F238E27FC236}">
                <a16:creationId xmlns:a16="http://schemas.microsoft.com/office/drawing/2014/main" id="{20D9F23F-DF34-914A-8291-41B181CAFE50}"/>
              </a:ext>
            </a:extLst>
          </p:cNvPr>
          <p:cNvSpPr/>
          <p:nvPr/>
        </p:nvSpPr>
        <p:spPr>
          <a:xfrm>
            <a:off x="7856714" y="2828835"/>
            <a:ext cx="2403509" cy="1200329"/>
          </a:xfrm>
          <a:prstGeom prst="rect">
            <a:avLst/>
          </a:prstGeom>
        </p:spPr>
        <p:txBody>
          <a:bodyPr wrap="square">
            <a:spAutoFit/>
          </a:bodyPr>
          <a:lstStyle/>
          <a:p>
            <a:r>
              <a:rPr lang="en-US" sz="7200" b="1" dirty="0">
                <a:solidFill>
                  <a:srgbClr val="00B0F0"/>
                </a:solidFill>
                <a:latin typeface="Century Gothic" panose="020B0502020202020204" pitchFamily="34" charset="0"/>
              </a:rPr>
              <a:t>75%</a:t>
            </a:r>
          </a:p>
        </p:txBody>
      </p:sp>
      <p:cxnSp>
        <p:nvCxnSpPr>
          <p:cNvPr id="19" name="直线连接符 18">
            <a:extLst>
              <a:ext uri="{FF2B5EF4-FFF2-40B4-BE49-F238E27FC236}">
                <a16:creationId xmlns:a16="http://schemas.microsoft.com/office/drawing/2014/main" id="{EB444B97-EE5A-E14C-8E98-30D8D85319C7}"/>
              </a:ext>
            </a:extLst>
          </p:cNvPr>
          <p:cNvCxnSpPr/>
          <p:nvPr/>
        </p:nvCxnSpPr>
        <p:spPr>
          <a:xfrm>
            <a:off x="4727424" y="4539487"/>
            <a:ext cx="2674975" cy="0"/>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5081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a:extLst>
              <a:ext uri="{FF2B5EF4-FFF2-40B4-BE49-F238E27FC236}">
                <a16:creationId xmlns:a16="http://schemas.microsoft.com/office/drawing/2014/main" id="{8E749375-C8DF-414C-9A5C-5043720586CD}"/>
              </a:ext>
            </a:extLst>
          </p:cNvPr>
          <p:cNvSpPr/>
          <p:nvPr/>
        </p:nvSpPr>
        <p:spPr>
          <a:xfrm>
            <a:off x="2314575" y="1614488"/>
            <a:ext cx="9043900" cy="3829050"/>
          </a:xfrm>
          <a:prstGeom prst="rect">
            <a:avLst/>
          </a:prstGeom>
          <a:solidFill>
            <a:srgbClr val="00B0F0">
              <a:alpha val="6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16" name="椭圆 15">
            <a:extLst>
              <a:ext uri="{FF2B5EF4-FFF2-40B4-BE49-F238E27FC236}">
                <a16:creationId xmlns:a16="http://schemas.microsoft.com/office/drawing/2014/main" id="{CB752150-7D7C-6D40-811B-44468FD9062D}"/>
              </a:ext>
            </a:extLst>
          </p:cNvPr>
          <p:cNvSpPr/>
          <p:nvPr/>
        </p:nvSpPr>
        <p:spPr>
          <a:xfrm>
            <a:off x="803170" y="2041097"/>
            <a:ext cx="2975833" cy="2975833"/>
          </a:xfrm>
          <a:prstGeom prst="ellipse">
            <a:avLst/>
          </a:prstGeom>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5" name="图片 14">
            <a:extLst>
              <a:ext uri="{FF2B5EF4-FFF2-40B4-BE49-F238E27FC236}">
                <a16:creationId xmlns:a16="http://schemas.microsoft.com/office/drawing/2014/main" id="{E03A5357-FA76-BF40-B857-F744ECFDD0E4}"/>
              </a:ext>
            </a:extLst>
          </p:cNvPr>
          <p:cNvPicPr>
            <a:picLocks noChangeAspect="1"/>
          </p:cNvPicPr>
          <p:nvPr/>
        </p:nvPicPr>
        <p:blipFill rotWithShape="1">
          <a:blip r:embed="rId3">
            <a:extLst>
              <a:ext uri="{28A0092B-C50C-407E-A947-70E740481C1C}">
                <a14:useLocalDpi xmlns:a14="http://schemas.microsoft.com/office/drawing/2010/main" val="0"/>
              </a:ext>
            </a:extLst>
          </a:blip>
          <a:srcRect l="28722" r="28722"/>
          <a:stretch/>
        </p:blipFill>
        <p:spPr>
          <a:xfrm>
            <a:off x="975826" y="2213753"/>
            <a:ext cx="2630521" cy="2630521"/>
          </a:xfrm>
          <a:prstGeom prst="ellipse">
            <a:avLst/>
          </a:prstGeom>
          <a:ln w="50800">
            <a:solidFill>
              <a:srgbClr val="00B0F0"/>
            </a:solidFill>
          </a:ln>
        </p:spPr>
      </p:pic>
      <p:sp>
        <p:nvSpPr>
          <p:cNvPr id="2" name="日期占位符 1">
            <a:extLst>
              <a:ext uri="{FF2B5EF4-FFF2-40B4-BE49-F238E27FC236}">
                <a16:creationId xmlns:a16="http://schemas.microsoft.com/office/drawing/2014/main" id="{A1FBC8E3-6583-044F-AC8C-DABB1D32D6B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3B8C979A-23B3-0742-8223-7EAAF56890B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384EE8BD-2F03-E64D-B5BD-3B679ACD923F}"/>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27</a:t>
            </a:fld>
            <a:endParaRPr lang="zh-CN" altLang="en-US" dirty="0"/>
          </a:p>
        </p:txBody>
      </p:sp>
      <p:sp>
        <p:nvSpPr>
          <p:cNvPr id="5" name="标题 4">
            <a:extLst>
              <a:ext uri="{FF2B5EF4-FFF2-40B4-BE49-F238E27FC236}">
                <a16:creationId xmlns:a16="http://schemas.microsoft.com/office/drawing/2014/main" id="{3F9B7B78-CCB7-5E4B-A65F-9A5CEDBA65FE}"/>
              </a:ext>
            </a:extLst>
          </p:cNvPr>
          <p:cNvSpPr>
            <a:spLocks noGrp="1"/>
          </p:cNvSpPr>
          <p:nvPr>
            <p:ph type="ctrTitle"/>
          </p:nvPr>
        </p:nvSpPr>
        <p:spPr>
          <a:xfrm>
            <a:off x="558799" y="165099"/>
            <a:ext cx="8495553" cy="550863"/>
          </a:xfrm>
        </p:spPr>
        <p:txBody>
          <a:bodyPr>
            <a:normAutofit/>
          </a:bodyPr>
          <a:lstStyle/>
          <a:p>
            <a:r>
              <a:rPr kumimoji="1" lang="en" altLang="zh-CN" dirty="0"/>
              <a:t>Billing Experience Improvement</a:t>
            </a:r>
            <a:endParaRPr kumimoji="1" lang="zh-CN" altLang="en-US" dirty="0"/>
          </a:p>
        </p:txBody>
      </p:sp>
      <p:sp>
        <p:nvSpPr>
          <p:cNvPr id="6" name="Rectangle 5">
            <a:extLst>
              <a:ext uri="{FF2B5EF4-FFF2-40B4-BE49-F238E27FC236}">
                <a16:creationId xmlns:a16="http://schemas.microsoft.com/office/drawing/2014/main" id="{0EE44CE8-4D23-3E45-8D31-010A0093BD09}"/>
              </a:ext>
            </a:extLst>
          </p:cNvPr>
          <p:cNvSpPr/>
          <p:nvPr/>
        </p:nvSpPr>
        <p:spPr>
          <a:xfrm>
            <a:off x="5182099" y="2352247"/>
            <a:ext cx="519546" cy="2191109"/>
          </a:xfrm>
          <a:prstGeom prst="rect">
            <a:avLst/>
          </a:prstGeom>
          <a:gradFill>
            <a:gsLst>
              <a:gs pos="0">
                <a:srgbClr val="00B0F0"/>
              </a:gs>
              <a:gs pos="100000">
                <a:srgbClr val="00B0F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0897AC0-F5CC-E449-A335-5B51E95C9B76}"/>
              </a:ext>
            </a:extLst>
          </p:cNvPr>
          <p:cNvSpPr/>
          <p:nvPr/>
        </p:nvSpPr>
        <p:spPr>
          <a:xfrm rot="10800000" flipV="1">
            <a:off x="6541553" y="3771887"/>
            <a:ext cx="519546" cy="767600"/>
          </a:xfrm>
          <a:prstGeom prst="rect">
            <a:avLst/>
          </a:prstGeom>
          <a:gradFill>
            <a:gsLst>
              <a:gs pos="0">
                <a:srgbClr val="79BD28"/>
              </a:gs>
              <a:gs pos="100000">
                <a:srgbClr val="79BD28">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95BE44C-BADC-EE41-86D0-EBDA46960499}"/>
              </a:ext>
            </a:extLst>
          </p:cNvPr>
          <p:cNvSpPr txBox="1"/>
          <p:nvPr/>
        </p:nvSpPr>
        <p:spPr>
          <a:xfrm>
            <a:off x="5023297" y="1913193"/>
            <a:ext cx="939963" cy="369332"/>
          </a:xfrm>
          <a:prstGeom prst="rect">
            <a:avLst/>
          </a:prstGeom>
          <a:noFill/>
        </p:spPr>
        <p:txBody>
          <a:bodyPr wrap="square" rtlCol="0">
            <a:spAutoFit/>
          </a:bodyPr>
          <a:lstStyle/>
          <a:p>
            <a:r>
              <a:rPr lang="en-US" altLang="zh-CN" dirty="0">
                <a:solidFill>
                  <a:srgbClr val="00B0F0"/>
                </a:solidFill>
                <a:latin typeface="Century Gothic" panose="020B0502020202020204" pitchFamily="34" charset="0"/>
              </a:rPr>
              <a:t>6</a:t>
            </a:r>
            <a:r>
              <a:rPr lang="en-US" dirty="0">
                <a:solidFill>
                  <a:srgbClr val="00B0F0"/>
                </a:solidFill>
                <a:latin typeface="Century Gothic" panose="020B0502020202020204" pitchFamily="34" charset="0"/>
              </a:rPr>
              <a:t> mins</a:t>
            </a:r>
          </a:p>
        </p:txBody>
      </p:sp>
      <p:sp>
        <p:nvSpPr>
          <p:cNvPr id="9" name="TextBox 8">
            <a:extLst>
              <a:ext uri="{FF2B5EF4-FFF2-40B4-BE49-F238E27FC236}">
                <a16:creationId xmlns:a16="http://schemas.microsoft.com/office/drawing/2014/main" id="{7AAE2B06-AD73-2B4D-B02C-01E233D15AC4}"/>
              </a:ext>
            </a:extLst>
          </p:cNvPr>
          <p:cNvSpPr txBox="1"/>
          <p:nvPr/>
        </p:nvSpPr>
        <p:spPr>
          <a:xfrm>
            <a:off x="6391438" y="3344347"/>
            <a:ext cx="890173" cy="369332"/>
          </a:xfrm>
          <a:prstGeom prst="rect">
            <a:avLst/>
          </a:prstGeom>
          <a:noFill/>
        </p:spPr>
        <p:txBody>
          <a:bodyPr wrap="square" rtlCol="0">
            <a:spAutoFit/>
          </a:bodyPr>
          <a:lstStyle/>
          <a:p>
            <a:pPr algn="ctr"/>
            <a:r>
              <a:rPr lang="en-US" altLang="zh-CN" dirty="0">
                <a:solidFill>
                  <a:srgbClr val="79BD28"/>
                </a:solidFill>
                <a:latin typeface="Century Gothic" panose="020B0502020202020204" pitchFamily="34" charset="0"/>
              </a:rPr>
              <a:t>2mins</a:t>
            </a:r>
          </a:p>
        </p:txBody>
      </p:sp>
      <p:sp>
        <p:nvSpPr>
          <p:cNvPr id="10" name="Rectangle 9">
            <a:extLst>
              <a:ext uri="{FF2B5EF4-FFF2-40B4-BE49-F238E27FC236}">
                <a16:creationId xmlns:a16="http://schemas.microsoft.com/office/drawing/2014/main" id="{C425D456-5658-7440-9BEE-A767175022CB}"/>
              </a:ext>
            </a:extLst>
          </p:cNvPr>
          <p:cNvSpPr/>
          <p:nvPr/>
        </p:nvSpPr>
        <p:spPr>
          <a:xfrm>
            <a:off x="4756863" y="4693377"/>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Before</a:t>
            </a:r>
          </a:p>
        </p:txBody>
      </p:sp>
      <p:sp>
        <p:nvSpPr>
          <p:cNvPr id="11" name="Rectangle 10">
            <a:extLst>
              <a:ext uri="{FF2B5EF4-FFF2-40B4-BE49-F238E27FC236}">
                <a16:creationId xmlns:a16="http://schemas.microsoft.com/office/drawing/2014/main" id="{7EE56BED-E758-2A43-B407-5719BF53CDBE}"/>
              </a:ext>
            </a:extLst>
          </p:cNvPr>
          <p:cNvSpPr/>
          <p:nvPr/>
        </p:nvSpPr>
        <p:spPr>
          <a:xfrm>
            <a:off x="6064912" y="4693377"/>
            <a:ext cx="1472829" cy="307777"/>
          </a:xfrm>
          <a:prstGeom prst="rect">
            <a:avLst/>
          </a:prstGeom>
        </p:spPr>
        <p:txBody>
          <a:bodyPr wrap="square">
            <a:spAutoFit/>
          </a:bodyPr>
          <a:lstStyle/>
          <a:p>
            <a:pPr lvl="0" algn="ctr">
              <a:buClr>
                <a:schemeClr val="dk1"/>
              </a:buClr>
              <a:buSzPts val="1800"/>
            </a:pPr>
            <a:r>
              <a:rPr lang="en-US" sz="1400" dirty="0">
                <a:solidFill>
                  <a:schemeClr val="bg1"/>
                </a:solidFill>
                <a:latin typeface="Century Gothic" panose="020B0502020202020204" pitchFamily="34" charset="0"/>
                <a:ea typeface="Helvetica Neue"/>
                <a:cs typeface="Helvetica Neue"/>
                <a:sym typeface="Helvetica Neue"/>
              </a:rPr>
              <a:t>After</a:t>
            </a:r>
          </a:p>
        </p:txBody>
      </p:sp>
      <p:pic>
        <p:nvPicPr>
          <p:cNvPr id="12" name="Graphic 12" descr="Arrow Clockwise curve">
            <a:extLst>
              <a:ext uri="{FF2B5EF4-FFF2-40B4-BE49-F238E27FC236}">
                <a16:creationId xmlns:a16="http://schemas.microsoft.com/office/drawing/2014/main" id="{4627058B-1162-C94B-98B7-5259A2D2E48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298287" flipH="1">
            <a:off x="9407023" y="2296690"/>
            <a:ext cx="1921393" cy="2567940"/>
          </a:xfrm>
          <a:prstGeom prst="rect">
            <a:avLst/>
          </a:prstGeom>
        </p:spPr>
      </p:pic>
      <p:sp>
        <p:nvSpPr>
          <p:cNvPr id="13" name="Rectangle 13">
            <a:extLst>
              <a:ext uri="{FF2B5EF4-FFF2-40B4-BE49-F238E27FC236}">
                <a16:creationId xmlns:a16="http://schemas.microsoft.com/office/drawing/2014/main" id="{20D9F23F-DF34-914A-8291-41B181CAFE50}"/>
              </a:ext>
            </a:extLst>
          </p:cNvPr>
          <p:cNvSpPr/>
          <p:nvPr/>
        </p:nvSpPr>
        <p:spPr>
          <a:xfrm>
            <a:off x="7856714" y="2828835"/>
            <a:ext cx="2403509" cy="1200329"/>
          </a:xfrm>
          <a:prstGeom prst="rect">
            <a:avLst/>
          </a:prstGeom>
        </p:spPr>
        <p:txBody>
          <a:bodyPr wrap="square">
            <a:spAutoFit/>
          </a:bodyPr>
          <a:lstStyle/>
          <a:p>
            <a:r>
              <a:rPr lang="en-US" altLang="zh-CN" sz="7200" b="1" dirty="0">
                <a:solidFill>
                  <a:schemeClr val="bg1"/>
                </a:solidFill>
                <a:latin typeface="Century Gothic" panose="020B0502020202020204" pitchFamily="34" charset="0"/>
              </a:rPr>
              <a:t>67%</a:t>
            </a:r>
          </a:p>
        </p:txBody>
      </p:sp>
      <p:cxnSp>
        <p:nvCxnSpPr>
          <p:cNvPr id="19" name="直线连接符 18">
            <a:extLst>
              <a:ext uri="{FF2B5EF4-FFF2-40B4-BE49-F238E27FC236}">
                <a16:creationId xmlns:a16="http://schemas.microsoft.com/office/drawing/2014/main" id="{EB444B97-EE5A-E14C-8E98-30D8D85319C7}"/>
              </a:ext>
            </a:extLst>
          </p:cNvPr>
          <p:cNvCxnSpPr/>
          <p:nvPr/>
        </p:nvCxnSpPr>
        <p:spPr>
          <a:xfrm>
            <a:off x="4727424" y="4539487"/>
            <a:ext cx="2674975" cy="0"/>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2432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94C9AF5-C5E1-404F-9742-9AB0072B88F0}"/>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8CE28414-229F-794D-AA39-FB526086335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0AE9D847-6736-DC45-B464-3103FBE29827}"/>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28</a:t>
            </a:fld>
            <a:endParaRPr lang="zh-CN" altLang="en-US" dirty="0"/>
          </a:p>
        </p:txBody>
      </p:sp>
      <p:sp>
        <p:nvSpPr>
          <p:cNvPr id="5" name="标题 4">
            <a:extLst>
              <a:ext uri="{FF2B5EF4-FFF2-40B4-BE49-F238E27FC236}">
                <a16:creationId xmlns:a16="http://schemas.microsoft.com/office/drawing/2014/main" id="{A8C829C8-A1AA-CB49-9CD5-FBC3C1267C23}"/>
              </a:ext>
            </a:extLst>
          </p:cNvPr>
          <p:cNvSpPr>
            <a:spLocks noGrp="1"/>
          </p:cNvSpPr>
          <p:nvPr>
            <p:ph type="ctrTitle"/>
          </p:nvPr>
        </p:nvSpPr>
        <p:spPr>
          <a:xfrm>
            <a:off x="558799" y="165099"/>
            <a:ext cx="8822267" cy="550863"/>
          </a:xfrm>
        </p:spPr>
        <p:txBody>
          <a:bodyPr>
            <a:normAutofit/>
          </a:bodyPr>
          <a:lstStyle/>
          <a:p>
            <a:r>
              <a:rPr kumimoji="1" lang="en" altLang="zh-CN" dirty="0"/>
              <a:t>Trusted by Widespread Healthcare Providers</a:t>
            </a:r>
            <a:endParaRPr kumimoji="1" lang="zh-CN" altLang="en-US" dirty="0"/>
          </a:p>
        </p:txBody>
      </p:sp>
      <p:grpSp>
        <p:nvGrpSpPr>
          <p:cNvPr id="6" name="组合 5">
            <a:extLst>
              <a:ext uri="{FF2B5EF4-FFF2-40B4-BE49-F238E27FC236}">
                <a16:creationId xmlns:a16="http://schemas.microsoft.com/office/drawing/2014/main" id="{B4F04F41-5D32-6D49-937C-76406A4AC47D}"/>
              </a:ext>
            </a:extLst>
          </p:cNvPr>
          <p:cNvGrpSpPr/>
          <p:nvPr/>
        </p:nvGrpSpPr>
        <p:grpSpPr>
          <a:xfrm>
            <a:off x="1098815" y="1600384"/>
            <a:ext cx="9994370" cy="747345"/>
            <a:chOff x="1881554" y="1767254"/>
            <a:chExt cx="9994370" cy="668215"/>
          </a:xfrm>
        </p:grpSpPr>
        <p:sp>
          <p:nvSpPr>
            <p:cNvPr id="7" name="圆角矩形 6">
              <a:extLst>
                <a:ext uri="{FF2B5EF4-FFF2-40B4-BE49-F238E27FC236}">
                  <a16:creationId xmlns:a16="http://schemas.microsoft.com/office/drawing/2014/main" id="{277EABBC-EF88-4D43-9846-67FF9AB3434E}"/>
                </a:ext>
              </a:extLst>
            </p:cNvPr>
            <p:cNvSpPr/>
            <p:nvPr/>
          </p:nvSpPr>
          <p:spPr>
            <a:xfrm>
              <a:off x="1881554"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圆角矩形 7">
              <a:extLst>
                <a:ext uri="{FF2B5EF4-FFF2-40B4-BE49-F238E27FC236}">
                  <a16:creationId xmlns:a16="http://schemas.microsoft.com/office/drawing/2014/main" id="{71AE9910-9ADD-CA4E-AA77-C9806A9DB2AC}"/>
                </a:ext>
              </a:extLst>
            </p:cNvPr>
            <p:cNvSpPr/>
            <p:nvPr/>
          </p:nvSpPr>
          <p:spPr>
            <a:xfrm>
              <a:off x="4439288"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圆角矩形 8">
              <a:extLst>
                <a:ext uri="{FF2B5EF4-FFF2-40B4-BE49-F238E27FC236}">
                  <a16:creationId xmlns:a16="http://schemas.microsoft.com/office/drawing/2014/main" id="{F0571F35-DCC4-1C42-A503-7ABB11F2B50D}"/>
                </a:ext>
              </a:extLst>
            </p:cNvPr>
            <p:cNvSpPr/>
            <p:nvPr/>
          </p:nvSpPr>
          <p:spPr>
            <a:xfrm>
              <a:off x="6997022"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圆角矩形 9">
              <a:extLst>
                <a:ext uri="{FF2B5EF4-FFF2-40B4-BE49-F238E27FC236}">
                  <a16:creationId xmlns:a16="http://schemas.microsoft.com/office/drawing/2014/main" id="{95ACC647-60E6-984D-BEF9-03A7A860EE84}"/>
                </a:ext>
              </a:extLst>
            </p:cNvPr>
            <p:cNvSpPr/>
            <p:nvPr/>
          </p:nvSpPr>
          <p:spPr>
            <a:xfrm>
              <a:off x="9554755"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1" name="组合 10">
            <a:extLst>
              <a:ext uri="{FF2B5EF4-FFF2-40B4-BE49-F238E27FC236}">
                <a16:creationId xmlns:a16="http://schemas.microsoft.com/office/drawing/2014/main" id="{699B4800-ADE4-204E-9086-F654BDE71309}"/>
              </a:ext>
            </a:extLst>
          </p:cNvPr>
          <p:cNvGrpSpPr/>
          <p:nvPr/>
        </p:nvGrpSpPr>
        <p:grpSpPr>
          <a:xfrm>
            <a:off x="1098815" y="2661540"/>
            <a:ext cx="9994370" cy="747345"/>
            <a:chOff x="1881554" y="1767254"/>
            <a:chExt cx="9994370" cy="668215"/>
          </a:xfrm>
        </p:grpSpPr>
        <p:sp>
          <p:nvSpPr>
            <p:cNvPr id="12" name="圆角矩形 11">
              <a:extLst>
                <a:ext uri="{FF2B5EF4-FFF2-40B4-BE49-F238E27FC236}">
                  <a16:creationId xmlns:a16="http://schemas.microsoft.com/office/drawing/2014/main" id="{95B8C2E3-7BDF-BB4B-A3DB-7E1FA92D9278}"/>
                </a:ext>
              </a:extLst>
            </p:cNvPr>
            <p:cNvSpPr/>
            <p:nvPr/>
          </p:nvSpPr>
          <p:spPr>
            <a:xfrm>
              <a:off x="1881554"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圆角矩形 12">
              <a:extLst>
                <a:ext uri="{FF2B5EF4-FFF2-40B4-BE49-F238E27FC236}">
                  <a16:creationId xmlns:a16="http://schemas.microsoft.com/office/drawing/2014/main" id="{02F85790-97AC-B949-BD3B-1B1F3B6A11D2}"/>
                </a:ext>
              </a:extLst>
            </p:cNvPr>
            <p:cNvSpPr/>
            <p:nvPr/>
          </p:nvSpPr>
          <p:spPr>
            <a:xfrm>
              <a:off x="4439288"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圆角矩形 13">
              <a:extLst>
                <a:ext uri="{FF2B5EF4-FFF2-40B4-BE49-F238E27FC236}">
                  <a16:creationId xmlns:a16="http://schemas.microsoft.com/office/drawing/2014/main" id="{B7CCF799-6B52-294B-A754-1DF3D5A74647}"/>
                </a:ext>
              </a:extLst>
            </p:cNvPr>
            <p:cNvSpPr/>
            <p:nvPr/>
          </p:nvSpPr>
          <p:spPr>
            <a:xfrm>
              <a:off x="6997022"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圆角矩形 14">
              <a:extLst>
                <a:ext uri="{FF2B5EF4-FFF2-40B4-BE49-F238E27FC236}">
                  <a16:creationId xmlns:a16="http://schemas.microsoft.com/office/drawing/2014/main" id="{43052041-4208-9840-B610-6DB2168D4A2E}"/>
                </a:ext>
              </a:extLst>
            </p:cNvPr>
            <p:cNvSpPr/>
            <p:nvPr/>
          </p:nvSpPr>
          <p:spPr>
            <a:xfrm>
              <a:off x="9554755"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6" name="组合 15">
            <a:extLst>
              <a:ext uri="{FF2B5EF4-FFF2-40B4-BE49-F238E27FC236}">
                <a16:creationId xmlns:a16="http://schemas.microsoft.com/office/drawing/2014/main" id="{BC48607A-F73C-774E-9A4C-34E5285E7B6F}"/>
              </a:ext>
            </a:extLst>
          </p:cNvPr>
          <p:cNvGrpSpPr/>
          <p:nvPr/>
        </p:nvGrpSpPr>
        <p:grpSpPr>
          <a:xfrm>
            <a:off x="1098815" y="3722696"/>
            <a:ext cx="9994370" cy="747345"/>
            <a:chOff x="1881554" y="1767254"/>
            <a:chExt cx="9994370" cy="668215"/>
          </a:xfrm>
        </p:grpSpPr>
        <p:sp>
          <p:nvSpPr>
            <p:cNvPr id="17" name="圆角矩形 16">
              <a:extLst>
                <a:ext uri="{FF2B5EF4-FFF2-40B4-BE49-F238E27FC236}">
                  <a16:creationId xmlns:a16="http://schemas.microsoft.com/office/drawing/2014/main" id="{01918BA5-7477-464E-9B89-72507D065FB0}"/>
                </a:ext>
              </a:extLst>
            </p:cNvPr>
            <p:cNvSpPr/>
            <p:nvPr/>
          </p:nvSpPr>
          <p:spPr>
            <a:xfrm>
              <a:off x="1881554"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圆角矩形 17">
              <a:extLst>
                <a:ext uri="{FF2B5EF4-FFF2-40B4-BE49-F238E27FC236}">
                  <a16:creationId xmlns:a16="http://schemas.microsoft.com/office/drawing/2014/main" id="{DD4BCD8C-7B04-7841-AE82-3ACBA30597EA}"/>
                </a:ext>
              </a:extLst>
            </p:cNvPr>
            <p:cNvSpPr/>
            <p:nvPr/>
          </p:nvSpPr>
          <p:spPr>
            <a:xfrm>
              <a:off x="4439288"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圆角矩形 18">
              <a:extLst>
                <a:ext uri="{FF2B5EF4-FFF2-40B4-BE49-F238E27FC236}">
                  <a16:creationId xmlns:a16="http://schemas.microsoft.com/office/drawing/2014/main" id="{4D37A06D-BC73-9541-BEED-BD32494588D9}"/>
                </a:ext>
              </a:extLst>
            </p:cNvPr>
            <p:cNvSpPr/>
            <p:nvPr/>
          </p:nvSpPr>
          <p:spPr>
            <a:xfrm>
              <a:off x="6997022"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圆角矩形 19">
              <a:extLst>
                <a:ext uri="{FF2B5EF4-FFF2-40B4-BE49-F238E27FC236}">
                  <a16:creationId xmlns:a16="http://schemas.microsoft.com/office/drawing/2014/main" id="{041F21E0-5D4E-7148-BBEA-43D27683BDF5}"/>
                </a:ext>
              </a:extLst>
            </p:cNvPr>
            <p:cNvSpPr/>
            <p:nvPr/>
          </p:nvSpPr>
          <p:spPr>
            <a:xfrm>
              <a:off x="9554755"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26" name="Picture 3">
            <a:extLst>
              <a:ext uri="{FF2B5EF4-FFF2-40B4-BE49-F238E27FC236}">
                <a16:creationId xmlns:a16="http://schemas.microsoft.com/office/drawing/2014/main" id="{F195D002-151B-D241-85D1-D3EFD2A1688C}"/>
              </a:ext>
            </a:extLst>
          </p:cNvPr>
          <p:cNvPicPr>
            <a:picLocks noChangeAspect="1"/>
          </p:cNvPicPr>
          <p:nvPr/>
        </p:nvPicPr>
        <p:blipFill>
          <a:blip r:embed="rId3"/>
          <a:stretch>
            <a:fillRect/>
          </a:stretch>
        </p:blipFill>
        <p:spPr>
          <a:xfrm>
            <a:off x="9674542" y="3791923"/>
            <a:ext cx="604576" cy="604576"/>
          </a:xfrm>
          <a:prstGeom prst="rect">
            <a:avLst/>
          </a:prstGeom>
        </p:spPr>
      </p:pic>
      <p:pic>
        <p:nvPicPr>
          <p:cNvPr id="27" name="Picture 6">
            <a:extLst>
              <a:ext uri="{FF2B5EF4-FFF2-40B4-BE49-F238E27FC236}">
                <a16:creationId xmlns:a16="http://schemas.microsoft.com/office/drawing/2014/main" id="{EBD09420-C989-E747-8240-7A0CF2B050AA}"/>
              </a:ext>
            </a:extLst>
          </p:cNvPr>
          <p:cNvPicPr>
            <a:picLocks noChangeAspect="1"/>
          </p:cNvPicPr>
          <p:nvPr/>
        </p:nvPicPr>
        <p:blipFill rotWithShape="1">
          <a:blip r:embed="rId4"/>
          <a:srcRect t="21355" b="19714"/>
          <a:stretch/>
        </p:blipFill>
        <p:spPr>
          <a:xfrm>
            <a:off x="6639139" y="3796236"/>
            <a:ext cx="1447256" cy="568588"/>
          </a:xfrm>
          <a:prstGeom prst="rect">
            <a:avLst/>
          </a:prstGeom>
        </p:spPr>
      </p:pic>
      <p:grpSp>
        <p:nvGrpSpPr>
          <p:cNvPr id="42" name="组合 41">
            <a:extLst>
              <a:ext uri="{FF2B5EF4-FFF2-40B4-BE49-F238E27FC236}">
                <a16:creationId xmlns:a16="http://schemas.microsoft.com/office/drawing/2014/main" id="{43A8B4BF-1311-A446-A87C-C40DCE7E200C}"/>
              </a:ext>
            </a:extLst>
          </p:cNvPr>
          <p:cNvGrpSpPr/>
          <p:nvPr/>
        </p:nvGrpSpPr>
        <p:grpSpPr>
          <a:xfrm>
            <a:off x="2377682" y="4778343"/>
            <a:ext cx="7436637" cy="752853"/>
            <a:chOff x="1098815" y="4778343"/>
            <a:chExt cx="7436637" cy="752853"/>
          </a:xfrm>
        </p:grpSpPr>
        <p:grpSp>
          <p:nvGrpSpPr>
            <p:cNvPr id="21" name="组合 20">
              <a:extLst>
                <a:ext uri="{FF2B5EF4-FFF2-40B4-BE49-F238E27FC236}">
                  <a16:creationId xmlns:a16="http://schemas.microsoft.com/office/drawing/2014/main" id="{57134AD4-F62D-B540-9464-55E9DAE53455}"/>
                </a:ext>
              </a:extLst>
            </p:cNvPr>
            <p:cNvGrpSpPr/>
            <p:nvPr/>
          </p:nvGrpSpPr>
          <p:grpSpPr>
            <a:xfrm>
              <a:off x="1098815" y="4783851"/>
              <a:ext cx="7436637" cy="747345"/>
              <a:chOff x="1881554" y="1767254"/>
              <a:chExt cx="7436637" cy="668215"/>
            </a:xfrm>
          </p:grpSpPr>
          <p:sp>
            <p:nvSpPr>
              <p:cNvPr id="22" name="圆角矩形 21">
                <a:extLst>
                  <a:ext uri="{FF2B5EF4-FFF2-40B4-BE49-F238E27FC236}">
                    <a16:creationId xmlns:a16="http://schemas.microsoft.com/office/drawing/2014/main" id="{46D20AD6-C1B9-B946-9842-D551F946F5EF}"/>
                  </a:ext>
                </a:extLst>
              </p:cNvPr>
              <p:cNvSpPr/>
              <p:nvPr/>
            </p:nvSpPr>
            <p:spPr>
              <a:xfrm>
                <a:off x="1881554"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圆角矩形 22">
                <a:extLst>
                  <a:ext uri="{FF2B5EF4-FFF2-40B4-BE49-F238E27FC236}">
                    <a16:creationId xmlns:a16="http://schemas.microsoft.com/office/drawing/2014/main" id="{9EB41D66-BF04-9147-A86C-8F50224A97D0}"/>
                  </a:ext>
                </a:extLst>
              </p:cNvPr>
              <p:cNvSpPr/>
              <p:nvPr/>
            </p:nvSpPr>
            <p:spPr>
              <a:xfrm>
                <a:off x="4439288"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圆角矩形 23">
                <a:extLst>
                  <a:ext uri="{FF2B5EF4-FFF2-40B4-BE49-F238E27FC236}">
                    <a16:creationId xmlns:a16="http://schemas.microsoft.com/office/drawing/2014/main" id="{5974BFDA-E29D-DF4B-B06C-CA78CDB47F8F}"/>
                  </a:ext>
                </a:extLst>
              </p:cNvPr>
              <p:cNvSpPr/>
              <p:nvPr/>
            </p:nvSpPr>
            <p:spPr>
              <a:xfrm>
                <a:off x="6997022" y="1767254"/>
                <a:ext cx="2321169" cy="668215"/>
              </a:xfrm>
              <a:prstGeom prst="roundRect">
                <a:avLst/>
              </a:prstGeom>
              <a:solidFill>
                <a:schemeClr val="bg1"/>
              </a:solidFill>
              <a:ln>
                <a:noFill/>
              </a:ln>
              <a:effectLst>
                <a:innerShdw blurRad="63500" dist="50800" dir="2700000">
                  <a:prstClr val="black">
                    <a:alpha val="3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28" name="Picture 7">
              <a:extLst>
                <a:ext uri="{FF2B5EF4-FFF2-40B4-BE49-F238E27FC236}">
                  <a16:creationId xmlns:a16="http://schemas.microsoft.com/office/drawing/2014/main" id="{D65533D4-BA57-F545-B7B6-3CCA62807B9B}"/>
                </a:ext>
              </a:extLst>
            </p:cNvPr>
            <p:cNvPicPr>
              <a:picLocks noChangeAspect="1"/>
            </p:cNvPicPr>
            <p:nvPr/>
          </p:nvPicPr>
          <p:blipFill>
            <a:blip r:embed="rId5"/>
            <a:stretch>
              <a:fillRect/>
            </a:stretch>
          </p:blipFill>
          <p:spPr>
            <a:xfrm>
              <a:off x="4535134" y="4837635"/>
              <a:ext cx="605230" cy="605230"/>
            </a:xfrm>
            <a:prstGeom prst="rect">
              <a:avLst/>
            </a:prstGeom>
          </p:spPr>
        </p:pic>
        <p:pic>
          <p:nvPicPr>
            <p:cNvPr id="29" name="Picture 8">
              <a:extLst>
                <a:ext uri="{FF2B5EF4-FFF2-40B4-BE49-F238E27FC236}">
                  <a16:creationId xmlns:a16="http://schemas.microsoft.com/office/drawing/2014/main" id="{26DE49CD-0AB2-2F4B-AB2F-9D9A31B39740}"/>
                </a:ext>
              </a:extLst>
            </p:cNvPr>
            <p:cNvPicPr>
              <a:picLocks noChangeAspect="1"/>
            </p:cNvPicPr>
            <p:nvPr/>
          </p:nvPicPr>
          <p:blipFill>
            <a:blip r:embed="rId6"/>
            <a:stretch>
              <a:fillRect/>
            </a:stretch>
          </p:blipFill>
          <p:spPr>
            <a:xfrm>
              <a:off x="1903946" y="4830704"/>
              <a:ext cx="612126" cy="612126"/>
            </a:xfrm>
            <a:prstGeom prst="rect">
              <a:avLst/>
            </a:prstGeom>
          </p:spPr>
        </p:pic>
        <p:pic>
          <p:nvPicPr>
            <p:cNvPr id="30" name="Picture 9">
              <a:extLst>
                <a:ext uri="{FF2B5EF4-FFF2-40B4-BE49-F238E27FC236}">
                  <a16:creationId xmlns:a16="http://schemas.microsoft.com/office/drawing/2014/main" id="{B721212D-75AE-7748-BAB5-888DA1ABC0D8}"/>
                </a:ext>
              </a:extLst>
            </p:cNvPr>
            <p:cNvPicPr>
              <a:picLocks noChangeAspect="1"/>
            </p:cNvPicPr>
            <p:nvPr/>
          </p:nvPicPr>
          <p:blipFill>
            <a:blip r:embed="rId7"/>
            <a:stretch>
              <a:fillRect/>
            </a:stretch>
          </p:blipFill>
          <p:spPr>
            <a:xfrm>
              <a:off x="7006474" y="4778343"/>
              <a:ext cx="744062" cy="744062"/>
            </a:xfrm>
            <a:prstGeom prst="rect">
              <a:avLst/>
            </a:prstGeom>
          </p:spPr>
        </p:pic>
      </p:grpSp>
      <p:pic>
        <p:nvPicPr>
          <p:cNvPr id="31" name="Picture 4">
            <a:extLst>
              <a:ext uri="{FF2B5EF4-FFF2-40B4-BE49-F238E27FC236}">
                <a16:creationId xmlns:a16="http://schemas.microsoft.com/office/drawing/2014/main" id="{DAA09330-8DFC-3C41-8AFA-F055E3D67B7C}"/>
              </a:ext>
            </a:extLst>
          </p:cNvPr>
          <p:cNvPicPr>
            <a:picLocks noChangeAspect="1"/>
          </p:cNvPicPr>
          <p:nvPr/>
        </p:nvPicPr>
        <p:blipFill rotWithShape="1">
          <a:blip r:embed="rId8"/>
          <a:srcRect r="78186" b="4727"/>
          <a:stretch/>
        </p:blipFill>
        <p:spPr>
          <a:xfrm>
            <a:off x="9137576" y="2458068"/>
            <a:ext cx="1590048" cy="991048"/>
          </a:xfrm>
          <a:prstGeom prst="rect">
            <a:avLst/>
          </a:prstGeom>
        </p:spPr>
      </p:pic>
      <p:pic>
        <p:nvPicPr>
          <p:cNvPr id="32" name="Picture 5">
            <a:extLst>
              <a:ext uri="{FF2B5EF4-FFF2-40B4-BE49-F238E27FC236}">
                <a16:creationId xmlns:a16="http://schemas.microsoft.com/office/drawing/2014/main" id="{B0006A6A-8A0A-D641-B010-898B04DF0FBD}"/>
              </a:ext>
            </a:extLst>
          </p:cNvPr>
          <p:cNvPicPr>
            <a:picLocks noChangeAspect="1"/>
          </p:cNvPicPr>
          <p:nvPr/>
        </p:nvPicPr>
        <p:blipFill>
          <a:blip r:embed="rId9"/>
          <a:stretch>
            <a:fillRect/>
          </a:stretch>
        </p:blipFill>
        <p:spPr>
          <a:xfrm>
            <a:off x="1397554" y="3762456"/>
            <a:ext cx="1723690" cy="656372"/>
          </a:xfrm>
          <a:prstGeom prst="rect">
            <a:avLst/>
          </a:prstGeom>
        </p:spPr>
      </p:pic>
      <p:pic>
        <p:nvPicPr>
          <p:cNvPr id="33" name="Picture 10">
            <a:extLst>
              <a:ext uri="{FF2B5EF4-FFF2-40B4-BE49-F238E27FC236}">
                <a16:creationId xmlns:a16="http://schemas.microsoft.com/office/drawing/2014/main" id="{FA6FB4E3-4DF4-4045-9D7C-CB5D9C2A929B}"/>
              </a:ext>
            </a:extLst>
          </p:cNvPr>
          <p:cNvPicPr>
            <a:picLocks noChangeAspect="1"/>
          </p:cNvPicPr>
          <p:nvPr/>
        </p:nvPicPr>
        <p:blipFill>
          <a:blip r:embed="rId10"/>
          <a:stretch>
            <a:fillRect/>
          </a:stretch>
        </p:blipFill>
        <p:spPr>
          <a:xfrm>
            <a:off x="3734524" y="3743059"/>
            <a:ext cx="2131104" cy="673805"/>
          </a:xfrm>
          <a:prstGeom prst="rect">
            <a:avLst/>
          </a:prstGeom>
        </p:spPr>
      </p:pic>
      <p:pic>
        <p:nvPicPr>
          <p:cNvPr id="34" name="Picture 11">
            <a:extLst>
              <a:ext uri="{FF2B5EF4-FFF2-40B4-BE49-F238E27FC236}">
                <a16:creationId xmlns:a16="http://schemas.microsoft.com/office/drawing/2014/main" id="{AB376B66-D428-A441-BF07-E09DB223189B}"/>
              </a:ext>
            </a:extLst>
          </p:cNvPr>
          <p:cNvPicPr>
            <a:picLocks noChangeAspect="1"/>
          </p:cNvPicPr>
          <p:nvPr/>
        </p:nvPicPr>
        <p:blipFill>
          <a:blip r:embed="rId11"/>
          <a:stretch>
            <a:fillRect/>
          </a:stretch>
        </p:blipFill>
        <p:spPr>
          <a:xfrm>
            <a:off x="1611824" y="2742281"/>
            <a:ext cx="1351778" cy="574410"/>
          </a:xfrm>
          <a:prstGeom prst="rect">
            <a:avLst/>
          </a:prstGeom>
        </p:spPr>
      </p:pic>
      <p:pic>
        <p:nvPicPr>
          <p:cNvPr id="35" name="Picture 12">
            <a:extLst>
              <a:ext uri="{FF2B5EF4-FFF2-40B4-BE49-F238E27FC236}">
                <a16:creationId xmlns:a16="http://schemas.microsoft.com/office/drawing/2014/main" id="{EEFFA182-2AC7-9546-A3FF-36D35A397C6D}"/>
              </a:ext>
            </a:extLst>
          </p:cNvPr>
          <p:cNvPicPr>
            <a:picLocks noChangeAspect="1"/>
          </p:cNvPicPr>
          <p:nvPr/>
        </p:nvPicPr>
        <p:blipFill rotWithShape="1">
          <a:blip r:embed="rId12"/>
          <a:srcRect r="68415"/>
          <a:stretch/>
        </p:blipFill>
        <p:spPr>
          <a:xfrm>
            <a:off x="4005052" y="2728586"/>
            <a:ext cx="1590048" cy="588105"/>
          </a:xfrm>
          <a:prstGeom prst="rect">
            <a:avLst/>
          </a:prstGeom>
        </p:spPr>
      </p:pic>
      <p:pic>
        <p:nvPicPr>
          <p:cNvPr id="36" name="Picture 14">
            <a:extLst>
              <a:ext uri="{FF2B5EF4-FFF2-40B4-BE49-F238E27FC236}">
                <a16:creationId xmlns:a16="http://schemas.microsoft.com/office/drawing/2014/main" id="{07890C92-66E6-9447-ACB4-FF5F0B029C8D}"/>
              </a:ext>
            </a:extLst>
          </p:cNvPr>
          <p:cNvPicPr>
            <a:picLocks noChangeAspect="1"/>
          </p:cNvPicPr>
          <p:nvPr/>
        </p:nvPicPr>
        <p:blipFill>
          <a:blip r:embed="rId13"/>
          <a:stretch>
            <a:fillRect/>
          </a:stretch>
        </p:blipFill>
        <p:spPr>
          <a:xfrm>
            <a:off x="6286428" y="2799146"/>
            <a:ext cx="2176877" cy="435375"/>
          </a:xfrm>
          <a:prstGeom prst="rect">
            <a:avLst/>
          </a:prstGeom>
        </p:spPr>
      </p:pic>
      <p:pic>
        <p:nvPicPr>
          <p:cNvPr id="37" name="Picture 15">
            <a:extLst>
              <a:ext uri="{FF2B5EF4-FFF2-40B4-BE49-F238E27FC236}">
                <a16:creationId xmlns:a16="http://schemas.microsoft.com/office/drawing/2014/main" id="{189D7179-FDE3-2840-A02E-DEFA6A771747}"/>
              </a:ext>
            </a:extLst>
          </p:cNvPr>
          <p:cNvPicPr>
            <a:picLocks noChangeAspect="1"/>
          </p:cNvPicPr>
          <p:nvPr/>
        </p:nvPicPr>
        <p:blipFill rotWithShape="1">
          <a:blip r:embed="rId14"/>
          <a:srcRect t="10422" r="58393" b="10901"/>
          <a:stretch/>
        </p:blipFill>
        <p:spPr>
          <a:xfrm>
            <a:off x="1266137" y="1684237"/>
            <a:ext cx="1887744" cy="533207"/>
          </a:xfrm>
          <a:prstGeom prst="rect">
            <a:avLst/>
          </a:prstGeom>
        </p:spPr>
      </p:pic>
      <p:sp>
        <p:nvSpPr>
          <p:cNvPr id="38" name="AutoShape 2">
            <a:extLst>
              <a:ext uri="{FF2B5EF4-FFF2-40B4-BE49-F238E27FC236}">
                <a16:creationId xmlns:a16="http://schemas.microsoft.com/office/drawing/2014/main" id="{94A84027-A6A8-7447-9CE1-7089711E413F}"/>
              </a:ext>
            </a:extLst>
          </p:cNvPr>
          <p:cNvSpPr>
            <a:spLocks noChangeAspect="1" noChangeArrowheads="1"/>
          </p:cNvSpPr>
          <p:nvPr/>
        </p:nvSpPr>
        <p:spPr bwMode="auto">
          <a:xfrm flipH="1">
            <a:off x="6248399" y="1948544"/>
            <a:ext cx="1229418" cy="122941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9" name="Picture 18">
            <a:extLst>
              <a:ext uri="{FF2B5EF4-FFF2-40B4-BE49-F238E27FC236}">
                <a16:creationId xmlns:a16="http://schemas.microsoft.com/office/drawing/2014/main" id="{0B513351-0976-D540-9109-7F8077E57A1F}"/>
              </a:ext>
            </a:extLst>
          </p:cNvPr>
          <p:cNvPicPr>
            <a:picLocks noChangeAspect="1"/>
          </p:cNvPicPr>
          <p:nvPr/>
        </p:nvPicPr>
        <p:blipFill>
          <a:blip r:embed="rId15"/>
          <a:stretch>
            <a:fillRect/>
          </a:stretch>
        </p:blipFill>
        <p:spPr>
          <a:xfrm>
            <a:off x="6929853" y="1595832"/>
            <a:ext cx="730399" cy="730399"/>
          </a:xfrm>
          <a:prstGeom prst="rect">
            <a:avLst/>
          </a:prstGeom>
        </p:spPr>
      </p:pic>
      <p:pic>
        <p:nvPicPr>
          <p:cNvPr id="40" name="Picture 19">
            <a:extLst>
              <a:ext uri="{FF2B5EF4-FFF2-40B4-BE49-F238E27FC236}">
                <a16:creationId xmlns:a16="http://schemas.microsoft.com/office/drawing/2014/main" id="{03A6DC86-E00C-7E45-91FD-F8583113237A}"/>
              </a:ext>
            </a:extLst>
          </p:cNvPr>
          <p:cNvPicPr>
            <a:picLocks noChangeAspect="1"/>
          </p:cNvPicPr>
          <p:nvPr/>
        </p:nvPicPr>
        <p:blipFill>
          <a:blip r:embed="rId16">
            <a:duotone>
              <a:prstClr val="black"/>
              <a:schemeClr val="accent1">
                <a:tint val="45000"/>
                <a:satMod val="400000"/>
              </a:schemeClr>
            </a:duotone>
          </a:blip>
          <a:stretch>
            <a:fillRect/>
          </a:stretch>
        </p:blipFill>
        <p:spPr>
          <a:xfrm>
            <a:off x="4108450" y="1643637"/>
            <a:ext cx="1336699" cy="612654"/>
          </a:xfrm>
          <a:prstGeom prst="rect">
            <a:avLst/>
          </a:prstGeom>
        </p:spPr>
      </p:pic>
      <p:pic>
        <p:nvPicPr>
          <p:cNvPr id="41" name="Picture 20">
            <a:extLst>
              <a:ext uri="{FF2B5EF4-FFF2-40B4-BE49-F238E27FC236}">
                <a16:creationId xmlns:a16="http://schemas.microsoft.com/office/drawing/2014/main" id="{DD64C370-6358-164E-BC02-92BA1A9E4C0A}"/>
              </a:ext>
            </a:extLst>
          </p:cNvPr>
          <p:cNvPicPr>
            <a:picLocks noChangeAspect="1"/>
          </p:cNvPicPr>
          <p:nvPr/>
        </p:nvPicPr>
        <p:blipFill>
          <a:blip r:embed="rId17"/>
          <a:stretch>
            <a:fillRect/>
          </a:stretch>
        </p:blipFill>
        <p:spPr>
          <a:xfrm>
            <a:off x="9251022" y="1643637"/>
            <a:ext cx="1367530" cy="656845"/>
          </a:xfrm>
          <a:prstGeom prst="rect">
            <a:avLst/>
          </a:prstGeom>
        </p:spPr>
      </p:pic>
    </p:spTree>
    <p:extLst>
      <p:ext uri="{BB962C8B-B14F-4D97-AF65-F5344CB8AC3E}">
        <p14:creationId xmlns:p14="http://schemas.microsoft.com/office/powerpoint/2010/main" val="14280510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矩形 13">
            <a:extLst>
              <a:ext uri="{FF2B5EF4-FFF2-40B4-BE49-F238E27FC236}">
                <a16:creationId xmlns:a16="http://schemas.microsoft.com/office/drawing/2014/main" id="{4ACF4DC7-165E-014C-AF21-C39EA8F314B2}"/>
              </a:ext>
            </a:extLst>
          </p:cNvPr>
          <p:cNvSpPr/>
          <p:nvPr/>
        </p:nvSpPr>
        <p:spPr>
          <a:xfrm>
            <a:off x="736024" y="3096759"/>
            <a:ext cx="6096000" cy="861774"/>
          </a:xfrm>
          <a:prstGeom prst="rect">
            <a:avLst/>
          </a:prstGeom>
        </p:spPr>
        <p:txBody>
          <a:bodyPr>
            <a:spAutoFit/>
          </a:bodyPr>
          <a:lstStyle/>
          <a:p>
            <a:br>
              <a:rPr lang="en" altLang="zh-CN" sz="1600" dirty="0"/>
            </a:br>
            <a:endParaRPr lang="en" altLang="zh-CN" sz="1600" dirty="0"/>
          </a:p>
          <a:p>
            <a:pPr fontAlgn="t"/>
            <a:r>
              <a:rPr lang="en" altLang="zh-CN" sz="1600" b="1" dirty="0">
                <a:solidFill>
                  <a:schemeClr val="bg1"/>
                </a:solidFill>
              </a:rPr>
              <a:t>Aaron Wang</a:t>
            </a:r>
            <a:r>
              <a:rPr lang="zh-CN" altLang="en-US" sz="1600" b="1" dirty="0">
                <a:solidFill>
                  <a:schemeClr val="bg1"/>
                </a:solidFill>
              </a:rPr>
              <a:t> </a:t>
            </a:r>
            <a:r>
              <a:rPr lang="en-US" altLang="zh-CN" sz="1600" dirty="0">
                <a:solidFill>
                  <a:schemeClr val="bg1"/>
                </a:solidFill>
              </a:rPr>
              <a:t>|</a:t>
            </a:r>
            <a:r>
              <a:rPr lang="zh-CN" altLang="en-US" sz="1600" dirty="0">
                <a:solidFill>
                  <a:schemeClr val="bg1"/>
                </a:solidFill>
              </a:rPr>
              <a:t> </a:t>
            </a:r>
            <a:r>
              <a:rPr lang="en" altLang="zh-CN" sz="1600" dirty="0">
                <a:solidFill>
                  <a:schemeClr val="bg1"/>
                </a:solidFill>
              </a:rPr>
              <a:t>Senior Product Manager</a:t>
            </a:r>
            <a:endParaRPr lang="en" altLang="zh-CN" sz="1600" dirty="0">
              <a:solidFill>
                <a:schemeClr val="bg1"/>
              </a:solidFill>
              <a:latin typeface="Century Gothic" panose="020B0502020202020204" pitchFamily="34" charset="0"/>
            </a:endParaRPr>
          </a:p>
        </p:txBody>
      </p:sp>
      <p:grpSp>
        <p:nvGrpSpPr>
          <p:cNvPr id="12" name="组合 11"/>
          <p:cNvGrpSpPr/>
          <p:nvPr/>
        </p:nvGrpSpPr>
        <p:grpSpPr>
          <a:xfrm>
            <a:off x="694459" y="2556547"/>
            <a:ext cx="4664941" cy="923330"/>
            <a:chOff x="1320954" y="2094732"/>
            <a:chExt cx="4664941" cy="923330"/>
          </a:xfrm>
        </p:grpSpPr>
        <p:sp>
          <p:nvSpPr>
            <p:cNvPr id="15" name="矩形 14"/>
            <p:cNvSpPr/>
            <p:nvPr/>
          </p:nvSpPr>
          <p:spPr>
            <a:xfrm>
              <a:off x="1320954" y="2094732"/>
              <a:ext cx="4051109"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charset="-122"/>
                </a:rPr>
                <a:t>THANK YOU</a:t>
              </a:r>
              <a:endParaRPr lang="zh-CN" altLang="en-US" sz="5400" b="1" dirty="0">
                <a:solidFill>
                  <a:schemeClr val="bg1"/>
                </a:solidFill>
                <a:latin typeface="Century Gothic" panose="020B0502020202020204" pitchFamily="34" charset="0"/>
              </a:endParaRPr>
            </a:p>
          </p:txBody>
        </p:sp>
        <p:cxnSp>
          <p:nvCxnSpPr>
            <p:cNvPr id="16" name="直接连接符 15"/>
            <p:cNvCxnSpPr>
              <a:cxnSpLocks/>
            </p:cNvCxnSpPr>
            <p:nvPr/>
          </p:nvCxnSpPr>
          <p:spPr>
            <a:xfrm>
              <a:off x="1448435" y="3018062"/>
              <a:ext cx="4537460"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gr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1940" y="973039"/>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
        <p:nvSpPr>
          <p:cNvPr id="13" name="文本框 12">
            <a:extLst>
              <a:ext uri="{FF2B5EF4-FFF2-40B4-BE49-F238E27FC236}">
                <a16:creationId xmlns:a16="http://schemas.microsoft.com/office/drawing/2014/main" id="{36CA95B8-D942-D34B-8780-5B96F223517E}"/>
              </a:ext>
            </a:extLst>
          </p:cNvPr>
          <p:cNvSpPr txBox="1"/>
          <p:nvPr/>
        </p:nvSpPr>
        <p:spPr>
          <a:xfrm>
            <a:off x="736024" y="3931398"/>
            <a:ext cx="2731838" cy="654859"/>
          </a:xfrm>
          <a:prstGeom prst="rect">
            <a:avLst/>
          </a:prstGeom>
          <a:noFill/>
        </p:spPr>
        <p:txBody>
          <a:bodyPr wrap="none" rtlCol="0">
            <a:spAutoFit/>
          </a:bodyPr>
          <a:lstStyle/>
          <a:p>
            <a:pPr>
              <a:lnSpc>
                <a:spcPct val="120000"/>
              </a:lnSpc>
            </a:pPr>
            <a:r>
              <a:rPr lang="en-US" altLang="en-US" sz="16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600" dirty="0">
                <a:solidFill>
                  <a:schemeClr val="bg1"/>
                </a:solidFill>
                <a:latin typeface="Century Gothic" panose="020B0502020202020204" pitchFamily="34" charset="0"/>
                <a:ea typeface="微软雅黑" charset="-122"/>
                <a:sym typeface="微软雅黑" panose="020B0503020204020204" pitchFamily="34" charset="-122"/>
              </a:rPr>
              <a:t> Technologies Inc.</a:t>
            </a:r>
          </a:p>
          <a:p>
            <a:pPr>
              <a:lnSpc>
                <a:spcPct val="120000"/>
              </a:lnSpc>
            </a:pPr>
            <a:r>
              <a:rPr lang="en-US" altLang="en-US" sz="1600" dirty="0" err="1">
                <a:solidFill>
                  <a:schemeClr val="bg1"/>
                </a:solidFill>
                <a:latin typeface="Century Gothic" panose="020B0502020202020204" pitchFamily="34" charset="0"/>
                <a:ea typeface="微软雅黑" charset="-122"/>
                <a:sym typeface="微软雅黑" panose="020B0503020204020204" pitchFamily="34" charset="-122"/>
              </a:rPr>
              <a:t>marketing@sangfor.com</a:t>
            </a:r>
            <a:endParaRPr lang="en-US" altLang="en-US" sz="1600" dirty="0">
              <a:solidFill>
                <a:schemeClr val="bg1"/>
              </a:solidFill>
              <a:latin typeface="Century Gothic" panose="020B0502020202020204" pitchFamily="34" charset="0"/>
              <a:ea typeface="微软雅黑" charset="-122"/>
              <a:sym typeface="微软雅黑" panose="020B0503020204020204" pitchFamily="34" charset="-122"/>
            </a:endParaRPr>
          </a:p>
        </p:txBody>
      </p:sp>
    </p:spTree>
    <p:extLst>
      <p:ext uri="{BB962C8B-B14F-4D97-AF65-F5344CB8AC3E}">
        <p14:creationId xmlns:p14="http://schemas.microsoft.com/office/powerpoint/2010/main" val="964823392"/>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文档" ma:contentTypeID="0x01010049BDA20EC7826B4BA0C6DC70B5F72CAF" ma:contentTypeVersion="12" ma:contentTypeDescription="新建文档。" ma:contentTypeScope="" ma:versionID="8ece7790fd4028eb83e8cd31b6346a95">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36a4803f2d636fe480358400a3648630"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共享对象:"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共享对象详细信息"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内容类型"/>
        <xsd:element ref="dc:title" minOccurs="0" maxOccurs="1" ma:index="4" ma:displayName="标题"/>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9ED746-AB65-4ADD-B734-52ACB84F1A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eb58f4-9bb1-454f-9bde-61dd78d0bd48"/>
    <ds:schemaRef ds:uri="40bf5473-31f4-403a-9eae-2673c3d700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A6ED0E-95E9-432A-BEB3-FD7E655D9C4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6BF66CB-6901-4307-9EC4-ACD542E23F6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4393</TotalTime>
  <Words>2989</Words>
  <Application>Microsoft Office PowerPoint</Application>
  <PresentationFormat>宽屏</PresentationFormat>
  <Paragraphs>555</Paragraphs>
  <Slides>30</Slides>
  <Notes>19</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30</vt:i4>
      </vt:variant>
    </vt:vector>
  </HeadingPairs>
  <TitlesOfParts>
    <vt:vector size="36" baseType="lpstr">
      <vt:lpstr>Helvetica Neue</vt:lpstr>
      <vt:lpstr>Arial</vt:lpstr>
      <vt:lpstr>Calibri</vt:lpstr>
      <vt:lpstr>Century Gothic</vt:lpstr>
      <vt:lpstr>Courier New</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What Can VDI Bring to Hospital?</vt:lpstr>
      <vt:lpstr>PowerPoint 演示文稿</vt:lpstr>
      <vt:lpstr>PowerPoint 演示文稿</vt:lpstr>
      <vt:lpstr>PowerPoint 演示文稿</vt:lpstr>
      <vt:lpstr>Integrated Data Protection to Ensure Data Integrity</vt:lpstr>
      <vt:lpstr>Sangfor HCI Hospital Data Center with DR/SC</vt:lpstr>
      <vt:lpstr>A Single Platform to Unify All</vt:lpstr>
      <vt:lpstr>Validated by Mainstream Medical Systems</vt:lpstr>
      <vt:lpstr>A Case Study: Mariano Marcos Memorial Hospital and Medical Center </vt:lpstr>
      <vt:lpstr>Laboratory Experience Improvement</vt:lpstr>
      <vt:lpstr>Pharmacy Experience Improvement</vt:lpstr>
      <vt:lpstr>Billing Experience Improvement</vt:lpstr>
      <vt:lpstr>Trusted by Widespread Healthcare Providers</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Wang Aaron</cp:lastModifiedBy>
  <cp:revision>214</cp:revision>
  <dcterms:created xsi:type="dcterms:W3CDTF">2019-02-27T02:00:39Z</dcterms:created>
  <dcterms:modified xsi:type="dcterms:W3CDTF">2021-06-01T07:47:33Z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0x01010049BDA20EC7826B4BA0C6DC70B5F72CAF</vt:lpwstr>
  </property>
</Properties>
</file>