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4"/>
  </p:sldMasterIdLst>
  <p:notesMasterIdLst>
    <p:notesMasterId r:id="rId31"/>
  </p:notesMasterIdLst>
  <p:sldIdLst>
    <p:sldId id="277" r:id="rId5"/>
    <p:sldId id="377" r:id="rId6"/>
    <p:sldId id="378" r:id="rId7"/>
    <p:sldId id="380" r:id="rId8"/>
    <p:sldId id="387" r:id="rId9"/>
    <p:sldId id="379" r:id="rId10"/>
    <p:sldId id="381" r:id="rId11"/>
    <p:sldId id="398" r:id="rId12"/>
    <p:sldId id="364" r:id="rId13"/>
    <p:sldId id="382" r:id="rId14"/>
    <p:sldId id="383" r:id="rId15"/>
    <p:sldId id="385" r:id="rId16"/>
    <p:sldId id="384" r:id="rId17"/>
    <p:sldId id="386" r:id="rId18"/>
    <p:sldId id="388" r:id="rId19"/>
    <p:sldId id="390" r:id="rId20"/>
    <p:sldId id="391" r:id="rId21"/>
    <p:sldId id="399" r:id="rId22"/>
    <p:sldId id="389" r:id="rId23"/>
    <p:sldId id="392" r:id="rId24"/>
    <p:sldId id="393" r:id="rId25"/>
    <p:sldId id="394" r:id="rId26"/>
    <p:sldId id="395" r:id="rId27"/>
    <p:sldId id="396" r:id="rId28"/>
    <p:sldId id="397" r:id="rId29"/>
    <p:sldId id="278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B728"/>
    <a:srgbClr val="003299"/>
    <a:srgbClr val="345592"/>
    <a:srgbClr val="00A7E6"/>
    <a:srgbClr val="F0D500"/>
    <a:srgbClr val="FDFAFF"/>
    <a:srgbClr val="0444A2"/>
    <a:srgbClr val="345692"/>
    <a:srgbClr val="394EB1"/>
    <a:srgbClr val="007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34" autoAdjust="0"/>
    <p:restoredTop sz="96076" autoAdjust="0"/>
  </p:normalViewPr>
  <p:slideViewPr>
    <p:cSldViewPr snapToGrid="0">
      <p:cViewPr>
        <p:scale>
          <a:sx n="109" d="100"/>
          <a:sy n="109" d="100"/>
        </p:scale>
        <p:origin x="776" y="320"/>
      </p:cViewPr>
      <p:guideLst>
        <p:guide orient="horz" pos="4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68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609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610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671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5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角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32.pn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tiff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gartner.com/andrew-lerner/2014/07/16/the-cost-of-downtime/" TargetMode="External"/><Relationship Id="rId2" Type="http://schemas.openxmlformats.org/officeDocument/2006/relationships/hyperlink" Target="https://itic-corp.com/blog/2019/05/hourly-downtime-costs-rise-86-of-firms-say-one-hour-of-downtime-costs-300000-34-of-companies-say-one-hour-of-downtime-tops-1millio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echnology.ihs.com/572369/businesses-losing-700-billion-a-year-to-it-downtime-says-ihs" TargetMode="External"/><Relationship Id="rId5" Type="http://schemas.openxmlformats.org/officeDocument/2006/relationships/hyperlink" Target="https://info.appdynamics.com/rs/appdynamics/images/DevOps-metrics-Fortune1K.pdf" TargetMode="External"/><Relationship Id="rId4" Type="http://schemas.openxmlformats.org/officeDocument/2006/relationships/hyperlink" Target="https://www.avaya.com/en/about-avaya/newsroom/news-releases/2014/pr-140305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52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microsoft.com/office/2007/relationships/hdphoto" Target="../media/hdphoto5.wdp"/><Relationship Id="rId9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" y="-837"/>
            <a:ext cx="2319463" cy="1060380"/>
          </a:xfrm>
          <a:prstGeom prst="rect">
            <a:avLst/>
          </a:prstGeom>
        </p:spPr>
      </p:pic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 Technologies Inc.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4F1025E7-0658-2947-8494-FC32AC54060C}"/>
              </a:ext>
            </a:extLst>
          </p:cNvPr>
          <p:cNvGrpSpPr/>
          <p:nvPr/>
        </p:nvGrpSpPr>
        <p:grpSpPr>
          <a:xfrm>
            <a:off x="0" y="2171276"/>
            <a:ext cx="8734304" cy="2310971"/>
            <a:chOff x="0" y="2335717"/>
            <a:chExt cx="8734304" cy="2310971"/>
          </a:xfrm>
        </p:grpSpPr>
        <p:sp>
          <p:nvSpPr>
            <p:cNvPr id="21" name="矩形 20"/>
            <p:cNvSpPr/>
            <p:nvPr/>
          </p:nvSpPr>
          <p:spPr>
            <a:xfrm>
              <a:off x="0" y="2540197"/>
              <a:ext cx="446813" cy="2106491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46813" y="2540194"/>
              <a:ext cx="129736" cy="2106491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775074" y="2335717"/>
              <a:ext cx="7959230" cy="13849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Gain Certain Confidence with Business </a:t>
              </a:r>
            </a:p>
            <a:p>
              <a:r>
                <a:rPr lang="en-US" altLang="zh-CN" sz="3200" b="1" dirty="0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Continuity in Uncertain Times</a:t>
              </a:r>
            </a:p>
            <a:p>
              <a:r>
                <a:rPr lang="en-US" altLang="zh-CN" sz="2000" dirty="0" err="1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2000" dirty="0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HCI Data Protection &amp; Disaster Recovery Solution</a:t>
              </a:r>
            </a:p>
          </p:txBody>
        </p:sp>
        <p:cxnSp>
          <p:nvCxnSpPr>
            <p:cNvPr id="15" name="直接连接符 12"/>
            <p:cNvCxnSpPr>
              <a:cxnSpLocks/>
            </p:cNvCxnSpPr>
            <p:nvPr/>
          </p:nvCxnSpPr>
          <p:spPr>
            <a:xfrm>
              <a:off x="913253" y="3720713"/>
              <a:ext cx="5768102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文本框 1"/>
            <p:cNvSpPr txBox="1"/>
            <p:nvPr/>
          </p:nvSpPr>
          <p:spPr>
            <a:xfrm>
              <a:off x="775074" y="3720713"/>
              <a:ext cx="2656496" cy="870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dirty="0">
                  <a:solidFill>
                    <a:srgbClr val="79BD28"/>
                  </a:solidFill>
                </a:rPr>
                <a:t>Cheney Hu</a:t>
              </a:r>
            </a:p>
            <a:p>
              <a:pPr>
                <a:lnSpc>
                  <a:spcPct val="150000"/>
                </a:lnSpc>
              </a:pPr>
              <a:r>
                <a:rPr lang="en-US" altLang="zh-CN" dirty="0">
                  <a:solidFill>
                    <a:srgbClr val="79BD28"/>
                  </a:solidFill>
                </a:rPr>
                <a:t>c</a:t>
              </a:r>
              <a:r>
                <a:rPr lang="en-GB" altLang="zh-CN" dirty="0">
                  <a:solidFill>
                    <a:srgbClr val="79BD28"/>
                  </a:solidFill>
                </a:rPr>
                <a:t>heney</a:t>
              </a:r>
              <a:r>
                <a:rPr lang="en-US" altLang="zh-CN" dirty="0">
                  <a:solidFill>
                    <a:srgbClr val="79BD28"/>
                  </a:solidFill>
                </a:rPr>
                <a:t>@</a:t>
              </a:r>
              <a:r>
                <a:rPr lang="en-US" altLang="zh-CN" dirty="0" err="1">
                  <a:solidFill>
                    <a:srgbClr val="79BD28"/>
                  </a:solidFill>
                </a:rPr>
                <a:t>sangfor.com</a:t>
              </a:r>
              <a:endParaRPr lang="en-GB" altLang="zh-CN" dirty="0">
                <a:solidFill>
                  <a:srgbClr val="79BD28"/>
                </a:solidFill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3065D-23A1-7143-A087-183269401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The World Is Full of Unexpected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572BF5-5EF8-3045-B0D5-DC0F8BE20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E9FFD9-D6BF-3045-96D6-DAC80F08E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C27C25-3337-334B-A383-CC8D0D9BD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</a:t>
            </a:fld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737F5DC8-D734-2544-8B86-8C126651C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005" y="1877713"/>
            <a:ext cx="2071569" cy="1340427"/>
          </a:xfrm>
          <a:prstGeom prst="rect">
            <a:avLst/>
          </a:prstGeom>
        </p:spPr>
      </p:pic>
      <p:sp>
        <p:nvSpPr>
          <p:cNvPr id="6" name="文本框 151">
            <a:extLst>
              <a:ext uri="{FF2B5EF4-FFF2-40B4-BE49-F238E27FC236}">
                <a16:creationId xmlns:a16="http://schemas.microsoft.com/office/drawing/2014/main" id="{5218BF53-2248-964F-A3A4-DD62C96D5894}"/>
              </a:ext>
            </a:extLst>
          </p:cNvPr>
          <p:cNvSpPr txBox="1"/>
          <p:nvPr/>
        </p:nvSpPr>
        <p:spPr>
          <a:xfrm>
            <a:off x="8457888" y="5313398"/>
            <a:ext cx="1554686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Flood</a:t>
            </a:r>
          </a:p>
        </p:txBody>
      </p:sp>
      <p:sp>
        <p:nvSpPr>
          <p:cNvPr id="13" name="文本框 151">
            <a:extLst>
              <a:ext uri="{FF2B5EF4-FFF2-40B4-BE49-F238E27FC236}">
                <a16:creationId xmlns:a16="http://schemas.microsoft.com/office/drawing/2014/main" id="{7C2C1152-8800-AF47-B604-06C244E9F90F}"/>
              </a:ext>
            </a:extLst>
          </p:cNvPr>
          <p:cNvSpPr txBox="1"/>
          <p:nvPr/>
        </p:nvSpPr>
        <p:spPr>
          <a:xfrm>
            <a:off x="2417065" y="5286497"/>
            <a:ext cx="1554686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Earthquake</a:t>
            </a:r>
          </a:p>
        </p:txBody>
      </p:sp>
      <p:sp>
        <p:nvSpPr>
          <p:cNvPr id="14" name="文本框 151">
            <a:extLst>
              <a:ext uri="{FF2B5EF4-FFF2-40B4-BE49-F238E27FC236}">
                <a16:creationId xmlns:a16="http://schemas.microsoft.com/office/drawing/2014/main" id="{EE746725-A37D-4647-9DEC-2682AB1DF3E3}"/>
              </a:ext>
            </a:extLst>
          </p:cNvPr>
          <p:cNvSpPr txBox="1"/>
          <p:nvPr/>
        </p:nvSpPr>
        <p:spPr>
          <a:xfrm>
            <a:off x="8313748" y="3262766"/>
            <a:ext cx="1554686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Fire</a:t>
            </a:r>
          </a:p>
        </p:txBody>
      </p:sp>
      <p:sp>
        <p:nvSpPr>
          <p:cNvPr id="15" name="文本框 151">
            <a:extLst>
              <a:ext uri="{FF2B5EF4-FFF2-40B4-BE49-F238E27FC236}">
                <a16:creationId xmlns:a16="http://schemas.microsoft.com/office/drawing/2014/main" id="{828C4795-BBAA-744C-87A1-F046BABF0E8F}"/>
              </a:ext>
            </a:extLst>
          </p:cNvPr>
          <p:cNvSpPr txBox="1"/>
          <p:nvPr/>
        </p:nvSpPr>
        <p:spPr>
          <a:xfrm>
            <a:off x="2353715" y="3233462"/>
            <a:ext cx="1554686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Tornado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A76DB87F-EF42-D940-8687-A902B9CD9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801" y="4131051"/>
            <a:ext cx="1811773" cy="118234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CD5A10-4D1C-DD49-83B1-552D2BF770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98" y="3901376"/>
            <a:ext cx="2132014" cy="1412022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E2B696D1-1E76-C64F-A0B0-346D6F27A5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454" y="1706839"/>
            <a:ext cx="2832387" cy="3444322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99E08577-4CDB-414A-AB75-5497D3D17C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690" y="1787235"/>
            <a:ext cx="1890555" cy="146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4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3065D-23A1-7143-A087-183269401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397" y="370395"/>
            <a:ext cx="10515600" cy="60413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444A2"/>
                </a:solidFill>
              </a:rPr>
              <a:t>Governments And Industry Regulation Bodies </a:t>
            </a:r>
            <a:br>
              <a:rPr lang="en-US" dirty="0">
                <a:solidFill>
                  <a:srgbClr val="0444A2"/>
                </a:solidFill>
              </a:rPr>
            </a:br>
            <a:r>
              <a:rPr lang="en-US" dirty="0">
                <a:solidFill>
                  <a:srgbClr val="0444A2"/>
                </a:solidFill>
              </a:rPr>
              <a:t>Are Getting Ready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572BF5-5EF8-3045-B0D5-DC0F8BE20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E9FFD9-D6BF-3045-96D6-DAC80F08E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C27C25-3337-334B-A383-CC8D0D9BD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</a:t>
            </a:fld>
            <a:endParaRPr lang="zh-CN" altLang="en-US" dirty="0"/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027CB834-9596-F942-B47E-9980FF2F599F}"/>
              </a:ext>
            </a:extLst>
          </p:cNvPr>
          <p:cNvGrpSpPr/>
          <p:nvPr/>
        </p:nvGrpSpPr>
        <p:grpSpPr>
          <a:xfrm>
            <a:off x="2791416" y="1443130"/>
            <a:ext cx="6609168" cy="4312168"/>
            <a:chOff x="2791416" y="1487374"/>
            <a:chExt cx="6609168" cy="4312168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8BAE5E0-796E-174C-BCEB-A891A5829FD8}"/>
                </a:ext>
              </a:extLst>
            </p:cNvPr>
            <p:cNvGrpSpPr/>
            <p:nvPr/>
          </p:nvGrpSpPr>
          <p:grpSpPr>
            <a:xfrm>
              <a:off x="2791416" y="1487374"/>
              <a:ext cx="6609168" cy="4312168"/>
              <a:chOff x="2658516" y="1487374"/>
              <a:chExt cx="6609168" cy="4312168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7C0C8222-AB51-ED48-98CC-CF424410DE5C}"/>
                  </a:ext>
                </a:extLst>
              </p:cNvPr>
              <p:cNvGrpSpPr/>
              <p:nvPr/>
            </p:nvGrpSpPr>
            <p:grpSpPr>
              <a:xfrm>
                <a:off x="2705584" y="1487374"/>
                <a:ext cx="6562100" cy="2809202"/>
                <a:chOff x="1870697" y="1395167"/>
                <a:chExt cx="6562100" cy="2809202"/>
              </a:xfrm>
            </p:grpSpPr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id="{09E3512C-5D13-C649-8534-D885039D4A3B}"/>
                    </a:ext>
                  </a:extLst>
                </p:cNvPr>
                <p:cNvSpPr/>
                <p:nvPr/>
              </p:nvSpPr>
              <p:spPr>
                <a:xfrm>
                  <a:off x="1870697" y="1395167"/>
                  <a:ext cx="6562100" cy="2809202"/>
                </a:xfrm>
                <a:prstGeom prst="rect">
                  <a:avLst/>
                </a:prstGeom>
                <a:solidFill>
                  <a:srgbClr val="0032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74A85379-C147-0D4C-9E64-D03CFFE8248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501998" y="1415041"/>
                  <a:ext cx="5483844" cy="2736699"/>
                </a:xfrm>
                <a:prstGeom prst="rect">
                  <a:avLst/>
                </a:prstGeom>
              </p:spPr>
            </p:pic>
          </p:grpSp>
          <p:grpSp>
            <p:nvGrpSpPr>
              <p:cNvPr id="12" name="组合 11">
                <a:extLst>
                  <a:ext uri="{FF2B5EF4-FFF2-40B4-BE49-F238E27FC236}">
                    <a16:creationId xmlns:a16="http://schemas.microsoft.com/office/drawing/2014/main" id="{E17E4634-38B4-444F-AD0D-80041CED6D37}"/>
                  </a:ext>
                </a:extLst>
              </p:cNvPr>
              <p:cNvGrpSpPr/>
              <p:nvPr/>
            </p:nvGrpSpPr>
            <p:grpSpPr>
              <a:xfrm>
                <a:off x="2658516" y="4567516"/>
                <a:ext cx="2102052" cy="1232026"/>
                <a:chOff x="3052739" y="4927746"/>
                <a:chExt cx="2102052" cy="1232026"/>
              </a:xfrm>
            </p:grpSpPr>
            <p:sp>
              <p:nvSpPr>
                <p:cNvPr id="6" name="圆角矩形 5">
                  <a:extLst>
                    <a:ext uri="{FF2B5EF4-FFF2-40B4-BE49-F238E27FC236}">
                      <a16:creationId xmlns:a16="http://schemas.microsoft.com/office/drawing/2014/main" id="{51911F26-FDFA-3A4C-A528-2FE51410538D}"/>
                    </a:ext>
                  </a:extLst>
                </p:cNvPr>
                <p:cNvSpPr/>
                <p:nvPr/>
              </p:nvSpPr>
              <p:spPr>
                <a:xfrm>
                  <a:off x="3099807" y="4988893"/>
                  <a:ext cx="2054984" cy="1170879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11" name="圆角矩形 10">
                  <a:extLst>
                    <a:ext uri="{FF2B5EF4-FFF2-40B4-BE49-F238E27FC236}">
                      <a16:creationId xmlns:a16="http://schemas.microsoft.com/office/drawing/2014/main" id="{382DDC14-3E35-964F-8877-F09BD940B12D}"/>
                    </a:ext>
                  </a:extLst>
                </p:cNvPr>
                <p:cNvSpPr/>
                <p:nvPr/>
              </p:nvSpPr>
              <p:spPr>
                <a:xfrm>
                  <a:off x="3052739" y="4927746"/>
                  <a:ext cx="2054984" cy="117087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27BB1C5B-A5AD-7A40-A8A1-8C8365E172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27279" y="5022843"/>
                  <a:ext cx="1505903" cy="980683"/>
                </a:xfrm>
                <a:prstGeom prst="rect">
                  <a:avLst/>
                </a:prstGeom>
              </p:spPr>
            </p:pic>
          </p:grpSp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id="{3B91DF9D-E28E-6C42-86A4-48D35B613CC8}"/>
                  </a:ext>
                </a:extLst>
              </p:cNvPr>
              <p:cNvGrpSpPr/>
              <p:nvPr/>
            </p:nvGrpSpPr>
            <p:grpSpPr>
              <a:xfrm>
                <a:off x="4988040" y="4567516"/>
                <a:ext cx="2102052" cy="1232026"/>
                <a:chOff x="4794885" y="4475309"/>
                <a:chExt cx="2102052" cy="1232026"/>
              </a:xfrm>
            </p:grpSpPr>
            <p:grpSp>
              <p:nvGrpSpPr>
                <p:cNvPr id="13" name="组合 12">
                  <a:extLst>
                    <a:ext uri="{FF2B5EF4-FFF2-40B4-BE49-F238E27FC236}">
                      <a16:creationId xmlns:a16="http://schemas.microsoft.com/office/drawing/2014/main" id="{120A03FC-B52D-C445-BA67-AA78F6F1BA7C}"/>
                    </a:ext>
                  </a:extLst>
                </p:cNvPr>
                <p:cNvGrpSpPr/>
                <p:nvPr/>
              </p:nvGrpSpPr>
              <p:grpSpPr>
                <a:xfrm>
                  <a:off x="4794885" y="4475309"/>
                  <a:ext cx="2102052" cy="1232026"/>
                  <a:chOff x="3052739" y="4927746"/>
                  <a:chExt cx="2102052" cy="1232026"/>
                </a:xfrm>
              </p:grpSpPr>
              <p:sp>
                <p:nvSpPr>
                  <p:cNvPr id="14" name="圆角矩形 13">
                    <a:extLst>
                      <a:ext uri="{FF2B5EF4-FFF2-40B4-BE49-F238E27FC236}">
                        <a16:creationId xmlns:a16="http://schemas.microsoft.com/office/drawing/2014/main" id="{8DB5D5B3-84A8-C744-9737-F90EC103F7AD}"/>
                      </a:ext>
                    </a:extLst>
                  </p:cNvPr>
                  <p:cNvSpPr/>
                  <p:nvPr/>
                </p:nvSpPr>
                <p:spPr>
                  <a:xfrm>
                    <a:off x="3099807" y="4988893"/>
                    <a:ext cx="2054984" cy="1170879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15" name="圆角矩形 14">
                    <a:extLst>
                      <a:ext uri="{FF2B5EF4-FFF2-40B4-BE49-F238E27FC236}">
                        <a16:creationId xmlns:a16="http://schemas.microsoft.com/office/drawing/2014/main" id="{0107E223-B648-5E4E-9521-3A3831167AB0}"/>
                      </a:ext>
                    </a:extLst>
                  </p:cNvPr>
                  <p:cNvSpPr/>
                  <p:nvPr/>
                </p:nvSpPr>
                <p:spPr>
                  <a:xfrm>
                    <a:off x="3052739" y="4927746"/>
                    <a:ext cx="2054984" cy="1170879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1042D89D-6979-A34C-A53F-6880E97D011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059732" y="4633448"/>
                  <a:ext cx="1716929" cy="854597"/>
                </a:xfrm>
                <a:prstGeom prst="rect">
                  <a:avLst/>
                </a:prstGeom>
              </p:spPr>
            </p:pic>
          </p:grp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9E0EC4D0-C1CF-584A-BE3B-9F96F1C5331C}"/>
                  </a:ext>
                </a:extLst>
              </p:cNvPr>
              <p:cNvGrpSpPr/>
              <p:nvPr/>
            </p:nvGrpSpPr>
            <p:grpSpPr>
              <a:xfrm>
                <a:off x="7165632" y="4567516"/>
                <a:ext cx="2102052" cy="1232026"/>
                <a:chOff x="6330745" y="4475309"/>
                <a:chExt cx="2102052" cy="1232026"/>
              </a:xfrm>
            </p:grpSpPr>
            <p:grpSp>
              <p:nvGrpSpPr>
                <p:cNvPr id="21" name="组合 20">
                  <a:extLst>
                    <a:ext uri="{FF2B5EF4-FFF2-40B4-BE49-F238E27FC236}">
                      <a16:creationId xmlns:a16="http://schemas.microsoft.com/office/drawing/2014/main" id="{FE0001CA-D0C9-104F-B5FA-B2EDCFF657FE}"/>
                    </a:ext>
                  </a:extLst>
                </p:cNvPr>
                <p:cNvGrpSpPr/>
                <p:nvPr/>
              </p:nvGrpSpPr>
              <p:grpSpPr>
                <a:xfrm>
                  <a:off x="6330745" y="4475309"/>
                  <a:ext cx="2102052" cy="1232026"/>
                  <a:chOff x="3052739" y="4927746"/>
                  <a:chExt cx="2102052" cy="1232026"/>
                </a:xfrm>
              </p:grpSpPr>
              <p:sp>
                <p:nvSpPr>
                  <p:cNvPr id="23" name="圆角矩形 22">
                    <a:extLst>
                      <a:ext uri="{FF2B5EF4-FFF2-40B4-BE49-F238E27FC236}">
                        <a16:creationId xmlns:a16="http://schemas.microsoft.com/office/drawing/2014/main" id="{65A84780-56BF-D840-A30B-89A1304F2E62}"/>
                      </a:ext>
                    </a:extLst>
                  </p:cNvPr>
                  <p:cNvSpPr/>
                  <p:nvPr/>
                </p:nvSpPr>
                <p:spPr>
                  <a:xfrm>
                    <a:off x="3099807" y="4988893"/>
                    <a:ext cx="2054984" cy="1170879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24" name="圆角矩形 23">
                    <a:extLst>
                      <a:ext uri="{FF2B5EF4-FFF2-40B4-BE49-F238E27FC236}">
                        <a16:creationId xmlns:a16="http://schemas.microsoft.com/office/drawing/2014/main" id="{14987F22-3B2F-654D-9D8F-B47E6B0B7A03}"/>
                      </a:ext>
                    </a:extLst>
                  </p:cNvPr>
                  <p:cNvSpPr/>
                  <p:nvPr/>
                </p:nvSpPr>
                <p:spPr>
                  <a:xfrm>
                    <a:off x="3052739" y="4927746"/>
                    <a:ext cx="2054984" cy="1170879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E20BC7FB-B45B-2042-BFDB-517C370BBD2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t="18660" b="20688"/>
                <a:stretch/>
              </p:blipFill>
              <p:spPr>
                <a:xfrm>
                  <a:off x="6593448" y="4536456"/>
                  <a:ext cx="1672873" cy="1014634"/>
                </a:xfrm>
                <a:prstGeom prst="rect">
                  <a:avLst/>
                </a:prstGeom>
              </p:spPr>
            </p:pic>
          </p:grpSp>
        </p:grpSp>
        <p:sp>
          <p:nvSpPr>
            <p:cNvPr id="27" name="圆角矩形 26">
              <a:extLst>
                <a:ext uri="{FF2B5EF4-FFF2-40B4-BE49-F238E27FC236}">
                  <a16:creationId xmlns:a16="http://schemas.microsoft.com/office/drawing/2014/main" id="{3E691469-D50C-5F41-87CA-34DD84A107DB}"/>
                </a:ext>
              </a:extLst>
            </p:cNvPr>
            <p:cNvSpPr/>
            <p:nvPr/>
          </p:nvSpPr>
          <p:spPr>
            <a:xfrm>
              <a:off x="3742648" y="3623871"/>
              <a:ext cx="893060" cy="239843"/>
            </a:xfrm>
            <a:prstGeom prst="roundRect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700" b="1" dirty="0"/>
                <a:t>Data Protection</a:t>
              </a:r>
            </a:p>
            <a:p>
              <a:pPr algn="ctr"/>
              <a:r>
                <a:rPr kumimoji="1" lang="en" altLang="zh-CN" sz="700" b="1" dirty="0"/>
                <a:t>Officer (DPO)</a:t>
              </a:r>
              <a:endParaRPr kumimoji="1" lang="zh-CN" altLang="en-US" sz="700" b="1" dirty="0"/>
            </a:p>
          </p:txBody>
        </p:sp>
        <p:sp>
          <p:nvSpPr>
            <p:cNvPr id="28" name="圆角矩形 27">
              <a:extLst>
                <a:ext uri="{FF2B5EF4-FFF2-40B4-BE49-F238E27FC236}">
                  <a16:creationId xmlns:a16="http://schemas.microsoft.com/office/drawing/2014/main" id="{1426DCA7-A300-4446-B530-63B275B157B8}"/>
                </a:ext>
              </a:extLst>
            </p:cNvPr>
            <p:cNvSpPr/>
            <p:nvPr/>
          </p:nvSpPr>
          <p:spPr>
            <a:xfrm>
              <a:off x="4674410" y="3623871"/>
              <a:ext cx="893060" cy="239843"/>
            </a:xfrm>
            <a:prstGeom prst="roundRect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700" b="1" dirty="0"/>
                <a:t>Compliance</a:t>
              </a:r>
              <a:endParaRPr kumimoji="1" lang="zh-CN" altLang="en-US" sz="700" b="1" dirty="0"/>
            </a:p>
          </p:txBody>
        </p:sp>
        <p:sp>
          <p:nvSpPr>
            <p:cNvPr id="29" name="圆角矩形 28">
              <a:extLst>
                <a:ext uri="{FF2B5EF4-FFF2-40B4-BE49-F238E27FC236}">
                  <a16:creationId xmlns:a16="http://schemas.microsoft.com/office/drawing/2014/main" id="{8862AAC1-12CE-174E-A8A6-041569D548D8}"/>
                </a:ext>
              </a:extLst>
            </p:cNvPr>
            <p:cNvSpPr/>
            <p:nvPr/>
          </p:nvSpPr>
          <p:spPr>
            <a:xfrm>
              <a:off x="5731472" y="3623871"/>
              <a:ext cx="893060" cy="239843"/>
            </a:xfrm>
            <a:prstGeom prst="roundRect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700" b="1" dirty="0">
                  <a:solidFill>
                    <a:srgbClr val="F0D500"/>
                  </a:solidFill>
                </a:rPr>
                <a:t>25 May 2018</a:t>
              </a:r>
              <a:endParaRPr kumimoji="1" lang="zh-CN" altLang="en-US" sz="700" b="1" dirty="0">
                <a:solidFill>
                  <a:srgbClr val="F0D500"/>
                </a:solidFill>
              </a:endParaRPr>
            </a:p>
          </p:txBody>
        </p:sp>
        <p:sp>
          <p:nvSpPr>
            <p:cNvPr id="30" name="圆角矩形 29">
              <a:extLst>
                <a:ext uri="{FF2B5EF4-FFF2-40B4-BE49-F238E27FC236}">
                  <a16:creationId xmlns:a16="http://schemas.microsoft.com/office/drawing/2014/main" id="{4346077A-8960-1F42-9956-FDA07151A68F}"/>
                </a:ext>
              </a:extLst>
            </p:cNvPr>
            <p:cNvSpPr/>
            <p:nvPr/>
          </p:nvSpPr>
          <p:spPr>
            <a:xfrm>
              <a:off x="6776462" y="3623871"/>
              <a:ext cx="893060" cy="239843"/>
            </a:xfrm>
            <a:prstGeom prst="roundRect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700" b="1" dirty="0">
                  <a:solidFill>
                    <a:schemeClr val="bg1"/>
                  </a:solidFill>
                </a:rPr>
                <a:t>Data Breaches</a:t>
              </a:r>
              <a:endParaRPr kumimoji="1" lang="zh-CN" altLang="en-US" sz="700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圆角矩形 30">
              <a:extLst>
                <a:ext uri="{FF2B5EF4-FFF2-40B4-BE49-F238E27FC236}">
                  <a16:creationId xmlns:a16="http://schemas.microsoft.com/office/drawing/2014/main" id="{682EACBF-D571-D147-BF3B-758305E2B946}"/>
                </a:ext>
              </a:extLst>
            </p:cNvPr>
            <p:cNvSpPr/>
            <p:nvPr/>
          </p:nvSpPr>
          <p:spPr>
            <a:xfrm>
              <a:off x="7680634" y="3623870"/>
              <a:ext cx="893060" cy="239843"/>
            </a:xfrm>
            <a:prstGeom prst="roundRect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700" b="1" dirty="0">
                  <a:solidFill>
                    <a:schemeClr val="bg1"/>
                  </a:solidFill>
                </a:rPr>
                <a:t>Personal Data</a:t>
              </a:r>
              <a:endParaRPr kumimoji="1" lang="zh-CN" altLang="en-US" sz="7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5935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圆角矩形 75">
            <a:extLst>
              <a:ext uri="{FF2B5EF4-FFF2-40B4-BE49-F238E27FC236}">
                <a16:creationId xmlns:a16="http://schemas.microsoft.com/office/drawing/2014/main" id="{9931CD8D-AB4C-2740-AA5E-00D21C8C9385}"/>
              </a:ext>
            </a:extLst>
          </p:cNvPr>
          <p:cNvSpPr/>
          <p:nvPr/>
        </p:nvSpPr>
        <p:spPr>
          <a:xfrm>
            <a:off x="6096000" y="2287532"/>
            <a:ext cx="4173709" cy="3470640"/>
          </a:xfrm>
          <a:prstGeom prst="roundRect">
            <a:avLst>
              <a:gd name="adj" fmla="val 3281"/>
            </a:avLst>
          </a:prstGeom>
          <a:solidFill>
            <a:schemeClr val="accent1">
              <a:alpha val="1000"/>
            </a:schemeClr>
          </a:solidFill>
          <a:ln w="15875">
            <a:gradFill>
              <a:gsLst>
                <a:gs pos="0">
                  <a:srgbClr val="0070C0">
                    <a:alpha val="48000"/>
                  </a:srgbClr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  <a:effectLst/>
        </p:spPr>
      </p:sp>
      <p:sp>
        <p:nvSpPr>
          <p:cNvPr id="32" name="圆角矩形 75">
            <a:extLst>
              <a:ext uri="{FF2B5EF4-FFF2-40B4-BE49-F238E27FC236}">
                <a16:creationId xmlns:a16="http://schemas.microsoft.com/office/drawing/2014/main" id="{03D7EDCE-2176-8D49-A2DA-9DD593AAC306}"/>
              </a:ext>
            </a:extLst>
          </p:cNvPr>
          <p:cNvSpPr/>
          <p:nvPr/>
        </p:nvSpPr>
        <p:spPr>
          <a:xfrm>
            <a:off x="1820228" y="2287532"/>
            <a:ext cx="4173709" cy="3470640"/>
          </a:xfrm>
          <a:prstGeom prst="roundRect">
            <a:avLst>
              <a:gd name="adj" fmla="val 3281"/>
            </a:avLst>
          </a:prstGeom>
          <a:noFill/>
          <a:ln w="15875">
            <a:gradFill>
              <a:gsLst>
                <a:gs pos="0">
                  <a:srgbClr val="0070C0">
                    <a:alpha val="48000"/>
                  </a:srgbClr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713936-2246-C346-9591-DC5A76880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When It Comes to Data Center Infrastructure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289F49-2148-8941-ADC6-5F199EB3B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D2EC5D-7352-7640-AB33-93ADDD6E9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426AE6-27D6-B94E-9EC8-E8C290392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3</a:t>
            </a:fld>
            <a:endParaRPr lang="zh-CN" altLang="en-US" dirty="0"/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911FA904-1CB7-254C-B879-D6C36B678F3E}"/>
              </a:ext>
            </a:extLst>
          </p:cNvPr>
          <p:cNvGrpSpPr/>
          <p:nvPr/>
        </p:nvGrpSpPr>
        <p:grpSpPr>
          <a:xfrm>
            <a:off x="2047408" y="2563569"/>
            <a:ext cx="3675966" cy="2895971"/>
            <a:chOff x="1578105" y="2054061"/>
            <a:chExt cx="4216578" cy="3321872"/>
          </a:xfrm>
        </p:grpSpPr>
        <p:sp>
          <p:nvSpPr>
            <p:cNvPr id="7" name="文本框 151">
              <a:extLst>
                <a:ext uri="{FF2B5EF4-FFF2-40B4-BE49-F238E27FC236}">
                  <a16:creationId xmlns:a16="http://schemas.microsoft.com/office/drawing/2014/main" id="{DF331B62-E49D-CC41-AC41-D882042B87B9}"/>
                </a:ext>
              </a:extLst>
            </p:cNvPr>
            <p:cNvSpPr txBox="1"/>
            <p:nvPr/>
          </p:nvSpPr>
          <p:spPr>
            <a:xfrm>
              <a:off x="2104801" y="2054061"/>
              <a:ext cx="3124233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2000" b="1" dirty="0">
                  <a:solidFill>
                    <a:srgbClr val="75B728"/>
                  </a:solidFill>
                  <a:latin typeface="Century Gothic" panose="020B0502020202020204" pitchFamily="34" charset="0"/>
                </a:rPr>
                <a:t>The integrity of data</a:t>
              </a:r>
              <a:endParaRPr lang="en-US" altLang="zh-CN" sz="2000" dirty="0">
                <a:solidFill>
                  <a:srgbClr val="75B728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" name="Down Arrow 8">
              <a:extLst>
                <a:ext uri="{FF2B5EF4-FFF2-40B4-BE49-F238E27FC236}">
                  <a16:creationId xmlns:a16="http://schemas.microsoft.com/office/drawing/2014/main" id="{E85994F8-8BE3-3948-AC1C-50202DA73D1C}"/>
                </a:ext>
              </a:extLst>
            </p:cNvPr>
            <p:cNvSpPr/>
            <p:nvPr/>
          </p:nvSpPr>
          <p:spPr>
            <a:xfrm>
              <a:off x="3360751" y="2827660"/>
              <a:ext cx="824408" cy="1695946"/>
            </a:xfrm>
            <a:prstGeom prst="downArrow">
              <a:avLst/>
            </a:prstGeom>
            <a:gradFill flip="none" rotWithShape="1">
              <a:gsLst>
                <a:gs pos="0">
                  <a:srgbClr val="92D050">
                    <a:alpha val="0"/>
                  </a:srgbClr>
                </a:gs>
                <a:gs pos="100000">
                  <a:srgbClr val="79BD28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文本框 151">
              <a:extLst>
                <a:ext uri="{FF2B5EF4-FFF2-40B4-BE49-F238E27FC236}">
                  <a16:creationId xmlns:a16="http://schemas.microsoft.com/office/drawing/2014/main" id="{09747D08-6010-5145-92C4-B1587CB54129}"/>
                </a:ext>
              </a:extLst>
            </p:cNvPr>
            <p:cNvSpPr txBox="1"/>
            <p:nvPr/>
          </p:nvSpPr>
          <p:spPr>
            <a:xfrm>
              <a:off x="2124278" y="4417290"/>
              <a:ext cx="3124233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2000" b="1" dirty="0">
                  <a:solidFill>
                    <a:srgbClr val="75B728"/>
                  </a:solidFill>
                  <a:latin typeface="Century Gothic" panose="020B0502020202020204" pitchFamily="34" charset="0"/>
                </a:rPr>
                <a:t>Data protection</a:t>
              </a:r>
              <a:endParaRPr lang="en-US" altLang="zh-CN" sz="2000" dirty="0">
                <a:solidFill>
                  <a:srgbClr val="75B728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3" name="组合 34">
              <a:extLst>
                <a:ext uri="{FF2B5EF4-FFF2-40B4-BE49-F238E27FC236}">
                  <a16:creationId xmlns:a16="http://schemas.microsoft.com/office/drawing/2014/main" id="{301550A1-F7F9-BA45-8DD5-7CD07172CA4D}"/>
                </a:ext>
              </a:extLst>
            </p:cNvPr>
            <p:cNvGrpSpPr/>
            <p:nvPr/>
          </p:nvGrpSpPr>
          <p:grpSpPr>
            <a:xfrm>
              <a:off x="1578105" y="4771794"/>
              <a:ext cx="4216578" cy="604139"/>
              <a:chOff x="22171185" y="6308659"/>
              <a:chExt cx="20645514" cy="2958029"/>
            </a:xfrm>
          </p:grpSpPr>
          <p:sp>
            <p:nvSpPr>
              <p:cNvPr id="14" name="椭圆 35">
                <a:extLst>
                  <a:ext uri="{FF2B5EF4-FFF2-40B4-BE49-F238E27FC236}">
                    <a16:creationId xmlns:a16="http://schemas.microsoft.com/office/drawing/2014/main" id="{6773172C-4B7D-6A46-A352-D506CD532F2F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5" name="椭圆 36">
                <a:extLst>
                  <a:ext uri="{FF2B5EF4-FFF2-40B4-BE49-F238E27FC236}">
                    <a16:creationId xmlns:a16="http://schemas.microsoft.com/office/drawing/2014/main" id="{3A23F7FA-D2BE-6543-81FA-CEB63DF7B1A6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6" name="椭圆 37">
                <a:extLst>
                  <a:ext uri="{FF2B5EF4-FFF2-40B4-BE49-F238E27FC236}">
                    <a16:creationId xmlns:a16="http://schemas.microsoft.com/office/drawing/2014/main" id="{CB16DA23-2A7B-A049-9ED1-542CA7D0BA70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7" name="椭圆 38">
                <a:extLst>
                  <a:ext uri="{FF2B5EF4-FFF2-40B4-BE49-F238E27FC236}">
                    <a16:creationId xmlns:a16="http://schemas.microsoft.com/office/drawing/2014/main" id="{FD74BFC0-933C-3E46-8B7E-33AE82BD5D89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8" name="椭圆 39">
                <a:extLst>
                  <a:ext uri="{FF2B5EF4-FFF2-40B4-BE49-F238E27FC236}">
                    <a16:creationId xmlns:a16="http://schemas.microsoft.com/office/drawing/2014/main" id="{30F12079-A0C4-7741-BD42-4E2E29417C01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F85A6580-DFB9-B949-A84F-65C9A4D253DA}"/>
              </a:ext>
            </a:extLst>
          </p:cNvPr>
          <p:cNvGrpSpPr/>
          <p:nvPr/>
        </p:nvGrpSpPr>
        <p:grpSpPr>
          <a:xfrm>
            <a:off x="6338852" y="2518245"/>
            <a:ext cx="3695556" cy="2887905"/>
            <a:chOff x="6338854" y="2111092"/>
            <a:chExt cx="4216578" cy="3295059"/>
          </a:xfrm>
        </p:grpSpPr>
        <p:sp>
          <p:nvSpPr>
            <p:cNvPr id="8" name="文本框 151">
              <a:extLst>
                <a:ext uri="{FF2B5EF4-FFF2-40B4-BE49-F238E27FC236}">
                  <a16:creationId xmlns:a16="http://schemas.microsoft.com/office/drawing/2014/main" id="{DDF40777-545A-CA46-96D9-A17EC349135A}"/>
                </a:ext>
              </a:extLst>
            </p:cNvPr>
            <p:cNvSpPr txBox="1"/>
            <p:nvPr/>
          </p:nvSpPr>
          <p:spPr>
            <a:xfrm>
              <a:off x="6422393" y="2111092"/>
              <a:ext cx="3848283" cy="5736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2000" b="1" dirty="0">
                  <a:solidFill>
                    <a:srgbClr val="0444A2"/>
                  </a:solidFill>
                  <a:latin typeface="Century Gothic" panose="020B0502020202020204" pitchFamily="34" charset="0"/>
                </a:rPr>
                <a:t>The continuity of business</a:t>
              </a:r>
              <a:endParaRPr lang="en-US" altLang="zh-CN" sz="2000" dirty="0">
                <a:solidFill>
                  <a:srgbClr val="0444A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文本框 151">
              <a:extLst>
                <a:ext uri="{FF2B5EF4-FFF2-40B4-BE49-F238E27FC236}">
                  <a16:creationId xmlns:a16="http://schemas.microsoft.com/office/drawing/2014/main" id="{9CDB0800-C2AF-4A4B-B51D-7CDBC5D4BEA3}"/>
                </a:ext>
              </a:extLst>
            </p:cNvPr>
            <p:cNvSpPr txBox="1"/>
            <p:nvPr/>
          </p:nvSpPr>
          <p:spPr>
            <a:xfrm>
              <a:off x="6626578" y="4417290"/>
              <a:ext cx="3602177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2000" b="1" dirty="0">
                  <a:solidFill>
                    <a:srgbClr val="0444A2"/>
                  </a:solidFill>
                  <a:latin typeface="Century Gothic" panose="020B0502020202020204" pitchFamily="34" charset="0"/>
                </a:rPr>
                <a:t>HA/DR</a:t>
              </a:r>
              <a:endParaRPr lang="en-US" altLang="zh-CN" sz="2000" dirty="0">
                <a:solidFill>
                  <a:srgbClr val="0444A2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组合 25">
              <a:extLst>
                <a:ext uri="{FF2B5EF4-FFF2-40B4-BE49-F238E27FC236}">
                  <a16:creationId xmlns:a16="http://schemas.microsoft.com/office/drawing/2014/main" id="{3021A7F5-052B-0846-ABD8-912DEA1760DB}"/>
                </a:ext>
              </a:extLst>
            </p:cNvPr>
            <p:cNvGrpSpPr/>
            <p:nvPr/>
          </p:nvGrpSpPr>
          <p:grpSpPr>
            <a:xfrm>
              <a:off x="6338854" y="4771794"/>
              <a:ext cx="4216578" cy="634357"/>
              <a:chOff x="22171185" y="6308659"/>
              <a:chExt cx="20645514" cy="2958029"/>
            </a:xfrm>
          </p:grpSpPr>
          <p:sp>
            <p:nvSpPr>
              <p:cNvPr id="23" name="椭圆 26">
                <a:extLst>
                  <a:ext uri="{FF2B5EF4-FFF2-40B4-BE49-F238E27FC236}">
                    <a16:creationId xmlns:a16="http://schemas.microsoft.com/office/drawing/2014/main" id="{94D0CAEF-2CBA-9848-A0B2-C87C1AB4EDEE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4" name="椭圆 27">
                <a:extLst>
                  <a:ext uri="{FF2B5EF4-FFF2-40B4-BE49-F238E27FC236}">
                    <a16:creationId xmlns:a16="http://schemas.microsoft.com/office/drawing/2014/main" id="{2B1454A7-5878-2D40-A939-838A2CD05B89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5" name="椭圆 28">
                <a:extLst>
                  <a:ext uri="{FF2B5EF4-FFF2-40B4-BE49-F238E27FC236}">
                    <a16:creationId xmlns:a16="http://schemas.microsoft.com/office/drawing/2014/main" id="{07AFDC1D-589E-F640-920F-85494AD1F95B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6" name="椭圆 29">
                <a:extLst>
                  <a:ext uri="{FF2B5EF4-FFF2-40B4-BE49-F238E27FC236}">
                    <a16:creationId xmlns:a16="http://schemas.microsoft.com/office/drawing/2014/main" id="{3B9B0FBD-0876-EA46-8655-A4ED916478CA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7" name="椭圆 30">
                <a:extLst>
                  <a:ext uri="{FF2B5EF4-FFF2-40B4-BE49-F238E27FC236}">
                    <a16:creationId xmlns:a16="http://schemas.microsoft.com/office/drawing/2014/main" id="{0A66B798-048A-E949-B0C3-93E0B1A59EBE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28" name="Down Arrow 8">
              <a:extLst>
                <a:ext uri="{FF2B5EF4-FFF2-40B4-BE49-F238E27FC236}">
                  <a16:creationId xmlns:a16="http://schemas.microsoft.com/office/drawing/2014/main" id="{96E6FF1B-3B21-4842-AF01-CE457D6E064B}"/>
                </a:ext>
              </a:extLst>
            </p:cNvPr>
            <p:cNvSpPr/>
            <p:nvPr/>
          </p:nvSpPr>
          <p:spPr>
            <a:xfrm>
              <a:off x="8031225" y="2932304"/>
              <a:ext cx="812719" cy="1591303"/>
            </a:xfrm>
            <a:prstGeom prst="downArrow">
              <a:avLst/>
            </a:prstGeom>
            <a:gradFill flip="none" rotWithShape="1">
              <a:gsLst>
                <a:gs pos="99000">
                  <a:srgbClr val="0070C0"/>
                </a:gs>
                <a:gs pos="0">
                  <a:srgbClr val="0444A2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444A2"/>
                </a:solidFill>
              </a:endParaRPr>
            </a:p>
          </p:txBody>
        </p:sp>
      </p:grpSp>
      <p:sp>
        <p:nvSpPr>
          <p:cNvPr id="31" name="圆角矩形 30">
            <a:extLst>
              <a:ext uri="{FF2B5EF4-FFF2-40B4-BE49-F238E27FC236}">
                <a16:creationId xmlns:a16="http://schemas.microsoft.com/office/drawing/2014/main" id="{4C060B92-6A10-8041-941B-94030741A70A}"/>
              </a:ext>
            </a:extLst>
          </p:cNvPr>
          <p:cNvSpPr/>
          <p:nvPr/>
        </p:nvSpPr>
        <p:spPr>
          <a:xfrm>
            <a:off x="1820228" y="1600620"/>
            <a:ext cx="8449481" cy="520505"/>
          </a:xfrm>
          <a:prstGeom prst="round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Century Gothic" panose="020B0502020202020204" pitchFamily="34" charset="0"/>
              </a:rPr>
              <a:t>Two aspects are most concerned and prioritized by CIO/CTO</a:t>
            </a:r>
          </a:p>
        </p:txBody>
      </p:sp>
    </p:spTree>
    <p:extLst>
      <p:ext uri="{BB962C8B-B14F-4D97-AF65-F5344CB8AC3E}">
        <p14:creationId xmlns:p14="http://schemas.microsoft.com/office/powerpoint/2010/main" val="3323442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327E1C-B5E7-9449-9144-ABAD336C2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B76EDC-4E98-E34A-AAE2-BEACE583F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54AC04-85BC-A747-AC60-5DD83811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4</a:t>
            </a:fld>
            <a:endParaRPr lang="zh-CN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358F8-C327-E841-A453-0C6436380DE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010171" y="1931988"/>
            <a:ext cx="4114800" cy="276225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444A2"/>
                </a:solidFill>
              </a:rPr>
              <a:t>Data Protection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131DD2E-AE7C-2B46-BD44-E81037C047D3}"/>
              </a:ext>
            </a:extLst>
          </p:cNvPr>
          <p:cNvSpPr/>
          <p:nvPr/>
        </p:nvSpPr>
        <p:spPr>
          <a:xfrm>
            <a:off x="4010171" y="3573195"/>
            <a:ext cx="4171657" cy="45719"/>
          </a:xfrm>
          <a:prstGeom prst="rect">
            <a:avLst/>
          </a:prstGeom>
          <a:gradFill>
            <a:gsLst>
              <a:gs pos="53000">
                <a:srgbClr val="0070C0"/>
              </a:gs>
              <a:gs pos="100000">
                <a:srgbClr val="0070C0">
                  <a:alpha val="0"/>
                </a:srgbClr>
              </a:gs>
              <a:gs pos="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9768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8556D-3A9D-BB48-894D-21606BB3A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Why Do We Need Data Protection 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3050BE-BCCF-6F4C-A7D4-5F5735318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F764D6-6DBE-C843-9328-C125F930D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F9C69A-2C27-EE45-B24B-99F7FF648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5</a:t>
            </a:fld>
            <a:endParaRPr lang="zh-CN" altLang="en-US" dirty="0"/>
          </a:p>
        </p:txBody>
      </p:sp>
      <p:sp>
        <p:nvSpPr>
          <p:cNvPr id="6" name="文本框 151">
            <a:extLst>
              <a:ext uri="{FF2B5EF4-FFF2-40B4-BE49-F238E27FC236}">
                <a16:creationId xmlns:a16="http://schemas.microsoft.com/office/drawing/2014/main" id="{8FD7F311-BFA7-864D-9B5B-856F37496C2E}"/>
              </a:ext>
            </a:extLst>
          </p:cNvPr>
          <p:cNvSpPr txBox="1"/>
          <p:nvPr/>
        </p:nvSpPr>
        <p:spPr>
          <a:xfrm>
            <a:off x="2756647" y="1534007"/>
            <a:ext cx="6167708" cy="784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b="1" dirty="0">
                <a:solidFill>
                  <a:srgbClr val="003299"/>
                </a:solidFill>
                <a:latin typeface="Century Gothic" panose="020B0502020202020204" pitchFamily="34" charset="0"/>
              </a:rPr>
              <a:t>“Everything fails, all the time.”</a:t>
            </a:r>
          </a:p>
          <a:p>
            <a:pPr algn="r"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b="1" dirty="0">
                <a:solidFill>
                  <a:srgbClr val="003299"/>
                </a:solidFill>
                <a:latin typeface="Century Gothic" panose="020B0502020202020204" pitchFamily="34" charset="0"/>
              </a:rPr>
              <a:t>-Werner </a:t>
            </a:r>
            <a:r>
              <a:rPr lang="en-US" altLang="zh-CN" sz="1600" b="1" dirty="0" err="1">
                <a:solidFill>
                  <a:srgbClr val="003299"/>
                </a:solidFill>
                <a:latin typeface="Century Gothic" panose="020B0502020202020204" pitchFamily="34" charset="0"/>
              </a:rPr>
              <a:t>Vogels</a:t>
            </a:r>
            <a:r>
              <a:rPr lang="en-US" altLang="zh-CN" sz="1600" b="1" dirty="0">
                <a:solidFill>
                  <a:srgbClr val="003299"/>
                </a:solidFill>
                <a:latin typeface="Century Gothic" panose="020B0502020202020204" pitchFamily="34" charset="0"/>
              </a:rPr>
              <a:t>, VP&amp;CTO, Amazon</a:t>
            </a:r>
            <a:endParaRPr lang="en-US" altLang="zh-CN" sz="1600" dirty="0">
              <a:solidFill>
                <a:srgbClr val="003299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2F0D68B3-12F8-E94C-BC37-51A8F3A5F81E}"/>
              </a:ext>
            </a:extLst>
          </p:cNvPr>
          <p:cNvGrpSpPr/>
          <p:nvPr/>
        </p:nvGrpSpPr>
        <p:grpSpPr>
          <a:xfrm>
            <a:off x="2008508" y="2739899"/>
            <a:ext cx="8174985" cy="2306336"/>
            <a:chOff x="1831626" y="2739899"/>
            <a:chExt cx="8174985" cy="2306336"/>
          </a:xfrm>
        </p:grpSpPr>
        <p:sp>
          <p:nvSpPr>
            <p:cNvPr id="7" name="文本框 151">
              <a:extLst>
                <a:ext uri="{FF2B5EF4-FFF2-40B4-BE49-F238E27FC236}">
                  <a16:creationId xmlns:a16="http://schemas.microsoft.com/office/drawing/2014/main" id="{CD1A4FF8-1195-D043-B79A-60C4319615FD}"/>
                </a:ext>
              </a:extLst>
            </p:cNvPr>
            <p:cNvSpPr txBox="1"/>
            <p:nvPr/>
          </p:nvSpPr>
          <p:spPr>
            <a:xfrm>
              <a:off x="1831626" y="4631570"/>
              <a:ext cx="1853211" cy="41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1600" b="1" dirty="0">
                  <a:latin typeface="Century Gothic" panose="020B0502020202020204" pitchFamily="34" charset="0"/>
                </a:rPr>
                <a:t>Hardware failure</a:t>
              </a:r>
              <a:endParaRPr lang="en-US" altLang="zh-CN" sz="1600" dirty="0">
                <a:latin typeface="Century Gothic" panose="020B0502020202020204" pitchFamily="34" charset="0"/>
              </a:endParaRPr>
            </a:p>
          </p:txBody>
        </p:sp>
        <p:sp>
          <p:nvSpPr>
            <p:cNvPr id="8" name="文本框 151">
              <a:extLst>
                <a:ext uri="{FF2B5EF4-FFF2-40B4-BE49-F238E27FC236}">
                  <a16:creationId xmlns:a16="http://schemas.microsoft.com/office/drawing/2014/main" id="{E8917C7C-135A-FD4C-8BBC-C33D5D15A726}"/>
                </a:ext>
              </a:extLst>
            </p:cNvPr>
            <p:cNvSpPr txBox="1"/>
            <p:nvPr/>
          </p:nvSpPr>
          <p:spPr>
            <a:xfrm>
              <a:off x="5012897" y="4611035"/>
              <a:ext cx="1853211" cy="41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1600" b="1" dirty="0">
                  <a:latin typeface="Century Gothic" panose="020B0502020202020204" pitchFamily="34" charset="0"/>
                </a:rPr>
                <a:t>Human error</a:t>
              </a:r>
              <a:endParaRPr lang="en-US" altLang="zh-CN" sz="1600" dirty="0">
                <a:latin typeface="Century Gothic" panose="020B0502020202020204" pitchFamily="34" charset="0"/>
              </a:endParaRPr>
            </a:p>
          </p:txBody>
        </p:sp>
        <p:sp>
          <p:nvSpPr>
            <p:cNvPr id="9" name="文本框 151">
              <a:extLst>
                <a:ext uri="{FF2B5EF4-FFF2-40B4-BE49-F238E27FC236}">
                  <a16:creationId xmlns:a16="http://schemas.microsoft.com/office/drawing/2014/main" id="{136945D2-AC06-C747-A3DE-466712EE2E07}"/>
                </a:ext>
              </a:extLst>
            </p:cNvPr>
            <p:cNvSpPr txBox="1"/>
            <p:nvPr/>
          </p:nvSpPr>
          <p:spPr>
            <a:xfrm>
              <a:off x="8153400" y="4609493"/>
              <a:ext cx="1853211" cy="41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79BD28"/>
                </a:buClr>
              </a:pPr>
              <a:r>
                <a:rPr lang="en-US" altLang="zh-CN" sz="1600" b="1" dirty="0">
                  <a:latin typeface="Century Gothic" panose="020B0502020202020204" pitchFamily="34" charset="0"/>
                </a:rPr>
                <a:t>Malicious attack</a:t>
              </a:r>
              <a:endParaRPr lang="en-US" altLang="zh-CN" sz="1600" dirty="0">
                <a:latin typeface="Century Gothic" panose="020B0502020202020204" pitchFamily="34" charset="0"/>
              </a:endParaRPr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D125CA6F-4954-234A-A4C0-CB3256362D33}"/>
                </a:ext>
              </a:extLst>
            </p:cNvPr>
            <p:cNvGrpSpPr/>
            <p:nvPr/>
          </p:nvGrpSpPr>
          <p:grpSpPr>
            <a:xfrm>
              <a:off x="8153400" y="2739899"/>
              <a:ext cx="1769807" cy="1769807"/>
              <a:chOff x="8153400" y="2739899"/>
              <a:chExt cx="1769807" cy="1769807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id="{D420921A-2E15-CA49-B675-E645EE62349F}"/>
                  </a:ext>
                </a:extLst>
              </p:cNvPr>
              <p:cNvSpPr/>
              <p:nvPr/>
            </p:nvSpPr>
            <p:spPr>
              <a:xfrm>
                <a:off x="8153400" y="2739899"/>
                <a:ext cx="1769807" cy="1769807"/>
              </a:xfrm>
              <a:prstGeom prst="ellipse">
                <a:avLst/>
              </a:prstGeom>
              <a:solidFill>
                <a:srgbClr val="3455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id="{5DC55AB1-BA81-EF42-91F4-3CC9AA355A9B}"/>
                  </a:ext>
                </a:extLst>
              </p:cNvPr>
              <p:cNvSpPr/>
              <p:nvPr/>
            </p:nvSpPr>
            <p:spPr>
              <a:xfrm>
                <a:off x="8286303" y="2853940"/>
                <a:ext cx="1506316" cy="1506316"/>
              </a:xfrm>
              <a:prstGeom prst="ellipse">
                <a:avLst/>
              </a:prstGeom>
              <a:solidFill>
                <a:srgbClr val="3455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E9DC7E3E-A25A-334E-95BE-7DF4E89F1555}"/>
                  </a:ext>
                </a:extLst>
              </p:cNvPr>
              <p:cNvGrpSpPr/>
              <p:nvPr/>
            </p:nvGrpSpPr>
            <p:grpSpPr>
              <a:xfrm>
                <a:off x="8639333" y="3295454"/>
                <a:ext cx="881343" cy="658696"/>
                <a:chOff x="8639333" y="3295454"/>
                <a:chExt cx="881343" cy="658696"/>
              </a:xfrm>
            </p:grpSpPr>
            <p:sp>
              <p:nvSpPr>
                <p:cNvPr id="21" name="Freeform 81">
                  <a:extLst>
                    <a:ext uri="{FF2B5EF4-FFF2-40B4-BE49-F238E27FC236}">
                      <a16:creationId xmlns:a16="http://schemas.microsoft.com/office/drawing/2014/main" id="{1EF42E80-7FC7-DD49-B2C1-566B0A75F3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639333" y="3295454"/>
                  <a:ext cx="881343" cy="658696"/>
                </a:xfrm>
                <a:custGeom>
                  <a:avLst/>
                  <a:gdLst>
                    <a:gd name="T0" fmla="*/ 160 w 174"/>
                    <a:gd name="T1" fmla="*/ 97 h 130"/>
                    <a:gd name="T2" fmla="*/ 14 w 174"/>
                    <a:gd name="T3" fmla="*/ 97 h 130"/>
                    <a:gd name="T4" fmla="*/ 3 w 174"/>
                    <a:gd name="T5" fmla="*/ 118 h 130"/>
                    <a:gd name="T6" fmla="*/ 171 w 174"/>
                    <a:gd name="T7" fmla="*/ 118 h 130"/>
                    <a:gd name="T8" fmla="*/ 160 w 174"/>
                    <a:gd name="T9" fmla="*/ 97 h 130"/>
                    <a:gd name="T10" fmla="*/ 69 w 174"/>
                    <a:gd name="T11" fmla="*/ 113 h 130"/>
                    <a:gd name="T12" fmla="*/ 73 w 174"/>
                    <a:gd name="T13" fmla="*/ 105 h 130"/>
                    <a:gd name="T14" fmla="*/ 101 w 174"/>
                    <a:gd name="T15" fmla="*/ 105 h 130"/>
                    <a:gd name="T16" fmla="*/ 105 w 174"/>
                    <a:gd name="T17" fmla="*/ 113 h 130"/>
                    <a:gd name="T18" fmla="*/ 69 w 174"/>
                    <a:gd name="T19" fmla="*/ 113 h 130"/>
                    <a:gd name="T20" fmla="*/ 157 w 174"/>
                    <a:gd name="T21" fmla="*/ 92 h 130"/>
                    <a:gd name="T22" fmla="*/ 157 w 174"/>
                    <a:gd name="T23" fmla="*/ 92 h 130"/>
                    <a:gd name="T24" fmla="*/ 157 w 174"/>
                    <a:gd name="T25" fmla="*/ 91 h 130"/>
                    <a:gd name="T26" fmla="*/ 157 w 174"/>
                    <a:gd name="T27" fmla="*/ 4 h 130"/>
                    <a:gd name="T28" fmla="*/ 153 w 174"/>
                    <a:gd name="T29" fmla="*/ 0 h 130"/>
                    <a:gd name="T30" fmla="*/ 21 w 174"/>
                    <a:gd name="T31" fmla="*/ 0 h 130"/>
                    <a:gd name="T32" fmla="*/ 17 w 174"/>
                    <a:gd name="T33" fmla="*/ 4 h 130"/>
                    <a:gd name="T34" fmla="*/ 17 w 174"/>
                    <a:gd name="T35" fmla="*/ 91 h 130"/>
                    <a:gd name="T36" fmla="*/ 17 w 174"/>
                    <a:gd name="T37" fmla="*/ 92 h 130"/>
                    <a:gd name="T38" fmla="*/ 17 w 174"/>
                    <a:gd name="T39" fmla="*/ 92 h 130"/>
                    <a:gd name="T40" fmla="*/ 16 w 174"/>
                    <a:gd name="T41" fmla="*/ 92 h 130"/>
                    <a:gd name="T42" fmla="*/ 158 w 174"/>
                    <a:gd name="T43" fmla="*/ 92 h 130"/>
                    <a:gd name="T44" fmla="*/ 157 w 174"/>
                    <a:gd name="T45" fmla="*/ 92 h 130"/>
                    <a:gd name="T46" fmla="*/ 147 w 174"/>
                    <a:gd name="T47" fmla="*/ 85 h 130"/>
                    <a:gd name="T48" fmla="*/ 27 w 174"/>
                    <a:gd name="T49" fmla="*/ 85 h 130"/>
                    <a:gd name="T50" fmla="*/ 27 w 174"/>
                    <a:gd name="T51" fmla="*/ 10 h 130"/>
                    <a:gd name="T52" fmla="*/ 147 w 174"/>
                    <a:gd name="T53" fmla="*/ 10 h 130"/>
                    <a:gd name="T54" fmla="*/ 147 w 174"/>
                    <a:gd name="T55" fmla="*/ 85 h 130"/>
                    <a:gd name="T56" fmla="*/ 173 w 174"/>
                    <a:gd name="T57" fmla="*/ 123 h 130"/>
                    <a:gd name="T58" fmla="*/ 1 w 174"/>
                    <a:gd name="T59" fmla="*/ 123 h 130"/>
                    <a:gd name="T60" fmla="*/ 0 w 174"/>
                    <a:gd name="T61" fmla="*/ 124 h 130"/>
                    <a:gd name="T62" fmla="*/ 4 w 174"/>
                    <a:gd name="T63" fmla="*/ 130 h 130"/>
                    <a:gd name="T64" fmla="*/ 170 w 174"/>
                    <a:gd name="T65" fmla="*/ 130 h 130"/>
                    <a:gd name="T66" fmla="*/ 174 w 174"/>
                    <a:gd name="T67" fmla="*/ 124 h 130"/>
                    <a:gd name="T68" fmla="*/ 173 w 174"/>
                    <a:gd name="T69" fmla="*/ 123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130">
                      <a:moveTo>
                        <a:pt x="160" y="97"/>
                      </a:moveTo>
                      <a:cubicBezTo>
                        <a:pt x="14" y="97"/>
                        <a:pt x="14" y="97"/>
                        <a:pt x="14" y="97"/>
                      </a:cubicBezTo>
                      <a:cubicBezTo>
                        <a:pt x="3" y="118"/>
                        <a:pt x="3" y="118"/>
                        <a:pt x="3" y="118"/>
                      </a:cubicBezTo>
                      <a:cubicBezTo>
                        <a:pt x="171" y="118"/>
                        <a:pt x="171" y="118"/>
                        <a:pt x="171" y="118"/>
                      </a:cubicBezTo>
                      <a:lnTo>
                        <a:pt x="160" y="97"/>
                      </a:lnTo>
                      <a:close/>
                      <a:moveTo>
                        <a:pt x="69" y="113"/>
                      </a:moveTo>
                      <a:cubicBezTo>
                        <a:pt x="73" y="105"/>
                        <a:pt x="73" y="105"/>
                        <a:pt x="73" y="105"/>
                      </a:cubicBezTo>
                      <a:cubicBezTo>
                        <a:pt x="101" y="105"/>
                        <a:pt x="101" y="105"/>
                        <a:pt x="101" y="105"/>
                      </a:cubicBezTo>
                      <a:cubicBezTo>
                        <a:pt x="105" y="113"/>
                        <a:pt x="105" y="113"/>
                        <a:pt x="105" y="113"/>
                      </a:cubicBezTo>
                      <a:lnTo>
                        <a:pt x="69" y="113"/>
                      </a:lnTo>
                      <a:close/>
                      <a:moveTo>
                        <a:pt x="157" y="92"/>
                      </a:moveTo>
                      <a:cubicBezTo>
                        <a:pt x="157" y="92"/>
                        <a:pt x="157" y="92"/>
                        <a:pt x="157" y="92"/>
                      </a:cubicBezTo>
                      <a:cubicBezTo>
                        <a:pt x="157" y="92"/>
                        <a:pt x="157" y="92"/>
                        <a:pt x="157" y="91"/>
                      </a:cubicBezTo>
                      <a:cubicBezTo>
                        <a:pt x="157" y="4"/>
                        <a:pt x="157" y="4"/>
                        <a:pt x="157" y="4"/>
                      </a:cubicBezTo>
                      <a:cubicBezTo>
                        <a:pt x="157" y="2"/>
                        <a:pt x="156" y="0"/>
                        <a:pt x="153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8" y="0"/>
                        <a:pt x="17" y="2"/>
                        <a:pt x="17" y="4"/>
                      </a:cubicBezTo>
                      <a:cubicBezTo>
                        <a:pt x="17" y="91"/>
                        <a:pt x="17" y="91"/>
                        <a:pt x="17" y="91"/>
                      </a:cubicBezTo>
                      <a:cubicBezTo>
                        <a:pt x="17" y="92"/>
                        <a:pt x="17" y="92"/>
                        <a:pt x="17" y="92"/>
                      </a:cubicBezTo>
                      <a:cubicBezTo>
                        <a:pt x="17" y="92"/>
                        <a:pt x="17" y="92"/>
                        <a:pt x="17" y="92"/>
                      </a:cubicBezTo>
                      <a:cubicBezTo>
                        <a:pt x="16" y="92"/>
                        <a:pt x="16" y="92"/>
                        <a:pt x="16" y="92"/>
                      </a:cubicBezTo>
                      <a:cubicBezTo>
                        <a:pt x="158" y="92"/>
                        <a:pt x="158" y="92"/>
                        <a:pt x="158" y="92"/>
                      </a:cubicBezTo>
                      <a:lnTo>
                        <a:pt x="157" y="92"/>
                      </a:lnTo>
                      <a:close/>
                      <a:moveTo>
                        <a:pt x="147" y="85"/>
                      </a:moveTo>
                      <a:cubicBezTo>
                        <a:pt x="27" y="85"/>
                        <a:pt x="27" y="85"/>
                        <a:pt x="27" y="85"/>
                      </a:cubicBezTo>
                      <a:cubicBezTo>
                        <a:pt x="27" y="10"/>
                        <a:pt x="27" y="10"/>
                        <a:pt x="27" y="10"/>
                      </a:cubicBezTo>
                      <a:cubicBezTo>
                        <a:pt x="147" y="10"/>
                        <a:pt x="147" y="10"/>
                        <a:pt x="147" y="10"/>
                      </a:cubicBezTo>
                      <a:lnTo>
                        <a:pt x="147" y="85"/>
                      </a:lnTo>
                      <a:close/>
                      <a:moveTo>
                        <a:pt x="173" y="123"/>
                      </a:moveTo>
                      <a:cubicBezTo>
                        <a:pt x="1" y="123"/>
                        <a:pt x="1" y="123"/>
                        <a:pt x="1" y="123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0" y="126"/>
                        <a:pt x="2" y="130"/>
                        <a:pt x="4" y="130"/>
                      </a:cubicBezTo>
                      <a:cubicBezTo>
                        <a:pt x="170" y="130"/>
                        <a:pt x="170" y="130"/>
                        <a:pt x="170" y="130"/>
                      </a:cubicBezTo>
                      <a:cubicBezTo>
                        <a:pt x="172" y="130"/>
                        <a:pt x="174" y="126"/>
                        <a:pt x="174" y="124"/>
                      </a:cubicBezTo>
                      <a:lnTo>
                        <a:pt x="173" y="1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TW" altLang="en-US"/>
                </a:p>
              </p:txBody>
            </p:sp>
            <p:sp>
              <p:nvSpPr>
                <p:cNvPr id="22" name="Freeform 118">
                  <a:extLst>
                    <a:ext uri="{FF2B5EF4-FFF2-40B4-BE49-F238E27FC236}">
                      <a16:creationId xmlns:a16="http://schemas.microsoft.com/office/drawing/2014/main" id="{21C9E8B6-4160-4446-A835-6C88F9AEE20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972676" y="3406775"/>
                  <a:ext cx="214553" cy="263560"/>
                </a:xfrm>
                <a:custGeom>
                  <a:avLst/>
                  <a:gdLst>
                    <a:gd name="T0" fmla="*/ 109 w 149"/>
                    <a:gd name="T1" fmla="*/ 46 h 184"/>
                    <a:gd name="T2" fmla="*/ 74 w 149"/>
                    <a:gd name="T3" fmla="*/ 12 h 184"/>
                    <a:gd name="T4" fmla="*/ 40 w 149"/>
                    <a:gd name="T5" fmla="*/ 46 h 184"/>
                    <a:gd name="T6" fmla="*/ 40 w 149"/>
                    <a:gd name="T7" fmla="*/ 69 h 184"/>
                    <a:gd name="T8" fmla="*/ 109 w 149"/>
                    <a:gd name="T9" fmla="*/ 69 h 184"/>
                    <a:gd name="T10" fmla="*/ 109 w 149"/>
                    <a:gd name="T11" fmla="*/ 46 h 184"/>
                    <a:gd name="T12" fmla="*/ 126 w 149"/>
                    <a:gd name="T13" fmla="*/ 69 h 184"/>
                    <a:gd name="T14" fmla="*/ 142 w 149"/>
                    <a:gd name="T15" fmla="*/ 76 h 184"/>
                    <a:gd name="T16" fmla="*/ 149 w 149"/>
                    <a:gd name="T17" fmla="*/ 92 h 184"/>
                    <a:gd name="T18" fmla="*/ 149 w 149"/>
                    <a:gd name="T19" fmla="*/ 161 h 184"/>
                    <a:gd name="T20" fmla="*/ 142 w 149"/>
                    <a:gd name="T21" fmla="*/ 177 h 184"/>
                    <a:gd name="T22" fmla="*/ 126 w 149"/>
                    <a:gd name="T23" fmla="*/ 184 h 184"/>
                    <a:gd name="T24" fmla="*/ 23 w 149"/>
                    <a:gd name="T25" fmla="*/ 184 h 184"/>
                    <a:gd name="T26" fmla="*/ 7 w 149"/>
                    <a:gd name="T27" fmla="*/ 177 h 184"/>
                    <a:gd name="T28" fmla="*/ 0 w 149"/>
                    <a:gd name="T29" fmla="*/ 161 h 184"/>
                    <a:gd name="T30" fmla="*/ 0 w 149"/>
                    <a:gd name="T31" fmla="*/ 92 h 184"/>
                    <a:gd name="T32" fmla="*/ 7 w 149"/>
                    <a:gd name="T33" fmla="*/ 76 h 184"/>
                    <a:gd name="T34" fmla="*/ 23 w 149"/>
                    <a:gd name="T35" fmla="*/ 69 h 184"/>
                    <a:gd name="T36" fmla="*/ 29 w 149"/>
                    <a:gd name="T37" fmla="*/ 69 h 184"/>
                    <a:gd name="T38" fmla="*/ 29 w 149"/>
                    <a:gd name="T39" fmla="*/ 46 h 184"/>
                    <a:gd name="T40" fmla="*/ 74 w 149"/>
                    <a:gd name="T41" fmla="*/ 0 h 184"/>
                    <a:gd name="T42" fmla="*/ 120 w 149"/>
                    <a:gd name="T43" fmla="*/ 46 h 184"/>
                    <a:gd name="T44" fmla="*/ 120 w 149"/>
                    <a:gd name="T45" fmla="*/ 69 h 184"/>
                    <a:gd name="T46" fmla="*/ 126 w 149"/>
                    <a:gd name="T47" fmla="*/ 69 h 184"/>
                    <a:gd name="T48" fmla="*/ 137 w 149"/>
                    <a:gd name="T49" fmla="*/ 161 h 184"/>
                    <a:gd name="T50" fmla="*/ 137 w 149"/>
                    <a:gd name="T51" fmla="*/ 92 h 184"/>
                    <a:gd name="T52" fmla="*/ 126 w 149"/>
                    <a:gd name="T53" fmla="*/ 80 h 184"/>
                    <a:gd name="T54" fmla="*/ 23 w 149"/>
                    <a:gd name="T55" fmla="*/ 80 h 184"/>
                    <a:gd name="T56" fmla="*/ 15 w 149"/>
                    <a:gd name="T57" fmla="*/ 84 h 184"/>
                    <a:gd name="T58" fmla="*/ 11 w 149"/>
                    <a:gd name="T59" fmla="*/ 92 h 184"/>
                    <a:gd name="T60" fmla="*/ 11 w 149"/>
                    <a:gd name="T61" fmla="*/ 161 h 184"/>
                    <a:gd name="T62" fmla="*/ 23 w 149"/>
                    <a:gd name="T63" fmla="*/ 172 h 184"/>
                    <a:gd name="T64" fmla="*/ 126 w 149"/>
                    <a:gd name="T65" fmla="*/ 172 h 184"/>
                    <a:gd name="T66" fmla="*/ 137 w 149"/>
                    <a:gd name="T67" fmla="*/ 161 h 184"/>
                    <a:gd name="T68" fmla="*/ 137 w 149"/>
                    <a:gd name="T69" fmla="*/ 161 h 184"/>
                    <a:gd name="T70" fmla="*/ 137 w 149"/>
                    <a:gd name="T71" fmla="*/ 161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49" h="184">
                      <a:moveTo>
                        <a:pt x="109" y="46"/>
                      </a:moveTo>
                      <a:cubicBezTo>
                        <a:pt x="109" y="27"/>
                        <a:pt x="93" y="12"/>
                        <a:pt x="74" y="12"/>
                      </a:cubicBezTo>
                      <a:cubicBezTo>
                        <a:pt x="55" y="12"/>
                        <a:pt x="40" y="27"/>
                        <a:pt x="40" y="46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109" y="69"/>
                        <a:pt x="109" y="69"/>
                        <a:pt x="109" y="69"/>
                      </a:cubicBezTo>
                      <a:lnTo>
                        <a:pt x="109" y="46"/>
                      </a:lnTo>
                      <a:close/>
                      <a:moveTo>
                        <a:pt x="126" y="69"/>
                      </a:moveTo>
                      <a:cubicBezTo>
                        <a:pt x="132" y="69"/>
                        <a:pt x="138" y="71"/>
                        <a:pt x="142" y="76"/>
                      </a:cubicBezTo>
                      <a:cubicBezTo>
                        <a:pt x="147" y="80"/>
                        <a:pt x="149" y="86"/>
                        <a:pt x="149" y="92"/>
                      </a:cubicBezTo>
                      <a:cubicBezTo>
                        <a:pt x="149" y="161"/>
                        <a:pt x="149" y="161"/>
                        <a:pt x="149" y="161"/>
                      </a:cubicBezTo>
                      <a:cubicBezTo>
                        <a:pt x="149" y="167"/>
                        <a:pt x="147" y="173"/>
                        <a:pt x="142" y="177"/>
                      </a:cubicBezTo>
                      <a:cubicBezTo>
                        <a:pt x="138" y="181"/>
                        <a:pt x="132" y="184"/>
                        <a:pt x="126" y="184"/>
                      </a:cubicBezTo>
                      <a:cubicBezTo>
                        <a:pt x="23" y="184"/>
                        <a:pt x="23" y="184"/>
                        <a:pt x="23" y="184"/>
                      </a:cubicBezTo>
                      <a:cubicBezTo>
                        <a:pt x="17" y="184"/>
                        <a:pt x="11" y="181"/>
                        <a:pt x="7" y="177"/>
                      </a:cubicBezTo>
                      <a:cubicBezTo>
                        <a:pt x="2" y="173"/>
                        <a:pt x="0" y="167"/>
                        <a:pt x="0" y="161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86"/>
                        <a:pt x="2" y="80"/>
                        <a:pt x="7" y="76"/>
                      </a:cubicBezTo>
                      <a:cubicBezTo>
                        <a:pt x="11" y="71"/>
                        <a:pt x="17" y="69"/>
                        <a:pt x="23" y="69"/>
                      </a:cubicBezTo>
                      <a:cubicBezTo>
                        <a:pt x="29" y="69"/>
                        <a:pt x="29" y="69"/>
                        <a:pt x="29" y="69"/>
                      </a:cubicBezTo>
                      <a:cubicBezTo>
                        <a:pt x="29" y="46"/>
                        <a:pt x="29" y="46"/>
                        <a:pt x="29" y="46"/>
                      </a:cubicBezTo>
                      <a:cubicBezTo>
                        <a:pt x="29" y="21"/>
                        <a:pt x="49" y="0"/>
                        <a:pt x="74" y="0"/>
                      </a:cubicBezTo>
                      <a:cubicBezTo>
                        <a:pt x="100" y="0"/>
                        <a:pt x="120" y="21"/>
                        <a:pt x="120" y="46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26" y="69"/>
                      </a:lnTo>
                      <a:close/>
                      <a:moveTo>
                        <a:pt x="137" y="161"/>
                      </a:moveTo>
                      <a:cubicBezTo>
                        <a:pt x="137" y="92"/>
                        <a:pt x="137" y="92"/>
                        <a:pt x="137" y="92"/>
                      </a:cubicBezTo>
                      <a:cubicBezTo>
                        <a:pt x="137" y="86"/>
                        <a:pt x="132" y="80"/>
                        <a:pt x="126" y="80"/>
                      </a:cubicBezTo>
                      <a:cubicBezTo>
                        <a:pt x="23" y="80"/>
                        <a:pt x="23" y="80"/>
                        <a:pt x="23" y="80"/>
                      </a:cubicBezTo>
                      <a:cubicBezTo>
                        <a:pt x="20" y="80"/>
                        <a:pt x="17" y="82"/>
                        <a:pt x="15" y="84"/>
                      </a:cubicBezTo>
                      <a:cubicBezTo>
                        <a:pt x="13" y="86"/>
                        <a:pt x="11" y="89"/>
                        <a:pt x="11" y="92"/>
                      </a:cubicBezTo>
                      <a:cubicBezTo>
                        <a:pt x="11" y="161"/>
                        <a:pt x="11" y="161"/>
                        <a:pt x="11" y="161"/>
                      </a:cubicBezTo>
                      <a:cubicBezTo>
                        <a:pt x="11" y="167"/>
                        <a:pt x="17" y="172"/>
                        <a:pt x="23" y="172"/>
                      </a:cubicBezTo>
                      <a:cubicBezTo>
                        <a:pt x="126" y="172"/>
                        <a:pt x="126" y="172"/>
                        <a:pt x="126" y="172"/>
                      </a:cubicBezTo>
                      <a:cubicBezTo>
                        <a:pt x="132" y="172"/>
                        <a:pt x="137" y="167"/>
                        <a:pt x="137" y="161"/>
                      </a:cubicBezTo>
                      <a:close/>
                      <a:moveTo>
                        <a:pt x="137" y="161"/>
                      </a:moveTo>
                      <a:cubicBezTo>
                        <a:pt x="137" y="161"/>
                        <a:pt x="137" y="161"/>
                        <a:pt x="137" y="16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pic>
              <p:nvPicPr>
                <p:cNvPr id="24" name="图片 23">
                  <a:extLst>
                    <a:ext uri="{FF2B5EF4-FFF2-40B4-BE49-F238E27FC236}">
                      <a16:creationId xmlns:a16="http://schemas.microsoft.com/office/drawing/2014/main" id="{A4C84FE3-31F9-FC4F-AABA-FEB975C3B1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9043165" y="3533022"/>
                  <a:ext cx="73573" cy="112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2C3DBE18-5D77-914D-955E-14FF10BEB8B3}"/>
                </a:ext>
              </a:extLst>
            </p:cNvPr>
            <p:cNvGrpSpPr/>
            <p:nvPr/>
          </p:nvGrpSpPr>
          <p:grpSpPr>
            <a:xfrm>
              <a:off x="5012897" y="2739899"/>
              <a:ext cx="1769807" cy="1769807"/>
              <a:chOff x="5012897" y="2739899"/>
              <a:chExt cx="1769807" cy="1769807"/>
            </a:xfrm>
          </p:grpSpPr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id="{54A3DDF4-A5B7-604E-9F92-51D5685F302D}"/>
                  </a:ext>
                </a:extLst>
              </p:cNvPr>
              <p:cNvSpPr/>
              <p:nvPr/>
            </p:nvSpPr>
            <p:spPr>
              <a:xfrm>
                <a:off x="5012897" y="2739899"/>
                <a:ext cx="1769807" cy="1769807"/>
              </a:xfrm>
              <a:prstGeom prst="ellipse">
                <a:avLst/>
              </a:prstGeom>
              <a:solidFill>
                <a:srgbClr val="75B728">
                  <a:alpha val="1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id="{2509E699-B484-C24B-9A65-D5EB72570FD1}"/>
                  </a:ext>
                </a:extLst>
              </p:cNvPr>
              <p:cNvSpPr/>
              <p:nvPr/>
            </p:nvSpPr>
            <p:spPr>
              <a:xfrm>
                <a:off x="5144896" y="2853940"/>
                <a:ext cx="1506316" cy="1506316"/>
              </a:xfrm>
              <a:prstGeom prst="ellipse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id="{1D253DC6-11EC-5B48-986E-12987351F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458799" y="3196398"/>
                <a:ext cx="893875" cy="757752"/>
              </a:xfrm>
              <a:prstGeom prst="rect">
                <a:avLst/>
              </a:prstGeom>
            </p:spPr>
          </p:pic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559E6057-AF57-6341-AA39-3FCB71591773}"/>
                </a:ext>
              </a:extLst>
            </p:cNvPr>
            <p:cNvGrpSpPr/>
            <p:nvPr/>
          </p:nvGrpSpPr>
          <p:grpSpPr>
            <a:xfrm>
              <a:off x="1872395" y="2739899"/>
              <a:ext cx="1769807" cy="1769807"/>
              <a:chOff x="1872395" y="2739899"/>
              <a:chExt cx="1769807" cy="1769807"/>
            </a:xfrm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id="{E77088DF-AB04-8C47-82DE-81F1FA11379C}"/>
                  </a:ext>
                </a:extLst>
              </p:cNvPr>
              <p:cNvSpPr/>
              <p:nvPr/>
            </p:nvSpPr>
            <p:spPr>
              <a:xfrm>
                <a:off x="1872395" y="2739899"/>
                <a:ext cx="1769807" cy="1769807"/>
              </a:xfrm>
              <a:prstGeom prst="ellipse">
                <a:avLst/>
              </a:prstGeom>
              <a:solidFill>
                <a:srgbClr val="00A7E6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id="{06140A48-0A18-8746-9217-D7E2EA44B366}"/>
                  </a:ext>
                </a:extLst>
              </p:cNvPr>
              <p:cNvSpPr/>
              <p:nvPr/>
            </p:nvSpPr>
            <p:spPr>
              <a:xfrm>
                <a:off x="2003489" y="2853940"/>
                <a:ext cx="1506316" cy="1506316"/>
              </a:xfrm>
              <a:prstGeom prst="ellipse">
                <a:avLst/>
              </a:prstGeom>
              <a:solidFill>
                <a:srgbClr val="00A7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18415720-D2D4-6745-90E4-60E6056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55340" y="3261610"/>
                <a:ext cx="730950" cy="69097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388463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>
            <a:extLst>
              <a:ext uri="{FF2B5EF4-FFF2-40B4-BE49-F238E27FC236}">
                <a16:creationId xmlns:a16="http://schemas.microsoft.com/office/drawing/2014/main" id="{F7460190-E42C-1B4F-B86F-3AD1F4CE37DC}"/>
              </a:ext>
            </a:extLst>
          </p:cNvPr>
          <p:cNvSpPr/>
          <p:nvPr/>
        </p:nvSpPr>
        <p:spPr>
          <a:xfrm>
            <a:off x="1024371" y="1854013"/>
            <a:ext cx="10143258" cy="3512264"/>
          </a:xfrm>
          <a:prstGeom prst="rect">
            <a:avLst/>
          </a:prstGeom>
          <a:gradFill>
            <a:gsLst>
              <a:gs pos="98000">
                <a:srgbClr val="00B0F0">
                  <a:alpha val="10000"/>
                </a:srgbClr>
              </a:gs>
              <a:gs pos="0">
                <a:srgbClr val="00B0F0">
                  <a:alpha val="0"/>
                </a:srgbClr>
              </a:gs>
            </a:gsLst>
            <a:lin ang="16200000" scaled="1"/>
          </a:gradFill>
          <a:ln>
            <a:gradFill>
              <a:gsLst>
                <a:gs pos="0">
                  <a:srgbClr val="0070C0"/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816FAAC-24AE-F441-9F49-C8DC2796698E}"/>
              </a:ext>
            </a:extLst>
          </p:cNvPr>
          <p:cNvCxnSpPr>
            <a:cxnSpLocks/>
          </p:cNvCxnSpPr>
          <p:nvPr/>
        </p:nvCxnSpPr>
        <p:spPr>
          <a:xfrm>
            <a:off x="7082401" y="2608100"/>
            <a:ext cx="1144576" cy="0"/>
          </a:xfrm>
          <a:prstGeom prst="straightConnector1">
            <a:avLst/>
          </a:prstGeom>
          <a:ln w="19050"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0A1E75B-49F8-A945-9DD7-6539CB67E6EE}"/>
              </a:ext>
            </a:extLst>
          </p:cNvPr>
          <p:cNvCxnSpPr>
            <a:cxnSpLocks/>
          </p:cNvCxnSpPr>
          <p:nvPr/>
        </p:nvCxnSpPr>
        <p:spPr>
          <a:xfrm>
            <a:off x="7101393" y="3492543"/>
            <a:ext cx="1125584" cy="667"/>
          </a:xfrm>
          <a:prstGeom prst="straightConnector1">
            <a:avLst/>
          </a:prstGeom>
          <a:ln w="19050"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651F8CD-2432-F249-B7C2-D86E73B37A08}"/>
              </a:ext>
            </a:extLst>
          </p:cNvPr>
          <p:cNvCxnSpPr>
            <a:cxnSpLocks/>
          </p:cNvCxnSpPr>
          <p:nvPr/>
        </p:nvCxnSpPr>
        <p:spPr>
          <a:xfrm>
            <a:off x="7125727" y="4288752"/>
            <a:ext cx="1101250" cy="0"/>
          </a:xfrm>
          <a:prstGeom prst="straightConnector1">
            <a:avLst/>
          </a:prstGeom>
          <a:ln w="19050"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0E8556D-3A9D-BB48-894D-21606BB3A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Data Protection Comes in Different Levels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3050BE-BCCF-6F4C-A7D4-5F5735318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F764D6-6DBE-C843-9328-C125F930D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F9C69A-2C27-EE45-B24B-99F7FF648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6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29E56E-696D-9D48-B708-FEED190845C3}"/>
              </a:ext>
            </a:extLst>
          </p:cNvPr>
          <p:cNvSpPr txBox="1"/>
          <p:nvPr/>
        </p:nvSpPr>
        <p:spPr>
          <a:xfrm>
            <a:off x="8293033" y="4132438"/>
            <a:ext cx="2443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Disk-level protection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8716F0-FE18-C349-B0D2-44D016B640D8}"/>
              </a:ext>
            </a:extLst>
          </p:cNvPr>
          <p:cNvSpPr txBox="1"/>
          <p:nvPr/>
        </p:nvSpPr>
        <p:spPr>
          <a:xfrm>
            <a:off x="8288969" y="3242128"/>
            <a:ext cx="2651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Node-level protection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83A6387-78DE-2448-8A2A-C9FA2619AA26}"/>
              </a:ext>
            </a:extLst>
          </p:cNvPr>
          <p:cNvSpPr txBox="1"/>
          <p:nvPr/>
        </p:nvSpPr>
        <p:spPr>
          <a:xfrm>
            <a:off x="8288969" y="2359642"/>
            <a:ext cx="2783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C</a:t>
            </a:r>
            <a:r>
              <a:rPr lang="en-US" dirty="0"/>
              <a:t>luster-level protection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451832DF-1EFD-BA4D-BF4B-F13527DE96EA}"/>
              </a:ext>
            </a:extLst>
          </p:cNvPr>
          <p:cNvGrpSpPr/>
          <p:nvPr/>
        </p:nvGrpSpPr>
        <p:grpSpPr>
          <a:xfrm>
            <a:off x="3962433" y="2334549"/>
            <a:ext cx="3038984" cy="545432"/>
            <a:chOff x="3962433" y="2334549"/>
            <a:chExt cx="3038984" cy="545432"/>
          </a:xfrm>
        </p:grpSpPr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09B9C378-F678-EB41-AE6F-3CDF1CCA4C65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33" y="2607265"/>
              <a:ext cx="1164728" cy="0"/>
            </a:xfrm>
            <a:prstGeom prst="straightConnector1">
              <a:avLst/>
            </a:prstGeom>
            <a:ln w="19050">
              <a:solidFill>
                <a:srgbClr val="0444A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六边形 7">
              <a:extLst>
                <a:ext uri="{FF2B5EF4-FFF2-40B4-BE49-F238E27FC236}">
                  <a16:creationId xmlns:a16="http://schemas.microsoft.com/office/drawing/2014/main" id="{40C197C7-817A-2444-93B9-871B9D36DCF7}"/>
                </a:ext>
              </a:extLst>
            </p:cNvPr>
            <p:cNvSpPr/>
            <p:nvPr/>
          </p:nvSpPr>
          <p:spPr>
            <a:xfrm>
              <a:off x="5208145" y="2334549"/>
              <a:ext cx="1793272" cy="545432"/>
            </a:xfrm>
            <a:prstGeom prst="hexagon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Backup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7C899F9D-9E56-1940-86D7-D76F28921AA1}"/>
              </a:ext>
            </a:extLst>
          </p:cNvPr>
          <p:cNvGrpSpPr/>
          <p:nvPr/>
        </p:nvGrpSpPr>
        <p:grpSpPr>
          <a:xfrm>
            <a:off x="3962433" y="4020669"/>
            <a:ext cx="3119968" cy="545432"/>
            <a:chOff x="3962433" y="4020669"/>
            <a:chExt cx="3119968" cy="545432"/>
          </a:xfrm>
        </p:grpSpPr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30A9A258-9193-0F44-8BB0-05CDF394D029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33" y="4314265"/>
              <a:ext cx="1164728" cy="0"/>
            </a:xfrm>
            <a:prstGeom prst="straightConnector1">
              <a:avLst/>
            </a:prstGeom>
            <a:ln w="19050">
              <a:solidFill>
                <a:srgbClr val="0444A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六边形 30">
              <a:extLst>
                <a:ext uri="{FF2B5EF4-FFF2-40B4-BE49-F238E27FC236}">
                  <a16:creationId xmlns:a16="http://schemas.microsoft.com/office/drawing/2014/main" id="{E29CF66E-E2E9-E745-9D46-F8AD1FBABA34}"/>
                </a:ext>
              </a:extLst>
            </p:cNvPr>
            <p:cNvSpPr/>
            <p:nvPr/>
          </p:nvSpPr>
          <p:spPr>
            <a:xfrm>
              <a:off x="5193269" y="4020669"/>
              <a:ext cx="1889132" cy="545432"/>
            </a:xfrm>
            <a:prstGeom prst="hexagon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>
                  <a:srgbClr val="79BD28"/>
                </a:buClr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RAID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7894317-A8EA-BF4E-AA4A-A9C99B665B03}"/>
              </a:ext>
            </a:extLst>
          </p:cNvPr>
          <p:cNvGrpSpPr/>
          <p:nvPr/>
        </p:nvGrpSpPr>
        <p:grpSpPr>
          <a:xfrm>
            <a:off x="4009099" y="3220494"/>
            <a:ext cx="3030302" cy="545432"/>
            <a:chOff x="4009099" y="3220494"/>
            <a:chExt cx="3030302" cy="545432"/>
          </a:xfrm>
        </p:grpSpPr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FB26D83F-E96A-9F4C-895C-7038BFC9CECD}"/>
                </a:ext>
              </a:extLst>
            </p:cNvPr>
            <p:cNvCxnSpPr>
              <a:cxnSpLocks/>
            </p:cNvCxnSpPr>
            <p:nvPr/>
          </p:nvCxnSpPr>
          <p:spPr>
            <a:xfrm>
              <a:off x="4009099" y="3493210"/>
              <a:ext cx="1078918" cy="0"/>
            </a:xfrm>
            <a:prstGeom prst="straightConnector1">
              <a:avLst/>
            </a:prstGeom>
            <a:ln w="19050">
              <a:solidFill>
                <a:srgbClr val="0444A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六边形 31">
              <a:extLst>
                <a:ext uri="{FF2B5EF4-FFF2-40B4-BE49-F238E27FC236}">
                  <a16:creationId xmlns:a16="http://schemas.microsoft.com/office/drawing/2014/main" id="{EE32B93A-44DF-254C-A58B-51A812C8CD4A}"/>
                </a:ext>
              </a:extLst>
            </p:cNvPr>
            <p:cNvSpPr/>
            <p:nvPr/>
          </p:nvSpPr>
          <p:spPr>
            <a:xfrm>
              <a:off x="5193269" y="3220494"/>
              <a:ext cx="1846132" cy="545432"/>
            </a:xfrm>
            <a:prstGeom prst="hexagon">
              <a:avLst/>
            </a:prstGeom>
            <a:solidFill>
              <a:srgbClr val="0032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>
                  <a:srgbClr val="79BD28"/>
                </a:buClr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 copy</a:t>
              </a:r>
            </a:p>
            <a:p>
              <a:pPr algn="ctr">
                <a:buClr>
                  <a:srgbClr val="79BD28"/>
                </a:buClr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Erasure coding</a:t>
              </a: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B01D6D2-8993-434E-96EE-419D9EA798C3}"/>
              </a:ext>
            </a:extLst>
          </p:cNvPr>
          <p:cNvSpPr/>
          <p:nvPr/>
        </p:nvSpPr>
        <p:spPr>
          <a:xfrm>
            <a:off x="1386577" y="3262254"/>
            <a:ext cx="2652023" cy="465001"/>
          </a:xfrm>
          <a:prstGeom prst="rect">
            <a:avLst/>
          </a:prstGeom>
          <a:solidFill>
            <a:srgbClr val="75B7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Hypervisor/SDS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7B328AC-E8EF-0A4B-AA1B-AACE692BA504}"/>
              </a:ext>
            </a:extLst>
          </p:cNvPr>
          <p:cNvSpPr/>
          <p:nvPr/>
        </p:nvSpPr>
        <p:spPr>
          <a:xfrm>
            <a:off x="1386576" y="2381232"/>
            <a:ext cx="2652023" cy="461272"/>
          </a:xfrm>
          <a:prstGeom prst="rect">
            <a:avLst/>
          </a:prstGeom>
          <a:solidFill>
            <a:srgbClr val="75B7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VM/App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F4C177-2C65-534C-A053-78E7CB59B70A}"/>
              </a:ext>
            </a:extLst>
          </p:cNvPr>
          <p:cNvSpPr/>
          <p:nvPr/>
        </p:nvSpPr>
        <p:spPr>
          <a:xfrm>
            <a:off x="1386576" y="4071761"/>
            <a:ext cx="2652023" cy="465001"/>
          </a:xfrm>
          <a:prstGeom prst="rect">
            <a:avLst/>
          </a:prstGeom>
          <a:solidFill>
            <a:srgbClr val="75B7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Server</a:t>
            </a:r>
          </a:p>
        </p:txBody>
      </p:sp>
    </p:spTree>
    <p:extLst>
      <p:ext uri="{BB962C8B-B14F-4D97-AF65-F5344CB8AC3E}">
        <p14:creationId xmlns:p14="http://schemas.microsoft.com/office/powerpoint/2010/main" val="378793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5058FD-A5DC-F349-9D25-A574F7F7F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3D2599-A6D6-FB4F-8B34-F87AC5E3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B074AC-4291-6342-B95F-513B1E08F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7</a:t>
            </a:fld>
            <a:endParaRPr lang="zh-CN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E6279E-462E-A74F-B58E-69D06FA955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9656" y="2862263"/>
            <a:ext cx="4992688" cy="80168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444A2"/>
                </a:solidFill>
              </a:rPr>
              <a:t>How </a:t>
            </a:r>
            <a:r>
              <a:rPr lang="en-US" sz="3200" b="1" dirty="0" err="1">
                <a:solidFill>
                  <a:srgbClr val="0444A2"/>
                </a:solidFill>
              </a:rPr>
              <a:t>Sangfor</a:t>
            </a:r>
            <a:r>
              <a:rPr lang="en-US" sz="3200" b="1" dirty="0">
                <a:solidFill>
                  <a:srgbClr val="0444A2"/>
                </a:solidFill>
              </a:rPr>
              <a:t> HCI Does It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EEBC544-AAAE-5D4E-85F8-F849ADB20D25}"/>
              </a:ext>
            </a:extLst>
          </p:cNvPr>
          <p:cNvSpPr/>
          <p:nvPr/>
        </p:nvSpPr>
        <p:spPr>
          <a:xfrm>
            <a:off x="3189459" y="3573195"/>
            <a:ext cx="5600708" cy="45719"/>
          </a:xfrm>
          <a:prstGeom prst="rect">
            <a:avLst/>
          </a:prstGeom>
          <a:gradFill>
            <a:gsLst>
              <a:gs pos="53000">
                <a:srgbClr val="0070C0"/>
              </a:gs>
              <a:gs pos="100000">
                <a:srgbClr val="0070C0">
                  <a:alpha val="0"/>
                </a:srgbClr>
              </a:gs>
              <a:gs pos="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124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id="{A04251C2-DA98-8D46-98E0-27B127AB1BA0}"/>
              </a:ext>
            </a:extLst>
          </p:cNvPr>
          <p:cNvGrpSpPr/>
          <p:nvPr/>
        </p:nvGrpSpPr>
        <p:grpSpPr>
          <a:xfrm>
            <a:off x="859810" y="1853881"/>
            <a:ext cx="4670326" cy="3400507"/>
            <a:chOff x="859810" y="1853881"/>
            <a:chExt cx="4670326" cy="3400507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1528214F-9522-3E46-A395-C5D05B4441B0}"/>
                </a:ext>
              </a:extLst>
            </p:cNvPr>
            <p:cNvSpPr/>
            <p:nvPr/>
          </p:nvSpPr>
          <p:spPr>
            <a:xfrm>
              <a:off x="859810" y="1853881"/>
              <a:ext cx="4670326" cy="3400507"/>
            </a:xfrm>
            <a:prstGeom prst="rect">
              <a:avLst/>
            </a:prstGeom>
            <a:solidFill>
              <a:schemeClr val="accent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2AB8890F-CC6D-9140-9AF0-AC946BA990E3}"/>
                </a:ext>
              </a:extLst>
            </p:cNvPr>
            <p:cNvSpPr/>
            <p:nvPr/>
          </p:nvSpPr>
          <p:spPr>
            <a:xfrm>
              <a:off x="968543" y="1960631"/>
              <a:ext cx="4452861" cy="31870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43976"/>
              <a:ext cx="816281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Disk Bad Sector Prediction And Repair </a:t>
              </a:r>
              <a:r>
                <a:rPr lang="en-US" altLang="zh-CN" dirty="0">
                  <a:solidFill>
                    <a:srgbClr val="0444A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(with aSAN)</a:t>
              </a:r>
              <a:endParaRPr lang="en-US" altLang="zh-CN" sz="2800" dirty="0">
                <a:solidFill>
                  <a:srgbClr val="0444A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8</a:t>
            </a:fld>
            <a:endParaRPr lang="zh-CN" altLang="en-US" dirty="0"/>
          </a:p>
        </p:txBody>
      </p:sp>
      <p:sp>
        <p:nvSpPr>
          <p:cNvPr id="123" name="文本框 151">
            <a:extLst>
              <a:ext uri="{FF2B5EF4-FFF2-40B4-BE49-F238E27FC236}">
                <a16:creationId xmlns:a16="http://schemas.microsoft.com/office/drawing/2014/main" id="{A3AA457D-A6C8-ED41-8858-597CC6B841F7}"/>
              </a:ext>
            </a:extLst>
          </p:cNvPr>
          <p:cNvSpPr txBox="1"/>
          <p:nvPr/>
        </p:nvSpPr>
        <p:spPr>
          <a:xfrm>
            <a:off x="5789829" y="2650784"/>
            <a:ext cx="1317217" cy="1165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200" dirty="0">
                <a:latin typeface="Century Gothic" panose="020B0502020202020204" pitchFamily="34" charset="0"/>
              </a:rPr>
              <a:t>Result output:</a:t>
            </a:r>
          </a:p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200" dirty="0">
                <a:latin typeface="Century Gothic" panose="020B0502020202020204" pitchFamily="34" charset="0"/>
              </a:rPr>
              <a:t>A bad sector will occur on disk A in 7 days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9DD99-A097-B843-AD92-28BA87617E62}"/>
              </a:ext>
            </a:extLst>
          </p:cNvPr>
          <p:cNvSpPr/>
          <p:nvPr/>
        </p:nvSpPr>
        <p:spPr>
          <a:xfrm>
            <a:off x="5669962" y="1887285"/>
            <a:ext cx="1556951" cy="523221"/>
          </a:xfrm>
          <a:prstGeom prst="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Prediction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67F8DA-BC52-8F40-959D-EF6341A035DF}"/>
              </a:ext>
            </a:extLst>
          </p:cNvPr>
          <p:cNvSpPr/>
          <p:nvPr/>
        </p:nvSpPr>
        <p:spPr>
          <a:xfrm>
            <a:off x="7654321" y="1887285"/>
            <a:ext cx="1556951" cy="523221"/>
          </a:xfrm>
          <a:prstGeom prst="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Scanning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51BBC1-5553-2644-AD41-067DBE004057}"/>
              </a:ext>
            </a:extLst>
          </p:cNvPr>
          <p:cNvSpPr/>
          <p:nvPr/>
        </p:nvSpPr>
        <p:spPr>
          <a:xfrm>
            <a:off x="9618357" y="1887285"/>
            <a:ext cx="1556951" cy="523221"/>
          </a:xfrm>
          <a:prstGeom prst="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Repair</a:t>
            </a:r>
          </a:p>
        </p:txBody>
      </p:sp>
      <p:sp>
        <p:nvSpPr>
          <p:cNvPr id="22" name="文本框 151">
            <a:extLst>
              <a:ext uri="{FF2B5EF4-FFF2-40B4-BE49-F238E27FC236}">
                <a16:creationId xmlns:a16="http://schemas.microsoft.com/office/drawing/2014/main" id="{5EF89A0D-406A-9548-AE6E-3575FB3B5089}"/>
              </a:ext>
            </a:extLst>
          </p:cNvPr>
          <p:cNvSpPr txBox="1"/>
          <p:nvPr/>
        </p:nvSpPr>
        <p:spPr>
          <a:xfrm>
            <a:off x="7791286" y="2540451"/>
            <a:ext cx="1319361" cy="1442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200" dirty="0">
                <a:latin typeface="Century Gothic" panose="020B0502020202020204" pitchFamily="34" charset="0"/>
              </a:rPr>
              <a:t>Disk A will be scanned in priority in the daily scanning task</a:t>
            </a:r>
          </a:p>
        </p:txBody>
      </p:sp>
      <p:sp>
        <p:nvSpPr>
          <p:cNvPr id="23" name="文本框 151">
            <a:extLst>
              <a:ext uri="{FF2B5EF4-FFF2-40B4-BE49-F238E27FC236}">
                <a16:creationId xmlns:a16="http://schemas.microsoft.com/office/drawing/2014/main" id="{B925142F-1049-144B-BDBB-DE9331A3E825}"/>
              </a:ext>
            </a:extLst>
          </p:cNvPr>
          <p:cNvSpPr txBox="1"/>
          <p:nvPr/>
        </p:nvSpPr>
        <p:spPr>
          <a:xfrm>
            <a:off x="9715668" y="2650784"/>
            <a:ext cx="1362328" cy="1165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79BD28"/>
              </a:buClr>
            </a:pPr>
            <a:r>
              <a:rPr lang="en-US" altLang="zh-CN" sz="1200" dirty="0">
                <a:latin typeface="Century Gothic" panose="020B0502020202020204" pitchFamily="34" charset="0"/>
              </a:rPr>
              <a:t>Data is repaired once  the bad sector is confirmed</a:t>
            </a:r>
          </a:p>
        </p:txBody>
      </p:sp>
      <p:sp>
        <p:nvSpPr>
          <p:cNvPr id="24" name="文本框 151">
            <a:extLst>
              <a:ext uri="{FF2B5EF4-FFF2-40B4-BE49-F238E27FC236}">
                <a16:creationId xmlns:a16="http://schemas.microsoft.com/office/drawing/2014/main" id="{DDA3D397-073D-3147-8D0C-D6EF933D5A40}"/>
              </a:ext>
            </a:extLst>
          </p:cNvPr>
          <p:cNvSpPr txBox="1"/>
          <p:nvPr/>
        </p:nvSpPr>
        <p:spPr>
          <a:xfrm>
            <a:off x="5590867" y="4383992"/>
            <a:ext cx="6343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The time it takes to discover bad sector is reduced </a:t>
            </a:r>
          </a:p>
          <a:p>
            <a:pPr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from </a:t>
            </a:r>
            <a:r>
              <a:rPr lang="en-US" altLang="zh-CN" sz="2800" b="1" dirty="0">
                <a:solidFill>
                  <a:srgbClr val="0444A2"/>
                </a:solidFill>
                <a:latin typeface="Century Gothic" panose="020B0502020202020204" pitchFamily="34" charset="0"/>
              </a:rPr>
              <a:t>weeks</a:t>
            </a:r>
            <a:r>
              <a:rPr lang="en-US" altLang="zh-CN" sz="1600" dirty="0">
                <a:latin typeface="Century Gothic" panose="020B0502020202020204" pitchFamily="34" charset="0"/>
              </a:rPr>
              <a:t> to </a:t>
            </a:r>
            <a:r>
              <a:rPr lang="en-US" altLang="zh-CN" sz="4400" b="1" dirty="0">
                <a:solidFill>
                  <a:srgbClr val="0444A2"/>
                </a:solidFill>
                <a:latin typeface="Century Gothic" panose="020B0502020202020204" pitchFamily="34" charset="0"/>
              </a:rPr>
              <a:t>1</a:t>
            </a:r>
            <a:r>
              <a:rPr lang="en-US" altLang="zh-CN" sz="2800" b="1" dirty="0">
                <a:solidFill>
                  <a:srgbClr val="0444A2"/>
                </a:solidFill>
                <a:latin typeface="Century Gothic" panose="020B0502020202020204" pitchFamily="34" charset="0"/>
              </a:rPr>
              <a:t>day</a:t>
            </a:r>
            <a:r>
              <a:rPr lang="en-US" altLang="zh-CN" sz="1600" dirty="0">
                <a:latin typeface="Century Gothic" panose="020B0502020202020204" pitchFamily="34" charset="0"/>
              </a:rPr>
              <a:t>, minimizing data loss risk.</a:t>
            </a:r>
          </a:p>
        </p:txBody>
      </p:sp>
      <p:sp>
        <p:nvSpPr>
          <p:cNvPr id="26" name="左箭头 25">
            <a:extLst>
              <a:ext uri="{FF2B5EF4-FFF2-40B4-BE49-F238E27FC236}">
                <a16:creationId xmlns:a16="http://schemas.microsoft.com/office/drawing/2014/main" id="{BCC151C1-8504-4743-826A-B481FDF4D049}"/>
              </a:ext>
            </a:extLst>
          </p:cNvPr>
          <p:cNvSpPr/>
          <p:nvPr/>
        </p:nvSpPr>
        <p:spPr>
          <a:xfrm flipH="1">
            <a:off x="7281505" y="2050449"/>
            <a:ext cx="287581" cy="196892"/>
          </a:xfrm>
          <a:prstGeom prst="leftArrow">
            <a:avLst/>
          </a:prstGeom>
          <a:gradFill flip="none" rotWithShape="1">
            <a:gsLst>
              <a:gs pos="30000">
                <a:srgbClr val="0444A2"/>
              </a:gs>
              <a:gs pos="93000">
                <a:srgbClr val="0444A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  <a:ea typeface="Microsoft YaHei" charset="-122"/>
            </a:endParaRPr>
          </a:p>
        </p:txBody>
      </p:sp>
      <p:sp>
        <p:nvSpPr>
          <p:cNvPr id="27" name="左箭头 26">
            <a:extLst>
              <a:ext uri="{FF2B5EF4-FFF2-40B4-BE49-F238E27FC236}">
                <a16:creationId xmlns:a16="http://schemas.microsoft.com/office/drawing/2014/main" id="{02430827-74D9-E748-B70B-EDB6F3C139E7}"/>
              </a:ext>
            </a:extLst>
          </p:cNvPr>
          <p:cNvSpPr/>
          <p:nvPr/>
        </p:nvSpPr>
        <p:spPr>
          <a:xfrm flipH="1">
            <a:off x="9284054" y="2050449"/>
            <a:ext cx="287581" cy="196892"/>
          </a:xfrm>
          <a:prstGeom prst="leftArrow">
            <a:avLst/>
          </a:prstGeom>
          <a:gradFill flip="none" rotWithShape="1">
            <a:gsLst>
              <a:gs pos="30000">
                <a:srgbClr val="0444A2"/>
              </a:gs>
              <a:gs pos="93000">
                <a:srgbClr val="0444A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  <a:ea typeface="Microsoft YaHei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9FE618F-ECF0-854B-992C-C48AC45CC854}"/>
              </a:ext>
            </a:extLst>
          </p:cNvPr>
          <p:cNvSpPr/>
          <p:nvPr/>
        </p:nvSpPr>
        <p:spPr>
          <a:xfrm>
            <a:off x="5669962" y="2503009"/>
            <a:ext cx="1556951" cy="1517073"/>
          </a:xfrm>
          <a:prstGeom prst="rect">
            <a:avLst/>
          </a:prstGeom>
          <a:noFill/>
          <a:ln w="15875">
            <a:solidFill>
              <a:srgbClr val="0444A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BE12D98E-4498-9246-81C0-5E7E6D6819CD}"/>
              </a:ext>
            </a:extLst>
          </p:cNvPr>
          <p:cNvSpPr/>
          <p:nvPr/>
        </p:nvSpPr>
        <p:spPr>
          <a:xfrm>
            <a:off x="7661276" y="2503010"/>
            <a:ext cx="1556951" cy="1517073"/>
          </a:xfrm>
          <a:prstGeom prst="rect">
            <a:avLst/>
          </a:prstGeom>
          <a:noFill/>
          <a:ln w="15875">
            <a:solidFill>
              <a:srgbClr val="0444A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EDF519F8-906E-D84A-A83B-5D5A8DAE5EE3}"/>
              </a:ext>
            </a:extLst>
          </p:cNvPr>
          <p:cNvSpPr/>
          <p:nvPr/>
        </p:nvSpPr>
        <p:spPr>
          <a:xfrm>
            <a:off x="9618357" y="2503010"/>
            <a:ext cx="1556951" cy="1517073"/>
          </a:xfrm>
          <a:prstGeom prst="rect">
            <a:avLst/>
          </a:prstGeom>
          <a:noFill/>
          <a:ln w="15875">
            <a:solidFill>
              <a:srgbClr val="0444A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FF4E92A1-1589-BD48-9639-2B4BB05AC5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8"/>
          <a:stretch/>
        </p:blipFill>
        <p:spPr>
          <a:xfrm>
            <a:off x="1042468" y="2036484"/>
            <a:ext cx="4331217" cy="3035300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:a16="http://schemas.microsoft.com/office/drawing/2014/main" id="{9BF028C1-29A5-C445-A93E-45EA062EFC94}"/>
              </a:ext>
            </a:extLst>
          </p:cNvPr>
          <p:cNvGrpSpPr/>
          <p:nvPr/>
        </p:nvGrpSpPr>
        <p:grpSpPr>
          <a:xfrm>
            <a:off x="1039293" y="2083625"/>
            <a:ext cx="997851" cy="1007525"/>
            <a:chOff x="1039293" y="2083625"/>
            <a:chExt cx="997851" cy="1007525"/>
          </a:xfrm>
        </p:grpSpPr>
        <p:sp>
          <p:nvSpPr>
            <p:cNvPr id="38" name="圆角矩形 37">
              <a:extLst>
                <a:ext uri="{FF2B5EF4-FFF2-40B4-BE49-F238E27FC236}">
                  <a16:creationId xmlns:a16="http://schemas.microsoft.com/office/drawing/2014/main" id="{8AC87668-C5C3-6040-8042-14C8483C0B7E}"/>
                </a:ext>
              </a:extLst>
            </p:cNvPr>
            <p:cNvSpPr/>
            <p:nvPr/>
          </p:nvSpPr>
          <p:spPr>
            <a:xfrm>
              <a:off x="1039293" y="2865660"/>
              <a:ext cx="994676" cy="225490"/>
            </a:xfrm>
            <a:prstGeom prst="roundRect">
              <a:avLst/>
            </a:prstGeom>
            <a:solidFill>
              <a:srgbClr val="0444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800" dirty="0"/>
                <a:t>……</a:t>
              </a:r>
              <a:endParaRPr kumimoji="1" lang="zh-CN" altLang="en-US" sz="800" dirty="0"/>
            </a:p>
          </p:txBody>
        </p:sp>
        <p:sp>
          <p:nvSpPr>
            <p:cNvPr id="39" name="圆角矩形 38">
              <a:extLst>
                <a:ext uri="{FF2B5EF4-FFF2-40B4-BE49-F238E27FC236}">
                  <a16:creationId xmlns:a16="http://schemas.microsoft.com/office/drawing/2014/main" id="{5BB3EFBE-388C-D04A-AE5C-44B5EF9A5AB7}"/>
                </a:ext>
              </a:extLst>
            </p:cNvPr>
            <p:cNvSpPr/>
            <p:nvPr/>
          </p:nvSpPr>
          <p:spPr>
            <a:xfrm>
              <a:off x="1039293" y="2604514"/>
              <a:ext cx="994676" cy="225490"/>
            </a:xfrm>
            <a:prstGeom prst="roundRect">
              <a:avLst/>
            </a:prstGeom>
            <a:solidFill>
              <a:srgbClr val="0444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800" dirty="0"/>
                <a:t>Logs </a:t>
              </a:r>
              <a:endParaRPr kumimoji="1" lang="zh-CN" altLang="en-US" sz="800" dirty="0"/>
            </a:p>
          </p:txBody>
        </p:sp>
        <p:sp>
          <p:nvSpPr>
            <p:cNvPr id="40" name="圆角矩形 39">
              <a:extLst>
                <a:ext uri="{FF2B5EF4-FFF2-40B4-BE49-F238E27FC236}">
                  <a16:creationId xmlns:a16="http://schemas.microsoft.com/office/drawing/2014/main" id="{327B0FD4-82D4-B541-88D6-66A2775A70C5}"/>
                </a:ext>
              </a:extLst>
            </p:cNvPr>
            <p:cNvSpPr/>
            <p:nvPr/>
          </p:nvSpPr>
          <p:spPr>
            <a:xfrm>
              <a:off x="1042468" y="2346733"/>
              <a:ext cx="994676" cy="225490"/>
            </a:xfrm>
            <a:prstGeom prst="roundRect">
              <a:avLst/>
            </a:prstGeom>
            <a:solidFill>
              <a:srgbClr val="0444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ctr"/>
            <a:lstStyle/>
            <a:p>
              <a:pPr algn="ctr">
                <a:lnSpc>
                  <a:spcPts val="700"/>
                </a:lnSpc>
              </a:pPr>
              <a:r>
                <a:rPr kumimoji="1" lang="en" altLang="zh-CN" sz="800" dirty="0"/>
                <a:t>Performance</a:t>
              </a:r>
            </a:p>
            <a:p>
              <a:pPr algn="ctr">
                <a:lnSpc>
                  <a:spcPts val="700"/>
                </a:lnSpc>
              </a:pPr>
              <a:r>
                <a:rPr kumimoji="1" lang="en" altLang="zh-CN" sz="800" dirty="0"/>
                <a:t>parameter</a:t>
              </a:r>
              <a:endParaRPr kumimoji="1" lang="zh-CN" altLang="en-US" sz="800" dirty="0"/>
            </a:p>
          </p:txBody>
        </p:sp>
        <p:sp>
          <p:nvSpPr>
            <p:cNvPr id="41" name="圆角矩形 40">
              <a:extLst>
                <a:ext uri="{FF2B5EF4-FFF2-40B4-BE49-F238E27FC236}">
                  <a16:creationId xmlns:a16="http://schemas.microsoft.com/office/drawing/2014/main" id="{12D51079-6B0C-DC4A-A430-D1DB7E3DB2C7}"/>
                </a:ext>
              </a:extLst>
            </p:cNvPr>
            <p:cNvSpPr/>
            <p:nvPr/>
          </p:nvSpPr>
          <p:spPr>
            <a:xfrm>
              <a:off x="1042468" y="2083625"/>
              <a:ext cx="994676" cy="225490"/>
            </a:xfrm>
            <a:prstGeom prst="roundRect">
              <a:avLst/>
            </a:prstGeom>
            <a:solidFill>
              <a:srgbClr val="0444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" altLang="zh-CN" sz="800" dirty="0"/>
                <a:t>SMART data</a:t>
              </a:r>
              <a:endParaRPr kumimoji="1" lang="zh-CN" altLang="en-US" sz="800" dirty="0"/>
            </a:p>
          </p:txBody>
        </p:sp>
      </p:grpSp>
      <p:cxnSp>
        <p:nvCxnSpPr>
          <p:cNvPr id="31" name="直线箭头连接符 30">
            <a:extLst>
              <a:ext uri="{FF2B5EF4-FFF2-40B4-BE49-F238E27FC236}">
                <a16:creationId xmlns:a16="http://schemas.microsoft.com/office/drawing/2014/main" id="{3E999B3C-95AB-BC4A-8CB7-1BC0C596F6A7}"/>
              </a:ext>
            </a:extLst>
          </p:cNvPr>
          <p:cNvCxnSpPr>
            <a:cxnSpLocks/>
          </p:cNvCxnSpPr>
          <p:nvPr/>
        </p:nvCxnSpPr>
        <p:spPr>
          <a:xfrm>
            <a:off x="2011557" y="2174017"/>
            <a:ext cx="201243" cy="189799"/>
          </a:xfrm>
          <a:prstGeom prst="straightConnector1">
            <a:avLst/>
          </a:prstGeom>
          <a:ln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线箭头连接符 44">
            <a:extLst>
              <a:ext uri="{FF2B5EF4-FFF2-40B4-BE49-F238E27FC236}">
                <a16:creationId xmlns:a16="http://schemas.microsoft.com/office/drawing/2014/main" id="{E44CD4BA-E6B0-E540-8E4C-74FC217C5B79}"/>
              </a:ext>
            </a:extLst>
          </p:cNvPr>
          <p:cNvCxnSpPr>
            <a:cxnSpLocks/>
          </p:cNvCxnSpPr>
          <p:nvPr/>
        </p:nvCxnSpPr>
        <p:spPr>
          <a:xfrm>
            <a:off x="2014930" y="2462373"/>
            <a:ext cx="200819" cy="91396"/>
          </a:xfrm>
          <a:prstGeom prst="straightConnector1">
            <a:avLst/>
          </a:prstGeom>
          <a:ln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线箭头连接符 48">
            <a:extLst>
              <a:ext uri="{FF2B5EF4-FFF2-40B4-BE49-F238E27FC236}">
                <a16:creationId xmlns:a16="http://schemas.microsoft.com/office/drawing/2014/main" id="{E4019704-FCB0-2548-9C7A-78D95ACEACCA}"/>
              </a:ext>
            </a:extLst>
          </p:cNvPr>
          <p:cNvCxnSpPr>
            <a:cxnSpLocks/>
          </p:cNvCxnSpPr>
          <p:nvPr/>
        </p:nvCxnSpPr>
        <p:spPr>
          <a:xfrm flipV="1">
            <a:off x="2033969" y="2709091"/>
            <a:ext cx="187302" cy="18418"/>
          </a:xfrm>
          <a:prstGeom prst="straightConnector1">
            <a:avLst/>
          </a:prstGeom>
          <a:ln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线箭头连接符 49">
            <a:extLst>
              <a:ext uri="{FF2B5EF4-FFF2-40B4-BE49-F238E27FC236}">
                <a16:creationId xmlns:a16="http://schemas.microsoft.com/office/drawing/2014/main" id="{E4880466-A372-1743-99B6-F06C812B08BD}"/>
              </a:ext>
            </a:extLst>
          </p:cNvPr>
          <p:cNvCxnSpPr>
            <a:cxnSpLocks/>
            <a:stCxn id="38" idx="3"/>
          </p:cNvCxnSpPr>
          <p:nvPr/>
        </p:nvCxnSpPr>
        <p:spPr>
          <a:xfrm flipV="1">
            <a:off x="2033969" y="2856495"/>
            <a:ext cx="245681" cy="121910"/>
          </a:xfrm>
          <a:prstGeom prst="straightConnector1">
            <a:avLst/>
          </a:prstGeom>
          <a:ln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>
            <a:extLst>
              <a:ext uri="{FF2B5EF4-FFF2-40B4-BE49-F238E27FC236}">
                <a16:creationId xmlns:a16="http://schemas.microsoft.com/office/drawing/2014/main" id="{D88BCE18-8A90-484F-9A46-4EA85CEB95DD}"/>
              </a:ext>
            </a:extLst>
          </p:cNvPr>
          <p:cNvSpPr/>
          <p:nvPr/>
        </p:nvSpPr>
        <p:spPr>
          <a:xfrm>
            <a:off x="4427806" y="2083625"/>
            <a:ext cx="833511" cy="1637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sz="800" dirty="0">
                <a:solidFill>
                  <a:srgbClr val="002060"/>
                </a:solidFill>
              </a:rPr>
              <a:t>Training</a:t>
            </a:r>
            <a:endParaRPr kumimoji="1" lang="zh-CN" altLang="en-US" sz="800" dirty="0">
              <a:solidFill>
                <a:srgbClr val="002060"/>
              </a:solidFill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ECBDC48-50A1-DE4B-8299-3A55599FFED8}"/>
              </a:ext>
            </a:extLst>
          </p:cNvPr>
          <p:cNvSpPr/>
          <p:nvPr/>
        </p:nvSpPr>
        <p:spPr>
          <a:xfrm>
            <a:off x="1892411" y="3156711"/>
            <a:ext cx="1673750" cy="1590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sz="800" dirty="0">
                <a:solidFill>
                  <a:srgbClr val="002060"/>
                </a:solidFill>
              </a:rPr>
              <a:t>Information collecting module</a:t>
            </a:r>
            <a:endParaRPr kumimoji="1" lang="zh-CN" altLang="en-US" sz="800" dirty="0">
              <a:solidFill>
                <a:srgbClr val="002060"/>
              </a:solidFill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C435E411-7F25-CD46-BF13-38976D997B8A}"/>
              </a:ext>
            </a:extLst>
          </p:cNvPr>
          <p:cNvSpPr/>
          <p:nvPr/>
        </p:nvSpPr>
        <p:spPr>
          <a:xfrm>
            <a:off x="1334764" y="4858021"/>
            <a:ext cx="1451772" cy="159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sz="800" dirty="0">
                <a:solidFill>
                  <a:srgbClr val="002060"/>
                </a:solidFill>
              </a:rPr>
              <a:t>Scan triggering module</a:t>
            </a:r>
            <a:endParaRPr kumimoji="1" lang="zh-CN" altLang="en-US" sz="800" dirty="0">
              <a:solidFill>
                <a:srgbClr val="002060"/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A3866D8B-AAE5-4D4A-BC59-B90C39D815EE}"/>
              </a:ext>
            </a:extLst>
          </p:cNvPr>
          <p:cNvSpPr/>
          <p:nvPr/>
        </p:nvSpPr>
        <p:spPr>
          <a:xfrm>
            <a:off x="4264309" y="4858021"/>
            <a:ext cx="702051" cy="159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sz="800" dirty="0">
                <a:solidFill>
                  <a:srgbClr val="002060"/>
                </a:solidFill>
              </a:rPr>
              <a:t>Predictor</a:t>
            </a:r>
            <a:endParaRPr kumimoji="1" lang="zh-CN" altLang="en-US" sz="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69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D02C7-097D-2D4E-8132-7806EBD93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Data Cop</a:t>
            </a:r>
            <a:r>
              <a:rPr lang="en-US" altLang="zh-CN" dirty="0">
                <a:solidFill>
                  <a:srgbClr val="003299"/>
                </a:solidFill>
              </a:rPr>
              <a:t>y</a:t>
            </a:r>
            <a:r>
              <a:rPr lang="zh-CN" altLang="en-US" dirty="0">
                <a:solidFill>
                  <a:srgbClr val="003299"/>
                </a:solidFill>
              </a:rPr>
              <a:t> </a:t>
            </a:r>
            <a:r>
              <a:rPr lang="en-US" altLang="zh-CN" dirty="0">
                <a:solidFill>
                  <a:srgbClr val="003299"/>
                </a:solidFill>
              </a:rPr>
              <a:t>Based Redundancy</a:t>
            </a:r>
            <a:endParaRPr lang="en-US" dirty="0">
              <a:solidFill>
                <a:srgbClr val="003299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DD5FB4-78EE-584F-BBE1-4F76D69D2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60D061-4BB8-F342-B83B-EE95C661C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962E0F-02C8-0C4A-81BC-0747F54BE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9</a:t>
            </a:fld>
            <a:endParaRPr lang="zh-CN" altLang="en-US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F35B4F7-8D87-0543-86F7-4EE63588E92A}"/>
              </a:ext>
            </a:extLst>
          </p:cNvPr>
          <p:cNvSpPr txBox="1"/>
          <p:nvPr/>
        </p:nvSpPr>
        <p:spPr>
          <a:xfrm>
            <a:off x="7758850" y="2742239"/>
            <a:ext cx="3716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rgbClr val="0444A2"/>
                </a:solidFill>
              </a:rPr>
              <a:t>2</a:t>
            </a:r>
            <a:r>
              <a:rPr lang="zh-CN" altLang="en-US" sz="1600" b="1" dirty="0">
                <a:solidFill>
                  <a:srgbClr val="0444A2"/>
                </a:solidFill>
              </a:rPr>
              <a:t> </a:t>
            </a:r>
            <a:r>
              <a:rPr lang="en-US" altLang="zh-CN" sz="1600" b="1" dirty="0">
                <a:solidFill>
                  <a:srgbClr val="0444A2"/>
                </a:solidFill>
              </a:rPr>
              <a:t>copies</a:t>
            </a:r>
            <a:r>
              <a:rPr lang="en-US" altLang="zh-CN" sz="1600" dirty="0"/>
              <a:t>: tolerate 1 node failure without data loss</a:t>
            </a:r>
          </a:p>
          <a:p>
            <a:endParaRPr lang="en-US" altLang="zh-CN" sz="1600" dirty="0"/>
          </a:p>
          <a:p>
            <a:r>
              <a:rPr lang="en-US" altLang="zh-CN" sz="1600" b="1" dirty="0">
                <a:solidFill>
                  <a:srgbClr val="0444A2"/>
                </a:solidFill>
              </a:rPr>
              <a:t>3 copies: </a:t>
            </a:r>
            <a:r>
              <a:rPr lang="en-US" altLang="zh-CN" sz="1600" dirty="0"/>
              <a:t>tolerate 2 nodes failure without data loss </a:t>
            </a:r>
          </a:p>
          <a:p>
            <a:endParaRPr lang="en-US" sz="1600" dirty="0"/>
          </a:p>
          <a:p>
            <a:r>
              <a:rPr lang="en-US" sz="1600" dirty="0">
                <a:solidFill>
                  <a:srgbClr val="0444A2"/>
                </a:solidFill>
              </a:rPr>
              <a:t>VM-based data redundancy policy</a:t>
            </a:r>
          </a:p>
        </p:txBody>
      </p:sp>
      <p:grpSp>
        <p:nvGrpSpPr>
          <p:cNvPr id="131" name="组合 130">
            <a:extLst>
              <a:ext uri="{FF2B5EF4-FFF2-40B4-BE49-F238E27FC236}">
                <a16:creationId xmlns:a16="http://schemas.microsoft.com/office/drawing/2014/main" id="{9A5C7AAE-9D51-E04A-B134-72F704083CDB}"/>
              </a:ext>
            </a:extLst>
          </p:cNvPr>
          <p:cNvGrpSpPr/>
          <p:nvPr/>
        </p:nvGrpSpPr>
        <p:grpSpPr>
          <a:xfrm>
            <a:off x="936064" y="1452518"/>
            <a:ext cx="6570414" cy="4315255"/>
            <a:chOff x="936064" y="1290280"/>
            <a:chExt cx="6570414" cy="4315255"/>
          </a:xfrm>
        </p:grpSpPr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id="{DF0A13BF-D985-384E-AB06-80DF39008FF4}"/>
                </a:ext>
              </a:extLst>
            </p:cNvPr>
            <p:cNvGrpSpPr/>
            <p:nvPr/>
          </p:nvGrpSpPr>
          <p:grpSpPr>
            <a:xfrm>
              <a:off x="936064" y="1290280"/>
              <a:ext cx="6570414" cy="4315255"/>
              <a:chOff x="936064" y="1290280"/>
              <a:chExt cx="6570414" cy="4315255"/>
            </a:xfrm>
          </p:grpSpPr>
          <p:sp>
            <p:nvSpPr>
              <p:cNvPr id="86" name="矩形 85">
                <a:extLst>
                  <a:ext uri="{FF2B5EF4-FFF2-40B4-BE49-F238E27FC236}">
                    <a16:creationId xmlns:a16="http://schemas.microsoft.com/office/drawing/2014/main" id="{73520E87-41E6-1047-9ABB-0D6EAECD38B7}"/>
                  </a:ext>
                </a:extLst>
              </p:cNvPr>
              <p:cNvSpPr/>
              <p:nvPr/>
            </p:nvSpPr>
            <p:spPr>
              <a:xfrm>
                <a:off x="936064" y="1290280"/>
                <a:ext cx="6570414" cy="4315255"/>
              </a:xfrm>
              <a:prstGeom prst="rect">
                <a:avLst/>
              </a:prstGeom>
              <a:solidFill>
                <a:schemeClr val="accent1">
                  <a:alpha val="1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8" name="矩形 87">
                <a:extLst>
                  <a:ext uri="{FF2B5EF4-FFF2-40B4-BE49-F238E27FC236}">
                    <a16:creationId xmlns:a16="http://schemas.microsoft.com/office/drawing/2014/main" id="{3462E8FF-9F97-9240-A096-ED6EDA87F27E}"/>
                  </a:ext>
                </a:extLst>
              </p:cNvPr>
              <p:cNvSpPr/>
              <p:nvPr/>
            </p:nvSpPr>
            <p:spPr>
              <a:xfrm>
                <a:off x="1013983" y="1357745"/>
                <a:ext cx="6415518" cy="416169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AE8D1000-0D89-BF43-9BEC-15991A10C0C0}"/>
                </a:ext>
              </a:extLst>
            </p:cNvPr>
            <p:cNvSpPr/>
            <p:nvPr/>
          </p:nvSpPr>
          <p:spPr>
            <a:xfrm>
              <a:off x="1189463" y="2879263"/>
              <a:ext cx="6051396" cy="2473322"/>
            </a:xfrm>
            <a:prstGeom prst="rect">
              <a:avLst/>
            </a:prstGeom>
            <a:solidFill>
              <a:srgbClr val="E5F6FD">
                <a:alpha val="42000"/>
              </a:srgbClr>
            </a:solidFill>
            <a:ln w="1587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0" name="矩形 119">
              <a:extLst>
                <a:ext uri="{FF2B5EF4-FFF2-40B4-BE49-F238E27FC236}">
                  <a16:creationId xmlns:a16="http://schemas.microsoft.com/office/drawing/2014/main" id="{EAEA3DA8-F2F0-844E-9381-41E921EA7D14}"/>
                </a:ext>
              </a:extLst>
            </p:cNvPr>
            <p:cNvSpPr/>
            <p:nvPr/>
          </p:nvSpPr>
          <p:spPr>
            <a:xfrm>
              <a:off x="1352151" y="4014454"/>
              <a:ext cx="1687713" cy="1051836"/>
            </a:xfrm>
            <a:prstGeom prst="rect">
              <a:avLst/>
            </a:prstGeom>
            <a:solidFill>
              <a:srgbClr val="E5F6FD"/>
            </a:solidFill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6FFD1D31-475B-5547-9B74-8C330361ED75}"/>
                </a:ext>
              </a:extLst>
            </p:cNvPr>
            <p:cNvSpPr/>
            <p:nvPr/>
          </p:nvSpPr>
          <p:spPr>
            <a:xfrm>
              <a:off x="5262555" y="4022318"/>
              <a:ext cx="1687713" cy="1051836"/>
            </a:xfrm>
            <a:prstGeom prst="rect">
              <a:avLst/>
            </a:prstGeom>
            <a:solidFill>
              <a:srgbClr val="E5F6FD"/>
            </a:solidFill>
            <a:ln w="1270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1" name="矩形 120">
              <a:extLst>
                <a:ext uri="{FF2B5EF4-FFF2-40B4-BE49-F238E27FC236}">
                  <a16:creationId xmlns:a16="http://schemas.microsoft.com/office/drawing/2014/main" id="{E386FCCD-1ED1-8B48-8C6E-2F7FE86986A2}"/>
                </a:ext>
              </a:extLst>
            </p:cNvPr>
            <p:cNvSpPr/>
            <p:nvPr/>
          </p:nvSpPr>
          <p:spPr>
            <a:xfrm>
              <a:off x="3311700" y="4023487"/>
              <a:ext cx="1687713" cy="1051836"/>
            </a:xfrm>
            <a:prstGeom prst="rect">
              <a:avLst/>
            </a:prstGeom>
            <a:solidFill>
              <a:srgbClr val="E5F6FD"/>
            </a:solidFill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14" name="圆角矩形 113">
              <a:extLst>
                <a:ext uri="{FF2B5EF4-FFF2-40B4-BE49-F238E27FC236}">
                  <a16:creationId xmlns:a16="http://schemas.microsoft.com/office/drawing/2014/main" id="{16D89528-3AC3-EC43-AE37-996D35D3A91A}"/>
                </a:ext>
              </a:extLst>
            </p:cNvPr>
            <p:cNvSpPr/>
            <p:nvPr/>
          </p:nvSpPr>
          <p:spPr>
            <a:xfrm>
              <a:off x="2265532" y="1553737"/>
              <a:ext cx="3747557" cy="405119"/>
            </a:xfrm>
            <a:prstGeom prst="roundRect">
              <a:avLst/>
            </a:prstGeom>
            <a:solidFill>
              <a:srgbClr val="E5F6FD">
                <a:alpha val="55000"/>
              </a:srgbClr>
            </a:solidFill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5FE6EEC3-7297-F745-B771-DF6629A3527C}"/>
                </a:ext>
              </a:extLst>
            </p:cNvPr>
            <p:cNvGrpSpPr/>
            <p:nvPr/>
          </p:nvGrpSpPr>
          <p:grpSpPr>
            <a:xfrm>
              <a:off x="1577999" y="1958856"/>
              <a:ext cx="5191575" cy="3041226"/>
              <a:chOff x="2857932" y="1871421"/>
              <a:chExt cx="4210124" cy="2578633"/>
            </a:xfrm>
          </p:grpSpPr>
          <p:sp>
            <p:nvSpPr>
              <p:cNvPr id="8" name="流程图: 磁盘 5">
                <a:extLst>
                  <a:ext uri="{FF2B5EF4-FFF2-40B4-BE49-F238E27FC236}">
                    <a16:creationId xmlns:a16="http://schemas.microsoft.com/office/drawing/2014/main" id="{C2E7AE8F-3601-084B-AB6D-EEB0C9D716B5}"/>
                  </a:ext>
                </a:extLst>
              </p:cNvPr>
              <p:cNvSpPr/>
              <p:nvPr/>
            </p:nvSpPr>
            <p:spPr>
              <a:xfrm>
                <a:off x="2857932" y="4011308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pic>
            <p:nvPicPr>
              <p:cNvPr id="10" name="图片 36">
                <a:extLst>
                  <a:ext uri="{FF2B5EF4-FFF2-40B4-BE49-F238E27FC236}">
                    <a16:creationId xmlns:a16="http://schemas.microsoft.com/office/drawing/2014/main" id="{0FC8893B-FD28-0744-9D99-A4F03001E4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40187" y="2804529"/>
                <a:ext cx="307643" cy="298416"/>
              </a:xfrm>
              <a:prstGeom prst="rect">
                <a:avLst/>
              </a:prstGeom>
            </p:spPr>
          </p:pic>
          <p:sp>
            <p:nvSpPr>
              <p:cNvPr id="11" name="流程图: 磁盘 9">
                <a:extLst>
                  <a:ext uri="{FF2B5EF4-FFF2-40B4-BE49-F238E27FC236}">
                    <a16:creationId xmlns:a16="http://schemas.microsoft.com/office/drawing/2014/main" id="{F24BACE4-1E45-114D-B1D4-E6E915D8AB2E}"/>
                  </a:ext>
                </a:extLst>
              </p:cNvPr>
              <p:cNvSpPr/>
              <p:nvPr/>
            </p:nvSpPr>
            <p:spPr>
              <a:xfrm>
                <a:off x="3206940" y="3127711"/>
                <a:ext cx="291281" cy="350803"/>
              </a:xfrm>
              <a:prstGeom prst="flowChartMagneticDisk">
                <a:avLst/>
              </a:prstGeom>
              <a:noFill/>
              <a:ln w="190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3" name="流程图: 磁盘 11">
                <a:extLst>
                  <a:ext uri="{FF2B5EF4-FFF2-40B4-BE49-F238E27FC236}">
                    <a16:creationId xmlns:a16="http://schemas.microsoft.com/office/drawing/2014/main" id="{3129DD20-360D-764E-8E23-194AA413F687}"/>
                  </a:ext>
                </a:extLst>
              </p:cNvPr>
              <p:cNvSpPr/>
              <p:nvPr/>
            </p:nvSpPr>
            <p:spPr>
              <a:xfrm>
                <a:off x="4789423" y="3127711"/>
                <a:ext cx="291281" cy="350803"/>
              </a:xfrm>
              <a:prstGeom prst="flowChartMagneticDisk">
                <a:avLst/>
              </a:prstGeom>
              <a:noFill/>
              <a:ln w="1905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5" name="流程图: 磁盘 13">
                <a:extLst>
                  <a:ext uri="{FF2B5EF4-FFF2-40B4-BE49-F238E27FC236}">
                    <a16:creationId xmlns:a16="http://schemas.microsoft.com/office/drawing/2014/main" id="{6B4223AC-F459-9646-947F-8079C31C94FB}"/>
                  </a:ext>
                </a:extLst>
              </p:cNvPr>
              <p:cNvSpPr/>
              <p:nvPr/>
            </p:nvSpPr>
            <p:spPr>
              <a:xfrm>
                <a:off x="6314027" y="3127710"/>
                <a:ext cx="291281" cy="350803"/>
              </a:xfrm>
              <a:prstGeom prst="flowChartMagneticDisk">
                <a:avLst/>
              </a:prstGeom>
              <a:noFill/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/>
              </a:p>
            </p:txBody>
          </p:sp>
          <p:sp>
            <p:nvSpPr>
              <p:cNvPr id="16" name="流程图: 磁盘 14">
                <a:extLst>
                  <a:ext uri="{FF2B5EF4-FFF2-40B4-BE49-F238E27FC236}">
                    <a16:creationId xmlns:a16="http://schemas.microsoft.com/office/drawing/2014/main" id="{3936EA08-C1A0-DB44-A9A6-2C92032576ED}"/>
                  </a:ext>
                </a:extLst>
              </p:cNvPr>
              <p:cNvSpPr/>
              <p:nvPr/>
            </p:nvSpPr>
            <p:spPr>
              <a:xfrm>
                <a:off x="3214520" y="4011308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/>
              </a:p>
            </p:txBody>
          </p:sp>
          <p:sp>
            <p:nvSpPr>
              <p:cNvPr id="17" name="流程图: 磁盘 15">
                <a:extLst>
                  <a:ext uri="{FF2B5EF4-FFF2-40B4-BE49-F238E27FC236}">
                    <a16:creationId xmlns:a16="http://schemas.microsoft.com/office/drawing/2014/main" id="{031FDE20-CC40-7F4A-A8C4-20CA2BAD4E58}"/>
                  </a:ext>
                </a:extLst>
              </p:cNvPr>
              <p:cNvSpPr/>
              <p:nvPr/>
            </p:nvSpPr>
            <p:spPr>
              <a:xfrm>
                <a:off x="3571107" y="4011308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/>
              </a:p>
            </p:txBody>
          </p:sp>
          <p:sp>
            <p:nvSpPr>
              <p:cNvPr id="19" name="流程图: 磁盘 17">
                <a:extLst>
                  <a:ext uri="{FF2B5EF4-FFF2-40B4-BE49-F238E27FC236}">
                    <a16:creationId xmlns:a16="http://schemas.microsoft.com/office/drawing/2014/main" id="{61B615B3-4041-6947-9387-A40249204395}"/>
                  </a:ext>
                </a:extLst>
              </p:cNvPr>
              <p:cNvSpPr/>
              <p:nvPr/>
            </p:nvSpPr>
            <p:spPr>
              <a:xfrm>
                <a:off x="4455746" y="4014773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20" name="流程图: 磁盘 18">
                <a:extLst>
                  <a:ext uri="{FF2B5EF4-FFF2-40B4-BE49-F238E27FC236}">
                    <a16:creationId xmlns:a16="http://schemas.microsoft.com/office/drawing/2014/main" id="{5D31C3BB-7F6F-BD4F-953C-5612988AF27D}"/>
                  </a:ext>
                </a:extLst>
              </p:cNvPr>
              <p:cNvSpPr/>
              <p:nvPr/>
            </p:nvSpPr>
            <p:spPr>
              <a:xfrm>
                <a:off x="4812334" y="4014773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21" name="流程图: 磁盘 19">
                <a:extLst>
                  <a:ext uri="{FF2B5EF4-FFF2-40B4-BE49-F238E27FC236}">
                    <a16:creationId xmlns:a16="http://schemas.microsoft.com/office/drawing/2014/main" id="{A1A06B5B-1C9E-F84F-869D-9BE8AF59D4B3}"/>
                  </a:ext>
                </a:extLst>
              </p:cNvPr>
              <p:cNvSpPr/>
              <p:nvPr/>
            </p:nvSpPr>
            <p:spPr>
              <a:xfrm>
                <a:off x="5168922" y="4014773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23" name="流程图: 磁盘 21">
                <a:extLst>
                  <a:ext uri="{FF2B5EF4-FFF2-40B4-BE49-F238E27FC236}">
                    <a16:creationId xmlns:a16="http://schemas.microsoft.com/office/drawing/2014/main" id="{47F30C46-CB3D-F841-AEB7-F25098A2AEAF}"/>
                  </a:ext>
                </a:extLst>
              </p:cNvPr>
              <p:cNvSpPr/>
              <p:nvPr/>
            </p:nvSpPr>
            <p:spPr>
              <a:xfrm>
                <a:off x="6066674" y="4025521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24" name="流程图: 磁盘 22">
                <a:extLst>
                  <a:ext uri="{FF2B5EF4-FFF2-40B4-BE49-F238E27FC236}">
                    <a16:creationId xmlns:a16="http://schemas.microsoft.com/office/drawing/2014/main" id="{4EA34CF0-F5E3-824C-9219-43132E2C82DC}"/>
                  </a:ext>
                </a:extLst>
              </p:cNvPr>
              <p:cNvSpPr/>
              <p:nvPr/>
            </p:nvSpPr>
            <p:spPr>
              <a:xfrm>
                <a:off x="6423262" y="4025521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25" name="流程图: 磁盘 23">
                <a:extLst>
                  <a:ext uri="{FF2B5EF4-FFF2-40B4-BE49-F238E27FC236}">
                    <a16:creationId xmlns:a16="http://schemas.microsoft.com/office/drawing/2014/main" id="{1E782F61-91C8-4948-ACE0-EF86599769D7}"/>
                  </a:ext>
                </a:extLst>
              </p:cNvPr>
              <p:cNvSpPr/>
              <p:nvPr/>
            </p:nvSpPr>
            <p:spPr>
              <a:xfrm>
                <a:off x="6779850" y="4025521"/>
                <a:ext cx="288206" cy="424533"/>
              </a:xfrm>
              <a:prstGeom prst="flowChartMagneticDisk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/>
              </a:p>
            </p:txBody>
          </p:sp>
          <p:pic>
            <p:nvPicPr>
              <p:cNvPr id="26" name="图片 53">
                <a:extLst>
                  <a:ext uri="{FF2B5EF4-FFF2-40B4-BE49-F238E27FC236}">
                    <a16:creationId xmlns:a16="http://schemas.microsoft.com/office/drawing/2014/main" id="{A0D797BF-5911-4146-B675-CFDB3DD915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71107" y="2845760"/>
                <a:ext cx="167710" cy="204045"/>
              </a:xfrm>
              <a:prstGeom prst="rect">
                <a:avLst/>
              </a:prstGeom>
            </p:spPr>
          </p:pic>
          <p:pic>
            <p:nvPicPr>
              <p:cNvPr id="27" name="图片 54">
                <a:extLst>
                  <a:ext uri="{FF2B5EF4-FFF2-40B4-BE49-F238E27FC236}">
                    <a16:creationId xmlns:a16="http://schemas.microsoft.com/office/drawing/2014/main" id="{808F3361-DFF4-F340-AA39-E87D5C368E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11008"/>
                        </a14:imgEffect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80902" y="2849106"/>
                <a:ext cx="203457" cy="197355"/>
              </a:xfrm>
              <a:prstGeom prst="rect">
                <a:avLst/>
              </a:prstGeom>
            </p:spPr>
          </p:pic>
          <p:pic>
            <p:nvPicPr>
              <p:cNvPr id="28" name="图片 56">
                <a:extLst>
                  <a:ext uri="{FF2B5EF4-FFF2-40B4-BE49-F238E27FC236}">
                    <a16:creationId xmlns:a16="http://schemas.microsoft.com/office/drawing/2014/main" id="{D8807D4E-129E-0343-948E-B681D0146A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colorTemperature colorTemp="11500"/>
                        </a14:imgEffect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72027" y="2809523"/>
                <a:ext cx="255776" cy="248105"/>
              </a:xfrm>
              <a:prstGeom prst="rect">
                <a:avLst/>
              </a:prstGeom>
            </p:spPr>
          </p:pic>
          <p:sp>
            <p:nvSpPr>
              <p:cNvPr id="29" name="矩形 57">
                <a:extLst>
                  <a:ext uri="{FF2B5EF4-FFF2-40B4-BE49-F238E27FC236}">
                    <a16:creationId xmlns:a16="http://schemas.microsoft.com/office/drawing/2014/main" id="{7D1CB1D0-0E7E-7949-865C-1065FA3DA2B7}"/>
                  </a:ext>
                </a:extLst>
              </p:cNvPr>
              <p:cNvSpPr/>
              <p:nvPr/>
            </p:nvSpPr>
            <p:spPr>
              <a:xfrm>
                <a:off x="3311691" y="3298499"/>
                <a:ext cx="80306" cy="128581"/>
              </a:xfrm>
              <a:prstGeom prst="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0" name="矩形 58">
                <a:extLst>
                  <a:ext uri="{FF2B5EF4-FFF2-40B4-BE49-F238E27FC236}">
                    <a16:creationId xmlns:a16="http://schemas.microsoft.com/office/drawing/2014/main" id="{6E7E5C91-045C-474E-908E-7900781AB120}"/>
                  </a:ext>
                </a:extLst>
              </p:cNvPr>
              <p:cNvSpPr/>
              <p:nvPr/>
            </p:nvSpPr>
            <p:spPr>
              <a:xfrm>
                <a:off x="2951378" y="4223184"/>
                <a:ext cx="80306" cy="128581"/>
              </a:xfrm>
              <a:prstGeom prst="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1" name="矩形 59">
                <a:extLst>
                  <a:ext uri="{FF2B5EF4-FFF2-40B4-BE49-F238E27FC236}">
                    <a16:creationId xmlns:a16="http://schemas.microsoft.com/office/drawing/2014/main" id="{6B1441C6-3E42-5642-893B-036F4AC72B3F}"/>
                  </a:ext>
                </a:extLst>
              </p:cNvPr>
              <p:cNvSpPr/>
              <p:nvPr/>
            </p:nvSpPr>
            <p:spPr>
              <a:xfrm>
                <a:off x="4558671" y="4228599"/>
                <a:ext cx="80306" cy="128581"/>
              </a:xfrm>
              <a:prstGeom prst="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2" name="矩形 60">
                <a:extLst>
                  <a:ext uri="{FF2B5EF4-FFF2-40B4-BE49-F238E27FC236}">
                    <a16:creationId xmlns:a16="http://schemas.microsoft.com/office/drawing/2014/main" id="{E34A08DF-ACE3-CB4F-A98A-874884A47381}"/>
                  </a:ext>
                </a:extLst>
              </p:cNvPr>
              <p:cNvSpPr/>
              <p:nvPr/>
            </p:nvSpPr>
            <p:spPr>
              <a:xfrm>
                <a:off x="4901346" y="3298440"/>
                <a:ext cx="80306" cy="12858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3" name="矩形 61">
                <a:extLst>
                  <a:ext uri="{FF2B5EF4-FFF2-40B4-BE49-F238E27FC236}">
                    <a16:creationId xmlns:a16="http://schemas.microsoft.com/office/drawing/2014/main" id="{36EA936B-1CE0-C540-96D4-3EBBC2F8506F}"/>
                  </a:ext>
                </a:extLst>
              </p:cNvPr>
              <p:cNvSpPr/>
              <p:nvPr/>
            </p:nvSpPr>
            <p:spPr>
              <a:xfrm>
                <a:off x="4914769" y="4228599"/>
                <a:ext cx="80306" cy="12858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4" name="矩形 62">
                <a:extLst>
                  <a:ext uri="{FF2B5EF4-FFF2-40B4-BE49-F238E27FC236}">
                    <a16:creationId xmlns:a16="http://schemas.microsoft.com/office/drawing/2014/main" id="{E2927496-32F1-3640-8FB9-5FA459570E11}"/>
                  </a:ext>
                </a:extLst>
              </p:cNvPr>
              <p:cNvSpPr/>
              <p:nvPr/>
            </p:nvSpPr>
            <p:spPr>
              <a:xfrm>
                <a:off x="6529839" y="4228599"/>
                <a:ext cx="80306" cy="12858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5" name="矩形 63">
                <a:extLst>
                  <a:ext uri="{FF2B5EF4-FFF2-40B4-BE49-F238E27FC236}">
                    <a16:creationId xmlns:a16="http://schemas.microsoft.com/office/drawing/2014/main" id="{1BB4D158-FA7E-AA4A-A8C5-2557AE8CB3FB}"/>
                  </a:ext>
                </a:extLst>
              </p:cNvPr>
              <p:cNvSpPr/>
              <p:nvPr/>
            </p:nvSpPr>
            <p:spPr>
              <a:xfrm>
                <a:off x="6427803" y="3302676"/>
                <a:ext cx="80306" cy="128581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6" name="矩形 64">
                <a:extLst>
                  <a:ext uri="{FF2B5EF4-FFF2-40B4-BE49-F238E27FC236}">
                    <a16:creationId xmlns:a16="http://schemas.microsoft.com/office/drawing/2014/main" id="{D581076A-C35D-F74D-87EA-138B2E1AA569}"/>
                  </a:ext>
                </a:extLst>
              </p:cNvPr>
              <p:cNvSpPr/>
              <p:nvPr/>
            </p:nvSpPr>
            <p:spPr>
              <a:xfrm>
                <a:off x="6871404" y="4228599"/>
                <a:ext cx="80306" cy="128581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7" name="矩形 65">
                <a:extLst>
                  <a:ext uri="{FF2B5EF4-FFF2-40B4-BE49-F238E27FC236}">
                    <a16:creationId xmlns:a16="http://schemas.microsoft.com/office/drawing/2014/main" id="{945A62C4-008B-D944-8B2C-1CBEF75CC336}"/>
                  </a:ext>
                </a:extLst>
              </p:cNvPr>
              <p:cNvSpPr/>
              <p:nvPr/>
            </p:nvSpPr>
            <p:spPr>
              <a:xfrm>
                <a:off x="3675058" y="4228599"/>
                <a:ext cx="80306" cy="128581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pic>
            <p:nvPicPr>
              <p:cNvPr id="38" name="Picture 8" descr="ICON_Server_flat_Q408.png">
                <a:extLst>
                  <a:ext uri="{FF2B5EF4-FFF2-40B4-BE49-F238E27FC236}">
                    <a16:creationId xmlns:a16="http://schemas.microsoft.com/office/drawing/2014/main" id="{6C58987F-7F85-044B-BF4A-F9470EB253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08111" y="3702471"/>
                <a:ext cx="890918" cy="23528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39" name="直接连接符 51">
                <a:extLst>
                  <a:ext uri="{FF2B5EF4-FFF2-40B4-BE49-F238E27FC236}">
                    <a16:creationId xmlns:a16="http://schemas.microsoft.com/office/drawing/2014/main" id="{C88D7578-83FF-0545-8181-6074F7C7DB88}"/>
                  </a:ext>
                </a:extLst>
              </p:cNvPr>
              <p:cNvCxnSpPr>
                <a:cxnSpLocks/>
                <a:stCxn id="29" idx="2"/>
                <a:endCxn id="30" idx="0"/>
              </p:cNvCxnSpPr>
              <p:nvPr/>
            </p:nvCxnSpPr>
            <p:spPr>
              <a:xfrm flipH="1">
                <a:off x="2991531" y="3427080"/>
                <a:ext cx="360313" cy="796104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0" name="Picture 8" descr="ICON_Server_flat_Q408.png">
                <a:extLst>
                  <a:ext uri="{FF2B5EF4-FFF2-40B4-BE49-F238E27FC236}">
                    <a16:creationId xmlns:a16="http://schemas.microsoft.com/office/drawing/2014/main" id="{1DBEA856-D339-154B-937E-009528BAE0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6039" y="3702561"/>
                <a:ext cx="890918" cy="23528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" name="Picture 8" descr="ICON_Server_flat_Q408.png">
                <a:extLst>
                  <a:ext uri="{FF2B5EF4-FFF2-40B4-BE49-F238E27FC236}">
                    <a16:creationId xmlns:a16="http://schemas.microsoft.com/office/drawing/2014/main" id="{273BDD5D-E73B-2446-ACE8-B7817EB19E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7430" y="3702471"/>
                <a:ext cx="890918" cy="23528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42" name="直接连接符 54">
                <a:extLst>
                  <a:ext uri="{FF2B5EF4-FFF2-40B4-BE49-F238E27FC236}">
                    <a16:creationId xmlns:a16="http://schemas.microsoft.com/office/drawing/2014/main" id="{5F54EDE6-AF73-8348-84FC-FF02ACCA003A}"/>
                  </a:ext>
                </a:extLst>
              </p:cNvPr>
              <p:cNvCxnSpPr>
                <a:cxnSpLocks/>
                <a:endCxn id="31" idx="1"/>
              </p:cNvCxnSpPr>
              <p:nvPr/>
            </p:nvCxnSpPr>
            <p:spPr>
              <a:xfrm>
                <a:off x="3357135" y="3427021"/>
                <a:ext cx="1201536" cy="865869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59">
                <a:extLst>
                  <a:ext uri="{FF2B5EF4-FFF2-40B4-BE49-F238E27FC236}">
                    <a16:creationId xmlns:a16="http://schemas.microsoft.com/office/drawing/2014/main" id="{9DC52A3B-47D0-5A46-A80E-A7E8F72552DD}"/>
                  </a:ext>
                </a:extLst>
              </p:cNvPr>
              <p:cNvCxnSpPr>
                <a:cxnSpLocks/>
                <a:stCxn id="32" idx="2"/>
                <a:endCxn id="33" idx="0"/>
              </p:cNvCxnSpPr>
              <p:nvPr/>
            </p:nvCxnSpPr>
            <p:spPr>
              <a:xfrm>
                <a:off x="4941499" y="3427021"/>
                <a:ext cx="13423" cy="801578"/>
              </a:xfrm>
              <a:prstGeom prst="line">
                <a:avLst/>
              </a:prstGeom>
              <a:ln w="15875">
                <a:solidFill>
                  <a:srgbClr val="00B0F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60">
                <a:extLst>
                  <a:ext uri="{FF2B5EF4-FFF2-40B4-BE49-F238E27FC236}">
                    <a16:creationId xmlns:a16="http://schemas.microsoft.com/office/drawing/2014/main" id="{72E71B77-3314-E541-B33F-16A9251B974A}"/>
                  </a:ext>
                </a:extLst>
              </p:cNvPr>
              <p:cNvCxnSpPr>
                <a:cxnSpLocks/>
                <a:stCxn id="32" idx="2"/>
                <a:endCxn id="34" idx="1"/>
              </p:cNvCxnSpPr>
              <p:nvPr/>
            </p:nvCxnSpPr>
            <p:spPr>
              <a:xfrm>
                <a:off x="4941499" y="3427021"/>
                <a:ext cx="1588340" cy="865869"/>
              </a:xfrm>
              <a:prstGeom prst="line">
                <a:avLst/>
              </a:prstGeom>
              <a:ln w="15875">
                <a:solidFill>
                  <a:srgbClr val="00B0F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组合 81">
                <a:extLst>
                  <a:ext uri="{FF2B5EF4-FFF2-40B4-BE49-F238E27FC236}">
                    <a16:creationId xmlns:a16="http://schemas.microsoft.com/office/drawing/2014/main" id="{4A496ADB-6C89-0144-B357-691F64CE12DE}"/>
                  </a:ext>
                </a:extLst>
              </p:cNvPr>
              <p:cNvGrpSpPr/>
              <p:nvPr/>
            </p:nvGrpSpPr>
            <p:grpSpPr>
              <a:xfrm>
                <a:off x="3131742" y="2062870"/>
                <a:ext cx="3538075" cy="493340"/>
                <a:chOff x="3143969" y="1924821"/>
                <a:chExt cx="3538075" cy="493340"/>
              </a:xfrm>
            </p:grpSpPr>
            <p:sp>
              <p:nvSpPr>
                <p:cNvPr id="47" name="矩形: 圆角 62">
                  <a:extLst>
                    <a:ext uri="{FF2B5EF4-FFF2-40B4-BE49-F238E27FC236}">
                      <a16:creationId xmlns:a16="http://schemas.microsoft.com/office/drawing/2014/main" id="{CB151050-E892-214C-86E5-203B8EF55FB0}"/>
                    </a:ext>
                  </a:extLst>
                </p:cNvPr>
                <p:cNvSpPr/>
                <p:nvPr/>
              </p:nvSpPr>
              <p:spPr>
                <a:xfrm>
                  <a:off x="6258938" y="1944542"/>
                  <a:ext cx="423106" cy="45104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  <p:sp>
              <p:nvSpPr>
                <p:cNvPr id="48" name="矩形: 圆角 65">
                  <a:extLst>
                    <a:ext uri="{FF2B5EF4-FFF2-40B4-BE49-F238E27FC236}">
                      <a16:creationId xmlns:a16="http://schemas.microsoft.com/office/drawing/2014/main" id="{4B6B1C82-2A79-F445-8C75-7C95DD750670}"/>
                    </a:ext>
                  </a:extLst>
                </p:cNvPr>
                <p:cNvSpPr/>
                <p:nvPr/>
              </p:nvSpPr>
              <p:spPr>
                <a:xfrm>
                  <a:off x="4743745" y="1924821"/>
                  <a:ext cx="423106" cy="45104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  <p:sp>
              <p:nvSpPr>
                <p:cNvPr id="49" name="矩形: 圆角 68">
                  <a:extLst>
                    <a:ext uri="{FF2B5EF4-FFF2-40B4-BE49-F238E27FC236}">
                      <a16:creationId xmlns:a16="http://schemas.microsoft.com/office/drawing/2014/main" id="{AE627424-3E31-2A49-AABD-69CA5D17D5D0}"/>
                    </a:ext>
                  </a:extLst>
                </p:cNvPr>
                <p:cNvSpPr/>
                <p:nvPr/>
              </p:nvSpPr>
              <p:spPr>
                <a:xfrm>
                  <a:off x="3143969" y="1967115"/>
                  <a:ext cx="423106" cy="45104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</p:grpSp>
          <p:cxnSp>
            <p:nvCxnSpPr>
              <p:cNvPr id="54" name="直接连接符 116">
                <a:extLst>
                  <a:ext uri="{FF2B5EF4-FFF2-40B4-BE49-F238E27FC236}">
                    <a16:creationId xmlns:a16="http://schemas.microsoft.com/office/drawing/2014/main" id="{F8126286-157A-3342-962C-30B1FED664E8}"/>
                  </a:ext>
                </a:extLst>
              </p:cNvPr>
              <p:cNvCxnSpPr>
                <a:cxnSpLocks/>
                <a:endCxn id="49" idx="0"/>
              </p:cNvCxnSpPr>
              <p:nvPr/>
            </p:nvCxnSpPr>
            <p:spPr>
              <a:xfrm flipH="1">
                <a:off x="3343296" y="1871421"/>
                <a:ext cx="1599421" cy="233743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120">
                <a:extLst>
                  <a:ext uri="{FF2B5EF4-FFF2-40B4-BE49-F238E27FC236}">
                    <a16:creationId xmlns:a16="http://schemas.microsoft.com/office/drawing/2014/main" id="{5A278B9C-CAB2-1740-BE0A-2D5E0BDA19ED}"/>
                  </a:ext>
                </a:extLst>
              </p:cNvPr>
              <p:cNvCxnSpPr>
                <a:cxnSpLocks/>
                <a:endCxn id="48" idx="0"/>
              </p:cNvCxnSpPr>
              <p:nvPr/>
            </p:nvCxnSpPr>
            <p:spPr>
              <a:xfrm>
                <a:off x="4942717" y="1871421"/>
                <a:ext cx="355" cy="191449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124">
                <a:extLst>
                  <a:ext uri="{FF2B5EF4-FFF2-40B4-BE49-F238E27FC236}">
                    <a16:creationId xmlns:a16="http://schemas.microsoft.com/office/drawing/2014/main" id="{82888D62-5DC6-CF4B-968B-F97E79EF3842}"/>
                  </a:ext>
                </a:extLst>
              </p:cNvPr>
              <p:cNvCxnSpPr>
                <a:cxnSpLocks/>
                <a:endCxn id="47" idx="0"/>
              </p:cNvCxnSpPr>
              <p:nvPr/>
            </p:nvCxnSpPr>
            <p:spPr>
              <a:xfrm>
                <a:off x="4942717" y="1871421"/>
                <a:ext cx="1515548" cy="211170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126">
                <a:extLst>
                  <a:ext uri="{FF2B5EF4-FFF2-40B4-BE49-F238E27FC236}">
                    <a16:creationId xmlns:a16="http://schemas.microsoft.com/office/drawing/2014/main" id="{BE6F25F7-3162-A44B-952B-71D3D311CC64}"/>
                  </a:ext>
                </a:extLst>
              </p:cNvPr>
              <p:cNvCxnSpPr>
                <a:cxnSpLocks/>
                <a:stCxn id="49" idx="2"/>
              </p:cNvCxnSpPr>
              <p:nvPr/>
            </p:nvCxnSpPr>
            <p:spPr>
              <a:xfrm flipH="1">
                <a:off x="3343082" y="2556210"/>
                <a:ext cx="213" cy="191236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130">
                <a:extLst>
                  <a:ext uri="{FF2B5EF4-FFF2-40B4-BE49-F238E27FC236}">
                    <a16:creationId xmlns:a16="http://schemas.microsoft.com/office/drawing/2014/main" id="{E7BE6E76-C1FC-FD4F-B54B-AAE744A40495}"/>
                  </a:ext>
                </a:extLst>
              </p:cNvPr>
              <p:cNvCxnSpPr/>
              <p:nvPr/>
            </p:nvCxnSpPr>
            <p:spPr>
              <a:xfrm flipH="1">
                <a:off x="4924232" y="2543510"/>
                <a:ext cx="213" cy="191236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131">
                <a:extLst>
                  <a:ext uri="{FF2B5EF4-FFF2-40B4-BE49-F238E27FC236}">
                    <a16:creationId xmlns:a16="http://schemas.microsoft.com/office/drawing/2014/main" id="{05B58DDA-8A54-5A4A-A5B7-31F7DB2A909C}"/>
                  </a:ext>
                </a:extLst>
              </p:cNvPr>
              <p:cNvCxnSpPr/>
              <p:nvPr/>
            </p:nvCxnSpPr>
            <p:spPr>
              <a:xfrm flipH="1">
                <a:off x="6454582" y="2537160"/>
                <a:ext cx="213" cy="191236"/>
              </a:xfrm>
              <a:prstGeom prst="line">
                <a:avLst/>
              </a:prstGeom>
              <a:ln w="9525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Freeform 148">
                <a:extLst>
                  <a:ext uri="{FF2B5EF4-FFF2-40B4-BE49-F238E27FC236}">
                    <a16:creationId xmlns:a16="http://schemas.microsoft.com/office/drawing/2014/main" id="{71930A3A-9BED-7D49-88FC-8C7CD2945A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29742" y="2862445"/>
                <a:ext cx="169555" cy="169555"/>
              </a:xfrm>
              <a:custGeom>
                <a:avLst/>
                <a:gdLst>
                  <a:gd name="T0" fmla="*/ 330 w 386"/>
                  <a:gd name="T1" fmla="*/ 221 h 386"/>
                  <a:gd name="T2" fmla="*/ 231 w 386"/>
                  <a:gd name="T3" fmla="*/ 221 h 386"/>
                  <a:gd name="T4" fmla="*/ 198 w 386"/>
                  <a:gd name="T5" fmla="*/ 254 h 386"/>
                  <a:gd name="T6" fmla="*/ 198 w 386"/>
                  <a:gd name="T7" fmla="*/ 353 h 386"/>
                  <a:gd name="T8" fmla="*/ 231 w 386"/>
                  <a:gd name="T9" fmla="*/ 386 h 386"/>
                  <a:gd name="T10" fmla="*/ 330 w 386"/>
                  <a:gd name="T11" fmla="*/ 386 h 386"/>
                  <a:gd name="T12" fmla="*/ 363 w 386"/>
                  <a:gd name="T13" fmla="*/ 353 h 386"/>
                  <a:gd name="T14" fmla="*/ 363 w 386"/>
                  <a:gd name="T15" fmla="*/ 254 h 386"/>
                  <a:gd name="T16" fmla="*/ 330 w 386"/>
                  <a:gd name="T17" fmla="*/ 221 h 386"/>
                  <a:gd name="T18" fmla="*/ 132 w 386"/>
                  <a:gd name="T19" fmla="*/ 221 h 386"/>
                  <a:gd name="T20" fmla="*/ 33 w 386"/>
                  <a:gd name="T21" fmla="*/ 221 h 386"/>
                  <a:gd name="T22" fmla="*/ 0 w 386"/>
                  <a:gd name="T23" fmla="*/ 254 h 386"/>
                  <a:gd name="T24" fmla="*/ 0 w 386"/>
                  <a:gd name="T25" fmla="*/ 353 h 386"/>
                  <a:gd name="T26" fmla="*/ 33 w 386"/>
                  <a:gd name="T27" fmla="*/ 386 h 386"/>
                  <a:gd name="T28" fmla="*/ 132 w 386"/>
                  <a:gd name="T29" fmla="*/ 386 h 386"/>
                  <a:gd name="T30" fmla="*/ 165 w 386"/>
                  <a:gd name="T31" fmla="*/ 353 h 386"/>
                  <a:gd name="T32" fmla="*/ 165 w 386"/>
                  <a:gd name="T33" fmla="*/ 254 h 386"/>
                  <a:gd name="T34" fmla="*/ 132 w 386"/>
                  <a:gd name="T35" fmla="*/ 221 h 386"/>
                  <a:gd name="T36" fmla="*/ 374 w 386"/>
                  <a:gd name="T37" fmla="*/ 83 h 386"/>
                  <a:gd name="T38" fmla="*/ 304 w 386"/>
                  <a:gd name="T39" fmla="*/ 13 h 386"/>
                  <a:gd name="T40" fmla="*/ 257 w 386"/>
                  <a:gd name="T41" fmla="*/ 13 h 386"/>
                  <a:gd name="T42" fmla="*/ 187 w 386"/>
                  <a:gd name="T43" fmla="*/ 83 h 386"/>
                  <a:gd name="T44" fmla="*/ 177 w 386"/>
                  <a:gd name="T45" fmla="*/ 106 h 386"/>
                  <a:gd name="T46" fmla="*/ 187 w 386"/>
                  <a:gd name="T47" fmla="*/ 129 h 386"/>
                  <a:gd name="T48" fmla="*/ 257 w 386"/>
                  <a:gd name="T49" fmla="*/ 199 h 386"/>
                  <a:gd name="T50" fmla="*/ 304 w 386"/>
                  <a:gd name="T51" fmla="*/ 199 h 386"/>
                  <a:gd name="T52" fmla="*/ 364 w 386"/>
                  <a:gd name="T53" fmla="*/ 139 h 386"/>
                  <a:gd name="T54" fmla="*/ 374 w 386"/>
                  <a:gd name="T55" fmla="*/ 129 h 386"/>
                  <a:gd name="T56" fmla="*/ 374 w 386"/>
                  <a:gd name="T57" fmla="*/ 83 h 386"/>
                  <a:gd name="T58" fmla="*/ 132 w 386"/>
                  <a:gd name="T59" fmla="*/ 24 h 386"/>
                  <a:gd name="T60" fmla="*/ 33 w 386"/>
                  <a:gd name="T61" fmla="*/ 24 h 386"/>
                  <a:gd name="T62" fmla="*/ 0 w 386"/>
                  <a:gd name="T63" fmla="*/ 57 h 386"/>
                  <a:gd name="T64" fmla="*/ 0 w 386"/>
                  <a:gd name="T65" fmla="*/ 156 h 386"/>
                  <a:gd name="T66" fmla="*/ 33 w 386"/>
                  <a:gd name="T67" fmla="*/ 188 h 386"/>
                  <a:gd name="T68" fmla="*/ 132 w 386"/>
                  <a:gd name="T69" fmla="*/ 188 h 386"/>
                  <a:gd name="T70" fmla="*/ 165 w 386"/>
                  <a:gd name="T71" fmla="*/ 156 h 386"/>
                  <a:gd name="T72" fmla="*/ 165 w 386"/>
                  <a:gd name="T73" fmla="*/ 57 h 386"/>
                  <a:gd name="T74" fmla="*/ 132 w 386"/>
                  <a:gd name="T75" fmla="*/ 24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86" h="386">
                    <a:moveTo>
                      <a:pt x="330" y="221"/>
                    </a:moveTo>
                    <a:cubicBezTo>
                      <a:pt x="231" y="221"/>
                      <a:pt x="231" y="221"/>
                      <a:pt x="231" y="221"/>
                    </a:cubicBezTo>
                    <a:cubicBezTo>
                      <a:pt x="213" y="222"/>
                      <a:pt x="198" y="236"/>
                      <a:pt x="198" y="254"/>
                    </a:cubicBezTo>
                    <a:cubicBezTo>
                      <a:pt x="198" y="353"/>
                      <a:pt x="198" y="353"/>
                      <a:pt x="198" y="353"/>
                    </a:cubicBezTo>
                    <a:cubicBezTo>
                      <a:pt x="198" y="372"/>
                      <a:pt x="213" y="386"/>
                      <a:pt x="231" y="386"/>
                    </a:cubicBezTo>
                    <a:cubicBezTo>
                      <a:pt x="330" y="386"/>
                      <a:pt x="330" y="386"/>
                      <a:pt x="330" y="386"/>
                    </a:cubicBezTo>
                    <a:cubicBezTo>
                      <a:pt x="348" y="386"/>
                      <a:pt x="363" y="372"/>
                      <a:pt x="363" y="353"/>
                    </a:cubicBezTo>
                    <a:cubicBezTo>
                      <a:pt x="363" y="254"/>
                      <a:pt x="363" y="254"/>
                      <a:pt x="363" y="254"/>
                    </a:cubicBezTo>
                    <a:cubicBezTo>
                      <a:pt x="363" y="236"/>
                      <a:pt x="348" y="221"/>
                      <a:pt x="330" y="221"/>
                    </a:cubicBezTo>
                    <a:moveTo>
                      <a:pt x="132" y="221"/>
                    </a:moveTo>
                    <a:cubicBezTo>
                      <a:pt x="33" y="221"/>
                      <a:pt x="33" y="221"/>
                      <a:pt x="33" y="221"/>
                    </a:cubicBezTo>
                    <a:cubicBezTo>
                      <a:pt x="15" y="222"/>
                      <a:pt x="0" y="236"/>
                      <a:pt x="0" y="254"/>
                    </a:cubicBezTo>
                    <a:cubicBezTo>
                      <a:pt x="0" y="353"/>
                      <a:pt x="0" y="353"/>
                      <a:pt x="0" y="353"/>
                    </a:cubicBezTo>
                    <a:cubicBezTo>
                      <a:pt x="0" y="372"/>
                      <a:pt x="15" y="386"/>
                      <a:pt x="33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0" y="386"/>
                      <a:pt x="165" y="372"/>
                      <a:pt x="165" y="353"/>
                    </a:cubicBezTo>
                    <a:cubicBezTo>
                      <a:pt x="165" y="254"/>
                      <a:pt x="165" y="254"/>
                      <a:pt x="165" y="254"/>
                    </a:cubicBezTo>
                    <a:cubicBezTo>
                      <a:pt x="165" y="236"/>
                      <a:pt x="150" y="221"/>
                      <a:pt x="132" y="221"/>
                    </a:cubicBezTo>
                    <a:moveTo>
                      <a:pt x="374" y="83"/>
                    </a:moveTo>
                    <a:cubicBezTo>
                      <a:pt x="304" y="13"/>
                      <a:pt x="304" y="13"/>
                      <a:pt x="304" y="13"/>
                    </a:cubicBezTo>
                    <a:cubicBezTo>
                      <a:pt x="291" y="0"/>
                      <a:pt x="270" y="0"/>
                      <a:pt x="257" y="13"/>
                    </a:cubicBezTo>
                    <a:cubicBezTo>
                      <a:pt x="187" y="83"/>
                      <a:pt x="187" y="83"/>
                      <a:pt x="187" y="83"/>
                    </a:cubicBezTo>
                    <a:cubicBezTo>
                      <a:pt x="181" y="89"/>
                      <a:pt x="177" y="97"/>
                      <a:pt x="177" y="106"/>
                    </a:cubicBezTo>
                    <a:cubicBezTo>
                      <a:pt x="177" y="115"/>
                      <a:pt x="181" y="123"/>
                      <a:pt x="187" y="129"/>
                    </a:cubicBezTo>
                    <a:cubicBezTo>
                      <a:pt x="257" y="199"/>
                      <a:pt x="257" y="199"/>
                      <a:pt x="257" y="199"/>
                    </a:cubicBezTo>
                    <a:cubicBezTo>
                      <a:pt x="270" y="212"/>
                      <a:pt x="291" y="212"/>
                      <a:pt x="304" y="199"/>
                    </a:cubicBezTo>
                    <a:cubicBezTo>
                      <a:pt x="364" y="139"/>
                      <a:pt x="364" y="139"/>
                      <a:pt x="364" y="139"/>
                    </a:cubicBezTo>
                    <a:cubicBezTo>
                      <a:pt x="374" y="129"/>
                      <a:pt x="374" y="129"/>
                      <a:pt x="374" y="129"/>
                    </a:cubicBezTo>
                    <a:cubicBezTo>
                      <a:pt x="386" y="116"/>
                      <a:pt x="386" y="96"/>
                      <a:pt x="374" y="83"/>
                    </a:cubicBezTo>
                    <a:moveTo>
                      <a:pt x="132" y="24"/>
                    </a:moveTo>
                    <a:cubicBezTo>
                      <a:pt x="33" y="24"/>
                      <a:pt x="33" y="24"/>
                      <a:pt x="33" y="24"/>
                    </a:cubicBezTo>
                    <a:cubicBezTo>
                      <a:pt x="15" y="24"/>
                      <a:pt x="0" y="38"/>
                      <a:pt x="0" y="57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0" y="174"/>
                      <a:pt x="15" y="188"/>
                      <a:pt x="33" y="188"/>
                    </a:cubicBezTo>
                    <a:cubicBezTo>
                      <a:pt x="132" y="188"/>
                      <a:pt x="132" y="188"/>
                      <a:pt x="132" y="188"/>
                    </a:cubicBezTo>
                    <a:cubicBezTo>
                      <a:pt x="150" y="188"/>
                      <a:pt x="165" y="174"/>
                      <a:pt x="165" y="156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38"/>
                      <a:pt x="150" y="24"/>
                      <a:pt x="132" y="24"/>
                    </a:cubicBezTo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44">
                <a:extLst>
                  <a:ext uri="{FF2B5EF4-FFF2-40B4-BE49-F238E27FC236}">
                    <a16:creationId xmlns:a16="http://schemas.microsoft.com/office/drawing/2014/main" id="{EF440A9E-794A-944C-89DE-CB9064A546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07465" y="2836330"/>
                <a:ext cx="162226" cy="163218"/>
              </a:xfrm>
              <a:custGeom>
                <a:avLst/>
                <a:gdLst>
                  <a:gd name="T0" fmla="*/ 63 w 434"/>
                  <a:gd name="T1" fmla="*/ 369 h 437"/>
                  <a:gd name="T2" fmla="*/ 75 w 434"/>
                  <a:gd name="T3" fmla="*/ 374 h 437"/>
                  <a:gd name="T4" fmla="*/ 77 w 434"/>
                  <a:gd name="T5" fmla="*/ 374 h 437"/>
                  <a:gd name="T6" fmla="*/ 88 w 434"/>
                  <a:gd name="T7" fmla="*/ 366 h 437"/>
                  <a:gd name="T8" fmla="*/ 163 w 434"/>
                  <a:gd name="T9" fmla="*/ 221 h 437"/>
                  <a:gd name="T10" fmla="*/ 230 w 434"/>
                  <a:gd name="T11" fmla="*/ 286 h 437"/>
                  <a:gd name="T12" fmla="*/ 243 w 434"/>
                  <a:gd name="T13" fmla="*/ 290 h 437"/>
                  <a:gd name="T14" fmla="*/ 254 w 434"/>
                  <a:gd name="T15" fmla="*/ 283 h 437"/>
                  <a:gd name="T16" fmla="*/ 341 w 434"/>
                  <a:gd name="T17" fmla="*/ 149 h 437"/>
                  <a:gd name="T18" fmla="*/ 356 w 434"/>
                  <a:gd name="T19" fmla="*/ 160 h 437"/>
                  <a:gd name="T20" fmla="*/ 376 w 434"/>
                  <a:gd name="T21" fmla="*/ 167 h 437"/>
                  <a:gd name="T22" fmla="*/ 405 w 434"/>
                  <a:gd name="T23" fmla="*/ 142 h 437"/>
                  <a:gd name="T24" fmla="*/ 431 w 434"/>
                  <a:gd name="T25" fmla="*/ 35 h 437"/>
                  <a:gd name="T26" fmla="*/ 427 w 434"/>
                  <a:gd name="T27" fmla="*/ 10 h 437"/>
                  <a:gd name="T28" fmla="*/ 393 w 434"/>
                  <a:gd name="T29" fmla="*/ 8 h 437"/>
                  <a:gd name="T30" fmla="*/ 301 w 434"/>
                  <a:gd name="T31" fmla="*/ 65 h 437"/>
                  <a:gd name="T32" fmla="*/ 285 w 434"/>
                  <a:gd name="T33" fmla="*/ 91 h 437"/>
                  <a:gd name="T34" fmla="*/ 298 w 434"/>
                  <a:gd name="T35" fmla="*/ 117 h 437"/>
                  <a:gd name="T36" fmla="*/ 317 w 434"/>
                  <a:gd name="T37" fmla="*/ 131 h 437"/>
                  <a:gd name="T38" fmla="*/ 238 w 434"/>
                  <a:gd name="T39" fmla="*/ 251 h 437"/>
                  <a:gd name="T40" fmla="*/ 170 w 434"/>
                  <a:gd name="T41" fmla="*/ 184 h 437"/>
                  <a:gd name="T42" fmla="*/ 157 w 434"/>
                  <a:gd name="T43" fmla="*/ 180 h 437"/>
                  <a:gd name="T44" fmla="*/ 146 w 434"/>
                  <a:gd name="T45" fmla="*/ 188 h 437"/>
                  <a:gd name="T46" fmla="*/ 71 w 434"/>
                  <a:gd name="T47" fmla="*/ 332 h 437"/>
                  <a:gd name="T48" fmla="*/ 30 w 434"/>
                  <a:gd name="T49" fmla="*/ 285 h 437"/>
                  <a:gd name="T50" fmla="*/ 30 w 434"/>
                  <a:gd name="T51" fmla="*/ 101 h 437"/>
                  <a:gd name="T52" fmla="*/ 64 w 434"/>
                  <a:gd name="T53" fmla="*/ 67 h 437"/>
                  <a:gd name="T54" fmla="*/ 266 w 434"/>
                  <a:gd name="T55" fmla="*/ 67 h 437"/>
                  <a:gd name="T56" fmla="*/ 281 w 434"/>
                  <a:gd name="T57" fmla="*/ 52 h 437"/>
                  <a:gd name="T58" fmla="*/ 266 w 434"/>
                  <a:gd name="T59" fmla="*/ 37 h 437"/>
                  <a:gd name="T60" fmla="*/ 64 w 434"/>
                  <a:gd name="T61" fmla="*/ 37 h 437"/>
                  <a:gd name="T62" fmla="*/ 0 w 434"/>
                  <a:gd name="T63" fmla="*/ 101 h 437"/>
                  <a:gd name="T64" fmla="*/ 0 w 434"/>
                  <a:gd name="T65" fmla="*/ 373 h 437"/>
                  <a:gd name="T66" fmla="*/ 64 w 434"/>
                  <a:gd name="T67" fmla="*/ 437 h 437"/>
                  <a:gd name="T68" fmla="*/ 342 w 434"/>
                  <a:gd name="T69" fmla="*/ 437 h 437"/>
                  <a:gd name="T70" fmla="*/ 406 w 434"/>
                  <a:gd name="T71" fmla="*/ 373 h 437"/>
                  <a:gd name="T72" fmla="*/ 406 w 434"/>
                  <a:gd name="T73" fmla="*/ 199 h 437"/>
                  <a:gd name="T74" fmla="*/ 391 w 434"/>
                  <a:gd name="T75" fmla="*/ 184 h 437"/>
                  <a:gd name="T76" fmla="*/ 376 w 434"/>
                  <a:gd name="T77" fmla="*/ 199 h 437"/>
                  <a:gd name="T78" fmla="*/ 376 w 434"/>
                  <a:gd name="T79" fmla="*/ 373 h 437"/>
                  <a:gd name="T80" fmla="*/ 342 w 434"/>
                  <a:gd name="T81" fmla="*/ 407 h 437"/>
                  <a:gd name="T82" fmla="*/ 64 w 434"/>
                  <a:gd name="T83" fmla="*/ 407 h 437"/>
                  <a:gd name="T84" fmla="*/ 30 w 434"/>
                  <a:gd name="T85" fmla="*/ 373 h 437"/>
                  <a:gd name="T86" fmla="*/ 30 w 434"/>
                  <a:gd name="T87" fmla="*/ 332 h 437"/>
                  <a:gd name="T88" fmla="*/ 63 w 434"/>
                  <a:gd name="T89" fmla="*/ 369 h 437"/>
                  <a:gd name="T90" fmla="*/ 316 w 434"/>
                  <a:gd name="T91" fmla="*/ 92 h 437"/>
                  <a:gd name="T92" fmla="*/ 317 w 434"/>
                  <a:gd name="T93" fmla="*/ 91 h 437"/>
                  <a:gd name="T94" fmla="*/ 398 w 434"/>
                  <a:gd name="T95" fmla="*/ 41 h 437"/>
                  <a:gd name="T96" fmla="*/ 375 w 434"/>
                  <a:gd name="T97" fmla="*/ 135 h 437"/>
                  <a:gd name="T98" fmla="*/ 375 w 434"/>
                  <a:gd name="T99" fmla="*/ 136 h 437"/>
                  <a:gd name="T100" fmla="*/ 374 w 434"/>
                  <a:gd name="T101" fmla="*/ 135 h 437"/>
                  <a:gd name="T102" fmla="*/ 317 w 434"/>
                  <a:gd name="T103" fmla="*/ 93 h 437"/>
                  <a:gd name="T104" fmla="*/ 316 w 434"/>
                  <a:gd name="T105" fmla="*/ 92 h 437"/>
                  <a:gd name="T106" fmla="*/ 316 w 434"/>
                  <a:gd name="T107" fmla="*/ 92 h 437"/>
                  <a:gd name="T108" fmla="*/ 316 w 434"/>
                  <a:gd name="T109" fmla="*/ 92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34" h="437">
                    <a:moveTo>
                      <a:pt x="63" y="369"/>
                    </a:moveTo>
                    <a:cubicBezTo>
                      <a:pt x="66" y="373"/>
                      <a:pt x="70" y="374"/>
                      <a:pt x="75" y="374"/>
                    </a:cubicBezTo>
                    <a:cubicBezTo>
                      <a:pt x="75" y="374"/>
                      <a:pt x="76" y="374"/>
                      <a:pt x="77" y="374"/>
                    </a:cubicBezTo>
                    <a:cubicBezTo>
                      <a:pt x="82" y="374"/>
                      <a:pt x="86" y="371"/>
                      <a:pt x="88" y="366"/>
                    </a:cubicBezTo>
                    <a:cubicBezTo>
                      <a:pt x="163" y="221"/>
                      <a:pt x="163" y="221"/>
                      <a:pt x="163" y="221"/>
                    </a:cubicBezTo>
                    <a:cubicBezTo>
                      <a:pt x="230" y="286"/>
                      <a:pt x="230" y="286"/>
                      <a:pt x="230" y="286"/>
                    </a:cubicBezTo>
                    <a:cubicBezTo>
                      <a:pt x="233" y="289"/>
                      <a:pt x="238" y="291"/>
                      <a:pt x="243" y="290"/>
                    </a:cubicBezTo>
                    <a:cubicBezTo>
                      <a:pt x="247" y="290"/>
                      <a:pt x="251" y="287"/>
                      <a:pt x="254" y="283"/>
                    </a:cubicBezTo>
                    <a:cubicBezTo>
                      <a:pt x="341" y="149"/>
                      <a:pt x="341" y="149"/>
                      <a:pt x="341" y="149"/>
                    </a:cubicBezTo>
                    <a:cubicBezTo>
                      <a:pt x="356" y="160"/>
                      <a:pt x="356" y="160"/>
                      <a:pt x="356" y="160"/>
                    </a:cubicBezTo>
                    <a:cubicBezTo>
                      <a:pt x="362" y="165"/>
                      <a:pt x="369" y="167"/>
                      <a:pt x="376" y="167"/>
                    </a:cubicBezTo>
                    <a:cubicBezTo>
                      <a:pt x="390" y="167"/>
                      <a:pt x="401" y="157"/>
                      <a:pt x="405" y="142"/>
                    </a:cubicBezTo>
                    <a:cubicBezTo>
                      <a:pt x="431" y="35"/>
                      <a:pt x="431" y="35"/>
                      <a:pt x="431" y="35"/>
                    </a:cubicBezTo>
                    <a:cubicBezTo>
                      <a:pt x="434" y="23"/>
                      <a:pt x="430" y="15"/>
                      <a:pt x="427" y="10"/>
                    </a:cubicBezTo>
                    <a:cubicBezTo>
                      <a:pt x="420" y="1"/>
                      <a:pt x="406" y="0"/>
                      <a:pt x="393" y="8"/>
                    </a:cubicBezTo>
                    <a:cubicBezTo>
                      <a:pt x="301" y="65"/>
                      <a:pt x="301" y="65"/>
                      <a:pt x="301" y="65"/>
                    </a:cubicBezTo>
                    <a:cubicBezTo>
                      <a:pt x="291" y="71"/>
                      <a:pt x="285" y="80"/>
                      <a:pt x="285" y="91"/>
                    </a:cubicBezTo>
                    <a:cubicBezTo>
                      <a:pt x="284" y="101"/>
                      <a:pt x="289" y="111"/>
                      <a:pt x="298" y="117"/>
                    </a:cubicBezTo>
                    <a:cubicBezTo>
                      <a:pt x="317" y="131"/>
                      <a:pt x="317" y="131"/>
                      <a:pt x="317" y="131"/>
                    </a:cubicBezTo>
                    <a:cubicBezTo>
                      <a:pt x="238" y="251"/>
                      <a:pt x="238" y="251"/>
                      <a:pt x="238" y="251"/>
                    </a:cubicBezTo>
                    <a:cubicBezTo>
                      <a:pt x="170" y="184"/>
                      <a:pt x="170" y="184"/>
                      <a:pt x="170" y="184"/>
                    </a:cubicBezTo>
                    <a:cubicBezTo>
                      <a:pt x="166" y="181"/>
                      <a:pt x="162" y="179"/>
                      <a:pt x="157" y="180"/>
                    </a:cubicBezTo>
                    <a:cubicBezTo>
                      <a:pt x="152" y="181"/>
                      <a:pt x="148" y="184"/>
                      <a:pt x="146" y="188"/>
                    </a:cubicBezTo>
                    <a:cubicBezTo>
                      <a:pt x="71" y="332"/>
                      <a:pt x="71" y="332"/>
                      <a:pt x="71" y="332"/>
                    </a:cubicBezTo>
                    <a:cubicBezTo>
                      <a:pt x="30" y="285"/>
                      <a:pt x="30" y="285"/>
                      <a:pt x="30" y="285"/>
                    </a:cubicBezTo>
                    <a:cubicBezTo>
                      <a:pt x="30" y="101"/>
                      <a:pt x="30" y="101"/>
                      <a:pt x="30" y="101"/>
                    </a:cubicBezTo>
                    <a:cubicBezTo>
                      <a:pt x="30" y="83"/>
                      <a:pt x="46" y="67"/>
                      <a:pt x="64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75" y="67"/>
                      <a:pt x="281" y="61"/>
                      <a:pt x="281" y="52"/>
                    </a:cubicBezTo>
                    <a:cubicBezTo>
                      <a:pt x="281" y="44"/>
                      <a:pt x="275" y="37"/>
                      <a:pt x="266" y="37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29" y="37"/>
                      <a:pt x="0" y="66"/>
                      <a:pt x="0" y="101"/>
                    </a:cubicBezTo>
                    <a:cubicBezTo>
                      <a:pt x="0" y="373"/>
                      <a:pt x="0" y="373"/>
                      <a:pt x="0" y="373"/>
                    </a:cubicBezTo>
                    <a:cubicBezTo>
                      <a:pt x="0" y="408"/>
                      <a:pt x="29" y="437"/>
                      <a:pt x="64" y="437"/>
                    </a:cubicBezTo>
                    <a:cubicBezTo>
                      <a:pt x="342" y="437"/>
                      <a:pt x="342" y="437"/>
                      <a:pt x="342" y="437"/>
                    </a:cubicBezTo>
                    <a:cubicBezTo>
                      <a:pt x="377" y="437"/>
                      <a:pt x="406" y="408"/>
                      <a:pt x="406" y="373"/>
                    </a:cubicBezTo>
                    <a:cubicBezTo>
                      <a:pt x="406" y="199"/>
                      <a:pt x="406" y="199"/>
                      <a:pt x="406" y="199"/>
                    </a:cubicBezTo>
                    <a:cubicBezTo>
                      <a:pt x="406" y="191"/>
                      <a:pt x="399" y="184"/>
                      <a:pt x="391" y="184"/>
                    </a:cubicBezTo>
                    <a:cubicBezTo>
                      <a:pt x="382" y="184"/>
                      <a:pt x="376" y="191"/>
                      <a:pt x="376" y="199"/>
                    </a:cubicBezTo>
                    <a:cubicBezTo>
                      <a:pt x="376" y="373"/>
                      <a:pt x="376" y="373"/>
                      <a:pt x="376" y="373"/>
                    </a:cubicBezTo>
                    <a:cubicBezTo>
                      <a:pt x="376" y="391"/>
                      <a:pt x="360" y="407"/>
                      <a:pt x="342" y="407"/>
                    </a:cubicBezTo>
                    <a:cubicBezTo>
                      <a:pt x="64" y="407"/>
                      <a:pt x="64" y="407"/>
                      <a:pt x="64" y="407"/>
                    </a:cubicBezTo>
                    <a:cubicBezTo>
                      <a:pt x="46" y="407"/>
                      <a:pt x="30" y="391"/>
                      <a:pt x="30" y="373"/>
                    </a:cubicBezTo>
                    <a:cubicBezTo>
                      <a:pt x="30" y="332"/>
                      <a:pt x="30" y="332"/>
                      <a:pt x="30" y="332"/>
                    </a:cubicBezTo>
                    <a:lnTo>
                      <a:pt x="63" y="369"/>
                    </a:lnTo>
                    <a:close/>
                    <a:moveTo>
                      <a:pt x="316" y="92"/>
                    </a:moveTo>
                    <a:cubicBezTo>
                      <a:pt x="316" y="92"/>
                      <a:pt x="316" y="91"/>
                      <a:pt x="317" y="91"/>
                    </a:cubicBezTo>
                    <a:cubicBezTo>
                      <a:pt x="398" y="41"/>
                      <a:pt x="398" y="41"/>
                      <a:pt x="398" y="41"/>
                    </a:cubicBezTo>
                    <a:cubicBezTo>
                      <a:pt x="375" y="135"/>
                      <a:pt x="375" y="135"/>
                      <a:pt x="375" y="135"/>
                    </a:cubicBezTo>
                    <a:cubicBezTo>
                      <a:pt x="375" y="135"/>
                      <a:pt x="375" y="136"/>
                      <a:pt x="375" y="136"/>
                    </a:cubicBezTo>
                    <a:cubicBezTo>
                      <a:pt x="375" y="136"/>
                      <a:pt x="374" y="136"/>
                      <a:pt x="374" y="135"/>
                    </a:cubicBezTo>
                    <a:cubicBezTo>
                      <a:pt x="317" y="93"/>
                      <a:pt x="317" y="93"/>
                      <a:pt x="317" y="93"/>
                    </a:cubicBezTo>
                    <a:cubicBezTo>
                      <a:pt x="316" y="92"/>
                      <a:pt x="316" y="92"/>
                      <a:pt x="316" y="92"/>
                    </a:cubicBezTo>
                    <a:close/>
                    <a:moveTo>
                      <a:pt x="316" y="92"/>
                    </a:moveTo>
                    <a:cubicBezTo>
                      <a:pt x="316" y="92"/>
                      <a:pt x="316" y="92"/>
                      <a:pt x="316" y="92"/>
                    </a:cubicBezTo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212648E2-6AF8-8047-82C3-605D9666FC7D}"/>
                </a:ext>
              </a:extLst>
            </p:cNvPr>
            <p:cNvCxnSpPr>
              <a:cxnSpLocks/>
              <a:stCxn id="35" idx="2"/>
              <a:endCxn id="37" idx="1"/>
            </p:cNvCxnSpPr>
            <p:nvPr/>
          </p:nvCxnSpPr>
          <p:spPr>
            <a:xfrm flipH="1">
              <a:off x="2585611" y="3798519"/>
              <a:ext cx="3443970" cy="1016204"/>
            </a:xfrm>
            <a:prstGeom prst="straightConnector1">
              <a:avLst/>
            </a:prstGeom>
            <a:ln w="12700">
              <a:solidFill>
                <a:srgbClr val="FFC000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A01C48B0-DE2A-7B49-98EE-831143ECCEE1}"/>
                </a:ext>
              </a:extLst>
            </p:cNvPr>
            <p:cNvCxnSpPr>
              <a:cxnSpLocks/>
              <a:stCxn id="35" idx="2"/>
              <a:endCxn id="36" idx="3"/>
            </p:cNvCxnSpPr>
            <p:nvPr/>
          </p:nvCxnSpPr>
          <p:spPr>
            <a:xfrm>
              <a:off x="6029581" y="3798519"/>
              <a:ext cx="596525" cy="1016204"/>
            </a:xfrm>
            <a:prstGeom prst="straightConnector1">
              <a:avLst/>
            </a:prstGeom>
            <a:ln w="12700">
              <a:solidFill>
                <a:srgbClr val="FFC000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9" name="组合 98">
              <a:extLst>
                <a:ext uri="{FF2B5EF4-FFF2-40B4-BE49-F238E27FC236}">
                  <a16:creationId xmlns:a16="http://schemas.microsoft.com/office/drawing/2014/main" id="{9FC3D171-DD39-4D48-A37A-3AE580294878}"/>
                </a:ext>
              </a:extLst>
            </p:cNvPr>
            <p:cNvGrpSpPr/>
            <p:nvPr/>
          </p:nvGrpSpPr>
          <p:grpSpPr>
            <a:xfrm>
              <a:off x="2571389" y="1627296"/>
              <a:ext cx="1302414" cy="253738"/>
              <a:chOff x="2585611" y="1406035"/>
              <a:chExt cx="1302414" cy="253738"/>
            </a:xfrm>
          </p:grpSpPr>
          <p:sp>
            <p:nvSpPr>
              <p:cNvPr id="95" name="Freeform 137">
                <a:extLst>
                  <a:ext uri="{FF2B5EF4-FFF2-40B4-BE49-F238E27FC236}">
                    <a16:creationId xmlns:a16="http://schemas.microsoft.com/office/drawing/2014/main" id="{3FCFC43E-E1F8-E447-A933-D90B7FE15D61}"/>
                  </a:ext>
                </a:extLst>
              </p:cNvPr>
              <p:cNvSpPr/>
              <p:nvPr/>
            </p:nvSpPr>
            <p:spPr bwMode="auto">
              <a:xfrm>
                <a:off x="2585611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137">
                <a:extLst>
                  <a:ext uri="{FF2B5EF4-FFF2-40B4-BE49-F238E27FC236}">
                    <a16:creationId xmlns:a16="http://schemas.microsoft.com/office/drawing/2014/main" id="{C4A92F00-D565-EB42-9F47-8ED2A874901D}"/>
                  </a:ext>
                </a:extLst>
              </p:cNvPr>
              <p:cNvSpPr/>
              <p:nvPr/>
            </p:nvSpPr>
            <p:spPr bwMode="auto">
              <a:xfrm>
                <a:off x="2932496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137">
                <a:extLst>
                  <a:ext uri="{FF2B5EF4-FFF2-40B4-BE49-F238E27FC236}">
                    <a16:creationId xmlns:a16="http://schemas.microsoft.com/office/drawing/2014/main" id="{83384E34-6572-F34E-B962-AE591F8DC296}"/>
                  </a:ext>
                </a:extLst>
              </p:cNvPr>
              <p:cNvSpPr/>
              <p:nvPr/>
            </p:nvSpPr>
            <p:spPr bwMode="auto">
              <a:xfrm>
                <a:off x="3279381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137">
                <a:extLst>
                  <a:ext uri="{FF2B5EF4-FFF2-40B4-BE49-F238E27FC236}">
                    <a16:creationId xmlns:a16="http://schemas.microsoft.com/office/drawing/2014/main" id="{5BDB2C93-7A54-1E41-8351-FF0BD0F57846}"/>
                  </a:ext>
                </a:extLst>
              </p:cNvPr>
              <p:cNvSpPr/>
              <p:nvPr/>
            </p:nvSpPr>
            <p:spPr bwMode="auto">
              <a:xfrm>
                <a:off x="3626267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00" name="组合 99">
              <a:extLst>
                <a:ext uri="{FF2B5EF4-FFF2-40B4-BE49-F238E27FC236}">
                  <a16:creationId xmlns:a16="http://schemas.microsoft.com/office/drawing/2014/main" id="{B9B28361-FBCC-0C4F-9347-29BB96497472}"/>
                </a:ext>
              </a:extLst>
            </p:cNvPr>
            <p:cNvGrpSpPr/>
            <p:nvPr/>
          </p:nvGrpSpPr>
          <p:grpSpPr>
            <a:xfrm>
              <a:off x="4427720" y="1629358"/>
              <a:ext cx="1302414" cy="253738"/>
              <a:chOff x="2585611" y="1406035"/>
              <a:chExt cx="1302414" cy="253738"/>
            </a:xfrm>
          </p:grpSpPr>
          <p:sp>
            <p:nvSpPr>
              <p:cNvPr id="101" name="Freeform 137">
                <a:extLst>
                  <a:ext uri="{FF2B5EF4-FFF2-40B4-BE49-F238E27FC236}">
                    <a16:creationId xmlns:a16="http://schemas.microsoft.com/office/drawing/2014/main" id="{7F970623-F384-4743-B740-087EC2AF5B56}"/>
                  </a:ext>
                </a:extLst>
              </p:cNvPr>
              <p:cNvSpPr/>
              <p:nvPr/>
            </p:nvSpPr>
            <p:spPr bwMode="auto">
              <a:xfrm>
                <a:off x="2585611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137">
                <a:extLst>
                  <a:ext uri="{FF2B5EF4-FFF2-40B4-BE49-F238E27FC236}">
                    <a16:creationId xmlns:a16="http://schemas.microsoft.com/office/drawing/2014/main" id="{5C7265A4-80D4-814B-B6FE-C3F1D43AB975}"/>
                  </a:ext>
                </a:extLst>
              </p:cNvPr>
              <p:cNvSpPr/>
              <p:nvPr/>
            </p:nvSpPr>
            <p:spPr bwMode="auto">
              <a:xfrm>
                <a:off x="2932496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137">
                <a:extLst>
                  <a:ext uri="{FF2B5EF4-FFF2-40B4-BE49-F238E27FC236}">
                    <a16:creationId xmlns:a16="http://schemas.microsoft.com/office/drawing/2014/main" id="{622D4E94-E24E-5B4E-9506-BE333191D9A9}"/>
                  </a:ext>
                </a:extLst>
              </p:cNvPr>
              <p:cNvSpPr/>
              <p:nvPr/>
            </p:nvSpPr>
            <p:spPr bwMode="auto">
              <a:xfrm>
                <a:off x="3279381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137">
                <a:extLst>
                  <a:ext uri="{FF2B5EF4-FFF2-40B4-BE49-F238E27FC236}">
                    <a16:creationId xmlns:a16="http://schemas.microsoft.com/office/drawing/2014/main" id="{5E71AF46-12FD-3544-BB14-F591D37C2BF1}"/>
                  </a:ext>
                </a:extLst>
              </p:cNvPr>
              <p:cNvSpPr/>
              <p:nvPr/>
            </p:nvSpPr>
            <p:spPr bwMode="auto">
              <a:xfrm>
                <a:off x="3626267" y="1406035"/>
                <a:ext cx="261758" cy="253738"/>
              </a:xfrm>
              <a:custGeom>
                <a:avLst/>
                <a:gdLst>
                  <a:gd name="T0" fmla="*/ 230 w 242"/>
                  <a:gd name="T1" fmla="*/ 234 h 234"/>
                  <a:gd name="T2" fmla="*/ 218 w 242"/>
                  <a:gd name="T3" fmla="*/ 222 h 234"/>
                  <a:gd name="T4" fmla="*/ 163 w 242"/>
                  <a:gd name="T5" fmla="*/ 149 h 234"/>
                  <a:gd name="T6" fmla="*/ 156 w 242"/>
                  <a:gd name="T7" fmla="*/ 140 h 234"/>
                  <a:gd name="T8" fmla="*/ 160 w 242"/>
                  <a:gd name="T9" fmla="*/ 129 h 234"/>
                  <a:gd name="T10" fmla="*/ 181 w 242"/>
                  <a:gd name="T11" fmla="*/ 84 h 234"/>
                  <a:gd name="T12" fmla="*/ 121 w 242"/>
                  <a:gd name="T13" fmla="*/ 24 h 234"/>
                  <a:gd name="T14" fmla="*/ 61 w 242"/>
                  <a:gd name="T15" fmla="*/ 84 h 234"/>
                  <a:gd name="T16" fmla="*/ 82 w 242"/>
                  <a:gd name="T17" fmla="*/ 129 h 234"/>
                  <a:gd name="T18" fmla="*/ 85 w 242"/>
                  <a:gd name="T19" fmla="*/ 140 h 234"/>
                  <a:gd name="T20" fmla="*/ 78 w 242"/>
                  <a:gd name="T21" fmla="*/ 149 h 234"/>
                  <a:gd name="T22" fmla="*/ 24 w 242"/>
                  <a:gd name="T23" fmla="*/ 222 h 234"/>
                  <a:gd name="T24" fmla="*/ 12 w 242"/>
                  <a:gd name="T25" fmla="*/ 234 h 234"/>
                  <a:gd name="T26" fmla="*/ 0 w 242"/>
                  <a:gd name="T27" fmla="*/ 222 h 234"/>
                  <a:gd name="T28" fmla="*/ 55 w 242"/>
                  <a:gd name="T29" fmla="*/ 136 h 234"/>
                  <a:gd name="T30" fmla="*/ 37 w 242"/>
                  <a:gd name="T31" fmla="*/ 84 h 234"/>
                  <a:gd name="T32" fmla="*/ 121 w 242"/>
                  <a:gd name="T33" fmla="*/ 0 h 234"/>
                  <a:gd name="T34" fmla="*/ 205 w 242"/>
                  <a:gd name="T35" fmla="*/ 84 h 234"/>
                  <a:gd name="T36" fmla="*/ 187 w 242"/>
                  <a:gd name="T37" fmla="*/ 136 h 234"/>
                  <a:gd name="T38" fmla="*/ 242 w 242"/>
                  <a:gd name="T39" fmla="*/ 222 h 234"/>
                  <a:gd name="T40" fmla="*/ 230 w 242"/>
                  <a:gd name="T4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2" h="234">
                    <a:moveTo>
                      <a:pt x="230" y="234"/>
                    </a:moveTo>
                    <a:cubicBezTo>
                      <a:pt x="223" y="234"/>
                      <a:pt x="218" y="228"/>
                      <a:pt x="218" y="222"/>
                    </a:cubicBezTo>
                    <a:cubicBezTo>
                      <a:pt x="218" y="204"/>
                      <a:pt x="182" y="157"/>
                      <a:pt x="163" y="149"/>
                    </a:cubicBezTo>
                    <a:cubicBezTo>
                      <a:pt x="159" y="147"/>
                      <a:pt x="157" y="144"/>
                      <a:pt x="156" y="140"/>
                    </a:cubicBezTo>
                    <a:cubicBezTo>
                      <a:pt x="156" y="136"/>
                      <a:pt x="157" y="132"/>
                      <a:pt x="160" y="129"/>
                    </a:cubicBezTo>
                    <a:cubicBezTo>
                      <a:pt x="173" y="118"/>
                      <a:pt x="181" y="101"/>
                      <a:pt x="181" y="84"/>
                    </a:cubicBezTo>
                    <a:cubicBezTo>
                      <a:pt x="181" y="51"/>
                      <a:pt x="154" y="24"/>
                      <a:pt x="121" y="24"/>
                    </a:cubicBezTo>
                    <a:cubicBezTo>
                      <a:pt x="88" y="24"/>
                      <a:pt x="61" y="51"/>
                      <a:pt x="61" y="84"/>
                    </a:cubicBezTo>
                    <a:cubicBezTo>
                      <a:pt x="61" y="101"/>
                      <a:pt x="69" y="118"/>
                      <a:pt x="82" y="129"/>
                    </a:cubicBezTo>
                    <a:cubicBezTo>
                      <a:pt x="85" y="132"/>
                      <a:pt x="86" y="136"/>
                      <a:pt x="85" y="140"/>
                    </a:cubicBezTo>
                    <a:cubicBezTo>
                      <a:pt x="85" y="144"/>
                      <a:pt x="82" y="147"/>
                      <a:pt x="78" y="149"/>
                    </a:cubicBezTo>
                    <a:cubicBezTo>
                      <a:pt x="59" y="157"/>
                      <a:pt x="24" y="204"/>
                      <a:pt x="24" y="222"/>
                    </a:cubicBezTo>
                    <a:cubicBezTo>
                      <a:pt x="24" y="228"/>
                      <a:pt x="19" y="234"/>
                      <a:pt x="12" y="234"/>
                    </a:cubicBezTo>
                    <a:cubicBezTo>
                      <a:pt x="5" y="234"/>
                      <a:pt x="0" y="228"/>
                      <a:pt x="0" y="222"/>
                    </a:cubicBezTo>
                    <a:cubicBezTo>
                      <a:pt x="0" y="198"/>
                      <a:pt x="30" y="156"/>
                      <a:pt x="55" y="136"/>
                    </a:cubicBezTo>
                    <a:cubicBezTo>
                      <a:pt x="43" y="121"/>
                      <a:pt x="37" y="103"/>
                      <a:pt x="37" y="84"/>
                    </a:cubicBezTo>
                    <a:cubicBezTo>
                      <a:pt x="37" y="38"/>
                      <a:pt x="75" y="0"/>
                      <a:pt x="121" y="0"/>
                    </a:cubicBezTo>
                    <a:cubicBezTo>
                      <a:pt x="167" y="0"/>
                      <a:pt x="205" y="38"/>
                      <a:pt x="205" y="84"/>
                    </a:cubicBezTo>
                    <a:cubicBezTo>
                      <a:pt x="205" y="103"/>
                      <a:pt x="198" y="121"/>
                      <a:pt x="187" y="136"/>
                    </a:cubicBezTo>
                    <a:cubicBezTo>
                      <a:pt x="212" y="156"/>
                      <a:pt x="242" y="198"/>
                      <a:pt x="242" y="222"/>
                    </a:cubicBezTo>
                    <a:cubicBezTo>
                      <a:pt x="242" y="228"/>
                      <a:pt x="236" y="234"/>
                      <a:pt x="230" y="234"/>
                    </a:cubicBezTo>
                    <a:close/>
                  </a:path>
                </a:pathLst>
              </a:custGeom>
              <a:solidFill>
                <a:srgbClr val="0444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16" name="图片 115">
              <a:extLst>
                <a:ext uri="{FF2B5EF4-FFF2-40B4-BE49-F238E27FC236}">
                  <a16:creationId xmlns:a16="http://schemas.microsoft.com/office/drawing/2014/main" id="{4DED5D8F-189C-EE4F-A8ED-8FD8882D44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7941" y="2252557"/>
              <a:ext cx="541473" cy="461396"/>
            </a:xfrm>
            <a:prstGeom prst="rect">
              <a:avLst/>
            </a:prstGeom>
          </p:spPr>
        </p:pic>
        <p:pic>
          <p:nvPicPr>
            <p:cNvPr id="117" name="图片 116">
              <a:extLst>
                <a:ext uri="{FF2B5EF4-FFF2-40B4-BE49-F238E27FC236}">
                  <a16:creationId xmlns:a16="http://schemas.microsoft.com/office/drawing/2014/main" id="{25709C52-2DB1-E740-A2AC-D6A7CE297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478" y="2252557"/>
              <a:ext cx="541473" cy="461396"/>
            </a:xfrm>
            <a:prstGeom prst="rect">
              <a:avLst/>
            </a:prstGeom>
          </p:spPr>
        </p:pic>
        <p:pic>
          <p:nvPicPr>
            <p:cNvPr id="118" name="图片 117">
              <a:extLst>
                <a:ext uri="{FF2B5EF4-FFF2-40B4-BE49-F238E27FC236}">
                  <a16:creationId xmlns:a16="http://schemas.microsoft.com/office/drawing/2014/main" id="{5B3E9813-D4B8-D54D-BDA5-F183E7EA2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2497" y="2252557"/>
              <a:ext cx="541473" cy="461396"/>
            </a:xfrm>
            <a:prstGeom prst="rect">
              <a:avLst/>
            </a:prstGeom>
          </p:spPr>
        </p:pic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DD871002-3FC6-024B-8060-B58BDBF09A8D}"/>
                </a:ext>
              </a:extLst>
            </p:cNvPr>
            <p:cNvSpPr/>
            <p:nvPr/>
          </p:nvSpPr>
          <p:spPr>
            <a:xfrm>
              <a:off x="1787259" y="2992035"/>
              <a:ext cx="798352" cy="936247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5" name="矩形 124">
              <a:extLst>
                <a:ext uri="{FF2B5EF4-FFF2-40B4-BE49-F238E27FC236}">
                  <a16:creationId xmlns:a16="http://schemas.microsoft.com/office/drawing/2014/main" id="{599A56A4-ECFF-2B4A-902B-58AB8A1C03E7}"/>
                </a:ext>
              </a:extLst>
            </p:cNvPr>
            <p:cNvSpPr/>
            <p:nvPr/>
          </p:nvSpPr>
          <p:spPr>
            <a:xfrm>
              <a:off x="3740750" y="2992035"/>
              <a:ext cx="798352" cy="936247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6" name="矩形 125">
              <a:extLst>
                <a:ext uri="{FF2B5EF4-FFF2-40B4-BE49-F238E27FC236}">
                  <a16:creationId xmlns:a16="http://schemas.microsoft.com/office/drawing/2014/main" id="{2C821BC3-F051-994C-B4DA-F8658B2466FF}"/>
                </a:ext>
              </a:extLst>
            </p:cNvPr>
            <p:cNvSpPr/>
            <p:nvPr/>
          </p:nvSpPr>
          <p:spPr>
            <a:xfrm>
              <a:off x="5609617" y="2987274"/>
              <a:ext cx="798352" cy="936247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id="{E2C6F095-1266-E54F-AE86-50A438B4E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508" y="1627296"/>
              <a:ext cx="297546" cy="2975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17297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>
            <a:extLst>
              <a:ext uri="{FF2B5EF4-FFF2-40B4-BE49-F238E27FC236}">
                <a16:creationId xmlns:a16="http://schemas.microsoft.com/office/drawing/2014/main" id="{699EE08B-FC91-5043-BE82-B2C782592F4F}"/>
              </a:ext>
            </a:extLst>
          </p:cNvPr>
          <p:cNvGrpSpPr/>
          <p:nvPr/>
        </p:nvGrpSpPr>
        <p:grpSpPr>
          <a:xfrm>
            <a:off x="910186" y="1747590"/>
            <a:ext cx="6754871" cy="3205804"/>
            <a:chOff x="936063" y="1290280"/>
            <a:chExt cx="9092569" cy="4315255"/>
          </a:xfrm>
        </p:grpSpPr>
        <p:sp>
          <p:nvSpPr>
            <p:cNvPr id="175" name="矩形 174">
              <a:extLst>
                <a:ext uri="{FF2B5EF4-FFF2-40B4-BE49-F238E27FC236}">
                  <a16:creationId xmlns:a16="http://schemas.microsoft.com/office/drawing/2014/main" id="{02B1CE05-2951-3A4C-B437-46582F4B15D7}"/>
                </a:ext>
              </a:extLst>
            </p:cNvPr>
            <p:cNvSpPr/>
            <p:nvPr/>
          </p:nvSpPr>
          <p:spPr>
            <a:xfrm>
              <a:off x="936063" y="1290280"/>
              <a:ext cx="9092569" cy="4315255"/>
            </a:xfrm>
            <a:prstGeom prst="rect">
              <a:avLst/>
            </a:prstGeom>
            <a:solidFill>
              <a:schemeClr val="accent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6" name="矩形 175">
              <a:extLst>
                <a:ext uri="{FF2B5EF4-FFF2-40B4-BE49-F238E27FC236}">
                  <a16:creationId xmlns:a16="http://schemas.microsoft.com/office/drawing/2014/main" id="{6C5C718B-4728-AE46-AA73-23E54F73D8AD}"/>
                </a:ext>
              </a:extLst>
            </p:cNvPr>
            <p:cNvSpPr/>
            <p:nvPr/>
          </p:nvSpPr>
          <p:spPr>
            <a:xfrm>
              <a:off x="1013896" y="1367060"/>
              <a:ext cx="8936903" cy="41616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7" name="矩形 176">
            <a:extLst>
              <a:ext uri="{FF2B5EF4-FFF2-40B4-BE49-F238E27FC236}">
                <a16:creationId xmlns:a16="http://schemas.microsoft.com/office/drawing/2014/main" id="{410D09EA-ECDC-7B43-858A-A4049F45B55C}"/>
              </a:ext>
            </a:extLst>
          </p:cNvPr>
          <p:cNvSpPr/>
          <p:nvPr/>
        </p:nvSpPr>
        <p:spPr>
          <a:xfrm>
            <a:off x="6137341" y="3309701"/>
            <a:ext cx="1223659" cy="1345007"/>
          </a:xfrm>
          <a:prstGeom prst="rect">
            <a:avLst/>
          </a:prstGeom>
          <a:solidFill>
            <a:srgbClr val="E5F6FD"/>
          </a:solidFill>
          <a:ln w="127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id="{085FF19A-D4B4-6D42-8DC0-9D77A1E4973E}"/>
              </a:ext>
            </a:extLst>
          </p:cNvPr>
          <p:cNvSpPr/>
          <p:nvPr/>
        </p:nvSpPr>
        <p:spPr>
          <a:xfrm>
            <a:off x="1098437" y="2928046"/>
            <a:ext cx="4495583" cy="1837432"/>
          </a:xfrm>
          <a:prstGeom prst="rect">
            <a:avLst/>
          </a:prstGeom>
          <a:solidFill>
            <a:srgbClr val="E5F6FD">
              <a:alpha val="42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2" name="矩形 101">
            <a:extLst>
              <a:ext uri="{FF2B5EF4-FFF2-40B4-BE49-F238E27FC236}">
                <a16:creationId xmlns:a16="http://schemas.microsoft.com/office/drawing/2014/main" id="{CB84EA83-EA2E-D04D-88B1-7413B35D1603}"/>
              </a:ext>
            </a:extLst>
          </p:cNvPr>
          <p:cNvSpPr/>
          <p:nvPr/>
        </p:nvSpPr>
        <p:spPr>
          <a:xfrm>
            <a:off x="1219298" y="3771380"/>
            <a:ext cx="1253802" cy="781409"/>
          </a:xfrm>
          <a:prstGeom prst="rect">
            <a:avLst/>
          </a:prstGeom>
          <a:solidFill>
            <a:srgbClr val="E5F6FD"/>
          </a:solidFill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id="{806FC6E2-5E93-C148-9E92-4AF174DFF262}"/>
              </a:ext>
            </a:extLst>
          </p:cNvPr>
          <p:cNvSpPr/>
          <p:nvPr/>
        </p:nvSpPr>
        <p:spPr>
          <a:xfrm>
            <a:off x="4124338" y="3777222"/>
            <a:ext cx="1253802" cy="781409"/>
          </a:xfrm>
          <a:prstGeom prst="rect">
            <a:avLst/>
          </a:prstGeom>
          <a:solidFill>
            <a:srgbClr val="E5F6FD"/>
          </a:solidFill>
          <a:ln w="127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id="{3C464232-4202-DA4E-8026-7D4E54FA17B3}"/>
              </a:ext>
            </a:extLst>
          </p:cNvPr>
          <p:cNvSpPr/>
          <p:nvPr/>
        </p:nvSpPr>
        <p:spPr>
          <a:xfrm>
            <a:off x="2675047" y="3778090"/>
            <a:ext cx="1253802" cy="781409"/>
          </a:xfrm>
          <a:prstGeom prst="rect">
            <a:avLst/>
          </a:prstGeom>
          <a:solidFill>
            <a:srgbClr val="E5F6FD"/>
          </a:solidFill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5" name="圆角矩形 104">
            <a:extLst>
              <a:ext uri="{FF2B5EF4-FFF2-40B4-BE49-F238E27FC236}">
                <a16:creationId xmlns:a16="http://schemas.microsoft.com/office/drawing/2014/main" id="{BAC3FAB0-A3D2-D44C-A8A0-955646A1CDE6}"/>
              </a:ext>
            </a:extLst>
          </p:cNvPr>
          <p:cNvSpPr/>
          <p:nvPr/>
        </p:nvSpPr>
        <p:spPr>
          <a:xfrm>
            <a:off x="1897849" y="1943312"/>
            <a:ext cx="2784061" cy="300963"/>
          </a:xfrm>
          <a:prstGeom prst="roundRect">
            <a:avLst/>
          </a:prstGeom>
          <a:solidFill>
            <a:srgbClr val="E5F6FD">
              <a:alpha val="55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6" name="Group 82">
            <a:extLst>
              <a:ext uri="{FF2B5EF4-FFF2-40B4-BE49-F238E27FC236}">
                <a16:creationId xmlns:a16="http://schemas.microsoft.com/office/drawing/2014/main" id="{E6606BD6-402F-9448-AC0F-8D90E3C91511}"/>
              </a:ext>
            </a:extLst>
          </p:cNvPr>
          <p:cNvGrpSpPr/>
          <p:nvPr/>
        </p:nvGrpSpPr>
        <p:grpSpPr>
          <a:xfrm>
            <a:off x="1387081" y="2244275"/>
            <a:ext cx="3856822" cy="2259328"/>
            <a:chOff x="2857932" y="1871421"/>
            <a:chExt cx="4210124" cy="2578633"/>
          </a:xfrm>
        </p:grpSpPr>
        <p:sp>
          <p:nvSpPr>
            <p:cNvPr id="131" name="流程图: 磁盘 5">
              <a:extLst>
                <a:ext uri="{FF2B5EF4-FFF2-40B4-BE49-F238E27FC236}">
                  <a16:creationId xmlns:a16="http://schemas.microsoft.com/office/drawing/2014/main" id="{DF621DD7-C8FE-9549-B07F-BA1CA17A1013}"/>
                </a:ext>
              </a:extLst>
            </p:cNvPr>
            <p:cNvSpPr/>
            <p:nvPr/>
          </p:nvSpPr>
          <p:spPr>
            <a:xfrm>
              <a:off x="2857932" y="4011308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pic>
          <p:nvPicPr>
            <p:cNvPr id="132" name="图片 36">
              <a:extLst>
                <a:ext uri="{FF2B5EF4-FFF2-40B4-BE49-F238E27FC236}">
                  <a16:creationId xmlns:a16="http://schemas.microsoft.com/office/drawing/2014/main" id="{A3F09A96-9FEF-524D-BF33-3571ED8607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0187" y="2804529"/>
              <a:ext cx="307643" cy="298416"/>
            </a:xfrm>
            <a:prstGeom prst="rect">
              <a:avLst/>
            </a:prstGeom>
          </p:spPr>
        </p:pic>
        <p:sp>
          <p:nvSpPr>
            <p:cNvPr id="133" name="流程图: 磁盘 9">
              <a:extLst>
                <a:ext uri="{FF2B5EF4-FFF2-40B4-BE49-F238E27FC236}">
                  <a16:creationId xmlns:a16="http://schemas.microsoft.com/office/drawing/2014/main" id="{DE6A01BB-7C52-3C41-81E5-CF0F053C6373}"/>
                </a:ext>
              </a:extLst>
            </p:cNvPr>
            <p:cNvSpPr/>
            <p:nvPr/>
          </p:nvSpPr>
          <p:spPr>
            <a:xfrm>
              <a:off x="3206940" y="3127711"/>
              <a:ext cx="291281" cy="350803"/>
            </a:xfrm>
            <a:prstGeom prst="flowChartMagneticDisk">
              <a:avLst/>
            </a:prstGeom>
            <a:noFill/>
            <a:ln w="1270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34" name="流程图: 磁盘 11">
              <a:extLst>
                <a:ext uri="{FF2B5EF4-FFF2-40B4-BE49-F238E27FC236}">
                  <a16:creationId xmlns:a16="http://schemas.microsoft.com/office/drawing/2014/main" id="{68539397-446E-A448-96B1-AC66787E2030}"/>
                </a:ext>
              </a:extLst>
            </p:cNvPr>
            <p:cNvSpPr/>
            <p:nvPr/>
          </p:nvSpPr>
          <p:spPr>
            <a:xfrm>
              <a:off x="4789423" y="3127711"/>
              <a:ext cx="291281" cy="350803"/>
            </a:xfrm>
            <a:prstGeom prst="flowChartMagneticDisk">
              <a:avLst/>
            </a:prstGeom>
            <a:noFill/>
            <a:ln w="127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35" name="流程图: 磁盘 13">
              <a:extLst>
                <a:ext uri="{FF2B5EF4-FFF2-40B4-BE49-F238E27FC236}">
                  <a16:creationId xmlns:a16="http://schemas.microsoft.com/office/drawing/2014/main" id="{9A556B80-E4B4-D14D-A358-E3214E335424}"/>
                </a:ext>
              </a:extLst>
            </p:cNvPr>
            <p:cNvSpPr/>
            <p:nvPr/>
          </p:nvSpPr>
          <p:spPr>
            <a:xfrm>
              <a:off x="6314027" y="3127710"/>
              <a:ext cx="291281" cy="350803"/>
            </a:xfrm>
            <a:prstGeom prst="flowChartMagneticDisk">
              <a:avLst/>
            </a:prstGeom>
            <a:noFill/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sp>
          <p:nvSpPr>
            <p:cNvPr id="136" name="流程图: 磁盘 14">
              <a:extLst>
                <a:ext uri="{FF2B5EF4-FFF2-40B4-BE49-F238E27FC236}">
                  <a16:creationId xmlns:a16="http://schemas.microsoft.com/office/drawing/2014/main" id="{5FA1C638-E458-074F-A45F-FF4FD18FCC24}"/>
                </a:ext>
              </a:extLst>
            </p:cNvPr>
            <p:cNvSpPr/>
            <p:nvPr/>
          </p:nvSpPr>
          <p:spPr>
            <a:xfrm>
              <a:off x="3214520" y="4011308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sp>
          <p:nvSpPr>
            <p:cNvPr id="137" name="流程图: 磁盘 15">
              <a:extLst>
                <a:ext uri="{FF2B5EF4-FFF2-40B4-BE49-F238E27FC236}">
                  <a16:creationId xmlns:a16="http://schemas.microsoft.com/office/drawing/2014/main" id="{B6B25182-6A1A-424B-AA6A-53DD1DFA4B79}"/>
                </a:ext>
              </a:extLst>
            </p:cNvPr>
            <p:cNvSpPr/>
            <p:nvPr/>
          </p:nvSpPr>
          <p:spPr>
            <a:xfrm>
              <a:off x="3571107" y="4011308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sp>
          <p:nvSpPr>
            <p:cNvPr id="138" name="流程图: 磁盘 17">
              <a:extLst>
                <a:ext uri="{FF2B5EF4-FFF2-40B4-BE49-F238E27FC236}">
                  <a16:creationId xmlns:a16="http://schemas.microsoft.com/office/drawing/2014/main" id="{60D9EAFD-FF68-704E-8EA1-724B2B12D3D7}"/>
                </a:ext>
              </a:extLst>
            </p:cNvPr>
            <p:cNvSpPr/>
            <p:nvPr/>
          </p:nvSpPr>
          <p:spPr>
            <a:xfrm>
              <a:off x="4455746" y="4014773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39" name="流程图: 磁盘 18">
              <a:extLst>
                <a:ext uri="{FF2B5EF4-FFF2-40B4-BE49-F238E27FC236}">
                  <a16:creationId xmlns:a16="http://schemas.microsoft.com/office/drawing/2014/main" id="{453000AC-B0DF-5141-84D3-AE9A6041EB3A}"/>
                </a:ext>
              </a:extLst>
            </p:cNvPr>
            <p:cNvSpPr/>
            <p:nvPr/>
          </p:nvSpPr>
          <p:spPr>
            <a:xfrm>
              <a:off x="4812334" y="4014773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0" name="流程图: 磁盘 19">
              <a:extLst>
                <a:ext uri="{FF2B5EF4-FFF2-40B4-BE49-F238E27FC236}">
                  <a16:creationId xmlns:a16="http://schemas.microsoft.com/office/drawing/2014/main" id="{911C5899-C2E0-2247-9934-1B6FFD8C89AC}"/>
                </a:ext>
              </a:extLst>
            </p:cNvPr>
            <p:cNvSpPr/>
            <p:nvPr/>
          </p:nvSpPr>
          <p:spPr>
            <a:xfrm>
              <a:off x="5168922" y="4014773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1" name="流程图: 磁盘 21">
              <a:extLst>
                <a:ext uri="{FF2B5EF4-FFF2-40B4-BE49-F238E27FC236}">
                  <a16:creationId xmlns:a16="http://schemas.microsoft.com/office/drawing/2014/main" id="{79CE7C60-61D5-0C49-BBD4-980E4BD1050C}"/>
                </a:ext>
              </a:extLst>
            </p:cNvPr>
            <p:cNvSpPr/>
            <p:nvPr/>
          </p:nvSpPr>
          <p:spPr>
            <a:xfrm>
              <a:off x="6066674" y="4025521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2" name="流程图: 磁盘 22">
              <a:extLst>
                <a:ext uri="{FF2B5EF4-FFF2-40B4-BE49-F238E27FC236}">
                  <a16:creationId xmlns:a16="http://schemas.microsoft.com/office/drawing/2014/main" id="{67B9D97A-8B3B-5646-A964-819E98FA921A}"/>
                </a:ext>
              </a:extLst>
            </p:cNvPr>
            <p:cNvSpPr/>
            <p:nvPr/>
          </p:nvSpPr>
          <p:spPr>
            <a:xfrm>
              <a:off x="6423262" y="4025521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3" name="流程图: 磁盘 23">
              <a:extLst>
                <a:ext uri="{FF2B5EF4-FFF2-40B4-BE49-F238E27FC236}">
                  <a16:creationId xmlns:a16="http://schemas.microsoft.com/office/drawing/2014/main" id="{124F0877-2251-1C4E-9120-F33273905AB7}"/>
                </a:ext>
              </a:extLst>
            </p:cNvPr>
            <p:cNvSpPr/>
            <p:nvPr/>
          </p:nvSpPr>
          <p:spPr>
            <a:xfrm>
              <a:off x="6779850" y="4025521"/>
              <a:ext cx="288206" cy="424533"/>
            </a:xfrm>
            <a:prstGeom prst="flowChartMagneticDisk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pic>
          <p:nvPicPr>
            <p:cNvPr id="144" name="图片 53">
              <a:extLst>
                <a:ext uri="{FF2B5EF4-FFF2-40B4-BE49-F238E27FC236}">
                  <a16:creationId xmlns:a16="http://schemas.microsoft.com/office/drawing/2014/main" id="{9DCEC60A-2E14-524E-B006-9E5EAEE73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1107" y="2845760"/>
              <a:ext cx="167710" cy="204045"/>
            </a:xfrm>
            <a:prstGeom prst="rect">
              <a:avLst/>
            </a:prstGeom>
          </p:spPr>
        </p:pic>
        <p:pic>
          <p:nvPicPr>
            <p:cNvPr id="145" name="图片 54">
              <a:extLst>
                <a:ext uri="{FF2B5EF4-FFF2-40B4-BE49-F238E27FC236}">
                  <a16:creationId xmlns:a16="http://schemas.microsoft.com/office/drawing/2014/main" id="{2DB33CAA-EAC0-734F-9804-1F3103569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008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80902" y="2849106"/>
              <a:ext cx="203457" cy="197355"/>
            </a:xfrm>
            <a:prstGeom prst="rect">
              <a:avLst/>
            </a:prstGeom>
          </p:spPr>
        </p:pic>
        <p:pic>
          <p:nvPicPr>
            <p:cNvPr id="146" name="图片 56">
              <a:extLst>
                <a:ext uri="{FF2B5EF4-FFF2-40B4-BE49-F238E27FC236}">
                  <a16:creationId xmlns:a16="http://schemas.microsoft.com/office/drawing/2014/main" id="{DBB28992-1E44-3648-9ABF-0D1CC70831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115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2027" y="2809523"/>
              <a:ext cx="255776" cy="248105"/>
            </a:xfrm>
            <a:prstGeom prst="rect">
              <a:avLst/>
            </a:prstGeom>
          </p:spPr>
        </p:pic>
        <p:sp>
          <p:nvSpPr>
            <p:cNvPr id="147" name="矩形 57">
              <a:extLst>
                <a:ext uri="{FF2B5EF4-FFF2-40B4-BE49-F238E27FC236}">
                  <a16:creationId xmlns:a16="http://schemas.microsoft.com/office/drawing/2014/main" id="{4343CBF3-3928-1A45-AA0F-D7865A9C55CA}"/>
                </a:ext>
              </a:extLst>
            </p:cNvPr>
            <p:cNvSpPr/>
            <p:nvPr/>
          </p:nvSpPr>
          <p:spPr>
            <a:xfrm>
              <a:off x="3311691" y="3298499"/>
              <a:ext cx="80306" cy="128581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8" name="矩形 58">
              <a:extLst>
                <a:ext uri="{FF2B5EF4-FFF2-40B4-BE49-F238E27FC236}">
                  <a16:creationId xmlns:a16="http://schemas.microsoft.com/office/drawing/2014/main" id="{133BCDDB-2C9A-024B-A8BA-B9405B27C05C}"/>
                </a:ext>
              </a:extLst>
            </p:cNvPr>
            <p:cNvSpPr/>
            <p:nvPr/>
          </p:nvSpPr>
          <p:spPr>
            <a:xfrm>
              <a:off x="2951378" y="4223184"/>
              <a:ext cx="80306" cy="128581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49" name="矩形 59">
              <a:extLst>
                <a:ext uri="{FF2B5EF4-FFF2-40B4-BE49-F238E27FC236}">
                  <a16:creationId xmlns:a16="http://schemas.microsoft.com/office/drawing/2014/main" id="{55253AB6-4590-C44E-A303-3B24617CD648}"/>
                </a:ext>
              </a:extLst>
            </p:cNvPr>
            <p:cNvSpPr/>
            <p:nvPr/>
          </p:nvSpPr>
          <p:spPr>
            <a:xfrm>
              <a:off x="4558671" y="4228599"/>
              <a:ext cx="80306" cy="128581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0" name="矩形 60">
              <a:extLst>
                <a:ext uri="{FF2B5EF4-FFF2-40B4-BE49-F238E27FC236}">
                  <a16:creationId xmlns:a16="http://schemas.microsoft.com/office/drawing/2014/main" id="{C3703F78-D3C5-E74D-902A-89274927DA61}"/>
                </a:ext>
              </a:extLst>
            </p:cNvPr>
            <p:cNvSpPr/>
            <p:nvPr/>
          </p:nvSpPr>
          <p:spPr>
            <a:xfrm>
              <a:off x="4901346" y="3298440"/>
              <a:ext cx="80306" cy="12858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1" name="矩形 61">
              <a:extLst>
                <a:ext uri="{FF2B5EF4-FFF2-40B4-BE49-F238E27FC236}">
                  <a16:creationId xmlns:a16="http://schemas.microsoft.com/office/drawing/2014/main" id="{B1B782D7-9A5E-FF44-A0C6-9EB63D603C22}"/>
                </a:ext>
              </a:extLst>
            </p:cNvPr>
            <p:cNvSpPr/>
            <p:nvPr/>
          </p:nvSpPr>
          <p:spPr>
            <a:xfrm>
              <a:off x="4914769" y="4228599"/>
              <a:ext cx="80306" cy="12858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2" name="矩形 62">
              <a:extLst>
                <a:ext uri="{FF2B5EF4-FFF2-40B4-BE49-F238E27FC236}">
                  <a16:creationId xmlns:a16="http://schemas.microsoft.com/office/drawing/2014/main" id="{64562F68-13E5-B741-ACBF-FE5DA67926C8}"/>
                </a:ext>
              </a:extLst>
            </p:cNvPr>
            <p:cNvSpPr/>
            <p:nvPr/>
          </p:nvSpPr>
          <p:spPr>
            <a:xfrm>
              <a:off x="6529839" y="4228599"/>
              <a:ext cx="80306" cy="12858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3" name="矩形 63">
              <a:extLst>
                <a:ext uri="{FF2B5EF4-FFF2-40B4-BE49-F238E27FC236}">
                  <a16:creationId xmlns:a16="http://schemas.microsoft.com/office/drawing/2014/main" id="{A7A9BE68-BB03-4B4F-B3E6-38C36DFB064E}"/>
                </a:ext>
              </a:extLst>
            </p:cNvPr>
            <p:cNvSpPr/>
            <p:nvPr/>
          </p:nvSpPr>
          <p:spPr>
            <a:xfrm>
              <a:off x="6427803" y="3302676"/>
              <a:ext cx="80306" cy="12858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4" name="矩形 64">
              <a:extLst>
                <a:ext uri="{FF2B5EF4-FFF2-40B4-BE49-F238E27FC236}">
                  <a16:creationId xmlns:a16="http://schemas.microsoft.com/office/drawing/2014/main" id="{3739828C-3BBF-114B-A9A6-8E851EA8A058}"/>
                </a:ext>
              </a:extLst>
            </p:cNvPr>
            <p:cNvSpPr/>
            <p:nvPr/>
          </p:nvSpPr>
          <p:spPr>
            <a:xfrm>
              <a:off x="6871404" y="4228599"/>
              <a:ext cx="80306" cy="12858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5" name="矩形 65">
              <a:extLst>
                <a:ext uri="{FF2B5EF4-FFF2-40B4-BE49-F238E27FC236}">
                  <a16:creationId xmlns:a16="http://schemas.microsoft.com/office/drawing/2014/main" id="{A80D6125-3CAE-DD4E-B78B-9C0F5CCE8EAE}"/>
                </a:ext>
              </a:extLst>
            </p:cNvPr>
            <p:cNvSpPr/>
            <p:nvPr/>
          </p:nvSpPr>
          <p:spPr>
            <a:xfrm>
              <a:off x="3675058" y="4228599"/>
              <a:ext cx="80306" cy="12858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pic>
          <p:nvPicPr>
            <p:cNvPr id="156" name="Picture 8" descr="ICON_Server_flat_Q408.png">
              <a:extLst>
                <a:ext uri="{FF2B5EF4-FFF2-40B4-BE49-F238E27FC236}">
                  <a16:creationId xmlns:a16="http://schemas.microsoft.com/office/drawing/2014/main" id="{F7B51E75-DA9E-984E-A67E-78282F91B9D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8111" y="3702471"/>
              <a:ext cx="890918" cy="2352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 w="9525">
              <a:noFill/>
              <a:miter lim="800000"/>
              <a:headEnd/>
              <a:tailEnd/>
            </a:ln>
          </p:spPr>
        </p:pic>
        <p:cxnSp>
          <p:nvCxnSpPr>
            <p:cNvPr id="157" name="直接连接符 51">
              <a:extLst>
                <a:ext uri="{FF2B5EF4-FFF2-40B4-BE49-F238E27FC236}">
                  <a16:creationId xmlns:a16="http://schemas.microsoft.com/office/drawing/2014/main" id="{F74A1AB0-F9D8-524B-84F3-DC775C0DCAAE}"/>
                </a:ext>
              </a:extLst>
            </p:cNvPr>
            <p:cNvCxnSpPr>
              <a:cxnSpLocks/>
              <a:stCxn id="147" idx="2"/>
              <a:endCxn id="148" idx="0"/>
            </p:cNvCxnSpPr>
            <p:nvPr/>
          </p:nvCxnSpPr>
          <p:spPr>
            <a:xfrm flipH="1">
              <a:off x="2991531" y="3427080"/>
              <a:ext cx="360313" cy="796104"/>
            </a:xfrm>
            <a:prstGeom prst="line">
              <a:avLst/>
            </a:prstGeom>
            <a:ln w="9525">
              <a:solidFill>
                <a:srgbClr val="79BD2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8" name="Picture 8" descr="ICON_Server_flat_Q408.png">
              <a:extLst>
                <a:ext uri="{FF2B5EF4-FFF2-40B4-BE49-F238E27FC236}">
                  <a16:creationId xmlns:a16="http://schemas.microsoft.com/office/drawing/2014/main" id="{E34BAD45-9AC6-0643-9D12-98A9EB006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6039" y="3702561"/>
              <a:ext cx="890918" cy="2352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 w="9525">
              <a:noFill/>
              <a:miter lim="800000"/>
              <a:headEnd/>
              <a:tailEnd/>
            </a:ln>
          </p:spPr>
        </p:pic>
        <p:pic>
          <p:nvPicPr>
            <p:cNvPr id="159" name="Picture 8" descr="ICON_Server_flat_Q408.png">
              <a:extLst>
                <a:ext uri="{FF2B5EF4-FFF2-40B4-BE49-F238E27FC236}">
                  <a16:creationId xmlns:a16="http://schemas.microsoft.com/office/drawing/2014/main" id="{635C0851-9CE6-CB41-9643-06EA2C6B7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7430" y="3702471"/>
              <a:ext cx="890918" cy="2352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 w="9525">
              <a:noFill/>
              <a:miter lim="800000"/>
              <a:headEnd/>
              <a:tailEnd/>
            </a:ln>
          </p:spPr>
        </p:pic>
        <p:cxnSp>
          <p:nvCxnSpPr>
            <p:cNvPr id="160" name="直接连接符 54">
              <a:extLst>
                <a:ext uri="{FF2B5EF4-FFF2-40B4-BE49-F238E27FC236}">
                  <a16:creationId xmlns:a16="http://schemas.microsoft.com/office/drawing/2014/main" id="{0ADDB934-0075-7E4E-B8F7-35EFC936807E}"/>
                </a:ext>
              </a:extLst>
            </p:cNvPr>
            <p:cNvCxnSpPr>
              <a:cxnSpLocks/>
              <a:endCxn id="149" idx="1"/>
            </p:cNvCxnSpPr>
            <p:nvPr/>
          </p:nvCxnSpPr>
          <p:spPr>
            <a:xfrm>
              <a:off x="3357135" y="3427021"/>
              <a:ext cx="1201536" cy="865869"/>
            </a:xfrm>
            <a:prstGeom prst="line">
              <a:avLst/>
            </a:prstGeom>
            <a:ln w="9525">
              <a:solidFill>
                <a:srgbClr val="79BD2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接连接符 59">
              <a:extLst>
                <a:ext uri="{FF2B5EF4-FFF2-40B4-BE49-F238E27FC236}">
                  <a16:creationId xmlns:a16="http://schemas.microsoft.com/office/drawing/2014/main" id="{435E35EF-8D94-3446-B70A-F9417B657429}"/>
                </a:ext>
              </a:extLst>
            </p:cNvPr>
            <p:cNvCxnSpPr>
              <a:cxnSpLocks/>
              <a:stCxn id="150" idx="2"/>
              <a:endCxn id="151" idx="0"/>
            </p:cNvCxnSpPr>
            <p:nvPr/>
          </p:nvCxnSpPr>
          <p:spPr>
            <a:xfrm>
              <a:off x="4941499" y="3427021"/>
              <a:ext cx="13423" cy="801578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接连接符 60">
              <a:extLst>
                <a:ext uri="{FF2B5EF4-FFF2-40B4-BE49-F238E27FC236}">
                  <a16:creationId xmlns:a16="http://schemas.microsoft.com/office/drawing/2014/main" id="{34BD1FAD-DFB8-7B43-8A21-C08EE3A45901}"/>
                </a:ext>
              </a:extLst>
            </p:cNvPr>
            <p:cNvCxnSpPr>
              <a:cxnSpLocks/>
              <a:stCxn id="150" idx="2"/>
              <a:endCxn id="152" idx="1"/>
            </p:cNvCxnSpPr>
            <p:nvPr/>
          </p:nvCxnSpPr>
          <p:spPr>
            <a:xfrm>
              <a:off x="4941499" y="3427021"/>
              <a:ext cx="1588340" cy="86586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3" name="组合 81">
              <a:extLst>
                <a:ext uri="{FF2B5EF4-FFF2-40B4-BE49-F238E27FC236}">
                  <a16:creationId xmlns:a16="http://schemas.microsoft.com/office/drawing/2014/main" id="{0738E412-F747-6941-9AEA-810C77C3BDB4}"/>
                </a:ext>
              </a:extLst>
            </p:cNvPr>
            <p:cNvGrpSpPr/>
            <p:nvPr/>
          </p:nvGrpSpPr>
          <p:grpSpPr>
            <a:xfrm>
              <a:off x="3131742" y="2062870"/>
              <a:ext cx="3538075" cy="493340"/>
              <a:chOff x="3143969" y="1924821"/>
              <a:chExt cx="3538075" cy="493340"/>
            </a:xfrm>
          </p:grpSpPr>
          <p:sp>
            <p:nvSpPr>
              <p:cNvPr id="172" name="矩形: 圆角 62">
                <a:extLst>
                  <a:ext uri="{FF2B5EF4-FFF2-40B4-BE49-F238E27FC236}">
                    <a16:creationId xmlns:a16="http://schemas.microsoft.com/office/drawing/2014/main" id="{3D2FD94E-E87A-024A-8E33-011909515B3A}"/>
                  </a:ext>
                </a:extLst>
              </p:cNvPr>
              <p:cNvSpPr/>
              <p:nvPr/>
            </p:nvSpPr>
            <p:spPr>
              <a:xfrm>
                <a:off x="6258938" y="1944542"/>
                <a:ext cx="423106" cy="451046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73" name="矩形: 圆角 65">
                <a:extLst>
                  <a:ext uri="{FF2B5EF4-FFF2-40B4-BE49-F238E27FC236}">
                    <a16:creationId xmlns:a16="http://schemas.microsoft.com/office/drawing/2014/main" id="{15ACCA39-EA94-6943-A9AE-AEE12EDFAD7B}"/>
                  </a:ext>
                </a:extLst>
              </p:cNvPr>
              <p:cNvSpPr/>
              <p:nvPr/>
            </p:nvSpPr>
            <p:spPr>
              <a:xfrm>
                <a:off x="4743745" y="1924821"/>
                <a:ext cx="423106" cy="451046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74" name="矩形: 圆角 68">
                <a:extLst>
                  <a:ext uri="{FF2B5EF4-FFF2-40B4-BE49-F238E27FC236}">
                    <a16:creationId xmlns:a16="http://schemas.microsoft.com/office/drawing/2014/main" id="{6B3853A8-71BD-5C45-9867-A9911E6B6C75}"/>
                  </a:ext>
                </a:extLst>
              </p:cNvPr>
              <p:cNvSpPr/>
              <p:nvPr/>
            </p:nvSpPr>
            <p:spPr>
              <a:xfrm>
                <a:off x="3143969" y="1967115"/>
                <a:ext cx="423106" cy="451046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cxnSp>
          <p:nvCxnSpPr>
            <p:cNvPr id="164" name="直接连接符 116">
              <a:extLst>
                <a:ext uri="{FF2B5EF4-FFF2-40B4-BE49-F238E27FC236}">
                  <a16:creationId xmlns:a16="http://schemas.microsoft.com/office/drawing/2014/main" id="{C62101CE-27C6-E440-81A1-CCB9F545E50C}"/>
                </a:ext>
              </a:extLst>
            </p:cNvPr>
            <p:cNvCxnSpPr>
              <a:cxnSpLocks/>
              <a:endCxn id="174" idx="0"/>
            </p:cNvCxnSpPr>
            <p:nvPr/>
          </p:nvCxnSpPr>
          <p:spPr>
            <a:xfrm flipH="1">
              <a:off x="3343296" y="1871421"/>
              <a:ext cx="1599421" cy="233743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接连接符 120">
              <a:extLst>
                <a:ext uri="{FF2B5EF4-FFF2-40B4-BE49-F238E27FC236}">
                  <a16:creationId xmlns:a16="http://schemas.microsoft.com/office/drawing/2014/main" id="{2BF91770-6B06-C048-9B1C-E01C6A3E43BB}"/>
                </a:ext>
              </a:extLst>
            </p:cNvPr>
            <p:cNvCxnSpPr>
              <a:cxnSpLocks/>
              <a:endCxn id="173" idx="0"/>
            </p:cNvCxnSpPr>
            <p:nvPr/>
          </p:nvCxnSpPr>
          <p:spPr>
            <a:xfrm>
              <a:off x="4942717" y="1871421"/>
              <a:ext cx="355" cy="191449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接连接符 124">
              <a:extLst>
                <a:ext uri="{FF2B5EF4-FFF2-40B4-BE49-F238E27FC236}">
                  <a16:creationId xmlns:a16="http://schemas.microsoft.com/office/drawing/2014/main" id="{7540F7E2-13D8-E348-8089-9D5DBD206E0F}"/>
                </a:ext>
              </a:extLst>
            </p:cNvPr>
            <p:cNvCxnSpPr>
              <a:cxnSpLocks/>
              <a:endCxn id="172" idx="0"/>
            </p:cNvCxnSpPr>
            <p:nvPr/>
          </p:nvCxnSpPr>
          <p:spPr>
            <a:xfrm>
              <a:off x="4942717" y="1871421"/>
              <a:ext cx="1515548" cy="211170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接连接符 126">
              <a:extLst>
                <a:ext uri="{FF2B5EF4-FFF2-40B4-BE49-F238E27FC236}">
                  <a16:creationId xmlns:a16="http://schemas.microsoft.com/office/drawing/2014/main" id="{298FBD96-6337-B444-89A5-4F4002DB9FB7}"/>
                </a:ext>
              </a:extLst>
            </p:cNvPr>
            <p:cNvCxnSpPr>
              <a:cxnSpLocks/>
              <a:stCxn id="174" idx="2"/>
            </p:cNvCxnSpPr>
            <p:nvPr/>
          </p:nvCxnSpPr>
          <p:spPr>
            <a:xfrm flipH="1">
              <a:off x="3343082" y="2556210"/>
              <a:ext cx="213" cy="191236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接连接符 130">
              <a:extLst>
                <a:ext uri="{FF2B5EF4-FFF2-40B4-BE49-F238E27FC236}">
                  <a16:creationId xmlns:a16="http://schemas.microsoft.com/office/drawing/2014/main" id="{7AE1DC10-916D-3249-A031-90B1FC5A1C91}"/>
                </a:ext>
              </a:extLst>
            </p:cNvPr>
            <p:cNvCxnSpPr/>
            <p:nvPr/>
          </p:nvCxnSpPr>
          <p:spPr>
            <a:xfrm flipH="1">
              <a:off x="4924232" y="2543510"/>
              <a:ext cx="213" cy="191236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接连接符 131">
              <a:extLst>
                <a:ext uri="{FF2B5EF4-FFF2-40B4-BE49-F238E27FC236}">
                  <a16:creationId xmlns:a16="http://schemas.microsoft.com/office/drawing/2014/main" id="{3E247266-2569-8D44-91B7-E97D18CF6FF8}"/>
                </a:ext>
              </a:extLst>
            </p:cNvPr>
            <p:cNvCxnSpPr/>
            <p:nvPr/>
          </p:nvCxnSpPr>
          <p:spPr>
            <a:xfrm flipH="1">
              <a:off x="6454582" y="2537160"/>
              <a:ext cx="213" cy="191236"/>
            </a:xfrm>
            <a:prstGeom prst="line">
              <a:avLst/>
            </a:prstGeom>
            <a:ln w="952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Freeform 148">
              <a:extLst>
                <a:ext uri="{FF2B5EF4-FFF2-40B4-BE49-F238E27FC236}">
                  <a16:creationId xmlns:a16="http://schemas.microsoft.com/office/drawing/2014/main" id="{AD4F347E-EB36-9443-9EBB-1B2A426703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9742" y="2862445"/>
              <a:ext cx="169555" cy="169555"/>
            </a:xfrm>
            <a:custGeom>
              <a:avLst/>
              <a:gdLst>
                <a:gd name="T0" fmla="*/ 330 w 386"/>
                <a:gd name="T1" fmla="*/ 221 h 386"/>
                <a:gd name="T2" fmla="*/ 231 w 386"/>
                <a:gd name="T3" fmla="*/ 221 h 386"/>
                <a:gd name="T4" fmla="*/ 198 w 386"/>
                <a:gd name="T5" fmla="*/ 254 h 386"/>
                <a:gd name="T6" fmla="*/ 198 w 386"/>
                <a:gd name="T7" fmla="*/ 353 h 386"/>
                <a:gd name="T8" fmla="*/ 231 w 386"/>
                <a:gd name="T9" fmla="*/ 386 h 386"/>
                <a:gd name="T10" fmla="*/ 330 w 386"/>
                <a:gd name="T11" fmla="*/ 386 h 386"/>
                <a:gd name="T12" fmla="*/ 363 w 386"/>
                <a:gd name="T13" fmla="*/ 353 h 386"/>
                <a:gd name="T14" fmla="*/ 363 w 386"/>
                <a:gd name="T15" fmla="*/ 254 h 386"/>
                <a:gd name="T16" fmla="*/ 330 w 386"/>
                <a:gd name="T17" fmla="*/ 221 h 386"/>
                <a:gd name="T18" fmla="*/ 132 w 386"/>
                <a:gd name="T19" fmla="*/ 221 h 386"/>
                <a:gd name="T20" fmla="*/ 33 w 386"/>
                <a:gd name="T21" fmla="*/ 221 h 386"/>
                <a:gd name="T22" fmla="*/ 0 w 386"/>
                <a:gd name="T23" fmla="*/ 254 h 386"/>
                <a:gd name="T24" fmla="*/ 0 w 386"/>
                <a:gd name="T25" fmla="*/ 353 h 386"/>
                <a:gd name="T26" fmla="*/ 33 w 386"/>
                <a:gd name="T27" fmla="*/ 386 h 386"/>
                <a:gd name="T28" fmla="*/ 132 w 386"/>
                <a:gd name="T29" fmla="*/ 386 h 386"/>
                <a:gd name="T30" fmla="*/ 165 w 386"/>
                <a:gd name="T31" fmla="*/ 353 h 386"/>
                <a:gd name="T32" fmla="*/ 165 w 386"/>
                <a:gd name="T33" fmla="*/ 254 h 386"/>
                <a:gd name="T34" fmla="*/ 132 w 386"/>
                <a:gd name="T35" fmla="*/ 221 h 386"/>
                <a:gd name="T36" fmla="*/ 374 w 386"/>
                <a:gd name="T37" fmla="*/ 83 h 386"/>
                <a:gd name="T38" fmla="*/ 304 w 386"/>
                <a:gd name="T39" fmla="*/ 13 h 386"/>
                <a:gd name="T40" fmla="*/ 257 w 386"/>
                <a:gd name="T41" fmla="*/ 13 h 386"/>
                <a:gd name="T42" fmla="*/ 187 w 386"/>
                <a:gd name="T43" fmla="*/ 83 h 386"/>
                <a:gd name="T44" fmla="*/ 177 w 386"/>
                <a:gd name="T45" fmla="*/ 106 h 386"/>
                <a:gd name="T46" fmla="*/ 187 w 386"/>
                <a:gd name="T47" fmla="*/ 129 h 386"/>
                <a:gd name="T48" fmla="*/ 257 w 386"/>
                <a:gd name="T49" fmla="*/ 199 h 386"/>
                <a:gd name="T50" fmla="*/ 304 w 386"/>
                <a:gd name="T51" fmla="*/ 199 h 386"/>
                <a:gd name="T52" fmla="*/ 364 w 386"/>
                <a:gd name="T53" fmla="*/ 139 h 386"/>
                <a:gd name="T54" fmla="*/ 374 w 386"/>
                <a:gd name="T55" fmla="*/ 129 h 386"/>
                <a:gd name="T56" fmla="*/ 374 w 386"/>
                <a:gd name="T57" fmla="*/ 83 h 386"/>
                <a:gd name="T58" fmla="*/ 132 w 386"/>
                <a:gd name="T59" fmla="*/ 24 h 386"/>
                <a:gd name="T60" fmla="*/ 33 w 386"/>
                <a:gd name="T61" fmla="*/ 24 h 386"/>
                <a:gd name="T62" fmla="*/ 0 w 386"/>
                <a:gd name="T63" fmla="*/ 57 h 386"/>
                <a:gd name="T64" fmla="*/ 0 w 386"/>
                <a:gd name="T65" fmla="*/ 156 h 386"/>
                <a:gd name="T66" fmla="*/ 33 w 386"/>
                <a:gd name="T67" fmla="*/ 188 h 386"/>
                <a:gd name="T68" fmla="*/ 132 w 386"/>
                <a:gd name="T69" fmla="*/ 188 h 386"/>
                <a:gd name="T70" fmla="*/ 165 w 386"/>
                <a:gd name="T71" fmla="*/ 156 h 386"/>
                <a:gd name="T72" fmla="*/ 165 w 386"/>
                <a:gd name="T73" fmla="*/ 57 h 386"/>
                <a:gd name="T74" fmla="*/ 132 w 386"/>
                <a:gd name="T75" fmla="*/ 24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6" h="386">
                  <a:moveTo>
                    <a:pt x="330" y="221"/>
                  </a:moveTo>
                  <a:cubicBezTo>
                    <a:pt x="231" y="221"/>
                    <a:pt x="231" y="221"/>
                    <a:pt x="231" y="221"/>
                  </a:cubicBezTo>
                  <a:cubicBezTo>
                    <a:pt x="213" y="222"/>
                    <a:pt x="198" y="236"/>
                    <a:pt x="198" y="254"/>
                  </a:cubicBezTo>
                  <a:cubicBezTo>
                    <a:pt x="198" y="353"/>
                    <a:pt x="198" y="353"/>
                    <a:pt x="198" y="353"/>
                  </a:cubicBezTo>
                  <a:cubicBezTo>
                    <a:pt x="198" y="372"/>
                    <a:pt x="213" y="386"/>
                    <a:pt x="231" y="386"/>
                  </a:cubicBezTo>
                  <a:cubicBezTo>
                    <a:pt x="330" y="386"/>
                    <a:pt x="330" y="386"/>
                    <a:pt x="330" y="386"/>
                  </a:cubicBezTo>
                  <a:cubicBezTo>
                    <a:pt x="348" y="386"/>
                    <a:pt x="363" y="372"/>
                    <a:pt x="363" y="353"/>
                  </a:cubicBezTo>
                  <a:cubicBezTo>
                    <a:pt x="363" y="254"/>
                    <a:pt x="363" y="254"/>
                    <a:pt x="363" y="254"/>
                  </a:cubicBezTo>
                  <a:cubicBezTo>
                    <a:pt x="363" y="236"/>
                    <a:pt x="348" y="221"/>
                    <a:pt x="330" y="221"/>
                  </a:cubicBezTo>
                  <a:moveTo>
                    <a:pt x="132" y="221"/>
                  </a:moveTo>
                  <a:cubicBezTo>
                    <a:pt x="33" y="221"/>
                    <a:pt x="33" y="221"/>
                    <a:pt x="33" y="221"/>
                  </a:cubicBezTo>
                  <a:cubicBezTo>
                    <a:pt x="15" y="222"/>
                    <a:pt x="0" y="236"/>
                    <a:pt x="0" y="254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72"/>
                    <a:pt x="15" y="386"/>
                    <a:pt x="33" y="386"/>
                  </a:cubicBezTo>
                  <a:cubicBezTo>
                    <a:pt x="132" y="386"/>
                    <a:pt x="132" y="386"/>
                    <a:pt x="132" y="386"/>
                  </a:cubicBezTo>
                  <a:cubicBezTo>
                    <a:pt x="150" y="386"/>
                    <a:pt x="165" y="372"/>
                    <a:pt x="165" y="353"/>
                  </a:cubicBezTo>
                  <a:cubicBezTo>
                    <a:pt x="165" y="254"/>
                    <a:pt x="165" y="254"/>
                    <a:pt x="165" y="254"/>
                  </a:cubicBezTo>
                  <a:cubicBezTo>
                    <a:pt x="165" y="236"/>
                    <a:pt x="150" y="221"/>
                    <a:pt x="132" y="221"/>
                  </a:cubicBezTo>
                  <a:moveTo>
                    <a:pt x="374" y="83"/>
                  </a:moveTo>
                  <a:cubicBezTo>
                    <a:pt x="304" y="13"/>
                    <a:pt x="304" y="13"/>
                    <a:pt x="304" y="13"/>
                  </a:cubicBezTo>
                  <a:cubicBezTo>
                    <a:pt x="291" y="0"/>
                    <a:pt x="270" y="0"/>
                    <a:pt x="257" y="13"/>
                  </a:cubicBezTo>
                  <a:cubicBezTo>
                    <a:pt x="187" y="83"/>
                    <a:pt x="187" y="83"/>
                    <a:pt x="187" y="83"/>
                  </a:cubicBezTo>
                  <a:cubicBezTo>
                    <a:pt x="181" y="89"/>
                    <a:pt x="177" y="97"/>
                    <a:pt x="177" y="106"/>
                  </a:cubicBezTo>
                  <a:cubicBezTo>
                    <a:pt x="177" y="115"/>
                    <a:pt x="181" y="123"/>
                    <a:pt x="187" y="129"/>
                  </a:cubicBezTo>
                  <a:cubicBezTo>
                    <a:pt x="257" y="199"/>
                    <a:pt x="257" y="199"/>
                    <a:pt x="257" y="199"/>
                  </a:cubicBezTo>
                  <a:cubicBezTo>
                    <a:pt x="270" y="212"/>
                    <a:pt x="291" y="212"/>
                    <a:pt x="304" y="199"/>
                  </a:cubicBezTo>
                  <a:cubicBezTo>
                    <a:pt x="364" y="139"/>
                    <a:pt x="364" y="139"/>
                    <a:pt x="364" y="139"/>
                  </a:cubicBezTo>
                  <a:cubicBezTo>
                    <a:pt x="374" y="129"/>
                    <a:pt x="374" y="129"/>
                    <a:pt x="374" y="129"/>
                  </a:cubicBezTo>
                  <a:cubicBezTo>
                    <a:pt x="386" y="116"/>
                    <a:pt x="386" y="96"/>
                    <a:pt x="374" y="83"/>
                  </a:cubicBezTo>
                  <a:moveTo>
                    <a:pt x="132" y="24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15" y="24"/>
                    <a:pt x="0" y="38"/>
                    <a:pt x="0" y="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74"/>
                    <a:pt x="15" y="188"/>
                    <a:pt x="33" y="188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50" y="188"/>
                    <a:pt x="165" y="174"/>
                    <a:pt x="165" y="156"/>
                  </a:cubicBezTo>
                  <a:cubicBezTo>
                    <a:pt x="165" y="57"/>
                    <a:pt x="165" y="57"/>
                    <a:pt x="165" y="57"/>
                  </a:cubicBezTo>
                  <a:cubicBezTo>
                    <a:pt x="165" y="38"/>
                    <a:pt x="150" y="24"/>
                    <a:pt x="132" y="24"/>
                  </a:cubicBezTo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1" name="Freeform 44">
              <a:extLst>
                <a:ext uri="{FF2B5EF4-FFF2-40B4-BE49-F238E27FC236}">
                  <a16:creationId xmlns:a16="http://schemas.microsoft.com/office/drawing/2014/main" id="{8D320BB3-86F2-ED4F-B248-1CFE7D6E78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7465" y="2836330"/>
              <a:ext cx="162226" cy="163218"/>
            </a:xfrm>
            <a:custGeom>
              <a:avLst/>
              <a:gdLst>
                <a:gd name="T0" fmla="*/ 63 w 434"/>
                <a:gd name="T1" fmla="*/ 369 h 437"/>
                <a:gd name="T2" fmla="*/ 75 w 434"/>
                <a:gd name="T3" fmla="*/ 374 h 437"/>
                <a:gd name="T4" fmla="*/ 77 w 434"/>
                <a:gd name="T5" fmla="*/ 374 h 437"/>
                <a:gd name="T6" fmla="*/ 88 w 434"/>
                <a:gd name="T7" fmla="*/ 366 h 437"/>
                <a:gd name="T8" fmla="*/ 163 w 434"/>
                <a:gd name="T9" fmla="*/ 221 h 437"/>
                <a:gd name="T10" fmla="*/ 230 w 434"/>
                <a:gd name="T11" fmla="*/ 286 h 437"/>
                <a:gd name="T12" fmla="*/ 243 w 434"/>
                <a:gd name="T13" fmla="*/ 290 h 437"/>
                <a:gd name="T14" fmla="*/ 254 w 434"/>
                <a:gd name="T15" fmla="*/ 283 h 437"/>
                <a:gd name="T16" fmla="*/ 341 w 434"/>
                <a:gd name="T17" fmla="*/ 149 h 437"/>
                <a:gd name="T18" fmla="*/ 356 w 434"/>
                <a:gd name="T19" fmla="*/ 160 h 437"/>
                <a:gd name="T20" fmla="*/ 376 w 434"/>
                <a:gd name="T21" fmla="*/ 167 h 437"/>
                <a:gd name="T22" fmla="*/ 405 w 434"/>
                <a:gd name="T23" fmla="*/ 142 h 437"/>
                <a:gd name="T24" fmla="*/ 431 w 434"/>
                <a:gd name="T25" fmla="*/ 35 h 437"/>
                <a:gd name="T26" fmla="*/ 427 w 434"/>
                <a:gd name="T27" fmla="*/ 10 h 437"/>
                <a:gd name="T28" fmla="*/ 393 w 434"/>
                <a:gd name="T29" fmla="*/ 8 h 437"/>
                <a:gd name="T30" fmla="*/ 301 w 434"/>
                <a:gd name="T31" fmla="*/ 65 h 437"/>
                <a:gd name="T32" fmla="*/ 285 w 434"/>
                <a:gd name="T33" fmla="*/ 91 h 437"/>
                <a:gd name="T34" fmla="*/ 298 w 434"/>
                <a:gd name="T35" fmla="*/ 117 h 437"/>
                <a:gd name="T36" fmla="*/ 317 w 434"/>
                <a:gd name="T37" fmla="*/ 131 h 437"/>
                <a:gd name="T38" fmla="*/ 238 w 434"/>
                <a:gd name="T39" fmla="*/ 251 h 437"/>
                <a:gd name="T40" fmla="*/ 170 w 434"/>
                <a:gd name="T41" fmla="*/ 184 h 437"/>
                <a:gd name="T42" fmla="*/ 157 w 434"/>
                <a:gd name="T43" fmla="*/ 180 h 437"/>
                <a:gd name="T44" fmla="*/ 146 w 434"/>
                <a:gd name="T45" fmla="*/ 188 h 437"/>
                <a:gd name="T46" fmla="*/ 71 w 434"/>
                <a:gd name="T47" fmla="*/ 332 h 437"/>
                <a:gd name="T48" fmla="*/ 30 w 434"/>
                <a:gd name="T49" fmla="*/ 285 h 437"/>
                <a:gd name="T50" fmla="*/ 30 w 434"/>
                <a:gd name="T51" fmla="*/ 101 h 437"/>
                <a:gd name="T52" fmla="*/ 64 w 434"/>
                <a:gd name="T53" fmla="*/ 67 h 437"/>
                <a:gd name="T54" fmla="*/ 266 w 434"/>
                <a:gd name="T55" fmla="*/ 67 h 437"/>
                <a:gd name="T56" fmla="*/ 281 w 434"/>
                <a:gd name="T57" fmla="*/ 52 h 437"/>
                <a:gd name="T58" fmla="*/ 266 w 434"/>
                <a:gd name="T59" fmla="*/ 37 h 437"/>
                <a:gd name="T60" fmla="*/ 64 w 434"/>
                <a:gd name="T61" fmla="*/ 37 h 437"/>
                <a:gd name="T62" fmla="*/ 0 w 434"/>
                <a:gd name="T63" fmla="*/ 101 h 437"/>
                <a:gd name="T64" fmla="*/ 0 w 434"/>
                <a:gd name="T65" fmla="*/ 373 h 437"/>
                <a:gd name="T66" fmla="*/ 64 w 434"/>
                <a:gd name="T67" fmla="*/ 437 h 437"/>
                <a:gd name="T68" fmla="*/ 342 w 434"/>
                <a:gd name="T69" fmla="*/ 437 h 437"/>
                <a:gd name="T70" fmla="*/ 406 w 434"/>
                <a:gd name="T71" fmla="*/ 373 h 437"/>
                <a:gd name="T72" fmla="*/ 406 w 434"/>
                <a:gd name="T73" fmla="*/ 199 h 437"/>
                <a:gd name="T74" fmla="*/ 391 w 434"/>
                <a:gd name="T75" fmla="*/ 184 h 437"/>
                <a:gd name="T76" fmla="*/ 376 w 434"/>
                <a:gd name="T77" fmla="*/ 199 h 437"/>
                <a:gd name="T78" fmla="*/ 376 w 434"/>
                <a:gd name="T79" fmla="*/ 373 h 437"/>
                <a:gd name="T80" fmla="*/ 342 w 434"/>
                <a:gd name="T81" fmla="*/ 407 h 437"/>
                <a:gd name="T82" fmla="*/ 64 w 434"/>
                <a:gd name="T83" fmla="*/ 407 h 437"/>
                <a:gd name="T84" fmla="*/ 30 w 434"/>
                <a:gd name="T85" fmla="*/ 373 h 437"/>
                <a:gd name="T86" fmla="*/ 30 w 434"/>
                <a:gd name="T87" fmla="*/ 332 h 437"/>
                <a:gd name="T88" fmla="*/ 63 w 434"/>
                <a:gd name="T89" fmla="*/ 369 h 437"/>
                <a:gd name="T90" fmla="*/ 316 w 434"/>
                <a:gd name="T91" fmla="*/ 92 h 437"/>
                <a:gd name="T92" fmla="*/ 317 w 434"/>
                <a:gd name="T93" fmla="*/ 91 h 437"/>
                <a:gd name="T94" fmla="*/ 398 w 434"/>
                <a:gd name="T95" fmla="*/ 41 h 437"/>
                <a:gd name="T96" fmla="*/ 375 w 434"/>
                <a:gd name="T97" fmla="*/ 135 h 437"/>
                <a:gd name="T98" fmla="*/ 375 w 434"/>
                <a:gd name="T99" fmla="*/ 136 h 437"/>
                <a:gd name="T100" fmla="*/ 374 w 434"/>
                <a:gd name="T101" fmla="*/ 135 h 437"/>
                <a:gd name="T102" fmla="*/ 317 w 434"/>
                <a:gd name="T103" fmla="*/ 93 h 437"/>
                <a:gd name="T104" fmla="*/ 316 w 434"/>
                <a:gd name="T105" fmla="*/ 92 h 437"/>
                <a:gd name="T106" fmla="*/ 316 w 434"/>
                <a:gd name="T107" fmla="*/ 92 h 437"/>
                <a:gd name="T108" fmla="*/ 316 w 434"/>
                <a:gd name="T109" fmla="*/ 92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34" h="437">
                  <a:moveTo>
                    <a:pt x="63" y="369"/>
                  </a:moveTo>
                  <a:cubicBezTo>
                    <a:pt x="66" y="373"/>
                    <a:pt x="70" y="374"/>
                    <a:pt x="75" y="374"/>
                  </a:cubicBezTo>
                  <a:cubicBezTo>
                    <a:pt x="75" y="374"/>
                    <a:pt x="76" y="374"/>
                    <a:pt x="77" y="374"/>
                  </a:cubicBezTo>
                  <a:cubicBezTo>
                    <a:pt x="82" y="374"/>
                    <a:pt x="86" y="371"/>
                    <a:pt x="88" y="366"/>
                  </a:cubicBezTo>
                  <a:cubicBezTo>
                    <a:pt x="163" y="221"/>
                    <a:pt x="163" y="221"/>
                    <a:pt x="163" y="221"/>
                  </a:cubicBezTo>
                  <a:cubicBezTo>
                    <a:pt x="230" y="286"/>
                    <a:pt x="230" y="286"/>
                    <a:pt x="230" y="286"/>
                  </a:cubicBezTo>
                  <a:cubicBezTo>
                    <a:pt x="233" y="289"/>
                    <a:pt x="238" y="291"/>
                    <a:pt x="243" y="290"/>
                  </a:cubicBezTo>
                  <a:cubicBezTo>
                    <a:pt x="247" y="290"/>
                    <a:pt x="251" y="287"/>
                    <a:pt x="254" y="283"/>
                  </a:cubicBezTo>
                  <a:cubicBezTo>
                    <a:pt x="341" y="149"/>
                    <a:pt x="341" y="149"/>
                    <a:pt x="341" y="149"/>
                  </a:cubicBezTo>
                  <a:cubicBezTo>
                    <a:pt x="356" y="160"/>
                    <a:pt x="356" y="160"/>
                    <a:pt x="356" y="160"/>
                  </a:cubicBezTo>
                  <a:cubicBezTo>
                    <a:pt x="362" y="165"/>
                    <a:pt x="369" y="167"/>
                    <a:pt x="376" y="167"/>
                  </a:cubicBezTo>
                  <a:cubicBezTo>
                    <a:pt x="390" y="167"/>
                    <a:pt x="401" y="157"/>
                    <a:pt x="405" y="142"/>
                  </a:cubicBezTo>
                  <a:cubicBezTo>
                    <a:pt x="431" y="35"/>
                    <a:pt x="431" y="35"/>
                    <a:pt x="431" y="35"/>
                  </a:cubicBezTo>
                  <a:cubicBezTo>
                    <a:pt x="434" y="23"/>
                    <a:pt x="430" y="15"/>
                    <a:pt x="427" y="10"/>
                  </a:cubicBezTo>
                  <a:cubicBezTo>
                    <a:pt x="420" y="1"/>
                    <a:pt x="406" y="0"/>
                    <a:pt x="393" y="8"/>
                  </a:cubicBezTo>
                  <a:cubicBezTo>
                    <a:pt x="301" y="65"/>
                    <a:pt x="301" y="65"/>
                    <a:pt x="301" y="65"/>
                  </a:cubicBezTo>
                  <a:cubicBezTo>
                    <a:pt x="291" y="71"/>
                    <a:pt x="285" y="80"/>
                    <a:pt x="285" y="91"/>
                  </a:cubicBezTo>
                  <a:cubicBezTo>
                    <a:pt x="284" y="101"/>
                    <a:pt x="289" y="111"/>
                    <a:pt x="298" y="117"/>
                  </a:cubicBezTo>
                  <a:cubicBezTo>
                    <a:pt x="317" y="131"/>
                    <a:pt x="317" y="131"/>
                    <a:pt x="317" y="131"/>
                  </a:cubicBezTo>
                  <a:cubicBezTo>
                    <a:pt x="238" y="251"/>
                    <a:pt x="238" y="251"/>
                    <a:pt x="238" y="251"/>
                  </a:cubicBezTo>
                  <a:cubicBezTo>
                    <a:pt x="170" y="184"/>
                    <a:pt x="170" y="184"/>
                    <a:pt x="170" y="184"/>
                  </a:cubicBezTo>
                  <a:cubicBezTo>
                    <a:pt x="166" y="181"/>
                    <a:pt x="162" y="179"/>
                    <a:pt x="157" y="180"/>
                  </a:cubicBezTo>
                  <a:cubicBezTo>
                    <a:pt x="152" y="181"/>
                    <a:pt x="148" y="184"/>
                    <a:pt x="146" y="188"/>
                  </a:cubicBezTo>
                  <a:cubicBezTo>
                    <a:pt x="71" y="332"/>
                    <a:pt x="71" y="332"/>
                    <a:pt x="71" y="332"/>
                  </a:cubicBezTo>
                  <a:cubicBezTo>
                    <a:pt x="30" y="285"/>
                    <a:pt x="30" y="285"/>
                    <a:pt x="30" y="285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0" y="83"/>
                    <a:pt x="46" y="67"/>
                    <a:pt x="64" y="67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75" y="67"/>
                    <a:pt x="281" y="61"/>
                    <a:pt x="281" y="52"/>
                  </a:cubicBezTo>
                  <a:cubicBezTo>
                    <a:pt x="281" y="44"/>
                    <a:pt x="275" y="37"/>
                    <a:pt x="266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29" y="37"/>
                    <a:pt x="0" y="66"/>
                    <a:pt x="0" y="101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408"/>
                    <a:pt x="29" y="437"/>
                    <a:pt x="64" y="437"/>
                  </a:cubicBezTo>
                  <a:cubicBezTo>
                    <a:pt x="342" y="437"/>
                    <a:pt x="342" y="437"/>
                    <a:pt x="342" y="437"/>
                  </a:cubicBezTo>
                  <a:cubicBezTo>
                    <a:pt x="377" y="437"/>
                    <a:pt x="406" y="408"/>
                    <a:pt x="406" y="373"/>
                  </a:cubicBezTo>
                  <a:cubicBezTo>
                    <a:pt x="406" y="199"/>
                    <a:pt x="406" y="199"/>
                    <a:pt x="406" y="199"/>
                  </a:cubicBezTo>
                  <a:cubicBezTo>
                    <a:pt x="406" y="191"/>
                    <a:pt x="399" y="184"/>
                    <a:pt x="391" y="184"/>
                  </a:cubicBezTo>
                  <a:cubicBezTo>
                    <a:pt x="382" y="184"/>
                    <a:pt x="376" y="191"/>
                    <a:pt x="376" y="199"/>
                  </a:cubicBezTo>
                  <a:cubicBezTo>
                    <a:pt x="376" y="373"/>
                    <a:pt x="376" y="373"/>
                    <a:pt x="376" y="373"/>
                  </a:cubicBezTo>
                  <a:cubicBezTo>
                    <a:pt x="376" y="391"/>
                    <a:pt x="360" y="407"/>
                    <a:pt x="342" y="407"/>
                  </a:cubicBezTo>
                  <a:cubicBezTo>
                    <a:pt x="64" y="407"/>
                    <a:pt x="64" y="407"/>
                    <a:pt x="64" y="407"/>
                  </a:cubicBezTo>
                  <a:cubicBezTo>
                    <a:pt x="46" y="407"/>
                    <a:pt x="30" y="391"/>
                    <a:pt x="30" y="373"/>
                  </a:cubicBezTo>
                  <a:cubicBezTo>
                    <a:pt x="30" y="332"/>
                    <a:pt x="30" y="332"/>
                    <a:pt x="30" y="332"/>
                  </a:cubicBezTo>
                  <a:lnTo>
                    <a:pt x="63" y="369"/>
                  </a:lnTo>
                  <a:close/>
                  <a:moveTo>
                    <a:pt x="316" y="92"/>
                  </a:moveTo>
                  <a:cubicBezTo>
                    <a:pt x="316" y="92"/>
                    <a:pt x="316" y="91"/>
                    <a:pt x="317" y="91"/>
                  </a:cubicBezTo>
                  <a:cubicBezTo>
                    <a:pt x="398" y="41"/>
                    <a:pt x="398" y="41"/>
                    <a:pt x="398" y="41"/>
                  </a:cubicBezTo>
                  <a:cubicBezTo>
                    <a:pt x="375" y="135"/>
                    <a:pt x="375" y="135"/>
                    <a:pt x="375" y="135"/>
                  </a:cubicBezTo>
                  <a:cubicBezTo>
                    <a:pt x="375" y="135"/>
                    <a:pt x="375" y="136"/>
                    <a:pt x="375" y="136"/>
                  </a:cubicBezTo>
                  <a:cubicBezTo>
                    <a:pt x="375" y="136"/>
                    <a:pt x="374" y="136"/>
                    <a:pt x="374" y="135"/>
                  </a:cubicBezTo>
                  <a:cubicBezTo>
                    <a:pt x="317" y="93"/>
                    <a:pt x="317" y="93"/>
                    <a:pt x="317" y="93"/>
                  </a:cubicBezTo>
                  <a:cubicBezTo>
                    <a:pt x="316" y="92"/>
                    <a:pt x="316" y="92"/>
                    <a:pt x="316" y="92"/>
                  </a:cubicBezTo>
                  <a:close/>
                  <a:moveTo>
                    <a:pt x="316" y="92"/>
                  </a:moveTo>
                  <a:cubicBezTo>
                    <a:pt x="316" y="92"/>
                    <a:pt x="316" y="92"/>
                    <a:pt x="316" y="92"/>
                  </a:cubicBezTo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07" name="Straight Arrow Connector 84">
            <a:extLst>
              <a:ext uri="{FF2B5EF4-FFF2-40B4-BE49-F238E27FC236}">
                <a16:creationId xmlns:a16="http://schemas.microsoft.com/office/drawing/2014/main" id="{9F503704-404D-B244-9FDA-5F3F7EA5C869}"/>
              </a:ext>
            </a:extLst>
          </p:cNvPr>
          <p:cNvCxnSpPr>
            <a:cxnSpLocks/>
            <a:stCxn id="153" idx="2"/>
            <a:endCxn id="155" idx="1"/>
          </p:cNvCxnSpPr>
          <p:nvPr/>
        </p:nvCxnSpPr>
        <p:spPr>
          <a:xfrm flipH="1">
            <a:off x="2135636" y="3610961"/>
            <a:ext cx="2558526" cy="754938"/>
          </a:xfrm>
          <a:prstGeom prst="straightConnector1">
            <a:avLst/>
          </a:prstGeom>
          <a:ln w="9525">
            <a:solidFill>
              <a:srgbClr val="FFC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86">
            <a:extLst>
              <a:ext uri="{FF2B5EF4-FFF2-40B4-BE49-F238E27FC236}">
                <a16:creationId xmlns:a16="http://schemas.microsoft.com/office/drawing/2014/main" id="{5B36BE4B-D0D4-3A42-BF94-59768976EFEC}"/>
              </a:ext>
            </a:extLst>
          </p:cNvPr>
          <p:cNvCxnSpPr>
            <a:cxnSpLocks/>
            <a:stCxn id="153" idx="2"/>
            <a:endCxn id="154" idx="3"/>
          </p:cNvCxnSpPr>
          <p:nvPr/>
        </p:nvCxnSpPr>
        <p:spPr>
          <a:xfrm>
            <a:off x="4694162" y="3610961"/>
            <a:ext cx="443159" cy="754938"/>
          </a:xfrm>
          <a:prstGeom prst="straightConnector1">
            <a:avLst/>
          </a:prstGeom>
          <a:ln w="12700">
            <a:solidFill>
              <a:srgbClr val="FFC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>
            <a:extLst>
              <a:ext uri="{FF2B5EF4-FFF2-40B4-BE49-F238E27FC236}">
                <a16:creationId xmlns:a16="http://schemas.microsoft.com/office/drawing/2014/main" id="{D24A9C98-0EB7-4144-B845-92FEAB373E32}"/>
              </a:ext>
            </a:extLst>
          </p:cNvPr>
          <p:cNvGrpSpPr/>
          <p:nvPr/>
        </p:nvGrpSpPr>
        <p:grpSpPr>
          <a:xfrm>
            <a:off x="2125070" y="1997959"/>
            <a:ext cx="967564" cy="188502"/>
            <a:chOff x="2585611" y="1406035"/>
            <a:chExt cx="1302414" cy="253738"/>
          </a:xfrm>
        </p:grpSpPr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id="{C340757E-B235-2649-8ED6-A342E8F01DEB}"/>
                </a:ext>
              </a:extLst>
            </p:cNvPr>
            <p:cNvSpPr/>
            <p:nvPr/>
          </p:nvSpPr>
          <p:spPr bwMode="auto">
            <a:xfrm>
              <a:off x="2585611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137">
              <a:extLst>
                <a:ext uri="{FF2B5EF4-FFF2-40B4-BE49-F238E27FC236}">
                  <a16:creationId xmlns:a16="http://schemas.microsoft.com/office/drawing/2014/main" id="{7065A084-3519-8345-9807-FD05C3D9DBF1}"/>
                </a:ext>
              </a:extLst>
            </p:cNvPr>
            <p:cNvSpPr/>
            <p:nvPr/>
          </p:nvSpPr>
          <p:spPr bwMode="auto">
            <a:xfrm>
              <a:off x="2932496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137">
              <a:extLst>
                <a:ext uri="{FF2B5EF4-FFF2-40B4-BE49-F238E27FC236}">
                  <a16:creationId xmlns:a16="http://schemas.microsoft.com/office/drawing/2014/main" id="{6CFA4518-7DB6-0147-B62C-6132FDBD235D}"/>
                </a:ext>
              </a:extLst>
            </p:cNvPr>
            <p:cNvSpPr/>
            <p:nvPr/>
          </p:nvSpPr>
          <p:spPr bwMode="auto">
            <a:xfrm>
              <a:off x="3279381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137">
              <a:extLst>
                <a:ext uri="{FF2B5EF4-FFF2-40B4-BE49-F238E27FC236}">
                  <a16:creationId xmlns:a16="http://schemas.microsoft.com/office/drawing/2014/main" id="{CB153A46-213A-BE43-B1A9-185692B4B285}"/>
                </a:ext>
              </a:extLst>
            </p:cNvPr>
            <p:cNvSpPr/>
            <p:nvPr/>
          </p:nvSpPr>
          <p:spPr bwMode="auto">
            <a:xfrm>
              <a:off x="3626267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id="{383CDE31-A248-0E44-9F30-68C754D5C9E3}"/>
              </a:ext>
            </a:extLst>
          </p:cNvPr>
          <p:cNvGrpSpPr/>
          <p:nvPr/>
        </p:nvGrpSpPr>
        <p:grpSpPr>
          <a:xfrm>
            <a:off x="3504139" y="1999491"/>
            <a:ext cx="967564" cy="188502"/>
            <a:chOff x="2585611" y="1406035"/>
            <a:chExt cx="1302414" cy="253738"/>
          </a:xfrm>
        </p:grpSpPr>
        <p:sp>
          <p:nvSpPr>
            <p:cNvPr id="123" name="Freeform 137">
              <a:extLst>
                <a:ext uri="{FF2B5EF4-FFF2-40B4-BE49-F238E27FC236}">
                  <a16:creationId xmlns:a16="http://schemas.microsoft.com/office/drawing/2014/main" id="{F3055B03-1943-D840-97A1-528AB4DA3641}"/>
                </a:ext>
              </a:extLst>
            </p:cNvPr>
            <p:cNvSpPr/>
            <p:nvPr/>
          </p:nvSpPr>
          <p:spPr bwMode="auto">
            <a:xfrm>
              <a:off x="2585611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37">
              <a:extLst>
                <a:ext uri="{FF2B5EF4-FFF2-40B4-BE49-F238E27FC236}">
                  <a16:creationId xmlns:a16="http://schemas.microsoft.com/office/drawing/2014/main" id="{1D189CD2-D9A5-554D-875D-7BED51B93D89}"/>
                </a:ext>
              </a:extLst>
            </p:cNvPr>
            <p:cNvSpPr/>
            <p:nvPr/>
          </p:nvSpPr>
          <p:spPr bwMode="auto">
            <a:xfrm>
              <a:off x="2932496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37">
              <a:extLst>
                <a:ext uri="{FF2B5EF4-FFF2-40B4-BE49-F238E27FC236}">
                  <a16:creationId xmlns:a16="http://schemas.microsoft.com/office/drawing/2014/main" id="{5DD173C7-CBD2-8D42-AD52-08EFF5E96CB9}"/>
                </a:ext>
              </a:extLst>
            </p:cNvPr>
            <p:cNvSpPr/>
            <p:nvPr/>
          </p:nvSpPr>
          <p:spPr bwMode="auto">
            <a:xfrm>
              <a:off x="3279381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137">
              <a:extLst>
                <a:ext uri="{FF2B5EF4-FFF2-40B4-BE49-F238E27FC236}">
                  <a16:creationId xmlns:a16="http://schemas.microsoft.com/office/drawing/2014/main" id="{732FF797-4B56-6F41-848B-70AE9E7D6A85}"/>
                </a:ext>
              </a:extLst>
            </p:cNvPr>
            <p:cNvSpPr/>
            <p:nvPr/>
          </p:nvSpPr>
          <p:spPr bwMode="auto">
            <a:xfrm>
              <a:off x="3626267" y="1406035"/>
              <a:ext cx="261758" cy="253738"/>
            </a:xfrm>
            <a:custGeom>
              <a:avLst/>
              <a:gdLst>
                <a:gd name="T0" fmla="*/ 230 w 242"/>
                <a:gd name="T1" fmla="*/ 234 h 234"/>
                <a:gd name="T2" fmla="*/ 218 w 242"/>
                <a:gd name="T3" fmla="*/ 222 h 234"/>
                <a:gd name="T4" fmla="*/ 163 w 242"/>
                <a:gd name="T5" fmla="*/ 149 h 234"/>
                <a:gd name="T6" fmla="*/ 156 w 242"/>
                <a:gd name="T7" fmla="*/ 140 h 234"/>
                <a:gd name="T8" fmla="*/ 160 w 242"/>
                <a:gd name="T9" fmla="*/ 129 h 234"/>
                <a:gd name="T10" fmla="*/ 181 w 242"/>
                <a:gd name="T11" fmla="*/ 84 h 234"/>
                <a:gd name="T12" fmla="*/ 121 w 242"/>
                <a:gd name="T13" fmla="*/ 24 h 234"/>
                <a:gd name="T14" fmla="*/ 61 w 242"/>
                <a:gd name="T15" fmla="*/ 84 h 234"/>
                <a:gd name="T16" fmla="*/ 82 w 242"/>
                <a:gd name="T17" fmla="*/ 129 h 234"/>
                <a:gd name="T18" fmla="*/ 85 w 242"/>
                <a:gd name="T19" fmla="*/ 140 h 234"/>
                <a:gd name="T20" fmla="*/ 78 w 242"/>
                <a:gd name="T21" fmla="*/ 149 h 234"/>
                <a:gd name="T22" fmla="*/ 24 w 242"/>
                <a:gd name="T23" fmla="*/ 222 h 234"/>
                <a:gd name="T24" fmla="*/ 12 w 242"/>
                <a:gd name="T25" fmla="*/ 234 h 234"/>
                <a:gd name="T26" fmla="*/ 0 w 242"/>
                <a:gd name="T27" fmla="*/ 222 h 234"/>
                <a:gd name="T28" fmla="*/ 55 w 242"/>
                <a:gd name="T29" fmla="*/ 136 h 234"/>
                <a:gd name="T30" fmla="*/ 37 w 242"/>
                <a:gd name="T31" fmla="*/ 84 h 234"/>
                <a:gd name="T32" fmla="*/ 121 w 242"/>
                <a:gd name="T33" fmla="*/ 0 h 234"/>
                <a:gd name="T34" fmla="*/ 205 w 242"/>
                <a:gd name="T35" fmla="*/ 84 h 234"/>
                <a:gd name="T36" fmla="*/ 187 w 242"/>
                <a:gd name="T37" fmla="*/ 136 h 234"/>
                <a:gd name="T38" fmla="*/ 242 w 242"/>
                <a:gd name="T39" fmla="*/ 222 h 234"/>
                <a:gd name="T40" fmla="*/ 230 w 242"/>
                <a:gd name="T4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2" h="234">
                  <a:moveTo>
                    <a:pt x="230" y="234"/>
                  </a:moveTo>
                  <a:cubicBezTo>
                    <a:pt x="223" y="234"/>
                    <a:pt x="218" y="228"/>
                    <a:pt x="218" y="222"/>
                  </a:cubicBezTo>
                  <a:cubicBezTo>
                    <a:pt x="218" y="204"/>
                    <a:pt x="182" y="157"/>
                    <a:pt x="163" y="149"/>
                  </a:cubicBezTo>
                  <a:cubicBezTo>
                    <a:pt x="159" y="147"/>
                    <a:pt x="157" y="144"/>
                    <a:pt x="156" y="140"/>
                  </a:cubicBezTo>
                  <a:cubicBezTo>
                    <a:pt x="156" y="136"/>
                    <a:pt x="157" y="132"/>
                    <a:pt x="160" y="129"/>
                  </a:cubicBezTo>
                  <a:cubicBezTo>
                    <a:pt x="173" y="118"/>
                    <a:pt x="181" y="101"/>
                    <a:pt x="181" y="84"/>
                  </a:cubicBezTo>
                  <a:cubicBezTo>
                    <a:pt x="181" y="51"/>
                    <a:pt x="154" y="24"/>
                    <a:pt x="121" y="24"/>
                  </a:cubicBezTo>
                  <a:cubicBezTo>
                    <a:pt x="88" y="24"/>
                    <a:pt x="61" y="51"/>
                    <a:pt x="61" y="84"/>
                  </a:cubicBezTo>
                  <a:cubicBezTo>
                    <a:pt x="61" y="101"/>
                    <a:pt x="69" y="118"/>
                    <a:pt x="82" y="129"/>
                  </a:cubicBezTo>
                  <a:cubicBezTo>
                    <a:pt x="85" y="132"/>
                    <a:pt x="86" y="136"/>
                    <a:pt x="85" y="140"/>
                  </a:cubicBezTo>
                  <a:cubicBezTo>
                    <a:pt x="85" y="144"/>
                    <a:pt x="82" y="147"/>
                    <a:pt x="78" y="149"/>
                  </a:cubicBezTo>
                  <a:cubicBezTo>
                    <a:pt x="59" y="157"/>
                    <a:pt x="24" y="204"/>
                    <a:pt x="24" y="222"/>
                  </a:cubicBezTo>
                  <a:cubicBezTo>
                    <a:pt x="24" y="228"/>
                    <a:pt x="19" y="234"/>
                    <a:pt x="12" y="234"/>
                  </a:cubicBezTo>
                  <a:cubicBezTo>
                    <a:pt x="5" y="234"/>
                    <a:pt x="0" y="228"/>
                    <a:pt x="0" y="222"/>
                  </a:cubicBezTo>
                  <a:cubicBezTo>
                    <a:pt x="0" y="198"/>
                    <a:pt x="30" y="156"/>
                    <a:pt x="55" y="136"/>
                  </a:cubicBezTo>
                  <a:cubicBezTo>
                    <a:pt x="43" y="121"/>
                    <a:pt x="37" y="103"/>
                    <a:pt x="37" y="84"/>
                  </a:cubicBezTo>
                  <a:cubicBezTo>
                    <a:pt x="37" y="38"/>
                    <a:pt x="75" y="0"/>
                    <a:pt x="121" y="0"/>
                  </a:cubicBezTo>
                  <a:cubicBezTo>
                    <a:pt x="167" y="0"/>
                    <a:pt x="205" y="38"/>
                    <a:pt x="205" y="84"/>
                  </a:cubicBezTo>
                  <a:cubicBezTo>
                    <a:pt x="205" y="103"/>
                    <a:pt x="198" y="121"/>
                    <a:pt x="187" y="136"/>
                  </a:cubicBezTo>
                  <a:cubicBezTo>
                    <a:pt x="212" y="156"/>
                    <a:pt x="242" y="198"/>
                    <a:pt x="242" y="222"/>
                  </a:cubicBezTo>
                  <a:cubicBezTo>
                    <a:pt x="242" y="228"/>
                    <a:pt x="236" y="234"/>
                    <a:pt x="230" y="234"/>
                  </a:cubicBezTo>
                  <a:close/>
                </a:path>
              </a:pathLst>
            </a:custGeom>
            <a:solidFill>
              <a:srgbClr val="0444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116" name="图片 115">
            <a:extLst>
              <a:ext uri="{FF2B5EF4-FFF2-40B4-BE49-F238E27FC236}">
                <a16:creationId xmlns:a16="http://schemas.microsoft.com/office/drawing/2014/main" id="{29444A7B-1870-074E-80E7-42FA7A1AF3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563" y="2462466"/>
            <a:ext cx="402260" cy="342771"/>
          </a:xfrm>
          <a:prstGeom prst="rect">
            <a:avLst/>
          </a:prstGeom>
        </p:spPr>
      </p:pic>
      <p:pic>
        <p:nvPicPr>
          <p:cNvPr id="117" name="图片 116">
            <a:extLst>
              <a:ext uri="{FF2B5EF4-FFF2-40B4-BE49-F238E27FC236}">
                <a16:creationId xmlns:a16="http://schemas.microsoft.com/office/drawing/2014/main" id="{B2D3EEB2-86BB-1648-95D5-23936D9745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270" y="2462466"/>
            <a:ext cx="402260" cy="342771"/>
          </a:xfrm>
          <a:prstGeom prst="rect">
            <a:avLst/>
          </a:prstGeom>
        </p:spPr>
      </p:pic>
      <p:pic>
        <p:nvPicPr>
          <p:cNvPr id="118" name="图片 117">
            <a:extLst>
              <a:ext uri="{FF2B5EF4-FFF2-40B4-BE49-F238E27FC236}">
                <a16:creationId xmlns:a16="http://schemas.microsoft.com/office/drawing/2014/main" id="{760101FD-4BD9-FC48-B924-E71C55C7E4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150" y="2462466"/>
            <a:ext cx="402260" cy="342771"/>
          </a:xfrm>
          <a:prstGeom prst="rect">
            <a:avLst/>
          </a:prstGeom>
        </p:spPr>
      </p:pic>
      <p:sp>
        <p:nvSpPr>
          <p:cNvPr id="119" name="矩形 118">
            <a:extLst>
              <a:ext uri="{FF2B5EF4-FFF2-40B4-BE49-F238E27FC236}">
                <a16:creationId xmlns:a16="http://schemas.microsoft.com/office/drawing/2014/main" id="{353F8762-457F-4346-A533-9BBF5D303678}"/>
              </a:ext>
            </a:extLst>
          </p:cNvPr>
          <p:cNvSpPr/>
          <p:nvPr/>
        </p:nvSpPr>
        <p:spPr>
          <a:xfrm>
            <a:off x="1542540" y="3011824"/>
            <a:ext cx="593096" cy="695538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id="{405F47AD-1E63-4346-9EBF-4F79C2EF2F01}"/>
              </a:ext>
            </a:extLst>
          </p:cNvPr>
          <p:cNvSpPr/>
          <p:nvPr/>
        </p:nvSpPr>
        <p:spPr>
          <a:xfrm>
            <a:off x="2993789" y="3011824"/>
            <a:ext cx="593096" cy="695538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1" name="矩形 120">
            <a:extLst>
              <a:ext uri="{FF2B5EF4-FFF2-40B4-BE49-F238E27FC236}">
                <a16:creationId xmlns:a16="http://schemas.microsoft.com/office/drawing/2014/main" id="{36EF25BB-2D51-3A4F-B2C1-C1B5EAC1DBDF}"/>
              </a:ext>
            </a:extLst>
          </p:cNvPr>
          <p:cNvSpPr/>
          <p:nvPr/>
        </p:nvSpPr>
        <p:spPr>
          <a:xfrm>
            <a:off x="4382170" y="3008287"/>
            <a:ext cx="593096" cy="695538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22" name="图片 121">
            <a:extLst>
              <a:ext uri="{FF2B5EF4-FFF2-40B4-BE49-F238E27FC236}">
                <a16:creationId xmlns:a16="http://schemas.microsoft.com/office/drawing/2014/main" id="{370C529D-E075-CA4B-B5C2-1E475BA9E5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277" y="1997959"/>
            <a:ext cx="221047" cy="2210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B80485-5F7F-0B40-B835-17D4EE07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Integrated Backup &amp; Archiving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934F4A-0228-1446-9F96-7B772D207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C58E03-DD0A-8347-B0FE-8B255445D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D54831-A304-4944-916E-41B2431A5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10</a:t>
            </a:fld>
            <a:endParaRPr lang="zh-CN" altLang="en-US" dirty="0"/>
          </a:p>
        </p:txBody>
      </p:sp>
      <p:sp>
        <p:nvSpPr>
          <p:cNvPr id="86" name="矩形 68">
            <a:extLst>
              <a:ext uri="{FF2B5EF4-FFF2-40B4-BE49-F238E27FC236}">
                <a16:creationId xmlns:a16="http://schemas.microsoft.com/office/drawing/2014/main" id="{77755283-8650-2E42-AFB6-6F1878864779}"/>
              </a:ext>
            </a:extLst>
          </p:cNvPr>
          <p:cNvSpPr/>
          <p:nvPr/>
        </p:nvSpPr>
        <p:spPr>
          <a:xfrm>
            <a:off x="6729874" y="4062767"/>
            <a:ext cx="75496" cy="12858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88" name="组合 41">
            <a:extLst>
              <a:ext uri="{FF2B5EF4-FFF2-40B4-BE49-F238E27FC236}">
                <a16:creationId xmlns:a16="http://schemas.microsoft.com/office/drawing/2014/main" id="{FFBB00C8-6283-CA4F-BC78-D85C8C4C78D1}"/>
              </a:ext>
            </a:extLst>
          </p:cNvPr>
          <p:cNvGrpSpPr/>
          <p:nvPr/>
        </p:nvGrpSpPr>
        <p:grpSpPr>
          <a:xfrm>
            <a:off x="6297325" y="3473605"/>
            <a:ext cx="920616" cy="1017201"/>
            <a:chOff x="6544260" y="1444499"/>
            <a:chExt cx="930075" cy="995974"/>
          </a:xfrm>
          <a:noFill/>
        </p:grpSpPr>
        <p:sp>
          <p:nvSpPr>
            <p:cNvPr id="89" name="流程图: 磁盘 42">
              <a:extLst>
                <a:ext uri="{FF2B5EF4-FFF2-40B4-BE49-F238E27FC236}">
                  <a16:creationId xmlns:a16="http://schemas.microsoft.com/office/drawing/2014/main" id="{6E2CCED0-7423-3A4C-8202-2559D4CD438C}"/>
                </a:ext>
              </a:extLst>
            </p:cNvPr>
            <p:cNvSpPr/>
            <p:nvPr/>
          </p:nvSpPr>
          <p:spPr>
            <a:xfrm>
              <a:off x="6544260" y="1444499"/>
              <a:ext cx="930075" cy="995974"/>
            </a:xfrm>
            <a:prstGeom prst="flowChartMagneticDisk">
              <a:avLst/>
            </a:prstGeom>
            <a:grp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sp>
          <p:nvSpPr>
            <p:cNvPr id="91" name="流程图: 磁盘 44">
              <a:extLst>
                <a:ext uri="{FF2B5EF4-FFF2-40B4-BE49-F238E27FC236}">
                  <a16:creationId xmlns:a16="http://schemas.microsoft.com/office/drawing/2014/main" id="{E266C469-519D-CE4E-B0C9-60FDE322EBEA}"/>
                </a:ext>
              </a:extLst>
            </p:cNvPr>
            <p:cNvSpPr/>
            <p:nvPr/>
          </p:nvSpPr>
          <p:spPr>
            <a:xfrm>
              <a:off x="6881065" y="1884920"/>
              <a:ext cx="276649" cy="343483"/>
            </a:xfrm>
            <a:prstGeom prst="flowChartMagneticDisk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/>
            </a:p>
          </p:txBody>
        </p:sp>
        <p:sp>
          <p:nvSpPr>
            <p:cNvPr id="92" name="矩形 106">
              <a:extLst>
                <a:ext uri="{FF2B5EF4-FFF2-40B4-BE49-F238E27FC236}">
                  <a16:creationId xmlns:a16="http://schemas.microsoft.com/office/drawing/2014/main" id="{0A228E32-0D73-334B-9762-CCFCA68AC340}"/>
                </a:ext>
              </a:extLst>
            </p:cNvPr>
            <p:cNvSpPr/>
            <p:nvPr/>
          </p:nvSpPr>
          <p:spPr>
            <a:xfrm>
              <a:off x="6933026" y="2181877"/>
              <a:ext cx="76272" cy="1258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93" name="矩形 107">
              <a:extLst>
                <a:ext uri="{FF2B5EF4-FFF2-40B4-BE49-F238E27FC236}">
                  <a16:creationId xmlns:a16="http://schemas.microsoft.com/office/drawing/2014/main" id="{0E2C1E35-2455-4D44-BA4B-664CAB1E1532}"/>
                </a:ext>
              </a:extLst>
            </p:cNvPr>
            <p:cNvSpPr/>
            <p:nvPr/>
          </p:nvSpPr>
          <p:spPr>
            <a:xfrm>
              <a:off x="6699768" y="1806105"/>
              <a:ext cx="76272" cy="1258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95" name="矩形 109">
              <a:extLst>
                <a:ext uri="{FF2B5EF4-FFF2-40B4-BE49-F238E27FC236}">
                  <a16:creationId xmlns:a16="http://schemas.microsoft.com/office/drawing/2014/main" id="{7C4850C5-5C0A-E544-8116-0DB1079254A5}"/>
                </a:ext>
              </a:extLst>
            </p:cNvPr>
            <p:cNvSpPr/>
            <p:nvPr/>
          </p:nvSpPr>
          <p:spPr>
            <a:xfrm>
              <a:off x="7172724" y="1802752"/>
              <a:ext cx="76272" cy="1258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grpSp>
        <p:nvGrpSpPr>
          <p:cNvPr id="109" name="组合 134">
            <a:extLst>
              <a:ext uri="{FF2B5EF4-FFF2-40B4-BE49-F238E27FC236}">
                <a16:creationId xmlns:a16="http://schemas.microsoft.com/office/drawing/2014/main" id="{12B6B62F-137E-D343-9E00-313AB709DA71}"/>
              </a:ext>
            </a:extLst>
          </p:cNvPr>
          <p:cNvGrpSpPr/>
          <p:nvPr/>
        </p:nvGrpSpPr>
        <p:grpSpPr>
          <a:xfrm>
            <a:off x="4696500" y="3616123"/>
            <a:ext cx="2067704" cy="518774"/>
            <a:chOff x="6554252" y="3298440"/>
            <a:chExt cx="2067704" cy="710736"/>
          </a:xfrm>
        </p:grpSpPr>
        <p:cxnSp>
          <p:nvCxnSpPr>
            <p:cNvPr id="110" name="直线连接符 115">
              <a:extLst>
                <a:ext uri="{FF2B5EF4-FFF2-40B4-BE49-F238E27FC236}">
                  <a16:creationId xmlns:a16="http://schemas.microsoft.com/office/drawing/2014/main" id="{50927CAF-A87F-1E42-A590-642588C7CB27}"/>
                </a:ext>
              </a:extLst>
            </p:cNvPr>
            <p:cNvCxnSpPr>
              <a:cxnSpLocks/>
            </p:cNvCxnSpPr>
            <p:nvPr/>
          </p:nvCxnSpPr>
          <p:spPr>
            <a:xfrm>
              <a:off x="6554252" y="3298440"/>
              <a:ext cx="1280327" cy="0"/>
            </a:xfrm>
            <a:prstGeom prst="line">
              <a:avLst/>
            </a:prstGeom>
            <a:ln w="9525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线连接符 119">
              <a:extLst>
                <a:ext uri="{FF2B5EF4-FFF2-40B4-BE49-F238E27FC236}">
                  <a16:creationId xmlns:a16="http://schemas.microsoft.com/office/drawing/2014/main" id="{15771413-0387-DC4A-BA59-25F674D49B1F}"/>
                </a:ext>
              </a:extLst>
            </p:cNvPr>
            <p:cNvCxnSpPr/>
            <p:nvPr/>
          </p:nvCxnSpPr>
          <p:spPr>
            <a:xfrm>
              <a:off x="7834579" y="3298440"/>
              <a:ext cx="0" cy="695207"/>
            </a:xfrm>
            <a:prstGeom prst="line">
              <a:avLst/>
            </a:prstGeom>
            <a:ln w="9525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线箭头连接符 122">
              <a:extLst>
                <a:ext uri="{FF2B5EF4-FFF2-40B4-BE49-F238E27FC236}">
                  <a16:creationId xmlns:a16="http://schemas.microsoft.com/office/drawing/2014/main" id="{F4A66626-9E83-2F4A-8685-B420ABFE5FC8}"/>
                </a:ext>
              </a:extLst>
            </p:cNvPr>
            <p:cNvCxnSpPr>
              <a:cxnSpLocks/>
            </p:cNvCxnSpPr>
            <p:nvPr/>
          </p:nvCxnSpPr>
          <p:spPr>
            <a:xfrm>
              <a:off x="7833196" y="3993647"/>
              <a:ext cx="788760" cy="15529"/>
            </a:xfrm>
            <a:prstGeom prst="straightConnector1">
              <a:avLst/>
            </a:prstGeom>
            <a:ln w="9525">
              <a:solidFill>
                <a:schemeClr val="accent4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TextBox 113">
            <a:extLst>
              <a:ext uri="{FF2B5EF4-FFF2-40B4-BE49-F238E27FC236}">
                <a16:creationId xmlns:a16="http://schemas.microsoft.com/office/drawing/2014/main" id="{305E7F2A-F000-A245-BD35-CDB97BD48B17}"/>
              </a:ext>
            </a:extLst>
          </p:cNvPr>
          <p:cNvSpPr txBox="1"/>
          <p:nvPr/>
        </p:nvSpPr>
        <p:spPr>
          <a:xfrm>
            <a:off x="7802724" y="2259538"/>
            <a:ext cx="3716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/>
              <a:t>Free of charge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Min. 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 hour </a:t>
            </a:r>
            <a:r>
              <a:rPr lang="en-US" sz="1600" dirty="0"/>
              <a:t>RPO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/>
              <a:t>VM-level backup &amp; archiving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Forever incremental or periodic full backup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78736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矩形 192">
            <a:extLst>
              <a:ext uri="{FF2B5EF4-FFF2-40B4-BE49-F238E27FC236}">
                <a16:creationId xmlns:a16="http://schemas.microsoft.com/office/drawing/2014/main" id="{0352013B-C002-F54B-B329-F0B5B9A54723}"/>
              </a:ext>
            </a:extLst>
          </p:cNvPr>
          <p:cNvSpPr/>
          <p:nvPr/>
        </p:nvSpPr>
        <p:spPr>
          <a:xfrm>
            <a:off x="886775" y="1828800"/>
            <a:ext cx="6549463" cy="3082344"/>
          </a:xfrm>
          <a:prstGeom prst="rect">
            <a:avLst/>
          </a:prstGeom>
          <a:solidFill>
            <a:srgbClr val="E5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423">
            <a:extLst>
              <a:ext uri="{FF2B5EF4-FFF2-40B4-BE49-F238E27FC236}">
                <a16:creationId xmlns:a16="http://schemas.microsoft.com/office/drawing/2014/main" id="{A6B0E1D5-4CD8-0A45-BA50-A94CB17C9B52}"/>
              </a:ext>
            </a:extLst>
          </p:cNvPr>
          <p:cNvSpPr/>
          <p:nvPr/>
        </p:nvSpPr>
        <p:spPr>
          <a:xfrm>
            <a:off x="972752" y="1902194"/>
            <a:ext cx="6404401" cy="2948118"/>
          </a:xfrm>
          <a:prstGeom prst="rect">
            <a:avLst/>
          </a:prstGeom>
          <a:solidFill>
            <a:schemeClr val="bg1"/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9" name="组 54">
            <a:extLst>
              <a:ext uri="{FF2B5EF4-FFF2-40B4-BE49-F238E27FC236}">
                <a16:creationId xmlns:a16="http://schemas.microsoft.com/office/drawing/2014/main" id="{1E015E6B-D739-8E48-845A-63E64B92EF61}"/>
              </a:ext>
            </a:extLst>
          </p:cNvPr>
          <p:cNvGrpSpPr/>
          <p:nvPr/>
        </p:nvGrpSpPr>
        <p:grpSpPr>
          <a:xfrm>
            <a:off x="1114454" y="3227359"/>
            <a:ext cx="3067298" cy="849264"/>
            <a:chOff x="1602471" y="2721220"/>
            <a:chExt cx="5996154" cy="858642"/>
          </a:xfrm>
          <a:solidFill>
            <a:schemeClr val="bg1"/>
          </a:solidFill>
        </p:grpSpPr>
        <p:sp>
          <p:nvSpPr>
            <p:cNvPr id="187" name="Rounded Rectangle 60">
              <a:extLst>
                <a:ext uri="{FF2B5EF4-FFF2-40B4-BE49-F238E27FC236}">
                  <a16:creationId xmlns:a16="http://schemas.microsoft.com/office/drawing/2014/main" id="{0BB554DD-2048-0E41-B329-240DA2999E9D}"/>
                </a:ext>
              </a:extLst>
            </p:cNvPr>
            <p:cNvSpPr/>
            <p:nvPr/>
          </p:nvSpPr>
          <p:spPr bwMode="auto">
            <a:xfrm>
              <a:off x="3721024" y="2721383"/>
              <a:ext cx="3844300" cy="286802"/>
            </a:xfrm>
            <a:prstGeom prst="roundRect">
              <a:avLst/>
            </a:prstGeom>
            <a:grpFill/>
            <a:ln w="127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lIns="91426" tIns="45713" rIns="91426" bIns="45713" anchor="ctr"/>
            <a:lstStyle/>
            <a:p>
              <a:pPr algn="ctr">
                <a:spcAft>
                  <a:spcPct val="0"/>
                </a:spcAft>
                <a:defRPr/>
              </a:pPr>
              <a:r>
                <a:rPr lang="en-US" altLang="zh-CN" b="1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aSV</a:t>
              </a:r>
              <a:r>
                <a:rPr lang="zh-CN" altLang="en-US" sz="1400" b="1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（</a:t>
              </a:r>
              <a:r>
                <a:rPr lang="en-US" altLang="zh-CN" sz="1400" b="1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Hypervisor</a:t>
              </a:r>
              <a:r>
                <a:rPr lang="zh-CN" altLang="en-US" sz="1400" b="1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）</a:t>
              </a:r>
              <a:endParaRPr lang="en-US" sz="1400" b="1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88" name="Rounded Rectangle 60">
              <a:extLst>
                <a:ext uri="{FF2B5EF4-FFF2-40B4-BE49-F238E27FC236}">
                  <a16:creationId xmlns:a16="http://schemas.microsoft.com/office/drawing/2014/main" id="{703E00E7-3BD5-D54E-8F2E-96FEC3A8A679}"/>
                </a:ext>
              </a:extLst>
            </p:cNvPr>
            <p:cNvSpPr/>
            <p:nvPr/>
          </p:nvSpPr>
          <p:spPr bwMode="auto">
            <a:xfrm>
              <a:off x="1626027" y="2721220"/>
              <a:ext cx="5972598" cy="286965"/>
            </a:xfrm>
            <a:prstGeom prst="roundRect">
              <a:avLst/>
            </a:prstGeom>
            <a:grpFill/>
            <a:ln w="127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lIns="91426" tIns="45713" rIns="91426" bIns="45713" anchor="ctr"/>
            <a:lstStyle/>
            <a:p>
              <a:pPr algn="ctr">
                <a:spcAft>
                  <a:spcPct val="0"/>
                </a:spcAft>
                <a:defRPr/>
              </a:pPr>
              <a:r>
                <a:rPr lang="en-US" altLang="zh-CN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Hypervisor</a:t>
              </a:r>
              <a:endParaRPr lang="en-US" sz="1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89" name="Picture 8" descr="ICON_Server_flat_Q408.png">
              <a:extLst>
                <a:ext uri="{FF2B5EF4-FFF2-40B4-BE49-F238E27FC236}">
                  <a16:creationId xmlns:a16="http://schemas.microsoft.com/office/drawing/2014/main" id="{0A067D0D-6533-EB41-995C-82550C984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02471" y="3161814"/>
              <a:ext cx="1732042" cy="41473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pic>
          <p:nvPicPr>
            <p:cNvPr id="190" name="Picture 8" descr="ICON_Server_flat_Q408.png">
              <a:extLst>
                <a:ext uri="{FF2B5EF4-FFF2-40B4-BE49-F238E27FC236}">
                  <a16:creationId xmlns:a16="http://schemas.microsoft.com/office/drawing/2014/main" id="{8F7B877B-075B-8A43-90E6-D109C0875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30769" y="3161814"/>
              <a:ext cx="1732042" cy="41473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pic>
          <p:nvPicPr>
            <p:cNvPr id="191" name="Picture 8" descr="ICON_Server_flat_Q408.png">
              <a:extLst>
                <a:ext uri="{FF2B5EF4-FFF2-40B4-BE49-F238E27FC236}">
                  <a16:creationId xmlns:a16="http://schemas.microsoft.com/office/drawing/2014/main" id="{23803CCF-1A4D-7843-BD00-E26F5C5EA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843028" y="3165129"/>
              <a:ext cx="1732042" cy="41473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图片 5">
            <a:extLst>
              <a:ext uri="{FF2B5EF4-FFF2-40B4-BE49-F238E27FC236}">
                <a16:creationId xmlns:a16="http://schemas.microsoft.com/office/drawing/2014/main" id="{2BE9EFCB-A746-3A49-B56C-ECDD4025C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504" y="2285092"/>
            <a:ext cx="524055" cy="8014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图片 6">
            <a:extLst>
              <a:ext uri="{FF2B5EF4-FFF2-40B4-BE49-F238E27FC236}">
                <a16:creationId xmlns:a16="http://schemas.microsoft.com/office/drawing/2014/main" id="{587E3484-3E2B-B743-B7D2-4A773FE0B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207" y="2285092"/>
            <a:ext cx="524055" cy="8014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" name="图片 7">
            <a:extLst>
              <a:ext uri="{FF2B5EF4-FFF2-40B4-BE49-F238E27FC236}">
                <a16:creationId xmlns:a16="http://schemas.microsoft.com/office/drawing/2014/main" id="{B132CD88-C9FD-0F4D-BE69-2EFDEA99D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912" y="2285092"/>
            <a:ext cx="524055" cy="8014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图片 8">
            <a:extLst>
              <a:ext uri="{FF2B5EF4-FFF2-40B4-BE49-F238E27FC236}">
                <a16:creationId xmlns:a16="http://schemas.microsoft.com/office/drawing/2014/main" id="{C9392EAB-5C9B-394D-99BB-84641CE69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856" y="2285092"/>
            <a:ext cx="524055" cy="8014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4" name="图片 9">
            <a:extLst>
              <a:ext uri="{FF2B5EF4-FFF2-40B4-BE49-F238E27FC236}">
                <a16:creationId xmlns:a16="http://schemas.microsoft.com/office/drawing/2014/main" id="{3DD66FF5-0488-C84F-8938-103535079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560" y="2285092"/>
            <a:ext cx="524055" cy="801431"/>
          </a:xfrm>
          <a:prstGeom prst="rect">
            <a:avLst/>
          </a:prstGeom>
          <a:solidFill>
            <a:schemeClr val="bg1"/>
          </a:solidFill>
        </p:spPr>
      </p:pic>
      <p:grpSp>
        <p:nvGrpSpPr>
          <p:cNvPr id="15" name="Group 114">
            <a:extLst>
              <a:ext uri="{FF2B5EF4-FFF2-40B4-BE49-F238E27FC236}">
                <a16:creationId xmlns:a16="http://schemas.microsoft.com/office/drawing/2014/main" id="{29A065D6-FF3E-974B-8927-7985F8186A4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82907" y="4313477"/>
            <a:ext cx="901895" cy="327490"/>
            <a:chOff x="2208" y="2634"/>
            <a:chExt cx="837" cy="276"/>
          </a:xfrm>
          <a:solidFill>
            <a:schemeClr val="bg1"/>
          </a:solidFill>
        </p:grpSpPr>
        <p:sp>
          <p:nvSpPr>
            <p:cNvPr id="61" name="Freeform 115">
              <a:extLst>
                <a:ext uri="{FF2B5EF4-FFF2-40B4-BE49-F238E27FC236}">
                  <a16:creationId xmlns:a16="http://schemas.microsoft.com/office/drawing/2014/main" id="{646164FE-AA4E-DA4E-8A2D-E0BB770A60E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4" y="2669"/>
              <a:ext cx="182" cy="234"/>
            </a:xfrm>
            <a:custGeom>
              <a:avLst/>
              <a:gdLst>
                <a:gd name="T0" fmla="*/ 430 w 77"/>
                <a:gd name="T1" fmla="*/ 0 h 99"/>
                <a:gd name="T2" fmla="*/ 430 w 77"/>
                <a:gd name="T3" fmla="*/ 262 h 99"/>
                <a:gd name="T4" fmla="*/ 425 w 77"/>
                <a:gd name="T5" fmla="*/ 291 h 99"/>
                <a:gd name="T6" fmla="*/ 402 w 77"/>
                <a:gd name="T7" fmla="*/ 307 h 99"/>
                <a:gd name="T8" fmla="*/ 0 w 77"/>
                <a:gd name="T9" fmla="*/ 553 h 99"/>
                <a:gd name="T10" fmla="*/ 0 w 77"/>
                <a:gd name="T11" fmla="*/ 196 h 99"/>
                <a:gd name="T12" fmla="*/ 430 w 77"/>
                <a:gd name="T13" fmla="*/ 0 h 9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7"/>
                <a:gd name="T22" fmla="*/ 0 h 99"/>
                <a:gd name="T23" fmla="*/ 77 w 77"/>
                <a:gd name="T24" fmla="*/ 99 h 9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7" h="99">
                  <a:moveTo>
                    <a:pt x="77" y="0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47"/>
                    <a:pt x="77" y="51"/>
                    <a:pt x="76" y="52"/>
                  </a:cubicBezTo>
                  <a:cubicBezTo>
                    <a:pt x="75" y="53"/>
                    <a:pt x="72" y="55"/>
                    <a:pt x="72" y="55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35"/>
                    <a:pt x="0" y="35"/>
                    <a:pt x="0" y="35"/>
                  </a:cubicBezTo>
                  <a:lnTo>
                    <a:pt x="7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2" name="Freeform 116">
              <a:extLst>
                <a:ext uri="{FF2B5EF4-FFF2-40B4-BE49-F238E27FC236}">
                  <a16:creationId xmlns:a16="http://schemas.microsoft.com/office/drawing/2014/main" id="{A87D7432-C574-C544-BDA3-A7DB16C6DB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634"/>
              <a:ext cx="579" cy="118"/>
            </a:xfrm>
            <a:custGeom>
              <a:avLst/>
              <a:gdLst>
                <a:gd name="T0" fmla="*/ 0 w 579"/>
                <a:gd name="T1" fmla="*/ 73 h 118"/>
                <a:gd name="T2" fmla="*/ 196 w 579"/>
                <a:gd name="T3" fmla="*/ 0 h 118"/>
                <a:gd name="T4" fmla="*/ 579 w 579"/>
                <a:gd name="T5" fmla="*/ 30 h 118"/>
                <a:gd name="T6" fmla="*/ 393 w 579"/>
                <a:gd name="T7" fmla="*/ 118 h 118"/>
                <a:gd name="T8" fmla="*/ 0 w 579"/>
                <a:gd name="T9" fmla="*/ 73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9"/>
                <a:gd name="T16" fmla="*/ 0 h 118"/>
                <a:gd name="T17" fmla="*/ 579 w 579"/>
                <a:gd name="T18" fmla="*/ 118 h 1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9" h="118">
                  <a:moveTo>
                    <a:pt x="0" y="73"/>
                  </a:moveTo>
                  <a:lnTo>
                    <a:pt x="196" y="0"/>
                  </a:lnTo>
                  <a:lnTo>
                    <a:pt x="579" y="30"/>
                  </a:lnTo>
                  <a:lnTo>
                    <a:pt x="393" y="118"/>
                  </a:lnTo>
                  <a:lnTo>
                    <a:pt x="0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3" name="Freeform 117">
              <a:extLst>
                <a:ext uri="{FF2B5EF4-FFF2-40B4-BE49-F238E27FC236}">
                  <a16:creationId xmlns:a16="http://schemas.microsoft.com/office/drawing/2014/main" id="{31300F47-C1E5-6045-AB52-CC16ED1C534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22" y="2664"/>
              <a:ext cx="194" cy="95"/>
            </a:xfrm>
            <a:custGeom>
              <a:avLst/>
              <a:gdLst>
                <a:gd name="T0" fmla="*/ 459 w 82"/>
                <a:gd name="T1" fmla="*/ 12 h 40"/>
                <a:gd name="T2" fmla="*/ 454 w 82"/>
                <a:gd name="T3" fmla="*/ 0 h 40"/>
                <a:gd name="T4" fmla="*/ 0 w 82"/>
                <a:gd name="T5" fmla="*/ 209 h 40"/>
                <a:gd name="T6" fmla="*/ 5 w 82"/>
                <a:gd name="T7" fmla="*/ 226 h 40"/>
                <a:gd name="T8" fmla="*/ 459 w 82"/>
                <a:gd name="T9" fmla="*/ 12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2"/>
                <a:gd name="T16" fmla="*/ 0 h 40"/>
                <a:gd name="T17" fmla="*/ 82 w 8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2" h="40">
                  <a:moveTo>
                    <a:pt x="82" y="2"/>
                  </a:moveTo>
                  <a:cubicBezTo>
                    <a:pt x="82" y="1"/>
                    <a:pt x="81" y="1"/>
                    <a:pt x="81" y="0"/>
                  </a:cubicBezTo>
                  <a:cubicBezTo>
                    <a:pt x="77" y="0"/>
                    <a:pt x="0" y="37"/>
                    <a:pt x="0" y="37"/>
                  </a:cubicBezTo>
                  <a:cubicBezTo>
                    <a:pt x="1" y="40"/>
                    <a:pt x="1" y="40"/>
                    <a:pt x="1" y="40"/>
                  </a:cubicBezTo>
                  <a:lnTo>
                    <a:pt x="8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4" name="Freeform 118">
              <a:extLst>
                <a:ext uri="{FF2B5EF4-FFF2-40B4-BE49-F238E27FC236}">
                  <a16:creationId xmlns:a16="http://schemas.microsoft.com/office/drawing/2014/main" id="{5A831BB6-220A-F548-A108-42446FA327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8" y="2700"/>
              <a:ext cx="449" cy="210"/>
            </a:xfrm>
            <a:custGeom>
              <a:avLst/>
              <a:gdLst>
                <a:gd name="T0" fmla="*/ 1061 w 190"/>
                <a:gd name="T1" fmla="*/ 479 h 89"/>
                <a:gd name="T2" fmla="*/ 1045 w 190"/>
                <a:gd name="T3" fmla="*/ 496 h 89"/>
                <a:gd name="T4" fmla="*/ 17 w 190"/>
                <a:gd name="T5" fmla="*/ 368 h 89"/>
                <a:gd name="T6" fmla="*/ 5 w 190"/>
                <a:gd name="T7" fmla="*/ 352 h 89"/>
                <a:gd name="T8" fmla="*/ 0 w 190"/>
                <a:gd name="T9" fmla="*/ 17 h 89"/>
                <a:gd name="T10" fmla="*/ 17 w 190"/>
                <a:gd name="T11" fmla="*/ 0 h 89"/>
                <a:gd name="T12" fmla="*/ 1049 w 190"/>
                <a:gd name="T13" fmla="*/ 118 h 89"/>
                <a:gd name="T14" fmla="*/ 1061 w 190"/>
                <a:gd name="T15" fmla="*/ 134 h 89"/>
                <a:gd name="T16" fmla="*/ 1061 w 190"/>
                <a:gd name="T17" fmla="*/ 479 h 8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"/>
                <a:gd name="T28" fmla="*/ 0 h 89"/>
                <a:gd name="T29" fmla="*/ 190 w 190"/>
                <a:gd name="T30" fmla="*/ 89 h 8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" h="89">
                  <a:moveTo>
                    <a:pt x="190" y="86"/>
                  </a:moveTo>
                  <a:cubicBezTo>
                    <a:pt x="190" y="88"/>
                    <a:pt x="188" y="89"/>
                    <a:pt x="187" y="89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2" y="66"/>
                    <a:pt x="1" y="65"/>
                    <a:pt x="1" y="6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9" y="21"/>
                    <a:pt x="190" y="22"/>
                    <a:pt x="190" y="24"/>
                  </a:cubicBezTo>
                  <a:lnTo>
                    <a:pt x="190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5" name="Freeform 119">
              <a:extLst>
                <a:ext uri="{FF2B5EF4-FFF2-40B4-BE49-F238E27FC236}">
                  <a16:creationId xmlns:a16="http://schemas.microsoft.com/office/drawing/2014/main" id="{4EA2F4BC-F025-9C42-951E-9B8B6D8217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8" y="2702"/>
              <a:ext cx="447" cy="208"/>
            </a:xfrm>
            <a:custGeom>
              <a:avLst/>
              <a:gdLst>
                <a:gd name="T0" fmla="*/ 1057 w 189"/>
                <a:gd name="T1" fmla="*/ 480 h 88"/>
                <a:gd name="T2" fmla="*/ 1041 w 189"/>
                <a:gd name="T3" fmla="*/ 492 h 88"/>
                <a:gd name="T4" fmla="*/ 12 w 189"/>
                <a:gd name="T5" fmla="*/ 369 h 88"/>
                <a:gd name="T6" fmla="*/ 0 w 189"/>
                <a:gd name="T7" fmla="*/ 357 h 88"/>
                <a:gd name="T8" fmla="*/ 0 w 189"/>
                <a:gd name="T9" fmla="*/ 12 h 88"/>
                <a:gd name="T10" fmla="*/ 12 w 189"/>
                <a:gd name="T11" fmla="*/ 0 h 88"/>
                <a:gd name="T12" fmla="*/ 1041 w 189"/>
                <a:gd name="T13" fmla="*/ 118 h 88"/>
                <a:gd name="T14" fmla="*/ 1057 w 189"/>
                <a:gd name="T15" fmla="*/ 135 h 88"/>
                <a:gd name="T16" fmla="*/ 1057 w 189"/>
                <a:gd name="T17" fmla="*/ 480 h 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9"/>
                <a:gd name="T28" fmla="*/ 0 h 88"/>
                <a:gd name="T29" fmla="*/ 189 w 189"/>
                <a:gd name="T30" fmla="*/ 88 h 8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9" h="88">
                  <a:moveTo>
                    <a:pt x="189" y="86"/>
                  </a:moveTo>
                  <a:cubicBezTo>
                    <a:pt x="189" y="87"/>
                    <a:pt x="188" y="88"/>
                    <a:pt x="186" y="88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1" y="66"/>
                    <a:pt x="0" y="65"/>
                    <a:pt x="0" y="6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6" y="21"/>
                    <a:pt x="186" y="21"/>
                    <a:pt x="186" y="21"/>
                  </a:cubicBezTo>
                  <a:cubicBezTo>
                    <a:pt x="188" y="22"/>
                    <a:pt x="189" y="23"/>
                    <a:pt x="189" y="24"/>
                  </a:cubicBezTo>
                  <a:lnTo>
                    <a:pt x="189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6" name="Freeform 120">
              <a:extLst>
                <a:ext uri="{FF2B5EF4-FFF2-40B4-BE49-F238E27FC236}">
                  <a16:creationId xmlns:a16="http://schemas.microsoft.com/office/drawing/2014/main" id="{849039F3-E7EA-5B42-81CA-AB0EFC7033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2" y="2705"/>
              <a:ext cx="387" cy="200"/>
            </a:xfrm>
            <a:custGeom>
              <a:avLst/>
              <a:gdLst>
                <a:gd name="T0" fmla="*/ 0 w 387"/>
                <a:gd name="T1" fmla="*/ 156 h 200"/>
                <a:gd name="T2" fmla="*/ 0 w 387"/>
                <a:gd name="T3" fmla="*/ 0 h 200"/>
                <a:gd name="T4" fmla="*/ 387 w 387"/>
                <a:gd name="T5" fmla="*/ 45 h 200"/>
                <a:gd name="T6" fmla="*/ 387 w 387"/>
                <a:gd name="T7" fmla="*/ 200 h 200"/>
                <a:gd name="T8" fmla="*/ 0 w 387"/>
                <a:gd name="T9" fmla="*/ 156 h 2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7"/>
                <a:gd name="T16" fmla="*/ 0 h 200"/>
                <a:gd name="T17" fmla="*/ 387 w 387"/>
                <a:gd name="T18" fmla="*/ 200 h 2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7" h="200">
                  <a:moveTo>
                    <a:pt x="0" y="156"/>
                  </a:moveTo>
                  <a:lnTo>
                    <a:pt x="0" y="0"/>
                  </a:lnTo>
                  <a:lnTo>
                    <a:pt x="387" y="45"/>
                  </a:lnTo>
                  <a:lnTo>
                    <a:pt x="387" y="200"/>
                  </a:lnTo>
                  <a:lnTo>
                    <a:pt x="0" y="1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7" name="Freeform 121">
              <a:extLst>
                <a:ext uri="{FF2B5EF4-FFF2-40B4-BE49-F238E27FC236}">
                  <a16:creationId xmlns:a16="http://schemas.microsoft.com/office/drawing/2014/main" id="{D925451C-2E35-9344-98A8-0DAC2849FD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3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2 h 40"/>
                <a:gd name="T4" fmla="*/ 92 w 92"/>
                <a:gd name="T5" fmla="*/ 40 h 40"/>
                <a:gd name="T6" fmla="*/ 0 w 92"/>
                <a:gd name="T7" fmla="*/ 28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2"/>
                  </a:lnTo>
                  <a:lnTo>
                    <a:pt x="92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8" name="Freeform 122">
              <a:extLst>
                <a:ext uri="{FF2B5EF4-FFF2-40B4-BE49-F238E27FC236}">
                  <a16:creationId xmlns:a16="http://schemas.microsoft.com/office/drawing/2014/main" id="{BAF7739D-3CB3-9F47-B769-29A873AD4E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8"/>
              <a:ext cx="16" cy="21"/>
            </a:xfrm>
            <a:custGeom>
              <a:avLst/>
              <a:gdLst>
                <a:gd name="T0" fmla="*/ 0 w 16"/>
                <a:gd name="T1" fmla="*/ 21 h 21"/>
                <a:gd name="T2" fmla="*/ 16 w 16"/>
                <a:gd name="T3" fmla="*/ 21 h 21"/>
                <a:gd name="T4" fmla="*/ 16 w 16"/>
                <a:gd name="T5" fmla="*/ 2 h 21"/>
                <a:gd name="T6" fmla="*/ 0 w 16"/>
                <a:gd name="T7" fmla="*/ 0 h 21"/>
                <a:gd name="T8" fmla="*/ 0 w 16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1"/>
                <a:gd name="T17" fmla="*/ 16 w 16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1">
                  <a:moveTo>
                    <a:pt x="0" y="21"/>
                  </a:moveTo>
                  <a:lnTo>
                    <a:pt x="16" y="21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69" name="Freeform 123">
              <a:extLst>
                <a:ext uri="{FF2B5EF4-FFF2-40B4-BE49-F238E27FC236}">
                  <a16:creationId xmlns:a16="http://schemas.microsoft.com/office/drawing/2014/main" id="{A416B4CF-7BB6-4B4E-B97C-C2AE34B0067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70"/>
              <a:ext cx="57" cy="31"/>
            </a:xfrm>
            <a:custGeom>
              <a:avLst/>
              <a:gdLst>
                <a:gd name="T0" fmla="*/ 0 w 24"/>
                <a:gd name="T1" fmla="*/ 45 h 13"/>
                <a:gd name="T2" fmla="*/ 135 w 24"/>
                <a:gd name="T3" fmla="*/ 33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0" name="Freeform 124">
              <a:extLst>
                <a:ext uri="{FF2B5EF4-FFF2-40B4-BE49-F238E27FC236}">
                  <a16:creationId xmlns:a16="http://schemas.microsoft.com/office/drawing/2014/main" id="{4BCA62DA-E4AB-3B41-A15C-99944F1265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5"/>
              <a:ext cx="16" cy="5"/>
            </a:xfrm>
            <a:custGeom>
              <a:avLst/>
              <a:gdLst>
                <a:gd name="T0" fmla="*/ 0 w 16"/>
                <a:gd name="T1" fmla="*/ 3 h 5"/>
                <a:gd name="T2" fmla="*/ 0 w 16"/>
                <a:gd name="T3" fmla="*/ 0 h 5"/>
                <a:gd name="T4" fmla="*/ 16 w 16"/>
                <a:gd name="T5" fmla="*/ 3 h 5"/>
                <a:gd name="T6" fmla="*/ 16 w 16"/>
                <a:gd name="T7" fmla="*/ 5 h 5"/>
                <a:gd name="T8" fmla="*/ 0 w 16"/>
                <a:gd name="T9" fmla="*/ 3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3"/>
                  </a:moveTo>
                  <a:lnTo>
                    <a:pt x="0" y="0"/>
                  </a:lnTo>
                  <a:lnTo>
                    <a:pt x="16" y="3"/>
                  </a:lnTo>
                  <a:lnTo>
                    <a:pt x="16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1" name="Freeform 125">
              <a:extLst>
                <a:ext uri="{FF2B5EF4-FFF2-40B4-BE49-F238E27FC236}">
                  <a16:creationId xmlns:a16="http://schemas.microsoft.com/office/drawing/2014/main" id="{25542FAA-5E5D-7C4B-9F11-9E5E650C1AB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68"/>
              <a:ext cx="57" cy="11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0 h 5"/>
                <a:gd name="T4" fmla="*/ 135 w 24"/>
                <a:gd name="T5" fmla="*/ 20 h 5"/>
                <a:gd name="T6" fmla="*/ 40 w 24"/>
                <a:gd name="T7" fmla="*/ 15 h 5"/>
                <a:gd name="T8" fmla="*/ 0 w 24"/>
                <a:gd name="T9" fmla="*/ 4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7" y="5"/>
                    <a:pt x="23" y="4"/>
                  </a:cubicBezTo>
                  <a:cubicBezTo>
                    <a:pt x="24" y="5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2" name="Freeform 126">
              <a:extLst>
                <a:ext uri="{FF2B5EF4-FFF2-40B4-BE49-F238E27FC236}">
                  <a16:creationId xmlns:a16="http://schemas.microsoft.com/office/drawing/2014/main" id="{89D220F5-042F-E742-991E-FEE9DB5EE7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96" y="2877"/>
              <a:ext cx="2" cy="7"/>
            </a:xfrm>
            <a:custGeom>
              <a:avLst/>
              <a:gdLst>
                <a:gd name="T0" fmla="*/ 2 w 2"/>
                <a:gd name="T1" fmla="*/ 7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2 h 7"/>
                <a:gd name="T8" fmla="*/ 2 w 2"/>
                <a:gd name="T9" fmla="*/ 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3" name="Freeform 127">
              <a:extLst>
                <a:ext uri="{FF2B5EF4-FFF2-40B4-BE49-F238E27FC236}">
                  <a16:creationId xmlns:a16="http://schemas.microsoft.com/office/drawing/2014/main" id="{22A8FF8C-AD4D-DB4D-9D39-47D4CD7B3D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2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2 h 40"/>
                <a:gd name="T4" fmla="*/ 92 w 92"/>
                <a:gd name="T5" fmla="*/ 40 h 40"/>
                <a:gd name="T6" fmla="*/ 0 w 92"/>
                <a:gd name="T7" fmla="*/ 29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2"/>
                  </a:lnTo>
                  <a:lnTo>
                    <a:pt x="92" y="40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4" name="Freeform 128">
              <a:extLst>
                <a:ext uri="{FF2B5EF4-FFF2-40B4-BE49-F238E27FC236}">
                  <a16:creationId xmlns:a16="http://schemas.microsoft.com/office/drawing/2014/main" id="{64744C5E-B5C0-0F45-A4FE-074D5209E2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7"/>
              <a:ext cx="16" cy="24"/>
            </a:xfrm>
            <a:custGeom>
              <a:avLst/>
              <a:gdLst>
                <a:gd name="T0" fmla="*/ 0 w 16"/>
                <a:gd name="T1" fmla="*/ 21 h 24"/>
                <a:gd name="T2" fmla="*/ 16 w 16"/>
                <a:gd name="T3" fmla="*/ 24 h 24"/>
                <a:gd name="T4" fmla="*/ 16 w 16"/>
                <a:gd name="T5" fmla="*/ 2 h 24"/>
                <a:gd name="T6" fmla="*/ 0 w 16"/>
                <a:gd name="T7" fmla="*/ 0 h 24"/>
                <a:gd name="T8" fmla="*/ 0 w 16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4"/>
                <a:gd name="T17" fmla="*/ 16 w 16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4">
                  <a:moveTo>
                    <a:pt x="0" y="21"/>
                  </a:moveTo>
                  <a:lnTo>
                    <a:pt x="16" y="2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5" name="Freeform 129">
              <a:extLst>
                <a:ext uri="{FF2B5EF4-FFF2-40B4-BE49-F238E27FC236}">
                  <a16:creationId xmlns:a16="http://schemas.microsoft.com/office/drawing/2014/main" id="{C7F69D30-E441-5F42-B885-6A1000E2FD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39"/>
              <a:ext cx="57" cy="31"/>
            </a:xfrm>
            <a:custGeom>
              <a:avLst/>
              <a:gdLst>
                <a:gd name="T0" fmla="*/ 0 w 24"/>
                <a:gd name="T1" fmla="*/ 50 h 13"/>
                <a:gd name="T2" fmla="*/ 135 w 24"/>
                <a:gd name="T3" fmla="*/ 41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6" name="Freeform 130">
              <a:extLst>
                <a:ext uri="{FF2B5EF4-FFF2-40B4-BE49-F238E27FC236}">
                  <a16:creationId xmlns:a16="http://schemas.microsoft.com/office/drawing/2014/main" id="{707DF14D-3BCA-D74D-89B4-968AE278B9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5"/>
              <a:ext cx="16" cy="4"/>
            </a:xfrm>
            <a:custGeom>
              <a:avLst/>
              <a:gdLst>
                <a:gd name="T0" fmla="*/ 0 w 16"/>
                <a:gd name="T1" fmla="*/ 2 h 4"/>
                <a:gd name="T2" fmla="*/ 0 w 16"/>
                <a:gd name="T3" fmla="*/ 0 h 4"/>
                <a:gd name="T4" fmla="*/ 16 w 16"/>
                <a:gd name="T5" fmla="*/ 2 h 4"/>
                <a:gd name="T6" fmla="*/ 16 w 16"/>
                <a:gd name="T7" fmla="*/ 4 h 4"/>
                <a:gd name="T8" fmla="*/ 0 w 16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"/>
                <a:gd name="T17" fmla="*/ 16 w 1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">
                  <a:moveTo>
                    <a:pt x="0" y="2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7" name="Freeform 131">
              <a:extLst>
                <a:ext uri="{FF2B5EF4-FFF2-40B4-BE49-F238E27FC236}">
                  <a16:creationId xmlns:a16="http://schemas.microsoft.com/office/drawing/2014/main" id="{596572B5-5D46-7844-AEF2-1A574FADBCE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37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9 h 5"/>
                <a:gd name="T6" fmla="*/ 40 w 24"/>
                <a:gd name="T7" fmla="*/ 24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7" y="5"/>
                    <a:pt x="23" y="4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14" y="5"/>
                    <a:pt x="7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8" name="Freeform 132">
              <a:extLst>
                <a:ext uri="{FF2B5EF4-FFF2-40B4-BE49-F238E27FC236}">
                  <a16:creationId xmlns:a16="http://schemas.microsoft.com/office/drawing/2014/main" id="{4C65C20B-2A25-1147-BAB9-CBF3D939A9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96" y="2849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79" name="Freeform 133">
              <a:extLst>
                <a:ext uri="{FF2B5EF4-FFF2-40B4-BE49-F238E27FC236}">
                  <a16:creationId xmlns:a16="http://schemas.microsoft.com/office/drawing/2014/main" id="{621966B2-F0C6-D344-AA07-BFEF91B94F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4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9 h 38"/>
                <a:gd name="T4" fmla="*/ 92 w 92"/>
                <a:gd name="T5" fmla="*/ 38 h 38"/>
                <a:gd name="T6" fmla="*/ 0 w 92"/>
                <a:gd name="T7" fmla="*/ 26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9"/>
                  </a:lnTo>
                  <a:lnTo>
                    <a:pt x="92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0" name="Freeform 134">
              <a:extLst>
                <a:ext uri="{FF2B5EF4-FFF2-40B4-BE49-F238E27FC236}">
                  <a16:creationId xmlns:a16="http://schemas.microsoft.com/office/drawing/2014/main" id="{2A0FF3B1-48A5-9B4E-AF18-CB3E39C431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6"/>
              <a:ext cx="16" cy="24"/>
            </a:xfrm>
            <a:custGeom>
              <a:avLst/>
              <a:gdLst>
                <a:gd name="T0" fmla="*/ 0 w 16"/>
                <a:gd name="T1" fmla="*/ 22 h 24"/>
                <a:gd name="T2" fmla="*/ 16 w 16"/>
                <a:gd name="T3" fmla="*/ 24 h 24"/>
                <a:gd name="T4" fmla="*/ 16 w 16"/>
                <a:gd name="T5" fmla="*/ 3 h 24"/>
                <a:gd name="T6" fmla="*/ 0 w 16"/>
                <a:gd name="T7" fmla="*/ 0 h 24"/>
                <a:gd name="T8" fmla="*/ 0 w 16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4"/>
                <a:gd name="T17" fmla="*/ 16 w 16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4">
                  <a:moveTo>
                    <a:pt x="0" y="22"/>
                  </a:moveTo>
                  <a:lnTo>
                    <a:pt x="16" y="24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1" name="Freeform 135">
              <a:extLst>
                <a:ext uri="{FF2B5EF4-FFF2-40B4-BE49-F238E27FC236}">
                  <a16:creationId xmlns:a16="http://schemas.microsoft.com/office/drawing/2014/main" id="{37AAD88A-3402-7C49-8692-A002CE2E75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09"/>
              <a:ext cx="57" cy="30"/>
            </a:xfrm>
            <a:custGeom>
              <a:avLst/>
              <a:gdLst>
                <a:gd name="T0" fmla="*/ 0 w 24"/>
                <a:gd name="T1" fmla="*/ 48 h 13"/>
                <a:gd name="T2" fmla="*/ 135 w 24"/>
                <a:gd name="T3" fmla="*/ 37 h 13"/>
                <a:gd name="T4" fmla="*/ 135 w 24"/>
                <a:gd name="T5" fmla="*/ 21 h 13"/>
                <a:gd name="T6" fmla="*/ 0 w 24"/>
                <a:gd name="T7" fmla="*/ 0 h 13"/>
                <a:gd name="T8" fmla="*/ 0 w 24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2" name="Freeform 136">
              <a:extLst>
                <a:ext uri="{FF2B5EF4-FFF2-40B4-BE49-F238E27FC236}">
                  <a16:creationId xmlns:a16="http://schemas.microsoft.com/office/drawing/2014/main" id="{B02DD948-26A3-E241-9AC0-43C708F365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4"/>
              <a:ext cx="16" cy="5"/>
            </a:xfrm>
            <a:custGeom>
              <a:avLst/>
              <a:gdLst>
                <a:gd name="T0" fmla="*/ 0 w 16"/>
                <a:gd name="T1" fmla="*/ 2 h 5"/>
                <a:gd name="T2" fmla="*/ 0 w 16"/>
                <a:gd name="T3" fmla="*/ 0 h 5"/>
                <a:gd name="T4" fmla="*/ 16 w 16"/>
                <a:gd name="T5" fmla="*/ 5 h 5"/>
                <a:gd name="T6" fmla="*/ 16 w 16"/>
                <a:gd name="T7" fmla="*/ 5 h 5"/>
                <a:gd name="T8" fmla="*/ 0 w 16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2"/>
                  </a:moveTo>
                  <a:lnTo>
                    <a:pt x="0" y="0"/>
                  </a:lnTo>
                  <a:lnTo>
                    <a:pt x="16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3" name="Freeform 137">
              <a:extLst>
                <a:ext uri="{FF2B5EF4-FFF2-40B4-BE49-F238E27FC236}">
                  <a16:creationId xmlns:a16="http://schemas.microsoft.com/office/drawing/2014/main" id="{949D7278-8D64-0341-A6D2-1B933749DD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09"/>
              <a:ext cx="57" cy="9"/>
            </a:xfrm>
            <a:custGeom>
              <a:avLst/>
              <a:gdLst>
                <a:gd name="T0" fmla="*/ 0 w 24"/>
                <a:gd name="T1" fmla="*/ 0 h 4"/>
                <a:gd name="T2" fmla="*/ 131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4"/>
                <a:gd name="T17" fmla="*/ 24 w 2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4">
                  <a:moveTo>
                    <a:pt x="0" y="0"/>
                  </a:moveTo>
                  <a:cubicBezTo>
                    <a:pt x="0" y="0"/>
                    <a:pt x="7" y="4"/>
                    <a:pt x="23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4" name="Rectangle 138">
              <a:extLst>
                <a:ext uri="{FF2B5EF4-FFF2-40B4-BE49-F238E27FC236}">
                  <a16:creationId xmlns:a16="http://schemas.microsoft.com/office/drawing/2014/main" id="{197F0A09-F4C4-224F-88F0-A63624C0C42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818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5" name="Freeform 139">
              <a:extLst>
                <a:ext uri="{FF2B5EF4-FFF2-40B4-BE49-F238E27FC236}">
                  <a16:creationId xmlns:a16="http://schemas.microsoft.com/office/drawing/2014/main" id="{35FC82EE-FF47-5E4B-9FA2-BD579FB881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3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0 h 38"/>
                <a:gd name="T4" fmla="*/ 92 w 92"/>
                <a:gd name="T5" fmla="*/ 38 h 38"/>
                <a:gd name="T6" fmla="*/ 0 w 92"/>
                <a:gd name="T7" fmla="*/ 29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0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6" name="Freeform 140">
              <a:extLst>
                <a:ext uri="{FF2B5EF4-FFF2-40B4-BE49-F238E27FC236}">
                  <a16:creationId xmlns:a16="http://schemas.microsoft.com/office/drawing/2014/main" id="{F80A4FD1-A653-D740-A72A-7DF738A05F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6"/>
              <a:ext cx="16" cy="23"/>
            </a:xfrm>
            <a:custGeom>
              <a:avLst/>
              <a:gdLst>
                <a:gd name="T0" fmla="*/ 0 w 16"/>
                <a:gd name="T1" fmla="*/ 21 h 23"/>
                <a:gd name="T2" fmla="*/ 16 w 16"/>
                <a:gd name="T3" fmla="*/ 23 h 23"/>
                <a:gd name="T4" fmla="*/ 16 w 16"/>
                <a:gd name="T5" fmla="*/ 4 h 23"/>
                <a:gd name="T6" fmla="*/ 0 w 16"/>
                <a:gd name="T7" fmla="*/ 0 h 23"/>
                <a:gd name="T8" fmla="*/ 0 w 16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3"/>
                <a:gd name="T17" fmla="*/ 16 w 16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3">
                  <a:moveTo>
                    <a:pt x="0" y="21"/>
                  </a:moveTo>
                  <a:lnTo>
                    <a:pt x="16" y="23"/>
                  </a:lnTo>
                  <a:lnTo>
                    <a:pt x="16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7" name="Freeform 141">
              <a:extLst>
                <a:ext uri="{FF2B5EF4-FFF2-40B4-BE49-F238E27FC236}">
                  <a16:creationId xmlns:a16="http://schemas.microsoft.com/office/drawing/2014/main" id="{94932BC4-7C99-FC46-8319-092500360E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80"/>
              <a:ext cx="57" cy="31"/>
            </a:xfrm>
            <a:custGeom>
              <a:avLst/>
              <a:gdLst>
                <a:gd name="T0" fmla="*/ 0 w 24"/>
                <a:gd name="T1" fmla="*/ 45 h 13"/>
                <a:gd name="T2" fmla="*/ 135 w 24"/>
                <a:gd name="T3" fmla="*/ 33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8" name="Freeform 142">
              <a:extLst>
                <a:ext uri="{FF2B5EF4-FFF2-40B4-BE49-F238E27FC236}">
                  <a16:creationId xmlns:a16="http://schemas.microsoft.com/office/drawing/2014/main" id="{01710411-56AD-C746-A38D-981B449DC8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6"/>
              <a:ext cx="16" cy="4"/>
            </a:xfrm>
            <a:custGeom>
              <a:avLst/>
              <a:gdLst>
                <a:gd name="T0" fmla="*/ 0 w 16"/>
                <a:gd name="T1" fmla="*/ 0 h 4"/>
                <a:gd name="T2" fmla="*/ 0 w 16"/>
                <a:gd name="T3" fmla="*/ 0 h 4"/>
                <a:gd name="T4" fmla="*/ 16 w 16"/>
                <a:gd name="T5" fmla="*/ 2 h 4"/>
                <a:gd name="T6" fmla="*/ 16 w 16"/>
                <a:gd name="T7" fmla="*/ 4 h 4"/>
                <a:gd name="T8" fmla="*/ 0 w 16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"/>
                <a:gd name="T17" fmla="*/ 16 w 1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">
                  <a:moveTo>
                    <a:pt x="0" y="0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89" name="Freeform 143">
              <a:extLst>
                <a:ext uri="{FF2B5EF4-FFF2-40B4-BE49-F238E27FC236}">
                  <a16:creationId xmlns:a16="http://schemas.microsoft.com/office/drawing/2014/main" id="{478A31D6-9F28-0345-9F75-1BFC69A18A9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78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0" name="Rectangle 144">
              <a:extLst>
                <a:ext uri="{FF2B5EF4-FFF2-40B4-BE49-F238E27FC236}">
                  <a16:creationId xmlns:a16="http://schemas.microsoft.com/office/drawing/2014/main" id="{0FAA17A0-1EB9-444C-B0C8-D02359861E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787"/>
              <a:ext cx="1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1" name="Freeform 145">
              <a:extLst>
                <a:ext uri="{FF2B5EF4-FFF2-40B4-BE49-F238E27FC236}">
                  <a16:creationId xmlns:a16="http://schemas.microsoft.com/office/drawing/2014/main" id="{57F052CC-22FE-ED46-AB8B-0F92BC16B13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2"/>
              <a:ext cx="92" cy="41"/>
            </a:xfrm>
            <a:custGeom>
              <a:avLst/>
              <a:gdLst>
                <a:gd name="T0" fmla="*/ 0 w 92"/>
                <a:gd name="T1" fmla="*/ 0 h 41"/>
                <a:gd name="T2" fmla="*/ 92 w 92"/>
                <a:gd name="T3" fmla="*/ 12 h 41"/>
                <a:gd name="T4" fmla="*/ 92 w 92"/>
                <a:gd name="T5" fmla="*/ 41 h 41"/>
                <a:gd name="T6" fmla="*/ 0 w 92"/>
                <a:gd name="T7" fmla="*/ 29 h 41"/>
                <a:gd name="T8" fmla="*/ 0 w 92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1"/>
                <a:gd name="T17" fmla="*/ 92 w 92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1">
                  <a:moveTo>
                    <a:pt x="0" y="0"/>
                  </a:moveTo>
                  <a:lnTo>
                    <a:pt x="92" y="12"/>
                  </a:lnTo>
                  <a:lnTo>
                    <a:pt x="92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2" name="Freeform 146">
              <a:extLst>
                <a:ext uri="{FF2B5EF4-FFF2-40B4-BE49-F238E27FC236}">
                  <a16:creationId xmlns:a16="http://schemas.microsoft.com/office/drawing/2014/main" id="{BDEFF1A6-4349-854F-813F-931DBE857E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5"/>
              <a:ext cx="16" cy="23"/>
            </a:xfrm>
            <a:custGeom>
              <a:avLst/>
              <a:gdLst>
                <a:gd name="T0" fmla="*/ 0 w 16"/>
                <a:gd name="T1" fmla="*/ 23 h 23"/>
                <a:gd name="T2" fmla="*/ 16 w 16"/>
                <a:gd name="T3" fmla="*/ 23 h 23"/>
                <a:gd name="T4" fmla="*/ 16 w 16"/>
                <a:gd name="T5" fmla="*/ 5 h 23"/>
                <a:gd name="T6" fmla="*/ 0 w 16"/>
                <a:gd name="T7" fmla="*/ 0 h 23"/>
                <a:gd name="T8" fmla="*/ 0 w 16"/>
                <a:gd name="T9" fmla="*/ 2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3"/>
                <a:gd name="T17" fmla="*/ 16 w 16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3">
                  <a:moveTo>
                    <a:pt x="0" y="23"/>
                  </a:moveTo>
                  <a:lnTo>
                    <a:pt x="16" y="23"/>
                  </a:lnTo>
                  <a:lnTo>
                    <a:pt x="16" y="5"/>
                  </a:lnTo>
                  <a:lnTo>
                    <a:pt x="0" y="0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3" name="Freeform 147">
              <a:extLst>
                <a:ext uri="{FF2B5EF4-FFF2-40B4-BE49-F238E27FC236}">
                  <a16:creationId xmlns:a16="http://schemas.microsoft.com/office/drawing/2014/main" id="{3EC443C0-2AA7-604F-BE20-8FFF9890A8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50"/>
              <a:ext cx="57" cy="30"/>
            </a:xfrm>
            <a:custGeom>
              <a:avLst/>
              <a:gdLst>
                <a:gd name="T0" fmla="*/ 0 w 24"/>
                <a:gd name="T1" fmla="*/ 42 h 13"/>
                <a:gd name="T2" fmla="*/ 135 w 24"/>
                <a:gd name="T3" fmla="*/ 32 h 13"/>
                <a:gd name="T4" fmla="*/ 135 w 24"/>
                <a:gd name="T5" fmla="*/ 16 h 13"/>
                <a:gd name="T6" fmla="*/ 0 w 24"/>
                <a:gd name="T7" fmla="*/ 0 h 13"/>
                <a:gd name="T8" fmla="*/ 0 w 24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4" name="Freeform 148">
              <a:extLst>
                <a:ext uri="{FF2B5EF4-FFF2-40B4-BE49-F238E27FC236}">
                  <a16:creationId xmlns:a16="http://schemas.microsoft.com/office/drawing/2014/main" id="{F7349AC1-1810-EE4B-90F1-AA39EAA1C6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5"/>
              <a:ext cx="16" cy="5"/>
            </a:xfrm>
            <a:custGeom>
              <a:avLst/>
              <a:gdLst>
                <a:gd name="T0" fmla="*/ 0 w 16"/>
                <a:gd name="T1" fmla="*/ 0 h 5"/>
                <a:gd name="T2" fmla="*/ 0 w 16"/>
                <a:gd name="T3" fmla="*/ 0 h 5"/>
                <a:gd name="T4" fmla="*/ 16 w 16"/>
                <a:gd name="T5" fmla="*/ 2 h 5"/>
                <a:gd name="T6" fmla="*/ 16 w 16"/>
                <a:gd name="T7" fmla="*/ 5 h 5"/>
                <a:gd name="T8" fmla="*/ 0 w 16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0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5" name="Freeform 149">
              <a:extLst>
                <a:ext uri="{FF2B5EF4-FFF2-40B4-BE49-F238E27FC236}">
                  <a16:creationId xmlns:a16="http://schemas.microsoft.com/office/drawing/2014/main" id="{AEC2BF24-1E0C-BD44-AEAF-31D46C5966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47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4" y="5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6" name="Rectangle 150">
              <a:extLst>
                <a:ext uri="{FF2B5EF4-FFF2-40B4-BE49-F238E27FC236}">
                  <a16:creationId xmlns:a16="http://schemas.microsoft.com/office/drawing/2014/main" id="{495506E0-08B6-B546-ACA2-9102068806A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757"/>
              <a:ext cx="1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7" name="Freeform 151">
              <a:extLst>
                <a:ext uri="{FF2B5EF4-FFF2-40B4-BE49-F238E27FC236}">
                  <a16:creationId xmlns:a16="http://schemas.microsoft.com/office/drawing/2014/main" id="{18F6365C-7FC5-5D49-8B6C-477D5C05A0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0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9 h 38"/>
                <a:gd name="T4" fmla="*/ 95 w 95"/>
                <a:gd name="T5" fmla="*/ 38 h 38"/>
                <a:gd name="T6" fmla="*/ 0 w 95"/>
                <a:gd name="T7" fmla="*/ 28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9"/>
                  </a:lnTo>
                  <a:lnTo>
                    <a:pt x="95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8" name="Freeform 152">
              <a:extLst>
                <a:ext uri="{FF2B5EF4-FFF2-40B4-BE49-F238E27FC236}">
                  <a16:creationId xmlns:a16="http://schemas.microsoft.com/office/drawing/2014/main" id="{C02357C3-0355-F444-8C9E-30BF4408A3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2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9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99" name="Freeform 153">
              <a:extLst>
                <a:ext uri="{FF2B5EF4-FFF2-40B4-BE49-F238E27FC236}">
                  <a16:creationId xmlns:a16="http://schemas.microsoft.com/office/drawing/2014/main" id="{9BAFB183-6832-C94C-86C2-24FB082550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35"/>
              <a:ext cx="55" cy="33"/>
            </a:xfrm>
            <a:custGeom>
              <a:avLst/>
              <a:gdLst>
                <a:gd name="T0" fmla="*/ 0 w 23"/>
                <a:gd name="T1" fmla="*/ 50 h 14"/>
                <a:gd name="T2" fmla="*/ 132 w 23"/>
                <a:gd name="T3" fmla="*/ 40 h 14"/>
                <a:gd name="T4" fmla="*/ 132 w 23"/>
                <a:gd name="T5" fmla="*/ 21 h 14"/>
                <a:gd name="T6" fmla="*/ 0 w 23"/>
                <a:gd name="T7" fmla="*/ 0 h 14"/>
                <a:gd name="T8" fmla="*/ 0 w 23"/>
                <a:gd name="T9" fmla="*/ 5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4"/>
                <a:gd name="T17" fmla="*/ 23 w 23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4">
                  <a:moveTo>
                    <a:pt x="0" y="9"/>
                  </a:moveTo>
                  <a:cubicBezTo>
                    <a:pt x="0" y="9"/>
                    <a:pt x="10" y="14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0" name="Freeform 154">
              <a:extLst>
                <a:ext uri="{FF2B5EF4-FFF2-40B4-BE49-F238E27FC236}">
                  <a16:creationId xmlns:a16="http://schemas.microsoft.com/office/drawing/2014/main" id="{3F459CB5-9074-CB46-A500-A7692307C72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2"/>
              <a:ext cx="19" cy="3"/>
            </a:xfrm>
            <a:custGeom>
              <a:avLst/>
              <a:gdLst>
                <a:gd name="T0" fmla="*/ 0 w 19"/>
                <a:gd name="T1" fmla="*/ 0 h 3"/>
                <a:gd name="T2" fmla="*/ 0 w 19"/>
                <a:gd name="T3" fmla="*/ 0 h 3"/>
                <a:gd name="T4" fmla="*/ 19 w 19"/>
                <a:gd name="T5" fmla="*/ 3 h 3"/>
                <a:gd name="T6" fmla="*/ 19 w 19"/>
                <a:gd name="T7" fmla="*/ 3 h 3"/>
                <a:gd name="T8" fmla="*/ 0 w 19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"/>
                <a:gd name="T17" fmla="*/ 19 w 19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">
                  <a:moveTo>
                    <a:pt x="0" y="0"/>
                  </a:moveTo>
                  <a:lnTo>
                    <a:pt x="0" y="0"/>
                  </a:lnTo>
                  <a:lnTo>
                    <a:pt x="19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1" name="Freeform 155">
              <a:extLst>
                <a:ext uri="{FF2B5EF4-FFF2-40B4-BE49-F238E27FC236}">
                  <a16:creationId xmlns:a16="http://schemas.microsoft.com/office/drawing/2014/main" id="{376E005C-5D54-BC44-96D0-CB97EE92178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35"/>
              <a:ext cx="55" cy="11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0 h 5"/>
                <a:gd name="T4" fmla="*/ 132 w 23"/>
                <a:gd name="T5" fmla="*/ 20 h 5"/>
                <a:gd name="T6" fmla="*/ 33 w 23"/>
                <a:gd name="T7" fmla="*/ 15 h 5"/>
                <a:gd name="T8" fmla="*/ 0 w 23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5"/>
                <a:gd name="T17" fmla="*/ 23 w 2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2" name="Rectangle 156">
              <a:extLst>
                <a:ext uri="{FF2B5EF4-FFF2-40B4-BE49-F238E27FC236}">
                  <a16:creationId xmlns:a16="http://schemas.microsoft.com/office/drawing/2014/main" id="{82EC1795-3401-0C4A-B8ED-4FBCA443CE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844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3" name="Freeform 157">
              <a:extLst>
                <a:ext uri="{FF2B5EF4-FFF2-40B4-BE49-F238E27FC236}">
                  <a16:creationId xmlns:a16="http://schemas.microsoft.com/office/drawing/2014/main" id="{D25290BB-7E45-014E-A2D8-88AE4718D4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99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2 h 38"/>
                <a:gd name="T4" fmla="*/ 95 w 95"/>
                <a:gd name="T5" fmla="*/ 38 h 38"/>
                <a:gd name="T6" fmla="*/ 0 w 95"/>
                <a:gd name="T7" fmla="*/ 29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2"/>
                  </a:lnTo>
                  <a:lnTo>
                    <a:pt x="95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4" name="Freeform 158">
              <a:extLst>
                <a:ext uri="{FF2B5EF4-FFF2-40B4-BE49-F238E27FC236}">
                  <a16:creationId xmlns:a16="http://schemas.microsoft.com/office/drawing/2014/main" id="{09017E2A-4C1D-354E-9CA4-DACD99064D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02"/>
              <a:ext cx="19" cy="23"/>
            </a:xfrm>
            <a:custGeom>
              <a:avLst/>
              <a:gdLst>
                <a:gd name="T0" fmla="*/ 0 w 19"/>
                <a:gd name="T1" fmla="*/ 21 h 23"/>
                <a:gd name="T2" fmla="*/ 19 w 19"/>
                <a:gd name="T3" fmla="*/ 23 h 23"/>
                <a:gd name="T4" fmla="*/ 19 w 19"/>
                <a:gd name="T5" fmla="*/ 4 h 23"/>
                <a:gd name="T6" fmla="*/ 0 w 19"/>
                <a:gd name="T7" fmla="*/ 0 h 23"/>
                <a:gd name="T8" fmla="*/ 0 w 19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3"/>
                <a:gd name="T17" fmla="*/ 19 w 19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3">
                  <a:moveTo>
                    <a:pt x="0" y="21"/>
                  </a:moveTo>
                  <a:lnTo>
                    <a:pt x="19" y="23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5" name="Freeform 159">
              <a:extLst>
                <a:ext uri="{FF2B5EF4-FFF2-40B4-BE49-F238E27FC236}">
                  <a16:creationId xmlns:a16="http://schemas.microsoft.com/office/drawing/2014/main" id="{1A287107-9DCE-DE4B-A13E-4D7BA0F298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06"/>
              <a:ext cx="55" cy="31"/>
            </a:xfrm>
            <a:custGeom>
              <a:avLst/>
              <a:gdLst>
                <a:gd name="T0" fmla="*/ 0 w 23"/>
                <a:gd name="T1" fmla="*/ 45 h 13"/>
                <a:gd name="T2" fmla="*/ 132 w 23"/>
                <a:gd name="T3" fmla="*/ 33 h 13"/>
                <a:gd name="T4" fmla="*/ 132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6" name="Freeform 160">
              <a:extLst>
                <a:ext uri="{FF2B5EF4-FFF2-40B4-BE49-F238E27FC236}">
                  <a16:creationId xmlns:a16="http://schemas.microsoft.com/office/drawing/2014/main" id="{81A63CE6-9B70-0548-9EB9-4F46B1FEB6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02"/>
              <a:ext cx="19" cy="4"/>
            </a:xfrm>
            <a:custGeom>
              <a:avLst/>
              <a:gdLst>
                <a:gd name="T0" fmla="*/ 0 w 19"/>
                <a:gd name="T1" fmla="*/ 0 h 4"/>
                <a:gd name="T2" fmla="*/ 0 w 19"/>
                <a:gd name="T3" fmla="*/ 0 h 4"/>
                <a:gd name="T4" fmla="*/ 19 w 19"/>
                <a:gd name="T5" fmla="*/ 2 h 4"/>
                <a:gd name="T6" fmla="*/ 19 w 19"/>
                <a:gd name="T7" fmla="*/ 4 h 4"/>
                <a:gd name="T8" fmla="*/ 0 w 19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0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7" name="Freeform 161">
              <a:extLst>
                <a:ext uri="{FF2B5EF4-FFF2-40B4-BE49-F238E27FC236}">
                  <a16:creationId xmlns:a16="http://schemas.microsoft.com/office/drawing/2014/main" id="{98D2668A-85ED-A049-B906-4FAC51A7E5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04"/>
              <a:ext cx="55" cy="12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4 h 5"/>
                <a:gd name="T4" fmla="*/ 132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8" name="Rectangle 162">
              <a:extLst>
                <a:ext uri="{FF2B5EF4-FFF2-40B4-BE49-F238E27FC236}">
                  <a16:creationId xmlns:a16="http://schemas.microsoft.com/office/drawing/2014/main" id="{1309C3DE-A298-B641-AE7F-2E16F4425B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813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09" name="Freeform 163">
              <a:extLst>
                <a:ext uri="{FF2B5EF4-FFF2-40B4-BE49-F238E27FC236}">
                  <a16:creationId xmlns:a16="http://schemas.microsoft.com/office/drawing/2014/main" id="{2A2A4D3B-39B0-4647-82A1-DCB6AD5ADE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68"/>
              <a:ext cx="95" cy="41"/>
            </a:xfrm>
            <a:custGeom>
              <a:avLst/>
              <a:gdLst>
                <a:gd name="T0" fmla="*/ 0 w 95"/>
                <a:gd name="T1" fmla="*/ 0 h 41"/>
                <a:gd name="T2" fmla="*/ 95 w 95"/>
                <a:gd name="T3" fmla="*/ 12 h 41"/>
                <a:gd name="T4" fmla="*/ 95 w 95"/>
                <a:gd name="T5" fmla="*/ 41 h 41"/>
                <a:gd name="T6" fmla="*/ 0 w 95"/>
                <a:gd name="T7" fmla="*/ 29 h 41"/>
                <a:gd name="T8" fmla="*/ 0 w 95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41"/>
                <a:gd name="T17" fmla="*/ 95 w 95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41">
                  <a:moveTo>
                    <a:pt x="0" y="0"/>
                  </a:moveTo>
                  <a:lnTo>
                    <a:pt x="95" y="12"/>
                  </a:lnTo>
                  <a:lnTo>
                    <a:pt x="95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0" name="Freeform 164">
              <a:extLst>
                <a:ext uri="{FF2B5EF4-FFF2-40B4-BE49-F238E27FC236}">
                  <a16:creationId xmlns:a16="http://schemas.microsoft.com/office/drawing/2014/main" id="{3F116A0E-DE4B-184C-9232-3D2366F0AF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73"/>
              <a:ext cx="19" cy="21"/>
            </a:xfrm>
            <a:custGeom>
              <a:avLst/>
              <a:gdLst>
                <a:gd name="T0" fmla="*/ 0 w 19"/>
                <a:gd name="T1" fmla="*/ 21 h 21"/>
                <a:gd name="T2" fmla="*/ 19 w 19"/>
                <a:gd name="T3" fmla="*/ 21 h 21"/>
                <a:gd name="T4" fmla="*/ 19 w 19"/>
                <a:gd name="T5" fmla="*/ 3 h 21"/>
                <a:gd name="T6" fmla="*/ 0 w 19"/>
                <a:gd name="T7" fmla="*/ 0 h 21"/>
                <a:gd name="T8" fmla="*/ 0 w 19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1"/>
                <a:gd name="T17" fmla="*/ 19 w 19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1">
                  <a:moveTo>
                    <a:pt x="0" y="21"/>
                  </a:moveTo>
                  <a:lnTo>
                    <a:pt x="19" y="21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1" name="Freeform 165">
              <a:extLst>
                <a:ext uri="{FF2B5EF4-FFF2-40B4-BE49-F238E27FC236}">
                  <a16:creationId xmlns:a16="http://schemas.microsoft.com/office/drawing/2014/main" id="{D9D3DF7F-730E-FE40-B472-19F3079FF7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776"/>
              <a:ext cx="55" cy="30"/>
            </a:xfrm>
            <a:custGeom>
              <a:avLst/>
              <a:gdLst>
                <a:gd name="T0" fmla="*/ 0 w 23"/>
                <a:gd name="T1" fmla="*/ 42 h 13"/>
                <a:gd name="T2" fmla="*/ 132 w 23"/>
                <a:gd name="T3" fmla="*/ 37 h 13"/>
                <a:gd name="T4" fmla="*/ 132 w 23"/>
                <a:gd name="T5" fmla="*/ 16 h 13"/>
                <a:gd name="T6" fmla="*/ 0 w 23"/>
                <a:gd name="T7" fmla="*/ 0 h 13"/>
                <a:gd name="T8" fmla="*/ 0 w 23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7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2" name="Freeform 166">
              <a:extLst>
                <a:ext uri="{FF2B5EF4-FFF2-40B4-BE49-F238E27FC236}">
                  <a16:creationId xmlns:a16="http://schemas.microsoft.com/office/drawing/2014/main" id="{D389F959-5AB8-3840-929C-9A1DCB9F4E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71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2 h 5"/>
                <a:gd name="T6" fmla="*/ 19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3" name="Freeform 167">
              <a:extLst>
                <a:ext uri="{FF2B5EF4-FFF2-40B4-BE49-F238E27FC236}">
                  <a16:creationId xmlns:a16="http://schemas.microsoft.com/office/drawing/2014/main" id="{0E4796E0-CF70-014A-ABD9-B19E9F51C1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773"/>
              <a:ext cx="55" cy="12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4 h 5"/>
                <a:gd name="T4" fmla="*/ 132 w 23"/>
                <a:gd name="T5" fmla="*/ 24 h 5"/>
                <a:gd name="T6" fmla="*/ 33 w 23"/>
                <a:gd name="T7" fmla="*/ 24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6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4" name="Freeform 168">
              <a:extLst>
                <a:ext uri="{FF2B5EF4-FFF2-40B4-BE49-F238E27FC236}">
                  <a16:creationId xmlns:a16="http://schemas.microsoft.com/office/drawing/2014/main" id="{61390473-8F2A-6641-A1DA-3D2D54A147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2785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5" name="Freeform 169">
              <a:extLst>
                <a:ext uri="{FF2B5EF4-FFF2-40B4-BE49-F238E27FC236}">
                  <a16:creationId xmlns:a16="http://schemas.microsoft.com/office/drawing/2014/main" id="{0A888EDA-FAFA-AC40-9926-65722BEDF9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0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0 h 38"/>
                <a:gd name="T4" fmla="*/ 95 w 95"/>
                <a:gd name="T5" fmla="*/ 38 h 38"/>
                <a:gd name="T6" fmla="*/ 0 w 95"/>
                <a:gd name="T7" fmla="*/ 26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0"/>
                  </a:lnTo>
                  <a:lnTo>
                    <a:pt x="95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6" name="Freeform 170">
              <a:extLst>
                <a:ext uri="{FF2B5EF4-FFF2-40B4-BE49-F238E27FC236}">
                  <a16:creationId xmlns:a16="http://schemas.microsoft.com/office/drawing/2014/main" id="{EBD9DB0D-A1BB-704A-A347-1FC7F8E243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2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7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7" name="Freeform 171">
              <a:extLst>
                <a:ext uri="{FF2B5EF4-FFF2-40B4-BE49-F238E27FC236}">
                  <a16:creationId xmlns:a16="http://schemas.microsoft.com/office/drawing/2014/main" id="{C062ED4C-CA07-B34F-A1A7-30708026E7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45"/>
              <a:ext cx="57" cy="31"/>
            </a:xfrm>
            <a:custGeom>
              <a:avLst/>
              <a:gdLst>
                <a:gd name="T0" fmla="*/ 5 w 24"/>
                <a:gd name="T1" fmla="*/ 50 h 13"/>
                <a:gd name="T2" fmla="*/ 135 w 24"/>
                <a:gd name="T3" fmla="*/ 41 h 13"/>
                <a:gd name="T4" fmla="*/ 135 w 24"/>
                <a:gd name="T5" fmla="*/ 24 h 13"/>
                <a:gd name="T6" fmla="*/ 0 w 24"/>
                <a:gd name="T7" fmla="*/ 0 h 13"/>
                <a:gd name="T8" fmla="*/ 5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1" y="9"/>
                  </a:moveTo>
                  <a:cubicBezTo>
                    <a:pt x="1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1" y="6"/>
                    <a:pt x="1" y="9"/>
                    <a:pt x="1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8" name="Freeform 172">
              <a:extLst>
                <a:ext uri="{FF2B5EF4-FFF2-40B4-BE49-F238E27FC236}">
                  <a16:creationId xmlns:a16="http://schemas.microsoft.com/office/drawing/2014/main" id="{9D18FF56-D21A-7745-A84B-827E1F65F4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0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7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19" name="Freeform 173">
              <a:extLst>
                <a:ext uri="{FF2B5EF4-FFF2-40B4-BE49-F238E27FC236}">
                  <a16:creationId xmlns:a16="http://schemas.microsoft.com/office/drawing/2014/main" id="{4D04DB6E-4482-CD4A-8DEA-A957DF5403F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45"/>
              <a:ext cx="57" cy="9"/>
            </a:xfrm>
            <a:custGeom>
              <a:avLst/>
              <a:gdLst>
                <a:gd name="T0" fmla="*/ 5 w 24"/>
                <a:gd name="T1" fmla="*/ 0 h 4"/>
                <a:gd name="T2" fmla="*/ 135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5 w 24"/>
                <a:gd name="T11" fmla="*/ 0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4"/>
                <a:gd name="T20" fmla="*/ 24 w 24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4">
                  <a:moveTo>
                    <a:pt x="1" y="0"/>
                  </a:moveTo>
                  <a:cubicBezTo>
                    <a:pt x="1" y="0"/>
                    <a:pt x="7" y="4"/>
                    <a:pt x="24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1" y="1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0" name="Freeform 174">
              <a:extLst>
                <a:ext uri="{FF2B5EF4-FFF2-40B4-BE49-F238E27FC236}">
                  <a16:creationId xmlns:a16="http://schemas.microsoft.com/office/drawing/2014/main" id="{91BAE750-5586-7342-9ACD-A6F3EBEE90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2754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1" name="Freeform 175">
              <a:extLst>
                <a:ext uri="{FF2B5EF4-FFF2-40B4-BE49-F238E27FC236}">
                  <a16:creationId xmlns:a16="http://schemas.microsoft.com/office/drawing/2014/main" id="{D00EB768-F734-6F40-B06C-E6803652FC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09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0 h 38"/>
                <a:gd name="T4" fmla="*/ 92 w 95"/>
                <a:gd name="T5" fmla="*/ 38 h 38"/>
                <a:gd name="T6" fmla="*/ 0 w 95"/>
                <a:gd name="T7" fmla="*/ 29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0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2" name="Freeform 176">
              <a:extLst>
                <a:ext uri="{FF2B5EF4-FFF2-40B4-BE49-F238E27FC236}">
                  <a16:creationId xmlns:a16="http://schemas.microsoft.com/office/drawing/2014/main" id="{D62ED6E9-7854-0D4D-96C2-D036A7D2C3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12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2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3" name="Freeform 177">
              <a:extLst>
                <a:ext uri="{FF2B5EF4-FFF2-40B4-BE49-F238E27FC236}">
                  <a16:creationId xmlns:a16="http://schemas.microsoft.com/office/drawing/2014/main" id="{6D5DA241-703E-0341-A7A5-6C49D8FCF5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14"/>
              <a:ext cx="57" cy="31"/>
            </a:xfrm>
            <a:custGeom>
              <a:avLst/>
              <a:gdLst>
                <a:gd name="T0" fmla="*/ 0 w 24"/>
                <a:gd name="T1" fmla="*/ 50 h 13"/>
                <a:gd name="T2" fmla="*/ 135 w 24"/>
                <a:gd name="T3" fmla="*/ 41 h 13"/>
                <a:gd name="T4" fmla="*/ 135 w 24"/>
                <a:gd name="T5" fmla="*/ 24 h 13"/>
                <a:gd name="T6" fmla="*/ 0 w 24"/>
                <a:gd name="T7" fmla="*/ 0 h 13"/>
                <a:gd name="T8" fmla="*/ 0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4" name="Freeform 178">
              <a:extLst>
                <a:ext uri="{FF2B5EF4-FFF2-40B4-BE49-F238E27FC236}">
                  <a16:creationId xmlns:a16="http://schemas.microsoft.com/office/drawing/2014/main" id="{B41B4EFF-BDE4-2D4B-A6CD-E2ADB0247B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12"/>
              <a:ext cx="19" cy="2"/>
            </a:xfrm>
            <a:custGeom>
              <a:avLst/>
              <a:gdLst>
                <a:gd name="T0" fmla="*/ 0 w 19"/>
                <a:gd name="T1" fmla="*/ 0 h 2"/>
                <a:gd name="T2" fmla="*/ 0 w 19"/>
                <a:gd name="T3" fmla="*/ 0 h 2"/>
                <a:gd name="T4" fmla="*/ 19 w 19"/>
                <a:gd name="T5" fmla="*/ 2 h 2"/>
                <a:gd name="T6" fmla="*/ 17 w 19"/>
                <a:gd name="T7" fmla="*/ 2 h 2"/>
                <a:gd name="T8" fmla="*/ 0 w 19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"/>
                <a:gd name="T17" fmla="*/ 19 w 19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">
                  <a:moveTo>
                    <a:pt x="0" y="0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7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5" name="Freeform 179">
              <a:extLst>
                <a:ext uri="{FF2B5EF4-FFF2-40B4-BE49-F238E27FC236}">
                  <a16:creationId xmlns:a16="http://schemas.microsoft.com/office/drawing/2014/main" id="{A137E2D6-4E9B-4D4E-B5FC-C3EC826412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14"/>
              <a:ext cx="57" cy="12"/>
            </a:xfrm>
            <a:custGeom>
              <a:avLst/>
              <a:gdLst>
                <a:gd name="T0" fmla="*/ 5 w 24"/>
                <a:gd name="T1" fmla="*/ 0 h 5"/>
                <a:gd name="T2" fmla="*/ 135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0 h 5"/>
                <a:gd name="T10" fmla="*/ 5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1" y="0"/>
                  </a:moveTo>
                  <a:cubicBezTo>
                    <a:pt x="1" y="0"/>
                    <a:pt x="7" y="5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1" y="2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6" name="Rectangle 180">
              <a:extLst>
                <a:ext uri="{FF2B5EF4-FFF2-40B4-BE49-F238E27FC236}">
                  <a16:creationId xmlns:a16="http://schemas.microsoft.com/office/drawing/2014/main" id="{EECAC08E-00E4-564D-A366-D026C8D8ADD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724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7" name="Freeform 181">
              <a:extLst>
                <a:ext uri="{FF2B5EF4-FFF2-40B4-BE49-F238E27FC236}">
                  <a16:creationId xmlns:a16="http://schemas.microsoft.com/office/drawing/2014/main" id="{731BE04A-625F-434F-89B7-D150D31C59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2"/>
              <a:ext cx="92" cy="37"/>
            </a:xfrm>
            <a:custGeom>
              <a:avLst/>
              <a:gdLst>
                <a:gd name="T0" fmla="*/ 0 w 92"/>
                <a:gd name="T1" fmla="*/ 0 h 37"/>
                <a:gd name="T2" fmla="*/ 92 w 92"/>
                <a:gd name="T3" fmla="*/ 9 h 37"/>
                <a:gd name="T4" fmla="*/ 92 w 92"/>
                <a:gd name="T5" fmla="*/ 37 h 37"/>
                <a:gd name="T6" fmla="*/ 0 w 92"/>
                <a:gd name="T7" fmla="*/ 26 h 37"/>
                <a:gd name="T8" fmla="*/ 0 w 92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7"/>
                <a:gd name="T17" fmla="*/ 92 w 92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7">
                  <a:moveTo>
                    <a:pt x="0" y="0"/>
                  </a:moveTo>
                  <a:lnTo>
                    <a:pt x="92" y="9"/>
                  </a:lnTo>
                  <a:lnTo>
                    <a:pt x="92" y="37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8" name="Freeform 182">
              <a:extLst>
                <a:ext uri="{FF2B5EF4-FFF2-40B4-BE49-F238E27FC236}">
                  <a16:creationId xmlns:a16="http://schemas.microsoft.com/office/drawing/2014/main" id="{FC198472-3F5D-8647-8567-5BF5C3F978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4"/>
              <a:ext cx="17" cy="24"/>
            </a:xfrm>
            <a:custGeom>
              <a:avLst/>
              <a:gdLst>
                <a:gd name="T0" fmla="*/ 0 w 17"/>
                <a:gd name="T1" fmla="*/ 21 h 24"/>
                <a:gd name="T2" fmla="*/ 17 w 17"/>
                <a:gd name="T3" fmla="*/ 24 h 24"/>
                <a:gd name="T4" fmla="*/ 17 w 17"/>
                <a:gd name="T5" fmla="*/ 2 h 24"/>
                <a:gd name="T6" fmla="*/ 0 w 17"/>
                <a:gd name="T7" fmla="*/ 0 h 24"/>
                <a:gd name="T8" fmla="*/ 0 w 17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4"/>
                <a:gd name="T17" fmla="*/ 17 w 17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4">
                  <a:moveTo>
                    <a:pt x="0" y="21"/>
                  </a:moveTo>
                  <a:lnTo>
                    <a:pt x="17" y="2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29" name="Freeform 183">
              <a:extLst>
                <a:ext uri="{FF2B5EF4-FFF2-40B4-BE49-F238E27FC236}">
                  <a16:creationId xmlns:a16="http://schemas.microsoft.com/office/drawing/2014/main" id="{B3734D4F-F471-5545-A21C-5429DCC693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46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0" name="Freeform 184">
              <a:extLst>
                <a:ext uri="{FF2B5EF4-FFF2-40B4-BE49-F238E27FC236}">
                  <a16:creationId xmlns:a16="http://schemas.microsoft.com/office/drawing/2014/main" id="{1A7C9088-B2F5-164E-A5C4-F61E059AFAC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2"/>
              <a:ext cx="17" cy="4"/>
            </a:xfrm>
            <a:custGeom>
              <a:avLst/>
              <a:gdLst>
                <a:gd name="T0" fmla="*/ 0 w 17"/>
                <a:gd name="T1" fmla="*/ 2 h 4"/>
                <a:gd name="T2" fmla="*/ 0 w 17"/>
                <a:gd name="T3" fmla="*/ 0 h 4"/>
                <a:gd name="T4" fmla="*/ 17 w 17"/>
                <a:gd name="T5" fmla="*/ 4 h 4"/>
                <a:gd name="T6" fmla="*/ 17 w 17"/>
                <a:gd name="T7" fmla="*/ 4 h 4"/>
                <a:gd name="T8" fmla="*/ 0 w 17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"/>
                <a:gd name="T17" fmla="*/ 17 w 17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">
                  <a:moveTo>
                    <a:pt x="0" y="2"/>
                  </a:moveTo>
                  <a:lnTo>
                    <a:pt x="0" y="0"/>
                  </a:lnTo>
                  <a:lnTo>
                    <a:pt x="17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1" name="Freeform 185">
              <a:extLst>
                <a:ext uri="{FF2B5EF4-FFF2-40B4-BE49-F238E27FC236}">
                  <a16:creationId xmlns:a16="http://schemas.microsoft.com/office/drawing/2014/main" id="{6CF719CB-BB6A-4148-BBA4-99B66A2DE5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46"/>
              <a:ext cx="54" cy="10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7 h 4"/>
                <a:gd name="T4" fmla="*/ 127 w 23"/>
                <a:gd name="T5" fmla="*/ 25 h 4"/>
                <a:gd name="T6" fmla="*/ 38 w 23"/>
                <a:gd name="T7" fmla="*/ 17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2" name="Rectangle 186">
              <a:extLst>
                <a:ext uri="{FF2B5EF4-FFF2-40B4-BE49-F238E27FC236}">
                  <a16:creationId xmlns:a16="http://schemas.microsoft.com/office/drawing/2014/main" id="{98F17912-F67F-B445-A9CF-84CE3E47E75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856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3" name="Freeform 187">
              <a:extLst>
                <a:ext uri="{FF2B5EF4-FFF2-40B4-BE49-F238E27FC236}">
                  <a16:creationId xmlns:a16="http://schemas.microsoft.com/office/drawing/2014/main" id="{3D2DE26C-8436-BD4C-A8FC-193295F4FDC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1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9 h 38"/>
                <a:gd name="T4" fmla="*/ 92 w 92"/>
                <a:gd name="T5" fmla="*/ 38 h 38"/>
                <a:gd name="T6" fmla="*/ 0 w 92"/>
                <a:gd name="T7" fmla="*/ 28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9"/>
                  </a:lnTo>
                  <a:lnTo>
                    <a:pt x="92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4" name="Freeform 188">
              <a:extLst>
                <a:ext uri="{FF2B5EF4-FFF2-40B4-BE49-F238E27FC236}">
                  <a16:creationId xmlns:a16="http://schemas.microsoft.com/office/drawing/2014/main" id="{17EE6F29-8C6F-574C-8015-2CF3BF429B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3"/>
              <a:ext cx="17" cy="24"/>
            </a:xfrm>
            <a:custGeom>
              <a:avLst/>
              <a:gdLst>
                <a:gd name="T0" fmla="*/ 0 w 17"/>
                <a:gd name="T1" fmla="*/ 22 h 24"/>
                <a:gd name="T2" fmla="*/ 17 w 17"/>
                <a:gd name="T3" fmla="*/ 24 h 24"/>
                <a:gd name="T4" fmla="*/ 17 w 17"/>
                <a:gd name="T5" fmla="*/ 3 h 24"/>
                <a:gd name="T6" fmla="*/ 0 w 17"/>
                <a:gd name="T7" fmla="*/ 0 h 24"/>
                <a:gd name="T8" fmla="*/ 0 w 17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4"/>
                <a:gd name="T17" fmla="*/ 17 w 17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4">
                  <a:moveTo>
                    <a:pt x="0" y="22"/>
                  </a:moveTo>
                  <a:lnTo>
                    <a:pt x="17" y="24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5" name="Freeform 189">
              <a:extLst>
                <a:ext uri="{FF2B5EF4-FFF2-40B4-BE49-F238E27FC236}">
                  <a16:creationId xmlns:a16="http://schemas.microsoft.com/office/drawing/2014/main" id="{D7942B52-D969-0D46-9DA7-61B0B2C414D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16"/>
              <a:ext cx="54" cy="33"/>
            </a:xfrm>
            <a:custGeom>
              <a:avLst/>
              <a:gdLst>
                <a:gd name="T0" fmla="*/ 0 w 23"/>
                <a:gd name="T1" fmla="*/ 50 h 14"/>
                <a:gd name="T2" fmla="*/ 127 w 23"/>
                <a:gd name="T3" fmla="*/ 40 h 14"/>
                <a:gd name="T4" fmla="*/ 127 w 23"/>
                <a:gd name="T5" fmla="*/ 21 h 14"/>
                <a:gd name="T6" fmla="*/ 0 w 23"/>
                <a:gd name="T7" fmla="*/ 0 h 14"/>
                <a:gd name="T8" fmla="*/ 0 w 23"/>
                <a:gd name="T9" fmla="*/ 5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4"/>
                <a:gd name="T17" fmla="*/ 23 w 23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4">
                  <a:moveTo>
                    <a:pt x="0" y="9"/>
                  </a:moveTo>
                  <a:cubicBezTo>
                    <a:pt x="0" y="9"/>
                    <a:pt x="10" y="14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6" name="Freeform 190">
              <a:extLst>
                <a:ext uri="{FF2B5EF4-FFF2-40B4-BE49-F238E27FC236}">
                  <a16:creationId xmlns:a16="http://schemas.microsoft.com/office/drawing/2014/main" id="{CA3A9581-B129-134F-8BCA-3908D2EEE4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3"/>
              <a:ext cx="17" cy="3"/>
            </a:xfrm>
            <a:custGeom>
              <a:avLst/>
              <a:gdLst>
                <a:gd name="T0" fmla="*/ 0 w 17"/>
                <a:gd name="T1" fmla="*/ 0 h 3"/>
                <a:gd name="T2" fmla="*/ 0 w 17"/>
                <a:gd name="T3" fmla="*/ 0 h 3"/>
                <a:gd name="T4" fmla="*/ 17 w 17"/>
                <a:gd name="T5" fmla="*/ 3 h 3"/>
                <a:gd name="T6" fmla="*/ 17 w 17"/>
                <a:gd name="T7" fmla="*/ 3 h 3"/>
                <a:gd name="T8" fmla="*/ 0 w 17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3"/>
                <a:gd name="T17" fmla="*/ 17 w 17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3">
                  <a:moveTo>
                    <a:pt x="0" y="0"/>
                  </a:moveTo>
                  <a:lnTo>
                    <a:pt x="0" y="0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7" name="Freeform 191">
              <a:extLst>
                <a:ext uri="{FF2B5EF4-FFF2-40B4-BE49-F238E27FC236}">
                  <a16:creationId xmlns:a16="http://schemas.microsoft.com/office/drawing/2014/main" id="{92E106C9-A9DE-7848-9603-D1385072E3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16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17 h 5"/>
                <a:gd name="T8" fmla="*/ 0 w 23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5"/>
                <a:gd name="T17" fmla="*/ 23 w 2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7" y="3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8" name="Rectangle 192">
              <a:extLst>
                <a:ext uri="{FF2B5EF4-FFF2-40B4-BE49-F238E27FC236}">
                  <a16:creationId xmlns:a16="http://schemas.microsoft.com/office/drawing/2014/main" id="{48DC021D-A382-7B43-A71D-9865377161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825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39" name="Freeform 193">
              <a:extLst>
                <a:ext uri="{FF2B5EF4-FFF2-40B4-BE49-F238E27FC236}">
                  <a16:creationId xmlns:a16="http://schemas.microsoft.com/office/drawing/2014/main" id="{A6945DC6-26DA-594B-915B-3C5A32160B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0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2 h 38"/>
                <a:gd name="T4" fmla="*/ 92 w 92"/>
                <a:gd name="T5" fmla="*/ 38 h 38"/>
                <a:gd name="T6" fmla="*/ 0 w 92"/>
                <a:gd name="T7" fmla="*/ 29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2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0" name="Freeform 194">
              <a:extLst>
                <a:ext uri="{FF2B5EF4-FFF2-40B4-BE49-F238E27FC236}">
                  <a16:creationId xmlns:a16="http://schemas.microsoft.com/office/drawing/2014/main" id="{3AE67E07-974B-B94B-BB0C-7A7FD4E971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3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4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1" name="Freeform 195">
              <a:extLst>
                <a:ext uri="{FF2B5EF4-FFF2-40B4-BE49-F238E27FC236}">
                  <a16:creationId xmlns:a16="http://schemas.microsoft.com/office/drawing/2014/main" id="{3A358CE8-B82D-1140-AF74-A37AD17034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87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2" name="Freeform 196">
              <a:extLst>
                <a:ext uri="{FF2B5EF4-FFF2-40B4-BE49-F238E27FC236}">
                  <a16:creationId xmlns:a16="http://schemas.microsoft.com/office/drawing/2014/main" id="{EADB270B-41E2-C34A-8A01-76F52572C05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3"/>
              <a:ext cx="17" cy="4"/>
            </a:xfrm>
            <a:custGeom>
              <a:avLst/>
              <a:gdLst>
                <a:gd name="T0" fmla="*/ 0 w 17"/>
                <a:gd name="T1" fmla="*/ 0 h 4"/>
                <a:gd name="T2" fmla="*/ 0 w 17"/>
                <a:gd name="T3" fmla="*/ 0 h 4"/>
                <a:gd name="T4" fmla="*/ 17 w 17"/>
                <a:gd name="T5" fmla="*/ 2 h 4"/>
                <a:gd name="T6" fmla="*/ 17 w 17"/>
                <a:gd name="T7" fmla="*/ 4 h 4"/>
                <a:gd name="T8" fmla="*/ 0 w 17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"/>
                <a:gd name="T17" fmla="*/ 17 w 17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">
                  <a:moveTo>
                    <a:pt x="0" y="0"/>
                  </a:moveTo>
                  <a:lnTo>
                    <a:pt x="0" y="0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3" name="Freeform 197">
              <a:extLst>
                <a:ext uri="{FF2B5EF4-FFF2-40B4-BE49-F238E27FC236}">
                  <a16:creationId xmlns:a16="http://schemas.microsoft.com/office/drawing/2014/main" id="{314B0871-FFEE-7046-8FAD-576528A911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85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4" name="Rectangle 198">
              <a:extLst>
                <a:ext uri="{FF2B5EF4-FFF2-40B4-BE49-F238E27FC236}">
                  <a16:creationId xmlns:a16="http://schemas.microsoft.com/office/drawing/2014/main" id="{3B7D2F8C-CA1B-C949-8BE2-6DEEDB60EDC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794"/>
              <a:ext cx="2" cy="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5" name="Freeform 199">
              <a:extLst>
                <a:ext uri="{FF2B5EF4-FFF2-40B4-BE49-F238E27FC236}">
                  <a16:creationId xmlns:a16="http://schemas.microsoft.com/office/drawing/2014/main" id="{196AA78B-C737-0140-BE34-FEEBA5C70E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0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1 h 40"/>
                <a:gd name="T4" fmla="*/ 92 w 92"/>
                <a:gd name="T5" fmla="*/ 40 h 40"/>
                <a:gd name="T6" fmla="*/ 0 w 92"/>
                <a:gd name="T7" fmla="*/ 28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1"/>
                  </a:lnTo>
                  <a:lnTo>
                    <a:pt x="92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6" name="Freeform 200">
              <a:extLst>
                <a:ext uri="{FF2B5EF4-FFF2-40B4-BE49-F238E27FC236}">
                  <a16:creationId xmlns:a16="http://schemas.microsoft.com/office/drawing/2014/main" id="{4DF6ACF0-01D8-A043-9510-27BE831CFE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4"/>
              <a:ext cx="17" cy="22"/>
            </a:xfrm>
            <a:custGeom>
              <a:avLst/>
              <a:gdLst>
                <a:gd name="T0" fmla="*/ 0 w 17"/>
                <a:gd name="T1" fmla="*/ 22 h 22"/>
                <a:gd name="T2" fmla="*/ 17 w 17"/>
                <a:gd name="T3" fmla="*/ 22 h 22"/>
                <a:gd name="T4" fmla="*/ 17 w 17"/>
                <a:gd name="T5" fmla="*/ 3 h 22"/>
                <a:gd name="T6" fmla="*/ 0 w 17"/>
                <a:gd name="T7" fmla="*/ 0 h 22"/>
                <a:gd name="T8" fmla="*/ 0 w 17"/>
                <a:gd name="T9" fmla="*/ 22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0" y="22"/>
                  </a:moveTo>
                  <a:lnTo>
                    <a:pt x="17" y="22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7" name="Freeform 201">
              <a:extLst>
                <a:ext uri="{FF2B5EF4-FFF2-40B4-BE49-F238E27FC236}">
                  <a16:creationId xmlns:a16="http://schemas.microsoft.com/office/drawing/2014/main" id="{85F822C4-9C06-2640-9E9D-3B3A7A5FA0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57"/>
              <a:ext cx="54" cy="30"/>
            </a:xfrm>
            <a:custGeom>
              <a:avLst/>
              <a:gdLst>
                <a:gd name="T0" fmla="*/ 0 w 23"/>
                <a:gd name="T1" fmla="*/ 42 h 13"/>
                <a:gd name="T2" fmla="*/ 127 w 23"/>
                <a:gd name="T3" fmla="*/ 37 h 13"/>
                <a:gd name="T4" fmla="*/ 127 w 23"/>
                <a:gd name="T5" fmla="*/ 16 h 13"/>
                <a:gd name="T6" fmla="*/ 0 w 23"/>
                <a:gd name="T7" fmla="*/ 0 h 13"/>
                <a:gd name="T8" fmla="*/ 0 w 23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7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8" name="Freeform 202">
              <a:extLst>
                <a:ext uri="{FF2B5EF4-FFF2-40B4-BE49-F238E27FC236}">
                  <a16:creationId xmlns:a16="http://schemas.microsoft.com/office/drawing/2014/main" id="{461C3E0C-7A7E-1045-99A2-E6B2262294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2"/>
              <a:ext cx="17" cy="5"/>
            </a:xfrm>
            <a:custGeom>
              <a:avLst/>
              <a:gdLst>
                <a:gd name="T0" fmla="*/ 0 w 17"/>
                <a:gd name="T1" fmla="*/ 2 h 5"/>
                <a:gd name="T2" fmla="*/ 0 w 17"/>
                <a:gd name="T3" fmla="*/ 0 h 5"/>
                <a:gd name="T4" fmla="*/ 17 w 17"/>
                <a:gd name="T5" fmla="*/ 2 h 5"/>
                <a:gd name="T6" fmla="*/ 17 w 17"/>
                <a:gd name="T7" fmla="*/ 5 h 5"/>
                <a:gd name="T8" fmla="*/ 0 w 17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5"/>
                <a:gd name="T17" fmla="*/ 17 w 17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5">
                  <a:moveTo>
                    <a:pt x="0" y="2"/>
                  </a:moveTo>
                  <a:lnTo>
                    <a:pt x="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49" name="Freeform 203">
              <a:extLst>
                <a:ext uri="{FF2B5EF4-FFF2-40B4-BE49-F238E27FC236}">
                  <a16:creationId xmlns:a16="http://schemas.microsoft.com/office/drawing/2014/main" id="{BE523BD8-D5ED-0248-87BD-9EBA9868E7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54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24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7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0" name="Freeform 204">
              <a:extLst>
                <a:ext uri="{FF2B5EF4-FFF2-40B4-BE49-F238E27FC236}">
                  <a16:creationId xmlns:a16="http://schemas.microsoft.com/office/drawing/2014/main" id="{AE850768-27E3-064A-A62F-B8A36CE565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2" y="2764"/>
              <a:ext cx="2" cy="9"/>
            </a:xfrm>
            <a:custGeom>
              <a:avLst/>
              <a:gdLst>
                <a:gd name="T0" fmla="*/ 2 w 2"/>
                <a:gd name="T1" fmla="*/ 7 h 9"/>
                <a:gd name="T2" fmla="*/ 0 w 2"/>
                <a:gd name="T3" fmla="*/ 9 h 9"/>
                <a:gd name="T4" fmla="*/ 0 w 2"/>
                <a:gd name="T5" fmla="*/ 0 h 9"/>
                <a:gd name="T6" fmla="*/ 2 w 2"/>
                <a:gd name="T7" fmla="*/ 2 h 9"/>
                <a:gd name="T8" fmla="*/ 2 w 2"/>
                <a:gd name="T9" fmla="*/ 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9"/>
                <a:gd name="T17" fmla="*/ 2 w 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9">
                  <a:moveTo>
                    <a:pt x="2" y="7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1" name="Freeform 205">
              <a:extLst>
                <a:ext uri="{FF2B5EF4-FFF2-40B4-BE49-F238E27FC236}">
                  <a16:creationId xmlns:a16="http://schemas.microsoft.com/office/drawing/2014/main" id="{CC8947C3-B9D2-9E44-8B92-D5EEA25BA6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21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0 h 38"/>
                <a:gd name="T4" fmla="*/ 92 w 92"/>
                <a:gd name="T5" fmla="*/ 38 h 38"/>
                <a:gd name="T6" fmla="*/ 0 w 92"/>
                <a:gd name="T7" fmla="*/ 26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0"/>
                  </a:lnTo>
                  <a:lnTo>
                    <a:pt x="92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2" name="Freeform 206">
              <a:extLst>
                <a:ext uri="{FF2B5EF4-FFF2-40B4-BE49-F238E27FC236}">
                  <a16:creationId xmlns:a16="http://schemas.microsoft.com/office/drawing/2014/main" id="{EADB6656-F552-FE42-ACDE-D5F8A950DB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24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2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3" name="Freeform 207">
              <a:extLst>
                <a:ext uri="{FF2B5EF4-FFF2-40B4-BE49-F238E27FC236}">
                  <a16:creationId xmlns:a16="http://schemas.microsoft.com/office/drawing/2014/main" id="{FE8089B0-E63C-734E-A43A-ED4DCD2117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26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4" name="Freeform 208">
              <a:extLst>
                <a:ext uri="{FF2B5EF4-FFF2-40B4-BE49-F238E27FC236}">
                  <a16:creationId xmlns:a16="http://schemas.microsoft.com/office/drawing/2014/main" id="{F8202A1D-7DBF-434E-989F-408B0D85895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8" y="2847"/>
              <a:ext cx="17" cy="5"/>
            </a:xfrm>
            <a:custGeom>
              <a:avLst/>
              <a:gdLst>
                <a:gd name="T0" fmla="*/ 0 w 17"/>
                <a:gd name="T1" fmla="*/ 3 h 5"/>
                <a:gd name="T2" fmla="*/ 0 w 17"/>
                <a:gd name="T3" fmla="*/ 0 h 5"/>
                <a:gd name="T4" fmla="*/ 17 w 17"/>
                <a:gd name="T5" fmla="*/ 5 h 5"/>
                <a:gd name="T6" fmla="*/ 17 w 17"/>
                <a:gd name="T7" fmla="*/ 5 h 5"/>
                <a:gd name="T8" fmla="*/ 0 w 17"/>
                <a:gd name="T9" fmla="*/ 3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5"/>
                <a:gd name="T17" fmla="*/ 17 w 17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5">
                  <a:moveTo>
                    <a:pt x="0" y="3"/>
                  </a:moveTo>
                  <a:lnTo>
                    <a:pt x="0" y="0"/>
                  </a:lnTo>
                  <a:lnTo>
                    <a:pt x="17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5" name="Freeform 209">
              <a:extLst>
                <a:ext uri="{FF2B5EF4-FFF2-40B4-BE49-F238E27FC236}">
                  <a16:creationId xmlns:a16="http://schemas.microsoft.com/office/drawing/2014/main" id="{F6AB609E-6CC7-9A49-A602-CC98C6F8FD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26"/>
              <a:ext cx="54" cy="9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6 h 4"/>
                <a:gd name="T4" fmla="*/ 127 w 23"/>
                <a:gd name="T5" fmla="*/ 20 h 4"/>
                <a:gd name="T6" fmla="*/ 38 w 23"/>
                <a:gd name="T7" fmla="*/ 16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6" name="Rectangle 210">
              <a:extLst>
                <a:ext uri="{FF2B5EF4-FFF2-40B4-BE49-F238E27FC236}">
                  <a16:creationId xmlns:a16="http://schemas.microsoft.com/office/drawing/2014/main" id="{CD633DAF-5A43-BB48-841B-E9B03986BB4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735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7" name="Freeform 211">
              <a:extLst>
                <a:ext uri="{FF2B5EF4-FFF2-40B4-BE49-F238E27FC236}">
                  <a16:creationId xmlns:a16="http://schemas.microsoft.com/office/drawing/2014/main" id="{C5DFC950-C444-4A40-B85D-B3B99E19FF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4"/>
              <a:ext cx="94" cy="37"/>
            </a:xfrm>
            <a:custGeom>
              <a:avLst/>
              <a:gdLst>
                <a:gd name="T0" fmla="*/ 0 w 94"/>
                <a:gd name="T1" fmla="*/ 0 h 37"/>
                <a:gd name="T2" fmla="*/ 94 w 94"/>
                <a:gd name="T3" fmla="*/ 9 h 37"/>
                <a:gd name="T4" fmla="*/ 94 w 94"/>
                <a:gd name="T5" fmla="*/ 37 h 37"/>
                <a:gd name="T6" fmla="*/ 0 w 94"/>
                <a:gd name="T7" fmla="*/ 25 h 37"/>
                <a:gd name="T8" fmla="*/ 0 w 94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7"/>
                <a:gd name="T17" fmla="*/ 94 w 94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7">
                  <a:moveTo>
                    <a:pt x="0" y="0"/>
                  </a:moveTo>
                  <a:lnTo>
                    <a:pt x="94" y="9"/>
                  </a:lnTo>
                  <a:lnTo>
                    <a:pt x="94" y="37"/>
                  </a:lnTo>
                  <a:lnTo>
                    <a:pt x="0" y="2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8" name="Freeform 212">
              <a:extLst>
                <a:ext uri="{FF2B5EF4-FFF2-40B4-BE49-F238E27FC236}">
                  <a16:creationId xmlns:a16="http://schemas.microsoft.com/office/drawing/2014/main" id="{10A0D20D-C087-A047-9C0F-679649A571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6"/>
              <a:ext cx="19" cy="23"/>
            </a:xfrm>
            <a:custGeom>
              <a:avLst/>
              <a:gdLst>
                <a:gd name="T0" fmla="*/ 0 w 19"/>
                <a:gd name="T1" fmla="*/ 21 h 23"/>
                <a:gd name="T2" fmla="*/ 19 w 19"/>
                <a:gd name="T3" fmla="*/ 23 h 23"/>
                <a:gd name="T4" fmla="*/ 19 w 19"/>
                <a:gd name="T5" fmla="*/ 2 h 23"/>
                <a:gd name="T6" fmla="*/ 0 w 19"/>
                <a:gd name="T7" fmla="*/ 0 h 23"/>
                <a:gd name="T8" fmla="*/ 0 w 19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3"/>
                <a:gd name="T17" fmla="*/ 19 w 19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3">
                  <a:moveTo>
                    <a:pt x="0" y="21"/>
                  </a:moveTo>
                  <a:lnTo>
                    <a:pt x="19" y="23"/>
                  </a:lnTo>
                  <a:lnTo>
                    <a:pt x="19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59" name="Freeform 213">
              <a:extLst>
                <a:ext uri="{FF2B5EF4-FFF2-40B4-BE49-F238E27FC236}">
                  <a16:creationId xmlns:a16="http://schemas.microsoft.com/office/drawing/2014/main" id="{DCAC882E-C39F-BE46-9DDD-87C42F99A1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58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0" name="Freeform 214">
              <a:extLst>
                <a:ext uri="{FF2B5EF4-FFF2-40B4-BE49-F238E27FC236}">
                  <a16:creationId xmlns:a16="http://schemas.microsoft.com/office/drawing/2014/main" id="{245FBA34-DD4E-A544-8148-0F36BBD4F1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4"/>
              <a:ext cx="19" cy="4"/>
            </a:xfrm>
            <a:custGeom>
              <a:avLst/>
              <a:gdLst>
                <a:gd name="T0" fmla="*/ 0 w 19"/>
                <a:gd name="T1" fmla="*/ 2 h 4"/>
                <a:gd name="T2" fmla="*/ 0 w 19"/>
                <a:gd name="T3" fmla="*/ 0 h 4"/>
                <a:gd name="T4" fmla="*/ 19 w 19"/>
                <a:gd name="T5" fmla="*/ 4 h 4"/>
                <a:gd name="T6" fmla="*/ 19 w 19"/>
                <a:gd name="T7" fmla="*/ 4 h 4"/>
                <a:gd name="T8" fmla="*/ 0 w 19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2"/>
                  </a:moveTo>
                  <a:lnTo>
                    <a:pt x="0" y="0"/>
                  </a:lnTo>
                  <a:lnTo>
                    <a:pt x="19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1" name="Freeform 215">
              <a:extLst>
                <a:ext uri="{FF2B5EF4-FFF2-40B4-BE49-F238E27FC236}">
                  <a16:creationId xmlns:a16="http://schemas.microsoft.com/office/drawing/2014/main" id="{47D3E4DA-3B18-3345-BEBA-AE9DFF9FCD5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58"/>
              <a:ext cx="54" cy="10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7 h 4"/>
                <a:gd name="T4" fmla="*/ 127 w 23"/>
                <a:gd name="T5" fmla="*/ 25 h 4"/>
                <a:gd name="T6" fmla="*/ 33 w 23"/>
                <a:gd name="T7" fmla="*/ 17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6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2" name="Freeform 216">
              <a:extLst>
                <a:ext uri="{FF2B5EF4-FFF2-40B4-BE49-F238E27FC236}">
                  <a16:creationId xmlns:a16="http://schemas.microsoft.com/office/drawing/2014/main" id="{668CA87C-AD81-0A4A-AAD8-B08B056BFF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9" y="2868"/>
              <a:ext cx="2" cy="7"/>
            </a:xfrm>
            <a:custGeom>
              <a:avLst/>
              <a:gdLst>
                <a:gd name="T0" fmla="*/ 2 w 2"/>
                <a:gd name="T1" fmla="*/ 4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4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4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3" name="Freeform 217">
              <a:extLst>
                <a:ext uri="{FF2B5EF4-FFF2-40B4-BE49-F238E27FC236}">
                  <a16:creationId xmlns:a16="http://schemas.microsoft.com/office/drawing/2014/main" id="{2E2B8AB3-1BE8-9040-9DAF-59A27AAEAE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3"/>
              <a:ext cx="94" cy="38"/>
            </a:xfrm>
            <a:custGeom>
              <a:avLst/>
              <a:gdLst>
                <a:gd name="T0" fmla="*/ 0 w 94"/>
                <a:gd name="T1" fmla="*/ 0 h 38"/>
                <a:gd name="T2" fmla="*/ 94 w 94"/>
                <a:gd name="T3" fmla="*/ 9 h 38"/>
                <a:gd name="T4" fmla="*/ 94 w 94"/>
                <a:gd name="T5" fmla="*/ 38 h 38"/>
                <a:gd name="T6" fmla="*/ 0 w 94"/>
                <a:gd name="T7" fmla="*/ 28 h 38"/>
                <a:gd name="T8" fmla="*/ 0 w 94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8"/>
                <a:gd name="T17" fmla="*/ 94 w 94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8">
                  <a:moveTo>
                    <a:pt x="0" y="0"/>
                  </a:moveTo>
                  <a:lnTo>
                    <a:pt x="94" y="9"/>
                  </a:lnTo>
                  <a:lnTo>
                    <a:pt x="94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4" name="Freeform 218">
              <a:extLst>
                <a:ext uri="{FF2B5EF4-FFF2-40B4-BE49-F238E27FC236}">
                  <a16:creationId xmlns:a16="http://schemas.microsoft.com/office/drawing/2014/main" id="{046F180F-A54B-C443-B7C1-82BAE71D96E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5"/>
              <a:ext cx="19" cy="24"/>
            </a:xfrm>
            <a:custGeom>
              <a:avLst/>
              <a:gdLst>
                <a:gd name="T0" fmla="*/ 0 w 19"/>
                <a:gd name="T1" fmla="*/ 21 h 24"/>
                <a:gd name="T2" fmla="*/ 19 w 19"/>
                <a:gd name="T3" fmla="*/ 24 h 24"/>
                <a:gd name="T4" fmla="*/ 19 w 19"/>
                <a:gd name="T5" fmla="*/ 3 h 24"/>
                <a:gd name="T6" fmla="*/ 0 w 19"/>
                <a:gd name="T7" fmla="*/ 0 h 24"/>
                <a:gd name="T8" fmla="*/ 0 w 19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1"/>
                  </a:moveTo>
                  <a:lnTo>
                    <a:pt x="19" y="24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5" name="Freeform 219">
              <a:extLst>
                <a:ext uri="{FF2B5EF4-FFF2-40B4-BE49-F238E27FC236}">
                  <a16:creationId xmlns:a16="http://schemas.microsoft.com/office/drawing/2014/main" id="{C0664247-6505-BB46-8A42-C5054C5E5F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28"/>
              <a:ext cx="54" cy="30"/>
            </a:xfrm>
            <a:custGeom>
              <a:avLst/>
              <a:gdLst>
                <a:gd name="T0" fmla="*/ 0 w 23"/>
                <a:gd name="T1" fmla="*/ 48 h 13"/>
                <a:gd name="T2" fmla="*/ 127 w 23"/>
                <a:gd name="T3" fmla="*/ 37 h 13"/>
                <a:gd name="T4" fmla="*/ 127 w 23"/>
                <a:gd name="T5" fmla="*/ 21 h 13"/>
                <a:gd name="T6" fmla="*/ 0 w 23"/>
                <a:gd name="T7" fmla="*/ 0 h 13"/>
                <a:gd name="T8" fmla="*/ 0 w 23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6" name="Freeform 220">
              <a:extLst>
                <a:ext uri="{FF2B5EF4-FFF2-40B4-BE49-F238E27FC236}">
                  <a16:creationId xmlns:a16="http://schemas.microsoft.com/office/drawing/2014/main" id="{3B65D11B-BDAA-B242-9221-9B4CE6F057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3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9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7" name="Freeform 221">
              <a:extLst>
                <a:ext uri="{FF2B5EF4-FFF2-40B4-BE49-F238E27FC236}">
                  <a16:creationId xmlns:a16="http://schemas.microsoft.com/office/drawing/2014/main" id="{024969BA-8D3A-1248-A575-F2EFFBDC0A2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28"/>
              <a:ext cx="54" cy="9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6 h 4"/>
                <a:gd name="T4" fmla="*/ 127 w 23"/>
                <a:gd name="T5" fmla="*/ 20 h 4"/>
                <a:gd name="T6" fmla="*/ 33 w 23"/>
                <a:gd name="T7" fmla="*/ 16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6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8" name="Rectangle 222">
              <a:extLst>
                <a:ext uri="{FF2B5EF4-FFF2-40B4-BE49-F238E27FC236}">
                  <a16:creationId xmlns:a16="http://schemas.microsoft.com/office/drawing/2014/main" id="{426E0BE8-BE22-E743-A61B-508982A4A4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837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69" name="Freeform 223">
              <a:extLst>
                <a:ext uri="{FF2B5EF4-FFF2-40B4-BE49-F238E27FC236}">
                  <a16:creationId xmlns:a16="http://schemas.microsoft.com/office/drawing/2014/main" id="{05893B35-D5D4-6A4B-ADE3-2D44E5D37C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2"/>
              <a:ext cx="94" cy="38"/>
            </a:xfrm>
            <a:custGeom>
              <a:avLst/>
              <a:gdLst>
                <a:gd name="T0" fmla="*/ 0 w 94"/>
                <a:gd name="T1" fmla="*/ 0 h 38"/>
                <a:gd name="T2" fmla="*/ 94 w 94"/>
                <a:gd name="T3" fmla="*/ 10 h 38"/>
                <a:gd name="T4" fmla="*/ 94 w 94"/>
                <a:gd name="T5" fmla="*/ 38 h 38"/>
                <a:gd name="T6" fmla="*/ 0 w 94"/>
                <a:gd name="T7" fmla="*/ 28 h 38"/>
                <a:gd name="T8" fmla="*/ 0 w 94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8"/>
                <a:gd name="T17" fmla="*/ 94 w 94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8">
                  <a:moveTo>
                    <a:pt x="0" y="0"/>
                  </a:moveTo>
                  <a:lnTo>
                    <a:pt x="94" y="10"/>
                  </a:lnTo>
                  <a:lnTo>
                    <a:pt x="94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0" name="Freeform 224">
              <a:extLst>
                <a:ext uri="{FF2B5EF4-FFF2-40B4-BE49-F238E27FC236}">
                  <a16:creationId xmlns:a16="http://schemas.microsoft.com/office/drawing/2014/main" id="{845F97C4-4C36-5545-88B8-9D4FDF5D9F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4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9 w 19"/>
                <a:gd name="T5" fmla="*/ 5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9" y="5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1" name="Freeform 225">
              <a:extLst>
                <a:ext uri="{FF2B5EF4-FFF2-40B4-BE49-F238E27FC236}">
                  <a16:creationId xmlns:a16="http://schemas.microsoft.com/office/drawing/2014/main" id="{0D280379-1AAC-854B-AB8B-4D5F1431D25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99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2" name="Freeform 226">
              <a:extLst>
                <a:ext uri="{FF2B5EF4-FFF2-40B4-BE49-F238E27FC236}">
                  <a16:creationId xmlns:a16="http://schemas.microsoft.com/office/drawing/2014/main" id="{814280CE-8F86-5543-9A6F-7EAABB7022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4"/>
              <a:ext cx="19" cy="5"/>
            </a:xfrm>
            <a:custGeom>
              <a:avLst/>
              <a:gdLst>
                <a:gd name="T0" fmla="*/ 0 w 19"/>
                <a:gd name="T1" fmla="*/ 0 h 5"/>
                <a:gd name="T2" fmla="*/ 0 w 19"/>
                <a:gd name="T3" fmla="*/ 0 h 5"/>
                <a:gd name="T4" fmla="*/ 19 w 19"/>
                <a:gd name="T5" fmla="*/ 3 h 5"/>
                <a:gd name="T6" fmla="*/ 19 w 19"/>
                <a:gd name="T7" fmla="*/ 5 h 5"/>
                <a:gd name="T8" fmla="*/ 0 w 19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0"/>
                  </a:moveTo>
                  <a:lnTo>
                    <a:pt x="0" y="0"/>
                  </a:lnTo>
                  <a:lnTo>
                    <a:pt x="19" y="3"/>
                  </a:lnTo>
                  <a:lnTo>
                    <a:pt x="19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3" name="Freeform 227">
              <a:extLst>
                <a:ext uri="{FF2B5EF4-FFF2-40B4-BE49-F238E27FC236}">
                  <a16:creationId xmlns:a16="http://schemas.microsoft.com/office/drawing/2014/main" id="{067A3AF2-93D2-784A-AEDB-90485F1A1F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97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4" name="Rectangle 228">
              <a:extLst>
                <a:ext uri="{FF2B5EF4-FFF2-40B4-BE49-F238E27FC236}">
                  <a16:creationId xmlns:a16="http://schemas.microsoft.com/office/drawing/2014/main" id="{7BBE63E0-7720-9A41-9BDF-19FF6732319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806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5" name="Freeform 229">
              <a:extLst>
                <a:ext uri="{FF2B5EF4-FFF2-40B4-BE49-F238E27FC236}">
                  <a16:creationId xmlns:a16="http://schemas.microsoft.com/office/drawing/2014/main" id="{DD418A73-8184-5141-8CDC-C0077EAF9F7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1"/>
              <a:ext cx="94" cy="41"/>
            </a:xfrm>
            <a:custGeom>
              <a:avLst/>
              <a:gdLst>
                <a:gd name="T0" fmla="*/ 0 w 94"/>
                <a:gd name="T1" fmla="*/ 0 h 41"/>
                <a:gd name="T2" fmla="*/ 94 w 94"/>
                <a:gd name="T3" fmla="*/ 12 h 41"/>
                <a:gd name="T4" fmla="*/ 94 w 94"/>
                <a:gd name="T5" fmla="*/ 41 h 41"/>
                <a:gd name="T6" fmla="*/ 0 w 94"/>
                <a:gd name="T7" fmla="*/ 29 h 41"/>
                <a:gd name="T8" fmla="*/ 0 w 94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41"/>
                <a:gd name="T17" fmla="*/ 94 w 94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41">
                  <a:moveTo>
                    <a:pt x="0" y="0"/>
                  </a:moveTo>
                  <a:lnTo>
                    <a:pt x="94" y="12"/>
                  </a:lnTo>
                  <a:lnTo>
                    <a:pt x="94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6" name="Freeform 230">
              <a:extLst>
                <a:ext uri="{FF2B5EF4-FFF2-40B4-BE49-F238E27FC236}">
                  <a16:creationId xmlns:a16="http://schemas.microsoft.com/office/drawing/2014/main" id="{8BAF3C79-84EE-9645-80B6-63B57F47E92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6"/>
              <a:ext cx="19" cy="21"/>
            </a:xfrm>
            <a:custGeom>
              <a:avLst/>
              <a:gdLst>
                <a:gd name="T0" fmla="*/ 0 w 19"/>
                <a:gd name="T1" fmla="*/ 21 h 21"/>
                <a:gd name="T2" fmla="*/ 19 w 19"/>
                <a:gd name="T3" fmla="*/ 21 h 21"/>
                <a:gd name="T4" fmla="*/ 19 w 19"/>
                <a:gd name="T5" fmla="*/ 2 h 21"/>
                <a:gd name="T6" fmla="*/ 0 w 19"/>
                <a:gd name="T7" fmla="*/ 0 h 21"/>
                <a:gd name="T8" fmla="*/ 0 w 19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1"/>
                <a:gd name="T17" fmla="*/ 19 w 19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1">
                  <a:moveTo>
                    <a:pt x="0" y="21"/>
                  </a:moveTo>
                  <a:lnTo>
                    <a:pt x="19" y="21"/>
                  </a:lnTo>
                  <a:lnTo>
                    <a:pt x="19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7" name="Freeform 231">
              <a:extLst>
                <a:ext uri="{FF2B5EF4-FFF2-40B4-BE49-F238E27FC236}">
                  <a16:creationId xmlns:a16="http://schemas.microsoft.com/office/drawing/2014/main" id="{84D4AB95-5E38-DA46-8171-586D6E3BC1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68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8" name="Freeform 232">
              <a:extLst>
                <a:ext uri="{FF2B5EF4-FFF2-40B4-BE49-F238E27FC236}">
                  <a16:creationId xmlns:a16="http://schemas.microsoft.com/office/drawing/2014/main" id="{540DE66F-93C0-614C-817B-64F3780E09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4"/>
              <a:ext cx="19" cy="4"/>
            </a:xfrm>
            <a:custGeom>
              <a:avLst/>
              <a:gdLst>
                <a:gd name="T0" fmla="*/ 0 w 19"/>
                <a:gd name="T1" fmla="*/ 2 h 4"/>
                <a:gd name="T2" fmla="*/ 0 w 19"/>
                <a:gd name="T3" fmla="*/ 0 h 4"/>
                <a:gd name="T4" fmla="*/ 19 w 19"/>
                <a:gd name="T5" fmla="*/ 2 h 4"/>
                <a:gd name="T6" fmla="*/ 19 w 19"/>
                <a:gd name="T7" fmla="*/ 4 h 4"/>
                <a:gd name="T8" fmla="*/ 0 w 19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2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79" name="Freeform 233">
              <a:extLst>
                <a:ext uri="{FF2B5EF4-FFF2-40B4-BE49-F238E27FC236}">
                  <a16:creationId xmlns:a16="http://schemas.microsoft.com/office/drawing/2014/main" id="{684F8B77-F7CA-EC43-B810-90F6A5A9A9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66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0" name="Rectangle 234">
              <a:extLst>
                <a:ext uri="{FF2B5EF4-FFF2-40B4-BE49-F238E27FC236}">
                  <a16:creationId xmlns:a16="http://schemas.microsoft.com/office/drawing/2014/main" id="{ECF0B47E-C4E7-CD4D-B468-FDE20B5B3FA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776"/>
              <a:ext cx="2" cy="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1" name="Freeform 235">
              <a:extLst>
                <a:ext uri="{FF2B5EF4-FFF2-40B4-BE49-F238E27FC236}">
                  <a16:creationId xmlns:a16="http://schemas.microsoft.com/office/drawing/2014/main" id="{24B8DD07-5A2F-FC46-9D3D-6266C0067A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1"/>
              <a:ext cx="94" cy="40"/>
            </a:xfrm>
            <a:custGeom>
              <a:avLst/>
              <a:gdLst>
                <a:gd name="T0" fmla="*/ 0 w 94"/>
                <a:gd name="T1" fmla="*/ 0 h 40"/>
                <a:gd name="T2" fmla="*/ 94 w 94"/>
                <a:gd name="T3" fmla="*/ 11 h 40"/>
                <a:gd name="T4" fmla="*/ 94 w 94"/>
                <a:gd name="T5" fmla="*/ 40 h 40"/>
                <a:gd name="T6" fmla="*/ 0 w 94"/>
                <a:gd name="T7" fmla="*/ 28 h 40"/>
                <a:gd name="T8" fmla="*/ 0 w 94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40"/>
                <a:gd name="T17" fmla="*/ 94 w 94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40">
                  <a:moveTo>
                    <a:pt x="0" y="0"/>
                  </a:moveTo>
                  <a:lnTo>
                    <a:pt x="94" y="11"/>
                  </a:lnTo>
                  <a:lnTo>
                    <a:pt x="94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2" name="Freeform 236">
              <a:extLst>
                <a:ext uri="{FF2B5EF4-FFF2-40B4-BE49-F238E27FC236}">
                  <a16:creationId xmlns:a16="http://schemas.microsoft.com/office/drawing/2014/main" id="{52A5813B-FF70-0F47-A0A0-C34E2D8342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5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6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3" name="Freeform 237">
              <a:extLst>
                <a:ext uri="{FF2B5EF4-FFF2-40B4-BE49-F238E27FC236}">
                  <a16:creationId xmlns:a16="http://schemas.microsoft.com/office/drawing/2014/main" id="{E5FDAF9D-4438-BC49-8A47-13B5EBD4B5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738"/>
              <a:ext cx="57" cy="30"/>
            </a:xfrm>
            <a:custGeom>
              <a:avLst/>
              <a:gdLst>
                <a:gd name="T0" fmla="*/ 5 w 24"/>
                <a:gd name="T1" fmla="*/ 48 h 13"/>
                <a:gd name="T2" fmla="*/ 135 w 24"/>
                <a:gd name="T3" fmla="*/ 37 h 13"/>
                <a:gd name="T4" fmla="*/ 135 w 24"/>
                <a:gd name="T5" fmla="*/ 21 h 13"/>
                <a:gd name="T6" fmla="*/ 0 w 24"/>
                <a:gd name="T7" fmla="*/ 0 h 13"/>
                <a:gd name="T8" fmla="*/ 5 w 24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1" y="9"/>
                  </a:moveTo>
                  <a:cubicBezTo>
                    <a:pt x="1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1" y="6"/>
                    <a:pt x="1" y="9"/>
                    <a:pt x="1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4" name="Freeform 238">
              <a:extLst>
                <a:ext uri="{FF2B5EF4-FFF2-40B4-BE49-F238E27FC236}">
                  <a16:creationId xmlns:a16="http://schemas.microsoft.com/office/drawing/2014/main" id="{75032313-B972-5B48-AA3B-728FDC50BD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3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6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16" y="5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5" name="Freeform 239">
              <a:extLst>
                <a:ext uri="{FF2B5EF4-FFF2-40B4-BE49-F238E27FC236}">
                  <a16:creationId xmlns:a16="http://schemas.microsoft.com/office/drawing/2014/main" id="{9CEFDA10-C98A-2A44-BF8B-54D7A9CABE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738"/>
              <a:ext cx="57" cy="9"/>
            </a:xfrm>
            <a:custGeom>
              <a:avLst/>
              <a:gdLst>
                <a:gd name="T0" fmla="*/ 5 w 24"/>
                <a:gd name="T1" fmla="*/ 0 h 4"/>
                <a:gd name="T2" fmla="*/ 135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5 w 24"/>
                <a:gd name="T11" fmla="*/ 0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4"/>
                <a:gd name="T20" fmla="*/ 24 w 24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4">
                  <a:moveTo>
                    <a:pt x="1" y="0"/>
                  </a:moveTo>
                  <a:cubicBezTo>
                    <a:pt x="1" y="0"/>
                    <a:pt x="7" y="4"/>
                    <a:pt x="24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1" y="1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186" name="Freeform 240">
              <a:extLst>
                <a:ext uri="{FF2B5EF4-FFF2-40B4-BE49-F238E27FC236}">
                  <a16:creationId xmlns:a16="http://schemas.microsoft.com/office/drawing/2014/main" id="{935EA8A7-1B3C-B048-A992-8660F82FE0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9" y="2747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pic>
        <p:nvPicPr>
          <p:cNvPr id="16" name="Picture 49" descr="E4600 full configuration - right">
            <a:extLst>
              <a:ext uri="{FF2B5EF4-FFF2-40B4-BE49-F238E27FC236}">
                <a16:creationId xmlns:a16="http://schemas.microsoft.com/office/drawing/2014/main" id="{C6209D38-4CEC-9245-A1AC-E84EC9A6F73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9452" y="4196052"/>
            <a:ext cx="377327" cy="52800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17" name="组 256">
            <a:extLst>
              <a:ext uri="{FF2B5EF4-FFF2-40B4-BE49-F238E27FC236}">
                <a16:creationId xmlns:a16="http://schemas.microsoft.com/office/drawing/2014/main" id="{5B41BEB8-27DC-9F46-848D-C1E31885CCFD}"/>
              </a:ext>
            </a:extLst>
          </p:cNvPr>
          <p:cNvGrpSpPr/>
          <p:nvPr/>
        </p:nvGrpSpPr>
        <p:grpSpPr>
          <a:xfrm>
            <a:off x="3388716" y="4313476"/>
            <a:ext cx="675954" cy="324094"/>
            <a:chOff x="5292080" y="3795898"/>
            <a:chExt cx="864096" cy="504050"/>
          </a:xfrm>
          <a:solidFill>
            <a:schemeClr val="bg1"/>
          </a:solidFill>
        </p:grpSpPr>
        <p:sp>
          <p:nvSpPr>
            <p:cNvPr id="58" name="罐形 257">
              <a:extLst>
                <a:ext uri="{FF2B5EF4-FFF2-40B4-BE49-F238E27FC236}">
                  <a16:creationId xmlns:a16="http://schemas.microsoft.com/office/drawing/2014/main" id="{6FBD5574-99C6-0440-8EE2-E3F54AFE22E8}"/>
                </a:ext>
              </a:extLst>
            </p:cNvPr>
            <p:cNvSpPr/>
            <p:nvPr/>
          </p:nvSpPr>
          <p:spPr>
            <a:xfrm>
              <a:off x="5292080" y="4155932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59" name="罐形 258">
              <a:extLst>
                <a:ext uri="{FF2B5EF4-FFF2-40B4-BE49-F238E27FC236}">
                  <a16:creationId xmlns:a16="http://schemas.microsoft.com/office/drawing/2014/main" id="{ECDBF736-D106-7842-A654-24DBB0ABB4FC}"/>
                </a:ext>
              </a:extLst>
            </p:cNvPr>
            <p:cNvSpPr/>
            <p:nvPr/>
          </p:nvSpPr>
          <p:spPr>
            <a:xfrm>
              <a:off x="5292080" y="3975916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0" name="罐形 259">
              <a:extLst>
                <a:ext uri="{FF2B5EF4-FFF2-40B4-BE49-F238E27FC236}">
                  <a16:creationId xmlns:a16="http://schemas.microsoft.com/office/drawing/2014/main" id="{9E2B35A1-8E4E-174B-A96D-333722965A3F}"/>
                </a:ext>
              </a:extLst>
            </p:cNvPr>
            <p:cNvSpPr/>
            <p:nvPr/>
          </p:nvSpPr>
          <p:spPr>
            <a:xfrm>
              <a:off x="5292080" y="3795898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文本框 13">
            <a:extLst>
              <a:ext uri="{FF2B5EF4-FFF2-40B4-BE49-F238E27FC236}">
                <a16:creationId xmlns:a16="http://schemas.microsoft.com/office/drawing/2014/main" id="{A0FC2A60-5AA6-CF4E-BCE7-7A1193FE0DDE}"/>
              </a:ext>
            </a:extLst>
          </p:cNvPr>
          <p:cNvSpPr txBox="1"/>
          <p:nvPr/>
        </p:nvSpPr>
        <p:spPr>
          <a:xfrm>
            <a:off x="4708779" y="4341926"/>
            <a:ext cx="289850" cy="22683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ea typeface="微软雅黑" panose="020B0503020204020204" pitchFamily="34" charset="-122"/>
              </a:rPr>
              <a:t>NAS</a:t>
            </a:r>
            <a:endParaRPr kumimoji="1" lang="zh-CN" altLang="en-US" sz="1400" b="1" dirty="0">
              <a:ea typeface="微软雅黑" panose="020B0503020204020204" pitchFamily="34" charset="-122"/>
            </a:endParaRPr>
          </a:p>
        </p:txBody>
      </p:sp>
      <p:sp>
        <p:nvSpPr>
          <p:cNvPr id="19" name="文本框 14">
            <a:extLst>
              <a:ext uri="{FF2B5EF4-FFF2-40B4-BE49-F238E27FC236}">
                <a16:creationId xmlns:a16="http://schemas.microsoft.com/office/drawing/2014/main" id="{93840753-ECE4-674D-BB84-59C1DB820320}"/>
              </a:ext>
            </a:extLst>
          </p:cNvPr>
          <p:cNvSpPr txBox="1"/>
          <p:nvPr/>
        </p:nvSpPr>
        <p:spPr>
          <a:xfrm>
            <a:off x="6368032" y="4341926"/>
            <a:ext cx="288579" cy="22683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ea typeface="微软雅黑" panose="020B0503020204020204" pitchFamily="34" charset="-122"/>
              </a:rPr>
              <a:t>SAN</a:t>
            </a:r>
            <a:endParaRPr kumimoji="1" lang="zh-CN" altLang="en-US" sz="1400" b="1" dirty="0">
              <a:ea typeface="微软雅黑" panose="020B0503020204020204" pitchFamily="34" charset="-122"/>
            </a:endParaRPr>
          </a:p>
        </p:txBody>
      </p:sp>
      <p:cxnSp>
        <p:nvCxnSpPr>
          <p:cNvPr id="20" name="直线箭头连接符 262">
            <a:extLst>
              <a:ext uri="{FF2B5EF4-FFF2-40B4-BE49-F238E27FC236}">
                <a16:creationId xmlns:a16="http://schemas.microsoft.com/office/drawing/2014/main" id="{63B6022F-86A0-8E41-A0DB-725474B11428}"/>
              </a:ext>
            </a:extLst>
          </p:cNvPr>
          <p:cNvCxnSpPr/>
          <p:nvPr/>
        </p:nvCxnSpPr>
        <p:spPr>
          <a:xfrm>
            <a:off x="5420766" y="3622038"/>
            <a:ext cx="1355" cy="691439"/>
          </a:xfrm>
          <a:prstGeom prst="straightConnector1">
            <a:avLst/>
          </a:prstGeom>
          <a:solidFill>
            <a:schemeClr val="bg1"/>
          </a:solidFill>
          <a:ln w="28575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线箭头连接符 263">
            <a:extLst>
              <a:ext uri="{FF2B5EF4-FFF2-40B4-BE49-F238E27FC236}">
                <a16:creationId xmlns:a16="http://schemas.microsoft.com/office/drawing/2014/main" id="{A9FB864E-E40B-854D-929E-612D54FE7250}"/>
              </a:ext>
            </a:extLst>
          </p:cNvPr>
          <p:cNvCxnSpPr/>
          <p:nvPr/>
        </p:nvCxnSpPr>
        <p:spPr>
          <a:xfrm>
            <a:off x="5428692" y="3647622"/>
            <a:ext cx="1569424" cy="429658"/>
          </a:xfrm>
          <a:prstGeom prst="straightConnector1">
            <a:avLst/>
          </a:prstGeom>
          <a:solidFill>
            <a:schemeClr val="bg1"/>
          </a:solidFill>
          <a:ln w="28575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箭头连接符 264">
            <a:extLst>
              <a:ext uri="{FF2B5EF4-FFF2-40B4-BE49-F238E27FC236}">
                <a16:creationId xmlns:a16="http://schemas.microsoft.com/office/drawing/2014/main" id="{9B59ECB1-3432-6B47-8D81-CB476AD84E3C}"/>
              </a:ext>
            </a:extLst>
          </p:cNvPr>
          <p:cNvCxnSpPr/>
          <p:nvPr/>
        </p:nvCxnSpPr>
        <p:spPr>
          <a:xfrm flipH="1">
            <a:off x="4064671" y="3622039"/>
            <a:ext cx="1356094" cy="853488"/>
          </a:xfrm>
          <a:prstGeom prst="straightConnector1">
            <a:avLst/>
          </a:prstGeom>
          <a:solidFill>
            <a:schemeClr val="bg1"/>
          </a:solidFill>
          <a:ln w="28575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 267">
            <a:extLst>
              <a:ext uri="{FF2B5EF4-FFF2-40B4-BE49-F238E27FC236}">
                <a16:creationId xmlns:a16="http://schemas.microsoft.com/office/drawing/2014/main" id="{CF06FCAA-0225-204C-8525-22B324C4DBA1}"/>
              </a:ext>
            </a:extLst>
          </p:cNvPr>
          <p:cNvGrpSpPr/>
          <p:nvPr/>
        </p:nvGrpSpPr>
        <p:grpSpPr>
          <a:xfrm>
            <a:off x="5212704" y="3008921"/>
            <a:ext cx="494074" cy="632911"/>
            <a:chOff x="6834981" y="3379676"/>
            <a:chExt cx="669130" cy="736050"/>
          </a:xfrm>
          <a:solidFill>
            <a:schemeClr val="bg1"/>
          </a:solidFill>
        </p:grpSpPr>
        <p:grpSp>
          <p:nvGrpSpPr>
            <p:cNvPr id="28" name="组 268">
              <a:extLst>
                <a:ext uri="{FF2B5EF4-FFF2-40B4-BE49-F238E27FC236}">
                  <a16:creationId xmlns:a16="http://schemas.microsoft.com/office/drawing/2014/main" id="{B5569F61-15F4-5842-9029-9402BE718B4E}"/>
                </a:ext>
              </a:extLst>
            </p:cNvPr>
            <p:cNvGrpSpPr/>
            <p:nvPr/>
          </p:nvGrpSpPr>
          <p:grpSpPr>
            <a:xfrm>
              <a:off x="6834981" y="3379676"/>
              <a:ext cx="387350" cy="552450"/>
              <a:chOff x="4110038" y="2608263"/>
              <a:chExt cx="387350" cy="552450"/>
            </a:xfrm>
            <a:grpFill/>
          </p:grpSpPr>
          <p:sp>
            <p:nvSpPr>
              <p:cNvPr id="49" name="Freeform 121">
                <a:extLst>
                  <a:ext uri="{FF2B5EF4-FFF2-40B4-BE49-F238E27FC236}">
                    <a16:creationId xmlns:a16="http://schemas.microsoft.com/office/drawing/2014/main" id="{C057D766-8B0B-654B-A2D8-60E779413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038" y="2608263"/>
                <a:ext cx="387350" cy="552450"/>
              </a:xfrm>
              <a:custGeom>
                <a:avLst/>
                <a:gdLst>
                  <a:gd name="T0" fmla="*/ 127 w 135"/>
                  <a:gd name="T1" fmla="*/ 0 h 192"/>
                  <a:gd name="T2" fmla="*/ 135 w 135"/>
                  <a:gd name="T3" fmla="*/ 8 h 192"/>
                  <a:gd name="T4" fmla="*/ 135 w 135"/>
                  <a:gd name="T5" fmla="*/ 184 h 192"/>
                  <a:gd name="T6" fmla="*/ 127 w 135"/>
                  <a:gd name="T7" fmla="*/ 192 h 192"/>
                  <a:gd name="T8" fmla="*/ 8 w 135"/>
                  <a:gd name="T9" fmla="*/ 192 h 192"/>
                  <a:gd name="T10" fmla="*/ 0 w 135"/>
                  <a:gd name="T11" fmla="*/ 184 h 192"/>
                  <a:gd name="T12" fmla="*/ 0 w 135"/>
                  <a:gd name="T13" fmla="*/ 8 h 192"/>
                  <a:gd name="T14" fmla="*/ 8 w 135"/>
                  <a:gd name="T15" fmla="*/ 0 h 192"/>
                  <a:gd name="T16" fmla="*/ 127 w 135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" h="192">
                    <a:moveTo>
                      <a:pt x="127" y="0"/>
                    </a:moveTo>
                    <a:cubicBezTo>
                      <a:pt x="132" y="0"/>
                      <a:pt x="135" y="3"/>
                      <a:pt x="135" y="8"/>
                    </a:cubicBezTo>
                    <a:cubicBezTo>
                      <a:pt x="135" y="184"/>
                      <a:pt x="135" y="184"/>
                      <a:pt x="135" y="184"/>
                    </a:cubicBezTo>
                    <a:cubicBezTo>
                      <a:pt x="135" y="188"/>
                      <a:pt x="132" y="192"/>
                      <a:pt x="127" y="192"/>
                    </a:cubicBezTo>
                    <a:cubicBezTo>
                      <a:pt x="8" y="192"/>
                      <a:pt x="8" y="192"/>
                      <a:pt x="8" y="192"/>
                    </a:cubicBezTo>
                    <a:cubicBezTo>
                      <a:pt x="3" y="192"/>
                      <a:pt x="0" y="188"/>
                      <a:pt x="0" y="18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lnTo>
                      <a:pt x="127" y="0"/>
                    </a:lnTo>
                    <a:close/>
                  </a:path>
                </a:pathLst>
              </a:custGeom>
              <a:grpFill/>
              <a:ln w="19050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Line 122">
                <a:extLst>
                  <a:ext uri="{FF2B5EF4-FFF2-40B4-BE49-F238E27FC236}">
                    <a16:creationId xmlns:a16="http://schemas.microsoft.com/office/drawing/2014/main" id="{472ECCC7-E7A1-FB42-B6D8-66B2BE457B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7400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Line 123">
                <a:extLst>
                  <a:ext uri="{FF2B5EF4-FFF2-40B4-BE49-F238E27FC236}">
                    <a16:creationId xmlns:a16="http://schemas.microsoft.com/office/drawing/2014/main" id="{8031E105-7DF1-4946-B3C3-0A0D03E7EA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7400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Line 124">
                <a:extLst>
                  <a:ext uri="{FF2B5EF4-FFF2-40B4-BE49-F238E27FC236}">
                    <a16:creationId xmlns:a16="http://schemas.microsoft.com/office/drawing/2014/main" id="{C5868773-072E-ED46-9DAB-979298E8DF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8352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Line 125">
                <a:extLst>
                  <a:ext uri="{FF2B5EF4-FFF2-40B4-BE49-F238E27FC236}">
                    <a16:creationId xmlns:a16="http://schemas.microsoft.com/office/drawing/2014/main" id="{9ED5EA83-B342-D34E-94D2-85ECC99018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8352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Line 126">
                <a:extLst>
                  <a:ext uri="{FF2B5EF4-FFF2-40B4-BE49-F238E27FC236}">
                    <a16:creationId xmlns:a16="http://schemas.microsoft.com/office/drawing/2014/main" id="{39967D2C-4AFA-E14F-90A2-4CFE8A06D6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9305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Line 127">
                <a:extLst>
                  <a:ext uri="{FF2B5EF4-FFF2-40B4-BE49-F238E27FC236}">
                    <a16:creationId xmlns:a16="http://schemas.microsoft.com/office/drawing/2014/main" id="{D7F538C0-8310-C542-8C3C-72A55038A8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9305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Line 128">
                <a:extLst>
                  <a:ext uri="{FF2B5EF4-FFF2-40B4-BE49-F238E27FC236}">
                    <a16:creationId xmlns:a16="http://schemas.microsoft.com/office/drawing/2014/main" id="{A9C6DB41-69F8-A04B-AFEA-9E50687A96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30257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Line 129">
                <a:extLst>
                  <a:ext uri="{FF2B5EF4-FFF2-40B4-BE49-F238E27FC236}">
                    <a16:creationId xmlns:a16="http://schemas.microsoft.com/office/drawing/2014/main" id="{BAD82A34-DD45-9840-ABB4-72E0FCA7F9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30257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 269">
              <a:extLst>
                <a:ext uri="{FF2B5EF4-FFF2-40B4-BE49-F238E27FC236}">
                  <a16:creationId xmlns:a16="http://schemas.microsoft.com/office/drawing/2014/main" id="{16A5700C-1B4C-9A4E-ABDC-E8ADFDCC228D}"/>
                </a:ext>
              </a:extLst>
            </p:cNvPr>
            <p:cNvGrpSpPr/>
            <p:nvPr/>
          </p:nvGrpSpPr>
          <p:grpSpPr>
            <a:xfrm>
              <a:off x="6984206" y="3459603"/>
              <a:ext cx="387350" cy="552450"/>
              <a:chOff x="4110038" y="2608263"/>
              <a:chExt cx="387350" cy="552450"/>
            </a:xfrm>
            <a:grpFill/>
          </p:grpSpPr>
          <p:sp>
            <p:nvSpPr>
              <p:cNvPr id="40" name="Freeform 121">
                <a:extLst>
                  <a:ext uri="{FF2B5EF4-FFF2-40B4-BE49-F238E27FC236}">
                    <a16:creationId xmlns:a16="http://schemas.microsoft.com/office/drawing/2014/main" id="{FB368D1E-F664-4744-9AAE-23EFDA79D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038" y="2608263"/>
                <a:ext cx="387350" cy="552450"/>
              </a:xfrm>
              <a:custGeom>
                <a:avLst/>
                <a:gdLst>
                  <a:gd name="T0" fmla="*/ 127 w 135"/>
                  <a:gd name="T1" fmla="*/ 0 h 192"/>
                  <a:gd name="T2" fmla="*/ 135 w 135"/>
                  <a:gd name="T3" fmla="*/ 8 h 192"/>
                  <a:gd name="T4" fmla="*/ 135 w 135"/>
                  <a:gd name="T5" fmla="*/ 184 h 192"/>
                  <a:gd name="T6" fmla="*/ 127 w 135"/>
                  <a:gd name="T7" fmla="*/ 192 h 192"/>
                  <a:gd name="T8" fmla="*/ 8 w 135"/>
                  <a:gd name="T9" fmla="*/ 192 h 192"/>
                  <a:gd name="T10" fmla="*/ 0 w 135"/>
                  <a:gd name="T11" fmla="*/ 184 h 192"/>
                  <a:gd name="T12" fmla="*/ 0 w 135"/>
                  <a:gd name="T13" fmla="*/ 8 h 192"/>
                  <a:gd name="T14" fmla="*/ 8 w 135"/>
                  <a:gd name="T15" fmla="*/ 0 h 192"/>
                  <a:gd name="T16" fmla="*/ 127 w 135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" h="192">
                    <a:moveTo>
                      <a:pt x="127" y="0"/>
                    </a:moveTo>
                    <a:cubicBezTo>
                      <a:pt x="132" y="0"/>
                      <a:pt x="135" y="3"/>
                      <a:pt x="135" y="8"/>
                    </a:cubicBezTo>
                    <a:cubicBezTo>
                      <a:pt x="135" y="184"/>
                      <a:pt x="135" y="184"/>
                      <a:pt x="135" y="184"/>
                    </a:cubicBezTo>
                    <a:cubicBezTo>
                      <a:pt x="135" y="188"/>
                      <a:pt x="132" y="192"/>
                      <a:pt x="127" y="192"/>
                    </a:cubicBezTo>
                    <a:cubicBezTo>
                      <a:pt x="8" y="192"/>
                      <a:pt x="8" y="192"/>
                      <a:pt x="8" y="192"/>
                    </a:cubicBezTo>
                    <a:cubicBezTo>
                      <a:pt x="3" y="192"/>
                      <a:pt x="0" y="188"/>
                      <a:pt x="0" y="18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lnTo>
                      <a:pt x="127" y="0"/>
                    </a:lnTo>
                    <a:close/>
                  </a:path>
                </a:pathLst>
              </a:custGeom>
              <a:grpFill/>
              <a:ln w="19050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Line 122">
                <a:extLst>
                  <a:ext uri="{FF2B5EF4-FFF2-40B4-BE49-F238E27FC236}">
                    <a16:creationId xmlns:a16="http://schemas.microsoft.com/office/drawing/2014/main" id="{4E138FF5-AFB7-A745-AA8D-43594E0282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7400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Line 123">
                <a:extLst>
                  <a:ext uri="{FF2B5EF4-FFF2-40B4-BE49-F238E27FC236}">
                    <a16:creationId xmlns:a16="http://schemas.microsoft.com/office/drawing/2014/main" id="{6DFE708F-DA12-964D-BEA3-A143B4C625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7400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Line 124">
                <a:extLst>
                  <a:ext uri="{FF2B5EF4-FFF2-40B4-BE49-F238E27FC236}">
                    <a16:creationId xmlns:a16="http://schemas.microsoft.com/office/drawing/2014/main" id="{5E8C4C94-24CA-6E41-BB25-1AB95DB05C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8352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Line 125">
                <a:extLst>
                  <a:ext uri="{FF2B5EF4-FFF2-40B4-BE49-F238E27FC236}">
                    <a16:creationId xmlns:a16="http://schemas.microsoft.com/office/drawing/2014/main" id="{2FF6571C-FCAB-A244-9561-692B8B651F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8352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Line 126">
                <a:extLst>
                  <a:ext uri="{FF2B5EF4-FFF2-40B4-BE49-F238E27FC236}">
                    <a16:creationId xmlns:a16="http://schemas.microsoft.com/office/drawing/2014/main" id="{9B9B9AD6-FE1D-E345-8E83-5631A50990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9305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Line 127">
                <a:extLst>
                  <a:ext uri="{FF2B5EF4-FFF2-40B4-BE49-F238E27FC236}">
                    <a16:creationId xmlns:a16="http://schemas.microsoft.com/office/drawing/2014/main" id="{F1CC1727-F601-5743-98DD-F56F9647DC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9305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Line 128">
                <a:extLst>
                  <a:ext uri="{FF2B5EF4-FFF2-40B4-BE49-F238E27FC236}">
                    <a16:creationId xmlns:a16="http://schemas.microsoft.com/office/drawing/2014/main" id="{C43C59F7-A9F4-934C-946E-4266DCD742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30257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Line 129">
                <a:extLst>
                  <a:ext uri="{FF2B5EF4-FFF2-40B4-BE49-F238E27FC236}">
                    <a16:creationId xmlns:a16="http://schemas.microsoft.com/office/drawing/2014/main" id="{776C819B-7349-ED41-A0AE-9CA11CC312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30257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 270">
              <a:extLst>
                <a:ext uri="{FF2B5EF4-FFF2-40B4-BE49-F238E27FC236}">
                  <a16:creationId xmlns:a16="http://schemas.microsoft.com/office/drawing/2014/main" id="{4F35764A-FB6D-744C-A780-B74D836425E5}"/>
                </a:ext>
              </a:extLst>
            </p:cNvPr>
            <p:cNvGrpSpPr/>
            <p:nvPr/>
          </p:nvGrpSpPr>
          <p:grpSpPr>
            <a:xfrm>
              <a:off x="7116761" y="3563276"/>
              <a:ext cx="387350" cy="552450"/>
              <a:chOff x="4110038" y="2608263"/>
              <a:chExt cx="387350" cy="552450"/>
            </a:xfrm>
            <a:grpFill/>
          </p:grpSpPr>
          <p:sp>
            <p:nvSpPr>
              <p:cNvPr id="31" name="Freeform 121">
                <a:extLst>
                  <a:ext uri="{FF2B5EF4-FFF2-40B4-BE49-F238E27FC236}">
                    <a16:creationId xmlns:a16="http://schemas.microsoft.com/office/drawing/2014/main" id="{5DF67E93-FA91-0046-BEFB-5B61C93CD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038" y="2608263"/>
                <a:ext cx="387350" cy="552450"/>
              </a:xfrm>
              <a:custGeom>
                <a:avLst/>
                <a:gdLst>
                  <a:gd name="T0" fmla="*/ 127 w 135"/>
                  <a:gd name="T1" fmla="*/ 0 h 192"/>
                  <a:gd name="T2" fmla="*/ 135 w 135"/>
                  <a:gd name="T3" fmla="*/ 8 h 192"/>
                  <a:gd name="T4" fmla="*/ 135 w 135"/>
                  <a:gd name="T5" fmla="*/ 184 h 192"/>
                  <a:gd name="T6" fmla="*/ 127 w 135"/>
                  <a:gd name="T7" fmla="*/ 192 h 192"/>
                  <a:gd name="T8" fmla="*/ 8 w 135"/>
                  <a:gd name="T9" fmla="*/ 192 h 192"/>
                  <a:gd name="T10" fmla="*/ 0 w 135"/>
                  <a:gd name="T11" fmla="*/ 184 h 192"/>
                  <a:gd name="T12" fmla="*/ 0 w 135"/>
                  <a:gd name="T13" fmla="*/ 8 h 192"/>
                  <a:gd name="T14" fmla="*/ 8 w 135"/>
                  <a:gd name="T15" fmla="*/ 0 h 192"/>
                  <a:gd name="T16" fmla="*/ 127 w 135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" h="192">
                    <a:moveTo>
                      <a:pt x="127" y="0"/>
                    </a:moveTo>
                    <a:cubicBezTo>
                      <a:pt x="132" y="0"/>
                      <a:pt x="135" y="3"/>
                      <a:pt x="135" y="8"/>
                    </a:cubicBezTo>
                    <a:cubicBezTo>
                      <a:pt x="135" y="184"/>
                      <a:pt x="135" y="184"/>
                      <a:pt x="135" y="184"/>
                    </a:cubicBezTo>
                    <a:cubicBezTo>
                      <a:pt x="135" y="188"/>
                      <a:pt x="132" y="192"/>
                      <a:pt x="127" y="192"/>
                    </a:cubicBezTo>
                    <a:cubicBezTo>
                      <a:pt x="8" y="192"/>
                      <a:pt x="8" y="192"/>
                      <a:pt x="8" y="192"/>
                    </a:cubicBezTo>
                    <a:cubicBezTo>
                      <a:pt x="3" y="192"/>
                      <a:pt x="0" y="188"/>
                      <a:pt x="0" y="18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lnTo>
                      <a:pt x="127" y="0"/>
                    </a:lnTo>
                    <a:close/>
                  </a:path>
                </a:pathLst>
              </a:custGeom>
              <a:grpFill/>
              <a:ln w="19050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Line 122">
                <a:extLst>
                  <a:ext uri="{FF2B5EF4-FFF2-40B4-BE49-F238E27FC236}">
                    <a16:creationId xmlns:a16="http://schemas.microsoft.com/office/drawing/2014/main" id="{E80792EA-21DB-F144-A3EC-D2E0728E7C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7400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Line 123">
                <a:extLst>
                  <a:ext uri="{FF2B5EF4-FFF2-40B4-BE49-F238E27FC236}">
                    <a16:creationId xmlns:a16="http://schemas.microsoft.com/office/drawing/2014/main" id="{40E3E8ED-2178-744F-AA06-C85F017CF3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7400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Line 124">
                <a:extLst>
                  <a:ext uri="{FF2B5EF4-FFF2-40B4-BE49-F238E27FC236}">
                    <a16:creationId xmlns:a16="http://schemas.microsoft.com/office/drawing/2014/main" id="{53D696E6-F515-CE4A-AB21-2146784F2C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8352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Line 125">
                <a:extLst>
                  <a:ext uri="{FF2B5EF4-FFF2-40B4-BE49-F238E27FC236}">
                    <a16:creationId xmlns:a16="http://schemas.microsoft.com/office/drawing/2014/main" id="{ACF2B614-DE03-354F-8003-797823BCF2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8352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Line 126">
                <a:extLst>
                  <a:ext uri="{FF2B5EF4-FFF2-40B4-BE49-F238E27FC236}">
                    <a16:creationId xmlns:a16="http://schemas.microsoft.com/office/drawing/2014/main" id="{94A05AC8-FBFE-D846-8F51-9B7BAD1561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293052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Line 127">
                <a:extLst>
                  <a:ext uri="{FF2B5EF4-FFF2-40B4-BE49-F238E27FC236}">
                    <a16:creationId xmlns:a16="http://schemas.microsoft.com/office/drawing/2014/main" id="{2FBB8AE5-159E-B148-8E14-5C7431666E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293052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Line 128">
                <a:extLst>
                  <a:ext uri="{FF2B5EF4-FFF2-40B4-BE49-F238E27FC236}">
                    <a16:creationId xmlns:a16="http://schemas.microsoft.com/office/drawing/2014/main" id="{CB281DB0-56F1-9C43-AB19-A64B813CEC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1476" y="3025776"/>
                <a:ext cx="2063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Line 129">
                <a:extLst>
                  <a:ext uri="{FF2B5EF4-FFF2-40B4-BE49-F238E27FC236}">
                    <a16:creationId xmlns:a16="http://schemas.microsoft.com/office/drawing/2014/main" id="{5CBB4D14-0561-BA45-A368-442E0F810F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263" y="3025776"/>
                <a:ext cx="166688" cy="0"/>
              </a:xfrm>
              <a:prstGeom prst="line">
                <a:avLst/>
              </a:prstGeom>
              <a:grpFill/>
              <a:ln w="2222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6" name="文本框 21">
            <a:extLst>
              <a:ext uri="{FF2B5EF4-FFF2-40B4-BE49-F238E27FC236}">
                <a16:creationId xmlns:a16="http://schemas.microsoft.com/office/drawing/2014/main" id="{C98FB49D-CCF7-7A45-9E7F-F49B231D4354}"/>
              </a:ext>
            </a:extLst>
          </p:cNvPr>
          <p:cNvSpPr txBox="1"/>
          <p:nvPr/>
        </p:nvSpPr>
        <p:spPr>
          <a:xfrm>
            <a:off x="5724184" y="3290545"/>
            <a:ext cx="795936" cy="29662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ea typeface="微软雅黑" panose="020B0503020204020204" pitchFamily="34" charset="-122"/>
              </a:rPr>
              <a:t>IO Logs</a:t>
            </a:r>
            <a:endParaRPr kumimoji="1" lang="zh-CN" altLang="en-US" sz="1400" b="1" dirty="0">
              <a:ea typeface="微软雅黑" panose="020B0503020204020204" pitchFamily="34" charset="-122"/>
            </a:endParaRPr>
          </a:p>
        </p:txBody>
      </p:sp>
      <p:sp>
        <p:nvSpPr>
          <p:cNvPr id="27" name="文本框 22">
            <a:extLst>
              <a:ext uri="{FF2B5EF4-FFF2-40B4-BE49-F238E27FC236}">
                <a16:creationId xmlns:a16="http://schemas.microsoft.com/office/drawing/2014/main" id="{5FEB34FA-28A8-6E4B-B794-54635630ED72}"/>
              </a:ext>
            </a:extLst>
          </p:cNvPr>
          <p:cNvSpPr txBox="1"/>
          <p:nvPr/>
        </p:nvSpPr>
        <p:spPr>
          <a:xfrm>
            <a:off x="4261374" y="3040861"/>
            <a:ext cx="894810" cy="29662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ea typeface="微软雅黑" panose="020B0503020204020204" pitchFamily="34" charset="-122"/>
              </a:rPr>
              <a:t>IO Mirror</a:t>
            </a:r>
            <a:endParaRPr kumimoji="1" lang="zh-CN" altLang="en-US" sz="1400" b="1" dirty="0">
              <a:ea typeface="微软雅黑" panose="020B0503020204020204" pitchFamily="34" charset="-122"/>
            </a:endParaRPr>
          </a:p>
        </p:txBody>
      </p:sp>
      <p:sp>
        <p:nvSpPr>
          <p:cNvPr id="201" name="Rounded Rectangle 60">
            <a:extLst>
              <a:ext uri="{FF2B5EF4-FFF2-40B4-BE49-F238E27FC236}">
                <a16:creationId xmlns:a16="http://schemas.microsoft.com/office/drawing/2014/main" id="{581FC1DA-3E75-FD41-B2BE-C537C8869432}"/>
              </a:ext>
            </a:extLst>
          </p:cNvPr>
          <p:cNvSpPr/>
          <p:nvPr/>
        </p:nvSpPr>
        <p:spPr bwMode="auto">
          <a:xfrm>
            <a:off x="1126504" y="3164041"/>
            <a:ext cx="2912096" cy="264960"/>
          </a:xfrm>
          <a:prstGeom prst="roundRect">
            <a:avLst/>
          </a:prstGeom>
          <a:solidFill>
            <a:srgbClr val="00B0F0"/>
          </a:solidFill>
          <a:ln w="12700"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26" tIns="45713" rIns="91426" bIns="45713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Hypervisor</a:t>
            </a:r>
            <a:endParaRPr lang="en-US" sz="1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03D434-06A0-7347-9602-0C26CB245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Continuous Data Protection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30DEE1-5128-EC44-AFA3-68F242550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38233C-0DC4-6D44-9530-C3943A845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A95B29-E613-8A49-8BB0-A189D3759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t>11</a:t>
            </a:fld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文本框 81">
                <a:extLst>
                  <a:ext uri="{FF2B5EF4-FFF2-40B4-BE49-F238E27FC236}">
                    <a16:creationId xmlns:a16="http://schemas.microsoft.com/office/drawing/2014/main" id="{103F8E0A-E1D7-C145-B16C-EB16DD53FB59}"/>
                  </a:ext>
                </a:extLst>
              </p:cNvPr>
              <p:cNvSpPr txBox="1"/>
              <p:nvPr/>
            </p:nvSpPr>
            <p:spPr>
              <a:xfrm>
                <a:off x="8219080" y="2421356"/>
                <a:ext cx="3231425" cy="1892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en-US" altLang="zh-CN" sz="1600" dirty="0">
                    <a:solidFill>
                      <a:schemeClr val="tx1"/>
                    </a:solidFill>
                  </a:rPr>
                  <a:t>RPO</a:t>
                </a:r>
                <a14:m>
                  <m:oMath xmlns:m="http://schemas.openxmlformats.org/officeDocument/2006/math">
                    <m:r>
                      <a:rPr kumimoji="1" lang="en-US" altLang="zh-CN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charset="0"/>
                        <a:cs typeface="Cambria Math" charset="0"/>
                      </a:rPr>
                      <m:t>≈</m:t>
                    </m:r>
                  </m:oMath>
                </a14:m>
                <a:r>
                  <a:rPr kumimoji="1" lang="en-US" altLang="zh-CN" sz="1600" dirty="0">
                    <a:solidFill>
                      <a:schemeClr val="tx1"/>
                    </a:solidFill>
                  </a:rPr>
                  <a:t>0, near-zero data loss</a:t>
                </a:r>
              </a:p>
              <a:p>
                <a:pPr>
                  <a:lnSpc>
                    <a:spcPct val="150000"/>
                  </a:lnSpc>
                </a:pPr>
                <a:endParaRPr kumimoji="1" lang="en-US" altLang="zh-CN" sz="1600" dirty="0"/>
              </a:p>
              <a:p>
                <a:pPr>
                  <a:lnSpc>
                    <a:spcPct val="150000"/>
                  </a:lnSpc>
                </a:pPr>
                <a:r>
                  <a:rPr kumimoji="1" lang="en-US" altLang="zh-CN" sz="1600" dirty="0"/>
                  <a:t>Integrated and easy to use</a:t>
                </a:r>
              </a:p>
              <a:p>
                <a:pPr>
                  <a:lnSpc>
                    <a:spcPct val="150000"/>
                  </a:lnSpc>
                </a:pPr>
                <a:endParaRPr kumimoji="1" lang="en-US" altLang="zh-CN" sz="1600" dirty="0"/>
              </a:p>
              <a:p>
                <a:pPr>
                  <a:lnSpc>
                    <a:spcPct val="150000"/>
                  </a:lnSpc>
                </a:pPr>
                <a:r>
                  <a:rPr kumimoji="1" lang="en-US" altLang="zh-CN" sz="1600" dirty="0"/>
                  <a:t>Minimal performance impact</a:t>
                </a:r>
              </a:p>
            </p:txBody>
          </p:sp>
        </mc:Choice>
        <mc:Fallback xmlns="">
          <p:sp>
            <p:nvSpPr>
              <p:cNvPr id="192" name="文本框 81">
                <a:extLst>
                  <a:ext uri="{FF2B5EF4-FFF2-40B4-BE49-F238E27FC236}">
                    <a16:creationId xmlns:a16="http://schemas.microsoft.com/office/drawing/2014/main" id="{103F8E0A-E1D7-C145-B16C-EB16DD53FB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9080" y="2421356"/>
                <a:ext cx="3231425" cy="1892121"/>
              </a:xfrm>
              <a:prstGeom prst="rect">
                <a:avLst/>
              </a:prstGeom>
              <a:blipFill>
                <a:blip r:embed="rId5"/>
                <a:stretch>
                  <a:fillRect l="-781" b="-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3" name="椭圆 382">
            <a:extLst>
              <a:ext uri="{FF2B5EF4-FFF2-40B4-BE49-F238E27FC236}">
                <a16:creationId xmlns:a16="http://schemas.microsoft.com/office/drawing/2014/main" id="{1E7B7589-6DB5-814E-8327-496AD22A58A9}"/>
              </a:ext>
            </a:extLst>
          </p:cNvPr>
          <p:cNvSpPr/>
          <p:nvPr/>
        </p:nvSpPr>
        <p:spPr>
          <a:xfrm>
            <a:off x="7691718" y="2454966"/>
            <a:ext cx="461682" cy="461682"/>
          </a:xfrm>
          <a:prstGeom prst="ellipse">
            <a:avLst/>
          </a:prstGeom>
          <a:gradFill>
            <a:gsLst>
              <a:gs pos="0">
                <a:srgbClr val="0277C7"/>
              </a:gs>
              <a:gs pos="100000">
                <a:srgbClr val="0444A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4" name="椭圆 383">
            <a:extLst>
              <a:ext uri="{FF2B5EF4-FFF2-40B4-BE49-F238E27FC236}">
                <a16:creationId xmlns:a16="http://schemas.microsoft.com/office/drawing/2014/main" id="{73F69939-15F3-C142-9AF1-266A236D3728}"/>
              </a:ext>
            </a:extLst>
          </p:cNvPr>
          <p:cNvSpPr/>
          <p:nvPr/>
        </p:nvSpPr>
        <p:spPr>
          <a:xfrm>
            <a:off x="7691718" y="3168839"/>
            <a:ext cx="461682" cy="461682"/>
          </a:xfrm>
          <a:prstGeom prst="ellipse">
            <a:avLst/>
          </a:prstGeom>
          <a:gradFill>
            <a:gsLst>
              <a:gs pos="0">
                <a:srgbClr val="0277C7"/>
              </a:gs>
              <a:gs pos="100000">
                <a:srgbClr val="0444A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5" name="椭圆 384">
            <a:extLst>
              <a:ext uri="{FF2B5EF4-FFF2-40B4-BE49-F238E27FC236}">
                <a16:creationId xmlns:a16="http://schemas.microsoft.com/office/drawing/2014/main" id="{B12AB1FC-1E2C-3441-86A1-05858C29957D}"/>
              </a:ext>
            </a:extLst>
          </p:cNvPr>
          <p:cNvSpPr/>
          <p:nvPr/>
        </p:nvSpPr>
        <p:spPr>
          <a:xfrm>
            <a:off x="7691718" y="3870681"/>
            <a:ext cx="461682" cy="461682"/>
          </a:xfrm>
          <a:prstGeom prst="ellipse">
            <a:avLst/>
          </a:prstGeom>
          <a:gradFill>
            <a:gsLst>
              <a:gs pos="0">
                <a:srgbClr val="0277C7"/>
              </a:gs>
              <a:gs pos="100000">
                <a:srgbClr val="0444A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86" name="图片 385">
            <a:extLst>
              <a:ext uri="{FF2B5EF4-FFF2-40B4-BE49-F238E27FC236}">
                <a16:creationId xmlns:a16="http://schemas.microsoft.com/office/drawing/2014/main" id="{6127F5B0-E331-7B49-9C15-104F7B56ED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210" y="2559307"/>
            <a:ext cx="246020" cy="252999"/>
          </a:xfrm>
          <a:prstGeom prst="rect">
            <a:avLst/>
          </a:prstGeom>
        </p:spPr>
      </p:pic>
      <p:pic>
        <p:nvPicPr>
          <p:cNvPr id="387" name="图片 386">
            <a:extLst>
              <a:ext uri="{FF2B5EF4-FFF2-40B4-BE49-F238E27FC236}">
                <a16:creationId xmlns:a16="http://schemas.microsoft.com/office/drawing/2014/main" id="{05AB83B1-1553-B340-BA40-52899A9C1F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073" y="3290545"/>
            <a:ext cx="218417" cy="237006"/>
          </a:xfrm>
          <a:prstGeom prst="rect">
            <a:avLst/>
          </a:prstGeom>
        </p:spPr>
      </p:pic>
      <p:pic>
        <p:nvPicPr>
          <p:cNvPr id="388" name="图片 387">
            <a:extLst>
              <a:ext uri="{FF2B5EF4-FFF2-40B4-BE49-F238E27FC236}">
                <a16:creationId xmlns:a16="http://schemas.microsoft.com/office/drawing/2014/main" id="{B0631EDF-1779-0147-B525-FBF27A653A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167" y="3956990"/>
            <a:ext cx="289063" cy="289063"/>
          </a:xfrm>
          <a:prstGeom prst="rect">
            <a:avLst/>
          </a:prstGeom>
        </p:spPr>
      </p:pic>
      <p:grpSp>
        <p:nvGrpSpPr>
          <p:cNvPr id="202" name="Group 114">
            <a:extLst>
              <a:ext uri="{FF2B5EF4-FFF2-40B4-BE49-F238E27FC236}">
                <a16:creationId xmlns:a16="http://schemas.microsoft.com/office/drawing/2014/main" id="{454EA2D3-AC3C-4548-95B0-0CE9703FCD0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41888" y="4344912"/>
            <a:ext cx="935810" cy="339805"/>
            <a:chOff x="2208" y="2634"/>
            <a:chExt cx="837" cy="276"/>
          </a:xfrm>
        </p:grpSpPr>
        <p:sp>
          <p:nvSpPr>
            <p:cNvPr id="203" name="Freeform 115">
              <a:extLst>
                <a:ext uri="{FF2B5EF4-FFF2-40B4-BE49-F238E27FC236}">
                  <a16:creationId xmlns:a16="http://schemas.microsoft.com/office/drawing/2014/main" id="{A5641969-8E48-964D-BE58-6FAE859B02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4" y="2669"/>
              <a:ext cx="182" cy="234"/>
            </a:xfrm>
            <a:custGeom>
              <a:avLst/>
              <a:gdLst>
                <a:gd name="T0" fmla="*/ 430 w 77"/>
                <a:gd name="T1" fmla="*/ 0 h 99"/>
                <a:gd name="T2" fmla="*/ 430 w 77"/>
                <a:gd name="T3" fmla="*/ 262 h 99"/>
                <a:gd name="T4" fmla="*/ 425 w 77"/>
                <a:gd name="T5" fmla="*/ 291 h 99"/>
                <a:gd name="T6" fmla="*/ 402 w 77"/>
                <a:gd name="T7" fmla="*/ 307 h 99"/>
                <a:gd name="T8" fmla="*/ 0 w 77"/>
                <a:gd name="T9" fmla="*/ 553 h 99"/>
                <a:gd name="T10" fmla="*/ 0 w 77"/>
                <a:gd name="T11" fmla="*/ 196 h 99"/>
                <a:gd name="T12" fmla="*/ 430 w 77"/>
                <a:gd name="T13" fmla="*/ 0 h 9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7"/>
                <a:gd name="T22" fmla="*/ 0 h 99"/>
                <a:gd name="T23" fmla="*/ 77 w 77"/>
                <a:gd name="T24" fmla="*/ 99 h 9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7" h="99">
                  <a:moveTo>
                    <a:pt x="77" y="0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47"/>
                    <a:pt x="77" y="51"/>
                    <a:pt x="76" y="52"/>
                  </a:cubicBezTo>
                  <a:cubicBezTo>
                    <a:pt x="75" y="53"/>
                    <a:pt x="72" y="55"/>
                    <a:pt x="72" y="55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35"/>
                    <a:pt x="0" y="35"/>
                    <a:pt x="0" y="35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0C3C6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4" name="Freeform 116">
              <a:extLst>
                <a:ext uri="{FF2B5EF4-FFF2-40B4-BE49-F238E27FC236}">
                  <a16:creationId xmlns:a16="http://schemas.microsoft.com/office/drawing/2014/main" id="{333FD6B5-733F-7D46-BB67-3001F1996A2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634"/>
              <a:ext cx="579" cy="118"/>
            </a:xfrm>
            <a:custGeom>
              <a:avLst/>
              <a:gdLst>
                <a:gd name="T0" fmla="*/ 0 w 579"/>
                <a:gd name="T1" fmla="*/ 73 h 118"/>
                <a:gd name="T2" fmla="*/ 196 w 579"/>
                <a:gd name="T3" fmla="*/ 0 h 118"/>
                <a:gd name="T4" fmla="*/ 579 w 579"/>
                <a:gd name="T5" fmla="*/ 30 h 118"/>
                <a:gd name="T6" fmla="*/ 393 w 579"/>
                <a:gd name="T7" fmla="*/ 118 h 118"/>
                <a:gd name="T8" fmla="*/ 0 w 579"/>
                <a:gd name="T9" fmla="*/ 73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9"/>
                <a:gd name="T16" fmla="*/ 0 h 118"/>
                <a:gd name="T17" fmla="*/ 579 w 579"/>
                <a:gd name="T18" fmla="*/ 118 h 1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9" h="118">
                  <a:moveTo>
                    <a:pt x="0" y="73"/>
                  </a:moveTo>
                  <a:lnTo>
                    <a:pt x="196" y="0"/>
                  </a:lnTo>
                  <a:lnTo>
                    <a:pt x="579" y="30"/>
                  </a:lnTo>
                  <a:lnTo>
                    <a:pt x="393" y="118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4464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5" name="Freeform 117">
              <a:extLst>
                <a:ext uri="{FF2B5EF4-FFF2-40B4-BE49-F238E27FC236}">
                  <a16:creationId xmlns:a16="http://schemas.microsoft.com/office/drawing/2014/main" id="{D825FFAC-D119-CA41-92A1-C90CADB128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22" y="2664"/>
              <a:ext cx="194" cy="95"/>
            </a:xfrm>
            <a:custGeom>
              <a:avLst/>
              <a:gdLst>
                <a:gd name="T0" fmla="*/ 459 w 82"/>
                <a:gd name="T1" fmla="*/ 12 h 40"/>
                <a:gd name="T2" fmla="*/ 454 w 82"/>
                <a:gd name="T3" fmla="*/ 0 h 40"/>
                <a:gd name="T4" fmla="*/ 0 w 82"/>
                <a:gd name="T5" fmla="*/ 209 h 40"/>
                <a:gd name="T6" fmla="*/ 5 w 82"/>
                <a:gd name="T7" fmla="*/ 226 h 40"/>
                <a:gd name="T8" fmla="*/ 459 w 82"/>
                <a:gd name="T9" fmla="*/ 12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2"/>
                <a:gd name="T16" fmla="*/ 0 h 40"/>
                <a:gd name="T17" fmla="*/ 82 w 8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2" h="40">
                  <a:moveTo>
                    <a:pt x="82" y="2"/>
                  </a:moveTo>
                  <a:cubicBezTo>
                    <a:pt x="82" y="1"/>
                    <a:pt x="81" y="1"/>
                    <a:pt x="81" y="0"/>
                  </a:cubicBezTo>
                  <a:cubicBezTo>
                    <a:pt x="77" y="0"/>
                    <a:pt x="0" y="37"/>
                    <a:pt x="0" y="37"/>
                  </a:cubicBezTo>
                  <a:cubicBezTo>
                    <a:pt x="1" y="40"/>
                    <a:pt x="1" y="40"/>
                    <a:pt x="1" y="40"/>
                  </a:cubicBezTo>
                  <a:lnTo>
                    <a:pt x="82" y="2"/>
                  </a:lnTo>
                  <a:close/>
                </a:path>
              </a:pathLst>
            </a:custGeom>
            <a:solidFill>
              <a:srgbClr val="5B76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6" name="Freeform 118">
              <a:extLst>
                <a:ext uri="{FF2B5EF4-FFF2-40B4-BE49-F238E27FC236}">
                  <a16:creationId xmlns:a16="http://schemas.microsoft.com/office/drawing/2014/main" id="{F91815D5-4ADC-2C4F-9E7C-9FD25FBE70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8" y="2700"/>
              <a:ext cx="449" cy="210"/>
            </a:xfrm>
            <a:custGeom>
              <a:avLst/>
              <a:gdLst>
                <a:gd name="T0" fmla="*/ 1061 w 190"/>
                <a:gd name="T1" fmla="*/ 479 h 89"/>
                <a:gd name="T2" fmla="*/ 1045 w 190"/>
                <a:gd name="T3" fmla="*/ 496 h 89"/>
                <a:gd name="T4" fmla="*/ 17 w 190"/>
                <a:gd name="T5" fmla="*/ 368 h 89"/>
                <a:gd name="T6" fmla="*/ 5 w 190"/>
                <a:gd name="T7" fmla="*/ 352 h 89"/>
                <a:gd name="T8" fmla="*/ 0 w 190"/>
                <a:gd name="T9" fmla="*/ 17 h 89"/>
                <a:gd name="T10" fmla="*/ 17 w 190"/>
                <a:gd name="T11" fmla="*/ 0 h 89"/>
                <a:gd name="T12" fmla="*/ 1049 w 190"/>
                <a:gd name="T13" fmla="*/ 118 h 89"/>
                <a:gd name="T14" fmla="*/ 1061 w 190"/>
                <a:gd name="T15" fmla="*/ 134 h 89"/>
                <a:gd name="T16" fmla="*/ 1061 w 190"/>
                <a:gd name="T17" fmla="*/ 479 h 8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"/>
                <a:gd name="T28" fmla="*/ 0 h 89"/>
                <a:gd name="T29" fmla="*/ 190 w 190"/>
                <a:gd name="T30" fmla="*/ 89 h 8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" h="89">
                  <a:moveTo>
                    <a:pt x="190" y="86"/>
                  </a:moveTo>
                  <a:cubicBezTo>
                    <a:pt x="190" y="88"/>
                    <a:pt x="188" y="89"/>
                    <a:pt x="187" y="89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2" y="66"/>
                    <a:pt x="1" y="65"/>
                    <a:pt x="1" y="6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9" y="21"/>
                    <a:pt x="190" y="22"/>
                    <a:pt x="190" y="24"/>
                  </a:cubicBezTo>
                  <a:lnTo>
                    <a:pt x="190" y="86"/>
                  </a:lnTo>
                  <a:close/>
                </a:path>
              </a:pathLst>
            </a:custGeom>
            <a:solidFill>
              <a:srgbClr val="6A84A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7" name="Freeform 119">
              <a:extLst>
                <a:ext uri="{FF2B5EF4-FFF2-40B4-BE49-F238E27FC236}">
                  <a16:creationId xmlns:a16="http://schemas.microsoft.com/office/drawing/2014/main" id="{38369934-C68E-EA46-84E9-31A92BA2CD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8" y="2702"/>
              <a:ext cx="447" cy="208"/>
            </a:xfrm>
            <a:custGeom>
              <a:avLst/>
              <a:gdLst>
                <a:gd name="T0" fmla="*/ 1057 w 189"/>
                <a:gd name="T1" fmla="*/ 480 h 88"/>
                <a:gd name="T2" fmla="*/ 1041 w 189"/>
                <a:gd name="T3" fmla="*/ 492 h 88"/>
                <a:gd name="T4" fmla="*/ 12 w 189"/>
                <a:gd name="T5" fmla="*/ 369 h 88"/>
                <a:gd name="T6" fmla="*/ 0 w 189"/>
                <a:gd name="T7" fmla="*/ 357 h 88"/>
                <a:gd name="T8" fmla="*/ 0 w 189"/>
                <a:gd name="T9" fmla="*/ 12 h 88"/>
                <a:gd name="T10" fmla="*/ 12 w 189"/>
                <a:gd name="T11" fmla="*/ 0 h 88"/>
                <a:gd name="T12" fmla="*/ 1041 w 189"/>
                <a:gd name="T13" fmla="*/ 118 h 88"/>
                <a:gd name="T14" fmla="*/ 1057 w 189"/>
                <a:gd name="T15" fmla="*/ 135 h 88"/>
                <a:gd name="T16" fmla="*/ 1057 w 189"/>
                <a:gd name="T17" fmla="*/ 480 h 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9"/>
                <a:gd name="T28" fmla="*/ 0 h 88"/>
                <a:gd name="T29" fmla="*/ 189 w 189"/>
                <a:gd name="T30" fmla="*/ 88 h 8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9" h="88">
                  <a:moveTo>
                    <a:pt x="189" y="86"/>
                  </a:moveTo>
                  <a:cubicBezTo>
                    <a:pt x="189" y="87"/>
                    <a:pt x="188" y="88"/>
                    <a:pt x="186" y="88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1" y="66"/>
                    <a:pt x="0" y="65"/>
                    <a:pt x="0" y="6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6" y="21"/>
                    <a:pt x="186" y="21"/>
                    <a:pt x="186" y="21"/>
                  </a:cubicBezTo>
                  <a:cubicBezTo>
                    <a:pt x="188" y="22"/>
                    <a:pt x="189" y="23"/>
                    <a:pt x="189" y="24"/>
                  </a:cubicBezTo>
                  <a:lnTo>
                    <a:pt x="189" y="86"/>
                  </a:lnTo>
                  <a:close/>
                </a:path>
              </a:pathLst>
            </a:custGeom>
            <a:solidFill>
              <a:srgbClr val="8AA2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 dirty="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8" name="Freeform 120">
              <a:extLst>
                <a:ext uri="{FF2B5EF4-FFF2-40B4-BE49-F238E27FC236}">
                  <a16:creationId xmlns:a16="http://schemas.microsoft.com/office/drawing/2014/main" id="{0DD07B2E-3ED8-A449-AA7E-8225E84D92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2" y="2705"/>
              <a:ext cx="387" cy="200"/>
            </a:xfrm>
            <a:custGeom>
              <a:avLst/>
              <a:gdLst>
                <a:gd name="T0" fmla="*/ 0 w 387"/>
                <a:gd name="T1" fmla="*/ 156 h 200"/>
                <a:gd name="T2" fmla="*/ 0 w 387"/>
                <a:gd name="T3" fmla="*/ 0 h 200"/>
                <a:gd name="T4" fmla="*/ 387 w 387"/>
                <a:gd name="T5" fmla="*/ 45 h 200"/>
                <a:gd name="T6" fmla="*/ 387 w 387"/>
                <a:gd name="T7" fmla="*/ 200 h 200"/>
                <a:gd name="T8" fmla="*/ 0 w 387"/>
                <a:gd name="T9" fmla="*/ 156 h 2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7"/>
                <a:gd name="T16" fmla="*/ 0 h 200"/>
                <a:gd name="T17" fmla="*/ 387 w 387"/>
                <a:gd name="T18" fmla="*/ 200 h 2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7" h="200">
                  <a:moveTo>
                    <a:pt x="0" y="156"/>
                  </a:moveTo>
                  <a:lnTo>
                    <a:pt x="0" y="0"/>
                  </a:lnTo>
                  <a:lnTo>
                    <a:pt x="387" y="45"/>
                  </a:lnTo>
                  <a:lnTo>
                    <a:pt x="387" y="20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C3C6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09" name="Freeform 121">
              <a:extLst>
                <a:ext uri="{FF2B5EF4-FFF2-40B4-BE49-F238E27FC236}">
                  <a16:creationId xmlns:a16="http://schemas.microsoft.com/office/drawing/2014/main" id="{A988BA76-9F22-094E-A005-19C412A4D6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3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2 h 40"/>
                <a:gd name="T4" fmla="*/ 92 w 92"/>
                <a:gd name="T5" fmla="*/ 40 h 40"/>
                <a:gd name="T6" fmla="*/ 0 w 92"/>
                <a:gd name="T7" fmla="*/ 28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2"/>
                  </a:lnTo>
                  <a:lnTo>
                    <a:pt x="92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id="{0B748DD9-8AFE-5B4D-A502-00C013FEC0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8"/>
              <a:ext cx="16" cy="21"/>
            </a:xfrm>
            <a:custGeom>
              <a:avLst/>
              <a:gdLst>
                <a:gd name="T0" fmla="*/ 0 w 16"/>
                <a:gd name="T1" fmla="*/ 21 h 21"/>
                <a:gd name="T2" fmla="*/ 16 w 16"/>
                <a:gd name="T3" fmla="*/ 21 h 21"/>
                <a:gd name="T4" fmla="*/ 16 w 16"/>
                <a:gd name="T5" fmla="*/ 2 h 21"/>
                <a:gd name="T6" fmla="*/ 0 w 16"/>
                <a:gd name="T7" fmla="*/ 0 h 21"/>
                <a:gd name="T8" fmla="*/ 0 w 16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1"/>
                <a:gd name="T17" fmla="*/ 16 w 16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1">
                  <a:moveTo>
                    <a:pt x="0" y="21"/>
                  </a:moveTo>
                  <a:lnTo>
                    <a:pt x="16" y="21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1" name="Freeform 123">
              <a:extLst>
                <a:ext uri="{FF2B5EF4-FFF2-40B4-BE49-F238E27FC236}">
                  <a16:creationId xmlns:a16="http://schemas.microsoft.com/office/drawing/2014/main" id="{1522D2FE-C524-DF41-8A4B-776A45EC03A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70"/>
              <a:ext cx="57" cy="31"/>
            </a:xfrm>
            <a:custGeom>
              <a:avLst/>
              <a:gdLst>
                <a:gd name="T0" fmla="*/ 0 w 24"/>
                <a:gd name="T1" fmla="*/ 45 h 13"/>
                <a:gd name="T2" fmla="*/ 135 w 24"/>
                <a:gd name="T3" fmla="*/ 33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2" name="Freeform 124">
              <a:extLst>
                <a:ext uri="{FF2B5EF4-FFF2-40B4-BE49-F238E27FC236}">
                  <a16:creationId xmlns:a16="http://schemas.microsoft.com/office/drawing/2014/main" id="{651B6AB1-9150-964D-BCCA-7E1FC60402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65"/>
              <a:ext cx="16" cy="5"/>
            </a:xfrm>
            <a:custGeom>
              <a:avLst/>
              <a:gdLst>
                <a:gd name="T0" fmla="*/ 0 w 16"/>
                <a:gd name="T1" fmla="*/ 3 h 5"/>
                <a:gd name="T2" fmla="*/ 0 w 16"/>
                <a:gd name="T3" fmla="*/ 0 h 5"/>
                <a:gd name="T4" fmla="*/ 16 w 16"/>
                <a:gd name="T5" fmla="*/ 3 h 5"/>
                <a:gd name="T6" fmla="*/ 16 w 16"/>
                <a:gd name="T7" fmla="*/ 5 h 5"/>
                <a:gd name="T8" fmla="*/ 0 w 16"/>
                <a:gd name="T9" fmla="*/ 3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3"/>
                  </a:moveTo>
                  <a:lnTo>
                    <a:pt x="0" y="0"/>
                  </a:lnTo>
                  <a:lnTo>
                    <a:pt x="16" y="3"/>
                  </a:lnTo>
                  <a:lnTo>
                    <a:pt x="16" y="5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3" name="Freeform 125">
              <a:extLst>
                <a:ext uri="{FF2B5EF4-FFF2-40B4-BE49-F238E27FC236}">
                  <a16:creationId xmlns:a16="http://schemas.microsoft.com/office/drawing/2014/main" id="{36E71B70-0AF6-5A40-A53E-5C9DFA5FCC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68"/>
              <a:ext cx="57" cy="11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0 h 5"/>
                <a:gd name="T4" fmla="*/ 135 w 24"/>
                <a:gd name="T5" fmla="*/ 20 h 5"/>
                <a:gd name="T6" fmla="*/ 40 w 24"/>
                <a:gd name="T7" fmla="*/ 15 h 5"/>
                <a:gd name="T8" fmla="*/ 0 w 24"/>
                <a:gd name="T9" fmla="*/ 4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7" y="5"/>
                    <a:pt x="23" y="4"/>
                  </a:cubicBezTo>
                  <a:cubicBezTo>
                    <a:pt x="24" y="5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4" name="Freeform 126">
              <a:extLst>
                <a:ext uri="{FF2B5EF4-FFF2-40B4-BE49-F238E27FC236}">
                  <a16:creationId xmlns:a16="http://schemas.microsoft.com/office/drawing/2014/main" id="{9D188A7C-D387-F046-A1CA-9D0DE550A10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96" y="2877"/>
              <a:ext cx="2" cy="7"/>
            </a:xfrm>
            <a:custGeom>
              <a:avLst/>
              <a:gdLst>
                <a:gd name="T0" fmla="*/ 2 w 2"/>
                <a:gd name="T1" fmla="*/ 7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2 h 7"/>
                <a:gd name="T8" fmla="*/ 2 w 2"/>
                <a:gd name="T9" fmla="*/ 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5" name="Freeform 127">
              <a:extLst>
                <a:ext uri="{FF2B5EF4-FFF2-40B4-BE49-F238E27FC236}">
                  <a16:creationId xmlns:a16="http://schemas.microsoft.com/office/drawing/2014/main" id="{8D0C7EAE-5DF9-A644-9FC3-304F0DB6C6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2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2 h 40"/>
                <a:gd name="T4" fmla="*/ 92 w 92"/>
                <a:gd name="T5" fmla="*/ 40 h 40"/>
                <a:gd name="T6" fmla="*/ 0 w 92"/>
                <a:gd name="T7" fmla="*/ 29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2"/>
                  </a:lnTo>
                  <a:lnTo>
                    <a:pt x="92" y="40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6" name="Freeform 128">
              <a:extLst>
                <a:ext uri="{FF2B5EF4-FFF2-40B4-BE49-F238E27FC236}">
                  <a16:creationId xmlns:a16="http://schemas.microsoft.com/office/drawing/2014/main" id="{724CFBAF-7EB2-1B40-97B1-0D1C44C2C7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7"/>
              <a:ext cx="16" cy="24"/>
            </a:xfrm>
            <a:custGeom>
              <a:avLst/>
              <a:gdLst>
                <a:gd name="T0" fmla="*/ 0 w 16"/>
                <a:gd name="T1" fmla="*/ 21 h 24"/>
                <a:gd name="T2" fmla="*/ 16 w 16"/>
                <a:gd name="T3" fmla="*/ 24 h 24"/>
                <a:gd name="T4" fmla="*/ 16 w 16"/>
                <a:gd name="T5" fmla="*/ 2 h 24"/>
                <a:gd name="T6" fmla="*/ 0 w 16"/>
                <a:gd name="T7" fmla="*/ 0 h 24"/>
                <a:gd name="T8" fmla="*/ 0 w 16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4"/>
                <a:gd name="T17" fmla="*/ 16 w 16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4">
                  <a:moveTo>
                    <a:pt x="0" y="21"/>
                  </a:moveTo>
                  <a:lnTo>
                    <a:pt x="16" y="2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7" name="Freeform 129">
              <a:extLst>
                <a:ext uri="{FF2B5EF4-FFF2-40B4-BE49-F238E27FC236}">
                  <a16:creationId xmlns:a16="http://schemas.microsoft.com/office/drawing/2014/main" id="{92481851-147E-C548-8701-B7D69A8EA0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39"/>
              <a:ext cx="57" cy="31"/>
            </a:xfrm>
            <a:custGeom>
              <a:avLst/>
              <a:gdLst>
                <a:gd name="T0" fmla="*/ 0 w 24"/>
                <a:gd name="T1" fmla="*/ 50 h 13"/>
                <a:gd name="T2" fmla="*/ 135 w 24"/>
                <a:gd name="T3" fmla="*/ 41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8" name="Freeform 130">
              <a:extLst>
                <a:ext uri="{FF2B5EF4-FFF2-40B4-BE49-F238E27FC236}">
                  <a16:creationId xmlns:a16="http://schemas.microsoft.com/office/drawing/2014/main" id="{EC502FA6-2289-264C-9061-6465592180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35"/>
              <a:ext cx="16" cy="4"/>
            </a:xfrm>
            <a:custGeom>
              <a:avLst/>
              <a:gdLst>
                <a:gd name="T0" fmla="*/ 0 w 16"/>
                <a:gd name="T1" fmla="*/ 2 h 4"/>
                <a:gd name="T2" fmla="*/ 0 w 16"/>
                <a:gd name="T3" fmla="*/ 0 h 4"/>
                <a:gd name="T4" fmla="*/ 16 w 16"/>
                <a:gd name="T5" fmla="*/ 2 h 4"/>
                <a:gd name="T6" fmla="*/ 16 w 16"/>
                <a:gd name="T7" fmla="*/ 4 h 4"/>
                <a:gd name="T8" fmla="*/ 0 w 16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"/>
                <a:gd name="T17" fmla="*/ 16 w 1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">
                  <a:moveTo>
                    <a:pt x="0" y="2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19" name="Freeform 131">
              <a:extLst>
                <a:ext uri="{FF2B5EF4-FFF2-40B4-BE49-F238E27FC236}">
                  <a16:creationId xmlns:a16="http://schemas.microsoft.com/office/drawing/2014/main" id="{EF413752-5656-2347-A038-0BA1AA2299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37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9 h 5"/>
                <a:gd name="T6" fmla="*/ 40 w 24"/>
                <a:gd name="T7" fmla="*/ 24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7" y="5"/>
                    <a:pt x="23" y="4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14" y="5"/>
                    <a:pt x="7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0" name="Freeform 132">
              <a:extLst>
                <a:ext uri="{FF2B5EF4-FFF2-40B4-BE49-F238E27FC236}">
                  <a16:creationId xmlns:a16="http://schemas.microsoft.com/office/drawing/2014/main" id="{3308CFBC-EE3D-0943-B811-62A06C5BDE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96" y="2849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1" name="Freeform 133">
              <a:extLst>
                <a:ext uri="{FF2B5EF4-FFF2-40B4-BE49-F238E27FC236}">
                  <a16:creationId xmlns:a16="http://schemas.microsoft.com/office/drawing/2014/main" id="{DA1EAF97-0320-0342-97FC-7785AA14E4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4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9 h 38"/>
                <a:gd name="T4" fmla="*/ 92 w 92"/>
                <a:gd name="T5" fmla="*/ 38 h 38"/>
                <a:gd name="T6" fmla="*/ 0 w 92"/>
                <a:gd name="T7" fmla="*/ 26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9"/>
                  </a:lnTo>
                  <a:lnTo>
                    <a:pt x="92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2" name="Freeform 134">
              <a:extLst>
                <a:ext uri="{FF2B5EF4-FFF2-40B4-BE49-F238E27FC236}">
                  <a16:creationId xmlns:a16="http://schemas.microsoft.com/office/drawing/2014/main" id="{3886221F-6DDF-C44B-8A8C-F55CA273281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6"/>
              <a:ext cx="16" cy="24"/>
            </a:xfrm>
            <a:custGeom>
              <a:avLst/>
              <a:gdLst>
                <a:gd name="T0" fmla="*/ 0 w 16"/>
                <a:gd name="T1" fmla="*/ 22 h 24"/>
                <a:gd name="T2" fmla="*/ 16 w 16"/>
                <a:gd name="T3" fmla="*/ 24 h 24"/>
                <a:gd name="T4" fmla="*/ 16 w 16"/>
                <a:gd name="T5" fmla="*/ 3 h 24"/>
                <a:gd name="T6" fmla="*/ 0 w 16"/>
                <a:gd name="T7" fmla="*/ 0 h 24"/>
                <a:gd name="T8" fmla="*/ 0 w 16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4"/>
                <a:gd name="T17" fmla="*/ 16 w 16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4">
                  <a:moveTo>
                    <a:pt x="0" y="22"/>
                  </a:moveTo>
                  <a:lnTo>
                    <a:pt x="16" y="24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3" name="Freeform 135">
              <a:extLst>
                <a:ext uri="{FF2B5EF4-FFF2-40B4-BE49-F238E27FC236}">
                  <a16:creationId xmlns:a16="http://schemas.microsoft.com/office/drawing/2014/main" id="{F432739B-B351-AA44-8674-F3CE1F7473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09"/>
              <a:ext cx="57" cy="30"/>
            </a:xfrm>
            <a:custGeom>
              <a:avLst/>
              <a:gdLst>
                <a:gd name="T0" fmla="*/ 0 w 24"/>
                <a:gd name="T1" fmla="*/ 48 h 13"/>
                <a:gd name="T2" fmla="*/ 135 w 24"/>
                <a:gd name="T3" fmla="*/ 37 h 13"/>
                <a:gd name="T4" fmla="*/ 135 w 24"/>
                <a:gd name="T5" fmla="*/ 21 h 13"/>
                <a:gd name="T6" fmla="*/ 0 w 24"/>
                <a:gd name="T7" fmla="*/ 0 h 13"/>
                <a:gd name="T8" fmla="*/ 0 w 24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4" name="Freeform 136">
              <a:extLst>
                <a:ext uri="{FF2B5EF4-FFF2-40B4-BE49-F238E27FC236}">
                  <a16:creationId xmlns:a16="http://schemas.microsoft.com/office/drawing/2014/main" id="{604753B3-B2B5-6C4F-B09D-8B4E3AD197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804"/>
              <a:ext cx="16" cy="5"/>
            </a:xfrm>
            <a:custGeom>
              <a:avLst/>
              <a:gdLst>
                <a:gd name="T0" fmla="*/ 0 w 16"/>
                <a:gd name="T1" fmla="*/ 2 h 5"/>
                <a:gd name="T2" fmla="*/ 0 w 16"/>
                <a:gd name="T3" fmla="*/ 0 h 5"/>
                <a:gd name="T4" fmla="*/ 16 w 16"/>
                <a:gd name="T5" fmla="*/ 5 h 5"/>
                <a:gd name="T6" fmla="*/ 16 w 16"/>
                <a:gd name="T7" fmla="*/ 5 h 5"/>
                <a:gd name="T8" fmla="*/ 0 w 16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2"/>
                  </a:moveTo>
                  <a:lnTo>
                    <a:pt x="0" y="0"/>
                  </a:lnTo>
                  <a:lnTo>
                    <a:pt x="16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5" name="Freeform 137">
              <a:extLst>
                <a:ext uri="{FF2B5EF4-FFF2-40B4-BE49-F238E27FC236}">
                  <a16:creationId xmlns:a16="http://schemas.microsoft.com/office/drawing/2014/main" id="{1B638734-4AD2-A747-A7A0-2436F8E690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809"/>
              <a:ext cx="57" cy="9"/>
            </a:xfrm>
            <a:custGeom>
              <a:avLst/>
              <a:gdLst>
                <a:gd name="T0" fmla="*/ 0 w 24"/>
                <a:gd name="T1" fmla="*/ 0 h 4"/>
                <a:gd name="T2" fmla="*/ 131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4"/>
                <a:gd name="T17" fmla="*/ 24 w 2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4">
                  <a:moveTo>
                    <a:pt x="0" y="0"/>
                  </a:moveTo>
                  <a:cubicBezTo>
                    <a:pt x="0" y="0"/>
                    <a:pt x="7" y="4"/>
                    <a:pt x="23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6" name="Rectangle 138">
              <a:extLst>
                <a:ext uri="{FF2B5EF4-FFF2-40B4-BE49-F238E27FC236}">
                  <a16:creationId xmlns:a16="http://schemas.microsoft.com/office/drawing/2014/main" id="{688930D8-C710-7849-8602-690AF7D2598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818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7" name="Freeform 139">
              <a:extLst>
                <a:ext uri="{FF2B5EF4-FFF2-40B4-BE49-F238E27FC236}">
                  <a16:creationId xmlns:a16="http://schemas.microsoft.com/office/drawing/2014/main" id="{45DB9D9B-75A7-B545-98E4-EFE675CFC8B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3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0 h 38"/>
                <a:gd name="T4" fmla="*/ 92 w 92"/>
                <a:gd name="T5" fmla="*/ 38 h 38"/>
                <a:gd name="T6" fmla="*/ 0 w 92"/>
                <a:gd name="T7" fmla="*/ 29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0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8" name="Freeform 140">
              <a:extLst>
                <a:ext uri="{FF2B5EF4-FFF2-40B4-BE49-F238E27FC236}">
                  <a16:creationId xmlns:a16="http://schemas.microsoft.com/office/drawing/2014/main" id="{0EA88CD2-BB38-CC43-970A-690D87F932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6"/>
              <a:ext cx="16" cy="23"/>
            </a:xfrm>
            <a:custGeom>
              <a:avLst/>
              <a:gdLst>
                <a:gd name="T0" fmla="*/ 0 w 16"/>
                <a:gd name="T1" fmla="*/ 21 h 23"/>
                <a:gd name="T2" fmla="*/ 16 w 16"/>
                <a:gd name="T3" fmla="*/ 23 h 23"/>
                <a:gd name="T4" fmla="*/ 16 w 16"/>
                <a:gd name="T5" fmla="*/ 4 h 23"/>
                <a:gd name="T6" fmla="*/ 0 w 16"/>
                <a:gd name="T7" fmla="*/ 0 h 23"/>
                <a:gd name="T8" fmla="*/ 0 w 16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3"/>
                <a:gd name="T17" fmla="*/ 16 w 16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3">
                  <a:moveTo>
                    <a:pt x="0" y="21"/>
                  </a:moveTo>
                  <a:lnTo>
                    <a:pt x="16" y="23"/>
                  </a:lnTo>
                  <a:lnTo>
                    <a:pt x="16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29" name="Freeform 141">
              <a:extLst>
                <a:ext uri="{FF2B5EF4-FFF2-40B4-BE49-F238E27FC236}">
                  <a16:creationId xmlns:a16="http://schemas.microsoft.com/office/drawing/2014/main" id="{A9D9897B-0F39-2245-8579-3E56601472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80"/>
              <a:ext cx="57" cy="31"/>
            </a:xfrm>
            <a:custGeom>
              <a:avLst/>
              <a:gdLst>
                <a:gd name="T0" fmla="*/ 0 w 24"/>
                <a:gd name="T1" fmla="*/ 45 h 13"/>
                <a:gd name="T2" fmla="*/ 135 w 24"/>
                <a:gd name="T3" fmla="*/ 33 h 13"/>
                <a:gd name="T4" fmla="*/ 135 w 24"/>
                <a:gd name="T5" fmla="*/ 17 h 13"/>
                <a:gd name="T6" fmla="*/ 0 w 24"/>
                <a:gd name="T7" fmla="*/ 0 h 13"/>
                <a:gd name="T8" fmla="*/ 0 w 24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0" name="Freeform 142">
              <a:extLst>
                <a:ext uri="{FF2B5EF4-FFF2-40B4-BE49-F238E27FC236}">
                  <a16:creationId xmlns:a16="http://schemas.microsoft.com/office/drawing/2014/main" id="{5A65B68A-1514-ED44-AE38-9A774E8B4C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76"/>
              <a:ext cx="16" cy="4"/>
            </a:xfrm>
            <a:custGeom>
              <a:avLst/>
              <a:gdLst>
                <a:gd name="T0" fmla="*/ 0 w 16"/>
                <a:gd name="T1" fmla="*/ 0 h 4"/>
                <a:gd name="T2" fmla="*/ 0 w 16"/>
                <a:gd name="T3" fmla="*/ 0 h 4"/>
                <a:gd name="T4" fmla="*/ 16 w 16"/>
                <a:gd name="T5" fmla="*/ 2 h 4"/>
                <a:gd name="T6" fmla="*/ 16 w 16"/>
                <a:gd name="T7" fmla="*/ 4 h 4"/>
                <a:gd name="T8" fmla="*/ 0 w 16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"/>
                <a:gd name="T17" fmla="*/ 16 w 1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">
                  <a:moveTo>
                    <a:pt x="0" y="0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1" name="Freeform 143">
              <a:extLst>
                <a:ext uri="{FF2B5EF4-FFF2-40B4-BE49-F238E27FC236}">
                  <a16:creationId xmlns:a16="http://schemas.microsoft.com/office/drawing/2014/main" id="{DDE983A4-A32F-E74A-B29B-5C38FAF9AB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78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2" name="Rectangle 144">
              <a:extLst>
                <a:ext uri="{FF2B5EF4-FFF2-40B4-BE49-F238E27FC236}">
                  <a16:creationId xmlns:a16="http://schemas.microsoft.com/office/drawing/2014/main" id="{9B3F78CE-558C-1D48-A4EC-5E5112271DE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787"/>
              <a:ext cx="1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3" name="Freeform 145">
              <a:extLst>
                <a:ext uri="{FF2B5EF4-FFF2-40B4-BE49-F238E27FC236}">
                  <a16:creationId xmlns:a16="http://schemas.microsoft.com/office/drawing/2014/main" id="{74102EBE-2D21-FF47-BEA5-045C32E9A7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2"/>
              <a:ext cx="92" cy="41"/>
            </a:xfrm>
            <a:custGeom>
              <a:avLst/>
              <a:gdLst>
                <a:gd name="T0" fmla="*/ 0 w 92"/>
                <a:gd name="T1" fmla="*/ 0 h 41"/>
                <a:gd name="T2" fmla="*/ 92 w 92"/>
                <a:gd name="T3" fmla="*/ 12 h 41"/>
                <a:gd name="T4" fmla="*/ 92 w 92"/>
                <a:gd name="T5" fmla="*/ 41 h 41"/>
                <a:gd name="T6" fmla="*/ 0 w 92"/>
                <a:gd name="T7" fmla="*/ 29 h 41"/>
                <a:gd name="T8" fmla="*/ 0 w 92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1"/>
                <a:gd name="T17" fmla="*/ 92 w 92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1">
                  <a:moveTo>
                    <a:pt x="0" y="0"/>
                  </a:moveTo>
                  <a:lnTo>
                    <a:pt x="92" y="12"/>
                  </a:lnTo>
                  <a:lnTo>
                    <a:pt x="92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4" name="Freeform 146">
              <a:extLst>
                <a:ext uri="{FF2B5EF4-FFF2-40B4-BE49-F238E27FC236}">
                  <a16:creationId xmlns:a16="http://schemas.microsoft.com/office/drawing/2014/main" id="{92AD503D-24AE-004D-9C3A-50193220E0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5"/>
              <a:ext cx="16" cy="23"/>
            </a:xfrm>
            <a:custGeom>
              <a:avLst/>
              <a:gdLst>
                <a:gd name="T0" fmla="*/ 0 w 16"/>
                <a:gd name="T1" fmla="*/ 23 h 23"/>
                <a:gd name="T2" fmla="*/ 16 w 16"/>
                <a:gd name="T3" fmla="*/ 23 h 23"/>
                <a:gd name="T4" fmla="*/ 16 w 16"/>
                <a:gd name="T5" fmla="*/ 5 h 23"/>
                <a:gd name="T6" fmla="*/ 0 w 16"/>
                <a:gd name="T7" fmla="*/ 0 h 23"/>
                <a:gd name="T8" fmla="*/ 0 w 16"/>
                <a:gd name="T9" fmla="*/ 2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3"/>
                <a:gd name="T17" fmla="*/ 16 w 16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3">
                  <a:moveTo>
                    <a:pt x="0" y="23"/>
                  </a:moveTo>
                  <a:lnTo>
                    <a:pt x="16" y="23"/>
                  </a:lnTo>
                  <a:lnTo>
                    <a:pt x="16" y="5"/>
                  </a:lnTo>
                  <a:lnTo>
                    <a:pt x="0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5" name="Freeform 147">
              <a:extLst>
                <a:ext uri="{FF2B5EF4-FFF2-40B4-BE49-F238E27FC236}">
                  <a16:creationId xmlns:a16="http://schemas.microsoft.com/office/drawing/2014/main" id="{633AD834-EDE5-0B4E-B279-6E01432585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50"/>
              <a:ext cx="57" cy="30"/>
            </a:xfrm>
            <a:custGeom>
              <a:avLst/>
              <a:gdLst>
                <a:gd name="T0" fmla="*/ 0 w 24"/>
                <a:gd name="T1" fmla="*/ 42 h 13"/>
                <a:gd name="T2" fmla="*/ 135 w 24"/>
                <a:gd name="T3" fmla="*/ 32 h 13"/>
                <a:gd name="T4" fmla="*/ 135 w 24"/>
                <a:gd name="T5" fmla="*/ 16 h 13"/>
                <a:gd name="T6" fmla="*/ 0 w 24"/>
                <a:gd name="T7" fmla="*/ 0 h 13"/>
                <a:gd name="T8" fmla="*/ 0 w 24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8"/>
                  </a:moveTo>
                  <a:cubicBezTo>
                    <a:pt x="0" y="8"/>
                    <a:pt x="11" y="13"/>
                    <a:pt x="24" y="6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6" name="Freeform 148">
              <a:extLst>
                <a:ext uri="{FF2B5EF4-FFF2-40B4-BE49-F238E27FC236}">
                  <a16:creationId xmlns:a16="http://schemas.microsoft.com/office/drawing/2014/main" id="{53C72971-A202-5E45-B119-A64AA5C291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23" y="2745"/>
              <a:ext cx="16" cy="5"/>
            </a:xfrm>
            <a:custGeom>
              <a:avLst/>
              <a:gdLst>
                <a:gd name="T0" fmla="*/ 0 w 16"/>
                <a:gd name="T1" fmla="*/ 0 h 5"/>
                <a:gd name="T2" fmla="*/ 0 w 16"/>
                <a:gd name="T3" fmla="*/ 0 h 5"/>
                <a:gd name="T4" fmla="*/ 16 w 16"/>
                <a:gd name="T5" fmla="*/ 2 h 5"/>
                <a:gd name="T6" fmla="*/ 16 w 16"/>
                <a:gd name="T7" fmla="*/ 5 h 5"/>
                <a:gd name="T8" fmla="*/ 0 w 16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5"/>
                <a:gd name="T17" fmla="*/ 16 w 1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5">
                  <a:moveTo>
                    <a:pt x="0" y="0"/>
                  </a:moveTo>
                  <a:lnTo>
                    <a:pt x="0" y="0"/>
                  </a:lnTo>
                  <a:lnTo>
                    <a:pt x="16" y="2"/>
                  </a:lnTo>
                  <a:lnTo>
                    <a:pt x="16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7" name="Freeform 149">
              <a:extLst>
                <a:ext uri="{FF2B5EF4-FFF2-40B4-BE49-F238E27FC236}">
                  <a16:creationId xmlns:a16="http://schemas.microsoft.com/office/drawing/2014/main" id="{49B9D9C2-633F-1947-A9BE-00852EC2D26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9" y="2747"/>
              <a:ext cx="57" cy="12"/>
            </a:xfrm>
            <a:custGeom>
              <a:avLst/>
              <a:gdLst>
                <a:gd name="T0" fmla="*/ 0 w 24"/>
                <a:gd name="T1" fmla="*/ 0 h 5"/>
                <a:gd name="T2" fmla="*/ 131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5 h 5"/>
                <a:gd name="T10" fmla="*/ 0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4" y="5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8" name="Rectangle 150">
              <a:extLst>
                <a:ext uri="{FF2B5EF4-FFF2-40B4-BE49-F238E27FC236}">
                  <a16:creationId xmlns:a16="http://schemas.microsoft.com/office/drawing/2014/main" id="{B2A71348-32E9-4649-B2A4-85F4B693E5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96" y="2757"/>
              <a:ext cx="1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39" name="Freeform 151">
              <a:extLst>
                <a:ext uri="{FF2B5EF4-FFF2-40B4-BE49-F238E27FC236}">
                  <a16:creationId xmlns:a16="http://schemas.microsoft.com/office/drawing/2014/main" id="{7ED4C259-453B-D946-82B3-919CB4582D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0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9 h 38"/>
                <a:gd name="T4" fmla="*/ 95 w 95"/>
                <a:gd name="T5" fmla="*/ 38 h 38"/>
                <a:gd name="T6" fmla="*/ 0 w 95"/>
                <a:gd name="T7" fmla="*/ 28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9"/>
                  </a:lnTo>
                  <a:lnTo>
                    <a:pt x="95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0" name="Freeform 152">
              <a:extLst>
                <a:ext uri="{FF2B5EF4-FFF2-40B4-BE49-F238E27FC236}">
                  <a16:creationId xmlns:a16="http://schemas.microsoft.com/office/drawing/2014/main" id="{4C2CF9A8-1F35-4646-8A19-8A60BC6DBF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2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9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1" name="Freeform 153">
              <a:extLst>
                <a:ext uri="{FF2B5EF4-FFF2-40B4-BE49-F238E27FC236}">
                  <a16:creationId xmlns:a16="http://schemas.microsoft.com/office/drawing/2014/main" id="{4386DA46-EC10-C640-9C70-E90F1812E1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35"/>
              <a:ext cx="55" cy="33"/>
            </a:xfrm>
            <a:custGeom>
              <a:avLst/>
              <a:gdLst>
                <a:gd name="T0" fmla="*/ 0 w 23"/>
                <a:gd name="T1" fmla="*/ 50 h 14"/>
                <a:gd name="T2" fmla="*/ 132 w 23"/>
                <a:gd name="T3" fmla="*/ 40 h 14"/>
                <a:gd name="T4" fmla="*/ 132 w 23"/>
                <a:gd name="T5" fmla="*/ 21 h 14"/>
                <a:gd name="T6" fmla="*/ 0 w 23"/>
                <a:gd name="T7" fmla="*/ 0 h 14"/>
                <a:gd name="T8" fmla="*/ 0 w 23"/>
                <a:gd name="T9" fmla="*/ 5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4"/>
                <a:gd name="T17" fmla="*/ 23 w 23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4">
                  <a:moveTo>
                    <a:pt x="0" y="9"/>
                  </a:moveTo>
                  <a:cubicBezTo>
                    <a:pt x="0" y="9"/>
                    <a:pt x="10" y="14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2" name="Freeform 154">
              <a:extLst>
                <a:ext uri="{FF2B5EF4-FFF2-40B4-BE49-F238E27FC236}">
                  <a16:creationId xmlns:a16="http://schemas.microsoft.com/office/drawing/2014/main" id="{9F981DAC-8ACC-9D4C-9521-B8B7308CD9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32"/>
              <a:ext cx="19" cy="3"/>
            </a:xfrm>
            <a:custGeom>
              <a:avLst/>
              <a:gdLst>
                <a:gd name="T0" fmla="*/ 0 w 19"/>
                <a:gd name="T1" fmla="*/ 0 h 3"/>
                <a:gd name="T2" fmla="*/ 0 w 19"/>
                <a:gd name="T3" fmla="*/ 0 h 3"/>
                <a:gd name="T4" fmla="*/ 19 w 19"/>
                <a:gd name="T5" fmla="*/ 3 h 3"/>
                <a:gd name="T6" fmla="*/ 19 w 19"/>
                <a:gd name="T7" fmla="*/ 3 h 3"/>
                <a:gd name="T8" fmla="*/ 0 w 19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"/>
                <a:gd name="T17" fmla="*/ 19 w 19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">
                  <a:moveTo>
                    <a:pt x="0" y="0"/>
                  </a:moveTo>
                  <a:lnTo>
                    <a:pt x="0" y="0"/>
                  </a:lnTo>
                  <a:lnTo>
                    <a:pt x="19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3" name="Freeform 155">
              <a:extLst>
                <a:ext uri="{FF2B5EF4-FFF2-40B4-BE49-F238E27FC236}">
                  <a16:creationId xmlns:a16="http://schemas.microsoft.com/office/drawing/2014/main" id="{65994C8B-3BF4-DF4D-A297-EEAD2EC779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35"/>
              <a:ext cx="55" cy="11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0 h 5"/>
                <a:gd name="T4" fmla="*/ 132 w 23"/>
                <a:gd name="T5" fmla="*/ 20 h 5"/>
                <a:gd name="T6" fmla="*/ 33 w 23"/>
                <a:gd name="T7" fmla="*/ 15 h 5"/>
                <a:gd name="T8" fmla="*/ 0 w 23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5"/>
                <a:gd name="T17" fmla="*/ 23 w 2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4" name="Rectangle 156">
              <a:extLst>
                <a:ext uri="{FF2B5EF4-FFF2-40B4-BE49-F238E27FC236}">
                  <a16:creationId xmlns:a16="http://schemas.microsoft.com/office/drawing/2014/main" id="{5E02A1A0-0623-AC43-B612-602D297C68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844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5" name="Freeform 157">
              <a:extLst>
                <a:ext uri="{FF2B5EF4-FFF2-40B4-BE49-F238E27FC236}">
                  <a16:creationId xmlns:a16="http://schemas.microsoft.com/office/drawing/2014/main" id="{FD2141E2-384A-E349-B612-C198E32AC7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99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2 h 38"/>
                <a:gd name="T4" fmla="*/ 95 w 95"/>
                <a:gd name="T5" fmla="*/ 38 h 38"/>
                <a:gd name="T6" fmla="*/ 0 w 95"/>
                <a:gd name="T7" fmla="*/ 29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2"/>
                  </a:lnTo>
                  <a:lnTo>
                    <a:pt x="95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6" name="Freeform 158">
              <a:extLst>
                <a:ext uri="{FF2B5EF4-FFF2-40B4-BE49-F238E27FC236}">
                  <a16:creationId xmlns:a16="http://schemas.microsoft.com/office/drawing/2014/main" id="{4B94DB53-6CF6-E144-940C-BA425D5BF6F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02"/>
              <a:ext cx="19" cy="23"/>
            </a:xfrm>
            <a:custGeom>
              <a:avLst/>
              <a:gdLst>
                <a:gd name="T0" fmla="*/ 0 w 19"/>
                <a:gd name="T1" fmla="*/ 21 h 23"/>
                <a:gd name="T2" fmla="*/ 19 w 19"/>
                <a:gd name="T3" fmla="*/ 23 h 23"/>
                <a:gd name="T4" fmla="*/ 19 w 19"/>
                <a:gd name="T5" fmla="*/ 4 h 23"/>
                <a:gd name="T6" fmla="*/ 0 w 19"/>
                <a:gd name="T7" fmla="*/ 0 h 23"/>
                <a:gd name="T8" fmla="*/ 0 w 19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3"/>
                <a:gd name="T17" fmla="*/ 19 w 19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3">
                  <a:moveTo>
                    <a:pt x="0" y="21"/>
                  </a:moveTo>
                  <a:lnTo>
                    <a:pt x="19" y="23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7" name="Freeform 159">
              <a:extLst>
                <a:ext uri="{FF2B5EF4-FFF2-40B4-BE49-F238E27FC236}">
                  <a16:creationId xmlns:a16="http://schemas.microsoft.com/office/drawing/2014/main" id="{189D9611-16C7-DD44-A988-D34558E003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06"/>
              <a:ext cx="55" cy="31"/>
            </a:xfrm>
            <a:custGeom>
              <a:avLst/>
              <a:gdLst>
                <a:gd name="T0" fmla="*/ 0 w 23"/>
                <a:gd name="T1" fmla="*/ 45 h 13"/>
                <a:gd name="T2" fmla="*/ 132 w 23"/>
                <a:gd name="T3" fmla="*/ 33 h 13"/>
                <a:gd name="T4" fmla="*/ 132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8" name="Freeform 160">
              <a:extLst>
                <a:ext uri="{FF2B5EF4-FFF2-40B4-BE49-F238E27FC236}">
                  <a16:creationId xmlns:a16="http://schemas.microsoft.com/office/drawing/2014/main" id="{0521BB60-602E-5148-9D12-2B34CE32A2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802"/>
              <a:ext cx="19" cy="4"/>
            </a:xfrm>
            <a:custGeom>
              <a:avLst/>
              <a:gdLst>
                <a:gd name="T0" fmla="*/ 0 w 19"/>
                <a:gd name="T1" fmla="*/ 0 h 4"/>
                <a:gd name="T2" fmla="*/ 0 w 19"/>
                <a:gd name="T3" fmla="*/ 0 h 4"/>
                <a:gd name="T4" fmla="*/ 19 w 19"/>
                <a:gd name="T5" fmla="*/ 2 h 4"/>
                <a:gd name="T6" fmla="*/ 19 w 19"/>
                <a:gd name="T7" fmla="*/ 4 h 4"/>
                <a:gd name="T8" fmla="*/ 0 w 19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0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49" name="Freeform 161">
              <a:extLst>
                <a:ext uri="{FF2B5EF4-FFF2-40B4-BE49-F238E27FC236}">
                  <a16:creationId xmlns:a16="http://schemas.microsoft.com/office/drawing/2014/main" id="{EF90FF09-78E1-6B4B-9AD1-A3CC119714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804"/>
              <a:ext cx="55" cy="12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4 h 5"/>
                <a:gd name="T4" fmla="*/ 132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0" name="Rectangle 162">
              <a:extLst>
                <a:ext uri="{FF2B5EF4-FFF2-40B4-BE49-F238E27FC236}">
                  <a16:creationId xmlns:a16="http://schemas.microsoft.com/office/drawing/2014/main" id="{DA0DCA80-B8BF-134E-B157-BBA946E633C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813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1" name="Freeform 163">
              <a:extLst>
                <a:ext uri="{FF2B5EF4-FFF2-40B4-BE49-F238E27FC236}">
                  <a16:creationId xmlns:a16="http://schemas.microsoft.com/office/drawing/2014/main" id="{8FBC38F5-6B8E-0F47-9F25-C34438D112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68"/>
              <a:ext cx="95" cy="41"/>
            </a:xfrm>
            <a:custGeom>
              <a:avLst/>
              <a:gdLst>
                <a:gd name="T0" fmla="*/ 0 w 95"/>
                <a:gd name="T1" fmla="*/ 0 h 41"/>
                <a:gd name="T2" fmla="*/ 95 w 95"/>
                <a:gd name="T3" fmla="*/ 12 h 41"/>
                <a:gd name="T4" fmla="*/ 95 w 95"/>
                <a:gd name="T5" fmla="*/ 41 h 41"/>
                <a:gd name="T6" fmla="*/ 0 w 95"/>
                <a:gd name="T7" fmla="*/ 29 h 41"/>
                <a:gd name="T8" fmla="*/ 0 w 95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41"/>
                <a:gd name="T17" fmla="*/ 95 w 95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41">
                  <a:moveTo>
                    <a:pt x="0" y="0"/>
                  </a:moveTo>
                  <a:lnTo>
                    <a:pt x="95" y="12"/>
                  </a:lnTo>
                  <a:lnTo>
                    <a:pt x="95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2" name="Freeform 164">
              <a:extLst>
                <a:ext uri="{FF2B5EF4-FFF2-40B4-BE49-F238E27FC236}">
                  <a16:creationId xmlns:a16="http://schemas.microsoft.com/office/drawing/2014/main" id="{2FC4D499-E4C1-7042-BC34-548A28BDEB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73"/>
              <a:ext cx="19" cy="21"/>
            </a:xfrm>
            <a:custGeom>
              <a:avLst/>
              <a:gdLst>
                <a:gd name="T0" fmla="*/ 0 w 19"/>
                <a:gd name="T1" fmla="*/ 21 h 21"/>
                <a:gd name="T2" fmla="*/ 19 w 19"/>
                <a:gd name="T3" fmla="*/ 21 h 21"/>
                <a:gd name="T4" fmla="*/ 19 w 19"/>
                <a:gd name="T5" fmla="*/ 3 h 21"/>
                <a:gd name="T6" fmla="*/ 0 w 19"/>
                <a:gd name="T7" fmla="*/ 0 h 21"/>
                <a:gd name="T8" fmla="*/ 0 w 19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1"/>
                <a:gd name="T17" fmla="*/ 19 w 19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1">
                  <a:moveTo>
                    <a:pt x="0" y="21"/>
                  </a:moveTo>
                  <a:lnTo>
                    <a:pt x="19" y="21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3" name="Freeform 165">
              <a:extLst>
                <a:ext uri="{FF2B5EF4-FFF2-40B4-BE49-F238E27FC236}">
                  <a16:creationId xmlns:a16="http://schemas.microsoft.com/office/drawing/2014/main" id="{2C1A4019-7F1A-A54B-8541-345A6FD0F0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776"/>
              <a:ext cx="55" cy="30"/>
            </a:xfrm>
            <a:custGeom>
              <a:avLst/>
              <a:gdLst>
                <a:gd name="T0" fmla="*/ 0 w 23"/>
                <a:gd name="T1" fmla="*/ 42 h 13"/>
                <a:gd name="T2" fmla="*/ 132 w 23"/>
                <a:gd name="T3" fmla="*/ 37 h 13"/>
                <a:gd name="T4" fmla="*/ 132 w 23"/>
                <a:gd name="T5" fmla="*/ 16 h 13"/>
                <a:gd name="T6" fmla="*/ 0 w 23"/>
                <a:gd name="T7" fmla="*/ 0 h 13"/>
                <a:gd name="T8" fmla="*/ 0 w 23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7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4" name="Freeform 166">
              <a:extLst>
                <a:ext uri="{FF2B5EF4-FFF2-40B4-BE49-F238E27FC236}">
                  <a16:creationId xmlns:a16="http://schemas.microsoft.com/office/drawing/2014/main" id="{CE0D727E-B662-E444-9C61-3B59096345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71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2 h 5"/>
                <a:gd name="T6" fmla="*/ 19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5" name="Freeform 167">
              <a:extLst>
                <a:ext uri="{FF2B5EF4-FFF2-40B4-BE49-F238E27FC236}">
                  <a16:creationId xmlns:a16="http://schemas.microsoft.com/office/drawing/2014/main" id="{8A50EED1-7AD4-F94F-9FFB-33DC5049E2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3" y="2773"/>
              <a:ext cx="55" cy="12"/>
            </a:xfrm>
            <a:custGeom>
              <a:avLst/>
              <a:gdLst>
                <a:gd name="T0" fmla="*/ 0 w 23"/>
                <a:gd name="T1" fmla="*/ 0 h 5"/>
                <a:gd name="T2" fmla="*/ 132 w 23"/>
                <a:gd name="T3" fmla="*/ 24 h 5"/>
                <a:gd name="T4" fmla="*/ 132 w 23"/>
                <a:gd name="T5" fmla="*/ 24 h 5"/>
                <a:gd name="T6" fmla="*/ 33 w 23"/>
                <a:gd name="T7" fmla="*/ 24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6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6" name="Freeform 168">
              <a:extLst>
                <a:ext uri="{FF2B5EF4-FFF2-40B4-BE49-F238E27FC236}">
                  <a16:creationId xmlns:a16="http://schemas.microsoft.com/office/drawing/2014/main" id="{1BCF17F3-C1E8-E94F-8AA7-543A63B961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2785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7" name="Freeform 169">
              <a:extLst>
                <a:ext uri="{FF2B5EF4-FFF2-40B4-BE49-F238E27FC236}">
                  <a16:creationId xmlns:a16="http://schemas.microsoft.com/office/drawing/2014/main" id="{BE607FA0-76DF-4A4A-A39E-D29115072D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0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0 h 38"/>
                <a:gd name="T4" fmla="*/ 95 w 95"/>
                <a:gd name="T5" fmla="*/ 38 h 38"/>
                <a:gd name="T6" fmla="*/ 0 w 95"/>
                <a:gd name="T7" fmla="*/ 26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0"/>
                  </a:lnTo>
                  <a:lnTo>
                    <a:pt x="95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8" name="Freeform 170">
              <a:extLst>
                <a:ext uri="{FF2B5EF4-FFF2-40B4-BE49-F238E27FC236}">
                  <a16:creationId xmlns:a16="http://schemas.microsoft.com/office/drawing/2014/main" id="{46C04BAF-A05C-E24C-99A1-0182AEF01F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2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7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59" name="Freeform 171">
              <a:extLst>
                <a:ext uri="{FF2B5EF4-FFF2-40B4-BE49-F238E27FC236}">
                  <a16:creationId xmlns:a16="http://schemas.microsoft.com/office/drawing/2014/main" id="{26861283-3A4C-1A43-88CB-6E74E4CABDD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45"/>
              <a:ext cx="57" cy="31"/>
            </a:xfrm>
            <a:custGeom>
              <a:avLst/>
              <a:gdLst>
                <a:gd name="T0" fmla="*/ 5 w 24"/>
                <a:gd name="T1" fmla="*/ 50 h 13"/>
                <a:gd name="T2" fmla="*/ 135 w 24"/>
                <a:gd name="T3" fmla="*/ 41 h 13"/>
                <a:gd name="T4" fmla="*/ 135 w 24"/>
                <a:gd name="T5" fmla="*/ 24 h 13"/>
                <a:gd name="T6" fmla="*/ 0 w 24"/>
                <a:gd name="T7" fmla="*/ 0 h 13"/>
                <a:gd name="T8" fmla="*/ 5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1" y="9"/>
                  </a:moveTo>
                  <a:cubicBezTo>
                    <a:pt x="1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1" y="6"/>
                    <a:pt x="1" y="9"/>
                    <a:pt x="1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0" name="Freeform 172">
              <a:extLst>
                <a:ext uri="{FF2B5EF4-FFF2-40B4-BE49-F238E27FC236}">
                  <a16:creationId xmlns:a16="http://schemas.microsoft.com/office/drawing/2014/main" id="{5F6F51A8-069F-9A4D-82BF-08EE74B70F2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40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7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17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1" name="Freeform 173">
              <a:extLst>
                <a:ext uri="{FF2B5EF4-FFF2-40B4-BE49-F238E27FC236}">
                  <a16:creationId xmlns:a16="http://schemas.microsoft.com/office/drawing/2014/main" id="{CD0684E9-B971-5745-9920-E3E8E36733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45"/>
              <a:ext cx="57" cy="9"/>
            </a:xfrm>
            <a:custGeom>
              <a:avLst/>
              <a:gdLst>
                <a:gd name="T0" fmla="*/ 5 w 24"/>
                <a:gd name="T1" fmla="*/ 0 h 4"/>
                <a:gd name="T2" fmla="*/ 135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5 w 24"/>
                <a:gd name="T11" fmla="*/ 0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4"/>
                <a:gd name="T20" fmla="*/ 24 w 24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4">
                  <a:moveTo>
                    <a:pt x="1" y="0"/>
                  </a:moveTo>
                  <a:cubicBezTo>
                    <a:pt x="1" y="0"/>
                    <a:pt x="7" y="4"/>
                    <a:pt x="24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1" y="1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2" name="Freeform 174">
              <a:extLst>
                <a:ext uri="{FF2B5EF4-FFF2-40B4-BE49-F238E27FC236}">
                  <a16:creationId xmlns:a16="http://schemas.microsoft.com/office/drawing/2014/main" id="{19519F7B-8C45-9341-A399-2C8DB77553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2754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3" name="Freeform 175">
              <a:extLst>
                <a:ext uri="{FF2B5EF4-FFF2-40B4-BE49-F238E27FC236}">
                  <a16:creationId xmlns:a16="http://schemas.microsoft.com/office/drawing/2014/main" id="{93796C38-A36E-0542-A4C9-6CB879A62F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09"/>
              <a:ext cx="95" cy="38"/>
            </a:xfrm>
            <a:custGeom>
              <a:avLst/>
              <a:gdLst>
                <a:gd name="T0" fmla="*/ 0 w 95"/>
                <a:gd name="T1" fmla="*/ 0 h 38"/>
                <a:gd name="T2" fmla="*/ 95 w 95"/>
                <a:gd name="T3" fmla="*/ 10 h 38"/>
                <a:gd name="T4" fmla="*/ 92 w 95"/>
                <a:gd name="T5" fmla="*/ 38 h 38"/>
                <a:gd name="T6" fmla="*/ 0 w 95"/>
                <a:gd name="T7" fmla="*/ 29 h 38"/>
                <a:gd name="T8" fmla="*/ 0 w 95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5"/>
                <a:gd name="T16" fmla="*/ 0 h 38"/>
                <a:gd name="T17" fmla="*/ 95 w 95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5" h="38">
                  <a:moveTo>
                    <a:pt x="0" y="0"/>
                  </a:moveTo>
                  <a:lnTo>
                    <a:pt x="95" y="10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4" name="Freeform 176">
              <a:extLst>
                <a:ext uri="{FF2B5EF4-FFF2-40B4-BE49-F238E27FC236}">
                  <a16:creationId xmlns:a16="http://schemas.microsoft.com/office/drawing/2014/main" id="{DE1B34F6-D56C-1946-81F5-B5860BFBA4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12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2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5" name="Freeform 177">
              <a:extLst>
                <a:ext uri="{FF2B5EF4-FFF2-40B4-BE49-F238E27FC236}">
                  <a16:creationId xmlns:a16="http://schemas.microsoft.com/office/drawing/2014/main" id="{98BBD5A6-25CE-D64E-8314-ECEBC89A43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14"/>
              <a:ext cx="57" cy="31"/>
            </a:xfrm>
            <a:custGeom>
              <a:avLst/>
              <a:gdLst>
                <a:gd name="T0" fmla="*/ 0 w 24"/>
                <a:gd name="T1" fmla="*/ 50 h 13"/>
                <a:gd name="T2" fmla="*/ 135 w 24"/>
                <a:gd name="T3" fmla="*/ 41 h 13"/>
                <a:gd name="T4" fmla="*/ 135 w 24"/>
                <a:gd name="T5" fmla="*/ 24 h 13"/>
                <a:gd name="T6" fmla="*/ 0 w 24"/>
                <a:gd name="T7" fmla="*/ 0 h 13"/>
                <a:gd name="T8" fmla="*/ 0 w 24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0" y="9"/>
                  </a:moveTo>
                  <a:cubicBezTo>
                    <a:pt x="0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6" name="Freeform 178">
              <a:extLst>
                <a:ext uri="{FF2B5EF4-FFF2-40B4-BE49-F238E27FC236}">
                  <a16:creationId xmlns:a16="http://schemas.microsoft.com/office/drawing/2014/main" id="{BAA679D0-36C9-6142-8F9A-C0E3A6DB4E1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34" y="2712"/>
              <a:ext cx="19" cy="2"/>
            </a:xfrm>
            <a:custGeom>
              <a:avLst/>
              <a:gdLst>
                <a:gd name="T0" fmla="*/ 0 w 19"/>
                <a:gd name="T1" fmla="*/ 0 h 2"/>
                <a:gd name="T2" fmla="*/ 0 w 19"/>
                <a:gd name="T3" fmla="*/ 0 h 2"/>
                <a:gd name="T4" fmla="*/ 19 w 19"/>
                <a:gd name="T5" fmla="*/ 2 h 2"/>
                <a:gd name="T6" fmla="*/ 17 w 19"/>
                <a:gd name="T7" fmla="*/ 2 h 2"/>
                <a:gd name="T8" fmla="*/ 0 w 19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"/>
                <a:gd name="T17" fmla="*/ 19 w 19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">
                  <a:moveTo>
                    <a:pt x="0" y="0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7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7" name="Freeform 179">
              <a:extLst>
                <a:ext uri="{FF2B5EF4-FFF2-40B4-BE49-F238E27FC236}">
                  <a16:creationId xmlns:a16="http://schemas.microsoft.com/office/drawing/2014/main" id="{04D8894D-E325-764D-8CA4-B45039EB64D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51" y="2714"/>
              <a:ext cx="57" cy="12"/>
            </a:xfrm>
            <a:custGeom>
              <a:avLst/>
              <a:gdLst>
                <a:gd name="T0" fmla="*/ 5 w 24"/>
                <a:gd name="T1" fmla="*/ 0 h 5"/>
                <a:gd name="T2" fmla="*/ 135 w 24"/>
                <a:gd name="T3" fmla="*/ 24 h 5"/>
                <a:gd name="T4" fmla="*/ 135 w 24"/>
                <a:gd name="T5" fmla="*/ 24 h 5"/>
                <a:gd name="T6" fmla="*/ 40 w 24"/>
                <a:gd name="T7" fmla="*/ 17 h 5"/>
                <a:gd name="T8" fmla="*/ 0 w 24"/>
                <a:gd name="T9" fmla="*/ 0 h 5"/>
                <a:gd name="T10" fmla="*/ 5 w 24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5"/>
                <a:gd name="T20" fmla="*/ 24 w 24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5">
                  <a:moveTo>
                    <a:pt x="1" y="0"/>
                  </a:moveTo>
                  <a:cubicBezTo>
                    <a:pt x="1" y="0"/>
                    <a:pt x="7" y="5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5"/>
                    <a:pt x="7" y="3"/>
                  </a:cubicBezTo>
                  <a:cubicBezTo>
                    <a:pt x="1" y="2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8" name="Rectangle 180">
              <a:extLst>
                <a:ext uri="{FF2B5EF4-FFF2-40B4-BE49-F238E27FC236}">
                  <a16:creationId xmlns:a16="http://schemas.microsoft.com/office/drawing/2014/main" id="{14268D91-76F4-154E-8DD9-B4CD5155F3F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08" y="2724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9" name="Freeform 181">
              <a:extLst>
                <a:ext uri="{FF2B5EF4-FFF2-40B4-BE49-F238E27FC236}">
                  <a16:creationId xmlns:a16="http://schemas.microsoft.com/office/drawing/2014/main" id="{6F29823C-1DD6-274F-A244-F53D9B38F5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2"/>
              <a:ext cx="92" cy="37"/>
            </a:xfrm>
            <a:custGeom>
              <a:avLst/>
              <a:gdLst>
                <a:gd name="T0" fmla="*/ 0 w 92"/>
                <a:gd name="T1" fmla="*/ 0 h 37"/>
                <a:gd name="T2" fmla="*/ 92 w 92"/>
                <a:gd name="T3" fmla="*/ 9 h 37"/>
                <a:gd name="T4" fmla="*/ 92 w 92"/>
                <a:gd name="T5" fmla="*/ 37 h 37"/>
                <a:gd name="T6" fmla="*/ 0 w 92"/>
                <a:gd name="T7" fmla="*/ 26 h 37"/>
                <a:gd name="T8" fmla="*/ 0 w 92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7"/>
                <a:gd name="T17" fmla="*/ 92 w 92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7">
                  <a:moveTo>
                    <a:pt x="0" y="0"/>
                  </a:moveTo>
                  <a:lnTo>
                    <a:pt x="92" y="9"/>
                  </a:lnTo>
                  <a:lnTo>
                    <a:pt x="92" y="37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0" name="Freeform 182">
              <a:extLst>
                <a:ext uri="{FF2B5EF4-FFF2-40B4-BE49-F238E27FC236}">
                  <a16:creationId xmlns:a16="http://schemas.microsoft.com/office/drawing/2014/main" id="{01D095F5-71E4-EA49-9919-277477B4172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4"/>
              <a:ext cx="17" cy="24"/>
            </a:xfrm>
            <a:custGeom>
              <a:avLst/>
              <a:gdLst>
                <a:gd name="T0" fmla="*/ 0 w 17"/>
                <a:gd name="T1" fmla="*/ 21 h 24"/>
                <a:gd name="T2" fmla="*/ 17 w 17"/>
                <a:gd name="T3" fmla="*/ 24 h 24"/>
                <a:gd name="T4" fmla="*/ 17 w 17"/>
                <a:gd name="T5" fmla="*/ 2 h 24"/>
                <a:gd name="T6" fmla="*/ 0 w 17"/>
                <a:gd name="T7" fmla="*/ 0 h 24"/>
                <a:gd name="T8" fmla="*/ 0 w 17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4"/>
                <a:gd name="T17" fmla="*/ 17 w 17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4">
                  <a:moveTo>
                    <a:pt x="0" y="21"/>
                  </a:moveTo>
                  <a:lnTo>
                    <a:pt x="17" y="2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1" name="Freeform 183">
              <a:extLst>
                <a:ext uri="{FF2B5EF4-FFF2-40B4-BE49-F238E27FC236}">
                  <a16:creationId xmlns:a16="http://schemas.microsoft.com/office/drawing/2014/main" id="{FE562430-DE7C-C342-87B4-4491588987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46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2" name="Freeform 184">
              <a:extLst>
                <a:ext uri="{FF2B5EF4-FFF2-40B4-BE49-F238E27FC236}">
                  <a16:creationId xmlns:a16="http://schemas.microsoft.com/office/drawing/2014/main" id="{6BD57264-E8AF-C848-B3DF-6704F072D2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42"/>
              <a:ext cx="17" cy="4"/>
            </a:xfrm>
            <a:custGeom>
              <a:avLst/>
              <a:gdLst>
                <a:gd name="T0" fmla="*/ 0 w 17"/>
                <a:gd name="T1" fmla="*/ 2 h 4"/>
                <a:gd name="T2" fmla="*/ 0 w 17"/>
                <a:gd name="T3" fmla="*/ 0 h 4"/>
                <a:gd name="T4" fmla="*/ 17 w 17"/>
                <a:gd name="T5" fmla="*/ 4 h 4"/>
                <a:gd name="T6" fmla="*/ 17 w 17"/>
                <a:gd name="T7" fmla="*/ 4 h 4"/>
                <a:gd name="T8" fmla="*/ 0 w 17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"/>
                <a:gd name="T17" fmla="*/ 17 w 17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">
                  <a:moveTo>
                    <a:pt x="0" y="2"/>
                  </a:moveTo>
                  <a:lnTo>
                    <a:pt x="0" y="0"/>
                  </a:lnTo>
                  <a:lnTo>
                    <a:pt x="17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3" name="Freeform 185">
              <a:extLst>
                <a:ext uri="{FF2B5EF4-FFF2-40B4-BE49-F238E27FC236}">
                  <a16:creationId xmlns:a16="http://schemas.microsoft.com/office/drawing/2014/main" id="{AE229D9C-97DF-F344-AFF4-F10D7344B0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46"/>
              <a:ext cx="54" cy="10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7 h 4"/>
                <a:gd name="T4" fmla="*/ 127 w 23"/>
                <a:gd name="T5" fmla="*/ 25 h 4"/>
                <a:gd name="T6" fmla="*/ 38 w 23"/>
                <a:gd name="T7" fmla="*/ 17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4" name="Rectangle 186">
              <a:extLst>
                <a:ext uri="{FF2B5EF4-FFF2-40B4-BE49-F238E27FC236}">
                  <a16:creationId xmlns:a16="http://schemas.microsoft.com/office/drawing/2014/main" id="{C973ED1C-0B1A-FE4E-9CE4-51805347D6D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856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5" name="Freeform 187">
              <a:extLst>
                <a:ext uri="{FF2B5EF4-FFF2-40B4-BE49-F238E27FC236}">
                  <a16:creationId xmlns:a16="http://schemas.microsoft.com/office/drawing/2014/main" id="{6B0FB236-F1B9-C949-9809-E26719C29B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1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9 h 38"/>
                <a:gd name="T4" fmla="*/ 92 w 92"/>
                <a:gd name="T5" fmla="*/ 38 h 38"/>
                <a:gd name="T6" fmla="*/ 0 w 92"/>
                <a:gd name="T7" fmla="*/ 28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9"/>
                  </a:lnTo>
                  <a:lnTo>
                    <a:pt x="92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6" name="Freeform 188">
              <a:extLst>
                <a:ext uri="{FF2B5EF4-FFF2-40B4-BE49-F238E27FC236}">
                  <a16:creationId xmlns:a16="http://schemas.microsoft.com/office/drawing/2014/main" id="{17705F2E-2A68-CE4C-B5E2-79F3E17055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3"/>
              <a:ext cx="17" cy="24"/>
            </a:xfrm>
            <a:custGeom>
              <a:avLst/>
              <a:gdLst>
                <a:gd name="T0" fmla="*/ 0 w 17"/>
                <a:gd name="T1" fmla="*/ 22 h 24"/>
                <a:gd name="T2" fmla="*/ 17 w 17"/>
                <a:gd name="T3" fmla="*/ 24 h 24"/>
                <a:gd name="T4" fmla="*/ 17 w 17"/>
                <a:gd name="T5" fmla="*/ 3 h 24"/>
                <a:gd name="T6" fmla="*/ 0 w 17"/>
                <a:gd name="T7" fmla="*/ 0 h 24"/>
                <a:gd name="T8" fmla="*/ 0 w 17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4"/>
                <a:gd name="T17" fmla="*/ 17 w 17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4">
                  <a:moveTo>
                    <a:pt x="0" y="22"/>
                  </a:moveTo>
                  <a:lnTo>
                    <a:pt x="17" y="24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7" name="Freeform 189">
              <a:extLst>
                <a:ext uri="{FF2B5EF4-FFF2-40B4-BE49-F238E27FC236}">
                  <a16:creationId xmlns:a16="http://schemas.microsoft.com/office/drawing/2014/main" id="{96B41725-74E5-CF4D-B125-3E75A5706D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16"/>
              <a:ext cx="54" cy="33"/>
            </a:xfrm>
            <a:custGeom>
              <a:avLst/>
              <a:gdLst>
                <a:gd name="T0" fmla="*/ 0 w 23"/>
                <a:gd name="T1" fmla="*/ 50 h 14"/>
                <a:gd name="T2" fmla="*/ 127 w 23"/>
                <a:gd name="T3" fmla="*/ 40 h 14"/>
                <a:gd name="T4" fmla="*/ 127 w 23"/>
                <a:gd name="T5" fmla="*/ 21 h 14"/>
                <a:gd name="T6" fmla="*/ 0 w 23"/>
                <a:gd name="T7" fmla="*/ 0 h 14"/>
                <a:gd name="T8" fmla="*/ 0 w 23"/>
                <a:gd name="T9" fmla="*/ 5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4"/>
                <a:gd name="T17" fmla="*/ 23 w 23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4">
                  <a:moveTo>
                    <a:pt x="0" y="9"/>
                  </a:moveTo>
                  <a:cubicBezTo>
                    <a:pt x="0" y="9"/>
                    <a:pt x="10" y="14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8" name="Freeform 190">
              <a:extLst>
                <a:ext uri="{FF2B5EF4-FFF2-40B4-BE49-F238E27FC236}">
                  <a16:creationId xmlns:a16="http://schemas.microsoft.com/office/drawing/2014/main" id="{85311761-89AB-724E-B755-A52C50FB2DC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813"/>
              <a:ext cx="17" cy="3"/>
            </a:xfrm>
            <a:custGeom>
              <a:avLst/>
              <a:gdLst>
                <a:gd name="T0" fmla="*/ 0 w 17"/>
                <a:gd name="T1" fmla="*/ 0 h 3"/>
                <a:gd name="T2" fmla="*/ 0 w 17"/>
                <a:gd name="T3" fmla="*/ 0 h 3"/>
                <a:gd name="T4" fmla="*/ 17 w 17"/>
                <a:gd name="T5" fmla="*/ 3 h 3"/>
                <a:gd name="T6" fmla="*/ 17 w 17"/>
                <a:gd name="T7" fmla="*/ 3 h 3"/>
                <a:gd name="T8" fmla="*/ 0 w 17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3"/>
                <a:gd name="T17" fmla="*/ 17 w 17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3">
                  <a:moveTo>
                    <a:pt x="0" y="0"/>
                  </a:moveTo>
                  <a:lnTo>
                    <a:pt x="0" y="0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79" name="Freeform 191">
              <a:extLst>
                <a:ext uri="{FF2B5EF4-FFF2-40B4-BE49-F238E27FC236}">
                  <a16:creationId xmlns:a16="http://schemas.microsoft.com/office/drawing/2014/main" id="{BD3DE9BC-1960-564C-B350-FD508912D6D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816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17 h 5"/>
                <a:gd name="T8" fmla="*/ 0 w 23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5"/>
                <a:gd name="T17" fmla="*/ 23 w 2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7" y="3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0" name="Rectangle 192">
              <a:extLst>
                <a:ext uri="{FF2B5EF4-FFF2-40B4-BE49-F238E27FC236}">
                  <a16:creationId xmlns:a16="http://schemas.microsoft.com/office/drawing/2014/main" id="{1D34CFB4-DDB7-494F-9A48-AC96E658628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825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1" name="Freeform 193">
              <a:extLst>
                <a:ext uri="{FF2B5EF4-FFF2-40B4-BE49-F238E27FC236}">
                  <a16:creationId xmlns:a16="http://schemas.microsoft.com/office/drawing/2014/main" id="{F63FCB5D-65A5-1845-B9EE-0AE8ECE141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0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2 h 38"/>
                <a:gd name="T4" fmla="*/ 92 w 92"/>
                <a:gd name="T5" fmla="*/ 38 h 38"/>
                <a:gd name="T6" fmla="*/ 0 w 92"/>
                <a:gd name="T7" fmla="*/ 29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2"/>
                  </a:lnTo>
                  <a:lnTo>
                    <a:pt x="92" y="38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2" name="Freeform 194">
              <a:extLst>
                <a:ext uri="{FF2B5EF4-FFF2-40B4-BE49-F238E27FC236}">
                  <a16:creationId xmlns:a16="http://schemas.microsoft.com/office/drawing/2014/main" id="{384B8092-50A5-ED47-BE02-DA9D763893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3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4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4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3" name="Freeform 195">
              <a:extLst>
                <a:ext uri="{FF2B5EF4-FFF2-40B4-BE49-F238E27FC236}">
                  <a16:creationId xmlns:a16="http://schemas.microsoft.com/office/drawing/2014/main" id="{02EFF7C5-31FA-774B-AC15-75B30BCA80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87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4" name="Freeform 196">
              <a:extLst>
                <a:ext uri="{FF2B5EF4-FFF2-40B4-BE49-F238E27FC236}">
                  <a16:creationId xmlns:a16="http://schemas.microsoft.com/office/drawing/2014/main" id="{25D132E3-0328-714E-B493-46C319352F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83"/>
              <a:ext cx="17" cy="4"/>
            </a:xfrm>
            <a:custGeom>
              <a:avLst/>
              <a:gdLst>
                <a:gd name="T0" fmla="*/ 0 w 17"/>
                <a:gd name="T1" fmla="*/ 0 h 4"/>
                <a:gd name="T2" fmla="*/ 0 w 17"/>
                <a:gd name="T3" fmla="*/ 0 h 4"/>
                <a:gd name="T4" fmla="*/ 17 w 17"/>
                <a:gd name="T5" fmla="*/ 2 h 4"/>
                <a:gd name="T6" fmla="*/ 17 w 17"/>
                <a:gd name="T7" fmla="*/ 4 h 4"/>
                <a:gd name="T8" fmla="*/ 0 w 17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"/>
                <a:gd name="T17" fmla="*/ 17 w 17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">
                  <a:moveTo>
                    <a:pt x="0" y="0"/>
                  </a:moveTo>
                  <a:lnTo>
                    <a:pt x="0" y="0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5" name="Freeform 197">
              <a:extLst>
                <a:ext uri="{FF2B5EF4-FFF2-40B4-BE49-F238E27FC236}">
                  <a16:creationId xmlns:a16="http://schemas.microsoft.com/office/drawing/2014/main" id="{A2231F84-4E3D-0447-9CCF-456B63447A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85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7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6" name="Rectangle 198">
              <a:extLst>
                <a:ext uri="{FF2B5EF4-FFF2-40B4-BE49-F238E27FC236}">
                  <a16:creationId xmlns:a16="http://schemas.microsoft.com/office/drawing/2014/main" id="{72DFA34B-1879-CE47-9D7D-7C81FA589C6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794"/>
              <a:ext cx="2" cy="8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7" name="Freeform 199">
              <a:extLst>
                <a:ext uri="{FF2B5EF4-FFF2-40B4-BE49-F238E27FC236}">
                  <a16:creationId xmlns:a16="http://schemas.microsoft.com/office/drawing/2014/main" id="{78F63E4F-82A6-6048-9D5F-FC0E5BE7BF0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0"/>
              <a:ext cx="92" cy="40"/>
            </a:xfrm>
            <a:custGeom>
              <a:avLst/>
              <a:gdLst>
                <a:gd name="T0" fmla="*/ 0 w 92"/>
                <a:gd name="T1" fmla="*/ 0 h 40"/>
                <a:gd name="T2" fmla="*/ 92 w 92"/>
                <a:gd name="T3" fmla="*/ 11 h 40"/>
                <a:gd name="T4" fmla="*/ 92 w 92"/>
                <a:gd name="T5" fmla="*/ 40 h 40"/>
                <a:gd name="T6" fmla="*/ 0 w 92"/>
                <a:gd name="T7" fmla="*/ 28 h 40"/>
                <a:gd name="T8" fmla="*/ 0 w 92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40"/>
                <a:gd name="T17" fmla="*/ 92 w 9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40">
                  <a:moveTo>
                    <a:pt x="0" y="0"/>
                  </a:moveTo>
                  <a:lnTo>
                    <a:pt x="92" y="11"/>
                  </a:lnTo>
                  <a:lnTo>
                    <a:pt x="92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8" name="Freeform 200">
              <a:extLst>
                <a:ext uri="{FF2B5EF4-FFF2-40B4-BE49-F238E27FC236}">
                  <a16:creationId xmlns:a16="http://schemas.microsoft.com/office/drawing/2014/main" id="{13C317A6-F9CD-3344-BDFA-609731AE959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4"/>
              <a:ext cx="17" cy="22"/>
            </a:xfrm>
            <a:custGeom>
              <a:avLst/>
              <a:gdLst>
                <a:gd name="T0" fmla="*/ 0 w 17"/>
                <a:gd name="T1" fmla="*/ 22 h 22"/>
                <a:gd name="T2" fmla="*/ 17 w 17"/>
                <a:gd name="T3" fmla="*/ 22 h 22"/>
                <a:gd name="T4" fmla="*/ 17 w 17"/>
                <a:gd name="T5" fmla="*/ 3 h 22"/>
                <a:gd name="T6" fmla="*/ 0 w 17"/>
                <a:gd name="T7" fmla="*/ 0 h 22"/>
                <a:gd name="T8" fmla="*/ 0 w 17"/>
                <a:gd name="T9" fmla="*/ 22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0" y="22"/>
                  </a:moveTo>
                  <a:lnTo>
                    <a:pt x="17" y="22"/>
                  </a:lnTo>
                  <a:lnTo>
                    <a:pt x="17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9" name="Freeform 201">
              <a:extLst>
                <a:ext uri="{FF2B5EF4-FFF2-40B4-BE49-F238E27FC236}">
                  <a16:creationId xmlns:a16="http://schemas.microsoft.com/office/drawing/2014/main" id="{12A87558-B2EF-A84F-937D-C258489716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57"/>
              <a:ext cx="54" cy="30"/>
            </a:xfrm>
            <a:custGeom>
              <a:avLst/>
              <a:gdLst>
                <a:gd name="T0" fmla="*/ 0 w 23"/>
                <a:gd name="T1" fmla="*/ 42 h 13"/>
                <a:gd name="T2" fmla="*/ 127 w 23"/>
                <a:gd name="T3" fmla="*/ 37 h 13"/>
                <a:gd name="T4" fmla="*/ 127 w 23"/>
                <a:gd name="T5" fmla="*/ 16 h 13"/>
                <a:gd name="T6" fmla="*/ 0 w 23"/>
                <a:gd name="T7" fmla="*/ 0 h 13"/>
                <a:gd name="T8" fmla="*/ 0 w 23"/>
                <a:gd name="T9" fmla="*/ 4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7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0" name="Freeform 202">
              <a:extLst>
                <a:ext uri="{FF2B5EF4-FFF2-40B4-BE49-F238E27FC236}">
                  <a16:creationId xmlns:a16="http://schemas.microsoft.com/office/drawing/2014/main" id="{E7197C0C-19A8-0B4B-9D67-182BFBE0A0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52"/>
              <a:ext cx="17" cy="5"/>
            </a:xfrm>
            <a:custGeom>
              <a:avLst/>
              <a:gdLst>
                <a:gd name="T0" fmla="*/ 0 w 17"/>
                <a:gd name="T1" fmla="*/ 2 h 5"/>
                <a:gd name="T2" fmla="*/ 0 w 17"/>
                <a:gd name="T3" fmla="*/ 0 h 5"/>
                <a:gd name="T4" fmla="*/ 17 w 17"/>
                <a:gd name="T5" fmla="*/ 2 h 5"/>
                <a:gd name="T6" fmla="*/ 17 w 17"/>
                <a:gd name="T7" fmla="*/ 5 h 5"/>
                <a:gd name="T8" fmla="*/ 0 w 17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5"/>
                <a:gd name="T17" fmla="*/ 17 w 17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5">
                  <a:moveTo>
                    <a:pt x="0" y="2"/>
                  </a:moveTo>
                  <a:lnTo>
                    <a:pt x="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1" name="Freeform 203">
              <a:extLst>
                <a:ext uri="{FF2B5EF4-FFF2-40B4-BE49-F238E27FC236}">
                  <a16:creationId xmlns:a16="http://schemas.microsoft.com/office/drawing/2014/main" id="{C7BC14D6-785A-4345-807C-18EC7EBB21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54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8 w 23"/>
                <a:gd name="T7" fmla="*/ 24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7" y="4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2" name="Freeform 204">
              <a:extLst>
                <a:ext uri="{FF2B5EF4-FFF2-40B4-BE49-F238E27FC236}">
                  <a16:creationId xmlns:a16="http://schemas.microsoft.com/office/drawing/2014/main" id="{94E28761-043D-DE4C-95F7-4A7E24E2F2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2" y="2764"/>
              <a:ext cx="2" cy="9"/>
            </a:xfrm>
            <a:custGeom>
              <a:avLst/>
              <a:gdLst>
                <a:gd name="T0" fmla="*/ 2 w 2"/>
                <a:gd name="T1" fmla="*/ 7 h 9"/>
                <a:gd name="T2" fmla="*/ 0 w 2"/>
                <a:gd name="T3" fmla="*/ 9 h 9"/>
                <a:gd name="T4" fmla="*/ 0 w 2"/>
                <a:gd name="T5" fmla="*/ 0 h 9"/>
                <a:gd name="T6" fmla="*/ 2 w 2"/>
                <a:gd name="T7" fmla="*/ 2 h 9"/>
                <a:gd name="T8" fmla="*/ 2 w 2"/>
                <a:gd name="T9" fmla="*/ 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9"/>
                <a:gd name="T17" fmla="*/ 2 w 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9">
                  <a:moveTo>
                    <a:pt x="2" y="7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3" name="Freeform 205">
              <a:extLst>
                <a:ext uri="{FF2B5EF4-FFF2-40B4-BE49-F238E27FC236}">
                  <a16:creationId xmlns:a16="http://schemas.microsoft.com/office/drawing/2014/main" id="{BF5043D7-9CA8-3D4B-BE1B-D903D66D13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21"/>
              <a:ext cx="92" cy="38"/>
            </a:xfrm>
            <a:custGeom>
              <a:avLst/>
              <a:gdLst>
                <a:gd name="T0" fmla="*/ 0 w 92"/>
                <a:gd name="T1" fmla="*/ 0 h 38"/>
                <a:gd name="T2" fmla="*/ 92 w 92"/>
                <a:gd name="T3" fmla="*/ 10 h 38"/>
                <a:gd name="T4" fmla="*/ 92 w 92"/>
                <a:gd name="T5" fmla="*/ 38 h 38"/>
                <a:gd name="T6" fmla="*/ 0 w 92"/>
                <a:gd name="T7" fmla="*/ 26 h 38"/>
                <a:gd name="T8" fmla="*/ 0 w 92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"/>
                <a:gd name="T16" fmla="*/ 0 h 38"/>
                <a:gd name="T17" fmla="*/ 92 w 92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" h="38">
                  <a:moveTo>
                    <a:pt x="0" y="0"/>
                  </a:moveTo>
                  <a:lnTo>
                    <a:pt x="92" y="10"/>
                  </a:lnTo>
                  <a:lnTo>
                    <a:pt x="92" y="38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4" name="Freeform 206">
              <a:extLst>
                <a:ext uri="{FF2B5EF4-FFF2-40B4-BE49-F238E27FC236}">
                  <a16:creationId xmlns:a16="http://schemas.microsoft.com/office/drawing/2014/main" id="{884DC0BF-8F21-FD4A-88D3-4614C3BA64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1" y="2724"/>
              <a:ext cx="17" cy="23"/>
            </a:xfrm>
            <a:custGeom>
              <a:avLst/>
              <a:gdLst>
                <a:gd name="T0" fmla="*/ 0 w 17"/>
                <a:gd name="T1" fmla="*/ 21 h 23"/>
                <a:gd name="T2" fmla="*/ 17 w 17"/>
                <a:gd name="T3" fmla="*/ 23 h 23"/>
                <a:gd name="T4" fmla="*/ 17 w 17"/>
                <a:gd name="T5" fmla="*/ 2 h 23"/>
                <a:gd name="T6" fmla="*/ 0 w 17"/>
                <a:gd name="T7" fmla="*/ 0 h 23"/>
                <a:gd name="T8" fmla="*/ 0 w 17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3"/>
                <a:gd name="T17" fmla="*/ 17 w 1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3">
                  <a:moveTo>
                    <a:pt x="0" y="21"/>
                  </a:moveTo>
                  <a:lnTo>
                    <a:pt x="17" y="23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5" name="Freeform 207">
              <a:extLst>
                <a:ext uri="{FF2B5EF4-FFF2-40B4-BE49-F238E27FC236}">
                  <a16:creationId xmlns:a16="http://schemas.microsoft.com/office/drawing/2014/main" id="{DDC3FFF5-6986-4A4C-9457-B6ED8371AD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26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6" name="Freeform 208">
              <a:extLst>
                <a:ext uri="{FF2B5EF4-FFF2-40B4-BE49-F238E27FC236}">
                  <a16:creationId xmlns:a16="http://schemas.microsoft.com/office/drawing/2014/main" id="{091D9CC7-20F7-E940-99B5-3DF9B2E34E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8" y="2847"/>
              <a:ext cx="17" cy="5"/>
            </a:xfrm>
            <a:custGeom>
              <a:avLst/>
              <a:gdLst>
                <a:gd name="T0" fmla="*/ 0 w 17"/>
                <a:gd name="T1" fmla="*/ 3 h 5"/>
                <a:gd name="T2" fmla="*/ 0 w 17"/>
                <a:gd name="T3" fmla="*/ 0 h 5"/>
                <a:gd name="T4" fmla="*/ 17 w 17"/>
                <a:gd name="T5" fmla="*/ 5 h 5"/>
                <a:gd name="T6" fmla="*/ 17 w 17"/>
                <a:gd name="T7" fmla="*/ 5 h 5"/>
                <a:gd name="T8" fmla="*/ 0 w 17"/>
                <a:gd name="T9" fmla="*/ 3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5"/>
                <a:gd name="T17" fmla="*/ 17 w 17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5">
                  <a:moveTo>
                    <a:pt x="0" y="3"/>
                  </a:moveTo>
                  <a:lnTo>
                    <a:pt x="0" y="0"/>
                  </a:lnTo>
                  <a:lnTo>
                    <a:pt x="17" y="5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7" name="Freeform 209">
              <a:extLst>
                <a:ext uri="{FF2B5EF4-FFF2-40B4-BE49-F238E27FC236}">
                  <a16:creationId xmlns:a16="http://schemas.microsoft.com/office/drawing/2014/main" id="{9BAA5484-62E0-5D4F-B043-6BA6907109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8" y="2726"/>
              <a:ext cx="54" cy="9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6 h 4"/>
                <a:gd name="T4" fmla="*/ 127 w 23"/>
                <a:gd name="T5" fmla="*/ 20 h 4"/>
                <a:gd name="T6" fmla="*/ 38 w 23"/>
                <a:gd name="T7" fmla="*/ 16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7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8" name="Rectangle 210">
              <a:extLst>
                <a:ext uri="{FF2B5EF4-FFF2-40B4-BE49-F238E27FC236}">
                  <a16:creationId xmlns:a16="http://schemas.microsoft.com/office/drawing/2014/main" id="{4184B043-FEF3-0744-B4E5-F67EE7804C7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2" y="2735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9" name="Freeform 211">
              <a:extLst>
                <a:ext uri="{FF2B5EF4-FFF2-40B4-BE49-F238E27FC236}">
                  <a16:creationId xmlns:a16="http://schemas.microsoft.com/office/drawing/2014/main" id="{1E1480D8-D3C2-D542-90FF-808A65F6EE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4"/>
              <a:ext cx="94" cy="37"/>
            </a:xfrm>
            <a:custGeom>
              <a:avLst/>
              <a:gdLst>
                <a:gd name="T0" fmla="*/ 0 w 94"/>
                <a:gd name="T1" fmla="*/ 0 h 37"/>
                <a:gd name="T2" fmla="*/ 94 w 94"/>
                <a:gd name="T3" fmla="*/ 9 h 37"/>
                <a:gd name="T4" fmla="*/ 94 w 94"/>
                <a:gd name="T5" fmla="*/ 37 h 37"/>
                <a:gd name="T6" fmla="*/ 0 w 94"/>
                <a:gd name="T7" fmla="*/ 25 h 37"/>
                <a:gd name="T8" fmla="*/ 0 w 94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7"/>
                <a:gd name="T17" fmla="*/ 94 w 94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7">
                  <a:moveTo>
                    <a:pt x="0" y="0"/>
                  </a:moveTo>
                  <a:lnTo>
                    <a:pt x="94" y="9"/>
                  </a:lnTo>
                  <a:lnTo>
                    <a:pt x="94" y="37"/>
                  </a:lnTo>
                  <a:lnTo>
                    <a:pt x="0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0" name="Freeform 212">
              <a:extLst>
                <a:ext uri="{FF2B5EF4-FFF2-40B4-BE49-F238E27FC236}">
                  <a16:creationId xmlns:a16="http://schemas.microsoft.com/office/drawing/2014/main" id="{86CB60BD-8776-5B43-AB42-B8AE495221F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6"/>
              <a:ext cx="19" cy="23"/>
            </a:xfrm>
            <a:custGeom>
              <a:avLst/>
              <a:gdLst>
                <a:gd name="T0" fmla="*/ 0 w 19"/>
                <a:gd name="T1" fmla="*/ 21 h 23"/>
                <a:gd name="T2" fmla="*/ 19 w 19"/>
                <a:gd name="T3" fmla="*/ 23 h 23"/>
                <a:gd name="T4" fmla="*/ 19 w 19"/>
                <a:gd name="T5" fmla="*/ 2 h 23"/>
                <a:gd name="T6" fmla="*/ 0 w 19"/>
                <a:gd name="T7" fmla="*/ 0 h 23"/>
                <a:gd name="T8" fmla="*/ 0 w 19"/>
                <a:gd name="T9" fmla="*/ 21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3"/>
                <a:gd name="T17" fmla="*/ 19 w 19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3">
                  <a:moveTo>
                    <a:pt x="0" y="21"/>
                  </a:moveTo>
                  <a:lnTo>
                    <a:pt x="19" y="23"/>
                  </a:lnTo>
                  <a:lnTo>
                    <a:pt x="19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1" name="Freeform 213">
              <a:extLst>
                <a:ext uri="{FF2B5EF4-FFF2-40B4-BE49-F238E27FC236}">
                  <a16:creationId xmlns:a16="http://schemas.microsoft.com/office/drawing/2014/main" id="{5200E3E2-5F2C-8D49-B67D-BA10A2AC93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58"/>
              <a:ext cx="54" cy="31"/>
            </a:xfrm>
            <a:custGeom>
              <a:avLst/>
              <a:gdLst>
                <a:gd name="T0" fmla="*/ 0 w 23"/>
                <a:gd name="T1" fmla="*/ 50 h 13"/>
                <a:gd name="T2" fmla="*/ 127 w 23"/>
                <a:gd name="T3" fmla="*/ 41 h 13"/>
                <a:gd name="T4" fmla="*/ 127 w 23"/>
                <a:gd name="T5" fmla="*/ 24 h 13"/>
                <a:gd name="T6" fmla="*/ 0 w 23"/>
                <a:gd name="T7" fmla="*/ 0 h 13"/>
                <a:gd name="T8" fmla="*/ 0 w 23"/>
                <a:gd name="T9" fmla="*/ 5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2" name="Freeform 214">
              <a:extLst>
                <a:ext uri="{FF2B5EF4-FFF2-40B4-BE49-F238E27FC236}">
                  <a16:creationId xmlns:a16="http://schemas.microsoft.com/office/drawing/2014/main" id="{1C7C01A1-58DF-7048-A51F-1616D1E2B9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54"/>
              <a:ext cx="19" cy="4"/>
            </a:xfrm>
            <a:custGeom>
              <a:avLst/>
              <a:gdLst>
                <a:gd name="T0" fmla="*/ 0 w 19"/>
                <a:gd name="T1" fmla="*/ 2 h 4"/>
                <a:gd name="T2" fmla="*/ 0 w 19"/>
                <a:gd name="T3" fmla="*/ 0 h 4"/>
                <a:gd name="T4" fmla="*/ 19 w 19"/>
                <a:gd name="T5" fmla="*/ 4 h 4"/>
                <a:gd name="T6" fmla="*/ 19 w 19"/>
                <a:gd name="T7" fmla="*/ 4 h 4"/>
                <a:gd name="T8" fmla="*/ 0 w 19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2"/>
                  </a:moveTo>
                  <a:lnTo>
                    <a:pt x="0" y="0"/>
                  </a:lnTo>
                  <a:lnTo>
                    <a:pt x="19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3" name="Freeform 215">
              <a:extLst>
                <a:ext uri="{FF2B5EF4-FFF2-40B4-BE49-F238E27FC236}">
                  <a16:creationId xmlns:a16="http://schemas.microsoft.com/office/drawing/2014/main" id="{B292E852-96A4-EB4D-9EAF-ABE6925F29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58"/>
              <a:ext cx="54" cy="10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7 h 4"/>
                <a:gd name="T4" fmla="*/ 127 w 23"/>
                <a:gd name="T5" fmla="*/ 25 h 4"/>
                <a:gd name="T6" fmla="*/ 33 w 23"/>
                <a:gd name="T7" fmla="*/ 17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6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4" name="Freeform 216">
              <a:extLst>
                <a:ext uri="{FF2B5EF4-FFF2-40B4-BE49-F238E27FC236}">
                  <a16:creationId xmlns:a16="http://schemas.microsoft.com/office/drawing/2014/main" id="{00D8CE81-42D9-9243-870C-EFC8CF8D39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9" y="2868"/>
              <a:ext cx="2" cy="7"/>
            </a:xfrm>
            <a:custGeom>
              <a:avLst/>
              <a:gdLst>
                <a:gd name="T0" fmla="*/ 2 w 2"/>
                <a:gd name="T1" fmla="*/ 4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4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4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5" name="Freeform 217">
              <a:extLst>
                <a:ext uri="{FF2B5EF4-FFF2-40B4-BE49-F238E27FC236}">
                  <a16:creationId xmlns:a16="http://schemas.microsoft.com/office/drawing/2014/main" id="{959C1205-C981-D749-9D00-A84EC9F8BF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3"/>
              <a:ext cx="94" cy="38"/>
            </a:xfrm>
            <a:custGeom>
              <a:avLst/>
              <a:gdLst>
                <a:gd name="T0" fmla="*/ 0 w 94"/>
                <a:gd name="T1" fmla="*/ 0 h 38"/>
                <a:gd name="T2" fmla="*/ 94 w 94"/>
                <a:gd name="T3" fmla="*/ 9 h 38"/>
                <a:gd name="T4" fmla="*/ 94 w 94"/>
                <a:gd name="T5" fmla="*/ 38 h 38"/>
                <a:gd name="T6" fmla="*/ 0 w 94"/>
                <a:gd name="T7" fmla="*/ 28 h 38"/>
                <a:gd name="T8" fmla="*/ 0 w 94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8"/>
                <a:gd name="T17" fmla="*/ 94 w 94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8">
                  <a:moveTo>
                    <a:pt x="0" y="0"/>
                  </a:moveTo>
                  <a:lnTo>
                    <a:pt x="94" y="9"/>
                  </a:lnTo>
                  <a:lnTo>
                    <a:pt x="94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6" name="Freeform 218">
              <a:extLst>
                <a:ext uri="{FF2B5EF4-FFF2-40B4-BE49-F238E27FC236}">
                  <a16:creationId xmlns:a16="http://schemas.microsoft.com/office/drawing/2014/main" id="{F62A73F7-5F8C-BA40-B463-3878B56A6A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5"/>
              <a:ext cx="19" cy="24"/>
            </a:xfrm>
            <a:custGeom>
              <a:avLst/>
              <a:gdLst>
                <a:gd name="T0" fmla="*/ 0 w 19"/>
                <a:gd name="T1" fmla="*/ 21 h 24"/>
                <a:gd name="T2" fmla="*/ 19 w 19"/>
                <a:gd name="T3" fmla="*/ 24 h 24"/>
                <a:gd name="T4" fmla="*/ 19 w 19"/>
                <a:gd name="T5" fmla="*/ 3 h 24"/>
                <a:gd name="T6" fmla="*/ 0 w 19"/>
                <a:gd name="T7" fmla="*/ 0 h 24"/>
                <a:gd name="T8" fmla="*/ 0 w 19"/>
                <a:gd name="T9" fmla="*/ 21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1"/>
                  </a:moveTo>
                  <a:lnTo>
                    <a:pt x="19" y="24"/>
                  </a:lnTo>
                  <a:lnTo>
                    <a:pt x="19" y="3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7" name="Freeform 219">
              <a:extLst>
                <a:ext uri="{FF2B5EF4-FFF2-40B4-BE49-F238E27FC236}">
                  <a16:creationId xmlns:a16="http://schemas.microsoft.com/office/drawing/2014/main" id="{2E672C6B-7FC1-C54F-8A5A-00860CD7CE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28"/>
              <a:ext cx="54" cy="30"/>
            </a:xfrm>
            <a:custGeom>
              <a:avLst/>
              <a:gdLst>
                <a:gd name="T0" fmla="*/ 0 w 23"/>
                <a:gd name="T1" fmla="*/ 48 h 13"/>
                <a:gd name="T2" fmla="*/ 127 w 23"/>
                <a:gd name="T3" fmla="*/ 37 h 13"/>
                <a:gd name="T4" fmla="*/ 127 w 23"/>
                <a:gd name="T5" fmla="*/ 21 h 13"/>
                <a:gd name="T6" fmla="*/ 0 w 23"/>
                <a:gd name="T7" fmla="*/ 0 h 13"/>
                <a:gd name="T8" fmla="*/ 0 w 23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9"/>
                  </a:moveTo>
                  <a:cubicBezTo>
                    <a:pt x="0" y="9"/>
                    <a:pt x="10" y="13"/>
                    <a:pt x="23" y="7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6" y="5"/>
                    <a:pt x="0" y="0"/>
                  </a:cubicBezTo>
                  <a:cubicBezTo>
                    <a:pt x="0" y="6"/>
                    <a:pt x="0" y="9"/>
                    <a:pt x="0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8" name="Freeform 220">
              <a:extLst>
                <a:ext uri="{FF2B5EF4-FFF2-40B4-BE49-F238E27FC236}">
                  <a16:creationId xmlns:a16="http://schemas.microsoft.com/office/drawing/2014/main" id="{D800D765-4348-6847-9F99-53B3F60484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823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9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09" name="Freeform 221">
              <a:extLst>
                <a:ext uri="{FF2B5EF4-FFF2-40B4-BE49-F238E27FC236}">
                  <a16:creationId xmlns:a16="http://schemas.microsoft.com/office/drawing/2014/main" id="{BF5D0026-A825-8647-A4C2-26CAACDF91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828"/>
              <a:ext cx="54" cy="9"/>
            </a:xfrm>
            <a:custGeom>
              <a:avLst/>
              <a:gdLst>
                <a:gd name="T0" fmla="*/ 0 w 23"/>
                <a:gd name="T1" fmla="*/ 0 h 4"/>
                <a:gd name="T2" fmla="*/ 127 w 23"/>
                <a:gd name="T3" fmla="*/ 16 h 4"/>
                <a:gd name="T4" fmla="*/ 127 w 23"/>
                <a:gd name="T5" fmla="*/ 20 h 4"/>
                <a:gd name="T6" fmla="*/ 33 w 23"/>
                <a:gd name="T7" fmla="*/ 16 h 4"/>
                <a:gd name="T8" fmla="*/ 0 w 2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4"/>
                <a:gd name="T17" fmla="*/ 23 w 2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4">
                  <a:moveTo>
                    <a:pt x="0" y="0"/>
                  </a:moveTo>
                  <a:cubicBezTo>
                    <a:pt x="0" y="0"/>
                    <a:pt x="6" y="4"/>
                    <a:pt x="23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4"/>
                    <a:pt x="6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0" name="Rectangle 222">
              <a:extLst>
                <a:ext uri="{FF2B5EF4-FFF2-40B4-BE49-F238E27FC236}">
                  <a16:creationId xmlns:a16="http://schemas.microsoft.com/office/drawing/2014/main" id="{7C1A987B-FDA6-8E4D-9205-C9489B4C12A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837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1" name="Freeform 223">
              <a:extLst>
                <a:ext uri="{FF2B5EF4-FFF2-40B4-BE49-F238E27FC236}">
                  <a16:creationId xmlns:a16="http://schemas.microsoft.com/office/drawing/2014/main" id="{F896B9BF-32F4-9042-83E8-4FD4FC8521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2"/>
              <a:ext cx="94" cy="38"/>
            </a:xfrm>
            <a:custGeom>
              <a:avLst/>
              <a:gdLst>
                <a:gd name="T0" fmla="*/ 0 w 94"/>
                <a:gd name="T1" fmla="*/ 0 h 38"/>
                <a:gd name="T2" fmla="*/ 94 w 94"/>
                <a:gd name="T3" fmla="*/ 10 h 38"/>
                <a:gd name="T4" fmla="*/ 94 w 94"/>
                <a:gd name="T5" fmla="*/ 38 h 38"/>
                <a:gd name="T6" fmla="*/ 0 w 94"/>
                <a:gd name="T7" fmla="*/ 28 h 38"/>
                <a:gd name="T8" fmla="*/ 0 w 94"/>
                <a:gd name="T9" fmla="*/ 0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38"/>
                <a:gd name="T17" fmla="*/ 94 w 94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38">
                  <a:moveTo>
                    <a:pt x="0" y="0"/>
                  </a:moveTo>
                  <a:lnTo>
                    <a:pt x="94" y="10"/>
                  </a:lnTo>
                  <a:lnTo>
                    <a:pt x="94" y="3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2" name="Freeform 224">
              <a:extLst>
                <a:ext uri="{FF2B5EF4-FFF2-40B4-BE49-F238E27FC236}">
                  <a16:creationId xmlns:a16="http://schemas.microsoft.com/office/drawing/2014/main" id="{591C7FD7-0703-5F47-9818-568DED8A0BB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4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9 w 19"/>
                <a:gd name="T5" fmla="*/ 5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9" y="5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3" name="Freeform 225">
              <a:extLst>
                <a:ext uri="{FF2B5EF4-FFF2-40B4-BE49-F238E27FC236}">
                  <a16:creationId xmlns:a16="http://schemas.microsoft.com/office/drawing/2014/main" id="{A8F17412-5EFE-9840-8D1C-F13BEC5318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99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5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4" name="Freeform 226">
              <a:extLst>
                <a:ext uri="{FF2B5EF4-FFF2-40B4-BE49-F238E27FC236}">
                  <a16:creationId xmlns:a16="http://schemas.microsoft.com/office/drawing/2014/main" id="{A996514E-BE10-3742-A28C-C4CAE95F839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94"/>
              <a:ext cx="19" cy="5"/>
            </a:xfrm>
            <a:custGeom>
              <a:avLst/>
              <a:gdLst>
                <a:gd name="T0" fmla="*/ 0 w 19"/>
                <a:gd name="T1" fmla="*/ 0 h 5"/>
                <a:gd name="T2" fmla="*/ 0 w 19"/>
                <a:gd name="T3" fmla="*/ 0 h 5"/>
                <a:gd name="T4" fmla="*/ 19 w 19"/>
                <a:gd name="T5" fmla="*/ 3 h 5"/>
                <a:gd name="T6" fmla="*/ 19 w 19"/>
                <a:gd name="T7" fmla="*/ 5 h 5"/>
                <a:gd name="T8" fmla="*/ 0 w 19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0"/>
                  </a:moveTo>
                  <a:lnTo>
                    <a:pt x="0" y="0"/>
                  </a:lnTo>
                  <a:lnTo>
                    <a:pt x="19" y="3"/>
                  </a:lnTo>
                  <a:lnTo>
                    <a:pt x="1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5" name="Freeform 227">
              <a:extLst>
                <a:ext uri="{FF2B5EF4-FFF2-40B4-BE49-F238E27FC236}">
                  <a16:creationId xmlns:a16="http://schemas.microsoft.com/office/drawing/2014/main" id="{B37FC7D9-82F7-9E4D-B1C9-F7014D6719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97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6" name="Rectangle 228">
              <a:extLst>
                <a:ext uri="{FF2B5EF4-FFF2-40B4-BE49-F238E27FC236}">
                  <a16:creationId xmlns:a16="http://schemas.microsoft.com/office/drawing/2014/main" id="{43E63568-1F42-6D47-AFC8-D96CACF8E69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806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7" name="Freeform 229">
              <a:extLst>
                <a:ext uri="{FF2B5EF4-FFF2-40B4-BE49-F238E27FC236}">
                  <a16:creationId xmlns:a16="http://schemas.microsoft.com/office/drawing/2014/main" id="{8A7BBF13-1E98-104F-8B0D-3E452F48DF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1"/>
              <a:ext cx="94" cy="41"/>
            </a:xfrm>
            <a:custGeom>
              <a:avLst/>
              <a:gdLst>
                <a:gd name="T0" fmla="*/ 0 w 94"/>
                <a:gd name="T1" fmla="*/ 0 h 41"/>
                <a:gd name="T2" fmla="*/ 94 w 94"/>
                <a:gd name="T3" fmla="*/ 12 h 41"/>
                <a:gd name="T4" fmla="*/ 94 w 94"/>
                <a:gd name="T5" fmla="*/ 41 h 41"/>
                <a:gd name="T6" fmla="*/ 0 w 94"/>
                <a:gd name="T7" fmla="*/ 29 h 41"/>
                <a:gd name="T8" fmla="*/ 0 w 94"/>
                <a:gd name="T9" fmla="*/ 0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41"/>
                <a:gd name="T17" fmla="*/ 94 w 94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41">
                  <a:moveTo>
                    <a:pt x="0" y="0"/>
                  </a:moveTo>
                  <a:lnTo>
                    <a:pt x="94" y="12"/>
                  </a:lnTo>
                  <a:lnTo>
                    <a:pt x="94" y="41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8" name="Freeform 230">
              <a:extLst>
                <a:ext uri="{FF2B5EF4-FFF2-40B4-BE49-F238E27FC236}">
                  <a16:creationId xmlns:a16="http://schemas.microsoft.com/office/drawing/2014/main" id="{7465116E-C3EE-7A4C-8A68-270B6A8E68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6"/>
              <a:ext cx="19" cy="21"/>
            </a:xfrm>
            <a:custGeom>
              <a:avLst/>
              <a:gdLst>
                <a:gd name="T0" fmla="*/ 0 w 19"/>
                <a:gd name="T1" fmla="*/ 21 h 21"/>
                <a:gd name="T2" fmla="*/ 19 w 19"/>
                <a:gd name="T3" fmla="*/ 21 h 21"/>
                <a:gd name="T4" fmla="*/ 19 w 19"/>
                <a:gd name="T5" fmla="*/ 2 h 21"/>
                <a:gd name="T6" fmla="*/ 0 w 19"/>
                <a:gd name="T7" fmla="*/ 0 h 21"/>
                <a:gd name="T8" fmla="*/ 0 w 19"/>
                <a:gd name="T9" fmla="*/ 21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1"/>
                <a:gd name="T17" fmla="*/ 19 w 19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1">
                  <a:moveTo>
                    <a:pt x="0" y="21"/>
                  </a:moveTo>
                  <a:lnTo>
                    <a:pt x="19" y="21"/>
                  </a:lnTo>
                  <a:lnTo>
                    <a:pt x="19" y="2"/>
                  </a:lnTo>
                  <a:lnTo>
                    <a:pt x="0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19" name="Freeform 231">
              <a:extLst>
                <a:ext uri="{FF2B5EF4-FFF2-40B4-BE49-F238E27FC236}">
                  <a16:creationId xmlns:a16="http://schemas.microsoft.com/office/drawing/2014/main" id="{289598C2-EAD1-9E4B-90E7-C4B2B6C6EE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68"/>
              <a:ext cx="54" cy="31"/>
            </a:xfrm>
            <a:custGeom>
              <a:avLst/>
              <a:gdLst>
                <a:gd name="T0" fmla="*/ 0 w 23"/>
                <a:gd name="T1" fmla="*/ 45 h 13"/>
                <a:gd name="T2" fmla="*/ 127 w 23"/>
                <a:gd name="T3" fmla="*/ 33 h 13"/>
                <a:gd name="T4" fmla="*/ 127 w 23"/>
                <a:gd name="T5" fmla="*/ 17 h 13"/>
                <a:gd name="T6" fmla="*/ 0 w 23"/>
                <a:gd name="T7" fmla="*/ 0 h 13"/>
                <a:gd name="T8" fmla="*/ 0 w 23"/>
                <a:gd name="T9" fmla="*/ 45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3"/>
                <a:gd name="T17" fmla="*/ 23 w 2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3">
                  <a:moveTo>
                    <a:pt x="0" y="8"/>
                  </a:moveTo>
                  <a:cubicBezTo>
                    <a:pt x="0" y="8"/>
                    <a:pt x="10" y="13"/>
                    <a:pt x="23" y="6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6" y="4"/>
                    <a:pt x="0" y="0"/>
                  </a:cubicBezTo>
                  <a:cubicBezTo>
                    <a:pt x="0" y="6"/>
                    <a:pt x="0" y="8"/>
                    <a:pt x="0" y="8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0" name="Freeform 232">
              <a:extLst>
                <a:ext uri="{FF2B5EF4-FFF2-40B4-BE49-F238E27FC236}">
                  <a16:creationId xmlns:a16="http://schemas.microsoft.com/office/drawing/2014/main" id="{F6FD9D22-702D-B84F-AB72-9F8848046FC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64"/>
              <a:ext cx="19" cy="4"/>
            </a:xfrm>
            <a:custGeom>
              <a:avLst/>
              <a:gdLst>
                <a:gd name="T0" fmla="*/ 0 w 19"/>
                <a:gd name="T1" fmla="*/ 2 h 4"/>
                <a:gd name="T2" fmla="*/ 0 w 19"/>
                <a:gd name="T3" fmla="*/ 0 h 4"/>
                <a:gd name="T4" fmla="*/ 19 w 19"/>
                <a:gd name="T5" fmla="*/ 2 h 4"/>
                <a:gd name="T6" fmla="*/ 19 w 19"/>
                <a:gd name="T7" fmla="*/ 4 h 4"/>
                <a:gd name="T8" fmla="*/ 0 w 19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"/>
                <a:gd name="T17" fmla="*/ 19 w 19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">
                  <a:moveTo>
                    <a:pt x="0" y="2"/>
                  </a:moveTo>
                  <a:lnTo>
                    <a:pt x="0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1" name="Freeform 233">
              <a:extLst>
                <a:ext uri="{FF2B5EF4-FFF2-40B4-BE49-F238E27FC236}">
                  <a16:creationId xmlns:a16="http://schemas.microsoft.com/office/drawing/2014/main" id="{2D161EA8-0B43-6645-8DFC-3AC4CB5C470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5" y="2766"/>
              <a:ext cx="54" cy="12"/>
            </a:xfrm>
            <a:custGeom>
              <a:avLst/>
              <a:gdLst>
                <a:gd name="T0" fmla="*/ 0 w 23"/>
                <a:gd name="T1" fmla="*/ 0 h 5"/>
                <a:gd name="T2" fmla="*/ 127 w 23"/>
                <a:gd name="T3" fmla="*/ 24 h 5"/>
                <a:gd name="T4" fmla="*/ 127 w 23"/>
                <a:gd name="T5" fmla="*/ 24 h 5"/>
                <a:gd name="T6" fmla="*/ 33 w 23"/>
                <a:gd name="T7" fmla="*/ 17 h 5"/>
                <a:gd name="T8" fmla="*/ 0 w 23"/>
                <a:gd name="T9" fmla="*/ 5 h 5"/>
                <a:gd name="T10" fmla="*/ 0 w 23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5"/>
                <a:gd name="T20" fmla="*/ 23 w 23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5">
                  <a:moveTo>
                    <a:pt x="0" y="0"/>
                  </a:moveTo>
                  <a:cubicBezTo>
                    <a:pt x="0" y="0"/>
                    <a:pt x="6" y="5"/>
                    <a:pt x="23" y="4"/>
                  </a:cubicBezTo>
                  <a:cubicBezTo>
                    <a:pt x="23" y="5"/>
                    <a:pt x="23" y="4"/>
                    <a:pt x="23" y="4"/>
                  </a:cubicBezTo>
                  <a:cubicBezTo>
                    <a:pt x="23" y="4"/>
                    <a:pt x="13" y="5"/>
                    <a:pt x="6" y="3"/>
                  </a:cubicBezTo>
                  <a:cubicBezTo>
                    <a:pt x="0" y="2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2" name="Rectangle 234">
              <a:extLst>
                <a:ext uri="{FF2B5EF4-FFF2-40B4-BE49-F238E27FC236}">
                  <a16:creationId xmlns:a16="http://schemas.microsoft.com/office/drawing/2014/main" id="{4E072FD1-A096-1A41-A2E1-E39B4613590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2776"/>
              <a:ext cx="2" cy="7"/>
            </a:xfrm>
            <a:prstGeom prst="rect">
              <a:avLst/>
            </a:prstGeom>
            <a:solidFill>
              <a:srgbClr val="D2DAE4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3" name="Freeform 235">
              <a:extLst>
                <a:ext uri="{FF2B5EF4-FFF2-40B4-BE49-F238E27FC236}">
                  <a16:creationId xmlns:a16="http://schemas.microsoft.com/office/drawing/2014/main" id="{FA87DA3D-F61A-C949-BF58-88DE5DA165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1"/>
              <a:ext cx="94" cy="40"/>
            </a:xfrm>
            <a:custGeom>
              <a:avLst/>
              <a:gdLst>
                <a:gd name="T0" fmla="*/ 0 w 94"/>
                <a:gd name="T1" fmla="*/ 0 h 40"/>
                <a:gd name="T2" fmla="*/ 94 w 94"/>
                <a:gd name="T3" fmla="*/ 11 h 40"/>
                <a:gd name="T4" fmla="*/ 94 w 94"/>
                <a:gd name="T5" fmla="*/ 40 h 40"/>
                <a:gd name="T6" fmla="*/ 0 w 94"/>
                <a:gd name="T7" fmla="*/ 28 h 40"/>
                <a:gd name="T8" fmla="*/ 0 w 94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"/>
                <a:gd name="T16" fmla="*/ 0 h 40"/>
                <a:gd name="T17" fmla="*/ 94 w 94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" h="40">
                  <a:moveTo>
                    <a:pt x="0" y="0"/>
                  </a:moveTo>
                  <a:lnTo>
                    <a:pt x="94" y="11"/>
                  </a:lnTo>
                  <a:lnTo>
                    <a:pt x="94" y="40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7F9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4" name="Freeform 236">
              <a:extLst>
                <a:ext uri="{FF2B5EF4-FFF2-40B4-BE49-F238E27FC236}">
                  <a16:creationId xmlns:a16="http://schemas.microsoft.com/office/drawing/2014/main" id="{6ADE6F73-1824-6148-A026-91372DC6E6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5"/>
              <a:ext cx="19" cy="24"/>
            </a:xfrm>
            <a:custGeom>
              <a:avLst/>
              <a:gdLst>
                <a:gd name="T0" fmla="*/ 0 w 19"/>
                <a:gd name="T1" fmla="*/ 22 h 24"/>
                <a:gd name="T2" fmla="*/ 19 w 19"/>
                <a:gd name="T3" fmla="*/ 24 h 24"/>
                <a:gd name="T4" fmla="*/ 16 w 19"/>
                <a:gd name="T5" fmla="*/ 3 h 24"/>
                <a:gd name="T6" fmla="*/ 0 w 19"/>
                <a:gd name="T7" fmla="*/ 0 h 24"/>
                <a:gd name="T8" fmla="*/ 0 w 19"/>
                <a:gd name="T9" fmla="*/ 22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4"/>
                <a:gd name="T17" fmla="*/ 19 w 19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4">
                  <a:moveTo>
                    <a:pt x="0" y="22"/>
                  </a:moveTo>
                  <a:lnTo>
                    <a:pt x="19" y="24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8AA5B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5" name="Freeform 237">
              <a:extLst>
                <a:ext uri="{FF2B5EF4-FFF2-40B4-BE49-F238E27FC236}">
                  <a16:creationId xmlns:a16="http://schemas.microsoft.com/office/drawing/2014/main" id="{30B5E763-2BC3-BB48-B181-476D11F6EE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738"/>
              <a:ext cx="57" cy="30"/>
            </a:xfrm>
            <a:custGeom>
              <a:avLst/>
              <a:gdLst>
                <a:gd name="T0" fmla="*/ 5 w 24"/>
                <a:gd name="T1" fmla="*/ 48 h 13"/>
                <a:gd name="T2" fmla="*/ 135 w 24"/>
                <a:gd name="T3" fmla="*/ 37 h 13"/>
                <a:gd name="T4" fmla="*/ 135 w 24"/>
                <a:gd name="T5" fmla="*/ 21 h 13"/>
                <a:gd name="T6" fmla="*/ 0 w 24"/>
                <a:gd name="T7" fmla="*/ 0 h 13"/>
                <a:gd name="T8" fmla="*/ 5 w 24"/>
                <a:gd name="T9" fmla="*/ 48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3"/>
                <a:gd name="T17" fmla="*/ 24 w 2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3">
                  <a:moveTo>
                    <a:pt x="1" y="9"/>
                  </a:moveTo>
                  <a:cubicBezTo>
                    <a:pt x="1" y="9"/>
                    <a:pt x="11" y="13"/>
                    <a:pt x="24" y="7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6" y="5"/>
                    <a:pt x="0" y="0"/>
                  </a:cubicBezTo>
                  <a:cubicBezTo>
                    <a:pt x="1" y="6"/>
                    <a:pt x="1" y="9"/>
                    <a:pt x="1" y="9"/>
                  </a:cubicBezTo>
                </a:path>
              </a:pathLst>
            </a:custGeom>
            <a:solidFill>
              <a:srgbClr val="B0BFC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6" name="Freeform 238">
              <a:extLst>
                <a:ext uri="{FF2B5EF4-FFF2-40B4-BE49-F238E27FC236}">
                  <a16:creationId xmlns:a16="http://schemas.microsoft.com/office/drawing/2014/main" id="{A484E70B-22AE-D441-B668-C9E8AD9212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26" y="2733"/>
              <a:ext cx="19" cy="5"/>
            </a:xfrm>
            <a:custGeom>
              <a:avLst/>
              <a:gdLst>
                <a:gd name="T0" fmla="*/ 0 w 19"/>
                <a:gd name="T1" fmla="*/ 2 h 5"/>
                <a:gd name="T2" fmla="*/ 0 w 19"/>
                <a:gd name="T3" fmla="*/ 0 h 5"/>
                <a:gd name="T4" fmla="*/ 19 w 19"/>
                <a:gd name="T5" fmla="*/ 5 h 5"/>
                <a:gd name="T6" fmla="*/ 16 w 19"/>
                <a:gd name="T7" fmla="*/ 5 h 5"/>
                <a:gd name="T8" fmla="*/ 0 w 19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5"/>
                <a:gd name="T17" fmla="*/ 19 w 19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5">
                  <a:moveTo>
                    <a:pt x="0" y="2"/>
                  </a:moveTo>
                  <a:lnTo>
                    <a:pt x="0" y="0"/>
                  </a:lnTo>
                  <a:lnTo>
                    <a:pt x="19" y="5"/>
                  </a:lnTo>
                  <a:lnTo>
                    <a:pt x="16" y="5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7" name="Freeform 239">
              <a:extLst>
                <a:ext uri="{FF2B5EF4-FFF2-40B4-BE49-F238E27FC236}">
                  <a16:creationId xmlns:a16="http://schemas.microsoft.com/office/drawing/2014/main" id="{756E16CD-2CF9-7B47-86CA-E8BEEE422C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738"/>
              <a:ext cx="57" cy="9"/>
            </a:xfrm>
            <a:custGeom>
              <a:avLst/>
              <a:gdLst>
                <a:gd name="T0" fmla="*/ 5 w 24"/>
                <a:gd name="T1" fmla="*/ 0 h 4"/>
                <a:gd name="T2" fmla="*/ 135 w 24"/>
                <a:gd name="T3" fmla="*/ 16 h 4"/>
                <a:gd name="T4" fmla="*/ 135 w 24"/>
                <a:gd name="T5" fmla="*/ 20 h 4"/>
                <a:gd name="T6" fmla="*/ 40 w 24"/>
                <a:gd name="T7" fmla="*/ 16 h 4"/>
                <a:gd name="T8" fmla="*/ 0 w 24"/>
                <a:gd name="T9" fmla="*/ 0 h 4"/>
                <a:gd name="T10" fmla="*/ 5 w 24"/>
                <a:gd name="T11" fmla="*/ 0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4"/>
                <a:gd name="T20" fmla="*/ 24 w 24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4">
                  <a:moveTo>
                    <a:pt x="1" y="0"/>
                  </a:moveTo>
                  <a:cubicBezTo>
                    <a:pt x="1" y="0"/>
                    <a:pt x="7" y="4"/>
                    <a:pt x="24" y="3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14" y="4"/>
                    <a:pt x="7" y="3"/>
                  </a:cubicBezTo>
                  <a:cubicBezTo>
                    <a:pt x="1" y="1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A4B4C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8" name="Freeform 240">
              <a:extLst>
                <a:ext uri="{FF2B5EF4-FFF2-40B4-BE49-F238E27FC236}">
                  <a16:creationId xmlns:a16="http://schemas.microsoft.com/office/drawing/2014/main" id="{2053DB70-5E13-B540-B296-B8A3B4257E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9" y="2747"/>
              <a:ext cx="2" cy="7"/>
            </a:xfrm>
            <a:custGeom>
              <a:avLst/>
              <a:gdLst>
                <a:gd name="T0" fmla="*/ 2 w 2"/>
                <a:gd name="T1" fmla="*/ 5 h 7"/>
                <a:gd name="T2" fmla="*/ 0 w 2"/>
                <a:gd name="T3" fmla="*/ 7 h 7"/>
                <a:gd name="T4" fmla="*/ 0 w 2"/>
                <a:gd name="T5" fmla="*/ 0 h 7"/>
                <a:gd name="T6" fmla="*/ 2 w 2"/>
                <a:gd name="T7" fmla="*/ 0 h 7"/>
                <a:gd name="T8" fmla="*/ 2 w 2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7"/>
                <a:gd name="T17" fmla="*/ 2 w 2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7">
                  <a:moveTo>
                    <a:pt x="2" y="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D2DA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sz="1600"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grpSp>
        <p:nvGrpSpPr>
          <p:cNvPr id="329" name="组 256">
            <a:extLst>
              <a:ext uri="{FF2B5EF4-FFF2-40B4-BE49-F238E27FC236}">
                <a16:creationId xmlns:a16="http://schemas.microsoft.com/office/drawing/2014/main" id="{93D972DA-03C1-7A46-AEFA-55051EF416A7}"/>
              </a:ext>
            </a:extLst>
          </p:cNvPr>
          <p:cNvGrpSpPr/>
          <p:nvPr/>
        </p:nvGrpSpPr>
        <p:grpSpPr>
          <a:xfrm>
            <a:off x="3337227" y="4332363"/>
            <a:ext cx="701373" cy="336281"/>
            <a:chOff x="5292080" y="3795898"/>
            <a:chExt cx="864096" cy="504050"/>
          </a:xfrm>
          <a:solidFill>
            <a:schemeClr val="accent1"/>
          </a:solidFill>
        </p:grpSpPr>
        <p:sp>
          <p:nvSpPr>
            <p:cNvPr id="330" name="罐形 257">
              <a:extLst>
                <a:ext uri="{FF2B5EF4-FFF2-40B4-BE49-F238E27FC236}">
                  <a16:creationId xmlns:a16="http://schemas.microsoft.com/office/drawing/2014/main" id="{F3EF7DDD-D727-1C44-8643-12304E5B5A5E}"/>
                </a:ext>
              </a:extLst>
            </p:cNvPr>
            <p:cNvSpPr/>
            <p:nvPr/>
          </p:nvSpPr>
          <p:spPr>
            <a:xfrm>
              <a:off x="5292080" y="4155932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31" name="罐形 258">
              <a:extLst>
                <a:ext uri="{FF2B5EF4-FFF2-40B4-BE49-F238E27FC236}">
                  <a16:creationId xmlns:a16="http://schemas.microsoft.com/office/drawing/2014/main" id="{B65326F1-72AF-B245-B1B5-8D88C2FA8E52}"/>
                </a:ext>
              </a:extLst>
            </p:cNvPr>
            <p:cNvSpPr/>
            <p:nvPr/>
          </p:nvSpPr>
          <p:spPr>
            <a:xfrm>
              <a:off x="5292080" y="3975916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32" name="罐形 259">
              <a:extLst>
                <a:ext uri="{FF2B5EF4-FFF2-40B4-BE49-F238E27FC236}">
                  <a16:creationId xmlns:a16="http://schemas.microsoft.com/office/drawing/2014/main" id="{85AED72E-7B5A-AE48-B2F9-94F6A7A790C4}"/>
                </a:ext>
              </a:extLst>
            </p:cNvPr>
            <p:cNvSpPr/>
            <p:nvPr/>
          </p:nvSpPr>
          <p:spPr>
            <a:xfrm>
              <a:off x="5292080" y="3795898"/>
              <a:ext cx="864096" cy="14401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23" name="直线连接符 265">
            <a:extLst>
              <a:ext uri="{FF2B5EF4-FFF2-40B4-BE49-F238E27FC236}">
                <a16:creationId xmlns:a16="http://schemas.microsoft.com/office/drawing/2014/main" id="{49E0A9A8-B379-C841-93F4-796A0446A2A1}"/>
              </a:ext>
            </a:extLst>
          </p:cNvPr>
          <p:cNvCxnSpPr/>
          <p:nvPr/>
        </p:nvCxnSpPr>
        <p:spPr>
          <a:xfrm flipH="1">
            <a:off x="3874598" y="3372838"/>
            <a:ext cx="1298457" cy="0"/>
          </a:xfrm>
          <a:prstGeom prst="line">
            <a:avLst/>
          </a:prstGeom>
          <a:solidFill>
            <a:schemeClr val="bg1"/>
          </a:solidFill>
          <a:ln w="28575">
            <a:solidFill>
              <a:srgbClr val="FFC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线连接符 266">
            <a:extLst>
              <a:ext uri="{FF2B5EF4-FFF2-40B4-BE49-F238E27FC236}">
                <a16:creationId xmlns:a16="http://schemas.microsoft.com/office/drawing/2014/main" id="{2DB2C967-D729-7E42-A33C-31C6C35FBB55}"/>
              </a:ext>
            </a:extLst>
          </p:cNvPr>
          <p:cNvCxnSpPr>
            <a:cxnSpLocks/>
          </p:cNvCxnSpPr>
          <p:nvPr/>
        </p:nvCxnSpPr>
        <p:spPr>
          <a:xfrm>
            <a:off x="3874598" y="3086523"/>
            <a:ext cx="0" cy="286316"/>
          </a:xfrm>
          <a:prstGeom prst="lin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3275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857D5-4114-E749-86A2-FD9DD0CD7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More Automated Protection from Ransomware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92A7B2-3052-7243-9F8B-01D630CB6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42E9B7-4999-D84B-8C2C-5FF195E3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ED77A0-4645-6D4D-83D0-36249A070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12</a:t>
            </a:fld>
            <a:endParaRPr lang="zh-CN" altLang="en-US" dirty="0"/>
          </a:p>
        </p:txBody>
      </p: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0A91D5D9-48CE-1349-9ADE-547618934F2F}"/>
              </a:ext>
            </a:extLst>
          </p:cNvPr>
          <p:cNvGrpSpPr/>
          <p:nvPr/>
        </p:nvGrpSpPr>
        <p:grpSpPr>
          <a:xfrm>
            <a:off x="957860" y="922736"/>
            <a:ext cx="5650300" cy="5012528"/>
            <a:chOff x="802258" y="1043716"/>
            <a:chExt cx="5650300" cy="5012528"/>
          </a:xfrm>
        </p:grpSpPr>
        <p:grpSp>
          <p:nvGrpSpPr>
            <p:cNvPr id="72" name="组合 71">
              <a:extLst>
                <a:ext uri="{FF2B5EF4-FFF2-40B4-BE49-F238E27FC236}">
                  <a16:creationId xmlns:a16="http://schemas.microsoft.com/office/drawing/2014/main" id="{E12C7C1E-43CB-8D4C-BE56-D56F0F98277B}"/>
                </a:ext>
              </a:extLst>
            </p:cNvPr>
            <p:cNvGrpSpPr/>
            <p:nvPr/>
          </p:nvGrpSpPr>
          <p:grpSpPr>
            <a:xfrm>
              <a:off x="802258" y="1043716"/>
              <a:ext cx="5650300" cy="5012528"/>
              <a:chOff x="802258" y="1068938"/>
              <a:chExt cx="5650300" cy="5038564"/>
            </a:xfrm>
          </p:grpSpPr>
          <p:sp>
            <p:nvSpPr>
              <p:cNvPr id="71" name="矩形 150">
                <a:extLst>
                  <a:ext uri="{FF2B5EF4-FFF2-40B4-BE49-F238E27FC236}">
                    <a16:creationId xmlns:a16="http://schemas.microsoft.com/office/drawing/2014/main" id="{E4775AB7-D4C8-B14A-BA02-B97547C87A07}"/>
                  </a:ext>
                </a:extLst>
              </p:cNvPr>
              <p:cNvSpPr/>
              <p:nvPr/>
            </p:nvSpPr>
            <p:spPr>
              <a:xfrm>
                <a:off x="802258" y="1068938"/>
                <a:ext cx="5650300" cy="5038564"/>
              </a:xfrm>
              <a:prstGeom prst="rect">
                <a:avLst/>
              </a:prstGeom>
              <a:solidFill>
                <a:srgbClr val="DDEEF9"/>
              </a:solidFill>
              <a:ln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矩形 150">
                <a:extLst>
                  <a:ext uri="{FF2B5EF4-FFF2-40B4-BE49-F238E27FC236}">
                    <a16:creationId xmlns:a16="http://schemas.microsoft.com/office/drawing/2014/main" id="{BBF17C5C-8169-8C40-8DA1-764C4AB14FC2}"/>
                  </a:ext>
                </a:extLst>
              </p:cNvPr>
              <p:cNvSpPr/>
              <p:nvPr/>
            </p:nvSpPr>
            <p:spPr>
              <a:xfrm>
                <a:off x="868710" y="1139012"/>
                <a:ext cx="5517397" cy="489841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7" name="图片 7">
              <a:extLst>
                <a:ext uri="{FF2B5EF4-FFF2-40B4-BE49-F238E27FC236}">
                  <a16:creationId xmlns:a16="http://schemas.microsoft.com/office/drawing/2014/main" id="{4BD19BD8-8AEA-5A4D-A57B-B62D83A82F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1821" y="3518147"/>
              <a:ext cx="449497" cy="445025"/>
            </a:xfrm>
            <a:prstGeom prst="rect">
              <a:avLst/>
            </a:prstGeom>
          </p:spPr>
        </p:pic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6D3C9D21-95FC-6C4F-9E62-15921171BD73}"/>
                </a:ext>
              </a:extLst>
            </p:cNvPr>
            <p:cNvSpPr/>
            <p:nvPr/>
          </p:nvSpPr>
          <p:spPr>
            <a:xfrm>
              <a:off x="2848548" y="3668698"/>
              <a:ext cx="3080268" cy="1655803"/>
            </a:xfrm>
            <a:prstGeom prst="rect">
              <a:avLst/>
            </a:prstGeom>
            <a:noFill/>
            <a:ln>
              <a:solidFill>
                <a:srgbClr val="34569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9" name="文本框 87">
              <a:extLst>
                <a:ext uri="{FF2B5EF4-FFF2-40B4-BE49-F238E27FC236}">
                  <a16:creationId xmlns:a16="http://schemas.microsoft.com/office/drawing/2014/main" id="{48E7A5AB-E0B0-A24A-A7AC-BC15B9C805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7651" y="3078808"/>
              <a:ext cx="1078451" cy="2564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0170" tIns="46990" rIns="90170" bIns="469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b="1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等线" panose="02010600030101010101" pitchFamily="2" charset="-122"/>
                </a:rPr>
                <a:t>NGAF</a:t>
              </a:r>
              <a:endParaRPr lang="zh-CN" altLang="en-US" sz="1050" b="1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等线" panose="02010600030101010101" pitchFamily="2" charset="-122"/>
              </a:endParaRPr>
            </a:p>
          </p:txBody>
        </p:sp>
        <p:cxnSp>
          <p:nvCxnSpPr>
            <p:cNvPr id="10" name="直线连接符 36">
              <a:extLst>
                <a:ext uri="{FF2B5EF4-FFF2-40B4-BE49-F238E27FC236}">
                  <a16:creationId xmlns:a16="http://schemas.microsoft.com/office/drawing/2014/main" id="{DEEA2A22-478C-7844-B182-3D224172214B}"/>
                </a:ext>
              </a:extLst>
            </p:cNvPr>
            <p:cNvCxnSpPr/>
            <p:nvPr/>
          </p:nvCxnSpPr>
          <p:spPr>
            <a:xfrm>
              <a:off x="4376569" y="3355410"/>
              <a:ext cx="1" cy="135330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48">
              <a:extLst>
                <a:ext uri="{FF2B5EF4-FFF2-40B4-BE49-F238E27FC236}">
                  <a16:creationId xmlns:a16="http://schemas.microsoft.com/office/drawing/2014/main" id="{EC331848-BF76-C642-84BA-0C3D0FF9C6EE}"/>
                </a:ext>
              </a:extLst>
            </p:cNvPr>
            <p:cNvCxnSpPr>
              <a:endCxn id="32" idx="0"/>
            </p:cNvCxnSpPr>
            <p:nvPr/>
          </p:nvCxnSpPr>
          <p:spPr>
            <a:xfrm flipH="1">
              <a:off x="3792570" y="1518882"/>
              <a:ext cx="564831" cy="492910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49">
              <a:extLst>
                <a:ext uri="{FF2B5EF4-FFF2-40B4-BE49-F238E27FC236}">
                  <a16:creationId xmlns:a16="http://schemas.microsoft.com/office/drawing/2014/main" id="{FC1CF313-39B5-5441-8284-1F02C82D2B86}"/>
                </a:ext>
              </a:extLst>
            </p:cNvPr>
            <p:cNvCxnSpPr>
              <a:endCxn id="35" idx="0"/>
            </p:cNvCxnSpPr>
            <p:nvPr/>
          </p:nvCxnSpPr>
          <p:spPr>
            <a:xfrm>
              <a:off x="4395578" y="1510904"/>
              <a:ext cx="603909" cy="500888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87">
              <a:extLst>
                <a:ext uri="{FF2B5EF4-FFF2-40B4-BE49-F238E27FC236}">
                  <a16:creationId xmlns:a16="http://schemas.microsoft.com/office/drawing/2014/main" id="{C0465ACF-AF26-7146-8D18-60B459DF3E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5223" y="1869108"/>
              <a:ext cx="1544203" cy="2564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0170" tIns="46990" rIns="90170" bIns="469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050" b="1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等线" panose="02010600030101010101" pitchFamily="2" charset="-122"/>
                </a:rPr>
                <a:t>Cyber Command</a:t>
              </a:r>
              <a:endParaRPr lang="zh-CN" altLang="en-US" sz="1050" b="1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等线" panose="02010600030101010101" pitchFamily="2" charset="-122"/>
              </a:endParaRPr>
            </a:p>
          </p:txBody>
        </p:sp>
        <p:cxnSp>
          <p:nvCxnSpPr>
            <p:cNvPr id="14" name="直线连接符 55">
              <a:extLst>
                <a:ext uri="{FF2B5EF4-FFF2-40B4-BE49-F238E27FC236}">
                  <a16:creationId xmlns:a16="http://schemas.microsoft.com/office/drawing/2014/main" id="{151500BB-A51C-7A46-B00E-5A3E12EB5203}"/>
                </a:ext>
              </a:extLst>
            </p:cNvPr>
            <p:cNvCxnSpPr>
              <a:stCxn id="23" idx="3"/>
              <a:endCxn id="27" idx="1"/>
            </p:cNvCxnSpPr>
            <p:nvPr/>
          </p:nvCxnSpPr>
          <p:spPr>
            <a:xfrm flipV="1">
              <a:off x="2581512" y="2354521"/>
              <a:ext cx="568972" cy="373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38">
              <a:extLst>
                <a:ext uri="{FF2B5EF4-FFF2-40B4-BE49-F238E27FC236}">
                  <a16:creationId xmlns:a16="http://schemas.microsoft.com/office/drawing/2014/main" id="{7876F8EE-B610-5340-AAF1-D6C01A0E8EA4}"/>
                </a:ext>
              </a:extLst>
            </p:cNvPr>
            <p:cNvCxnSpPr>
              <a:stCxn id="39" idx="0"/>
              <a:endCxn id="29" idx="2"/>
            </p:cNvCxnSpPr>
            <p:nvPr/>
          </p:nvCxnSpPr>
          <p:spPr>
            <a:xfrm flipV="1">
              <a:off x="4388683" y="2737536"/>
              <a:ext cx="554494" cy="329333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37">
              <a:extLst>
                <a:ext uri="{FF2B5EF4-FFF2-40B4-BE49-F238E27FC236}">
                  <a16:creationId xmlns:a16="http://schemas.microsoft.com/office/drawing/2014/main" id="{6891F980-2D71-7D49-ADB4-97A5E0065D94}"/>
                </a:ext>
              </a:extLst>
            </p:cNvPr>
            <p:cNvSpPr txBox="1"/>
            <p:nvPr/>
          </p:nvSpPr>
          <p:spPr>
            <a:xfrm>
              <a:off x="4620258" y="3767931"/>
              <a:ext cx="103867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Sangfor HCI</a:t>
              </a:r>
              <a:endParaRPr lang="zh-CN" altLang="en-US" sz="1100" b="1" dirty="0">
                <a:solidFill>
                  <a:srgbClr val="79BD28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7" name="直线连接符 38">
              <a:extLst>
                <a:ext uri="{FF2B5EF4-FFF2-40B4-BE49-F238E27FC236}">
                  <a16:creationId xmlns:a16="http://schemas.microsoft.com/office/drawing/2014/main" id="{3A956464-58A9-C74E-B5E4-4CFF866B853D}"/>
                </a:ext>
              </a:extLst>
            </p:cNvPr>
            <p:cNvCxnSpPr>
              <a:stCxn id="49" idx="0"/>
            </p:cNvCxnSpPr>
            <p:nvPr/>
          </p:nvCxnSpPr>
          <p:spPr>
            <a:xfrm flipV="1">
              <a:off x="3726806" y="3968056"/>
              <a:ext cx="644162" cy="274890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43">
              <a:extLst>
                <a:ext uri="{FF2B5EF4-FFF2-40B4-BE49-F238E27FC236}">
                  <a16:creationId xmlns:a16="http://schemas.microsoft.com/office/drawing/2014/main" id="{85CECACB-0634-FE4E-A822-2B3082AC99B2}"/>
                </a:ext>
              </a:extLst>
            </p:cNvPr>
            <p:cNvCxnSpPr>
              <a:endCxn id="46" idx="0"/>
            </p:cNvCxnSpPr>
            <p:nvPr/>
          </p:nvCxnSpPr>
          <p:spPr>
            <a:xfrm>
              <a:off x="4376569" y="3969195"/>
              <a:ext cx="523790" cy="273751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46">
              <a:extLst>
                <a:ext uri="{FF2B5EF4-FFF2-40B4-BE49-F238E27FC236}">
                  <a16:creationId xmlns:a16="http://schemas.microsoft.com/office/drawing/2014/main" id="{BCBF98A7-CDE2-3449-A6AA-CFBFCC1AEE8B}"/>
                </a:ext>
              </a:extLst>
            </p:cNvPr>
            <p:cNvCxnSpPr/>
            <p:nvPr/>
          </p:nvCxnSpPr>
          <p:spPr>
            <a:xfrm>
              <a:off x="2858616" y="5567075"/>
              <a:ext cx="653708" cy="0"/>
            </a:xfrm>
            <a:prstGeom prst="straightConnector1">
              <a:avLst/>
            </a:prstGeom>
            <a:ln w="15875" cmpd="sng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47">
              <a:extLst>
                <a:ext uri="{FF2B5EF4-FFF2-40B4-BE49-F238E27FC236}">
                  <a16:creationId xmlns:a16="http://schemas.microsoft.com/office/drawing/2014/main" id="{8ABA9574-4EE7-6641-AD4A-BAD42F0E54B6}"/>
                </a:ext>
              </a:extLst>
            </p:cNvPr>
            <p:cNvCxnSpPr/>
            <p:nvPr/>
          </p:nvCxnSpPr>
          <p:spPr>
            <a:xfrm>
              <a:off x="2860673" y="5814284"/>
              <a:ext cx="653708" cy="0"/>
            </a:xfrm>
            <a:prstGeom prst="straightConnector1">
              <a:avLst/>
            </a:prstGeom>
            <a:ln w="15875" cmpd="sng">
              <a:solidFill>
                <a:srgbClr val="FFC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43">
              <a:extLst>
                <a:ext uri="{FF2B5EF4-FFF2-40B4-BE49-F238E27FC236}">
                  <a16:creationId xmlns:a16="http://schemas.microsoft.com/office/drawing/2014/main" id="{D1F937FB-0735-CF42-B629-A57B12DE66F1}"/>
                </a:ext>
              </a:extLst>
            </p:cNvPr>
            <p:cNvSpPr txBox="1"/>
            <p:nvPr/>
          </p:nvSpPr>
          <p:spPr>
            <a:xfrm>
              <a:off x="3512325" y="5424527"/>
              <a:ext cx="261789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Receive threat data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文本框 44">
              <a:extLst>
                <a:ext uri="{FF2B5EF4-FFF2-40B4-BE49-F238E27FC236}">
                  <a16:creationId xmlns:a16="http://schemas.microsoft.com/office/drawing/2014/main" id="{FC29B793-550D-394E-BDF9-0ABAAD4E00FF}"/>
                </a:ext>
              </a:extLst>
            </p:cNvPr>
            <p:cNvSpPr txBox="1"/>
            <p:nvPr/>
          </p:nvSpPr>
          <p:spPr>
            <a:xfrm>
              <a:off x="3514381" y="5655989"/>
              <a:ext cx="23039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Send execution command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23" name="图片 45">
              <a:extLst>
                <a:ext uri="{FF2B5EF4-FFF2-40B4-BE49-F238E27FC236}">
                  <a16:creationId xmlns:a16="http://schemas.microsoft.com/office/drawing/2014/main" id="{04BEDB7B-76AD-6543-8BF7-B89E045D6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9606" y="2148306"/>
              <a:ext cx="1421906" cy="413175"/>
            </a:xfrm>
            <a:prstGeom prst="rect">
              <a:avLst/>
            </a:prstGeom>
          </p:spPr>
        </p:pic>
        <p:sp>
          <p:nvSpPr>
            <p:cNvPr id="24" name="文本框 21">
              <a:extLst>
                <a:ext uri="{FF2B5EF4-FFF2-40B4-BE49-F238E27FC236}">
                  <a16:creationId xmlns:a16="http://schemas.microsoft.com/office/drawing/2014/main" id="{2A1C8E5F-0F88-214B-83F4-8A666BE650CF}"/>
                </a:ext>
              </a:extLst>
            </p:cNvPr>
            <p:cNvSpPr txBox="1"/>
            <p:nvPr/>
          </p:nvSpPr>
          <p:spPr>
            <a:xfrm>
              <a:off x="3902483" y="1258365"/>
              <a:ext cx="97239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Internet</a:t>
              </a:r>
              <a:endParaRPr kumimoji="1" lang="zh-CN" altLang="en-US" sz="14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82">
              <a:extLst>
                <a:ext uri="{FF2B5EF4-FFF2-40B4-BE49-F238E27FC236}">
                  <a16:creationId xmlns:a16="http://schemas.microsoft.com/office/drawing/2014/main" id="{A49887E6-C5BC-8A4F-8806-693D85AC61BA}"/>
                </a:ext>
              </a:extLst>
            </p:cNvPr>
            <p:cNvGrpSpPr/>
            <p:nvPr/>
          </p:nvGrpSpPr>
          <p:grpSpPr>
            <a:xfrm>
              <a:off x="3150484" y="1864586"/>
              <a:ext cx="2476397" cy="1202283"/>
              <a:chOff x="2570606" y="1864586"/>
              <a:chExt cx="2476397" cy="1202283"/>
            </a:xfrm>
          </p:grpSpPr>
          <p:cxnSp>
            <p:nvCxnSpPr>
              <p:cNvPr id="26" name="直线连接符 43">
                <a:extLst>
                  <a:ext uri="{FF2B5EF4-FFF2-40B4-BE49-F238E27FC236}">
                    <a16:creationId xmlns:a16="http://schemas.microsoft.com/office/drawing/2014/main" id="{A5CE510C-1DA5-604B-B458-9D472619124C}"/>
                  </a:ext>
                </a:extLst>
              </p:cNvPr>
              <p:cNvCxnSpPr>
                <a:stCxn id="28" idx="2"/>
                <a:endCxn id="39" idx="0"/>
              </p:cNvCxnSpPr>
              <p:nvPr/>
            </p:nvCxnSpPr>
            <p:spPr>
              <a:xfrm>
                <a:off x="3159292" y="2744045"/>
                <a:ext cx="649513" cy="322824"/>
              </a:xfrm>
              <a:prstGeom prst="line">
                <a:avLst/>
              </a:prstGeom>
              <a:ln w="9525">
                <a:solidFill>
                  <a:srgbClr val="34569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矩形 19">
                <a:extLst>
                  <a:ext uri="{FF2B5EF4-FFF2-40B4-BE49-F238E27FC236}">
                    <a16:creationId xmlns:a16="http://schemas.microsoft.com/office/drawing/2014/main" id="{9F3084C8-ACA9-B646-8676-CA80E323468A}"/>
                  </a:ext>
                </a:extLst>
              </p:cNvPr>
              <p:cNvSpPr/>
              <p:nvPr/>
            </p:nvSpPr>
            <p:spPr>
              <a:xfrm>
                <a:off x="2570606" y="1864586"/>
                <a:ext cx="2476397" cy="979869"/>
              </a:xfrm>
              <a:prstGeom prst="rect">
                <a:avLst/>
              </a:prstGeom>
              <a:noFill/>
              <a:ln>
                <a:solidFill>
                  <a:srgbClr val="34569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8" name="图片 22">
                <a:extLst>
                  <a:ext uri="{FF2B5EF4-FFF2-40B4-BE49-F238E27FC236}">
                    <a16:creationId xmlns:a16="http://schemas.microsoft.com/office/drawing/2014/main" id="{0D44EB23-18D7-034C-9225-0847AAD524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22263" y="2352893"/>
                <a:ext cx="474058" cy="391152"/>
              </a:xfrm>
              <a:prstGeom prst="rect">
                <a:avLst/>
              </a:prstGeom>
            </p:spPr>
          </p:pic>
          <p:pic>
            <p:nvPicPr>
              <p:cNvPr id="29" name="图片 23">
                <a:extLst>
                  <a:ext uri="{FF2B5EF4-FFF2-40B4-BE49-F238E27FC236}">
                    <a16:creationId xmlns:a16="http://schemas.microsoft.com/office/drawing/2014/main" id="{BF61FEB2-388A-834F-9EC4-C87FFC7427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26270" y="2353116"/>
                <a:ext cx="474058" cy="384420"/>
              </a:xfrm>
              <a:prstGeom prst="rect">
                <a:avLst/>
              </a:prstGeom>
            </p:spPr>
          </p:pic>
          <p:grpSp>
            <p:nvGrpSpPr>
              <p:cNvPr id="30" name="组合 52">
                <a:extLst>
                  <a:ext uri="{FF2B5EF4-FFF2-40B4-BE49-F238E27FC236}">
                    <a16:creationId xmlns:a16="http://schemas.microsoft.com/office/drawing/2014/main" id="{1BD6501E-4EBB-334A-8C53-C6F57A69F51F}"/>
                  </a:ext>
                </a:extLst>
              </p:cNvPr>
              <p:cNvGrpSpPr/>
              <p:nvPr/>
            </p:nvGrpSpPr>
            <p:grpSpPr>
              <a:xfrm>
                <a:off x="4003141" y="2011792"/>
                <a:ext cx="832935" cy="306018"/>
                <a:chOff x="5558636" y="2473116"/>
                <a:chExt cx="1150993" cy="422871"/>
              </a:xfrm>
            </p:grpSpPr>
            <p:pic>
              <p:nvPicPr>
                <p:cNvPr id="35" name="图片 25">
                  <a:extLst>
                    <a:ext uri="{FF2B5EF4-FFF2-40B4-BE49-F238E27FC236}">
                      <a16:creationId xmlns:a16="http://schemas.microsoft.com/office/drawing/2014/main" id="{64CD4B61-3644-3A41-94DD-67D11FDC095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58636" y="2473116"/>
                  <a:ext cx="1150993" cy="377224"/>
                </a:xfrm>
                <a:prstGeom prst="rect">
                  <a:avLst/>
                </a:prstGeom>
                <a:ln>
                  <a:prstDash val="dash"/>
                </a:ln>
              </p:spPr>
            </p:pic>
            <p:sp>
              <p:nvSpPr>
                <p:cNvPr id="36" name="矩形 50">
                  <a:extLst>
                    <a:ext uri="{FF2B5EF4-FFF2-40B4-BE49-F238E27FC236}">
                      <a16:creationId xmlns:a16="http://schemas.microsoft.com/office/drawing/2014/main" id="{E377D02A-BC99-F44C-9DA1-62D7901BA30F}"/>
                    </a:ext>
                  </a:extLst>
                </p:cNvPr>
                <p:cNvSpPr/>
                <p:nvPr/>
              </p:nvSpPr>
              <p:spPr>
                <a:xfrm>
                  <a:off x="5595056" y="2682051"/>
                  <a:ext cx="500944" cy="121202"/>
                </a:xfrm>
                <a:prstGeom prst="rect">
                  <a:avLst/>
                </a:prstGeom>
                <a:solidFill>
                  <a:srgbClr val="0444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200"/>
                </a:p>
              </p:txBody>
            </p:sp>
            <p:sp>
              <p:nvSpPr>
                <p:cNvPr id="37" name="文本框 51">
                  <a:extLst>
                    <a:ext uri="{FF2B5EF4-FFF2-40B4-BE49-F238E27FC236}">
                      <a16:creationId xmlns:a16="http://schemas.microsoft.com/office/drawing/2014/main" id="{CF571F24-A45D-6D43-9BDD-F6BB0F3736BB}"/>
                    </a:ext>
                  </a:extLst>
                </p:cNvPr>
                <p:cNvSpPr txBox="1"/>
                <p:nvPr/>
              </p:nvSpPr>
              <p:spPr>
                <a:xfrm>
                  <a:off x="5575004" y="2619541"/>
                  <a:ext cx="600738" cy="27644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zh-CN" sz="700" b="1" dirty="0">
                      <a:solidFill>
                        <a:schemeClr val="bg1"/>
                      </a:solidFill>
                    </a:rPr>
                    <a:t>NGAF</a:t>
                  </a:r>
                  <a:endParaRPr kumimoji="1" lang="zh-CN" altLang="en-US" sz="7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31" name="组合 53">
                <a:extLst>
                  <a:ext uri="{FF2B5EF4-FFF2-40B4-BE49-F238E27FC236}">
                    <a16:creationId xmlns:a16="http://schemas.microsoft.com/office/drawing/2014/main" id="{6F5564E8-94BA-D742-9A35-6FAB1323EDC4}"/>
                  </a:ext>
                </a:extLst>
              </p:cNvPr>
              <p:cNvGrpSpPr/>
              <p:nvPr/>
            </p:nvGrpSpPr>
            <p:grpSpPr>
              <a:xfrm>
                <a:off x="2796224" y="2011792"/>
                <a:ext cx="832935" cy="306018"/>
                <a:chOff x="5558636" y="2473116"/>
                <a:chExt cx="1150993" cy="422871"/>
              </a:xfrm>
            </p:grpSpPr>
            <p:pic>
              <p:nvPicPr>
                <p:cNvPr id="32" name="图片 54">
                  <a:extLst>
                    <a:ext uri="{FF2B5EF4-FFF2-40B4-BE49-F238E27FC236}">
                      <a16:creationId xmlns:a16="http://schemas.microsoft.com/office/drawing/2014/main" id="{F15D08AC-D4D9-1045-9BF2-50715996D2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58636" y="2473116"/>
                  <a:ext cx="1150993" cy="377224"/>
                </a:xfrm>
                <a:prstGeom prst="rect">
                  <a:avLst/>
                </a:prstGeom>
                <a:ln>
                  <a:prstDash val="dash"/>
                </a:ln>
              </p:spPr>
            </p:pic>
            <p:sp>
              <p:nvSpPr>
                <p:cNvPr id="33" name="矩形 55">
                  <a:extLst>
                    <a:ext uri="{FF2B5EF4-FFF2-40B4-BE49-F238E27FC236}">
                      <a16:creationId xmlns:a16="http://schemas.microsoft.com/office/drawing/2014/main" id="{3F5A5190-E90E-934B-8593-504B642441B0}"/>
                    </a:ext>
                  </a:extLst>
                </p:cNvPr>
                <p:cNvSpPr/>
                <p:nvPr/>
              </p:nvSpPr>
              <p:spPr>
                <a:xfrm>
                  <a:off x="5595056" y="2682051"/>
                  <a:ext cx="500944" cy="121202"/>
                </a:xfrm>
                <a:prstGeom prst="rect">
                  <a:avLst/>
                </a:prstGeom>
                <a:solidFill>
                  <a:srgbClr val="0444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200"/>
                </a:p>
              </p:txBody>
            </p:sp>
            <p:sp>
              <p:nvSpPr>
                <p:cNvPr id="34" name="文本框 56">
                  <a:extLst>
                    <a:ext uri="{FF2B5EF4-FFF2-40B4-BE49-F238E27FC236}">
                      <a16:creationId xmlns:a16="http://schemas.microsoft.com/office/drawing/2014/main" id="{42DE4FAB-E1CA-644A-B61D-72BD55C4C4AE}"/>
                    </a:ext>
                  </a:extLst>
                </p:cNvPr>
                <p:cNvSpPr txBox="1"/>
                <p:nvPr/>
              </p:nvSpPr>
              <p:spPr>
                <a:xfrm>
                  <a:off x="5575004" y="2619541"/>
                  <a:ext cx="600738" cy="27644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zh-CN" sz="700" b="1" dirty="0">
                      <a:solidFill>
                        <a:schemeClr val="bg1"/>
                      </a:solidFill>
                    </a:rPr>
                    <a:t>NGAF</a:t>
                  </a:r>
                  <a:endParaRPr kumimoji="1" lang="zh-CN" altLang="en-US" sz="700" b="1" dirty="0">
                    <a:solidFill>
                      <a:schemeClr val="bg1"/>
                    </a:solidFill>
                  </a:endParaRPr>
                </a:p>
              </p:txBody>
            </p:sp>
          </p:grpSp>
        </p:grpSp>
        <p:grpSp>
          <p:nvGrpSpPr>
            <p:cNvPr id="38" name="组合 64">
              <a:extLst>
                <a:ext uri="{FF2B5EF4-FFF2-40B4-BE49-F238E27FC236}">
                  <a16:creationId xmlns:a16="http://schemas.microsoft.com/office/drawing/2014/main" id="{E17A5027-702D-4C46-A65B-0CFF9E1F0B17}"/>
                </a:ext>
              </a:extLst>
            </p:cNvPr>
            <p:cNvGrpSpPr/>
            <p:nvPr/>
          </p:nvGrpSpPr>
          <p:grpSpPr>
            <a:xfrm>
              <a:off x="3972215" y="3066869"/>
              <a:ext cx="832935" cy="306018"/>
              <a:chOff x="5558636" y="2473116"/>
              <a:chExt cx="1150993" cy="422871"/>
            </a:xfrm>
          </p:grpSpPr>
          <p:pic>
            <p:nvPicPr>
              <p:cNvPr id="39" name="图片 65">
                <a:extLst>
                  <a:ext uri="{FF2B5EF4-FFF2-40B4-BE49-F238E27FC236}">
                    <a16:creationId xmlns:a16="http://schemas.microsoft.com/office/drawing/2014/main" id="{CB689031-2055-DA4B-A056-16AE0CCB5D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8636" y="2473116"/>
                <a:ext cx="1150993" cy="377224"/>
              </a:xfrm>
              <a:prstGeom prst="rect">
                <a:avLst/>
              </a:prstGeom>
              <a:ln>
                <a:prstDash val="dash"/>
              </a:ln>
            </p:spPr>
          </p:pic>
          <p:sp>
            <p:nvSpPr>
              <p:cNvPr id="40" name="矩形 66">
                <a:extLst>
                  <a:ext uri="{FF2B5EF4-FFF2-40B4-BE49-F238E27FC236}">
                    <a16:creationId xmlns:a16="http://schemas.microsoft.com/office/drawing/2014/main" id="{F76AE64A-E950-5246-8D74-DC94CF0F4AA3}"/>
                  </a:ext>
                </a:extLst>
              </p:cNvPr>
              <p:cNvSpPr/>
              <p:nvPr/>
            </p:nvSpPr>
            <p:spPr>
              <a:xfrm>
                <a:off x="5595056" y="2682051"/>
                <a:ext cx="500944" cy="121202"/>
              </a:xfrm>
              <a:prstGeom prst="rect">
                <a:avLst/>
              </a:prstGeom>
              <a:solidFill>
                <a:srgbClr val="0444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200"/>
              </a:p>
            </p:txBody>
          </p:sp>
          <p:sp>
            <p:nvSpPr>
              <p:cNvPr id="41" name="文本框 67">
                <a:extLst>
                  <a:ext uri="{FF2B5EF4-FFF2-40B4-BE49-F238E27FC236}">
                    <a16:creationId xmlns:a16="http://schemas.microsoft.com/office/drawing/2014/main" id="{09B411E8-6B24-4E4A-A18C-38F0BBF898D7}"/>
                  </a:ext>
                </a:extLst>
              </p:cNvPr>
              <p:cNvSpPr txBox="1"/>
              <p:nvPr/>
            </p:nvSpPr>
            <p:spPr>
              <a:xfrm>
                <a:off x="5575004" y="2619541"/>
                <a:ext cx="600738" cy="2764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700" b="1" dirty="0">
                    <a:solidFill>
                      <a:schemeClr val="bg1"/>
                    </a:solidFill>
                  </a:rPr>
                  <a:t>NGAF</a:t>
                </a:r>
                <a:endParaRPr kumimoji="1" lang="zh-CN" altLang="en-US" sz="700" b="1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42" name="图片 76">
              <a:extLst>
                <a:ext uri="{FF2B5EF4-FFF2-40B4-BE49-F238E27FC236}">
                  <a16:creationId xmlns:a16="http://schemas.microsoft.com/office/drawing/2014/main" id="{FB74C680-6E3B-C34B-B5C1-AE7182BA1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159" y="4700703"/>
              <a:ext cx="1895046" cy="687950"/>
            </a:xfrm>
            <a:prstGeom prst="rect">
              <a:avLst/>
            </a:prstGeom>
          </p:spPr>
        </p:pic>
        <p:grpSp>
          <p:nvGrpSpPr>
            <p:cNvPr id="43" name="组合 81">
              <a:extLst>
                <a:ext uri="{FF2B5EF4-FFF2-40B4-BE49-F238E27FC236}">
                  <a16:creationId xmlns:a16="http://schemas.microsoft.com/office/drawing/2014/main" id="{3C151AEA-2344-4F4C-9186-25971E212826}"/>
                </a:ext>
              </a:extLst>
            </p:cNvPr>
            <p:cNvGrpSpPr/>
            <p:nvPr/>
          </p:nvGrpSpPr>
          <p:grpSpPr>
            <a:xfrm>
              <a:off x="3400536" y="4242946"/>
              <a:ext cx="1976293" cy="447827"/>
              <a:chOff x="2841433" y="4253507"/>
              <a:chExt cx="1976293" cy="447827"/>
            </a:xfrm>
          </p:grpSpPr>
          <p:grpSp>
            <p:nvGrpSpPr>
              <p:cNvPr id="44" name="组合 74">
                <a:extLst>
                  <a:ext uri="{FF2B5EF4-FFF2-40B4-BE49-F238E27FC236}">
                    <a16:creationId xmlns:a16="http://schemas.microsoft.com/office/drawing/2014/main" id="{85E39E5B-8017-4E47-BDF5-2EAE9595FD69}"/>
                  </a:ext>
                </a:extLst>
              </p:cNvPr>
              <p:cNvGrpSpPr/>
              <p:nvPr/>
            </p:nvGrpSpPr>
            <p:grpSpPr>
              <a:xfrm>
                <a:off x="2841433" y="4253507"/>
                <a:ext cx="802740" cy="447827"/>
                <a:chOff x="2976619" y="4156496"/>
                <a:chExt cx="802740" cy="447827"/>
              </a:xfrm>
            </p:grpSpPr>
            <p:sp>
              <p:nvSpPr>
                <p:cNvPr id="49" name="圆角矩形 6">
                  <a:extLst>
                    <a:ext uri="{FF2B5EF4-FFF2-40B4-BE49-F238E27FC236}">
                      <a16:creationId xmlns:a16="http://schemas.microsoft.com/office/drawing/2014/main" id="{420D53F6-6223-CF41-B301-DE4E7DA841FA}"/>
                    </a:ext>
                  </a:extLst>
                </p:cNvPr>
                <p:cNvSpPr/>
                <p:nvPr/>
              </p:nvSpPr>
              <p:spPr>
                <a:xfrm>
                  <a:off x="2976619" y="4156496"/>
                  <a:ext cx="652539" cy="393374"/>
                </a:xfrm>
                <a:prstGeom prst="round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100" b="1" dirty="0">
                      <a:latin typeface="Century Gothic" panose="020B0502020202020204" pitchFamily="34" charset="0"/>
                    </a:rPr>
                    <a:t>VM </a:t>
                  </a:r>
                </a:p>
              </p:txBody>
            </p:sp>
            <p:sp>
              <p:nvSpPr>
                <p:cNvPr id="50" name="椭圆 70">
                  <a:extLst>
                    <a:ext uri="{FF2B5EF4-FFF2-40B4-BE49-F238E27FC236}">
                      <a16:creationId xmlns:a16="http://schemas.microsoft.com/office/drawing/2014/main" id="{6853C411-2388-974B-B190-B292EC38E477}"/>
                    </a:ext>
                  </a:extLst>
                </p:cNvPr>
                <p:cNvSpPr/>
                <p:nvPr/>
              </p:nvSpPr>
              <p:spPr>
                <a:xfrm>
                  <a:off x="3456409" y="4281373"/>
                  <a:ext cx="322950" cy="3229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79BD2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pic>
              <p:nvPicPr>
                <p:cNvPr id="51" name="图片 73">
                  <a:extLst>
                    <a:ext uri="{FF2B5EF4-FFF2-40B4-BE49-F238E27FC236}">
                      <a16:creationId xmlns:a16="http://schemas.microsoft.com/office/drawing/2014/main" id="{9EC828F8-A5C1-3C47-88EC-C9D5FF35B0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19770"/>
                <a:stretch>
                  <a:fillRect/>
                </a:stretch>
              </p:blipFill>
              <p:spPr>
                <a:xfrm>
                  <a:off x="3462950" y="4326233"/>
                  <a:ext cx="314281" cy="252146"/>
                </a:xfrm>
                <a:prstGeom prst="rect">
                  <a:avLst/>
                </a:prstGeom>
              </p:spPr>
            </p:pic>
          </p:grpSp>
          <p:grpSp>
            <p:nvGrpSpPr>
              <p:cNvPr id="45" name="组合 77">
                <a:extLst>
                  <a:ext uri="{FF2B5EF4-FFF2-40B4-BE49-F238E27FC236}">
                    <a16:creationId xmlns:a16="http://schemas.microsoft.com/office/drawing/2014/main" id="{734073D2-9EBC-774B-8D96-501AE10E7A6D}"/>
                  </a:ext>
                </a:extLst>
              </p:cNvPr>
              <p:cNvGrpSpPr/>
              <p:nvPr/>
            </p:nvGrpSpPr>
            <p:grpSpPr>
              <a:xfrm>
                <a:off x="4014986" y="4253507"/>
                <a:ext cx="802740" cy="447827"/>
                <a:chOff x="2976619" y="4156496"/>
                <a:chExt cx="802740" cy="447827"/>
              </a:xfrm>
            </p:grpSpPr>
            <p:sp>
              <p:nvSpPr>
                <p:cNvPr id="46" name="圆角矩形 78">
                  <a:extLst>
                    <a:ext uri="{FF2B5EF4-FFF2-40B4-BE49-F238E27FC236}">
                      <a16:creationId xmlns:a16="http://schemas.microsoft.com/office/drawing/2014/main" id="{B3863FA3-E84D-6441-9EED-F9414CF07B50}"/>
                    </a:ext>
                  </a:extLst>
                </p:cNvPr>
                <p:cNvSpPr/>
                <p:nvPr/>
              </p:nvSpPr>
              <p:spPr>
                <a:xfrm>
                  <a:off x="2976619" y="4156496"/>
                  <a:ext cx="652539" cy="393374"/>
                </a:xfrm>
                <a:prstGeom prst="round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100" b="1" dirty="0">
                      <a:latin typeface="Century Gothic" panose="020B0502020202020204" pitchFamily="34" charset="0"/>
                    </a:rPr>
                    <a:t>VM </a:t>
                  </a:r>
                </a:p>
              </p:txBody>
            </p:sp>
            <p:sp>
              <p:nvSpPr>
                <p:cNvPr id="47" name="椭圆 79">
                  <a:extLst>
                    <a:ext uri="{FF2B5EF4-FFF2-40B4-BE49-F238E27FC236}">
                      <a16:creationId xmlns:a16="http://schemas.microsoft.com/office/drawing/2014/main" id="{19CD7242-FAC8-5B42-83AB-C99B58394167}"/>
                    </a:ext>
                  </a:extLst>
                </p:cNvPr>
                <p:cNvSpPr/>
                <p:nvPr/>
              </p:nvSpPr>
              <p:spPr>
                <a:xfrm>
                  <a:off x="3456409" y="4281373"/>
                  <a:ext cx="322950" cy="3229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79BD2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pic>
              <p:nvPicPr>
                <p:cNvPr id="48" name="图片 80">
                  <a:extLst>
                    <a:ext uri="{FF2B5EF4-FFF2-40B4-BE49-F238E27FC236}">
                      <a16:creationId xmlns:a16="http://schemas.microsoft.com/office/drawing/2014/main" id="{6C1A9E75-0628-CD49-9917-8055DA7725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19770"/>
                <a:stretch>
                  <a:fillRect/>
                </a:stretch>
              </p:blipFill>
              <p:spPr>
                <a:xfrm>
                  <a:off x="3462950" y="4326233"/>
                  <a:ext cx="314281" cy="25214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2" name="组合 119">
              <a:extLst>
                <a:ext uri="{FF2B5EF4-FFF2-40B4-BE49-F238E27FC236}">
                  <a16:creationId xmlns:a16="http://schemas.microsoft.com/office/drawing/2014/main" id="{66A3E591-063E-CC4B-BCC4-F354DFB0E7AD}"/>
                </a:ext>
              </a:extLst>
            </p:cNvPr>
            <p:cNvGrpSpPr/>
            <p:nvPr/>
          </p:nvGrpSpPr>
          <p:grpSpPr>
            <a:xfrm>
              <a:off x="1982064" y="2561481"/>
              <a:ext cx="3258245" cy="1815486"/>
              <a:chOff x="1424198" y="2561481"/>
              <a:chExt cx="3258245" cy="1815486"/>
            </a:xfrm>
          </p:grpSpPr>
          <p:cxnSp>
            <p:nvCxnSpPr>
              <p:cNvPr id="53" name="直线连接符 97">
                <a:extLst>
                  <a:ext uri="{FF2B5EF4-FFF2-40B4-BE49-F238E27FC236}">
                    <a16:creationId xmlns:a16="http://schemas.microsoft.com/office/drawing/2014/main" id="{1BD76A93-12A1-004E-A50D-17A4AC8792CA}"/>
                  </a:ext>
                </a:extLst>
              </p:cNvPr>
              <p:cNvCxnSpPr/>
              <p:nvPr/>
            </p:nvCxnSpPr>
            <p:spPr>
              <a:xfrm flipV="1">
                <a:off x="4671043" y="2885875"/>
                <a:ext cx="11400" cy="1481948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线连接符 99">
                <a:extLst>
                  <a:ext uri="{FF2B5EF4-FFF2-40B4-BE49-F238E27FC236}">
                    <a16:creationId xmlns:a16="http://schemas.microsoft.com/office/drawing/2014/main" id="{6F3E607E-805C-424B-85D5-59C97772AE96}"/>
                  </a:ext>
                </a:extLst>
              </p:cNvPr>
              <p:cNvCxnSpPr/>
              <p:nvPr/>
            </p:nvCxnSpPr>
            <p:spPr>
              <a:xfrm flipH="1">
                <a:off x="1694316" y="2885875"/>
                <a:ext cx="2954656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线箭头连接符 102">
                <a:extLst>
                  <a:ext uri="{FF2B5EF4-FFF2-40B4-BE49-F238E27FC236}">
                    <a16:creationId xmlns:a16="http://schemas.microsoft.com/office/drawing/2014/main" id="{993CD2F2-613F-4B4F-88EB-333971CF3AA7}"/>
                  </a:ext>
                </a:extLst>
              </p:cNvPr>
              <p:cNvCxnSpPr/>
              <p:nvPr/>
            </p:nvCxnSpPr>
            <p:spPr>
              <a:xfrm flipV="1">
                <a:off x="1694316" y="2561482"/>
                <a:ext cx="0" cy="324393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线连接符 107">
                <a:extLst>
                  <a:ext uri="{FF2B5EF4-FFF2-40B4-BE49-F238E27FC236}">
                    <a16:creationId xmlns:a16="http://schemas.microsoft.com/office/drawing/2014/main" id="{DC2D587C-C784-B54A-BE8E-C42CE9B59FE0}"/>
                  </a:ext>
                </a:extLst>
              </p:cNvPr>
              <p:cNvCxnSpPr/>
              <p:nvPr/>
            </p:nvCxnSpPr>
            <p:spPr>
              <a:xfrm flipH="1">
                <a:off x="1424198" y="3136728"/>
                <a:ext cx="1994785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线箭头连接符 109">
                <a:extLst>
                  <a:ext uri="{FF2B5EF4-FFF2-40B4-BE49-F238E27FC236}">
                    <a16:creationId xmlns:a16="http://schemas.microsoft.com/office/drawing/2014/main" id="{08D3D8C2-F926-6044-BD38-2159689DE110}"/>
                  </a:ext>
                </a:extLst>
              </p:cNvPr>
              <p:cNvCxnSpPr/>
              <p:nvPr/>
            </p:nvCxnSpPr>
            <p:spPr>
              <a:xfrm flipV="1">
                <a:off x="1425579" y="2561481"/>
                <a:ext cx="0" cy="575391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线连接符 113">
                <a:extLst>
                  <a:ext uri="{FF2B5EF4-FFF2-40B4-BE49-F238E27FC236}">
                    <a16:creationId xmlns:a16="http://schemas.microsoft.com/office/drawing/2014/main" id="{2CC3104C-E564-3343-9695-67BD45BEFB03}"/>
                  </a:ext>
                </a:extLst>
              </p:cNvPr>
              <p:cNvCxnSpPr/>
              <p:nvPr/>
            </p:nvCxnSpPr>
            <p:spPr>
              <a:xfrm flipV="1">
                <a:off x="3482204" y="3438337"/>
                <a:ext cx="7220" cy="93863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线连接符 115">
                <a:extLst>
                  <a:ext uri="{FF2B5EF4-FFF2-40B4-BE49-F238E27FC236}">
                    <a16:creationId xmlns:a16="http://schemas.microsoft.com/office/drawing/2014/main" id="{B9A7C40E-C7F6-A147-9F45-1D01E5713AC9}"/>
                  </a:ext>
                </a:extLst>
              </p:cNvPr>
              <p:cNvCxnSpPr/>
              <p:nvPr/>
            </p:nvCxnSpPr>
            <p:spPr>
              <a:xfrm flipH="1">
                <a:off x="1860281" y="3438480"/>
                <a:ext cx="1631856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线箭头连接符 117">
                <a:extLst>
                  <a:ext uri="{FF2B5EF4-FFF2-40B4-BE49-F238E27FC236}">
                    <a16:creationId xmlns:a16="http://schemas.microsoft.com/office/drawing/2014/main" id="{38D0BC93-A101-9840-8BCF-5DBEC9B48CDB}"/>
                  </a:ext>
                </a:extLst>
              </p:cNvPr>
              <p:cNvCxnSpPr>
                <a:endCxn id="23" idx="2"/>
              </p:cNvCxnSpPr>
              <p:nvPr/>
            </p:nvCxnSpPr>
            <p:spPr>
              <a:xfrm flipV="1">
                <a:off x="1860281" y="2561481"/>
                <a:ext cx="10278" cy="877144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组合 148">
              <a:extLst>
                <a:ext uri="{FF2B5EF4-FFF2-40B4-BE49-F238E27FC236}">
                  <a16:creationId xmlns:a16="http://schemas.microsoft.com/office/drawing/2014/main" id="{C8694848-9AD8-CF46-B345-F3DA09FE79EF}"/>
                </a:ext>
              </a:extLst>
            </p:cNvPr>
            <p:cNvGrpSpPr/>
            <p:nvPr/>
          </p:nvGrpSpPr>
          <p:grpSpPr>
            <a:xfrm>
              <a:off x="1637848" y="2561481"/>
              <a:ext cx="3463569" cy="1815486"/>
              <a:chOff x="1075130" y="2561481"/>
              <a:chExt cx="3463569" cy="1815486"/>
            </a:xfrm>
          </p:grpSpPr>
          <p:cxnSp>
            <p:nvCxnSpPr>
              <p:cNvPr id="62" name="直线连接符 121">
                <a:extLst>
                  <a:ext uri="{FF2B5EF4-FFF2-40B4-BE49-F238E27FC236}">
                    <a16:creationId xmlns:a16="http://schemas.microsoft.com/office/drawing/2014/main" id="{4515094F-3896-9543-9DD4-88D0ED4F8CF0}"/>
                  </a:ext>
                </a:extLst>
              </p:cNvPr>
              <p:cNvCxnSpPr/>
              <p:nvPr/>
            </p:nvCxnSpPr>
            <p:spPr>
              <a:xfrm>
                <a:off x="1188720" y="2561481"/>
                <a:ext cx="0" cy="1061911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线连接符 125">
                <a:extLst>
                  <a:ext uri="{FF2B5EF4-FFF2-40B4-BE49-F238E27FC236}">
                    <a16:creationId xmlns:a16="http://schemas.microsoft.com/office/drawing/2014/main" id="{913AEABA-9577-CD4E-9D86-16DDBEBE9BEA}"/>
                  </a:ext>
                </a:extLst>
              </p:cNvPr>
              <p:cNvCxnSpPr/>
              <p:nvPr/>
            </p:nvCxnSpPr>
            <p:spPr>
              <a:xfrm>
                <a:off x="1188720" y="3623392"/>
                <a:ext cx="3349979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线箭头连接符 130">
                <a:extLst>
                  <a:ext uri="{FF2B5EF4-FFF2-40B4-BE49-F238E27FC236}">
                    <a16:creationId xmlns:a16="http://schemas.microsoft.com/office/drawing/2014/main" id="{0552A3B2-A3EA-5E49-9877-669B17FB7F80}"/>
                  </a:ext>
                </a:extLst>
              </p:cNvPr>
              <p:cNvCxnSpPr/>
              <p:nvPr/>
            </p:nvCxnSpPr>
            <p:spPr>
              <a:xfrm>
                <a:off x="4538699" y="3623392"/>
                <a:ext cx="0" cy="744431"/>
              </a:xfrm>
              <a:prstGeom prst="straightConnector1">
                <a:avLst/>
              </a:prstGeom>
              <a:ln w="12700">
                <a:solidFill>
                  <a:schemeClr val="accent4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线连接符 132">
                <a:extLst>
                  <a:ext uri="{FF2B5EF4-FFF2-40B4-BE49-F238E27FC236}">
                    <a16:creationId xmlns:a16="http://schemas.microsoft.com/office/drawing/2014/main" id="{138101C0-563A-8D46-8F71-2DEBFC31C438}"/>
                  </a:ext>
                </a:extLst>
              </p:cNvPr>
              <p:cNvCxnSpPr/>
              <p:nvPr/>
            </p:nvCxnSpPr>
            <p:spPr>
              <a:xfrm>
                <a:off x="1075130" y="2561481"/>
                <a:ext cx="0" cy="1179178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线连接符 134">
                <a:extLst>
                  <a:ext uri="{FF2B5EF4-FFF2-40B4-BE49-F238E27FC236}">
                    <a16:creationId xmlns:a16="http://schemas.microsoft.com/office/drawing/2014/main" id="{B728F727-7C01-4740-BE39-AC401D89ECB7}"/>
                  </a:ext>
                </a:extLst>
              </p:cNvPr>
              <p:cNvCxnSpPr/>
              <p:nvPr/>
            </p:nvCxnSpPr>
            <p:spPr>
              <a:xfrm>
                <a:off x="1075130" y="3739335"/>
                <a:ext cx="2316309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线箭头连接符 136">
                <a:extLst>
                  <a:ext uri="{FF2B5EF4-FFF2-40B4-BE49-F238E27FC236}">
                    <a16:creationId xmlns:a16="http://schemas.microsoft.com/office/drawing/2014/main" id="{4108457E-40D5-D94D-AFB8-006DA5F4FADC}"/>
                  </a:ext>
                </a:extLst>
              </p:cNvPr>
              <p:cNvCxnSpPr/>
              <p:nvPr/>
            </p:nvCxnSpPr>
            <p:spPr>
              <a:xfrm>
                <a:off x="3391439" y="3739335"/>
                <a:ext cx="0" cy="637632"/>
              </a:xfrm>
              <a:prstGeom prst="straightConnector1">
                <a:avLst/>
              </a:prstGeom>
              <a:ln w="12700">
                <a:solidFill>
                  <a:schemeClr val="accent4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线连接符 139">
                <a:extLst>
                  <a:ext uri="{FF2B5EF4-FFF2-40B4-BE49-F238E27FC236}">
                    <a16:creationId xmlns:a16="http://schemas.microsoft.com/office/drawing/2014/main" id="{B3C81944-EC69-2043-871A-A2088A530A7C}"/>
                  </a:ext>
                </a:extLst>
              </p:cNvPr>
              <p:cNvCxnSpPr/>
              <p:nvPr/>
            </p:nvCxnSpPr>
            <p:spPr>
              <a:xfrm>
                <a:off x="1546529" y="2584199"/>
                <a:ext cx="0" cy="933948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箭头连接符 147">
                <a:extLst>
                  <a:ext uri="{FF2B5EF4-FFF2-40B4-BE49-F238E27FC236}">
                    <a16:creationId xmlns:a16="http://schemas.microsoft.com/office/drawing/2014/main" id="{BD669469-B06F-7946-969C-A4E95957D0D2}"/>
                  </a:ext>
                </a:extLst>
              </p:cNvPr>
              <p:cNvCxnSpPr/>
              <p:nvPr/>
            </p:nvCxnSpPr>
            <p:spPr>
              <a:xfrm>
                <a:off x="1546529" y="3518147"/>
                <a:ext cx="2070582" cy="0"/>
              </a:xfrm>
              <a:prstGeom prst="straightConnector1">
                <a:avLst/>
              </a:prstGeom>
              <a:ln w="12700">
                <a:solidFill>
                  <a:schemeClr val="accent4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050094D6-98F3-0E40-949F-4F41454DA358}"/>
              </a:ext>
            </a:extLst>
          </p:cNvPr>
          <p:cNvSpPr txBox="1"/>
          <p:nvPr/>
        </p:nvSpPr>
        <p:spPr>
          <a:xfrm>
            <a:off x="6973572" y="2406567"/>
            <a:ext cx="4260568" cy="2117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Century Gothic" panose="020B0502020202020204" pitchFamily="34" charset="0"/>
                <a:sym typeface="+mn-ea"/>
              </a:rPr>
              <a:t>In ransomware scenario, CC leverages the storage snapshot API of HCI to take snapshot of the infected VM to minimize data loss.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37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组合 75">
            <a:extLst>
              <a:ext uri="{FF2B5EF4-FFF2-40B4-BE49-F238E27FC236}">
                <a16:creationId xmlns:a16="http://schemas.microsoft.com/office/drawing/2014/main" id="{4DA89B5C-8B10-9A4E-85A2-BAD7F17ED4FD}"/>
              </a:ext>
            </a:extLst>
          </p:cNvPr>
          <p:cNvGrpSpPr/>
          <p:nvPr/>
        </p:nvGrpSpPr>
        <p:grpSpPr>
          <a:xfrm>
            <a:off x="1018290" y="1274873"/>
            <a:ext cx="10264513" cy="4390785"/>
            <a:chOff x="909195" y="1169243"/>
            <a:chExt cx="10264513" cy="4390785"/>
          </a:xfrm>
        </p:grpSpPr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7B80187E-6CE3-724F-A923-17BB648CF8EC}"/>
                </a:ext>
              </a:extLst>
            </p:cNvPr>
            <p:cNvSpPr/>
            <p:nvPr/>
          </p:nvSpPr>
          <p:spPr>
            <a:xfrm>
              <a:off x="909195" y="1169243"/>
              <a:ext cx="10264513" cy="4390785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B12A04BE-138B-194D-B014-DBDAF6DAA5AF}"/>
                </a:ext>
              </a:extLst>
            </p:cNvPr>
            <p:cNvSpPr/>
            <p:nvPr/>
          </p:nvSpPr>
          <p:spPr>
            <a:xfrm>
              <a:off x="963743" y="1233606"/>
              <a:ext cx="10155417" cy="42620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111F2F1-F3CF-1948-9BF9-0AF523904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The Most Comprehensive Data Protection Suite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67173D-BCA1-3743-A31E-CF00BC6BC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50537F-8D49-7B47-9870-869B539B8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3EACBB-FA67-FE4C-998C-75F6B2E4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13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6F1EE-C8D7-F841-9D07-5B4783B74ECD}"/>
              </a:ext>
            </a:extLst>
          </p:cNvPr>
          <p:cNvSpPr txBox="1"/>
          <p:nvPr/>
        </p:nvSpPr>
        <p:spPr>
          <a:xfrm>
            <a:off x="1581619" y="5024436"/>
            <a:ext cx="148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444A2"/>
                </a:solidFill>
              </a:rPr>
              <a:t>Data copy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268661E-8B45-DB41-BA95-1B5429D691C5}"/>
              </a:ext>
            </a:extLst>
          </p:cNvPr>
          <p:cNvGrpSpPr/>
          <p:nvPr/>
        </p:nvGrpSpPr>
        <p:grpSpPr>
          <a:xfrm>
            <a:off x="1446007" y="2804813"/>
            <a:ext cx="1850637" cy="2129843"/>
            <a:chOff x="2044547" y="2462697"/>
            <a:chExt cx="1994053" cy="22948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BB38AB4-2A24-AC45-8FE9-B67498517EA9}"/>
                </a:ext>
              </a:extLst>
            </p:cNvPr>
            <p:cNvSpPr/>
            <p:nvPr/>
          </p:nvSpPr>
          <p:spPr>
            <a:xfrm>
              <a:off x="2044547" y="2462697"/>
              <a:ext cx="1994053" cy="2294896"/>
            </a:xfrm>
            <a:prstGeom prst="rect">
              <a:avLst/>
            </a:prstGeom>
            <a:noFill/>
            <a:ln w="254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E48A529-212A-A343-885B-4FA9A9696993}"/>
                </a:ext>
              </a:extLst>
            </p:cNvPr>
            <p:cNvSpPr/>
            <p:nvPr/>
          </p:nvSpPr>
          <p:spPr>
            <a:xfrm>
              <a:off x="2281083" y="42851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F899E20-83A1-CC44-9844-1A4EC817A4AC}"/>
                </a:ext>
              </a:extLst>
            </p:cNvPr>
            <p:cNvSpPr/>
            <p:nvPr/>
          </p:nvSpPr>
          <p:spPr>
            <a:xfrm>
              <a:off x="2281083" y="391092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1563B08-5180-BA4D-9C52-49F236DC283B}"/>
                </a:ext>
              </a:extLst>
            </p:cNvPr>
            <p:cNvSpPr/>
            <p:nvPr/>
          </p:nvSpPr>
          <p:spPr>
            <a:xfrm>
              <a:off x="2281083" y="35366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444A2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2E61079-A389-2E40-8199-FC6C9836B532}"/>
                </a:ext>
              </a:extLst>
            </p:cNvPr>
            <p:cNvSpPr/>
            <p:nvPr/>
          </p:nvSpPr>
          <p:spPr>
            <a:xfrm>
              <a:off x="2281083" y="3138494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5161117-1674-6B40-9D41-11D2CEA64FA0}"/>
                </a:ext>
              </a:extLst>
            </p:cNvPr>
            <p:cNvSpPr/>
            <p:nvPr/>
          </p:nvSpPr>
          <p:spPr>
            <a:xfrm>
              <a:off x="3159841" y="426381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C200DDA-3D29-B340-9487-E917C61C82ED}"/>
                </a:ext>
              </a:extLst>
            </p:cNvPr>
            <p:cNvSpPr/>
            <p:nvPr/>
          </p:nvSpPr>
          <p:spPr>
            <a:xfrm>
              <a:off x="3159841" y="388956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470201D-635F-6040-AB4F-FC5FFCCFB625}"/>
                </a:ext>
              </a:extLst>
            </p:cNvPr>
            <p:cNvSpPr/>
            <p:nvPr/>
          </p:nvSpPr>
          <p:spPr>
            <a:xfrm>
              <a:off x="3159841" y="351531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0E01BE-1DA6-F449-8E92-4CD49E47E5BC}"/>
                </a:ext>
              </a:extLst>
            </p:cNvPr>
            <p:cNvSpPr/>
            <p:nvPr/>
          </p:nvSpPr>
          <p:spPr>
            <a:xfrm>
              <a:off x="3159841" y="3117126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837B0800-F6B3-534B-A39D-1DDB40CB15A1}"/>
                </a:ext>
              </a:extLst>
            </p:cNvPr>
            <p:cNvSpPr/>
            <p:nvPr/>
          </p:nvSpPr>
          <p:spPr>
            <a:xfrm>
              <a:off x="2619286" y="2619216"/>
              <a:ext cx="776614" cy="363255"/>
            </a:xfrm>
            <a:prstGeom prst="roundRect">
              <a:avLst/>
            </a:prstGeom>
            <a:noFill/>
            <a:ln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6ACDE74-CA34-FA4D-A31F-34C3F67A9B01}"/>
                </a:ext>
              </a:extLst>
            </p:cNvPr>
            <p:cNvSpPr txBox="1"/>
            <p:nvPr/>
          </p:nvSpPr>
          <p:spPr>
            <a:xfrm>
              <a:off x="2619286" y="2609007"/>
              <a:ext cx="787962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aSAN</a:t>
              </a:r>
            </a:p>
          </p:txBody>
        </p:sp>
        <p:sp>
          <p:nvSpPr>
            <p:cNvPr id="20" name="Right Brace 19">
              <a:extLst>
                <a:ext uri="{FF2B5EF4-FFF2-40B4-BE49-F238E27FC236}">
                  <a16:creationId xmlns:a16="http://schemas.microsoft.com/office/drawing/2014/main" id="{51E62491-439D-EC4C-8A85-B35792153155}"/>
                </a:ext>
              </a:extLst>
            </p:cNvPr>
            <p:cNvSpPr/>
            <p:nvPr/>
          </p:nvSpPr>
          <p:spPr>
            <a:xfrm rot="16200000">
              <a:off x="2925287" y="2801500"/>
              <a:ext cx="136221" cy="497910"/>
            </a:xfrm>
            <a:prstGeom prst="rightBrace">
              <a:avLst/>
            </a:prstGeom>
            <a:ln>
              <a:solidFill>
                <a:srgbClr val="0444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31D8ED4-21CF-1F49-ADE9-0764CA0CFF3F}"/>
                </a:ext>
              </a:extLst>
            </p:cNvPr>
            <p:cNvSpPr txBox="1"/>
            <p:nvPr/>
          </p:nvSpPr>
          <p:spPr>
            <a:xfrm>
              <a:off x="2254480" y="3133013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005396B-CBB7-D14C-9795-24D2C5FE4B8B}"/>
                </a:ext>
              </a:extLst>
            </p:cNvPr>
            <p:cNvSpPr txBox="1"/>
            <p:nvPr/>
          </p:nvSpPr>
          <p:spPr>
            <a:xfrm>
              <a:off x="3139445" y="3119742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152D5E9-BA65-954A-ADB0-0167BC342FFE}"/>
                </a:ext>
              </a:extLst>
            </p:cNvPr>
            <p:cNvSpPr txBox="1"/>
            <p:nvPr/>
          </p:nvSpPr>
          <p:spPr>
            <a:xfrm>
              <a:off x="2239022" y="3518575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FBF5F25-1011-2C48-B77B-1D945ACAF8FF}"/>
                </a:ext>
              </a:extLst>
            </p:cNvPr>
            <p:cNvSpPr txBox="1"/>
            <p:nvPr/>
          </p:nvSpPr>
          <p:spPr>
            <a:xfrm>
              <a:off x="3105494" y="3525074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1FA5E41-F23A-D843-93DB-8D1D5A0BCC3B}"/>
                </a:ext>
              </a:extLst>
            </p:cNvPr>
            <p:cNvSpPr txBox="1"/>
            <p:nvPr/>
          </p:nvSpPr>
          <p:spPr>
            <a:xfrm>
              <a:off x="2228689" y="3896102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FE81502-A103-524F-99C2-DE277313F831}"/>
                </a:ext>
              </a:extLst>
            </p:cNvPr>
            <p:cNvSpPr txBox="1"/>
            <p:nvPr/>
          </p:nvSpPr>
          <p:spPr>
            <a:xfrm>
              <a:off x="3111632" y="3892805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9AC13E4-BC96-814F-808F-C0AC1829D8B6}"/>
                </a:ext>
              </a:extLst>
            </p:cNvPr>
            <p:cNvSpPr txBox="1"/>
            <p:nvPr/>
          </p:nvSpPr>
          <p:spPr>
            <a:xfrm>
              <a:off x="2228689" y="4260892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BD06A55-31DA-AD41-A2D0-1C37CFB3A783}"/>
                </a:ext>
              </a:extLst>
            </p:cNvPr>
            <p:cNvSpPr txBox="1"/>
            <p:nvPr/>
          </p:nvSpPr>
          <p:spPr>
            <a:xfrm>
              <a:off x="3107559" y="4246513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E994752-92F2-C044-BDE3-2C54A96F6050}"/>
              </a:ext>
            </a:extLst>
          </p:cNvPr>
          <p:cNvGrpSpPr/>
          <p:nvPr/>
        </p:nvGrpSpPr>
        <p:grpSpPr>
          <a:xfrm>
            <a:off x="4057188" y="2777596"/>
            <a:ext cx="1850637" cy="2129843"/>
            <a:chOff x="2044547" y="2462697"/>
            <a:chExt cx="1994053" cy="2294896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9E4897-47EA-F84C-8E1C-E3BCF6AE50D2}"/>
                </a:ext>
              </a:extLst>
            </p:cNvPr>
            <p:cNvSpPr/>
            <p:nvPr/>
          </p:nvSpPr>
          <p:spPr>
            <a:xfrm>
              <a:off x="2044547" y="2462697"/>
              <a:ext cx="1994053" cy="2294896"/>
            </a:xfrm>
            <a:prstGeom prst="rect">
              <a:avLst/>
            </a:prstGeom>
            <a:noFill/>
            <a:ln w="254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A56E6DC-A158-414D-B747-E0A5D6D5A4E1}"/>
                </a:ext>
              </a:extLst>
            </p:cNvPr>
            <p:cNvSpPr/>
            <p:nvPr/>
          </p:nvSpPr>
          <p:spPr>
            <a:xfrm>
              <a:off x="2281083" y="42851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4D8B2CA-3F5F-FA47-A86D-C57DC91E97B2}"/>
                </a:ext>
              </a:extLst>
            </p:cNvPr>
            <p:cNvSpPr/>
            <p:nvPr/>
          </p:nvSpPr>
          <p:spPr>
            <a:xfrm>
              <a:off x="2281083" y="391092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30144B7-E6B5-7B44-9067-716713E96AF7}"/>
                </a:ext>
              </a:extLst>
            </p:cNvPr>
            <p:cNvSpPr/>
            <p:nvPr/>
          </p:nvSpPr>
          <p:spPr>
            <a:xfrm>
              <a:off x="2281083" y="35366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6EA2641-C45D-9D4C-A420-DE43F5819DF4}"/>
                </a:ext>
              </a:extLst>
            </p:cNvPr>
            <p:cNvSpPr/>
            <p:nvPr/>
          </p:nvSpPr>
          <p:spPr>
            <a:xfrm>
              <a:off x="2281083" y="3138493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4844D91-FC68-5F4D-A445-C997D100CA68}"/>
                </a:ext>
              </a:extLst>
            </p:cNvPr>
            <p:cNvSpPr/>
            <p:nvPr/>
          </p:nvSpPr>
          <p:spPr>
            <a:xfrm>
              <a:off x="3154956" y="4286233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2D136F2-0302-3E4E-8348-C1F9A2A5EDC5}"/>
                </a:ext>
              </a:extLst>
            </p:cNvPr>
            <p:cNvSpPr/>
            <p:nvPr/>
          </p:nvSpPr>
          <p:spPr>
            <a:xfrm>
              <a:off x="3159674" y="391092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67DD205-4FF9-C34E-BBC8-494438AF64D6}"/>
                </a:ext>
              </a:extLst>
            </p:cNvPr>
            <p:cNvSpPr/>
            <p:nvPr/>
          </p:nvSpPr>
          <p:spPr>
            <a:xfrm>
              <a:off x="3154956" y="35366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25368CD-5119-3747-869C-9B9A99ADE093}"/>
                </a:ext>
              </a:extLst>
            </p:cNvPr>
            <p:cNvSpPr/>
            <p:nvPr/>
          </p:nvSpPr>
          <p:spPr>
            <a:xfrm>
              <a:off x="3159841" y="3135026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F85E37EB-07B7-E545-ABE9-AB9495CA64BD}"/>
                </a:ext>
              </a:extLst>
            </p:cNvPr>
            <p:cNvSpPr/>
            <p:nvPr/>
          </p:nvSpPr>
          <p:spPr>
            <a:xfrm>
              <a:off x="2619286" y="2619216"/>
              <a:ext cx="776614" cy="363255"/>
            </a:xfrm>
            <a:prstGeom prst="roundRect">
              <a:avLst/>
            </a:prstGeom>
            <a:noFill/>
            <a:ln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F4A41F5-5023-0545-865C-D8BB08CBFBD4}"/>
                </a:ext>
              </a:extLst>
            </p:cNvPr>
            <p:cNvSpPr txBox="1"/>
            <p:nvPr/>
          </p:nvSpPr>
          <p:spPr>
            <a:xfrm>
              <a:off x="2669286" y="2619216"/>
              <a:ext cx="787962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aSAN</a:t>
              </a:r>
            </a:p>
          </p:txBody>
        </p:sp>
        <p:sp>
          <p:nvSpPr>
            <p:cNvPr id="43" name="Right Brace 42">
              <a:extLst>
                <a:ext uri="{FF2B5EF4-FFF2-40B4-BE49-F238E27FC236}">
                  <a16:creationId xmlns:a16="http://schemas.microsoft.com/office/drawing/2014/main" id="{D919C5D8-BC50-BE41-B78B-39CA1251793D}"/>
                </a:ext>
              </a:extLst>
            </p:cNvPr>
            <p:cNvSpPr/>
            <p:nvPr/>
          </p:nvSpPr>
          <p:spPr>
            <a:xfrm rot="16200000">
              <a:off x="2925287" y="2801500"/>
              <a:ext cx="136221" cy="497910"/>
            </a:xfrm>
            <a:prstGeom prst="rightBrace">
              <a:avLst/>
            </a:prstGeom>
            <a:ln>
              <a:solidFill>
                <a:srgbClr val="0444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340FCC2-3D05-AC4C-8856-C9275A2BE825}"/>
                </a:ext>
              </a:extLst>
            </p:cNvPr>
            <p:cNvSpPr txBox="1"/>
            <p:nvPr/>
          </p:nvSpPr>
          <p:spPr>
            <a:xfrm>
              <a:off x="2255447" y="3125860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02658BB-68D5-2F46-92BD-8FF200FC45C9}"/>
                </a:ext>
              </a:extLst>
            </p:cNvPr>
            <p:cNvSpPr txBox="1"/>
            <p:nvPr/>
          </p:nvSpPr>
          <p:spPr>
            <a:xfrm>
              <a:off x="3175572" y="3111847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80A0BF2-D0AB-E34B-B044-B2865DA1FDD0}"/>
                </a:ext>
              </a:extLst>
            </p:cNvPr>
            <p:cNvSpPr txBox="1"/>
            <p:nvPr/>
          </p:nvSpPr>
          <p:spPr>
            <a:xfrm>
              <a:off x="2237346" y="3506297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112D6E7-6CD1-9B48-B3D0-E4184556C2BF}"/>
                </a:ext>
              </a:extLst>
            </p:cNvPr>
            <p:cNvSpPr txBox="1"/>
            <p:nvPr/>
          </p:nvSpPr>
          <p:spPr>
            <a:xfrm>
              <a:off x="3101830" y="3519632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AF77A6A-B828-3F4E-AE3D-577C0209BFD4}"/>
                </a:ext>
              </a:extLst>
            </p:cNvPr>
            <p:cNvSpPr txBox="1"/>
            <p:nvPr/>
          </p:nvSpPr>
          <p:spPr>
            <a:xfrm>
              <a:off x="2231615" y="3888918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AE57689-EFBB-434D-8A1A-0F9593B193E1}"/>
                </a:ext>
              </a:extLst>
            </p:cNvPr>
            <p:cNvSpPr txBox="1"/>
            <p:nvPr/>
          </p:nvSpPr>
          <p:spPr>
            <a:xfrm>
              <a:off x="3108680" y="3892465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0799997-4B0F-2A4B-B35C-2A9D8CDADE72}"/>
                </a:ext>
              </a:extLst>
            </p:cNvPr>
            <p:cNvSpPr txBox="1"/>
            <p:nvPr/>
          </p:nvSpPr>
          <p:spPr>
            <a:xfrm>
              <a:off x="2225049" y="4267170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A8D58DBE-847E-2645-9257-B2A9D76C27EE}"/>
                </a:ext>
              </a:extLst>
            </p:cNvPr>
            <p:cNvSpPr txBox="1"/>
            <p:nvPr/>
          </p:nvSpPr>
          <p:spPr>
            <a:xfrm>
              <a:off x="3108223" y="4270145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AA0BD3FF-45E4-E941-80D9-4B72304DEE6E}"/>
              </a:ext>
            </a:extLst>
          </p:cNvPr>
          <p:cNvGrpSpPr/>
          <p:nvPr/>
        </p:nvGrpSpPr>
        <p:grpSpPr>
          <a:xfrm>
            <a:off x="7111613" y="2777596"/>
            <a:ext cx="1850637" cy="2129843"/>
            <a:chOff x="2044547" y="2462697"/>
            <a:chExt cx="1994053" cy="2294896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C9C129B-64C7-C54C-8F5A-0E09241D5791}"/>
                </a:ext>
              </a:extLst>
            </p:cNvPr>
            <p:cNvSpPr/>
            <p:nvPr/>
          </p:nvSpPr>
          <p:spPr>
            <a:xfrm>
              <a:off x="2044547" y="2462697"/>
              <a:ext cx="1994053" cy="2294896"/>
            </a:xfrm>
            <a:prstGeom prst="rect">
              <a:avLst/>
            </a:prstGeom>
            <a:noFill/>
            <a:ln w="254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4ECE0AE-81D7-834B-B171-8FF574397B05}"/>
                </a:ext>
              </a:extLst>
            </p:cNvPr>
            <p:cNvSpPr/>
            <p:nvPr/>
          </p:nvSpPr>
          <p:spPr>
            <a:xfrm>
              <a:off x="2281083" y="42851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C744AB1-B052-2743-9857-1256A481B158}"/>
                </a:ext>
              </a:extLst>
            </p:cNvPr>
            <p:cNvSpPr/>
            <p:nvPr/>
          </p:nvSpPr>
          <p:spPr>
            <a:xfrm>
              <a:off x="2281083" y="391092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9A7AB0A-A9C1-1343-BF69-F70E2378B67E}"/>
                </a:ext>
              </a:extLst>
            </p:cNvPr>
            <p:cNvSpPr/>
            <p:nvPr/>
          </p:nvSpPr>
          <p:spPr>
            <a:xfrm>
              <a:off x="2281083" y="3536678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4B2963DD-F50C-034D-B3CE-2FB08C230CD8}"/>
                </a:ext>
              </a:extLst>
            </p:cNvPr>
            <p:cNvSpPr/>
            <p:nvPr/>
          </p:nvSpPr>
          <p:spPr>
            <a:xfrm>
              <a:off x="2281083" y="3138494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5DCB607-9EB0-8B45-89E8-6C75A165754A}"/>
                </a:ext>
              </a:extLst>
            </p:cNvPr>
            <p:cNvSpPr/>
            <p:nvPr/>
          </p:nvSpPr>
          <p:spPr>
            <a:xfrm>
              <a:off x="3159841" y="426381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E36A5A8-3BBD-924B-BC54-FE029E326BE1}"/>
                </a:ext>
              </a:extLst>
            </p:cNvPr>
            <p:cNvSpPr/>
            <p:nvPr/>
          </p:nvSpPr>
          <p:spPr>
            <a:xfrm>
              <a:off x="3159841" y="388956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46293F2-5F67-4341-B3AE-AE168E4CA4BA}"/>
                </a:ext>
              </a:extLst>
            </p:cNvPr>
            <p:cNvSpPr/>
            <p:nvPr/>
          </p:nvSpPr>
          <p:spPr>
            <a:xfrm>
              <a:off x="3159841" y="3515310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7746F9E-E737-344A-8450-645D580C800E}"/>
                </a:ext>
              </a:extLst>
            </p:cNvPr>
            <p:cNvSpPr/>
            <p:nvPr/>
          </p:nvSpPr>
          <p:spPr>
            <a:xfrm>
              <a:off x="3155743" y="3136466"/>
              <a:ext cx="551146" cy="325677"/>
            </a:xfrm>
            <a:prstGeom prst="rect">
              <a:avLst/>
            </a:prstGeom>
            <a:noFill/>
            <a:ln w="12700"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ounded Rectangle 61">
              <a:extLst>
                <a:ext uri="{FF2B5EF4-FFF2-40B4-BE49-F238E27FC236}">
                  <a16:creationId xmlns:a16="http://schemas.microsoft.com/office/drawing/2014/main" id="{257DFF3B-A1CA-3440-8F13-6EDFFECF2757}"/>
                </a:ext>
              </a:extLst>
            </p:cNvPr>
            <p:cNvSpPr/>
            <p:nvPr/>
          </p:nvSpPr>
          <p:spPr>
            <a:xfrm>
              <a:off x="2619286" y="2619216"/>
              <a:ext cx="776614" cy="363255"/>
            </a:xfrm>
            <a:prstGeom prst="roundRect">
              <a:avLst/>
            </a:prstGeom>
            <a:noFill/>
            <a:ln>
              <a:solidFill>
                <a:srgbClr val="0444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4CC2EDBF-BAD0-FD43-BB09-10B2429E3E8D}"/>
                </a:ext>
              </a:extLst>
            </p:cNvPr>
            <p:cNvSpPr txBox="1"/>
            <p:nvPr/>
          </p:nvSpPr>
          <p:spPr>
            <a:xfrm>
              <a:off x="2609933" y="2619216"/>
              <a:ext cx="787962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aSAN</a:t>
              </a:r>
            </a:p>
          </p:txBody>
        </p:sp>
        <p:sp>
          <p:nvSpPr>
            <p:cNvPr id="64" name="Right Brace 63">
              <a:extLst>
                <a:ext uri="{FF2B5EF4-FFF2-40B4-BE49-F238E27FC236}">
                  <a16:creationId xmlns:a16="http://schemas.microsoft.com/office/drawing/2014/main" id="{BFA35C38-9BEB-2E47-B6CF-B00AEB7E81AF}"/>
                </a:ext>
              </a:extLst>
            </p:cNvPr>
            <p:cNvSpPr/>
            <p:nvPr/>
          </p:nvSpPr>
          <p:spPr>
            <a:xfrm rot="16200000">
              <a:off x="2925287" y="2801500"/>
              <a:ext cx="136221" cy="497910"/>
            </a:xfrm>
            <a:prstGeom prst="rightBrace">
              <a:avLst/>
            </a:prstGeom>
            <a:ln>
              <a:solidFill>
                <a:srgbClr val="0444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E8E4518-508E-6E4E-B8F1-C9BBEA243620}"/>
                </a:ext>
              </a:extLst>
            </p:cNvPr>
            <p:cNvSpPr txBox="1"/>
            <p:nvPr/>
          </p:nvSpPr>
          <p:spPr>
            <a:xfrm>
              <a:off x="2269841" y="3116153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7D7124FF-FAB8-854A-907B-C366C2B1B243}"/>
                </a:ext>
              </a:extLst>
            </p:cNvPr>
            <p:cNvSpPr txBox="1"/>
            <p:nvPr/>
          </p:nvSpPr>
          <p:spPr>
            <a:xfrm>
              <a:off x="3152035" y="3123015"/>
              <a:ext cx="58414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SSD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94DC3B7-26C7-D749-A303-88E6C57649A6}"/>
                </a:ext>
              </a:extLst>
            </p:cNvPr>
            <p:cNvSpPr txBox="1"/>
            <p:nvPr/>
          </p:nvSpPr>
          <p:spPr>
            <a:xfrm>
              <a:off x="2231460" y="3517482"/>
              <a:ext cx="705807" cy="364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BFF52C70-56C5-E84E-94CD-02FAAE476C8C}"/>
                </a:ext>
              </a:extLst>
            </p:cNvPr>
            <p:cNvSpPr txBox="1"/>
            <p:nvPr/>
          </p:nvSpPr>
          <p:spPr>
            <a:xfrm>
              <a:off x="3099360" y="3504852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1E2A394-7C2A-7E4F-9E2B-0C554C56E0A0}"/>
                </a:ext>
              </a:extLst>
            </p:cNvPr>
            <p:cNvSpPr txBox="1"/>
            <p:nvPr/>
          </p:nvSpPr>
          <p:spPr>
            <a:xfrm>
              <a:off x="2223205" y="3899329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D8036B72-FC48-934F-AC19-76DF340637F9}"/>
                </a:ext>
              </a:extLst>
            </p:cNvPr>
            <p:cNvSpPr txBox="1"/>
            <p:nvPr/>
          </p:nvSpPr>
          <p:spPr>
            <a:xfrm>
              <a:off x="3099290" y="3869642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26F0D625-F602-7E42-A903-4936AA580D2F}"/>
                </a:ext>
              </a:extLst>
            </p:cNvPr>
            <p:cNvSpPr txBox="1"/>
            <p:nvPr/>
          </p:nvSpPr>
          <p:spPr>
            <a:xfrm>
              <a:off x="2231460" y="4272370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8A16764B-A136-0849-9557-B6EBF17DB299}"/>
                </a:ext>
              </a:extLst>
            </p:cNvPr>
            <p:cNvSpPr txBox="1"/>
            <p:nvPr/>
          </p:nvSpPr>
          <p:spPr>
            <a:xfrm>
              <a:off x="3102672" y="4253709"/>
              <a:ext cx="677419" cy="3647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0444A2"/>
                  </a:solidFill>
                </a:rPr>
                <a:t>HDD</a:t>
              </a:r>
            </a:p>
          </p:txBody>
        </p: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5848E717-565B-9241-864D-CBCBE1AF1CE4}"/>
              </a:ext>
            </a:extLst>
          </p:cNvPr>
          <p:cNvSpPr/>
          <p:nvPr/>
        </p:nvSpPr>
        <p:spPr>
          <a:xfrm>
            <a:off x="2601864" y="1905725"/>
            <a:ext cx="1850637" cy="192269"/>
          </a:xfrm>
          <a:prstGeom prst="rect">
            <a:avLst/>
          </a:prstGeom>
          <a:noFill/>
          <a:ln w="25400">
            <a:solidFill>
              <a:srgbClr val="0444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D1B067C3-FF4A-1C48-B7E5-6C9AE57322D2}"/>
              </a:ext>
            </a:extLst>
          </p:cNvPr>
          <p:cNvSpPr/>
          <p:nvPr/>
        </p:nvSpPr>
        <p:spPr>
          <a:xfrm>
            <a:off x="5430358" y="1905725"/>
            <a:ext cx="1850637" cy="192269"/>
          </a:xfrm>
          <a:prstGeom prst="rect">
            <a:avLst/>
          </a:prstGeom>
          <a:noFill/>
          <a:ln w="25400">
            <a:solidFill>
              <a:srgbClr val="0444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AAC69AC-8E23-714F-B714-7001D93934E4}"/>
              </a:ext>
            </a:extLst>
          </p:cNvPr>
          <p:cNvCxnSpPr>
            <a:cxnSpLocks/>
            <a:stCxn id="74" idx="2"/>
          </p:cNvCxnSpPr>
          <p:nvPr/>
        </p:nvCxnSpPr>
        <p:spPr>
          <a:xfrm flipH="1">
            <a:off x="1703827" y="2097994"/>
            <a:ext cx="1823356" cy="687542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864C019-B8EE-1348-8F27-1D9767D8E45E}"/>
              </a:ext>
            </a:extLst>
          </p:cNvPr>
          <p:cNvCxnSpPr>
            <a:cxnSpLocks/>
            <a:stCxn id="74" idx="2"/>
            <a:endCxn id="32" idx="0"/>
          </p:cNvCxnSpPr>
          <p:nvPr/>
        </p:nvCxnSpPr>
        <p:spPr>
          <a:xfrm>
            <a:off x="3527183" y="2097994"/>
            <a:ext cx="1455324" cy="679602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9392D9B-52E5-4148-8475-BD5B7E7CA339}"/>
              </a:ext>
            </a:extLst>
          </p:cNvPr>
          <p:cNvCxnSpPr>
            <a:cxnSpLocks/>
            <a:stCxn id="74" idx="2"/>
            <a:endCxn id="53" idx="0"/>
          </p:cNvCxnSpPr>
          <p:nvPr/>
        </p:nvCxnSpPr>
        <p:spPr>
          <a:xfrm>
            <a:off x="3527183" y="2097994"/>
            <a:ext cx="4509749" cy="679602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EE3E6A96-75CC-D24C-8AB3-577940165D15}"/>
              </a:ext>
            </a:extLst>
          </p:cNvPr>
          <p:cNvCxnSpPr>
            <a:cxnSpLocks/>
            <a:stCxn id="75" idx="2"/>
            <a:endCxn id="7" idx="0"/>
          </p:cNvCxnSpPr>
          <p:nvPr/>
        </p:nvCxnSpPr>
        <p:spPr>
          <a:xfrm flipH="1">
            <a:off x="2371326" y="2097994"/>
            <a:ext cx="3984351" cy="706819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2204AF6-A805-304A-A3EE-8822A43350DA}"/>
              </a:ext>
            </a:extLst>
          </p:cNvPr>
          <p:cNvCxnSpPr>
            <a:cxnSpLocks/>
            <a:stCxn id="75" idx="2"/>
            <a:endCxn id="32" idx="0"/>
          </p:cNvCxnSpPr>
          <p:nvPr/>
        </p:nvCxnSpPr>
        <p:spPr>
          <a:xfrm flipH="1">
            <a:off x="4982507" y="2097994"/>
            <a:ext cx="1373170" cy="679602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7DC7AE69-2918-934B-B367-4B673EF2ACFF}"/>
              </a:ext>
            </a:extLst>
          </p:cNvPr>
          <p:cNvCxnSpPr>
            <a:cxnSpLocks/>
            <a:stCxn id="75" idx="2"/>
            <a:endCxn id="53" idx="0"/>
          </p:cNvCxnSpPr>
          <p:nvPr/>
        </p:nvCxnSpPr>
        <p:spPr>
          <a:xfrm>
            <a:off x="6355677" y="2097994"/>
            <a:ext cx="1681255" cy="679602"/>
          </a:xfrm>
          <a:prstGeom prst="line">
            <a:avLst/>
          </a:prstGeom>
          <a:ln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EFB829DF-685E-DE4D-8A7A-7D6FCFA417AD}"/>
              </a:ext>
            </a:extLst>
          </p:cNvPr>
          <p:cNvCxnSpPr>
            <a:cxnSpLocks/>
            <a:stCxn id="75" idx="1"/>
            <a:endCxn id="74" idx="3"/>
          </p:cNvCxnSpPr>
          <p:nvPr/>
        </p:nvCxnSpPr>
        <p:spPr>
          <a:xfrm flipH="1">
            <a:off x="4452501" y="2001860"/>
            <a:ext cx="9778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Can 95">
            <a:extLst>
              <a:ext uri="{FF2B5EF4-FFF2-40B4-BE49-F238E27FC236}">
                <a16:creationId xmlns:a16="http://schemas.microsoft.com/office/drawing/2014/main" id="{9FD14C0A-1FD2-F14D-9861-74565F94704E}"/>
              </a:ext>
            </a:extLst>
          </p:cNvPr>
          <p:cNvSpPr/>
          <p:nvPr/>
        </p:nvSpPr>
        <p:spPr>
          <a:xfrm>
            <a:off x="9420978" y="2943753"/>
            <a:ext cx="1336891" cy="1827502"/>
          </a:xfrm>
          <a:prstGeom prst="can">
            <a:avLst/>
          </a:prstGeom>
          <a:noFill/>
          <a:ln w="25400">
            <a:solidFill>
              <a:srgbClr val="0444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3D69F18E-1066-BF45-99AE-D2414436201D}"/>
              </a:ext>
            </a:extLst>
          </p:cNvPr>
          <p:cNvCxnSpPr>
            <a:cxnSpLocks/>
            <a:stCxn id="75" idx="3"/>
          </p:cNvCxnSpPr>
          <p:nvPr/>
        </p:nvCxnSpPr>
        <p:spPr>
          <a:xfrm>
            <a:off x="7280995" y="2001860"/>
            <a:ext cx="2808428" cy="0"/>
          </a:xfrm>
          <a:prstGeom prst="line">
            <a:avLst/>
          </a:prstGeom>
          <a:ln w="12700">
            <a:solidFill>
              <a:srgbClr val="0444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8FFAE8FA-6785-E749-9D69-4FFBA4B7FC39}"/>
              </a:ext>
            </a:extLst>
          </p:cNvPr>
          <p:cNvCxnSpPr>
            <a:cxnSpLocks/>
          </p:cNvCxnSpPr>
          <p:nvPr/>
        </p:nvCxnSpPr>
        <p:spPr>
          <a:xfrm>
            <a:off x="10072788" y="1994409"/>
            <a:ext cx="0" cy="928449"/>
          </a:xfrm>
          <a:prstGeom prst="straightConnector1">
            <a:avLst/>
          </a:prstGeom>
          <a:ln w="12700">
            <a:solidFill>
              <a:srgbClr val="044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>
            <a:extLst>
              <a:ext uri="{FF2B5EF4-FFF2-40B4-BE49-F238E27FC236}">
                <a16:creationId xmlns:a16="http://schemas.microsoft.com/office/drawing/2014/main" id="{6849397F-9427-8240-807C-588736509C79}"/>
              </a:ext>
            </a:extLst>
          </p:cNvPr>
          <p:cNvSpPr txBox="1"/>
          <p:nvPr/>
        </p:nvSpPr>
        <p:spPr>
          <a:xfrm>
            <a:off x="9761287" y="3636065"/>
            <a:ext cx="787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444A2"/>
                </a:solidFill>
              </a:rPr>
              <a:t>SAN/NAS</a:t>
            </a:r>
          </a:p>
        </p:txBody>
      </p:sp>
      <p:sp>
        <p:nvSpPr>
          <p:cNvPr id="104" name="Cross 103">
            <a:extLst>
              <a:ext uri="{FF2B5EF4-FFF2-40B4-BE49-F238E27FC236}">
                <a16:creationId xmlns:a16="http://schemas.microsoft.com/office/drawing/2014/main" id="{38C730B0-9B1B-7D45-9A27-263FDBD24B7B}"/>
              </a:ext>
            </a:extLst>
          </p:cNvPr>
          <p:cNvSpPr/>
          <p:nvPr/>
        </p:nvSpPr>
        <p:spPr>
          <a:xfrm rot="2824127">
            <a:off x="1625718" y="4371026"/>
            <a:ext cx="541256" cy="539966"/>
          </a:xfrm>
          <a:prstGeom prst="plus">
            <a:avLst>
              <a:gd name="adj" fmla="val 4493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Cross 105">
            <a:extLst>
              <a:ext uri="{FF2B5EF4-FFF2-40B4-BE49-F238E27FC236}">
                <a16:creationId xmlns:a16="http://schemas.microsoft.com/office/drawing/2014/main" id="{FC344907-755F-5540-BCFA-FFC3EF0803B4}"/>
              </a:ext>
            </a:extLst>
          </p:cNvPr>
          <p:cNvSpPr/>
          <p:nvPr/>
        </p:nvSpPr>
        <p:spPr>
          <a:xfrm rot="2691441">
            <a:off x="1548342" y="3262896"/>
            <a:ext cx="1495041" cy="1516118"/>
          </a:xfrm>
          <a:prstGeom prst="plus">
            <a:avLst>
              <a:gd name="adj" fmla="val 4538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5D40D9A-46EA-4045-82CB-82711E413BD6}"/>
              </a:ext>
            </a:extLst>
          </p:cNvPr>
          <p:cNvSpPr txBox="1"/>
          <p:nvPr/>
        </p:nvSpPr>
        <p:spPr>
          <a:xfrm>
            <a:off x="1581619" y="5024436"/>
            <a:ext cx="148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444A2"/>
                </a:solidFill>
              </a:rPr>
              <a:t>Data copy</a:t>
            </a:r>
          </a:p>
        </p:txBody>
      </p:sp>
      <p:sp>
        <p:nvSpPr>
          <p:cNvPr id="108" name="Cross 107">
            <a:extLst>
              <a:ext uri="{FF2B5EF4-FFF2-40B4-BE49-F238E27FC236}">
                <a16:creationId xmlns:a16="http://schemas.microsoft.com/office/drawing/2014/main" id="{3F56C488-DDA6-5645-8C24-DB058B7D4CE5}"/>
              </a:ext>
            </a:extLst>
          </p:cNvPr>
          <p:cNvSpPr/>
          <p:nvPr/>
        </p:nvSpPr>
        <p:spPr>
          <a:xfrm rot="2691441">
            <a:off x="2621497" y="1205306"/>
            <a:ext cx="4769790" cy="4755652"/>
          </a:xfrm>
          <a:prstGeom prst="plus">
            <a:avLst>
              <a:gd name="adj" fmla="val 4705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8A218FB3-7495-B644-8FA6-AD60A8DEA52D}"/>
              </a:ext>
            </a:extLst>
          </p:cNvPr>
          <p:cNvSpPr txBox="1"/>
          <p:nvPr/>
        </p:nvSpPr>
        <p:spPr>
          <a:xfrm>
            <a:off x="4067216" y="5029680"/>
            <a:ext cx="185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444A2"/>
                </a:solidFill>
              </a:rPr>
              <a:t>Backup &amp; CDP</a:t>
            </a:r>
          </a:p>
        </p:txBody>
      </p:sp>
    </p:spTree>
    <p:extLst>
      <p:ext uri="{BB962C8B-B14F-4D97-AF65-F5344CB8AC3E}">
        <p14:creationId xmlns:p14="http://schemas.microsoft.com/office/powerpoint/2010/main" val="41552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04" grpId="0" animBg="1"/>
      <p:bldP spid="104" grpId="1" animBg="1"/>
      <p:bldP spid="106" grpId="0" animBg="1"/>
      <p:bldP spid="106" grpId="1" animBg="1"/>
      <p:bldP spid="107" grpId="0"/>
      <p:bldP spid="107" grpId="1"/>
      <p:bldP spid="108" grpId="0" animBg="1"/>
      <p:bldP spid="108" grpId="1" animBg="1"/>
      <p:bldP spid="109" grpId="0"/>
      <p:bldP spid="10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327E1C-B5E7-9449-9144-ABAD336C2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B76EDC-4E98-E34A-AAE2-BEACE583F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54AC04-85BC-A747-AC60-5DD83811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14</a:t>
            </a:fld>
            <a:endParaRPr lang="zh-CN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358F8-C327-E841-A453-0C6436380DE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038600" y="1931988"/>
            <a:ext cx="4114800" cy="276225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444A2"/>
                </a:solidFill>
              </a:rPr>
              <a:t>HA/DR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C0F925D-EC1B-C641-8CF8-7B26951EC7F0}"/>
              </a:ext>
            </a:extLst>
          </p:cNvPr>
          <p:cNvSpPr/>
          <p:nvPr/>
        </p:nvSpPr>
        <p:spPr>
          <a:xfrm>
            <a:off x="4942295" y="3573195"/>
            <a:ext cx="2195316" cy="45719"/>
          </a:xfrm>
          <a:prstGeom prst="rect">
            <a:avLst/>
          </a:prstGeom>
          <a:gradFill>
            <a:gsLst>
              <a:gs pos="53000">
                <a:srgbClr val="0070C0"/>
              </a:gs>
              <a:gs pos="100000">
                <a:srgbClr val="0070C0">
                  <a:alpha val="0"/>
                </a:srgbClr>
              </a:gs>
              <a:gs pos="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162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916F66E7-C0B0-8748-ACB5-C2DE6A13811B}"/>
              </a:ext>
            </a:extLst>
          </p:cNvPr>
          <p:cNvSpPr/>
          <p:nvPr/>
        </p:nvSpPr>
        <p:spPr>
          <a:xfrm>
            <a:off x="1017791" y="1269387"/>
            <a:ext cx="10515600" cy="4681517"/>
          </a:xfrm>
          <a:prstGeom prst="rect">
            <a:avLst/>
          </a:prstGeom>
          <a:gradFill>
            <a:gsLst>
              <a:gs pos="98000">
                <a:srgbClr val="00B0F0">
                  <a:alpha val="10000"/>
                </a:srgbClr>
              </a:gs>
              <a:gs pos="0">
                <a:srgbClr val="00B0F0">
                  <a:alpha val="0"/>
                </a:srgbClr>
              </a:gs>
            </a:gsLst>
            <a:lin ang="16200000" scaled="1"/>
          </a:gradFill>
          <a:ln>
            <a:gradFill>
              <a:gsLst>
                <a:gs pos="0">
                  <a:srgbClr val="0070C0"/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C8B1506-71A4-BF4C-A91D-3F691903083E}"/>
              </a:ext>
            </a:extLst>
          </p:cNvPr>
          <p:cNvSpPr/>
          <p:nvPr/>
        </p:nvSpPr>
        <p:spPr>
          <a:xfrm>
            <a:off x="1017792" y="1254917"/>
            <a:ext cx="10515600" cy="461665"/>
          </a:xfrm>
          <a:prstGeom prst="rect">
            <a:avLst/>
          </a:prstGeom>
          <a:solidFill>
            <a:srgbClr val="0444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BAC503-419C-9A43-9E32-CF5A4E1EC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Why Do We Need HA/DR?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EDF047-B654-9840-B520-87098D6A2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5D164C-CCD3-824E-A070-965E2A32B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01E914-C00D-2847-A4B1-4E8266B69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15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FD21FD-895E-6D42-9504-806720DC4776}"/>
              </a:ext>
            </a:extLst>
          </p:cNvPr>
          <p:cNvSpPr txBox="1"/>
          <p:nvPr/>
        </p:nvSpPr>
        <p:spPr>
          <a:xfrm>
            <a:off x="1291003" y="1254918"/>
            <a:ext cx="8513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Simply put, unplanned service disruption costs, A LOT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95A4A3C-2176-8848-9221-DF714159001C}"/>
              </a:ext>
            </a:extLst>
          </p:cNvPr>
          <p:cNvSpPr txBox="1"/>
          <p:nvPr/>
        </p:nvSpPr>
        <p:spPr>
          <a:xfrm>
            <a:off x="1251515" y="1890106"/>
            <a:ext cx="1028187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sz="1600" dirty="0"/>
              <a:t>According to studies, this is the cost of service downtime:</a:t>
            </a:r>
          </a:p>
          <a:p>
            <a:endParaRPr lang="en-HK" sz="1600" dirty="0"/>
          </a:p>
          <a:p>
            <a:r>
              <a:rPr lang="en-HK" sz="1600" dirty="0">
                <a:hlinkClick r:id="rId2"/>
              </a:rPr>
              <a:t>ITIC</a:t>
            </a:r>
            <a:r>
              <a:rPr lang="en-HK" sz="1600" dirty="0"/>
              <a:t>:</a:t>
            </a:r>
            <a:r>
              <a:rPr lang="en-HK" sz="1600" dirty="0">
                <a:solidFill>
                  <a:srgbClr val="0444A2"/>
                </a:solidFill>
              </a:rPr>
              <a:t> </a:t>
            </a:r>
            <a:r>
              <a:rPr lang="en-HK" sz="2000" b="1" dirty="0">
                <a:solidFill>
                  <a:srgbClr val="75B728"/>
                </a:solidFill>
              </a:rPr>
              <a:t>$100,000</a:t>
            </a:r>
            <a:r>
              <a:rPr lang="en-HK" sz="2000" dirty="0">
                <a:solidFill>
                  <a:srgbClr val="75B728"/>
                </a:solidFill>
              </a:rPr>
              <a:t> </a:t>
            </a:r>
            <a:r>
              <a:rPr lang="en-HK" sz="1600" dirty="0"/>
              <a:t>per hour for 98% of businesses</a:t>
            </a:r>
          </a:p>
          <a:p>
            <a:endParaRPr lang="en-HK" sz="1600" dirty="0"/>
          </a:p>
          <a:p>
            <a:r>
              <a:rPr lang="en-HK" sz="1600" dirty="0">
                <a:hlinkClick r:id="rId3"/>
              </a:rPr>
              <a:t>Gartner:</a:t>
            </a:r>
            <a:r>
              <a:rPr lang="en-HK" sz="2000" dirty="0">
                <a:solidFill>
                  <a:srgbClr val="0444A2"/>
                </a:solidFill>
              </a:rPr>
              <a:t> </a:t>
            </a:r>
            <a:r>
              <a:rPr lang="en-HK" sz="2000" b="1" dirty="0">
                <a:solidFill>
                  <a:srgbClr val="75B728"/>
                </a:solidFill>
              </a:rPr>
              <a:t>$5,600 </a:t>
            </a:r>
            <a:r>
              <a:rPr lang="en-HK" sz="1600" dirty="0"/>
              <a:t>per minute</a:t>
            </a:r>
            <a:r>
              <a:rPr lang="en-HK" sz="1600" dirty="0">
                <a:solidFill>
                  <a:srgbClr val="002060"/>
                </a:solidFill>
              </a:rPr>
              <a:t> or </a:t>
            </a:r>
            <a:r>
              <a:rPr lang="en-HK" sz="2000" b="1" dirty="0">
                <a:solidFill>
                  <a:srgbClr val="75B728"/>
                </a:solidFill>
              </a:rPr>
              <a:t>$300k </a:t>
            </a:r>
            <a:r>
              <a:rPr lang="en-HK" sz="1600" dirty="0"/>
              <a:t>per hour.</a:t>
            </a:r>
          </a:p>
          <a:p>
            <a:endParaRPr lang="en-HK" sz="1600" dirty="0"/>
          </a:p>
          <a:p>
            <a:r>
              <a:rPr lang="en-HK" sz="1600" dirty="0">
                <a:hlinkClick r:id="rId4"/>
              </a:rPr>
              <a:t>Avaya</a:t>
            </a:r>
            <a:r>
              <a:rPr lang="en-HK" sz="1600" dirty="0"/>
              <a:t>:</a:t>
            </a:r>
            <a:r>
              <a:rPr lang="en-HK" sz="2400" dirty="0">
                <a:solidFill>
                  <a:srgbClr val="0444A2"/>
                </a:solidFill>
              </a:rPr>
              <a:t> </a:t>
            </a:r>
            <a:r>
              <a:rPr lang="en-HK" sz="2000" b="1" dirty="0">
                <a:solidFill>
                  <a:srgbClr val="75B728"/>
                </a:solidFill>
              </a:rPr>
              <a:t>$140k </a:t>
            </a:r>
            <a:r>
              <a:rPr lang="en-HK" sz="1600" dirty="0"/>
              <a:t>per incident for the average company.</a:t>
            </a:r>
            <a:r>
              <a:rPr lang="en-HK" sz="2000" dirty="0"/>
              <a:t> </a:t>
            </a:r>
            <a:r>
              <a:rPr lang="en-HK" sz="2000" b="1" dirty="0">
                <a:solidFill>
                  <a:srgbClr val="75B728"/>
                </a:solidFill>
              </a:rPr>
              <a:t>$540k </a:t>
            </a:r>
            <a:r>
              <a:rPr lang="en-HK" sz="1600" dirty="0"/>
              <a:t>per incident for the financial sector.</a:t>
            </a:r>
          </a:p>
          <a:p>
            <a:endParaRPr lang="en-HK" sz="1600" dirty="0"/>
          </a:p>
          <a:p>
            <a:r>
              <a:rPr lang="en-HK" sz="1600" dirty="0">
                <a:hlinkClick r:id="rId5"/>
              </a:rPr>
              <a:t>IDC</a:t>
            </a:r>
            <a:r>
              <a:rPr lang="en-HK" sz="2000" dirty="0"/>
              <a:t>: </a:t>
            </a:r>
            <a:r>
              <a:rPr lang="en-HK" sz="2000" b="1" dirty="0">
                <a:solidFill>
                  <a:srgbClr val="75B728"/>
                </a:solidFill>
              </a:rPr>
              <a:t>$1.25 billion</a:t>
            </a:r>
            <a:r>
              <a:rPr lang="en-HK" sz="2000" dirty="0">
                <a:solidFill>
                  <a:srgbClr val="75B728"/>
                </a:solidFill>
              </a:rPr>
              <a:t> </a:t>
            </a:r>
            <a:r>
              <a:rPr lang="en-HK" sz="1600" dirty="0"/>
              <a:t>to </a:t>
            </a:r>
            <a:r>
              <a:rPr lang="en-HK" sz="2000" b="1" dirty="0">
                <a:solidFill>
                  <a:srgbClr val="75B728"/>
                </a:solidFill>
              </a:rPr>
              <a:t>$2.5 billion</a:t>
            </a:r>
            <a:r>
              <a:rPr lang="en-HK" sz="2000" dirty="0">
                <a:solidFill>
                  <a:srgbClr val="75B728"/>
                </a:solidFill>
              </a:rPr>
              <a:t> </a:t>
            </a:r>
            <a:r>
              <a:rPr lang="en-HK" sz="1600" dirty="0"/>
              <a:t>per year for Fortune 1000 companies with </a:t>
            </a:r>
            <a:r>
              <a:rPr lang="en-HK" sz="2000" b="1" dirty="0">
                <a:solidFill>
                  <a:srgbClr val="75B728"/>
                </a:solidFill>
              </a:rPr>
              <a:t>$1.39 billion </a:t>
            </a:r>
            <a:r>
              <a:rPr lang="en-HK" sz="1600" dirty="0"/>
              <a:t>revenue.</a:t>
            </a:r>
          </a:p>
          <a:p>
            <a:endParaRPr lang="en-HK" sz="1600" dirty="0"/>
          </a:p>
          <a:p>
            <a:r>
              <a:rPr lang="en-HK" sz="1600" dirty="0">
                <a:hlinkClick r:id="rId6"/>
              </a:rPr>
              <a:t>IHS</a:t>
            </a:r>
            <a:r>
              <a:rPr lang="en-HK" sz="2400" dirty="0">
                <a:solidFill>
                  <a:srgbClr val="0444A2"/>
                </a:solidFill>
              </a:rPr>
              <a:t>: </a:t>
            </a:r>
            <a:r>
              <a:rPr lang="en-HK" sz="2000" b="1" dirty="0">
                <a:solidFill>
                  <a:srgbClr val="75B728"/>
                </a:solidFill>
              </a:rPr>
              <a:t>$700 billion </a:t>
            </a:r>
            <a:r>
              <a:rPr lang="en-HK" sz="1600" dirty="0"/>
              <a:t>per year for North American companies, according to IT decision-makers at 400 medium and large organizations in North America that use information and communication technology.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50293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id="{3B8CABF7-16FB-3A43-92AC-1F2D600AE3BE}"/>
              </a:ext>
            </a:extLst>
          </p:cNvPr>
          <p:cNvGrpSpPr/>
          <p:nvPr/>
        </p:nvGrpSpPr>
        <p:grpSpPr>
          <a:xfrm>
            <a:off x="6375396" y="1944583"/>
            <a:ext cx="4114801" cy="2478771"/>
            <a:chOff x="800098" y="1122718"/>
            <a:chExt cx="10373611" cy="3594554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1833777F-13D8-434B-A619-207F35DC607B}"/>
                </a:ext>
              </a:extLst>
            </p:cNvPr>
            <p:cNvSpPr/>
            <p:nvPr/>
          </p:nvSpPr>
          <p:spPr>
            <a:xfrm>
              <a:off x="800098" y="1122718"/>
              <a:ext cx="10373611" cy="3594554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4BC1619C-8D67-2B43-9B2C-40B59D887B10}"/>
                </a:ext>
              </a:extLst>
            </p:cNvPr>
            <p:cNvSpPr/>
            <p:nvPr/>
          </p:nvSpPr>
          <p:spPr>
            <a:xfrm>
              <a:off x="909196" y="1191910"/>
              <a:ext cx="10155417" cy="34724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E5C34A70-F388-874F-A0B6-542C628CF93A}"/>
              </a:ext>
            </a:extLst>
          </p:cNvPr>
          <p:cNvSpPr/>
          <p:nvPr/>
        </p:nvSpPr>
        <p:spPr>
          <a:xfrm>
            <a:off x="1689097" y="4452077"/>
            <a:ext cx="4114799" cy="369332"/>
          </a:xfrm>
          <a:prstGeom prst="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2F86CAE5-2E5B-DA4C-95C9-7B1AE718760E}"/>
              </a:ext>
            </a:extLst>
          </p:cNvPr>
          <p:cNvGrpSpPr/>
          <p:nvPr/>
        </p:nvGrpSpPr>
        <p:grpSpPr>
          <a:xfrm>
            <a:off x="1689096" y="1944583"/>
            <a:ext cx="4114801" cy="2478771"/>
            <a:chOff x="800098" y="1122718"/>
            <a:chExt cx="10373611" cy="3594554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9CF7036D-C663-5F48-8B72-BBE615BB406F}"/>
                </a:ext>
              </a:extLst>
            </p:cNvPr>
            <p:cNvSpPr/>
            <p:nvPr/>
          </p:nvSpPr>
          <p:spPr>
            <a:xfrm>
              <a:off x="800098" y="1122718"/>
              <a:ext cx="10373611" cy="3594554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374DDABB-FBF7-3944-BC26-37F9FA1C451F}"/>
                </a:ext>
              </a:extLst>
            </p:cNvPr>
            <p:cNvSpPr/>
            <p:nvPr/>
          </p:nvSpPr>
          <p:spPr>
            <a:xfrm>
              <a:off x="909196" y="1191910"/>
              <a:ext cx="10155417" cy="34724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1737BD3-F50F-B74F-9A01-5BE10BB8C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Business Continuity</a:t>
            </a:r>
            <a:r>
              <a:rPr lang="zh-CN" altLang="en-US" dirty="0">
                <a:solidFill>
                  <a:srgbClr val="003299"/>
                </a:solidFill>
              </a:rPr>
              <a:t> </a:t>
            </a:r>
            <a:r>
              <a:rPr lang="en-US" altLang="zh-CN" dirty="0">
                <a:solidFill>
                  <a:srgbClr val="003299"/>
                </a:solidFill>
              </a:rPr>
              <a:t>In Different Levels</a:t>
            </a:r>
            <a:r>
              <a:rPr lang="zh-CN" altLang="en-US" dirty="0">
                <a:solidFill>
                  <a:srgbClr val="003299"/>
                </a:solidFill>
              </a:rPr>
              <a:t> </a:t>
            </a:r>
            <a:r>
              <a:rPr lang="en-US" dirty="0">
                <a:solidFill>
                  <a:srgbClr val="003299"/>
                </a:solidFill>
              </a:rPr>
              <a:t>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2963C4-8E76-D24B-AA1E-A1B3B0F64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EDFFC8-0B3C-E24B-9CAA-52D7172FF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AD459-775C-0741-8226-AE32AA5DD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16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AD13F-2765-8443-87E0-B2E33C706BCC}"/>
              </a:ext>
            </a:extLst>
          </p:cNvPr>
          <p:cNvSpPr txBox="1"/>
          <p:nvPr/>
        </p:nvSpPr>
        <p:spPr>
          <a:xfrm>
            <a:off x="3184840" y="4452077"/>
            <a:ext cx="1188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Local HA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EDB1AD-E5D6-954C-A4A3-782018CAC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312" y="3195504"/>
            <a:ext cx="1485900" cy="68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6C349C-3C91-EB47-A99E-6D7681790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76" y="3195504"/>
            <a:ext cx="1485900" cy="685800"/>
          </a:xfrm>
          <a:prstGeom prst="rect">
            <a:avLst/>
          </a:prstGeom>
        </p:spPr>
      </p:pic>
      <p:sp>
        <p:nvSpPr>
          <p:cNvPr id="13" name="Circular Arrow 12">
            <a:extLst>
              <a:ext uri="{FF2B5EF4-FFF2-40B4-BE49-F238E27FC236}">
                <a16:creationId xmlns:a16="http://schemas.microsoft.com/office/drawing/2014/main" id="{09735870-29F7-FD4C-965A-504BCB371EF6}"/>
              </a:ext>
            </a:extLst>
          </p:cNvPr>
          <p:cNvSpPr/>
          <p:nvPr/>
        </p:nvSpPr>
        <p:spPr>
          <a:xfrm>
            <a:off x="3103605" y="2420465"/>
            <a:ext cx="1653656" cy="573555"/>
          </a:xfrm>
          <a:custGeom>
            <a:avLst/>
            <a:gdLst>
              <a:gd name="connsiteX0" fmla="*/ 80963 w 1762397"/>
              <a:gd name="connsiteY0" fmla="*/ 647700 h 1295400"/>
              <a:gd name="connsiteX1" fmla="*/ 798477 w 1762397"/>
              <a:gd name="connsiteY1" fmla="*/ 83998 h 1295400"/>
              <a:gd name="connsiteX2" fmla="*/ 1618068 w 1762397"/>
              <a:gd name="connsiteY2" fmla="*/ 426672 h 1295400"/>
              <a:gd name="connsiteX3" fmla="*/ 1683630 w 1762397"/>
              <a:gd name="connsiteY3" fmla="*/ 426672 h 1295400"/>
              <a:gd name="connsiteX4" fmla="*/ 1600472 w 1762397"/>
              <a:gd name="connsiteY4" fmla="*/ 647700 h 1295400"/>
              <a:gd name="connsiteX5" fmla="*/ 1359780 w 1762397"/>
              <a:gd name="connsiteY5" fmla="*/ 426672 h 1295400"/>
              <a:gd name="connsiteX6" fmla="*/ 1415966 w 1762397"/>
              <a:gd name="connsiteY6" fmla="*/ 426672 h 1295400"/>
              <a:gd name="connsiteX7" fmla="*/ 801467 w 1762397"/>
              <a:gd name="connsiteY7" fmla="*/ 246057 h 1295400"/>
              <a:gd name="connsiteX8" fmla="*/ 242888 w 1762397"/>
              <a:gd name="connsiteY8" fmla="*/ 647700 h 1295400"/>
              <a:gd name="connsiteX9" fmla="*/ 80963 w 1762397"/>
              <a:gd name="connsiteY9" fmla="*/ 647700 h 1295400"/>
              <a:gd name="connsiteX0" fmla="*/ 0 w 1602667"/>
              <a:gd name="connsiteY0" fmla="*/ 566757 h 566757"/>
              <a:gd name="connsiteX1" fmla="*/ 717514 w 1602667"/>
              <a:gd name="connsiteY1" fmla="*/ 3055 h 566757"/>
              <a:gd name="connsiteX2" fmla="*/ 1537105 w 1602667"/>
              <a:gd name="connsiteY2" fmla="*/ 345729 h 566757"/>
              <a:gd name="connsiteX3" fmla="*/ 1602667 w 1602667"/>
              <a:gd name="connsiteY3" fmla="*/ 345729 h 566757"/>
              <a:gd name="connsiteX4" fmla="*/ 1519509 w 1602667"/>
              <a:gd name="connsiteY4" fmla="*/ 566757 h 566757"/>
              <a:gd name="connsiteX5" fmla="*/ 1190436 w 1602667"/>
              <a:gd name="connsiteY5" fmla="*/ 383121 h 566757"/>
              <a:gd name="connsiteX6" fmla="*/ 1335003 w 1602667"/>
              <a:gd name="connsiteY6" fmla="*/ 345729 h 566757"/>
              <a:gd name="connsiteX7" fmla="*/ 720504 w 1602667"/>
              <a:gd name="connsiteY7" fmla="*/ 165114 h 566757"/>
              <a:gd name="connsiteX8" fmla="*/ 161925 w 1602667"/>
              <a:gd name="connsiteY8" fmla="*/ 566757 h 566757"/>
              <a:gd name="connsiteX9" fmla="*/ 0 w 1602667"/>
              <a:gd name="connsiteY9" fmla="*/ 566757 h 566757"/>
              <a:gd name="connsiteX0" fmla="*/ 0 w 1602667"/>
              <a:gd name="connsiteY0" fmla="*/ 566757 h 566757"/>
              <a:gd name="connsiteX1" fmla="*/ 717514 w 1602667"/>
              <a:gd name="connsiteY1" fmla="*/ 3055 h 566757"/>
              <a:gd name="connsiteX2" fmla="*/ 1537105 w 1602667"/>
              <a:gd name="connsiteY2" fmla="*/ 345729 h 566757"/>
              <a:gd name="connsiteX3" fmla="*/ 1602667 w 1602667"/>
              <a:gd name="connsiteY3" fmla="*/ 345729 h 566757"/>
              <a:gd name="connsiteX4" fmla="*/ 1519509 w 1602667"/>
              <a:gd name="connsiteY4" fmla="*/ 566757 h 566757"/>
              <a:gd name="connsiteX5" fmla="*/ 1190436 w 1602667"/>
              <a:gd name="connsiteY5" fmla="*/ 383121 h 566757"/>
              <a:gd name="connsiteX6" fmla="*/ 1355399 w 1602667"/>
              <a:gd name="connsiteY6" fmla="*/ 369524 h 566757"/>
              <a:gd name="connsiteX7" fmla="*/ 720504 w 1602667"/>
              <a:gd name="connsiteY7" fmla="*/ 165114 h 566757"/>
              <a:gd name="connsiteX8" fmla="*/ 161925 w 1602667"/>
              <a:gd name="connsiteY8" fmla="*/ 566757 h 566757"/>
              <a:gd name="connsiteX9" fmla="*/ 0 w 1602667"/>
              <a:gd name="connsiteY9" fmla="*/ 566757 h 566757"/>
              <a:gd name="connsiteX0" fmla="*/ 0 w 1653656"/>
              <a:gd name="connsiteY0" fmla="*/ 566757 h 566757"/>
              <a:gd name="connsiteX1" fmla="*/ 717514 w 1653656"/>
              <a:gd name="connsiteY1" fmla="*/ 3055 h 566757"/>
              <a:gd name="connsiteX2" fmla="*/ 1537105 w 1653656"/>
              <a:gd name="connsiteY2" fmla="*/ 345729 h 566757"/>
              <a:gd name="connsiteX3" fmla="*/ 1653656 w 1653656"/>
              <a:gd name="connsiteY3" fmla="*/ 342330 h 566757"/>
              <a:gd name="connsiteX4" fmla="*/ 1519509 w 1653656"/>
              <a:gd name="connsiteY4" fmla="*/ 566757 h 566757"/>
              <a:gd name="connsiteX5" fmla="*/ 1190436 w 1653656"/>
              <a:gd name="connsiteY5" fmla="*/ 383121 h 566757"/>
              <a:gd name="connsiteX6" fmla="*/ 1355399 w 1653656"/>
              <a:gd name="connsiteY6" fmla="*/ 369524 h 566757"/>
              <a:gd name="connsiteX7" fmla="*/ 720504 w 1653656"/>
              <a:gd name="connsiteY7" fmla="*/ 165114 h 566757"/>
              <a:gd name="connsiteX8" fmla="*/ 161925 w 1653656"/>
              <a:gd name="connsiteY8" fmla="*/ 566757 h 566757"/>
              <a:gd name="connsiteX9" fmla="*/ 0 w 1653656"/>
              <a:gd name="connsiteY9" fmla="*/ 566757 h 566757"/>
              <a:gd name="connsiteX0" fmla="*/ 0 w 1653656"/>
              <a:gd name="connsiteY0" fmla="*/ 566757 h 573555"/>
              <a:gd name="connsiteX1" fmla="*/ 717514 w 1653656"/>
              <a:gd name="connsiteY1" fmla="*/ 3055 h 573555"/>
              <a:gd name="connsiteX2" fmla="*/ 1537105 w 1653656"/>
              <a:gd name="connsiteY2" fmla="*/ 345729 h 573555"/>
              <a:gd name="connsiteX3" fmla="*/ 1653656 w 1653656"/>
              <a:gd name="connsiteY3" fmla="*/ 342330 h 573555"/>
              <a:gd name="connsiteX4" fmla="*/ 1539905 w 1653656"/>
              <a:gd name="connsiteY4" fmla="*/ 573555 h 573555"/>
              <a:gd name="connsiteX5" fmla="*/ 1190436 w 1653656"/>
              <a:gd name="connsiteY5" fmla="*/ 383121 h 573555"/>
              <a:gd name="connsiteX6" fmla="*/ 1355399 w 1653656"/>
              <a:gd name="connsiteY6" fmla="*/ 369524 h 573555"/>
              <a:gd name="connsiteX7" fmla="*/ 720504 w 1653656"/>
              <a:gd name="connsiteY7" fmla="*/ 165114 h 573555"/>
              <a:gd name="connsiteX8" fmla="*/ 161925 w 1653656"/>
              <a:gd name="connsiteY8" fmla="*/ 566757 h 573555"/>
              <a:gd name="connsiteX9" fmla="*/ 0 w 1653656"/>
              <a:gd name="connsiteY9" fmla="*/ 566757 h 573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3656" h="573555">
                <a:moveTo>
                  <a:pt x="0" y="566757"/>
                </a:moveTo>
                <a:cubicBezTo>
                  <a:pt x="0" y="276438"/>
                  <a:pt x="309778" y="33066"/>
                  <a:pt x="717514" y="3055"/>
                </a:cubicBezTo>
                <a:cubicBezTo>
                  <a:pt x="1067359" y="-22695"/>
                  <a:pt x="1399931" y="116355"/>
                  <a:pt x="1537105" y="345729"/>
                </a:cubicBezTo>
                <a:lnTo>
                  <a:pt x="1653656" y="342330"/>
                </a:lnTo>
                <a:lnTo>
                  <a:pt x="1539905" y="573555"/>
                </a:lnTo>
                <a:lnTo>
                  <a:pt x="1190436" y="383121"/>
                </a:lnTo>
                <a:cubicBezTo>
                  <a:pt x="1209165" y="383121"/>
                  <a:pt x="1336670" y="369524"/>
                  <a:pt x="1355399" y="369524"/>
                </a:cubicBezTo>
                <a:cubicBezTo>
                  <a:pt x="1221970" y="239683"/>
                  <a:pt x="962965" y="145755"/>
                  <a:pt x="720504" y="165114"/>
                </a:cubicBezTo>
                <a:cubicBezTo>
                  <a:pt x="401323" y="190598"/>
                  <a:pt x="161925" y="362736"/>
                  <a:pt x="161925" y="566757"/>
                </a:cubicBezTo>
                <a:lnTo>
                  <a:pt x="0" y="566757"/>
                </a:lnTo>
                <a:close/>
              </a:path>
            </a:pathLst>
          </a:custGeom>
          <a:gradFill>
            <a:gsLst>
              <a:gs pos="40000">
                <a:srgbClr val="0070C0"/>
              </a:gs>
              <a:gs pos="10000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5" name="Graphic 14" descr="City">
            <a:extLst>
              <a:ext uri="{FF2B5EF4-FFF2-40B4-BE49-F238E27FC236}">
                <a16:creationId xmlns:a16="http://schemas.microsoft.com/office/drawing/2014/main" id="{4D4B401A-D94D-7247-B33A-0D51DDEBCB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26366" y="2677075"/>
            <a:ext cx="1457959" cy="1457959"/>
          </a:xfrm>
          <a:prstGeom prst="rect">
            <a:avLst/>
          </a:prstGeom>
        </p:spPr>
      </p:pic>
      <p:pic>
        <p:nvPicPr>
          <p:cNvPr id="17" name="Graphic 16" descr="Building">
            <a:extLst>
              <a:ext uri="{FF2B5EF4-FFF2-40B4-BE49-F238E27FC236}">
                <a16:creationId xmlns:a16="http://schemas.microsoft.com/office/drawing/2014/main" id="{65FDB786-05A1-F543-B0DC-65E56BDBF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28805" y="2897071"/>
            <a:ext cx="1085090" cy="1085090"/>
          </a:xfrm>
          <a:prstGeom prst="rect">
            <a:avLst/>
          </a:prstGeom>
        </p:spPr>
      </p:pic>
      <p:sp>
        <p:nvSpPr>
          <p:cNvPr id="18" name="Circular Arrow 17">
            <a:extLst>
              <a:ext uri="{FF2B5EF4-FFF2-40B4-BE49-F238E27FC236}">
                <a16:creationId xmlns:a16="http://schemas.microsoft.com/office/drawing/2014/main" id="{A6FBA9D5-3CE7-E340-B369-0F1E422D25FA}"/>
              </a:ext>
            </a:extLst>
          </p:cNvPr>
          <p:cNvSpPr/>
          <p:nvPr/>
        </p:nvSpPr>
        <p:spPr>
          <a:xfrm>
            <a:off x="7517876" y="2234642"/>
            <a:ext cx="1829837" cy="529391"/>
          </a:xfrm>
          <a:custGeom>
            <a:avLst/>
            <a:gdLst>
              <a:gd name="connsiteX0" fmla="*/ 80963 w 2103408"/>
              <a:gd name="connsiteY0" fmla="*/ 647700 h 1295400"/>
              <a:gd name="connsiteX1" fmla="*/ 968629 w 2103408"/>
              <a:gd name="connsiteY1" fmla="*/ 83041 h 1295400"/>
              <a:gd name="connsiteX2" fmla="*/ 1914666 w 2103408"/>
              <a:gd name="connsiteY2" fmla="*/ 388153 h 1295400"/>
              <a:gd name="connsiteX3" fmla="*/ 1965758 w 2103408"/>
              <a:gd name="connsiteY3" fmla="*/ 388153 h 1295400"/>
              <a:gd name="connsiteX4" fmla="*/ 1941483 w 2103408"/>
              <a:gd name="connsiteY4" fmla="*/ 647700 h 1295400"/>
              <a:gd name="connsiteX5" fmla="*/ 1641908 w 2103408"/>
              <a:gd name="connsiteY5" fmla="*/ 388153 h 1295400"/>
              <a:gd name="connsiteX6" fmla="*/ 1672401 w 2103408"/>
              <a:gd name="connsiteY6" fmla="*/ 388153 h 1295400"/>
              <a:gd name="connsiteX7" fmla="*/ 970881 w 2103408"/>
              <a:gd name="connsiteY7" fmla="*/ 244913 h 1295400"/>
              <a:gd name="connsiteX8" fmla="*/ 242887 w 2103408"/>
              <a:gd name="connsiteY8" fmla="*/ 647700 h 1295400"/>
              <a:gd name="connsiteX9" fmla="*/ 80963 w 2103408"/>
              <a:gd name="connsiteY9" fmla="*/ 647700 h 1295400"/>
              <a:gd name="connsiteX0" fmla="*/ 0 w 1884795"/>
              <a:gd name="connsiteY0" fmla="*/ 566748 h 566748"/>
              <a:gd name="connsiteX1" fmla="*/ 887666 w 1884795"/>
              <a:gd name="connsiteY1" fmla="*/ 2089 h 566748"/>
              <a:gd name="connsiteX2" fmla="*/ 1833703 w 1884795"/>
              <a:gd name="connsiteY2" fmla="*/ 307201 h 566748"/>
              <a:gd name="connsiteX3" fmla="*/ 1884795 w 1884795"/>
              <a:gd name="connsiteY3" fmla="*/ 307201 h 566748"/>
              <a:gd name="connsiteX4" fmla="*/ 1860520 w 1884795"/>
              <a:gd name="connsiteY4" fmla="*/ 566748 h 566748"/>
              <a:gd name="connsiteX5" fmla="*/ 1350191 w 1884795"/>
              <a:gd name="connsiteY5" fmla="*/ 368387 h 566748"/>
              <a:gd name="connsiteX6" fmla="*/ 1591438 w 1884795"/>
              <a:gd name="connsiteY6" fmla="*/ 307201 h 566748"/>
              <a:gd name="connsiteX7" fmla="*/ 889918 w 1884795"/>
              <a:gd name="connsiteY7" fmla="*/ 163961 h 566748"/>
              <a:gd name="connsiteX8" fmla="*/ 161924 w 1884795"/>
              <a:gd name="connsiteY8" fmla="*/ 566748 h 566748"/>
              <a:gd name="connsiteX9" fmla="*/ 0 w 1884795"/>
              <a:gd name="connsiteY9" fmla="*/ 566748 h 566748"/>
              <a:gd name="connsiteX0" fmla="*/ 0 w 2027564"/>
              <a:gd name="connsiteY0" fmla="*/ 566748 h 566748"/>
              <a:gd name="connsiteX1" fmla="*/ 887666 w 2027564"/>
              <a:gd name="connsiteY1" fmla="*/ 2089 h 566748"/>
              <a:gd name="connsiteX2" fmla="*/ 1833703 w 2027564"/>
              <a:gd name="connsiteY2" fmla="*/ 307201 h 566748"/>
              <a:gd name="connsiteX3" fmla="*/ 2027564 w 2027564"/>
              <a:gd name="connsiteY3" fmla="*/ 283407 h 566748"/>
              <a:gd name="connsiteX4" fmla="*/ 1860520 w 2027564"/>
              <a:gd name="connsiteY4" fmla="*/ 566748 h 566748"/>
              <a:gd name="connsiteX5" fmla="*/ 1350191 w 2027564"/>
              <a:gd name="connsiteY5" fmla="*/ 368387 h 566748"/>
              <a:gd name="connsiteX6" fmla="*/ 1591438 w 2027564"/>
              <a:gd name="connsiteY6" fmla="*/ 307201 h 566748"/>
              <a:gd name="connsiteX7" fmla="*/ 889918 w 2027564"/>
              <a:gd name="connsiteY7" fmla="*/ 163961 h 566748"/>
              <a:gd name="connsiteX8" fmla="*/ 161924 w 2027564"/>
              <a:gd name="connsiteY8" fmla="*/ 566748 h 566748"/>
              <a:gd name="connsiteX9" fmla="*/ 0 w 2027564"/>
              <a:gd name="connsiteY9" fmla="*/ 566748 h 566748"/>
              <a:gd name="connsiteX0" fmla="*/ 0 w 2061556"/>
              <a:gd name="connsiteY0" fmla="*/ 566748 h 566748"/>
              <a:gd name="connsiteX1" fmla="*/ 887666 w 2061556"/>
              <a:gd name="connsiteY1" fmla="*/ 2089 h 566748"/>
              <a:gd name="connsiteX2" fmla="*/ 1833703 w 2061556"/>
              <a:gd name="connsiteY2" fmla="*/ 307201 h 566748"/>
              <a:gd name="connsiteX3" fmla="*/ 2061556 w 2061556"/>
              <a:gd name="connsiteY3" fmla="*/ 269810 h 566748"/>
              <a:gd name="connsiteX4" fmla="*/ 1860520 w 2061556"/>
              <a:gd name="connsiteY4" fmla="*/ 566748 h 566748"/>
              <a:gd name="connsiteX5" fmla="*/ 1350191 w 2061556"/>
              <a:gd name="connsiteY5" fmla="*/ 368387 h 566748"/>
              <a:gd name="connsiteX6" fmla="*/ 1591438 w 2061556"/>
              <a:gd name="connsiteY6" fmla="*/ 307201 h 566748"/>
              <a:gd name="connsiteX7" fmla="*/ 889918 w 2061556"/>
              <a:gd name="connsiteY7" fmla="*/ 163961 h 566748"/>
              <a:gd name="connsiteX8" fmla="*/ 161924 w 2061556"/>
              <a:gd name="connsiteY8" fmla="*/ 566748 h 566748"/>
              <a:gd name="connsiteX9" fmla="*/ 0 w 2061556"/>
              <a:gd name="connsiteY9" fmla="*/ 566748 h 566748"/>
              <a:gd name="connsiteX0" fmla="*/ 0 w 2061556"/>
              <a:gd name="connsiteY0" fmla="*/ 575423 h 575423"/>
              <a:gd name="connsiteX1" fmla="*/ 887666 w 2061556"/>
              <a:gd name="connsiteY1" fmla="*/ 10764 h 575423"/>
              <a:gd name="connsiteX2" fmla="*/ 1813307 w 2061556"/>
              <a:gd name="connsiteY2" fmla="*/ 285283 h 575423"/>
              <a:gd name="connsiteX3" fmla="*/ 2061556 w 2061556"/>
              <a:gd name="connsiteY3" fmla="*/ 278485 h 575423"/>
              <a:gd name="connsiteX4" fmla="*/ 1860520 w 2061556"/>
              <a:gd name="connsiteY4" fmla="*/ 575423 h 575423"/>
              <a:gd name="connsiteX5" fmla="*/ 1350191 w 2061556"/>
              <a:gd name="connsiteY5" fmla="*/ 377062 h 575423"/>
              <a:gd name="connsiteX6" fmla="*/ 1591438 w 2061556"/>
              <a:gd name="connsiteY6" fmla="*/ 315876 h 575423"/>
              <a:gd name="connsiteX7" fmla="*/ 889918 w 2061556"/>
              <a:gd name="connsiteY7" fmla="*/ 172636 h 575423"/>
              <a:gd name="connsiteX8" fmla="*/ 161924 w 2061556"/>
              <a:gd name="connsiteY8" fmla="*/ 575423 h 575423"/>
              <a:gd name="connsiteX9" fmla="*/ 0 w 2061556"/>
              <a:gd name="connsiteY9" fmla="*/ 575423 h 575423"/>
              <a:gd name="connsiteX0" fmla="*/ 0 w 2061556"/>
              <a:gd name="connsiteY0" fmla="*/ 574034 h 574034"/>
              <a:gd name="connsiteX1" fmla="*/ 887666 w 2061556"/>
              <a:gd name="connsiteY1" fmla="*/ 9375 h 574034"/>
              <a:gd name="connsiteX2" fmla="*/ 1813307 w 2061556"/>
              <a:gd name="connsiteY2" fmla="*/ 283894 h 574034"/>
              <a:gd name="connsiteX3" fmla="*/ 2061556 w 2061556"/>
              <a:gd name="connsiteY3" fmla="*/ 277096 h 574034"/>
              <a:gd name="connsiteX4" fmla="*/ 1860520 w 2061556"/>
              <a:gd name="connsiteY4" fmla="*/ 574034 h 574034"/>
              <a:gd name="connsiteX5" fmla="*/ 1350191 w 2061556"/>
              <a:gd name="connsiteY5" fmla="*/ 375673 h 574034"/>
              <a:gd name="connsiteX6" fmla="*/ 1591438 w 2061556"/>
              <a:gd name="connsiteY6" fmla="*/ 314487 h 574034"/>
              <a:gd name="connsiteX7" fmla="*/ 889918 w 2061556"/>
              <a:gd name="connsiteY7" fmla="*/ 171247 h 574034"/>
              <a:gd name="connsiteX8" fmla="*/ 161924 w 2061556"/>
              <a:gd name="connsiteY8" fmla="*/ 574034 h 574034"/>
              <a:gd name="connsiteX9" fmla="*/ 0 w 2061556"/>
              <a:gd name="connsiteY9" fmla="*/ 574034 h 574034"/>
              <a:gd name="connsiteX0" fmla="*/ 0 w 2061556"/>
              <a:gd name="connsiteY0" fmla="*/ 564876 h 564876"/>
              <a:gd name="connsiteX1" fmla="*/ 887666 w 2061556"/>
              <a:gd name="connsiteY1" fmla="*/ 217 h 564876"/>
              <a:gd name="connsiteX2" fmla="*/ 1813307 w 2061556"/>
              <a:gd name="connsiteY2" fmla="*/ 274736 h 564876"/>
              <a:gd name="connsiteX3" fmla="*/ 2061556 w 2061556"/>
              <a:gd name="connsiteY3" fmla="*/ 267938 h 564876"/>
              <a:gd name="connsiteX4" fmla="*/ 1860520 w 2061556"/>
              <a:gd name="connsiteY4" fmla="*/ 564876 h 564876"/>
              <a:gd name="connsiteX5" fmla="*/ 1350191 w 2061556"/>
              <a:gd name="connsiteY5" fmla="*/ 366515 h 564876"/>
              <a:gd name="connsiteX6" fmla="*/ 1591438 w 2061556"/>
              <a:gd name="connsiteY6" fmla="*/ 305329 h 564876"/>
              <a:gd name="connsiteX7" fmla="*/ 889918 w 2061556"/>
              <a:gd name="connsiteY7" fmla="*/ 162089 h 564876"/>
              <a:gd name="connsiteX8" fmla="*/ 161924 w 2061556"/>
              <a:gd name="connsiteY8" fmla="*/ 564876 h 564876"/>
              <a:gd name="connsiteX9" fmla="*/ 0 w 2061556"/>
              <a:gd name="connsiteY9" fmla="*/ 564876 h 564876"/>
              <a:gd name="connsiteX0" fmla="*/ 0 w 2061556"/>
              <a:gd name="connsiteY0" fmla="*/ 565372 h 565372"/>
              <a:gd name="connsiteX1" fmla="*/ 887666 w 2061556"/>
              <a:gd name="connsiteY1" fmla="*/ 713 h 565372"/>
              <a:gd name="connsiteX2" fmla="*/ 1813307 w 2061556"/>
              <a:gd name="connsiteY2" fmla="*/ 275232 h 565372"/>
              <a:gd name="connsiteX3" fmla="*/ 2061556 w 2061556"/>
              <a:gd name="connsiteY3" fmla="*/ 268434 h 565372"/>
              <a:gd name="connsiteX4" fmla="*/ 1860520 w 2061556"/>
              <a:gd name="connsiteY4" fmla="*/ 565372 h 565372"/>
              <a:gd name="connsiteX5" fmla="*/ 1350191 w 2061556"/>
              <a:gd name="connsiteY5" fmla="*/ 367011 h 565372"/>
              <a:gd name="connsiteX6" fmla="*/ 1591438 w 2061556"/>
              <a:gd name="connsiteY6" fmla="*/ 305825 h 565372"/>
              <a:gd name="connsiteX7" fmla="*/ 889918 w 2061556"/>
              <a:gd name="connsiteY7" fmla="*/ 162585 h 565372"/>
              <a:gd name="connsiteX8" fmla="*/ 161924 w 2061556"/>
              <a:gd name="connsiteY8" fmla="*/ 565372 h 565372"/>
              <a:gd name="connsiteX9" fmla="*/ 0 w 2061556"/>
              <a:gd name="connsiteY9" fmla="*/ 565372 h 565372"/>
              <a:gd name="connsiteX0" fmla="*/ 0 w 2061556"/>
              <a:gd name="connsiteY0" fmla="*/ 566394 h 566394"/>
              <a:gd name="connsiteX1" fmla="*/ 887666 w 2061556"/>
              <a:gd name="connsiteY1" fmla="*/ 1735 h 566394"/>
              <a:gd name="connsiteX2" fmla="*/ 1813307 w 2061556"/>
              <a:gd name="connsiteY2" fmla="*/ 276254 h 566394"/>
              <a:gd name="connsiteX3" fmla="*/ 2061556 w 2061556"/>
              <a:gd name="connsiteY3" fmla="*/ 269456 h 566394"/>
              <a:gd name="connsiteX4" fmla="*/ 1860520 w 2061556"/>
              <a:gd name="connsiteY4" fmla="*/ 566394 h 566394"/>
              <a:gd name="connsiteX5" fmla="*/ 1350191 w 2061556"/>
              <a:gd name="connsiteY5" fmla="*/ 368033 h 566394"/>
              <a:gd name="connsiteX6" fmla="*/ 1591438 w 2061556"/>
              <a:gd name="connsiteY6" fmla="*/ 306847 h 566394"/>
              <a:gd name="connsiteX7" fmla="*/ 889918 w 2061556"/>
              <a:gd name="connsiteY7" fmla="*/ 163607 h 566394"/>
              <a:gd name="connsiteX8" fmla="*/ 161924 w 2061556"/>
              <a:gd name="connsiteY8" fmla="*/ 566394 h 566394"/>
              <a:gd name="connsiteX9" fmla="*/ 0 w 2061556"/>
              <a:gd name="connsiteY9" fmla="*/ 566394 h 566394"/>
              <a:gd name="connsiteX0" fmla="*/ 0 w 2061556"/>
              <a:gd name="connsiteY0" fmla="*/ 566394 h 566394"/>
              <a:gd name="connsiteX1" fmla="*/ 887666 w 2061556"/>
              <a:gd name="connsiteY1" fmla="*/ 1735 h 566394"/>
              <a:gd name="connsiteX2" fmla="*/ 1813307 w 2061556"/>
              <a:gd name="connsiteY2" fmla="*/ 276254 h 566394"/>
              <a:gd name="connsiteX3" fmla="*/ 2061556 w 2061556"/>
              <a:gd name="connsiteY3" fmla="*/ 269456 h 566394"/>
              <a:gd name="connsiteX4" fmla="*/ 1860520 w 2061556"/>
              <a:gd name="connsiteY4" fmla="*/ 566394 h 566394"/>
              <a:gd name="connsiteX5" fmla="*/ 1442031 w 2061556"/>
              <a:gd name="connsiteY5" fmla="*/ 332096 h 566394"/>
              <a:gd name="connsiteX6" fmla="*/ 1591438 w 2061556"/>
              <a:gd name="connsiteY6" fmla="*/ 306847 h 566394"/>
              <a:gd name="connsiteX7" fmla="*/ 889918 w 2061556"/>
              <a:gd name="connsiteY7" fmla="*/ 163607 h 566394"/>
              <a:gd name="connsiteX8" fmla="*/ 161924 w 2061556"/>
              <a:gd name="connsiteY8" fmla="*/ 566394 h 566394"/>
              <a:gd name="connsiteX9" fmla="*/ 0 w 2061556"/>
              <a:gd name="connsiteY9" fmla="*/ 566394 h 566394"/>
              <a:gd name="connsiteX0" fmla="*/ 0 w 1957737"/>
              <a:gd name="connsiteY0" fmla="*/ 566394 h 566394"/>
              <a:gd name="connsiteX1" fmla="*/ 887666 w 1957737"/>
              <a:gd name="connsiteY1" fmla="*/ 1735 h 566394"/>
              <a:gd name="connsiteX2" fmla="*/ 1813307 w 1957737"/>
              <a:gd name="connsiteY2" fmla="*/ 276254 h 566394"/>
              <a:gd name="connsiteX3" fmla="*/ 1957737 w 1957737"/>
              <a:gd name="connsiteY3" fmla="*/ 269456 h 566394"/>
              <a:gd name="connsiteX4" fmla="*/ 1860520 w 1957737"/>
              <a:gd name="connsiteY4" fmla="*/ 566394 h 566394"/>
              <a:gd name="connsiteX5" fmla="*/ 1442031 w 1957737"/>
              <a:gd name="connsiteY5" fmla="*/ 332096 h 566394"/>
              <a:gd name="connsiteX6" fmla="*/ 1591438 w 1957737"/>
              <a:gd name="connsiteY6" fmla="*/ 306847 h 566394"/>
              <a:gd name="connsiteX7" fmla="*/ 889918 w 1957737"/>
              <a:gd name="connsiteY7" fmla="*/ 163607 h 566394"/>
              <a:gd name="connsiteX8" fmla="*/ 161924 w 1957737"/>
              <a:gd name="connsiteY8" fmla="*/ 566394 h 566394"/>
              <a:gd name="connsiteX9" fmla="*/ 0 w 1957737"/>
              <a:gd name="connsiteY9" fmla="*/ 566394 h 56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57737" h="566394">
                <a:moveTo>
                  <a:pt x="0" y="566394"/>
                </a:moveTo>
                <a:cubicBezTo>
                  <a:pt x="0" y="272193"/>
                  <a:pt x="374878" y="24161"/>
                  <a:pt x="887666" y="1735"/>
                </a:cubicBezTo>
                <a:cubicBezTo>
                  <a:pt x="1285325" y="-15656"/>
                  <a:pt x="1622866" y="99184"/>
                  <a:pt x="1813307" y="276254"/>
                </a:cubicBezTo>
                <a:lnTo>
                  <a:pt x="1957737" y="269456"/>
                </a:lnTo>
                <a:lnTo>
                  <a:pt x="1860520" y="566394"/>
                </a:lnTo>
                <a:lnTo>
                  <a:pt x="1442031" y="332096"/>
                </a:lnTo>
                <a:cubicBezTo>
                  <a:pt x="1452195" y="332096"/>
                  <a:pt x="1581274" y="306847"/>
                  <a:pt x="1591438" y="306847"/>
                </a:cubicBezTo>
                <a:cubicBezTo>
                  <a:pt x="1419502" y="203846"/>
                  <a:pt x="1156743" y="150195"/>
                  <a:pt x="889918" y="163607"/>
                </a:cubicBezTo>
                <a:cubicBezTo>
                  <a:pt x="476598" y="184383"/>
                  <a:pt x="161924" y="358486"/>
                  <a:pt x="161924" y="566394"/>
                </a:cubicBezTo>
                <a:lnTo>
                  <a:pt x="0" y="566394"/>
                </a:lnTo>
                <a:close/>
              </a:path>
            </a:pathLst>
          </a:custGeom>
          <a:gradFill>
            <a:gsLst>
              <a:gs pos="40000">
                <a:srgbClr val="0070C0"/>
              </a:gs>
              <a:gs pos="10000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266F1A1E-C2EB-AA49-89A1-8C349292EEC6}"/>
              </a:ext>
            </a:extLst>
          </p:cNvPr>
          <p:cNvSpPr/>
          <p:nvPr/>
        </p:nvSpPr>
        <p:spPr>
          <a:xfrm rot="2824127">
            <a:off x="2266951" y="3145430"/>
            <a:ext cx="767689" cy="770396"/>
          </a:xfrm>
          <a:prstGeom prst="plus">
            <a:avLst>
              <a:gd name="adj" fmla="val 4493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ross 20">
            <a:extLst>
              <a:ext uri="{FF2B5EF4-FFF2-40B4-BE49-F238E27FC236}">
                <a16:creationId xmlns:a16="http://schemas.microsoft.com/office/drawing/2014/main" id="{ECEC28E9-D2FE-A547-B04A-74E66066C7AD}"/>
              </a:ext>
            </a:extLst>
          </p:cNvPr>
          <p:cNvSpPr/>
          <p:nvPr/>
        </p:nvSpPr>
        <p:spPr>
          <a:xfrm rot="2824127">
            <a:off x="7148871" y="3101360"/>
            <a:ext cx="767689" cy="770396"/>
          </a:xfrm>
          <a:prstGeom prst="plus">
            <a:avLst>
              <a:gd name="adj" fmla="val 4493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5CA9186C-BE15-7D46-859C-453DB884FCC4}"/>
              </a:ext>
            </a:extLst>
          </p:cNvPr>
          <p:cNvSpPr/>
          <p:nvPr/>
        </p:nvSpPr>
        <p:spPr>
          <a:xfrm>
            <a:off x="6375397" y="4452077"/>
            <a:ext cx="4114799" cy="369332"/>
          </a:xfrm>
          <a:prstGeom prst="rect">
            <a:avLst/>
          </a:prstGeom>
          <a:solidFill>
            <a:srgbClr val="044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A5CE1-7412-AD4E-81F8-16D9B5A48C39}"/>
              </a:ext>
            </a:extLst>
          </p:cNvPr>
          <p:cNvSpPr txBox="1"/>
          <p:nvPr/>
        </p:nvSpPr>
        <p:spPr>
          <a:xfrm>
            <a:off x="7423545" y="4456202"/>
            <a:ext cx="2052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Cross-site HA/DR</a:t>
            </a:r>
          </a:p>
        </p:txBody>
      </p:sp>
    </p:spTree>
    <p:extLst>
      <p:ext uri="{BB962C8B-B14F-4D97-AF65-F5344CB8AC3E}">
        <p14:creationId xmlns:p14="http://schemas.microsoft.com/office/powerpoint/2010/main" val="61409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5058FD-A5DC-F349-9D25-A574F7F7F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3D2599-A6D6-FB4F-8B34-F87AC5E3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B074AC-4291-6342-B95F-513B1E08F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17</a:t>
            </a:fld>
            <a:endParaRPr lang="zh-CN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E6279E-462E-A74F-B58E-69D06FA955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9656" y="2862263"/>
            <a:ext cx="4992688" cy="80168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444A2"/>
                </a:solidFill>
              </a:rPr>
              <a:t>How </a:t>
            </a:r>
            <a:r>
              <a:rPr lang="en-US" sz="3200" b="1" dirty="0" err="1">
                <a:solidFill>
                  <a:srgbClr val="0444A2"/>
                </a:solidFill>
              </a:rPr>
              <a:t>Sangfor</a:t>
            </a:r>
            <a:r>
              <a:rPr lang="en-US" sz="3200" b="1" dirty="0">
                <a:solidFill>
                  <a:srgbClr val="0444A2"/>
                </a:solidFill>
              </a:rPr>
              <a:t> HCI Does It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EADE6DF-8847-1D4A-BEE2-141BC9ABF699}"/>
              </a:ext>
            </a:extLst>
          </p:cNvPr>
          <p:cNvSpPr/>
          <p:nvPr/>
        </p:nvSpPr>
        <p:spPr>
          <a:xfrm flipV="1">
            <a:off x="3440783" y="3591612"/>
            <a:ext cx="5466761" cy="72338"/>
          </a:xfrm>
          <a:prstGeom prst="rect">
            <a:avLst/>
          </a:prstGeom>
          <a:gradFill>
            <a:gsLst>
              <a:gs pos="53000">
                <a:srgbClr val="0070C0"/>
              </a:gs>
              <a:gs pos="100000">
                <a:srgbClr val="0070C0">
                  <a:alpha val="0"/>
                </a:srgbClr>
              </a:gs>
              <a:gs pos="0">
                <a:srgbClr val="0070C0">
                  <a:alpha val="0"/>
                </a:srgb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28582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>
            <a:extLst>
              <a:ext uri="{FF2B5EF4-FFF2-40B4-BE49-F238E27FC236}">
                <a16:creationId xmlns:a16="http://schemas.microsoft.com/office/drawing/2014/main" id="{D0E36A7A-AE37-D94D-BAA5-746FBCF351ED}"/>
              </a:ext>
            </a:extLst>
          </p:cNvPr>
          <p:cNvSpPr/>
          <p:nvPr/>
        </p:nvSpPr>
        <p:spPr>
          <a:xfrm>
            <a:off x="3008522" y="3100775"/>
            <a:ext cx="5966847" cy="1286359"/>
          </a:xfrm>
          <a:custGeom>
            <a:avLst/>
            <a:gdLst>
              <a:gd name="connsiteX0" fmla="*/ 0 w 5961156"/>
              <a:gd name="connsiteY0" fmla="*/ 0 h 1038386"/>
              <a:gd name="connsiteX1" fmla="*/ 5961156 w 5961156"/>
              <a:gd name="connsiteY1" fmla="*/ 0 h 1038386"/>
              <a:gd name="connsiteX2" fmla="*/ 5961156 w 5961156"/>
              <a:gd name="connsiteY2" fmla="*/ 1038386 h 1038386"/>
              <a:gd name="connsiteX3" fmla="*/ 0 w 5961156"/>
              <a:gd name="connsiteY3" fmla="*/ 1038386 h 1038386"/>
              <a:gd name="connsiteX4" fmla="*/ 0 w 5961156"/>
              <a:gd name="connsiteY4" fmla="*/ 0 h 1038386"/>
              <a:gd name="connsiteX0" fmla="*/ 0 w 5961156"/>
              <a:gd name="connsiteY0" fmla="*/ 0 h 1255363"/>
              <a:gd name="connsiteX1" fmla="*/ 5961156 w 5961156"/>
              <a:gd name="connsiteY1" fmla="*/ 0 h 1255363"/>
              <a:gd name="connsiteX2" fmla="*/ 5961156 w 5961156"/>
              <a:gd name="connsiteY2" fmla="*/ 1038386 h 1255363"/>
              <a:gd name="connsiteX3" fmla="*/ 2626962 w 5961156"/>
              <a:gd name="connsiteY3" fmla="*/ 1255363 h 1255363"/>
              <a:gd name="connsiteX4" fmla="*/ 0 w 5961156"/>
              <a:gd name="connsiteY4" fmla="*/ 0 h 1255363"/>
              <a:gd name="connsiteX0" fmla="*/ 0 w 5961156"/>
              <a:gd name="connsiteY0" fmla="*/ 0 h 1286359"/>
              <a:gd name="connsiteX1" fmla="*/ 5961156 w 5961156"/>
              <a:gd name="connsiteY1" fmla="*/ 0 h 1286359"/>
              <a:gd name="connsiteX2" fmla="*/ 2869244 w 5961156"/>
              <a:gd name="connsiteY2" fmla="*/ 1286359 h 1286359"/>
              <a:gd name="connsiteX3" fmla="*/ 2626962 w 5961156"/>
              <a:gd name="connsiteY3" fmla="*/ 1255363 h 1286359"/>
              <a:gd name="connsiteX4" fmla="*/ 0 w 5961156"/>
              <a:gd name="connsiteY4" fmla="*/ 0 h 1286359"/>
              <a:gd name="connsiteX0" fmla="*/ 0 w 5961156"/>
              <a:gd name="connsiteY0" fmla="*/ 0 h 1286359"/>
              <a:gd name="connsiteX1" fmla="*/ 5961156 w 5961156"/>
              <a:gd name="connsiteY1" fmla="*/ 0 h 1286359"/>
              <a:gd name="connsiteX2" fmla="*/ 2869244 w 5961156"/>
              <a:gd name="connsiteY2" fmla="*/ 1286359 h 1286359"/>
              <a:gd name="connsiteX3" fmla="*/ 2626962 w 5961156"/>
              <a:gd name="connsiteY3" fmla="*/ 1255363 h 1286359"/>
              <a:gd name="connsiteX4" fmla="*/ 0 w 5961156"/>
              <a:gd name="connsiteY4" fmla="*/ 0 h 1286359"/>
              <a:gd name="connsiteX0" fmla="*/ 0 w 5961156"/>
              <a:gd name="connsiteY0" fmla="*/ 0 h 1286359"/>
              <a:gd name="connsiteX1" fmla="*/ 5961156 w 5961156"/>
              <a:gd name="connsiteY1" fmla="*/ 0 h 1286359"/>
              <a:gd name="connsiteX2" fmla="*/ 4958389 w 5961156"/>
              <a:gd name="connsiteY2" fmla="*/ 410705 h 1286359"/>
              <a:gd name="connsiteX3" fmla="*/ 2869244 w 5961156"/>
              <a:gd name="connsiteY3" fmla="*/ 1286359 h 1286359"/>
              <a:gd name="connsiteX4" fmla="*/ 2626962 w 5961156"/>
              <a:gd name="connsiteY4" fmla="*/ 1255363 h 1286359"/>
              <a:gd name="connsiteX5" fmla="*/ 0 w 5961156"/>
              <a:gd name="connsiteY5" fmla="*/ 0 h 1286359"/>
              <a:gd name="connsiteX0" fmla="*/ 0 w 5965779"/>
              <a:gd name="connsiteY0" fmla="*/ 0 h 1286359"/>
              <a:gd name="connsiteX1" fmla="*/ 5961156 w 5965779"/>
              <a:gd name="connsiteY1" fmla="*/ 0 h 1286359"/>
              <a:gd name="connsiteX2" fmla="*/ 5965779 w 5965779"/>
              <a:gd name="connsiteY2" fmla="*/ 294467 h 1286359"/>
              <a:gd name="connsiteX3" fmla="*/ 2869244 w 5965779"/>
              <a:gd name="connsiteY3" fmla="*/ 1286359 h 1286359"/>
              <a:gd name="connsiteX4" fmla="*/ 2626962 w 5965779"/>
              <a:gd name="connsiteY4" fmla="*/ 1255363 h 1286359"/>
              <a:gd name="connsiteX5" fmla="*/ 0 w 5965779"/>
              <a:gd name="connsiteY5" fmla="*/ 0 h 1286359"/>
              <a:gd name="connsiteX0" fmla="*/ 0 w 5965779"/>
              <a:gd name="connsiteY0" fmla="*/ 0 h 1286359"/>
              <a:gd name="connsiteX1" fmla="*/ 5961156 w 5965779"/>
              <a:gd name="connsiteY1" fmla="*/ 0 h 1286359"/>
              <a:gd name="connsiteX2" fmla="*/ 5965779 w 5965779"/>
              <a:gd name="connsiteY2" fmla="*/ 294467 h 1286359"/>
              <a:gd name="connsiteX3" fmla="*/ 2869244 w 5965779"/>
              <a:gd name="connsiteY3" fmla="*/ 1286359 h 1286359"/>
              <a:gd name="connsiteX4" fmla="*/ 2626962 w 5965779"/>
              <a:gd name="connsiteY4" fmla="*/ 1255363 h 1286359"/>
              <a:gd name="connsiteX5" fmla="*/ 781596 w 5965779"/>
              <a:gd name="connsiteY5" fmla="*/ 395207 h 1286359"/>
              <a:gd name="connsiteX6" fmla="*/ 0 w 5965779"/>
              <a:gd name="connsiteY6" fmla="*/ 0 h 1286359"/>
              <a:gd name="connsiteX0" fmla="*/ 39814 w 6005593"/>
              <a:gd name="connsiteY0" fmla="*/ 0 h 1286359"/>
              <a:gd name="connsiteX1" fmla="*/ 6000970 w 6005593"/>
              <a:gd name="connsiteY1" fmla="*/ 0 h 1286359"/>
              <a:gd name="connsiteX2" fmla="*/ 6005593 w 6005593"/>
              <a:gd name="connsiteY2" fmla="*/ 294467 h 1286359"/>
              <a:gd name="connsiteX3" fmla="*/ 2909058 w 6005593"/>
              <a:gd name="connsiteY3" fmla="*/ 1286359 h 1286359"/>
              <a:gd name="connsiteX4" fmla="*/ 2666776 w 6005593"/>
              <a:gd name="connsiteY4" fmla="*/ 1255363 h 1286359"/>
              <a:gd name="connsiteX5" fmla="*/ 0 w 6005593"/>
              <a:gd name="connsiteY5" fmla="*/ 294468 h 1286359"/>
              <a:gd name="connsiteX6" fmla="*/ 39814 w 6005593"/>
              <a:gd name="connsiteY6" fmla="*/ 0 h 1286359"/>
              <a:gd name="connsiteX0" fmla="*/ 1068 w 5966847"/>
              <a:gd name="connsiteY0" fmla="*/ 0 h 1286359"/>
              <a:gd name="connsiteX1" fmla="*/ 5962224 w 5966847"/>
              <a:gd name="connsiteY1" fmla="*/ 0 h 1286359"/>
              <a:gd name="connsiteX2" fmla="*/ 5966847 w 5966847"/>
              <a:gd name="connsiteY2" fmla="*/ 294467 h 1286359"/>
              <a:gd name="connsiteX3" fmla="*/ 2870312 w 5966847"/>
              <a:gd name="connsiteY3" fmla="*/ 1286359 h 1286359"/>
              <a:gd name="connsiteX4" fmla="*/ 2628030 w 5966847"/>
              <a:gd name="connsiteY4" fmla="*/ 1255363 h 1286359"/>
              <a:gd name="connsiteX5" fmla="*/ 0 w 5966847"/>
              <a:gd name="connsiteY5" fmla="*/ 286719 h 1286359"/>
              <a:gd name="connsiteX6" fmla="*/ 1068 w 5966847"/>
              <a:gd name="connsiteY6" fmla="*/ 0 h 12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66847" h="1286359">
                <a:moveTo>
                  <a:pt x="1068" y="0"/>
                </a:moveTo>
                <a:lnTo>
                  <a:pt x="5962224" y="0"/>
                </a:lnTo>
                <a:lnTo>
                  <a:pt x="5966847" y="294467"/>
                </a:lnTo>
                <a:lnTo>
                  <a:pt x="2870312" y="1286359"/>
                </a:lnTo>
                <a:lnTo>
                  <a:pt x="2628030" y="1255363"/>
                </a:lnTo>
                <a:lnTo>
                  <a:pt x="0" y="286719"/>
                </a:lnTo>
                <a:lnTo>
                  <a:pt x="1068" y="0"/>
                </a:lnTo>
                <a:close/>
              </a:path>
            </a:pathLst>
          </a:custGeom>
          <a:gradFill flip="none" rotWithShape="1">
            <a:gsLst>
              <a:gs pos="99000">
                <a:srgbClr val="00B0F0">
                  <a:alpha val="0"/>
                </a:srgbClr>
              </a:gs>
              <a:gs pos="0">
                <a:srgbClr val="00B0F0">
                  <a:alpha val="36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6101-5950-884B-823A-6661DEE47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Local High Availability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181370-E845-BB48-862E-AF9FD5F8F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43D691-74FF-A842-B6D8-44809E8E5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35AFF9-84D9-2F42-8FF4-3592BDD73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18</a:t>
            </a:fld>
            <a:endParaRPr lang="zh-CN" altLang="en-US" dirty="0"/>
          </a:p>
        </p:txBody>
      </p:sp>
      <p:sp>
        <p:nvSpPr>
          <p:cNvPr id="7" name="Rounded Rectangle 60">
            <a:extLst>
              <a:ext uri="{FF2B5EF4-FFF2-40B4-BE49-F238E27FC236}">
                <a16:creationId xmlns:a16="http://schemas.microsoft.com/office/drawing/2014/main" id="{2D4397D3-CFBA-094B-BA8E-C3E52A01E2D4}"/>
              </a:ext>
            </a:extLst>
          </p:cNvPr>
          <p:cNvSpPr/>
          <p:nvPr/>
        </p:nvSpPr>
        <p:spPr bwMode="auto">
          <a:xfrm>
            <a:off x="2958478" y="2580705"/>
            <a:ext cx="6012268" cy="362935"/>
          </a:xfrm>
          <a:prstGeom prst="roundRect">
            <a:avLst/>
          </a:prstGeom>
          <a:solidFill>
            <a:srgbClr val="00B0F0"/>
          </a:solidFill>
          <a:ln w="12700">
            <a:noFill/>
            <a:headEnd type="none" w="med" len="med"/>
            <a:tailEnd type="none" w="med" len="med"/>
          </a:ln>
          <a:effectLst>
            <a:outerShdw blurRad="50800" dist="25400" dir="5400000" sx="99000" sy="99000" algn="t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>
            <a:bevelT w="31750" h="127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26" tIns="45713" rIns="91426" bIns="45713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b="1" dirty="0" err="1">
                <a:solidFill>
                  <a:srgbClr val="FFFFFF"/>
                </a:solidFill>
                <a:latin typeface="+mj-lt"/>
                <a:ea typeface="Helvetica 常规体" charset="0"/>
                <a:cs typeface="Helvetica 常规体" charset="0"/>
              </a:rPr>
              <a:t>aSV</a:t>
            </a:r>
            <a:r>
              <a:rPr lang="zh-CN" altLang="en-US" sz="1400" b="1" dirty="0">
                <a:solidFill>
                  <a:srgbClr val="FFFFFF"/>
                </a:solidFill>
                <a:latin typeface="+mj-lt"/>
                <a:ea typeface="Helvetica 常规体" charset="0"/>
                <a:cs typeface="Helvetica 常规体" charset="0"/>
              </a:rPr>
              <a:t>（</a:t>
            </a:r>
            <a:r>
              <a:rPr lang="en-US" altLang="zh-CN" sz="1400" b="1" dirty="0">
                <a:solidFill>
                  <a:srgbClr val="FFFFFF"/>
                </a:solidFill>
                <a:latin typeface="+mj-lt"/>
                <a:ea typeface="Helvetica 常规体" charset="0"/>
                <a:cs typeface="Helvetica 常规体" charset="0"/>
              </a:rPr>
              <a:t>Hypervisor</a:t>
            </a:r>
            <a:r>
              <a:rPr lang="zh-CN" altLang="en-US" sz="1400" dirty="0">
                <a:solidFill>
                  <a:srgbClr val="FFFFFF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rPr>
              <a:t>）</a:t>
            </a:r>
            <a:endParaRPr lang="en-US" sz="1400" dirty="0">
              <a:solidFill>
                <a:srgbClr val="FFFFFF"/>
              </a:solidFill>
              <a:latin typeface="Century Gothic" panose="020B0502020202020204" pitchFamily="34" charset="0"/>
              <a:ea typeface="Helvetica 常规体" charset="0"/>
              <a:cs typeface="Helvetica 常规体" charset="0"/>
            </a:endParaRPr>
          </a:p>
        </p:txBody>
      </p:sp>
      <p:pic>
        <p:nvPicPr>
          <p:cNvPr id="8" name="Picture 8" descr="ICON_Server_flat_Q408.png">
            <a:extLst>
              <a:ext uri="{FF2B5EF4-FFF2-40B4-BE49-F238E27FC236}">
                <a16:creationId xmlns:a16="http://schemas.microsoft.com/office/drawing/2014/main" id="{D802A5B1-B224-C843-85D2-94AC8BF5A3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8478" y="3005280"/>
            <a:ext cx="1706562" cy="40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组合 7">
            <a:extLst>
              <a:ext uri="{FF2B5EF4-FFF2-40B4-BE49-F238E27FC236}">
                <a16:creationId xmlns:a16="http://schemas.microsoft.com/office/drawing/2014/main" id="{20D451C5-A254-F64B-9CB7-252E918C8A0A}"/>
              </a:ext>
            </a:extLst>
          </p:cNvPr>
          <p:cNvGrpSpPr/>
          <p:nvPr/>
        </p:nvGrpSpPr>
        <p:grpSpPr>
          <a:xfrm>
            <a:off x="2958478" y="1804388"/>
            <a:ext cx="544512" cy="735210"/>
            <a:chOff x="4294502" y="1609261"/>
            <a:chExt cx="544512" cy="735210"/>
          </a:xfrm>
        </p:grpSpPr>
        <p:sp>
          <p:nvSpPr>
            <p:cNvPr id="10" name="Rounded Rectangle 26">
              <a:extLst>
                <a:ext uri="{FF2B5EF4-FFF2-40B4-BE49-F238E27FC236}">
                  <a16:creationId xmlns:a16="http://schemas.microsoft.com/office/drawing/2014/main" id="{7B8793E6-9F62-5C49-92D7-EEE2528BC65C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11" name="Rounded Rectangle 31">
              <a:extLst>
                <a:ext uri="{FF2B5EF4-FFF2-40B4-BE49-F238E27FC236}">
                  <a16:creationId xmlns:a16="http://schemas.microsoft.com/office/drawing/2014/main" id="{D867C11F-2644-AC4E-AFFC-BB1A7EE57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12" name="Rounded Rectangle 32">
              <a:extLst>
                <a:ext uri="{FF2B5EF4-FFF2-40B4-BE49-F238E27FC236}">
                  <a16:creationId xmlns:a16="http://schemas.microsoft.com/office/drawing/2014/main" id="{FB1FFDC0-E96F-0448-9B67-C554F2D6C6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0999" y="1696844"/>
              <a:ext cx="520159" cy="276324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4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Financial</a:t>
              </a:r>
            </a:p>
          </p:txBody>
        </p:sp>
      </p:grp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6FC98D39-0819-F748-ABA6-41C3A0F63E62}"/>
              </a:ext>
            </a:extLst>
          </p:cNvPr>
          <p:cNvGrpSpPr/>
          <p:nvPr/>
        </p:nvGrpSpPr>
        <p:grpSpPr>
          <a:xfrm>
            <a:off x="3539503" y="1804388"/>
            <a:ext cx="544512" cy="735210"/>
            <a:chOff x="4294502" y="1609261"/>
            <a:chExt cx="544512" cy="735210"/>
          </a:xfrm>
        </p:grpSpPr>
        <p:sp>
          <p:nvSpPr>
            <p:cNvPr id="14" name="Rounded Rectangle 26">
              <a:extLst>
                <a:ext uri="{FF2B5EF4-FFF2-40B4-BE49-F238E27FC236}">
                  <a16:creationId xmlns:a16="http://schemas.microsoft.com/office/drawing/2014/main" id="{18E84EF1-A78D-A44F-A201-DF27C5AB22B5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15" name="Rounded Rectangle 31">
              <a:extLst>
                <a:ext uri="{FF2B5EF4-FFF2-40B4-BE49-F238E27FC236}">
                  <a16:creationId xmlns:a16="http://schemas.microsoft.com/office/drawing/2014/main" id="{16FFC91F-9835-0543-BFDC-E52B337A70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16" name="Rounded Rectangle 32">
              <a:extLst>
                <a:ext uri="{FF2B5EF4-FFF2-40B4-BE49-F238E27FC236}">
                  <a16:creationId xmlns:a16="http://schemas.microsoft.com/office/drawing/2014/main" id="{5DA147AA-EDB7-634E-90A7-2BC01480D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3" y="1700542"/>
              <a:ext cx="439032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ERP</a:t>
              </a:r>
            </a:p>
          </p:txBody>
        </p:sp>
      </p:grpSp>
      <p:grpSp>
        <p:nvGrpSpPr>
          <p:cNvPr id="17" name="组合 15">
            <a:extLst>
              <a:ext uri="{FF2B5EF4-FFF2-40B4-BE49-F238E27FC236}">
                <a16:creationId xmlns:a16="http://schemas.microsoft.com/office/drawing/2014/main" id="{9B56F9C0-67B8-9446-AFC5-B7B104A0F42B}"/>
              </a:ext>
            </a:extLst>
          </p:cNvPr>
          <p:cNvGrpSpPr/>
          <p:nvPr/>
        </p:nvGrpSpPr>
        <p:grpSpPr>
          <a:xfrm>
            <a:off x="4127678" y="1804388"/>
            <a:ext cx="544512" cy="735210"/>
            <a:chOff x="4294502" y="1609261"/>
            <a:chExt cx="544512" cy="735210"/>
          </a:xfrm>
        </p:grpSpPr>
        <p:sp>
          <p:nvSpPr>
            <p:cNvPr id="18" name="Rounded Rectangle 26">
              <a:extLst>
                <a:ext uri="{FF2B5EF4-FFF2-40B4-BE49-F238E27FC236}">
                  <a16:creationId xmlns:a16="http://schemas.microsoft.com/office/drawing/2014/main" id="{A1955783-CCA2-324C-BE9B-1D99C36835B3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19" name="Rounded Rectangle 31">
              <a:extLst>
                <a:ext uri="{FF2B5EF4-FFF2-40B4-BE49-F238E27FC236}">
                  <a16:creationId xmlns:a16="http://schemas.microsoft.com/office/drawing/2014/main" id="{27B79D27-D43A-EF49-B652-E7F46CB3A0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20" name="Rounded Rectangle 32">
              <a:extLst>
                <a:ext uri="{FF2B5EF4-FFF2-40B4-BE49-F238E27FC236}">
                  <a16:creationId xmlns:a16="http://schemas.microsoft.com/office/drawing/2014/main" id="{7A4CC125-976D-CD4F-9AD1-1A3AEA196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1949" y="1700542"/>
              <a:ext cx="520295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E-mail</a:t>
              </a:r>
            </a:p>
          </p:txBody>
        </p:sp>
      </p:grpSp>
      <p:pic>
        <p:nvPicPr>
          <p:cNvPr id="21" name="Picture 8" descr="ICON_Server_flat_Q408.png">
            <a:extLst>
              <a:ext uri="{FF2B5EF4-FFF2-40B4-BE49-F238E27FC236}">
                <a16:creationId xmlns:a16="http://schemas.microsoft.com/office/drawing/2014/main" id="{95DFBAF7-4B61-634F-A243-F534BBBEBA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4941" y="3005280"/>
            <a:ext cx="1706562" cy="40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组合 21">
            <a:extLst>
              <a:ext uri="{FF2B5EF4-FFF2-40B4-BE49-F238E27FC236}">
                <a16:creationId xmlns:a16="http://schemas.microsoft.com/office/drawing/2014/main" id="{0ED86318-771D-B24B-BE04-A7CDFBA0F37B}"/>
              </a:ext>
            </a:extLst>
          </p:cNvPr>
          <p:cNvGrpSpPr/>
          <p:nvPr/>
        </p:nvGrpSpPr>
        <p:grpSpPr>
          <a:xfrm>
            <a:off x="6293867" y="1804388"/>
            <a:ext cx="544512" cy="735210"/>
            <a:chOff x="4294502" y="1609261"/>
            <a:chExt cx="544512" cy="735210"/>
          </a:xfrm>
        </p:grpSpPr>
        <p:sp>
          <p:nvSpPr>
            <p:cNvPr id="23" name="Rounded Rectangle 26">
              <a:extLst>
                <a:ext uri="{FF2B5EF4-FFF2-40B4-BE49-F238E27FC236}">
                  <a16:creationId xmlns:a16="http://schemas.microsoft.com/office/drawing/2014/main" id="{648F6F58-7AFF-AB49-8545-2B8CCF79A828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24" name="Rounded Rectangle 31">
              <a:extLst>
                <a:ext uri="{FF2B5EF4-FFF2-40B4-BE49-F238E27FC236}">
                  <a16:creationId xmlns:a16="http://schemas.microsoft.com/office/drawing/2014/main" id="{0014B312-9527-B642-8F11-E3D737E0DD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25" name="Rounded Rectangle 32">
              <a:extLst>
                <a:ext uri="{FF2B5EF4-FFF2-40B4-BE49-F238E27FC236}">
                  <a16:creationId xmlns:a16="http://schemas.microsoft.com/office/drawing/2014/main" id="{46C487B0-2336-E248-9F5C-534B990F8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3" y="1700542"/>
              <a:ext cx="439034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Web</a:t>
              </a:r>
            </a:p>
          </p:txBody>
        </p:sp>
      </p:grpSp>
      <p:pic>
        <p:nvPicPr>
          <p:cNvPr id="26" name="Picture 8" descr="ICON_Server_flat_Q408.png">
            <a:extLst>
              <a:ext uri="{FF2B5EF4-FFF2-40B4-BE49-F238E27FC236}">
                <a16:creationId xmlns:a16="http://schemas.microsoft.com/office/drawing/2014/main" id="{5BF095EE-8E77-2348-96F7-C70A9F528C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64184" y="3005280"/>
            <a:ext cx="1706562" cy="40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组合 27">
            <a:extLst>
              <a:ext uri="{FF2B5EF4-FFF2-40B4-BE49-F238E27FC236}">
                <a16:creationId xmlns:a16="http://schemas.microsoft.com/office/drawing/2014/main" id="{9D4734C0-5350-E741-A32C-D49E235F130C}"/>
              </a:ext>
            </a:extLst>
          </p:cNvPr>
          <p:cNvGrpSpPr/>
          <p:nvPr/>
        </p:nvGrpSpPr>
        <p:grpSpPr>
          <a:xfrm>
            <a:off x="8267308" y="1804388"/>
            <a:ext cx="544513" cy="735210"/>
            <a:chOff x="4294502" y="1609261"/>
            <a:chExt cx="544513" cy="735210"/>
          </a:xfrm>
        </p:grpSpPr>
        <p:sp>
          <p:nvSpPr>
            <p:cNvPr id="28" name="Rounded Rectangle 26">
              <a:extLst>
                <a:ext uri="{FF2B5EF4-FFF2-40B4-BE49-F238E27FC236}">
                  <a16:creationId xmlns:a16="http://schemas.microsoft.com/office/drawing/2014/main" id="{9EC8B976-FFCC-EC4E-A7AC-684AC03C7CB6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29" name="Rounded Rectangle 31">
              <a:extLst>
                <a:ext uri="{FF2B5EF4-FFF2-40B4-BE49-F238E27FC236}">
                  <a16:creationId xmlns:a16="http://schemas.microsoft.com/office/drawing/2014/main" id="{964FA9E5-CD2C-9B49-A2A2-D21B527401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30" name="Rounded Rectangle 32">
              <a:extLst>
                <a:ext uri="{FF2B5EF4-FFF2-40B4-BE49-F238E27FC236}">
                  <a16:creationId xmlns:a16="http://schemas.microsoft.com/office/drawing/2014/main" id="{283C051B-650D-2340-910B-B298231BC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502" y="1700542"/>
              <a:ext cx="544513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Forum</a:t>
              </a:r>
            </a:p>
          </p:txBody>
        </p:sp>
      </p:grpSp>
      <p:pic>
        <p:nvPicPr>
          <p:cNvPr id="31" name="Picture 14" descr="ICON_Storage_3up_Q408.png">
            <a:extLst>
              <a:ext uri="{FF2B5EF4-FFF2-40B4-BE49-F238E27FC236}">
                <a16:creationId xmlns:a16="http://schemas.microsoft.com/office/drawing/2014/main" id="{E4AE6FC2-56CB-D44F-8DBA-EA018A2A93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3295" y="3552681"/>
            <a:ext cx="929854" cy="918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AutoShape 47">
            <a:extLst>
              <a:ext uri="{FF2B5EF4-FFF2-40B4-BE49-F238E27FC236}">
                <a16:creationId xmlns:a16="http://schemas.microsoft.com/office/drawing/2014/main" id="{8D2EDC3C-E761-1C4F-8313-1D4D78428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995" y="1857249"/>
            <a:ext cx="1457721" cy="1406145"/>
          </a:xfrm>
          <a:custGeom>
            <a:avLst/>
            <a:gdLst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600"/>
              <a:gd name="T25" fmla="*/ 0 h 21600"/>
              <a:gd name="T26" fmla="*/ 21600 w 21600"/>
              <a:gd name="T27" fmla="*/ 21600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 cmpd="sng">
            <a:noFill/>
            <a:miter lim="800000"/>
          </a:ln>
        </p:spPr>
        <p:txBody>
          <a:bodyPr wrap="none" lIns="91426" tIns="45713" rIns="91426" bIns="45713" anchor="ctr"/>
          <a:lstStyle/>
          <a:p>
            <a:endParaRPr lang="zh-CN" altLang="zh-CN" sz="1600" dirty="0">
              <a:solidFill>
                <a:srgbClr val="333333"/>
              </a:solidFill>
              <a:latin typeface="Helvetica 常规体" charset="0"/>
              <a:ea typeface="Helvetica 常规体" charset="0"/>
              <a:cs typeface="Helvetica 常规体" charset="0"/>
              <a:sym typeface="Arial" pitchFamily="34" charset="0"/>
            </a:endParaRPr>
          </a:p>
        </p:txBody>
      </p:sp>
      <p:grpSp>
        <p:nvGrpSpPr>
          <p:cNvPr id="33" name="组合 34">
            <a:extLst>
              <a:ext uri="{FF2B5EF4-FFF2-40B4-BE49-F238E27FC236}">
                <a16:creationId xmlns:a16="http://schemas.microsoft.com/office/drawing/2014/main" id="{09E8690C-AF8C-E446-A1A6-9466992C5D5D}"/>
              </a:ext>
            </a:extLst>
          </p:cNvPr>
          <p:cNvGrpSpPr/>
          <p:nvPr/>
        </p:nvGrpSpPr>
        <p:grpSpPr>
          <a:xfrm>
            <a:off x="7476716" y="1800690"/>
            <a:ext cx="544512" cy="735210"/>
            <a:chOff x="4294502" y="1609261"/>
            <a:chExt cx="544512" cy="735210"/>
          </a:xfrm>
        </p:grpSpPr>
        <p:sp>
          <p:nvSpPr>
            <p:cNvPr id="34" name="Rounded Rectangle 26">
              <a:extLst>
                <a:ext uri="{FF2B5EF4-FFF2-40B4-BE49-F238E27FC236}">
                  <a16:creationId xmlns:a16="http://schemas.microsoft.com/office/drawing/2014/main" id="{7363D89B-5F59-8245-A227-C4FFE963C64F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35" name="Rounded Rectangle 31">
              <a:extLst>
                <a:ext uri="{FF2B5EF4-FFF2-40B4-BE49-F238E27FC236}">
                  <a16:creationId xmlns:a16="http://schemas.microsoft.com/office/drawing/2014/main" id="{7B569597-5509-9948-9C82-BCB61F827F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36" name="Rounded Rectangle 32">
              <a:extLst>
                <a:ext uri="{FF2B5EF4-FFF2-40B4-BE49-F238E27FC236}">
                  <a16:creationId xmlns:a16="http://schemas.microsoft.com/office/drawing/2014/main" id="{1D061B06-9F9A-9D45-9CFC-E0C00862AD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6273" y="1683188"/>
              <a:ext cx="490145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4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Financial</a:t>
              </a:r>
            </a:p>
          </p:txBody>
        </p:sp>
      </p:grpSp>
      <p:grpSp>
        <p:nvGrpSpPr>
          <p:cNvPr id="37" name="组合 38">
            <a:extLst>
              <a:ext uri="{FF2B5EF4-FFF2-40B4-BE49-F238E27FC236}">
                <a16:creationId xmlns:a16="http://schemas.microsoft.com/office/drawing/2014/main" id="{D8E1F6AD-1C95-C54F-8FB4-5881D81F1487}"/>
              </a:ext>
            </a:extLst>
          </p:cNvPr>
          <p:cNvGrpSpPr/>
          <p:nvPr/>
        </p:nvGrpSpPr>
        <p:grpSpPr>
          <a:xfrm>
            <a:off x="5719542" y="1804388"/>
            <a:ext cx="544512" cy="735210"/>
            <a:chOff x="4294502" y="1609261"/>
            <a:chExt cx="544512" cy="735210"/>
          </a:xfrm>
        </p:grpSpPr>
        <p:sp>
          <p:nvSpPr>
            <p:cNvPr id="38" name="Rounded Rectangle 26">
              <a:extLst>
                <a:ext uri="{FF2B5EF4-FFF2-40B4-BE49-F238E27FC236}">
                  <a16:creationId xmlns:a16="http://schemas.microsoft.com/office/drawing/2014/main" id="{F611CB69-0853-424D-AE4D-C5ABA5DD8974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39" name="Rounded Rectangle 31">
              <a:extLst>
                <a:ext uri="{FF2B5EF4-FFF2-40B4-BE49-F238E27FC236}">
                  <a16:creationId xmlns:a16="http://schemas.microsoft.com/office/drawing/2014/main" id="{A86A590A-BDA6-5D41-B667-E2E2DAFF2C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40" name="Rounded Rectangle 32">
              <a:extLst>
                <a:ext uri="{FF2B5EF4-FFF2-40B4-BE49-F238E27FC236}">
                  <a16:creationId xmlns:a16="http://schemas.microsoft.com/office/drawing/2014/main" id="{9302A6B0-340B-FF4D-BA86-E787A34544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3" y="1700542"/>
              <a:ext cx="439032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ERP</a:t>
              </a:r>
            </a:p>
          </p:txBody>
        </p:sp>
      </p:grpSp>
      <p:grpSp>
        <p:nvGrpSpPr>
          <p:cNvPr id="41" name="组合 42">
            <a:extLst>
              <a:ext uri="{FF2B5EF4-FFF2-40B4-BE49-F238E27FC236}">
                <a16:creationId xmlns:a16="http://schemas.microsoft.com/office/drawing/2014/main" id="{05192EDC-5476-254E-AB9D-4BA58F58539B}"/>
              </a:ext>
            </a:extLst>
          </p:cNvPr>
          <p:cNvGrpSpPr/>
          <p:nvPr/>
        </p:nvGrpSpPr>
        <p:grpSpPr>
          <a:xfrm>
            <a:off x="5134941" y="1804388"/>
            <a:ext cx="544512" cy="735210"/>
            <a:chOff x="4294502" y="1609261"/>
            <a:chExt cx="544512" cy="735210"/>
          </a:xfrm>
        </p:grpSpPr>
        <p:sp>
          <p:nvSpPr>
            <p:cNvPr id="42" name="Rounded Rectangle 26">
              <a:extLst>
                <a:ext uri="{FF2B5EF4-FFF2-40B4-BE49-F238E27FC236}">
                  <a16:creationId xmlns:a16="http://schemas.microsoft.com/office/drawing/2014/main" id="{CBA07EF5-E1A2-2C43-9680-8624C934B4D8}"/>
                </a:ext>
              </a:extLst>
            </p:cNvPr>
            <p:cNvSpPr/>
            <p:nvPr/>
          </p:nvSpPr>
          <p:spPr bwMode="auto">
            <a:xfrm>
              <a:off x="4294502" y="1609261"/>
              <a:ext cx="544512" cy="735210"/>
            </a:xfrm>
            <a:prstGeom prst="roundRect">
              <a:avLst/>
            </a:prstGeom>
            <a:gradFill>
              <a:gsLst>
                <a:gs pos="0">
                  <a:schemeClr val="tx1">
                    <a:lumMod val="40000"/>
                    <a:lumOff val="60000"/>
                  </a:schemeClr>
                </a:gs>
                <a:gs pos="100000">
                  <a:schemeClr val="tx1">
                    <a:lumMod val="20000"/>
                    <a:lumOff val="80000"/>
                  </a:schemeClr>
                </a:gs>
              </a:gsLst>
            </a:gradFill>
            <a:ln w="12700">
              <a:solidFill>
                <a:srgbClr val="A6A6A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2540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spcAft>
                  <a:spcPct val="0"/>
                </a:spcAft>
                <a:defRPr/>
              </a:pPr>
              <a:endParaRPr 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Helvetica 常规体" charset="0"/>
                <a:cs typeface="Helvetica 常规体" charset="0"/>
              </a:endParaRPr>
            </a:p>
          </p:txBody>
        </p:sp>
        <p:sp>
          <p:nvSpPr>
            <p:cNvPr id="43" name="Rounded Rectangle 31">
              <a:extLst>
                <a:ext uri="{FF2B5EF4-FFF2-40B4-BE49-F238E27FC236}">
                  <a16:creationId xmlns:a16="http://schemas.microsoft.com/office/drawing/2014/main" id="{77A8B50C-FA02-654B-B90C-9AF231EA2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614" y="1989466"/>
              <a:ext cx="439032" cy="25889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F388A"/>
                </a:gs>
                <a:gs pos="100000">
                  <a:srgbClr val="1564AB">
                    <a:alpha val="98824"/>
                  </a:srgbClr>
                </a:gs>
              </a:gsLst>
            </a:gradFill>
            <a:ln w="12700">
              <a:solidFill>
                <a:srgbClr val="1A448A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chemeClr val="bg1"/>
                </a:buClr>
                <a:defRPr/>
              </a:pPr>
              <a:r>
                <a:rPr lang="en-US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OS</a:t>
              </a:r>
            </a:p>
          </p:txBody>
        </p:sp>
        <p:sp>
          <p:nvSpPr>
            <p:cNvPr id="44" name="Rounded Rectangle 32">
              <a:extLst>
                <a:ext uri="{FF2B5EF4-FFF2-40B4-BE49-F238E27FC236}">
                  <a16:creationId xmlns:a16="http://schemas.microsoft.com/office/drawing/2014/main" id="{E803C274-FA32-0D44-87EE-F1773304E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4575" y="1698920"/>
              <a:ext cx="534439" cy="272626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C34B1B"/>
                </a:gs>
                <a:gs pos="89000">
                  <a:srgbClr val="E7893F"/>
                </a:gs>
              </a:gsLst>
            </a:gradFill>
            <a:ln w="12700">
              <a:solidFill>
                <a:schemeClr val="accent6"/>
              </a:solidFill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31750" h="635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700" dirty="0">
                  <a:solidFill>
                    <a:schemeClr val="bg1"/>
                  </a:solidFill>
                  <a:latin typeface="Century Gothic" panose="020B0502020202020204" pitchFamily="34" charset="0"/>
                  <a:ea typeface="Helvetica 常规体" charset="0"/>
                  <a:cs typeface="Helvetica 常规体" charset="0"/>
                </a:rPr>
                <a:t>E-mail</a:t>
              </a: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F9587A77-40A5-DC46-A443-6280CB53CA2A}"/>
              </a:ext>
            </a:extLst>
          </p:cNvPr>
          <p:cNvSpPr txBox="1"/>
          <p:nvPr/>
        </p:nvSpPr>
        <p:spPr>
          <a:xfrm>
            <a:off x="1123325" y="4773270"/>
            <a:ext cx="994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Natively built-in high availability, automatic business failover in the event of node failure</a:t>
            </a:r>
          </a:p>
          <a:p>
            <a:pPr algn="ctr"/>
            <a:r>
              <a:rPr lang="en-US" dirty="0"/>
              <a:t>(shared storage required, either aSAN or external storage)</a:t>
            </a:r>
          </a:p>
        </p:txBody>
      </p:sp>
    </p:spTree>
    <p:extLst>
      <p:ext uri="{BB962C8B-B14F-4D97-AF65-F5344CB8AC3E}">
        <p14:creationId xmlns:p14="http://schemas.microsoft.com/office/powerpoint/2010/main" val="155396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9968F-3F97-7C49-A1B9-1362C9733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397" y="215275"/>
            <a:ext cx="6771102" cy="604139"/>
          </a:xfrm>
        </p:spPr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Active-passive Disaster Recovery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4E46F7-814E-144A-8C7F-A2A0B6B49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49728B-0644-4147-8F7A-BE843FD32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FCF979-C206-C74D-AE07-5571FDA2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19</a:t>
            </a:fld>
            <a:endParaRPr lang="zh-CN" altLang="en-US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87E11BAA-EDFE-C74F-B178-15B963A55B59}"/>
              </a:ext>
            </a:extLst>
          </p:cNvPr>
          <p:cNvSpPr txBox="1"/>
          <p:nvPr/>
        </p:nvSpPr>
        <p:spPr>
          <a:xfrm>
            <a:off x="8261631" y="2515026"/>
            <a:ext cx="29143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Integrated and easy to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Local backup + remote replication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Flexible RPOs, min. 1s</a:t>
            </a:r>
          </a:p>
        </p:txBody>
      </p:sp>
      <p:grpSp>
        <p:nvGrpSpPr>
          <p:cNvPr id="117" name="组合 116">
            <a:extLst>
              <a:ext uri="{FF2B5EF4-FFF2-40B4-BE49-F238E27FC236}">
                <a16:creationId xmlns:a16="http://schemas.microsoft.com/office/drawing/2014/main" id="{9B5C87F4-F61C-FA47-A64C-651D5545F96E}"/>
              </a:ext>
            </a:extLst>
          </p:cNvPr>
          <p:cNvGrpSpPr/>
          <p:nvPr/>
        </p:nvGrpSpPr>
        <p:grpSpPr>
          <a:xfrm>
            <a:off x="1216491" y="992708"/>
            <a:ext cx="6807688" cy="5175424"/>
            <a:chOff x="723301" y="735225"/>
            <a:chExt cx="6807688" cy="5175424"/>
          </a:xfrm>
        </p:grpSpPr>
        <p:sp>
          <p:nvSpPr>
            <p:cNvPr id="108" name="矩形 107">
              <a:extLst>
                <a:ext uri="{FF2B5EF4-FFF2-40B4-BE49-F238E27FC236}">
                  <a16:creationId xmlns:a16="http://schemas.microsoft.com/office/drawing/2014/main" id="{31BDEABD-91DB-BC4E-BFE6-D82783BDE953}"/>
                </a:ext>
              </a:extLst>
            </p:cNvPr>
            <p:cNvSpPr/>
            <p:nvPr/>
          </p:nvSpPr>
          <p:spPr>
            <a:xfrm>
              <a:off x="4711070" y="744371"/>
              <a:ext cx="2712237" cy="5166278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4E3C05DE-6B0F-4349-AB59-7C1D11D03E1A}"/>
                </a:ext>
              </a:extLst>
            </p:cNvPr>
            <p:cNvSpPr/>
            <p:nvPr/>
          </p:nvSpPr>
          <p:spPr>
            <a:xfrm>
              <a:off x="4782519" y="804672"/>
              <a:ext cx="2569338" cy="50137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444A2">
                  <a:alpha val="32000"/>
                </a:srgb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7" name="矩形 106">
              <a:extLst>
                <a:ext uri="{FF2B5EF4-FFF2-40B4-BE49-F238E27FC236}">
                  <a16:creationId xmlns:a16="http://schemas.microsoft.com/office/drawing/2014/main" id="{CB141EC1-421F-454D-B6D9-AD39C75B29FC}"/>
                </a:ext>
              </a:extLst>
            </p:cNvPr>
            <p:cNvSpPr/>
            <p:nvPr/>
          </p:nvSpPr>
          <p:spPr>
            <a:xfrm>
              <a:off x="781346" y="735225"/>
              <a:ext cx="2712237" cy="5175424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05F2DDE5-8274-EE42-8C66-8317547D1D49}"/>
                </a:ext>
              </a:extLst>
            </p:cNvPr>
            <p:cNvSpPr/>
            <p:nvPr/>
          </p:nvSpPr>
          <p:spPr>
            <a:xfrm>
              <a:off x="852795" y="795527"/>
              <a:ext cx="2569338" cy="503823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444A2">
                  <a:alpha val="32000"/>
                </a:srgb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0" name="组合 78">
              <a:extLst>
                <a:ext uri="{FF2B5EF4-FFF2-40B4-BE49-F238E27FC236}">
                  <a16:creationId xmlns:a16="http://schemas.microsoft.com/office/drawing/2014/main" id="{597B000C-9FC7-3541-B6DA-2F435F33B24D}"/>
                </a:ext>
              </a:extLst>
            </p:cNvPr>
            <p:cNvGrpSpPr/>
            <p:nvPr/>
          </p:nvGrpSpPr>
          <p:grpSpPr>
            <a:xfrm>
              <a:off x="1049490" y="1586611"/>
              <a:ext cx="379900" cy="461682"/>
              <a:chOff x="4474" y="7488"/>
              <a:chExt cx="654" cy="760"/>
            </a:xfrm>
          </p:grpSpPr>
          <p:pic>
            <p:nvPicPr>
              <p:cNvPr id="31" name="Picture 9" descr="主机">
                <a:extLst>
                  <a:ext uri="{FF2B5EF4-FFF2-40B4-BE49-F238E27FC236}">
                    <a16:creationId xmlns:a16="http://schemas.microsoft.com/office/drawing/2014/main" id="{0BEDE18C-7194-3242-A961-B0DEA385D0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32" name="文本框 77">
                <a:extLst>
                  <a:ext uri="{FF2B5EF4-FFF2-40B4-BE49-F238E27FC236}">
                    <a16:creationId xmlns:a16="http://schemas.microsoft.com/office/drawing/2014/main" id="{21A0C59D-9FDE-914C-8774-4A3837913818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grpSp>
          <p:nvGrpSpPr>
            <p:cNvPr id="33" name="组合 82">
              <a:extLst>
                <a:ext uri="{FF2B5EF4-FFF2-40B4-BE49-F238E27FC236}">
                  <a16:creationId xmlns:a16="http://schemas.microsoft.com/office/drawing/2014/main" id="{E87CF445-EA61-114A-99FC-37B1A40D8D22}"/>
                </a:ext>
              </a:extLst>
            </p:cNvPr>
            <p:cNvGrpSpPr/>
            <p:nvPr/>
          </p:nvGrpSpPr>
          <p:grpSpPr>
            <a:xfrm>
              <a:off x="1498516" y="1586611"/>
              <a:ext cx="379900" cy="461682"/>
              <a:chOff x="4474" y="7488"/>
              <a:chExt cx="654" cy="760"/>
            </a:xfrm>
          </p:grpSpPr>
          <p:pic>
            <p:nvPicPr>
              <p:cNvPr id="34" name="Picture 9" descr="主机">
                <a:extLst>
                  <a:ext uri="{FF2B5EF4-FFF2-40B4-BE49-F238E27FC236}">
                    <a16:creationId xmlns:a16="http://schemas.microsoft.com/office/drawing/2014/main" id="{079778E6-14A8-FE4E-9CF9-0C90FE714A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35" name="文本框 97">
                <a:extLst>
                  <a:ext uri="{FF2B5EF4-FFF2-40B4-BE49-F238E27FC236}">
                    <a16:creationId xmlns:a16="http://schemas.microsoft.com/office/drawing/2014/main" id="{46AA7FD7-4340-8E44-A7A4-7A90CD02F9B7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grpSp>
          <p:nvGrpSpPr>
            <p:cNvPr id="36" name="组合 98">
              <a:extLst>
                <a:ext uri="{FF2B5EF4-FFF2-40B4-BE49-F238E27FC236}">
                  <a16:creationId xmlns:a16="http://schemas.microsoft.com/office/drawing/2014/main" id="{EE3CC1F8-75FE-234C-8443-D3C25EF22C20}"/>
                </a:ext>
              </a:extLst>
            </p:cNvPr>
            <p:cNvGrpSpPr/>
            <p:nvPr/>
          </p:nvGrpSpPr>
          <p:grpSpPr>
            <a:xfrm>
              <a:off x="2396566" y="1586611"/>
              <a:ext cx="379900" cy="461682"/>
              <a:chOff x="4474" y="7488"/>
              <a:chExt cx="654" cy="760"/>
            </a:xfrm>
          </p:grpSpPr>
          <p:pic>
            <p:nvPicPr>
              <p:cNvPr id="37" name="Picture 9" descr="主机">
                <a:extLst>
                  <a:ext uri="{FF2B5EF4-FFF2-40B4-BE49-F238E27FC236}">
                    <a16:creationId xmlns:a16="http://schemas.microsoft.com/office/drawing/2014/main" id="{E8221C2F-139B-D443-B284-EA8C618B02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38" name="文本框 100">
                <a:extLst>
                  <a:ext uri="{FF2B5EF4-FFF2-40B4-BE49-F238E27FC236}">
                    <a16:creationId xmlns:a16="http://schemas.microsoft.com/office/drawing/2014/main" id="{21197257-2D97-4B49-B917-3D2583D94CC8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grpSp>
          <p:nvGrpSpPr>
            <p:cNvPr id="39" name="组合 101">
              <a:extLst>
                <a:ext uri="{FF2B5EF4-FFF2-40B4-BE49-F238E27FC236}">
                  <a16:creationId xmlns:a16="http://schemas.microsoft.com/office/drawing/2014/main" id="{4FFC63CB-42C4-884A-AD1E-92BC485D7A0A}"/>
                </a:ext>
              </a:extLst>
            </p:cNvPr>
            <p:cNvGrpSpPr/>
            <p:nvPr/>
          </p:nvGrpSpPr>
          <p:grpSpPr>
            <a:xfrm>
              <a:off x="1947541" y="1586611"/>
              <a:ext cx="379900" cy="461682"/>
              <a:chOff x="4474" y="7488"/>
              <a:chExt cx="654" cy="760"/>
            </a:xfrm>
          </p:grpSpPr>
          <p:pic>
            <p:nvPicPr>
              <p:cNvPr id="40" name="Picture 9" descr="主机">
                <a:extLst>
                  <a:ext uri="{FF2B5EF4-FFF2-40B4-BE49-F238E27FC236}">
                    <a16:creationId xmlns:a16="http://schemas.microsoft.com/office/drawing/2014/main" id="{9DAFDFAE-A8D1-FB48-8B8F-DC38B8C5D0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41" name="文本框 103">
                <a:extLst>
                  <a:ext uri="{FF2B5EF4-FFF2-40B4-BE49-F238E27FC236}">
                    <a16:creationId xmlns:a16="http://schemas.microsoft.com/office/drawing/2014/main" id="{EB5F3BD0-E055-5542-8F28-7E136593C30C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sp>
          <p:nvSpPr>
            <p:cNvPr id="47" name="流程图: 合并 8">
              <a:extLst>
                <a:ext uri="{FF2B5EF4-FFF2-40B4-BE49-F238E27FC236}">
                  <a16:creationId xmlns:a16="http://schemas.microsoft.com/office/drawing/2014/main" id="{25910FFA-92BE-0845-9C52-B514BDCA4138}"/>
                </a:ext>
              </a:extLst>
            </p:cNvPr>
            <p:cNvSpPr/>
            <p:nvPr/>
          </p:nvSpPr>
          <p:spPr>
            <a:xfrm>
              <a:off x="1049490" y="4211515"/>
              <a:ext cx="2176001" cy="605954"/>
            </a:xfrm>
            <a:prstGeom prst="flowChartMerge">
              <a:avLst/>
            </a:prstGeom>
            <a:gradFill>
              <a:gsLst>
                <a:gs pos="99000">
                  <a:srgbClr val="0070C0"/>
                </a:gs>
                <a:gs pos="5000">
                  <a:srgbClr val="0070C0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48" name="圆角矩形 9">
              <a:extLst>
                <a:ext uri="{FF2B5EF4-FFF2-40B4-BE49-F238E27FC236}">
                  <a16:creationId xmlns:a16="http://schemas.microsoft.com/office/drawing/2014/main" id="{9F7A4738-90C1-8A4B-A003-791935138803}"/>
                </a:ext>
              </a:extLst>
            </p:cNvPr>
            <p:cNvSpPr/>
            <p:nvPr/>
          </p:nvSpPr>
          <p:spPr>
            <a:xfrm>
              <a:off x="1049490" y="3772596"/>
              <a:ext cx="2176001" cy="459252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</a:rPr>
                <a:t>HCI</a:t>
              </a:r>
            </a:p>
          </p:txBody>
        </p:sp>
        <p:grpSp>
          <p:nvGrpSpPr>
            <p:cNvPr id="49" name="组合 10">
              <a:extLst>
                <a:ext uri="{FF2B5EF4-FFF2-40B4-BE49-F238E27FC236}">
                  <a16:creationId xmlns:a16="http://schemas.microsoft.com/office/drawing/2014/main" id="{AFFA1F0A-A84C-334A-A2B8-F55258F75639}"/>
                </a:ext>
              </a:extLst>
            </p:cNvPr>
            <p:cNvGrpSpPr/>
            <p:nvPr/>
          </p:nvGrpSpPr>
          <p:grpSpPr>
            <a:xfrm>
              <a:off x="2845592" y="1586611"/>
              <a:ext cx="379900" cy="461682"/>
              <a:chOff x="4474" y="7488"/>
              <a:chExt cx="654" cy="760"/>
            </a:xfrm>
          </p:grpSpPr>
          <p:pic>
            <p:nvPicPr>
              <p:cNvPr id="50" name="Picture 9" descr="主机">
                <a:extLst>
                  <a:ext uri="{FF2B5EF4-FFF2-40B4-BE49-F238E27FC236}">
                    <a16:creationId xmlns:a16="http://schemas.microsoft.com/office/drawing/2014/main" id="{C21DB3EF-AEBD-DA4C-A535-D831342871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51" name="文本框 12">
                <a:extLst>
                  <a:ext uri="{FF2B5EF4-FFF2-40B4-BE49-F238E27FC236}">
                    <a16:creationId xmlns:a16="http://schemas.microsoft.com/office/drawing/2014/main" id="{8C589069-F115-0043-938F-E2E963488EB1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sp>
          <p:nvSpPr>
            <p:cNvPr id="52" name="圆角矩形 13">
              <a:extLst>
                <a:ext uri="{FF2B5EF4-FFF2-40B4-BE49-F238E27FC236}">
                  <a16:creationId xmlns:a16="http://schemas.microsoft.com/office/drawing/2014/main" id="{A7AC5F02-B756-6645-8E5F-5F128F86EE91}"/>
                </a:ext>
              </a:extLst>
            </p:cNvPr>
            <p:cNvSpPr/>
            <p:nvPr/>
          </p:nvSpPr>
          <p:spPr>
            <a:xfrm>
              <a:off x="1054718" y="988247"/>
              <a:ext cx="2176001" cy="459252"/>
            </a:xfrm>
            <a:prstGeom prst="roundRect">
              <a:avLst/>
            </a:prstGeom>
            <a:solidFill>
              <a:srgbClr val="75B7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Main SCP</a:t>
              </a:r>
            </a:p>
          </p:txBody>
        </p:sp>
        <p:sp>
          <p:nvSpPr>
            <p:cNvPr id="53" name="圆角矩形 14">
              <a:extLst>
                <a:ext uri="{FF2B5EF4-FFF2-40B4-BE49-F238E27FC236}">
                  <a16:creationId xmlns:a16="http://schemas.microsoft.com/office/drawing/2014/main" id="{BB7E6BCB-9A59-EF49-8119-C697A952312A}"/>
                </a:ext>
              </a:extLst>
            </p:cNvPr>
            <p:cNvSpPr/>
            <p:nvPr/>
          </p:nvSpPr>
          <p:spPr>
            <a:xfrm>
              <a:off x="1049490" y="2734608"/>
              <a:ext cx="741792" cy="93369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Ins="108000" rtlCol="0" anchor="ctr"/>
            <a:lstStyle/>
            <a:p>
              <a:pPr algn="ctr"/>
              <a:endParaRPr lang="zh-CN" altLang="en-US" sz="900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54" name="圆角矩形 23">
              <a:extLst>
                <a:ext uri="{FF2B5EF4-FFF2-40B4-BE49-F238E27FC236}">
                  <a16:creationId xmlns:a16="http://schemas.microsoft.com/office/drawing/2014/main" id="{2AAE5A7F-9E59-B04F-AC72-176E4FFC04C0}"/>
                </a:ext>
              </a:extLst>
            </p:cNvPr>
            <p:cNvSpPr/>
            <p:nvPr/>
          </p:nvSpPr>
          <p:spPr>
            <a:xfrm>
              <a:off x="1054718" y="2172169"/>
              <a:ext cx="2176001" cy="459252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Virtual network</a:t>
              </a:r>
              <a:endParaRPr lang="zh-CN" altLang="en-US" sz="16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55" name="直接连接符 25">
              <a:extLst>
                <a:ext uri="{FF2B5EF4-FFF2-40B4-BE49-F238E27FC236}">
                  <a16:creationId xmlns:a16="http://schemas.microsoft.com/office/drawing/2014/main" id="{9FE245E8-C3F0-254C-94C1-69FA4BBF4D65}"/>
                </a:ext>
              </a:extLst>
            </p:cNvPr>
            <p:cNvCxnSpPr>
              <a:stCxn id="32" idx="2"/>
              <a:endCxn id="54" idx="0"/>
            </p:cNvCxnSpPr>
            <p:nvPr/>
          </p:nvCxnSpPr>
          <p:spPr>
            <a:xfrm>
              <a:off x="1239440" y="2048293"/>
              <a:ext cx="903279" cy="123876"/>
            </a:xfrm>
            <a:prstGeom prst="line">
              <a:avLst/>
            </a:prstGeom>
            <a:ln w="12700">
              <a:solidFill>
                <a:srgbClr val="2D6D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3">
              <a:extLst>
                <a:ext uri="{FF2B5EF4-FFF2-40B4-BE49-F238E27FC236}">
                  <a16:creationId xmlns:a16="http://schemas.microsoft.com/office/drawing/2014/main" id="{82354B15-C66B-194A-A903-2B3DD40AF890}"/>
                </a:ext>
              </a:extLst>
            </p:cNvPr>
            <p:cNvCxnSpPr>
              <a:stCxn id="35" idx="2"/>
              <a:endCxn id="54" idx="0"/>
            </p:cNvCxnSpPr>
            <p:nvPr/>
          </p:nvCxnSpPr>
          <p:spPr>
            <a:xfrm>
              <a:off x="1688466" y="2048293"/>
              <a:ext cx="454253" cy="123876"/>
            </a:xfrm>
            <a:prstGeom prst="line">
              <a:avLst/>
            </a:prstGeom>
            <a:ln w="12700">
              <a:solidFill>
                <a:srgbClr val="2D6D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4">
              <a:extLst>
                <a:ext uri="{FF2B5EF4-FFF2-40B4-BE49-F238E27FC236}">
                  <a16:creationId xmlns:a16="http://schemas.microsoft.com/office/drawing/2014/main" id="{78BA72C2-9F22-DF47-8350-3FBDA774F8BB}"/>
                </a:ext>
              </a:extLst>
            </p:cNvPr>
            <p:cNvCxnSpPr>
              <a:cxnSpLocks/>
              <a:endCxn id="54" idx="0"/>
            </p:cNvCxnSpPr>
            <p:nvPr/>
          </p:nvCxnSpPr>
          <p:spPr>
            <a:xfrm flipH="1">
              <a:off x="2142719" y="2045149"/>
              <a:ext cx="1122" cy="127020"/>
            </a:xfrm>
            <a:prstGeom prst="line">
              <a:avLst/>
            </a:prstGeom>
            <a:ln w="12700">
              <a:solidFill>
                <a:srgbClr val="2D6D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6">
              <a:extLst>
                <a:ext uri="{FF2B5EF4-FFF2-40B4-BE49-F238E27FC236}">
                  <a16:creationId xmlns:a16="http://schemas.microsoft.com/office/drawing/2014/main" id="{D4A46C0D-83D7-D94C-B8AE-45021B58068A}"/>
                </a:ext>
              </a:extLst>
            </p:cNvPr>
            <p:cNvCxnSpPr>
              <a:stCxn id="38" idx="2"/>
              <a:endCxn id="54" idx="0"/>
            </p:cNvCxnSpPr>
            <p:nvPr/>
          </p:nvCxnSpPr>
          <p:spPr>
            <a:xfrm flipH="1">
              <a:off x="2142719" y="2048293"/>
              <a:ext cx="443797" cy="123876"/>
            </a:xfrm>
            <a:prstGeom prst="line">
              <a:avLst/>
            </a:prstGeom>
            <a:ln w="12700">
              <a:solidFill>
                <a:srgbClr val="2D6D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7">
              <a:extLst>
                <a:ext uri="{FF2B5EF4-FFF2-40B4-BE49-F238E27FC236}">
                  <a16:creationId xmlns:a16="http://schemas.microsoft.com/office/drawing/2014/main" id="{6FBB5DC5-C074-C44B-AB91-08B649A7E139}"/>
                </a:ext>
              </a:extLst>
            </p:cNvPr>
            <p:cNvCxnSpPr>
              <a:cxnSpLocks/>
              <a:stCxn id="51" idx="2"/>
              <a:endCxn id="54" idx="0"/>
            </p:cNvCxnSpPr>
            <p:nvPr/>
          </p:nvCxnSpPr>
          <p:spPr>
            <a:xfrm flipH="1">
              <a:off x="2142719" y="2048293"/>
              <a:ext cx="892823" cy="123876"/>
            </a:xfrm>
            <a:prstGeom prst="line">
              <a:avLst/>
            </a:prstGeom>
            <a:ln w="12700">
              <a:solidFill>
                <a:srgbClr val="2D6D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60">
              <a:extLst>
                <a:ext uri="{FF2B5EF4-FFF2-40B4-BE49-F238E27FC236}">
                  <a16:creationId xmlns:a16="http://schemas.microsoft.com/office/drawing/2014/main" id="{2F16DE91-BDBD-E746-B835-2A482F8190C6}"/>
                </a:ext>
              </a:extLst>
            </p:cNvPr>
            <p:cNvSpPr txBox="1"/>
            <p:nvPr/>
          </p:nvSpPr>
          <p:spPr>
            <a:xfrm>
              <a:off x="723301" y="5495208"/>
              <a:ext cx="29061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Site A</a:t>
              </a:r>
            </a:p>
          </p:txBody>
        </p:sp>
        <p:sp>
          <p:nvSpPr>
            <p:cNvPr id="61" name="右箭头 61">
              <a:extLst>
                <a:ext uri="{FF2B5EF4-FFF2-40B4-BE49-F238E27FC236}">
                  <a16:creationId xmlns:a16="http://schemas.microsoft.com/office/drawing/2014/main" id="{875CF27A-C19D-5C48-A12F-8A97AFEF922D}"/>
                </a:ext>
              </a:extLst>
            </p:cNvPr>
            <p:cNvSpPr/>
            <p:nvPr/>
          </p:nvSpPr>
          <p:spPr>
            <a:xfrm>
              <a:off x="1862147" y="2932279"/>
              <a:ext cx="628484" cy="538360"/>
            </a:xfrm>
            <a:prstGeom prst="rightArrow">
              <a:avLst/>
            </a:prstGeom>
            <a:gradFill flip="none" rotWithShape="1">
              <a:gsLst>
                <a:gs pos="0">
                  <a:srgbClr val="0070C0"/>
                </a:gs>
                <a:gs pos="100000">
                  <a:srgbClr val="0070C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Backup</a:t>
              </a:r>
            </a:p>
            <a:p>
              <a:pPr algn="ctr"/>
              <a:r>
                <a:rPr lang="en-US" altLang="zh-CN" sz="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CDP</a:t>
              </a:r>
            </a:p>
          </p:txBody>
        </p:sp>
        <p:sp>
          <p:nvSpPr>
            <p:cNvPr id="62" name="圆角矩形 62">
              <a:extLst>
                <a:ext uri="{FF2B5EF4-FFF2-40B4-BE49-F238E27FC236}">
                  <a16:creationId xmlns:a16="http://schemas.microsoft.com/office/drawing/2014/main" id="{54CB0E7B-7FD2-2442-96C0-F24E90220656}"/>
                </a:ext>
              </a:extLst>
            </p:cNvPr>
            <p:cNvSpPr/>
            <p:nvPr/>
          </p:nvSpPr>
          <p:spPr>
            <a:xfrm>
              <a:off x="2506354" y="2734608"/>
              <a:ext cx="724366" cy="93369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00" dirty="0">
                  <a:latin typeface="Century Gothic" panose="020B0502020202020204" pitchFamily="34" charset="0"/>
                  <a:ea typeface="微软雅黑" panose="020B0503020204020204" charset="-122"/>
                </a:rPr>
                <a:t>Backup storage pool</a:t>
              </a:r>
              <a:endParaRPr lang="zh-CN" altLang="en-US" sz="900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grpSp>
          <p:nvGrpSpPr>
            <p:cNvPr id="63" name="组合 63">
              <a:extLst>
                <a:ext uri="{FF2B5EF4-FFF2-40B4-BE49-F238E27FC236}">
                  <a16:creationId xmlns:a16="http://schemas.microsoft.com/office/drawing/2014/main" id="{347539AE-2F44-8248-9BAA-910B8CECB344}"/>
                </a:ext>
              </a:extLst>
            </p:cNvPr>
            <p:cNvGrpSpPr/>
            <p:nvPr/>
          </p:nvGrpSpPr>
          <p:grpSpPr>
            <a:xfrm>
              <a:off x="4973960" y="1586611"/>
              <a:ext cx="379900" cy="461682"/>
              <a:chOff x="4474" y="7488"/>
              <a:chExt cx="654" cy="760"/>
            </a:xfrm>
          </p:grpSpPr>
          <p:pic>
            <p:nvPicPr>
              <p:cNvPr id="64" name="Picture 9" descr="主机">
                <a:extLst>
                  <a:ext uri="{FF2B5EF4-FFF2-40B4-BE49-F238E27FC236}">
                    <a16:creationId xmlns:a16="http://schemas.microsoft.com/office/drawing/2014/main" id="{7BFA85F4-1522-A843-9ADB-3D4C915374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65" name="文本框 76">
                <a:extLst>
                  <a:ext uri="{FF2B5EF4-FFF2-40B4-BE49-F238E27FC236}">
                    <a16:creationId xmlns:a16="http://schemas.microsoft.com/office/drawing/2014/main" id="{2F40EF2C-EB01-6645-9AF6-A9D32B9F7869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  <a:endParaRPr lang="zh-CN" altLang="en-US" sz="900" dirty="0"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6" name="组合 79">
              <a:extLst>
                <a:ext uri="{FF2B5EF4-FFF2-40B4-BE49-F238E27FC236}">
                  <a16:creationId xmlns:a16="http://schemas.microsoft.com/office/drawing/2014/main" id="{514044EF-87AE-4B49-A4A6-99840834CBA6}"/>
                </a:ext>
              </a:extLst>
            </p:cNvPr>
            <p:cNvGrpSpPr/>
            <p:nvPr/>
          </p:nvGrpSpPr>
          <p:grpSpPr>
            <a:xfrm>
              <a:off x="5422986" y="1586611"/>
              <a:ext cx="379900" cy="461682"/>
              <a:chOff x="4474" y="7488"/>
              <a:chExt cx="654" cy="760"/>
            </a:xfrm>
          </p:grpSpPr>
          <p:pic>
            <p:nvPicPr>
              <p:cNvPr id="67" name="Picture 9" descr="主机">
                <a:extLst>
                  <a:ext uri="{FF2B5EF4-FFF2-40B4-BE49-F238E27FC236}">
                    <a16:creationId xmlns:a16="http://schemas.microsoft.com/office/drawing/2014/main" id="{10BEE34A-AC8B-0441-AA03-C8B4663E22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68" name="文本框 83">
                <a:extLst>
                  <a:ext uri="{FF2B5EF4-FFF2-40B4-BE49-F238E27FC236}">
                    <a16:creationId xmlns:a16="http://schemas.microsoft.com/office/drawing/2014/main" id="{6A39DF12-C9F0-D442-A1EE-0C4EDC2EB748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</a:p>
            </p:txBody>
          </p:sp>
        </p:grpSp>
        <p:grpSp>
          <p:nvGrpSpPr>
            <p:cNvPr id="69" name="组合 86">
              <a:extLst>
                <a:ext uri="{FF2B5EF4-FFF2-40B4-BE49-F238E27FC236}">
                  <a16:creationId xmlns:a16="http://schemas.microsoft.com/office/drawing/2014/main" id="{9B96AE8A-D9CC-1346-8731-06176BC3715D}"/>
                </a:ext>
              </a:extLst>
            </p:cNvPr>
            <p:cNvGrpSpPr/>
            <p:nvPr/>
          </p:nvGrpSpPr>
          <p:grpSpPr>
            <a:xfrm>
              <a:off x="6321036" y="1586611"/>
              <a:ext cx="379900" cy="461682"/>
              <a:chOff x="4474" y="7488"/>
              <a:chExt cx="654" cy="760"/>
            </a:xfrm>
          </p:grpSpPr>
          <p:pic>
            <p:nvPicPr>
              <p:cNvPr id="70" name="Picture 9" descr="主机">
                <a:extLst>
                  <a:ext uri="{FF2B5EF4-FFF2-40B4-BE49-F238E27FC236}">
                    <a16:creationId xmlns:a16="http://schemas.microsoft.com/office/drawing/2014/main" id="{2A16FEC9-0A2E-1B43-AB01-709E8A84AE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71" name="文本框 91">
                <a:extLst>
                  <a:ext uri="{FF2B5EF4-FFF2-40B4-BE49-F238E27FC236}">
                    <a16:creationId xmlns:a16="http://schemas.microsoft.com/office/drawing/2014/main" id="{72E54F3B-BB4B-8642-B6F5-F7027FC838E8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  <a:endParaRPr lang="zh-CN" altLang="en-US" sz="900" dirty="0"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2" name="组合 93">
              <a:extLst>
                <a:ext uri="{FF2B5EF4-FFF2-40B4-BE49-F238E27FC236}">
                  <a16:creationId xmlns:a16="http://schemas.microsoft.com/office/drawing/2014/main" id="{D3EA80B6-5905-2346-AACA-CD077549D97F}"/>
                </a:ext>
              </a:extLst>
            </p:cNvPr>
            <p:cNvGrpSpPr/>
            <p:nvPr/>
          </p:nvGrpSpPr>
          <p:grpSpPr>
            <a:xfrm>
              <a:off x="5872011" y="1586611"/>
              <a:ext cx="379900" cy="461682"/>
              <a:chOff x="4474" y="7488"/>
              <a:chExt cx="654" cy="760"/>
            </a:xfrm>
          </p:grpSpPr>
          <p:pic>
            <p:nvPicPr>
              <p:cNvPr id="73" name="Picture 9" descr="主机">
                <a:extLst>
                  <a:ext uri="{FF2B5EF4-FFF2-40B4-BE49-F238E27FC236}">
                    <a16:creationId xmlns:a16="http://schemas.microsoft.com/office/drawing/2014/main" id="{207281DD-3579-B348-A41E-0FFDCEA44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74" name="文本框 95">
                <a:extLst>
                  <a:ext uri="{FF2B5EF4-FFF2-40B4-BE49-F238E27FC236}">
                    <a16:creationId xmlns:a16="http://schemas.microsoft.com/office/drawing/2014/main" id="{95068FCF-480D-4E48-A647-22872E1AC572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  <a:endParaRPr lang="zh-CN" altLang="en-US" sz="900" dirty="0"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81" name="圆角矩形 122">
              <a:extLst>
                <a:ext uri="{FF2B5EF4-FFF2-40B4-BE49-F238E27FC236}">
                  <a16:creationId xmlns:a16="http://schemas.microsoft.com/office/drawing/2014/main" id="{DDFAF46C-BD96-5C40-8C8A-A1992F30C09E}"/>
                </a:ext>
              </a:extLst>
            </p:cNvPr>
            <p:cNvSpPr/>
            <p:nvPr/>
          </p:nvSpPr>
          <p:spPr>
            <a:xfrm>
              <a:off x="4983250" y="3772596"/>
              <a:ext cx="2176001" cy="459252"/>
            </a:xfrm>
            <a:prstGeom prst="roundRect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</a:rPr>
                <a:t>HCI</a:t>
              </a:r>
            </a:p>
          </p:txBody>
        </p:sp>
        <p:grpSp>
          <p:nvGrpSpPr>
            <p:cNvPr id="82" name="组合 123">
              <a:extLst>
                <a:ext uri="{FF2B5EF4-FFF2-40B4-BE49-F238E27FC236}">
                  <a16:creationId xmlns:a16="http://schemas.microsoft.com/office/drawing/2014/main" id="{9520EBF7-DF46-CC47-890F-E5D9613620BB}"/>
                </a:ext>
              </a:extLst>
            </p:cNvPr>
            <p:cNvGrpSpPr/>
            <p:nvPr/>
          </p:nvGrpSpPr>
          <p:grpSpPr>
            <a:xfrm>
              <a:off x="6770062" y="1586611"/>
              <a:ext cx="379900" cy="461682"/>
              <a:chOff x="4474" y="7488"/>
              <a:chExt cx="654" cy="760"/>
            </a:xfrm>
          </p:grpSpPr>
          <p:pic>
            <p:nvPicPr>
              <p:cNvPr id="83" name="Picture 9" descr="主机">
                <a:extLst>
                  <a:ext uri="{FF2B5EF4-FFF2-40B4-BE49-F238E27FC236}">
                    <a16:creationId xmlns:a16="http://schemas.microsoft.com/office/drawing/2014/main" id="{579C1015-531D-AE49-B5AE-3C5802AAF1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54" y="7488"/>
                <a:ext cx="293" cy="38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9525">
                <a:solidFill>
                  <a:srgbClr val="002060"/>
                </a:solidFill>
              </a:ln>
            </p:spPr>
          </p:pic>
          <p:sp>
            <p:nvSpPr>
              <p:cNvPr id="84" name="文本框 125">
                <a:extLst>
                  <a:ext uri="{FF2B5EF4-FFF2-40B4-BE49-F238E27FC236}">
                    <a16:creationId xmlns:a16="http://schemas.microsoft.com/office/drawing/2014/main" id="{12F523AD-F5B7-F448-86D9-FA0D5C85B5FB}"/>
                  </a:ext>
                </a:extLst>
              </p:cNvPr>
              <p:cNvSpPr txBox="1"/>
              <p:nvPr/>
            </p:nvSpPr>
            <p:spPr>
              <a:xfrm>
                <a:off x="4474" y="7868"/>
                <a:ext cx="654" cy="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latin typeface="Century Gothic" panose="020B0502020202020204" pitchFamily="34" charset="0"/>
                    <a:ea typeface="微软雅黑" panose="020B0503020204020204" charset="-122"/>
                  </a:rPr>
                  <a:t>VM</a:t>
                </a:r>
                <a:endParaRPr lang="zh-CN" altLang="en-US" sz="900" dirty="0"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85" name="圆角矩形 126">
              <a:extLst>
                <a:ext uri="{FF2B5EF4-FFF2-40B4-BE49-F238E27FC236}">
                  <a16:creationId xmlns:a16="http://schemas.microsoft.com/office/drawing/2014/main" id="{6721F1BF-C5AF-7E4D-8FBE-B2054BBAA8BC}"/>
                </a:ext>
              </a:extLst>
            </p:cNvPr>
            <p:cNvSpPr/>
            <p:nvPr/>
          </p:nvSpPr>
          <p:spPr>
            <a:xfrm>
              <a:off x="4979188" y="988247"/>
              <a:ext cx="2176001" cy="459252"/>
            </a:xfrm>
            <a:prstGeom prst="roundRect">
              <a:avLst/>
            </a:prstGeom>
            <a:solidFill>
              <a:srgbClr val="75B7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Standby SCP</a:t>
              </a:r>
            </a:p>
          </p:txBody>
        </p:sp>
        <p:sp>
          <p:nvSpPr>
            <p:cNvPr id="87" name="圆角矩形 128">
              <a:extLst>
                <a:ext uri="{FF2B5EF4-FFF2-40B4-BE49-F238E27FC236}">
                  <a16:creationId xmlns:a16="http://schemas.microsoft.com/office/drawing/2014/main" id="{5A3543EB-7481-224F-B2F1-6A0B634776A2}"/>
                </a:ext>
              </a:extLst>
            </p:cNvPr>
            <p:cNvSpPr/>
            <p:nvPr/>
          </p:nvSpPr>
          <p:spPr>
            <a:xfrm>
              <a:off x="4972211" y="2173495"/>
              <a:ext cx="2176001" cy="459252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Virtual network</a:t>
              </a:r>
              <a:endParaRPr lang="zh-CN" altLang="en-US" sz="16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88" name="直接连接符 129">
              <a:extLst>
                <a:ext uri="{FF2B5EF4-FFF2-40B4-BE49-F238E27FC236}">
                  <a16:creationId xmlns:a16="http://schemas.microsoft.com/office/drawing/2014/main" id="{51E9CAE7-2D88-6B49-A94A-9A2C65B40C75}"/>
                </a:ext>
              </a:extLst>
            </p:cNvPr>
            <p:cNvCxnSpPr>
              <a:stCxn id="65" idx="2"/>
              <a:endCxn id="87" idx="0"/>
            </p:cNvCxnSpPr>
            <p:nvPr/>
          </p:nvCxnSpPr>
          <p:spPr>
            <a:xfrm>
              <a:off x="5163910" y="2048293"/>
              <a:ext cx="896302" cy="1252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130">
              <a:extLst>
                <a:ext uri="{FF2B5EF4-FFF2-40B4-BE49-F238E27FC236}">
                  <a16:creationId xmlns:a16="http://schemas.microsoft.com/office/drawing/2014/main" id="{B1E0CEFF-3ED9-5748-A2B7-F39BEE67FCD7}"/>
                </a:ext>
              </a:extLst>
            </p:cNvPr>
            <p:cNvCxnSpPr>
              <a:stCxn id="68" idx="2"/>
              <a:endCxn id="87" idx="0"/>
            </p:cNvCxnSpPr>
            <p:nvPr/>
          </p:nvCxnSpPr>
          <p:spPr>
            <a:xfrm>
              <a:off x="5612936" y="2048293"/>
              <a:ext cx="447276" cy="1252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131">
              <a:extLst>
                <a:ext uri="{FF2B5EF4-FFF2-40B4-BE49-F238E27FC236}">
                  <a16:creationId xmlns:a16="http://schemas.microsoft.com/office/drawing/2014/main" id="{1425C93A-A3FC-DC4C-9C54-80D328A7445B}"/>
                </a:ext>
              </a:extLst>
            </p:cNvPr>
            <p:cNvCxnSpPr>
              <a:cxnSpLocks/>
              <a:stCxn id="74" idx="2"/>
              <a:endCxn id="87" idx="0"/>
            </p:cNvCxnSpPr>
            <p:nvPr/>
          </p:nvCxnSpPr>
          <p:spPr>
            <a:xfrm flipH="1">
              <a:off x="6060212" y="2048293"/>
              <a:ext cx="1749" cy="1252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132">
              <a:extLst>
                <a:ext uri="{FF2B5EF4-FFF2-40B4-BE49-F238E27FC236}">
                  <a16:creationId xmlns:a16="http://schemas.microsoft.com/office/drawing/2014/main" id="{C167B4CF-7E4A-7E4E-A79D-483EA2F3CC0E}"/>
                </a:ext>
              </a:extLst>
            </p:cNvPr>
            <p:cNvCxnSpPr>
              <a:stCxn id="71" idx="2"/>
              <a:endCxn id="87" idx="0"/>
            </p:cNvCxnSpPr>
            <p:nvPr/>
          </p:nvCxnSpPr>
          <p:spPr>
            <a:xfrm flipH="1">
              <a:off x="6060212" y="2048293"/>
              <a:ext cx="450774" cy="1252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133">
              <a:extLst>
                <a:ext uri="{FF2B5EF4-FFF2-40B4-BE49-F238E27FC236}">
                  <a16:creationId xmlns:a16="http://schemas.microsoft.com/office/drawing/2014/main" id="{DE06F870-C780-2C45-8DDD-343482F20A32}"/>
                </a:ext>
              </a:extLst>
            </p:cNvPr>
            <p:cNvCxnSpPr>
              <a:stCxn id="84" idx="2"/>
              <a:endCxn id="87" idx="0"/>
            </p:cNvCxnSpPr>
            <p:nvPr/>
          </p:nvCxnSpPr>
          <p:spPr>
            <a:xfrm flipH="1">
              <a:off x="6060212" y="2048293"/>
              <a:ext cx="899800" cy="1252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文本框 134">
              <a:extLst>
                <a:ext uri="{FF2B5EF4-FFF2-40B4-BE49-F238E27FC236}">
                  <a16:creationId xmlns:a16="http://schemas.microsoft.com/office/drawing/2014/main" id="{3B936127-FF02-B049-83B2-AF4B5DA1CC1B}"/>
                </a:ext>
              </a:extLst>
            </p:cNvPr>
            <p:cNvSpPr txBox="1"/>
            <p:nvPr/>
          </p:nvSpPr>
          <p:spPr>
            <a:xfrm>
              <a:off x="4624813" y="5479871"/>
              <a:ext cx="29061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Site B</a:t>
              </a:r>
            </a:p>
          </p:txBody>
        </p:sp>
        <p:sp>
          <p:nvSpPr>
            <p:cNvPr id="94" name="右箭头 135">
              <a:extLst>
                <a:ext uri="{FF2B5EF4-FFF2-40B4-BE49-F238E27FC236}">
                  <a16:creationId xmlns:a16="http://schemas.microsoft.com/office/drawing/2014/main" id="{FB411661-2FEC-6E4D-B778-5E520FB67D3C}"/>
                </a:ext>
              </a:extLst>
            </p:cNvPr>
            <p:cNvSpPr/>
            <p:nvPr/>
          </p:nvSpPr>
          <p:spPr>
            <a:xfrm flipH="1">
              <a:off x="5759643" y="2907302"/>
              <a:ext cx="654714" cy="590738"/>
            </a:xfrm>
            <a:custGeom>
              <a:avLst/>
              <a:gdLst>
                <a:gd name="connsiteX0" fmla="*/ 0 w 680990"/>
                <a:gd name="connsiteY0" fmla="*/ 147685 h 590738"/>
                <a:gd name="connsiteX1" fmla="*/ 385621 w 680990"/>
                <a:gd name="connsiteY1" fmla="*/ 147685 h 590738"/>
                <a:gd name="connsiteX2" fmla="*/ 385621 w 680990"/>
                <a:gd name="connsiteY2" fmla="*/ 0 h 590738"/>
                <a:gd name="connsiteX3" fmla="*/ 680990 w 680990"/>
                <a:gd name="connsiteY3" fmla="*/ 295369 h 590738"/>
                <a:gd name="connsiteX4" fmla="*/ 385621 w 680990"/>
                <a:gd name="connsiteY4" fmla="*/ 590738 h 590738"/>
                <a:gd name="connsiteX5" fmla="*/ 385621 w 680990"/>
                <a:gd name="connsiteY5" fmla="*/ 443054 h 590738"/>
                <a:gd name="connsiteX6" fmla="*/ 0 w 680990"/>
                <a:gd name="connsiteY6" fmla="*/ 443054 h 590738"/>
                <a:gd name="connsiteX7" fmla="*/ 0 w 680990"/>
                <a:gd name="connsiteY7" fmla="*/ 147685 h 590738"/>
                <a:gd name="connsiteX0" fmla="*/ 0 w 623183"/>
                <a:gd name="connsiteY0" fmla="*/ 147685 h 590738"/>
                <a:gd name="connsiteX1" fmla="*/ 385621 w 623183"/>
                <a:gd name="connsiteY1" fmla="*/ 147685 h 590738"/>
                <a:gd name="connsiteX2" fmla="*/ 385621 w 623183"/>
                <a:gd name="connsiteY2" fmla="*/ 0 h 590738"/>
                <a:gd name="connsiteX3" fmla="*/ 623183 w 623183"/>
                <a:gd name="connsiteY3" fmla="*/ 300624 h 590738"/>
                <a:gd name="connsiteX4" fmla="*/ 385621 w 623183"/>
                <a:gd name="connsiteY4" fmla="*/ 590738 h 590738"/>
                <a:gd name="connsiteX5" fmla="*/ 385621 w 623183"/>
                <a:gd name="connsiteY5" fmla="*/ 443054 h 590738"/>
                <a:gd name="connsiteX6" fmla="*/ 0 w 623183"/>
                <a:gd name="connsiteY6" fmla="*/ 443054 h 590738"/>
                <a:gd name="connsiteX7" fmla="*/ 0 w 623183"/>
                <a:gd name="connsiteY7" fmla="*/ 147685 h 590738"/>
                <a:gd name="connsiteX0" fmla="*/ 0 w 654714"/>
                <a:gd name="connsiteY0" fmla="*/ 147685 h 590738"/>
                <a:gd name="connsiteX1" fmla="*/ 385621 w 654714"/>
                <a:gd name="connsiteY1" fmla="*/ 147685 h 590738"/>
                <a:gd name="connsiteX2" fmla="*/ 385621 w 654714"/>
                <a:gd name="connsiteY2" fmla="*/ 0 h 590738"/>
                <a:gd name="connsiteX3" fmla="*/ 654714 w 654714"/>
                <a:gd name="connsiteY3" fmla="*/ 305879 h 590738"/>
                <a:gd name="connsiteX4" fmla="*/ 385621 w 654714"/>
                <a:gd name="connsiteY4" fmla="*/ 590738 h 590738"/>
                <a:gd name="connsiteX5" fmla="*/ 385621 w 654714"/>
                <a:gd name="connsiteY5" fmla="*/ 443054 h 590738"/>
                <a:gd name="connsiteX6" fmla="*/ 0 w 654714"/>
                <a:gd name="connsiteY6" fmla="*/ 443054 h 590738"/>
                <a:gd name="connsiteX7" fmla="*/ 0 w 654714"/>
                <a:gd name="connsiteY7" fmla="*/ 147685 h 590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4714" h="590738">
                  <a:moveTo>
                    <a:pt x="0" y="147685"/>
                  </a:moveTo>
                  <a:lnTo>
                    <a:pt x="385621" y="147685"/>
                  </a:lnTo>
                  <a:lnTo>
                    <a:pt x="385621" y="0"/>
                  </a:lnTo>
                  <a:lnTo>
                    <a:pt x="654714" y="305879"/>
                  </a:lnTo>
                  <a:lnTo>
                    <a:pt x="385621" y="590738"/>
                  </a:lnTo>
                  <a:lnTo>
                    <a:pt x="385621" y="443054"/>
                  </a:lnTo>
                  <a:lnTo>
                    <a:pt x="0" y="443054"/>
                  </a:lnTo>
                  <a:lnTo>
                    <a:pt x="0" y="147685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Instant recovery</a:t>
              </a:r>
              <a:endParaRPr lang="zh-CN" altLang="en-US" sz="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96" name="燕尾形 5">
              <a:extLst>
                <a:ext uri="{FF2B5EF4-FFF2-40B4-BE49-F238E27FC236}">
                  <a16:creationId xmlns:a16="http://schemas.microsoft.com/office/drawing/2014/main" id="{62695741-17F5-0A45-85A6-918372D218C4}"/>
                </a:ext>
              </a:extLst>
            </p:cNvPr>
            <p:cNvSpPr/>
            <p:nvPr/>
          </p:nvSpPr>
          <p:spPr>
            <a:xfrm>
              <a:off x="3304618" y="3828015"/>
              <a:ext cx="341561" cy="306775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latin typeface="Century Gothic" panose="020B0502020202020204" pitchFamily="34" charset="0"/>
                <a:sym typeface="+mn-ea"/>
              </a:endParaRPr>
            </a:p>
          </p:txBody>
        </p:sp>
        <p:sp>
          <p:nvSpPr>
            <p:cNvPr id="97" name="燕尾形 15">
              <a:extLst>
                <a:ext uri="{FF2B5EF4-FFF2-40B4-BE49-F238E27FC236}">
                  <a16:creationId xmlns:a16="http://schemas.microsoft.com/office/drawing/2014/main" id="{CC1652D6-8301-624B-B99C-2C06800A7593}"/>
                </a:ext>
              </a:extLst>
            </p:cNvPr>
            <p:cNvSpPr/>
            <p:nvPr/>
          </p:nvSpPr>
          <p:spPr>
            <a:xfrm>
              <a:off x="3618701" y="3828015"/>
              <a:ext cx="341561" cy="306775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latin typeface="Century Gothic" panose="020B0502020202020204" pitchFamily="34" charset="0"/>
                <a:sym typeface="+mn-ea"/>
              </a:endParaRPr>
            </a:p>
          </p:txBody>
        </p:sp>
        <p:sp>
          <p:nvSpPr>
            <p:cNvPr id="98" name="燕尾形 16">
              <a:extLst>
                <a:ext uri="{FF2B5EF4-FFF2-40B4-BE49-F238E27FC236}">
                  <a16:creationId xmlns:a16="http://schemas.microsoft.com/office/drawing/2014/main" id="{56B5B962-DA38-4044-9105-8E3ABBD4E9B6}"/>
                </a:ext>
              </a:extLst>
            </p:cNvPr>
            <p:cNvSpPr/>
            <p:nvPr/>
          </p:nvSpPr>
          <p:spPr>
            <a:xfrm>
              <a:off x="3932784" y="3828015"/>
              <a:ext cx="341561" cy="306775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latin typeface="Century Gothic" panose="020B0502020202020204" pitchFamily="34" charset="0"/>
                <a:sym typeface="+mn-ea"/>
              </a:endParaRPr>
            </a:p>
          </p:txBody>
        </p:sp>
        <p:sp>
          <p:nvSpPr>
            <p:cNvPr id="99" name="燕尾形 17">
              <a:extLst>
                <a:ext uri="{FF2B5EF4-FFF2-40B4-BE49-F238E27FC236}">
                  <a16:creationId xmlns:a16="http://schemas.microsoft.com/office/drawing/2014/main" id="{F094D046-4BDD-4641-A365-BEEE3534A5D4}"/>
                </a:ext>
              </a:extLst>
            </p:cNvPr>
            <p:cNvSpPr/>
            <p:nvPr/>
          </p:nvSpPr>
          <p:spPr>
            <a:xfrm>
              <a:off x="4560949" y="3828015"/>
              <a:ext cx="341561" cy="306775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latin typeface="Century Gothic" panose="020B0502020202020204" pitchFamily="34" charset="0"/>
                <a:sym typeface="+mn-ea"/>
              </a:endParaRPr>
            </a:p>
          </p:txBody>
        </p:sp>
        <p:sp>
          <p:nvSpPr>
            <p:cNvPr id="100" name="燕尾形 18">
              <a:extLst>
                <a:ext uri="{FF2B5EF4-FFF2-40B4-BE49-F238E27FC236}">
                  <a16:creationId xmlns:a16="http://schemas.microsoft.com/office/drawing/2014/main" id="{64ED0581-B470-F74F-AD18-BAA1D9CDAFE9}"/>
                </a:ext>
              </a:extLst>
            </p:cNvPr>
            <p:cNvSpPr/>
            <p:nvPr/>
          </p:nvSpPr>
          <p:spPr>
            <a:xfrm>
              <a:off x="4246867" y="3828015"/>
              <a:ext cx="341561" cy="306775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latin typeface="Century Gothic" panose="020B0502020202020204" pitchFamily="34" charset="0"/>
                <a:sym typeface="+mn-ea"/>
              </a:endParaRPr>
            </a:p>
          </p:txBody>
        </p:sp>
        <p:sp>
          <p:nvSpPr>
            <p:cNvPr id="102" name="文本框 20">
              <a:extLst>
                <a:ext uri="{FF2B5EF4-FFF2-40B4-BE49-F238E27FC236}">
                  <a16:creationId xmlns:a16="http://schemas.microsoft.com/office/drawing/2014/main" id="{16A94F5A-7561-7847-88E5-C39B926849A2}"/>
                </a:ext>
              </a:extLst>
            </p:cNvPr>
            <p:cNvSpPr txBox="1"/>
            <p:nvPr/>
          </p:nvSpPr>
          <p:spPr>
            <a:xfrm>
              <a:off x="3225491" y="4121709"/>
              <a:ext cx="1749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Sync data to </a:t>
              </a:r>
            </a:p>
            <a:p>
              <a:pPr algn="ctr"/>
              <a:r>
                <a:rPr lang="en-US" altLang="zh-CN" sz="12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DR site</a:t>
              </a:r>
              <a:endParaRPr lang="zh-CN" altLang="en-US" sz="12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103" name="曲线连接符 24">
              <a:extLst>
                <a:ext uri="{FF2B5EF4-FFF2-40B4-BE49-F238E27FC236}">
                  <a16:creationId xmlns:a16="http://schemas.microsoft.com/office/drawing/2014/main" id="{17E5D3F4-7B68-0940-A4EA-5684DB78A2F0}"/>
                </a:ext>
              </a:extLst>
            </p:cNvPr>
            <p:cNvCxnSpPr>
              <a:stCxn id="81" idx="2"/>
              <a:endCxn id="48" idx="2"/>
            </p:cNvCxnSpPr>
            <p:nvPr/>
          </p:nvCxnSpPr>
          <p:spPr>
            <a:xfrm rot="5400000">
              <a:off x="4104371" y="2264968"/>
              <a:ext cx="12700" cy="3933760"/>
            </a:xfrm>
            <a:prstGeom prst="curvedConnector3">
              <a:avLst>
                <a:gd name="adj1" fmla="val 3178724"/>
              </a:avLst>
            </a:prstGeom>
            <a:ln w="28575">
              <a:solidFill>
                <a:srgbClr val="FF0000"/>
              </a:solidFill>
              <a:prstDash val="sysDash"/>
              <a:headEnd type="none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文本框 27">
              <a:extLst>
                <a:ext uri="{FF2B5EF4-FFF2-40B4-BE49-F238E27FC236}">
                  <a16:creationId xmlns:a16="http://schemas.microsoft.com/office/drawing/2014/main" id="{895655C6-4174-DA4E-A73B-A6FD9C7D428D}"/>
                </a:ext>
              </a:extLst>
            </p:cNvPr>
            <p:cNvSpPr txBox="1"/>
            <p:nvPr/>
          </p:nvSpPr>
          <p:spPr>
            <a:xfrm>
              <a:off x="3638193" y="4749331"/>
              <a:ext cx="102352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latin typeface="Century Gothic" panose="020B0502020202020204" pitchFamily="34" charset="0"/>
                  <a:ea typeface="微软雅黑" panose="020B0503020204020204" charset="-122"/>
                  <a:cs typeface="微软雅黑" panose="020B0503020204020204" charset="-122"/>
                </a:rPr>
                <a:t>Failback to production site</a:t>
              </a:r>
              <a:endParaRPr lang="zh-CN" altLang="en-US" sz="1000" dirty="0">
                <a:latin typeface="Century Gothic" panose="020B0502020202020204" pitchFamily="34" charset="0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1A1AA7BB-8744-E546-A5A4-C8BFAB5EEBCD}"/>
                </a:ext>
              </a:extLst>
            </p:cNvPr>
            <p:cNvSpPr txBox="1"/>
            <p:nvPr/>
          </p:nvSpPr>
          <p:spPr>
            <a:xfrm>
              <a:off x="986752" y="2958437"/>
              <a:ext cx="9096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Production storage </a:t>
              </a:r>
            </a:p>
            <a:p>
              <a:pPr algn="ctr"/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pool</a:t>
              </a:r>
              <a:endParaRPr lang="zh-CN" altLang="en-US" sz="9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  <a:p>
              <a:pPr algn="ctr"/>
              <a:endParaRPr kumimoji="1" lang="zh-CN" altLang="en-US" sz="900" dirty="0">
                <a:solidFill>
                  <a:schemeClr val="bg1"/>
                </a:solidFill>
              </a:endParaRPr>
            </a:p>
          </p:txBody>
        </p:sp>
        <p:grpSp>
          <p:nvGrpSpPr>
            <p:cNvPr id="43" name="组合 2">
              <a:extLst>
                <a:ext uri="{FF2B5EF4-FFF2-40B4-BE49-F238E27FC236}">
                  <a16:creationId xmlns:a16="http://schemas.microsoft.com/office/drawing/2014/main" id="{FE064AC8-ADB9-7B41-97B8-C1B9037A3C26}"/>
                </a:ext>
              </a:extLst>
            </p:cNvPr>
            <p:cNvGrpSpPr/>
            <p:nvPr/>
          </p:nvGrpSpPr>
          <p:grpSpPr>
            <a:xfrm>
              <a:off x="1549755" y="4584160"/>
              <a:ext cx="1196626" cy="897242"/>
              <a:chOff x="3511" y="8628"/>
              <a:chExt cx="2599" cy="1863"/>
            </a:xfrm>
          </p:grpSpPr>
          <p:pic>
            <p:nvPicPr>
              <p:cNvPr id="44" name="图片 28">
                <a:extLst>
                  <a:ext uri="{FF2B5EF4-FFF2-40B4-BE49-F238E27FC236}">
                    <a16:creationId xmlns:a16="http://schemas.microsoft.com/office/drawing/2014/main" id="{8495AEF9-B853-B445-BD4B-18C15C75B2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2" y="9283"/>
                <a:ext cx="2598" cy="5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5" name="图片 20">
                <a:extLst>
                  <a:ext uri="{FF2B5EF4-FFF2-40B4-BE49-F238E27FC236}">
                    <a16:creationId xmlns:a16="http://schemas.microsoft.com/office/drawing/2014/main" id="{285AF563-B676-9645-9EEB-A507317CE8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1" y="9937"/>
                <a:ext cx="2598" cy="5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" name="图片 19">
                <a:extLst>
                  <a:ext uri="{FF2B5EF4-FFF2-40B4-BE49-F238E27FC236}">
                    <a16:creationId xmlns:a16="http://schemas.microsoft.com/office/drawing/2014/main" id="{83293435-2570-0445-A60E-8BC1FF10D4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2" y="8628"/>
                <a:ext cx="2598" cy="557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13" name="圆角矩形 14">
              <a:extLst>
                <a:ext uri="{FF2B5EF4-FFF2-40B4-BE49-F238E27FC236}">
                  <a16:creationId xmlns:a16="http://schemas.microsoft.com/office/drawing/2014/main" id="{C055EA17-E133-7A47-A839-E19706B92B75}"/>
                </a:ext>
              </a:extLst>
            </p:cNvPr>
            <p:cNvSpPr/>
            <p:nvPr/>
          </p:nvSpPr>
          <p:spPr>
            <a:xfrm>
              <a:off x="4961090" y="2734608"/>
              <a:ext cx="741792" cy="93369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Ins="108000" rtlCol="0" anchor="ctr"/>
            <a:lstStyle/>
            <a:p>
              <a:pPr algn="ctr"/>
              <a:endParaRPr lang="zh-CN" altLang="en-US" sz="900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14" name="圆角矩形 62">
              <a:extLst>
                <a:ext uri="{FF2B5EF4-FFF2-40B4-BE49-F238E27FC236}">
                  <a16:creationId xmlns:a16="http://schemas.microsoft.com/office/drawing/2014/main" id="{F022F772-C9EE-8C44-962D-1B9C4A3AD7C1}"/>
                </a:ext>
              </a:extLst>
            </p:cNvPr>
            <p:cNvSpPr/>
            <p:nvPr/>
          </p:nvSpPr>
          <p:spPr>
            <a:xfrm>
              <a:off x="6476404" y="2734608"/>
              <a:ext cx="680990" cy="933691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00" dirty="0">
                  <a:latin typeface="Century Gothic" panose="020B0502020202020204" pitchFamily="34" charset="0"/>
                  <a:ea typeface="微软雅黑" panose="020B0503020204020204" charset="-122"/>
                </a:rPr>
                <a:t>Backup storage pool</a:t>
              </a:r>
              <a:endParaRPr lang="zh-CN" altLang="en-US" sz="900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15" name="文本框 114">
              <a:extLst>
                <a:ext uri="{FF2B5EF4-FFF2-40B4-BE49-F238E27FC236}">
                  <a16:creationId xmlns:a16="http://schemas.microsoft.com/office/drawing/2014/main" id="{1E77EDFB-4D73-7246-AE57-C926266C767B}"/>
                </a:ext>
              </a:extLst>
            </p:cNvPr>
            <p:cNvSpPr txBox="1"/>
            <p:nvPr/>
          </p:nvSpPr>
          <p:spPr>
            <a:xfrm>
              <a:off x="4898352" y="2958437"/>
              <a:ext cx="9096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Production storage </a:t>
              </a:r>
            </a:p>
            <a:p>
              <a:pPr algn="ctr"/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pool</a:t>
              </a:r>
              <a:endParaRPr lang="zh-CN" altLang="en-US" sz="9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  <a:p>
              <a:pPr algn="ctr"/>
              <a:endParaRPr kumimoji="1" lang="zh-CN" alt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116" name="流程图: 合并 8">
              <a:extLst>
                <a:ext uri="{FF2B5EF4-FFF2-40B4-BE49-F238E27FC236}">
                  <a16:creationId xmlns:a16="http://schemas.microsoft.com/office/drawing/2014/main" id="{7105FB33-0FE1-BC4D-AB2B-AB6050EE4E3D}"/>
                </a:ext>
              </a:extLst>
            </p:cNvPr>
            <p:cNvSpPr/>
            <p:nvPr/>
          </p:nvSpPr>
          <p:spPr>
            <a:xfrm>
              <a:off x="4979188" y="4140355"/>
              <a:ext cx="2176001" cy="605954"/>
            </a:xfrm>
            <a:prstGeom prst="flowChartMerge">
              <a:avLst/>
            </a:prstGeom>
            <a:gradFill>
              <a:gsLst>
                <a:gs pos="99000">
                  <a:srgbClr val="0070C0"/>
                </a:gs>
                <a:gs pos="5000">
                  <a:srgbClr val="0070C0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grpSp>
          <p:nvGrpSpPr>
            <p:cNvPr id="76" name="组合 117">
              <a:extLst>
                <a:ext uri="{FF2B5EF4-FFF2-40B4-BE49-F238E27FC236}">
                  <a16:creationId xmlns:a16="http://schemas.microsoft.com/office/drawing/2014/main" id="{29F7E10E-DE1C-EA4E-BA52-B0018FF0BE58}"/>
                </a:ext>
              </a:extLst>
            </p:cNvPr>
            <p:cNvGrpSpPr/>
            <p:nvPr/>
          </p:nvGrpSpPr>
          <p:grpSpPr>
            <a:xfrm>
              <a:off x="5479288" y="4565867"/>
              <a:ext cx="1196626" cy="897242"/>
              <a:chOff x="3511" y="8628"/>
              <a:chExt cx="2599" cy="1863"/>
            </a:xfrm>
          </p:grpSpPr>
          <p:pic>
            <p:nvPicPr>
              <p:cNvPr id="77" name="图片 118">
                <a:extLst>
                  <a:ext uri="{FF2B5EF4-FFF2-40B4-BE49-F238E27FC236}">
                    <a16:creationId xmlns:a16="http://schemas.microsoft.com/office/drawing/2014/main" id="{1716F737-7D68-E44A-9BCA-8493FC24D8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2" y="9283"/>
                <a:ext cx="2598" cy="5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8" name="图片 20">
                <a:extLst>
                  <a:ext uri="{FF2B5EF4-FFF2-40B4-BE49-F238E27FC236}">
                    <a16:creationId xmlns:a16="http://schemas.microsoft.com/office/drawing/2014/main" id="{09F30494-11BF-DB4F-B03D-697D0C09DB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1" y="9937"/>
                <a:ext cx="2598" cy="5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9" name="图片 19">
                <a:extLst>
                  <a:ext uri="{FF2B5EF4-FFF2-40B4-BE49-F238E27FC236}">
                    <a16:creationId xmlns:a16="http://schemas.microsoft.com/office/drawing/2014/main" id="{BAADAB04-8369-1A47-BC38-CC734BA4E4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12" y="8628"/>
                <a:ext cx="2598" cy="557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3981904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9968F-3F97-7C49-A1B9-1362C973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Active-active Stretched Cluster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4E46F7-814E-144A-8C7F-A2A0B6B49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49728B-0644-4147-8F7A-BE843FD32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FCF979-C206-C74D-AE07-5571FDA2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20</a:t>
            </a:fld>
            <a:endParaRPr lang="zh-CN" altLang="en-US" dirty="0"/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4C82CBC6-0965-7847-816D-E57D9A60B096}"/>
              </a:ext>
            </a:extLst>
          </p:cNvPr>
          <p:cNvGrpSpPr/>
          <p:nvPr/>
        </p:nvGrpSpPr>
        <p:grpSpPr>
          <a:xfrm>
            <a:off x="1537558" y="1695182"/>
            <a:ext cx="9116884" cy="4117466"/>
            <a:chOff x="2047539" y="1772674"/>
            <a:chExt cx="9116884" cy="411746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B117647-2584-1142-920B-DAFE0E13CAA1}"/>
                </a:ext>
              </a:extLst>
            </p:cNvPr>
            <p:cNvGrpSpPr/>
            <p:nvPr/>
          </p:nvGrpSpPr>
          <p:grpSpPr>
            <a:xfrm>
              <a:off x="2047539" y="2743197"/>
              <a:ext cx="3806360" cy="1743573"/>
              <a:chOff x="911414" y="2411895"/>
              <a:chExt cx="3806360" cy="1743573"/>
            </a:xfrm>
          </p:grpSpPr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A8B0C45B-0782-9F46-8A1F-5CD76AB9A7E9}"/>
                  </a:ext>
                </a:extLst>
              </p:cNvPr>
              <p:cNvGrpSpPr/>
              <p:nvPr/>
            </p:nvGrpSpPr>
            <p:grpSpPr>
              <a:xfrm>
                <a:off x="1083417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7A9C753C-E4A3-F440-8CA9-0309A43CBCF6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CE5B2767-1F3F-7D4E-99B1-EFBD32D9BE21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2422A48E-AB23-2C4C-8BF1-900D29A0F909}"/>
                  </a:ext>
                </a:extLst>
              </p:cNvPr>
              <p:cNvGrpSpPr/>
              <p:nvPr/>
            </p:nvGrpSpPr>
            <p:grpSpPr>
              <a:xfrm>
                <a:off x="2274203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id="{7D606A13-E5DE-BC4E-A3A4-C96DF8899D3A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2A421E6B-C6DA-FB4A-96FB-F574BAA34003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30056CD6-EB19-4C4E-90BE-816F5B2990AB}"/>
                  </a:ext>
                </a:extLst>
              </p:cNvPr>
              <p:cNvGrpSpPr/>
              <p:nvPr/>
            </p:nvGrpSpPr>
            <p:grpSpPr>
              <a:xfrm>
                <a:off x="3464989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6FFB48C7-5488-4041-AFE2-4677BF20FA84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9861B855-348D-2F4F-8208-F0E264A4036E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sp>
            <p:nvSpPr>
              <p:cNvPr id="10" name="Rounded Rectangle 9">
                <a:extLst>
                  <a:ext uri="{FF2B5EF4-FFF2-40B4-BE49-F238E27FC236}">
                    <a16:creationId xmlns:a16="http://schemas.microsoft.com/office/drawing/2014/main" id="{BE941436-5083-AF46-B72A-B01E669D9E6F}"/>
                  </a:ext>
                </a:extLst>
              </p:cNvPr>
              <p:cNvSpPr/>
              <p:nvPr/>
            </p:nvSpPr>
            <p:spPr>
              <a:xfrm>
                <a:off x="911414" y="2411895"/>
                <a:ext cx="3806360" cy="1743573"/>
              </a:xfrm>
              <a:prstGeom prst="roundRect">
                <a:avLst>
                  <a:gd name="adj" fmla="val 7658"/>
                </a:avLst>
              </a:prstGeom>
              <a:noFill/>
              <a:ln>
                <a:solidFill>
                  <a:srgbClr val="0070BF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ounded Rectangle 10">
                <a:extLst>
                  <a:ext uri="{FF2B5EF4-FFF2-40B4-BE49-F238E27FC236}">
                    <a16:creationId xmlns:a16="http://schemas.microsoft.com/office/drawing/2014/main" id="{57972256-7C14-B54E-B984-E8C4521A85C5}"/>
                  </a:ext>
                </a:extLst>
              </p:cNvPr>
              <p:cNvSpPr/>
              <p:nvPr/>
            </p:nvSpPr>
            <p:spPr>
              <a:xfrm>
                <a:off x="1282870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FA57387-BD17-CB44-BBAA-C0E553D8EA7E}"/>
                  </a:ext>
                </a:extLst>
              </p:cNvPr>
              <p:cNvSpPr txBox="1"/>
              <p:nvPr/>
            </p:nvSpPr>
            <p:spPr>
              <a:xfrm>
                <a:off x="1270886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App1</a:t>
                </a:r>
              </a:p>
            </p:txBody>
          </p:sp>
          <p:sp>
            <p:nvSpPr>
              <p:cNvPr id="13" name="Rounded Rectangle 12">
                <a:extLst>
                  <a:ext uri="{FF2B5EF4-FFF2-40B4-BE49-F238E27FC236}">
                    <a16:creationId xmlns:a16="http://schemas.microsoft.com/office/drawing/2014/main" id="{B50264C1-13C4-484B-8F95-974749E6EA53}"/>
                  </a:ext>
                </a:extLst>
              </p:cNvPr>
              <p:cNvSpPr/>
              <p:nvPr/>
            </p:nvSpPr>
            <p:spPr>
              <a:xfrm>
                <a:off x="2473656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3E10ADD-13E1-4942-B9B8-34BB49094E1A}"/>
                  </a:ext>
                </a:extLst>
              </p:cNvPr>
              <p:cNvSpPr txBox="1"/>
              <p:nvPr/>
            </p:nvSpPr>
            <p:spPr>
              <a:xfrm>
                <a:off x="2452341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App2</a:t>
                </a:r>
              </a:p>
            </p:txBody>
          </p:sp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id="{73350EE3-C551-3E49-8FD0-FEA6BB9B0CEC}"/>
                  </a:ext>
                </a:extLst>
              </p:cNvPr>
              <p:cNvSpPr/>
              <p:nvPr/>
            </p:nvSpPr>
            <p:spPr>
              <a:xfrm>
                <a:off x="3702902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D677E41-51D4-9F4A-8D04-FA8FA77EA531}"/>
                  </a:ext>
                </a:extLst>
              </p:cNvPr>
              <p:cNvSpPr txBox="1"/>
              <p:nvPr/>
            </p:nvSpPr>
            <p:spPr>
              <a:xfrm>
                <a:off x="3681587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App3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392D315-C775-C845-8C44-15E4DEC9C4A6}"/>
                  </a:ext>
                </a:extLst>
              </p:cNvPr>
              <p:cNvSpPr txBox="1"/>
              <p:nvPr/>
            </p:nvSpPr>
            <p:spPr>
              <a:xfrm>
                <a:off x="2441887" y="3695487"/>
                <a:ext cx="8114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Site A</a:t>
                </a: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A53CE024-2A6A-FE4D-83A3-FC2830D49C83}"/>
                </a:ext>
              </a:extLst>
            </p:cNvPr>
            <p:cNvGrpSpPr/>
            <p:nvPr/>
          </p:nvGrpSpPr>
          <p:grpSpPr>
            <a:xfrm>
              <a:off x="7358063" y="2743196"/>
              <a:ext cx="3806360" cy="1743573"/>
              <a:chOff x="911414" y="2411895"/>
              <a:chExt cx="3806360" cy="1743573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FBBD525-9440-FF40-BDF0-75314227CF01}"/>
                  </a:ext>
                </a:extLst>
              </p:cNvPr>
              <p:cNvGrpSpPr/>
              <p:nvPr/>
            </p:nvGrpSpPr>
            <p:grpSpPr>
              <a:xfrm>
                <a:off x="1083417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FD298AC8-B979-934A-A493-9D8BD82D357B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9CF8DB80-4E48-4E48-A68D-B818AC0CB504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2F55D86F-978A-A348-B005-D5DFA72FD57F}"/>
                  </a:ext>
                </a:extLst>
              </p:cNvPr>
              <p:cNvGrpSpPr/>
              <p:nvPr/>
            </p:nvGrpSpPr>
            <p:grpSpPr>
              <a:xfrm>
                <a:off x="2274203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6935D290-980F-A247-87DC-5305F2979F93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C3BB3C5E-ECD1-144E-95BC-906D397F1C9D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F9A51B95-82D5-6440-9E24-15062989D737}"/>
                  </a:ext>
                </a:extLst>
              </p:cNvPr>
              <p:cNvGrpSpPr/>
              <p:nvPr/>
            </p:nvGrpSpPr>
            <p:grpSpPr>
              <a:xfrm>
                <a:off x="3464989" y="3211031"/>
                <a:ext cx="1091682" cy="348343"/>
                <a:chOff x="979714" y="4256314"/>
                <a:chExt cx="1091682" cy="348343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3B92DA8-6723-5E4E-BB56-57773FA08B91}"/>
                    </a:ext>
                  </a:extLst>
                </p:cNvPr>
                <p:cNvSpPr/>
                <p:nvPr/>
              </p:nvSpPr>
              <p:spPr>
                <a:xfrm>
                  <a:off x="979714" y="4256314"/>
                  <a:ext cx="1091682" cy="348343"/>
                </a:xfrm>
                <a:prstGeom prst="rect">
                  <a:avLst/>
                </a:prstGeom>
                <a:solidFill>
                  <a:srgbClr val="0070B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C6B43BBD-0CA2-5646-BE1E-418DD35259EB}"/>
                    </a:ext>
                  </a:extLst>
                </p:cNvPr>
                <p:cNvSpPr txBox="1"/>
                <p:nvPr/>
              </p:nvSpPr>
              <p:spPr>
                <a:xfrm>
                  <a:off x="1257696" y="4258572"/>
                  <a:ext cx="53732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solidFill>
                        <a:schemeClr val="bg1"/>
                      </a:solidFill>
                    </a:rPr>
                    <a:t>HCI</a:t>
                  </a:r>
                </a:p>
              </p:txBody>
            </p:sp>
          </p:grpSp>
          <p:sp>
            <p:nvSpPr>
              <p:cNvPr id="30" name="Rounded Rectangle 29">
                <a:extLst>
                  <a:ext uri="{FF2B5EF4-FFF2-40B4-BE49-F238E27FC236}">
                    <a16:creationId xmlns:a16="http://schemas.microsoft.com/office/drawing/2014/main" id="{B42045B3-3B3E-AD44-A14C-093DC2F5019C}"/>
                  </a:ext>
                </a:extLst>
              </p:cNvPr>
              <p:cNvSpPr/>
              <p:nvPr/>
            </p:nvSpPr>
            <p:spPr>
              <a:xfrm>
                <a:off x="911414" y="2411895"/>
                <a:ext cx="3806360" cy="1743573"/>
              </a:xfrm>
              <a:prstGeom prst="roundRect">
                <a:avLst>
                  <a:gd name="adj" fmla="val 7658"/>
                </a:avLst>
              </a:prstGeom>
              <a:noFill/>
              <a:ln>
                <a:solidFill>
                  <a:srgbClr val="0070BF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Rounded Rectangle 30">
                <a:extLst>
                  <a:ext uri="{FF2B5EF4-FFF2-40B4-BE49-F238E27FC236}">
                    <a16:creationId xmlns:a16="http://schemas.microsoft.com/office/drawing/2014/main" id="{F652B8E5-CFC7-E947-9506-E1D956D9F60F}"/>
                  </a:ext>
                </a:extLst>
              </p:cNvPr>
              <p:cNvSpPr/>
              <p:nvPr/>
            </p:nvSpPr>
            <p:spPr>
              <a:xfrm>
                <a:off x="1282870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9DE8E75-5239-D441-B384-2BACF2C3A36F}"/>
                  </a:ext>
                </a:extLst>
              </p:cNvPr>
              <p:cNvSpPr txBox="1"/>
              <p:nvPr/>
            </p:nvSpPr>
            <p:spPr>
              <a:xfrm>
                <a:off x="1270886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4</a:t>
                </a:r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Rounded Rectangle 32">
                <a:extLst>
                  <a:ext uri="{FF2B5EF4-FFF2-40B4-BE49-F238E27FC236}">
                    <a16:creationId xmlns:a16="http://schemas.microsoft.com/office/drawing/2014/main" id="{F547667B-2DF8-3849-A45E-D1573370D37E}"/>
                  </a:ext>
                </a:extLst>
              </p:cNvPr>
              <p:cNvSpPr/>
              <p:nvPr/>
            </p:nvSpPr>
            <p:spPr>
              <a:xfrm>
                <a:off x="2473656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C8CAC4F-60C4-9347-AA92-FDCF274141B5}"/>
                  </a:ext>
                </a:extLst>
              </p:cNvPr>
              <p:cNvSpPr txBox="1"/>
              <p:nvPr/>
            </p:nvSpPr>
            <p:spPr>
              <a:xfrm>
                <a:off x="2443903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5</a:t>
                </a:r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Rounded Rectangle 34">
                <a:extLst>
                  <a:ext uri="{FF2B5EF4-FFF2-40B4-BE49-F238E27FC236}">
                    <a16:creationId xmlns:a16="http://schemas.microsoft.com/office/drawing/2014/main" id="{DBA5ED49-8595-154A-909C-A4569FC40E74}"/>
                  </a:ext>
                </a:extLst>
              </p:cNvPr>
              <p:cNvSpPr/>
              <p:nvPr/>
            </p:nvSpPr>
            <p:spPr>
              <a:xfrm>
                <a:off x="3702902" y="2712749"/>
                <a:ext cx="615856" cy="416560"/>
              </a:xfrm>
              <a:prstGeom prst="roundRect">
                <a:avLst/>
              </a:prstGeom>
              <a:solidFill>
                <a:srgbClr val="75B7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0D55307-8698-6E41-ADE1-CA4BE73E15D9}"/>
                  </a:ext>
                </a:extLst>
              </p:cNvPr>
              <p:cNvSpPr txBox="1"/>
              <p:nvPr/>
            </p:nvSpPr>
            <p:spPr>
              <a:xfrm>
                <a:off x="3691975" y="2767140"/>
                <a:ext cx="6607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App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6</a:t>
                </a:r>
                <a:endParaRPr 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745CF2B-1CBC-3144-A148-7A27DF0D0E30}"/>
                  </a:ext>
                </a:extLst>
              </p:cNvPr>
              <p:cNvSpPr txBox="1"/>
              <p:nvPr/>
            </p:nvSpPr>
            <p:spPr>
              <a:xfrm>
                <a:off x="2448965" y="3695488"/>
                <a:ext cx="7729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Site B</a:t>
                </a:r>
              </a:p>
            </p:txBody>
          </p:sp>
        </p:grp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2F8F311-A535-E84A-86AC-0292D972F79B}"/>
                </a:ext>
              </a:extLst>
            </p:cNvPr>
            <p:cNvSpPr/>
            <p:nvPr/>
          </p:nvSpPr>
          <p:spPr>
            <a:xfrm>
              <a:off x="5940000" y="1772674"/>
              <a:ext cx="1168268" cy="437322"/>
            </a:xfrm>
            <a:prstGeom prst="rect">
              <a:avLst/>
            </a:prstGeom>
            <a:solidFill>
              <a:srgbClr val="007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C97F78D-1AC8-B34A-94D4-F9FEA6437FCD}"/>
                </a:ext>
              </a:extLst>
            </p:cNvPr>
            <p:cNvSpPr txBox="1"/>
            <p:nvPr/>
          </p:nvSpPr>
          <p:spPr>
            <a:xfrm>
              <a:off x="6068720" y="1836104"/>
              <a:ext cx="9108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chemeClr val="bg1"/>
                  </a:solidFill>
                </a:rPr>
                <a:t>Witness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8615CF5-282B-834F-9A4F-26A06BC487FF}"/>
                </a:ext>
              </a:extLst>
            </p:cNvPr>
            <p:cNvSpPr txBox="1"/>
            <p:nvPr/>
          </p:nvSpPr>
          <p:spPr>
            <a:xfrm>
              <a:off x="6187366" y="2317870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Site C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23E1FB-9479-D141-A10C-23F1A993A311}"/>
                </a:ext>
              </a:extLst>
            </p:cNvPr>
            <p:cNvCxnSpPr>
              <a:stCxn id="46" idx="2"/>
              <a:endCxn id="10" idx="0"/>
            </p:cNvCxnSpPr>
            <p:nvPr/>
          </p:nvCxnSpPr>
          <p:spPr>
            <a:xfrm flipH="1">
              <a:off x="3950719" y="2209996"/>
              <a:ext cx="2573415" cy="533201"/>
            </a:xfrm>
            <a:prstGeom prst="line">
              <a:avLst/>
            </a:prstGeom>
            <a:ln w="12700">
              <a:solidFill>
                <a:srgbClr val="0070B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3CCEE23E-A7A8-3E45-B00C-E29F8A1CA79D}"/>
                </a:ext>
              </a:extLst>
            </p:cNvPr>
            <p:cNvCxnSpPr>
              <a:cxnSpLocks/>
              <a:stCxn id="46" idx="2"/>
              <a:endCxn id="30" idx="0"/>
            </p:cNvCxnSpPr>
            <p:nvPr/>
          </p:nvCxnSpPr>
          <p:spPr>
            <a:xfrm>
              <a:off x="6524134" y="2209996"/>
              <a:ext cx="2737109" cy="533200"/>
            </a:xfrm>
            <a:prstGeom prst="line">
              <a:avLst/>
            </a:prstGeom>
            <a:ln w="12700">
              <a:solidFill>
                <a:srgbClr val="0070B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F6279C8-0EE0-C94A-A060-DF79343BD47E}"/>
                </a:ext>
              </a:extLst>
            </p:cNvPr>
            <p:cNvSpPr txBox="1"/>
            <p:nvPr/>
          </p:nvSpPr>
          <p:spPr>
            <a:xfrm>
              <a:off x="3872107" y="4689811"/>
              <a:ext cx="570978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Automatic failover</a:t>
              </a:r>
            </a:p>
            <a:p>
              <a:pPr algn="ctr"/>
              <a:r>
                <a:rPr lang="en-US" dirty="0"/>
                <a:t>Minimal downtime</a:t>
              </a:r>
            </a:p>
            <a:p>
              <a:pPr algn="ctr"/>
              <a:r>
                <a:rPr lang="en-US" dirty="0"/>
                <a:t>0 data loss </a:t>
              </a:r>
            </a:p>
            <a:p>
              <a:pPr algn="ctr"/>
              <a:r>
                <a:rPr lang="en-US" dirty="0"/>
                <a:t>Easy to deploy and manage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568C665-61E0-EE41-8CA5-600544157738}"/>
                </a:ext>
              </a:extLst>
            </p:cNvPr>
            <p:cNvSpPr/>
            <p:nvPr/>
          </p:nvSpPr>
          <p:spPr>
            <a:xfrm>
              <a:off x="5853899" y="3517378"/>
              <a:ext cx="1515064" cy="156742"/>
            </a:xfrm>
            <a:prstGeom prst="rect">
              <a:avLst/>
            </a:prstGeom>
            <a:solidFill>
              <a:srgbClr val="007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CC17D46-B25C-B74E-99ED-AB054D11256E}"/>
                </a:ext>
              </a:extLst>
            </p:cNvPr>
            <p:cNvSpPr txBox="1"/>
            <p:nvPr/>
          </p:nvSpPr>
          <p:spPr>
            <a:xfrm>
              <a:off x="5967665" y="3724113"/>
              <a:ext cx="12875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en-US" altLang="zh-CN" sz="1400" dirty="0">
                  <a:solidFill>
                    <a:srgbClr val="003299"/>
                  </a:solidFill>
                </a:rPr>
                <a:t>10Gbps fiber</a:t>
              </a:r>
            </a:p>
            <a:p>
              <a:pPr lvl="0" algn="ctr"/>
              <a:r>
                <a:rPr lang="en-US" sz="1400" dirty="0">
                  <a:solidFill>
                    <a:srgbClr val="003299"/>
                  </a:solidFill>
                </a:rPr>
                <a:t>RTT&lt;=5ms</a:t>
              </a:r>
              <a:endParaRPr lang="en-US" dirty="0">
                <a:solidFill>
                  <a:srgbClr val="00329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1743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E27F4-0300-CD4D-BA37-5652B76C7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376379"/>
            <a:ext cx="10515600" cy="60413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3299"/>
                </a:solidFill>
              </a:rPr>
              <a:t>Choose The Business Continuity Solution </a:t>
            </a:r>
            <a:br>
              <a:rPr lang="en-US" dirty="0">
                <a:solidFill>
                  <a:srgbClr val="003299"/>
                </a:solidFill>
              </a:rPr>
            </a:br>
            <a:r>
              <a:rPr lang="en-US" dirty="0">
                <a:solidFill>
                  <a:srgbClr val="003299"/>
                </a:solidFill>
              </a:rPr>
              <a:t>That Suits Your Need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0A1C26-CA67-4A4D-95D5-4EF5D913F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EFD2DF-B49D-884C-A3CA-347A7AB2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A464D8-CEE3-BE47-8464-1BDD74092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21</a:t>
            </a:fld>
            <a:endParaRPr lang="zh-CN" alt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1984C02-7AE0-1140-8726-114CC42E1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040851"/>
              </p:ext>
            </p:extLst>
          </p:nvPr>
        </p:nvGraphicFramePr>
        <p:xfrm>
          <a:off x="1191179" y="1571806"/>
          <a:ext cx="9701240" cy="1740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238">
                  <a:extLst>
                    <a:ext uri="{9D8B030D-6E8A-4147-A177-3AD203B41FA5}">
                      <a16:colId xmlns:a16="http://schemas.microsoft.com/office/drawing/2014/main" val="3341126682"/>
                    </a:ext>
                  </a:extLst>
                </a:gridCol>
                <a:gridCol w="1104284">
                  <a:extLst>
                    <a:ext uri="{9D8B030D-6E8A-4147-A177-3AD203B41FA5}">
                      <a16:colId xmlns:a16="http://schemas.microsoft.com/office/drawing/2014/main" val="2025743122"/>
                    </a:ext>
                  </a:extLst>
                </a:gridCol>
                <a:gridCol w="966249">
                  <a:extLst>
                    <a:ext uri="{9D8B030D-6E8A-4147-A177-3AD203B41FA5}">
                      <a16:colId xmlns:a16="http://schemas.microsoft.com/office/drawing/2014/main" val="4186619197"/>
                    </a:ext>
                  </a:extLst>
                </a:gridCol>
                <a:gridCol w="3399243">
                  <a:extLst>
                    <a:ext uri="{9D8B030D-6E8A-4147-A177-3AD203B41FA5}">
                      <a16:colId xmlns:a16="http://schemas.microsoft.com/office/drawing/2014/main" val="2381820415"/>
                    </a:ext>
                  </a:extLst>
                </a:gridCol>
                <a:gridCol w="1907226">
                  <a:extLst>
                    <a:ext uri="{9D8B030D-6E8A-4147-A177-3AD203B41FA5}">
                      <a16:colId xmlns:a16="http://schemas.microsoft.com/office/drawing/2014/main" val="1142249937"/>
                    </a:ext>
                  </a:extLst>
                </a:gridCol>
              </a:tblGrid>
              <a:tr h="368194">
                <a:tc>
                  <a:txBody>
                    <a:bodyPr/>
                    <a:lstStyle/>
                    <a:p>
                      <a:r>
                        <a:rPr lang="en-US" dirty="0"/>
                        <a:t>Solution</a:t>
                      </a:r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RPO</a:t>
                      </a:r>
                    </a:p>
                  </a:txBody>
                  <a:tcPr>
                    <a:solidFill>
                      <a:srgbClr val="75B72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RTO</a:t>
                      </a:r>
                    </a:p>
                  </a:txBody>
                  <a:tcPr>
                    <a:solidFill>
                      <a:srgbClr val="0070B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Bandwidth</a:t>
                      </a:r>
                    </a:p>
                  </a:txBody>
                  <a:tcPr>
                    <a:solidFill>
                      <a:srgbClr val="2D6DA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Distance</a:t>
                      </a:r>
                    </a:p>
                  </a:txBody>
                  <a:tcPr>
                    <a:solidFill>
                      <a:srgbClr val="3456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6832083"/>
                  </a:ext>
                </a:extLst>
              </a:tr>
              <a:tr h="368194">
                <a:tc>
                  <a:txBody>
                    <a:bodyPr/>
                    <a:lstStyle/>
                    <a:p>
                      <a:r>
                        <a:rPr lang="en-US" sz="1600" dirty="0"/>
                        <a:t>Local 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1Gbps mgmt.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193973"/>
                  </a:ext>
                </a:extLst>
              </a:tr>
              <a:tr h="368194">
                <a:tc>
                  <a:txBody>
                    <a:bodyPr/>
                    <a:lstStyle/>
                    <a:p>
                      <a:r>
                        <a:rPr lang="en-US" sz="1600" dirty="0"/>
                        <a:t>Disaster recovery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Min. 1s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Based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on RPO and IO speed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No limitation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10123"/>
                  </a:ext>
                </a:extLst>
              </a:tr>
              <a:tr h="635513">
                <a:tc>
                  <a:txBody>
                    <a:bodyPr/>
                    <a:lstStyle/>
                    <a:p>
                      <a:r>
                        <a:rPr lang="en-US" sz="1600" dirty="0"/>
                        <a:t>Stretched cluster</a:t>
                      </a:r>
                    </a:p>
                  </a:txBody>
                  <a:tcPr marT="180000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</a:t>
                      </a:r>
                    </a:p>
                  </a:txBody>
                  <a:tcPr marT="180000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30s</a:t>
                      </a:r>
                    </a:p>
                  </a:txBody>
                  <a:tcPr marT="180000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1Gbps fiber/10Gbps fiber, RTT&lt;=5ms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&lt;=100km</a:t>
                      </a:r>
                    </a:p>
                  </a:txBody>
                  <a:tcPr marT="180000"/>
                </a:tc>
                <a:extLst>
                  <a:ext uri="{0D108BD9-81ED-4DB2-BD59-A6C34878D82A}">
                    <a16:rowId xmlns:a16="http://schemas.microsoft.com/office/drawing/2014/main" val="1031241360"/>
                  </a:ext>
                </a:extLst>
              </a:tr>
            </a:tbl>
          </a:graphicData>
        </a:graphic>
      </p:graphicFrame>
      <p:grpSp>
        <p:nvGrpSpPr>
          <p:cNvPr id="72" name="组合 71">
            <a:extLst>
              <a:ext uri="{FF2B5EF4-FFF2-40B4-BE49-F238E27FC236}">
                <a16:creationId xmlns:a16="http://schemas.microsoft.com/office/drawing/2014/main" id="{5541E2B7-CCF7-E548-B570-CDDB24AA8AA2}"/>
              </a:ext>
            </a:extLst>
          </p:cNvPr>
          <p:cNvGrpSpPr/>
          <p:nvPr/>
        </p:nvGrpSpPr>
        <p:grpSpPr>
          <a:xfrm>
            <a:off x="2263976" y="3471410"/>
            <a:ext cx="7664048" cy="2607008"/>
            <a:chOff x="2005327" y="3458860"/>
            <a:chExt cx="7664048" cy="2607008"/>
          </a:xfrm>
        </p:grpSpPr>
        <p:grpSp>
          <p:nvGrpSpPr>
            <p:cNvPr id="38" name="组合 34">
              <a:extLst>
                <a:ext uri="{FF2B5EF4-FFF2-40B4-BE49-F238E27FC236}">
                  <a16:creationId xmlns:a16="http://schemas.microsoft.com/office/drawing/2014/main" id="{7547B9B4-AFDD-8246-8598-C26FB926086E}"/>
                </a:ext>
              </a:extLst>
            </p:cNvPr>
            <p:cNvGrpSpPr/>
            <p:nvPr/>
          </p:nvGrpSpPr>
          <p:grpSpPr>
            <a:xfrm>
              <a:off x="2005327" y="5110515"/>
              <a:ext cx="3566610" cy="579663"/>
              <a:chOff x="22171185" y="6308659"/>
              <a:chExt cx="20645514" cy="2958029"/>
            </a:xfrm>
          </p:grpSpPr>
          <p:sp>
            <p:nvSpPr>
              <p:cNvPr id="42" name="椭圆 35">
                <a:extLst>
                  <a:ext uri="{FF2B5EF4-FFF2-40B4-BE49-F238E27FC236}">
                    <a16:creationId xmlns:a16="http://schemas.microsoft.com/office/drawing/2014/main" id="{57BE6C14-2C6B-8647-8362-AE405CF13A8B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0070C0">
                        <a:alpha val="0"/>
                      </a:srgbClr>
                    </a:gs>
                    <a:gs pos="99000">
                      <a:srgbClr val="0070BF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43" name="椭圆 36">
                <a:extLst>
                  <a:ext uri="{FF2B5EF4-FFF2-40B4-BE49-F238E27FC236}">
                    <a16:creationId xmlns:a16="http://schemas.microsoft.com/office/drawing/2014/main" id="{E7763692-9DA6-FE4B-83FE-22FF28B294E8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0070C0">
                        <a:alpha val="0"/>
                      </a:srgbClr>
                    </a:gs>
                    <a:gs pos="99000">
                      <a:srgbClr val="0070B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44" name="椭圆 37">
                <a:extLst>
                  <a:ext uri="{FF2B5EF4-FFF2-40B4-BE49-F238E27FC236}">
                    <a16:creationId xmlns:a16="http://schemas.microsoft.com/office/drawing/2014/main" id="{AB7562E9-F72A-C745-9A91-8B573F244C0A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0070C0">
                        <a:alpha val="0"/>
                      </a:srgbClr>
                    </a:gs>
                    <a:gs pos="99000">
                      <a:srgbClr val="0070B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45" name="椭圆 38">
                <a:extLst>
                  <a:ext uri="{FF2B5EF4-FFF2-40B4-BE49-F238E27FC236}">
                    <a16:creationId xmlns:a16="http://schemas.microsoft.com/office/drawing/2014/main" id="{2576638C-8A77-DE49-BA50-78A0C9E194F8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0070C0">
                        <a:alpha val="0"/>
                      </a:srgbClr>
                    </a:gs>
                    <a:gs pos="99000">
                      <a:srgbClr val="0070B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46" name="椭圆 39">
                <a:extLst>
                  <a:ext uri="{FF2B5EF4-FFF2-40B4-BE49-F238E27FC236}">
                    <a16:creationId xmlns:a16="http://schemas.microsoft.com/office/drawing/2014/main" id="{09CB36DB-BCDD-B548-88D0-F02550931CA0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0070C0">
                        <a:alpha val="0"/>
                      </a:srgbClr>
                    </a:gs>
                    <a:gs pos="99000">
                      <a:srgbClr val="0070B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80A856-100D-1E42-8050-8F53845199E1}"/>
                </a:ext>
              </a:extLst>
            </p:cNvPr>
            <p:cNvSpPr txBox="1"/>
            <p:nvPr/>
          </p:nvSpPr>
          <p:spPr>
            <a:xfrm>
              <a:off x="3343102" y="5696536"/>
              <a:ext cx="8547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70BF"/>
                  </a:solidFill>
                </a:rPr>
                <a:t>City A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F97F1D7-E1BD-7D44-AA3B-FDA3A253867E}"/>
                </a:ext>
              </a:extLst>
            </p:cNvPr>
            <p:cNvSpPr/>
            <p:nvPr/>
          </p:nvSpPr>
          <p:spPr>
            <a:xfrm>
              <a:off x="2678253" y="3544604"/>
              <a:ext cx="2167618" cy="173201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0070BF"/>
                  </a:gs>
                  <a:gs pos="100000">
                    <a:srgbClr val="0070B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A63A4C7-03AC-7648-BCA9-ED1B3C6F077D}"/>
                </a:ext>
              </a:extLst>
            </p:cNvPr>
            <p:cNvSpPr/>
            <p:nvPr/>
          </p:nvSpPr>
          <p:spPr>
            <a:xfrm>
              <a:off x="2937845" y="4112825"/>
              <a:ext cx="768586" cy="635264"/>
            </a:xfrm>
            <a:prstGeom prst="ellipse">
              <a:avLst/>
            </a:prstGeom>
            <a:noFill/>
            <a:ln>
              <a:solidFill>
                <a:srgbClr val="00A7E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C3F90DA-7722-414B-98A8-05713B329E9B}"/>
                </a:ext>
              </a:extLst>
            </p:cNvPr>
            <p:cNvSpPr txBox="1"/>
            <p:nvPr/>
          </p:nvSpPr>
          <p:spPr>
            <a:xfrm>
              <a:off x="3034813" y="4280078"/>
              <a:ext cx="6447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0070BF"/>
                  </a:solidFill>
                </a:rPr>
                <a:t>Site 1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8AE8C20-CEFF-9C4B-B49A-D13BCA1D1F53}"/>
                </a:ext>
              </a:extLst>
            </p:cNvPr>
            <p:cNvSpPr/>
            <p:nvPr/>
          </p:nvSpPr>
          <p:spPr>
            <a:xfrm>
              <a:off x="3866147" y="4125712"/>
              <a:ext cx="768586" cy="635264"/>
            </a:xfrm>
            <a:prstGeom prst="ellipse">
              <a:avLst/>
            </a:prstGeom>
            <a:noFill/>
            <a:ln>
              <a:solidFill>
                <a:srgbClr val="00A7E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52A1AE5-4E04-C940-B602-55C6B174DD44}"/>
                </a:ext>
              </a:extLst>
            </p:cNvPr>
            <p:cNvSpPr txBox="1"/>
            <p:nvPr/>
          </p:nvSpPr>
          <p:spPr>
            <a:xfrm>
              <a:off x="3953673" y="4281260"/>
              <a:ext cx="6447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0070BF"/>
                  </a:solidFill>
                </a:rPr>
                <a:t>Site 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2DC5577-3FF0-D245-9892-8947F00066B3}"/>
                </a:ext>
              </a:extLst>
            </p:cNvPr>
            <p:cNvSpPr txBox="1"/>
            <p:nvPr/>
          </p:nvSpPr>
          <p:spPr>
            <a:xfrm>
              <a:off x="3544815" y="4734726"/>
              <a:ext cx="4876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70BF"/>
                  </a:solidFill>
                </a:rPr>
                <a:t>SC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A0BFE9B-8E6D-C640-A458-24AF028CBEA4}"/>
                </a:ext>
              </a:extLst>
            </p:cNvPr>
            <p:cNvSpPr txBox="1"/>
            <p:nvPr/>
          </p:nvSpPr>
          <p:spPr>
            <a:xfrm>
              <a:off x="5535326" y="4031053"/>
              <a:ext cx="4956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70BF"/>
                  </a:solidFill>
                </a:rPr>
                <a:t>DR</a:t>
              </a:r>
            </a:p>
          </p:txBody>
        </p:sp>
        <p:sp>
          <p:nvSpPr>
            <p:cNvPr id="50" name="Oval 15">
              <a:extLst>
                <a:ext uri="{FF2B5EF4-FFF2-40B4-BE49-F238E27FC236}">
                  <a16:creationId xmlns:a16="http://schemas.microsoft.com/office/drawing/2014/main" id="{EC6DA295-C674-1449-90FC-C3DDA1B6BB34}"/>
                </a:ext>
              </a:extLst>
            </p:cNvPr>
            <p:cNvSpPr/>
            <p:nvPr/>
          </p:nvSpPr>
          <p:spPr>
            <a:xfrm>
              <a:off x="2587319" y="3458860"/>
              <a:ext cx="2366288" cy="189076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55" name="组合 34">
              <a:extLst>
                <a:ext uri="{FF2B5EF4-FFF2-40B4-BE49-F238E27FC236}">
                  <a16:creationId xmlns:a16="http://schemas.microsoft.com/office/drawing/2014/main" id="{4D0DA463-0712-6349-A7C3-131F55868D4F}"/>
                </a:ext>
              </a:extLst>
            </p:cNvPr>
            <p:cNvGrpSpPr/>
            <p:nvPr/>
          </p:nvGrpSpPr>
          <p:grpSpPr>
            <a:xfrm>
              <a:off x="6102765" y="5110515"/>
              <a:ext cx="3566610" cy="579663"/>
              <a:chOff x="22171185" y="6308659"/>
              <a:chExt cx="20645514" cy="2958029"/>
            </a:xfrm>
          </p:grpSpPr>
          <p:sp>
            <p:nvSpPr>
              <p:cNvPr id="56" name="椭圆 35">
                <a:extLst>
                  <a:ext uri="{FF2B5EF4-FFF2-40B4-BE49-F238E27FC236}">
                    <a16:creationId xmlns:a16="http://schemas.microsoft.com/office/drawing/2014/main" id="{3DA5F3A3-8355-A64D-A9EC-E7A202A87143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75B728">
                        <a:alpha val="0"/>
                      </a:srgbClr>
                    </a:gs>
                    <a:gs pos="99000">
                      <a:srgbClr val="75B728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57" name="椭圆 36">
                <a:extLst>
                  <a:ext uri="{FF2B5EF4-FFF2-40B4-BE49-F238E27FC236}">
                    <a16:creationId xmlns:a16="http://schemas.microsoft.com/office/drawing/2014/main" id="{ED53A906-3481-0F4A-9A5B-7E9D02CB5CFD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75B728">
                        <a:alpha val="0"/>
                      </a:srgbClr>
                    </a:gs>
                    <a:gs pos="99000">
                      <a:srgbClr val="75B728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58" name="椭圆 37">
                <a:extLst>
                  <a:ext uri="{FF2B5EF4-FFF2-40B4-BE49-F238E27FC236}">
                    <a16:creationId xmlns:a16="http://schemas.microsoft.com/office/drawing/2014/main" id="{55794D4B-4124-5644-9742-6FC420E18601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75B728">
                        <a:alpha val="0"/>
                      </a:srgbClr>
                    </a:gs>
                    <a:gs pos="99000">
                      <a:srgbClr val="75B728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59" name="椭圆 38">
                <a:extLst>
                  <a:ext uri="{FF2B5EF4-FFF2-40B4-BE49-F238E27FC236}">
                    <a16:creationId xmlns:a16="http://schemas.microsoft.com/office/drawing/2014/main" id="{E3BF57D7-1941-594E-A616-4E7526D78D91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75B728">
                        <a:alpha val="0"/>
                      </a:srgbClr>
                    </a:gs>
                    <a:gs pos="99000">
                      <a:srgbClr val="75B728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60" name="椭圆 39">
                <a:extLst>
                  <a:ext uri="{FF2B5EF4-FFF2-40B4-BE49-F238E27FC236}">
                    <a16:creationId xmlns:a16="http://schemas.microsoft.com/office/drawing/2014/main" id="{C6D3F96B-788C-9D44-B885-2B3840694F08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37000">
                      <a:srgbClr val="75B728">
                        <a:alpha val="0"/>
                      </a:srgbClr>
                    </a:gs>
                    <a:gs pos="99000">
                      <a:srgbClr val="75B728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61" name="Oval 15">
              <a:extLst>
                <a:ext uri="{FF2B5EF4-FFF2-40B4-BE49-F238E27FC236}">
                  <a16:creationId xmlns:a16="http://schemas.microsoft.com/office/drawing/2014/main" id="{5FC5FB60-C221-4B4C-8215-860797391F22}"/>
                </a:ext>
              </a:extLst>
            </p:cNvPr>
            <p:cNvSpPr/>
            <p:nvPr/>
          </p:nvSpPr>
          <p:spPr>
            <a:xfrm>
              <a:off x="6775691" y="3544604"/>
              <a:ext cx="2167618" cy="173201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75B728"/>
                  </a:gs>
                  <a:gs pos="100000">
                    <a:srgbClr val="75B728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62" name="Oval 17">
              <a:extLst>
                <a:ext uri="{FF2B5EF4-FFF2-40B4-BE49-F238E27FC236}">
                  <a16:creationId xmlns:a16="http://schemas.microsoft.com/office/drawing/2014/main" id="{CF7E1D09-D09A-944E-86A2-4723130C3C4B}"/>
                </a:ext>
              </a:extLst>
            </p:cNvPr>
            <p:cNvSpPr/>
            <p:nvPr/>
          </p:nvSpPr>
          <p:spPr>
            <a:xfrm>
              <a:off x="7465146" y="4078229"/>
              <a:ext cx="768586" cy="635264"/>
            </a:xfrm>
            <a:prstGeom prst="ellipse">
              <a:avLst/>
            </a:prstGeom>
            <a:noFill/>
            <a:ln>
              <a:solidFill>
                <a:srgbClr val="75B728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18">
              <a:extLst>
                <a:ext uri="{FF2B5EF4-FFF2-40B4-BE49-F238E27FC236}">
                  <a16:creationId xmlns:a16="http://schemas.microsoft.com/office/drawing/2014/main" id="{CB867BCF-F02F-3340-BABF-28615CE59F9D}"/>
                </a:ext>
              </a:extLst>
            </p:cNvPr>
            <p:cNvSpPr txBox="1"/>
            <p:nvPr/>
          </p:nvSpPr>
          <p:spPr>
            <a:xfrm>
              <a:off x="7536470" y="4226595"/>
              <a:ext cx="6447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75B728"/>
                  </a:solidFill>
                </a:rPr>
                <a:t>Site 3</a:t>
              </a:r>
            </a:p>
          </p:txBody>
        </p:sp>
        <p:cxnSp>
          <p:nvCxnSpPr>
            <p:cNvPr id="65" name="直线连接符 64">
              <a:extLst>
                <a:ext uri="{FF2B5EF4-FFF2-40B4-BE49-F238E27FC236}">
                  <a16:creationId xmlns:a16="http://schemas.microsoft.com/office/drawing/2014/main" id="{61EBA143-AFCD-7448-AF8F-A34DFCD9FC47}"/>
                </a:ext>
              </a:extLst>
            </p:cNvPr>
            <p:cNvCxnSpPr>
              <a:stCxn id="16" idx="6"/>
              <a:endCxn id="61" idx="2"/>
            </p:cNvCxnSpPr>
            <p:nvPr/>
          </p:nvCxnSpPr>
          <p:spPr>
            <a:xfrm>
              <a:off x="4845871" y="4410614"/>
              <a:ext cx="1929820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12">
              <a:extLst>
                <a:ext uri="{FF2B5EF4-FFF2-40B4-BE49-F238E27FC236}">
                  <a16:creationId xmlns:a16="http://schemas.microsoft.com/office/drawing/2014/main" id="{691A3BBF-3E94-0041-A33F-EC7B768D5519}"/>
                </a:ext>
              </a:extLst>
            </p:cNvPr>
            <p:cNvSpPr txBox="1"/>
            <p:nvPr/>
          </p:nvSpPr>
          <p:spPr>
            <a:xfrm>
              <a:off x="7521563" y="5696536"/>
              <a:ext cx="8547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75B728"/>
                  </a:solidFill>
                </a:rPr>
                <a:t>City 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2096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36BE6-1388-1C48-8404-038FBF68F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One Platform to Unify Your Protection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4D1FD3-7105-4546-AB5B-D0616D647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AAAD57-B8B5-8E4D-A619-72DD45063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979FE1-C720-F84E-AC87-26DFA9979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22</a:t>
            </a:fld>
            <a:endParaRPr lang="zh-CN" altLang="en-US" dirty="0"/>
          </a:p>
        </p:txBody>
      </p:sp>
      <p:sp>
        <p:nvSpPr>
          <p:cNvPr id="6" name="矩形 553">
            <a:extLst>
              <a:ext uri="{FF2B5EF4-FFF2-40B4-BE49-F238E27FC236}">
                <a16:creationId xmlns:a16="http://schemas.microsoft.com/office/drawing/2014/main" id="{F3A9689A-D43E-3144-8D85-FFA2C0317FC7}"/>
              </a:ext>
            </a:extLst>
          </p:cNvPr>
          <p:cNvSpPr/>
          <p:nvPr/>
        </p:nvSpPr>
        <p:spPr>
          <a:xfrm>
            <a:off x="2738648" y="1520596"/>
            <a:ext cx="7010400" cy="4177323"/>
          </a:xfrm>
          <a:prstGeom prst="rect">
            <a:avLst/>
          </a:prstGeom>
          <a:noFill/>
          <a:ln w="12700">
            <a:solidFill>
              <a:srgbClr val="345692"/>
            </a:solidFill>
            <a:prstDash val="dash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285750" indent="-285750" algn="ctr" defTabSz="914400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endParaRPr lang="zh-CN" altLang="en-US" sz="1600" dirty="0"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7" name="矩形 556">
            <a:extLst>
              <a:ext uri="{FF2B5EF4-FFF2-40B4-BE49-F238E27FC236}">
                <a16:creationId xmlns:a16="http://schemas.microsoft.com/office/drawing/2014/main" id="{4D61DFE8-DA16-624C-9721-24EC72648CDB}"/>
              </a:ext>
            </a:extLst>
          </p:cNvPr>
          <p:cNvSpPr/>
          <p:nvPr/>
        </p:nvSpPr>
        <p:spPr>
          <a:xfrm>
            <a:off x="2738648" y="1520596"/>
            <a:ext cx="7010400" cy="427230"/>
          </a:xfrm>
          <a:prstGeom prst="rect">
            <a:avLst/>
          </a:prstGeom>
          <a:solidFill>
            <a:srgbClr val="003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03299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8" name="矩形 515">
            <a:extLst>
              <a:ext uri="{FF2B5EF4-FFF2-40B4-BE49-F238E27FC236}">
                <a16:creationId xmlns:a16="http://schemas.microsoft.com/office/drawing/2014/main" id="{82AF334F-0A32-0643-80C7-82A1C28D8DD7}"/>
              </a:ext>
            </a:extLst>
          </p:cNvPr>
          <p:cNvSpPr/>
          <p:nvPr/>
        </p:nvSpPr>
        <p:spPr>
          <a:xfrm>
            <a:off x="5495085" y="1568334"/>
            <a:ext cx="1497526" cy="369332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zh-CN"/>
            </a:defPPr>
            <a:lvl1pPr marL="0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3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6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59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2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65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17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70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23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Sangfor HCI</a:t>
            </a:r>
          </a:p>
        </p:txBody>
      </p:sp>
      <p:pic>
        <p:nvPicPr>
          <p:cNvPr id="9" name="图片 523" descr="2U服务器丝印图.png">
            <a:extLst>
              <a:ext uri="{FF2B5EF4-FFF2-40B4-BE49-F238E27FC236}">
                <a16:creationId xmlns:a16="http://schemas.microsoft.com/office/drawing/2014/main" id="{03A9EFC5-DB22-1C46-96CC-B00DBC9B7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8693" y="4534751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524" descr="2U服务器丝印图.png">
            <a:extLst>
              <a:ext uri="{FF2B5EF4-FFF2-40B4-BE49-F238E27FC236}">
                <a16:creationId xmlns:a16="http://schemas.microsoft.com/office/drawing/2014/main" id="{2082CAF2-B03A-DA40-8F58-75DF58B76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8693" y="3952992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图片 525" descr="2U服务器丝印图.png">
            <a:extLst>
              <a:ext uri="{FF2B5EF4-FFF2-40B4-BE49-F238E27FC236}">
                <a16:creationId xmlns:a16="http://schemas.microsoft.com/office/drawing/2014/main" id="{11530982-94D2-F347-AE74-DA0B5BEFA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8693" y="3393308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527">
            <a:extLst>
              <a:ext uri="{FF2B5EF4-FFF2-40B4-BE49-F238E27FC236}">
                <a16:creationId xmlns:a16="http://schemas.microsoft.com/office/drawing/2014/main" id="{C18996FC-BF42-2348-9EAE-35E5FD2358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875" r="98542"/>
                    </a14:imgEffect>
                  </a14:imgLayer>
                </a14:imgProps>
              </a:ext>
            </a:extLst>
          </a:blip>
          <a:srcRect l="2623" t="51448" r="2909" b="36900"/>
          <a:stretch/>
        </p:blipFill>
        <p:spPr>
          <a:xfrm>
            <a:off x="4606379" y="3426718"/>
            <a:ext cx="3258047" cy="356804"/>
          </a:xfrm>
          <a:prstGeom prst="rect">
            <a:avLst/>
          </a:prstGeom>
        </p:spPr>
      </p:pic>
      <p:sp>
        <p:nvSpPr>
          <p:cNvPr id="13" name="梯形 543">
            <a:extLst>
              <a:ext uri="{FF2B5EF4-FFF2-40B4-BE49-F238E27FC236}">
                <a16:creationId xmlns:a16="http://schemas.microsoft.com/office/drawing/2014/main" id="{3235567D-1859-EB4A-B0A2-D172EDED9ACD}"/>
              </a:ext>
            </a:extLst>
          </p:cNvPr>
          <p:cNvSpPr/>
          <p:nvPr/>
        </p:nvSpPr>
        <p:spPr bwMode="auto">
          <a:xfrm rot="10800000">
            <a:off x="3272917" y="2176898"/>
            <a:ext cx="5830765" cy="1473118"/>
          </a:xfrm>
          <a:prstGeom prst="trapezoid">
            <a:avLst>
              <a:gd name="adj" fmla="val 87922"/>
            </a:avLst>
          </a:prstGeom>
          <a:gradFill flip="none" rotWithShape="1">
            <a:gsLst>
              <a:gs pos="0">
                <a:srgbClr val="79BD28">
                  <a:alpha val="12000"/>
                </a:srgbClr>
              </a:gs>
              <a:gs pos="99000">
                <a:srgbClr val="79BD28">
                  <a:alpha val="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99586">
              <a:defRPr/>
            </a:pPr>
            <a:endParaRPr lang="zh-CN" altLang="en-US" sz="1350" kern="0">
              <a:solidFill>
                <a:prstClr val="white"/>
              </a:solidFill>
              <a:latin typeface="Century Gothic" panose="020B0502020202020204" pitchFamily="34" charset="0"/>
              <a:cs typeface="微软雅黑" panose="020B0503020204020204" pitchFamily="34" charset="-122"/>
            </a:endParaRPr>
          </a:p>
        </p:txBody>
      </p:sp>
      <p:grpSp>
        <p:nvGrpSpPr>
          <p:cNvPr id="14" name="组合 2">
            <a:extLst>
              <a:ext uri="{FF2B5EF4-FFF2-40B4-BE49-F238E27FC236}">
                <a16:creationId xmlns:a16="http://schemas.microsoft.com/office/drawing/2014/main" id="{F948CD88-931E-4D41-8058-D4A3E6296477}"/>
              </a:ext>
            </a:extLst>
          </p:cNvPr>
          <p:cNvGrpSpPr/>
          <p:nvPr/>
        </p:nvGrpSpPr>
        <p:grpSpPr>
          <a:xfrm>
            <a:off x="3670255" y="2265912"/>
            <a:ext cx="5361542" cy="1068042"/>
            <a:chOff x="1148254" y="2849904"/>
            <a:chExt cx="3847880" cy="766514"/>
          </a:xfrm>
        </p:grpSpPr>
        <p:sp>
          <p:nvSpPr>
            <p:cNvPr id="15" name="文本框 92">
              <a:extLst>
                <a:ext uri="{FF2B5EF4-FFF2-40B4-BE49-F238E27FC236}">
                  <a16:creationId xmlns:a16="http://schemas.microsoft.com/office/drawing/2014/main" id="{1D53FE5F-66FE-344D-97D4-9E6E734EE760}"/>
                </a:ext>
              </a:extLst>
            </p:cNvPr>
            <p:cNvSpPr txBox="1"/>
            <p:nvPr/>
          </p:nvSpPr>
          <p:spPr>
            <a:xfrm>
              <a:off x="1148254" y="3419275"/>
              <a:ext cx="607666" cy="18775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zh-CN" sz="11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微软雅黑" panose="020B0503020204020204" pitchFamily="34" charset="-122"/>
                </a:rPr>
                <a:t>Compute</a:t>
              </a:r>
              <a:endParaRPr kumimoji="1" lang="zh-CN" altLang="en-US" sz="1100" b="1" dirty="0">
                <a:solidFill>
                  <a:srgbClr val="00329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6" name="文本框 89">
              <a:extLst>
                <a:ext uri="{FF2B5EF4-FFF2-40B4-BE49-F238E27FC236}">
                  <a16:creationId xmlns:a16="http://schemas.microsoft.com/office/drawing/2014/main" id="{A57BD62A-926A-EA43-981A-B731D3E1F7B1}"/>
                </a:ext>
              </a:extLst>
            </p:cNvPr>
            <p:cNvSpPr txBox="1"/>
            <p:nvPr/>
          </p:nvSpPr>
          <p:spPr>
            <a:xfrm>
              <a:off x="2758466" y="3428665"/>
              <a:ext cx="538639" cy="18775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zh-CN" sz="11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微软雅黑" panose="020B0503020204020204" pitchFamily="34" charset="-122"/>
                </a:rPr>
                <a:t>Network</a:t>
              </a:r>
              <a:endParaRPr kumimoji="1" lang="zh-CN" altLang="en-US" sz="1100" b="1" dirty="0">
                <a:solidFill>
                  <a:srgbClr val="00329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7" name="文本框 88">
              <a:extLst>
                <a:ext uri="{FF2B5EF4-FFF2-40B4-BE49-F238E27FC236}">
                  <a16:creationId xmlns:a16="http://schemas.microsoft.com/office/drawing/2014/main" id="{69E15CDB-5273-4545-9BF7-54AB77071D74}"/>
                </a:ext>
              </a:extLst>
            </p:cNvPr>
            <p:cNvSpPr txBox="1"/>
            <p:nvPr/>
          </p:nvSpPr>
          <p:spPr>
            <a:xfrm>
              <a:off x="1977000" y="3419276"/>
              <a:ext cx="516781" cy="18775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zh-CN" sz="11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微软雅黑" panose="020B0503020204020204" pitchFamily="34" charset="-122"/>
                </a:rPr>
                <a:t>Storage</a:t>
              </a:r>
              <a:endParaRPr kumimoji="1" lang="zh-CN" altLang="en-US" sz="1100" b="1" dirty="0">
                <a:solidFill>
                  <a:srgbClr val="00329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8" name="文本框 86">
              <a:extLst>
                <a:ext uri="{FF2B5EF4-FFF2-40B4-BE49-F238E27FC236}">
                  <a16:creationId xmlns:a16="http://schemas.microsoft.com/office/drawing/2014/main" id="{15ABEF3D-AFF2-344B-9E55-14E720697345}"/>
                </a:ext>
              </a:extLst>
            </p:cNvPr>
            <p:cNvSpPr txBox="1"/>
            <p:nvPr/>
          </p:nvSpPr>
          <p:spPr>
            <a:xfrm>
              <a:off x="3541806" y="3421144"/>
              <a:ext cx="524833" cy="18775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zh-CN" sz="11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微软雅黑" panose="020B0503020204020204" pitchFamily="34" charset="-122"/>
                </a:rPr>
                <a:t>Security</a:t>
              </a:r>
              <a:endParaRPr kumimoji="1" lang="zh-CN" altLang="en-US" sz="1100" b="1" dirty="0">
                <a:solidFill>
                  <a:srgbClr val="00329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9" name="文本框 86">
              <a:extLst>
                <a:ext uri="{FF2B5EF4-FFF2-40B4-BE49-F238E27FC236}">
                  <a16:creationId xmlns:a16="http://schemas.microsoft.com/office/drawing/2014/main" id="{6F8A482D-9A7B-BF46-BA5B-09F80C965044}"/>
                </a:ext>
              </a:extLst>
            </p:cNvPr>
            <p:cNvSpPr txBox="1"/>
            <p:nvPr/>
          </p:nvSpPr>
          <p:spPr>
            <a:xfrm>
              <a:off x="4181487" y="3419275"/>
              <a:ext cx="814647" cy="18775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zh-CN" sz="11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微软雅黑" panose="020B0503020204020204" pitchFamily="34" charset="-122"/>
                </a:rPr>
                <a:t>Management</a:t>
              </a:r>
              <a:endParaRPr kumimoji="1" lang="zh-CN" altLang="en-US" sz="1100" b="1" dirty="0">
                <a:solidFill>
                  <a:srgbClr val="00329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20" name="组合 505">
              <a:extLst>
                <a:ext uri="{FF2B5EF4-FFF2-40B4-BE49-F238E27FC236}">
                  <a16:creationId xmlns:a16="http://schemas.microsoft.com/office/drawing/2014/main" id="{6554AF03-1826-7A4F-AAF0-8503654902CF}"/>
                </a:ext>
              </a:extLst>
            </p:cNvPr>
            <p:cNvGrpSpPr/>
            <p:nvPr/>
          </p:nvGrpSpPr>
          <p:grpSpPr>
            <a:xfrm>
              <a:off x="3535720" y="2849906"/>
              <a:ext cx="496250" cy="496250"/>
              <a:chOff x="6837241" y="2316644"/>
              <a:chExt cx="753491" cy="753491"/>
            </a:xfrm>
          </p:grpSpPr>
          <p:sp>
            <p:nvSpPr>
              <p:cNvPr id="33" name="圆角矩形 550">
                <a:extLst>
                  <a:ext uri="{FF2B5EF4-FFF2-40B4-BE49-F238E27FC236}">
                    <a16:creationId xmlns:a16="http://schemas.microsoft.com/office/drawing/2014/main" id="{270A14A6-0E60-1648-8DE5-76DC37BBD23B}"/>
                  </a:ext>
                </a:extLst>
              </p:cNvPr>
              <p:cNvSpPr/>
              <p:nvPr/>
            </p:nvSpPr>
            <p:spPr>
              <a:xfrm>
                <a:off x="6837241" y="2316644"/>
                <a:ext cx="753491" cy="753491"/>
              </a:xfrm>
              <a:prstGeom prst="round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4" name="图片 551" descr="0612深信服大客户论坛PPTV4版本-52.png">
                <a:extLst>
                  <a:ext uri="{FF2B5EF4-FFF2-40B4-BE49-F238E27FC236}">
                    <a16:creationId xmlns:a16="http://schemas.microsoft.com/office/drawing/2014/main" id="{A71F67C7-2A39-A847-BCF6-1A9B9679B7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Photocopy detail="2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014788" y="2512654"/>
                <a:ext cx="398396" cy="404986"/>
              </a:xfrm>
              <a:prstGeom prst="rect">
                <a:avLst/>
              </a:prstGeom>
            </p:spPr>
          </p:pic>
        </p:grpSp>
        <p:grpSp>
          <p:nvGrpSpPr>
            <p:cNvPr id="21" name="组合 506">
              <a:extLst>
                <a:ext uri="{FF2B5EF4-FFF2-40B4-BE49-F238E27FC236}">
                  <a16:creationId xmlns:a16="http://schemas.microsoft.com/office/drawing/2014/main" id="{A571B8B8-9856-4B44-8684-3767C71C878D}"/>
                </a:ext>
              </a:extLst>
            </p:cNvPr>
            <p:cNvGrpSpPr/>
            <p:nvPr/>
          </p:nvGrpSpPr>
          <p:grpSpPr>
            <a:xfrm>
              <a:off x="1203960" y="2849904"/>
              <a:ext cx="496250" cy="496250"/>
              <a:chOff x="3347661" y="2327499"/>
              <a:chExt cx="753491" cy="753491"/>
            </a:xfrm>
          </p:grpSpPr>
          <p:sp>
            <p:nvSpPr>
              <p:cNvPr id="31" name="圆角矩形 548">
                <a:extLst>
                  <a:ext uri="{FF2B5EF4-FFF2-40B4-BE49-F238E27FC236}">
                    <a16:creationId xmlns:a16="http://schemas.microsoft.com/office/drawing/2014/main" id="{9CBDA228-4F08-D248-9E95-AE9C364E5BAA}"/>
                  </a:ext>
                </a:extLst>
              </p:cNvPr>
              <p:cNvSpPr/>
              <p:nvPr/>
            </p:nvSpPr>
            <p:spPr>
              <a:xfrm>
                <a:off x="3347661" y="2327499"/>
                <a:ext cx="753491" cy="753491"/>
              </a:xfrm>
              <a:prstGeom prst="round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2" name="图片 549">
                <a:extLst>
                  <a:ext uri="{FF2B5EF4-FFF2-40B4-BE49-F238E27FC236}">
                    <a16:creationId xmlns:a16="http://schemas.microsoft.com/office/drawing/2014/main" id="{2FA82E4B-40A5-D546-8EEA-5EA25A828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09534" y="2480859"/>
                <a:ext cx="429744" cy="430609"/>
              </a:xfrm>
              <a:prstGeom prst="rect">
                <a:avLst/>
              </a:prstGeom>
            </p:spPr>
          </p:pic>
        </p:grpSp>
        <p:grpSp>
          <p:nvGrpSpPr>
            <p:cNvPr id="22" name="组合 507">
              <a:extLst>
                <a:ext uri="{FF2B5EF4-FFF2-40B4-BE49-F238E27FC236}">
                  <a16:creationId xmlns:a16="http://schemas.microsoft.com/office/drawing/2014/main" id="{941660B1-9425-0145-A7ED-A4E3A0592F1E}"/>
                </a:ext>
              </a:extLst>
            </p:cNvPr>
            <p:cNvGrpSpPr/>
            <p:nvPr/>
          </p:nvGrpSpPr>
          <p:grpSpPr>
            <a:xfrm>
              <a:off x="1981213" y="2849906"/>
              <a:ext cx="496250" cy="496250"/>
              <a:chOff x="4527819" y="2327502"/>
              <a:chExt cx="753491" cy="753491"/>
            </a:xfrm>
          </p:grpSpPr>
          <p:sp>
            <p:nvSpPr>
              <p:cNvPr id="29" name="圆角矩形 546">
                <a:extLst>
                  <a:ext uri="{FF2B5EF4-FFF2-40B4-BE49-F238E27FC236}">
                    <a16:creationId xmlns:a16="http://schemas.microsoft.com/office/drawing/2014/main" id="{EAFB0A08-1724-4B4B-8DC9-E2E3F30955D0}"/>
                  </a:ext>
                </a:extLst>
              </p:cNvPr>
              <p:cNvSpPr/>
              <p:nvPr/>
            </p:nvSpPr>
            <p:spPr>
              <a:xfrm>
                <a:off x="4527819" y="2327502"/>
                <a:ext cx="753491" cy="753491"/>
              </a:xfrm>
              <a:prstGeom prst="round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0" name="图片 547">
                <a:extLst>
                  <a:ext uri="{FF2B5EF4-FFF2-40B4-BE49-F238E27FC236}">
                    <a16:creationId xmlns:a16="http://schemas.microsoft.com/office/drawing/2014/main" id="{2AC38139-B1FB-BB43-ACBC-C17C25B5F1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30242" y="2523512"/>
                <a:ext cx="367019" cy="367019"/>
              </a:xfrm>
              <a:prstGeom prst="rect">
                <a:avLst/>
              </a:prstGeom>
            </p:spPr>
          </p:pic>
        </p:grpSp>
        <p:grpSp>
          <p:nvGrpSpPr>
            <p:cNvPr id="23" name="组合 508">
              <a:extLst>
                <a:ext uri="{FF2B5EF4-FFF2-40B4-BE49-F238E27FC236}">
                  <a16:creationId xmlns:a16="http://schemas.microsoft.com/office/drawing/2014/main" id="{903FB7AC-860D-C04C-973F-2168EC2C3672}"/>
                </a:ext>
              </a:extLst>
            </p:cNvPr>
            <p:cNvGrpSpPr/>
            <p:nvPr/>
          </p:nvGrpSpPr>
          <p:grpSpPr>
            <a:xfrm>
              <a:off x="2758466" y="2849906"/>
              <a:ext cx="496250" cy="496250"/>
              <a:chOff x="5706202" y="2327502"/>
              <a:chExt cx="753491" cy="753491"/>
            </a:xfrm>
          </p:grpSpPr>
          <p:sp>
            <p:nvSpPr>
              <p:cNvPr id="27" name="圆角矩形 544">
                <a:extLst>
                  <a:ext uri="{FF2B5EF4-FFF2-40B4-BE49-F238E27FC236}">
                    <a16:creationId xmlns:a16="http://schemas.microsoft.com/office/drawing/2014/main" id="{4879E845-BAB0-854E-AE06-BB9C1D34E7E6}"/>
                  </a:ext>
                </a:extLst>
              </p:cNvPr>
              <p:cNvSpPr/>
              <p:nvPr/>
            </p:nvSpPr>
            <p:spPr>
              <a:xfrm>
                <a:off x="5706202" y="2327502"/>
                <a:ext cx="753491" cy="753491"/>
              </a:xfrm>
              <a:prstGeom prst="round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28" name="图片 545">
                <a:extLst>
                  <a:ext uri="{FF2B5EF4-FFF2-40B4-BE49-F238E27FC236}">
                    <a16:creationId xmlns:a16="http://schemas.microsoft.com/office/drawing/2014/main" id="{B76006B3-E70D-AC44-A61E-FB08829592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42877" y="2444843"/>
                <a:ext cx="544502" cy="544502"/>
              </a:xfrm>
              <a:prstGeom prst="rect">
                <a:avLst/>
              </a:prstGeom>
            </p:spPr>
          </p:pic>
        </p:grpSp>
        <p:grpSp>
          <p:nvGrpSpPr>
            <p:cNvPr id="24" name="组合 509">
              <a:extLst>
                <a:ext uri="{FF2B5EF4-FFF2-40B4-BE49-F238E27FC236}">
                  <a16:creationId xmlns:a16="http://schemas.microsoft.com/office/drawing/2014/main" id="{5D334708-1443-FB4F-874F-BA8B2B13A29B}"/>
                </a:ext>
              </a:extLst>
            </p:cNvPr>
            <p:cNvGrpSpPr/>
            <p:nvPr/>
          </p:nvGrpSpPr>
          <p:grpSpPr>
            <a:xfrm>
              <a:off x="4312973" y="2849906"/>
              <a:ext cx="496250" cy="496250"/>
              <a:chOff x="7852005" y="2311338"/>
              <a:chExt cx="753491" cy="753491"/>
            </a:xfrm>
          </p:grpSpPr>
          <p:sp>
            <p:nvSpPr>
              <p:cNvPr id="25" name="圆角矩形 510">
                <a:extLst>
                  <a:ext uri="{FF2B5EF4-FFF2-40B4-BE49-F238E27FC236}">
                    <a16:creationId xmlns:a16="http://schemas.microsoft.com/office/drawing/2014/main" id="{CB7BABD2-B9DE-BF48-B2C2-F12A2F2C8CC7}"/>
                  </a:ext>
                </a:extLst>
              </p:cNvPr>
              <p:cNvSpPr/>
              <p:nvPr/>
            </p:nvSpPr>
            <p:spPr>
              <a:xfrm>
                <a:off x="7852005" y="2311338"/>
                <a:ext cx="753491" cy="753491"/>
              </a:xfrm>
              <a:prstGeom prst="roundRect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26" name="图片 511">
                <a:extLst>
                  <a:ext uri="{FF2B5EF4-FFF2-40B4-BE49-F238E27FC236}">
                    <a16:creationId xmlns:a16="http://schemas.microsoft.com/office/drawing/2014/main" id="{D9DE7B43-DF57-0046-9BCB-9ABDCD1BBE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15289" y="2382702"/>
                <a:ext cx="626922" cy="626922"/>
              </a:xfrm>
              <a:prstGeom prst="rect">
                <a:avLst/>
              </a:prstGeom>
            </p:spPr>
          </p:pic>
        </p:grp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D5A21EF6-100E-3141-8DF1-860F15970EFD}"/>
              </a:ext>
            </a:extLst>
          </p:cNvPr>
          <p:cNvSpPr txBox="1"/>
          <p:nvPr/>
        </p:nvSpPr>
        <p:spPr>
          <a:xfrm>
            <a:off x="8789719" y="1589354"/>
            <a:ext cx="277511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Disk bad sector </a:t>
            </a:r>
          </a:p>
          <a:p>
            <a:r>
              <a:rPr lang="en-US" dirty="0"/>
              <a:t>     prediction &amp; repair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Multiple data copies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Integrated backup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CDP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High availability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Disaster recovery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Stretched cluster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44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22222E-6 L -0.14401 2.22222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4401 0 " pathEditMode="relative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13" grpId="0" animBg="1"/>
      <p:bldP spid="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:a16="http://schemas.microsoft.com/office/drawing/2014/main" id="{74A74C90-A526-0C40-8B16-003BFF10CA3E}"/>
              </a:ext>
            </a:extLst>
          </p:cNvPr>
          <p:cNvGrpSpPr/>
          <p:nvPr/>
        </p:nvGrpSpPr>
        <p:grpSpPr>
          <a:xfrm>
            <a:off x="899746" y="1120020"/>
            <a:ext cx="7859657" cy="4617960"/>
            <a:chOff x="1018290" y="1293709"/>
            <a:chExt cx="10264513" cy="4344381"/>
          </a:xfrm>
        </p:grpSpPr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17AFA05F-FC4E-6748-A30E-4FD083C5D789}"/>
                </a:ext>
              </a:extLst>
            </p:cNvPr>
            <p:cNvSpPr/>
            <p:nvPr/>
          </p:nvSpPr>
          <p:spPr>
            <a:xfrm>
              <a:off x="1018290" y="1293709"/>
              <a:ext cx="10264513" cy="4344381"/>
            </a:xfrm>
            <a:prstGeom prst="rect">
              <a:avLst/>
            </a:prstGeom>
            <a:solidFill>
              <a:srgbClr val="DDE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452AA370-EF30-1149-9164-0E6414DC9954}"/>
                </a:ext>
              </a:extLst>
            </p:cNvPr>
            <p:cNvSpPr/>
            <p:nvPr/>
          </p:nvSpPr>
          <p:spPr>
            <a:xfrm>
              <a:off x="1072838" y="1339236"/>
              <a:ext cx="10155417" cy="42620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6580405-408A-2045-9F0B-8D752A27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444A2"/>
                </a:solidFill>
              </a:rPr>
              <a:t>Technology Evolution for Reliability Innovation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A53CAB-025D-3D48-A833-BC4F37404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9F9FD4-0643-9241-9F71-8ED5155EE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B715CF-6748-AE4E-88CF-6102C51B3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23</a:t>
            </a:fld>
            <a:endParaRPr lang="zh-CN" altLang="en-US" dirty="0"/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6D6D8724-5BD9-9A45-8FAC-E9D77A54E9D2}"/>
              </a:ext>
            </a:extLst>
          </p:cNvPr>
          <p:cNvGrpSpPr/>
          <p:nvPr/>
        </p:nvGrpSpPr>
        <p:grpSpPr>
          <a:xfrm>
            <a:off x="9226824" y="3158987"/>
            <a:ext cx="1964529" cy="2550515"/>
            <a:chOff x="9589643" y="3315650"/>
            <a:chExt cx="1964529" cy="2550515"/>
          </a:xfrm>
        </p:grpSpPr>
        <p:sp>
          <p:nvSpPr>
            <p:cNvPr id="12" name="文本框 10">
              <a:extLst>
                <a:ext uri="{FF2B5EF4-FFF2-40B4-BE49-F238E27FC236}">
                  <a16:creationId xmlns:a16="http://schemas.microsoft.com/office/drawing/2014/main" id="{DECF65C1-895D-A34A-87D3-53E7F09B5E8F}"/>
                </a:ext>
              </a:extLst>
            </p:cNvPr>
            <p:cNvSpPr txBox="1"/>
            <p:nvPr/>
          </p:nvSpPr>
          <p:spPr>
            <a:xfrm>
              <a:off x="9915410" y="5404500"/>
              <a:ext cx="13474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200" b="1" dirty="0">
                  <a:solidFill>
                    <a:srgbClr val="0070C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Technology Breakthrough</a:t>
              </a:r>
              <a:endParaRPr kumimoji="1" lang="zh-CN" altLang="en-US" sz="1200" b="1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grpSp>
          <p:nvGrpSpPr>
            <p:cNvPr id="22" name="组合 25">
              <a:extLst>
                <a:ext uri="{FF2B5EF4-FFF2-40B4-BE49-F238E27FC236}">
                  <a16:creationId xmlns:a16="http://schemas.microsoft.com/office/drawing/2014/main" id="{E80130E4-F210-6147-A6AC-FC2576E411FB}"/>
                </a:ext>
              </a:extLst>
            </p:cNvPr>
            <p:cNvGrpSpPr/>
            <p:nvPr/>
          </p:nvGrpSpPr>
          <p:grpSpPr>
            <a:xfrm>
              <a:off x="9589643" y="4940804"/>
              <a:ext cx="1964529" cy="281472"/>
              <a:chOff x="22171185" y="6308659"/>
              <a:chExt cx="20645514" cy="2958029"/>
            </a:xfrm>
          </p:grpSpPr>
          <p:sp>
            <p:nvSpPr>
              <p:cNvPr id="23" name="椭圆 26">
                <a:extLst>
                  <a:ext uri="{FF2B5EF4-FFF2-40B4-BE49-F238E27FC236}">
                    <a16:creationId xmlns:a16="http://schemas.microsoft.com/office/drawing/2014/main" id="{0D674BD8-D494-1A40-9520-FA2115E5D2DC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4" name="椭圆 27">
                <a:extLst>
                  <a:ext uri="{FF2B5EF4-FFF2-40B4-BE49-F238E27FC236}">
                    <a16:creationId xmlns:a16="http://schemas.microsoft.com/office/drawing/2014/main" id="{BFD4B713-175A-7243-AE61-8BD113D77A57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5" name="椭圆 28">
                <a:extLst>
                  <a:ext uri="{FF2B5EF4-FFF2-40B4-BE49-F238E27FC236}">
                    <a16:creationId xmlns:a16="http://schemas.microsoft.com/office/drawing/2014/main" id="{94E5D65F-08DB-6940-BAC8-7CC6CD805913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6" name="椭圆 29">
                <a:extLst>
                  <a:ext uri="{FF2B5EF4-FFF2-40B4-BE49-F238E27FC236}">
                    <a16:creationId xmlns:a16="http://schemas.microsoft.com/office/drawing/2014/main" id="{EBC2270F-D4A0-1045-BC05-0F5C1E893950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27" name="椭圆 30">
                <a:extLst>
                  <a:ext uri="{FF2B5EF4-FFF2-40B4-BE49-F238E27FC236}">
                    <a16:creationId xmlns:a16="http://schemas.microsoft.com/office/drawing/2014/main" id="{DC73A91F-9E3F-B348-9AEB-080A77CE47BA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00539F">
                        <a:alpha val="0"/>
                      </a:srgbClr>
                    </a:gs>
                    <a:gs pos="100000">
                      <a:srgbClr val="00539F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28" name="右箭头 31">
              <a:extLst>
                <a:ext uri="{FF2B5EF4-FFF2-40B4-BE49-F238E27FC236}">
                  <a16:creationId xmlns:a16="http://schemas.microsoft.com/office/drawing/2014/main" id="{7B431557-5F0E-C54D-BFCB-2B1F684A64CA}"/>
                </a:ext>
              </a:extLst>
            </p:cNvPr>
            <p:cNvSpPr/>
            <p:nvPr/>
          </p:nvSpPr>
          <p:spPr>
            <a:xfrm rot="5400000">
              <a:off x="10185254" y="3427292"/>
              <a:ext cx="696687" cy="473403"/>
            </a:xfrm>
            <a:prstGeom prst="rightArrow">
              <a:avLst/>
            </a:prstGeom>
            <a:noFill/>
            <a:ln w="19050">
              <a:gradFill>
                <a:gsLst>
                  <a:gs pos="0">
                    <a:srgbClr val="00539F"/>
                  </a:gs>
                  <a:gs pos="77000">
                    <a:srgbClr val="00539F">
                      <a:alpha val="0"/>
                    </a:srgbClr>
                  </a:gs>
                </a:gsLst>
                <a:lin ang="8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sz="540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9" name="矩形 32">
              <a:extLst>
                <a:ext uri="{FF2B5EF4-FFF2-40B4-BE49-F238E27FC236}">
                  <a16:creationId xmlns:a16="http://schemas.microsoft.com/office/drawing/2014/main" id="{D238BF9B-4976-AC48-A740-F4D5B75F66D5}"/>
                </a:ext>
              </a:extLst>
            </p:cNvPr>
            <p:cNvSpPr/>
            <p:nvPr/>
          </p:nvSpPr>
          <p:spPr>
            <a:xfrm>
              <a:off x="10055306" y="4005115"/>
              <a:ext cx="95731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en-US" altLang="zh-CN" sz="1600" b="1" dirty="0">
                  <a:solidFill>
                    <a:srgbClr val="0070C0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Reduce</a:t>
              </a:r>
              <a:endParaRPr lang="zh-CN" altLang="en-US" sz="1600" b="1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</p:txBody>
        </p:sp>
        <p:sp>
          <p:nvSpPr>
            <p:cNvPr id="30" name="矩形 33">
              <a:extLst>
                <a:ext uri="{FF2B5EF4-FFF2-40B4-BE49-F238E27FC236}">
                  <a16:creationId xmlns:a16="http://schemas.microsoft.com/office/drawing/2014/main" id="{5C962F83-56D1-6F49-B841-B9B336C65E4D}"/>
                </a:ext>
              </a:extLst>
            </p:cNvPr>
            <p:cNvSpPr/>
            <p:nvPr/>
          </p:nvSpPr>
          <p:spPr>
            <a:xfrm>
              <a:off x="9601955" y="4298606"/>
              <a:ext cx="183005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377"/>
              <a:r>
                <a:rPr lang="en-US" altLang="zh-CN" sz="12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RTO &amp; RPO</a:t>
              </a:r>
            </a:p>
            <a:p>
              <a:pPr algn="ctr" defTabSz="914377"/>
              <a:r>
                <a:rPr lang="en-US" altLang="zh-CN" sz="12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Disaster Loss</a:t>
              </a:r>
              <a:endParaRPr lang="zh-CN" altLang="en-US" sz="12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  <a:p>
              <a:pPr algn="ctr" defTabSz="914377"/>
              <a:r>
                <a:rPr lang="en-US" altLang="zh-CN" sz="12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ITOM Complexity</a:t>
              </a:r>
              <a:endParaRPr lang="zh-CN" altLang="en-US" sz="12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id="{8092EDE8-62ED-BF41-824D-554FAE39F083}"/>
              </a:ext>
            </a:extLst>
          </p:cNvPr>
          <p:cNvGrpSpPr/>
          <p:nvPr/>
        </p:nvGrpSpPr>
        <p:grpSpPr>
          <a:xfrm>
            <a:off x="9159585" y="1297069"/>
            <a:ext cx="1964529" cy="1669366"/>
            <a:chOff x="9159585" y="1297069"/>
            <a:chExt cx="1964529" cy="1669366"/>
          </a:xfrm>
        </p:grpSpPr>
        <p:grpSp>
          <p:nvGrpSpPr>
            <p:cNvPr id="31" name="组合 34">
              <a:extLst>
                <a:ext uri="{FF2B5EF4-FFF2-40B4-BE49-F238E27FC236}">
                  <a16:creationId xmlns:a16="http://schemas.microsoft.com/office/drawing/2014/main" id="{0E287164-C5E5-5E43-A68A-B921B7334D50}"/>
                </a:ext>
              </a:extLst>
            </p:cNvPr>
            <p:cNvGrpSpPr/>
            <p:nvPr/>
          </p:nvGrpSpPr>
          <p:grpSpPr>
            <a:xfrm>
              <a:off x="9159585" y="2684963"/>
              <a:ext cx="1964529" cy="281472"/>
              <a:chOff x="22171185" y="6308659"/>
              <a:chExt cx="20645514" cy="2958029"/>
            </a:xfrm>
          </p:grpSpPr>
          <p:sp>
            <p:nvSpPr>
              <p:cNvPr id="32" name="椭圆 35">
                <a:extLst>
                  <a:ext uri="{FF2B5EF4-FFF2-40B4-BE49-F238E27FC236}">
                    <a16:creationId xmlns:a16="http://schemas.microsoft.com/office/drawing/2014/main" id="{435F92E4-F69C-F349-8AE0-8C4A99B17EF2}"/>
                  </a:ext>
                </a:extLst>
              </p:cNvPr>
              <p:cNvSpPr/>
              <p:nvPr/>
            </p:nvSpPr>
            <p:spPr>
              <a:xfrm>
                <a:off x="24835594" y="6314099"/>
                <a:ext cx="15227174" cy="1976657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33" name="椭圆 36">
                <a:extLst>
                  <a:ext uri="{FF2B5EF4-FFF2-40B4-BE49-F238E27FC236}">
                    <a16:creationId xmlns:a16="http://schemas.microsoft.com/office/drawing/2014/main" id="{32C80419-9B62-2548-8435-B5213040A725}"/>
                  </a:ext>
                </a:extLst>
              </p:cNvPr>
              <p:cNvSpPr/>
              <p:nvPr/>
            </p:nvSpPr>
            <p:spPr>
              <a:xfrm>
                <a:off x="22171185" y="6345522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34" name="椭圆 37">
                <a:extLst>
                  <a:ext uri="{FF2B5EF4-FFF2-40B4-BE49-F238E27FC236}">
                    <a16:creationId xmlns:a16="http://schemas.microsoft.com/office/drawing/2014/main" id="{05CB287B-761B-6142-9FCC-07E866C5C687}"/>
                  </a:ext>
                </a:extLst>
              </p:cNvPr>
              <p:cNvSpPr/>
              <p:nvPr/>
            </p:nvSpPr>
            <p:spPr>
              <a:xfrm>
                <a:off x="26423208" y="6308659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35" name="椭圆 38">
                <a:extLst>
                  <a:ext uri="{FF2B5EF4-FFF2-40B4-BE49-F238E27FC236}">
                    <a16:creationId xmlns:a16="http://schemas.microsoft.com/office/drawing/2014/main" id="{6C5B359C-8937-7A40-B17D-9E7594203EE1}"/>
                  </a:ext>
                </a:extLst>
              </p:cNvPr>
              <p:cNvSpPr/>
              <p:nvPr/>
            </p:nvSpPr>
            <p:spPr>
              <a:xfrm>
                <a:off x="22171185" y="6586670"/>
                <a:ext cx="20645514" cy="2680018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36" name="椭圆 39">
                <a:extLst>
                  <a:ext uri="{FF2B5EF4-FFF2-40B4-BE49-F238E27FC236}">
                    <a16:creationId xmlns:a16="http://schemas.microsoft.com/office/drawing/2014/main" id="{CC3AD489-F496-1E44-BFE0-B5404FD3DB2D}"/>
                  </a:ext>
                </a:extLst>
              </p:cNvPr>
              <p:cNvSpPr/>
              <p:nvPr/>
            </p:nvSpPr>
            <p:spPr>
              <a:xfrm>
                <a:off x="26423208" y="6442446"/>
                <a:ext cx="11950754" cy="15513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rgbClr val="65AE50">
                        <a:alpha val="0"/>
                      </a:srgbClr>
                    </a:gs>
                    <a:gs pos="100000">
                      <a:srgbClr val="79BF43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5400">
                  <a:solidFill>
                    <a:prstClr val="white"/>
                  </a:solidFill>
                  <a:latin typeface="Century Gothic" panose="020B0502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37" name="右箭头 40">
              <a:extLst>
                <a:ext uri="{FF2B5EF4-FFF2-40B4-BE49-F238E27FC236}">
                  <a16:creationId xmlns:a16="http://schemas.microsoft.com/office/drawing/2014/main" id="{EE442F68-5084-6A49-B7B7-5B0B8AE90E65}"/>
                </a:ext>
              </a:extLst>
            </p:cNvPr>
            <p:cNvSpPr/>
            <p:nvPr/>
          </p:nvSpPr>
          <p:spPr>
            <a:xfrm rot="16200000">
              <a:off x="9767817" y="1408711"/>
              <a:ext cx="696687" cy="473403"/>
            </a:xfrm>
            <a:prstGeom prst="rightArrow">
              <a:avLst/>
            </a:prstGeom>
            <a:noFill/>
            <a:ln w="19050">
              <a:gradFill>
                <a:gsLst>
                  <a:gs pos="0">
                    <a:srgbClr val="56A15C"/>
                  </a:gs>
                  <a:gs pos="77000">
                    <a:srgbClr val="7AC141">
                      <a:alpha val="0"/>
                    </a:srgbClr>
                  </a:gs>
                </a:gsLst>
                <a:lin ang="8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sz="540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:a16="http://schemas.microsoft.com/office/drawing/2014/main" id="{E5094620-F68A-A44F-8A61-3D052B97FFEE}"/>
                </a:ext>
              </a:extLst>
            </p:cNvPr>
            <p:cNvSpPr/>
            <p:nvPr/>
          </p:nvSpPr>
          <p:spPr>
            <a:xfrm>
              <a:off x="9608798" y="1969903"/>
              <a:ext cx="10486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en-US" altLang="zh-CN" sz="1600" b="1" dirty="0">
                  <a:solidFill>
                    <a:srgbClr val="79BF43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Improve</a:t>
              </a:r>
              <a:endParaRPr lang="zh-CN" altLang="en-US" sz="1600" b="1" dirty="0">
                <a:solidFill>
                  <a:srgbClr val="79BF43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:a16="http://schemas.microsoft.com/office/drawing/2014/main" id="{45DE902E-927F-8945-8ED9-562EFA892FB6}"/>
                </a:ext>
              </a:extLst>
            </p:cNvPr>
            <p:cNvSpPr/>
            <p:nvPr/>
          </p:nvSpPr>
          <p:spPr>
            <a:xfrm>
              <a:off x="9201132" y="2251897"/>
              <a:ext cx="183005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377"/>
              <a:r>
                <a:rPr lang="en-US" altLang="zh-CN" sz="12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Reliability</a:t>
              </a:r>
              <a:endParaRPr lang="zh-CN" altLang="en-US" sz="12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  <a:p>
              <a:pPr algn="ctr" defTabSz="914377"/>
              <a:r>
                <a:rPr lang="en-US" altLang="zh-CN" sz="12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  <a:sym typeface="Arial" panose="020B0604020202020204" charset="-100"/>
                </a:rPr>
                <a:t>Business Continuity</a:t>
              </a:r>
              <a:endParaRPr lang="zh-CN" altLang="en-US" sz="12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  <a:sym typeface="Arial" panose="020B0604020202020204" charset="-100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01843707-8A4C-C849-8932-3F4332EC72CE}"/>
              </a:ext>
            </a:extLst>
          </p:cNvPr>
          <p:cNvGrpSpPr/>
          <p:nvPr/>
        </p:nvGrpSpPr>
        <p:grpSpPr>
          <a:xfrm>
            <a:off x="1179247" y="1442015"/>
            <a:ext cx="7374437" cy="4076264"/>
            <a:chOff x="907118" y="1293878"/>
            <a:chExt cx="8985217" cy="4966633"/>
          </a:xfrm>
        </p:grpSpPr>
        <p:sp>
          <p:nvSpPr>
            <p:cNvPr id="6" name="矩形 6">
              <a:extLst>
                <a:ext uri="{FF2B5EF4-FFF2-40B4-BE49-F238E27FC236}">
                  <a16:creationId xmlns:a16="http://schemas.microsoft.com/office/drawing/2014/main" id="{BCE0228A-14B0-EF40-970D-C0DE521940FC}"/>
                </a:ext>
              </a:extLst>
            </p:cNvPr>
            <p:cNvSpPr/>
            <p:nvPr/>
          </p:nvSpPr>
          <p:spPr>
            <a:xfrm>
              <a:off x="1244983" y="1881686"/>
              <a:ext cx="1487511" cy="3683627"/>
            </a:xfrm>
            <a:prstGeom prst="rect">
              <a:avLst/>
            </a:prstGeom>
            <a:gradFill>
              <a:gsLst>
                <a:gs pos="41000">
                  <a:srgbClr val="CDE1EC">
                    <a:alpha val="0"/>
                  </a:srgbClr>
                </a:gs>
                <a:gs pos="100000">
                  <a:srgbClr val="73BB45">
                    <a:alpha val="16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/>
              <a:endParaRPr kumimoji="1" lang="zh-CN" altLang="en-US">
                <a:solidFill>
                  <a:prstClr val="white"/>
                </a:solidFill>
                <a:latin typeface="Century Gothic" panose="020B0502020202020204" pitchFamily="34" charset="0"/>
                <a:ea typeface="等线" panose="02010600030101010101" pitchFamily="2" charset="-122"/>
              </a:endParaRPr>
            </a:p>
          </p:txBody>
        </p:sp>
        <p:sp>
          <p:nvSpPr>
            <p:cNvPr id="7" name="矩形 7">
              <a:extLst>
                <a:ext uri="{FF2B5EF4-FFF2-40B4-BE49-F238E27FC236}">
                  <a16:creationId xmlns:a16="http://schemas.microsoft.com/office/drawing/2014/main" id="{B83A7F26-692F-C245-8C39-8B886CA00943}"/>
                </a:ext>
              </a:extLst>
            </p:cNvPr>
            <p:cNvSpPr/>
            <p:nvPr/>
          </p:nvSpPr>
          <p:spPr>
            <a:xfrm>
              <a:off x="4416906" y="1883982"/>
              <a:ext cx="1487511" cy="3683627"/>
            </a:xfrm>
            <a:prstGeom prst="rect">
              <a:avLst/>
            </a:prstGeom>
            <a:gradFill>
              <a:gsLst>
                <a:gs pos="41000">
                  <a:srgbClr val="CDE1EC">
                    <a:alpha val="0"/>
                  </a:srgbClr>
                </a:gs>
                <a:gs pos="100000">
                  <a:srgbClr val="73BB45">
                    <a:alpha val="16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/>
              <a:endParaRPr kumimoji="1" lang="zh-CN" altLang="en-US">
                <a:solidFill>
                  <a:prstClr val="white"/>
                </a:solidFill>
                <a:latin typeface="Century Gothic" panose="020B0502020202020204" pitchFamily="34" charset="0"/>
                <a:ea typeface="等线" panose="02010600030101010101" pitchFamily="2" charset="-122"/>
              </a:endParaRPr>
            </a:p>
          </p:txBody>
        </p:sp>
        <p:sp>
          <p:nvSpPr>
            <p:cNvPr id="8" name="矩形 8">
              <a:extLst>
                <a:ext uri="{FF2B5EF4-FFF2-40B4-BE49-F238E27FC236}">
                  <a16:creationId xmlns:a16="http://schemas.microsoft.com/office/drawing/2014/main" id="{4C449C8C-2566-BD49-BC53-D90D09EB336D}"/>
                </a:ext>
              </a:extLst>
            </p:cNvPr>
            <p:cNvSpPr/>
            <p:nvPr/>
          </p:nvSpPr>
          <p:spPr>
            <a:xfrm>
              <a:off x="7606074" y="1885762"/>
              <a:ext cx="1487511" cy="3683627"/>
            </a:xfrm>
            <a:prstGeom prst="rect">
              <a:avLst/>
            </a:prstGeom>
            <a:gradFill>
              <a:gsLst>
                <a:gs pos="41000">
                  <a:srgbClr val="CDE1EC">
                    <a:alpha val="0"/>
                  </a:srgbClr>
                </a:gs>
                <a:gs pos="100000">
                  <a:srgbClr val="73BB45">
                    <a:alpha val="16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/>
              <a:endParaRPr kumimoji="1" lang="zh-CN" altLang="en-US">
                <a:solidFill>
                  <a:prstClr val="white"/>
                </a:solidFill>
                <a:latin typeface="Century Gothic" panose="020B0502020202020204" pitchFamily="34" charset="0"/>
                <a:ea typeface="等线" panose="02010600030101010101" pitchFamily="2" charset="-122"/>
              </a:endParaRPr>
            </a:p>
          </p:txBody>
        </p:sp>
        <p:grpSp>
          <p:nvGrpSpPr>
            <p:cNvPr id="9" name="组合 9">
              <a:extLst>
                <a:ext uri="{FF2B5EF4-FFF2-40B4-BE49-F238E27FC236}">
                  <a16:creationId xmlns:a16="http://schemas.microsoft.com/office/drawing/2014/main" id="{9E538FFA-C9B3-1249-88FC-77A9AE9BEF1A}"/>
                </a:ext>
              </a:extLst>
            </p:cNvPr>
            <p:cNvGrpSpPr/>
            <p:nvPr/>
          </p:nvGrpSpPr>
          <p:grpSpPr>
            <a:xfrm>
              <a:off x="907118" y="1293878"/>
              <a:ext cx="8985217" cy="4270244"/>
              <a:chOff x="1095317" y="323042"/>
              <a:chExt cx="8985217" cy="5476041"/>
            </a:xfrm>
          </p:grpSpPr>
          <p:cxnSp>
            <p:nvCxnSpPr>
              <p:cNvPr id="10" name="直线箭头连接符 189">
                <a:extLst>
                  <a:ext uri="{FF2B5EF4-FFF2-40B4-BE49-F238E27FC236}">
                    <a16:creationId xmlns:a16="http://schemas.microsoft.com/office/drawing/2014/main" id="{1968019A-8DB5-2249-8399-6FA3A4CAA53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95317" y="323042"/>
                <a:ext cx="0" cy="5476039"/>
              </a:xfrm>
              <a:prstGeom prst="straightConnector1">
                <a:avLst/>
              </a:prstGeom>
              <a:ln w="19050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线箭头连接符 190">
                <a:extLst>
                  <a:ext uri="{FF2B5EF4-FFF2-40B4-BE49-F238E27FC236}">
                    <a16:creationId xmlns:a16="http://schemas.microsoft.com/office/drawing/2014/main" id="{26DA1277-B2D6-E548-8F82-CEEFF8764DD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95317" y="5799080"/>
                <a:ext cx="8985217" cy="3"/>
              </a:xfrm>
              <a:prstGeom prst="straightConnector1">
                <a:avLst/>
              </a:prstGeom>
              <a:ln w="19050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4">
              <a:extLst>
                <a:ext uri="{FF2B5EF4-FFF2-40B4-BE49-F238E27FC236}">
                  <a16:creationId xmlns:a16="http://schemas.microsoft.com/office/drawing/2014/main" id="{0572C146-B7A6-144F-9263-D59DB08A0AC2}"/>
                </a:ext>
              </a:extLst>
            </p:cNvPr>
            <p:cNvSpPr txBox="1"/>
            <p:nvPr/>
          </p:nvSpPr>
          <p:spPr>
            <a:xfrm>
              <a:off x="1570051" y="5698006"/>
              <a:ext cx="832793" cy="56250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algn="ctr" defTabSz="914377"/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Phase</a:t>
              </a:r>
            </a:p>
            <a:p>
              <a:pPr algn="ctr" defTabSz="914377"/>
              <a:r>
                <a:rPr kumimoji="1" lang="en-US" altLang="zh-CN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1</a:t>
              </a:r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endParaRPr kumimoji="1" lang="zh-CN" altLang="en-US" sz="1200" b="1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文本框 15">
              <a:extLst>
                <a:ext uri="{FF2B5EF4-FFF2-40B4-BE49-F238E27FC236}">
                  <a16:creationId xmlns:a16="http://schemas.microsoft.com/office/drawing/2014/main" id="{246ED6E8-9CD5-C542-89D0-5DD3E74B63AB}"/>
                </a:ext>
              </a:extLst>
            </p:cNvPr>
            <p:cNvSpPr txBox="1"/>
            <p:nvPr/>
          </p:nvSpPr>
          <p:spPr>
            <a:xfrm>
              <a:off x="3105183" y="5698006"/>
              <a:ext cx="832793" cy="56250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algn="ctr" defTabSz="914377"/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Phase 2</a:t>
              </a:r>
              <a:endParaRPr kumimoji="1" lang="zh-CN" altLang="en-US" sz="1200" b="1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5" name="文本框 16">
              <a:extLst>
                <a:ext uri="{FF2B5EF4-FFF2-40B4-BE49-F238E27FC236}">
                  <a16:creationId xmlns:a16="http://schemas.microsoft.com/office/drawing/2014/main" id="{F5A482F8-4870-F54E-B652-4E27629ED7B0}"/>
                </a:ext>
              </a:extLst>
            </p:cNvPr>
            <p:cNvSpPr txBox="1"/>
            <p:nvPr/>
          </p:nvSpPr>
          <p:spPr>
            <a:xfrm>
              <a:off x="4771923" y="5698006"/>
              <a:ext cx="784990" cy="56250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algn="ctr" defTabSz="914377"/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Phase 3</a:t>
              </a:r>
              <a:endParaRPr kumimoji="1" lang="zh-CN" altLang="en-US" sz="1200" b="1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6" name="文本框 17">
              <a:extLst>
                <a:ext uri="{FF2B5EF4-FFF2-40B4-BE49-F238E27FC236}">
                  <a16:creationId xmlns:a16="http://schemas.microsoft.com/office/drawing/2014/main" id="{4ECCA7CA-4D42-2246-8C28-BD3E6C472787}"/>
                </a:ext>
              </a:extLst>
            </p:cNvPr>
            <p:cNvSpPr txBox="1"/>
            <p:nvPr/>
          </p:nvSpPr>
          <p:spPr>
            <a:xfrm>
              <a:off x="6359727" y="5698006"/>
              <a:ext cx="832793" cy="56250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algn="ctr" defTabSz="914377"/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Phase 4</a:t>
              </a:r>
              <a:endParaRPr kumimoji="1" lang="zh-CN" altLang="en-US" sz="1200" b="1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7" name="文本框 18">
              <a:extLst>
                <a:ext uri="{FF2B5EF4-FFF2-40B4-BE49-F238E27FC236}">
                  <a16:creationId xmlns:a16="http://schemas.microsoft.com/office/drawing/2014/main" id="{87EA5237-960D-C347-9354-772225B3F519}"/>
                </a:ext>
              </a:extLst>
            </p:cNvPr>
            <p:cNvSpPr txBox="1"/>
            <p:nvPr/>
          </p:nvSpPr>
          <p:spPr>
            <a:xfrm>
              <a:off x="7948969" y="5698006"/>
              <a:ext cx="810459" cy="56250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algn="ctr" defTabSz="914377"/>
              <a:r>
                <a:rPr kumimoji="1" lang="en-US" altLang="en-US" sz="1200" b="1" dirty="0">
                  <a:solidFill>
                    <a:srgbClr val="262626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</a:rPr>
                <a:t>Phase 5</a:t>
              </a:r>
              <a:endParaRPr kumimoji="1" lang="zh-CN" altLang="en-US" sz="1200" b="1" dirty="0">
                <a:solidFill>
                  <a:srgbClr val="262626"/>
                </a:solidFill>
                <a:latin typeface="Century Gothic" panose="020B0502020202020204" pitchFamily="34" charset="0"/>
                <a:ea typeface="Microsoft YaHei" panose="020B0503020204020204" pitchFamily="34" charset="-122"/>
              </a:endParaRPr>
            </a:p>
          </p:txBody>
        </p:sp>
        <p:sp>
          <p:nvSpPr>
            <p:cNvPr id="18" name="文本框 33">
              <a:extLst>
                <a:ext uri="{FF2B5EF4-FFF2-40B4-BE49-F238E27FC236}">
                  <a16:creationId xmlns:a16="http://schemas.microsoft.com/office/drawing/2014/main" id="{0AC47157-A8A7-014A-BDC4-90136B24A4C4}"/>
                </a:ext>
              </a:extLst>
            </p:cNvPr>
            <p:cNvSpPr txBox="1"/>
            <p:nvPr/>
          </p:nvSpPr>
          <p:spPr>
            <a:xfrm>
              <a:off x="4393955" y="4298606"/>
              <a:ext cx="1487511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Rapid Business Recovery</a:t>
              </a:r>
              <a:r>
                <a:rPr kumimoji="1" lang="zh-CN" altLang="en-US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&amp;</a:t>
              </a:r>
              <a:r>
                <a:rPr kumimoji="1" lang="zh-CN" altLang="en-US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Rapid Data Rebuild</a:t>
              </a:r>
              <a:endParaRPr kumimoji="1" lang="zh-CN" altLang="en-US" sz="11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9" name="文本框 38">
              <a:extLst>
                <a:ext uri="{FF2B5EF4-FFF2-40B4-BE49-F238E27FC236}">
                  <a16:creationId xmlns:a16="http://schemas.microsoft.com/office/drawing/2014/main" id="{8D461E7F-0FA6-234C-9D7F-5390363FCD91}"/>
                </a:ext>
              </a:extLst>
            </p:cNvPr>
            <p:cNvSpPr txBox="1"/>
            <p:nvPr/>
          </p:nvSpPr>
          <p:spPr>
            <a:xfrm>
              <a:off x="6001919" y="3786351"/>
              <a:ext cx="1538359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Active-active Stretched Cluster &amp; Remote DR Solution</a:t>
              </a:r>
              <a:endParaRPr kumimoji="1" lang="zh-CN" altLang="en-US" sz="11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0" name="文本框 42">
              <a:extLst>
                <a:ext uri="{FF2B5EF4-FFF2-40B4-BE49-F238E27FC236}">
                  <a16:creationId xmlns:a16="http://schemas.microsoft.com/office/drawing/2014/main" id="{32100057-DE33-A046-AB57-ED25DD94D231}"/>
                </a:ext>
              </a:extLst>
            </p:cNvPr>
            <p:cNvSpPr txBox="1"/>
            <p:nvPr/>
          </p:nvSpPr>
          <p:spPr>
            <a:xfrm>
              <a:off x="7578818" y="3191403"/>
              <a:ext cx="1504756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Sub-health Detection and Automatic Repair</a:t>
              </a:r>
              <a:endParaRPr kumimoji="1" lang="zh-CN" altLang="en-US" sz="11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B40CB5AD-90F2-C340-8C0D-57E93C350134}"/>
                </a:ext>
              </a:extLst>
            </p:cNvPr>
            <p:cNvSpPr/>
            <p:nvPr/>
          </p:nvSpPr>
          <p:spPr bwMode="auto">
            <a:xfrm>
              <a:off x="1270174" y="1626722"/>
              <a:ext cx="7588663" cy="2275836"/>
            </a:xfrm>
            <a:custGeom>
              <a:avLst/>
              <a:gdLst>
                <a:gd name="T0" fmla="*/ 2971 w 3046"/>
                <a:gd name="T1" fmla="*/ 6 h 792"/>
                <a:gd name="T2" fmla="*/ 2967 w 3046"/>
                <a:gd name="T3" fmla="*/ 42 h 792"/>
                <a:gd name="T4" fmla="*/ 2747 w 3046"/>
                <a:gd name="T5" fmla="*/ 168 h 792"/>
                <a:gd name="T6" fmla="*/ 2350 w 3046"/>
                <a:gd name="T7" fmla="*/ 348 h 792"/>
                <a:gd name="T8" fmla="*/ 2036 w 3046"/>
                <a:gd name="T9" fmla="*/ 461 h 792"/>
                <a:gd name="T10" fmla="*/ 1970 w 3046"/>
                <a:gd name="T11" fmla="*/ 482 h 792"/>
                <a:gd name="T12" fmla="*/ 1833 w 3046"/>
                <a:gd name="T13" fmla="*/ 523 h 792"/>
                <a:gd name="T14" fmla="*/ 1763 w 3046"/>
                <a:gd name="T15" fmla="*/ 543 h 792"/>
                <a:gd name="T16" fmla="*/ 1621 w 3046"/>
                <a:gd name="T17" fmla="*/ 580 h 792"/>
                <a:gd name="T18" fmla="*/ 1407 w 3046"/>
                <a:gd name="T19" fmla="*/ 629 h 792"/>
                <a:gd name="T20" fmla="*/ 1265 w 3046"/>
                <a:gd name="T21" fmla="*/ 658 h 792"/>
                <a:gd name="T22" fmla="*/ 1124 w 3046"/>
                <a:gd name="T23" fmla="*/ 683 h 792"/>
                <a:gd name="T24" fmla="*/ 1055 w 3046"/>
                <a:gd name="T25" fmla="*/ 695 h 792"/>
                <a:gd name="T26" fmla="*/ 919 w 3046"/>
                <a:gd name="T27" fmla="*/ 716 h 792"/>
                <a:gd name="T28" fmla="*/ 788 w 3046"/>
                <a:gd name="T29" fmla="*/ 733 h 792"/>
                <a:gd name="T30" fmla="*/ 488 w 3046"/>
                <a:gd name="T31" fmla="*/ 764 h 792"/>
                <a:gd name="T32" fmla="*/ 335 w 3046"/>
                <a:gd name="T33" fmla="*/ 776 h 792"/>
                <a:gd name="T34" fmla="*/ 205 w 3046"/>
                <a:gd name="T35" fmla="*/ 784 h 792"/>
                <a:gd name="T36" fmla="*/ 134 w 3046"/>
                <a:gd name="T37" fmla="*/ 787 h 792"/>
                <a:gd name="T38" fmla="*/ 134 w 3046"/>
                <a:gd name="T39" fmla="*/ 788 h 792"/>
                <a:gd name="T40" fmla="*/ 205 w 3046"/>
                <a:gd name="T41" fmla="*/ 785 h 792"/>
                <a:gd name="T42" fmla="*/ 335 w 3046"/>
                <a:gd name="T43" fmla="*/ 778 h 792"/>
                <a:gd name="T44" fmla="*/ 489 w 3046"/>
                <a:gd name="T45" fmla="*/ 768 h 792"/>
                <a:gd name="T46" fmla="*/ 788 w 3046"/>
                <a:gd name="T47" fmla="*/ 738 h 792"/>
                <a:gd name="T48" fmla="*/ 919 w 3046"/>
                <a:gd name="T49" fmla="*/ 721 h 792"/>
                <a:gd name="T50" fmla="*/ 1056 w 3046"/>
                <a:gd name="T51" fmla="*/ 702 h 792"/>
                <a:gd name="T52" fmla="*/ 1125 w 3046"/>
                <a:gd name="T53" fmla="*/ 690 h 792"/>
                <a:gd name="T54" fmla="*/ 1266 w 3046"/>
                <a:gd name="T55" fmla="*/ 666 h 792"/>
                <a:gd name="T56" fmla="*/ 1409 w 3046"/>
                <a:gd name="T57" fmla="*/ 638 h 792"/>
                <a:gd name="T58" fmla="*/ 1624 w 3046"/>
                <a:gd name="T59" fmla="*/ 590 h 792"/>
                <a:gd name="T60" fmla="*/ 1766 w 3046"/>
                <a:gd name="T61" fmla="*/ 554 h 792"/>
                <a:gd name="T62" fmla="*/ 1836 w 3046"/>
                <a:gd name="T63" fmla="*/ 535 h 792"/>
                <a:gd name="T64" fmla="*/ 1973 w 3046"/>
                <a:gd name="T65" fmla="*/ 494 h 792"/>
                <a:gd name="T66" fmla="*/ 2040 w 3046"/>
                <a:gd name="T67" fmla="*/ 473 h 792"/>
                <a:gd name="T68" fmla="*/ 2356 w 3046"/>
                <a:gd name="T69" fmla="*/ 362 h 792"/>
                <a:gd name="T70" fmla="*/ 2756 w 3046"/>
                <a:gd name="T71" fmla="*/ 183 h 792"/>
                <a:gd name="T72" fmla="*/ 2977 w 3046"/>
                <a:gd name="T73" fmla="*/ 58 h 792"/>
                <a:gd name="T74" fmla="*/ 3014 w 3046"/>
                <a:gd name="T75" fmla="*/ 68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6" h="792">
                  <a:moveTo>
                    <a:pt x="3046" y="0"/>
                  </a:moveTo>
                  <a:cubicBezTo>
                    <a:pt x="2971" y="6"/>
                    <a:pt x="2971" y="6"/>
                    <a:pt x="2971" y="6"/>
                  </a:cubicBezTo>
                  <a:cubicBezTo>
                    <a:pt x="2987" y="29"/>
                    <a:pt x="2987" y="29"/>
                    <a:pt x="2987" y="29"/>
                  </a:cubicBezTo>
                  <a:cubicBezTo>
                    <a:pt x="2982" y="32"/>
                    <a:pt x="2975" y="37"/>
                    <a:pt x="2967" y="42"/>
                  </a:cubicBezTo>
                  <a:cubicBezTo>
                    <a:pt x="2948" y="54"/>
                    <a:pt x="2919" y="72"/>
                    <a:pt x="2882" y="93"/>
                  </a:cubicBezTo>
                  <a:cubicBezTo>
                    <a:pt x="2845" y="115"/>
                    <a:pt x="2800" y="140"/>
                    <a:pt x="2747" y="168"/>
                  </a:cubicBezTo>
                  <a:cubicBezTo>
                    <a:pt x="2695" y="195"/>
                    <a:pt x="2634" y="225"/>
                    <a:pt x="2568" y="255"/>
                  </a:cubicBezTo>
                  <a:cubicBezTo>
                    <a:pt x="2501" y="286"/>
                    <a:pt x="2428" y="317"/>
                    <a:pt x="2350" y="348"/>
                  </a:cubicBezTo>
                  <a:cubicBezTo>
                    <a:pt x="2272" y="379"/>
                    <a:pt x="2189" y="410"/>
                    <a:pt x="2102" y="439"/>
                  </a:cubicBezTo>
                  <a:cubicBezTo>
                    <a:pt x="2081" y="447"/>
                    <a:pt x="2059" y="454"/>
                    <a:pt x="2036" y="461"/>
                  </a:cubicBezTo>
                  <a:cubicBezTo>
                    <a:pt x="2025" y="465"/>
                    <a:pt x="2014" y="468"/>
                    <a:pt x="2003" y="472"/>
                  </a:cubicBezTo>
                  <a:cubicBezTo>
                    <a:pt x="1992" y="476"/>
                    <a:pt x="1981" y="479"/>
                    <a:pt x="1970" y="482"/>
                  </a:cubicBezTo>
                  <a:cubicBezTo>
                    <a:pt x="1947" y="489"/>
                    <a:pt x="1924" y="496"/>
                    <a:pt x="1902" y="503"/>
                  </a:cubicBezTo>
                  <a:cubicBezTo>
                    <a:pt x="1879" y="510"/>
                    <a:pt x="1856" y="517"/>
                    <a:pt x="1833" y="523"/>
                  </a:cubicBezTo>
                  <a:cubicBezTo>
                    <a:pt x="1821" y="527"/>
                    <a:pt x="1809" y="530"/>
                    <a:pt x="1798" y="534"/>
                  </a:cubicBezTo>
                  <a:cubicBezTo>
                    <a:pt x="1786" y="537"/>
                    <a:pt x="1774" y="540"/>
                    <a:pt x="1763" y="543"/>
                  </a:cubicBezTo>
                  <a:cubicBezTo>
                    <a:pt x="1739" y="549"/>
                    <a:pt x="1716" y="556"/>
                    <a:pt x="1692" y="562"/>
                  </a:cubicBezTo>
                  <a:cubicBezTo>
                    <a:pt x="1669" y="568"/>
                    <a:pt x="1645" y="574"/>
                    <a:pt x="1621" y="580"/>
                  </a:cubicBezTo>
                  <a:cubicBezTo>
                    <a:pt x="1598" y="586"/>
                    <a:pt x="1574" y="592"/>
                    <a:pt x="1550" y="597"/>
                  </a:cubicBezTo>
                  <a:cubicBezTo>
                    <a:pt x="1503" y="608"/>
                    <a:pt x="1455" y="620"/>
                    <a:pt x="1407" y="629"/>
                  </a:cubicBezTo>
                  <a:cubicBezTo>
                    <a:pt x="1383" y="634"/>
                    <a:pt x="1360" y="639"/>
                    <a:pt x="1336" y="644"/>
                  </a:cubicBezTo>
                  <a:cubicBezTo>
                    <a:pt x="1312" y="649"/>
                    <a:pt x="1288" y="653"/>
                    <a:pt x="1265" y="658"/>
                  </a:cubicBezTo>
                  <a:cubicBezTo>
                    <a:pt x="1241" y="662"/>
                    <a:pt x="1218" y="667"/>
                    <a:pt x="1194" y="671"/>
                  </a:cubicBezTo>
                  <a:cubicBezTo>
                    <a:pt x="1171" y="675"/>
                    <a:pt x="1147" y="679"/>
                    <a:pt x="1124" y="683"/>
                  </a:cubicBezTo>
                  <a:cubicBezTo>
                    <a:pt x="1112" y="685"/>
                    <a:pt x="1101" y="687"/>
                    <a:pt x="1089" y="689"/>
                  </a:cubicBezTo>
                  <a:cubicBezTo>
                    <a:pt x="1078" y="691"/>
                    <a:pt x="1066" y="693"/>
                    <a:pt x="1055" y="695"/>
                  </a:cubicBezTo>
                  <a:cubicBezTo>
                    <a:pt x="1032" y="699"/>
                    <a:pt x="1009" y="702"/>
                    <a:pt x="986" y="706"/>
                  </a:cubicBezTo>
                  <a:cubicBezTo>
                    <a:pt x="963" y="709"/>
                    <a:pt x="941" y="713"/>
                    <a:pt x="919" y="716"/>
                  </a:cubicBezTo>
                  <a:cubicBezTo>
                    <a:pt x="896" y="719"/>
                    <a:pt x="874" y="722"/>
                    <a:pt x="852" y="725"/>
                  </a:cubicBezTo>
                  <a:cubicBezTo>
                    <a:pt x="831" y="727"/>
                    <a:pt x="809" y="730"/>
                    <a:pt x="788" y="733"/>
                  </a:cubicBezTo>
                  <a:cubicBezTo>
                    <a:pt x="766" y="736"/>
                    <a:pt x="745" y="738"/>
                    <a:pt x="724" y="740"/>
                  </a:cubicBezTo>
                  <a:cubicBezTo>
                    <a:pt x="641" y="751"/>
                    <a:pt x="561" y="757"/>
                    <a:pt x="488" y="764"/>
                  </a:cubicBezTo>
                  <a:cubicBezTo>
                    <a:pt x="452" y="767"/>
                    <a:pt x="417" y="770"/>
                    <a:pt x="383" y="772"/>
                  </a:cubicBezTo>
                  <a:cubicBezTo>
                    <a:pt x="367" y="774"/>
                    <a:pt x="350" y="775"/>
                    <a:pt x="335" y="776"/>
                  </a:cubicBezTo>
                  <a:cubicBezTo>
                    <a:pt x="319" y="777"/>
                    <a:pt x="303" y="778"/>
                    <a:pt x="289" y="779"/>
                  </a:cubicBezTo>
                  <a:cubicBezTo>
                    <a:pt x="259" y="781"/>
                    <a:pt x="231" y="782"/>
                    <a:pt x="205" y="784"/>
                  </a:cubicBezTo>
                  <a:cubicBezTo>
                    <a:pt x="192" y="784"/>
                    <a:pt x="180" y="785"/>
                    <a:pt x="168" y="786"/>
                  </a:cubicBezTo>
                  <a:cubicBezTo>
                    <a:pt x="156" y="786"/>
                    <a:pt x="145" y="787"/>
                    <a:pt x="134" y="787"/>
                  </a:cubicBezTo>
                  <a:cubicBezTo>
                    <a:pt x="49" y="790"/>
                    <a:pt x="0" y="792"/>
                    <a:pt x="0" y="792"/>
                  </a:cubicBezTo>
                  <a:cubicBezTo>
                    <a:pt x="0" y="792"/>
                    <a:pt x="49" y="791"/>
                    <a:pt x="134" y="788"/>
                  </a:cubicBezTo>
                  <a:cubicBezTo>
                    <a:pt x="145" y="787"/>
                    <a:pt x="156" y="787"/>
                    <a:pt x="168" y="787"/>
                  </a:cubicBezTo>
                  <a:cubicBezTo>
                    <a:pt x="180" y="786"/>
                    <a:pt x="192" y="786"/>
                    <a:pt x="205" y="785"/>
                  </a:cubicBezTo>
                  <a:cubicBezTo>
                    <a:pt x="231" y="784"/>
                    <a:pt x="259" y="782"/>
                    <a:pt x="289" y="781"/>
                  </a:cubicBezTo>
                  <a:cubicBezTo>
                    <a:pt x="304" y="780"/>
                    <a:pt x="319" y="779"/>
                    <a:pt x="335" y="778"/>
                  </a:cubicBezTo>
                  <a:cubicBezTo>
                    <a:pt x="351" y="777"/>
                    <a:pt x="367" y="776"/>
                    <a:pt x="383" y="775"/>
                  </a:cubicBezTo>
                  <a:cubicBezTo>
                    <a:pt x="417" y="773"/>
                    <a:pt x="452" y="770"/>
                    <a:pt x="489" y="768"/>
                  </a:cubicBezTo>
                  <a:cubicBezTo>
                    <a:pt x="562" y="761"/>
                    <a:pt x="641" y="755"/>
                    <a:pt x="725" y="745"/>
                  </a:cubicBezTo>
                  <a:cubicBezTo>
                    <a:pt x="745" y="743"/>
                    <a:pt x="767" y="740"/>
                    <a:pt x="788" y="738"/>
                  </a:cubicBezTo>
                  <a:cubicBezTo>
                    <a:pt x="810" y="735"/>
                    <a:pt x="831" y="733"/>
                    <a:pt x="853" y="730"/>
                  </a:cubicBezTo>
                  <a:cubicBezTo>
                    <a:pt x="875" y="727"/>
                    <a:pt x="897" y="724"/>
                    <a:pt x="919" y="721"/>
                  </a:cubicBezTo>
                  <a:cubicBezTo>
                    <a:pt x="942" y="719"/>
                    <a:pt x="964" y="715"/>
                    <a:pt x="987" y="712"/>
                  </a:cubicBezTo>
                  <a:cubicBezTo>
                    <a:pt x="1010" y="708"/>
                    <a:pt x="1033" y="705"/>
                    <a:pt x="1056" y="702"/>
                  </a:cubicBezTo>
                  <a:cubicBezTo>
                    <a:pt x="1067" y="700"/>
                    <a:pt x="1079" y="698"/>
                    <a:pt x="1090" y="696"/>
                  </a:cubicBezTo>
                  <a:cubicBezTo>
                    <a:pt x="1102" y="694"/>
                    <a:pt x="1114" y="692"/>
                    <a:pt x="1125" y="690"/>
                  </a:cubicBezTo>
                  <a:cubicBezTo>
                    <a:pt x="1148" y="687"/>
                    <a:pt x="1172" y="683"/>
                    <a:pt x="1195" y="679"/>
                  </a:cubicBezTo>
                  <a:cubicBezTo>
                    <a:pt x="1219" y="675"/>
                    <a:pt x="1243" y="670"/>
                    <a:pt x="1266" y="666"/>
                  </a:cubicBezTo>
                  <a:cubicBezTo>
                    <a:pt x="1290" y="661"/>
                    <a:pt x="1314" y="657"/>
                    <a:pt x="1338" y="653"/>
                  </a:cubicBezTo>
                  <a:cubicBezTo>
                    <a:pt x="1361" y="648"/>
                    <a:pt x="1385" y="643"/>
                    <a:pt x="1409" y="638"/>
                  </a:cubicBezTo>
                  <a:cubicBezTo>
                    <a:pt x="1457" y="629"/>
                    <a:pt x="1505" y="617"/>
                    <a:pt x="1552" y="607"/>
                  </a:cubicBezTo>
                  <a:cubicBezTo>
                    <a:pt x="1576" y="602"/>
                    <a:pt x="1600" y="596"/>
                    <a:pt x="1624" y="590"/>
                  </a:cubicBezTo>
                  <a:cubicBezTo>
                    <a:pt x="1648" y="584"/>
                    <a:pt x="1671" y="578"/>
                    <a:pt x="1695" y="572"/>
                  </a:cubicBezTo>
                  <a:cubicBezTo>
                    <a:pt x="1719" y="566"/>
                    <a:pt x="1742" y="560"/>
                    <a:pt x="1766" y="554"/>
                  </a:cubicBezTo>
                  <a:cubicBezTo>
                    <a:pt x="1777" y="551"/>
                    <a:pt x="1789" y="548"/>
                    <a:pt x="1801" y="545"/>
                  </a:cubicBezTo>
                  <a:cubicBezTo>
                    <a:pt x="1812" y="541"/>
                    <a:pt x="1824" y="538"/>
                    <a:pt x="1836" y="535"/>
                  </a:cubicBezTo>
                  <a:cubicBezTo>
                    <a:pt x="1859" y="528"/>
                    <a:pt x="1882" y="522"/>
                    <a:pt x="1905" y="515"/>
                  </a:cubicBezTo>
                  <a:cubicBezTo>
                    <a:pt x="1928" y="508"/>
                    <a:pt x="1951" y="501"/>
                    <a:pt x="1973" y="494"/>
                  </a:cubicBezTo>
                  <a:cubicBezTo>
                    <a:pt x="1985" y="491"/>
                    <a:pt x="1996" y="488"/>
                    <a:pt x="2007" y="484"/>
                  </a:cubicBezTo>
                  <a:cubicBezTo>
                    <a:pt x="2018" y="481"/>
                    <a:pt x="2029" y="477"/>
                    <a:pt x="2040" y="473"/>
                  </a:cubicBezTo>
                  <a:cubicBezTo>
                    <a:pt x="2063" y="466"/>
                    <a:pt x="2085" y="459"/>
                    <a:pt x="2107" y="452"/>
                  </a:cubicBezTo>
                  <a:cubicBezTo>
                    <a:pt x="2194" y="423"/>
                    <a:pt x="2277" y="393"/>
                    <a:pt x="2356" y="362"/>
                  </a:cubicBezTo>
                  <a:cubicBezTo>
                    <a:pt x="2434" y="331"/>
                    <a:pt x="2508" y="301"/>
                    <a:pt x="2575" y="270"/>
                  </a:cubicBezTo>
                  <a:cubicBezTo>
                    <a:pt x="2642" y="240"/>
                    <a:pt x="2702" y="211"/>
                    <a:pt x="2756" y="183"/>
                  </a:cubicBezTo>
                  <a:cubicBezTo>
                    <a:pt x="2809" y="156"/>
                    <a:pt x="2854" y="131"/>
                    <a:pt x="2892" y="110"/>
                  </a:cubicBezTo>
                  <a:cubicBezTo>
                    <a:pt x="2929" y="88"/>
                    <a:pt x="2958" y="71"/>
                    <a:pt x="2977" y="58"/>
                  </a:cubicBezTo>
                  <a:cubicBezTo>
                    <a:pt x="2986" y="53"/>
                    <a:pt x="2993" y="48"/>
                    <a:pt x="2998" y="45"/>
                  </a:cubicBezTo>
                  <a:cubicBezTo>
                    <a:pt x="3014" y="68"/>
                    <a:pt x="3014" y="68"/>
                    <a:pt x="3014" y="68"/>
                  </a:cubicBezTo>
                  <a:lnTo>
                    <a:pt x="3046" y="0"/>
                  </a:lnTo>
                  <a:close/>
                </a:path>
              </a:pathLst>
            </a:custGeom>
            <a:gradFill>
              <a:gsLst>
                <a:gs pos="52000">
                  <a:srgbClr val="00539F"/>
                </a:gs>
                <a:gs pos="90000">
                  <a:srgbClr val="7AC141"/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sz="660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40" name="文本框 33">
              <a:extLst>
                <a:ext uri="{FF2B5EF4-FFF2-40B4-BE49-F238E27FC236}">
                  <a16:creationId xmlns:a16="http://schemas.microsoft.com/office/drawing/2014/main" id="{2A5A212D-7FFC-E545-9D75-3DD2628B906E}"/>
                </a:ext>
              </a:extLst>
            </p:cNvPr>
            <p:cNvSpPr txBox="1"/>
            <p:nvPr/>
          </p:nvSpPr>
          <p:spPr>
            <a:xfrm>
              <a:off x="1247690" y="4608068"/>
              <a:ext cx="1462039" cy="9000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05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Distributed Architecture</a:t>
              </a:r>
              <a:r>
                <a:rPr kumimoji="1" lang="zh-CN" altLang="en-US" sz="105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kumimoji="1" lang="en-US" altLang="zh-CN" sz="105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&amp;</a:t>
              </a:r>
            </a:p>
            <a:p>
              <a:pPr algn="ctr" defTabSz="914377"/>
              <a:r>
                <a:rPr kumimoji="1" lang="en-US" altLang="zh-CN" sz="105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Multi-Copy Mechanism</a:t>
              </a:r>
              <a:endParaRPr kumimoji="1" lang="zh-CN" altLang="en-US" sz="105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41" name="文本框 33">
              <a:extLst>
                <a:ext uri="{FF2B5EF4-FFF2-40B4-BE49-F238E27FC236}">
                  <a16:creationId xmlns:a16="http://schemas.microsoft.com/office/drawing/2014/main" id="{C5DAC380-EA47-9C47-9330-C34E01FC31C6}"/>
                </a:ext>
              </a:extLst>
            </p:cNvPr>
            <p:cNvSpPr txBox="1"/>
            <p:nvPr/>
          </p:nvSpPr>
          <p:spPr>
            <a:xfrm>
              <a:off x="2740356" y="4578694"/>
              <a:ext cx="1622787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77"/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Rapid Data Backup</a:t>
              </a:r>
              <a:r>
                <a:rPr kumimoji="1" lang="zh-CN" altLang="en-US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&amp;</a:t>
              </a:r>
              <a:r>
                <a:rPr kumimoji="1" lang="zh-CN" altLang="en-US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kumimoji="1" lang="en-US" altLang="zh-CN" sz="1100" dirty="0">
                  <a:solidFill>
                    <a:srgbClr val="262626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Continuous Data Protection</a:t>
              </a:r>
              <a:endParaRPr kumimoji="1" lang="zh-CN" altLang="en-US" sz="1100" dirty="0">
                <a:solidFill>
                  <a:srgbClr val="262626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42" name="图形 4" descr="云">
              <a:extLst>
                <a:ext uri="{FF2B5EF4-FFF2-40B4-BE49-F238E27FC236}">
                  <a16:creationId xmlns:a16="http://schemas.microsoft.com/office/drawing/2014/main" id="{7079CF93-B0BE-3A46-A03E-4FDC4FFD3DA7}"/>
                </a:ext>
              </a:extLst>
            </p:cNvPr>
            <p:cNvSpPr/>
            <p:nvPr/>
          </p:nvSpPr>
          <p:spPr>
            <a:xfrm>
              <a:off x="1489998" y="4007568"/>
              <a:ext cx="975027" cy="555131"/>
            </a:xfrm>
            <a:custGeom>
              <a:avLst/>
              <a:gdLst>
                <a:gd name="connsiteX0" fmla="*/ 689427 w 802774"/>
                <a:gd name="connsiteY0" fmla="*/ 227507 h 457059"/>
                <a:gd name="connsiteX1" fmla="*/ 679902 w 802774"/>
                <a:gd name="connsiteY1" fmla="*/ 227507 h 457059"/>
                <a:gd name="connsiteX2" fmla="*/ 679902 w 802774"/>
                <a:gd name="connsiteY2" fmla="*/ 227507 h 457059"/>
                <a:gd name="connsiteX3" fmla="*/ 619895 w 802774"/>
                <a:gd name="connsiteY3" fmla="*/ 111302 h 457059"/>
                <a:gd name="connsiteX4" fmla="*/ 489403 w 802774"/>
                <a:gd name="connsiteY4" fmla="*/ 93204 h 457059"/>
                <a:gd name="connsiteX5" fmla="*/ 296998 w 802774"/>
                <a:gd name="connsiteY5" fmla="*/ 4622 h 457059"/>
                <a:gd name="connsiteX6" fmla="*/ 165552 w 802774"/>
                <a:gd name="connsiteY6" fmla="*/ 170357 h 457059"/>
                <a:gd name="connsiteX7" fmla="*/ 165552 w 802774"/>
                <a:gd name="connsiteY7" fmla="*/ 172262 h 457059"/>
                <a:gd name="connsiteX8" fmla="*/ 28392 w 802774"/>
                <a:gd name="connsiteY8" fmla="*/ 227507 h 457059"/>
                <a:gd name="connsiteX9" fmla="*/ 13152 w 802774"/>
                <a:gd name="connsiteY9" fmla="*/ 374192 h 457059"/>
                <a:gd name="connsiteX10" fmla="*/ 136025 w 802774"/>
                <a:gd name="connsiteY10" fmla="*/ 456107 h 457059"/>
                <a:gd name="connsiteX11" fmla="*/ 136025 w 802774"/>
                <a:gd name="connsiteY11" fmla="*/ 457059 h 457059"/>
                <a:gd name="connsiteX12" fmla="*/ 688475 w 802774"/>
                <a:gd name="connsiteY12" fmla="*/ 457059 h 457059"/>
                <a:gd name="connsiteX13" fmla="*/ 802775 w 802774"/>
                <a:gd name="connsiteY13" fmla="*/ 342759 h 457059"/>
                <a:gd name="connsiteX14" fmla="*/ 689427 w 802774"/>
                <a:gd name="connsiteY14" fmla="*/ 227507 h 45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2774" h="457059">
                  <a:moveTo>
                    <a:pt x="689427" y="227507"/>
                  </a:moveTo>
                  <a:cubicBezTo>
                    <a:pt x="686570" y="227507"/>
                    <a:pt x="682760" y="227507"/>
                    <a:pt x="679902" y="227507"/>
                  </a:cubicBezTo>
                  <a:cubicBezTo>
                    <a:pt x="679902" y="227507"/>
                    <a:pt x="679902" y="227507"/>
                    <a:pt x="679902" y="227507"/>
                  </a:cubicBezTo>
                  <a:cubicBezTo>
                    <a:pt x="679902" y="180834"/>
                    <a:pt x="657043" y="137972"/>
                    <a:pt x="619895" y="111302"/>
                  </a:cubicBezTo>
                  <a:cubicBezTo>
                    <a:pt x="581795" y="84632"/>
                    <a:pt x="533218" y="77964"/>
                    <a:pt x="489403" y="93204"/>
                  </a:cubicBezTo>
                  <a:cubicBezTo>
                    <a:pt x="453208" y="22719"/>
                    <a:pt x="373198" y="-13476"/>
                    <a:pt x="296998" y="4622"/>
                  </a:cubicBezTo>
                  <a:cubicBezTo>
                    <a:pt x="220797" y="22719"/>
                    <a:pt x="165552" y="91299"/>
                    <a:pt x="165552" y="170357"/>
                  </a:cubicBezTo>
                  <a:cubicBezTo>
                    <a:pt x="165552" y="170357"/>
                    <a:pt x="165552" y="171309"/>
                    <a:pt x="165552" y="172262"/>
                  </a:cubicBezTo>
                  <a:cubicBezTo>
                    <a:pt x="113165" y="163689"/>
                    <a:pt x="60777" y="185597"/>
                    <a:pt x="28392" y="227507"/>
                  </a:cubicBezTo>
                  <a:cubicBezTo>
                    <a:pt x="-3040" y="270369"/>
                    <a:pt x="-8755" y="326567"/>
                    <a:pt x="13152" y="374192"/>
                  </a:cubicBezTo>
                  <a:cubicBezTo>
                    <a:pt x="36012" y="421817"/>
                    <a:pt x="83637" y="453249"/>
                    <a:pt x="136025" y="456107"/>
                  </a:cubicBezTo>
                  <a:lnTo>
                    <a:pt x="136025" y="457059"/>
                  </a:lnTo>
                  <a:lnTo>
                    <a:pt x="688475" y="457059"/>
                  </a:lnTo>
                  <a:cubicBezTo>
                    <a:pt x="751340" y="457059"/>
                    <a:pt x="802775" y="405624"/>
                    <a:pt x="802775" y="342759"/>
                  </a:cubicBezTo>
                  <a:cubicBezTo>
                    <a:pt x="802775" y="279894"/>
                    <a:pt x="752293" y="227507"/>
                    <a:pt x="689427" y="227507"/>
                  </a:cubicBezTo>
                  <a:close/>
                </a:path>
              </a:pathLst>
            </a:custGeom>
            <a:gradFill>
              <a:gsLst>
                <a:gs pos="23000">
                  <a:srgbClr val="00539F"/>
                </a:gs>
                <a:gs pos="100000">
                  <a:srgbClr val="7AC141"/>
                </a:gs>
              </a:gsLst>
              <a:lin ang="1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pic>
          <p:nvPicPr>
            <p:cNvPr id="43" name="图片 70">
              <a:extLst>
                <a:ext uri="{FF2B5EF4-FFF2-40B4-BE49-F238E27FC236}">
                  <a16:creationId xmlns:a16="http://schemas.microsoft.com/office/drawing/2014/main" id="{2FA96D6D-D856-5D46-84C8-4F366E9201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67814" y="4093009"/>
              <a:ext cx="419394" cy="419394"/>
            </a:xfrm>
            <a:prstGeom prst="rect">
              <a:avLst/>
            </a:prstGeom>
          </p:spPr>
        </p:pic>
        <p:sp>
          <p:nvSpPr>
            <p:cNvPr id="44" name="图形 4" descr="云">
              <a:extLst>
                <a:ext uri="{FF2B5EF4-FFF2-40B4-BE49-F238E27FC236}">
                  <a16:creationId xmlns:a16="http://schemas.microsoft.com/office/drawing/2014/main" id="{961E6942-C611-794C-A6BA-29E60E8228B0}"/>
                </a:ext>
              </a:extLst>
            </p:cNvPr>
            <p:cNvSpPr/>
            <p:nvPr/>
          </p:nvSpPr>
          <p:spPr>
            <a:xfrm>
              <a:off x="3077616" y="3831384"/>
              <a:ext cx="975027" cy="555131"/>
            </a:xfrm>
            <a:custGeom>
              <a:avLst/>
              <a:gdLst>
                <a:gd name="connsiteX0" fmla="*/ 689427 w 802774"/>
                <a:gd name="connsiteY0" fmla="*/ 227507 h 457059"/>
                <a:gd name="connsiteX1" fmla="*/ 679902 w 802774"/>
                <a:gd name="connsiteY1" fmla="*/ 227507 h 457059"/>
                <a:gd name="connsiteX2" fmla="*/ 679902 w 802774"/>
                <a:gd name="connsiteY2" fmla="*/ 227507 h 457059"/>
                <a:gd name="connsiteX3" fmla="*/ 619895 w 802774"/>
                <a:gd name="connsiteY3" fmla="*/ 111302 h 457059"/>
                <a:gd name="connsiteX4" fmla="*/ 489403 w 802774"/>
                <a:gd name="connsiteY4" fmla="*/ 93204 h 457059"/>
                <a:gd name="connsiteX5" fmla="*/ 296998 w 802774"/>
                <a:gd name="connsiteY5" fmla="*/ 4622 h 457059"/>
                <a:gd name="connsiteX6" fmla="*/ 165552 w 802774"/>
                <a:gd name="connsiteY6" fmla="*/ 170357 h 457059"/>
                <a:gd name="connsiteX7" fmla="*/ 165552 w 802774"/>
                <a:gd name="connsiteY7" fmla="*/ 172262 h 457059"/>
                <a:gd name="connsiteX8" fmla="*/ 28392 w 802774"/>
                <a:gd name="connsiteY8" fmla="*/ 227507 h 457059"/>
                <a:gd name="connsiteX9" fmla="*/ 13152 w 802774"/>
                <a:gd name="connsiteY9" fmla="*/ 374192 h 457059"/>
                <a:gd name="connsiteX10" fmla="*/ 136025 w 802774"/>
                <a:gd name="connsiteY10" fmla="*/ 456107 h 457059"/>
                <a:gd name="connsiteX11" fmla="*/ 136025 w 802774"/>
                <a:gd name="connsiteY11" fmla="*/ 457059 h 457059"/>
                <a:gd name="connsiteX12" fmla="*/ 688475 w 802774"/>
                <a:gd name="connsiteY12" fmla="*/ 457059 h 457059"/>
                <a:gd name="connsiteX13" fmla="*/ 802775 w 802774"/>
                <a:gd name="connsiteY13" fmla="*/ 342759 h 457059"/>
                <a:gd name="connsiteX14" fmla="*/ 689427 w 802774"/>
                <a:gd name="connsiteY14" fmla="*/ 227507 h 45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2774" h="457059">
                  <a:moveTo>
                    <a:pt x="689427" y="227507"/>
                  </a:moveTo>
                  <a:cubicBezTo>
                    <a:pt x="686570" y="227507"/>
                    <a:pt x="682760" y="227507"/>
                    <a:pt x="679902" y="227507"/>
                  </a:cubicBezTo>
                  <a:cubicBezTo>
                    <a:pt x="679902" y="227507"/>
                    <a:pt x="679902" y="227507"/>
                    <a:pt x="679902" y="227507"/>
                  </a:cubicBezTo>
                  <a:cubicBezTo>
                    <a:pt x="679902" y="180834"/>
                    <a:pt x="657043" y="137972"/>
                    <a:pt x="619895" y="111302"/>
                  </a:cubicBezTo>
                  <a:cubicBezTo>
                    <a:pt x="581795" y="84632"/>
                    <a:pt x="533218" y="77964"/>
                    <a:pt x="489403" y="93204"/>
                  </a:cubicBezTo>
                  <a:cubicBezTo>
                    <a:pt x="453208" y="22719"/>
                    <a:pt x="373198" y="-13476"/>
                    <a:pt x="296998" y="4622"/>
                  </a:cubicBezTo>
                  <a:cubicBezTo>
                    <a:pt x="220797" y="22719"/>
                    <a:pt x="165552" y="91299"/>
                    <a:pt x="165552" y="170357"/>
                  </a:cubicBezTo>
                  <a:cubicBezTo>
                    <a:pt x="165552" y="170357"/>
                    <a:pt x="165552" y="171309"/>
                    <a:pt x="165552" y="172262"/>
                  </a:cubicBezTo>
                  <a:cubicBezTo>
                    <a:pt x="113165" y="163689"/>
                    <a:pt x="60777" y="185597"/>
                    <a:pt x="28392" y="227507"/>
                  </a:cubicBezTo>
                  <a:cubicBezTo>
                    <a:pt x="-3040" y="270369"/>
                    <a:pt x="-8755" y="326567"/>
                    <a:pt x="13152" y="374192"/>
                  </a:cubicBezTo>
                  <a:cubicBezTo>
                    <a:pt x="36012" y="421817"/>
                    <a:pt x="83637" y="453249"/>
                    <a:pt x="136025" y="456107"/>
                  </a:cubicBezTo>
                  <a:lnTo>
                    <a:pt x="136025" y="457059"/>
                  </a:lnTo>
                  <a:lnTo>
                    <a:pt x="688475" y="457059"/>
                  </a:lnTo>
                  <a:cubicBezTo>
                    <a:pt x="751340" y="457059"/>
                    <a:pt x="802775" y="405624"/>
                    <a:pt x="802775" y="342759"/>
                  </a:cubicBezTo>
                  <a:cubicBezTo>
                    <a:pt x="802775" y="279894"/>
                    <a:pt x="752293" y="227507"/>
                    <a:pt x="689427" y="227507"/>
                  </a:cubicBezTo>
                  <a:close/>
                </a:path>
              </a:pathLst>
            </a:custGeom>
            <a:gradFill>
              <a:gsLst>
                <a:gs pos="23000">
                  <a:srgbClr val="00539F"/>
                </a:gs>
                <a:gs pos="100000">
                  <a:srgbClr val="7AC141"/>
                </a:gs>
              </a:gsLst>
              <a:lin ang="1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pic>
          <p:nvPicPr>
            <p:cNvPr id="45" name="图片 75">
              <a:extLst>
                <a:ext uri="{FF2B5EF4-FFF2-40B4-BE49-F238E27FC236}">
                  <a16:creationId xmlns:a16="http://schemas.microsoft.com/office/drawing/2014/main" id="{335C6F42-398A-E44F-AE12-0DB65F2684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39716" y="3935689"/>
              <a:ext cx="450826" cy="450826"/>
            </a:xfrm>
            <a:prstGeom prst="rect">
              <a:avLst/>
            </a:prstGeom>
          </p:spPr>
        </p:pic>
        <p:sp>
          <p:nvSpPr>
            <p:cNvPr id="46" name="图形 4" descr="云">
              <a:extLst>
                <a:ext uri="{FF2B5EF4-FFF2-40B4-BE49-F238E27FC236}">
                  <a16:creationId xmlns:a16="http://schemas.microsoft.com/office/drawing/2014/main" id="{1F4229B9-551E-D949-8C8F-F54AA7470D5E}"/>
                </a:ext>
              </a:extLst>
            </p:cNvPr>
            <p:cNvSpPr/>
            <p:nvPr/>
          </p:nvSpPr>
          <p:spPr>
            <a:xfrm>
              <a:off x="4709486" y="3575128"/>
              <a:ext cx="975027" cy="555131"/>
            </a:xfrm>
            <a:custGeom>
              <a:avLst/>
              <a:gdLst>
                <a:gd name="connsiteX0" fmla="*/ 689427 w 802774"/>
                <a:gd name="connsiteY0" fmla="*/ 227507 h 457059"/>
                <a:gd name="connsiteX1" fmla="*/ 679902 w 802774"/>
                <a:gd name="connsiteY1" fmla="*/ 227507 h 457059"/>
                <a:gd name="connsiteX2" fmla="*/ 679902 w 802774"/>
                <a:gd name="connsiteY2" fmla="*/ 227507 h 457059"/>
                <a:gd name="connsiteX3" fmla="*/ 619895 w 802774"/>
                <a:gd name="connsiteY3" fmla="*/ 111302 h 457059"/>
                <a:gd name="connsiteX4" fmla="*/ 489403 w 802774"/>
                <a:gd name="connsiteY4" fmla="*/ 93204 h 457059"/>
                <a:gd name="connsiteX5" fmla="*/ 296998 w 802774"/>
                <a:gd name="connsiteY5" fmla="*/ 4622 h 457059"/>
                <a:gd name="connsiteX6" fmla="*/ 165552 w 802774"/>
                <a:gd name="connsiteY6" fmla="*/ 170357 h 457059"/>
                <a:gd name="connsiteX7" fmla="*/ 165552 w 802774"/>
                <a:gd name="connsiteY7" fmla="*/ 172262 h 457059"/>
                <a:gd name="connsiteX8" fmla="*/ 28392 w 802774"/>
                <a:gd name="connsiteY8" fmla="*/ 227507 h 457059"/>
                <a:gd name="connsiteX9" fmla="*/ 13152 w 802774"/>
                <a:gd name="connsiteY9" fmla="*/ 374192 h 457059"/>
                <a:gd name="connsiteX10" fmla="*/ 136025 w 802774"/>
                <a:gd name="connsiteY10" fmla="*/ 456107 h 457059"/>
                <a:gd name="connsiteX11" fmla="*/ 136025 w 802774"/>
                <a:gd name="connsiteY11" fmla="*/ 457059 h 457059"/>
                <a:gd name="connsiteX12" fmla="*/ 688475 w 802774"/>
                <a:gd name="connsiteY12" fmla="*/ 457059 h 457059"/>
                <a:gd name="connsiteX13" fmla="*/ 802775 w 802774"/>
                <a:gd name="connsiteY13" fmla="*/ 342759 h 457059"/>
                <a:gd name="connsiteX14" fmla="*/ 689427 w 802774"/>
                <a:gd name="connsiteY14" fmla="*/ 227507 h 45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2774" h="457059">
                  <a:moveTo>
                    <a:pt x="689427" y="227507"/>
                  </a:moveTo>
                  <a:cubicBezTo>
                    <a:pt x="686570" y="227507"/>
                    <a:pt x="682760" y="227507"/>
                    <a:pt x="679902" y="227507"/>
                  </a:cubicBezTo>
                  <a:cubicBezTo>
                    <a:pt x="679902" y="227507"/>
                    <a:pt x="679902" y="227507"/>
                    <a:pt x="679902" y="227507"/>
                  </a:cubicBezTo>
                  <a:cubicBezTo>
                    <a:pt x="679902" y="180834"/>
                    <a:pt x="657043" y="137972"/>
                    <a:pt x="619895" y="111302"/>
                  </a:cubicBezTo>
                  <a:cubicBezTo>
                    <a:pt x="581795" y="84632"/>
                    <a:pt x="533218" y="77964"/>
                    <a:pt x="489403" y="93204"/>
                  </a:cubicBezTo>
                  <a:cubicBezTo>
                    <a:pt x="453208" y="22719"/>
                    <a:pt x="373198" y="-13476"/>
                    <a:pt x="296998" y="4622"/>
                  </a:cubicBezTo>
                  <a:cubicBezTo>
                    <a:pt x="220797" y="22719"/>
                    <a:pt x="165552" y="91299"/>
                    <a:pt x="165552" y="170357"/>
                  </a:cubicBezTo>
                  <a:cubicBezTo>
                    <a:pt x="165552" y="170357"/>
                    <a:pt x="165552" y="171309"/>
                    <a:pt x="165552" y="172262"/>
                  </a:cubicBezTo>
                  <a:cubicBezTo>
                    <a:pt x="113165" y="163689"/>
                    <a:pt x="60777" y="185597"/>
                    <a:pt x="28392" y="227507"/>
                  </a:cubicBezTo>
                  <a:cubicBezTo>
                    <a:pt x="-3040" y="270369"/>
                    <a:pt x="-8755" y="326567"/>
                    <a:pt x="13152" y="374192"/>
                  </a:cubicBezTo>
                  <a:cubicBezTo>
                    <a:pt x="36012" y="421817"/>
                    <a:pt x="83637" y="453249"/>
                    <a:pt x="136025" y="456107"/>
                  </a:cubicBezTo>
                  <a:lnTo>
                    <a:pt x="136025" y="457059"/>
                  </a:lnTo>
                  <a:lnTo>
                    <a:pt x="688475" y="457059"/>
                  </a:lnTo>
                  <a:cubicBezTo>
                    <a:pt x="751340" y="457059"/>
                    <a:pt x="802775" y="405624"/>
                    <a:pt x="802775" y="342759"/>
                  </a:cubicBezTo>
                  <a:cubicBezTo>
                    <a:pt x="802775" y="279894"/>
                    <a:pt x="752293" y="227507"/>
                    <a:pt x="689427" y="227507"/>
                  </a:cubicBezTo>
                  <a:close/>
                </a:path>
              </a:pathLst>
            </a:custGeom>
            <a:gradFill>
              <a:gsLst>
                <a:gs pos="23000">
                  <a:srgbClr val="00539F"/>
                </a:gs>
                <a:gs pos="100000">
                  <a:srgbClr val="7AC141"/>
                </a:gs>
              </a:gsLst>
              <a:lin ang="1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pic>
          <p:nvPicPr>
            <p:cNvPr id="47" name="图片 79">
              <a:extLst>
                <a:ext uri="{FF2B5EF4-FFF2-40B4-BE49-F238E27FC236}">
                  <a16:creationId xmlns:a16="http://schemas.microsoft.com/office/drawing/2014/main" id="{14797AEC-212F-7D4B-8BA0-6D47170924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0198" y="3740584"/>
              <a:ext cx="330694" cy="333361"/>
            </a:xfrm>
            <a:prstGeom prst="rect">
              <a:avLst/>
            </a:prstGeom>
          </p:spPr>
        </p:pic>
        <p:sp>
          <p:nvSpPr>
            <p:cNvPr id="48" name="图形 4" descr="云">
              <a:extLst>
                <a:ext uri="{FF2B5EF4-FFF2-40B4-BE49-F238E27FC236}">
                  <a16:creationId xmlns:a16="http://schemas.microsoft.com/office/drawing/2014/main" id="{1ABCF8B3-F824-B54A-A26E-451AFB82E27C}"/>
                </a:ext>
              </a:extLst>
            </p:cNvPr>
            <p:cNvSpPr/>
            <p:nvPr/>
          </p:nvSpPr>
          <p:spPr>
            <a:xfrm>
              <a:off x="6259110" y="3055069"/>
              <a:ext cx="975027" cy="555131"/>
            </a:xfrm>
            <a:custGeom>
              <a:avLst/>
              <a:gdLst>
                <a:gd name="connsiteX0" fmla="*/ 689427 w 802774"/>
                <a:gd name="connsiteY0" fmla="*/ 227507 h 457059"/>
                <a:gd name="connsiteX1" fmla="*/ 679902 w 802774"/>
                <a:gd name="connsiteY1" fmla="*/ 227507 h 457059"/>
                <a:gd name="connsiteX2" fmla="*/ 679902 w 802774"/>
                <a:gd name="connsiteY2" fmla="*/ 227507 h 457059"/>
                <a:gd name="connsiteX3" fmla="*/ 619895 w 802774"/>
                <a:gd name="connsiteY3" fmla="*/ 111302 h 457059"/>
                <a:gd name="connsiteX4" fmla="*/ 489403 w 802774"/>
                <a:gd name="connsiteY4" fmla="*/ 93204 h 457059"/>
                <a:gd name="connsiteX5" fmla="*/ 296998 w 802774"/>
                <a:gd name="connsiteY5" fmla="*/ 4622 h 457059"/>
                <a:gd name="connsiteX6" fmla="*/ 165552 w 802774"/>
                <a:gd name="connsiteY6" fmla="*/ 170357 h 457059"/>
                <a:gd name="connsiteX7" fmla="*/ 165552 w 802774"/>
                <a:gd name="connsiteY7" fmla="*/ 172262 h 457059"/>
                <a:gd name="connsiteX8" fmla="*/ 28392 w 802774"/>
                <a:gd name="connsiteY8" fmla="*/ 227507 h 457059"/>
                <a:gd name="connsiteX9" fmla="*/ 13152 w 802774"/>
                <a:gd name="connsiteY9" fmla="*/ 374192 h 457059"/>
                <a:gd name="connsiteX10" fmla="*/ 136025 w 802774"/>
                <a:gd name="connsiteY10" fmla="*/ 456107 h 457059"/>
                <a:gd name="connsiteX11" fmla="*/ 136025 w 802774"/>
                <a:gd name="connsiteY11" fmla="*/ 457059 h 457059"/>
                <a:gd name="connsiteX12" fmla="*/ 688475 w 802774"/>
                <a:gd name="connsiteY12" fmla="*/ 457059 h 457059"/>
                <a:gd name="connsiteX13" fmla="*/ 802775 w 802774"/>
                <a:gd name="connsiteY13" fmla="*/ 342759 h 457059"/>
                <a:gd name="connsiteX14" fmla="*/ 689427 w 802774"/>
                <a:gd name="connsiteY14" fmla="*/ 227507 h 45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2774" h="457059">
                  <a:moveTo>
                    <a:pt x="689427" y="227507"/>
                  </a:moveTo>
                  <a:cubicBezTo>
                    <a:pt x="686570" y="227507"/>
                    <a:pt x="682760" y="227507"/>
                    <a:pt x="679902" y="227507"/>
                  </a:cubicBezTo>
                  <a:cubicBezTo>
                    <a:pt x="679902" y="227507"/>
                    <a:pt x="679902" y="227507"/>
                    <a:pt x="679902" y="227507"/>
                  </a:cubicBezTo>
                  <a:cubicBezTo>
                    <a:pt x="679902" y="180834"/>
                    <a:pt x="657043" y="137972"/>
                    <a:pt x="619895" y="111302"/>
                  </a:cubicBezTo>
                  <a:cubicBezTo>
                    <a:pt x="581795" y="84632"/>
                    <a:pt x="533218" y="77964"/>
                    <a:pt x="489403" y="93204"/>
                  </a:cubicBezTo>
                  <a:cubicBezTo>
                    <a:pt x="453208" y="22719"/>
                    <a:pt x="373198" y="-13476"/>
                    <a:pt x="296998" y="4622"/>
                  </a:cubicBezTo>
                  <a:cubicBezTo>
                    <a:pt x="220797" y="22719"/>
                    <a:pt x="165552" y="91299"/>
                    <a:pt x="165552" y="170357"/>
                  </a:cubicBezTo>
                  <a:cubicBezTo>
                    <a:pt x="165552" y="170357"/>
                    <a:pt x="165552" y="171309"/>
                    <a:pt x="165552" y="172262"/>
                  </a:cubicBezTo>
                  <a:cubicBezTo>
                    <a:pt x="113165" y="163689"/>
                    <a:pt x="60777" y="185597"/>
                    <a:pt x="28392" y="227507"/>
                  </a:cubicBezTo>
                  <a:cubicBezTo>
                    <a:pt x="-3040" y="270369"/>
                    <a:pt x="-8755" y="326567"/>
                    <a:pt x="13152" y="374192"/>
                  </a:cubicBezTo>
                  <a:cubicBezTo>
                    <a:pt x="36012" y="421817"/>
                    <a:pt x="83637" y="453249"/>
                    <a:pt x="136025" y="456107"/>
                  </a:cubicBezTo>
                  <a:lnTo>
                    <a:pt x="136025" y="457059"/>
                  </a:lnTo>
                  <a:lnTo>
                    <a:pt x="688475" y="457059"/>
                  </a:lnTo>
                  <a:cubicBezTo>
                    <a:pt x="751340" y="457059"/>
                    <a:pt x="802775" y="405624"/>
                    <a:pt x="802775" y="342759"/>
                  </a:cubicBezTo>
                  <a:cubicBezTo>
                    <a:pt x="802775" y="279894"/>
                    <a:pt x="752293" y="227507"/>
                    <a:pt x="689427" y="227507"/>
                  </a:cubicBezTo>
                  <a:close/>
                </a:path>
              </a:pathLst>
            </a:custGeom>
            <a:gradFill>
              <a:gsLst>
                <a:gs pos="23000">
                  <a:srgbClr val="00539F"/>
                </a:gs>
                <a:gs pos="100000">
                  <a:srgbClr val="7AC141"/>
                </a:gs>
              </a:gsLst>
              <a:lin ang="1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49" name="组合 81">
              <a:extLst>
                <a:ext uri="{FF2B5EF4-FFF2-40B4-BE49-F238E27FC236}">
                  <a16:creationId xmlns:a16="http://schemas.microsoft.com/office/drawing/2014/main" id="{D66B26D7-A6C7-5542-8B17-44E3B2A43A2B}"/>
                </a:ext>
              </a:extLst>
            </p:cNvPr>
            <p:cNvGrpSpPr/>
            <p:nvPr/>
          </p:nvGrpSpPr>
          <p:grpSpPr>
            <a:xfrm>
              <a:off x="6567950" y="3226155"/>
              <a:ext cx="299687" cy="299687"/>
              <a:chOff x="6570663" y="1537494"/>
              <a:chExt cx="1046163" cy="1046162"/>
            </a:xfrm>
            <a:solidFill>
              <a:srgbClr val="FFFFFF"/>
            </a:solidFill>
          </p:grpSpPr>
          <p:sp>
            <p:nvSpPr>
              <p:cNvPr id="50" name="Freeform 26">
                <a:extLst>
                  <a:ext uri="{FF2B5EF4-FFF2-40B4-BE49-F238E27FC236}">
                    <a16:creationId xmlns:a16="http://schemas.microsoft.com/office/drawing/2014/main" id="{0D3D827B-4A1B-7146-B6C5-7836B31A03B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8">
                <a:extLst>
                  <a:ext uri="{FF2B5EF4-FFF2-40B4-BE49-F238E27FC236}">
                    <a16:creationId xmlns:a16="http://schemas.microsoft.com/office/drawing/2014/main" id="{4012C2EB-C531-AE4C-82F8-79F6E0A530A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935956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8C4AAFE9-8497-0448-B43D-F123EFD0658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2340769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3" name="图形 4" descr="云">
              <a:extLst>
                <a:ext uri="{FF2B5EF4-FFF2-40B4-BE49-F238E27FC236}">
                  <a16:creationId xmlns:a16="http://schemas.microsoft.com/office/drawing/2014/main" id="{91CF0D71-34D3-B448-B0AA-39EBA7528F8A}"/>
                </a:ext>
              </a:extLst>
            </p:cNvPr>
            <p:cNvSpPr/>
            <p:nvPr/>
          </p:nvSpPr>
          <p:spPr>
            <a:xfrm>
              <a:off x="7843683" y="2430680"/>
              <a:ext cx="975027" cy="555131"/>
            </a:xfrm>
            <a:custGeom>
              <a:avLst/>
              <a:gdLst>
                <a:gd name="connsiteX0" fmla="*/ 689427 w 802774"/>
                <a:gd name="connsiteY0" fmla="*/ 227507 h 457059"/>
                <a:gd name="connsiteX1" fmla="*/ 679902 w 802774"/>
                <a:gd name="connsiteY1" fmla="*/ 227507 h 457059"/>
                <a:gd name="connsiteX2" fmla="*/ 679902 w 802774"/>
                <a:gd name="connsiteY2" fmla="*/ 227507 h 457059"/>
                <a:gd name="connsiteX3" fmla="*/ 619895 w 802774"/>
                <a:gd name="connsiteY3" fmla="*/ 111302 h 457059"/>
                <a:gd name="connsiteX4" fmla="*/ 489403 w 802774"/>
                <a:gd name="connsiteY4" fmla="*/ 93204 h 457059"/>
                <a:gd name="connsiteX5" fmla="*/ 296998 w 802774"/>
                <a:gd name="connsiteY5" fmla="*/ 4622 h 457059"/>
                <a:gd name="connsiteX6" fmla="*/ 165552 w 802774"/>
                <a:gd name="connsiteY6" fmla="*/ 170357 h 457059"/>
                <a:gd name="connsiteX7" fmla="*/ 165552 w 802774"/>
                <a:gd name="connsiteY7" fmla="*/ 172262 h 457059"/>
                <a:gd name="connsiteX8" fmla="*/ 28392 w 802774"/>
                <a:gd name="connsiteY8" fmla="*/ 227507 h 457059"/>
                <a:gd name="connsiteX9" fmla="*/ 13152 w 802774"/>
                <a:gd name="connsiteY9" fmla="*/ 374192 h 457059"/>
                <a:gd name="connsiteX10" fmla="*/ 136025 w 802774"/>
                <a:gd name="connsiteY10" fmla="*/ 456107 h 457059"/>
                <a:gd name="connsiteX11" fmla="*/ 136025 w 802774"/>
                <a:gd name="connsiteY11" fmla="*/ 457059 h 457059"/>
                <a:gd name="connsiteX12" fmla="*/ 688475 w 802774"/>
                <a:gd name="connsiteY12" fmla="*/ 457059 h 457059"/>
                <a:gd name="connsiteX13" fmla="*/ 802775 w 802774"/>
                <a:gd name="connsiteY13" fmla="*/ 342759 h 457059"/>
                <a:gd name="connsiteX14" fmla="*/ 689427 w 802774"/>
                <a:gd name="connsiteY14" fmla="*/ 227507 h 45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2774" h="457059">
                  <a:moveTo>
                    <a:pt x="689427" y="227507"/>
                  </a:moveTo>
                  <a:cubicBezTo>
                    <a:pt x="686570" y="227507"/>
                    <a:pt x="682760" y="227507"/>
                    <a:pt x="679902" y="227507"/>
                  </a:cubicBezTo>
                  <a:cubicBezTo>
                    <a:pt x="679902" y="227507"/>
                    <a:pt x="679902" y="227507"/>
                    <a:pt x="679902" y="227507"/>
                  </a:cubicBezTo>
                  <a:cubicBezTo>
                    <a:pt x="679902" y="180834"/>
                    <a:pt x="657043" y="137972"/>
                    <a:pt x="619895" y="111302"/>
                  </a:cubicBezTo>
                  <a:cubicBezTo>
                    <a:pt x="581795" y="84632"/>
                    <a:pt x="533218" y="77964"/>
                    <a:pt x="489403" y="93204"/>
                  </a:cubicBezTo>
                  <a:cubicBezTo>
                    <a:pt x="453208" y="22719"/>
                    <a:pt x="373198" y="-13476"/>
                    <a:pt x="296998" y="4622"/>
                  </a:cubicBezTo>
                  <a:cubicBezTo>
                    <a:pt x="220797" y="22719"/>
                    <a:pt x="165552" y="91299"/>
                    <a:pt x="165552" y="170357"/>
                  </a:cubicBezTo>
                  <a:cubicBezTo>
                    <a:pt x="165552" y="170357"/>
                    <a:pt x="165552" y="171309"/>
                    <a:pt x="165552" y="172262"/>
                  </a:cubicBezTo>
                  <a:cubicBezTo>
                    <a:pt x="113165" y="163689"/>
                    <a:pt x="60777" y="185597"/>
                    <a:pt x="28392" y="227507"/>
                  </a:cubicBezTo>
                  <a:cubicBezTo>
                    <a:pt x="-3040" y="270369"/>
                    <a:pt x="-8755" y="326567"/>
                    <a:pt x="13152" y="374192"/>
                  </a:cubicBezTo>
                  <a:cubicBezTo>
                    <a:pt x="36012" y="421817"/>
                    <a:pt x="83637" y="453249"/>
                    <a:pt x="136025" y="456107"/>
                  </a:cubicBezTo>
                  <a:lnTo>
                    <a:pt x="136025" y="457059"/>
                  </a:lnTo>
                  <a:lnTo>
                    <a:pt x="688475" y="457059"/>
                  </a:lnTo>
                  <a:cubicBezTo>
                    <a:pt x="751340" y="457059"/>
                    <a:pt x="802775" y="405624"/>
                    <a:pt x="802775" y="342759"/>
                  </a:cubicBezTo>
                  <a:cubicBezTo>
                    <a:pt x="802775" y="279894"/>
                    <a:pt x="752293" y="227507"/>
                    <a:pt x="689427" y="227507"/>
                  </a:cubicBezTo>
                  <a:close/>
                </a:path>
              </a:pathLst>
            </a:custGeom>
            <a:gradFill>
              <a:gsLst>
                <a:gs pos="23000">
                  <a:srgbClr val="00539F"/>
                </a:gs>
                <a:gs pos="100000">
                  <a:srgbClr val="7AC141"/>
                </a:gs>
              </a:gsLst>
              <a:lin ang="1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" name="Freeform 55">
              <a:extLst>
                <a:ext uri="{FF2B5EF4-FFF2-40B4-BE49-F238E27FC236}">
                  <a16:creationId xmlns:a16="http://schemas.microsoft.com/office/drawing/2014/main" id="{BBDDCE4F-2232-2246-BF73-93DEB794B0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55491" y="2591153"/>
              <a:ext cx="333121" cy="333616"/>
            </a:xfrm>
            <a:custGeom>
              <a:avLst/>
              <a:gdLst>
                <a:gd name="T0" fmla="*/ 1430 w 2859"/>
                <a:gd name="T1" fmla="*/ 0 h 2859"/>
                <a:gd name="T2" fmla="*/ 0 w 2859"/>
                <a:gd name="T3" fmla="*/ 1430 h 2859"/>
                <a:gd name="T4" fmla="*/ 1430 w 2859"/>
                <a:gd name="T5" fmla="*/ 2859 h 2859"/>
                <a:gd name="T6" fmla="*/ 2859 w 2859"/>
                <a:gd name="T7" fmla="*/ 1430 h 2859"/>
                <a:gd name="T8" fmla="*/ 1430 w 2859"/>
                <a:gd name="T9" fmla="*/ 0 h 2859"/>
                <a:gd name="T10" fmla="*/ 1430 w 2859"/>
                <a:gd name="T11" fmla="*/ 2621 h 2859"/>
                <a:gd name="T12" fmla="*/ 239 w 2859"/>
                <a:gd name="T13" fmla="*/ 1430 h 2859"/>
                <a:gd name="T14" fmla="*/ 1430 w 2859"/>
                <a:gd name="T15" fmla="*/ 238 h 2859"/>
                <a:gd name="T16" fmla="*/ 2621 w 2859"/>
                <a:gd name="T17" fmla="*/ 1430 h 2859"/>
                <a:gd name="T18" fmla="*/ 1430 w 2859"/>
                <a:gd name="T19" fmla="*/ 2621 h 2859"/>
                <a:gd name="T20" fmla="*/ 1983 w 2859"/>
                <a:gd name="T21" fmla="*/ 1780 h 2859"/>
                <a:gd name="T22" fmla="*/ 1489 w 2859"/>
                <a:gd name="T23" fmla="*/ 1494 h 2859"/>
                <a:gd name="T24" fmla="*/ 1489 w 2859"/>
                <a:gd name="T25" fmla="*/ 715 h 2859"/>
                <a:gd name="T26" fmla="*/ 1370 w 2859"/>
                <a:gd name="T27" fmla="*/ 596 h 2859"/>
                <a:gd name="T28" fmla="*/ 1251 w 2859"/>
                <a:gd name="T29" fmla="*/ 715 h 2859"/>
                <a:gd name="T30" fmla="*/ 1251 w 2859"/>
                <a:gd name="T31" fmla="*/ 1549 h 2859"/>
                <a:gd name="T32" fmla="*/ 1342 w 2859"/>
                <a:gd name="T33" fmla="*/ 1650 h 2859"/>
                <a:gd name="T34" fmla="*/ 1395 w 2859"/>
                <a:gd name="T35" fmla="*/ 1688 h 2859"/>
                <a:gd name="T36" fmla="*/ 1886 w 2859"/>
                <a:gd name="T37" fmla="*/ 1986 h 2859"/>
                <a:gd name="T38" fmla="*/ 2038 w 2859"/>
                <a:gd name="T39" fmla="*/ 1942 h 2859"/>
                <a:gd name="T40" fmla="*/ 1983 w 2859"/>
                <a:gd name="T41" fmla="*/ 1780 h 2859"/>
                <a:gd name="T42" fmla="*/ 1983 w 2859"/>
                <a:gd name="T43" fmla="*/ 1780 h 2859"/>
                <a:gd name="T44" fmla="*/ 1983 w 2859"/>
                <a:gd name="T45" fmla="*/ 1780 h 2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59" h="2859">
                  <a:moveTo>
                    <a:pt x="1430" y="0"/>
                  </a:moveTo>
                  <a:cubicBezTo>
                    <a:pt x="641" y="0"/>
                    <a:pt x="0" y="641"/>
                    <a:pt x="0" y="1430"/>
                  </a:cubicBezTo>
                  <a:cubicBezTo>
                    <a:pt x="0" y="2218"/>
                    <a:pt x="641" y="2859"/>
                    <a:pt x="1430" y="2859"/>
                  </a:cubicBezTo>
                  <a:cubicBezTo>
                    <a:pt x="2218" y="2859"/>
                    <a:pt x="2859" y="2218"/>
                    <a:pt x="2859" y="1430"/>
                  </a:cubicBezTo>
                  <a:cubicBezTo>
                    <a:pt x="2859" y="641"/>
                    <a:pt x="2218" y="0"/>
                    <a:pt x="1430" y="0"/>
                  </a:cubicBezTo>
                  <a:close/>
                  <a:moveTo>
                    <a:pt x="1430" y="2621"/>
                  </a:moveTo>
                  <a:cubicBezTo>
                    <a:pt x="773" y="2621"/>
                    <a:pt x="239" y="2086"/>
                    <a:pt x="239" y="1430"/>
                  </a:cubicBezTo>
                  <a:cubicBezTo>
                    <a:pt x="239" y="773"/>
                    <a:pt x="773" y="238"/>
                    <a:pt x="1430" y="238"/>
                  </a:cubicBezTo>
                  <a:cubicBezTo>
                    <a:pt x="2086" y="238"/>
                    <a:pt x="2621" y="773"/>
                    <a:pt x="2621" y="1430"/>
                  </a:cubicBezTo>
                  <a:cubicBezTo>
                    <a:pt x="2621" y="2086"/>
                    <a:pt x="2086" y="2621"/>
                    <a:pt x="1430" y="2621"/>
                  </a:cubicBezTo>
                  <a:close/>
                  <a:moveTo>
                    <a:pt x="1983" y="1780"/>
                  </a:moveTo>
                  <a:cubicBezTo>
                    <a:pt x="1489" y="1494"/>
                    <a:pt x="1489" y="1494"/>
                    <a:pt x="1489" y="1494"/>
                  </a:cubicBezTo>
                  <a:cubicBezTo>
                    <a:pt x="1489" y="715"/>
                    <a:pt x="1489" y="715"/>
                    <a:pt x="1489" y="715"/>
                  </a:cubicBezTo>
                  <a:cubicBezTo>
                    <a:pt x="1489" y="649"/>
                    <a:pt x="1436" y="596"/>
                    <a:pt x="1370" y="596"/>
                  </a:cubicBezTo>
                  <a:cubicBezTo>
                    <a:pt x="1304" y="596"/>
                    <a:pt x="1251" y="649"/>
                    <a:pt x="1251" y="715"/>
                  </a:cubicBezTo>
                  <a:cubicBezTo>
                    <a:pt x="1251" y="1549"/>
                    <a:pt x="1251" y="1549"/>
                    <a:pt x="1251" y="1549"/>
                  </a:cubicBezTo>
                  <a:cubicBezTo>
                    <a:pt x="1251" y="1593"/>
                    <a:pt x="1306" y="1630"/>
                    <a:pt x="1342" y="1650"/>
                  </a:cubicBezTo>
                  <a:cubicBezTo>
                    <a:pt x="1351" y="1665"/>
                    <a:pt x="1379" y="1679"/>
                    <a:pt x="1395" y="1688"/>
                  </a:cubicBezTo>
                  <a:cubicBezTo>
                    <a:pt x="1886" y="1986"/>
                    <a:pt x="1886" y="1986"/>
                    <a:pt x="1886" y="1986"/>
                  </a:cubicBezTo>
                  <a:cubicBezTo>
                    <a:pt x="1943" y="2019"/>
                    <a:pt x="2005" y="1999"/>
                    <a:pt x="2038" y="1942"/>
                  </a:cubicBezTo>
                  <a:cubicBezTo>
                    <a:pt x="2071" y="1885"/>
                    <a:pt x="2040" y="1813"/>
                    <a:pt x="1983" y="1780"/>
                  </a:cubicBezTo>
                  <a:close/>
                  <a:moveTo>
                    <a:pt x="1983" y="1780"/>
                  </a:moveTo>
                  <a:cubicBezTo>
                    <a:pt x="1983" y="1780"/>
                    <a:pt x="1983" y="1780"/>
                    <a:pt x="1983" y="178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972738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id="{5003EB0A-D545-DB4E-9D7B-67E35E8E3B29}"/>
              </a:ext>
            </a:extLst>
          </p:cNvPr>
          <p:cNvSpPr/>
          <p:nvPr/>
        </p:nvSpPr>
        <p:spPr>
          <a:xfrm>
            <a:off x="1091414" y="2875491"/>
            <a:ext cx="7798542" cy="707745"/>
          </a:xfrm>
          <a:prstGeom prst="rect">
            <a:avLst/>
          </a:prstGeom>
          <a:gradFill>
            <a:gsLst>
              <a:gs pos="98000">
                <a:srgbClr val="00B0F0">
                  <a:alpha val="10000"/>
                </a:srgbClr>
              </a:gs>
              <a:gs pos="0">
                <a:srgbClr val="00B0F0">
                  <a:alpha val="0"/>
                </a:srgbClr>
              </a:gs>
            </a:gsLst>
            <a:lin ang="16200000" scaled="1"/>
          </a:gradFill>
          <a:ln>
            <a:gradFill>
              <a:gsLst>
                <a:gs pos="0">
                  <a:srgbClr val="0070C0"/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AAA612D-6350-3147-A82E-CBACA1DE70A8}"/>
              </a:ext>
            </a:extLst>
          </p:cNvPr>
          <p:cNvSpPr/>
          <p:nvPr/>
        </p:nvSpPr>
        <p:spPr>
          <a:xfrm>
            <a:off x="1075372" y="3658805"/>
            <a:ext cx="7798542" cy="2084860"/>
          </a:xfrm>
          <a:prstGeom prst="rect">
            <a:avLst/>
          </a:prstGeom>
          <a:gradFill>
            <a:gsLst>
              <a:gs pos="98000">
                <a:srgbClr val="00B0F0">
                  <a:alpha val="10000"/>
                </a:srgbClr>
              </a:gs>
              <a:gs pos="0">
                <a:srgbClr val="00B0F0">
                  <a:alpha val="0"/>
                </a:srgbClr>
              </a:gs>
            </a:gsLst>
            <a:lin ang="16200000" scaled="1"/>
          </a:gradFill>
          <a:ln>
            <a:gradFill>
              <a:gsLst>
                <a:gs pos="0">
                  <a:srgbClr val="0070C0"/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EB0674-3737-5A4B-B99A-5550ADE3D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3299"/>
                </a:solidFill>
              </a:rPr>
              <a:t>A Manufacturer’s Story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3FC8C3-16F6-CD4E-B27F-8A7A2A2D8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E884F3-F1AA-3A43-ABDB-12CBE3BF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231492-ED71-2143-B8CE-71BFE002A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24</a:t>
            </a:fld>
            <a:endParaRPr lang="zh-CN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5EBE3B-8521-BA4C-ACA1-4DDF79A8CB70}"/>
              </a:ext>
            </a:extLst>
          </p:cNvPr>
          <p:cNvSpPr txBox="1"/>
          <p:nvPr/>
        </p:nvSpPr>
        <p:spPr>
          <a:xfrm>
            <a:off x="1340482" y="1225689"/>
            <a:ext cx="753343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444A2"/>
                </a:solidFill>
              </a:rPr>
              <a:t>Original requirements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Build SAP ERP at the two factory sites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Provide HA and maximum data protection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Provide Business Continuity plan between 3 sites to meet regulations</a:t>
            </a:r>
            <a:r>
              <a:rPr lang="zh-CN" altLang="en-US" dirty="0"/>
              <a:t> </a:t>
            </a:r>
            <a:r>
              <a:rPr lang="en-US" dirty="0"/>
              <a:t>of public listed companies</a:t>
            </a:r>
          </a:p>
          <a:p>
            <a:endParaRPr lang="en-US" dirty="0"/>
          </a:p>
          <a:p>
            <a:r>
              <a:rPr lang="en-US" b="1" dirty="0" err="1">
                <a:solidFill>
                  <a:srgbClr val="0444A2"/>
                </a:solidFill>
              </a:rPr>
              <a:t>Sangfor</a:t>
            </a:r>
            <a:r>
              <a:rPr lang="en-US" b="1" dirty="0">
                <a:solidFill>
                  <a:srgbClr val="0444A2"/>
                </a:solidFill>
              </a:rPr>
              <a:t> Solution</a:t>
            </a:r>
          </a:p>
          <a:p>
            <a:r>
              <a:rPr lang="en-US" dirty="0"/>
              <a:t>HCI + </a:t>
            </a:r>
            <a:r>
              <a:rPr lang="en-US" dirty="0" err="1"/>
              <a:t>aDR</a:t>
            </a:r>
            <a:r>
              <a:rPr lang="en-US" dirty="0"/>
              <a:t> (CDP) + </a:t>
            </a:r>
            <a:r>
              <a:rPr lang="en-US" dirty="0" err="1"/>
              <a:t>vAF</a:t>
            </a:r>
            <a:r>
              <a:rPr lang="en-US" dirty="0"/>
              <a:t> + SD-WAN + IAM</a:t>
            </a:r>
          </a:p>
          <a:p>
            <a:endParaRPr lang="en-US" dirty="0"/>
          </a:p>
          <a:p>
            <a:r>
              <a:rPr lang="en-US" b="1" dirty="0">
                <a:solidFill>
                  <a:srgbClr val="0444A2"/>
                </a:solidFill>
              </a:rPr>
              <a:t>Benefits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One-stop solution to offer a complete infrastructure stack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Maximum protection with CDP, file-level recovery for file server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Simplified and flexible disaster recovery solution to meet </a:t>
            </a:r>
          </a:p>
          <a:p>
            <a:r>
              <a:rPr lang="en-US" dirty="0"/>
              <a:t>     regulatory requirement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SD-WAN is leveraged to reduce DR traffic over the links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1272C9B-ED67-084F-9E53-3036F881C7F6}"/>
              </a:ext>
            </a:extLst>
          </p:cNvPr>
          <p:cNvSpPr/>
          <p:nvPr/>
        </p:nvSpPr>
        <p:spPr>
          <a:xfrm>
            <a:off x="1089660" y="1150120"/>
            <a:ext cx="7784254" cy="1681697"/>
          </a:xfrm>
          <a:prstGeom prst="rect">
            <a:avLst/>
          </a:prstGeom>
          <a:gradFill>
            <a:gsLst>
              <a:gs pos="98000">
                <a:srgbClr val="00B0F0">
                  <a:alpha val="10000"/>
                </a:srgbClr>
              </a:gs>
              <a:gs pos="0">
                <a:srgbClr val="00B0F0">
                  <a:alpha val="0"/>
                </a:srgbClr>
              </a:gs>
            </a:gsLst>
            <a:lin ang="16200000" scaled="1"/>
          </a:gradFill>
          <a:ln>
            <a:gradFill>
              <a:gsLst>
                <a:gs pos="0">
                  <a:srgbClr val="0070C0"/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0C88CEF4-38D4-0E40-8E81-3C21567D4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736" y="1193800"/>
            <a:ext cx="2324100" cy="447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6548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60552" y="2642660"/>
            <a:ext cx="5073285" cy="2496009"/>
            <a:chOff x="660552" y="2505670"/>
            <a:chExt cx="5073285" cy="2496009"/>
          </a:xfrm>
        </p:grpSpPr>
        <p:sp>
          <p:nvSpPr>
            <p:cNvPr id="6" name="矩形 5"/>
            <p:cNvSpPr/>
            <p:nvPr/>
          </p:nvSpPr>
          <p:spPr>
            <a:xfrm>
              <a:off x="660552" y="2505670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rgbClr val="00329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THANK YOU</a:t>
              </a:r>
              <a:endParaRPr lang="zh-CN" altLang="en-US" sz="5400" b="1" dirty="0">
                <a:solidFill>
                  <a:srgbClr val="003299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788035" y="3382895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2"/>
            <p:cNvSpPr/>
            <p:nvPr/>
          </p:nvSpPr>
          <p:spPr>
            <a:xfrm>
              <a:off x="660554" y="3401946"/>
              <a:ext cx="5073283" cy="1599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Cheney H</a:t>
              </a:r>
              <a:r>
                <a:rPr lang="en-US" altLang="zh-CN" sz="1600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u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HCI Senior Product Manager</a:t>
              </a:r>
            </a:p>
            <a:p>
              <a:pPr>
                <a:lnSpc>
                  <a:spcPts val="2400"/>
                </a:lnSpc>
              </a:pPr>
              <a:r>
                <a:rPr lang="en-US" altLang="zh-CN" sz="1600" dirty="0" err="1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zh-CN" altLang="en-US" sz="1600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</a:t>
              </a:r>
              <a:r>
                <a:rPr lang="en-US" altLang="zh-CN" sz="1600" dirty="0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Technologies</a:t>
              </a:r>
              <a:endParaRPr lang="en-US" altLang="en-US" sz="1600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>
                <a:lnSpc>
                  <a:spcPts val="2400"/>
                </a:lnSpc>
              </a:pPr>
              <a:r>
                <a:rPr lang="en-US" altLang="zh-CN" sz="1600" dirty="0" err="1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</a:t>
              </a:r>
              <a:r>
                <a:rPr lang="en-US" altLang="en-US" sz="1600" dirty="0" err="1"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heney@sangfor.com</a:t>
              </a:r>
              <a:endParaRPr lang="en-US" altLang="en-US" sz="1600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>
                <a:lnSpc>
                  <a:spcPts val="2400"/>
                </a:lnSpc>
              </a:pPr>
              <a:endParaRPr lang="en-US" altLang="en-US" sz="1600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9" y="48950"/>
            <a:ext cx="2074679" cy="948473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E5018E2A-744B-DC4A-A66D-8527E9C3222B}"/>
              </a:ext>
            </a:extLst>
          </p:cNvPr>
          <p:cNvSpPr/>
          <p:nvPr/>
        </p:nvSpPr>
        <p:spPr>
          <a:xfrm>
            <a:off x="660552" y="6034945"/>
            <a:ext cx="39934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Make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IT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Simpler,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and</a:t>
            </a:r>
            <a:r>
              <a:rPr lang="zh-CN" altLang="en-US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rgbClr val="75B7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Valuable</a:t>
            </a:r>
            <a:endParaRPr lang="zh-CN" altLang="en-US" sz="1400" dirty="0">
              <a:solidFill>
                <a:srgbClr val="75B728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1" ma:contentTypeDescription="Create a new document." ma:contentTypeScope="" ma:versionID="fad62e0a6517375c4f70228a6302e2a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2f3160eb4ee29fe7aa58f8d9d8b478a3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AD96D7B-1D1B-4C08-A80A-9A48EBEE1F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BEEAC8-052E-46EB-8A5B-3B8D7AC28A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86C7AD-FDE1-47E9-A653-F4AD86931F5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16500</TotalTime>
  <Words>1106</Words>
  <Application>Microsoft Macintosh PowerPoint</Application>
  <PresentationFormat>Widescreen</PresentationFormat>
  <Paragraphs>404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Cambria Math</vt:lpstr>
      <vt:lpstr>Century Gothic</vt:lpstr>
      <vt:lpstr>Courier New</vt:lpstr>
      <vt:lpstr>Helvetica 常规体</vt:lpstr>
      <vt:lpstr>Wingdings</vt:lpstr>
      <vt:lpstr>Office 主题</vt:lpstr>
      <vt:lpstr>PowerPoint Presentation</vt:lpstr>
      <vt:lpstr>The World Is Full of Unexpected</vt:lpstr>
      <vt:lpstr>Governments And Industry Regulation Bodies  Are Getting Ready</vt:lpstr>
      <vt:lpstr>When It Comes to Data Center Infrastructure</vt:lpstr>
      <vt:lpstr>Data Protection</vt:lpstr>
      <vt:lpstr>Why Do We Need Data Protection ?</vt:lpstr>
      <vt:lpstr>Data Protection Comes in Different Levels</vt:lpstr>
      <vt:lpstr>How Sangfor HCI Does It</vt:lpstr>
      <vt:lpstr>PowerPoint Presentation</vt:lpstr>
      <vt:lpstr>Data Copy Based Redundancy</vt:lpstr>
      <vt:lpstr>Integrated Backup &amp; Archiving</vt:lpstr>
      <vt:lpstr>Continuous Data Protection</vt:lpstr>
      <vt:lpstr>More Automated Protection from Ransomware </vt:lpstr>
      <vt:lpstr>The Most Comprehensive Data Protection Suite</vt:lpstr>
      <vt:lpstr>HA/DR</vt:lpstr>
      <vt:lpstr>Why Do We Need HA/DR?</vt:lpstr>
      <vt:lpstr>Business Continuity In Different Levels   </vt:lpstr>
      <vt:lpstr>How Sangfor HCI Does It</vt:lpstr>
      <vt:lpstr>Local High Availability</vt:lpstr>
      <vt:lpstr>Active-passive Disaster Recovery</vt:lpstr>
      <vt:lpstr>Active-active Stretched Cluster</vt:lpstr>
      <vt:lpstr>Choose The Business Continuity Solution  That Suits Your Need</vt:lpstr>
      <vt:lpstr>One Platform to Unify Your Protection</vt:lpstr>
      <vt:lpstr>Technology Evolution for Reliability Innovation</vt:lpstr>
      <vt:lpstr>A Manufacturer’s Story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Microsoft Office 用户</cp:lastModifiedBy>
  <cp:revision>498</cp:revision>
  <dcterms:created xsi:type="dcterms:W3CDTF">2019-02-27T02:00:00Z</dcterms:created>
  <dcterms:modified xsi:type="dcterms:W3CDTF">2020-07-09T07:47:18Z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  <property fmtid="{D5CDD505-2E9C-101B-9397-08002B2CF9AE}" pid="3" name="ContentTypeId">
    <vt:lpwstr>0x01010049BDA20EC7826B4BA0C6DC70B5F72CAF</vt:lpwstr>
  </property>
</Properties>
</file>