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23"/>
  </p:notesMasterIdLst>
  <p:sldIdLst>
    <p:sldId id="277" r:id="rId5"/>
    <p:sldId id="323" r:id="rId6"/>
    <p:sldId id="325" r:id="rId7"/>
    <p:sldId id="358" r:id="rId8"/>
    <p:sldId id="369" r:id="rId9"/>
    <p:sldId id="365" r:id="rId10"/>
    <p:sldId id="1250" r:id="rId11"/>
    <p:sldId id="370" r:id="rId12"/>
    <p:sldId id="1253" r:id="rId13"/>
    <p:sldId id="372" r:id="rId14"/>
    <p:sldId id="1251" r:id="rId15"/>
    <p:sldId id="1257" r:id="rId16"/>
    <p:sldId id="1252" r:id="rId17"/>
    <p:sldId id="1255" r:id="rId18"/>
    <p:sldId id="1254" r:id="rId19"/>
    <p:sldId id="1256" r:id="rId20"/>
    <p:sldId id="1241" r:id="rId21"/>
    <p:sldId id="384" r:id="rId22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2" name="eugene.yew@sangfor.com" initials="e" lastIdx="1" clrIdx="1">
    <p:extLst>
      <p:ext uri="{19B8F6BF-5375-455C-9EA6-DF929625EA0E}">
        <p15:presenceInfo xmlns:p15="http://schemas.microsoft.com/office/powerpoint/2012/main" userId="S::eugene.yew@sangfor.com::8d790d06-b93a-4675-838c-eb1ddbf2b3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C0"/>
    <a:srgbClr val="FDFFFE"/>
    <a:srgbClr val="EEEEEE"/>
    <a:srgbClr val="0070C0"/>
    <a:srgbClr val="00B1F0"/>
    <a:srgbClr val="2985D7"/>
    <a:srgbClr val="2D4B83"/>
    <a:srgbClr val="345691"/>
    <a:srgbClr val="5F7491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77" autoAdjust="0"/>
    <p:restoredTop sz="92578" autoAdjust="0"/>
  </p:normalViewPr>
  <p:slideViewPr>
    <p:cSldViewPr snapToGrid="0">
      <p:cViewPr varScale="1">
        <p:scale>
          <a:sx n="80" d="100"/>
          <a:sy n="80" d="100"/>
        </p:scale>
        <p:origin x="374" y="53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ln w="41275">
              <a:solidFill>
                <a:schemeClr val="accent1">
                  <a:lumMod val="40000"/>
                  <a:lumOff val="60000"/>
                </a:schemeClr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66C-4D41-BE5D-E2562F535A96}"/>
              </c:ext>
            </c:extLst>
          </c:dPt>
          <c:dPt>
            <c:idx val="1"/>
            <c:bubble3D val="0"/>
            <c:spPr>
              <a:solidFill>
                <a:srgbClr val="1E4E79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66C-4D41-BE5D-E2562F535A96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66C-4D41-BE5D-E2562F535A96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66C-4D41-BE5D-E2562F535A9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66C-4D41-BE5D-E2562F535A96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66C-4D41-BE5D-E2562F535A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2021/10/15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54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68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1630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3941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489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177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5588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304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392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4515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yartstyle.com/1243.html" TargetMode="External"/><Relationship Id="rId5" Type="http://schemas.openxmlformats.org/officeDocument/2006/relationships/image" Target="../media/image6.jpg"/><Relationship Id="rId4" Type="http://schemas.openxmlformats.org/officeDocument/2006/relationships/hyperlink" Target="http://vishal--mishra.blogspot.com/2012/12/ufw-uncomplicated-firewall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7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6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3.png"/><Relationship Id="rId5" Type="http://schemas.openxmlformats.org/officeDocument/2006/relationships/tags" Target="../tags/tag5.xml"/><Relationship Id="rId10" Type="http://schemas.openxmlformats.org/officeDocument/2006/relationships/notesSlide" Target="../notesSlides/notesSlide9.xml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microsoft.com/office/2007/relationships/hdphoto" Target="../media/hdphoto1.wdp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image" Target="../media/image18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image" Target="../media/image3.png"/><Relationship Id="rId5" Type="http://schemas.openxmlformats.org/officeDocument/2006/relationships/tags" Target="../tags/tag13.xml"/><Relationship Id="rId10" Type="http://schemas.openxmlformats.org/officeDocument/2006/relationships/notesSlide" Target="../notesSlides/notesSlide10.xml"/><Relationship Id="rId4" Type="http://schemas.openxmlformats.org/officeDocument/2006/relationships/tags" Target="../tags/tag12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image" Target="../media/image17.png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image" Target="../media/image19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image" Target="../media/image3.png"/><Relationship Id="rId5" Type="http://schemas.openxmlformats.org/officeDocument/2006/relationships/tags" Target="../tags/tag21.xml"/><Relationship Id="rId10" Type="http://schemas.openxmlformats.org/officeDocument/2006/relationships/notesSlide" Target="../notesSlides/notesSlide11.xml"/><Relationship Id="rId4" Type="http://schemas.openxmlformats.org/officeDocument/2006/relationships/tags" Target="../tags/tag20.xml"/><Relationship Id="rId9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17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image" Target="../media/image3.png"/><Relationship Id="rId5" Type="http://schemas.openxmlformats.org/officeDocument/2006/relationships/tags" Target="../tags/tag29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12" Type="http://schemas.openxmlformats.org/officeDocument/2006/relationships/image" Target="../media/image17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image" Target="../media/image20.png"/><Relationship Id="rId5" Type="http://schemas.openxmlformats.org/officeDocument/2006/relationships/tags" Target="../tags/tag37.xml"/><Relationship Id="rId10" Type="http://schemas.openxmlformats.org/officeDocument/2006/relationships/image" Target="../media/image16.png"/><Relationship Id="rId4" Type="http://schemas.openxmlformats.org/officeDocument/2006/relationships/tags" Target="../tags/tag36.xml"/><Relationship Id="rId9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image" Target="../media/image17.png"/><Relationship Id="rId5" Type="http://schemas.openxmlformats.org/officeDocument/2006/relationships/tags" Target="../tags/tag45.xml"/><Relationship Id="rId10" Type="http://schemas.openxmlformats.org/officeDocument/2006/relationships/image" Target="../media/image21.jpeg"/><Relationship Id="rId4" Type="http://schemas.openxmlformats.org/officeDocument/2006/relationships/tags" Target="../tags/tag44.xml"/><Relationship Id="rId9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111" y="2329327"/>
            <a:ext cx="438150" cy="277266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261" y="2329327"/>
            <a:ext cx="123825" cy="27726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33913D04-8466-4848-9EB3-3535E3BA183F}"/>
              </a:ext>
            </a:extLst>
          </p:cNvPr>
          <p:cNvGrpSpPr/>
          <p:nvPr/>
        </p:nvGrpSpPr>
        <p:grpSpPr>
          <a:xfrm>
            <a:off x="753371" y="2214747"/>
            <a:ext cx="8505689" cy="2887253"/>
            <a:chOff x="895265" y="2246279"/>
            <a:chExt cx="8505689" cy="2887253"/>
          </a:xfrm>
        </p:grpSpPr>
        <p:sp>
          <p:nvSpPr>
            <p:cNvPr id="59" name="矩形 58"/>
            <p:cNvSpPr/>
            <p:nvPr/>
          </p:nvSpPr>
          <p:spPr>
            <a:xfrm>
              <a:off x="895265" y="2246279"/>
              <a:ext cx="8505689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0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IAG (SWG)</a:t>
              </a:r>
              <a:r>
                <a:rPr lang="zh-CN" altLang="en-US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endPara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endParaRPr>
            </a:p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Challenges </a:t>
              </a:r>
            </a:p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and Top Use Cases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895265" y="4302535"/>
              <a:ext cx="40030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Eugene Yew </a:t>
              </a:r>
            </a:p>
            <a:p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IAG/SASE Product Marketing Manager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Sangfor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Technologies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62" name="直接连接符 61"/>
            <p:cNvCxnSpPr>
              <a:cxnSpLocks/>
            </p:cNvCxnSpPr>
            <p:nvPr/>
          </p:nvCxnSpPr>
          <p:spPr>
            <a:xfrm>
              <a:off x="999648" y="4185271"/>
              <a:ext cx="461287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692329" y="377264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3966552" y="377264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Approach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6229403" y="3752581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Top Use Cases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文本框 49">
            <a:extLst>
              <a:ext uri="{FF2B5EF4-FFF2-40B4-BE49-F238E27FC236}">
                <a16:creationId xmlns:a16="http://schemas.microsoft.com/office/drawing/2014/main" id="{8AF6A049-5B19-49D2-AF88-D22BD9AEF4CB}"/>
              </a:ext>
            </a:extLst>
          </p:cNvPr>
          <p:cNvSpPr txBox="1"/>
          <p:nvPr/>
        </p:nvSpPr>
        <p:spPr>
          <a:xfrm>
            <a:off x="8497940" y="383470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Conclusion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5" name="组合 11">
            <a:extLst>
              <a:ext uri="{FF2B5EF4-FFF2-40B4-BE49-F238E27FC236}">
                <a16:creationId xmlns:a16="http://schemas.microsoft.com/office/drawing/2014/main" id="{2F3D3B11-9D40-3148-81C7-356A2E6FCAB1}"/>
              </a:ext>
            </a:extLst>
          </p:cNvPr>
          <p:cNvGrpSpPr/>
          <p:nvPr/>
        </p:nvGrpSpPr>
        <p:grpSpPr>
          <a:xfrm>
            <a:off x="1888032" y="2286457"/>
            <a:ext cx="1334817" cy="1334816"/>
            <a:chOff x="1212681" y="1932972"/>
            <a:chExt cx="2586942" cy="2586942"/>
          </a:xfrm>
        </p:grpSpPr>
        <p:sp>
          <p:nvSpPr>
            <p:cNvPr id="26" name="椭圆 13">
              <a:extLst>
                <a:ext uri="{FF2B5EF4-FFF2-40B4-BE49-F238E27FC236}">
                  <a16:creationId xmlns:a16="http://schemas.microsoft.com/office/drawing/2014/main" id="{0D3723E5-F57A-E94F-86E4-BE7D22607F4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椭圆 14">
              <a:extLst>
                <a:ext uri="{FF2B5EF4-FFF2-40B4-BE49-F238E27FC236}">
                  <a16:creationId xmlns:a16="http://schemas.microsoft.com/office/drawing/2014/main" id="{80F5CD84-4DF7-C945-9D67-DB124BB1EE7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8" name="组合 11">
            <a:extLst>
              <a:ext uri="{FF2B5EF4-FFF2-40B4-BE49-F238E27FC236}">
                <a16:creationId xmlns:a16="http://schemas.microsoft.com/office/drawing/2014/main" id="{82246741-72A7-4344-ACE0-5095DB60EE52}"/>
              </a:ext>
            </a:extLst>
          </p:cNvPr>
          <p:cNvGrpSpPr/>
          <p:nvPr/>
        </p:nvGrpSpPr>
        <p:grpSpPr>
          <a:xfrm>
            <a:off x="4156569" y="2286457"/>
            <a:ext cx="1334817" cy="1334816"/>
            <a:chOff x="1212681" y="1932972"/>
            <a:chExt cx="2586942" cy="2586942"/>
          </a:xfrm>
        </p:grpSpPr>
        <p:sp>
          <p:nvSpPr>
            <p:cNvPr id="29" name="椭圆 13">
              <a:extLst>
                <a:ext uri="{FF2B5EF4-FFF2-40B4-BE49-F238E27FC236}">
                  <a16:creationId xmlns:a16="http://schemas.microsoft.com/office/drawing/2014/main" id="{9E277DB6-4CDC-314F-98AE-8289A43B494E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0" name="椭圆 14">
              <a:extLst>
                <a:ext uri="{FF2B5EF4-FFF2-40B4-BE49-F238E27FC236}">
                  <a16:creationId xmlns:a16="http://schemas.microsoft.com/office/drawing/2014/main" id="{8D076E48-7A4C-604C-A3A1-7F71EA199EAA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1" name="组合 11">
            <a:extLst>
              <a:ext uri="{FF2B5EF4-FFF2-40B4-BE49-F238E27FC236}">
                <a16:creationId xmlns:a16="http://schemas.microsoft.com/office/drawing/2014/main" id="{4F9D815D-1BBB-264A-A243-447A919E75B5}"/>
              </a:ext>
            </a:extLst>
          </p:cNvPr>
          <p:cNvGrpSpPr/>
          <p:nvPr/>
        </p:nvGrpSpPr>
        <p:grpSpPr>
          <a:xfrm>
            <a:off x="6425106" y="2286457"/>
            <a:ext cx="1334817" cy="1334816"/>
            <a:chOff x="1212681" y="1932972"/>
            <a:chExt cx="2586942" cy="2586942"/>
          </a:xfrm>
        </p:grpSpPr>
        <p:sp>
          <p:nvSpPr>
            <p:cNvPr id="32" name="椭圆 13">
              <a:extLst>
                <a:ext uri="{FF2B5EF4-FFF2-40B4-BE49-F238E27FC236}">
                  <a16:creationId xmlns:a16="http://schemas.microsoft.com/office/drawing/2014/main" id="{E19B90D0-824F-324A-9C3C-19501983EB9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椭圆 14">
              <a:extLst>
                <a:ext uri="{FF2B5EF4-FFF2-40B4-BE49-F238E27FC236}">
                  <a16:creationId xmlns:a16="http://schemas.microsoft.com/office/drawing/2014/main" id="{67E654E4-8013-3740-B1F1-AFC4F515E150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3" name="组合 11">
            <a:extLst>
              <a:ext uri="{FF2B5EF4-FFF2-40B4-BE49-F238E27FC236}">
                <a16:creationId xmlns:a16="http://schemas.microsoft.com/office/drawing/2014/main" id="{D97262C8-40AB-AE46-B34B-F651C8BD67E0}"/>
              </a:ext>
            </a:extLst>
          </p:cNvPr>
          <p:cNvGrpSpPr/>
          <p:nvPr/>
        </p:nvGrpSpPr>
        <p:grpSpPr>
          <a:xfrm>
            <a:off x="8693644" y="2286457"/>
            <a:ext cx="1334817" cy="1334816"/>
            <a:chOff x="1212681" y="1932972"/>
            <a:chExt cx="2586942" cy="2586942"/>
          </a:xfrm>
        </p:grpSpPr>
        <p:sp>
          <p:nvSpPr>
            <p:cNvPr id="44" name="椭圆 13">
              <a:extLst>
                <a:ext uri="{FF2B5EF4-FFF2-40B4-BE49-F238E27FC236}">
                  <a16:creationId xmlns:a16="http://schemas.microsoft.com/office/drawing/2014/main" id="{650DEA25-39B5-C147-8A55-A5772B3113A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5F7491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椭圆 14">
              <a:extLst>
                <a:ext uri="{FF2B5EF4-FFF2-40B4-BE49-F238E27FC236}">
                  <a16:creationId xmlns:a16="http://schemas.microsoft.com/office/drawing/2014/main" id="{53E53F03-755B-B14B-9F72-86B8F5379598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645338" y="2315029"/>
            <a:ext cx="4787459" cy="1901371"/>
            <a:chOff x="2901044" y="2315029"/>
            <a:chExt cx="4787459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1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69489" y="2942548"/>
              <a:ext cx="271901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Challenges</a:t>
              </a:r>
              <a:endParaRPr lang="zh-CN" altLang="en-US" sz="3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32">
            <a:extLst>
              <a:ext uri="{FF2B5EF4-FFF2-40B4-BE49-F238E27FC236}">
                <a16:creationId xmlns:a16="http://schemas.microsoft.com/office/drawing/2014/main" id="{69E71EA2-0A66-C547-814E-E767366FC345}"/>
              </a:ext>
            </a:extLst>
          </p:cNvPr>
          <p:cNvGrpSpPr/>
          <p:nvPr/>
        </p:nvGrpSpPr>
        <p:grpSpPr>
          <a:xfrm>
            <a:off x="1646252" y="1270293"/>
            <a:ext cx="8899498" cy="2149979"/>
            <a:chOff x="1646251" y="1721908"/>
            <a:chExt cx="8899498" cy="2149979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788C89A4-263D-9E46-A248-1FF8CDEE4084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>
                      <a:alpha val="53000"/>
                    </a:srgbClr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0" name="组合 28">
              <a:extLst>
                <a:ext uri="{FF2B5EF4-FFF2-40B4-BE49-F238E27FC236}">
                  <a16:creationId xmlns:a16="http://schemas.microsoft.com/office/drawing/2014/main" id="{93976C82-AE3B-9A4F-AF33-89B0724C3EAB}"/>
                </a:ext>
              </a:extLst>
            </p:cNvPr>
            <p:cNvGrpSpPr/>
            <p:nvPr/>
          </p:nvGrpSpPr>
          <p:grpSpPr>
            <a:xfrm>
              <a:off x="1646251" y="1721908"/>
              <a:ext cx="8899498" cy="161053"/>
              <a:chOff x="1646532" y="1827766"/>
              <a:chExt cx="9461937" cy="210176"/>
            </a:xfrm>
          </p:grpSpPr>
          <p:cxnSp>
            <p:nvCxnSpPr>
              <p:cNvPr id="31" name="直线连接符 85">
                <a:extLst>
                  <a:ext uri="{FF2B5EF4-FFF2-40B4-BE49-F238E27FC236}">
                    <a16:creationId xmlns:a16="http://schemas.microsoft.com/office/drawing/2014/main" id="{5A07E59D-6ECC-0643-B4AA-8111BD013D3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80"/>
                <a:ext cx="881839" cy="200262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线连接符 86">
                <a:extLst>
                  <a:ext uri="{FF2B5EF4-FFF2-40B4-BE49-F238E27FC236}">
                    <a16:creationId xmlns:a16="http://schemas.microsoft.com/office/drawing/2014/main" id="{8CB31437-C17E-9E4B-867F-462B4E5E2CF0}"/>
                  </a:ext>
                </a:extLst>
              </p:cNvPr>
              <p:cNvCxnSpPr/>
              <p:nvPr/>
            </p:nvCxnSpPr>
            <p:spPr>
              <a:xfrm flipV="1">
                <a:off x="2528371" y="1827766"/>
                <a:ext cx="7698259" cy="991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线连接符 87">
                <a:extLst>
                  <a:ext uri="{FF2B5EF4-FFF2-40B4-BE49-F238E27FC236}">
                    <a16:creationId xmlns:a16="http://schemas.microsoft.com/office/drawing/2014/main" id="{043405D9-51CF-8C4E-9729-E2F32E3582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0" y="1827766"/>
                <a:ext cx="881839" cy="21017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组合 32">
            <a:extLst>
              <a:ext uri="{FF2B5EF4-FFF2-40B4-BE49-F238E27FC236}">
                <a16:creationId xmlns:a16="http://schemas.microsoft.com/office/drawing/2014/main" id="{A4A0FAE6-FD5A-2340-8823-AF8243B78FEA}"/>
              </a:ext>
            </a:extLst>
          </p:cNvPr>
          <p:cNvGrpSpPr/>
          <p:nvPr/>
        </p:nvGrpSpPr>
        <p:grpSpPr>
          <a:xfrm>
            <a:off x="1646252" y="3638739"/>
            <a:ext cx="8899498" cy="2149979"/>
            <a:chOff x="1646251" y="1721908"/>
            <a:chExt cx="8899498" cy="2149979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D800537B-B241-2542-B0EA-826FAA5AF460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>
                      <a:alpha val="53000"/>
                    </a:srgbClr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6" name="组合 28">
              <a:extLst>
                <a:ext uri="{FF2B5EF4-FFF2-40B4-BE49-F238E27FC236}">
                  <a16:creationId xmlns:a16="http://schemas.microsoft.com/office/drawing/2014/main" id="{96828153-913A-CD4E-85AF-9F94AD827165}"/>
                </a:ext>
              </a:extLst>
            </p:cNvPr>
            <p:cNvGrpSpPr/>
            <p:nvPr/>
          </p:nvGrpSpPr>
          <p:grpSpPr>
            <a:xfrm>
              <a:off x="1646251" y="1721908"/>
              <a:ext cx="8899498" cy="161053"/>
              <a:chOff x="1646532" y="1827766"/>
              <a:chExt cx="9461937" cy="210176"/>
            </a:xfrm>
          </p:grpSpPr>
          <p:cxnSp>
            <p:nvCxnSpPr>
              <p:cNvPr id="37" name="直线连接符 85">
                <a:extLst>
                  <a:ext uri="{FF2B5EF4-FFF2-40B4-BE49-F238E27FC236}">
                    <a16:creationId xmlns:a16="http://schemas.microsoft.com/office/drawing/2014/main" id="{CBF6816D-BA8E-8D47-AA47-2D3E5EB487D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80"/>
                <a:ext cx="881839" cy="200262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线连接符 86">
                <a:extLst>
                  <a:ext uri="{FF2B5EF4-FFF2-40B4-BE49-F238E27FC236}">
                    <a16:creationId xmlns:a16="http://schemas.microsoft.com/office/drawing/2014/main" id="{EC1F1824-9AF9-D747-961C-CA8F5829307E}"/>
                  </a:ext>
                </a:extLst>
              </p:cNvPr>
              <p:cNvCxnSpPr/>
              <p:nvPr/>
            </p:nvCxnSpPr>
            <p:spPr>
              <a:xfrm flipV="1">
                <a:off x="2528371" y="1827766"/>
                <a:ext cx="7698259" cy="991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线连接符 87">
                <a:extLst>
                  <a:ext uri="{FF2B5EF4-FFF2-40B4-BE49-F238E27FC236}">
                    <a16:creationId xmlns:a16="http://schemas.microsoft.com/office/drawing/2014/main" id="{87162C49-B31C-3648-89A1-9EF718544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0" y="1827766"/>
                <a:ext cx="881839" cy="21017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5">
            <a:extLst>
              <a:ext uri="{FF2B5EF4-FFF2-40B4-BE49-F238E27FC236}">
                <a16:creationId xmlns:a16="http://schemas.microsoft.com/office/drawing/2014/main" id="{F224BF6D-6925-4E95-91FB-A8CCB0CD4FC7}"/>
              </a:ext>
            </a:extLst>
          </p:cNvPr>
          <p:cNvSpPr txBox="1"/>
          <p:nvPr/>
        </p:nvSpPr>
        <p:spPr>
          <a:xfrm>
            <a:off x="6096000" y="1769597"/>
            <a:ext cx="2675263" cy="1899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NGFW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Either replace or new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Perimeter protection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Firewall sandwich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5279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Facts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2A0BF2D-FDBA-4A32-9A94-9A5A647424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352800" y="1706086"/>
            <a:ext cx="2234392" cy="1784658"/>
          </a:xfrm>
          <a:prstGeom prst="rect">
            <a:avLst/>
          </a:prstGeom>
          <a:effectLst>
            <a:reflection blurRad="241300" stA="27000" endPos="11000" dist="50800" dir="5400000" sy="-100000" algn="bl" rotWithShape="0"/>
          </a:effectLst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84767272-E7FE-D84B-9039-7CD1FC778214}"/>
              </a:ext>
            </a:extLst>
          </p:cNvPr>
          <p:cNvGrpSpPr/>
          <p:nvPr/>
        </p:nvGrpSpPr>
        <p:grpSpPr>
          <a:xfrm>
            <a:off x="3360751" y="4234573"/>
            <a:ext cx="2242343" cy="1664375"/>
            <a:chOff x="2301982" y="3790494"/>
            <a:chExt cx="2743200" cy="2036135"/>
          </a:xfrm>
          <a:effectLst>
            <a:reflection blurRad="419100" stA="39000" endPos="37000" dist="50800" dir="5400000" sy="-100000" algn="bl" rotWithShape="0"/>
          </a:effectLst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F8F086C4-3BAF-9F41-9E75-16B42A8906F5}"/>
                </a:ext>
              </a:extLst>
            </p:cNvPr>
            <p:cNvSpPr/>
            <p:nvPr/>
          </p:nvSpPr>
          <p:spPr>
            <a:xfrm>
              <a:off x="2301982" y="3790494"/>
              <a:ext cx="2743200" cy="2036135"/>
            </a:xfrm>
            <a:prstGeom prst="rect">
              <a:avLst/>
            </a:prstGeom>
            <a:solidFill>
              <a:srgbClr val="EEEE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4973983-F97B-4502-ADB6-13BDC917D5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rcRect l="9325" r="8951"/>
            <a:stretch/>
          </p:blipFill>
          <p:spPr>
            <a:xfrm>
              <a:off x="2432231" y="3832091"/>
              <a:ext cx="2482701" cy="1952940"/>
            </a:xfrm>
            <a:prstGeom prst="rect">
              <a:avLst/>
            </a:prstGeom>
          </p:spPr>
        </p:pic>
      </p:grpSp>
      <p:sp>
        <p:nvSpPr>
          <p:cNvPr id="25" name="文本框 5">
            <a:extLst>
              <a:ext uri="{FF2B5EF4-FFF2-40B4-BE49-F238E27FC236}">
                <a16:creationId xmlns:a16="http://schemas.microsoft.com/office/drawing/2014/main" id="{A92D8AC8-0FE5-4613-89D5-59AD03030E72}"/>
              </a:ext>
            </a:extLst>
          </p:cNvPr>
          <p:cNvSpPr txBox="1"/>
          <p:nvPr/>
        </p:nvSpPr>
        <p:spPr>
          <a:xfrm>
            <a:off x="6213416" y="4234573"/>
            <a:ext cx="4719469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Identity/Authentication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Integrate with ADS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For staff/guest login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Centralized management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Wi-Fi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32">
            <a:extLst>
              <a:ext uri="{FF2B5EF4-FFF2-40B4-BE49-F238E27FC236}">
                <a16:creationId xmlns:a16="http://schemas.microsoft.com/office/drawing/2014/main" id="{BFF0ED0B-02F9-7245-AE6F-E34F6382E6AA}"/>
              </a:ext>
            </a:extLst>
          </p:cNvPr>
          <p:cNvGrpSpPr/>
          <p:nvPr/>
        </p:nvGrpSpPr>
        <p:grpSpPr>
          <a:xfrm>
            <a:off x="1646252" y="3638739"/>
            <a:ext cx="8899498" cy="2149979"/>
            <a:chOff x="1646251" y="1721908"/>
            <a:chExt cx="8899498" cy="2149979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0590579-589A-8647-87A7-05FBA41FC6CF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>
                      <a:alpha val="53000"/>
                    </a:srgbClr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8" name="组合 28">
              <a:extLst>
                <a:ext uri="{FF2B5EF4-FFF2-40B4-BE49-F238E27FC236}">
                  <a16:creationId xmlns:a16="http://schemas.microsoft.com/office/drawing/2014/main" id="{E8058D54-2BAD-D840-9CBA-B74411259015}"/>
                </a:ext>
              </a:extLst>
            </p:cNvPr>
            <p:cNvGrpSpPr/>
            <p:nvPr/>
          </p:nvGrpSpPr>
          <p:grpSpPr>
            <a:xfrm>
              <a:off x="1646251" y="1721908"/>
              <a:ext cx="8899498" cy="161053"/>
              <a:chOff x="1646532" y="1827766"/>
              <a:chExt cx="9461937" cy="210176"/>
            </a:xfrm>
          </p:grpSpPr>
          <p:cxnSp>
            <p:nvCxnSpPr>
              <p:cNvPr id="19" name="直线连接符 85">
                <a:extLst>
                  <a:ext uri="{FF2B5EF4-FFF2-40B4-BE49-F238E27FC236}">
                    <a16:creationId xmlns:a16="http://schemas.microsoft.com/office/drawing/2014/main" id="{26FB16CB-5CF4-2C4D-8DA0-11362742496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80"/>
                <a:ext cx="881839" cy="200262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线连接符 86">
                <a:extLst>
                  <a:ext uri="{FF2B5EF4-FFF2-40B4-BE49-F238E27FC236}">
                    <a16:creationId xmlns:a16="http://schemas.microsoft.com/office/drawing/2014/main" id="{8C60ABC9-31D9-C74A-85CA-B8C6AC7BF9A7}"/>
                  </a:ext>
                </a:extLst>
              </p:cNvPr>
              <p:cNvCxnSpPr/>
              <p:nvPr/>
            </p:nvCxnSpPr>
            <p:spPr>
              <a:xfrm flipV="1">
                <a:off x="2528371" y="1827766"/>
                <a:ext cx="7698259" cy="991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线连接符 87">
                <a:extLst>
                  <a:ext uri="{FF2B5EF4-FFF2-40B4-BE49-F238E27FC236}">
                    <a16:creationId xmlns:a16="http://schemas.microsoft.com/office/drawing/2014/main" id="{07D833B8-948F-AB4B-86D7-A9AABFB398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0" y="1827766"/>
                <a:ext cx="881839" cy="21017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矩形 30">
            <a:extLst>
              <a:ext uri="{FF2B5EF4-FFF2-40B4-BE49-F238E27FC236}">
                <a16:creationId xmlns:a16="http://schemas.microsoft.com/office/drawing/2014/main" id="{A79C4AC6-9027-2641-8092-7685D0B7A8F5}"/>
              </a:ext>
            </a:extLst>
          </p:cNvPr>
          <p:cNvSpPr/>
          <p:nvPr/>
        </p:nvSpPr>
        <p:spPr>
          <a:xfrm>
            <a:off x="2794416" y="3984171"/>
            <a:ext cx="2626670" cy="2122715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组合 32">
            <a:extLst>
              <a:ext uri="{FF2B5EF4-FFF2-40B4-BE49-F238E27FC236}">
                <a16:creationId xmlns:a16="http://schemas.microsoft.com/office/drawing/2014/main" id="{36B14714-B423-A94F-BDBB-9F37585E338E}"/>
              </a:ext>
            </a:extLst>
          </p:cNvPr>
          <p:cNvGrpSpPr/>
          <p:nvPr/>
        </p:nvGrpSpPr>
        <p:grpSpPr>
          <a:xfrm>
            <a:off x="1646252" y="1270293"/>
            <a:ext cx="8899498" cy="2149979"/>
            <a:chOff x="1646251" y="1721908"/>
            <a:chExt cx="8899498" cy="2149979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2FBDF95-EDDC-4B45-95F2-094B0269F4E2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>
                      <a:alpha val="53000"/>
                    </a:srgbClr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2" name="组合 28">
              <a:extLst>
                <a:ext uri="{FF2B5EF4-FFF2-40B4-BE49-F238E27FC236}">
                  <a16:creationId xmlns:a16="http://schemas.microsoft.com/office/drawing/2014/main" id="{BD4ED56C-1D55-C748-AD40-308F6D996AC9}"/>
                </a:ext>
              </a:extLst>
            </p:cNvPr>
            <p:cNvGrpSpPr/>
            <p:nvPr/>
          </p:nvGrpSpPr>
          <p:grpSpPr>
            <a:xfrm>
              <a:off x="1646251" y="1721908"/>
              <a:ext cx="8899498" cy="161053"/>
              <a:chOff x="1646532" y="1827766"/>
              <a:chExt cx="9461937" cy="210176"/>
            </a:xfrm>
          </p:grpSpPr>
          <p:cxnSp>
            <p:nvCxnSpPr>
              <p:cNvPr id="13" name="直线连接符 85">
                <a:extLst>
                  <a:ext uri="{FF2B5EF4-FFF2-40B4-BE49-F238E27FC236}">
                    <a16:creationId xmlns:a16="http://schemas.microsoft.com/office/drawing/2014/main" id="{D4599C3E-5D9A-3147-9558-917F7393E13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80"/>
                <a:ext cx="881839" cy="200262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线连接符 86">
                <a:extLst>
                  <a:ext uri="{FF2B5EF4-FFF2-40B4-BE49-F238E27FC236}">
                    <a16:creationId xmlns:a16="http://schemas.microsoft.com/office/drawing/2014/main" id="{56B725C0-D12D-E640-B170-06D33D5C92F5}"/>
                  </a:ext>
                </a:extLst>
              </p:cNvPr>
              <p:cNvCxnSpPr/>
              <p:nvPr/>
            </p:nvCxnSpPr>
            <p:spPr>
              <a:xfrm flipV="1">
                <a:off x="2528371" y="1827766"/>
                <a:ext cx="7698259" cy="991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线连接符 87">
                <a:extLst>
                  <a:ext uri="{FF2B5EF4-FFF2-40B4-BE49-F238E27FC236}">
                    <a16:creationId xmlns:a16="http://schemas.microsoft.com/office/drawing/2014/main" id="{02B883B9-47EA-944B-94F3-21213B9B4A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0" y="1827766"/>
                <a:ext cx="881839" cy="21017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8F634CD7-541C-E64E-94CE-1BEAE84B0E14}"/>
              </a:ext>
            </a:extLst>
          </p:cNvPr>
          <p:cNvGrpSpPr/>
          <p:nvPr/>
        </p:nvGrpSpPr>
        <p:grpSpPr>
          <a:xfrm>
            <a:off x="2794416" y="1641145"/>
            <a:ext cx="2626670" cy="2005191"/>
            <a:chOff x="2743199" y="1664168"/>
            <a:chExt cx="2626670" cy="2005191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555FD04D-EDBA-5044-9410-32B793C58C28}"/>
                </a:ext>
              </a:extLst>
            </p:cNvPr>
            <p:cNvSpPr/>
            <p:nvPr/>
          </p:nvSpPr>
          <p:spPr>
            <a:xfrm>
              <a:off x="2743199" y="1718331"/>
              <a:ext cx="2626670" cy="1789108"/>
            </a:xfrm>
            <a:prstGeom prst="rect">
              <a:avLst/>
            </a:prstGeom>
            <a:solidFill>
              <a:srgbClr val="FDFFFE"/>
            </a:solidFill>
            <a:ln w="19050">
              <a:solidFill>
                <a:srgbClr val="00B0F0"/>
              </a:solidFill>
            </a:ln>
            <a:effectLst>
              <a:reflection blurRad="393700" stA="63000" endPos="8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EA641A68-0494-0B4F-A0FB-2C49BB766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0895" y="1664168"/>
              <a:ext cx="2196161" cy="2005191"/>
            </a:xfrm>
            <a:prstGeom prst="rect">
              <a:avLst/>
            </a:prstGeom>
          </p:spPr>
        </p:pic>
      </p:grp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51780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Facts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616CD8F-9336-4892-9FCF-7D732534AF86}"/>
              </a:ext>
            </a:extLst>
          </p:cNvPr>
          <p:cNvSpPr txBox="1"/>
          <p:nvPr/>
        </p:nvSpPr>
        <p:spPr>
          <a:xfrm>
            <a:off x="6054496" y="1982870"/>
            <a:ext cx="366183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F0"/>
              </a:buClr>
            </a:pPr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Control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Allow/Block array of applications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Proxy Avoidance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Anonymizers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5">
            <a:extLst>
              <a:ext uri="{FF2B5EF4-FFF2-40B4-BE49-F238E27FC236}">
                <a16:creationId xmlns:a16="http://schemas.microsoft.com/office/drawing/2014/main" id="{4D8BD2F9-E830-4557-9818-EE31B43D6190}"/>
              </a:ext>
            </a:extLst>
          </p:cNvPr>
          <p:cNvSpPr txBox="1"/>
          <p:nvPr/>
        </p:nvSpPr>
        <p:spPr>
          <a:xfrm>
            <a:off x="6054496" y="4261617"/>
            <a:ext cx="471946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Prioritize applications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Individual/group categorization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Upstream/downstream allocation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57799761-3901-C541-A54A-691A7C8BC4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"/>
          <a:stretch/>
        </p:blipFill>
        <p:spPr>
          <a:xfrm>
            <a:off x="2818850" y="4003099"/>
            <a:ext cx="2319423" cy="2099070"/>
          </a:xfrm>
          <a:prstGeom prst="rect">
            <a:avLst/>
          </a:prstGeom>
          <a:ln w="0">
            <a:noFill/>
          </a:ln>
        </p:spPr>
      </p:pic>
      <p:sp>
        <p:nvSpPr>
          <p:cNvPr id="30" name="矩形 29">
            <a:extLst>
              <a:ext uri="{FF2B5EF4-FFF2-40B4-BE49-F238E27FC236}">
                <a16:creationId xmlns:a16="http://schemas.microsoft.com/office/drawing/2014/main" id="{58AA5D98-366F-1943-BC3B-60FACC2B0C8C}"/>
              </a:ext>
            </a:extLst>
          </p:cNvPr>
          <p:cNvSpPr/>
          <p:nvPr/>
        </p:nvSpPr>
        <p:spPr>
          <a:xfrm>
            <a:off x="3180831" y="4111317"/>
            <a:ext cx="15696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1000" b="1" dirty="0">
                <a:solidFill>
                  <a:srgbClr val="0070C0"/>
                </a:solidFill>
              </a:rPr>
              <a:t>Quality of Service QoS</a:t>
            </a:r>
            <a:endParaRPr lang="en-GB" sz="1000" b="1" dirty="0">
              <a:solidFill>
                <a:srgbClr val="0070C0"/>
              </a:solidFill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A40FB94B-EF92-CB4C-8A9C-12B2FF2A52D5}"/>
              </a:ext>
            </a:extLst>
          </p:cNvPr>
          <p:cNvSpPr/>
          <p:nvPr/>
        </p:nvSpPr>
        <p:spPr>
          <a:xfrm>
            <a:off x="4439223" y="4339963"/>
            <a:ext cx="57900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Website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049D420F-D39F-9D49-9ADF-2152211881F7}"/>
              </a:ext>
            </a:extLst>
          </p:cNvPr>
          <p:cNvSpPr/>
          <p:nvPr/>
        </p:nvSpPr>
        <p:spPr>
          <a:xfrm>
            <a:off x="4622290" y="4603951"/>
            <a:ext cx="76495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Application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2C8543E4-86F7-3940-875A-CBE3FFF6C4CF}"/>
              </a:ext>
            </a:extLst>
          </p:cNvPr>
          <p:cNvSpPr/>
          <p:nvPr/>
        </p:nvSpPr>
        <p:spPr>
          <a:xfrm>
            <a:off x="4670860" y="5524730"/>
            <a:ext cx="40588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 err="1">
                <a:solidFill>
                  <a:schemeClr val="bg2">
                    <a:lumMod val="25000"/>
                  </a:schemeClr>
                </a:solidFill>
              </a:rPr>
              <a:t>VoiP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E7887088-0975-7647-B6FC-79708D109AB8}"/>
              </a:ext>
            </a:extLst>
          </p:cNvPr>
          <p:cNvSpPr/>
          <p:nvPr/>
        </p:nvSpPr>
        <p:spPr>
          <a:xfrm>
            <a:off x="4310379" y="5819115"/>
            <a:ext cx="104067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Media Streaming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524EBFCB-FE28-A148-B383-9DDF11F0BD03}"/>
              </a:ext>
            </a:extLst>
          </p:cNvPr>
          <p:cNvSpPr/>
          <p:nvPr/>
        </p:nvSpPr>
        <p:spPr>
          <a:xfrm>
            <a:off x="3235209" y="5858617"/>
            <a:ext cx="84350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Data Transfer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D5BD3EE1-F0A7-8346-82AE-B6CE576369CD}"/>
              </a:ext>
            </a:extLst>
          </p:cNvPr>
          <p:cNvSpPr/>
          <p:nvPr/>
        </p:nvSpPr>
        <p:spPr>
          <a:xfrm>
            <a:off x="4667860" y="5186718"/>
            <a:ext cx="56457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Backup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153B0779-3FDC-314F-A941-8EF13F367A19}"/>
              </a:ext>
            </a:extLst>
          </p:cNvPr>
          <p:cNvSpPr/>
          <p:nvPr/>
        </p:nvSpPr>
        <p:spPr>
          <a:xfrm>
            <a:off x="4750132" y="4873268"/>
            <a:ext cx="44755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800" dirty="0">
                <a:solidFill>
                  <a:schemeClr val="bg2">
                    <a:lumMod val="25000"/>
                  </a:schemeClr>
                </a:solidFill>
              </a:rPr>
              <a:t>Email</a:t>
            </a:r>
            <a:endParaRPr lang="en-GB" sz="8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34" name="直线箭头连接符 33">
            <a:extLst>
              <a:ext uri="{FF2B5EF4-FFF2-40B4-BE49-F238E27FC236}">
                <a16:creationId xmlns:a16="http://schemas.microsoft.com/office/drawing/2014/main" id="{EE84E64D-125B-A342-B296-9C26E59CBCFF}"/>
              </a:ext>
            </a:extLst>
          </p:cNvPr>
          <p:cNvCxnSpPr>
            <a:cxnSpLocks/>
          </p:cNvCxnSpPr>
          <p:nvPr/>
        </p:nvCxnSpPr>
        <p:spPr>
          <a:xfrm flipV="1">
            <a:off x="3992611" y="5509968"/>
            <a:ext cx="256235" cy="42457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线箭头连接符 42">
            <a:extLst>
              <a:ext uri="{FF2B5EF4-FFF2-40B4-BE49-F238E27FC236}">
                <a16:creationId xmlns:a16="http://schemas.microsoft.com/office/drawing/2014/main" id="{7CA88AE9-28BA-C34C-AB9D-B64B1EB4B77C}"/>
              </a:ext>
            </a:extLst>
          </p:cNvPr>
          <p:cNvCxnSpPr>
            <a:cxnSpLocks/>
          </p:cNvCxnSpPr>
          <p:nvPr/>
        </p:nvCxnSpPr>
        <p:spPr>
          <a:xfrm flipH="1" flipV="1">
            <a:off x="4381994" y="5661052"/>
            <a:ext cx="183141" cy="211348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线箭头连接符 44">
            <a:extLst>
              <a:ext uri="{FF2B5EF4-FFF2-40B4-BE49-F238E27FC236}">
                <a16:creationId xmlns:a16="http://schemas.microsoft.com/office/drawing/2014/main" id="{5691E7B5-2067-3B4D-B38F-3CCBAE666310}"/>
              </a:ext>
            </a:extLst>
          </p:cNvPr>
          <p:cNvCxnSpPr>
            <a:cxnSpLocks/>
          </p:cNvCxnSpPr>
          <p:nvPr/>
        </p:nvCxnSpPr>
        <p:spPr>
          <a:xfrm flipH="1" flipV="1">
            <a:off x="4589028" y="5459769"/>
            <a:ext cx="183141" cy="211348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线箭头连接符 45">
            <a:extLst>
              <a:ext uri="{FF2B5EF4-FFF2-40B4-BE49-F238E27FC236}">
                <a16:creationId xmlns:a16="http://schemas.microsoft.com/office/drawing/2014/main" id="{61819373-B85A-574E-9F6F-857C8480DA50}"/>
              </a:ext>
            </a:extLst>
          </p:cNvPr>
          <p:cNvCxnSpPr>
            <a:cxnSpLocks/>
          </p:cNvCxnSpPr>
          <p:nvPr/>
        </p:nvCxnSpPr>
        <p:spPr>
          <a:xfrm flipH="1" flipV="1">
            <a:off x="4508515" y="5103211"/>
            <a:ext cx="183141" cy="211348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线箭头连接符 46">
            <a:extLst>
              <a:ext uri="{FF2B5EF4-FFF2-40B4-BE49-F238E27FC236}">
                <a16:creationId xmlns:a16="http://schemas.microsoft.com/office/drawing/2014/main" id="{FEC0575B-D552-BF4A-9EF7-59DF156545B5}"/>
              </a:ext>
            </a:extLst>
          </p:cNvPr>
          <p:cNvCxnSpPr>
            <a:cxnSpLocks/>
          </p:cNvCxnSpPr>
          <p:nvPr/>
        </p:nvCxnSpPr>
        <p:spPr>
          <a:xfrm flipH="1" flipV="1">
            <a:off x="4082946" y="4976690"/>
            <a:ext cx="727332" cy="430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线箭头连接符 48">
            <a:extLst>
              <a:ext uri="{FF2B5EF4-FFF2-40B4-BE49-F238E27FC236}">
                <a16:creationId xmlns:a16="http://schemas.microsoft.com/office/drawing/2014/main" id="{EE279063-1409-0740-AFD2-C5E8BA22E799}"/>
              </a:ext>
            </a:extLst>
          </p:cNvPr>
          <p:cNvCxnSpPr>
            <a:cxnSpLocks/>
          </p:cNvCxnSpPr>
          <p:nvPr/>
        </p:nvCxnSpPr>
        <p:spPr>
          <a:xfrm flipH="1" flipV="1">
            <a:off x="4566026" y="4792660"/>
            <a:ext cx="727332" cy="430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线箭头连接符 49">
            <a:extLst>
              <a:ext uri="{FF2B5EF4-FFF2-40B4-BE49-F238E27FC236}">
                <a16:creationId xmlns:a16="http://schemas.microsoft.com/office/drawing/2014/main" id="{2EC0F550-5D6F-2942-BF05-0F6A284B74D0}"/>
              </a:ext>
            </a:extLst>
          </p:cNvPr>
          <p:cNvCxnSpPr>
            <a:cxnSpLocks/>
          </p:cNvCxnSpPr>
          <p:nvPr/>
        </p:nvCxnSpPr>
        <p:spPr>
          <a:xfrm flipH="1" flipV="1">
            <a:off x="4376245" y="4562622"/>
            <a:ext cx="727332" cy="430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56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33284C-A4D8-EF4F-8874-81DC54779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B242A84-D0BF-C14A-9839-6067BA51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BAEC4FF-CCB6-1D4D-9314-F886FFD7D759}"/>
              </a:ext>
            </a:extLst>
          </p:cNvPr>
          <p:cNvSpPr/>
          <p:nvPr/>
        </p:nvSpPr>
        <p:spPr>
          <a:xfrm>
            <a:off x="579651" y="209934"/>
            <a:ext cx="6000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Objection</a:t>
            </a:r>
          </a:p>
        </p:txBody>
      </p:sp>
      <p:graphicFrame>
        <p:nvGraphicFramePr>
          <p:cNvPr id="42" name="图表 41">
            <a:extLst>
              <a:ext uri="{FF2B5EF4-FFF2-40B4-BE49-F238E27FC236}">
                <a16:creationId xmlns:a16="http://schemas.microsoft.com/office/drawing/2014/main" id="{D674C2DE-09F3-DD47-9F8B-F1ECA19E0A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3912617"/>
              </p:ext>
            </p:extLst>
          </p:nvPr>
        </p:nvGraphicFramePr>
        <p:xfrm>
          <a:off x="3321049" y="1534962"/>
          <a:ext cx="5549902" cy="3699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3" name="矩形 25">
            <a:extLst>
              <a:ext uri="{FF2B5EF4-FFF2-40B4-BE49-F238E27FC236}">
                <a16:creationId xmlns:a16="http://schemas.microsoft.com/office/drawing/2014/main" id="{755E2D3F-C796-194C-BC6C-0187257552E0}"/>
              </a:ext>
            </a:extLst>
          </p:cNvPr>
          <p:cNvSpPr/>
          <p:nvPr/>
        </p:nvSpPr>
        <p:spPr>
          <a:xfrm>
            <a:off x="1275263" y="1286310"/>
            <a:ext cx="3546425" cy="123110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 fontAlgn="base"/>
            <a:r>
              <a:rPr lang="en-US" altLang="zh-CN" sz="1600" b="1" dirty="0">
                <a:solidFill>
                  <a:srgbClr val="00B0F0"/>
                </a:solidFill>
              </a:rPr>
              <a:t>Budget Constraints</a:t>
            </a:r>
          </a:p>
          <a:p>
            <a:pPr algn="r" fontAlgn="base"/>
            <a:r>
              <a:rPr lang="en-US" altLang="zh-CN" sz="1400" dirty="0">
                <a:solidFill>
                  <a:schemeClr val="bg1"/>
                </a:solidFill>
              </a:rPr>
              <a:t>Leasing</a:t>
            </a:r>
            <a:r>
              <a:rPr lang="zh-CN" altLang="en-US" sz="1400" dirty="0">
                <a:solidFill>
                  <a:schemeClr val="bg1"/>
                </a:solidFill>
              </a:rPr>
              <a:t> </a:t>
            </a:r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</a:p>
          <a:p>
            <a:pPr algn="r" fontAlgn="base"/>
            <a:r>
              <a:rPr lang="en-US" altLang="zh-CN" sz="1400" dirty="0">
                <a:solidFill>
                  <a:schemeClr val="bg1"/>
                </a:solidFill>
              </a:rPr>
              <a:t>OPEX mode </a:t>
            </a:r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</a:p>
          <a:p>
            <a:pPr fontAlgn="base"/>
            <a:r>
              <a:rPr lang="en-MY" altLang="zh-CN" sz="1600" dirty="0"/>
              <a:t>​</a:t>
            </a:r>
            <a:endParaRPr lang="en-MY" altLang="zh-CN" sz="1400" dirty="0"/>
          </a:p>
          <a:p>
            <a:pPr algn="r" fontAlgn="base"/>
            <a:r>
              <a:rPr lang="en-MY" altLang="zh-CN" sz="1400" b="1" dirty="0">
                <a:solidFill>
                  <a:srgbClr val="00B0F0"/>
                </a:solidFill>
              </a:rPr>
              <a:t>​</a:t>
            </a:r>
          </a:p>
        </p:txBody>
      </p:sp>
      <p:sp>
        <p:nvSpPr>
          <p:cNvPr id="44" name="矩形 29">
            <a:extLst>
              <a:ext uri="{FF2B5EF4-FFF2-40B4-BE49-F238E27FC236}">
                <a16:creationId xmlns:a16="http://schemas.microsoft.com/office/drawing/2014/main" id="{4203A8C2-13DC-1743-94AA-B22D4E695EDB}"/>
              </a:ext>
            </a:extLst>
          </p:cNvPr>
          <p:cNvSpPr/>
          <p:nvPr/>
        </p:nvSpPr>
        <p:spPr>
          <a:xfrm>
            <a:off x="7560509" y="1300345"/>
            <a:ext cx="3568959" cy="98488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/>
            <a:r>
              <a:rPr lang="en-US" altLang="zh-CN" sz="1600" b="1" dirty="0">
                <a:solidFill>
                  <a:srgbClr val="00B0F0"/>
                </a:solidFill>
              </a:rPr>
              <a:t>Firewall can do everything</a:t>
            </a:r>
          </a:p>
          <a:p>
            <a:pPr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zh-CN" altLang="en-US" sz="1400" dirty="0">
                <a:solidFill>
                  <a:srgbClr val="00B0F0"/>
                </a:solidFill>
              </a:rPr>
              <a:t> </a:t>
            </a:r>
            <a:r>
              <a:rPr lang="en-US" altLang="zh-CN" sz="1400" dirty="0">
                <a:solidFill>
                  <a:schemeClr val="bg1"/>
                </a:solidFill>
              </a:rPr>
              <a:t>Performance Degradation​</a:t>
            </a:r>
          </a:p>
          <a:p>
            <a:pPr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zh-CN" altLang="en-US" sz="1400" dirty="0">
                <a:solidFill>
                  <a:srgbClr val="00B0F0"/>
                </a:solidFill>
              </a:rPr>
              <a:t> </a:t>
            </a:r>
            <a:r>
              <a:rPr lang="en-US" altLang="zh-CN" sz="1400" dirty="0">
                <a:solidFill>
                  <a:schemeClr val="bg1"/>
                </a:solidFill>
              </a:rPr>
              <a:t>Superior in certain features​</a:t>
            </a:r>
            <a:r>
              <a:rPr lang="en-MY" altLang="zh-CN" sz="1400" dirty="0">
                <a:solidFill>
                  <a:schemeClr val="bg1"/>
                </a:solidFill>
              </a:rPr>
              <a:t>​</a:t>
            </a:r>
          </a:p>
          <a:p>
            <a:pPr fontAlgn="base"/>
            <a:r>
              <a:rPr lang="en-MY" altLang="zh-CN" sz="1400" dirty="0">
                <a:solidFill>
                  <a:schemeClr val="bg1"/>
                </a:solidFill>
              </a:rPr>
              <a:t>​</a:t>
            </a:r>
            <a:endParaRPr lang="en-MY" altLang="zh-CN" sz="1600" dirty="0">
              <a:solidFill>
                <a:schemeClr val="bg1"/>
              </a:solidFill>
            </a:endParaRPr>
          </a:p>
        </p:txBody>
      </p:sp>
      <p:sp>
        <p:nvSpPr>
          <p:cNvPr id="45" name="矩形 31">
            <a:extLst>
              <a:ext uri="{FF2B5EF4-FFF2-40B4-BE49-F238E27FC236}">
                <a16:creationId xmlns:a16="http://schemas.microsoft.com/office/drawing/2014/main" id="{9A14957F-B1DB-3E4F-97D6-4540F70F2993}"/>
              </a:ext>
            </a:extLst>
          </p:cNvPr>
          <p:cNvSpPr/>
          <p:nvPr/>
        </p:nvSpPr>
        <p:spPr>
          <a:xfrm>
            <a:off x="7950845" y="2723723"/>
            <a:ext cx="357016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zh-CN" sz="1600" b="1" dirty="0">
                <a:solidFill>
                  <a:srgbClr val="00B0F0"/>
                </a:solidFill>
              </a:rPr>
              <a:t>Bandwidth is cheap</a:t>
            </a:r>
          </a:p>
          <a:p>
            <a:pPr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zh-CN" altLang="en-US" sz="1400" dirty="0">
                <a:solidFill>
                  <a:srgbClr val="00B0F0"/>
                </a:solidFill>
              </a:rPr>
              <a:t> </a:t>
            </a:r>
            <a:r>
              <a:rPr lang="en-US" altLang="zh-CN" sz="1400" dirty="0">
                <a:solidFill>
                  <a:schemeClr val="bg1"/>
                </a:solidFill>
              </a:rPr>
              <a:t>Never enough​</a:t>
            </a:r>
          </a:p>
          <a:p>
            <a:pPr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zh-CN" altLang="en-US" sz="1400" dirty="0">
                <a:solidFill>
                  <a:srgbClr val="00B0F0"/>
                </a:solidFill>
              </a:rPr>
              <a:t> </a:t>
            </a:r>
            <a:r>
              <a:rPr lang="en-US" altLang="zh-CN" sz="1400" dirty="0">
                <a:solidFill>
                  <a:schemeClr val="bg1"/>
                </a:solidFill>
              </a:rPr>
              <a:t>Granular control​</a:t>
            </a:r>
          </a:p>
          <a:p>
            <a:pPr fontAlgn="base"/>
            <a:endParaRPr lang="en-MY" altLang="zh-CN" sz="1400" dirty="0">
              <a:solidFill>
                <a:schemeClr val="bg1"/>
              </a:solidFill>
            </a:endParaRPr>
          </a:p>
        </p:txBody>
      </p:sp>
      <p:sp>
        <p:nvSpPr>
          <p:cNvPr id="46" name="矩形 33">
            <a:extLst>
              <a:ext uri="{FF2B5EF4-FFF2-40B4-BE49-F238E27FC236}">
                <a16:creationId xmlns:a16="http://schemas.microsoft.com/office/drawing/2014/main" id="{6D374CDB-B1FA-9A49-ADDE-6A9956226A64}"/>
              </a:ext>
            </a:extLst>
          </p:cNvPr>
          <p:cNvSpPr/>
          <p:nvPr/>
        </p:nvSpPr>
        <p:spPr>
          <a:xfrm>
            <a:off x="3986386" y="5199865"/>
            <a:ext cx="4267949" cy="98488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</a:rPr>
              <a:t>Allow All</a:t>
            </a:r>
          </a:p>
          <a:p>
            <a:pPr algn="ctr"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zh-CN" altLang="en-US" sz="1400" dirty="0">
                <a:solidFill>
                  <a:srgbClr val="00B0F0"/>
                </a:solidFill>
              </a:rPr>
              <a:t> </a:t>
            </a:r>
            <a:r>
              <a:rPr lang="en-US" altLang="zh-CN" sz="1400" dirty="0">
                <a:solidFill>
                  <a:schemeClr val="bg1"/>
                </a:solidFill>
              </a:rPr>
              <a:t>Disgruntled employee​</a:t>
            </a:r>
          </a:p>
          <a:p>
            <a:pPr algn="ctr" fontAlgn="base"/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  <a:r>
              <a:rPr lang="en-US" altLang="zh-CN" sz="1400" dirty="0">
                <a:solidFill>
                  <a:schemeClr val="bg1"/>
                </a:solidFill>
              </a:rPr>
              <a:t>Accidental​</a:t>
            </a:r>
          </a:p>
          <a:p>
            <a:pPr algn="ctr"/>
            <a:endParaRPr lang="zh-CN" altLang="en-US" sz="12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779D968A-63BF-5846-ADFF-312CCE5CAD99}"/>
              </a:ext>
            </a:extLst>
          </p:cNvPr>
          <p:cNvSpPr/>
          <p:nvPr/>
        </p:nvSpPr>
        <p:spPr>
          <a:xfrm>
            <a:off x="5278851" y="2567780"/>
            <a:ext cx="1634298" cy="1634298"/>
          </a:xfrm>
          <a:prstGeom prst="ellipse">
            <a:avLst/>
          </a:prstGeom>
          <a:solidFill>
            <a:srgbClr val="79BD28"/>
          </a:solidFill>
          <a:ln w="4762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TextBox 22">
            <a:extLst>
              <a:ext uri="{FF2B5EF4-FFF2-40B4-BE49-F238E27FC236}">
                <a16:creationId xmlns:a16="http://schemas.microsoft.com/office/drawing/2014/main" id="{250F81E2-3811-CE4E-BB53-C8FDCB2DA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5430" y="3646510"/>
            <a:ext cx="15766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Objection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50" name="矩形 11">
            <a:extLst>
              <a:ext uri="{FF2B5EF4-FFF2-40B4-BE49-F238E27FC236}">
                <a16:creationId xmlns:a16="http://schemas.microsoft.com/office/drawing/2014/main" id="{B188BDA6-A34C-E548-BBA1-04E2BCE99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174" y="3503625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05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1" name="矩形 7">
            <a:extLst>
              <a:ext uri="{FF2B5EF4-FFF2-40B4-BE49-F238E27FC236}">
                <a16:creationId xmlns:a16="http://schemas.microsoft.com/office/drawing/2014/main" id="{88D94762-7CFC-FA4F-AA60-19670474F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861" y="2092864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2" name="矩形 8">
            <a:extLst>
              <a:ext uri="{FF2B5EF4-FFF2-40B4-BE49-F238E27FC236}">
                <a16:creationId xmlns:a16="http://schemas.microsoft.com/office/drawing/2014/main" id="{8FDB1E3C-3670-3341-BEEF-0CC9AE02B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2124" y="2079537"/>
            <a:ext cx="6138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3" name="矩形 9">
            <a:extLst>
              <a:ext uri="{FF2B5EF4-FFF2-40B4-BE49-F238E27FC236}">
                <a16:creationId xmlns:a16="http://schemas.microsoft.com/office/drawing/2014/main" id="{5A67F324-C328-4849-BCFB-70B0A8588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0755" y="3503625"/>
            <a:ext cx="6138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4" name="矩形 10">
            <a:extLst>
              <a:ext uri="{FF2B5EF4-FFF2-40B4-BE49-F238E27FC236}">
                <a16:creationId xmlns:a16="http://schemas.microsoft.com/office/drawing/2014/main" id="{44B11F28-63B2-2240-BE12-9DEA03C7C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3444" y="4374106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5" name="Freeform 123">
            <a:extLst>
              <a:ext uri="{FF2B5EF4-FFF2-40B4-BE49-F238E27FC236}">
                <a16:creationId xmlns:a16="http://schemas.microsoft.com/office/drawing/2014/main" id="{17656267-1AAC-DF41-9593-BA7EC6E2D5D0}"/>
              </a:ext>
            </a:extLst>
          </p:cNvPr>
          <p:cNvSpPr>
            <a:spLocks noEditPoints="1"/>
          </p:cNvSpPr>
          <p:nvPr/>
        </p:nvSpPr>
        <p:spPr bwMode="auto">
          <a:xfrm>
            <a:off x="5845960" y="2971410"/>
            <a:ext cx="500078" cy="583194"/>
          </a:xfrm>
          <a:custGeom>
            <a:avLst/>
            <a:gdLst>
              <a:gd name="T0" fmla="*/ 203 w 208"/>
              <a:gd name="T1" fmla="*/ 53 h 243"/>
              <a:gd name="T2" fmla="*/ 125 w 208"/>
              <a:gd name="T3" fmla="*/ 9 h 243"/>
              <a:gd name="T4" fmla="*/ 84 w 208"/>
              <a:gd name="T5" fmla="*/ 9 h 243"/>
              <a:gd name="T6" fmla="*/ 5 w 208"/>
              <a:gd name="T7" fmla="*/ 53 h 243"/>
              <a:gd name="T8" fmla="*/ 0 w 208"/>
              <a:gd name="T9" fmla="*/ 60 h 243"/>
              <a:gd name="T10" fmla="*/ 0 w 208"/>
              <a:gd name="T11" fmla="*/ 126 h 243"/>
              <a:gd name="T12" fmla="*/ 104 w 208"/>
              <a:gd name="T13" fmla="*/ 243 h 243"/>
              <a:gd name="T14" fmla="*/ 208 w 208"/>
              <a:gd name="T15" fmla="*/ 126 h 243"/>
              <a:gd name="T16" fmla="*/ 208 w 208"/>
              <a:gd name="T17" fmla="*/ 60 h 243"/>
              <a:gd name="T18" fmla="*/ 203 w 208"/>
              <a:gd name="T19" fmla="*/ 53 h 243"/>
              <a:gd name="T20" fmla="*/ 137 w 208"/>
              <a:gd name="T21" fmla="*/ 119 h 243"/>
              <a:gd name="T22" fmla="*/ 100 w 208"/>
              <a:gd name="T23" fmla="*/ 170 h 243"/>
              <a:gd name="T24" fmla="*/ 93 w 208"/>
              <a:gd name="T25" fmla="*/ 168 h 243"/>
              <a:gd name="T26" fmla="*/ 93 w 208"/>
              <a:gd name="T27" fmla="*/ 136 h 243"/>
              <a:gd name="T28" fmla="*/ 89 w 208"/>
              <a:gd name="T29" fmla="*/ 132 h 243"/>
              <a:gd name="T30" fmla="*/ 75 w 208"/>
              <a:gd name="T31" fmla="*/ 132 h 243"/>
              <a:gd name="T32" fmla="*/ 71 w 208"/>
              <a:gd name="T33" fmla="*/ 130 h 243"/>
              <a:gd name="T34" fmla="*/ 71 w 208"/>
              <a:gd name="T35" fmla="*/ 126 h 243"/>
              <a:gd name="T36" fmla="*/ 108 w 208"/>
              <a:gd name="T37" fmla="*/ 75 h 243"/>
              <a:gd name="T38" fmla="*/ 115 w 208"/>
              <a:gd name="T39" fmla="*/ 77 h 243"/>
              <a:gd name="T40" fmla="*/ 115 w 208"/>
              <a:gd name="T41" fmla="*/ 109 h 243"/>
              <a:gd name="T42" fmla="*/ 119 w 208"/>
              <a:gd name="T43" fmla="*/ 113 h 243"/>
              <a:gd name="T44" fmla="*/ 134 w 208"/>
              <a:gd name="T45" fmla="*/ 113 h 243"/>
              <a:gd name="T46" fmla="*/ 137 w 208"/>
              <a:gd name="T47" fmla="*/ 119 h 243"/>
              <a:gd name="T48" fmla="*/ 137 w 208"/>
              <a:gd name="T49" fmla="*/ 119 h 243"/>
              <a:gd name="T50" fmla="*/ 137 w 208"/>
              <a:gd name="T51" fmla="*/ 119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8" h="243">
                <a:moveTo>
                  <a:pt x="203" y="53"/>
                </a:moveTo>
                <a:cubicBezTo>
                  <a:pt x="173" y="40"/>
                  <a:pt x="146" y="26"/>
                  <a:pt x="125" y="9"/>
                </a:cubicBezTo>
                <a:cubicBezTo>
                  <a:pt x="112" y="0"/>
                  <a:pt x="96" y="0"/>
                  <a:pt x="84" y="9"/>
                </a:cubicBezTo>
                <a:cubicBezTo>
                  <a:pt x="62" y="26"/>
                  <a:pt x="35" y="40"/>
                  <a:pt x="5" y="53"/>
                </a:cubicBezTo>
                <a:cubicBezTo>
                  <a:pt x="2" y="54"/>
                  <a:pt x="0" y="57"/>
                  <a:pt x="0" y="6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83"/>
                  <a:pt x="89" y="243"/>
                  <a:pt x="104" y="243"/>
                </a:cubicBezTo>
                <a:cubicBezTo>
                  <a:pt x="119" y="243"/>
                  <a:pt x="208" y="183"/>
                  <a:pt x="208" y="126"/>
                </a:cubicBezTo>
                <a:cubicBezTo>
                  <a:pt x="208" y="60"/>
                  <a:pt x="208" y="60"/>
                  <a:pt x="208" y="60"/>
                </a:cubicBezTo>
                <a:cubicBezTo>
                  <a:pt x="208" y="57"/>
                  <a:pt x="206" y="54"/>
                  <a:pt x="203" y="53"/>
                </a:cubicBezTo>
                <a:close/>
                <a:moveTo>
                  <a:pt x="137" y="119"/>
                </a:moveTo>
                <a:cubicBezTo>
                  <a:pt x="100" y="170"/>
                  <a:pt x="100" y="170"/>
                  <a:pt x="100" y="170"/>
                </a:cubicBezTo>
                <a:cubicBezTo>
                  <a:pt x="98" y="173"/>
                  <a:pt x="93" y="171"/>
                  <a:pt x="93" y="168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4"/>
                  <a:pt x="91" y="132"/>
                  <a:pt x="89" y="132"/>
                </a:cubicBezTo>
                <a:cubicBezTo>
                  <a:pt x="75" y="132"/>
                  <a:pt x="75" y="132"/>
                  <a:pt x="75" y="132"/>
                </a:cubicBezTo>
                <a:cubicBezTo>
                  <a:pt x="73" y="132"/>
                  <a:pt x="72" y="131"/>
                  <a:pt x="71" y="130"/>
                </a:cubicBezTo>
                <a:cubicBezTo>
                  <a:pt x="70" y="128"/>
                  <a:pt x="70" y="127"/>
                  <a:pt x="71" y="126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10" y="71"/>
                  <a:pt x="115" y="73"/>
                  <a:pt x="115" y="77"/>
                </a:cubicBezTo>
                <a:cubicBezTo>
                  <a:pt x="115" y="109"/>
                  <a:pt x="115" y="109"/>
                  <a:pt x="115" y="109"/>
                </a:cubicBezTo>
                <a:cubicBezTo>
                  <a:pt x="115" y="111"/>
                  <a:pt x="117" y="113"/>
                  <a:pt x="119" y="113"/>
                </a:cubicBezTo>
                <a:cubicBezTo>
                  <a:pt x="134" y="113"/>
                  <a:pt x="134" y="113"/>
                  <a:pt x="134" y="113"/>
                </a:cubicBezTo>
                <a:cubicBezTo>
                  <a:pt x="137" y="113"/>
                  <a:pt x="139" y="116"/>
                  <a:pt x="137" y="119"/>
                </a:cubicBezTo>
                <a:close/>
                <a:moveTo>
                  <a:pt x="137" y="119"/>
                </a:moveTo>
                <a:cubicBezTo>
                  <a:pt x="137" y="119"/>
                  <a:pt x="137" y="119"/>
                  <a:pt x="137" y="11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56" name="肘形连接符 55">
            <a:extLst>
              <a:ext uri="{FF2B5EF4-FFF2-40B4-BE49-F238E27FC236}">
                <a16:creationId xmlns:a16="http://schemas.microsoft.com/office/drawing/2014/main" id="{00020927-6BE7-F349-9F20-2DF0DA4DA339}"/>
              </a:ext>
            </a:extLst>
          </p:cNvPr>
          <p:cNvCxnSpPr>
            <a:cxnSpLocks/>
          </p:cNvCxnSpPr>
          <p:nvPr/>
        </p:nvCxnSpPr>
        <p:spPr>
          <a:xfrm>
            <a:off x="2019300" y="2219743"/>
            <a:ext cx="2918890" cy="447752"/>
          </a:xfrm>
          <a:prstGeom prst="bentConnector3">
            <a:avLst>
              <a:gd name="adj1" fmla="val 100036"/>
            </a:avLst>
          </a:prstGeom>
          <a:ln w="15875">
            <a:solidFill>
              <a:schemeClr val="bg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肘形连接符 56">
            <a:extLst>
              <a:ext uri="{FF2B5EF4-FFF2-40B4-BE49-F238E27FC236}">
                <a16:creationId xmlns:a16="http://schemas.microsoft.com/office/drawing/2014/main" id="{599D2A1F-80A8-2C43-9439-76423A0D6FC9}"/>
              </a:ext>
            </a:extLst>
          </p:cNvPr>
          <p:cNvCxnSpPr>
            <a:cxnSpLocks/>
          </p:cNvCxnSpPr>
          <p:nvPr/>
        </p:nvCxnSpPr>
        <p:spPr>
          <a:xfrm>
            <a:off x="1584631" y="3642491"/>
            <a:ext cx="3027951" cy="294833"/>
          </a:xfrm>
          <a:prstGeom prst="bentConnector3">
            <a:avLst>
              <a:gd name="adj1" fmla="val 99984"/>
            </a:avLst>
          </a:prstGeom>
          <a:ln w="15875">
            <a:solidFill>
              <a:schemeClr val="bg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线箭头连接符 57">
            <a:extLst>
              <a:ext uri="{FF2B5EF4-FFF2-40B4-BE49-F238E27FC236}">
                <a16:creationId xmlns:a16="http://schemas.microsoft.com/office/drawing/2014/main" id="{CCB718D3-C773-1940-8CF3-57A930CFED17}"/>
              </a:ext>
            </a:extLst>
          </p:cNvPr>
          <p:cNvCxnSpPr/>
          <p:nvPr/>
        </p:nvCxnSpPr>
        <p:spPr>
          <a:xfrm flipV="1">
            <a:off x="6143202" y="4825247"/>
            <a:ext cx="0" cy="409650"/>
          </a:xfrm>
          <a:prstGeom prst="straightConnector1">
            <a:avLst/>
          </a:prstGeom>
          <a:ln w="158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线连接符 58">
            <a:extLst>
              <a:ext uri="{FF2B5EF4-FFF2-40B4-BE49-F238E27FC236}">
                <a16:creationId xmlns:a16="http://schemas.microsoft.com/office/drawing/2014/main" id="{1BC1FE2B-DA30-CF48-8386-843EB2B3E400}"/>
              </a:ext>
            </a:extLst>
          </p:cNvPr>
          <p:cNvCxnSpPr>
            <a:cxnSpLocks/>
          </p:cNvCxnSpPr>
          <p:nvPr/>
        </p:nvCxnSpPr>
        <p:spPr>
          <a:xfrm>
            <a:off x="4536548" y="5975829"/>
            <a:ext cx="3118903" cy="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肘形连接符 59">
            <a:extLst>
              <a:ext uri="{FF2B5EF4-FFF2-40B4-BE49-F238E27FC236}">
                <a16:creationId xmlns:a16="http://schemas.microsoft.com/office/drawing/2014/main" id="{704F57D4-E307-8D40-9341-4E9DBDFD92FE}"/>
              </a:ext>
            </a:extLst>
          </p:cNvPr>
          <p:cNvCxnSpPr>
            <a:cxnSpLocks/>
          </p:cNvCxnSpPr>
          <p:nvPr/>
        </p:nvCxnSpPr>
        <p:spPr>
          <a:xfrm rot="10800000" flipV="1">
            <a:off x="7586529" y="3658941"/>
            <a:ext cx="3023468" cy="278383"/>
          </a:xfrm>
          <a:prstGeom prst="bentConnector3">
            <a:avLst>
              <a:gd name="adj1" fmla="val 99537"/>
            </a:avLst>
          </a:prstGeom>
          <a:ln w="15875">
            <a:solidFill>
              <a:schemeClr val="bg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肘形连接符 60">
            <a:extLst>
              <a:ext uri="{FF2B5EF4-FFF2-40B4-BE49-F238E27FC236}">
                <a16:creationId xmlns:a16="http://schemas.microsoft.com/office/drawing/2014/main" id="{5BCF43BD-E92F-5C44-84C2-C67F76ADDDF7}"/>
              </a:ext>
            </a:extLst>
          </p:cNvPr>
          <p:cNvCxnSpPr>
            <a:cxnSpLocks/>
          </p:cNvCxnSpPr>
          <p:nvPr/>
        </p:nvCxnSpPr>
        <p:spPr>
          <a:xfrm rot="10800000" flipV="1">
            <a:off x="7387189" y="2230393"/>
            <a:ext cx="3174199" cy="410134"/>
          </a:xfrm>
          <a:prstGeom prst="bentConnector3">
            <a:avLst>
              <a:gd name="adj1" fmla="val 100013"/>
            </a:avLst>
          </a:prstGeom>
          <a:ln w="15875">
            <a:solidFill>
              <a:schemeClr val="bg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25">
            <a:extLst>
              <a:ext uri="{FF2B5EF4-FFF2-40B4-BE49-F238E27FC236}">
                <a16:creationId xmlns:a16="http://schemas.microsoft.com/office/drawing/2014/main" id="{B2762887-F092-9A4B-9DA5-0E3B233452A2}"/>
              </a:ext>
            </a:extLst>
          </p:cNvPr>
          <p:cNvSpPr/>
          <p:nvPr/>
        </p:nvSpPr>
        <p:spPr>
          <a:xfrm>
            <a:off x="670987" y="2696797"/>
            <a:ext cx="3546425" cy="144655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 fontAlgn="base"/>
            <a:r>
              <a:rPr lang="en-US" altLang="zh-CN" sz="1600" b="1" dirty="0">
                <a:solidFill>
                  <a:srgbClr val="00B0F0"/>
                </a:solidFill>
              </a:rPr>
              <a:t>IP address is good enough</a:t>
            </a:r>
          </a:p>
          <a:p>
            <a:pPr algn="r" fontAlgn="base"/>
            <a:r>
              <a:rPr lang="en-US" altLang="zh-CN" sz="1400" dirty="0">
                <a:solidFill>
                  <a:schemeClr val="bg1"/>
                </a:solidFill>
              </a:rPr>
              <a:t>User Identification</a:t>
            </a:r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</a:p>
          <a:p>
            <a:pPr algn="r" fontAlgn="base"/>
            <a:r>
              <a:rPr lang="en-US" altLang="zh-CN" sz="1400" dirty="0">
                <a:solidFill>
                  <a:schemeClr val="bg1"/>
                </a:solidFill>
              </a:rPr>
              <a:t>​Investigation</a:t>
            </a:r>
            <a:r>
              <a:rPr lang="en-US" altLang="zh-CN" sz="1400" dirty="0">
                <a:solidFill>
                  <a:srgbClr val="00B0F0"/>
                </a:solidFill>
              </a:rPr>
              <a:t>•​</a:t>
            </a:r>
          </a:p>
          <a:p>
            <a:pPr algn="r" fontAlgn="base"/>
            <a:r>
              <a:rPr lang="en-US" altLang="zh-CN" sz="1400" dirty="0">
                <a:solidFill>
                  <a:schemeClr val="bg1"/>
                </a:solidFill>
              </a:rPr>
              <a:t>​</a:t>
            </a:r>
          </a:p>
          <a:p>
            <a:pPr algn="r" fontAlgn="base"/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MY" altLang="zh-CN" sz="1600" dirty="0">
                <a:solidFill>
                  <a:schemeClr val="bg1"/>
                </a:solidFill>
              </a:rPr>
              <a:t>​</a:t>
            </a:r>
            <a:endParaRPr lang="en-MY" altLang="zh-CN" sz="1400" dirty="0">
              <a:solidFill>
                <a:schemeClr val="bg1"/>
              </a:solidFill>
            </a:endParaRPr>
          </a:p>
          <a:p>
            <a:pPr algn="r" fontAlgn="base"/>
            <a:r>
              <a:rPr lang="en-MY" altLang="zh-CN" sz="1400" dirty="0">
                <a:solidFill>
                  <a:schemeClr val="bg1"/>
                </a:solidFill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900663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877E3C-E838-436F-B009-FFCD2267E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8806F3-56ED-47A3-B9F3-42D66486B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6" name="矩形 65">
            <a:extLst>
              <a:ext uri="{FF2B5EF4-FFF2-40B4-BE49-F238E27FC236}">
                <a16:creationId xmlns:a16="http://schemas.microsoft.com/office/drawing/2014/main" id="{710BBF1B-138E-4F4F-830A-217A8D2F5C5B}"/>
              </a:ext>
            </a:extLst>
          </p:cNvPr>
          <p:cNvSpPr/>
          <p:nvPr/>
        </p:nvSpPr>
        <p:spPr>
          <a:xfrm>
            <a:off x="579651" y="209934"/>
            <a:ext cx="6000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Objection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EED0971-D42A-5048-82D1-0F85674BAC91}"/>
              </a:ext>
            </a:extLst>
          </p:cNvPr>
          <p:cNvGrpSpPr/>
          <p:nvPr/>
        </p:nvGrpSpPr>
        <p:grpSpPr>
          <a:xfrm>
            <a:off x="5874539" y="2372006"/>
            <a:ext cx="4719469" cy="3108543"/>
            <a:chOff x="6697665" y="2312045"/>
            <a:chExt cx="4719469" cy="3108543"/>
          </a:xfrm>
        </p:grpSpPr>
        <p:sp>
          <p:nvSpPr>
            <p:cNvPr id="5" name="文本框 5">
              <a:extLst>
                <a:ext uri="{FF2B5EF4-FFF2-40B4-BE49-F238E27FC236}">
                  <a16:creationId xmlns:a16="http://schemas.microsoft.com/office/drawing/2014/main" id="{35D5F267-5F25-4EFC-A0DB-1090014D9164}"/>
                </a:ext>
              </a:extLst>
            </p:cNvPr>
            <p:cNvSpPr txBox="1"/>
            <p:nvPr/>
          </p:nvSpPr>
          <p:spPr>
            <a:xfrm>
              <a:off x="6697665" y="2312045"/>
              <a:ext cx="4719469" cy="3108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 only walk away if</a:t>
              </a:r>
            </a:p>
            <a:p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Customer does not know what they want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Customer handling/visibility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Only for comparison purpose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Tender bidding lock to specific vendor characteristics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8" name="直线连接符 7">
              <a:extLst>
                <a:ext uri="{FF2B5EF4-FFF2-40B4-BE49-F238E27FC236}">
                  <a16:creationId xmlns:a16="http://schemas.microsoft.com/office/drawing/2014/main" id="{538329AB-85A7-F643-B670-5301DDE6F831}"/>
                </a:ext>
              </a:extLst>
            </p:cNvPr>
            <p:cNvCxnSpPr>
              <a:cxnSpLocks/>
            </p:cNvCxnSpPr>
            <p:nvPr/>
          </p:nvCxnSpPr>
          <p:spPr>
            <a:xfrm>
              <a:off x="6697665" y="3269060"/>
              <a:ext cx="4440027" cy="0"/>
            </a:xfrm>
            <a:prstGeom prst="line">
              <a:avLst/>
            </a:prstGeom>
            <a:ln w="12700">
              <a:solidFill>
                <a:srgbClr val="00B0F0">
                  <a:alpha val="46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>
              <a:extLst>
                <a:ext uri="{FF2B5EF4-FFF2-40B4-BE49-F238E27FC236}">
                  <a16:creationId xmlns:a16="http://schemas.microsoft.com/office/drawing/2014/main" id="{785BC694-404C-284D-B7A4-86FCC8A10C3B}"/>
                </a:ext>
              </a:extLst>
            </p:cNvPr>
            <p:cNvCxnSpPr>
              <a:cxnSpLocks/>
            </p:cNvCxnSpPr>
            <p:nvPr/>
          </p:nvCxnSpPr>
          <p:spPr>
            <a:xfrm>
              <a:off x="6697665" y="3763735"/>
              <a:ext cx="4440027" cy="0"/>
            </a:xfrm>
            <a:prstGeom prst="line">
              <a:avLst/>
            </a:prstGeom>
            <a:ln w="12700">
              <a:solidFill>
                <a:srgbClr val="00B0F0">
                  <a:alpha val="46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>
              <a:extLst>
                <a:ext uri="{FF2B5EF4-FFF2-40B4-BE49-F238E27FC236}">
                  <a16:creationId xmlns:a16="http://schemas.microsoft.com/office/drawing/2014/main" id="{9D7B01F5-BD74-C94E-96CC-4AF8FDC1A2D6}"/>
                </a:ext>
              </a:extLst>
            </p:cNvPr>
            <p:cNvCxnSpPr>
              <a:cxnSpLocks/>
            </p:cNvCxnSpPr>
            <p:nvPr/>
          </p:nvCxnSpPr>
          <p:spPr>
            <a:xfrm>
              <a:off x="6697665" y="4273400"/>
              <a:ext cx="4440027" cy="0"/>
            </a:xfrm>
            <a:prstGeom prst="line">
              <a:avLst/>
            </a:prstGeom>
            <a:ln w="12700">
              <a:solidFill>
                <a:srgbClr val="00B0F0">
                  <a:alpha val="46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>
              <a:extLst>
                <a:ext uri="{FF2B5EF4-FFF2-40B4-BE49-F238E27FC236}">
                  <a16:creationId xmlns:a16="http://schemas.microsoft.com/office/drawing/2014/main" id="{737921E6-2057-D540-A449-76C9D7B9CC13}"/>
                </a:ext>
              </a:extLst>
            </p:cNvPr>
            <p:cNvCxnSpPr>
              <a:cxnSpLocks/>
            </p:cNvCxnSpPr>
            <p:nvPr/>
          </p:nvCxnSpPr>
          <p:spPr>
            <a:xfrm>
              <a:off x="6697665" y="4947958"/>
              <a:ext cx="4440027" cy="0"/>
            </a:xfrm>
            <a:prstGeom prst="line">
              <a:avLst/>
            </a:prstGeom>
            <a:ln w="12700">
              <a:solidFill>
                <a:srgbClr val="00B0F0">
                  <a:alpha val="46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2D3AFFC1-FA7B-E84E-9C57-911C8393D0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588" y="2137301"/>
            <a:ext cx="3108543" cy="3108543"/>
          </a:xfrm>
          <a:prstGeom prst="rect">
            <a:avLst/>
          </a:prstGeom>
          <a:effectLst>
            <a:reflection blurRad="279400" stA="24000" endPos="210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64676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9" name="矩形 65">
            <a:extLst>
              <a:ext uri="{FF2B5EF4-FFF2-40B4-BE49-F238E27FC236}">
                <a16:creationId xmlns:a16="http://schemas.microsoft.com/office/drawing/2014/main" id="{73FEA9EA-CC67-483E-8562-2695DD4DF263}"/>
              </a:ext>
            </a:extLst>
          </p:cNvPr>
          <p:cNvSpPr/>
          <p:nvPr/>
        </p:nvSpPr>
        <p:spPr>
          <a:xfrm>
            <a:off x="579651" y="209934"/>
            <a:ext cx="340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IAM Main Features</a:t>
            </a:r>
          </a:p>
        </p:txBody>
      </p:sp>
      <p:sp>
        <p:nvSpPr>
          <p:cNvPr id="20" name="文本框 23">
            <a:extLst>
              <a:ext uri="{FF2B5EF4-FFF2-40B4-BE49-F238E27FC236}">
                <a16:creationId xmlns:a16="http://schemas.microsoft.com/office/drawing/2014/main" id="{3B79C343-530A-414D-8004-67BD4AA66040}"/>
              </a:ext>
            </a:extLst>
          </p:cNvPr>
          <p:cNvSpPr txBox="1"/>
          <p:nvPr/>
        </p:nvSpPr>
        <p:spPr>
          <a:xfrm>
            <a:off x="3493872" y="4260076"/>
            <a:ext cx="2607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Control with audit</a:t>
            </a:r>
          </a:p>
          <a:p>
            <a:pPr algn="ctr"/>
            <a:endParaRPr lang="en-US" altLang="zh-CN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文本框 24">
            <a:extLst>
              <a:ext uri="{FF2B5EF4-FFF2-40B4-BE49-F238E27FC236}">
                <a16:creationId xmlns:a16="http://schemas.microsoft.com/office/drawing/2014/main" id="{F157C39A-4325-426C-A851-5CD7F96FA814}"/>
              </a:ext>
            </a:extLst>
          </p:cNvPr>
          <p:cNvSpPr txBox="1"/>
          <p:nvPr/>
        </p:nvSpPr>
        <p:spPr>
          <a:xfrm>
            <a:off x="6657986" y="4259592"/>
            <a:ext cx="1654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Reporting</a:t>
            </a:r>
          </a:p>
        </p:txBody>
      </p:sp>
      <p:sp>
        <p:nvSpPr>
          <p:cNvPr id="24" name="文本框 25">
            <a:extLst>
              <a:ext uri="{FF2B5EF4-FFF2-40B4-BE49-F238E27FC236}">
                <a16:creationId xmlns:a16="http://schemas.microsoft.com/office/drawing/2014/main" id="{380BF42A-ABFC-4B72-8AA0-3E97473BBBD6}"/>
              </a:ext>
            </a:extLst>
          </p:cNvPr>
          <p:cNvSpPr txBox="1"/>
          <p:nvPr/>
        </p:nvSpPr>
        <p:spPr>
          <a:xfrm>
            <a:off x="8868670" y="4259402"/>
            <a:ext cx="2607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Management</a:t>
            </a:r>
          </a:p>
          <a:p>
            <a:pPr algn="ctr"/>
            <a:endParaRPr lang="en-US" altLang="zh-CN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文本框 26">
            <a:extLst>
              <a:ext uri="{FF2B5EF4-FFF2-40B4-BE49-F238E27FC236}">
                <a16:creationId xmlns:a16="http://schemas.microsoft.com/office/drawing/2014/main" id="{D71B7405-797A-4357-9C3B-DA0C3BBDB864}"/>
              </a:ext>
            </a:extLst>
          </p:cNvPr>
          <p:cNvSpPr txBox="1"/>
          <p:nvPr/>
        </p:nvSpPr>
        <p:spPr>
          <a:xfrm>
            <a:off x="579651" y="4245661"/>
            <a:ext cx="3144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Authentication</a:t>
            </a:r>
          </a:p>
          <a:p>
            <a:pPr algn="ctr"/>
            <a:endParaRPr lang="en-US" altLang="zh-CN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59">
            <a:extLst>
              <a:ext uri="{FF2B5EF4-FFF2-40B4-BE49-F238E27FC236}">
                <a16:creationId xmlns:a16="http://schemas.microsoft.com/office/drawing/2014/main" id="{61EC8FF4-9F82-1A46-BC88-04B110692275}"/>
              </a:ext>
            </a:extLst>
          </p:cNvPr>
          <p:cNvGrpSpPr/>
          <p:nvPr/>
        </p:nvGrpSpPr>
        <p:grpSpPr>
          <a:xfrm>
            <a:off x="908286" y="2779414"/>
            <a:ext cx="2386823" cy="1299171"/>
            <a:chOff x="2857886" y="3306421"/>
            <a:chExt cx="3434541" cy="1869452"/>
          </a:xfrm>
        </p:grpSpPr>
        <p:grpSp>
          <p:nvGrpSpPr>
            <p:cNvPr id="54" name="组合 60">
              <a:extLst>
                <a:ext uri="{FF2B5EF4-FFF2-40B4-BE49-F238E27FC236}">
                  <a16:creationId xmlns:a16="http://schemas.microsoft.com/office/drawing/2014/main" id="{C02A69E7-214E-264A-BBE5-B423ED4B44EF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56" name="矩形 11">
                <a:extLst>
                  <a:ext uri="{FF2B5EF4-FFF2-40B4-BE49-F238E27FC236}">
                    <a16:creationId xmlns:a16="http://schemas.microsoft.com/office/drawing/2014/main" id="{613A61F1-22CE-AD4A-AFD8-70E74838614D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57" name="组合 63">
                <a:extLst>
                  <a:ext uri="{FF2B5EF4-FFF2-40B4-BE49-F238E27FC236}">
                    <a16:creationId xmlns:a16="http://schemas.microsoft.com/office/drawing/2014/main" id="{2E7A9D19-ABC6-B747-A62C-32682E3EA873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58" name="矩形 92">
                  <a:extLst>
                    <a:ext uri="{FF2B5EF4-FFF2-40B4-BE49-F238E27FC236}">
                      <a16:creationId xmlns:a16="http://schemas.microsoft.com/office/drawing/2014/main" id="{464CBB10-FA1C-8748-A061-7928D983DC9F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59" name="矩形 92">
                  <a:extLst>
                    <a:ext uri="{FF2B5EF4-FFF2-40B4-BE49-F238E27FC236}">
                      <a16:creationId xmlns:a16="http://schemas.microsoft.com/office/drawing/2014/main" id="{F008CA1F-D117-964E-BD98-8179B6C4268B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60" name="组合 66">
                  <a:extLst>
                    <a:ext uri="{FF2B5EF4-FFF2-40B4-BE49-F238E27FC236}">
                      <a16:creationId xmlns:a16="http://schemas.microsoft.com/office/drawing/2014/main" id="{8AA4A7AD-78B4-7942-822E-DB98159AE306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61" name="直接连接符 40">
                    <a:extLst>
                      <a:ext uri="{FF2B5EF4-FFF2-40B4-BE49-F238E27FC236}">
                        <a16:creationId xmlns:a16="http://schemas.microsoft.com/office/drawing/2014/main" id="{6AE03270-5BCF-234F-B37B-2F035A398949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直接连接符 41">
                    <a:extLst>
                      <a:ext uri="{FF2B5EF4-FFF2-40B4-BE49-F238E27FC236}">
                        <a16:creationId xmlns:a16="http://schemas.microsoft.com/office/drawing/2014/main" id="{D3A25A35-D7C4-1140-B7D4-9B50C93D8E34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42">
                    <a:extLst>
                      <a:ext uri="{FF2B5EF4-FFF2-40B4-BE49-F238E27FC236}">
                        <a16:creationId xmlns:a16="http://schemas.microsoft.com/office/drawing/2014/main" id="{3CE9275A-1496-9F49-91E9-FFB5B77B192F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直接连接符 43">
                    <a:extLst>
                      <a:ext uri="{FF2B5EF4-FFF2-40B4-BE49-F238E27FC236}">
                        <a16:creationId xmlns:a16="http://schemas.microsoft.com/office/drawing/2014/main" id="{B046065D-06EF-584E-BCC0-EB40AEF26D64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直接连接符 44">
                    <a:extLst>
                      <a:ext uri="{FF2B5EF4-FFF2-40B4-BE49-F238E27FC236}">
                        <a16:creationId xmlns:a16="http://schemas.microsoft.com/office/drawing/2014/main" id="{610B07A7-5E03-CD41-A997-2CE4D27E3F7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直接连接符 45">
                    <a:extLst>
                      <a:ext uri="{FF2B5EF4-FFF2-40B4-BE49-F238E27FC236}">
                        <a16:creationId xmlns:a16="http://schemas.microsoft.com/office/drawing/2014/main" id="{D254EAF1-CD21-1F40-B987-DB3255ABFE74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55" name="矩形 9">
              <a:extLst>
                <a:ext uri="{FF2B5EF4-FFF2-40B4-BE49-F238E27FC236}">
                  <a16:creationId xmlns:a16="http://schemas.microsoft.com/office/drawing/2014/main" id="{F6D0DEA5-642B-0C43-ACDC-95F38F0F4DD8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grpSp>
        <p:nvGrpSpPr>
          <p:cNvPr id="18" name="组合 59">
            <a:extLst>
              <a:ext uri="{FF2B5EF4-FFF2-40B4-BE49-F238E27FC236}">
                <a16:creationId xmlns:a16="http://schemas.microsoft.com/office/drawing/2014/main" id="{D50F98E9-C79C-014B-83FF-353271ED71DF}"/>
              </a:ext>
            </a:extLst>
          </p:cNvPr>
          <p:cNvGrpSpPr/>
          <p:nvPr/>
        </p:nvGrpSpPr>
        <p:grpSpPr>
          <a:xfrm>
            <a:off x="3604279" y="2754173"/>
            <a:ext cx="2386823" cy="1299171"/>
            <a:chOff x="2857886" y="3306421"/>
            <a:chExt cx="3434541" cy="1869452"/>
          </a:xfrm>
        </p:grpSpPr>
        <p:grpSp>
          <p:nvGrpSpPr>
            <p:cNvPr id="41" name="组合 60">
              <a:extLst>
                <a:ext uri="{FF2B5EF4-FFF2-40B4-BE49-F238E27FC236}">
                  <a16:creationId xmlns:a16="http://schemas.microsoft.com/office/drawing/2014/main" id="{9D9AF2B9-35FB-1F4B-8BAD-9B7FD7E204BB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43" name="矩形 11">
                <a:extLst>
                  <a:ext uri="{FF2B5EF4-FFF2-40B4-BE49-F238E27FC236}">
                    <a16:creationId xmlns:a16="http://schemas.microsoft.com/office/drawing/2014/main" id="{32CC0982-616C-8845-928A-DF9FC4A89935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44" name="组合 63">
                <a:extLst>
                  <a:ext uri="{FF2B5EF4-FFF2-40B4-BE49-F238E27FC236}">
                    <a16:creationId xmlns:a16="http://schemas.microsoft.com/office/drawing/2014/main" id="{2485C457-E812-D646-96E6-F3BD2CE6A827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45" name="矩形 92">
                  <a:extLst>
                    <a:ext uri="{FF2B5EF4-FFF2-40B4-BE49-F238E27FC236}">
                      <a16:creationId xmlns:a16="http://schemas.microsoft.com/office/drawing/2014/main" id="{2D9DBDD5-ABF4-9347-B485-0660C6D00C57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46" name="矩形 92">
                  <a:extLst>
                    <a:ext uri="{FF2B5EF4-FFF2-40B4-BE49-F238E27FC236}">
                      <a16:creationId xmlns:a16="http://schemas.microsoft.com/office/drawing/2014/main" id="{95DD8778-4282-B64C-8290-188B8EE14884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47" name="组合 66">
                  <a:extLst>
                    <a:ext uri="{FF2B5EF4-FFF2-40B4-BE49-F238E27FC236}">
                      <a16:creationId xmlns:a16="http://schemas.microsoft.com/office/drawing/2014/main" id="{36204738-F336-1241-AFE3-01F029B7BC14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48" name="直接连接符 40">
                    <a:extLst>
                      <a:ext uri="{FF2B5EF4-FFF2-40B4-BE49-F238E27FC236}">
                        <a16:creationId xmlns:a16="http://schemas.microsoft.com/office/drawing/2014/main" id="{32D5F507-CBBF-6F46-9CF1-0D20C94FF24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直接连接符 41">
                    <a:extLst>
                      <a:ext uri="{FF2B5EF4-FFF2-40B4-BE49-F238E27FC236}">
                        <a16:creationId xmlns:a16="http://schemas.microsoft.com/office/drawing/2014/main" id="{4603E242-5F3D-2E4D-9749-16F055A61A0F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直接连接符 42">
                    <a:extLst>
                      <a:ext uri="{FF2B5EF4-FFF2-40B4-BE49-F238E27FC236}">
                        <a16:creationId xmlns:a16="http://schemas.microsoft.com/office/drawing/2014/main" id="{6BFACCB8-62B1-364A-8CAF-08A18C4FB04C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直接连接符 43">
                    <a:extLst>
                      <a:ext uri="{FF2B5EF4-FFF2-40B4-BE49-F238E27FC236}">
                        <a16:creationId xmlns:a16="http://schemas.microsoft.com/office/drawing/2014/main" id="{5A4FF25E-06E9-E64B-9B8F-F2E9B2D76A72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直接连接符 44">
                    <a:extLst>
                      <a:ext uri="{FF2B5EF4-FFF2-40B4-BE49-F238E27FC236}">
                        <a16:creationId xmlns:a16="http://schemas.microsoft.com/office/drawing/2014/main" id="{A82E0F7F-202C-5548-8875-65F02037A110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直接连接符 45">
                    <a:extLst>
                      <a:ext uri="{FF2B5EF4-FFF2-40B4-BE49-F238E27FC236}">
                        <a16:creationId xmlns:a16="http://schemas.microsoft.com/office/drawing/2014/main" id="{C7A0BD80-4DC6-FA47-B71B-FF26BACB2B03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42" name="矩形 9">
              <a:extLst>
                <a:ext uri="{FF2B5EF4-FFF2-40B4-BE49-F238E27FC236}">
                  <a16:creationId xmlns:a16="http://schemas.microsoft.com/office/drawing/2014/main" id="{1BD29777-EE77-C149-98F5-ACC002D55D01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grpSp>
        <p:nvGrpSpPr>
          <p:cNvPr id="19" name="组合 59">
            <a:extLst>
              <a:ext uri="{FF2B5EF4-FFF2-40B4-BE49-F238E27FC236}">
                <a16:creationId xmlns:a16="http://schemas.microsoft.com/office/drawing/2014/main" id="{B49BF584-9195-8C42-AFFA-CE26B973F4D6}"/>
              </a:ext>
            </a:extLst>
          </p:cNvPr>
          <p:cNvGrpSpPr/>
          <p:nvPr/>
        </p:nvGrpSpPr>
        <p:grpSpPr>
          <a:xfrm>
            <a:off x="8996265" y="2799138"/>
            <a:ext cx="2386823" cy="1299171"/>
            <a:chOff x="2857886" y="3306421"/>
            <a:chExt cx="3434541" cy="1869452"/>
          </a:xfrm>
        </p:grpSpPr>
        <p:grpSp>
          <p:nvGrpSpPr>
            <p:cNvPr id="21" name="组合 60">
              <a:extLst>
                <a:ext uri="{FF2B5EF4-FFF2-40B4-BE49-F238E27FC236}">
                  <a16:creationId xmlns:a16="http://schemas.microsoft.com/office/drawing/2014/main" id="{D3CEA041-A322-D840-AD0F-D33F83D82D0A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25" name="矩形 11">
                <a:extLst>
                  <a:ext uri="{FF2B5EF4-FFF2-40B4-BE49-F238E27FC236}">
                    <a16:creationId xmlns:a16="http://schemas.microsoft.com/office/drawing/2014/main" id="{A6E8CD73-BDDC-AB45-A167-C8D4C1446102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27" name="组合 63">
                <a:extLst>
                  <a:ext uri="{FF2B5EF4-FFF2-40B4-BE49-F238E27FC236}">
                    <a16:creationId xmlns:a16="http://schemas.microsoft.com/office/drawing/2014/main" id="{9B805A74-3D33-894C-98C5-2A6258F50D58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9" name="矩形 92">
                  <a:extLst>
                    <a:ext uri="{FF2B5EF4-FFF2-40B4-BE49-F238E27FC236}">
                      <a16:creationId xmlns:a16="http://schemas.microsoft.com/office/drawing/2014/main" id="{DA1D0E33-C084-6642-A415-1EBAB48467C6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31" name="矩形 92">
                  <a:extLst>
                    <a:ext uri="{FF2B5EF4-FFF2-40B4-BE49-F238E27FC236}">
                      <a16:creationId xmlns:a16="http://schemas.microsoft.com/office/drawing/2014/main" id="{2E6076CF-0C06-A246-B76F-3901A29B9424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33" name="组合 66">
                  <a:extLst>
                    <a:ext uri="{FF2B5EF4-FFF2-40B4-BE49-F238E27FC236}">
                      <a16:creationId xmlns:a16="http://schemas.microsoft.com/office/drawing/2014/main" id="{8FC21909-4E1A-6D47-93EB-5CC5F7ABF353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35" name="直接连接符 40">
                    <a:extLst>
                      <a:ext uri="{FF2B5EF4-FFF2-40B4-BE49-F238E27FC236}">
                        <a16:creationId xmlns:a16="http://schemas.microsoft.com/office/drawing/2014/main" id="{BD1B486B-6EC4-7648-8A65-72FDEEFC3584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41">
                    <a:extLst>
                      <a:ext uri="{FF2B5EF4-FFF2-40B4-BE49-F238E27FC236}">
                        <a16:creationId xmlns:a16="http://schemas.microsoft.com/office/drawing/2014/main" id="{56EA2CF5-08AC-EF49-A210-2A198EE67E19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42">
                    <a:extLst>
                      <a:ext uri="{FF2B5EF4-FFF2-40B4-BE49-F238E27FC236}">
                        <a16:creationId xmlns:a16="http://schemas.microsoft.com/office/drawing/2014/main" id="{7AD087AA-9E55-1746-B6F7-602FD4E2B509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43">
                    <a:extLst>
                      <a:ext uri="{FF2B5EF4-FFF2-40B4-BE49-F238E27FC236}">
                        <a16:creationId xmlns:a16="http://schemas.microsoft.com/office/drawing/2014/main" id="{A71027AF-5773-094A-A078-7F1E12A78E68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44">
                    <a:extLst>
                      <a:ext uri="{FF2B5EF4-FFF2-40B4-BE49-F238E27FC236}">
                        <a16:creationId xmlns:a16="http://schemas.microsoft.com/office/drawing/2014/main" id="{E73FD76B-79B9-1741-A7BC-C42042ECD33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45">
                    <a:extLst>
                      <a:ext uri="{FF2B5EF4-FFF2-40B4-BE49-F238E27FC236}">
                        <a16:creationId xmlns:a16="http://schemas.microsoft.com/office/drawing/2014/main" id="{9AD5904B-1CC6-E540-9B84-C453FA29729A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23" name="矩形 9">
              <a:extLst>
                <a:ext uri="{FF2B5EF4-FFF2-40B4-BE49-F238E27FC236}">
                  <a16:creationId xmlns:a16="http://schemas.microsoft.com/office/drawing/2014/main" id="{E8FCC86D-362B-1042-93A0-7D78EDFAD65C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grpSp>
        <p:nvGrpSpPr>
          <p:cNvPr id="67" name="组合 59">
            <a:extLst>
              <a:ext uri="{FF2B5EF4-FFF2-40B4-BE49-F238E27FC236}">
                <a16:creationId xmlns:a16="http://schemas.microsoft.com/office/drawing/2014/main" id="{3DD2CDD2-C0E9-EA4A-9742-42729D5C0501}"/>
              </a:ext>
            </a:extLst>
          </p:cNvPr>
          <p:cNvGrpSpPr/>
          <p:nvPr/>
        </p:nvGrpSpPr>
        <p:grpSpPr>
          <a:xfrm>
            <a:off x="6300272" y="2754173"/>
            <a:ext cx="2386823" cy="1299171"/>
            <a:chOff x="2857886" y="3306421"/>
            <a:chExt cx="3434541" cy="1869452"/>
          </a:xfrm>
        </p:grpSpPr>
        <p:grpSp>
          <p:nvGrpSpPr>
            <p:cNvPr id="68" name="组合 60">
              <a:extLst>
                <a:ext uri="{FF2B5EF4-FFF2-40B4-BE49-F238E27FC236}">
                  <a16:creationId xmlns:a16="http://schemas.microsoft.com/office/drawing/2014/main" id="{2F8EBA29-DA2E-8249-992C-792147287097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70" name="矩形 11">
                <a:extLst>
                  <a:ext uri="{FF2B5EF4-FFF2-40B4-BE49-F238E27FC236}">
                    <a16:creationId xmlns:a16="http://schemas.microsoft.com/office/drawing/2014/main" id="{D1D692E9-21DF-404A-A6FF-1ED3655EF985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71" name="组合 63">
                <a:extLst>
                  <a:ext uri="{FF2B5EF4-FFF2-40B4-BE49-F238E27FC236}">
                    <a16:creationId xmlns:a16="http://schemas.microsoft.com/office/drawing/2014/main" id="{277B5100-B007-4849-9429-A737C6261BFE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72" name="矩形 92">
                  <a:extLst>
                    <a:ext uri="{FF2B5EF4-FFF2-40B4-BE49-F238E27FC236}">
                      <a16:creationId xmlns:a16="http://schemas.microsoft.com/office/drawing/2014/main" id="{ED38F430-0249-BC48-A5FB-DF5624203BE4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73" name="矩形 92">
                  <a:extLst>
                    <a:ext uri="{FF2B5EF4-FFF2-40B4-BE49-F238E27FC236}">
                      <a16:creationId xmlns:a16="http://schemas.microsoft.com/office/drawing/2014/main" id="{5132C523-0D2F-5444-BB97-58CEBE2FED1E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74" name="组合 66">
                  <a:extLst>
                    <a:ext uri="{FF2B5EF4-FFF2-40B4-BE49-F238E27FC236}">
                      <a16:creationId xmlns:a16="http://schemas.microsoft.com/office/drawing/2014/main" id="{B11E2CD3-CD4F-FE4C-AEAD-9266C7B967C9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75" name="直接连接符 40">
                    <a:extLst>
                      <a:ext uri="{FF2B5EF4-FFF2-40B4-BE49-F238E27FC236}">
                        <a16:creationId xmlns:a16="http://schemas.microsoft.com/office/drawing/2014/main" id="{FC1ED953-BBDB-934D-8A1C-DF23C5796015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直接连接符 41">
                    <a:extLst>
                      <a:ext uri="{FF2B5EF4-FFF2-40B4-BE49-F238E27FC236}">
                        <a16:creationId xmlns:a16="http://schemas.microsoft.com/office/drawing/2014/main" id="{5FC9F5F9-F580-4441-8698-198B807F8BF5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直接连接符 42">
                    <a:extLst>
                      <a:ext uri="{FF2B5EF4-FFF2-40B4-BE49-F238E27FC236}">
                        <a16:creationId xmlns:a16="http://schemas.microsoft.com/office/drawing/2014/main" id="{8C2806AB-EAD4-734C-869F-CE8224DC6F89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直接连接符 43">
                    <a:extLst>
                      <a:ext uri="{FF2B5EF4-FFF2-40B4-BE49-F238E27FC236}">
                        <a16:creationId xmlns:a16="http://schemas.microsoft.com/office/drawing/2014/main" id="{D2883D8A-F60D-BC43-A2FA-1E4AC2602706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直接连接符 44">
                    <a:extLst>
                      <a:ext uri="{FF2B5EF4-FFF2-40B4-BE49-F238E27FC236}">
                        <a16:creationId xmlns:a16="http://schemas.microsoft.com/office/drawing/2014/main" id="{B1996530-FF34-E04D-A67B-75AC721EAA9D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直接连接符 45">
                    <a:extLst>
                      <a:ext uri="{FF2B5EF4-FFF2-40B4-BE49-F238E27FC236}">
                        <a16:creationId xmlns:a16="http://schemas.microsoft.com/office/drawing/2014/main" id="{A5A02160-6BCB-4C4E-892A-3289778A6B98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69" name="矩形 9">
              <a:extLst>
                <a:ext uri="{FF2B5EF4-FFF2-40B4-BE49-F238E27FC236}">
                  <a16:creationId xmlns:a16="http://schemas.microsoft.com/office/drawing/2014/main" id="{12067D33-E5DA-7449-8B25-58D999EA2446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sp>
        <p:nvSpPr>
          <p:cNvPr id="81" name="Freeform 9">
            <a:extLst>
              <a:ext uri="{FF2B5EF4-FFF2-40B4-BE49-F238E27FC236}">
                <a16:creationId xmlns:a16="http://schemas.microsoft.com/office/drawing/2014/main" id="{65A1FC6E-1A13-714B-BA9D-523C36F46C1B}"/>
              </a:ext>
            </a:extLst>
          </p:cNvPr>
          <p:cNvSpPr>
            <a:spLocks noEditPoints="1"/>
          </p:cNvSpPr>
          <p:nvPr/>
        </p:nvSpPr>
        <p:spPr bwMode="auto">
          <a:xfrm>
            <a:off x="7264968" y="2451181"/>
            <a:ext cx="457429" cy="475675"/>
          </a:xfrm>
          <a:custGeom>
            <a:avLst/>
            <a:gdLst>
              <a:gd name="T0" fmla="*/ 293 w 347"/>
              <a:gd name="T1" fmla="*/ 151 h 360"/>
              <a:gd name="T2" fmla="*/ 289 w 347"/>
              <a:gd name="T3" fmla="*/ 26 h 360"/>
              <a:gd name="T4" fmla="*/ 25 w 347"/>
              <a:gd name="T5" fmla="*/ 29 h 360"/>
              <a:gd name="T6" fmla="*/ 28 w 347"/>
              <a:gd name="T7" fmla="*/ 334 h 360"/>
              <a:gd name="T8" fmla="*/ 157 w 347"/>
              <a:gd name="T9" fmla="*/ 347 h 360"/>
              <a:gd name="T10" fmla="*/ 12 w 347"/>
              <a:gd name="T11" fmla="*/ 360 h 360"/>
              <a:gd name="T12" fmla="*/ 0 w 347"/>
              <a:gd name="T13" fmla="*/ 13 h 360"/>
              <a:gd name="T14" fmla="*/ 306 w 347"/>
              <a:gd name="T15" fmla="*/ 0 h 360"/>
              <a:gd name="T16" fmla="*/ 318 w 347"/>
              <a:gd name="T17" fmla="*/ 151 h 360"/>
              <a:gd name="T18" fmla="*/ 59 w 347"/>
              <a:gd name="T19" fmla="*/ 83 h 360"/>
              <a:gd name="T20" fmla="*/ 261 w 347"/>
              <a:gd name="T21" fmla="*/ 96 h 360"/>
              <a:gd name="T22" fmla="*/ 59 w 347"/>
              <a:gd name="T23" fmla="*/ 109 h 360"/>
              <a:gd name="T24" fmla="*/ 59 w 347"/>
              <a:gd name="T25" fmla="*/ 83 h 360"/>
              <a:gd name="T26" fmla="*/ 146 w 347"/>
              <a:gd name="T27" fmla="*/ 166 h 360"/>
              <a:gd name="T28" fmla="*/ 146 w 347"/>
              <a:gd name="T29" fmla="*/ 191 h 360"/>
              <a:gd name="T30" fmla="*/ 48 w 347"/>
              <a:gd name="T31" fmla="*/ 179 h 360"/>
              <a:gd name="T32" fmla="*/ 61 w 347"/>
              <a:gd name="T33" fmla="*/ 249 h 360"/>
              <a:gd name="T34" fmla="*/ 159 w 347"/>
              <a:gd name="T35" fmla="*/ 261 h 360"/>
              <a:gd name="T36" fmla="*/ 61 w 347"/>
              <a:gd name="T37" fmla="*/ 274 h 360"/>
              <a:gd name="T38" fmla="*/ 61 w 347"/>
              <a:gd name="T39" fmla="*/ 249 h 360"/>
              <a:gd name="T40" fmla="*/ 200 w 347"/>
              <a:gd name="T41" fmla="*/ 166 h 360"/>
              <a:gd name="T42" fmla="*/ 200 w 347"/>
              <a:gd name="T43" fmla="*/ 191 h 360"/>
              <a:gd name="T44" fmla="*/ 170 w 347"/>
              <a:gd name="T45" fmla="*/ 179 h 360"/>
              <a:gd name="T46" fmla="*/ 191 w 347"/>
              <a:gd name="T47" fmla="*/ 253 h 360"/>
              <a:gd name="T48" fmla="*/ 210 w 347"/>
              <a:gd name="T49" fmla="*/ 232 h 360"/>
              <a:gd name="T50" fmla="*/ 223 w 347"/>
              <a:gd name="T51" fmla="*/ 205 h 360"/>
              <a:gd name="T52" fmla="*/ 269 w 347"/>
              <a:gd name="T53" fmla="*/ 205 h 360"/>
              <a:gd name="T54" fmla="*/ 316 w 347"/>
              <a:gd name="T55" fmla="*/ 205 h 360"/>
              <a:gd name="T56" fmla="*/ 328 w 347"/>
              <a:gd name="T57" fmla="*/ 232 h 360"/>
              <a:gd name="T58" fmla="*/ 347 w 347"/>
              <a:gd name="T59" fmla="*/ 253 h 360"/>
              <a:gd name="T60" fmla="*/ 346 w 347"/>
              <a:gd name="T61" fmla="*/ 285 h 360"/>
              <a:gd name="T62" fmla="*/ 328 w 347"/>
              <a:gd name="T63" fmla="*/ 310 h 360"/>
              <a:gd name="T64" fmla="*/ 314 w 347"/>
              <a:gd name="T65" fmla="*/ 334 h 360"/>
              <a:gd name="T66" fmla="*/ 269 w 347"/>
              <a:gd name="T67" fmla="*/ 334 h 360"/>
              <a:gd name="T68" fmla="*/ 224 w 347"/>
              <a:gd name="T69" fmla="*/ 334 h 360"/>
              <a:gd name="T70" fmla="*/ 210 w 347"/>
              <a:gd name="T71" fmla="*/ 310 h 360"/>
              <a:gd name="T72" fmla="*/ 192 w 347"/>
              <a:gd name="T73" fmla="*/ 285 h 360"/>
              <a:gd name="T74" fmla="*/ 191 w 347"/>
              <a:gd name="T75" fmla="*/ 253 h 360"/>
              <a:gd name="T76" fmla="*/ 296 w 347"/>
              <a:gd name="T77" fmla="*/ 269 h 360"/>
              <a:gd name="T78" fmla="*/ 242 w 347"/>
              <a:gd name="T79" fmla="*/ 269 h 360"/>
              <a:gd name="T80" fmla="*/ 269 w 347"/>
              <a:gd name="T81" fmla="*/ 29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47" h="360">
                <a:moveTo>
                  <a:pt x="306" y="164"/>
                </a:moveTo>
                <a:cubicBezTo>
                  <a:pt x="298" y="164"/>
                  <a:pt x="293" y="158"/>
                  <a:pt x="293" y="151"/>
                </a:cubicBezTo>
                <a:cubicBezTo>
                  <a:pt x="293" y="29"/>
                  <a:pt x="293" y="29"/>
                  <a:pt x="293" y="29"/>
                </a:cubicBezTo>
                <a:cubicBezTo>
                  <a:pt x="293" y="27"/>
                  <a:pt x="291" y="26"/>
                  <a:pt x="289" y="26"/>
                </a:cubicBezTo>
                <a:cubicBezTo>
                  <a:pt x="28" y="26"/>
                  <a:pt x="28" y="26"/>
                  <a:pt x="28" y="26"/>
                </a:cubicBezTo>
                <a:cubicBezTo>
                  <a:pt x="27" y="26"/>
                  <a:pt x="25" y="27"/>
                  <a:pt x="25" y="29"/>
                </a:cubicBezTo>
                <a:cubicBezTo>
                  <a:pt x="25" y="331"/>
                  <a:pt x="25" y="331"/>
                  <a:pt x="25" y="331"/>
                </a:cubicBezTo>
                <a:cubicBezTo>
                  <a:pt x="25" y="333"/>
                  <a:pt x="27" y="334"/>
                  <a:pt x="28" y="334"/>
                </a:cubicBezTo>
                <a:cubicBezTo>
                  <a:pt x="145" y="334"/>
                  <a:pt x="145" y="334"/>
                  <a:pt x="145" y="334"/>
                </a:cubicBezTo>
                <a:cubicBezTo>
                  <a:pt x="152" y="334"/>
                  <a:pt x="157" y="340"/>
                  <a:pt x="157" y="347"/>
                </a:cubicBezTo>
                <a:cubicBezTo>
                  <a:pt x="157" y="354"/>
                  <a:pt x="152" y="360"/>
                  <a:pt x="145" y="360"/>
                </a:cubicBezTo>
                <a:cubicBezTo>
                  <a:pt x="12" y="360"/>
                  <a:pt x="12" y="360"/>
                  <a:pt x="12" y="360"/>
                </a:cubicBezTo>
                <a:cubicBezTo>
                  <a:pt x="5" y="360"/>
                  <a:pt x="0" y="354"/>
                  <a:pt x="0" y="34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2" y="0"/>
                </a:cubicBezTo>
                <a:cubicBezTo>
                  <a:pt x="306" y="0"/>
                  <a:pt x="306" y="0"/>
                  <a:pt x="306" y="0"/>
                </a:cubicBezTo>
                <a:cubicBezTo>
                  <a:pt x="313" y="0"/>
                  <a:pt x="318" y="6"/>
                  <a:pt x="318" y="13"/>
                </a:cubicBezTo>
                <a:cubicBezTo>
                  <a:pt x="318" y="151"/>
                  <a:pt x="318" y="151"/>
                  <a:pt x="318" y="151"/>
                </a:cubicBezTo>
                <a:cubicBezTo>
                  <a:pt x="318" y="158"/>
                  <a:pt x="313" y="164"/>
                  <a:pt x="306" y="164"/>
                </a:cubicBezTo>
                <a:close/>
                <a:moveTo>
                  <a:pt x="59" y="83"/>
                </a:moveTo>
                <a:cubicBezTo>
                  <a:pt x="248" y="83"/>
                  <a:pt x="248" y="83"/>
                  <a:pt x="248" y="83"/>
                </a:cubicBezTo>
                <a:cubicBezTo>
                  <a:pt x="255" y="83"/>
                  <a:pt x="261" y="89"/>
                  <a:pt x="261" y="96"/>
                </a:cubicBezTo>
                <a:cubicBezTo>
                  <a:pt x="261" y="103"/>
                  <a:pt x="255" y="109"/>
                  <a:pt x="248" y="10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1" y="109"/>
                  <a:pt x="46" y="103"/>
                  <a:pt x="46" y="96"/>
                </a:cubicBezTo>
                <a:cubicBezTo>
                  <a:pt x="46" y="89"/>
                  <a:pt x="51" y="83"/>
                  <a:pt x="59" y="83"/>
                </a:cubicBezTo>
                <a:close/>
                <a:moveTo>
                  <a:pt x="61" y="166"/>
                </a:moveTo>
                <a:cubicBezTo>
                  <a:pt x="146" y="166"/>
                  <a:pt x="146" y="166"/>
                  <a:pt x="146" y="166"/>
                </a:cubicBezTo>
                <a:cubicBezTo>
                  <a:pt x="153" y="166"/>
                  <a:pt x="159" y="172"/>
                  <a:pt x="159" y="179"/>
                </a:cubicBezTo>
                <a:cubicBezTo>
                  <a:pt x="159" y="186"/>
                  <a:pt x="153" y="191"/>
                  <a:pt x="146" y="191"/>
                </a:cubicBezTo>
                <a:cubicBezTo>
                  <a:pt x="61" y="191"/>
                  <a:pt x="61" y="191"/>
                  <a:pt x="61" y="191"/>
                </a:cubicBezTo>
                <a:cubicBezTo>
                  <a:pt x="53" y="191"/>
                  <a:pt x="48" y="186"/>
                  <a:pt x="48" y="179"/>
                </a:cubicBezTo>
                <a:cubicBezTo>
                  <a:pt x="48" y="172"/>
                  <a:pt x="53" y="166"/>
                  <a:pt x="61" y="166"/>
                </a:cubicBezTo>
                <a:close/>
                <a:moveTo>
                  <a:pt x="61" y="249"/>
                </a:moveTo>
                <a:cubicBezTo>
                  <a:pt x="146" y="249"/>
                  <a:pt x="146" y="249"/>
                  <a:pt x="146" y="249"/>
                </a:cubicBezTo>
                <a:cubicBezTo>
                  <a:pt x="153" y="249"/>
                  <a:pt x="159" y="254"/>
                  <a:pt x="159" y="261"/>
                </a:cubicBezTo>
                <a:cubicBezTo>
                  <a:pt x="159" y="268"/>
                  <a:pt x="153" y="274"/>
                  <a:pt x="146" y="274"/>
                </a:cubicBezTo>
                <a:cubicBezTo>
                  <a:pt x="61" y="274"/>
                  <a:pt x="61" y="274"/>
                  <a:pt x="61" y="274"/>
                </a:cubicBezTo>
                <a:cubicBezTo>
                  <a:pt x="53" y="274"/>
                  <a:pt x="48" y="268"/>
                  <a:pt x="48" y="261"/>
                </a:cubicBezTo>
                <a:cubicBezTo>
                  <a:pt x="48" y="254"/>
                  <a:pt x="53" y="249"/>
                  <a:pt x="61" y="249"/>
                </a:cubicBezTo>
                <a:close/>
                <a:moveTo>
                  <a:pt x="183" y="166"/>
                </a:moveTo>
                <a:cubicBezTo>
                  <a:pt x="200" y="166"/>
                  <a:pt x="200" y="166"/>
                  <a:pt x="200" y="166"/>
                </a:cubicBezTo>
                <a:cubicBezTo>
                  <a:pt x="207" y="166"/>
                  <a:pt x="213" y="172"/>
                  <a:pt x="213" y="179"/>
                </a:cubicBezTo>
                <a:cubicBezTo>
                  <a:pt x="213" y="186"/>
                  <a:pt x="207" y="191"/>
                  <a:pt x="200" y="191"/>
                </a:cubicBezTo>
                <a:cubicBezTo>
                  <a:pt x="183" y="191"/>
                  <a:pt x="183" y="191"/>
                  <a:pt x="183" y="191"/>
                </a:cubicBezTo>
                <a:cubicBezTo>
                  <a:pt x="176" y="191"/>
                  <a:pt x="170" y="186"/>
                  <a:pt x="170" y="179"/>
                </a:cubicBezTo>
                <a:cubicBezTo>
                  <a:pt x="170" y="172"/>
                  <a:pt x="176" y="166"/>
                  <a:pt x="183" y="166"/>
                </a:cubicBezTo>
                <a:close/>
                <a:moveTo>
                  <a:pt x="191" y="253"/>
                </a:moveTo>
                <a:cubicBezTo>
                  <a:pt x="193" y="245"/>
                  <a:pt x="196" y="236"/>
                  <a:pt x="201" y="229"/>
                </a:cubicBezTo>
                <a:cubicBezTo>
                  <a:pt x="204" y="231"/>
                  <a:pt x="207" y="232"/>
                  <a:pt x="210" y="232"/>
                </a:cubicBezTo>
                <a:cubicBezTo>
                  <a:pt x="219" y="232"/>
                  <a:pt x="226" y="224"/>
                  <a:pt x="226" y="215"/>
                </a:cubicBezTo>
                <a:cubicBezTo>
                  <a:pt x="226" y="211"/>
                  <a:pt x="225" y="208"/>
                  <a:pt x="223" y="205"/>
                </a:cubicBezTo>
                <a:cubicBezTo>
                  <a:pt x="232" y="198"/>
                  <a:pt x="242" y="194"/>
                  <a:pt x="253" y="191"/>
                </a:cubicBezTo>
                <a:cubicBezTo>
                  <a:pt x="254" y="199"/>
                  <a:pt x="261" y="205"/>
                  <a:pt x="269" y="205"/>
                </a:cubicBezTo>
                <a:cubicBezTo>
                  <a:pt x="277" y="205"/>
                  <a:pt x="284" y="199"/>
                  <a:pt x="285" y="192"/>
                </a:cubicBezTo>
                <a:cubicBezTo>
                  <a:pt x="296" y="194"/>
                  <a:pt x="307" y="199"/>
                  <a:pt x="316" y="205"/>
                </a:cubicBezTo>
                <a:cubicBezTo>
                  <a:pt x="313" y="208"/>
                  <a:pt x="312" y="212"/>
                  <a:pt x="312" y="215"/>
                </a:cubicBezTo>
                <a:cubicBezTo>
                  <a:pt x="312" y="224"/>
                  <a:pt x="319" y="232"/>
                  <a:pt x="328" y="232"/>
                </a:cubicBezTo>
                <a:cubicBezTo>
                  <a:pt x="331" y="232"/>
                  <a:pt x="335" y="231"/>
                  <a:pt x="337" y="229"/>
                </a:cubicBezTo>
                <a:cubicBezTo>
                  <a:pt x="342" y="236"/>
                  <a:pt x="345" y="245"/>
                  <a:pt x="347" y="253"/>
                </a:cubicBezTo>
                <a:cubicBezTo>
                  <a:pt x="339" y="255"/>
                  <a:pt x="334" y="261"/>
                  <a:pt x="334" y="269"/>
                </a:cubicBezTo>
                <a:cubicBezTo>
                  <a:pt x="334" y="277"/>
                  <a:pt x="339" y="284"/>
                  <a:pt x="346" y="285"/>
                </a:cubicBezTo>
                <a:cubicBezTo>
                  <a:pt x="345" y="294"/>
                  <a:pt x="341" y="303"/>
                  <a:pt x="336" y="311"/>
                </a:cubicBezTo>
                <a:cubicBezTo>
                  <a:pt x="333" y="310"/>
                  <a:pt x="331" y="310"/>
                  <a:pt x="328" y="310"/>
                </a:cubicBezTo>
                <a:cubicBezTo>
                  <a:pt x="319" y="310"/>
                  <a:pt x="312" y="317"/>
                  <a:pt x="312" y="326"/>
                </a:cubicBezTo>
                <a:cubicBezTo>
                  <a:pt x="312" y="329"/>
                  <a:pt x="313" y="332"/>
                  <a:pt x="314" y="334"/>
                </a:cubicBezTo>
                <a:cubicBezTo>
                  <a:pt x="306" y="340"/>
                  <a:pt x="296" y="344"/>
                  <a:pt x="285" y="346"/>
                </a:cubicBezTo>
                <a:cubicBezTo>
                  <a:pt x="284" y="339"/>
                  <a:pt x="277" y="334"/>
                  <a:pt x="269" y="334"/>
                </a:cubicBezTo>
                <a:cubicBezTo>
                  <a:pt x="261" y="334"/>
                  <a:pt x="255" y="339"/>
                  <a:pt x="253" y="347"/>
                </a:cubicBezTo>
                <a:cubicBezTo>
                  <a:pt x="243" y="344"/>
                  <a:pt x="233" y="340"/>
                  <a:pt x="224" y="334"/>
                </a:cubicBezTo>
                <a:cubicBezTo>
                  <a:pt x="226" y="332"/>
                  <a:pt x="226" y="329"/>
                  <a:pt x="226" y="326"/>
                </a:cubicBezTo>
                <a:cubicBezTo>
                  <a:pt x="226" y="317"/>
                  <a:pt x="219" y="310"/>
                  <a:pt x="210" y="310"/>
                </a:cubicBezTo>
                <a:cubicBezTo>
                  <a:pt x="207" y="310"/>
                  <a:pt x="205" y="310"/>
                  <a:pt x="202" y="312"/>
                </a:cubicBezTo>
                <a:cubicBezTo>
                  <a:pt x="197" y="304"/>
                  <a:pt x="193" y="295"/>
                  <a:pt x="192" y="285"/>
                </a:cubicBezTo>
                <a:cubicBezTo>
                  <a:pt x="199" y="284"/>
                  <a:pt x="205" y="277"/>
                  <a:pt x="205" y="269"/>
                </a:cubicBezTo>
                <a:cubicBezTo>
                  <a:pt x="205" y="261"/>
                  <a:pt x="199" y="255"/>
                  <a:pt x="191" y="253"/>
                </a:cubicBezTo>
                <a:close/>
                <a:moveTo>
                  <a:pt x="269" y="296"/>
                </a:moveTo>
                <a:cubicBezTo>
                  <a:pt x="284" y="296"/>
                  <a:pt x="296" y="284"/>
                  <a:pt x="296" y="269"/>
                </a:cubicBezTo>
                <a:cubicBezTo>
                  <a:pt x="296" y="254"/>
                  <a:pt x="284" y="242"/>
                  <a:pt x="269" y="242"/>
                </a:cubicBezTo>
                <a:cubicBezTo>
                  <a:pt x="254" y="242"/>
                  <a:pt x="242" y="254"/>
                  <a:pt x="242" y="269"/>
                </a:cubicBezTo>
                <a:cubicBezTo>
                  <a:pt x="242" y="284"/>
                  <a:pt x="254" y="296"/>
                  <a:pt x="269" y="296"/>
                </a:cubicBezTo>
                <a:close/>
                <a:moveTo>
                  <a:pt x="269" y="296"/>
                </a:moveTo>
                <a:cubicBezTo>
                  <a:pt x="269" y="296"/>
                  <a:pt x="269" y="296"/>
                  <a:pt x="269" y="29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6" name="图形 5">
            <a:extLst>
              <a:ext uri="{FF2B5EF4-FFF2-40B4-BE49-F238E27FC236}">
                <a16:creationId xmlns:a16="http://schemas.microsoft.com/office/drawing/2014/main" id="{273E8771-79BD-BC45-9685-F7403A97BB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77656" y="2394935"/>
            <a:ext cx="605691" cy="605691"/>
          </a:xfrm>
          <a:prstGeom prst="rect">
            <a:avLst/>
          </a:prstGeom>
        </p:spPr>
      </p:pic>
      <p:pic>
        <p:nvPicPr>
          <p:cNvPr id="8" name="图形 7">
            <a:extLst>
              <a:ext uri="{FF2B5EF4-FFF2-40B4-BE49-F238E27FC236}">
                <a16:creationId xmlns:a16="http://schemas.microsoft.com/office/drawing/2014/main" id="{F3284BBF-27DE-8F45-BE29-5E21CAFF3F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57654" y="2475016"/>
            <a:ext cx="481419" cy="471980"/>
          </a:xfrm>
          <a:prstGeom prst="rect">
            <a:avLst/>
          </a:prstGeom>
        </p:spPr>
      </p:pic>
      <p:pic>
        <p:nvPicPr>
          <p:cNvPr id="11" name="图形 10">
            <a:extLst>
              <a:ext uri="{FF2B5EF4-FFF2-40B4-BE49-F238E27FC236}">
                <a16:creationId xmlns:a16="http://schemas.microsoft.com/office/drawing/2014/main" id="{EEE53E1D-F632-EA48-88C3-25A2D0714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823672" y="2424441"/>
            <a:ext cx="546681" cy="54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1096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645338" y="2315029"/>
            <a:ext cx="4655646" cy="1901371"/>
            <a:chOff x="2901044" y="2315029"/>
            <a:chExt cx="4655646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2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126216" y="2665549"/>
              <a:ext cx="2430474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3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</a:p>
            <a:p>
              <a:r>
                <a:rPr lang="en-US" altLang="zh-CN" sz="3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Approach</a:t>
              </a:r>
              <a:endParaRPr lang="zh-CN" altLang="en-US" sz="3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8963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279468" cy="523220"/>
            <a:chOff x="1" y="200326"/>
            <a:chExt cx="92794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9981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Scenario Value Proposition 1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96BE468E-F6BD-44CF-B95F-E2524672D968}"/>
              </a:ext>
            </a:extLst>
          </p:cNvPr>
          <p:cNvSpPr txBox="1"/>
          <p:nvPr/>
        </p:nvSpPr>
        <p:spPr>
          <a:xfrm>
            <a:off x="6206016" y="2618824"/>
            <a:ext cx="57453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Positioning and bundle solution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Network perimeter protection and user behavior control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Application Control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Proxy Avoidance/Anonymizers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rgbClr val="00B0F0"/>
              </a:buClr>
            </a:pPr>
            <a:endParaRPr lang="en-MY" dirty="0">
              <a:solidFill>
                <a:schemeClr val="bg1"/>
              </a:solidFill>
            </a:endParaRPr>
          </a:p>
        </p:txBody>
      </p:sp>
      <p:cxnSp>
        <p:nvCxnSpPr>
          <p:cNvPr id="14" name="直线连接符 13">
            <a:extLst>
              <a:ext uri="{FF2B5EF4-FFF2-40B4-BE49-F238E27FC236}">
                <a16:creationId xmlns:a16="http://schemas.microsoft.com/office/drawing/2014/main" id="{881D4013-5F2F-454B-9073-D047B239AE93}"/>
              </a:ext>
            </a:extLst>
          </p:cNvPr>
          <p:cNvCxnSpPr/>
          <p:nvPr/>
        </p:nvCxnSpPr>
        <p:spPr>
          <a:xfrm>
            <a:off x="6156042" y="3889279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>
            <a:extLst>
              <a:ext uri="{FF2B5EF4-FFF2-40B4-BE49-F238E27FC236}">
                <a16:creationId xmlns:a16="http://schemas.microsoft.com/office/drawing/2014/main" id="{7BCA8384-61AA-7A42-9406-9D96404E12EF}"/>
              </a:ext>
            </a:extLst>
          </p:cNvPr>
          <p:cNvCxnSpPr/>
          <p:nvPr/>
        </p:nvCxnSpPr>
        <p:spPr>
          <a:xfrm>
            <a:off x="6156042" y="4486783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>
            <a:extLst>
              <a:ext uri="{FF2B5EF4-FFF2-40B4-BE49-F238E27FC236}">
                <a16:creationId xmlns:a16="http://schemas.microsoft.com/office/drawing/2014/main" id="{33BB8764-0EEF-2541-A9BE-13C4A4A6C88A}"/>
              </a:ext>
            </a:extLst>
          </p:cNvPr>
          <p:cNvCxnSpPr/>
          <p:nvPr/>
        </p:nvCxnSpPr>
        <p:spPr>
          <a:xfrm>
            <a:off x="6156042" y="5016783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>
            <a:extLst>
              <a:ext uri="{FF2B5EF4-FFF2-40B4-BE49-F238E27FC236}">
                <a16:creationId xmlns:a16="http://schemas.microsoft.com/office/drawing/2014/main" id="{3EB044BB-4CFE-E341-9040-EF2DF835C9F6}"/>
              </a:ext>
            </a:extLst>
          </p:cNvPr>
          <p:cNvCxnSpPr/>
          <p:nvPr/>
        </p:nvCxnSpPr>
        <p:spPr>
          <a:xfrm>
            <a:off x="6156042" y="3089179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F94D264F-4E69-A547-BDAA-A9E4EE9757ED}"/>
              </a:ext>
            </a:extLst>
          </p:cNvPr>
          <p:cNvGrpSpPr/>
          <p:nvPr/>
        </p:nvGrpSpPr>
        <p:grpSpPr>
          <a:xfrm>
            <a:off x="1016003" y="2772534"/>
            <a:ext cx="4673445" cy="2615966"/>
            <a:chOff x="938766" y="2926945"/>
            <a:chExt cx="4673445" cy="2615966"/>
          </a:xfrm>
        </p:grpSpPr>
        <p:sp>
          <p:nvSpPr>
            <p:cNvPr id="23" name="任意多边形 67">
              <a:extLst>
                <a:ext uri="{FF2B5EF4-FFF2-40B4-BE49-F238E27FC236}">
                  <a16:creationId xmlns:a16="http://schemas.microsoft.com/office/drawing/2014/main" id="{E5BBD665-2FCA-D647-8044-F6C0FD9E965F}"/>
                </a:ext>
              </a:extLst>
            </p:cNvPr>
            <p:cNvSpPr/>
            <p:nvPr/>
          </p:nvSpPr>
          <p:spPr>
            <a:xfrm>
              <a:off x="2265014" y="3706618"/>
              <a:ext cx="1933321" cy="1836293"/>
            </a:xfrm>
            <a:custGeom>
              <a:avLst/>
              <a:gdLst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0 w 5742480"/>
                <a:gd name="connsiteY8" fmla="*/ 6945766 h 6945766"/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22303 w 5742480"/>
                <a:gd name="connsiteY8" fmla="*/ 5005453 h 6945766"/>
                <a:gd name="connsiteX9" fmla="*/ 0 w 5742480"/>
                <a:gd name="connsiteY9" fmla="*/ 0 h 6945766"/>
                <a:gd name="connsiteX0" fmla="*/ 0 w 5742480"/>
                <a:gd name="connsiteY0" fmla="*/ 0 h 5139268"/>
                <a:gd name="connsiteX1" fmla="*/ 9508 w 5742480"/>
                <a:gd name="connsiteY1" fmla="*/ 0 h 5139268"/>
                <a:gd name="connsiteX2" fmla="*/ 14836 w 5742480"/>
                <a:gd name="connsiteY2" fmla="*/ 14245 h 5139268"/>
                <a:gd name="connsiteX3" fmla="*/ 2873296 w 5742480"/>
                <a:gd name="connsiteY3" fmla="*/ 538895 h 5139268"/>
                <a:gd name="connsiteX4" fmla="*/ 5731760 w 5742480"/>
                <a:gd name="connsiteY4" fmla="*/ 14245 h 5139268"/>
                <a:gd name="connsiteX5" fmla="*/ 5737088 w 5742480"/>
                <a:gd name="connsiteY5" fmla="*/ 0 h 5139268"/>
                <a:gd name="connsiteX6" fmla="*/ 5742480 w 5742480"/>
                <a:gd name="connsiteY6" fmla="*/ 0 h 5139268"/>
                <a:gd name="connsiteX7" fmla="*/ 5742480 w 5742480"/>
                <a:gd name="connsiteY7" fmla="*/ 5139268 h 5139268"/>
                <a:gd name="connsiteX8" fmla="*/ 22303 w 5742480"/>
                <a:gd name="connsiteY8" fmla="*/ 5005453 h 5139268"/>
                <a:gd name="connsiteX9" fmla="*/ 0 w 5742480"/>
                <a:gd name="connsiteY9" fmla="*/ 0 h 5139268"/>
                <a:gd name="connsiteX0" fmla="*/ 1143 w 5743623"/>
                <a:gd name="connsiteY0" fmla="*/ 0 h 7350708"/>
                <a:gd name="connsiteX1" fmla="*/ 10651 w 5743623"/>
                <a:gd name="connsiteY1" fmla="*/ 0 h 7350708"/>
                <a:gd name="connsiteX2" fmla="*/ 15979 w 5743623"/>
                <a:gd name="connsiteY2" fmla="*/ 14245 h 7350708"/>
                <a:gd name="connsiteX3" fmla="*/ 2874439 w 5743623"/>
                <a:gd name="connsiteY3" fmla="*/ 538895 h 7350708"/>
                <a:gd name="connsiteX4" fmla="*/ 5732903 w 5743623"/>
                <a:gd name="connsiteY4" fmla="*/ 14245 h 7350708"/>
                <a:gd name="connsiteX5" fmla="*/ 5738231 w 5743623"/>
                <a:gd name="connsiteY5" fmla="*/ 0 h 7350708"/>
                <a:gd name="connsiteX6" fmla="*/ 5743623 w 5743623"/>
                <a:gd name="connsiteY6" fmla="*/ 0 h 7350708"/>
                <a:gd name="connsiteX7" fmla="*/ 5743623 w 5743623"/>
                <a:gd name="connsiteY7" fmla="*/ 5139268 h 7350708"/>
                <a:gd name="connsiteX8" fmla="*/ 0 w 5743623"/>
                <a:gd name="connsiteY8" fmla="*/ 7350068 h 7350708"/>
                <a:gd name="connsiteX9" fmla="*/ 1143 w 5743623"/>
                <a:gd name="connsiteY9" fmla="*/ 0 h 7350708"/>
                <a:gd name="connsiteX0" fmla="*/ 1143 w 5813961"/>
                <a:gd name="connsiteY0" fmla="*/ 0 h 7356907"/>
                <a:gd name="connsiteX1" fmla="*/ 10651 w 5813961"/>
                <a:gd name="connsiteY1" fmla="*/ 0 h 7356907"/>
                <a:gd name="connsiteX2" fmla="*/ 15979 w 5813961"/>
                <a:gd name="connsiteY2" fmla="*/ 14245 h 7356907"/>
                <a:gd name="connsiteX3" fmla="*/ 2874439 w 5813961"/>
                <a:gd name="connsiteY3" fmla="*/ 538895 h 7356907"/>
                <a:gd name="connsiteX4" fmla="*/ 5732903 w 5813961"/>
                <a:gd name="connsiteY4" fmla="*/ 14245 h 7356907"/>
                <a:gd name="connsiteX5" fmla="*/ 5738231 w 5813961"/>
                <a:gd name="connsiteY5" fmla="*/ 0 h 7356907"/>
                <a:gd name="connsiteX6" fmla="*/ 5743623 w 5813961"/>
                <a:gd name="connsiteY6" fmla="*/ 0 h 7356907"/>
                <a:gd name="connsiteX7" fmla="*/ 5813961 w 5813961"/>
                <a:gd name="connsiteY7" fmla="*/ 7249421 h 7356907"/>
                <a:gd name="connsiteX8" fmla="*/ 0 w 5813961"/>
                <a:gd name="connsiteY8" fmla="*/ 7350068 h 7356907"/>
                <a:gd name="connsiteX9" fmla="*/ 1143 w 5813961"/>
                <a:gd name="connsiteY9" fmla="*/ 0 h 7356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13961" h="7356907">
                  <a:moveTo>
                    <a:pt x="1143" y="0"/>
                  </a:moveTo>
                  <a:lnTo>
                    <a:pt x="10651" y="0"/>
                  </a:lnTo>
                  <a:lnTo>
                    <a:pt x="15979" y="14245"/>
                  </a:lnTo>
                  <a:cubicBezTo>
                    <a:pt x="163119" y="308933"/>
                    <a:pt x="1386739" y="538895"/>
                    <a:pt x="2874439" y="538895"/>
                  </a:cubicBezTo>
                  <a:cubicBezTo>
                    <a:pt x="4362139" y="538895"/>
                    <a:pt x="5585763" y="308933"/>
                    <a:pt x="5732903" y="14245"/>
                  </a:cubicBezTo>
                  <a:lnTo>
                    <a:pt x="5738231" y="0"/>
                  </a:lnTo>
                  <a:lnTo>
                    <a:pt x="5743623" y="0"/>
                  </a:lnTo>
                  <a:lnTo>
                    <a:pt x="5813961" y="7249421"/>
                  </a:lnTo>
                  <a:cubicBezTo>
                    <a:pt x="3907235" y="7204816"/>
                    <a:pt x="1906726" y="7394673"/>
                    <a:pt x="0" y="7350068"/>
                  </a:cubicBezTo>
                  <a:cubicBezTo>
                    <a:pt x="0" y="5034813"/>
                    <a:pt x="1143" y="2315255"/>
                    <a:pt x="1143" y="0"/>
                  </a:cubicBezTo>
                  <a:close/>
                </a:path>
              </a:pathLst>
            </a:custGeom>
            <a:gradFill>
              <a:gsLst>
                <a:gs pos="0">
                  <a:srgbClr val="00A3FF"/>
                </a:gs>
                <a:gs pos="85000">
                  <a:srgbClr val="003192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4" name="PA-椭圆 227_1">
              <a:extLst>
                <a:ext uri="{FF2B5EF4-FFF2-40B4-BE49-F238E27FC236}">
                  <a16:creationId xmlns:a16="http://schemas.microsoft.com/office/drawing/2014/main" id="{417EB6E8-9313-7A47-8D6C-0FFF5E77A74B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 rot="10800000">
              <a:off x="2265015" y="3542675"/>
              <a:ext cx="1908730" cy="297668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25" name="任意多边形 69">
              <a:extLst>
                <a:ext uri="{FF2B5EF4-FFF2-40B4-BE49-F238E27FC236}">
                  <a16:creationId xmlns:a16="http://schemas.microsoft.com/office/drawing/2014/main" id="{27451E8F-51BF-0E4F-BF04-8A3CDB4E42F5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0800000">
              <a:off x="2028854" y="3750088"/>
              <a:ext cx="2493269" cy="476770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70">
              <a:extLst>
                <a:ext uri="{FF2B5EF4-FFF2-40B4-BE49-F238E27FC236}">
                  <a16:creationId xmlns:a16="http://schemas.microsoft.com/office/drawing/2014/main" id="{AE2D3E20-4BC1-C140-B2EB-58C3011BC840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1742563" y="3706372"/>
              <a:ext cx="3002816" cy="610745"/>
            </a:xfrm>
            <a:custGeom>
              <a:avLst/>
              <a:gdLst>
                <a:gd name="connsiteX0" fmla="*/ 9001018 w 18002036"/>
                <a:gd name="connsiteY0" fmla="*/ 3661446 h 3661446"/>
                <a:gd name="connsiteX1" fmla="*/ 0 w 18002036"/>
                <a:gd name="connsiteY1" fmla="*/ 1830723 h 3661446"/>
                <a:gd name="connsiteX2" fmla="*/ 9001018 w 18002036"/>
                <a:gd name="connsiteY2" fmla="*/ 0 h 3661446"/>
                <a:gd name="connsiteX3" fmla="*/ 18002036 w 18002036"/>
                <a:gd name="connsiteY3" fmla="*/ 1830723 h 3661446"/>
                <a:gd name="connsiteX4" fmla="*/ 9001018 w 18002036"/>
                <a:gd name="connsiteY4" fmla="*/ 3661446 h 3661446"/>
                <a:gd name="connsiteX5" fmla="*/ 8979248 w 18002036"/>
                <a:gd name="connsiteY5" fmla="*/ 3549038 h 3661446"/>
                <a:gd name="connsiteX6" fmla="*/ 17534640 w 18002036"/>
                <a:gd name="connsiteY6" fmla="*/ 1913054 h 3661446"/>
                <a:gd name="connsiteX7" fmla="*/ 8979248 w 18002036"/>
                <a:gd name="connsiteY7" fmla="*/ 277070 h 3661446"/>
                <a:gd name="connsiteX8" fmla="*/ 423856 w 18002036"/>
                <a:gd name="connsiteY8" fmla="*/ 1913054 h 3661446"/>
                <a:gd name="connsiteX9" fmla="*/ 8979248 w 18002036"/>
                <a:gd name="connsiteY9" fmla="*/ 3549038 h 36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36" h="3661446">
                  <a:moveTo>
                    <a:pt x="9001018" y="3661446"/>
                  </a:moveTo>
                  <a:cubicBezTo>
                    <a:pt x="4029896" y="3661446"/>
                    <a:pt x="0" y="2841803"/>
                    <a:pt x="0" y="1830723"/>
                  </a:cubicBezTo>
                  <a:cubicBezTo>
                    <a:pt x="0" y="819643"/>
                    <a:pt x="4029896" y="0"/>
                    <a:pt x="9001018" y="0"/>
                  </a:cubicBezTo>
                  <a:cubicBezTo>
                    <a:pt x="13972142" y="0"/>
                    <a:pt x="18002036" y="819643"/>
                    <a:pt x="18002036" y="1830723"/>
                  </a:cubicBezTo>
                  <a:cubicBezTo>
                    <a:pt x="18002036" y="2841803"/>
                    <a:pt x="13972142" y="3661446"/>
                    <a:pt x="9001018" y="3661446"/>
                  </a:cubicBezTo>
                  <a:close/>
                  <a:moveTo>
                    <a:pt x="8979248" y="3549038"/>
                  </a:moveTo>
                  <a:cubicBezTo>
                    <a:pt x="13704260" y="3549038"/>
                    <a:pt x="17534640" y="2816583"/>
                    <a:pt x="17534640" y="1913054"/>
                  </a:cubicBezTo>
                  <a:cubicBezTo>
                    <a:pt x="17534640" y="1009525"/>
                    <a:pt x="13704260" y="277070"/>
                    <a:pt x="8979248" y="277070"/>
                  </a:cubicBezTo>
                  <a:cubicBezTo>
                    <a:pt x="4254232" y="277070"/>
                    <a:pt x="423856" y="1009525"/>
                    <a:pt x="423856" y="1913054"/>
                  </a:cubicBezTo>
                  <a:cubicBezTo>
                    <a:pt x="423856" y="2816583"/>
                    <a:pt x="4254232" y="3549038"/>
                    <a:pt x="8979248" y="3549038"/>
                  </a:cubicBezTo>
                  <a:close/>
                </a:path>
              </a:pathLst>
            </a:custGeom>
            <a:gradFill>
              <a:gsLst>
                <a:gs pos="100000">
                  <a:srgbClr val="003192">
                    <a:alpha val="0"/>
                  </a:srgbClr>
                </a:gs>
                <a:gs pos="0">
                  <a:srgbClr val="00A3FF"/>
                </a:gs>
              </a:gsLst>
              <a:lin ang="5400000"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71">
              <a:extLst>
                <a:ext uri="{FF2B5EF4-FFF2-40B4-BE49-F238E27FC236}">
                  <a16:creationId xmlns:a16="http://schemas.microsoft.com/office/drawing/2014/main" id="{9BE159CB-2D9C-7348-A84E-F121FBA50D28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1010472" y="3555350"/>
              <a:ext cx="4530033" cy="866246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任意多边形 72">
              <a:extLst>
                <a:ext uri="{FF2B5EF4-FFF2-40B4-BE49-F238E27FC236}">
                  <a16:creationId xmlns:a16="http://schemas.microsoft.com/office/drawing/2014/main" id="{7F654926-736C-FF40-9ADA-5ADEE1491BEE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875972" y="3738702"/>
              <a:ext cx="2783817" cy="500638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ECFDDD0C-F2E6-6748-A901-2B4A950BEDB0}"/>
                </a:ext>
              </a:extLst>
            </p:cNvPr>
            <p:cNvSpPr/>
            <p:nvPr/>
          </p:nvSpPr>
          <p:spPr>
            <a:xfrm flipV="1">
              <a:off x="3139803" y="4364211"/>
              <a:ext cx="187880" cy="187880"/>
            </a:xfrm>
            <a:prstGeom prst="ellipse">
              <a:avLst/>
            </a:prstGeom>
            <a:gradFill flip="none" rotWithShape="1">
              <a:gsLst>
                <a:gs pos="4300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C4754E58-883E-934A-865D-01621EBE8F15}"/>
                </a:ext>
              </a:extLst>
            </p:cNvPr>
            <p:cNvSpPr/>
            <p:nvPr/>
          </p:nvSpPr>
          <p:spPr>
            <a:xfrm flipV="1">
              <a:off x="938766" y="3922977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43077C2A-2B33-8D4F-8DE6-A97D057A1DA5}"/>
                </a:ext>
              </a:extLst>
            </p:cNvPr>
            <p:cNvSpPr/>
            <p:nvPr/>
          </p:nvSpPr>
          <p:spPr>
            <a:xfrm flipV="1">
              <a:off x="5437609" y="3988472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32" name="任意多边形 80">
              <a:extLst>
                <a:ext uri="{FF2B5EF4-FFF2-40B4-BE49-F238E27FC236}">
                  <a16:creationId xmlns:a16="http://schemas.microsoft.com/office/drawing/2014/main" id="{59E9DA53-5B03-124E-A05A-1B2227DBEE37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2289607" y="4987045"/>
              <a:ext cx="1908729" cy="364993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B0F0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pic>
          <p:nvPicPr>
            <p:cNvPr id="33" name="图片 33">
              <a:extLst>
                <a:ext uri="{FF2B5EF4-FFF2-40B4-BE49-F238E27FC236}">
                  <a16:creationId xmlns:a16="http://schemas.microsoft.com/office/drawing/2014/main" id="{6CDEF4B2-31B4-6146-A92C-ECAFF259A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3712" y="2926945"/>
              <a:ext cx="691428" cy="787459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1454A3A1-DB9E-104B-BD9B-F81EDDD8A043}"/>
                </a:ext>
              </a:extLst>
            </p:cNvPr>
            <p:cNvSpPr txBox="1"/>
            <p:nvPr/>
          </p:nvSpPr>
          <p:spPr>
            <a:xfrm>
              <a:off x="2988255" y="3035856"/>
              <a:ext cx="9401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+</a:t>
              </a:r>
              <a:endParaRPr lang="en-GB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6A0E3CE0-DFFC-E641-BE2C-54750B130177}"/>
                </a:ext>
              </a:extLst>
            </p:cNvPr>
            <p:cNvGrpSpPr/>
            <p:nvPr/>
          </p:nvGrpSpPr>
          <p:grpSpPr>
            <a:xfrm>
              <a:off x="2140994" y="3112045"/>
              <a:ext cx="2373378" cy="458279"/>
              <a:chOff x="2373284" y="3017260"/>
              <a:chExt cx="1738948" cy="335776"/>
            </a:xfrm>
          </p:grpSpPr>
          <p:sp>
            <p:nvSpPr>
              <p:cNvPr id="37" name="任意多边形 79">
                <a:extLst>
                  <a:ext uri="{FF2B5EF4-FFF2-40B4-BE49-F238E27FC236}">
                    <a16:creationId xmlns:a16="http://schemas.microsoft.com/office/drawing/2014/main" id="{573D013E-52C0-E34E-9B21-7515BF458674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 rot="9977539">
                <a:off x="2391315" y="3023957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任意多边形 86">
                <a:extLst>
                  <a:ext uri="{FF2B5EF4-FFF2-40B4-BE49-F238E27FC236}">
                    <a16:creationId xmlns:a16="http://schemas.microsoft.com/office/drawing/2014/main" id="{65783E4D-1345-0B41-93F9-8F4C5D8D6A68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 rot="10800000">
                <a:off x="2373284" y="3017260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</p:grpSp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4736A43C-66A5-415A-9B4C-0AB182DEBF4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017" y="2547464"/>
            <a:ext cx="1285616" cy="124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3346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279468" cy="523220"/>
            <a:chOff x="1" y="200326"/>
            <a:chExt cx="92794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9981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Scenario Value Proposition 2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96BE468E-F6BD-44CF-B95F-E2524672D968}"/>
              </a:ext>
            </a:extLst>
          </p:cNvPr>
          <p:cNvSpPr txBox="1"/>
          <p:nvPr/>
        </p:nvSpPr>
        <p:spPr>
          <a:xfrm>
            <a:off x="6235257" y="2632443"/>
            <a:ext cx="57453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Integrate with Aruba/Cisco/Ruckus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Unified Authentication Center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Along with IAM main features for strategic positioning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Enforce Acceptable Use Policy (AUP) &amp; augmented audit capabilities with user identity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rgbClr val="00B0F0"/>
              </a:buClr>
            </a:pPr>
            <a:endParaRPr lang="en-MY" dirty="0">
              <a:solidFill>
                <a:schemeClr val="bg1"/>
              </a:solidFill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20087D20-1354-F14E-B2EA-AAD5FCCCD21F}"/>
              </a:ext>
            </a:extLst>
          </p:cNvPr>
          <p:cNvGrpSpPr/>
          <p:nvPr/>
        </p:nvGrpSpPr>
        <p:grpSpPr>
          <a:xfrm>
            <a:off x="738741" y="2803081"/>
            <a:ext cx="5162799" cy="2769567"/>
            <a:chOff x="938766" y="3035856"/>
            <a:chExt cx="4673445" cy="2507055"/>
          </a:xfrm>
        </p:grpSpPr>
        <p:sp>
          <p:nvSpPr>
            <p:cNvPr id="17" name="任意多边形 67">
              <a:extLst>
                <a:ext uri="{FF2B5EF4-FFF2-40B4-BE49-F238E27FC236}">
                  <a16:creationId xmlns:a16="http://schemas.microsoft.com/office/drawing/2014/main" id="{F2B50ED8-EBB4-5D45-B389-0DF616DD3703}"/>
                </a:ext>
              </a:extLst>
            </p:cNvPr>
            <p:cNvSpPr/>
            <p:nvPr/>
          </p:nvSpPr>
          <p:spPr>
            <a:xfrm>
              <a:off x="2265014" y="3706618"/>
              <a:ext cx="1933321" cy="1836293"/>
            </a:xfrm>
            <a:custGeom>
              <a:avLst/>
              <a:gdLst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0 w 5742480"/>
                <a:gd name="connsiteY8" fmla="*/ 6945766 h 6945766"/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22303 w 5742480"/>
                <a:gd name="connsiteY8" fmla="*/ 5005453 h 6945766"/>
                <a:gd name="connsiteX9" fmla="*/ 0 w 5742480"/>
                <a:gd name="connsiteY9" fmla="*/ 0 h 6945766"/>
                <a:gd name="connsiteX0" fmla="*/ 0 w 5742480"/>
                <a:gd name="connsiteY0" fmla="*/ 0 h 5139268"/>
                <a:gd name="connsiteX1" fmla="*/ 9508 w 5742480"/>
                <a:gd name="connsiteY1" fmla="*/ 0 h 5139268"/>
                <a:gd name="connsiteX2" fmla="*/ 14836 w 5742480"/>
                <a:gd name="connsiteY2" fmla="*/ 14245 h 5139268"/>
                <a:gd name="connsiteX3" fmla="*/ 2873296 w 5742480"/>
                <a:gd name="connsiteY3" fmla="*/ 538895 h 5139268"/>
                <a:gd name="connsiteX4" fmla="*/ 5731760 w 5742480"/>
                <a:gd name="connsiteY4" fmla="*/ 14245 h 5139268"/>
                <a:gd name="connsiteX5" fmla="*/ 5737088 w 5742480"/>
                <a:gd name="connsiteY5" fmla="*/ 0 h 5139268"/>
                <a:gd name="connsiteX6" fmla="*/ 5742480 w 5742480"/>
                <a:gd name="connsiteY6" fmla="*/ 0 h 5139268"/>
                <a:gd name="connsiteX7" fmla="*/ 5742480 w 5742480"/>
                <a:gd name="connsiteY7" fmla="*/ 5139268 h 5139268"/>
                <a:gd name="connsiteX8" fmla="*/ 22303 w 5742480"/>
                <a:gd name="connsiteY8" fmla="*/ 5005453 h 5139268"/>
                <a:gd name="connsiteX9" fmla="*/ 0 w 5742480"/>
                <a:gd name="connsiteY9" fmla="*/ 0 h 5139268"/>
                <a:gd name="connsiteX0" fmla="*/ 1143 w 5743623"/>
                <a:gd name="connsiteY0" fmla="*/ 0 h 7350708"/>
                <a:gd name="connsiteX1" fmla="*/ 10651 w 5743623"/>
                <a:gd name="connsiteY1" fmla="*/ 0 h 7350708"/>
                <a:gd name="connsiteX2" fmla="*/ 15979 w 5743623"/>
                <a:gd name="connsiteY2" fmla="*/ 14245 h 7350708"/>
                <a:gd name="connsiteX3" fmla="*/ 2874439 w 5743623"/>
                <a:gd name="connsiteY3" fmla="*/ 538895 h 7350708"/>
                <a:gd name="connsiteX4" fmla="*/ 5732903 w 5743623"/>
                <a:gd name="connsiteY4" fmla="*/ 14245 h 7350708"/>
                <a:gd name="connsiteX5" fmla="*/ 5738231 w 5743623"/>
                <a:gd name="connsiteY5" fmla="*/ 0 h 7350708"/>
                <a:gd name="connsiteX6" fmla="*/ 5743623 w 5743623"/>
                <a:gd name="connsiteY6" fmla="*/ 0 h 7350708"/>
                <a:gd name="connsiteX7" fmla="*/ 5743623 w 5743623"/>
                <a:gd name="connsiteY7" fmla="*/ 5139268 h 7350708"/>
                <a:gd name="connsiteX8" fmla="*/ 0 w 5743623"/>
                <a:gd name="connsiteY8" fmla="*/ 7350068 h 7350708"/>
                <a:gd name="connsiteX9" fmla="*/ 1143 w 5743623"/>
                <a:gd name="connsiteY9" fmla="*/ 0 h 7350708"/>
                <a:gd name="connsiteX0" fmla="*/ 1143 w 5813961"/>
                <a:gd name="connsiteY0" fmla="*/ 0 h 7356907"/>
                <a:gd name="connsiteX1" fmla="*/ 10651 w 5813961"/>
                <a:gd name="connsiteY1" fmla="*/ 0 h 7356907"/>
                <a:gd name="connsiteX2" fmla="*/ 15979 w 5813961"/>
                <a:gd name="connsiteY2" fmla="*/ 14245 h 7356907"/>
                <a:gd name="connsiteX3" fmla="*/ 2874439 w 5813961"/>
                <a:gd name="connsiteY3" fmla="*/ 538895 h 7356907"/>
                <a:gd name="connsiteX4" fmla="*/ 5732903 w 5813961"/>
                <a:gd name="connsiteY4" fmla="*/ 14245 h 7356907"/>
                <a:gd name="connsiteX5" fmla="*/ 5738231 w 5813961"/>
                <a:gd name="connsiteY5" fmla="*/ 0 h 7356907"/>
                <a:gd name="connsiteX6" fmla="*/ 5743623 w 5813961"/>
                <a:gd name="connsiteY6" fmla="*/ 0 h 7356907"/>
                <a:gd name="connsiteX7" fmla="*/ 5813961 w 5813961"/>
                <a:gd name="connsiteY7" fmla="*/ 7249421 h 7356907"/>
                <a:gd name="connsiteX8" fmla="*/ 0 w 5813961"/>
                <a:gd name="connsiteY8" fmla="*/ 7350068 h 7356907"/>
                <a:gd name="connsiteX9" fmla="*/ 1143 w 5813961"/>
                <a:gd name="connsiteY9" fmla="*/ 0 h 7356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13961" h="7356907">
                  <a:moveTo>
                    <a:pt x="1143" y="0"/>
                  </a:moveTo>
                  <a:lnTo>
                    <a:pt x="10651" y="0"/>
                  </a:lnTo>
                  <a:lnTo>
                    <a:pt x="15979" y="14245"/>
                  </a:lnTo>
                  <a:cubicBezTo>
                    <a:pt x="163119" y="308933"/>
                    <a:pt x="1386739" y="538895"/>
                    <a:pt x="2874439" y="538895"/>
                  </a:cubicBezTo>
                  <a:cubicBezTo>
                    <a:pt x="4362139" y="538895"/>
                    <a:pt x="5585763" y="308933"/>
                    <a:pt x="5732903" y="14245"/>
                  </a:cubicBezTo>
                  <a:lnTo>
                    <a:pt x="5738231" y="0"/>
                  </a:lnTo>
                  <a:lnTo>
                    <a:pt x="5743623" y="0"/>
                  </a:lnTo>
                  <a:lnTo>
                    <a:pt x="5813961" y="7249421"/>
                  </a:lnTo>
                  <a:cubicBezTo>
                    <a:pt x="3907235" y="7204816"/>
                    <a:pt x="1906726" y="7394673"/>
                    <a:pt x="0" y="7350068"/>
                  </a:cubicBezTo>
                  <a:cubicBezTo>
                    <a:pt x="0" y="5034813"/>
                    <a:pt x="1143" y="2315255"/>
                    <a:pt x="1143" y="0"/>
                  </a:cubicBezTo>
                  <a:close/>
                </a:path>
              </a:pathLst>
            </a:custGeom>
            <a:gradFill>
              <a:gsLst>
                <a:gs pos="0">
                  <a:srgbClr val="00A3FF"/>
                </a:gs>
                <a:gs pos="85000">
                  <a:srgbClr val="003192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18" name="PA-椭圆 227_1">
              <a:extLst>
                <a:ext uri="{FF2B5EF4-FFF2-40B4-BE49-F238E27FC236}">
                  <a16:creationId xmlns:a16="http://schemas.microsoft.com/office/drawing/2014/main" id="{602443AC-B9AA-FE49-B15F-A89B3F1319D1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 rot="10800000">
              <a:off x="2265015" y="3542675"/>
              <a:ext cx="1908730" cy="297668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69">
              <a:extLst>
                <a:ext uri="{FF2B5EF4-FFF2-40B4-BE49-F238E27FC236}">
                  <a16:creationId xmlns:a16="http://schemas.microsoft.com/office/drawing/2014/main" id="{34A417F9-89FD-3F4D-BEA2-C17B42BEDACD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0800000">
              <a:off x="2028854" y="3750088"/>
              <a:ext cx="2493269" cy="476770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任意多边形 70">
              <a:extLst>
                <a:ext uri="{FF2B5EF4-FFF2-40B4-BE49-F238E27FC236}">
                  <a16:creationId xmlns:a16="http://schemas.microsoft.com/office/drawing/2014/main" id="{2583A392-BC10-564A-AB2B-A067BDB1147D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1742563" y="3706372"/>
              <a:ext cx="3002816" cy="610745"/>
            </a:xfrm>
            <a:custGeom>
              <a:avLst/>
              <a:gdLst>
                <a:gd name="connsiteX0" fmla="*/ 9001018 w 18002036"/>
                <a:gd name="connsiteY0" fmla="*/ 3661446 h 3661446"/>
                <a:gd name="connsiteX1" fmla="*/ 0 w 18002036"/>
                <a:gd name="connsiteY1" fmla="*/ 1830723 h 3661446"/>
                <a:gd name="connsiteX2" fmla="*/ 9001018 w 18002036"/>
                <a:gd name="connsiteY2" fmla="*/ 0 h 3661446"/>
                <a:gd name="connsiteX3" fmla="*/ 18002036 w 18002036"/>
                <a:gd name="connsiteY3" fmla="*/ 1830723 h 3661446"/>
                <a:gd name="connsiteX4" fmla="*/ 9001018 w 18002036"/>
                <a:gd name="connsiteY4" fmla="*/ 3661446 h 3661446"/>
                <a:gd name="connsiteX5" fmla="*/ 8979248 w 18002036"/>
                <a:gd name="connsiteY5" fmla="*/ 3549038 h 3661446"/>
                <a:gd name="connsiteX6" fmla="*/ 17534640 w 18002036"/>
                <a:gd name="connsiteY6" fmla="*/ 1913054 h 3661446"/>
                <a:gd name="connsiteX7" fmla="*/ 8979248 w 18002036"/>
                <a:gd name="connsiteY7" fmla="*/ 277070 h 3661446"/>
                <a:gd name="connsiteX8" fmla="*/ 423856 w 18002036"/>
                <a:gd name="connsiteY8" fmla="*/ 1913054 h 3661446"/>
                <a:gd name="connsiteX9" fmla="*/ 8979248 w 18002036"/>
                <a:gd name="connsiteY9" fmla="*/ 3549038 h 36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36" h="3661446">
                  <a:moveTo>
                    <a:pt x="9001018" y="3661446"/>
                  </a:moveTo>
                  <a:cubicBezTo>
                    <a:pt x="4029896" y="3661446"/>
                    <a:pt x="0" y="2841803"/>
                    <a:pt x="0" y="1830723"/>
                  </a:cubicBezTo>
                  <a:cubicBezTo>
                    <a:pt x="0" y="819643"/>
                    <a:pt x="4029896" y="0"/>
                    <a:pt x="9001018" y="0"/>
                  </a:cubicBezTo>
                  <a:cubicBezTo>
                    <a:pt x="13972142" y="0"/>
                    <a:pt x="18002036" y="819643"/>
                    <a:pt x="18002036" y="1830723"/>
                  </a:cubicBezTo>
                  <a:cubicBezTo>
                    <a:pt x="18002036" y="2841803"/>
                    <a:pt x="13972142" y="3661446"/>
                    <a:pt x="9001018" y="3661446"/>
                  </a:cubicBezTo>
                  <a:close/>
                  <a:moveTo>
                    <a:pt x="8979248" y="3549038"/>
                  </a:moveTo>
                  <a:cubicBezTo>
                    <a:pt x="13704260" y="3549038"/>
                    <a:pt x="17534640" y="2816583"/>
                    <a:pt x="17534640" y="1913054"/>
                  </a:cubicBezTo>
                  <a:cubicBezTo>
                    <a:pt x="17534640" y="1009525"/>
                    <a:pt x="13704260" y="277070"/>
                    <a:pt x="8979248" y="277070"/>
                  </a:cubicBezTo>
                  <a:cubicBezTo>
                    <a:pt x="4254232" y="277070"/>
                    <a:pt x="423856" y="1009525"/>
                    <a:pt x="423856" y="1913054"/>
                  </a:cubicBezTo>
                  <a:cubicBezTo>
                    <a:pt x="423856" y="2816583"/>
                    <a:pt x="4254232" y="3549038"/>
                    <a:pt x="8979248" y="3549038"/>
                  </a:cubicBezTo>
                  <a:close/>
                </a:path>
              </a:pathLst>
            </a:custGeom>
            <a:gradFill>
              <a:gsLst>
                <a:gs pos="100000">
                  <a:srgbClr val="003192">
                    <a:alpha val="0"/>
                  </a:srgbClr>
                </a:gs>
                <a:gs pos="0">
                  <a:srgbClr val="00A3FF"/>
                </a:gs>
              </a:gsLst>
              <a:lin ang="5400000"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25" name="任意多边形 71">
              <a:extLst>
                <a:ext uri="{FF2B5EF4-FFF2-40B4-BE49-F238E27FC236}">
                  <a16:creationId xmlns:a16="http://schemas.microsoft.com/office/drawing/2014/main" id="{978354FF-10C0-5A40-A38D-A2D54C5206CB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1010472" y="3555350"/>
              <a:ext cx="4530033" cy="866246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72">
              <a:extLst>
                <a:ext uri="{FF2B5EF4-FFF2-40B4-BE49-F238E27FC236}">
                  <a16:creationId xmlns:a16="http://schemas.microsoft.com/office/drawing/2014/main" id="{BFE4100D-5774-FE46-A5F9-C2876B1B9BC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875972" y="3738702"/>
              <a:ext cx="2783817" cy="500638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B99CC97F-7267-274C-B27E-BB90F46D37AB}"/>
                </a:ext>
              </a:extLst>
            </p:cNvPr>
            <p:cNvSpPr/>
            <p:nvPr/>
          </p:nvSpPr>
          <p:spPr>
            <a:xfrm flipV="1">
              <a:off x="3139803" y="4364211"/>
              <a:ext cx="187880" cy="187880"/>
            </a:xfrm>
            <a:prstGeom prst="ellipse">
              <a:avLst/>
            </a:prstGeom>
            <a:gradFill flip="none" rotWithShape="1">
              <a:gsLst>
                <a:gs pos="4300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94B697DE-1ED5-0F4F-8A9B-897C808F92FA}"/>
                </a:ext>
              </a:extLst>
            </p:cNvPr>
            <p:cNvSpPr/>
            <p:nvPr/>
          </p:nvSpPr>
          <p:spPr>
            <a:xfrm flipV="1">
              <a:off x="938766" y="3922977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EB6E24FB-243B-094A-A02F-C696DC2F0226}"/>
                </a:ext>
              </a:extLst>
            </p:cNvPr>
            <p:cNvSpPr/>
            <p:nvPr/>
          </p:nvSpPr>
          <p:spPr>
            <a:xfrm flipV="1">
              <a:off x="5437609" y="3988472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30" name="任意多边形 80">
              <a:extLst>
                <a:ext uri="{FF2B5EF4-FFF2-40B4-BE49-F238E27FC236}">
                  <a16:creationId xmlns:a16="http://schemas.microsoft.com/office/drawing/2014/main" id="{44BE9B13-3A95-5849-B9E8-DA0FDC77149B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2289607" y="4987045"/>
              <a:ext cx="1908729" cy="364993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B0F0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622A5E7A-AE27-1646-9DD1-FBE87FEA8DC2}"/>
                </a:ext>
              </a:extLst>
            </p:cNvPr>
            <p:cNvSpPr txBox="1"/>
            <p:nvPr/>
          </p:nvSpPr>
          <p:spPr>
            <a:xfrm>
              <a:off x="2988255" y="3035856"/>
              <a:ext cx="9401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+</a:t>
              </a:r>
              <a:endParaRPr lang="en-GB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9F55D951-9262-7740-A62C-F87094436726}"/>
                </a:ext>
              </a:extLst>
            </p:cNvPr>
            <p:cNvGrpSpPr/>
            <p:nvPr/>
          </p:nvGrpSpPr>
          <p:grpSpPr>
            <a:xfrm>
              <a:off x="2140994" y="3112045"/>
              <a:ext cx="2373378" cy="458279"/>
              <a:chOff x="2373284" y="3017260"/>
              <a:chExt cx="1738948" cy="335776"/>
            </a:xfrm>
          </p:grpSpPr>
          <p:sp>
            <p:nvSpPr>
              <p:cNvPr id="34" name="任意多边形 79">
                <a:extLst>
                  <a:ext uri="{FF2B5EF4-FFF2-40B4-BE49-F238E27FC236}">
                    <a16:creationId xmlns:a16="http://schemas.microsoft.com/office/drawing/2014/main" id="{32124BC1-0E60-C649-A075-82BB821FAD9B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 rot="9977539">
                <a:off x="2391315" y="3023957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任意多边形 86">
                <a:extLst>
                  <a:ext uri="{FF2B5EF4-FFF2-40B4-BE49-F238E27FC236}">
                    <a16:creationId xmlns:a16="http://schemas.microsoft.com/office/drawing/2014/main" id="{54272CE8-67CE-7E4D-B513-ED3D51A18731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 rot="10800000">
                <a:off x="2373284" y="3017260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6" name="直线连接符 35">
            <a:extLst>
              <a:ext uri="{FF2B5EF4-FFF2-40B4-BE49-F238E27FC236}">
                <a16:creationId xmlns:a16="http://schemas.microsoft.com/office/drawing/2014/main" id="{7C61F05C-16AE-8747-82A9-D5C1A09E09E8}"/>
              </a:ext>
            </a:extLst>
          </p:cNvPr>
          <p:cNvCxnSpPr/>
          <p:nvPr/>
        </p:nvCxnSpPr>
        <p:spPr>
          <a:xfrm>
            <a:off x="6156042" y="3632104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线连接符 36">
            <a:extLst>
              <a:ext uri="{FF2B5EF4-FFF2-40B4-BE49-F238E27FC236}">
                <a16:creationId xmlns:a16="http://schemas.microsoft.com/office/drawing/2014/main" id="{D496CCBC-2BA4-A547-A1DD-C8A9E994DCD8}"/>
              </a:ext>
            </a:extLst>
          </p:cNvPr>
          <p:cNvCxnSpPr/>
          <p:nvPr/>
        </p:nvCxnSpPr>
        <p:spPr>
          <a:xfrm>
            <a:off x="6156042" y="4486783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>
            <a:extLst>
              <a:ext uri="{FF2B5EF4-FFF2-40B4-BE49-F238E27FC236}">
                <a16:creationId xmlns:a16="http://schemas.microsoft.com/office/drawing/2014/main" id="{B9AF83F1-CFEF-5F44-87D6-E20FD40F463E}"/>
              </a:ext>
            </a:extLst>
          </p:cNvPr>
          <p:cNvCxnSpPr/>
          <p:nvPr/>
        </p:nvCxnSpPr>
        <p:spPr>
          <a:xfrm>
            <a:off x="6156042" y="5302533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38">
            <a:extLst>
              <a:ext uri="{FF2B5EF4-FFF2-40B4-BE49-F238E27FC236}">
                <a16:creationId xmlns:a16="http://schemas.microsoft.com/office/drawing/2014/main" id="{3EC68641-3A72-3F4B-A779-362E37E57C9E}"/>
              </a:ext>
            </a:extLst>
          </p:cNvPr>
          <p:cNvCxnSpPr/>
          <p:nvPr/>
        </p:nvCxnSpPr>
        <p:spPr>
          <a:xfrm>
            <a:off x="6156042" y="3089179"/>
            <a:ext cx="5019955" cy="0"/>
          </a:xfrm>
          <a:prstGeom prst="line">
            <a:avLst/>
          </a:prstGeom>
          <a:ln w="12700">
            <a:solidFill>
              <a:srgbClr val="00B0F0">
                <a:alpha val="46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6DE655F4-3509-294E-BAD7-5F2051A1991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11441"/>
                    </a14:imgEffect>
                    <a14:imgEffect>
                      <a14:saturation sat="0"/>
                    </a14:imgEffect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879" y="2544954"/>
            <a:ext cx="1121906" cy="112190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250DDE7-B42D-479A-A10C-54F7588FCF6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603" y="2476845"/>
            <a:ext cx="1297780" cy="125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2398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279468" cy="523220"/>
            <a:chOff x="1" y="200326"/>
            <a:chExt cx="92794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9981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Scenario Value Proposition 3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F7C87E02-37A0-8D41-9692-9407B72BEFC3}"/>
              </a:ext>
            </a:extLst>
          </p:cNvPr>
          <p:cNvGrpSpPr/>
          <p:nvPr/>
        </p:nvGrpSpPr>
        <p:grpSpPr>
          <a:xfrm>
            <a:off x="738741" y="2619733"/>
            <a:ext cx="5162799" cy="2952916"/>
            <a:chOff x="738741" y="2899624"/>
            <a:chExt cx="4673445" cy="2673025"/>
          </a:xfrm>
        </p:grpSpPr>
        <p:pic>
          <p:nvPicPr>
            <p:cNvPr id="8" name="图片 34">
              <a:extLst>
                <a:ext uri="{FF2B5EF4-FFF2-40B4-BE49-F238E27FC236}">
                  <a16:creationId xmlns:a16="http://schemas.microsoft.com/office/drawing/2014/main" id="{BDF49C89-6256-4C89-8914-E333A38070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724"/>
            <a:stretch/>
          </p:blipFill>
          <p:spPr>
            <a:xfrm>
              <a:off x="2990211" y="2899624"/>
              <a:ext cx="1107935" cy="878326"/>
            </a:xfrm>
            <a:prstGeom prst="rect">
              <a:avLst/>
            </a:prstGeom>
          </p:spPr>
        </p:pic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id="{D8225449-176C-3145-9E42-A921F4E4B414}"/>
                </a:ext>
              </a:extLst>
            </p:cNvPr>
            <p:cNvGrpSpPr/>
            <p:nvPr/>
          </p:nvGrpSpPr>
          <p:grpSpPr>
            <a:xfrm>
              <a:off x="738741" y="3065594"/>
              <a:ext cx="4673445" cy="2507055"/>
              <a:chOff x="938766" y="3035856"/>
              <a:chExt cx="4673445" cy="2507055"/>
            </a:xfrm>
          </p:grpSpPr>
          <p:sp>
            <p:nvSpPr>
              <p:cNvPr id="33" name="任意多边形 67">
                <a:extLst>
                  <a:ext uri="{FF2B5EF4-FFF2-40B4-BE49-F238E27FC236}">
                    <a16:creationId xmlns:a16="http://schemas.microsoft.com/office/drawing/2014/main" id="{81B09BFD-B2A9-3046-BCCC-5F9A34A79928}"/>
                  </a:ext>
                </a:extLst>
              </p:cNvPr>
              <p:cNvSpPr/>
              <p:nvPr/>
            </p:nvSpPr>
            <p:spPr>
              <a:xfrm>
                <a:off x="2265014" y="3706618"/>
                <a:ext cx="1933321" cy="1836293"/>
              </a:xfrm>
              <a:custGeom>
                <a:avLst/>
                <a:gdLst>
                  <a:gd name="connsiteX0" fmla="*/ 0 w 5742480"/>
                  <a:gd name="connsiteY0" fmla="*/ 0 h 6945766"/>
                  <a:gd name="connsiteX1" fmla="*/ 9508 w 5742480"/>
                  <a:gd name="connsiteY1" fmla="*/ 0 h 6945766"/>
                  <a:gd name="connsiteX2" fmla="*/ 14836 w 5742480"/>
                  <a:gd name="connsiteY2" fmla="*/ 14245 h 6945766"/>
                  <a:gd name="connsiteX3" fmla="*/ 2873296 w 5742480"/>
                  <a:gd name="connsiteY3" fmla="*/ 538895 h 6945766"/>
                  <a:gd name="connsiteX4" fmla="*/ 5731760 w 5742480"/>
                  <a:gd name="connsiteY4" fmla="*/ 14245 h 6945766"/>
                  <a:gd name="connsiteX5" fmla="*/ 5737088 w 5742480"/>
                  <a:gd name="connsiteY5" fmla="*/ 0 h 6945766"/>
                  <a:gd name="connsiteX6" fmla="*/ 5742480 w 5742480"/>
                  <a:gd name="connsiteY6" fmla="*/ 0 h 6945766"/>
                  <a:gd name="connsiteX7" fmla="*/ 5742480 w 5742480"/>
                  <a:gd name="connsiteY7" fmla="*/ 6945766 h 6945766"/>
                  <a:gd name="connsiteX8" fmla="*/ 0 w 5742480"/>
                  <a:gd name="connsiteY8" fmla="*/ 6945766 h 6945766"/>
                  <a:gd name="connsiteX0" fmla="*/ 0 w 5742480"/>
                  <a:gd name="connsiteY0" fmla="*/ 0 h 6945766"/>
                  <a:gd name="connsiteX1" fmla="*/ 9508 w 5742480"/>
                  <a:gd name="connsiteY1" fmla="*/ 0 h 6945766"/>
                  <a:gd name="connsiteX2" fmla="*/ 14836 w 5742480"/>
                  <a:gd name="connsiteY2" fmla="*/ 14245 h 6945766"/>
                  <a:gd name="connsiteX3" fmla="*/ 2873296 w 5742480"/>
                  <a:gd name="connsiteY3" fmla="*/ 538895 h 6945766"/>
                  <a:gd name="connsiteX4" fmla="*/ 5731760 w 5742480"/>
                  <a:gd name="connsiteY4" fmla="*/ 14245 h 6945766"/>
                  <a:gd name="connsiteX5" fmla="*/ 5737088 w 5742480"/>
                  <a:gd name="connsiteY5" fmla="*/ 0 h 6945766"/>
                  <a:gd name="connsiteX6" fmla="*/ 5742480 w 5742480"/>
                  <a:gd name="connsiteY6" fmla="*/ 0 h 6945766"/>
                  <a:gd name="connsiteX7" fmla="*/ 5742480 w 5742480"/>
                  <a:gd name="connsiteY7" fmla="*/ 6945766 h 6945766"/>
                  <a:gd name="connsiteX8" fmla="*/ 22303 w 5742480"/>
                  <a:gd name="connsiteY8" fmla="*/ 5005453 h 6945766"/>
                  <a:gd name="connsiteX9" fmla="*/ 0 w 5742480"/>
                  <a:gd name="connsiteY9" fmla="*/ 0 h 6945766"/>
                  <a:gd name="connsiteX0" fmla="*/ 0 w 5742480"/>
                  <a:gd name="connsiteY0" fmla="*/ 0 h 5139268"/>
                  <a:gd name="connsiteX1" fmla="*/ 9508 w 5742480"/>
                  <a:gd name="connsiteY1" fmla="*/ 0 h 5139268"/>
                  <a:gd name="connsiteX2" fmla="*/ 14836 w 5742480"/>
                  <a:gd name="connsiteY2" fmla="*/ 14245 h 5139268"/>
                  <a:gd name="connsiteX3" fmla="*/ 2873296 w 5742480"/>
                  <a:gd name="connsiteY3" fmla="*/ 538895 h 5139268"/>
                  <a:gd name="connsiteX4" fmla="*/ 5731760 w 5742480"/>
                  <a:gd name="connsiteY4" fmla="*/ 14245 h 5139268"/>
                  <a:gd name="connsiteX5" fmla="*/ 5737088 w 5742480"/>
                  <a:gd name="connsiteY5" fmla="*/ 0 h 5139268"/>
                  <a:gd name="connsiteX6" fmla="*/ 5742480 w 5742480"/>
                  <a:gd name="connsiteY6" fmla="*/ 0 h 5139268"/>
                  <a:gd name="connsiteX7" fmla="*/ 5742480 w 5742480"/>
                  <a:gd name="connsiteY7" fmla="*/ 5139268 h 5139268"/>
                  <a:gd name="connsiteX8" fmla="*/ 22303 w 5742480"/>
                  <a:gd name="connsiteY8" fmla="*/ 5005453 h 5139268"/>
                  <a:gd name="connsiteX9" fmla="*/ 0 w 5742480"/>
                  <a:gd name="connsiteY9" fmla="*/ 0 h 5139268"/>
                  <a:gd name="connsiteX0" fmla="*/ 1143 w 5743623"/>
                  <a:gd name="connsiteY0" fmla="*/ 0 h 7350708"/>
                  <a:gd name="connsiteX1" fmla="*/ 10651 w 5743623"/>
                  <a:gd name="connsiteY1" fmla="*/ 0 h 7350708"/>
                  <a:gd name="connsiteX2" fmla="*/ 15979 w 5743623"/>
                  <a:gd name="connsiteY2" fmla="*/ 14245 h 7350708"/>
                  <a:gd name="connsiteX3" fmla="*/ 2874439 w 5743623"/>
                  <a:gd name="connsiteY3" fmla="*/ 538895 h 7350708"/>
                  <a:gd name="connsiteX4" fmla="*/ 5732903 w 5743623"/>
                  <a:gd name="connsiteY4" fmla="*/ 14245 h 7350708"/>
                  <a:gd name="connsiteX5" fmla="*/ 5738231 w 5743623"/>
                  <a:gd name="connsiteY5" fmla="*/ 0 h 7350708"/>
                  <a:gd name="connsiteX6" fmla="*/ 5743623 w 5743623"/>
                  <a:gd name="connsiteY6" fmla="*/ 0 h 7350708"/>
                  <a:gd name="connsiteX7" fmla="*/ 5743623 w 5743623"/>
                  <a:gd name="connsiteY7" fmla="*/ 5139268 h 7350708"/>
                  <a:gd name="connsiteX8" fmla="*/ 0 w 5743623"/>
                  <a:gd name="connsiteY8" fmla="*/ 7350068 h 7350708"/>
                  <a:gd name="connsiteX9" fmla="*/ 1143 w 5743623"/>
                  <a:gd name="connsiteY9" fmla="*/ 0 h 7350708"/>
                  <a:gd name="connsiteX0" fmla="*/ 1143 w 5813961"/>
                  <a:gd name="connsiteY0" fmla="*/ 0 h 7356907"/>
                  <a:gd name="connsiteX1" fmla="*/ 10651 w 5813961"/>
                  <a:gd name="connsiteY1" fmla="*/ 0 h 7356907"/>
                  <a:gd name="connsiteX2" fmla="*/ 15979 w 5813961"/>
                  <a:gd name="connsiteY2" fmla="*/ 14245 h 7356907"/>
                  <a:gd name="connsiteX3" fmla="*/ 2874439 w 5813961"/>
                  <a:gd name="connsiteY3" fmla="*/ 538895 h 7356907"/>
                  <a:gd name="connsiteX4" fmla="*/ 5732903 w 5813961"/>
                  <a:gd name="connsiteY4" fmla="*/ 14245 h 7356907"/>
                  <a:gd name="connsiteX5" fmla="*/ 5738231 w 5813961"/>
                  <a:gd name="connsiteY5" fmla="*/ 0 h 7356907"/>
                  <a:gd name="connsiteX6" fmla="*/ 5743623 w 5813961"/>
                  <a:gd name="connsiteY6" fmla="*/ 0 h 7356907"/>
                  <a:gd name="connsiteX7" fmla="*/ 5813961 w 5813961"/>
                  <a:gd name="connsiteY7" fmla="*/ 7249421 h 7356907"/>
                  <a:gd name="connsiteX8" fmla="*/ 0 w 5813961"/>
                  <a:gd name="connsiteY8" fmla="*/ 7350068 h 7356907"/>
                  <a:gd name="connsiteX9" fmla="*/ 1143 w 5813961"/>
                  <a:gd name="connsiteY9" fmla="*/ 0 h 73569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813961" h="7356907">
                    <a:moveTo>
                      <a:pt x="1143" y="0"/>
                    </a:moveTo>
                    <a:lnTo>
                      <a:pt x="10651" y="0"/>
                    </a:lnTo>
                    <a:lnTo>
                      <a:pt x="15979" y="14245"/>
                    </a:lnTo>
                    <a:cubicBezTo>
                      <a:pt x="163119" y="308933"/>
                      <a:pt x="1386739" y="538895"/>
                      <a:pt x="2874439" y="538895"/>
                    </a:cubicBezTo>
                    <a:cubicBezTo>
                      <a:pt x="4362139" y="538895"/>
                      <a:pt x="5585763" y="308933"/>
                      <a:pt x="5732903" y="14245"/>
                    </a:cubicBezTo>
                    <a:lnTo>
                      <a:pt x="5738231" y="0"/>
                    </a:lnTo>
                    <a:lnTo>
                      <a:pt x="5743623" y="0"/>
                    </a:lnTo>
                    <a:lnTo>
                      <a:pt x="5813961" y="7249421"/>
                    </a:lnTo>
                    <a:cubicBezTo>
                      <a:pt x="3907235" y="7204816"/>
                      <a:pt x="1906726" y="7394673"/>
                      <a:pt x="0" y="7350068"/>
                    </a:cubicBezTo>
                    <a:cubicBezTo>
                      <a:pt x="0" y="5034813"/>
                      <a:pt x="1143" y="2315255"/>
                      <a:pt x="1143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A3FF"/>
                  </a:gs>
                  <a:gs pos="85000">
                    <a:srgbClr val="003192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34" name="PA-椭圆 227_1">
                <a:extLst>
                  <a:ext uri="{FF2B5EF4-FFF2-40B4-BE49-F238E27FC236}">
                    <a16:creationId xmlns:a16="http://schemas.microsoft.com/office/drawing/2014/main" id="{81C6AC27-6112-9C41-AC43-FB3BA70712F3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 rot="10800000">
                <a:off x="2265015" y="3542675"/>
                <a:ext cx="1908730" cy="297668"/>
              </a:xfrm>
              <a:prstGeom prst="ellipse">
                <a:avLst/>
              </a:pr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任意多边形 69">
                <a:extLst>
                  <a:ext uri="{FF2B5EF4-FFF2-40B4-BE49-F238E27FC236}">
                    <a16:creationId xmlns:a16="http://schemas.microsoft.com/office/drawing/2014/main" id="{41A1CC1E-2EEF-874E-8D85-9FA1B8098ACA}"/>
                  </a:ext>
                </a:extLst>
              </p:cNvPr>
              <p:cNvSpPr/>
              <p:nvPr>
                <p:custDataLst>
                  <p:tags r:id="rId2"/>
                </p:custDataLst>
              </p:nvPr>
            </p:nvSpPr>
            <p:spPr>
              <a:xfrm rot="10800000">
                <a:off x="2028854" y="3750088"/>
                <a:ext cx="2493269" cy="476770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任意多边形 70">
                <a:extLst>
                  <a:ext uri="{FF2B5EF4-FFF2-40B4-BE49-F238E27FC236}">
                    <a16:creationId xmlns:a16="http://schemas.microsoft.com/office/drawing/2014/main" id="{93E2698E-9CE0-8D4D-A240-38871887461F}"/>
                  </a:ext>
                </a:extLst>
              </p:cNvPr>
              <p:cNvSpPr/>
              <p:nvPr>
                <p:custDataLst>
                  <p:tags r:id="rId3"/>
                </p:custDataLst>
              </p:nvPr>
            </p:nvSpPr>
            <p:spPr>
              <a:xfrm rot="10800000">
                <a:off x="1742563" y="3706372"/>
                <a:ext cx="3002816" cy="610745"/>
              </a:xfrm>
              <a:custGeom>
                <a:avLst/>
                <a:gdLst>
                  <a:gd name="connsiteX0" fmla="*/ 9001018 w 18002036"/>
                  <a:gd name="connsiteY0" fmla="*/ 3661446 h 3661446"/>
                  <a:gd name="connsiteX1" fmla="*/ 0 w 18002036"/>
                  <a:gd name="connsiteY1" fmla="*/ 1830723 h 3661446"/>
                  <a:gd name="connsiteX2" fmla="*/ 9001018 w 18002036"/>
                  <a:gd name="connsiteY2" fmla="*/ 0 h 3661446"/>
                  <a:gd name="connsiteX3" fmla="*/ 18002036 w 18002036"/>
                  <a:gd name="connsiteY3" fmla="*/ 1830723 h 3661446"/>
                  <a:gd name="connsiteX4" fmla="*/ 9001018 w 18002036"/>
                  <a:gd name="connsiteY4" fmla="*/ 3661446 h 3661446"/>
                  <a:gd name="connsiteX5" fmla="*/ 8979248 w 18002036"/>
                  <a:gd name="connsiteY5" fmla="*/ 3549038 h 3661446"/>
                  <a:gd name="connsiteX6" fmla="*/ 17534640 w 18002036"/>
                  <a:gd name="connsiteY6" fmla="*/ 1913054 h 3661446"/>
                  <a:gd name="connsiteX7" fmla="*/ 8979248 w 18002036"/>
                  <a:gd name="connsiteY7" fmla="*/ 277070 h 3661446"/>
                  <a:gd name="connsiteX8" fmla="*/ 423856 w 18002036"/>
                  <a:gd name="connsiteY8" fmla="*/ 1913054 h 3661446"/>
                  <a:gd name="connsiteX9" fmla="*/ 8979248 w 18002036"/>
                  <a:gd name="connsiteY9" fmla="*/ 3549038 h 36614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36" h="3661446">
                    <a:moveTo>
                      <a:pt x="9001018" y="3661446"/>
                    </a:moveTo>
                    <a:cubicBezTo>
                      <a:pt x="4029896" y="3661446"/>
                      <a:pt x="0" y="2841803"/>
                      <a:pt x="0" y="1830723"/>
                    </a:cubicBezTo>
                    <a:cubicBezTo>
                      <a:pt x="0" y="819643"/>
                      <a:pt x="4029896" y="0"/>
                      <a:pt x="9001018" y="0"/>
                    </a:cubicBezTo>
                    <a:cubicBezTo>
                      <a:pt x="13972142" y="0"/>
                      <a:pt x="18002036" y="819643"/>
                      <a:pt x="18002036" y="1830723"/>
                    </a:cubicBezTo>
                    <a:cubicBezTo>
                      <a:pt x="18002036" y="2841803"/>
                      <a:pt x="13972142" y="3661446"/>
                      <a:pt x="9001018" y="3661446"/>
                    </a:cubicBezTo>
                    <a:close/>
                    <a:moveTo>
                      <a:pt x="8979248" y="3549038"/>
                    </a:moveTo>
                    <a:cubicBezTo>
                      <a:pt x="13704260" y="3549038"/>
                      <a:pt x="17534640" y="2816583"/>
                      <a:pt x="17534640" y="1913054"/>
                    </a:cubicBezTo>
                    <a:cubicBezTo>
                      <a:pt x="17534640" y="1009525"/>
                      <a:pt x="13704260" y="277070"/>
                      <a:pt x="8979248" y="277070"/>
                    </a:cubicBezTo>
                    <a:cubicBezTo>
                      <a:pt x="4254232" y="277070"/>
                      <a:pt x="423856" y="1009525"/>
                      <a:pt x="423856" y="1913054"/>
                    </a:cubicBezTo>
                    <a:cubicBezTo>
                      <a:pt x="423856" y="2816583"/>
                      <a:pt x="4254232" y="3549038"/>
                      <a:pt x="8979248" y="3549038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3192">
                      <a:alpha val="0"/>
                    </a:srgbClr>
                  </a:gs>
                  <a:gs pos="0">
                    <a:srgbClr val="00A3FF"/>
                  </a:gs>
                </a:gsLst>
                <a:lin ang="5400000" scaled="1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任意多边形 71">
                <a:extLst>
                  <a:ext uri="{FF2B5EF4-FFF2-40B4-BE49-F238E27FC236}">
                    <a16:creationId xmlns:a16="http://schemas.microsoft.com/office/drawing/2014/main" id="{096AA5F0-E42E-5445-B315-F1DDCEDB1248}"/>
                  </a:ext>
                </a:extLst>
              </p:cNvPr>
              <p:cNvSpPr/>
              <p:nvPr>
                <p:custDataLst>
                  <p:tags r:id="rId4"/>
                </p:custDataLst>
              </p:nvPr>
            </p:nvSpPr>
            <p:spPr>
              <a:xfrm rot="10800000">
                <a:off x="1010472" y="3555350"/>
                <a:ext cx="4530033" cy="866246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任意多边形 72">
                <a:extLst>
                  <a:ext uri="{FF2B5EF4-FFF2-40B4-BE49-F238E27FC236}">
                    <a16:creationId xmlns:a16="http://schemas.microsoft.com/office/drawing/2014/main" id="{CC3CA100-0115-CC44-9EAA-DFA2920DB4E1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 rot="10800000">
                <a:off x="1875972" y="3738702"/>
                <a:ext cx="2783817" cy="500638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156E0BF6-2925-F44D-B961-032B5AFE7E48}"/>
                  </a:ext>
                </a:extLst>
              </p:cNvPr>
              <p:cNvSpPr/>
              <p:nvPr/>
            </p:nvSpPr>
            <p:spPr>
              <a:xfrm flipV="1">
                <a:off x="3139803" y="4364211"/>
                <a:ext cx="187880" cy="187880"/>
              </a:xfrm>
              <a:prstGeom prst="ellipse">
                <a:avLst/>
              </a:prstGeom>
              <a:gradFill flip="none" rotWithShape="1">
                <a:gsLst>
                  <a:gs pos="4300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05AA6D7D-D1A1-6249-A632-DD8D3E1E96BA}"/>
                  </a:ext>
                </a:extLst>
              </p:cNvPr>
              <p:cNvSpPr/>
              <p:nvPr/>
            </p:nvSpPr>
            <p:spPr>
              <a:xfrm flipV="1">
                <a:off x="938766" y="3922977"/>
                <a:ext cx="174602" cy="174602"/>
              </a:xfrm>
              <a:prstGeom prst="ellipse">
                <a:avLst/>
              </a:prstGeom>
              <a:gradFill flip="none" rotWithShape="1">
                <a:gsLst>
                  <a:gs pos="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id="{F72410DF-640C-2647-AA66-560D81A6A722}"/>
                  </a:ext>
                </a:extLst>
              </p:cNvPr>
              <p:cNvSpPr/>
              <p:nvPr/>
            </p:nvSpPr>
            <p:spPr>
              <a:xfrm flipV="1">
                <a:off x="5437609" y="3988472"/>
                <a:ext cx="174602" cy="174602"/>
              </a:xfrm>
              <a:prstGeom prst="ellipse">
                <a:avLst/>
              </a:prstGeom>
              <a:gradFill flip="none" rotWithShape="1">
                <a:gsLst>
                  <a:gs pos="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42" name="任意多边形 80">
                <a:extLst>
                  <a:ext uri="{FF2B5EF4-FFF2-40B4-BE49-F238E27FC236}">
                    <a16:creationId xmlns:a16="http://schemas.microsoft.com/office/drawing/2014/main" id="{A06E87D5-7E6F-1740-A24F-7EEA08B6F0ED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 rot="10800000">
                <a:off x="2289607" y="4987045"/>
                <a:ext cx="1908729" cy="364993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B0F0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文本框 44">
                <a:extLst>
                  <a:ext uri="{FF2B5EF4-FFF2-40B4-BE49-F238E27FC236}">
                    <a16:creationId xmlns:a16="http://schemas.microsoft.com/office/drawing/2014/main" id="{FCA9FDCE-75CC-E84C-AE52-2B173D96CA18}"/>
                  </a:ext>
                </a:extLst>
              </p:cNvPr>
              <p:cNvSpPr txBox="1"/>
              <p:nvPr/>
            </p:nvSpPr>
            <p:spPr>
              <a:xfrm>
                <a:off x="2988255" y="3035856"/>
                <a:ext cx="9401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>
                    <a:solidFill>
                      <a:schemeClr val="bg1"/>
                    </a:solidFill>
                  </a:rPr>
                  <a:t>+</a:t>
                </a:r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46" name="组合 45">
                <a:extLst>
                  <a:ext uri="{FF2B5EF4-FFF2-40B4-BE49-F238E27FC236}">
                    <a16:creationId xmlns:a16="http://schemas.microsoft.com/office/drawing/2014/main" id="{A0F15F4D-8940-6F41-B2BA-A3E24B62217C}"/>
                  </a:ext>
                </a:extLst>
              </p:cNvPr>
              <p:cNvGrpSpPr/>
              <p:nvPr/>
            </p:nvGrpSpPr>
            <p:grpSpPr>
              <a:xfrm>
                <a:off x="2140994" y="3112045"/>
                <a:ext cx="2373378" cy="458279"/>
                <a:chOff x="2373284" y="3017260"/>
                <a:chExt cx="1738948" cy="335776"/>
              </a:xfrm>
            </p:grpSpPr>
            <p:sp>
              <p:nvSpPr>
                <p:cNvPr id="47" name="任意多边形 79">
                  <a:extLst>
                    <a:ext uri="{FF2B5EF4-FFF2-40B4-BE49-F238E27FC236}">
                      <a16:creationId xmlns:a16="http://schemas.microsoft.com/office/drawing/2014/main" id="{CBAACC51-ED40-D243-8912-15634BAAE802}"/>
                    </a:ext>
                  </a:extLst>
                </p:cNvPr>
                <p:cNvSpPr/>
                <p:nvPr>
                  <p:custDataLst>
                    <p:tags r:id="rId7"/>
                  </p:custDataLst>
                </p:nvPr>
              </p:nvSpPr>
              <p:spPr>
                <a:xfrm rot="9977539">
                  <a:off x="2391315" y="3023957"/>
                  <a:ext cx="1720917" cy="329079"/>
                </a:xfrm>
                <a:custGeom>
                  <a:avLst/>
                  <a:gdLst>
                    <a:gd name="connsiteX0" fmla="*/ 8555392 w 17110784"/>
                    <a:gd name="connsiteY0" fmla="*/ 3271968 h 3271968"/>
                    <a:gd name="connsiteX1" fmla="*/ 0 w 17110784"/>
                    <a:gd name="connsiteY1" fmla="*/ 1635984 h 3271968"/>
                    <a:gd name="connsiteX2" fmla="*/ 8555392 w 17110784"/>
                    <a:gd name="connsiteY2" fmla="*/ 0 h 3271968"/>
                    <a:gd name="connsiteX3" fmla="*/ 17110784 w 17110784"/>
                    <a:gd name="connsiteY3" fmla="*/ 1635984 h 3271968"/>
                    <a:gd name="connsiteX4" fmla="*/ 8555392 w 17110784"/>
                    <a:gd name="connsiteY4" fmla="*/ 3271968 h 32719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110784" h="3271968">
                      <a:moveTo>
                        <a:pt x="8555392" y="3271968"/>
                      </a:moveTo>
                      <a:cubicBezTo>
                        <a:pt x="3830376" y="3271968"/>
                        <a:pt x="0" y="2539513"/>
                        <a:pt x="0" y="1635984"/>
                      </a:cubicBezTo>
                      <a:cubicBezTo>
                        <a:pt x="0" y="732455"/>
                        <a:pt x="3830376" y="0"/>
                        <a:pt x="8555392" y="0"/>
                      </a:cubicBezTo>
                      <a:cubicBezTo>
                        <a:pt x="13280404" y="0"/>
                        <a:pt x="17110784" y="732455"/>
                        <a:pt x="17110784" y="1635984"/>
                      </a:cubicBezTo>
                      <a:cubicBezTo>
                        <a:pt x="17110784" y="2539513"/>
                        <a:pt x="13280404" y="3271968"/>
                        <a:pt x="8555392" y="3271968"/>
                      </a:cubicBezTo>
                      <a:close/>
                    </a:path>
                  </a:pathLst>
                </a:custGeom>
                <a:noFill/>
                <a:ln w="6350">
                  <a:gradFill>
                    <a:gsLst>
                      <a:gs pos="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lin ang="5400000" scaled="1"/>
                  </a:gra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2500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任意多边形 86">
                  <a:extLst>
                    <a:ext uri="{FF2B5EF4-FFF2-40B4-BE49-F238E27FC236}">
                      <a16:creationId xmlns:a16="http://schemas.microsoft.com/office/drawing/2014/main" id="{A9A5AEA2-B160-4449-9EC4-9F4B5432B016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 rot="10800000">
                  <a:off x="2373284" y="3017260"/>
                  <a:ext cx="1720917" cy="329079"/>
                </a:xfrm>
                <a:custGeom>
                  <a:avLst/>
                  <a:gdLst>
                    <a:gd name="connsiteX0" fmla="*/ 8555392 w 17110784"/>
                    <a:gd name="connsiteY0" fmla="*/ 3271968 h 3271968"/>
                    <a:gd name="connsiteX1" fmla="*/ 0 w 17110784"/>
                    <a:gd name="connsiteY1" fmla="*/ 1635984 h 3271968"/>
                    <a:gd name="connsiteX2" fmla="*/ 8555392 w 17110784"/>
                    <a:gd name="connsiteY2" fmla="*/ 0 h 3271968"/>
                    <a:gd name="connsiteX3" fmla="*/ 17110784 w 17110784"/>
                    <a:gd name="connsiteY3" fmla="*/ 1635984 h 3271968"/>
                    <a:gd name="connsiteX4" fmla="*/ 8555392 w 17110784"/>
                    <a:gd name="connsiteY4" fmla="*/ 3271968 h 32719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110784" h="3271968">
                      <a:moveTo>
                        <a:pt x="8555392" y="3271968"/>
                      </a:moveTo>
                      <a:cubicBezTo>
                        <a:pt x="3830376" y="3271968"/>
                        <a:pt x="0" y="2539513"/>
                        <a:pt x="0" y="1635984"/>
                      </a:cubicBezTo>
                      <a:cubicBezTo>
                        <a:pt x="0" y="732455"/>
                        <a:pt x="3830376" y="0"/>
                        <a:pt x="8555392" y="0"/>
                      </a:cubicBezTo>
                      <a:cubicBezTo>
                        <a:pt x="13280404" y="0"/>
                        <a:pt x="17110784" y="732455"/>
                        <a:pt x="17110784" y="1635984"/>
                      </a:cubicBezTo>
                      <a:cubicBezTo>
                        <a:pt x="17110784" y="2539513"/>
                        <a:pt x="13280404" y="3271968"/>
                        <a:pt x="8555392" y="3271968"/>
                      </a:cubicBezTo>
                      <a:close/>
                    </a:path>
                  </a:pathLst>
                </a:custGeom>
                <a:noFill/>
                <a:ln w="6350">
                  <a:gradFill>
                    <a:gsLst>
                      <a:gs pos="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lin ang="5400000" scaled="1"/>
                  </a:gra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 sz="2500" dirty="0"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pic>
        <p:nvPicPr>
          <p:cNvPr id="52" name="Picture 51">
            <a:extLst>
              <a:ext uri="{FF2B5EF4-FFF2-40B4-BE49-F238E27FC236}">
                <a16:creationId xmlns:a16="http://schemas.microsoft.com/office/drawing/2014/main" id="{D38B7A8D-119B-4295-A36E-BA92E36DFE7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129" y="2526949"/>
            <a:ext cx="1297780" cy="1258123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0A38A0A8-9D13-4A9F-9FE3-E5A8D02C1F6B}"/>
              </a:ext>
            </a:extLst>
          </p:cNvPr>
          <p:cNvSpPr txBox="1"/>
          <p:nvPr/>
        </p:nvSpPr>
        <p:spPr>
          <a:xfrm>
            <a:off x="6104416" y="2464284"/>
            <a:ext cx="57453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Integration and correlation with Endpoint Secure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Enable reminder page for deploying and promote Endpoint Secure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Provide Endpoint Secure details within IAG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Enhance detection and blocking capabilities </a:t>
            </a:r>
            <a:r>
              <a:rPr lang="en-US" dirty="0" err="1">
                <a:solidFill>
                  <a:schemeClr val="bg1"/>
                </a:solidFill>
              </a:rPr>
              <a:t>i.e</a:t>
            </a:r>
            <a:r>
              <a:rPr lang="en-US" dirty="0">
                <a:solidFill>
                  <a:schemeClr val="bg1"/>
                </a:solidFill>
              </a:rPr>
              <a:t> proxy avoidance protection</a:t>
            </a:r>
          </a:p>
          <a:p>
            <a:pPr>
              <a:buClr>
                <a:srgbClr val="00B0F0"/>
              </a:buClr>
            </a:pPr>
            <a:endParaRPr lang="en-MY" dirty="0">
              <a:solidFill>
                <a:schemeClr val="bg1"/>
              </a:solidFill>
            </a:endParaRPr>
          </a:p>
        </p:txBody>
      </p:sp>
      <p:cxnSp>
        <p:nvCxnSpPr>
          <p:cNvPr id="55" name="直线连接符 48">
            <a:extLst>
              <a:ext uri="{FF2B5EF4-FFF2-40B4-BE49-F238E27FC236}">
                <a16:creationId xmlns:a16="http://schemas.microsoft.com/office/drawing/2014/main" id="{47814123-DE42-4BA7-BC63-768CD012B858}"/>
              </a:ext>
            </a:extLst>
          </p:cNvPr>
          <p:cNvCxnSpPr/>
          <p:nvPr/>
        </p:nvCxnSpPr>
        <p:spPr>
          <a:xfrm>
            <a:off x="6156042" y="3199513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线连接符 49">
            <a:extLst>
              <a:ext uri="{FF2B5EF4-FFF2-40B4-BE49-F238E27FC236}">
                <a16:creationId xmlns:a16="http://schemas.microsoft.com/office/drawing/2014/main" id="{3DCC3805-4207-4E63-92B9-265F3C6A43C7}"/>
              </a:ext>
            </a:extLst>
          </p:cNvPr>
          <p:cNvCxnSpPr/>
          <p:nvPr/>
        </p:nvCxnSpPr>
        <p:spPr>
          <a:xfrm>
            <a:off x="6156042" y="4013900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线连接符 50">
            <a:extLst>
              <a:ext uri="{FF2B5EF4-FFF2-40B4-BE49-F238E27FC236}">
                <a16:creationId xmlns:a16="http://schemas.microsoft.com/office/drawing/2014/main" id="{D7765E82-0E80-4229-AFFF-117EDC0E8317}"/>
              </a:ext>
            </a:extLst>
          </p:cNvPr>
          <p:cNvCxnSpPr/>
          <p:nvPr/>
        </p:nvCxnSpPr>
        <p:spPr>
          <a:xfrm>
            <a:off x="6156042" y="4678581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553121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279468" cy="523220"/>
            <a:chOff x="1" y="200326"/>
            <a:chExt cx="9279468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9981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Scenario Value Proposition 4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96BE468E-F6BD-44CF-B95F-E2524672D968}"/>
              </a:ext>
            </a:extLst>
          </p:cNvPr>
          <p:cNvSpPr txBox="1"/>
          <p:nvPr/>
        </p:nvSpPr>
        <p:spPr>
          <a:xfrm>
            <a:off x="6204621" y="2522398"/>
            <a:ext cx="57453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Secure Internet Access with Bridge mode 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Provide unified authentication, application control, bandwidth management and </a:t>
            </a:r>
            <a:r>
              <a:rPr lang="en-US" dirty="0" err="1">
                <a:solidFill>
                  <a:schemeClr val="bg1"/>
                </a:solidFill>
              </a:rPr>
              <a:t>etc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Pioneer in this authentication, application control and bandwidth management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buClr>
                <a:srgbClr val="00B0F0"/>
              </a:buClr>
            </a:pPr>
            <a:endParaRPr lang="en-MY" dirty="0">
              <a:solidFill>
                <a:schemeClr val="bg1"/>
              </a:solidFill>
            </a:endParaRPr>
          </a:p>
        </p:txBody>
      </p:sp>
      <p:cxnSp>
        <p:nvCxnSpPr>
          <p:cNvPr id="6" name="直线连接符 5">
            <a:extLst>
              <a:ext uri="{FF2B5EF4-FFF2-40B4-BE49-F238E27FC236}">
                <a16:creationId xmlns:a16="http://schemas.microsoft.com/office/drawing/2014/main" id="{C32262BE-6233-704A-A950-3E6C6A79291A}"/>
              </a:ext>
            </a:extLst>
          </p:cNvPr>
          <p:cNvCxnSpPr/>
          <p:nvPr/>
        </p:nvCxnSpPr>
        <p:spPr>
          <a:xfrm>
            <a:off x="6272596" y="2986088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29">
            <a:extLst>
              <a:ext uri="{FF2B5EF4-FFF2-40B4-BE49-F238E27FC236}">
                <a16:creationId xmlns:a16="http://schemas.microsoft.com/office/drawing/2014/main" id="{AF703AE0-68F3-6F42-BF07-7F6292B3B20F}"/>
              </a:ext>
            </a:extLst>
          </p:cNvPr>
          <p:cNvCxnSpPr/>
          <p:nvPr/>
        </p:nvCxnSpPr>
        <p:spPr>
          <a:xfrm>
            <a:off x="6272596" y="3800475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>
            <a:extLst>
              <a:ext uri="{FF2B5EF4-FFF2-40B4-BE49-F238E27FC236}">
                <a16:creationId xmlns:a16="http://schemas.microsoft.com/office/drawing/2014/main" id="{1819F258-EB8A-D54F-81FC-AF3B3D4ADBA7}"/>
              </a:ext>
            </a:extLst>
          </p:cNvPr>
          <p:cNvCxnSpPr/>
          <p:nvPr/>
        </p:nvCxnSpPr>
        <p:spPr>
          <a:xfrm>
            <a:off x="6272596" y="4672012"/>
            <a:ext cx="5019955" cy="0"/>
          </a:xfrm>
          <a:prstGeom prst="line">
            <a:avLst/>
          </a:prstGeom>
          <a:ln w="12700">
            <a:solidFill>
              <a:srgbClr val="00B0F0">
                <a:alpha val="47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8">
            <a:extLst>
              <a:ext uri="{FF2B5EF4-FFF2-40B4-BE49-F238E27FC236}">
                <a16:creationId xmlns:a16="http://schemas.microsoft.com/office/drawing/2014/main" id="{93B0AACD-F972-C544-A965-B5BE533D1581}"/>
              </a:ext>
            </a:extLst>
          </p:cNvPr>
          <p:cNvGrpSpPr/>
          <p:nvPr/>
        </p:nvGrpSpPr>
        <p:grpSpPr>
          <a:xfrm>
            <a:off x="938766" y="3001815"/>
            <a:ext cx="4673445" cy="2554670"/>
            <a:chOff x="2021588" y="2241634"/>
            <a:chExt cx="9091922" cy="4969964"/>
          </a:xfrm>
        </p:grpSpPr>
        <p:sp>
          <p:nvSpPr>
            <p:cNvPr id="35" name="任意多边形 67">
              <a:extLst>
                <a:ext uri="{FF2B5EF4-FFF2-40B4-BE49-F238E27FC236}">
                  <a16:creationId xmlns:a16="http://schemas.microsoft.com/office/drawing/2014/main" id="{6C1362BC-3D37-1349-AFB7-D039FDA87177}"/>
                </a:ext>
              </a:extLst>
            </p:cNvPr>
            <p:cNvSpPr/>
            <p:nvPr/>
          </p:nvSpPr>
          <p:spPr>
            <a:xfrm>
              <a:off x="5115782" y="3639196"/>
              <a:ext cx="2823171" cy="3572402"/>
            </a:xfrm>
            <a:custGeom>
              <a:avLst/>
              <a:gdLst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0 w 5742480"/>
                <a:gd name="connsiteY8" fmla="*/ 6945766 h 6945766"/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22303 w 5742480"/>
                <a:gd name="connsiteY8" fmla="*/ 5005453 h 6945766"/>
                <a:gd name="connsiteX9" fmla="*/ 0 w 5742480"/>
                <a:gd name="connsiteY9" fmla="*/ 0 h 6945766"/>
                <a:gd name="connsiteX0" fmla="*/ 0 w 5742480"/>
                <a:gd name="connsiteY0" fmla="*/ 0 h 5139268"/>
                <a:gd name="connsiteX1" fmla="*/ 9508 w 5742480"/>
                <a:gd name="connsiteY1" fmla="*/ 0 h 5139268"/>
                <a:gd name="connsiteX2" fmla="*/ 14836 w 5742480"/>
                <a:gd name="connsiteY2" fmla="*/ 14245 h 5139268"/>
                <a:gd name="connsiteX3" fmla="*/ 2873296 w 5742480"/>
                <a:gd name="connsiteY3" fmla="*/ 538895 h 5139268"/>
                <a:gd name="connsiteX4" fmla="*/ 5731760 w 5742480"/>
                <a:gd name="connsiteY4" fmla="*/ 14245 h 5139268"/>
                <a:gd name="connsiteX5" fmla="*/ 5737088 w 5742480"/>
                <a:gd name="connsiteY5" fmla="*/ 0 h 5139268"/>
                <a:gd name="connsiteX6" fmla="*/ 5742480 w 5742480"/>
                <a:gd name="connsiteY6" fmla="*/ 0 h 5139268"/>
                <a:gd name="connsiteX7" fmla="*/ 5742480 w 5742480"/>
                <a:gd name="connsiteY7" fmla="*/ 5139268 h 5139268"/>
                <a:gd name="connsiteX8" fmla="*/ 22303 w 5742480"/>
                <a:gd name="connsiteY8" fmla="*/ 5005453 h 5139268"/>
                <a:gd name="connsiteX9" fmla="*/ 0 w 5742480"/>
                <a:gd name="connsiteY9" fmla="*/ 0 h 5139268"/>
                <a:gd name="connsiteX0" fmla="*/ 1143 w 5743623"/>
                <a:gd name="connsiteY0" fmla="*/ 0 h 7350708"/>
                <a:gd name="connsiteX1" fmla="*/ 10651 w 5743623"/>
                <a:gd name="connsiteY1" fmla="*/ 0 h 7350708"/>
                <a:gd name="connsiteX2" fmla="*/ 15979 w 5743623"/>
                <a:gd name="connsiteY2" fmla="*/ 14245 h 7350708"/>
                <a:gd name="connsiteX3" fmla="*/ 2874439 w 5743623"/>
                <a:gd name="connsiteY3" fmla="*/ 538895 h 7350708"/>
                <a:gd name="connsiteX4" fmla="*/ 5732903 w 5743623"/>
                <a:gd name="connsiteY4" fmla="*/ 14245 h 7350708"/>
                <a:gd name="connsiteX5" fmla="*/ 5738231 w 5743623"/>
                <a:gd name="connsiteY5" fmla="*/ 0 h 7350708"/>
                <a:gd name="connsiteX6" fmla="*/ 5743623 w 5743623"/>
                <a:gd name="connsiteY6" fmla="*/ 0 h 7350708"/>
                <a:gd name="connsiteX7" fmla="*/ 5743623 w 5743623"/>
                <a:gd name="connsiteY7" fmla="*/ 5139268 h 7350708"/>
                <a:gd name="connsiteX8" fmla="*/ 0 w 5743623"/>
                <a:gd name="connsiteY8" fmla="*/ 7350068 h 7350708"/>
                <a:gd name="connsiteX9" fmla="*/ 1143 w 5743623"/>
                <a:gd name="connsiteY9" fmla="*/ 0 h 7350708"/>
                <a:gd name="connsiteX0" fmla="*/ 1143 w 5813961"/>
                <a:gd name="connsiteY0" fmla="*/ 0 h 7356907"/>
                <a:gd name="connsiteX1" fmla="*/ 10651 w 5813961"/>
                <a:gd name="connsiteY1" fmla="*/ 0 h 7356907"/>
                <a:gd name="connsiteX2" fmla="*/ 15979 w 5813961"/>
                <a:gd name="connsiteY2" fmla="*/ 14245 h 7356907"/>
                <a:gd name="connsiteX3" fmla="*/ 2874439 w 5813961"/>
                <a:gd name="connsiteY3" fmla="*/ 538895 h 7356907"/>
                <a:gd name="connsiteX4" fmla="*/ 5732903 w 5813961"/>
                <a:gd name="connsiteY4" fmla="*/ 14245 h 7356907"/>
                <a:gd name="connsiteX5" fmla="*/ 5738231 w 5813961"/>
                <a:gd name="connsiteY5" fmla="*/ 0 h 7356907"/>
                <a:gd name="connsiteX6" fmla="*/ 5743623 w 5813961"/>
                <a:gd name="connsiteY6" fmla="*/ 0 h 7356907"/>
                <a:gd name="connsiteX7" fmla="*/ 5813961 w 5813961"/>
                <a:gd name="connsiteY7" fmla="*/ 7249421 h 7356907"/>
                <a:gd name="connsiteX8" fmla="*/ 0 w 5813961"/>
                <a:gd name="connsiteY8" fmla="*/ 7350068 h 7356907"/>
                <a:gd name="connsiteX9" fmla="*/ 1143 w 5813961"/>
                <a:gd name="connsiteY9" fmla="*/ 0 h 7356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13961" h="7356907">
                  <a:moveTo>
                    <a:pt x="1143" y="0"/>
                  </a:moveTo>
                  <a:lnTo>
                    <a:pt x="10651" y="0"/>
                  </a:lnTo>
                  <a:lnTo>
                    <a:pt x="15979" y="14245"/>
                  </a:lnTo>
                  <a:cubicBezTo>
                    <a:pt x="163119" y="308933"/>
                    <a:pt x="1386739" y="538895"/>
                    <a:pt x="2874439" y="538895"/>
                  </a:cubicBezTo>
                  <a:cubicBezTo>
                    <a:pt x="4362139" y="538895"/>
                    <a:pt x="5585763" y="308933"/>
                    <a:pt x="5732903" y="14245"/>
                  </a:cubicBezTo>
                  <a:lnTo>
                    <a:pt x="5738231" y="0"/>
                  </a:lnTo>
                  <a:lnTo>
                    <a:pt x="5743623" y="0"/>
                  </a:lnTo>
                  <a:lnTo>
                    <a:pt x="5813961" y="7249421"/>
                  </a:lnTo>
                  <a:cubicBezTo>
                    <a:pt x="3907235" y="7204816"/>
                    <a:pt x="1906726" y="7394673"/>
                    <a:pt x="0" y="7350068"/>
                  </a:cubicBezTo>
                  <a:cubicBezTo>
                    <a:pt x="0" y="5034813"/>
                    <a:pt x="1143" y="2315255"/>
                    <a:pt x="1143" y="0"/>
                  </a:cubicBezTo>
                  <a:close/>
                </a:path>
              </a:pathLst>
            </a:custGeom>
            <a:gradFill>
              <a:gsLst>
                <a:gs pos="0">
                  <a:srgbClr val="00A3FF"/>
                </a:gs>
                <a:gs pos="85000">
                  <a:srgbClr val="003192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36" name="PA-椭圆 227_1">
              <a:extLst>
                <a:ext uri="{FF2B5EF4-FFF2-40B4-BE49-F238E27FC236}">
                  <a16:creationId xmlns:a16="http://schemas.microsoft.com/office/drawing/2014/main" id="{0E5AA448-D0F2-AB4C-9BFB-2DE73413939F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 rot="10800000">
              <a:off x="5115783" y="3320254"/>
              <a:ext cx="2790459" cy="579096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37" name="任意多边形 69">
              <a:extLst>
                <a:ext uri="{FF2B5EF4-FFF2-40B4-BE49-F238E27FC236}">
                  <a16:creationId xmlns:a16="http://schemas.microsoft.com/office/drawing/2014/main" id="{68ADC462-6CD8-1C40-8955-C29A260C850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0800000">
              <a:off x="4142293" y="3667308"/>
              <a:ext cx="4850514" cy="927528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任意多边形 70">
              <a:extLst>
                <a:ext uri="{FF2B5EF4-FFF2-40B4-BE49-F238E27FC236}">
                  <a16:creationId xmlns:a16="http://schemas.microsoft.com/office/drawing/2014/main" id="{D4FE50AF-E700-A545-A104-CECBAB3CFCAE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3585329" y="3582262"/>
              <a:ext cx="5841809" cy="1188169"/>
            </a:xfrm>
            <a:custGeom>
              <a:avLst/>
              <a:gdLst>
                <a:gd name="connsiteX0" fmla="*/ 9001018 w 18002036"/>
                <a:gd name="connsiteY0" fmla="*/ 3661446 h 3661446"/>
                <a:gd name="connsiteX1" fmla="*/ 0 w 18002036"/>
                <a:gd name="connsiteY1" fmla="*/ 1830723 h 3661446"/>
                <a:gd name="connsiteX2" fmla="*/ 9001018 w 18002036"/>
                <a:gd name="connsiteY2" fmla="*/ 0 h 3661446"/>
                <a:gd name="connsiteX3" fmla="*/ 18002036 w 18002036"/>
                <a:gd name="connsiteY3" fmla="*/ 1830723 h 3661446"/>
                <a:gd name="connsiteX4" fmla="*/ 9001018 w 18002036"/>
                <a:gd name="connsiteY4" fmla="*/ 3661446 h 3661446"/>
                <a:gd name="connsiteX5" fmla="*/ 8979248 w 18002036"/>
                <a:gd name="connsiteY5" fmla="*/ 3549038 h 3661446"/>
                <a:gd name="connsiteX6" fmla="*/ 17534640 w 18002036"/>
                <a:gd name="connsiteY6" fmla="*/ 1913054 h 3661446"/>
                <a:gd name="connsiteX7" fmla="*/ 8979248 w 18002036"/>
                <a:gd name="connsiteY7" fmla="*/ 277070 h 3661446"/>
                <a:gd name="connsiteX8" fmla="*/ 423856 w 18002036"/>
                <a:gd name="connsiteY8" fmla="*/ 1913054 h 3661446"/>
                <a:gd name="connsiteX9" fmla="*/ 8979248 w 18002036"/>
                <a:gd name="connsiteY9" fmla="*/ 3549038 h 36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36" h="3661446">
                  <a:moveTo>
                    <a:pt x="9001018" y="3661446"/>
                  </a:moveTo>
                  <a:cubicBezTo>
                    <a:pt x="4029896" y="3661446"/>
                    <a:pt x="0" y="2841803"/>
                    <a:pt x="0" y="1830723"/>
                  </a:cubicBezTo>
                  <a:cubicBezTo>
                    <a:pt x="0" y="819643"/>
                    <a:pt x="4029896" y="0"/>
                    <a:pt x="9001018" y="0"/>
                  </a:cubicBezTo>
                  <a:cubicBezTo>
                    <a:pt x="13972142" y="0"/>
                    <a:pt x="18002036" y="819643"/>
                    <a:pt x="18002036" y="1830723"/>
                  </a:cubicBezTo>
                  <a:cubicBezTo>
                    <a:pt x="18002036" y="2841803"/>
                    <a:pt x="13972142" y="3661446"/>
                    <a:pt x="9001018" y="3661446"/>
                  </a:cubicBezTo>
                  <a:close/>
                  <a:moveTo>
                    <a:pt x="8979248" y="3549038"/>
                  </a:moveTo>
                  <a:cubicBezTo>
                    <a:pt x="13704260" y="3549038"/>
                    <a:pt x="17534640" y="2816583"/>
                    <a:pt x="17534640" y="1913054"/>
                  </a:cubicBezTo>
                  <a:cubicBezTo>
                    <a:pt x="17534640" y="1009525"/>
                    <a:pt x="13704260" y="277070"/>
                    <a:pt x="8979248" y="277070"/>
                  </a:cubicBezTo>
                  <a:cubicBezTo>
                    <a:pt x="4254232" y="277070"/>
                    <a:pt x="423856" y="1009525"/>
                    <a:pt x="423856" y="1913054"/>
                  </a:cubicBezTo>
                  <a:cubicBezTo>
                    <a:pt x="423856" y="2816583"/>
                    <a:pt x="4254232" y="3549038"/>
                    <a:pt x="8979248" y="3549038"/>
                  </a:cubicBezTo>
                  <a:close/>
                </a:path>
              </a:pathLst>
            </a:custGeom>
            <a:gradFill>
              <a:gsLst>
                <a:gs pos="100000">
                  <a:srgbClr val="003192">
                    <a:alpha val="0"/>
                  </a:srgbClr>
                </a:gs>
                <a:gs pos="0">
                  <a:srgbClr val="00A3FF"/>
                </a:gs>
              </a:gsLst>
              <a:lin ang="5400000"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71">
              <a:extLst>
                <a:ext uri="{FF2B5EF4-FFF2-40B4-BE49-F238E27FC236}">
                  <a16:creationId xmlns:a16="http://schemas.microsoft.com/office/drawing/2014/main" id="{E6DB3BD6-0475-AC49-9C46-795EE97AC6DC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2161087" y="3288457"/>
              <a:ext cx="8812923" cy="1685231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72">
              <a:extLst>
                <a:ext uri="{FF2B5EF4-FFF2-40B4-BE49-F238E27FC236}">
                  <a16:creationId xmlns:a16="http://schemas.microsoft.com/office/drawing/2014/main" id="{D85A24EE-11AF-4349-B723-7366C81D231F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3844870" y="3645158"/>
              <a:ext cx="5415758" cy="973963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id="{0FACB125-27F2-C445-B7B7-C560A20A64A3}"/>
                </a:ext>
              </a:extLst>
            </p:cNvPr>
            <p:cNvSpPr/>
            <p:nvPr/>
          </p:nvSpPr>
          <p:spPr>
            <a:xfrm flipV="1">
              <a:off x="6303580" y="4862050"/>
              <a:ext cx="365510" cy="365510"/>
            </a:xfrm>
            <a:prstGeom prst="ellipse">
              <a:avLst/>
            </a:prstGeom>
            <a:gradFill flip="none" rotWithShape="1">
              <a:gsLst>
                <a:gs pos="4300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E4D51550-0629-8249-BB78-BD830BF98CE2}"/>
                </a:ext>
              </a:extLst>
            </p:cNvPr>
            <p:cNvSpPr/>
            <p:nvPr/>
          </p:nvSpPr>
          <p:spPr>
            <a:xfrm flipV="1">
              <a:off x="2021588" y="4003654"/>
              <a:ext cx="339678" cy="339678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id="{998B2D5C-95DE-7A47-8250-C9478E7CED23}"/>
                </a:ext>
              </a:extLst>
            </p:cNvPr>
            <p:cNvSpPr/>
            <p:nvPr/>
          </p:nvSpPr>
          <p:spPr>
            <a:xfrm flipV="1">
              <a:off x="10773832" y="4131072"/>
              <a:ext cx="339678" cy="339678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44" name="任意多边形 79">
              <a:extLst>
                <a:ext uri="{FF2B5EF4-FFF2-40B4-BE49-F238E27FC236}">
                  <a16:creationId xmlns:a16="http://schemas.microsoft.com/office/drawing/2014/main" id="{8C9AEBDC-CF66-D74A-855C-B7B1B252B475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9977539">
              <a:off x="4847440" y="2254662"/>
              <a:ext cx="3347946" cy="640204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任意多边形 80">
              <a:extLst>
                <a:ext uri="{FF2B5EF4-FFF2-40B4-BE49-F238E27FC236}">
                  <a16:creationId xmlns:a16="http://schemas.microsoft.com/office/drawing/2014/main" id="{89D3EAB6-6587-A44F-B4BB-2B28C2B7E190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0800000">
              <a:off x="4649572" y="6073738"/>
              <a:ext cx="3713323" cy="710072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B0F0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任意多边形 86">
              <a:extLst>
                <a:ext uri="{FF2B5EF4-FFF2-40B4-BE49-F238E27FC236}">
                  <a16:creationId xmlns:a16="http://schemas.microsoft.com/office/drawing/2014/main" id="{38DFB6D1-CB58-5E4A-8CAF-B3806188113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4812361" y="2241634"/>
              <a:ext cx="3347946" cy="640204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429F90F0-2E8A-49E9-83F6-9DC10696C82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404" y="1990281"/>
            <a:ext cx="1463861" cy="141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4185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645338" y="2315029"/>
            <a:ext cx="4508062" cy="1901371"/>
            <a:chOff x="2901044" y="2315029"/>
            <a:chExt cx="4508062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3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83354" y="2665549"/>
              <a:ext cx="232575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Top Use Cases</a:t>
              </a:r>
              <a:endParaRPr lang="zh-CN" altLang="en-US" sz="3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827886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>
            <a:extLst>
              <a:ext uri="{FF2B5EF4-FFF2-40B4-BE49-F238E27FC236}">
                <a16:creationId xmlns:a16="http://schemas.microsoft.com/office/drawing/2014/main" id="{B3B1859E-C90D-3D42-841D-E321DDAE091F}"/>
              </a:ext>
            </a:extLst>
          </p:cNvPr>
          <p:cNvSpPr/>
          <p:nvPr/>
        </p:nvSpPr>
        <p:spPr>
          <a:xfrm>
            <a:off x="868529" y="1366143"/>
            <a:ext cx="1759718" cy="5646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E8325F-93D4-4FBE-B54A-5917B2E01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718BFE-6E6C-4D4E-9C5D-B7ECE65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6" name="矩形 9">
            <a:extLst>
              <a:ext uri="{FF2B5EF4-FFF2-40B4-BE49-F238E27FC236}">
                <a16:creationId xmlns:a16="http://schemas.microsoft.com/office/drawing/2014/main" id="{6CECB2B4-4E37-4C92-94E1-3A88D75168C7}"/>
              </a:ext>
            </a:extLst>
          </p:cNvPr>
          <p:cNvSpPr/>
          <p:nvPr/>
        </p:nvSpPr>
        <p:spPr>
          <a:xfrm>
            <a:off x="579651" y="196682"/>
            <a:ext cx="4705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Sony Malaysia</a:t>
            </a:r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5688D00E-830E-2143-9FE3-1240081823D7}"/>
              </a:ext>
            </a:extLst>
          </p:cNvPr>
          <p:cNvGrpSpPr/>
          <p:nvPr/>
        </p:nvGrpSpPr>
        <p:grpSpPr>
          <a:xfrm>
            <a:off x="738741" y="2956683"/>
            <a:ext cx="4673445" cy="2615966"/>
            <a:chOff x="938766" y="2926945"/>
            <a:chExt cx="4673445" cy="2615966"/>
          </a:xfrm>
        </p:grpSpPr>
        <p:sp>
          <p:nvSpPr>
            <p:cNvPr id="17" name="任意多边形 67">
              <a:extLst>
                <a:ext uri="{FF2B5EF4-FFF2-40B4-BE49-F238E27FC236}">
                  <a16:creationId xmlns:a16="http://schemas.microsoft.com/office/drawing/2014/main" id="{76984C13-6127-8E4C-A73E-331B89875FF9}"/>
                </a:ext>
              </a:extLst>
            </p:cNvPr>
            <p:cNvSpPr/>
            <p:nvPr/>
          </p:nvSpPr>
          <p:spPr>
            <a:xfrm>
              <a:off x="2265014" y="3706618"/>
              <a:ext cx="1933321" cy="1836293"/>
            </a:xfrm>
            <a:custGeom>
              <a:avLst/>
              <a:gdLst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0 w 5742480"/>
                <a:gd name="connsiteY8" fmla="*/ 6945766 h 6945766"/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22303 w 5742480"/>
                <a:gd name="connsiteY8" fmla="*/ 5005453 h 6945766"/>
                <a:gd name="connsiteX9" fmla="*/ 0 w 5742480"/>
                <a:gd name="connsiteY9" fmla="*/ 0 h 6945766"/>
                <a:gd name="connsiteX0" fmla="*/ 0 w 5742480"/>
                <a:gd name="connsiteY0" fmla="*/ 0 h 5139268"/>
                <a:gd name="connsiteX1" fmla="*/ 9508 w 5742480"/>
                <a:gd name="connsiteY1" fmla="*/ 0 h 5139268"/>
                <a:gd name="connsiteX2" fmla="*/ 14836 w 5742480"/>
                <a:gd name="connsiteY2" fmla="*/ 14245 h 5139268"/>
                <a:gd name="connsiteX3" fmla="*/ 2873296 w 5742480"/>
                <a:gd name="connsiteY3" fmla="*/ 538895 h 5139268"/>
                <a:gd name="connsiteX4" fmla="*/ 5731760 w 5742480"/>
                <a:gd name="connsiteY4" fmla="*/ 14245 h 5139268"/>
                <a:gd name="connsiteX5" fmla="*/ 5737088 w 5742480"/>
                <a:gd name="connsiteY5" fmla="*/ 0 h 5139268"/>
                <a:gd name="connsiteX6" fmla="*/ 5742480 w 5742480"/>
                <a:gd name="connsiteY6" fmla="*/ 0 h 5139268"/>
                <a:gd name="connsiteX7" fmla="*/ 5742480 w 5742480"/>
                <a:gd name="connsiteY7" fmla="*/ 5139268 h 5139268"/>
                <a:gd name="connsiteX8" fmla="*/ 22303 w 5742480"/>
                <a:gd name="connsiteY8" fmla="*/ 5005453 h 5139268"/>
                <a:gd name="connsiteX9" fmla="*/ 0 w 5742480"/>
                <a:gd name="connsiteY9" fmla="*/ 0 h 5139268"/>
                <a:gd name="connsiteX0" fmla="*/ 1143 w 5743623"/>
                <a:gd name="connsiteY0" fmla="*/ 0 h 7350708"/>
                <a:gd name="connsiteX1" fmla="*/ 10651 w 5743623"/>
                <a:gd name="connsiteY1" fmla="*/ 0 h 7350708"/>
                <a:gd name="connsiteX2" fmla="*/ 15979 w 5743623"/>
                <a:gd name="connsiteY2" fmla="*/ 14245 h 7350708"/>
                <a:gd name="connsiteX3" fmla="*/ 2874439 w 5743623"/>
                <a:gd name="connsiteY3" fmla="*/ 538895 h 7350708"/>
                <a:gd name="connsiteX4" fmla="*/ 5732903 w 5743623"/>
                <a:gd name="connsiteY4" fmla="*/ 14245 h 7350708"/>
                <a:gd name="connsiteX5" fmla="*/ 5738231 w 5743623"/>
                <a:gd name="connsiteY5" fmla="*/ 0 h 7350708"/>
                <a:gd name="connsiteX6" fmla="*/ 5743623 w 5743623"/>
                <a:gd name="connsiteY6" fmla="*/ 0 h 7350708"/>
                <a:gd name="connsiteX7" fmla="*/ 5743623 w 5743623"/>
                <a:gd name="connsiteY7" fmla="*/ 5139268 h 7350708"/>
                <a:gd name="connsiteX8" fmla="*/ 0 w 5743623"/>
                <a:gd name="connsiteY8" fmla="*/ 7350068 h 7350708"/>
                <a:gd name="connsiteX9" fmla="*/ 1143 w 5743623"/>
                <a:gd name="connsiteY9" fmla="*/ 0 h 7350708"/>
                <a:gd name="connsiteX0" fmla="*/ 1143 w 5813961"/>
                <a:gd name="connsiteY0" fmla="*/ 0 h 7356907"/>
                <a:gd name="connsiteX1" fmla="*/ 10651 w 5813961"/>
                <a:gd name="connsiteY1" fmla="*/ 0 h 7356907"/>
                <a:gd name="connsiteX2" fmla="*/ 15979 w 5813961"/>
                <a:gd name="connsiteY2" fmla="*/ 14245 h 7356907"/>
                <a:gd name="connsiteX3" fmla="*/ 2874439 w 5813961"/>
                <a:gd name="connsiteY3" fmla="*/ 538895 h 7356907"/>
                <a:gd name="connsiteX4" fmla="*/ 5732903 w 5813961"/>
                <a:gd name="connsiteY4" fmla="*/ 14245 h 7356907"/>
                <a:gd name="connsiteX5" fmla="*/ 5738231 w 5813961"/>
                <a:gd name="connsiteY5" fmla="*/ 0 h 7356907"/>
                <a:gd name="connsiteX6" fmla="*/ 5743623 w 5813961"/>
                <a:gd name="connsiteY6" fmla="*/ 0 h 7356907"/>
                <a:gd name="connsiteX7" fmla="*/ 5813961 w 5813961"/>
                <a:gd name="connsiteY7" fmla="*/ 7249421 h 7356907"/>
                <a:gd name="connsiteX8" fmla="*/ 0 w 5813961"/>
                <a:gd name="connsiteY8" fmla="*/ 7350068 h 7356907"/>
                <a:gd name="connsiteX9" fmla="*/ 1143 w 5813961"/>
                <a:gd name="connsiteY9" fmla="*/ 0 h 7356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13961" h="7356907">
                  <a:moveTo>
                    <a:pt x="1143" y="0"/>
                  </a:moveTo>
                  <a:lnTo>
                    <a:pt x="10651" y="0"/>
                  </a:lnTo>
                  <a:lnTo>
                    <a:pt x="15979" y="14245"/>
                  </a:lnTo>
                  <a:cubicBezTo>
                    <a:pt x="163119" y="308933"/>
                    <a:pt x="1386739" y="538895"/>
                    <a:pt x="2874439" y="538895"/>
                  </a:cubicBezTo>
                  <a:cubicBezTo>
                    <a:pt x="4362139" y="538895"/>
                    <a:pt x="5585763" y="308933"/>
                    <a:pt x="5732903" y="14245"/>
                  </a:cubicBezTo>
                  <a:lnTo>
                    <a:pt x="5738231" y="0"/>
                  </a:lnTo>
                  <a:lnTo>
                    <a:pt x="5743623" y="0"/>
                  </a:lnTo>
                  <a:lnTo>
                    <a:pt x="5813961" y="7249421"/>
                  </a:lnTo>
                  <a:cubicBezTo>
                    <a:pt x="3907235" y="7204816"/>
                    <a:pt x="1906726" y="7394673"/>
                    <a:pt x="0" y="7350068"/>
                  </a:cubicBezTo>
                  <a:cubicBezTo>
                    <a:pt x="0" y="5034813"/>
                    <a:pt x="1143" y="2315255"/>
                    <a:pt x="1143" y="0"/>
                  </a:cubicBezTo>
                  <a:close/>
                </a:path>
              </a:pathLst>
            </a:custGeom>
            <a:gradFill>
              <a:gsLst>
                <a:gs pos="0">
                  <a:srgbClr val="00A3FF"/>
                </a:gs>
                <a:gs pos="85000">
                  <a:srgbClr val="003192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18" name="PA-椭圆 227_1">
              <a:extLst>
                <a:ext uri="{FF2B5EF4-FFF2-40B4-BE49-F238E27FC236}">
                  <a16:creationId xmlns:a16="http://schemas.microsoft.com/office/drawing/2014/main" id="{E1528F49-9F7E-3742-8F7E-AD4D6886968E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 rot="10800000">
              <a:off x="2265015" y="3542675"/>
              <a:ext cx="1908730" cy="297668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69">
              <a:extLst>
                <a:ext uri="{FF2B5EF4-FFF2-40B4-BE49-F238E27FC236}">
                  <a16:creationId xmlns:a16="http://schemas.microsoft.com/office/drawing/2014/main" id="{ACD52FC2-36D6-574A-BDFC-9F9579B93A51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0800000">
              <a:off x="2028854" y="3750088"/>
              <a:ext cx="2493269" cy="476770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任意多边形 70">
              <a:extLst>
                <a:ext uri="{FF2B5EF4-FFF2-40B4-BE49-F238E27FC236}">
                  <a16:creationId xmlns:a16="http://schemas.microsoft.com/office/drawing/2014/main" id="{14E89C6E-080F-FC48-88D4-FED9D5A54D77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1742563" y="3706372"/>
              <a:ext cx="3002816" cy="610745"/>
            </a:xfrm>
            <a:custGeom>
              <a:avLst/>
              <a:gdLst>
                <a:gd name="connsiteX0" fmla="*/ 9001018 w 18002036"/>
                <a:gd name="connsiteY0" fmla="*/ 3661446 h 3661446"/>
                <a:gd name="connsiteX1" fmla="*/ 0 w 18002036"/>
                <a:gd name="connsiteY1" fmla="*/ 1830723 h 3661446"/>
                <a:gd name="connsiteX2" fmla="*/ 9001018 w 18002036"/>
                <a:gd name="connsiteY2" fmla="*/ 0 h 3661446"/>
                <a:gd name="connsiteX3" fmla="*/ 18002036 w 18002036"/>
                <a:gd name="connsiteY3" fmla="*/ 1830723 h 3661446"/>
                <a:gd name="connsiteX4" fmla="*/ 9001018 w 18002036"/>
                <a:gd name="connsiteY4" fmla="*/ 3661446 h 3661446"/>
                <a:gd name="connsiteX5" fmla="*/ 8979248 w 18002036"/>
                <a:gd name="connsiteY5" fmla="*/ 3549038 h 3661446"/>
                <a:gd name="connsiteX6" fmla="*/ 17534640 w 18002036"/>
                <a:gd name="connsiteY6" fmla="*/ 1913054 h 3661446"/>
                <a:gd name="connsiteX7" fmla="*/ 8979248 w 18002036"/>
                <a:gd name="connsiteY7" fmla="*/ 277070 h 3661446"/>
                <a:gd name="connsiteX8" fmla="*/ 423856 w 18002036"/>
                <a:gd name="connsiteY8" fmla="*/ 1913054 h 3661446"/>
                <a:gd name="connsiteX9" fmla="*/ 8979248 w 18002036"/>
                <a:gd name="connsiteY9" fmla="*/ 3549038 h 36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36" h="3661446">
                  <a:moveTo>
                    <a:pt x="9001018" y="3661446"/>
                  </a:moveTo>
                  <a:cubicBezTo>
                    <a:pt x="4029896" y="3661446"/>
                    <a:pt x="0" y="2841803"/>
                    <a:pt x="0" y="1830723"/>
                  </a:cubicBezTo>
                  <a:cubicBezTo>
                    <a:pt x="0" y="819643"/>
                    <a:pt x="4029896" y="0"/>
                    <a:pt x="9001018" y="0"/>
                  </a:cubicBezTo>
                  <a:cubicBezTo>
                    <a:pt x="13972142" y="0"/>
                    <a:pt x="18002036" y="819643"/>
                    <a:pt x="18002036" y="1830723"/>
                  </a:cubicBezTo>
                  <a:cubicBezTo>
                    <a:pt x="18002036" y="2841803"/>
                    <a:pt x="13972142" y="3661446"/>
                    <a:pt x="9001018" y="3661446"/>
                  </a:cubicBezTo>
                  <a:close/>
                  <a:moveTo>
                    <a:pt x="8979248" y="3549038"/>
                  </a:moveTo>
                  <a:cubicBezTo>
                    <a:pt x="13704260" y="3549038"/>
                    <a:pt x="17534640" y="2816583"/>
                    <a:pt x="17534640" y="1913054"/>
                  </a:cubicBezTo>
                  <a:cubicBezTo>
                    <a:pt x="17534640" y="1009525"/>
                    <a:pt x="13704260" y="277070"/>
                    <a:pt x="8979248" y="277070"/>
                  </a:cubicBezTo>
                  <a:cubicBezTo>
                    <a:pt x="4254232" y="277070"/>
                    <a:pt x="423856" y="1009525"/>
                    <a:pt x="423856" y="1913054"/>
                  </a:cubicBezTo>
                  <a:cubicBezTo>
                    <a:pt x="423856" y="2816583"/>
                    <a:pt x="4254232" y="3549038"/>
                    <a:pt x="8979248" y="3549038"/>
                  </a:cubicBezTo>
                  <a:close/>
                </a:path>
              </a:pathLst>
            </a:custGeom>
            <a:gradFill>
              <a:gsLst>
                <a:gs pos="100000">
                  <a:srgbClr val="003192">
                    <a:alpha val="0"/>
                  </a:srgbClr>
                </a:gs>
                <a:gs pos="0">
                  <a:srgbClr val="00A3FF"/>
                </a:gs>
              </a:gsLst>
              <a:lin ang="5400000"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71">
              <a:extLst>
                <a:ext uri="{FF2B5EF4-FFF2-40B4-BE49-F238E27FC236}">
                  <a16:creationId xmlns:a16="http://schemas.microsoft.com/office/drawing/2014/main" id="{8E6F6CF8-C7C6-8442-BF28-408E64112363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1010472" y="3555350"/>
              <a:ext cx="4530033" cy="866246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任意多边形 72">
              <a:extLst>
                <a:ext uri="{FF2B5EF4-FFF2-40B4-BE49-F238E27FC236}">
                  <a16:creationId xmlns:a16="http://schemas.microsoft.com/office/drawing/2014/main" id="{6C0F881F-70CB-DB4D-8DAE-2B873CF5901E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875972" y="3738702"/>
              <a:ext cx="2783817" cy="500638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DD5D8B8D-7A5B-3847-987C-24005B228BB6}"/>
                </a:ext>
              </a:extLst>
            </p:cNvPr>
            <p:cNvSpPr/>
            <p:nvPr/>
          </p:nvSpPr>
          <p:spPr>
            <a:xfrm flipV="1">
              <a:off x="3139803" y="4364211"/>
              <a:ext cx="187880" cy="187880"/>
            </a:xfrm>
            <a:prstGeom prst="ellipse">
              <a:avLst/>
            </a:prstGeom>
            <a:gradFill flip="none" rotWithShape="1">
              <a:gsLst>
                <a:gs pos="4300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B9F6B78D-FAE1-0D43-92AC-CECE04C0DDB4}"/>
                </a:ext>
              </a:extLst>
            </p:cNvPr>
            <p:cNvSpPr/>
            <p:nvPr/>
          </p:nvSpPr>
          <p:spPr>
            <a:xfrm flipV="1">
              <a:off x="938766" y="3922977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760AE030-141E-FD43-AAE5-148E08C64534}"/>
                </a:ext>
              </a:extLst>
            </p:cNvPr>
            <p:cNvSpPr/>
            <p:nvPr/>
          </p:nvSpPr>
          <p:spPr>
            <a:xfrm flipV="1">
              <a:off x="5437609" y="3988472"/>
              <a:ext cx="174602" cy="174602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7" name="任意多边形 80">
              <a:extLst>
                <a:ext uri="{FF2B5EF4-FFF2-40B4-BE49-F238E27FC236}">
                  <a16:creationId xmlns:a16="http://schemas.microsoft.com/office/drawing/2014/main" id="{D1F1BBD7-5535-8743-BF8C-544F966F0A9F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2289607" y="4987045"/>
              <a:ext cx="1908729" cy="364993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B0F0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pic>
          <p:nvPicPr>
            <p:cNvPr id="10" name="图片 33">
              <a:extLst>
                <a:ext uri="{FF2B5EF4-FFF2-40B4-BE49-F238E27FC236}">
                  <a16:creationId xmlns:a16="http://schemas.microsoft.com/office/drawing/2014/main" id="{3050FA51-D891-4656-8809-369D121DD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3712" y="2926945"/>
              <a:ext cx="691428" cy="787459"/>
            </a:xfrm>
            <a:prstGeom prst="rect">
              <a:avLst/>
            </a:prstGeom>
          </p:spPr>
        </p:pic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BAD7129C-49C9-4C43-A2BB-CA0F84C1AE65}"/>
                </a:ext>
              </a:extLst>
            </p:cNvPr>
            <p:cNvSpPr txBox="1"/>
            <p:nvPr/>
          </p:nvSpPr>
          <p:spPr>
            <a:xfrm>
              <a:off x="2988255" y="3035856"/>
              <a:ext cx="9401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+</a:t>
              </a:r>
              <a:endParaRPr lang="en-GB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6AD217DF-B1DD-0848-B4FC-6BD017B594F2}"/>
                </a:ext>
              </a:extLst>
            </p:cNvPr>
            <p:cNvGrpSpPr/>
            <p:nvPr/>
          </p:nvGrpSpPr>
          <p:grpSpPr>
            <a:xfrm>
              <a:off x="2140994" y="3112045"/>
              <a:ext cx="2373378" cy="458279"/>
              <a:chOff x="2373284" y="3017260"/>
              <a:chExt cx="1738948" cy="335776"/>
            </a:xfrm>
          </p:grpSpPr>
          <p:sp>
            <p:nvSpPr>
              <p:cNvPr id="26" name="任意多边形 79">
                <a:extLst>
                  <a:ext uri="{FF2B5EF4-FFF2-40B4-BE49-F238E27FC236}">
                    <a16:creationId xmlns:a16="http://schemas.microsoft.com/office/drawing/2014/main" id="{C70B67CA-A888-FA42-B61B-7F8415513CF3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 rot="9977539">
                <a:off x="2391315" y="3023957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任意多边形 86">
                <a:extLst>
                  <a:ext uri="{FF2B5EF4-FFF2-40B4-BE49-F238E27FC236}">
                    <a16:creationId xmlns:a16="http://schemas.microsoft.com/office/drawing/2014/main" id="{167505A5-111B-FE49-8862-E2185A69FA78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 rot="10800000">
                <a:off x="2373284" y="3017260"/>
                <a:ext cx="1720917" cy="329079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</p:grpSp>
      </p:grpSp>
      <p:pic>
        <p:nvPicPr>
          <p:cNvPr id="6146" name="Picture 2" descr="Compare Sony Price in Malaysia | Harga November, 2020">
            <a:extLst>
              <a:ext uri="{FF2B5EF4-FFF2-40B4-BE49-F238E27FC236}">
                <a16:creationId xmlns:a16="http://schemas.microsoft.com/office/drawing/2014/main" id="{8321E601-DD19-450B-9983-217DC32D7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70" y="1473890"/>
            <a:ext cx="1599783" cy="34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5" name="组合 64">
            <a:extLst>
              <a:ext uri="{FF2B5EF4-FFF2-40B4-BE49-F238E27FC236}">
                <a16:creationId xmlns:a16="http://schemas.microsoft.com/office/drawing/2014/main" id="{EA92D4E8-A1D9-CE4A-BDDB-48771D6A253E}"/>
              </a:ext>
            </a:extLst>
          </p:cNvPr>
          <p:cNvGrpSpPr/>
          <p:nvPr/>
        </p:nvGrpSpPr>
        <p:grpSpPr>
          <a:xfrm>
            <a:off x="5862932" y="1573713"/>
            <a:ext cx="5745353" cy="4702441"/>
            <a:chOff x="5862932" y="1573713"/>
            <a:chExt cx="5745353" cy="470244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BAE4DAA-D390-443E-8F29-99A5705CED3C}"/>
                </a:ext>
              </a:extLst>
            </p:cNvPr>
            <p:cNvSpPr txBox="1"/>
            <p:nvPr/>
          </p:nvSpPr>
          <p:spPr>
            <a:xfrm>
              <a:off x="5862932" y="1573713"/>
              <a:ext cx="5745353" cy="4702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B0F0"/>
                </a:buClr>
              </a:pPr>
              <a:r>
                <a:rPr lang="en-US" b="1" dirty="0">
                  <a:solidFill>
                    <a:srgbClr val="00B0F0"/>
                  </a:solidFill>
                </a:rPr>
                <a:t>Key Requirements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bg1"/>
                  </a:solidFill>
                </a:rPr>
                <a:t>Internet line failover &amp; bandwidth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bg1"/>
                  </a:solidFill>
                </a:rPr>
                <a:t>Application control on Wi-Fi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bg1"/>
                  </a:solidFill>
                </a:rPr>
                <a:t>Protection against cyber attacks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endParaRPr lang="en-US" dirty="0">
                <a:solidFill>
                  <a:schemeClr val="bg1"/>
                </a:solidFill>
              </a:endParaRPr>
            </a:p>
            <a:p>
              <a:pPr>
                <a:lnSpc>
                  <a:spcPct val="150000"/>
                </a:lnSpc>
                <a:buClr>
                  <a:srgbClr val="00B0F0"/>
                </a:buClr>
              </a:pPr>
              <a:r>
                <a:rPr lang="en-US" b="1" dirty="0">
                  <a:solidFill>
                    <a:srgbClr val="00B0F0"/>
                  </a:solidFill>
                </a:rPr>
                <a:t>Solutions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bg1"/>
                  </a:solidFill>
                </a:rPr>
                <a:t>NGAF act as gateway for internet failover, IPS, APT, GAV and routing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bg1"/>
                  </a:solidFill>
                </a:rPr>
                <a:t>IAM act as centralized control for authentication, bandwidth management and application control</a:t>
              </a:r>
            </a:p>
            <a:p>
              <a:pPr>
                <a:lnSpc>
                  <a:spcPct val="150000"/>
                </a:lnSpc>
                <a:buClr>
                  <a:srgbClr val="00B0F0"/>
                </a:buClr>
              </a:pPr>
              <a:endParaRPr lang="en-US" dirty="0">
                <a:solidFill>
                  <a:schemeClr val="bg1"/>
                </a:solidFill>
              </a:endParaRPr>
            </a:p>
            <a:p>
              <a:pPr>
                <a:lnSpc>
                  <a:spcPct val="150000"/>
                </a:lnSpc>
                <a:buClr>
                  <a:srgbClr val="00B0F0"/>
                </a:buClr>
              </a:pPr>
              <a:endParaRPr lang="en-MY" dirty="0">
                <a:solidFill>
                  <a:schemeClr val="bg1"/>
                </a:solidFill>
              </a:endParaRPr>
            </a:p>
          </p:txBody>
        </p:sp>
        <p:cxnSp>
          <p:nvCxnSpPr>
            <p:cNvPr id="50" name="直线连接符 49">
              <a:extLst>
                <a:ext uri="{FF2B5EF4-FFF2-40B4-BE49-F238E27FC236}">
                  <a16:creationId xmlns:a16="http://schemas.microsoft.com/office/drawing/2014/main" id="{946D9DB6-F33D-0342-8090-68A1CF0644F3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4696727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>
              <a:extLst>
                <a:ext uri="{FF2B5EF4-FFF2-40B4-BE49-F238E27FC236}">
                  <a16:creationId xmlns:a16="http://schemas.microsoft.com/office/drawing/2014/main" id="{C11F1056-32EC-7545-863B-F752809C7BC5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5082490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>
              <a:extLst>
                <a:ext uri="{FF2B5EF4-FFF2-40B4-BE49-F238E27FC236}">
                  <a16:creationId xmlns:a16="http://schemas.microsoft.com/office/drawing/2014/main" id="{BA1E5EF4-9CDD-2C46-99CE-9B65985E6AA8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4368115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>
              <a:extLst>
                <a:ext uri="{FF2B5EF4-FFF2-40B4-BE49-F238E27FC236}">
                  <a16:creationId xmlns:a16="http://schemas.microsoft.com/office/drawing/2014/main" id="{2E617F97-A040-B547-971C-A61BEAF36157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3139390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>
              <a:extLst>
                <a:ext uri="{FF2B5EF4-FFF2-40B4-BE49-F238E27FC236}">
                  <a16:creationId xmlns:a16="http://schemas.microsoft.com/office/drawing/2014/main" id="{9EFF7856-D52A-B446-AAD9-04E6E2052A14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2782202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>
              <a:extLst>
                <a:ext uri="{FF2B5EF4-FFF2-40B4-BE49-F238E27FC236}">
                  <a16:creationId xmlns:a16="http://schemas.microsoft.com/office/drawing/2014/main" id="{48051B1F-0FAB-6741-9626-C525E3DED0F7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2425014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>
              <a:extLst>
                <a:ext uri="{FF2B5EF4-FFF2-40B4-BE49-F238E27FC236}">
                  <a16:creationId xmlns:a16="http://schemas.microsoft.com/office/drawing/2014/main" id="{D5AFD0EA-5E51-3B48-87D6-F3F86CDC3D15}"/>
                </a:ext>
              </a:extLst>
            </p:cNvPr>
            <p:cNvCxnSpPr>
              <a:cxnSpLocks/>
            </p:cNvCxnSpPr>
            <p:nvPr/>
          </p:nvCxnSpPr>
          <p:spPr>
            <a:xfrm>
              <a:off x="5906831" y="5453193"/>
              <a:ext cx="5418689" cy="0"/>
            </a:xfrm>
            <a:prstGeom prst="line">
              <a:avLst/>
            </a:prstGeom>
            <a:ln w="12700">
              <a:solidFill>
                <a:srgbClr val="00B0F0">
                  <a:alpha val="29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98A74518-805F-43E5-991C-2B0F8F64E5D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074" y="2776517"/>
            <a:ext cx="1297780" cy="125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40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E8325F-93D4-4FBE-B54A-5917B2E01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718BFE-6E6C-4D4E-9C5D-B7ECE65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6" name="矩形 9">
            <a:extLst>
              <a:ext uri="{FF2B5EF4-FFF2-40B4-BE49-F238E27FC236}">
                <a16:creationId xmlns:a16="http://schemas.microsoft.com/office/drawing/2014/main" id="{6CECB2B4-4E37-4C92-94E1-3A88D75168C7}"/>
              </a:ext>
            </a:extLst>
          </p:cNvPr>
          <p:cNvSpPr/>
          <p:nvPr/>
        </p:nvSpPr>
        <p:spPr>
          <a:xfrm>
            <a:off x="579651" y="196682"/>
            <a:ext cx="6242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PT Lippo </a:t>
            </a:r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Karawachi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TBK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AE4DAA-D390-443E-8F29-99A5705CED3C}"/>
              </a:ext>
            </a:extLst>
          </p:cNvPr>
          <p:cNvSpPr txBox="1"/>
          <p:nvPr/>
        </p:nvSpPr>
        <p:spPr>
          <a:xfrm>
            <a:off x="6139899" y="1372556"/>
            <a:ext cx="5745353" cy="544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b="1" dirty="0">
                <a:solidFill>
                  <a:srgbClr val="00B0F0"/>
                </a:solidFill>
              </a:rPr>
              <a:t>Key Requirements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Online payment experience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Abuse of bandwidth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Bandwidth usage and application reporting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Centralized management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b="1" dirty="0">
                <a:solidFill>
                  <a:srgbClr val="00B0F0"/>
                </a:solidFill>
              </a:rPr>
              <a:t>Solutions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Improve Internet access experience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Bandwidth prioritization for uninterrupted online payment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Comprehensive reporting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Simplified operation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MY" dirty="0">
              <a:solidFill>
                <a:schemeClr val="bg1"/>
              </a:solidFill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7521353-5E83-2747-AAE7-FBC53666EF9A}"/>
              </a:ext>
            </a:extLst>
          </p:cNvPr>
          <p:cNvGrpSpPr/>
          <p:nvPr/>
        </p:nvGrpSpPr>
        <p:grpSpPr>
          <a:xfrm>
            <a:off x="868529" y="1365823"/>
            <a:ext cx="1759718" cy="564699"/>
            <a:chOff x="868529" y="1177604"/>
            <a:chExt cx="1759718" cy="564699"/>
          </a:xfrm>
        </p:grpSpPr>
        <p:sp>
          <p:nvSpPr>
            <p:cNvPr id="7" name="圆角矩形 6">
              <a:extLst>
                <a:ext uri="{FF2B5EF4-FFF2-40B4-BE49-F238E27FC236}">
                  <a16:creationId xmlns:a16="http://schemas.microsoft.com/office/drawing/2014/main" id="{B2502507-56E7-5841-88BD-E5FC7992EF00}"/>
                </a:ext>
              </a:extLst>
            </p:cNvPr>
            <p:cNvSpPr/>
            <p:nvPr/>
          </p:nvSpPr>
          <p:spPr>
            <a:xfrm>
              <a:off x="868529" y="1177604"/>
              <a:ext cx="1759718" cy="56469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70" name="Picture 2" descr="LIPPO KARAWACI – ENTREPRENEUR UAJY">
              <a:extLst>
                <a:ext uri="{FF2B5EF4-FFF2-40B4-BE49-F238E27FC236}">
                  <a16:creationId xmlns:a16="http://schemas.microsoft.com/office/drawing/2014/main" id="{D7FCFCB1-F878-4153-B1CE-4CB6F8E6A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296" y="1257435"/>
              <a:ext cx="1660719" cy="431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组合 38">
            <a:extLst>
              <a:ext uri="{FF2B5EF4-FFF2-40B4-BE49-F238E27FC236}">
                <a16:creationId xmlns:a16="http://schemas.microsoft.com/office/drawing/2014/main" id="{CE4744F1-893B-EE44-A8A2-0EF8FBCC4BB9}"/>
              </a:ext>
            </a:extLst>
          </p:cNvPr>
          <p:cNvGrpSpPr/>
          <p:nvPr/>
        </p:nvGrpSpPr>
        <p:grpSpPr>
          <a:xfrm>
            <a:off x="938766" y="3001815"/>
            <a:ext cx="4673445" cy="2554670"/>
            <a:chOff x="2021588" y="2241634"/>
            <a:chExt cx="9091922" cy="4969964"/>
          </a:xfrm>
        </p:grpSpPr>
        <p:sp>
          <p:nvSpPr>
            <p:cNvPr id="13" name="任意多边形 67">
              <a:extLst>
                <a:ext uri="{FF2B5EF4-FFF2-40B4-BE49-F238E27FC236}">
                  <a16:creationId xmlns:a16="http://schemas.microsoft.com/office/drawing/2014/main" id="{CD1FC830-FA82-7644-9F1D-276B2FD1C629}"/>
                </a:ext>
              </a:extLst>
            </p:cNvPr>
            <p:cNvSpPr/>
            <p:nvPr/>
          </p:nvSpPr>
          <p:spPr>
            <a:xfrm>
              <a:off x="5115782" y="3639196"/>
              <a:ext cx="2823171" cy="3572402"/>
            </a:xfrm>
            <a:custGeom>
              <a:avLst/>
              <a:gdLst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0 w 5742480"/>
                <a:gd name="connsiteY8" fmla="*/ 6945766 h 6945766"/>
                <a:gd name="connsiteX0" fmla="*/ 0 w 5742480"/>
                <a:gd name="connsiteY0" fmla="*/ 0 h 6945766"/>
                <a:gd name="connsiteX1" fmla="*/ 9508 w 5742480"/>
                <a:gd name="connsiteY1" fmla="*/ 0 h 6945766"/>
                <a:gd name="connsiteX2" fmla="*/ 14836 w 5742480"/>
                <a:gd name="connsiteY2" fmla="*/ 14245 h 6945766"/>
                <a:gd name="connsiteX3" fmla="*/ 2873296 w 5742480"/>
                <a:gd name="connsiteY3" fmla="*/ 538895 h 6945766"/>
                <a:gd name="connsiteX4" fmla="*/ 5731760 w 5742480"/>
                <a:gd name="connsiteY4" fmla="*/ 14245 h 6945766"/>
                <a:gd name="connsiteX5" fmla="*/ 5737088 w 5742480"/>
                <a:gd name="connsiteY5" fmla="*/ 0 h 6945766"/>
                <a:gd name="connsiteX6" fmla="*/ 5742480 w 5742480"/>
                <a:gd name="connsiteY6" fmla="*/ 0 h 6945766"/>
                <a:gd name="connsiteX7" fmla="*/ 5742480 w 5742480"/>
                <a:gd name="connsiteY7" fmla="*/ 6945766 h 6945766"/>
                <a:gd name="connsiteX8" fmla="*/ 22303 w 5742480"/>
                <a:gd name="connsiteY8" fmla="*/ 5005453 h 6945766"/>
                <a:gd name="connsiteX9" fmla="*/ 0 w 5742480"/>
                <a:gd name="connsiteY9" fmla="*/ 0 h 6945766"/>
                <a:gd name="connsiteX0" fmla="*/ 0 w 5742480"/>
                <a:gd name="connsiteY0" fmla="*/ 0 h 5139268"/>
                <a:gd name="connsiteX1" fmla="*/ 9508 w 5742480"/>
                <a:gd name="connsiteY1" fmla="*/ 0 h 5139268"/>
                <a:gd name="connsiteX2" fmla="*/ 14836 w 5742480"/>
                <a:gd name="connsiteY2" fmla="*/ 14245 h 5139268"/>
                <a:gd name="connsiteX3" fmla="*/ 2873296 w 5742480"/>
                <a:gd name="connsiteY3" fmla="*/ 538895 h 5139268"/>
                <a:gd name="connsiteX4" fmla="*/ 5731760 w 5742480"/>
                <a:gd name="connsiteY4" fmla="*/ 14245 h 5139268"/>
                <a:gd name="connsiteX5" fmla="*/ 5737088 w 5742480"/>
                <a:gd name="connsiteY5" fmla="*/ 0 h 5139268"/>
                <a:gd name="connsiteX6" fmla="*/ 5742480 w 5742480"/>
                <a:gd name="connsiteY6" fmla="*/ 0 h 5139268"/>
                <a:gd name="connsiteX7" fmla="*/ 5742480 w 5742480"/>
                <a:gd name="connsiteY7" fmla="*/ 5139268 h 5139268"/>
                <a:gd name="connsiteX8" fmla="*/ 22303 w 5742480"/>
                <a:gd name="connsiteY8" fmla="*/ 5005453 h 5139268"/>
                <a:gd name="connsiteX9" fmla="*/ 0 w 5742480"/>
                <a:gd name="connsiteY9" fmla="*/ 0 h 5139268"/>
                <a:gd name="connsiteX0" fmla="*/ 1143 w 5743623"/>
                <a:gd name="connsiteY0" fmla="*/ 0 h 7350708"/>
                <a:gd name="connsiteX1" fmla="*/ 10651 w 5743623"/>
                <a:gd name="connsiteY1" fmla="*/ 0 h 7350708"/>
                <a:gd name="connsiteX2" fmla="*/ 15979 w 5743623"/>
                <a:gd name="connsiteY2" fmla="*/ 14245 h 7350708"/>
                <a:gd name="connsiteX3" fmla="*/ 2874439 w 5743623"/>
                <a:gd name="connsiteY3" fmla="*/ 538895 h 7350708"/>
                <a:gd name="connsiteX4" fmla="*/ 5732903 w 5743623"/>
                <a:gd name="connsiteY4" fmla="*/ 14245 h 7350708"/>
                <a:gd name="connsiteX5" fmla="*/ 5738231 w 5743623"/>
                <a:gd name="connsiteY5" fmla="*/ 0 h 7350708"/>
                <a:gd name="connsiteX6" fmla="*/ 5743623 w 5743623"/>
                <a:gd name="connsiteY6" fmla="*/ 0 h 7350708"/>
                <a:gd name="connsiteX7" fmla="*/ 5743623 w 5743623"/>
                <a:gd name="connsiteY7" fmla="*/ 5139268 h 7350708"/>
                <a:gd name="connsiteX8" fmla="*/ 0 w 5743623"/>
                <a:gd name="connsiteY8" fmla="*/ 7350068 h 7350708"/>
                <a:gd name="connsiteX9" fmla="*/ 1143 w 5743623"/>
                <a:gd name="connsiteY9" fmla="*/ 0 h 7350708"/>
                <a:gd name="connsiteX0" fmla="*/ 1143 w 5813961"/>
                <a:gd name="connsiteY0" fmla="*/ 0 h 7356907"/>
                <a:gd name="connsiteX1" fmla="*/ 10651 w 5813961"/>
                <a:gd name="connsiteY1" fmla="*/ 0 h 7356907"/>
                <a:gd name="connsiteX2" fmla="*/ 15979 w 5813961"/>
                <a:gd name="connsiteY2" fmla="*/ 14245 h 7356907"/>
                <a:gd name="connsiteX3" fmla="*/ 2874439 w 5813961"/>
                <a:gd name="connsiteY3" fmla="*/ 538895 h 7356907"/>
                <a:gd name="connsiteX4" fmla="*/ 5732903 w 5813961"/>
                <a:gd name="connsiteY4" fmla="*/ 14245 h 7356907"/>
                <a:gd name="connsiteX5" fmla="*/ 5738231 w 5813961"/>
                <a:gd name="connsiteY5" fmla="*/ 0 h 7356907"/>
                <a:gd name="connsiteX6" fmla="*/ 5743623 w 5813961"/>
                <a:gd name="connsiteY6" fmla="*/ 0 h 7356907"/>
                <a:gd name="connsiteX7" fmla="*/ 5813961 w 5813961"/>
                <a:gd name="connsiteY7" fmla="*/ 7249421 h 7356907"/>
                <a:gd name="connsiteX8" fmla="*/ 0 w 5813961"/>
                <a:gd name="connsiteY8" fmla="*/ 7350068 h 7356907"/>
                <a:gd name="connsiteX9" fmla="*/ 1143 w 5813961"/>
                <a:gd name="connsiteY9" fmla="*/ 0 h 7356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13961" h="7356907">
                  <a:moveTo>
                    <a:pt x="1143" y="0"/>
                  </a:moveTo>
                  <a:lnTo>
                    <a:pt x="10651" y="0"/>
                  </a:lnTo>
                  <a:lnTo>
                    <a:pt x="15979" y="14245"/>
                  </a:lnTo>
                  <a:cubicBezTo>
                    <a:pt x="163119" y="308933"/>
                    <a:pt x="1386739" y="538895"/>
                    <a:pt x="2874439" y="538895"/>
                  </a:cubicBezTo>
                  <a:cubicBezTo>
                    <a:pt x="4362139" y="538895"/>
                    <a:pt x="5585763" y="308933"/>
                    <a:pt x="5732903" y="14245"/>
                  </a:cubicBezTo>
                  <a:lnTo>
                    <a:pt x="5738231" y="0"/>
                  </a:lnTo>
                  <a:lnTo>
                    <a:pt x="5743623" y="0"/>
                  </a:lnTo>
                  <a:lnTo>
                    <a:pt x="5813961" y="7249421"/>
                  </a:lnTo>
                  <a:cubicBezTo>
                    <a:pt x="3907235" y="7204816"/>
                    <a:pt x="1906726" y="7394673"/>
                    <a:pt x="0" y="7350068"/>
                  </a:cubicBezTo>
                  <a:cubicBezTo>
                    <a:pt x="0" y="5034813"/>
                    <a:pt x="1143" y="2315255"/>
                    <a:pt x="1143" y="0"/>
                  </a:cubicBezTo>
                  <a:close/>
                </a:path>
              </a:pathLst>
            </a:custGeom>
            <a:gradFill>
              <a:gsLst>
                <a:gs pos="0">
                  <a:srgbClr val="00A3FF"/>
                </a:gs>
                <a:gs pos="85000">
                  <a:srgbClr val="003192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14" name="PA-椭圆 227_1">
              <a:extLst>
                <a:ext uri="{FF2B5EF4-FFF2-40B4-BE49-F238E27FC236}">
                  <a16:creationId xmlns:a16="http://schemas.microsoft.com/office/drawing/2014/main" id="{8E6F206F-0781-414F-BFA5-118D981D7775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 rot="10800000">
              <a:off x="5115783" y="3320254"/>
              <a:ext cx="2790459" cy="579096"/>
            </a:xfrm>
            <a:prstGeom prst="ellipse">
              <a:avLst/>
            </a:pr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69">
              <a:extLst>
                <a:ext uri="{FF2B5EF4-FFF2-40B4-BE49-F238E27FC236}">
                  <a16:creationId xmlns:a16="http://schemas.microsoft.com/office/drawing/2014/main" id="{DA214460-B6CC-C542-A108-FE3EBBB995F7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 rot="10800000">
              <a:off x="4142293" y="3667308"/>
              <a:ext cx="4850514" cy="927528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70">
              <a:extLst>
                <a:ext uri="{FF2B5EF4-FFF2-40B4-BE49-F238E27FC236}">
                  <a16:creationId xmlns:a16="http://schemas.microsoft.com/office/drawing/2014/main" id="{CA849372-6DEF-FC4F-8442-15AD166C075F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3585329" y="3582262"/>
              <a:ext cx="5841809" cy="1188169"/>
            </a:xfrm>
            <a:custGeom>
              <a:avLst/>
              <a:gdLst>
                <a:gd name="connsiteX0" fmla="*/ 9001018 w 18002036"/>
                <a:gd name="connsiteY0" fmla="*/ 3661446 h 3661446"/>
                <a:gd name="connsiteX1" fmla="*/ 0 w 18002036"/>
                <a:gd name="connsiteY1" fmla="*/ 1830723 h 3661446"/>
                <a:gd name="connsiteX2" fmla="*/ 9001018 w 18002036"/>
                <a:gd name="connsiteY2" fmla="*/ 0 h 3661446"/>
                <a:gd name="connsiteX3" fmla="*/ 18002036 w 18002036"/>
                <a:gd name="connsiteY3" fmla="*/ 1830723 h 3661446"/>
                <a:gd name="connsiteX4" fmla="*/ 9001018 w 18002036"/>
                <a:gd name="connsiteY4" fmla="*/ 3661446 h 3661446"/>
                <a:gd name="connsiteX5" fmla="*/ 8979248 w 18002036"/>
                <a:gd name="connsiteY5" fmla="*/ 3549038 h 3661446"/>
                <a:gd name="connsiteX6" fmla="*/ 17534640 w 18002036"/>
                <a:gd name="connsiteY6" fmla="*/ 1913054 h 3661446"/>
                <a:gd name="connsiteX7" fmla="*/ 8979248 w 18002036"/>
                <a:gd name="connsiteY7" fmla="*/ 277070 h 3661446"/>
                <a:gd name="connsiteX8" fmla="*/ 423856 w 18002036"/>
                <a:gd name="connsiteY8" fmla="*/ 1913054 h 3661446"/>
                <a:gd name="connsiteX9" fmla="*/ 8979248 w 18002036"/>
                <a:gd name="connsiteY9" fmla="*/ 3549038 h 36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36" h="3661446">
                  <a:moveTo>
                    <a:pt x="9001018" y="3661446"/>
                  </a:moveTo>
                  <a:cubicBezTo>
                    <a:pt x="4029896" y="3661446"/>
                    <a:pt x="0" y="2841803"/>
                    <a:pt x="0" y="1830723"/>
                  </a:cubicBezTo>
                  <a:cubicBezTo>
                    <a:pt x="0" y="819643"/>
                    <a:pt x="4029896" y="0"/>
                    <a:pt x="9001018" y="0"/>
                  </a:cubicBezTo>
                  <a:cubicBezTo>
                    <a:pt x="13972142" y="0"/>
                    <a:pt x="18002036" y="819643"/>
                    <a:pt x="18002036" y="1830723"/>
                  </a:cubicBezTo>
                  <a:cubicBezTo>
                    <a:pt x="18002036" y="2841803"/>
                    <a:pt x="13972142" y="3661446"/>
                    <a:pt x="9001018" y="3661446"/>
                  </a:cubicBezTo>
                  <a:close/>
                  <a:moveTo>
                    <a:pt x="8979248" y="3549038"/>
                  </a:moveTo>
                  <a:cubicBezTo>
                    <a:pt x="13704260" y="3549038"/>
                    <a:pt x="17534640" y="2816583"/>
                    <a:pt x="17534640" y="1913054"/>
                  </a:cubicBezTo>
                  <a:cubicBezTo>
                    <a:pt x="17534640" y="1009525"/>
                    <a:pt x="13704260" y="277070"/>
                    <a:pt x="8979248" y="277070"/>
                  </a:cubicBezTo>
                  <a:cubicBezTo>
                    <a:pt x="4254232" y="277070"/>
                    <a:pt x="423856" y="1009525"/>
                    <a:pt x="423856" y="1913054"/>
                  </a:cubicBezTo>
                  <a:cubicBezTo>
                    <a:pt x="423856" y="2816583"/>
                    <a:pt x="4254232" y="3549038"/>
                    <a:pt x="8979248" y="3549038"/>
                  </a:cubicBezTo>
                  <a:close/>
                </a:path>
              </a:pathLst>
            </a:custGeom>
            <a:gradFill>
              <a:gsLst>
                <a:gs pos="100000">
                  <a:srgbClr val="003192">
                    <a:alpha val="0"/>
                  </a:srgbClr>
                </a:gs>
                <a:gs pos="0">
                  <a:srgbClr val="00A3FF"/>
                </a:gs>
              </a:gsLst>
              <a:lin ang="5400000"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71">
              <a:extLst>
                <a:ext uri="{FF2B5EF4-FFF2-40B4-BE49-F238E27FC236}">
                  <a16:creationId xmlns:a16="http://schemas.microsoft.com/office/drawing/2014/main" id="{CBECB318-9861-A44C-BFEF-F66EAA887AE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2161087" y="3288457"/>
              <a:ext cx="8812923" cy="1685231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72">
              <a:extLst>
                <a:ext uri="{FF2B5EF4-FFF2-40B4-BE49-F238E27FC236}">
                  <a16:creationId xmlns:a16="http://schemas.microsoft.com/office/drawing/2014/main" id="{E2F671C7-8A6A-E14E-962C-C5EF49D7A638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3844870" y="3645158"/>
              <a:ext cx="5415758" cy="973963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37C1365C-455B-B148-BDC1-AF96E19785D6}"/>
                </a:ext>
              </a:extLst>
            </p:cNvPr>
            <p:cNvSpPr/>
            <p:nvPr/>
          </p:nvSpPr>
          <p:spPr>
            <a:xfrm flipV="1">
              <a:off x="6303580" y="4862050"/>
              <a:ext cx="365510" cy="365510"/>
            </a:xfrm>
            <a:prstGeom prst="ellipse">
              <a:avLst/>
            </a:prstGeom>
            <a:gradFill flip="none" rotWithShape="1">
              <a:gsLst>
                <a:gs pos="4300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18AE84C2-C51E-7345-B8EA-A78212F0C100}"/>
                </a:ext>
              </a:extLst>
            </p:cNvPr>
            <p:cNvSpPr/>
            <p:nvPr/>
          </p:nvSpPr>
          <p:spPr>
            <a:xfrm flipV="1">
              <a:off x="2021588" y="4003654"/>
              <a:ext cx="339678" cy="339678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8C9C61E8-EECE-1246-BBDF-86A50A3C6BBE}"/>
                </a:ext>
              </a:extLst>
            </p:cNvPr>
            <p:cNvSpPr/>
            <p:nvPr/>
          </p:nvSpPr>
          <p:spPr>
            <a:xfrm flipV="1">
              <a:off x="10773832" y="4131072"/>
              <a:ext cx="339678" cy="339678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80000">
                  <a:srgbClr val="00319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  <p:sp>
          <p:nvSpPr>
            <p:cNvPr id="23" name="任意多边形 79">
              <a:extLst>
                <a:ext uri="{FF2B5EF4-FFF2-40B4-BE49-F238E27FC236}">
                  <a16:creationId xmlns:a16="http://schemas.microsoft.com/office/drawing/2014/main" id="{C954BDAF-7138-904E-B4AE-E50C0B1F71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9977539">
              <a:off x="4847440" y="2254662"/>
              <a:ext cx="3347946" cy="640204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任意多边形 80">
              <a:extLst>
                <a:ext uri="{FF2B5EF4-FFF2-40B4-BE49-F238E27FC236}">
                  <a16:creationId xmlns:a16="http://schemas.microsoft.com/office/drawing/2014/main" id="{B424E219-92E9-AD4B-9D96-9F19A73CEFDF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0800000">
              <a:off x="4649572" y="6073738"/>
              <a:ext cx="3713323" cy="710072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B0F0"/>
                  </a:gs>
                  <a:gs pos="100000">
                    <a:srgbClr val="00539F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任意多边形 86">
              <a:extLst>
                <a:ext uri="{FF2B5EF4-FFF2-40B4-BE49-F238E27FC236}">
                  <a16:creationId xmlns:a16="http://schemas.microsoft.com/office/drawing/2014/main" id="{FB3D5EC7-F14A-6849-BFCE-49FD9F4297C4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4812361" y="2241634"/>
              <a:ext cx="3347946" cy="640204"/>
            </a:xfrm>
            <a:custGeom>
              <a:avLst/>
              <a:gdLst>
                <a:gd name="connsiteX0" fmla="*/ 8555392 w 17110784"/>
                <a:gd name="connsiteY0" fmla="*/ 3271968 h 3271968"/>
                <a:gd name="connsiteX1" fmla="*/ 0 w 17110784"/>
                <a:gd name="connsiteY1" fmla="*/ 1635984 h 3271968"/>
                <a:gd name="connsiteX2" fmla="*/ 8555392 w 17110784"/>
                <a:gd name="connsiteY2" fmla="*/ 0 h 3271968"/>
                <a:gd name="connsiteX3" fmla="*/ 17110784 w 17110784"/>
                <a:gd name="connsiteY3" fmla="*/ 1635984 h 3271968"/>
                <a:gd name="connsiteX4" fmla="*/ 8555392 w 17110784"/>
                <a:gd name="connsiteY4" fmla="*/ 3271968 h 3271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10784" h="3271968">
                  <a:moveTo>
                    <a:pt x="8555392" y="3271968"/>
                  </a:moveTo>
                  <a:cubicBezTo>
                    <a:pt x="3830376" y="3271968"/>
                    <a:pt x="0" y="2539513"/>
                    <a:pt x="0" y="1635984"/>
                  </a:cubicBezTo>
                  <a:cubicBezTo>
                    <a:pt x="0" y="732455"/>
                    <a:pt x="3830376" y="0"/>
                    <a:pt x="8555392" y="0"/>
                  </a:cubicBezTo>
                  <a:cubicBezTo>
                    <a:pt x="13280404" y="0"/>
                    <a:pt x="17110784" y="732455"/>
                    <a:pt x="17110784" y="1635984"/>
                  </a:cubicBezTo>
                  <a:cubicBezTo>
                    <a:pt x="17110784" y="2539513"/>
                    <a:pt x="13280404" y="3271968"/>
                    <a:pt x="8555392" y="3271968"/>
                  </a:cubicBezTo>
                  <a:close/>
                </a:path>
              </a:pathLst>
            </a:custGeom>
            <a:noFill/>
            <a:ln w="6350">
              <a:gradFill>
                <a:gsLst>
                  <a:gs pos="0">
                    <a:srgbClr val="00A3FF"/>
                  </a:gs>
                  <a:gs pos="100000">
                    <a:srgbClr val="003192">
                      <a:alpha val="0"/>
                    </a:srgbClr>
                  </a:gs>
                </a:gsLst>
                <a:lin ang="5400000" scaled="1"/>
              </a:gra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500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27" name="直线连接符 26">
            <a:extLst>
              <a:ext uri="{FF2B5EF4-FFF2-40B4-BE49-F238E27FC236}">
                <a16:creationId xmlns:a16="http://schemas.microsoft.com/office/drawing/2014/main" id="{2ADDDE4B-B80E-5E4C-A189-230A06059E31}"/>
              </a:ext>
            </a:extLst>
          </p:cNvPr>
          <p:cNvCxnSpPr/>
          <p:nvPr/>
        </p:nvCxnSpPr>
        <p:spPr>
          <a:xfrm>
            <a:off x="6139899" y="2226183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>
            <a:extLst>
              <a:ext uri="{FF2B5EF4-FFF2-40B4-BE49-F238E27FC236}">
                <a16:creationId xmlns:a16="http://schemas.microsoft.com/office/drawing/2014/main" id="{5926D95D-58C8-7A45-BEDC-42BB15A408E0}"/>
              </a:ext>
            </a:extLst>
          </p:cNvPr>
          <p:cNvCxnSpPr/>
          <p:nvPr/>
        </p:nvCxnSpPr>
        <p:spPr>
          <a:xfrm>
            <a:off x="6139899" y="2583370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>
            <a:extLst>
              <a:ext uri="{FF2B5EF4-FFF2-40B4-BE49-F238E27FC236}">
                <a16:creationId xmlns:a16="http://schemas.microsoft.com/office/drawing/2014/main" id="{EA80537C-21BC-AC46-B24A-52BDADC937A1}"/>
              </a:ext>
            </a:extLst>
          </p:cNvPr>
          <p:cNvCxnSpPr/>
          <p:nvPr/>
        </p:nvCxnSpPr>
        <p:spPr>
          <a:xfrm>
            <a:off x="6139899" y="2969133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29">
            <a:extLst>
              <a:ext uri="{FF2B5EF4-FFF2-40B4-BE49-F238E27FC236}">
                <a16:creationId xmlns:a16="http://schemas.microsoft.com/office/drawing/2014/main" id="{F0CDD9EE-5962-1146-826B-9FA461EA109D}"/>
              </a:ext>
            </a:extLst>
          </p:cNvPr>
          <p:cNvCxnSpPr/>
          <p:nvPr/>
        </p:nvCxnSpPr>
        <p:spPr>
          <a:xfrm>
            <a:off x="6139899" y="3340608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>
            <a:extLst>
              <a:ext uri="{FF2B5EF4-FFF2-40B4-BE49-F238E27FC236}">
                <a16:creationId xmlns:a16="http://schemas.microsoft.com/office/drawing/2014/main" id="{522E3C50-039C-C148-ADEA-9B22DB9597B7}"/>
              </a:ext>
            </a:extLst>
          </p:cNvPr>
          <p:cNvCxnSpPr/>
          <p:nvPr/>
        </p:nvCxnSpPr>
        <p:spPr>
          <a:xfrm>
            <a:off x="6139899" y="4483608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32">
            <a:extLst>
              <a:ext uri="{FF2B5EF4-FFF2-40B4-BE49-F238E27FC236}">
                <a16:creationId xmlns:a16="http://schemas.microsoft.com/office/drawing/2014/main" id="{1039C24A-184E-E74C-BCA1-A31E9966C331}"/>
              </a:ext>
            </a:extLst>
          </p:cNvPr>
          <p:cNvCxnSpPr/>
          <p:nvPr/>
        </p:nvCxnSpPr>
        <p:spPr>
          <a:xfrm>
            <a:off x="6139899" y="5226558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线连接符 33">
            <a:extLst>
              <a:ext uri="{FF2B5EF4-FFF2-40B4-BE49-F238E27FC236}">
                <a16:creationId xmlns:a16="http://schemas.microsoft.com/office/drawing/2014/main" id="{C71989E9-C3FD-0645-860E-61AB751A71CC}"/>
              </a:ext>
            </a:extLst>
          </p:cNvPr>
          <p:cNvCxnSpPr/>
          <p:nvPr/>
        </p:nvCxnSpPr>
        <p:spPr>
          <a:xfrm>
            <a:off x="6139899" y="5598033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33">
            <a:extLst>
              <a:ext uri="{FF2B5EF4-FFF2-40B4-BE49-F238E27FC236}">
                <a16:creationId xmlns:a16="http://schemas.microsoft.com/office/drawing/2014/main" id="{077D393D-F6EB-4231-8CDD-AF8499A18B08}"/>
              </a:ext>
            </a:extLst>
          </p:cNvPr>
          <p:cNvCxnSpPr/>
          <p:nvPr/>
        </p:nvCxnSpPr>
        <p:spPr>
          <a:xfrm>
            <a:off x="6120849" y="5969508"/>
            <a:ext cx="5019955" cy="0"/>
          </a:xfrm>
          <a:prstGeom prst="line">
            <a:avLst/>
          </a:prstGeom>
          <a:ln w="12700">
            <a:solidFill>
              <a:srgbClr val="00B0F0">
                <a:alpha val="2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>
            <a:extLst>
              <a:ext uri="{FF2B5EF4-FFF2-40B4-BE49-F238E27FC236}">
                <a16:creationId xmlns:a16="http://schemas.microsoft.com/office/drawing/2014/main" id="{6D6917BD-6C0A-4247-90E5-5E30D11EB80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106" y="2385132"/>
            <a:ext cx="1635494" cy="158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83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id="{F914A7A6-58E2-DB4D-8138-2F29F49B68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79" y="1449931"/>
            <a:ext cx="4692183" cy="46921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5805761" cy="523220"/>
            <a:chOff x="1" y="200326"/>
            <a:chExt cx="5805761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52261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– Key Takeaways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B8376E4F-FAF1-1640-8208-AEF7E4F10128}"/>
              </a:ext>
            </a:extLst>
          </p:cNvPr>
          <p:cNvGrpSpPr/>
          <p:nvPr/>
        </p:nvGrpSpPr>
        <p:grpSpPr>
          <a:xfrm>
            <a:off x="6404927" y="1874656"/>
            <a:ext cx="3716459" cy="3683639"/>
            <a:chOff x="1205345" y="1551709"/>
            <a:chExt cx="4536013" cy="3683639"/>
          </a:xfrm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0649FD42-7541-4F42-829B-C29E980BA3B9}"/>
                </a:ext>
              </a:extLst>
            </p:cNvPr>
            <p:cNvGrpSpPr/>
            <p:nvPr/>
          </p:nvGrpSpPr>
          <p:grpSpPr>
            <a:xfrm>
              <a:off x="1205345" y="1551709"/>
              <a:ext cx="2046813" cy="1562739"/>
              <a:chOff x="1205345" y="1551709"/>
              <a:chExt cx="2046813" cy="1562739"/>
            </a:xfrm>
          </p:grpSpPr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12181C04-94C8-1D43-A002-E0EE5012FC84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id="{314837B4-2B03-F247-A668-04D053990E77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Visibility</a:t>
                </a: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4519DCB7-62EA-ED49-9A08-AFB9D4511B40}"/>
                </a:ext>
              </a:extLst>
            </p:cNvPr>
            <p:cNvGrpSpPr/>
            <p:nvPr/>
          </p:nvGrpSpPr>
          <p:grpSpPr>
            <a:xfrm>
              <a:off x="1205345" y="3672609"/>
              <a:ext cx="2046813" cy="1562739"/>
              <a:chOff x="1205345" y="1551709"/>
              <a:chExt cx="2046813" cy="1562739"/>
            </a:xfrm>
          </p:grpSpPr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id="{23DC1402-47BE-2741-AE92-A78ECEAF43C0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id="{8F921322-7D6A-9C4E-976D-149554E103FC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Control</a:t>
                </a: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id="{716B025D-5583-C842-A03C-232665595FE4}"/>
                </a:ext>
              </a:extLst>
            </p:cNvPr>
            <p:cNvGrpSpPr/>
            <p:nvPr/>
          </p:nvGrpSpPr>
          <p:grpSpPr>
            <a:xfrm>
              <a:off x="3694545" y="3672609"/>
              <a:ext cx="2046813" cy="1562739"/>
              <a:chOff x="1205345" y="1551709"/>
              <a:chExt cx="2046813" cy="1562739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8115BEE3-E211-574D-8C5C-A04DBF46B985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309ADB95-6FF0-A646-89C1-5BB28DA88231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Analytics</a:t>
                </a: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id="{5581F695-9D20-DF49-B533-6D1A5DE4F291}"/>
                </a:ext>
              </a:extLst>
            </p:cNvPr>
            <p:cNvGrpSpPr/>
            <p:nvPr/>
          </p:nvGrpSpPr>
          <p:grpSpPr>
            <a:xfrm>
              <a:off x="3694545" y="1564409"/>
              <a:ext cx="2046813" cy="1549487"/>
              <a:chOff x="1205345" y="1551709"/>
              <a:chExt cx="2046813" cy="1549487"/>
            </a:xfrm>
          </p:grpSpPr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1B8140C9-15D8-A749-8319-59B56C414059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id="{07E62AAD-798B-C140-9646-095D92795A14}"/>
                  </a:ext>
                </a:extLst>
              </p:cNvPr>
              <p:cNvSpPr/>
              <p:nvPr/>
            </p:nvSpPr>
            <p:spPr>
              <a:xfrm>
                <a:off x="1205345" y="2800655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Identity</a:t>
                </a:r>
              </a:p>
            </p:txBody>
          </p:sp>
        </p:grp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58091236-9135-A04D-A9A7-6D8B37588325}"/>
              </a:ext>
            </a:extLst>
          </p:cNvPr>
          <p:cNvGrpSpPr/>
          <p:nvPr/>
        </p:nvGrpSpPr>
        <p:grpSpPr>
          <a:xfrm>
            <a:off x="9033515" y="4489918"/>
            <a:ext cx="490387" cy="391741"/>
            <a:chOff x="8482013" y="5395913"/>
            <a:chExt cx="820737" cy="655637"/>
          </a:xfrm>
        </p:grpSpPr>
        <p:sp>
          <p:nvSpPr>
            <p:cNvPr id="51" name="Freeform 9">
              <a:extLst>
                <a:ext uri="{FF2B5EF4-FFF2-40B4-BE49-F238E27FC236}">
                  <a16:creationId xmlns:a16="http://schemas.microsoft.com/office/drawing/2014/main" id="{6B26E2AB-61B6-3542-8423-0C5C968B1C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7750" y="5613400"/>
              <a:ext cx="460375" cy="438150"/>
            </a:xfrm>
            <a:custGeom>
              <a:avLst/>
              <a:gdLst>
                <a:gd name="T0" fmla="*/ 87 w 121"/>
                <a:gd name="T1" fmla="*/ 109 h 115"/>
                <a:gd name="T2" fmla="*/ 83 w 121"/>
                <a:gd name="T3" fmla="*/ 102 h 115"/>
                <a:gd name="T4" fmla="*/ 81 w 121"/>
                <a:gd name="T5" fmla="*/ 93 h 115"/>
                <a:gd name="T6" fmla="*/ 37 w 121"/>
                <a:gd name="T7" fmla="*/ 93 h 115"/>
                <a:gd name="T8" fmla="*/ 35 w 121"/>
                <a:gd name="T9" fmla="*/ 102 h 115"/>
                <a:gd name="T10" fmla="*/ 31 w 121"/>
                <a:gd name="T11" fmla="*/ 109 h 115"/>
                <a:gd name="T12" fmla="*/ 28 w 121"/>
                <a:gd name="T13" fmla="*/ 115 h 115"/>
                <a:gd name="T14" fmla="*/ 59 w 121"/>
                <a:gd name="T15" fmla="*/ 115 h 115"/>
                <a:gd name="T16" fmla="*/ 91 w 121"/>
                <a:gd name="T17" fmla="*/ 115 h 115"/>
                <a:gd name="T18" fmla="*/ 87 w 121"/>
                <a:gd name="T19" fmla="*/ 109 h 115"/>
                <a:gd name="T20" fmla="*/ 0 w 121"/>
                <a:gd name="T21" fmla="*/ 15 h 115"/>
                <a:gd name="T22" fmla="*/ 18 w 121"/>
                <a:gd name="T23" fmla="*/ 15 h 115"/>
                <a:gd name="T24" fmla="*/ 18 w 121"/>
                <a:gd name="T25" fmla="*/ 47 h 115"/>
                <a:gd name="T26" fmla="*/ 0 w 121"/>
                <a:gd name="T27" fmla="*/ 47 h 115"/>
                <a:gd name="T28" fmla="*/ 0 w 121"/>
                <a:gd name="T29" fmla="*/ 15 h 115"/>
                <a:gd name="T30" fmla="*/ 37 w 121"/>
                <a:gd name="T31" fmla="*/ 0 h 115"/>
                <a:gd name="T32" fmla="*/ 54 w 121"/>
                <a:gd name="T33" fmla="*/ 0 h 115"/>
                <a:gd name="T34" fmla="*/ 54 w 121"/>
                <a:gd name="T35" fmla="*/ 47 h 115"/>
                <a:gd name="T36" fmla="*/ 37 w 121"/>
                <a:gd name="T37" fmla="*/ 47 h 115"/>
                <a:gd name="T38" fmla="*/ 37 w 121"/>
                <a:gd name="T39" fmla="*/ 0 h 115"/>
                <a:gd name="T40" fmla="*/ 71 w 121"/>
                <a:gd name="T41" fmla="*/ 15 h 115"/>
                <a:gd name="T42" fmla="*/ 89 w 121"/>
                <a:gd name="T43" fmla="*/ 15 h 115"/>
                <a:gd name="T44" fmla="*/ 89 w 121"/>
                <a:gd name="T45" fmla="*/ 47 h 115"/>
                <a:gd name="T46" fmla="*/ 71 w 121"/>
                <a:gd name="T47" fmla="*/ 47 h 115"/>
                <a:gd name="T48" fmla="*/ 71 w 121"/>
                <a:gd name="T49" fmla="*/ 15 h 115"/>
                <a:gd name="T50" fmla="*/ 104 w 121"/>
                <a:gd name="T51" fmla="*/ 0 h 115"/>
                <a:gd name="T52" fmla="*/ 121 w 121"/>
                <a:gd name="T53" fmla="*/ 0 h 115"/>
                <a:gd name="T54" fmla="*/ 121 w 121"/>
                <a:gd name="T55" fmla="*/ 47 h 115"/>
                <a:gd name="T56" fmla="*/ 104 w 121"/>
                <a:gd name="T57" fmla="*/ 47 h 115"/>
                <a:gd name="T58" fmla="*/ 104 w 121"/>
                <a:gd name="T59" fmla="*/ 0 h 115"/>
                <a:gd name="T60" fmla="*/ 104 w 121"/>
                <a:gd name="T61" fmla="*/ 0 h 115"/>
                <a:gd name="T62" fmla="*/ 104 w 121"/>
                <a:gd name="T6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1" h="115">
                  <a:moveTo>
                    <a:pt x="87" y="109"/>
                  </a:moveTo>
                  <a:cubicBezTo>
                    <a:pt x="83" y="106"/>
                    <a:pt x="83" y="102"/>
                    <a:pt x="83" y="102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5" y="102"/>
                    <a:pt x="35" y="102"/>
                    <a:pt x="35" y="102"/>
                  </a:cubicBezTo>
                  <a:cubicBezTo>
                    <a:pt x="35" y="102"/>
                    <a:pt x="35" y="106"/>
                    <a:pt x="31" y="109"/>
                  </a:cubicBezTo>
                  <a:cubicBezTo>
                    <a:pt x="28" y="112"/>
                    <a:pt x="25" y="114"/>
                    <a:pt x="28" y="115"/>
                  </a:cubicBezTo>
                  <a:cubicBezTo>
                    <a:pt x="30" y="115"/>
                    <a:pt x="57" y="115"/>
                    <a:pt x="59" y="115"/>
                  </a:cubicBezTo>
                  <a:cubicBezTo>
                    <a:pt x="61" y="115"/>
                    <a:pt x="88" y="115"/>
                    <a:pt x="91" y="115"/>
                  </a:cubicBezTo>
                  <a:cubicBezTo>
                    <a:pt x="94" y="114"/>
                    <a:pt x="91" y="112"/>
                    <a:pt x="87" y="109"/>
                  </a:cubicBezTo>
                  <a:close/>
                  <a:moveTo>
                    <a:pt x="0" y="15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0" y="15"/>
                  </a:lnTo>
                  <a:close/>
                  <a:moveTo>
                    <a:pt x="37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37" y="47"/>
                    <a:pt x="37" y="47"/>
                    <a:pt x="37" y="47"/>
                  </a:cubicBezTo>
                  <a:lnTo>
                    <a:pt x="37" y="0"/>
                  </a:lnTo>
                  <a:close/>
                  <a:moveTo>
                    <a:pt x="71" y="15"/>
                  </a:moveTo>
                  <a:cubicBezTo>
                    <a:pt x="89" y="15"/>
                    <a:pt x="89" y="15"/>
                    <a:pt x="89" y="15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71" y="47"/>
                    <a:pt x="71" y="47"/>
                    <a:pt x="71" y="47"/>
                  </a:cubicBezTo>
                  <a:lnTo>
                    <a:pt x="71" y="15"/>
                  </a:lnTo>
                  <a:close/>
                  <a:moveTo>
                    <a:pt x="104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4" y="47"/>
                    <a:pt x="104" y="47"/>
                    <a:pt x="104" y="47"/>
                  </a:cubicBezTo>
                  <a:lnTo>
                    <a:pt x="104" y="0"/>
                  </a:lnTo>
                  <a:close/>
                  <a:moveTo>
                    <a:pt x="104" y="0"/>
                  </a:move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0">
              <a:extLst>
                <a:ext uri="{FF2B5EF4-FFF2-40B4-BE49-F238E27FC236}">
                  <a16:creationId xmlns:a16="http://schemas.microsoft.com/office/drawing/2014/main" id="{1E5B3C1F-BD6F-CD45-B975-B44C61239D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1713" y="5467350"/>
              <a:ext cx="539750" cy="184150"/>
            </a:xfrm>
            <a:custGeom>
              <a:avLst/>
              <a:gdLst>
                <a:gd name="T0" fmla="*/ 144 w 340"/>
                <a:gd name="T1" fmla="*/ 46 h 116"/>
                <a:gd name="T2" fmla="*/ 225 w 340"/>
                <a:gd name="T3" fmla="*/ 101 h 116"/>
                <a:gd name="T4" fmla="*/ 340 w 340"/>
                <a:gd name="T5" fmla="*/ 17 h 116"/>
                <a:gd name="T6" fmla="*/ 328 w 340"/>
                <a:gd name="T7" fmla="*/ 0 h 116"/>
                <a:gd name="T8" fmla="*/ 225 w 340"/>
                <a:gd name="T9" fmla="*/ 75 h 116"/>
                <a:gd name="T10" fmla="*/ 144 w 340"/>
                <a:gd name="T11" fmla="*/ 24 h 116"/>
                <a:gd name="T12" fmla="*/ 0 w 340"/>
                <a:gd name="T13" fmla="*/ 99 h 116"/>
                <a:gd name="T14" fmla="*/ 10 w 340"/>
                <a:gd name="T15" fmla="*/ 116 h 116"/>
                <a:gd name="T16" fmla="*/ 144 w 340"/>
                <a:gd name="T17" fmla="*/ 46 h 116"/>
                <a:gd name="T18" fmla="*/ 144 w 340"/>
                <a:gd name="T19" fmla="*/ 46 h 116"/>
                <a:gd name="T20" fmla="*/ 144 w 340"/>
                <a:gd name="T21" fmla="*/ 4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116">
                  <a:moveTo>
                    <a:pt x="144" y="46"/>
                  </a:moveTo>
                  <a:lnTo>
                    <a:pt x="225" y="101"/>
                  </a:lnTo>
                  <a:lnTo>
                    <a:pt x="340" y="17"/>
                  </a:lnTo>
                  <a:lnTo>
                    <a:pt x="328" y="0"/>
                  </a:lnTo>
                  <a:lnTo>
                    <a:pt x="225" y="75"/>
                  </a:lnTo>
                  <a:lnTo>
                    <a:pt x="144" y="24"/>
                  </a:lnTo>
                  <a:lnTo>
                    <a:pt x="0" y="99"/>
                  </a:lnTo>
                  <a:lnTo>
                    <a:pt x="10" y="116"/>
                  </a:lnTo>
                  <a:lnTo>
                    <a:pt x="144" y="46"/>
                  </a:lnTo>
                  <a:close/>
                  <a:moveTo>
                    <a:pt x="144" y="46"/>
                  </a:moveTo>
                  <a:lnTo>
                    <a:pt x="144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4D01510E-DEE8-CF4E-BB81-9A1677151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1713" y="5467350"/>
              <a:ext cx="539750" cy="184150"/>
            </a:xfrm>
            <a:custGeom>
              <a:avLst/>
              <a:gdLst>
                <a:gd name="T0" fmla="*/ 144 w 340"/>
                <a:gd name="T1" fmla="*/ 46 h 116"/>
                <a:gd name="T2" fmla="*/ 225 w 340"/>
                <a:gd name="T3" fmla="*/ 101 h 116"/>
                <a:gd name="T4" fmla="*/ 340 w 340"/>
                <a:gd name="T5" fmla="*/ 17 h 116"/>
                <a:gd name="T6" fmla="*/ 328 w 340"/>
                <a:gd name="T7" fmla="*/ 0 h 116"/>
                <a:gd name="T8" fmla="*/ 225 w 340"/>
                <a:gd name="T9" fmla="*/ 75 h 116"/>
                <a:gd name="T10" fmla="*/ 144 w 340"/>
                <a:gd name="T11" fmla="*/ 24 h 116"/>
                <a:gd name="T12" fmla="*/ 0 w 340"/>
                <a:gd name="T13" fmla="*/ 99 h 116"/>
                <a:gd name="T14" fmla="*/ 10 w 340"/>
                <a:gd name="T15" fmla="*/ 116 h 116"/>
                <a:gd name="T16" fmla="*/ 144 w 340"/>
                <a:gd name="T17" fmla="*/ 46 h 116"/>
                <a:gd name="T18" fmla="*/ 144 w 340"/>
                <a:gd name="T19" fmla="*/ 46 h 116"/>
                <a:gd name="T20" fmla="*/ 144 w 340"/>
                <a:gd name="T21" fmla="*/ 4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116">
                  <a:moveTo>
                    <a:pt x="144" y="46"/>
                  </a:moveTo>
                  <a:lnTo>
                    <a:pt x="225" y="101"/>
                  </a:lnTo>
                  <a:lnTo>
                    <a:pt x="340" y="17"/>
                  </a:lnTo>
                  <a:lnTo>
                    <a:pt x="328" y="0"/>
                  </a:lnTo>
                  <a:lnTo>
                    <a:pt x="225" y="75"/>
                  </a:lnTo>
                  <a:lnTo>
                    <a:pt x="144" y="24"/>
                  </a:lnTo>
                  <a:lnTo>
                    <a:pt x="0" y="99"/>
                  </a:lnTo>
                  <a:lnTo>
                    <a:pt x="10" y="116"/>
                  </a:lnTo>
                  <a:lnTo>
                    <a:pt x="144" y="46"/>
                  </a:lnTo>
                  <a:moveTo>
                    <a:pt x="144" y="46"/>
                  </a:moveTo>
                  <a:lnTo>
                    <a:pt x="144" y="4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2">
              <a:extLst>
                <a:ext uri="{FF2B5EF4-FFF2-40B4-BE49-F238E27FC236}">
                  <a16:creationId xmlns:a16="http://schemas.microsoft.com/office/drawing/2014/main" id="{96429A71-ED18-E945-B655-50BF92BD9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2013" y="5395913"/>
              <a:ext cx="820737" cy="541337"/>
            </a:xfrm>
            <a:custGeom>
              <a:avLst/>
              <a:gdLst>
                <a:gd name="T0" fmla="*/ 207 w 216"/>
                <a:gd name="T1" fmla="*/ 0 h 142"/>
                <a:gd name="T2" fmla="*/ 9 w 216"/>
                <a:gd name="T3" fmla="*/ 0 h 142"/>
                <a:gd name="T4" fmla="*/ 0 w 216"/>
                <a:gd name="T5" fmla="*/ 8 h 142"/>
                <a:gd name="T6" fmla="*/ 0 w 216"/>
                <a:gd name="T7" fmla="*/ 133 h 142"/>
                <a:gd name="T8" fmla="*/ 9 w 216"/>
                <a:gd name="T9" fmla="*/ 142 h 142"/>
                <a:gd name="T10" fmla="*/ 207 w 216"/>
                <a:gd name="T11" fmla="*/ 142 h 142"/>
                <a:gd name="T12" fmla="*/ 216 w 216"/>
                <a:gd name="T13" fmla="*/ 133 h 142"/>
                <a:gd name="T14" fmla="*/ 216 w 216"/>
                <a:gd name="T15" fmla="*/ 8 h 142"/>
                <a:gd name="T16" fmla="*/ 207 w 216"/>
                <a:gd name="T17" fmla="*/ 0 h 142"/>
                <a:gd name="T18" fmla="*/ 203 w 216"/>
                <a:gd name="T19" fmla="*/ 116 h 142"/>
                <a:gd name="T20" fmla="*/ 13 w 216"/>
                <a:gd name="T21" fmla="*/ 116 h 142"/>
                <a:gd name="T22" fmla="*/ 13 w 216"/>
                <a:gd name="T23" fmla="*/ 13 h 142"/>
                <a:gd name="T24" fmla="*/ 203 w 216"/>
                <a:gd name="T25" fmla="*/ 13 h 142"/>
                <a:gd name="T26" fmla="*/ 203 w 216"/>
                <a:gd name="T27" fmla="*/ 116 h 142"/>
                <a:gd name="T28" fmla="*/ 203 w 216"/>
                <a:gd name="T29" fmla="*/ 116 h 142"/>
                <a:gd name="T30" fmla="*/ 203 w 216"/>
                <a:gd name="T31" fmla="*/ 11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6" h="142">
                  <a:moveTo>
                    <a:pt x="20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8"/>
                    <a:pt x="4" y="142"/>
                    <a:pt x="9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12" y="142"/>
                    <a:pt x="216" y="138"/>
                    <a:pt x="216" y="133"/>
                  </a:cubicBezTo>
                  <a:cubicBezTo>
                    <a:pt x="216" y="8"/>
                    <a:pt x="216" y="8"/>
                    <a:pt x="216" y="8"/>
                  </a:cubicBezTo>
                  <a:cubicBezTo>
                    <a:pt x="216" y="3"/>
                    <a:pt x="212" y="0"/>
                    <a:pt x="207" y="0"/>
                  </a:cubicBezTo>
                  <a:close/>
                  <a:moveTo>
                    <a:pt x="20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203" y="13"/>
                    <a:pt x="203" y="13"/>
                    <a:pt x="203" y="13"/>
                  </a:cubicBezTo>
                  <a:lnTo>
                    <a:pt x="203" y="116"/>
                  </a:lnTo>
                  <a:close/>
                  <a:moveTo>
                    <a:pt x="203" y="116"/>
                  </a:moveTo>
                  <a:cubicBezTo>
                    <a:pt x="203" y="116"/>
                    <a:pt x="203" y="116"/>
                    <a:pt x="203" y="1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61" name="图形 60">
            <a:extLst>
              <a:ext uri="{FF2B5EF4-FFF2-40B4-BE49-F238E27FC236}">
                <a16:creationId xmlns:a16="http://schemas.microsoft.com/office/drawing/2014/main" id="{5B7B6034-4883-604C-80DE-11A4A7AD2A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87554" y="2297618"/>
            <a:ext cx="465673" cy="456542"/>
          </a:xfrm>
          <a:prstGeom prst="rect">
            <a:avLst/>
          </a:prstGeom>
        </p:spPr>
      </p:pic>
      <p:pic>
        <p:nvPicPr>
          <p:cNvPr id="63" name="图形 62">
            <a:extLst>
              <a:ext uri="{FF2B5EF4-FFF2-40B4-BE49-F238E27FC236}">
                <a16:creationId xmlns:a16="http://schemas.microsoft.com/office/drawing/2014/main" id="{70A79C81-CF7B-9B49-8BA3-2CBA8BD2C1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36029" y="4416700"/>
            <a:ext cx="565785" cy="565785"/>
          </a:xfrm>
          <a:prstGeom prst="rect">
            <a:avLst/>
          </a:prstGeom>
        </p:spPr>
      </p:pic>
      <p:pic>
        <p:nvPicPr>
          <p:cNvPr id="65" name="图形 64">
            <a:extLst>
              <a:ext uri="{FF2B5EF4-FFF2-40B4-BE49-F238E27FC236}">
                <a16:creationId xmlns:a16="http://schemas.microsoft.com/office/drawing/2014/main" id="{9ED3225D-84FF-134A-BBF4-4FC865CF20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82587" y="2297618"/>
            <a:ext cx="519227" cy="51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76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527069"/>
            <a:ext cx="5073283" cy="2247485"/>
            <a:chOff x="1320954" y="1989957"/>
            <a:chExt cx="5073283" cy="2247485"/>
          </a:xfrm>
        </p:grpSpPr>
        <p:sp>
          <p:nvSpPr>
            <p:cNvPr id="18" name="矩形 2"/>
            <p:cNvSpPr/>
            <p:nvPr/>
          </p:nvSpPr>
          <p:spPr>
            <a:xfrm>
              <a:off x="1320954" y="3037113"/>
              <a:ext cx="507328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Eugene Yew </a:t>
              </a:r>
            </a:p>
            <a:p>
              <a:r>
                <a:rPr lang="en-US" altLang="zh-CN" sz="18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IAG/SASE Product Marketing Manager</a:t>
              </a:r>
              <a:endParaRPr lang="zh-CN" altLang="en-US" sz="1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r>
                <a:rPr lang="en-US" altLang="zh-CN" sz="18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Sangfor</a:t>
              </a:r>
              <a:r>
                <a:rPr lang="en-US" altLang="zh-CN" sz="1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Technologies</a:t>
              </a:r>
            </a:p>
            <a:p>
              <a:r>
                <a:rPr lang="en-US" altLang="zh-CN" sz="1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eugene.yew@sangfor.com</a:t>
              </a:r>
              <a:endParaRPr lang="zh-CN" altLang="en-US" sz="1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15057" y="2913287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8B37D9-884C-4E24-85EB-6F0FF6730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3D373C-BF90-49EF-AD02-9DAA7E809A01}">
  <ds:schemaRefs>
    <ds:schemaRef ds:uri="http://www.w3.org/XML/1998/namespace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0bf5473-31f4-403a-9eae-2673c3d7009b"/>
    <ds:schemaRef ds:uri="1feb58f4-9bb1-454f-9bde-61dd78d0bd4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8430</TotalTime>
  <Words>586</Words>
  <Application>Microsoft Office PowerPoint</Application>
  <PresentationFormat>Widescreen</PresentationFormat>
  <Paragraphs>212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等线</vt:lpstr>
      <vt:lpstr>Arial</vt:lpstr>
      <vt:lpstr>Calibri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258</cp:revision>
  <cp:lastPrinted>2020-09-27T06:49:02Z</cp:lastPrinted>
  <dcterms:created xsi:type="dcterms:W3CDTF">2019-02-27T02:00:39Z</dcterms:created>
  <dcterms:modified xsi:type="dcterms:W3CDTF">2021-10-15T06:25:19Z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