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27"/>
  </p:notesMasterIdLst>
  <p:sldIdLst>
    <p:sldId id="277" r:id="rId2"/>
    <p:sldId id="347" r:id="rId3"/>
    <p:sldId id="323" r:id="rId4"/>
    <p:sldId id="324" r:id="rId5"/>
    <p:sldId id="326" r:id="rId6"/>
    <p:sldId id="327" r:id="rId7"/>
    <p:sldId id="328" r:id="rId8"/>
    <p:sldId id="329" r:id="rId9"/>
    <p:sldId id="330" r:id="rId10"/>
    <p:sldId id="331" r:id="rId11"/>
    <p:sldId id="332" r:id="rId12"/>
    <p:sldId id="333" r:id="rId13"/>
    <p:sldId id="334" r:id="rId14"/>
    <p:sldId id="336" r:id="rId15"/>
    <p:sldId id="335" r:id="rId16"/>
    <p:sldId id="338" r:id="rId17"/>
    <p:sldId id="348" r:id="rId18"/>
    <p:sldId id="337" r:id="rId19"/>
    <p:sldId id="341" r:id="rId20"/>
    <p:sldId id="342" r:id="rId21"/>
    <p:sldId id="343" r:id="rId22"/>
    <p:sldId id="344" r:id="rId23"/>
    <p:sldId id="345" r:id="rId24"/>
    <p:sldId id="349" r:id="rId25"/>
    <p:sldId id="278"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01" userDrawn="1">
          <p15:clr>
            <a:srgbClr val="A4A3A4"/>
          </p15:clr>
        </p15:guide>
        <p15:guide id="2" pos="574" userDrawn="1">
          <p15:clr>
            <a:srgbClr val="A4A3A4"/>
          </p15:clr>
        </p15:guide>
        <p15:guide id="3" pos="715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FFFFF"/>
    <a:srgbClr val="345692"/>
    <a:srgbClr val="79BD28"/>
    <a:srgbClr val="15BCB4"/>
    <a:srgbClr val="5F7491"/>
    <a:srgbClr val="1C3A99"/>
    <a:srgbClr val="6FB332"/>
    <a:srgbClr val="81FFFF"/>
    <a:srgbClr val="C9C9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49" autoAdjust="0"/>
    <p:restoredTop sz="93143"/>
  </p:normalViewPr>
  <p:slideViewPr>
    <p:cSldViewPr snapToGrid="0">
      <p:cViewPr varScale="1">
        <p:scale>
          <a:sx n="106" d="100"/>
          <a:sy n="106" d="100"/>
        </p:scale>
        <p:origin x="824" y="184"/>
      </p:cViewPr>
      <p:guideLst>
        <p:guide orient="horz" pos="4201"/>
        <p:guide pos="574"/>
        <p:guide pos="715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2019/12/5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extLst>
      <p:ext uri="{BB962C8B-B14F-4D97-AF65-F5344CB8AC3E}">
        <p14:creationId xmlns:p14="http://schemas.microsoft.com/office/powerpoint/2010/main" val="2749729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networkmanagementsoftware.com/snmp-tutorial-part-2-rounding-out-the-basics/"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networkmanagementsoftware.com/snmp-tutorial-part-2-rounding-out-the-basic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networkmanagementsoftware.com/snmp-tutorial-part-2-rounding-out-the-basic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extLst>
      <p:ext uri="{BB962C8B-B14F-4D97-AF65-F5344CB8AC3E}">
        <p14:creationId xmlns:p14="http://schemas.microsoft.com/office/powerpoint/2010/main" val="429246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6</a:t>
            </a:fld>
            <a:endParaRPr lang="zh-CN" altLang="en-US"/>
          </a:p>
        </p:txBody>
      </p:sp>
    </p:spTree>
    <p:extLst>
      <p:ext uri="{BB962C8B-B14F-4D97-AF65-F5344CB8AC3E}">
        <p14:creationId xmlns:p14="http://schemas.microsoft.com/office/powerpoint/2010/main" val="1978157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a:latin typeface="Century Gothic" panose="020B0502020202020204" pitchFamily="34" charset="0"/>
              </a:rPr>
              <a:t>This is possible because virtual machines (or processes) do not necessarily use as much memory at any one point as they are assigned, creating a buffer.</a:t>
            </a:r>
          </a:p>
          <a:p>
            <a:r>
              <a:rPr lang="en-US" altLang="zh-CN" sz="1200" dirty="0">
                <a:latin typeface="Century Gothic" panose="020B0502020202020204" pitchFamily="34" charset="0"/>
              </a:rPr>
              <a:t>If four virtual machines each have 1 GB of memory on a physical machine with 4 GB of memory, but those virtual machines are only using 500 MB, it is possible to create additional virtual machines that take advantage of the 500 MB each existing machine is leaving free.</a:t>
            </a:r>
          </a:p>
          <a:p>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7</a:t>
            </a:fld>
            <a:endParaRPr lang="zh-CN" altLang="en-US"/>
          </a:p>
        </p:txBody>
      </p:sp>
    </p:spTree>
    <p:extLst>
      <p:ext uri="{BB962C8B-B14F-4D97-AF65-F5344CB8AC3E}">
        <p14:creationId xmlns:p14="http://schemas.microsoft.com/office/powerpoint/2010/main" val="1115587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HK" altLang="zh-CN" dirty="0">
                <a:hlinkClick r:id="rId3"/>
              </a:rPr>
              <a:t>More about OID and MIB</a:t>
            </a:r>
          </a:p>
          <a:p>
            <a:r>
              <a:rPr lang="en-HK" altLang="zh-CN" dirty="0">
                <a:hlinkClick r:id="rId3"/>
              </a:rPr>
              <a:t>https://www.networkmanagementsoftware.com/snmp-tutorial-part-2-rounding-out-the-basics/</a:t>
            </a: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11</a:t>
            </a:fld>
            <a:endParaRPr lang="zh-CN" altLang="en-US"/>
          </a:p>
        </p:txBody>
      </p:sp>
    </p:spTree>
    <p:extLst>
      <p:ext uri="{BB962C8B-B14F-4D97-AF65-F5344CB8AC3E}">
        <p14:creationId xmlns:p14="http://schemas.microsoft.com/office/powerpoint/2010/main" val="788255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HK" altLang="zh-CN" dirty="0">
                <a:hlinkClick r:id="rId3"/>
              </a:rPr>
              <a:t>More about OID and MIB</a:t>
            </a:r>
          </a:p>
          <a:p>
            <a:r>
              <a:rPr lang="en-HK" altLang="zh-CN" dirty="0">
                <a:hlinkClick r:id="rId3"/>
              </a:rPr>
              <a:t>https://www.networkmanagementsoftware.com/snmp-tutorial-part-2-rounding-out-the-basics/</a:t>
            </a: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12</a:t>
            </a:fld>
            <a:endParaRPr lang="zh-CN" altLang="en-US"/>
          </a:p>
        </p:txBody>
      </p:sp>
    </p:spTree>
    <p:extLst>
      <p:ext uri="{BB962C8B-B14F-4D97-AF65-F5344CB8AC3E}">
        <p14:creationId xmlns:p14="http://schemas.microsoft.com/office/powerpoint/2010/main" val="961903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HK" altLang="zh-CN" dirty="0">
                <a:hlinkClick r:id="rId3"/>
              </a:rPr>
              <a:t>More about OID and MIB</a:t>
            </a:r>
          </a:p>
          <a:p>
            <a:r>
              <a:rPr lang="en-HK" altLang="zh-CN" dirty="0">
                <a:hlinkClick r:id="rId3"/>
              </a:rPr>
              <a:t>https://www.networkmanagementsoftware.com/snmp-tutorial-part-2-rounding-out-the-basics/</a:t>
            </a:r>
            <a:endParaRPr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13</a:t>
            </a:fld>
            <a:endParaRPr lang="zh-CN" altLang="en-US"/>
          </a:p>
        </p:txBody>
      </p:sp>
    </p:spTree>
    <p:extLst>
      <p:ext uri="{BB962C8B-B14F-4D97-AF65-F5344CB8AC3E}">
        <p14:creationId xmlns:p14="http://schemas.microsoft.com/office/powerpoint/2010/main" val="27540423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15:guide id="1" orient="horz" pos="4201" userDrawn="1">
          <p15:clr>
            <a:srgbClr val="FBAE40"/>
          </p15:clr>
        </p15:guide>
        <p15:guide id="2" pos="756" userDrawn="1">
          <p15:clr>
            <a:srgbClr val="FBAE40"/>
          </p15:clr>
        </p15:guide>
        <p15:guide id="3" pos="3840" userDrawn="1">
          <p15:clr>
            <a:srgbClr val="FBAE40"/>
          </p15:clr>
        </p15:guide>
        <p15:guide id="4" pos="6970" userDrawn="1">
          <p15:clr>
            <a:srgbClr val="FBAE40"/>
          </p15:clr>
        </p15:guide>
        <p15:guide id="5" pos="3940" userDrawn="1">
          <p15:clr>
            <a:srgbClr val="FBAE40"/>
          </p15:clr>
        </p15:guide>
        <p15:guide id="6" orient="horz" pos="4042" userDrawn="1">
          <p15:clr>
            <a:srgbClr val="FBAE40"/>
          </p15:clr>
        </p15:guide>
        <p15:guide id="7" orient="horz" pos="429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2121762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216203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5" r:id="rId5"/>
    <p:sldLayoutId id="2147483658" r:id="rId6"/>
    <p:sldLayoutId id="2147483660" r:id="rId7"/>
    <p:sldLayoutId id="2147483659"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
        <p:nvSpPr>
          <p:cNvPr id="31" name="矩形 30"/>
          <p:cNvSpPr/>
          <p:nvPr/>
        </p:nvSpPr>
        <p:spPr>
          <a:xfrm>
            <a:off x="0" y="2514045"/>
            <a:ext cx="438150" cy="1753155"/>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514045"/>
            <a:ext cx="123825" cy="17531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807511" y="2390460"/>
            <a:ext cx="6542176" cy="1234825"/>
          </a:xfrm>
          <a:prstGeom prst="rect">
            <a:avLst/>
          </a:prstGeom>
        </p:spPr>
        <p:txBody>
          <a:bodyPr wrap="none">
            <a:spAutoFit/>
          </a:bodyPr>
          <a:lstStyle/>
          <a:p>
            <a:r>
              <a:rPr lang="en-US" altLang="zh-CN" sz="3200" b="1" dirty="0">
                <a:solidFill>
                  <a:schemeClr val="bg1"/>
                </a:solidFill>
                <a:latin typeface="Century Gothic" panose="020B0502020202020204" pitchFamily="34" charset="0"/>
                <a:ea typeface="微软雅黑" charset="-122"/>
              </a:rPr>
              <a:t>What‘s New with aCloud 6.0.0 &amp; </a:t>
            </a:r>
          </a:p>
          <a:p>
            <a:pPr>
              <a:lnSpc>
                <a:spcPct val="150000"/>
              </a:lnSpc>
            </a:pPr>
            <a:r>
              <a:rPr lang="en-US" altLang="zh-CN" sz="3200" b="1" dirty="0">
                <a:solidFill>
                  <a:schemeClr val="bg1"/>
                </a:solidFill>
                <a:latin typeface="Century Gothic" panose="020B0502020202020204" pitchFamily="34" charset="0"/>
                <a:ea typeface="微软雅黑" charset="-122"/>
              </a:rPr>
              <a:t>aCMP 6.0.10R1 </a:t>
            </a:r>
            <a:r>
              <a:rPr lang="zh-CN" altLang="en-US" sz="3200" b="1" dirty="0">
                <a:solidFill>
                  <a:schemeClr val="bg1"/>
                </a:solidFill>
                <a:latin typeface="Century Gothic" panose="020B0502020202020204" pitchFamily="34" charset="0"/>
                <a:ea typeface="微软雅黑" charset="-122"/>
              </a:rPr>
              <a:t>？</a:t>
            </a:r>
          </a:p>
        </p:txBody>
      </p:sp>
      <p:sp>
        <p:nvSpPr>
          <p:cNvPr id="61" name="矩形 60"/>
          <p:cNvSpPr/>
          <p:nvPr/>
        </p:nvSpPr>
        <p:spPr>
          <a:xfrm>
            <a:off x="807511" y="3832913"/>
            <a:ext cx="4871394" cy="954107"/>
          </a:xfrm>
          <a:prstGeom prst="rect">
            <a:avLst/>
          </a:prstGeom>
        </p:spPr>
        <p:txBody>
          <a:bodyPr wrap="square">
            <a:spAutoFit/>
          </a:bodyPr>
          <a:lstStyle/>
          <a:p>
            <a:r>
              <a:rPr lang="en-US" altLang="zh-CN" sz="2000" dirty="0">
                <a:solidFill>
                  <a:schemeClr val="bg1"/>
                </a:solidFill>
                <a:latin typeface="Century Gothic" panose="020B0502020202020204" pitchFamily="34" charset="0"/>
                <a:ea typeface="微软雅黑" charset="-122"/>
              </a:rPr>
              <a:t>Cheney Hu</a:t>
            </a:r>
          </a:p>
          <a:p>
            <a:r>
              <a:rPr lang="en-US" altLang="zh-CN" dirty="0">
                <a:solidFill>
                  <a:schemeClr val="bg1"/>
                </a:solidFill>
                <a:latin typeface="Century Gothic" panose="020B0502020202020204" pitchFamily="34" charset="0"/>
                <a:ea typeface="微软雅黑" charset="-122"/>
              </a:rPr>
              <a:t>Sr. Cloud Product Manager</a:t>
            </a:r>
          </a:p>
          <a:p>
            <a:r>
              <a:rPr lang="en-US" altLang="zh-CN" dirty="0">
                <a:solidFill>
                  <a:schemeClr val="bg1"/>
                </a:solidFill>
                <a:latin typeface="Century Gothic" panose="020B0502020202020204" pitchFamily="34" charset="0"/>
                <a:ea typeface="微软雅黑" charset="-122"/>
              </a:rPr>
              <a:t>cheney@sangfor.com</a:t>
            </a:r>
          </a:p>
        </p:txBody>
      </p:sp>
      <p:cxnSp>
        <p:nvCxnSpPr>
          <p:cNvPr id="62" name="直接连接符 61"/>
          <p:cNvCxnSpPr/>
          <p:nvPr/>
        </p:nvCxnSpPr>
        <p:spPr>
          <a:xfrm>
            <a:off x="918347" y="3752523"/>
            <a:ext cx="3796145"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377551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994AC316-938D-7A4E-BB3D-5C9E62FBE15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D3472A56-C435-2A4D-99A8-BC08D0727D4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5CE08E1E-A903-F14A-828A-7C0FD8E6FE1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a:t>
            </a:fld>
            <a:endParaRPr lang="zh-CN" altLang="en-US" dirty="0"/>
          </a:p>
        </p:txBody>
      </p:sp>
      <p:sp>
        <p:nvSpPr>
          <p:cNvPr id="5" name="文本框 4">
            <a:extLst>
              <a:ext uri="{FF2B5EF4-FFF2-40B4-BE49-F238E27FC236}">
                <a16:creationId xmlns:a16="http://schemas.microsoft.com/office/drawing/2014/main" id="{71A577EC-D346-774F-8B72-BD627D07E376}"/>
              </a:ext>
            </a:extLst>
          </p:cNvPr>
          <p:cNvSpPr txBox="1"/>
          <p:nvPr/>
        </p:nvSpPr>
        <p:spPr>
          <a:xfrm>
            <a:off x="4626687" y="2711619"/>
            <a:ext cx="2938625" cy="1015663"/>
          </a:xfrm>
          <a:prstGeom prst="rect">
            <a:avLst/>
          </a:prstGeom>
          <a:noFill/>
        </p:spPr>
        <p:txBody>
          <a:bodyPr wrap="none" rtlCol="0">
            <a:spAutoFit/>
          </a:bodyPr>
          <a:lstStyle/>
          <a:p>
            <a:pPr algn="ctr"/>
            <a:r>
              <a:rPr kumimoji="1" lang="en" altLang="zh-CN" sz="6000" b="1" dirty="0" err="1">
                <a:solidFill>
                  <a:srgbClr val="00B0F0"/>
                </a:solidFill>
                <a:latin typeface="Century Gothic" panose="020B0502020202020204" pitchFamily="34" charset="0"/>
              </a:rPr>
              <a:t>aCloud</a:t>
            </a:r>
            <a:endParaRPr kumimoji="1" lang="en" altLang="zh-CN" sz="6000" b="1" dirty="0">
              <a:solidFill>
                <a:srgbClr val="00B0F0"/>
              </a:solidFill>
              <a:latin typeface="Century Gothic" panose="020B0502020202020204" pitchFamily="34" charset="0"/>
            </a:endParaRPr>
          </a:p>
        </p:txBody>
      </p:sp>
    </p:spTree>
    <p:extLst>
      <p:ext uri="{BB962C8B-B14F-4D97-AF65-F5344CB8AC3E}">
        <p14:creationId xmlns:p14="http://schemas.microsoft.com/office/powerpoint/2010/main" val="380356451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3737838A-C51E-CB47-8C0B-B1DB3BDA0BEA}"/>
              </a:ext>
            </a:extLst>
          </p:cNvPr>
          <p:cNvGrpSpPr/>
          <p:nvPr/>
        </p:nvGrpSpPr>
        <p:grpSpPr>
          <a:xfrm>
            <a:off x="1516174" y="1049044"/>
            <a:ext cx="2729323" cy="1379772"/>
            <a:chOff x="1470979" y="1214143"/>
            <a:chExt cx="2899386" cy="1465745"/>
          </a:xfrm>
        </p:grpSpPr>
        <p:sp>
          <p:nvSpPr>
            <p:cNvPr id="6" name="椭圆 5">
              <a:extLst>
                <a:ext uri="{FF2B5EF4-FFF2-40B4-BE49-F238E27FC236}">
                  <a16:creationId xmlns:a16="http://schemas.microsoft.com/office/drawing/2014/main" id="{F8CD0EE3-D2FC-164A-8E90-8CBFB3BDD8FE}"/>
                </a:ext>
              </a:extLst>
            </p:cNvPr>
            <p:cNvSpPr/>
            <p:nvPr/>
          </p:nvSpPr>
          <p:spPr>
            <a:xfrm>
              <a:off x="2543500" y="1214143"/>
              <a:ext cx="754345" cy="75434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a:extLst>
                <a:ext uri="{FF2B5EF4-FFF2-40B4-BE49-F238E27FC236}">
                  <a16:creationId xmlns:a16="http://schemas.microsoft.com/office/drawing/2014/main" id="{2042EBCC-2C40-ED47-9602-91E779061C6B}"/>
                </a:ext>
              </a:extLst>
            </p:cNvPr>
            <p:cNvSpPr/>
            <p:nvPr/>
          </p:nvSpPr>
          <p:spPr>
            <a:xfrm>
              <a:off x="1470979" y="1591316"/>
              <a:ext cx="2899386" cy="1088572"/>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24" name="组合 23">
            <a:extLst>
              <a:ext uri="{FF2B5EF4-FFF2-40B4-BE49-F238E27FC236}">
                <a16:creationId xmlns:a16="http://schemas.microsoft.com/office/drawing/2014/main" id="{C4E90833-0FEB-F04F-B78A-E2CD36BAAEE6}"/>
              </a:ext>
            </a:extLst>
          </p:cNvPr>
          <p:cNvGrpSpPr/>
          <p:nvPr/>
        </p:nvGrpSpPr>
        <p:grpSpPr>
          <a:xfrm>
            <a:off x="1516174" y="2607677"/>
            <a:ext cx="2729323" cy="1379772"/>
            <a:chOff x="1470979" y="1214143"/>
            <a:chExt cx="2899386" cy="1465745"/>
          </a:xfrm>
        </p:grpSpPr>
        <p:sp>
          <p:nvSpPr>
            <p:cNvPr id="25" name="椭圆 24">
              <a:extLst>
                <a:ext uri="{FF2B5EF4-FFF2-40B4-BE49-F238E27FC236}">
                  <a16:creationId xmlns:a16="http://schemas.microsoft.com/office/drawing/2014/main" id="{B9558220-C8A4-D944-A60E-BE749A71AE51}"/>
                </a:ext>
              </a:extLst>
            </p:cNvPr>
            <p:cNvSpPr/>
            <p:nvPr/>
          </p:nvSpPr>
          <p:spPr>
            <a:xfrm>
              <a:off x="2543500" y="1214143"/>
              <a:ext cx="754345" cy="75434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矩形 25">
              <a:extLst>
                <a:ext uri="{FF2B5EF4-FFF2-40B4-BE49-F238E27FC236}">
                  <a16:creationId xmlns:a16="http://schemas.microsoft.com/office/drawing/2014/main" id="{96DAAC1F-07C9-6949-9787-6CBF3DDF481B}"/>
                </a:ext>
              </a:extLst>
            </p:cNvPr>
            <p:cNvSpPr/>
            <p:nvPr/>
          </p:nvSpPr>
          <p:spPr>
            <a:xfrm>
              <a:off x="1470979" y="1591316"/>
              <a:ext cx="2899386" cy="1088572"/>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27" name="组合 26">
            <a:extLst>
              <a:ext uri="{FF2B5EF4-FFF2-40B4-BE49-F238E27FC236}">
                <a16:creationId xmlns:a16="http://schemas.microsoft.com/office/drawing/2014/main" id="{6624CE63-7B3A-EB4D-9255-52C37507C0DE}"/>
              </a:ext>
            </a:extLst>
          </p:cNvPr>
          <p:cNvGrpSpPr/>
          <p:nvPr/>
        </p:nvGrpSpPr>
        <p:grpSpPr>
          <a:xfrm>
            <a:off x="1516174" y="4166310"/>
            <a:ext cx="2729323" cy="1379772"/>
            <a:chOff x="1470979" y="1214143"/>
            <a:chExt cx="2899386" cy="1465745"/>
          </a:xfrm>
        </p:grpSpPr>
        <p:sp>
          <p:nvSpPr>
            <p:cNvPr id="28" name="椭圆 27">
              <a:extLst>
                <a:ext uri="{FF2B5EF4-FFF2-40B4-BE49-F238E27FC236}">
                  <a16:creationId xmlns:a16="http://schemas.microsoft.com/office/drawing/2014/main" id="{73446392-38B0-5445-8F74-2DB6984F538F}"/>
                </a:ext>
              </a:extLst>
            </p:cNvPr>
            <p:cNvSpPr/>
            <p:nvPr/>
          </p:nvSpPr>
          <p:spPr>
            <a:xfrm>
              <a:off x="2543500" y="1214143"/>
              <a:ext cx="754345" cy="75434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矩形 39">
              <a:extLst>
                <a:ext uri="{FF2B5EF4-FFF2-40B4-BE49-F238E27FC236}">
                  <a16:creationId xmlns:a16="http://schemas.microsoft.com/office/drawing/2014/main" id="{BBB326BB-B705-4A45-AA24-678BD8E14187}"/>
                </a:ext>
              </a:extLst>
            </p:cNvPr>
            <p:cNvSpPr/>
            <p:nvPr/>
          </p:nvSpPr>
          <p:spPr>
            <a:xfrm>
              <a:off x="1470979" y="1591316"/>
              <a:ext cx="2899386" cy="1088572"/>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grpSp>
        <p:nvGrpSpPr>
          <p:cNvPr id="12" name="组合 11"/>
          <p:cNvGrpSpPr/>
          <p:nvPr/>
        </p:nvGrpSpPr>
        <p:grpSpPr>
          <a:xfrm>
            <a:off x="0" y="200326"/>
            <a:ext cx="2375706" cy="523220"/>
            <a:chOff x="1" y="200326"/>
            <a:chExt cx="2375706" cy="523220"/>
          </a:xfrm>
        </p:grpSpPr>
        <p:sp>
          <p:nvSpPr>
            <p:cNvPr id="13" name="矩形 12"/>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541551" y="200326"/>
              <a:ext cx="183415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Overview</a:t>
              </a:r>
            </a:p>
          </p:txBody>
        </p:sp>
        <p:sp>
          <p:nvSpPr>
            <p:cNvPr id="15" name="矩形 14"/>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9" name="TextBox 2">
            <a:extLst>
              <a:ext uri="{FF2B5EF4-FFF2-40B4-BE49-F238E27FC236}">
                <a16:creationId xmlns:a16="http://schemas.microsoft.com/office/drawing/2014/main" id="{7DE09B63-77E2-1342-8192-0CC713403AA5}"/>
              </a:ext>
            </a:extLst>
          </p:cNvPr>
          <p:cNvSpPr txBox="1">
            <a:spLocks noChangeArrowheads="1"/>
          </p:cNvSpPr>
          <p:nvPr/>
        </p:nvSpPr>
        <p:spPr bwMode="auto">
          <a:xfrm>
            <a:off x="1540648" y="4945274"/>
            <a:ext cx="2680374"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Century Gothic" panose="020B0502020202020204" pitchFamily="34" charset="0"/>
                <a:ea typeface="微软雅黑" panose="020B0503020204020204" charset="-122"/>
                <a:cs typeface="微软雅黑" panose="020B0503020204020204" charset="-122"/>
              </a:rPr>
              <a:t>Operability</a:t>
            </a:r>
          </a:p>
        </p:txBody>
      </p:sp>
      <p:sp>
        <p:nvSpPr>
          <p:cNvPr id="30" name="TextBox 2">
            <a:extLst>
              <a:ext uri="{FF2B5EF4-FFF2-40B4-BE49-F238E27FC236}">
                <a16:creationId xmlns:a16="http://schemas.microsoft.com/office/drawing/2014/main" id="{A7335155-FCB4-C44C-8D8A-74A80B788ACD}"/>
              </a:ext>
            </a:extLst>
          </p:cNvPr>
          <p:cNvSpPr txBox="1">
            <a:spLocks noChangeArrowheads="1"/>
          </p:cNvSpPr>
          <p:nvPr/>
        </p:nvSpPr>
        <p:spPr bwMode="auto">
          <a:xfrm>
            <a:off x="1321636" y="1822118"/>
            <a:ext cx="3118398"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Century Gothic" panose="020B0502020202020204" pitchFamily="34" charset="0"/>
                <a:ea typeface="微软雅黑" panose="020B0503020204020204" charset="-122"/>
                <a:cs typeface="微软雅黑" panose="020B0503020204020204" charset="-122"/>
              </a:rPr>
              <a:t>Performance</a:t>
            </a:r>
          </a:p>
        </p:txBody>
      </p:sp>
      <p:sp>
        <p:nvSpPr>
          <p:cNvPr id="32" name="TextBox 2">
            <a:extLst>
              <a:ext uri="{FF2B5EF4-FFF2-40B4-BE49-F238E27FC236}">
                <a16:creationId xmlns:a16="http://schemas.microsoft.com/office/drawing/2014/main" id="{7ED4ECFB-9DC9-D743-B71D-ADBDE66C7F02}"/>
              </a:ext>
            </a:extLst>
          </p:cNvPr>
          <p:cNvSpPr txBox="1">
            <a:spLocks noChangeArrowheads="1"/>
          </p:cNvSpPr>
          <p:nvPr/>
        </p:nvSpPr>
        <p:spPr bwMode="auto">
          <a:xfrm>
            <a:off x="1724726" y="3365579"/>
            <a:ext cx="2312219"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chemeClr val="bg1"/>
                </a:solidFill>
                <a:latin typeface="Century Gothic" panose="020B0502020202020204" pitchFamily="34" charset="0"/>
                <a:ea typeface="微软雅黑" panose="020B0503020204020204" charset="-122"/>
                <a:cs typeface="微软雅黑" panose="020B0503020204020204" charset="-122"/>
              </a:rPr>
              <a:t>Reliability</a:t>
            </a:r>
          </a:p>
        </p:txBody>
      </p:sp>
      <p:sp>
        <p:nvSpPr>
          <p:cNvPr id="35" name="TextBox 2">
            <a:extLst>
              <a:ext uri="{FF2B5EF4-FFF2-40B4-BE49-F238E27FC236}">
                <a16:creationId xmlns:a16="http://schemas.microsoft.com/office/drawing/2014/main" id="{8630EF58-1A4F-704F-837C-8FD6E0BB2820}"/>
              </a:ext>
            </a:extLst>
          </p:cNvPr>
          <p:cNvSpPr txBox="1"/>
          <p:nvPr/>
        </p:nvSpPr>
        <p:spPr>
          <a:xfrm>
            <a:off x="5176176" y="1479320"/>
            <a:ext cx="5922412" cy="374526"/>
          </a:xfrm>
          <a:prstGeom prst="rect">
            <a:avLst/>
          </a:prstGeom>
          <a:noFill/>
        </p:spPr>
        <p:txBody>
          <a:bodyPr wrap="square" rtlCol="0">
            <a:spAutoFit/>
          </a:bodyPr>
          <a:lstStyle/>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AI-enhanced database performance optimization</a:t>
            </a:r>
          </a:p>
        </p:txBody>
      </p:sp>
      <p:sp>
        <p:nvSpPr>
          <p:cNvPr id="36" name="TextBox 9">
            <a:extLst>
              <a:ext uri="{FF2B5EF4-FFF2-40B4-BE49-F238E27FC236}">
                <a16:creationId xmlns:a16="http://schemas.microsoft.com/office/drawing/2014/main" id="{10E7E973-9BCA-3741-A1AF-02C566945A4C}"/>
              </a:ext>
            </a:extLst>
          </p:cNvPr>
          <p:cNvSpPr txBox="1"/>
          <p:nvPr/>
        </p:nvSpPr>
        <p:spPr>
          <a:xfrm>
            <a:off x="5176176" y="2049602"/>
            <a:ext cx="5922412" cy="374526"/>
          </a:xfrm>
          <a:prstGeom prst="rect">
            <a:avLst/>
          </a:prstGeom>
          <a:noFill/>
        </p:spPr>
        <p:txBody>
          <a:bodyPr wrap="square" rtlCol="0">
            <a:spAutoFit/>
          </a:bodyPr>
          <a:lstStyle/>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Host memory resource over-commitment</a:t>
            </a:r>
          </a:p>
        </p:txBody>
      </p:sp>
      <p:sp>
        <p:nvSpPr>
          <p:cNvPr id="37" name="TextBox 10">
            <a:extLst>
              <a:ext uri="{FF2B5EF4-FFF2-40B4-BE49-F238E27FC236}">
                <a16:creationId xmlns:a16="http://schemas.microsoft.com/office/drawing/2014/main" id="{1EC12210-E85C-CE42-B01A-A77F3DBABA8F}"/>
              </a:ext>
            </a:extLst>
          </p:cNvPr>
          <p:cNvSpPr txBox="1"/>
          <p:nvPr/>
        </p:nvSpPr>
        <p:spPr>
          <a:xfrm>
            <a:off x="5176176" y="2619884"/>
            <a:ext cx="5922412" cy="1344022"/>
          </a:xfrm>
          <a:prstGeom prst="rect">
            <a:avLst/>
          </a:prstGeom>
          <a:noFill/>
        </p:spPr>
        <p:txBody>
          <a:bodyPr wrap="square" rtlCol="0">
            <a:spAutoFit/>
          </a:bodyPr>
          <a:lstStyle/>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Self-defined backup retention</a:t>
            </a:r>
          </a:p>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Periodic full backup</a:t>
            </a:r>
          </a:p>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Archiving to secondary storage</a:t>
            </a:r>
          </a:p>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UPS integration</a:t>
            </a:r>
          </a:p>
        </p:txBody>
      </p:sp>
      <p:sp>
        <p:nvSpPr>
          <p:cNvPr id="38" name="TextBox 11">
            <a:extLst>
              <a:ext uri="{FF2B5EF4-FFF2-40B4-BE49-F238E27FC236}">
                <a16:creationId xmlns:a16="http://schemas.microsoft.com/office/drawing/2014/main" id="{97D79334-D688-EE4D-813F-4B32DAE77DF1}"/>
              </a:ext>
            </a:extLst>
          </p:cNvPr>
          <p:cNvSpPr txBox="1"/>
          <p:nvPr/>
        </p:nvSpPr>
        <p:spPr>
          <a:xfrm>
            <a:off x="5176175" y="4159662"/>
            <a:ext cx="6090537" cy="1020857"/>
          </a:xfrm>
          <a:prstGeom prst="rect">
            <a:avLst/>
          </a:prstGeom>
          <a:noFill/>
        </p:spPr>
        <p:txBody>
          <a:bodyPr wrap="square" rtlCol="0">
            <a:spAutoFit/>
          </a:bodyPr>
          <a:lstStyle/>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VMware vm tools auto installation</a:t>
            </a:r>
          </a:p>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Easy &amp; safe OS disk replacement</a:t>
            </a:r>
          </a:p>
          <a:p>
            <a:pPr marL="285750" indent="-285750">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Network port multiplexing for management, business and VxLAN</a:t>
            </a:r>
          </a:p>
        </p:txBody>
      </p:sp>
      <p:sp>
        <p:nvSpPr>
          <p:cNvPr id="39" name="TextBox 12">
            <a:extLst>
              <a:ext uri="{FF2B5EF4-FFF2-40B4-BE49-F238E27FC236}">
                <a16:creationId xmlns:a16="http://schemas.microsoft.com/office/drawing/2014/main" id="{93D028EB-8149-2A43-9375-E2EC3346432B}"/>
              </a:ext>
            </a:extLst>
          </p:cNvPr>
          <p:cNvSpPr txBox="1"/>
          <p:nvPr/>
        </p:nvSpPr>
        <p:spPr>
          <a:xfrm>
            <a:off x="5502748" y="5376275"/>
            <a:ext cx="5922412" cy="374526"/>
          </a:xfrm>
          <a:prstGeom prst="rect">
            <a:avLst/>
          </a:prstGeom>
          <a:noFill/>
        </p:spPr>
        <p:txBody>
          <a:bodyPr wrap="square" rtlCol="0">
            <a:spAutoFit/>
          </a:bodyPr>
          <a:lstStyle/>
          <a:p>
            <a:pPr>
              <a:lnSpc>
                <a:spcPct val="150000"/>
              </a:lnSpc>
              <a:buClr>
                <a:srgbClr val="00B0F0"/>
              </a:buClr>
            </a:pPr>
            <a:r>
              <a:rPr lang="en-US" sz="1400" dirty="0">
                <a:solidFill>
                  <a:schemeClr val="bg1"/>
                </a:solidFill>
                <a:latin typeface="Century Gothic" panose="020B0502020202020204" pitchFamily="34" charset="0"/>
              </a:rPr>
              <a:t>…</a:t>
            </a:r>
          </a:p>
        </p:txBody>
      </p:sp>
      <p:pic>
        <p:nvPicPr>
          <p:cNvPr id="10" name="图片 9">
            <a:extLst>
              <a:ext uri="{FF2B5EF4-FFF2-40B4-BE49-F238E27FC236}">
                <a16:creationId xmlns:a16="http://schemas.microsoft.com/office/drawing/2014/main" id="{73090CA1-8C3C-1D4A-88CF-F82050CDF6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0485" y="1145883"/>
            <a:ext cx="520700" cy="520700"/>
          </a:xfrm>
          <a:prstGeom prst="rect">
            <a:avLst/>
          </a:prstGeom>
        </p:spPr>
      </p:pic>
      <p:pic>
        <p:nvPicPr>
          <p:cNvPr id="16" name="图片 15">
            <a:extLst>
              <a:ext uri="{FF2B5EF4-FFF2-40B4-BE49-F238E27FC236}">
                <a16:creationId xmlns:a16="http://schemas.microsoft.com/office/drawing/2014/main" id="{43C087A4-8AAF-034F-8E40-15EE84A9AE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1063" y="2739896"/>
            <a:ext cx="439544" cy="430926"/>
          </a:xfrm>
          <a:prstGeom prst="rect">
            <a:avLst/>
          </a:prstGeom>
        </p:spPr>
      </p:pic>
      <p:sp>
        <p:nvSpPr>
          <p:cNvPr id="41" name="Freeform 5">
            <a:extLst>
              <a:ext uri="{FF2B5EF4-FFF2-40B4-BE49-F238E27FC236}">
                <a16:creationId xmlns:a16="http://schemas.microsoft.com/office/drawing/2014/main" id="{91BB9522-D0FB-3F4C-8B63-8CF60F47EE19}"/>
              </a:ext>
            </a:extLst>
          </p:cNvPr>
          <p:cNvSpPr>
            <a:spLocks noEditPoints="1"/>
          </p:cNvSpPr>
          <p:nvPr/>
        </p:nvSpPr>
        <p:spPr bwMode="auto">
          <a:xfrm>
            <a:off x="2661635" y="4351221"/>
            <a:ext cx="438400" cy="348581"/>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pPr algn="ctr"/>
            <a:endParaRPr lang="zh-CN" altLang="en-US"/>
          </a:p>
        </p:txBody>
      </p:sp>
    </p:spTree>
    <p:extLst>
      <p:ext uri="{BB962C8B-B14F-4D97-AF65-F5344CB8AC3E}">
        <p14:creationId xmlns:p14="http://schemas.microsoft.com/office/powerpoint/2010/main" val="3947487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grpSp>
        <p:nvGrpSpPr>
          <p:cNvPr id="19" name="组合 18"/>
          <p:cNvGrpSpPr/>
          <p:nvPr/>
        </p:nvGrpSpPr>
        <p:grpSpPr>
          <a:xfrm>
            <a:off x="1" y="200326"/>
            <a:ext cx="9481446" cy="523220"/>
            <a:chOff x="1" y="200326"/>
            <a:chExt cx="9481446"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890179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AI-Enhanced Database Performance Optimization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3" name="TextBox 2">
            <a:extLst>
              <a:ext uri="{FF2B5EF4-FFF2-40B4-BE49-F238E27FC236}">
                <a16:creationId xmlns:a16="http://schemas.microsoft.com/office/drawing/2014/main" id="{8A03A754-66DB-9E4C-9963-4276B35FC491}"/>
              </a:ext>
            </a:extLst>
          </p:cNvPr>
          <p:cNvSpPr txBox="1"/>
          <p:nvPr/>
        </p:nvSpPr>
        <p:spPr>
          <a:xfrm>
            <a:off x="1793655" y="1108549"/>
            <a:ext cx="3482846" cy="400110"/>
          </a:xfrm>
          <a:prstGeom prst="rect">
            <a:avLst/>
          </a:prstGeom>
          <a:noFill/>
        </p:spPr>
        <p:txBody>
          <a:bodyPr wrap="square" rtlCol="0">
            <a:spAutoFit/>
          </a:bodyPr>
          <a:lstStyle/>
          <a:p>
            <a:r>
              <a:rPr lang="en-US" sz="2000" b="1" dirty="0">
                <a:solidFill>
                  <a:srgbClr val="00B0F0"/>
                </a:solidFill>
                <a:latin typeface="Century Gothic" panose="020B0502020202020204" pitchFamily="34" charset="0"/>
              </a:rPr>
              <a:t>How did we do it?</a:t>
            </a:r>
          </a:p>
        </p:txBody>
      </p:sp>
      <p:sp>
        <p:nvSpPr>
          <p:cNvPr id="24" name="TextBox 13">
            <a:extLst>
              <a:ext uri="{FF2B5EF4-FFF2-40B4-BE49-F238E27FC236}">
                <a16:creationId xmlns:a16="http://schemas.microsoft.com/office/drawing/2014/main" id="{FF4B941E-C90B-B94A-B82E-3ABCEF81425F}"/>
              </a:ext>
            </a:extLst>
          </p:cNvPr>
          <p:cNvSpPr txBox="1"/>
          <p:nvPr/>
        </p:nvSpPr>
        <p:spPr>
          <a:xfrm>
            <a:off x="1793655" y="1739560"/>
            <a:ext cx="8604690" cy="3975512"/>
          </a:xfrm>
          <a:prstGeom prst="rect">
            <a:avLst/>
          </a:prstGeom>
          <a:noFill/>
        </p:spPr>
        <p:txBody>
          <a:bodyPr wrap="square" rtlCol="0">
            <a:spAutoFit/>
          </a:bodyPr>
          <a:lstStyle/>
          <a:p>
            <a:pPr>
              <a:lnSpc>
                <a:spcPct val="150000"/>
              </a:lnSpc>
            </a:pPr>
            <a:r>
              <a:rPr lang="en-US" sz="1600" b="1" i="1" dirty="0">
                <a:solidFill>
                  <a:schemeClr val="bg1"/>
                </a:solidFill>
                <a:latin typeface="Century Gothic" panose="020B0502020202020204" pitchFamily="34" charset="0"/>
              </a:rPr>
              <a:t>Self-adaptive performance optimization engine.</a:t>
            </a:r>
          </a:p>
          <a:p>
            <a:pPr>
              <a:lnSpc>
                <a:spcPct val="150000"/>
              </a:lnSpc>
            </a:pPr>
            <a:endParaRPr lang="en-US" sz="1400" dirty="0">
              <a:solidFill>
                <a:schemeClr val="bg1"/>
              </a:solidFill>
              <a:latin typeface="Century Gothic" panose="020B0502020202020204" pitchFamily="34" charset="0"/>
            </a:endParaRPr>
          </a:p>
          <a:p>
            <a:pPr marL="342900" indent="-342900">
              <a:lnSpc>
                <a:spcPct val="150000"/>
              </a:lnSpc>
              <a:buFont typeface="Wingdings" pitchFamily="2" charset="2"/>
              <a:buChar char="q"/>
            </a:pPr>
            <a:r>
              <a:rPr lang="en-US" sz="1400" b="1" dirty="0">
                <a:solidFill>
                  <a:srgbClr val="00B0F0"/>
                </a:solidFill>
                <a:latin typeface="Century Gothic" panose="020B0502020202020204" pitchFamily="34" charset="0"/>
              </a:rPr>
              <a:t>Business detection capability</a:t>
            </a:r>
          </a:p>
          <a:p>
            <a:pPr marL="285750" indent="-285750">
              <a:lnSpc>
                <a:spcPct val="150000"/>
              </a:lnSpc>
              <a:buFont typeface="Arial" panose="020B0604020202020204" pitchFamily="34" charset="0"/>
              <a:buChar char="•"/>
            </a:pPr>
            <a:r>
              <a:rPr lang="en-US" sz="1400" dirty="0">
                <a:solidFill>
                  <a:schemeClr val="bg1"/>
                </a:solidFill>
                <a:latin typeface="Century Gothic" panose="020B0502020202020204" pitchFamily="34" charset="0"/>
              </a:rPr>
              <a:t>Detect and adapt to current core resource requirements</a:t>
            </a:r>
          </a:p>
          <a:p>
            <a:pPr marL="285750" indent="-285750">
              <a:lnSpc>
                <a:spcPct val="150000"/>
              </a:lnSpc>
              <a:buFont typeface="Arial" panose="020B0604020202020204" pitchFamily="34" charset="0"/>
              <a:buChar char="•"/>
            </a:pPr>
            <a:r>
              <a:rPr lang="en-US" sz="1400" dirty="0">
                <a:solidFill>
                  <a:schemeClr val="bg1"/>
                </a:solidFill>
                <a:latin typeface="Century Gothic" panose="020B0502020202020204" pitchFamily="34" charset="0"/>
              </a:rPr>
              <a:t>Detect and adapt to eliminate resource bottlenecks</a:t>
            </a:r>
          </a:p>
          <a:p>
            <a:pPr>
              <a:lnSpc>
                <a:spcPct val="150000"/>
              </a:lnSpc>
            </a:pPr>
            <a:endParaRPr lang="en-US" sz="1400" dirty="0">
              <a:solidFill>
                <a:schemeClr val="bg1"/>
              </a:solidFill>
              <a:latin typeface="Century Gothic" panose="020B0502020202020204" pitchFamily="34" charset="0"/>
            </a:endParaRPr>
          </a:p>
          <a:p>
            <a:pPr marL="342900" indent="-342900">
              <a:lnSpc>
                <a:spcPct val="150000"/>
              </a:lnSpc>
              <a:buFont typeface="Wingdings" pitchFamily="2" charset="2"/>
              <a:buChar char="q"/>
            </a:pPr>
            <a:r>
              <a:rPr lang="en-US" sz="1400" b="1" dirty="0">
                <a:solidFill>
                  <a:srgbClr val="00B0F0"/>
                </a:solidFill>
                <a:latin typeface="Century Gothic" panose="020B0502020202020204" pitchFamily="34" charset="0"/>
              </a:rPr>
              <a:t>Performance optimization model construction</a:t>
            </a:r>
          </a:p>
          <a:p>
            <a:pPr marL="285750" indent="-285750">
              <a:lnSpc>
                <a:spcPct val="150000"/>
              </a:lnSpc>
              <a:buFont typeface="Arial" panose="020B0604020202020204" pitchFamily="34" charset="0"/>
              <a:buChar char="•"/>
            </a:pPr>
            <a:r>
              <a:rPr lang="en-US" sz="1400" dirty="0">
                <a:solidFill>
                  <a:schemeClr val="bg1"/>
                </a:solidFill>
                <a:latin typeface="Century Gothic" panose="020B0502020202020204" pitchFamily="34" charset="0"/>
              </a:rPr>
              <a:t>Construct performance optimization model based on historic resource tags</a:t>
            </a:r>
          </a:p>
          <a:p>
            <a:pPr>
              <a:lnSpc>
                <a:spcPct val="150000"/>
              </a:lnSpc>
            </a:pPr>
            <a:endParaRPr lang="en-US" sz="1400" dirty="0">
              <a:solidFill>
                <a:schemeClr val="bg1"/>
              </a:solidFill>
              <a:latin typeface="Century Gothic" panose="020B0502020202020204" pitchFamily="34" charset="0"/>
            </a:endParaRPr>
          </a:p>
          <a:p>
            <a:pPr marL="342900" indent="-342900">
              <a:lnSpc>
                <a:spcPct val="150000"/>
              </a:lnSpc>
              <a:buFont typeface="Wingdings" pitchFamily="2" charset="2"/>
              <a:buChar char="q"/>
            </a:pPr>
            <a:r>
              <a:rPr lang="en-US" sz="1400" b="1" dirty="0">
                <a:solidFill>
                  <a:srgbClr val="00B0F0"/>
                </a:solidFill>
                <a:latin typeface="Century Gothic" panose="020B0502020202020204" pitchFamily="34" charset="0"/>
              </a:rPr>
              <a:t>Self-adaptive performance optimization architecture</a:t>
            </a:r>
          </a:p>
          <a:p>
            <a:pPr marL="285750" indent="-285750">
              <a:lnSpc>
                <a:spcPct val="150000"/>
              </a:lnSpc>
              <a:buFont typeface="Arial" panose="020B0604020202020204" pitchFamily="34" charset="0"/>
              <a:buChar char="•"/>
            </a:pPr>
            <a:r>
              <a:rPr lang="en-US" sz="1400" dirty="0">
                <a:solidFill>
                  <a:schemeClr val="bg1"/>
                </a:solidFill>
                <a:latin typeface="Century Gothic" panose="020B0502020202020204" pitchFamily="34" charset="0"/>
              </a:rPr>
              <a:t>Recommend optimal configuration based on resource tags</a:t>
            </a:r>
          </a:p>
          <a:p>
            <a:pPr marL="285750" indent="-285750">
              <a:lnSpc>
                <a:spcPct val="150000"/>
              </a:lnSpc>
              <a:buFont typeface="Arial" panose="020B0604020202020204" pitchFamily="34" charset="0"/>
              <a:buChar char="•"/>
            </a:pPr>
            <a:r>
              <a:rPr lang="en-US" sz="1400" dirty="0">
                <a:solidFill>
                  <a:schemeClr val="bg1"/>
                </a:solidFill>
                <a:latin typeface="Century Gothic" panose="020B0502020202020204" pitchFamily="34" charset="0"/>
              </a:rPr>
              <a:t>Recommend optimal scheduling policy based on resource tags</a:t>
            </a:r>
          </a:p>
        </p:txBody>
      </p:sp>
      <p:cxnSp>
        <p:nvCxnSpPr>
          <p:cNvPr id="6" name="直线连接符 5">
            <a:extLst>
              <a:ext uri="{FF2B5EF4-FFF2-40B4-BE49-F238E27FC236}">
                <a16:creationId xmlns:a16="http://schemas.microsoft.com/office/drawing/2014/main" id="{BB1EA96A-0DE5-C441-B2C0-639264BDFFED}"/>
              </a:ext>
            </a:extLst>
          </p:cNvPr>
          <p:cNvCxnSpPr/>
          <p:nvPr/>
        </p:nvCxnSpPr>
        <p:spPr>
          <a:xfrm>
            <a:off x="1884115" y="3576918"/>
            <a:ext cx="8592671"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5" name="直线连接符 24">
            <a:extLst>
              <a:ext uri="{FF2B5EF4-FFF2-40B4-BE49-F238E27FC236}">
                <a16:creationId xmlns:a16="http://schemas.microsoft.com/office/drawing/2014/main" id="{9D2F879B-2BA9-A642-87D6-874AEF5388A5}"/>
              </a:ext>
            </a:extLst>
          </p:cNvPr>
          <p:cNvCxnSpPr/>
          <p:nvPr/>
        </p:nvCxnSpPr>
        <p:spPr>
          <a:xfrm>
            <a:off x="1884115" y="4572001"/>
            <a:ext cx="8592671"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grpSp>
        <p:nvGrpSpPr>
          <p:cNvPr id="26" name="组合 25">
            <a:extLst>
              <a:ext uri="{FF2B5EF4-FFF2-40B4-BE49-F238E27FC236}">
                <a16:creationId xmlns:a16="http://schemas.microsoft.com/office/drawing/2014/main" id="{5F2A58C8-088E-7E4D-82E7-33F366399CCD}"/>
              </a:ext>
            </a:extLst>
          </p:cNvPr>
          <p:cNvGrpSpPr/>
          <p:nvPr/>
        </p:nvGrpSpPr>
        <p:grpSpPr>
          <a:xfrm>
            <a:off x="9637068" y="2796979"/>
            <a:ext cx="514965" cy="478182"/>
            <a:chOff x="9721850" y="5453062"/>
            <a:chExt cx="577850" cy="536576"/>
          </a:xfrm>
          <a:solidFill>
            <a:srgbClr val="00B0F0"/>
          </a:solidFill>
        </p:grpSpPr>
        <p:sp>
          <p:nvSpPr>
            <p:cNvPr id="27" name="Freeform 35">
              <a:extLst>
                <a:ext uri="{FF2B5EF4-FFF2-40B4-BE49-F238E27FC236}">
                  <a16:creationId xmlns:a16="http://schemas.microsoft.com/office/drawing/2014/main" id="{32C5163B-EE55-A849-A4C6-FF82D7A03BE4}"/>
                </a:ext>
              </a:extLst>
            </p:cNvPr>
            <p:cNvSpPr>
              <a:spLocks noEditPoints="1"/>
            </p:cNvSpPr>
            <p:nvPr/>
          </p:nvSpPr>
          <p:spPr bwMode="auto">
            <a:xfrm>
              <a:off x="9725025" y="5959475"/>
              <a:ext cx="574675" cy="30163"/>
            </a:xfrm>
            <a:custGeom>
              <a:avLst/>
              <a:gdLst>
                <a:gd name="T0" fmla="*/ 146 w 150"/>
                <a:gd name="T1" fmla="*/ 8 h 8"/>
                <a:gd name="T2" fmla="*/ 5 w 150"/>
                <a:gd name="T3" fmla="*/ 8 h 8"/>
                <a:gd name="T4" fmla="*/ 0 w 150"/>
                <a:gd name="T5" fmla="*/ 4 h 8"/>
                <a:gd name="T6" fmla="*/ 5 w 150"/>
                <a:gd name="T7" fmla="*/ 0 h 8"/>
                <a:gd name="T8" fmla="*/ 146 w 150"/>
                <a:gd name="T9" fmla="*/ 0 h 8"/>
                <a:gd name="T10" fmla="*/ 150 w 150"/>
                <a:gd name="T11" fmla="*/ 4 h 8"/>
                <a:gd name="T12" fmla="*/ 146 w 150"/>
                <a:gd name="T13" fmla="*/ 8 h 8"/>
                <a:gd name="T14" fmla="*/ 146 w 150"/>
                <a:gd name="T15" fmla="*/ 8 h 8"/>
                <a:gd name="T16" fmla="*/ 146 w 15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8">
                  <a:moveTo>
                    <a:pt x="146" y="8"/>
                  </a:moveTo>
                  <a:cubicBezTo>
                    <a:pt x="5" y="8"/>
                    <a:pt x="5" y="8"/>
                    <a:pt x="5" y="8"/>
                  </a:cubicBezTo>
                  <a:cubicBezTo>
                    <a:pt x="2" y="8"/>
                    <a:pt x="0" y="6"/>
                    <a:pt x="0" y="4"/>
                  </a:cubicBezTo>
                  <a:cubicBezTo>
                    <a:pt x="0" y="2"/>
                    <a:pt x="2" y="0"/>
                    <a:pt x="5" y="0"/>
                  </a:cubicBezTo>
                  <a:cubicBezTo>
                    <a:pt x="146" y="0"/>
                    <a:pt x="146" y="0"/>
                    <a:pt x="146" y="0"/>
                  </a:cubicBezTo>
                  <a:cubicBezTo>
                    <a:pt x="148" y="0"/>
                    <a:pt x="150" y="2"/>
                    <a:pt x="150" y="4"/>
                  </a:cubicBezTo>
                  <a:cubicBezTo>
                    <a:pt x="150" y="6"/>
                    <a:pt x="148" y="8"/>
                    <a:pt x="146" y="8"/>
                  </a:cubicBezTo>
                  <a:close/>
                  <a:moveTo>
                    <a:pt x="146" y="8"/>
                  </a:moveTo>
                  <a:cubicBezTo>
                    <a:pt x="146" y="8"/>
                    <a:pt x="146" y="8"/>
                    <a:pt x="146" y="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36">
              <a:extLst>
                <a:ext uri="{FF2B5EF4-FFF2-40B4-BE49-F238E27FC236}">
                  <a16:creationId xmlns:a16="http://schemas.microsoft.com/office/drawing/2014/main" id="{48CB8012-83E0-8043-B160-715AF9799E29}"/>
                </a:ext>
              </a:extLst>
            </p:cNvPr>
            <p:cNvSpPr>
              <a:spLocks noEditPoints="1"/>
            </p:cNvSpPr>
            <p:nvPr/>
          </p:nvSpPr>
          <p:spPr bwMode="auto">
            <a:xfrm>
              <a:off x="9721850" y="5453062"/>
              <a:ext cx="577850" cy="284163"/>
            </a:xfrm>
            <a:custGeom>
              <a:avLst/>
              <a:gdLst>
                <a:gd name="T0" fmla="*/ 5 w 151"/>
                <a:gd name="T1" fmla="*/ 74 h 74"/>
                <a:gd name="T2" fmla="*/ 2 w 151"/>
                <a:gd name="T3" fmla="*/ 72 h 74"/>
                <a:gd name="T4" fmla="*/ 3 w 151"/>
                <a:gd name="T5" fmla="*/ 66 h 74"/>
                <a:gd name="T6" fmla="*/ 58 w 151"/>
                <a:gd name="T7" fmla="*/ 25 h 74"/>
                <a:gd name="T8" fmla="*/ 63 w 151"/>
                <a:gd name="T9" fmla="*/ 25 h 74"/>
                <a:gd name="T10" fmla="*/ 90 w 151"/>
                <a:gd name="T11" fmla="*/ 41 h 74"/>
                <a:gd name="T12" fmla="*/ 144 w 151"/>
                <a:gd name="T13" fmla="*/ 2 h 74"/>
                <a:gd name="T14" fmla="*/ 150 w 151"/>
                <a:gd name="T15" fmla="*/ 3 h 74"/>
                <a:gd name="T16" fmla="*/ 149 w 151"/>
                <a:gd name="T17" fmla="*/ 9 h 74"/>
                <a:gd name="T18" fmla="*/ 93 w 151"/>
                <a:gd name="T19" fmla="*/ 50 h 74"/>
                <a:gd name="T20" fmla="*/ 88 w 151"/>
                <a:gd name="T21" fmla="*/ 50 h 74"/>
                <a:gd name="T22" fmla="*/ 61 w 151"/>
                <a:gd name="T23" fmla="*/ 34 h 74"/>
                <a:gd name="T24" fmla="*/ 8 w 151"/>
                <a:gd name="T25" fmla="*/ 73 h 74"/>
                <a:gd name="T26" fmla="*/ 5 w 151"/>
                <a:gd name="T27" fmla="*/ 74 h 74"/>
                <a:gd name="T28" fmla="*/ 5 w 151"/>
                <a:gd name="T29" fmla="*/ 74 h 74"/>
                <a:gd name="T30" fmla="*/ 5 w 151"/>
                <a:gd name="T3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1" h="74">
                  <a:moveTo>
                    <a:pt x="5" y="74"/>
                  </a:moveTo>
                  <a:cubicBezTo>
                    <a:pt x="4" y="74"/>
                    <a:pt x="3" y="74"/>
                    <a:pt x="2" y="72"/>
                  </a:cubicBezTo>
                  <a:cubicBezTo>
                    <a:pt x="0" y="70"/>
                    <a:pt x="1" y="68"/>
                    <a:pt x="3" y="66"/>
                  </a:cubicBezTo>
                  <a:cubicBezTo>
                    <a:pt x="58" y="25"/>
                    <a:pt x="58" y="25"/>
                    <a:pt x="58" y="25"/>
                  </a:cubicBezTo>
                  <a:cubicBezTo>
                    <a:pt x="60" y="24"/>
                    <a:pt x="62" y="24"/>
                    <a:pt x="63" y="25"/>
                  </a:cubicBezTo>
                  <a:cubicBezTo>
                    <a:pt x="90" y="41"/>
                    <a:pt x="90" y="41"/>
                    <a:pt x="90" y="41"/>
                  </a:cubicBezTo>
                  <a:cubicBezTo>
                    <a:pt x="144" y="2"/>
                    <a:pt x="144" y="2"/>
                    <a:pt x="144" y="2"/>
                  </a:cubicBezTo>
                  <a:cubicBezTo>
                    <a:pt x="146" y="0"/>
                    <a:pt x="148" y="1"/>
                    <a:pt x="150" y="3"/>
                  </a:cubicBezTo>
                  <a:cubicBezTo>
                    <a:pt x="151" y="4"/>
                    <a:pt x="151" y="7"/>
                    <a:pt x="149" y="9"/>
                  </a:cubicBezTo>
                  <a:cubicBezTo>
                    <a:pt x="93" y="50"/>
                    <a:pt x="93" y="50"/>
                    <a:pt x="93" y="50"/>
                  </a:cubicBezTo>
                  <a:cubicBezTo>
                    <a:pt x="92" y="51"/>
                    <a:pt x="90" y="51"/>
                    <a:pt x="88" y="50"/>
                  </a:cubicBezTo>
                  <a:cubicBezTo>
                    <a:pt x="61" y="34"/>
                    <a:pt x="61" y="34"/>
                    <a:pt x="61" y="34"/>
                  </a:cubicBezTo>
                  <a:cubicBezTo>
                    <a:pt x="8" y="73"/>
                    <a:pt x="8" y="73"/>
                    <a:pt x="8" y="73"/>
                  </a:cubicBezTo>
                  <a:cubicBezTo>
                    <a:pt x="7" y="74"/>
                    <a:pt x="6" y="74"/>
                    <a:pt x="5" y="74"/>
                  </a:cubicBezTo>
                  <a:close/>
                  <a:moveTo>
                    <a:pt x="5" y="74"/>
                  </a:moveTo>
                  <a:cubicBezTo>
                    <a:pt x="5" y="74"/>
                    <a:pt x="5" y="74"/>
                    <a:pt x="5" y="7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37">
              <a:extLst>
                <a:ext uri="{FF2B5EF4-FFF2-40B4-BE49-F238E27FC236}">
                  <a16:creationId xmlns:a16="http://schemas.microsoft.com/office/drawing/2014/main" id="{09C51574-3B4F-6643-A356-720BE6C1AB77}"/>
                </a:ext>
              </a:extLst>
            </p:cNvPr>
            <p:cNvSpPr>
              <a:spLocks noEditPoints="1"/>
            </p:cNvSpPr>
            <p:nvPr/>
          </p:nvSpPr>
          <p:spPr bwMode="auto">
            <a:xfrm>
              <a:off x="9763125" y="5778500"/>
              <a:ext cx="46038" cy="123825"/>
            </a:xfrm>
            <a:custGeom>
              <a:avLst/>
              <a:gdLst>
                <a:gd name="T0" fmla="*/ 6 w 12"/>
                <a:gd name="T1" fmla="*/ 32 h 32"/>
                <a:gd name="T2" fmla="*/ 0 w 12"/>
                <a:gd name="T3" fmla="*/ 26 h 32"/>
                <a:gd name="T4" fmla="*/ 0 w 12"/>
                <a:gd name="T5" fmla="*/ 5 h 32"/>
                <a:gd name="T6" fmla="*/ 6 w 12"/>
                <a:gd name="T7" fmla="*/ 0 h 32"/>
                <a:gd name="T8" fmla="*/ 12 w 12"/>
                <a:gd name="T9" fmla="*/ 5 h 32"/>
                <a:gd name="T10" fmla="*/ 12 w 12"/>
                <a:gd name="T11" fmla="*/ 26 h 32"/>
                <a:gd name="T12" fmla="*/ 6 w 12"/>
                <a:gd name="T13" fmla="*/ 32 h 32"/>
                <a:gd name="T14" fmla="*/ 6 w 12"/>
                <a:gd name="T15" fmla="*/ 32 h 32"/>
                <a:gd name="T16" fmla="*/ 6 w 12"/>
                <a:gd name="T1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6" y="32"/>
                  </a:moveTo>
                  <a:cubicBezTo>
                    <a:pt x="3" y="32"/>
                    <a:pt x="0" y="29"/>
                    <a:pt x="0" y="26"/>
                  </a:cubicBezTo>
                  <a:cubicBezTo>
                    <a:pt x="0" y="5"/>
                    <a:pt x="0" y="5"/>
                    <a:pt x="0" y="5"/>
                  </a:cubicBezTo>
                  <a:cubicBezTo>
                    <a:pt x="0" y="2"/>
                    <a:pt x="3" y="0"/>
                    <a:pt x="6" y="0"/>
                  </a:cubicBezTo>
                  <a:cubicBezTo>
                    <a:pt x="10" y="0"/>
                    <a:pt x="12" y="2"/>
                    <a:pt x="12" y="5"/>
                  </a:cubicBezTo>
                  <a:cubicBezTo>
                    <a:pt x="12" y="26"/>
                    <a:pt x="12" y="26"/>
                    <a:pt x="12" y="26"/>
                  </a:cubicBezTo>
                  <a:cubicBezTo>
                    <a:pt x="12" y="29"/>
                    <a:pt x="10" y="32"/>
                    <a:pt x="6" y="32"/>
                  </a:cubicBezTo>
                  <a:close/>
                  <a:moveTo>
                    <a:pt x="6" y="32"/>
                  </a:moveTo>
                  <a:cubicBezTo>
                    <a:pt x="6" y="32"/>
                    <a:pt x="6" y="32"/>
                    <a:pt x="6"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8">
              <a:extLst>
                <a:ext uri="{FF2B5EF4-FFF2-40B4-BE49-F238E27FC236}">
                  <a16:creationId xmlns:a16="http://schemas.microsoft.com/office/drawing/2014/main" id="{D680356B-AF2F-364C-A611-34606E89EDA2}"/>
                </a:ext>
              </a:extLst>
            </p:cNvPr>
            <p:cNvSpPr>
              <a:spLocks noEditPoints="1"/>
            </p:cNvSpPr>
            <p:nvPr/>
          </p:nvSpPr>
          <p:spPr bwMode="auto">
            <a:xfrm>
              <a:off x="9879013" y="5732463"/>
              <a:ext cx="46038" cy="169863"/>
            </a:xfrm>
            <a:custGeom>
              <a:avLst/>
              <a:gdLst>
                <a:gd name="T0" fmla="*/ 6 w 12"/>
                <a:gd name="T1" fmla="*/ 44 h 44"/>
                <a:gd name="T2" fmla="*/ 0 w 12"/>
                <a:gd name="T3" fmla="*/ 38 h 44"/>
                <a:gd name="T4" fmla="*/ 0 w 12"/>
                <a:gd name="T5" fmla="*/ 6 h 44"/>
                <a:gd name="T6" fmla="*/ 6 w 12"/>
                <a:gd name="T7" fmla="*/ 0 h 44"/>
                <a:gd name="T8" fmla="*/ 12 w 12"/>
                <a:gd name="T9" fmla="*/ 6 h 44"/>
                <a:gd name="T10" fmla="*/ 12 w 12"/>
                <a:gd name="T11" fmla="*/ 38 h 44"/>
                <a:gd name="T12" fmla="*/ 6 w 12"/>
                <a:gd name="T13" fmla="*/ 44 h 44"/>
                <a:gd name="T14" fmla="*/ 6 w 12"/>
                <a:gd name="T15" fmla="*/ 44 h 44"/>
                <a:gd name="T16" fmla="*/ 6 w 12"/>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4">
                  <a:moveTo>
                    <a:pt x="6" y="44"/>
                  </a:moveTo>
                  <a:cubicBezTo>
                    <a:pt x="2" y="44"/>
                    <a:pt x="0" y="41"/>
                    <a:pt x="0" y="38"/>
                  </a:cubicBezTo>
                  <a:cubicBezTo>
                    <a:pt x="0" y="6"/>
                    <a:pt x="0" y="6"/>
                    <a:pt x="0" y="6"/>
                  </a:cubicBezTo>
                  <a:cubicBezTo>
                    <a:pt x="0" y="2"/>
                    <a:pt x="2" y="0"/>
                    <a:pt x="6" y="0"/>
                  </a:cubicBezTo>
                  <a:cubicBezTo>
                    <a:pt x="9" y="0"/>
                    <a:pt x="12" y="2"/>
                    <a:pt x="12" y="6"/>
                  </a:cubicBezTo>
                  <a:cubicBezTo>
                    <a:pt x="12" y="38"/>
                    <a:pt x="12" y="38"/>
                    <a:pt x="12" y="38"/>
                  </a:cubicBezTo>
                  <a:cubicBezTo>
                    <a:pt x="12" y="41"/>
                    <a:pt x="9" y="44"/>
                    <a:pt x="6" y="44"/>
                  </a:cubicBezTo>
                  <a:close/>
                  <a:moveTo>
                    <a:pt x="6" y="44"/>
                  </a:moveTo>
                  <a:cubicBezTo>
                    <a:pt x="6" y="44"/>
                    <a:pt x="6" y="44"/>
                    <a:pt x="6"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9">
              <a:extLst>
                <a:ext uri="{FF2B5EF4-FFF2-40B4-BE49-F238E27FC236}">
                  <a16:creationId xmlns:a16="http://schemas.microsoft.com/office/drawing/2014/main" id="{FD5B32B4-055F-C347-8A60-C9361C6677D1}"/>
                </a:ext>
              </a:extLst>
            </p:cNvPr>
            <p:cNvSpPr>
              <a:spLocks noEditPoints="1"/>
            </p:cNvSpPr>
            <p:nvPr/>
          </p:nvSpPr>
          <p:spPr bwMode="auto">
            <a:xfrm>
              <a:off x="9990138" y="5699125"/>
              <a:ext cx="46038" cy="203200"/>
            </a:xfrm>
            <a:custGeom>
              <a:avLst/>
              <a:gdLst>
                <a:gd name="T0" fmla="*/ 6 w 12"/>
                <a:gd name="T1" fmla="*/ 53 h 53"/>
                <a:gd name="T2" fmla="*/ 0 w 12"/>
                <a:gd name="T3" fmla="*/ 47 h 53"/>
                <a:gd name="T4" fmla="*/ 0 w 12"/>
                <a:gd name="T5" fmla="*/ 6 h 53"/>
                <a:gd name="T6" fmla="*/ 6 w 12"/>
                <a:gd name="T7" fmla="*/ 0 h 53"/>
                <a:gd name="T8" fmla="*/ 12 w 12"/>
                <a:gd name="T9" fmla="*/ 6 h 53"/>
                <a:gd name="T10" fmla="*/ 12 w 12"/>
                <a:gd name="T11" fmla="*/ 47 h 53"/>
                <a:gd name="T12" fmla="*/ 6 w 12"/>
                <a:gd name="T13" fmla="*/ 53 h 53"/>
                <a:gd name="T14" fmla="*/ 6 w 12"/>
                <a:gd name="T15" fmla="*/ 53 h 53"/>
                <a:gd name="T16" fmla="*/ 6 w 12"/>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53">
                  <a:moveTo>
                    <a:pt x="6" y="53"/>
                  </a:moveTo>
                  <a:cubicBezTo>
                    <a:pt x="3" y="53"/>
                    <a:pt x="0" y="50"/>
                    <a:pt x="0" y="47"/>
                  </a:cubicBezTo>
                  <a:cubicBezTo>
                    <a:pt x="0" y="6"/>
                    <a:pt x="0" y="6"/>
                    <a:pt x="0" y="6"/>
                  </a:cubicBezTo>
                  <a:cubicBezTo>
                    <a:pt x="0" y="3"/>
                    <a:pt x="3" y="0"/>
                    <a:pt x="6" y="0"/>
                  </a:cubicBezTo>
                  <a:cubicBezTo>
                    <a:pt x="9" y="0"/>
                    <a:pt x="12" y="3"/>
                    <a:pt x="12" y="6"/>
                  </a:cubicBezTo>
                  <a:cubicBezTo>
                    <a:pt x="12" y="47"/>
                    <a:pt x="12" y="47"/>
                    <a:pt x="12" y="47"/>
                  </a:cubicBezTo>
                  <a:cubicBezTo>
                    <a:pt x="12" y="50"/>
                    <a:pt x="9" y="53"/>
                    <a:pt x="6" y="53"/>
                  </a:cubicBezTo>
                  <a:close/>
                  <a:moveTo>
                    <a:pt x="6" y="53"/>
                  </a:moveTo>
                  <a:cubicBezTo>
                    <a:pt x="6" y="53"/>
                    <a:pt x="6" y="53"/>
                    <a:pt x="6"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40">
              <a:extLst>
                <a:ext uri="{FF2B5EF4-FFF2-40B4-BE49-F238E27FC236}">
                  <a16:creationId xmlns:a16="http://schemas.microsoft.com/office/drawing/2014/main" id="{B80FCE35-2400-C948-9F8C-F5E9881B4DF1}"/>
                </a:ext>
              </a:extLst>
            </p:cNvPr>
            <p:cNvSpPr>
              <a:spLocks noEditPoints="1"/>
            </p:cNvSpPr>
            <p:nvPr/>
          </p:nvSpPr>
          <p:spPr bwMode="auto">
            <a:xfrm>
              <a:off x="10104438" y="5710238"/>
              <a:ext cx="42863" cy="192088"/>
            </a:xfrm>
            <a:custGeom>
              <a:avLst/>
              <a:gdLst>
                <a:gd name="T0" fmla="*/ 6 w 11"/>
                <a:gd name="T1" fmla="*/ 50 h 50"/>
                <a:gd name="T2" fmla="*/ 0 w 11"/>
                <a:gd name="T3" fmla="*/ 44 h 50"/>
                <a:gd name="T4" fmla="*/ 0 w 11"/>
                <a:gd name="T5" fmla="*/ 6 h 50"/>
                <a:gd name="T6" fmla="*/ 6 w 11"/>
                <a:gd name="T7" fmla="*/ 0 h 50"/>
                <a:gd name="T8" fmla="*/ 11 w 11"/>
                <a:gd name="T9" fmla="*/ 6 h 50"/>
                <a:gd name="T10" fmla="*/ 11 w 11"/>
                <a:gd name="T11" fmla="*/ 44 h 50"/>
                <a:gd name="T12" fmla="*/ 6 w 11"/>
                <a:gd name="T13" fmla="*/ 50 h 50"/>
                <a:gd name="T14" fmla="*/ 6 w 11"/>
                <a:gd name="T15" fmla="*/ 50 h 50"/>
                <a:gd name="T16" fmla="*/ 6 w 11"/>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0">
                  <a:moveTo>
                    <a:pt x="6" y="50"/>
                  </a:moveTo>
                  <a:cubicBezTo>
                    <a:pt x="2" y="50"/>
                    <a:pt x="0" y="47"/>
                    <a:pt x="0" y="44"/>
                  </a:cubicBezTo>
                  <a:cubicBezTo>
                    <a:pt x="0" y="6"/>
                    <a:pt x="0" y="6"/>
                    <a:pt x="0" y="6"/>
                  </a:cubicBezTo>
                  <a:cubicBezTo>
                    <a:pt x="0" y="3"/>
                    <a:pt x="2" y="0"/>
                    <a:pt x="6" y="0"/>
                  </a:cubicBezTo>
                  <a:cubicBezTo>
                    <a:pt x="9" y="0"/>
                    <a:pt x="11" y="3"/>
                    <a:pt x="11" y="6"/>
                  </a:cubicBezTo>
                  <a:cubicBezTo>
                    <a:pt x="11" y="44"/>
                    <a:pt x="11" y="44"/>
                    <a:pt x="11" y="44"/>
                  </a:cubicBezTo>
                  <a:cubicBezTo>
                    <a:pt x="11" y="47"/>
                    <a:pt x="9" y="50"/>
                    <a:pt x="6" y="50"/>
                  </a:cubicBezTo>
                  <a:close/>
                  <a:moveTo>
                    <a:pt x="6" y="50"/>
                  </a:moveTo>
                  <a:cubicBezTo>
                    <a:pt x="6" y="50"/>
                    <a:pt x="6" y="50"/>
                    <a:pt x="6"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41">
              <a:extLst>
                <a:ext uri="{FF2B5EF4-FFF2-40B4-BE49-F238E27FC236}">
                  <a16:creationId xmlns:a16="http://schemas.microsoft.com/office/drawing/2014/main" id="{C0AAB4B1-49C1-6B41-8F78-237D18163650}"/>
                </a:ext>
              </a:extLst>
            </p:cNvPr>
            <p:cNvSpPr>
              <a:spLocks noEditPoints="1"/>
            </p:cNvSpPr>
            <p:nvPr/>
          </p:nvSpPr>
          <p:spPr bwMode="auto">
            <a:xfrm>
              <a:off x="10215563" y="5618163"/>
              <a:ext cx="46038" cy="284163"/>
            </a:xfrm>
            <a:custGeom>
              <a:avLst/>
              <a:gdLst>
                <a:gd name="T0" fmla="*/ 6 w 12"/>
                <a:gd name="T1" fmla="*/ 74 h 74"/>
                <a:gd name="T2" fmla="*/ 0 w 12"/>
                <a:gd name="T3" fmla="*/ 68 h 74"/>
                <a:gd name="T4" fmla="*/ 0 w 12"/>
                <a:gd name="T5" fmla="*/ 6 h 74"/>
                <a:gd name="T6" fmla="*/ 6 w 12"/>
                <a:gd name="T7" fmla="*/ 0 h 74"/>
                <a:gd name="T8" fmla="*/ 12 w 12"/>
                <a:gd name="T9" fmla="*/ 6 h 74"/>
                <a:gd name="T10" fmla="*/ 12 w 12"/>
                <a:gd name="T11" fmla="*/ 68 h 74"/>
                <a:gd name="T12" fmla="*/ 6 w 12"/>
                <a:gd name="T13" fmla="*/ 74 h 74"/>
                <a:gd name="T14" fmla="*/ 6 w 12"/>
                <a:gd name="T15" fmla="*/ 74 h 74"/>
                <a:gd name="T16" fmla="*/ 6 w 12"/>
                <a:gd name="T17"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74">
                  <a:moveTo>
                    <a:pt x="6" y="74"/>
                  </a:moveTo>
                  <a:cubicBezTo>
                    <a:pt x="3" y="74"/>
                    <a:pt x="0" y="71"/>
                    <a:pt x="0" y="68"/>
                  </a:cubicBezTo>
                  <a:cubicBezTo>
                    <a:pt x="0" y="6"/>
                    <a:pt x="0" y="6"/>
                    <a:pt x="0" y="6"/>
                  </a:cubicBezTo>
                  <a:cubicBezTo>
                    <a:pt x="0" y="3"/>
                    <a:pt x="3" y="0"/>
                    <a:pt x="6" y="0"/>
                  </a:cubicBezTo>
                  <a:cubicBezTo>
                    <a:pt x="9" y="0"/>
                    <a:pt x="12" y="3"/>
                    <a:pt x="12" y="6"/>
                  </a:cubicBezTo>
                  <a:cubicBezTo>
                    <a:pt x="12" y="68"/>
                    <a:pt x="12" y="68"/>
                    <a:pt x="12" y="68"/>
                  </a:cubicBezTo>
                  <a:cubicBezTo>
                    <a:pt x="12" y="71"/>
                    <a:pt x="9" y="74"/>
                    <a:pt x="6" y="74"/>
                  </a:cubicBezTo>
                  <a:close/>
                  <a:moveTo>
                    <a:pt x="6" y="74"/>
                  </a:moveTo>
                  <a:cubicBezTo>
                    <a:pt x="6" y="74"/>
                    <a:pt x="6" y="74"/>
                    <a:pt x="6" y="7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4" name="组合 33">
            <a:extLst>
              <a:ext uri="{FF2B5EF4-FFF2-40B4-BE49-F238E27FC236}">
                <a16:creationId xmlns:a16="http://schemas.microsoft.com/office/drawing/2014/main" id="{5D509AEE-2556-644C-89E8-989BF28357BD}"/>
              </a:ext>
            </a:extLst>
          </p:cNvPr>
          <p:cNvGrpSpPr/>
          <p:nvPr/>
        </p:nvGrpSpPr>
        <p:grpSpPr>
          <a:xfrm>
            <a:off x="9646160" y="3805222"/>
            <a:ext cx="496781" cy="570378"/>
            <a:chOff x="1824038" y="4508500"/>
            <a:chExt cx="514350" cy="590550"/>
          </a:xfrm>
          <a:solidFill>
            <a:srgbClr val="00B0F0"/>
          </a:solidFill>
        </p:grpSpPr>
        <p:sp>
          <p:nvSpPr>
            <p:cNvPr id="35" name="Freeform 174">
              <a:extLst>
                <a:ext uri="{FF2B5EF4-FFF2-40B4-BE49-F238E27FC236}">
                  <a16:creationId xmlns:a16="http://schemas.microsoft.com/office/drawing/2014/main" id="{131556D8-C6E1-EA45-AE62-82B2B71C02E5}"/>
                </a:ext>
              </a:extLst>
            </p:cNvPr>
            <p:cNvSpPr>
              <a:spLocks noEditPoints="1"/>
            </p:cNvSpPr>
            <p:nvPr/>
          </p:nvSpPr>
          <p:spPr bwMode="auto">
            <a:xfrm>
              <a:off x="1824038" y="4508500"/>
              <a:ext cx="514350" cy="590550"/>
            </a:xfrm>
            <a:custGeom>
              <a:avLst/>
              <a:gdLst>
                <a:gd name="T0" fmla="*/ 162 w 324"/>
                <a:gd name="T1" fmla="*/ 0 h 372"/>
                <a:gd name="T2" fmla="*/ 0 w 324"/>
                <a:gd name="T3" fmla="*/ 87 h 372"/>
                <a:gd name="T4" fmla="*/ 0 w 324"/>
                <a:gd name="T5" fmla="*/ 285 h 372"/>
                <a:gd name="T6" fmla="*/ 162 w 324"/>
                <a:gd name="T7" fmla="*/ 372 h 372"/>
                <a:gd name="T8" fmla="*/ 324 w 324"/>
                <a:gd name="T9" fmla="*/ 285 h 372"/>
                <a:gd name="T10" fmla="*/ 324 w 324"/>
                <a:gd name="T11" fmla="*/ 87 h 372"/>
                <a:gd name="T12" fmla="*/ 162 w 324"/>
                <a:gd name="T13" fmla="*/ 0 h 372"/>
                <a:gd name="T14" fmla="*/ 287 w 324"/>
                <a:gd name="T15" fmla="*/ 93 h 372"/>
                <a:gd name="T16" fmla="*/ 162 w 324"/>
                <a:gd name="T17" fmla="*/ 161 h 372"/>
                <a:gd name="T18" fmla="*/ 36 w 324"/>
                <a:gd name="T19" fmla="*/ 93 h 372"/>
                <a:gd name="T20" fmla="*/ 162 w 324"/>
                <a:gd name="T21" fmla="*/ 26 h 372"/>
                <a:gd name="T22" fmla="*/ 287 w 324"/>
                <a:gd name="T23" fmla="*/ 93 h 372"/>
                <a:gd name="T24" fmla="*/ 23 w 324"/>
                <a:gd name="T25" fmla="*/ 113 h 372"/>
                <a:gd name="T26" fmla="*/ 150 w 324"/>
                <a:gd name="T27" fmla="*/ 181 h 372"/>
                <a:gd name="T28" fmla="*/ 150 w 324"/>
                <a:gd name="T29" fmla="*/ 340 h 372"/>
                <a:gd name="T30" fmla="*/ 23 w 324"/>
                <a:gd name="T31" fmla="*/ 271 h 372"/>
                <a:gd name="T32" fmla="*/ 23 w 324"/>
                <a:gd name="T33" fmla="*/ 113 h 372"/>
                <a:gd name="T34" fmla="*/ 173 w 324"/>
                <a:gd name="T35" fmla="*/ 340 h 372"/>
                <a:gd name="T36" fmla="*/ 173 w 324"/>
                <a:gd name="T37" fmla="*/ 181 h 372"/>
                <a:gd name="T38" fmla="*/ 301 w 324"/>
                <a:gd name="T39" fmla="*/ 113 h 372"/>
                <a:gd name="T40" fmla="*/ 301 w 324"/>
                <a:gd name="T41" fmla="*/ 271 h 372"/>
                <a:gd name="T42" fmla="*/ 173 w 324"/>
                <a:gd name="T43" fmla="*/ 34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4" h="372">
                  <a:moveTo>
                    <a:pt x="162" y="0"/>
                  </a:moveTo>
                  <a:lnTo>
                    <a:pt x="0" y="87"/>
                  </a:lnTo>
                  <a:lnTo>
                    <a:pt x="0" y="285"/>
                  </a:lnTo>
                  <a:lnTo>
                    <a:pt x="162" y="372"/>
                  </a:lnTo>
                  <a:lnTo>
                    <a:pt x="324" y="285"/>
                  </a:lnTo>
                  <a:lnTo>
                    <a:pt x="324" y="87"/>
                  </a:lnTo>
                  <a:lnTo>
                    <a:pt x="162" y="0"/>
                  </a:lnTo>
                  <a:close/>
                  <a:moveTo>
                    <a:pt x="287" y="93"/>
                  </a:moveTo>
                  <a:lnTo>
                    <a:pt x="162" y="161"/>
                  </a:lnTo>
                  <a:lnTo>
                    <a:pt x="36" y="93"/>
                  </a:lnTo>
                  <a:lnTo>
                    <a:pt x="162" y="26"/>
                  </a:lnTo>
                  <a:lnTo>
                    <a:pt x="287" y="93"/>
                  </a:lnTo>
                  <a:close/>
                  <a:moveTo>
                    <a:pt x="23" y="113"/>
                  </a:moveTo>
                  <a:lnTo>
                    <a:pt x="150" y="181"/>
                  </a:lnTo>
                  <a:lnTo>
                    <a:pt x="150" y="340"/>
                  </a:lnTo>
                  <a:lnTo>
                    <a:pt x="23" y="271"/>
                  </a:lnTo>
                  <a:lnTo>
                    <a:pt x="23" y="113"/>
                  </a:lnTo>
                  <a:close/>
                  <a:moveTo>
                    <a:pt x="173" y="340"/>
                  </a:moveTo>
                  <a:lnTo>
                    <a:pt x="173" y="181"/>
                  </a:lnTo>
                  <a:lnTo>
                    <a:pt x="301" y="113"/>
                  </a:lnTo>
                  <a:lnTo>
                    <a:pt x="301" y="271"/>
                  </a:lnTo>
                  <a:lnTo>
                    <a:pt x="173" y="3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75">
              <a:extLst>
                <a:ext uri="{FF2B5EF4-FFF2-40B4-BE49-F238E27FC236}">
                  <a16:creationId xmlns:a16="http://schemas.microsoft.com/office/drawing/2014/main" id="{0ED1974D-29CE-CE41-AB6F-B93CD01BDDC0}"/>
                </a:ext>
              </a:extLst>
            </p:cNvPr>
            <p:cNvSpPr/>
            <p:nvPr/>
          </p:nvSpPr>
          <p:spPr bwMode="auto">
            <a:xfrm>
              <a:off x="2117725" y="4724400"/>
              <a:ext cx="166688" cy="287338"/>
            </a:xfrm>
            <a:custGeom>
              <a:avLst/>
              <a:gdLst>
                <a:gd name="T0" fmla="*/ 0 w 105"/>
                <a:gd name="T1" fmla="*/ 181 h 181"/>
                <a:gd name="T2" fmla="*/ 105 w 105"/>
                <a:gd name="T3" fmla="*/ 126 h 181"/>
                <a:gd name="T4" fmla="*/ 105 w 105"/>
                <a:gd name="T5" fmla="*/ 0 h 181"/>
                <a:gd name="T6" fmla="*/ 0 w 105"/>
                <a:gd name="T7" fmla="*/ 57 h 181"/>
                <a:gd name="T8" fmla="*/ 0 w 105"/>
                <a:gd name="T9" fmla="*/ 181 h 181"/>
              </a:gdLst>
              <a:ahLst/>
              <a:cxnLst>
                <a:cxn ang="0">
                  <a:pos x="T0" y="T1"/>
                </a:cxn>
                <a:cxn ang="0">
                  <a:pos x="T2" y="T3"/>
                </a:cxn>
                <a:cxn ang="0">
                  <a:pos x="T4" y="T5"/>
                </a:cxn>
                <a:cxn ang="0">
                  <a:pos x="T6" y="T7"/>
                </a:cxn>
                <a:cxn ang="0">
                  <a:pos x="T8" y="T9"/>
                </a:cxn>
              </a:cxnLst>
              <a:rect l="0" t="0" r="r" b="b"/>
              <a:pathLst>
                <a:path w="105" h="181">
                  <a:moveTo>
                    <a:pt x="0" y="181"/>
                  </a:moveTo>
                  <a:lnTo>
                    <a:pt x="105" y="126"/>
                  </a:lnTo>
                  <a:lnTo>
                    <a:pt x="105" y="0"/>
                  </a:lnTo>
                  <a:lnTo>
                    <a:pt x="0" y="57"/>
                  </a:lnTo>
                  <a:lnTo>
                    <a:pt x="0" y="1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Freeform 12">
            <a:extLst>
              <a:ext uri="{FF2B5EF4-FFF2-40B4-BE49-F238E27FC236}">
                <a16:creationId xmlns:a16="http://schemas.microsoft.com/office/drawing/2014/main" id="{F8D03CB9-7E05-1747-BD6A-3A60511F77F3}"/>
              </a:ext>
            </a:extLst>
          </p:cNvPr>
          <p:cNvSpPr>
            <a:spLocks noEditPoints="1"/>
          </p:cNvSpPr>
          <p:nvPr/>
        </p:nvSpPr>
        <p:spPr bwMode="auto">
          <a:xfrm>
            <a:off x="9644342" y="4907075"/>
            <a:ext cx="500417" cy="519410"/>
          </a:xfrm>
          <a:custGeom>
            <a:avLst/>
            <a:gdLst>
              <a:gd name="T0" fmla="*/ 0 w 104"/>
              <a:gd name="T1" fmla="*/ 84 h 108"/>
              <a:gd name="T2" fmla="*/ 16 w 104"/>
              <a:gd name="T3" fmla="*/ 100 h 108"/>
              <a:gd name="T4" fmla="*/ 23 w 104"/>
              <a:gd name="T5" fmla="*/ 98 h 108"/>
              <a:gd name="T6" fmla="*/ 52 w 104"/>
              <a:gd name="T7" fmla="*/ 108 h 108"/>
              <a:gd name="T8" fmla="*/ 81 w 104"/>
              <a:gd name="T9" fmla="*/ 98 h 108"/>
              <a:gd name="T10" fmla="*/ 88 w 104"/>
              <a:gd name="T11" fmla="*/ 100 h 108"/>
              <a:gd name="T12" fmla="*/ 104 w 104"/>
              <a:gd name="T13" fmla="*/ 84 h 108"/>
              <a:gd name="T14" fmla="*/ 98 w 104"/>
              <a:gd name="T15" fmla="*/ 72 h 108"/>
              <a:gd name="T16" fmla="*/ 100 w 104"/>
              <a:gd name="T17" fmla="*/ 60 h 108"/>
              <a:gd name="T18" fmla="*/ 68 w 104"/>
              <a:gd name="T19" fmla="*/ 15 h 108"/>
              <a:gd name="T20" fmla="*/ 52 w 104"/>
              <a:gd name="T21" fmla="*/ 0 h 108"/>
              <a:gd name="T22" fmla="*/ 36 w 104"/>
              <a:gd name="T23" fmla="*/ 15 h 108"/>
              <a:gd name="T24" fmla="*/ 4 w 104"/>
              <a:gd name="T25" fmla="*/ 60 h 108"/>
              <a:gd name="T26" fmla="*/ 6 w 104"/>
              <a:gd name="T27" fmla="*/ 72 h 108"/>
              <a:gd name="T28" fmla="*/ 0 w 104"/>
              <a:gd name="T29" fmla="*/ 84 h 108"/>
              <a:gd name="T30" fmla="*/ 8 w 104"/>
              <a:gd name="T31" fmla="*/ 84 h 108"/>
              <a:gd name="T32" fmla="*/ 16 w 104"/>
              <a:gd name="T33" fmla="*/ 76 h 108"/>
              <a:gd name="T34" fmla="*/ 24 w 104"/>
              <a:gd name="T35" fmla="*/ 84 h 108"/>
              <a:gd name="T36" fmla="*/ 16 w 104"/>
              <a:gd name="T37" fmla="*/ 92 h 108"/>
              <a:gd name="T38" fmla="*/ 8 w 104"/>
              <a:gd name="T39" fmla="*/ 84 h 108"/>
              <a:gd name="T40" fmla="*/ 88 w 104"/>
              <a:gd name="T41" fmla="*/ 92 h 108"/>
              <a:gd name="T42" fmla="*/ 80 w 104"/>
              <a:gd name="T43" fmla="*/ 84 h 108"/>
              <a:gd name="T44" fmla="*/ 88 w 104"/>
              <a:gd name="T45" fmla="*/ 76 h 108"/>
              <a:gd name="T46" fmla="*/ 96 w 104"/>
              <a:gd name="T47" fmla="*/ 84 h 108"/>
              <a:gd name="T48" fmla="*/ 88 w 104"/>
              <a:gd name="T49" fmla="*/ 92 h 108"/>
              <a:gd name="T50" fmla="*/ 52 w 104"/>
              <a:gd name="T51" fmla="*/ 8 h 108"/>
              <a:gd name="T52" fmla="*/ 60 w 104"/>
              <a:gd name="T53" fmla="*/ 16 h 108"/>
              <a:gd name="T54" fmla="*/ 52 w 104"/>
              <a:gd name="T55" fmla="*/ 24 h 108"/>
              <a:gd name="T56" fmla="*/ 44 w 104"/>
              <a:gd name="T57" fmla="*/ 16 h 108"/>
              <a:gd name="T58" fmla="*/ 52 w 104"/>
              <a:gd name="T59" fmla="*/ 8 h 108"/>
              <a:gd name="T60" fmla="*/ 12 w 104"/>
              <a:gd name="T61" fmla="*/ 60 h 108"/>
              <a:gd name="T62" fmla="*/ 38 w 104"/>
              <a:gd name="T63" fmla="*/ 23 h 108"/>
              <a:gd name="T64" fmla="*/ 52 w 104"/>
              <a:gd name="T65" fmla="*/ 32 h 108"/>
              <a:gd name="T66" fmla="*/ 66 w 104"/>
              <a:gd name="T67" fmla="*/ 23 h 108"/>
              <a:gd name="T68" fmla="*/ 92 w 104"/>
              <a:gd name="T69" fmla="*/ 60 h 108"/>
              <a:gd name="T70" fmla="*/ 91 w 104"/>
              <a:gd name="T71" fmla="*/ 68 h 108"/>
              <a:gd name="T72" fmla="*/ 88 w 104"/>
              <a:gd name="T73" fmla="*/ 68 h 108"/>
              <a:gd name="T74" fmla="*/ 72 w 104"/>
              <a:gd name="T75" fmla="*/ 84 h 108"/>
              <a:gd name="T76" fmla="*/ 75 w 104"/>
              <a:gd name="T77" fmla="*/ 93 h 108"/>
              <a:gd name="T78" fmla="*/ 52 w 104"/>
              <a:gd name="T79" fmla="*/ 100 h 108"/>
              <a:gd name="T80" fmla="*/ 29 w 104"/>
              <a:gd name="T81" fmla="*/ 93 h 108"/>
              <a:gd name="T82" fmla="*/ 32 w 104"/>
              <a:gd name="T83" fmla="*/ 84 h 108"/>
              <a:gd name="T84" fmla="*/ 16 w 104"/>
              <a:gd name="T85" fmla="*/ 68 h 108"/>
              <a:gd name="T86" fmla="*/ 13 w 104"/>
              <a:gd name="T87" fmla="*/ 68 h 108"/>
              <a:gd name="T88" fmla="*/ 12 w 104"/>
              <a:gd name="T89" fmla="*/ 6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4" h="108">
                <a:moveTo>
                  <a:pt x="0" y="84"/>
                </a:moveTo>
                <a:cubicBezTo>
                  <a:pt x="0" y="93"/>
                  <a:pt x="7" y="100"/>
                  <a:pt x="16" y="100"/>
                </a:cubicBezTo>
                <a:cubicBezTo>
                  <a:pt x="19" y="100"/>
                  <a:pt x="21" y="99"/>
                  <a:pt x="23" y="98"/>
                </a:cubicBezTo>
                <a:cubicBezTo>
                  <a:pt x="31" y="105"/>
                  <a:pt x="42" y="108"/>
                  <a:pt x="52" y="108"/>
                </a:cubicBezTo>
                <a:cubicBezTo>
                  <a:pt x="62" y="108"/>
                  <a:pt x="73" y="105"/>
                  <a:pt x="81" y="98"/>
                </a:cubicBezTo>
                <a:cubicBezTo>
                  <a:pt x="83" y="99"/>
                  <a:pt x="85" y="100"/>
                  <a:pt x="88" y="100"/>
                </a:cubicBezTo>
                <a:cubicBezTo>
                  <a:pt x="97" y="100"/>
                  <a:pt x="104" y="93"/>
                  <a:pt x="104" y="84"/>
                </a:cubicBezTo>
                <a:cubicBezTo>
                  <a:pt x="104" y="79"/>
                  <a:pt x="102" y="75"/>
                  <a:pt x="98" y="72"/>
                </a:cubicBezTo>
                <a:cubicBezTo>
                  <a:pt x="99" y="68"/>
                  <a:pt x="100" y="64"/>
                  <a:pt x="100" y="60"/>
                </a:cubicBezTo>
                <a:cubicBezTo>
                  <a:pt x="100" y="40"/>
                  <a:pt x="87" y="21"/>
                  <a:pt x="68" y="15"/>
                </a:cubicBezTo>
                <a:cubicBezTo>
                  <a:pt x="67" y="7"/>
                  <a:pt x="60" y="0"/>
                  <a:pt x="52" y="0"/>
                </a:cubicBezTo>
                <a:cubicBezTo>
                  <a:pt x="44" y="0"/>
                  <a:pt x="37" y="7"/>
                  <a:pt x="36" y="15"/>
                </a:cubicBezTo>
                <a:cubicBezTo>
                  <a:pt x="17" y="21"/>
                  <a:pt x="4" y="40"/>
                  <a:pt x="4" y="60"/>
                </a:cubicBezTo>
                <a:cubicBezTo>
                  <a:pt x="4" y="64"/>
                  <a:pt x="5" y="68"/>
                  <a:pt x="6" y="72"/>
                </a:cubicBezTo>
                <a:cubicBezTo>
                  <a:pt x="2" y="75"/>
                  <a:pt x="0" y="79"/>
                  <a:pt x="0" y="84"/>
                </a:cubicBezTo>
                <a:close/>
                <a:moveTo>
                  <a:pt x="8" y="84"/>
                </a:moveTo>
                <a:cubicBezTo>
                  <a:pt x="8" y="80"/>
                  <a:pt x="12" y="76"/>
                  <a:pt x="16" y="76"/>
                </a:cubicBezTo>
                <a:cubicBezTo>
                  <a:pt x="20" y="76"/>
                  <a:pt x="24" y="80"/>
                  <a:pt x="24" y="84"/>
                </a:cubicBezTo>
                <a:cubicBezTo>
                  <a:pt x="24" y="88"/>
                  <a:pt x="20" y="92"/>
                  <a:pt x="16" y="92"/>
                </a:cubicBezTo>
                <a:cubicBezTo>
                  <a:pt x="12" y="92"/>
                  <a:pt x="8" y="88"/>
                  <a:pt x="8" y="84"/>
                </a:cubicBezTo>
                <a:close/>
                <a:moveTo>
                  <a:pt x="88" y="92"/>
                </a:moveTo>
                <a:cubicBezTo>
                  <a:pt x="84" y="92"/>
                  <a:pt x="80" y="88"/>
                  <a:pt x="80" y="84"/>
                </a:cubicBezTo>
                <a:cubicBezTo>
                  <a:pt x="80" y="80"/>
                  <a:pt x="84" y="76"/>
                  <a:pt x="88" y="76"/>
                </a:cubicBezTo>
                <a:cubicBezTo>
                  <a:pt x="92" y="76"/>
                  <a:pt x="96" y="80"/>
                  <a:pt x="96" y="84"/>
                </a:cubicBezTo>
                <a:cubicBezTo>
                  <a:pt x="96" y="88"/>
                  <a:pt x="92" y="92"/>
                  <a:pt x="88" y="92"/>
                </a:cubicBezTo>
                <a:close/>
                <a:moveTo>
                  <a:pt x="52" y="8"/>
                </a:moveTo>
                <a:cubicBezTo>
                  <a:pt x="56" y="8"/>
                  <a:pt x="60" y="12"/>
                  <a:pt x="60" y="16"/>
                </a:cubicBezTo>
                <a:cubicBezTo>
                  <a:pt x="60" y="20"/>
                  <a:pt x="56" y="24"/>
                  <a:pt x="52" y="24"/>
                </a:cubicBezTo>
                <a:cubicBezTo>
                  <a:pt x="48" y="24"/>
                  <a:pt x="44" y="20"/>
                  <a:pt x="44" y="16"/>
                </a:cubicBezTo>
                <a:cubicBezTo>
                  <a:pt x="44" y="12"/>
                  <a:pt x="48" y="8"/>
                  <a:pt x="52" y="8"/>
                </a:cubicBezTo>
                <a:close/>
                <a:moveTo>
                  <a:pt x="12" y="60"/>
                </a:moveTo>
                <a:cubicBezTo>
                  <a:pt x="12" y="43"/>
                  <a:pt x="22" y="29"/>
                  <a:pt x="38" y="23"/>
                </a:cubicBezTo>
                <a:cubicBezTo>
                  <a:pt x="40" y="28"/>
                  <a:pt x="46" y="32"/>
                  <a:pt x="52" y="32"/>
                </a:cubicBezTo>
                <a:cubicBezTo>
                  <a:pt x="58" y="32"/>
                  <a:pt x="64" y="28"/>
                  <a:pt x="66" y="23"/>
                </a:cubicBezTo>
                <a:cubicBezTo>
                  <a:pt x="82" y="29"/>
                  <a:pt x="92" y="43"/>
                  <a:pt x="92" y="60"/>
                </a:cubicBezTo>
                <a:cubicBezTo>
                  <a:pt x="92" y="63"/>
                  <a:pt x="92" y="66"/>
                  <a:pt x="91" y="68"/>
                </a:cubicBezTo>
                <a:cubicBezTo>
                  <a:pt x="90" y="68"/>
                  <a:pt x="89" y="68"/>
                  <a:pt x="88" y="68"/>
                </a:cubicBezTo>
                <a:cubicBezTo>
                  <a:pt x="79" y="68"/>
                  <a:pt x="72" y="75"/>
                  <a:pt x="72" y="84"/>
                </a:cubicBezTo>
                <a:cubicBezTo>
                  <a:pt x="72" y="87"/>
                  <a:pt x="73" y="90"/>
                  <a:pt x="75" y="93"/>
                </a:cubicBezTo>
                <a:cubicBezTo>
                  <a:pt x="68" y="97"/>
                  <a:pt x="60" y="100"/>
                  <a:pt x="52" y="100"/>
                </a:cubicBezTo>
                <a:cubicBezTo>
                  <a:pt x="44" y="100"/>
                  <a:pt x="36" y="97"/>
                  <a:pt x="29" y="93"/>
                </a:cubicBezTo>
                <a:cubicBezTo>
                  <a:pt x="31" y="90"/>
                  <a:pt x="32" y="87"/>
                  <a:pt x="32" y="84"/>
                </a:cubicBezTo>
                <a:cubicBezTo>
                  <a:pt x="32" y="75"/>
                  <a:pt x="25" y="68"/>
                  <a:pt x="16" y="68"/>
                </a:cubicBezTo>
                <a:cubicBezTo>
                  <a:pt x="15" y="68"/>
                  <a:pt x="14" y="68"/>
                  <a:pt x="13" y="68"/>
                </a:cubicBezTo>
                <a:cubicBezTo>
                  <a:pt x="12" y="66"/>
                  <a:pt x="12" y="63"/>
                  <a:pt x="12" y="60"/>
                </a:cubicBezTo>
                <a:close/>
              </a:path>
            </a:pathLst>
          </a:custGeom>
          <a:solidFill>
            <a:srgbClr val="00B0F0"/>
          </a:solidFill>
          <a:ln>
            <a:noFill/>
          </a:ln>
        </p:spPr>
        <p:txBody>
          <a:bodyPr vert="horz" wrap="square" lIns="67232" tIns="33616" rIns="67232" bIns="33616" numCol="1" anchor="t" anchorCtr="0" compatLnSpc="1"/>
          <a:lstStyle/>
          <a:p>
            <a:pPr defTabSz="671830">
              <a:defRPr/>
            </a:pPr>
            <a:endParaRPr lang="en-US" sz="975" kern="0">
              <a:solidFill>
                <a:sysClr val="windowText" lastClr="000000"/>
              </a:solidFill>
              <a:latin typeface="Segoe UI"/>
            </a:endParaRPr>
          </a:p>
        </p:txBody>
      </p:sp>
    </p:spTree>
    <p:extLst>
      <p:ext uri="{BB962C8B-B14F-4D97-AF65-F5344CB8AC3E}">
        <p14:creationId xmlns:p14="http://schemas.microsoft.com/office/powerpoint/2010/main" val="35225893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4</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2955621" cy="523220"/>
            <a:chOff x="1" y="200326"/>
            <a:chExt cx="295562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237597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it Works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10" name="组合 9">
            <a:extLst>
              <a:ext uri="{FF2B5EF4-FFF2-40B4-BE49-F238E27FC236}">
                <a16:creationId xmlns:a16="http://schemas.microsoft.com/office/drawing/2014/main" id="{EDD36394-4E80-BD47-B2D1-842D5A24C51C}"/>
              </a:ext>
            </a:extLst>
          </p:cNvPr>
          <p:cNvGrpSpPr/>
          <p:nvPr/>
        </p:nvGrpSpPr>
        <p:grpSpPr>
          <a:xfrm>
            <a:off x="316567" y="1199454"/>
            <a:ext cx="10859430" cy="4704118"/>
            <a:chOff x="316567" y="1126884"/>
            <a:chExt cx="10859430" cy="4704118"/>
          </a:xfrm>
        </p:grpSpPr>
        <p:grpSp>
          <p:nvGrpSpPr>
            <p:cNvPr id="37" name="组合 3">
              <a:extLst>
                <a:ext uri="{FF2B5EF4-FFF2-40B4-BE49-F238E27FC236}">
                  <a16:creationId xmlns:a16="http://schemas.microsoft.com/office/drawing/2014/main" id="{984C6492-8422-6343-9D07-8A568E81F07A}"/>
                </a:ext>
              </a:extLst>
            </p:cNvPr>
            <p:cNvGrpSpPr/>
            <p:nvPr/>
          </p:nvGrpSpPr>
          <p:grpSpPr>
            <a:xfrm>
              <a:off x="1911542" y="1322708"/>
              <a:ext cx="1576081" cy="1012347"/>
              <a:chOff x="283" y="625"/>
              <a:chExt cx="3742" cy="1927"/>
            </a:xfrm>
          </p:grpSpPr>
          <p:cxnSp>
            <p:nvCxnSpPr>
              <p:cNvPr id="132" name="直线箭头连接符 3">
                <a:extLst>
                  <a:ext uri="{FF2B5EF4-FFF2-40B4-BE49-F238E27FC236}">
                    <a16:creationId xmlns:a16="http://schemas.microsoft.com/office/drawing/2014/main" id="{AC81C652-9938-794D-8D24-7DA6A8A3974A}"/>
                  </a:ext>
                </a:extLst>
              </p:cNvPr>
              <p:cNvCxnSpPr/>
              <p:nvPr/>
            </p:nvCxnSpPr>
            <p:spPr>
              <a:xfrm flipV="1">
                <a:off x="282" y="624"/>
                <a:ext cx="0" cy="1927"/>
              </a:xfrm>
              <a:prstGeom prst="straightConnector1">
                <a:avLst/>
              </a:prstGeom>
              <a:ln w="19050" cap="flat" cmpd="sng">
                <a:solidFill>
                  <a:schemeClr val="bg1"/>
                </a:solidFill>
                <a:prstDash val="solid"/>
                <a:round/>
                <a:headEnd type="none" w="med" len="med"/>
                <a:tailEnd type="triangle" w="med" len="med"/>
              </a:ln>
            </p:spPr>
          </p:cxnSp>
          <p:cxnSp>
            <p:nvCxnSpPr>
              <p:cNvPr id="133" name="直线箭头连接符 4">
                <a:extLst>
                  <a:ext uri="{FF2B5EF4-FFF2-40B4-BE49-F238E27FC236}">
                    <a16:creationId xmlns:a16="http://schemas.microsoft.com/office/drawing/2014/main" id="{E9FF30A9-CC59-7446-BB0B-35B45EEC0654}"/>
                  </a:ext>
                </a:extLst>
              </p:cNvPr>
              <p:cNvCxnSpPr/>
              <p:nvPr/>
            </p:nvCxnSpPr>
            <p:spPr>
              <a:xfrm>
                <a:off x="282" y="2552"/>
                <a:ext cx="3742" cy="0"/>
              </a:xfrm>
              <a:prstGeom prst="straightConnector1">
                <a:avLst/>
              </a:prstGeom>
              <a:ln w="19050" cap="flat" cmpd="sng">
                <a:solidFill>
                  <a:schemeClr val="bg1"/>
                </a:solidFill>
                <a:prstDash val="solid"/>
                <a:round/>
                <a:headEnd type="none" w="med" len="med"/>
                <a:tailEnd type="triangle" w="med" len="med"/>
              </a:ln>
            </p:spPr>
          </p:cxnSp>
          <p:sp>
            <p:nvSpPr>
              <p:cNvPr id="134" name="任意形状 5">
                <a:extLst>
                  <a:ext uri="{FF2B5EF4-FFF2-40B4-BE49-F238E27FC236}">
                    <a16:creationId xmlns:a16="http://schemas.microsoft.com/office/drawing/2014/main" id="{EE7FC67B-81A4-A54C-8F81-578277FAF585}"/>
                  </a:ext>
                </a:extLst>
              </p:cNvPr>
              <p:cNvSpPr/>
              <p:nvPr/>
            </p:nvSpPr>
            <p:spPr>
              <a:xfrm>
                <a:off x="292" y="789"/>
                <a:ext cx="3277" cy="1575"/>
              </a:xfrm>
              <a:custGeom>
                <a:avLst/>
                <a:gdLst/>
                <a:ahLst/>
                <a:cxnLst>
                  <a:cxn ang="0">
                    <a:pos x="0" y="819653"/>
                  </a:cxn>
                  <a:cxn ang="0">
                    <a:pos x="240603" y="438248"/>
                  </a:cxn>
                  <a:cxn ang="0">
                    <a:pos x="577446" y="14464"/>
                  </a:cxn>
                  <a:cxn ang="0">
                    <a:pos x="926320" y="997642"/>
                  </a:cxn>
                  <a:cxn ang="0">
                    <a:pos x="1503766" y="311113"/>
                  </a:cxn>
                  <a:cxn ang="0">
                    <a:pos x="2081212" y="811178"/>
                  </a:cxn>
                  <a:cxn ang="0">
                    <a:pos x="2081212" y="811178"/>
                  </a:cxn>
                </a:cxnLst>
                <a:rect l="0" t="0" r="0" b="0"/>
                <a:pathLst>
                  <a:path w="1464734" h="999062">
                    <a:moveTo>
                      <a:pt x="0" y="818782"/>
                    </a:moveTo>
                    <a:cubicBezTo>
                      <a:pt x="50800" y="695309"/>
                      <a:pt x="101601" y="571837"/>
                      <a:pt x="169334" y="437782"/>
                    </a:cubicBezTo>
                    <a:cubicBezTo>
                      <a:pt x="237067" y="303726"/>
                      <a:pt x="325967" y="-78684"/>
                      <a:pt x="406400" y="14449"/>
                    </a:cubicBezTo>
                    <a:cubicBezTo>
                      <a:pt x="486833" y="107582"/>
                      <a:pt x="543278" y="947193"/>
                      <a:pt x="651934" y="996582"/>
                    </a:cubicBezTo>
                    <a:cubicBezTo>
                      <a:pt x="760590" y="1045971"/>
                      <a:pt x="922867" y="341826"/>
                      <a:pt x="1058334" y="310782"/>
                    </a:cubicBezTo>
                    <a:cubicBezTo>
                      <a:pt x="1193801" y="279738"/>
                      <a:pt x="1464734" y="810316"/>
                      <a:pt x="1464734" y="810316"/>
                    </a:cubicBezTo>
                    <a:lnTo>
                      <a:pt x="1464734" y="810316"/>
                    </a:lnTo>
                  </a:path>
                </a:pathLst>
              </a:custGeom>
              <a:noFill/>
              <a:ln w="19050" cap="flat" cmpd="sng">
                <a:solidFill>
                  <a:srgbClr val="00B0F0"/>
                </a:solidFill>
                <a:prstDash val="solid"/>
                <a:round/>
                <a:headEnd type="none" w="med" len="med"/>
                <a:tailEnd type="none" w="med" len="med"/>
              </a:ln>
            </p:spPr>
            <p:txBody>
              <a:bodyPr/>
              <a:lstStyle/>
              <a:p>
                <a:endParaRPr lang="zh-CN" altLang="en-US" sz="1400" dirty="0">
                  <a:solidFill>
                    <a:schemeClr val="bg1"/>
                  </a:solidFill>
                  <a:latin typeface="Century Gothic" panose="020B0502020202020204" pitchFamily="34" charset="0"/>
                </a:endParaRPr>
              </a:p>
            </p:txBody>
          </p:sp>
        </p:grpSp>
        <p:sp>
          <p:nvSpPr>
            <p:cNvPr id="38" name="右箭头 8">
              <a:extLst>
                <a:ext uri="{FF2B5EF4-FFF2-40B4-BE49-F238E27FC236}">
                  <a16:creationId xmlns:a16="http://schemas.microsoft.com/office/drawing/2014/main" id="{1BF6A65C-8CAA-114B-A21F-64FC3B1F7C64}"/>
                </a:ext>
              </a:extLst>
            </p:cNvPr>
            <p:cNvSpPr/>
            <p:nvPr/>
          </p:nvSpPr>
          <p:spPr>
            <a:xfrm>
              <a:off x="3779648" y="1738626"/>
              <a:ext cx="753623" cy="268219"/>
            </a:xfrm>
            <a:prstGeom prst="rightArrow">
              <a:avLst>
                <a:gd name="adj1" fmla="val 50000"/>
                <a:gd name="adj2" fmla="val 50080"/>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aphicFrame>
          <p:nvGraphicFramePr>
            <p:cNvPr id="41" name="表格 40">
              <a:extLst>
                <a:ext uri="{FF2B5EF4-FFF2-40B4-BE49-F238E27FC236}">
                  <a16:creationId xmlns:a16="http://schemas.microsoft.com/office/drawing/2014/main" id="{B670967C-0C2D-2B47-8762-7A114CD87B1E}"/>
                </a:ext>
              </a:extLst>
            </p:cNvPr>
            <p:cNvGraphicFramePr/>
            <p:nvPr>
              <p:extLst>
                <p:ext uri="{D42A27DB-BD31-4B8C-83A1-F6EECF244321}">
                  <p14:modId xmlns:p14="http://schemas.microsoft.com/office/powerpoint/2010/main" val="1425878573"/>
                </p:ext>
              </p:extLst>
            </p:nvPr>
          </p:nvGraphicFramePr>
          <p:xfrm>
            <a:off x="7030699" y="4503714"/>
            <a:ext cx="3589109" cy="1226320"/>
          </p:xfrm>
          <a:graphic>
            <a:graphicData uri="http://schemas.openxmlformats.org/drawingml/2006/table">
              <a:tbl>
                <a:tblPr/>
                <a:tblGrid>
                  <a:gridCol w="1171801">
                    <a:extLst>
                      <a:ext uri="{9D8B030D-6E8A-4147-A177-3AD203B41FA5}">
                        <a16:colId xmlns:a16="http://schemas.microsoft.com/office/drawing/2014/main" val="20000"/>
                      </a:ext>
                    </a:extLst>
                  </a:gridCol>
                  <a:gridCol w="886498">
                    <a:extLst>
                      <a:ext uri="{9D8B030D-6E8A-4147-A177-3AD203B41FA5}">
                        <a16:colId xmlns:a16="http://schemas.microsoft.com/office/drawing/2014/main" val="20001"/>
                      </a:ext>
                    </a:extLst>
                  </a:gridCol>
                  <a:gridCol w="1530810">
                    <a:extLst>
                      <a:ext uri="{9D8B030D-6E8A-4147-A177-3AD203B41FA5}">
                        <a16:colId xmlns:a16="http://schemas.microsoft.com/office/drawing/2014/main" val="20002"/>
                      </a:ext>
                    </a:extLst>
                  </a:gridCol>
                </a:tblGrid>
                <a:tr h="271582">
                  <a:tc>
                    <a:txBody>
                      <a:bodyPr/>
                      <a:lstStyle/>
                      <a:p>
                        <a:pPr marL="0" lvl="0" indent="0" algn="ctr" eaLnBrk="1" hangingPunct="1">
                          <a:spcBef>
                            <a:spcPct val="0"/>
                          </a:spcBef>
                          <a:buNone/>
                        </a:pPr>
                        <a:r>
                          <a:rPr lang="en-US" altLang="zh-CN" sz="1000" b="1" dirty="0">
                            <a:solidFill>
                              <a:srgbClr val="FFFFFF"/>
                            </a:solidFill>
                            <a:latin typeface="Century Gothic" panose="020B0502020202020204" pitchFamily="34" charset="0"/>
                          </a:rPr>
                          <a:t>APP fingerprints</a:t>
                        </a:r>
                        <a:endParaRPr lang="zh-CN" altLang="en-US" sz="1000" b="1" dirty="0">
                          <a:solidFill>
                            <a:srgbClr val="FFFFFF"/>
                          </a:solidFill>
                          <a:latin typeface="Century Gothic" panose="020B0502020202020204" pitchFamily="34" charset="0"/>
                        </a:endParaRPr>
                      </a:p>
                    </a:txBody>
                    <a:tcPr marL="91449" marR="91449" marT="45727" marB="45727">
                      <a:lnL w="12700" cap="flat" cmpd="sng" algn="ctr">
                        <a:solidFill>
                          <a:srgbClr val="00B0F0"/>
                        </a:solidFill>
                        <a:prstDash val="solid"/>
                        <a:round/>
                        <a:headEnd type="none" w="med" len="med"/>
                        <a:tailEnd type="none" w="med" len="med"/>
                      </a:lnL>
                      <a:lnR w="6350"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solidFill>
                    </a:tcPr>
                  </a:tc>
                  <a:tc>
                    <a:txBody>
                      <a:bodyPr/>
                      <a:lstStyle/>
                      <a:p>
                        <a:pPr marL="0" lvl="0" indent="0" algn="ctr" eaLnBrk="1" hangingPunct="1">
                          <a:spcBef>
                            <a:spcPct val="0"/>
                          </a:spcBef>
                          <a:buNone/>
                        </a:pPr>
                        <a:r>
                          <a:rPr lang="en-US" altLang="zh-CN" sz="1000" b="1" dirty="0">
                            <a:solidFill>
                              <a:srgbClr val="FFFFFF"/>
                            </a:solidFill>
                            <a:latin typeface="Century Gothic" panose="020B0502020202020204" pitchFamily="34" charset="0"/>
                          </a:rPr>
                          <a:t>Scheduling</a:t>
                        </a:r>
                        <a:endParaRPr lang="zh-CN" altLang="en-US" sz="1000" b="1" dirty="0">
                          <a:solidFill>
                            <a:srgbClr val="FFFFFF"/>
                          </a:solidFill>
                          <a:latin typeface="Century Gothic" panose="020B0502020202020204" pitchFamily="34" charset="0"/>
                        </a:endParaRPr>
                      </a:p>
                    </a:txBody>
                    <a:tcPr marL="91449" marR="91449" marT="45727" marB="45727">
                      <a:lnL w="6350" cap="flat" cmpd="sng" algn="ctr">
                        <a:solidFill>
                          <a:schemeClr val="bg1"/>
                        </a:solidFill>
                        <a:prstDash val="dash"/>
                        <a:round/>
                        <a:headEnd type="none" w="med" len="med"/>
                        <a:tailEnd type="none" w="med" len="med"/>
                      </a:lnL>
                      <a:lnR w="6350"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solidFill>
                    </a:tcPr>
                  </a:tc>
                  <a:tc>
                    <a:txBody>
                      <a:bodyPr/>
                      <a:lstStyle/>
                      <a:p>
                        <a:pPr marL="0" lvl="0" indent="0" algn="ctr" eaLnBrk="1" hangingPunct="1">
                          <a:spcBef>
                            <a:spcPct val="0"/>
                          </a:spcBef>
                          <a:buNone/>
                        </a:pPr>
                        <a:r>
                          <a:rPr lang="en-US" altLang="zh-CN" sz="1000" b="1" dirty="0">
                            <a:solidFill>
                              <a:srgbClr val="FFFFFF"/>
                            </a:solidFill>
                            <a:latin typeface="Century Gothic" panose="020B0502020202020204" pitchFamily="34" charset="0"/>
                          </a:rPr>
                          <a:t>Resource</a:t>
                        </a:r>
                        <a:r>
                          <a:rPr lang="zh-CN" altLang="en-US" sz="1000" b="1" dirty="0">
                            <a:solidFill>
                              <a:srgbClr val="FFFFFF"/>
                            </a:solidFill>
                            <a:latin typeface="Century Gothic" panose="020B0502020202020204" pitchFamily="34" charset="0"/>
                          </a:rPr>
                          <a:t> </a:t>
                        </a:r>
                        <a:r>
                          <a:rPr lang="en-US" altLang="zh-CN" sz="1000" b="1" dirty="0">
                            <a:solidFill>
                              <a:srgbClr val="FFFFFF"/>
                            </a:solidFill>
                            <a:latin typeface="Century Gothic" panose="020B0502020202020204" pitchFamily="34" charset="0"/>
                          </a:rPr>
                          <a:t>distribution</a:t>
                        </a:r>
                        <a:endParaRPr lang="zh-CN" altLang="en-US" sz="1000" b="1" dirty="0">
                          <a:solidFill>
                            <a:srgbClr val="FFFFFF"/>
                          </a:solidFill>
                          <a:latin typeface="Century Gothic" panose="020B0502020202020204" pitchFamily="34" charset="0"/>
                        </a:endParaRPr>
                      </a:p>
                    </a:txBody>
                    <a:tcPr marL="91449" marR="91449" marT="45727" marB="45727">
                      <a:lnL w="6350" cap="flat" cmpd="sng" algn="ctr">
                        <a:solidFill>
                          <a:schemeClr val="bg1"/>
                        </a:solidFill>
                        <a:prstDash val="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solidFill>
                    </a:tcPr>
                  </a:tc>
                  <a:extLst>
                    <a:ext uri="{0D108BD9-81ED-4DB2-BD59-A6C34878D82A}">
                      <a16:rowId xmlns:a16="http://schemas.microsoft.com/office/drawing/2014/main" val="10000"/>
                    </a:ext>
                  </a:extLst>
                </a:tr>
                <a:tr h="319937">
                  <a:tc>
                    <a:txBody>
                      <a:bodyPr/>
                      <a:lstStyle/>
                      <a:p>
                        <a:pPr marL="0" lvl="0" indent="0" algn="ctr" eaLnBrk="1" hangingPunct="1">
                          <a:spcBef>
                            <a:spcPct val="0"/>
                          </a:spcBef>
                          <a:buNone/>
                        </a:pPr>
                        <a:r>
                          <a:rPr lang="en-US" altLang="zh-CN" sz="1050" dirty="0">
                            <a:solidFill>
                              <a:srgbClr val="00B0F0"/>
                            </a:solidFill>
                            <a:latin typeface="Century Gothic" panose="020B0502020202020204" pitchFamily="34" charset="0"/>
                          </a:rPr>
                          <a:t>M1,M2,</a:t>
                        </a:r>
                        <a:r>
                          <a:rPr lang="is-IS" altLang="en-US" sz="1050" dirty="0">
                            <a:solidFill>
                              <a:srgbClr val="00B0F0"/>
                            </a:solidFill>
                            <a:latin typeface="Century Gothic" panose="020B0502020202020204" pitchFamily="34" charset="0"/>
                          </a:rPr>
                          <a:t>…</a:t>
                        </a:r>
                      </a:p>
                    </a:txBody>
                    <a:tcPr marL="91449" marR="91449" marT="45727" marB="45727">
                      <a:lnL w="12700" cap="flat" cmpd="sng" algn="ctr">
                        <a:solidFill>
                          <a:srgbClr val="00B0F0"/>
                        </a:solidFill>
                        <a:prstDash val="solid"/>
                        <a:round/>
                        <a:headEnd type="none" w="med" len="med"/>
                        <a:tailEnd type="none" w="med" len="med"/>
                      </a:lnL>
                      <a:lnR w="6350" cap="flat" cmpd="sng" algn="ctr">
                        <a:solidFill>
                          <a:srgbClr val="00B0F0"/>
                        </a:solidFill>
                        <a:prstDash val="dash"/>
                        <a:round/>
                        <a:headEnd type="none" w="med" len="med"/>
                        <a:tailEnd type="none" w="med" len="med"/>
                      </a:lnR>
                      <a:lnT w="6350" cap="flat" cmpd="sng" algn="ctr">
                        <a:solidFill>
                          <a:srgbClr val="00B0F0"/>
                        </a:solidFill>
                        <a:prstDash val="dash"/>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alpha val="10000"/>
                        </a:srgbClr>
                      </a:solidFill>
                    </a:tcPr>
                  </a:tc>
                  <a:tc>
                    <a:txBody>
                      <a:bodyPr/>
                      <a:lstStyle/>
                      <a:p>
                        <a:pPr marL="0" lvl="0" indent="0" algn="ctr" eaLnBrk="1" hangingPunct="1">
                          <a:spcBef>
                            <a:spcPct val="0"/>
                          </a:spcBef>
                          <a:buNone/>
                        </a:pPr>
                        <a:r>
                          <a:rPr lang="en-US" altLang="zh-CN" sz="1050" dirty="0">
                            <a:solidFill>
                              <a:srgbClr val="00B0F0"/>
                            </a:solidFill>
                            <a:latin typeface="Century Gothic" panose="020B0502020202020204" pitchFamily="34" charset="0"/>
                          </a:rPr>
                          <a:t>1</a:t>
                        </a:r>
                      </a:p>
                    </a:txBody>
                    <a:tcPr marL="91449" marR="91449" marT="45727" marB="45727">
                      <a:lnL w="6350" cap="flat" cmpd="sng" algn="ctr">
                        <a:solidFill>
                          <a:srgbClr val="00B0F0"/>
                        </a:solidFill>
                        <a:prstDash val="dash"/>
                        <a:round/>
                        <a:headEnd type="none" w="med" len="med"/>
                        <a:tailEnd type="none" w="med" len="med"/>
                      </a:lnL>
                      <a:lnR w="6350" cap="flat" cmpd="sng" algn="ctr">
                        <a:solidFill>
                          <a:srgbClr val="00B0F0"/>
                        </a:solidFill>
                        <a:prstDash val="dash"/>
                        <a:round/>
                        <a:headEnd type="none" w="med" len="med"/>
                        <a:tailEnd type="none" w="med" len="med"/>
                      </a:lnR>
                      <a:lnT w="6350" cap="flat" cmpd="sng" algn="ctr">
                        <a:solidFill>
                          <a:srgbClr val="00B0F0"/>
                        </a:solidFill>
                        <a:prstDash val="dash"/>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alpha val="10000"/>
                        </a:srgbClr>
                      </a:solidFill>
                    </a:tcPr>
                  </a:tc>
                  <a:tc>
                    <a:txBody>
                      <a:bodyPr/>
                      <a:lstStyle/>
                      <a:p>
                        <a:pPr marL="0" lvl="0" indent="0" algn="ctr" eaLnBrk="1" hangingPunct="1">
                          <a:spcBef>
                            <a:spcPct val="0"/>
                          </a:spcBef>
                          <a:buNone/>
                        </a:pPr>
                        <a:r>
                          <a:rPr lang="en-US" altLang="zh-CN" sz="1050" dirty="0">
                            <a:solidFill>
                              <a:srgbClr val="00B0F0"/>
                            </a:solidFill>
                            <a:latin typeface="Century Gothic" panose="020B0502020202020204" pitchFamily="34" charset="0"/>
                          </a:rPr>
                          <a:t>3</a:t>
                        </a:r>
                      </a:p>
                    </a:txBody>
                    <a:tcPr marL="91449" marR="91449" marT="45727" marB="45727">
                      <a:lnL w="6350"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6350" cap="flat" cmpd="sng" algn="ctr">
                        <a:solidFill>
                          <a:srgbClr val="00B0F0"/>
                        </a:solidFill>
                        <a:prstDash val="dash"/>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alpha val="10000"/>
                        </a:srgbClr>
                      </a:solidFill>
                    </a:tcPr>
                  </a:tc>
                  <a:extLst>
                    <a:ext uri="{0D108BD9-81ED-4DB2-BD59-A6C34878D82A}">
                      <a16:rowId xmlns:a16="http://schemas.microsoft.com/office/drawing/2014/main" val="10001"/>
                    </a:ext>
                  </a:extLst>
                </a:tr>
                <a:tr h="318246">
                  <a:tc>
                    <a:txBody>
                      <a:bodyPr/>
                      <a:lstStyle/>
                      <a:p>
                        <a:pPr marL="0" lvl="0" indent="0" algn="ctr" eaLnBrk="1" hangingPunct="1">
                          <a:spcBef>
                            <a:spcPct val="0"/>
                          </a:spcBef>
                          <a:buNone/>
                        </a:pPr>
                        <a:r>
                          <a:rPr lang="en-US" altLang="zh-CN" sz="1050" dirty="0">
                            <a:solidFill>
                              <a:schemeClr val="bg1"/>
                            </a:solidFill>
                            <a:latin typeface="Century Gothic" panose="020B0502020202020204" pitchFamily="34" charset="0"/>
                          </a:rPr>
                          <a:t>M1,M2,</a:t>
                        </a:r>
                        <a:r>
                          <a:rPr lang="is-IS" altLang="en-US" sz="1050" dirty="0">
                            <a:solidFill>
                              <a:schemeClr val="bg1"/>
                            </a:solidFill>
                            <a:latin typeface="Century Gothic" panose="020B0502020202020204" pitchFamily="34" charset="0"/>
                          </a:rPr>
                          <a:t>…</a:t>
                        </a:r>
                      </a:p>
                    </a:txBody>
                    <a:tcPr marL="91449" marR="91449" marT="45727" marB="45727">
                      <a:lnL w="12700" cap="flat" cmpd="sng" algn="ctr">
                        <a:solidFill>
                          <a:srgbClr val="00B0F0"/>
                        </a:solidFill>
                        <a:prstDash val="solid"/>
                        <a:round/>
                        <a:headEnd type="none" w="med" len="med"/>
                        <a:tailEnd type="none" w="med" len="med"/>
                      </a:lnL>
                      <a:lnR w="6350" cap="flat" cmpd="sng" algn="ctr">
                        <a:solidFill>
                          <a:srgbClr val="00B0F0"/>
                        </a:solidFill>
                        <a:prstDash val="dash"/>
                        <a:round/>
                        <a:headEnd type="none" w="med" len="med"/>
                        <a:tailEnd type="none" w="med" len="med"/>
                      </a:lnR>
                      <a:lnT w="6350" cap="flat" cmpd="sng" algn="ctr">
                        <a:solidFill>
                          <a:srgbClr val="00B0F0"/>
                        </a:solidFill>
                        <a:prstDash val="dash"/>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alpha val="20000"/>
                        </a:srgbClr>
                      </a:solidFill>
                    </a:tcPr>
                  </a:tc>
                  <a:tc>
                    <a:txBody>
                      <a:bodyPr/>
                      <a:lstStyle/>
                      <a:p>
                        <a:pPr marL="0" lvl="0" indent="0" algn="ctr" eaLnBrk="1" hangingPunct="1">
                          <a:spcBef>
                            <a:spcPct val="0"/>
                          </a:spcBef>
                          <a:buNone/>
                        </a:pPr>
                        <a:r>
                          <a:rPr lang="en-US" altLang="zh-CN" sz="1050" dirty="0">
                            <a:solidFill>
                              <a:schemeClr val="bg1"/>
                            </a:solidFill>
                            <a:latin typeface="Century Gothic" panose="020B0502020202020204" pitchFamily="34" charset="0"/>
                          </a:rPr>
                          <a:t>1</a:t>
                        </a:r>
                      </a:p>
                    </a:txBody>
                    <a:tcPr marL="91449" marR="91449" marT="45727" marB="45727">
                      <a:lnL w="6350" cap="flat" cmpd="sng" algn="ctr">
                        <a:solidFill>
                          <a:srgbClr val="00B0F0"/>
                        </a:solidFill>
                        <a:prstDash val="dash"/>
                        <a:round/>
                        <a:headEnd type="none" w="med" len="med"/>
                        <a:tailEnd type="none" w="med" len="med"/>
                      </a:lnL>
                      <a:lnR w="6350" cap="flat" cmpd="sng" algn="ctr">
                        <a:solidFill>
                          <a:srgbClr val="00B0F0"/>
                        </a:solidFill>
                        <a:prstDash val="dash"/>
                        <a:round/>
                        <a:headEnd type="none" w="med" len="med"/>
                        <a:tailEnd type="none" w="med" len="med"/>
                      </a:lnR>
                      <a:lnT w="6350" cap="flat" cmpd="sng" algn="ctr">
                        <a:solidFill>
                          <a:srgbClr val="00B0F0"/>
                        </a:solidFill>
                        <a:prstDash val="dash"/>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alpha val="20000"/>
                        </a:srgbClr>
                      </a:solidFill>
                    </a:tcPr>
                  </a:tc>
                  <a:tc>
                    <a:txBody>
                      <a:bodyPr/>
                      <a:lstStyle/>
                      <a:p>
                        <a:pPr marL="0" lvl="0" indent="0" algn="ctr" eaLnBrk="1" hangingPunct="1">
                          <a:spcBef>
                            <a:spcPct val="0"/>
                          </a:spcBef>
                          <a:buNone/>
                        </a:pPr>
                        <a:r>
                          <a:rPr lang="en-US" altLang="zh-CN" sz="1050" dirty="0">
                            <a:solidFill>
                              <a:schemeClr val="bg1"/>
                            </a:solidFill>
                            <a:latin typeface="Century Gothic" panose="020B0502020202020204" pitchFamily="34" charset="0"/>
                          </a:rPr>
                          <a:t>2</a:t>
                        </a:r>
                      </a:p>
                    </a:txBody>
                    <a:tcPr marL="91449" marR="91449" marT="45727" marB="45727">
                      <a:lnL w="6350"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6350" cap="flat" cmpd="sng" algn="ctr">
                        <a:solidFill>
                          <a:srgbClr val="00B0F0"/>
                        </a:solidFill>
                        <a:prstDash val="dash"/>
                        <a:round/>
                        <a:headEnd type="none" w="med" len="med"/>
                        <a:tailEnd type="none" w="med" len="med"/>
                      </a:lnT>
                      <a:lnB w="6350" cap="flat" cmpd="sng" algn="ctr">
                        <a:solidFill>
                          <a:srgbClr val="00B0F0"/>
                        </a:solidFill>
                        <a:prstDash val="dash"/>
                        <a:round/>
                        <a:headEnd type="none" w="med" len="med"/>
                        <a:tailEnd type="none" w="med" len="med"/>
                      </a:lnB>
                      <a:lnTlToBr>
                        <a:noFill/>
                      </a:lnTlToBr>
                      <a:lnBlToTr>
                        <a:noFill/>
                      </a:lnBlToTr>
                      <a:solidFill>
                        <a:srgbClr val="00B0F0">
                          <a:alpha val="20000"/>
                        </a:srgbClr>
                      </a:solidFill>
                    </a:tcPr>
                  </a:tc>
                  <a:extLst>
                    <a:ext uri="{0D108BD9-81ED-4DB2-BD59-A6C34878D82A}">
                      <a16:rowId xmlns:a16="http://schemas.microsoft.com/office/drawing/2014/main" val="10002"/>
                    </a:ext>
                  </a:extLst>
                </a:tr>
                <a:tr h="316555">
                  <a:tc>
                    <a:txBody>
                      <a:bodyPr/>
                      <a:lstStyle/>
                      <a:p>
                        <a:pPr marL="0" lvl="0" indent="0" algn="ctr" eaLnBrk="1" hangingPunct="1">
                          <a:spcBef>
                            <a:spcPct val="0"/>
                          </a:spcBef>
                          <a:buNone/>
                        </a:pPr>
                        <a:r>
                          <a:rPr lang="en-US" altLang="zh-CN" sz="1050" dirty="0">
                            <a:solidFill>
                              <a:schemeClr val="bg1"/>
                            </a:solidFill>
                            <a:latin typeface="Century Gothic" panose="020B0502020202020204" pitchFamily="34" charset="0"/>
                          </a:rPr>
                          <a:t>M1,M2,</a:t>
                        </a:r>
                        <a:r>
                          <a:rPr lang="is-IS" altLang="en-US" sz="1050">
                            <a:solidFill>
                              <a:schemeClr val="bg1"/>
                            </a:solidFill>
                            <a:latin typeface="Century Gothic" panose="020B0502020202020204" pitchFamily="34" charset="0"/>
                          </a:rPr>
                          <a:t>…</a:t>
                        </a:r>
                      </a:p>
                    </a:txBody>
                    <a:tcPr marL="91449" marR="91449" marT="45727" marB="45727">
                      <a:lnL w="12700" cap="flat" cmpd="sng" algn="ctr">
                        <a:solidFill>
                          <a:srgbClr val="00B0F0"/>
                        </a:solidFill>
                        <a:prstDash val="solid"/>
                        <a:round/>
                        <a:headEnd type="none" w="med" len="med"/>
                        <a:tailEnd type="none" w="med" len="med"/>
                      </a:lnL>
                      <a:lnR w="6350" cap="flat" cmpd="sng" algn="ctr">
                        <a:solidFill>
                          <a:srgbClr val="00B0F0"/>
                        </a:solidFill>
                        <a:prstDash val="dash"/>
                        <a:round/>
                        <a:headEnd type="none" w="med" len="med"/>
                        <a:tailEnd type="none" w="med" len="med"/>
                      </a:lnR>
                      <a:lnT w="6350"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lnTlToBr>
                        <a:noFill/>
                      </a:lnTlToBr>
                      <a:lnBlToTr>
                        <a:noFill/>
                      </a:lnBlToTr>
                      <a:solidFill>
                        <a:srgbClr val="00B0F0">
                          <a:alpha val="10000"/>
                        </a:srgbClr>
                      </a:solidFill>
                    </a:tcPr>
                  </a:tc>
                  <a:tc>
                    <a:txBody>
                      <a:bodyPr/>
                      <a:lstStyle/>
                      <a:p>
                        <a:pPr marL="0" lvl="0" indent="0" algn="ctr" eaLnBrk="1" hangingPunct="1">
                          <a:spcBef>
                            <a:spcPct val="0"/>
                          </a:spcBef>
                          <a:buNone/>
                        </a:pPr>
                        <a:r>
                          <a:rPr lang="en-US" altLang="zh-CN" sz="1050" dirty="0">
                            <a:solidFill>
                              <a:schemeClr val="bg1"/>
                            </a:solidFill>
                            <a:latin typeface="Century Gothic" panose="020B0502020202020204" pitchFamily="34" charset="0"/>
                          </a:rPr>
                          <a:t>1</a:t>
                        </a:r>
                      </a:p>
                    </a:txBody>
                    <a:tcPr marL="91449" marR="91449" marT="45727" marB="45727">
                      <a:lnL w="6350" cap="flat" cmpd="sng" algn="ctr">
                        <a:solidFill>
                          <a:srgbClr val="00B0F0"/>
                        </a:solidFill>
                        <a:prstDash val="dash"/>
                        <a:round/>
                        <a:headEnd type="none" w="med" len="med"/>
                        <a:tailEnd type="none" w="med" len="med"/>
                      </a:lnL>
                      <a:lnR w="6350" cap="flat" cmpd="sng" algn="ctr">
                        <a:solidFill>
                          <a:srgbClr val="00B0F0"/>
                        </a:solidFill>
                        <a:prstDash val="dash"/>
                        <a:round/>
                        <a:headEnd type="none" w="med" len="med"/>
                        <a:tailEnd type="none" w="med" len="med"/>
                      </a:lnR>
                      <a:lnT w="6350"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lnTlToBr>
                        <a:noFill/>
                      </a:lnTlToBr>
                      <a:lnBlToTr>
                        <a:noFill/>
                      </a:lnBlToTr>
                      <a:solidFill>
                        <a:srgbClr val="00B0F0">
                          <a:alpha val="10000"/>
                        </a:srgbClr>
                      </a:solidFill>
                    </a:tcPr>
                  </a:tc>
                  <a:tc>
                    <a:txBody>
                      <a:bodyPr/>
                      <a:lstStyle/>
                      <a:p>
                        <a:pPr marL="0" lvl="0" indent="0" algn="ctr" eaLnBrk="1" hangingPunct="1">
                          <a:spcBef>
                            <a:spcPct val="0"/>
                          </a:spcBef>
                          <a:buNone/>
                        </a:pPr>
                        <a:r>
                          <a:rPr lang="en-US" altLang="zh-CN" sz="1050" dirty="0">
                            <a:solidFill>
                              <a:schemeClr val="bg1"/>
                            </a:solidFill>
                            <a:latin typeface="Century Gothic" panose="020B0502020202020204" pitchFamily="34" charset="0"/>
                          </a:rPr>
                          <a:t>1</a:t>
                        </a:r>
                      </a:p>
                    </a:txBody>
                    <a:tcPr marL="91449" marR="91449" marT="45727" marB="45727">
                      <a:lnL w="6350"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6350"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lnTlToBr>
                        <a:noFill/>
                      </a:lnTlToBr>
                      <a:lnBlToTr>
                        <a:noFill/>
                      </a:lnBlToTr>
                      <a:solidFill>
                        <a:srgbClr val="00B0F0">
                          <a:alpha val="10000"/>
                        </a:srgbClr>
                      </a:solidFill>
                    </a:tcPr>
                  </a:tc>
                  <a:extLst>
                    <a:ext uri="{0D108BD9-81ED-4DB2-BD59-A6C34878D82A}">
                      <a16:rowId xmlns:a16="http://schemas.microsoft.com/office/drawing/2014/main" val="10003"/>
                    </a:ext>
                  </a:extLst>
                </a:tr>
              </a:tbl>
            </a:graphicData>
          </a:graphic>
        </p:graphicFrame>
        <p:cxnSp>
          <p:nvCxnSpPr>
            <p:cNvPr id="45" name="直线连接符 33">
              <a:extLst>
                <a:ext uri="{FF2B5EF4-FFF2-40B4-BE49-F238E27FC236}">
                  <a16:creationId xmlns:a16="http://schemas.microsoft.com/office/drawing/2014/main" id="{C2853C8C-23FE-2549-8571-00016BDED464}"/>
                </a:ext>
              </a:extLst>
            </p:cNvPr>
            <p:cNvCxnSpPr/>
            <p:nvPr/>
          </p:nvCxnSpPr>
          <p:spPr>
            <a:xfrm>
              <a:off x="3558831" y="1126884"/>
              <a:ext cx="5934" cy="3822708"/>
            </a:xfrm>
            <a:prstGeom prst="line">
              <a:avLst/>
            </a:prstGeom>
            <a:ln w="12700" cap="flat" cmpd="sng">
              <a:solidFill>
                <a:srgbClr val="00B0F0"/>
              </a:solidFill>
              <a:prstDash val="dash"/>
              <a:round/>
              <a:headEnd type="none" w="med" len="med"/>
              <a:tailEnd type="none" w="med" len="med"/>
            </a:ln>
          </p:spPr>
        </p:cxnSp>
        <p:sp>
          <p:nvSpPr>
            <p:cNvPr id="61" name="文本框 65">
              <a:extLst>
                <a:ext uri="{FF2B5EF4-FFF2-40B4-BE49-F238E27FC236}">
                  <a16:creationId xmlns:a16="http://schemas.microsoft.com/office/drawing/2014/main" id="{F588932C-DAA7-8B46-A791-27D65601F293}"/>
                </a:ext>
              </a:extLst>
            </p:cNvPr>
            <p:cNvSpPr txBox="1"/>
            <p:nvPr/>
          </p:nvSpPr>
          <p:spPr>
            <a:xfrm>
              <a:off x="3513803" y="1316208"/>
              <a:ext cx="1285313" cy="415498"/>
            </a:xfrm>
            <a:prstGeom prst="rect">
              <a:avLst/>
            </a:prstGeom>
            <a:noFill/>
            <a:ln w="9525">
              <a:noFill/>
            </a:ln>
          </p:spPr>
          <p:txBody>
            <a:bodyPr wrap="square" anchor="t">
              <a:spAutoFit/>
            </a:bodyPr>
            <a:lstStyle/>
            <a:p>
              <a:pPr algn="ctr" eaLnBrk="0" hangingPunct="0"/>
              <a:r>
                <a:rPr lang="en-US" altLang="zh-CN" sz="1000" b="1" dirty="0">
                  <a:solidFill>
                    <a:schemeClr val="bg1"/>
                  </a:solidFill>
                  <a:latin typeface="Century Gothic" panose="020B0502020202020204" pitchFamily="34" charset="0"/>
                  <a:ea typeface="宋体" panose="02010600030101010101" pitchFamily="2" charset="-122"/>
                </a:rPr>
                <a:t>Characteristics extraction</a:t>
              </a:r>
              <a:endParaRPr lang="zh-CN" altLang="en-US" sz="1000" b="1" dirty="0">
                <a:solidFill>
                  <a:schemeClr val="bg1"/>
                </a:solidFill>
                <a:latin typeface="Century Gothic" panose="020B0502020202020204" pitchFamily="34" charset="0"/>
                <a:ea typeface="宋体" panose="02010600030101010101" pitchFamily="2" charset="-122"/>
              </a:endParaRPr>
            </a:p>
          </p:txBody>
        </p:sp>
        <p:sp>
          <p:nvSpPr>
            <p:cNvPr id="65" name="文本框 86">
              <a:extLst>
                <a:ext uri="{FF2B5EF4-FFF2-40B4-BE49-F238E27FC236}">
                  <a16:creationId xmlns:a16="http://schemas.microsoft.com/office/drawing/2014/main" id="{606C4303-91F8-9047-814F-87E0870B65C9}"/>
                </a:ext>
              </a:extLst>
            </p:cNvPr>
            <p:cNvSpPr txBox="1"/>
            <p:nvPr/>
          </p:nvSpPr>
          <p:spPr>
            <a:xfrm>
              <a:off x="3546963" y="2198572"/>
              <a:ext cx="495547" cy="261610"/>
            </a:xfrm>
            <a:prstGeom prst="rect">
              <a:avLst/>
            </a:prstGeom>
            <a:noFill/>
            <a:ln w="9525">
              <a:noFill/>
            </a:ln>
          </p:spPr>
          <p:txBody>
            <a:bodyPr wrap="square" anchor="t">
              <a:spAutoFit/>
            </a:bodyPr>
            <a:lstStyle/>
            <a:p>
              <a:pPr eaLnBrk="0" hangingPunct="0"/>
              <a:r>
                <a:rPr lang="en-US" altLang="zh-CN" sz="1100" dirty="0">
                  <a:solidFill>
                    <a:schemeClr val="bg1"/>
                  </a:solidFill>
                  <a:latin typeface="Century Gothic" panose="020B0502020202020204" pitchFamily="34" charset="0"/>
                  <a:ea typeface="宋体" panose="02010600030101010101" pitchFamily="2" charset="-122"/>
                </a:rPr>
                <a:t>Time</a:t>
              </a:r>
              <a:endParaRPr lang="zh-CN" altLang="en-US" sz="1100">
                <a:solidFill>
                  <a:schemeClr val="bg1"/>
                </a:solidFill>
                <a:latin typeface="Century Gothic" panose="020B0502020202020204" pitchFamily="34" charset="0"/>
                <a:ea typeface="宋体" panose="02010600030101010101" pitchFamily="2" charset="-122"/>
              </a:endParaRPr>
            </a:p>
          </p:txBody>
        </p:sp>
        <p:sp>
          <p:nvSpPr>
            <p:cNvPr id="67" name="文本框 99">
              <a:extLst>
                <a:ext uri="{FF2B5EF4-FFF2-40B4-BE49-F238E27FC236}">
                  <a16:creationId xmlns:a16="http://schemas.microsoft.com/office/drawing/2014/main" id="{CB4D2CCD-BA9B-AA4C-A68D-4A364A209DAF}"/>
                </a:ext>
              </a:extLst>
            </p:cNvPr>
            <p:cNvSpPr txBox="1"/>
            <p:nvPr/>
          </p:nvSpPr>
          <p:spPr>
            <a:xfrm>
              <a:off x="7828009" y="4139585"/>
              <a:ext cx="2005112" cy="261610"/>
            </a:xfrm>
            <a:prstGeom prst="rect">
              <a:avLst/>
            </a:prstGeom>
            <a:noFill/>
            <a:ln w="9525">
              <a:noFill/>
            </a:ln>
          </p:spPr>
          <p:txBody>
            <a:bodyPr wrap="square" anchor="t">
              <a:spAutoFit/>
            </a:bodyPr>
            <a:lstStyle/>
            <a:p>
              <a:pPr algn="ctr" eaLnBrk="0" hangingPunct="0"/>
              <a:r>
                <a:rPr lang="en-US" altLang="zh-CN" sz="1100" b="1" dirty="0">
                  <a:solidFill>
                    <a:schemeClr val="bg1"/>
                  </a:solidFill>
                  <a:latin typeface="Century Gothic" panose="020B0502020202020204" pitchFamily="34" charset="0"/>
                  <a:ea typeface="宋体" panose="02010600030101010101" pitchFamily="2" charset="-122"/>
                </a:rPr>
                <a:t>Optimize rule library </a:t>
              </a:r>
              <a:endParaRPr lang="zh-CN" altLang="en-US" sz="1100" b="1" dirty="0">
                <a:solidFill>
                  <a:schemeClr val="bg1"/>
                </a:solidFill>
                <a:latin typeface="Century Gothic" panose="020B0502020202020204" pitchFamily="34" charset="0"/>
                <a:ea typeface="宋体" panose="02010600030101010101" pitchFamily="2" charset="-122"/>
              </a:endParaRPr>
            </a:p>
          </p:txBody>
        </p:sp>
        <p:sp>
          <p:nvSpPr>
            <p:cNvPr id="69" name="矩形 131">
              <a:extLst>
                <a:ext uri="{FF2B5EF4-FFF2-40B4-BE49-F238E27FC236}">
                  <a16:creationId xmlns:a16="http://schemas.microsoft.com/office/drawing/2014/main" id="{BAA56883-3E38-E943-B5DF-1C714A242299}"/>
                </a:ext>
              </a:extLst>
            </p:cNvPr>
            <p:cNvSpPr/>
            <p:nvPr/>
          </p:nvSpPr>
          <p:spPr>
            <a:xfrm>
              <a:off x="7828009" y="1409905"/>
              <a:ext cx="696656" cy="702590"/>
            </a:xfrm>
            <a:prstGeom prst="rect">
              <a:avLst/>
            </a:prstGeom>
            <a:noFill/>
            <a:ln w="6350" cap="flat" cmpd="sng">
              <a:solidFill>
                <a:srgbClr val="00B0F0"/>
              </a:solidFill>
              <a:prstDash val="dash"/>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73" name="任意形状 135">
              <a:extLst>
                <a:ext uri="{FF2B5EF4-FFF2-40B4-BE49-F238E27FC236}">
                  <a16:creationId xmlns:a16="http://schemas.microsoft.com/office/drawing/2014/main" id="{EDF9E131-0500-D444-90B7-4990C3A7FD6A}"/>
                </a:ext>
              </a:extLst>
            </p:cNvPr>
            <p:cNvSpPr/>
            <p:nvPr/>
          </p:nvSpPr>
          <p:spPr>
            <a:xfrm rot="14880000">
              <a:off x="9228225" y="2703753"/>
              <a:ext cx="358416" cy="714458"/>
            </a:xfrm>
            <a:custGeom>
              <a:avLst/>
              <a:gdLst/>
              <a:ahLst/>
              <a:cxnLst>
                <a:cxn ang="0">
                  <a:pos x="0" y="0"/>
                </a:cxn>
                <a:cxn ang="0">
                  <a:pos x="108908" y="484209"/>
                </a:cxn>
                <a:cxn ang="0">
                  <a:pos x="481013" y="955675"/>
                </a:cxn>
                <a:cxn ang="0">
                  <a:pos x="481013" y="955675"/>
                </a:cxn>
              </a:cxnLst>
              <a:rect l="0" t="0" r="0" b="0"/>
              <a:pathLst>
                <a:path w="475129" h="672353">
                  <a:moveTo>
                    <a:pt x="0" y="0"/>
                  </a:moveTo>
                  <a:cubicBezTo>
                    <a:pt x="14194" y="114300"/>
                    <a:pt x="28388" y="228600"/>
                    <a:pt x="107576" y="340659"/>
                  </a:cubicBezTo>
                  <a:cubicBezTo>
                    <a:pt x="186764" y="452718"/>
                    <a:pt x="475129" y="672353"/>
                    <a:pt x="475129" y="672353"/>
                  </a:cubicBezTo>
                  <a:lnTo>
                    <a:pt x="475129" y="672353"/>
                  </a:lnTo>
                </a:path>
              </a:pathLst>
            </a:custGeom>
            <a:noFill/>
            <a:ln w="19050" cap="flat" cmpd="sng">
              <a:solidFill>
                <a:srgbClr val="15BCB4"/>
              </a:solidFill>
              <a:prstDash val="solid"/>
              <a:bevel/>
              <a:headEnd type="none" w="med" len="med"/>
              <a:tailEnd type="none" w="med" len="med"/>
            </a:ln>
          </p:spPr>
          <p:txBody>
            <a:bodyPr/>
            <a:lstStyle/>
            <a:p>
              <a:endParaRPr lang="zh-CN" altLang="en-US" sz="1400">
                <a:solidFill>
                  <a:schemeClr val="bg1"/>
                </a:solidFill>
                <a:latin typeface="Century Gothic" panose="020B0502020202020204" pitchFamily="34" charset="0"/>
              </a:endParaRPr>
            </a:p>
          </p:txBody>
        </p:sp>
        <p:sp>
          <p:nvSpPr>
            <p:cNvPr id="75" name="任意形状 147">
              <a:extLst>
                <a:ext uri="{FF2B5EF4-FFF2-40B4-BE49-F238E27FC236}">
                  <a16:creationId xmlns:a16="http://schemas.microsoft.com/office/drawing/2014/main" id="{A0A11825-2CDA-114B-84C4-0CD3B7CDEEC7}"/>
                </a:ext>
              </a:extLst>
            </p:cNvPr>
            <p:cNvSpPr/>
            <p:nvPr/>
          </p:nvSpPr>
          <p:spPr>
            <a:xfrm rot="14460000">
              <a:off x="8022370" y="2632734"/>
              <a:ext cx="337053" cy="859249"/>
            </a:xfrm>
            <a:custGeom>
              <a:avLst/>
              <a:gdLst/>
              <a:ahLst/>
              <a:cxnLst>
                <a:cxn ang="0">
                  <a:pos x="0" y="0"/>
                </a:cxn>
                <a:cxn ang="0">
                  <a:pos x="100841" y="28536"/>
                </a:cxn>
                <a:cxn ang="0">
                  <a:pos x="130500" y="47559"/>
                </a:cxn>
                <a:cxn ang="0">
                  <a:pos x="166091" y="76095"/>
                </a:cxn>
                <a:cxn ang="0">
                  <a:pos x="177954" y="104631"/>
                </a:cxn>
                <a:cxn ang="0">
                  <a:pos x="142364" y="161702"/>
                </a:cxn>
                <a:cxn ang="0">
                  <a:pos x="130500" y="190237"/>
                </a:cxn>
                <a:cxn ang="0">
                  <a:pos x="160159" y="209261"/>
                </a:cxn>
                <a:cxn ang="0">
                  <a:pos x="177954" y="218773"/>
                </a:cxn>
                <a:cxn ang="0">
                  <a:pos x="237272" y="266333"/>
                </a:cxn>
                <a:cxn ang="0">
                  <a:pos x="255069" y="294868"/>
                </a:cxn>
                <a:cxn ang="0">
                  <a:pos x="231341" y="342427"/>
                </a:cxn>
                <a:cxn ang="0">
                  <a:pos x="207614" y="409010"/>
                </a:cxn>
                <a:cxn ang="0">
                  <a:pos x="195750" y="428035"/>
                </a:cxn>
                <a:cxn ang="0">
                  <a:pos x="213546" y="437546"/>
                </a:cxn>
                <a:cxn ang="0">
                  <a:pos x="278795" y="447058"/>
                </a:cxn>
                <a:cxn ang="0">
                  <a:pos x="266932" y="589737"/>
                </a:cxn>
                <a:cxn ang="0">
                  <a:pos x="255069" y="618272"/>
                </a:cxn>
                <a:cxn ang="0">
                  <a:pos x="278795" y="627783"/>
                </a:cxn>
                <a:cxn ang="0">
                  <a:pos x="296591" y="646808"/>
                </a:cxn>
                <a:cxn ang="0">
                  <a:pos x="338113" y="675343"/>
                </a:cxn>
                <a:cxn ang="0">
                  <a:pos x="349977" y="694367"/>
                </a:cxn>
                <a:cxn ang="0">
                  <a:pos x="344045" y="732414"/>
                </a:cxn>
                <a:cxn ang="0">
                  <a:pos x="332182" y="770462"/>
                </a:cxn>
                <a:cxn ang="0">
                  <a:pos x="326250" y="798998"/>
                </a:cxn>
                <a:cxn ang="0">
                  <a:pos x="349977" y="894116"/>
                </a:cxn>
                <a:cxn ang="0">
                  <a:pos x="379636" y="960700"/>
                </a:cxn>
                <a:cxn ang="0">
                  <a:pos x="391500" y="979724"/>
                </a:cxn>
                <a:cxn ang="0">
                  <a:pos x="415227" y="1027283"/>
                </a:cxn>
                <a:cxn ang="0">
                  <a:pos x="421159" y="1055818"/>
                </a:cxn>
                <a:cxn ang="0">
                  <a:pos x="438954" y="1074843"/>
                </a:cxn>
                <a:cxn ang="0">
                  <a:pos x="450818" y="1150937"/>
                </a:cxn>
              </a:cxnLst>
              <a:rect l="0" t="0" r="0" b="0"/>
              <a:pathLst>
                <a:path w="681366" h="1084729">
                  <a:moveTo>
                    <a:pt x="0" y="0"/>
                  </a:moveTo>
                  <a:cubicBezTo>
                    <a:pt x="50800" y="8965"/>
                    <a:pt x="104504" y="7736"/>
                    <a:pt x="152400" y="26894"/>
                  </a:cubicBezTo>
                  <a:cubicBezTo>
                    <a:pt x="167341" y="32870"/>
                    <a:pt x="182831" y="37626"/>
                    <a:pt x="197224" y="44823"/>
                  </a:cubicBezTo>
                  <a:cubicBezTo>
                    <a:pt x="266745" y="79583"/>
                    <a:pt x="183407" y="49182"/>
                    <a:pt x="251012" y="71718"/>
                  </a:cubicBezTo>
                  <a:cubicBezTo>
                    <a:pt x="256988" y="80683"/>
                    <a:pt x="273317" y="88766"/>
                    <a:pt x="268941" y="98612"/>
                  </a:cubicBezTo>
                  <a:cubicBezTo>
                    <a:pt x="258643" y="121782"/>
                    <a:pt x="229218" y="131302"/>
                    <a:pt x="215153" y="152400"/>
                  </a:cubicBezTo>
                  <a:lnTo>
                    <a:pt x="197224" y="179294"/>
                  </a:lnTo>
                  <a:cubicBezTo>
                    <a:pt x="212165" y="185270"/>
                    <a:pt x="226980" y="191573"/>
                    <a:pt x="242047" y="197223"/>
                  </a:cubicBezTo>
                  <a:cubicBezTo>
                    <a:pt x="250895" y="200541"/>
                    <a:pt x="260681" y="201599"/>
                    <a:pt x="268941" y="206188"/>
                  </a:cubicBezTo>
                  <a:cubicBezTo>
                    <a:pt x="356268" y="254703"/>
                    <a:pt x="288510" y="233492"/>
                    <a:pt x="358588" y="251012"/>
                  </a:cubicBezTo>
                  <a:cubicBezTo>
                    <a:pt x="367553" y="259977"/>
                    <a:pt x="387055" y="265326"/>
                    <a:pt x="385483" y="277906"/>
                  </a:cubicBezTo>
                  <a:cubicBezTo>
                    <a:pt x="383110" y="296892"/>
                    <a:pt x="361105" y="307422"/>
                    <a:pt x="349624" y="322729"/>
                  </a:cubicBezTo>
                  <a:cubicBezTo>
                    <a:pt x="294605" y="396086"/>
                    <a:pt x="373321" y="296148"/>
                    <a:pt x="313765" y="385482"/>
                  </a:cubicBezTo>
                  <a:cubicBezTo>
                    <a:pt x="309077" y="392515"/>
                    <a:pt x="301812" y="397435"/>
                    <a:pt x="295835" y="403412"/>
                  </a:cubicBezTo>
                  <a:cubicBezTo>
                    <a:pt x="304800" y="406400"/>
                    <a:pt x="313375" y="411040"/>
                    <a:pt x="322730" y="412376"/>
                  </a:cubicBezTo>
                  <a:cubicBezTo>
                    <a:pt x="355404" y="417044"/>
                    <a:pt x="401217" y="395180"/>
                    <a:pt x="421341" y="421341"/>
                  </a:cubicBezTo>
                  <a:cubicBezTo>
                    <a:pt x="427413" y="429234"/>
                    <a:pt x="419602" y="523433"/>
                    <a:pt x="403412" y="555812"/>
                  </a:cubicBezTo>
                  <a:cubicBezTo>
                    <a:pt x="398594" y="565449"/>
                    <a:pt x="391459" y="573741"/>
                    <a:pt x="385483" y="582706"/>
                  </a:cubicBezTo>
                  <a:cubicBezTo>
                    <a:pt x="397436" y="585694"/>
                    <a:pt x="410017" y="586817"/>
                    <a:pt x="421341" y="591670"/>
                  </a:cubicBezTo>
                  <a:cubicBezTo>
                    <a:pt x="431244" y="595914"/>
                    <a:pt x="438880" y="604254"/>
                    <a:pt x="448235" y="609600"/>
                  </a:cubicBezTo>
                  <a:cubicBezTo>
                    <a:pt x="479249" y="627322"/>
                    <a:pt x="480818" y="626437"/>
                    <a:pt x="510988" y="636494"/>
                  </a:cubicBezTo>
                  <a:cubicBezTo>
                    <a:pt x="516965" y="642470"/>
                    <a:pt x="527528" y="646086"/>
                    <a:pt x="528918" y="654423"/>
                  </a:cubicBezTo>
                  <a:cubicBezTo>
                    <a:pt x="530944" y="666576"/>
                    <a:pt x="524279" y="678746"/>
                    <a:pt x="519953" y="690282"/>
                  </a:cubicBezTo>
                  <a:cubicBezTo>
                    <a:pt x="515261" y="702795"/>
                    <a:pt x="507288" y="713858"/>
                    <a:pt x="502024" y="726141"/>
                  </a:cubicBezTo>
                  <a:cubicBezTo>
                    <a:pt x="498302" y="734827"/>
                    <a:pt x="496047" y="744070"/>
                    <a:pt x="493059" y="753035"/>
                  </a:cubicBezTo>
                  <a:cubicBezTo>
                    <a:pt x="507754" y="797121"/>
                    <a:pt x="507811" y="805745"/>
                    <a:pt x="528918" y="842682"/>
                  </a:cubicBezTo>
                  <a:cubicBezTo>
                    <a:pt x="537388" y="857504"/>
                    <a:pt x="564994" y="894938"/>
                    <a:pt x="573741" y="905435"/>
                  </a:cubicBezTo>
                  <a:cubicBezTo>
                    <a:pt x="579152" y="911928"/>
                    <a:pt x="586391" y="916765"/>
                    <a:pt x="591671" y="923365"/>
                  </a:cubicBezTo>
                  <a:cubicBezTo>
                    <a:pt x="636902" y="979904"/>
                    <a:pt x="584242" y="924902"/>
                    <a:pt x="627530" y="968188"/>
                  </a:cubicBezTo>
                  <a:cubicBezTo>
                    <a:pt x="630518" y="977153"/>
                    <a:pt x="630591" y="987703"/>
                    <a:pt x="636494" y="995082"/>
                  </a:cubicBezTo>
                  <a:cubicBezTo>
                    <a:pt x="643225" y="1003495"/>
                    <a:pt x="657678" y="1003875"/>
                    <a:pt x="663388" y="1013012"/>
                  </a:cubicBezTo>
                  <a:cubicBezTo>
                    <a:pt x="683208" y="1044724"/>
                    <a:pt x="681318" y="1056675"/>
                    <a:pt x="681318" y="1084729"/>
                  </a:cubicBezTo>
                </a:path>
              </a:pathLst>
            </a:custGeom>
            <a:noFill/>
            <a:ln w="15875" cap="flat" cmpd="sng">
              <a:solidFill>
                <a:srgbClr val="00B0F0"/>
              </a:solidFill>
              <a:prstDash val="solid"/>
              <a:bevel/>
              <a:headEnd type="none" w="med" len="med"/>
              <a:tailEnd type="none" w="med" len="med"/>
            </a:ln>
          </p:spPr>
          <p:txBody>
            <a:bodyPr/>
            <a:lstStyle/>
            <a:p>
              <a:endParaRPr lang="zh-CN" altLang="en-US" sz="1400">
                <a:solidFill>
                  <a:schemeClr val="bg1"/>
                </a:solidFill>
                <a:latin typeface="Century Gothic" panose="020B0502020202020204" pitchFamily="34" charset="0"/>
              </a:endParaRPr>
            </a:p>
          </p:txBody>
        </p:sp>
        <p:grpSp>
          <p:nvGrpSpPr>
            <p:cNvPr id="76" name="组合 11349">
              <a:extLst>
                <a:ext uri="{FF2B5EF4-FFF2-40B4-BE49-F238E27FC236}">
                  <a16:creationId xmlns:a16="http://schemas.microsoft.com/office/drawing/2014/main" id="{75923E69-9C63-4B46-A68F-EE1DBEE8D6F5}"/>
                </a:ext>
              </a:extLst>
            </p:cNvPr>
            <p:cNvGrpSpPr/>
            <p:nvPr/>
          </p:nvGrpSpPr>
          <p:grpSpPr>
            <a:xfrm>
              <a:off x="8017248" y="1476730"/>
              <a:ext cx="391647" cy="697843"/>
              <a:chOff x="0" y="0"/>
              <a:chExt cx="523210" cy="933139"/>
            </a:xfrm>
          </p:grpSpPr>
          <p:cxnSp>
            <p:nvCxnSpPr>
              <p:cNvPr id="108" name="直线连接符 137">
                <a:extLst>
                  <a:ext uri="{FF2B5EF4-FFF2-40B4-BE49-F238E27FC236}">
                    <a16:creationId xmlns:a16="http://schemas.microsoft.com/office/drawing/2014/main" id="{0DEBBE40-BD78-5F41-AF4A-6CD755018A37}"/>
                  </a:ext>
                </a:extLst>
              </p:cNvPr>
              <p:cNvCxnSpPr/>
              <p:nvPr/>
            </p:nvCxnSpPr>
            <p:spPr>
              <a:xfrm>
                <a:off x="39637" y="157111"/>
                <a:ext cx="451864" cy="552266"/>
              </a:xfrm>
              <a:prstGeom prst="line">
                <a:avLst/>
              </a:prstGeom>
              <a:ln w="15875" cap="flat" cmpd="sng">
                <a:solidFill>
                  <a:srgbClr val="345692"/>
                </a:solidFill>
                <a:prstDash val="solid"/>
                <a:bevel/>
                <a:headEnd type="none" w="med" len="med"/>
                <a:tailEnd type="none" w="med" len="med"/>
              </a:ln>
            </p:spPr>
          </p:cxnSp>
          <p:sp>
            <p:nvSpPr>
              <p:cNvPr id="109" name="任意形状 144">
                <a:extLst>
                  <a:ext uri="{FF2B5EF4-FFF2-40B4-BE49-F238E27FC236}">
                    <a16:creationId xmlns:a16="http://schemas.microsoft.com/office/drawing/2014/main" id="{FDDD4389-6439-4F45-A49B-953526821F10}"/>
                  </a:ext>
                </a:extLst>
              </p:cNvPr>
              <p:cNvSpPr/>
              <p:nvPr/>
            </p:nvSpPr>
            <p:spPr>
              <a:xfrm>
                <a:off x="96714" y="0"/>
                <a:ext cx="293315" cy="687159"/>
              </a:xfrm>
              <a:custGeom>
                <a:avLst/>
                <a:gdLst/>
                <a:ahLst/>
                <a:cxnLst>
                  <a:cxn ang="0">
                    <a:pos x="0" y="0"/>
                  </a:cxn>
                  <a:cxn ang="0">
                    <a:pos x="65605" y="17037"/>
                  </a:cxn>
                  <a:cxn ang="0">
                    <a:pos x="84901" y="28395"/>
                  </a:cxn>
                  <a:cxn ang="0">
                    <a:pos x="108056" y="45432"/>
                  </a:cxn>
                  <a:cxn ang="0">
                    <a:pos x="115774" y="62469"/>
                  </a:cxn>
                  <a:cxn ang="0">
                    <a:pos x="92619" y="96543"/>
                  </a:cxn>
                  <a:cxn ang="0">
                    <a:pos x="84901" y="113580"/>
                  </a:cxn>
                  <a:cxn ang="0">
                    <a:pos x="104197" y="124938"/>
                  </a:cxn>
                  <a:cxn ang="0">
                    <a:pos x="115774" y="130617"/>
                  </a:cxn>
                  <a:cxn ang="0">
                    <a:pos x="154365" y="159012"/>
                  </a:cxn>
                  <a:cxn ang="0">
                    <a:pos x="165943" y="176049"/>
                  </a:cxn>
                  <a:cxn ang="0">
                    <a:pos x="150506" y="204444"/>
                  </a:cxn>
                  <a:cxn ang="0">
                    <a:pos x="135070" y="244197"/>
                  </a:cxn>
                  <a:cxn ang="0">
                    <a:pos x="127351" y="255555"/>
                  </a:cxn>
                  <a:cxn ang="0">
                    <a:pos x="138929" y="261234"/>
                  </a:cxn>
                  <a:cxn ang="0">
                    <a:pos x="181379" y="266913"/>
                  </a:cxn>
                  <a:cxn ang="0">
                    <a:pos x="173661" y="352098"/>
                  </a:cxn>
                  <a:cxn ang="0">
                    <a:pos x="165943" y="369135"/>
                  </a:cxn>
                  <a:cxn ang="0">
                    <a:pos x="181379" y="374814"/>
                  </a:cxn>
                  <a:cxn ang="0">
                    <a:pos x="192957" y="386172"/>
                  </a:cxn>
                  <a:cxn ang="0">
                    <a:pos x="219971" y="403209"/>
                  </a:cxn>
                  <a:cxn ang="0">
                    <a:pos x="227689" y="414567"/>
                  </a:cxn>
                  <a:cxn ang="0">
                    <a:pos x="223830" y="437283"/>
                  </a:cxn>
                  <a:cxn ang="0">
                    <a:pos x="216112" y="459999"/>
                  </a:cxn>
                  <a:cxn ang="0">
                    <a:pos x="212252" y="477036"/>
                  </a:cxn>
                  <a:cxn ang="0">
                    <a:pos x="227689" y="533826"/>
                  </a:cxn>
                  <a:cxn ang="0">
                    <a:pos x="246985" y="573579"/>
                  </a:cxn>
                  <a:cxn ang="0">
                    <a:pos x="254703" y="584937"/>
                  </a:cxn>
                  <a:cxn ang="0">
                    <a:pos x="270140" y="613332"/>
                  </a:cxn>
                  <a:cxn ang="0">
                    <a:pos x="273998" y="630369"/>
                  </a:cxn>
                  <a:cxn ang="0">
                    <a:pos x="285576" y="641727"/>
                  </a:cxn>
                  <a:cxn ang="0">
                    <a:pos x="293294" y="687159"/>
                  </a:cxn>
                </a:cxnLst>
                <a:rect l="0" t="0" r="0" b="0"/>
                <a:pathLst>
                  <a:path w="681366" h="1084729">
                    <a:moveTo>
                      <a:pt x="0" y="0"/>
                    </a:moveTo>
                    <a:cubicBezTo>
                      <a:pt x="50800" y="8965"/>
                      <a:pt x="104504" y="7736"/>
                      <a:pt x="152400" y="26894"/>
                    </a:cubicBezTo>
                    <a:cubicBezTo>
                      <a:pt x="167341" y="32870"/>
                      <a:pt x="182831" y="37626"/>
                      <a:pt x="197224" y="44823"/>
                    </a:cubicBezTo>
                    <a:cubicBezTo>
                      <a:pt x="266745" y="79583"/>
                      <a:pt x="183407" y="49182"/>
                      <a:pt x="251012" y="71718"/>
                    </a:cubicBezTo>
                    <a:cubicBezTo>
                      <a:pt x="256988" y="80683"/>
                      <a:pt x="273317" y="88766"/>
                      <a:pt x="268941" y="98612"/>
                    </a:cubicBezTo>
                    <a:cubicBezTo>
                      <a:pt x="258643" y="121782"/>
                      <a:pt x="229218" y="131302"/>
                      <a:pt x="215153" y="152400"/>
                    </a:cubicBezTo>
                    <a:lnTo>
                      <a:pt x="197224" y="179294"/>
                    </a:lnTo>
                    <a:cubicBezTo>
                      <a:pt x="212165" y="185270"/>
                      <a:pt x="226980" y="191573"/>
                      <a:pt x="242047" y="197223"/>
                    </a:cubicBezTo>
                    <a:cubicBezTo>
                      <a:pt x="250895" y="200541"/>
                      <a:pt x="260681" y="201599"/>
                      <a:pt x="268941" y="206188"/>
                    </a:cubicBezTo>
                    <a:cubicBezTo>
                      <a:pt x="356268" y="254703"/>
                      <a:pt x="288510" y="233492"/>
                      <a:pt x="358588" y="251012"/>
                    </a:cubicBezTo>
                    <a:cubicBezTo>
                      <a:pt x="367553" y="259977"/>
                      <a:pt x="387055" y="265326"/>
                      <a:pt x="385483" y="277906"/>
                    </a:cubicBezTo>
                    <a:cubicBezTo>
                      <a:pt x="383110" y="296892"/>
                      <a:pt x="361105" y="307422"/>
                      <a:pt x="349624" y="322729"/>
                    </a:cubicBezTo>
                    <a:cubicBezTo>
                      <a:pt x="294605" y="396086"/>
                      <a:pt x="373321" y="296148"/>
                      <a:pt x="313765" y="385482"/>
                    </a:cubicBezTo>
                    <a:cubicBezTo>
                      <a:pt x="309077" y="392515"/>
                      <a:pt x="301812" y="397435"/>
                      <a:pt x="295835" y="403412"/>
                    </a:cubicBezTo>
                    <a:cubicBezTo>
                      <a:pt x="304800" y="406400"/>
                      <a:pt x="313375" y="411040"/>
                      <a:pt x="322730" y="412376"/>
                    </a:cubicBezTo>
                    <a:cubicBezTo>
                      <a:pt x="355404" y="417044"/>
                      <a:pt x="401217" y="395180"/>
                      <a:pt x="421341" y="421341"/>
                    </a:cubicBezTo>
                    <a:cubicBezTo>
                      <a:pt x="427413" y="429234"/>
                      <a:pt x="419602" y="523433"/>
                      <a:pt x="403412" y="555812"/>
                    </a:cubicBezTo>
                    <a:cubicBezTo>
                      <a:pt x="398594" y="565449"/>
                      <a:pt x="391459" y="573741"/>
                      <a:pt x="385483" y="582706"/>
                    </a:cubicBezTo>
                    <a:cubicBezTo>
                      <a:pt x="397436" y="585694"/>
                      <a:pt x="410017" y="586817"/>
                      <a:pt x="421341" y="591670"/>
                    </a:cubicBezTo>
                    <a:cubicBezTo>
                      <a:pt x="431244" y="595914"/>
                      <a:pt x="438880" y="604254"/>
                      <a:pt x="448235" y="609600"/>
                    </a:cubicBezTo>
                    <a:cubicBezTo>
                      <a:pt x="479249" y="627322"/>
                      <a:pt x="480818" y="626437"/>
                      <a:pt x="510988" y="636494"/>
                    </a:cubicBezTo>
                    <a:cubicBezTo>
                      <a:pt x="516965" y="642470"/>
                      <a:pt x="527528" y="646086"/>
                      <a:pt x="528918" y="654423"/>
                    </a:cubicBezTo>
                    <a:cubicBezTo>
                      <a:pt x="530944" y="666576"/>
                      <a:pt x="524279" y="678746"/>
                      <a:pt x="519953" y="690282"/>
                    </a:cubicBezTo>
                    <a:cubicBezTo>
                      <a:pt x="515261" y="702795"/>
                      <a:pt x="507288" y="713858"/>
                      <a:pt x="502024" y="726141"/>
                    </a:cubicBezTo>
                    <a:cubicBezTo>
                      <a:pt x="498302" y="734827"/>
                      <a:pt x="496047" y="744070"/>
                      <a:pt x="493059" y="753035"/>
                    </a:cubicBezTo>
                    <a:cubicBezTo>
                      <a:pt x="507754" y="797121"/>
                      <a:pt x="507811" y="805745"/>
                      <a:pt x="528918" y="842682"/>
                    </a:cubicBezTo>
                    <a:cubicBezTo>
                      <a:pt x="537388" y="857504"/>
                      <a:pt x="564994" y="894938"/>
                      <a:pt x="573741" y="905435"/>
                    </a:cubicBezTo>
                    <a:cubicBezTo>
                      <a:pt x="579152" y="911928"/>
                      <a:pt x="586391" y="916765"/>
                      <a:pt x="591671" y="923365"/>
                    </a:cubicBezTo>
                    <a:cubicBezTo>
                      <a:pt x="636902" y="979904"/>
                      <a:pt x="584242" y="924902"/>
                      <a:pt x="627530" y="968188"/>
                    </a:cubicBezTo>
                    <a:cubicBezTo>
                      <a:pt x="630518" y="977153"/>
                      <a:pt x="630591" y="987703"/>
                      <a:pt x="636494" y="995082"/>
                    </a:cubicBezTo>
                    <a:cubicBezTo>
                      <a:pt x="643225" y="1003495"/>
                      <a:pt x="657678" y="1003875"/>
                      <a:pt x="663388" y="1013012"/>
                    </a:cubicBezTo>
                    <a:cubicBezTo>
                      <a:pt x="683208" y="1044724"/>
                      <a:pt x="681318" y="1056675"/>
                      <a:pt x="681318" y="1084729"/>
                    </a:cubicBezTo>
                  </a:path>
                </a:pathLst>
              </a:custGeom>
              <a:noFill/>
              <a:ln w="15875" cap="flat" cmpd="sng">
                <a:solidFill>
                  <a:srgbClr val="7030A0"/>
                </a:solidFill>
                <a:prstDash val="solid"/>
                <a:bevel/>
                <a:headEnd type="none" w="med" len="med"/>
                <a:tailEnd type="none" w="med" len="med"/>
              </a:ln>
            </p:spPr>
            <p:txBody>
              <a:bodyPr/>
              <a:lstStyle/>
              <a:p>
                <a:endParaRPr lang="zh-CN" altLang="en-US" sz="1400">
                  <a:solidFill>
                    <a:schemeClr val="bg1"/>
                  </a:solidFill>
                  <a:latin typeface="Century Gothic" panose="020B0502020202020204" pitchFamily="34" charset="0"/>
                </a:endParaRPr>
              </a:p>
            </p:txBody>
          </p:sp>
          <p:sp>
            <p:nvSpPr>
              <p:cNvPr id="110" name="任意形状 148">
                <a:extLst>
                  <a:ext uri="{FF2B5EF4-FFF2-40B4-BE49-F238E27FC236}">
                    <a16:creationId xmlns:a16="http://schemas.microsoft.com/office/drawing/2014/main" id="{5546B489-9FAA-5A4A-B853-32DC414DC02D}"/>
                  </a:ext>
                </a:extLst>
              </p:cNvPr>
              <p:cNvSpPr/>
              <p:nvPr/>
            </p:nvSpPr>
            <p:spPr>
              <a:xfrm rot="-1876989">
                <a:off x="0" y="260263"/>
                <a:ext cx="475645" cy="672876"/>
              </a:xfrm>
              <a:custGeom>
                <a:avLst/>
                <a:gdLst/>
                <a:ahLst/>
                <a:cxnLst>
                  <a:cxn ang="0">
                    <a:pos x="0" y="0"/>
                  </a:cxn>
                  <a:cxn ang="0">
                    <a:pos x="107693" y="340924"/>
                  </a:cxn>
                  <a:cxn ang="0">
                    <a:pos x="475645" y="672876"/>
                  </a:cxn>
                  <a:cxn ang="0">
                    <a:pos x="475645" y="672876"/>
                  </a:cxn>
                </a:cxnLst>
                <a:rect l="0" t="0" r="0" b="0"/>
                <a:pathLst>
                  <a:path w="475129" h="672353">
                    <a:moveTo>
                      <a:pt x="0" y="0"/>
                    </a:moveTo>
                    <a:cubicBezTo>
                      <a:pt x="14194" y="114300"/>
                      <a:pt x="28388" y="228600"/>
                      <a:pt x="107576" y="340659"/>
                    </a:cubicBezTo>
                    <a:cubicBezTo>
                      <a:pt x="186764" y="452718"/>
                      <a:pt x="475129" y="672353"/>
                      <a:pt x="475129" y="672353"/>
                    </a:cubicBezTo>
                    <a:lnTo>
                      <a:pt x="475129" y="672353"/>
                    </a:lnTo>
                  </a:path>
                </a:pathLst>
              </a:custGeom>
              <a:noFill/>
              <a:ln w="9525" cap="flat" cmpd="sng">
                <a:solidFill>
                  <a:srgbClr val="5F7491"/>
                </a:solidFill>
                <a:prstDash val="solid"/>
                <a:bevel/>
                <a:headEnd type="none" w="med" len="med"/>
                <a:tailEnd type="none" w="med" len="med"/>
              </a:ln>
            </p:spPr>
            <p:txBody>
              <a:bodyPr/>
              <a:lstStyle/>
              <a:p>
                <a:endParaRPr lang="zh-CN" altLang="en-US" sz="1400">
                  <a:solidFill>
                    <a:schemeClr val="bg1"/>
                  </a:solidFill>
                  <a:latin typeface="Century Gothic" panose="020B0502020202020204" pitchFamily="34" charset="0"/>
                </a:endParaRPr>
              </a:p>
            </p:txBody>
          </p:sp>
          <p:sp>
            <p:nvSpPr>
              <p:cNvPr id="111" name="任意形状 149">
                <a:extLst>
                  <a:ext uri="{FF2B5EF4-FFF2-40B4-BE49-F238E27FC236}">
                    <a16:creationId xmlns:a16="http://schemas.microsoft.com/office/drawing/2014/main" id="{63D4AEF2-9A0A-C44E-BD16-3E830803EA08}"/>
                  </a:ext>
                </a:extLst>
              </p:cNvPr>
              <p:cNvSpPr/>
              <p:nvPr/>
            </p:nvSpPr>
            <p:spPr>
              <a:xfrm rot="-672173">
                <a:off x="47565" y="55544"/>
                <a:ext cx="475645" cy="672876"/>
              </a:xfrm>
              <a:custGeom>
                <a:avLst/>
                <a:gdLst/>
                <a:ahLst/>
                <a:cxnLst>
                  <a:cxn ang="0">
                    <a:pos x="0" y="0"/>
                  </a:cxn>
                  <a:cxn ang="0">
                    <a:pos x="107693" y="340924"/>
                  </a:cxn>
                  <a:cxn ang="0">
                    <a:pos x="475645" y="672876"/>
                  </a:cxn>
                  <a:cxn ang="0">
                    <a:pos x="475645" y="672876"/>
                  </a:cxn>
                </a:cxnLst>
                <a:rect l="0" t="0" r="0" b="0"/>
                <a:pathLst>
                  <a:path w="475129" h="672353">
                    <a:moveTo>
                      <a:pt x="0" y="0"/>
                    </a:moveTo>
                    <a:cubicBezTo>
                      <a:pt x="14194" y="114300"/>
                      <a:pt x="28388" y="228600"/>
                      <a:pt x="107576" y="340659"/>
                    </a:cubicBezTo>
                    <a:cubicBezTo>
                      <a:pt x="186764" y="452718"/>
                      <a:pt x="475129" y="672353"/>
                      <a:pt x="475129" y="672353"/>
                    </a:cubicBezTo>
                    <a:lnTo>
                      <a:pt x="475129" y="672353"/>
                    </a:lnTo>
                  </a:path>
                </a:pathLst>
              </a:custGeom>
              <a:noFill/>
              <a:ln w="19050" cap="flat" cmpd="sng">
                <a:solidFill>
                  <a:srgbClr val="00B0F0"/>
                </a:solidFill>
                <a:prstDash val="solid"/>
                <a:bevel/>
                <a:headEnd type="none" w="med" len="med"/>
                <a:tailEnd type="none" w="med" len="med"/>
              </a:ln>
            </p:spPr>
            <p:txBody>
              <a:bodyPr/>
              <a:lstStyle/>
              <a:p>
                <a:endParaRPr lang="zh-CN" altLang="en-US" sz="1400">
                  <a:solidFill>
                    <a:schemeClr val="bg1"/>
                  </a:solidFill>
                  <a:latin typeface="Century Gothic" panose="020B0502020202020204" pitchFamily="34" charset="0"/>
                </a:endParaRPr>
              </a:p>
            </p:txBody>
          </p:sp>
        </p:grpSp>
        <p:sp>
          <p:nvSpPr>
            <p:cNvPr id="77" name="菱形 25">
              <a:extLst>
                <a:ext uri="{FF2B5EF4-FFF2-40B4-BE49-F238E27FC236}">
                  <a16:creationId xmlns:a16="http://schemas.microsoft.com/office/drawing/2014/main" id="{C8C08BE6-9CEC-1D48-A95E-B5E109D44142}"/>
                </a:ext>
              </a:extLst>
            </p:cNvPr>
            <p:cNvSpPr/>
            <p:nvPr/>
          </p:nvSpPr>
          <p:spPr>
            <a:xfrm>
              <a:off x="8203528" y="1737017"/>
              <a:ext cx="45099" cy="81890"/>
            </a:xfrm>
            <a:prstGeom prst="diamond">
              <a:avLst/>
            </a:prstGeom>
            <a:solidFill>
              <a:srgbClr val="FF000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78" name="菱形 25">
              <a:extLst>
                <a:ext uri="{FF2B5EF4-FFF2-40B4-BE49-F238E27FC236}">
                  <a16:creationId xmlns:a16="http://schemas.microsoft.com/office/drawing/2014/main" id="{D9FC1F87-7FDB-F742-8725-4F0CA92FF7E2}"/>
                </a:ext>
              </a:extLst>
            </p:cNvPr>
            <p:cNvSpPr/>
            <p:nvPr/>
          </p:nvSpPr>
          <p:spPr>
            <a:xfrm>
              <a:off x="8030254" y="1898423"/>
              <a:ext cx="45099" cy="81890"/>
            </a:xfrm>
            <a:prstGeom prst="diamond">
              <a:avLst/>
            </a:prstGeom>
            <a:solidFill>
              <a:srgbClr val="FF000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81" name="菱形 22">
              <a:extLst>
                <a:ext uri="{FF2B5EF4-FFF2-40B4-BE49-F238E27FC236}">
                  <a16:creationId xmlns:a16="http://schemas.microsoft.com/office/drawing/2014/main" id="{58BC53AC-E3CB-2D49-A1C9-6DA4A25F680F}"/>
                </a:ext>
              </a:extLst>
            </p:cNvPr>
            <p:cNvSpPr/>
            <p:nvPr/>
          </p:nvSpPr>
          <p:spPr>
            <a:xfrm>
              <a:off x="8359423" y="2784645"/>
              <a:ext cx="45099" cy="83077"/>
            </a:xfrm>
            <a:prstGeom prst="diamond">
              <a:avLst/>
            </a:prstGeom>
            <a:solidFill>
              <a:srgbClr val="FFC00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82" name="菱形 15">
              <a:extLst>
                <a:ext uri="{FF2B5EF4-FFF2-40B4-BE49-F238E27FC236}">
                  <a16:creationId xmlns:a16="http://schemas.microsoft.com/office/drawing/2014/main" id="{2A7B68A5-4B4D-E341-B772-EA6530E63372}"/>
                </a:ext>
              </a:extLst>
            </p:cNvPr>
            <p:cNvSpPr/>
            <p:nvPr/>
          </p:nvSpPr>
          <p:spPr>
            <a:xfrm>
              <a:off x="7927425" y="3190534"/>
              <a:ext cx="45099" cy="83077"/>
            </a:xfrm>
            <a:prstGeom prst="diamond">
              <a:avLst/>
            </a:prstGeom>
            <a:solidFill>
              <a:srgbClr val="7030A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83" name="菱形 28">
              <a:extLst>
                <a:ext uri="{FF2B5EF4-FFF2-40B4-BE49-F238E27FC236}">
                  <a16:creationId xmlns:a16="http://schemas.microsoft.com/office/drawing/2014/main" id="{5026CF80-2D16-BB4A-9891-132DE9DE7534}"/>
                </a:ext>
              </a:extLst>
            </p:cNvPr>
            <p:cNvSpPr/>
            <p:nvPr/>
          </p:nvSpPr>
          <p:spPr>
            <a:xfrm>
              <a:off x="9291125" y="3279355"/>
              <a:ext cx="45099" cy="83077"/>
            </a:xfrm>
            <a:prstGeom prst="diamond">
              <a:avLst/>
            </a:prstGeom>
            <a:solidFill>
              <a:srgbClr val="FFFF0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84" name="菱形 15">
              <a:extLst>
                <a:ext uri="{FF2B5EF4-FFF2-40B4-BE49-F238E27FC236}">
                  <a16:creationId xmlns:a16="http://schemas.microsoft.com/office/drawing/2014/main" id="{47ACA57C-C502-584A-85D9-B470C362D77E}"/>
                </a:ext>
              </a:extLst>
            </p:cNvPr>
            <p:cNvSpPr/>
            <p:nvPr/>
          </p:nvSpPr>
          <p:spPr>
            <a:xfrm>
              <a:off x="9618684" y="2873466"/>
              <a:ext cx="45099" cy="83077"/>
            </a:xfrm>
            <a:prstGeom prst="diamond">
              <a:avLst/>
            </a:prstGeom>
            <a:solidFill>
              <a:srgbClr val="7030A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85" name="文本框 154">
              <a:extLst>
                <a:ext uri="{FF2B5EF4-FFF2-40B4-BE49-F238E27FC236}">
                  <a16:creationId xmlns:a16="http://schemas.microsoft.com/office/drawing/2014/main" id="{D00D723B-385C-164D-AE2A-2E2F27B0354A}"/>
                </a:ext>
              </a:extLst>
            </p:cNvPr>
            <p:cNvSpPr txBox="1"/>
            <p:nvPr/>
          </p:nvSpPr>
          <p:spPr>
            <a:xfrm>
              <a:off x="7834537" y="1127966"/>
              <a:ext cx="683601" cy="261610"/>
            </a:xfrm>
            <a:prstGeom prst="rect">
              <a:avLst/>
            </a:prstGeom>
            <a:noFill/>
            <a:ln w="9525">
              <a:noFill/>
            </a:ln>
          </p:spPr>
          <p:txBody>
            <a:bodyPr wrap="square" anchor="t">
              <a:spAutoFit/>
            </a:bodyPr>
            <a:lstStyle/>
            <a:p>
              <a:pPr algn="ctr" eaLnBrk="0" hangingPunct="0"/>
              <a:r>
                <a:rPr lang="en-US" altLang="zh-CN" sz="1050" b="1" dirty="0">
                  <a:solidFill>
                    <a:srgbClr val="00B0F0"/>
                  </a:solidFill>
                  <a:latin typeface="Century Gothic" panose="020B0502020202020204" pitchFamily="34" charset="0"/>
                  <a:ea typeface="宋体" panose="02010600030101010101" pitchFamily="2" charset="-122"/>
                </a:rPr>
                <a:t>Host</a:t>
              </a:r>
              <a:endParaRPr lang="zh-CN" altLang="en-US" sz="1050" b="1" dirty="0">
                <a:solidFill>
                  <a:srgbClr val="00B0F0"/>
                </a:solidFill>
                <a:latin typeface="Century Gothic" panose="020B0502020202020204" pitchFamily="34" charset="0"/>
                <a:ea typeface="宋体" panose="02010600030101010101" pitchFamily="2" charset="-122"/>
              </a:endParaRPr>
            </a:p>
          </p:txBody>
        </p:sp>
        <p:sp>
          <p:nvSpPr>
            <p:cNvPr id="86" name="文本框 155">
              <a:extLst>
                <a:ext uri="{FF2B5EF4-FFF2-40B4-BE49-F238E27FC236}">
                  <a16:creationId xmlns:a16="http://schemas.microsoft.com/office/drawing/2014/main" id="{ACB1691B-A443-E24E-83F2-692B4568D2FB}"/>
                </a:ext>
              </a:extLst>
            </p:cNvPr>
            <p:cNvSpPr txBox="1"/>
            <p:nvPr/>
          </p:nvSpPr>
          <p:spPr>
            <a:xfrm>
              <a:off x="8987574" y="1127966"/>
              <a:ext cx="1030016" cy="230832"/>
            </a:xfrm>
            <a:prstGeom prst="rect">
              <a:avLst/>
            </a:prstGeom>
            <a:noFill/>
            <a:ln w="9525">
              <a:noFill/>
            </a:ln>
          </p:spPr>
          <p:txBody>
            <a:bodyPr wrap="square" anchor="t">
              <a:spAutoFit/>
            </a:bodyPr>
            <a:lstStyle/>
            <a:p>
              <a:pPr eaLnBrk="0" hangingPunct="0"/>
              <a:r>
                <a:rPr lang="en-US" altLang="zh-CN" sz="900" b="1" dirty="0">
                  <a:solidFill>
                    <a:srgbClr val="00B0F0"/>
                  </a:solidFill>
                  <a:latin typeface="Century Gothic" panose="020B0502020202020204" pitchFamily="34" charset="0"/>
                  <a:ea typeface="宋体" panose="02010600030101010101" pitchFamily="2" charset="-122"/>
                </a:rPr>
                <a:t>HW resource</a:t>
              </a:r>
              <a:endParaRPr lang="zh-CN" altLang="en-US" sz="900" b="1" dirty="0">
                <a:solidFill>
                  <a:srgbClr val="00B0F0"/>
                </a:solidFill>
                <a:latin typeface="Century Gothic" panose="020B0502020202020204" pitchFamily="34" charset="0"/>
                <a:ea typeface="宋体" panose="02010600030101010101" pitchFamily="2" charset="-122"/>
              </a:endParaRPr>
            </a:p>
          </p:txBody>
        </p:sp>
        <p:sp>
          <p:nvSpPr>
            <p:cNvPr id="87" name="文本框 157">
              <a:extLst>
                <a:ext uri="{FF2B5EF4-FFF2-40B4-BE49-F238E27FC236}">
                  <a16:creationId xmlns:a16="http://schemas.microsoft.com/office/drawing/2014/main" id="{A93E46C5-4EF7-E74C-A404-A1AE121782C1}"/>
                </a:ext>
              </a:extLst>
            </p:cNvPr>
            <p:cNvSpPr txBox="1"/>
            <p:nvPr/>
          </p:nvSpPr>
          <p:spPr>
            <a:xfrm>
              <a:off x="8905565" y="2469754"/>
              <a:ext cx="918589" cy="230832"/>
            </a:xfrm>
            <a:prstGeom prst="rect">
              <a:avLst/>
            </a:prstGeom>
            <a:noFill/>
            <a:ln w="9525">
              <a:noFill/>
            </a:ln>
          </p:spPr>
          <p:txBody>
            <a:bodyPr wrap="square" anchor="t">
              <a:spAutoFit/>
            </a:bodyPr>
            <a:lstStyle/>
            <a:p>
              <a:pPr algn="ctr" eaLnBrk="0" hangingPunct="0"/>
              <a:r>
                <a:rPr lang="en-US" altLang="zh-CN" sz="900" b="1" dirty="0">
                  <a:solidFill>
                    <a:srgbClr val="00B0F0"/>
                  </a:solidFill>
                  <a:latin typeface="Century Gothic" panose="020B0502020202020204" pitchFamily="34" charset="0"/>
                  <a:ea typeface="宋体" panose="02010600030101010101" pitchFamily="2" charset="-122"/>
                </a:rPr>
                <a:t>Cluster</a:t>
              </a:r>
              <a:endParaRPr lang="zh-CN" altLang="en-US" sz="900" b="1" dirty="0">
                <a:solidFill>
                  <a:srgbClr val="00B0F0"/>
                </a:solidFill>
                <a:latin typeface="Century Gothic" panose="020B0502020202020204" pitchFamily="34" charset="0"/>
                <a:ea typeface="宋体" panose="02010600030101010101" pitchFamily="2" charset="-122"/>
              </a:endParaRPr>
            </a:p>
          </p:txBody>
        </p:sp>
        <p:sp>
          <p:nvSpPr>
            <p:cNvPr id="88" name="文本框 159">
              <a:extLst>
                <a:ext uri="{FF2B5EF4-FFF2-40B4-BE49-F238E27FC236}">
                  <a16:creationId xmlns:a16="http://schemas.microsoft.com/office/drawing/2014/main" id="{D019A909-CEDC-6E4B-8B35-885C6EC68D5B}"/>
                </a:ext>
              </a:extLst>
            </p:cNvPr>
            <p:cNvSpPr txBox="1"/>
            <p:nvPr/>
          </p:nvSpPr>
          <p:spPr>
            <a:xfrm>
              <a:off x="8935895" y="2131200"/>
              <a:ext cx="1026589" cy="215444"/>
            </a:xfrm>
            <a:prstGeom prst="rect">
              <a:avLst/>
            </a:prstGeom>
            <a:noFill/>
            <a:ln w="9525">
              <a:noFill/>
            </a:ln>
          </p:spPr>
          <p:txBody>
            <a:bodyPr wrap="square" anchor="t">
              <a:spAutoFit/>
            </a:bodyPr>
            <a:lstStyle/>
            <a:p>
              <a:pPr eaLnBrk="0" hangingPunct="0"/>
              <a:r>
                <a:rPr lang="en-US" altLang="zh-CN" sz="800" dirty="0">
                  <a:solidFill>
                    <a:schemeClr val="bg1"/>
                  </a:solidFill>
                  <a:latin typeface="Century Gothic" panose="020B0502020202020204" pitchFamily="34" charset="0"/>
                  <a:ea typeface="宋体" panose="02010600030101010101" pitchFamily="2" charset="-122"/>
                </a:rPr>
                <a:t>HW differences</a:t>
              </a:r>
              <a:endParaRPr lang="zh-CN" altLang="en-US" sz="800" dirty="0">
                <a:solidFill>
                  <a:schemeClr val="bg1"/>
                </a:solidFill>
                <a:latin typeface="Century Gothic" panose="020B0502020202020204" pitchFamily="34" charset="0"/>
                <a:ea typeface="宋体" panose="02010600030101010101" pitchFamily="2" charset="-122"/>
              </a:endParaRPr>
            </a:p>
          </p:txBody>
        </p:sp>
        <p:sp>
          <p:nvSpPr>
            <p:cNvPr id="89" name="文本框 160">
              <a:extLst>
                <a:ext uri="{FF2B5EF4-FFF2-40B4-BE49-F238E27FC236}">
                  <a16:creationId xmlns:a16="http://schemas.microsoft.com/office/drawing/2014/main" id="{4DD005DD-503D-224B-92EE-2C68CE5EB1F1}"/>
                </a:ext>
              </a:extLst>
            </p:cNvPr>
            <p:cNvSpPr txBox="1"/>
            <p:nvPr/>
          </p:nvSpPr>
          <p:spPr>
            <a:xfrm>
              <a:off x="7744520" y="3412624"/>
              <a:ext cx="891112" cy="215444"/>
            </a:xfrm>
            <a:prstGeom prst="rect">
              <a:avLst/>
            </a:prstGeom>
            <a:noFill/>
            <a:ln w="9525">
              <a:noFill/>
            </a:ln>
          </p:spPr>
          <p:txBody>
            <a:bodyPr wrap="square" anchor="t">
              <a:spAutoFit/>
            </a:bodyPr>
            <a:lstStyle/>
            <a:p>
              <a:pPr eaLnBrk="0" hangingPunct="0"/>
              <a:r>
                <a:rPr lang="en-US" altLang="zh-CN" sz="800" dirty="0">
                  <a:solidFill>
                    <a:schemeClr val="bg1"/>
                  </a:solidFill>
                  <a:latin typeface="Century Gothic" panose="020B0502020202020204" pitchFamily="34" charset="0"/>
                  <a:ea typeface="宋体" panose="02010600030101010101" pitchFamily="2" charset="-122"/>
                </a:rPr>
                <a:t>Configuration</a:t>
              </a:r>
              <a:endParaRPr lang="zh-CN" altLang="en-US" sz="800" dirty="0">
                <a:solidFill>
                  <a:schemeClr val="bg1"/>
                </a:solidFill>
                <a:latin typeface="Century Gothic" panose="020B0502020202020204" pitchFamily="34" charset="0"/>
                <a:ea typeface="宋体" panose="02010600030101010101" pitchFamily="2" charset="-122"/>
              </a:endParaRPr>
            </a:p>
          </p:txBody>
        </p:sp>
        <p:sp>
          <p:nvSpPr>
            <p:cNvPr id="90" name="文本框 161">
              <a:extLst>
                <a:ext uri="{FF2B5EF4-FFF2-40B4-BE49-F238E27FC236}">
                  <a16:creationId xmlns:a16="http://schemas.microsoft.com/office/drawing/2014/main" id="{BA4C42CF-00BC-2D41-BAB1-774307B725D3}"/>
                </a:ext>
              </a:extLst>
            </p:cNvPr>
            <p:cNvSpPr txBox="1"/>
            <p:nvPr/>
          </p:nvSpPr>
          <p:spPr>
            <a:xfrm>
              <a:off x="8840126" y="3412624"/>
              <a:ext cx="1134614" cy="215444"/>
            </a:xfrm>
            <a:prstGeom prst="rect">
              <a:avLst/>
            </a:prstGeom>
            <a:noFill/>
            <a:ln w="9525">
              <a:noFill/>
            </a:ln>
          </p:spPr>
          <p:txBody>
            <a:bodyPr wrap="square" anchor="t">
              <a:spAutoFit/>
            </a:bodyPr>
            <a:lstStyle/>
            <a:p>
              <a:pPr algn="ctr" eaLnBrk="0" hangingPunct="0"/>
              <a:r>
                <a:rPr lang="en-US" altLang="zh-CN" sz="800" dirty="0">
                  <a:solidFill>
                    <a:schemeClr val="bg1"/>
                  </a:solidFill>
                  <a:latin typeface="Century Gothic" panose="020B0502020202020204" pitchFamily="34" charset="0"/>
                  <a:ea typeface="宋体" panose="02010600030101010101" pitchFamily="2" charset="-122"/>
                </a:rPr>
                <a:t>Cluster resource</a:t>
              </a:r>
              <a:endParaRPr lang="zh-CN" altLang="en-US" sz="800" dirty="0">
                <a:solidFill>
                  <a:schemeClr val="bg1"/>
                </a:solidFill>
                <a:latin typeface="Century Gothic" panose="020B0502020202020204" pitchFamily="34" charset="0"/>
                <a:ea typeface="宋体" panose="02010600030101010101" pitchFamily="2" charset="-122"/>
              </a:endParaRPr>
            </a:p>
          </p:txBody>
        </p:sp>
        <p:sp>
          <p:nvSpPr>
            <p:cNvPr id="91" name="文本框 162">
              <a:extLst>
                <a:ext uri="{FF2B5EF4-FFF2-40B4-BE49-F238E27FC236}">
                  <a16:creationId xmlns:a16="http://schemas.microsoft.com/office/drawing/2014/main" id="{CA5B008F-6BAC-E043-A0A7-27B7BCA369B5}"/>
                </a:ext>
              </a:extLst>
            </p:cNvPr>
            <p:cNvSpPr txBox="1"/>
            <p:nvPr/>
          </p:nvSpPr>
          <p:spPr>
            <a:xfrm rot="10800000">
              <a:off x="7490966" y="1414237"/>
              <a:ext cx="307777" cy="739382"/>
            </a:xfrm>
            <a:prstGeom prst="rect">
              <a:avLst/>
            </a:prstGeom>
            <a:noFill/>
            <a:ln w="9525">
              <a:noFill/>
            </a:ln>
          </p:spPr>
          <p:txBody>
            <a:bodyPr vert="eaVert" wrap="square" anchor="t">
              <a:spAutoFit/>
            </a:bodyPr>
            <a:lstStyle/>
            <a:p>
              <a:pPr algn="ctr" eaLnBrk="0" hangingPunct="0"/>
              <a:r>
                <a:rPr lang="en-US" altLang="zh-CN" sz="800" dirty="0">
                  <a:solidFill>
                    <a:schemeClr val="bg1"/>
                  </a:solidFill>
                  <a:latin typeface="Century Gothic" panose="020B0502020202020204" pitchFamily="34" charset="0"/>
                  <a:ea typeface="宋体" panose="02010600030101010101" pitchFamily="2" charset="-122"/>
                </a:rPr>
                <a:t>speedup</a:t>
              </a:r>
              <a:endParaRPr lang="zh-CN" altLang="en-US" sz="800" dirty="0">
                <a:solidFill>
                  <a:schemeClr val="bg1"/>
                </a:solidFill>
                <a:latin typeface="Century Gothic" panose="020B0502020202020204" pitchFamily="34" charset="0"/>
                <a:ea typeface="宋体" panose="02010600030101010101" pitchFamily="2" charset="-122"/>
              </a:endParaRPr>
            </a:p>
          </p:txBody>
        </p:sp>
        <p:sp>
          <p:nvSpPr>
            <p:cNvPr id="92" name="文本框 163">
              <a:extLst>
                <a:ext uri="{FF2B5EF4-FFF2-40B4-BE49-F238E27FC236}">
                  <a16:creationId xmlns:a16="http://schemas.microsoft.com/office/drawing/2014/main" id="{F58883D7-FE03-6749-986B-6731AAD4D4F6}"/>
                </a:ext>
              </a:extLst>
            </p:cNvPr>
            <p:cNvSpPr txBox="1"/>
            <p:nvPr/>
          </p:nvSpPr>
          <p:spPr>
            <a:xfrm rot="10800000">
              <a:off x="8738490" y="1407522"/>
              <a:ext cx="307777" cy="738194"/>
            </a:xfrm>
            <a:prstGeom prst="rect">
              <a:avLst/>
            </a:prstGeom>
            <a:noFill/>
            <a:ln w="9525">
              <a:noFill/>
            </a:ln>
          </p:spPr>
          <p:txBody>
            <a:bodyPr vert="eaVert" wrap="square" anchor="t">
              <a:spAutoFit/>
            </a:bodyPr>
            <a:lstStyle/>
            <a:p>
              <a:pPr algn="ctr" eaLnBrk="0" hangingPunct="0"/>
              <a:r>
                <a:rPr lang="en-US" altLang="zh-CN" sz="800" dirty="0">
                  <a:solidFill>
                    <a:schemeClr val="bg1"/>
                  </a:solidFill>
                  <a:latin typeface="Century Gothic" panose="020B0502020202020204" pitchFamily="34" charset="0"/>
                  <a:ea typeface="宋体" panose="02010600030101010101" pitchFamily="2" charset="-122"/>
                </a:rPr>
                <a:t>speedup</a:t>
              </a:r>
              <a:endParaRPr lang="zh-CN" altLang="en-US" sz="900" dirty="0">
                <a:solidFill>
                  <a:schemeClr val="bg1"/>
                </a:solidFill>
                <a:latin typeface="Century Gothic" panose="020B0502020202020204" pitchFamily="34" charset="0"/>
                <a:ea typeface="宋体" panose="02010600030101010101" pitchFamily="2" charset="-122"/>
              </a:endParaRPr>
            </a:p>
          </p:txBody>
        </p:sp>
        <p:sp>
          <p:nvSpPr>
            <p:cNvPr id="93" name="文本框 164">
              <a:extLst>
                <a:ext uri="{FF2B5EF4-FFF2-40B4-BE49-F238E27FC236}">
                  <a16:creationId xmlns:a16="http://schemas.microsoft.com/office/drawing/2014/main" id="{53B45A89-D518-FF4F-B08F-6864AF08CD56}"/>
                </a:ext>
              </a:extLst>
            </p:cNvPr>
            <p:cNvSpPr txBox="1"/>
            <p:nvPr/>
          </p:nvSpPr>
          <p:spPr>
            <a:xfrm rot="10800000">
              <a:off x="7490966" y="2755552"/>
              <a:ext cx="307777" cy="739381"/>
            </a:xfrm>
            <a:prstGeom prst="rect">
              <a:avLst/>
            </a:prstGeom>
            <a:noFill/>
            <a:ln w="9525">
              <a:noFill/>
            </a:ln>
          </p:spPr>
          <p:txBody>
            <a:bodyPr vert="eaVert" wrap="square" anchor="t">
              <a:spAutoFit/>
            </a:bodyPr>
            <a:lstStyle/>
            <a:p>
              <a:pPr algn="ctr" eaLnBrk="0" hangingPunct="0"/>
              <a:r>
                <a:rPr lang="en-US" altLang="zh-CN" sz="800" dirty="0">
                  <a:solidFill>
                    <a:schemeClr val="bg1"/>
                  </a:solidFill>
                  <a:latin typeface="Century Gothic" panose="020B0502020202020204" pitchFamily="34" charset="0"/>
                  <a:ea typeface="宋体" panose="02010600030101010101" pitchFamily="2" charset="-122"/>
                </a:rPr>
                <a:t>speedup</a:t>
              </a:r>
              <a:endParaRPr lang="zh-CN" altLang="en-US" sz="800" dirty="0">
                <a:solidFill>
                  <a:schemeClr val="bg1"/>
                </a:solidFill>
                <a:latin typeface="Century Gothic" panose="020B0502020202020204" pitchFamily="34" charset="0"/>
                <a:ea typeface="宋体" panose="02010600030101010101" pitchFamily="2" charset="-122"/>
              </a:endParaRPr>
            </a:p>
          </p:txBody>
        </p:sp>
        <p:sp>
          <p:nvSpPr>
            <p:cNvPr id="94" name="文本框 165">
              <a:extLst>
                <a:ext uri="{FF2B5EF4-FFF2-40B4-BE49-F238E27FC236}">
                  <a16:creationId xmlns:a16="http://schemas.microsoft.com/office/drawing/2014/main" id="{8F195A54-BE26-F443-B4E5-BB1958488D20}"/>
                </a:ext>
              </a:extLst>
            </p:cNvPr>
            <p:cNvSpPr txBox="1"/>
            <p:nvPr/>
          </p:nvSpPr>
          <p:spPr>
            <a:xfrm rot="10800000">
              <a:off x="8739677" y="2709997"/>
              <a:ext cx="307777" cy="738194"/>
            </a:xfrm>
            <a:prstGeom prst="rect">
              <a:avLst/>
            </a:prstGeom>
            <a:noFill/>
            <a:ln w="9525">
              <a:noFill/>
            </a:ln>
          </p:spPr>
          <p:txBody>
            <a:bodyPr vert="eaVert" wrap="square" anchor="t">
              <a:spAutoFit/>
            </a:bodyPr>
            <a:lstStyle/>
            <a:p>
              <a:pPr algn="ctr" eaLnBrk="0" hangingPunct="0"/>
              <a:r>
                <a:rPr lang="en-US" altLang="zh-CN" sz="800" dirty="0">
                  <a:solidFill>
                    <a:schemeClr val="bg1"/>
                  </a:solidFill>
                  <a:latin typeface="Century Gothic" panose="020B0502020202020204" pitchFamily="34" charset="0"/>
                  <a:ea typeface="宋体" panose="02010600030101010101" pitchFamily="2" charset="-122"/>
                </a:rPr>
                <a:t>speedup</a:t>
              </a:r>
              <a:endParaRPr lang="zh-CN" altLang="en-US" sz="800" dirty="0">
                <a:solidFill>
                  <a:schemeClr val="bg1"/>
                </a:solidFill>
                <a:latin typeface="Century Gothic" panose="020B0502020202020204" pitchFamily="34" charset="0"/>
                <a:ea typeface="宋体" panose="02010600030101010101" pitchFamily="2" charset="-122"/>
              </a:endParaRPr>
            </a:p>
          </p:txBody>
        </p:sp>
        <p:sp>
          <p:nvSpPr>
            <p:cNvPr id="96" name="文本框 157">
              <a:extLst>
                <a:ext uri="{FF2B5EF4-FFF2-40B4-BE49-F238E27FC236}">
                  <a16:creationId xmlns:a16="http://schemas.microsoft.com/office/drawing/2014/main" id="{C072D19D-B868-E846-B1EB-E43564206A79}"/>
                </a:ext>
              </a:extLst>
            </p:cNvPr>
            <p:cNvSpPr txBox="1"/>
            <p:nvPr/>
          </p:nvSpPr>
          <p:spPr>
            <a:xfrm>
              <a:off x="7717043" y="2448101"/>
              <a:ext cx="918589" cy="230832"/>
            </a:xfrm>
            <a:prstGeom prst="rect">
              <a:avLst/>
            </a:prstGeom>
            <a:noFill/>
            <a:ln w="9525">
              <a:noFill/>
            </a:ln>
          </p:spPr>
          <p:txBody>
            <a:bodyPr wrap="square" anchor="t">
              <a:spAutoFit/>
            </a:bodyPr>
            <a:lstStyle/>
            <a:p>
              <a:pPr algn="ctr" eaLnBrk="0" hangingPunct="0"/>
              <a:r>
                <a:rPr lang="en-US" altLang="zh-CN" sz="900" b="1" dirty="0">
                  <a:solidFill>
                    <a:srgbClr val="00B0F0"/>
                  </a:solidFill>
                  <a:latin typeface="Century Gothic" panose="020B0502020202020204" pitchFamily="34" charset="0"/>
                  <a:ea typeface="宋体" panose="02010600030101010101" pitchFamily="2" charset="-122"/>
                </a:rPr>
                <a:t>VM resource</a:t>
              </a:r>
              <a:endParaRPr lang="zh-CN" altLang="en-US" sz="900" b="1" dirty="0">
                <a:solidFill>
                  <a:srgbClr val="00B0F0"/>
                </a:solidFill>
                <a:latin typeface="Century Gothic" panose="020B0502020202020204" pitchFamily="34" charset="0"/>
                <a:ea typeface="宋体" panose="02010600030101010101" pitchFamily="2" charset="-122"/>
              </a:endParaRPr>
            </a:p>
          </p:txBody>
        </p:sp>
        <p:sp>
          <p:nvSpPr>
            <p:cNvPr id="97" name="文本框 7">
              <a:extLst>
                <a:ext uri="{FF2B5EF4-FFF2-40B4-BE49-F238E27FC236}">
                  <a16:creationId xmlns:a16="http://schemas.microsoft.com/office/drawing/2014/main" id="{DACAB5C2-EF36-0743-88CE-0D590685A1BC}"/>
                </a:ext>
              </a:extLst>
            </p:cNvPr>
            <p:cNvSpPr txBox="1"/>
            <p:nvPr/>
          </p:nvSpPr>
          <p:spPr>
            <a:xfrm>
              <a:off x="316567" y="1450675"/>
              <a:ext cx="1628725" cy="788742"/>
            </a:xfrm>
            <a:prstGeom prst="rect">
              <a:avLst/>
            </a:prstGeom>
            <a:noFill/>
            <a:ln w="9525">
              <a:noFill/>
            </a:ln>
          </p:spPr>
          <p:txBody>
            <a:bodyPr wrap="square" anchor="t">
              <a:spAutoFit/>
            </a:bodyPr>
            <a:lstStyle/>
            <a:p>
              <a:pPr marL="228600" indent="-228600">
                <a:lnSpc>
                  <a:spcPct val="150000"/>
                </a:lnSpc>
                <a:buFont typeface="+mj-ea"/>
                <a:buAutoNum type="circleNumDbPlain"/>
              </a:pPr>
              <a:r>
                <a:rPr lang="en-US" altLang="zh-CN" sz="1050" dirty="0">
                  <a:solidFill>
                    <a:schemeClr val="bg1"/>
                  </a:solidFill>
                  <a:latin typeface="Century Gothic" panose="020B0502020202020204" pitchFamily="34" charset="0"/>
                  <a:ea typeface="宋体" panose="02010600030101010101" pitchFamily="2" charset="-122"/>
                </a:rPr>
                <a:t>Business performance metric extraction</a:t>
              </a:r>
              <a:endParaRPr lang="zh-CN" altLang="en-US" sz="1400" dirty="0">
                <a:solidFill>
                  <a:schemeClr val="bg1"/>
                </a:solidFill>
                <a:latin typeface="Century Gothic" panose="020B0502020202020204" pitchFamily="34" charset="0"/>
                <a:ea typeface="宋体" panose="02010600030101010101" pitchFamily="2" charset="-122"/>
              </a:endParaRPr>
            </a:p>
          </p:txBody>
        </p:sp>
        <p:sp>
          <p:nvSpPr>
            <p:cNvPr id="98" name="文本框 8">
              <a:extLst>
                <a:ext uri="{FF2B5EF4-FFF2-40B4-BE49-F238E27FC236}">
                  <a16:creationId xmlns:a16="http://schemas.microsoft.com/office/drawing/2014/main" id="{2D730A82-5D25-A94A-B1FA-7D370DC302E0}"/>
                </a:ext>
              </a:extLst>
            </p:cNvPr>
            <p:cNvSpPr txBox="1"/>
            <p:nvPr/>
          </p:nvSpPr>
          <p:spPr>
            <a:xfrm>
              <a:off x="4767929" y="2496459"/>
              <a:ext cx="1840938" cy="253916"/>
            </a:xfrm>
            <a:prstGeom prst="rect">
              <a:avLst/>
            </a:prstGeom>
            <a:noFill/>
            <a:ln w="9525">
              <a:noFill/>
            </a:ln>
          </p:spPr>
          <p:txBody>
            <a:bodyPr wrap="square" anchor="t">
              <a:spAutoFit/>
            </a:bodyPr>
            <a:lstStyle/>
            <a:p>
              <a:pPr marL="228600" indent="-228600">
                <a:buFont typeface="+mj-ea"/>
                <a:buAutoNum type="circleNumDbPlain" startAt="2"/>
              </a:pPr>
              <a:r>
                <a:rPr lang="en-US" altLang="zh-CN" sz="1050" dirty="0">
                  <a:solidFill>
                    <a:schemeClr val="bg1"/>
                  </a:solidFill>
                  <a:latin typeface="Century Gothic" panose="020B0502020202020204" pitchFamily="34" charset="0"/>
                  <a:ea typeface="宋体" panose="02010600030101010101" pitchFamily="2" charset="-122"/>
                </a:rPr>
                <a:t>Data congregation</a:t>
              </a:r>
              <a:endParaRPr lang="zh-CN" altLang="en-US" sz="1050" dirty="0">
                <a:solidFill>
                  <a:schemeClr val="bg1"/>
                </a:solidFill>
                <a:latin typeface="Century Gothic" panose="020B0502020202020204" pitchFamily="34" charset="0"/>
                <a:ea typeface="宋体" panose="02010600030101010101" pitchFamily="2" charset="-122"/>
              </a:endParaRPr>
            </a:p>
          </p:txBody>
        </p:sp>
        <p:sp>
          <p:nvSpPr>
            <p:cNvPr id="99" name="文本框 9">
              <a:extLst>
                <a:ext uri="{FF2B5EF4-FFF2-40B4-BE49-F238E27FC236}">
                  <a16:creationId xmlns:a16="http://schemas.microsoft.com/office/drawing/2014/main" id="{EC01F209-D84B-844A-8FC7-79C8445F8760}"/>
                </a:ext>
              </a:extLst>
            </p:cNvPr>
            <p:cNvSpPr txBox="1"/>
            <p:nvPr/>
          </p:nvSpPr>
          <p:spPr>
            <a:xfrm>
              <a:off x="9938173" y="1549787"/>
              <a:ext cx="1237824" cy="415498"/>
            </a:xfrm>
            <a:prstGeom prst="rect">
              <a:avLst/>
            </a:prstGeom>
            <a:noFill/>
            <a:ln w="9525">
              <a:noFill/>
            </a:ln>
          </p:spPr>
          <p:txBody>
            <a:bodyPr wrap="square" anchor="t">
              <a:spAutoFit/>
            </a:bodyPr>
            <a:lstStyle/>
            <a:p>
              <a:pPr marL="228600" indent="-228600">
                <a:buFont typeface="+mj-ea"/>
                <a:buAutoNum type="circleNumDbPlain" startAt="3"/>
              </a:pPr>
              <a:r>
                <a:rPr lang="en-US" altLang="zh-CN" sz="1050" dirty="0">
                  <a:solidFill>
                    <a:schemeClr val="bg1"/>
                  </a:solidFill>
                  <a:latin typeface="Century Gothic" panose="020B0502020202020204" pitchFamily="34" charset="0"/>
                  <a:ea typeface="宋体" panose="02010600030101010101" pitchFamily="2" charset="-122"/>
                </a:rPr>
                <a:t>Behavioral modeling</a:t>
              </a:r>
            </a:p>
          </p:txBody>
        </p:sp>
        <p:sp>
          <p:nvSpPr>
            <p:cNvPr id="100" name="文本框 11">
              <a:extLst>
                <a:ext uri="{FF2B5EF4-FFF2-40B4-BE49-F238E27FC236}">
                  <a16:creationId xmlns:a16="http://schemas.microsoft.com/office/drawing/2014/main" id="{580F83ED-1516-914E-A0DA-2E09DB5BDCE2}"/>
                </a:ext>
              </a:extLst>
            </p:cNvPr>
            <p:cNvSpPr txBox="1"/>
            <p:nvPr/>
          </p:nvSpPr>
          <p:spPr>
            <a:xfrm>
              <a:off x="9938173" y="2863632"/>
              <a:ext cx="1237824" cy="430887"/>
            </a:xfrm>
            <a:prstGeom prst="rect">
              <a:avLst/>
            </a:prstGeom>
            <a:noFill/>
            <a:ln w="9525">
              <a:noFill/>
            </a:ln>
          </p:spPr>
          <p:txBody>
            <a:bodyPr wrap="square" anchor="t">
              <a:spAutoFit/>
            </a:bodyPr>
            <a:lstStyle/>
            <a:p>
              <a:pPr marL="228600" indent="-228600">
                <a:buFont typeface="+mj-ea"/>
                <a:buAutoNum type="circleNumDbPlain" startAt="4"/>
              </a:pPr>
              <a:r>
                <a:rPr lang="en-US" altLang="zh-CN" sz="1050" dirty="0">
                  <a:solidFill>
                    <a:schemeClr val="bg1"/>
                  </a:solidFill>
                  <a:latin typeface="Century Gothic" panose="020B0502020202020204" pitchFamily="34" charset="0"/>
                  <a:ea typeface="宋体" panose="02010600030101010101" pitchFamily="2" charset="-122"/>
                </a:rPr>
                <a:t>Rule generation</a:t>
              </a:r>
              <a:endParaRPr lang="zh-CN" altLang="en-US" sz="1050" dirty="0">
                <a:solidFill>
                  <a:schemeClr val="bg1"/>
                </a:solidFill>
                <a:latin typeface="Century Gothic" panose="020B0502020202020204" pitchFamily="34" charset="0"/>
                <a:ea typeface="宋体" panose="02010600030101010101" pitchFamily="2" charset="-122"/>
              </a:endParaRPr>
            </a:p>
          </p:txBody>
        </p:sp>
        <p:sp>
          <p:nvSpPr>
            <p:cNvPr id="101" name="文本框 15">
              <a:extLst>
                <a:ext uri="{FF2B5EF4-FFF2-40B4-BE49-F238E27FC236}">
                  <a16:creationId xmlns:a16="http://schemas.microsoft.com/office/drawing/2014/main" id="{9FE00045-BCC5-614F-8DC0-E2A14E792970}"/>
                </a:ext>
              </a:extLst>
            </p:cNvPr>
            <p:cNvSpPr txBox="1"/>
            <p:nvPr/>
          </p:nvSpPr>
          <p:spPr>
            <a:xfrm>
              <a:off x="5006073" y="4310613"/>
              <a:ext cx="1883751" cy="302712"/>
            </a:xfrm>
            <a:prstGeom prst="rect">
              <a:avLst/>
            </a:prstGeom>
            <a:noFill/>
            <a:ln w="9525">
              <a:noFill/>
            </a:ln>
          </p:spPr>
          <p:txBody>
            <a:bodyPr wrap="square" anchor="t">
              <a:spAutoFit/>
            </a:bodyPr>
            <a:lstStyle/>
            <a:p>
              <a:pPr marL="228600" indent="-228600">
                <a:lnSpc>
                  <a:spcPct val="150000"/>
                </a:lnSpc>
                <a:buFont typeface="+mj-ea"/>
                <a:buAutoNum type="circleNumDbPlain" startAt="5"/>
              </a:pPr>
              <a:r>
                <a:rPr lang="en-US" altLang="zh-CN" sz="1050" dirty="0">
                  <a:solidFill>
                    <a:schemeClr val="bg1"/>
                  </a:solidFill>
                  <a:latin typeface="Century Gothic" panose="020B0502020202020204" pitchFamily="34" charset="0"/>
                  <a:ea typeface="宋体" panose="02010600030101010101" pitchFamily="2" charset="-122"/>
                </a:rPr>
                <a:t>Behavior</a:t>
              </a:r>
              <a:r>
                <a:rPr lang="zh-CN" altLang="en-US" sz="1050" dirty="0">
                  <a:solidFill>
                    <a:schemeClr val="bg1"/>
                  </a:solidFill>
                  <a:latin typeface="Century Gothic" panose="020B0502020202020204" pitchFamily="34" charset="0"/>
                  <a:ea typeface="宋体" panose="02010600030101010101" pitchFamily="2" charset="-122"/>
                </a:rPr>
                <a:t> </a:t>
              </a:r>
              <a:r>
                <a:rPr lang="en-US" altLang="zh-CN" sz="1050" dirty="0">
                  <a:solidFill>
                    <a:schemeClr val="bg1"/>
                  </a:solidFill>
                  <a:latin typeface="Century Gothic" panose="020B0502020202020204" pitchFamily="34" charset="0"/>
                  <a:ea typeface="宋体" panose="02010600030101010101" pitchFamily="2" charset="-122"/>
                </a:rPr>
                <a:t>comparison</a:t>
              </a:r>
              <a:endParaRPr lang="zh-CN" altLang="en-US" sz="1050" dirty="0">
                <a:solidFill>
                  <a:schemeClr val="bg1"/>
                </a:solidFill>
                <a:latin typeface="Century Gothic" panose="020B0502020202020204" pitchFamily="34" charset="0"/>
                <a:ea typeface="宋体" panose="02010600030101010101" pitchFamily="2" charset="-122"/>
              </a:endParaRPr>
            </a:p>
          </p:txBody>
        </p:sp>
        <p:sp>
          <p:nvSpPr>
            <p:cNvPr id="102" name="文本框 18">
              <a:extLst>
                <a:ext uri="{FF2B5EF4-FFF2-40B4-BE49-F238E27FC236}">
                  <a16:creationId xmlns:a16="http://schemas.microsoft.com/office/drawing/2014/main" id="{0A54D347-A38D-184B-802D-CF0089D9EDD7}"/>
                </a:ext>
              </a:extLst>
            </p:cNvPr>
            <p:cNvSpPr txBox="1"/>
            <p:nvPr/>
          </p:nvSpPr>
          <p:spPr>
            <a:xfrm>
              <a:off x="5034613" y="5000008"/>
              <a:ext cx="1521744" cy="253916"/>
            </a:xfrm>
            <a:prstGeom prst="rect">
              <a:avLst/>
            </a:prstGeom>
            <a:noFill/>
            <a:ln w="9525">
              <a:noFill/>
            </a:ln>
          </p:spPr>
          <p:txBody>
            <a:bodyPr wrap="square" anchor="t">
              <a:spAutoFit/>
            </a:bodyPr>
            <a:lstStyle/>
            <a:p>
              <a:pPr marL="228600" indent="-228600">
                <a:buFont typeface="+mj-ea"/>
                <a:buAutoNum type="circleNumDbPlain" startAt="6"/>
              </a:pPr>
              <a:r>
                <a:rPr lang="en-US" altLang="zh-CN" sz="1050" dirty="0">
                  <a:solidFill>
                    <a:schemeClr val="bg1"/>
                  </a:solidFill>
                  <a:latin typeface="Century Gothic" panose="020B0502020202020204" pitchFamily="34" charset="0"/>
                  <a:ea typeface="宋体" panose="02010600030101010101" pitchFamily="2" charset="-122"/>
                </a:rPr>
                <a:t>Apply rules</a:t>
              </a:r>
              <a:endParaRPr lang="zh-CN" altLang="en-US" sz="1050" dirty="0">
                <a:solidFill>
                  <a:schemeClr val="bg1"/>
                </a:solidFill>
                <a:latin typeface="Century Gothic" panose="020B0502020202020204" pitchFamily="34" charset="0"/>
                <a:ea typeface="宋体" panose="02010600030101010101" pitchFamily="2" charset="-122"/>
              </a:endParaRPr>
            </a:p>
          </p:txBody>
        </p:sp>
        <p:sp>
          <p:nvSpPr>
            <p:cNvPr id="104" name="文本框 22">
              <a:extLst>
                <a:ext uri="{FF2B5EF4-FFF2-40B4-BE49-F238E27FC236}">
                  <a16:creationId xmlns:a16="http://schemas.microsoft.com/office/drawing/2014/main" id="{72F66253-CEEA-114E-996C-707C47BD0B96}"/>
                </a:ext>
              </a:extLst>
            </p:cNvPr>
            <p:cNvSpPr txBox="1"/>
            <p:nvPr/>
          </p:nvSpPr>
          <p:spPr>
            <a:xfrm>
              <a:off x="1820038" y="3205911"/>
              <a:ext cx="1751729" cy="261610"/>
            </a:xfrm>
            <a:prstGeom prst="rect">
              <a:avLst/>
            </a:prstGeom>
            <a:noFill/>
            <a:ln w="9525">
              <a:noFill/>
            </a:ln>
          </p:spPr>
          <p:txBody>
            <a:bodyPr wrap="square" anchor="t">
              <a:spAutoFit/>
            </a:bodyPr>
            <a:lstStyle/>
            <a:p>
              <a:pPr marL="228600" indent="-228600">
                <a:buFont typeface="+mj-ea"/>
                <a:buAutoNum type="circleNumDbPlain" startAt="7"/>
              </a:pPr>
              <a:r>
                <a:rPr lang="en-US" altLang="zh-CN" sz="1050" dirty="0">
                  <a:solidFill>
                    <a:schemeClr val="bg1"/>
                  </a:solidFill>
                  <a:latin typeface="Century Gothic" panose="020B0502020202020204" pitchFamily="34" charset="0"/>
                  <a:ea typeface="宋体" panose="02010600030101010101" pitchFamily="2" charset="-122"/>
                </a:rPr>
                <a:t>Information Update</a:t>
              </a:r>
              <a:endParaRPr lang="zh-CN" altLang="en-US" sz="1050" dirty="0">
                <a:solidFill>
                  <a:schemeClr val="bg1"/>
                </a:solidFill>
                <a:latin typeface="Century Gothic" panose="020B0502020202020204" pitchFamily="34" charset="0"/>
                <a:ea typeface="宋体" panose="02010600030101010101" pitchFamily="2" charset="-122"/>
              </a:endParaRPr>
            </a:p>
          </p:txBody>
        </p:sp>
        <p:grpSp>
          <p:nvGrpSpPr>
            <p:cNvPr id="9" name="组合 8">
              <a:extLst>
                <a:ext uri="{FF2B5EF4-FFF2-40B4-BE49-F238E27FC236}">
                  <a16:creationId xmlns:a16="http://schemas.microsoft.com/office/drawing/2014/main" id="{23619B47-21E4-9140-B682-A9EC334E744B}"/>
                </a:ext>
              </a:extLst>
            </p:cNvPr>
            <p:cNvGrpSpPr/>
            <p:nvPr/>
          </p:nvGrpSpPr>
          <p:grpSpPr>
            <a:xfrm>
              <a:off x="1118677" y="4310613"/>
              <a:ext cx="4197127" cy="1520389"/>
              <a:chOff x="1515148" y="3982843"/>
              <a:chExt cx="4197127" cy="1520389"/>
            </a:xfrm>
          </p:grpSpPr>
          <p:cxnSp>
            <p:nvCxnSpPr>
              <p:cNvPr id="42" name="直线箭头连接符 29">
                <a:extLst>
                  <a:ext uri="{FF2B5EF4-FFF2-40B4-BE49-F238E27FC236}">
                    <a16:creationId xmlns:a16="http://schemas.microsoft.com/office/drawing/2014/main" id="{E74FD33F-E252-6A41-94B4-75B198EC8937}"/>
                  </a:ext>
                </a:extLst>
              </p:cNvPr>
              <p:cNvCxnSpPr/>
              <p:nvPr/>
            </p:nvCxnSpPr>
            <p:spPr>
              <a:xfrm flipV="1">
                <a:off x="1996992" y="4464188"/>
                <a:ext cx="0" cy="915029"/>
              </a:xfrm>
              <a:prstGeom prst="straightConnector1">
                <a:avLst/>
              </a:prstGeom>
              <a:ln w="19050" cap="flat" cmpd="sng">
                <a:solidFill>
                  <a:schemeClr val="bg1"/>
                </a:solidFill>
                <a:prstDash val="solid"/>
                <a:round/>
                <a:headEnd type="none" w="med" len="med"/>
                <a:tailEnd type="triangle" w="med" len="med"/>
              </a:ln>
            </p:spPr>
          </p:cxnSp>
          <p:cxnSp>
            <p:nvCxnSpPr>
              <p:cNvPr id="43" name="直线箭头连接符 30">
                <a:extLst>
                  <a:ext uri="{FF2B5EF4-FFF2-40B4-BE49-F238E27FC236}">
                    <a16:creationId xmlns:a16="http://schemas.microsoft.com/office/drawing/2014/main" id="{47EC1456-A0B1-FE45-B667-F7AF904C164A}"/>
                  </a:ext>
                </a:extLst>
              </p:cNvPr>
              <p:cNvCxnSpPr/>
              <p:nvPr/>
            </p:nvCxnSpPr>
            <p:spPr>
              <a:xfrm>
                <a:off x="1996992" y="5379217"/>
                <a:ext cx="3256601" cy="0"/>
              </a:xfrm>
              <a:prstGeom prst="straightConnector1">
                <a:avLst/>
              </a:prstGeom>
              <a:ln w="19050" cap="flat" cmpd="sng">
                <a:solidFill>
                  <a:schemeClr val="bg1"/>
                </a:solidFill>
                <a:prstDash val="solid"/>
                <a:round/>
                <a:headEnd type="none" w="med" len="med"/>
                <a:tailEnd type="triangle" w="med" len="med"/>
              </a:ln>
            </p:spPr>
          </p:cxnSp>
          <p:sp>
            <p:nvSpPr>
              <p:cNvPr id="44" name="任意形状 31">
                <a:extLst>
                  <a:ext uri="{FF2B5EF4-FFF2-40B4-BE49-F238E27FC236}">
                    <a16:creationId xmlns:a16="http://schemas.microsoft.com/office/drawing/2014/main" id="{4D9ECFD7-EE41-6140-BEC7-AF8755C03545}"/>
                  </a:ext>
                </a:extLst>
              </p:cNvPr>
              <p:cNvSpPr/>
              <p:nvPr/>
            </p:nvSpPr>
            <p:spPr>
              <a:xfrm>
                <a:off x="1996992" y="4517595"/>
                <a:ext cx="1560652" cy="746502"/>
              </a:xfrm>
              <a:custGeom>
                <a:avLst/>
                <a:gdLst/>
                <a:ahLst/>
                <a:cxnLst>
                  <a:cxn ang="0">
                    <a:pos x="0" y="818352"/>
                  </a:cxn>
                  <a:cxn ang="0">
                    <a:pos x="241337" y="437552"/>
                  </a:cxn>
                  <a:cxn ang="0">
                    <a:pos x="579208" y="14441"/>
                  </a:cxn>
                  <a:cxn ang="0">
                    <a:pos x="929147" y="996058"/>
                  </a:cxn>
                  <a:cxn ang="0">
                    <a:pos x="1508354" y="310619"/>
                  </a:cxn>
                  <a:cxn ang="0">
                    <a:pos x="2087562" y="809890"/>
                  </a:cxn>
                  <a:cxn ang="0">
                    <a:pos x="2087562" y="809890"/>
                  </a:cxn>
                </a:cxnLst>
                <a:rect l="0" t="0" r="0" b="0"/>
                <a:pathLst>
                  <a:path w="1464734" h="999062">
                    <a:moveTo>
                      <a:pt x="0" y="818782"/>
                    </a:moveTo>
                    <a:cubicBezTo>
                      <a:pt x="50800" y="695309"/>
                      <a:pt x="101601" y="571837"/>
                      <a:pt x="169334" y="437782"/>
                    </a:cubicBezTo>
                    <a:cubicBezTo>
                      <a:pt x="237067" y="303726"/>
                      <a:pt x="325967" y="-78684"/>
                      <a:pt x="406400" y="14449"/>
                    </a:cubicBezTo>
                    <a:cubicBezTo>
                      <a:pt x="486833" y="107582"/>
                      <a:pt x="543278" y="947193"/>
                      <a:pt x="651934" y="996582"/>
                    </a:cubicBezTo>
                    <a:cubicBezTo>
                      <a:pt x="760590" y="1045971"/>
                      <a:pt x="922867" y="341826"/>
                      <a:pt x="1058334" y="310782"/>
                    </a:cubicBezTo>
                    <a:cubicBezTo>
                      <a:pt x="1193801" y="279738"/>
                      <a:pt x="1464734" y="810316"/>
                      <a:pt x="1464734" y="810316"/>
                    </a:cubicBezTo>
                    <a:lnTo>
                      <a:pt x="1464734" y="810316"/>
                    </a:lnTo>
                  </a:path>
                </a:pathLst>
              </a:custGeom>
              <a:noFill/>
              <a:ln w="28575" cap="flat" cmpd="sng">
                <a:solidFill>
                  <a:srgbClr val="5F7491"/>
                </a:solidFill>
                <a:prstDash val="solid"/>
                <a:round/>
                <a:headEnd type="none" w="med" len="med"/>
                <a:tailEnd type="none" w="med" len="med"/>
              </a:ln>
            </p:spPr>
            <p:txBody>
              <a:bodyPr/>
              <a:lstStyle/>
              <a:p>
                <a:endParaRPr lang="zh-CN" altLang="en-US" sz="1400">
                  <a:solidFill>
                    <a:schemeClr val="bg1"/>
                  </a:solidFill>
                  <a:latin typeface="Century Gothic" panose="020B0502020202020204" pitchFamily="34" charset="0"/>
                </a:endParaRPr>
              </a:p>
            </p:txBody>
          </p:sp>
          <p:cxnSp>
            <p:nvCxnSpPr>
              <p:cNvPr id="46" name="直线连接符 34">
                <a:extLst>
                  <a:ext uri="{FF2B5EF4-FFF2-40B4-BE49-F238E27FC236}">
                    <a16:creationId xmlns:a16="http://schemas.microsoft.com/office/drawing/2014/main" id="{F8CA60E1-3F40-4843-992F-E5674DBC8A94}"/>
                  </a:ext>
                </a:extLst>
              </p:cNvPr>
              <p:cNvCxnSpPr/>
              <p:nvPr/>
            </p:nvCxnSpPr>
            <p:spPr>
              <a:xfrm>
                <a:off x="3720237" y="4409595"/>
                <a:ext cx="0" cy="969622"/>
              </a:xfrm>
              <a:prstGeom prst="line">
                <a:avLst/>
              </a:prstGeom>
              <a:ln w="9525" cap="flat" cmpd="sng">
                <a:solidFill>
                  <a:srgbClr val="0070C0"/>
                </a:solidFill>
                <a:prstDash val="sysDash"/>
                <a:round/>
                <a:headEnd type="none" w="med" len="med"/>
                <a:tailEnd type="none" w="med" len="med"/>
              </a:ln>
            </p:spPr>
          </p:cxnSp>
          <p:cxnSp>
            <p:nvCxnSpPr>
              <p:cNvPr id="47" name="直线连接符 35">
                <a:extLst>
                  <a:ext uri="{FF2B5EF4-FFF2-40B4-BE49-F238E27FC236}">
                    <a16:creationId xmlns:a16="http://schemas.microsoft.com/office/drawing/2014/main" id="{7BF7D532-BF02-F84F-AAD8-469B6831BB25}"/>
                  </a:ext>
                </a:extLst>
              </p:cNvPr>
              <p:cNvCxnSpPr/>
              <p:nvPr/>
            </p:nvCxnSpPr>
            <p:spPr>
              <a:xfrm>
                <a:off x="3834171" y="4409595"/>
                <a:ext cx="0" cy="969622"/>
              </a:xfrm>
              <a:prstGeom prst="line">
                <a:avLst/>
              </a:prstGeom>
              <a:ln w="9525" cap="flat" cmpd="sng">
                <a:solidFill>
                  <a:srgbClr val="0070C0"/>
                </a:solidFill>
                <a:prstDash val="sysDash"/>
                <a:round/>
                <a:headEnd type="none" w="med" len="med"/>
                <a:tailEnd type="none" w="med" len="med"/>
              </a:ln>
            </p:spPr>
          </p:cxnSp>
          <p:cxnSp>
            <p:nvCxnSpPr>
              <p:cNvPr id="48" name="直线连接符 36">
                <a:extLst>
                  <a:ext uri="{FF2B5EF4-FFF2-40B4-BE49-F238E27FC236}">
                    <a16:creationId xmlns:a16="http://schemas.microsoft.com/office/drawing/2014/main" id="{6697967D-2E54-594D-8ADF-00F3DB383424}"/>
                  </a:ext>
                </a:extLst>
              </p:cNvPr>
              <p:cNvCxnSpPr/>
              <p:nvPr/>
            </p:nvCxnSpPr>
            <p:spPr>
              <a:xfrm>
                <a:off x="3948104" y="4409595"/>
                <a:ext cx="0" cy="969622"/>
              </a:xfrm>
              <a:prstGeom prst="line">
                <a:avLst/>
              </a:prstGeom>
              <a:ln w="9525" cap="flat" cmpd="sng">
                <a:solidFill>
                  <a:srgbClr val="0070C0"/>
                </a:solidFill>
                <a:prstDash val="sysDash"/>
                <a:round/>
                <a:headEnd type="none" w="med" len="med"/>
                <a:tailEnd type="none" w="med" len="med"/>
              </a:ln>
            </p:spPr>
          </p:cxnSp>
          <p:cxnSp>
            <p:nvCxnSpPr>
              <p:cNvPr id="49" name="直线连接符 37">
                <a:extLst>
                  <a:ext uri="{FF2B5EF4-FFF2-40B4-BE49-F238E27FC236}">
                    <a16:creationId xmlns:a16="http://schemas.microsoft.com/office/drawing/2014/main" id="{9D9EFFE4-E612-0146-AB51-7B508CEA2770}"/>
                  </a:ext>
                </a:extLst>
              </p:cNvPr>
              <p:cNvCxnSpPr/>
              <p:nvPr/>
            </p:nvCxnSpPr>
            <p:spPr>
              <a:xfrm>
                <a:off x="4062038" y="4409595"/>
                <a:ext cx="0" cy="969622"/>
              </a:xfrm>
              <a:prstGeom prst="line">
                <a:avLst/>
              </a:prstGeom>
              <a:ln w="9525" cap="flat" cmpd="sng">
                <a:solidFill>
                  <a:srgbClr val="0070C0"/>
                </a:solidFill>
                <a:prstDash val="sysDash"/>
                <a:round/>
                <a:headEnd type="none" w="med" len="med"/>
                <a:tailEnd type="none" w="med" len="med"/>
              </a:ln>
            </p:spPr>
          </p:cxnSp>
          <p:cxnSp>
            <p:nvCxnSpPr>
              <p:cNvPr id="50" name="直线连接符 38">
                <a:extLst>
                  <a:ext uri="{FF2B5EF4-FFF2-40B4-BE49-F238E27FC236}">
                    <a16:creationId xmlns:a16="http://schemas.microsoft.com/office/drawing/2014/main" id="{2C185BF6-2447-5845-9906-A8FFCCF1B425}"/>
                  </a:ext>
                </a:extLst>
              </p:cNvPr>
              <p:cNvCxnSpPr/>
              <p:nvPr/>
            </p:nvCxnSpPr>
            <p:spPr>
              <a:xfrm>
                <a:off x="4175972" y="4409595"/>
                <a:ext cx="0" cy="969622"/>
              </a:xfrm>
              <a:prstGeom prst="line">
                <a:avLst/>
              </a:prstGeom>
              <a:ln w="9525" cap="flat" cmpd="sng">
                <a:solidFill>
                  <a:srgbClr val="0070C0"/>
                </a:solidFill>
                <a:prstDash val="sysDash"/>
                <a:round/>
                <a:headEnd type="none" w="med" len="med"/>
                <a:tailEnd type="none" w="med" len="med"/>
              </a:ln>
            </p:spPr>
          </p:cxnSp>
          <p:cxnSp>
            <p:nvCxnSpPr>
              <p:cNvPr id="51" name="直线连接符 39">
                <a:extLst>
                  <a:ext uri="{FF2B5EF4-FFF2-40B4-BE49-F238E27FC236}">
                    <a16:creationId xmlns:a16="http://schemas.microsoft.com/office/drawing/2014/main" id="{E78643E3-0BB4-DE4B-83E1-D55952F6995F}"/>
                  </a:ext>
                </a:extLst>
              </p:cNvPr>
              <p:cNvCxnSpPr/>
              <p:nvPr/>
            </p:nvCxnSpPr>
            <p:spPr>
              <a:xfrm>
                <a:off x="4289905" y="4409595"/>
                <a:ext cx="0" cy="969622"/>
              </a:xfrm>
              <a:prstGeom prst="line">
                <a:avLst/>
              </a:prstGeom>
              <a:ln w="9525" cap="flat" cmpd="sng">
                <a:solidFill>
                  <a:srgbClr val="0070C0"/>
                </a:solidFill>
                <a:prstDash val="sysDash"/>
                <a:round/>
                <a:headEnd type="none" w="med" len="med"/>
                <a:tailEnd type="none" w="med" len="med"/>
              </a:ln>
            </p:spPr>
          </p:cxnSp>
          <p:cxnSp>
            <p:nvCxnSpPr>
              <p:cNvPr id="52" name="直线连接符 40">
                <a:extLst>
                  <a:ext uri="{FF2B5EF4-FFF2-40B4-BE49-F238E27FC236}">
                    <a16:creationId xmlns:a16="http://schemas.microsoft.com/office/drawing/2014/main" id="{55076A02-7560-1B47-996E-727A7CD41BE1}"/>
                  </a:ext>
                </a:extLst>
              </p:cNvPr>
              <p:cNvCxnSpPr/>
              <p:nvPr/>
            </p:nvCxnSpPr>
            <p:spPr>
              <a:xfrm>
                <a:off x="4403839" y="4409595"/>
                <a:ext cx="0" cy="969622"/>
              </a:xfrm>
              <a:prstGeom prst="line">
                <a:avLst/>
              </a:prstGeom>
              <a:ln w="9525" cap="flat" cmpd="sng">
                <a:solidFill>
                  <a:srgbClr val="0070C0"/>
                </a:solidFill>
                <a:prstDash val="sysDash"/>
                <a:round/>
                <a:headEnd type="none" w="med" len="med"/>
                <a:tailEnd type="none" w="med" len="med"/>
              </a:ln>
            </p:spPr>
          </p:cxnSp>
          <p:cxnSp>
            <p:nvCxnSpPr>
              <p:cNvPr id="53" name="直线连接符 41">
                <a:extLst>
                  <a:ext uri="{FF2B5EF4-FFF2-40B4-BE49-F238E27FC236}">
                    <a16:creationId xmlns:a16="http://schemas.microsoft.com/office/drawing/2014/main" id="{D453F8DC-CA5E-A44B-8F32-FA1E6C3D7618}"/>
                  </a:ext>
                </a:extLst>
              </p:cNvPr>
              <p:cNvCxnSpPr/>
              <p:nvPr/>
            </p:nvCxnSpPr>
            <p:spPr>
              <a:xfrm>
                <a:off x="4517772" y="4409595"/>
                <a:ext cx="0" cy="969622"/>
              </a:xfrm>
              <a:prstGeom prst="line">
                <a:avLst/>
              </a:prstGeom>
              <a:ln w="9525" cap="flat" cmpd="sng">
                <a:solidFill>
                  <a:srgbClr val="0070C0"/>
                </a:solidFill>
                <a:prstDash val="sysDash"/>
                <a:round/>
                <a:headEnd type="none" w="med" len="med"/>
                <a:tailEnd type="none" w="med" len="med"/>
              </a:ln>
            </p:spPr>
          </p:cxnSp>
          <p:cxnSp>
            <p:nvCxnSpPr>
              <p:cNvPr id="54" name="直线连接符 42">
                <a:extLst>
                  <a:ext uri="{FF2B5EF4-FFF2-40B4-BE49-F238E27FC236}">
                    <a16:creationId xmlns:a16="http://schemas.microsoft.com/office/drawing/2014/main" id="{7FC263A8-2586-E44C-BE24-E42B58D02F1D}"/>
                  </a:ext>
                </a:extLst>
              </p:cNvPr>
              <p:cNvCxnSpPr/>
              <p:nvPr/>
            </p:nvCxnSpPr>
            <p:spPr>
              <a:xfrm>
                <a:off x="4631706" y="4409595"/>
                <a:ext cx="0" cy="969622"/>
              </a:xfrm>
              <a:prstGeom prst="line">
                <a:avLst/>
              </a:prstGeom>
              <a:ln w="9525" cap="flat" cmpd="sng">
                <a:solidFill>
                  <a:srgbClr val="0070C0"/>
                </a:solidFill>
                <a:prstDash val="sysDash"/>
                <a:round/>
                <a:headEnd type="none" w="med" len="med"/>
                <a:tailEnd type="none" w="med" len="med"/>
              </a:ln>
            </p:spPr>
          </p:cxnSp>
          <p:cxnSp>
            <p:nvCxnSpPr>
              <p:cNvPr id="55" name="直线连接符 43">
                <a:extLst>
                  <a:ext uri="{FF2B5EF4-FFF2-40B4-BE49-F238E27FC236}">
                    <a16:creationId xmlns:a16="http://schemas.microsoft.com/office/drawing/2014/main" id="{5E24C7CC-2330-0A4B-A4B5-A0C2F11F7D3E}"/>
                  </a:ext>
                </a:extLst>
              </p:cNvPr>
              <p:cNvCxnSpPr/>
              <p:nvPr/>
            </p:nvCxnSpPr>
            <p:spPr>
              <a:xfrm>
                <a:off x="4745639" y="4409595"/>
                <a:ext cx="0" cy="969622"/>
              </a:xfrm>
              <a:prstGeom prst="line">
                <a:avLst/>
              </a:prstGeom>
              <a:ln w="9525" cap="flat" cmpd="sng">
                <a:solidFill>
                  <a:srgbClr val="0070C0"/>
                </a:solidFill>
                <a:prstDash val="sysDash"/>
                <a:round/>
                <a:headEnd type="none" w="med" len="med"/>
                <a:tailEnd type="none" w="med" len="med"/>
              </a:ln>
            </p:spPr>
          </p:cxnSp>
          <p:cxnSp>
            <p:nvCxnSpPr>
              <p:cNvPr id="56" name="直线连接符 44">
                <a:extLst>
                  <a:ext uri="{FF2B5EF4-FFF2-40B4-BE49-F238E27FC236}">
                    <a16:creationId xmlns:a16="http://schemas.microsoft.com/office/drawing/2014/main" id="{BBCA46E3-A2D9-BD4D-AFFE-FE7EA6736F1A}"/>
                  </a:ext>
                </a:extLst>
              </p:cNvPr>
              <p:cNvCxnSpPr/>
              <p:nvPr/>
            </p:nvCxnSpPr>
            <p:spPr>
              <a:xfrm>
                <a:off x="4859573" y="4409595"/>
                <a:ext cx="0" cy="969622"/>
              </a:xfrm>
              <a:prstGeom prst="line">
                <a:avLst/>
              </a:prstGeom>
              <a:ln w="9525" cap="flat" cmpd="sng">
                <a:solidFill>
                  <a:srgbClr val="0070C0"/>
                </a:solidFill>
                <a:prstDash val="sysDash"/>
                <a:round/>
                <a:headEnd type="none" w="med" len="med"/>
                <a:tailEnd type="none" w="med" len="med"/>
              </a:ln>
            </p:spPr>
          </p:cxnSp>
          <p:cxnSp>
            <p:nvCxnSpPr>
              <p:cNvPr id="57" name="直线连接符 45">
                <a:extLst>
                  <a:ext uri="{FF2B5EF4-FFF2-40B4-BE49-F238E27FC236}">
                    <a16:creationId xmlns:a16="http://schemas.microsoft.com/office/drawing/2014/main" id="{ABE68162-6354-3748-8717-26179F80FE21}"/>
                  </a:ext>
                </a:extLst>
              </p:cNvPr>
              <p:cNvCxnSpPr/>
              <p:nvPr/>
            </p:nvCxnSpPr>
            <p:spPr>
              <a:xfrm>
                <a:off x="4973506" y="4409595"/>
                <a:ext cx="0" cy="969622"/>
              </a:xfrm>
              <a:prstGeom prst="line">
                <a:avLst/>
              </a:prstGeom>
              <a:ln w="9525" cap="flat" cmpd="sng">
                <a:solidFill>
                  <a:srgbClr val="0070C0"/>
                </a:solidFill>
                <a:prstDash val="sysDash"/>
                <a:round/>
                <a:headEnd type="none" w="med" len="med"/>
                <a:tailEnd type="none" w="med" len="med"/>
              </a:ln>
            </p:spPr>
          </p:cxnSp>
          <p:cxnSp>
            <p:nvCxnSpPr>
              <p:cNvPr id="58" name="直线连接符 46">
                <a:extLst>
                  <a:ext uri="{FF2B5EF4-FFF2-40B4-BE49-F238E27FC236}">
                    <a16:creationId xmlns:a16="http://schemas.microsoft.com/office/drawing/2014/main" id="{122FFE66-8B6E-1242-90AF-68B2D9075B5E}"/>
                  </a:ext>
                </a:extLst>
              </p:cNvPr>
              <p:cNvCxnSpPr/>
              <p:nvPr/>
            </p:nvCxnSpPr>
            <p:spPr>
              <a:xfrm>
                <a:off x="5087440" y="4409595"/>
                <a:ext cx="0" cy="969622"/>
              </a:xfrm>
              <a:prstGeom prst="line">
                <a:avLst/>
              </a:prstGeom>
              <a:ln w="9525" cap="flat" cmpd="sng">
                <a:solidFill>
                  <a:srgbClr val="0070C0"/>
                </a:solidFill>
                <a:prstDash val="sysDash"/>
                <a:round/>
                <a:headEnd type="none" w="med" len="med"/>
                <a:tailEnd type="none" w="med" len="med"/>
              </a:ln>
            </p:spPr>
          </p:cxnSp>
          <p:sp>
            <p:nvSpPr>
              <p:cNvPr id="59" name="左箭头 60">
                <a:extLst>
                  <a:ext uri="{FF2B5EF4-FFF2-40B4-BE49-F238E27FC236}">
                    <a16:creationId xmlns:a16="http://schemas.microsoft.com/office/drawing/2014/main" id="{ECAE5318-F476-ED47-81A0-05F9C433F685}"/>
                  </a:ext>
                </a:extLst>
              </p:cNvPr>
              <p:cNvSpPr/>
              <p:nvPr/>
            </p:nvSpPr>
            <p:spPr>
              <a:xfrm>
                <a:off x="2806577" y="4248189"/>
                <a:ext cx="688349" cy="108000"/>
              </a:xfrm>
              <a:prstGeom prst="leftArrow">
                <a:avLst>
                  <a:gd name="adj1" fmla="val 50000"/>
                  <a:gd name="adj2" fmla="val 49661"/>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60" name="右箭头 61">
                <a:extLst>
                  <a:ext uri="{FF2B5EF4-FFF2-40B4-BE49-F238E27FC236}">
                    <a16:creationId xmlns:a16="http://schemas.microsoft.com/office/drawing/2014/main" id="{C232DF9A-EBAA-154F-93F1-81853A3BF6D4}"/>
                  </a:ext>
                </a:extLst>
              </p:cNvPr>
              <p:cNvSpPr/>
              <p:nvPr/>
            </p:nvSpPr>
            <p:spPr>
              <a:xfrm>
                <a:off x="3612237" y="4248189"/>
                <a:ext cx="915029" cy="108000"/>
              </a:xfrm>
              <a:prstGeom prst="rightArrow">
                <a:avLst>
                  <a:gd name="adj1" fmla="val 50000"/>
                  <a:gd name="adj2" fmla="val 49579"/>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62" name="文本框 66">
                <a:extLst>
                  <a:ext uri="{FF2B5EF4-FFF2-40B4-BE49-F238E27FC236}">
                    <a16:creationId xmlns:a16="http://schemas.microsoft.com/office/drawing/2014/main" id="{64B740B7-5A34-A14F-83B1-829711477A0A}"/>
                  </a:ext>
                </a:extLst>
              </p:cNvPr>
              <p:cNvSpPr txBox="1"/>
              <p:nvPr/>
            </p:nvSpPr>
            <p:spPr>
              <a:xfrm>
                <a:off x="2781060" y="3982843"/>
                <a:ext cx="1285313" cy="261610"/>
              </a:xfrm>
              <a:prstGeom prst="rect">
                <a:avLst/>
              </a:prstGeom>
              <a:noFill/>
              <a:ln w="9525">
                <a:noFill/>
              </a:ln>
            </p:spPr>
            <p:txBody>
              <a:bodyPr wrap="square" anchor="t">
                <a:spAutoFit/>
              </a:bodyPr>
              <a:lstStyle/>
              <a:p>
                <a:pPr eaLnBrk="0" hangingPunct="0"/>
                <a:r>
                  <a:rPr lang="en-US" altLang="zh-CN" sz="1100" b="1" dirty="0">
                    <a:solidFill>
                      <a:schemeClr val="bg1"/>
                    </a:solidFill>
                    <a:latin typeface="Century Gothic" panose="020B0502020202020204" pitchFamily="34" charset="0"/>
                    <a:ea typeface="宋体" panose="02010600030101010101" pitchFamily="2" charset="-122"/>
                  </a:rPr>
                  <a:t>Monitor</a:t>
                </a:r>
              </a:p>
            </p:txBody>
          </p:sp>
          <p:sp>
            <p:nvSpPr>
              <p:cNvPr id="63" name="文本框 67">
                <a:extLst>
                  <a:ext uri="{FF2B5EF4-FFF2-40B4-BE49-F238E27FC236}">
                    <a16:creationId xmlns:a16="http://schemas.microsoft.com/office/drawing/2014/main" id="{D607A541-9971-4D4F-BB6D-EBD1816F3164}"/>
                  </a:ext>
                </a:extLst>
              </p:cNvPr>
              <p:cNvSpPr txBox="1"/>
              <p:nvPr/>
            </p:nvSpPr>
            <p:spPr>
              <a:xfrm>
                <a:off x="3647248" y="3982843"/>
                <a:ext cx="1285313" cy="261610"/>
              </a:xfrm>
              <a:prstGeom prst="rect">
                <a:avLst/>
              </a:prstGeom>
              <a:noFill/>
              <a:ln w="9525">
                <a:noFill/>
              </a:ln>
            </p:spPr>
            <p:txBody>
              <a:bodyPr wrap="square" anchor="t">
                <a:spAutoFit/>
              </a:bodyPr>
              <a:lstStyle/>
              <a:p>
                <a:pPr eaLnBrk="0" hangingPunct="0"/>
                <a:r>
                  <a:rPr lang="en-US" altLang="zh-CN" sz="1100" b="1" dirty="0">
                    <a:solidFill>
                      <a:schemeClr val="bg1"/>
                    </a:solidFill>
                    <a:latin typeface="Century Gothic" panose="020B0502020202020204" pitchFamily="34" charset="0"/>
                    <a:ea typeface="宋体" panose="02010600030101010101" pitchFamily="2" charset="-122"/>
                  </a:rPr>
                  <a:t>Optimizer</a:t>
                </a:r>
              </a:p>
            </p:txBody>
          </p:sp>
          <p:sp>
            <p:nvSpPr>
              <p:cNvPr id="66" name="文本框 89">
                <a:extLst>
                  <a:ext uri="{FF2B5EF4-FFF2-40B4-BE49-F238E27FC236}">
                    <a16:creationId xmlns:a16="http://schemas.microsoft.com/office/drawing/2014/main" id="{9A11F0DE-E843-6C44-BD7B-C03C2D4E868F}"/>
                  </a:ext>
                </a:extLst>
              </p:cNvPr>
              <p:cNvSpPr txBox="1"/>
              <p:nvPr/>
            </p:nvSpPr>
            <p:spPr>
              <a:xfrm>
                <a:off x="1515148" y="4168510"/>
                <a:ext cx="953599" cy="261610"/>
              </a:xfrm>
              <a:prstGeom prst="rect">
                <a:avLst/>
              </a:prstGeom>
              <a:noFill/>
              <a:ln w="9525">
                <a:noFill/>
              </a:ln>
            </p:spPr>
            <p:txBody>
              <a:bodyPr wrap="square" anchor="t">
                <a:spAutoFit/>
              </a:bodyPr>
              <a:lstStyle/>
              <a:p>
                <a:pPr algn="ctr" eaLnBrk="0" hangingPunct="0"/>
                <a:r>
                  <a:rPr lang="en-US" altLang="zh-CN" sz="1050" b="1" dirty="0">
                    <a:solidFill>
                      <a:schemeClr val="bg1"/>
                    </a:solidFill>
                    <a:latin typeface="Century Gothic" panose="020B0502020202020204" pitchFamily="34" charset="0"/>
                    <a:ea typeface="宋体" panose="02010600030101010101" pitchFamily="2" charset="-122"/>
                  </a:rPr>
                  <a:t>Business</a:t>
                </a:r>
                <a:endParaRPr lang="zh-CN" altLang="en-US" sz="1050" b="1" dirty="0">
                  <a:solidFill>
                    <a:schemeClr val="bg1"/>
                  </a:solidFill>
                  <a:latin typeface="Century Gothic" panose="020B0502020202020204" pitchFamily="34" charset="0"/>
                  <a:ea typeface="宋体" panose="02010600030101010101" pitchFamily="2" charset="-122"/>
                </a:endParaRPr>
              </a:p>
            </p:txBody>
          </p:sp>
          <p:sp>
            <p:nvSpPr>
              <p:cNvPr id="105" name="文本框 86">
                <a:extLst>
                  <a:ext uri="{FF2B5EF4-FFF2-40B4-BE49-F238E27FC236}">
                    <a16:creationId xmlns:a16="http://schemas.microsoft.com/office/drawing/2014/main" id="{EEBB0DA6-F949-1441-8723-9CE2F42DD370}"/>
                  </a:ext>
                </a:extLst>
              </p:cNvPr>
              <p:cNvSpPr txBox="1"/>
              <p:nvPr/>
            </p:nvSpPr>
            <p:spPr>
              <a:xfrm>
                <a:off x="5216728" y="5241622"/>
                <a:ext cx="495547" cy="261610"/>
              </a:xfrm>
              <a:prstGeom prst="rect">
                <a:avLst/>
              </a:prstGeom>
              <a:noFill/>
              <a:ln w="9525">
                <a:noFill/>
              </a:ln>
            </p:spPr>
            <p:txBody>
              <a:bodyPr wrap="square" anchor="t">
                <a:spAutoFit/>
              </a:bodyPr>
              <a:lstStyle/>
              <a:p>
                <a:pPr eaLnBrk="0" hangingPunct="0"/>
                <a:r>
                  <a:rPr lang="en-US" altLang="zh-CN" sz="1050" dirty="0">
                    <a:solidFill>
                      <a:schemeClr val="bg1"/>
                    </a:solidFill>
                    <a:latin typeface="Century Gothic" panose="020B0502020202020204" pitchFamily="34" charset="0"/>
                    <a:ea typeface="宋体" panose="02010600030101010101" pitchFamily="2" charset="-122"/>
                  </a:rPr>
                  <a:t>Time</a:t>
                </a:r>
                <a:endParaRPr lang="zh-CN" altLang="en-US" sz="1050" dirty="0">
                  <a:solidFill>
                    <a:schemeClr val="bg1"/>
                  </a:solidFill>
                  <a:latin typeface="Century Gothic" panose="020B0502020202020204" pitchFamily="34" charset="0"/>
                  <a:ea typeface="宋体" panose="02010600030101010101" pitchFamily="2" charset="-122"/>
                </a:endParaRPr>
              </a:p>
            </p:txBody>
          </p:sp>
          <p:sp>
            <p:nvSpPr>
              <p:cNvPr id="106" name="Freeform 7">
                <a:extLst>
                  <a:ext uri="{FF2B5EF4-FFF2-40B4-BE49-F238E27FC236}">
                    <a16:creationId xmlns:a16="http://schemas.microsoft.com/office/drawing/2014/main" id="{ABAF2F8E-B4F2-FE46-A855-51A3CCF56B99}"/>
                  </a:ext>
                </a:extLst>
              </p:cNvPr>
              <p:cNvSpPr/>
              <p:nvPr/>
            </p:nvSpPr>
            <p:spPr>
              <a:xfrm>
                <a:off x="3554996" y="4470418"/>
                <a:ext cx="1511119" cy="644316"/>
              </a:xfrm>
              <a:custGeom>
                <a:avLst/>
                <a:gdLst>
                  <a:gd name="connsiteX0" fmla="*/ 0 w 2021306"/>
                  <a:gd name="connsiteY0" fmla="*/ 861851 h 861851"/>
                  <a:gd name="connsiteX1" fmla="*/ 264695 w 2021306"/>
                  <a:gd name="connsiteY1" fmla="*/ 657314 h 861851"/>
                  <a:gd name="connsiteX2" fmla="*/ 553453 w 2021306"/>
                  <a:gd name="connsiteY2" fmla="*/ 91830 h 861851"/>
                  <a:gd name="connsiteX3" fmla="*/ 2021306 w 2021306"/>
                  <a:gd name="connsiteY3" fmla="*/ 7609 h 861851"/>
                </a:gdLst>
                <a:ahLst/>
                <a:cxnLst>
                  <a:cxn ang="0">
                    <a:pos x="connsiteX0" y="connsiteY0"/>
                  </a:cxn>
                  <a:cxn ang="0">
                    <a:pos x="connsiteX1" y="connsiteY1"/>
                  </a:cxn>
                  <a:cxn ang="0">
                    <a:pos x="connsiteX2" y="connsiteY2"/>
                  </a:cxn>
                  <a:cxn ang="0">
                    <a:pos x="connsiteX3" y="connsiteY3"/>
                  </a:cxn>
                </a:cxnLst>
                <a:rect l="l" t="t" r="r" b="b"/>
                <a:pathLst>
                  <a:path w="2021306" h="861851">
                    <a:moveTo>
                      <a:pt x="0" y="861851"/>
                    </a:moveTo>
                    <a:cubicBezTo>
                      <a:pt x="86226" y="823751"/>
                      <a:pt x="172453" y="785651"/>
                      <a:pt x="264695" y="657314"/>
                    </a:cubicBezTo>
                    <a:cubicBezTo>
                      <a:pt x="356937" y="528977"/>
                      <a:pt x="260685" y="200114"/>
                      <a:pt x="553453" y="91830"/>
                    </a:cubicBezTo>
                    <a:cubicBezTo>
                      <a:pt x="846222" y="-16454"/>
                      <a:pt x="1433764" y="-4423"/>
                      <a:pt x="2021306" y="7609"/>
                    </a:cubicBezTo>
                  </a:path>
                </a:pathLst>
              </a:custGeom>
              <a:noFill/>
              <a:ln w="254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bg1"/>
                  </a:solidFill>
                  <a:latin typeface="Century Gothic" panose="020B0502020202020204" pitchFamily="34" charset="0"/>
                </a:endParaRPr>
              </a:p>
            </p:txBody>
          </p:sp>
        </p:grpSp>
        <p:sp>
          <p:nvSpPr>
            <p:cNvPr id="107" name="文本框 159">
              <a:extLst>
                <a:ext uri="{FF2B5EF4-FFF2-40B4-BE49-F238E27FC236}">
                  <a16:creationId xmlns:a16="http://schemas.microsoft.com/office/drawing/2014/main" id="{CED1B30A-AAC0-D94A-938F-B5F5F5CA1C7B}"/>
                </a:ext>
              </a:extLst>
            </p:cNvPr>
            <p:cNvSpPr txBox="1"/>
            <p:nvPr/>
          </p:nvSpPr>
          <p:spPr>
            <a:xfrm>
              <a:off x="7572921" y="2131200"/>
              <a:ext cx="1206833" cy="338554"/>
            </a:xfrm>
            <a:prstGeom prst="rect">
              <a:avLst/>
            </a:prstGeom>
            <a:noFill/>
            <a:ln w="9525">
              <a:noFill/>
            </a:ln>
          </p:spPr>
          <p:txBody>
            <a:bodyPr wrap="square" anchor="t">
              <a:spAutoFit/>
            </a:bodyPr>
            <a:lstStyle/>
            <a:p>
              <a:pPr algn="ctr" eaLnBrk="0" hangingPunct="0"/>
              <a:r>
                <a:rPr lang="en-US" altLang="zh-CN" sz="800" dirty="0">
                  <a:solidFill>
                    <a:schemeClr val="bg1"/>
                  </a:solidFill>
                  <a:latin typeface="Century Gothic" panose="020B0502020202020204" pitchFamily="34" charset="0"/>
                  <a:ea typeface="宋体" panose="02010600030101010101" pitchFamily="2" charset="-122"/>
                </a:rPr>
                <a:t>Resource contention status</a:t>
              </a:r>
              <a:endParaRPr lang="zh-CN" altLang="en-US" sz="800" dirty="0">
                <a:solidFill>
                  <a:schemeClr val="bg1"/>
                </a:solidFill>
                <a:latin typeface="Century Gothic" panose="020B0502020202020204" pitchFamily="34" charset="0"/>
                <a:ea typeface="宋体" panose="02010600030101010101" pitchFamily="2" charset="-122"/>
              </a:endParaRPr>
            </a:p>
          </p:txBody>
        </p:sp>
        <p:sp>
          <p:nvSpPr>
            <p:cNvPr id="135" name="右箭头 8">
              <a:extLst>
                <a:ext uri="{FF2B5EF4-FFF2-40B4-BE49-F238E27FC236}">
                  <a16:creationId xmlns:a16="http://schemas.microsoft.com/office/drawing/2014/main" id="{28187E3A-101D-3C4B-A4E9-4EDA9B8DA3F0}"/>
                </a:ext>
              </a:extLst>
            </p:cNvPr>
            <p:cNvSpPr/>
            <p:nvPr/>
          </p:nvSpPr>
          <p:spPr>
            <a:xfrm>
              <a:off x="6613820" y="1728257"/>
              <a:ext cx="753623" cy="268219"/>
            </a:xfrm>
            <a:prstGeom prst="rightArrow">
              <a:avLst>
                <a:gd name="adj1" fmla="val 50000"/>
                <a:gd name="adj2" fmla="val 50080"/>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pSp>
          <p:nvGrpSpPr>
            <p:cNvPr id="7" name="组合 6">
              <a:extLst>
                <a:ext uri="{FF2B5EF4-FFF2-40B4-BE49-F238E27FC236}">
                  <a16:creationId xmlns:a16="http://schemas.microsoft.com/office/drawing/2014/main" id="{34C00E6B-D92B-C942-9A20-C3B9DAE34ABE}"/>
                </a:ext>
              </a:extLst>
            </p:cNvPr>
            <p:cNvGrpSpPr/>
            <p:nvPr/>
          </p:nvGrpSpPr>
          <p:grpSpPr>
            <a:xfrm>
              <a:off x="4786213" y="1252236"/>
              <a:ext cx="1776651" cy="1082969"/>
              <a:chOff x="4786213" y="1252236"/>
              <a:chExt cx="1776651" cy="1082969"/>
            </a:xfrm>
          </p:grpSpPr>
          <p:cxnSp>
            <p:nvCxnSpPr>
              <p:cNvPr id="112" name="直线箭头连接符 7">
                <a:extLst>
                  <a:ext uri="{FF2B5EF4-FFF2-40B4-BE49-F238E27FC236}">
                    <a16:creationId xmlns:a16="http://schemas.microsoft.com/office/drawing/2014/main" id="{EBA14C9F-541F-7F49-9CCB-F02A5D2620AC}"/>
                  </a:ext>
                </a:extLst>
              </p:cNvPr>
              <p:cNvCxnSpPr/>
              <p:nvPr/>
            </p:nvCxnSpPr>
            <p:spPr>
              <a:xfrm flipV="1">
                <a:off x="4786213" y="1281905"/>
                <a:ext cx="0" cy="1052753"/>
              </a:xfrm>
              <a:prstGeom prst="straightConnector1">
                <a:avLst/>
              </a:prstGeom>
              <a:ln w="19050" cap="flat" cmpd="sng">
                <a:solidFill>
                  <a:schemeClr val="bg1"/>
                </a:solidFill>
                <a:prstDash val="solid"/>
                <a:round/>
                <a:headEnd type="none" w="med" len="med"/>
                <a:tailEnd type="triangle" w="med" len="med"/>
              </a:ln>
            </p:spPr>
          </p:cxnSp>
          <p:cxnSp>
            <p:nvCxnSpPr>
              <p:cNvPr id="113" name="直线箭头连接符 8">
                <a:extLst>
                  <a:ext uri="{FF2B5EF4-FFF2-40B4-BE49-F238E27FC236}">
                    <a16:creationId xmlns:a16="http://schemas.microsoft.com/office/drawing/2014/main" id="{D0AC46CE-9AD7-4545-AF24-4DC9043BF07F}"/>
                  </a:ext>
                </a:extLst>
              </p:cNvPr>
              <p:cNvCxnSpPr/>
              <p:nvPr/>
            </p:nvCxnSpPr>
            <p:spPr>
              <a:xfrm>
                <a:off x="4786213" y="2335205"/>
                <a:ext cx="1776651" cy="0"/>
              </a:xfrm>
              <a:prstGeom prst="straightConnector1">
                <a:avLst/>
              </a:prstGeom>
              <a:ln w="19050" cap="flat" cmpd="sng">
                <a:solidFill>
                  <a:schemeClr val="bg1"/>
                </a:solidFill>
                <a:prstDash val="solid"/>
                <a:round/>
                <a:headEnd type="none" w="med" len="med"/>
                <a:tailEnd type="triangle" w="med" len="med"/>
              </a:ln>
            </p:spPr>
          </p:cxnSp>
          <p:grpSp>
            <p:nvGrpSpPr>
              <p:cNvPr id="6" name="组合 5">
                <a:extLst>
                  <a:ext uri="{FF2B5EF4-FFF2-40B4-BE49-F238E27FC236}">
                    <a16:creationId xmlns:a16="http://schemas.microsoft.com/office/drawing/2014/main" id="{49F70925-5824-614C-B947-30A983E87FAA}"/>
                  </a:ext>
                </a:extLst>
              </p:cNvPr>
              <p:cNvGrpSpPr/>
              <p:nvPr/>
            </p:nvGrpSpPr>
            <p:grpSpPr>
              <a:xfrm>
                <a:off x="4963063" y="1786430"/>
                <a:ext cx="241775" cy="253407"/>
                <a:chOff x="4914860" y="1786430"/>
                <a:chExt cx="241775" cy="253407"/>
              </a:xfrm>
              <a:solidFill>
                <a:srgbClr val="00B0F0"/>
              </a:solidFill>
            </p:grpSpPr>
            <p:sp>
              <p:nvSpPr>
                <p:cNvPr id="114" name="菱形 11">
                  <a:extLst>
                    <a:ext uri="{FF2B5EF4-FFF2-40B4-BE49-F238E27FC236}">
                      <a16:creationId xmlns:a16="http://schemas.microsoft.com/office/drawing/2014/main" id="{A7FE502B-D11A-AF4B-93F1-A30128F41ABF}"/>
                    </a:ext>
                  </a:extLst>
                </p:cNvPr>
                <p:cNvSpPr/>
                <p:nvPr/>
              </p:nvSpPr>
              <p:spPr>
                <a:xfrm>
                  <a:off x="4981859" y="1786430"/>
                  <a:ext cx="107777" cy="122921"/>
                </a:xfrm>
                <a:prstGeom prst="diamond">
                  <a:avLst/>
                </a:prstGeom>
                <a:grp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pSp>
              <p:nvGrpSpPr>
                <p:cNvPr id="5" name="组合 4">
                  <a:extLst>
                    <a:ext uri="{FF2B5EF4-FFF2-40B4-BE49-F238E27FC236}">
                      <a16:creationId xmlns:a16="http://schemas.microsoft.com/office/drawing/2014/main" id="{25DA5349-70A6-8945-A644-7035122F5B21}"/>
                    </a:ext>
                  </a:extLst>
                </p:cNvPr>
                <p:cNvGrpSpPr/>
                <p:nvPr/>
              </p:nvGrpSpPr>
              <p:grpSpPr>
                <a:xfrm>
                  <a:off x="4914860" y="1915823"/>
                  <a:ext cx="241775" cy="124014"/>
                  <a:chOff x="4914860" y="1915823"/>
                  <a:chExt cx="241775" cy="124014"/>
                </a:xfrm>
                <a:grpFill/>
              </p:grpSpPr>
              <p:sp>
                <p:nvSpPr>
                  <p:cNvPr id="115" name="菱形 12">
                    <a:extLst>
                      <a:ext uri="{FF2B5EF4-FFF2-40B4-BE49-F238E27FC236}">
                        <a16:creationId xmlns:a16="http://schemas.microsoft.com/office/drawing/2014/main" id="{6B23BCB7-1104-1746-B457-FDFE5252293E}"/>
                      </a:ext>
                    </a:extLst>
                  </p:cNvPr>
                  <p:cNvSpPr/>
                  <p:nvPr/>
                </p:nvSpPr>
                <p:spPr>
                  <a:xfrm>
                    <a:off x="4914860" y="1916370"/>
                    <a:ext cx="107777" cy="122921"/>
                  </a:xfrm>
                  <a:prstGeom prst="diamond">
                    <a:avLst/>
                  </a:prstGeom>
                  <a:grp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16" name="菱形 13">
                    <a:extLst>
                      <a:ext uri="{FF2B5EF4-FFF2-40B4-BE49-F238E27FC236}">
                        <a16:creationId xmlns:a16="http://schemas.microsoft.com/office/drawing/2014/main" id="{04A47FC6-F280-A64D-BA41-AFD00C840C9D}"/>
                      </a:ext>
                    </a:extLst>
                  </p:cNvPr>
                  <p:cNvSpPr/>
                  <p:nvPr/>
                </p:nvSpPr>
                <p:spPr>
                  <a:xfrm>
                    <a:off x="5048858" y="1915823"/>
                    <a:ext cx="107777" cy="124014"/>
                  </a:xfrm>
                  <a:prstGeom prst="diamond">
                    <a:avLst/>
                  </a:prstGeom>
                  <a:grp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pSp>
          </p:grpSp>
          <p:sp>
            <p:nvSpPr>
              <p:cNvPr id="117" name="椭圆 14">
                <a:extLst>
                  <a:ext uri="{FF2B5EF4-FFF2-40B4-BE49-F238E27FC236}">
                    <a16:creationId xmlns:a16="http://schemas.microsoft.com/office/drawing/2014/main" id="{8D08F5B7-C07F-DE48-A37C-9217326B61F7}"/>
                  </a:ext>
                </a:extLst>
              </p:cNvPr>
              <p:cNvSpPr/>
              <p:nvPr/>
            </p:nvSpPr>
            <p:spPr>
              <a:xfrm>
                <a:off x="4895935" y="1737807"/>
                <a:ext cx="376031" cy="371496"/>
              </a:xfrm>
              <a:prstGeom prst="ellipse">
                <a:avLst/>
              </a:prstGeom>
              <a:noFill/>
              <a:ln w="9525" cap="flat" cmpd="sng">
                <a:solidFill>
                  <a:schemeClr val="bg1"/>
                </a:solidFill>
                <a:prstDash val="solid"/>
                <a:round/>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18" name="菱形 15">
                <a:extLst>
                  <a:ext uri="{FF2B5EF4-FFF2-40B4-BE49-F238E27FC236}">
                    <a16:creationId xmlns:a16="http://schemas.microsoft.com/office/drawing/2014/main" id="{0DF14C84-DAE6-F548-ADD2-70954835E7C7}"/>
                  </a:ext>
                </a:extLst>
              </p:cNvPr>
              <p:cNvSpPr/>
              <p:nvPr/>
            </p:nvSpPr>
            <p:spPr>
              <a:xfrm>
                <a:off x="5325084" y="1439421"/>
                <a:ext cx="10777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19" name="菱形 16">
                <a:extLst>
                  <a:ext uri="{FF2B5EF4-FFF2-40B4-BE49-F238E27FC236}">
                    <a16:creationId xmlns:a16="http://schemas.microsoft.com/office/drawing/2014/main" id="{F66F2143-9679-2A4D-BCC1-BCA7BE93DDAD}"/>
                  </a:ext>
                </a:extLst>
              </p:cNvPr>
              <p:cNvSpPr/>
              <p:nvPr/>
            </p:nvSpPr>
            <p:spPr>
              <a:xfrm>
                <a:off x="5396794" y="1538425"/>
                <a:ext cx="10682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0" name="菱形 17">
                <a:extLst>
                  <a:ext uri="{FF2B5EF4-FFF2-40B4-BE49-F238E27FC236}">
                    <a16:creationId xmlns:a16="http://schemas.microsoft.com/office/drawing/2014/main" id="{F789772A-4169-6B4E-AD78-FB48DBCF3D8A}"/>
                  </a:ext>
                </a:extLst>
              </p:cNvPr>
              <p:cNvSpPr/>
              <p:nvPr/>
            </p:nvSpPr>
            <p:spPr>
              <a:xfrm>
                <a:off x="5467902" y="1437592"/>
                <a:ext cx="10682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1" name="椭圆 18">
                <a:extLst>
                  <a:ext uri="{FF2B5EF4-FFF2-40B4-BE49-F238E27FC236}">
                    <a16:creationId xmlns:a16="http://schemas.microsoft.com/office/drawing/2014/main" id="{D56FB631-3B9F-2A4B-8875-D95C398395D1}"/>
                  </a:ext>
                </a:extLst>
              </p:cNvPr>
              <p:cNvSpPr/>
              <p:nvPr/>
            </p:nvSpPr>
            <p:spPr>
              <a:xfrm>
                <a:off x="5262823" y="1346006"/>
                <a:ext cx="377455" cy="372588"/>
              </a:xfrm>
              <a:prstGeom prst="ellipse">
                <a:avLst/>
              </a:prstGeom>
              <a:noFill/>
              <a:ln w="9525" cap="flat" cmpd="sng">
                <a:solidFill>
                  <a:schemeClr val="bg1"/>
                </a:solidFill>
                <a:prstDash val="solid"/>
                <a:round/>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3" name="菱形 20">
                <a:extLst>
                  <a:ext uri="{FF2B5EF4-FFF2-40B4-BE49-F238E27FC236}">
                    <a16:creationId xmlns:a16="http://schemas.microsoft.com/office/drawing/2014/main" id="{341AF1AF-EB80-6543-A7BB-567724589F9B}"/>
                  </a:ext>
                </a:extLst>
              </p:cNvPr>
              <p:cNvSpPr/>
              <p:nvPr/>
            </p:nvSpPr>
            <p:spPr>
              <a:xfrm>
                <a:off x="5616902" y="1863304"/>
                <a:ext cx="10682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4" name="菱形 21">
                <a:extLst>
                  <a:ext uri="{FF2B5EF4-FFF2-40B4-BE49-F238E27FC236}">
                    <a16:creationId xmlns:a16="http://schemas.microsoft.com/office/drawing/2014/main" id="{2B61D50E-D771-224D-B475-113967A4AD5F}"/>
                  </a:ext>
                </a:extLst>
              </p:cNvPr>
              <p:cNvSpPr/>
              <p:nvPr/>
            </p:nvSpPr>
            <p:spPr>
              <a:xfrm>
                <a:off x="5730851" y="1802116"/>
                <a:ext cx="10682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5" name="菱形 22">
                <a:extLst>
                  <a:ext uri="{FF2B5EF4-FFF2-40B4-BE49-F238E27FC236}">
                    <a16:creationId xmlns:a16="http://schemas.microsoft.com/office/drawing/2014/main" id="{40A768C4-2865-5A49-A18B-ED22859413D6}"/>
                  </a:ext>
                </a:extLst>
              </p:cNvPr>
              <p:cNvSpPr/>
              <p:nvPr/>
            </p:nvSpPr>
            <p:spPr>
              <a:xfrm>
                <a:off x="5670553" y="2049052"/>
                <a:ext cx="10777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6" name="菱形 23">
                <a:extLst>
                  <a:ext uri="{FF2B5EF4-FFF2-40B4-BE49-F238E27FC236}">
                    <a16:creationId xmlns:a16="http://schemas.microsoft.com/office/drawing/2014/main" id="{E3766AB2-4DCF-DA40-B2A2-F5EF877B6D0D}"/>
                  </a:ext>
                </a:extLst>
              </p:cNvPr>
              <p:cNvSpPr/>
              <p:nvPr/>
            </p:nvSpPr>
            <p:spPr>
              <a:xfrm>
                <a:off x="5784502" y="1987864"/>
                <a:ext cx="10777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7" name="椭圆 24">
                <a:extLst>
                  <a:ext uri="{FF2B5EF4-FFF2-40B4-BE49-F238E27FC236}">
                    <a16:creationId xmlns:a16="http://schemas.microsoft.com/office/drawing/2014/main" id="{E14ACE8F-0F87-8C4C-8B84-19ABE2857D6B}"/>
                  </a:ext>
                </a:extLst>
              </p:cNvPr>
              <p:cNvSpPr/>
              <p:nvPr/>
            </p:nvSpPr>
            <p:spPr>
              <a:xfrm>
                <a:off x="5904678" y="1252236"/>
                <a:ext cx="484282" cy="495510"/>
              </a:xfrm>
              <a:prstGeom prst="ellipse">
                <a:avLst/>
              </a:prstGeom>
              <a:noFill/>
              <a:ln w="9525" cap="flat" cmpd="sng">
                <a:solidFill>
                  <a:schemeClr val="bg1"/>
                </a:solidFill>
                <a:prstDash val="solid"/>
                <a:round/>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8" name="菱形 25">
                <a:extLst>
                  <a:ext uri="{FF2B5EF4-FFF2-40B4-BE49-F238E27FC236}">
                    <a16:creationId xmlns:a16="http://schemas.microsoft.com/office/drawing/2014/main" id="{38B7AE68-0D52-DC48-8F4F-6A7B45B69A3B}"/>
                  </a:ext>
                </a:extLst>
              </p:cNvPr>
              <p:cNvSpPr/>
              <p:nvPr/>
            </p:nvSpPr>
            <p:spPr>
              <a:xfrm>
                <a:off x="6089381" y="1315854"/>
                <a:ext cx="107777" cy="122921"/>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29" name="菱形 26">
                <a:extLst>
                  <a:ext uri="{FF2B5EF4-FFF2-40B4-BE49-F238E27FC236}">
                    <a16:creationId xmlns:a16="http://schemas.microsoft.com/office/drawing/2014/main" id="{CB946D5F-C4F0-E446-85ED-BC672FE5E86C}"/>
                  </a:ext>
                </a:extLst>
              </p:cNvPr>
              <p:cNvSpPr/>
              <p:nvPr/>
            </p:nvSpPr>
            <p:spPr>
              <a:xfrm>
                <a:off x="6203329" y="1446970"/>
                <a:ext cx="107777" cy="122921"/>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30" name="菱形 27">
                <a:extLst>
                  <a:ext uri="{FF2B5EF4-FFF2-40B4-BE49-F238E27FC236}">
                    <a16:creationId xmlns:a16="http://schemas.microsoft.com/office/drawing/2014/main" id="{CB07F087-94A5-1047-AFA7-4B6763440117}"/>
                  </a:ext>
                </a:extLst>
              </p:cNvPr>
              <p:cNvSpPr/>
              <p:nvPr/>
            </p:nvSpPr>
            <p:spPr>
              <a:xfrm>
                <a:off x="5981604" y="1438775"/>
                <a:ext cx="10777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31" name="菱形 28">
                <a:extLst>
                  <a:ext uri="{FF2B5EF4-FFF2-40B4-BE49-F238E27FC236}">
                    <a16:creationId xmlns:a16="http://schemas.microsoft.com/office/drawing/2014/main" id="{1BB50C3A-D416-7343-8705-E78CCC853970}"/>
                  </a:ext>
                </a:extLst>
              </p:cNvPr>
              <p:cNvSpPr/>
              <p:nvPr/>
            </p:nvSpPr>
            <p:spPr>
              <a:xfrm>
                <a:off x="6095553" y="1569891"/>
                <a:ext cx="107777" cy="124014"/>
              </a:xfrm>
              <a:prstGeom prst="diamond">
                <a:avLst/>
              </a:prstGeom>
              <a:solidFill>
                <a:srgbClr val="00B0F0"/>
              </a:solidFill>
              <a:ln w="9525" cap="flat" cmpd="sng">
                <a:no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36" name="椭圆 24">
                <a:extLst>
                  <a:ext uri="{FF2B5EF4-FFF2-40B4-BE49-F238E27FC236}">
                    <a16:creationId xmlns:a16="http://schemas.microsoft.com/office/drawing/2014/main" id="{7A2B98C8-2DD5-5744-8186-CC62F22175E8}"/>
                  </a:ext>
                </a:extLst>
              </p:cNvPr>
              <p:cNvSpPr/>
              <p:nvPr/>
            </p:nvSpPr>
            <p:spPr>
              <a:xfrm>
                <a:off x="5554387" y="1736015"/>
                <a:ext cx="384891" cy="495510"/>
              </a:xfrm>
              <a:prstGeom prst="ellipse">
                <a:avLst/>
              </a:prstGeom>
              <a:noFill/>
              <a:ln w="9525" cap="flat" cmpd="sng">
                <a:solidFill>
                  <a:schemeClr val="bg1"/>
                </a:solidFill>
                <a:prstDash val="solid"/>
                <a:round/>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pSp>
        <p:sp>
          <p:nvSpPr>
            <p:cNvPr id="137" name="矩形 131">
              <a:extLst>
                <a:ext uri="{FF2B5EF4-FFF2-40B4-BE49-F238E27FC236}">
                  <a16:creationId xmlns:a16="http://schemas.microsoft.com/office/drawing/2014/main" id="{303CFF8A-0E92-B444-8B16-CD060E4F69D2}"/>
                </a:ext>
              </a:extLst>
            </p:cNvPr>
            <p:cNvSpPr/>
            <p:nvPr/>
          </p:nvSpPr>
          <p:spPr>
            <a:xfrm>
              <a:off x="9047106" y="1409905"/>
              <a:ext cx="696656" cy="702590"/>
            </a:xfrm>
            <a:prstGeom prst="rect">
              <a:avLst/>
            </a:prstGeom>
            <a:noFill/>
            <a:ln w="6350" cap="flat" cmpd="sng">
              <a:solidFill>
                <a:srgbClr val="00B0F0"/>
              </a:solidFill>
              <a:prstDash val="dash"/>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pSp>
          <p:nvGrpSpPr>
            <p:cNvPr id="8" name="组合 7">
              <a:extLst>
                <a:ext uri="{FF2B5EF4-FFF2-40B4-BE49-F238E27FC236}">
                  <a16:creationId xmlns:a16="http://schemas.microsoft.com/office/drawing/2014/main" id="{C2D96B1F-48EF-3E4B-BB2E-7CC09E9CF787}"/>
                </a:ext>
              </a:extLst>
            </p:cNvPr>
            <p:cNvGrpSpPr/>
            <p:nvPr/>
          </p:nvGrpSpPr>
          <p:grpSpPr>
            <a:xfrm>
              <a:off x="8953038" y="1553282"/>
              <a:ext cx="823645" cy="435558"/>
              <a:chOff x="8953038" y="1432962"/>
              <a:chExt cx="823645" cy="435558"/>
            </a:xfrm>
          </p:grpSpPr>
          <p:sp>
            <p:nvSpPr>
              <p:cNvPr id="74" name="任意形状 146">
                <a:extLst>
                  <a:ext uri="{FF2B5EF4-FFF2-40B4-BE49-F238E27FC236}">
                    <a16:creationId xmlns:a16="http://schemas.microsoft.com/office/drawing/2014/main" id="{7FB40C2E-F2A2-3842-903D-A8C27EE04214}"/>
                  </a:ext>
                </a:extLst>
              </p:cNvPr>
              <p:cNvSpPr/>
              <p:nvPr/>
            </p:nvSpPr>
            <p:spPr>
              <a:xfrm rot="3600000">
                <a:off x="9201081" y="1184919"/>
                <a:ext cx="327559" cy="823645"/>
              </a:xfrm>
              <a:custGeom>
                <a:avLst/>
                <a:gdLst/>
                <a:ahLst/>
                <a:cxnLst>
                  <a:cxn ang="0">
                    <a:pos x="0" y="0"/>
                  </a:cxn>
                  <a:cxn ang="0">
                    <a:pos x="98000" y="27315"/>
                  </a:cxn>
                  <a:cxn ang="0">
                    <a:pos x="126824" y="45525"/>
                  </a:cxn>
                  <a:cxn ang="0">
                    <a:pos x="161412" y="72842"/>
                  </a:cxn>
                  <a:cxn ang="0">
                    <a:pos x="172942" y="100157"/>
                  </a:cxn>
                  <a:cxn ang="0">
                    <a:pos x="138353" y="154788"/>
                  </a:cxn>
                  <a:cxn ang="0">
                    <a:pos x="126824" y="182103"/>
                  </a:cxn>
                  <a:cxn ang="0">
                    <a:pos x="155647" y="200313"/>
                  </a:cxn>
                  <a:cxn ang="0">
                    <a:pos x="172942" y="209419"/>
                  </a:cxn>
                  <a:cxn ang="0">
                    <a:pos x="230589" y="254945"/>
                  </a:cxn>
                  <a:cxn ang="0">
                    <a:pos x="247883" y="282260"/>
                  </a:cxn>
                  <a:cxn ang="0">
                    <a:pos x="224824" y="327786"/>
                  </a:cxn>
                  <a:cxn ang="0">
                    <a:pos x="201765" y="391522"/>
                  </a:cxn>
                  <a:cxn ang="0">
                    <a:pos x="190236" y="409733"/>
                  </a:cxn>
                  <a:cxn ang="0">
                    <a:pos x="207530" y="418837"/>
                  </a:cxn>
                  <a:cxn ang="0">
                    <a:pos x="270942" y="427943"/>
                  </a:cxn>
                  <a:cxn ang="0">
                    <a:pos x="259413" y="564521"/>
                  </a:cxn>
                  <a:cxn ang="0">
                    <a:pos x="247883" y="591836"/>
                  </a:cxn>
                  <a:cxn ang="0">
                    <a:pos x="270942" y="600941"/>
                  </a:cxn>
                  <a:cxn ang="0">
                    <a:pos x="288236" y="619151"/>
                  </a:cxn>
                  <a:cxn ang="0">
                    <a:pos x="328589" y="646467"/>
                  </a:cxn>
                  <a:cxn ang="0">
                    <a:pos x="340119" y="664677"/>
                  </a:cxn>
                  <a:cxn ang="0">
                    <a:pos x="334354" y="701098"/>
                  </a:cxn>
                  <a:cxn ang="0">
                    <a:pos x="322825" y="737518"/>
                  </a:cxn>
                  <a:cxn ang="0">
                    <a:pos x="317060" y="764834"/>
                  </a:cxn>
                  <a:cxn ang="0">
                    <a:pos x="340119" y="855886"/>
                  </a:cxn>
                  <a:cxn ang="0">
                    <a:pos x="368942" y="919622"/>
                  </a:cxn>
                  <a:cxn ang="0">
                    <a:pos x="380472" y="937833"/>
                  </a:cxn>
                  <a:cxn ang="0">
                    <a:pos x="403531" y="983358"/>
                  </a:cxn>
                  <a:cxn ang="0">
                    <a:pos x="409295" y="1010673"/>
                  </a:cxn>
                  <a:cxn ang="0">
                    <a:pos x="426589" y="1028884"/>
                  </a:cxn>
                  <a:cxn ang="0">
                    <a:pos x="438119" y="1101725"/>
                  </a:cxn>
                </a:cxnLst>
                <a:rect l="0" t="0" r="0" b="0"/>
                <a:pathLst>
                  <a:path w="681366" h="1084729">
                    <a:moveTo>
                      <a:pt x="0" y="0"/>
                    </a:moveTo>
                    <a:cubicBezTo>
                      <a:pt x="50800" y="8965"/>
                      <a:pt x="104504" y="7736"/>
                      <a:pt x="152400" y="26894"/>
                    </a:cubicBezTo>
                    <a:cubicBezTo>
                      <a:pt x="167341" y="32870"/>
                      <a:pt x="182831" y="37626"/>
                      <a:pt x="197224" y="44823"/>
                    </a:cubicBezTo>
                    <a:cubicBezTo>
                      <a:pt x="266745" y="79583"/>
                      <a:pt x="183407" y="49182"/>
                      <a:pt x="251012" y="71718"/>
                    </a:cubicBezTo>
                    <a:cubicBezTo>
                      <a:pt x="256988" y="80683"/>
                      <a:pt x="273317" y="88766"/>
                      <a:pt x="268941" y="98612"/>
                    </a:cubicBezTo>
                    <a:cubicBezTo>
                      <a:pt x="258643" y="121782"/>
                      <a:pt x="229218" y="131302"/>
                      <a:pt x="215153" y="152400"/>
                    </a:cubicBezTo>
                    <a:lnTo>
                      <a:pt x="197224" y="179294"/>
                    </a:lnTo>
                    <a:cubicBezTo>
                      <a:pt x="212165" y="185270"/>
                      <a:pt x="226980" y="191573"/>
                      <a:pt x="242047" y="197223"/>
                    </a:cubicBezTo>
                    <a:cubicBezTo>
                      <a:pt x="250895" y="200541"/>
                      <a:pt x="260681" y="201599"/>
                      <a:pt x="268941" y="206188"/>
                    </a:cubicBezTo>
                    <a:cubicBezTo>
                      <a:pt x="356268" y="254703"/>
                      <a:pt x="288510" y="233492"/>
                      <a:pt x="358588" y="251012"/>
                    </a:cubicBezTo>
                    <a:cubicBezTo>
                      <a:pt x="367553" y="259977"/>
                      <a:pt x="387055" y="265326"/>
                      <a:pt x="385483" y="277906"/>
                    </a:cubicBezTo>
                    <a:cubicBezTo>
                      <a:pt x="383110" y="296892"/>
                      <a:pt x="361105" y="307422"/>
                      <a:pt x="349624" y="322729"/>
                    </a:cubicBezTo>
                    <a:cubicBezTo>
                      <a:pt x="294605" y="396086"/>
                      <a:pt x="373321" y="296148"/>
                      <a:pt x="313765" y="385482"/>
                    </a:cubicBezTo>
                    <a:cubicBezTo>
                      <a:pt x="309077" y="392515"/>
                      <a:pt x="301812" y="397435"/>
                      <a:pt x="295835" y="403412"/>
                    </a:cubicBezTo>
                    <a:cubicBezTo>
                      <a:pt x="304800" y="406400"/>
                      <a:pt x="313375" y="411040"/>
                      <a:pt x="322730" y="412376"/>
                    </a:cubicBezTo>
                    <a:cubicBezTo>
                      <a:pt x="355404" y="417044"/>
                      <a:pt x="401217" y="395180"/>
                      <a:pt x="421341" y="421341"/>
                    </a:cubicBezTo>
                    <a:cubicBezTo>
                      <a:pt x="427413" y="429234"/>
                      <a:pt x="419602" y="523433"/>
                      <a:pt x="403412" y="555812"/>
                    </a:cubicBezTo>
                    <a:cubicBezTo>
                      <a:pt x="398594" y="565449"/>
                      <a:pt x="391459" y="573741"/>
                      <a:pt x="385483" y="582706"/>
                    </a:cubicBezTo>
                    <a:cubicBezTo>
                      <a:pt x="397436" y="585694"/>
                      <a:pt x="410017" y="586817"/>
                      <a:pt x="421341" y="591670"/>
                    </a:cubicBezTo>
                    <a:cubicBezTo>
                      <a:pt x="431244" y="595914"/>
                      <a:pt x="438880" y="604254"/>
                      <a:pt x="448235" y="609600"/>
                    </a:cubicBezTo>
                    <a:cubicBezTo>
                      <a:pt x="479249" y="627322"/>
                      <a:pt x="480818" y="626437"/>
                      <a:pt x="510988" y="636494"/>
                    </a:cubicBezTo>
                    <a:cubicBezTo>
                      <a:pt x="516965" y="642470"/>
                      <a:pt x="527528" y="646086"/>
                      <a:pt x="528918" y="654423"/>
                    </a:cubicBezTo>
                    <a:cubicBezTo>
                      <a:pt x="530944" y="666576"/>
                      <a:pt x="524279" y="678746"/>
                      <a:pt x="519953" y="690282"/>
                    </a:cubicBezTo>
                    <a:cubicBezTo>
                      <a:pt x="515261" y="702795"/>
                      <a:pt x="507288" y="713858"/>
                      <a:pt x="502024" y="726141"/>
                    </a:cubicBezTo>
                    <a:cubicBezTo>
                      <a:pt x="498302" y="734827"/>
                      <a:pt x="496047" y="744070"/>
                      <a:pt x="493059" y="753035"/>
                    </a:cubicBezTo>
                    <a:cubicBezTo>
                      <a:pt x="507754" y="797121"/>
                      <a:pt x="507811" y="805745"/>
                      <a:pt x="528918" y="842682"/>
                    </a:cubicBezTo>
                    <a:cubicBezTo>
                      <a:pt x="537388" y="857504"/>
                      <a:pt x="564994" y="894938"/>
                      <a:pt x="573741" y="905435"/>
                    </a:cubicBezTo>
                    <a:cubicBezTo>
                      <a:pt x="579152" y="911928"/>
                      <a:pt x="586391" y="916765"/>
                      <a:pt x="591671" y="923365"/>
                    </a:cubicBezTo>
                    <a:cubicBezTo>
                      <a:pt x="636902" y="979904"/>
                      <a:pt x="584242" y="924902"/>
                      <a:pt x="627530" y="968188"/>
                    </a:cubicBezTo>
                    <a:cubicBezTo>
                      <a:pt x="630518" y="977153"/>
                      <a:pt x="630591" y="987703"/>
                      <a:pt x="636494" y="995082"/>
                    </a:cubicBezTo>
                    <a:cubicBezTo>
                      <a:pt x="643225" y="1003495"/>
                      <a:pt x="657678" y="1003875"/>
                      <a:pt x="663388" y="1013012"/>
                    </a:cubicBezTo>
                    <a:cubicBezTo>
                      <a:pt x="683208" y="1044724"/>
                      <a:pt x="681318" y="1056675"/>
                      <a:pt x="681318" y="1084729"/>
                    </a:cubicBezTo>
                  </a:path>
                </a:pathLst>
              </a:custGeom>
              <a:noFill/>
              <a:ln w="19050" cap="flat" cmpd="sng">
                <a:solidFill>
                  <a:srgbClr val="FF6600"/>
                </a:solidFill>
                <a:prstDash val="solid"/>
                <a:bevel/>
                <a:headEnd type="none" w="med" len="med"/>
                <a:tailEnd type="none" w="med" len="med"/>
              </a:ln>
            </p:spPr>
            <p:txBody>
              <a:bodyPr/>
              <a:lstStyle/>
              <a:p>
                <a:endParaRPr lang="zh-CN" altLang="en-US" sz="1400">
                  <a:solidFill>
                    <a:schemeClr val="bg1"/>
                  </a:solidFill>
                  <a:latin typeface="Century Gothic" panose="020B0502020202020204" pitchFamily="34" charset="0"/>
                </a:endParaRPr>
              </a:p>
            </p:txBody>
          </p:sp>
          <p:sp>
            <p:nvSpPr>
              <p:cNvPr id="79" name="菱形 28">
                <a:extLst>
                  <a:ext uri="{FF2B5EF4-FFF2-40B4-BE49-F238E27FC236}">
                    <a16:creationId xmlns:a16="http://schemas.microsoft.com/office/drawing/2014/main" id="{2D450C26-6E56-2F43-8102-D5736C7077F5}"/>
                  </a:ext>
                </a:extLst>
              </p:cNvPr>
              <p:cNvSpPr/>
              <p:nvPr/>
            </p:nvSpPr>
            <p:spPr>
              <a:xfrm>
                <a:off x="9546442" y="1492302"/>
                <a:ext cx="45099" cy="83077"/>
              </a:xfrm>
              <a:prstGeom prst="diamond">
                <a:avLst/>
              </a:prstGeom>
              <a:solidFill>
                <a:srgbClr val="FFFF0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80" name="菱形 26">
                <a:extLst>
                  <a:ext uri="{FF2B5EF4-FFF2-40B4-BE49-F238E27FC236}">
                    <a16:creationId xmlns:a16="http://schemas.microsoft.com/office/drawing/2014/main" id="{4020B2C2-C052-D44C-ADA3-E74340F60641}"/>
                  </a:ext>
                </a:extLst>
              </p:cNvPr>
              <p:cNvSpPr/>
              <p:nvPr/>
            </p:nvSpPr>
            <p:spPr>
              <a:xfrm>
                <a:off x="9214136" y="1786630"/>
                <a:ext cx="45099" cy="81890"/>
              </a:xfrm>
              <a:prstGeom prst="diamond">
                <a:avLst/>
              </a:prstGeom>
              <a:solidFill>
                <a:srgbClr val="FF0000"/>
              </a:solidFill>
              <a:ln w="9525" cap="flat" cmpd="sng">
                <a:noFill/>
                <a:prstDash val="solid"/>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pSp>
        <p:sp>
          <p:nvSpPr>
            <p:cNvPr id="138" name="右箭头 8">
              <a:extLst>
                <a:ext uri="{FF2B5EF4-FFF2-40B4-BE49-F238E27FC236}">
                  <a16:creationId xmlns:a16="http://schemas.microsoft.com/office/drawing/2014/main" id="{9F20F228-6D17-814A-BDF0-416316962941}"/>
                </a:ext>
              </a:extLst>
            </p:cNvPr>
            <p:cNvSpPr/>
            <p:nvPr/>
          </p:nvSpPr>
          <p:spPr>
            <a:xfrm>
              <a:off x="5529114" y="4650714"/>
              <a:ext cx="753623" cy="268219"/>
            </a:xfrm>
            <a:prstGeom prst="rightArrow">
              <a:avLst>
                <a:gd name="adj1" fmla="val 50000"/>
                <a:gd name="adj2" fmla="val 50080"/>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39" name="矩形 131">
              <a:extLst>
                <a:ext uri="{FF2B5EF4-FFF2-40B4-BE49-F238E27FC236}">
                  <a16:creationId xmlns:a16="http://schemas.microsoft.com/office/drawing/2014/main" id="{0352B1A5-06FE-4C42-B61D-A81FA6B060BA}"/>
                </a:ext>
              </a:extLst>
            </p:cNvPr>
            <p:cNvSpPr/>
            <p:nvPr/>
          </p:nvSpPr>
          <p:spPr>
            <a:xfrm>
              <a:off x="7828009" y="2711345"/>
              <a:ext cx="696656" cy="702590"/>
            </a:xfrm>
            <a:prstGeom prst="rect">
              <a:avLst/>
            </a:prstGeom>
            <a:noFill/>
            <a:ln w="6350" cap="flat" cmpd="sng">
              <a:solidFill>
                <a:srgbClr val="00B0F0"/>
              </a:solidFill>
              <a:prstDash val="dash"/>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40" name="矩形 131">
              <a:extLst>
                <a:ext uri="{FF2B5EF4-FFF2-40B4-BE49-F238E27FC236}">
                  <a16:creationId xmlns:a16="http://schemas.microsoft.com/office/drawing/2014/main" id="{D68D713D-080F-B94F-BABD-F316C65D0910}"/>
                </a:ext>
              </a:extLst>
            </p:cNvPr>
            <p:cNvSpPr/>
            <p:nvPr/>
          </p:nvSpPr>
          <p:spPr>
            <a:xfrm>
              <a:off x="9038774" y="2711345"/>
              <a:ext cx="696656" cy="702590"/>
            </a:xfrm>
            <a:prstGeom prst="rect">
              <a:avLst/>
            </a:prstGeom>
            <a:noFill/>
            <a:ln w="6350" cap="flat" cmpd="sng">
              <a:solidFill>
                <a:srgbClr val="00B0F0"/>
              </a:solidFill>
              <a:prstDash val="dash"/>
              <a:bevel/>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41" name="右箭头 8">
              <a:extLst>
                <a:ext uri="{FF2B5EF4-FFF2-40B4-BE49-F238E27FC236}">
                  <a16:creationId xmlns:a16="http://schemas.microsoft.com/office/drawing/2014/main" id="{9871C9C9-1395-0B43-A1D3-FB81583259D7}"/>
                </a:ext>
              </a:extLst>
            </p:cNvPr>
            <p:cNvSpPr/>
            <p:nvPr/>
          </p:nvSpPr>
          <p:spPr>
            <a:xfrm rot="5400000">
              <a:off x="8551188" y="3732672"/>
              <a:ext cx="477427" cy="268219"/>
            </a:xfrm>
            <a:prstGeom prst="rightArrow">
              <a:avLst>
                <a:gd name="adj1" fmla="val 50000"/>
                <a:gd name="adj2" fmla="val 50080"/>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42" name="右箭头 8">
              <a:extLst>
                <a:ext uri="{FF2B5EF4-FFF2-40B4-BE49-F238E27FC236}">
                  <a16:creationId xmlns:a16="http://schemas.microsoft.com/office/drawing/2014/main" id="{F793DA30-E79D-EB4C-8191-139ACA219CA6}"/>
                </a:ext>
              </a:extLst>
            </p:cNvPr>
            <p:cNvSpPr/>
            <p:nvPr/>
          </p:nvSpPr>
          <p:spPr>
            <a:xfrm rot="10800000">
              <a:off x="5512787" y="5246833"/>
              <a:ext cx="753623" cy="268219"/>
            </a:xfrm>
            <a:prstGeom prst="rightArrow">
              <a:avLst>
                <a:gd name="adj1" fmla="val 50000"/>
                <a:gd name="adj2" fmla="val 50080"/>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sp>
          <p:nvSpPr>
            <p:cNvPr id="143" name="右箭头 8">
              <a:extLst>
                <a:ext uri="{FF2B5EF4-FFF2-40B4-BE49-F238E27FC236}">
                  <a16:creationId xmlns:a16="http://schemas.microsoft.com/office/drawing/2014/main" id="{3ED34BAD-13E6-AE46-B33D-C612E6235921}"/>
                </a:ext>
              </a:extLst>
            </p:cNvPr>
            <p:cNvSpPr/>
            <p:nvPr/>
          </p:nvSpPr>
          <p:spPr>
            <a:xfrm rot="16200000">
              <a:off x="2855998" y="3749018"/>
              <a:ext cx="477427" cy="268219"/>
            </a:xfrm>
            <a:prstGeom prst="rightArrow">
              <a:avLst>
                <a:gd name="adj1" fmla="val 50000"/>
                <a:gd name="adj2" fmla="val 50080"/>
              </a:avLst>
            </a:prstGeom>
            <a:solidFill>
              <a:srgbClr val="00B0F0"/>
            </a:solidFill>
            <a:ln w="9525" cap="flat" cmpd="sng">
              <a:solidFill>
                <a:schemeClr val="tx1"/>
              </a:solidFill>
              <a:prstDash val="solid"/>
              <a:miter/>
              <a:headEnd type="none" w="med" len="med"/>
              <a:tailEnd type="none" w="med" len="med"/>
            </a:ln>
          </p:spPr>
          <p:txBody>
            <a:bodyPr wrap="square" anchor="t"/>
            <a:lstStyle/>
            <a:p>
              <a:endParaRPr lang="zh-CN" altLang="zh-CN" sz="1400">
                <a:solidFill>
                  <a:schemeClr val="bg1"/>
                </a:solidFill>
                <a:latin typeface="Century Gothic" panose="020B0502020202020204" pitchFamily="34" charset="0"/>
                <a:ea typeface="宋体" panose="02010600030101010101" pitchFamily="2" charset="-122"/>
              </a:endParaRPr>
            </a:p>
          </p:txBody>
        </p:sp>
      </p:grpSp>
      <p:sp>
        <p:nvSpPr>
          <p:cNvPr id="12" name="矩形 11">
            <a:extLst>
              <a:ext uri="{FF2B5EF4-FFF2-40B4-BE49-F238E27FC236}">
                <a16:creationId xmlns:a16="http://schemas.microsoft.com/office/drawing/2014/main" id="{6AEAE448-599A-2148-ADE1-2AAD3BE808B7}"/>
              </a:ext>
            </a:extLst>
          </p:cNvPr>
          <p:cNvSpPr/>
          <p:nvPr/>
        </p:nvSpPr>
        <p:spPr>
          <a:xfrm>
            <a:off x="0" y="1045027"/>
            <a:ext cx="12192000" cy="5050972"/>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25217703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7113811" cy="523220"/>
            <a:chOff x="1" y="200326"/>
            <a:chExt cx="711381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53416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SQL Server Optimization Comparison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2" name="矩形 16">
            <a:extLst>
              <a:ext uri="{FF2B5EF4-FFF2-40B4-BE49-F238E27FC236}">
                <a16:creationId xmlns:a16="http://schemas.microsoft.com/office/drawing/2014/main" id="{781888E9-3332-2C49-9E2B-89BEC85155BC}"/>
              </a:ext>
            </a:extLst>
          </p:cNvPr>
          <p:cNvSpPr/>
          <p:nvPr/>
        </p:nvSpPr>
        <p:spPr>
          <a:xfrm>
            <a:off x="1595241" y="1090458"/>
            <a:ext cx="4021672" cy="4416441"/>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14">
            <a:extLst>
              <a:ext uri="{FF2B5EF4-FFF2-40B4-BE49-F238E27FC236}">
                <a16:creationId xmlns:a16="http://schemas.microsoft.com/office/drawing/2014/main" id="{A23CA504-2614-2D4B-BC2B-962C2264D6E3}"/>
              </a:ext>
            </a:extLst>
          </p:cNvPr>
          <p:cNvPicPr>
            <a:picLocks noChangeAspect="1"/>
          </p:cNvPicPr>
          <p:nvPr/>
        </p:nvPicPr>
        <p:blipFill>
          <a:blip r:embed="rId3"/>
          <a:stretch>
            <a:fillRect/>
          </a:stretch>
        </p:blipFill>
        <p:spPr>
          <a:xfrm>
            <a:off x="1779072" y="1514820"/>
            <a:ext cx="3679426" cy="1689204"/>
          </a:xfrm>
          <a:prstGeom prst="rect">
            <a:avLst/>
          </a:prstGeom>
          <a:noFill/>
          <a:ln w="9525">
            <a:noFill/>
          </a:ln>
        </p:spPr>
      </p:pic>
      <p:pic>
        <p:nvPicPr>
          <p:cNvPr id="34" name="图片 15">
            <a:extLst>
              <a:ext uri="{FF2B5EF4-FFF2-40B4-BE49-F238E27FC236}">
                <a16:creationId xmlns:a16="http://schemas.microsoft.com/office/drawing/2014/main" id="{31B13EF6-9924-A647-B379-BB8940192847}"/>
              </a:ext>
            </a:extLst>
          </p:cNvPr>
          <p:cNvPicPr>
            <a:picLocks noChangeAspect="1"/>
          </p:cNvPicPr>
          <p:nvPr/>
        </p:nvPicPr>
        <p:blipFill>
          <a:blip r:embed="rId4"/>
          <a:stretch>
            <a:fillRect/>
          </a:stretch>
        </p:blipFill>
        <p:spPr>
          <a:xfrm>
            <a:off x="1753657" y="3278347"/>
            <a:ext cx="3704840" cy="1654189"/>
          </a:xfrm>
          <a:prstGeom prst="rect">
            <a:avLst/>
          </a:prstGeom>
          <a:noFill/>
          <a:ln w="9525">
            <a:noFill/>
          </a:ln>
        </p:spPr>
      </p:pic>
      <p:sp>
        <p:nvSpPr>
          <p:cNvPr id="35" name="文本框 18">
            <a:extLst>
              <a:ext uri="{FF2B5EF4-FFF2-40B4-BE49-F238E27FC236}">
                <a16:creationId xmlns:a16="http://schemas.microsoft.com/office/drawing/2014/main" id="{45C150C7-759A-4940-B913-78AF12ADBB60}"/>
              </a:ext>
            </a:extLst>
          </p:cNvPr>
          <p:cNvSpPr txBox="1"/>
          <p:nvPr/>
        </p:nvSpPr>
        <p:spPr>
          <a:xfrm>
            <a:off x="1643557" y="1117670"/>
            <a:ext cx="1947300" cy="369332"/>
          </a:xfrm>
          <a:prstGeom prst="rect">
            <a:avLst/>
          </a:prstGeom>
          <a:noFill/>
        </p:spPr>
        <p:txBody>
          <a:bodyPr wrap="square" rtlCol="0">
            <a:spAutoFit/>
          </a:bodyPr>
          <a:lstStyle/>
          <a:p>
            <a:r>
              <a:rPr lang="en-US" altLang="zh-CN" b="1" dirty="0">
                <a:solidFill>
                  <a:srgbClr val="00B0F0"/>
                </a:solidFill>
                <a:latin typeface="Century Gothic" panose="020B0502020202020204" pitchFamily="34" charset="0"/>
              </a:rPr>
              <a:t>Before</a:t>
            </a:r>
            <a:endParaRPr lang="zh-CN" altLang="en-US" b="1" dirty="0">
              <a:solidFill>
                <a:srgbClr val="00B0F0"/>
              </a:solidFill>
              <a:latin typeface="Century Gothic" panose="020B0502020202020204" pitchFamily="34" charset="0"/>
            </a:endParaRPr>
          </a:p>
        </p:txBody>
      </p:sp>
      <p:sp>
        <p:nvSpPr>
          <p:cNvPr id="57" name="矩形 17">
            <a:extLst>
              <a:ext uri="{FF2B5EF4-FFF2-40B4-BE49-F238E27FC236}">
                <a16:creationId xmlns:a16="http://schemas.microsoft.com/office/drawing/2014/main" id="{79511E47-B402-FE46-B6EE-98E9DFABC245}"/>
              </a:ext>
            </a:extLst>
          </p:cNvPr>
          <p:cNvSpPr/>
          <p:nvPr/>
        </p:nvSpPr>
        <p:spPr>
          <a:xfrm>
            <a:off x="6575088" y="1090458"/>
            <a:ext cx="4021672" cy="4416441"/>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8" name="图片 19">
            <a:extLst>
              <a:ext uri="{FF2B5EF4-FFF2-40B4-BE49-F238E27FC236}">
                <a16:creationId xmlns:a16="http://schemas.microsoft.com/office/drawing/2014/main" id="{CF6C7644-D4E2-BF4D-9010-088004CBB819}"/>
              </a:ext>
            </a:extLst>
          </p:cNvPr>
          <p:cNvPicPr>
            <a:picLocks noChangeAspect="1"/>
          </p:cNvPicPr>
          <p:nvPr/>
        </p:nvPicPr>
        <p:blipFill>
          <a:blip r:embed="rId5"/>
          <a:stretch>
            <a:fillRect/>
          </a:stretch>
        </p:blipFill>
        <p:spPr>
          <a:xfrm>
            <a:off x="6734634" y="1514820"/>
            <a:ext cx="3702581" cy="1659952"/>
          </a:xfrm>
          <a:prstGeom prst="rect">
            <a:avLst/>
          </a:prstGeom>
          <a:noFill/>
          <a:ln w="9525">
            <a:noFill/>
          </a:ln>
        </p:spPr>
      </p:pic>
      <p:sp>
        <p:nvSpPr>
          <p:cNvPr id="59" name="文本框 20">
            <a:extLst>
              <a:ext uri="{FF2B5EF4-FFF2-40B4-BE49-F238E27FC236}">
                <a16:creationId xmlns:a16="http://schemas.microsoft.com/office/drawing/2014/main" id="{4D0337BB-05B9-2E45-BE7A-D9A3B54E37EA}"/>
              </a:ext>
            </a:extLst>
          </p:cNvPr>
          <p:cNvSpPr txBox="1"/>
          <p:nvPr/>
        </p:nvSpPr>
        <p:spPr>
          <a:xfrm>
            <a:off x="6652840" y="1117670"/>
            <a:ext cx="861674" cy="369332"/>
          </a:xfrm>
          <a:prstGeom prst="rect">
            <a:avLst/>
          </a:prstGeom>
          <a:noFill/>
        </p:spPr>
        <p:txBody>
          <a:bodyPr wrap="square" rtlCol="0">
            <a:spAutoFit/>
          </a:bodyPr>
          <a:lstStyle/>
          <a:p>
            <a:r>
              <a:rPr lang="en-US" altLang="zh-CN" b="1" dirty="0">
                <a:solidFill>
                  <a:srgbClr val="00B0F0"/>
                </a:solidFill>
                <a:latin typeface="Century Gothic" panose="020B0502020202020204" pitchFamily="34" charset="0"/>
              </a:rPr>
              <a:t>After</a:t>
            </a:r>
            <a:endParaRPr lang="zh-CN" altLang="en-US" b="1">
              <a:solidFill>
                <a:srgbClr val="00B0F0"/>
              </a:solidFill>
              <a:latin typeface="Century Gothic" panose="020B0502020202020204" pitchFamily="34" charset="0"/>
            </a:endParaRPr>
          </a:p>
        </p:txBody>
      </p:sp>
      <p:pic>
        <p:nvPicPr>
          <p:cNvPr id="60" name="图片 21">
            <a:extLst>
              <a:ext uri="{FF2B5EF4-FFF2-40B4-BE49-F238E27FC236}">
                <a16:creationId xmlns:a16="http://schemas.microsoft.com/office/drawing/2014/main" id="{B00E17C4-A1D1-5948-98C8-15FF39299E72}"/>
              </a:ext>
            </a:extLst>
          </p:cNvPr>
          <p:cNvPicPr>
            <a:picLocks noChangeAspect="1"/>
          </p:cNvPicPr>
          <p:nvPr/>
        </p:nvPicPr>
        <p:blipFill>
          <a:blip r:embed="rId6"/>
          <a:stretch>
            <a:fillRect/>
          </a:stretch>
        </p:blipFill>
        <p:spPr>
          <a:xfrm>
            <a:off x="6734351" y="3274349"/>
            <a:ext cx="3703146" cy="1670991"/>
          </a:xfrm>
          <a:prstGeom prst="rect">
            <a:avLst/>
          </a:prstGeom>
          <a:noFill/>
          <a:ln w="9525">
            <a:noFill/>
          </a:ln>
        </p:spPr>
      </p:pic>
      <p:sp>
        <p:nvSpPr>
          <p:cNvPr id="61" name="矩形 23">
            <a:extLst>
              <a:ext uri="{FF2B5EF4-FFF2-40B4-BE49-F238E27FC236}">
                <a16:creationId xmlns:a16="http://schemas.microsoft.com/office/drawing/2014/main" id="{37115F36-0878-DE45-AA63-1127E2ADFBBC}"/>
              </a:ext>
            </a:extLst>
          </p:cNvPr>
          <p:cNvSpPr/>
          <p:nvPr/>
        </p:nvSpPr>
        <p:spPr>
          <a:xfrm>
            <a:off x="1595241" y="5522319"/>
            <a:ext cx="9001518" cy="4117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dirty="0">
                <a:latin typeface="Century Gothic" panose="020B0502020202020204" pitchFamily="34" charset="0"/>
              </a:rPr>
              <a:t>24c 96G</a:t>
            </a:r>
            <a:r>
              <a:rPr lang="zh-CN" altLang="en-US" sz="1600" dirty="0">
                <a:latin typeface="Century Gothic" panose="020B0502020202020204" pitchFamily="34" charset="0"/>
              </a:rPr>
              <a:t> </a:t>
            </a:r>
            <a:r>
              <a:rPr lang="en-US" altLang="zh-CN" sz="1600" dirty="0">
                <a:latin typeface="Century Gothic" panose="020B0502020202020204" pitchFamily="34" charset="0"/>
              </a:rPr>
              <a:t>500G data warehouse 100 users: performance improved &amp; CPU usage dropped </a:t>
            </a:r>
            <a:endParaRPr lang="zh-CN" altLang="en-US" sz="1600" dirty="0">
              <a:latin typeface="Century Gothic" panose="020B0502020202020204" pitchFamily="34" charset="0"/>
            </a:endParaRPr>
          </a:p>
        </p:txBody>
      </p:sp>
      <p:sp>
        <p:nvSpPr>
          <p:cNvPr id="62" name="箭头: 丁字 1">
            <a:extLst>
              <a:ext uri="{FF2B5EF4-FFF2-40B4-BE49-F238E27FC236}">
                <a16:creationId xmlns:a16="http://schemas.microsoft.com/office/drawing/2014/main" id="{34BC7A00-CF2D-8047-B42C-E935304E1024}"/>
              </a:ext>
            </a:extLst>
          </p:cNvPr>
          <p:cNvSpPr/>
          <p:nvPr/>
        </p:nvSpPr>
        <p:spPr>
          <a:xfrm rot="10800000">
            <a:off x="5794051" y="3953407"/>
            <a:ext cx="701406" cy="1415548"/>
          </a:xfrm>
          <a:prstGeom prst="leftRightUpArrow">
            <a:avLst/>
          </a:prstGeom>
          <a:solidFill>
            <a:srgbClr val="00B0F0"/>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63" name="矩形 3">
            <a:extLst>
              <a:ext uri="{FF2B5EF4-FFF2-40B4-BE49-F238E27FC236}">
                <a16:creationId xmlns:a16="http://schemas.microsoft.com/office/drawing/2014/main" id="{60E23736-0192-B245-9A2B-FF7D8CA09325}"/>
              </a:ext>
            </a:extLst>
          </p:cNvPr>
          <p:cNvSpPr/>
          <p:nvPr/>
        </p:nvSpPr>
        <p:spPr>
          <a:xfrm>
            <a:off x="6689181" y="5061178"/>
            <a:ext cx="3841116" cy="307777"/>
          </a:xfrm>
          <a:prstGeom prst="rect">
            <a:avLst/>
          </a:prstGeom>
        </p:spPr>
        <p:txBody>
          <a:bodyPr wrap="none">
            <a:spAutoFit/>
          </a:bodyPr>
          <a:lstStyle/>
          <a:p>
            <a:r>
              <a:rPr lang="en-US" altLang="zh-CN" sz="1400" dirty="0">
                <a:solidFill>
                  <a:schemeClr val="bg1"/>
                </a:solidFill>
                <a:latin typeface="Century Gothic" panose="020B0502020202020204" pitchFamily="34" charset="0"/>
              </a:rPr>
              <a:t>High performance clock must be enabled</a:t>
            </a:r>
            <a:endParaRPr lang="zh-CN" altLang="en-US" sz="1400" dirty="0">
              <a:solidFill>
                <a:schemeClr val="bg1"/>
              </a:solidFill>
              <a:latin typeface="Century Gothic" panose="020B0502020202020204" pitchFamily="34" charset="0"/>
            </a:endParaRPr>
          </a:p>
        </p:txBody>
      </p:sp>
      <p:grpSp>
        <p:nvGrpSpPr>
          <p:cNvPr id="9" name="组合 8">
            <a:extLst>
              <a:ext uri="{FF2B5EF4-FFF2-40B4-BE49-F238E27FC236}">
                <a16:creationId xmlns:a16="http://schemas.microsoft.com/office/drawing/2014/main" id="{DF5DE23E-A3CE-8E49-8735-2EE789443C87}"/>
              </a:ext>
            </a:extLst>
          </p:cNvPr>
          <p:cNvGrpSpPr/>
          <p:nvPr/>
        </p:nvGrpSpPr>
        <p:grpSpPr>
          <a:xfrm>
            <a:off x="1889615" y="3555842"/>
            <a:ext cx="1694673" cy="789414"/>
            <a:chOff x="1889615" y="3555842"/>
            <a:chExt cx="1694673" cy="789414"/>
          </a:xfrm>
        </p:grpSpPr>
        <p:sp>
          <p:nvSpPr>
            <p:cNvPr id="5" name="矩形 4">
              <a:extLst>
                <a:ext uri="{FF2B5EF4-FFF2-40B4-BE49-F238E27FC236}">
                  <a16:creationId xmlns:a16="http://schemas.microsoft.com/office/drawing/2014/main" id="{9F837B68-DE2A-7848-9E84-1482D4FBD984}"/>
                </a:ext>
              </a:extLst>
            </p:cNvPr>
            <p:cNvSpPr/>
            <p:nvPr/>
          </p:nvSpPr>
          <p:spPr>
            <a:xfrm>
              <a:off x="1975757" y="3673929"/>
              <a:ext cx="326572" cy="1143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4" name="矩形 63">
              <a:extLst>
                <a:ext uri="{FF2B5EF4-FFF2-40B4-BE49-F238E27FC236}">
                  <a16:creationId xmlns:a16="http://schemas.microsoft.com/office/drawing/2014/main" id="{93B2BF9A-5996-E54E-85DA-33182FDCE929}"/>
                </a:ext>
              </a:extLst>
            </p:cNvPr>
            <p:cNvSpPr/>
            <p:nvPr/>
          </p:nvSpPr>
          <p:spPr>
            <a:xfrm>
              <a:off x="1932214" y="3991141"/>
              <a:ext cx="381001" cy="2325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文本框 5">
              <a:extLst>
                <a:ext uri="{FF2B5EF4-FFF2-40B4-BE49-F238E27FC236}">
                  <a16:creationId xmlns:a16="http://schemas.microsoft.com/office/drawing/2014/main" id="{CCEB1A95-E9CF-624E-900E-D0425995FC4D}"/>
                </a:ext>
              </a:extLst>
            </p:cNvPr>
            <p:cNvSpPr txBox="1"/>
            <p:nvPr/>
          </p:nvSpPr>
          <p:spPr>
            <a:xfrm>
              <a:off x="1889615" y="3631051"/>
              <a:ext cx="397866" cy="207749"/>
            </a:xfrm>
            <a:prstGeom prst="rect">
              <a:avLst/>
            </a:prstGeom>
            <a:noFill/>
          </p:spPr>
          <p:txBody>
            <a:bodyPr wrap="none" rtlCol="0">
              <a:spAutoFit/>
            </a:bodyPr>
            <a:lstStyle/>
            <a:p>
              <a:r>
                <a:rPr lang="en" altLang="zh-CN" sz="700" dirty="0">
                  <a:solidFill>
                    <a:schemeClr val="bg2">
                      <a:lumMod val="25000"/>
                    </a:schemeClr>
                  </a:solidFill>
                  <a:latin typeface="Arial" panose="020B0604020202020204" pitchFamily="34" charset="0"/>
                  <a:cs typeface="Arial" panose="020B0604020202020204" pitchFamily="34" charset="0"/>
                </a:rPr>
                <a:t>RAM</a:t>
              </a:r>
            </a:p>
          </p:txBody>
        </p:sp>
        <p:sp>
          <p:nvSpPr>
            <p:cNvPr id="66" name="文本框 65">
              <a:extLst>
                <a:ext uri="{FF2B5EF4-FFF2-40B4-BE49-F238E27FC236}">
                  <a16:creationId xmlns:a16="http://schemas.microsoft.com/office/drawing/2014/main" id="{0361B04C-C190-1A42-AC0F-2AC1F138F96A}"/>
                </a:ext>
              </a:extLst>
            </p:cNvPr>
            <p:cNvSpPr txBox="1"/>
            <p:nvPr/>
          </p:nvSpPr>
          <p:spPr>
            <a:xfrm>
              <a:off x="1889615" y="3945146"/>
              <a:ext cx="700833" cy="400110"/>
            </a:xfrm>
            <a:prstGeom prst="rect">
              <a:avLst/>
            </a:prstGeom>
            <a:noFill/>
          </p:spPr>
          <p:txBody>
            <a:bodyPr wrap="none" rtlCol="0">
              <a:spAutoFit/>
            </a:bodyPr>
            <a:lstStyle/>
            <a:p>
              <a:r>
                <a:rPr lang="en" altLang="zh-CN" sz="700" dirty="0">
                  <a:solidFill>
                    <a:schemeClr val="bg2">
                      <a:lumMod val="25000"/>
                    </a:schemeClr>
                  </a:solidFill>
                  <a:latin typeface="Arial" panose="020B0604020202020204" pitchFamily="34" charset="0"/>
                  <a:cs typeface="Arial" panose="020B0604020202020204" pitchFamily="34" charset="0"/>
                </a:rPr>
                <a:t>Ethernet</a:t>
              </a:r>
            </a:p>
            <a:p>
              <a:r>
                <a:rPr lang="en" altLang="zh-CN" sz="600" dirty="0">
                  <a:solidFill>
                    <a:schemeClr val="bg2">
                      <a:lumMod val="25000"/>
                    </a:schemeClr>
                  </a:solidFill>
                  <a:latin typeface="Arial" panose="020B0604020202020204" pitchFamily="34" charset="0"/>
                  <a:cs typeface="Arial" panose="020B0604020202020204" pitchFamily="34" charset="0"/>
                </a:rPr>
                <a:t>Not Connected</a:t>
              </a:r>
            </a:p>
            <a:p>
              <a:endParaRPr lang="en" altLang="zh-CN" sz="700" dirty="0">
                <a:solidFill>
                  <a:schemeClr val="bg2">
                    <a:lumMod val="25000"/>
                  </a:schemeClr>
                </a:solidFill>
                <a:latin typeface="Arial" panose="020B0604020202020204" pitchFamily="34" charset="0"/>
                <a:cs typeface="Arial" panose="020B0604020202020204" pitchFamily="34" charset="0"/>
              </a:endParaRPr>
            </a:p>
          </p:txBody>
        </p:sp>
        <p:sp>
          <p:nvSpPr>
            <p:cNvPr id="8" name="矩形 7">
              <a:extLst>
                <a:ext uri="{FF2B5EF4-FFF2-40B4-BE49-F238E27FC236}">
                  <a16:creationId xmlns:a16="http://schemas.microsoft.com/office/drawing/2014/main" id="{2A65D7DE-C34B-A244-8EDB-E8794FE2A6D7}"/>
                </a:ext>
              </a:extLst>
            </p:cNvPr>
            <p:cNvSpPr/>
            <p:nvPr/>
          </p:nvSpPr>
          <p:spPr>
            <a:xfrm>
              <a:off x="3207895" y="3582649"/>
              <a:ext cx="214860" cy="91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文本框 6">
              <a:extLst>
                <a:ext uri="{FF2B5EF4-FFF2-40B4-BE49-F238E27FC236}">
                  <a16:creationId xmlns:a16="http://schemas.microsoft.com/office/drawing/2014/main" id="{197F5536-134B-454E-A772-B445373C5A26}"/>
                </a:ext>
              </a:extLst>
            </p:cNvPr>
            <p:cNvSpPr txBox="1"/>
            <p:nvPr/>
          </p:nvSpPr>
          <p:spPr>
            <a:xfrm>
              <a:off x="3127112" y="3555842"/>
              <a:ext cx="457176" cy="153888"/>
            </a:xfrm>
            <a:prstGeom prst="rect">
              <a:avLst/>
            </a:prstGeom>
            <a:noFill/>
          </p:spPr>
          <p:txBody>
            <a:bodyPr wrap="none" rtlCol="0">
              <a:spAutoFit/>
            </a:bodyPr>
            <a:lstStyle/>
            <a:p>
              <a:r>
                <a:rPr lang="en" altLang="zh-CN" sz="400" dirty="0">
                  <a:solidFill>
                    <a:schemeClr val="bg1">
                      <a:lumMod val="50000"/>
                    </a:schemeClr>
                  </a:solidFill>
                  <a:latin typeface="Arial" panose="020B0604020202020204" pitchFamily="34" charset="0"/>
                  <a:cs typeface="Arial" panose="020B0604020202020204" pitchFamily="34" charset="0"/>
                </a:rPr>
                <a:t>Usage Rate</a:t>
              </a:r>
            </a:p>
          </p:txBody>
        </p:sp>
      </p:grpSp>
      <p:grpSp>
        <p:nvGrpSpPr>
          <p:cNvPr id="67" name="组合 66">
            <a:extLst>
              <a:ext uri="{FF2B5EF4-FFF2-40B4-BE49-F238E27FC236}">
                <a16:creationId xmlns:a16="http://schemas.microsoft.com/office/drawing/2014/main" id="{CA5B4D8E-AF22-9140-A27B-36DDC49F68AA}"/>
              </a:ext>
            </a:extLst>
          </p:cNvPr>
          <p:cNvGrpSpPr/>
          <p:nvPr/>
        </p:nvGrpSpPr>
        <p:grpSpPr>
          <a:xfrm>
            <a:off x="6875347" y="3528029"/>
            <a:ext cx="1678769" cy="605418"/>
            <a:chOff x="1905519" y="3555842"/>
            <a:chExt cx="1678769" cy="605418"/>
          </a:xfrm>
        </p:grpSpPr>
        <p:sp>
          <p:nvSpPr>
            <p:cNvPr id="68" name="矩形 67">
              <a:extLst>
                <a:ext uri="{FF2B5EF4-FFF2-40B4-BE49-F238E27FC236}">
                  <a16:creationId xmlns:a16="http://schemas.microsoft.com/office/drawing/2014/main" id="{6D83C756-0E29-2542-83BE-E557B4633A39}"/>
                </a:ext>
              </a:extLst>
            </p:cNvPr>
            <p:cNvSpPr/>
            <p:nvPr/>
          </p:nvSpPr>
          <p:spPr>
            <a:xfrm>
              <a:off x="1975757" y="3673929"/>
              <a:ext cx="326572" cy="1143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9" name="矩形 68">
              <a:extLst>
                <a:ext uri="{FF2B5EF4-FFF2-40B4-BE49-F238E27FC236}">
                  <a16:creationId xmlns:a16="http://schemas.microsoft.com/office/drawing/2014/main" id="{6B9BC9CB-CEC1-DB42-A670-E8C4A4323F03}"/>
                </a:ext>
              </a:extLst>
            </p:cNvPr>
            <p:cNvSpPr/>
            <p:nvPr/>
          </p:nvSpPr>
          <p:spPr>
            <a:xfrm>
              <a:off x="1932214" y="3991141"/>
              <a:ext cx="551590" cy="13159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0" name="文本框 69">
              <a:extLst>
                <a:ext uri="{FF2B5EF4-FFF2-40B4-BE49-F238E27FC236}">
                  <a16:creationId xmlns:a16="http://schemas.microsoft.com/office/drawing/2014/main" id="{C210D117-86D6-6844-9B0A-0FCC35CA4138}"/>
                </a:ext>
              </a:extLst>
            </p:cNvPr>
            <p:cNvSpPr txBox="1"/>
            <p:nvPr/>
          </p:nvSpPr>
          <p:spPr>
            <a:xfrm>
              <a:off x="1905519" y="3631051"/>
              <a:ext cx="397866" cy="207749"/>
            </a:xfrm>
            <a:prstGeom prst="rect">
              <a:avLst/>
            </a:prstGeom>
            <a:noFill/>
          </p:spPr>
          <p:txBody>
            <a:bodyPr wrap="none" rtlCol="0">
              <a:spAutoFit/>
            </a:bodyPr>
            <a:lstStyle/>
            <a:p>
              <a:r>
                <a:rPr lang="en" altLang="zh-CN" sz="700" dirty="0">
                  <a:solidFill>
                    <a:schemeClr val="bg2">
                      <a:lumMod val="25000"/>
                    </a:schemeClr>
                  </a:solidFill>
                  <a:latin typeface="Arial" panose="020B0604020202020204" pitchFamily="34" charset="0"/>
                  <a:cs typeface="Arial" panose="020B0604020202020204" pitchFamily="34" charset="0"/>
                </a:rPr>
                <a:t>RAM</a:t>
              </a:r>
            </a:p>
          </p:txBody>
        </p:sp>
        <p:sp>
          <p:nvSpPr>
            <p:cNvPr id="71" name="文本框 70">
              <a:extLst>
                <a:ext uri="{FF2B5EF4-FFF2-40B4-BE49-F238E27FC236}">
                  <a16:creationId xmlns:a16="http://schemas.microsoft.com/office/drawing/2014/main" id="{7BBC4A78-BA63-294E-8DDD-7E25C9046204}"/>
                </a:ext>
              </a:extLst>
            </p:cNvPr>
            <p:cNvSpPr txBox="1"/>
            <p:nvPr/>
          </p:nvSpPr>
          <p:spPr>
            <a:xfrm>
              <a:off x="1905519" y="3961205"/>
              <a:ext cx="524503" cy="200055"/>
            </a:xfrm>
            <a:prstGeom prst="rect">
              <a:avLst/>
            </a:prstGeom>
            <a:noFill/>
          </p:spPr>
          <p:txBody>
            <a:bodyPr wrap="none" rtlCol="0">
              <a:spAutoFit/>
            </a:bodyPr>
            <a:lstStyle/>
            <a:p>
              <a:r>
                <a:rPr lang="en" altLang="zh-CN" sz="700" dirty="0">
                  <a:solidFill>
                    <a:schemeClr val="bg2">
                      <a:lumMod val="25000"/>
                    </a:schemeClr>
                  </a:solidFill>
                  <a:latin typeface="Arial" panose="020B0604020202020204" pitchFamily="34" charset="0"/>
                  <a:cs typeface="Arial" panose="020B0604020202020204" pitchFamily="34" charset="0"/>
                </a:rPr>
                <a:t>Ethernet</a:t>
              </a:r>
            </a:p>
          </p:txBody>
        </p:sp>
        <p:sp>
          <p:nvSpPr>
            <p:cNvPr id="72" name="矩形 71">
              <a:extLst>
                <a:ext uri="{FF2B5EF4-FFF2-40B4-BE49-F238E27FC236}">
                  <a16:creationId xmlns:a16="http://schemas.microsoft.com/office/drawing/2014/main" id="{6CF96191-9EC9-424A-A8E8-2895F3148066}"/>
                </a:ext>
              </a:extLst>
            </p:cNvPr>
            <p:cNvSpPr/>
            <p:nvPr/>
          </p:nvSpPr>
          <p:spPr>
            <a:xfrm>
              <a:off x="3207895" y="3582649"/>
              <a:ext cx="214860" cy="91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3" name="文本框 72">
              <a:extLst>
                <a:ext uri="{FF2B5EF4-FFF2-40B4-BE49-F238E27FC236}">
                  <a16:creationId xmlns:a16="http://schemas.microsoft.com/office/drawing/2014/main" id="{2BBB3E3F-A5C6-A149-B65E-D8A479507E7E}"/>
                </a:ext>
              </a:extLst>
            </p:cNvPr>
            <p:cNvSpPr txBox="1"/>
            <p:nvPr/>
          </p:nvSpPr>
          <p:spPr>
            <a:xfrm>
              <a:off x="3127112" y="3555842"/>
              <a:ext cx="457176" cy="153888"/>
            </a:xfrm>
            <a:prstGeom prst="rect">
              <a:avLst/>
            </a:prstGeom>
            <a:noFill/>
          </p:spPr>
          <p:txBody>
            <a:bodyPr wrap="none" rtlCol="0">
              <a:spAutoFit/>
            </a:bodyPr>
            <a:lstStyle/>
            <a:p>
              <a:r>
                <a:rPr lang="en" altLang="zh-CN" sz="400" dirty="0">
                  <a:solidFill>
                    <a:schemeClr val="bg1">
                      <a:lumMod val="50000"/>
                    </a:schemeClr>
                  </a:solidFill>
                  <a:latin typeface="Arial" panose="020B0604020202020204" pitchFamily="34" charset="0"/>
                  <a:cs typeface="Arial" panose="020B0604020202020204" pitchFamily="34" charset="0"/>
                </a:rPr>
                <a:t>Usage Rate</a:t>
              </a:r>
            </a:p>
          </p:txBody>
        </p:sp>
      </p:grpSp>
      <p:sp>
        <p:nvSpPr>
          <p:cNvPr id="10" name="矩形 9">
            <a:extLst>
              <a:ext uri="{FF2B5EF4-FFF2-40B4-BE49-F238E27FC236}">
                <a16:creationId xmlns:a16="http://schemas.microsoft.com/office/drawing/2014/main" id="{CAC6D793-B013-C64E-9088-30FD2D3691CA}"/>
              </a:ext>
            </a:extLst>
          </p:cNvPr>
          <p:cNvSpPr/>
          <p:nvPr/>
        </p:nvSpPr>
        <p:spPr>
          <a:xfrm>
            <a:off x="6945585" y="4083492"/>
            <a:ext cx="168227" cy="11535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4" name="矩形 73">
            <a:extLst>
              <a:ext uri="{FF2B5EF4-FFF2-40B4-BE49-F238E27FC236}">
                <a16:creationId xmlns:a16="http://schemas.microsoft.com/office/drawing/2014/main" id="{B1107014-DED3-0E40-B163-0A0199C38575}"/>
              </a:ext>
            </a:extLst>
          </p:cNvPr>
          <p:cNvSpPr/>
          <p:nvPr/>
        </p:nvSpPr>
        <p:spPr>
          <a:xfrm>
            <a:off x="7395368" y="4075771"/>
            <a:ext cx="192135" cy="11535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文本框 12">
            <a:extLst>
              <a:ext uri="{FF2B5EF4-FFF2-40B4-BE49-F238E27FC236}">
                <a16:creationId xmlns:a16="http://schemas.microsoft.com/office/drawing/2014/main" id="{B430C1A1-8633-7941-85AD-13B665419929}"/>
              </a:ext>
            </a:extLst>
          </p:cNvPr>
          <p:cNvSpPr txBox="1"/>
          <p:nvPr/>
        </p:nvSpPr>
        <p:spPr>
          <a:xfrm>
            <a:off x="6875248" y="4041483"/>
            <a:ext cx="351378" cy="169277"/>
          </a:xfrm>
          <a:prstGeom prst="rect">
            <a:avLst/>
          </a:prstGeom>
          <a:noFill/>
        </p:spPr>
        <p:txBody>
          <a:bodyPr wrap="none" rtlCol="0">
            <a:spAutoFit/>
          </a:bodyPr>
          <a:lstStyle/>
          <a:p>
            <a:r>
              <a:rPr lang="en" altLang="zh-CN" sz="500" dirty="0">
                <a:solidFill>
                  <a:schemeClr val="bg2">
                    <a:lumMod val="25000"/>
                  </a:schemeClr>
                </a:solidFill>
                <a:latin typeface="Arial" panose="020B0604020202020204" pitchFamily="34" charset="0"/>
                <a:cs typeface="Arial" panose="020B0604020202020204" pitchFamily="34" charset="0"/>
              </a:rPr>
              <a:t>Send</a:t>
            </a:r>
            <a:r>
              <a:rPr lang="en-US" altLang="zh-CN" sz="500" dirty="0">
                <a:solidFill>
                  <a:schemeClr val="bg2">
                    <a:lumMod val="25000"/>
                  </a:schemeClr>
                </a:solidFill>
                <a:latin typeface="Arial" panose="020B0604020202020204" pitchFamily="34" charset="0"/>
                <a:cs typeface="Arial" panose="020B0604020202020204" pitchFamily="34" charset="0"/>
              </a:rPr>
              <a:t>:</a:t>
            </a:r>
            <a:endParaRPr lang="en" altLang="zh-CN" sz="500" dirty="0">
              <a:solidFill>
                <a:schemeClr val="bg2">
                  <a:lumMod val="25000"/>
                </a:schemeClr>
              </a:solidFill>
              <a:latin typeface="Arial" panose="020B0604020202020204" pitchFamily="34" charset="0"/>
              <a:cs typeface="Arial" panose="020B0604020202020204" pitchFamily="34" charset="0"/>
            </a:endParaRPr>
          </a:p>
        </p:txBody>
      </p:sp>
      <p:sp>
        <p:nvSpPr>
          <p:cNvPr id="75" name="文本框 74">
            <a:extLst>
              <a:ext uri="{FF2B5EF4-FFF2-40B4-BE49-F238E27FC236}">
                <a16:creationId xmlns:a16="http://schemas.microsoft.com/office/drawing/2014/main" id="{AD63F368-E8D5-5449-8F77-67D97CB9034B}"/>
              </a:ext>
            </a:extLst>
          </p:cNvPr>
          <p:cNvSpPr txBox="1"/>
          <p:nvPr/>
        </p:nvSpPr>
        <p:spPr>
          <a:xfrm>
            <a:off x="7306257" y="4056503"/>
            <a:ext cx="385042" cy="153888"/>
          </a:xfrm>
          <a:prstGeom prst="rect">
            <a:avLst/>
          </a:prstGeom>
          <a:noFill/>
        </p:spPr>
        <p:txBody>
          <a:bodyPr wrap="none" rtlCol="0">
            <a:spAutoFit/>
          </a:bodyPr>
          <a:lstStyle/>
          <a:p>
            <a:r>
              <a:rPr lang="en" altLang="zh-CN" sz="400" dirty="0">
                <a:solidFill>
                  <a:schemeClr val="bg2">
                    <a:lumMod val="25000"/>
                  </a:schemeClr>
                </a:solidFill>
                <a:latin typeface="Arial" panose="020B0604020202020204" pitchFamily="34" charset="0"/>
                <a:cs typeface="Arial" panose="020B0604020202020204" pitchFamily="34" charset="0"/>
              </a:rPr>
              <a:t>Receive</a:t>
            </a:r>
            <a:r>
              <a:rPr lang="en-US" altLang="zh-CN" sz="400" dirty="0">
                <a:solidFill>
                  <a:schemeClr val="bg2">
                    <a:lumMod val="25000"/>
                  </a:schemeClr>
                </a:solidFill>
                <a:latin typeface="Arial" panose="020B0604020202020204" pitchFamily="34" charset="0"/>
                <a:cs typeface="Arial" panose="020B0604020202020204" pitchFamily="34" charset="0"/>
              </a:rPr>
              <a:t>:</a:t>
            </a:r>
            <a:endParaRPr lang="en" altLang="zh-CN" sz="400" dirty="0">
              <a:solidFill>
                <a:schemeClr val="bg2">
                  <a:lumMod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71700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 35">
            <a:extLst>
              <a:ext uri="{FF2B5EF4-FFF2-40B4-BE49-F238E27FC236}">
                <a16:creationId xmlns:a16="http://schemas.microsoft.com/office/drawing/2014/main" id="{F3D89B18-8955-8C41-917D-ABA5FFDBB4D4}"/>
              </a:ext>
            </a:extLst>
          </p:cNvPr>
          <p:cNvPicPr/>
          <p:nvPr/>
        </p:nvPicPr>
        <p:blipFill>
          <a:blip r:embed="rId3"/>
          <a:stretch>
            <a:fillRect/>
          </a:stretch>
        </p:blipFill>
        <p:spPr>
          <a:xfrm>
            <a:off x="907551" y="1537263"/>
            <a:ext cx="4749758" cy="3108052"/>
          </a:xfrm>
          <a:prstGeom prst="rect">
            <a:avLst/>
          </a:prstGeom>
          <a:noFill/>
          <a:ln w="28575">
            <a:solidFill>
              <a:srgbClr val="00B0F0"/>
            </a:solidFill>
          </a:ln>
        </p:spPr>
      </p:pic>
      <p:pic>
        <p:nvPicPr>
          <p:cNvPr id="37" name="图片 36">
            <a:extLst>
              <a:ext uri="{FF2B5EF4-FFF2-40B4-BE49-F238E27FC236}">
                <a16:creationId xmlns:a16="http://schemas.microsoft.com/office/drawing/2014/main" id="{069D1A4F-D4F9-A44A-8BD5-2764D3E13BD2}"/>
              </a:ext>
            </a:extLst>
          </p:cNvPr>
          <p:cNvPicPr/>
          <p:nvPr/>
        </p:nvPicPr>
        <p:blipFill>
          <a:blip r:embed="rId4">
            <a:lum/>
          </a:blip>
          <a:stretch>
            <a:fillRect/>
          </a:stretch>
        </p:blipFill>
        <p:spPr>
          <a:xfrm>
            <a:off x="6423908" y="1537263"/>
            <a:ext cx="4923017" cy="3132445"/>
          </a:xfrm>
          <a:prstGeom prst="rect">
            <a:avLst/>
          </a:prstGeom>
          <a:noFill/>
          <a:ln w="28575">
            <a:solidFill>
              <a:srgbClr val="00B0F0"/>
            </a:solidFill>
          </a:ln>
        </p:spPr>
      </p:pic>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pic>
        <p:nvPicPr>
          <p:cNvPr id="11" name="图片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8638266" cy="523220"/>
            <a:chOff x="1" y="200326"/>
            <a:chExt cx="8638266"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805861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Oracle Performance Comparison vs. VMware</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5" name="文本框 24">
            <a:extLst>
              <a:ext uri="{FF2B5EF4-FFF2-40B4-BE49-F238E27FC236}">
                <a16:creationId xmlns:a16="http://schemas.microsoft.com/office/drawing/2014/main" id="{F8CE2FFD-D0C6-9942-89E3-0586EE265465}"/>
              </a:ext>
            </a:extLst>
          </p:cNvPr>
          <p:cNvSpPr txBox="1"/>
          <p:nvPr/>
        </p:nvSpPr>
        <p:spPr>
          <a:xfrm>
            <a:off x="3969067" y="4812686"/>
            <a:ext cx="1688242" cy="338554"/>
          </a:xfrm>
          <a:prstGeom prst="rect">
            <a:avLst/>
          </a:prstGeom>
          <a:noFill/>
        </p:spPr>
        <p:txBody>
          <a:bodyPr wrap="square" rtlCol="0">
            <a:spAutoFit/>
          </a:bodyPr>
          <a:lstStyle/>
          <a:p>
            <a:pPr algn="r"/>
            <a:r>
              <a:rPr lang="en-US" altLang="zh-CN" sz="1600" b="1" kern="0" dirty="0">
                <a:solidFill>
                  <a:schemeClr val="bg1"/>
                </a:solidFill>
                <a:latin typeface="Century Gothic" panose="020B0502020202020204" pitchFamily="34" charset="0"/>
                <a:ea typeface="微软雅黑" panose="020B0503020204020204" pitchFamily="34" charset="-122"/>
              </a:rPr>
              <a:t>aCloud</a:t>
            </a:r>
            <a:endParaRPr lang="zh-CN" altLang="en-US" sz="1600" b="1" dirty="0">
              <a:solidFill>
                <a:schemeClr val="bg1"/>
              </a:solidFill>
              <a:latin typeface="Century Gothic" panose="020B0502020202020204" pitchFamily="34" charset="0"/>
              <a:ea typeface="微软雅黑" panose="020B0503020204020204" pitchFamily="34" charset="-122"/>
            </a:endParaRPr>
          </a:p>
        </p:txBody>
      </p:sp>
      <p:cxnSp>
        <p:nvCxnSpPr>
          <p:cNvPr id="29" name="直接连接符 16">
            <a:extLst>
              <a:ext uri="{FF2B5EF4-FFF2-40B4-BE49-F238E27FC236}">
                <a16:creationId xmlns:a16="http://schemas.microsoft.com/office/drawing/2014/main" id="{91A805B4-D063-D643-BE83-AF0108162FD6}"/>
              </a:ext>
            </a:extLst>
          </p:cNvPr>
          <p:cNvCxnSpPr/>
          <p:nvPr/>
        </p:nvCxnSpPr>
        <p:spPr>
          <a:xfrm flipV="1">
            <a:off x="3107784" y="5210599"/>
            <a:ext cx="2549525" cy="9525"/>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0" name="直接连接符 17">
            <a:extLst>
              <a:ext uri="{FF2B5EF4-FFF2-40B4-BE49-F238E27FC236}">
                <a16:creationId xmlns:a16="http://schemas.microsoft.com/office/drawing/2014/main" id="{609F24BE-9AF0-F149-ADAB-58B78917034A}"/>
              </a:ext>
            </a:extLst>
          </p:cNvPr>
          <p:cNvCxnSpPr/>
          <p:nvPr/>
        </p:nvCxnSpPr>
        <p:spPr>
          <a:xfrm flipV="1">
            <a:off x="8825194" y="5226097"/>
            <a:ext cx="2549525" cy="9525"/>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sp>
        <p:nvSpPr>
          <p:cNvPr id="38" name="TextBox 1">
            <a:extLst>
              <a:ext uri="{FF2B5EF4-FFF2-40B4-BE49-F238E27FC236}">
                <a16:creationId xmlns:a16="http://schemas.microsoft.com/office/drawing/2014/main" id="{5B98ABBA-D332-BD4A-994C-5A1AB08FFC86}"/>
              </a:ext>
            </a:extLst>
          </p:cNvPr>
          <p:cNvSpPr txBox="1"/>
          <p:nvPr/>
        </p:nvSpPr>
        <p:spPr>
          <a:xfrm>
            <a:off x="579651" y="1004669"/>
            <a:ext cx="4675727" cy="338554"/>
          </a:xfrm>
          <a:prstGeom prst="rect">
            <a:avLst/>
          </a:prstGeom>
          <a:noFill/>
        </p:spPr>
        <p:txBody>
          <a:bodyPr wrap="square" rtlCol="0">
            <a:spAutoFit/>
          </a:bodyPr>
          <a:lstStyle/>
          <a:p>
            <a:r>
              <a:rPr lang="en-US" sz="1600" dirty="0">
                <a:solidFill>
                  <a:schemeClr val="bg1"/>
                </a:solidFill>
                <a:latin typeface="Century Gothic" panose="020B0502020202020204" pitchFamily="34" charset="0"/>
              </a:rPr>
              <a:t>Swingbench results under 2000 concurrency</a:t>
            </a:r>
          </a:p>
        </p:txBody>
      </p:sp>
      <p:sp>
        <p:nvSpPr>
          <p:cNvPr id="39" name="文本框 38">
            <a:extLst>
              <a:ext uri="{FF2B5EF4-FFF2-40B4-BE49-F238E27FC236}">
                <a16:creationId xmlns:a16="http://schemas.microsoft.com/office/drawing/2014/main" id="{9B5AC850-060C-0949-803A-AF02A2D685D7}"/>
              </a:ext>
            </a:extLst>
          </p:cNvPr>
          <p:cNvSpPr txBox="1"/>
          <p:nvPr/>
        </p:nvSpPr>
        <p:spPr>
          <a:xfrm>
            <a:off x="9658683" y="4811566"/>
            <a:ext cx="1688242" cy="338554"/>
          </a:xfrm>
          <a:prstGeom prst="rect">
            <a:avLst/>
          </a:prstGeom>
          <a:noFill/>
        </p:spPr>
        <p:txBody>
          <a:bodyPr wrap="square" rtlCol="0">
            <a:spAutoFit/>
          </a:bodyPr>
          <a:lstStyle/>
          <a:p>
            <a:pPr algn="r"/>
            <a:r>
              <a:rPr lang="en-US" altLang="zh-CN" sz="1600" b="1" kern="0" dirty="0">
                <a:solidFill>
                  <a:schemeClr val="bg1"/>
                </a:solidFill>
                <a:latin typeface="Century Gothic" panose="020B0502020202020204" pitchFamily="34" charset="0"/>
                <a:ea typeface="微软雅黑" panose="020B0503020204020204" pitchFamily="34" charset="-122"/>
              </a:rPr>
              <a:t>VMware</a:t>
            </a:r>
            <a:r>
              <a:rPr lang="en-US" altLang="zh-CN" sz="1600" b="1" dirty="0">
                <a:solidFill>
                  <a:schemeClr val="bg1"/>
                </a:solidFill>
                <a:latin typeface="Century Gothic" panose="020B0502020202020204" pitchFamily="34" charset="0"/>
                <a:ea typeface="微软雅黑" panose="020B0503020204020204" pitchFamily="34" charset="-122"/>
              </a:rPr>
              <a:t> </a:t>
            </a:r>
            <a:endParaRPr lang="zh-CN" altLang="en-US" sz="1600" b="1" dirty="0">
              <a:solidFill>
                <a:schemeClr val="bg1"/>
              </a:solidFill>
              <a:latin typeface="Century Gothic" panose="020B0502020202020204" pitchFamily="34" charset="0"/>
              <a:ea typeface="微软雅黑" panose="020B0503020204020204" pitchFamily="34" charset="-122"/>
            </a:endParaRPr>
          </a:p>
        </p:txBody>
      </p:sp>
      <p:sp>
        <p:nvSpPr>
          <p:cNvPr id="40" name="TextBox 16">
            <a:extLst>
              <a:ext uri="{FF2B5EF4-FFF2-40B4-BE49-F238E27FC236}">
                <a16:creationId xmlns:a16="http://schemas.microsoft.com/office/drawing/2014/main" id="{89D74EF3-FE62-C440-9586-963E53B1E933}"/>
              </a:ext>
            </a:extLst>
          </p:cNvPr>
          <p:cNvSpPr txBox="1"/>
          <p:nvPr/>
        </p:nvSpPr>
        <p:spPr>
          <a:xfrm>
            <a:off x="1967449" y="5546127"/>
            <a:ext cx="8257102" cy="338554"/>
          </a:xfrm>
          <a:prstGeom prst="rect">
            <a:avLst/>
          </a:prstGeom>
          <a:noFill/>
        </p:spPr>
        <p:txBody>
          <a:bodyPr wrap="square" rtlCol="0">
            <a:spAutoFit/>
          </a:bodyPr>
          <a:lstStyle/>
          <a:p>
            <a:r>
              <a:rPr lang="en-US" sz="1600" b="1" dirty="0">
                <a:solidFill>
                  <a:srgbClr val="00B0F0"/>
                </a:solidFill>
                <a:latin typeface="Century Gothic" panose="020B0502020202020204" pitchFamily="34" charset="0"/>
              </a:rPr>
              <a:t>The Oracle DB performance on aCloud is much more stable than on VMware</a:t>
            </a:r>
          </a:p>
        </p:txBody>
      </p:sp>
    </p:spTree>
    <p:extLst>
      <p:ext uri="{BB962C8B-B14F-4D97-AF65-F5344CB8AC3E}">
        <p14:creationId xmlns:p14="http://schemas.microsoft.com/office/powerpoint/2010/main" val="365515863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7</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366812" cy="523220"/>
            <a:chOff x="1" y="200326"/>
            <a:chExt cx="6366812"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78716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Host Memory Over Commitment</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3" name="TextBox 13">
            <a:extLst>
              <a:ext uri="{FF2B5EF4-FFF2-40B4-BE49-F238E27FC236}">
                <a16:creationId xmlns:a16="http://schemas.microsoft.com/office/drawing/2014/main" id="{156AD5F9-59F6-514F-BB1E-24BCC529641C}"/>
              </a:ext>
            </a:extLst>
          </p:cNvPr>
          <p:cNvSpPr txBox="1"/>
          <p:nvPr/>
        </p:nvSpPr>
        <p:spPr>
          <a:xfrm>
            <a:off x="699453" y="838201"/>
            <a:ext cx="10055633" cy="1845955"/>
          </a:xfrm>
          <a:prstGeom prst="rect">
            <a:avLst/>
          </a:prstGeom>
          <a:noFill/>
        </p:spPr>
        <p:txBody>
          <a:bodyPr wrap="square" rtlCol="0">
            <a:spAutoFit/>
          </a:bodyPr>
          <a:lstStyle/>
          <a:p>
            <a:pPr algn="just">
              <a:lnSpc>
                <a:spcPct val="150000"/>
              </a:lnSpc>
            </a:pPr>
            <a:r>
              <a:rPr lang="en-US" b="1" dirty="0">
                <a:solidFill>
                  <a:srgbClr val="00B0F0"/>
                </a:solidFill>
                <a:latin typeface="Century Gothic" panose="020B0502020202020204" pitchFamily="34" charset="0"/>
              </a:rPr>
              <a:t>What is it</a:t>
            </a:r>
            <a:r>
              <a:rPr lang="zh-CN" altLang="en-US" b="1" dirty="0">
                <a:solidFill>
                  <a:srgbClr val="00B0F0"/>
                </a:solidFill>
                <a:latin typeface="Century Gothic" panose="020B0502020202020204" pitchFamily="34" charset="0"/>
              </a:rPr>
              <a:t>？</a:t>
            </a:r>
            <a:endParaRPr lang="en-US" b="1" dirty="0">
              <a:solidFill>
                <a:srgbClr val="00B0F0"/>
              </a:solidFill>
              <a:latin typeface="Century Gothic" panose="020B0502020202020204" pitchFamily="34" charset="0"/>
            </a:endParaRPr>
          </a:p>
          <a:p>
            <a:pPr algn="just">
              <a:lnSpc>
                <a:spcPct val="150000"/>
              </a:lnSpc>
            </a:pPr>
            <a:r>
              <a:rPr lang="en-US" sz="1400" dirty="0">
                <a:solidFill>
                  <a:schemeClr val="bg1"/>
                </a:solidFill>
                <a:latin typeface="Century Gothic" panose="020B0502020202020204" pitchFamily="34" charset="0"/>
              </a:rPr>
              <a:t>Memory over commitment is a concept in computing that covers the assignment of </a:t>
            </a:r>
            <a:r>
              <a:rPr lang="en-US" sz="1400" b="1" dirty="0">
                <a:solidFill>
                  <a:srgbClr val="00B0F0"/>
                </a:solidFill>
                <a:latin typeface="Century Gothic" panose="020B0502020202020204" pitchFamily="34" charset="0"/>
              </a:rPr>
              <a:t>more memory to virtual computing devices</a:t>
            </a:r>
            <a:r>
              <a:rPr lang="en-US" sz="1400" b="1" dirty="0">
                <a:solidFill>
                  <a:schemeClr val="bg1"/>
                </a:solidFill>
                <a:latin typeface="Century Gothic" panose="020B0502020202020204" pitchFamily="34" charset="0"/>
              </a:rPr>
              <a:t> </a:t>
            </a:r>
            <a:r>
              <a:rPr lang="en-US" sz="1400" dirty="0">
                <a:solidFill>
                  <a:schemeClr val="bg1"/>
                </a:solidFill>
                <a:latin typeface="Century Gothic" panose="020B0502020202020204" pitchFamily="34" charset="0"/>
              </a:rPr>
              <a:t>(or processes) </a:t>
            </a:r>
            <a:r>
              <a:rPr lang="en-US" sz="1400" b="1" dirty="0">
                <a:solidFill>
                  <a:srgbClr val="00B0F0"/>
                </a:solidFill>
                <a:latin typeface="Century Gothic" panose="020B0502020202020204" pitchFamily="34" charset="0"/>
              </a:rPr>
              <a:t>than the physical machine </a:t>
            </a:r>
            <a:r>
              <a:rPr lang="en-US" sz="1400" dirty="0">
                <a:solidFill>
                  <a:schemeClr val="bg1"/>
                </a:solidFill>
                <a:latin typeface="Century Gothic" panose="020B0502020202020204" pitchFamily="34" charset="0"/>
              </a:rPr>
              <a:t>they are hosted or running on, actually has.</a:t>
            </a:r>
          </a:p>
          <a:p>
            <a:pPr algn="just">
              <a:lnSpc>
                <a:spcPct val="150000"/>
              </a:lnSpc>
            </a:pPr>
            <a:endParaRPr lang="en-US" sz="1600" dirty="0">
              <a:solidFill>
                <a:schemeClr val="bg1"/>
              </a:solidFill>
              <a:latin typeface="Century Gothic" panose="020B0502020202020204" pitchFamily="34" charset="0"/>
            </a:endParaRPr>
          </a:p>
          <a:p>
            <a:pPr algn="just">
              <a:lnSpc>
                <a:spcPct val="150000"/>
              </a:lnSpc>
            </a:pPr>
            <a:endParaRPr lang="en-US" sz="1600" dirty="0">
              <a:solidFill>
                <a:schemeClr val="bg1"/>
              </a:solidFill>
              <a:latin typeface="Century Gothic" panose="020B0502020202020204" pitchFamily="34" charset="0"/>
            </a:endParaRPr>
          </a:p>
        </p:txBody>
      </p:sp>
      <p:pic>
        <p:nvPicPr>
          <p:cNvPr id="34" name="Picture 5">
            <a:extLst>
              <a:ext uri="{FF2B5EF4-FFF2-40B4-BE49-F238E27FC236}">
                <a16:creationId xmlns:a16="http://schemas.microsoft.com/office/drawing/2014/main" id="{094C6914-233E-4947-BEF3-36FB5A4AA842}"/>
              </a:ext>
            </a:extLst>
          </p:cNvPr>
          <p:cNvPicPr>
            <a:picLocks noChangeAspect="1"/>
          </p:cNvPicPr>
          <p:nvPr/>
        </p:nvPicPr>
        <p:blipFill>
          <a:blip r:embed="rId4"/>
          <a:stretch>
            <a:fillRect/>
          </a:stretch>
        </p:blipFill>
        <p:spPr>
          <a:xfrm>
            <a:off x="2815530" y="2210364"/>
            <a:ext cx="6560940" cy="3809435"/>
          </a:xfrm>
          <a:prstGeom prst="rect">
            <a:avLst/>
          </a:prstGeom>
          <a:ln w="28575">
            <a:solidFill>
              <a:srgbClr val="00B0F0"/>
            </a:solidFill>
          </a:ln>
        </p:spPr>
      </p:pic>
    </p:spTree>
    <p:extLst>
      <p:ext uri="{BB962C8B-B14F-4D97-AF65-F5344CB8AC3E}">
        <p14:creationId xmlns:p14="http://schemas.microsoft.com/office/powerpoint/2010/main" val="21166206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8</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4398324" cy="523220"/>
            <a:chOff x="1" y="200326"/>
            <a:chExt cx="4398324"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381867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Backup Optimization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57" name="TextBox 13">
            <a:extLst>
              <a:ext uri="{FF2B5EF4-FFF2-40B4-BE49-F238E27FC236}">
                <a16:creationId xmlns:a16="http://schemas.microsoft.com/office/drawing/2014/main" id="{83D07BCB-CE95-0940-AD0D-0016915536D8}"/>
              </a:ext>
            </a:extLst>
          </p:cNvPr>
          <p:cNvSpPr txBox="1"/>
          <p:nvPr/>
        </p:nvSpPr>
        <p:spPr>
          <a:xfrm>
            <a:off x="1089660" y="1387823"/>
            <a:ext cx="11097592" cy="2477601"/>
          </a:xfrm>
          <a:prstGeom prst="rect">
            <a:avLst/>
          </a:prstGeom>
          <a:noFill/>
        </p:spPr>
        <p:txBody>
          <a:bodyPr wrap="square" rtlCol="0">
            <a:spAutoFit/>
          </a:bodyPr>
          <a:lstStyle/>
          <a:p>
            <a:pPr>
              <a:lnSpc>
                <a:spcPct val="150000"/>
              </a:lnSpc>
            </a:pPr>
            <a:r>
              <a:rPr lang="en-US" b="1" dirty="0">
                <a:solidFill>
                  <a:srgbClr val="00B0F0"/>
                </a:solidFill>
                <a:latin typeface="Century Gothic" panose="020B0502020202020204" pitchFamily="34" charset="0"/>
              </a:rPr>
              <a:t>What’s new</a:t>
            </a:r>
            <a:r>
              <a:rPr lang="zh-CN" altLang="en-US" b="1" dirty="0">
                <a:solidFill>
                  <a:srgbClr val="00B0F0"/>
                </a:solidFill>
                <a:latin typeface="Century Gothic" panose="020B0502020202020204" pitchFamily="34" charset="0"/>
              </a:rPr>
              <a:t>？</a:t>
            </a:r>
            <a:endParaRPr lang="en-US" b="1" dirty="0">
              <a:solidFill>
                <a:srgbClr val="00B0F0"/>
              </a:solidFill>
              <a:latin typeface="Century Gothic" panose="020B0502020202020204" pitchFamily="34" charset="0"/>
            </a:endParaRPr>
          </a:p>
          <a:p>
            <a:pPr marL="342900" indent="-342900">
              <a:lnSpc>
                <a:spcPct val="20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Self-defined backup cleaning policy &amp; no limit on backup retention period</a:t>
            </a:r>
          </a:p>
          <a:p>
            <a:pPr marL="342900" indent="-342900">
              <a:lnSpc>
                <a:spcPct val="20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Periodic full-backup.</a:t>
            </a:r>
          </a:p>
          <a:p>
            <a:pPr marL="342900" indent="-342900">
              <a:lnSpc>
                <a:spcPct val="20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Archive backup files to secondary storage with backup cleaning policy and retention period also defined by user</a:t>
            </a:r>
            <a:endParaRPr lang="en-HK" sz="1400" dirty="0">
              <a:solidFill>
                <a:schemeClr val="bg1"/>
              </a:solidFill>
              <a:latin typeface="Century Gothic" panose="020B0502020202020204" pitchFamily="34" charset="0"/>
            </a:endParaRPr>
          </a:p>
          <a:p>
            <a:pPr marL="342900" indent="-342900">
              <a:lnSpc>
                <a:spcPct val="20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VMs can be restored directly from archived files</a:t>
            </a:r>
          </a:p>
          <a:p>
            <a:endParaRPr lang="en-US" sz="1600" dirty="0">
              <a:solidFill>
                <a:schemeClr val="bg1"/>
              </a:solidFill>
              <a:latin typeface="Century Gothic" panose="020B0502020202020204" pitchFamily="34" charset="0"/>
            </a:endParaRPr>
          </a:p>
        </p:txBody>
      </p:sp>
      <p:sp>
        <p:nvSpPr>
          <p:cNvPr id="58" name="TextBox 4">
            <a:extLst>
              <a:ext uri="{FF2B5EF4-FFF2-40B4-BE49-F238E27FC236}">
                <a16:creationId xmlns:a16="http://schemas.microsoft.com/office/drawing/2014/main" id="{8D21B479-5844-2649-A5CA-2B5C2C45412B}"/>
              </a:ext>
            </a:extLst>
          </p:cNvPr>
          <p:cNvSpPr txBox="1"/>
          <p:nvPr/>
        </p:nvSpPr>
        <p:spPr>
          <a:xfrm>
            <a:off x="1137355" y="3865424"/>
            <a:ext cx="11002201" cy="1440202"/>
          </a:xfrm>
          <a:prstGeom prst="rect">
            <a:avLst/>
          </a:prstGeom>
          <a:noFill/>
        </p:spPr>
        <p:txBody>
          <a:bodyPr wrap="square" rtlCol="0">
            <a:spAutoFit/>
          </a:bodyPr>
          <a:lstStyle/>
          <a:p>
            <a:pPr>
              <a:lnSpc>
                <a:spcPct val="200000"/>
              </a:lnSpc>
            </a:pPr>
            <a:r>
              <a:rPr lang="en-US" b="1" dirty="0">
                <a:solidFill>
                  <a:srgbClr val="00B0F0"/>
                </a:solidFill>
                <a:latin typeface="Century Gothic" panose="020B0502020202020204" pitchFamily="34" charset="0"/>
              </a:rPr>
              <a:t>Value</a:t>
            </a:r>
            <a:endParaRPr lang="en-US" sz="1600" dirty="0">
              <a:solidFill>
                <a:srgbClr val="00B0F0"/>
              </a:solidFill>
              <a:latin typeface="Century Gothic" panose="020B0502020202020204" pitchFamily="34" charset="0"/>
            </a:endParaRPr>
          </a:p>
          <a:p>
            <a:pPr marL="342900" indent="-342900">
              <a:lnSpc>
                <a:spcPct val="20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More comprehensive backup and archiving policies to meet regulation and compliance standards</a:t>
            </a:r>
          </a:p>
          <a:p>
            <a:pPr marL="342900" indent="-342900">
              <a:lnSpc>
                <a:spcPct val="20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Faster restoration based on periodic full-backup via shortened backup chain</a:t>
            </a:r>
          </a:p>
        </p:txBody>
      </p:sp>
    </p:spTree>
    <p:extLst>
      <p:ext uri="{BB962C8B-B14F-4D97-AF65-F5344CB8AC3E}">
        <p14:creationId xmlns:p14="http://schemas.microsoft.com/office/powerpoint/2010/main" val="27600319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9</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4273290" cy="523220"/>
            <a:chOff x="1" y="200326"/>
            <a:chExt cx="4273290"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369364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Backup Screenshots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a:extLst>
              <a:ext uri="{FF2B5EF4-FFF2-40B4-BE49-F238E27FC236}">
                <a16:creationId xmlns:a16="http://schemas.microsoft.com/office/drawing/2014/main" id="{51EC0CA9-9D50-D64E-B791-21474183576B}"/>
              </a:ext>
            </a:extLst>
          </p:cNvPr>
          <p:cNvGrpSpPr/>
          <p:nvPr/>
        </p:nvGrpSpPr>
        <p:grpSpPr>
          <a:xfrm>
            <a:off x="101525" y="1240409"/>
            <a:ext cx="11988950" cy="3392724"/>
            <a:chOff x="-164317" y="1158623"/>
            <a:chExt cx="11805483" cy="3340806"/>
          </a:xfrm>
        </p:grpSpPr>
        <p:pic>
          <p:nvPicPr>
            <p:cNvPr id="28" name="Picture 4">
              <a:extLst>
                <a:ext uri="{FF2B5EF4-FFF2-40B4-BE49-F238E27FC236}">
                  <a16:creationId xmlns:a16="http://schemas.microsoft.com/office/drawing/2014/main" id="{FD2D87C2-E8E2-1F49-89DD-4D2C5250E0E8}"/>
                </a:ext>
              </a:extLst>
            </p:cNvPr>
            <p:cNvPicPr>
              <a:picLocks noChangeAspect="1"/>
            </p:cNvPicPr>
            <p:nvPr/>
          </p:nvPicPr>
          <p:blipFill>
            <a:blip r:embed="rId3"/>
            <a:stretch>
              <a:fillRect/>
            </a:stretch>
          </p:blipFill>
          <p:spPr>
            <a:xfrm>
              <a:off x="-164317" y="1158623"/>
              <a:ext cx="5539455" cy="3340806"/>
            </a:xfrm>
            <a:prstGeom prst="rect">
              <a:avLst/>
            </a:prstGeom>
            <a:ln w="19050">
              <a:solidFill>
                <a:srgbClr val="00B0F0"/>
              </a:solidFill>
            </a:ln>
          </p:spPr>
        </p:pic>
        <p:pic>
          <p:nvPicPr>
            <p:cNvPr id="29" name="Picture 7">
              <a:extLst>
                <a:ext uri="{FF2B5EF4-FFF2-40B4-BE49-F238E27FC236}">
                  <a16:creationId xmlns:a16="http://schemas.microsoft.com/office/drawing/2014/main" id="{8AE62C95-CE4C-9B40-9B5B-9A1AF745B3C4}"/>
                </a:ext>
              </a:extLst>
            </p:cNvPr>
            <p:cNvPicPr>
              <a:picLocks noChangeAspect="1"/>
            </p:cNvPicPr>
            <p:nvPr/>
          </p:nvPicPr>
          <p:blipFill>
            <a:blip r:embed="rId4"/>
            <a:stretch>
              <a:fillRect/>
            </a:stretch>
          </p:blipFill>
          <p:spPr>
            <a:xfrm>
              <a:off x="5523229" y="1158623"/>
              <a:ext cx="6117937" cy="3340806"/>
            </a:xfrm>
            <a:prstGeom prst="rect">
              <a:avLst/>
            </a:prstGeom>
            <a:ln w="19050">
              <a:solidFill>
                <a:srgbClr val="00B0F0"/>
              </a:solidFill>
            </a:ln>
          </p:spPr>
        </p:pic>
      </p:grpSp>
      <p:pic>
        <p:nvPicPr>
          <p:cNvPr id="30" name="Picture 8">
            <a:extLst>
              <a:ext uri="{FF2B5EF4-FFF2-40B4-BE49-F238E27FC236}">
                <a16:creationId xmlns:a16="http://schemas.microsoft.com/office/drawing/2014/main" id="{2F921F2C-CC7A-5647-8ECD-213EECC027F7}"/>
              </a:ext>
            </a:extLst>
          </p:cNvPr>
          <p:cNvPicPr>
            <a:picLocks noChangeAspect="1"/>
          </p:cNvPicPr>
          <p:nvPr/>
        </p:nvPicPr>
        <p:blipFill rotWithShape="1">
          <a:blip r:embed="rId5"/>
          <a:srcRect l="1862" r="3614"/>
          <a:stretch/>
        </p:blipFill>
        <p:spPr>
          <a:xfrm>
            <a:off x="2585562" y="4758859"/>
            <a:ext cx="6477000" cy="1413828"/>
          </a:xfrm>
          <a:prstGeom prst="rect">
            <a:avLst/>
          </a:prstGeom>
          <a:ln w="19050">
            <a:solidFill>
              <a:srgbClr val="00B0F0"/>
            </a:solidFill>
          </a:ln>
        </p:spPr>
      </p:pic>
    </p:spTree>
    <p:extLst>
      <p:ext uri="{BB962C8B-B14F-4D97-AF65-F5344CB8AC3E}">
        <p14:creationId xmlns:p14="http://schemas.microsoft.com/office/powerpoint/2010/main" val="30565922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10</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4589081" cy="523220"/>
            <a:chOff x="1" y="200326"/>
            <a:chExt cx="458908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400943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Archiving Screenshots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pic>
        <p:nvPicPr>
          <p:cNvPr id="23" name="Picture 5">
            <a:extLst>
              <a:ext uri="{FF2B5EF4-FFF2-40B4-BE49-F238E27FC236}">
                <a16:creationId xmlns:a16="http://schemas.microsoft.com/office/drawing/2014/main" id="{83A94479-2F0E-7440-8EBD-063003518B6A}"/>
              </a:ext>
            </a:extLst>
          </p:cNvPr>
          <p:cNvPicPr>
            <a:picLocks noChangeAspect="1"/>
          </p:cNvPicPr>
          <p:nvPr/>
        </p:nvPicPr>
        <p:blipFill>
          <a:blip r:embed="rId3"/>
          <a:stretch>
            <a:fillRect/>
          </a:stretch>
        </p:blipFill>
        <p:spPr>
          <a:xfrm>
            <a:off x="393853" y="1550588"/>
            <a:ext cx="6443075" cy="3910920"/>
          </a:xfrm>
          <a:prstGeom prst="rect">
            <a:avLst/>
          </a:prstGeom>
          <a:ln w="25400">
            <a:solidFill>
              <a:srgbClr val="00B0F0"/>
            </a:solidFill>
          </a:ln>
        </p:spPr>
      </p:pic>
      <p:pic>
        <p:nvPicPr>
          <p:cNvPr id="24" name="Picture 6">
            <a:extLst>
              <a:ext uri="{FF2B5EF4-FFF2-40B4-BE49-F238E27FC236}">
                <a16:creationId xmlns:a16="http://schemas.microsoft.com/office/drawing/2014/main" id="{76272744-ACBF-0642-A730-05E200E2AB56}"/>
              </a:ext>
            </a:extLst>
          </p:cNvPr>
          <p:cNvPicPr>
            <a:picLocks noChangeAspect="1"/>
          </p:cNvPicPr>
          <p:nvPr/>
        </p:nvPicPr>
        <p:blipFill>
          <a:blip r:embed="rId4"/>
          <a:stretch>
            <a:fillRect/>
          </a:stretch>
        </p:blipFill>
        <p:spPr>
          <a:xfrm>
            <a:off x="7016309" y="1556795"/>
            <a:ext cx="4720364" cy="3904713"/>
          </a:xfrm>
          <a:prstGeom prst="rect">
            <a:avLst/>
          </a:prstGeom>
          <a:ln w="25400">
            <a:solidFill>
              <a:srgbClr val="00B0F0"/>
            </a:solidFill>
          </a:ln>
        </p:spPr>
      </p:pic>
    </p:spTree>
    <p:extLst>
      <p:ext uri="{BB962C8B-B14F-4D97-AF65-F5344CB8AC3E}">
        <p14:creationId xmlns:p14="http://schemas.microsoft.com/office/powerpoint/2010/main" val="31418324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11</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3361181" cy="523220"/>
            <a:chOff x="1" y="200326"/>
            <a:chExt cx="336118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278153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UPS Integration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07" name="TextBox 13">
            <a:extLst>
              <a:ext uri="{FF2B5EF4-FFF2-40B4-BE49-F238E27FC236}">
                <a16:creationId xmlns:a16="http://schemas.microsoft.com/office/drawing/2014/main" id="{6B3BBF78-1C96-E34A-9985-06DDB22885F1}"/>
              </a:ext>
            </a:extLst>
          </p:cNvPr>
          <p:cNvSpPr txBox="1"/>
          <p:nvPr/>
        </p:nvSpPr>
        <p:spPr>
          <a:xfrm>
            <a:off x="845063" y="1485643"/>
            <a:ext cx="10501874" cy="2590517"/>
          </a:xfrm>
          <a:prstGeom prst="rect">
            <a:avLst/>
          </a:prstGeom>
          <a:noFill/>
        </p:spPr>
        <p:txBody>
          <a:bodyPr wrap="square" rtlCol="0">
            <a:spAutoFit/>
          </a:bodyPr>
          <a:lstStyle/>
          <a:p>
            <a:pPr algn="just">
              <a:lnSpc>
                <a:spcPct val="150000"/>
              </a:lnSpc>
            </a:pPr>
            <a:r>
              <a:rPr lang="en-US" b="1" dirty="0">
                <a:solidFill>
                  <a:srgbClr val="00B0F0"/>
                </a:solidFill>
                <a:latin typeface="Century Gothic" panose="020B0502020202020204" pitchFamily="34" charset="0"/>
              </a:rPr>
              <a:t>What is it?</a:t>
            </a:r>
            <a:endParaRPr lang="en-US" dirty="0">
              <a:solidFill>
                <a:srgbClr val="00B0F0"/>
              </a:solidFill>
              <a:latin typeface="Century Gothic" panose="020B0502020202020204" pitchFamily="34" charset="0"/>
            </a:endParaRPr>
          </a:p>
          <a:p>
            <a:pPr algn="just">
              <a:lnSpc>
                <a:spcPct val="150000"/>
              </a:lnSpc>
            </a:pPr>
            <a:r>
              <a:rPr lang="en-US" sz="1400" dirty="0">
                <a:solidFill>
                  <a:schemeClr val="bg1"/>
                </a:solidFill>
                <a:latin typeface="Century Gothic" panose="020B0502020202020204" pitchFamily="34" charset="0"/>
              </a:rPr>
              <a:t>If the power grid goes down, aCloud will shut down the VMs, using the electricity from the UPS to protect VMs. </a:t>
            </a:r>
          </a:p>
          <a:p>
            <a:pPr algn="just">
              <a:lnSpc>
                <a:spcPct val="150000"/>
              </a:lnSpc>
            </a:pPr>
            <a:endParaRPr lang="en-US" dirty="0">
              <a:solidFill>
                <a:schemeClr val="bg1"/>
              </a:solidFill>
              <a:latin typeface="Century Gothic" panose="020B0502020202020204" pitchFamily="34" charset="0"/>
            </a:endParaRPr>
          </a:p>
          <a:p>
            <a:pPr algn="just">
              <a:lnSpc>
                <a:spcPct val="150000"/>
              </a:lnSpc>
            </a:pPr>
            <a:r>
              <a:rPr lang="en-US" b="1" dirty="0">
                <a:solidFill>
                  <a:srgbClr val="00B0F0"/>
                </a:solidFill>
                <a:latin typeface="Century Gothic" panose="020B0502020202020204" pitchFamily="34" charset="0"/>
              </a:rPr>
              <a:t>How is it done?</a:t>
            </a:r>
          </a:p>
          <a:p>
            <a:pPr algn="just">
              <a:lnSpc>
                <a:spcPct val="150000"/>
              </a:lnSpc>
            </a:pPr>
            <a:r>
              <a:rPr lang="en-US" altLang="zh-CN" sz="1400" dirty="0">
                <a:solidFill>
                  <a:schemeClr val="bg1"/>
                </a:solidFill>
                <a:latin typeface="Century Gothic" panose="020B0502020202020204" pitchFamily="34" charset="0"/>
              </a:rPr>
              <a:t>aCloud integrates with UPS through SNMP (simple network management protocol). </a:t>
            </a:r>
            <a:r>
              <a:rPr lang="zh-CN" altLang="en-US" sz="1400" dirty="0">
                <a:solidFill>
                  <a:schemeClr val="bg1"/>
                </a:solidFill>
                <a:latin typeface="Century Gothic" panose="020B0502020202020204" pitchFamily="34" charset="0"/>
              </a:rPr>
              <a:t> </a:t>
            </a:r>
            <a:r>
              <a:rPr lang="en-US" altLang="zh-CN" sz="1400" dirty="0">
                <a:solidFill>
                  <a:schemeClr val="bg1"/>
                </a:solidFill>
                <a:latin typeface="Century Gothic" panose="020B0502020202020204" pitchFamily="34" charset="0"/>
              </a:rPr>
              <a:t>The UPS vendor provides the OID (object identifier) library, and through SNMP protocol, aCloud receives the UPS battery usage status and takes action when the battery usage is below a certain threshold.</a:t>
            </a:r>
            <a:endParaRPr lang="en-US" sz="1400" dirty="0">
              <a:solidFill>
                <a:schemeClr val="bg1"/>
              </a:solidFill>
              <a:latin typeface="Century Gothic" panose="020B0502020202020204" pitchFamily="34" charset="0"/>
            </a:endParaRPr>
          </a:p>
        </p:txBody>
      </p:sp>
      <p:sp>
        <p:nvSpPr>
          <p:cNvPr id="108" name="TextBox 5">
            <a:extLst>
              <a:ext uri="{FF2B5EF4-FFF2-40B4-BE49-F238E27FC236}">
                <a16:creationId xmlns:a16="http://schemas.microsoft.com/office/drawing/2014/main" id="{CCFE5B0B-DDF5-9944-87B0-C1AB52554F8A}"/>
              </a:ext>
            </a:extLst>
          </p:cNvPr>
          <p:cNvSpPr txBox="1"/>
          <p:nvPr/>
        </p:nvSpPr>
        <p:spPr>
          <a:xfrm>
            <a:off x="845063" y="4581082"/>
            <a:ext cx="10501874" cy="980525"/>
          </a:xfrm>
          <a:prstGeom prst="rect">
            <a:avLst/>
          </a:prstGeom>
          <a:noFill/>
        </p:spPr>
        <p:txBody>
          <a:bodyPr wrap="square" rtlCol="0">
            <a:spAutoFit/>
          </a:bodyPr>
          <a:lstStyle/>
          <a:p>
            <a:pPr algn="just">
              <a:lnSpc>
                <a:spcPct val="150000"/>
              </a:lnSpc>
            </a:pPr>
            <a:r>
              <a:rPr lang="en-US" sz="1600" b="1" dirty="0">
                <a:solidFill>
                  <a:schemeClr val="bg1"/>
                </a:solidFill>
                <a:latin typeface="Century Gothic" panose="020B0502020202020204" pitchFamily="34" charset="0"/>
              </a:rPr>
              <a:t>Note: </a:t>
            </a:r>
          </a:p>
          <a:p>
            <a:pPr algn="just">
              <a:lnSpc>
                <a:spcPct val="150000"/>
              </a:lnSpc>
            </a:pPr>
            <a:r>
              <a:rPr lang="en-US" sz="1200" dirty="0">
                <a:solidFill>
                  <a:schemeClr val="bg1"/>
                </a:solidFill>
                <a:latin typeface="Century Gothic" panose="020B0502020202020204" pitchFamily="34" charset="0"/>
              </a:rPr>
              <a:t>Current version can only support standard MIB library and APC MIB library. If other brands of UPS are required, customization can easily be made.</a:t>
            </a:r>
          </a:p>
        </p:txBody>
      </p:sp>
    </p:spTree>
    <p:extLst>
      <p:ext uri="{BB962C8B-B14F-4D97-AF65-F5344CB8AC3E}">
        <p14:creationId xmlns:p14="http://schemas.microsoft.com/office/powerpoint/2010/main" val="27585414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12</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4783045" cy="523220"/>
            <a:chOff x="1" y="200326"/>
            <a:chExt cx="4783045"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420339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UPS Deployment Guide</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6" name="直接连接符 25"/>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a16="http://schemas.microsoft.com/office/drawing/2014/main" id="{3D2C4475-A6DA-3A47-A588-44D01B95132C}"/>
              </a:ext>
            </a:extLst>
          </p:cNvPr>
          <p:cNvGrpSpPr/>
          <p:nvPr/>
        </p:nvGrpSpPr>
        <p:grpSpPr>
          <a:xfrm>
            <a:off x="710897" y="1090011"/>
            <a:ext cx="10770207" cy="3025622"/>
            <a:chOff x="-1611" y="981596"/>
            <a:chExt cx="12047871" cy="3384550"/>
          </a:xfrm>
        </p:grpSpPr>
        <p:pic>
          <p:nvPicPr>
            <p:cNvPr id="27" name="图片 14">
              <a:extLst>
                <a:ext uri="{FF2B5EF4-FFF2-40B4-BE49-F238E27FC236}">
                  <a16:creationId xmlns:a16="http://schemas.microsoft.com/office/drawing/2014/main" id="{CA822888-FBBF-5744-B8FF-FF935FAE5481}"/>
                </a:ext>
              </a:extLst>
            </p:cNvPr>
            <p:cNvPicPr/>
            <p:nvPr/>
          </p:nvPicPr>
          <p:blipFill rotWithShape="1">
            <a:blip r:embed="rId4"/>
            <a:srcRect l="5669" t="2588" r="9764" b="9490"/>
            <a:stretch/>
          </p:blipFill>
          <p:spPr>
            <a:xfrm>
              <a:off x="-1611" y="981596"/>
              <a:ext cx="4025901" cy="3384550"/>
            </a:xfrm>
            <a:prstGeom prst="rect">
              <a:avLst/>
            </a:prstGeom>
            <a:noFill/>
            <a:ln>
              <a:noFill/>
            </a:ln>
          </p:spPr>
        </p:pic>
        <p:pic>
          <p:nvPicPr>
            <p:cNvPr id="28" name="图片 15">
              <a:extLst>
                <a:ext uri="{FF2B5EF4-FFF2-40B4-BE49-F238E27FC236}">
                  <a16:creationId xmlns:a16="http://schemas.microsoft.com/office/drawing/2014/main" id="{A1EB9EBE-E190-0544-9A41-C305ECF589A0}"/>
                </a:ext>
              </a:extLst>
            </p:cNvPr>
            <p:cNvPicPr/>
            <p:nvPr/>
          </p:nvPicPr>
          <p:blipFill rotWithShape="1">
            <a:blip r:embed="rId5"/>
            <a:srcRect l="8698" t="6757" r="15698" b="13437"/>
            <a:stretch/>
          </p:blipFill>
          <p:spPr>
            <a:xfrm>
              <a:off x="4105706" y="981596"/>
              <a:ext cx="4050151" cy="3384550"/>
            </a:xfrm>
            <a:prstGeom prst="rect">
              <a:avLst/>
            </a:prstGeom>
            <a:noFill/>
            <a:ln>
              <a:noFill/>
            </a:ln>
          </p:spPr>
        </p:pic>
        <p:pic>
          <p:nvPicPr>
            <p:cNvPr id="29" name="图片 16">
              <a:extLst>
                <a:ext uri="{FF2B5EF4-FFF2-40B4-BE49-F238E27FC236}">
                  <a16:creationId xmlns:a16="http://schemas.microsoft.com/office/drawing/2014/main" id="{10F6858D-6B82-2B4A-B079-0A5F7CBCA9D4}"/>
                </a:ext>
              </a:extLst>
            </p:cNvPr>
            <p:cNvPicPr/>
            <p:nvPr/>
          </p:nvPicPr>
          <p:blipFill rotWithShape="1">
            <a:blip r:embed="rId6"/>
            <a:srcRect l="9863" t="7458" r="10700" b="9381"/>
            <a:stretch/>
          </p:blipFill>
          <p:spPr>
            <a:xfrm>
              <a:off x="8237273" y="981596"/>
              <a:ext cx="3808987" cy="3384549"/>
            </a:xfrm>
            <a:prstGeom prst="rect">
              <a:avLst/>
            </a:prstGeom>
            <a:noFill/>
            <a:ln>
              <a:noFill/>
            </a:ln>
          </p:spPr>
        </p:pic>
      </p:grpSp>
      <p:pic>
        <p:nvPicPr>
          <p:cNvPr id="30" name="Picture 8">
            <a:extLst>
              <a:ext uri="{FF2B5EF4-FFF2-40B4-BE49-F238E27FC236}">
                <a16:creationId xmlns:a16="http://schemas.microsoft.com/office/drawing/2014/main" id="{022F086D-B746-3F4B-AD94-E05FFCFB0D50}"/>
              </a:ext>
            </a:extLst>
          </p:cNvPr>
          <p:cNvPicPr>
            <a:picLocks noChangeAspect="1"/>
          </p:cNvPicPr>
          <p:nvPr/>
        </p:nvPicPr>
        <p:blipFill>
          <a:blip r:embed="rId7"/>
          <a:stretch>
            <a:fillRect/>
          </a:stretch>
        </p:blipFill>
        <p:spPr>
          <a:xfrm>
            <a:off x="4106341" y="4253599"/>
            <a:ext cx="3979318" cy="1803471"/>
          </a:xfrm>
          <a:prstGeom prst="rect">
            <a:avLst/>
          </a:prstGeom>
        </p:spPr>
      </p:pic>
    </p:spTree>
    <p:extLst>
      <p:ext uri="{BB962C8B-B14F-4D97-AF65-F5344CB8AC3E}">
        <p14:creationId xmlns:p14="http://schemas.microsoft.com/office/powerpoint/2010/main" val="2616037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13</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783592" cy="523220"/>
            <a:chOff x="1" y="200326"/>
            <a:chExt cx="6783592"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20394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UPS-Powered VM Shut Down Policy</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a:extLst>
              <a:ext uri="{FF2B5EF4-FFF2-40B4-BE49-F238E27FC236}">
                <a16:creationId xmlns:a16="http://schemas.microsoft.com/office/drawing/2014/main" id="{6B228E58-54C0-4146-8A42-011D7075B840}"/>
              </a:ext>
            </a:extLst>
          </p:cNvPr>
          <p:cNvGrpSpPr/>
          <p:nvPr/>
        </p:nvGrpSpPr>
        <p:grpSpPr>
          <a:xfrm>
            <a:off x="793390" y="1548728"/>
            <a:ext cx="10605221" cy="3345048"/>
            <a:chOff x="393853" y="1548728"/>
            <a:chExt cx="10605221" cy="3345048"/>
          </a:xfrm>
        </p:grpSpPr>
        <p:pic>
          <p:nvPicPr>
            <p:cNvPr id="32" name="图片 18">
              <a:extLst>
                <a:ext uri="{FF2B5EF4-FFF2-40B4-BE49-F238E27FC236}">
                  <a16:creationId xmlns:a16="http://schemas.microsoft.com/office/drawing/2014/main" id="{426E5706-A634-5C4F-8B90-8A3DD739D474}"/>
                </a:ext>
              </a:extLst>
            </p:cNvPr>
            <p:cNvPicPr/>
            <p:nvPr/>
          </p:nvPicPr>
          <p:blipFill rotWithShape="1">
            <a:blip r:embed="rId4"/>
            <a:srcRect l="6309" t="6293" r="15183" b="11547"/>
            <a:stretch/>
          </p:blipFill>
          <p:spPr>
            <a:xfrm>
              <a:off x="393853" y="1548728"/>
              <a:ext cx="5174486" cy="3345048"/>
            </a:xfrm>
            <a:prstGeom prst="rect">
              <a:avLst/>
            </a:prstGeom>
            <a:noFill/>
            <a:ln w="28575">
              <a:solidFill>
                <a:srgbClr val="00B0F0"/>
              </a:solidFill>
            </a:ln>
          </p:spPr>
        </p:pic>
        <p:pic>
          <p:nvPicPr>
            <p:cNvPr id="33" name="图片 19">
              <a:extLst>
                <a:ext uri="{FF2B5EF4-FFF2-40B4-BE49-F238E27FC236}">
                  <a16:creationId xmlns:a16="http://schemas.microsoft.com/office/drawing/2014/main" id="{48B3D3AD-772E-7548-8816-89501D82E588}"/>
                </a:ext>
              </a:extLst>
            </p:cNvPr>
            <p:cNvPicPr/>
            <p:nvPr/>
          </p:nvPicPr>
          <p:blipFill rotWithShape="1">
            <a:blip r:embed="rId5"/>
            <a:srcRect l="11963" t="11169" r="9148" b="8460"/>
            <a:stretch/>
          </p:blipFill>
          <p:spPr>
            <a:xfrm>
              <a:off x="5866520" y="1548728"/>
              <a:ext cx="5132554" cy="3345047"/>
            </a:xfrm>
            <a:prstGeom prst="rect">
              <a:avLst/>
            </a:prstGeom>
            <a:noFill/>
            <a:ln w="28575">
              <a:solidFill>
                <a:srgbClr val="00B0F0"/>
              </a:solidFill>
            </a:ln>
          </p:spPr>
        </p:pic>
      </p:grpSp>
      <p:sp>
        <p:nvSpPr>
          <p:cNvPr id="34" name="TextBox 1">
            <a:extLst>
              <a:ext uri="{FF2B5EF4-FFF2-40B4-BE49-F238E27FC236}">
                <a16:creationId xmlns:a16="http://schemas.microsoft.com/office/drawing/2014/main" id="{D76B1994-A0A8-F245-BA36-C33AC0AE248D}"/>
              </a:ext>
            </a:extLst>
          </p:cNvPr>
          <p:cNvSpPr txBox="1"/>
          <p:nvPr/>
        </p:nvSpPr>
        <p:spPr>
          <a:xfrm>
            <a:off x="2130053" y="5285363"/>
            <a:ext cx="7931894" cy="369332"/>
          </a:xfrm>
          <a:prstGeom prst="rect">
            <a:avLst/>
          </a:prstGeom>
          <a:noFill/>
        </p:spPr>
        <p:txBody>
          <a:bodyPr wrap="square" rtlCol="0">
            <a:spAutoFit/>
          </a:bodyPr>
          <a:lstStyle/>
          <a:p>
            <a:pPr algn="ctr"/>
            <a:r>
              <a:rPr lang="en-US" b="1" dirty="0">
                <a:solidFill>
                  <a:srgbClr val="00B0F0"/>
                </a:solidFill>
                <a:latin typeface="Century Gothic" panose="020B0502020202020204" pitchFamily="34" charset="0"/>
              </a:rPr>
              <a:t>Shut down the VMs according to UPS battery usage and VM priority</a:t>
            </a:r>
          </a:p>
        </p:txBody>
      </p:sp>
    </p:spTree>
    <p:extLst>
      <p:ext uri="{BB962C8B-B14F-4D97-AF65-F5344CB8AC3E}">
        <p14:creationId xmlns:p14="http://schemas.microsoft.com/office/powerpoint/2010/main" val="126304797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14</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4407942" cy="523220"/>
            <a:chOff x="1" y="200326"/>
            <a:chExt cx="4407942"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382829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Other Enhancements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TextBox 2">
            <a:extLst>
              <a:ext uri="{FF2B5EF4-FFF2-40B4-BE49-F238E27FC236}">
                <a16:creationId xmlns:a16="http://schemas.microsoft.com/office/drawing/2014/main" id="{BD397721-79EB-084B-B971-9013A1DAB61B}"/>
              </a:ext>
            </a:extLst>
          </p:cNvPr>
          <p:cNvSpPr txBox="1">
            <a:spLocks noChangeArrowheads="1"/>
          </p:cNvSpPr>
          <p:nvPr/>
        </p:nvSpPr>
        <p:spPr bwMode="auto">
          <a:xfrm>
            <a:off x="731556" y="1481891"/>
            <a:ext cx="10444441" cy="4585871"/>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pPr>
            <a:r>
              <a:rPr lang="en-US" altLang="zh-CN" b="1" dirty="0">
                <a:solidFill>
                  <a:srgbClr val="00B0F0"/>
                </a:solidFill>
                <a:latin typeface="Century Gothic" panose="020B0502020202020204" pitchFamily="34" charset="0"/>
                <a:ea typeface="微软雅黑" panose="020B0503020204020204" charset="-122"/>
                <a:cs typeface="微软雅黑" panose="020B0503020204020204" charset="-122"/>
              </a:rPr>
              <a:t>Network multiplexing for management, business and </a:t>
            </a:r>
            <a:r>
              <a:rPr lang="en-US" altLang="zh-CN" b="1" dirty="0" err="1">
                <a:solidFill>
                  <a:srgbClr val="00B0F0"/>
                </a:solidFill>
                <a:latin typeface="Century Gothic" panose="020B0502020202020204" pitchFamily="34" charset="0"/>
                <a:ea typeface="微软雅黑" panose="020B0503020204020204" charset="-122"/>
                <a:cs typeface="微软雅黑" panose="020B0503020204020204" charset="-122"/>
              </a:rPr>
              <a:t>VxLAN</a:t>
            </a:r>
            <a:endParaRPr lang="en-US" altLang="zh-CN" b="1" dirty="0">
              <a:solidFill>
                <a:srgbClr val="00B0F0"/>
              </a:solidFill>
              <a:latin typeface="Century Gothic" panose="020B0502020202020204" pitchFamily="34" charset="0"/>
              <a:ea typeface="微软雅黑" panose="020B0503020204020204" charset="-122"/>
              <a:cs typeface="微软雅黑" panose="020B0503020204020204" charset="-122"/>
            </a:endParaRPr>
          </a:p>
          <a:p>
            <a:pPr marL="285750" indent="-285750" algn="just" eaLnBrk="1" hangingPunct="1">
              <a:lnSpc>
                <a:spcPct val="200000"/>
              </a:lnSpc>
              <a:buFont typeface="Arial" panose="020B0604020202020204" pitchFamily="34" charset="0"/>
              <a:buChar char="•"/>
            </a:pPr>
            <a:r>
              <a:rPr lang="en-US" altLang="zh-CN" sz="1600" dirty="0">
                <a:solidFill>
                  <a:schemeClr val="bg1"/>
                </a:solidFill>
                <a:latin typeface="Century Gothic" panose="020B0502020202020204" pitchFamily="34" charset="0"/>
                <a:ea typeface="微软雅黑" panose="020B0503020204020204" charset="-122"/>
                <a:cs typeface="微软雅黑" panose="020B0503020204020204" charset="-122"/>
              </a:rPr>
              <a:t>Support network port multiplexing for any of the 3 network traffic types (management &amp; business, </a:t>
            </a:r>
            <a:r>
              <a:rPr lang="en-US" altLang="zh-CN" sz="1600" dirty="0" err="1">
                <a:solidFill>
                  <a:schemeClr val="bg1"/>
                </a:solidFill>
                <a:latin typeface="Century Gothic" panose="020B0502020202020204" pitchFamily="34" charset="0"/>
                <a:ea typeface="微软雅黑" panose="020B0503020204020204" charset="-122"/>
                <a:cs typeface="微软雅黑" panose="020B0503020204020204" charset="-122"/>
              </a:rPr>
              <a:t>VxLAN</a:t>
            </a:r>
            <a:r>
              <a:rPr lang="en-US" altLang="zh-CN" sz="1600" dirty="0">
                <a:solidFill>
                  <a:schemeClr val="bg1"/>
                </a:solidFill>
                <a:latin typeface="Century Gothic" panose="020B0502020202020204" pitchFamily="34" charset="0"/>
                <a:ea typeface="微软雅黑" panose="020B0503020204020204" charset="-122"/>
                <a:cs typeface="微软雅黑" panose="020B0503020204020204" charset="-122"/>
              </a:rPr>
              <a:t> &amp; business or </a:t>
            </a:r>
            <a:r>
              <a:rPr lang="en-US" altLang="zh-CN" sz="1600" dirty="0" err="1">
                <a:solidFill>
                  <a:schemeClr val="bg1"/>
                </a:solidFill>
                <a:latin typeface="Century Gothic" panose="020B0502020202020204" pitchFamily="34" charset="0"/>
                <a:ea typeface="微软雅黑" panose="020B0503020204020204" charset="-122"/>
                <a:cs typeface="微软雅黑" panose="020B0503020204020204" charset="-122"/>
              </a:rPr>
              <a:t>VxLAN</a:t>
            </a:r>
            <a:r>
              <a:rPr lang="en-US" altLang="zh-CN" sz="1600" dirty="0">
                <a:solidFill>
                  <a:schemeClr val="bg1"/>
                </a:solidFill>
                <a:latin typeface="Century Gothic" panose="020B0502020202020204" pitchFamily="34" charset="0"/>
                <a:ea typeface="微软雅黑" panose="020B0503020204020204" charset="-122"/>
                <a:cs typeface="微软雅黑" panose="020B0503020204020204" charset="-122"/>
              </a:rPr>
              <a:t> &amp; business &amp; management).</a:t>
            </a:r>
          </a:p>
          <a:p>
            <a:pPr marL="285750" indent="-285750" algn="just" eaLnBrk="1" hangingPunct="1">
              <a:lnSpc>
                <a:spcPct val="200000"/>
              </a:lnSpc>
              <a:buFont typeface="Arial" panose="020B0604020202020204" pitchFamily="34" charset="0"/>
              <a:buChar char="•"/>
            </a:pPr>
            <a:r>
              <a:rPr lang="en-US" altLang="zh-CN" sz="1600" dirty="0">
                <a:solidFill>
                  <a:schemeClr val="bg1"/>
                </a:solidFill>
                <a:latin typeface="Century Gothic" panose="020B0502020202020204" pitchFamily="34" charset="0"/>
                <a:ea typeface="微软雅黑" panose="020B0503020204020204" charset="-122"/>
                <a:cs typeface="微软雅黑" panose="020B0503020204020204" charset="-122"/>
              </a:rPr>
              <a:t>Network QoS can be applied to traffic</a:t>
            </a:r>
          </a:p>
          <a:p>
            <a:pPr algn="just" eaLnBrk="1" hangingPunct="1">
              <a:lnSpc>
                <a:spcPct val="150000"/>
              </a:lnSpc>
            </a:pPr>
            <a:endParaRPr lang="en-US" altLang="zh-CN" sz="1600" dirty="0">
              <a:solidFill>
                <a:schemeClr val="bg1"/>
              </a:solidFill>
              <a:latin typeface="Century Gothic" panose="020B0502020202020204" pitchFamily="34" charset="0"/>
              <a:ea typeface="微软雅黑" panose="020B0503020204020204" charset="-122"/>
              <a:cs typeface="微软雅黑" panose="020B0503020204020204" charset="-122"/>
            </a:endParaRPr>
          </a:p>
          <a:p>
            <a:pPr algn="just" eaLnBrk="1" hangingPunct="1">
              <a:lnSpc>
                <a:spcPct val="150000"/>
              </a:lnSpc>
            </a:pPr>
            <a:r>
              <a:rPr lang="en-US" altLang="zh-CN" b="1" dirty="0">
                <a:solidFill>
                  <a:srgbClr val="00B0F0"/>
                </a:solidFill>
                <a:latin typeface="Century Gothic" panose="020B0502020202020204" pitchFamily="34" charset="0"/>
                <a:ea typeface="微软雅黑" panose="020B0503020204020204" charset="-122"/>
                <a:cs typeface="微软雅黑" panose="020B0503020204020204" charset="-122"/>
              </a:rPr>
              <a:t>Easy &amp; safe OS disk replacement </a:t>
            </a:r>
          </a:p>
          <a:p>
            <a:pPr algn="just" eaLnBrk="1" hangingPunct="1">
              <a:lnSpc>
                <a:spcPct val="200000"/>
              </a:lnSpc>
            </a:pPr>
            <a:r>
              <a:rPr lang="en-US" altLang="zh-CN" sz="1600" dirty="0">
                <a:solidFill>
                  <a:schemeClr val="bg1"/>
                </a:solidFill>
                <a:latin typeface="Century Gothic" panose="020B0502020202020204" pitchFamily="34" charset="0"/>
                <a:ea typeface="微软雅黑" panose="020B0503020204020204" charset="-122"/>
                <a:cs typeface="微软雅黑" panose="020B0503020204020204" charset="-122"/>
              </a:rPr>
              <a:t>Migrate VMs -&gt; maintenance mode &amp; system config backup -&gt; host power-off &amp; OS disk replacement -&gt; ISO guided OS re-installation</a:t>
            </a:r>
          </a:p>
          <a:p>
            <a:pPr algn="just" eaLnBrk="1" hangingPunct="1"/>
            <a:endParaRPr lang="en-US" altLang="zh-CN" dirty="0">
              <a:solidFill>
                <a:schemeClr val="bg1"/>
              </a:solidFill>
              <a:latin typeface="Century Gothic" panose="020B0502020202020204" pitchFamily="34" charset="0"/>
              <a:ea typeface="微软雅黑" panose="020B0503020204020204" charset="-122"/>
              <a:cs typeface="微软雅黑" panose="020B0503020204020204" charset="-122"/>
            </a:endParaRPr>
          </a:p>
          <a:p>
            <a:pPr marL="342900" indent="-342900" algn="just" eaLnBrk="1" hangingPunct="1">
              <a:buFont typeface="+mj-lt"/>
              <a:buAutoNum type="arabicPeriod"/>
            </a:pPr>
            <a:endParaRPr lang="en-US" altLang="zh-CN" dirty="0">
              <a:solidFill>
                <a:schemeClr val="bg1"/>
              </a:solidFill>
              <a:latin typeface="Century Gothic" panose="020B0502020202020204" pitchFamily="34" charset="0"/>
              <a:ea typeface="微软雅黑" panose="020B0503020204020204" charset="-122"/>
              <a:cs typeface="微软雅黑" panose="020B0503020204020204" charset="-122"/>
            </a:endParaRPr>
          </a:p>
          <a:p>
            <a:pPr algn="just" eaLnBrk="1" hangingPunct="1"/>
            <a:endParaRPr lang="en-US" altLang="zh-CN"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89627464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15</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2787306" cy="523220"/>
            <a:chOff x="1" y="200326"/>
            <a:chExt cx="2787306"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220765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Precautions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5" name="TextBox 2">
            <a:extLst>
              <a:ext uri="{FF2B5EF4-FFF2-40B4-BE49-F238E27FC236}">
                <a16:creationId xmlns:a16="http://schemas.microsoft.com/office/drawing/2014/main" id="{64F9DA92-990B-EA4E-9B1E-59BB130FC869}"/>
              </a:ext>
            </a:extLst>
          </p:cNvPr>
          <p:cNvSpPr txBox="1">
            <a:spLocks noChangeArrowheads="1"/>
          </p:cNvSpPr>
          <p:nvPr/>
        </p:nvSpPr>
        <p:spPr bwMode="auto">
          <a:xfrm>
            <a:off x="1016003" y="1050906"/>
            <a:ext cx="10701636" cy="4760342"/>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1600" b="1" dirty="0">
                <a:solidFill>
                  <a:srgbClr val="00B0F0"/>
                </a:solidFill>
                <a:latin typeface="Century Gothic" panose="020B0502020202020204" pitchFamily="34" charset="0"/>
                <a:ea typeface="微软雅黑" panose="020B0503020204020204" charset="-122"/>
                <a:cs typeface="微软雅黑" panose="020B0503020204020204" charset="-122"/>
              </a:rPr>
              <a:t>Database performance testing</a:t>
            </a:r>
          </a:p>
          <a:p>
            <a:pPr eaLnBrk="1" hangingPunct="1">
              <a:lnSpc>
                <a:spcPct val="150000"/>
              </a:lnSpc>
            </a:pP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Hosts with RAM greater than 256GB are recommended</a:t>
            </a:r>
          </a:p>
          <a:p>
            <a:pPr eaLnBrk="1" hangingPunct="1">
              <a:lnSpc>
                <a:spcPct val="150000"/>
              </a:lnSpc>
            </a:pPr>
            <a:endPar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endParaRPr>
          </a:p>
          <a:p>
            <a:pPr eaLnBrk="1" hangingPunct="1">
              <a:lnSpc>
                <a:spcPct val="150000"/>
              </a:lnSpc>
            </a:pPr>
            <a:r>
              <a:rPr lang="en-US" altLang="zh-CN" sz="1600" b="1" dirty="0">
                <a:solidFill>
                  <a:srgbClr val="00B0F0"/>
                </a:solidFill>
                <a:latin typeface="Century Gothic" panose="020B0502020202020204" pitchFamily="34" charset="0"/>
                <a:ea typeface="微软雅黑" panose="020B0503020204020204" charset="-122"/>
                <a:cs typeface="微软雅黑" panose="020B0503020204020204" charset="-122"/>
              </a:rPr>
              <a:t>Memory over-commitment</a:t>
            </a:r>
          </a:p>
          <a:p>
            <a:pPr marL="342900" indent="-342900" eaLnBrk="1" hangingPunct="1">
              <a:lnSpc>
                <a:spcPct val="150000"/>
              </a:lnSpc>
              <a:buFont typeface="+mj-lt"/>
              <a:buAutoNum type="arabicPeriod"/>
            </a:pP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Not recommended unless necessary, as memory over-commitment could have a  negative impact on performance.</a:t>
            </a:r>
          </a:p>
          <a:p>
            <a:pPr marL="342900" indent="-342900" eaLnBrk="1" hangingPunct="1">
              <a:lnSpc>
                <a:spcPct val="150000"/>
              </a:lnSpc>
              <a:buFont typeface="+mj-lt"/>
              <a:buAutoNum type="arabicPeriod"/>
            </a:pP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When the actual consumed memory of VMs is nearing the physical memory of the host, memory swap occurs and performance of VMs is degraded. When SWAP is used up, low priority VMs will be killed off.</a:t>
            </a:r>
          </a:p>
          <a:p>
            <a:pPr marL="342900" indent="-342900" eaLnBrk="1" hangingPunct="1">
              <a:lnSpc>
                <a:spcPct val="150000"/>
              </a:lnSpc>
              <a:buFont typeface="+mj-lt"/>
              <a:buAutoNum type="arabicPeriod"/>
            </a:pPr>
            <a:endPar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endParaRPr>
          </a:p>
          <a:p>
            <a:pPr eaLnBrk="1" hangingPunct="1">
              <a:lnSpc>
                <a:spcPct val="150000"/>
              </a:lnSpc>
            </a:pPr>
            <a:r>
              <a:rPr lang="en-US" altLang="zh-CN" sz="1600" b="1" dirty="0">
                <a:solidFill>
                  <a:srgbClr val="00B0F0"/>
                </a:solidFill>
                <a:latin typeface="Century Gothic" panose="020B0502020202020204" pitchFamily="34" charset="0"/>
                <a:ea typeface="微软雅黑" panose="020B0503020204020204" charset="-122"/>
                <a:cs typeface="微软雅黑" panose="020B0503020204020204" charset="-122"/>
              </a:rPr>
              <a:t>VMware VM IP address automatic acquisition</a:t>
            </a:r>
          </a:p>
          <a:p>
            <a:pPr eaLnBrk="1" hangingPunct="1">
              <a:lnSpc>
                <a:spcPct val="150000"/>
              </a:lnSpc>
            </a:pP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When migrating/restoring VMware VMs to aCloud, IP addresses of the VMs can be automatically obtained as long as the source VMs have VMware Tools installed.</a:t>
            </a:r>
          </a:p>
          <a:p>
            <a:pPr eaLnBrk="1" hangingPunct="1">
              <a:lnSpc>
                <a:spcPct val="150000"/>
              </a:lnSpc>
            </a:pPr>
            <a:endPar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endParaRPr>
          </a:p>
          <a:p>
            <a:pPr eaLnBrk="1" hangingPunct="1">
              <a:lnSpc>
                <a:spcPct val="150000"/>
              </a:lnSpc>
            </a:pPr>
            <a:r>
              <a:rPr lang="en-US" altLang="zh-CN" sz="1600" b="1" dirty="0">
                <a:solidFill>
                  <a:srgbClr val="00B0F0"/>
                </a:solidFill>
                <a:latin typeface="Century Gothic" panose="020B0502020202020204" pitchFamily="34" charset="0"/>
                <a:ea typeface="微软雅黑" panose="020B0503020204020204" charset="-122"/>
                <a:cs typeface="微软雅黑" panose="020B0503020204020204" charset="-122"/>
              </a:rPr>
              <a:t>Upgrade</a:t>
            </a:r>
          </a:p>
          <a:p>
            <a:pPr eaLnBrk="1" hangingPunct="1">
              <a:lnSpc>
                <a:spcPct val="150000"/>
              </a:lnSpc>
            </a:pP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Live upgrade is supported by 5.8.6 and later versions</a:t>
            </a:r>
          </a:p>
        </p:txBody>
      </p:sp>
    </p:spTree>
    <p:extLst>
      <p:ext uri="{BB962C8B-B14F-4D97-AF65-F5344CB8AC3E}">
        <p14:creationId xmlns:p14="http://schemas.microsoft.com/office/powerpoint/2010/main" val="406340121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994AC316-938D-7A4E-BB3D-5C9E62FBE15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D3472A56-C435-2A4D-99A8-BC08D0727D4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5CE08E1E-A903-F14A-828A-7C0FD8E6FE1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16</a:t>
            </a:fld>
            <a:endParaRPr lang="zh-CN" altLang="en-US" dirty="0"/>
          </a:p>
        </p:txBody>
      </p:sp>
      <p:sp>
        <p:nvSpPr>
          <p:cNvPr id="5" name="文本框 4">
            <a:extLst>
              <a:ext uri="{FF2B5EF4-FFF2-40B4-BE49-F238E27FC236}">
                <a16:creationId xmlns:a16="http://schemas.microsoft.com/office/drawing/2014/main" id="{71A577EC-D346-774F-8B72-BD627D07E376}"/>
              </a:ext>
            </a:extLst>
          </p:cNvPr>
          <p:cNvSpPr txBox="1"/>
          <p:nvPr/>
        </p:nvSpPr>
        <p:spPr>
          <a:xfrm>
            <a:off x="4887977" y="2711619"/>
            <a:ext cx="2416046" cy="1015663"/>
          </a:xfrm>
          <a:prstGeom prst="rect">
            <a:avLst/>
          </a:prstGeom>
          <a:noFill/>
        </p:spPr>
        <p:txBody>
          <a:bodyPr wrap="none" rtlCol="0">
            <a:spAutoFit/>
          </a:bodyPr>
          <a:lstStyle/>
          <a:p>
            <a:pPr algn="ctr"/>
            <a:r>
              <a:rPr kumimoji="1" lang="en" altLang="zh-CN" sz="6000" b="1" dirty="0" err="1">
                <a:solidFill>
                  <a:srgbClr val="00B0F0"/>
                </a:solidFill>
                <a:latin typeface="Century Gothic" panose="020B0502020202020204" pitchFamily="34" charset="0"/>
              </a:rPr>
              <a:t>aCMP</a:t>
            </a:r>
            <a:endParaRPr kumimoji="1" lang="en" altLang="zh-CN" sz="6000" b="1" dirty="0">
              <a:solidFill>
                <a:srgbClr val="00B0F0"/>
              </a:solidFill>
              <a:latin typeface="Century Gothic" panose="020B0502020202020204" pitchFamily="34" charset="0"/>
            </a:endParaRPr>
          </a:p>
        </p:txBody>
      </p:sp>
    </p:spTree>
    <p:extLst>
      <p:ext uri="{BB962C8B-B14F-4D97-AF65-F5344CB8AC3E}">
        <p14:creationId xmlns:p14="http://schemas.microsoft.com/office/powerpoint/2010/main" val="22671589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17</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2413806" cy="523220"/>
            <a:chOff x="1" y="200326"/>
            <a:chExt cx="2413806"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183415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Overview</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424" name="TextBox 1">
            <a:extLst>
              <a:ext uri="{FF2B5EF4-FFF2-40B4-BE49-F238E27FC236}">
                <a16:creationId xmlns:a16="http://schemas.microsoft.com/office/drawing/2014/main" id="{E5088803-F263-E644-890B-CD5F73DB3918}"/>
              </a:ext>
            </a:extLst>
          </p:cNvPr>
          <p:cNvSpPr txBox="1"/>
          <p:nvPr/>
        </p:nvSpPr>
        <p:spPr>
          <a:xfrm>
            <a:off x="2461260" y="1525623"/>
            <a:ext cx="11174278" cy="2774990"/>
          </a:xfrm>
          <a:prstGeom prst="rect">
            <a:avLst/>
          </a:prstGeom>
          <a:noFill/>
        </p:spPr>
        <p:txBody>
          <a:bodyPr wrap="square" rtlCol="0">
            <a:spAutoFit/>
          </a:bodyPr>
          <a:lstStyle/>
          <a:p>
            <a:pPr>
              <a:lnSpc>
                <a:spcPct val="200000"/>
              </a:lnSpc>
            </a:pPr>
            <a:r>
              <a:rPr lang="en-US" dirty="0">
                <a:solidFill>
                  <a:schemeClr val="bg1"/>
                </a:solidFill>
                <a:latin typeface="Century Gothic" panose="020B0502020202020204" pitchFamily="34" charset="0"/>
              </a:rPr>
              <a:t>VPC</a:t>
            </a:r>
            <a:r>
              <a:rPr lang="zh-CN" altLang="en-US" dirty="0">
                <a:solidFill>
                  <a:schemeClr val="bg1"/>
                </a:solidFill>
                <a:latin typeface="Century Gothic" panose="020B0502020202020204" pitchFamily="34" charset="0"/>
              </a:rPr>
              <a:t> </a:t>
            </a:r>
            <a:r>
              <a:rPr lang="en-US" dirty="0">
                <a:solidFill>
                  <a:schemeClr val="bg1"/>
                </a:solidFill>
                <a:latin typeface="Century Gothic" panose="020B0502020202020204" pitchFamily="34" charset="0"/>
              </a:rPr>
              <a:t>(virtual private cloud) network</a:t>
            </a:r>
          </a:p>
          <a:p>
            <a:pPr>
              <a:lnSpc>
                <a:spcPct val="200000"/>
              </a:lnSpc>
            </a:pPr>
            <a:endParaRPr lang="en-US" dirty="0">
              <a:solidFill>
                <a:schemeClr val="bg1"/>
              </a:solidFill>
              <a:latin typeface="Century Gothic" panose="020B0502020202020204" pitchFamily="34" charset="0"/>
            </a:endParaRPr>
          </a:p>
          <a:p>
            <a:pPr>
              <a:lnSpc>
                <a:spcPct val="200000"/>
              </a:lnSpc>
            </a:pPr>
            <a:r>
              <a:rPr lang="en-US" dirty="0">
                <a:solidFill>
                  <a:schemeClr val="bg1"/>
                </a:solidFill>
                <a:latin typeface="Century Gothic" panose="020B0502020202020204" pitchFamily="34" charset="0"/>
              </a:rPr>
              <a:t>Elastic IP</a:t>
            </a:r>
          </a:p>
          <a:p>
            <a:pPr>
              <a:lnSpc>
                <a:spcPct val="200000"/>
              </a:lnSpc>
            </a:pPr>
            <a:endParaRPr lang="en-US" dirty="0">
              <a:solidFill>
                <a:schemeClr val="bg1"/>
              </a:solidFill>
              <a:latin typeface="Century Gothic" panose="020B0502020202020204" pitchFamily="34" charset="0"/>
            </a:endParaRPr>
          </a:p>
          <a:p>
            <a:pPr>
              <a:lnSpc>
                <a:spcPct val="200000"/>
              </a:lnSpc>
            </a:pPr>
            <a:r>
              <a:rPr lang="en-US" dirty="0">
                <a:solidFill>
                  <a:schemeClr val="bg1"/>
                </a:solidFill>
                <a:latin typeface="Century Gothic" panose="020B0502020202020204" pitchFamily="34" charset="0"/>
              </a:rPr>
              <a:t>Intra-tenant access control</a:t>
            </a:r>
          </a:p>
        </p:txBody>
      </p:sp>
      <p:sp>
        <p:nvSpPr>
          <p:cNvPr id="425" name="TextBox 3">
            <a:extLst>
              <a:ext uri="{FF2B5EF4-FFF2-40B4-BE49-F238E27FC236}">
                <a16:creationId xmlns:a16="http://schemas.microsoft.com/office/drawing/2014/main" id="{2707161A-09FF-0B4B-9FCC-03179C3A4159}"/>
              </a:ext>
            </a:extLst>
          </p:cNvPr>
          <p:cNvSpPr txBox="1"/>
          <p:nvPr/>
        </p:nvSpPr>
        <p:spPr>
          <a:xfrm>
            <a:off x="3305990" y="5131238"/>
            <a:ext cx="5580019" cy="461665"/>
          </a:xfrm>
          <a:prstGeom prst="rect">
            <a:avLst/>
          </a:prstGeom>
          <a:noFill/>
        </p:spPr>
        <p:txBody>
          <a:bodyPr wrap="square" rtlCol="0">
            <a:spAutoFit/>
          </a:bodyPr>
          <a:lstStyle/>
          <a:p>
            <a:r>
              <a:rPr lang="en-US" sz="2400" b="1" dirty="0">
                <a:solidFill>
                  <a:srgbClr val="00B0F0"/>
                </a:solidFill>
                <a:latin typeface="Century Gothic" panose="020B0502020202020204" pitchFamily="34" charset="0"/>
              </a:rPr>
              <a:t>1 step closer to a true private cloud</a:t>
            </a:r>
          </a:p>
        </p:txBody>
      </p:sp>
      <p:grpSp>
        <p:nvGrpSpPr>
          <p:cNvPr id="6" name="组合 5">
            <a:extLst>
              <a:ext uri="{FF2B5EF4-FFF2-40B4-BE49-F238E27FC236}">
                <a16:creationId xmlns:a16="http://schemas.microsoft.com/office/drawing/2014/main" id="{74510610-3F6A-384D-8586-2B98F89C82F5}"/>
              </a:ext>
            </a:extLst>
          </p:cNvPr>
          <p:cNvGrpSpPr/>
          <p:nvPr/>
        </p:nvGrpSpPr>
        <p:grpSpPr>
          <a:xfrm>
            <a:off x="1237129" y="1412490"/>
            <a:ext cx="874059" cy="874059"/>
            <a:chOff x="1264023" y="1708325"/>
            <a:chExt cx="914400" cy="914400"/>
          </a:xfrm>
        </p:grpSpPr>
        <p:sp>
          <p:nvSpPr>
            <p:cNvPr id="5" name="椭圆 4">
              <a:extLst>
                <a:ext uri="{FF2B5EF4-FFF2-40B4-BE49-F238E27FC236}">
                  <a16:creationId xmlns:a16="http://schemas.microsoft.com/office/drawing/2014/main" id="{1C5872AB-22CE-3340-B812-B68F92E23A5C}"/>
                </a:ext>
              </a:extLst>
            </p:cNvPr>
            <p:cNvSpPr/>
            <p:nvPr/>
          </p:nvSpPr>
          <p:spPr>
            <a:xfrm>
              <a:off x="1264023" y="1708325"/>
              <a:ext cx="914400" cy="914400"/>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26" name="椭圆 425">
              <a:extLst>
                <a:ext uri="{FF2B5EF4-FFF2-40B4-BE49-F238E27FC236}">
                  <a16:creationId xmlns:a16="http://schemas.microsoft.com/office/drawing/2014/main" id="{A1AF21BE-A3C1-2242-9028-C0A97D4CFB78}"/>
                </a:ext>
              </a:extLst>
            </p:cNvPr>
            <p:cNvSpPr/>
            <p:nvPr/>
          </p:nvSpPr>
          <p:spPr>
            <a:xfrm>
              <a:off x="1358152" y="1802454"/>
              <a:ext cx="726142" cy="726142"/>
            </a:xfrm>
            <a:prstGeom prst="ellipse">
              <a:avLst/>
            </a:prstGeom>
            <a:solidFill>
              <a:srgbClr val="00B0F0"/>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430" name="组合 429">
            <a:extLst>
              <a:ext uri="{FF2B5EF4-FFF2-40B4-BE49-F238E27FC236}">
                <a16:creationId xmlns:a16="http://schemas.microsoft.com/office/drawing/2014/main" id="{075ECBC5-1D1C-5141-866B-760E34516337}"/>
              </a:ext>
            </a:extLst>
          </p:cNvPr>
          <p:cNvGrpSpPr/>
          <p:nvPr/>
        </p:nvGrpSpPr>
        <p:grpSpPr>
          <a:xfrm>
            <a:off x="1237129" y="2554942"/>
            <a:ext cx="874059" cy="874059"/>
            <a:chOff x="1264023" y="1708325"/>
            <a:chExt cx="914400" cy="914400"/>
          </a:xfrm>
        </p:grpSpPr>
        <p:sp>
          <p:nvSpPr>
            <p:cNvPr id="431" name="椭圆 430">
              <a:extLst>
                <a:ext uri="{FF2B5EF4-FFF2-40B4-BE49-F238E27FC236}">
                  <a16:creationId xmlns:a16="http://schemas.microsoft.com/office/drawing/2014/main" id="{FBD3505B-5A5B-3B42-9A12-CD9FC1F610F7}"/>
                </a:ext>
              </a:extLst>
            </p:cNvPr>
            <p:cNvSpPr/>
            <p:nvPr/>
          </p:nvSpPr>
          <p:spPr>
            <a:xfrm>
              <a:off x="1264023" y="1708325"/>
              <a:ext cx="914400" cy="914400"/>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2" name="椭圆 431">
              <a:extLst>
                <a:ext uri="{FF2B5EF4-FFF2-40B4-BE49-F238E27FC236}">
                  <a16:creationId xmlns:a16="http://schemas.microsoft.com/office/drawing/2014/main" id="{91D10BB2-E5A5-634D-8069-03DBB1ECB2A1}"/>
                </a:ext>
              </a:extLst>
            </p:cNvPr>
            <p:cNvSpPr/>
            <p:nvPr/>
          </p:nvSpPr>
          <p:spPr>
            <a:xfrm>
              <a:off x="1358152" y="1802454"/>
              <a:ext cx="726142" cy="726142"/>
            </a:xfrm>
            <a:prstGeom prst="ellipse">
              <a:avLst/>
            </a:prstGeom>
            <a:solidFill>
              <a:srgbClr val="00B0F0"/>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433" name="组合 432">
            <a:extLst>
              <a:ext uri="{FF2B5EF4-FFF2-40B4-BE49-F238E27FC236}">
                <a16:creationId xmlns:a16="http://schemas.microsoft.com/office/drawing/2014/main" id="{F3F50D71-E865-4E4C-92A2-56AB600C6C3B}"/>
              </a:ext>
            </a:extLst>
          </p:cNvPr>
          <p:cNvGrpSpPr/>
          <p:nvPr/>
        </p:nvGrpSpPr>
        <p:grpSpPr>
          <a:xfrm>
            <a:off x="1237129" y="3697393"/>
            <a:ext cx="874059" cy="874059"/>
            <a:chOff x="1264023" y="1708325"/>
            <a:chExt cx="914400" cy="914400"/>
          </a:xfrm>
        </p:grpSpPr>
        <p:sp>
          <p:nvSpPr>
            <p:cNvPr id="434" name="椭圆 433">
              <a:extLst>
                <a:ext uri="{FF2B5EF4-FFF2-40B4-BE49-F238E27FC236}">
                  <a16:creationId xmlns:a16="http://schemas.microsoft.com/office/drawing/2014/main" id="{EF267207-E93D-384A-9C71-15731113FDFF}"/>
                </a:ext>
              </a:extLst>
            </p:cNvPr>
            <p:cNvSpPr/>
            <p:nvPr/>
          </p:nvSpPr>
          <p:spPr>
            <a:xfrm>
              <a:off x="1264023" y="1708325"/>
              <a:ext cx="914400" cy="914400"/>
            </a:xfrm>
            <a:prstGeom prst="ellipse">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5" name="椭圆 434">
              <a:extLst>
                <a:ext uri="{FF2B5EF4-FFF2-40B4-BE49-F238E27FC236}">
                  <a16:creationId xmlns:a16="http://schemas.microsoft.com/office/drawing/2014/main" id="{8B9256F2-C80A-9D45-84A9-E72008463474}"/>
                </a:ext>
              </a:extLst>
            </p:cNvPr>
            <p:cNvSpPr/>
            <p:nvPr/>
          </p:nvSpPr>
          <p:spPr>
            <a:xfrm>
              <a:off x="1358152" y="1802454"/>
              <a:ext cx="726142" cy="726142"/>
            </a:xfrm>
            <a:prstGeom prst="ellipse">
              <a:avLst/>
            </a:prstGeom>
            <a:solidFill>
              <a:srgbClr val="00B0F0"/>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cxnSp>
        <p:nvCxnSpPr>
          <p:cNvPr id="8" name="直线连接符 7">
            <a:extLst>
              <a:ext uri="{FF2B5EF4-FFF2-40B4-BE49-F238E27FC236}">
                <a16:creationId xmlns:a16="http://schemas.microsoft.com/office/drawing/2014/main" id="{75D9B9F6-3103-FC44-B13C-3D0BEA4F452C}"/>
              </a:ext>
            </a:extLst>
          </p:cNvPr>
          <p:cNvCxnSpPr/>
          <p:nvPr/>
        </p:nvCxnSpPr>
        <p:spPr>
          <a:xfrm>
            <a:off x="2581835" y="2197121"/>
            <a:ext cx="7691717"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36" name="直线连接符 435">
            <a:extLst>
              <a:ext uri="{FF2B5EF4-FFF2-40B4-BE49-F238E27FC236}">
                <a16:creationId xmlns:a16="http://schemas.microsoft.com/office/drawing/2014/main" id="{8AB1E55C-0317-AA41-B052-D3016E3CE26C}"/>
              </a:ext>
            </a:extLst>
          </p:cNvPr>
          <p:cNvCxnSpPr/>
          <p:nvPr/>
        </p:nvCxnSpPr>
        <p:spPr>
          <a:xfrm>
            <a:off x="2581835" y="3317380"/>
            <a:ext cx="7691717"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37" name="直线连接符 436">
            <a:extLst>
              <a:ext uri="{FF2B5EF4-FFF2-40B4-BE49-F238E27FC236}">
                <a16:creationId xmlns:a16="http://schemas.microsoft.com/office/drawing/2014/main" id="{63F7C0DD-BA86-8F4E-B4CA-10DE753F993C}"/>
              </a:ext>
            </a:extLst>
          </p:cNvPr>
          <p:cNvCxnSpPr/>
          <p:nvPr/>
        </p:nvCxnSpPr>
        <p:spPr>
          <a:xfrm>
            <a:off x="2581835" y="4477431"/>
            <a:ext cx="7691717"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pic>
        <p:nvPicPr>
          <p:cNvPr id="438" name="图片 437">
            <a:extLst>
              <a:ext uri="{FF2B5EF4-FFF2-40B4-BE49-F238E27FC236}">
                <a16:creationId xmlns:a16="http://schemas.microsoft.com/office/drawing/2014/main" id="{D6B558A0-4999-3943-A282-A2D8D04700BC}"/>
              </a:ext>
            </a:extLst>
          </p:cNvPr>
          <p:cNvPicPr>
            <a:picLocks noChangeAspect="1"/>
          </p:cNvPicPr>
          <p:nvPr/>
        </p:nvPicPr>
        <p:blipFill>
          <a:blip r:embed="rId3"/>
          <a:stretch>
            <a:fillRect/>
          </a:stretch>
        </p:blipFill>
        <p:spPr>
          <a:xfrm>
            <a:off x="1495753" y="1681942"/>
            <a:ext cx="342568" cy="342568"/>
          </a:xfrm>
          <a:prstGeom prst="rect">
            <a:avLst/>
          </a:prstGeom>
        </p:spPr>
      </p:pic>
      <p:sp>
        <p:nvSpPr>
          <p:cNvPr id="439" name="Freeform 5">
            <a:extLst>
              <a:ext uri="{FF2B5EF4-FFF2-40B4-BE49-F238E27FC236}">
                <a16:creationId xmlns:a16="http://schemas.microsoft.com/office/drawing/2014/main" id="{AAB3F317-4D5B-B341-B6BF-EF70ECAAC38E}"/>
              </a:ext>
            </a:extLst>
          </p:cNvPr>
          <p:cNvSpPr>
            <a:spLocks noEditPoints="1"/>
          </p:cNvSpPr>
          <p:nvPr/>
        </p:nvSpPr>
        <p:spPr bwMode="auto">
          <a:xfrm>
            <a:off x="1501098" y="2854408"/>
            <a:ext cx="346120" cy="329759"/>
          </a:xfrm>
          <a:custGeom>
            <a:avLst/>
            <a:gdLst>
              <a:gd name="T0" fmla="*/ 370 w 400"/>
              <a:gd name="T1" fmla="*/ 0 h 381"/>
              <a:gd name="T2" fmla="*/ 30 w 400"/>
              <a:gd name="T3" fmla="*/ 0 h 381"/>
              <a:gd name="T4" fmla="*/ 0 w 400"/>
              <a:gd name="T5" fmla="*/ 30 h 381"/>
              <a:gd name="T6" fmla="*/ 0 w 400"/>
              <a:gd name="T7" fmla="*/ 276 h 381"/>
              <a:gd name="T8" fmla="*/ 30 w 400"/>
              <a:gd name="T9" fmla="*/ 306 h 381"/>
              <a:gd name="T10" fmla="*/ 170 w 400"/>
              <a:gd name="T11" fmla="*/ 306 h 381"/>
              <a:gd name="T12" fmla="*/ 170 w 400"/>
              <a:gd name="T13" fmla="*/ 360 h 381"/>
              <a:gd name="T14" fmla="*/ 124 w 400"/>
              <a:gd name="T15" fmla="*/ 360 h 381"/>
              <a:gd name="T16" fmla="*/ 113 w 400"/>
              <a:gd name="T17" fmla="*/ 371 h 381"/>
              <a:gd name="T18" fmla="*/ 124 w 400"/>
              <a:gd name="T19" fmla="*/ 381 h 381"/>
              <a:gd name="T20" fmla="*/ 276 w 400"/>
              <a:gd name="T21" fmla="*/ 381 h 381"/>
              <a:gd name="T22" fmla="*/ 286 w 400"/>
              <a:gd name="T23" fmla="*/ 371 h 381"/>
              <a:gd name="T24" fmla="*/ 276 w 400"/>
              <a:gd name="T25" fmla="*/ 360 h 381"/>
              <a:gd name="T26" fmla="*/ 230 w 400"/>
              <a:gd name="T27" fmla="*/ 360 h 381"/>
              <a:gd name="T28" fmla="*/ 230 w 400"/>
              <a:gd name="T29" fmla="*/ 306 h 381"/>
              <a:gd name="T30" fmla="*/ 370 w 400"/>
              <a:gd name="T31" fmla="*/ 306 h 381"/>
              <a:gd name="T32" fmla="*/ 400 w 400"/>
              <a:gd name="T33" fmla="*/ 276 h 381"/>
              <a:gd name="T34" fmla="*/ 400 w 400"/>
              <a:gd name="T35" fmla="*/ 30 h 381"/>
              <a:gd name="T36" fmla="*/ 370 w 400"/>
              <a:gd name="T37" fmla="*/ 0 h 381"/>
              <a:gd name="T38" fmla="*/ 30 w 400"/>
              <a:gd name="T39" fmla="*/ 22 h 381"/>
              <a:gd name="T40" fmla="*/ 370 w 400"/>
              <a:gd name="T41" fmla="*/ 22 h 381"/>
              <a:gd name="T42" fmla="*/ 378 w 400"/>
              <a:gd name="T43" fmla="*/ 30 h 381"/>
              <a:gd name="T44" fmla="*/ 378 w 400"/>
              <a:gd name="T45" fmla="*/ 227 h 381"/>
              <a:gd name="T46" fmla="*/ 22 w 400"/>
              <a:gd name="T47" fmla="*/ 227 h 381"/>
              <a:gd name="T48" fmla="*/ 22 w 400"/>
              <a:gd name="T49" fmla="*/ 30 h 381"/>
              <a:gd name="T50" fmla="*/ 30 w 400"/>
              <a:gd name="T51" fmla="*/ 22 h 381"/>
              <a:gd name="T52" fmla="*/ 208 w 400"/>
              <a:gd name="T53" fmla="*/ 360 h 381"/>
              <a:gd name="T54" fmla="*/ 192 w 400"/>
              <a:gd name="T55" fmla="*/ 360 h 381"/>
              <a:gd name="T56" fmla="*/ 192 w 400"/>
              <a:gd name="T57" fmla="*/ 306 h 381"/>
              <a:gd name="T58" fmla="*/ 208 w 400"/>
              <a:gd name="T59" fmla="*/ 306 h 381"/>
              <a:gd name="T60" fmla="*/ 208 w 400"/>
              <a:gd name="T61" fmla="*/ 360 h 381"/>
              <a:gd name="T62" fmla="*/ 370 w 400"/>
              <a:gd name="T63" fmla="*/ 284 h 381"/>
              <a:gd name="T64" fmla="*/ 30 w 400"/>
              <a:gd name="T65" fmla="*/ 284 h 381"/>
              <a:gd name="T66" fmla="*/ 22 w 400"/>
              <a:gd name="T67" fmla="*/ 276 h 381"/>
              <a:gd name="T68" fmla="*/ 22 w 400"/>
              <a:gd name="T69" fmla="*/ 249 h 381"/>
              <a:gd name="T70" fmla="*/ 378 w 400"/>
              <a:gd name="T71" fmla="*/ 249 h 381"/>
              <a:gd name="T72" fmla="*/ 378 w 400"/>
              <a:gd name="T73" fmla="*/ 276 h 381"/>
              <a:gd name="T74" fmla="*/ 370 w 400"/>
              <a:gd name="T75" fmla="*/ 284 h 381"/>
              <a:gd name="T76" fmla="*/ 370 w 400"/>
              <a:gd name="T77" fmla="*/ 284 h 381"/>
              <a:gd name="T78" fmla="*/ 370 w 400"/>
              <a:gd name="T79" fmla="*/ 284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0" h="381">
                <a:moveTo>
                  <a:pt x="370" y="0"/>
                </a:moveTo>
                <a:cubicBezTo>
                  <a:pt x="30" y="0"/>
                  <a:pt x="30" y="0"/>
                  <a:pt x="30" y="0"/>
                </a:cubicBezTo>
                <a:cubicBezTo>
                  <a:pt x="13" y="0"/>
                  <a:pt x="0" y="14"/>
                  <a:pt x="0" y="30"/>
                </a:cubicBezTo>
                <a:cubicBezTo>
                  <a:pt x="0" y="276"/>
                  <a:pt x="0" y="276"/>
                  <a:pt x="0" y="276"/>
                </a:cubicBezTo>
                <a:cubicBezTo>
                  <a:pt x="0" y="292"/>
                  <a:pt x="13" y="306"/>
                  <a:pt x="30" y="306"/>
                </a:cubicBezTo>
                <a:cubicBezTo>
                  <a:pt x="170" y="306"/>
                  <a:pt x="170" y="306"/>
                  <a:pt x="170" y="306"/>
                </a:cubicBezTo>
                <a:cubicBezTo>
                  <a:pt x="170" y="360"/>
                  <a:pt x="170" y="360"/>
                  <a:pt x="170" y="360"/>
                </a:cubicBezTo>
                <a:cubicBezTo>
                  <a:pt x="124" y="360"/>
                  <a:pt x="124" y="360"/>
                  <a:pt x="124" y="360"/>
                </a:cubicBezTo>
                <a:cubicBezTo>
                  <a:pt x="118" y="360"/>
                  <a:pt x="113" y="365"/>
                  <a:pt x="113" y="371"/>
                </a:cubicBezTo>
                <a:cubicBezTo>
                  <a:pt x="113" y="376"/>
                  <a:pt x="118" y="381"/>
                  <a:pt x="124" y="381"/>
                </a:cubicBezTo>
                <a:cubicBezTo>
                  <a:pt x="276" y="381"/>
                  <a:pt x="276" y="381"/>
                  <a:pt x="276" y="381"/>
                </a:cubicBezTo>
                <a:cubicBezTo>
                  <a:pt x="282" y="381"/>
                  <a:pt x="286" y="376"/>
                  <a:pt x="286" y="371"/>
                </a:cubicBezTo>
                <a:cubicBezTo>
                  <a:pt x="286" y="365"/>
                  <a:pt x="282" y="360"/>
                  <a:pt x="276" y="360"/>
                </a:cubicBezTo>
                <a:cubicBezTo>
                  <a:pt x="230" y="360"/>
                  <a:pt x="230" y="360"/>
                  <a:pt x="230" y="360"/>
                </a:cubicBezTo>
                <a:cubicBezTo>
                  <a:pt x="230" y="306"/>
                  <a:pt x="230" y="306"/>
                  <a:pt x="230" y="306"/>
                </a:cubicBezTo>
                <a:cubicBezTo>
                  <a:pt x="370" y="306"/>
                  <a:pt x="370" y="306"/>
                  <a:pt x="370" y="306"/>
                </a:cubicBezTo>
                <a:cubicBezTo>
                  <a:pt x="387" y="306"/>
                  <a:pt x="400" y="292"/>
                  <a:pt x="400" y="276"/>
                </a:cubicBezTo>
                <a:cubicBezTo>
                  <a:pt x="400" y="30"/>
                  <a:pt x="400" y="30"/>
                  <a:pt x="400" y="30"/>
                </a:cubicBezTo>
                <a:cubicBezTo>
                  <a:pt x="400" y="14"/>
                  <a:pt x="387" y="0"/>
                  <a:pt x="370" y="0"/>
                </a:cubicBezTo>
                <a:close/>
                <a:moveTo>
                  <a:pt x="30" y="22"/>
                </a:moveTo>
                <a:cubicBezTo>
                  <a:pt x="370" y="22"/>
                  <a:pt x="370" y="22"/>
                  <a:pt x="370" y="22"/>
                </a:cubicBezTo>
                <a:cubicBezTo>
                  <a:pt x="375" y="22"/>
                  <a:pt x="378" y="26"/>
                  <a:pt x="378" y="30"/>
                </a:cubicBezTo>
                <a:cubicBezTo>
                  <a:pt x="378" y="227"/>
                  <a:pt x="378" y="227"/>
                  <a:pt x="378" y="227"/>
                </a:cubicBezTo>
                <a:cubicBezTo>
                  <a:pt x="22" y="227"/>
                  <a:pt x="22" y="227"/>
                  <a:pt x="22" y="227"/>
                </a:cubicBezTo>
                <a:cubicBezTo>
                  <a:pt x="22" y="30"/>
                  <a:pt x="22" y="30"/>
                  <a:pt x="22" y="30"/>
                </a:cubicBezTo>
                <a:cubicBezTo>
                  <a:pt x="22" y="26"/>
                  <a:pt x="25" y="22"/>
                  <a:pt x="30" y="22"/>
                </a:cubicBezTo>
                <a:close/>
                <a:moveTo>
                  <a:pt x="208" y="360"/>
                </a:moveTo>
                <a:cubicBezTo>
                  <a:pt x="192" y="360"/>
                  <a:pt x="192" y="360"/>
                  <a:pt x="192" y="360"/>
                </a:cubicBezTo>
                <a:cubicBezTo>
                  <a:pt x="192" y="306"/>
                  <a:pt x="192" y="306"/>
                  <a:pt x="192" y="306"/>
                </a:cubicBezTo>
                <a:cubicBezTo>
                  <a:pt x="208" y="306"/>
                  <a:pt x="208" y="306"/>
                  <a:pt x="208" y="306"/>
                </a:cubicBezTo>
                <a:lnTo>
                  <a:pt x="208" y="360"/>
                </a:lnTo>
                <a:close/>
                <a:moveTo>
                  <a:pt x="370" y="284"/>
                </a:moveTo>
                <a:cubicBezTo>
                  <a:pt x="30" y="284"/>
                  <a:pt x="30" y="284"/>
                  <a:pt x="30" y="284"/>
                </a:cubicBezTo>
                <a:cubicBezTo>
                  <a:pt x="25" y="284"/>
                  <a:pt x="22" y="280"/>
                  <a:pt x="22" y="276"/>
                </a:cubicBezTo>
                <a:cubicBezTo>
                  <a:pt x="22" y="249"/>
                  <a:pt x="22" y="249"/>
                  <a:pt x="22" y="249"/>
                </a:cubicBezTo>
                <a:cubicBezTo>
                  <a:pt x="378" y="249"/>
                  <a:pt x="378" y="249"/>
                  <a:pt x="378" y="249"/>
                </a:cubicBezTo>
                <a:cubicBezTo>
                  <a:pt x="378" y="276"/>
                  <a:pt x="378" y="276"/>
                  <a:pt x="378" y="276"/>
                </a:cubicBezTo>
                <a:cubicBezTo>
                  <a:pt x="378" y="280"/>
                  <a:pt x="375" y="284"/>
                  <a:pt x="370" y="284"/>
                </a:cubicBezTo>
                <a:close/>
                <a:moveTo>
                  <a:pt x="370" y="284"/>
                </a:moveTo>
                <a:cubicBezTo>
                  <a:pt x="370" y="284"/>
                  <a:pt x="370" y="284"/>
                  <a:pt x="370" y="28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440" name="组合 439">
            <a:extLst>
              <a:ext uri="{FF2B5EF4-FFF2-40B4-BE49-F238E27FC236}">
                <a16:creationId xmlns:a16="http://schemas.microsoft.com/office/drawing/2014/main" id="{DF2BF4C0-843F-DE48-8CCA-1D72957F38D7}"/>
              </a:ext>
            </a:extLst>
          </p:cNvPr>
          <p:cNvGrpSpPr/>
          <p:nvPr/>
        </p:nvGrpSpPr>
        <p:grpSpPr>
          <a:xfrm>
            <a:off x="1510512" y="3987345"/>
            <a:ext cx="327809" cy="320939"/>
            <a:chOff x="6097588" y="4527550"/>
            <a:chExt cx="530225" cy="519113"/>
          </a:xfrm>
          <a:solidFill>
            <a:srgbClr val="FFFFFF"/>
          </a:solidFill>
        </p:grpSpPr>
        <p:sp>
          <p:nvSpPr>
            <p:cNvPr id="441" name="Freeform 193">
              <a:extLst>
                <a:ext uri="{FF2B5EF4-FFF2-40B4-BE49-F238E27FC236}">
                  <a16:creationId xmlns:a16="http://schemas.microsoft.com/office/drawing/2014/main" id="{203A1A49-25BE-D64D-9D0E-5B3C24ABECD8}"/>
                </a:ext>
              </a:extLst>
            </p:cNvPr>
            <p:cNvSpPr>
              <a:spLocks noEditPoints="1"/>
            </p:cNvSpPr>
            <p:nvPr/>
          </p:nvSpPr>
          <p:spPr bwMode="auto">
            <a:xfrm>
              <a:off x="6297613" y="4527550"/>
              <a:ext cx="330200" cy="519113"/>
            </a:xfrm>
            <a:custGeom>
              <a:avLst/>
              <a:gdLst>
                <a:gd name="T0" fmla="*/ 52 w 211"/>
                <a:gd name="T1" fmla="*/ 126 h 332"/>
                <a:gd name="T2" fmla="*/ 52 w 211"/>
                <a:gd name="T3" fmla="*/ 10 h 332"/>
                <a:gd name="T4" fmla="*/ 41 w 211"/>
                <a:gd name="T5" fmla="*/ 0 h 332"/>
                <a:gd name="T6" fmla="*/ 31 w 211"/>
                <a:gd name="T7" fmla="*/ 10 h 332"/>
                <a:gd name="T8" fmla="*/ 31 w 211"/>
                <a:gd name="T9" fmla="*/ 126 h 332"/>
                <a:gd name="T10" fmla="*/ 0 w 211"/>
                <a:gd name="T11" fmla="*/ 166 h 332"/>
                <a:gd name="T12" fmla="*/ 31 w 211"/>
                <a:gd name="T13" fmla="*/ 206 h 332"/>
                <a:gd name="T14" fmla="*/ 31 w 211"/>
                <a:gd name="T15" fmla="*/ 321 h 332"/>
                <a:gd name="T16" fmla="*/ 36 w 211"/>
                <a:gd name="T17" fmla="*/ 330 h 332"/>
                <a:gd name="T18" fmla="*/ 46 w 211"/>
                <a:gd name="T19" fmla="*/ 330 h 332"/>
                <a:gd name="T20" fmla="*/ 52 w 211"/>
                <a:gd name="T21" fmla="*/ 321 h 332"/>
                <a:gd name="T22" fmla="*/ 52 w 211"/>
                <a:gd name="T23" fmla="*/ 206 h 332"/>
                <a:gd name="T24" fmla="*/ 83 w 211"/>
                <a:gd name="T25" fmla="*/ 166 h 332"/>
                <a:gd name="T26" fmla="*/ 52 w 211"/>
                <a:gd name="T27" fmla="*/ 126 h 332"/>
                <a:gd name="T28" fmla="*/ 52 w 211"/>
                <a:gd name="T29" fmla="*/ 184 h 332"/>
                <a:gd name="T30" fmla="*/ 41 w 211"/>
                <a:gd name="T31" fmla="*/ 187 h 332"/>
                <a:gd name="T32" fmla="*/ 31 w 211"/>
                <a:gd name="T33" fmla="*/ 184 h 332"/>
                <a:gd name="T34" fmla="*/ 20 w 211"/>
                <a:gd name="T35" fmla="*/ 166 h 332"/>
                <a:gd name="T36" fmla="*/ 31 w 211"/>
                <a:gd name="T37" fmla="*/ 148 h 332"/>
                <a:gd name="T38" fmla="*/ 41 w 211"/>
                <a:gd name="T39" fmla="*/ 145 h 332"/>
                <a:gd name="T40" fmla="*/ 52 w 211"/>
                <a:gd name="T41" fmla="*/ 148 h 332"/>
                <a:gd name="T42" fmla="*/ 63 w 211"/>
                <a:gd name="T43" fmla="*/ 166 h 332"/>
                <a:gd name="T44" fmla="*/ 52 w 211"/>
                <a:gd name="T45" fmla="*/ 184 h 332"/>
                <a:gd name="T46" fmla="*/ 180 w 211"/>
                <a:gd name="T47" fmla="*/ 57 h 332"/>
                <a:gd name="T48" fmla="*/ 180 w 211"/>
                <a:gd name="T49" fmla="*/ 10 h 332"/>
                <a:gd name="T50" fmla="*/ 170 w 211"/>
                <a:gd name="T51" fmla="*/ 0 h 332"/>
                <a:gd name="T52" fmla="*/ 160 w 211"/>
                <a:gd name="T53" fmla="*/ 10 h 332"/>
                <a:gd name="T54" fmla="*/ 160 w 211"/>
                <a:gd name="T55" fmla="*/ 57 h 332"/>
                <a:gd name="T56" fmla="*/ 128 w 211"/>
                <a:gd name="T57" fmla="*/ 96 h 332"/>
                <a:gd name="T58" fmla="*/ 160 w 211"/>
                <a:gd name="T59" fmla="*/ 136 h 332"/>
                <a:gd name="T60" fmla="*/ 160 w 211"/>
                <a:gd name="T61" fmla="*/ 322 h 332"/>
                <a:gd name="T62" fmla="*/ 170 w 211"/>
                <a:gd name="T63" fmla="*/ 332 h 332"/>
                <a:gd name="T64" fmla="*/ 180 w 211"/>
                <a:gd name="T65" fmla="*/ 322 h 332"/>
                <a:gd name="T66" fmla="*/ 180 w 211"/>
                <a:gd name="T67" fmla="*/ 136 h 332"/>
                <a:gd name="T68" fmla="*/ 211 w 211"/>
                <a:gd name="T69" fmla="*/ 96 h 332"/>
                <a:gd name="T70" fmla="*/ 180 w 211"/>
                <a:gd name="T71" fmla="*/ 57 h 332"/>
                <a:gd name="T72" fmla="*/ 180 w 211"/>
                <a:gd name="T73" fmla="*/ 115 h 332"/>
                <a:gd name="T74" fmla="*/ 170 w 211"/>
                <a:gd name="T75" fmla="*/ 118 h 332"/>
                <a:gd name="T76" fmla="*/ 160 w 211"/>
                <a:gd name="T77" fmla="*/ 115 h 332"/>
                <a:gd name="T78" fmla="*/ 149 w 211"/>
                <a:gd name="T79" fmla="*/ 96 h 332"/>
                <a:gd name="T80" fmla="*/ 160 w 211"/>
                <a:gd name="T81" fmla="*/ 78 h 332"/>
                <a:gd name="T82" fmla="*/ 170 w 211"/>
                <a:gd name="T83" fmla="*/ 75 h 332"/>
                <a:gd name="T84" fmla="*/ 180 w 211"/>
                <a:gd name="T85" fmla="*/ 78 h 332"/>
                <a:gd name="T86" fmla="*/ 191 w 211"/>
                <a:gd name="T87" fmla="*/ 96 h 332"/>
                <a:gd name="T88" fmla="*/ 180 w 211"/>
                <a:gd name="T89" fmla="*/ 115 h 332"/>
                <a:gd name="T90" fmla="*/ 180 w 211"/>
                <a:gd name="T91" fmla="*/ 115 h 332"/>
                <a:gd name="T92" fmla="*/ 180 w 211"/>
                <a:gd name="T93" fmla="*/ 115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1" h="332">
                  <a:moveTo>
                    <a:pt x="52" y="126"/>
                  </a:moveTo>
                  <a:cubicBezTo>
                    <a:pt x="52" y="10"/>
                    <a:pt x="52" y="10"/>
                    <a:pt x="52" y="10"/>
                  </a:cubicBezTo>
                  <a:cubicBezTo>
                    <a:pt x="52" y="5"/>
                    <a:pt x="47" y="0"/>
                    <a:pt x="41" y="0"/>
                  </a:cubicBezTo>
                  <a:cubicBezTo>
                    <a:pt x="36" y="0"/>
                    <a:pt x="31" y="5"/>
                    <a:pt x="31" y="10"/>
                  </a:cubicBezTo>
                  <a:cubicBezTo>
                    <a:pt x="31" y="126"/>
                    <a:pt x="31" y="126"/>
                    <a:pt x="31" y="126"/>
                  </a:cubicBezTo>
                  <a:cubicBezTo>
                    <a:pt x="14" y="131"/>
                    <a:pt x="0" y="147"/>
                    <a:pt x="0" y="166"/>
                  </a:cubicBezTo>
                  <a:cubicBezTo>
                    <a:pt x="0" y="185"/>
                    <a:pt x="13" y="202"/>
                    <a:pt x="31" y="206"/>
                  </a:cubicBezTo>
                  <a:cubicBezTo>
                    <a:pt x="31" y="321"/>
                    <a:pt x="31" y="321"/>
                    <a:pt x="31" y="321"/>
                  </a:cubicBezTo>
                  <a:cubicBezTo>
                    <a:pt x="31" y="325"/>
                    <a:pt x="33" y="328"/>
                    <a:pt x="36" y="330"/>
                  </a:cubicBezTo>
                  <a:cubicBezTo>
                    <a:pt x="40" y="332"/>
                    <a:pt x="43" y="332"/>
                    <a:pt x="46" y="330"/>
                  </a:cubicBezTo>
                  <a:cubicBezTo>
                    <a:pt x="50" y="328"/>
                    <a:pt x="52" y="325"/>
                    <a:pt x="52" y="321"/>
                  </a:cubicBezTo>
                  <a:cubicBezTo>
                    <a:pt x="52" y="206"/>
                    <a:pt x="52" y="206"/>
                    <a:pt x="52" y="206"/>
                  </a:cubicBezTo>
                  <a:cubicBezTo>
                    <a:pt x="69" y="201"/>
                    <a:pt x="83" y="185"/>
                    <a:pt x="83" y="166"/>
                  </a:cubicBezTo>
                  <a:cubicBezTo>
                    <a:pt x="83" y="147"/>
                    <a:pt x="69" y="131"/>
                    <a:pt x="52" y="126"/>
                  </a:cubicBezTo>
                  <a:close/>
                  <a:moveTo>
                    <a:pt x="52" y="184"/>
                  </a:moveTo>
                  <a:cubicBezTo>
                    <a:pt x="48" y="186"/>
                    <a:pt x="45" y="187"/>
                    <a:pt x="41" y="187"/>
                  </a:cubicBezTo>
                  <a:cubicBezTo>
                    <a:pt x="38" y="187"/>
                    <a:pt x="34" y="186"/>
                    <a:pt x="31" y="184"/>
                  </a:cubicBezTo>
                  <a:cubicBezTo>
                    <a:pt x="25" y="181"/>
                    <a:pt x="20" y="174"/>
                    <a:pt x="20" y="166"/>
                  </a:cubicBezTo>
                  <a:cubicBezTo>
                    <a:pt x="20" y="158"/>
                    <a:pt x="25" y="152"/>
                    <a:pt x="31" y="148"/>
                  </a:cubicBezTo>
                  <a:cubicBezTo>
                    <a:pt x="34" y="146"/>
                    <a:pt x="38" y="145"/>
                    <a:pt x="41" y="145"/>
                  </a:cubicBezTo>
                  <a:cubicBezTo>
                    <a:pt x="45" y="145"/>
                    <a:pt x="48" y="146"/>
                    <a:pt x="52" y="148"/>
                  </a:cubicBezTo>
                  <a:cubicBezTo>
                    <a:pt x="58" y="152"/>
                    <a:pt x="63" y="158"/>
                    <a:pt x="63" y="166"/>
                  </a:cubicBezTo>
                  <a:cubicBezTo>
                    <a:pt x="63" y="174"/>
                    <a:pt x="58" y="181"/>
                    <a:pt x="52" y="184"/>
                  </a:cubicBezTo>
                  <a:close/>
                  <a:moveTo>
                    <a:pt x="180" y="57"/>
                  </a:moveTo>
                  <a:cubicBezTo>
                    <a:pt x="180" y="10"/>
                    <a:pt x="180" y="10"/>
                    <a:pt x="180" y="10"/>
                  </a:cubicBezTo>
                  <a:cubicBezTo>
                    <a:pt x="180" y="5"/>
                    <a:pt x="175" y="0"/>
                    <a:pt x="170" y="0"/>
                  </a:cubicBezTo>
                  <a:cubicBezTo>
                    <a:pt x="164" y="0"/>
                    <a:pt x="160" y="5"/>
                    <a:pt x="160" y="10"/>
                  </a:cubicBezTo>
                  <a:cubicBezTo>
                    <a:pt x="160" y="57"/>
                    <a:pt x="160" y="57"/>
                    <a:pt x="160" y="57"/>
                  </a:cubicBezTo>
                  <a:cubicBezTo>
                    <a:pt x="142" y="61"/>
                    <a:pt x="128" y="77"/>
                    <a:pt x="128" y="96"/>
                  </a:cubicBezTo>
                  <a:cubicBezTo>
                    <a:pt x="128" y="116"/>
                    <a:pt x="142" y="132"/>
                    <a:pt x="160" y="136"/>
                  </a:cubicBezTo>
                  <a:cubicBezTo>
                    <a:pt x="160" y="322"/>
                    <a:pt x="160" y="322"/>
                    <a:pt x="160" y="322"/>
                  </a:cubicBezTo>
                  <a:cubicBezTo>
                    <a:pt x="160" y="327"/>
                    <a:pt x="164" y="332"/>
                    <a:pt x="170" y="332"/>
                  </a:cubicBezTo>
                  <a:cubicBezTo>
                    <a:pt x="175" y="332"/>
                    <a:pt x="180" y="327"/>
                    <a:pt x="180" y="322"/>
                  </a:cubicBezTo>
                  <a:cubicBezTo>
                    <a:pt x="180" y="136"/>
                    <a:pt x="180" y="136"/>
                    <a:pt x="180" y="136"/>
                  </a:cubicBezTo>
                  <a:cubicBezTo>
                    <a:pt x="198" y="132"/>
                    <a:pt x="211" y="116"/>
                    <a:pt x="211" y="96"/>
                  </a:cubicBezTo>
                  <a:cubicBezTo>
                    <a:pt x="211" y="77"/>
                    <a:pt x="198" y="61"/>
                    <a:pt x="180" y="57"/>
                  </a:cubicBezTo>
                  <a:close/>
                  <a:moveTo>
                    <a:pt x="180" y="115"/>
                  </a:moveTo>
                  <a:cubicBezTo>
                    <a:pt x="177" y="116"/>
                    <a:pt x="173" y="118"/>
                    <a:pt x="170" y="118"/>
                  </a:cubicBezTo>
                  <a:cubicBezTo>
                    <a:pt x="166" y="118"/>
                    <a:pt x="163" y="116"/>
                    <a:pt x="160" y="115"/>
                  </a:cubicBezTo>
                  <a:cubicBezTo>
                    <a:pt x="153" y="111"/>
                    <a:pt x="149" y="104"/>
                    <a:pt x="149" y="96"/>
                  </a:cubicBezTo>
                  <a:cubicBezTo>
                    <a:pt x="149" y="89"/>
                    <a:pt x="153" y="82"/>
                    <a:pt x="160" y="78"/>
                  </a:cubicBezTo>
                  <a:cubicBezTo>
                    <a:pt x="163" y="77"/>
                    <a:pt x="166" y="75"/>
                    <a:pt x="170" y="75"/>
                  </a:cubicBezTo>
                  <a:cubicBezTo>
                    <a:pt x="173" y="75"/>
                    <a:pt x="177" y="77"/>
                    <a:pt x="180" y="78"/>
                  </a:cubicBezTo>
                  <a:cubicBezTo>
                    <a:pt x="186" y="82"/>
                    <a:pt x="191" y="89"/>
                    <a:pt x="191" y="96"/>
                  </a:cubicBezTo>
                  <a:cubicBezTo>
                    <a:pt x="191" y="104"/>
                    <a:pt x="186" y="111"/>
                    <a:pt x="180" y="115"/>
                  </a:cubicBezTo>
                  <a:close/>
                  <a:moveTo>
                    <a:pt x="180" y="115"/>
                  </a:moveTo>
                  <a:cubicBezTo>
                    <a:pt x="180" y="115"/>
                    <a:pt x="180" y="115"/>
                    <a:pt x="180" y="11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194">
              <a:extLst>
                <a:ext uri="{FF2B5EF4-FFF2-40B4-BE49-F238E27FC236}">
                  <a16:creationId xmlns:a16="http://schemas.microsoft.com/office/drawing/2014/main" id="{5B76AADE-665F-704A-8BED-F3E5C0BABFAA}"/>
                </a:ext>
              </a:extLst>
            </p:cNvPr>
            <p:cNvSpPr>
              <a:spLocks noEditPoints="1"/>
            </p:cNvSpPr>
            <p:nvPr/>
          </p:nvSpPr>
          <p:spPr bwMode="auto">
            <a:xfrm>
              <a:off x="6097588" y="4527550"/>
              <a:ext cx="128588" cy="519113"/>
            </a:xfrm>
            <a:custGeom>
              <a:avLst/>
              <a:gdLst>
                <a:gd name="T0" fmla="*/ 51 w 82"/>
                <a:gd name="T1" fmla="*/ 196 h 332"/>
                <a:gd name="T2" fmla="*/ 51 w 82"/>
                <a:gd name="T3" fmla="*/ 10 h 332"/>
                <a:gd name="T4" fmla="*/ 46 w 82"/>
                <a:gd name="T5" fmla="*/ 2 h 332"/>
                <a:gd name="T6" fmla="*/ 36 w 82"/>
                <a:gd name="T7" fmla="*/ 2 h 332"/>
                <a:gd name="T8" fmla="*/ 31 w 82"/>
                <a:gd name="T9" fmla="*/ 10 h 332"/>
                <a:gd name="T10" fmla="*/ 31 w 82"/>
                <a:gd name="T11" fmla="*/ 196 h 332"/>
                <a:gd name="T12" fmla="*/ 0 w 82"/>
                <a:gd name="T13" fmla="*/ 236 h 332"/>
                <a:gd name="T14" fmla="*/ 31 w 82"/>
                <a:gd name="T15" fmla="*/ 276 h 332"/>
                <a:gd name="T16" fmla="*/ 31 w 82"/>
                <a:gd name="T17" fmla="*/ 322 h 332"/>
                <a:gd name="T18" fmla="*/ 41 w 82"/>
                <a:gd name="T19" fmla="*/ 332 h 332"/>
                <a:gd name="T20" fmla="*/ 51 w 82"/>
                <a:gd name="T21" fmla="*/ 322 h 332"/>
                <a:gd name="T22" fmla="*/ 51 w 82"/>
                <a:gd name="T23" fmla="*/ 276 h 332"/>
                <a:gd name="T24" fmla="*/ 82 w 82"/>
                <a:gd name="T25" fmla="*/ 236 h 332"/>
                <a:gd name="T26" fmla="*/ 51 w 82"/>
                <a:gd name="T27" fmla="*/ 196 h 332"/>
                <a:gd name="T28" fmla="*/ 51 w 82"/>
                <a:gd name="T29" fmla="*/ 254 h 332"/>
                <a:gd name="T30" fmla="*/ 41 w 82"/>
                <a:gd name="T31" fmla="*/ 257 h 332"/>
                <a:gd name="T32" fmla="*/ 31 w 82"/>
                <a:gd name="T33" fmla="*/ 254 h 332"/>
                <a:gd name="T34" fmla="*/ 20 w 82"/>
                <a:gd name="T35" fmla="*/ 236 h 332"/>
                <a:gd name="T36" fmla="*/ 31 w 82"/>
                <a:gd name="T37" fmla="*/ 218 h 332"/>
                <a:gd name="T38" fmla="*/ 41 w 82"/>
                <a:gd name="T39" fmla="*/ 215 h 332"/>
                <a:gd name="T40" fmla="*/ 51 w 82"/>
                <a:gd name="T41" fmla="*/ 218 h 332"/>
                <a:gd name="T42" fmla="*/ 62 w 82"/>
                <a:gd name="T43" fmla="*/ 236 h 332"/>
                <a:gd name="T44" fmla="*/ 51 w 82"/>
                <a:gd name="T45" fmla="*/ 254 h 332"/>
                <a:gd name="T46" fmla="*/ 51 w 82"/>
                <a:gd name="T47" fmla="*/ 254 h 332"/>
                <a:gd name="T48" fmla="*/ 51 w 82"/>
                <a:gd name="T49" fmla="*/ 25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332">
                  <a:moveTo>
                    <a:pt x="51" y="196"/>
                  </a:moveTo>
                  <a:cubicBezTo>
                    <a:pt x="51" y="10"/>
                    <a:pt x="51" y="10"/>
                    <a:pt x="51" y="10"/>
                  </a:cubicBezTo>
                  <a:cubicBezTo>
                    <a:pt x="51" y="7"/>
                    <a:pt x="49" y="3"/>
                    <a:pt x="46" y="2"/>
                  </a:cubicBezTo>
                  <a:cubicBezTo>
                    <a:pt x="43" y="0"/>
                    <a:pt x="39" y="0"/>
                    <a:pt x="36" y="2"/>
                  </a:cubicBezTo>
                  <a:cubicBezTo>
                    <a:pt x="33" y="3"/>
                    <a:pt x="31" y="7"/>
                    <a:pt x="31" y="10"/>
                  </a:cubicBezTo>
                  <a:cubicBezTo>
                    <a:pt x="31" y="196"/>
                    <a:pt x="31" y="196"/>
                    <a:pt x="31" y="196"/>
                  </a:cubicBezTo>
                  <a:cubicBezTo>
                    <a:pt x="13" y="201"/>
                    <a:pt x="0" y="217"/>
                    <a:pt x="0" y="236"/>
                  </a:cubicBezTo>
                  <a:cubicBezTo>
                    <a:pt x="0" y="255"/>
                    <a:pt x="13" y="271"/>
                    <a:pt x="31" y="276"/>
                  </a:cubicBezTo>
                  <a:cubicBezTo>
                    <a:pt x="31" y="322"/>
                    <a:pt x="31" y="322"/>
                    <a:pt x="31" y="322"/>
                  </a:cubicBezTo>
                  <a:cubicBezTo>
                    <a:pt x="31" y="327"/>
                    <a:pt x="36" y="332"/>
                    <a:pt x="41" y="332"/>
                  </a:cubicBezTo>
                  <a:cubicBezTo>
                    <a:pt x="47" y="332"/>
                    <a:pt x="51" y="327"/>
                    <a:pt x="51" y="322"/>
                  </a:cubicBezTo>
                  <a:cubicBezTo>
                    <a:pt x="51" y="276"/>
                    <a:pt x="51" y="276"/>
                    <a:pt x="51" y="276"/>
                  </a:cubicBezTo>
                  <a:cubicBezTo>
                    <a:pt x="69" y="271"/>
                    <a:pt x="82" y="255"/>
                    <a:pt x="82" y="236"/>
                  </a:cubicBezTo>
                  <a:cubicBezTo>
                    <a:pt x="82" y="217"/>
                    <a:pt x="69" y="201"/>
                    <a:pt x="51" y="196"/>
                  </a:cubicBezTo>
                  <a:close/>
                  <a:moveTo>
                    <a:pt x="51" y="254"/>
                  </a:moveTo>
                  <a:cubicBezTo>
                    <a:pt x="48" y="256"/>
                    <a:pt x="45" y="257"/>
                    <a:pt x="41" y="257"/>
                  </a:cubicBezTo>
                  <a:cubicBezTo>
                    <a:pt x="37" y="257"/>
                    <a:pt x="34" y="256"/>
                    <a:pt x="31" y="254"/>
                  </a:cubicBezTo>
                  <a:cubicBezTo>
                    <a:pt x="25" y="251"/>
                    <a:pt x="20" y="244"/>
                    <a:pt x="20" y="236"/>
                  </a:cubicBezTo>
                  <a:cubicBezTo>
                    <a:pt x="20" y="228"/>
                    <a:pt x="25" y="221"/>
                    <a:pt x="31" y="218"/>
                  </a:cubicBezTo>
                  <a:cubicBezTo>
                    <a:pt x="34" y="216"/>
                    <a:pt x="37" y="215"/>
                    <a:pt x="41" y="215"/>
                  </a:cubicBezTo>
                  <a:cubicBezTo>
                    <a:pt x="45" y="215"/>
                    <a:pt x="48" y="216"/>
                    <a:pt x="51" y="218"/>
                  </a:cubicBezTo>
                  <a:cubicBezTo>
                    <a:pt x="58" y="221"/>
                    <a:pt x="62" y="228"/>
                    <a:pt x="62" y="236"/>
                  </a:cubicBezTo>
                  <a:cubicBezTo>
                    <a:pt x="62" y="244"/>
                    <a:pt x="58" y="251"/>
                    <a:pt x="51" y="254"/>
                  </a:cubicBezTo>
                  <a:close/>
                  <a:moveTo>
                    <a:pt x="51" y="254"/>
                  </a:moveTo>
                  <a:cubicBezTo>
                    <a:pt x="51" y="254"/>
                    <a:pt x="51" y="254"/>
                    <a:pt x="51" y="25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40270523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25"/>
                                        </p:tgtEl>
                                        <p:attrNameLst>
                                          <p:attrName>style.visibility</p:attrName>
                                        </p:attrNameLst>
                                      </p:cBhvr>
                                      <p:to>
                                        <p:strVal val="visible"/>
                                      </p:to>
                                    </p:set>
                                    <p:animEffect transition="in" filter="blinds(horizontal)">
                                      <p:cBhvr>
                                        <p:cTn id="7" dur="500"/>
                                        <p:tgtEl>
                                          <p:spTgt spid="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18</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10069748" cy="523220"/>
            <a:chOff x="1" y="200326"/>
            <a:chExt cx="10069748"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9490098"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Recap on aCMP + aCloud Private Cloud Architecture </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44" name="Rectangle 2">
            <a:extLst>
              <a:ext uri="{FF2B5EF4-FFF2-40B4-BE49-F238E27FC236}">
                <a16:creationId xmlns:a16="http://schemas.microsoft.com/office/drawing/2014/main" id="{F4E61AAB-97FE-C441-AB89-6A6F8EBC60FE}"/>
              </a:ext>
            </a:extLst>
          </p:cNvPr>
          <p:cNvSpPr/>
          <p:nvPr/>
        </p:nvSpPr>
        <p:spPr>
          <a:xfrm>
            <a:off x="2099743" y="4214472"/>
            <a:ext cx="2346590" cy="637301"/>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entury Gothic" panose="020B0502020202020204" pitchFamily="34" charset="0"/>
              </a:rPr>
              <a:t>aCloud Cluster 1</a:t>
            </a:r>
          </a:p>
        </p:txBody>
      </p:sp>
      <p:sp>
        <p:nvSpPr>
          <p:cNvPr id="45" name="Rectangle 5">
            <a:extLst>
              <a:ext uri="{FF2B5EF4-FFF2-40B4-BE49-F238E27FC236}">
                <a16:creationId xmlns:a16="http://schemas.microsoft.com/office/drawing/2014/main" id="{95213DB7-018F-8241-AEFB-750B70AB5105}"/>
              </a:ext>
            </a:extLst>
          </p:cNvPr>
          <p:cNvSpPr/>
          <p:nvPr/>
        </p:nvSpPr>
        <p:spPr>
          <a:xfrm>
            <a:off x="5029843" y="4214472"/>
            <a:ext cx="2346590" cy="637301"/>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entury Gothic" panose="020B0502020202020204" pitchFamily="34" charset="0"/>
              </a:rPr>
              <a:t>VMware Cluster</a:t>
            </a:r>
          </a:p>
        </p:txBody>
      </p:sp>
      <p:sp>
        <p:nvSpPr>
          <p:cNvPr id="46" name="Rectangle 6">
            <a:extLst>
              <a:ext uri="{FF2B5EF4-FFF2-40B4-BE49-F238E27FC236}">
                <a16:creationId xmlns:a16="http://schemas.microsoft.com/office/drawing/2014/main" id="{7AF0E56E-57BE-4442-9CA5-24ED6340EF3A}"/>
              </a:ext>
            </a:extLst>
          </p:cNvPr>
          <p:cNvSpPr/>
          <p:nvPr/>
        </p:nvSpPr>
        <p:spPr>
          <a:xfrm>
            <a:off x="7959943" y="4210950"/>
            <a:ext cx="2346590" cy="637301"/>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entury Gothic" panose="020B0502020202020204" pitchFamily="34" charset="0"/>
              </a:rPr>
              <a:t>aCloud Cluster 2</a:t>
            </a:r>
          </a:p>
        </p:txBody>
      </p:sp>
      <p:grpSp>
        <p:nvGrpSpPr>
          <p:cNvPr id="27" name="组合 26">
            <a:extLst>
              <a:ext uri="{FF2B5EF4-FFF2-40B4-BE49-F238E27FC236}">
                <a16:creationId xmlns:a16="http://schemas.microsoft.com/office/drawing/2014/main" id="{63C85615-1679-A542-8D5A-2AF30FA5EFAC}"/>
              </a:ext>
            </a:extLst>
          </p:cNvPr>
          <p:cNvGrpSpPr/>
          <p:nvPr/>
        </p:nvGrpSpPr>
        <p:grpSpPr>
          <a:xfrm>
            <a:off x="1690807" y="3929827"/>
            <a:ext cx="5966971" cy="2204926"/>
            <a:chOff x="1690807" y="3929827"/>
            <a:chExt cx="5966971" cy="2204926"/>
          </a:xfrm>
        </p:grpSpPr>
        <p:sp>
          <p:nvSpPr>
            <p:cNvPr id="41" name="TextBox 11">
              <a:extLst>
                <a:ext uri="{FF2B5EF4-FFF2-40B4-BE49-F238E27FC236}">
                  <a16:creationId xmlns:a16="http://schemas.microsoft.com/office/drawing/2014/main" id="{4A6B6449-8039-2240-AD40-7E3A661B796A}"/>
                </a:ext>
              </a:extLst>
            </p:cNvPr>
            <p:cNvSpPr txBox="1"/>
            <p:nvPr/>
          </p:nvSpPr>
          <p:spPr>
            <a:xfrm>
              <a:off x="1690807" y="5857754"/>
              <a:ext cx="4533524" cy="276999"/>
            </a:xfrm>
            <a:prstGeom prst="rect">
              <a:avLst/>
            </a:prstGeom>
            <a:noFill/>
          </p:spPr>
          <p:txBody>
            <a:bodyPr wrap="square" rtlCol="0">
              <a:spAutoFit/>
            </a:bodyPr>
            <a:lstStyle/>
            <a:p>
              <a:r>
                <a:rPr lang="en-US" sz="1200" dirty="0">
                  <a:solidFill>
                    <a:schemeClr val="bg1"/>
                  </a:solidFill>
                  <a:latin typeface="Century Gothic" panose="020B0502020202020204" pitchFamily="34" charset="0"/>
                </a:rPr>
                <a:t>Note: resource pool was previously called availability zone</a:t>
              </a:r>
            </a:p>
          </p:txBody>
        </p:sp>
        <p:sp>
          <p:nvSpPr>
            <p:cNvPr id="47" name="Rectangle 4">
              <a:extLst>
                <a:ext uri="{FF2B5EF4-FFF2-40B4-BE49-F238E27FC236}">
                  <a16:creationId xmlns:a16="http://schemas.microsoft.com/office/drawing/2014/main" id="{AD929DB6-9C20-7D4C-9630-38CFD925A654}"/>
                </a:ext>
              </a:extLst>
            </p:cNvPr>
            <p:cNvSpPr/>
            <p:nvPr/>
          </p:nvSpPr>
          <p:spPr>
            <a:xfrm>
              <a:off x="1808564" y="3929827"/>
              <a:ext cx="5849214" cy="1705241"/>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48" name="TextBox 7">
              <a:extLst>
                <a:ext uri="{FF2B5EF4-FFF2-40B4-BE49-F238E27FC236}">
                  <a16:creationId xmlns:a16="http://schemas.microsoft.com/office/drawing/2014/main" id="{82D76D05-2720-044A-82DF-DEC2842CF547}"/>
                </a:ext>
              </a:extLst>
            </p:cNvPr>
            <p:cNvSpPr txBox="1"/>
            <p:nvPr/>
          </p:nvSpPr>
          <p:spPr>
            <a:xfrm>
              <a:off x="3474126" y="5061601"/>
              <a:ext cx="2785791" cy="347426"/>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Shared resource pool</a:t>
              </a:r>
            </a:p>
          </p:txBody>
        </p:sp>
      </p:grpSp>
      <p:grpSp>
        <p:nvGrpSpPr>
          <p:cNvPr id="28" name="组合 27">
            <a:extLst>
              <a:ext uri="{FF2B5EF4-FFF2-40B4-BE49-F238E27FC236}">
                <a16:creationId xmlns:a16="http://schemas.microsoft.com/office/drawing/2014/main" id="{9193516F-68E2-1A44-BFCB-186771461F4F}"/>
              </a:ext>
            </a:extLst>
          </p:cNvPr>
          <p:cNvGrpSpPr/>
          <p:nvPr/>
        </p:nvGrpSpPr>
        <p:grpSpPr>
          <a:xfrm>
            <a:off x="7831894" y="3929827"/>
            <a:ext cx="2551542" cy="1705241"/>
            <a:chOff x="7831894" y="3929827"/>
            <a:chExt cx="2551542" cy="1705241"/>
          </a:xfrm>
        </p:grpSpPr>
        <p:sp>
          <p:nvSpPr>
            <p:cNvPr id="49" name="Rectangle 9">
              <a:extLst>
                <a:ext uri="{FF2B5EF4-FFF2-40B4-BE49-F238E27FC236}">
                  <a16:creationId xmlns:a16="http://schemas.microsoft.com/office/drawing/2014/main" id="{9455C8D8-05E7-BD4D-ACF4-85FB11459361}"/>
                </a:ext>
              </a:extLst>
            </p:cNvPr>
            <p:cNvSpPr/>
            <p:nvPr/>
          </p:nvSpPr>
          <p:spPr>
            <a:xfrm>
              <a:off x="7845482" y="3929827"/>
              <a:ext cx="2537954" cy="1705241"/>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50" name="TextBox 10">
              <a:extLst>
                <a:ext uri="{FF2B5EF4-FFF2-40B4-BE49-F238E27FC236}">
                  <a16:creationId xmlns:a16="http://schemas.microsoft.com/office/drawing/2014/main" id="{406B1B4B-9E26-5145-8583-A5FABC589AE3}"/>
                </a:ext>
              </a:extLst>
            </p:cNvPr>
            <p:cNvSpPr txBox="1"/>
            <p:nvPr/>
          </p:nvSpPr>
          <p:spPr>
            <a:xfrm>
              <a:off x="7831894" y="5061601"/>
              <a:ext cx="2551542" cy="312683"/>
            </a:xfrm>
            <a:prstGeom prst="rect">
              <a:avLst/>
            </a:prstGeom>
            <a:noFill/>
          </p:spPr>
          <p:txBody>
            <a:bodyPr wrap="square" rtlCol="0">
              <a:spAutoFit/>
            </a:bodyPr>
            <a:lstStyle/>
            <a:p>
              <a:pPr algn="ctr"/>
              <a:r>
                <a:rPr lang="en-US" sz="1200" dirty="0">
                  <a:solidFill>
                    <a:schemeClr val="bg1"/>
                  </a:solidFill>
                  <a:latin typeface="Century Gothic" panose="020B0502020202020204" pitchFamily="34" charset="0"/>
                </a:rPr>
                <a:t>Dedicated</a:t>
              </a:r>
              <a:r>
                <a:rPr lang="zh-CN" altLang="en-US" sz="1200" dirty="0">
                  <a:solidFill>
                    <a:schemeClr val="bg1"/>
                  </a:solidFill>
                  <a:latin typeface="Century Gothic" panose="020B0502020202020204" pitchFamily="34" charset="0"/>
                </a:rPr>
                <a:t> </a:t>
              </a:r>
              <a:r>
                <a:rPr lang="en-US" sz="1200" dirty="0">
                  <a:solidFill>
                    <a:schemeClr val="bg1"/>
                  </a:solidFill>
                  <a:latin typeface="Century Gothic" panose="020B0502020202020204" pitchFamily="34" charset="0"/>
                </a:rPr>
                <a:t>resource pool</a:t>
              </a:r>
            </a:p>
          </p:txBody>
        </p:sp>
      </p:grpSp>
      <p:sp>
        <p:nvSpPr>
          <p:cNvPr id="54" name="Rounded Rectangle 15">
            <a:extLst>
              <a:ext uri="{FF2B5EF4-FFF2-40B4-BE49-F238E27FC236}">
                <a16:creationId xmlns:a16="http://schemas.microsoft.com/office/drawing/2014/main" id="{B14B96D8-637F-7D40-BA05-36E021CAE160}"/>
              </a:ext>
            </a:extLst>
          </p:cNvPr>
          <p:cNvSpPr/>
          <p:nvPr/>
        </p:nvSpPr>
        <p:spPr>
          <a:xfrm>
            <a:off x="7950758" y="3174878"/>
            <a:ext cx="2346590" cy="51622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entury Gothic" panose="020B0502020202020204" pitchFamily="34" charset="0"/>
              </a:rPr>
              <a:t>Tenant </a:t>
            </a:r>
          </a:p>
        </p:txBody>
      </p:sp>
      <p:grpSp>
        <p:nvGrpSpPr>
          <p:cNvPr id="32" name="组合 31">
            <a:extLst>
              <a:ext uri="{FF2B5EF4-FFF2-40B4-BE49-F238E27FC236}">
                <a16:creationId xmlns:a16="http://schemas.microsoft.com/office/drawing/2014/main" id="{3EEC57B5-1AC6-974D-B3F5-58D32BD397B0}"/>
              </a:ext>
            </a:extLst>
          </p:cNvPr>
          <p:cNvGrpSpPr/>
          <p:nvPr/>
        </p:nvGrpSpPr>
        <p:grpSpPr>
          <a:xfrm>
            <a:off x="1808563" y="2670102"/>
            <a:ext cx="8574874" cy="1094312"/>
            <a:chOff x="1808563" y="2670102"/>
            <a:chExt cx="8574874" cy="1094312"/>
          </a:xfrm>
        </p:grpSpPr>
        <p:grpSp>
          <p:nvGrpSpPr>
            <p:cNvPr id="55" name="Group 19">
              <a:extLst>
                <a:ext uri="{FF2B5EF4-FFF2-40B4-BE49-F238E27FC236}">
                  <a16:creationId xmlns:a16="http://schemas.microsoft.com/office/drawing/2014/main" id="{A3288E50-CB9C-5841-9E98-76B26BECC781}"/>
                </a:ext>
              </a:extLst>
            </p:cNvPr>
            <p:cNvGrpSpPr/>
            <p:nvPr/>
          </p:nvGrpSpPr>
          <p:grpSpPr>
            <a:xfrm>
              <a:off x="1808563" y="2670102"/>
              <a:ext cx="1342702" cy="1094312"/>
              <a:chOff x="1816608" y="2511552"/>
              <a:chExt cx="1304544" cy="1063213"/>
            </a:xfrm>
          </p:grpSpPr>
          <p:sp>
            <p:nvSpPr>
              <p:cNvPr id="79" name="Rounded Rectangle 12">
                <a:extLst>
                  <a:ext uri="{FF2B5EF4-FFF2-40B4-BE49-F238E27FC236}">
                    <a16:creationId xmlns:a16="http://schemas.microsoft.com/office/drawing/2014/main" id="{81C8F99A-CF33-B746-945C-B59DFC29F3F9}"/>
                  </a:ext>
                </a:extLst>
              </p:cNvPr>
              <p:cNvSpPr/>
              <p:nvPr/>
            </p:nvSpPr>
            <p:spPr>
              <a:xfrm>
                <a:off x="1816608" y="2511552"/>
                <a:ext cx="1304544" cy="1063213"/>
              </a:xfrm>
              <a:prstGeom prst="roundRect">
                <a:avLst>
                  <a:gd name="adj" fmla="val 0"/>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80" name="TextBox 18">
                <a:extLst>
                  <a:ext uri="{FF2B5EF4-FFF2-40B4-BE49-F238E27FC236}">
                    <a16:creationId xmlns:a16="http://schemas.microsoft.com/office/drawing/2014/main" id="{9ED7AE66-CEA6-7040-A15A-D2502CEB6262}"/>
                  </a:ext>
                </a:extLst>
              </p:cNvPr>
              <p:cNvSpPr txBox="1"/>
              <p:nvPr/>
            </p:nvSpPr>
            <p:spPr>
              <a:xfrm>
                <a:off x="2009645" y="2638248"/>
                <a:ext cx="918468" cy="303797"/>
              </a:xfrm>
              <a:prstGeom prst="rect">
                <a:avLst/>
              </a:prstGeom>
              <a:noFill/>
            </p:spPr>
            <p:txBody>
              <a:bodyPr wrap="square" rtlCol="0">
                <a:spAutoFit/>
              </a:bodyPr>
              <a:lstStyle/>
              <a:p>
                <a:pPr algn="ctr"/>
                <a:r>
                  <a:rPr lang="en-US" sz="1200" dirty="0">
                    <a:solidFill>
                      <a:schemeClr val="bg1"/>
                    </a:solidFill>
                    <a:latin typeface="Century Gothic" panose="020B0502020202020204" pitchFamily="34" charset="0"/>
                  </a:rPr>
                  <a:t>VPC 1</a:t>
                </a:r>
              </a:p>
            </p:txBody>
          </p:sp>
        </p:grpSp>
        <p:grpSp>
          <p:nvGrpSpPr>
            <p:cNvPr id="56" name="Group 20">
              <a:extLst>
                <a:ext uri="{FF2B5EF4-FFF2-40B4-BE49-F238E27FC236}">
                  <a16:creationId xmlns:a16="http://schemas.microsoft.com/office/drawing/2014/main" id="{BED4E8C4-6C2E-0141-B822-5ED43D0335CA}"/>
                </a:ext>
              </a:extLst>
            </p:cNvPr>
            <p:cNvGrpSpPr/>
            <p:nvPr/>
          </p:nvGrpSpPr>
          <p:grpSpPr>
            <a:xfrm>
              <a:off x="3302108" y="2670102"/>
              <a:ext cx="1342702" cy="1094312"/>
              <a:chOff x="1868677" y="2500021"/>
              <a:chExt cx="1304544" cy="1063213"/>
            </a:xfrm>
          </p:grpSpPr>
          <p:sp>
            <p:nvSpPr>
              <p:cNvPr id="77" name="Rounded Rectangle 21">
                <a:extLst>
                  <a:ext uri="{FF2B5EF4-FFF2-40B4-BE49-F238E27FC236}">
                    <a16:creationId xmlns:a16="http://schemas.microsoft.com/office/drawing/2014/main" id="{D14C43BC-A183-2446-BE8B-AD6F4B078037}"/>
                  </a:ext>
                </a:extLst>
              </p:cNvPr>
              <p:cNvSpPr/>
              <p:nvPr/>
            </p:nvSpPr>
            <p:spPr>
              <a:xfrm>
                <a:off x="1868677" y="2500021"/>
                <a:ext cx="1304544" cy="1063213"/>
              </a:xfrm>
              <a:prstGeom prst="roundRect">
                <a:avLst>
                  <a:gd name="adj" fmla="val 0"/>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78" name="TextBox 22">
                <a:extLst>
                  <a:ext uri="{FF2B5EF4-FFF2-40B4-BE49-F238E27FC236}">
                    <a16:creationId xmlns:a16="http://schemas.microsoft.com/office/drawing/2014/main" id="{55E854EC-F1E0-6541-AC78-E124AFBA6559}"/>
                  </a:ext>
                </a:extLst>
              </p:cNvPr>
              <p:cNvSpPr txBox="1"/>
              <p:nvPr/>
            </p:nvSpPr>
            <p:spPr>
              <a:xfrm>
                <a:off x="2061917" y="2615425"/>
                <a:ext cx="918468" cy="303797"/>
              </a:xfrm>
              <a:prstGeom prst="rect">
                <a:avLst/>
              </a:prstGeom>
              <a:noFill/>
            </p:spPr>
            <p:txBody>
              <a:bodyPr wrap="square" rtlCol="0">
                <a:spAutoFit/>
              </a:bodyPr>
              <a:lstStyle/>
              <a:p>
                <a:pPr algn="ctr"/>
                <a:r>
                  <a:rPr lang="en-US" sz="1200" dirty="0">
                    <a:solidFill>
                      <a:schemeClr val="bg1"/>
                    </a:solidFill>
                    <a:latin typeface="Century Gothic" panose="020B0502020202020204" pitchFamily="34" charset="0"/>
                  </a:rPr>
                  <a:t>VPC 2</a:t>
                </a:r>
              </a:p>
            </p:txBody>
          </p:sp>
        </p:grpSp>
        <p:grpSp>
          <p:nvGrpSpPr>
            <p:cNvPr id="57" name="Group 23">
              <a:extLst>
                <a:ext uri="{FF2B5EF4-FFF2-40B4-BE49-F238E27FC236}">
                  <a16:creationId xmlns:a16="http://schemas.microsoft.com/office/drawing/2014/main" id="{D8B883EC-C882-6F42-BF60-20296A42473C}"/>
                </a:ext>
              </a:extLst>
            </p:cNvPr>
            <p:cNvGrpSpPr/>
            <p:nvPr/>
          </p:nvGrpSpPr>
          <p:grpSpPr>
            <a:xfrm>
              <a:off x="6315077" y="2670102"/>
              <a:ext cx="1342702" cy="1094312"/>
              <a:chOff x="1816608" y="2511552"/>
              <a:chExt cx="1304544" cy="1063213"/>
            </a:xfrm>
          </p:grpSpPr>
          <p:sp>
            <p:nvSpPr>
              <p:cNvPr id="75" name="Rounded Rectangle 24">
                <a:extLst>
                  <a:ext uri="{FF2B5EF4-FFF2-40B4-BE49-F238E27FC236}">
                    <a16:creationId xmlns:a16="http://schemas.microsoft.com/office/drawing/2014/main" id="{03DB2089-BF76-C747-9EF3-63DE2F2A0D9F}"/>
                  </a:ext>
                </a:extLst>
              </p:cNvPr>
              <p:cNvSpPr/>
              <p:nvPr/>
            </p:nvSpPr>
            <p:spPr>
              <a:xfrm>
                <a:off x="1816608" y="2511552"/>
                <a:ext cx="1304544" cy="1063213"/>
              </a:xfrm>
              <a:prstGeom prst="roundRect">
                <a:avLst>
                  <a:gd name="adj" fmla="val 0"/>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76" name="TextBox 25">
                <a:extLst>
                  <a:ext uri="{FF2B5EF4-FFF2-40B4-BE49-F238E27FC236}">
                    <a16:creationId xmlns:a16="http://schemas.microsoft.com/office/drawing/2014/main" id="{E02DDFB7-FE7D-9B41-8D42-8168E8BFC236}"/>
                  </a:ext>
                </a:extLst>
              </p:cNvPr>
              <p:cNvSpPr txBox="1"/>
              <p:nvPr/>
            </p:nvSpPr>
            <p:spPr>
              <a:xfrm>
                <a:off x="2044187" y="2638248"/>
                <a:ext cx="918468" cy="303797"/>
              </a:xfrm>
              <a:prstGeom prst="rect">
                <a:avLst/>
              </a:prstGeom>
              <a:noFill/>
            </p:spPr>
            <p:txBody>
              <a:bodyPr wrap="square" rtlCol="0">
                <a:spAutoFit/>
              </a:bodyPr>
              <a:lstStyle/>
              <a:p>
                <a:pPr algn="ctr"/>
                <a:r>
                  <a:rPr lang="en-US" sz="1200" dirty="0">
                    <a:solidFill>
                      <a:schemeClr val="bg1"/>
                    </a:solidFill>
                    <a:latin typeface="Century Gothic" panose="020B0502020202020204" pitchFamily="34" charset="0"/>
                  </a:rPr>
                  <a:t>VPC n</a:t>
                </a:r>
              </a:p>
            </p:txBody>
          </p:sp>
        </p:grpSp>
        <p:grpSp>
          <p:nvGrpSpPr>
            <p:cNvPr id="58" name="Group 26">
              <a:extLst>
                <a:ext uri="{FF2B5EF4-FFF2-40B4-BE49-F238E27FC236}">
                  <a16:creationId xmlns:a16="http://schemas.microsoft.com/office/drawing/2014/main" id="{2E54C0C1-81E0-0146-90C5-2DA93D050DB8}"/>
                </a:ext>
              </a:extLst>
            </p:cNvPr>
            <p:cNvGrpSpPr/>
            <p:nvPr/>
          </p:nvGrpSpPr>
          <p:grpSpPr>
            <a:xfrm>
              <a:off x="7845483" y="2670102"/>
              <a:ext cx="2537954" cy="1094312"/>
              <a:chOff x="1816608" y="2511552"/>
              <a:chExt cx="1304544" cy="1063213"/>
            </a:xfrm>
          </p:grpSpPr>
          <p:sp>
            <p:nvSpPr>
              <p:cNvPr id="73" name="Rounded Rectangle 27">
                <a:extLst>
                  <a:ext uri="{FF2B5EF4-FFF2-40B4-BE49-F238E27FC236}">
                    <a16:creationId xmlns:a16="http://schemas.microsoft.com/office/drawing/2014/main" id="{28829564-0A25-0D4A-B31F-A603AF0B10C5}"/>
                  </a:ext>
                </a:extLst>
              </p:cNvPr>
              <p:cNvSpPr/>
              <p:nvPr/>
            </p:nvSpPr>
            <p:spPr>
              <a:xfrm>
                <a:off x="1816608" y="2511552"/>
                <a:ext cx="1304544" cy="1063213"/>
              </a:xfrm>
              <a:prstGeom prst="roundRect">
                <a:avLst>
                  <a:gd name="adj" fmla="val 0"/>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74" name="TextBox 28">
                <a:extLst>
                  <a:ext uri="{FF2B5EF4-FFF2-40B4-BE49-F238E27FC236}">
                    <a16:creationId xmlns:a16="http://schemas.microsoft.com/office/drawing/2014/main" id="{C4A79077-761D-EF48-AA4C-A936F0712EF0}"/>
                  </a:ext>
                </a:extLst>
              </p:cNvPr>
              <p:cNvSpPr txBox="1"/>
              <p:nvPr/>
            </p:nvSpPr>
            <p:spPr>
              <a:xfrm>
                <a:off x="1990029" y="2641948"/>
                <a:ext cx="918468" cy="303797"/>
              </a:xfrm>
              <a:prstGeom prst="rect">
                <a:avLst/>
              </a:prstGeom>
              <a:noFill/>
            </p:spPr>
            <p:txBody>
              <a:bodyPr wrap="square" rtlCol="0">
                <a:spAutoFit/>
              </a:bodyPr>
              <a:lstStyle/>
              <a:p>
                <a:pPr algn="ctr"/>
                <a:r>
                  <a:rPr lang="en-US" sz="1200" dirty="0">
                    <a:solidFill>
                      <a:schemeClr val="bg1"/>
                    </a:solidFill>
                    <a:latin typeface="Century Gothic" panose="020B0502020202020204" pitchFamily="34" charset="0"/>
                  </a:rPr>
                  <a:t>VPC </a:t>
                </a:r>
              </a:p>
            </p:txBody>
          </p:sp>
        </p:grpSp>
      </p:grpSp>
      <p:grpSp>
        <p:nvGrpSpPr>
          <p:cNvPr id="29" name="组合 28">
            <a:extLst>
              <a:ext uri="{FF2B5EF4-FFF2-40B4-BE49-F238E27FC236}">
                <a16:creationId xmlns:a16="http://schemas.microsoft.com/office/drawing/2014/main" id="{7D9CA22A-1008-594E-97FB-D1C6DECE795C}"/>
              </a:ext>
            </a:extLst>
          </p:cNvPr>
          <p:cNvGrpSpPr/>
          <p:nvPr/>
        </p:nvGrpSpPr>
        <p:grpSpPr>
          <a:xfrm>
            <a:off x="1863982" y="3174878"/>
            <a:ext cx="5747264" cy="516222"/>
            <a:chOff x="1863982" y="3174878"/>
            <a:chExt cx="5747264" cy="516222"/>
          </a:xfrm>
        </p:grpSpPr>
        <p:sp>
          <p:nvSpPr>
            <p:cNvPr id="51" name="Rounded Rectangle 8">
              <a:extLst>
                <a:ext uri="{FF2B5EF4-FFF2-40B4-BE49-F238E27FC236}">
                  <a16:creationId xmlns:a16="http://schemas.microsoft.com/office/drawing/2014/main" id="{94316DE9-C5C1-4A48-BC27-1B860D3942E2}"/>
                </a:ext>
              </a:extLst>
            </p:cNvPr>
            <p:cNvSpPr/>
            <p:nvPr/>
          </p:nvSpPr>
          <p:spPr>
            <a:xfrm>
              <a:off x="1863982" y="3174878"/>
              <a:ext cx="1249637" cy="51622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entury Gothic" panose="020B0502020202020204" pitchFamily="34" charset="0"/>
                </a:rPr>
                <a:t>Tenant 1</a:t>
              </a:r>
            </a:p>
          </p:txBody>
        </p:sp>
        <p:sp>
          <p:nvSpPr>
            <p:cNvPr id="52" name="Rounded Rectangle 13">
              <a:extLst>
                <a:ext uri="{FF2B5EF4-FFF2-40B4-BE49-F238E27FC236}">
                  <a16:creationId xmlns:a16="http://schemas.microsoft.com/office/drawing/2014/main" id="{63058AFE-0DDE-9E4F-AE4C-807ED48B5CF9}"/>
                </a:ext>
              </a:extLst>
            </p:cNvPr>
            <p:cNvSpPr/>
            <p:nvPr/>
          </p:nvSpPr>
          <p:spPr>
            <a:xfrm>
              <a:off x="3343165" y="3174878"/>
              <a:ext cx="1249637" cy="51622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entury Gothic" panose="020B0502020202020204" pitchFamily="34" charset="0"/>
                </a:rPr>
                <a:t>Tenant 2</a:t>
              </a:r>
            </a:p>
          </p:txBody>
        </p:sp>
        <p:sp>
          <p:nvSpPr>
            <p:cNvPr id="53" name="Rounded Rectangle 14">
              <a:extLst>
                <a:ext uri="{FF2B5EF4-FFF2-40B4-BE49-F238E27FC236}">
                  <a16:creationId xmlns:a16="http://schemas.microsoft.com/office/drawing/2014/main" id="{DDA5058F-F170-164E-A900-BC621F374428}"/>
                </a:ext>
              </a:extLst>
            </p:cNvPr>
            <p:cNvSpPr/>
            <p:nvPr/>
          </p:nvSpPr>
          <p:spPr>
            <a:xfrm>
              <a:off x="6361609" y="3174878"/>
              <a:ext cx="1249637" cy="51622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entury Gothic" panose="020B0502020202020204" pitchFamily="34" charset="0"/>
                </a:rPr>
                <a:t>Tenant n</a:t>
              </a:r>
            </a:p>
          </p:txBody>
        </p:sp>
        <p:sp>
          <p:nvSpPr>
            <p:cNvPr id="59" name="TextBox 29">
              <a:extLst>
                <a:ext uri="{FF2B5EF4-FFF2-40B4-BE49-F238E27FC236}">
                  <a16:creationId xmlns:a16="http://schemas.microsoft.com/office/drawing/2014/main" id="{25DF48D8-1471-C74A-ABA9-C4624E820837}"/>
                </a:ext>
              </a:extLst>
            </p:cNvPr>
            <p:cNvSpPr txBox="1"/>
            <p:nvPr/>
          </p:nvSpPr>
          <p:spPr>
            <a:xfrm>
              <a:off x="5845741" y="3234387"/>
              <a:ext cx="391607" cy="347426"/>
            </a:xfrm>
            <a:prstGeom prst="rect">
              <a:avLst/>
            </a:prstGeom>
            <a:noFill/>
          </p:spPr>
          <p:txBody>
            <a:bodyPr wrap="square" rtlCol="0">
              <a:spAutoFit/>
            </a:bodyPr>
            <a:lstStyle/>
            <a:p>
              <a:r>
                <a:rPr lang="en-US" sz="1400" dirty="0">
                  <a:solidFill>
                    <a:schemeClr val="bg1"/>
                  </a:solidFill>
                  <a:latin typeface="Century Gothic" panose="020B0502020202020204" pitchFamily="34" charset="0"/>
                </a:rPr>
                <a:t>…</a:t>
              </a:r>
            </a:p>
          </p:txBody>
        </p:sp>
      </p:grpSp>
      <p:grpSp>
        <p:nvGrpSpPr>
          <p:cNvPr id="31" name="组合 30">
            <a:extLst>
              <a:ext uri="{FF2B5EF4-FFF2-40B4-BE49-F238E27FC236}">
                <a16:creationId xmlns:a16="http://schemas.microsoft.com/office/drawing/2014/main" id="{5FA86BBF-F78E-0342-AEAD-C4B6B6D8B332}"/>
              </a:ext>
            </a:extLst>
          </p:cNvPr>
          <p:cNvGrpSpPr/>
          <p:nvPr/>
        </p:nvGrpSpPr>
        <p:grpSpPr>
          <a:xfrm>
            <a:off x="7376434" y="954171"/>
            <a:ext cx="1919369" cy="1733578"/>
            <a:chOff x="7376434" y="954171"/>
            <a:chExt cx="1919369" cy="1733578"/>
          </a:xfrm>
        </p:grpSpPr>
        <p:cxnSp>
          <p:nvCxnSpPr>
            <p:cNvPr id="43" name="Straight Connector 52">
              <a:extLst>
                <a:ext uri="{FF2B5EF4-FFF2-40B4-BE49-F238E27FC236}">
                  <a16:creationId xmlns:a16="http://schemas.microsoft.com/office/drawing/2014/main" id="{69C6CCBA-B2FE-3440-B510-F0E49F35A909}"/>
                </a:ext>
              </a:extLst>
            </p:cNvPr>
            <p:cNvCxnSpPr>
              <a:cxnSpLocks/>
            </p:cNvCxnSpPr>
            <p:nvPr/>
          </p:nvCxnSpPr>
          <p:spPr>
            <a:xfrm>
              <a:off x="8935742" y="1465153"/>
              <a:ext cx="0" cy="72578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1" name="Straight Arrow Connector 49">
              <a:extLst>
                <a:ext uri="{FF2B5EF4-FFF2-40B4-BE49-F238E27FC236}">
                  <a16:creationId xmlns:a16="http://schemas.microsoft.com/office/drawing/2014/main" id="{36530F33-AC82-474D-ABF6-540EF89B350B}"/>
                </a:ext>
              </a:extLst>
            </p:cNvPr>
            <p:cNvCxnSpPr>
              <a:cxnSpLocks/>
            </p:cNvCxnSpPr>
            <p:nvPr/>
          </p:nvCxnSpPr>
          <p:spPr>
            <a:xfrm>
              <a:off x="7376434" y="1167237"/>
              <a:ext cx="1236452" cy="0"/>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94" name="图片 93">
              <a:extLst>
                <a:ext uri="{FF2B5EF4-FFF2-40B4-BE49-F238E27FC236}">
                  <a16:creationId xmlns:a16="http://schemas.microsoft.com/office/drawing/2014/main" id="{AAE35218-5CF8-5846-B3D0-347F1CE1D4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2886" y="2042035"/>
              <a:ext cx="645714" cy="645714"/>
            </a:xfrm>
            <a:prstGeom prst="rect">
              <a:avLst/>
            </a:prstGeom>
          </p:spPr>
        </p:pic>
        <p:grpSp>
          <p:nvGrpSpPr>
            <p:cNvPr id="101" name="组合 100">
              <a:extLst>
                <a:ext uri="{FF2B5EF4-FFF2-40B4-BE49-F238E27FC236}">
                  <a16:creationId xmlns:a16="http://schemas.microsoft.com/office/drawing/2014/main" id="{2127F6D7-F5EE-2346-A21C-FAA8B8BACA02}"/>
                </a:ext>
              </a:extLst>
            </p:cNvPr>
            <p:cNvGrpSpPr/>
            <p:nvPr/>
          </p:nvGrpSpPr>
          <p:grpSpPr>
            <a:xfrm>
              <a:off x="8682806" y="954171"/>
              <a:ext cx="612997" cy="446029"/>
              <a:chOff x="7064375" y="1427163"/>
              <a:chExt cx="1241425" cy="903287"/>
            </a:xfrm>
            <a:solidFill>
              <a:srgbClr val="FFFFFF"/>
            </a:solidFill>
          </p:grpSpPr>
          <p:sp>
            <p:nvSpPr>
              <p:cNvPr id="102" name="Freeform 41">
                <a:extLst>
                  <a:ext uri="{FF2B5EF4-FFF2-40B4-BE49-F238E27FC236}">
                    <a16:creationId xmlns:a16="http://schemas.microsoft.com/office/drawing/2014/main" id="{1BD5D12B-698F-7848-987F-65337E458B12}"/>
                  </a:ext>
                </a:extLst>
              </p:cNvPr>
              <p:cNvSpPr>
                <a:spLocks noEditPoints="1"/>
              </p:cNvSpPr>
              <p:nvPr/>
            </p:nvSpPr>
            <p:spPr bwMode="auto">
              <a:xfrm>
                <a:off x="7578725" y="1836738"/>
                <a:ext cx="727075" cy="493712"/>
              </a:xfrm>
              <a:custGeom>
                <a:avLst/>
                <a:gdLst>
                  <a:gd name="T0" fmla="*/ 26 w 458"/>
                  <a:gd name="T1" fmla="*/ 201 h 311"/>
                  <a:gd name="T2" fmla="*/ 432 w 458"/>
                  <a:gd name="T3" fmla="*/ 201 h 311"/>
                  <a:gd name="T4" fmla="*/ 432 w 458"/>
                  <a:gd name="T5" fmla="*/ 283 h 311"/>
                  <a:gd name="T6" fmla="*/ 26 w 458"/>
                  <a:gd name="T7" fmla="*/ 283 h 311"/>
                  <a:gd name="T8" fmla="*/ 26 w 458"/>
                  <a:gd name="T9" fmla="*/ 201 h 311"/>
                  <a:gd name="T10" fmla="*/ 26 w 458"/>
                  <a:gd name="T11" fmla="*/ 94 h 311"/>
                  <a:gd name="T12" fmla="*/ 432 w 458"/>
                  <a:gd name="T13" fmla="*/ 94 h 311"/>
                  <a:gd name="T14" fmla="*/ 432 w 458"/>
                  <a:gd name="T15" fmla="*/ 175 h 311"/>
                  <a:gd name="T16" fmla="*/ 26 w 458"/>
                  <a:gd name="T17" fmla="*/ 175 h 311"/>
                  <a:gd name="T18" fmla="*/ 26 w 458"/>
                  <a:gd name="T19" fmla="*/ 94 h 311"/>
                  <a:gd name="T20" fmla="*/ 50 w 458"/>
                  <a:gd name="T21" fmla="*/ 27 h 311"/>
                  <a:gd name="T22" fmla="*/ 408 w 458"/>
                  <a:gd name="T23" fmla="*/ 27 h 311"/>
                  <a:gd name="T24" fmla="*/ 422 w 458"/>
                  <a:gd name="T25" fmla="*/ 67 h 311"/>
                  <a:gd name="T26" fmla="*/ 36 w 458"/>
                  <a:gd name="T27" fmla="*/ 67 h 311"/>
                  <a:gd name="T28" fmla="*/ 50 w 458"/>
                  <a:gd name="T29" fmla="*/ 27 h 311"/>
                  <a:gd name="T30" fmla="*/ 26 w 458"/>
                  <a:gd name="T31" fmla="*/ 0 h 311"/>
                  <a:gd name="T32" fmla="*/ 0 w 458"/>
                  <a:gd name="T33" fmla="*/ 67 h 311"/>
                  <a:gd name="T34" fmla="*/ 0 w 458"/>
                  <a:gd name="T35" fmla="*/ 311 h 311"/>
                  <a:gd name="T36" fmla="*/ 458 w 458"/>
                  <a:gd name="T37" fmla="*/ 311 h 311"/>
                  <a:gd name="T38" fmla="*/ 458 w 458"/>
                  <a:gd name="T39" fmla="*/ 67 h 311"/>
                  <a:gd name="T40" fmla="*/ 432 w 458"/>
                  <a:gd name="T41" fmla="*/ 0 h 311"/>
                  <a:gd name="T42" fmla="*/ 26 w 458"/>
                  <a:gd name="T43" fmla="*/ 0 h 311"/>
                  <a:gd name="T44" fmla="*/ 26 w 458"/>
                  <a:gd name="T45" fmla="*/ 0 h 311"/>
                  <a:gd name="T46" fmla="*/ 26 w 458"/>
                  <a:gd name="T47" fmla="*/ 0 h 311"/>
                  <a:gd name="T48" fmla="*/ 26 w 458"/>
                  <a:gd name="T4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8" h="311">
                    <a:moveTo>
                      <a:pt x="26" y="201"/>
                    </a:moveTo>
                    <a:lnTo>
                      <a:pt x="432" y="201"/>
                    </a:lnTo>
                    <a:lnTo>
                      <a:pt x="432" y="283"/>
                    </a:lnTo>
                    <a:lnTo>
                      <a:pt x="26" y="283"/>
                    </a:lnTo>
                    <a:lnTo>
                      <a:pt x="26" y="201"/>
                    </a:lnTo>
                    <a:close/>
                    <a:moveTo>
                      <a:pt x="26" y="94"/>
                    </a:moveTo>
                    <a:lnTo>
                      <a:pt x="432" y="94"/>
                    </a:lnTo>
                    <a:lnTo>
                      <a:pt x="432" y="175"/>
                    </a:lnTo>
                    <a:lnTo>
                      <a:pt x="26" y="175"/>
                    </a:lnTo>
                    <a:lnTo>
                      <a:pt x="26" y="94"/>
                    </a:lnTo>
                    <a:close/>
                    <a:moveTo>
                      <a:pt x="50" y="27"/>
                    </a:moveTo>
                    <a:lnTo>
                      <a:pt x="408" y="27"/>
                    </a:lnTo>
                    <a:lnTo>
                      <a:pt x="422" y="67"/>
                    </a:lnTo>
                    <a:lnTo>
                      <a:pt x="36" y="67"/>
                    </a:lnTo>
                    <a:lnTo>
                      <a:pt x="50" y="27"/>
                    </a:lnTo>
                    <a:close/>
                    <a:moveTo>
                      <a:pt x="26" y="0"/>
                    </a:moveTo>
                    <a:lnTo>
                      <a:pt x="0" y="67"/>
                    </a:lnTo>
                    <a:lnTo>
                      <a:pt x="0" y="311"/>
                    </a:lnTo>
                    <a:lnTo>
                      <a:pt x="458" y="311"/>
                    </a:lnTo>
                    <a:lnTo>
                      <a:pt x="458" y="67"/>
                    </a:lnTo>
                    <a:lnTo>
                      <a:pt x="432" y="0"/>
                    </a:lnTo>
                    <a:lnTo>
                      <a:pt x="26" y="0"/>
                    </a:lnTo>
                    <a:lnTo>
                      <a:pt x="26" y="0"/>
                    </a:lnTo>
                    <a:close/>
                    <a:moveTo>
                      <a:pt x="26" y="0"/>
                    </a:move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2">
                <a:extLst>
                  <a:ext uri="{FF2B5EF4-FFF2-40B4-BE49-F238E27FC236}">
                    <a16:creationId xmlns:a16="http://schemas.microsoft.com/office/drawing/2014/main" id="{479C43E1-B151-4945-936F-970F7ACE2929}"/>
                  </a:ext>
                </a:extLst>
              </p:cNvPr>
              <p:cNvSpPr>
                <a:spLocks noEditPoints="1"/>
              </p:cNvSpPr>
              <p:nvPr/>
            </p:nvSpPr>
            <p:spPr bwMode="auto">
              <a:xfrm>
                <a:off x="7578725" y="1836738"/>
                <a:ext cx="727075" cy="493712"/>
              </a:xfrm>
              <a:custGeom>
                <a:avLst/>
                <a:gdLst>
                  <a:gd name="T0" fmla="*/ 26 w 458"/>
                  <a:gd name="T1" fmla="*/ 201 h 311"/>
                  <a:gd name="T2" fmla="*/ 432 w 458"/>
                  <a:gd name="T3" fmla="*/ 201 h 311"/>
                  <a:gd name="T4" fmla="*/ 432 w 458"/>
                  <a:gd name="T5" fmla="*/ 283 h 311"/>
                  <a:gd name="T6" fmla="*/ 26 w 458"/>
                  <a:gd name="T7" fmla="*/ 283 h 311"/>
                  <a:gd name="T8" fmla="*/ 26 w 458"/>
                  <a:gd name="T9" fmla="*/ 201 h 311"/>
                  <a:gd name="T10" fmla="*/ 26 w 458"/>
                  <a:gd name="T11" fmla="*/ 94 h 311"/>
                  <a:gd name="T12" fmla="*/ 432 w 458"/>
                  <a:gd name="T13" fmla="*/ 94 h 311"/>
                  <a:gd name="T14" fmla="*/ 432 w 458"/>
                  <a:gd name="T15" fmla="*/ 175 h 311"/>
                  <a:gd name="T16" fmla="*/ 26 w 458"/>
                  <a:gd name="T17" fmla="*/ 175 h 311"/>
                  <a:gd name="T18" fmla="*/ 26 w 458"/>
                  <a:gd name="T19" fmla="*/ 94 h 311"/>
                  <a:gd name="T20" fmla="*/ 50 w 458"/>
                  <a:gd name="T21" fmla="*/ 27 h 311"/>
                  <a:gd name="T22" fmla="*/ 408 w 458"/>
                  <a:gd name="T23" fmla="*/ 27 h 311"/>
                  <a:gd name="T24" fmla="*/ 422 w 458"/>
                  <a:gd name="T25" fmla="*/ 67 h 311"/>
                  <a:gd name="T26" fmla="*/ 36 w 458"/>
                  <a:gd name="T27" fmla="*/ 67 h 311"/>
                  <a:gd name="T28" fmla="*/ 50 w 458"/>
                  <a:gd name="T29" fmla="*/ 27 h 311"/>
                  <a:gd name="T30" fmla="*/ 26 w 458"/>
                  <a:gd name="T31" fmla="*/ 0 h 311"/>
                  <a:gd name="T32" fmla="*/ 0 w 458"/>
                  <a:gd name="T33" fmla="*/ 67 h 311"/>
                  <a:gd name="T34" fmla="*/ 0 w 458"/>
                  <a:gd name="T35" fmla="*/ 311 h 311"/>
                  <a:gd name="T36" fmla="*/ 458 w 458"/>
                  <a:gd name="T37" fmla="*/ 311 h 311"/>
                  <a:gd name="T38" fmla="*/ 458 w 458"/>
                  <a:gd name="T39" fmla="*/ 67 h 311"/>
                  <a:gd name="T40" fmla="*/ 432 w 458"/>
                  <a:gd name="T41" fmla="*/ 0 h 311"/>
                  <a:gd name="T42" fmla="*/ 26 w 458"/>
                  <a:gd name="T43" fmla="*/ 0 h 311"/>
                  <a:gd name="T44" fmla="*/ 26 w 458"/>
                  <a:gd name="T45" fmla="*/ 0 h 311"/>
                  <a:gd name="T46" fmla="*/ 26 w 458"/>
                  <a:gd name="T47" fmla="*/ 0 h 311"/>
                  <a:gd name="T48" fmla="*/ 26 w 458"/>
                  <a:gd name="T4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8" h="311">
                    <a:moveTo>
                      <a:pt x="26" y="201"/>
                    </a:moveTo>
                    <a:lnTo>
                      <a:pt x="432" y="201"/>
                    </a:lnTo>
                    <a:lnTo>
                      <a:pt x="432" y="283"/>
                    </a:lnTo>
                    <a:lnTo>
                      <a:pt x="26" y="283"/>
                    </a:lnTo>
                    <a:lnTo>
                      <a:pt x="26" y="201"/>
                    </a:lnTo>
                    <a:moveTo>
                      <a:pt x="26" y="94"/>
                    </a:moveTo>
                    <a:lnTo>
                      <a:pt x="432" y="94"/>
                    </a:lnTo>
                    <a:lnTo>
                      <a:pt x="432" y="175"/>
                    </a:lnTo>
                    <a:lnTo>
                      <a:pt x="26" y="175"/>
                    </a:lnTo>
                    <a:lnTo>
                      <a:pt x="26" y="94"/>
                    </a:lnTo>
                    <a:moveTo>
                      <a:pt x="50" y="27"/>
                    </a:moveTo>
                    <a:lnTo>
                      <a:pt x="408" y="27"/>
                    </a:lnTo>
                    <a:lnTo>
                      <a:pt x="422" y="67"/>
                    </a:lnTo>
                    <a:lnTo>
                      <a:pt x="36" y="67"/>
                    </a:lnTo>
                    <a:lnTo>
                      <a:pt x="50" y="27"/>
                    </a:lnTo>
                    <a:moveTo>
                      <a:pt x="26" y="0"/>
                    </a:moveTo>
                    <a:lnTo>
                      <a:pt x="0" y="67"/>
                    </a:lnTo>
                    <a:lnTo>
                      <a:pt x="0" y="311"/>
                    </a:lnTo>
                    <a:lnTo>
                      <a:pt x="458" y="311"/>
                    </a:lnTo>
                    <a:lnTo>
                      <a:pt x="458" y="67"/>
                    </a:lnTo>
                    <a:lnTo>
                      <a:pt x="432" y="0"/>
                    </a:lnTo>
                    <a:lnTo>
                      <a:pt x="26" y="0"/>
                    </a:lnTo>
                    <a:lnTo>
                      <a:pt x="26" y="0"/>
                    </a:lnTo>
                    <a:moveTo>
                      <a:pt x="26" y="0"/>
                    </a:move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3">
                <a:extLst>
                  <a:ext uri="{FF2B5EF4-FFF2-40B4-BE49-F238E27FC236}">
                    <a16:creationId xmlns:a16="http://schemas.microsoft.com/office/drawing/2014/main" id="{E91CE688-AF14-C44A-A94C-DA18C32D0523}"/>
                  </a:ext>
                </a:extLst>
              </p:cNvPr>
              <p:cNvSpPr>
                <a:spLocks noEditPoints="1"/>
              </p:cNvSpPr>
              <p:nvPr/>
            </p:nvSpPr>
            <p:spPr bwMode="auto">
              <a:xfrm>
                <a:off x="7064375" y="1427163"/>
                <a:ext cx="1135063" cy="815975"/>
              </a:xfrm>
              <a:custGeom>
                <a:avLst/>
                <a:gdLst>
                  <a:gd name="T0" fmla="*/ 288 w 300"/>
                  <a:gd name="T1" fmla="*/ 215 h 215"/>
                  <a:gd name="T2" fmla="*/ 300 w 300"/>
                  <a:gd name="T3" fmla="*/ 215 h 215"/>
                  <a:gd name="T4" fmla="*/ 300 w 300"/>
                  <a:gd name="T5" fmla="*/ 204 h 215"/>
                  <a:gd name="T6" fmla="*/ 288 w 300"/>
                  <a:gd name="T7" fmla="*/ 204 h 215"/>
                  <a:gd name="T8" fmla="*/ 288 w 300"/>
                  <a:gd name="T9" fmla="*/ 215 h 215"/>
                  <a:gd name="T10" fmla="*/ 288 w 300"/>
                  <a:gd name="T11" fmla="*/ 170 h 215"/>
                  <a:gd name="T12" fmla="*/ 300 w 300"/>
                  <a:gd name="T13" fmla="*/ 170 h 215"/>
                  <a:gd name="T14" fmla="*/ 300 w 300"/>
                  <a:gd name="T15" fmla="*/ 159 h 215"/>
                  <a:gd name="T16" fmla="*/ 288 w 300"/>
                  <a:gd name="T17" fmla="*/ 159 h 215"/>
                  <a:gd name="T18" fmla="*/ 288 w 300"/>
                  <a:gd name="T19" fmla="*/ 170 h 215"/>
                  <a:gd name="T20" fmla="*/ 70 w 300"/>
                  <a:gd name="T21" fmla="*/ 86 h 215"/>
                  <a:gd name="T22" fmla="*/ 0 w 300"/>
                  <a:gd name="T23" fmla="*/ 164 h 215"/>
                  <a:gd name="T24" fmla="*/ 57 w 300"/>
                  <a:gd name="T25" fmla="*/ 215 h 215"/>
                  <a:gd name="T26" fmla="*/ 57 w 300"/>
                  <a:gd name="T27" fmla="*/ 204 h 215"/>
                  <a:gd name="T28" fmla="*/ 57 w 300"/>
                  <a:gd name="T29" fmla="*/ 215 h 215"/>
                  <a:gd name="T30" fmla="*/ 125 w 300"/>
                  <a:gd name="T31" fmla="*/ 215 h 215"/>
                  <a:gd name="T32" fmla="*/ 125 w 300"/>
                  <a:gd name="T33" fmla="*/ 204 h 215"/>
                  <a:gd name="T34" fmla="*/ 57 w 300"/>
                  <a:gd name="T35" fmla="*/ 204 h 215"/>
                  <a:gd name="T36" fmla="*/ 12 w 300"/>
                  <a:gd name="T37" fmla="*/ 164 h 215"/>
                  <a:gd name="T38" fmla="*/ 80 w 300"/>
                  <a:gd name="T39" fmla="*/ 96 h 215"/>
                  <a:gd name="T40" fmla="*/ 82 w 300"/>
                  <a:gd name="T41" fmla="*/ 85 h 215"/>
                  <a:gd name="T42" fmla="*/ 173 w 300"/>
                  <a:gd name="T43" fmla="*/ 12 h 215"/>
                  <a:gd name="T44" fmla="*/ 266 w 300"/>
                  <a:gd name="T45" fmla="*/ 97 h 215"/>
                  <a:gd name="T46" fmla="*/ 278 w 300"/>
                  <a:gd name="T47" fmla="*/ 97 h 215"/>
                  <a:gd name="T48" fmla="*/ 173 w 300"/>
                  <a:gd name="T49" fmla="*/ 0 h 215"/>
                  <a:gd name="T50" fmla="*/ 70 w 300"/>
                  <a:gd name="T51" fmla="*/ 86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0" h="215">
                    <a:moveTo>
                      <a:pt x="288" y="215"/>
                    </a:moveTo>
                    <a:cubicBezTo>
                      <a:pt x="300" y="215"/>
                      <a:pt x="300" y="215"/>
                      <a:pt x="300" y="215"/>
                    </a:cubicBezTo>
                    <a:cubicBezTo>
                      <a:pt x="300" y="204"/>
                      <a:pt x="300" y="204"/>
                      <a:pt x="300" y="204"/>
                    </a:cubicBezTo>
                    <a:cubicBezTo>
                      <a:pt x="288" y="204"/>
                      <a:pt x="288" y="204"/>
                      <a:pt x="288" y="204"/>
                    </a:cubicBezTo>
                    <a:lnTo>
                      <a:pt x="288" y="215"/>
                    </a:lnTo>
                    <a:close/>
                    <a:moveTo>
                      <a:pt x="288" y="170"/>
                    </a:moveTo>
                    <a:cubicBezTo>
                      <a:pt x="300" y="170"/>
                      <a:pt x="300" y="170"/>
                      <a:pt x="300" y="170"/>
                    </a:cubicBezTo>
                    <a:cubicBezTo>
                      <a:pt x="300" y="159"/>
                      <a:pt x="300" y="159"/>
                      <a:pt x="300" y="159"/>
                    </a:cubicBezTo>
                    <a:cubicBezTo>
                      <a:pt x="288" y="159"/>
                      <a:pt x="288" y="159"/>
                      <a:pt x="288" y="159"/>
                    </a:cubicBezTo>
                    <a:lnTo>
                      <a:pt x="288" y="170"/>
                    </a:lnTo>
                    <a:close/>
                    <a:moveTo>
                      <a:pt x="70" y="86"/>
                    </a:moveTo>
                    <a:cubicBezTo>
                      <a:pt x="31" y="90"/>
                      <a:pt x="0" y="124"/>
                      <a:pt x="0" y="164"/>
                    </a:cubicBezTo>
                    <a:cubicBezTo>
                      <a:pt x="0" y="208"/>
                      <a:pt x="40" y="215"/>
                      <a:pt x="57" y="215"/>
                    </a:cubicBezTo>
                    <a:cubicBezTo>
                      <a:pt x="57" y="204"/>
                      <a:pt x="57" y="204"/>
                      <a:pt x="57" y="204"/>
                    </a:cubicBezTo>
                    <a:cubicBezTo>
                      <a:pt x="57" y="215"/>
                      <a:pt x="57" y="215"/>
                      <a:pt x="57" y="215"/>
                    </a:cubicBezTo>
                    <a:cubicBezTo>
                      <a:pt x="125" y="215"/>
                      <a:pt x="125" y="215"/>
                      <a:pt x="125" y="215"/>
                    </a:cubicBezTo>
                    <a:cubicBezTo>
                      <a:pt x="125" y="204"/>
                      <a:pt x="125" y="204"/>
                      <a:pt x="125" y="204"/>
                    </a:cubicBezTo>
                    <a:cubicBezTo>
                      <a:pt x="57" y="204"/>
                      <a:pt x="57" y="204"/>
                      <a:pt x="57" y="204"/>
                    </a:cubicBezTo>
                    <a:cubicBezTo>
                      <a:pt x="51" y="204"/>
                      <a:pt x="12" y="202"/>
                      <a:pt x="12" y="164"/>
                    </a:cubicBezTo>
                    <a:cubicBezTo>
                      <a:pt x="12" y="127"/>
                      <a:pt x="42" y="96"/>
                      <a:pt x="80" y="96"/>
                    </a:cubicBezTo>
                    <a:cubicBezTo>
                      <a:pt x="80" y="92"/>
                      <a:pt x="81" y="89"/>
                      <a:pt x="82" y="85"/>
                    </a:cubicBezTo>
                    <a:cubicBezTo>
                      <a:pt x="91" y="43"/>
                      <a:pt x="129" y="12"/>
                      <a:pt x="173" y="12"/>
                    </a:cubicBezTo>
                    <a:cubicBezTo>
                      <a:pt x="222" y="12"/>
                      <a:pt x="262" y="49"/>
                      <a:pt x="266" y="97"/>
                    </a:cubicBezTo>
                    <a:cubicBezTo>
                      <a:pt x="278" y="97"/>
                      <a:pt x="278" y="97"/>
                      <a:pt x="278" y="97"/>
                    </a:cubicBezTo>
                    <a:cubicBezTo>
                      <a:pt x="273" y="43"/>
                      <a:pt x="228" y="0"/>
                      <a:pt x="173" y="0"/>
                    </a:cubicBezTo>
                    <a:cubicBezTo>
                      <a:pt x="122" y="0"/>
                      <a:pt x="79" y="37"/>
                      <a:pt x="70"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30" name="组合 29">
            <a:extLst>
              <a:ext uri="{FF2B5EF4-FFF2-40B4-BE49-F238E27FC236}">
                <a16:creationId xmlns:a16="http://schemas.microsoft.com/office/drawing/2014/main" id="{724BAF20-6FD9-EF4A-BB50-964A431D44FF}"/>
              </a:ext>
            </a:extLst>
          </p:cNvPr>
          <p:cNvGrpSpPr/>
          <p:nvPr/>
        </p:nvGrpSpPr>
        <p:grpSpPr>
          <a:xfrm>
            <a:off x="2474080" y="954171"/>
            <a:ext cx="4976700" cy="2263087"/>
            <a:chOff x="2474080" y="954171"/>
            <a:chExt cx="4976700" cy="2263087"/>
          </a:xfrm>
        </p:grpSpPr>
        <p:cxnSp>
          <p:nvCxnSpPr>
            <p:cNvPr id="62" name="Straight Arrow Connector 33">
              <a:extLst>
                <a:ext uri="{FF2B5EF4-FFF2-40B4-BE49-F238E27FC236}">
                  <a16:creationId xmlns:a16="http://schemas.microsoft.com/office/drawing/2014/main" id="{B7A0F9AF-9E1B-F743-A1D2-155E462119A2}"/>
                </a:ext>
              </a:extLst>
            </p:cNvPr>
            <p:cNvCxnSpPr>
              <a:cxnSpLocks/>
            </p:cNvCxnSpPr>
            <p:nvPr/>
          </p:nvCxnSpPr>
          <p:spPr>
            <a:xfrm>
              <a:off x="5986945" y="1165802"/>
              <a:ext cx="752917" cy="2869"/>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4" name="Straight Connector 38">
              <a:extLst>
                <a:ext uri="{FF2B5EF4-FFF2-40B4-BE49-F238E27FC236}">
                  <a16:creationId xmlns:a16="http://schemas.microsoft.com/office/drawing/2014/main" id="{2BA2210F-639D-2D44-A930-5C11F286CE1B}"/>
                </a:ext>
              </a:extLst>
            </p:cNvPr>
            <p:cNvCxnSpPr>
              <a:cxnSpLocks/>
            </p:cNvCxnSpPr>
            <p:nvPr/>
          </p:nvCxnSpPr>
          <p:spPr>
            <a:xfrm>
              <a:off x="5397465" y="1436759"/>
              <a:ext cx="0" cy="73483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Elbow Connector 40">
              <a:extLst>
                <a:ext uri="{FF2B5EF4-FFF2-40B4-BE49-F238E27FC236}">
                  <a16:creationId xmlns:a16="http://schemas.microsoft.com/office/drawing/2014/main" id="{3E093325-B753-BE4C-9E9F-78A255B36852}"/>
                </a:ext>
              </a:extLst>
            </p:cNvPr>
            <p:cNvCxnSpPr>
              <a:cxnSpLocks/>
            </p:cNvCxnSpPr>
            <p:nvPr/>
          </p:nvCxnSpPr>
          <p:spPr>
            <a:xfrm rot="5400000" flipH="1" flipV="1">
              <a:off x="3651559" y="1276247"/>
              <a:ext cx="213325" cy="2568284"/>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7" name="Elbow Connector 42">
              <a:extLst>
                <a:ext uri="{FF2B5EF4-FFF2-40B4-BE49-F238E27FC236}">
                  <a16:creationId xmlns:a16="http://schemas.microsoft.com/office/drawing/2014/main" id="{8912DDCA-99D1-324C-B66B-9188B24DF4EA}"/>
                </a:ext>
              </a:extLst>
            </p:cNvPr>
            <p:cNvCxnSpPr>
              <a:cxnSpLocks/>
              <a:stCxn id="77" idx="3"/>
              <a:endCxn id="15" idx="2"/>
            </p:cNvCxnSpPr>
            <p:nvPr/>
          </p:nvCxnSpPr>
          <p:spPr>
            <a:xfrm flipV="1">
              <a:off x="4644810" y="2913387"/>
              <a:ext cx="779664" cy="303871"/>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Elbow Connector 44">
              <a:extLst>
                <a:ext uri="{FF2B5EF4-FFF2-40B4-BE49-F238E27FC236}">
                  <a16:creationId xmlns:a16="http://schemas.microsoft.com/office/drawing/2014/main" id="{6C702F1D-8890-A542-86AD-D28E1DB4A425}"/>
                </a:ext>
              </a:extLst>
            </p:cNvPr>
            <p:cNvCxnSpPr>
              <a:cxnSpLocks/>
            </p:cNvCxnSpPr>
            <p:nvPr/>
          </p:nvCxnSpPr>
          <p:spPr>
            <a:xfrm rot="10800000">
              <a:off x="5707882" y="2457825"/>
              <a:ext cx="1239720" cy="209229"/>
            </a:xfrm>
            <a:prstGeom prst="bentConnector3">
              <a:avLst>
                <a:gd name="adj1" fmla="val 375"/>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图片 8">
              <a:extLst>
                <a:ext uri="{FF2B5EF4-FFF2-40B4-BE49-F238E27FC236}">
                  <a16:creationId xmlns:a16="http://schemas.microsoft.com/office/drawing/2014/main" id="{713C70C7-4775-EE4F-A988-3FC66E3FD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8464" y="2042035"/>
              <a:ext cx="645714" cy="645714"/>
            </a:xfrm>
            <a:prstGeom prst="rect">
              <a:avLst/>
            </a:prstGeom>
          </p:spPr>
        </p:pic>
        <p:sp>
          <p:nvSpPr>
            <p:cNvPr id="15" name="文本框 14">
              <a:extLst>
                <a:ext uri="{FF2B5EF4-FFF2-40B4-BE49-F238E27FC236}">
                  <a16:creationId xmlns:a16="http://schemas.microsoft.com/office/drawing/2014/main" id="{53DBB9E6-8F61-DD40-84E3-ADFE062C6563}"/>
                </a:ext>
              </a:extLst>
            </p:cNvPr>
            <p:cNvSpPr txBox="1"/>
            <p:nvPr/>
          </p:nvSpPr>
          <p:spPr>
            <a:xfrm>
              <a:off x="5069630" y="2618075"/>
              <a:ext cx="709690" cy="295312"/>
            </a:xfrm>
            <a:prstGeom prst="rect">
              <a:avLst/>
            </a:prstGeom>
            <a:noFill/>
          </p:spPr>
          <p:txBody>
            <a:bodyPr wrap="none" rtlCol="0">
              <a:spAutoFit/>
            </a:bodyPr>
            <a:lstStyle/>
            <a:p>
              <a:r>
                <a:rPr kumimoji="1" lang="en-US" altLang="zh-CN" sz="1050" dirty="0">
                  <a:solidFill>
                    <a:srgbClr val="00B0F0"/>
                  </a:solidFill>
                </a:rPr>
                <a:t>Router</a:t>
              </a:r>
              <a:endParaRPr kumimoji="1" lang="zh-CN" altLang="en-US" sz="1050" dirty="0">
                <a:solidFill>
                  <a:srgbClr val="00B0F0"/>
                </a:solidFill>
              </a:endParaRPr>
            </a:p>
          </p:txBody>
        </p:sp>
        <p:sp useBgFill="1">
          <p:nvSpPr>
            <p:cNvPr id="91" name="文本框 90">
              <a:extLst>
                <a:ext uri="{FF2B5EF4-FFF2-40B4-BE49-F238E27FC236}">
                  <a16:creationId xmlns:a16="http://schemas.microsoft.com/office/drawing/2014/main" id="{CF08F1E6-7D20-C748-B475-1C2F79F28E7A}"/>
                </a:ext>
              </a:extLst>
            </p:cNvPr>
            <p:cNvSpPr txBox="1"/>
            <p:nvPr/>
          </p:nvSpPr>
          <p:spPr>
            <a:xfrm>
              <a:off x="5010583" y="1607328"/>
              <a:ext cx="771213" cy="286627"/>
            </a:xfrm>
            <a:prstGeom prst="rect">
              <a:avLst/>
            </a:prstGeom>
          </p:spPr>
          <p:txBody>
            <a:bodyPr wrap="none" rtlCol="0">
              <a:spAutoFit/>
            </a:bodyPr>
            <a:lstStyle/>
            <a:p>
              <a:r>
                <a:rPr kumimoji="1" lang="en-US" altLang="zh-CN" sz="1050" dirty="0">
                  <a:solidFill>
                    <a:srgbClr val="00B0F0"/>
                  </a:solidFill>
                </a:rPr>
                <a:t>Bind</a:t>
              </a:r>
              <a:r>
                <a:rPr kumimoji="1" lang="zh-CN" altLang="en-US" sz="1050" dirty="0">
                  <a:solidFill>
                    <a:srgbClr val="00B0F0"/>
                  </a:solidFill>
                </a:rPr>
                <a:t> </a:t>
              </a:r>
              <a:r>
                <a:rPr kumimoji="1" lang="en-US" altLang="zh-CN" sz="1050" dirty="0">
                  <a:solidFill>
                    <a:srgbClr val="00B0F0"/>
                  </a:solidFill>
                </a:rPr>
                <a:t>EIP</a:t>
              </a:r>
              <a:endParaRPr kumimoji="1" lang="zh-CN" altLang="en-US" sz="1050" dirty="0">
                <a:solidFill>
                  <a:srgbClr val="00B0F0"/>
                </a:solidFill>
              </a:endParaRPr>
            </a:p>
          </p:txBody>
        </p:sp>
        <p:sp>
          <p:nvSpPr>
            <p:cNvPr id="99" name="Freeform 5">
              <a:extLst>
                <a:ext uri="{FF2B5EF4-FFF2-40B4-BE49-F238E27FC236}">
                  <a16:creationId xmlns:a16="http://schemas.microsoft.com/office/drawing/2014/main" id="{E4DBD413-BF18-0C4D-B052-F6454040905B}"/>
                </a:ext>
              </a:extLst>
            </p:cNvPr>
            <p:cNvSpPr>
              <a:spLocks noEditPoints="1"/>
            </p:cNvSpPr>
            <p:nvPr/>
          </p:nvSpPr>
          <p:spPr bwMode="auto">
            <a:xfrm>
              <a:off x="6815187" y="1005794"/>
              <a:ext cx="499976" cy="338581"/>
            </a:xfrm>
            <a:custGeom>
              <a:avLst/>
              <a:gdLst>
                <a:gd name="T0" fmla="*/ 788 w 788"/>
                <a:gd name="T1" fmla="*/ 337 h 533"/>
                <a:gd name="T2" fmla="*/ 592 w 788"/>
                <a:gd name="T3" fmla="*/ 140 h 533"/>
                <a:gd name="T4" fmla="*/ 568 w 788"/>
                <a:gd name="T5" fmla="*/ 142 h 533"/>
                <a:gd name="T6" fmla="*/ 371 w 788"/>
                <a:gd name="T7" fmla="*/ 0 h 533"/>
                <a:gd name="T8" fmla="*/ 162 w 788"/>
                <a:gd name="T9" fmla="*/ 209 h 533"/>
                <a:gd name="T10" fmla="*/ 0 w 788"/>
                <a:gd name="T11" fmla="*/ 371 h 533"/>
                <a:gd name="T12" fmla="*/ 162 w 788"/>
                <a:gd name="T13" fmla="*/ 533 h 533"/>
                <a:gd name="T14" fmla="*/ 603 w 788"/>
                <a:gd name="T15" fmla="*/ 533 h 533"/>
                <a:gd name="T16" fmla="*/ 603 w 788"/>
                <a:gd name="T17" fmla="*/ 532 h 533"/>
                <a:gd name="T18" fmla="*/ 788 w 788"/>
                <a:gd name="T19" fmla="*/ 337 h 533"/>
                <a:gd name="T20" fmla="*/ 592 w 788"/>
                <a:gd name="T21" fmla="*/ 487 h 533"/>
                <a:gd name="T22" fmla="*/ 162 w 788"/>
                <a:gd name="T23" fmla="*/ 487 h 533"/>
                <a:gd name="T24" fmla="*/ 46 w 788"/>
                <a:gd name="T25" fmla="*/ 371 h 533"/>
                <a:gd name="T26" fmla="*/ 162 w 788"/>
                <a:gd name="T27" fmla="*/ 255 h 533"/>
                <a:gd name="T28" fmla="*/ 209 w 788"/>
                <a:gd name="T29" fmla="*/ 255 h 533"/>
                <a:gd name="T30" fmla="*/ 209 w 788"/>
                <a:gd name="T31" fmla="*/ 209 h 533"/>
                <a:gd name="T32" fmla="*/ 371 w 788"/>
                <a:gd name="T33" fmla="*/ 46 h 533"/>
                <a:gd name="T34" fmla="*/ 523 w 788"/>
                <a:gd name="T35" fmla="*/ 153 h 533"/>
                <a:gd name="T36" fmla="*/ 395 w 788"/>
                <a:gd name="T37" fmla="*/ 337 h 533"/>
                <a:gd name="T38" fmla="*/ 441 w 788"/>
                <a:gd name="T39" fmla="*/ 337 h 533"/>
                <a:gd name="T40" fmla="*/ 592 w 788"/>
                <a:gd name="T41" fmla="*/ 187 h 533"/>
                <a:gd name="T42" fmla="*/ 742 w 788"/>
                <a:gd name="T43" fmla="*/ 337 h 533"/>
                <a:gd name="T44" fmla="*/ 592 w 788"/>
                <a:gd name="T45" fmla="*/ 487 h 533"/>
                <a:gd name="T46" fmla="*/ 592 w 788"/>
                <a:gd name="T47" fmla="*/ 487 h 533"/>
                <a:gd name="T48" fmla="*/ 592 w 788"/>
                <a:gd name="T49" fmla="*/ 48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88" h="533">
                  <a:moveTo>
                    <a:pt x="788" y="337"/>
                  </a:moveTo>
                  <a:cubicBezTo>
                    <a:pt x="788" y="228"/>
                    <a:pt x="700" y="140"/>
                    <a:pt x="592" y="140"/>
                  </a:cubicBezTo>
                  <a:cubicBezTo>
                    <a:pt x="584" y="140"/>
                    <a:pt x="576" y="141"/>
                    <a:pt x="568" y="142"/>
                  </a:cubicBezTo>
                  <a:cubicBezTo>
                    <a:pt x="540" y="58"/>
                    <a:pt x="461" y="0"/>
                    <a:pt x="371" y="0"/>
                  </a:cubicBezTo>
                  <a:cubicBezTo>
                    <a:pt x="256" y="0"/>
                    <a:pt x="162" y="94"/>
                    <a:pt x="162" y="209"/>
                  </a:cubicBezTo>
                  <a:cubicBezTo>
                    <a:pt x="73" y="209"/>
                    <a:pt x="0" y="281"/>
                    <a:pt x="0" y="371"/>
                  </a:cubicBezTo>
                  <a:cubicBezTo>
                    <a:pt x="0" y="460"/>
                    <a:pt x="73" y="533"/>
                    <a:pt x="162" y="533"/>
                  </a:cubicBezTo>
                  <a:cubicBezTo>
                    <a:pt x="603" y="533"/>
                    <a:pt x="603" y="533"/>
                    <a:pt x="603" y="533"/>
                  </a:cubicBezTo>
                  <a:cubicBezTo>
                    <a:pt x="603" y="532"/>
                    <a:pt x="603" y="532"/>
                    <a:pt x="603" y="532"/>
                  </a:cubicBezTo>
                  <a:cubicBezTo>
                    <a:pt x="706" y="527"/>
                    <a:pt x="788" y="441"/>
                    <a:pt x="788" y="337"/>
                  </a:cubicBezTo>
                  <a:close/>
                  <a:moveTo>
                    <a:pt x="592" y="487"/>
                  </a:moveTo>
                  <a:cubicBezTo>
                    <a:pt x="162" y="487"/>
                    <a:pt x="162" y="487"/>
                    <a:pt x="162" y="487"/>
                  </a:cubicBezTo>
                  <a:cubicBezTo>
                    <a:pt x="98" y="487"/>
                    <a:pt x="46" y="435"/>
                    <a:pt x="46" y="371"/>
                  </a:cubicBezTo>
                  <a:cubicBezTo>
                    <a:pt x="46" y="307"/>
                    <a:pt x="98" y="255"/>
                    <a:pt x="162" y="255"/>
                  </a:cubicBezTo>
                  <a:cubicBezTo>
                    <a:pt x="209" y="255"/>
                    <a:pt x="209" y="255"/>
                    <a:pt x="209" y="255"/>
                  </a:cubicBezTo>
                  <a:cubicBezTo>
                    <a:pt x="209" y="209"/>
                    <a:pt x="209" y="209"/>
                    <a:pt x="209" y="209"/>
                  </a:cubicBezTo>
                  <a:cubicBezTo>
                    <a:pt x="209" y="119"/>
                    <a:pt x="281" y="46"/>
                    <a:pt x="371" y="46"/>
                  </a:cubicBezTo>
                  <a:cubicBezTo>
                    <a:pt x="439" y="46"/>
                    <a:pt x="500" y="90"/>
                    <a:pt x="523" y="153"/>
                  </a:cubicBezTo>
                  <a:cubicBezTo>
                    <a:pt x="448" y="181"/>
                    <a:pt x="395" y="252"/>
                    <a:pt x="395" y="337"/>
                  </a:cubicBezTo>
                  <a:cubicBezTo>
                    <a:pt x="441" y="337"/>
                    <a:pt x="441" y="337"/>
                    <a:pt x="441" y="337"/>
                  </a:cubicBezTo>
                  <a:cubicBezTo>
                    <a:pt x="441" y="254"/>
                    <a:pt x="509" y="187"/>
                    <a:pt x="592" y="187"/>
                  </a:cubicBezTo>
                  <a:cubicBezTo>
                    <a:pt x="674" y="187"/>
                    <a:pt x="742" y="254"/>
                    <a:pt x="742" y="337"/>
                  </a:cubicBezTo>
                  <a:cubicBezTo>
                    <a:pt x="742" y="419"/>
                    <a:pt x="674" y="487"/>
                    <a:pt x="592" y="487"/>
                  </a:cubicBezTo>
                  <a:close/>
                  <a:moveTo>
                    <a:pt x="592" y="487"/>
                  </a:moveTo>
                  <a:cubicBezTo>
                    <a:pt x="592" y="487"/>
                    <a:pt x="592" y="487"/>
                    <a:pt x="592" y="487"/>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useBgFill="1">
          <p:nvSpPr>
            <p:cNvPr id="100" name="文本框 99">
              <a:extLst>
                <a:ext uri="{FF2B5EF4-FFF2-40B4-BE49-F238E27FC236}">
                  <a16:creationId xmlns:a16="http://schemas.microsoft.com/office/drawing/2014/main" id="{7BC557B4-9939-2A49-B700-FBEB9B3577A0}"/>
                </a:ext>
              </a:extLst>
            </p:cNvPr>
            <p:cNvSpPr txBox="1"/>
            <p:nvPr/>
          </p:nvSpPr>
          <p:spPr>
            <a:xfrm>
              <a:off x="6679570" y="1442908"/>
              <a:ext cx="771210" cy="253916"/>
            </a:xfrm>
            <a:prstGeom prst="rect">
              <a:avLst/>
            </a:prstGeom>
          </p:spPr>
          <p:txBody>
            <a:bodyPr wrap="square" rtlCol="0">
              <a:spAutoFit/>
            </a:bodyPr>
            <a:lstStyle/>
            <a:p>
              <a:pPr algn="ctr"/>
              <a:r>
                <a:rPr kumimoji="1" lang="en-US" altLang="zh-CN" sz="1050" dirty="0">
                  <a:solidFill>
                    <a:srgbClr val="00B0F0"/>
                  </a:solidFill>
                </a:rPr>
                <a:t>Internet</a:t>
              </a:r>
              <a:endParaRPr kumimoji="1" lang="zh-CN" altLang="en-US" sz="1050" dirty="0">
                <a:solidFill>
                  <a:srgbClr val="00B0F0"/>
                </a:solidFill>
              </a:endParaRPr>
            </a:p>
          </p:txBody>
        </p:sp>
        <p:grpSp>
          <p:nvGrpSpPr>
            <p:cNvPr id="105" name="组合 104">
              <a:extLst>
                <a:ext uri="{FF2B5EF4-FFF2-40B4-BE49-F238E27FC236}">
                  <a16:creationId xmlns:a16="http://schemas.microsoft.com/office/drawing/2014/main" id="{8F045F68-D7B4-6346-A32F-16675CBB26A2}"/>
                </a:ext>
              </a:extLst>
            </p:cNvPr>
            <p:cNvGrpSpPr/>
            <p:nvPr/>
          </p:nvGrpSpPr>
          <p:grpSpPr>
            <a:xfrm>
              <a:off x="5084822" y="954171"/>
              <a:ext cx="612997" cy="446029"/>
              <a:chOff x="7064375" y="1427163"/>
              <a:chExt cx="1241425" cy="903287"/>
            </a:xfrm>
            <a:solidFill>
              <a:srgbClr val="FFFFFF"/>
            </a:solidFill>
          </p:grpSpPr>
          <p:sp>
            <p:nvSpPr>
              <p:cNvPr id="106" name="Freeform 41">
                <a:extLst>
                  <a:ext uri="{FF2B5EF4-FFF2-40B4-BE49-F238E27FC236}">
                    <a16:creationId xmlns:a16="http://schemas.microsoft.com/office/drawing/2014/main" id="{74439E3F-424E-B44A-B7EC-7F1332114035}"/>
                  </a:ext>
                </a:extLst>
              </p:cNvPr>
              <p:cNvSpPr>
                <a:spLocks noEditPoints="1"/>
              </p:cNvSpPr>
              <p:nvPr/>
            </p:nvSpPr>
            <p:spPr bwMode="auto">
              <a:xfrm>
                <a:off x="7578725" y="1836738"/>
                <a:ext cx="727075" cy="493712"/>
              </a:xfrm>
              <a:custGeom>
                <a:avLst/>
                <a:gdLst>
                  <a:gd name="T0" fmla="*/ 26 w 458"/>
                  <a:gd name="T1" fmla="*/ 201 h 311"/>
                  <a:gd name="T2" fmla="*/ 432 w 458"/>
                  <a:gd name="T3" fmla="*/ 201 h 311"/>
                  <a:gd name="T4" fmla="*/ 432 w 458"/>
                  <a:gd name="T5" fmla="*/ 283 h 311"/>
                  <a:gd name="T6" fmla="*/ 26 w 458"/>
                  <a:gd name="T7" fmla="*/ 283 h 311"/>
                  <a:gd name="T8" fmla="*/ 26 w 458"/>
                  <a:gd name="T9" fmla="*/ 201 h 311"/>
                  <a:gd name="T10" fmla="*/ 26 w 458"/>
                  <a:gd name="T11" fmla="*/ 94 h 311"/>
                  <a:gd name="T12" fmla="*/ 432 w 458"/>
                  <a:gd name="T13" fmla="*/ 94 h 311"/>
                  <a:gd name="T14" fmla="*/ 432 w 458"/>
                  <a:gd name="T15" fmla="*/ 175 h 311"/>
                  <a:gd name="T16" fmla="*/ 26 w 458"/>
                  <a:gd name="T17" fmla="*/ 175 h 311"/>
                  <a:gd name="T18" fmla="*/ 26 w 458"/>
                  <a:gd name="T19" fmla="*/ 94 h 311"/>
                  <a:gd name="T20" fmla="*/ 50 w 458"/>
                  <a:gd name="T21" fmla="*/ 27 h 311"/>
                  <a:gd name="T22" fmla="*/ 408 w 458"/>
                  <a:gd name="T23" fmla="*/ 27 h 311"/>
                  <a:gd name="T24" fmla="*/ 422 w 458"/>
                  <a:gd name="T25" fmla="*/ 67 h 311"/>
                  <a:gd name="T26" fmla="*/ 36 w 458"/>
                  <a:gd name="T27" fmla="*/ 67 h 311"/>
                  <a:gd name="T28" fmla="*/ 50 w 458"/>
                  <a:gd name="T29" fmla="*/ 27 h 311"/>
                  <a:gd name="T30" fmla="*/ 26 w 458"/>
                  <a:gd name="T31" fmla="*/ 0 h 311"/>
                  <a:gd name="T32" fmla="*/ 0 w 458"/>
                  <a:gd name="T33" fmla="*/ 67 h 311"/>
                  <a:gd name="T34" fmla="*/ 0 w 458"/>
                  <a:gd name="T35" fmla="*/ 311 h 311"/>
                  <a:gd name="T36" fmla="*/ 458 w 458"/>
                  <a:gd name="T37" fmla="*/ 311 h 311"/>
                  <a:gd name="T38" fmla="*/ 458 w 458"/>
                  <a:gd name="T39" fmla="*/ 67 h 311"/>
                  <a:gd name="T40" fmla="*/ 432 w 458"/>
                  <a:gd name="T41" fmla="*/ 0 h 311"/>
                  <a:gd name="T42" fmla="*/ 26 w 458"/>
                  <a:gd name="T43" fmla="*/ 0 h 311"/>
                  <a:gd name="T44" fmla="*/ 26 w 458"/>
                  <a:gd name="T45" fmla="*/ 0 h 311"/>
                  <a:gd name="T46" fmla="*/ 26 w 458"/>
                  <a:gd name="T47" fmla="*/ 0 h 311"/>
                  <a:gd name="T48" fmla="*/ 26 w 458"/>
                  <a:gd name="T4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8" h="311">
                    <a:moveTo>
                      <a:pt x="26" y="201"/>
                    </a:moveTo>
                    <a:lnTo>
                      <a:pt x="432" y="201"/>
                    </a:lnTo>
                    <a:lnTo>
                      <a:pt x="432" y="283"/>
                    </a:lnTo>
                    <a:lnTo>
                      <a:pt x="26" y="283"/>
                    </a:lnTo>
                    <a:lnTo>
                      <a:pt x="26" y="201"/>
                    </a:lnTo>
                    <a:close/>
                    <a:moveTo>
                      <a:pt x="26" y="94"/>
                    </a:moveTo>
                    <a:lnTo>
                      <a:pt x="432" y="94"/>
                    </a:lnTo>
                    <a:lnTo>
                      <a:pt x="432" y="175"/>
                    </a:lnTo>
                    <a:lnTo>
                      <a:pt x="26" y="175"/>
                    </a:lnTo>
                    <a:lnTo>
                      <a:pt x="26" y="94"/>
                    </a:lnTo>
                    <a:close/>
                    <a:moveTo>
                      <a:pt x="50" y="27"/>
                    </a:moveTo>
                    <a:lnTo>
                      <a:pt x="408" y="27"/>
                    </a:lnTo>
                    <a:lnTo>
                      <a:pt x="422" y="67"/>
                    </a:lnTo>
                    <a:lnTo>
                      <a:pt x="36" y="67"/>
                    </a:lnTo>
                    <a:lnTo>
                      <a:pt x="50" y="27"/>
                    </a:lnTo>
                    <a:close/>
                    <a:moveTo>
                      <a:pt x="26" y="0"/>
                    </a:moveTo>
                    <a:lnTo>
                      <a:pt x="0" y="67"/>
                    </a:lnTo>
                    <a:lnTo>
                      <a:pt x="0" y="311"/>
                    </a:lnTo>
                    <a:lnTo>
                      <a:pt x="458" y="311"/>
                    </a:lnTo>
                    <a:lnTo>
                      <a:pt x="458" y="67"/>
                    </a:lnTo>
                    <a:lnTo>
                      <a:pt x="432" y="0"/>
                    </a:lnTo>
                    <a:lnTo>
                      <a:pt x="26" y="0"/>
                    </a:lnTo>
                    <a:lnTo>
                      <a:pt x="26" y="0"/>
                    </a:lnTo>
                    <a:close/>
                    <a:moveTo>
                      <a:pt x="26" y="0"/>
                    </a:move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42">
                <a:extLst>
                  <a:ext uri="{FF2B5EF4-FFF2-40B4-BE49-F238E27FC236}">
                    <a16:creationId xmlns:a16="http://schemas.microsoft.com/office/drawing/2014/main" id="{5E3F21A7-F6B3-0B43-BD85-44D734E5F1C5}"/>
                  </a:ext>
                </a:extLst>
              </p:cNvPr>
              <p:cNvSpPr>
                <a:spLocks noEditPoints="1"/>
              </p:cNvSpPr>
              <p:nvPr/>
            </p:nvSpPr>
            <p:spPr bwMode="auto">
              <a:xfrm>
                <a:off x="7578725" y="1836738"/>
                <a:ext cx="727075" cy="493712"/>
              </a:xfrm>
              <a:custGeom>
                <a:avLst/>
                <a:gdLst>
                  <a:gd name="T0" fmla="*/ 26 w 458"/>
                  <a:gd name="T1" fmla="*/ 201 h 311"/>
                  <a:gd name="T2" fmla="*/ 432 w 458"/>
                  <a:gd name="T3" fmla="*/ 201 h 311"/>
                  <a:gd name="T4" fmla="*/ 432 w 458"/>
                  <a:gd name="T5" fmla="*/ 283 h 311"/>
                  <a:gd name="T6" fmla="*/ 26 w 458"/>
                  <a:gd name="T7" fmla="*/ 283 h 311"/>
                  <a:gd name="T8" fmla="*/ 26 w 458"/>
                  <a:gd name="T9" fmla="*/ 201 h 311"/>
                  <a:gd name="T10" fmla="*/ 26 w 458"/>
                  <a:gd name="T11" fmla="*/ 94 h 311"/>
                  <a:gd name="T12" fmla="*/ 432 w 458"/>
                  <a:gd name="T13" fmla="*/ 94 h 311"/>
                  <a:gd name="T14" fmla="*/ 432 w 458"/>
                  <a:gd name="T15" fmla="*/ 175 h 311"/>
                  <a:gd name="T16" fmla="*/ 26 w 458"/>
                  <a:gd name="T17" fmla="*/ 175 h 311"/>
                  <a:gd name="T18" fmla="*/ 26 w 458"/>
                  <a:gd name="T19" fmla="*/ 94 h 311"/>
                  <a:gd name="T20" fmla="*/ 50 w 458"/>
                  <a:gd name="T21" fmla="*/ 27 h 311"/>
                  <a:gd name="T22" fmla="*/ 408 w 458"/>
                  <a:gd name="T23" fmla="*/ 27 h 311"/>
                  <a:gd name="T24" fmla="*/ 422 w 458"/>
                  <a:gd name="T25" fmla="*/ 67 h 311"/>
                  <a:gd name="T26" fmla="*/ 36 w 458"/>
                  <a:gd name="T27" fmla="*/ 67 h 311"/>
                  <a:gd name="T28" fmla="*/ 50 w 458"/>
                  <a:gd name="T29" fmla="*/ 27 h 311"/>
                  <a:gd name="T30" fmla="*/ 26 w 458"/>
                  <a:gd name="T31" fmla="*/ 0 h 311"/>
                  <a:gd name="T32" fmla="*/ 0 w 458"/>
                  <a:gd name="T33" fmla="*/ 67 h 311"/>
                  <a:gd name="T34" fmla="*/ 0 w 458"/>
                  <a:gd name="T35" fmla="*/ 311 h 311"/>
                  <a:gd name="T36" fmla="*/ 458 w 458"/>
                  <a:gd name="T37" fmla="*/ 311 h 311"/>
                  <a:gd name="T38" fmla="*/ 458 w 458"/>
                  <a:gd name="T39" fmla="*/ 67 h 311"/>
                  <a:gd name="T40" fmla="*/ 432 w 458"/>
                  <a:gd name="T41" fmla="*/ 0 h 311"/>
                  <a:gd name="T42" fmla="*/ 26 w 458"/>
                  <a:gd name="T43" fmla="*/ 0 h 311"/>
                  <a:gd name="T44" fmla="*/ 26 w 458"/>
                  <a:gd name="T45" fmla="*/ 0 h 311"/>
                  <a:gd name="T46" fmla="*/ 26 w 458"/>
                  <a:gd name="T47" fmla="*/ 0 h 311"/>
                  <a:gd name="T48" fmla="*/ 26 w 458"/>
                  <a:gd name="T4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8" h="311">
                    <a:moveTo>
                      <a:pt x="26" y="201"/>
                    </a:moveTo>
                    <a:lnTo>
                      <a:pt x="432" y="201"/>
                    </a:lnTo>
                    <a:lnTo>
                      <a:pt x="432" y="283"/>
                    </a:lnTo>
                    <a:lnTo>
                      <a:pt x="26" y="283"/>
                    </a:lnTo>
                    <a:lnTo>
                      <a:pt x="26" y="201"/>
                    </a:lnTo>
                    <a:moveTo>
                      <a:pt x="26" y="94"/>
                    </a:moveTo>
                    <a:lnTo>
                      <a:pt x="432" y="94"/>
                    </a:lnTo>
                    <a:lnTo>
                      <a:pt x="432" y="175"/>
                    </a:lnTo>
                    <a:lnTo>
                      <a:pt x="26" y="175"/>
                    </a:lnTo>
                    <a:lnTo>
                      <a:pt x="26" y="94"/>
                    </a:lnTo>
                    <a:moveTo>
                      <a:pt x="50" y="27"/>
                    </a:moveTo>
                    <a:lnTo>
                      <a:pt x="408" y="27"/>
                    </a:lnTo>
                    <a:lnTo>
                      <a:pt x="422" y="67"/>
                    </a:lnTo>
                    <a:lnTo>
                      <a:pt x="36" y="67"/>
                    </a:lnTo>
                    <a:lnTo>
                      <a:pt x="50" y="27"/>
                    </a:lnTo>
                    <a:moveTo>
                      <a:pt x="26" y="0"/>
                    </a:moveTo>
                    <a:lnTo>
                      <a:pt x="0" y="67"/>
                    </a:lnTo>
                    <a:lnTo>
                      <a:pt x="0" y="311"/>
                    </a:lnTo>
                    <a:lnTo>
                      <a:pt x="458" y="311"/>
                    </a:lnTo>
                    <a:lnTo>
                      <a:pt x="458" y="67"/>
                    </a:lnTo>
                    <a:lnTo>
                      <a:pt x="432" y="0"/>
                    </a:lnTo>
                    <a:lnTo>
                      <a:pt x="26" y="0"/>
                    </a:lnTo>
                    <a:lnTo>
                      <a:pt x="26" y="0"/>
                    </a:lnTo>
                    <a:moveTo>
                      <a:pt x="26" y="0"/>
                    </a:move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43">
                <a:extLst>
                  <a:ext uri="{FF2B5EF4-FFF2-40B4-BE49-F238E27FC236}">
                    <a16:creationId xmlns:a16="http://schemas.microsoft.com/office/drawing/2014/main" id="{A558D3FB-0CF6-D34F-860A-E40E3423A8EB}"/>
                  </a:ext>
                </a:extLst>
              </p:cNvPr>
              <p:cNvSpPr>
                <a:spLocks noEditPoints="1"/>
              </p:cNvSpPr>
              <p:nvPr/>
            </p:nvSpPr>
            <p:spPr bwMode="auto">
              <a:xfrm>
                <a:off x="7064375" y="1427163"/>
                <a:ext cx="1135063" cy="815975"/>
              </a:xfrm>
              <a:custGeom>
                <a:avLst/>
                <a:gdLst>
                  <a:gd name="T0" fmla="*/ 288 w 300"/>
                  <a:gd name="T1" fmla="*/ 215 h 215"/>
                  <a:gd name="T2" fmla="*/ 300 w 300"/>
                  <a:gd name="T3" fmla="*/ 215 h 215"/>
                  <a:gd name="T4" fmla="*/ 300 w 300"/>
                  <a:gd name="T5" fmla="*/ 204 h 215"/>
                  <a:gd name="T6" fmla="*/ 288 w 300"/>
                  <a:gd name="T7" fmla="*/ 204 h 215"/>
                  <a:gd name="T8" fmla="*/ 288 w 300"/>
                  <a:gd name="T9" fmla="*/ 215 h 215"/>
                  <a:gd name="T10" fmla="*/ 288 w 300"/>
                  <a:gd name="T11" fmla="*/ 170 h 215"/>
                  <a:gd name="T12" fmla="*/ 300 w 300"/>
                  <a:gd name="T13" fmla="*/ 170 h 215"/>
                  <a:gd name="T14" fmla="*/ 300 w 300"/>
                  <a:gd name="T15" fmla="*/ 159 h 215"/>
                  <a:gd name="T16" fmla="*/ 288 w 300"/>
                  <a:gd name="T17" fmla="*/ 159 h 215"/>
                  <a:gd name="T18" fmla="*/ 288 w 300"/>
                  <a:gd name="T19" fmla="*/ 170 h 215"/>
                  <a:gd name="T20" fmla="*/ 70 w 300"/>
                  <a:gd name="T21" fmla="*/ 86 h 215"/>
                  <a:gd name="T22" fmla="*/ 0 w 300"/>
                  <a:gd name="T23" fmla="*/ 164 h 215"/>
                  <a:gd name="T24" fmla="*/ 57 w 300"/>
                  <a:gd name="T25" fmla="*/ 215 h 215"/>
                  <a:gd name="T26" fmla="*/ 57 w 300"/>
                  <a:gd name="T27" fmla="*/ 204 h 215"/>
                  <a:gd name="T28" fmla="*/ 57 w 300"/>
                  <a:gd name="T29" fmla="*/ 215 h 215"/>
                  <a:gd name="T30" fmla="*/ 125 w 300"/>
                  <a:gd name="T31" fmla="*/ 215 h 215"/>
                  <a:gd name="T32" fmla="*/ 125 w 300"/>
                  <a:gd name="T33" fmla="*/ 204 h 215"/>
                  <a:gd name="T34" fmla="*/ 57 w 300"/>
                  <a:gd name="T35" fmla="*/ 204 h 215"/>
                  <a:gd name="T36" fmla="*/ 12 w 300"/>
                  <a:gd name="T37" fmla="*/ 164 h 215"/>
                  <a:gd name="T38" fmla="*/ 80 w 300"/>
                  <a:gd name="T39" fmla="*/ 96 h 215"/>
                  <a:gd name="T40" fmla="*/ 82 w 300"/>
                  <a:gd name="T41" fmla="*/ 85 h 215"/>
                  <a:gd name="T42" fmla="*/ 173 w 300"/>
                  <a:gd name="T43" fmla="*/ 12 h 215"/>
                  <a:gd name="T44" fmla="*/ 266 w 300"/>
                  <a:gd name="T45" fmla="*/ 97 h 215"/>
                  <a:gd name="T46" fmla="*/ 278 w 300"/>
                  <a:gd name="T47" fmla="*/ 97 h 215"/>
                  <a:gd name="T48" fmla="*/ 173 w 300"/>
                  <a:gd name="T49" fmla="*/ 0 h 215"/>
                  <a:gd name="T50" fmla="*/ 70 w 300"/>
                  <a:gd name="T51" fmla="*/ 86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0" h="215">
                    <a:moveTo>
                      <a:pt x="288" y="215"/>
                    </a:moveTo>
                    <a:cubicBezTo>
                      <a:pt x="300" y="215"/>
                      <a:pt x="300" y="215"/>
                      <a:pt x="300" y="215"/>
                    </a:cubicBezTo>
                    <a:cubicBezTo>
                      <a:pt x="300" y="204"/>
                      <a:pt x="300" y="204"/>
                      <a:pt x="300" y="204"/>
                    </a:cubicBezTo>
                    <a:cubicBezTo>
                      <a:pt x="288" y="204"/>
                      <a:pt x="288" y="204"/>
                      <a:pt x="288" y="204"/>
                    </a:cubicBezTo>
                    <a:lnTo>
                      <a:pt x="288" y="215"/>
                    </a:lnTo>
                    <a:close/>
                    <a:moveTo>
                      <a:pt x="288" y="170"/>
                    </a:moveTo>
                    <a:cubicBezTo>
                      <a:pt x="300" y="170"/>
                      <a:pt x="300" y="170"/>
                      <a:pt x="300" y="170"/>
                    </a:cubicBezTo>
                    <a:cubicBezTo>
                      <a:pt x="300" y="159"/>
                      <a:pt x="300" y="159"/>
                      <a:pt x="300" y="159"/>
                    </a:cubicBezTo>
                    <a:cubicBezTo>
                      <a:pt x="288" y="159"/>
                      <a:pt x="288" y="159"/>
                      <a:pt x="288" y="159"/>
                    </a:cubicBezTo>
                    <a:lnTo>
                      <a:pt x="288" y="170"/>
                    </a:lnTo>
                    <a:close/>
                    <a:moveTo>
                      <a:pt x="70" y="86"/>
                    </a:moveTo>
                    <a:cubicBezTo>
                      <a:pt x="31" y="90"/>
                      <a:pt x="0" y="124"/>
                      <a:pt x="0" y="164"/>
                    </a:cubicBezTo>
                    <a:cubicBezTo>
                      <a:pt x="0" y="208"/>
                      <a:pt x="40" y="215"/>
                      <a:pt x="57" y="215"/>
                    </a:cubicBezTo>
                    <a:cubicBezTo>
                      <a:pt x="57" y="204"/>
                      <a:pt x="57" y="204"/>
                      <a:pt x="57" y="204"/>
                    </a:cubicBezTo>
                    <a:cubicBezTo>
                      <a:pt x="57" y="215"/>
                      <a:pt x="57" y="215"/>
                      <a:pt x="57" y="215"/>
                    </a:cubicBezTo>
                    <a:cubicBezTo>
                      <a:pt x="125" y="215"/>
                      <a:pt x="125" y="215"/>
                      <a:pt x="125" y="215"/>
                    </a:cubicBezTo>
                    <a:cubicBezTo>
                      <a:pt x="125" y="204"/>
                      <a:pt x="125" y="204"/>
                      <a:pt x="125" y="204"/>
                    </a:cubicBezTo>
                    <a:cubicBezTo>
                      <a:pt x="57" y="204"/>
                      <a:pt x="57" y="204"/>
                      <a:pt x="57" y="204"/>
                    </a:cubicBezTo>
                    <a:cubicBezTo>
                      <a:pt x="51" y="204"/>
                      <a:pt x="12" y="202"/>
                      <a:pt x="12" y="164"/>
                    </a:cubicBezTo>
                    <a:cubicBezTo>
                      <a:pt x="12" y="127"/>
                      <a:pt x="42" y="96"/>
                      <a:pt x="80" y="96"/>
                    </a:cubicBezTo>
                    <a:cubicBezTo>
                      <a:pt x="80" y="92"/>
                      <a:pt x="81" y="89"/>
                      <a:pt x="82" y="85"/>
                    </a:cubicBezTo>
                    <a:cubicBezTo>
                      <a:pt x="91" y="43"/>
                      <a:pt x="129" y="12"/>
                      <a:pt x="173" y="12"/>
                    </a:cubicBezTo>
                    <a:cubicBezTo>
                      <a:pt x="222" y="12"/>
                      <a:pt x="262" y="49"/>
                      <a:pt x="266" y="97"/>
                    </a:cubicBezTo>
                    <a:cubicBezTo>
                      <a:pt x="278" y="97"/>
                      <a:pt x="278" y="97"/>
                      <a:pt x="278" y="97"/>
                    </a:cubicBezTo>
                    <a:cubicBezTo>
                      <a:pt x="273" y="43"/>
                      <a:pt x="228" y="0"/>
                      <a:pt x="173" y="0"/>
                    </a:cubicBezTo>
                    <a:cubicBezTo>
                      <a:pt x="122" y="0"/>
                      <a:pt x="79" y="37"/>
                      <a:pt x="70"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Tree>
    <p:extLst>
      <p:ext uri="{BB962C8B-B14F-4D97-AF65-F5344CB8AC3E}">
        <p14:creationId xmlns:p14="http://schemas.microsoft.com/office/powerpoint/2010/main" val="38307849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19</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1496889" cy="523220"/>
            <a:chOff x="1" y="200326"/>
            <a:chExt cx="1496889"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917239"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VPC</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7" name="TextBox 1">
            <a:extLst>
              <a:ext uri="{FF2B5EF4-FFF2-40B4-BE49-F238E27FC236}">
                <a16:creationId xmlns:a16="http://schemas.microsoft.com/office/drawing/2014/main" id="{3A7039F4-055C-CA4C-B0E5-738FEBD0F10A}"/>
              </a:ext>
            </a:extLst>
          </p:cNvPr>
          <p:cNvSpPr txBox="1"/>
          <p:nvPr/>
        </p:nvSpPr>
        <p:spPr>
          <a:xfrm>
            <a:off x="680060" y="723546"/>
            <a:ext cx="10831880" cy="3288849"/>
          </a:xfrm>
          <a:prstGeom prst="rect">
            <a:avLst/>
          </a:prstGeom>
          <a:noFill/>
        </p:spPr>
        <p:txBody>
          <a:bodyPr wrap="square" rtlCol="0">
            <a:spAutoFit/>
          </a:bodyPr>
          <a:lstStyle/>
          <a:p>
            <a:pPr algn="just">
              <a:lnSpc>
                <a:spcPct val="150000"/>
              </a:lnSpc>
            </a:pPr>
            <a:r>
              <a:rPr lang="en-US" sz="1600" b="1" dirty="0">
                <a:solidFill>
                  <a:srgbClr val="00B0F0"/>
                </a:solidFill>
                <a:latin typeface="Century Gothic" panose="020B0502020202020204" pitchFamily="34" charset="0"/>
              </a:rPr>
              <a:t>What is it?</a:t>
            </a:r>
          </a:p>
          <a:p>
            <a:pPr algn="just">
              <a:lnSpc>
                <a:spcPct val="150000"/>
              </a:lnSpc>
            </a:pPr>
            <a:r>
              <a:rPr lang="en-US" sz="1200" dirty="0">
                <a:solidFill>
                  <a:schemeClr val="bg1"/>
                </a:solidFill>
                <a:latin typeface="Century Gothic" panose="020B0502020202020204" pitchFamily="34" charset="0"/>
              </a:rPr>
              <a:t>A virtual private cloud (VPC) is an on-demand configurable pool of shared computing resources, allocated within a public cloud environment, providing a certain level of isolation between the different organizations using the resources. The isolation between one VPC user and all other users of the same cloud (other VPC users as well as other public cloud users) is normally achieved through allocation of a private IP subnet and a virtual communication construct (such as a VLAN or a set of encrypted communication channels) per user.</a:t>
            </a:r>
          </a:p>
          <a:p>
            <a:pPr algn="just">
              <a:lnSpc>
                <a:spcPct val="150000"/>
              </a:lnSpc>
            </a:pPr>
            <a:endParaRPr lang="en-US" sz="1200" dirty="0">
              <a:solidFill>
                <a:schemeClr val="bg1"/>
              </a:solidFill>
              <a:latin typeface="Century Gothic" panose="020B0502020202020204" pitchFamily="34" charset="0"/>
            </a:endParaRPr>
          </a:p>
          <a:p>
            <a:pPr algn="just">
              <a:lnSpc>
                <a:spcPct val="150000"/>
              </a:lnSpc>
            </a:pPr>
            <a:r>
              <a:rPr lang="en-US" sz="1600" b="1" dirty="0">
                <a:solidFill>
                  <a:srgbClr val="00B0F0"/>
                </a:solidFill>
                <a:latin typeface="Century Gothic" panose="020B0502020202020204" pitchFamily="34" charset="0"/>
              </a:rPr>
              <a:t>What do we have?</a:t>
            </a:r>
          </a:p>
          <a:p>
            <a:pPr marL="342900" indent="-342900" algn="just">
              <a:lnSpc>
                <a:spcPct val="150000"/>
              </a:lnSpc>
              <a:buFont typeface="Arial" panose="020B0604020202020204" pitchFamily="34" charset="0"/>
              <a:buChar char="•"/>
            </a:pPr>
            <a:r>
              <a:rPr lang="en-US" sz="1200" dirty="0">
                <a:solidFill>
                  <a:schemeClr val="bg1"/>
                </a:solidFill>
                <a:latin typeface="Century Gothic" panose="020B0502020202020204" pitchFamily="34" charset="0"/>
              </a:rPr>
              <a:t>When a tenant is created by admin, aCMP will automatically assign a VPC to the tenant. The VPC is logically segregated from other VPCs. </a:t>
            </a:r>
          </a:p>
          <a:p>
            <a:pPr marL="342900" indent="-342900" algn="just">
              <a:lnSpc>
                <a:spcPct val="150000"/>
              </a:lnSpc>
              <a:buFont typeface="Arial" panose="020B0604020202020204" pitchFamily="34" charset="0"/>
              <a:buChar char="•"/>
            </a:pPr>
            <a:r>
              <a:rPr lang="en-US" sz="1200" dirty="0">
                <a:solidFill>
                  <a:schemeClr val="bg1"/>
                </a:solidFill>
                <a:latin typeface="Century Gothic" panose="020B0502020202020204" pitchFamily="34" charset="0"/>
              </a:rPr>
              <a:t>IP subnets can be created inside the VPC.</a:t>
            </a:r>
          </a:p>
          <a:p>
            <a:pPr algn="just">
              <a:lnSpc>
                <a:spcPct val="150000"/>
              </a:lnSpc>
            </a:pPr>
            <a:endParaRPr lang="en-US" sz="1200" dirty="0">
              <a:solidFill>
                <a:schemeClr val="bg1"/>
              </a:solidFill>
              <a:latin typeface="Century Gothic" panose="020B0502020202020204" pitchFamily="34" charset="0"/>
            </a:endParaRPr>
          </a:p>
          <a:p>
            <a:pPr algn="just">
              <a:lnSpc>
                <a:spcPct val="150000"/>
              </a:lnSpc>
            </a:pPr>
            <a:endParaRPr lang="en-US" sz="1200" dirty="0">
              <a:solidFill>
                <a:schemeClr val="bg1"/>
              </a:solidFill>
              <a:latin typeface="Century Gothic" panose="020B0502020202020204" pitchFamily="34" charset="0"/>
            </a:endParaRPr>
          </a:p>
        </p:txBody>
      </p:sp>
      <p:pic>
        <p:nvPicPr>
          <p:cNvPr id="28" name="Picture 3">
            <a:extLst>
              <a:ext uri="{FF2B5EF4-FFF2-40B4-BE49-F238E27FC236}">
                <a16:creationId xmlns:a16="http://schemas.microsoft.com/office/drawing/2014/main" id="{C7B96194-9809-5147-908B-C750EB7D879E}"/>
              </a:ext>
            </a:extLst>
          </p:cNvPr>
          <p:cNvPicPr>
            <a:picLocks noChangeAspect="1"/>
          </p:cNvPicPr>
          <p:nvPr/>
        </p:nvPicPr>
        <p:blipFill>
          <a:blip r:embed="rId3"/>
          <a:stretch>
            <a:fillRect/>
          </a:stretch>
        </p:blipFill>
        <p:spPr>
          <a:xfrm>
            <a:off x="1560238" y="3614234"/>
            <a:ext cx="9071524" cy="2520220"/>
          </a:xfrm>
          <a:prstGeom prst="rect">
            <a:avLst/>
          </a:prstGeom>
        </p:spPr>
      </p:pic>
    </p:spTree>
    <p:extLst>
      <p:ext uri="{BB962C8B-B14F-4D97-AF65-F5344CB8AC3E}">
        <p14:creationId xmlns:p14="http://schemas.microsoft.com/office/powerpoint/2010/main" val="36721209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blinds(horizontal)">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20</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2258315" cy="523220"/>
            <a:chOff x="1" y="200326"/>
            <a:chExt cx="2258315"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167866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Elastic IP</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3" name="TextBox 1">
            <a:extLst>
              <a:ext uri="{FF2B5EF4-FFF2-40B4-BE49-F238E27FC236}">
                <a16:creationId xmlns:a16="http://schemas.microsoft.com/office/drawing/2014/main" id="{7A9932A4-EBA8-0F4D-A026-B3360AD66E31}"/>
              </a:ext>
            </a:extLst>
          </p:cNvPr>
          <p:cNvSpPr txBox="1"/>
          <p:nvPr/>
        </p:nvSpPr>
        <p:spPr>
          <a:xfrm>
            <a:off x="579651" y="954710"/>
            <a:ext cx="11174278" cy="2831544"/>
          </a:xfrm>
          <a:prstGeom prst="rect">
            <a:avLst/>
          </a:prstGeom>
          <a:noFill/>
        </p:spPr>
        <p:txBody>
          <a:bodyPr wrap="square" rtlCol="0">
            <a:spAutoFit/>
          </a:bodyPr>
          <a:lstStyle/>
          <a:p>
            <a:pPr algn="just"/>
            <a:r>
              <a:rPr lang="en-US" b="1" dirty="0">
                <a:solidFill>
                  <a:srgbClr val="00B0F0"/>
                </a:solidFill>
                <a:latin typeface="Century Gothic" panose="020B0502020202020204" pitchFamily="34" charset="0"/>
              </a:rPr>
              <a:t>What is it?</a:t>
            </a:r>
          </a:p>
          <a:p>
            <a:pPr marL="342900" indent="-342900" algn="just">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An IP address pool</a:t>
            </a:r>
            <a:r>
              <a:rPr lang="zh-CN" altLang="en-US" sz="1400" dirty="0">
                <a:solidFill>
                  <a:schemeClr val="bg1"/>
                </a:solidFill>
                <a:latin typeface="Century Gothic" panose="020B0502020202020204" pitchFamily="34" charset="0"/>
              </a:rPr>
              <a:t> </a:t>
            </a:r>
            <a:r>
              <a:rPr lang="en-US" altLang="zh-CN" sz="1400" dirty="0">
                <a:solidFill>
                  <a:schemeClr val="bg1"/>
                </a:solidFill>
                <a:latin typeface="Century Gothic" panose="020B0502020202020204" pitchFamily="34" charset="0"/>
              </a:rPr>
              <a:t>created by admin</a:t>
            </a:r>
            <a:r>
              <a:rPr lang="en-US" sz="1400" dirty="0">
                <a:solidFill>
                  <a:schemeClr val="bg1"/>
                </a:solidFill>
                <a:latin typeface="Century Gothic" panose="020B0502020202020204" pitchFamily="34" charset="0"/>
              </a:rPr>
              <a:t> that can communicate with an external</a:t>
            </a:r>
            <a:r>
              <a:rPr lang="zh-CN" altLang="en-US" sz="1400" dirty="0">
                <a:solidFill>
                  <a:schemeClr val="bg1"/>
                </a:solidFill>
                <a:latin typeface="Century Gothic" panose="020B0502020202020204" pitchFamily="34" charset="0"/>
              </a:rPr>
              <a:t> </a:t>
            </a:r>
            <a:r>
              <a:rPr lang="en-US" altLang="zh-CN" sz="1400" dirty="0">
                <a:solidFill>
                  <a:schemeClr val="bg1"/>
                </a:solidFill>
                <a:latin typeface="Century Gothic" panose="020B0502020202020204" pitchFamily="34" charset="0"/>
              </a:rPr>
              <a:t>environment is called an elastic IP (EIP).</a:t>
            </a:r>
            <a:endParaRPr lang="en-US" sz="1400" dirty="0">
              <a:solidFill>
                <a:schemeClr val="bg1"/>
              </a:solidFill>
              <a:latin typeface="Century Gothic" panose="020B0502020202020204" pitchFamily="34" charset="0"/>
            </a:endParaRPr>
          </a:p>
          <a:p>
            <a:pPr marL="342900" indent="-342900" algn="just">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An EIP pool can be assigned to multiple resource pools (previously called availability zones). A resource pool can also be associated with multiple EIP pools. </a:t>
            </a:r>
          </a:p>
          <a:p>
            <a:pPr marL="342900" indent="-342900" algn="just">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The EIP pools are visible to all the VPCs under the resource pool.</a:t>
            </a:r>
          </a:p>
          <a:p>
            <a:pPr marL="342900" indent="-342900" algn="just">
              <a:lnSpc>
                <a:spcPct val="150000"/>
              </a:lnSpc>
              <a:buClr>
                <a:srgbClr val="00B0F0"/>
              </a:buClr>
              <a:buFont typeface="Arial" panose="020B0604020202020204" pitchFamily="34" charset="0"/>
              <a:buChar char="•"/>
            </a:pPr>
            <a:r>
              <a:rPr lang="en-US" sz="1400" dirty="0">
                <a:solidFill>
                  <a:schemeClr val="bg1"/>
                </a:solidFill>
                <a:latin typeface="Century Gothic" panose="020B0502020202020204" pitchFamily="34" charset="0"/>
              </a:rPr>
              <a:t>EIP can be applied to cloud hosts and routers, ensuring that these virtual devices can communicate with the external network.</a:t>
            </a:r>
          </a:p>
          <a:p>
            <a:pPr algn="just"/>
            <a:endParaRPr lang="en-US" sz="1600" dirty="0">
              <a:solidFill>
                <a:schemeClr val="bg1"/>
              </a:solidFill>
              <a:latin typeface="Century Gothic" panose="020B0502020202020204" pitchFamily="34" charset="0"/>
            </a:endParaRPr>
          </a:p>
          <a:p>
            <a:pPr algn="just"/>
            <a:endParaRPr lang="en-US" sz="1600" dirty="0">
              <a:solidFill>
                <a:schemeClr val="bg1"/>
              </a:solidFill>
              <a:latin typeface="Century Gothic" panose="020B0502020202020204" pitchFamily="34" charset="0"/>
            </a:endParaRPr>
          </a:p>
        </p:txBody>
      </p:sp>
      <p:pic>
        <p:nvPicPr>
          <p:cNvPr id="38" name="Picture 21">
            <a:extLst>
              <a:ext uri="{FF2B5EF4-FFF2-40B4-BE49-F238E27FC236}">
                <a16:creationId xmlns:a16="http://schemas.microsoft.com/office/drawing/2014/main" id="{18A7B88F-D536-0F4A-BA0C-20F9849078DA}"/>
              </a:ext>
            </a:extLst>
          </p:cNvPr>
          <p:cNvPicPr>
            <a:picLocks noChangeAspect="1"/>
          </p:cNvPicPr>
          <p:nvPr/>
        </p:nvPicPr>
        <p:blipFill>
          <a:blip r:embed="rId3"/>
          <a:stretch>
            <a:fillRect/>
          </a:stretch>
        </p:blipFill>
        <p:spPr>
          <a:xfrm>
            <a:off x="5606599" y="3382677"/>
            <a:ext cx="6157921" cy="2827142"/>
          </a:xfrm>
          <a:prstGeom prst="rect">
            <a:avLst/>
          </a:prstGeom>
        </p:spPr>
      </p:pic>
      <p:grpSp>
        <p:nvGrpSpPr>
          <p:cNvPr id="71" name="组合 70">
            <a:extLst>
              <a:ext uri="{FF2B5EF4-FFF2-40B4-BE49-F238E27FC236}">
                <a16:creationId xmlns:a16="http://schemas.microsoft.com/office/drawing/2014/main" id="{1082FA51-27B7-4E45-ACD2-2BC845B2723A}"/>
              </a:ext>
            </a:extLst>
          </p:cNvPr>
          <p:cNvGrpSpPr/>
          <p:nvPr/>
        </p:nvGrpSpPr>
        <p:grpSpPr>
          <a:xfrm>
            <a:off x="747258" y="3579155"/>
            <a:ext cx="4403390" cy="2434185"/>
            <a:chOff x="747258" y="3429000"/>
            <a:chExt cx="4403390" cy="2434185"/>
          </a:xfrm>
        </p:grpSpPr>
        <p:grpSp>
          <p:nvGrpSpPr>
            <p:cNvPr id="8" name="组合 7">
              <a:extLst>
                <a:ext uri="{FF2B5EF4-FFF2-40B4-BE49-F238E27FC236}">
                  <a16:creationId xmlns:a16="http://schemas.microsoft.com/office/drawing/2014/main" id="{5245D397-B2F0-BF48-84BD-6C320C517292}"/>
                </a:ext>
              </a:extLst>
            </p:cNvPr>
            <p:cNvGrpSpPr/>
            <p:nvPr/>
          </p:nvGrpSpPr>
          <p:grpSpPr>
            <a:xfrm>
              <a:off x="747258" y="3429000"/>
              <a:ext cx="4403390" cy="2434185"/>
              <a:chOff x="747258" y="3311007"/>
              <a:chExt cx="4403390" cy="2434185"/>
            </a:xfrm>
          </p:grpSpPr>
          <p:sp>
            <p:nvSpPr>
              <p:cNvPr id="7" name="矩形 6">
                <a:extLst>
                  <a:ext uri="{FF2B5EF4-FFF2-40B4-BE49-F238E27FC236}">
                    <a16:creationId xmlns:a16="http://schemas.microsoft.com/office/drawing/2014/main" id="{E2D2E936-759F-C145-8906-97CD5DEE899D}"/>
                  </a:ext>
                </a:extLst>
              </p:cNvPr>
              <p:cNvSpPr/>
              <p:nvPr/>
            </p:nvSpPr>
            <p:spPr>
              <a:xfrm>
                <a:off x="4252823" y="3854472"/>
                <a:ext cx="888520" cy="333941"/>
              </a:xfrm>
              <a:prstGeom prst="rect">
                <a:avLst/>
              </a:prstGeom>
              <a:solidFill>
                <a:srgbClr val="345692">
                  <a:alpha val="10000"/>
                </a:srgbClr>
              </a:solidFill>
              <a:ln w="9525">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 name="矩形 54">
                <a:extLst>
                  <a:ext uri="{FF2B5EF4-FFF2-40B4-BE49-F238E27FC236}">
                    <a16:creationId xmlns:a16="http://schemas.microsoft.com/office/drawing/2014/main" id="{D6CFC761-35F1-064A-B0CB-0AC5A9CFCB8E}"/>
                  </a:ext>
                </a:extLst>
              </p:cNvPr>
              <p:cNvSpPr/>
              <p:nvPr/>
            </p:nvSpPr>
            <p:spPr>
              <a:xfrm>
                <a:off x="4262128" y="5104457"/>
                <a:ext cx="888520" cy="333941"/>
              </a:xfrm>
              <a:prstGeom prst="rect">
                <a:avLst/>
              </a:prstGeom>
              <a:solidFill>
                <a:srgbClr val="345692">
                  <a:alpha val="10000"/>
                </a:srgbClr>
              </a:solidFill>
              <a:ln w="9525">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a:extLst>
                  <a:ext uri="{FF2B5EF4-FFF2-40B4-BE49-F238E27FC236}">
                    <a16:creationId xmlns:a16="http://schemas.microsoft.com/office/drawing/2014/main" id="{EBE575A7-7DD5-0D45-AAF5-231C1928DA0A}"/>
                  </a:ext>
                </a:extLst>
              </p:cNvPr>
              <p:cNvSpPr/>
              <p:nvPr/>
            </p:nvSpPr>
            <p:spPr>
              <a:xfrm>
                <a:off x="1932317" y="3562709"/>
                <a:ext cx="1900543" cy="913806"/>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7" name="矩形 46">
                <a:extLst>
                  <a:ext uri="{FF2B5EF4-FFF2-40B4-BE49-F238E27FC236}">
                    <a16:creationId xmlns:a16="http://schemas.microsoft.com/office/drawing/2014/main" id="{A312AB22-05E8-B14F-AD2D-F87B78CBAF2B}"/>
                  </a:ext>
                </a:extLst>
              </p:cNvPr>
              <p:cNvSpPr/>
              <p:nvPr/>
            </p:nvSpPr>
            <p:spPr>
              <a:xfrm>
                <a:off x="1932317" y="4831386"/>
                <a:ext cx="1900543" cy="913806"/>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TextBox 7">
                <a:extLst>
                  <a:ext uri="{FF2B5EF4-FFF2-40B4-BE49-F238E27FC236}">
                    <a16:creationId xmlns:a16="http://schemas.microsoft.com/office/drawing/2014/main" id="{E3625726-28CB-FC46-B574-53B08AE97E27}"/>
                  </a:ext>
                </a:extLst>
              </p:cNvPr>
              <p:cNvSpPr txBox="1"/>
              <p:nvPr/>
            </p:nvSpPr>
            <p:spPr>
              <a:xfrm>
                <a:off x="747258" y="4345529"/>
                <a:ext cx="684803" cy="230832"/>
              </a:xfrm>
              <a:prstGeom prst="rect">
                <a:avLst/>
              </a:prstGeom>
              <a:noFill/>
            </p:spPr>
            <p:txBody>
              <a:bodyPr wrap="none" rtlCol="0">
                <a:spAutoFit/>
              </a:bodyPr>
              <a:lstStyle/>
              <a:p>
                <a:r>
                  <a:rPr lang="en-US" sz="900" dirty="0">
                    <a:solidFill>
                      <a:schemeClr val="bg1"/>
                    </a:solidFill>
                    <a:latin typeface="Century Gothic" panose="020B0502020202020204" pitchFamily="34" charset="0"/>
                  </a:rPr>
                  <a:t>Tenant A</a:t>
                </a:r>
              </a:p>
            </p:txBody>
          </p:sp>
          <p:sp>
            <p:nvSpPr>
              <p:cNvPr id="29" name="TextBox 10">
                <a:extLst>
                  <a:ext uri="{FF2B5EF4-FFF2-40B4-BE49-F238E27FC236}">
                    <a16:creationId xmlns:a16="http://schemas.microsoft.com/office/drawing/2014/main" id="{7890445E-B1B5-AB48-9F63-D903D4ED8C65}"/>
                  </a:ext>
                </a:extLst>
              </p:cNvPr>
              <p:cNvSpPr txBox="1"/>
              <p:nvPr/>
            </p:nvSpPr>
            <p:spPr>
              <a:xfrm>
                <a:off x="756876" y="5451234"/>
                <a:ext cx="665567" cy="230832"/>
              </a:xfrm>
              <a:prstGeom prst="rect">
                <a:avLst/>
              </a:prstGeom>
              <a:noFill/>
            </p:spPr>
            <p:txBody>
              <a:bodyPr wrap="none" rtlCol="0">
                <a:spAutoFit/>
              </a:bodyPr>
              <a:lstStyle/>
              <a:p>
                <a:r>
                  <a:rPr lang="en-US" sz="900" dirty="0">
                    <a:solidFill>
                      <a:schemeClr val="bg1"/>
                    </a:solidFill>
                    <a:latin typeface="Century Gothic" panose="020B0502020202020204" pitchFamily="34" charset="0"/>
                  </a:rPr>
                  <a:t>Tenant B</a:t>
                </a:r>
              </a:p>
            </p:txBody>
          </p:sp>
          <p:sp>
            <p:nvSpPr>
              <p:cNvPr id="31" name="TextBox 12">
                <a:extLst>
                  <a:ext uri="{FF2B5EF4-FFF2-40B4-BE49-F238E27FC236}">
                    <a16:creationId xmlns:a16="http://schemas.microsoft.com/office/drawing/2014/main" id="{02445026-A082-6A48-B3C1-1C20B3F87049}"/>
                  </a:ext>
                </a:extLst>
              </p:cNvPr>
              <p:cNvSpPr txBox="1"/>
              <p:nvPr/>
            </p:nvSpPr>
            <p:spPr>
              <a:xfrm>
                <a:off x="2291721" y="3311007"/>
                <a:ext cx="1181734" cy="230832"/>
              </a:xfrm>
              <a:prstGeom prst="rect">
                <a:avLst/>
              </a:prstGeom>
              <a:noFill/>
            </p:spPr>
            <p:txBody>
              <a:bodyPr wrap="none" rtlCol="0">
                <a:spAutoFit/>
              </a:bodyPr>
              <a:lstStyle/>
              <a:p>
                <a:r>
                  <a:rPr lang="en-US" sz="900" dirty="0">
                    <a:solidFill>
                      <a:schemeClr val="bg1"/>
                    </a:solidFill>
                    <a:latin typeface="Century Gothic" panose="020B0502020202020204" pitchFamily="34" charset="0"/>
                  </a:rPr>
                  <a:t>Availability zone 1</a:t>
                </a:r>
              </a:p>
            </p:txBody>
          </p:sp>
          <p:sp>
            <p:nvSpPr>
              <p:cNvPr id="33" name="TextBox 14">
                <a:extLst>
                  <a:ext uri="{FF2B5EF4-FFF2-40B4-BE49-F238E27FC236}">
                    <a16:creationId xmlns:a16="http://schemas.microsoft.com/office/drawing/2014/main" id="{C86C3DD0-A5C3-4D4F-8E0F-6B6F94C5B0A9}"/>
                  </a:ext>
                </a:extLst>
              </p:cNvPr>
              <p:cNvSpPr txBox="1"/>
              <p:nvPr/>
            </p:nvSpPr>
            <p:spPr>
              <a:xfrm>
                <a:off x="2291721" y="4576361"/>
                <a:ext cx="1181734" cy="230832"/>
              </a:xfrm>
              <a:prstGeom prst="rect">
                <a:avLst/>
              </a:prstGeom>
              <a:noFill/>
            </p:spPr>
            <p:txBody>
              <a:bodyPr wrap="none" rtlCol="0">
                <a:spAutoFit/>
              </a:bodyPr>
              <a:lstStyle/>
              <a:p>
                <a:r>
                  <a:rPr lang="en-US" sz="900" dirty="0">
                    <a:solidFill>
                      <a:schemeClr val="bg1"/>
                    </a:solidFill>
                    <a:latin typeface="Century Gothic" panose="020B0502020202020204" pitchFamily="34" charset="0"/>
                  </a:rPr>
                  <a:t>Availability zone 2</a:t>
                </a:r>
              </a:p>
            </p:txBody>
          </p:sp>
          <p:sp>
            <p:nvSpPr>
              <p:cNvPr id="35" name="TextBox 16">
                <a:extLst>
                  <a:ext uri="{FF2B5EF4-FFF2-40B4-BE49-F238E27FC236}">
                    <a16:creationId xmlns:a16="http://schemas.microsoft.com/office/drawing/2014/main" id="{61E9F167-53CC-754C-B0B3-33E4785C4ECF}"/>
                  </a:ext>
                </a:extLst>
              </p:cNvPr>
              <p:cNvSpPr txBox="1"/>
              <p:nvPr/>
            </p:nvSpPr>
            <p:spPr>
              <a:xfrm>
                <a:off x="4345552" y="3908137"/>
                <a:ext cx="721672" cy="230832"/>
              </a:xfrm>
              <a:prstGeom prst="rect">
                <a:avLst/>
              </a:prstGeom>
              <a:noFill/>
            </p:spPr>
            <p:txBody>
              <a:bodyPr wrap="none" rtlCol="0">
                <a:spAutoFit/>
              </a:bodyPr>
              <a:lstStyle/>
              <a:p>
                <a:r>
                  <a:rPr lang="en-US" sz="900" dirty="0">
                    <a:solidFill>
                      <a:schemeClr val="bg1"/>
                    </a:solidFill>
                    <a:latin typeface="Century Gothic" panose="020B0502020202020204" pitchFamily="34" charset="0"/>
                  </a:rPr>
                  <a:t>EIP pool 1</a:t>
                </a:r>
              </a:p>
            </p:txBody>
          </p:sp>
          <p:sp>
            <p:nvSpPr>
              <p:cNvPr id="37" name="TextBox 18">
                <a:extLst>
                  <a:ext uri="{FF2B5EF4-FFF2-40B4-BE49-F238E27FC236}">
                    <a16:creationId xmlns:a16="http://schemas.microsoft.com/office/drawing/2014/main" id="{FB392FFB-3C4C-1F47-801C-D15673103511}"/>
                  </a:ext>
                </a:extLst>
              </p:cNvPr>
              <p:cNvSpPr txBox="1"/>
              <p:nvPr/>
            </p:nvSpPr>
            <p:spPr>
              <a:xfrm>
                <a:off x="4345552" y="5149018"/>
                <a:ext cx="721672" cy="230832"/>
              </a:xfrm>
              <a:prstGeom prst="rect">
                <a:avLst/>
              </a:prstGeom>
              <a:noFill/>
            </p:spPr>
            <p:txBody>
              <a:bodyPr wrap="none" rtlCol="0">
                <a:spAutoFit/>
              </a:bodyPr>
              <a:lstStyle/>
              <a:p>
                <a:r>
                  <a:rPr lang="en-US" sz="900" dirty="0">
                    <a:solidFill>
                      <a:schemeClr val="bg1"/>
                    </a:solidFill>
                    <a:latin typeface="Century Gothic" panose="020B0502020202020204" pitchFamily="34" charset="0"/>
                  </a:rPr>
                  <a:t>EIP pool 2</a:t>
                </a:r>
              </a:p>
            </p:txBody>
          </p:sp>
          <p:grpSp>
            <p:nvGrpSpPr>
              <p:cNvPr id="39" name="组合 38">
                <a:extLst>
                  <a:ext uri="{FF2B5EF4-FFF2-40B4-BE49-F238E27FC236}">
                    <a16:creationId xmlns:a16="http://schemas.microsoft.com/office/drawing/2014/main" id="{8FD84DB5-8CD9-FE43-9B47-E07D26E49D02}"/>
                  </a:ext>
                </a:extLst>
              </p:cNvPr>
              <p:cNvGrpSpPr/>
              <p:nvPr/>
            </p:nvGrpSpPr>
            <p:grpSpPr>
              <a:xfrm>
                <a:off x="838693" y="3808246"/>
                <a:ext cx="501932" cy="430614"/>
                <a:chOff x="9553575" y="3387725"/>
                <a:chExt cx="882651" cy="757238"/>
              </a:xfrm>
              <a:solidFill>
                <a:srgbClr val="00B0F0"/>
              </a:solidFill>
            </p:grpSpPr>
            <p:sp>
              <p:nvSpPr>
                <p:cNvPr id="40" name="Freeform 160">
                  <a:extLst>
                    <a:ext uri="{FF2B5EF4-FFF2-40B4-BE49-F238E27FC236}">
                      <a16:creationId xmlns:a16="http://schemas.microsoft.com/office/drawing/2014/main" id="{0F99A2D7-E804-9544-89A9-E9A36FF5F0ED}"/>
                    </a:ext>
                  </a:extLst>
                </p:cNvPr>
                <p:cNvSpPr>
                  <a:spLocks noEditPoints="1"/>
                </p:cNvSpPr>
                <p:nvPr/>
              </p:nvSpPr>
              <p:spPr bwMode="auto">
                <a:xfrm>
                  <a:off x="9553575" y="3449638"/>
                  <a:ext cx="255588" cy="569913"/>
                </a:xfrm>
                <a:custGeom>
                  <a:avLst/>
                  <a:gdLst>
                    <a:gd name="T0" fmla="*/ 61 w 67"/>
                    <a:gd name="T1" fmla="*/ 76 h 150"/>
                    <a:gd name="T2" fmla="*/ 56 w 67"/>
                    <a:gd name="T3" fmla="*/ 65 h 150"/>
                    <a:gd name="T4" fmla="*/ 41 w 67"/>
                    <a:gd name="T5" fmla="*/ 42 h 150"/>
                    <a:gd name="T6" fmla="*/ 60 w 67"/>
                    <a:gd name="T7" fmla="*/ 17 h 150"/>
                    <a:gd name="T8" fmla="*/ 66 w 67"/>
                    <a:gd name="T9" fmla="*/ 7 h 150"/>
                    <a:gd name="T10" fmla="*/ 57 w 67"/>
                    <a:gd name="T11" fmla="*/ 1 h 150"/>
                    <a:gd name="T12" fmla="*/ 25 w 67"/>
                    <a:gd name="T13" fmla="*/ 42 h 150"/>
                    <a:gd name="T14" fmla="*/ 36 w 67"/>
                    <a:gd name="T15" fmla="*/ 70 h 150"/>
                    <a:gd name="T16" fmla="*/ 0 w 67"/>
                    <a:gd name="T17" fmla="*/ 128 h 150"/>
                    <a:gd name="T18" fmla="*/ 0 w 67"/>
                    <a:gd name="T19" fmla="*/ 141 h 150"/>
                    <a:gd name="T20" fmla="*/ 8 w 67"/>
                    <a:gd name="T21" fmla="*/ 150 h 150"/>
                    <a:gd name="T22" fmla="*/ 17 w 67"/>
                    <a:gd name="T23" fmla="*/ 141 h 150"/>
                    <a:gd name="T24" fmla="*/ 17 w 67"/>
                    <a:gd name="T25" fmla="*/ 128 h 150"/>
                    <a:gd name="T26" fmla="*/ 54 w 67"/>
                    <a:gd name="T27" fmla="*/ 81 h 150"/>
                    <a:gd name="T28" fmla="*/ 61 w 67"/>
                    <a:gd name="T29" fmla="*/ 76 h 150"/>
                    <a:gd name="T30" fmla="*/ 61 w 67"/>
                    <a:gd name="T31" fmla="*/ 76 h 150"/>
                    <a:gd name="T32" fmla="*/ 61 w 67"/>
                    <a:gd name="T33" fmla="*/ 7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50">
                      <a:moveTo>
                        <a:pt x="61" y="76"/>
                      </a:moveTo>
                      <a:cubicBezTo>
                        <a:pt x="62" y="72"/>
                        <a:pt x="60" y="67"/>
                        <a:pt x="56" y="65"/>
                      </a:cubicBezTo>
                      <a:cubicBezTo>
                        <a:pt x="47" y="61"/>
                        <a:pt x="41" y="52"/>
                        <a:pt x="41" y="42"/>
                      </a:cubicBezTo>
                      <a:cubicBezTo>
                        <a:pt x="41" y="31"/>
                        <a:pt x="49" y="20"/>
                        <a:pt x="60" y="17"/>
                      </a:cubicBezTo>
                      <a:cubicBezTo>
                        <a:pt x="65" y="16"/>
                        <a:pt x="67" y="11"/>
                        <a:pt x="66" y="7"/>
                      </a:cubicBezTo>
                      <a:cubicBezTo>
                        <a:pt x="65" y="3"/>
                        <a:pt x="61" y="0"/>
                        <a:pt x="57" y="1"/>
                      </a:cubicBezTo>
                      <a:cubicBezTo>
                        <a:pt x="38" y="5"/>
                        <a:pt x="25" y="23"/>
                        <a:pt x="25" y="42"/>
                      </a:cubicBezTo>
                      <a:cubicBezTo>
                        <a:pt x="25" y="53"/>
                        <a:pt x="29" y="62"/>
                        <a:pt x="36" y="70"/>
                      </a:cubicBezTo>
                      <a:cubicBezTo>
                        <a:pt x="14" y="81"/>
                        <a:pt x="0" y="104"/>
                        <a:pt x="0" y="128"/>
                      </a:cubicBezTo>
                      <a:cubicBezTo>
                        <a:pt x="0" y="141"/>
                        <a:pt x="0" y="141"/>
                        <a:pt x="0" y="141"/>
                      </a:cubicBezTo>
                      <a:cubicBezTo>
                        <a:pt x="0" y="146"/>
                        <a:pt x="4" y="150"/>
                        <a:pt x="8" y="150"/>
                      </a:cubicBezTo>
                      <a:cubicBezTo>
                        <a:pt x="13" y="150"/>
                        <a:pt x="17" y="146"/>
                        <a:pt x="17" y="141"/>
                      </a:cubicBezTo>
                      <a:cubicBezTo>
                        <a:pt x="17" y="128"/>
                        <a:pt x="17" y="128"/>
                        <a:pt x="17" y="128"/>
                      </a:cubicBezTo>
                      <a:cubicBezTo>
                        <a:pt x="17" y="105"/>
                        <a:pt x="32" y="86"/>
                        <a:pt x="54" y="81"/>
                      </a:cubicBezTo>
                      <a:cubicBezTo>
                        <a:pt x="57" y="80"/>
                        <a:pt x="59" y="78"/>
                        <a:pt x="61" y="76"/>
                      </a:cubicBezTo>
                      <a:close/>
                      <a:moveTo>
                        <a:pt x="61" y="76"/>
                      </a:moveTo>
                      <a:cubicBezTo>
                        <a:pt x="61" y="76"/>
                        <a:pt x="61" y="76"/>
                        <a:pt x="61" y="7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61">
                  <a:extLst>
                    <a:ext uri="{FF2B5EF4-FFF2-40B4-BE49-F238E27FC236}">
                      <a16:creationId xmlns:a16="http://schemas.microsoft.com/office/drawing/2014/main" id="{9D4215AD-8320-3D46-849E-B9C89F1AD9E7}"/>
                    </a:ext>
                  </a:extLst>
                </p:cNvPr>
                <p:cNvSpPr>
                  <a:spLocks noEditPoints="1"/>
                </p:cNvSpPr>
                <p:nvPr/>
              </p:nvSpPr>
              <p:spPr bwMode="auto">
                <a:xfrm>
                  <a:off x="9678988" y="3387725"/>
                  <a:ext cx="631825" cy="757238"/>
                </a:xfrm>
                <a:custGeom>
                  <a:avLst/>
                  <a:gdLst>
                    <a:gd name="T0" fmla="*/ 114 w 166"/>
                    <a:gd name="T1" fmla="*/ 89 h 199"/>
                    <a:gd name="T2" fmla="*/ 133 w 166"/>
                    <a:gd name="T3" fmla="*/ 50 h 199"/>
                    <a:gd name="T4" fmla="*/ 83 w 166"/>
                    <a:gd name="T5" fmla="*/ 0 h 199"/>
                    <a:gd name="T6" fmla="*/ 33 w 166"/>
                    <a:gd name="T7" fmla="*/ 50 h 199"/>
                    <a:gd name="T8" fmla="*/ 52 w 166"/>
                    <a:gd name="T9" fmla="*/ 89 h 199"/>
                    <a:gd name="T10" fmla="*/ 0 w 166"/>
                    <a:gd name="T11" fmla="*/ 174 h 199"/>
                    <a:gd name="T12" fmla="*/ 0 w 166"/>
                    <a:gd name="T13" fmla="*/ 199 h 199"/>
                    <a:gd name="T14" fmla="*/ 166 w 166"/>
                    <a:gd name="T15" fmla="*/ 199 h 199"/>
                    <a:gd name="T16" fmla="*/ 166 w 166"/>
                    <a:gd name="T17" fmla="*/ 174 h 199"/>
                    <a:gd name="T18" fmla="*/ 114 w 166"/>
                    <a:gd name="T19" fmla="*/ 89 h 199"/>
                    <a:gd name="T20" fmla="*/ 50 w 166"/>
                    <a:gd name="T21" fmla="*/ 50 h 199"/>
                    <a:gd name="T22" fmla="*/ 83 w 166"/>
                    <a:gd name="T23" fmla="*/ 18 h 199"/>
                    <a:gd name="T24" fmla="*/ 116 w 166"/>
                    <a:gd name="T25" fmla="*/ 50 h 199"/>
                    <a:gd name="T26" fmla="*/ 83 w 166"/>
                    <a:gd name="T27" fmla="*/ 82 h 199"/>
                    <a:gd name="T28" fmla="*/ 50 w 166"/>
                    <a:gd name="T29" fmla="*/ 50 h 199"/>
                    <a:gd name="T30" fmla="*/ 149 w 166"/>
                    <a:gd name="T31" fmla="*/ 182 h 199"/>
                    <a:gd name="T32" fmla="*/ 17 w 166"/>
                    <a:gd name="T33" fmla="*/ 182 h 199"/>
                    <a:gd name="T34" fmla="*/ 17 w 166"/>
                    <a:gd name="T35" fmla="*/ 174 h 199"/>
                    <a:gd name="T36" fmla="*/ 83 w 166"/>
                    <a:gd name="T37" fmla="*/ 100 h 199"/>
                    <a:gd name="T38" fmla="*/ 149 w 166"/>
                    <a:gd name="T39" fmla="*/ 174 h 199"/>
                    <a:gd name="T40" fmla="*/ 149 w 166"/>
                    <a:gd name="T41" fmla="*/ 182 h 199"/>
                    <a:gd name="T42" fmla="*/ 149 w 166"/>
                    <a:gd name="T43" fmla="*/ 182 h 199"/>
                    <a:gd name="T44" fmla="*/ 149 w 166"/>
                    <a:gd name="T45" fmla="*/ 182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6" h="199">
                      <a:moveTo>
                        <a:pt x="114" y="89"/>
                      </a:moveTo>
                      <a:cubicBezTo>
                        <a:pt x="126" y="79"/>
                        <a:pt x="133" y="65"/>
                        <a:pt x="133" y="50"/>
                      </a:cubicBezTo>
                      <a:cubicBezTo>
                        <a:pt x="133" y="22"/>
                        <a:pt x="110" y="0"/>
                        <a:pt x="83" y="0"/>
                      </a:cubicBezTo>
                      <a:cubicBezTo>
                        <a:pt x="56" y="0"/>
                        <a:pt x="33" y="22"/>
                        <a:pt x="33" y="50"/>
                      </a:cubicBezTo>
                      <a:cubicBezTo>
                        <a:pt x="33" y="66"/>
                        <a:pt x="41" y="80"/>
                        <a:pt x="52" y="89"/>
                      </a:cubicBezTo>
                      <a:cubicBezTo>
                        <a:pt x="22" y="101"/>
                        <a:pt x="0" y="139"/>
                        <a:pt x="0" y="174"/>
                      </a:cubicBezTo>
                      <a:cubicBezTo>
                        <a:pt x="0" y="199"/>
                        <a:pt x="0" y="199"/>
                        <a:pt x="0" y="199"/>
                      </a:cubicBezTo>
                      <a:cubicBezTo>
                        <a:pt x="166" y="199"/>
                        <a:pt x="166" y="199"/>
                        <a:pt x="166" y="199"/>
                      </a:cubicBezTo>
                      <a:cubicBezTo>
                        <a:pt x="166" y="174"/>
                        <a:pt x="166" y="174"/>
                        <a:pt x="166" y="174"/>
                      </a:cubicBezTo>
                      <a:cubicBezTo>
                        <a:pt x="166" y="139"/>
                        <a:pt x="144" y="101"/>
                        <a:pt x="114" y="89"/>
                      </a:cubicBezTo>
                      <a:close/>
                      <a:moveTo>
                        <a:pt x="50" y="50"/>
                      </a:moveTo>
                      <a:cubicBezTo>
                        <a:pt x="50" y="32"/>
                        <a:pt x="65" y="18"/>
                        <a:pt x="83" y="18"/>
                      </a:cubicBezTo>
                      <a:cubicBezTo>
                        <a:pt x="101" y="18"/>
                        <a:pt x="116" y="32"/>
                        <a:pt x="116" y="50"/>
                      </a:cubicBezTo>
                      <a:cubicBezTo>
                        <a:pt x="116" y="68"/>
                        <a:pt x="101" y="82"/>
                        <a:pt x="83" y="82"/>
                      </a:cubicBezTo>
                      <a:cubicBezTo>
                        <a:pt x="65" y="82"/>
                        <a:pt x="50" y="68"/>
                        <a:pt x="50" y="50"/>
                      </a:cubicBezTo>
                      <a:close/>
                      <a:moveTo>
                        <a:pt x="149" y="182"/>
                      </a:moveTo>
                      <a:cubicBezTo>
                        <a:pt x="17" y="182"/>
                        <a:pt x="17" y="182"/>
                        <a:pt x="17" y="182"/>
                      </a:cubicBezTo>
                      <a:cubicBezTo>
                        <a:pt x="17" y="174"/>
                        <a:pt x="17" y="174"/>
                        <a:pt x="17" y="174"/>
                      </a:cubicBezTo>
                      <a:cubicBezTo>
                        <a:pt x="17" y="138"/>
                        <a:pt x="46" y="100"/>
                        <a:pt x="83" y="100"/>
                      </a:cubicBezTo>
                      <a:cubicBezTo>
                        <a:pt x="120" y="100"/>
                        <a:pt x="149" y="138"/>
                        <a:pt x="149" y="174"/>
                      </a:cubicBezTo>
                      <a:cubicBezTo>
                        <a:pt x="149" y="182"/>
                        <a:pt x="149" y="182"/>
                        <a:pt x="149" y="182"/>
                      </a:cubicBezTo>
                      <a:close/>
                      <a:moveTo>
                        <a:pt x="149" y="182"/>
                      </a:moveTo>
                      <a:cubicBezTo>
                        <a:pt x="149" y="182"/>
                        <a:pt x="149" y="182"/>
                        <a:pt x="149" y="18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62">
                  <a:extLst>
                    <a:ext uri="{FF2B5EF4-FFF2-40B4-BE49-F238E27FC236}">
                      <a16:creationId xmlns:a16="http://schemas.microsoft.com/office/drawing/2014/main" id="{2DF8D0AD-C4F7-514A-AAE6-0FE8415639BD}"/>
                    </a:ext>
                  </a:extLst>
                </p:cNvPr>
                <p:cNvSpPr>
                  <a:spLocks noEditPoints="1"/>
                </p:cNvSpPr>
                <p:nvPr/>
              </p:nvSpPr>
              <p:spPr bwMode="auto">
                <a:xfrm>
                  <a:off x="10180638" y="3449638"/>
                  <a:ext cx="255588" cy="569913"/>
                </a:xfrm>
                <a:custGeom>
                  <a:avLst/>
                  <a:gdLst>
                    <a:gd name="T0" fmla="*/ 31 w 67"/>
                    <a:gd name="T1" fmla="*/ 70 h 150"/>
                    <a:gd name="T2" fmla="*/ 42 w 67"/>
                    <a:gd name="T3" fmla="*/ 42 h 150"/>
                    <a:gd name="T4" fmla="*/ 11 w 67"/>
                    <a:gd name="T5" fmla="*/ 1 h 150"/>
                    <a:gd name="T6" fmla="*/ 2 w 67"/>
                    <a:gd name="T7" fmla="*/ 7 h 150"/>
                    <a:gd name="T8" fmla="*/ 7 w 67"/>
                    <a:gd name="T9" fmla="*/ 17 h 150"/>
                    <a:gd name="T10" fmla="*/ 26 w 67"/>
                    <a:gd name="T11" fmla="*/ 42 h 150"/>
                    <a:gd name="T12" fmla="*/ 11 w 67"/>
                    <a:gd name="T13" fmla="*/ 65 h 150"/>
                    <a:gd name="T14" fmla="*/ 8 w 67"/>
                    <a:gd name="T15" fmla="*/ 67 h 150"/>
                    <a:gd name="T16" fmla="*/ 6 w 67"/>
                    <a:gd name="T17" fmla="*/ 70 h 150"/>
                    <a:gd name="T18" fmla="*/ 6 w 67"/>
                    <a:gd name="T19" fmla="*/ 71 h 150"/>
                    <a:gd name="T20" fmla="*/ 6 w 67"/>
                    <a:gd name="T21" fmla="*/ 76 h 150"/>
                    <a:gd name="T22" fmla="*/ 13 w 67"/>
                    <a:gd name="T23" fmla="*/ 81 h 150"/>
                    <a:gd name="T24" fmla="*/ 50 w 67"/>
                    <a:gd name="T25" fmla="*/ 128 h 150"/>
                    <a:gd name="T26" fmla="*/ 50 w 67"/>
                    <a:gd name="T27" fmla="*/ 141 h 150"/>
                    <a:gd name="T28" fmla="*/ 59 w 67"/>
                    <a:gd name="T29" fmla="*/ 150 h 150"/>
                    <a:gd name="T30" fmla="*/ 67 w 67"/>
                    <a:gd name="T31" fmla="*/ 141 h 150"/>
                    <a:gd name="T32" fmla="*/ 67 w 67"/>
                    <a:gd name="T33" fmla="*/ 128 h 150"/>
                    <a:gd name="T34" fmla="*/ 31 w 67"/>
                    <a:gd name="T35" fmla="*/ 70 h 150"/>
                    <a:gd name="T36" fmla="*/ 31 w 67"/>
                    <a:gd name="T37" fmla="*/ 70 h 150"/>
                    <a:gd name="T38" fmla="*/ 31 w 67"/>
                    <a:gd name="T39" fmla="*/ 7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150">
                      <a:moveTo>
                        <a:pt x="31" y="70"/>
                      </a:moveTo>
                      <a:cubicBezTo>
                        <a:pt x="38" y="62"/>
                        <a:pt x="42" y="52"/>
                        <a:pt x="42" y="42"/>
                      </a:cubicBezTo>
                      <a:cubicBezTo>
                        <a:pt x="42" y="23"/>
                        <a:pt x="30" y="6"/>
                        <a:pt x="11" y="1"/>
                      </a:cubicBezTo>
                      <a:cubicBezTo>
                        <a:pt x="7" y="0"/>
                        <a:pt x="3" y="3"/>
                        <a:pt x="2" y="7"/>
                      </a:cubicBezTo>
                      <a:cubicBezTo>
                        <a:pt x="0" y="11"/>
                        <a:pt x="3" y="16"/>
                        <a:pt x="7" y="17"/>
                      </a:cubicBezTo>
                      <a:cubicBezTo>
                        <a:pt x="18" y="20"/>
                        <a:pt x="26" y="31"/>
                        <a:pt x="26" y="42"/>
                      </a:cubicBezTo>
                      <a:cubicBezTo>
                        <a:pt x="26" y="52"/>
                        <a:pt x="20" y="61"/>
                        <a:pt x="11" y="65"/>
                      </a:cubicBezTo>
                      <a:cubicBezTo>
                        <a:pt x="10" y="65"/>
                        <a:pt x="9" y="66"/>
                        <a:pt x="8" y="67"/>
                      </a:cubicBezTo>
                      <a:cubicBezTo>
                        <a:pt x="7" y="68"/>
                        <a:pt x="7" y="69"/>
                        <a:pt x="6" y="70"/>
                      </a:cubicBezTo>
                      <a:cubicBezTo>
                        <a:pt x="6" y="71"/>
                        <a:pt x="6" y="71"/>
                        <a:pt x="6" y="71"/>
                      </a:cubicBezTo>
                      <a:cubicBezTo>
                        <a:pt x="6" y="73"/>
                        <a:pt x="6" y="74"/>
                        <a:pt x="6" y="76"/>
                      </a:cubicBezTo>
                      <a:cubicBezTo>
                        <a:pt x="8" y="78"/>
                        <a:pt x="10" y="80"/>
                        <a:pt x="13" y="81"/>
                      </a:cubicBezTo>
                      <a:cubicBezTo>
                        <a:pt x="35" y="86"/>
                        <a:pt x="50" y="106"/>
                        <a:pt x="50" y="128"/>
                      </a:cubicBezTo>
                      <a:cubicBezTo>
                        <a:pt x="50" y="141"/>
                        <a:pt x="50" y="141"/>
                        <a:pt x="50" y="141"/>
                      </a:cubicBezTo>
                      <a:cubicBezTo>
                        <a:pt x="50" y="146"/>
                        <a:pt x="54" y="150"/>
                        <a:pt x="59" y="150"/>
                      </a:cubicBezTo>
                      <a:cubicBezTo>
                        <a:pt x="63" y="150"/>
                        <a:pt x="67" y="146"/>
                        <a:pt x="67" y="141"/>
                      </a:cubicBezTo>
                      <a:cubicBezTo>
                        <a:pt x="67" y="128"/>
                        <a:pt x="67" y="128"/>
                        <a:pt x="67" y="128"/>
                      </a:cubicBezTo>
                      <a:cubicBezTo>
                        <a:pt x="67" y="104"/>
                        <a:pt x="53" y="81"/>
                        <a:pt x="31" y="70"/>
                      </a:cubicBezTo>
                      <a:close/>
                      <a:moveTo>
                        <a:pt x="31" y="70"/>
                      </a:moveTo>
                      <a:cubicBezTo>
                        <a:pt x="31" y="70"/>
                        <a:pt x="31" y="70"/>
                        <a:pt x="31" y="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3" name="组合 42">
                <a:extLst>
                  <a:ext uri="{FF2B5EF4-FFF2-40B4-BE49-F238E27FC236}">
                    <a16:creationId xmlns:a16="http://schemas.microsoft.com/office/drawing/2014/main" id="{02E2981F-C465-E540-9624-FF5B5D18326A}"/>
                  </a:ext>
                </a:extLst>
              </p:cNvPr>
              <p:cNvGrpSpPr/>
              <p:nvPr/>
            </p:nvGrpSpPr>
            <p:grpSpPr>
              <a:xfrm>
                <a:off x="838693" y="4949236"/>
                <a:ext cx="501932" cy="430614"/>
                <a:chOff x="9553575" y="3387725"/>
                <a:chExt cx="882651" cy="757238"/>
              </a:xfrm>
              <a:solidFill>
                <a:srgbClr val="00B0F0"/>
              </a:solidFill>
            </p:grpSpPr>
            <p:sp>
              <p:nvSpPr>
                <p:cNvPr id="44" name="Freeform 160">
                  <a:extLst>
                    <a:ext uri="{FF2B5EF4-FFF2-40B4-BE49-F238E27FC236}">
                      <a16:creationId xmlns:a16="http://schemas.microsoft.com/office/drawing/2014/main" id="{707842B4-8724-224A-B10D-836B9D9077D0}"/>
                    </a:ext>
                  </a:extLst>
                </p:cNvPr>
                <p:cNvSpPr>
                  <a:spLocks noEditPoints="1"/>
                </p:cNvSpPr>
                <p:nvPr/>
              </p:nvSpPr>
              <p:spPr bwMode="auto">
                <a:xfrm>
                  <a:off x="9553575" y="3449638"/>
                  <a:ext cx="255588" cy="569913"/>
                </a:xfrm>
                <a:custGeom>
                  <a:avLst/>
                  <a:gdLst>
                    <a:gd name="T0" fmla="*/ 61 w 67"/>
                    <a:gd name="T1" fmla="*/ 76 h 150"/>
                    <a:gd name="T2" fmla="*/ 56 w 67"/>
                    <a:gd name="T3" fmla="*/ 65 h 150"/>
                    <a:gd name="T4" fmla="*/ 41 w 67"/>
                    <a:gd name="T5" fmla="*/ 42 h 150"/>
                    <a:gd name="T6" fmla="*/ 60 w 67"/>
                    <a:gd name="T7" fmla="*/ 17 h 150"/>
                    <a:gd name="T8" fmla="*/ 66 w 67"/>
                    <a:gd name="T9" fmla="*/ 7 h 150"/>
                    <a:gd name="T10" fmla="*/ 57 w 67"/>
                    <a:gd name="T11" fmla="*/ 1 h 150"/>
                    <a:gd name="T12" fmla="*/ 25 w 67"/>
                    <a:gd name="T13" fmla="*/ 42 h 150"/>
                    <a:gd name="T14" fmla="*/ 36 w 67"/>
                    <a:gd name="T15" fmla="*/ 70 h 150"/>
                    <a:gd name="T16" fmla="*/ 0 w 67"/>
                    <a:gd name="T17" fmla="*/ 128 h 150"/>
                    <a:gd name="T18" fmla="*/ 0 w 67"/>
                    <a:gd name="T19" fmla="*/ 141 h 150"/>
                    <a:gd name="T20" fmla="*/ 8 w 67"/>
                    <a:gd name="T21" fmla="*/ 150 h 150"/>
                    <a:gd name="T22" fmla="*/ 17 w 67"/>
                    <a:gd name="T23" fmla="*/ 141 h 150"/>
                    <a:gd name="T24" fmla="*/ 17 w 67"/>
                    <a:gd name="T25" fmla="*/ 128 h 150"/>
                    <a:gd name="T26" fmla="*/ 54 w 67"/>
                    <a:gd name="T27" fmla="*/ 81 h 150"/>
                    <a:gd name="T28" fmla="*/ 61 w 67"/>
                    <a:gd name="T29" fmla="*/ 76 h 150"/>
                    <a:gd name="T30" fmla="*/ 61 w 67"/>
                    <a:gd name="T31" fmla="*/ 76 h 150"/>
                    <a:gd name="T32" fmla="*/ 61 w 67"/>
                    <a:gd name="T33" fmla="*/ 7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50">
                      <a:moveTo>
                        <a:pt x="61" y="76"/>
                      </a:moveTo>
                      <a:cubicBezTo>
                        <a:pt x="62" y="72"/>
                        <a:pt x="60" y="67"/>
                        <a:pt x="56" y="65"/>
                      </a:cubicBezTo>
                      <a:cubicBezTo>
                        <a:pt x="47" y="61"/>
                        <a:pt x="41" y="52"/>
                        <a:pt x="41" y="42"/>
                      </a:cubicBezTo>
                      <a:cubicBezTo>
                        <a:pt x="41" y="31"/>
                        <a:pt x="49" y="20"/>
                        <a:pt x="60" y="17"/>
                      </a:cubicBezTo>
                      <a:cubicBezTo>
                        <a:pt x="65" y="16"/>
                        <a:pt x="67" y="11"/>
                        <a:pt x="66" y="7"/>
                      </a:cubicBezTo>
                      <a:cubicBezTo>
                        <a:pt x="65" y="3"/>
                        <a:pt x="61" y="0"/>
                        <a:pt x="57" y="1"/>
                      </a:cubicBezTo>
                      <a:cubicBezTo>
                        <a:pt x="38" y="5"/>
                        <a:pt x="25" y="23"/>
                        <a:pt x="25" y="42"/>
                      </a:cubicBezTo>
                      <a:cubicBezTo>
                        <a:pt x="25" y="53"/>
                        <a:pt x="29" y="62"/>
                        <a:pt x="36" y="70"/>
                      </a:cubicBezTo>
                      <a:cubicBezTo>
                        <a:pt x="14" y="81"/>
                        <a:pt x="0" y="104"/>
                        <a:pt x="0" y="128"/>
                      </a:cubicBezTo>
                      <a:cubicBezTo>
                        <a:pt x="0" y="141"/>
                        <a:pt x="0" y="141"/>
                        <a:pt x="0" y="141"/>
                      </a:cubicBezTo>
                      <a:cubicBezTo>
                        <a:pt x="0" y="146"/>
                        <a:pt x="4" y="150"/>
                        <a:pt x="8" y="150"/>
                      </a:cubicBezTo>
                      <a:cubicBezTo>
                        <a:pt x="13" y="150"/>
                        <a:pt x="17" y="146"/>
                        <a:pt x="17" y="141"/>
                      </a:cubicBezTo>
                      <a:cubicBezTo>
                        <a:pt x="17" y="128"/>
                        <a:pt x="17" y="128"/>
                        <a:pt x="17" y="128"/>
                      </a:cubicBezTo>
                      <a:cubicBezTo>
                        <a:pt x="17" y="105"/>
                        <a:pt x="32" y="86"/>
                        <a:pt x="54" y="81"/>
                      </a:cubicBezTo>
                      <a:cubicBezTo>
                        <a:pt x="57" y="80"/>
                        <a:pt x="59" y="78"/>
                        <a:pt x="61" y="76"/>
                      </a:cubicBezTo>
                      <a:close/>
                      <a:moveTo>
                        <a:pt x="61" y="76"/>
                      </a:moveTo>
                      <a:cubicBezTo>
                        <a:pt x="61" y="76"/>
                        <a:pt x="61" y="76"/>
                        <a:pt x="61" y="7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61">
                  <a:extLst>
                    <a:ext uri="{FF2B5EF4-FFF2-40B4-BE49-F238E27FC236}">
                      <a16:creationId xmlns:a16="http://schemas.microsoft.com/office/drawing/2014/main" id="{85EF6C0F-72FE-2C45-82D5-7029EC87BF6F}"/>
                    </a:ext>
                  </a:extLst>
                </p:cNvPr>
                <p:cNvSpPr>
                  <a:spLocks noEditPoints="1"/>
                </p:cNvSpPr>
                <p:nvPr/>
              </p:nvSpPr>
              <p:spPr bwMode="auto">
                <a:xfrm>
                  <a:off x="9678988" y="3387725"/>
                  <a:ext cx="631825" cy="757238"/>
                </a:xfrm>
                <a:custGeom>
                  <a:avLst/>
                  <a:gdLst>
                    <a:gd name="T0" fmla="*/ 114 w 166"/>
                    <a:gd name="T1" fmla="*/ 89 h 199"/>
                    <a:gd name="T2" fmla="*/ 133 w 166"/>
                    <a:gd name="T3" fmla="*/ 50 h 199"/>
                    <a:gd name="T4" fmla="*/ 83 w 166"/>
                    <a:gd name="T5" fmla="*/ 0 h 199"/>
                    <a:gd name="T6" fmla="*/ 33 w 166"/>
                    <a:gd name="T7" fmla="*/ 50 h 199"/>
                    <a:gd name="T8" fmla="*/ 52 w 166"/>
                    <a:gd name="T9" fmla="*/ 89 h 199"/>
                    <a:gd name="T10" fmla="*/ 0 w 166"/>
                    <a:gd name="T11" fmla="*/ 174 h 199"/>
                    <a:gd name="T12" fmla="*/ 0 w 166"/>
                    <a:gd name="T13" fmla="*/ 199 h 199"/>
                    <a:gd name="T14" fmla="*/ 166 w 166"/>
                    <a:gd name="T15" fmla="*/ 199 h 199"/>
                    <a:gd name="T16" fmla="*/ 166 w 166"/>
                    <a:gd name="T17" fmla="*/ 174 h 199"/>
                    <a:gd name="T18" fmla="*/ 114 w 166"/>
                    <a:gd name="T19" fmla="*/ 89 h 199"/>
                    <a:gd name="T20" fmla="*/ 50 w 166"/>
                    <a:gd name="T21" fmla="*/ 50 h 199"/>
                    <a:gd name="T22" fmla="*/ 83 w 166"/>
                    <a:gd name="T23" fmla="*/ 18 h 199"/>
                    <a:gd name="T24" fmla="*/ 116 w 166"/>
                    <a:gd name="T25" fmla="*/ 50 h 199"/>
                    <a:gd name="T26" fmla="*/ 83 w 166"/>
                    <a:gd name="T27" fmla="*/ 82 h 199"/>
                    <a:gd name="T28" fmla="*/ 50 w 166"/>
                    <a:gd name="T29" fmla="*/ 50 h 199"/>
                    <a:gd name="T30" fmla="*/ 149 w 166"/>
                    <a:gd name="T31" fmla="*/ 182 h 199"/>
                    <a:gd name="T32" fmla="*/ 17 w 166"/>
                    <a:gd name="T33" fmla="*/ 182 h 199"/>
                    <a:gd name="T34" fmla="*/ 17 w 166"/>
                    <a:gd name="T35" fmla="*/ 174 h 199"/>
                    <a:gd name="T36" fmla="*/ 83 w 166"/>
                    <a:gd name="T37" fmla="*/ 100 h 199"/>
                    <a:gd name="T38" fmla="*/ 149 w 166"/>
                    <a:gd name="T39" fmla="*/ 174 h 199"/>
                    <a:gd name="T40" fmla="*/ 149 w 166"/>
                    <a:gd name="T41" fmla="*/ 182 h 199"/>
                    <a:gd name="T42" fmla="*/ 149 w 166"/>
                    <a:gd name="T43" fmla="*/ 182 h 199"/>
                    <a:gd name="T44" fmla="*/ 149 w 166"/>
                    <a:gd name="T45" fmla="*/ 182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6" h="199">
                      <a:moveTo>
                        <a:pt x="114" y="89"/>
                      </a:moveTo>
                      <a:cubicBezTo>
                        <a:pt x="126" y="79"/>
                        <a:pt x="133" y="65"/>
                        <a:pt x="133" y="50"/>
                      </a:cubicBezTo>
                      <a:cubicBezTo>
                        <a:pt x="133" y="22"/>
                        <a:pt x="110" y="0"/>
                        <a:pt x="83" y="0"/>
                      </a:cubicBezTo>
                      <a:cubicBezTo>
                        <a:pt x="56" y="0"/>
                        <a:pt x="33" y="22"/>
                        <a:pt x="33" y="50"/>
                      </a:cubicBezTo>
                      <a:cubicBezTo>
                        <a:pt x="33" y="66"/>
                        <a:pt x="41" y="80"/>
                        <a:pt x="52" y="89"/>
                      </a:cubicBezTo>
                      <a:cubicBezTo>
                        <a:pt x="22" y="101"/>
                        <a:pt x="0" y="139"/>
                        <a:pt x="0" y="174"/>
                      </a:cubicBezTo>
                      <a:cubicBezTo>
                        <a:pt x="0" y="199"/>
                        <a:pt x="0" y="199"/>
                        <a:pt x="0" y="199"/>
                      </a:cubicBezTo>
                      <a:cubicBezTo>
                        <a:pt x="166" y="199"/>
                        <a:pt x="166" y="199"/>
                        <a:pt x="166" y="199"/>
                      </a:cubicBezTo>
                      <a:cubicBezTo>
                        <a:pt x="166" y="174"/>
                        <a:pt x="166" y="174"/>
                        <a:pt x="166" y="174"/>
                      </a:cubicBezTo>
                      <a:cubicBezTo>
                        <a:pt x="166" y="139"/>
                        <a:pt x="144" y="101"/>
                        <a:pt x="114" y="89"/>
                      </a:cubicBezTo>
                      <a:close/>
                      <a:moveTo>
                        <a:pt x="50" y="50"/>
                      </a:moveTo>
                      <a:cubicBezTo>
                        <a:pt x="50" y="32"/>
                        <a:pt x="65" y="18"/>
                        <a:pt x="83" y="18"/>
                      </a:cubicBezTo>
                      <a:cubicBezTo>
                        <a:pt x="101" y="18"/>
                        <a:pt x="116" y="32"/>
                        <a:pt x="116" y="50"/>
                      </a:cubicBezTo>
                      <a:cubicBezTo>
                        <a:pt x="116" y="68"/>
                        <a:pt x="101" y="82"/>
                        <a:pt x="83" y="82"/>
                      </a:cubicBezTo>
                      <a:cubicBezTo>
                        <a:pt x="65" y="82"/>
                        <a:pt x="50" y="68"/>
                        <a:pt x="50" y="50"/>
                      </a:cubicBezTo>
                      <a:close/>
                      <a:moveTo>
                        <a:pt x="149" y="182"/>
                      </a:moveTo>
                      <a:cubicBezTo>
                        <a:pt x="17" y="182"/>
                        <a:pt x="17" y="182"/>
                        <a:pt x="17" y="182"/>
                      </a:cubicBezTo>
                      <a:cubicBezTo>
                        <a:pt x="17" y="174"/>
                        <a:pt x="17" y="174"/>
                        <a:pt x="17" y="174"/>
                      </a:cubicBezTo>
                      <a:cubicBezTo>
                        <a:pt x="17" y="138"/>
                        <a:pt x="46" y="100"/>
                        <a:pt x="83" y="100"/>
                      </a:cubicBezTo>
                      <a:cubicBezTo>
                        <a:pt x="120" y="100"/>
                        <a:pt x="149" y="138"/>
                        <a:pt x="149" y="174"/>
                      </a:cubicBezTo>
                      <a:cubicBezTo>
                        <a:pt x="149" y="182"/>
                        <a:pt x="149" y="182"/>
                        <a:pt x="149" y="182"/>
                      </a:cubicBezTo>
                      <a:close/>
                      <a:moveTo>
                        <a:pt x="149" y="182"/>
                      </a:moveTo>
                      <a:cubicBezTo>
                        <a:pt x="149" y="182"/>
                        <a:pt x="149" y="182"/>
                        <a:pt x="149" y="18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62">
                  <a:extLst>
                    <a:ext uri="{FF2B5EF4-FFF2-40B4-BE49-F238E27FC236}">
                      <a16:creationId xmlns:a16="http://schemas.microsoft.com/office/drawing/2014/main" id="{6AC68ED7-12C6-D246-89EC-57C89E2724DD}"/>
                    </a:ext>
                  </a:extLst>
                </p:cNvPr>
                <p:cNvSpPr>
                  <a:spLocks noEditPoints="1"/>
                </p:cNvSpPr>
                <p:nvPr/>
              </p:nvSpPr>
              <p:spPr bwMode="auto">
                <a:xfrm>
                  <a:off x="10180638" y="3449638"/>
                  <a:ext cx="255588" cy="569913"/>
                </a:xfrm>
                <a:custGeom>
                  <a:avLst/>
                  <a:gdLst>
                    <a:gd name="T0" fmla="*/ 31 w 67"/>
                    <a:gd name="T1" fmla="*/ 70 h 150"/>
                    <a:gd name="T2" fmla="*/ 42 w 67"/>
                    <a:gd name="T3" fmla="*/ 42 h 150"/>
                    <a:gd name="T4" fmla="*/ 11 w 67"/>
                    <a:gd name="T5" fmla="*/ 1 h 150"/>
                    <a:gd name="T6" fmla="*/ 2 w 67"/>
                    <a:gd name="T7" fmla="*/ 7 h 150"/>
                    <a:gd name="T8" fmla="*/ 7 w 67"/>
                    <a:gd name="T9" fmla="*/ 17 h 150"/>
                    <a:gd name="T10" fmla="*/ 26 w 67"/>
                    <a:gd name="T11" fmla="*/ 42 h 150"/>
                    <a:gd name="T12" fmla="*/ 11 w 67"/>
                    <a:gd name="T13" fmla="*/ 65 h 150"/>
                    <a:gd name="T14" fmla="*/ 8 w 67"/>
                    <a:gd name="T15" fmla="*/ 67 h 150"/>
                    <a:gd name="T16" fmla="*/ 6 w 67"/>
                    <a:gd name="T17" fmla="*/ 70 h 150"/>
                    <a:gd name="T18" fmla="*/ 6 w 67"/>
                    <a:gd name="T19" fmla="*/ 71 h 150"/>
                    <a:gd name="T20" fmla="*/ 6 w 67"/>
                    <a:gd name="T21" fmla="*/ 76 h 150"/>
                    <a:gd name="T22" fmla="*/ 13 w 67"/>
                    <a:gd name="T23" fmla="*/ 81 h 150"/>
                    <a:gd name="T24" fmla="*/ 50 w 67"/>
                    <a:gd name="T25" fmla="*/ 128 h 150"/>
                    <a:gd name="T26" fmla="*/ 50 w 67"/>
                    <a:gd name="T27" fmla="*/ 141 h 150"/>
                    <a:gd name="T28" fmla="*/ 59 w 67"/>
                    <a:gd name="T29" fmla="*/ 150 h 150"/>
                    <a:gd name="T30" fmla="*/ 67 w 67"/>
                    <a:gd name="T31" fmla="*/ 141 h 150"/>
                    <a:gd name="T32" fmla="*/ 67 w 67"/>
                    <a:gd name="T33" fmla="*/ 128 h 150"/>
                    <a:gd name="T34" fmla="*/ 31 w 67"/>
                    <a:gd name="T35" fmla="*/ 70 h 150"/>
                    <a:gd name="T36" fmla="*/ 31 w 67"/>
                    <a:gd name="T37" fmla="*/ 70 h 150"/>
                    <a:gd name="T38" fmla="*/ 31 w 67"/>
                    <a:gd name="T39" fmla="*/ 7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150">
                      <a:moveTo>
                        <a:pt x="31" y="70"/>
                      </a:moveTo>
                      <a:cubicBezTo>
                        <a:pt x="38" y="62"/>
                        <a:pt x="42" y="52"/>
                        <a:pt x="42" y="42"/>
                      </a:cubicBezTo>
                      <a:cubicBezTo>
                        <a:pt x="42" y="23"/>
                        <a:pt x="30" y="6"/>
                        <a:pt x="11" y="1"/>
                      </a:cubicBezTo>
                      <a:cubicBezTo>
                        <a:pt x="7" y="0"/>
                        <a:pt x="3" y="3"/>
                        <a:pt x="2" y="7"/>
                      </a:cubicBezTo>
                      <a:cubicBezTo>
                        <a:pt x="0" y="11"/>
                        <a:pt x="3" y="16"/>
                        <a:pt x="7" y="17"/>
                      </a:cubicBezTo>
                      <a:cubicBezTo>
                        <a:pt x="18" y="20"/>
                        <a:pt x="26" y="31"/>
                        <a:pt x="26" y="42"/>
                      </a:cubicBezTo>
                      <a:cubicBezTo>
                        <a:pt x="26" y="52"/>
                        <a:pt x="20" y="61"/>
                        <a:pt x="11" y="65"/>
                      </a:cubicBezTo>
                      <a:cubicBezTo>
                        <a:pt x="10" y="65"/>
                        <a:pt x="9" y="66"/>
                        <a:pt x="8" y="67"/>
                      </a:cubicBezTo>
                      <a:cubicBezTo>
                        <a:pt x="7" y="68"/>
                        <a:pt x="7" y="69"/>
                        <a:pt x="6" y="70"/>
                      </a:cubicBezTo>
                      <a:cubicBezTo>
                        <a:pt x="6" y="71"/>
                        <a:pt x="6" y="71"/>
                        <a:pt x="6" y="71"/>
                      </a:cubicBezTo>
                      <a:cubicBezTo>
                        <a:pt x="6" y="73"/>
                        <a:pt x="6" y="74"/>
                        <a:pt x="6" y="76"/>
                      </a:cubicBezTo>
                      <a:cubicBezTo>
                        <a:pt x="8" y="78"/>
                        <a:pt x="10" y="80"/>
                        <a:pt x="13" y="81"/>
                      </a:cubicBezTo>
                      <a:cubicBezTo>
                        <a:pt x="35" y="86"/>
                        <a:pt x="50" y="106"/>
                        <a:pt x="50" y="128"/>
                      </a:cubicBezTo>
                      <a:cubicBezTo>
                        <a:pt x="50" y="141"/>
                        <a:pt x="50" y="141"/>
                        <a:pt x="50" y="141"/>
                      </a:cubicBezTo>
                      <a:cubicBezTo>
                        <a:pt x="50" y="146"/>
                        <a:pt x="54" y="150"/>
                        <a:pt x="59" y="150"/>
                      </a:cubicBezTo>
                      <a:cubicBezTo>
                        <a:pt x="63" y="150"/>
                        <a:pt x="67" y="146"/>
                        <a:pt x="67" y="141"/>
                      </a:cubicBezTo>
                      <a:cubicBezTo>
                        <a:pt x="67" y="128"/>
                        <a:pt x="67" y="128"/>
                        <a:pt x="67" y="128"/>
                      </a:cubicBezTo>
                      <a:cubicBezTo>
                        <a:pt x="67" y="104"/>
                        <a:pt x="53" y="81"/>
                        <a:pt x="31" y="70"/>
                      </a:cubicBezTo>
                      <a:close/>
                      <a:moveTo>
                        <a:pt x="31" y="70"/>
                      </a:moveTo>
                      <a:cubicBezTo>
                        <a:pt x="31" y="70"/>
                        <a:pt x="31" y="70"/>
                        <a:pt x="31" y="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 name="圆角矩形 5">
                <a:extLst>
                  <a:ext uri="{FF2B5EF4-FFF2-40B4-BE49-F238E27FC236}">
                    <a16:creationId xmlns:a16="http://schemas.microsoft.com/office/drawing/2014/main" id="{F268ADF7-4220-A04F-BEA8-8606647EF99E}"/>
                  </a:ext>
                </a:extLst>
              </p:cNvPr>
              <p:cNvSpPr/>
              <p:nvPr/>
            </p:nvSpPr>
            <p:spPr>
              <a:xfrm>
                <a:off x="2119150" y="3743323"/>
                <a:ext cx="1526876" cy="23335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圆角矩形 47">
                <a:extLst>
                  <a:ext uri="{FF2B5EF4-FFF2-40B4-BE49-F238E27FC236}">
                    <a16:creationId xmlns:a16="http://schemas.microsoft.com/office/drawing/2014/main" id="{5128F87E-E8EE-7441-8FCC-6612EF7E3ACE}"/>
                  </a:ext>
                </a:extLst>
              </p:cNvPr>
              <p:cNvSpPr/>
              <p:nvPr/>
            </p:nvSpPr>
            <p:spPr>
              <a:xfrm>
                <a:off x="2119150" y="4075462"/>
                <a:ext cx="1526876" cy="23335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圆角矩形 48">
                <a:extLst>
                  <a:ext uri="{FF2B5EF4-FFF2-40B4-BE49-F238E27FC236}">
                    <a16:creationId xmlns:a16="http://schemas.microsoft.com/office/drawing/2014/main" id="{0C556AF4-C761-9D47-A5FD-DECED89597B4}"/>
                  </a:ext>
                </a:extLst>
              </p:cNvPr>
              <p:cNvSpPr/>
              <p:nvPr/>
            </p:nvSpPr>
            <p:spPr>
              <a:xfrm>
                <a:off x="2129180" y="4997284"/>
                <a:ext cx="1526876" cy="23335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0" name="圆角矩形 49">
                <a:extLst>
                  <a:ext uri="{FF2B5EF4-FFF2-40B4-BE49-F238E27FC236}">
                    <a16:creationId xmlns:a16="http://schemas.microsoft.com/office/drawing/2014/main" id="{1D76830D-4B8C-DF48-A8A5-6FDAA8AB2584}"/>
                  </a:ext>
                </a:extLst>
              </p:cNvPr>
              <p:cNvSpPr/>
              <p:nvPr/>
            </p:nvSpPr>
            <p:spPr>
              <a:xfrm>
                <a:off x="2129180" y="5329423"/>
                <a:ext cx="1526876" cy="23335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1" name="TextBox 12">
                <a:extLst>
                  <a:ext uri="{FF2B5EF4-FFF2-40B4-BE49-F238E27FC236}">
                    <a16:creationId xmlns:a16="http://schemas.microsoft.com/office/drawing/2014/main" id="{DE1EE1F5-7718-2847-9BA6-F9AC8CDBB586}"/>
                  </a:ext>
                </a:extLst>
              </p:cNvPr>
              <p:cNvSpPr txBox="1"/>
              <p:nvPr/>
            </p:nvSpPr>
            <p:spPr>
              <a:xfrm>
                <a:off x="2619535" y="3743323"/>
                <a:ext cx="553357" cy="246221"/>
              </a:xfrm>
              <a:prstGeom prst="rect">
                <a:avLst/>
              </a:prstGeom>
              <a:noFill/>
            </p:spPr>
            <p:txBody>
              <a:bodyPr wrap="none" rtlCol="0">
                <a:spAutoFit/>
              </a:bodyPr>
              <a:lstStyle/>
              <a:p>
                <a:r>
                  <a:rPr lang="en-US" altLang="zh-CN" sz="1000" b="1" dirty="0">
                    <a:solidFill>
                      <a:schemeClr val="bg1"/>
                    </a:solidFill>
                    <a:latin typeface="Century Gothic" panose="020B0502020202020204" pitchFamily="34" charset="0"/>
                  </a:rPr>
                  <a:t>VPC</a:t>
                </a:r>
                <a:r>
                  <a:rPr lang="zh-CN" altLang="en-US" sz="1000" b="1" dirty="0">
                    <a:solidFill>
                      <a:schemeClr val="bg1"/>
                    </a:solidFill>
                    <a:latin typeface="Century Gothic" panose="020B0502020202020204" pitchFamily="34" charset="0"/>
                  </a:rPr>
                  <a:t> </a:t>
                </a:r>
                <a:r>
                  <a:rPr lang="en-US" altLang="zh-CN" sz="1000" b="1" dirty="0">
                    <a:solidFill>
                      <a:schemeClr val="bg1"/>
                    </a:solidFill>
                    <a:latin typeface="Century Gothic" panose="020B0502020202020204" pitchFamily="34" charset="0"/>
                  </a:rPr>
                  <a:t>1</a:t>
                </a:r>
                <a:endParaRPr lang="en-US" sz="1000" b="1" dirty="0">
                  <a:solidFill>
                    <a:schemeClr val="bg1"/>
                  </a:solidFill>
                  <a:latin typeface="Century Gothic" panose="020B0502020202020204" pitchFamily="34" charset="0"/>
                </a:endParaRPr>
              </a:p>
            </p:txBody>
          </p:sp>
          <p:sp>
            <p:nvSpPr>
              <p:cNvPr id="52" name="TextBox 12">
                <a:extLst>
                  <a:ext uri="{FF2B5EF4-FFF2-40B4-BE49-F238E27FC236}">
                    <a16:creationId xmlns:a16="http://schemas.microsoft.com/office/drawing/2014/main" id="{7BA639EF-F413-DD4B-B5EF-D0C8F5F7FADA}"/>
                  </a:ext>
                </a:extLst>
              </p:cNvPr>
              <p:cNvSpPr txBox="1"/>
              <p:nvPr/>
            </p:nvSpPr>
            <p:spPr>
              <a:xfrm>
                <a:off x="2619894" y="4079311"/>
                <a:ext cx="553357" cy="246221"/>
              </a:xfrm>
              <a:prstGeom prst="rect">
                <a:avLst/>
              </a:prstGeom>
              <a:noFill/>
            </p:spPr>
            <p:txBody>
              <a:bodyPr wrap="none" rtlCol="0">
                <a:spAutoFit/>
              </a:bodyPr>
              <a:lstStyle/>
              <a:p>
                <a:r>
                  <a:rPr lang="en-US" altLang="zh-CN" sz="1000" b="1" dirty="0">
                    <a:solidFill>
                      <a:schemeClr val="bg1"/>
                    </a:solidFill>
                    <a:latin typeface="Century Gothic" panose="020B0502020202020204" pitchFamily="34" charset="0"/>
                  </a:rPr>
                  <a:t>VPC</a:t>
                </a:r>
                <a:r>
                  <a:rPr lang="zh-CN" altLang="en-US" sz="1000" b="1" dirty="0">
                    <a:solidFill>
                      <a:schemeClr val="bg1"/>
                    </a:solidFill>
                    <a:latin typeface="Century Gothic" panose="020B0502020202020204" pitchFamily="34" charset="0"/>
                  </a:rPr>
                  <a:t> </a:t>
                </a:r>
                <a:r>
                  <a:rPr lang="en-US" altLang="zh-CN" sz="1000" b="1" dirty="0">
                    <a:solidFill>
                      <a:schemeClr val="bg1"/>
                    </a:solidFill>
                    <a:latin typeface="Century Gothic" panose="020B0502020202020204" pitchFamily="34" charset="0"/>
                  </a:rPr>
                  <a:t>2</a:t>
                </a:r>
                <a:endParaRPr lang="en-US" sz="1000" b="1" dirty="0">
                  <a:solidFill>
                    <a:schemeClr val="bg1"/>
                  </a:solidFill>
                  <a:latin typeface="Century Gothic" panose="020B0502020202020204" pitchFamily="34" charset="0"/>
                </a:endParaRPr>
              </a:p>
            </p:txBody>
          </p:sp>
          <p:sp>
            <p:nvSpPr>
              <p:cNvPr id="53" name="TextBox 12">
                <a:extLst>
                  <a:ext uri="{FF2B5EF4-FFF2-40B4-BE49-F238E27FC236}">
                    <a16:creationId xmlns:a16="http://schemas.microsoft.com/office/drawing/2014/main" id="{0421D82C-9D91-B949-8A09-77D861664BAF}"/>
                  </a:ext>
                </a:extLst>
              </p:cNvPr>
              <p:cNvSpPr txBox="1"/>
              <p:nvPr/>
            </p:nvSpPr>
            <p:spPr>
              <a:xfrm>
                <a:off x="2615939" y="4992452"/>
                <a:ext cx="553357" cy="246221"/>
              </a:xfrm>
              <a:prstGeom prst="rect">
                <a:avLst/>
              </a:prstGeom>
              <a:noFill/>
            </p:spPr>
            <p:txBody>
              <a:bodyPr wrap="none" rtlCol="0">
                <a:spAutoFit/>
              </a:bodyPr>
              <a:lstStyle/>
              <a:p>
                <a:r>
                  <a:rPr lang="en-US" altLang="zh-CN" sz="1000" b="1" dirty="0">
                    <a:solidFill>
                      <a:schemeClr val="bg1"/>
                    </a:solidFill>
                    <a:latin typeface="Century Gothic" panose="020B0502020202020204" pitchFamily="34" charset="0"/>
                  </a:rPr>
                  <a:t>VPC</a:t>
                </a:r>
                <a:r>
                  <a:rPr lang="zh-CN" altLang="en-US" sz="1000" b="1" dirty="0">
                    <a:solidFill>
                      <a:schemeClr val="bg1"/>
                    </a:solidFill>
                    <a:latin typeface="Century Gothic" panose="020B0502020202020204" pitchFamily="34" charset="0"/>
                  </a:rPr>
                  <a:t> </a:t>
                </a:r>
                <a:r>
                  <a:rPr lang="en-US" altLang="zh-CN" sz="1000" b="1" dirty="0">
                    <a:solidFill>
                      <a:schemeClr val="bg1"/>
                    </a:solidFill>
                    <a:latin typeface="Century Gothic" panose="020B0502020202020204" pitchFamily="34" charset="0"/>
                  </a:rPr>
                  <a:t>3</a:t>
                </a:r>
                <a:endParaRPr lang="en-US" sz="1000" b="1" dirty="0">
                  <a:solidFill>
                    <a:schemeClr val="bg1"/>
                  </a:solidFill>
                  <a:latin typeface="Century Gothic" panose="020B0502020202020204" pitchFamily="34" charset="0"/>
                </a:endParaRPr>
              </a:p>
            </p:txBody>
          </p:sp>
          <p:sp>
            <p:nvSpPr>
              <p:cNvPr id="54" name="TextBox 12">
                <a:extLst>
                  <a:ext uri="{FF2B5EF4-FFF2-40B4-BE49-F238E27FC236}">
                    <a16:creationId xmlns:a16="http://schemas.microsoft.com/office/drawing/2014/main" id="{2606B40B-2175-F140-9F7C-8E5E8266AC58}"/>
                  </a:ext>
                </a:extLst>
              </p:cNvPr>
              <p:cNvSpPr txBox="1"/>
              <p:nvPr/>
            </p:nvSpPr>
            <p:spPr>
              <a:xfrm>
                <a:off x="2605909" y="5319634"/>
                <a:ext cx="553357" cy="246221"/>
              </a:xfrm>
              <a:prstGeom prst="rect">
                <a:avLst/>
              </a:prstGeom>
              <a:noFill/>
            </p:spPr>
            <p:txBody>
              <a:bodyPr wrap="none" rtlCol="0">
                <a:spAutoFit/>
              </a:bodyPr>
              <a:lstStyle/>
              <a:p>
                <a:r>
                  <a:rPr lang="en-US" altLang="zh-CN" sz="1000" b="1" dirty="0">
                    <a:solidFill>
                      <a:schemeClr val="bg1"/>
                    </a:solidFill>
                    <a:latin typeface="Century Gothic" panose="020B0502020202020204" pitchFamily="34" charset="0"/>
                  </a:rPr>
                  <a:t>VPC</a:t>
                </a:r>
                <a:r>
                  <a:rPr lang="zh-CN" altLang="en-US" sz="1000" b="1" dirty="0">
                    <a:solidFill>
                      <a:schemeClr val="bg1"/>
                    </a:solidFill>
                    <a:latin typeface="Century Gothic" panose="020B0502020202020204" pitchFamily="34" charset="0"/>
                  </a:rPr>
                  <a:t> </a:t>
                </a:r>
                <a:r>
                  <a:rPr lang="en-US" altLang="zh-CN" sz="1000" b="1" dirty="0">
                    <a:solidFill>
                      <a:schemeClr val="bg1"/>
                    </a:solidFill>
                    <a:latin typeface="Century Gothic" panose="020B0502020202020204" pitchFamily="34" charset="0"/>
                  </a:rPr>
                  <a:t>4</a:t>
                </a:r>
                <a:endParaRPr lang="en-US" sz="1000" b="1" dirty="0">
                  <a:solidFill>
                    <a:schemeClr val="bg1"/>
                  </a:solidFill>
                  <a:latin typeface="Century Gothic" panose="020B0502020202020204" pitchFamily="34" charset="0"/>
                </a:endParaRPr>
              </a:p>
            </p:txBody>
          </p:sp>
        </p:grpSp>
        <p:grpSp>
          <p:nvGrpSpPr>
            <p:cNvPr id="70" name="组合 69">
              <a:extLst>
                <a:ext uri="{FF2B5EF4-FFF2-40B4-BE49-F238E27FC236}">
                  <a16:creationId xmlns:a16="http://schemas.microsoft.com/office/drawing/2014/main" id="{5DBC6CD0-1F54-154C-81DA-E1A15CD2A6B6}"/>
                </a:ext>
              </a:extLst>
            </p:cNvPr>
            <p:cNvGrpSpPr/>
            <p:nvPr/>
          </p:nvGrpSpPr>
          <p:grpSpPr>
            <a:xfrm>
              <a:off x="1432061" y="3977995"/>
              <a:ext cx="2830067" cy="1586100"/>
              <a:chOff x="1432061" y="3977995"/>
              <a:chExt cx="2830067" cy="1586100"/>
            </a:xfrm>
          </p:grpSpPr>
          <p:cxnSp>
            <p:nvCxnSpPr>
              <p:cNvPr id="56" name="直线连接符 55">
                <a:extLst>
                  <a:ext uri="{FF2B5EF4-FFF2-40B4-BE49-F238E27FC236}">
                    <a16:creationId xmlns:a16="http://schemas.microsoft.com/office/drawing/2014/main" id="{4CE6E6B5-E767-4547-8E73-1A1EBA51004A}"/>
                  </a:ext>
                </a:extLst>
              </p:cNvPr>
              <p:cNvCxnSpPr>
                <a:endCxn id="6" idx="1"/>
              </p:cNvCxnSpPr>
              <p:nvPr/>
            </p:nvCxnSpPr>
            <p:spPr>
              <a:xfrm flipV="1">
                <a:off x="1432061" y="3977995"/>
                <a:ext cx="687089" cy="21546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8" name="直线连接符 57">
                <a:extLst>
                  <a:ext uri="{FF2B5EF4-FFF2-40B4-BE49-F238E27FC236}">
                    <a16:creationId xmlns:a16="http://schemas.microsoft.com/office/drawing/2014/main" id="{073F5333-DDD2-694E-B926-F26FA2BB66FC}"/>
                  </a:ext>
                </a:extLst>
              </p:cNvPr>
              <p:cNvCxnSpPr>
                <a:endCxn id="49" idx="1"/>
              </p:cNvCxnSpPr>
              <p:nvPr/>
            </p:nvCxnSpPr>
            <p:spPr>
              <a:xfrm>
                <a:off x="1439988" y="4190985"/>
                <a:ext cx="689192" cy="104097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线连接符 59">
                <a:extLst>
                  <a:ext uri="{FF2B5EF4-FFF2-40B4-BE49-F238E27FC236}">
                    <a16:creationId xmlns:a16="http://schemas.microsoft.com/office/drawing/2014/main" id="{ADECC1F6-692E-FE4C-9C9A-15C63843634E}"/>
                  </a:ext>
                </a:extLst>
              </p:cNvPr>
              <p:cNvCxnSpPr/>
              <p:nvPr/>
            </p:nvCxnSpPr>
            <p:spPr>
              <a:xfrm flipV="1">
                <a:off x="1493911" y="4306406"/>
                <a:ext cx="610448" cy="104222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线连接符 61">
                <a:extLst>
                  <a:ext uri="{FF2B5EF4-FFF2-40B4-BE49-F238E27FC236}">
                    <a16:creationId xmlns:a16="http://schemas.microsoft.com/office/drawing/2014/main" id="{08EFF091-8541-404C-B4C6-94F2E6315EB9}"/>
                  </a:ext>
                </a:extLst>
              </p:cNvPr>
              <p:cNvCxnSpPr>
                <a:endCxn id="50" idx="1"/>
              </p:cNvCxnSpPr>
              <p:nvPr/>
            </p:nvCxnSpPr>
            <p:spPr>
              <a:xfrm>
                <a:off x="1492451" y="5356666"/>
                <a:ext cx="636729" cy="20742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直线连接符 63">
                <a:extLst>
                  <a:ext uri="{FF2B5EF4-FFF2-40B4-BE49-F238E27FC236}">
                    <a16:creationId xmlns:a16="http://schemas.microsoft.com/office/drawing/2014/main" id="{CE838E9A-BF77-CC4C-9821-3A7C990DD2EF}"/>
                  </a:ext>
                </a:extLst>
              </p:cNvPr>
              <p:cNvCxnSpPr>
                <a:stCxn id="5" idx="3"/>
                <a:endCxn id="7" idx="1"/>
              </p:cNvCxnSpPr>
              <p:nvPr/>
            </p:nvCxnSpPr>
            <p:spPr>
              <a:xfrm>
                <a:off x="3832860" y="4137605"/>
                <a:ext cx="419963" cy="18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线连接符 65">
                <a:extLst>
                  <a:ext uri="{FF2B5EF4-FFF2-40B4-BE49-F238E27FC236}">
                    <a16:creationId xmlns:a16="http://schemas.microsoft.com/office/drawing/2014/main" id="{41A25E42-5E92-8C41-BACC-6CC097213CC3}"/>
                  </a:ext>
                </a:extLst>
              </p:cNvPr>
              <p:cNvCxnSpPr>
                <a:stCxn id="5" idx="3"/>
                <a:endCxn id="55" idx="1"/>
              </p:cNvCxnSpPr>
              <p:nvPr/>
            </p:nvCxnSpPr>
            <p:spPr>
              <a:xfrm>
                <a:off x="3832860" y="4137605"/>
                <a:ext cx="429268" cy="12518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线连接符 68">
                <a:extLst>
                  <a:ext uri="{FF2B5EF4-FFF2-40B4-BE49-F238E27FC236}">
                    <a16:creationId xmlns:a16="http://schemas.microsoft.com/office/drawing/2014/main" id="{9AC71B78-52C3-D545-81E9-BCD553D29409}"/>
                  </a:ext>
                </a:extLst>
              </p:cNvPr>
              <p:cNvCxnSpPr/>
              <p:nvPr/>
            </p:nvCxnSpPr>
            <p:spPr>
              <a:xfrm>
                <a:off x="3832860" y="5399637"/>
                <a:ext cx="419963" cy="18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73" name="矩形 72">
            <a:extLst>
              <a:ext uri="{FF2B5EF4-FFF2-40B4-BE49-F238E27FC236}">
                <a16:creationId xmlns:a16="http://schemas.microsoft.com/office/drawing/2014/main" id="{99687942-6786-1E4A-88B5-00945F1B852F}"/>
              </a:ext>
            </a:extLst>
          </p:cNvPr>
          <p:cNvSpPr/>
          <p:nvPr/>
        </p:nvSpPr>
        <p:spPr>
          <a:xfrm>
            <a:off x="579651" y="3428999"/>
            <a:ext cx="4767853" cy="2780819"/>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42339360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21</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5581340" cy="523220"/>
            <a:chOff x="1" y="200326"/>
            <a:chExt cx="5581340"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00169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Intra-Tenant Access Control</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TextBox 1">
            <a:extLst>
              <a:ext uri="{FF2B5EF4-FFF2-40B4-BE49-F238E27FC236}">
                <a16:creationId xmlns:a16="http://schemas.microsoft.com/office/drawing/2014/main" id="{B8015461-D91E-8C4D-8739-C4F21A27C914}"/>
              </a:ext>
            </a:extLst>
          </p:cNvPr>
          <p:cNvSpPr txBox="1"/>
          <p:nvPr/>
        </p:nvSpPr>
        <p:spPr>
          <a:xfrm>
            <a:off x="579651" y="881899"/>
            <a:ext cx="11174278" cy="790024"/>
          </a:xfrm>
          <a:prstGeom prst="rect">
            <a:avLst/>
          </a:prstGeom>
          <a:noFill/>
        </p:spPr>
        <p:txBody>
          <a:bodyPr wrap="square" rtlCol="0">
            <a:spAutoFit/>
          </a:bodyPr>
          <a:lstStyle/>
          <a:p>
            <a:pPr>
              <a:lnSpc>
                <a:spcPct val="150000"/>
              </a:lnSpc>
            </a:pPr>
            <a:r>
              <a:rPr lang="en-US" b="1" dirty="0">
                <a:solidFill>
                  <a:srgbClr val="00B0F0"/>
                </a:solidFill>
                <a:latin typeface="Century Gothic" panose="020B0502020202020204" pitchFamily="34" charset="0"/>
                <a:ea typeface="微软雅黑" panose="020B0503020204020204" charset="-122"/>
              </a:rPr>
              <a:t>What is it?</a:t>
            </a:r>
          </a:p>
          <a:p>
            <a:pPr>
              <a:lnSpc>
                <a:spcPct val="150000"/>
              </a:lnSpc>
            </a:pPr>
            <a:r>
              <a:rPr lang="en-US" sz="1400" dirty="0">
                <a:solidFill>
                  <a:schemeClr val="bg1"/>
                </a:solidFill>
                <a:latin typeface="Century Gothic" panose="020B0502020202020204" pitchFamily="34" charset="0"/>
              </a:rPr>
              <a:t>Access control inside VPC, tenant is able to apply access rules to VMs inside the VPC to realize east-west protection. </a:t>
            </a:r>
          </a:p>
        </p:txBody>
      </p:sp>
      <p:pic>
        <p:nvPicPr>
          <p:cNvPr id="25" name="Picture 21">
            <a:extLst>
              <a:ext uri="{FF2B5EF4-FFF2-40B4-BE49-F238E27FC236}">
                <a16:creationId xmlns:a16="http://schemas.microsoft.com/office/drawing/2014/main" id="{6C078F5A-FB03-E740-AFE4-6F5976647B42}"/>
              </a:ext>
            </a:extLst>
          </p:cNvPr>
          <p:cNvPicPr>
            <a:picLocks noChangeAspect="1"/>
          </p:cNvPicPr>
          <p:nvPr/>
        </p:nvPicPr>
        <p:blipFill>
          <a:blip r:embed="rId3"/>
          <a:stretch>
            <a:fillRect/>
          </a:stretch>
        </p:blipFill>
        <p:spPr>
          <a:xfrm>
            <a:off x="758436" y="2047383"/>
            <a:ext cx="8518013" cy="3461193"/>
          </a:xfrm>
          <a:prstGeom prst="rect">
            <a:avLst/>
          </a:prstGeom>
          <a:ln>
            <a:solidFill>
              <a:srgbClr val="00B0F0"/>
            </a:solidFill>
          </a:ln>
        </p:spPr>
      </p:pic>
      <p:pic>
        <p:nvPicPr>
          <p:cNvPr id="26" name="Picture 4">
            <a:extLst>
              <a:ext uri="{FF2B5EF4-FFF2-40B4-BE49-F238E27FC236}">
                <a16:creationId xmlns:a16="http://schemas.microsoft.com/office/drawing/2014/main" id="{EE2B5085-A463-6945-BF54-7293E973EDBB}"/>
              </a:ext>
            </a:extLst>
          </p:cNvPr>
          <p:cNvPicPr>
            <a:picLocks noChangeAspect="1"/>
          </p:cNvPicPr>
          <p:nvPr/>
        </p:nvPicPr>
        <p:blipFill>
          <a:blip r:embed="rId4"/>
          <a:stretch>
            <a:fillRect/>
          </a:stretch>
        </p:blipFill>
        <p:spPr>
          <a:xfrm>
            <a:off x="5167012" y="2288843"/>
            <a:ext cx="5972775" cy="3687258"/>
          </a:xfrm>
          <a:prstGeom prst="rect">
            <a:avLst/>
          </a:prstGeom>
          <a:ln>
            <a:solidFill>
              <a:srgbClr val="00B0F0"/>
            </a:solidFill>
          </a:ln>
        </p:spPr>
      </p:pic>
    </p:spTree>
    <p:extLst>
      <p:ext uri="{BB962C8B-B14F-4D97-AF65-F5344CB8AC3E}">
        <p14:creationId xmlns:p14="http://schemas.microsoft.com/office/powerpoint/2010/main" val="420658788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22</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2402585" cy="523220"/>
            <a:chOff x="1" y="200326"/>
            <a:chExt cx="2402585"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182293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Summary</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4" name="TextBox 1">
            <a:extLst>
              <a:ext uri="{FF2B5EF4-FFF2-40B4-BE49-F238E27FC236}">
                <a16:creationId xmlns:a16="http://schemas.microsoft.com/office/drawing/2014/main" id="{F705A89D-D0A5-4741-964D-67F95CD5BF52}"/>
              </a:ext>
            </a:extLst>
          </p:cNvPr>
          <p:cNvSpPr txBox="1"/>
          <p:nvPr/>
        </p:nvSpPr>
        <p:spPr>
          <a:xfrm>
            <a:off x="1311722" y="1006520"/>
            <a:ext cx="4336723" cy="5043175"/>
          </a:xfrm>
          <a:prstGeom prst="rect">
            <a:avLst/>
          </a:prstGeom>
          <a:noFill/>
        </p:spPr>
        <p:txBody>
          <a:bodyPr wrap="square" rtlCol="0">
            <a:spAutoFit/>
          </a:bodyPr>
          <a:lstStyle/>
          <a:p>
            <a:pPr>
              <a:lnSpc>
                <a:spcPct val="150000"/>
              </a:lnSpc>
            </a:pPr>
            <a:r>
              <a:rPr lang="en-US" sz="1600" b="1" dirty="0">
                <a:solidFill>
                  <a:srgbClr val="00B0F0"/>
                </a:solidFill>
                <a:latin typeface="Century Gothic" panose="020B0502020202020204" pitchFamily="34" charset="0"/>
                <a:ea typeface="微软雅黑" panose="020B0503020204020204" charset="-122"/>
              </a:rPr>
              <a:t>Better Performance</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AI-enhanced DB performance optimization</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Memory isolation</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Network plane flow control</a:t>
            </a:r>
          </a:p>
          <a:p>
            <a:pPr>
              <a:lnSpc>
                <a:spcPct val="150000"/>
              </a:lnSpc>
            </a:pPr>
            <a:endParaRPr lang="en-US" sz="1200" dirty="0">
              <a:solidFill>
                <a:schemeClr val="bg1"/>
              </a:solidFill>
              <a:latin typeface="Century Gothic" panose="020B0502020202020204" pitchFamily="34" charset="0"/>
            </a:endParaRPr>
          </a:p>
          <a:p>
            <a:pPr>
              <a:lnSpc>
                <a:spcPct val="150000"/>
              </a:lnSpc>
            </a:pPr>
            <a:r>
              <a:rPr lang="en-US" sz="1600" b="1" dirty="0">
                <a:solidFill>
                  <a:srgbClr val="00B0F0"/>
                </a:solidFill>
                <a:latin typeface="Century Gothic" panose="020B0502020202020204" pitchFamily="34" charset="0"/>
                <a:ea typeface="微软雅黑" panose="020B0503020204020204" charset="-122"/>
              </a:rPr>
              <a:t>Better Reliability</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Enhanced backup with periodic full backup</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Archive to secondary storage</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UPS integration</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VPC and intra-tenant access control</a:t>
            </a:r>
          </a:p>
          <a:p>
            <a:pPr>
              <a:lnSpc>
                <a:spcPct val="150000"/>
              </a:lnSpc>
            </a:pPr>
            <a:endParaRPr lang="en-US" sz="1200" dirty="0">
              <a:solidFill>
                <a:schemeClr val="bg1"/>
              </a:solidFill>
              <a:latin typeface="Century Gothic" panose="020B0502020202020204" pitchFamily="34" charset="0"/>
            </a:endParaRPr>
          </a:p>
          <a:p>
            <a:pPr>
              <a:lnSpc>
                <a:spcPct val="150000"/>
              </a:lnSpc>
            </a:pPr>
            <a:r>
              <a:rPr lang="en-US" sz="1600" b="1" dirty="0">
                <a:solidFill>
                  <a:srgbClr val="00B0F0"/>
                </a:solidFill>
                <a:latin typeface="Century Gothic" panose="020B0502020202020204" pitchFamily="34" charset="0"/>
                <a:ea typeface="微软雅黑" panose="020B0503020204020204" charset="-122"/>
              </a:rPr>
              <a:t>Better Operability</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Network port multiplexing</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VMware vmtools auto installation</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Easy &amp; safe OS disk replacement</a:t>
            </a:r>
          </a:p>
          <a:p>
            <a:pPr marL="171450" indent="-171450">
              <a:lnSpc>
                <a:spcPct val="150000"/>
              </a:lnSpc>
              <a:buClr>
                <a:srgbClr val="00B0F0"/>
              </a:buClr>
              <a:buFont typeface="Arial" panose="020B0604020202020204" pitchFamily="34" charset="0"/>
              <a:buChar char="•"/>
            </a:pPr>
            <a:r>
              <a:rPr lang="en-US" sz="1200" dirty="0">
                <a:solidFill>
                  <a:schemeClr val="bg1"/>
                </a:solidFill>
                <a:latin typeface="Century Gothic" panose="020B0502020202020204" pitchFamily="34" charset="0"/>
              </a:rPr>
              <a:t>Elastic IP</a:t>
            </a:r>
          </a:p>
          <a:p>
            <a:pPr>
              <a:lnSpc>
                <a:spcPct val="150000"/>
              </a:lnSpc>
            </a:pPr>
            <a:endParaRPr lang="en-US" sz="1200" dirty="0">
              <a:solidFill>
                <a:schemeClr val="bg1"/>
              </a:solidFill>
              <a:latin typeface="Century Gothic" panose="020B0502020202020204" pitchFamily="34" charset="0"/>
            </a:endParaRPr>
          </a:p>
        </p:txBody>
      </p:sp>
      <p:sp>
        <p:nvSpPr>
          <p:cNvPr id="35" name="TextBox 2">
            <a:extLst>
              <a:ext uri="{FF2B5EF4-FFF2-40B4-BE49-F238E27FC236}">
                <a16:creationId xmlns:a16="http://schemas.microsoft.com/office/drawing/2014/main" id="{4861F8DD-BED8-9144-B9CD-D94EF5EB8554}"/>
              </a:ext>
            </a:extLst>
          </p:cNvPr>
          <p:cNvSpPr txBox="1">
            <a:spLocks noChangeArrowheads="1"/>
          </p:cNvSpPr>
          <p:nvPr/>
        </p:nvSpPr>
        <p:spPr bwMode="auto">
          <a:xfrm>
            <a:off x="6517175" y="2716906"/>
            <a:ext cx="4645030" cy="954107"/>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a:solidFill>
                  <a:srgbClr val="00B0F0"/>
                </a:solidFill>
                <a:latin typeface="Century Gothic" panose="020B0502020202020204" pitchFamily="34" charset="0"/>
                <a:ea typeface="微软雅黑" panose="020B0503020204020204" charset="-122"/>
                <a:cs typeface="微软雅黑" panose="020B0503020204020204" charset="-122"/>
              </a:rPr>
              <a:t>The most advanced aCloud version !</a:t>
            </a:r>
          </a:p>
        </p:txBody>
      </p:sp>
      <p:cxnSp>
        <p:nvCxnSpPr>
          <p:cNvPr id="6" name="直线连接符 5">
            <a:extLst>
              <a:ext uri="{FF2B5EF4-FFF2-40B4-BE49-F238E27FC236}">
                <a16:creationId xmlns:a16="http://schemas.microsoft.com/office/drawing/2014/main" id="{366545DF-9826-1B47-A4D9-E2A21CB03BB6}"/>
              </a:ext>
            </a:extLst>
          </p:cNvPr>
          <p:cNvCxnSpPr/>
          <p:nvPr/>
        </p:nvCxnSpPr>
        <p:spPr>
          <a:xfrm>
            <a:off x="1421668" y="2407534"/>
            <a:ext cx="4296224"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36" name="直线连接符 35">
            <a:extLst>
              <a:ext uri="{FF2B5EF4-FFF2-40B4-BE49-F238E27FC236}">
                <a16:creationId xmlns:a16="http://schemas.microsoft.com/office/drawing/2014/main" id="{66CF2BAF-A764-8342-A7D6-BE110A714398}"/>
              </a:ext>
            </a:extLst>
          </p:cNvPr>
          <p:cNvCxnSpPr/>
          <p:nvPr/>
        </p:nvCxnSpPr>
        <p:spPr>
          <a:xfrm>
            <a:off x="1398518" y="4132162"/>
            <a:ext cx="4296224"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499255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994AC316-938D-7A4E-BB3D-5C9E62FBE15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D3472A56-C435-2A4D-99A8-BC08D0727D4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5CE08E1E-A903-F14A-828A-7C0FD8E6FE1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23</a:t>
            </a:fld>
            <a:endParaRPr lang="zh-CN" altLang="en-US" dirty="0"/>
          </a:p>
        </p:txBody>
      </p:sp>
      <p:sp>
        <p:nvSpPr>
          <p:cNvPr id="5" name="文本框 4">
            <a:extLst>
              <a:ext uri="{FF2B5EF4-FFF2-40B4-BE49-F238E27FC236}">
                <a16:creationId xmlns:a16="http://schemas.microsoft.com/office/drawing/2014/main" id="{71A577EC-D346-774F-8B72-BD627D07E376}"/>
              </a:ext>
            </a:extLst>
          </p:cNvPr>
          <p:cNvSpPr txBox="1"/>
          <p:nvPr/>
        </p:nvSpPr>
        <p:spPr>
          <a:xfrm>
            <a:off x="4880763" y="2711619"/>
            <a:ext cx="2430474" cy="1015663"/>
          </a:xfrm>
          <a:prstGeom prst="rect">
            <a:avLst/>
          </a:prstGeom>
          <a:noFill/>
        </p:spPr>
        <p:txBody>
          <a:bodyPr wrap="none" rtlCol="0">
            <a:spAutoFit/>
          </a:bodyPr>
          <a:lstStyle/>
          <a:p>
            <a:pPr algn="ctr"/>
            <a:r>
              <a:rPr kumimoji="1" lang="en" altLang="zh-CN" sz="6000" b="1" dirty="0">
                <a:solidFill>
                  <a:srgbClr val="00B0F0"/>
                </a:solidFill>
                <a:latin typeface="Century Gothic" panose="020B0502020202020204" pitchFamily="34" charset="0"/>
              </a:rPr>
              <a:t>Demo</a:t>
            </a:r>
          </a:p>
        </p:txBody>
      </p:sp>
    </p:spTree>
    <p:extLst>
      <p:ext uri="{BB962C8B-B14F-4D97-AF65-F5344CB8AC3E}">
        <p14:creationId xmlns:p14="http://schemas.microsoft.com/office/powerpoint/2010/main" val="717669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819150" y="2354790"/>
            <a:ext cx="5073283" cy="1415783"/>
            <a:chOff x="1320954" y="1989957"/>
            <a:chExt cx="5073283" cy="1415783"/>
          </a:xfrm>
        </p:grpSpPr>
        <p:sp>
          <p:nvSpPr>
            <p:cNvPr id="15" name="矩形 14"/>
            <p:cNvSpPr/>
            <p:nvPr/>
          </p:nvSpPr>
          <p:spPr>
            <a:xfrm>
              <a:off x="1320954" y="1989957"/>
              <a:ext cx="4051109"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charset="-122"/>
                </a:rPr>
                <a:t>THANK YOU</a:t>
              </a:r>
              <a:endParaRPr lang="zh-CN" altLang="en-US" sz="5400" b="1" dirty="0">
                <a:solidFill>
                  <a:schemeClr val="bg1"/>
                </a:solidFill>
                <a:latin typeface="Century Gothic" panose="020B0502020202020204" pitchFamily="34" charset="0"/>
              </a:endParaRPr>
            </a:p>
          </p:txBody>
        </p:sp>
        <p:cxnSp>
          <p:nvCxnSpPr>
            <p:cNvPr id="16" name="直接连接符 15"/>
            <p:cNvCxnSpPr/>
            <p:nvPr/>
          </p:nvCxnSpPr>
          <p:spPr>
            <a:xfrm>
              <a:off x="1448435" y="3018062"/>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8" name="矩形 2"/>
            <p:cNvSpPr/>
            <p:nvPr/>
          </p:nvSpPr>
          <p:spPr>
            <a:xfrm>
              <a:off x="1320954" y="3037113"/>
              <a:ext cx="5073283" cy="368627"/>
            </a:xfrm>
            <a:prstGeom prst="rect">
              <a:avLst/>
            </a:prstGeom>
          </p:spPr>
          <p:txBody>
            <a:bodyPr wrap="square">
              <a:spAutoFit/>
            </a:bodyPr>
            <a:lstStyle/>
            <a:p>
              <a:pPr>
                <a:lnSpc>
                  <a:spcPts val="2400"/>
                </a:lnSpc>
              </a:pP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Cheney Hu</a:t>
              </a:r>
            </a:p>
          </p:txBody>
        </p:sp>
      </p:gr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Tree>
    <p:extLst>
      <p:ext uri="{BB962C8B-B14F-4D97-AF65-F5344CB8AC3E}">
        <p14:creationId xmlns:p14="http://schemas.microsoft.com/office/powerpoint/2010/main" val="96482339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2205</TotalTime>
  <Words>1392</Words>
  <Application>Microsoft Macintosh PowerPoint</Application>
  <PresentationFormat>Widescreen</PresentationFormat>
  <Paragraphs>299</Paragraphs>
  <Slides>25</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Segoe UI</vt:lpstr>
      <vt:lpstr>Arial</vt:lpstr>
      <vt:lpstr>Calibri</vt:lpstr>
      <vt:lpstr>Century Gothic</vt:lpstr>
      <vt:lpstr>Wingdings</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Microsoft Office 用户</cp:lastModifiedBy>
  <cp:revision>165</cp:revision>
  <dcterms:created xsi:type="dcterms:W3CDTF">2019-02-27T02:00:39Z</dcterms:created>
  <dcterms:modified xsi:type="dcterms:W3CDTF">2019-12-05T07:51:35Z</dcterms:modified>
</cp:coreProperties>
</file>