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1"/>
  </p:notesMasterIdLst>
  <p:sldIdLst>
    <p:sldId id="451" r:id="rId2"/>
    <p:sldId id="317" r:id="rId3"/>
    <p:sldId id="377" r:id="rId4"/>
    <p:sldId id="442" r:id="rId5"/>
    <p:sldId id="441" r:id="rId6"/>
    <p:sldId id="395" r:id="rId7"/>
    <p:sldId id="439" r:id="rId8"/>
    <p:sldId id="429" r:id="rId9"/>
    <p:sldId id="430" r:id="rId10"/>
    <p:sldId id="390" r:id="rId11"/>
    <p:sldId id="426" r:id="rId12"/>
    <p:sldId id="436" r:id="rId13"/>
    <p:sldId id="459" r:id="rId14"/>
    <p:sldId id="432" r:id="rId15"/>
    <p:sldId id="447" r:id="rId16"/>
    <p:sldId id="454" r:id="rId17"/>
    <p:sldId id="419" r:id="rId18"/>
    <p:sldId id="457" r:id="rId19"/>
    <p:sldId id="399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51" userDrawn="1">
          <p15:clr>
            <a:srgbClr val="A4A3A4"/>
          </p15:clr>
        </p15:guide>
        <p15:guide id="5" orient="horz" pos="109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345692"/>
    <a:srgbClr val="79BD28"/>
    <a:srgbClr val="96BADB"/>
    <a:srgbClr val="C9C9C9"/>
    <a:srgbClr val="5F7491"/>
    <a:srgbClr val="6FB332"/>
    <a:srgbClr val="81FFFF"/>
    <a:srgbClr val="1C3A99"/>
    <a:srgbClr val="15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17" autoAdjust="0"/>
    <p:restoredTop sz="69262" autoAdjust="0"/>
  </p:normalViewPr>
  <p:slideViewPr>
    <p:cSldViewPr snapToGrid="0">
      <p:cViewPr varScale="1">
        <p:scale>
          <a:sx n="71" d="100"/>
          <a:sy n="71" d="100"/>
        </p:scale>
        <p:origin x="1224" y="72"/>
      </p:cViewPr>
      <p:guideLst>
        <p:guide orient="horz" pos="4201"/>
        <p:guide pos="574"/>
        <p:guide pos="7151"/>
        <p:guide orient="horz" pos="109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670008-1E47-4F4D-BD3C-3DEBA25DE8BF}" type="doc">
      <dgm:prSet loTypeId="urn:microsoft.com/office/officeart/2005/8/layout/cycle3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7D7372-9837-4DC4-88D1-470FC7600ED8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Comprehensive Threat Analysis and Asset Identification</a:t>
          </a:r>
        </a:p>
      </dgm:t>
    </dgm:pt>
    <dgm:pt modelId="{296DA28B-BAD3-4538-B86F-554F9250BAE5}" type="parTrans" cxnId="{20CF5BAC-C6B7-41CA-81DD-116E0AC809D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171AD113-109F-4EF3-B2FF-5BB32065970E}" type="sibTrans" cxnId="{20CF5BAC-C6B7-41CA-81DD-116E0AC809D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FA72147-02C1-484B-AFA1-97F7839B8D19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Identify root cause and attack path</a:t>
          </a:r>
        </a:p>
      </dgm:t>
    </dgm:pt>
    <dgm:pt modelId="{A5DF6337-559D-4D46-AF5B-180BDEEF774C}" type="parTrans" cxnId="{1C4F8E63-E51D-4418-A39A-E5C8427FE25C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0C87830-F8BE-4424-A114-5F5A87685C49}" type="sibTrans" cxnId="{1C4F8E63-E51D-4418-A39A-E5C8427FE25C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DB688E8-55EE-4E37-9218-8437EC6A9090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Reduce in unnecessary workload/resources</a:t>
          </a:r>
        </a:p>
      </dgm:t>
    </dgm:pt>
    <dgm:pt modelId="{57742E2C-523F-4814-8102-5F19BBB543CC}" type="parTrans" cxnId="{960D6DF1-545B-44C3-BDCE-57673686D4A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CDB1A9BF-1B9D-4553-9089-825042F6269F}" type="sibTrans" cxnId="{960D6DF1-545B-44C3-BDCE-57673686D4A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15092120-1404-4D79-ABDA-FDBE17626262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Ensure Effectiveness and Efficiency of Security Controls</a:t>
          </a:r>
        </a:p>
      </dgm:t>
    </dgm:pt>
    <dgm:pt modelId="{9A942209-06BF-4831-91DA-FB39676BAB2B}" type="parTrans" cxnId="{450DEB40-E14B-4D6D-88AD-26A24578D1AD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1EB93B5-6F63-4A83-822A-BE6A6C625C07}" type="sibTrans" cxnId="{450DEB40-E14B-4D6D-88AD-26A24578D1AD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EB04BC93-DD00-4572-BE4B-94EA7DABE5D9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Increase security awareness &amp; risk awareness</a:t>
          </a:r>
        </a:p>
      </dgm:t>
    </dgm:pt>
    <dgm:pt modelId="{08B63CDF-3E97-4CBA-85FB-539E6CDEB800}" type="parTrans" cxnId="{9E602A9C-8EDB-41AC-AEA4-AA704DF28914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38F146D-43EF-4B81-B69F-9754957F255D}" type="sibTrans" cxnId="{9E602A9C-8EDB-41AC-AEA4-AA704DF28914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C2040B2C-C69B-443D-898D-A62F541C352A}">
      <dgm:prSet phldrT="[文本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</a:rPr>
            <a:t>Risk Mitigation &amp; Overall Security Posture Improvement</a:t>
          </a:r>
        </a:p>
      </dgm:t>
    </dgm:pt>
    <dgm:pt modelId="{343CE77B-F561-480F-87A4-AE2A1F4C9C3E}" type="parTrans" cxnId="{B5458022-60AC-4863-A6D8-7B398D6EA784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7E7276A-5018-4B94-82E3-194A123A9EE4}" type="sibTrans" cxnId="{B5458022-60AC-4863-A6D8-7B398D6EA784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3821D83-352D-4F17-828C-48B4BE983E7A}" type="pres">
      <dgm:prSet presAssocID="{B1670008-1E47-4F4D-BD3C-3DEBA25DE8BF}" presName="Name0" presStyleCnt="0">
        <dgm:presLayoutVars>
          <dgm:dir/>
          <dgm:resizeHandles val="exact"/>
        </dgm:presLayoutVars>
      </dgm:prSet>
      <dgm:spPr/>
    </dgm:pt>
    <dgm:pt modelId="{8D4EA4E6-70CB-4CD7-B810-D07D51AE9E1E}" type="pres">
      <dgm:prSet presAssocID="{B1670008-1E47-4F4D-BD3C-3DEBA25DE8BF}" presName="cycle" presStyleCnt="0"/>
      <dgm:spPr/>
    </dgm:pt>
    <dgm:pt modelId="{772AE7DF-E374-433E-88AD-3327CC61A88F}" type="pres">
      <dgm:prSet presAssocID="{487D7372-9837-4DC4-88D1-470FC7600ED8}" presName="nodeFirstNode" presStyleLbl="node1" presStyleIdx="0" presStyleCnt="6">
        <dgm:presLayoutVars>
          <dgm:bulletEnabled val="1"/>
        </dgm:presLayoutVars>
      </dgm:prSet>
      <dgm:spPr/>
    </dgm:pt>
    <dgm:pt modelId="{AAD6E1A6-ACEA-44E3-9E42-9566ABAE37C7}" type="pres">
      <dgm:prSet presAssocID="{171AD113-109F-4EF3-B2FF-5BB32065970E}" presName="sibTransFirstNode" presStyleLbl="bgShp" presStyleIdx="0" presStyleCnt="1"/>
      <dgm:spPr/>
    </dgm:pt>
    <dgm:pt modelId="{AE21A1E5-A1B5-43A5-9774-D7C2E6BE3B79}" type="pres">
      <dgm:prSet presAssocID="{3FA72147-02C1-484B-AFA1-97F7839B8D19}" presName="nodeFollowingNodes" presStyleLbl="node1" presStyleIdx="1" presStyleCnt="6">
        <dgm:presLayoutVars>
          <dgm:bulletEnabled val="1"/>
        </dgm:presLayoutVars>
      </dgm:prSet>
      <dgm:spPr/>
    </dgm:pt>
    <dgm:pt modelId="{8F3FA076-B752-4FE4-A57E-75FCA2F4231B}" type="pres">
      <dgm:prSet presAssocID="{3DB688E8-55EE-4E37-9218-8437EC6A9090}" presName="nodeFollowingNodes" presStyleLbl="node1" presStyleIdx="2" presStyleCnt="6">
        <dgm:presLayoutVars>
          <dgm:bulletEnabled val="1"/>
        </dgm:presLayoutVars>
      </dgm:prSet>
      <dgm:spPr/>
    </dgm:pt>
    <dgm:pt modelId="{BC6A4F11-AD0B-41AC-8D00-2038B9E2483F}" type="pres">
      <dgm:prSet presAssocID="{15092120-1404-4D79-ABDA-FDBE17626262}" presName="nodeFollowingNodes" presStyleLbl="node1" presStyleIdx="3" presStyleCnt="6">
        <dgm:presLayoutVars>
          <dgm:bulletEnabled val="1"/>
        </dgm:presLayoutVars>
      </dgm:prSet>
      <dgm:spPr/>
    </dgm:pt>
    <dgm:pt modelId="{0145E101-4E81-46F0-AA90-2881547520D5}" type="pres">
      <dgm:prSet presAssocID="{C2040B2C-C69B-443D-898D-A62F541C352A}" presName="nodeFollowingNodes" presStyleLbl="node1" presStyleIdx="4" presStyleCnt="6">
        <dgm:presLayoutVars>
          <dgm:bulletEnabled val="1"/>
        </dgm:presLayoutVars>
      </dgm:prSet>
      <dgm:spPr/>
    </dgm:pt>
    <dgm:pt modelId="{F33B4463-A61B-46CE-A94D-5645E7E8FAE2}" type="pres">
      <dgm:prSet presAssocID="{EB04BC93-DD00-4572-BE4B-94EA7DABE5D9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FCE6AC11-B78E-4813-BF52-CCC386FB571F}" type="presOf" srcId="{EB04BC93-DD00-4572-BE4B-94EA7DABE5D9}" destId="{F33B4463-A61B-46CE-A94D-5645E7E8FAE2}" srcOrd="0" destOrd="0" presId="urn:microsoft.com/office/officeart/2005/8/layout/cycle3"/>
    <dgm:cxn modelId="{6B460613-35E3-4E9F-B087-4C4EE034B1C4}" type="presOf" srcId="{15092120-1404-4D79-ABDA-FDBE17626262}" destId="{BC6A4F11-AD0B-41AC-8D00-2038B9E2483F}" srcOrd="0" destOrd="0" presId="urn:microsoft.com/office/officeart/2005/8/layout/cycle3"/>
    <dgm:cxn modelId="{9C7A7717-00D6-4973-AE05-5A005BEE798F}" type="presOf" srcId="{487D7372-9837-4DC4-88D1-470FC7600ED8}" destId="{772AE7DF-E374-433E-88AD-3327CC61A88F}" srcOrd="0" destOrd="0" presId="urn:microsoft.com/office/officeart/2005/8/layout/cycle3"/>
    <dgm:cxn modelId="{B5458022-60AC-4863-A6D8-7B398D6EA784}" srcId="{B1670008-1E47-4F4D-BD3C-3DEBA25DE8BF}" destId="{C2040B2C-C69B-443D-898D-A62F541C352A}" srcOrd="4" destOrd="0" parTransId="{343CE77B-F561-480F-87A4-AE2A1F4C9C3E}" sibTransId="{47E7276A-5018-4B94-82E3-194A123A9EE4}"/>
    <dgm:cxn modelId="{450DEB40-E14B-4D6D-88AD-26A24578D1AD}" srcId="{B1670008-1E47-4F4D-BD3C-3DEBA25DE8BF}" destId="{15092120-1404-4D79-ABDA-FDBE17626262}" srcOrd="3" destOrd="0" parTransId="{9A942209-06BF-4831-91DA-FB39676BAB2B}" sibTransId="{21EB93B5-6F63-4A83-822A-BE6A6C625C07}"/>
    <dgm:cxn modelId="{1C4F8E63-E51D-4418-A39A-E5C8427FE25C}" srcId="{B1670008-1E47-4F4D-BD3C-3DEBA25DE8BF}" destId="{3FA72147-02C1-484B-AFA1-97F7839B8D19}" srcOrd="1" destOrd="0" parTransId="{A5DF6337-559D-4D46-AF5B-180BDEEF774C}" sibTransId="{20C87830-F8BE-4424-A114-5F5A87685C49}"/>
    <dgm:cxn modelId="{52507859-F522-4F6E-8A8D-B0A90E6BEC51}" type="presOf" srcId="{C2040B2C-C69B-443D-898D-A62F541C352A}" destId="{0145E101-4E81-46F0-AA90-2881547520D5}" srcOrd="0" destOrd="0" presId="urn:microsoft.com/office/officeart/2005/8/layout/cycle3"/>
    <dgm:cxn modelId="{2CF01083-12C1-4070-A9CD-977FAD93FD9D}" type="presOf" srcId="{B1670008-1E47-4F4D-BD3C-3DEBA25DE8BF}" destId="{A3821D83-352D-4F17-828C-48B4BE983E7A}" srcOrd="0" destOrd="0" presId="urn:microsoft.com/office/officeart/2005/8/layout/cycle3"/>
    <dgm:cxn modelId="{A9839390-0DD2-4E17-9AC6-5517715A014B}" type="presOf" srcId="{171AD113-109F-4EF3-B2FF-5BB32065970E}" destId="{AAD6E1A6-ACEA-44E3-9E42-9566ABAE37C7}" srcOrd="0" destOrd="0" presId="urn:microsoft.com/office/officeart/2005/8/layout/cycle3"/>
    <dgm:cxn modelId="{9E602A9C-8EDB-41AC-AEA4-AA704DF28914}" srcId="{B1670008-1E47-4F4D-BD3C-3DEBA25DE8BF}" destId="{EB04BC93-DD00-4572-BE4B-94EA7DABE5D9}" srcOrd="5" destOrd="0" parTransId="{08B63CDF-3E97-4CBA-85FB-539E6CDEB800}" sibTransId="{038F146D-43EF-4B81-B69F-9754957F255D}"/>
    <dgm:cxn modelId="{9BE65EA8-FAA2-4BF4-A0B3-91299995176B}" type="presOf" srcId="{3DB688E8-55EE-4E37-9218-8437EC6A9090}" destId="{8F3FA076-B752-4FE4-A57E-75FCA2F4231B}" srcOrd="0" destOrd="0" presId="urn:microsoft.com/office/officeart/2005/8/layout/cycle3"/>
    <dgm:cxn modelId="{20CF5BAC-C6B7-41CA-81DD-116E0AC809D9}" srcId="{B1670008-1E47-4F4D-BD3C-3DEBA25DE8BF}" destId="{487D7372-9837-4DC4-88D1-470FC7600ED8}" srcOrd="0" destOrd="0" parTransId="{296DA28B-BAD3-4538-B86F-554F9250BAE5}" sibTransId="{171AD113-109F-4EF3-B2FF-5BB32065970E}"/>
    <dgm:cxn modelId="{ABBDBFB4-E801-4760-9E60-0FC53A8858A6}" type="presOf" srcId="{3FA72147-02C1-484B-AFA1-97F7839B8D19}" destId="{AE21A1E5-A1B5-43A5-9774-D7C2E6BE3B79}" srcOrd="0" destOrd="0" presId="urn:microsoft.com/office/officeart/2005/8/layout/cycle3"/>
    <dgm:cxn modelId="{960D6DF1-545B-44C3-BDCE-57673686D4A9}" srcId="{B1670008-1E47-4F4D-BD3C-3DEBA25DE8BF}" destId="{3DB688E8-55EE-4E37-9218-8437EC6A9090}" srcOrd="2" destOrd="0" parTransId="{57742E2C-523F-4814-8102-5F19BBB543CC}" sibTransId="{CDB1A9BF-1B9D-4553-9089-825042F6269F}"/>
    <dgm:cxn modelId="{A86C523B-482E-4122-88DE-F38500A75FCB}" type="presParOf" srcId="{A3821D83-352D-4F17-828C-48B4BE983E7A}" destId="{8D4EA4E6-70CB-4CD7-B810-D07D51AE9E1E}" srcOrd="0" destOrd="0" presId="urn:microsoft.com/office/officeart/2005/8/layout/cycle3"/>
    <dgm:cxn modelId="{8C83A01D-3627-485E-A84C-9193E9366066}" type="presParOf" srcId="{8D4EA4E6-70CB-4CD7-B810-D07D51AE9E1E}" destId="{772AE7DF-E374-433E-88AD-3327CC61A88F}" srcOrd="0" destOrd="0" presId="urn:microsoft.com/office/officeart/2005/8/layout/cycle3"/>
    <dgm:cxn modelId="{34B21901-4E86-4C3F-BDB4-DD6A1DCFB723}" type="presParOf" srcId="{8D4EA4E6-70CB-4CD7-B810-D07D51AE9E1E}" destId="{AAD6E1A6-ACEA-44E3-9E42-9566ABAE37C7}" srcOrd="1" destOrd="0" presId="urn:microsoft.com/office/officeart/2005/8/layout/cycle3"/>
    <dgm:cxn modelId="{1562E0D7-CC67-45A4-9A0C-0F085200AA72}" type="presParOf" srcId="{8D4EA4E6-70CB-4CD7-B810-D07D51AE9E1E}" destId="{AE21A1E5-A1B5-43A5-9774-D7C2E6BE3B79}" srcOrd="2" destOrd="0" presId="urn:microsoft.com/office/officeart/2005/8/layout/cycle3"/>
    <dgm:cxn modelId="{65480EE9-419D-4DA3-9AB0-F61A103BC7E0}" type="presParOf" srcId="{8D4EA4E6-70CB-4CD7-B810-D07D51AE9E1E}" destId="{8F3FA076-B752-4FE4-A57E-75FCA2F4231B}" srcOrd="3" destOrd="0" presId="urn:microsoft.com/office/officeart/2005/8/layout/cycle3"/>
    <dgm:cxn modelId="{C30AC9FD-E1B9-44AD-A700-0D269787F3EE}" type="presParOf" srcId="{8D4EA4E6-70CB-4CD7-B810-D07D51AE9E1E}" destId="{BC6A4F11-AD0B-41AC-8D00-2038B9E2483F}" srcOrd="4" destOrd="0" presId="urn:microsoft.com/office/officeart/2005/8/layout/cycle3"/>
    <dgm:cxn modelId="{3F707D2F-883E-4AF0-BAC9-3F793D09340E}" type="presParOf" srcId="{8D4EA4E6-70CB-4CD7-B810-D07D51AE9E1E}" destId="{0145E101-4E81-46F0-AA90-2881547520D5}" srcOrd="5" destOrd="0" presId="urn:microsoft.com/office/officeart/2005/8/layout/cycle3"/>
    <dgm:cxn modelId="{3D3E386B-BA76-4BB4-BD94-634F1F6407B6}" type="presParOf" srcId="{8D4EA4E6-70CB-4CD7-B810-D07D51AE9E1E}" destId="{F33B4463-A61B-46CE-A94D-5645E7E8FAE2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275E06-204A-44AE-A447-B2104807F5B0}" type="doc">
      <dgm:prSet loTypeId="urn:microsoft.com/office/officeart/2005/8/layout/chevron1" loCatId="process" qsTypeId="urn:microsoft.com/office/officeart/2005/8/quickstyle/3d4" qsCatId="3D" csTypeId="urn:microsoft.com/office/officeart/2005/8/colors/accent1_2" csCatId="accent1" phldr="1"/>
      <dgm:spPr/>
    </dgm:pt>
    <dgm:pt modelId="{6D962D6D-900E-4262-9ABD-F50A3971D8E9}">
      <dgm:prSet phldrT="[文本]" custT="1"/>
      <dgm:spPr/>
      <dgm:t>
        <a:bodyPr/>
        <a:lstStyle/>
        <a:p>
          <a:r>
            <a:rPr lang="en-US" sz="1800" dirty="0"/>
            <a:t>preliminary lightweight security posture assessment service </a:t>
          </a:r>
        </a:p>
      </dgm:t>
    </dgm:pt>
    <dgm:pt modelId="{E7B87972-9B2E-44F2-8815-A526752D2008}" type="parTrans" cxnId="{36A420D9-E3D0-478E-86A8-D303BC158DD1}">
      <dgm:prSet/>
      <dgm:spPr/>
      <dgm:t>
        <a:bodyPr/>
        <a:lstStyle/>
        <a:p>
          <a:endParaRPr lang="en-US" sz="1800"/>
        </a:p>
      </dgm:t>
    </dgm:pt>
    <dgm:pt modelId="{9D3BDABA-7FDF-402B-AA9A-B3C4E0B967E8}" type="sibTrans" cxnId="{36A420D9-E3D0-478E-86A8-D303BC158DD1}">
      <dgm:prSet/>
      <dgm:spPr/>
      <dgm:t>
        <a:bodyPr/>
        <a:lstStyle/>
        <a:p>
          <a:endParaRPr lang="en-US" sz="1800"/>
        </a:p>
      </dgm:t>
    </dgm:pt>
    <dgm:pt modelId="{5088BFBB-AD78-4F33-B237-8EE37CB5EA05}">
      <dgm:prSet phldrT="[文本]" custT="1"/>
      <dgm:spPr/>
      <dgm:t>
        <a:bodyPr/>
        <a:lstStyle/>
        <a:p>
          <a:r>
            <a:rPr lang="en-US" sz="1800" dirty="0"/>
            <a:t>A</a:t>
          </a:r>
          <a:r>
            <a:rPr lang="en-US" altLang="zh-CN" sz="1800" dirty="0"/>
            <a:t>ss</a:t>
          </a:r>
          <a:r>
            <a:rPr lang="en-US" sz="1800" dirty="0"/>
            <a:t>ess Internal Security Status</a:t>
          </a:r>
        </a:p>
      </dgm:t>
    </dgm:pt>
    <dgm:pt modelId="{8DF3F6E7-AF5F-47F5-987D-D9AB41061CF5}" type="parTrans" cxnId="{696A0608-24FC-4AFA-9CF3-8F1E9D3CB44C}">
      <dgm:prSet/>
      <dgm:spPr/>
      <dgm:t>
        <a:bodyPr/>
        <a:lstStyle/>
        <a:p>
          <a:endParaRPr lang="en-US" sz="1800"/>
        </a:p>
      </dgm:t>
    </dgm:pt>
    <dgm:pt modelId="{B5D07206-E1F6-497F-9CF9-44790A6F240C}" type="sibTrans" cxnId="{696A0608-24FC-4AFA-9CF3-8F1E9D3CB44C}">
      <dgm:prSet/>
      <dgm:spPr/>
      <dgm:t>
        <a:bodyPr/>
        <a:lstStyle/>
        <a:p>
          <a:endParaRPr lang="en-US" sz="1800"/>
        </a:p>
      </dgm:t>
    </dgm:pt>
    <dgm:pt modelId="{CC42967B-0E5D-4214-B2E0-34AEF1D1FD17}">
      <dgm:prSet phldrT="[文本]" custT="1"/>
      <dgm:spPr/>
      <dgm:t>
        <a:bodyPr/>
        <a:lstStyle/>
        <a:p>
          <a:r>
            <a:rPr lang="en-US" sz="1800" dirty="0"/>
            <a:t>Improvement Plans and </a:t>
          </a:r>
          <a:r>
            <a:rPr lang="en-US" sz="1800" dirty="0" err="1"/>
            <a:t>Recommenda-tions</a:t>
          </a:r>
          <a:endParaRPr lang="en-US" sz="1800" dirty="0"/>
        </a:p>
      </dgm:t>
    </dgm:pt>
    <dgm:pt modelId="{F7981495-DAE6-4C25-B0F9-2F27EE4B3EFB}" type="parTrans" cxnId="{8BBDB2E9-66F7-417D-9FF7-BFFB6F436919}">
      <dgm:prSet/>
      <dgm:spPr/>
      <dgm:t>
        <a:bodyPr/>
        <a:lstStyle/>
        <a:p>
          <a:endParaRPr lang="en-US" sz="1800"/>
        </a:p>
      </dgm:t>
    </dgm:pt>
    <dgm:pt modelId="{C5B99151-2E7D-408F-8080-CB1BE23E0CD0}" type="sibTrans" cxnId="{8BBDB2E9-66F7-417D-9FF7-BFFB6F436919}">
      <dgm:prSet/>
      <dgm:spPr/>
      <dgm:t>
        <a:bodyPr/>
        <a:lstStyle/>
        <a:p>
          <a:endParaRPr lang="en-US" sz="1800"/>
        </a:p>
      </dgm:t>
    </dgm:pt>
    <dgm:pt modelId="{5822A419-D480-45C4-B91B-F23A1854AC91}">
      <dgm:prSet phldrT="[文本]" custT="1"/>
      <dgm:spPr/>
      <dgm:t>
        <a:bodyPr/>
        <a:lstStyle/>
        <a:p>
          <a:r>
            <a:rPr lang="en-US" sz="1800" dirty="0"/>
            <a:t>Increase Overall Security Status</a:t>
          </a:r>
        </a:p>
      </dgm:t>
    </dgm:pt>
    <dgm:pt modelId="{0BE28386-4688-4856-85E5-D5C5998F1A79}" type="parTrans" cxnId="{A4C73DB3-344D-4427-8B8F-1F119E6DA463}">
      <dgm:prSet/>
      <dgm:spPr/>
      <dgm:t>
        <a:bodyPr/>
        <a:lstStyle/>
        <a:p>
          <a:endParaRPr lang="en-US" sz="1800"/>
        </a:p>
      </dgm:t>
    </dgm:pt>
    <dgm:pt modelId="{310296D6-90C9-492E-83F3-132B7334522E}" type="sibTrans" cxnId="{A4C73DB3-344D-4427-8B8F-1F119E6DA463}">
      <dgm:prSet/>
      <dgm:spPr/>
      <dgm:t>
        <a:bodyPr/>
        <a:lstStyle/>
        <a:p>
          <a:endParaRPr lang="en-US" sz="1800"/>
        </a:p>
      </dgm:t>
    </dgm:pt>
    <dgm:pt modelId="{7CC637CE-1DB0-4642-BC93-5C3B686466CB}" type="pres">
      <dgm:prSet presAssocID="{14275E06-204A-44AE-A447-B2104807F5B0}" presName="Name0" presStyleCnt="0">
        <dgm:presLayoutVars>
          <dgm:dir/>
          <dgm:animLvl val="lvl"/>
          <dgm:resizeHandles val="exact"/>
        </dgm:presLayoutVars>
      </dgm:prSet>
      <dgm:spPr/>
    </dgm:pt>
    <dgm:pt modelId="{9807379F-54DD-45A7-8B58-0007B2D463E3}" type="pres">
      <dgm:prSet presAssocID="{6D962D6D-900E-4262-9ABD-F50A3971D8E9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43C67FD-E40D-4C64-8395-2ECF8C88F97E}" type="pres">
      <dgm:prSet presAssocID="{9D3BDABA-7FDF-402B-AA9A-B3C4E0B967E8}" presName="parTxOnlySpace" presStyleCnt="0"/>
      <dgm:spPr/>
    </dgm:pt>
    <dgm:pt modelId="{D9CC0294-51E7-48E3-AA3E-96A2CA2520D7}" type="pres">
      <dgm:prSet presAssocID="{5088BFBB-AD78-4F33-B237-8EE37CB5EA05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355F1B5-78F4-4F48-BCA9-CD15287E9DE8}" type="pres">
      <dgm:prSet presAssocID="{B5D07206-E1F6-497F-9CF9-44790A6F240C}" presName="parTxOnlySpace" presStyleCnt="0"/>
      <dgm:spPr/>
    </dgm:pt>
    <dgm:pt modelId="{9E5C105F-DD42-4651-96F2-40FF6E18C2A3}" type="pres">
      <dgm:prSet presAssocID="{CC42967B-0E5D-4214-B2E0-34AEF1D1FD1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92A7F8E-6DC7-4F1A-B49F-B509EDB81F71}" type="pres">
      <dgm:prSet presAssocID="{C5B99151-2E7D-408F-8080-CB1BE23E0CD0}" presName="parTxOnlySpace" presStyleCnt="0"/>
      <dgm:spPr/>
    </dgm:pt>
    <dgm:pt modelId="{8DE816DC-F320-4F7E-9A80-7791BA484C9B}" type="pres">
      <dgm:prSet presAssocID="{5822A419-D480-45C4-B91B-F23A1854AC9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696A0608-24FC-4AFA-9CF3-8F1E9D3CB44C}" srcId="{14275E06-204A-44AE-A447-B2104807F5B0}" destId="{5088BFBB-AD78-4F33-B237-8EE37CB5EA05}" srcOrd="1" destOrd="0" parTransId="{8DF3F6E7-AF5F-47F5-987D-D9AB41061CF5}" sibTransId="{B5D07206-E1F6-497F-9CF9-44790A6F240C}"/>
    <dgm:cxn modelId="{50300109-0C0D-4A74-99C1-1D205D5A7D93}" type="presOf" srcId="{5088BFBB-AD78-4F33-B237-8EE37CB5EA05}" destId="{D9CC0294-51E7-48E3-AA3E-96A2CA2520D7}" srcOrd="0" destOrd="0" presId="urn:microsoft.com/office/officeart/2005/8/layout/chevron1"/>
    <dgm:cxn modelId="{A4C73DB3-344D-4427-8B8F-1F119E6DA463}" srcId="{14275E06-204A-44AE-A447-B2104807F5B0}" destId="{5822A419-D480-45C4-B91B-F23A1854AC91}" srcOrd="3" destOrd="0" parTransId="{0BE28386-4688-4856-85E5-D5C5998F1A79}" sibTransId="{310296D6-90C9-492E-83F3-132B7334522E}"/>
    <dgm:cxn modelId="{1B89F2B3-6D83-43E7-A110-0719519F1BF7}" type="presOf" srcId="{6D962D6D-900E-4262-9ABD-F50A3971D8E9}" destId="{9807379F-54DD-45A7-8B58-0007B2D463E3}" srcOrd="0" destOrd="0" presId="urn:microsoft.com/office/officeart/2005/8/layout/chevron1"/>
    <dgm:cxn modelId="{6538A0D3-46E5-4411-9E6C-54E0853E64D5}" type="presOf" srcId="{CC42967B-0E5D-4214-B2E0-34AEF1D1FD17}" destId="{9E5C105F-DD42-4651-96F2-40FF6E18C2A3}" srcOrd="0" destOrd="0" presId="urn:microsoft.com/office/officeart/2005/8/layout/chevron1"/>
    <dgm:cxn modelId="{36A420D9-E3D0-478E-86A8-D303BC158DD1}" srcId="{14275E06-204A-44AE-A447-B2104807F5B0}" destId="{6D962D6D-900E-4262-9ABD-F50A3971D8E9}" srcOrd="0" destOrd="0" parTransId="{E7B87972-9B2E-44F2-8815-A526752D2008}" sibTransId="{9D3BDABA-7FDF-402B-AA9A-B3C4E0B967E8}"/>
    <dgm:cxn modelId="{5152E8D9-7B38-485E-B6A4-BD778366E3BB}" type="presOf" srcId="{14275E06-204A-44AE-A447-B2104807F5B0}" destId="{7CC637CE-1DB0-4642-BC93-5C3B686466CB}" srcOrd="0" destOrd="0" presId="urn:microsoft.com/office/officeart/2005/8/layout/chevron1"/>
    <dgm:cxn modelId="{135A6FE0-F58A-4C4D-B07D-094039581EB6}" type="presOf" srcId="{5822A419-D480-45C4-B91B-F23A1854AC91}" destId="{8DE816DC-F320-4F7E-9A80-7791BA484C9B}" srcOrd="0" destOrd="0" presId="urn:microsoft.com/office/officeart/2005/8/layout/chevron1"/>
    <dgm:cxn modelId="{8BBDB2E9-66F7-417D-9FF7-BFFB6F436919}" srcId="{14275E06-204A-44AE-A447-B2104807F5B0}" destId="{CC42967B-0E5D-4214-B2E0-34AEF1D1FD17}" srcOrd="2" destOrd="0" parTransId="{F7981495-DAE6-4C25-B0F9-2F27EE4B3EFB}" sibTransId="{C5B99151-2E7D-408F-8080-CB1BE23E0CD0}"/>
    <dgm:cxn modelId="{BCE56541-78FD-4FA0-8DF4-C7652F900B71}" type="presParOf" srcId="{7CC637CE-1DB0-4642-BC93-5C3B686466CB}" destId="{9807379F-54DD-45A7-8B58-0007B2D463E3}" srcOrd="0" destOrd="0" presId="urn:microsoft.com/office/officeart/2005/8/layout/chevron1"/>
    <dgm:cxn modelId="{A4F840ED-5995-4C7E-B584-EAFA88396239}" type="presParOf" srcId="{7CC637CE-1DB0-4642-BC93-5C3B686466CB}" destId="{B43C67FD-E40D-4C64-8395-2ECF8C88F97E}" srcOrd="1" destOrd="0" presId="urn:microsoft.com/office/officeart/2005/8/layout/chevron1"/>
    <dgm:cxn modelId="{D347A7BF-4CD3-485B-B481-C80A621E2761}" type="presParOf" srcId="{7CC637CE-1DB0-4642-BC93-5C3B686466CB}" destId="{D9CC0294-51E7-48E3-AA3E-96A2CA2520D7}" srcOrd="2" destOrd="0" presId="urn:microsoft.com/office/officeart/2005/8/layout/chevron1"/>
    <dgm:cxn modelId="{B75D41E3-9E61-4EB8-98D1-D497D4D1D3F4}" type="presParOf" srcId="{7CC637CE-1DB0-4642-BC93-5C3B686466CB}" destId="{5355F1B5-78F4-4F48-BCA9-CD15287E9DE8}" srcOrd="3" destOrd="0" presId="urn:microsoft.com/office/officeart/2005/8/layout/chevron1"/>
    <dgm:cxn modelId="{2562EE3B-AA38-42DD-815E-EB0C6044B056}" type="presParOf" srcId="{7CC637CE-1DB0-4642-BC93-5C3B686466CB}" destId="{9E5C105F-DD42-4651-96F2-40FF6E18C2A3}" srcOrd="4" destOrd="0" presId="urn:microsoft.com/office/officeart/2005/8/layout/chevron1"/>
    <dgm:cxn modelId="{F12A0882-848A-450C-8C58-A2436E04F624}" type="presParOf" srcId="{7CC637CE-1DB0-4642-BC93-5C3B686466CB}" destId="{C92A7F8E-6DC7-4F1A-B49F-B509EDB81F71}" srcOrd="5" destOrd="0" presId="urn:microsoft.com/office/officeart/2005/8/layout/chevron1"/>
    <dgm:cxn modelId="{7C00ED83-9487-4F3F-A050-D031F5EC555D}" type="presParOf" srcId="{7CC637CE-1DB0-4642-BC93-5C3B686466CB}" destId="{8DE816DC-F320-4F7E-9A80-7791BA484C9B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EABAB2-B785-4A52-BA34-124A6D4DB28C}" type="doc">
      <dgm:prSet loTypeId="urn:microsoft.com/office/officeart/2005/8/layout/hierarchy2" loCatId="hierarchy" qsTypeId="urn:microsoft.com/office/officeart/2005/8/quickstyle/3d3" qsCatId="3D" csTypeId="urn:microsoft.com/office/officeart/2005/8/colors/accent3_4" csCatId="accent3" phldr="1"/>
      <dgm:spPr/>
      <dgm:t>
        <a:bodyPr/>
        <a:lstStyle/>
        <a:p>
          <a:endParaRPr lang="en-US"/>
        </a:p>
      </dgm:t>
    </dgm:pt>
    <dgm:pt modelId="{C2AE24E7-CD19-438A-8501-E92F579FF319}">
      <dgm:prSet phldrT="[文本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When?</a:t>
          </a:r>
        </a:p>
      </dgm:t>
    </dgm:pt>
    <dgm:pt modelId="{DD3DB069-4EBE-423F-A3CB-9D9272F21280}" type="parTrans" cxnId="{2F2E3F09-E546-4090-A3E0-D0254A48FE6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67F2C3E4-E600-4F08-BACB-A68F3C15A927}" type="sibTrans" cxnId="{2F2E3F09-E546-4090-A3E0-D0254A48FE6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6D3897F8-4929-47F1-8C6D-412B17DDC5BB}">
      <dgm:prSet phldrT="[文本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TIARA</a:t>
          </a:r>
        </a:p>
      </dgm:t>
    </dgm:pt>
    <dgm:pt modelId="{7251DFD3-90A2-49E2-B471-745307C1B8EA}" type="parTrans" cxnId="{D4277AB2-BBAB-46DA-A6AC-4C30D68D01EC}">
      <dgm:prSet custT="1"/>
      <dgm:spPr/>
      <dgm:t>
        <a:bodyPr/>
        <a:lstStyle/>
        <a:p>
          <a:endParaRPr lang="en-US" sz="600">
            <a:solidFill>
              <a:schemeClr val="tx1"/>
            </a:solidFill>
          </a:endParaRPr>
        </a:p>
      </dgm:t>
    </dgm:pt>
    <dgm:pt modelId="{502A520A-160E-4209-AA02-0F3403A955DF}" type="sibTrans" cxnId="{D4277AB2-BBAB-46DA-A6AC-4C30D68D01EC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DC7015D5-3C5D-4D3F-AB82-A65101D3EC95}">
      <dgm:prSet phldrT="[文本]" custT="1"/>
      <dgm:spPr/>
      <dgm:t>
        <a:bodyPr/>
        <a:lstStyle/>
        <a:p>
          <a:r>
            <a:rPr lang="en-US" sz="1200" dirty="0">
              <a:solidFill>
                <a:schemeClr val="tx1"/>
              </a:solidFill>
            </a:rPr>
            <a:t>Customers who being attacked by ransomware before and worry on hidden malware that could affect business operations again </a:t>
          </a:r>
        </a:p>
      </dgm:t>
    </dgm:pt>
    <dgm:pt modelId="{DC6F8E4C-E095-4CCF-A529-E67A288A69C7}" type="parTrans" cxnId="{5C20DA30-5D6C-442E-9CD2-F8C332B98006}">
      <dgm:prSet custT="1"/>
      <dgm:spPr/>
      <dgm:t>
        <a:bodyPr/>
        <a:lstStyle/>
        <a:p>
          <a:endParaRPr lang="en-US" sz="500">
            <a:solidFill>
              <a:schemeClr val="tx1"/>
            </a:solidFill>
          </a:endParaRPr>
        </a:p>
      </dgm:t>
    </dgm:pt>
    <dgm:pt modelId="{947B9573-CAF2-4514-8545-465B728A3AD8}" type="sibTrans" cxnId="{5C20DA30-5D6C-442E-9CD2-F8C332B98006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EF0CB244-9E34-4049-A3EB-F0ED67C7BEE1}">
      <dgm:prSet phldrT="[文本]" custT="1"/>
      <dgm:spPr/>
      <dgm:t>
        <a:bodyPr/>
        <a:lstStyle/>
        <a:p>
          <a:r>
            <a:rPr lang="en-US" sz="1200" dirty="0">
              <a:solidFill>
                <a:schemeClr val="tx1"/>
              </a:solidFill>
            </a:rPr>
            <a:t>Customers who have plan and budget to purchase </a:t>
          </a:r>
          <a:r>
            <a:rPr lang="en-US" sz="1200">
              <a:solidFill>
                <a:schemeClr val="tx1"/>
              </a:solidFill>
            </a:rPr>
            <a:t>Cyber Command (POC)</a:t>
          </a:r>
          <a:endParaRPr lang="en-US" sz="1200" dirty="0">
            <a:solidFill>
              <a:schemeClr val="tx1"/>
            </a:solidFill>
          </a:endParaRPr>
        </a:p>
      </dgm:t>
    </dgm:pt>
    <dgm:pt modelId="{DAF6F50D-1A6A-4338-B185-E52BF829BA42}" type="parTrans" cxnId="{A13763B5-4F0D-4CD0-A5E7-91E18E3357D2}">
      <dgm:prSet custT="1"/>
      <dgm:spPr/>
      <dgm:t>
        <a:bodyPr/>
        <a:lstStyle/>
        <a:p>
          <a:endParaRPr lang="en-US" sz="500">
            <a:solidFill>
              <a:schemeClr val="tx1"/>
            </a:solidFill>
          </a:endParaRPr>
        </a:p>
      </dgm:t>
    </dgm:pt>
    <dgm:pt modelId="{B0C044D8-81E1-4FA0-A2C0-6029F1064B95}" type="sibTrans" cxnId="{A13763B5-4F0D-4CD0-A5E7-91E18E3357D2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889B7DFD-8F0E-4F0D-9851-327972D63035}">
      <dgm:prSet phldrT="[文本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MDR</a:t>
          </a:r>
        </a:p>
      </dgm:t>
    </dgm:pt>
    <dgm:pt modelId="{667F28CD-A8E5-430E-AA37-CCFA57C92373}" type="parTrans" cxnId="{2E97ACFB-090D-4B02-9CB3-EC665C934D82}">
      <dgm:prSet custT="1"/>
      <dgm:spPr/>
      <dgm:t>
        <a:bodyPr/>
        <a:lstStyle/>
        <a:p>
          <a:endParaRPr lang="en-US" sz="600">
            <a:solidFill>
              <a:schemeClr val="tx1"/>
            </a:solidFill>
          </a:endParaRPr>
        </a:p>
      </dgm:t>
    </dgm:pt>
    <dgm:pt modelId="{B84B260D-483A-49EF-A33A-5255887B9774}" type="sibTrans" cxnId="{2E97ACFB-090D-4B02-9CB3-EC665C934D82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43F2232-38EB-40DD-BD03-78E7A9E64814}">
      <dgm:prSet phldrT="[文本]" custT="1"/>
      <dgm:spPr/>
      <dgm:t>
        <a:bodyPr/>
        <a:lstStyle/>
        <a:p>
          <a:r>
            <a:rPr lang="en-US" sz="1200" dirty="0">
              <a:solidFill>
                <a:schemeClr val="tx1"/>
              </a:solidFill>
            </a:rPr>
            <a:t>Closed-loop solutions for security products such as Cyber Command and NGAF</a:t>
          </a:r>
        </a:p>
      </dgm:t>
    </dgm:pt>
    <dgm:pt modelId="{42E14478-2BC9-44B8-BB4A-8B0C14AFDA04}" type="parTrans" cxnId="{0DE55323-4B5B-4841-91CA-372CB013B38A}">
      <dgm:prSet custT="1"/>
      <dgm:spPr/>
      <dgm:t>
        <a:bodyPr/>
        <a:lstStyle/>
        <a:p>
          <a:endParaRPr lang="en-US" sz="500">
            <a:solidFill>
              <a:schemeClr val="tx1"/>
            </a:solidFill>
          </a:endParaRPr>
        </a:p>
      </dgm:t>
    </dgm:pt>
    <dgm:pt modelId="{8EA60471-993D-4C4B-BAFF-F553EAA514B4}" type="sibTrans" cxnId="{0DE55323-4B5B-4841-91CA-372CB013B38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29B6A73-B1E3-4879-A11A-837C1F510B27}">
      <dgm:prSet phldrT="[文本]" custT="1"/>
      <dgm:spPr/>
      <dgm:t>
        <a:bodyPr/>
        <a:lstStyle/>
        <a:p>
          <a:r>
            <a:rPr lang="en-US" sz="1200" dirty="0">
              <a:solidFill>
                <a:schemeClr val="tx1"/>
              </a:solidFill>
            </a:rPr>
            <a:t>Customers who care about security and require external security teams for to expand security capabilities (24x7 optional)</a:t>
          </a:r>
        </a:p>
      </dgm:t>
    </dgm:pt>
    <dgm:pt modelId="{E3CE9A94-8AD8-4582-9860-2280325AA611}" type="parTrans" cxnId="{F21924EC-7F25-4D92-A8D5-370FA873E7EA}">
      <dgm:prSet custT="1"/>
      <dgm:spPr/>
      <dgm:t>
        <a:bodyPr/>
        <a:lstStyle/>
        <a:p>
          <a:endParaRPr lang="en-US" sz="500">
            <a:solidFill>
              <a:schemeClr val="tx1"/>
            </a:solidFill>
          </a:endParaRPr>
        </a:p>
      </dgm:t>
    </dgm:pt>
    <dgm:pt modelId="{3DF5A77E-2B74-4832-9D14-5ADE22127C70}" type="sibTrans" cxnId="{F21924EC-7F25-4D92-A8D5-370FA873E7E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D0B5FE17-9BCC-45DF-8695-91C7FCB875E3}">
      <dgm:prSet phldrT="[文本]" custT="1"/>
      <dgm:spPr/>
      <dgm:t>
        <a:bodyPr/>
        <a:lstStyle/>
        <a:p>
          <a:r>
            <a:rPr lang="en-US" altLang="zh-CN" sz="1200" dirty="0">
              <a:solidFill>
                <a:schemeClr val="tx1"/>
              </a:solidFill>
            </a:rPr>
            <a:t>Customers have budget to purchase product, but do not know what to purchase</a:t>
          </a:r>
          <a:endParaRPr lang="en-US" sz="1200" dirty="0">
            <a:solidFill>
              <a:schemeClr val="tx1"/>
            </a:solidFill>
          </a:endParaRPr>
        </a:p>
      </dgm:t>
    </dgm:pt>
    <dgm:pt modelId="{0244988B-C7DA-4914-8991-DE95F3024A7B}" type="parTrans" cxnId="{F53F7CFC-DFF1-4C02-9BE8-2CEAF8DDEB01}">
      <dgm:prSet custT="1"/>
      <dgm:spPr/>
      <dgm:t>
        <a:bodyPr/>
        <a:lstStyle/>
        <a:p>
          <a:endParaRPr lang="en-US" sz="300">
            <a:solidFill>
              <a:schemeClr val="tx1"/>
            </a:solidFill>
          </a:endParaRPr>
        </a:p>
      </dgm:t>
    </dgm:pt>
    <dgm:pt modelId="{2F001AE7-4D19-4761-B258-AC97CC5B6921}" type="sibTrans" cxnId="{F53F7CFC-DFF1-4C02-9BE8-2CEAF8DDEB01}">
      <dgm:prSet/>
      <dgm:spPr/>
      <dgm:t>
        <a:bodyPr/>
        <a:lstStyle/>
        <a:p>
          <a:endParaRPr lang="en-US" sz="1400">
            <a:solidFill>
              <a:schemeClr val="tx1"/>
            </a:solidFill>
          </a:endParaRPr>
        </a:p>
      </dgm:t>
    </dgm:pt>
    <dgm:pt modelId="{34725DC0-6D91-414F-B3FD-CA6BAA16E159}" type="pres">
      <dgm:prSet presAssocID="{66EABAB2-B785-4A52-BA34-124A6D4DB28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1313AEB-9AEC-47B1-9A64-6ADF2E8206C7}" type="pres">
      <dgm:prSet presAssocID="{C2AE24E7-CD19-438A-8501-E92F579FF319}" presName="root1" presStyleCnt="0"/>
      <dgm:spPr/>
    </dgm:pt>
    <dgm:pt modelId="{57B40C62-A148-4334-9815-2502E6E3BBCC}" type="pres">
      <dgm:prSet presAssocID="{C2AE24E7-CD19-438A-8501-E92F579FF319}" presName="LevelOneTextNode" presStyleLbl="node0" presStyleIdx="0" presStyleCnt="1">
        <dgm:presLayoutVars>
          <dgm:chPref val="3"/>
        </dgm:presLayoutVars>
      </dgm:prSet>
      <dgm:spPr/>
    </dgm:pt>
    <dgm:pt modelId="{C8EE3021-5CE7-4E7D-AEEE-7932355293B8}" type="pres">
      <dgm:prSet presAssocID="{C2AE24E7-CD19-438A-8501-E92F579FF319}" presName="level2hierChild" presStyleCnt="0"/>
      <dgm:spPr/>
    </dgm:pt>
    <dgm:pt modelId="{2BD799C6-91A6-4073-B3FD-79E30BFDB8EC}" type="pres">
      <dgm:prSet presAssocID="{7251DFD3-90A2-49E2-B471-745307C1B8EA}" presName="conn2-1" presStyleLbl="parChTrans1D2" presStyleIdx="0" presStyleCnt="2"/>
      <dgm:spPr/>
    </dgm:pt>
    <dgm:pt modelId="{A1563999-7D3E-4F34-970B-B7D971C59D81}" type="pres">
      <dgm:prSet presAssocID="{7251DFD3-90A2-49E2-B471-745307C1B8EA}" presName="connTx" presStyleLbl="parChTrans1D2" presStyleIdx="0" presStyleCnt="2"/>
      <dgm:spPr/>
    </dgm:pt>
    <dgm:pt modelId="{236E2A9E-FE51-4A8D-AE5B-58C0DD7F77CF}" type="pres">
      <dgm:prSet presAssocID="{6D3897F8-4929-47F1-8C6D-412B17DDC5BB}" presName="root2" presStyleCnt="0"/>
      <dgm:spPr/>
    </dgm:pt>
    <dgm:pt modelId="{E53361B0-E912-4DAE-A139-5474E53DF98A}" type="pres">
      <dgm:prSet presAssocID="{6D3897F8-4929-47F1-8C6D-412B17DDC5BB}" presName="LevelTwoTextNode" presStyleLbl="node2" presStyleIdx="0" presStyleCnt="2">
        <dgm:presLayoutVars>
          <dgm:chPref val="3"/>
        </dgm:presLayoutVars>
      </dgm:prSet>
      <dgm:spPr/>
    </dgm:pt>
    <dgm:pt modelId="{E6B8B3E2-B397-43B3-A9F4-4A018AD0033D}" type="pres">
      <dgm:prSet presAssocID="{6D3897F8-4929-47F1-8C6D-412B17DDC5BB}" presName="level3hierChild" presStyleCnt="0"/>
      <dgm:spPr/>
    </dgm:pt>
    <dgm:pt modelId="{631AFAB5-9825-4B73-A1B5-B76E0F7668DE}" type="pres">
      <dgm:prSet presAssocID="{DC6F8E4C-E095-4CCF-A529-E67A288A69C7}" presName="conn2-1" presStyleLbl="parChTrans1D3" presStyleIdx="0" presStyleCnt="5"/>
      <dgm:spPr/>
    </dgm:pt>
    <dgm:pt modelId="{5A7F1E50-4A58-4A32-9C71-80BCEBC62F06}" type="pres">
      <dgm:prSet presAssocID="{DC6F8E4C-E095-4CCF-A529-E67A288A69C7}" presName="connTx" presStyleLbl="parChTrans1D3" presStyleIdx="0" presStyleCnt="5"/>
      <dgm:spPr/>
    </dgm:pt>
    <dgm:pt modelId="{502BC9D3-4491-4EAD-887E-18CAAAF77116}" type="pres">
      <dgm:prSet presAssocID="{DC7015D5-3C5D-4D3F-AB82-A65101D3EC95}" presName="root2" presStyleCnt="0"/>
      <dgm:spPr/>
    </dgm:pt>
    <dgm:pt modelId="{D0DA0EBD-0EEC-4BFF-ADDB-97C8C3636E15}" type="pres">
      <dgm:prSet presAssocID="{DC7015D5-3C5D-4D3F-AB82-A65101D3EC95}" presName="LevelTwoTextNode" presStyleLbl="node3" presStyleIdx="0" presStyleCnt="5" custScaleX="173810">
        <dgm:presLayoutVars>
          <dgm:chPref val="3"/>
        </dgm:presLayoutVars>
      </dgm:prSet>
      <dgm:spPr/>
    </dgm:pt>
    <dgm:pt modelId="{4696D2E5-9FFE-4984-953F-9EC493162A2B}" type="pres">
      <dgm:prSet presAssocID="{DC7015D5-3C5D-4D3F-AB82-A65101D3EC95}" presName="level3hierChild" presStyleCnt="0"/>
      <dgm:spPr/>
    </dgm:pt>
    <dgm:pt modelId="{14D123B1-73AE-4069-A355-4A4520ED9953}" type="pres">
      <dgm:prSet presAssocID="{DAF6F50D-1A6A-4338-B185-E52BF829BA42}" presName="conn2-1" presStyleLbl="parChTrans1D3" presStyleIdx="1" presStyleCnt="5"/>
      <dgm:spPr/>
    </dgm:pt>
    <dgm:pt modelId="{BEE596A6-2C98-4EED-8935-B97267C1EA1D}" type="pres">
      <dgm:prSet presAssocID="{DAF6F50D-1A6A-4338-B185-E52BF829BA42}" presName="connTx" presStyleLbl="parChTrans1D3" presStyleIdx="1" presStyleCnt="5"/>
      <dgm:spPr/>
    </dgm:pt>
    <dgm:pt modelId="{4F92D54F-3300-40ED-985A-1EADECE419C9}" type="pres">
      <dgm:prSet presAssocID="{EF0CB244-9E34-4049-A3EB-F0ED67C7BEE1}" presName="root2" presStyleCnt="0"/>
      <dgm:spPr/>
    </dgm:pt>
    <dgm:pt modelId="{1CEB4225-C786-491B-95DD-323F80193B8F}" type="pres">
      <dgm:prSet presAssocID="{EF0CB244-9E34-4049-A3EB-F0ED67C7BEE1}" presName="LevelTwoTextNode" presStyleLbl="node3" presStyleIdx="1" presStyleCnt="5" custScaleX="176184">
        <dgm:presLayoutVars>
          <dgm:chPref val="3"/>
        </dgm:presLayoutVars>
      </dgm:prSet>
      <dgm:spPr/>
    </dgm:pt>
    <dgm:pt modelId="{6F09C70A-1689-4118-8A8C-16F7E0E0466E}" type="pres">
      <dgm:prSet presAssocID="{EF0CB244-9E34-4049-A3EB-F0ED67C7BEE1}" presName="level3hierChild" presStyleCnt="0"/>
      <dgm:spPr/>
    </dgm:pt>
    <dgm:pt modelId="{70126A14-0501-4615-8E96-F7486C7A103F}" type="pres">
      <dgm:prSet presAssocID="{0244988B-C7DA-4914-8991-DE95F3024A7B}" presName="conn2-1" presStyleLbl="parChTrans1D3" presStyleIdx="2" presStyleCnt="5"/>
      <dgm:spPr/>
    </dgm:pt>
    <dgm:pt modelId="{01FD77F9-F4A6-4024-8DA9-09C293822406}" type="pres">
      <dgm:prSet presAssocID="{0244988B-C7DA-4914-8991-DE95F3024A7B}" presName="connTx" presStyleLbl="parChTrans1D3" presStyleIdx="2" presStyleCnt="5"/>
      <dgm:spPr/>
    </dgm:pt>
    <dgm:pt modelId="{C10706C3-F58A-49C2-BF06-5775AA7FD2D5}" type="pres">
      <dgm:prSet presAssocID="{D0B5FE17-9BCC-45DF-8695-91C7FCB875E3}" presName="root2" presStyleCnt="0"/>
      <dgm:spPr/>
    </dgm:pt>
    <dgm:pt modelId="{905E918E-9472-4064-BC42-B1669B62F147}" type="pres">
      <dgm:prSet presAssocID="{D0B5FE17-9BCC-45DF-8695-91C7FCB875E3}" presName="LevelTwoTextNode" presStyleLbl="node3" presStyleIdx="2" presStyleCnt="5" custScaleX="178093">
        <dgm:presLayoutVars>
          <dgm:chPref val="3"/>
        </dgm:presLayoutVars>
      </dgm:prSet>
      <dgm:spPr/>
    </dgm:pt>
    <dgm:pt modelId="{C21AA2C2-E7B2-4541-A3F0-60EC92AA3685}" type="pres">
      <dgm:prSet presAssocID="{D0B5FE17-9BCC-45DF-8695-91C7FCB875E3}" presName="level3hierChild" presStyleCnt="0"/>
      <dgm:spPr/>
    </dgm:pt>
    <dgm:pt modelId="{9B5C548D-2E5A-40EC-B608-6C7CEE1DFD97}" type="pres">
      <dgm:prSet presAssocID="{667F28CD-A8E5-430E-AA37-CCFA57C92373}" presName="conn2-1" presStyleLbl="parChTrans1D2" presStyleIdx="1" presStyleCnt="2"/>
      <dgm:spPr/>
    </dgm:pt>
    <dgm:pt modelId="{03E79948-8EDB-4915-B5EB-2DA77EAFFAF9}" type="pres">
      <dgm:prSet presAssocID="{667F28CD-A8E5-430E-AA37-CCFA57C92373}" presName="connTx" presStyleLbl="parChTrans1D2" presStyleIdx="1" presStyleCnt="2"/>
      <dgm:spPr/>
    </dgm:pt>
    <dgm:pt modelId="{E2FC4DD9-BA90-4971-A598-8085E170E279}" type="pres">
      <dgm:prSet presAssocID="{889B7DFD-8F0E-4F0D-9851-327972D63035}" presName="root2" presStyleCnt="0"/>
      <dgm:spPr/>
    </dgm:pt>
    <dgm:pt modelId="{BD0542B0-C8E4-4085-9F99-79F5DD468504}" type="pres">
      <dgm:prSet presAssocID="{889B7DFD-8F0E-4F0D-9851-327972D63035}" presName="LevelTwoTextNode" presStyleLbl="node2" presStyleIdx="1" presStyleCnt="2">
        <dgm:presLayoutVars>
          <dgm:chPref val="3"/>
        </dgm:presLayoutVars>
      </dgm:prSet>
      <dgm:spPr/>
    </dgm:pt>
    <dgm:pt modelId="{830DE2AB-B918-4C21-96D8-94617E2F31FB}" type="pres">
      <dgm:prSet presAssocID="{889B7DFD-8F0E-4F0D-9851-327972D63035}" presName="level3hierChild" presStyleCnt="0"/>
      <dgm:spPr/>
    </dgm:pt>
    <dgm:pt modelId="{7C6E9CFE-8C91-4918-AFFD-3054133D762B}" type="pres">
      <dgm:prSet presAssocID="{42E14478-2BC9-44B8-BB4A-8B0C14AFDA04}" presName="conn2-1" presStyleLbl="parChTrans1D3" presStyleIdx="3" presStyleCnt="5"/>
      <dgm:spPr/>
    </dgm:pt>
    <dgm:pt modelId="{95E42B5B-FE76-4A5B-B0D8-96C1EC3A6D04}" type="pres">
      <dgm:prSet presAssocID="{42E14478-2BC9-44B8-BB4A-8B0C14AFDA04}" presName="connTx" presStyleLbl="parChTrans1D3" presStyleIdx="3" presStyleCnt="5"/>
      <dgm:spPr/>
    </dgm:pt>
    <dgm:pt modelId="{DFED4E02-B140-43C7-BF53-B052925868F8}" type="pres">
      <dgm:prSet presAssocID="{B43F2232-38EB-40DD-BD03-78E7A9E64814}" presName="root2" presStyleCnt="0"/>
      <dgm:spPr/>
    </dgm:pt>
    <dgm:pt modelId="{7BA53733-525A-46AA-A28F-BB630191C715}" type="pres">
      <dgm:prSet presAssocID="{B43F2232-38EB-40DD-BD03-78E7A9E64814}" presName="LevelTwoTextNode" presStyleLbl="node3" presStyleIdx="3" presStyleCnt="5" custScaleX="179263">
        <dgm:presLayoutVars>
          <dgm:chPref val="3"/>
        </dgm:presLayoutVars>
      </dgm:prSet>
      <dgm:spPr/>
    </dgm:pt>
    <dgm:pt modelId="{C14DBAA3-1DC5-48D6-8574-E0950B0BA464}" type="pres">
      <dgm:prSet presAssocID="{B43F2232-38EB-40DD-BD03-78E7A9E64814}" presName="level3hierChild" presStyleCnt="0"/>
      <dgm:spPr/>
    </dgm:pt>
    <dgm:pt modelId="{490C8878-88F0-4E71-8519-7BD694EA6F0B}" type="pres">
      <dgm:prSet presAssocID="{E3CE9A94-8AD8-4582-9860-2280325AA611}" presName="conn2-1" presStyleLbl="parChTrans1D3" presStyleIdx="4" presStyleCnt="5"/>
      <dgm:spPr/>
    </dgm:pt>
    <dgm:pt modelId="{6A1AE556-FDDA-47B1-9C29-62DADB624846}" type="pres">
      <dgm:prSet presAssocID="{E3CE9A94-8AD8-4582-9860-2280325AA611}" presName="connTx" presStyleLbl="parChTrans1D3" presStyleIdx="4" presStyleCnt="5"/>
      <dgm:spPr/>
    </dgm:pt>
    <dgm:pt modelId="{441DF691-0586-4BA3-9C14-2FC7EEA2C2FD}" type="pres">
      <dgm:prSet presAssocID="{229B6A73-B1E3-4879-A11A-837C1F510B27}" presName="root2" presStyleCnt="0"/>
      <dgm:spPr/>
    </dgm:pt>
    <dgm:pt modelId="{718CEA93-CB9B-4A64-8AAE-030E8E0AC8F7}" type="pres">
      <dgm:prSet presAssocID="{229B6A73-B1E3-4879-A11A-837C1F510B27}" presName="LevelTwoTextNode" presStyleLbl="node3" presStyleIdx="4" presStyleCnt="5" custScaleX="181661">
        <dgm:presLayoutVars>
          <dgm:chPref val="3"/>
        </dgm:presLayoutVars>
      </dgm:prSet>
      <dgm:spPr/>
    </dgm:pt>
    <dgm:pt modelId="{8114AF6B-55D6-43E5-ACA0-E6FE66BA08E1}" type="pres">
      <dgm:prSet presAssocID="{229B6A73-B1E3-4879-A11A-837C1F510B27}" presName="level3hierChild" presStyleCnt="0"/>
      <dgm:spPr/>
    </dgm:pt>
  </dgm:ptLst>
  <dgm:cxnLst>
    <dgm:cxn modelId="{34F33B05-04F2-4748-8BF3-65D7CAE37BB6}" type="presOf" srcId="{0244988B-C7DA-4914-8991-DE95F3024A7B}" destId="{70126A14-0501-4615-8E96-F7486C7A103F}" srcOrd="0" destOrd="0" presId="urn:microsoft.com/office/officeart/2005/8/layout/hierarchy2"/>
    <dgm:cxn modelId="{2F2E3F09-E546-4090-A3E0-D0254A48FE65}" srcId="{66EABAB2-B785-4A52-BA34-124A6D4DB28C}" destId="{C2AE24E7-CD19-438A-8501-E92F579FF319}" srcOrd="0" destOrd="0" parTransId="{DD3DB069-4EBE-423F-A3CB-9D9272F21280}" sibTransId="{67F2C3E4-E600-4F08-BACB-A68F3C15A927}"/>
    <dgm:cxn modelId="{8436DE1B-2395-44D0-99F4-D3005C119408}" type="presOf" srcId="{D0B5FE17-9BCC-45DF-8695-91C7FCB875E3}" destId="{905E918E-9472-4064-BC42-B1669B62F147}" srcOrd="0" destOrd="0" presId="urn:microsoft.com/office/officeart/2005/8/layout/hierarchy2"/>
    <dgm:cxn modelId="{28C4A922-607B-4BD0-91ED-B9BE0DD3EC20}" type="presOf" srcId="{DAF6F50D-1A6A-4338-B185-E52BF829BA42}" destId="{14D123B1-73AE-4069-A355-4A4520ED9953}" srcOrd="0" destOrd="0" presId="urn:microsoft.com/office/officeart/2005/8/layout/hierarchy2"/>
    <dgm:cxn modelId="{0DE55323-4B5B-4841-91CA-372CB013B38A}" srcId="{889B7DFD-8F0E-4F0D-9851-327972D63035}" destId="{B43F2232-38EB-40DD-BD03-78E7A9E64814}" srcOrd="0" destOrd="0" parTransId="{42E14478-2BC9-44B8-BB4A-8B0C14AFDA04}" sibTransId="{8EA60471-993D-4C4B-BAFF-F553EAA514B4}"/>
    <dgm:cxn modelId="{5C20DA30-5D6C-442E-9CD2-F8C332B98006}" srcId="{6D3897F8-4929-47F1-8C6D-412B17DDC5BB}" destId="{DC7015D5-3C5D-4D3F-AB82-A65101D3EC95}" srcOrd="0" destOrd="0" parTransId="{DC6F8E4C-E095-4CCF-A529-E67A288A69C7}" sibTransId="{947B9573-CAF2-4514-8545-465B728A3AD8}"/>
    <dgm:cxn modelId="{9AD3293A-D80C-4815-B73F-4DF25339EDF1}" type="presOf" srcId="{66EABAB2-B785-4A52-BA34-124A6D4DB28C}" destId="{34725DC0-6D91-414F-B3FD-CA6BAA16E159}" srcOrd="0" destOrd="0" presId="urn:microsoft.com/office/officeart/2005/8/layout/hierarchy2"/>
    <dgm:cxn modelId="{3165DA49-8F6F-41B3-BE36-1B0BECA5419F}" type="presOf" srcId="{0244988B-C7DA-4914-8991-DE95F3024A7B}" destId="{01FD77F9-F4A6-4024-8DA9-09C293822406}" srcOrd="1" destOrd="0" presId="urn:microsoft.com/office/officeart/2005/8/layout/hierarchy2"/>
    <dgm:cxn modelId="{2C83786A-EE86-4A39-B6CE-E7960AA571E3}" type="presOf" srcId="{C2AE24E7-CD19-438A-8501-E92F579FF319}" destId="{57B40C62-A148-4334-9815-2502E6E3BBCC}" srcOrd="0" destOrd="0" presId="urn:microsoft.com/office/officeart/2005/8/layout/hierarchy2"/>
    <dgm:cxn modelId="{D5CF366E-7BFD-4E95-B568-899847510206}" type="presOf" srcId="{7251DFD3-90A2-49E2-B471-745307C1B8EA}" destId="{2BD799C6-91A6-4073-B3FD-79E30BFDB8EC}" srcOrd="0" destOrd="0" presId="urn:microsoft.com/office/officeart/2005/8/layout/hierarchy2"/>
    <dgm:cxn modelId="{FD594C57-D897-4218-A44D-F0B9D9CE7841}" type="presOf" srcId="{229B6A73-B1E3-4879-A11A-837C1F510B27}" destId="{718CEA93-CB9B-4A64-8AAE-030E8E0AC8F7}" srcOrd="0" destOrd="0" presId="urn:microsoft.com/office/officeart/2005/8/layout/hierarchy2"/>
    <dgm:cxn modelId="{51E2F47A-D578-4412-9AD7-ACD847D3544B}" type="presOf" srcId="{DC6F8E4C-E095-4CCF-A529-E67A288A69C7}" destId="{631AFAB5-9825-4B73-A1B5-B76E0F7668DE}" srcOrd="0" destOrd="0" presId="urn:microsoft.com/office/officeart/2005/8/layout/hierarchy2"/>
    <dgm:cxn modelId="{9AA5D87E-BDD2-49F2-94E2-60090178DFF4}" type="presOf" srcId="{B43F2232-38EB-40DD-BD03-78E7A9E64814}" destId="{7BA53733-525A-46AA-A28F-BB630191C715}" srcOrd="0" destOrd="0" presId="urn:microsoft.com/office/officeart/2005/8/layout/hierarchy2"/>
    <dgm:cxn modelId="{09925F81-4D47-4BDC-9CB3-631109ECDD67}" type="presOf" srcId="{E3CE9A94-8AD8-4582-9860-2280325AA611}" destId="{490C8878-88F0-4E71-8519-7BD694EA6F0B}" srcOrd="0" destOrd="0" presId="urn:microsoft.com/office/officeart/2005/8/layout/hierarchy2"/>
    <dgm:cxn modelId="{53E00D97-F5CD-4B54-B6E9-6AAD29DA8C80}" type="presOf" srcId="{42E14478-2BC9-44B8-BB4A-8B0C14AFDA04}" destId="{7C6E9CFE-8C91-4918-AFFD-3054133D762B}" srcOrd="0" destOrd="0" presId="urn:microsoft.com/office/officeart/2005/8/layout/hierarchy2"/>
    <dgm:cxn modelId="{FE520DA4-B2AA-4CEC-B814-C1275F97F89B}" type="presOf" srcId="{667F28CD-A8E5-430E-AA37-CCFA57C92373}" destId="{03E79948-8EDB-4915-B5EB-2DA77EAFFAF9}" srcOrd="1" destOrd="0" presId="urn:microsoft.com/office/officeart/2005/8/layout/hierarchy2"/>
    <dgm:cxn modelId="{7DE62EA6-5623-468E-93B7-D3F2646A6281}" type="presOf" srcId="{42E14478-2BC9-44B8-BB4A-8B0C14AFDA04}" destId="{95E42B5B-FE76-4A5B-B0D8-96C1EC3A6D04}" srcOrd="1" destOrd="0" presId="urn:microsoft.com/office/officeart/2005/8/layout/hierarchy2"/>
    <dgm:cxn modelId="{D4277AB2-BBAB-46DA-A6AC-4C30D68D01EC}" srcId="{C2AE24E7-CD19-438A-8501-E92F579FF319}" destId="{6D3897F8-4929-47F1-8C6D-412B17DDC5BB}" srcOrd="0" destOrd="0" parTransId="{7251DFD3-90A2-49E2-B471-745307C1B8EA}" sibTransId="{502A520A-160E-4209-AA02-0F3403A955DF}"/>
    <dgm:cxn modelId="{A13763B5-4F0D-4CD0-A5E7-91E18E3357D2}" srcId="{6D3897F8-4929-47F1-8C6D-412B17DDC5BB}" destId="{EF0CB244-9E34-4049-A3EB-F0ED67C7BEE1}" srcOrd="1" destOrd="0" parTransId="{DAF6F50D-1A6A-4338-B185-E52BF829BA42}" sibTransId="{B0C044D8-81E1-4FA0-A2C0-6029F1064B95}"/>
    <dgm:cxn modelId="{C24630C1-6DEE-4083-9168-D6F357672C08}" type="presOf" srcId="{DC7015D5-3C5D-4D3F-AB82-A65101D3EC95}" destId="{D0DA0EBD-0EEC-4BFF-ADDB-97C8C3636E15}" srcOrd="0" destOrd="0" presId="urn:microsoft.com/office/officeart/2005/8/layout/hierarchy2"/>
    <dgm:cxn modelId="{8F2452C2-C06C-49E1-BA02-A486A79C6C26}" type="presOf" srcId="{667F28CD-A8E5-430E-AA37-CCFA57C92373}" destId="{9B5C548D-2E5A-40EC-B608-6C7CEE1DFD97}" srcOrd="0" destOrd="0" presId="urn:microsoft.com/office/officeart/2005/8/layout/hierarchy2"/>
    <dgm:cxn modelId="{44AD18C6-7494-4192-AC54-A9EECA559E12}" type="presOf" srcId="{6D3897F8-4929-47F1-8C6D-412B17DDC5BB}" destId="{E53361B0-E912-4DAE-A139-5474E53DF98A}" srcOrd="0" destOrd="0" presId="urn:microsoft.com/office/officeart/2005/8/layout/hierarchy2"/>
    <dgm:cxn modelId="{2465E1E0-3148-4508-87EE-3D467A2D527E}" type="presOf" srcId="{EF0CB244-9E34-4049-A3EB-F0ED67C7BEE1}" destId="{1CEB4225-C786-491B-95DD-323F80193B8F}" srcOrd="0" destOrd="0" presId="urn:microsoft.com/office/officeart/2005/8/layout/hierarchy2"/>
    <dgm:cxn modelId="{2F7FEBE3-F9D5-4C20-90A9-89405D65BF1E}" type="presOf" srcId="{889B7DFD-8F0E-4F0D-9851-327972D63035}" destId="{BD0542B0-C8E4-4085-9F99-79F5DD468504}" srcOrd="0" destOrd="0" presId="urn:microsoft.com/office/officeart/2005/8/layout/hierarchy2"/>
    <dgm:cxn modelId="{F21924EC-7F25-4D92-A8D5-370FA873E7EA}" srcId="{889B7DFD-8F0E-4F0D-9851-327972D63035}" destId="{229B6A73-B1E3-4879-A11A-837C1F510B27}" srcOrd="1" destOrd="0" parTransId="{E3CE9A94-8AD8-4582-9860-2280325AA611}" sibTransId="{3DF5A77E-2B74-4832-9D14-5ADE22127C70}"/>
    <dgm:cxn modelId="{63A314F9-E6CD-436A-9114-4ED0C703B4E9}" type="presOf" srcId="{E3CE9A94-8AD8-4582-9860-2280325AA611}" destId="{6A1AE556-FDDA-47B1-9C29-62DADB624846}" srcOrd="1" destOrd="0" presId="urn:microsoft.com/office/officeart/2005/8/layout/hierarchy2"/>
    <dgm:cxn modelId="{3CDE66FA-501A-436C-89D1-727BEB1BEEA2}" type="presOf" srcId="{DAF6F50D-1A6A-4338-B185-E52BF829BA42}" destId="{BEE596A6-2C98-4EED-8935-B97267C1EA1D}" srcOrd="1" destOrd="0" presId="urn:microsoft.com/office/officeart/2005/8/layout/hierarchy2"/>
    <dgm:cxn modelId="{2E97ACFB-090D-4B02-9CB3-EC665C934D82}" srcId="{C2AE24E7-CD19-438A-8501-E92F579FF319}" destId="{889B7DFD-8F0E-4F0D-9851-327972D63035}" srcOrd="1" destOrd="0" parTransId="{667F28CD-A8E5-430E-AA37-CCFA57C92373}" sibTransId="{B84B260D-483A-49EF-A33A-5255887B9774}"/>
    <dgm:cxn modelId="{C907EBFB-24BE-4F3D-8CCD-5FC100D15052}" type="presOf" srcId="{DC6F8E4C-E095-4CCF-A529-E67A288A69C7}" destId="{5A7F1E50-4A58-4A32-9C71-80BCEBC62F06}" srcOrd="1" destOrd="0" presId="urn:microsoft.com/office/officeart/2005/8/layout/hierarchy2"/>
    <dgm:cxn modelId="{F53F7CFC-DFF1-4C02-9BE8-2CEAF8DDEB01}" srcId="{6D3897F8-4929-47F1-8C6D-412B17DDC5BB}" destId="{D0B5FE17-9BCC-45DF-8695-91C7FCB875E3}" srcOrd="2" destOrd="0" parTransId="{0244988B-C7DA-4914-8991-DE95F3024A7B}" sibTransId="{2F001AE7-4D19-4761-B258-AC97CC5B6921}"/>
    <dgm:cxn modelId="{2FFAA8FF-EC4D-4AA0-9BFE-C6065CA03D4A}" type="presOf" srcId="{7251DFD3-90A2-49E2-B471-745307C1B8EA}" destId="{A1563999-7D3E-4F34-970B-B7D971C59D81}" srcOrd="1" destOrd="0" presId="urn:microsoft.com/office/officeart/2005/8/layout/hierarchy2"/>
    <dgm:cxn modelId="{75C4932C-F1B2-44E4-8582-63F6AAA92ECB}" type="presParOf" srcId="{34725DC0-6D91-414F-B3FD-CA6BAA16E159}" destId="{51313AEB-9AEC-47B1-9A64-6ADF2E8206C7}" srcOrd="0" destOrd="0" presId="urn:microsoft.com/office/officeart/2005/8/layout/hierarchy2"/>
    <dgm:cxn modelId="{119B7E50-625F-4684-B324-B808ACAA48B4}" type="presParOf" srcId="{51313AEB-9AEC-47B1-9A64-6ADF2E8206C7}" destId="{57B40C62-A148-4334-9815-2502E6E3BBCC}" srcOrd="0" destOrd="0" presId="urn:microsoft.com/office/officeart/2005/8/layout/hierarchy2"/>
    <dgm:cxn modelId="{3C245F54-8555-4E6A-9439-A8D23644890B}" type="presParOf" srcId="{51313AEB-9AEC-47B1-9A64-6ADF2E8206C7}" destId="{C8EE3021-5CE7-4E7D-AEEE-7932355293B8}" srcOrd="1" destOrd="0" presId="urn:microsoft.com/office/officeart/2005/8/layout/hierarchy2"/>
    <dgm:cxn modelId="{D4FC3238-5943-495E-AC8F-376B1A3D1C6D}" type="presParOf" srcId="{C8EE3021-5CE7-4E7D-AEEE-7932355293B8}" destId="{2BD799C6-91A6-4073-B3FD-79E30BFDB8EC}" srcOrd="0" destOrd="0" presId="urn:microsoft.com/office/officeart/2005/8/layout/hierarchy2"/>
    <dgm:cxn modelId="{25D72041-CE97-4869-BACF-540157F47BC7}" type="presParOf" srcId="{2BD799C6-91A6-4073-B3FD-79E30BFDB8EC}" destId="{A1563999-7D3E-4F34-970B-B7D971C59D81}" srcOrd="0" destOrd="0" presId="urn:microsoft.com/office/officeart/2005/8/layout/hierarchy2"/>
    <dgm:cxn modelId="{4BFAB23F-222D-4C21-9944-4DE092E5D018}" type="presParOf" srcId="{C8EE3021-5CE7-4E7D-AEEE-7932355293B8}" destId="{236E2A9E-FE51-4A8D-AE5B-58C0DD7F77CF}" srcOrd="1" destOrd="0" presId="urn:microsoft.com/office/officeart/2005/8/layout/hierarchy2"/>
    <dgm:cxn modelId="{E3A15B9D-093D-41CB-99B0-C6FEBB8DCB13}" type="presParOf" srcId="{236E2A9E-FE51-4A8D-AE5B-58C0DD7F77CF}" destId="{E53361B0-E912-4DAE-A139-5474E53DF98A}" srcOrd="0" destOrd="0" presId="urn:microsoft.com/office/officeart/2005/8/layout/hierarchy2"/>
    <dgm:cxn modelId="{F00D1334-5DDC-44AB-9747-F3CC76994F29}" type="presParOf" srcId="{236E2A9E-FE51-4A8D-AE5B-58C0DD7F77CF}" destId="{E6B8B3E2-B397-43B3-A9F4-4A018AD0033D}" srcOrd="1" destOrd="0" presId="urn:microsoft.com/office/officeart/2005/8/layout/hierarchy2"/>
    <dgm:cxn modelId="{FD36B867-BDDD-41BE-A6AC-642C045DE987}" type="presParOf" srcId="{E6B8B3E2-B397-43B3-A9F4-4A018AD0033D}" destId="{631AFAB5-9825-4B73-A1B5-B76E0F7668DE}" srcOrd="0" destOrd="0" presId="urn:microsoft.com/office/officeart/2005/8/layout/hierarchy2"/>
    <dgm:cxn modelId="{EA8F9F73-34E0-4D83-ADEE-C15D05EE6488}" type="presParOf" srcId="{631AFAB5-9825-4B73-A1B5-B76E0F7668DE}" destId="{5A7F1E50-4A58-4A32-9C71-80BCEBC62F06}" srcOrd="0" destOrd="0" presId="urn:microsoft.com/office/officeart/2005/8/layout/hierarchy2"/>
    <dgm:cxn modelId="{2D57AD49-69B5-4801-8CC3-5E9BDCDE5208}" type="presParOf" srcId="{E6B8B3E2-B397-43B3-A9F4-4A018AD0033D}" destId="{502BC9D3-4491-4EAD-887E-18CAAAF77116}" srcOrd="1" destOrd="0" presId="urn:microsoft.com/office/officeart/2005/8/layout/hierarchy2"/>
    <dgm:cxn modelId="{19B960CA-D173-4C4A-A01F-4F2B78018056}" type="presParOf" srcId="{502BC9D3-4491-4EAD-887E-18CAAAF77116}" destId="{D0DA0EBD-0EEC-4BFF-ADDB-97C8C3636E15}" srcOrd="0" destOrd="0" presId="urn:microsoft.com/office/officeart/2005/8/layout/hierarchy2"/>
    <dgm:cxn modelId="{0623A7D9-D8DC-4405-A3BB-8F1B3287995C}" type="presParOf" srcId="{502BC9D3-4491-4EAD-887E-18CAAAF77116}" destId="{4696D2E5-9FFE-4984-953F-9EC493162A2B}" srcOrd="1" destOrd="0" presId="urn:microsoft.com/office/officeart/2005/8/layout/hierarchy2"/>
    <dgm:cxn modelId="{EAA193E1-FFEA-482A-A5D4-F000EB23ACC5}" type="presParOf" srcId="{E6B8B3E2-B397-43B3-A9F4-4A018AD0033D}" destId="{14D123B1-73AE-4069-A355-4A4520ED9953}" srcOrd="2" destOrd="0" presId="urn:microsoft.com/office/officeart/2005/8/layout/hierarchy2"/>
    <dgm:cxn modelId="{DA0583D7-3FA0-416D-B64F-4877F3BC0AFE}" type="presParOf" srcId="{14D123B1-73AE-4069-A355-4A4520ED9953}" destId="{BEE596A6-2C98-4EED-8935-B97267C1EA1D}" srcOrd="0" destOrd="0" presId="urn:microsoft.com/office/officeart/2005/8/layout/hierarchy2"/>
    <dgm:cxn modelId="{7899A37D-4158-433E-9D9F-CEE430BD8423}" type="presParOf" srcId="{E6B8B3E2-B397-43B3-A9F4-4A018AD0033D}" destId="{4F92D54F-3300-40ED-985A-1EADECE419C9}" srcOrd="3" destOrd="0" presId="urn:microsoft.com/office/officeart/2005/8/layout/hierarchy2"/>
    <dgm:cxn modelId="{CCA4099D-9A14-4230-972C-8AF113E12D33}" type="presParOf" srcId="{4F92D54F-3300-40ED-985A-1EADECE419C9}" destId="{1CEB4225-C786-491B-95DD-323F80193B8F}" srcOrd="0" destOrd="0" presId="urn:microsoft.com/office/officeart/2005/8/layout/hierarchy2"/>
    <dgm:cxn modelId="{AEDA595C-E5DC-4E84-9F8A-0F3200180340}" type="presParOf" srcId="{4F92D54F-3300-40ED-985A-1EADECE419C9}" destId="{6F09C70A-1689-4118-8A8C-16F7E0E0466E}" srcOrd="1" destOrd="0" presId="urn:microsoft.com/office/officeart/2005/8/layout/hierarchy2"/>
    <dgm:cxn modelId="{8337AC8A-8615-48C9-BDB5-7E5DFDB8BEE3}" type="presParOf" srcId="{E6B8B3E2-B397-43B3-A9F4-4A018AD0033D}" destId="{70126A14-0501-4615-8E96-F7486C7A103F}" srcOrd="4" destOrd="0" presId="urn:microsoft.com/office/officeart/2005/8/layout/hierarchy2"/>
    <dgm:cxn modelId="{F9112C2B-F681-489E-A4B3-AD2A837DA442}" type="presParOf" srcId="{70126A14-0501-4615-8E96-F7486C7A103F}" destId="{01FD77F9-F4A6-4024-8DA9-09C293822406}" srcOrd="0" destOrd="0" presId="urn:microsoft.com/office/officeart/2005/8/layout/hierarchy2"/>
    <dgm:cxn modelId="{E6DE0D41-21FE-4C03-AE21-4BA01714636C}" type="presParOf" srcId="{E6B8B3E2-B397-43B3-A9F4-4A018AD0033D}" destId="{C10706C3-F58A-49C2-BF06-5775AA7FD2D5}" srcOrd="5" destOrd="0" presId="urn:microsoft.com/office/officeart/2005/8/layout/hierarchy2"/>
    <dgm:cxn modelId="{3F39B28C-9CF5-423F-A985-E77BB29890F0}" type="presParOf" srcId="{C10706C3-F58A-49C2-BF06-5775AA7FD2D5}" destId="{905E918E-9472-4064-BC42-B1669B62F147}" srcOrd="0" destOrd="0" presId="urn:microsoft.com/office/officeart/2005/8/layout/hierarchy2"/>
    <dgm:cxn modelId="{090AAE51-DA25-479E-811E-FEC1D647088B}" type="presParOf" srcId="{C10706C3-F58A-49C2-BF06-5775AA7FD2D5}" destId="{C21AA2C2-E7B2-4541-A3F0-60EC92AA3685}" srcOrd="1" destOrd="0" presId="urn:microsoft.com/office/officeart/2005/8/layout/hierarchy2"/>
    <dgm:cxn modelId="{5C9E4E1A-6E01-49D8-B1BB-7499E3852488}" type="presParOf" srcId="{C8EE3021-5CE7-4E7D-AEEE-7932355293B8}" destId="{9B5C548D-2E5A-40EC-B608-6C7CEE1DFD97}" srcOrd="2" destOrd="0" presId="urn:microsoft.com/office/officeart/2005/8/layout/hierarchy2"/>
    <dgm:cxn modelId="{A302BF23-D991-4473-B13B-FA692DD2ADB6}" type="presParOf" srcId="{9B5C548D-2E5A-40EC-B608-6C7CEE1DFD97}" destId="{03E79948-8EDB-4915-B5EB-2DA77EAFFAF9}" srcOrd="0" destOrd="0" presId="urn:microsoft.com/office/officeart/2005/8/layout/hierarchy2"/>
    <dgm:cxn modelId="{63B176F8-9D46-4B33-A5E0-11AE4F1EBCDF}" type="presParOf" srcId="{C8EE3021-5CE7-4E7D-AEEE-7932355293B8}" destId="{E2FC4DD9-BA90-4971-A598-8085E170E279}" srcOrd="3" destOrd="0" presId="urn:microsoft.com/office/officeart/2005/8/layout/hierarchy2"/>
    <dgm:cxn modelId="{7D1572AD-4BC3-4E8F-8D3A-F061F22F6376}" type="presParOf" srcId="{E2FC4DD9-BA90-4971-A598-8085E170E279}" destId="{BD0542B0-C8E4-4085-9F99-79F5DD468504}" srcOrd="0" destOrd="0" presId="urn:microsoft.com/office/officeart/2005/8/layout/hierarchy2"/>
    <dgm:cxn modelId="{870DAD9E-E266-474C-A78F-9AAC32222AFC}" type="presParOf" srcId="{E2FC4DD9-BA90-4971-A598-8085E170E279}" destId="{830DE2AB-B918-4C21-96D8-94617E2F31FB}" srcOrd="1" destOrd="0" presId="urn:microsoft.com/office/officeart/2005/8/layout/hierarchy2"/>
    <dgm:cxn modelId="{792221AB-D072-4000-BAA4-27D807C74B0E}" type="presParOf" srcId="{830DE2AB-B918-4C21-96D8-94617E2F31FB}" destId="{7C6E9CFE-8C91-4918-AFFD-3054133D762B}" srcOrd="0" destOrd="0" presId="urn:microsoft.com/office/officeart/2005/8/layout/hierarchy2"/>
    <dgm:cxn modelId="{FD76311C-4B1C-4F05-855E-ED601C3E908D}" type="presParOf" srcId="{7C6E9CFE-8C91-4918-AFFD-3054133D762B}" destId="{95E42B5B-FE76-4A5B-B0D8-96C1EC3A6D04}" srcOrd="0" destOrd="0" presId="urn:microsoft.com/office/officeart/2005/8/layout/hierarchy2"/>
    <dgm:cxn modelId="{E5FD95D1-D50F-456F-A914-F7CE956D10FB}" type="presParOf" srcId="{830DE2AB-B918-4C21-96D8-94617E2F31FB}" destId="{DFED4E02-B140-43C7-BF53-B052925868F8}" srcOrd="1" destOrd="0" presId="urn:microsoft.com/office/officeart/2005/8/layout/hierarchy2"/>
    <dgm:cxn modelId="{ED04AA9A-961A-4D68-8537-027D6A29D8F8}" type="presParOf" srcId="{DFED4E02-B140-43C7-BF53-B052925868F8}" destId="{7BA53733-525A-46AA-A28F-BB630191C715}" srcOrd="0" destOrd="0" presId="urn:microsoft.com/office/officeart/2005/8/layout/hierarchy2"/>
    <dgm:cxn modelId="{36C8E32C-104F-430C-8A3F-89D5AD986F14}" type="presParOf" srcId="{DFED4E02-B140-43C7-BF53-B052925868F8}" destId="{C14DBAA3-1DC5-48D6-8574-E0950B0BA464}" srcOrd="1" destOrd="0" presId="urn:microsoft.com/office/officeart/2005/8/layout/hierarchy2"/>
    <dgm:cxn modelId="{29BDFEC3-1CF1-42C6-92E2-72AF79CEA230}" type="presParOf" srcId="{830DE2AB-B918-4C21-96D8-94617E2F31FB}" destId="{490C8878-88F0-4E71-8519-7BD694EA6F0B}" srcOrd="2" destOrd="0" presId="urn:microsoft.com/office/officeart/2005/8/layout/hierarchy2"/>
    <dgm:cxn modelId="{8F4E062A-5710-4AF4-9201-EADF248752FF}" type="presParOf" srcId="{490C8878-88F0-4E71-8519-7BD694EA6F0B}" destId="{6A1AE556-FDDA-47B1-9C29-62DADB624846}" srcOrd="0" destOrd="0" presId="urn:microsoft.com/office/officeart/2005/8/layout/hierarchy2"/>
    <dgm:cxn modelId="{FE828558-3C2F-4978-B829-54E4E2E3A989}" type="presParOf" srcId="{830DE2AB-B918-4C21-96D8-94617E2F31FB}" destId="{441DF691-0586-4BA3-9C14-2FC7EEA2C2FD}" srcOrd="3" destOrd="0" presId="urn:microsoft.com/office/officeart/2005/8/layout/hierarchy2"/>
    <dgm:cxn modelId="{BDBCF679-EF90-4AB2-8EEE-1F0EFCDF485F}" type="presParOf" srcId="{441DF691-0586-4BA3-9C14-2FC7EEA2C2FD}" destId="{718CEA93-CB9B-4A64-8AAE-030E8E0AC8F7}" srcOrd="0" destOrd="0" presId="urn:microsoft.com/office/officeart/2005/8/layout/hierarchy2"/>
    <dgm:cxn modelId="{55DEAD4C-9E34-4D37-9BBD-81B794AE2D1F}" type="presParOf" srcId="{441DF691-0586-4BA3-9C14-2FC7EEA2C2FD}" destId="{8114AF6B-55D6-43E5-ACA0-E6FE66BA08E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D6E1A6-ACEA-44E3-9E42-9566ABAE37C7}">
      <dsp:nvSpPr>
        <dsp:cNvPr id="0" name=""/>
        <dsp:cNvSpPr/>
      </dsp:nvSpPr>
      <dsp:spPr>
        <a:xfrm>
          <a:off x="2056633" y="-2246"/>
          <a:ext cx="5380356" cy="5380356"/>
        </a:xfrm>
        <a:prstGeom prst="circularArrow">
          <a:avLst>
            <a:gd name="adj1" fmla="val 5274"/>
            <a:gd name="adj2" fmla="val 312630"/>
            <a:gd name="adj3" fmla="val 14211228"/>
            <a:gd name="adj4" fmla="val 17136917"/>
            <a:gd name="adj5" fmla="val 547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72AE7DF-E374-433E-88AD-3327CC61A88F}">
      <dsp:nvSpPr>
        <dsp:cNvPr id="0" name=""/>
        <dsp:cNvSpPr/>
      </dsp:nvSpPr>
      <dsp:spPr>
        <a:xfrm>
          <a:off x="3714240" y="4054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Comprehensive Threat Analysis and Asset Identification</a:t>
          </a:r>
        </a:p>
      </dsp:txBody>
      <dsp:txXfrm>
        <a:off x="3764646" y="54460"/>
        <a:ext cx="1964329" cy="931758"/>
      </dsp:txXfrm>
    </dsp:sp>
    <dsp:sp modelId="{AE21A1E5-A1B5-43A5-9774-D7C2E6BE3B79}">
      <dsp:nvSpPr>
        <dsp:cNvPr id="0" name=""/>
        <dsp:cNvSpPr/>
      </dsp:nvSpPr>
      <dsp:spPr>
        <a:xfrm>
          <a:off x="5604514" y="1095404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Identify root cause and attack path</a:t>
          </a:r>
        </a:p>
      </dsp:txBody>
      <dsp:txXfrm>
        <a:off x="5654920" y="1145810"/>
        <a:ext cx="1964329" cy="931758"/>
      </dsp:txXfrm>
    </dsp:sp>
    <dsp:sp modelId="{8F3FA076-B752-4FE4-A57E-75FCA2F4231B}">
      <dsp:nvSpPr>
        <dsp:cNvPr id="0" name=""/>
        <dsp:cNvSpPr/>
      </dsp:nvSpPr>
      <dsp:spPr>
        <a:xfrm>
          <a:off x="5604514" y="3278104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Reduce in unnecessary workload/resources</a:t>
          </a:r>
        </a:p>
      </dsp:txBody>
      <dsp:txXfrm>
        <a:off x="5654920" y="3328510"/>
        <a:ext cx="1964329" cy="931758"/>
      </dsp:txXfrm>
    </dsp:sp>
    <dsp:sp modelId="{BC6A4F11-AD0B-41AC-8D00-2038B9E2483F}">
      <dsp:nvSpPr>
        <dsp:cNvPr id="0" name=""/>
        <dsp:cNvSpPr/>
      </dsp:nvSpPr>
      <dsp:spPr>
        <a:xfrm>
          <a:off x="3714240" y="4369455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Ensure Effectiveness and Efficiency of Security Controls</a:t>
          </a:r>
        </a:p>
      </dsp:txBody>
      <dsp:txXfrm>
        <a:off x="3764646" y="4419861"/>
        <a:ext cx="1964329" cy="931758"/>
      </dsp:txXfrm>
    </dsp:sp>
    <dsp:sp modelId="{0145E101-4E81-46F0-AA90-2881547520D5}">
      <dsp:nvSpPr>
        <dsp:cNvPr id="0" name=""/>
        <dsp:cNvSpPr/>
      </dsp:nvSpPr>
      <dsp:spPr>
        <a:xfrm>
          <a:off x="1823967" y="3278104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Risk Mitigation &amp; Overall Security Posture Improvement</a:t>
          </a:r>
        </a:p>
      </dsp:txBody>
      <dsp:txXfrm>
        <a:off x="1874373" y="3328510"/>
        <a:ext cx="1964329" cy="931758"/>
      </dsp:txXfrm>
    </dsp:sp>
    <dsp:sp modelId="{F33B4463-A61B-46CE-A94D-5645E7E8FAE2}">
      <dsp:nvSpPr>
        <dsp:cNvPr id="0" name=""/>
        <dsp:cNvSpPr/>
      </dsp:nvSpPr>
      <dsp:spPr>
        <a:xfrm>
          <a:off x="1823967" y="1095404"/>
          <a:ext cx="2065141" cy="10325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Increase security awareness &amp; risk awareness</a:t>
          </a:r>
        </a:p>
      </dsp:txBody>
      <dsp:txXfrm>
        <a:off x="1874373" y="1145810"/>
        <a:ext cx="1964329" cy="931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7379F-54DD-45A7-8B58-0007B2D463E3}">
      <dsp:nvSpPr>
        <dsp:cNvPr id="0" name=""/>
        <dsp:cNvSpPr/>
      </dsp:nvSpPr>
      <dsp:spPr>
        <a:xfrm>
          <a:off x="5316" y="1135890"/>
          <a:ext cx="3094750" cy="12379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preliminary lightweight security posture assessment service </a:t>
          </a:r>
        </a:p>
      </dsp:txBody>
      <dsp:txXfrm>
        <a:off x="624266" y="1135890"/>
        <a:ext cx="1856850" cy="1237900"/>
      </dsp:txXfrm>
    </dsp:sp>
    <dsp:sp modelId="{D9CC0294-51E7-48E3-AA3E-96A2CA2520D7}">
      <dsp:nvSpPr>
        <dsp:cNvPr id="0" name=""/>
        <dsp:cNvSpPr/>
      </dsp:nvSpPr>
      <dsp:spPr>
        <a:xfrm>
          <a:off x="2790591" y="1135890"/>
          <a:ext cx="3094750" cy="12379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</a:t>
          </a:r>
          <a:r>
            <a:rPr lang="en-US" altLang="zh-CN" sz="1800" kern="1200" dirty="0"/>
            <a:t>ss</a:t>
          </a:r>
          <a:r>
            <a:rPr lang="en-US" sz="1800" kern="1200" dirty="0"/>
            <a:t>ess Internal Security Status</a:t>
          </a:r>
        </a:p>
      </dsp:txBody>
      <dsp:txXfrm>
        <a:off x="3409541" y="1135890"/>
        <a:ext cx="1856850" cy="1237900"/>
      </dsp:txXfrm>
    </dsp:sp>
    <dsp:sp modelId="{9E5C105F-DD42-4651-96F2-40FF6E18C2A3}">
      <dsp:nvSpPr>
        <dsp:cNvPr id="0" name=""/>
        <dsp:cNvSpPr/>
      </dsp:nvSpPr>
      <dsp:spPr>
        <a:xfrm>
          <a:off x="5575866" y="1135890"/>
          <a:ext cx="3094750" cy="12379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Improvement Plans and </a:t>
          </a:r>
          <a:r>
            <a:rPr lang="en-US" sz="1800" kern="1200" dirty="0" err="1"/>
            <a:t>Recommenda-tions</a:t>
          </a:r>
          <a:endParaRPr lang="en-US" sz="1800" kern="1200" dirty="0"/>
        </a:p>
      </dsp:txBody>
      <dsp:txXfrm>
        <a:off x="6194816" y="1135890"/>
        <a:ext cx="1856850" cy="1237900"/>
      </dsp:txXfrm>
    </dsp:sp>
    <dsp:sp modelId="{8DE816DC-F320-4F7E-9A80-7791BA484C9B}">
      <dsp:nvSpPr>
        <dsp:cNvPr id="0" name=""/>
        <dsp:cNvSpPr/>
      </dsp:nvSpPr>
      <dsp:spPr>
        <a:xfrm>
          <a:off x="8361141" y="1135890"/>
          <a:ext cx="3094750" cy="12379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Increase Overall Security Status</a:t>
          </a:r>
        </a:p>
      </dsp:txBody>
      <dsp:txXfrm>
        <a:off x="8980091" y="1135890"/>
        <a:ext cx="1856850" cy="1237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B40C62-A148-4334-9815-2502E6E3BBCC}">
      <dsp:nvSpPr>
        <dsp:cNvPr id="0" name=""/>
        <dsp:cNvSpPr/>
      </dsp:nvSpPr>
      <dsp:spPr>
        <a:xfrm>
          <a:off x="1453789" y="2502242"/>
          <a:ext cx="1930831" cy="965415"/>
        </a:xfrm>
        <a:prstGeom prst="roundRect">
          <a:avLst>
            <a:gd name="adj" fmla="val 10000"/>
          </a:avLst>
        </a:prstGeom>
        <a:solidFill>
          <a:schemeClr val="accent3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When?</a:t>
          </a:r>
        </a:p>
      </dsp:txBody>
      <dsp:txXfrm>
        <a:off x="1482065" y="2530518"/>
        <a:ext cx="1874279" cy="908863"/>
      </dsp:txXfrm>
    </dsp:sp>
    <dsp:sp modelId="{2BD799C6-91A6-4073-B3FD-79E30BFDB8EC}">
      <dsp:nvSpPr>
        <dsp:cNvPr id="0" name=""/>
        <dsp:cNvSpPr/>
      </dsp:nvSpPr>
      <dsp:spPr>
        <a:xfrm rot="17945813">
          <a:off x="2976677" y="2275011"/>
          <a:ext cx="1588221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588221" y="16046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chemeClr val="tx1"/>
            </a:solidFill>
          </a:endParaRPr>
        </a:p>
      </dsp:txBody>
      <dsp:txXfrm>
        <a:off x="3731082" y="2251352"/>
        <a:ext cx="79411" cy="79411"/>
      </dsp:txXfrm>
    </dsp:sp>
    <dsp:sp modelId="{E53361B0-E912-4DAE-A139-5474E53DF98A}">
      <dsp:nvSpPr>
        <dsp:cNvPr id="0" name=""/>
        <dsp:cNvSpPr/>
      </dsp:nvSpPr>
      <dsp:spPr>
        <a:xfrm>
          <a:off x="4156954" y="1114457"/>
          <a:ext cx="1930831" cy="965415"/>
        </a:xfrm>
        <a:prstGeom prst="roundRect">
          <a:avLst>
            <a:gd name="adj" fmla="val 10000"/>
          </a:avLst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TIARA</a:t>
          </a:r>
        </a:p>
      </dsp:txBody>
      <dsp:txXfrm>
        <a:off x="4185230" y="1142733"/>
        <a:ext cx="1874279" cy="908863"/>
      </dsp:txXfrm>
    </dsp:sp>
    <dsp:sp modelId="{631AFAB5-9825-4B73-A1B5-B76E0F7668DE}">
      <dsp:nvSpPr>
        <dsp:cNvPr id="0" name=""/>
        <dsp:cNvSpPr/>
      </dsp:nvSpPr>
      <dsp:spPr>
        <a:xfrm rot="18289469">
          <a:off x="5797730" y="1026004"/>
          <a:ext cx="135244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352444" y="16046"/>
              </a:lnTo>
            </a:path>
          </a:pathLst>
        </a:custGeom>
        <a:noFill/>
        <a:ln w="127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6440141" y="1008239"/>
        <a:ext cx="67622" cy="67622"/>
      </dsp:txXfrm>
    </dsp:sp>
    <dsp:sp modelId="{D0DA0EBD-0EEC-4BFF-ADDB-97C8C3636E15}">
      <dsp:nvSpPr>
        <dsp:cNvPr id="0" name=""/>
        <dsp:cNvSpPr/>
      </dsp:nvSpPr>
      <dsp:spPr>
        <a:xfrm>
          <a:off x="6860119" y="4228"/>
          <a:ext cx="3355979" cy="965415"/>
        </a:xfrm>
        <a:prstGeom prst="roundRect">
          <a:avLst>
            <a:gd name="adj" fmla="val 10000"/>
          </a:avLst>
        </a:prstGeom>
        <a:solidFill>
          <a:schemeClr val="accent3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Customers who being attacked by ransomware before and worry on hidden malware that could affect business operations again </a:t>
          </a:r>
        </a:p>
      </dsp:txBody>
      <dsp:txXfrm>
        <a:off x="6888395" y="32504"/>
        <a:ext cx="3299427" cy="908863"/>
      </dsp:txXfrm>
    </dsp:sp>
    <dsp:sp modelId="{14D123B1-73AE-4069-A355-4A4520ED9953}">
      <dsp:nvSpPr>
        <dsp:cNvPr id="0" name=""/>
        <dsp:cNvSpPr/>
      </dsp:nvSpPr>
      <dsp:spPr>
        <a:xfrm>
          <a:off x="6087786" y="1581118"/>
          <a:ext cx="772332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72332" y="16046"/>
              </a:lnTo>
            </a:path>
          </a:pathLst>
        </a:custGeom>
        <a:noFill/>
        <a:ln w="127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6454644" y="1577856"/>
        <a:ext cx="38616" cy="38616"/>
      </dsp:txXfrm>
    </dsp:sp>
    <dsp:sp modelId="{1CEB4225-C786-491B-95DD-323F80193B8F}">
      <dsp:nvSpPr>
        <dsp:cNvPr id="0" name=""/>
        <dsp:cNvSpPr/>
      </dsp:nvSpPr>
      <dsp:spPr>
        <a:xfrm>
          <a:off x="6860119" y="1114457"/>
          <a:ext cx="3401816" cy="965415"/>
        </a:xfrm>
        <a:prstGeom prst="roundRect">
          <a:avLst>
            <a:gd name="adj" fmla="val 10000"/>
          </a:avLst>
        </a:prstGeom>
        <a:solidFill>
          <a:schemeClr val="accent3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Customers who have plan and budget to purchase </a:t>
          </a:r>
          <a:r>
            <a:rPr lang="en-US" sz="1200" kern="1200">
              <a:solidFill>
                <a:schemeClr val="tx1"/>
              </a:solidFill>
            </a:rPr>
            <a:t>Cyber Command (POC)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6888395" y="1142733"/>
        <a:ext cx="3345264" cy="908863"/>
      </dsp:txXfrm>
    </dsp:sp>
    <dsp:sp modelId="{70126A14-0501-4615-8E96-F7486C7A103F}">
      <dsp:nvSpPr>
        <dsp:cNvPr id="0" name=""/>
        <dsp:cNvSpPr/>
      </dsp:nvSpPr>
      <dsp:spPr>
        <a:xfrm rot="3310531">
          <a:off x="5797730" y="2136232"/>
          <a:ext cx="135244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352444" y="16046"/>
              </a:lnTo>
            </a:path>
          </a:pathLst>
        </a:custGeom>
        <a:noFill/>
        <a:ln w="127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" kern="1200">
            <a:solidFill>
              <a:schemeClr val="tx1"/>
            </a:solidFill>
          </a:endParaRPr>
        </a:p>
      </dsp:txBody>
      <dsp:txXfrm>
        <a:off x="6440141" y="2118468"/>
        <a:ext cx="67622" cy="67622"/>
      </dsp:txXfrm>
    </dsp:sp>
    <dsp:sp modelId="{905E918E-9472-4064-BC42-B1669B62F147}">
      <dsp:nvSpPr>
        <dsp:cNvPr id="0" name=""/>
        <dsp:cNvSpPr/>
      </dsp:nvSpPr>
      <dsp:spPr>
        <a:xfrm>
          <a:off x="6860119" y="2224685"/>
          <a:ext cx="3438676" cy="965415"/>
        </a:xfrm>
        <a:prstGeom prst="roundRect">
          <a:avLst>
            <a:gd name="adj" fmla="val 10000"/>
          </a:avLst>
        </a:prstGeom>
        <a:solidFill>
          <a:schemeClr val="accent3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200" kern="1200" dirty="0">
              <a:solidFill>
                <a:schemeClr val="tx1"/>
              </a:solidFill>
            </a:rPr>
            <a:t>Customers have budget to purchase product, but do not know what to purchase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6888395" y="2252961"/>
        <a:ext cx="3382124" cy="908863"/>
      </dsp:txXfrm>
    </dsp:sp>
    <dsp:sp modelId="{9B5C548D-2E5A-40EC-B608-6C7CEE1DFD97}">
      <dsp:nvSpPr>
        <dsp:cNvPr id="0" name=""/>
        <dsp:cNvSpPr/>
      </dsp:nvSpPr>
      <dsp:spPr>
        <a:xfrm rot="3654187">
          <a:off x="2976677" y="3662797"/>
          <a:ext cx="1588221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588221" y="16046"/>
              </a:lnTo>
            </a:path>
          </a:pathLst>
        </a:cu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chemeClr val="tx1"/>
            </a:solidFill>
          </a:endParaRPr>
        </a:p>
      </dsp:txBody>
      <dsp:txXfrm>
        <a:off x="3731082" y="3639137"/>
        <a:ext cx="79411" cy="79411"/>
      </dsp:txXfrm>
    </dsp:sp>
    <dsp:sp modelId="{BD0542B0-C8E4-4085-9F99-79F5DD468504}">
      <dsp:nvSpPr>
        <dsp:cNvPr id="0" name=""/>
        <dsp:cNvSpPr/>
      </dsp:nvSpPr>
      <dsp:spPr>
        <a:xfrm>
          <a:off x="4156954" y="3890028"/>
          <a:ext cx="1930831" cy="965415"/>
        </a:xfrm>
        <a:prstGeom prst="roundRect">
          <a:avLst>
            <a:gd name="adj" fmla="val 10000"/>
          </a:avLst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MDR</a:t>
          </a:r>
        </a:p>
      </dsp:txBody>
      <dsp:txXfrm>
        <a:off x="4185230" y="3918304"/>
        <a:ext cx="1874279" cy="908863"/>
      </dsp:txXfrm>
    </dsp:sp>
    <dsp:sp modelId="{7C6E9CFE-8C91-4918-AFFD-3054133D762B}">
      <dsp:nvSpPr>
        <dsp:cNvPr id="0" name=""/>
        <dsp:cNvSpPr/>
      </dsp:nvSpPr>
      <dsp:spPr>
        <a:xfrm rot="19457599">
          <a:off x="5998387" y="4079132"/>
          <a:ext cx="951130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951130" y="16046"/>
              </a:lnTo>
            </a:path>
          </a:pathLst>
        </a:custGeom>
        <a:noFill/>
        <a:ln w="127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6450174" y="4071400"/>
        <a:ext cx="47556" cy="47556"/>
      </dsp:txXfrm>
    </dsp:sp>
    <dsp:sp modelId="{7BA53733-525A-46AA-A28F-BB630191C715}">
      <dsp:nvSpPr>
        <dsp:cNvPr id="0" name=""/>
        <dsp:cNvSpPr/>
      </dsp:nvSpPr>
      <dsp:spPr>
        <a:xfrm>
          <a:off x="6860119" y="3334913"/>
          <a:ext cx="3461267" cy="965415"/>
        </a:xfrm>
        <a:prstGeom prst="roundRect">
          <a:avLst>
            <a:gd name="adj" fmla="val 10000"/>
          </a:avLst>
        </a:prstGeom>
        <a:solidFill>
          <a:schemeClr val="accent3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Closed-loop solutions for security products such as Cyber Command and NGAF</a:t>
          </a:r>
        </a:p>
      </dsp:txBody>
      <dsp:txXfrm>
        <a:off x="6888395" y="3363189"/>
        <a:ext cx="3404715" cy="908863"/>
      </dsp:txXfrm>
    </dsp:sp>
    <dsp:sp modelId="{490C8878-88F0-4E71-8519-7BD694EA6F0B}">
      <dsp:nvSpPr>
        <dsp:cNvPr id="0" name=""/>
        <dsp:cNvSpPr/>
      </dsp:nvSpPr>
      <dsp:spPr>
        <a:xfrm rot="2142401">
          <a:off x="5998387" y="4634246"/>
          <a:ext cx="951130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951130" y="16046"/>
              </a:lnTo>
            </a:path>
          </a:pathLst>
        </a:custGeom>
        <a:noFill/>
        <a:ln w="127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6450174" y="4626514"/>
        <a:ext cx="47556" cy="47556"/>
      </dsp:txXfrm>
    </dsp:sp>
    <dsp:sp modelId="{718CEA93-CB9B-4A64-8AAE-030E8E0AC8F7}">
      <dsp:nvSpPr>
        <dsp:cNvPr id="0" name=""/>
        <dsp:cNvSpPr/>
      </dsp:nvSpPr>
      <dsp:spPr>
        <a:xfrm>
          <a:off x="6860119" y="4445142"/>
          <a:ext cx="3507568" cy="965415"/>
        </a:xfrm>
        <a:prstGeom prst="roundRect">
          <a:avLst>
            <a:gd name="adj" fmla="val 10000"/>
          </a:avLst>
        </a:prstGeom>
        <a:solidFill>
          <a:schemeClr val="accent3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Customers who care about security and require external security teams for to expand security capabilities (24x7 optional)</a:t>
          </a:r>
        </a:p>
      </dsp:txBody>
      <dsp:txXfrm>
        <a:off x="6888395" y="4473418"/>
        <a:ext cx="3451016" cy="9088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6634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2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2735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3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1977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4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4677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5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66216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BIA – know which systems and assets are critical, asset priority and management</a:t>
            </a:r>
          </a:p>
          <a:p>
            <a:endParaRPr lang="en-US" dirty="0"/>
          </a:p>
          <a:p>
            <a:r>
              <a:rPr lang="en-US" dirty="0"/>
              <a:t>Shareholders confidence level – trust that organization is secure and less chance for attackers to attack</a:t>
            </a:r>
          </a:p>
          <a:p>
            <a:endParaRPr lang="en-US" dirty="0"/>
          </a:p>
          <a:p>
            <a:r>
              <a:rPr lang="en-US" dirty="0"/>
              <a:t>Customer satisfaction – efficient and effective operation, lesser down time</a:t>
            </a:r>
          </a:p>
          <a:p>
            <a:endParaRPr lang="en-US" dirty="0"/>
          </a:p>
          <a:p>
            <a:r>
              <a:rPr lang="en-US" altLang="zh-CN" dirty="0"/>
              <a:t>ROI – identify flaws and root cause, reduce workload, time and resources with the service, no need spend more expenses on this and that</a:t>
            </a:r>
            <a:endParaRPr lang="en-US" dirty="0"/>
          </a:p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464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9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759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10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1122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11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7329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12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9900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13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50089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14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2830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15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3896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16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10581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17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85846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D607C-45EA-6243-8DA2-9815A3D38839}" type="slidenum">
              <a:rPr kumimoji="1" lang="zh-CN" altLang="en-US" smtClean="0"/>
              <a:t>18</a:t>
            </a:fld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9815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蓝色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01" userDrawn="1">
          <p15:clr>
            <a:srgbClr val="FBAE40"/>
          </p15:clr>
        </p15:guide>
        <p15:guide id="2" pos="756" userDrawn="1">
          <p15:clr>
            <a:srgbClr val="FBAE40"/>
          </p15:clr>
        </p15:guide>
        <p15:guide id="3" pos="3840" userDrawn="1">
          <p15:clr>
            <a:srgbClr val="FBAE40"/>
          </p15:clr>
        </p15:guide>
        <p15:guide id="4" pos="6970" userDrawn="1">
          <p15:clr>
            <a:srgbClr val="FBAE40"/>
          </p15:clr>
        </p15:guide>
        <p15:guide id="5" pos="3940" userDrawn="1">
          <p15:clr>
            <a:srgbClr val="FBAE40"/>
          </p15:clr>
        </p15:guide>
        <p15:guide id="6" orient="horz" pos="4042" userDrawn="1">
          <p15:clr>
            <a:srgbClr val="FBAE40"/>
          </p15:clr>
        </p15:guide>
        <p15:guide id="7" orient="horz" pos="429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5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  <p:sp>
        <p:nvSpPr>
          <p:cNvPr id="48" name="矩形 47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 userDrawn="1"/>
        </p:nvSpPr>
        <p:spPr>
          <a:xfrm>
            <a:off x="558800" y="165099"/>
            <a:ext cx="5232400" cy="550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/>
              <a:t>单击此处编辑母版标题样式</a:t>
            </a:r>
          </a:p>
        </p:txBody>
      </p:sp>
      <p:sp>
        <p:nvSpPr>
          <p:cNvPr id="48" name="矩形 47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5" r:id="rId5"/>
    <p:sldLayoutId id="2147483658" r:id="rId6"/>
    <p:sldLayoutId id="2147483660" r:id="rId7"/>
    <p:sldLayoutId id="2147483659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514045"/>
            <a:ext cx="438150" cy="2028767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514045"/>
            <a:ext cx="123825" cy="202876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id="{F3AB8A1A-274A-46AA-A5E4-CF216942D7C1}"/>
              </a:ext>
            </a:extLst>
          </p:cNvPr>
          <p:cNvGrpSpPr/>
          <p:nvPr/>
        </p:nvGrpSpPr>
        <p:grpSpPr>
          <a:xfrm>
            <a:off x="661868" y="1697478"/>
            <a:ext cx="8375276" cy="3661900"/>
            <a:chOff x="1320954" y="1989957"/>
            <a:chExt cx="6939803" cy="2238564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976DC312-8EF3-44D4-8456-2F324ECB6402}"/>
                </a:ext>
              </a:extLst>
            </p:cNvPr>
            <p:cNvSpPr/>
            <p:nvPr/>
          </p:nvSpPr>
          <p:spPr>
            <a:xfrm>
              <a:off x="1320954" y="1989957"/>
              <a:ext cx="5776326" cy="12605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Sangfor’s</a:t>
              </a:r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Threat Identification, Analysis and Risk Assessment (TIARA) &amp; Managed Detection and Response (MDR) Service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61C0D9E3-7914-4F72-B9D2-C6858BE261CB}"/>
                </a:ext>
              </a:extLst>
            </p:cNvPr>
            <p:cNvCxnSpPr/>
            <p:nvPr/>
          </p:nvCxnSpPr>
          <p:spPr>
            <a:xfrm>
              <a:off x="1320954" y="3250546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2">
              <a:extLst>
                <a:ext uri="{FF2B5EF4-FFF2-40B4-BE49-F238E27FC236}">
                  <a16:creationId xmlns:a16="http://schemas.microsoft.com/office/drawing/2014/main" id="{A67E386A-5F89-4A92-872B-BB28A8661CD5}"/>
                </a:ext>
              </a:extLst>
            </p:cNvPr>
            <p:cNvSpPr/>
            <p:nvPr/>
          </p:nvSpPr>
          <p:spPr>
            <a:xfrm>
              <a:off x="1320954" y="3250546"/>
              <a:ext cx="6939803" cy="9779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Jeffrey Lee 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i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Security Services Product Manager cum. Cyber Security Consultant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CREST Registered Tester (CRT), </a:t>
              </a:r>
              <a:b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Offensive Security Certified Professional (OSCP),</a:t>
              </a:r>
              <a:b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CompTIA Pentest+, Certified Ethical Hacker (CEH)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61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Agenda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D5940FAB-778A-4F23-AC85-CEA47FE04BC7}"/>
              </a:ext>
            </a:extLst>
          </p:cNvPr>
          <p:cNvSpPr/>
          <p:nvPr/>
        </p:nvSpPr>
        <p:spPr>
          <a:xfrm>
            <a:off x="2842260" y="1078010"/>
            <a:ext cx="649479" cy="649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1</a:t>
            </a:r>
            <a:endParaRPr lang="en-US" sz="20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1618DEF-3973-4FC2-9C5B-99C722CDA48D}"/>
              </a:ext>
            </a:extLst>
          </p:cNvPr>
          <p:cNvSpPr txBox="1"/>
          <p:nvPr/>
        </p:nvSpPr>
        <p:spPr>
          <a:xfrm>
            <a:off x="4433332" y="1218083"/>
            <a:ext cx="3050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CISO Fears &amp; Concerns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79A77974-D1EB-4255-A842-42A90C24A9BD}"/>
              </a:ext>
            </a:extLst>
          </p:cNvPr>
          <p:cNvSpPr txBox="1"/>
          <p:nvPr/>
        </p:nvSpPr>
        <p:spPr>
          <a:xfrm>
            <a:off x="4433332" y="2220817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How to Help CISO?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C9021D38-9710-4ED3-B2B9-06B80EBE1D14}"/>
              </a:ext>
            </a:extLst>
          </p:cNvPr>
          <p:cNvSpPr txBox="1"/>
          <p:nvPr/>
        </p:nvSpPr>
        <p:spPr>
          <a:xfrm>
            <a:off x="4433332" y="3223551"/>
            <a:ext cx="17828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TIARA Values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FC933F67-04E8-45C2-AAF0-B4CF0621AADD}"/>
              </a:ext>
            </a:extLst>
          </p:cNvPr>
          <p:cNvSpPr txBox="1"/>
          <p:nvPr/>
        </p:nvSpPr>
        <p:spPr>
          <a:xfrm>
            <a:off x="4433332" y="4226285"/>
            <a:ext cx="2816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Sales Guide on TIARA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0FB36504-27D7-4498-B78B-D0BD72496A8C}"/>
              </a:ext>
            </a:extLst>
          </p:cNvPr>
          <p:cNvSpPr txBox="1"/>
          <p:nvPr/>
        </p:nvSpPr>
        <p:spPr>
          <a:xfrm>
            <a:off x="4433332" y="5229019"/>
            <a:ext cx="14574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Thank You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E425906A-4075-44BB-ACD5-0B94EA3A45BE}"/>
              </a:ext>
            </a:extLst>
          </p:cNvPr>
          <p:cNvSpPr/>
          <p:nvPr/>
        </p:nvSpPr>
        <p:spPr>
          <a:xfrm>
            <a:off x="2837760" y="2080744"/>
            <a:ext cx="649479" cy="649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2</a:t>
            </a:r>
            <a:endParaRPr lang="en-US" sz="2000" dirty="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FCFDC777-2F97-477A-81DB-B89DC35931CC}"/>
              </a:ext>
            </a:extLst>
          </p:cNvPr>
          <p:cNvSpPr/>
          <p:nvPr/>
        </p:nvSpPr>
        <p:spPr>
          <a:xfrm>
            <a:off x="2837760" y="3083478"/>
            <a:ext cx="649479" cy="649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3</a:t>
            </a:r>
            <a:endParaRPr lang="en-US" sz="2000" dirty="0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C8A884DB-D4D0-4888-814F-19CDE367EB99}"/>
              </a:ext>
            </a:extLst>
          </p:cNvPr>
          <p:cNvSpPr/>
          <p:nvPr/>
        </p:nvSpPr>
        <p:spPr>
          <a:xfrm>
            <a:off x="2837760" y="4086212"/>
            <a:ext cx="649479" cy="649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4</a:t>
            </a:r>
            <a:endParaRPr lang="en-US" sz="2000" dirty="0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43DE1C97-C498-4B34-8309-8AE61F9CE716}"/>
              </a:ext>
            </a:extLst>
          </p:cNvPr>
          <p:cNvSpPr/>
          <p:nvPr/>
        </p:nvSpPr>
        <p:spPr>
          <a:xfrm>
            <a:off x="2838208" y="5088946"/>
            <a:ext cx="649479" cy="649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5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571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3105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Sleeping Position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90179FBA-65B4-41D6-A6C8-94ACAB2BF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435" y="1087615"/>
            <a:ext cx="8857130" cy="4607111"/>
          </a:xfrm>
          <a:prstGeom prst="rect">
            <a:avLst/>
          </a:prstGeom>
        </p:spPr>
      </p:pic>
      <p:sp>
        <p:nvSpPr>
          <p:cNvPr id="10" name="Text Box 7">
            <a:extLst>
              <a:ext uri="{FF2B5EF4-FFF2-40B4-BE49-F238E27FC236}">
                <a16:creationId xmlns:a16="http://schemas.microsoft.com/office/drawing/2014/main" id="{FA15CE84-8ABD-4BE4-89B8-BF19BFC10848}"/>
              </a:ext>
            </a:extLst>
          </p:cNvPr>
          <p:cNvSpPr txBox="1"/>
          <p:nvPr/>
        </p:nvSpPr>
        <p:spPr>
          <a:xfrm>
            <a:off x="1931035" y="5721994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CEO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C2C63EB5-A422-4E5C-9C33-144338135F93}"/>
              </a:ext>
            </a:extLst>
          </p:cNvPr>
          <p:cNvSpPr txBox="1"/>
          <p:nvPr/>
        </p:nvSpPr>
        <p:spPr>
          <a:xfrm>
            <a:off x="4204017" y="5721994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CFO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6B90A9AB-0C02-4100-8274-F783CCE9CA29}"/>
              </a:ext>
            </a:extLst>
          </p:cNvPr>
          <p:cNvSpPr txBox="1"/>
          <p:nvPr/>
        </p:nvSpPr>
        <p:spPr>
          <a:xfrm>
            <a:off x="6476999" y="5721993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COO</a:t>
            </a:r>
          </a:p>
        </p:txBody>
      </p:sp>
      <p:sp>
        <p:nvSpPr>
          <p:cNvPr id="13" name="Text Box 10">
            <a:extLst>
              <a:ext uri="{FF2B5EF4-FFF2-40B4-BE49-F238E27FC236}">
                <a16:creationId xmlns:a16="http://schemas.microsoft.com/office/drawing/2014/main" id="{79A45DEA-BFDF-4C79-8713-94D2374E0CC9}"/>
              </a:ext>
            </a:extLst>
          </p:cNvPr>
          <p:cNvSpPr txBox="1"/>
          <p:nvPr/>
        </p:nvSpPr>
        <p:spPr>
          <a:xfrm>
            <a:off x="8749981" y="5724215"/>
            <a:ext cx="1179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CISO</a:t>
            </a:r>
          </a:p>
        </p:txBody>
      </p:sp>
    </p:spTree>
    <p:extLst>
      <p:ext uri="{BB962C8B-B14F-4D97-AF65-F5344CB8AC3E}">
        <p14:creationId xmlns:p14="http://schemas.microsoft.com/office/powerpoint/2010/main" val="2454288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41857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CISO Fears &amp; Concerns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380A3CE-A171-438D-9553-C9F88A9C0DB7}"/>
              </a:ext>
            </a:extLst>
          </p:cNvPr>
          <p:cNvSpPr txBox="1"/>
          <p:nvPr/>
        </p:nvSpPr>
        <p:spPr>
          <a:xfrm>
            <a:off x="2423448" y="1710465"/>
            <a:ext cx="7192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Out of control situation due to </a:t>
            </a:r>
            <a:r>
              <a:rPr lang="en-US" b="1" dirty="0">
                <a:solidFill>
                  <a:srgbClr val="FF0000"/>
                </a:solidFill>
              </a:rPr>
              <a:t>hidden malwares &amp; ransomware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id="{A783D733-B755-45E1-8D99-C2B79392C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36" y="1538957"/>
            <a:ext cx="646331" cy="646332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02EDACCF-904C-4DB6-BC34-632C5F37BEFF}"/>
              </a:ext>
            </a:extLst>
          </p:cNvPr>
          <p:cNvSpPr txBox="1"/>
          <p:nvPr/>
        </p:nvSpPr>
        <p:spPr>
          <a:xfrm>
            <a:off x="2423448" y="2434862"/>
            <a:ext cx="7894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No </a:t>
            </a:r>
            <a:r>
              <a:rPr lang="en-US" altLang="zh-CN" b="1" dirty="0">
                <a:solidFill>
                  <a:srgbClr val="FF0000"/>
                </a:solidFill>
              </a:rPr>
              <a:t>kill chain &amp; attack path determination </a:t>
            </a:r>
            <a:r>
              <a:rPr lang="en-US" altLang="zh-CN" dirty="0">
                <a:solidFill>
                  <a:schemeClr val="bg1"/>
                </a:solidFill>
              </a:rPr>
              <a:t>may cause it team not sure where to investigation and lead to unnecessary works with no result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F789F405-1B86-46BA-A61C-D6CE6D1BC0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36" y="2434863"/>
            <a:ext cx="646331" cy="646331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3A112C0D-56C0-4C55-B210-F2C326642E04}"/>
              </a:ext>
            </a:extLst>
          </p:cNvPr>
          <p:cNvSpPr txBox="1"/>
          <p:nvPr/>
        </p:nvSpPr>
        <p:spPr>
          <a:xfrm>
            <a:off x="2461260" y="3416604"/>
            <a:ext cx="8253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Attacks bypass existing security controls / Insufficient security controls </a:t>
            </a:r>
            <a:r>
              <a:rPr lang="en-US" altLang="zh-CN" dirty="0">
                <a:solidFill>
                  <a:schemeClr val="bg1"/>
                </a:solidFill>
              </a:rPr>
              <a:t>lead to regulatory compliance violation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C965FC48-3722-4386-BF0F-6A5578AA2E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36" y="3375212"/>
            <a:ext cx="646331" cy="646331"/>
          </a:xfrm>
          <a:prstGeom prst="rect">
            <a:avLst/>
          </a:prstGeom>
        </p:spPr>
      </p:pic>
      <p:sp>
        <p:nvSpPr>
          <p:cNvPr id="28" name="文本框 27">
            <a:extLst>
              <a:ext uri="{FF2B5EF4-FFF2-40B4-BE49-F238E27FC236}">
                <a16:creationId xmlns:a16="http://schemas.microsoft.com/office/drawing/2014/main" id="{85D16D8E-975D-4932-98F0-48699E340110}"/>
              </a:ext>
            </a:extLst>
          </p:cNvPr>
          <p:cNvSpPr txBox="1"/>
          <p:nvPr/>
        </p:nvSpPr>
        <p:spPr>
          <a:xfrm>
            <a:off x="2423448" y="4398347"/>
            <a:ext cx="8253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Legal issue due to </a:t>
            </a:r>
            <a:r>
              <a:rPr lang="en-US" altLang="zh-CN" b="1" dirty="0">
                <a:solidFill>
                  <a:srgbClr val="FF0000"/>
                </a:solidFill>
              </a:rPr>
              <a:t>customer data leakage / DDOS Attack </a:t>
            </a:r>
            <a:r>
              <a:rPr lang="en-US" altLang="zh-CN" dirty="0">
                <a:solidFill>
                  <a:schemeClr val="bg1"/>
                </a:solidFill>
              </a:rPr>
              <a:t>from internal compromised machine (zombie) to external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E36383A6-7161-456B-A4D6-E164A0894F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36" y="4398346"/>
            <a:ext cx="646332" cy="646332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03CF4A23-5C20-40FB-90C0-8F20D5FA56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36" y="5338695"/>
            <a:ext cx="646331" cy="646331"/>
          </a:xfrm>
          <a:prstGeom prst="rect">
            <a:avLst/>
          </a:prstGeom>
        </p:spPr>
      </p:pic>
      <p:sp>
        <p:nvSpPr>
          <p:cNvPr id="37" name="文本框 36">
            <a:extLst>
              <a:ext uri="{FF2B5EF4-FFF2-40B4-BE49-F238E27FC236}">
                <a16:creationId xmlns:a16="http://schemas.microsoft.com/office/drawing/2014/main" id="{EF4FCF41-A266-46D2-8FFD-47FA94A4204E}"/>
              </a:ext>
            </a:extLst>
          </p:cNvPr>
          <p:cNvSpPr txBox="1"/>
          <p:nvPr/>
        </p:nvSpPr>
        <p:spPr>
          <a:xfrm>
            <a:off x="2423448" y="5338695"/>
            <a:ext cx="8253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Internal </a:t>
            </a:r>
            <a:r>
              <a:rPr lang="en-US" b="1" dirty="0">
                <a:solidFill>
                  <a:srgbClr val="FF0000"/>
                </a:solidFill>
              </a:rPr>
              <a:t>insecure practices and abnormal traffics </a:t>
            </a:r>
            <a:r>
              <a:rPr lang="en-US" dirty="0">
                <a:solidFill>
                  <a:schemeClr val="bg1"/>
                </a:solidFill>
              </a:rPr>
              <a:t>that could introduce more attack surfaces for attackers</a:t>
            </a:r>
          </a:p>
        </p:txBody>
      </p:sp>
    </p:spTree>
    <p:extLst>
      <p:ext uri="{BB962C8B-B14F-4D97-AF65-F5344CB8AC3E}">
        <p14:creationId xmlns:p14="http://schemas.microsoft.com/office/powerpoint/2010/main" val="3488304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3222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 CISO Want?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Sangfor Technologies</a:t>
            </a:r>
            <a:endParaRPr lang="en-US" altLang="zh-CN" dirty="0"/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CONFIDENTIAL</a:t>
            </a:r>
            <a:endParaRPr lang="zh-CN" altLang="en-US" dirty="0"/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6160F31-3072-4AD4-A78A-EFB42DA7827D}"/>
              </a:ext>
            </a:extLst>
          </p:cNvPr>
          <p:cNvSpPr txBox="1"/>
          <p:nvPr/>
        </p:nvSpPr>
        <p:spPr>
          <a:xfrm>
            <a:off x="8700773" y="4871474"/>
            <a:ext cx="3042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No Event-Based Remediation Methods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76681D7-9BD1-4595-BE81-A7B391828F5D}"/>
              </a:ext>
            </a:extLst>
          </p:cNvPr>
          <p:cNvSpPr txBox="1"/>
          <p:nvPr/>
        </p:nvSpPr>
        <p:spPr>
          <a:xfrm>
            <a:off x="8700774" y="2467740"/>
            <a:ext cx="3042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Potential data leakage? Outbound attack traffics?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71EC5785-55CD-4F07-A78C-FBF7DA8D41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02" y="1998062"/>
            <a:ext cx="3422524" cy="3020377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95D71355-44CE-4154-8D7F-533BFBA7702F}"/>
              </a:ext>
            </a:extLst>
          </p:cNvPr>
          <p:cNvSpPr txBox="1"/>
          <p:nvPr/>
        </p:nvSpPr>
        <p:spPr>
          <a:xfrm>
            <a:off x="8689551" y="3439647"/>
            <a:ext cx="294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Meet regulatory compliances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940F9EF-426C-4CDA-8BA1-8F5558CF95EB}"/>
              </a:ext>
            </a:extLst>
          </p:cNvPr>
          <p:cNvSpPr txBox="1"/>
          <p:nvPr/>
        </p:nvSpPr>
        <p:spPr>
          <a:xfrm>
            <a:off x="5144179" y="1376926"/>
            <a:ext cx="2413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C000"/>
                </a:solidFill>
              </a:rPr>
              <a:t>Know everything in network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F79F18B-2CCD-4F3F-A42B-D81961439BE8}"/>
              </a:ext>
            </a:extLst>
          </p:cNvPr>
          <p:cNvSpPr txBox="1"/>
          <p:nvPr/>
        </p:nvSpPr>
        <p:spPr>
          <a:xfrm>
            <a:off x="8689551" y="4162143"/>
            <a:ext cx="2956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Minimize Unnecessary Workloads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E5DAA60-813B-46BF-8E97-73B784D38B6A}"/>
              </a:ext>
            </a:extLst>
          </p:cNvPr>
          <p:cNvSpPr txBox="1"/>
          <p:nvPr/>
        </p:nvSpPr>
        <p:spPr>
          <a:xfrm>
            <a:off x="8700774" y="1017029"/>
            <a:ext cx="3159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Attacks bypassed existing defense?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56D0C94-97CB-4A87-8F64-16464174B8C2}"/>
              </a:ext>
            </a:extLst>
          </p:cNvPr>
          <p:cNvSpPr txBox="1"/>
          <p:nvPr/>
        </p:nvSpPr>
        <p:spPr>
          <a:xfrm>
            <a:off x="8700773" y="1884758"/>
            <a:ext cx="19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Hidden threats?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48353683-6206-4FB7-B536-BF928C4B6713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 flipV="1">
            <a:off x="7557679" y="1340195"/>
            <a:ext cx="1143095" cy="729229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AB900ED-F02F-47FA-916A-E3CA8ADC92BC}"/>
              </a:ext>
            </a:extLst>
          </p:cNvPr>
          <p:cNvCxnSpPr>
            <a:cxnSpLocks/>
            <a:stCxn id="13" idx="3"/>
            <a:endCxn id="16" idx="1"/>
          </p:cNvCxnSpPr>
          <p:nvPr/>
        </p:nvCxnSpPr>
        <p:spPr>
          <a:xfrm>
            <a:off x="7557679" y="2069424"/>
            <a:ext cx="11430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76A9607E-4F1F-4382-8CE7-76BAB9AEC0D9}"/>
              </a:ext>
            </a:extLst>
          </p:cNvPr>
          <p:cNvCxnSpPr>
            <a:cxnSpLocks/>
            <a:stCxn id="13" idx="3"/>
            <a:endCxn id="28" idx="1"/>
          </p:cNvCxnSpPr>
          <p:nvPr/>
        </p:nvCxnSpPr>
        <p:spPr>
          <a:xfrm>
            <a:off x="7557679" y="2069424"/>
            <a:ext cx="1143095" cy="7214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BB970FCE-6E29-4E9B-ADC4-2C57C5D9DF9B}"/>
              </a:ext>
            </a:extLst>
          </p:cNvPr>
          <p:cNvCxnSpPr>
            <a:cxnSpLocks/>
            <a:stCxn id="29" idx="3"/>
            <a:endCxn id="12" idx="1"/>
          </p:cNvCxnSpPr>
          <p:nvPr/>
        </p:nvCxnSpPr>
        <p:spPr>
          <a:xfrm flipV="1">
            <a:off x="7887377" y="3762813"/>
            <a:ext cx="802174" cy="722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>
            <a:extLst>
              <a:ext uri="{FF2B5EF4-FFF2-40B4-BE49-F238E27FC236}">
                <a16:creationId xmlns:a16="http://schemas.microsoft.com/office/drawing/2014/main" id="{7803081E-3138-48BA-9583-FFC66C0C7997}"/>
              </a:ext>
            </a:extLst>
          </p:cNvPr>
          <p:cNvSpPr txBox="1"/>
          <p:nvPr/>
        </p:nvSpPr>
        <p:spPr>
          <a:xfrm>
            <a:off x="5144179" y="3792811"/>
            <a:ext cx="2743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C000"/>
                </a:solidFill>
              </a:rPr>
              <a:t>Long-term Improvement Plan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C3E94850-81A0-4F7D-A9DF-31CF3F53B259}"/>
              </a:ext>
            </a:extLst>
          </p:cNvPr>
          <p:cNvCxnSpPr>
            <a:stCxn id="29" idx="3"/>
            <a:endCxn id="14" idx="1"/>
          </p:cNvCxnSpPr>
          <p:nvPr/>
        </p:nvCxnSpPr>
        <p:spPr>
          <a:xfrm>
            <a:off x="7887377" y="4485309"/>
            <a:ext cx="8021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DBE4044A-AADA-4008-856D-00B8BED8464B}"/>
              </a:ext>
            </a:extLst>
          </p:cNvPr>
          <p:cNvCxnSpPr>
            <a:stCxn id="29" idx="3"/>
            <a:endCxn id="4" idx="1"/>
          </p:cNvCxnSpPr>
          <p:nvPr/>
        </p:nvCxnSpPr>
        <p:spPr>
          <a:xfrm>
            <a:off x="7887377" y="4485309"/>
            <a:ext cx="813396" cy="709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30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/>
      <p:bldP spid="12" grpId="0"/>
      <p:bldP spid="13" grpId="0"/>
      <p:bldP spid="14" grpId="0"/>
      <p:bldP spid="15" grpId="0"/>
      <p:bldP spid="16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5511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Meet What CISO Want?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Sangfor Technologies</a:t>
            </a:r>
            <a:endParaRPr lang="en-US" altLang="zh-CN" dirty="0"/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CONFIDENTIAL</a:t>
            </a:r>
            <a:endParaRPr lang="zh-CN" altLang="en-US" dirty="0"/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F206ACF-881C-4BE4-9259-34158D856739}"/>
              </a:ext>
            </a:extLst>
          </p:cNvPr>
          <p:cNvSpPr txBox="1"/>
          <p:nvPr/>
        </p:nvSpPr>
        <p:spPr>
          <a:xfrm>
            <a:off x="4857464" y="2989650"/>
            <a:ext cx="255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Perform Gap Analysis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455F5EC-FE6C-44E6-BA00-792D11F5D74C}"/>
              </a:ext>
            </a:extLst>
          </p:cNvPr>
          <p:cNvSpPr txBox="1"/>
          <p:nvPr/>
        </p:nvSpPr>
        <p:spPr>
          <a:xfrm>
            <a:off x="6236063" y="5149971"/>
            <a:ext cx="3306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Meet Industry Best Practice &amp; Regulatory Compliance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5C0CD35-CF6E-40B5-8A6E-3BBF90097172}"/>
              </a:ext>
            </a:extLst>
          </p:cNvPr>
          <p:cNvSpPr txBox="1"/>
          <p:nvPr/>
        </p:nvSpPr>
        <p:spPr>
          <a:xfrm>
            <a:off x="805200" y="2829643"/>
            <a:ext cx="2701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All Necessary Security Controls in Place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1BAF5130-CF32-48B9-96AC-F0776398E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355" y="1507200"/>
            <a:ext cx="1219200" cy="12192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212F132-E46D-4120-87A5-0DB954DAC1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705" y="3702288"/>
            <a:ext cx="1219200" cy="1219200"/>
          </a:xfrm>
          <a:prstGeom prst="rect">
            <a:avLst/>
          </a:prstGeom>
        </p:spPr>
      </p:pic>
      <p:pic>
        <p:nvPicPr>
          <p:cNvPr id="1026" name="Picture 2" descr="“gap cartoon”的图片搜索结果">
            <a:extLst>
              <a:ext uri="{FF2B5EF4-FFF2-40B4-BE49-F238E27FC236}">
                <a16:creationId xmlns:a16="http://schemas.microsoft.com/office/drawing/2014/main" id="{AC1B645A-C810-44C5-AA06-4648B05A8C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t="5223" r="-574" b="7339"/>
          <a:stretch/>
        </p:blipFill>
        <p:spPr bwMode="auto">
          <a:xfrm>
            <a:off x="5356519" y="1425712"/>
            <a:ext cx="1560604" cy="146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38B84AF-49A3-4683-9A57-226F72A1D7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369" y="3702288"/>
            <a:ext cx="1219200" cy="1219200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7A876A62-7EC4-4625-A86A-D22B7F4A7938}"/>
              </a:ext>
            </a:extLst>
          </p:cNvPr>
          <p:cNvSpPr txBox="1"/>
          <p:nvPr/>
        </p:nvSpPr>
        <p:spPr>
          <a:xfrm>
            <a:off x="2712215" y="5147803"/>
            <a:ext cx="2701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Effective &amp; Efficient Daily Operation</a:t>
            </a:r>
          </a:p>
        </p:txBody>
      </p:sp>
      <p:pic>
        <p:nvPicPr>
          <p:cNvPr id="5" name="Picture 2" descr="“eyes of sauron”的图片搜索结果">
            <a:extLst>
              <a:ext uri="{FF2B5EF4-FFF2-40B4-BE49-F238E27FC236}">
                <a16:creationId xmlns:a16="http://schemas.microsoft.com/office/drawing/2014/main" id="{EEDF3F3F-7CF1-48E9-943C-8C331EADD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35" y="1320181"/>
            <a:ext cx="2681818" cy="151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29CD05B1-1A0C-42D2-918D-5D63F4909A32}"/>
              </a:ext>
            </a:extLst>
          </p:cNvPr>
          <p:cNvSpPr txBox="1"/>
          <p:nvPr/>
        </p:nvSpPr>
        <p:spPr>
          <a:xfrm>
            <a:off x="8498905" y="3020046"/>
            <a:ext cx="3174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Visibility on network threats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12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B76CE12-6D71-4A5B-9C31-4793F4F65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1D8B496-64D3-48DA-BF9F-A9B2CBAB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75F6F7F-CDC6-4C74-B7E6-176545106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AA8F630-DA7B-418B-AB84-5568722FA0F9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BC9A7A6-9785-4618-A01F-D0E6103F86B9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08B5119-CB83-4332-B9DD-2EC7BC1895A4}"/>
              </a:ext>
            </a:extLst>
          </p:cNvPr>
          <p:cNvSpPr/>
          <p:nvPr/>
        </p:nvSpPr>
        <p:spPr>
          <a:xfrm>
            <a:off x="579651" y="200326"/>
            <a:ext cx="5283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Why </a:t>
            </a:r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Sangfor’s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TIARA Service?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2C2F1F2-4456-49C2-BD66-2618CC48FB79}"/>
              </a:ext>
            </a:extLst>
          </p:cNvPr>
          <p:cNvSpPr txBox="1"/>
          <p:nvPr/>
        </p:nvSpPr>
        <p:spPr>
          <a:xfrm>
            <a:off x="1448248" y="2540639"/>
            <a:ext cx="475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Business impact analysis on critical assets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1AD0BD1-6DA7-4B66-B2CF-FAE247047B88}"/>
              </a:ext>
            </a:extLst>
          </p:cNvPr>
          <p:cNvSpPr txBox="1"/>
          <p:nvPr/>
        </p:nvSpPr>
        <p:spPr>
          <a:xfrm>
            <a:off x="1448248" y="3384916"/>
            <a:ext cx="1025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Lightweight risk assessment on network (Avoidance / Acceptance / Mitigation / Transfer) 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1A7B8D0-2E99-4742-8C2C-BEB600250D45}"/>
              </a:ext>
            </a:extLst>
          </p:cNvPr>
          <p:cNvSpPr txBox="1"/>
          <p:nvPr/>
        </p:nvSpPr>
        <p:spPr>
          <a:xfrm>
            <a:off x="1412389" y="1419363"/>
            <a:ext cx="10086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Help customers who lack of security experts in identifying root cause and provide long term improvement plan, instead of focus on event by event remediation methods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DD384CF-FC94-43CA-9374-FB3800551C8B}"/>
              </a:ext>
            </a:extLst>
          </p:cNvPr>
          <p:cNvSpPr txBox="1"/>
          <p:nvPr/>
        </p:nvSpPr>
        <p:spPr>
          <a:xfrm>
            <a:off x="1448248" y="4229193"/>
            <a:ext cx="1025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Identify potential threats before it turns into security incidents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11E29F3-7349-4687-B518-7A3E1BA19822}"/>
              </a:ext>
            </a:extLst>
          </p:cNvPr>
          <p:cNvSpPr txBox="1"/>
          <p:nvPr/>
        </p:nvSpPr>
        <p:spPr>
          <a:xfrm>
            <a:off x="1448248" y="5073470"/>
            <a:ext cx="10251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Rich experience in different industries and experience in handling different security incidents</a:t>
            </a:r>
          </a:p>
        </p:txBody>
      </p:sp>
      <p:sp>
        <p:nvSpPr>
          <p:cNvPr id="9" name="星形: 五角 8">
            <a:extLst>
              <a:ext uri="{FF2B5EF4-FFF2-40B4-BE49-F238E27FC236}">
                <a16:creationId xmlns:a16="http://schemas.microsoft.com/office/drawing/2014/main" id="{88F0A3B1-CC70-4A9E-B8CD-72151F31A1FA}"/>
              </a:ext>
            </a:extLst>
          </p:cNvPr>
          <p:cNvSpPr/>
          <p:nvPr/>
        </p:nvSpPr>
        <p:spPr>
          <a:xfrm>
            <a:off x="902379" y="1528411"/>
            <a:ext cx="428233" cy="42823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星形: 五角 16">
            <a:extLst>
              <a:ext uri="{FF2B5EF4-FFF2-40B4-BE49-F238E27FC236}">
                <a16:creationId xmlns:a16="http://schemas.microsoft.com/office/drawing/2014/main" id="{C01ADA7B-BF9E-4963-A1E7-18F7939FB521}"/>
              </a:ext>
            </a:extLst>
          </p:cNvPr>
          <p:cNvSpPr/>
          <p:nvPr/>
        </p:nvSpPr>
        <p:spPr>
          <a:xfrm>
            <a:off x="902378" y="2475845"/>
            <a:ext cx="428233" cy="42823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星形: 五角 17">
            <a:extLst>
              <a:ext uri="{FF2B5EF4-FFF2-40B4-BE49-F238E27FC236}">
                <a16:creationId xmlns:a16="http://schemas.microsoft.com/office/drawing/2014/main" id="{7E435254-D711-4A37-B460-2A6DEC3E0572}"/>
              </a:ext>
            </a:extLst>
          </p:cNvPr>
          <p:cNvSpPr/>
          <p:nvPr/>
        </p:nvSpPr>
        <p:spPr>
          <a:xfrm>
            <a:off x="902378" y="3355465"/>
            <a:ext cx="428233" cy="42823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星形: 五角 18">
            <a:extLst>
              <a:ext uri="{FF2B5EF4-FFF2-40B4-BE49-F238E27FC236}">
                <a16:creationId xmlns:a16="http://schemas.microsoft.com/office/drawing/2014/main" id="{E58D53B8-E76C-4D0B-8B16-9DB5FC381752}"/>
              </a:ext>
            </a:extLst>
          </p:cNvPr>
          <p:cNvSpPr/>
          <p:nvPr/>
        </p:nvSpPr>
        <p:spPr>
          <a:xfrm>
            <a:off x="902377" y="4199742"/>
            <a:ext cx="428233" cy="42823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星形: 五角 19">
            <a:extLst>
              <a:ext uri="{FF2B5EF4-FFF2-40B4-BE49-F238E27FC236}">
                <a16:creationId xmlns:a16="http://schemas.microsoft.com/office/drawing/2014/main" id="{4BEACF4C-8824-45DB-9D81-BDC63354FF1D}"/>
              </a:ext>
            </a:extLst>
          </p:cNvPr>
          <p:cNvSpPr/>
          <p:nvPr/>
        </p:nvSpPr>
        <p:spPr>
          <a:xfrm>
            <a:off x="902377" y="5182518"/>
            <a:ext cx="428233" cy="42823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16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4" grpId="0"/>
      <p:bldP spid="15" grpId="0"/>
      <p:bldP spid="9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B76CE12-6D71-4A5B-9C31-4793F4F65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1D8B496-64D3-48DA-BF9F-A9B2CBAB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75F6F7F-CDC6-4C74-B7E6-176545106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22EC438-179B-4047-829A-3E69EF2934A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471E630-2F9E-41B3-84C6-DF107FAB597B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43A4179-46AD-46E1-B506-280B10246CBD}"/>
              </a:ext>
            </a:extLst>
          </p:cNvPr>
          <p:cNvSpPr/>
          <p:nvPr/>
        </p:nvSpPr>
        <p:spPr>
          <a:xfrm>
            <a:off x="579651" y="200326"/>
            <a:ext cx="2893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Business Values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A3C4347-D6DC-4985-BBD8-FD60E85C188B}"/>
              </a:ext>
            </a:extLst>
          </p:cNvPr>
          <p:cNvSpPr txBox="1"/>
          <p:nvPr/>
        </p:nvSpPr>
        <p:spPr>
          <a:xfrm>
            <a:off x="1592909" y="1639218"/>
            <a:ext cx="3760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Business Impact Analysis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65A26B6-89E7-480C-9F2A-4E0E1B06D552}"/>
              </a:ext>
            </a:extLst>
          </p:cNvPr>
          <p:cNvSpPr txBox="1"/>
          <p:nvPr/>
        </p:nvSpPr>
        <p:spPr>
          <a:xfrm>
            <a:off x="3028558" y="2491523"/>
            <a:ext cx="4951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Shareholders’ Confidence Level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A9ACEBCB-154B-44A2-AF90-3B2A4C0BDC23}"/>
              </a:ext>
            </a:extLst>
          </p:cNvPr>
          <p:cNvSpPr txBox="1"/>
          <p:nvPr/>
        </p:nvSpPr>
        <p:spPr>
          <a:xfrm>
            <a:off x="4395742" y="3330530"/>
            <a:ext cx="3736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Customers’ Satisfaction 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95EFEFB4-9B36-446C-AF5E-179E5C5A873D}"/>
              </a:ext>
            </a:extLst>
          </p:cNvPr>
          <p:cNvSpPr txBox="1"/>
          <p:nvPr/>
        </p:nvSpPr>
        <p:spPr>
          <a:xfrm>
            <a:off x="5860403" y="4184406"/>
            <a:ext cx="3336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Return on Investment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6B2E58FC-AA3B-43F9-9CCA-3AE3CE8836DF}"/>
              </a:ext>
            </a:extLst>
          </p:cNvPr>
          <p:cNvSpPr txBox="1"/>
          <p:nvPr/>
        </p:nvSpPr>
        <p:spPr>
          <a:xfrm>
            <a:off x="7159457" y="5038282"/>
            <a:ext cx="3687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Peer Respect and Goal</a:t>
            </a:r>
          </a:p>
        </p:txBody>
      </p:sp>
      <p:sp>
        <p:nvSpPr>
          <p:cNvPr id="31" name="太阳形 30">
            <a:extLst>
              <a:ext uri="{FF2B5EF4-FFF2-40B4-BE49-F238E27FC236}">
                <a16:creationId xmlns:a16="http://schemas.microsoft.com/office/drawing/2014/main" id="{3B54E169-E7E7-4A8F-8E2C-05735205957A}"/>
              </a:ext>
            </a:extLst>
          </p:cNvPr>
          <p:cNvSpPr/>
          <p:nvPr/>
        </p:nvSpPr>
        <p:spPr>
          <a:xfrm>
            <a:off x="1227784" y="1685586"/>
            <a:ext cx="365125" cy="365125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32" name="太阳形 31">
            <a:extLst>
              <a:ext uri="{FF2B5EF4-FFF2-40B4-BE49-F238E27FC236}">
                <a16:creationId xmlns:a16="http://schemas.microsoft.com/office/drawing/2014/main" id="{E5638C46-DEC1-4242-B78C-A5E87A3700E3}"/>
              </a:ext>
            </a:extLst>
          </p:cNvPr>
          <p:cNvSpPr/>
          <p:nvPr/>
        </p:nvSpPr>
        <p:spPr>
          <a:xfrm>
            <a:off x="2663433" y="2548036"/>
            <a:ext cx="365125" cy="365125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33" name="太阳形 32">
            <a:extLst>
              <a:ext uri="{FF2B5EF4-FFF2-40B4-BE49-F238E27FC236}">
                <a16:creationId xmlns:a16="http://schemas.microsoft.com/office/drawing/2014/main" id="{A6FE8B0D-43E2-4387-A9AF-5A9CFF190937}"/>
              </a:ext>
            </a:extLst>
          </p:cNvPr>
          <p:cNvSpPr/>
          <p:nvPr/>
        </p:nvSpPr>
        <p:spPr>
          <a:xfrm>
            <a:off x="4017862" y="3359393"/>
            <a:ext cx="365125" cy="365125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34" name="太阳形 33">
            <a:extLst>
              <a:ext uri="{FF2B5EF4-FFF2-40B4-BE49-F238E27FC236}">
                <a16:creationId xmlns:a16="http://schemas.microsoft.com/office/drawing/2014/main" id="{0B7D4306-AD21-44DE-99AE-DC2ABFD61EC7}"/>
              </a:ext>
            </a:extLst>
          </p:cNvPr>
          <p:cNvSpPr/>
          <p:nvPr/>
        </p:nvSpPr>
        <p:spPr>
          <a:xfrm>
            <a:off x="5470973" y="4198400"/>
            <a:ext cx="365125" cy="365125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35" name="太阳形 34">
            <a:extLst>
              <a:ext uri="{FF2B5EF4-FFF2-40B4-BE49-F238E27FC236}">
                <a16:creationId xmlns:a16="http://schemas.microsoft.com/office/drawing/2014/main" id="{4D7DE1A7-09E9-48C5-9A1F-05D508A366EE}"/>
              </a:ext>
            </a:extLst>
          </p:cNvPr>
          <p:cNvSpPr/>
          <p:nvPr/>
        </p:nvSpPr>
        <p:spPr>
          <a:xfrm>
            <a:off x="6794332" y="5041614"/>
            <a:ext cx="365125" cy="365125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81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B76CE12-6D71-4A5B-9C31-4793F4F65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1D8B496-64D3-48DA-BF9F-A9B2CBAB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75F6F7F-CDC6-4C74-B7E6-176545106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22EC438-179B-4047-829A-3E69EF2934A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471E630-2F9E-41B3-84C6-DF107FAB597B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43A4179-46AD-46E1-B506-280B10246CBD}"/>
              </a:ext>
            </a:extLst>
          </p:cNvPr>
          <p:cNvSpPr/>
          <p:nvPr/>
        </p:nvSpPr>
        <p:spPr>
          <a:xfrm>
            <a:off x="579651" y="200326"/>
            <a:ext cx="31422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Technical Values</a:t>
            </a:r>
          </a:p>
        </p:txBody>
      </p:sp>
      <p:graphicFrame>
        <p:nvGraphicFramePr>
          <p:cNvPr id="11" name="图示 10">
            <a:extLst>
              <a:ext uri="{FF2B5EF4-FFF2-40B4-BE49-F238E27FC236}">
                <a16:creationId xmlns:a16="http://schemas.microsoft.com/office/drawing/2014/main" id="{F02D2695-B097-414B-98E6-2D6B23193E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233343"/>
              </p:ext>
            </p:extLst>
          </p:nvPr>
        </p:nvGraphicFramePr>
        <p:xfrm>
          <a:off x="1371600" y="887144"/>
          <a:ext cx="9493623" cy="540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5626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2707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 is TIARA?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CF3E790-14EA-42A3-AAD5-FBC3FFE1795C}"/>
              </a:ext>
            </a:extLst>
          </p:cNvPr>
          <p:cNvSpPr txBox="1"/>
          <p:nvPr/>
        </p:nvSpPr>
        <p:spPr>
          <a:xfrm>
            <a:off x="579651" y="1008529"/>
            <a:ext cx="6582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Threat Identification, Analysis and Risk Assessment (TIARA)</a:t>
            </a:r>
          </a:p>
        </p:txBody>
      </p:sp>
      <p:graphicFrame>
        <p:nvGraphicFramePr>
          <p:cNvPr id="4" name="图示 3">
            <a:extLst>
              <a:ext uri="{FF2B5EF4-FFF2-40B4-BE49-F238E27FC236}">
                <a16:creationId xmlns:a16="http://schemas.microsoft.com/office/drawing/2014/main" id="{65BB4D74-BF5F-4D35-A80F-6844A0044783}"/>
              </a:ext>
            </a:extLst>
          </p:cNvPr>
          <p:cNvGraphicFramePr/>
          <p:nvPr/>
        </p:nvGraphicFramePr>
        <p:xfrm>
          <a:off x="426714" y="1801906"/>
          <a:ext cx="11461208" cy="3509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6171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5004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Value Added to Sales Team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24" name="Freeform 44">
            <a:extLst>
              <a:ext uri="{FF2B5EF4-FFF2-40B4-BE49-F238E27FC236}">
                <a16:creationId xmlns:a16="http://schemas.microsoft.com/office/drawing/2014/main" id="{E0E9B753-F95C-462A-903E-A9589DA1A8CE}"/>
              </a:ext>
            </a:extLst>
          </p:cNvPr>
          <p:cNvSpPr>
            <a:spLocks noEditPoints="1"/>
          </p:cNvSpPr>
          <p:nvPr/>
        </p:nvSpPr>
        <p:spPr bwMode="auto">
          <a:xfrm>
            <a:off x="1123033" y="1334044"/>
            <a:ext cx="890514" cy="895962"/>
          </a:xfrm>
          <a:custGeom>
            <a:avLst/>
            <a:gdLst>
              <a:gd name="T0" fmla="*/ 63 w 434"/>
              <a:gd name="T1" fmla="*/ 369 h 437"/>
              <a:gd name="T2" fmla="*/ 75 w 434"/>
              <a:gd name="T3" fmla="*/ 374 h 437"/>
              <a:gd name="T4" fmla="*/ 77 w 434"/>
              <a:gd name="T5" fmla="*/ 374 h 437"/>
              <a:gd name="T6" fmla="*/ 88 w 434"/>
              <a:gd name="T7" fmla="*/ 366 h 437"/>
              <a:gd name="T8" fmla="*/ 163 w 434"/>
              <a:gd name="T9" fmla="*/ 221 h 437"/>
              <a:gd name="T10" fmla="*/ 230 w 434"/>
              <a:gd name="T11" fmla="*/ 286 h 437"/>
              <a:gd name="T12" fmla="*/ 243 w 434"/>
              <a:gd name="T13" fmla="*/ 290 h 437"/>
              <a:gd name="T14" fmla="*/ 254 w 434"/>
              <a:gd name="T15" fmla="*/ 283 h 437"/>
              <a:gd name="T16" fmla="*/ 341 w 434"/>
              <a:gd name="T17" fmla="*/ 149 h 437"/>
              <a:gd name="T18" fmla="*/ 356 w 434"/>
              <a:gd name="T19" fmla="*/ 160 h 437"/>
              <a:gd name="T20" fmla="*/ 376 w 434"/>
              <a:gd name="T21" fmla="*/ 167 h 437"/>
              <a:gd name="T22" fmla="*/ 405 w 434"/>
              <a:gd name="T23" fmla="*/ 142 h 437"/>
              <a:gd name="T24" fmla="*/ 431 w 434"/>
              <a:gd name="T25" fmla="*/ 35 h 437"/>
              <a:gd name="T26" fmla="*/ 427 w 434"/>
              <a:gd name="T27" fmla="*/ 10 h 437"/>
              <a:gd name="T28" fmla="*/ 393 w 434"/>
              <a:gd name="T29" fmla="*/ 8 h 437"/>
              <a:gd name="T30" fmla="*/ 301 w 434"/>
              <a:gd name="T31" fmla="*/ 65 h 437"/>
              <a:gd name="T32" fmla="*/ 285 w 434"/>
              <a:gd name="T33" fmla="*/ 91 h 437"/>
              <a:gd name="T34" fmla="*/ 298 w 434"/>
              <a:gd name="T35" fmla="*/ 117 h 437"/>
              <a:gd name="T36" fmla="*/ 317 w 434"/>
              <a:gd name="T37" fmla="*/ 131 h 437"/>
              <a:gd name="T38" fmla="*/ 238 w 434"/>
              <a:gd name="T39" fmla="*/ 251 h 437"/>
              <a:gd name="T40" fmla="*/ 170 w 434"/>
              <a:gd name="T41" fmla="*/ 184 h 437"/>
              <a:gd name="T42" fmla="*/ 157 w 434"/>
              <a:gd name="T43" fmla="*/ 180 h 437"/>
              <a:gd name="T44" fmla="*/ 146 w 434"/>
              <a:gd name="T45" fmla="*/ 188 h 437"/>
              <a:gd name="T46" fmla="*/ 71 w 434"/>
              <a:gd name="T47" fmla="*/ 332 h 437"/>
              <a:gd name="T48" fmla="*/ 30 w 434"/>
              <a:gd name="T49" fmla="*/ 285 h 437"/>
              <a:gd name="T50" fmla="*/ 30 w 434"/>
              <a:gd name="T51" fmla="*/ 101 h 437"/>
              <a:gd name="T52" fmla="*/ 64 w 434"/>
              <a:gd name="T53" fmla="*/ 67 h 437"/>
              <a:gd name="T54" fmla="*/ 266 w 434"/>
              <a:gd name="T55" fmla="*/ 67 h 437"/>
              <a:gd name="T56" fmla="*/ 281 w 434"/>
              <a:gd name="T57" fmla="*/ 52 h 437"/>
              <a:gd name="T58" fmla="*/ 266 w 434"/>
              <a:gd name="T59" fmla="*/ 37 h 437"/>
              <a:gd name="T60" fmla="*/ 64 w 434"/>
              <a:gd name="T61" fmla="*/ 37 h 437"/>
              <a:gd name="T62" fmla="*/ 0 w 434"/>
              <a:gd name="T63" fmla="*/ 101 h 437"/>
              <a:gd name="T64" fmla="*/ 0 w 434"/>
              <a:gd name="T65" fmla="*/ 373 h 437"/>
              <a:gd name="T66" fmla="*/ 64 w 434"/>
              <a:gd name="T67" fmla="*/ 437 h 437"/>
              <a:gd name="T68" fmla="*/ 342 w 434"/>
              <a:gd name="T69" fmla="*/ 437 h 437"/>
              <a:gd name="T70" fmla="*/ 406 w 434"/>
              <a:gd name="T71" fmla="*/ 373 h 437"/>
              <a:gd name="T72" fmla="*/ 406 w 434"/>
              <a:gd name="T73" fmla="*/ 199 h 437"/>
              <a:gd name="T74" fmla="*/ 391 w 434"/>
              <a:gd name="T75" fmla="*/ 184 h 437"/>
              <a:gd name="T76" fmla="*/ 376 w 434"/>
              <a:gd name="T77" fmla="*/ 199 h 437"/>
              <a:gd name="T78" fmla="*/ 376 w 434"/>
              <a:gd name="T79" fmla="*/ 373 h 437"/>
              <a:gd name="T80" fmla="*/ 342 w 434"/>
              <a:gd name="T81" fmla="*/ 407 h 437"/>
              <a:gd name="T82" fmla="*/ 64 w 434"/>
              <a:gd name="T83" fmla="*/ 407 h 437"/>
              <a:gd name="T84" fmla="*/ 30 w 434"/>
              <a:gd name="T85" fmla="*/ 373 h 437"/>
              <a:gd name="T86" fmla="*/ 30 w 434"/>
              <a:gd name="T87" fmla="*/ 332 h 437"/>
              <a:gd name="T88" fmla="*/ 63 w 434"/>
              <a:gd name="T89" fmla="*/ 369 h 437"/>
              <a:gd name="T90" fmla="*/ 316 w 434"/>
              <a:gd name="T91" fmla="*/ 92 h 437"/>
              <a:gd name="T92" fmla="*/ 317 w 434"/>
              <a:gd name="T93" fmla="*/ 91 h 437"/>
              <a:gd name="T94" fmla="*/ 398 w 434"/>
              <a:gd name="T95" fmla="*/ 41 h 437"/>
              <a:gd name="T96" fmla="*/ 375 w 434"/>
              <a:gd name="T97" fmla="*/ 135 h 437"/>
              <a:gd name="T98" fmla="*/ 375 w 434"/>
              <a:gd name="T99" fmla="*/ 136 h 437"/>
              <a:gd name="T100" fmla="*/ 374 w 434"/>
              <a:gd name="T101" fmla="*/ 135 h 437"/>
              <a:gd name="T102" fmla="*/ 317 w 434"/>
              <a:gd name="T103" fmla="*/ 93 h 437"/>
              <a:gd name="T104" fmla="*/ 316 w 434"/>
              <a:gd name="T105" fmla="*/ 92 h 437"/>
              <a:gd name="T106" fmla="*/ 316 w 434"/>
              <a:gd name="T107" fmla="*/ 92 h 437"/>
              <a:gd name="T108" fmla="*/ 316 w 434"/>
              <a:gd name="T109" fmla="*/ 92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34" h="437">
                <a:moveTo>
                  <a:pt x="63" y="369"/>
                </a:moveTo>
                <a:cubicBezTo>
                  <a:pt x="66" y="373"/>
                  <a:pt x="70" y="374"/>
                  <a:pt x="75" y="374"/>
                </a:cubicBezTo>
                <a:cubicBezTo>
                  <a:pt x="75" y="374"/>
                  <a:pt x="76" y="374"/>
                  <a:pt x="77" y="374"/>
                </a:cubicBezTo>
                <a:cubicBezTo>
                  <a:pt x="82" y="374"/>
                  <a:pt x="86" y="371"/>
                  <a:pt x="88" y="366"/>
                </a:cubicBezTo>
                <a:cubicBezTo>
                  <a:pt x="163" y="221"/>
                  <a:pt x="163" y="221"/>
                  <a:pt x="163" y="221"/>
                </a:cubicBezTo>
                <a:cubicBezTo>
                  <a:pt x="230" y="286"/>
                  <a:pt x="230" y="286"/>
                  <a:pt x="230" y="286"/>
                </a:cubicBezTo>
                <a:cubicBezTo>
                  <a:pt x="233" y="289"/>
                  <a:pt x="238" y="291"/>
                  <a:pt x="243" y="290"/>
                </a:cubicBezTo>
                <a:cubicBezTo>
                  <a:pt x="247" y="290"/>
                  <a:pt x="251" y="287"/>
                  <a:pt x="254" y="283"/>
                </a:cubicBezTo>
                <a:cubicBezTo>
                  <a:pt x="341" y="149"/>
                  <a:pt x="341" y="149"/>
                  <a:pt x="341" y="149"/>
                </a:cubicBezTo>
                <a:cubicBezTo>
                  <a:pt x="356" y="160"/>
                  <a:pt x="356" y="160"/>
                  <a:pt x="356" y="160"/>
                </a:cubicBezTo>
                <a:cubicBezTo>
                  <a:pt x="362" y="165"/>
                  <a:pt x="369" y="167"/>
                  <a:pt x="376" y="167"/>
                </a:cubicBezTo>
                <a:cubicBezTo>
                  <a:pt x="390" y="167"/>
                  <a:pt x="401" y="157"/>
                  <a:pt x="405" y="142"/>
                </a:cubicBezTo>
                <a:cubicBezTo>
                  <a:pt x="431" y="35"/>
                  <a:pt x="431" y="35"/>
                  <a:pt x="431" y="35"/>
                </a:cubicBezTo>
                <a:cubicBezTo>
                  <a:pt x="434" y="23"/>
                  <a:pt x="430" y="15"/>
                  <a:pt x="427" y="10"/>
                </a:cubicBezTo>
                <a:cubicBezTo>
                  <a:pt x="420" y="1"/>
                  <a:pt x="406" y="0"/>
                  <a:pt x="393" y="8"/>
                </a:cubicBezTo>
                <a:cubicBezTo>
                  <a:pt x="301" y="65"/>
                  <a:pt x="301" y="65"/>
                  <a:pt x="301" y="65"/>
                </a:cubicBezTo>
                <a:cubicBezTo>
                  <a:pt x="291" y="71"/>
                  <a:pt x="285" y="80"/>
                  <a:pt x="285" y="91"/>
                </a:cubicBezTo>
                <a:cubicBezTo>
                  <a:pt x="284" y="101"/>
                  <a:pt x="289" y="111"/>
                  <a:pt x="298" y="117"/>
                </a:cubicBezTo>
                <a:cubicBezTo>
                  <a:pt x="317" y="131"/>
                  <a:pt x="317" y="131"/>
                  <a:pt x="317" y="131"/>
                </a:cubicBezTo>
                <a:cubicBezTo>
                  <a:pt x="238" y="251"/>
                  <a:pt x="238" y="251"/>
                  <a:pt x="238" y="251"/>
                </a:cubicBezTo>
                <a:cubicBezTo>
                  <a:pt x="170" y="184"/>
                  <a:pt x="170" y="184"/>
                  <a:pt x="170" y="184"/>
                </a:cubicBezTo>
                <a:cubicBezTo>
                  <a:pt x="166" y="181"/>
                  <a:pt x="162" y="179"/>
                  <a:pt x="157" y="180"/>
                </a:cubicBezTo>
                <a:cubicBezTo>
                  <a:pt x="152" y="181"/>
                  <a:pt x="148" y="184"/>
                  <a:pt x="146" y="188"/>
                </a:cubicBezTo>
                <a:cubicBezTo>
                  <a:pt x="71" y="332"/>
                  <a:pt x="71" y="332"/>
                  <a:pt x="71" y="332"/>
                </a:cubicBezTo>
                <a:cubicBezTo>
                  <a:pt x="30" y="285"/>
                  <a:pt x="30" y="285"/>
                  <a:pt x="30" y="285"/>
                </a:cubicBezTo>
                <a:cubicBezTo>
                  <a:pt x="30" y="101"/>
                  <a:pt x="30" y="101"/>
                  <a:pt x="30" y="101"/>
                </a:cubicBezTo>
                <a:cubicBezTo>
                  <a:pt x="30" y="83"/>
                  <a:pt x="46" y="67"/>
                  <a:pt x="64" y="67"/>
                </a:cubicBezTo>
                <a:cubicBezTo>
                  <a:pt x="266" y="67"/>
                  <a:pt x="266" y="67"/>
                  <a:pt x="266" y="67"/>
                </a:cubicBezTo>
                <a:cubicBezTo>
                  <a:pt x="275" y="67"/>
                  <a:pt x="281" y="61"/>
                  <a:pt x="281" y="52"/>
                </a:cubicBezTo>
                <a:cubicBezTo>
                  <a:pt x="281" y="44"/>
                  <a:pt x="275" y="37"/>
                  <a:pt x="266" y="37"/>
                </a:cubicBezTo>
                <a:cubicBezTo>
                  <a:pt x="64" y="37"/>
                  <a:pt x="64" y="37"/>
                  <a:pt x="64" y="37"/>
                </a:cubicBezTo>
                <a:cubicBezTo>
                  <a:pt x="29" y="37"/>
                  <a:pt x="0" y="66"/>
                  <a:pt x="0" y="101"/>
                </a:cubicBezTo>
                <a:cubicBezTo>
                  <a:pt x="0" y="373"/>
                  <a:pt x="0" y="373"/>
                  <a:pt x="0" y="373"/>
                </a:cubicBezTo>
                <a:cubicBezTo>
                  <a:pt x="0" y="408"/>
                  <a:pt x="29" y="437"/>
                  <a:pt x="64" y="437"/>
                </a:cubicBezTo>
                <a:cubicBezTo>
                  <a:pt x="342" y="437"/>
                  <a:pt x="342" y="437"/>
                  <a:pt x="342" y="437"/>
                </a:cubicBezTo>
                <a:cubicBezTo>
                  <a:pt x="377" y="437"/>
                  <a:pt x="406" y="408"/>
                  <a:pt x="406" y="373"/>
                </a:cubicBezTo>
                <a:cubicBezTo>
                  <a:pt x="406" y="199"/>
                  <a:pt x="406" y="199"/>
                  <a:pt x="406" y="199"/>
                </a:cubicBezTo>
                <a:cubicBezTo>
                  <a:pt x="406" y="191"/>
                  <a:pt x="399" y="184"/>
                  <a:pt x="391" y="184"/>
                </a:cubicBezTo>
                <a:cubicBezTo>
                  <a:pt x="382" y="184"/>
                  <a:pt x="376" y="191"/>
                  <a:pt x="376" y="199"/>
                </a:cubicBezTo>
                <a:cubicBezTo>
                  <a:pt x="376" y="373"/>
                  <a:pt x="376" y="373"/>
                  <a:pt x="376" y="373"/>
                </a:cubicBezTo>
                <a:cubicBezTo>
                  <a:pt x="376" y="391"/>
                  <a:pt x="360" y="407"/>
                  <a:pt x="342" y="407"/>
                </a:cubicBezTo>
                <a:cubicBezTo>
                  <a:pt x="64" y="407"/>
                  <a:pt x="64" y="407"/>
                  <a:pt x="64" y="407"/>
                </a:cubicBezTo>
                <a:cubicBezTo>
                  <a:pt x="46" y="407"/>
                  <a:pt x="30" y="391"/>
                  <a:pt x="30" y="373"/>
                </a:cubicBezTo>
                <a:cubicBezTo>
                  <a:pt x="30" y="332"/>
                  <a:pt x="30" y="332"/>
                  <a:pt x="30" y="332"/>
                </a:cubicBezTo>
                <a:lnTo>
                  <a:pt x="63" y="369"/>
                </a:lnTo>
                <a:close/>
                <a:moveTo>
                  <a:pt x="316" y="92"/>
                </a:moveTo>
                <a:cubicBezTo>
                  <a:pt x="316" y="92"/>
                  <a:pt x="316" y="91"/>
                  <a:pt x="317" y="91"/>
                </a:cubicBezTo>
                <a:cubicBezTo>
                  <a:pt x="398" y="41"/>
                  <a:pt x="398" y="41"/>
                  <a:pt x="398" y="41"/>
                </a:cubicBezTo>
                <a:cubicBezTo>
                  <a:pt x="375" y="135"/>
                  <a:pt x="375" y="135"/>
                  <a:pt x="375" y="135"/>
                </a:cubicBezTo>
                <a:cubicBezTo>
                  <a:pt x="375" y="135"/>
                  <a:pt x="375" y="136"/>
                  <a:pt x="375" y="136"/>
                </a:cubicBezTo>
                <a:cubicBezTo>
                  <a:pt x="375" y="136"/>
                  <a:pt x="374" y="136"/>
                  <a:pt x="374" y="135"/>
                </a:cubicBezTo>
                <a:cubicBezTo>
                  <a:pt x="317" y="93"/>
                  <a:pt x="317" y="93"/>
                  <a:pt x="317" y="93"/>
                </a:cubicBezTo>
                <a:cubicBezTo>
                  <a:pt x="316" y="92"/>
                  <a:pt x="316" y="92"/>
                  <a:pt x="316" y="92"/>
                </a:cubicBezTo>
                <a:close/>
                <a:moveTo>
                  <a:pt x="316" y="92"/>
                </a:moveTo>
                <a:cubicBezTo>
                  <a:pt x="316" y="92"/>
                  <a:pt x="316" y="92"/>
                  <a:pt x="316" y="92"/>
                </a:cubicBezTo>
              </a:path>
            </a:pathLst>
          </a:custGeom>
          <a:solidFill>
            <a:srgbClr val="79BD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114">
            <a:extLst>
              <a:ext uri="{FF2B5EF4-FFF2-40B4-BE49-F238E27FC236}">
                <a16:creationId xmlns:a16="http://schemas.microsoft.com/office/drawing/2014/main" id="{7D0D8E41-D7E6-43BB-97EE-0F725072E897}"/>
              </a:ext>
            </a:extLst>
          </p:cNvPr>
          <p:cNvSpPr>
            <a:spLocks noEditPoints="1"/>
          </p:cNvSpPr>
          <p:nvPr/>
        </p:nvSpPr>
        <p:spPr bwMode="auto">
          <a:xfrm>
            <a:off x="6127219" y="1327122"/>
            <a:ext cx="948134" cy="1063283"/>
          </a:xfrm>
          <a:custGeom>
            <a:avLst/>
            <a:gdLst>
              <a:gd name="T0" fmla="*/ 237 w 428"/>
              <a:gd name="T1" fmla="*/ 443 h 481"/>
              <a:gd name="T2" fmla="*/ 214 w 428"/>
              <a:gd name="T3" fmla="*/ 450 h 481"/>
              <a:gd name="T4" fmla="*/ 192 w 428"/>
              <a:gd name="T5" fmla="*/ 442 h 481"/>
              <a:gd name="T6" fmla="*/ 34 w 428"/>
              <a:gd name="T7" fmla="*/ 124 h 481"/>
              <a:gd name="T8" fmla="*/ 34 w 428"/>
              <a:gd name="T9" fmla="*/ 66 h 481"/>
              <a:gd name="T10" fmla="*/ 114 w 428"/>
              <a:gd name="T11" fmla="*/ 45 h 481"/>
              <a:gd name="T12" fmla="*/ 214 w 428"/>
              <a:gd name="T13" fmla="*/ 32 h 481"/>
              <a:gd name="T14" fmla="*/ 393 w 428"/>
              <a:gd name="T15" fmla="*/ 66 h 481"/>
              <a:gd name="T16" fmla="*/ 394 w 428"/>
              <a:gd name="T17" fmla="*/ 131 h 481"/>
              <a:gd name="T18" fmla="*/ 237 w 428"/>
              <a:gd name="T19" fmla="*/ 443 h 481"/>
              <a:gd name="T20" fmla="*/ 425 w 428"/>
              <a:gd name="T21" fmla="*/ 130 h 481"/>
              <a:gd name="T22" fmla="*/ 424 w 428"/>
              <a:gd name="T23" fmla="*/ 54 h 481"/>
              <a:gd name="T24" fmla="*/ 413 w 428"/>
              <a:gd name="T25" fmla="*/ 39 h 481"/>
              <a:gd name="T26" fmla="*/ 216 w 428"/>
              <a:gd name="T27" fmla="*/ 0 h 481"/>
              <a:gd name="T28" fmla="*/ 214 w 428"/>
              <a:gd name="T29" fmla="*/ 0 h 481"/>
              <a:gd name="T30" fmla="*/ 107 w 428"/>
              <a:gd name="T31" fmla="*/ 15 h 481"/>
              <a:gd name="T32" fmla="*/ 14 w 428"/>
              <a:gd name="T33" fmla="*/ 39 h 481"/>
              <a:gd name="T34" fmla="*/ 3 w 428"/>
              <a:gd name="T35" fmla="*/ 54 h 481"/>
              <a:gd name="T36" fmla="*/ 2 w 428"/>
              <a:gd name="T37" fmla="*/ 123 h 481"/>
              <a:gd name="T38" fmla="*/ 177 w 428"/>
              <a:gd name="T39" fmla="*/ 470 h 481"/>
              <a:gd name="T40" fmla="*/ 214 w 428"/>
              <a:gd name="T41" fmla="*/ 481 h 481"/>
              <a:gd name="T42" fmla="*/ 252 w 428"/>
              <a:gd name="T43" fmla="*/ 470 h 481"/>
              <a:gd name="T44" fmla="*/ 425 w 428"/>
              <a:gd name="T45" fmla="*/ 130 h 481"/>
              <a:gd name="T46" fmla="*/ 324 w 428"/>
              <a:gd name="T47" fmla="*/ 137 h 481"/>
              <a:gd name="T48" fmla="*/ 183 w 428"/>
              <a:gd name="T49" fmla="*/ 279 h 481"/>
              <a:gd name="T50" fmla="*/ 114 w 428"/>
              <a:gd name="T51" fmla="*/ 210 h 481"/>
              <a:gd name="T52" fmla="*/ 84 w 428"/>
              <a:gd name="T53" fmla="*/ 209 h 481"/>
              <a:gd name="T54" fmla="*/ 84 w 428"/>
              <a:gd name="T55" fmla="*/ 239 h 481"/>
              <a:gd name="T56" fmla="*/ 168 w 428"/>
              <a:gd name="T57" fmla="*/ 324 h 481"/>
              <a:gd name="T58" fmla="*/ 183 w 428"/>
              <a:gd name="T59" fmla="*/ 330 h 481"/>
              <a:gd name="T60" fmla="*/ 198 w 428"/>
              <a:gd name="T61" fmla="*/ 324 h 481"/>
              <a:gd name="T62" fmla="*/ 354 w 428"/>
              <a:gd name="T63" fmla="*/ 167 h 481"/>
              <a:gd name="T64" fmla="*/ 354 w 428"/>
              <a:gd name="T65" fmla="*/ 137 h 481"/>
              <a:gd name="T66" fmla="*/ 324 w 428"/>
              <a:gd name="T67" fmla="*/ 137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28" h="481">
                <a:moveTo>
                  <a:pt x="237" y="443"/>
                </a:moveTo>
                <a:cubicBezTo>
                  <a:pt x="227" y="448"/>
                  <a:pt x="220" y="450"/>
                  <a:pt x="214" y="450"/>
                </a:cubicBezTo>
                <a:cubicBezTo>
                  <a:pt x="208" y="450"/>
                  <a:pt x="202" y="448"/>
                  <a:pt x="192" y="442"/>
                </a:cubicBezTo>
                <a:cubicBezTo>
                  <a:pt x="31" y="354"/>
                  <a:pt x="32" y="305"/>
                  <a:pt x="34" y="124"/>
                </a:cubicBezTo>
                <a:cubicBezTo>
                  <a:pt x="34" y="106"/>
                  <a:pt x="34" y="86"/>
                  <a:pt x="34" y="66"/>
                </a:cubicBezTo>
                <a:cubicBezTo>
                  <a:pt x="59" y="58"/>
                  <a:pt x="86" y="52"/>
                  <a:pt x="114" y="45"/>
                </a:cubicBezTo>
                <a:cubicBezTo>
                  <a:pt x="144" y="38"/>
                  <a:pt x="178" y="34"/>
                  <a:pt x="214" y="32"/>
                </a:cubicBezTo>
                <a:cubicBezTo>
                  <a:pt x="283" y="39"/>
                  <a:pt x="336" y="49"/>
                  <a:pt x="393" y="66"/>
                </a:cubicBezTo>
                <a:cubicBezTo>
                  <a:pt x="393" y="89"/>
                  <a:pt x="393" y="111"/>
                  <a:pt x="394" y="131"/>
                </a:cubicBezTo>
                <a:cubicBezTo>
                  <a:pt x="396" y="313"/>
                  <a:pt x="397" y="356"/>
                  <a:pt x="237" y="443"/>
                </a:cubicBezTo>
                <a:moveTo>
                  <a:pt x="425" y="130"/>
                </a:moveTo>
                <a:cubicBezTo>
                  <a:pt x="425" y="107"/>
                  <a:pt x="424" y="82"/>
                  <a:pt x="424" y="54"/>
                </a:cubicBezTo>
                <a:cubicBezTo>
                  <a:pt x="424" y="47"/>
                  <a:pt x="420" y="41"/>
                  <a:pt x="413" y="39"/>
                </a:cubicBezTo>
                <a:cubicBezTo>
                  <a:pt x="349" y="20"/>
                  <a:pt x="292" y="9"/>
                  <a:pt x="216" y="0"/>
                </a:cubicBezTo>
                <a:cubicBezTo>
                  <a:pt x="215" y="0"/>
                  <a:pt x="214" y="0"/>
                  <a:pt x="214" y="0"/>
                </a:cubicBezTo>
                <a:cubicBezTo>
                  <a:pt x="175" y="2"/>
                  <a:pt x="139" y="7"/>
                  <a:pt x="107" y="15"/>
                </a:cubicBezTo>
                <a:cubicBezTo>
                  <a:pt x="74" y="22"/>
                  <a:pt x="43" y="30"/>
                  <a:pt x="14" y="39"/>
                </a:cubicBezTo>
                <a:cubicBezTo>
                  <a:pt x="7" y="41"/>
                  <a:pt x="3" y="47"/>
                  <a:pt x="3" y="54"/>
                </a:cubicBezTo>
                <a:cubicBezTo>
                  <a:pt x="3" y="79"/>
                  <a:pt x="3" y="102"/>
                  <a:pt x="2" y="123"/>
                </a:cubicBezTo>
                <a:cubicBezTo>
                  <a:pt x="0" y="304"/>
                  <a:pt x="0" y="372"/>
                  <a:pt x="177" y="470"/>
                </a:cubicBezTo>
                <a:cubicBezTo>
                  <a:pt x="192" y="478"/>
                  <a:pt x="203" y="481"/>
                  <a:pt x="214" y="481"/>
                </a:cubicBezTo>
                <a:cubicBezTo>
                  <a:pt x="226" y="481"/>
                  <a:pt x="237" y="478"/>
                  <a:pt x="252" y="470"/>
                </a:cubicBezTo>
                <a:cubicBezTo>
                  <a:pt x="428" y="375"/>
                  <a:pt x="428" y="318"/>
                  <a:pt x="425" y="130"/>
                </a:cubicBezTo>
                <a:moveTo>
                  <a:pt x="324" y="137"/>
                </a:moveTo>
                <a:cubicBezTo>
                  <a:pt x="183" y="279"/>
                  <a:pt x="183" y="279"/>
                  <a:pt x="183" y="279"/>
                </a:cubicBezTo>
                <a:cubicBezTo>
                  <a:pt x="114" y="210"/>
                  <a:pt x="114" y="210"/>
                  <a:pt x="114" y="210"/>
                </a:cubicBezTo>
                <a:cubicBezTo>
                  <a:pt x="105" y="201"/>
                  <a:pt x="92" y="201"/>
                  <a:pt x="84" y="209"/>
                </a:cubicBezTo>
                <a:cubicBezTo>
                  <a:pt x="76" y="218"/>
                  <a:pt x="76" y="231"/>
                  <a:pt x="84" y="239"/>
                </a:cubicBezTo>
                <a:cubicBezTo>
                  <a:pt x="168" y="324"/>
                  <a:pt x="168" y="324"/>
                  <a:pt x="168" y="324"/>
                </a:cubicBezTo>
                <a:cubicBezTo>
                  <a:pt x="172" y="328"/>
                  <a:pt x="177" y="330"/>
                  <a:pt x="183" y="330"/>
                </a:cubicBezTo>
                <a:cubicBezTo>
                  <a:pt x="189" y="330"/>
                  <a:pt x="194" y="328"/>
                  <a:pt x="198" y="324"/>
                </a:cubicBezTo>
                <a:cubicBezTo>
                  <a:pt x="354" y="167"/>
                  <a:pt x="354" y="167"/>
                  <a:pt x="354" y="167"/>
                </a:cubicBezTo>
                <a:cubicBezTo>
                  <a:pt x="362" y="159"/>
                  <a:pt x="362" y="145"/>
                  <a:pt x="354" y="137"/>
                </a:cubicBezTo>
                <a:cubicBezTo>
                  <a:pt x="346" y="129"/>
                  <a:pt x="333" y="129"/>
                  <a:pt x="324" y="13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DBBAC01E-3A92-48FD-88FF-5A1B4FDB02F3}"/>
              </a:ext>
            </a:extLst>
          </p:cNvPr>
          <p:cNvGrpSpPr/>
          <p:nvPr/>
        </p:nvGrpSpPr>
        <p:grpSpPr>
          <a:xfrm>
            <a:off x="1012144" y="3843415"/>
            <a:ext cx="948133" cy="1176574"/>
            <a:chOff x="4864101" y="736600"/>
            <a:chExt cx="347663" cy="431800"/>
          </a:xfrm>
          <a:solidFill>
            <a:srgbClr val="345692"/>
          </a:solidFill>
        </p:grpSpPr>
        <p:sp>
          <p:nvSpPr>
            <p:cNvPr id="27" name="Freeform 6">
              <a:extLst>
                <a:ext uri="{FF2B5EF4-FFF2-40B4-BE49-F238E27FC236}">
                  <a16:creationId xmlns:a16="http://schemas.microsoft.com/office/drawing/2014/main" id="{F5BB76EC-9128-40A6-855B-281C46E03C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64101" y="736600"/>
              <a:ext cx="347663" cy="431800"/>
            </a:xfrm>
            <a:custGeom>
              <a:avLst/>
              <a:gdLst>
                <a:gd name="T0" fmla="*/ 122 w 199"/>
                <a:gd name="T1" fmla="*/ 44 h 248"/>
                <a:gd name="T2" fmla="*/ 138 w 199"/>
                <a:gd name="T3" fmla="*/ 14 h 248"/>
                <a:gd name="T4" fmla="*/ 114 w 199"/>
                <a:gd name="T5" fmla="*/ 7 h 248"/>
                <a:gd name="T6" fmla="*/ 60 w 199"/>
                <a:gd name="T7" fmla="*/ 6 h 248"/>
                <a:gd name="T8" fmla="*/ 64 w 199"/>
                <a:gd name="T9" fmla="*/ 26 h 248"/>
                <a:gd name="T10" fmla="*/ 78 w 199"/>
                <a:gd name="T11" fmla="*/ 44 h 248"/>
                <a:gd name="T12" fmla="*/ 0 w 199"/>
                <a:gd name="T13" fmla="*/ 199 h 248"/>
                <a:gd name="T14" fmla="*/ 2 w 199"/>
                <a:gd name="T15" fmla="*/ 227 h 248"/>
                <a:gd name="T16" fmla="*/ 25 w 199"/>
                <a:gd name="T17" fmla="*/ 248 h 248"/>
                <a:gd name="T18" fmla="*/ 172 w 199"/>
                <a:gd name="T19" fmla="*/ 248 h 248"/>
                <a:gd name="T20" fmla="*/ 197 w 199"/>
                <a:gd name="T21" fmla="*/ 230 h 248"/>
                <a:gd name="T22" fmla="*/ 198 w 199"/>
                <a:gd name="T23" fmla="*/ 223 h 248"/>
                <a:gd name="T24" fmla="*/ 198 w 199"/>
                <a:gd name="T25" fmla="*/ 221 h 248"/>
                <a:gd name="T26" fmla="*/ 199 w 199"/>
                <a:gd name="T27" fmla="*/ 199 h 248"/>
                <a:gd name="T28" fmla="*/ 122 w 199"/>
                <a:gd name="T29" fmla="*/ 44 h 248"/>
                <a:gd name="T30" fmla="*/ 126 w 199"/>
                <a:gd name="T31" fmla="*/ 191 h 248"/>
                <a:gd name="T32" fmla="*/ 103 w 199"/>
                <a:gd name="T33" fmla="*/ 202 h 248"/>
                <a:gd name="T34" fmla="*/ 103 w 199"/>
                <a:gd name="T35" fmla="*/ 215 h 248"/>
                <a:gd name="T36" fmla="*/ 95 w 199"/>
                <a:gd name="T37" fmla="*/ 215 h 248"/>
                <a:gd name="T38" fmla="*/ 95 w 199"/>
                <a:gd name="T39" fmla="*/ 202 h 248"/>
                <a:gd name="T40" fmla="*/ 78 w 199"/>
                <a:gd name="T41" fmla="*/ 197 h 248"/>
                <a:gd name="T42" fmla="*/ 67 w 199"/>
                <a:gd name="T43" fmla="*/ 187 h 248"/>
                <a:gd name="T44" fmla="*/ 62 w 199"/>
                <a:gd name="T45" fmla="*/ 169 h 248"/>
                <a:gd name="T46" fmla="*/ 76 w 199"/>
                <a:gd name="T47" fmla="*/ 166 h 248"/>
                <a:gd name="T48" fmla="*/ 81 w 199"/>
                <a:gd name="T49" fmla="*/ 182 h 248"/>
                <a:gd name="T50" fmla="*/ 95 w 199"/>
                <a:gd name="T51" fmla="*/ 190 h 248"/>
                <a:gd name="T52" fmla="*/ 95 w 199"/>
                <a:gd name="T53" fmla="*/ 147 h 248"/>
                <a:gd name="T54" fmla="*/ 78 w 199"/>
                <a:gd name="T55" fmla="*/ 141 h 248"/>
                <a:gd name="T56" fmla="*/ 68 w 199"/>
                <a:gd name="T57" fmla="*/ 131 h 248"/>
                <a:gd name="T58" fmla="*/ 64 w 199"/>
                <a:gd name="T59" fmla="*/ 116 h 248"/>
                <a:gd name="T60" fmla="*/ 75 w 199"/>
                <a:gd name="T61" fmla="*/ 93 h 248"/>
                <a:gd name="T62" fmla="*/ 95 w 199"/>
                <a:gd name="T63" fmla="*/ 85 h 248"/>
                <a:gd name="T64" fmla="*/ 95 w 199"/>
                <a:gd name="T65" fmla="*/ 79 h 248"/>
                <a:gd name="T66" fmla="*/ 103 w 199"/>
                <a:gd name="T67" fmla="*/ 79 h 248"/>
                <a:gd name="T68" fmla="*/ 103 w 199"/>
                <a:gd name="T69" fmla="*/ 85 h 248"/>
                <a:gd name="T70" fmla="*/ 122 w 199"/>
                <a:gd name="T71" fmla="*/ 92 h 248"/>
                <a:gd name="T72" fmla="*/ 132 w 199"/>
                <a:gd name="T73" fmla="*/ 112 h 248"/>
                <a:gd name="T74" fmla="*/ 118 w 199"/>
                <a:gd name="T75" fmla="*/ 115 h 248"/>
                <a:gd name="T76" fmla="*/ 113 w 199"/>
                <a:gd name="T77" fmla="*/ 102 h 248"/>
                <a:gd name="T78" fmla="*/ 103 w 199"/>
                <a:gd name="T79" fmla="*/ 97 h 248"/>
                <a:gd name="T80" fmla="*/ 103 w 199"/>
                <a:gd name="T81" fmla="*/ 136 h 248"/>
                <a:gd name="T82" fmla="*/ 117 w 199"/>
                <a:gd name="T83" fmla="*/ 140 h 248"/>
                <a:gd name="T84" fmla="*/ 127 w 199"/>
                <a:gd name="T85" fmla="*/ 147 h 248"/>
                <a:gd name="T86" fmla="*/ 133 w 199"/>
                <a:gd name="T87" fmla="*/ 156 h 248"/>
                <a:gd name="T88" fmla="*/ 135 w 199"/>
                <a:gd name="T89" fmla="*/ 168 h 248"/>
                <a:gd name="T90" fmla="*/ 126 w 199"/>
                <a:gd name="T91" fmla="*/ 191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9" h="248">
                  <a:moveTo>
                    <a:pt x="122" y="44"/>
                  </a:moveTo>
                  <a:cubicBezTo>
                    <a:pt x="123" y="34"/>
                    <a:pt x="128" y="22"/>
                    <a:pt x="138" y="14"/>
                  </a:cubicBezTo>
                  <a:cubicBezTo>
                    <a:pt x="151" y="4"/>
                    <a:pt x="129" y="5"/>
                    <a:pt x="114" y="7"/>
                  </a:cubicBezTo>
                  <a:cubicBezTo>
                    <a:pt x="99" y="8"/>
                    <a:pt x="67" y="0"/>
                    <a:pt x="60" y="6"/>
                  </a:cubicBezTo>
                  <a:cubicBezTo>
                    <a:pt x="53" y="12"/>
                    <a:pt x="56" y="21"/>
                    <a:pt x="64" y="26"/>
                  </a:cubicBezTo>
                  <a:cubicBezTo>
                    <a:pt x="68" y="30"/>
                    <a:pt x="74" y="38"/>
                    <a:pt x="78" y="44"/>
                  </a:cubicBezTo>
                  <a:cubicBezTo>
                    <a:pt x="33" y="60"/>
                    <a:pt x="0" y="124"/>
                    <a:pt x="0" y="199"/>
                  </a:cubicBezTo>
                  <a:cubicBezTo>
                    <a:pt x="0" y="209"/>
                    <a:pt x="1" y="218"/>
                    <a:pt x="2" y="227"/>
                  </a:cubicBezTo>
                  <a:cubicBezTo>
                    <a:pt x="4" y="234"/>
                    <a:pt x="9" y="248"/>
                    <a:pt x="25" y="248"/>
                  </a:cubicBezTo>
                  <a:cubicBezTo>
                    <a:pt x="44" y="248"/>
                    <a:pt x="172" y="248"/>
                    <a:pt x="172" y="248"/>
                  </a:cubicBezTo>
                  <a:cubicBezTo>
                    <a:pt x="172" y="248"/>
                    <a:pt x="193" y="247"/>
                    <a:pt x="197" y="230"/>
                  </a:cubicBezTo>
                  <a:cubicBezTo>
                    <a:pt x="198" y="228"/>
                    <a:pt x="198" y="226"/>
                    <a:pt x="198" y="223"/>
                  </a:cubicBezTo>
                  <a:cubicBezTo>
                    <a:pt x="198" y="222"/>
                    <a:pt x="198" y="222"/>
                    <a:pt x="198" y="221"/>
                  </a:cubicBezTo>
                  <a:cubicBezTo>
                    <a:pt x="199" y="214"/>
                    <a:pt x="199" y="206"/>
                    <a:pt x="199" y="199"/>
                  </a:cubicBezTo>
                  <a:cubicBezTo>
                    <a:pt x="199" y="123"/>
                    <a:pt x="166" y="60"/>
                    <a:pt x="122" y="44"/>
                  </a:cubicBezTo>
                  <a:close/>
                  <a:moveTo>
                    <a:pt x="126" y="191"/>
                  </a:moveTo>
                  <a:cubicBezTo>
                    <a:pt x="120" y="198"/>
                    <a:pt x="113" y="201"/>
                    <a:pt x="103" y="202"/>
                  </a:cubicBezTo>
                  <a:cubicBezTo>
                    <a:pt x="103" y="215"/>
                    <a:pt x="103" y="215"/>
                    <a:pt x="103" y="215"/>
                  </a:cubicBezTo>
                  <a:cubicBezTo>
                    <a:pt x="95" y="215"/>
                    <a:pt x="95" y="215"/>
                    <a:pt x="95" y="215"/>
                  </a:cubicBezTo>
                  <a:cubicBezTo>
                    <a:pt x="95" y="202"/>
                    <a:pt x="95" y="202"/>
                    <a:pt x="95" y="202"/>
                  </a:cubicBezTo>
                  <a:cubicBezTo>
                    <a:pt x="88" y="201"/>
                    <a:pt x="83" y="199"/>
                    <a:pt x="78" y="197"/>
                  </a:cubicBezTo>
                  <a:cubicBezTo>
                    <a:pt x="74" y="195"/>
                    <a:pt x="71" y="191"/>
                    <a:pt x="67" y="187"/>
                  </a:cubicBezTo>
                  <a:cubicBezTo>
                    <a:pt x="64" y="182"/>
                    <a:pt x="63" y="176"/>
                    <a:pt x="62" y="169"/>
                  </a:cubicBezTo>
                  <a:cubicBezTo>
                    <a:pt x="76" y="166"/>
                    <a:pt x="76" y="166"/>
                    <a:pt x="76" y="166"/>
                  </a:cubicBezTo>
                  <a:cubicBezTo>
                    <a:pt x="77" y="173"/>
                    <a:pt x="79" y="179"/>
                    <a:pt x="81" y="182"/>
                  </a:cubicBezTo>
                  <a:cubicBezTo>
                    <a:pt x="85" y="187"/>
                    <a:pt x="90" y="190"/>
                    <a:pt x="95" y="190"/>
                  </a:cubicBezTo>
                  <a:cubicBezTo>
                    <a:pt x="95" y="147"/>
                    <a:pt x="95" y="147"/>
                    <a:pt x="95" y="147"/>
                  </a:cubicBezTo>
                  <a:cubicBezTo>
                    <a:pt x="89" y="146"/>
                    <a:pt x="84" y="144"/>
                    <a:pt x="78" y="141"/>
                  </a:cubicBezTo>
                  <a:cubicBezTo>
                    <a:pt x="74" y="138"/>
                    <a:pt x="70" y="135"/>
                    <a:pt x="68" y="131"/>
                  </a:cubicBezTo>
                  <a:cubicBezTo>
                    <a:pt x="66" y="126"/>
                    <a:pt x="64" y="121"/>
                    <a:pt x="64" y="116"/>
                  </a:cubicBezTo>
                  <a:cubicBezTo>
                    <a:pt x="64" y="106"/>
                    <a:pt x="68" y="99"/>
                    <a:pt x="75" y="93"/>
                  </a:cubicBezTo>
                  <a:cubicBezTo>
                    <a:pt x="79" y="89"/>
                    <a:pt x="86" y="86"/>
                    <a:pt x="95" y="85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103" y="79"/>
                    <a:pt x="103" y="79"/>
                    <a:pt x="103" y="79"/>
                  </a:cubicBezTo>
                  <a:cubicBezTo>
                    <a:pt x="103" y="85"/>
                    <a:pt x="103" y="85"/>
                    <a:pt x="103" y="85"/>
                  </a:cubicBezTo>
                  <a:cubicBezTo>
                    <a:pt x="111" y="86"/>
                    <a:pt x="117" y="88"/>
                    <a:pt x="122" y="92"/>
                  </a:cubicBezTo>
                  <a:cubicBezTo>
                    <a:pt x="128" y="97"/>
                    <a:pt x="131" y="104"/>
                    <a:pt x="132" y="112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09"/>
                    <a:pt x="116" y="105"/>
                    <a:pt x="113" y="102"/>
                  </a:cubicBezTo>
                  <a:cubicBezTo>
                    <a:pt x="111" y="99"/>
                    <a:pt x="107" y="98"/>
                    <a:pt x="103" y="97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10" y="137"/>
                    <a:pt x="114" y="139"/>
                    <a:pt x="117" y="140"/>
                  </a:cubicBezTo>
                  <a:cubicBezTo>
                    <a:pt x="121" y="142"/>
                    <a:pt x="124" y="144"/>
                    <a:pt x="127" y="147"/>
                  </a:cubicBezTo>
                  <a:cubicBezTo>
                    <a:pt x="130" y="149"/>
                    <a:pt x="132" y="152"/>
                    <a:pt x="133" y="156"/>
                  </a:cubicBezTo>
                  <a:cubicBezTo>
                    <a:pt x="134" y="160"/>
                    <a:pt x="135" y="164"/>
                    <a:pt x="135" y="168"/>
                  </a:cubicBezTo>
                  <a:cubicBezTo>
                    <a:pt x="135" y="177"/>
                    <a:pt x="132" y="185"/>
                    <a:pt x="126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7">
              <a:extLst>
                <a:ext uri="{FF2B5EF4-FFF2-40B4-BE49-F238E27FC236}">
                  <a16:creationId xmlns:a16="http://schemas.microsoft.com/office/drawing/2014/main" id="{12C4123A-DEF7-478F-A8EA-8B603571C3B1}"/>
                </a:ext>
              </a:extLst>
            </p:cNvPr>
            <p:cNvSpPr/>
            <p:nvPr/>
          </p:nvSpPr>
          <p:spPr bwMode="auto">
            <a:xfrm>
              <a:off x="5043488" y="996950"/>
              <a:ext cx="31750" cy="71438"/>
            </a:xfrm>
            <a:custGeom>
              <a:avLst/>
              <a:gdLst>
                <a:gd name="T0" fmla="*/ 0 w 18"/>
                <a:gd name="T1" fmla="*/ 0 h 41"/>
                <a:gd name="T2" fmla="*/ 0 w 18"/>
                <a:gd name="T3" fmla="*/ 41 h 41"/>
                <a:gd name="T4" fmla="*/ 13 w 18"/>
                <a:gd name="T5" fmla="*/ 34 h 41"/>
                <a:gd name="T6" fmla="*/ 18 w 18"/>
                <a:gd name="T7" fmla="*/ 20 h 41"/>
                <a:gd name="T8" fmla="*/ 15 w 18"/>
                <a:gd name="T9" fmla="*/ 8 h 41"/>
                <a:gd name="T10" fmla="*/ 0 w 18"/>
                <a:gd name="T1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1">
                  <a:moveTo>
                    <a:pt x="0" y="0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41"/>
                    <a:pt x="10" y="38"/>
                    <a:pt x="13" y="34"/>
                  </a:cubicBezTo>
                  <a:cubicBezTo>
                    <a:pt x="17" y="30"/>
                    <a:pt x="18" y="26"/>
                    <a:pt x="18" y="20"/>
                  </a:cubicBezTo>
                  <a:cubicBezTo>
                    <a:pt x="18" y="15"/>
                    <a:pt x="17" y="11"/>
                    <a:pt x="15" y="8"/>
                  </a:cubicBezTo>
                  <a:cubicBezTo>
                    <a:pt x="12" y="5"/>
                    <a:pt x="7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8DA4EC53-179D-4FF7-AFDF-C9B58012A1FA}"/>
                </a:ext>
              </a:extLst>
            </p:cNvPr>
            <p:cNvSpPr/>
            <p:nvPr/>
          </p:nvSpPr>
          <p:spPr bwMode="auto">
            <a:xfrm>
              <a:off x="5000626" y="904875"/>
              <a:ext cx="28575" cy="65088"/>
            </a:xfrm>
            <a:custGeom>
              <a:avLst/>
              <a:gdLst>
                <a:gd name="T0" fmla="*/ 0 w 17"/>
                <a:gd name="T1" fmla="*/ 19 h 38"/>
                <a:gd name="T2" fmla="*/ 4 w 17"/>
                <a:gd name="T3" fmla="*/ 31 h 38"/>
                <a:gd name="T4" fmla="*/ 17 w 17"/>
                <a:gd name="T5" fmla="*/ 38 h 38"/>
                <a:gd name="T6" fmla="*/ 17 w 17"/>
                <a:gd name="T7" fmla="*/ 0 h 38"/>
                <a:gd name="T8" fmla="*/ 5 w 17"/>
                <a:gd name="T9" fmla="*/ 7 h 38"/>
                <a:gd name="T10" fmla="*/ 0 w 17"/>
                <a:gd name="T1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8">
                  <a:moveTo>
                    <a:pt x="0" y="19"/>
                  </a:moveTo>
                  <a:cubicBezTo>
                    <a:pt x="0" y="24"/>
                    <a:pt x="1" y="27"/>
                    <a:pt x="4" y="31"/>
                  </a:cubicBezTo>
                  <a:cubicBezTo>
                    <a:pt x="6" y="34"/>
                    <a:pt x="11" y="36"/>
                    <a:pt x="17" y="38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"/>
                    <a:pt x="8" y="3"/>
                    <a:pt x="5" y="7"/>
                  </a:cubicBezTo>
                  <a:cubicBezTo>
                    <a:pt x="2" y="10"/>
                    <a:pt x="0" y="14"/>
                    <a:pt x="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53A1F501-509E-4AF0-B166-EA9DF56B2907}"/>
              </a:ext>
            </a:extLst>
          </p:cNvPr>
          <p:cNvSpPr/>
          <p:nvPr/>
        </p:nvSpPr>
        <p:spPr>
          <a:xfrm>
            <a:off x="2300254" y="4074338"/>
            <a:ext cx="2365402" cy="455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Future investment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AE3FF5E-718A-4211-BD65-BFC5706ED412}"/>
              </a:ext>
            </a:extLst>
          </p:cNvPr>
          <p:cNvSpPr/>
          <p:nvPr/>
        </p:nvSpPr>
        <p:spPr>
          <a:xfrm>
            <a:off x="7350448" y="1468793"/>
            <a:ext cx="42739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Increase recognition on </a:t>
            </a:r>
            <a:r>
              <a:rPr lang="en-US" dirty="0" err="1">
                <a:solidFill>
                  <a:schemeClr val="bg1"/>
                </a:solidFill>
              </a:rPr>
              <a:t>Sangfor’s</a:t>
            </a:r>
            <a:r>
              <a:rPr lang="en-US" dirty="0">
                <a:solidFill>
                  <a:schemeClr val="bg1"/>
                </a:solidFill>
              </a:rPr>
              <a:t> security capabilities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70943D2-A580-484C-B795-97B7054BC380}"/>
              </a:ext>
            </a:extLst>
          </p:cNvPr>
          <p:cNvSpPr txBox="1"/>
          <p:nvPr/>
        </p:nvSpPr>
        <p:spPr>
          <a:xfrm>
            <a:off x="7372693" y="2830384"/>
            <a:ext cx="3692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accent2"/>
                </a:solidFill>
              </a:rPr>
              <a:t>Uncover customer’s threats, boost confidence level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3B6741B-1B49-45A0-A8D8-BE8EF5C21809}"/>
              </a:ext>
            </a:extLst>
          </p:cNvPr>
          <p:cNvSpPr/>
          <p:nvPr/>
        </p:nvSpPr>
        <p:spPr>
          <a:xfrm>
            <a:off x="2428754" y="1314836"/>
            <a:ext cx="32196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Increase customers’ trust  and expand customer’s visibility and exposure</a:t>
            </a:r>
            <a:endParaRPr 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9D5CED1-5F9B-4F39-82F6-13514A831E2E}"/>
              </a:ext>
            </a:extLst>
          </p:cNvPr>
          <p:cNvSpPr txBox="1"/>
          <p:nvPr/>
        </p:nvSpPr>
        <p:spPr>
          <a:xfrm>
            <a:off x="862743" y="5399956"/>
            <a:ext cx="48626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accent2"/>
                </a:solidFill>
              </a:rPr>
              <a:t>Understand customer’s security posture, better than anyone else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7387F2D3-8214-4B0C-9979-A61D3DE9C90C}"/>
              </a:ext>
            </a:extLst>
          </p:cNvPr>
          <p:cNvCxnSpPr>
            <a:cxnSpLocks/>
            <a:stCxn id="4" idx="0"/>
            <a:endCxn id="5" idx="2"/>
          </p:cNvCxnSpPr>
          <p:nvPr/>
        </p:nvCxnSpPr>
        <p:spPr>
          <a:xfrm flipV="1">
            <a:off x="9218729" y="2115124"/>
            <a:ext cx="268673" cy="71526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465059E7-8A3D-4102-8C4C-CB67D5FE6241}"/>
              </a:ext>
            </a:extLst>
          </p:cNvPr>
          <p:cNvCxnSpPr>
            <a:cxnSpLocks/>
            <a:stCxn id="30" idx="0"/>
            <a:endCxn id="2" idx="2"/>
          </p:cNvCxnSpPr>
          <p:nvPr/>
        </p:nvCxnSpPr>
        <p:spPr>
          <a:xfrm flipV="1">
            <a:off x="3294056" y="4529527"/>
            <a:ext cx="188899" cy="870429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>
            <a:extLst>
              <a:ext uri="{FF2B5EF4-FFF2-40B4-BE49-F238E27FC236}">
                <a16:creationId xmlns:a16="http://schemas.microsoft.com/office/drawing/2014/main" id="{DD4108BB-FB2D-4BF2-9E82-0D4EE039D3CC}"/>
              </a:ext>
            </a:extLst>
          </p:cNvPr>
          <p:cNvSpPr txBox="1"/>
          <p:nvPr/>
        </p:nvSpPr>
        <p:spPr>
          <a:xfrm>
            <a:off x="862743" y="2830384"/>
            <a:ext cx="4221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accent2"/>
                </a:solidFill>
              </a:rPr>
              <a:t>Establish trusted advisor in long term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2707FE6C-5506-425C-8020-58351BF9564B}"/>
              </a:ext>
            </a:extLst>
          </p:cNvPr>
          <p:cNvCxnSpPr>
            <a:cxnSpLocks/>
            <a:stCxn id="34" idx="0"/>
            <a:endCxn id="6" idx="2"/>
          </p:cNvCxnSpPr>
          <p:nvPr/>
        </p:nvCxnSpPr>
        <p:spPr>
          <a:xfrm flipV="1">
            <a:off x="2973271" y="2238166"/>
            <a:ext cx="1065329" cy="592218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:a16="http://schemas.microsoft.com/office/drawing/2014/main" id="{92BE102D-F694-4955-9F8C-74D2B468C78A}"/>
              </a:ext>
            </a:extLst>
          </p:cNvPr>
          <p:cNvSpPr txBox="1"/>
          <p:nvPr/>
        </p:nvSpPr>
        <p:spPr>
          <a:xfrm>
            <a:off x="7350448" y="4029386"/>
            <a:ext cx="3765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Higher chance for customer to purchase </a:t>
            </a:r>
            <a:r>
              <a:rPr lang="en-US" sz="1600" dirty="0" err="1">
                <a:solidFill>
                  <a:schemeClr val="bg1"/>
                </a:solidFill>
              </a:rPr>
              <a:t>Sangfor’s</a:t>
            </a:r>
            <a:r>
              <a:rPr lang="en-US" sz="1600" dirty="0">
                <a:solidFill>
                  <a:schemeClr val="bg1"/>
                </a:solidFill>
              </a:rPr>
              <a:t> product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477B75C2-5547-4F70-A97F-6B5FCBB1CE30}"/>
              </a:ext>
            </a:extLst>
          </p:cNvPr>
          <p:cNvGrpSpPr/>
          <p:nvPr/>
        </p:nvGrpSpPr>
        <p:grpSpPr>
          <a:xfrm>
            <a:off x="6017296" y="3915805"/>
            <a:ext cx="953372" cy="885275"/>
            <a:chOff x="9721850" y="5453062"/>
            <a:chExt cx="577850" cy="536576"/>
          </a:xfrm>
          <a:solidFill>
            <a:srgbClr val="00B0F0"/>
          </a:solidFill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530292D0-A487-47FE-8EF0-B9811B4709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5025" y="5959475"/>
              <a:ext cx="574675" cy="30163"/>
            </a:xfrm>
            <a:custGeom>
              <a:avLst/>
              <a:gdLst>
                <a:gd name="T0" fmla="*/ 146 w 150"/>
                <a:gd name="T1" fmla="*/ 8 h 8"/>
                <a:gd name="T2" fmla="*/ 5 w 150"/>
                <a:gd name="T3" fmla="*/ 8 h 8"/>
                <a:gd name="T4" fmla="*/ 0 w 150"/>
                <a:gd name="T5" fmla="*/ 4 h 8"/>
                <a:gd name="T6" fmla="*/ 5 w 150"/>
                <a:gd name="T7" fmla="*/ 0 h 8"/>
                <a:gd name="T8" fmla="*/ 146 w 150"/>
                <a:gd name="T9" fmla="*/ 0 h 8"/>
                <a:gd name="T10" fmla="*/ 150 w 150"/>
                <a:gd name="T11" fmla="*/ 4 h 8"/>
                <a:gd name="T12" fmla="*/ 146 w 150"/>
                <a:gd name="T13" fmla="*/ 8 h 8"/>
                <a:gd name="T14" fmla="*/ 146 w 150"/>
                <a:gd name="T15" fmla="*/ 8 h 8"/>
                <a:gd name="T16" fmla="*/ 146 w 15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8">
                  <a:moveTo>
                    <a:pt x="146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8" y="0"/>
                    <a:pt x="150" y="2"/>
                    <a:pt x="150" y="4"/>
                  </a:cubicBezTo>
                  <a:cubicBezTo>
                    <a:pt x="150" y="6"/>
                    <a:pt x="148" y="8"/>
                    <a:pt x="146" y="8"/>
                  </a:cubicBezTo>
                  <a:close/>
                  <a:moveTo>
                    <a:pt x="146" y="8"/>
                  </a:moveTo>
                  <a:cubicBezTo>
                    <a:pt x="146" y="8"/>
                    <a:pt x="146" y="8"/>
                    <a:pt x="14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BAFBFA0B-1705-49A1-AE0B-57DA8C251F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1850" y="5453062"/>
              <a:ext cx="577850" cy="284163"/>
            </a:xfrm>
            <a:custGeom>
              <a:avLst/>
              <a:gdLst>
                <a:gd name="T0" fmla="*/ 5 w 151"/>
                <a:gd name="T1" fmla="*/ 74 h 74"/>
                <a:gd name="T2" fmla="*/ 2 w 151"/>
                <a:gd name="T3" fmla="*/ 72 h 74"/>
                <a:gd name="T4" fmla="*/ 3 w 151"/>
                <a:gd name="T5" fmla="*/ 66 h 74"/>
                <a:gd name="T6" fmla="*/ 58 w 151"/>
                <a:gd name="T7" fmla="*/ 25 h 74"/>
                <a:gd name="T8" fmla="*/ 63 w 151"/>
                <a:gd name="T9" fmla="*/ 25 h 74"/>
                <a:gd name="T10" fmla="*/ 90 w 151"/>
                <a:gd name="T11" fmla="*/ 41 h 74"/>
                <a:gd name="T12" fmla="*/ 144 w 151"/>
                <a:gd name="T13" fmla="*/ 2 h 74"/>
                <a:gd name="T14" fmla="*/ 150 w 151"/>
                <a:gd name="T15" fmla="*/ 3 h 74"/>
                <a:gd name="T16" fmla="*/ 149 w 151"/>
                <a:gd name="T17" fmla="*/ 9 h 74"/>
                <a:gd name="T18" fmla="*/ 93 w 151"/>
                <a:gd name="T19" fmla="*/ 50 h 74"/>
                <a:gd name="T20" fmla="*/ 88 w 151"/>
                <a:gd name="T21" fmla="*/ 50 h 74"/>
                <a:gd name="T22" fmla="*/ 61 w 151"/>
                <a:gd name="T23" fmla="*/ 34 h 74"/>
                <a:gd name="T24" fmla="*/ 8 w 151"/>
                <a:gd name="T25" fmla="*/ 73 h 74"/>
                <a:gd name="T26" fmla="*/ 5 w 151"/>
                <a:gd name="T27" fmla="*/ 74 h 74"/>
                <a:gd name="T28" fmla="*/ 5 w 151"/>
                <a:gd name="T29" fmla="*/ 74 h 74"/>
                <a:gd name="T30" fmla="*/ 5 w 151"/>
                <a:gd name="T3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74">
                  <a:moveTo>
                    <a:pt x="5" y="74"/>
                  </a:moveTo>
                  <a:cubicBezTo>
                    <a:pt x="4" y="74"/>
                    <a:pt x="3" y="74"/>
                    <a:pt x="2" y="72"/>
                  </a:cubicBezTo>
                  <a:cubicBezTo>
                    <a:pt x="0" y="70"/>
                    <a:pt x="1" y="68"/>
                    <a:pt x="3" y="66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0" y="24"/>
                    <a:pt x="62" y="24"/>
                    <a:pt x="63" y="25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6" y="0"/>
                    <a:pt x="148" y="1"/>
                    <a:pt x="150" y="3"/>
                  </a:cubicBezTo>
                  <a:cubicBezTo>
                    <a:pt x="151" y="4"/>
                    <a:pt x="151" y="7"/>
                    <a:pt x="149" y="9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2" y="51"/>
                    <a:pt x="90" y="51"/>
                    <a:pt x="88" y="50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4"/>
                    <a:pt x="6" y="74"/>
                    <a:pt x="5" y="74"/>
                  </a:cubicBezTo>
                  <a:close/>
                  <a:moveTo>
                    <a:pt x="5" y="74"/>
                  </a:moveTo>
                  <a:cubicBezTo>
                    <a:pt x="5" y="74"/>
                    <a:pt x="5" y="74"/>
                    <a:pt x="5" y="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1639CEA3-967F-4700-A9E0-37D4459BDC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63125" y="5778500"/>
              <a:ext cx="46038" cy="123825"/>
            </a:xfrm>
            <a:custGeom>
              <a:avLst/>
              <a:gdLst>
                <a:gd name="T0" fmla="*/ 6 w 12"/>
                <a:gd name="T1" fmla="*/ 32 h 32"/>
                <a:gd name="T2" fmla="*/ 0 w 12"/>
                <a:gd name="T3" fmla="*/ 26 h 32"/>
                <a:gd name="T4" fmla="*/ 0 w 12"/>
                <a:gd name="T5" fmla="*/ 5 h 32"/>
                <a:gd name="T6" fmla="*/ 6 w 12"/>
                <a:gd name="T7" fmla="*/ 0 h 32"/>
                <a:gd name="T8" fmla="*/ 12 w 12"/>
                <a:gd name="T9" fmla="*/ 5 h 32"/>
                <a:gd name="T10" fmla="*/ 12 w 12"/>
                <a:gd name="T11" fmla="*/ 26 h 32"/>
                <a:gd name="T12" fmla="*/ 6 w 12"/>
                <a:gd name="T13" fmla="*/ 32 h 32"/>
                <a:gd name="T14" fmla="*/ 6 w 12"/>
                <a:gd name="T15" fmla="*/ 32 h 32"/>
                <a:gd name="T16" fmla="*/ 6 w 12"/>
                <a:gd name="T1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32">
                  <a:moveTo>
                    <a:pt x="6" y="32"/>
                  </a:moveTo>
                  <a:cubicBezTo>
                    <a:pt x="3" y="32"/>
                    <a:pt x="0" y="29"/>
                    <a:pt x="0" y="2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" y="0"/>
                    <a:pt x="12" y="2"/>
                    <a:pt x="12" y="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9"/>
                    <a:pt x="10" y="32"/>
                    <a:pt x="6" y="32"/>
                  </a:cubicBezTo>
                  <a:close/>
                  <a:moveTo>
                    <a:pt x="6" y="32"/>
                  </a:moveTo>
                  <a:cubicBezTo>
                    <a:pt x="6" y="32"/>
                    <a:pt x="6" y="32"/>
                    <a:pt x="6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A029D56F-D599-4B04-9A04-056AB94177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79013" y="5732463"/>
              <a:ext cx="46038" cy="169863"/>
            </a:xfrm>
            <a:custGeom>
              <a:avLst/>
              <a:gdLst>
                <a:gd name="T0" fmla="*/ 6 w 12"/>
                <a:gd name="T1" fmla="*/ 44 h 44"/>
                <a:gd name="T2" fmla="*/ 0 w 12"/>
                <a:gd name="T3" fmla="*/ 38 h 44"/>
                <a:gd name="T4" fmla="*/ 0 w 12"/>
                <a:gd name="T5" fmla="*/ 6 h 44"/>
                <a:gd name="T6" fmla="*/ 6 w 12"/>
                <a:gd name="T7" fmla="*/ 0 h 44"/>
                <a:gd name="T8" fmla="*/ 12 w 12"/>
                <a:gd name="T9" fmla="*/ 6 h 44"/>
                <a:gd name="T10" fmla="*/ 12 w 12"/>
                <a:gd name="T11" fmla="*/ 38 h 44"/>
                <a:gd name="T12" fmla="*/ 6 w 12"/>
                <a:gd name="T13" fmla="*/ 44 h 44"/>
                <a:gd name="T14" fmla="*/ 6 w 12"/>
                <a:gd name="T15" fmla="*/ 44 h 44"/>
                <a:gd name="T16" fmla="*/ 6 w 12"/>
                <a:gd name="T1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44">
                  <a:moveTo>
                    <a:pt x="6" y="44"/>
                  </a:moveTo>
                  <a:cubicBezTo>
                    <a:pt x="2" y="44"/>
                    <a:pt x="0" y="41"/>
                    <a:pt x="0" y="3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" y="0"/>
                    <a:pt x="12" y="2"/>
                    <a:pt x="12" y="6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41"/>
                    <a:pt x="9" y="44"/>
                    <a:pt x="6" y="44"/>
                  </a:cubicBezTo>
                  <a:close/>
                  <a:moveTo>
                    <a:pt x="6" y="44"/>
                  </a:moveTo>
                  <a:cubicBezTo>
                    <a:pt x="6" y="44"/>
                    <a:pt x="6" y="44"/>
                    <a:pt x="6" y="4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43C2473F-D0CD-432A-8B0D-F8FFCB25E8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5699125"/>
              <a:ext cx="46038" cy="203200"/>
            </a:xfrm>
            <a:custGeom>
              <a:avLst/>
              <a:gdLst>
                <a:gd name="T0" fmla="*/ 6 w 12"/>
                <a:gd name="T1" fmla="*/ 53 h 53"/>
                <a:gd name="T2" fmla="*/ 0 w 12"/>
                <a:gd name="T3" fmla="*/ 47 h 53"/>
                <a:gd name="T4" fmla="*/ 0 w 12"/>
                <a:gd name="T5" fmla="*/ 6 h 53"/>
                <a:gd name="T6" fmla="*/ 6 w 12"/>
                <a:gd name="T7" fmla="*/ 0 h 53"/>
                <a:gd name="T8" fmla="*/ 12 w 12"/>
                <a:gd name="T9" fmla="*/ 6 h 53"/>
                <a:gd name="T10" fmla="*/ 12 w 12"/>
                <a:gd name="T11" fmla="*/ 47 h 53"/>
                <a:gd name="T12" fmla="*/ 6 w 12"/>
                <a:gd name="T13" fmla="*/ 53 h 53"/>
                <a:gd name="T14" fmla="*/ 6 w 12"/>
                <a:gd name="T15" fmla="*/ 53 h 53"/>
                <a:gd name="T16" fmla="*/ 6 w 12"/>
                <a:gd name="T1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53">
                  <a:moveTo>
                    <a:pt x="6" y="53"/>
                  </a:moveTo>
                  <a:cubicBezTo>
                    <a:pt x="3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50"/>
                    <a:pt x="9" y="53"/>
                    <a:pt x="6" y="53"/>
                  </a:cubicBezTo>
                  <a:close/>
                  <a:moveTo>
                    <a:pt x="6" y="53"/>
                  </a:moveTo>
                  <a:cubicBezTo>
                    <a:pt x="6" y="53"/>
                    <a:pt x="6" y="53"/>
                    <a:pt x="6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00C02626-BA76-4EC8-8AE6-5DDD5E072B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04438" y="5710238"/>
              <a:ext cx="42863" cy="192088"/>
            </a:xfrm>
            <a:custGeom>
              <a:avLst/>
              <a:gdLst>
                <a:gd name="T0" fmla="*/ 6 w 11"/>
                <a:gd name="T1" fmla="*/ 50 h 50"/>
                <a:gd name="T2" fmla="*/ 0 w 11"/>
                <a:gd name="T3" fmla="*/ 44 h 50"/>
                <a:gd name="T4" fmla="*/ 0 w 11"/>
                <a:gd name="T5" fmla="*/ 6 h 50"/>
                <a:gd name="T6" fmla="*/ 6 w 11"/>
                <a:gd name="T7" fmla="*/ 0 h 50"/>
                <a:gd name="T8" fmla="*/ 11 w 11"/>
                <a:gd name="T9" fmla="*/ 6 h 50"/>
                <a:gd name="T10" fmla="*/ 11 w 11"/>
                <a:gd name="T11" fmla="*/ 44 h 50"/>
                <a:gd name="T12" fmla="*/ 6 w 11"/>
                <a:gd name="T13" fmla="*/ 50 h 50"/>
                <a:gd name="T14" fmla="*/ 6 w 11"/>
                <a:gd name="T15" fmla="*/ 50 h 50"/>
                <a:gd name="T16" fmla="*/ 6 w 11"/>
                <a:gd name="T1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0">
                  <a:moveTo>
                    <a:pt x="6" y="50"/>
                  </a:moveTo>
                  <a:cubicBezTo>
                    <a:pt x="2" y="50"/>
                    <a:pt x="0" y="47"/>
                    <a:pt x="0" y="4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1" y="47"/>
                    <a:pt x="9" y="50"/>
                    <a:pt x="6" y="50"/>
                  </a:cubicBezTo>
                  <a:close/>
                  <a:moveTo>
                    <a:pt x="6" y="50"/>
                  </a:moveTo>
                  <a:cubicBezTo>
                    <a:pt x="6" y="50"/>
                    <a:pt x="6" y="50"/>
                    <a:pt x="6" y="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AA254070-0245-478C-AA6B-F6CCBAC6EC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5563" y="5618163"/>
              <a:ext cx="46038" cy="284163"/>
            </a:xfrm>
            <a:custGeom>
              <a:avLst/>
              <a:gdLst>
                <a:gd name="T0" fmla="*/ 6 w 12"/>
                <a:gd name="T1" fmla="*/ 74 h 74"/>
                <a:gd name="T2" fmla="*/ 0 w 12"/>
                <a:gd name="T3" fmla="*/ 68 h 74"/>
                <a:gd name="T4" fmla="*/ 0 w 12"/>
                <a:gd name="T5" fmla="*/ 6 h 74"/>
                <a:gd name="T6" fmla="*/ 6 w 12"/>
                <a:gd name="T7" fmla="*/ 0 h 74"/>
                <a:gd name="T8" fmla="*/ 12 w 12"/>
                <a:gd name="T9" fmla="*/ 6 h 74"/>
                <a:gd name="T10" fmla="*/ 12 w 12"/>
                <a:gd name="T11" fmla="*/ 68 h 74"/>
                <a:gd name="T12" fmla="*/ 6 w 12"/>
                <a:gd name="T13" fmla="*/ 74 h 74"/>
                <a:gd name="T14" fmla="*/ 6 w 12"/>
                <a:gd name="T15" fmla="*/ 74 h 74"/>
                <a:gd name="T16" fmla="*/ 6 w 12"/>
                <a:gd name="T1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4">
                  <a:moveTo>
                    <a:pt x="6" y="74"/>
                  </a:moveTo>
                  <a:cubicBezTo>
                    <a:pt x="3" y="74"/>
                    <a:pt x="0" y="71"/>
                    <a:pt x="0" y="6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71"/>
                    <a:pt x="9" y="74"/>
                    <a:pt x="6" y="74"/>
                  </a:cubicBezTo>
                  <a:close/>
                  <a:moveTo>
                    <a:pt x="6" y="74"/>
                  </a:moveTo>
                  <a:cubicBezTo>
                    <a:pt x="6" y="74"/>
                    <a:pt x="6" y="74"/>
                    <a:pt x="6" y="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文本框 53">
            <a:extLst>
              <a:ext uri="{FF2B5EF4-FFF2-40B4-BE49-F238E27FC236}">
                <a16:creationId xmlns:a16="http://schemas.microsoft.com/office/drawing/2014/main" id="{4C2DE8B0-BFCB-4006-B692-F4604E601B4D}"/>
              </a:ext>
            </a:extLst>
          </p:cNvPr>
          <p:cNvSpPr txBox="1"/>
          <p:nvPr/>
        </p:nvSpPr>
        <p:spPr>
          <a:xfrm>
            <a:off x="6096000" y="5471957"/>
            <a:ext cx="3692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accent2"/>
                </a:solidFill>
              </a:rPr>
              <a:t>Convert customer’s problem to BO then to PO</a:t>
            </a: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C1EFA665-163F-4A85-A0DD-284962256610}"/>
              </a:ext>
            </a:extLst>
          </p:cNvPr>
          <p:cNvCxnSpPr>
            <a:cxnSpLocks/>
            <a:stCxn id="54" idx="0"/>
            <a:endCxn id="37" idx="2"/>
          </p:cNvCxnSpPr>
          <p:nvPr/>
        </p:nvCxnSpPr>
        <p:spPr>
          <a:xfrm flipV="1">
            <a:off x="7942036" y="4614161"/>
            <a:ext cx="1291315" cy="857796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98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" grpId="0"/>
      <p:bldP spid="5" grpId="0"/>
      <p:bldP spid="4" grpId="0"/>
      <p:bldP spid="6" grpId="0"/>
      <p:bldP spid="30" grpId="0"/>
      <p:bldP spid="34" grpId="0"/>
      <p:bldP spid="37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4047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Go To Market Strategy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34C42E77-F004-4706-96BF-F0E60FDEE019}"/>
              </a:ext>
            </a:extLst>
          </p:cNvPr>
          <p:cNvSpPr/>
          <p:nvPr/>
        </p:nvSpPr>
        <p:spPr>
          <a:xfrm>
            <a:off x="2358390" y="951530"/>
            <a:ext cx="2948940" cy="11967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Medium &amp; Large Enterprise with Budget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52B4B15-5393-4756-ACAD-DF3253C171F5}"/>
              </a:ext>
            </a:extLst>
          </p:cNvPr>
          <p:cNvSpPr/>
          <p:nvPr/>
        </p:nvSpPr>
        <p:spPr>
          <a:xfrm>
            <a:off x="607108" y="2376302"/>
            <a:ext cx="10965739" cy="399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  <a:buFont typeface="Wingdings" panose="05000000000000000000" pitchFamily="2" charset="2"/>
              <a:buChar char=""/>
            </a:pP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Organization who would like to find out if there’s hidden or non-hidden 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malwares</a:t>
            </a: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in the network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sz="2000" b="1" dirty="0">
                <a:solidFill>
                  <a:srgbClr val="00B05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&gt; We can uncover malwares, identify the lateral movement traffic, identify the kill chain, and 	find out the root cause how the malware come into network. 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  <a:buFont typeface="Wingdings" panose="05000000000000000000" pitchFamily="2" charset="2"/>
              <a:buChar char=""/>
            </a:pP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Organization who would like to identify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internal threats and risks, </a:t>
            </a:r>
            <a:r>
              <a:rPr lang="en-US" sz="2000" dirty="0">
                <a:solidFill>
                  <a:schemeClr val="bg1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mitigate them and 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enhance their current security posture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r>
              <a:rPr lang="en-US" sz="2000" b="1" dirty="0">
                <a:solidFill>
                  <a:srgbClr val="00B05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&gt; We can identify vulnerabilities, malwares, attacks, abnormal behaviors and misuse 	protocols. 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r>
              <a:rPr lang="en-US" sz="2000" b="1" dirty="0">
                <a:solidFill>
                  <a:srgbClr val="00B05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&gt; Once analyze the root cause and mitigated most risks, the security status would be 	increased as attack surfaces would be reduced. 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r>
              <a:rPr lang="en-US" sz="2000" b="1" dirty="0">
                <a:solidFill>
                  <a:srgbClr val="00B050"/>
                </a:solidFill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&gt; Not only that, the effectiveness and efficiency in daily operation would be increased </a:t>
            </a:r>
            <a:endParaRPr lang="en-US" sz="2000" b="1" dirty="0">
              <a:solidFill>
                <a:schemeClr val="bg1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000"/>
            </a:pPr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sz="20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&gt; Increased in security awareness of employees</a:t>
            </a:r>
            <a:endParaRPr lang="en-US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3A50A604-6CED-4861-BF36-1EB8D0C5CBC2}"/>
              </a:ext>
            </a:extLst>
          </p:cNvPr>
          <p:cNvSpPr/>
          <p:nvPr/>
        </p:nvSpPr>
        <p:spPr>
          <a:xfrm>
            <a:off x="6678930" y="951530"/>
            <a:ext cx="2948940" cy="11967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Small &amp; No Budget</a:t>
            </a:r>
          </a:p>
        </p:txBody>
      </p:sp>
      <p:sp>
        <p:nvSpPr>
          <p:cNvPr id="11" name="十字形 10">
            <a:extLst>
              <a:ext uri="{FF2B5EF4-FFF2-40B4-BE49-F238E27FC236}">
                <a16:creationId xmlns:a16="http://schemas.microsoft.com/office/drawing/2014/main" id="{57067028-8DE0-4D14-A5B8-5C478590F3B5}"/>
              </a:ext>
            </a:extLst>
          </p:cNvPr>
          <p:cNvSpPr/>
          <p:nvPr/>
        </p:nvSpPr>
        <p:spPr>
          <a:xfrm rot="2700000">
            <a:off x="7074655" y="506076"/>
            <a:ext cx="2087698" cy="2087698"/>
          </a:xfrm>
          <a:prstGeom prst="plus">
            <a:avLst>
              <a:gd name="adj" fmla="val 44413"/>
            </a:avLst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01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4629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When TIARA? When MDR?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id="{7EF3EAF3-BD64-4817-81B5-B9B8FE73200E}"/>
              </a:ext>
            </a:extLst>
          </p:cNvPr>
          <p:cNvGraphicFramePr/>
          <p:nvPr/>
        </p:nvGraphicFramePr>
        <p:xfrm>
          <a:off x="147918" y="723546"/>
          <a:ext cx="11821478" cy="5414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60350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2856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TIARA Package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graphicFrame>
        <p:nvGraphicFramePr>
          <p:cNvPr id="23" name="表格 5">
            <a:extLst>
              <a:ext uri="{FF2B5EF4-FFF2-40B4-BE49-F238E27FC236}">
                <a16:creationId xmlns:a16="http://schemas.microsoft.com/office/drawing/2014/main" id="{2EAC39A3-8DE2-45F0-8A5D-28CC3F5AA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43129"/>
              </p:ext>
            </p:extLst>
          </p:nvPr>
        </p:nvGraphicFramePr>
        <p:xfrm>
          <a:off x="579651" y="1105532"/>
          <a:ext cx="10984819" cy="3874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0632">
                  <a:extLst>
                    <a:ext uri="{9D8B030D-6E8A-4147-A177-3AD203B41FA5}">
                      <a16:colId xmlns:a16="http://schemas.microsoft.com/office/drawing/2014/main" val="3851366785"/>
                    </a:ext>
                  </a:extLst>
                </a:gridCol>
                <a:gridCol w="2714729">
                  <a:extLst>
                    <a:ext uri="{9D8B030D-6E8A-4147-A177-3AD203B41FA5}">
                      <a16:colId xmlns:a16="http://schemas.microsoft.com/office/drawing/2014/main" val="1122156231"/>
                    </a:ext>
                  </a:extLst>
                </a:gridCol>
                <a:gridCol w="2847623">
                  <a:extLst>
                    <a:ext uri="{9D8B030D-6E8A-4147-A177-3AD203B41FA5}">
                      <a16:colId xmlns:a16="http://schemas.microsoft.com/office/drawing/2014/main" val="960512365"/>
                    </a:ext>
                  </a:extLst>
                </a:gridCol>
                <a:gridCol w="2581835">
                  <a:extLst>
                    <a:ext uri="{9D8B030D-6E8A-4147-A177-3AD203B41FA5}">
                      <a16:colId xmlns:a16="http://schemas.microsoft.com/office/drawing/2014/main" val="1368311787"/>
                    </a:ext>
                  </a:extLst>
                </a:gridCol>
              </a:tblGrid>
              <a:tr h="415954">
                <a:tc>
                  <a:txBody>
                    <a:bodyPr/>
                    <a:lstStyle/>
                    <a:p>
                      <a:pPr algn="ctr"/>
                      <a:endParaRPr lang="en-MY" sz="2000" dirty="0"/>
                    </a:p>
                  </a:txBody>
                  <a:tcPr marL="83290" marR="83290" marT="41645" marB="41645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Package-1000</a:t>
                      </a:r>
                      <a:endParaRPr lang="en-MY" sz="2000" dirty="0"/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Package-2000</a:t>
                      </a:r>
                      <a:endParaRPr lang="en-MY" sz="2000" dirty="0"/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Package-3000</a:t>
                      </a:r>
                      <a:endParaRPr lang="en-MY" sz="2000" dirty="0"/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904091"/>
                  </a:ext>
                </a:extLst>
              </a:tr>
              <a:tr h="445460">
                <a:tc>
                  <a:txBody>
                    <a:bodyPr/>
                    <a:lstStyle/>
                    <a:p>
                      <a:pPr algn="l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Cyber Command Model</a:t>
                      </a: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CC-1000</a:t>
                      </a:r>
                    </a:p>
                    <a:p>
                      <a:pPr algn="ctr"/>
                      <a:endParaRPr lang="en-US" sz="18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CPU 16 core,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Physical memory 96G,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System disk SSD 128G,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Data hard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drive capacity SATA 4T*8.</a:t>
                      </a:r>
                      <a:endParaRPr lang="en-MY" sz="1800" dirty="0">
                        <a:solidFill>
                          <a:schemeClr val="bg1"/>
                        </a:solidFill>
                      </a:endParaRP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CC-2000</a:t>
                      </a:r>
                    </a:p>
                    <a:p>
                      <a:pPr algn="ctr"/>
                      <a:endParaRPr lang="en-US" sz="18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CPU 16 core,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Physical memory 128G, 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System disk SSD 128G, Data hard </a:t>
                      </a:r>
                    </a:p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drive capacity SATA 4T*10.</a:t>
                      </a:r>
                      <a:endParaRPr lang="en-MY" sz="1800" dirty="0">
                        <a:solidFill>
                          <a:schemeClr val="bg1"/>
                        </a:solidFill>
                      </a:endParaRP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CC-3000</a:t>
                      </a:r>
                    </a:p>
                    <a:p>
                      <a:pPr algn="ctr"/>
                      <a:endParaRPr lang="en-US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CPU 20 core, </a:t>
                      </a:r>
                      <a:br>
                        <a:rPr lang="en-US" sz="18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Physical memory 256G, System disk SSD 128G, Data hard drive capacity SATA 4T*12.</a:t>
                      </a:r>
                      <a:endParaRPr lang="en-MY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079984"/>
                  </a:ext>
                </a:extLst>
              </a:tr>
              <a:tr h="445460">
                <a:tc>
                  <a:txBody>
                    <a:bodyPr/>
                    <a:lstStyle/>
                    <a:p>
                      <a:pPr algn="l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Deliverables</a:t>
                      </a: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Threat Analysis Report,</a:t>
                      </a:r>
                    </a:p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Executives Presentation Slides</a:t>
                      </a: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Threat Analysis Report,</a:t>
                      </a:r>
                    </a:p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Executives Presentation Slides</a:t>
                      </a: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Threat Analysis Report,</a:t>
                      </a:r>
                    </a:p>
                    <a:p>
                      <a:pPr algn="ctr"/>
                      <a:r>
                        <a:rPr lang="en-MY" sz="1800" dirty="0">
                          <a:solidFill>
                            <a:schemeClr val="bg1"/>
                          </a:solidFill>
                        </a:rPr>
                        <a:t>Executives Presentation Slides</a:t>
                      </a:r>
                    </a:p>
                  </a:txBody>
                  <a:tcPr marL="83290" marR="83290" marT="41645" marB="41645" anchor="ctr">
                    <a:lnL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16269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945574EC-944F-4C0A-96F3-70F42DF52C45}"/>
              </a:ext>
            </a:extLst>
          </p:cNvPr>
          <p:cNvSpPr txBox="1"/>
          <p:nvPr/>
        </p:nvSpPr>
        <p:spPr>
          <a:xfrm>
            <a:off x="1410654" y="5009557"/>
            <a:ext cx="4770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Refer to </a:t>
            </a:r>
            <a:r>
              <a:rPr lang="en-US" b="1" dirty="0">
                <a:solidFill>
                  <a:srgbClr val="FF0000"/>
                </a:solidFill>
              </a:rPr>
              <a:t>country manager </a:t>
            </a:r>
            <a:r>
              <a:rPr lang="en-US" dirty="0">
                <a:solidFill>
                  <a:schemeClr val="bg1"/>
                </a:solidFill>
              </a:rPr>
              <a:t>for the pricing.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A088FB0-3704-4D2F-9277-0999F8B73966}"/>
              </a:ext>
            </a:extLst>
          </p:cNvPr>
          <p:cNvSpPr txBox="1"/>
          <p:nvPr/>
        </p:nvSpPr>
        <p:spPr>
          <a:xfrm>
            <a:off x="1410654" y="5378889"/>
            <a:ext cx="9560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However, we give the </a:t>
            </a:r>
            <a:r>
              <a:rPr lang="en-US" b="1" dirty="0">
                <a:solidFill>
                  <a:srgbClr val="FF0000"/>
                </a:solidFill>
              </a:rPr>
              <a:t>flexibility</a:t>
            </a:r>
            <a:r>
              <a:rPr lang="en-US" dirty="0">
                <a:solidFill>
                  <a:schemeClr val="bg1"/>
                </a:solidFill>
              </a:rPr>
              <a:t> for sales to </a:t>
            </a:r>
            <a:r>
              <a:rPr lang="en-US" b="1" dirty="0">
                <a:solidFill>
                  <a:srgbClr val="FF0000"/>
                </a:solidFill>
              </a:rPr>
              <a:t>decide</a:t>
            </a:r>
            <a:r>
              <a:rPr lang="en-US" dirty="0">
                <a:solidFill>
                  <a:schemeClr val="bg1"/>
                </a:solidFill>
              </a:rPr>
              <a:t> if this should be charged or free, depends on </a:t>
            </a:r>
            <a:r>
              <a:rPr lang="en-US" b="1" dirty="0">
                <a:solidFill>
                  <a:srgbClr val="FF0000"/>
                </a:solidFill>
              </a:rPr>
              <a:t>customer’s budget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importance of customer</a:t>
            </a:r>
            <a:r>
              <a:rPr lang="en-US" dirty="0">
                <a:solidFill>
                  <a:schemeClr val="bg1"/>
                </a:solidFill>
              </a:rPr>
              <a:t> and </a:t>
            </a:r>
            <a:r>
              <a:rPr lang="en-US" b="1" dirty="0">
                <a:solidFill>
                  <a:srgbClr val="FF0000"/>
                </a:solidFill>
              </a:rPr>
              <a:t>chances in purchasing our products</a:t>
            </a:r>
          </a:p>
        </p:txBody>
      </p:sp>
    </p:spTree>
    <p:extLst>
      <p:ext uri="{BB962C8B-B14F-4D97-AF65-F5344CB8AC3E}">
        <p14:creationId xmlns:p14="http://schemas.microsoft.com/office/powerpoint/2010/main" val="1461096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2547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Why Charge?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2EC00F8C-74F1-4882-94A7-444FEC77560A}"/>
              </a:ext>
            </a:extLst>
          </p:cNvPr>
          <p:cNvSpPr/>
          <p:nvPr/>
        </p:nvSpPr>
        <p:spPr>
          <a:xfrm>
            <a:off x="579651" y="2568388"/>
            <a:ext cx="4289164" cy="1721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Threat Analysis Report is not a simple report that exported by Cyber Command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54EF3E0-09AE-4BA2-9401-995D2EF3A4E8}"/>
              </a:ext>
            </a:extLst>
          </p:cNvPr>
          <p:cNvSpPr/>
          <p:nvPr/>
        </p:nvSpPr>
        <p:spPr>
          <a:xfrm>
            <a:off x="6229831" y="1275043"/>
            <a:ext cx="465268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Involve Business Impact Analysis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A6146EB-AE71-44DC-BCA8-125665229E27}"/>
              </a:ext>
            </a:extLst>
          </p:cNvPr>
          <p:cNvSpPr/>
          <p:nvPr/>
        </p:nvSpPr>
        <p:spPr>
          <a:xfrm>
            <a:off x="6229831" y="2398485"/>
            <a:ext cx="465268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Involve long term improvement plan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7278115-E209-48BF-BC1E-12D1617B7B9A}"/>
              </a:ext>
            </a:extLst>
          </p:cNvPr>
          <p:cNvSpPr/>
          <p:nvPr/>
        </p:nvSpPr>
        <p:spPr>
          <a:xfrm>
            <a:off x="6229831" y="3569604"/>
            <a:ext cx="465268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Involve executives presentation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E588414-4AA5-4616-8233-A4E1CDD44396}"/>
              </a:ext>
            </a:extLst>
          </p:cNvPr>
          <p:cNvSpPr/>
          <p:nvPr/>
        </p:nvSpPr>
        <p:spPr>
          <a:xfrm>
            <a:off x="6229831" y="4740723"/>
            <a:ext cx="465268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Involve gap analysis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984D17F8-A1DF-4F4B-AD18-F8ADCDFB9B74}"/>
              </a:ext>
            </a:extLst>
          </p:cNvPr>
          <p:cNvCxnSpPr>
            <a:stCxn id="3" idx="6"/>
            <a:endCxn id="4" idx="1"/>
          </p:cNvCxnSpPr>
          <p:nvPr/>
        </p:nvCxnSpPr>
        <p:spPr>
          <a:xfrm flipV="1">
            <a:off x="4868815" y="1732243"/>
            <a:ext cx="1361016" cy="16967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4E595575-52C7-446D-8E69-C57B3D5CF15B}"/>
              </a:ext>
            </a:extLst>
          </p:cNvPr>
          <p:cNvCxnSpPr>
            <a:stCxn id="3" idx="6"/>
            <a:endCxn id="13" idx="1"/>
          </p:cNvCxnSpPr>
          <p:nvPr/>
        </p:nvCxnSpPr>
        <p:spPr>
          <a:xfrm flipV="1">
            <a:off x="4868815" y="2855685"/>
            <a:ext cx="1361016" cy="5733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BFD9936C-9642-4B92-BB0E-B5AAF1DFB599}"/>
              </a:ext>
            </a:extLst>
          </p:cNvPr>
          <p:cNvCxnSpPr>
            <a:endCxn id="14" idx="1"/>
          </p:cNvCxnSpPr>
          <p:nvPr/>
        </p:nvCxnSpPr>
        <p:spPr>
          <a:xfrm>
            <a:off x="4868815" y="3429000"/>
            <a:ext cx="1361016" cy="597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772ECDE5-4B83-413F-A14F-5C9C45B71864}"/>
              </a:ext>
            </a:extLst>
          </p:cNvPr>
          <p:cNvCxnSpPr>
            <a:stCxn id="3" idx="6"/>
            <a:endCxn id="15" idx="1"/>
          </p:cNvCxnSpPr>
          <p:nvPr/>
        </p:nvCxnSpPr>
        <p:spPr>
          <a:xfrm>
            <a:off x="4868815" y="3429000"/>
            <a:ext cx="1361016" cy="17689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434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7478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Security Capability Maturity Model (CMM)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18" name="立方体 17">
            <a:extLst>
              <a:ext uri="{FF2B5EF4-FFF2-40B4-BE49-F238E27FC236}">
                <a16:creationId xmlns:a16="http://schemas.microsoft.com/office/drawing/2014/main" id="{7BE7BB5C-CB7A-4DC0-BBD7-18EE72366190}"/>
              </a:ext>
            </a:extLst>
          </p:cNvPr>
          <p:cNvSpPr/>
          <p:nvPr/>
        </p:nvSpPr>
        <p:spPr>
          <a:xfrm>
            <a:off x="4102473" y="3602471"/>
            <a:ext cx="4962881" cy="589554"/>
          </a:xfrm>
          <a:prstGeom prst="cube">
            <a:avLst/>
          </a:prstGeom>
          <a:gradFill>
            <a:gsLst>
              <a:gs pos="0">
                <a:srgbClr val="00A3FF">
                  <a:alpha val="44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Ⅱ</a:t>
            </a:r>
            <a:r>
              <a:rPr lang="zh-CN" altLang="en-US" sz="16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kumimoji="1" lang="en-MY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Basic Defense</a:t>
            </a:r>
            <a:endParaRPr kumimoji="1" lang="en-US" altLang="zh-CN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（</a:t>
            </a:r>
            <a:r>
              <a:rPr kumimoji="1" lang="en-MY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security products as the core</a:t>
            </a:r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）</a:t>
            </a:r>
          </a:p>
        </p:txBody>
      </p:sp>
      <p:sp>
        <p:nvSpPr>
          <p:cNvPr id="19" name="立方体 18">
            <a:extLst>
              <a:ext uri="{FF2B5EF4-FFF2-40B4-BE49-F238E27FC236}">
                <a16:creationId xmlns:a16="http://schemas.microsoft.com/office/drawing/2014/main" id="{6994D29D-1922-44B1-AF9C-32704FC42801}"/>
              </a:ext>
            </a:extLst>
          </p:cNvPr>
          <p:cNvSpPr/>
          <p:nvPr/>
        </p:nvSpPr>
        <p:spPr>
          <a:xfrm>
            <a:off x="4970748" y="3019988"/>
            <a:ext cx="4525463" cy="589554"/>
          </a:xfrm>
          <a:prstGeom prst="cube">
            <a:avLst/>
          </a:prstGeom>
          <a:gradFill>
            <a:gsLst>
              <a:gs pos="0">
                <a:srgbClr val="00A3FF"/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Ⅲ</a:t>
            </a:r>
            <a:r>
              <a:rPr lang="zh-CN" altLang="en-US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kumimoji="1" lang="en-MY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Systematically Control</a:t>
            </a:r>
            <a:endParaRPr kumimoji="1" lang="en-US" altLang="zh-CN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kumimoji="1" lang="zh-CN" altLang="en-US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（</a:t>
            </a:r>
            <a:r>
              <a:rPr kumimoji="1" lang="en-MY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compliance system as the core</a:t>
            </a:r>
            <a:r>
              <a:rPr kumimoji="1" lang="zh-CN" altLang="en-US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）</a:t>
            </a:r>
          </a:p>
        </p:txBody>
      </p:sp>
      <p:sp>
        <p:nvSpPr>
          <p:cNvPr id="20" name="立方体 19">
            <a:extLst>
              <a:ext uri="{FF2B5EF4-FFF2-40B4-BE49-F238E27FC236}">
                <a16:creationId xmlns:a16="http://schemas.microsoft.com/office/drawing/2014/main" id="{2DBC07D8-9691-4D5D-8064-898A14A962CE}"/>
              </a:ext>
            </a:extLst>
          </p:cNvPr>
          <p:cNvSpPr/>
          <p:nvPr/>
        </p:nvSpPr>
        <p:spPr>
          <a:xfrm>
            <a:off x="5803573" y="2438235"/>
            <a:ext cx="4088045" cy="589554"/>
          </a:xfrm>
          <a:prstGeom prst="cube">
            <a:avLst/>
          </a:prstGeom>
          <a:gradFill>
            <a:gsLst>
              <a:gs pos="0">
                <a:srgbClr val="00A3FF">
                  <a:alpha val="44000"/>
                </a:srgbClr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Ⅳ</a:t>
            </a:r>
            <a:r>
              <a:rPr lang="zh-CN" altLang="en-US" sz="16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kumimoji="1" lang="en-MY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Proactive Defense</a:t>
            </a:r>
            <a:endParaRPr kumimoji="1" lang="en-US" altLang="zh-CN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（</a:t>
            </a:r>
            <a:r>
              <a:rPr kumimoji="1" lang="en-MY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security operation as the core</a:t>
            </a:r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）</a:t>
            </a:r>
          </a:p>
        </p:txBody>
      </p:sp>
      <p:sp>
        <p:nvSpPr>
          <p:cNvPr id="21" name="立方体 20">
            <a:extLst>
              <a:ext uri="{FF2B5EF4-FFF2-40B4-BE49-F238E27FC236}">
                <a16:creationId xmlns:a16="http://schemas.microsoft.com/office/drawing/2014/main" id="{4798967B-2074-4AE4-BE3E-1F12342A7697}"/>
              </a:ext>
            </a:extLst>
          </p:cNvPr>
          <p:cNvSpPr/>
          <p:nvPr/>
        </p:nvSpPr>
        <p:spPr>
          <a:xfrm>
            <a:off x="6718414" y="1844416"/>
            <a:ext cx="3568612" cy="589554"/>
          </a:xfrm>
          <a:prstGeom prst="cube">
            <a:avLst/>
          </a:prstGeom>
          <a:gradFill>
            <a:gsLst>
              <a:gs pos="0">
                <a:srgbClr val="00A3FF"/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Ⅴ</a:t>
            </a:r>
            <a:r>
              <a:rPr kumimoji="1" lang="zh-CN" altLang="en-US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kumimoji="1" lang="en-MY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Offensive Defense</a:t>
            </a:r>
            <a:endParaRPr kumimoji="1" lang="en-US" altLang="zh-CN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kumimoji="1" lang="zh-CN" altLang="en-US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（</a:t>
            </a:r>
            <a:r>
              <a:rPr kumimoji="1" lang="en-MY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offensive defensive capability as the core</a:t>
            </a:r>
            <a:r>
              <a:rPr kumimoji="1" lang="zh-CN" altLang="en-US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）</a:t>
            </a:r>
          </a:p>
        </p:txBody>
      </p:sp>
      <p:sp>
        <p:nvSpPr>
          <p:cNvPr id="22" name="立方体 21">
            <a:extLst>
              <a:ext uri="{FF2B5EF4-FFF2-40B4-BE49-F238E27FC236}">
                <a16:creationId xmlns:a16="http://schemas.microsoft.com/office/drawing/2014/main" id="{E9D4E032-0352-43D8-A886-BD6339AF03B2}"/>
              </a:ext>
            </a:extLst>
          </p:cNvPr>
          <p:cNvSpPr/>
          <p:nvPr/>
        </p:nvSpPr>
        <p:spPr>
          <a:xfrm>
            <a:off x="3167406" y="4184954"/>
            <a:ext cx="5454746" cy="589554"/>
          </a:xfrm>
          <a:prstGeom prst="cube">
            <a:avLst/>
          </a:prstGeom>
          <a:gradFill>
            <a:gsLst>
              <a:gs pos="0">
                <a:srgbClr val="00A3FF"/>
              </a:gs>
              <a:gs pos="100000">
                <a:srgbClr val="003192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</a:t>
            </a:r>
            <a:r>
              <a:rPr kumimoji="1" lang="zh-CN" altLang="en-US" sz="1600" b="1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kumimoji="1" lang="en-MY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Basic Protection</a:t>
            </a:r>
            <a:endParaRPr kumimoji="1" lang="en-US" altLang="zh-CN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（</a:t>
            </a:r>
            <a:r>
              <a:rPr kumimoji="1" lang="en-MY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perimeter defense as the core</a:t>
            </a:r>
            <a:r>
              <a:rPr kumimoji="1" lang="zh-CN" altLang="en-US" sz="11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）</a:t>
            </a:r>
          </a:p>
        </p:txBody>
      </p:sp>
      <p:sp>
        <p:nvSpPr>
          <p:cNvPr id="23" name="箭头: 右 22">
            <a:extLst>
              <a:ext uri="{FF2B5EF4-FFF2-40B4-BE49-F238E27FC236}">
                <a16:creationId xmlns:a16="http://schemas.microsoft.com/office/drawing/2014/main" id="{591DFAF3-97FB-48E7-B817-460D95974C4A}"/>
              </a:ext>
            </a:extLst>
          </p:cNvPr>
          <p:cNvSpPr/>
          <p:nvPr/>
        </p:nvSpPr>
        <p:spPr>
          <a:xfrm rot="18572903">
            <a:off x="9123659" y="3186542"/>
            <a:ext cx="2574785" cy="727396"/>
          </a:xfrm>
          <a:prstGeom prst="rightArrow">
            <a:avLst/>
          </a:prstGeom>
          <a:gradFill flip="none" rotWithShape="1">
            <a:gsLst>
              <a:gs pos="0">
                <a:srgbClr val="00A3FF"/>
              </a:gs>
              <a:gs pos="73000">
                <a:srgbClr val="003192">
                  <a:alpha val="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2400" dirty="0">
              <a:solidFill>
                <a:schemeClr val="bg1"/>
              </a:solidFill>
            </a:endParaRPr>
          </a:p>
        </p:txBody>
      </p:sp>
      <p:cxnSp>
        <p:nvCxnSpPr>
          <p:cNvPr id="3" name="直接箭头连接符 2">
            <a:extLst>
              <a:ext uri="{FF2B5EF4-FFF2-40B4-BE49-F238E27FC236}">
                <a16:creationId xmlns:a16="http://schemas.microsoft.com/office/drawing/2014/main" id="{BA3948F0-0735-4472-8B99-1A3B68266A7F}"/>
              </a:ext>
            </a:extLst>
          </p:cNvPr>
          <p:cNvCxnSpPr/>
          <p:nvPr/>
        </p:nvCxnSpPr>
        <p:spPr>
          <a:xfrm flipV="1">
            <a:off x="1863628" y="3019988"/>
            <a:ext cx="0" cy="1754520"/>
          </a:xfrm>
          <a:prstGeom prst="straightConnector1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AD316AB9-A25B-405B-BA62-25982F1ED359}"/>
              </a:ext>
            </a:extLst>
          </p:cNvPr>
          <p:cNvCxnSpPr>
            <a:cxnSpLocks/>
          </p:cNvCxnSpPr>
          <p:nvPr/>
        </p:nvCxnSpPr>
        <p:spPr>
          <a:xfrm flipV="1">
            <a:off x="3496485" y="1844416"/>
            <a:ext cx="0" cy="1727096"/>
          </a:xfrm>
          <a:prstGeom prst="straightConnector1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A17A1AA4-F775-4FBC-B7AA-7758031CD4BC}"/>
              </a:ext>
            </a:extLst>
          </p:cNvPr>
          <p:cNvSpPr txBox="1"/>
          <p:nvPr/>
        </p:nvSpPr>
        <p:spPr>
          <a:xfrm>
            <a:off x="2642459" y="227134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C000"/>
                </a:solidFill>
              </a:rPr>
              <a:t>TIARA </a:t>
            </a:r>
            <a:br>
              <a:rPr lang="en-US" altLang="zh-CN" b="1" dirty="0">
                <a:solidFill>
                  <a:srgbClr val="FFC000"/>
                </a:solidFill>
              </a:rPr>
            </a:br>
            <a:r>
              <a:rPr lang="en-US" altLang="zh-CN" b="1" dirty="0">
                <a:solidFill>
                  <a:srgbClr val="FFC000"/>
                </a:solidFill>
              </a:rPr>
              <a:t>&amp;</a:t>
            </a:r>
            <a:br>
              <a:rPr lang="en-US" altLang="zh-CN" b="1" dirty="0">
                <a:solidFill>
                  <a:srgbClr val="FFC000"/>
                </a:solidFill>
              </a:rPr>
            </a:br>
            <a:r>
              <a:rPr lang="en-US" altLang="zh-CN" b="1" dirty="0">
                <a:solidFill>
                  <a:srgbClr val="FFC000"/>
                </a:solidFill>
              </a:rPr>
              <a:t>MDR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AD6BF1A-20B7-42DB-BB3B-D21A98A6C807}"/>
              </a:ext>
            </a:extLst>
          </p:cNvPr>
          <p:cNvSpPr txBox="1"/>
          <p:nvPr/>
        </p:nvSpPr>
        <p:spPr>
          <a:xfrm>
            <a:off x="393853" y="3357517"/>
            <a:ext cx="1503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Single point of protection products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3FFA176-9E65-4533-9B33-7E36C3A564A9}"/>
              </a:ext>
            </a:extLst>
          </p:cNvPr>
          <p:cNvSpPr txBox="1"/>
          <p:nvPr/>
        </p:nvSpPr>
        <p:spPr>
          <a:xfrm>
            <a:off x="2642459" y="5562579"/>
            <a:ext cx="6907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* Accelerate the process in advancing into next CMM level *</a:t>
            </a:r>
          </a:p>
        </p:txBody>
      </p:sp>
    </p:spTree>
    <p:extLst>
      <p:ext uri="{BB962C8B-B14F-4D97-AF65-F5344CB8AC3E}">
        <p14:creationId xmlns:p14="http://schemas.microsoft.com/office/powerpoint/2010/main" val="387892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2741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Key Takeaway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488169A-1A8F-4E46-94A1-E9BA572E2FDF}"/>
              </a:ext>
            </a:extLst>
          </p:cNvPr>
          <p:cNvSpPr txBox="1"/>
          <p:nvPr/>
        </p:nvSpPr>
        <p:spPr>
          <a:xfrm>
            <a:off x="1252428" y="2042738"/>
            <a:ext cx="2580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rgbClr val="FF0000"/>
                </a:solidFill>
              </a:rPr>
              <a:t>TIARA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75B806C-FE37-4BA1-A8E7-CA963AD25E34}"/>
              </a:ext>
            </a:extLst>
          </p:cNvPr>
          <p:cNvSpPr txBox="1"/>
          <p:nvPr/>
        </p:nvSpPr>
        <p:spPr>
          <a:xfrm>
            <a:off x="5302623" y="1876239"/>
            <a:ext cx="5644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Key to </a:t>
            </a:r>
            <a:r>
              <a:rPr lang="en-US" sz="2800" b="1" dirty="0">
                <a:solidFill>
                  <a:srgbClr val="00B050"/>
                </a:solidFill>
              </a:rPr>
              <a:t>Unlock Customers’ Heart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C35C6CE-78A7-4B2A-96B5-BEAEE7686DE8}"/>
              </a:ext>
            </a:extLst>
          </p:cNvPr>
          <p:cNvSpPr txBox="1"/>
          <p:nvPr/>
        </p:nvSpPr>
        <p:spPr>
          <a:xfrm>
            <a:off x="5302623" y="3167390"/>
            <a:ext cx="4390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Creation of </a:t>
            </a:r>
            <a:r>
              <a:rPr lang="en-US" sz="2800" b="1" dirty="0">
                <a:solidFill>
                  <a:srgbClr val="00B050"/>
                </a:solidFill>
              </a:rPr>
              <a:t>Product </a:t>
            </a:r>
            <a:r>
              <a:rPr lang="en-US" altLang="zh-CN" sz="2800" b="1" dirty="0">
                <a:solidFill>
                  <a:srgbClr val="00B050"/>
                </a:solidFill>
              </a:rPr>
              <a:t>BOs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3766F2D-4B12-44AF-9260-7C9F6A6AF8D1}"/>
              </a:ext>
            </a:extLst>
          </p:cNvPr>
          <p:cNvSpPr txBox="1"/>
          <p:nvPr/>
        </p:nvSpPr>
        <p:spPr>
          <a:xfrm>
            <a:off x="5302623" y="4458541"/>
            <a:ext cx="607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Build Customers’ and Partner’s </a:t>
            </a:r>
            <a:r>
              <a:rPr lang="en-US" sz="2800" b="1" dirty="0">
                <a:solidFill>
                  <a:srgbClr val="00B050"/>
                </a:solidFill>
              </a:rPr>
              <a:t>Confidence</a:t>
            </a:r>
            <a:r>
              <a:rPr lang="en-US" sz="2800" dirty="0">
                <a:solidFill>
                  <a:schemeClr val="bg1"/>
                </a:solidFill>
              </a:rPr>
              <a:t> on </a:t>
            </a:r>
            <a:r>
              <a:rPr lang="en-US" sz="2800" b="1" u="sng" dirty="0" err="1">
                <a:solidFill>
                  <a:schemeClr val="bg1"/>
                </a:solidFill>
              </a:rPr>
              <a:t>Sangfor</a:t>
            </a:r>
            <a:endParaRPr lang="en-US" sz="2800" b="1" u="sng" dirty="0">
              <a:solidFill>
                <a:schemeClr val="bg1"/>
              </a:solidFill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DA5830F8-5DC6-47F0-B822-654C65F0A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722" y="2963383"/>
            <a:ext cx="2340721" cy="2340721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F128BED7-CEF7-4B3E-B593-8B8E31C54E73}"/>
              </a:ext>
            </a:extLst>
          </p:cNvPr>
          <p:cNvSpPr txBox="1"/>
          <p:nvPr/>
        </p:nvSpPr>
        <p:spPr>
          <a:xfrm>
            <a:off x="5302623" y="4673985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048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E249C23-706D-486B-9FB9-DF4E9EEEAAE5}"/>
              </a:ext>
            </a:extLst>
          </p:cNvPr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F8263FDE-1538-422E-812C-777D2A5775C1}"/>
              </a:ext>
            </a:extLst>
          </p:cNvPr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85C60E7E-DF7A-489A-A933-1D5019257079}"/>
              </a:ext>
            </a:extLst>
          </p:cNvPr>
          <p:cNvSpPr/>
          <p:nvPr/>
        </p:nvSpPr>
        <p:spPr>
          <a:xfrm>
            <a:off x="579651" y="200326"/>
            <a:ext cx="2741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Key Takeaway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687F6CC-EBF7-43E3-8595-9ED7734D9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51" name="页脚占位符 2">
            <a:extLst>
              <a:ext uri="{FF2B5EF4-FFF2-40B4-BE49-F238E27FC236}">
                <a16:creationId xmlns:a16="http://schemas.microsoft.com/office/drawing/2014/main" id="{D376FAD0-73A6-4753-B22E-E0EE6D6B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2" name="灯片编号占位符 3">
            <a:extLst>
              <a:ext uri="{FF2B5EF4-FFF2-40B4-BE49-F238E27FC236}">
                <a16:creationId xmlns:a16="http://schemas.microsoft.com/office/drawing/2014/main" id="{F6A72679-AD13-41F6-AB9A-FC29A538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488169A-1A8F-4E46-94A1-E9BA572E2FDF}"/>
              </a:ext>
            </a:extLst>
          </p:cNvPr>
          <p:cNvSpPr txBox="1"/>
          <p:nvPr/>
        </p:nvSpPr>
        <p:spPr>
          <a:xfrm>
            <a:off x="1252428" y="2042738"/>
            <a:ext cx="2580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FF0000"/>
                </a:solidFill>
              </a:rPr>
              <a:t>MDR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75B806C-FE37-4BA1-A8E7-CA963AD25E34}"/>
              </a:ext>
            </a:extLst>
          </p:cNvPr>
          <p:cNvSpPr txBox="1"/>
          <p:nvPr/>
        </p:nvSpPr>
        <p:spPr>
          <a:xfrm>
            <a:off x="5302623" y="1876239"/>
            <a:ext cx="3799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Close Products’ Gap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C35C6CE-78A7-4B2A-96B5-BEAEE7686DE8}"/>
              </a:ext>
            </a:extLst>
          </p:cNvPr>
          <p:cNvSpPr txBox="1"/>
          <p:nvPr/>
        </p:nvSpPr>
        <p:spPr>
          <a:xfrm>
            <a:off x="5302623" y="3002948"/>
            <a:ext cx="66249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Complete Solution That Cover Detect, Prevent, Response, Predict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3766F2D-4B12-44AF-9260-7C9F6A6AF8D1}"/>
              </a:ext>
            </a:extLst>
          </p:cNvPr>
          <p:cNvSpPr txBox="1"/>
          <p:nvPr/>
        </p:nvSpPr>
        <p:spPr>
          <a:xfrm>
            <a:off x="5302623" y="4458541"/>
            <a:ext cx="607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Long term improvement plan in improving </a:t>
            </a:r>
            <a:r>
              <a:rPr lang="en-US" sz="2800">
                <a:solidFill>
                  <a:schemeClr val="bg1"/>
                </a:solidFill>
              </a:rPr>
              <a:t>security posture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128BED7-CEF7-4B3E-B593-8B8E31C54E73}"/>
              </a:ext>
            </a:extLst>
          </p:cNvPr>
          <p:cNvSpPr txBox="1"/>
          <p:nvPr/>
        </p:nvSpPr>
        <p:spPr>
          <a:xfrm>
            <a:off x="5302623" y="4673985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b="1" dirty="0">
              <a:solidFill>
                <a:srgbClr val="00B050"/>
              </a:solidFill>
            </a:endParaRPr>
          </a:p>
        </p:txBody>
      </p:sp>
      <p:pic>
        <p:nvPicPr>
          <p:cNvPr id="14" name="Picture 20" descr="Security Assessment">
            <a:extLst>
              <a:ext uri="{FF2B5EF4-FFF2-40B4-BE49-F238E27FC236}">
                <a16:creationId xmlns:a16="http://schemas.microsoft.com/office/drawing/2014/main" id="{EFFC659C-4971-45B0-B897-537CA634E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428" y="2845086"/>
            <a:ext cx="2580432" cy="256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59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C78DB961-C67F-4EB7-828E-8F8A6100CCBD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8F6A010-31FB-404D-962A-22A7C64FE0D4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D32D418-56B9-4A06-8624-2E455B563EED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BDFCD3BE-4852-417A-8D76-8DE783E23127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3A6DF039-4652-4F0D-9E0F-7C330E64D841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id="{F777EA1E-7F22-404C-A414-A12CAE5072E6}"/>
              </a:ext>
            </a:extLst>
          </p:cNvPr>
          <p:cNvSpPr/>
          <p:nvPr/>
        </p:nvSpPr>
        <p:spPr>
          <a:xfrm>
            <a:off x="0" y="2514045"/>
            <a:ext cx="438150" cy="2028767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396FDEA-407A-46D0-A53E-1FED58774F0B}"/>
              </a:ext>
            </a:extLst>
          </p:cNvPr>
          <p:cNvSpPr/>
          <p:nvPr/>
        </p:nvSpPr>
        <p:spPr>
          <a:xfrm>
            <a:off x="438150" y="2514045"/>
            <a:ext cx="123825" cy="202876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9C696239-A7C6-4B71-A753-05272B30DD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id="{5FD50727-BF94-4AB1-8153-D13940CD7166}"/>
              </a:ext>
            </a:extLst>
          </p:cNvPr>
          <p:cNvGrpSpPr/>
          <p:nvPr/>
        </p:nvGrpSpPr>
        <p:grpSpPr>
          <a:xfrm>
            <a:off x="876300" y="2204951"/>
            <a:ext cx="6939803" cy="2646953"/>
            <a:chOff x="1320954" y="1989957"/>
            <a:chExt cx="6939803" cy="2646953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15674116-4EDD-430C-8663-AA1CD544029C}"/>
                </a:ext>
              </a:extLst>
            </p:cNvPr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20926773-17C8-4CE0-804D-CC7E79319273}"/>
                </a:ext>
              </a:extLst>
            </p:cNvPr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">
              <a:extLst>
                <a:ext uri="{FF2B5EF4-FFF2-40B4-BE49-F238E27FC236}">
                  <a16:creationId xmlns:a16="http://schemas.microsoft.com/office/drawing/2014/main" id="{93F94DEC-F9F9-4947-9612-42E74EE5AE5E}"/>
                </a:ext>
              </a:extLst>
            </p:cNvPr>
            <p:cNvSpPr/>
            <p:nvPr/>
          </p:nvSpPr>
          <p:spPr>
            <a:xfrm>
              <a:off x="1320954" y="3037113"/>
              <a:ext cx="6939803" cy="1599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Jeffrey Lee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i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Security Services PM cum. Cyber Security Consultant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CREST Registered Tester (CRT), </a:t>
              </a:r>
              <a:b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Offensive Security Certified Professional (OSCP),</a:t>
              </a:r>
              <a:b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CompTIA Pentest+, Certified Ethical Hacker (CEH)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3944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9598</TotalTime>
  <Words>1224</Words>
  <Application>Microsoft Office PowerPoint</Application>
  <PresentationFormat>Widescreen</PresentationFormat>
  <Paragraphs>232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Yuen Sang Lee</cp:lastModifiedBy>
  <cp:revision>404</cp:revision>
  <dcterms:created xsi:type="dcterms:W3CDTF">2019-02-27T02:00:39Z</dcterms:created>
  <dcterms:modified xsi:type="dcterms:W3CDTF">2020-03-24T16:05:36Z</dcterms:modified>
</cp:coreProperties>
</file>