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showSpecialPlsOnTitleSld="0" saveSubsetFonts="1">
  <p:sldMasterIdLst>
    <p:sldMasterId id="2147483648" r:id="rId4"/>
  </p:sldMasterIdLst>
  <p:notesMasterIdLst>
    <p:notesMasterId r:id="rId31"/>
  </p:notesMasterIdLst>
  <p:sldIdLst>
    <p:sldId id="277" r:id="rId5"/>
    <p:sldId id="323" r:id="rId6"/>
    <p:sldId id="325" r:id="rId7"/>
    <p:sldId id="362" r:id="rId8"/>
    <p:sldId id="364" r:id="rId9"/>
    <p:sldId id="365" r:id="rId10"/>
    <p:sldId id="369" r:id="rId11"/>
    <p:sldId id="368" r:id="rId12"/>
    <p:sldId id="366" r:id="rId13"/>
    <p:sldId id="367" r:id="rId14"/>
    <p:sldId id="370" r:id="rId15"/>
    <p:sldId id="371" r:id="rId16"/>
    <p:sldId id="361" r:id="rId17"/>
    <p:sldId id="372" r:id="rId18"/>
    <p:sldId id="373" r:id="rId19"/>
    <p:sldId id="374" r:id="rId20"/>
    <p:sldId id="375" r:id="rId21"/>
    <p:sldId id="376" r:id="rId22"/>
    <p:sldId id="378" r:id="rId23"/>
    <p:sldId id="377" r:id="rId24"/>
    <p:sldId id="379" r:id="rId25"/>
    <p:sldId id="380" r:id="rId26"/>
    <p:sldId id="381" r:id="rId27"/>
    <p:sldId id="385" r:id="rId28"/>
    <p:sldId id="360" r:id="rId29"/>
    <p:sldId id="384" r:id="rId30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4201" userDrawn="1">
          <p15:clr>
            <a:srgbClr val="A4A3A4"/>
          </p15:clr>
        </p15:guide>
        <p15:guide id="2" pos="574" userDrawn="1">
          <p15:clr>
            <a:srgbClr val="A4A3A4"/>
          </p15:clr>
        </p15:guide>
        <p15:guide id="3" pos="7106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EA9D9"/>
    <a:srgbClr val="5F7491"/>
    <a:srgbClr val="5E7491"/>
    <a:srgbClr val="325692"/>
    <a:srgbClr val="0070C0"/>
    <a:srgbClr val="81FFFF"/>
    <a:srgbClr val="00B0F0"/>
    <a:srgbClr val="00B1F0"/>
    <a:srgbClr val="6FB332"/>
    <a:srgbClr val="79BD2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921" autoAdjust="0"/>
    <p:restoredTop sz="95256" autoAdjust="0"/>
  </p:normalViewPr>
  <p:slideViewPr>
    <p:cSldViewPr snapToGrid="0">
      <p:cViewPr>
        <p:scale>
          <a:sx n="80" d="100"/>
          <a:sy n="80" d="100"/>
        </p:scale>
        <p:origin x="648" y="106"/>
      </p:cViewPr>
      <p:guideLst>
        <p:guide orient="horz" pos="4201"/>
        <p:guide pos="574"/>
        <p:guide pos="7106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88" d="100"/>
          <a:sy n="88" d="100"/>
        </p:scale>
        <p:origin x="3872" y="18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34" Type="http://schemas.openxmlformats.org/officeDocument/2006/relationships/theme" Target="theme/theme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tableStyles" Target="tableStyles.xml"/><Relationship Id="rId8" Type="http://schemas.openxmlformats.org/officeDocument/2006/relationships/slide" Target="slides/slide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4AFBF0-D5CB-4929-9625-B33CD1575C00}" type="datetimeFigureOut">
              <a:rPr lang="zh-CN" altLang="en-US" smtClean="0"/>
              <a:t>2021/8/16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C717E2-905F-41A6-B63F-8ADEB1A152C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4972911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C717E2-905F-41A6-B63F-8ADEB1A152CA}" type="slidenum">
              <a:rPr lang="zh-CN" altLang="en-US" smtClean="0"/>
              <a:t>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9246065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MY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C717E2-905F-41A6-B63F-8ADEB1A152CA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8239644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About 50% of respondent said they give friends and family access to their employer-issued devices.  While the motives behind this may be harmless i.e the most common reason is to check/respond email, you just never know what someone might mistakenly click on. </a:t>
            </a:r>
            <a:endParaRPr lang="en-MY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C717E2-905F-41A6-B63F-8ADEB1A152CA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4546934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MY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C717E2-905F-41A6-B63F-8ADEB1A152CA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6803671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C717E2-905F-41A6-B63F-8ADEB1A152CA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7538604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 dirty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MY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C717E2-905F-41A6-B63F-8ADEB1A152CA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8647300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ithout design on the top left corner 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日期占位符 3"/>
          <p:cNvSpPr>
            <a:spLocks noGrp="1"/>
          </p:cNvSpPr>
          <p:nvPr>
            <p:ph type="dt" sz="half" idx="10"/>
          </p:nvPr>
        </p:nvSpPr>
        <p:spPr>
          <a:xfrm>
            <a:off x="1089660" y="6415619"/>
            <a:ext cx="2743200" cy="365125"/>
          </a:xfrm>
          <a:prstGeom prst="rect">
            <a:avLst/>
          </a:prstGeom>
        </p:spPr>
        <p:txBody>
          <a:bodyPr/>
          <a:lstStyle>
            <a:lvl1pPr>
              <a:lnSpc>
                <a:spcPct val="150000"/>
              </a:lnSpc>
              <a:defRPr sz="1200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 altLang="zh-CN" dirty="0">
                <a:ea typeface="微软雅黑" panose="020B0503020204020204" pitchFamily="34" charset="-122"/>
              </a:rPr>
              <a:t>Sangfor Technologies</a:t>
            </a:r>
          </a:p>
        </p:txBody>
      </p:sp>
      <p:grpSp>
        <p:nvGrpSpPr>
          <p:cNvPr id="23" name="组合 22"/>
          <p:cNvGrpSpPr/>
          <p:nvPr userDrawn="1"/>
        </p:nvGrpSpPr>
        <p:grpSpPr>
          <a:xfrm>
            <a:off x="907549" y="6517055"/>
            <a:ext cx="10423265" cy="162252"/>
            <a:chOff x="907549" y="6523638"/>
            <a:chExt cx="10423265" cy="162252"/>
          </a:xfrm>
        </p:grpSpPr>
        <p:sp>
          <p:nvSpPr>
            <p:cNvPr id="24" name="矩形 23"/>
            <p:cNvSpPr/>
            <p:nvPr/>
          </p:nvSpPr>
          <p:spPr>
            <a:xfrm>
              <a:off x="11168562" y="6523638"/>
              <a:ext cx="162252" cy="162252"/>
            </a:xfrm>
            <a:prstGeom prst="rect">
              <a:avLst/>
            </a:prstGeom>
            <a:solidFill>
              <a:srgbClr val="6FB33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25" name="矩形 24"/>
            <p:cNvSpPr/>
            <p:nvPr/>
          </p:nvSpPr>
          <p:spPr>
            <a:xfrm>
              <a:off x="907549" y="6523638"/>
              <a:ext cx="162252" cy="162252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cxnSp>
        <p:nvCxnSpPr>
          <p:cNvPr id="26" name="直接连接符 25"/>
          <p:cNvCxnSpPr/>
          <p:nvPr userDrawn="1"/>
        </p:nvCxnSpPr>
        <p:spPr>
          <a:xfrm>
            <a:off x="914400" y="6299667"/>
            <a:ext cx="10421938" cy="0"/>
          </a:xfrm>
          <a:prstGeom prst="line">
            <a:avLst/>
          </a:prstGeom>
          <a:ln w="12700">
            <a:solidFill>
              <a:srgbClr val="79BD2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432797" y="6415619"/>
            <a:ext cx="27432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 altLang="zh-CN" dirty="0"/>
              <a:t>Page  </a:t>
            </a:r>
            <a:fld id="{6F6B6950-8D1A-4668-8374-25B44628E0DF}" type="slidenum">
              <a:rPr lang="zh-CN" altLang="en-US" smtClean="0"/>
              <a:pPr/>
              <a:t>‹#›</a:t>
            </a:fld>
            <a:endParaRPr lang="zh-CN" altLang="en-US"/>
          </a:p>
        </p:txBody>
      </p:sp>
      <p:pic>
        <p:nvPicPr>
          <p:cNvPr id="30" name="图片 29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04040" y="242315"/>
            <a:ext cx="1813144" cy="5958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6917183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ith Titl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日期占位符 3"/>
          <p:cNvSpPr>
            <a:spLocks noGrp="1"/>
          </p:cNvSpPr>
          <p:nvPr>
            <p:ph type="dt" sz="half" idx="10"/>
          </p:nvPr>
        </p:nvSpPr>
        <p:spPr>
          <a:xfrm>
            <a:off x="1089660" y="6415619"/>
            <a:ext cx="2743200" cy="365125"/>
          </a:xfrm>
          <a:prstGeom prst="rect">
            <a:avLst/>
          </a:prstGeom>
        </p:spPr>
        <p:txBody>
          <a:bodyPr/>
          <a:lstStyle>
            <a:lvl1pPr>
              <a:lnSpc>
                <a:spcPct val="150000"/>
              </a:lnSpc>
              <a:defRPr sz="1200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 altLang="zh-CN" dirty="0">
                <a:ea typeface="微软雅黑" panose="020B0503020204020204" pitchFamily="34" charset="-122"/>
              </a:rPr>
              <a:t>Sangfor Technologies</a:t>
            </a:r>
          </a:p>
        </p:txBody>
      </p:sp>
      <p:grpSp>
        <p:nvGrpSpPr>
          <p:cNvPr id="40" name="组合 39"/>
          <p:cNvGrpSpPr/>
          <p:nvPr userDrawn="1"/>
        </p:nvGrpSpPr>
        <p:grpSpPr>
          <a:xfrm>
            <a:off x="907549" y="6517055"/>
            <a:ext cx="10423265" cy="162252"/>
            <a:chOff x="907549" y="6523638"/>
            <a:chExt cx="10423265" cy="162252"/>
          </a:xfrm>
        </p:grpSpPr>
        <p:sp>
          <p:nvSpPr>
            <p:cNvPr id="41" name="矩形 40"/>
            <p:cNvSpPr/>
            <p:nvPr/>
          </p:nvSpPr>
          <p:spPr>
            <a:xfrm>
              <a:off x="11168562" y="6523638"/>
              <a:ext cx="162252" cy="162252"/>
            </a:xfrm>
            <a:prstGeom prst="rect">
              <a:avLst/>
            </a:prstGeom>
            <a:solidFill>
              <a:srgbClr val="6FB33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42" name="矩形 41"/>
            <p:cNvSpPr/>
            <p:nvPr/>
          </p:nvSpPr>
          <p:spPr>
            <a:xfrm>
              <a:off x="907549" y="6523638"/>
              <a:ext cx="162252" cy="162252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cxnSp>
        <p:nvCxnSpPr>
          <p:cNvPr id="43" name="直接连接符 42"/>
          <p:cNvCxnSpPr/>
          <p:nvPr userDrawn="1"/>
        </p:nvCxnSpPr>
        <p:spPr>
          <a:xfrm>
            <a:off x="914400" y="6299667"/>
            <a:ext cx="10421938" cy="0"/>
          </a:xfrm>
          <a:prstGeom prst="line">
            <a:avLst/>
          </a:prstGeom>
          <a:ln w="12700">
            <a:solidFill>
              <a:srgbClr val="79BD2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432797" y="6415619"/>
            <a:ext cx="27432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 altLang="zh-CN" dirty="0"/>
              <a:t>Page  </a:t>
            </a:r>
            <a:fld id="{6F6B6950-8D1A-4668-8374-25B44628E0DF}" type="slidenum">
              <a:rPr lang="zh-CN" altLang="en-US" smtClean="0"/>
              <a:pPr/>
              <a:t>‹#›</a:t>
            </a:fld>
            <a:endParaRPr lang="zh-CN" altLang="en-US"/>
          </a:p>
        </p:txBody>
      </p:sp>
      <p:pic>
        <p:nvPicPr>
          <p:cNvPr id="45" name="图片 44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04040" y="242315"/>
            <a:ext cx="1813144" cy="595886"/>
          </a:xfrm>
          <a:prstGeom prst="rect">
            <a:avLst/>
          </a:prstGeom>
        </p:spPr>
      </p:pic>
      <p:sp>
        <p:nvSpPr>
          <p:cNvPr id="15" name="矩形 14">
            <a:extLst>
              <a:ext uri="{FF2B5EF4-FFF2-40B4-BE49-F238E27FC236}">
                <a16:creationId xmlns:a16="http://schemas.microsoft.com/office/drawing/2014/main" id="{AB84EE95-3A52-B54F-8DAA-1648BF71277F}"/>
              </a:ext>
            </a:extLst>
          </p:cNvPr>
          <p:cNvSpPr/>
          <p:nvPr userDrawn="1"/>
        </p:nvSpPr>
        <p:spPr>
          <a:xfrm>
            <a:off x="1" y="311234"/>
            <a:ext cx="396240" cy="326939"/>
          </a:xfrm>
          <a:prstGeom prst="rect">
            <a:avLst/>
          </a:prstGeom>
          <a:solidFill>
            <a:srgbClr val="3456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6" name="矩形 15">
            <a:extLst>
              <a:ext uri="{FF2B5EF4-FFF2-40B4-BE49-F238E27FC236}">
                <a16:creationId xmlns:a16="http://schemas.microsoft.com/office/drawing/2014/main" id="{34EF4D50-B9AD-4643-AAB8-D4ADD4D4EBBA}"/>
              </a:ext>
            </a:extLst>
          </p:cNvPr>
          <p:cNvSpPr/>
          <p:nvPr/>
        </p:nvSpPr>
        <p:spPr>
          <a:xfrm>
            <a:off x="579651" y="200326"/>
            <a:ext cx="566112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altLang="zh-CN" sz="2800" b="1" dirty="0">
              <a:solidFill>
                <a:schemeClr val="bg1"/>
              </a:solidFill>
              <a:latin typeface="Century Gothic" panose="020B0502020202020204" pitchFamily="34" charset="0"/>
              <a:ea typeface="微软雅黑" charset="-122"/>
            </a:endParaRPr>
          </a:p>
        </p:txBody>
      </p:sp>
      <p:sp>
        <p:nvSpPr>
          <p:cNvPr id="17" name="矩形 16">
            <a:extLst>
              <a:ext uri="{FF2B5EF4-FFF2-40B4-BE49-F238E27FC236}">
                <a16:creationId xmlns:a16="http://schemas.microsoft.com/office/drawing/2014/main" id="{99218796-D37D-884E-9147-95A19C07D7D7}"/>
              </a:ext>
            </a:extLst>
          </p:cNvPr>
          <p:cNvSpPr/>
          <p:nvPr userDrawn="1"/>
        </p:nvSpPr>
        <p:spPr>
          <a:xfrm>
            <a:off x="393853" y="311234"/>
            <a:ext cx="65722" cy="326939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319281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ithout CONFIDENTIAL logo on the  bottom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日期占位符 3"/>
          <p:cNvSpPr>
            <a:spLocks noGrp="1"/>
          </p:cNvSpPr>
          <p:nvPr>
            <p:ph type="dt" sz="half" idx="10"/>
          </p:nvPr>
        </p:nvSpPr>
        <p:spPr>
          <a:xfrm>
            <a:off x="1089660" y="6415619"/>
            <a:ext cx="2743200" cy="365125"/>
          </a:xfrm>
          <a:prstGeom prst="rect">
            <a:avLst/>
          </a:prstGeom>
        </p:spPr>
        <p:txBody>
          <a:bodyPr/>
          <a:lstStyle>
            <a:lvl1pPr>
              <a:lnSpc>
                <a:spcPct val="150000"/>
              </a:lnSpc>
              <a:defRPr sz="1200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 altLang="zh-CN" dirty="0">
                <a:ea typeface="微软雅黑" panose="020B0503020204020204" pitchFamily="34" charset="-122"/>
              </a:rPr>
              <a:t>Sangfor Technologies</a:t>
            </a:r>
          </a:p>
        </p:txBody>
      </p:sp>
      <p:grpSp>
        <p:nvGrpSpPr>
          <p:cNvPr id="34" name="组合 33"/>
          <p:cNvGrpSpPr/>
          <p:nvPr userDrawn="1"/>
        </p:nvGrpSpPr>
        <p:grpSpPr>
          <a:xfrm>
            <a:off x="907549" y="6517055"/>
            <a:ext cx="10423265" cy="162252"/>
            <a:chOff x="907549" y="6523638"/>
            <a:chExt cx="10423265" cy="162252"/>
          </a:xfrm>
        </p:grpSpPr>
        <p:sp>
          <p:nvSpPr>
            <p:cNvPr id="35" name="矩形 34"/>
            <p:cNvSpPr/>
            <p:nvPr/>
          </p:nvSpPr>
          <p:spPr>
            <a:xfrm>
              <a:off x="11168562" y="6523638"/>
              <a:ext cx="162252" cy="162252"/>
            </a:xfrm>
            <a:prstGeom prst="rect">
              <a:avLst/>
            </a:prstGeom>
            <a:solidFill>
              <a:srgbClr val="6FB33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36" name="矩形 35"/>
            <p:cNvSpPr/>
            <p:nvPr/>
          </p:nvSpPr>
          <p:spPr>
            <a:xfrm>
              <a:off x="907549" y="6523638"/>
              <a:ext cx="162252" cy="162252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cxnSp>
        <p:nvCxnSpPr>
          <p:cNvPr id="37" name="直接连接符 36"/>
          <p:cNvCxnSpPr/>
          <p:nvPr userDrawn="1"/>
        </p:nvCxnSpPr>
        <p:spPr>
          <a:xfrm>
            <a:off x="914400" y="6299667"/>
            <a:ext cx="10421938" cy="0"/>
          </a:xfrm>
          <a:prstGeom prst="line">
            <a:avLst/>
          </a:prstGeom>
          <a:ln w="12700">
            <a:solidFill>
              <a:srgbClr val="79BD2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432797" y="6415619"/>
            <a:ext cx="27432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 altLang="zh-CN" dirty="0"/>
              <a:t>Page  </a:t>
            </a:r>
            <a:fld id="{6F6B6950-8D1A-4668-8374-25B44628E0DF}" type="slidenum">
              <a:rPr lang="zh-CN" altLang="en-US" smtClean="0"/>
              <a:pPr/>
              <a:t>‹#›</a:t>
            </a:fld>
            <a:endParaRPr lang="zh-CN" altLang="en-US"/>
          </a:p>
        </p:txBody>
      </p:sp>
      <p:pic>
        <p:nvPicPr>
          <p:cNvPr id="39" name="图片 38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04040" y="242315"/>
            <a:ext cx="1813144" cy="5958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20517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ithout title box on the top left corner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日期占位符 3"/>
          <p:cNvSpPr>
            <a:spLocks noGrp="1"/>
          </p:cNvSpPr>
          <p:nvPr>
            <p:ph type="dt" sz="half" idx="10"/>
          </p:nvPr>
        </p:nvSpPr>
        <p:spPr>
          <a:xfrm>
            <a:off x="1089660" y="6415619"/>
            <a:ext cx="2743200" cy="365125"/>
          </a:xfrm>
          <a:prstGeom prst="rect">
            <a:avLst/>
          </a:prstGeom>
        </p:spPr>
        <p:txBody>
          <a:bodyPr/>
          <a:lstStyle>
            <a:lvl1pPr>
              <a:lnSpc>
                <a:spcPct val="150000"/>
              </a:lnSpc>
              <a:defRPr sz="1200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 altLang="zh-CN" dirty="0">
                <a:ea typeface="微软雅黑" panose="020B0503020204020204" pitchFamily="34" charset="-122"/>
              </a:rPr>
              <a:t>Sangfor Technologies</a:t>
            </a:r>
          </a:p>
        </p:txBody>
      </p:sp>
      <p:grpSp>
        <p:nvGrpSpPr>
          <p:cNvPr id="37" name="组合 36"/>
          <p:cNvGrpSpPr/>
          <p:nvPr userDrawn="1"/>
        </p:nvGrpSpPr>
        <p:grpSpPr>
          <a:xfrm>
            <a:off x="907549" y="6517055"/>
            <a:ext cx="10423265" cy="162252"/>
            <a:chOff x="907549" y="6523638"/>
            <a:chExt cx="10423265" cy="162252"/>
          </a:xfrm>
        </p:grpSpPr>
        <p:sp>
          <p:nvSpPr>
            <p:cNvPr id="38" name="矩形 37"/>
            <p:cNvSpPr/>
            <p:nvPr/>
          </p:nvSpPr>
          <p:spPr>
            <a:xfrm>
              <a:off x="11168562" y="6523638"/>
              <a:ext cx="162252" cy="162252"/>
            </a:xfrm>
            <a:prstGeom prst="rect">
              <a:avLst/>
            </a:prstGeom>
            <a:solidFill>
              <a:srgbClr val="6FB33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39" name="矩形 38"/>
            <p:cNvSpPr/>
            <p:nvPr/>
          </p:nvSpPr>
          <p:spPr>
            <a:xfrm>
              <a:off x="907549" y="6523638"/>
              <a:ext cx="162252" cy="162252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cxnSp>
        <p:nvCxnSpPr>
          <p:cNvPr id="40" name="直接连接符 39"/>
          <p:cNvCxnSpPr/>
          <p:nvPr userDrawn="1"/>
        </p:nvCxnSpPr>
        <p:spPr>
          <a:xfrm>
            <a:off x="914400" y="6299667"/>
            <a:ext cx="10421938" cy="0"/>
          </a:xfrm>
          <a:prstGeom prst="line">
            <a:avLst/>
          </a:prstGeom>
          <a:ln w="12700">
            <a:solidFill>
              <a:srgbClr val="79BD2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432797" y="6415619"/>
            <a:ext cx="27432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 altLang="zh-CN" dirty="0"/>
              <a:t>Page  </a:t>
            </a:r>
            <a:fld id="{6F6B6950-8D1A-4668-8374-25B44628E0DF}" type="slidenum">
              <a:rPr lang="zh-CN" altLang="en-US" smtClean="0"/>
              <a:pPr/>
              <a:t>‹#›</a:t>
            </a:fld>
            <a:endParaRPr lang="zh-CN" altLang="en-US"/>
          </a:p>
        </p:txBody>
      </p:sp>
      <p:pic>
        <p:nvPicPr>
          <p:cNvPr id="42" name="图片 41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04040" y="242315"/>
            <a:ext cx="1813144" cy="5958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07034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ithout design on the top left corner and the bottom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日期占位符 3"/>
          <p:cNvSpPr>
            <a:spLocks noGrp="1"/>
          </p:cNvSpPr>
          <p:nvPr>
            <p:ph type="dt" sz="half" idx="10"/>
          </p:nvPr>
        </p:nvSpPr>
        <p:spPr>
          <a:xfrm>
            <a:off x="1089660" y="6415619"/>
            <a:ext cx="2743200" cy="365125"/>
          </a:xfrm>
          <a:prstGeom prst="rect">
            <a:avLst/>
          </a:prstGeom>
        </p:spPr>
        <p:txBody>
          <a:bodyPr/>
          <a:lstStyle>
            <a:lvl1pPr>
              <a:lnSpc>
                <a:spcPct val="150000"/>
              </a:lnSpc>
              <a:defRPr sz="1200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 altLang="zh-CN" dirty="0">
                <a:ea typeface="微软雅黑" panose="020B0503020204020204" pitchFamily="34" charset="-122"/>
              </a:rPr>
              <a:t>Sangfor Technologies</a:t>
            </a:r>
          </a:p>
        </p:txBody>
      </p:sp>
      <p:sp>
        <p:nvSpPr>
          <p:cNvPr id="43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432797" y="6415619"/>
            <a:ext cx="27432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 altLang="zh-CN" dirty="0"/>
              <a:t>Page  </a:t>
            </a:r>
            <a:fld id="{6F6B6950-8D1A-4668-8374-25B44628E0DF}" type="slidenum">
              <a:rPr lang="zh-CN" altLang="en-US" smtClean="0"/>
              <a:pPr/>
              <a:t>‹#›</a:t>
            </a:fld>
            <a:endParaRPr lang="zh-CN" altLang="en-US"/>
          </a:p>
        </p:txBody>
      </p:sp>
      <p:pic>
        <p:nvPicPr>
          <p:cNvPr id="44" name="图片 43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04040" y="242315"/>
            <a:ext cx="1813144" cy="5958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58347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405170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灯片编号占位符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5C62BC-63D8-4176-937B-D5EBCAA09FF2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62030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标题幻灯片">
  <p:cSld name="标题幻灯片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oogle Shape;15;p47"/>
          <p:cNvSpPr txBox="1">
            <a:spLocks noGrp="1"/>
          </p:cNvSpPr>
          <p:nvPr>
            <p:ph type="dt" idx="10"/>
          </p:nvPr>
        </p:nvSpPr>
        <p:spPr>
          <a:xfrm>
            <a:off x="1089660" y="6415619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endParaRPr/>
          </a:p>
        </p:txBody>
      </p:sp>
      <p:grpSp>
        <p:nvGrpSpPr>
          <p:cNvPr id="17" name="Google Shape;17;p47"/>
          <p:cNvGrpSpPr/>
          <p:nvPr/>
        </p:nvGrpSpPr>
        <p:grpSpPr>
          <a:xfrm>
            <a:off x="907549" y="6517055"/>
            <a:ext cx="10423265" cy="162252"/>
            <a:chOff x="907549" y="6523638"/>
            <a:chExt cx="10423265" cy="162252"/>
          </a:xfrm>
        </p:grpSpPr>
        <p:sp>
          <p:nvSpPr>
            <p:cNvPr id="18" name="Google Shape;18;p47"/>
            <p:cNvSpPr/>
            <p:nvPr/>
          </p:nvSpPr>
          <p:spPr>
            <a:xfrm>
              <a:off x="11168562" y="6523638"/>
              <a:ext cx="162252" cy="162252"/>
            </a:xfrm>
            <a:prstGeom prst="rect">
              <a:avLst/>
            </a:prstGeom>
            <a:solidFill>
              <a:srgbClr val="6FB332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19" name="Google Shape;19;p47"/>
            <p:cNvSpPr/>
            <p:nvPr/>
          </p:nvSpPr>
          <p:spPr>
            <a:xfrm>
              <a:off x="907549" y="6523638"/>
              <a:ext cx="162252" cy="162252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</p:grpSp>
      <p:cxnSp>
        <p:nvCxnSpPr>
          <p:cNvPr id="20" name="Google Shape;20;p47"/>
          <p:cNvCxnSpPr/>
          <p:nvPr/>
        </p:nvCxnSpPr>
        <p:spPr>
          <a:xfrm>
            <a:off x="914400" y="6299667"/>
            <a:ext cx="10421938" cy="0"/>
          </a:xfrm>
          <a:prstGeom prst="straightConnector1">
            <a:avLst/>
          </a:prstGeom>
          <a:noFill/>
          <a:ln w="12700" cap="flat" cmpd="sng">
            <a:solidFill>
              <a:srgbClr val="79BD28"/>
            </a:solidFill>
            <a:prstDash val="solid"/>
            <a:miter lim="800000"/>
            <a:headEnd type="none" w="sm" len="sm"/>
            <a:tailEnd type="none" w="sm" len="sm"/>
          </a:ln>
        </p:spPr>
      </p:cxnSp>
      <p:sp>
        <p:nvSpPr>
          <p:cNvPr id="21" name="Google Shape;21;p47"/>
          <p:cNvSpPr txBox="1">
            <a:spLocks noGrp="1"/>
          </p:cNvSpPr>
          <p:nvPr>
            <p:ph type="sldNum" idx="12"/>
          </p:nvPr>
        </p:nvSpPr>
        <p:spPr>
          <a:xfrm>
            <a:off x="8432797" y="6415619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 sz="120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0" lvl="1" indent="0" algn="r">
              <a:spcBef>
                <a:spcPts val="0"/>
              </a:spcBef>
              <a:buNone/>
              <a:defRPr sz="120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0" lvl="2" indent="0" algn="r">
              <a:spcBef>
                <a:spcPts val="0"/>
              </a:spcBef>
              <a:buNone/>
              <a:defRPr sz="120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0" lvl="3" indent="0" algn="r">
              <a:spcBef>
                <a:spcPts val="0"/>
              </a:spcBef>
              <a:buNone/>
              <a:defRPr sz="120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0" lvl="4" indent="0" algn="r">
              <a:spcBef>
                <a:spcPts val="0"/>
              </a:spcBef>
              <a:buNone/>
              <a:defRPr sz="120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L="0" lvl="5" indent="0" algn="r">
              <a:spcBef>
                <a:spcPts val="0"/>
              </a:spcBef>
              <a:buNone/>
              <a:defRPr sz="120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L="0" lvl="6" indent="0" algn="r">
              <a:spcBef>
                <a:spcPts val="0"/>
              </a:spcBef>
              <a:buNone/>
              <a:defRPr sz="120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L="0" lvl="7" indent="0" algn="r">
              <a:spcBef>
                <a:spcPts val="0"/>
              </a:spcBef>
              <a:buNone/>
              <a:defRPr sz="120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L="0" lvl="8" indent="0" algn="r">
              <a:spcBef>
                <a:spcPts val="0"/>
              </a:spcBef>
              <a:buNone/>
              <a:defRPr sz="120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Page  </a:t>
            </a:r>
            <a:fld id="{00000000-1234-1234-1234-123412341234}" type="slidenum">
              <a:rPr lang="en-US"/>
              <a:t>‹#›</a:t>
            </a:fld>
            <a:endParaRPr/>
          </a:p>
        </p:txBody>
      </p:sp>
      <p:pic>
        <p:nvPicPr>
          <p:cNvPr id="22" name="Google Shape;22;p4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004040" y="242315"/>
            <a:ext cx="1813144" cy="595886"/>
          </a:xfrm>
          <a:prstGeom prst="rect">
            <a:avLst/>
          </a:prstGeom>
          <a:noFill/>
          <a:ln>
            <a:noFill/>
          </a:ln>
        </p:spPr>
      </p:pic>
      <p:sp>
        <p:nvSpPr>
          <p:cNvPr id="23" name="Google Shape;23;p47"/>
          <p:cNvSpPr/>
          <p:nvPr/>
        </p:nvSpPr>
        <p:spPr>
          <a:xfrm>
            <a:off x="1" y="311234"/>
            <a:ext cx="396240" cy="326939"/>
          </a:xfrm>
          <a:prstGeom prst="rect">
            <a:avLst/>
          </a:prstGeom>
          <a:solidFill>
            <a:srgbClr val="34569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24" name="Google Shape;24;p47"/>
          <p:cNvSpPr/>
          <p:nvPr/>
        </p:nvSpPr>
        <p:spPr>
          <a:xfrm>
            <a:off x="393853" y="311234"/>
            <a:ext cx="65722" cy="326939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25" name="Google Shape;25;p47"/>
          <p:cNvSpPr txBox="1">
            <a:spLocks noGrp="1"/>
          </p:cNvSpPr>
          <p:nvPr>
            <p:ph type="ctrTitle"/>
          </p:nvPr>
        </p:nvSpPr>
        <p:spPr>
          <a:xfrm>
            <a:off x="558800" y="165099"/>
            <a:ext cx="5232400" cy="5508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Century Gothic"/>
              <a:buNone/>
              <a:defRPr sz="2800" b="1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9055337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1.jpg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0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736600" y="2740025"/>
            <a:ext cx="69469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432796" y="6433223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  <a:latin typeface="Century Gothic" panose="020B0502020202020204" pitchFamily="34" charset="0"/>
              </a:defRPr>
            </a:lvl1pPr>
          </a:lstStyle>
          <a:p>
            <a:fld id="{795C62BC-63D8-4176-937B-D5EBCAA09FF2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348253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5" r:id="rId4"/>
    <p:sldLayoutId id="2147483658" r:id="rId5"/>
    <p:sldLayoutId id="2147483660" r:id="rId6"/>
    <p:sldLayoutId id="2147483659" r:id="rId7"/>
    <p:sldLayoutId id="2147483661" r:id="rId8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sv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svg"/><Relationship Id="rId5" Type="http://schemas.openxmlformats.org/officeDocument/2006/relationships/image" Target="../media/image8.png"/><Relationship Id="rId4" Type="http://schemas.openxmlformats.org/officeDocument/2006/relationships/image" Target="../media/image7.sv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sv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sv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5.svg"/><Relationship Id="rId4" Type="http://schemas.openxmlformats.org/officeDocument/2006/relationships/image" Target="../media/image24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sv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1.sv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4.sv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7.png"/><Relationship Id="rId4" Type="http://schemas.openxmlformats.org/officeDocument/2006/relationships/image" Target="../media/image36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png"/><Relationship Id="rId13" Type="http://schemas.openxmlformats.org/officeDocument/2006/relationships/image" Target="../media/image49.svg"/><Relationship Id="rId3" Type="http://schemas.openxmlformats.org/officeDocument/2006/relationships/image" Target="../media/image39.png"/><Relationship Id="rId7" Type="http://schemas.openxmlformats.org/officeDocument/2006/relationships/image" Target="../media/image43.png"/><Relationship Id="rId12" Type="http://schemas.openxmlformats.org/officeDocument/2006/relationships/image" Target="../media/image48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2.png"/><Relationship Id="rId11" Type="http://schemas.openxmlformats.org/officeDocument/2006/relationships/image" Target="../media/image47.svg"/><Relationship Id="rId5" Type="http://schemas.openxmlformats.org/officeDocument/2006/relationships/image" Target="../media/image41.png"/><Relationship Id="rId10" Type="http://schemas.openxmlformats.org/officeDocument/2006/relationships/image" Target="../media/image46.png"/><Relationship Id="rId4" Type="http://schemas.openxmlformats.org/officeDocument/2006/relationships/image" Target="../media/image40.png"/><Relationship Id="rId9" Type="http://schemas.openxmlformats.org/officeDocument/2006/relationships/image" Target="../media/image45.pn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png"/><Relationship Id="rId13" Type="http://schemas.openxmlformats.org/officeDocument/2006/relationships/image" Target="../media/image56.png"/><Relationship Id="rId3" Type="http://schemas.openxmlformats.org/officeDocument/2006/relationships/image" Target="../media/image50.png"/><Relationship Id="rId7" Type="http://schemas.openxmlformats.org/officeDocument/2006/relationships/image" Target="../media/image41.png"/><Relationship Id="rId12" Type="http://schemas.openxmlformats.org/officeDocument/2006/relationships/image" Target="../media/image55.png"/><Relationship Id="rId2" Type="http://schemas.openxmlformats.org/officeDocument/2006/relationships/notesSlide" Target="../notesSlides/notesSlide5.xml"/><Relationship Id="rId16" Type="http://schemas.openxmlformats.org/officeDocument/2006/relationships/image" Target="../media/image59.sv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3.png"/><Relationship Id="rId11" Type="http://schemas.openxmlformats.org/officeDocument/2006/relationships/image" Target="../media/image45.png"/><Relationship Id="rId5" Type="http://schemas.openxmlformats.org/officeDocument/2006/relationships/image" Target="../media/image52.png"/><Relationship Id="rId15" Type="http://schemas.openxmlformats.org/officeDocument/2006/relationships/image" Target="../media/image58.png"/><Relationship Id="rId10" Type="http://schemas.openxmlformats.org/officeDocument/2006/relationships/image" Target="../media/image44.png"/><Relationship Id="rId4" Type="http://schemas.openxmlformats.org/officeDocument/2006/relationships/image" Target="../media/image51.png"/><Relationship Id="rId9" Type="http://schemas.openxmlformats.org/officeDocument/2006/relationships/image" Target="../media/image54.png"/><Relationship Id="rId14" Type="http://schemas.openxmlformats.org/officeDocument/2006/relationships/image" Target="../media/image57.sv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4.png"/><Relationship Id="rId13" Type="http://schemas.openxmlformats.org/officeDocument/2006/relationships/image" Target="../media/image44.png"/><Relationship Id="rId18" Type="http://schemas.openxmlformats.org/officeDocument/2006/relationships/image" Target="../media/image57.svg"/><Relationship Id="rId3" Type="http://schemas.openxmlformats.org/officeDocument/2006/relationships/image" Target="../media/image61.png"/><Relationship Id="rId7" Type="http://schemas.openxmlformats.org/officeDocument/2006/relationships/image" Target="../media/image51.png"/><Relationship Id="rId12" Type="http://schemas.openxmlformats.org/officeDocument/2006/relationships/image" Target="../media/image54.png"/><Relationship Id="rId17" Type="http://schemas.openxmlformats.org/officeDocument/2006/relationships/image" Target="../media/image56.png"/><Relationship Id="rId2" Type="http://schemas.openxmlformats.org/officeDocument/2006/relationships/image" Target="../media/image60.png"/><Relationship Id="rId16" Type="http://schemas.openxmlformats.org/officeDocument/2006/relationships/image" Target="../media/image65.png"/><Relationship Id="rId20" Type="http://schemas.openxmlformats.org/officeDocument/2006/relationships/image" Target="../media/image59.sv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0.png"/><Relationship Id="rId11" Type="http://schemas.openxmlformats.org/officeDocument/2006/relationships/image" Target="../media/image42.png"/><Relationship Id="rId5" Type="http://schemas.openxmlformats.org/officeDocument/2006/relationships/image" Target="../media/image63.png"/><Relationship Id="rId15" Type="http://schemas.openxmlformats.org/officeDocument/2006/relationships/image" Target="../media/image45.png"/><Relationship Id="rId10" Type="http://schemas.openxmlformats.org/officeDocument/2006/relationships/image" Target="../media/image41.png"/><Relationship Id="rId19" Type="http://schemas.openxmlformats.org/officeDocument/2006/relationships/image" Target="../media/image58.png"/><Relationship Id="rId4" Type="http://schemas.openxmlformats.org/officeDocument/2006/relationships/image" Target="../media/image62.png"/><Relationship Id="rId9" Type="http://schemas.openxmlformats.org/officeDocument/2006/relationships/image" Target="../media/image53.png"/><Relationship Id="rId14" Type="http://schemas.openxmlformats.org/officeDocument/2006/relationships/image" Target="../media/image55.pn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svg"/><Relationship Id="rId3" Type="http://schemas.openxmlformats.org/officeDocument/2006/relationships/image" Target="../media/image67.png"/><Relationship Id="rId7" Type="http://schemas.openxmlformats.org/officeDocument/2006/relationships/image" Target="../media/image16.png"/><Relationship Id="rId2" Type="http://schemas.openxmlformats.org/officeDocument/2006/relationships/image" Target="../media/image6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0.svg"/><Relationship Id="rId5" Type="http://schemas.openxmlformats.org/officeDocument/2006/relationships/image" Target="../media/image69.png"/><Relationship Id="rId4" Type="http://schemas.openxmlformats.org/officeDocument/2006/relationships/image" Target="../media/image68.sv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8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矩形 23"/>
          <p:cNvSpPr/>
          <p:nvPr/>
        </p:nvSpPr>
        <p:spPr>
          <a:xfrm>
            <a:off x="913253" y="6517951"/>
            <a:ext cx="162252" cy="162252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1131708" y="6460578"/>
            <a:ext cx="156004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en-US" sz="1200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  <a:sym typeface="微软雅黑" panose="020B0503020204020204" pitchFamily="34" charset="-122"/>
              </a:rPr>
              <a:t>www.sangfor.com</a:t>
            </a:r>
            <a:endParaRPr lang="en-US" altLang="en-US" sz="1200" dirty="0">
              <a:solidFill>
                <a:schemeClr val="bg1"/>
              </a:solidFill>
              <a:latin typeface="Century Gothic" panose="020B0502020202020204" pitchFamily="34" charset="0"/>
              <a:ea typeface="微软雅黑" charset="-122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4943635" y="6460578"/>
            <a:ext cx="2304730" cy="276999"/>
            <a:chOff x="4872830" y="6460578"/>
            <a:chExt cx="2304730" cy="276999"/>
          </a:xfrm>
        </p:grpSpPr>
        <p:sp>
          <p:nvSpPr>
            <p:cNvPr id="27" name="矩形 26"/>
            <p:cNvSpPr/>
            <p:nvPr/>
          </p:nvSpPr>
          <p:spPr>
            <a:xfrm>
              <a:off x="4872830" y="6517951"/>
              <a:ext cx="162252" cy="162252"/>
            </a:xfrm>
            <a:prstGeom prst="rect">
              <a:avLst/>
            </a:prstGeom>
            <a:solidFill>
              <a:srgbClr val="79BD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8" name="文本框 27"/>
            <p:cNvSpPr txBox="1"/>
            <p:nvPr/>
          </p:nvSpPr>
          <p:spPr>
            <a:xfrm>
              <a:off x="5077305" y="6460578"/>
              <a:ext cx="210025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en-US" sz="1200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charset="-122"/>
                  <a:sym typeface="微软雅黑" panose="020B0503020204020204" pitchFamily="34" charset="-122"/>
                </a:rPr>
                <a:t>Sangfor Technologies Inc.</a:t>
              </a:r>
            </a:p>
          </p:txBody>
        </p:sp>
      </p:grpSp>
      <p:sp>
        <p:nvSpPr>
          <p:cNvPr id="31" name="矩形 30"/>
          <p:cNvSpPr/>
          <p:nvPr/>
        </p:nvSpPr>
        <p:spPr>
          <a:xfrm>
            <a:off x="0" y="2103738"/>
            <a:ext cx="438150" cy="2761340"/>
          </a:xfrm>
          <a:prstGeom prst="rect">
            <a:avLst/>
          </a:prstGeom>
          <a:solidFill>
            <a:srgbClr val="3456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Century Gothic" panose="020B0502020202020204" pitchFamily="34" charset="0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438150" y="2103738"/>
            <a:ext cx="123825" cy="2761340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Century Gothic" panose="020B0502020202020204" pitchFamily="34" charset="0"/>
            </a:endParaRPr>
          </a:p>
        </p:txBody>
      </p:sp>
      <p:pic>
        <p:nvPicPr>
          <p:cNvPr id="51" name="图片 5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439" y="382014"/>
            <a:ext cx="2006357" cy="659385"/>
          </a:xfrm>
          <a:prstGeom prst="rect">
            <a:avLst/>
          </a:prstGeom>
        </p:spPr>
      </p:pic>
      <p:sp>
        <p:nvSpPr>
          <p:cNvPr id="59" name="矩形 58"/>
          <p:cNvSpPr/>
          <p:nvPr/>
        </p:nvSpPr>
        <p:spPr>
          <a:xfrm>
            <a:off x="807511" y="1992691"/>
            <a:ext cx="7292381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36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A Secure Internet </a:t>
            </a:r>
          </a:p>
          <a:p>
            <a:r>
              <a:rPr lang="en-US" altLang="zh-CN" sz="36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Gateway is Vital for Your Security Posture</a:t>
            </a:r>
            <a:endParaRPr lang="zh-CN" altLang="en-US" sz="36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61" name="矩形 60"/>
          <p:cNvSpPr/>
          <p:nvPr/>
        </p:nvSpPr>
        <p:spPr>
          <a:xfrm>
            <a:off x="829085" y="3829079"/>
            <a:ext cx="4722768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600"/>
              </a:spcAft>
            </a:pPr>
            <a:r>
              <a:rPr lang="en-US" altLang="zh-CN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Eugene Yew</a:t>
            </a:r>
          </a:p>
          <a:p>
            <a:pPr>
              <a:spcAft>
                <a:spcPts val="600"/>
              </a:spcAft>
            </a:pPr>
            <a:r>
              <a:rPr lang="en-US" altLang="zh-CN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Product Marketing Manager (IAM/CASB)</a:t>
            </a:r>
          </a:p>
          <a:p>
            <a:pPr>
              <a:spcAft>
                <a:spcPts val="600"/>
              </a:spcAft>
            </a:pPr>
            <a:r>
              <a:rPr lang="en-US" altLang="zh-CN" dirty="0" err="1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Sangfor</a:t>
            </a:r>
            <a:r>
              <a:rPr lang="en-US" altLang="zh-CN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 Technologies</a:t>
            </a:r>
          </a:p>
        </p:txBody>
      </p:sp>
      <p:cxnSp>
        <p:nvCxnSpPr>
          <p:cNvPr id="62" name="直接连接符 61"/>
          <p:cNvCxnSpPr>
            <a:cxnSpLocks/>
          </p:cNvCxnSpPr>
          <p:nvPr/>
        </p:nvCxnSpPr>
        <p:spPr>
          <a:xfrm>
            <a:off x="918347" y="3747017"/>
            <a:ext cx="3535354" cy="0"/>
          </a:xfrm>
          <a:prstGeom prst="line">
            <a:avLst/>
          </a:prstGeom>
          <a:ln w="12700">
            <a:solidFill>
              <a:schemeClr val="bg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23775518"/>
      </p:ext>
    </p:extLst>
  </p:cSld>
  <p:clrMapOvr>
    <a:masterClrMapping/>
  </p:clrMapOvr>
  <p:transition>
    <p:fad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 dirty="0">
                <a:ea typeface="微软雅黑" panose="020B0503020204020204" pitchFamily="34" charset="-122"/>
              </a:rPr>
              <a:t>Sangfor Technologies</a:t>
            </a: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4294967295"/>
          </p:nvPr>
        </p:nvSpPr>
        <p:spPr>
          <a:xfrm>
            <a:off x="4038600" y="6415619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 dirty="0"/>
              <a:t>Page  </a:t>
            </a:r>
            <a:fld id="{6F6B6950-8D1A-4668-8374-25B44628E0DF}" type="slidenum">
              <a:rPr lang="zh-CN" altLang="en-US" smtClean="0"/>
              <a:pPr/>
              <a:t>1</a:t>
            </a:fld>
            <a:endParaRPr lang="zh-CN" altLang="en-US"/>
          </a:p>
        </p:txBody>
      </p:sp>
      <p:grpSp>
        <p:nvGrpSpPr>
          <p:cNvPr id="12" name="组合 11"/>
          <p:cNvGrpSpPr/>
          <p:nvPr/>
        </p:nvGrpSpPr>
        <p:grpSpPr>
          <a:xfrm>
            <a:off x="0" y="200326"/>
            <a:ext cx="2148080" cy="523220"/>
            <a:chOff x="1" y="200326"/>
            <a:chExt cx="2148080" cy="523220"/>
          </a:xfrm>
        </p:grpSpPr>
        <p:sp>
          <p:nvSpPr>
            <p:cNvPr id="13" name="矩形 12"/>
            <p:cNvSpPr/>
            <p:nvPr/>
          </p:nvSpPr>
          <p:spPr>
            <a:xfrm>
              <a:off x="1" y="311234"/>
              <a:ext cx="396240" cy="326939"/>
            </a:xfrm>
            <a:prstGeom prst="rect">
              <a:avLst/>
            </a:prstGeom>
            <a:solidFill>
              <a:srgbClr val="34569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14" name="矩形 13"/>
            <p:cNvSpPr/>
            <p:nvPr/>
          </p:nvSpPr>
          <p:spPr>
            <a:xfrm>
              <a:off x="541551" y="200326"/>
              <a:ext cx="1606530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2800" b="1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charset="-122"/>
                </a:rPr>
                <a:t>Agenda</a:t>
              </a:r>
            </a:p>
          </p:txBody>
        </p:sp>
        <p:sp>
          <p:nvSpPr>
            <p:cNvPr id="15" name="矩形 14"/>
            <p:cNvSpPr/>
            <p:nvPr/>
          </p:nvSpPr>
          <p:spPr>
            <a:xfrm>
              <a:off x="393853" y="311234"/>
              <a:ext cx="65722" cy="326939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</p:grpSp>
      <p:sp>
        <p:nvSpPr>
          <p:cNvPr id="19" name="文本框 18"/>
          <p:cNvSpPr txBox="1"/>
          <p:nvPr/>
        </p:nvSpPr>
        <p:spPr>
          <a:xfrm>
            <a:off x="737002" y="3757650"/>
            <a:ext cx="175889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Key Objectives</a:t>
            </a:r>
            <a:endParaRPr lang="en-US" altLang="zh-CN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  <p:grpSp>
        <p:nvGrpSpPr>
          <p:cNvPr id="34" name="组合 11">
            <a:extLst>
              <a:ext uri="{FF2B5EF4-FFF2-40B4-BE49-F238E27FC236}">
                <a16:creationId xmlns:a16="http://schemas.microsoft.com/office/drawing/2014/main" id="{83E64C97-99D8-3C4C-A782-CDF847E4B93D}"/>
              </a:ext>
            </a:extLst>
          </p:cNvPr>
          <p:cNvGrpSpPr/>
          <p:nvPr/>
        </p:nvGrpSpPr>
        <p:grpSpPr>
          <a:xfrm>
            <a:off x="949044" y="2271467"/>
            <a:ext cx="1334817" cy="1334816"/>
            <a:chOff x="1212681" y="1932972"/>
            <a:chExt cx="2586942" cy="2586942"/>
          </a:xfrm>
        </p:grpSpPr>
        <p:sp>
          <p:nvSpPr>
            <p:cNvPr id="35" name="椭圆 13">
              <a:extLst>
                <a:ext uri="{FF2B5EF4-FFF2-40B4-BE49-F238E27FC236}">
                  <a16:creationId xmlns:a16="http://schemas.microsoft.com/office/drawing/2014/main" id="{9620823D-389E-2A4C-A269-6F7E62FFFBCD}"/>
                </a:ext>
              </a:extLst>
            </p:cNvPr>
            <p:cNvSpPr/>
            <p:nvPr/>
          </p:nvSpPr>
          <p:spPr>
            <a:xfrm>
              <a:off x="1212681" y="1932972"/>
              <a:ext cx="2586942" cy="2586942"/>
            </a:xfrm>
            <a:prstGeom prst="ellipse">
              <a:avLst/>
            </a:prstGeom>
            <a:gradFill>
              <a:gsLst>
                <a:gs pos="0">
                  <a:srgbClr val="4E7BFA">
                    <a:alpha val="20000"/>
                  </a:srgbClr>
                </a:gs>
                <a:gs pos="100000">
                  <a:srgbClr val="00BEFF">
                    <a:alpha val="20000"/>
                  </a:srgbClr>
                </a:gs>
              </a:gsLst>
              <a:lin ang="27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36" name="椭圆 14">
              <a:extLst>
                <a:ext uri="{FF2B5EF4-FFF2-40B4-BE49-F238E27FC236}">
                  <a16:creationId xmlns:a16="http://schemas.microsoft.com/office/drawing/2014/main" id="{09A3255A-6666-ED40-8861-1ADDD47A3787}"/>
                </a:ext>
              </a:extLst>
            </p:cNvPr>
            <p:cNvSpPr/>
            <p:nvPr/>
          </p:nvSpPr>
          <p:spPr>
            <a:xfrm>
              <a:off x="1371834" y="2092125"/>
              <a:ext cx="2268637" cy="2268637"/>
            </a:xfrm>
            <a:prstGeom prst="ellipse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b="1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PART</a:t>
              </a:r>
            </a:p>
            <a:p>
              <a:pPr algn="ctr"/>
              <a:r>
                <a:rPr lang="en-US" altLang="zh-CN" b="1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1</a:t>
              </a:r>
              <a:endParaRPr lang="zh-CN" altLang="en-US" b="1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</p:grpSp>
      <p:grpSp>
        <p:nvGrpSpPr>
          <p:cNvPr id="37" name="组合 11">
            <a:extLst>
              <a:ext uri="{FF2B5EF4-FFF2-40B4-BE49-F238E27FC236}">
                <a16:creationId xmlns:a16="http://schemas.microsoft.com/office/drawing/2014/main" id="{05C22874-86F0-1D41-A4B8-DF25111B7D04}"/>
              </a:ext>
            </a:extLst>
          </p:cNvPr>
          <p:cNvGrpSpPr/>
          <p:nvPr/>
        </p:nvGrpSpPr>
        <p:grpSpPr>
          <a:xfrm>
            <a:off x="3217581" y="2271467"/>
            <a:ext cx="1334817" cy="1334816"/>
            <a:chOff x="1212681" y="1932972"/>
            <a:chExt cx="2586942" cy="2586942"/>
          </a:xfrm>
        </p:grpSpPr>
        <p:sp>
          <p:nvSpPr>
            <p:cNvPr id="38" name="椭圆 13">
              <a:extLst>
                <a:ext uri="{FF2B5EF4-FFF2-40B4-BE49-F238E27FC236}">
                  <a16:creationId xmlns:a16="http://schemas.microsoft.com/office/drawing/2014/main" id="{C3365BE7-5DBB-224F-A7E9-2AB1348369E6}"/>
                </a:ext>
              </a:extLst>
            </p:cNvPr>
            <p:cNvSpPr/>
            <p:nvPr/>
          </p:nvSpPr>
          <p:spPr>
            <a:xfrm>
              <a:off x="1212681" y="1932972"/>
              <a:ext cx="2586942" cy="2586942"/>
            </a:xfrm>
            <a:prstGeom prst="ellipse">
              <a:avLst/>
            </a:prstGeom>
            <a:solidFill>
              <a:srgbClr val="79BD28">
                <a:alpha val="2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39" name="椭圆 14">
              <a:extLst>
                <a:ext uri="{FF2B5EF4-FFF2-40B4-BE49-F238E27FC236}">
                  <a16:creationId xmlns:a16="http://schemas.microsoft.com/office/drawing/2014/main" id="{54164350-2181-8347-988B-EBCCA337AE61}"/>
                </a:ext>
              </a:extLst>
            </p:cNvPr>
            <p:cNvSpPr/>
            <p:nvPr/>
          </p:nvSpPr>
          <p:spPr>
            <a:xfrm>
              <a:off x="1371834" y="2092125"/>
              <a:ext cx="2268637" cy="2268637"/>
            </a:xfrm>
            <a:prstGeom prst="ellipse">
              <a:avLst/>
            </a:prstGeom>
            <a:solidFill>
              <a:srgbClr val="79BD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b="1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PART</a:t>
              </a:r>
            </a:p>
            <a:p>
              <a:pPr algn="ctr"/>
              <a:r>
                <a:rPr lang="en-US" altLang="zh-CN" b="1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2</a:t>
              </a:r>
              <a:endParaRPr lang="zh-CN" altLang="en-US" b="1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</p:grpSp>
      <p:grpSp>
        <p:nvGrpSpPr>
          <p:cNvPr id="40" name="组合 11">
            <a:extLst>
              <a:ext uri="{FF2B5EF4-FFF2-40B4-BE49-F238E27FC236}">
                <a16:creationId xmlns:a16="http://schemas.microsoft.com/office/drawing/2014/main" id="{2E8EC9AE-5817-B641-9598-34CC48CABE8B}"/>
              </a:ext>
            </a:extLst>
          </p:cNvPr>
          <p:cNvGrpSpPr/>
          <p:nvPr/>
        </p:nvGrpSpPr>
        <p:grpSpPr>
          <a:xfrm>
            <a:off x="5486118" y="2271467"/>
            <a:ext cx="1334817" cy="1334816"/>
            <a:chOff x="1212681" y="1932972"/>
            <a:chExt cx="2586942" cy="2586942"/>
          </a:xfrm>
        </p:grpSpPr>
        <p:sp>
          <p:nvSpPr>
            <p:cNvPr id="41" name="椭圆 13">
              <a:extLst>
                <a:ext uri="{FF2B5EF4-FFF2-40B4-BE49-F238E27FC236}">
                  <a16:creationId xmlns:a16="http://schemas.microsoft.com/office/drawing/2014/main" id="{7B27908D-54D2-2245-85E2-54044540E47D}"/>
                </a:ext>
              </a:extLst>
            </p:cNvPr>
            <p:cNvSpPr/>
            <p:nvPr/>
          </p:nvSpPr>
          <p:spPr>
            <a:xfrm>
              <a:off x="1212681" y="1932972"/>
              <a:ext cx="2586942" cy="2586942"/>
            </a:xfrm>
            <a:prstGeom prst="ellipse">
              <a:avLst/>
            </a:prstGeom>
            <a:solidFill>
              <a:srgbClr val="325692">
                <a:alpha val="27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42" name="椭圆 14">
              <a:extLst>
                <a:ext uri="{FF2B5EF4-FFF2-40B4-BE49-F238E27FC236}">
                  <a16:creationId xmlns:a16="http://schemas.microsoft.com/office/drawing/2014/main" id="{F96DF77A-2414-1B4D-8EB9-F536667AE036}"/>
                </a:ext>
              </a:extLst>
            </p:cNvPr>
            <p:cNvSpPr/>
            <p:nvPr/>
          </p:nvSpPr>
          <p:spPr>
            <a:xfrm>
              <a:off x="1371834" y="2092125"/>
              <a:ext cx="2268637" cy="2268637"/>
            </a:xfrm>
            <a:prstGeom prst="ellipse">
              <a:avLst/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b="1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PART</a:t>
              </a:r>
            </a:p>
            <a:p>
              <a:pPr algn="ctr"/>
              <a:r>
                <a:rPr lang="en-US" altLang="zh-CN" b="1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3</a:t>
              </a:r>
              <a:endParaRPr lang="zh-CN" altLang="en-US" b="1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</p:grpSp>
      <p:sp>
        <p:nvSpPr>
          <p:cNvPr id="49" name="文本框 48">
            <a:extLst>
              <a:ext uri="{FF2B5EF4-FFF2-40B4-BE49-F238E27FC236}">
                <a16:creationId xmlns:a16="http://schemas.microsoft.com/office/drawing/2014/main" id="{89BD6ECD-7416-7148-8822-33788E1BFC19}"/>
              </a:ext>
            </a:extLst>
          </p:cNvPr>
          <p:cNvSpPr txBox="1"/>
          <p:nvPr/>
        </p:nvSpPr>
        <p:spPr>
          <a:xfrm>
            <a:off x="3011225" y="3757650"/>
            <a:ext cx="17588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Challenges</a:t>
            </a:r>
            <a:endParaRPr lang="en-US" altLang="zh-CN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50" name="文本框 49">
            <a:extLst>
              <a:ext uri="{FF2B5EF4-FFF2-40B4-BE49-F238E27FC236}">
                <a16:creationId xmlns:a16="http://schemas.microsoft.com/office/drawing/2014/main" id="{D066AA3E-214B-E546-AB4F-5DFA6BF211F9}"/>
              </a:ext>
            </a:extLst>
          </p:cNvPr>
          <p:cNvSpPr txBox="1"/>
          <p:nvPr/>
        </p:nvSpPr>
        <p:spPr>
          <a:xfrm>
            <a:off x="5010036" y="3771319"/>
            <a:ext cx="228697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Recommendations</a:t>
            </a:r>
            <a:endParaRPr lang="en-US" altLang="zh-CN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51" name="文本框 50">
            <a:extLst>
              <a:ext uri="{FF2B5EF4-FFF2-40B4-BE49-F238E27FC236}">
                <a16:creationId xmlns:a16="http://schemas.microsoft.com/office/drawing/2014/main" id="{E1C49E8E-CE12-764D-A397-26AE83C8670E}"/>
              </a:ext>
            </a:extLst>
          </p:cNvPr>
          <p:cNvSpPr txBox="1"/>
          <p:nvPr/>
        </p:nvSpPr>
        <p:spPr>
          <a:xfrm>
            <a:off x="7548299" y="3757650"/>
            <a:ext cx="175889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The Sangfor Approach</a:t>
            </a:r>
            <a:endParaRPr lang="en-US" altLang="zh-CN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28" name="文本框 50">
            <a:extLst>
              <a:ext uri="{FF2B5EF4-FFF2-40B4-BE49-F238E27FC236}">
                <a16:creationId xmlns:a16="http://schemas.microsoft.com/office/drawing/2014/main" id="{B6D2E4DB-53E6-4E8F-979A-D9BFA15C2D50}"/>
              </a:ext>
            </a:extLst>
          </p:cNvPr>
          <p:cNvSpPr txBox="1"/>
          <p:nvPr/>
        </p:nvSpPr>
        <p:spPr>
          <a:xfrm>
            <a:off x="9599110" y="3757650"/>
            <a:ext cx="17588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Conclusion</a:t>
            </a:r>
            <a:endParaRPr lang="en-US" altLang="zh-CN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  <p:grpSp>
        <p:nvGrpSpPr>
          <p:cNvPr id="29" name="组合 11">
            <a:extLst>
              <a:ext uri="{FF2B5EF4-FFF2-40B4-BE49-F238E27FC236}">
                <a16:creationId xmlns:a16="http://schemas.microsoft.com/office/drawing/2014/main" id="{89C0EB82-CC4C-46AB-B214-9A0B26985B22}"/>
              </a:ext>
            </a:extLst>
          </p:cNvPr>
          <p:cNvGrpSpPr/>
          <p:nvPr/>
        </p:nvGrpSpPr>
        <p:grpSpPr>
          <a:xfrm>
            <a:off x="7799545" y="2271467"/>
            <a:ext cx="1334817" cy="1334816"/>
            <a:chOff x="1212681" y="1932972"/>
            <a:chExt cx="2586942" cy="2586942"/>
          </a:xfrm>
        </p:grpSpPr>
        <p:sp>
          <p:nvSpPr>
            <p:cNvPr id="30" name="椭圆 13">
              <a:extLst>
                <a:ext uri="{FF2B5EF4-FFF2-40B4-BE49-F238E27FC236}">
                  <a16:creationId xmlns:a16="http://schemas.microsoft.com/office/drawing/2014/main" id="{870CC056-6949-4D8D-B7A9-EA345E0E5F5A}"/>
                </a:ext>
              </a:extLst>
            </p:cNvPr>
            <p:cNvSpPr/>
            <p:nvPr/>
          </p:nvSpPr>
          <p:spPr>
            <a:xfrm>
              <a:off x="1212681" y="1932972"/>
              <a:ext cx="2586942" cy="2586942"/>
            </a:xfrm>
            <a:prstGeom prst="ellipse">
              <a:avLst/>
            </a:prstGeom>
            <a:solidFill>
              <a:srgbClr val="325692">
                <a:alpha val="27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31" name="椭圆 14">
              <a:extLst>
                <a:ext uri="{FF2B5EF4-FFF2-40B4-BE49-F238E27FC236}">
                  <a16:creationId xmlns:a16="http://schemas.microsoft.com/office/drawing/2014/main" id="{0184F55F-DFE7-4740-A234-A1D4F517A828}"/>
                </a:ext>
              </a:extLst>
            </p:cNvPr>
            <p:cNvSpPr/>
            <p:nvPr/>
          </p:nvSpPr>
          <p:spPr>
            <a:xfrm>
              <a:off x="1371834" y="2092125"/>
              <a:ext cx="2268637" cy="2268637"/>
            </a:xfrm>
            <a:prstGeom prst="ellipse">
              <a:avLst/>
            </a:prstGeom>
            <a:solidFill>
              <a:srgbClr val="32569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b="1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PART</a:t>
              </a:r>
            </a:p>
            <a:p>
              <a:pPr algn="ctr"/>
              <a:r>
                <a:rPr lang="en-US" altLang="zh-CN" b="1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4</a:t>
              </a:r>
              <a:endParaRPr lang="zh-CN" altLang="en-US" b="1" dirty="0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</p:grpSp>
      <p:grpSp>
        <p:nvGrpSpPr>
          <p:cNvPr id="32" name="组合 11">
            <a:extLst>
              <a:ext uri="{FF2B5EF4-FFF2-40B4-BE49-F238E27FC236}">
                <a16:creationId xmlns:a16="http://schemas.microsoft.com/office/drawing/2014/main" id="{3F905DBF-DCF5-4C6A-94B8-F88142B52B82}"/>
              </a:ext>
            </a:extLst>
          </p:cNvPr>
          <p:cNvGrpSpPr/>
          <p:nvPr/>
        </p:nvGrpSpPr>
        <p:grpSpPr>
          <a:xfrm>
            <a:off x="9804397" y="2271467"/>
            <a:ext cx="1334817" cy="1334816"/>
            <a:chOff x="1212681" y="1932972"/>
            <a:chExt cx="2586942" cy="2586942"/>
          </a:xfrm>
        </p:grpSpPr>
        <p:sp>
          <p:nvSpPr>
            <p:cNvPr id="33" name="椭圆 13">
              <a:extLst>
                <a:ext uri="{FF2B5EF4-FFF2-40B4-BE49-F238E27FC236}">
                  <a16:creationId xmlns:a16="http://schemas.microsoft.com/office/drawing/2014/main" id="{466F16B6-CE46-4F22-9A40-73C005206FBA}"/>
                </a:ext>
              </a:extLst>
            </p:cNvPr>
            <p:cNvSpPr/>
            <p:nvPr/>
          </p:nvSpPr>
          <p:spPr>
            <a:xfrm>
              <a:off x="1212681" y="1932972"/>
              <a:ext cx="2586942" cy="2586942"/>
            </a:xfrm>
            <a:prstGeom prst="ellipse">
              <a:avLst/>
            </a:prstGeom>
            <a:solidFill>
              <a:srgbClr val="325692">
                <a:alpha val="27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46" name="椭圆 14">
              <a:extLst>
                <a:ext uri="{FF2B5EF4-FFF2-40B4-BE49-F238E27FC236}">
                  <a16:creationId xmlns:a16="http://schemas.microsoft.com/office/drawing/2014/main" id="{66804225-3063-4F4A-A41E-6417250E9FB1}"/>
                </a:ext>
              </a:extLst>
            </p:cNvPr>
            <p:cNvSpPr/>
            <p:nvPr/>
          </p:nvSpPr>
          <p:spPr>
            <a:xfrm>
              <a:off x="1371834" y="2092125"/>
              <a:ext cx="2268637" cy="2268637"/>
            </a:xfrm>
            <a:prstGeom prst="ellipse">
              <a:avLst/>
            </a:prstGeom>
            <a:solidFill>
              <a:srgbClr val="5E749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b="1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PART</a:t>
              </a:r>
            </a:p>
            <a:p>
              <a:pPr algn="ctr"/>
              <a:r>
                <a:rPr lang="en-US" altLang="zh-CN" b="1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5</a:t>
              </a:r>
              <a:endParaRPr lang="zh-CN" altLang="en-US" b="1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94748749"/>
      </p:ext>
    </p:extLst>
  </p:cSld>
  <p:clrMapOvr>
    <a:masterClrMapping/>
  </p:clrMapOvr>
  <p:transition>
    <p:fad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矩形 16">
            <a:extLst>
              <a:ext uri="{FF2B5EF4-FFF2-40B4-BE49-F238E27FC236}">
                <a16:creationId xmlns:a16="http://schemas.microsoft.com/office/drawing/2014/main" id="{E925895D-8CF2-2A47-AB97-B8C6BD2A9400}"/>
              </a:ext>
            </a:extLst>
          </p:cNvPr>
          <p:cNvSpPr/>
          <p:nvPr/>
        </p:nvSpPr>
        <p:spPr>
          <a:xfrm>
            <a:off x="2875644" y="2422894"/>
            <a:ext cx="1901371" cy="1901371"/>
          </a:xfrm>
          <a:prstGeom prst="rect">
            <a:avLst/>
          </a:prstGeom>
          <a:solidFill>
            <a:srgbClr val="060C21"/>
          </a:solidFill>
          <a:ln w="3175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3600" b="1">
              <a:latin typeface="Century Gothic" panose="020B0502020202020204" pitchFamily="34" charset="0"/>
            </a:endParaRPr>
          </a:p>
        </p:txBody>
      </p:sp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 dirty="0">
                <a:ea typeface="微软雅黑" panose="020B0503020204020204" pitchFamily="34" charset="-122"/>
              </a:rPr>
              <a:t>Sangfor Technologies</a:t>
            </a: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4294967295"/>
          </p:nvPr>
        </p:nvSpPr>
        <p:spPr>
          <a:xfrm>
            <a:off x="4038600" y="6415619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 dirty="0"/>
              <a:t>Page  </a:t>
            </a:r>
            <a:fld id="{6F6B6950-8D1A-4668-8374-25B44628E0DF}" type="slidenum">
              <a:rPr lang="zh-CN" altLang="en-US" smtClean="0"/>
              <a:pPr/>
              <a:t>2</a:t>
            </a:fld>
            <a:endParaRPr lang="zh-CN" altLang="en-US"/>
          </a:p>
        </p:txBody>
      </p:sp>
      <p:grpSp>
        <p:nvGrpSpPr>
          <p:cNvPr id="5" name="组合 4"/>
          <p:cNvGrpSpPr/>
          <p:nvPr/>
        </p:nvGrpSpPr>
        <p:grpSpPr>
          <a:xfrm>
            <a:off x="2769938" y="2315029"/>
            <a:ext cx="6119927" cy="1901371"/>
            <a:chOff x="2901044" y="2315029"/>
            <a:chExt cx="6119927" cy="1901371"/>
          </a:xfrm>
        </p:grpSpPr>
        <p:sp>
          <p:nvSpPr>
            <p:cNvPr id="6" name="矩形 5"/>
            <p:cNvSpPr/>
            <p:nvPr/>
          </p:nvSpPr>
          <p:spPr>
            <a:xfrm>
              <a:off x="2901044" y="2315029"/>
              <a:ext cx="1901371" cy="1901371"/>
            </a:xfrm>
            <a:prstGeom prst="rect">
              <a:avLst/>
            </a:prstGeom>
            <a:solidFill>
              <a:srgbClr val="060C21"/>
            </a:solidFill>
            <a:ln w="31750">
              <a:solidFill>
                <a:srgbClr val="79BD2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3600" b="1" dirty="0">
                  <a:latin typeface="Century Gothic" panose="020B0502020202020204" pitchFamily="34" charset="0"/>
                </a:rPr>
                <a:t>PART</a:t>
              </a:r>
              <a:r>
                <a:rPr lang="zh-CN" altLang="en-US" sz="3600" b="1">
                  <a:latin typeface="Century Gothic" panose="020B0502020202020204" pitchFamily="34" charset="0"/>
                </a:rPr>
                <a:t> </a:t>
              </a:r>
              <a:r>
                <a:rPr lang="en-US" altLang="zh-CN" sz="3600" b="1" dirty="0">
                  <a:latin typeface="Century Gothic" panose="020B0502020202020204" pitchFamily="34" charset="0"/>
                </a:rPr>
                <a:t>1 </a:t>
              </a:r>
              <a:endParaRPr lang="zh-CN" altLang="en-US" sz="3600" b="1">
                <a:latin typeface="Century Gothic" panose="020B0502020202020204" pitchFamily="34" charset="0"/>
              </a:endParaRPr>
            </a:p>
          </p:txBody>
        </p:sp>
        <p:sp>
          <p:nvSpPr>
            <p:cNvPr id="7" name="矩形 6"/>
            <p:cNvSpPr/>
            <p:nvPr/>
          </p:nvSpPr>
          <p:spPr>
            <a:xfrm>
              <a:off x="5069248" y="2880993"/>
              <a:ext cx="3951723" cy="70788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4000" b="1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charset="-122"/>
                </a:rPr>
                <a:t>Key Objectives</a:t>
              </a:r>
              <a:endParaRPr lang="zh-CN" altLang="en-US" sz="4000" b="1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091619291"/>
      </p:ext>
    </p:extLst>
  </p:cSld>
  <p:clrMapOvr>
    <a:masterClrMapping/>
  </p:clrMapOvr>
  <p:transition>
    <p:fad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id="{1B3E70B7-F0CC-CF4A-9053-4A2D9A554F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 dirty="0">
                <a:ea typeface="微软雅黑" panose="020B0503020204020204" pitchFamily="34" charset="-122"/>
              </a:rPr>
              <a:t>Sangfor Technologies</a:t>
            </a:r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0BF2A606-EC79-974C-95D8-AAB98EF608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 dirty="0"/>
              <a:t>Page  </a:t>
            </a:r>
            <a:fld id="{6F6B6950-8D1A-4668-8374-25B44628E0DF}" type="slidenum">
              <a:rPr lang="zh-CN" altLang="en-US" smtClean="0"/>
              <a:pPr/>
              <a:t>3</a:t>
            </a:fld>
            <a:endParaRPr lang="zh-CN" altLang="en-US"/>
          </a:p>
        </p:txBody>
      </p:sp>
      <p:sp>
        <p:nvSpPr>
          <p:cNvPr id="10" name="矩形 9">
            <a:extLst>
              <a:ext uri="{FF2B5EF4-FFF2-40B4-BE49-F238E27FC236}">
                <a16:creationId xmlns:a16="http://schemas.microsoft.com/office/drawing/2014/main" id="{AB684F49-6E29-724D-9D34-D9A8F79AE53D}"/>
              </a:ext>
            </a:extLst>
          </p:cNvPr>
          <p:cNvSpPr/>
          <p:nvPr/>
        </p:nvSpPr>
        <p:spPr>
          <a:xfrm>
            <a:off x="579651" y="223186"/>
            <a:ext cx="281840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Key Objectives</a:t>
            </a:r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id="{E297BE74-F9AB-BE48-9B3B-6B9FE0A8E8FA}"/>
              </a:ext>
            </a:extLst>
          </p:cNvPr>
          <p:cNvSpPr/>
          <p:nvPr/>
        </p:nvSpPr>
        <p:spPr>
          <a:xfrm>
            <a:off x="1776641" y="2334567"/>
            <a:ext cx="2075312" cy="2021188"/>
          </a:xfrm>
          <a:prstGeom prst="rect">
            <a:avLst/>
          </a:prstGeom>
          <a:noFill/>
          <a:ln w="254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矩形 21">
            <a:extLst>
              <a:ext uri="{FF2B5EF4-FFF2-40B4-BE49-F238E27FC236}">
                <a16:creationId xmlns:a16="http://schemas.microsoft.com/office/drawing/2014/main" id="{031F59FF-C65B-C345-BFC9-854B12D2536C}"/>
              </a:ext>
            </a:extLst>
          </p:cNvPr>
          <p:cNvSpPr/>
          <p:nvPr/>
        </p:nvSpPr>
        <p:spPr>
          <a:xfrm>
            <a:off x="5066106" y="2334567"/>
            <a:ext cx="2075312" cy="2021188"/>
          </a:xfrm>
          <a:prstGeom prst="rect">
            <a:avLst/>
          </a:prstGeom>
          <a:noFill/>
          <a:ln w="25400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矩形 22">
            <a:extLst>
              <a:ext uri="{FF2B5EF4-FFF2-40B4-BE49-F238E27FC236}">
                <a16:creationId xmlns:a16="http://schemas.microsoft.com/office/drawing/2014/main" id="{74AF69FA-E558-1343-91EA-5F872380C2D1}"/>
              </a:ext>
            </a:extLst>
          </p:cNvPr>
          <p:cNvSpPr/>
          <p:nvPr/>
        </p:nvSpPr>
        <p:spPr>
          <a:xfrm>
            <a:off x="8284319" y="2334567"/>
            <a:ext cx="2075312" cy="2021188"/>
          </a:xfrm>
          <a:prstGeom prst="rect">
            <a:avLst/>
          </a:prstGeom>
          <a:noFill/>
          <a:ln w="254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04D3C223-E95D-9F4C-8B80-4F4E7F4A9D42}"/>
              </a:ext>
            </a:extLst>
          </p:cNvPr>
          <p:cNvSpPr/>
          <p:nvPr/>
        </p:nvSpPr>
        <p:spPr>
          <a:xfrm>
            <a:off x="1776641" y="3848304"/>
            <a:ext cx="2075312" cy="507451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4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Minimize </a:t>
            </a:r>
          </a:p>
          <a:p>
            <a:pPr algn="ctr"/>
            <a:r>
              <a:rPr lang="en-US" altLang="zh-CN" sz="14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Intrusion</a:t>
            </a:r>
            <a:endParaRPr lang="zh-CN" altLang="en-US" sz="1400" b="1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25" name="矩形 24">
            <a:extLst>
              <a:ext uri="{FF2B5EF4-FFF2-40B4-BE49-F238E27FC236}">
                <a16:creationId xmlns:a16="http://schemas.microsoft.com/office/drawing/2014/main" id="{4C95A62B-D2C9-904B-B5A0-A4B1CDA67A5A}"/>
              </a:ext>
            </a:extLst>
          </p:cNvPr>
          <p:cNvSpPr/>
          <p:nvPr/>
        </p:nvSpPr>
        <p:spPr>
          <a:xfrm>
            <a:off x="5066106" y="3848304"/>
            <a:ext cx="2075312" cy="507451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4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Identify Threats Landscape</a:t>
            </a:r>
            <a:endParaRPr lang="zh-CN" altLang="en-US" sz="1400" b="1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26" name="矩形 25">
            <a:extLst>
              <a:ext uri="{FF2B5EF4-FFF2-40B4-BE49-F238E27FC236}">
                <a16:creationId xmlns:a16="http://schemas.microsoft.com/office/drawing/2014/main" id="{B97300C3-AFB3-A044-8D81-B0C732CA5124}"/>
              </a:ext>
            </a:extLst>
          </p:cNvPr>
          <p:cNvSpPr/>
          <p:nvPr/>
        </p:nvSpPr>
        <p:spPr>
          <a:xfrm>
            <a:off x="8284319" y="3848304"/>
            <a:ext cx="2075312" cy="507451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en-US" altLang="zh-CN" sz="14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Harmony Between Security &amp; Productivity</a:t>
            </a:r>
            <a:endParaRPr lang="zh-CN" altLang="en-US" sz="1400" b="1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  <p:pic>
        <p:nvPicPr>
          <p:cNvPr id="8" name="图形 7">
            <a:extLst>
              <a:ext uri="{FF2B5EF4-FFF2-40B4-BE49-F238E27FC236}">
                <a16:creationId xmlns:a16="http://schemas.microsoft.com/office/drawing/2014/main" id="{41855D37-EB38-C94D-AF87-596182B860B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5850037" y="2936071"/>
            <a:ext cx="507451" cy="507451"/>
          </a:xfrm>
          <a:prstGeom prst="rect">
            <a:avLst/>
          </a:prstGeom>
        </p:spPr>
      </p:pic>
      <p:pic>
        <p:nvPicPr>
          <p:cNvPr id="11" name="图形 10">
            <a:extLst>
              <a:ext uri="{FF2B5EF4-FFF2-40B4-BE49-F238E27FC236}">
                <a16:creationId xmlns:a16="http://schemas.microsoft.com/office/drawing/2014/main" id="{4663BAC0-F5A6-9E42-81D0-635E3AB5C43A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2524054" y="2899553"/>
            <a:ext cx="580486" cy="580486"/>
          </a:xfrm>
          <a:prstGeom prst="rect">
            <a:avLst/>
          </a:prstGeom>
        </p:spPr>
      </p:pic>
      <p:pic>
        <p:nvPicPr>
          <p:cNvPr id="15" name="图形 14">
            <a:extLst>
              <a:ext uri="{FF2B5EF4-FFF2-40B4-BE49-F238E27FC236}">
                <a16:creationId xmlns:a16="http://schemas.microsoft.com/office/drawing/2014/main" id="{217729F4-F56D-C447-96D4-CD07BFC2DCE2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8975194" y="2843015"/>
            <a:ext cx="693562" cy="6935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422451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 dirty="0">
                <a:ea typeface="微软雅黑" panose="020B0503020204020204" pitchFamily="34" charset="-122"/>
              </a:rPr>
              <a:t>Sangfor Technologies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 dirty="0"/>
              <a:t>Page  </a:t>
            </a:r>
            <a:fld id="{6F6B6950-8D1A-4668-8374-25B44628E0DF}" type="slidenum">
              <a:rPr lang="zh-CN" altLang="en-US" smtClean="0"/>
              <a:pPr/>
              <a:t>4</a:t>
            </a:fld>
            <a:endParaRPr lang="zh-CN" altLang="en-US"/>
          </a:p>
        </p:txBody>
      </p:sp>
      <p:grpSp>
        <p:nvGrpSpPr>
          <p:cNvPr id="8" name="组合 7">
            <a:extLst>
              <a:ext uri="{FF2B5EF4-FFF2-40B4-BE49-F238E27FC236}">
                <a16:creationId xmlns:a16="http://schemas.microsoft.com/office/drawing/2014/main" id="{FE8B4DE7-1357-7E41-807C-359E13C39012}"/>
              </a:ext>
            </a:extLst>
          </p:cNvPr>
          <p:cNvGrpSpPr/>
          <p:nvPr/>
        </p:nvGrpSpPr>
        <p:grpSpPr>
          <a:xfrm>
            <a:off x="3508120" y="2300515"/>
            <a:ext cx="5175759" cy="2009236"/>
            <a:chOff x="2769938" y="2315029"/>
            <a:chExt cx="5175759" cy="2009236"/>
          </a:xfrm>
        </p:grpSpPr>
        <p:sp>
          <p:nvSpPr>
            <p:cNvPr id="17" name="矩形 16">
              <a:extLst>
                <a:ext uri="{FF2B5EF4-FFF2-40B4-BE49-F238E27FC236}">
                  <a16:creationId xmlns:a16="http://schemas.microsoft.com/office/drawing/2014/main" id="{E925895D-8CF2-2A47-AB97-B8C6BD2A9400}"/>
                </a:ext>
              </a:extLst>
            </p:cNvPr>
            <p:cNvSpPr/>
            <p:nvPr/>
          </p:nvSpPr>
          <p:spPr>
            <a:xfrm>
              <a:off x="2875644" y="2422894"/>
              <a:ext cx="1901371" cy="1901371"/>
            </a:xfrm>
            <a:prstGeom prst="rect">
              <a:avLst/>
            </a:prstGeom>
            <a:solidFill>
              <a:srgbClr val="060C21"/>
            </a:solidFill>
            <a:ln w="31750"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3600" b="1">
                <a:latin typeface="Century Gothic" panose="020B0502020202020204" pitchFamily="34" charset="0"/>
              </a:endParaRPr>
            </a:p>
          </p:txBody>
        </p:sp>
        <p:grpSp>
          <p:nvGrpSpPr>
            <p:cNvPr id="5" name="组合 4"/>
            <p:cNvGrpSpPr/>
            <p:nvPr/>
          </p:nvGrpSpPr>
          <p:grpSpPr>
            <a:xfrm>
              <a:off x="2769938" y="2315029"/>
              <a:ext cx="5175759" cy="1901371"/>
              <a:chOff x="2901044" y="2315029"/>
              <a:chExt cx="5175759" cy="1901371"/>
            </a:xfrm>
          </p:grpSpPr>
          <p:sp>
            <p:nvSpPr>
              <p:cNvPr id="6" name="矩形 5"/>
              <p:cNvSpPr/>
              <p:nvPr/>
            </p:nvSpPr>
            <p:spPr>
              <a:xfrm>
                <a:off x="2901044" y="2315029"/>
                <a:ext cx="1901371" cy="1901371"/>
              </a:xfrm>
              <a:prstGeom prst="rect">
                <a:avLst/>
              </a:prstGeom>
              <a:solidFill>
                <a:srgbClr val="060C21"/>
              </a:solidFill>
              <a:ln w="31750">
                <a:solidFill>
                  <a:srgbClr val="79BD28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3600" b="1" dirty="0">
                    <a:latin typeface="Century Gothic" panose="020B0502020202020204" pitchFamily="34" charset="0"/>
                  </a:rPr>
                  <a:t>PART</a:t>
                </a:r>
                <a:r>
                  <a:rPr lang="zh-CN" altLang="en-US" sz="3600" b="1">
                    <a:latin typeface="Century Gothic" panose="020B0502020202020204" pitchFamily="34" charset="0"/>
                  </a:rPr>
                  <a:t> </a:t>
                </a:r>
                <a:r>
                  <a:rPr lang="en-US" altLang="zh-CN" sz="3600" b="1" dirty="0">
                    <a:latin typeface="Century Gothic" panose="020B0502020202020204" pitchFamily="34" charset="0"/>
                  </a:rPr>
                  <a:t>2 </a:t>
                </a:r>
                <a:endParaRPr lang="zh-CN" altLang="en-US" sz="3600" b="1">
                  <a:latin typeface="Century Gothic" panose="020B0502020202020204" pitchFamily="34" charset="0"/>
                </a:endParaRPr>
              </a:p>
            </p:txBody>
          </p:sp>
          <p:sp>
            <p:nvSpPr>
              <p:cNvPr id="7" name="矩形 6"/>
              <p:cNvSpPr/>
              <p:nvPr/>
            </p:nvSpPr>
            <p:spPr>
              <a:xfrm>
                <a:off x="5069248" y="2880993"/>
                <a:ext cx="3007555" cy="70788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altLang="zh-CN" sz="4000" b="1" dirty="0">
                    <a:solidFill>
                      <a:schemeClr val="bg1"/>
                    </a:solidFill>
                    <a:latin typeface="Century Gothic" panose="020B0502020202020204" pitchFamily="34" charset="0"/>
                    <a:ea typeface="微软雅黑" charset="-122"/>
                  </a:rPr>
                  <a:t>Challenges</a:t>
                </a:r>
                <a:endParaRPr lang="zh-CN" altLang="en-US" sz="4000" b="1" dirty="0">
                  <a:solidFill>
                    <a:schemeClr val="bg1"/>
                  </a:solidFill>
                  <a:latin typeface="Century Gothic" panose="020B0502020202020204" pitchFamily="34" charset="0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703234094"/>
      </p:ext>
    </p:extLst>
  </p:cSld>
  <p:clrMapOvr>
    <a:masterClrMapping/>
  </p:clrMapOvr>
  <p:transition>
    <p:fad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id="{43B2FBFB-97F0-8348-BC76-428222D65A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 dirty="0">
                <a:ea typeface="微软雅黑" panose="020B0503020204020204" pitchFamily="34" charset="-122"/>
              </a:rPr>
              <a:t>Sangfor Technologies</a:t>
            </a:r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01DF930C-527F-0B42-BCC8-7F5397F919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 dirty="0"/>
              <a:t>Page  </a:t>
            </a:r>
            <a:fld id="{6F6B6950-8D1A-4668-8374-25B44628E0DF}" type="slidenum">
              <a:rPr lang="zh-CN" altLang="en-US" smtClean="0"/>
              <a:pPr/>
              <a:t>5</a:t>
            </a:fld>
            <a:endParaRPr lang="zh-CN" altLang="en-US"/>
          </a:p>
        </p:txBody>
      </p:sp>
      <p:sp>
        <p:nvSpPr>
          <p:cNvPr id="5" name="TextBox 14">
            <a:extLst>
              <a:ext uri="{FF2B5EF4-FFF2-40B4-BE49-F238E27FC236}">
                <a16:creationId xmlns:a16="http://schemas.microsoft.com/office/drawing/2014/main" id="{B5BC12F8-265F-5C47-8523-A1DE4C66C382}"/>
              </a:ext>
            </a:extLst>
          </p:cNvPr>
          <p:cNvSpPr txBox="1"/>
          <p:nvPr/>
        </p:nvSpPr>
        <p:spPr>
          <a:xfrm>
            <a:off x="827303" y="3999845"/>
            <a:ext cx="327205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1600" b="1" dirty="0">
                <a:solidFill>
                  <a:srgbClr val="00B0F0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Policies Too Loose or Stringent?</a:t>
            </a:r>
            <a:endParaRPr lang="zh-CN" altLang="en-US" sz="1600" b="1" dirty="0">
              <a:solidFill>
                <a:srgbClr val="00B0F0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6" name="TextBox 15">
            <a:extLst>
              <a:ext uri="{FF2B5EF4-FFF2-40B4-BE49-F238E27FC236}">
                <a16:creationId xmlns:a16="http://schemas.microsoft.com/office/drawing/2014/main" id="{E59C45F3-48F4-A247-8256-5BECAEE1C093}"/>
              </a:ext>
            </a:extLst>
          </p:cNvPr>
          <p:cNvSpPr txBox="1"/>
          <p:nvPr/>
        </p:nvSpPr>
        <p:spPr>
          <a:xfrm>
            <a:off x="4948010" y="3985715"/>
            <a:ext cx="245772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1600" b="1" dirty="0">
                <a:solidFill>
                  <a:srgbClr val="00B0F0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Encryption Everywhere</a:t>
            </a:r>
            <a:endParaRPr lang="zh-CN" altLang="en-US" sz="1600" b="1" dirty="0">
              <a:solidFill>
                <a:srgbClr val="00B0F0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7" name="TextBox 16">
            <a:extLst>
              <a:ext uri="{FF2B5EF4-FFF2-40B4-BE49-F238E27FC236}">
                <a16:creationId xmlns:a16="http://schemas.microsoft.com/office/drawing/2014/main" id="{5604DA2C-339A-8E49-84C2-D82A338EE788}"/>
              </a:ext>
            </a:extLst>
          </p:cNvPr>
          <p:cNvSpPr txBox="1"/>
          <p:nvPr/>
        </p:nvSpPr>
        <p:spPr>
          <a:xfrm>
            <a:off x="9104913" y="3999845"/>
            <a:ext cx="151515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1600" b="1" dirty="0">
                <a:solidFill>
                  <a:srgbClr val="00B0F0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Prone to Error</a:t>
            </a:r>
            <a:endParaRPr lang="zh-CN" altLang="en-US" sz="1600" b="1" dirty="0">
              <a:solidFill>
                <a:srgbClr val="00B0F0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16" name="矩形 15">
            <a:extLst>
              <a:ext uri="{FF2B5EF4-FFF2-40B4-BE49-F238E27FC236}">
                <a16:creationId xmlns:a16="http://schemas.microsoft.com/office/drawing/2014/main" id="{D491CA53-140E-A345-B1D8-5D31D633F61C}"/>
              </a:ext>
            </a:extLst>
          </p:cNvPr>
          <p:cNvSpPr/>
          <p:nvPr/>
        </p:nvSpPr>
        <p:spPr>
          <a:xfrm>
            <a:off x="579651" y="200326"/>
            <a:ext cx="215956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Challenges</a:t>
            </a:r>
          </a:p>
        </p:txBody>
      </p:sp>
      <p:sp>
        <p:nvSpPr>
          <p:cNvPr id="17" name="TextBox 17">
            <a:extLst>
              <a:ext uri="{FF2B5EF4-FFF2-40B4-BE49-F238E27FC236}">
                <a16:creationId xmlns:a16="http://schemas.microsoft.com/office/drawing/2014/main" id="{9282B00B-39E2-487F-85F5-06262FAC67F4}"/>
              </a:ext>
            </a:extLst>
          </p:cNvPr>
          <p:cNvSpPr txBox="1"/>
          <p:nvPr/>
        </p:nvSpPr>
        <p:spPr>
          <a:xfrm>
            <a:off x="8509945" y="4335062"/>
            <a:ext cx="2854752" cy="1025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40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Equifax, Capital One, New Zealand Gun Buyback Scheme</a:t>
            </a:r>
            <a:endParaRPr lang="zh-CN" altLang="en-US" sz="1400" b="1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5D0E824C-AF01-4EA4-BB4A-934B878BC8B2}"/>
              </a:ext>
            </a:extLst>
          </p:cNvPr>
          <p:cNvSpPr txBox="1"/>
          <p:nvPr/>
        </p:nvSpPr>
        <p:spPr>
          <a:xfrm>
            <a:off x="1110781" y="4369177"/>
            <a:ext cx="2705094" cy="1025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40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Enabling SSL decryption greatly reduces appliance performance</a:t>
            </a:r>
            <a:endParaRPr lang="zh-CN" altLang="en-US" sz="1400" b="1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  <p:grpSp>
        <p:nvGrpSpPr>
          <p:cNvPr id="8" name="组合 7">
            <a:extLst>
              <a:ext uri="{FF2B5EF4-FFF2-40B4-BE49-F238E27FC236}">
                <a16:creationId xmlns:a16="http://schemas.microsoft.com/office/drawing/2014/main" id="{C2D109FE-7E9C-3840-BB22-4B328F3335A3}"/>
              </a:ext>
            </a:extLst>
          </p:cNvPr>
          <p:cNvGrpSpPr/>
          <p:nvPr/>
        </p:nvGrpSpPr>
        <p:grpSpPr>
          <a:xfrm>
            <a:off x="1004991" y="1831339"/>
            <a:ext cx="2827869" cy="2013123"/>
            <a:chOff x="1004991" y="1831339"/>
            <a:chExt cx="2827869" cy="2013123"/>
          </a:xfrm>
        </p:grpSpPr>
        <p:pic>
          <p:nvPicPr>
            <p:cNvPr id="13" name="图片 12">
              <a:extLst>
                <a:ext uri="{FF2B5EF4-FFF2-40B4-BE49-F238E27FC236}">
                  <a16:creationId xmlns:a16="http://schemas.microsoft.com/office/drawing/2014/main" id="{3C2B7C19-6531-E848-9474-AF9A840D7A2E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1667" t="8533" r="9068" b="14524"/>
            <a:stretch/>
          </p:blipFill>
          <p:spPr>
            <a:xfrm>
              <a:off x="1004991" y="1831339"/>
              <a:ext cx="2827869" cy="1938360"/>
            </a:xfrm>
            <a:prstGeom prst="rect">
              <a:avLst/>
            </a:prstGeom>
            <a:ln w="25400">
              <a:solidFill>
                <a:srgbClr val="00B0F0"/>
              </a:solidFill>
            </a:ln>
          </p:spPr>
        </p:pic>
        <p:sp>
          <p:nvSpPr>
            <p:cNvPr id="14" name="矩形 13">
              <a:extLst>
                <a:ext uri="{FF2B5EF4-FFF2-40B4-BE49-F238E27FC236}">
                  <a16:creationId xmlns:a16="http://schemas.microsoft.com/office/drawing/2014/main" id="{03F8672E-15BB-974D-A604-BB0EA5091C83}"/>
                </a:ext>
              </a:extLst>
            </p:cNvPr>
            <p:cNvSpPr/>
            <p:nvPr/>
          </p:nvSpPr>
          <p:spPr>
            <a:xfrm>
              <a:off x="2027567" y="3785897"/>
              <a:ext cx="782716" cy="58565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grpSp>
        <p:nvGrpSpPr>
          <p:cNvPr id="10" name="组合 9">
            <a:extLst>
              <a:ext uri="{FF2B5EF4-FFF2-40B4-BE49-F238E27FC236}">
                <a16:creationId xmlns:a16="http://schemas.microsoft.com/office/drawing/2014/main" id="{14C2F0FF-083A-2B48-B14F-F4199302A8EA}"/>
              </a:ext>
            </a:extLst>
          </p:cNvPr>
          <p:cNvGrpSpPr/>
          <p:nvPr/>
        </p:nvGrpSpPr>
        <p:grpSpPr>
          <a:xfrm>
            <a:off x="4723102" y="1831339"/>
            <a:ext cx="2907542" cy="2013123"/>
            <a:chOff x="4659602" y="1831339"/>
            <a:chExt cx="2907542" cy="2013123"/>
          </a:xfrm>
        </p:grpSpPr>
        <p:pic>
          <p:nvPicPr>
            <p:cNvPr id="11" name="图片 10">
              <a:extLst>
                <a:ext uri="{FF2B5EF4-FFF2-40B4-BE49-F238E27FC236}">
                  <a16:creationId xmlns:a16="http://schemas.microsoft.com/office/drawing/2014/main" id="{BFBD1095-C7E2-C74C-A845-67D048D6B84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659602" y="1831339"/>
              <a:ext cx="2907542" cy="1938361"/>
            </a:xfrm>
            <a:prstGeom prst="rect">
              <a:avLst/>
            </a:prstGeom>
            <a:ln w="25400">
              <a:solidFill>
                <a:srgbClr val="00B0F0"/>
              </a:solidFill>
            </a:ln>
            <a:effectLst/>
          </p:spPr>
        </p:pic>
        <p:sp>
          <p:nvSpPr>
            <p:cNvPr id="15" name="矩形 14">
              <a:extLst>
                <a:ext uri="{FF2B5EF4-FFF2-40B4-BE49-F238E27FC236}">
                  <a16:creationId xmlns:a16="http://schemas.microsoft.com/office/drawing/2014/main" id="{C57132EE-735A-354B-8288-538E562D46BB}"/>
                </a:ext>
              </a:extLst>
            </p:cNvPr>
            <p:cNvSpPr/>
            <p:nvPr/>
          </p:nvSpPr>
          <p:spPr>
            <a:xfrm>
              <a:off x="5722015" y="3785897"/>
              <a:ext cx="782716" cy="58565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grpSp>
        <p:nvGrpSpPr>
          <p:cNvPr id="9" name="组合 8">
            <a:extLst>
              <a:ext uri="{FF2B5EF4-FFF2-40B4-BE49-F238E27FC236}">
                <a16:creationId xmlns:a16="http://schemas.microsoft.com/office/drawing/2014/main" id="{AD5F5049-4E4A-F247-8772-7DF1513C7E9C}"/>
              </a:ext>
            </a:extLst>
          </p:cNvPr>
          <p:cNvGrpSpPr/>
          <p:nvPr/>
        </p:nvGrpSpPr>
        <p:grpSpPr>
          <a:xfrm>
            <a:off x="8543495" y="1831339"/>
            <a:ext cx="2743200" cy="2013123"/>
            <a:chOff x="8073595" y="1831339"/>
            <a:chExt cx="2743200" cy="2013123"/>
          </a:xfrm>
        </p:grpSpPr>
        <p:pic>
          <p:nvPicPr>
            <p:cNvPr id="12" name="图片 11">
              <a:extLst>
                <a:ext uri="{FF2B5EF4-FFF2-40B4-BE49-F238E27FC236}">
                  <a16:creationId xmlns:a16="http://schemas.microsoft.com/office/drawing/2014/main" id="{4AA5FBFD-7325-8649-A52A-795B424A517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37959" b="16715"/>
            <a:stretch/>
          </p:blipFill>
          <p:spPr>
            <a:xfrm>
              <a:off x="8073595" y="1831339"/>
              <a:ext cx="2743200" cy="1938361"/>
            </a:xfrm>
            <a:prstGeom prst="rect">
              <a:avLst/>
            </a:prstGeom>
            <a:ln w="25400">
              <a:solidFill>
                <a:srgbClr val="00B0F0"/>
              </a:solidFill>
            </a:ln>
          </p:spPr>
        </p:pic>
        <p:sp>
          <p:nvSpPr>
            <p:cNvPr id="19" name="矩形 18">
              <a:extLst>
                <a:ext uri="{FF2B5EF4-FFF2-40B4-BE49-F238E27FC236}">
                  <a16:creationId xmlns:a16="http://schemas.microsoft.com/office/drawing/2014/main" id="{B0BBB538-8828-D145-A1B3-B418A648B357}"/>
                </a:ext>
              </a:extLst>
            </p:cNvPr>
            <p:cNvSpPr/>
            <p:nvPr/>
          </p:nvSpPr>
          <p:spPr>
            <a:xfrm>
              <a:off x="9053837" y="3785897"/>
              <a:ext cx="782716" cy="58565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14870806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decel="100000" fill="hold" grpId="0" nodeType="with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decel="10000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17" grpId="0"/>
      <p:bldP spid="1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8AEC1BF-7E64-4EBF-90B8-A71C5A03DD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 dirty="0">
                <a:ea typeface="微软雅黑" panose="020B0503020204020204" pitchFamily="34" charset="-122"/>
              </a:rPr>
              <a:t>Sangfor Technologies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C51BEC7-FC93-4F37-BF10-4FBCACCB6E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 dirty="0"/>
              <a:t>Page  </a:t>
            </a:r>
            <a:fld id="{6F6B6950-8D1A-4668-8374-25B44628E0DF}" type="slidenum">
              <a:rPr lang="zh-CN" altLang="en-US" smtClean="0"/>
              <a:pPr/>
              <a:t>6</a:t>
            </a:fld>
            <a:endParaRPr lang="zh-CN" alt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4C67665-3B44-4048-B914-6492A5779FA0}"/>
              </a:ext>
            </a:extLst>
          </p:cNvPr>
          <p:cNvSpPr txBox="1"/>
          <p:nvPr/>
        </p:nvSpPr>
        <p:spPr>
          <a:xfrm>
            <a:off x="856887" y="2337132"/>
            <a:ext cx="10478226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6000" b="1" i="0" dirty="0">
                <a:solidFill>
                  <a:schemeClr val="bg1"/>
                </a:solidFill>
                <a:effectLst/>
                <a:latin typeface="Helvetica Neue LT Std"/>
              </a:rPr>
              <a:t>“</a:t>
            </a:r>
            <a:r>
              <a:rPr lang="zh-CN" altLang="en-US" sz="6000" b="1" i="0" dirty="0">
                <a:solidFill>
                  <a:schemeClr val="bg1"/>
                </a:solidFill>
                <a:effectLst/>
                <a:latin typeface="Helvetica Neue LT Std"/>
              </a:rPr>
              <a:t>                                             </a:t>
            </a:r>
            <a:r>
              <a:rPr lang="en-US" sz="6000" b="1" i="0" dirty="0">
                <a:solidFill>
                  <a:schemeClr val="bg1"/>
                </a:solidFill>
                <a:effectLst/>
                <a:latin typeface="Helvetica Neue LT Std"/>
              </a:rPr>
              <a:t>”</a:t>
            </a:r>
            <a:endParaRPr lang="en-MY" sz="5400" dirty="0">
              <a:solidFill>
                <a:schemeClr val="bg1"/>
              </a:solidFill>
            </a:endParaRPr>
          </a:p>
        </p:txBody>
      </p:sp>
      <p:sp>
        <p:nvSpPr>
          <p:cNvPr id="8" name="矩形 15">
            <a:extLst>
              <a:ext uri="{FF2B5EF4-FFF2-40B4-BE49-F238E27FC236}">
                <a16:creationId xmlns:a16="http://schemas.microsoft.com/office/drawing/2014/main" id="{5EE91B3B-95DC-4F58-8DA6-E0EC411E2F91}"/>
              </a:ext>
            </a:extLst>
          </p:cNvPr>
          <p:cNvSpPr/>
          <p:nvPr/>
        </p:nvSpPr>
        <p:spPr>
          <a:xfrm>
            <a:off x="579651" y="200326"/>
            <a:ext cx="344677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Challenges – Facts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BFF0FEE-8603-410C-A988-C18475BB596F}"/>
              </a:ext>
            </a:extLst>
          </p:cNvPr>
          <p:cNvSpPr txBox="1"/>
          <p:nvPr/>
        </p:nvSpPr>
        <p:spPr>
          <a:xfrm>
            <a:off x="4815203" y="4514875"/>
            <a:ext cx="208262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chemeClr val="bg1"/>
                </a:solidFill>
              </a:rPr>
              <a:t>Source:  NSSLABS</a:t>
            </a:r>
            <a:endParaRPr lang="en-MY" dirty="0">
              <a:solidFill>
                <a:schemeClr val="bg1"/>
              </a:solidFill>
            </a:endParaRPr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id="{34E45573-D9A7-A64C-A822-AC752B1E10CA}"/>
              </a:ext>
            </a:extLst>
          </p:cNvPr>
          <p:cNvSpPr/>
          <p:nvPr/>
        </p:nvSpPr>
        <p:spPr>
          <a:xfrm>
            <a:off x="1204686" y="2337132"/>
            <a:ext cx="9303657" cy="19491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2800" b="1" dirty="0">
                <a:solidFill>
                  <a:srgbClr val="00B0F0"/>
                </a:solidFill>
                <a:latin typeface="Helvetica Neue LT Std"/>
              </a:rPr>
              <a:t>Inspecting SSL traffic impacts both overall throughput and the average number of transactions per second for NGFWs.</a:t>
            </a:r>
            <a:r>
              <a:rPr lang="zh-CN" altLang="en-US" sz="2800" b="1" dirty="0">
                <a:solidFill>
                  <a:srgbClr val="00B0F0"/>
                </a:solidFill>
                <a:latin typeface="Helvetica Neue LT Std"/>
              </a:rPr>
              <a:t> 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324647667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53FD8CA-02D3-4167-A136-7B970D68E5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 dirty="0">
                <a:ea typeface="微软雅黑" panose="020B0503020204020204" pitchFamily="34" charset="-122"/>
              </a:rPr>
              <a:t>Sangfor Technologies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6EF40F4-A77D-40DF-8112-8485BEE9B2E5}"/>
              </a:ext>
            </a:extLst>
          </p:cNvPr>
          <p:cNvSpPr>
            <a:spLocks noGrp="1"/>
          </p:cNvSpPr>
          <p:nvPr>
            <p:ph type="ftr" sz="quarter" idx="4294967295"/>
          </p:nvPr>
        </p:nvSpPr>
        <p:spPr>
          <a:xfrm>
            <a:off x="4038600" y="6415619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0791157-8F90-4F5B-9851-F6C6C3E833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 dirty="0"/>
              <a:t>Page  </a:t>
            </a:r>
            <a:fld id="{6F6B6950-8D1A-4668-8374-25B44628E0DF}" type="slidenum">
              <a:rPr lang="zh-CN" altLang="en-US" smtClean="0"/>
              <a:pPr/>
              <a:t>7</a:t>
            </a:fld>
            <a:endParaRPr lang="zh-CN" altLang="en-US"/>
          </a:p>
        </p:txBody>
      </p:sp>
      <p:sp>
        <p:nvSpPr>
          <p:cNvPr id="6" name="矩形 15">
            <a:extLst>
              <a:ext uri="{FF2B5EF4-FFF2-40B4-BE49-F238E27FC236}">
                <a16:creationId xmlns:a16="http://schemas.microsoft.com/office/drawing/2014/main" id="{9977A040-E52D-4C31-87F8-1A9F584FBC5E}"/>
              </a:ext>
            </a:extLst>
          </p:cNvPr>
          <p:cNvSpPr/>
          <p:nvPr/>
        </p:nvSpPr>
        <p:spPr>
          <a:xfrm>
            <a:off x="579651" y="200326"/>
            <a:ext cx="344677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Challenges – Facts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59D4139B-7F12-47DB-B9F1-1083AAF17A0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3764" y="1355610"/>
            <a:ext cx="8935324" cy="4146780"/>
          </a:xfrm>
          <a:prstGeom prst="rect">
            <a:avLst/>
          </a:prstGeom>
          <a:effectLst>
            <a:reflection blurRad="228600" stA="23000" endPos="16000" dist="50800" dir="5400000" sy="-100000" algn="bl" rotWithShape="0"/>
          </a:effectLst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A3538806-9044-4FE1-8402-25770EED156C}"/>
              </a:ext>
            </a:extLst>
          </p:cNvPr>
          <p:cNvSpPr txBox="1"/>
          <p:nvPr/>
        </p:nvSpPr>
        <p:spPr>
          <a:xfrm>
            <a:off x="869428" y="5840593"/>
            <a:ext cx="238238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i="1" dirty="0">
                <a:solidFill>
                  <a:schemeClr val="bg1"/>
                </a:solidFill>
              </a:rPr>
              <a:t>Source:  Firefox Telemetry</a:t>
            </a:r>
            <a:endParaRPr lang="en-MY" sz="1400" i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432773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04F9E9D-6420-4F47-9467-8A50D4DD54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 dirty="0">
                <a:ea typeface="微软雅黑" panose="020B0503020204020204" pitchFamily="34" charset="-122"/>
              </a:rPr>
              <a:t>Sangfor Technologies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D2C815B-A97C-46D9-A15D-4D4F65EF21DE}"/>
              </a:ext>
            </a:extLst>
          </p:cNvPr>
          <p:cNvSpPr>
            <a:spLocks noGrp="1"/>
          </p:cNvSpPr>
          <p:nvPr>
            <p:ph type="ftr" sz="quarter" idx="4294967295"/>
          </p:nvPr>
        </p:nvSpPr>
        <p:spPr>
          <a:xfrm>
            <a:off x="4038600" y="6415619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4087580-ED2A-44BE-B75F-5D24F734D3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 dirty="0"/>
              <a:t>Page  </a:t>
            </a:r>
            <a:fld id="{6F6B6950-8D1A-4668-8374-25B44628E0DF}" type="slidenum">
              <a:rPr lang="zh-CN" altLang="en-US" smtClean="0"/>
              <a:pPr/>
              <a:t>8</a:t>
            </a:fld>
            <a:endParaRPr lang="zh-CN" altLang="en-US"/>
          </a:p>
        </p:txBody>
      </p:sp>
      <p:sp>
        <p:nvSpPr>
          <p:cNvPr id="6" name="矩形 15">
            <a:extLst>
              <a:ext uri="{FF2B5EF4-FFF2-40B4-BE49-F238E27FC236}">
                <a16:creationId xmlns:a16="http://schemas.microsoft.com/office/drawing/2014/main" id="{F78400F2-ACBD-4F65-83C5-A5D1D49EA666}"/>
              </a:ext>
            </a:extLst>
          </p:cNvPr>
          <p:cNvSpPr/>
          <p:nvPr/>
        </p:nvSpPr>
        <p:spPr>
          <a:xfrm>
            <a:off x="579651" y="200326"/>
            <a:ext cx="344677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Challenges – Facts</a:t>
            </a:r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id="{DE370A40-4471-DF45-80B9-31A6C8523F62}"/>
              </a:ext>
            </a:extLst>
          </p:cNvPr>
          <p:cNvSpPr/>
          <p:nvPr/>
        </p:nvSpPr>
        <p:spPr>
          <a:xfrm>
            <a:off x="2261144" y="1149927"/>
            <a:ext cx="7669711" cy="4413965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reflection blurRad="520700" stA="23000" endPos="27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8193082-B051-41C2-8CE1-B0B7E6D7B91C}"/>
              </a:ext>
            </a:extLst>
          </p:cNvPr>
          <p:cNvSpPr txBox="1"/>
          <p:nvPr/>
        </p:nvSpPr>
        <p:spPr>
          <a:xfrm>
            <a:off x="876595" y="5910714"/>
            <a:ext cx="178125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i="1" dirty="0">
                <a:solidFill>
                  <a:schemeClr val="bg1"/>
                </a:solidFill>
              </a:rPr>
              <a:t>Source: Proofpoint</a:t>
            </a:r>
            <a:endParaRPr lang="en-MY" sz="1400" i="1" dirty="0">
              <a:solidFill>
                <a:schemeClr val="bg1"/>
              </a:solidFill>
            </a:endParaRPr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id="{9A0B10A1-CD19-1340-9B4E-A6D923B19E6D}"/>
              </a:ext>
            </a:extLst>
          </p:cNvPr>
          <p:cNvSpPr txBox="1"/>
          <p:nvPr/>
        </p:nvSpPr>
        <p:spPr>
          <a:xfrm>
            <a:off x="3832860" y="1352565"/>
            <a:ext cx="4406369" cy="27699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1200" b="1" dirty="0">
                <a:solidFill>
                  <a:srgbClr val="0070C0"/>
                </a:solidFill>
              </a:rPr>
              <a:t>Personal Activities Performed on Work-</a:t>
            </a:r>
            <a:r>
              <a:rPr lang="en-GB" sz="1200" b="1" dirty="0" err="1">
                <a:solidFill>
                  <a:srgbClr val="0070C0"/>
                </a:solidFill>
              </a:rPr>
              <a:t>lssued</a:t>
            </a:r>
            <a:r>
              <a:rPr lang="en-GB" sz="1200" b="1" dirty="0">
                <a:solidFill>
                  <a:srgbClr val="0070C0"/>
                </a:solidFill>
              </a:rPr>
              <a:t> Devices</a:t>
            </a:r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id="{BEE84E1F-36D2-8E49-9A68-E996F490C1BB}"/>
              </a:ext>
            </a:extLst>
          </p:cNvPr>
          <p:cNvSpPr txBox="1"/>
          <p:nvPr/>
        </p:nvSpPr>
        <p:spPr>
          <a:xfrm>
            <a:off x="2976951" y="1749939"/>
            <a:ext cx="4406369" cy="2308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GB" sz="900" dirty="0">
                <a:solidFill>
                  <a:schemeClr val="bg2">
                    <a:lumMod val="25000"/>
                  </a:schemeClr>
                </a:solidFill>
              </a:rPr>
              <a:t>Check/respond to personal email</a:t>
            </a:r>
          </a:p>
        </p:txBody>
      </p:sp>
      <p:sp>
        <p:nvSpPr>
          <p:cNvPr id="13" name="矩形 12">
            <a:extLst>
              <a:ext uri="{FF2B5EF4-FFF2-40B4-BE49-F238E27FC236}">
                <a16:creationId xmlns:a16="http://schemas.microsoft.com/office/drawing/2014/main" id="{0A981988-3D20-BB4F-B4ED-5365FF3AA709}"/>
              </a:ext>
            </a:extLst>
          </p:cNvPr>
          <p:cNvSpPr/>
          <p:nvPr/>
        </p:nvSpPr>
        <p:spPr>
          <a:xfrm>
            <a:off x="2986832" y="2186620"/>
            <a:ext cx="1175322" cy="230832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r>
              <a:rPr lang="en-GB" altLang="zh-CN" sz="900" dirty="0">
                <a:solidFill>
                  <a:schemeClr val="bg2">
                    <a:lumMod val="25000"/>
                  </a:schemeClr>
                </a:solidFill>
              </a:rPr>
              <a:t>Read news stories</a:t>
            </a:r>
            <a:endParaRPr lang="en-GB" sz="900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14" name="矩形 13">
            <a:extLst>
              <a:ext uri="{FF2B5EF4-FFF2-40B4-BE49-F238E27FC236}">
                <a16:creationId xmlns:a16="http://schemas.microsoft.com/office/drawing/2014/main" id="{5564F4FF-E070-064B-A7F6-3731A5C37BE2}"/>
              </a:ext>
            </a:extLst>
          </p:cNvPr>
          <p:cNvSpPr/>
          <p:nvPr/>
        </p:nvSpPr>
        <p:spPr>
          <a:xfrm>
            <a:off x="2976951" y="2623301"/>
            <a:ext cx="3289683" cy="230832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r>
              <a:rPr lang="en-GB" altLang="zh-CN" sz="900" dirty="0">
                <a:solidFill>
                  <a:schemeClr val="bg2">
                    <a:lumMod val="25000"/>
                  </a:schemeClr>
                </a:solidFill>
              </a:rPr>
              <a:t>Research (new products, travel destinations, and more)</a:t>
            </a:r>
            <a:endParaRPr lang="en-GB" sz="900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15" name="矩形 14">
            <a:extLst>
              <a:ext uri="{FF2B5EF4-FFF2-40B4-BE49-F238E27FC236}">
                <a16:creationId xmlns:a16="http://schemas.microsoft.com/office/drawing/2014/main" id="{B15E9C72-368D-1D42-A120-4712CD5FF3EF}"/>
              </a:ext>
            </a:extLst>
          </p:cNvPr>
          <p:cNvSpPr/>
          <p:nvPr/>
        </p:nvSpPr>
        <p:spPr>
          <a:xfrm>
            <a:off x="2981600" y="3072784"/>
            <a:ext cx="1640193" cy="230832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r>
              <a:rPr lang="en-GB" altLang="zh-CN" sz="900" dirty="0">
                <a:solidFill>
                  <a:schemeClr val="bg2">
                    <a:lumMod val="25000"/>
                  </a:schemeClr>
                </a:solidFill>
              </a:rPr>
              <a:t>View/post to social media</a:t>
            </a:r>
            <a:endParaRPr lang="en-GB" sz="900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16" name="矩形 15">
            <a:extLst>
              <a:ext uri="{FF2B5EF4-FFF2-40B4-BE49-F238E27FC236}">
                <a16:creationId xmlns:a16="http://schemas.microsoft.com/office/drawing/2014/main" id="{3DC37E2C-418D-2443-A515-0CC6182CA5FF}"/>
              </a:ext>
            </a:extLst>
          </p:cNvPr>
          <p:cNvSpPr/>
          <p:nvPr/>
        </p:nvSpPr>
        <p:spPr>
          <a:xfrm>
            <a:off x="2981600" y="3517067"/>
            <a:ext cx="835485" cy="230832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r>
              <a:rPr lang="en-GB" altLang="zh-CN" sz="900" dirty="0">
                <a:solidFill>
                  <a:schemeClr val="bg2">
                    <a:lumMod val="25000"/>
                  </a:schemeClr>
                </a:solidFill>
              </a:rPr>
              <a:t>Shop online</a:t>
            </a:r>
            <a:endParaRPr lang="en-GB" sz="900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17" name="矩形 16">
            <a:extLst>
              <a:ext uri="{FF2B5EF4-FFF2-40B4-BE49-F238E27FC236}">
                <a16:creationId xmlns:a16="http://schemas.microsoft.com/office/drawing/2014/main" id="{0DBBA734-DC47-9744-9C20-576A784FF130}"/>
              </a:ext>
            </a:extLst>
          </p:cNvPr>
          <p:cNvSpPr/>
          <p:nvPr/>
        </p:nvSpPr>
        <p:spPr>
          <a:xfrm>
            <a:off x="2981600" y="3952495"/>
            <a:ext cx="2459328" cy="230832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r>
              <a:rPr lang="en-GB" altLang="zh-CN" sz="900" dirty="0">
                <a:solidFill>
                  <a:schemeClr val="bg2">
                    <a:lumMod val="25000"/>
                  </a:schemeClr>
                </a:solidFill>
              </a:rPr>
              <a:t>Stream media (music, videos, and more)</a:t>
            </a:r>
            <a:endParaRPr lang="en-GB" sz="900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18" name="矩形 17">
            <a:extLst>
              <a:ext uri="{FF2B5EF4-FFF2-40B4-BE49-F238E27FC236}">
                <a16:creationId xmlns:a16="http://schemas.microsoft.com/office/drawing/2014/main" id="{447CE0A7-1B18-A844-93E3-D26126E8E978}"/>
              </a:ext>
            </a:extLst>
          </p:cNvPr>
          <p:cNvSpPr/>
          <p:nvPr/>
        </p:nvSpPr>
        <p:spPr>
          <a:xfrm>
            <a:off x="2982400" y="4388153"/>
            <a:ext cx="833883" cy="230832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r>
              <a:rPr lang="en-GB" altLang="zh-CN" sz="900" dirty="0">
                <a:solidFill>
                  <a:schemeClr val="bg2">
                    <a:lumMod val="25000"/>
                  </a:schemeClr>
                </a:solidFill>
              </a:rPr>
              <a:t>Play games</a:t>
            </a:r>
            <a:endParaRPr lang="en-GB" sz="900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20" name="矩形 19">
            <a:extLst>
              <a:ext uri="{FF2B5EF4-FFF2-40B4-BE49-F238E27FC236}">
                <a16:creationId xmlns:a16="http://schemas.microsoft.com/office/drawing/2014/main" id="{2A03638C-901E-0D43-BE39-2EC5F04A8FF5}"/>
              </a:ext>
            </a:extLst>
          </p:cNvPr>
          <p:cNvSpPr/>
          <p:nvPr/>
        </p:nvSpPr>
        <p:spPr>
          <a:xfrm>
            <a:off x="3061428" y="1955074"/>
            <a:ext cx="4741452" cy="87086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矩形 20">
            <a:extLst>
              <a:ext uri="{FF2B5EF4-FFF2-40B4-BE49-F238E27FC236}">
                <a16:creationId xmlns:a16="http://schemas.microsoft.com/office/drawing/2014/main" id="{F99DD0BE-39FF-B84C-A43F-8EFDD87D15F3}"/>
              </a:ext>
            </a:extLst>
          </p:cNvPr>
          <p:cNvSpPr/>
          <p:nvPr/>
        </p:nvSpPr>
        <p:spPr>
          <a:xfrm>
            <a:off x="3061428" y="2055223"/>
            <a:ext cx="2276926" cy="8472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矩形 21">
            <a:extLst>
              <a:ext uri="{FF2B5EF4-FFF2-40B4-BE49-F238E27FC236}">
                <a16:creationId xmlns:a16="http://schemas.microsoft.com/office/drawing/2014/main" id="{3BDF091A-4399-6E48-9019-9F4CFAD2AA4F}"/>
              </a:ext>
            </a:extLst>
          </p:cNvPr>
          <p:cNvSpPr/>
          <p:nvPr/>
        </p:nvSpPr>
        <p:spPr>
          <a:xfrm>
            <a:off x="3061427" y="2383761"/>
            <a:ext cx="2455452" cy="87086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矩形 22">
            <a:extLst>
              <a:ext uri="{FF2B5EF4-FFF2-40B4-BE49-F238E27FC236}">
                <a16:creationId xmlns:a16="http://schemas.microsoft.com/office/drawing/2014/main" id="{40D937D3-A5C8-CB4B-B990-A4EA89398EF2}"/>
              </a:ext>
            </a:extLst>
          </p:cNvPr>
          <p:cNvSpPr/>
          <p:nvPr/>
        </p:nvSpPr>
        <p:spPr>
          <a:xfrm>
            <a:off x="3061428" y="2503714"/>
            <a:ext cx="901848" cy="75315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矩形 23">
            <a:extLst>
              <a:ext uri="{FF2B5EF4-FFF2-40B4-BE49-F238E27FC236}">
                <a16:creationId xmlns:a16="http://schemas.microsoft.com/office/drawing/2014/main" id="{4F64378D-E0F3-1345-870D-057639E00191}"/>
              </a:ext>
            </a:extLst>
          </p:cNvPr>
          <p:cNvSpPr/>
          <p:nvPr/>
        </p:nvSpPr>
        <p:spPr>
          <a:xfrm>
            <a:off x="3061428" y="2934789"/>
            <a:ext cx="735509" cy="66574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矩形 24">
            <a:extLst>
              <a:ext uri="{FF2B5EF4-FFF2-40B4-BE49-F238E27FC236}">
                <a16:creationId xmlns:a16="http://schemas.microsoft.com/office/drawing/2014/main" id="{30D396CF-D977-754F-9DA7-31603D0A0858}"/>
              </a:ext>
            </a:extLst>
          </p:cNvPr>
          <p:cNvSpPr/>
          <p:nvPr/>
        </p:nvSpPr>
        <p:spPr>
          <a:xfrm>
            <a:off x="3061427" y="2827898"/>
            <a:ext cx="2455452" cy="87086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矩形 25">
            <a:extLst>
              <a:ext uri="{FF2B5EF4-FFF2-40B4-BE49-F238E27FC236}">
                <a16:creationId xmlns:a16="http://schemas.microsoft.com/office/drawing/2014/main" id="{E32369E4-A9EF-2B4F-A0BA-01ED1039634A}"/>
              </a:ext>
            </a:extLst>
          </p:cNvPr>
          <p:cNvSpPr/>
          <p:nvPr/>
        </p:nvSpPr>
        <p:spPr>
          <a:xfrm>
            <a:off x="3061427" y="3263326"/>
            <a:ext cx="2455452" cy="87086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矩形 26">
            <a:extLst>
              <a:ext uri="{FF2B5EF4-FFF2-40B4-BE49-F238E27FC236}">
                <a16:creationId xmlns:a16="http://schemas.microsoft.com/office/drawing/2014/main" id="{8996B72C-58F6-5542-9C77-CBEB22ADE8DF}"/>
              </a:ext>
            </a:extLst>
          </p:cNvPr>
          <p:cNvSpPr/>
          <p:nvPr/>
        </p:nvSpPr>
        <p:spPr>
          <a:xfrm>
            <a:off x="3061427" y="3370371"/>
            <a:ext cx="1410423" cy="75275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矩形 27">
            <a:extLst>
              <a:ext uri="{FF2B5EF4-FFF2-40B4-BE49-F238E27FC236}">
                <a16:creationId xmlns:a16="http://schemas.microsoft.com/office/drawing/2014/main" id="{EE2CA7B7-9D4D-7344-A777-DAAECB471EB8}"/>
              </a:ext>
            </a:extLst>
          </p:cNvPr>
          <p:cNvSpPr/>
          <p:nvPr/>
        </p:nvSpPr>
        <p:spPr>
          <a:xfrm>
            <a:off x="3061427" y="3711817"/>
            <a:ext cx="1615076" cy="82694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矩形 28">
            <a:extLst>
              <a:ext uri="{FF2B5EF4-FFF2-40B4-BE49-F238E27FC236}">
                <a16:creationId xmlns:a16="http://schemas.microsoft.com/office/drawing/2014/main" id="{720BA3CA-88D7-4E44-9E1B-82DA85949048}"/>
              </a:ext>
            </a:extLst>
          </p:cNvPr>
          <p:cNvSpPr/>
          <p:nvPr/>
        </p:nvSpPr>
        <p:spPr>
          <a:xfrm>
            <a:off x="3061427" y="3810154"/>
            <a:ext cx="901849" cy="8383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矩形 29">
            <a:extLst>
              <a:ext uri="{FF2B5EF4-FFF2-40B4-BE49-F238E27FC236}">
                <a16:creationId xmlns:a16="http://schemas.microsoft.com/office/drawing/2014/main" id="{B6334B3A-5D22-384B-88DA-64BDD933F152}"/>
              </a:ext>
            </a:extLst>
          </p:cNvPr>
          <p:cNvSpPr/>
          <p:nvPr/>
        </p:nvSpPr>
        <p:spPr>
          <a:xfrm>
            <a:off x="3061427" y="4151600"/>
            <a:ext cx="1615076" cy="82694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矩形 30">
            <a:extLst>
              <a:ext uri="{FF2B5EF4-FFF2-40B4-BE49-F238E27FC236}">
                <a16:creationId xmlns:a16="http://schemas.microsoft.com/office/drawing/2014/main" id="{863CE542-CA45-764A-B27B-44393AC7FF8C}"/>
              </a:ext>
            </a:extLst>
          </p:cNvPr>
          <p:cNvSpPr/>
          <p:nvPr/>
        </p:nvSpPr>
        <p:spPr>
          <a:xfrm>
            <a:off x="3061427" y="4249936"/>
            <a:ext cx="1092562" cy="87397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矩形 31">
            <a:extLst>
              <a:ext uri="{FF2B5EF4-FFF2-40B4-BE49-F238E27FC236}">
                <a16:creationId xmlns:a16="http://schemas.microsoft.com/office/drawing/2014/main" id="{C4232BC3-1DE2-8B42-9D0C-F187C7DFBDE1}"/>
              </a:ext>
            </a:extLst>
          </p:cNvPr>
          <p:cNvSpPr/>
          <p:nvPr/>
        </p:nvSpPr>
        <p:spPr>
          <a:xfrm>
            <a:off x="3061427" y="4591382"/>
            <a:ext cx="617944" cy="77643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矩形 32">
            <a:extLst>
              <a:ext uri="{FF2B5EF4-FFF2-40B4-BE49-F238E27FC236}">
                <a16:creationId xmlns:a16="http://schemas.microsoft.com/office/drawing/2014/main" id="{9A65E933-BC95-6D49-B9E5-69984EEBDDEB}"/>
              </a:ext>
            </a:extLst>
          </p:cNvPr>
          <p:cNvSpPr/>
          <p:nvPr/>
        </p:nvSpPr>
        <p:spPr>
          <a:xfrm>
            <a:off x="3061427" y="4685365"/>
            <a:ext cx="548276" cy="88146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矩形 33">
            <a:extLst>
              <a:ext uri="{FF2B5EF4-FFF2-40B4-BE49-F238E27FC236}">
                <a16:creationId xmlns:a16="http://schemas.microsoft.com/office/drawing/2014/main" id="{C56E9D3E-29B6-194D-9A7B-DE706D7A0190}"/>
              </a:ext>
            </a:extLst>
          </p:cNvPr>
          <p:cNvSpPr/>
          <p:nvPr/>
        </p:nvSpPr>
        <p:spPr>
          <a:xfrm>
            <a:off x="7118171" y="4001589"/>
            <a:ext cx="240572" cy="87086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矩形 34">
            <a:extLst>
              <a:ext uri="{FF2B5EF4-FFF2-40B4-BE49-F238E27FC236}">
                <a16:creationId xmlns:a16="http://schemas.microsoft.com/office/drawing/2014/main" id="{1DDE82A1-4C34-FA47-816B-7FC7E83AB87C}"/>
              </a:ext>
            </a:extLst>
          </p:cNvPr>
          <p:cNvSpPr/>
          <p:nvPr/>
        </p:nvSpPr>
        <p:spPr>
          <a:xfrm>
            <a:off x="7118171" y="4226561"/>
            <a:ext cx="240572" cy="87086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矩形 35">
            <a:extLst>
              <a:ext uri="{FF2B5EF4-FFF2-40B4-BE49-F238E27FC236}">
                <a16:creationId xmlns:a16="http://schemas.microsoft.com/office/drawing/2014/main" id="{AFF6AB32-C619-FA42-8E19-2AEC1DCA880C}"/>
              </a:ext>
            </a:extLst>
          </p:cNvPr>
          <p:cNvSpPr/>
          <p:nvPr/>
        </p:nvSpPr>
        <p:spPr>
          <a:xfrm>
            <a:off x="7373532" y="3852069"/>
            <a:ext cx="1984839" cy="524695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en-GB" altLang="zh-CN" sz="1000" dirty="0">
                <a:solidFill>
                  <a:schemeClr val="bg2">
                    <a:lumMod val="25000"/>
                  </a:schemeClr>
                </a:solidFill>
              </a:rPr>
              <a:t>By workers</a:t>
            </a:r>
          </a:p>
          <a:p>
            <a:pPr>
              <a:lnSpc>
                <a:spcPct val="150000"/>
              </a:lnSpc>
            </a:pPr>
            <a:r>
              <a:rPr lang="en-GB" sz="1000" dirty="0">
                <a:solidFill>
                  <a:schemeClr val="bg2">
                    <a:lumMod val="25000"/>
                  </a:schemeClr>
                </a:solidFill>
              </a:rPr>
              <a:t>By workers' friends and family</a:t>
            </a:r>
          </a:p>
        </p:txBody>
      </p:sp>
      <p:sp>
        <p:nvSpPr>
          <p:cNvPr id="37" name="矩形 36">
            <a:extLst>
              <a:ext uri="{FF2B5EF4-FFF2-40B4-BE49-F238E27FC236}">
                <a16:creationId xmlns:a16="http://schemas.microsoft.com/office/drawing/2014/main" id="{25B37CC3-3D01-C144-98DD-96BEC78F4C7E}"/>
              </a:ext>
            </a:extLst>
          </p:cNvPr>
          <p:cNvSpPr/>
          <p:nvPr/>
        </p:nvSpPr>
        <p:spPr>
          <a:xfrm>
            <a:off x="2998306" y="4870703"/>
            <a:ext cx="6269665" cy="230832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r>
              <a:rPr lang="en-GB" altLang="zh-CN" sz="900" dirty="0">
                <a:solidFill>
                  <a:schemeClr val="bg2">
                    <a:lumMod val="25000"/>
                  </a:schemeClr>
                </a:solidFill>
              </a:rPr>
              <a:t>0% </a:t>
            </a:r>
            <a:r>
              <a:rPr lang="zh-CN" altLang="en-US" sz="900" dirty="0">
                <a:solidFill>
                  <a:schemeClr val="bg2">
                    <a:lumMod val="25000"/>
                  </a:schemeClr>
                </a:solidFill>
              </a:rPr>
              <a:t>          </a:t>
            </a:r>
            <a:r>
              <a:rPr lang="en-GB" altLang="zh-CN" sz="900" dirty="0">
                <a:solidFill>
                  <a:schemeClr val="bg2">
                    <a:lumMod val="25000"/>
                  </a:schemeClr>
                </a:solidFill>
              </a:rPr>
              <a:t>10% </a:t>
            </a:r>
            <a:r>
              <a:rPr lang="zh-CN" altLang="en-US" sz="900" dirty="0">
                <a:solidFill>
                  <a:schemeClr val="bg2">
                    <a:lumMod val="25000"/>
                  </a:schemeClr>
                </a:solidFill>
              </a:rPr>
              <a:t>           </a:t>
            </a:r>
            <a:r>
              <a:rPr lang="en-GB" altLang="zh-CN" sz="900" dirty="0">
                <a:solidFill>
                  <a:schemeClr val="bg2">
                    <a:lumMod val="25000"/>
                  </a:schemeClr>
                </a:solidFill>
              </a:rPr>
              <a:t>20% </a:t>
            </a:r>
            <a:r>
              <a:rPr lang="zh-CN" altLang="en-US" sz="900" dirty="0">
                <a:solidFill>
                  <a:schemeClr val="bg2">
                    <a:lumMod val="25000"/>
                  </a:schemeClr>
                </a:solidFill>
              </a:rPr>
              <a:t>           </a:t>
            </a:r>
            <a:r>
              <a:rPr lang="en-GB" altLang="zh-CN" sz="900" dirty="0">
                <a:solidFill>
                  <a:schemeClr val="bg2">
                    <a:lumMod val="25000"/>
                  </a:schemeClr>
                </a:solidFill>
              </a:rPr>
              <a:t>30% </a:t>
            </a:r>
            <a:r>
              <a:rPr lang="zh-CN" altLang="en-US" sz="900" dirty="0">
                <a:solidFill>
                  <a:schemeClr val="bg2">
                    <a:lumMod val="25000"/>
                  </a:schemeClr>
                </a:solidFill>
              </a:rPr>
              <a:t>           </a:t>
            </a:r>
            <a:r>
              <a:rPr lang="en-GB" altLang="zh-CN" sz="900" dirty="0">
                <a:solidFill>
                  <a:schemeClr val="bg2">
                    <a:lumMod val="25000"/>
                  </a:schemeClr>
                </a:solidFill>
              </a:rPr>
              <a:t>40% </a:t>
            </a:r>
            <a:r>
              <a:rPr lang="zh-CN" altLang="en-US" sz="900" dirty="0">
                <a:solidFill>
                  <a:schemeClr val="bg2">
                    <a:lumMod val="25000"/>
                  </a:schemeClr>
                </a:solidFill>
              </a:rPr>
              <a:t>          </a:t>
            </a:r>
            <a:r>
              <a:rPr lang="en-GB" altLang="zh-CN" sz="900" dirty="0">
                <a:solidFill>
                  <a:schemeClr val="bg2">
                    <a:lumMod val="25000"/>
                  </a:schemeClr>
                </a:solidFill>
              </a:rPr>
              <a:t>50% </a:t>
            </a:r>
            <a:r>
              <a:rPr lang="zh-CN" altLang="en-US" sz="900" dirty="0">
                <a:solidFill>
                  <a:schemeClr val="bg2">
                    <a:lumMod val="25000"/>
                  </a:schemeClr>
                </a:solidFill>
              </a:rPr>
              <a:t>           </a:t>
            </a:r>
            <a:r>
              <a:rPr lang="en-GB" altLang="zh-CN" sz="900" dirty="0">
                <a:solidFill>
                  <a:schemeClr val="bg2">
                    <a:lumMod val="25000"/>
                  </a:schemeClr>
                </a:solidFill>
              </a:rPr>
              <a:t>60% </a:t>
            </a:r>
            <a:r>
              <a:rPr lang="zh-CN" altLang="en-US" sz="900" dirty="0">
                <a:solidFill>
                  <a:schemeClr val="bg2">
                    <a:lumMod val="25000"/>
                  </a:schemeClr>
                </a:solidFill>
              </a:rPr>
              <a:t>           </a:t>
            </a:r>
            <a:r>
              <a:rPr lang="en-GB" altLang="zh-CN" sz="900" dirty="0">
                <a:solidFill>
                  <a:schemeClr val="bg2">
                    <a:lumMod val="25000"/>
                  </a:schemeClr>
                </a:solidFill>
              </a:rPr>
              <a:t>70% </a:t>
            </a:r>
            <a:r>
              <a:rPr lang="zh-CN" altLang="en-US" sz="900" dirty="0">
                <a:solidFill>
                  <a:schemeClr val="bg2">
                    <a:lumMod val="25000"/>
                  </a:schemeClr>
                </a:solidFill>
              </a:rPr>
              <a:t>          </a:t>
            </a:r>
            <a:r>
              <a:rPr lang="en-GB" altLang="zh-CN" sz="900" dirty="0">
                <a:solidFill>
                  <a:schemeClr val="bg2">
                    <a:lumMod val="25000"/>
                  </a:schemeClr>
                </a:solidFill>
              </a:rPr>
              <a:t>80% </a:t>
            </a:r>
            <a:r>
              <a:rPr lang="zh-CN" altLang="en-US" sz="900" dirty="0">
                <a:solidFill>
                  <a:schemeClr val="bg2">
                    <a:lumMod val="25000"/>
                  </a:schemeClr>
                </a:solidFill>
              </a:rPr>
              <a:t>           </a:t>
            </a:r>
            <a:r>
              <a:rPr lang="en-GB" altLang="zh-CN" sz="900" dirty="0">
                <a:solidFill>
                  <a:schemeClr val="bg2">
                    <a:lumMod val="25000"/>
                  </a:schemeClr>
                </a:solidFill>
              </a:rPr>
              <a:t>90% </a:t>
            </a:r>
            <a:r>
              <a:rPr lang="zh-CN" altLang="en-US" sz="900" dirty="0">
                <a:solidFill>
                  <a:schemeClr val="bg2">
                    <a:lumMod val="25000"/>
                  </a:schemeClr>
                </a:solidFill>
              </a:rPr>
              <a:t>         </a:t>
            </a:r>
            <a:r>
              <a:rPr lang="en-GB" altLang="zh-CN" sz="900" dirty="0">
                <a:solidFill>
                  <a:schemeClr val="bg2">
                    <a:lumMod val="25000"/>
                  </a:schemeClr>
                </a:solidFill>
              </a:rPr>
              <a:t>100%</a:t>
            </a:r>
            <a:endParaRPr lang="en-GB" sz="900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38" name="矩形 37">
            <a:extLst>
              <a:ext uri="{FF2B5EF4-FFF2-40B4-BE49-F238E27FC236}">
                <a16:creationId xmlns:a16="http://schemas.microsoft.com/office/drawing/2014/main" id="{3D4ACD17-33BA-D74C-ABF4-28F574081C30}"/>
              </a:ext>
            </a:extLst>
          </p:cNvPr>
          <p:cNvSpPr/>
          <p:nvPr/>
        </p:nvSpPr>
        <p:spPr>
          <a:xfrm>
            <a:off x="3370399" y="5211502"/>
            <a:ext cx="5541372" cy="230832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ctr"/>
            <a:r>
              <a:rPr lang="en-GB" altLang="zh-CN" sz="900" dirty="0">
                <a:solidFill>
                  <a:schemeClr val="bg2">
                    <a:lumMod val="25000"/>
                  </a:schemeClr>
                </a:solidFill>
              </a:rPr>
              <a:t>Percentage of workers who use (or permit use of) employer devices for personal tasks</a:t>
            </a:r>
            <a:endParaRPr lang="en-GB" sz="900" dirty="0">
              <a:solidFill>
                <a:schemeClr val="bg2">
                  <a:lumMod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34819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AFA2B45-2D40-4667-9C63-662914A444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 dirty="0">
                <a:ea typeface="微软雅黑" panose="020B0503020204020204" pitchFamily="34" charset="-122"/>
              </a:rPr>
              <a:t>Sangfor Technologies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6FAF132-68B9-4193-B70D-F5AE69C3784F}"/>
              </a:ext>
            </a:extLst>
          </p:cNvPr>
          <p:cNvSpPr>
            <a:spLocks noGrp="1"/>
          </p:cNvSpPr>
          <p:nvPr>
            <p:ph type="ftr" sz="quarter" idx="4294967295"/>
          </p:nvPr>
        </p:nvSpPr>
        <p:spPr>
          <a:xfrm>
            <a:off x="4038600" y="6415619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9BFA0C9-A322-45D7-BAE4-1B496EC89F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 dirty="0"/>
              <a:t>Page  </a:t>
            </a:r>
            <a:fld id="{6F6B6950-8D1A-4668-8374-25B44628E0DF}" type="slidenum">
              <a:rPr lang="zh-CN" altLang="en-US" smtClean="0"/>
              <a:pPr/>
              <a:t>9</a:t>
            </a:fld>
            <a:endParaRPr lang="zh-CN" altLang="en-US"/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id="{85531ACF-8118-514E-B641-BF9B948402EA}"/>
              </a:ext>
            </a:extLst>
          </p:cNvPr>
          <p:cNvSpPr/>
          <p:nvPr/>
        </p:nvSpPr>
        <p:spPr>
          <a:xfrm>
            <a:off x="1089660" y="1204686"/>
            <a:ext cx="10086337" cy="4484914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reflection blurRad="355600" stA="29000" endPos="22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8" name="矩形 15">
            <a:extLst>
              <a:ext uri="{FF2B5EF4-FFF2-40B4-BE49-F238E27FC236}">
                <a16:creationId xmlns:a16="http://schemas.microsoft.com/office/drawing/2014/main" id="{1D9ED957-43AC-450E-9CE5-185CEADE85C9}"/>
              </a:ext>
            </a:extLst>
          </p:cNvPr>
          <p:cNvSpPr/>
          <p:nvPr/>
        </p:nvSpPr>
        <p:spPr>
          <a:xfrm>
            <a:off x="579651" y="200326"/>
            <a:ext cx="341792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Challenges – Facts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6683556-FB58-403F-941F-819B36938C6F}"/>
              </a:ext>
            </a:extLst>
          </p:cNvPr>
          <p:cNvSpPr txBox="1"/>
          <p:nvPr/>
        </p:nvSpPr>
        <p:spPr>
          <a:xfrm>
            <a:off x="1054800" y="5880539"/>
            <a:ext cx="181972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i="1" dirty="0">
                <a:solidFill>
                  <a:schemeClr val="bg1"/>
                </a:solidFill>
              </a:rPr>
              <a:t>Source:  Kaspersky</a:t>
            </a:r>
            <a:endParaRPr lang="en-MY" sz="1400" i="1" dirty="0">
              <a:solidFill>
                <a:schemeClr val="bg1"/>
              </a:solidFill>
            </a:endParaRPr>
          </a:p>
        </p:txBody>
      </p:sp>
      <p:sp>
        <p:nvSpPr>
          <p:cNvPr id="9" name="矩形 8">
            <a:extLst>
              <a:ext uri="{FF2B5EF4-FFF2-40B4-BE49-F238E27FC236}">
                <a16:creationId xmlns:a16="http://schemas.microsoft.com/office/drawing/2014/main" id="{DCE71108-3FB7-9E4C-9424-36558C4BEC93}"/>
              </a:ext>
            </a:extLst>
          </p:cNvPr>
          <p:cNvSpPr/>
          <p:nvPr/>
        </p:nvSpPr>
        <p:spPr>
          <a:xfrm>
            <a:off x="4326233" y="1449565"/>
            <a:ext cx="4429418" cy="338554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pPr algn="ctr"/>
            <a:r>
              <a:rPr lang="en-GB" altLang="zh-CN" sz="1600" b="1" dirty="0">
                <a:solidFill>
                  <a:srgbClr val="0070C0"/>
                </a:solidFill>
              </a:rPr>
              <a:t>The most frequent incidents targeting SMBs</a:t>
            </a:r>
            <a:endParaRPr lang="en-GB" sz="1600" b="1" dirty="0">
              <a:solidFill>
                <a:srgbClr val="0070C0"/>
              </a:solidFill>
            </a:endParaRPr>
          </a:p>
        </p:txBody>
      </p:sp>
      <p:sp>
        <p:nvSpPr>
          <p:cNvPr id="11" name="矩形 10">
            <a:extLst>
              <a:ext uri="{FF2B5EF4-FFF2-40B4-BE49-F238E27FC236}">
                <a16:creationId xmlns:a16="http://schemas.microsoft.com/office/drawing/2014/main" id="{4AD06809-C504-3849-8431-51681E6D57F6}"/>
              </a:ext>
            </a:extLst>
          </p:cNvPr>
          <p:cNvSpPr/>
          <p:nvPr/>
        </p:nvSpPr>
        <p:spPr>
          <a:xfrm>
            <a:off x="3961764" y="1920296"/>
            <a:ext cx="934871" cy="230832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r>
              <a:rPr lang="en-GB" altLang="zh-CN" sz="900" dirty="0"/>
              <a:t>DDoS attacks</a:t>
            </a:r>
            <a:endParaRPr lang="en-GB" sz="900" dirty="0"/>
          </a:p>
        </p:txBody>
      </p:sp>
      <p:sp>
        <p:nvSpPr>
          <p:cNvPr id="12" name="矩形 11">
            <a:extLst>
              <a:ext uri="{FF2B5EF4-FFF2-40B4-BE49-F238E27FC236}">
                <a16:creationId xmlns:a16="http://schemas.microsoft.com/office/drawing/2014/main" id="{2DD5ABF3-8859-7C4C-9B1E-5B2E19C174C1}"/>
              </a:ext>
            </a:extLst>
          </p:cNvPr>
          <p:cNvSpPr/>
          <p:nvPr/>
        </p:nvSpPr>
        <p:spPr>
          <a:xfrm>
            <a:off x="3158659" y="2242816"/>
            <a:ext cx="1737976" cy="230832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r>
              <a:rPr lang="en-GB" altLang="zh-CN" sz="900" dirty="0"/>
              <a:t>Ransomware attacks (2019)</a:t>
            </a:r>
            <a:endParaRPr lang="en-GB" sz="900" dirty="0"/>
          </a:p>
        </p:txBody>
      </p:sp>
      <p:sp>
        <p:nvSpPr>
          <p:cNvPr id="13" name="矩形 12">
            <a:extLst>
              <a:ext uri="{FF2B5EF4-FFF2-40B4-BE49-F238E27FC236}">
                <a16:creationId xmlns:a16="http://schemas.microsoft.com/office/drawing/2014/main" id="{8A9C6EB1-FA7E-E348-8E27-26B65EC02C0A}"/>
              </a:ext>
            </a:extLst>
          </p:cNvPr>
          <p:cNvSpPr/>
          <p:nvPr/>
        </p:nvSpPr>
        <p:spPr>
          <a:xfrm>
            <a:off x="3759785" y="2559742"/>
            <a:ext cx="1136850" cy="230832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r>
              <a:rPr lang="en-GB" altLang="zh-CN" sz="900" dirty="0"/>
              <a:t>Targeted attacks</a:t>
            </a:r>
            <a:endParaRPr lang="en-GB" sz="900" dirty="0"/>
          </a:p>
        </p:txBody>
      </p:sp>
      <p:sp>
        <p:nvSpPr>
          <p:cNvPr id="14" name="矩形 13">
            <a:extLst>
              <a:ext uri="{FF2B5EF4-FFF2-40B4-BE49-F238E27FC236}">
                <a16:creationId xmlns:a16="http://schemas.microsoft.com/office/drawing/2014/main" id="{CE7014BF-58FA-8344-966F-86D38824B588}"/>
              </a:ext>
            </a:extLst>
          </p:cNvPr>
          <p:cNvSpPr/>
          <p:nvPr/>
        </p:nvSpPr>
        <p:spPr>
          <a:xfrm>
            <a:off x="2027209" y="2831063"/>
            <a:ext cx="2869426" cy="230832"/>
          </a:xfrm>
          <a:prstGeom prst="rect">
            <a:avLst/>
          </a:prstGeom>
          <a:solidFill>
            <a:schemeClr val="bg1"/>
          </a:solidFill>
        </p:spPr>
        <p:txBody>
          <a:bodyPr wrap="none" lIns="0" rIns="0">
            <a:spAutoFit/>
          </a:bodyPr>
          <a:lstStyle/>
          <a:p>
            <a:r>
              <a:rPr lang="en-GB" altLang="zh-CN" sz="900" dirty="0"/>
              <a:t>Incidents involving non-computing. Connected…</a:t>
            </a:r>
            <a:endParaRPr lang="en-GB" sz="900" dirty="0"/>
          </a:p>
        </p:txBody>
      </p:sp>
      <p:sp>
        <p:nvSpPr>
          <p:cNvPr id="15" name="矩形 14">
            <a:extLst>
              <a:ext uri="{FF2B5EF4-FFF2-40B4-BE49-F238E27FC236}">
                <a16:creationId xmlns:a16="http://schemas.microsoft.com/office/drawing/2014/main" id="{714EC5BB-347E-0749-A616-8A261F79F7FC}"/>
              </a:ext>
            </a:extLst>
          </p:cNvPr>
          <p:cNvSpPr/>
          <p:nvPr/>
        </p:nvSpPr>
        <p:spPr>
          <a:xfrm>
            <a:off x="1748757" y="3142359"/>
            <a:ext cx="3147878" cy="230832"/>
          </a:xfrm>
          <a:prstGeom prst="rect">
            <a:avLst/>
          </a:prstGeom>
          <a:solidFill>
            <a:schemeClr val="bg1"/>
          </a:solidFill>
        </p:spPr>
        <p:txBody>
          <a:bodyPr wrap="square" lIns="0" rIns="0">
            <a:spAutoFit/>
          </a:bodyPr>
          <a:lstStyle/>
          <a:p>
            <a:pPr algn="ctr"/>
            <a:r>
              <a:rPr lang="en-GB" altLang="zh-CN" sz="900" dirty="0"/>
              <a:t>Incidents affecting suppliers that we share data with</a:t>
            </a:r>
            <a:endParaRPr lang="en-GB" sz="900" dirty="0"/>
          </a:p>
        </p:txBody>
      </p:sp>
      <p:sp>
        <p:nvSpPr>
          <p:cNvPr id="16" name="矩形 15">
            <a:extLst>
              <a:ext uri="{FF2B5EF4-FFF2-40B4-BE49-F238E27FC236}">
                <a16:creationId xmlns:a16="http://schemas.microsoft.com/office/drawing/2014/main" id="{9F9AA781-E69A-5E4D-A5E8-2AB67CE086D1}"/>
              </a:ext>
            </a:extLst>
          </p:cNvPr>
          <p:cNvSpPr/>
          <p:nvPr/>
        </p:nvSpPr>
        <p:spPr>
          <a:xfrm>
            <a:off x="1748757" y="3427619"/>
            <a:ext cx="3147878" cy="230832"/>
          </a:xfrm>
          <a:prstGeom prst="rect">
            <a:avLst/>
          </a:prstGeom>
          <a:solidFill>
            <a:schemeClr val="bg1"/>
          </a:solidFill>
        </p:spPr>
        <p:txBody>
          <a:bodyPr wrap="square" lIns="0" rIns="108000">
            <a:spAutoFit/>
          </a:bodyPr>
          <a:lstStyle/>
          <a:p>
            <a:pPr algn="r"/>
            <a:r>
              <a:rPr lang="en-GB" altLang="zh-CN" sz="900" dirty="0"/>
              <a:t>Physical loss of BYOD devices (2018-19)</a:t>
            </a:r>
            <a:endParaRPr lang="en-GB" sz="900" dirty="0"/>
          </a:p>
        </p:txBody>
      </p:sp>
      <p:sp>
        <p:nvSpPr>
          <p:cNvPr id="17" name="矩形 16">
            <a:extLst>
              <a:ext uri="{FF2B5EF4-FFF2-40B4-BE49-F238E27FC236}">
                <a16:creationId xmlns:a16="http://schemas.microsoft.com/office/drawing/2014/main" id="{E1FE0DDB-48D2-9744-9C4F-44E2FDBAE4F7}"/>
              </a:ext>
            </a:extLst>
          </p:cNvPr>
          <p:cNvSpPr/>
          <p:nvPr/>
        </p:nvSpPr>
        <p:spPr>
          <a:xfrm>
            <a:off x="1748757" y="3738915"/>
            <a:ext cx="3147878" cy="230832"/>
          </a:xfrm>
          <a:prstGeom prst="rect">
            <a:avLst/>
          </a:prstGeom>
          <a:solidFill>
            <a:schemeClr val="bg1"/>
          </a:solidFill>
        </p:spPr>
        <p:txBody>
          <a:bodyPr wrap="square" lIns="72000" rIns="108000">
            <a:spAutoFit/>
          </a:bodyPr>
          <a:lstStyle/>
          <a:p>
            <a:pPr algn="r"/>
            <a:r>
              <a:rPr lang="en-GB" altLang="zh-CN" sz="900" dirty="0"/>
              <a:t>Physical loss of company owned mobile devices …</a:t>
            </a:r>
            <a:endParaRPr lang="en-GB" sz="900" dirty="0"/>
          </a:p>
        </p:txBody>
      </p:sp>
      <p:sp>
        <p:nvSpPr>
          <p:cNvPr id="18" name="矩形 17">
            <a:extLst>
              <a:ext uri="{FF2B5EF4-FFF2-40B4-BE49-F238E27FC236}">
                <a16:creationId xmlns:a16="http://schemas.microsoft.com/office/drawing/2014/main" id="{C95C21CF-1D84-F74F-A760-993527E080A2}"/>
              </a:ext>
            </a:extLst>
          </p:cNvPr>
          <p:cNvSpPr/>
          <p:nvPr/>
        </p:nvSpPr>
        <p:spPr>
          <a:xfrm>
            <a:off x="1748757" y="4006770"/>
            <a:ext cx="3147878" cy="230832"/>
          </a:xfrm>
          <a:prstGeom prst="rect">
            <a:avLst/>
          </a:prstGeom>
          <a:solidFill>
            <a:schemeClr val="bg1"/>
          </a:solidFill>
        </p:spPr>
        <p:txBody>
          <a:bodyPr wrap="square" lIns="72000" rIns="108000">
            <a:spAutoFit/>
          </a:bodyPr>
          <a:lstStyle/>
          <a:p>
            <a:pPr algn="r"/>
            <a:r>
              <a:rPr lang="en-GB" altLang="zh-CN" sz="900" dirty="0"/>
              <a:t>Physical loss of company owned devices or media…</a:t>
            </a:r>
            <a:endParaRPr lang="en-GB" sz="900" dirty="0"/>
          </a:p>
        </p:txBody>
      </p:sp>
      <p:sp>
        <p:nvSpPr>
          <p:cNvPr id="19" name="矩形 18">
            <a:extLst>
              <a:ext uri="{FF2B5EF4-FFF2-40B4-BE49-F238E27FC236}">
                <a16:creationId xmlns:a16="http://schemas.microsoft.com/office/drawing/2014/main" id="{F56BC36A-E479-DE4C-BCDB-8137B19E8A8F}"/>
              </a:ext>
            </a:extLst>
          </p:cNvPr>
          <p:cNvSpPr/>
          <p:nvPr/>
        </p:nvSpPr>
        <p:spPr>
          <a:xfrm>
            <a:off x="1748757" y="4307763"/>
            <a:ext cx="3147878" cy="230832"/>
          </a:xfrm>
          <a:prstGeom prst="rect">
            <a:avLst/>
          </a:prstGeom>
          <a:solidFill>
            <a:schemeClr val="bg1"/>
          </a:solidFill>
        </p:spPr>
        <p:txBody>
          <a:bodyPr wrap="square" lIns="72000" rIns="144000">
            <a:spAutoFit/>
          </a:bodyPr>
          <a:lstStyle/>
          <a:p>
            <a:pPr algn="r"/>
            <a:r>
              <a:rPr lang="en-GB" altLang="zh-CN" sz="900" dirty="0"/>
              <a:t>Inappropriate sharing of data via mobile devices</a:t>
            </a:r>
            <a:endParaRPr lang="en-GB" sz="900" dirty="0"/>
          </a:p>
        </p:txBody>
      </p:sp>
      <p:sp>
        <p:nvSpPr>
          <p:cNvPr id="20" name="矩形 19">
            <a:extLst>
              <a:ext uri="{FF2B5EF4-FFF2-40B4-BE49-F238E27FC236}">
                <a16:creationId xmlns:a16="http://schemas.microsoft.com/office/drawing/2014/main" id="{693EB5C8-8CE4-7A46-9578-716087DC8CAC}"/>
              </a:ext>
            </a:extLst>
          </p:cNvPr>
          <p:cNvSpPr/>
          <p:nvPr/>
        </p:nvSpPr>
        <p:spPr>
          <a:xfrm>
            <a:off x="1748757" y="4603977"/>
            <a:ext cx="3147878" cy="230832"/>
          </a:xfrm>
          <a:prstGeom prst="rect">
            <a:avLst/>
          </a:prstGeom>
          <a:solidFill>
            <a:schemeClr val="bg1"/>
          </a:solidFill>
        </p:spPr>
        <p:txBody>
          <a:bodyPr wrap="square" lIns="360000" rIns="72000">
            <a:spAutoFit/>
          </a:bodyPr>
          <a:lstStyle/>
          <a:p>
            <a:pPr algn="r"/>
            <a:r>
              <a:rPr lang="en-GB" altLang="zh-CN" sz="900" dirty="0"/>
              <a:t>Malware infection of BYOD devices </a:t>
            </a:r>
            <a:r>
              <a:rPr lang="zh-CN" altLang="en-US" sz="900" dirty="0"/>
              <a:t>（</a:t>
            </a:r>
            <a:r>
              <a:rPr lang="en-GB" altLang="zh-CN" sz="900" dirty="0"/>
              <a:t>2018-19</a:t>
            </a:r>
            <a:r>
              <a:rPr lang="zh-CN" altLang="en-US" sz="900" dirty="0"/>
              <a:t>）</a:t>
            </a:r>
            <a:endParaRPr lang="en-GB" sz="900" dirty="0"/>
          </a:p>
        </p:txBody>
      </p:sp>
      <p:sp>
        <p:nvSpPr>
          <p:cNvPr id="21" name="矩形 20">
            <a:extLst>
              <a:ext uri="{FF2B5EF4-FFF2-40B4-BE49-F238E27FC236}">
                <a16:creationId xmlns:a16="http://schemas.microsoft.com/office/drawing/2014/main" id="{6FEE6FB8-91A8-4C4D-A9F1-B242363A64BE}"/>
              </a:ext>
            </a:extLst>
          </p:cNvPr>
          <p:cNvSpPr/>
          <p:nvPr/>
        </p:nvSpPr>
        <p:spPr>
          <a:xfrm>
            <a:off x="1465328" y="4923688"/>
            <a:ext cx="3386661" cy="230832"/>
          </a:xfrm>
          <a:prstGeom prst="rect">
            <a:avLst/>
          </a:prstGeom>
          <a:solidFill>
            <a:schemeClr val="bg1"/>
          </a:solidFill>
        </p:spPr>
        <p:txBody>
          <a:bodyPr wrap="square" lIns="360000" rIns="72000">
            <a:spAutoFit/>
          </a:bodyPr>
          <a:lstStyle/>
          <a:p>
            <a:pPr algn="r"/>
            <a:r>
              <a:rPr lang="en-GB" altLang="zh-CN" sz="900" dirty="0"/>
              <a:t>Malware infection of company owned devices …</a:t>
            </a:r>
            <a:endParaRPr lang="en-GB" sz="900" dirty="0"/>
          </a:p>
        </p:txBody>
      </p:sp>
      <p:sp>
        <p:nvSpPr>
          <p:cNvPr id="22" name="矩形 21">
            <a:extLst>
              <a:ext uri="{FF2B5EF4-FFF2-40B4-BE49-F238E27FC236}">
                <a16:creationId xmlns:a16="http://schemas.microsoft.com/office/drawing/2014/main" id="{6F0DEB54-3CB8-6640-9576-01A6059EF882}"/>
              </a:ext>
            </a:extLst>
          </p:cNvPr>
          <p:cNvSpPr/>
          <p:nvPr/>
        </p:nvSpPr>
        <p:spPr>
          <a:xfrm>
            <a:off x="1465328" y="5191543"/>
            <a:ext cx="3386661" cy="230832"/>
          </a:xfrm>
          <a:prstGeom prst="rect">
            <a:avLst/>
          </a:prstGeom>
          <a:solidFill>
            <a:schemeClr val="bg1"/>
          </a:solidFill>
        </p:spPr>
        <p:txBody>
          <a:bodyPr wrap="square" lIns="360000" rIns="72000">
            <a:spAutoFit/>
          </a:bodyPr>
          <a:lstStyle/>
          <a:p>
            <a:pPr algn="r"/>
            <a:r>
              <a:rPr lang="en-GB" altLang="zh-CN" sz="900" dirty="0"/>
              <a:t>Inappropriate IT resource use by employees</a:t>
            </a:r>
            <a:endParaRPr lang="en-GB" sz="900" dirty="0"/>
          </a:p>
        </p:txBody>
      </p:sp>
      <p:sp>
        <p:nvSpPr>
          <p:cNvPr id="23" name="矩形 22">
            <a:extLst>
              <a:ext uri="{FF2B5EF4-FFF2-40B4-BE49-F238E27FC236}">
                <a16:creationId xmlns:a16="http://schemas.microsoft.com/office/drawing/2014/main" id="{5A977590-6C8B-C940-855C-7F81471AEF1D}"/>
              </a:ext>
            </a:extLst>
          </p:cNvPr>
          <p:cNvSpPr/>
          <p:nvPr/>
        </p:nvSpPr>
        <p:spPr>
          <a:xfrm>
            <a:off x="8524527" y="1957242"/>
            <a:ext cx="402674" cy="230832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r>
              <a:rPr lang="en-US" altLang="zh-CN" sz="900" dirty="0"/>
              <a:t>38%</a:t>
            </a:r>
            <a:endParaRPr lang="en-GB" sz="900" dirty="0"/>
          </a:p>
        </p:txBody>
      </p:sp>
      <p:sp>
        <p:nvSpPr>
          <p:cNvPr id="25" name="矩形 24">
            <a:extLst>
              <a:ext uri="{FF2B5EF4-FFF2-40B4-BE49-F238E27FC236}">
                <a16:creationId xmlns:a16="http://schemas.microsoft.com/office/drawing/2014/main" id="{B4B61DC4-88A0-2D4D-B49D-68A8A229D59B}"/>
              </a:ext>
            </a:extLst>
          </p:cNvPr>
          <p:cNvSpPr/>
          <p:nvPr/>
        </p:nvSpPr>
        <p:spPr>
          <a:xfrm>
            <a:off x="8524527" y="2242816"/>
            <a:ext cx="402674" cy="230832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r>
              <a:rPr lang="en-US" altLang="zh-CN" sz="900" dirty="0"/>
              <a:t>38%</a:t>
            </a:r>
            <a:endParaRPr lang="en-GB" sz="900" dirty="0"/>
          </a:p>
        </p:txBody>
      </p:sp>
      <p:sp>
        <p:nvSpPr>
          <p:cNvPr id="26" name="矩形 25">
            <a:extLst>
              <a:ext uri="{FF2B5EF4-FFF2-40B4-BE49-F238E27FC236}">
                <a16:creationId xmlns:a16="http://schemas.microsoft.com/office/drawing/2014/main" id="{9931D00D-E589-F946-9073-67177E3C7BBC}"/>
              </a:ext>
            </a:extLst>
          </p:cNvPr>
          <p:cNvSpPr/>
          <p:nvPr/>
        </p:nvSpPr>
        <p:spPr>
          <a:xfrm>
            <a:off x="8524527" y="2539133"/>
            <a:ext cx="402674" cy="230832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r>
              <a:rPr lang="en-US" altLang="zh-CN" sz="900" dirty="0"/>
              <a:t>38%</a:t>
            </a:r>
            <a:endParaRPr lang="en-GB" sz="900" dirty="0"/>
          </a:p>
        </p:txBody>
      </p:sp>
      <p:sp>
        <p:nvSpPr>
          <p:cNvPr id="27" name="矩形 26">
            <a:extLst>
              <a:ext uri="{FF2B5EF4-FFF2-40B4-BE49-F238E27FC236}">
                <a16:creationId xmlns:a16="http://schemas.microsoft.com/office/drawing/2014/main" id="{521546DB-A23F-C449-8C93-FC33D89DAA3C}"/>
              </a:ext>
            </a:extLst>
          </p:cNvPr>
          <p:cNvSpPr/>
          <p:nvPr/>
        </p:nvSpPr>
        <p:spPr>
          <a:xfrm>
            <a:off x="8524527" y="2834697"/>
            <a:ext cx="402674" cy="230832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r>
              <a:rPr lang="en-US" altLang="zh-CN" sz="900" dirty="0"/>
              <a:t>38%</a:t>
            </a:r>
            <a:endParaRPr lang="en-GB" sz="900" dirty="0"/>
          </a:p>
        </p:txBody>
      </p:sp>
      <p:sp>
        <p:nvSpPr>
          <p:cNvPr id="28" name="矩形 27">
            <a:extLst>
              <a:ext uri="{FF2B5EF4-FFF2-40B4-BE49-F238E27FC236}">
                <a16:creationId xmlns:a16="http://schemas.microsoft.com/office/drawing/2014/main" id="{71A24CD8-8621-484A-9728-282F9006ADAD}"/>
              </a:ext>
            </a:extLst>
          </p:cNvPr>
          <p:cNvSpPr/>
          <p:nvPr/>
        </p:nvSpPr>
        <p:spPr>
          <a:xfrm>
            <a:off x="8524527" y="3130261"/>
            <a:ext cx="402674" cy="230832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r>
              <a:rPr lang="en-US" altLang="zh-CN" sz="900" dirty="0"/>
              <a:t>38%</a:t>
            </a:r>
            <a:endParaRPr lang="en-GB" sz="900" dirty="0"/>
          </a:p>
        </p:txBody>
      </p:sp>
      <p:sp>
        <p:nvSpPr>
          <p:cNvPr id="29" name="矩形 28">
            <a:extLst>
              <a:ext uri="{FF2B5EF4-FFF2-40B4-BE49-F238E27FC236}">
                <a16:creationId xmlns:a16="http://schemas.microsoft.com/office/drawing/2014/main" id="{3ABEBFE0-4147-1646-B75A-DD234B650A19}"/>
              </a:ext>
            </a:extLst>
          </p:cNvPr>
          <p:cNvSpPr/>
          <p:nvPr/>
        </p:nvSpPr>
        <p:spPr>
          <a:xfrm>
            <a:off x="8829327" y="3427619"/>
            <a:ext cx="402674" cy="230832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r>
              <a:rPr lang="en-US" altLang="zh-CN" sz="900" dirty="0"/>
              <a:t>41%</a:t>
            </a:r>
            <a:endParaRPr lang="en-GB" sz="900" dirty="0"/>
          </a:p>
        </p:txBody>
      </p:sp>
      <p:sp>
        <p:nvSpPr>
          <p:cNvPr id="30" name="矩形 29">
            <a:extLst>
              <a:ext uri="{FF2B5EF4-FFF2-40B4-BE49-F238E27FC236}">
                <a16:creationId xmlns:a16="http://schemas.microsoft.com/office/drawing/2014/main" id="{25D00B02-3352-C54F-A0DB-C391C3961A80}"/>
              </a:ext>
            </a:extLst>
          </p:cNvPr>
          <p:cNvSpPr/>
          <p:nvPr/>
        </p:nvSpPr>
        <p:spPr>
          <a:xfrm>
            <a:off x="8927201" y="3713193"/>
            <a:ext cx="402674" cy="230832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r>
              <a:rPr lang="en-US" altLang="zh-CN" sz="900" dirty="0"/>
              <a:t>42%</a:t>
            </a:r>
            <a:endParaRPr lang="en-GB" sz="900" dirty="0"/>
          </a:p>
        </p:txBody>
      </p:sp>
      <p:sp>
        <p:nvSpPr>
          <p:cNvPr id="31" name="矩形 30">
            <a:extLst>
              <a:ext uri="{FF2B5EF4-FFF2-40B4-BE49-F238E27FC236}">
                <a16:creationId xmlns:a16="http://schemas.microsoft.com/office/drawing/2014/main" id="{A7B734BC-2135-DC45-B3C0-0AE3B6AA8B15}"/>
              </a:ext>
            </a:extLst>
          </p:cNvPr>
          <p:cNvSpPr/>
          <p:nvPr/>
        </p:nvSpPr>
        <p:spPr>
          <a:xfrm>
            <a:off x="8927201" y="4008756"/>
            <a:ext cx="402674" cy="230832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r>
              <a:rPr lang="en-US" altLang="zh-CN" sz="900" dirty="0"/>
              <a:t>42%</a:t>
            </a:r>
            <a:endParaRPr lang="en-GB" sz="900" dirty="0"/>
          </a:p>
        </p:txBody>
      </p:sp>
      <p:sp>
        <p:nvSpPr>
          <p:cNvPr id="32" name="矩形 31">
            <a:extLst>
              <a:ext uri="{FF2B5EF4-FFF2-40B4-BE49-F238E27FC236}">
                <a16:creationId xmlns:a16="http://schemas.microsoft.com/office/drawing/2014/main" id="{6E353873-BC08-054E-903F-969239DE1111}"/>
              </a:ext>
            </a:extLst>
          </p:cNvPr>
          <p:cNvSpPr/>
          <p:nvPr/>
        </p:nvSpPr>
        <p:spPr>
          <a:xfrm>
            <a:off x="9030664" y="4299914"/>
            <a:ext cx="402674" cy="230832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r>
              <a:rPr lang="en-US" altLang="zh-CN" sz="900" dirty="0"/>
              <a:t>43%</a:t>
            </a:r>
            <a:endParaRPr lang="en-GB" sz="900" dirty="0"/>
          </a:p>
        </p:txBody>
      </p:sp>
      <p:sp>
        <p:nvSpPr>
          <p:cNvPr id="33" name="矩形 32">
            <a:extLst>
              <a:ext uri="{FF2B5EF4-FFF2-40B4-BE49-F238E27FC236}">
                <a16:creationId xmlns:a16="http://schemas.microsoft.com/office/drawing/2014/main" id="{279A86AF-74FD-6245-A8A0-BB73250B97AF}"/>
              </a:ext>
            </a:extLst>
          </p:cNvPr>
          <p:cNvSpPr/>
          <p:nvPr/>
        </p:nvSpPr>
        <p:spPr>
          <a:xfrm>
            <a:off x="9401723" y="4603977"/>
            <a:ext cx="402674" cy="230832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r>
              <a:rPr lang="en-US" altLang="zh-CN" sz="900" dirty="0"/>
              <a:t>47%</a:t>
            </a:r>
            <a:endParaRPr lang="en-GB" sz="900" dirty="0"/>
          </a:p>
        </p:txBody>
      </p:sp>
      <p:sp>
        <p:nvSpPr>
          <p:cNvPr id="34" name="矩形 33">
            <a:extLst>
              <a:ext uri="{FF2B5EF4-FFF2-40B4-BE49-F238E27FC236}">
                <a16:creationId xmlns:a16="http://schemas.microsoft.com/office/drawing/2014/main" id="{118A6E2A-3357-F14C-9783-7FC5208CD200}"/>
              </a:ext>
            </a:extLst>
          </p:cNvPr>
          <p:cNvSpPr/>
          <p:nvPr/>
        </p:nvSpPr>
        <p:spPr>
          <a:xfrm>
            <a:off x="9603060" y="4889991"/>
            <a:ext cx="402674" cy="230832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en-US" altLang="zh-CN" sz="900" dirty="0"/>
              <a:t>49%</a:t>
            </a:r>
            <a:endParaRPr lang="en-GB" sz="900" dirty="0"/>
          </a:p>
        </p:txBody>
      </p:sp>
      <p:sp>
        <p:nvSpPr>
          <p:cNvPr id="35" name="矩形 34">
            <a:extLst>
              <a:ext uri="{FF2B5EF4-FFF2-40B4-BE49-F238E27FC236}">
                <a16:creationId xmlns:a16="http://schemas.microsoft.com/office/drawing/2014/main" id="{9CCCA6D2-3F56-DF4E-8121-8C577153C256}"/>
              </a:ext>
            </a:extLst>
          </p:cNvPr>
          <p:cNvSpPr/>
          <p:nvPr/>
        </p:nvSpPr>
        <p:spPr>
          <a:xfrm>
            <a:off x="9695423" y="5187391"/>
            <a:ext cx="402674" cy="230832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en-US" altLang="zh-CN" sz="900" dirty="0"/>
              <a:t>50%</a:t>
            </a:r>
            <a:endParaRPr lang="en-GB" sz="900" dirty="0"/>
          </a:p>
        </p:txBody>
      </p:sp>
      <p:sp>
        <p:nvSpPr>
          <p:cNvPr id="36" name="矩形 35">
            <a:extLst>
              <a:ext uri="{FF2B5EF4-FFF2-40B4-BE49-F238E27FC236}">
                <a16:creationId xmlns:a16="http://schemas.microsoft.com/office/drawing/2014/main" id="{E92633C0-74FB-014C-B3C9-0142882AA06A}"/>
              </a:ext>
            </a:extLst>
          </p:cNvPr>
          <p:cNvSpPr/>
          <p:nvPr/>
        </p:nvSpPr>
        <p:spPr>
          <a:xfrm>
            <a:off x="4896635" y="2008151"/>
            <a:ext cx="3627892" cy="127531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矩形 36">
            <a:extLst>
              <a:ext uri="{FF2B5EF4-FFF2-40B4-BE49-F238E27FC236}">
                <a16:creationId xmlns:a16="http://schemas.microsoft.com/office/drawing/2014/main" id="{F6792BDF-E054-7646-BDF7-133F701DD28F}"/>
              </a:ext>
            </a:extLst>
          </p:cNvPr>
          <p:cNvSpPr/>
          <p:nvPr/>
        </p:nvSpPr>
        <p:spPr>
          <a:xfrm>
            <a:off x="4896635" y="2294478"/>
            <a:ext cx="3627892" cy="127531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矩形 37">
            <a:extLst>
              <a:ext uri="{FF2B5EF4-FFF2-40B4-BE49-F238E27FC236}">
                <a16:creationId xmlns:a16="http://schemas.microsoft.com/office/drawing/2014/main" id="{9F2A43E2-2356-7842-B00C-922E86647FFB}"/>
              </a:ext>
            </a:extLst>
          </p:cNvPr>
          <p:cNvSpPr/>
          <p:nvPr/>
        </p:nvSpPr>
        <p:spPr>
          <a:xfrm>
            <a:off x="4896635" y="2590042"/>
            <a:ext cx="3627892" cy="127531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矩形 38">
            <a:extLst>
              <a:ext uri="{FF2B5EF4-FFF2-40B4-BE49-F238E27FC236}">
                <a16:creationId xmlns:a16="http://schemas.microsoft.com/office/drawing/2014/main" id="{EB77D688-4DD9-C544-B403-A5D6318B7666}"/>
              </a:ext>
            </a:extLst>
          </p:cNvPr>
          <p:cNvSpPr/>
          <p:nvPr/>
        </p:nvSpPr>
        <p:spPr>
          <a:xfrm>
            <a:off x="4896635" y="2894842"/>
            <a:ext cx="3627892" cy="127531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矩形 39">
            <a:extLst>
              <a:ext uri="{FF2B5EF4-FFF2-40B4-BE49-F238E27FC236}">
                <a16:creationId xmlns:a16="http://schemas.microsoft.com/office/drawing/2014/main" id="{60A1BDA8-258A-134B-90F6-4263A29A94E6}"/>
              </a:ext>
            </a:extLst>
          </p:cNvPr>
          <p:cNvSpPr/>
          <p:nvPr/>
        </p:nvSpPr>
        <p:spPr>
          <a:xfrm>
            <a:off x="4896635" y="3190405"/>
            <a:ext cx="3627892" cy="127531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矩形 40">
            <a:extLst>
              <a:ext uri="{FF2B5EF4-FFF2-40B4-BE49-F238E27FC236}">
                <a16:creationId xmlns:a16="http://schemas.microsoft.com/office/drawing/2014/main" id="{DAFB97D7-DD89-D245-9498-CBCD660CF975}"/>
              </a:ext>
            </a:extLst>
          </p:cNvPr>
          <p:cNvSpPr/>
          <p:nvPr/>
        </p:nvSpPr>
        <p:spPr>
          <a:xfrm>
            <a:off x="4896635" y="3476733"/>
            <a:ext cx="3932692" cy="123515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矩形 41">
            <a:extLst>
              <a:ext uri="{FF2B5EF4-FFF2-40B4-BE49-F238E27FC236}">
                <a16:creationId xmlns:a16="http://schemas.microsoft.com/office/drawing/2014/main" id="{4AD04FE0-E91C-844C-8785-95A27343605E}"/>
              </a:ext>
            </a:extLst>
          </p:cNvPr>
          <p:cNvSpPr/>
          <p:nvPr/>
        </p:nvSpPr>
        <p:spPr>
          <a:xfrm>
            <a:off x="4896635" y="3763060"/>
            <a:ext cx="4000138" cy="123515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矩形 42">
            <a:extLst>
              <a:ext uri="{FF2B5EF4-FFF2-40B4-BE49-F238E27FC236}">
                <a16:creationId xmlns:a16="http://schemas.microsoft.com/office/drawing/2014/main" id="{31EB7451-09EF-FE45-A51E-A8FCF49218C9}"/>
              </a:ext>
            </a:extLst>
          </p:cNvPr>
          <p:cNvSpPr/>
          <p:nvPr/>
        </p:nvSpPr>
        <p:spPr>
          <a:xfrm>
            <a:off x="4896635" y="4058623"/>
            <a:ext cx="4030566" cy="123515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矩形 43">
            <a:extLst>
              <a:ext uri="{FF2B5EF4-FFF2-40B4-BE49-F238E27FC236}">
                <a16:creationId xmlns:a16="http://schemas.microsoft.com/office/drawing/2014/main" id="{B3FD4547-3EAA-8F40-8E27-264228FF657C}"/>
              </a:ext>
            </a:extLst>
          </p:cNvPr>
          <p:cNvSpPr/>
          <p:nvPr/>
        </p:nvSpPr>
        <p:spPr>
          <a:xfrm>
            <a:off x="4896635" y="4363423"/>
            <a:ext cx="4108512" cy="123515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矩形 44">
            <a:extLst>
              <a:ext uri="{FF2B5EF4-FFF2-40B4-BE49-F238E27FC236}">
                <a16:creationId xmlns:a16="http://schemas.microsoft.com/office/drawing/2014/main" id="{8FFE89E3-8F11-DC4D-9F48-FE86E84EB050}"/>
              </a:ext>
            </a:extLst>
          </p:cNvPr>
          <p:cNvSpPr/>
          <p:nvPr/>
        </p:nvSpPr>
        <p:spPr>
          <a:xfrm>
            <a:off x="4896635" y="4661450"/>
            <a:ext cx="4505088" cy="123515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矩形 45">
            <a:extLst>
              <a:ext uri="{FF2B5EF4-FFF2-40B4-BE49-F238E27FC236}">
                <a16:creationId xmlns:a16="http://schemas.microsoft.com/office/drawing/2014/main" id="{23D5FF1A-3751-1746-B860-0FBE3FF15E71}"/>
              </a:ext>
            </a:extLst>
          </p:cNvPr>
          <p:cNvSpPr/>
          <p:nvPr/>
        </p:nvSpPr>
        <p:spPr>
          <a:xfrm>
            <a:off x="4896634" y="4956090"/>
            <a:ext cx="4706425" cy="123515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矩形 46">
            <a:extLst>
              <a:ext uri="{FF2B5EF4-FFF2-40B4-BE49-F238E27FC236}">
                <a16:creationId xmlns:a16="http://schemas.microsoft.com/office/drawing/2014/main" id="{0F3E3FD1-F873-0B41-9B55-79FCBE5EB981}"/>
              </a:ext>
            </a:extLst>
          </p:cNvPr>
          <p:cNvSpPr/>
          <p:nvPr/>
        </p:nvSpPr>
        <p:spPr>
          <a:xfrm>
            <a:off x="4896634" y="5247343"/>
            <a:ext cx="4772299" cy="123515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110819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矩形 16">
            <a:extLst>
              <a:ext uri="{FF2B5EF4-FFF2-40B4-BE49-F238E27FC236}">
                <a16:creationId xmlns:a16="http://schemas.microsoft.com/office/drawing/2014/main" id="{E925895D-8CF2-2A47-AB97-B8C6BD2A9400}"/>
              </a:ext>
            </a:extLst>
          </p:cNvPr>
          <p:cNvSpPr/>
          <p:nvPr/>
        </p:nvSpPr>
        <p:spPr>
          <a:xfrm>
            <a:off x="2875644" y="2422894"/>
            <a:ext cx="1901371" cy="1901371"/>
          </a:xfrm>
          <a:prstGeom prst="rect">
            <a:avLst/>
          </a:prstGeom>
          <a:solidFill>
            <a:srgbClr val="060C21"/>
          </a:solidFill>
          <a:ln w="3175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3600" b="1">
              <a:latin typeface="Century Gothic" panose="020B0502020202020204" pitchFamily="34" charset="0"/>
            </a:endParaRPr>
          </a:p>
        </p:txBody>
      </p:sp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 dirty="0">
                <a:ea typeface="微软雅黑" panose="020B0503020204020204" pitchFamily="34" charset="-122"/>
              </a:rPr>
              <a:t>Sangfor Technologies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 dirty="0"/>
              <a:t>Page  </a:t>
            </a:r>
            <a:fld id="{6F6B6950-8D1A-4668-8374-25B44628E0DF}" type="slidenum">
              <a:rPr lang="zh-CN" altLang="en-US" smtClean="0"/>
              <a:pPr/>
              <a:t>10</a:t>
            </a:fld>
            <a:endParaRPr lang="zh-CN" altLang="en-US"/>
          </a:p>
        </p:txBody>
      </p:sp>
      <p:grpSp>
        <p:nvGrpSpPr>
          <p:cNvPr id="5" name="组合 4"/>
          <p:cNvGrpSpPr/>
          <p:nvPr/>
        </p:nvGrpSpPr>
        <p:grpSpPr>
          <a:xfrm>
            <a:off x="2769938" y="2315029"/>
            <a:ext cx="7054478" cy="1901371"/>
            <a:chOff x="2901044" y="2315029"/>
            <a:chExt cx="7054478" cy="1901371"/>
          </a:xfrm>
        </p:grpSpPr>
        <p:sp>
          <p:nvSpPr>
            <p:cNvPr id="6" name="矩形 5"/>
            <p:cNvSpPr/>
            <p:nvPr/>
          </p:nvSpPr>
          <p:spPr>
            <a:xfrm>
              <a:off x="2901044" y="2315029"/>
              <a:ext cx="1901371" cy="1901371"/>
            </a:xfrm>
            <a:prstGeom prst="rect">
              <a:avLst/>
            </a:prstGeom>
            <a:solidFill>
              <a:srgbClr val="060C21"/>
            </a:solidFill>
            <a:ln w="31750">
              <a:solidFill>
                <a:srgbClr val="79BD2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3600" b="1" dirty="0">
                  <a:latin typeface="Century Gothic" panose="020B0502020202020204" pitchFamily="34" charset="0"/>
                </a:rPr>
                <a:t>PART</a:t>
              </a:r>
              <a:r>
                <a:rPr lang="zh-CN" altLang="en-US" sz="3600" b="1">
                  <a:latin typeface="Century Gothic" panose="020B0502020202020204" pitchFamily="34" charset="0"/>
                </a:rPr>
                <a:t> </a:t>
              </a:r>
              <a:r>
                <a:rPr lang="en-US" altLang="zh-CN" sz="3600" b="1" dirty="0">
                  <a:latin typeface="Century Gothic" panose="020B0502020202020204" pitchFamily="34" charset="0"/>
                </a:rPr>
                <a:t>3 </a:t>
              </a:r>
              <a:endParaRPr lang="zh-CN" altLang="en-US" sz="3600" b="1">
                <a:latin typeface="Century Gothic" panose="020B0502020202020204" pitchFamily="34" charset="0"/>
              </a:endParaRPr>
            </a:p>
          </p:txBody>
        </p:sp>
        <p:sp>
          <p:nvSpPr>
            <p:cNvPr id="7" name="矩形 6"/>
            <p:cNvSpPr/>
            <p:nvPr/>
          </p:nvSpPr>
          <p:spPr>
            <a:xfrm>
              <a:off x="5069248" y="2880993"/>
              <a:ext cx="4886274" cy="70788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4000" b="1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charset="-122"/>
                </a:rPr>
                <a:t>Recommendations</a:t>
              </a:r>
              <a:endParaRPr lang="zh-CN" altLang="en-US" sz="4000" b="1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368796089"/>
      </p:ext>
    </p:extLst>
  </p:cSld>
  <p:clrMapOvr>
    <a:masterClrMapping/>
  </p:clrMapOvr>
  <p:transition>
    <p:fad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id="{23D470D5-191C-EA4F-ADDF-F81F518773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 dirty="0">
                <a:ea typeface="微软雅黑" panose="020B0503020204020204" pitchFamily="34" charset="-122"/>
              </a:rPr>
              <a:t>Sangfor Technologies</a:t>
            </a:r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F8AEAF66-0D90-8E47-8319-18386CD1D5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 dirty="0"/>
              <a:t>Page  </a:t>
            </a:r>
            <a:fld id="{6F6B6950-8D1A-4668-8374-25B44628E0DF}" type="slidenum">
              <a:rPr lang="zh-CN" altLang="en-US" smtClean="0"/>
              <a:pPr/>
              <a:t>11</a:t>
            </a:fld>
            <a:endParaRPr lang="zh-CN" altLang="en-US"/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id="{C55FAA19-533D-B64A-9255-99EB52B8273D}"/>
              </a:ext>
            </a:extLst>
          </p:cNvPr>
          <p:cNvSpPr/>
          <p:nvPr/>
        </p:nvSpPr>
        <p:spPr>
          <a:xfrm>
            <a:off x="579651" y="200326"/>
            <a:ext cx="347242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Recommendations</a:t>
            </a:r>
          </a:p>
        </p:txBody>
      </p:sp>
      <p:grpSp>
        <p:nvGrpSpPr>
          <p:cNvPr id="7" name="组合 6">
            <a:extLst>
              <a:ext uri="{FF2B5EF4-FFF2-40B4-BE49-F238E27FC236}">
                <a16:creationId xmlns:a16="http://schemas.microsoft.com/office/drawing/2014/main" id="{8DF6C994-3655-2F43-8477-1ACD56CE27B8}"/>
              </a:ext>
            </a:extLst>
          </p:cNvPr>
          <p:cNvGrpSpPr/>
          <p:nvPr/>
        </p:nvGrpSpPr>
        <p:grpSpPr>
          <a:xfrm>
            <a:off x="1351251" y="1937076"/>
            <a:ext cx="2647901" cy="736600"/>
            <a:chOff x="1057501" y="1691002"/>
            <a:chExt cx="2981099" cy="829290"/>
          </a:xfrm>
        </p:grpSpPr>
        <p:sp>
          <p:nvSpPr>
            <p:cNvPr id="8" name="矩形 7">
              <a:extLst>
                <a:ext uri="{FF2B5EF4-FFF2-40B4-BE49-F238E27FC236}">
                  <a16:creationId xmlns:a16="http://schemas.microsoft.com/office/drawing/2014/main" id="{8ADF407C-57ED-F444-8CFA-09C8CFC5C660}"/>
                </a:ext>
              </a:extLst>
            </p:cNvPr>
            <p:cNvSpPr/>
            <p:nvPr/>
          </p:nvSpPr>
          <p:spPr>
            <a:xfrm>
              <a:off x="1404948" y="1820598"/>
              <a:ext cx="2633652" cy="576555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alpha val="27000"/>
                  </a:srgbClr>
                </a:gs>
                <a:gs pos="100000">
                  <a:srgbClr val="00BEFF">
                    <a:alpha val="0"/>
                  </a:srgbClr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9" name="组合 11">
              <a:extLst>
                <a:ext uri="{FF2B5EF4-FFF2-40B4-BE49-F238E27FC236}">
                  <a16:creationId xmlns:a16="http://schemas.microsoft.com/office/drawing/2014/main" id="{117A9F44-758B-C346-A7F8-D62435FAB7EB}"/>
                </a:ext>
              </a:extLst>
            </p:cNvPr>
            <p:cNvGrpSpPr/>
            <p:nvPr/>
          </p:nvGrpSpPr>
          <p:grpSpPr>
            <a:xfrm>
              <a:off x="1057501" y="1691002"/>
              <a:ext cx="829291" cy="829290"/>
              <a:chOff x="1212681" y="1932972"/>
              <a:chExt cx="2586942" cy="2586942"/>
            </a:xfrm>
          </p:grpSpPr>
          <p:sp>
            <p:nvSpPr>
              <p:cNvPr id="10" name="椭圆 13">
                <a:extLst>
                  <a:ext uri="{FF2B5EF4-FFF2-40B4-BE49-F238E27FC236}">
                    <a16:creationId xmlns:a16="http://schemas.microsoft.com/office/drawing/2014/main" id="{D2575816-5605-4C46-8628-295F452A34EC}"/>
                  </a:ext>
                </a:extLst>
              </p:cNvPr>
              <p:cNvSpPr/>
              <p:nvPr/>
            </p:nvSpPr>
            <p:spPr>
              <a:xfrm>
                <a:off x="1212681" y="1932972"/>
                <a:ext cx="2586942" cy="2586942"/>
              </a:xfrm>
              <a:prstGeom prst="ellipse">
                <a:avLst/>
              </a:prstGeom>
              <a:gradFill>
                <a:gsLst>
                  <a:gs pos="0">
                    <a:srgbClr val="4E7BFA">
                      <a:alpha val="20000"/>
                    </a:srgbClr>
                  </a:gs>
                  <a:gs pos="100000">
                    <a:srgbClr val="00BEFF">
                      <a:alpha val="20000"/>
                    </a:srgbClr>
                  </a:gs>
                </a:gsLst>
                <a:lin ang="2700000" scaled="1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1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等线" panose="020F0502020204030204"/>
                  <a:ea typeface="等线" panose="02010600030101010101" pitchFamily="2" charset="-122"/>
                  <a:cs typeface="+mn-cs"/>
                </a:endParaRPr>
              </a:p>
            </p:txBody>
          </p:sp>
          <p:sp>
            <p:nvSpPr>
              <p:cNvPr id="11" name="椭圆 14">
                <a:extLst>
                  <a:ext uri="{FF2B5EF4-FFF2-40B4-BE49-F238E27FC236}">
                    <a16:creationId xmlns:a16="http://schemas.microsoft.com/office/drawing/2014/main" id="{ACFD9224-CCDB-844B-B1D5-6B260C2A1E95}"/>
                  </a:ext>
                </a:extLst>
              </p:cNvPr>
              <p:cNvSpPr/>
              <p:nvPr/>
            </p:nvSpPr>
            <p:spPr>
              <a:xfrm>
                <a:off x="1371834" y="2092125"/>
                <a:ext cx="2268637" cy="2268637"/>
              </a:xfrm>
              <a:prstGeom prst="ellipse">
                <a:avLst/>
              </a:prstGeom>
              <a:solidFill>
                <a:srgbClr val="00B0F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1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等线" panose="020F0502020204030204"/>
                  <a:ea typeface="等线" panose="02010600030101010101" pitchFamily="2" charset="-122"/>
                  <a:cs typeface="+mn-cs"/>
                </a:endParaRPr>
              </a:p>
            </p:txBody>
          </p:sp>
        </p:grpSp>
      </p:grpSp>
      <p:sp>
        <p:nvSpPr>
          <p:cNvPr id="6" name="文本框 5">
            <a:extLst>
              <a:ext uri="{FF2B5EF4-FFF2-40B4-BE49-F238E27FC236}">
                <a16:creationId xmlns:a16="http://schemas.microsoft.com/office/drawing/2014/main" id="{5212E166-4D98-CC47-82FB-15FB405CF5F3}"/>
              </a:ext>
            </a:extLst>
          </p:cNvPr>
          <p:cNvSpPr txBox="1"/>
          <p:nvPr/>
        </p:nvSpPr>
        <p:spPr>
          <a:xfrm>
            <a:off x="1455790" y="2305376"/>
            <a:ext cx="4055520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Clr>
                <a:srgbClr val="00B0F0"/>
              </a:buClr>
            </a:pPr>
            <a:endParaRPr lang="en-US" altLang="zh-CN" sz="2400" b="1" dirty="0">
              <a:solidFill>
                <a:srgbClr val="00B0F0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  <a:p>
            <a:pPr>
              <a:buClr>
                <a:srgbClr val="00B0F0"/>
              </a:buClr>
            </a:pPr>
            <a:endParaRPr lang="en-US" altLang="zh-CN" b="1" dirty="0">
              <a:solidFill>
                <a:srgbClr val="00B0F0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  <a:p>
            <a:pPr marL="285750" indent="-285750">
              <a:buClr>
                <a:srgbClr val="00B0F0"/>
              </a:buClr>
              <a:buFont typeface="Arial" panose="020B0604020202020204" pitchFamily="34" charset="0"/>
              <a:buChar char="•"/>
            </a:pPr>
            <a:r>
              <a:rPr lang="en-US" altLang="zh-CN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Inspect all traffic</a:t>
            </a:r>
          </a:p>
          <a:p>
            <a:pPr marL="285750" indent="-285750">
              <a:buClr>
                <a:srgbClr val="00B0F0"/>
              </a:buClr>
              <a:buFont typeface="Arial" panose="020B0604020202020204" pitchFamily="34" charset="0"/>
              <a:buChar char="•"/>
            </a:pPr>
            <a:endParaRPr lang="en-US" altLang="zh-CN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  <a:p>
            <a:pPr marL="285750" indent="-285750">
              <a:buClr>
                <a:srgbClr val="00B0F0"/>
              </a:buClr>
              <a:buFont typeface="Arial" panose="020B0604020202020204" pitchFamily="34" charset="0"/>
              <a:buChar char="•"/>
            </a:pPr>
            <a:r>
              <a:rPr lang="en-US" altLang="zh-CN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Decryption at both gateway and client side</a:t>
            </a:r>
          </a:p>
          <a:p>
            <a:pPr marL="285750" indent="-285750">
              <a:buClr>
                <a:srgbClr val="00B0F0"/>
              </a:buClr>
              <a:buFont typeface="Arial" panose="020B0604020202020204" pitchFamily="34" charset="0"/>
              <a:buChar char="•"/>
            </a:pPr>
            <a:endParaRPr lang="en-US" altLang="zh-CN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  <a:p>
            <a:pPr marL="285750" indent="-285750">
              <a:buClr>
                <a:srgbClr val="00B0F0"/>
              </a:buClr>
              <a:buFont typeface="Arial" panose="020B0604020202020204" pitchFamily="34" charset="0"/>
              <a:buChar char="•"/>
            </a:pPr>
            <a:r>
              <a:rPr lang="en-US" altLang="zh-CN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Certificate handling</a:t>
            </a:r>
          </a:p>
          <a:p>
            <a:pPr marL="285750" indent="-285750">
              <a:buClr>
                <a:srgbClr val="00B0F0"/>
              </a:buClr>
              <a:buFont typeface="Arial" panose="020B0604020202020204" pitchFamily="34" charset="0"/>
              <a:buChar char="•"/>
            </a:pPr>
            <a:endParaRPr lang="en-US" altLang="zh-CN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  <a:p>
            <a:pPr marL="285750" indent="-285750">
              <a:buClr>
                <a:srgbClr val="00B0F0"/>
              </a:buClr>
              <a:buFont typeface="Arial" panose="020B0604020202020204" pitchFamily="34" charset="0"/>
              <a:buChar char="•"/>
            </a:pPr>
            <a:r>
              <a:rPr lang="en-US" altLang="zh-CN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User identity is imperative</a:t>
            </a:r>
          </a:p>
          <a:p>
            <a:pPr>
              <a:buClr>
                <a:srgbClr val="00B0F0"/>
              </a:buClr>
            </a:pPr>
            <a:endParaRPr lang="en-US" altLang="zh-CN" sz="1400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  <a:p>
            <a:pPr>
              <a:buClr>
                <a:srgbClr val="00B0F0"/>
              </a:buClr>
            </a:pPr>
            <a:endParaRPr lang="en-US" altLang="zh-CN" sz="1200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  <a:p>
            <a:pPr>
              <a:buClr>
                <a:srgbClr val="00B0F0"/>
              </a:buClr>
            </a:pPr>
            <a:endParaRPr lang="zh-CN" altLang="en-US" sz="1200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12" name="矩形 11">
            <a:extLst>
              <a:ext uri="{FF2B5EF4-FFF2-40B4-BE49-F238E27FC236}">
                <a16:creationId xmlns:a16="http://schemas.microsoft.com/office/drawing/2014/main" id="{4B70E3C3-D076-DA4F-B4E2-45D93474A98E}"/>
              </a:ext>
            </a:extLst>
          </p:cNvPr>
          <p:cNvSpPr/>
          <p:nvPr/>
        </p:nvSpPr>
        <p:spPr>
          <a:xfrm>
            <a:off x="2088343" y="2116373"/>
            <a:ext cx="127951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0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Visibility </a:t>
            </a:r>
            <a:endParaRPr lang="en-GB" sz="2000" dirty="0">
              <a:solidFill>
                <a:schemeClr val="bg1"/>
              </a:solidFill>
            </a:endParaRPr>
          </a:p>
        </p:txBody>
      </p:sp>
      <p:pic>
        <p:nvPicPr>
          <p:cNvPr id="14" name="图形 13">
            <a:extLst>
              <a:ext uri="{FF2B5EF4-FFF2-40B4-BE49-F238E27FC236}">
                <a16:creationId xmlns:a16="http://schemas.microsoft.com/office/drawing/2014/main" id="{F9ACCDAB-F4D1-AF43-9A07-5A01E6ED01A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525990" y="2125025"/>
            <a:ext cx="387121" cy="387121"/>
          </a:xfrm>
          <a:prstGeom prst="rect">
            <a:avLst/>
          </a:prstGeom>
        </p:spPr>
      </p:pic>
      <p:pic>
        <p:nvPicPr>
          <p:cNvPr id="15" name="图片 14">
            <a:extLst>
              <a:ext uri="{FF2B5EF4-FFF2-40B4-BE49-F238E27FC236}">
                <a16:creationId xmlns:a16="http://schemas.microsoft.com/office/drawing/2014/main" id="{FBB04BF3-DE05-9D4C-9874-2B7FE3D1927A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54" r="9538"/>
          <a:stretch/>
        </p:blipFill>
        <p:spPr>
          <a:xfrm>
            <a:off x="5715384" y="1982393"/>
            <a:ext cx="5346700" cy="3284190"/>
          </a:xfrm>
          <a:prstGeom prst="rect">
            <a:avLst/>
          </a:prstGeom>
          <a:effectLst>
            <a:reflection blurRad="254000" stA="27000" endPos="19000" dist="508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299826161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id="{23D470D5-191C-EA4F-ADDF-F81F518773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 dirty="0">
                <a:ea typeface="微软雅黑" panose="020B0503020204020204" pitchFamily="34" charset="-122"/>
              </a:rPr>
              <a:t>Sangfor Technologies</a:t>
            </a:r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F8AEAF66-0D90-8E47-8319-18386CD1D5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 dirty="0"/>
              <a:t>Page  </a:t>
            </a:r>
            <a:fld id="{6F6B6950-8D1A-4668-8374-25B44628E0DF}" type="slidenum">
              <a:rPr lang="zh-CN" altLang="en-US" smtClean="0"/>
              <a:pPr/>
              <a:t>12</a:t>
            </a:fld>
            <a:endParaRPr lang="zh-CN" altLang="en-US"/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id="{C55FAA19-533D-B64A-9255-99EB52B8273D}"/>
              </a:ext>
            </a:extLst>
          </p:cNvPr>
          <p:cNvSpPr/>
          <p:nvPr/>
        </p:nvSpPr>
        <p:spPr>
          <a:xfrm>
            <a:off x="579651" y="200326"/>
            <a:ext cx="347242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Recommendations</a:t>
            </a:r>
          </a:p>
        </p:txBody>
      </p:sp>
      <p:sp>
        <p:nvSpPr>
          <p:cNvPr id="9" name="文本框 5">
            <a:extLst>
              <a:ext uri="{FF2B5EF4-FFF2-40B4-BE49-F238E27FC236}">
                <a16:creationId xmlns:a16="http://schemas.microsoft.com/office/drawing/2014/main" id="{D11116E2-FBF4-4E57-B154-00B9CDD98AC3}"/>
              </a:ext>
            </a:extLst>
          </p:cNvPr>
          <p:cNvSpPr txBox="1"/>
          <p:nvPr/>
        </p:nvSpPr>
        <p:spPr>
          <a:xfrm>
            <a:off x="1472385" y="3331097"/>
            <a:ext cx="4055520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Clr>
                <a:srgbClr val="00B0F0"/>
              </a:buClr>
              <a:buFont typeface="Arial" panose="020B0604020202020204" pitchFamily="34" charset="0"/>
              <a:buChar char="•"/>
            </a:pPr>
            <a:r>
              <a:rPr lang="en-US" altLang="zh-CN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File Blocking</a:t>
            </a:r>
          </a:p>
          <a:p>
            <a:pPr marL="285750" indent="-285750">
              <a:buClr>
                <a:srgbClr val="00B0F0"/>
              </a:buClr>
              <a:buFont typeface="Arial" panose="020B0604020202020204" pitchFamily="34" charset="0"/>
              <a:buChar char="•"/>
            </a:pPr>
            <a:endParaRPr lang="en-US" altLang="zh-CN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  <a:p>
            <a:pPr marL="285750" indent="-285750">
              <a:buClr>
                <a:srgbClr val="00B0F0"/>
              </a:buClr>
              <a:buFont typeface="Arial" panose="020B0604020202020204" pitchFamily="34" charset="0"/>
              <a:buChar char="•"/>
            </a:pPr>
            <a:r>
              <a:rPr lang="en-US" altLang="zh-CN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URL/Content Filtering Profiles</a:t>
            </a:r>
          </a:p>
          <a:p>
            <a:pPr marL="285750" indent="-285750">
              <a:buClr>
                <a:srgbClr val="00B0F0"/>
              </a:buClr>
              <a:buFont typeface="Arial" panose="020B0604020202020204" pitchFamily="34" charset="0"/>
              <a:buChar char="•"/>
            </a:pPr>
            <a:endParaRPr lang="en-US" altLang="zh-CN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  <a:p>
            <a:pPr marL="285750" indent="-285750">
              <a:buClr>
                <a:srgbClr val="00B0F0"/>
              </a:buClr>
              <a:buFont typeface="Arial" panose="020B0604020202020204" pitchFamily="34" charset="0"/>
              <a:buChar char="•"/>
            </a:pPr>
            <a:r>
              <a:rPr lang="en-US" altLang="zh-CN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Network Segmentation</a:t>
            </a:r>
          </a:p>
          <a:p>
            <a:pPr marL="285750" indent="-285750">
              <a:buClr>
                <a:srgbClr val="00B0F0"/>
              </a:buClr>
              <a:buFont typeface="Arial" panose="020B0604020202020204" pitchFamily="34" charset="0"/>
              <a:buChar char="•"/>
            </a:pPr>
            <a:endParaRPr lang="en-US" altLang="zh-CN" sz="1400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  <a:p>
            <a:pPr marL="171450" indent="-171450">
              <a:buClr>
                <a:srgbClr val="00B0F0"/>
              </a:buClr>
              <a:buFont typeface="Arial" panose="020B0604020202020204" pitchFamily="34" charset="0"/>
              <a:buChar char="•"/>
            </a:pPr>
            <a:endParaRPr lang="en-US" altLang="zh-CN" sz="1200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  <a:p>
            <a:pPr marL="171450" indent="-171450">
              <a:buClr>
                <a:srgbClr val="00B0F0"/>
              </a:buClr>
              <a:buFont typeface="Arial" panose="020B0604020202020204" pitchFamily="34" charset="0"/>
              <a:buChar char="•"/>
            </a:pPr>
            <a:endParaRPr lang="zh-CN" altLang="en-US" sz="1200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  <p:grpSp>
        <p:nvGrpSpPr>
          <p:cNvPr id="8" name="组合 7">
            <a:extLst>
              <a:ext uri="{FF2B5EF4-FFF2-40B4-BE49-F238E27FC236}">
                <a16:creationId xmlns:a16="http://schemas.microsoft.com/office/drawing/2014/main" id="{EC71F435-3354-C743-B0D2-65CC11F28D13}"/>
              </a:ext>
            </a:extLst>
          </p:cNvPr>
          <p:cNvGrpSpPr/>
          <p:nvPr/>
        </p:nvGrpSpPr>
        <p:grpSpPr>
          <a:xfrm>
            <a:off x="1351251" y="2271797"/>
            <a:ext cx="2647901" cy="736600"/>
            <a:chOff x="1057501" y="1691002"/>
            <a:chExt cx="2981099" cy="829290"/>
          </a:xfrm>
        </p:grpSpPr>
        <p:sp>
          <p:nvSpPr>
            <p:cNvPr id="10" name="矩形 9">
              <a:extLst>
                <a:ext uri="{FF2B5EF4-FFF2-40B4-BE49-F238E27FC236}">
                  <a16:creationId xmlns:a16="http://schemas.microsoft.com/office/drawing/2014/main" id="{8A2142E4-F5FB-5A4E-B403-C07A4CEDBA91}"/>
                </a:ext>
              </a:extLst>
            </p:cNvPr>
            <p:cNvSpPr/>
            <p:nvPr/>
          </p:nvSpPr>
          <p:spPr>
            <a:xfrm>
              <a:off x="1404948" y="1820598"/>
              <a:ext cx="2633652" cy="576555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alpha val="27000"/>
                  </a:srgbClr>
                </a:gs>
                <a:gs pos="100000">
                  <a:srgbClr val="00BEFF">
                    <a:alpha val="0"/>
                  </a:srgbClr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11" name="组合 11">
              <a:extLst>
                <a:ext uri="{FF2B5EF4-FFF2-40B4-BE49-F238E27FC236}">
                  <a16:creationId xmlns:a16="http://schemas.microsoft.com/office/drawing/2014/main" id="{93A5DD94-CDE5-F943-97D6-260D7EAAF375}"/>
                </a:ext>
              </a:extLst>
            </p:cNvPr>
            <p:cNvGrpSpPr/>
            <p:nvPr/>
          </p:nvGrpSpPr>
          <p:grpSpPr>
            <a:xfrm>
              <a:off x="1057501" y="1691002"/>
              <a:ext cx="829291" cy="829290"/>
              <a:chOff x="1212681" y="1932972"/>
              <a:chExt cx="2586942" cy="2586942"/>
            </a:xfrm>
          </p:grpSpPr>
          <p:sp>
            <p:nvSpPr>
              <p:cNvPr id="12" name="椭圆 13">
                <a:extLst>
                  <a:ext uri="{FF2B5EF4-FFF2-40B4-BE49-F238E27FC236}">
                    <a16:creationId xmlns:a16="http://schemas.microsoft.com/office/drawing/2014/main" id="{01DD19F1-25E2-A943-99F0-4D93E61D672D}"/>
                  </a:ext>
                </a:extLst>
              </p:cNvPr>
              <p:cNvSpPr/>
              <p:nvPr/>
            </p:nvSpPr>
            <p:spPr>
              <a:xfrm>
                <a:off x="1212681" y="1932972"/>
                <a:ext cx="2586942" cy="2586942"/>
              </a:xfrm>
              <a:prstGeom prst="ellipse">
                <a:avLst/>
              </a:prstGeom>
              <a:gradFill>
                <a:gsLst>
                  <a:gs pos="0">
                    <a:srgbClr val="4E7BFA">
                      <a:alpha val="20000"/>
                    </a:srgbClr>
                  </a:gs>
                  <a:gs pos="100000">
                    <a:srgbClr val="00BEFF">
                      <a:alpha val="20000"/>
                    </a:srgbClr>
                  </a:gs>
                </a:gsLst>
                <a:lin ang="2700000" scaled="1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1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等线" panose="020F0502020204030204"/>
                  <a:ea typeface="等线" panose="02010600030101010101" pitchFamily="2" charset="-122"/>
                  <a:cs typeface="+mn-cs"/>
                </a:endParaRPr>
              </a:p>
            </p:txBody>
          </p:sp>
          <p:sp>
            <p:nvSpPr>
              <p:cNvPr id="13" name="椭圆 14">
                <a:extLst>
                  <a:ext uri="{FF2B5EF4-FFF2-40B4-BE49-F238E27FC236}">
                    <a16:creationId xmlns:a16="http://schemas.microsoft.com/office/drawing/2014/main" id="{98060B8A-76C4-684C-B1BA-094C4DEA84BF}"/>
                  </a:ext>
                </a:extLst>
              </p:cNvPr>
              <p:cNvSpPr/>
              <p:nvPr/>
            </p:nvSpPr>
            <p:spPr>
              <a:xfrm>
                <a:off x="1371834" y="2092125"/>
                <a:ext cx="2268637" cy="2268637"/>
              </a:xfrm>
              <a:prstGeom prst="ellipse">
                <a:avLst/>
              </a:prstGeom>
              <a:solidFill>
                <a:srgbClr val="00B0F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1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等线" panose="020F0502020204030204"/>
                  <a:ea typeface="等线" panose="02010600030101010101" pitchFamily="2" charset="-122"/>
                  <a:cs typeface="+mn-cs"/>
                </a:endParaRPr>
              </a:p>
            </p:txBody>
          </p:sp>
        </p:grpSp>
      </p:grpSp>
      <p:sp>
        <p:nvSpPr>
          <p:cNvPr id="6" name="矩形 5">
            <a:extLst>
              <a:ext uri="{FF2B5EF4-FFF2-40B4-BE49-F238E27FC236}">
                <a16:creationId xmlns:a16="http://schemas.microsoft.com/office/drawing/2014/main" id="{480FA629-A9C9-E04D-8DEF-A9677B339DE4}"/>
              </a:ext>
            </a:extLst>
          </p:cNvPr>
          <p:cNvSpPr/>
          <p:nvPr/>
        </p:nvSpPr>
        <p:spPr>
          <a:xfrm>
            <a:off x="2178492" y="2457335"/>
            <a:ext cx="274145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Reduce Attack Surface</a:t>
            </a:r>
            <a:endParaRPr lang="en-GB" dirty="0">
              <a:solidFill>
                <a:schemeClr val="bg1"/>
              </a:solidFill>
            </a:endParaRPr>
          </a:p>
        </p:txBody>
      </p:sp>
      <p:pic>
        <p:nvPicPr>
          <p:cNvPr id="14" name="图片 13">
            <a:extLst>
              <a:ext uri="{FF2B5EF4-FFF2-40B4-BE49-F238E27FC236}">
                <a16:creationId xmlns:a16="http://schemas.microsoft.com/office/drawing/2014/main" id="{D098DE3A-5A1F-9F40-B4C0-02E3E8AB691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73" t="11793" r="10162" b="17147"/>
          <a:stretch/>
        </p:blipFill>
        <p:spPr>
          <a:xfrm>
            <a:off x="5802175" y="2271796"/>
            <a:ext cx="4917440" cy="2761925"/>
          </a:xfrm>
          <a:prstGeom prst="rect">
            <a:avLst/>
          </a:prstGeom>
          <a:effectLst>
            <a:reflection blurRad="266700" stA="28000" endPos="33000" dist="50800" dir="5400000" sy="-100000" algn="bl" rotWithShape="0"/>
          </a:effectLst>
        </p:spPr>
      </p:pic>
      <p:pic>
        <p:nvPicPr>
          <p:cNvPr id="16" name="图形 15">
            <a:extLst>
              <a:ext uri="{FF2B5EF4-FFF2-40B4-BE49-F238E27FC236}">
                <a16:creationId xmlns:a16="http://schemas.microsoft.com/office/drawing/2014/main" id="{7968A48D-27F1-6743-BD33-0303667A405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562249" y="2457335"/>
            <a:ext cx="326789" cy="3267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775318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AFAFA1D-E7F4-4BD3-8696-8BEFFD0C2D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 dirty="0">
                <a:ea typeface="微软雅黑" panose="020B0503020204020204" pitchFamily="34" charset="-122"/>
              </a:rPr>
              <a:t>Sangfor Technologies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3E1AC3B-1AC6-4538-BA58-7B6D394D15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 dirty="0"/>
              <a:t>Page  </a:t>
            </a:r>
            <a:fld id="{6F6B6950-8D1A-4668-8374-25B44628E0DF}" type="slidenum">
              <a:rPr lang="zh-CN" altLang="en-US" smtClean="0"/>
              <a:pPr/>
              <a:t>13</a:t>
            </a:fld>
            <a:endParaRPr lang="zh-CN" altLang="en-US"/>
          </a:p>
        </p:txBody>
      </p:sp>
      <p:sp>
        <p:nvSpPr>
          <p:cNvPr id="6" name="矩形 4">
            <a:extLst>
              <a:ext uri="{FF2B5EF4-FFF2-40B4-BE49-F238E27FC236}">
                <a16:creationId xmlns:a16="http://schemas.microsoft.com/office/drawing/2014/main" id="{16EE0BE4-F3E8-4E69-8A67-E2A1C2FA3037}"/>
              </a:ext>
            </a:extLst>
          </p:cNvPr>
          <p:cNvSpPr/>
          <p:nvPr/>
        </p:nvSpPr>
        <p:spPr>
          <a:xfrm>
            <a:off x="579651" y="200326"/>
            <a:ext cx="347242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Recommendations</a:t>
            </a:r>
          </a:p>
        </p:txBody>
      </p:sp>
      <p:sp>
        <p:nvSpPr>
          <p:cNvPr id="8" name="文本框 5">
            <a:extLst>
              <a:ext uri="{FF2B5EF4-FFF2-40B4-BE49-F238E27FC236}">
                <a16:creationId xmlns:a16="http://schemas.microsoft.com/office/drawing/2014/main" id="{AE116678-37BE-4521-A70D-946D2154A083}"/>
              </a:ext>
            </a:extLst>
          </p:cNvPr>
          <p:cNvSpPr txBox="1"/>
          <p:nvPr/>
        </p:nvSpPr>
        <p:spPr>
          <a:xfrm>
            <a:off x="1521260" y="3429000"/>
            <a:ext cx="4055520" cy="17851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Clr>
                <a:srgbClr val="00B0F0"/>
              </a:buClr>
              <a:buFont typeface="Arial" panose="020B0604020202020204" pitchFamily="34" charset="0"/>
              <a:buChar char="•"/>
            </a:pPr>
            <a:r>
              <a:rPr lang="en-US" altLang="zh-CN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Enforce system check and patches</a:t>
            </a:r>
          </a:p>
          <a:p>
            <a:pPr marL="342900" indent="-342900">
              <a:buClr>
                <a:srgbClr val="00B0F0"/>
              </a:buClr>
              <a:buFont typeface="Arial" panose="020B0604020202020204" pitchFamily="34" charset="0"/>
              <a:buChar char="•"/>
            </a:pPr>
            <a:endParaRPr lang="en-US" altLang="zh-CN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  <a:p>
            <a:pPr marL="342900" indent="-342900">
              <a:buClr>
                <a:srgbClr val="00B0F0"/>
              </a:buClr>
              <a:buFont typeface="Arial" panose="020B0604020202020204" pitchFamily="34" charset="0"/>
              <a:buChar char="•"/>
            </a:pPr>
            <a:r>
              <a:rPr lang="en-US" altLang="zh-CN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Malware detection</a:t>
            </a:r>
          </a:p>
          <a:p>
            <a:pPr marL="342900" indent="-342900">
              <a:buClr>
                <a:srgbClr val="00B0F0"/>
              </a:buClr>
              <a:buFont typeface="Arial" panose="020B0604020202020204" pitchFamily="34" charset="0"/>
              <a:buChar char="•"/>
            </a:pPr>
            <a:endParaRPr lang="en-US" altLang="zh-CN" sz="1400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  <a:p>
            <a:pPr marL="228600" indent="-228600">
              <a:buClr>
                <a:srgbClr val="00B0F0"/>
              </a:buClr>
              <a:buFont typeface="Arial" panose="020B0604020202020204" pitchFamily="34" charset="0"/>
              <a:buChar char="•"/>
            </a:pPr>
            <a:endParaRPr lang="en-US" altLang="zh-CN" sz="1200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  <a:p>
            <a:pPr marL="228600" indent="-228600">
              <a:buClr>
                <a:srgbClr val="00B0F0"/>
              </a:buClr>
              <a:buFont typeface="Arial" panose="020B0604020202020204" pitchFamily="34" charset="0"/>
              <a:buChar char="•"/>
            </a:pPr>
            <a:endParaRPr lang="zh-CN" altLang="en-US" sz="1200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  <p:grpSp>
        <p:nvGrpSpPr>
          <p:cNvPr id="9" name="组合 8">
            <a:extLst>
              <a:ext uri="{FF2B5EF4-FFF2-40B4-BE49-F238E27FC236}">
                <a16:creationId xmlns:a16="http://schemas.microsoft.com/office/drawing/2014/main" id="{9E708F46-1581-0C42-9B42-3CA081C45073}"/>
              </a:ext>
            </a:extLst>
          </p:cNvPr>
          <p:cNvGrpSpPr/>
          <p:nvPr/>
        </p:nvGrpSpPr>
        <p:grpSpPr>
          <a:xfrm>
            <a:off x="1475943" y="2271797"/>
            <a:ext cx="2647901" cy="736600"/>
            <a:chOff x="1057501" y="1691002"/>
            <a:chExt cx="2981099" cy="829290"/>
          </a:xfrm>
        </p:grpSpPr>
        <p:sp>
          <p:nvSpPr>
            <p:cNvPr id="10" name="矩形 9">
              <a:extLst>
                <a:ext uri="{FF2B5EF4-FFF2-40B4-BE49-F238E27FC236}">
                  <a16:creationId xmlns:a16="http://schemas.microsoft.com/office/drawing/2014/main" id="{2B188A2A-4520-3347-9CD3-3B3E6ABB25F6}"/>
                </a:ext>
              </a:extLst>
            </p:cNvPr>
            <p:cNvSpPr/>
            <p:nvPr/>
          </p:nvSpPr>
          <p:spPr>
            <a:xfrm>
              <a:off x="1404948" y="1820598"/>
              <a:ext cx="2633652" cy="576555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alpha val="27000"/>
                  </a:srgbClr>
                </a:gs>
                <a:gs pos="100000">
                  <a:srgbClr val="00BEFF">
                    <a:alpha val="0"/>
                  </a:srgbClr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11" name="组合 11">
              <a:extLst>
                <a:ext uri="{FF2B5EF4-FFF2-40B4-BE49-F238E27FC236}">
                  <a16:creationId xmlns:a16="http://schemas.microsoft.com/office/drawing/2014/main" id="{48CA91CD-D80E-BA4B-B92A-0E3B562683A5}"/>
                </a:ext>
              </a:extLst>
            </p:cNvPr>
            <p:cNvGrpSpPr/>
            <p:nvPr/>
          </p:nvGrpSpPr>
          <p:grpSpPr>
            <a:xfrm>
              <a:off x="1057501" y="1691002"/>
              <a:ext cx="829291" cy="829290"/>
              <a:chOff x="1212681" y="1932972"/>
              <a:chExt cx="2586942" cy="2586942"/>
            </a:xfrm>
          </p:grpSpPr>
          <p:sp>
            <p:nvSpPr>
              <p:cNvPr id="12" name="椭圆 13">
                <a:extLst>
                  <a:ext uri="{FF2B5EF4-FFF2-40B4-BE49-F238E27FC236}">
                    <a16:creationId xmlns:a16="http://schemas.microsoft.com/office/drawing/2014/main" id="{EB128FC9-5376-764F-927F-B25A7E53A52D}"/>
                  </a:ext>
                </a:extLst>
              </p:cNvPr>
              <p:cNvSpPr/>
              <p:nvPr/>
            </p:nvSpPr>
            <p:spPr>
              <a:xfrm>
                <a:off x="1212681" y="1932972"/>
                <a:ext cx="2586942" cy="2586942"/>
              </a:xfrm>
              <a:prstGeom prst="ellipse">
                <a:avLst/>
              </a:prstGeom>
              <a:gradFill>
                <a:gsLst>
                  <a:gs pos="0">
                    <a:srgbClr val="4E7BFA">
                      <a:alpha val="20000"/>
                    </a:srgbClr>
                  </a:gs>
                  <a:gs pos="100000">
                    <a:srgbClr val="00BEFF">
                      <a:alpha val="20000"/>
                    </a:srgbClr>
                  </a:gs>
                </a:gsLst>
                <a:lin ang="2700000" scaled="1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1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等线" panose="020F0502020204030204"/>
                  <a:ea typeface="等线" panose="02010600030101010101" pitchFamily="2" charset="-122"/>
                  <a:cs typeface="+mn-cs"/>
                </a:endParaRPr>
              </a:p>
            </p:txBody>
          </p:sp>
          <p:sp>
            <p:nvSpPr>
              <p:cNvPr id="13" name="椭圆 14">
                <a:extLst>
                  <a:ext uri="{FF2B5EF4-FFF2-40B4-BE49-F238E27FC236}">
                    <a16:creationId xmlns:a16="http://schemas.microsoft.com/office/drawing/2014/main" id="{282EAE7B-0A9D-4548-82DA-E66077EBD6DA}"/>
                  </a:ext>
                </a:extLst>
              </p:cNvPr>
              <p:cNvSpPr/>
              <p:nvPr/>
            </p:nvSpPr>
            <p:spPr>
              <a:xfrm>
                <a:off x="1371834" y="2092125"/>
                <a:ext cx="2268637" cy="2268637"/>
              </a:xfrm>
              <a:prstGeom prst="ellipse">
                <a:avLst/>
              </a:prstGeom>
              <a:solidFill>
                <a:srgbClr val="00B0F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1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等线" panose="020F0502020204030204"/>
                  <a:ea typeface="等线" panose="02010600030101010101" pitchFamily="2" charset="-122"/>
                  <a:cs typeface="+mn-cs"/>
                </a:endParaRPr>
              </a:p>
            </p:txBody>
          </p:sp>
        </p:grpSp>
      </p:grpSp>
      <p:sp>
        <p:nvSpPr>
          <p:cNvPr id="5" name="矩形 4">
            <a:extLst>
              <a:ext uri="{FF2B5EF4-FFF2-40B4-BE49-F238E27FC236}">
                <a16:creationId xmlns:a16="http://schemas.microsoft.com/office/drawing/2014/main" id="{919C77E2-D11B-DE48-BC67-27460BFB0778}"/>
              </a:ext>
            </a:extLst>
          </p:cNvPr>
          <p:cNvSpPr/>
          <p:nvPr/>
        </p:nvSpPr>
        <p:spPr>
          <a:xfrm>
            <a:off x="2320584" y="2460409"/>
            <a:ext cx="268535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Prevent Known Threats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14" name="Freeform 114">
            <a:extLst>
              <a:ext uri="{FF2B5EF4-FFF2-40B4-BE49-F238E27FC236}">
                <a16:creationId xmlns:a16="http://schemas.microsoft.com/office/drawing/2014/main" id="{06E56596-408B-9C45-9DD6-E1C3ACD9BA42}"/>
              </a:ext>
            </a:extLst>
          </p:cNvPr>
          <p:cNvSpPr>
            <a:spLocks noEditPoints="1"/>
          </p:cNvSpPr>
          <p:nvPr/>
        </p:nvSpPr>
        <p:spPr bwMode="auto">
          <a:xfrm>
            <a:off x="1702305" y="2498725"/>
            <a:ext cx="271457" cy="304425"/>
          </a:xfrm>
          <a:custGeom>
            <a:avLst/>
            <a:gdLst>
              <a:gd name="T0" fmla="*/ 237 w 428"/>
              <a:gd name="T1" fmla="*/ 443 h 481"/>
              <a:gd name="T2" fmla="*/ 214 w 428"/>
              <a:gd name="T3" fmla="*/ 450 h 481"/>
              <a:gd name="T4" fmla="*/ 192 w 428"/>
              <a:gd name="T5" fmla="*/ 442 h 481"/>
              <a:gd name="T6" fmla="*/ 34 w 428"/>
              <a:gd name="T7" fmla="*/ 124 h 481"/>
              <a:gd name="T8" fmla="*/ 34 w 428"/>
              <a:gd name="T9" fmla="*/ 66 h 481"/>
              <a:gd name="T10" fmla="*/ 114 w 428"/>
              <a:gd name="T11" fmla="*/ 45 h 481"/>
              <a:gd name="T12" fmla="*/ 214 w 428"/>
              <a:gd name="T13" fmla="*/ 32 h 481"/>
              <a:gd name="T14" fmla="*/ 393 w 428"/>
              <a:gd name="T15" fmla="*/ 66 h 481"/>
              <a:gd name="T16" fmla="*/ 394 w 428"/>
              <a:gd name="T17" fmla="*/ 131 h 481"/>
              <a:gd name="T18" fmla="*/ 237 w 428"/>
              <a:gd name="T19" fmla="*/ 443 h 481"/>
              <a:gd name="T20" fmla="*/ 425 w 428"/>
              <a:gd name="T21" fmla="*/ 130 h 481"/>
              <a:gd name="T22" fmla="*/ 424 w 428"/>
              <a:gd name="T23" fmla="*/ 54 h 481"/>
              <a:gd name="T24" fmla="*/ 413 w 428"/>
              <a:gd name="T25" fmla="*/ 39 h 481"/>
              <a:gd name="T26" fmla="*/ 216 w 428"/>
              <a:gd name="T27" fmla="*/ 0 h 481"/>
              <a:gd name="T28" fmla="*/ 214 w 428"/>
              <a:gd name="T29" fmla="*/ 0 h 481"/>
              <a:gd name="T30" fmla="*/ 107 w 428"/>
              <a:gd name="T31" fmla="*/ 15 h 481"/>
              <a:gd name="T32" fmla="*/ 14 w 428"/>
              <a:gd name="T33" fmla="*/ 39 h 481"/>
              <a:gd name="T34" fmla="*/ 3 w 428"/>
              <a:gd name="T35" fmla="*/ 54 h 481"/>
              <a:gd name="T36" fmla="*/ 2 w 428"/>
              <a:gd name="T37" fmla="*/ 123 h 481"/>
              <a:gd name="T38" fmla="*/ 177 w 428"/>
              <a:gd name="T39" fmla="*/ 470 h 481"/>
              <a:gd name="T40" fmla="*/ 214 w 428"/>
              <a:gd name="T41" fmla="*/ 481 h 481"/>
              <a:gd name="T42" fmla="*/ 252 w 428"/>
              <a:gd name="T43" fmla="*/ 470 h 481"/>
              <a:gd name="T44" fmla="*/ 425 w 428"/>
              <a:gd name="T45" fmla="*/ 130 h 481"/>
              <a:gd name="T46" fmla="*/ 324 w 428"/>
              <a:gd name="T47" fmla="*/ 137 h 481"/>
              <a:gd name="T48" fmla="*/ 183 w 428"/>
              <a:gd name="T49" fmla="*/ 279 h 481"/>
              <a:gd name="T50" fmla="*/ 114 w 428"/>
              <a:gd name="T51" fmla="*/ 210 h 481"/>
              <a:gd name="T52" fmla="*/ 84 w 428"/>
              <a:gd name="T53" fmla="*/ 209 h 481"/>
              <a:gd name="T54" fmla="*/ 84 w 428"/>
              <a:gd name="T55" fmla="*/ 239 h 481"/>
              <a:gd name="T56" fmla="*/ 168 w 428"/>
              <a:gd name="T57" fmla="*/ 324 h 481"/>
              <a:gd name="T58" fmla="*/ 183 w 428"/>
              <a:gd name="T59" fmla="*/ 330 h 481"/>
              <a:gd name="T60" fmla="*/ 198 w 428"/>
              <a:gd name="T61" fmla="*/ 324 h 481"/>
              <a:gd name="T62" fmla="*/ 354 w 428"/>
              <a:gd name="T63" fmla="*/ 167 h 481"/>
              <a:gd name="T64" fmla="*/ 354 w 428"/>
              <a:gd name="T65" fmla="*/ 137 h 481"/>
              <a:gd name="T66" fmla="*/ 324 w 428"/>
              <a:gd name="T67" fmla="*/ 137 h 4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428" h="481">
                <a:moveTo>
                  <a:pt x="237" y="443"/>
                </a:moveTo>
                <a:cubicBezTo>
                  <a:pt x="227" y="448"/>
                  <a:pt x="220" y="450"/>
                  <a:pt x="214" y="450"/>
                </a:cubicBezTo>
                <a:cubicBezTo>
                  <a:pt x="208" y="450"/>
                  <a:pt x="202" y="448"/>
                  <a:pt x="192" y="442"/>
                </a:cubicBezTo>
                <a:cubicBezTo>
                  <a:pt x="31" y="354"/>
                  <a:pt x="32" y="305"/>
                  <a:pt x="34" y="124"/>
                </a:cubicBezTo>
                <a:cubicBezTo>
                  <a:pt x="34" y="106"/>
                  <a:pt x="34" y="86"/>
                  <a:pt x="34" y="66"/>
                </a:cubicBezTo>
                <a:cubicBezTo>
                  <a:pt x="59" y="58"/>
                  <a:pt x="86" y="52"/>
                  <a:pt x="114" y="45"/>
                </a:cubicBezTo>
                <a:cubicBezTo>
                  <a:pt x="144" y="38"/>
                  <a:pt x="178" y="34"/>
                  <a:pt x="214" y="32"/>
                </a:cubicBezTo>
                <a:cubicBezTo>
                  <a:pt x="283" y="39"/>
                  <a:pt x="336" y="49"/>
                  <a:pt x="393" y="66"/>
                </a:cubicBezTo>
                <a:cubicBezTo>
                  <a:pt x="393" y="89"/>
                  <a:pt x="393" y="111"/>
                  <a:pt x="394" y="131"/>
                </a:cubicBezTo>
                <a:cubicBezTo>
                  <a:pt x="396" y="313"/>
                  <a:pt x="397" y="356"/>
                  <a:pt x="237" y="443"/>
                </a:cubicBezTo>
                <a:moveTo>
                  <a:pt x="425" y="130"/>
                </a:moveTo>
                <a:cubicBezTo>
                  <a:pt x="425" y="107"/>
                  <a:pt x="424" y="82"/>
                  <a:pt x="424" y="54"/>
                </a:cubicBezTo>
                <a:cubicBezTo>
                  <a:pt x="424" y="47"/>
                  <a:pt x="420" y="41"/>
                  <a:pt x="413" y="39"/>
                </a:cubicBezTo>
                <a:cubicBezTo>
                  <a:pt x="349" y="20"/>
                  <a:pt x="292" y="9"/>
                  <a:pt x="216" y="0"/>
                </a:cubicBezTo>
                <a:cubicBezTo>
                  <a:pt x="215" y="0"/>
                  <a:pt x="214" y="0"/>
                  <a:pt x="214" y="0"/>
                </a:cubicBezTo>
                <a:cubicBezTo>
                  <a:pt x="175" y="2"/>
                  <a:pt x="139" y="7"/>
                  <a:pt x="107" y="15"/>
                </a:cubicBezTo>
                <a:cubicBezTo>
                  <a:pt x="74" y="22"/>
                  <a:pt x="43" y="30"/>
                  <a:pt x="14" y="39"/>
                </a:cubicBezTo>
                <a:cubicBezTo>
                  <a:pt x="7" y="41"/>
                  <a:pt x="3" y="47"/>
                  <a:pt x="3" y="54"/>
                </a:cubicBezTo>
                <a:cubicBezTo>
                  <a:pt x="3" y="79"/>
                  <a:pt x="3" y="102"/>
                  <a:pt x="2" y="123"/>
                </a:cubicBezTo>
                <a:cubicBezTo>
                  <a:pt x="0" y="304"/>
                  <a:pt x="0" y="372"/>
                  <a:pt x="177" y="470"/>
                </a:cubicBezTo>
                <a:cubicBezTo>
                  <a:pt x="192" y="478"/>
                  <a:pt x="203" y="481"/>
                  <a:pt x="214" y="481"/>
                </a:cubicBezTo>
                <a:cubicBezTo>
                  <a:pt x="226" y="481"/>
                  <a:pt x="237" y="478"/>
                  <a:pt x="252" y="470"/>
                </a:cubicBezTo>
                <a:cubicBezTo>
                  <a:pt x="428" y="375"/>
                  <a:pt x="428" y="318"/>
                  <a:pt x="425" y="130"/>
                </a:cubicBezTo>
                <a:moveTo>
                  <a:pt x="324" y="137"/>
                </a:moveTo>
                <a:cubicBezTo>
                  <a:pt x="183" y="279"/>
                  <a:pt x="183" y="279"/>
                  <a:pt x="183" y="279"/>
                </a:cubicBezTo>
                <a:cubicBezTo>
                  <a:pt x="114" y="210"/>
                  <a:pt x="114" y="210"/>
                  <a:pt x="114" y="210"/>
                </a:cubicBezTo>
                <a:cubicBezTo>
                  <a:pt x="105" y="201"/>
                  <a:pt x="92" y="201"/>
                  <a:pt x="84" y="209"/>
                </a:cubicBezTo>
                <a:cubicBezTo>
                  <a:pt x="76" y="218"/>
                  <a:pt x="76" y="231"/>
                  <a:pt x="84" y="239"/>
                </a:cubicBezTo>
                <a:cubicBezTo>
                  <a:pt x="168" y="324"/>
                  <a:pt x="168" y="324"/>
                  <a:pt x="168" y="324"/>
                </a:cubicBezTo>
                <a:cubicBezTo>
                  <a:pt x="172" y="328"/>
                  <a:pt x="177" y="330"/>
                  <a:pt x="183" y="330"/>
                </a:cubicBezTo>
                <a:cubicBezTo>
                  <a:pt x="189" y="330"/>
                  <a:pt x="194" y="328"/>
                  <a:pt x="198" y="324"/>
                </a:cubicBezTo>
                <a:cubicBezTo>
                  <a:pt x="354" y="167"/>
                  <a:pt x="354" y="167"/>
                  <a:pt x="354" y="167"/>
                </a:cubicBezTo>
                <a:cubicBezTo>
                  <a:pt x="362" y="159"/>
                  <a:pt x="362" y="145"/>
                  <a:pt x="354" y="137"/>
                </a:cubicBezTo>
                <a:cubicBezTo>
                  <a:pt x="346" y="129"/>
                  <a:pt x="333" y="129"/>
                  <a:pt x="324" y="137"/>
                </a:cubicBezTo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pic>
        <p:nvPicPr>
          <p:cNvPr id="15" name="图片 14">
            <a:extLst>
              <a:ext uri="{FF2B5EF4-FFF2-40B4-BE49-F238E27FC236}">
                <a16:creationId xmlns:a16="http://schemas.microsoft.com/office/drawing/2014/main" id="{7D2CB60E-D2D7-7D47-95CE-2B991026313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80752" y="1798693"/>
            <a:ext cx="4890919" cy="3260613"/>
          </a:xfrm>
          <a:prstGeom prst="rect">
            <a:avLst/>
          </a:prstGeom>
          <a:effectLst>
            <a:reflection blurRad="114300" stA="29000" endPos="38500" dist="508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312972555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4FA8B8C-DD24-491D-BA33-AFE802D164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 dirty="0">
                <a:ea typeface="微软雅黑" panose="020B0503020204020204" pitchFamily="34" charset="-122"/>
              </a:rPr>
              <a:t>Sangfor Technologies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F395152-B556-45E8-8FD5-25F911F7BD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 dirty="0"/>
              <a:t>Page  </a:t>
            </a:r>
            <a:fld id="{6F6B6950-8D1A-4668-8374-25B44628E0DF}" type="slidenum">
              <a:rPr lang="zh-CN" altLang="en-US" smtClean="0"/>
              <a:pPr/>
              <a:t>14</a:t>
            </a:fld>
            <a:endParaRPr lang="zh-CN" altLang="en-US"/>
          </a:p>
        </p:txBody>
      </p:sp>
      <p:sp>
        <p:nvSpPr>
          <p:cNvPr id="6" name="矩形 4">
            <a:extLst>
              <a:ext uri="{FF2B5EF4-FFF2-40B4-BE49-F238E27FC236}">
                <a16:creationId xmlns:a16="http://schemas.microsoft.com/office/drawing/2014/main" id="{48DEC446-5DF9-4401-A17E-B6B6CF4738F9}"/>
              </a:ext>
            </a:extLst>
          </p:cNvPr>
          <p:cNvSpPr/>
          <p:nvPr/>
        </p:nvSpPr>
        <p:spPr>
          <a:xfrm>
            <a:off x="579651" y="200326"/>
            <a:ext cx="347242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Recommendations</a:t>
            </a:r>
          </a:p>
        </p:txBody>
      </p:sp>
      <p:sp>
        <p:nvSpPr>
          <p:cNvPr id="8" name="文本框 5">
            <a:extLst>
              <a:ext uri="{FF2B5EF4-FFF2-40B4-BE49-F238E27FC236}">
                <a16:creationId xmlns:a16="http://schemas.microsoft.com/office/drawing/2014/main" id="{281A54BA-FB0F-4338-A800-38DCCC62A8D9}"/>
              </a:ext>
            </a:extLst>
          </p:cNvPr>
          <p:cNvSpPr txBox="1"/>
          <p:nvPr/>
        </p:nvSpPr>
        <p:spPr>
          <a:xfrm>
            <a:off x="1560285" y="3170054"/>
            <a:ext cx="4114801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Clr>
                <a:srgbClr val="00B0F0"/>
              </a:buClr>
            </a:pPr>
            <a:endParaRPr lang="en-US" altLang="zh-CN" b="1" dirty="0">
              <a:solidFill>
                <a:srgbClr val="00B0F0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  <a:p>
            <a:pPr marL="285750" indent="-285750">
              <a:buClr>
                <a:srgbClr val="00B0F0"/>
              </a:buClr>
              <a:buFont typeface="Arial" panose="020B0604020202020204" pitchFamily="34" charset="0"/>
              <a:buChar char="•"/>
            </a:pPr>
            <a:r>
              <a:rPr lang="en-US" altLang="zh-CN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Machine learning and AI-based computing</a:t>
            </a:r>
          </a:p>
          <a:p>
            <a:pPr>
              <a:buClr>
                <a:srgbClr val="00B0F0"/>
              </a:buClr>
            </a:pPr>
            <a:endParaRPr lang="en-US" altLang="zh-CN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  <a:p>
            <a:pPr marL="285750" indent="-285750">
              <a:buClr>
                <a:srgbClr val="00B0F0"/>
              </a:buClr>
              <a:buFont typeface="Arial" panose="020B0604020202020204" pitchFamily="34" charset="0"/>
              <a:buChar char="•"/>
            </a:pPr>
            <a:r>
              <a:rPr lang="en-US" altLang="zh-CN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Analytics</a:t>
            </a:r>
          </a:p>
          <a:p>
            <a:pPr>
              <a:buClr>
                <a:srgbClr val="00B0F0"/>
              </a:buClr>
            </a:pPr>
            <a:endParaRPr lang="en-US" altLang="zh-CN" sz="1400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  <a:p>
            <a:pPr>
              <a:buClr>
                <a:srgbClr val="00B0F0"/>
              </a:buClr>
            </a:pPr>
            <a:endParaRPr lang="en-US" altLang="zh-CN" sz="1200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  <a:p>
            <a:pPr>
              <a:buClr>
                <a:srgbClr val="00B0F0"/>
              </a:buClr>
            </a:pPr>
            <a:endParaRPr lang="zh-CN" altLang="en-US" sz="1200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  <p:pic>
        <p:nvPicPr>
          <p:cNvPr id="7" name="图片 6">
            <a:extLst>
              <a:ext uri="{FF2B5EF4-FFF2-40B4-BE49-F238E27FC236}">
                <a16:creationId xmlns:a16="http://schemas.microsoft.com/office/drawing/2014/main" id="{DFCD6F2D-F489-F04F-BCA8-218977EA7E3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6240" y="1858583"/>
            <a:ext cx="4286250" cy="3445634"/>
          </a:xfrm>
          <a:prstGeom prst="rect">
            <a:avLst/>
          </a:prstGeom>
          <a:effectLst>
            <a:reflection blurRad="342900" stA="43000" endPos="29000" dir="5400000" sy="-100000" algn="bl" rotWithShape="0"/>
          </a:effectLst>
        </p:spPr>
      </p:pic>
      <p:grpSp>
        <p:nvGrpSpPr>
          <p:cNvPr id="10" name="组合 9">
            <a:extLst>
              <a:ext uri="{FF2B5EF4-FFF2-40B4-BE49-F238E27FC236}">
                <a16:creationId xmlns:a16="http://schemas.microsoft.com/office/drawing/2014/main" id="{4786C6CF-0A4C-BF46-916D-400ED4553BC7}"/>
              </a:ext>
            </a:extLst>
          </p:cNvPr>
          <p:cNvGrpSpPr/>
          <p:nvPr/>
        </p:nvGrpSpPr>
        <p:grpSpPr>
          <a:xfrm>
            <a:off x="1475943" y="2342135"/>
            <a:ext cx="2647901" cy="736600"/>
            <a:chOff x="1057501" y="1691002"/>
            <a:chExt cx="2981099" cy="829290"/>
          </a:xfrm>
        </p:grpSpPr>
        <p:sp>
          <p:nvSpPr>
            <p:cNvPr id="11" name="矩形 10">
              <a:extLst>
                <a:ext uri="{FF2B5EF4-FFF2-40B4-BE49-F238E27FC236}">
                  <a16:creationId xmlns:a16="http://schemas.microsoft.com/office/drawing/2014/main" id="{9D38C112-B105-044A-997A-74617C17F877}"/>
                </a:ext>
              </a:extLst>
            </p:cNvPr>
            <p:cNvSpPr/>
            <p:nvPr/>
          </p:nvSpPr>
          <p:spPr>
            <a:xfrm>
              <a:off x="1404948" y="1820598"/>
              <a:ext cx="2633652" cy="576555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alpha val="27000"/>
                  </a:srgbClr>
                </a:gs>
                <a:gs pos="100000">
                  <a:srgbClr val="00BEFF">
                    <a:alpha val="0"/>
                  </a:srgbClr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12" name="组合 11">
              <a:extLst>
                <a:ext uri="{FF2B5EF4-FFF2-40B4-BE49-F238E27FC236}">
                  <a16:creationId xmlns:a16="http://schemas.microsoft.com/office/drawing/2014/main" id="{80E0D242-400C-B442-AAE0-946A80E1EB18}"/>
                </a:ext>
              </a:extLst>
            </p:cNvPr>
            <p:cNvGrpSpPr/>
            <p:nvPr/>
          </p:nvGrpSpPr>
          <p:grpSpPr>
            <a:xfrm>
              <a:off x="1057501" y="1691002"/>
              <a:ext cx="829291" cy="829290"/>
              <a:chOff x="1212681" y="1932972"/>
              <a:chExt cx="2586942" cy="2586942"/>
            </a:xfrm>
          </p:grpSpPr>
          <p:sp>
            <p:nvSpPr>
              <p:cNvPr id="13" name="椭圆 13">
                <a:extLst>
                  <a:ext uri="{FF2B5EF4-FFF2-40B4-BE49-F238E27FC236}">
                    <a16:creationId xmlns:a16="http://schemas.microsoft.com/office/drawing/2014/main" id="{944300CA-D709-114B-89BA-B238FB1E2F0E}"/>
                  </a:ext>
                </a:extLst>
              </p:cNvPr>
              <p:cNvSpPr/>
              <p:nvPr/>
            </p:nvSpPr>
            <p:spPr>
              <a:xfrm>
                <a:off x="1212681" y="1932972"/>
                <a:ext cx="2586942" cy="2586942"/>
              </a:xfrm>
              <a:prstGeom prst="ellipse">
                <a:avLst/>
              </a:prstGeom>
              <a:gradFill>
                <a:gsLst>
                  <a:gs pos="0">
                    <a:srgbClr val="4E7BFA">
                      <a:alpha val="20000"/>
                    </a:srgbClr>
                  </a:gs>
                  <a:gs pos="100000">
                    <a:srgbClr val="00BEFF">
                      <a:alpha val="20000"/>
                    </a:srgbClr>
                  </a:gs>
                </a:gsLst>
                <a:lin ang="2700000" scaled="1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1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等线" panose="020F0502020204030204"/>
                  <a:ea typeface="等线" panose="02010600030101010101" pitchFamily="2" charset="-122"/>
                  <a:cs typeface="+mn-cs"/>
                </a:endParaRPr>
              </a:p>
            </p:txBody>
          </p:sp>
          <p:sp>
            <p:nvSpPr>
              <p:cNvPr id="14" name="椭圆 14">
                <a:extLst>
                  <a:ext uri="{FF2B5EF4-FFF2-40B4-BE49-F238E27FC236}">
                    <a16:creationId xmlns:a16="http://schemas.microsoft.com/office/drawing/2014/main" id="{C21DBC0B-7088-D441-9755-8963DCE50FB4}"/>
                  </a:ext>
                </a:extLst>
              </p:cNvPr>
              <p:cNvSpPr/>
              <p:nvPr/>
            </p:nvSpPr>
            <p:spPr>
              <a:xfrm>
                <a:off x="1371834" y="2092125"/>
                <a:ext cx="2268637" cy="2268637"/>
              </a:xfrm>
              <a:prstGeom prst="ellipse">
                <a:avLst/>
              </a:prstGeom>
              <a:solidFill>
                <a:srgbClr val="00B0F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1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等线" panose="020F0502020204030204"/>
                  <a:ea typeface="等线" panose="02010600030101010101" pitchFamily="2" charset="-122"/>
                  <a:cs typeface="+mn-cs"/>
                </a:endParaRPr>
              </a:p>
            </p:txBody>
          </p:sp>
        </p:grpSp>
      </p:grpSp>
      <p:sp>
        <p:nvSpPr>
          <p:cNvPr id="9" name="矩形 8">
            <a:extLst>
              <a:ext uri="{FF2B5EF4-FFF2-40B4-BE49-F238E27FC236}">
                <a16:creationId xmlns:a16="http://schemas.microsoft.com/office/drawing/2014/main" id="{D7BC1C45-A06A-A44D-9CE0-3CE0321747D4}"/>
              </a:ext>
            </a:extLst>
          </p:cNvPr>
          <p:cNvSpPr/>
          <p:nvPr/>
        </p:nvSpPr>
        <p:spPr>
          <a:xfrm>
            <a:off x="2337894" y="2525769"/>
            <a:ext cx="286328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Detect Unknown Threats</a:t>
            </a:r>
            <a:endParaRPr lang="en-GB" dirty="0">
              <a:solidFill>
                <a:schemeClr val="bg1"/>
              </a:solidFill>
            </a:endParaRPr>
          </a:p>
        </p:txBody>
      </p:sp>
      <p:pic>
        <p:nvPicPr>
          <p:cNvPr id="16" name="图形 15">
            <a:extLst>
              <a:ext uri="{FF2B5EF4-FFF2-40B4-BE49-F238E27FC236}">
                <a16:creationId xmlns:a16="http://schemas.microsoft.com/office/drawing/2014/main" id="{C1ABF0E6-585C-D14A-9663-C9210887ADA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695938" y="2566917"/>
            <a:ext cx="306057" cy="3060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402853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4F1AFA1-93CA-4A22-AF59-16421AE253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 dirty="0">
                <a:ea typeface="微软雅黑" panose="020B0503020204020204" pitchFamily="34" charset="-122"/>
              </a:rPr>
              <a:t>Sangfor Technologies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F275FE0-2CD6-43B0-B227-7C490922C7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 dirty="0"/>
              <a:t>Page  </a:t>
            </a:r>
            <a:fld id="{6F6B6950-8D1A-4668-8374-25B44628E0DF}" type="slidenum">
              <a:rPr lang="zh-CN" altLang="en-US" smtClean="0"/>
              <a:pPr/>
              <a:t>15</a:t>
            </a:fld>
            <a:endParaRPr lang="zh-CN" altLang="en-US"/>
          </a:p>
        </p:txBody>
      </p:sp>
      <p:sp>
        <p:nvSpPr>
          <p:cNvPr id="6" name="矩形 4">
            <a:extLst>
              <a:ext uri="{FF2B5EF4-FFF2-40B4-BE49-F238E27FC236}">
                <a16:creationId xmlns:a16="http://schemas.microsoft.com/office/drawing/2014/main" id="{931D4653-2004-427E-834B-9214F4B4330D}"/>
              </a:ext>
            </a:extLst>
          </p:cNvPr>
          <p:cNvSpPr/>
          <p:nvPr/>
        </p:nvSpPr>
        <p:spPr>
          <a:xfrm>
            <a:off x="579651" y="200326"/>
            <a:ext cx="347242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Recommendations</a:t>
            </a:r>
          </a:p>
        </p:txBody>
      </p:sp>
      <p:sp>
        <p:nvSpPr>
          <p:cNvPr id="8" name="文本框 5">
            <a:extLst>
              <a:ext uri="{FF2B5EF4-FFF2-40B4-BE49-F238E27FC236}">
                <a16:creationId xmlns:a16="http://schemas.microsoft.com/office/drawing/2014/main" id="{6CA54B69-3879-4EE4-B926-734ECC632EF3}"/>
              </a:ext>
            </a:extLst>
          </p:cNvPr>
          <p:cNvSpPr txBox="1"/>
          <p:nvPr/>
        </p:nvSpPr>
        <p:spPr>
          <a:xfrm>
            <a:off x="1702794" y="3326322"/>
            <a:ext cx="4055520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Clr>
                <a:srgbClr val="00B0F0"/>
              </a:buClr>
            </a:pPr>
            <a:endParaRPr lang="en-US" altLang="zh-CN" b="1" dirty="0">
              <a:solidFill>
                <a:srgbClr val="00B0F0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  <a:p>
            <a:pPr marL="285750" indent="-285750">
              <a:buClr>
                <a:srgbClr val="00B0F0"/>
              </a:buClr>
              <a:buFont typeface="Arial" panose="020B0604020202020204" pitchFamily="34" charset="0"/>
              <a:buChar char="•"/>
            </a:pPr>
            <a:r>
              <a:rPr lang="en-US" altLang="zh-CN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Limit Access</a:t>
            </a:r>
          </a:p>
          <a:p>
            <a:pPr>
              <a:buClr>
                <a:srgbClr val="00B0F0"/>
              </a:buClr>
            </a:pPr>
            <a:endParaRPr lang="en-US" altLang="zh-CN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  <a:p>
            <a:pPr marL="285750" indent="-285750">
              <a:buClr>
                <a:srgbClr val="00B0F0"/>
              </a:buClr>
              <a:buFont typeface="Arial" panose="020B0604020202020204" pitchFamily="34" charset="0"/>
              <a:buChar char="•"/>
            </a:pPr>
            <a:r>
              <a:rPr lang="en-US" altLang="zh-CN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Granular control across all traffic</a:t>
            </a:r>
          </a:p>
          <a:p>
            <a:pPr>
              <a:buClr>
                <a:srgbClr val="00B0F0"/>
              </a:buClr>
            </a:pPr>
            <a:endParaRPr lang="en-US" altLang="zh-CN" sz="1400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  <a:p>
            <a:pPr>
              <a:buClr>
                <a:srgbClr val="00B0F0"/>
              </a:buClr>
            </a:pPr>
            <a:endParaRPr lang="en-US" altLang="zh-CN" sz="1200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  <a:p>
            <a:pPr>
              <a:buClr>
                <a:srgbClr val="00B0F0"/>
              </a:buClr>
            </a:pPr>
            <a:endParaRPr lang="zh-CN" altLang="en-US" sz="1200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  <p:pic>
        <p:nvPicPr>
          <p:cNvPr id="7" name="图片 6">
            <a:extLst>
              <a:ext uri="{FF2B5EF4-FFF2-40B4-BE49-F238E27FC236}">
                <a16:creationId xmlns:a16="http://schemas.microsoft.com/office/drawing/2014/main" id="{EDDF930D-F6C3-E147-A0F2-830A7D54843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58314" y="2299128"/>
            <a:ext cx="5285191" cy="2744235"/>
          </a:xfrm>
          <a:prstGeom prst="rect">
            <a:avLst/>
          </a:prstGeom>
          <a:effectLst>
            <a:reflection blurRad="165100" stA="39000" endPos="24000" dist="50800" dir="5400000" sy="-100000" algn="bl" rotWithShape="0"/>
          </a:effectLst>
        </p:spPr>
      </p:pic>
      <p:grpSp>
        <p:nvGrpSpPr>
          <p:cNvPr id="10" name="组合 9">
            <a:extLst>
              <a:ext uri="{FF2B5EF4-FFF2-40B4-BE49-F238E27FC236}">
                <a16:creationId xmlns:a16="http://schemas.microsoft.com/office/drawing/2014/main" id="{2E0EAACC-56DB-3A44-ABE4-14782A2324FF}"/>
              </a:ext>
            </a:extLst>
          </p:cNvPr>
          <p:cNvGrpSpPr/>
          <p:nvPr/>
        </p:nvGrpSpPr>
        <p:grpSpPr>
          <a:xfrm>
            <a:off x="1522835" y="2389027"/>
            <a:ext cx="2647901" cy="736600"/>
            <a:chOff x="1057501" y="1691002"/>
            <a:chExt cx="2981099" cy="829290"/>
          </a:xfrm>
        </p:grpSpPr>
        <p:sp>
          <p:nvSpPr>
            <p:cNvPr id="11" name="矩形 10">
              <a:extLst>
                <a:ext uri="{FF2B5EF4-FFF2-40B4-BE49-F238E27FC236}">
                  <a16:creationId xmlns:a16="http://schemas.microsoft.com/office/drawing/2014/main" id="{4E5BBFA9-D7C3-164B-8864-F2F312870A73}"/>
                </a:ext>
              </a:extLst>
            </p:cNvPr>
            <p:cNvSpPr/>
            <p:nvPr/>
          </p:nvSpPr>
          <p:spPr>
            <a:xfrm>
              <a:off x="1404948" y="1820598"/>
              <a:ext cx="2633652" cy="576555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alpha val="27000"/>
                  </a:srgbClr>
                </a:gs>
                <a:gs pos="100000">
                  <a:srgbClr val="00BEFF">
                    <a:alpha val="0"/>
                  </a:srgbClr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12" name="组合 11">
              <a:extLst>
                <a:ext uri="{FF2B5EF4-FFF2-40B4-BE49-F238E27FC236}">
                  <a16:creationId xmlns:a16="http://schemas.microsoft.com/office/drawing/2014/main" id="{B322BC29-F79C-784B-AC52-856889D1C80F}"/>
                </a:ext>
              </a:extLst>
            </p:cNvPr>
            <p:cNvGrpSpPr/>
            <p:nvPr/>
          </p:nvGrpSpPr>
          <p:grpSpPr>
            <a:xfrm>
              <a:off x="1057501" y="1691002"/>
              <a:ext cx="829291" cy="829290"/>
              <a:chOff x="1212681" y="1932972"/>
              <a:chExt cx="2586942" cy="2586942"/>
            </a:xfrm>
          </p:grpSpPr>
          <p:sp>
            <p:nvSpPr>
              <p:cNvPr id="13" name="椭圆 13">
                <a:extLst>
                  <a:ext uri="{FF2B5EF4-FFF2-40B4-BE49-F238E27FC236}">
                    <a16:creationId xmlns:a16="http://schemas.microsoft.com/office/drawing/2014/main" id="{04E191DA-191C-C043-8A9A-701701961016}"/>
                  </a:ext>
                </a:extLst>
              </p:cNvPr>
              <p:cNvSpPr/>
              <p:nvPr/>
            </p:nvSpPr>
            <p:spPr>
              <a:xfrm>
                <a:off x="1212681" y="1932972"/>
                <a:ext cx="2586942" cy="2586942"/>
              </a:xfrm>
              <a:prstGeom prst="ellipse">
                <a:avLst/>
              </a:prstGeom>
              <a:gradFill>
                <a:gsLst>
                  <a:gs pos="0">
                    <a:srgbClr val="4E7BFA">
                      <a:alpha val="20000"/>
                    </a:srgbClr>
                  </a:gs>
                  <a:gs pos="100000">
                    <a:srgbClr val="00BEFF">
                      <a:alpha val="20000"/>
                    </a:srgbClr>
                  </a:gs>
                </a:gsLst>
                <a:lin ang="2700000" scaled="1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1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等线" panose="020F0502020204030204"/>
                  <a:ea typeface="等线" panose="02010600030101010101" pitchFamily="2" charset="-122"/>
                  <a:cs typeface="+mn-cs"/>
                </a:endParaRPr>
              </a:p>
            </p:txBody>
          </p:sp>
          <p:sp>
            <p:nvSpPr>
              <p:cNvPr id="14" name="椭圆 14">
                <a:extLst>
                  <a:ext uri="{FF2B5EF4-FFF2-40B4-BE49-F238E27FC236}">
                    <a16:creationId xmlns:a16="http://schemas.microsoft.com/office/drawing/2014/main" id="{29AB62C8-0663-0145-8169-62016FE77982}"/>
                  </a:ext>
                </a:extLst>
              </p:cNvPr>
              <p:cNvSpPr/>
              <p:nvPr/>
            </p:nvSpPr>
            <p:spPr>
              <a:xfrm>
                <a:off x="1371834" y="2092125"/>
                <a:ext cx="2268637" cy="2268637"/>
              </a:xfrm>
              <a:prstGeom prst="ellipse">
                <a:avLst/>
              </a:prstGeom>
              <a:solidFill>
                <a:srgbClr val="00B0F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1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等线" panose="020F0502020204030204"/>
                  <a:ea typeface="等线" panose="02010600030101010101" pitchFamily="2" charset="-122"/>
                  <a:cs typeface="+mn-cs"/>
                </a:endParaRPr>
              </a:p>
            </p:txBody>
          </p:sp>
        </p:grpSp>
      </p:grpSp>
      <p:sp>
        <p:nvSpPr>
          <p:cNvPr id="9" name="矩形 8">
            <a:extLst>
              <a:ext uri="{FF2B5EF4-FFF2-40B4-BE49-F238E27FC236}">
                <a16:creationId xmlns:a16="http://schemas.microsoft.com/office/drawing/2014/main" id="{A80DD624-D4E0-8D43-A26A-6F24AA2B13DF}"/>
              </a:ext>
            </a:extLst>
          </p:cNvPr>
          <p:cNvSpPr/>
          <p:nvPr/>
        </p:nvSpPr>
        <p:spPr>
          <a:xfrm>
            <a:off x="2339943" y="2569444"/>
            <a:ext cx="260840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Enable Forward Proxy</a:t>
            </a:r>
          </a:p>
        </p:txBody>
      </p:sp>
      <p:pic>
        <p:nvPicPr>
          <p:cNvPr id="16" name="图形 15">
            <a:extLst>
              <a:ext uri="{FF2B5EF4-FFF2-40B4-BE49-F238E27FC236}">
                <a16:creationId xmlns:a16="http://schemas.microsoft.com/office/drawing/2014/main" id="{8DBEC671-7963-0D46-B4AD-568296EFB94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721268" y="2597137"/>
            <a:ext cx="318549" cy="3185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598058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4E61B1D-E0E8-4899-942E-C5BA8CED42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 dirty="0">
                <a:ea typeface="微软雅黑" panose="020B0503020204020204" pitchFamily="34" charset="-122"/>
              </a:rPr>
              <a:t>Sangfor Technologies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E18F301-6050-4223-925F-C9F8E7D84D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 dirty="0"/>
              <a:t>Page  </a:t>
            </a:r>
            <a:fld id="{6F6B6950-8D1A-4668-8374-25B44628E0DF}" type="slidenum">
              <a:rPr lang="zh-CN" altLang="en-US" smtClean="0"/>
              <a:pPr/>
              <a:t>16</a:t>
            </a:fld>
            <a:endParaRPr lang="zh-CN" altLang="en-US"/>
          </a:p>
        </p:txBody>
      </p:sp>
      <p:sp>
        <p:nvSpPr>
          <p:cNvPr id="6" name="矩形 4">
            <a:extLst>
              <a:ext uri="{FF2B5EF4-FFF2-40B4-BE49-F238E27FC236}">
                <a16:creationId xmlns:a16="http://schemas.microsoft.com/office/drawing/2014/main" id="{45BCFF06-6595-4117-9E2D-62D55DC23948}"/>
              </a:ext>
            </a:extLst>
          </p:cNvPr>
          <p:cNvSpPr/>
          <p:nvPr/>
        </p:nvSpPr>
        <p:spPr>
          <a:xfrm>
            <a:off x="579651" y="200326"/>
            <a:ext cx="347242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Recommendations</a:t>
            </a:r>
          </a:p>
        </p:txBody>
      </p:sp>
      <p:sp>
        <p:nvSpPr>
          <p:cNvPr id="8" name="文本框 5">
            <a:extLst>
              <a:ext uri="{FF2B5EF4-FFF2-40B4-BE49-F238E27FC236}">
                <a16:creationId xmlns:a16="http://schemas.microsoft.com/office/drawing/2014/main" id="{42B577C1-25F1-40A4-AE1E-FDDC56ABABDF}"/>
              </a:ext>
            </a:extLst>
          </p:cNvPr>
          <p:cNvSpPr txBox="1"/>
          <p:nvPr/>
        </p:nvSpPr>
        <p:spPr>
          <a:xfrm>
            <a:off x="1474368" y="3248781"/>
            <a:ext cx="3629361" cy="23391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Clr>
                <a:srgbClr val="00B0F0"/>
              </a:buClr>
            </a:pPr>
            <a:endParaRPr lang="en-US" altLang="zh-CN" b="1" dirty="0">
              <a:solidFill>
                <a:srgbClr val="00B0F0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  <a:p>
            <a:pPr marL="285750" indent="-285750">
              <a:buClr>
                <a:srgbClr val="00B0F0"/>
              </a:buClr>
              <a:buFont typeface="Arial" panose="020B0604020202020204" pitchFamily="34" charset="0"/>
              <a:buChar char="•"/>
            </a:pPr>
            <a:r>
              <a:rPr lang="en-US" altLang="zh-CN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Audit both content and attachments</a:t>
            </a:r>
          </a:p>
          <a:p>
            <a:pPr>
              <a:buClr>
                <a:srgbClr val="00B0F0"/>
              </a:buClr>
            </a:pPr>
            <a:r>
              <a:rPr lang="en-US" altLang="zh-CN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	</a:t>
            </a:r>
          </a:p>
          <a:p>
            <a:pPr marL="285750" indent="-285750">
              <a:buClr>
                <a:srgbClr val="00B0F0"/>
              </a:buClr>
              <a:buFont typeface="Arial" panose="020B0604020202020204" pitchFamily="34" charset="0"/>
              <a:buChar char="•"/>
            </a:pPr>
            <a:r>
              <a:rPr lang="en-US" altLang="zh-CN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Safe enablement of trusted applications</a:t>
            </a:r>
          </a:p>
          <a:p>
            <a:pPr>
              <a:buClr>
                <a:srgbClr val="00B0F0"/>
              </a:buClr>
            </a:pPr>
            <a:endParaRPr lang="en-US" altLang="zh-CN" sz="1400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  <a:p>
            <a:pPr>
              <a:buClr>
                <a:srgbClr val="00B0F0"/>
              </a:buClr>
            </a:pPr>
            <a:endParaRPr lang="en-US" altLang="zh-CN" sz="1200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  <a:p>
            <a:pPr>
              <a:buClr>
                <a:srgbClr val="00B0F0"/>
              </a:buClr>
            </a:pPr>
            <a:endParaRPr lang="zh-CN" altLang="en-US" sz="1200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  <p:grpSp>
        <p:nvGrpSpPr>
          <p:cNvPr id="9" name="组合 8">
            <a:extLst>
              <a:ext uri="{FF2B5EF4-FFF2-40B4-BE49-F238E27FC236}">
                <a16:creationId xmlns:a16="http://schemas.microsoft.com/office/drawing/2014/main" id="{609E986E-C034-F74D-A204-2D018ADC6690}"/>
              </a:ext>
            </a:extLst>
          </p:cNvPr>
          <p:cNvGrpSpPr/>
          <p:nvPr/>
        </p:nvGrpSpPr>
        <p:grpSpPr>
          <a:xfrm>
            <a:off x="1429051" y="2271797"/>
            <a:ext cx="4001860" cy="736600"/>
            <a:chOff x="1057501" y="1691002"/>
            <a:chExt cx="4505434" cy="829290"/>
          </a:xfrm>
        </p:grpSpPr>
        <p:sp>
          <p:nvSpPr>
            <p:cNvPr id="10" name="矩形 9">
              <a:extLst>
                <a:ext uri="{FF2B5EF4-FFF2-40B4-BE49-F238E27FC236}">
                  <a16:creationId xmlns:a16="http://schemas.microsoft.com/office/drawing/2014/main" id="{30DEAF2F-053A-D644-8A1D-772A6AEBF07E}"/>
                </a:ext>
              </a:extLst>
            </p:cNvPr>
            <p:cNvSpPr/>
            <p:nvPr/>
          </p:nvSpPr>
          <p:spPr>
            <a:xfrm>
              <a:off x="1414973" y="1741611"/>
              <a:ext cx="4147962" cy="727662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alpha val="27000"/>
                  </a:srgbClr>
                </a:gs>
                <a:gs pos="100000">
                  <a:srgbClr val="00BEFF">
                    <a:alpha val="0"/>
                  </a:srgbClr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11" name="组合 10">
              <a:extLst>
                <a:ext uri="{FF2B5EF4-FFF2-40B4-BE49-F238E27FC236}">
                  <a16:creationId xmlns:a16="http://schemas.microsoft.com/office/drawing/2014/main" id="{676A76C8-4220-494D-8F93-88512D668336}"/>
                </a:ext>
              </a:extLst>
            </p:cNvPr>
            <p:cNvGrpSpPr/>
            <p:nvPr/>
          </p:nvGrpSpPr>
          <p:grpSpPr>
            <a:xfrm>
              <a:off x="1057501" y="1691002"/>
              <a:ext cx="829291" cy="829290"/>
              <a:chOff x="1212681" y="1932972"/>
              <a:chExt cx="2586942" cy="2586942"/>
            </a:xfrm>
          </p:grpSpPr>
          <p:sp>
            <p:nvSpPr>
              <p:cNvPr id="12" name="椭圆 13">
                <a:extLst>
                  <a:ext uri="{FF2B5EF4-FFF2-40B4-BE49-F238E27FC236}">
                    <a16:creationId xmlns:a16="http://schemas.microsoft.com/office/drawing/2014/main" id="{8F2B7384-F0E5-A140-8F83-A04ED4C64CEB}"/>
                  </a:ext>
                </a:extLst>
              </p:cNvPr>
              <p:cNvSpPr/>
              <p:nvPr/>
            </p:nvSpPr>
            <p:spPr>
              <a:xfrm>
                <a:off x="1212681" y="1932972"/>
                <a:ext cx="2586942" cy="2586942"/>
              </a:xfrm>
              <a:prstGeom prst="ellipse">
                <a:avLst/>
              </a:prstGeom>
              <a:gradFill>
                <a:gsLst>
                  <a:gs pos="0">
                    <a:srgbClr val="4E7BFA">
                      <a:alpha val="20000"/>
                    </a:srgbClr>
                  </a:gs>
                  <a:gs pos="100000">
                    <a:srgbClr val="00BEFF">
                      <a:alpha val="20000"/>
                    </a:srgbClr>
                  </a:gs>
                </a:gsLst>
                <a:lin ang="2700000" scaled="1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1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等线" panose="020F0502020204030204"/>
                  <a:ea typeface="等线" panose="02010600030101010101" pitchFamily="2" charset="-122"/>
                  <a:cs typeface="+mn-cs"/>
                </a:endParaRPr>
              </a:p>
            </p:txBody>
          </p:sp>
          <p:sp>
            <p:nvSpPr>
              <p:cNvPr id="13" name="椭圆 14">
                <a:extLst>
                  <a:ext uri="{FF2B5EF4-FFF2-40B4-BE49-F238E27FC236}">
                    <a16:creationId xmlns:a16="http://schemas.microsoft.com/office/drawing/2014/main" id="{881EDD53-491B-B84A-A7B9-78E54582FEAA}"/>
                  </a:ext>
                </a:extLst>
              </p:cNvPr>
              <p:cNvSpPr/>
              <p:nvPr/>
            </p:nvSpPr>
            <p:spPr>
              <a:xfrm>
                <a:off x="1371834" y="2092125"/>
                <a:ext cx="2268637" cy="2268637"/>
              </a:xfrm>
              <a:prstGeom prst="ellipse">
                <a:avLst/>
              </a:prstGeom>
              <a:solidFill>
                <a:srgbClr val="00B0F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1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等线" panose="020F0502020204030204"/>
                  <a:ea typeface="等线" panose="02010600030101010101" pitchFamily="2" charset="-122"/>
                  <a:cs typeface="+mn-cs"/>
                </a:endParaRPr>
              </a:p>
            </p:txBody>
          </p:sp>
        </p:grpSp>
      </p:grpSp>
      <p:sp>
        <p:nvSpPr>
          <p:cNvPr id="5" name="矩形 4">
            <a:extLst>
              <a:ext uri="{FF2B5EF4-FFF2-40B4-BE49-F238E27FC236}">
                <a16:creationId xmlns:a16="http://schemas.microsoft.com/office/drawing/2014/main" id="{BA293185-CD64-674B-8714-F86193DF067D}"/>
              </a:ext>
            </a:extLst>
          </p:cNvPr>
          <p:cNvSpPr/>
          <p:nvPr/>
        </p:nvSpPr>
        <p:spPr>
          <a:xfrm>
            <a:off x="2262737" y="2326707"/>
            <a:ext cx="362936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Simplify auditing while ensuring productivity</a:t>
            </a:r>
          </a:p>
        </p:txBody>
      </p:sp>
      <p:pic>
        <p:nvPicPr>
          <p:cNvPr id="14" name="图片 13">
            <a:extLst>
              <a:ext uri="{FF2B5EF4-FFF2-40B4-BE49-F238E27FC236}">
                <a16:creationId xmlns:a16="http://schemas.microsoft.com/office/drawing/2014/main" id="{CE505800-2C66-FF4C-B734-6333B438C78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40598" y="2170197"/>
            <a:ext cx="4968216" cy="2967129"/>
          </a:xfrm>
          <a:prstGeom prst="rect">
            <a:avLst/>
          </a:prstGeom>
          <a:effectLst>
            <a:reflection blurRad="177800" stA="50000" endA="300" endPos="17000" dist="50800" dir="5400000" sy="-100000" algn="bl" rotWithShape="0"/>
          </a:effectLst>
        </p:spPr>
      </p:pic>
      <p:pic>
        <p:nvPicPr>
          <p:cNvPr id="16" name="图形 15">
            <a:extLst>
              <a:ext uri="{FF2B5EF4-FFF2-40B4-BE49-F238E27FC236}">
                <a16:creationId xmlns:a16="http://schemas.microsoft.com/office/drawing/2014/main" id="{EBC17C88-CF30-2A49-BC4F-6378C6D5323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612562" y="2421045"/>
            <a:ext cx="377975" cy="3779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381100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组合 9">
            <a:extLst>
              <a:ext uri="{FF2B5EF4-FFF2-40B4-BE49-F238E27FC236}">
                <a16:creationId xmlns:a16="http://schemas.microsoft.com/office/drawing/2014/main" id="{6F24D088-D1DF-0D40-B813-3DB1E80F327F}"/>
              </a:ext>
            </a:extLst>
          </p:cNvPr>
          <p:cNvGrpSpPr/>
          <p:nvPr/>
        </p:nvGrpSpPr>
        <p:grpSpPr>
          <a:xfrm>
            <a:off x="1554879" y="2426385"/>
            <a:ext cx="4001860" cy="736600"/>
            <a:chOff x="1057501" y="1691002"/>
            <a:chExt cx="4505434" cy="829290"/>
          </a:xfrm>
        </p:grpSpPr>
        <p:sp>
          <p:nvSpPr>
            <p:cNvPr id="11" name="矩形 10">
              <a:extLst>
                <a:ext uri="{FF2B5EF4-FFF2-40B4-BE49-F238E27FC236}">
                  <a16:creationId xmlns:a16="http://schemas.microsoft.com/office/drawing/2014/main" id="{18E4342E-672E-3347-87ED-D9A2E1E0F2CB}"/>
                </a:ext>
              </a:extLst>
            </p:cNvPr>
            <p:cNvSpPr/>
            <p:nvPr/>
          </p:nvSpPr>
          <p:spPr>
            <a:xfrm>
              <a:off x="1414973" y="1741611"/>
              <a:ext cx="4147962" cy="727662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alpha val="27000"/>
                  </a:srgbClr>
                </a:gs>
                <a:gs pos="100000">
                  <a:srgbClr val="00BEFF">
                    <a:alpha val="0"/>
                  </a:srgbClr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12" name="组合 11">
              <a:extLst>
                <a:ext uri="{FF2B5EF4-FFF2-40B4-BE49-F238E27FC236}">
                  <a16:creationId xmlns:a16="http://schemas.microsoft.com/office/drawing/2014/main" id="{2DEC8B06-3B3B-8245-B899-B0CFB398B6BD}"/>
                </a:ext>
              </a:extLst>
            </p:cNvPr>
            <p:cNvGrpSpPr/>
            <p:nvPr/>
          </p:nvGrpSpPr>
          <p:grpSpPr>
            <a:xfrm>
              <a:off x="1057501" y="1691002"/>
              <a:ext cx="829291" cy="829290"/>
              <a:chOff x="1212681" y="1932972"/>
              <a:chExt cx="2586942" cy="2586942"/>
            </a:xfrm>
          </p:grpSpPr>
          <p:sp>
            <p:nvSpPr>
              <p:cNvPr id="13" name="椭圆 13">
                <a:extLst>
                  <a:ext uri="{FF2B5EF4-FFF2-40B4-BE49-F238E27FC236}">
                    <a16:creationId xmlns:a16="http://schemas.microsoft.com/office/drawing/2014/main" id="{3518532A-5A1F-524E-8FD0-177FDF8A113C}"/>
                  </a:ext>
                </a:extLst>
              </p:cNvPr>
              <p:cNvSpPr/>
              <p:nvPr/>
            </p:nvSpPr>
            <p:spPr>
              <a:xfrm>
                <a:off x="1212681" y="1932972"/>
                <a:ext cx="2586942" cy="2586942"/>
              </a:xfrm>
              <a:prstGeom prst="ellipse">
                <a:avLst/>
              </a:prstGeom>
              <a:gradFill>
                <a:gsLst>
                  <a:gs pos="0">
                    <a:srgbClr val="4E7BFA">
                      <a:alpha val="20000"/>
                    </a:srgbClr>
                  </a:gs>
                  <a:gs pos="100000">
                    <a:srgbClr val="00BEFF">
                      <a:alpha val="20000"/>
                    </a:srgbClr>
                  </a:gs>
                </a:gsLst>
                <a:lin ang="2700000" scaled="1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1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等线" panose="020F0502020204030204"/>
                  <a:ea typeface="等线" panose="02010600030101010101" pitchFamily="2" charset="-122"/>
                  <a:cs typeface="+mn-cs"/>
                </a:endParaRPr>
              </a:p>
            </p:txBody>
          </p:sp>
          <p:sp>
            <p:nvSpPr>
              <p:cNvPr id="14" name="椭圆 14">
                <a:extLst>
                  <a:ext uri="{FF2B5EF4-FFF2-40B4-BE49-F238E27FC236}">
                    <a16:creationId xmlns:a16="http://schemas.microsoft.com/office/drawing/2014/main" id="{5B89A9BC-736A-5242-A027-163D12243E89}"/>
                  </a:ext>
                </a:extLst>
              </p:cNvPr>
              <p:cNvSpPr/>
              <p:nvPr/>
            </p:nvSpPr>
            <p:spPr>
              <a:xfrm>
                <a:off x="1371834" y="2092125"/>
                <a:ext cx="2268637" cy="2268637"/>
              </a:xfrm>
              <a:prstGeom prst="ellipse">
                <a:avLst/>
              </a:prstGeom>
              <a:solidFill>
                <a:srgbClr val="00B0F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1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等线" panose="020F0502020204030204"/>
                  <a:ea typeface="等线" panose="02010600030101010101" pitchFamily="2" charset="-122"/>
                  <a:cs typeface="+mn-cs"/>
                </a:endParaRPr>
              </a:p>
            </p:txBody>
          </p:sp>
        </p:grpSp>
      </p:grp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5275733-81D2-431C-BADA-3E17A63CC7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 dirty="0">
                <a:ea typeface="微软雅黑" panose="020B0503020204020204" pitchFamily="34" charset="-122"/>
              </a:rPr>
              <a:t>Sangfor Technologies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88C221C-666C-4F04-8E6C-4070559A1D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 dirty="0"/>
              <a:t>Page  </a:t>
            </a:r>
            <a:fld id="{6F6B6950-8D1A-4668-8374-25B44628E0DF}" type="slidenum">
              <a:rPr lang="zh-CN" altLang="en-US" smtClean="0"/>
              <a:pPr/>
              <a:t>17</a:t>
            </a:fld>
            <a:endParaRPr lang="zh-CN" altLang="en-US"/>
          </a:p>
        </p:txBody>
      </p:sp>
      <p:sp>
        <p:nvSpPr>
          <p:cNvPr id="6" name="矩形 4">
            <a:extLst>
              <a:ext uri="{FF2B5EF4-FFF2-40B4-BE49-F238E27FC236}">
                <a16:creationId xmlns:a16="http://schemas.microsoft.com/office/drawing/2014/main" id="{C0B22C4C-C442-49FF-A4CE-656CB131660D}"/>
              </a:ext>
            </a:extLst>
          </p:cNvPr>
          <p:cNvSpPr/>
          <p:nvPr/>
        </p:nvSpPr>
        <p:spPr>
          <a:xfrm>
            <a:off x="579651" y="200326"/>
            <a:ext cx="347242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Recommendations</a:t>
            </a:r>
          </a:p>
        </p:txBody>
      </p:sp>
      <p:sp>
        <p:nvSpPr>
          <p:cNvPr id="8" name="文本框 5">
            <a:extLst>
              <a:ext uri="{FF2B5EF4-FFF2-40B4-BE49-F238E27FC236}">
                <a16:creationId xmlns:a16="http://schemas.microsoft.com/office/drawing/2014/main" id="{622CD779-F88B-4BD2-A5DF-2B3A78C99C67}"/>
              </a:ext>
            </a:extLst>
          </p:cNvPr>
          <p:cNvSpPr txBox="1"/>
          <p:nvPr/>
        </p:nvSpPr>
        <p:spPr>
          <a:xfrm>
            <a:off x="1820560" y="3504106"/>
            <a:ext cx="3564237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Clr>
                <a:srgbClr val="00B0F0"/>
              </a:buClr>
              <a:buFont typeface="Arial" panose="020B0604020202020204" pitchFamily="34" charset="0"/>
              <a:buChar char="•"/>
            </a:pPr>
            <a:r>
              <a:rPr lang="en-US" altLang="zh-CN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Review and amend based on stakeholder discussion</a:t>
            </a:r>
          </a:p>
          <a:p>
            <a:pPr marL="285750" indent="-285750">
              <a:buClr>
                <a:srgbClr val="00B0F0"/>
              </a:buClr>
              <a:buFont typeface="Arial" panose="020B0604020202020204" pitchFamily="34" charset="0"/>
              <a:buChar char="•"/>
            </a:pPr>
            <a:endParaRPr lang="en-US" altLang="zh-CN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  <a:p>
            <a:pPr marL="285750" indent="-285750">
              <a:buClr>
                <a:srgbClr val="00B0F0"/>
              </a:buClr>
              <a:buFont typeface="Arial" panose="020B0604020202020204" pitchFamily="34" charset="0"/>
              <a:buChar char="•"/>
            </a:pPr>
            <a:r>
              <a:rPr lang="en-US" altLang="zh-CN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Educate and promote employee efficiency</a:t>
            </a:r>
          </a:p>
          <a:p>
            <a:pPr marL="285750" indent="-285750">
              <a:buClr>
                <a:srgbClr val="00B0F0"/>
              </a:buClr>
              <a:buFont typeface="Arial" panose="020B0604020202020204" pitchFamily="34" charset="0"/>
              <a:buChar char="•"/>
            </a:pPr>
            <a:endParaRPr lang="en-US" altLang="zh-CN" sz="1400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  <a:p>
            <a:pPr marL="171450" indent="-171450">
              <a:buClr>
                <a:srgbClr val="00B0F0"/>
              </a:buClr>
              <a:buFont typeface="Arial" panose="020B0604020202020204" pitchFamily="34" charset="0"/>
              <a:buChar char="•"/>
            </a:pPr>
            <a:endParaRPr lang="en-US" altLang="zh-CN" sz="1200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  <a:p>
            <a:pPr marL="171450" indent="-171450">
              <a:buClr>
                <a:srgbClr val="00B0F0"/>
              </a:buClr>
              <a:buFont typeface="Arial" panose="020B0604020202020204" pitchFamily="34" charset="0"/>
              <a:buChar char="•"/>
            </a:pPr>
            <a:endParaRPr lang="zh-CN" altLang="en-US" sz="1200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  <p:pic>
        <p:nvPicPr>
          <p:cNvPr id="7170" name="Picture 2" descr="Why Your Company Needs An Internet Use Policy">
            <a:extLst>
              <a:ext uri="{FF2B5EF4-FFF2-40B4-BE49-F238E27FC236}">
                <a16:creationId xmlns:a16="http://schemas.microsoft.com/office/drawing/2014/main" id="{06B6465B-79B4-423A-8F88-8813F0F13F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97600" y="1510236"/>
            <a:ext cx="4508442" cy="3987740"/>
          </a:xfrm>
          <a:prstGeom prst="rect">
            <a:avLst/>
          </a:prstGeom>
          <a:noFill/>
          <a:effectLst>
            <a:reflection blurRad="342900" stA="27000" endPos="22000" dist="50800" dir="5400000" sy="-100000" algn="bl" rotWithShape="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矩形 6">
            <a:extLst>
              <a:ext uri="{FF2B5EF4-FFF2-40B4-BE49-F238E27FC236}">
                <a16:creationId xmlns:a16="http://schemas.microsoft.com/office/drawing/2014/main" id="{7350A418-6162-D844-9407-ADA1A80FCF23}"/>
              </a:ext>
            </a:extLst>
          </p:cNvPr>
          <p:cNvSpPr/>
          <p:nvPr/>
        </p:nvSpPr>
        <p:spPr>
          <a:xfrm>
            <a:off x="2336797" y="2611306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altLang="zh-CN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AUP and compliance review</a:t>
            </a:r>
          </a:p>
          <a:p>
            <a:endParaRPr lang="en-US" altLang="zh-CN" b="1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  <p:pic>
        <p:nvPicPr>
          <p:cNvPr id="15" name="图形 14">
            <a:extLst>
              <a:ext uri="{FF2B5EF4-FFF2-40B4-BE49-F238E27FC236}">
                <a16:creationId xmlns:a16="http://schemas.microsoft.com/office/drawing/2014/main" id="{4BEE66CF-7375-9E48-A5B7-EC5C3582F54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761044" y="2622390"/>
            <a:ext cx="357292" cy="3572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414968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 dirty="0">
                <a:ea typeface="微软雅黑" panose="020B0503020204020204" pitchFamily="34" charset="-122"/>
              </a:rPr>
              <a:t>Sangfor Technologies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 dirty="0"/>
              <a:t>Page  </a:t>
            </a:r>
            <a:fld id="{6F6B6950-8D1A-4668-8374-25B44628E0DF}" type="slidenum">
              <a:rPr lang="zh-CN" altLang="en-US" smtClean="0"/>
              <a:pPr/>
              <a:t>18</a:t>
            </a:fld>
            <a:endParaRPr lang="zh-CN" altLang="en-US"/>
          </a:p>
        </p:txBody>
      </p:sp>
      <p:grpSp>
        <p:nvGrpSpPr>
          <p:cNvPr id="8" name="组合 7">
            <a:extLst>
              <a:ext uri="{FF2B5EF4-FFF2-40B4-BE49-F238E27FC236}">
                <a16:creationId xmlns:a16="http://schemas.microsoft.com/office/drawing/2014/main" id="{E6329AED-1023-5540-9DD8-CFA5B5AE7497}"/>
              </a:ext>
            </a:extLst>
          </p:cNvPr>
          <p:cNvGrpSpPr/>
          <p:nvPr/>
        </p:nvGrpSpPr>
        <p:grpSpPr>
          <a:xfrm>
            <a:off x="3123714" y="2301174"/>
            <a:ext cx="5944572" cy="2009236"/>
            <a:chOff x="2769938" y="2315029"/>
            <a:chExt cx="5944572" cy="2009236"/>
          </a:xfrm>
        </p:grpSpPr>
        <p:sp>
          <p:nvSpPr>
            <p:cNvPr id="17" name="矩形 16">
              <a:extLst>
                <a:ext uri="{FF2B5EF4-FFF2-40B4-BE49-F238E27FC236}">
                  <a16:creationId xmlns:a16="http://schemas.microsoft.com/office/drawing/2014/main" id="{E925895D-8CF2-2A47-AB97-B8C6BD2A9400}"/>
                </a:ext>
              </a:extLst>
            </p:cNvPr>
            <p:cNvSpPr/>
            <p:nvPr/>
          </p:nvSpPr>
          <p:spPr>
            <a:xfrm>
              <a:off x="2875644" y="2422894"/>
              <a:ext cx="1901371" cy="1901371"/>
            </a:xfrm>
            <a:prstGeom prst="rect">
              <a:avLst/>
            </a:prstGeom>
            <a:solidFill>
              <a:srgbClr val="060C21"/>
            </a:solidFill>
            <a:ln w="31750"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3600" b="1">
                <a:latin typeface="Century Gothic" panose="020B0502020202020204" pitchFamily="34" charset="0"/>
              </a:endParaRPr>
            </a:p>
          </p:txBody>
        </p:sp>
        <p:grpSp>
          <p:nvGrpSpPr>
            <p:cNvPr id="5" name="组合 4"/>
            <p:cNvGrpSpPr/>
            <p:nvPr/>
          </p:nvGrpSpPr>
          <p:grpSpPr>
            <a:xfrm>
              <a:off x="2769938" y="2315029"/>
              <a:ext cx="5944572" cy="1901371"/>
              <a:chOff x="2901044" y="2315029"/>
              <a:chExt cx="5944572" cy="1901371"/>
            </a:xfrm>
          </p:grpSpPr>
          <p:sp>
            <p:nvSpPr>
              <p:cNvPr id="6" name="矩形 5"/>
              <p:cNvSpPr/>
              <p:nvPr/>
            </p:nvSpPr>
            <p:spPr>
              <a:xfrm>
                <a:off x="2901044" y="2315029"/>
                <a:ext cx="1901371" cy="1901371"/>
              </a:xfrm>
              <a:prstGeom prst="rect">
                <a:avLst/>
              </a:prstGeom>
              <a:solidFill>
                <a:srgbClr val="060C21"/>
              </a:solidFill>
              <a:ln w="31750">
                <a:solidFill>
                  <a:srgbClr val="79BD28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3600" b="1" dirty="0">
                    <a:latin typeface="Century Gothic" panose="020B0502020202020204" pitchFamily="34" charset="0"/>
                  </a:rPr>
                  <a:t>PART</a:t>
                </a:r>
                <a:r>
                  <a:rPr lang="zh-CN" altLang="en-US" sz="3600" b="1" dirty="0">
                    <a:latin typeface="Century Gothic" panose="020B0502020202020204" pitchFamily="34" charset="0"/>
                  </a:rPr>
                  <a:t> </a:t>
                </a:r>
                <a:r>
                  <a:rPr lang="en-US" altLang="zh-CN" sz="3600" b="1" dirty="0">
                    <a:latin typeface="Century Gothic" panose="020B0502020202020204" pitchFamily="34" charset="0"/>
                  </a:rPr>
                  <a:t>4 </a:t>
                </a:r>
                <a:endParaRPr lang="zh-CN" altLang="en-US" sz="3600" b="1" dirty="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7" name="矩形 6"/>
              <p:cNvSpPr/>
              <p:nvPr/>
            </p:nvSpPr>
            <p:spPr>
              <a:xfrm>
                <a:off x="5152376" y="2603994"/>
                <a:ext cx="3693240" cy="132343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US" altLang="zh-CN" sz="4000" b="1" dirty="0">
                    <a:solidFill>
                      <a:schemeClr val="bg1"/>
                    </a:solidFill>
                    <a:latin typeface="Century Gothic" panose="020B0502020202020204" pitchFamily="34" charset="0"/>
                    <a:ea typeface="微软雅黑" charset="-122"/>
                  </a:rPr>
                  <a:t>The Sangfor Approach</a:t>
                </a:r>
                <a:endParaRPr lang="zh-CN" altLang="en-US" sz="4000" b="1" dirty="0">
                  <a:solidFill>
                    <a:schemeClr val="bg1"/>
                  </a:solidFill>
                  <a:latin typeface="Century Gothic" panose="020B0502020202020204" pitchFamily="34" charset="0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908007541"/>
      </p:ext>
    </p:extLst>
  </p:cSld>
  <p:clrMapOvr>
    <a:masterClrMapping/>
  </p:clrMapOvr>
  <p:transition>
    <p:fade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1EC1622-43C6-4746-8126-89A419531D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 dirty="0">
                <a:ea typeface="微软雅黑" panose="020B0503020204020204" pitchFamily="34" charset="-122"/>
              </a:rPr>
              <a:t>Sangfor Technologies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B08A80C-BEF5-4BBE-846C-1050AC39AA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 dirty="0"/>
              <a:t>Page  </a:t>
            </a:r>
            <a:fld id="{6F6B6950-8D1A-4668-8374-25B44628E0DF}" type="slidenum">
              <a:rPr lang="zh-CN" altLang="en-US" smtClean="0"/>
              <a:pPr/>
              <a:t>19</a:t>
            </a:fld>
            <a:endParaRPr lang="zh-CN" altLang="en-US"/>
          </a:p>
        </p:txBody>
      </p:sp>
      <p:sp>
        <p:nvSpPr>
          <p:cNvPr id="6" name="矩形 4">
            <a:extLst>
              <a:ext uri="{FF2B5EF4-FFF2-40B4-BE49-F238E27FC236}">
                <a16:creationId xmlns:a16="http://schemas.microsoft.com/office/drawing/2014/main" id="{0C97C1E5-00B4-494E-96F0-CAC127F9F0E6}"/>
              </a:ext>
            </a:extLst>
          </p:cNvPr>
          <p:cNvSpPr/>
          <p:nvPr/>
        </p:nvSpPr>
        <p:spPr>
          <a:xfrm>
            <a:off x="579651" y="200326"/>
            <a:ext cx="406874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The Sangfor Approach</a:t>
            </a:r>
          </a:p>
        </p:txBody>
      </p:sp>
      <p:grpSp>
        <p:nvGrpSpPr>
          <p:cNvPr id="7" name="组合 5">
            <a:extLst>
              <a:ext uri="{FF2B5EF4-FFF2-40B4-BE49-F238E27FC236}">
                <a16:creationId xmlns:a16="http://schemas.microsoft.com/office/drawing/2014/main" id="{75F90389-217A-4074-BDA9-AC9ADA40409F}"/>
              </a:ext>
            </a:extLst>
          </p:cNvPr>
          <p:cNvGrpSpPr/>
          <p:nvPr/>
        </p:nvGrpSpPr>
        <p:grpSpPr>
          <a:xfrm>
            <a:off x="4664010" y="2768849"/>
            <a:ext cx="2730267" cy="1011825"/>
            <a:chOff x="5021327" y="3402896"/>
            <a:chExt cx="1827617" cy="677307"/>
          </a:xfrm>
        </p:grpSpPr>
        <p:pic>
          <p:nvPicPr>
            <p:cNvPr id="8" name="图片 4">
              <a:extLst>
                <a:ext uri="{FF2B5EF4-FFF2-40B4-BE49-F238E27FC236}">
                  <a16:creationId xmlns:a16="http://schemas.microsoft.com/office/drawing/2014/main" id="{BC9C09E2-B387-4873-9BC3-3321EF667D02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rightnessContrast bright="37000"/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5021327" y="3515643"/>
              <a:ext cx="1799384" cy="514110"/>
            </a:xfrm>
            <a:prstGeom prst="rect">
              <a:avLst/>
            </a:prstGeom>
          </p:spPr>
        </p:pic>
        <p:pic>
          <p:nvPicPr>
            <p:cNvPr id="9" name="图片 32">
              <a:extLst>
                <a:ext uri="{FF2B5EF4-FFF2-40B4-BE49-F238E27FC236}">
                  <a16:creationId xmlns:a16="http://schemas.microsoft.com/office/drawing/2014/main" id="{3EB1856D-829E-45D2-A27A-734AF12C3735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171637" y="3402896"/>
              <a:ext cx="677307" cy="677307"/>
            </a:xfrm>
            <a:prstGeom prst="rect">
              <a:avLst/>
            </a:prstGeom>
          </p:spPr>
        </p:pic>
      </p:grpSp>
      <p:sp>
        <p:nvSpPr>
          <p:cNvPr id="10" name="椭圆 7">
            <a:extLst>
              <a:ext uri="{FF2B5EF4-FFF2-40B4-BE49-F238E27FC236}">
                <a16:creationId xmlns:a16="http://schemas.microsoft.com/office/drawing/2014/main" id="{CA9675E6-A0C8-49FC-9BEA-9D857E487A38}"/>
              </a:ext>
            </a:extLst>
          </p:cNvPr>
          <p:cNvSpPr/>
          <p:nvPr/>
        </p:nvSpPr>
        <p:spPr>
          <a:xfrm>
            <a:off x="4281547" y="1528875"/>
            <a:ext cx="3423288" cy="3423288"/>
          </a:xfrm>
          <a:prstGeom prst="ellipse">
            <a:avLst/>
          </a:prstGeom>
          <a:noFill/>
          <a:ln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1" name="文本框 5">
            <a:extLst>
              <a:ext uri="{FF2B5EF4-FFF2-40B4-BE49-F238E27FC236}">
                <a16:creationId xmlns:a16="http://schemas.microsoft.com/office/drawing/2014/main" id="{62E0D14B-8834-4298-BFFC-5D0AEA00D741}"/>
              </a:ext>
            </a:extLst>
          </p:cNvPr>
          <p:cNvSpPr txBox="1"/>
          <p:nvPr/>
        </p:nvSpPr>
        <p:spPr>
          <a:xfrm>
            <a:off x="3221683" y="1644660"/>
            <a:ext cx="1420582" cy="307777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MY" altLang="zh-CN" sz="1400" b="1" kern="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Visibility in SSL</a:t>
            </a:r>
            <a:endParaRPr lang="zh-CN" altLang="en-US" sz="1400" b="1">
              <a:solidFill>
                <a:schemeClr val="bg1"/>
              </a:solidFill>
              <a:latin typeface="Century Gothic" panose="020B0502020202020204" pitchFamily="34" charset="0"/>
              <a:ea typeface="+mj-ea"/>
            </a:endParaRPr>
          </a:p>
        </p:txBody>
      </p:sp>
      <p:sp>
        <p:nvSpPr>
          <p:cNvPr id="12" name="文本框 5">
            <a:extLst>
              <a:ext uri="{FF2B5EF4-FFF2-40B4-BE49-F238E27FC236}">
                <a16:creationId xmlns:a16="http://schemas.microsoft.com/office/drawing/2014/main" id="{B92B8E1F-A9CE-4FB6-A677-913C9E0F0633}"/>
              </a:ext>
            </a:extLst>
          </p:cNvPr>
          <p:cNvSpPr txBox="1"/>
          <p:nvPr/>
        </p:nvSpPr>
        <p:spPr>
          <a:xfrm>
            <a:off x="1925071" y="4147210"/>
            <a:ext cx="2385589" cy="307777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US" altLang="zh-CN" sz="1400" b="1" kern="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Application Identification</a:t>
            </a:r>
            <a:endParaRPr lang="zh-CN" altLang="en-US" sz="1400" b="1">
              <a:solidFill>
                <a:schemeClr val="bg1"/>
              </a:solidFill>
              <a:latin typeface="Century Gothic" panose="020B0502020202020204" pitchFamily="34" charset="0"/>
              <a:ea typeface="+mj-ea"/>
            </a:endParaRPr>
          </a:p>
        </p:txBody>
      </p:sp>
      <p:sp>
        <p:nvSpPr>
          <p:cNvPr id="13" name="文本框 5">
            <a:extLst>
              <a:ext uri="{FF2B5EF4-FFF2-40B4-BE49-F238E27FC236}">
                <a16:creationId xmlns:a16="http://schemas.microsoft.com/office/drawing/2014/main" id="{7B0A5EB8-EA67-492E-87AE-D755C13868E8}"/>
              </a:ext>
            </a:extLst>
          </p:cNvPr>
          <p:cNvSpPr txBox="1"/>
          <p:nvPr/>
        </p:nvSpPr>
        <p:spPr>
          <a:xfrm>
            <a:off x="8143913" y="2998808"/>
            <a:ext cx="1569660" cy="307777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MY" altLang="zh-CN" sz="1400" b="1" kern="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Endpoint Check</a:t>
            </a:r>
            <a:endParaRPr lang="zh-CN" altLang="en-US" sz="1400" b="1">
              <a:solidFill>
                <a:schemeClr val="bg1"/>
              </a:solidFill>
              <a:latin typeface="Century Gothic" panose="020B0502020202020204" pitchFamily="34" charset="0"/>
              <a:ea typeface="+mj-ea"/>
            </a:endParaRPr>
          </a:p>
        </p:txBody>
      </p:sp>
      <p:sp>
        <p:nvSpPr>
          <p:cNvPr id="14" name="文本框 5">
            <a:extLst>
              <a:ext uri="{FF2B5EF4-FFF2-40B4-BE49-F238E27FC236}">
                <a16:creationId xmlns:a16="http://schemas.microsoft.com/office/drawing/2014/main" id="{038A1F08-C5F8-47FF-AA15-10152AED4775}"/>
              </a:ext>
            </a:extLst>
          </p:cNvPr>
          <p:cNvSpPr txBox="1"/>
          <p:nvPr/>
        </p:nvSpPr>
        <p:spPr>
          <a:xfrm>
            <a:off x="7415151" y="1606491"/>
            <a:ext cx="2861681" cy="307777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MY" altLang="zh-CN" sz="1400" b="1" kern="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Productivity &amp; Audit Monitoring</a:t>
            </a:r>
            <a:endParaRPr lang="zh-CN" altLang="en-US" sz="1400" b="1">
              <a:solidFill>
                <a:schemeClr val="bg1"/>
              </a:solidFill>
              <a:latin typeface="Century Gothic" panose="020B0502020202020204" pitchFamily="34" charset="0"/>
              <a:ea typeface="+mj-ea"/>
            </a:endParaRPr>
          </a:p>
        </p:txBody>
      </p:sp>
      <p:sp>
        <p:nvSpPr>
          <p:cNvPr id="15" name="文本框 5">
            <a:extLst>
              <a:ext uri="{FF2B5EF4-FFF2-40B4-BE49-F238E27FC236}">
                <a16:creationId xmlns:a16="http://schemas.microsoft.com/office/drawing/2014/main" id="{D4FBCB1E-2AF5-44D5-8A27-BDA00856393C}"/>
              </a:ext>
            </a:extLst>
          </p:cNvPr>
          <p:cNvSpPr txBox="1"/>
          <p:nvPr/>
        </p:nvSpPr>
        <p:spPr>
          <a:xfrm>
            <a:off x="7793785" y="4125048"/>
            <a:ext cx="2064989" cy="307777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  <a:scene3d>
              <a:camera prst="orthographicFront"/>
              <a:lightRig rig="threePt" dir="t"/>
            </a:scene3d>
            <a:sp3d contourW="12700"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MY" altLang="zh-CN" sz="1400" b="1" kern="0" dirty="0">
                <a:solidFill>
                  <a:schemeClr val="bg1"/>
                </a:solidFill>
                <a:latin typeface="Century Gothic"/>
                <a:ea typeface="微软雅黑"/>
              </a:rPr>
              <a:t>TI &amp; Security Analytics</a:t>
            </a:r>
            <a:endParaRPr lang="en-MY" altLang="zh-CN" sz="1400" b="1" kern="0" dirty="0">
              <a:solidFill>
                <a:schemeClr val="bg1"/>
              </a:solidFill>
              <a:latin typeface="Century Gothic" panose="020B0502020202020204" pitchFamily="34" charset="0"/>
              <a:ea typeface="微软雅黑"/>
            </a:endParaRPr>
          </a:p>
        </p:txBody>
      </p:sp>
      <p:sp>
        <p:nvSpPr>
          <p:cNvPr id="16" name="文本框 5">
            <a:extLst>
              <a:ext uri="{FF2B5EF4-FFF2-40B4-BE49-F238E27FC236}">
                <a16:creationId xmlns:a16="http://schemas.microsoft.com/office/drawing/2014/main" id="{6E5638DB-77F5-4729-BE85-A96B655225A8}"/>
              </a:ext>
            </a:extLst>
          </p:cNvPr>
          <p:cNvSpPr txBox="1"/>
          <p:nvPr/>
        </p:nvSpPr>
        <p:spPr>
          <a:xfrm>
            <a:off x="1149487" y="2955250"/>
            <a:ext cx="2728632" cy="307777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MY" altLang="zh-CN" sz="1400" b="1" kern="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User Authentication &amp; Control</a:t>
            </a:r>
            <a:endParaRPr lang="zh-CN" altLang="en-US" sz="1400" b="1">
              <a:solidFill>
                <a:schemeClr val="bg1"/>
              </a:solidFill>
              <a:latin typeface="Century Gothic" panose="020B0502020202020204" pitchFamily="34" charset="0"/>
              <a:ea typeface="+mj-ea"/>
            </a:endParaRPr>
          </a:p>
        </p:txBody>
      </p:sp>
      <p:sp>
        <p:nvSpPr>
          <p:cNvPr id="17" name="文本框 5">
            <a:extLst>
              <a:ext uri="{FF2B5EF4-FFF2-40B4-BE49-F238E27FC236}">
                <a16:creationId xmlns:a16="http://schemas.microsoft.com/office/drawing/2014/main" id="{BB25A683-F3AD-49D8-9FE0-2B29C4011753}"/>
              </a:ext>
            </a:extLst>
          </p:cNvPr>
          <p:cNvSpPr txBox="1"/>
          <p:nvPr/>
        </p:nvSpPr>
        <p:spPr>
          <a:xfrm>
            <a:off x="5267831" y="5252121"/>
            <a:ext cx="1717137" cy="307777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MY" altLang="zh-CN" sz="1200" b="1" kern="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Granular </a:t>
            </a:r>
            <a:r>
              <a:rPr lang="en-MY" altLang="zh-CN" sz="1400" b="1" kern="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Reporting</a:t>
            </a:r>
            <a:endParaRPr lang="zh-CN" altLang="en-US" sz="1200" b="1">
              <a:solidFill>
                <a:schemeClr val="bg1"/>
              </a:solidFill>
              <a:latin typeface="Century Gothic" panose="020B0502020202020204" pitchFamily="34" charset="0"/>
              <a:ea typeface="+mj-ea"/>
            </a:endParaRPr>
          </a:p>
        </p:txBody>
      </p:sp>
      <p:grpSp>
        <p:nvGrpSpPr>
          <p:cNvPr id="18" name="组合 8">
            <a:extLst>
              <a:ext uri="{FF2B5EF4-FFF2-40B4-BE49-F238E27FC236}">
                <a16:creationId xmlns:a16="http://schemas.microsoft.com/office/drawing/2014/main" id="{13D2596A-7CC7-4BDE-A278-CF20D7AFD016}"/>
              </a:ext>
            </a:extLst>
          </p:cNvPr>
          <p:cNvGrpSpPr/>
          <p:nvPr/>
        </p:nvGrpSpPr>
        <p:grpSpPr>
          <a:xfrm>
            <a:off x="4698408" y="1526616"/>
            <a:ext cx="586784" cy="586784"/>
            <a:chOff x="4652555" y="2117022"/>
            <a:chExt cx="793672" cy="793672"/>
          </a:xfrm>
        </p:grpSpPr>
        <p:sp>
          <p:nvSpPr>
            <p:cNvPr id="19" name="椭圆 433">
              <a:extLst>
                <a:ext uri="{FF2B5EF4-FFF2-40B4-BE49-F238E27FC236}">
                  <a16:creationId xmlns:a16="http://schemas.microsoft.com/office/drawing/2014/main" id="{DA31AD8B-1DDD-457C-8949-C155826A1959}"/>
                </a:ext>
              </a:extLst>
            </p:cNvPr>
            <p:cNvSpPr/>
            <p:nvPr/>
          </p:nvSpPr>
          <p:spPr>
            <a:xfrm>
              <a:off x="4652555" y="2117022"/>
              <a:ext cx="793672" cy="793672"/>
            </a:xfrm>
            <a:prstGeom prst="ellipse">
              <a:avLst/>
            </a:prstGeom>
            <a:solidFill>
              <a:srgbClr val="345692">
                <a:alpha val="23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0" name="椭圆 433">
              <a:extLst>
                <a:ext uri="{FF2B5EF4-FFF2-40B4-BE49-F238E27FC236}">
                  <a16:creationId xmlns:a16="http://schemas.microsoft.com/office/drawing/2014/main" id="{E794AE84-0F5E-4806-B353-4B5E3FA021EF}"/>
                </a:ext>
              </a:extLst>
            </p:cNvPr>
            <p:cNvSpPr/>
            <p:nvPr/>
          </p:nvSpPr>
          <p:spPr>
            <a:xfrm>
              <a:off x="4714258" y="2179058"/>
              <a:ext cx="664845" cy="664845"/>
            </a:xfrm>
            <a:prstGeom prst="ellipse">
              <a:avLst/>
            </a:prstGeom>
            <a:solidFill>
              <a:srgbClr val="34569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</p:grpSp>
      <p:grpSp>
        <p:nvGrpSpPr>
          <p:cNvPr id="21" name="组合 13">
            <a:extLst>
              <a:ext uri="{FF2B5EF4-FFF2-40B4-BE49-F238E27FC236}">
                <a16:creationId xmlns:a16="http://schemas.microsoft.com/office/drawing/2014/main" id="{8C4EDDC1-CACD-4595-A909-C8B1837EABB7}"/>
              </a:ext>
            </a:extLst>
          </p:cNvPr>
          <p:cNvGrpSpPr/>
          <p:nvPr/>
        </p:nvGrpSpPr>
        <p:grpSpPr>
          <a:xfrm>
            <a:off x="4878841" y="1708822"/>
            <a:ext cx="221910" cy="218856"/>
            <a:chOff x="3729042" y="4113216"/>
            <a:chExt cx="157163" cy="155575"/>
          </a:xfrm>
          <a:solidFill>
            <a:schemeClr val="bg1"/>
          </a:solidFill>
        </p:grpSpPr>
        <p:sp>
          <p:nvSpPr>
            <p:cNvPr id="22" name="Oval 135">
              <a:extLst>
                <a:ext uri="{FF2B5EF4-FFF2-40B4-BE49-F238E27FC236}">
                  <a16:creationId xmlns:a16="http://schemas.microsoft.com/office/drawing/2014/main" id="{9964FFD1-93B5-4708-AA03-CD0ECAA3726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768725" y="4152900"/>
              <a:ext cx="20638" cy="19050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3" name="Freeform 136">
              <a:extLst>
                <a:ext uri="{FF2B5EF4-FFF2-40B4-BE49-F238E27FC236}">
                  <a16:creationId xmlns:a16="http://schemas.microsoft.com/office/drawing/2014/main" id="{AF9EEA86-F376-4DF6-A85A-0F0BAAB2FB26}"/>
                </a:ext>
              </a:extLst>
            </p:cNvPr>
            <p:cNvSpPr/>
            <p:nvPr/>
          </p:nvSpPr>
          <p:spPr bwMode="auto">
            <a:xfrm>
              <a:off x="3729042" y="4113216"/>
              <a:ext cx="157163" cy="155575"/>
            </a:xfrm>
            <a:custGeom>
              <a:avLst/>
              <a:gdLst>
                <a:gd name="T0" fmla="*/ 247 w 252"/>
                <a:gd name="T1" fmla="*/ 231 h 251"/>
                <a:gd name="T2" fmla="*/ 196 w 252"/>
                <a:gd name="T3" fmla="*/ 179 h 251"/>
                <a:gd name="T4" fmla="*/ 220 w 252"/>
                <a:gd name="T5" fmla="*/ 110 h 251"/>
                <a:gd name="T6" fmla="*/ 188 w 252"/>
                <a:gd name="T7" fmla="*/ 33 h 251"/>
                <a:gd name="T8" fmla="*/ 110 w 252"/>
                <a:gd name="T9" fmla="*/ 0 h 251"/>
                <a:gd name="T10" fmla="*/ 33 w 252"/>
                <a:gd name="T11" fmla="*/ 33 h 251"/>
                <a:gd name="T12" fmla="*/ 0 w 252"/>
                <a:gd name="T13" fmla="*/ 110 h 251"/>
                <a:gd name="T14" fmla="*/ 33 w 252"/>
                <a:gd name="T15" fmla="*/ 188 h 251"/>
                <a:gd name="T16" fmla="*/ 110 w 252"/>
                <a:gd name="T17" fmla="*/ 220 h 251"/>
                <a:gd name="T18" fmla="*/ 139 w 252"/>
                <a:gd name="T19" fmla="*/ 217 h 251"/>
                <a:gd name="T20" fmla="*/ 148 w 252"/>
                <a:gd name="T21" fmla="*/ 202 h 251"/>
                <a:gd name="T22" fmla="*/ 133 w 252"/>
                <a:gd name="T23" fmla="*/ 193 h 251"/>
                <a:gd name="T24" fmla="*/ 49 w 252"/>
                <a:gd name="T25" fmla="*/ 171 h 251"/>
                <a:gd name="T26" fmla="*/ 24 w 252"/>
                <a:gd name="T27" fmla="*/ 110 h 251"/>
                <a:gd name="T28" fmla="*/ 49 w 252"/>
                <a:gd name="T29" fmla="*/ 50 h 251"/>
                <a:gd name="T30" fmla="*/ 171 w 252"/>
                <a:gd name="T31" fmla="*/ 50 h 251"/>
                <a:gd name="T32" fmla="*/ 196 w 252"/>
                <a:gd name="T33" fmla="*/ 110 h 251"/>
                <a:gd name="T34" fmla="*/ 171 w 252"/>
                <a:gd name="T35" fmla="*/ 171 h 251"/>
                <a:gd name="T36" fmla="*/ 171 w 252"/>
                <a:gd name="T37" fmla="*/ 188 h 251"/>
                <a:gd name="T38" fmla="*/ 173 w 252"/>
                <a:gd name="T39" fmla="*/ 190 h 251"/>
                <a:gd name="T40" fmla="*/ 175 w 252"/>
                <a:gd name="T41" fmla="*/ 192 h 251"/>
                <a:gd name="T42" fmla="*/ 231 w 252"/>
                <a:gd name="T43" fmla="*/ 248 h 251"/>
                <a:gd name="T44" fmla="*/ 239 w 252"/>
                <a:gd name="T45" fmla="*/ 251 h 251"/>
                <a:gd name="T46" fmla="*/ 247 w 252"/>
                <a:gd name="T47" fmla="*/ 248 h 251"/>
                <a:gd name="T48" fmla="*/ 247 w 252"/>
                <a:gd name="T49" fmla="*/ 231 h 2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252" h="251">
                  <a:moveTo>
                    <a:pt x="247" y="231"/>
                  </a:moveTo>
                  <a:cubicBezTo>
                    <a:pt x="196" y="179"/>
                    <a:pt x="196" y="179"/>
                    <a:pt x="196" y="179"/>
                  </a:cubicBezTo>
                  <a:cubicBezTo>
                    <a:pt x="212" y="160"/>
                    <a:pt x="220" y="136"/>
                    <a:pt x="220" y="110"/>
                  </a:cubicBezTo>
                  <a:cubicBezTo>
                    <a:pt x="220" y="81"/>
                    <a:pt x="209" y="53"/>
                    <a:pt x="188" y="33"/>
                  </a:cubicBezTo>
                  <a:cubicBezTo>
                    <a:pt x="167" y="12"/>
                    <a:pt x="140" y="0"/>
                    <a:pt x="110" y="0"/>
                  </a:cubicBezTo>
                  <a:cubicBezTo>
                    <a:pt x="81" y="0"/>
                    <a:pt x="53" y="12"/>
                    <a:pt x="33" y="33"/>
                  </a:cubicBezTo>
                  <a:cubicBezTo>
                    <a:pt x="12" y="53"/>
                    <a:pt x="0" y="81"/>
                    <a:pt x="0" y="110"/>
                  </a:cubicBezTo>
                  <a:cubicBezTo>
                    <a:pt x="0" y="140"/>
                    <a:pt x="12" y="167"/>
                    <a:pt x="33" y="188"/>
                  </a:cubicBezTo>
                  <a:cubicBezTo>
                    <a:pt x="53" y="209"/>
                    <a:pt x="82" y="220"/>
                    <a:pt x="110" y="220"/>
                  </a:cubicBezTo>
                  <a:cubicBezTo>
                    <a:pt x="120" y="220"/>
                    <a:pt x="130" y="219"/>
                    <a:pt x="139" y="217"/>
                  </a:cubicBezTo>
                  <a:cubicBezTo>
                    <a:pt x="146" y="215"/>
                    <a:pt x="149" y="208"/>
                    <a:pt x="148" y="202"/>
                  </a:cubicBezTo>
                  <a:cubicBezTo>
                    <a:pt x="146" y="195"/>
                    <a:pt x="139" y="192"/>
                    <a:pt x="133" y="193"/>
                  </a:cubicBezTo>
                  <a:cubicBezTo>
                    <a:pt x="103" y="202"/>
                    <a:pt x="71" y="193"/>
                    <a:pt x="49" y="171"/>
                  </a:cubicBezTo>
                  <a:cubicBezTo>
                    <a:pt x="33" y="155"/>
                    <a:pt x="24" y="133"/>
                    <a:pt x="24" y="110"/>
                  </a:cubicBezTo>
                  <a:cubicBezTo>
                    <a:pt x="24" y="88"/>
                    <a:pt x="33" y="66"/>
                    <a:pt x="49" y="50"/>
                  </a:cubicBezTo>
                  <a:cubicBezTo>
                    <a:pt x="83" y="16"/>
                    <a:pt x="138" y="16"/>
                    <a:pt x="171" y="50"/>
                  </a:cubicBezTo>
                  <a:cubicBezTo>
                    <a:pt x="187" y="66"/>
                    <a:pt x="196" y="88"/>
                    <a:pt x="196" y="110"/>
                  </a:cubicBezTo>
                  <a:cubicBezTo>
                    <a:pt x="196" y="133"/>
                    <a:pt x="187" y="155"/>
                    <a:pt x="171" y="171"/>
                  </a:cubicBezTo>
                  <a:cubicBezTo>
                    <a:pt x="166" y="176"/>
                    <a:pt x="166" y="184"/>
                    <a:pt x="171" y="188"/>
                  </a:cubicBezTo>
                  <a:cubicBezTo>
                    <a:pt x="172" y="189"/>
                    <a:pt x="172" y="189"/>
                    <a:pt x="173" y="190"/>
                  </a:cubicBezTo>
                  <a:cubicBezTo>
                    <a:pt x="173" y="190"/>
                    <a:pt x="174" y="191"/>
                    <a:pt x="175" y="192"/>
                  </a:cubicBezTo>
                  <a:cubicBezTo>
                    <a:pt x="231" y="248"/>
                    <a:pt x="231" y="248"/>
                    <a:pt x="231" y="248"/>
                  </a:cubicBezTo>
                  <a:cubicBezTo>
                    <a:pt x="233" y="250"/>
                    <a:pt x="236" y="251"/>
                    <a:pt x="239" y="251"/>
                  </a:cubicBezTo>
                  <a:cubicBezTo>
                    <a:pt x="242" y="251"/>
                    <a:pt x="245" y="250"/>
                    <a:pt x="247" y="248"/>
                  </a:cubicBezTo>
                  <a:cubicBezTo>
                    <a:pt x="252" y="243"/>
                    <a:pt x="252" y="235"/>
                    <a:pt x="247" y="23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24" name="组合 93">
            <a:extLst>
              <a:ext uri="{FF2B5EF4-FFF2-40B4-BE49-F238E27FC236}">
                <a16:creationId xmlns:a16="http://schemas.microsoft.com/office/drawing/2014/main" id="{1D38CDC0-25A9-4429-97C0-CA0300FD76CA}"/>
              </a:ext>
            </a:extLst>
          </p:cNvPr>
          <p:cNvGrpSpPr/>
          <p:nvPr/>
        </p:nvGrpSpPr>
        <p:grpSpPr>
          <a:xfrm>
            <a:off x="6661918" y="1526616"/>
            <a:ext cx="586784" cy="586784"/>
            <a:chOff x="4652555" y="2117022"/>
            <a:chExt cx="793672" cy="793672"/>
          </a:xfrm>
        </p:grpSpPr>
        <p:sp>
          <p:nvSpPr>
            <p:cNvPr id="25" name="椭圆 433">
              <a:extLst>
                <a:ext uri="{FF2B5EF4-FFF2-40B4-BE49-F238E27FC236}">
                  <a16:creationId xmlns:a16="http://schemas.microsoft.com/office/drawing/2014/main" id="{4B5A7578-D3FB-4975-9319-413D97710C63}"/>
                </a:ext>
              </a:extLst>
            </p:cNvPr>
            <p:cNvSpPr/>
            <p:nvPr/>
          </p:nvSpPr>
          <p:spPr>
            <a:xfrm>
              <a:off x="4652555" y="2117022"/>
              <a:ext cx="793672" cy="793672"/>
            </a:xfrm>
            <a:prstGeom prst="ellipse">
              <a:avLst/>
            </a:prstGeom>
            <a:solidFill>
              <a:srgbClr val="345692">
                <a:alpha val="23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6" name="椭圆 433">
              <a:extLst>
                <a:ext uri="{FF2B5EF4-FFF2-40B4-BE49-F238E27FC236}">
                  <a16:creationId xmlns:a16="http://schemas.microsoft.com/office/drawing/2014/main" id="{4795BBC7-642D-46BC-97A0-5EA1E8553323}"/>
                </a:ext>
              </a:extLst>
            </p:cNvPr>
            <p:cNvSpPr/>
            <p:nvPr/>
          </p:nvSpPr>
          <p:spPr>
            <a:xfrm>
              <a:off x="4714258" y="2179058"/>
              <a:ext cx="664845" cy="664845"/>
            </a:xfrm>
            <a:prstGeom prst="ellipse">
              <a:avLst/>
            </a:prstGeom>
            <a:solidFill>
              <a:srgbClr val="5E749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</p:grpSp>
      <p:grpSp>
        <p:nvGrpSpPr>
          <p:cNvPr id="27" name="群組 453">
            <a:extLst>
              <a:ext uri="{FF2B5EF4-FFF2-40B4-BE49-F238E27FC236}">
                <a16:creationId xmlns:a16="http://schemas.microsoft.com/office/drawing/2014/main" id="{A8660DF4-0AB7-4BFE-9D8C-84E359D23173}"/>
              </a:ext>
            </a:extLst>
          </p:cNvPr>
          <p:cNvGrpSpPr/>
          <p:nvPr/>
        </p:nvGrpSpPr>
        <p:grpSpPr>
          <a:xfrm>
            <a:off x="6827382" y="1739344"/>
            <a:ext cx="237432" cy="226595"/>
            <a:chOff x="627063" y="3783019"/>
            <a:chExt cx="600075" cy="600075"/>
          </a:xfrm>
          <a:solidFill>
            <a:schemeClr val="bg1"/>
          </a:solidFill>
        </p:grpSpPr>
        <p:sp>
          <p:nvSpPr>
            <p:cNvPr id="28" name="Freeform 66">
              <a:extLst>
                <a:ext uri="{FF2B5EF4-FFF2-40B4-BE49-F238E27FC236}">
                  <a16:creationId xmlns:a16="http://schemas.microsoft.com/office/drawing/2014/main" id="{04203837-87D8-48E1-AAD6-05646C72807B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74688" y="4017969"/>
              <a:ext cx="363538" cy="365125"/>
            </a:xfrm>
            <a:custGeom>
              <a:avLst/>
              <a:gdLst/>
              <a:ahLst/>
              <a:cxnLst>
                <a:cxn ang="0">
                  <a:pos x="78" y="67"/>
                </a:cxn>
                <a:cxn ang="0">
                  <a:pos x="74" y="67"/>
                </a:cxn>
                <a:cxn ang="0">
                  <a:pos x="67" y="60"/>
                </a:cxn>
                <a:cxn ang="0">
                  <a:pos x="63" y="14"/>
                </a:cxn>
                <a:cxn ang="0">
                  <a:pos x="14" y="14"/>
                </a:cxn>
                <a:cxn ang="0">
                  <a:pos x="14" y="64"/>
                </a:cxn>
                <a:cxn ang="0">
                  <a:pos x="59" y="67"/>
                </a:cxn>
                <a:cxn ang="0">
                  <a:pos x="67" y="75"/>
                </a:cxn>
                <a:cxn ang="0">
                  <a:pos x="67" y="78"/>
                </a:cxn>
                <a:cxn ang="0">
                  <a:pos x="85" y="96"/>
                </a:cxn>
                <a:cxn ang="0">
                  <a:pos x="87" y="97"/>
                </a:cxn>
                <a:cxn ang="0">
                  <a:pos x="89" y="96"/>
                </a:cxn>
                <a:cxn ang="0">
                  <a:pos x="96" y="89"/>
                </a:cxn>
                <a:cxn ang="0">
                  <a:pos x="96" y="85"/>
                </a:cxn>
                <a:cxn ang="0">
                  <a:pos x="78" y="67"/>
                </a:cxn>
                <a:cxn ang="0">
                  <a:pos x="51" y="52"/>
                </a:cxn>
                <a:cxn ang="0">
                  <a:pos x="26" y="52"/>
                </a:cxn>
                <a:cxn ang="0">
                  <a:pos x="26" y="26"/>
                </a:cxn>
                <a:cxn ang="0">
                  <a:pos x="51" y="26"/>
                </a:cxn>
                <a:cxn ang="0">
                  <a:pos x="51" y="52"/>
                </a:cxn>
              </a:cxnLst>
              <a:rect l="0" t="0" r="r" b="b"/>
              <a:pathLst>
                <a:path w="97" h="97">
                  <a:moveTo>
                    <a:pt x="78" y="67"/>
                  </a:moveTo>
                  <a:cubicBezTo>
                    <a:pt x="77" y="66"/>
                    <a:pt x="75" y="66"/>
                    <a:pt x="74" y="67"/>
                  </a:cubicBezTo>
                  <a:cubicBezTo>
                    <a:pt x="67" y="60"/>
                    <a:pt x="67" y="60"/>
                    <a:pt x="67" y="60"/>
                  </a:cubicBezTo>
                  <a:cubicBezTo>
                    <a:pt x="77" y="46"/>
                    <a:pt x="76" y="26"/>
                    <a:pt x="63" y="14"/>
                  </a:cubicBezTo>
                  <a:cubicBezTo>
                    <a:pt x="50" y="0"/>
                    <a:pt x="27" y="0"/>
                    <a:pt x="14" y="14"/>
                  </a:cubicBezTo>
                  <a:cubicBezTo>
                    <a:pt x="0" y="28"/>
                    <a:pt x="0" y="50"/>
                    <a:pt x="14" y="64"/>
                  </a:cubicBezTo>
                  <a:cubicBezTo>
                    <a:pt x="26" y="76"/>
                    <a:pt x="46" y="77"/>
                    <a:pt x="59" y="67"/>
                  </a:cubicBezTo>
                  <a:cubicBezTo>
                    <a:pt x="67" y="75"/>
                    <a:pt x="67" y="75"/>
                    <a:pt x="67" y="75"/>
                  </a:cubicBezTo>
                  <a:cubicBezTo>
                    <a:pt x="66" y="76"/>
                    <a:pt x="66" y="77"/>
                    <a:pt x="67" y="78"/>
                  </a:cubicBezTo>
                  <a:cubicBezTo>
                    <a:pt x="85" y="96"/>
                    <a:pt x="85" y="96"/>
                    <a:pt x="85" y="96"/>
                  </a:cubicBezTo>
                  <a:cubicBezTo>
                    <a:pt x="85" y="97"/>
                    <a:pt x="86" y="97"/>
                    <a:pt x="87" y="97"/>
                  </a:cubicBezTo>
                  <a:cubicBezTo>
                    <a:pt x="87" y="97"/>
                    <a:pt x="88" y="97"/>
                    <a:pt x="89" y="96"/>
                  </a:cubicBezTo>
                  <a:cubicBezTo>
                    <a:pt x="96" y="89"/>
                    <a:pt x="96" y="89"/>
                    <a:pt x="96" y="89"/>
                  </a:cubicBezTo>
                  <a:cubicBezTo>
                    <a:pt x="97" y="88"/>
                    <a:pt x="97" y="86"/>
                    <a:pt x="96" y="85"/>
                  </a:cubicBezTo>
                  <a:lnTo>
                    <a:pt x="78" y="67"/>
                  </a:lnTo>
                  <a:close/>
                  <a:moveTo>
                    <a:pt x="51" y="52"/>
                  </a:moveTo>
                  <a:cubicBezTo>
                    <a:pt x="44" y="59"/>
                    <a:pt x="33" y="59"/>
                    <a:pt x="26" y="52"/>
                  </a:cubicBezTo>
                  <a:cubicBezTo>
                    <a:pt x="19" y="45"/>
                    <a:pt x="19" y="33"/>
                    <a:pt x="26" y="26"/>
                  </a:cubicBezTo>
                  <a:cubicBezTo>
                    <a:pt x="33" y="19"/>
                    <a:pt x="44" y="19"/>
                    <a:pt x="51" y="26"/>
                  </a:cubicBezTo>
                  <a:cubicBezTo>
                    <a:pt x="58" y="33"/>
                    <a:pt x="58" y="45"/>
                    <a:pt x="51" y="52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9" name="Freeform 67">
              <a:extLst>
                <a:ext uri="{FF2B5EF4-FFF2-40B4-BE49-F238E27FC236}">
                  <a16:creationId xmlns:a16="http://schemas.microsoft.com/office/drawing/2014/main" id="{57EA76D9-839B-4EFD-85B7-05C25AE503E0}"/>
                </a:ext>
              </a:extLst>
            </p:cNvPr>
            <p:cNvSpPr/>
            <p:nvPr/>
          </p:nvSpPr>
          <p:spPr bwMode="auto">
            <a:xfrm>
              <a:off x="627063" y="3783019"/>
              <a:ext cx="104775" cy="457200"/>
            </a:xfrm>
            <a:custGeom>
              <a:avLst/>
              <a:gdLst/>
              <a:ahLst/>
              <a:cxnLst>
                <a:cxn ang="0">
                  <a:pos x="23" y="73"/>
                </a:cxn>
                <a:cxn ang="0">
                  <a:pos x="28" y="70"/>
                </a:cxn>
                <a:cxn ang="0">
                  <a:pos x="28" y="0"/>
                </a:cxn>
                <a:cxn ang="0">
                  <a:pos x="0" y="0"/>
                </a:cxn>
                <a:cxn ang="0">
                  <a:pos x="0" y="122"/>
                </a:cxn>
                <a:cxn ang="0">
                  <a:pos x="17" y="122"/>
                </a:cxn>
                <a:cxn ang="0">
                  <a:pos x="12" y="102"/>
                </a:cxn>
                <a:cxn ang="0">
                  <a:pos x="23" y="73"/>
                </a:cxn>
              </a:cxnLst>
              <a:rect l="0" t="0" r="r" b="b"/>
              <a:pathLst>
                <a:path w="28" h="122">
                  <a:moveTo>
                    <a:pt x="23" y="73"/>
                  </a:moveTo>
                  <a:cubicBezTo>
                    <a:pt x="25" y="72"/>
                    <a:pt x="26" y="71"/>
                    <a:pt x="28" y="7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22"/>
                    <a:pt x="0" y="122"/>
                    <a:pt x="0" y="122"/>
                  </a:cubicBezTo>
                  <a:cubicBezTo>
                    <a:pt x="17" y="122"/>
                    <a:pt x="17" y="122"/>
                    <a:pt x="17" y="122"/>
                  </a:cubicBezTo>
                  <a:cubicBezTo>
                    <a:pt x="13" y="116"/>
                    <a:pt x="12" y="109"/>
                    <a:pt x="12" y="102"/>
                  </a:cubicBezTo>
                  <a:cubicBezTo>
                    <a:pt x="12" y="91"/>
                    <a:pt x="16" y="81"/>
                    <a:pt x="23" y="73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0" name="Rectangle 68">
              <a:extLst>
                <a:ext uri="{FF2B5EF4-FFF2-40B4-BE49-F238E27FC236}">
                  <a16:creationId xmlns:a16="http://schemas.microsoft.com/office/drawing/2014/main" id="{9626520E-FC99-4552-940A-97D54F31CE8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90600" y="3783019"/>
              <a:ext cx="85725" cy="457200"/>
            </a:xfrm>
            <a:prstGeom prst="rect">
              <a:avLst/>
            </a:prstGeom>
            <a:grpFill/>
            <a:ln w="9525">
              <a:noFill/>
              <a:miter lim="800000"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1" name="Rectangle 69">
              <a:extLst>
                <a:ext uri="{FF2B5EF4-FFF2-40B4-BE49-F238E27FC236}">
                  <a16:creationId xmlns:a16="http://schemas.microsoft.com/office/drawing/2014/main" id="{723D4A1C-DFDB-4007-B088-5B01C9088C5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69988" y="3783019"/>
              <a:ext cx="57150" cy="457200"/>
            </a:xfrm>
            <a:prstGeom prst="rect">
              <a:avLst/>
            </a:prstGeom>
            <a:grpFill/>
            <a:ln w="9525">
              <a:noFill/>
              <a:miter lim="800000"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2" name="Freeform 70">
              <a:extLst>
                <a:ext uri="{FF2B5EF4-FFF2-40B4-BE49-F238E27FC236}">
                  <a16:creationId xmlns:a16="http://schemas.microsoft.com/office/drawing/2014/main" id="{2656BC1F-120F-4FC3-8614-F91392A29BC0}"/>
                </a:ext>
              </a:extLst>
            </p:cNvPr>
            <p:cNvSpPr/>
            <p:nvPr/>
          </p:nvSpPr>
          <p:spPr bwMode="auto">
            <a:xfrm>
              <a:off x="762000" y="3783019"/>
              <a:ext cx="52388" cy="242887"/>
            </a:xfrm>
            <a:custGeom>
              <a:avLst/>
              <a:gdLst/>
              <a:ahLst/>
              <a:cxnLst>
                <a:cxn ang="0">
                  <a:pos x="14" y="0"/>
                </a:cxn>
                <a:cxn ang="0">
                  <a:pos x="0" y="0"/>
                </a:cxn>
                <a:cxn ang="0">
                  <a:pos x="0" y="65"/>
                </a:cxn>
                <a:cxn ang="0">
                  <a:pos x="14" y="62"/>
                </a:cxn>
                <a:cxn ang="0">
                  <a:pos x="14" y="0"/>
                </a:cxn>
              </a:cxnLst>
              <a:rect l="0" t="0" r="r" b="b"/>
              <a:pathLst>
                <a:path w="14" h="65">
                  <a:moveTo>
                    <a:pt x="14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65"/>
                    <a:pt x="0" y="65"/>
                    <a:pt x="0" y="65"/>
                  </a:cubicBezTo>
                  <a:cubicBezTo>
                    <a:pt x="4" y="63"/>
                    <a:pt x="9" y="62"/>
                    <a:pt x="14" y="62"/>
                  </a:cubicBezTo>
                  <a:lnTo>
                    <a:pt x="14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3" name="Freeform 71">
              <a:extLst>
                <a:ext uri="{FF2B5EF4-FFF2-40B4-BE49-F238E27FC236}">
                  <a16:creationId xmlns:a16="http://schemas.microsoft.com/office/drawing/2014/main" id="{93401123-0A89-4A77-8913-EFEE0E743AE1}"/>
                </a:ext>
              </a:extLst>
            </p:cNvPr>
            <p:cNvSpPr/>
            <p:nvPr/>
          </p:nvSpPr>
          <p:spPr bwMode="auto">
            <a:xfrm>
              <a:off x="949325" y="4213231"/>
              <a:ext cx="11113" cy="26987"/>
            </a:xfrm>
            <a:custGeom>
              <a:avLst/>
              <a:gdLst/>
              <a:ahLst/>
              <a:cxnLst>
                <a:cxn ang="0">
                  <a:pos x="3" y="7"/>
                </a:cxn>
                <a:cxn ang="0">
                  <a:pos x="3" y="0"/>
                </a:cxn>
                <a:cxn ang="0">
                  <a:pos x="0" y="7"/>
                </a:cxn>
                <a:cxn ang="0">
                  <a:pos x="3" y="7"/>
                </a:cxn>
              </a:cxnLst>
              <a:rect l="0" t="0" r="r" b="b"/>
              <a:pathLst>
                <a:path w="3" h="7">
                  <a:moveTo>
                    <a:pt x="3" y="7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2" y="2"/>
                    <a:pt x="2" y="5"/>
                    <a:pt x="0" y="7"/>
                  </a:cubicBezTo>
                  <a:lnTo>
                    <a:pt x="3" y="7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4" name="Freeform 72">
              <a:extLst>
                <a:ext uri="{FF2B5EF4-FFF2-40B4-BE49-F238E27FC236}">
                  <a16:creationId xmlns:a16="http://schemas.microsoft.com/office/drawing/2014/main" id="{63F15312-A91E-4EA2-A0D4-256B6346BF33}"/>
                </a:ext>
              </a:extLst>
            </p:cNvPr>
            <p:cNvSpPr/>
            <p:nvPr/>
          </p:nvSpPr>
          <p:spPr bwMode="auto">
            <a:xfrm>
              <a:off x="911225" y="3783019"/>
              <a:ext cx="49213" cy="333375"/>
            </a:xfrm>
            <a:custGeom>
              <a:avLst/>
              <a:gdLst/>
              <a:ahLst/>
              <a:cxnLst>
                <a:cxn ang="0">
                  <a:pos x="13" y="89"/>
                </a:cxn>
                <a:cxn ang="0">
                  <a:pos x="13" y="0"/>
                </a:cxn>
                <a:cxn ang="0">
                  <a:pos x="0" y="0"/>
                </a:cxn>
                <a:cxn ang="0">
                  <a:pos x="0" y="70"/>
                </a:cxn>
                <a:cxn ang="0">
                  <a:pos x="4" y="73"/>
                </a:cxn>
                <a:cxn ang="0">
                  <a:pos x="13" y="89"/>
                </a:cxn>
              </a:cxnLst>
              <a:rect l="0" t="0" r="r" b="b"/>
              <a:pathLst>
                <a:path w="13" h="89">
                  <a:moveTo>
                    <a:pt x="13" y="89"/>
                  </a:moveTo>
                  <a:cubicBezTo>
                    <a:pt x="13" y="0"/>
                    <a:pt x="13" y="0"/>
                    <a:pt x="13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1" y="71"/>
                    <a:pt x="3" y="72"/>
                    <a:pt x="4" y="73"/>
                  </a:cubicBezTo>
                  <a:cubicBezTo>
                    <a:pt x="8" y="78"/>
                    <a:pt x="11" y="83"/>
                    <a:pt x="13" y="89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5" name="Freeform 73">
              <a:extLst>
                <a:ext uri="{FF2B5EF4-FFF2-40B4-BE49-F238E27FC236}">
                  <a16:creationId xmlns:a16="http://schemas.microsoft.com/office/drawing/2014/main" id="{466594E6-F977-407F-BC39-2841944F5BAE}"/>
                </a:ext>
              </a:extLst>
            </p:cNvPr>
            <p:cNvSpPr/>
            <p:nvPr/>
          </p:nvSpPr>
          <p:spPr bwMode="auto">
            <a:xfrm>
              <a:off x="844550" y="3783019"/>
              <a:ext cx="33338" cy="242887"/>
            </a:xfrm>
            <a:custGeom>
              <a:avLst/>
              <a:gdLst/>
              <a:ahLst/>
              <a:cxnLst>
                <a:cxn ang="0">
                  <a:pos x="9" y="0"/>
                </a:cxn>
                <a:cxn ang="0">
                  <a:pos x="0" y="0"/>
                </a:cxn>
                <a:cxn ang="0">
                  <a:pos x="0" y="62"/>
                </a:cxn>
                <a:cxn ang="0">
                  <a:pos x="9" y="65"/>
                </a:cxn>
                <a:cxn ang="0">
                  <a:pos x="9" y="0"/>
                </a:cxn>
              </a:cxnLst>
              <a:rect l="0" t="0" r="r" b="b"/>
              <a:pathLst>
                <a:path w="9" h="65">
                  <a:moveTo>
                    <a:pt x="9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62"/>
                    <a:pt x="0" y="62"/>
                    <a:pt x="0" y="62"/>
                  </a:cubicBezTo>
                  <a:cubicBezTo>
                    <a:pt x="3" y="63"/>
                    <a:pt x="6" y="64"/>
                    <a:pt x="9" y="65"/>
                  </a:cubicBezTo>
                  <a:lnTo>
                    <a:pt x="9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6" name="Rectangle 74">
              <a:extLst>
                <a:ext uri="{FF2B5EF4-FFF2-40B4-BE49-F238E27FC236}">
                  <a16:creationId xmlns:a16="http://schemas.microsoft.com/office/drawing/2014/main" id="{644EC05C-CA1D-4707-81A6-A68DC839759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06488" y="3783019"/>
              <a:ext cx="33338" cy="457200"/>
            </a:xfrm>
            <a:prstGeom prst="rect">
              <a:avLst/>
            </a:prstGeom>
            <a:grpFill/>
            <a:ln w="9525">
              <a:noFill/>
              <a:miter lim="800000"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37" name="组合 96">
            <a:extLst>
              <a:ext uri="{FF2B5EF4-FFF2-40B4-BE49-F238E27FC236}">
                <a16:creationId xmlns:a16="http://schemas.microsoft.com/office/drawing/2014/main" id="{63A05F26-88D5-4486-8917-8426D135B14B}"/>
              </a:ext>
            </a:extLst>
          </p:cNvPr>
          <p:cNvGrpSpPr/>
          <p:nvPr/>
        </p:nvGrpSpPr>
        <p:grpSpPr>
          <a:xfrm>
            <a:off x="3988116" y="2800244"/>
            <a:ext cx="586784" cy="586784"/>
            <a:chOff x="4652555" y="2117022"/>
            <a:chExt cx="793672" cy="793672"/>
          </a:xfrm>
        </p:grpSpPr>
        <p:sp>
          <p:nvSpPr>
            <p:cNvPr id="38" name="椭圆 433">
              <a:extLst>
                <a:ext uri="{FF2B5EF4-FFF2-40B4-BE49-F238E27FC236}">
                  <a16:creationId xmlns:a16="http://schemas.microsoft.com/office/drawing/2014/main" id="{39B9EFA9-9423-4F93-9B07-98A6447103AD}"/>
                </a:ext>
              </a:extLst>
            </p:cNvPr>
            <p:cNvSpPr/>
            <p:nvPr/>
          </p:nvSpPr>
          <p:spPr>
            <a:xfrm>
              <a:off x="4652555" y="2117022"/>
              <a:ext cx="793672" cy="793672"/>
            </a:xfrm>
            <a:prstGeom prst="ellipse">
              <a:avLst/>
            </a:prstGeom>
            <a:solidFill>
              <a:srgbClr val="345692">
                <a:alpha val="23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39" name="椭圆 433">
              <a:extLst>
                <a:ext uri="{FF2B5EF4-FFF2-40B4-BE49-F238E27FC236}">
                  <a16:creationId xmlns:a16="http://schemas.microsoft.com/office/drawing/2014/main" id="{EF6C6093-C371-4233-ADD0-1EFB8ACBC6E5}"/>
                </a:ext>
              </a:extLst>
            </p:cNvPr>
            <p:cNvSpPr/>
            <p:nvPr/>
          </p:nvSpPr>
          <p:spPr>
            <a:xfrm>
              <a:off x="4714258" y="2179058"/>
              <a:ext cx="664845" cy="664845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</p:grpSp>
      <p:sp>
        <p:nvSpPr>
          <p:cNvPr id="40" name="Freeform 99">
            <a:extLst>
              <a:ext uri="{FF2B5EF4-FFF2-40B4-BE49-F238E27FC236}">
                <a16:creationId xmlns:a16="http://schemas.microsoft.com/office/drawing/2014/main" id="{DC0C7D9E-334E-46AD-A874-E2E7476E8143}"/>
              </a:ext>
            </a:extLst>
          </p:cNvPr>
          <p:cNvSpPr>
            <a:spLocks noEditPoints="1"/>
          </p:cNvSpPr>
          <p:nvPr/>
        </p:nvSpPr>
        <p:spPr bwMode="auto">
          <a:xfrm>
            <a:off x="4156328" y="2955250"/>
            <a:ext cx="246351" cy="247564"/>
          </a:xfrm>
          <a:custGeom>
            <a:avLst/>
            <a:gdLst>
              <a:gd name="T0" fmla="*/ 543 w 1018"/>
              <a:gd name="T1" fmla="*/ 682 h 1018"/>
              <a:gd name="T2" fmla="*/ 671 w 1018"/>
              <a:gd name="T3" fmla="*/ 548 h 1018"/>
              <a:gd name="T4" fmla="*/ 689 w 1018"/>
              <a:gd name="T5" fmla="*/ 324 h 1018"/>
              <a:gd name="T6" fmla="*/ 565 w 1018"/>
              <a:gd name="T7" fmla="*/ 148 h 1018"/>
              <a:gd name="T8" fmla="*/ 462 w 1018"/>
              <a:gd name="T9" fmla="*/ 120 h 1018"/>
              <a:gd name="T10" fmla="*/ 368 w 1018"/>
              <a:gd name="T11" fmla="*/ 142 h 1018"/>
              <a:gd name="T12" fmla="*/ 290 w 1018"/>
              <a:gd name="T13" fmla="*/ 207 h 1018"/>
              <a:gd name="T14" fmla="*/ 223 w 1018"/>
              <a:gd name="T15" fmla="*/ 409 h 1018"/>
              <a:gd name="T16" fmla="*/ 309 w 1018"/>
              <a:gd name="T17" fmla="*/ 634 h 1018"/>
              <a:gd name="T18" fmla="*/ 425 w 1018"/>
              <a:gd name="T19" fmla="*/ 696 h 1018"/>
              <a:gd name="T20" fmla="*/ 513 w 1018"/>
              <a:gd name="T21" fmla="*/ 193 h 1018"/>
              <a:gd name="T22" fmla="*/ 623 w 1018"/>
              <a:gd name="T23" fmla="*/ 321 h 1018"/>
              <a:gd name="T24" fmla="*/ 623 w 1018"/>
              <a:gd name="T25" fmla="*/ 497 h 1018"/>
              <a:gd name="T26" fmla="*/ 513 w 1018"/>
              <a:gd name="T27" fmla="*/ 626 h 1018"/>
              <a:gd name="T28" fmla="*/ 378 w 1018"/>
              <a:gd name="T29" fmla="*/ 609 h 1018"/>
              <a:gd name="T30" fmla="*/ 290 w 1018"/>
              <a:gd name="T31" fmla="*/ 456 h 1018"/>
              <a:gd name="T32" fmla="*/ 316 w 1018"/>
              <a:gd name="T33" fmla="*/ 283 h 1018"/>
              <a:gd name="T34" fmla="*/ 444 w 1018"/>
              <a:gd name="T35" fmla="*/ 184 h 1018"/>
              <a:gd name="T36" fmla="*/ 636 w 1018"/>
              <a:gd name="T37" fmla="*/ 682 h 1018"/>
              <a:gd name="T38" fmla="*/ 644 w 1018"/>
              <a:gd name="T39" fmla="*/ 726 h 1018"/>
              <a:gd name="T40" fmla="*/ 756 w 1018"/>
              <a:gd name="T41" fmla="*/ 755 h 1018"/>
              <a:gd name="T42" fmla="*/ 854 w 1018"/>
              <a:gd name="T43" fmla="*/ 889 h 1018"/>
              <a:gd name="T44" fmla="*/ 844 w 1018"/>
              <a:gd name="T45" fmla="*/ 952 h 1018"/>
              <a:gd name="T46" fmla="*/ 68 w 1018"/>
              <a:gd name="T47" fmla="*/ 943 h 1018"/>
              <a:gd name="T48" fmla="*/ 87 w 1018"/>
              <a:gd name="T49" fmla="*/ 834 h 1018"/>
              <a:gd name="T50" fmla="*/ 221 w 1018"/>
              <a:gd name="T51" fmla="*/ 736 h 1018"/>
              <a:gd name="T52" fmla="*/ 290 w 1018"/>
              <a:gd name="T53" fmla="*/ 712 h 1018"/>
              <a:gd name="T54" fmla="*/ 273 w 1018"/>
              <a:gd name="T55" fmla="*/ 670 h 1018"/>
              <a:gd name="T56" fmla="*/ 184 w 1018"/>
              <a:gd name="T57" fmla="*/ 680 h 1018"/>
              <a:gd name="T58" fmla="*/ 21 w 1018"/>
              <a:gd name="T59" fmla="*/ 827 h 1018"/>
              <a:gd name="T60" fmla="*/ 0 w 1018"/>
              <a:gd name="T61" fmla="*/ 937 h 1018"/>
              <a:gd name="T62" fmla="*/ 39 w 1018"/>
              <a:gd name="T63" fmla="*/ 1003 h 1018"/>
              <a:gd name="T64" fmla="*/ 843 w 1018"/>
              <a:gd name="T65" fmla="*/ 1018 h 1018"/>
              <a:gd name="T66" fmla="*/ 907 w 1018"/>
              <a:gd name="T67" fmla="*/ 978 h 1018"/>
              <a:gd name="T68" fmla="*/ 921 w 1018"/>
              <a:gd name="T69" fmla="*/ 902 h 1018"/>
              <a:gd name="T70" fmla="*/ 846 w 1018"/>
              <a:gd name="T71" fmla="*/ 744 h 1018"/>
              <a:gd name="T72" fmla="*/ 688 w 1018"/>
              <a:gd name="T73" fmla="*/ 669 h 1018"/>
              <a:gd name="T74" fmla="*/ 557 w 1018"/>
              <a:gd name="T75" fmla="*/ 64 h 1018"/>
              <a:gd name="T76" fmla="*/ 681 w 1018"/>
              <a:gd name="T77" fmla="*/ 130 h 1018"/>
              <a:gd name="T78" fmla="*/ 732 w 1018"/>
              <a:gd name="T79" fmla="*/ 290 h 1018"/>
              <a:gd name="T80" fmla="*/ 728 w 1018"/>
              <a:gd name="T81" fmla="*/ 379 h 1018"/>
              <a:gd name="T82" fmla="*/ 765 w 1018"/>
              <a:gd name="T83" fmla="*/ 393 h 1018"/>
              <a:gd name="T84" fmla="*/ 793 w 1018"/>
              <a:gd name="T85" fmla="*/ 331 h 1018"/>
              <a:gd name="T86" fmla="*/ 755 w 1018"/>
              <a:gd name="T87" fmla="*/ 128 h 1018"/>
              <a:gd name="T88" fmla="*/ 628 w 1018"/>
              <a:gd name="T89" fmla="*/ 14 h 1018"/>
              <a:gd name="T90" fmla="*/ 529 w 1018"/>
              <a:gd name="T91" fmla="*/ 2 h 1018"/>
              <a:gd name="T92" fmla="*/ 442 w 1018"/>
              <a:gd name="T93" fmla="*/ 37 h 1018"/>
              <a:gd name="T94" fmla="*/ 450 w 1018"/>
              <a:gd name="T95" fmla="*/ 82 h 1018"/>
              <a:gd name="T96" fmla="*/ 763 w 1018"/>
              <a:gd name="T97" fmla="*/ 540 h 1018"/>
              <a:gd name="T98" fmla="*/ 732 w 1018"/>
              <a:gd name="T99" fmla="*/ 573 h 1018"/>
              <a:gd name="T100" fmla="*/ 763 w 1018"/>
              <a:gd name="T101" fmla="*/ 605 h 1018"/>
              <a:gd name="T102" fmla="*/ 911 w 1018"/>
              <a:gd name="T103" fmla="*/ 678 h 1018"/>
              <a:gd name="T104" fmla="*/ 954 w 1018"/>
              <a:gd name="T105" fmla="*/ 809 h 1018"/>
              <a:gd name="T106" fmla="*/ 963 w 1018"/>
              <a:gd name="T107" fmla="*/ 853 h 1018"/>
              <a:gd name="T108" fmla="*/ 1003 w 1018"/>
              <a:gd name="T109" fmla="*/ 851 h 1018"/>
              <a:gd name="T110" fmla="*/ 1018 w 1018"/>
              <a:gd name="T111" fmla="*/ 803 h 1018"/>
              <a:gd name="T112" fmla="*/ 945 w 1018"/>
              <a:gd name="T113" fmla="*/ 619 h 1018"/>
              <a:gd name="T114" fmla="*/ 803 w 1018"/>
              <a:gd name="T115" fmla="*/ 544 h 10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1018" h="1018">
                <a:moveTo>
                  <a:pt x="462" y="700"/>
                </a:moveTo>
                <a:lnTo>
                  <a:pt x="462" y="700"/>
                </a:lnTo>
                <a:lnTo>
                  <a:pt x="474" y="699"/>
                </a:lnTo>
                <a:lnTo>
                  <a:pt x="485" y="698"/>
                </a:lnTo>
                <a:lnTo>
                  <a:pt x="497" y="696"/>
                </a:lnTo>
                <a:lnTo>
                  <a:pt x="509" y="694"/>
                </a:lnTo>
                <a:lnTo>
                  <a:pt x="521" y="691"/>
                </a:lnTo>
                <a:lnTo>
                  <a:pt x="533" y="686"/>
                </a:lnTo>
                <a:lnTo>
                  <a:pt x="543" y="682"/>
                </a:lnTo>
                <a:lnTo>
                  <a:pt x="554" y="677"/>
                </a:lnTo>
                <a:lnTo>
                  <a:pt x="565" y="671"/>
                </a:lnTo>
                <a:lnTo>
                  <a:pt x="576" y="665"/>
                </a:lnTo>
                <a:lnTo>
                  <a:pt x="595" y="650"/>
                </a:lnTo>
                <a:lnTo>
                  <a:pt x="613" y="634"/>
                </a:lnTo>
                <a:lnTo>
                  <a:pt x="630" y="614"/>
                </a:lnTo>
                <a:lnTo>
                  <a:pt x="645" y="594"/>
                </a:lnTo>
                <a:lnTo>
                  <a:pt x="659" y="571"/>
                </a:lnTo>
                <a:lnTo>
                  <a:pt x="671" y="548"/>
                </a:lnTo>
                <a:lnTo>
                  <a:pt x="681" y="522"/>
                </a:lnTo>
                <a:lnTo>
                  <a:pt x="689" y="495"/>
                </a:lnTo>
                <a:lnTo>
                  <a:pt x="695" y="467"/>
                </a:lnTo>
                <a:lnTo>
                  <a:pt x="699" y="439"/>
                </a:lnTo>
                <a:lnTo>
                  <a:pt x="700" y="409"/>
                </a:lnTo>
                <a:lnTo>
                  <a:pt x="700" y="409"/>
                </a:lnTo>
                <a:lnTo>
                  <a:pt x="699" y="379"/>
                </a:lnTo>
                <a:lnTo>
                  <a:pt x="695" y="352"/>
                </a:lnTo>
                <a:lnTo>
                  <a:pt x="689" y="324"/>
                </a:lnTo>
                <a:lnTo>
                  <a:pt x="681" y="297"/>
                </a:lnTo>
                <a:lnTo>
                  <a:pt x="671" y="271"/>
                </a:lnTo>
                <a:lnTo>
                  <a:pt x="659" y="247"/>
                </a:lnTo>
                <a:lnTo>
                  <a:pt x="645" y="225"/>
                </a:lnTo>
                <a:lnTo>
                  <a:pt x="630" y="205"/>
                </a:lnTo>
                <a:lnTo>
                  <a:pt x="613" y="185"/>
                </a:lnTo>
                <a:lnTo>
                  <a:pt x="595" y="169"/>
                </a:lnTo>
                <a:lnTo>
                  <a:pt x="576" y="154"/>
                </a:lnTo>
                <a:lnTo>
                  <a:pt x="565" y="148"/>
                </a:lnTo>
                <a:lnTo>
                  <a:pt x="554" y="142"/>
                </a:lnTo>
                <a:lnTo>
                  <a:pt x="543" y="137"/>
                </a:lnTo>
                <a:lnTo>
                  <a:pt x="533" y="133"/>
                </a:lnTo>
                <a:lnTo>
                  <a:pt x="521" y="128"/>
                </a:lnTo>
                <a:lnTo>
                  <a:pt x="509" y="125"/>
                </a:lnTo>
                <a:lnTo>
                  <a:pt x="497" y="123"/>
                </a:lnTo>
                <a:lnTo>
                  <a:pt x="485" y="121"/>
                </a:lnTo>
                <a:lnTo>
                  <a:pt x="474" y="120"/>
                </a:lnTo>
                <a:lnTo>
                  <a:pt x="462" y="120"/>
                </a:lnTo>
                <a:lnTo>
                  <a:pt x="462" y="120"/>
                </a:lnTo>
                <a:lnTo>
                  <a:pt x="449" y="120"/>
                </a:lnTo>
                <a:lnTo>
                  <a:pt x="437" y="121"/>
                </a:lnTo>
                <a:lnTo>
                  <a:pt x="425" y="123"/>
                </a:lnTo>
                <a:lnTo>
                  <a:pt x="414" y="125"/>
                </a:lnTo>
                <a:lnTo>
                  <a:pt x="402" y="128"/>
                </a:lnTo>
                <a:lnTo>
                  <a:pt x="391" y="132"/>
                </a:lnTo>
                <a:lnTo>
                  <a:pt x="379" y="137"/>
                </a:lnTo>
                <a:lnTo>
                  <a:pt x="368" y="142"/>
                </a:lnTo>
                <a:lnTo>
                  <a:pt x="358" y="148"/>
                </a:lnTo>
                <a:lnTo>
                  <a:pt x="347" y="154"/>
                </a:lnTo>
                <a:lnTo>
                  <a:pt x="337" y="162"/>
                </a:lnTo>
                <a:lnTo>
                  <a:pt x="327" y="169"/>
                </a:lnTo>
                <a:lnTo>
                  <a:pt x="317" y="178"/>
                </a:lnTo>
                <a:lnTo>
                  <a:pt x="308" y="187"/>
                </a:lnTo>
                <a:lnTo>
                  <a:pt x="299" y="197"/>
                </a:lnTo>
                <a:lnTo>
                  <a:pt x="290" y="207"/>
                </a:lnTo>
                <a:lnTo>
                  <a:pt x="290" y="207"/>
                </a:lnTo>
                <a:lnTo>
                  <a:pt x="275" y="228"/>
                </a:lnTo>
                <a:lnTo>
                  <a:pt x="261" y="251"/>
                </a:lnTo>
                <a:lnTo>
                  <a:pt x="249" y="274"/>
                </a:lnTo>
                <a:lnTo>
                  <a:pt x="241" y="300"/>
                </a:lnTo>
                <a:lnTo>
                  <a:pt x="233" y="326"/>
                </a:lnTo>
                <a:lnTo>
                  <a:pt x="227" y="354"/>
                </a:lnTo>
                <a:lnTo>
                  <a:pt x="224" y="382"/>
                </a:lnTo>
                <a:lnTo>
                  <a:pt x="223" y="409"/>
                </a:lnTo>
                <a:lnTo>
                  <a:pt x="223" y="409"/>
                </a:lnTo>
                <a:lnTo>
                  <a:pt x="224" y="439"/>
                </a:lnTo>
                <a:lnTo>
                  <a:pt x="228" y="467"/>
                </a:lnTo>
                <a:lnTo>
                  <a:pt x="233" y="495"/>
                </a:lnTo>
                <a:lnTo>
                  <a:pt x="242" y="522"/>
                </a:lnTo>
                <a:lnTo>
                  <a:pt x="251" y="548"/>
                </a:lnTo>
                <a:lnTo>
                  <a:pt x="263" y="571"/>
                </a:lnTo>
                <a:lnTo>
                  <a:pt x="277" y="594"/>
                </a:lnTo>
                <a:lnTo>
                  <a:pt x="293" y="614"/>
                </a:lnTo>
                <a:lnTo>
                  <a:pt x="309" y="634"/>
                </a:lnTo>
                <a:lnTo>
                  <a:pt x="328" y="650"/>
                </a:lnTo>
                <a:lnTo>
                  <a:pt x="348" y="665"/>
                </a:lnTo>
                <a:lnTo>
                  <a:pt x="358" y="671"/>
                </a:lnTo>
                <a:lnTo>
                  <a:pt x="368" y="677"/>
                </a:lnTo>
                <a:lnTo>
                  <a:pt x="379" y="682"/>
                </a:lnTo>
                <a:lnTo>
                  <a:pt x="391" y="686"/>
                </a:lnTo>
                <a:lnTo>
                  <a:pt x="402" y="691"/>
                </a:lnTo>
                <a:lnTo>
                  <a:pt x="414" y="694"/>
                </a:lnTo>
                <a:lnTo>
                  <a:pt x="425" y="696"/>
                </a:lnTo>
                <a:lnTo>
                  <a:pt x="437" y="698"/>
                </a:lnTo>
                <a:lnTo>
                  <a:pt x="449" y="699"/>
                </a:lnTo>
                <a:lnTo>
                  <a:pt x="462" y="700"/>
                </a:lnTo>
                <a:lnTo>
                  <a:pt x="462" y="700"/>
                </a:lnTo>
                <a:close/>
                <a:moveTo>
                  <a:pt x="462" y="183"/>
                </a:moveTo>
                <a:lnTo>
                  <a:pt x="462" y="183"/>
                </a:lnTo>
                <a:lnTo>
                  <a:pt x="479" y="184"/>
                </a:lnTo>
                <a:lnTo>
                  <a:pt x="496" y="187"/>
                </a:lnTo>
                <a:lnTo>
                  <a:pt x="513" y="193"/>
                </a:lnTo>
                <a:lnTo>
                  <a:pt x="529" y="200"/>
                </a:lnTo>
                <a:lnTo>
                  <a:pt x="544" y="210"/>
                </a:lnTo>
                <a:lnTo>
                  <a:pt x="559" y="222"/>
                </a:lnTo>
                <a:lnTo>
                  <a:pt x="572" y="235"/>
                </a:lnTo>
                <a:lnTo>
                  <a:pt x="585" y="250"/>
                </a:lnTo>
                <a:lnTo>
                  <a:pt x="596" y="266"/>
                </a:lnTo>
                <a:lnTo>
                  <a:pt x="607" y="283"/>
                </a:lnTo>
                <a:lnTo>
                  <a:pt x="615" y="301"/>
                </a:lnTo>
                <a:lnTo>
                  <a:pt x="623" y="321"/>
                </a:lnTo>
                <a:lnTo>
                  <a:pt x="628" y="342"/>
                </a:lnTo>
                <a:lnTo>
                  <a:pt x="632" y="363"/>
                </a:lnTo>
                <a:lnTo>
                  <a:pt x="636" y="386"/>
                </a:lnTo>
                <a:lnTo>
                  <a:pt x="637" y="409"/>
                </a:lnTo>
                <a:lnTo>
                  <a:pt x="637" y="409"/>
                </a:lnTo>
                <a:lnTo>
                  <a:pt x="636" y="433"/>
                </a:lnTo>
                <a:lnTo>
                  <a:pt x="632" y="456"/>
                </a:lnTo>
                <a:lnTo>
                  <a:pt x="628" y="477"/>
                </a:lnTo>
                <a:lnTo>
                  <a:pt x="623" y="497"/>
                </a:lnTo>
                <a:lnTo>
                  <a:pt x="615" y="518"/>
                </a:lnTo>
                <a:lnTo>
                  <a:pt x="607" y="536"/>
                </a:lnTo>
                <a:lnTo>
                  <a:pt x="596" y="553"/>
                </a:lnTo>
                <a:lnTo>
                  <a:pt x="585" y="569"/>
                </a:lnTo>
                <a:lnTo>
                  <a:pt x="572" y="584"/>
                </a:lnTo>
                <a:lnTo>
                  <a:pt x="559" y="597"/>
                </a:lnTo>
                <a:lnTo>
                  <a:pt x="544" y="609"/>
                </a:lnTo>
                <a:lnTo>
                  <a:pt x="529" y="619"/>
                </a:lnTo>
                <a:lnTo>
                  <a:pt x="513" y="626"/>
                </a:lnTo>
                <a:lnTo>
                  <a:pt x="496" y="632"/>
                </a:lnTo>
                <a:lnTo>
                  <a:pt x="479" y="635"/>
                </a:lnTo>
                <a:lnTo>
                  <a:pt x="462" y="636"/>
                </a:lnTo>
                <a:lnTo>
                  <a:pt x="462" y="636"/>
                </a:lnTo>
                <a:lnTo>
                  <a:pt x="444" y="635"/>
                </a:lnTo>
                <a:lnTo>
                  <a:pt x="426" y="632"/>
                </a:lnTo>
                <a:lnTo>
                  <a:pt x="409" y="626"/>
                </a:lnTo>
                <a:lnTo>
                  <a:pt x="393" y="619"/>
                </a:lnTo>
                <a:lnTo>
                  <a:pt x="378" y="609"/>
                </a:lnTo>
                <a:lnTo>
                  <a:pt x="364" y="597"/>
                </a:lnTo>
                <a:lnTo>
                  <a:pt x="350" y="584"/>
                </a:lnTo>
                <a:lnTo>
                  <a:pt x="337" y="569"/>
                </a:lnTo>
                <a:lnTo>
                  <a:pt x="327" y="553"/>
                </a:lnTo>
                <a:lnTo>
                  <a:pt x="316" y="536"/>
                </a:lnTo>
                <a:lnTo>
                  <a:pt x="307" y="518"/>
                </a:lnTo>
                <a:lnTo>
                  <a:pt x="300" y="497"/>
                </a:lnTo>
                <a:lnTo>
                  <a:pt x="294" y="477"/>
                </a:lnTo>
                <a:lnTo>
                  <a:pt x="290" y="456"/>
                </a:lnTo>
                <a:lnTo>
                  <a:pt x="287" y="433"/>
                </a:lnTo>
                <a:lnTo>
                  <a:pt x="287" y="409"/>
                </a:lnTo>
                <a:lnTo>
                  <a:pt x="287" y="409"/>
                </a:lnTo>
                <a:lnTo>
                  <a:pt x="287" y="386"/>
                </a:lnTo>
                <a:lnTo>
                  <a:pt x="290" y="363"/>
                </a:lnTo>
                <a:lnTo>
                  <a:pt x="294" y="342"/>
                </a:lnTo>
                <a:lnTo>
                  <a:pt x="300" y="321"/>
                </a:lnTo>
                <a:lnTo>
                  <a:pt x="307" y="301"/>
                </a:lnTo>
                <a:lnTo>
                  <a:pt x="316" y="283"/>
                </a:lnTo>
                <a:lnTo>
                  <a:pt x="327" y="266"/>
                </a:lnTo>
                <a:lnTo>
                  <a:pt x="337" y="250"/>
                </a:lnTo>
                <a:lnTo>
                  <a:pt x="350" y="235"/>
                </a:lnTo>
                <a:lnTo>
                  <a:pt x="364" y="222"/>
                </a:lnTo>
                <a:lnTo>
                  <a:pt x="378" y="210"/>
                </a:lnTo>
                <a:lnTo>
                  <a:pt x="393" y="200"/>
                </a:lnTo>
                <a:lnTo>
                  <a:pt x="409" y="193"/>
                </a:lnTo>
                <a:lnTo>
                  <a:pt x="426" y="187"/>
                </a:lnTo>
                <a:lnTo>
                  <a:pt x="444" y="184"/>
                </a:lnTo>
                <a:lnTo>
                  <a:pt x="462" y="183"/>
                </a:lnTo>
                <a:lnTo>
                  <a:pt x="462" y="183"/>
                </a:lnTo>
                <a:close/>
                <a:moveTo>
                  <a:pt x="661" y="668"/>
                </a:moveTo>
                <a:lnTo>
                  <a:pt x="661" y="668"/>
                </a:lnTo>
                <a:lnTo>
                  <a:pt x="655" y="668"/>
                </a:lnTo>
                <a:lnTo>
                  <a:pt x="650" y="670"/>
                </a:lnTo>
                <a:lnTo>
                  <a:pt x="644" y="673"/>
                </a:lnTo>
                <a:lnTo>
                  <a:pt x="639" y="678"/>
                </a:lnTo>
                <a:lnTo>
                  <a:pt x="636" y="682"/>
                </a:lnTo>
                <a:lnTo>
                  <a:pt x="632" y="687"/>
                </a:lnTo>
                <a:lnTo>
                  <a:pt x="630" y="694"/>
                </a:lnTo>
                <a:lnTo>
                  <a:pt x="630" y="700"/>
                </a:lnTo>
                <a:lnTo>
                  <a:pt x="630" y="700"/>
                </a:lnTo>
                <a:lnTo>
                  <a:pt x="630" y="706"/>
                </a:lnTo>
                <a:lnTo>
                  <a:pt x="632" y="712"/>
                </a:lnTo>
                <a:lnTo>
                  <a:pt x="636" y="717"/>
                </a:lnTo>
                <a:lnTo>
                  <a:pt x="639" y="722"/>
                </a:lnTo>
                <a:lnTo>
                  <a:pt x="644" y="726"/>
                </a:lnTo>
                <a:lnTo>
                  <a:pt x="650" y="729"/>
                </a:lnTo>
                <a:lnTo>
                  <a:pt x="655" y="731"/>
                </a:lnTo>
                <a:lnTo>
                  <a:pt x="661" y="731"/>
                </a:lnTo>
                <a:lnTo>
                  <a:pt x="661" y="731"/>
                </a:lnTo>
                <a:lnTo>
                  <a:pt x="682" y="732"/>
                </a:lnTo>
                <a:lnTo>
                  <a:pt x="701" y="736"/>
                </a:lnTo>
                <a:lnTo>
                  <a:pt x="720" y="740"/>
                </a:lnTo>
                <a:lnTo>
                  <a:pt x="739" y="747"/>
                </a:lnTo>
                <a:lnTo>
                  <a:pt x="756" y="755"/>
                </a:lnTo>
                <a:lnTo>
                  <a:pt x="772" y="766"/>
                </a:lnTo>
                <a:lnTo>
                  <a:pt x="787" y="776"/>
                </a:lnTo>
                <a:lnTo>
                  <a:pt x="801" y="789"/>
                </a:lnTo>
                <a:lnTo>
                  <a:pt x="814" y="803"/>
                </a:lnTo>
                <a:lnTo>
                  <a:pt x="826" y="818"/>
                </a:lnTo>
                <a:lnTo>
                  <a:pt x="835" y="834"/>
                </a:lnTo>
                <a:lnTo>
                  <a:pt x="844" y="851"/>
                </a:lnTo>
                <a:lnTo>
                  <a:pt x="850" y="870"/>
                </a:lnTo>
                <a:lnTo>
                  <a:pt x="854" y="889"/>
                </a:lnTo>
                <a:lnTo>
                  <a:pt x="858" y="908"/>
                </a:lnTo>
                <a:lnTo>
                  <a:pt x="859" y="929"/>
                </a:lnTo>
                <a:lnTo>
                  <a:pt x="859" y="929"/>
                </a:lnTo>
                <a:lnTo>
                  <a:pt x="859" y="934"/>
                </a:lnTo>
                <a:lnTo>
                  <a:pt x="857" y="938"/>
                </a:lnTo>
                <a:lnTo>
                  <a:pt x="854" y="943"/>
                </a:lnTo>
                <a:lnTo>
                  <a:pt x="851" y="947"/>
                </a:lnTo>
                <a:lnTo>
                  <a:pt x="848" y="950"/>
                </a:lnTo>
                <a:lnTo>
                  <a:pt x="844" y="952"/>
                </a:lnTo>
                <a:lnTo>
                  <a:pt x="838" y="953"/>
                </a:lnTo>
                <a:lnTo>
                  <a:pt x="833" y="954"/>
                </a:lnTo>
                <a:lnTo>
                  <a:pt x="89" y="954"/>
                </a:lnTo>
                <a:lnTo>
                  <a:pt x="89" y="954"/>
                </a:lnTo>
                <a:lnTo>
                  <a:pt x="84" y="953"/>
                </a:lnTo>
                <a:lnTo>
                  <a:pt x="80" y="952"/>
                </a:lnTo>
                <a:lnTo>
                  <a:pt x="76" y="950"/>
                </a:lnTo>
                <a:lnTo>
                  <a:pt x="71" y="947"/>
                </a:lnTo>
                <a:lnTo>
                  <a:pt x="68" y="943"/>
                </a:lnTo>
                <a:lnTo>
                  <a:pt x="66" y="938"/>
                </a:lnTo>
                <a:lnTo>
                  <a:pt x="65" y="934"/>
                </a:lnTo>
                <a:lnTo>
                  <a:pt x="64" y="929"/>
                </a:lnTo>
                <a:lnTo>
                  <a:pt x="64" y="929"/>
                </a:lnTo>
                <a:lnTo>
                  <a:pt x="65" y="908"/>
                </a:lnTo>
                <a:lnTo>
                  <a:pt x="68" y="889"/>
                </a:lnTo>
                <a:lnTo>
                  <a:pt x="72" y="870"/>
                </a:lnTo>
                <a:lnTo>
                  <a:pt x="80" y="851"/>
                </a:lnTo>
                <a:lnTo>
                  <a:pt x="87" y="834"/>
                </a:lnTo>
                <a:lnTo>
                  <a:pt x="98" y="818"/>
                </a:lnTo>
                <a:lnTo>
                  <a:pt x="109" y="803"/>
                </a:lnTo>
                <a:lnTo>
                  <a:pt x="122" y="789"/>
                </a:lnTo>
                <a:lnTo>
                  <a:pt x="136" y="776"/>
                </a:lnTo>
                <a:lnTo>
                  <a:pt x="151" y="766"/>
                </a:lnTo>
                <a:lnTo>
                  <a:pt x="167" y="755"/>
                </a:lnTo>
                <a:lnTo>
                  <a:pt x="184" y="747"/>
                </a:lnTo>
                <a:lnTo>
                  <a:pt x="202" y="740"/>
                </a:lnTo>
                <a:lnTo>
                  <a:pt x="221" y="736"/>
                </a:lnTo>
                <a:lnTo>
                  <a:pt x="241" y="732"/>
                </a:lnTo>
                <a:lnTo>
                  <a:pt x="261" y="731"/>
                </a:lnTo>
                <a:lnTo>
                  <a:pt x="261" y="731"/>
                </a:lnTo>
                <a:lnTo>
                  <a:pt x="268" y="731"/>
                </a:lnTo>
                <a:lnTo>
                  <a:pt x="273" y="729"/>
                </a:lnTo>
                <a:lnTo>
                  <a:pt x="278" y="726"/>
                </a:lnTo>
                <a:lnTo>
                  <a:pt x="284" y="722"/>
                </a:lnTo>
                <a:lnTo>
                  <a:pt x="287" y="717"/>
                </a:lnTo>
                <a:lnTo>
                  <a:pt x="290" y="712"/>
                </a:lnTo>
                <a:lnTo>
                  <a:pt x="292" y="706"/>
                </a:lnTo>
                <a:lnTo>
                  <a:pt x="293" y="700"/>
                </a:lnTo>
                <a:lnTo>
                  <a:pt x="293" y="700"/>
                </a:lnTo>
                <a:lnTo>
                  <a:pt x="292" y="694"/>
                </a:lnTo>
                <a:lnTo>
                  <a:pt x="290" y="687"/>
                </a:lnTo>
                <a:lnTo>
                  <a:pt x="287" y="682"/>
                </a:lnTo>
                <a:lnTo>
                  <a:pt x="284" y="678"/>
                </a:lnTo>
                <a:lnTo>
                  <a:pt x="278" y="673"/>
                </a:lnTo>
                <a:lnTo>
                  <a:pt x="273" y="670"/>
                </a:lnTo>
                <a:lnTo>
                  <a:pt x="268" y="668"/>
                </a:lnTo>
                <a:lnTo>
                  <a:pt x="261" y="668"/>
                </a:lnTo>
                <a:lnTo>
                  <a:pt x="261" y="668"/>
                </a:lnTo>
                <a:lnTo>
                  <a:pt x="247" y="668"/>
                </a:lnTo>
                <a:lnTo>
                  <a:pt x="234" y="669"/>
                </a:lnTo>
                <a:lnTo>
                  <a:pt x="221" y="671"/>
                </a:lnTo>
                <a:lnTo>
                  <a:pt x="209" y="673"/>
                </a:lnTo>
                <a:lnTo>
                  <a:pt x="196" y="677"/>
                </a:lnTo>
                <a:lnTo>
                  <a:pt x="184" y="680"/>
                </a:lnTo>
                <a:lnTo>
                  <a:pt x="159" y="688"/>
                </a:lnTo>
                <a:lnTo>
                  <a:pt x="137" y="699"/>
                </a:lnTo>
                <a:lnTo>
                  <a:pt x="115" y="712"/>
                </a:lnTo>
                <a:lnTo>
                  <a:pt x="95" y="727"/>
                </a:lnTo>
                <a:lnTo>
                  <a:pt x="77" y="744"/>
                </a:lnTo>
                <a:lnTo>
                  <a:pt x="59" y="762"/>
                </a:lnTo>
                <a:lnTo>
                  <a:pt x="44" y="783"/>
                </a:lnTo>
                <a:lnTo>
                  <a:pt x="32" y="804"/>
                </a:lnTo>
                <a:lnTo>
                  <a:pt x="21" y="827"/>
                </a:lnTo>
                <a:lnTo>
                  <a:pt x="12" y="851"/>
                </a:lnTo>
                <a:lnTo>
                  <a:pt x="8" y="863"/>
                </a:lnTo>
                <a:lnTo>
                  <a:pt x="6" y="876"/>
                </a:lnTo>
                <a:lnTo>
                  <a:pt x="4" y="889"/>
                </a:lnTo>
                <a:lnTo>
                  <a:pt x="1" y="902"/>
                </a:lnTo>
                <a:lnTo>
                  <a:pt x="0" y="915"/>
                </a:lnTo>
                <a:lnTo>
                  <a:pt x="0" y="929"/>
                </a:lnTo>
                <a:lnTo>
                  <a:pt x="0" y="929"/>
                </a:lnTo>
                <a:lnTo>
                  <a:pt x="0" y="937"/>
                </a:lnTo>
                <a:lnTo>
                  <a:pt x="3" y="947"/>
                </a:lnTo>
                <a:lnTo>
                  <a:pt x="5" y="956"/>
                </a:lnTo>
                <a:lnTo>
                  <a:pt x="7" y="963"/>
                </a:lnTo>
                <a:lnTo>
                  <a:pt x="11" y="971"/>
                </a:lnTo>
                <a:lnTo>
                  <a:pt x="15" y="978"/>
                </a:lnTo>
                <a:lnTo>
                  <a:pt x="21" y="986"/>
                </a:lnTo>
                <a:lnTo>
                  <a:pt x="26" y="992"/>
                </a:lnTo>
                <a:lnTo>
                  <a:pt x="33" y="997"/>
                </a:lnTo>
                <a:lnTo>
                  <a:pt x="39" y="1003"/>
                </a:lnTo>
                <a:lnTo>
                  <a:pt x="47" y="1007"/>
                </a:lnTo>
                <a:lnTo>
                  <a:pt x="55" y="1010"/>
                </a:lnTo>
                <a:lnTo>
                  <a:pt x="63" y="1014"/>
                </a:lnTo>
                <a:lnTo>
                  <a:pt x="71" y="1016"/>
                </a:lnTo>
                <a:lnTo>
                  <a:pt x="80" y="1018"/>
                </a:lnTo>
                <a:lnTo>
                  <a:pt x="89" y="1018"/>
                </a:lnTo>
                <a:lnTo>
                  <a:pt x="833" y="1018"/>
                </a:lnTo>
                <a:lnTo>
                  <a:pt x="833" y="1018"/>
                </a:lnTo>
                <a:lnTo>
                  <a:pt x="843" y="1018"/>
                </a:lnTo>
                <a:lnTo>
                  <a:pt x="851" y="1016"/>
                </a:lnTo>
                <a:lnTo>
                  <a:pt x="860" y="1014"/>
                </a:lnTo>
                <a:lnTo>
                  <a:pt x="868" y="1010"/>
                </a:lnTo>
                <a:lnTo>
                  <a:pt x="876" y="1007"/>
                </a:lnTo>
                <a:lnTo>
                  <a:pt x="883" y="1003"/>
                </a:lnTo>
                <a:lnTo>
                  <a:pt x="890" y="997"/>
                </a:lnTo>
                <a:lnTo>
                  <a:pt x="896" y="992"/>
                </a:lnTo>
                <a:lnTo>
                  <a:pt x="902" y="986"/>
                </a:lnTo>
                <a:lnTo>
                  <a:pt x="907" y="978"/>
                </a:lnTo>
                <a:lnTo>
                  <a:pt x="911" y="971"/>
                </a:lnTo>
                <a:lnTo>
                  <a:pt x="916" y="963"/>
                </a:lnTo>
                <a:lnTo>
                  <a:pt x="919" y="956"/>
                </a:lnTo>
                <a:lnTo>
                  <a:pt x="921" y="947"/>
                </a:lnTo>
                <a:lnTo>
                  <a:pt x="922" y="937"/>
                </a:lnTo>
                <a:lnTo>
                  <a:pt x="922" y="929"/>
                </a:lnTo>
                <a:lnTo>
                  <a:pt x="922" y="929"/>
                </a:lnTo>
                <a:lnTo>
                  <a:pt x="922" y="915"/>
                </a:lnTo>
                <a:lnTo>
                  <a:pt x="921" y="902"/>
                </a:lnTo>
                <a:lnTo>
                  <a:pt x="920" y="889"/>
                </a:lnTo>
                <a:lnTo>
                  <a:pt x="918" y="876"/>
                </a:lnTo>
                <a:lnTo>
                  <a:pt x="915" y="863"/>
                </a:lnTo>
                <a:lnTo>
                  <a:pt x="911" y="851"/>
                </a:lnTo>
                <a:lnTo>
                  <a:pt x="902" y="827"/>
                </a:lnTo>
                <a:lnTo>
                  <a:pt x="891" y="804"/>
                </a:lnTo>
                <a:lnTo>
                  <a:pt x="878" y="783"/>
                </a:lnTo>
                <a:lnTo>
                  <a:pt x="863" y="762"/>
                </a:lnTo>
                <a:lnTo>
                  <a:pt x="846" y="744"/>
                </a:lnTo>
                <a:lnTo>
                  <a:pt x="828" y="727"/>
                </a:lnTo>
                <a:lnTo>
                  <a:pt x="807" y="712"/>
                </a:lnTo>
                <a:lnTo>
                  <a:pt x="786" y="699"/>
                </a:lnTo>
                <a:lnTo>
                  <a:pt x="763" y="688"/>
                </a:lnTo>
                <a:lnTo>
                  <a:pt x="740" y="680"/>
                </a:lnTo>
                <a:lnTo>
                  <a:pt x="727" y="677"/>
                </a:lnTo>
                <a:lnTo>
                  <a:pt x="714" y="673"/>
                </a:lnTo>
                <a:lnTo>
                  <a:pt x="701" y="671"/>
                </a:lnTo>
                <a:lnTo>
                  <a:pt x="688" y="669"/>
                </a:lnTo>
                <a:lnTo>
                  <a:pt x="675" y="668"/>
                </a:lnTo>
                <a:lnTo>
                  <a:pt x="661" y="668"/>
                </a:lnTo>
                <a:lnTo>
                  <a:pt x="661" y="668"/>
                </a:lnTo>
                <a:close/>
                <a:moveTo>
                  <a:pt x="484" y="84"/>
                </a:moveTo>
                <a:lnTo>
                  <a:pt x="484" y="84"/>
                </a:lnTo>
                <a:lnTo>
                  <a:pt x="501" y="75"/>
                </a:lnTo>
                <a:lnTo>
                  <a:pt x="520" y="68"/>
                </a:lnTo>
                <a:lnTo>
                  <a:pt x="538" y="65"/>
                </a:lnTo>
                <a:lnTo>
                  <a:pt x="557" y="64"/>
                </a:lnTo>
                <a:lnTo>
                  <a:pt x="557" y="64"/>
                </a:lnTo>
                <a:lnTo>
                  <a:pt x="574" y="65"/>
                </a:lnTo>
                <a:lnTo>
                  <a:pt x="592" y="68"/>
                </a:lnTo>
                <a:lnTo>
                  <a:pt x="609" y="74"/>
                </a:lnTo>
                <a:lnTo>
                  <a:pt x="625" y="81"/>
                </a:lnTo>
                <a:lnTo>
                  <a:pt x="640" y="91"/>
                </a:lnTo>
                <a:lnTo>
                  <a:pt x="655" y="103"/>
                </a:lnTo>
                <a:lnTo>
                  <a:pt x="668" y="115"/>
                </a:lnTo>
                <a:lnTo>
                  <a:pt x="681" y="130"/>
                </a:lnTo>
                <a:lnTo>
                  <a:pt x="691" y="147"/>
                </a:lnTo>
                <a:lnTo>
                  <a:pt x="702" y="164"/>
                </a:lnTo>
                <a:lnTo>
                  <a:pt x="711" y="182"/>
                </a:lnTo>
                <a:lnTo>
                  <a:pt x="718" y="202"/>
                </a:lnTo>
                <a:lnTo>
                  <a:pt x="724" y="223"/>
                </a:lnTo>
                <a:lnTo>
                  <a:pt x="728" y="244"/>
                </a:lnTo>
                <a:lnTo>
                  <a:pt x="731" y="267"/>
                </a:lnTo>
                <a:lnTo>
                  <a:pt x="732" y="290"/>
                </a:lnTo>
                <a:lnTo>
                  <a:pt x="732" y="290"/>
                </a:lnTo>
                <a:lnTo>
                  <a:pt x="731" y="306"/>
                </a:lnTo>
                <a:lnTo>
                  <a:pt x="730" y="324"/>
                </a:lnTo>
                <a:lnTo>
                  <a:pt x="728" y="340"/>
                </a:lnTo>
                <a:lnTo>
                  <a:pt x="725" y="356"/>
                </a:lnTo>
                <a:lnTo>
                  <a:pt x="725" y="356"/>
                </a:lnTo>
                <a:lnTo>
                  <a:pt x="724" y="362"/>
                </a:lnTo>
                <a:lnTo>
                  <a:pt x="724" y="369"/>
                </a:lnTo>
                <a:lnTo>
                  <a:pt x="726" y="374"/>
                </a:lnTo>
                <a:lnTo>
                  <a:pt x="728" y="379"/>
                </a:lnTo>
                <a:lnTo>
                  <a:pt x="732" y="385"/>
                </a:lnTo>
                <a:lnTo>
                  <a:pt x="736" y="389"/>
                </a:lnTo>
                <a:lnTo>
                  <a:pt x="742" y="391"/>
                </a:lnTo>
                <a:lnTo>
                  <a:pt x="748" y="393"/>
                </a:lnTo>
                <a:lnTo>
                  <a:pt x="748" y="393"/>
                </a:lnTo>
                <a:lnTo>
                  <a:pt x="756" y="394"/>
                </a:lnTo>
                <a:lnTo>
                  <a:pt x="756" y="394"/>
                </a:lnTo>
                <a:lnTo>
                  <a:pt x="761" y="394"/>
                </a:lnTo>
                <a:lnTo>
                  <a:pt x="765" y="393"/>
                </a:lnTo>
                <a:lnTo>
                  <a:pt x="771" y="391"/>
                </a:lnTo>
                <a:lnTo>
                  <a:pt x="775" y="388"/>
                </a:lnTo>
                <a:lnTo>
                  <a:pt x="778" y="385"/>
                </a:lnTo>
                <a:lnTo>
                  <a:pt x="782" y="380"/>
                </a:lnTo>
                <a:lnTo>
                  <a:pt x="785" y="375"/>
                </a:lnTo>
                <a:lnTo>
                  <a:pt x="786" y="370"/>
                </a:lnTo>
                <a:lnTo>
                  <a:pt x="786" y="370"/>
                </a:lnTo>
                <a:lnTo>
                  <a:pt x="790" y="350"/>
                </a:lnTo>
                <a:lnTo>
                  <a:pt x="793" y="331"/>
                </a:lnTo>
                <a:lnTo>
                  <a:pt x="794" y="311"/>
                </a:lnTo>
                <a:lnTo>
                  <a:pt x="795" y="290"/>
                </a:lnTo>
                <a:lnTo>
                  <a:pt x="795" y="290"/>
                </a:lnTo>
                <a:lnTo>
                  <a:pt x="794" y="260"/>
                </a:lnTo>
                <a:lnTo>
                  <a:pt x="790" y="231"/>
                </a:lnTo>
                <a:lnTo>
                  <a:pt x="785" y="203"/>
                </a:lnTo>
                <a:lnTo>
                  <a:pt x="776" y="178"/>
                </a:lnTo>
                <a:lnTo>
                  <a:pt x="767" y="152"/>
                </a:lnTo>
                <a:lnTo>
                  <a:pt x="755" y="128"/>
                </a:lnTo>
                <a:lnTo>
                  <a:pt x="741" y="106"/>
                </a:lnTo>
                <a:lnTo>
                  <a:pt x="726" y="85"/>
                </a:lnTo>
                <a:lnTo>
                  <a:pt x="709" y="66"/>
                </a:lnTo>
                <a:lnTo>
                  <a:pt x="690" y="50"/>
                </a:lnTo>
                <a:lnTo>
                  <a:pt x="670" y="35"/>
                </a:lnTo>
                <a:lnTo>
                  <a:pt x="660" y="29"/>
                </a:lnTo>
                <a:lnTo>
                  <a:pt x="650" y="23"/>
                </a:lnTo>
                <a:lnTo>
                  <a:pt x="639" y="18"/>
                </a:lnTo>
                <a:lnTo>
                  <a:pt x="628" y="14"/>
                </a:lnTo>
                <a:lnTo>
                  <a:pt x="616" y="9"/>
                </a:lnTo>
                <a:lnTo>
                  <a:pt x="604" y="6"/>
                </a:lnTo>
                <a:lnTo>
                  <a:pt x="593" y="3"/>
                </a:lnTo>
                <a:lnTo>
                  <a:pt x="581" y="2"/>
                </a:lnTo>
                <a:lnTo>
                  <a:pt x="569" y="1"/>
                </a:lnTo>
                <a:lnTo>
                  <a:pt x="557" y="0"/>
                </a:lnTo>
                <a:lnTo>
                  <a:pt x="557" y="0"/>
                </a:lnTo>
                <a:lnTo>
                  <a:pt x="543" y="1"/>
                </a:lnTo>
                <a:lnTo>
                  <a:pt x="529" y="2"/>
                </a:lnTo>
                <a:lnTo>
                  <a:pt x="517" y="4"/>
                </a:lnTo>
                <a:lnTo>
                  <a:pt x="503" y="7"/>
                </a:lnTo>
                <a:lnTo>
                  <a:pt x="490" y="11"/>
                </a:lnTo>
                <a:lnTo>
                  <a:pt x="477" y="17"/>
                </a:lnTo>
                <a:lnTo>
                  <a:pt x="465" y="22"/>
                </a:lnTo>
                <a:lnTo>
                  <a:pt x="452" y="30"/>
                </a:lnTo>
                <a:lnTo>
                  <a:pt x="452" y="30"/>
                </a:lnTo>
                <a:lnTo>
                  <a:pt x="447" y="33"/>
                </a:lnTo>
                <a:lnTo>
                  <a:pt x="442" y="37"/>
                </a:lnTo>
                <a:lnTo>
                  <a:pt x="439" y="43"/>
                </a:lnTo>
                <a:lnTo>
                  <a:pt x="438" y="49"/>
                </a:lnTo>
                <a:lnTo>
                  <a:pt x="437" y="54"/>
                </a:lnTo>
                <a:lnTo>
                  <a:pt x="437" y="61"/>
                </a:lnTo>
                <a:lnTo>
                  <a:pt x="438" y="67"/>
                </a:lnTo>
                <a:lnTo>
                  <a:pt x="441" y="73"/>
                </a:lnTo>
                <a:lnTo>
                  <a:pt x="441" y="73"/>
                </a:lnTo>
                <a:lnTo>
                  <a:pt x="445" y="78"/>
                </a:lnTo>
                <a:lnTo>
                  <a:pt x="450" y="82"/>
                </a:lnTo>
                <a:lnTo>
                  <a:pt x="455" y="85"/>
                </a:lnTo>
                <a:lnTo>
                  <a:pt x="461" y="88"/>
                </a:lnTo>
                <a:lnTo>
                  <a:pt x="467" y="89"/>
                </a:lnTo>
                <a:lnTo>
                  <a:pt x="473" y="88"/>
                </a:lnTo>
                <a:lnTo>
                  <a:pt x="479" y="87"/>
                </a:lnTo>
                <a:lnTo>
                  <a:pt x="484" y="84"/>
                </a:lnTo>
                <a:lnTo>
                  <a:pt x="484" y="84"/>
                </a:lnTo>
                <a:close/>
                <a:moveTo>
                  <a:pt x="763" y="540"/>
                </a:moveTo>
                <a:lnTo>
                  <a:pt x="763" y="540"/>
                </a:lnTo>
                <a:lnTo>
                  <a:pt x="757" y="541"/>
                </a:lnTo>
                <a:lnTo>
                  <a:pt x="751" y="544"/>
                </a:lnTo>
                <a:lnTo>
                  <a:pt x="746" y="546"/>
                </a:lnTo>
                <a:lnTo>
                  <a:pt x="741" y="550"/>
                </a:lnTo>
                <a:lnTo>
                  <a:pt x="738" y="554"/>
                </a:lnTo>
                <a:lnTo>
                  <a:pt x="734" y="560"/>
                </a:lnTo>
                <a:lnTo>
                  <a:pt x="732" y="566"/>
                </a:lnTo>
                <a:lnTo>
                  <a:pt x="732" y="573"/>
                </a:lnTo>
                <a:lnTo>
                  <a:pt x="732" y="573"/>
                </a:lnTo>
                <a:lnTo>
                  <a:pt x="732" y="579"/>
                </a:lnTo>
                <a:lnTo>
                  <a:pt x="734" y="584"/>
                </a:lnTo>
                <a:lnTo>
                  <a:pt x="738" y="590"/>
                </a:lnTo>
                <a:lnTo>
                  <a:pt x="741" y="595"/>
                </a:lnTo>
                <a:lnTo>
                  <a:pt x="746" y="598"/>
                </a:lnTo>
                <a:lnTo>
                  <a:pt x="751" y="602"/>
                </a:lnTo>
                <a:lnTo>
                  <a:pt x="757" y="604"/>
                </a:lnTo>
                <a:lnTo>
                  <a:pt x="763" y="605"/>
                </a:lnTo>
                <a:lnTo>
                  <a:pt x="763" y="605"/>
                </a:lnTo>
                <a:lnTo>
                  <a:pt x="784" y="606"/>
                </a:lnTo>
                <a:lnTo>
                  <a:pt x="803" y="608"/>
                </a:lnTo>
                <a:lnTo>
                  <a:pt x="821" y="613"/>
                </a:lnTo>
                <a:lnTo>
                  <a:pt x="839" y="620"/>
                </a:lnTo>
                <a:lnTo>
                  <a:pt x="856" y="628"/>
                </a:lnTo>
                <a:lnTo>
                  <a:pt x="872" y="639"/>
                </a:lnTo>
                <a:lnTo>
                  <a:pt x="887" y="650"/>
                </a:lnTo>
                <a:lnTo>
                  <a:pt x="900" y="663"/>
                </a:lnTo>
                <a:lnTo>
                  <a:pt x="911" y="678"/>
                </a:lnTo>
                <a:lnTo>
                  <a:pt x="923" y="693"/>
                </a:lnTo>
                <a:lnTo>
                  <a:pt x="932" y="709"/>
                </a:lnTo>
                <a:lnTo>
                  <a:pt x="940" y="727"/>
                </a:lnTo>
                <a:lnTo>
                  <a:pt x="946" y="745"/>
                </a:lnTo>
                <a:lnTo>
                  <a:pt x="951" y="764"/>
                </a:lnTo>
                <a:lnTo>
                  <a:pt x="953" y="784"/>
                </a:lnTo>
                <a:lnTo>
                  <a:pt x="954" y="803"/>
                </a:lnTo>
                <a:lnTo>
                  <a:pt x="954" y="803"/>
                </a:lnTo>
                <a:lnTo>
                  <a:pt x="954" y="809"/>
                </a:lnTo>
                <a:lnTo>
                  <a:pt x="952" y="814"/>
                </a:lnTo>
                <a:lnTo>
                  <a:pt x="952" y="814"/>
                </a:lnTo>
                <a:lnTo>
                  <a:pt x="950" y="820"/>
                </a:lnTo>
                <a:lnTo>
                  <a:pt x="950" y="827"/>
                </a:lnTo>
                <a:lnTo>
                  <a:pt x="950" y="832"/>
                </a:lnTo>
                <a:lnTo>
                  <a:pt x="952" y="839"/>
                </a:lnTo>
                <a:lnTo>
                  <a:pt x="954" y="844"/>
                </a:lnTo>
                <a:lnTo>
                  <a:pt x="959" y="848"/>
                </a:lnTo>
                <a:lnTo>
                  <a:pt x="963" y="853"/>
                </a:lnTo>
                <a:lnTo>
                  <a:pt x="968" y="856"/>
                </a:lnTo>
                <a:lnTo>
                  <a:pt x="968" y="856"/>
                </a:lnTo>
                <a:lnTo>
                  <a:pt x="975" y="858"/>
                </a:lnTo>
                <a:lnTo>
                  <a:pt x="981" y="859"/>
                </a:lnTo>
                <a:lnTo>
                  <a:pt x="981" y="859"/>
                </a:lnTo>
                <a:lnTo>
                  <a:pt x="985" y="858"/>
                </a:lnTo>
                <a:lnTo>
                  <a:pt x="990" y="857"/>
                </a:lnTo>
                <a:lnTo>
                  <a:pt x="998" y="854"/>
                </a:lnTo>
                <a:lnTo>
                  <a:pt x="1003" y="851"/>
                </a:lnTo>
                <a:lnTo>
                  <a:pt x="1006" y="848"/>
                </a:lnTo>
                <a:lnTo>
                  <a:pt x="1008" y="844"/>
                </a:lnTo>
                <a:lnTo>
                  <a:pt x="1010" y="840"/>
                </a:lnTo>
                <a:lnTo>
                  <a:pt x="1010" y="840"/>
                </a:lnTo>
                <a:lnTo>
                  <a:pt x="1013" y="831"/>
                </a:lnTo>
                <a:lnTo>
                  <a:pt x="1017" y="823"/>
                </a:lnTo>
                <a:lnTo>
                  <a:pt x="1018" y="813"/>
                </a:lnTo>
                <a:lnTo>
                  <a:pt x="1018" y="803"/>
                </a:lnTo>
                <a:lnTo>
                  <a:pt x="1018" y="803"/>
                </a:lnTo>
                <a:lnTo>
                  <a:pt x="1018" y="790"/>
                </a:lnTo>
                <a:lnTo>
                  <a:pt x="1017" y="777"/>
                </a:lnTo>
                <a:lnTo>
                  <a:pt x="1013" y="751"/>
                </a:lnTo>
                <a:lnTo>
                  <a:pt x="1007" y="726"/>
                </a:lnTo>
                <a:lnTo>
                  <a:pt x="998" y="702"/>
                </a:lnTo>
                <a:lnTo>
                  <a:pt x="988" y="679"/>
                </a:lnTo>
                <a:lnTo>
                  <a:pt x="976" y="657"/>
                </a:lnTo>
                <a:lnTo>
                  <a:pt x="961" y="637"/>
                </a:lnTo>
                <a:lnTo>
                  <a:pt x="945" y="619"/>
                </a:lnTo>
                <a:lnTo>
                  <a:pt x="926" y="602"/>
                </a:lnTo>
                <a:lnTo>
                  <a:pt x="907" y="585"/>
                </a:lnTo>
                <a:lnTo>
                  <a:pt x="887" y="573"/>
                </a:lnTo>
                <a:lnTo>
                  <a:pt x="864" y="562"/>
                </a:lnTo>
                <a:lnTo>
                  <a:pt x="852" y="556"/>
                </a:lnTo>
                <a:lnTo>
                  <a:pt x="841" y="552"/>
                </a:lnTo>
                <a:lnTo>
                  <a:pt x="829" y="549"/>
                </a:lnTo>
                <a:lnTo>
                  <a:pt x="816" y="546"/>
                </a:lnTo>
                <a:lnTo>
                  <a:pt x="803" y="544"/>
                </a:lnTo>
                <a:lnTo>
                  <a:pt x="790" y="542"/>
                </a:lnTo>
                <a:lnTo>
                  <a:pt x="777" y="541"/>
                </a:lnTo>
                <a:lnTo>
                  <a:pt x="763" y="540"/>
                </a:lnTo>
                <a:lnTo>
                  <a:pt x="763" y="54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>
              <a:solidFill>
                <a:schemeClr val="bg1"/>
              </a:solidFill>
            </a:endParaRPr>
          </a:p>
        </p:txBody>
      </p:sp>
      <p:grpSp>
        <p:nvGrpSpPr>
          <p:cNvPr id="41" name="组合 99">
            <a:extLst>
              <a:ext uri="{FF2B5EF4-FFF2-40B4-BE49-F238E27FC236}">
                <a16:creationId xmlns:a16="http://schemas.microsoft.com/office/drawing/2014/main" id="{77FB909E-2CC0-481A-AB53-654F2001AC35}"/>
              </a:ext>
            </a:extLst>
          </p:cNvPr>
          <p:cNvGrpSpPr/>
          <p:nvPr/>
        </p:nvGrpSpPr>
        <p:grpSpPr>
          <a:xfrm>
            <a:off x="4399610" y="3987303"/>
            <a:ext cx="586784" cy="586784"/>
            <a:chOff x="4652555" y="2117022"/>
            <a:chExt cx="793672" cy="793672"/>
          </a:xfrm>
        </p:grpSpPr>
        <p:sp>
          <p:nvSpPr>
            <p:cNvPr id="42" name="椭圆 433">
              <a:extLst>
                <a:ext uri="{FF2B5EF4-FFF2-40B4-BE49-F238E27FC236}">
                  <a16:creationId xmlns:a16="http://schemas.microsoft.com/office/drawing/2014/main" id="{0AE46615-E13A-4021-8817-44A418C055E1}"/>
                </a:ext>
              </a:extLst>
            </p:cNvPr>
            <p:cNvSpPr/>
            <p:nvPr/>
          </p:nvSpPr>
          <p:spPr>
            <a:xfrm>
              <a:off x="4652555" y="2117022"/>
              <a:ext cx="793672" cy="793672"/>
            </a:xfrm>
            <a:prstGeom prst="ellipse">
              <a:avLst/>
            </a:prstGeom>
            <a:solidFill>
              <a:srgbClr val="345692">
                <a:alpha val="23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43" name="椭圆 433">
              <a:extLst>
                <a:ext uri="{FF2B5EF4-FFF2-40B4-BE49-F238E27FC236}">
                  <a16:creationId xmlns:a16="http://schemas.microsoft.com/office/drawing/2014/main" id="{0456E9B7-6EF6-4110-9125-75421A692415}"/>
                </a:ext>
              </a:extLst>
            </p:cNvPr>
            <p:cNvSpPr/>
            <p:nvPr/>
          </p:nvSpPr>
          <p:spPr>
            <a:xfrm>
              <a:off x="4714258" y="2179058"/>
              <a:ext cx="664845" cy="664845"/>
            </a:xfrm>
            <a:prstGeom prst="ellipse">
              <a:avLst/>
            </a:prstGeom>
            <a:solidFill>
              <a:srgbClr val="E29E4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</p:grpSp>
      <p:pic>
        <p:nvPicPr>
          <p:cNvPr id="44" name="图片 89">
            <a:extLst>
              <a:ext uri="{FF2B5EF4-FFF2-40B4-BE49-F238E27FC236}">
                <a16:creationId xmlns:a16="http://schemas.microsoft.com/office/drawing/2014/main" id="{1F596361-BDC5-4000-8896-0868AE72F939}"/>
              </a:ext>
            </a:extLst>
          </p:cNvPr>
          <p:cNvPicPr>
            <a:picLocks noChangeAspect="1"/>
          </p:cNvPicPr>
          <p:nvPr/>
        </p:nvPicPr>
        <p:blipFill>
          <a:blip r:embed="rId5">
            <a:biLevel thresh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0893" y="4171698"/>
            <a:ext cx="231306" cy="246391"/>
          </a:xfrm>
          <a:prstGeom prst="rect">
            <a:avLst/>
          </a:prstGeom>
        </p:spPr>
      </p:pic>
      <p:grpSp>
        <p:nvGrpSpPr>
          <p:cNvPr id="45" name="组合 102">
            <a:extLst>
              <a:ext uri="{FF2B5EF4-FFF2-40B4-BE49-F238E27FC236}">
                <a16:creationId xmlns:a16="http://schemas.microsoft.com/office/drawing/2014/main" id="{13723610-A262-409E-902C-A3E24EC93946}"/>
              </a:ext>
            </a:extLst>
          </p:cNvPr>
          <p:cNvGrpSpPr/>
          <p:nvPr/>
        </p:nvGrpSpPr>
        <p:grpSpPr>
          <a:xfrm>
            <a:off x="5737756" y="4556016"/>
            <a:ext cx="586784" cy="586784"/>
            <a:chOff x="4652555" y="2117022"/>
            <a:chExt cx="793672" cy="793672"/>
          </a:xfrm>
        </p:grpSpPr>
        <p:sp>
          <p:nvSpPr>
            <p:cNvPr id="46" name="椭圆 433">
              <a:extLst>
                <a:ext uri="{FF2B5EF4-FFF2-40B4-BE49-F238E27FC236}">
                  <a16:creationId xmlns:a16="http://schemas.microsoft.com/office/drawing/2014/main" id="{6CEFAF4D-9BA6-4EE9-BF32-1FB09D882313}"/>
                </a:ext>
              </a:extLst>
            </p:cNvPr>
            <p:cNvSpPr/>
            <p:nvPr/>
          </p:nvSpPr>
          <p:spPr>
            <a:xfrm>
              <a:off x="4652555" y="2117022"/>
              <a:ext cx="793672" cy="793672"/>
            </a:xfrm>
            <a:prstGeom prst="ellipse">
              <a:avLst/>
            </a:prstGeom>
            <a:solidFill>
              <a:srgbClr val="345692">
                <a:alpha val="23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47" name="椭圆 433">
              <a:extLst>
                <a:ext uri="{FF2B5EF4-FFF2-40B4-BE49-F238E27FC236}">
                  <a16:creationId xmlns:a16="http://schemas.microsoft.com/office/drawing/2014/main" id="{96247EB0-AA8C-4496-ADD9-5E0594715A10}"/>
                </a:ext>
              </a:extLst>
            </p:cNvPr>
            <p:cNvSpPr/>
            <p:nvPr/>
          </p:nvSpPr>
          <p:spPr>
            <a:xfrm>
              <a:off x="4714258" y="2179058"/>
              <a:ext cx="664845" cy="664845"/>
            </a:xfrm>
            <a:prstGeom prst="ellipse">
              <a:avLst/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</p:grpSp>
      <p:sp>
        <p:nvSpPr>
          <p:cNvPr id="48" name="Freeform 27">
            <a:extLst>
              <a:ext uri="{FF2B5EF4-FFF2-40B4-BE49-F238E27FC236}">
                <a16:creationId xmlns:a16="http://schemas.microsoft.com/office/drawing/2014/main" id="{8F541EDB-9B5C-417D-B0D4-3802F20DE94F}"/>
              </a:ext>
            </a:extLst>
          </p:cNvPr>
          <p:cNvSpPr>
            <a:spLocks noEditPoints="1"/>
          </p:cNvSpPr>
          <p:nvPr/>
        </p:nvSpPr>
        <p:spPr bwMode="auto">
          <a:xfrm>
            <a:off x="5915813" y="4716909"/>
            <a:ext cx="246031" cy="235254"/>
          </a:xfrm>
          <a:custGeom>
            <a:avLst/>
            <a:gdLst/>
            <a:ahLst/>
            <a:cxnLst>
              <a:cxn ang="0">
                <a:pos x="126" y="3"/>
              </a:cxn>
              <a:cxn ang="0">
                <a:pos x="106" y="8"/>
              </a:cxn>
              <a:cxn ang="0">
                <a:pos x="121" y="88"/>
              </a:cxn>
              <a:cxn ang="0">
                <a:pos x="147" y="82"/>
              </a:cxn>
              <a:cxn ang="0">
                <a:pos x="126" y="3"/>
              </a:cxn>
              <a:cxn ang="0">
                <a:pos x="29" y="98"/>
              </a:cxn>
              <a:cxn ang="0">
                <a:pos x="97" y="98"/>
              </a:cxn>
              <a:cxn ang="0">
                <a:pos x="97" y="103"/>
              </a:cxn>
              <a:cxn ang="0">
                <a:pos x="29" y="103"/>
              </a:cxn>
              <a:cxn ang="0">
                <a:pos x="29" y="98"/>
              </a:cxn>
              <a:cxn ang="0">
                <a:pos x="121" y="118"/>
              </a:cxn>
              <a:cxn ang="0">
                <a:pos x="125" y="131"/>
              </a:cxn>
              <a:cxn ang="0">
                <a:pos x="6" y="131"/>
              </a:cxn>
              <a:cxn ang="0">
                <a:pos x="0" y="131"/>
              </a:cxn>
              <a:cxn ang="0">
                <a:pos x="0" y="124"/>
              </a:cxn>
              <a:cxn ang="0">
                <a:pos x="0" y="47"/>
              </a:cxn>
              <a:cxn ang="0">
                <a:pos x="0" y="44"/>
              </a:cxn>
              <a:cxn ang="0">
                <a:pos x="2" y="42"/>
              </a:cxn>
              <a:cxn ang="0">
                <a:pos x="26" y="19"/>
              </a:cxn>
              <a:cxn ang="0">
                <a:pos x="28" y="17"/>
              </a:cxn>
              <a:cxn ang="0">
                <a:pos x="31" y="17"/>
              </a:cxn>
              <a:cxn ang="0">
                <a:pos x="98" y="17"/>
              </a:cxn>
              <a:cxn ang="0">
                <a:pos x="99" y="30"/>
              </a:cxn>
              <a:cxn ang="0">
                <a:pos x="37" y="30"/>
              </a:cxn>
              <a:cxn ang="0">
                <a:pos x="39" y="51"/>
              </a:cxn>
              <a:cxn ang="0">
                <a:pos x="40" y="54"/>
              </a:cxn>
              <a:cxn ang="0">
                <a:pos x="36" y="54"/>
              </a:cxn>
              <a:cxn ang="0">
                <a:pos x="13" y="53"/>
              </a:cxn>
              <a:cxn ang="0">
                <a:pos x="13" y="118"/>
              </a:cxn>
              <a:cxn ang="0">
                <a:pos x="121" y="118"/>
              </a:cxn>
              <a:cxn ang="0">
                <a:pos x="16" y="47"/>
              </a:cxn>
              <a:cxn ang="0">
                <a:pos x="32" y="47"/>
              </a:cxn>
              <a:cxn ang="0">
                <a:pos x="31" y="33"/>
              </a:cxn>
              <a:cxn ang="0">
                <a:pos x="16" y="47"/>
              </a:cxn>
              <a:cxn ang="0">
                <a:pos x="97" y="78"/>
              </a:cxn>
              <a:cxn ang="0">
                <a:pos x="29" y="78"/>
              </a:cxn>
              <a:cxn ang="0">
                <a:pos x="29" y="83"/>
              </a:cxn>
              <a:cxn ang="0">
                <a:pos x="97" y="83"/>
              </a:cxn>
              <a:cxn ang="0">
                <a:pos x="97" y="78"/>
              </a:cxn>
              <a:cxn ang="0">
                <a:pos x="97" y="59"/>
              </a:cxn>
              <a:cxn ang="0">
                <a:pos x="56" y="59"/>
              </a:cxn>
              <a:cxn ang="0">
                <a:pos x="56" y="64"/>
              </a:cxn>
              <a:cxn ang="0">
                <a:pos x="97" y="64"/>
              </a:cxn>
              <a:cxn ang="0">
                <a:pos x="97" y="59"/>
              </a:cxn>
              <a:cxn ang="0">
                <a:pos x="97" y="40"/>
              </a:cxn>
              <a:cxn ang="0">
                <a:pos x="56" y="40"/>
              </a:cxn>
              <a:cxn ang="0">
                <a:pos x="56" y="45"/>
              </a:cxn>
              <a:cxn ang="0">
                <a:pos x="97" y="45"/>
              </a:cxn>
              <a:cxn ang="0">
                <a:pos x="97" y="40"/>
              </a:cxn>
              <a:cxn ang="0">
                <a:pos x="149" y="121"/>
              </a:cxn>
              <a:cxn ang="0">
                <a:pos x="138" y="124"/>
              </a:cxn>
              <a:cxn ang="0">
                <a:pos x="138" y="135"/>
              </a:cxn>
              <a:cxn ang="0">
                <a:pos x="146" y="144"/>
              </a:cxn>
              <a:cxn ang="0">
                <a:pos x="151" y="143"/>
              </a:cxn>
              <a:cxn ang="0">
                <a:pos x="154" y="131"/>
              </a:cxn>
              <a:cxn ang="0">
                <a:pos x="149" y="121"/>
              </a:cxn>
              <a:cxn ang="0">
                <a:pos x="147" y="88"/>
              </a:cxn>
              <a:cxn ang="0">
                <a:pos x="151" y="118"/>
              </a:cxn>
              <a:cxn ang="0">
                <a:pos x="133" y="122"/>
              </a:cxn>
              <a:cxn ang="0">
                <a:pos x="124" y="93"/>
              </a:cxn>
              <a:cxn ang="0">
                <a:pos x="147" y="88"/>
              </a:cxn>
            </a:cxnLst>
            <a:rect l="0" t="0" r="r" b="b"/>
            <a:pathLst>
              <a:path w="154" h="144">
                <a:moveTo>
                  <a:pt x="126" y="3"/>
                </a:moveTo>
                <a:cubicBezTo>
                  <a:pt x="117" y="0"/>
                  <a:pt x="111" y="2"/>
                  <a:pt x="106" y="8"/>
                </a:cubicBezTo>
                <a:cubicBezTo>
                  <a:pt x="108" y="37"/>
                  <a:pt x="113" y="64"/>
                  <a:pt x="121" y="88"/>
                </a:cubicBezTo>
                <a:cubicBezTo>
                  <a:pt x="130" y="86"/>
                  <a:pt x="138" y="84"/>
                  <a:pt x="147" y="82"/>
                </a:cubicBezTo>
                <a:cubicBezTo>
                  <a:pt x="144" y="53"/>
                  <a:pt x="137" y="27"/>
                  <a:pt x="126" y="3"/>
                </a:cubicBezTo>
                <a:close/>
                <a:moveTo>
                  <a:pt x="29" y="98"/>
                </a:moveTo>
                <a:cubicBezTo>
                  <a:pt x="97" y="98"/>
                  <a:pt x="97" y="98"/>
                  <a:pt x="97" y="98"/>
                </a:cubicBezTo>
                <a:cubicBezTo>
                  <a:pt x="97" y="103"/>
                  <a:pt x="97" y="103"/>
                  <a:pt x="97" y="103"/>
                </a:cubicBezTo>
                <a:cubicBezTo>
                  <a:pt x="29" y="103"/>
                  <a:pt x="29" y="103"/>
                  <a:pt x="29" y="103"/>
                </a:cubicBezTo>
                <a:cubicBezTo>
                  <a:pt x="29" y="98"/>
                  <a:pt x="29" y="98"/>
                  <a:pt x="29" y="98"/>
                </a:cubicBezTo>
                <a:close/>
                <a:moveTo>
                  <a:pt x="121" y="118"/>
                </a:moveTo>
                <a:cubicBezTo>
                  <a:pt x="125" y="131"/>
                  <a:pt x="125" y="131"/>
                  <a:pt x="125" y="131"/>
                </a:cubicBezTo>
                <a:cubicBezTo>
                  <a:pt x="29" y="131"/>
                  <a:pt x="54" y="131"/>
                  <a:pt x="6" y="131"/>
                </a:cubicBezTo>
                <a:cubicBezTo>
                  <a:pt x="0" y="131"/>
                  <a:pt x="0" y="131"/>
                  <a:pt x="0" y="131"/>
                </a:cubicBezTo>
                <a:cubicBezTo>
                  <a:pt x="0" y="124"/>
                  <a:pt x="0" y="124"/>
                  <a:pt x="0" y="124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4"/>
                  <a:pt x="0" y="44"/>
                  <a:pt x="0" y="44"/>
                </a:cubicBezTo>
                <a:cubicBezTo>
                  <a:pt x="2" y="42"/>
                  <a:pt x="2" y="42"/>
                  <a:pt x="2" y="42"/>
                </a:cubicBezTo>
                <a:cubicBezTo>
                  <a:pt x="26" y="19"/>
                  <a:pt x="26" y="19"/>
                  <a:pt x="26" y="19"/>
                </a:cubicBezTo>
                <a:cubicBezTo>
                  <a:pt x="28" y="17"/>
                  <a:pt x="28" y="17"/>
                  <a:pt x="28" y="17"/>
                </a:cubicBezTo>
                <a:cubicBezTo>
                  <a:pt x="31" y="17"/>
                  <a:pt x="31" y="17"/>
                  <a:pt x="31" y="17"/>
                </a:cubicBezTo>
                <a:cubicBezTo>
                  <a:pt x="98" y="17"/>
                  <a:pt x="98" y="17"/>
                  <a:pt x="98" y="17"/>
                </a:cubicBezTo>
                <a:cubicBezTo>
                  <a:pt x="98" y="21"/>
                  <a:pt x="98" y="26"/>
                  <a:pt x="99" y="30"/>
                </a:cubicBezTo>
                <a:cubicBezTo>
                  <a:pt x="37" y="30"/>
                  <a:pt x="37" y="30"/>
                  <a:pt x="37" y="30"/>
                </a:cubicBezTo>
                <a:cubicBezTo>
                  <a:pt x="39" y="51"/>
                  <a:pt x="39" y="51"/>
                  <a:pt x="39" y="51"/>
                </a:cubicBezTo>
                <a:cubicBezTo>
                  <a:pt x="40" y="54"/>
                  <a:pt x="40" y="54"/>
                  <a:pt x="40" y="54"/>
                </a:cubicBezTo>
                <a:cubicBezTo>
                  <a:pt x="36" y="54"/>
                  <a:pt x="36" y="54"/>
                  <a:pt x="36" y="54"/>
                </a:cubicBezTo>
                <a:cubicBezTo>
                  <a:pt x="13" y="53"/>
                  <a:pt x="13" y="53"/>
                  <a:pt x="13" y="53"/>
                </a:cubicBezTo>
                <a:cubicBezTo>
                  <a:pt x="13" y="118"/>
                  <a:pt x="13" y="118"/>
                  <a:pt x="13" y="118"/>
                </a:cubicBezTo>
                <a:cubicBezTo>
                  <a:pt x="47" y="118"/>
                  <a:pt x="51" y="118"/>
                  <a:pt x="121" y="118"/>
                </a:cubicBezTo>
                <a:close/>
                <a:moveTo>
                  <a:pt x="16" y="47"/>
                </a:moveTo>
                <a:cubicBezTo>
                  <a:pt x="32" y="47"/>
                  <a:pt x="32" y="47"/>
                  <a:pt x="32" y="47"/>
                </a:cubicBezTo>
                <a:cubicBezTo>
                  <a:pt x="31" y="33"/>
                  <a:pt x="31" y="33"/>
                  <a:pt x="31" y="33"/>
                </a:cubicBezTo>
                <a:cubicBezTo>
                  <a:pt x="16" y="47"/>
                  <a:pt x="16" y="47"/>
                  <a:pt x="16" y="47"/>
                </a:cubicBezTo>
                <a:close/>
                <a:moveTo>
                  <a:pt x="97" y="78"/>
                </a:moveTo>
                <a:cubicBezTo>
                  <a:pt x="29" y="78"/>
                  <a:pt x="29" y="78"/>
                  <a:pt x="29" y="78"/>
                </a:cubicBezTo>
                <a:cubicBezTo>
                  <a:pt x="29" y="83"/>
                  <a:pt x="29" y="83"/>
                  <a:pt x="29" y="83"/>
                </a:cubicBezTo>
                <a:cubicBezTo>
                  <a:pt x="97" y="83"/>
                  <a:pt x="97" y="83"/>
                  <a:pt x="97" y="83"/>
                </a:cubicBezTo>
                <a:cubicBezTo>
                  <a:pt x="97" y="78"/>
                  <a:pt x="97" y="78"/>
                  <a:pt x="97" y="78"/>
                </a:cubicBezTo>
                <a:close/>
                <a:moveTo>
                  <a:pt x="97" y="59"/>
                </a:moveTo>
                <a:cubicBezTo>
                  <a:pt x="56" y="59"/>
                  <a:pt x="56" y="59"/>
                  <a:pt x="56" y="59"/>
                </a:cubicBezTo>
                <a:cubicBezTo>
                  <a:pt x="56" y="64"/>
                  <a:pt x="56" y="64"/>
                  <a:pt x="56" y="64"/>
                </a:cubicBezTo>
                <a:cubicBezTo>
                  <a:pt x="97" y="64"/>
                  <a:pt x="97" y="64"/>
                  <a:pt x="97" y="64"/>
                </a:cubicBezTo>
                <a:cubicBezTo>
                  <a:pt x="97" y="59"/>
                  <a:pt x="97" y="59"/>
                  <a:pt x="97" y="59"/>
                </a:cubicBezTo>
                <a:close/>
                <a:moveTo>
                  <a:pt x="97" y="40"/>
                </a:moveTo>
                <a:cubicBezTo>
                  <a:pt x="56" y="40"/>
                  <a:pt x="56" y="40"/>
                  <a:pt x="56" y="40"/>
                </a:cubicBezTo>
                <a:cubicBezTo>
                  <a:pt x="56" y="45"/>
                  <a:pt x="56" y="45"/>
                  <a:pt x="56" y="45"/>
                </a:cubicBezTo>
                <a:cubicBezTo>
                  <a:pt x="97" y="45"/>
                  <a:pt x="97" y="45"/>
                  <a:pt x="97" y="45"/>
                </a:cubicBezTo>
                <a:cubicBezTo>
                  <a:pt x="97" y="40"/>
                  <a:pt x="97" y="40"/>
                  <a:pt x="97" y="40"/>
                </a:cubicBezTo>
                <a:close/>
                <a:moveTo>
                  <a:pt x="149" y="121"/>
                </a:moveTo>
                <a:cubicBezTo>
                  <a:pt x="138" y="124"/>
                  <a:pt x="138" y="124"/>
                  <a:pt x="138" y="124"/>
                </a:cubicBezTo>
                <a:cubicBezTo>
                  <a:pt x="138" y="135"/>
                  <a:pt x="138" y="135"/>
                  <a:pt x="138" y="135"/>
                </a:cubicBezTo>
                <a:cubicBezTo>
                  <a:pt x="146" y="144"/>
                  <a:pt x="146" y="144"/>
                  <a:pt x="146" y="144"/>
                </a:cubicBezTo>
                <a:cubicBezTo>
                  <a:pt x="148" y="144"/>
                  <a:pt x="150" y="143"/>
                  <a:pt x="151" y="143"/>
                </a:cubicBezTo>
                <a:cubicBezTo>
                  <a:pt x="154" y="131"/>
                  <a:pt x="154" y="131"/>
                  <a:pt x="154" y="131"/>
                </a:cubicBezTo>
                <a:cubicBezTo>
                  <a:pt x="149" y="121"/>
                  <a:pt x="149" y="121"/>
                  <a:pt x="149" y="121"/>
                </a:cubicBezTo>
                <a:close/>
                <a:moveTo>
                  <a:pt x="147" y="88"/>
                </a:moveTo>
                <a:cubicBezTo>
                  <a:pt x="149" y="98"/>
                  <a:pt x="150" y="108"/>
                  <a:pt x="151" y="118"/>
                </a:cubicBezTo>
                <a:cubicBezTo>
                  <a:pt x="145" y="119"/>
                  <a:pt x="139" y="120"/>
                  <a:pt x="133" y="122"/>
                </a:cubicBezTo>
                <a:cubicBezTo>
                  <a:pt x="130" y="112"/>
                  <a:pt x="127" y="103"/>
                  <a:pt x="124" y="93"/>
                </a:cubicBezTo>
                <a:cubicBezTo>
                  <a:pt x="132" y="91"/>
                  <a:pt x="139" y="89"/>
                  <a:pt x="147" y="88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grpSp>
        <p:nvGrpSpPr>
          <p:cNvPr id="49" name="组合 105">
            <a:extLst>
              <a:ext uri="{FF2B5EF4-FFF2-40B4-BE49-F238E27FC236}">
                <a16:creationId xmlns:a16="http://schemas.microsoft.com/office/drawing/2014/main" id="{B3FD4C10-A71C-46EA-B382-8CB8B533C75B}"/>
              </a:ext>
            </a:extLst>
          </p:cNvPr>
          <p:cNvGrpSpPr/>
          <p:nvPr/>
        </p:nvGrpSpPr>
        <p:grpSpPr>
          <a:xfrm>
            <a:off x="7043220" y="4001501"/>
            <a:ext cx="586784" cy="586784"/>
            <a:chOff x="4652555" y="2117022"/>
            <a:chExt cx="793672" cy="793672"/>
          </a:xfrm>
        </p:grpSpPr>
        <p:sp>
          <p:nvSpPr>
            <p:cNvPr id="50" name="椭圆 433">
              <a:extLst>
                <a:ext uri="{FF2B5EF4-FFF2-40B4-BE49-F238E27FC236}">
                  <a16:creationId xmlns:a16="http://schemas.microsoft.com/office/drawing/2014/main" id="{30DB0FF5-88E7-4E30-B8AC-D720A646312F}"/>
                </a:ext>
              </a:extLst>
            </p:cNvPr>
            <p:cNvSpPr/>
            <p:nvPr/>
          </p:nvSpPr>
          <p:spPr>
            <a:xfrm>
              <a:off x="4652555" y="2117022"/>
              <a:ext cx="793672" cy="793672"/>
            </a:xfrm>
            <a:prstGeom prst="ellipse">
              <a:avLst/>
            </a:prstGeom>
            <a:solidFill>
              <a:srgbClr val="345692">
                <a:alpha val="23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51" name="椭圆 433">
              <a:extLst>
                <a:ext uri="{FF2B5EF4-FFF2-40B4-BE49-F238E27FC236}">
                  <a16:creationId xmlns:a16="http://schemas.microsoft.com/office/drawing/2014/main" id="{239D2716-C42C-4D40-AB78-FD8122120BF2}"/>
                </a:ext>
              </a:extLst>
            </p:cNvPr>
            <p:cNvSpPr/>
            <p:nvPr/>
          </p:nvSpPr>
          <p:spPr>
            <a:xfrm>
              <a:off x="4714258" y="2179058"/>
              <a:ext cx="664845" cy="664845"/>
            </a:xfrm>
            <a:prstGeom prst="ellipse">
              <a:avLst/>
            </a:prstGeom>
            <a:solidFill>
              <a:srgbClr val="7EA9D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</p:grpSp>
      <p:sp>
        <p:nvSpPr>
          <p:cNvPr id="52" name="Freeform 17">
            <a:extLst>
              <a:ext uri="{FF2B5EF4-FFF2-40B4-BE49-F238E27FC236}">
                <a16:creationId xmlns:a16="http://schemas.microsoft.com/office/drawing/2014/main" id="{5592CA6B-C36F-45B0-8277-F1351D9BD4F7}"/>
              </a:ext>
            </a:extLst>
          </p:cNvPr>
          <p:cNvSpPr>
            <a:spLocks noEditPoints="1"/>
          </p:cNvSpPr>
          <p:nvPr/>
        </p:nvSpPr>
        <p:spPr bwMode="auto">
          <a:xfrm>
            <a:off x="7216192" y="4209724"/>
            <a:ext cx="236831" cy="190285"/>
          </a:xfrm>
          <a:custGeom>
            <a:avLst/>
            <a:gdLst>
              <a:gd name="T0" fmla="*/ 2622 w 2905"/>
              <a:gd name="T1" fmla="*/ 0 h 2726"/>
              <a:gd name="T2" fmla="*/ 283 w 2905"/>
              <a:gd name="T3" fmla="*/ 0 h 2726"/>
              <a:gd name="T4" fmla="*/ 0 w 2905"/>
              <a:gd name="T5" fmla="*/ 283 h 2726"/>
              <a:gd name="T6" fmla="*/ 0 w 2905"/>
              <a:gd name="T7" fmla="*/ 1877 h 2726"/>
              <a:gd name="T8" fmla="*/ 283 w 2905"/>
              <a:gd name="T9" fmla="*/ 2160 h 2726"/>
              <a:gd name="T10" fmla="*/ 983 w 2905"/>
              <a:gd name="T11" fmla="*/ 2160 h 2726"/>
              <a:gd name="T12" fmla="*/ 886 w 2905"/>
              <a:gd name="T13" fmla="*/ 2532 h 2726"/>
              <a:gd name="T14" fmla="*/ 745 w 2905"/>
              <a:gd name="T15" fmla="*/ 2532 h 2726"/>
              <a:gd name="T16" fmla="*/ 648 w 2905"/>
              <a:gd name="T17" fmla="*/ 2629 h 2726"/>
              <a:gd name="T18" fmla="*/ 745 w 2905"/>
              <a:gd name="T19" fmla="*/ 2726 h 2726"/>
              <a:gd name="T20" fmla="*/ 2152 w 2905"/>
              <a:gd name="T21" fmla="*/ 2726 h 2726"/>
              <a:gd name="T22" fmla="*/ 2249 w 2905"/>
              <a:gd name="T23" fmla="*/ 2629 h 2726"/>
              <a:gd name="T24" fmla="*/ 2152 w 2905"/>
              <a:gd name="T25" fmla="*/ 2532 h 2726"/>
              <a:gd name="T26" fmla="*/ 2011 w 2905"/>
              <a:gd name="T27" fmla="*/ 2532 h 2726"/>
              <a:gd name="T28" fmla="*/ 1914 w 2905"/>
              <a:gd name="T29" fmla="*/ 2160 h 2726"/>
              <a:gd name="T30" fmla="*/ 2614 w 2905"/>
              <a:gd name="T31" fmla="*/ 2160 h 2726"/>
              <a:gd name="T32" fmla="*/ 2897 w 2905"/>
              <a:gd name="T33" fmla="*/ 1877 h 2726"/>
              <a:gd name="T34" fmla="*/ 2897 w 2905"/>
              <a:gd name="T35" fmla="*/ 275 h 2726"/>
              <a:gd name="T36" fmla="*/ 2622 w 2905"/>
              <a:gd name="T37" fmla="*/ 0 h 2726"/>
              <a:gd name="T38" fmla="*/ 186 w 2905"/>
              <a:gd name="T39" fmla="*/ 275 h 2726"/>
              <a:gd name="T40" fmla="*/ 283 w 2905"/>
              <a:gd name="T41" fmla="*/ 179 h 2726"/>
              <a:gd name="T42" fmla="*/ 2622 w 2905"/>
              <a:gd name="T43" fmla="*/ 179 h 2726"/>
              <a:gd name="T44" fmla="*/ 2718 w 2905"/>
              <a:gd name="T45" fmla="*/ 275 h 2726"/>
              <a:gd name="T46" fmla="*/ 2718 w 2905"/>
              <a:gd name="T47" fmla="*/ 1541 h 2726"/>
              <a:gd name="T48" fmla="*/ 186 w 2905"/>
              <a:gd name="T49" fmla="*/ 1541 h 2726"/>
              <a:gd name="T50" fmla="*/ 186 w 2905"/>
              <a:gd name="T51" fmla="*/ 275 h 2726"/>
              <a:gd name="T52" fmla="*/ 1080 w 2905"/>
              <a:gd name="T53" fmla="*/ 2524 h 2726"/>
              <a:gd name="T54" fmla="*/ 1177 w 2905"/>
              <a:gd name="T55" fmla="*/ 2152 h 2726"/>
              <a:gd name="T56" fmla="*/ 1735 w 2905"/>
              <a:gd name="T57" fmla="*/ 2152 h 2726"/>
              <a:gd name="T58" fmla="*/ 1832 w 2905"/>
              <a:gd name="T59" fmla="*/ 2524 h 2726"/>
              <a:gd name="T60" fmla="*/ 1080 w 2905"/>
              <a:gd name="T61" fmla="*/ 2524 h 2726"/>
              <a:gd name="T62" fmla="*/ 2622 w 2905"/>
              <a:gd name="T63" fmla="*/ 1966 h 2726"/>
              <a:gd name="T64" fmla="*/ 283 w 2905"/>
              <a:gd name="T65" fmla="*/ 1966 h 2726"/>
              <a:gd name="T66" fmla="*/ 186 w 2905"/>
              <a:gd name="T67" fmla="*/ 1869 h 2726"/>
              <a:gd name="T68" fmla="*/ 186 w 2905"/>
              <a:gd name="T69" fmla="*/ 1683 h 2726"/>
              <a:gd name="T70" fmla="*/ 2718 w 2905"/>
              <a:gd name="T71" fmla="*/ 1683 h 2726"/>
              <a:gd name="T72" fmla="*/ 2718 w 2905"/>
              <a:gd name="T73" fmla="*/ 1869 h 2726"/>
              <a:gd name="T74" fmla="*/ 2622 w 2905"/>
              <a:gd name="T75" fmla="*/ 1966 h 2726"/>
              <a:gd name="T76" fmla="*/ 2622 w 2905"/>
              <a:gd name="T77" fmla="*/ 1966 h 2726"/>
              <a:gd name="T78" fmla="*/ 2622 w 2905"/>
              <a:gd name="T79" fmla="*/ 1966 h 27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2905" h="2726">
                <a:moveTo>
                  <a:pt x="2622" y="0"/>
                </a:moveTo>
                <a:cubicBezTo>
                  <a:pt x="283" y="0"/>
                  <a:pt x="283" y="0"/>
                  <a:pt x="283" y="0"/>
                </a:cubicBezTo>
                <a:cubicBezTo>
                  <a:pt x="127" y="0"/>
                  <a:pt x="0" y="126"/>
                  <a:pt x="0" y="283"/>
                </a:cubicBezTo>
                <a:cubicBezTo>
                  <a:pt x="0" y="1877"/>
                  <a:pt x="0" y="1877"/>
                  <a:pt x="0" y="1877"/>
                </a:cubicBezTo>
                <a:cubicBezTo>
                  <a:pt x="0" y="2033"/>
                  <a:pt x="127" y="2160"/>
                  <a:pt x="283" y="2160"/>
                </a:cubicBezTo>
                <a:cubicBezTo>
                  <a:pt x="983" y="2160"/>
                  <a:pt x="983" y="2160"/>
                  <a:pt x="983" y="2160"/>
                </a:cubicBezTo>
                <a:cubicBezTo>
                  <a:pt x="886" y="2532"/>
                  <a:pt x="886" y="2532"/>
                  <a:pt x="886" y="2532"/>
                </a:cubicBezTo>
                <a:cubicBezTo>
                  <a:pt x="745" y="2532"/>
                  <a:pt x="745" y="2532"/>
                  <a:pt x="745" y="2532"/>
                </a:cubicBezTo>
                <a:cubicBezTo>
                  <a:pt x="693" y="2532"/>
                  <a:pt x="648" y="2577"/>
                  <a:pt x="648" y="2629"/>
                </a:cubicBezTo>
                <a:cubicBezTo>
                  <a:pt x="648" y="2681"/>
                  <a:pt x="693" y="2726"/>
                  <a:pt x="745" y="2726"/>
                </a:cubicBezTo>
                <a:cubicBezTo>
                  <a:pt x="2152" y="2726"/>
                  <a:pt x="2152" y="2726"/>
                  <a:pt x="2152" y="2726"/>
                </a:cubicBezTo>
                <a:cubicBezTo>
                  <a:pt x="2204" y="2726"/>
                  <a:pt x="2249" y="2681"/>
                  <a:pt x="2249" y="2629"/>
                </a:cubicBezTo>
                <a:cubicBezTo>
                  <a:pt x="2249" y="2577"/>
                  <a:pt x="2204" y="2532"/>
                  <a:pt x="2152" y="2532"/>
                </a:cubicBezTo>
                <a:cubicBezTo>
                  <a:pt x="2011" y="2532"/>
                  <a:pt x="2011" y="2532"/>
                  <a:pt x="2011" y="2532"/>
                </a:cubicBezTo>
                <a:cubicBezTo>
                  <a:pt x="1914" y="2160"/>
                  <a:pt x="1914" y="2160"/>
                  <a:pt x="1914" y="2160"/>
                </a:cubicBezTo>
                <a:cubicBezTo>
                  <a:pt x="2614" y="2160"/>
                  <a:pt x="2614" y="2160"/>
                  <a:pt x="2614" y="2160"/>
                </a:cubicBezTo>
                <a:cubicBezTo>
                  <a:pt x="2770" y="2160"/>
                  <a:pt x="2897" y="2033"/>
                  <a:pt x="2897" y="1877"/>
                </a:cubicBezTo>
                <a:cubicBezTo>
                  <a:pt x="2897" y="275"/>
                  <a:pt x="2897" y="275"/>
                  <a:pt x="2897" y="275"/>
                </a:cubicBezTo>
                <a:cubicBezTo>
                  <a:pt x="2905" y="126"/>
                  <a:pt x="2778" y="0"/>
                  <a:pt x="2622" y="0"/>
                </a:cubicBezTo>
                <a:close/>
                <a:moveTo>
                  <a:pt x="186" y="275"/>
                </a:moveTo>
                <a:cubicBezTo>
                  <a:pt x="186" y="223"/>
                  <a:pt x="231" y="179"/>
                  <a:pt x="283" y="179"/>
                </a:cubicBezTo>
                <a:cubicBezTo>
                  <a:pt x="2622" y="179"/>
                  <a:pt x="2622" y="179"/>
                  <a:pt x="2622" y="179"/>
                </a:cubicBezTo>
                <a:cubicBezTo>
                  <a:pt x="2674" y="179"/>
                  <a:pt x="2718" y="223"/>
                  <a:pt x="2718" y="275"/>
                </a:cubicBezTo>
                <a:cubicBezTo>
                  <a:pt x="2718" y="1541"/>
                  <a:pt x="2718" y="1541"/>
                  <a:pt x="2718" y="1541"/>
                </a:cubicBezTo>
                <a:cubicBezTo>
                  <a:pt x="186" y="1541"/>
                  <a:pt x="186" y="1541"/>
                  <a:pt x="186" y="1541"/>
                </a:cubicBezTo>
                <a:lnTo>
                  <a:pt x="186" y="275"/>
                </a:lnTo>
                <a:close/>
                <a:moveTo>
                  <a:pt x="1080" y="2524"/>
                </a:moveTo>
                <a:cubicBezTo>
                  <a:pt x="1177" y="2152"/>
                  <a:pt x="1177" y="2152"/>
                  <a:pt x="1177" y="2152"/>
                </a:cubicBezTo>
                <a:cubicBezTo>
                  <a:pt x="1735" y="2152"/>
                  <a:pt x="1735" y="2152"/>
                  <a:pt x="1735" y="2152"/>
                </a:cubicBezTo>
                <a:cubicBezTo>
                  <a:pt x="1832" y="2524"/>
                  <a:pt x="1832" y="2524"/>
                  <a:pt x="1832" y="2524"/>
                </a:cubicBezTo>
                <a:lnTo>
                  <a:pt x="1080" y="2524"/>
                </a:lnTo>
                <a:close/>
                <a:moveTo>
                  <a:pt x="2622" y="1966"/>
                </a:moveTo>
                <a:cubicBezTo>
                  <a:pt x="283" y="1966"/>
                  <a:pt x="283" y="1966"/>
                  <a:pt x="283" y="1966"/>
                </a:cubicBezTo>
                <a:cubicBezTo>
                  <a:pt x="231" y="1966"/>
                  <a:pt x="186" y="1921"/>
                  <a:pt x="186" y="1869"/>
                </a:cubicBezTo>
                <a:cubicBezTo>
                  <a:pt x="186" y="1683"/>
                  <a:pt x="186" y="1683"/>
                  <a:pt x="186" y="1683"/>
                </a:cubicBezTo>
                <a:cubicBezTo>
                  <a:pt x="2718" y="1683"/>
                  <a:pt x="2718" y="1683"/>
                  <a:pt x="2718" y="1683"/>
                </a:cubicBezTo>
                <a:cubicBezTo>
                  <a:pt x="2718" y="1869"/>
                  <a:pt x="2718" y="1869"/>
                  <a:pt x="2718" y="1869"/>
                </a:cubicBezTo>
                <a:cubicBezTo>
                  <a:pt x="2718" y="1921"/>
                  <a:pt x="2674" y="1966"/>
                  <a:pt x="2622" y="1966"/>
                </a:cubicBezTo>
                <a:close/>
                <a:moveTo>
                  <a:pt x="2622" y="1966"/>
                </a:moveTo>
                <a:cubicBezTo>
                  <a:pt x="2622" y="1966"/>
                  <a:pt x="2622" y="1966"/>
                  <a:pt x="2622" y="1966"/>
                </a:cubicBezTo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grpSp>
        <p:nvGrpSpPr>
          <p:cNvPr id="53" name="组合 108">
            <a:extLst>
              <a:ext uri="{FF2B5EF4-FFF2-40B4-BE49-F238E27FC236}">
                <a16:creationId xmlns:a16="http://schemas.microsoft.com/office/drawing/2014/main" id="{45DA826E-6915-4D5D-A9F0-5BFD0091DEC6}"/>
              </a:ext>
            </a:extLst>
          </p:cNvPr>
          <p:cNvGrpSpPr/>
          <p:nvPr/>
        </p:nvGrpSpPr>
        <p:grpSpPr>
          <a:xfrm>
            <a:off x="7418777" y="2874830"/>
            <a:ext cx="586784" cy="586784"/>
            <a:chOff x="4652555" y="2117022"/>
            <a:chExt cx="793672" cy="793672"/>
          </a:xfrm>
        </p:grpSpPr>
        <p:sp>
          <p:nvSpPr>
            <p:cNvPr id="54" name="椭圆 433">
              <a:extLst>
                <a:ext uri="{FF2B5EF4-FFF2-40B4-BE49-F238E27FC236}">
                  <a16:creationId xmlns:a16="http://schemas.microsoft.com/office/drawing/2014/main" id="{19AF8FD6-F7D5-4546-99E5-96F9F96DF7A3}"/>
                </a:ext>
              </a:extLst>
            </p:cNvPr>
            <p:cNvSpPr/>
            <p:nvPr/>
          </p:nvSpPr>
          <p:spPr>
            <a:xfrm>
              <a:off x="4652555" y="2117022"/>
              <a:ext cx="793672" cy="793672"/>
            </a:xfrm>
            <a:prstGeom prst="ellipse">
              <a:avLst/>
            </a:prstGeom>
            <a:solidFill>
              <a:srgbClr val="345692">
                <a:alpha val="23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55" name="椭圆 433">
              <a:extLst>
                <a:ext uri="{FF2B5EF4-FFF2-40B4-BE49-F238E27FC236}">
                  <a16:creationId xmlns:a16="http://schemas.microsoft.com/office/drawing/2014/main" id="{EDAB9A4A-12A7-437F-8557-B51C0D70971F}"/>
                </a:ext>
              </a:extLst>
            </p:cNvPr>
            <p:cNvSpPr/>
            <p:nvPr/>
          </p:nvSpPr>
          <p:spPr>
            <a:xfrm>
              <a:off x="4714258" y="2179058"/>
              <a:ext cx="664845" cy="664845"/>
            </a:xfrm>
            <a:prstGeom prst="ellipse">
              <a:avLst/>
            </a:prstGeom>
            <a:solidFill>
              <a:srgbClr val="005DC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</p:grpSp>
      <p:sp>
        <p:nvSpPr>
          <p:cNvPr id="56" name="Freeform 75">
            <a:extLst>
              <a:ext uri="{FF2B5EF4-FFF2-40B4-BE49-F238E27FC236}">
                <a16:creationId xmlns:a16="http://schemas.microsoft.com/office/drawing/2014/main" id="{C5936E31-32BA-4785-84E0-5A30005B189C}"/>
              </a:ext>
            </a:extLst>
          </p:cNvPr>
          <p:cNvSpPr>
            <a:spLocks noEditPoints="1"/>
          </p:cNvSpPr>
          <p:nvPr/>
        </p:nvSpPr>
        <p:spPr bwMode="auto">
          <a:xfrm>
            <a:off x="7602748" y="3044691"/>
            <a:ext cx="246351" cy="216012"/>
          </a:xfrm>
          <a:custGeom>
            <a:avLst/>
            <a:gdLst>
              <a:gd name="T0" fmla="*/ 918 w 1018"/>
              <a:gd name="T1" fmla="*/ 194 h 891"/>
              <a:gd name="T2" fmla="*/ 888 w 1018"/>
              <a:gd name="T3" fmla="*/ 149 h 891"/>
              <a:gd name="T4" fmla="*/ 837 w 1018"/>
              <a:gd name="T5" fmla="*/ 128 h 891"/>
              <a:gd name="T6" fmla="*/ 427 w 1018"/>
              <a:gd name="T7" fmla="*/ 122 h 891"/>
              <a:gd name="T8" fmla="*/ 414 w 1018"/>
              <a:gd name="T9" fmla="*/ 96 h 891"/>
              <a:gd name="T10" fmla="*/ 397 w 1018"/>
              <a:gd name="T11" fmla="*/ 42 h 891"/>
              <a:gd name="T12" fmla="*/ 356 w 1018"/>
              <a:gd name="T13" fmla="*/ 8 h 891"/>
              <a:gd name="T14" fmla="*/ 191 w 1018"/>
              <a:gd name="T15" fmla="*/ 0 h 891"/>
              <a:gd name="T16" fmla="*/ 138 w 1018"/>
              <a:gd name="T17" fmla="*/ 16 h 891"/>
              <a:gd name="T18" fmla="*/ 103 w 1018"/>
              <a:gd name="T19" fmla="*/ 58 h 891"/>
              <a:gd name="T20" fmla="*/ 96 w 1018"/>
              <a:gd name="T21" fmla="*/ 255 h 891"/>
              <a:gd name="T22" fmla="*/ 42 w 1018"/>
              <a:gd name="T23" fmla="*/ 271 h 891"/>
              <a:gd name="T24" fmla="*/ 8 w 1018"/>
              <a:gd name="T25" fmla="*/ 312 h 891"/>
              <a:gd name="T26" fmla="*/ 64 w 1018"/>
              <a:gd name="T27" fmla="*/ 795 h 891"/>
              <a:gd name="T28" fmla="*/ 80 w 1018"/>
              <a:gd name="T29" fmla="*/ 849 h 891"/>
              <a:gd name="T30" fmla="*/ 122 w 1018"/>
              <a:gd name="T31" fmla="*/ 883 h 891"/>
              <a:gd name="T32" fmla="*/ 859 w 1018"/>
              <a:gd name="T33" fmla="*/ 891 h 891"/>
              <a:gd name="T34" fmla="*/ 912 w 1018"/>
              <a:gd name="T35" fmla="*/ 875 h 891"/>
              <a:gd name="T36" fmla="*/ 947 w 1018"/>
              <a:gd name="T37" fmla="*/ 832 h 891"/>
              <a:gd name="T38" fmla="*/ 1018 w 1018"/>
              <a:gd name="T39" fmla="*/ 350 h 891"/>
              <a:gd name="T40" fmla="*/ 1001 w 1018"/>
              <a:gd name="T41" fmla="*/ 296 h 891"/>
              <a:gd name="T42" fmla="*/ 960 w 1018"/>
              <a:gd name="T43" fmla="*/ 262 h 891"/>
              <a:gd name="T44" fmla="*/ 159 w 1018"/>
              <a:gd name="T45" fmla="*/ 96 h 891"/>
              <a:gd name="T46" fmla="*/ 173 w 1018"/>
              <a:gd name="T47" fmla="*/ 69 h 891"/>
              <a:gd name="T48" fmla="*/ 324 w 1018"/>
              <a:gd name="T49" fmla="*/ 65 h 891"/>
              <a:gd name="T50" fmla="*/ 349 w 1018"/>
              <a:gd name="T51" fmla="*/ 89 h 891"/>
              <a:gd name="T52" fmla="*/ 358 w 1018"/>
              <a:gd name="T53" fmla="*/ 132 h 891"/>
              <a:gd name="T54" fmla="*/ 392 w 1018"/>
              <a:gd name="T55" fmla="*/ 174 h 891"/>
              <a:gd name="T56" fmla="*/ 446 w 1018"/>
              <a:gd name="T57" fmla="*/ 191 h 891"/>
              <a:gd name="T58" fmla="*/ 849 w 1018"/>
              <a:gd name="T59" fmla="*/ 200 h 891"/>
              <a:gd name="T60" fmla="*/ 159 w 1018"/>
              <a:gd name="T61" fmla="*/ 255 h 891"/>
              <a:gd name="T62" fmla="*/ 886 w 1018"/>
              <a:gd name="T63" fmla="*/ 812 h 891"/>
              <a:gd name="T64" fmla="*/ 159 w 1018"/>
              <a:gd name="T65" fmla="*/ 826 h 891"/>
              <a:gd name="T66" fmla="*/ 132 w 1018"/>
              <a:gd name="T67" fmla="*/ 812 h 891"/>
              <a:gd name="T68" fmla="*/ 65 w 1018"/>
              <a:gd name="T69" fmla="*/ 344 h 891"/>
              <a:gd name="T70" fmla="*/ 89 w 1018"/>
              <a:gd name="T71" fmla="*/ 319 h 891"/>
              <a:gd name="T72" fmla="*/ 940 w 1018"/>
              <a:gd name="T73" fmla="*/ 323 h 891"/>
              <a:gd name="T74" fmla="*/ 891 w 1018"/>
              <a:gd name="T75" fmla="*/ 795 h 891"/>
              <a:gd name="T76" fmla="*/ 203 w 1018"/>
              <a:gd name="T77" fmla="*/ 385 h 891"/>
              <a:gd name="T78" fmla="*/ 170 w 1018"/>
              <a:gd name="T79" fmla="*/ 407 h 891"/>
              <a:gd name="T80" fmla="*/ 153 w 1018"/>
              <a:gd name="T81" fmla="*/ 451 h 891"/>
              <a:gd name="T82" fmla="*/ 170 w 1018"/>
              <a:gd name="T83" fmla="*/ 578 h 891"/>
              <a:gd name="T84" fmla="*/ 221 w 1018"/>
              <a:gd name="T85" fmla="*/ 632 h 891"/>
              <a:gd name="T86" fmla="*/ 469 w 1018"/>
              <a:gd name="T87" fmla="*/ 635 h 891"/>
              <a:gd name="T88" fmla="*/ 512 w 1018"/>
              <a:gd name="T89" fmla="*/ 618 h 891"/>
              <a:gd name="T90" fmla="*/ 537 w 1018"/>
              <a:gd name="T91" fmla="*/ 581 h 891"/>
              <a:gd name="T92" fmla="*/ 540 w 1018"/>
              <a:gd name="T93" fmla="*/ 453 h 891"/>
              <a:gd name="T94" fmla="*/ 523 w 1018"/>
              <a:gd name="T95" fmla="*/ 410 h 891"/>
              <a:gd name="T96" fmla="*/ 485 w 1018"/>
              <a:gd name="T97" fmla="*/ 385 h 891"/>
              <a:gd name="T98" fmla="*/ 477 w 1018"/>
              <a:gd name="T99" fmla="*/ 557 h 891"/>
              <a:gd name="T100" fmla="*/ 462 w 1018"/>
              <a:gd name="T101" fmla="*/ 572 h 891"/>
              <a:gd name="T102" fmla="*/ 229 w 1018"/>
              <a:gd name="T103" fmla="*/ 554 h 891"/>
              <a:gd name="T104" fmla="*/ 223 w 1018"/>
              <a:gd name="T105" fmla="*/ 447 h 891"/>
              <a:gd name="T106" fmla="*/ 473 w 1018"/>
              <a:gd name="T107" fmla="*/ 450 h 89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1018" h="891">
                <a:moveTo>
                  <a:pt x="922" y="255"/>
                </a:moveTo>
                <a:lnTo>
                  <a:pt x="922" y="222"/>
                </a:lnTo>
                <a:lnTo>
                  <a:pt x="922" y="222"/>
                </a:lnTo>
                <a:lnTo>
                  <a:pt x="922" y="213"/>
                </a:lnTo>
                <a:lnTo>
                  <a:pt x="921" y="203"/>
                </a:lnTo>
                <a:lnTo>
                  <a:pt x="918" y="194"/>
                </a:lnTo>
                <a:lnTo>
                  <a:pt x="915" y="186"/>
                </a:lnTo>
                <a:lnTo>
                  <a:pt x="911" y="177"/>
                </a:lnTo>
                <a:lnTo>
                  <a:pt x="906" y="170"/>
                </a:lnTo>
                <a:lnTo>
                  <a:pt x="901" y="162"/>
                </a:lnTo>
                <a:lnTo>
                  <a:pt x="894" y="155"/>
                </a:lnTo>
                <a:lnTo>
                  <a:pt x="888" y="149"/>
                </a:lnTo>
                <a:lnTo>
                  <a:pt x="880" y="144"/>
                </a:lnTo>
                <a:lnTo>
                  <a:pt x="873" y="139"/>
                </a:lnTo>
                <a:lnTo>
                  <a:pt x="864" y="134"/>
                </a:lnTo>
                <a:lnTo>
                  <a:pt x="856" y="131"/>
                </a:lnTo>
                <a:lnTo>
                  <a:pt x="846" y="129"/>
                </a:lnTo>
                <a:lnTo>
                  <a:pt x="837" y="128"/>
                </a:lnTo>
                <a:lnTo>
                  <a:pt x="828" y="127"/>
                </a:lnTo>
                <a:lnTo>
                  <a:pt x="446" y="127"/>
                </a:lnTo>
                <a:lnTo>
                  <a:pt x="446" y="127"/>
                </a:lnTo>
                <a:lnTo>
                  <a:pt x="439" y="127"/>
                </a:lnTo>
                <a:lnTo>
                  <a:pt x="433" y="125"/>
                </a:lnTo>
                <a:lnTo>
                  <a:pt x="427" y="122"/>
                </a:lnTo>
                <a:lnTo>
                  <a:pt x="423" y="118"/>
                </a:lnTo>
                <a:lnTo>
                  <a:pt x="419" y="113"/>
                </a:lnTo>
                <a:lnTo>
                  <a:pt x="417" y="108"/>
                </a:lnTo>
                <a:lnTo>
                  <a:pt x="415" y="102"/>
                </a:lnTo>
                <a:lnTo>
                  <a:pt x="414" y="96"/>
                </a:lnTo>
                <a:lnTo>
                  <a:pt x="414" y="96"/>
                </a:lnTo>
                <a:lnTo>
                  <a:pt x="414" y="86"/>
                </a:lnTo>
                <a:lnTo>
                  <a:pt x="411" y="76"/>
                </a:lnTo>
                <a:lnTo>
                  <a:pt x="409" y="67"/>
                </a:lnTo>
                <a:lnTo>
                  <a:pt x="406" y="58"/>
                </a:lnTo>
                <a:lnTo>
                  <a:pt x="402" y="50"/>
                </a:lnTo>
                <a:lnTo>
                  <a:pt x="397" y="42"/>
                </a:lnTo>
                <a:lnTo>
                  <a:pt x="392" y="35"/>
                </a:lnTo>
                <a:lnTo>
                  <a:pt x="386" y="28"/>
                </a:lnTo>
                <a:lnTo>
                  <a:pt x="379" y="22"/>
                </a:lnTo>
                <a:lnTo>
                  <a:pt x="372" y="16"/>
                </a:lnTo>
                <a:lnTo>
                  <a:pt x="364" y="12"/>
                </a:lnTo>
                <a:lnTo>
                  <a:pt x="356" y="8"/>
                </a:lnTo>
                <a:lnTo>
                  <a:pt x="347" y="5"/>
                </a:lnTo>
                <a:lnTo>
                  <a:pt x="337" y="2"/>
                </a:lnTo>
                <a:lnTo>
                  <a:pt x="328" y="0"/>
                </a:lnTo>
                <a:lnTo>
                  <a:pt x="318" y="0"/>
                </a:lnTo>
                <a:lnTo>
                  <a:pt x="191" y="0"/>
                </a:lnTo>
                <a:lnTo>
                  <a:pt x="191" y="0"/>
                </a:lnTo>
                <a:lnTo>
                  <a:pt x="182" y="0"/>
                </a:lnTo>
                <a:lnTo>
                  <a:pt x="172" y="2"/>
                </a:lnTo>
                <a:lnTo>
                  <a:pt x="162" y="5"/>
                </a:lnTo>
                <a:lnTo>
                  <a:pt x="154" y="8"/>
                </a:lnTo>
                <a:lnTo>
                  <a:pt x="145" y="12"/>
                </a:lnTo>
                <a:lnTo>
                  <a:pt x="138" y="16"/>
                </a:lnTo>
                <a:lnTo>
                  <a:pt x="130" y="22"/>
                </a:lnTo>
                <a:lnTo>
                  <a:pt x="124" y="28"/>
                </a:lnTo>
                <a:lnTo>
                  <a:pt x="117" y="35"/>
                </a:lnTo>
                <a:lnTo>
                  <a:pt x="112" y="42"/>
                </a:lnTo>
                <a:lnTo>
                  <a:pt x="108" y="50"/>
                </a:lnTo>
                <a:lnTo>
                  <a:pt x="103" y="58"/>
                </a:lnTo>
                <a:lnTo>
                  <a:pt x="100" y="67"/>
                </a:lnTo>
                <a:lnTo>
                  <a:pt x="98" y="76"/>
                </a:lnTo>
                <a:lnTo>
                  <a:pt x="96" y="86"/>
                </a:lnTo>
                <a:lnTo>
                  <a:pt x="96" y="96"/>
                </a:lnTo>
                <a:lnTo>
                  <a:pt x="96" y="255"/>
                </a:lnTo>
                <a:lnTo>
                  <a:pt x="96" y="255"/>
                </a:lnTo>
                <a:lnTo>
                  <a:pt x="86" y="255"/>
                </a:lnTo>
                <a:lnTo>
                  <a:pt x="77" y="257"/>
                </a:lnTo>
                <a:lnTo>
                  <a:pt x="67" y="259"/>
                </a:lnTo>
                <a:lnTo>
                  <a:pt x="58" y="262"/>
                </a:lnTo>
                <a:lnTo>
                  <a:pt x="50" y="266"/>
                </a:lnTo>
                <a:lnTo>
                  <a:pt x="42" y="271"/>
                </a:lnTo>
                <a:lnTo>
                  <a:pt x="35" y="276"/>
                </a:lnTo>
                <a:lnTo>
                  <a:pt x="28" y="282"/>
                </a:lnTo>
                <a:lnTo>
                  <a:pt x="22" y="289"/>
                </a:lnTo>
                <a:lnTo>
                  <a:pt x="17" y="296"/>
                </a:lnTo>
                <a:lnTo>
                  <a:pt x="12" y="304"/>
                </a:lnTo>
                <a:lnTo>
                  <a:pt x="8" y="312"/>
                </a:lnTo>
                <a:lnTo>
                  <a:pt x="5" y="321"/>
                </a:lnTo>
                <a:lnTo>
                  <a:pt x="3" y="331"/>
                </a:lnTo>
                <a:lnTo>
                  <a:pt x="0" y="340"/>
                </a:lnTo>
                <a:lnTo>
                  <a:pt x="0" y="350"/>
                </a:lnTo>
                <a:lnTo>
                  <a:pt x="64" y="795"/>
                </a:lnTo>
                <a:lnTo>
                  <a:pt x="64" y="795"/>
                </a:lnTo>
                <a:lnTo>
                  <a:pt x="65" y="805"/>
                </a:lnTo>
                <a:lnTo>
                  <a:pt x="66" y="815"/>
                </a:lnTo>
                <a:lnTo>
                  <a:pt x="68" y="823"/>
                </a:lnTo>
                <a:lnTo>
                  <a:pt x="71" y="832"/>
                </a:lnTo>
                <a:lnTo>
                  <a:pt x="76" y="840"/>
                </a:lnTo>
                <a:lnTo>
                  <a:pt x="80" y="849"/>
                </a:lnTo>
                <a:lnTo>
                  <a:pt x="85" y="855"/>
                </a:lnTo>
                <a:lnTo>
                  <a:pt x="92" y="863"/>
                </a:lnTo>
                <a:lnTo>
                  <a:pt x="99" y="868"/>
                </a:lnTo>
                <a:lnTo>
                  <a:pt x="106" y="875"/>
                </a:lnTo>
                <a:lnTo>
                  <a:pt x="114" y="879"/>
                </a:lnTo>
                <a:lnTo>
                  <a:pt x="122" y="883"/>
                </a:lnTo>
                <a:lnTo>
                  <a:pt x="131" y="887"/>
                </a:lnTo>
                <a:lnTo>
                  <a:pt x="140" y="889"/>
                </a:lnTo>
                <a:lnTo>
                  <a:pt x="150" y="890"/>
                </a:lnTo>
                <a:lnTo>
                  <a:pt x="159" y="891"/>
                </a:lnTo>
                <a:lnTo>
                  <a:pt x="859" y="891"/>
                </a:lnTo>
                <a:lnTo>
                  <a:pt x="859" y="891"/>
                </a:lnTo>
                <a:lnTo>
                  <a:pt x="868" y="890"/>
                </a:lnTo>
                <a:lnTo>
                  <a:pt x="878" y="889"/>
                </a:lnTo>
                <a:lnTo>
                  <a:pt x="888" y="887"/>
                </a:lnTo>
                <a:lnTo>
                  <a:pt x="896" y="883"/>
                </a:lnTo>
                <a:lnTo>
                  <a:pt x="905" y="879"/>
                </a:lnTo>
                <a:lnTo>
                  <a:pt x="912" y="875"/>
                </a:lnTo>
                <a:lnTo>
                  <a:pt x="920" y="868"/>
                </a:lnTo>
                <a:lnTo>
                  <a:pt x="926" y="863"/>
                </a:lnTo>
                <a:lnTo>
                  <a:pt x="933" y="855"/>
                </a:lnTo>
                <a:lnTo>
                  <a:pt x="938" y="849"/>
                </a:lnTo>
                <a:lnTo>
                  <a:pt x="942" y="840"/>
                </a:lnTo>
                <a:lnTo>
                  <a:pt x="947" y="832"/>
                </a:lnTo>
                <a:lnTo>
                  <a:pt x="950" y="823"/>
                </a:lnTo>
                <a:lnTo>
                  <a:pt x="952" y="815"/>
                </a:lnTo>
                <a:lnTo>
                  <a:pt x="954" y="805"/>
                </a:lnTo>
                <a:lnTo>
                  <a:pt x="954" y="795"/>
                </a:lnTo>
                <a:lnTo>
                  <a:pt x="1018" y="350"/>
                </a:lnTo>
                <a:lnTo>
                  <a:pt x="1018" y="350"/>
                </a:lnTo>
                <a:lnTo>
                  <a:pt x="1018" y="340"/>
                </a:lnTo>
                <a:lnTo>
                  <a:pt x="1017" y="331"/>
                </a:lnTo>
                <a:lnTo>
                  <a:pt x="1013" y="321"/>
                </a:lnTo>
                <a:lnTo>
                  <a:pt x="1010" y="312"/>
                </a:lnTo>
                <a:lnTo>
                  <a:pt x="1007" y="304"/>
                </a:lnTo>
                <a:lnTo>
                  <a:pt x="1001" y="296"/>
                </a:lnTo>
                <a:lnTo>
                  <a:pt x="996" y="289"/>
                </a:lnTo>
                <a:lnTo>
                  <a:pt x="990" y="282"/>
                </a:lnTo>
                <a:lnTo>
                  <a:pt x="983" y="276"/>
                </a:lnTo>
                <a:lnTo>
                  <a:pt x="976" y="271"/>
                </a:lnTo>
                <a:lnTo>
                  <a:pt x="968" y="266"/>
                </a:lnTo>
                <a:lnTo>
                  <a:pt x="960" y="262"/>
                </a:lnTo>
                <a:lnTo>
                  <a:pt x="951" y="259"/>
                </a:lnTo>
                <a:lnTo>
                  <a:pt x="941" y="257"/>
                </a:lnTo>
                <a:lnTo>
                  <a:pt x="933" y="255"/>
                </a:lnTo>
                <a:lnTo>
                  <a:pt x="922" y="255"/>
                </a:lnTo>
                <a:lnTo>
                  <a:pt x="922" y="255"/>
                </a:lnTo>
                <a:close/>
                <a:moveTo>
                  <a:pt x="159" y="96"/>
                </a:moveTo>
                <a:lnTo>
                  <a:pt x="159" y="96"/>
                </a:lnTo>
                <a:lnTo>
                  <a:pt x="160" y="89"/>
                </a:lnTo>
                <a:lnTo>
                  <a:pt x="161" y="83"/>
                </a:lnTo>
                <a:lnTo>
                  <a:pt x="165" y="78"/>
                </a:lnTo>
                <a:lnTo>
                  <a:pt x="169" y="73"/>
                </a:lnTo>
                <a:lnTo>
                  <a:pt x="173" y="69"/>
                </a:lnTo>
                <a:lnTo>
                  <a:pt x="179" y="66"/>
                </a:lnTo>
                <a:lnTo>
                  <a:pt x="185" y="65"/>
                </a:lnTo>
                <a:lnTo>
                  <a:pt x="191" y="64"/>
                </a:lnTo>
                <a:lnTo>
                  <a:pt x="318" y="64"/>
                </a:lnTo>
                <a:lnTo>
                  <a:pt x="318" y="64"/>
                </a:lnTo>
                <a:lnTo>
                  <a:pt x="324" y="65"/>
                </a:lnTo>
                <a:lnTo>
                  <a:pt x="331" y="66"/>
                </a:lnTo>
                <a:lnTo>
                  <a:pt x="336" y="69"/>
                </a:lnTo>
                <a:lnTo>
                  <a:pt x="341" y="73"/>
                </a:lnTo>
                <a:lnTo>
                  <a:pt x="345" y="78"/>
                </a:lnTo>
                <a:lnTo>
                  <a:pt x="348" y="83"/>
                </a:lnTo>
                <a:lnTo>
                  <a:pt x="349" y="89"/>
                </a:lnTo>
                <a:lnTo>
                  <a:pt x="350" y="96"/>
                </a:lnTo>
                <a:lnTo>
                  <a:pt x="350" y="96"/>
                </a:lnTo>
                <a:lnTo>
                  <a:pt x="350" y="105"/>
                </a:lnTo>
                <a:lnTo>
                  <a:pt x="352" y="115"/>
                </a:lnTo>
                <a:lnTo>
                  <a:pt x="354" y="124"/>
                </a:lnTo>
                <a:lnTo>
                  <a:pt x="358" y="132"/>
                </a:lnTo>
                <a:lnTo>
                  <a:pt x="362" y="141"/>
                </a:lnTo>
                <a:lnTo>
                  <a:pt x="366" y="148"/>
                </a:lnTo>
                <a:lnTo>
                  <a:pt x="372" y="156"/>
                </a:lnTo>
                <a:lnTo>
                  <a:pt x="378" y="163"/>
                </a:lnTo>
                <a:lnTo>
                  <a:pt x="385" y="169"/>
                </a:lnTo>
                <a:lnTo>
                  <a:pt x="392" y="174"/>
                </a:lnTo>
                <a:lnTo>
                  <a:pt x="400" y="179"/>
                </a:lnTo>
                <a:lnTo>
                  <a:pt x="408" y="184"/>
                </a:lnTo>
                <a:lnTo>
                  <a:pt x="417" y="187"/>
                </a:lnTo>
                <a:lnTo>
                  <a:pt x="426" y="189"/>
                </a:lnTo>
                <a:lnTo>
                  <a:pt x="436" y="190"/>
                </a:lnTo>
                <a:lnTo>
                  <a:pt x="446" y="191"/>
                </a:lnTo>
                <a:lnTo>
                  <a:pt x="828" y="191"/>
                </a:lnTo>
                <a:lnTo>
                  <a:pt x="828" y="191"/>
                </a:lnTo>
                <a:lnTo>
                  <a:pt x="833" y="191"/>
                </a:lnTo>
                <a:lnTo>
                  <a:pt x="839" y="193"/>
                </a:lnTo>
                <a:lnTo>
                  <a:pt x="845" y="197"/>
                </a:lnTo>
                <a:lnTo>
                  <a:pt x="849" y="200"/>
                </a:lnTo>
                <a:lnTo>
                  <a:pt x="853" y="205"/>
                </a:lnTo>
                <a:lnTo>
                  <a:pt x="857" y="211"/>
                </a:lnTo>
                <a:lnTo>
                  <a:pt x="859" y="216"/>
                </a:lnTo>
                <a:lnTo>
                  <a:pt x="859" y="222"/>
                </a:lnTo>
                <a:lnTo>
                  <a:pt x="859" y="255"/>
                </a:lnTo>
                <a:lnTo>
                  <a:pt x="159" y="255"/>
                </a:lnTo>
                <a:lnTo>
                  <a:pt x="159" y="96"/>
                </a:lnTo>
                <a:close/>
                <a:moveTo>
                  <a:pt x="891" y="795"/>
                </a:moveTo>
                <a:lnTo>
                  <a:pt x="891" y="795"/>
                </a:lnTo>
                <a:lnTo>
                  <a:pt x="890" y="802"/>
                </a:lnTo>
                <a:lnTo>
                  <a:pt x="888" y="807"/>
                </a:lnTo>
                <a:lnTo>
                  <a:pt x="886" y="812"/>
                </a:lnTo>
                <a:lnTo>
                  <a:pt x="881" y="818"/>
                </a:lnTo>
                <a:lnTo>
                  <a:pt x="877" y="821"/>
                </a:lnTo>
                <a:lnTo>
                  <a:pt x="872" y="824"/>
                </a:lnTo>
                <a:lnTo>
                  <a:pt x="865" y="826"/>
                </a:lnTo>
                <a:lnTo>
                  <a:pt x="859" y="826"/>
                </a:lnTo>
                <a:lnTo>
                  <a:pt x="159" y="826"/>
                </a:lnTo>
                <a:lnTo>
                  <a:pt x="159" y="826"/>
                </a:lnTo>
                <a:lnTo>
                  <a:pt x="153" y="826"/>
                </a:lnTo>
                <a:lnTo>
                  <a:pt x="147" y="824"/>
                </a:lnTo>
                <a:lnTo>
                  <a:pt x="141" y="821"/>
                </a:lnTo>
                <a:lnTo>
                  <a:pt x="137" y="818"/>
                </a:lnTo>
                <a:lnTo>
                  <a:pt x="132" y="812"/>
                </a:lnTo>
                <a:lnTo>
                  <a:pt x="130" y="807"/>
                </a:lnTo>
                <a:lnTo>
                  <a:pt x="128" y="802"/>
                </a:lnTo>
                <a:lnTo>
                  <a:pt x="127" y="795"/>
                </a:lnTo>
                <a:lnTo>
                  <a:pt x="64" y="350"/>
                </a:lnTo>
                <a:lnTo>
                  <a:pt x="64" y="350"/>
                </a:lnTo>
                <a:lnTo>
                  <a:pt x="65" y="344"/>
                </a:lnTo>
                <a:lnTo>
                  <a:pt x="66" y="337"/>
                </a:lnTo>
                <a:lnTo>
                  <a:pt x="69" y="332"/>
                </a:lnTo>
                <a:lnTo>
                  <a:pt x="73" y="328"/>
                </a:lnTo>
                <a:lnTo>
                  <a:pt x="78" y="323"/>
                </a:lnTo>
                <a:lnTo>
                  <a:pt x="83" y="321"/>
                </a:lnTo>
                <a:lnTo>
                  <a:pt x="89" y="319"/>
                </a:lnTo>
                <a:lnTo>
                  <a:pt x="96" y="318"/>
                </a:lnTo>
                <a:lnTo>
                  <a:pt x="922" y="318"/>
                </a:lnTo>
                <a:lnTo>
                  <a:pt x="922" y="318"/>
                </a:lnTo>
                <a:lnTo>
                  <a:pt x="929" y="319"/>
                </a:lnTo>
                <a:lnTo>
                  <a:pt x="935" y="321"/>
                </a:lnTo>
                <a:lnTo>
                  <a:pt x="940" y="323"/>
                </a:lnTo>
                <a:lnTo>
                  <a:pt x="945" y="328"/>
                </a:lnTo>
                <a:lnTo>
                  <a:pt x="949" y="332"/>
                </a:lnTo>
                <a:lnTo>
                  <a:pt x="952" y="337"/>
                </a:lnTo>
                <a:lnTo>
                  <a:pt x="953" y="344"/>
                </a:lnTo>
                <a:lnTo>
                  <a:pt x="954" y="350"/>
                </a:lnTo>
                <a:lnTo>
                  <a:pt x="891" y="795"/>
                </a:lnTo>
                <a:close/>
                <a:moveTo>
                  <a:pt x="462" y="381"/>
                </a:moveTo>
                <a:lnTo>
                  <a:pt x="228" y="381"/>
                </a:lnTo>
                <a:lnTo>
                  <a:pt x="228" y="381"/>
                </a:lnTo>
                <a:lnTo>
                  <a:pt x="219" y="382"/>
                </a:lnTo>
                <a:lnTo>
                  <a:pt x="211" y="383"/>
                </a:lnTo>
                <a:lnTo>
                  <a:pt x="203" y="385"/>
                </a:lnTo>
                <a:lnTo>
                  <a:pt x="196" y="389"/>
                </a:lnTo>
                <a:lnTo>
                  <a:pt x="189" y="392"/>
                </a:lnTo>
                <a:lnTo>
                  <a:pt x="183" y="396"/>
                </a:lnTo>
                <a:lnTo>
                  <a:pt x="176" y="402"/>
                </a:lnTo>
                <a:lnTo>
                  <a:pt x="170" y="407"/>
                </a:lnTo>
                <a:lnTo>
                  <a:pt x="170" y="407"/>
                </a:lnTo>
                <a:lnTo>
                  <a:pt x="166" y="413"/>
                </a:lnTo>
                <a:lnTo>
                  <a:pt x="161" y="421"/>
                </a:lnTo>
                <a:lnTo>
                  <a:pt x="158" y="428"/>
                </a:lnTo>
                <a:lnTo>
                  <a:pt x="155" y="436"/>
                </a:lnTo>
                <a:lnTo>
                  <a:pt x="154" y="443"/>
                </a:lnTo>
                <a:lnTo>
                  <a:pt x="153" y="451"/>
                </a:lnTo>
                <a:lnTo>
                  <a:pt x="153" y="459"/>
                </a:lnTo>
                <a:lnTo>
                  <a:pt x="153" y="468"/>
                </a:lnTo>
                <a:lnTo>
                  <a:pt x="167" y="564"/>
                </a:lnTo>
                <a:lnTo>
                  <a:pt x="167" y="564"/>
                </a:lnTo>
                <a:lnTo>
                  <a:pt x="168" y="571"/>
                </a:lnTo>
                <a:lnTo>
                  <a:pt x="170" y="578"/>
                </a:lnTo>
                <a:lnTo>
                  <a:pt x="175" y="591"/>
                </a:lnTo>
                <a:lnTo>
                  <a:pt x="183" y="603"/>
                </a:lnTo>
                <a:lnTo>
                  <a:pt x="192" y="614"/>
                </a:lnTo>
                <a:lnTo>
                  <a:pt x="203" y="623"/>
                </a:lnTo>
                <a:lnTo>
                  <a:pt x="215" y="630"/>
                </a:lnTo>
                <a:lnTo>
                  <a:pt x="221" y="632"/>
                </a:lnTo>
                <a:lnTo>
                  <a:pt x="228" y="634"/>
                </a:lnTo>
                <a:lnTo>
                  <a:pt x="234" y="635"/>
                </a:lnTo>
                <a:lnTo>
                  <a:pt x="241" y="635"/>
                </a:lnTo>
                <a:lnTo>
                  <a:pt x="462" y="637"/>
                </a:lnTo>
                <a:lnTo>
                  <a:pt x="462" y="637"/>
                </a:lnTo>
                <a:lnTo>
                  <a:pt x="469" y="635"/>
                </a:lnTo>
                <a:lnTo>
                  <a:pt x="478" y="634"/>
                </a:lnTo>
                <a:lnTo>
                  <a:pt x="485" y="632"/>
                </a:lnTo>
                <a:lnTo>
                  <a:pt x="492" y="630"/>
                </a:lnTo>
                <a:lnTo>
                  <a:pt x="499" y="627"/>
                </a:lnTo>
                <a:lnTo>
                  <a:pt x="506" y="623"/>
                </a:lnTo>
                <a:lnTo>
                  <a:pt x="512" y="618"/>
                </a:lnTo>
                <a:lnTo>
                  <a:pt x="518" y="613"/>
                </a:lnTo>
                <a:lnTo>
                  <a:pt x="523" y="608"/>
                </a:lnTo>
                <a:lnTo>
                  <a:pt x="527" y="601"/>
                </a:lnTo>
                <a:lnTo>
                  <a:pt x="532" y="595"/>
                </a:lnTo>
                <a:lnTo>
                  <a:pt x="535" y="587"/>
                </a:lnTo>
                <a:lnTo>
                  <a:pt x="537" y="581"/>
                </a:lnTo>
                <a:lnTo>
                  <a:pt x="539" y="572"/>
                </a:lnTo>
                <a:lnTo>
                  <a:pt x="540" y="565"/>
                </a:lnTo>
                <a:lnTo>
                  <a:pt x="541" y="557"/>
                </a:lnTo>
                <a:lnTo>
                  <a:pt x="541" y="462"/>
                </a:lnTo>
                <a:lnTo>
                  <a:pt x="541" y="462"/>
                </a:lnTo>
                <a:lnTo>
                  <a:pt x="540" y="453"/>
                </a:lnTo>
                <a:lnTo>
                  <a:pt x="539" y="446"/>
                </a:lnTo>
                <a:lnTo>
                  <a:pt x="537" y="438"/>
                </a:lnTo>
                <a:lnTo>
                  <a:pt x="535" y="431"/>
                </a:lnTo>
                <a:lnTo>
                  <a:pt x="532" y="423"/>
                </a:lnTo>
                <a:lnTo>
                  <a:pt x="527" y="417"/>
                </a:lnTo>
                <a:lnTo>
                  <a:pt x="523" y="410"/>
                </a:lnTo>
                <a:lnTo>
                  <a:pt x="518" y="405"/>
                </a:lnTo>
                <a:lnTo>
                  <a:pt x="512" y="399"/>
                </a:lnTo>
                <a:lnTo>
                  <a:pt x="506" y="395"/>
                </a:lnTo>
                <a:lnTo>
                  <a:pt x="499" y="391"/>
                </a:lnTo>
                <a:lnTo>
                  <a:pt x="492" y="388"/>
                </a:lnTo>
                <a:lnTo>
                  <a:pt x="485" y="385"/>
                </a:lnTo>
                <a:lnTo>
                  <a:pt x="478" y="383"/>
                </a:lnTo>
                <a:lnTo>
                  <a:pt x="469" y="382"/>
                </a:lnTo>
                <a:lnTo>
                  <a:pt x="462" y="381"/>
                </a:lnTo>
                <a:lnTo>
                  <a:pt x="462" y="381"/>
                </a:lnTo>
                <a:close/>
                <a:moveTo>
                  <a:pt x="477" y="557"/>
                </a:moveTo>
                <a:lnTo>
                  <a:pt x="477" y="557"/>
                </a:lnTo>
                <a:lnTo>
                  <a:pt x="477" y="560"/>
                </a:lnTo>
                <a:lnTo>
                  <a:pt x="476" y="562"/>
                </a:lnTo>
                <a:lnTo>
                  <a:pt x="473" y="568"/>
                </a:lnTo>
                <a:lnTo>
                  <a:pt x="467" y="571"/>
                </a:lnTo>
                <a:lnTo>
                  <a:pt x="465" y="572"/>
                </a:lnTo>
                <a:lnTo>
                  <a:pt x="462" y="572"/>
                </a:lnTo>
                <a:lnTo>
                  <a:pt x="242" y="572"/>
                </a:lnTo>
                <a:lnTo>
                  <a:pt x="242" y="572"/>
                </a:lnTo>
                <a:lnTo>
                  <a:pt x="239" y="570"/>
                </a:lnTo>
                <a:lnTo>
                  <a:pt x="234" y="566"/>
                </a:lnTo>
                <a:lnTo>
                  <a:pt x="231" y="560"/>
                </a:lnTo>
                <a:lnTo>
                  <a:pt x="229" y="554"/>
                </a:lnTo>
                <a:lnTo>
                  <a:pt x="216" y="459"/>
                </a:lnTo>
                <a:lnTo>
                  <a:pt x="216" y="459"/>
                </a:lnTo>
                <a:lnTo>
                  <a:pt x="216" y="453"/>
                </a:lnTo>
                <a:lnTo>
                  <a:pt x="218" y="449"/>
                </a:lnTo>
                <a:lnTo>
                  <a:pt x="218" y="449"/>
                </a:lnTo>
                <a:lnTo>
                  <a:pt x="223" y="447"/>
                </a:lnTo>
                <a:lnTo>
                  <a:pt x="228" y="446"/>
                </a:lnTo>
                <a:lnTo>
                  <a:pt x="462" y="446"/>
                </a:lnTo>
                <a:lnTo>
                  <a:pt x="462" y="446"/>
                </a:lnTo>
                <a:lnTo>
                  <a:pt x="465" y="446"/>
                </a:lnTo>
                <a:lnTo>
                  <a:pt x="467" y="447"/>
                </a:lnTo>
                <a:lnTo>
                  <a:pt x="473" y="450"/>
                </a:lnTo>
                <a:lnTo>
                  <a:pt x="476" y="455"/>
                </a:lnTo>
                <a:lnTo>
                  <a:pt x="477" y="458"/>
                </a:lnTo>
                <a:lnTo>
                  <a:pt x="477" y="462"/>
                </a:lnTo>
                <a:lnTo>
                  <a:pt x="477" y="55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6866252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矩形 48">
            <a:extLst>
              <a:ext uri="{FF2B5EF4-FFF2-40B4-BE49-F238E27FC236}">
                <a16:creationId xmlns:a16="http://schemas.microsoft.com/office/drawing/2014/main" id="{1EE0BC19-10E5-2446-9902-FE6DAF023530}"/>
              </a:ext>
            </a:extLst>
          </p:cNvPr>
          <p:cNvSpPr/>
          <p:nvPr/>
        </p:nvSpPr>
        <p:spPr>
          <a:xfrm>
            <a:off x="1927522" y="4733902"/>
            <a:ext cx="2633652" cy="576555"/>
          </a:xfrm>
          <a:prstGeom prst="rect">
            <a:avLst/>
          </a:prstGeom>
          <a:gradFill flip="none" rotWithShape="1">
            <a:gsLst>
              <a:gs pos="0">
                <a:srgbClr val="00B0F0">
                  <a:alpha val="27000"/>
                </a:srgbClr>
              </a:gs>
              <a:gs pos="100000">
                <a:srgbClr val="00BEFF">
                  <a:alpha val="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矩形 47">
            <a:extLst>
              <a:ext uri="{FF2B5EF4-FFF2-40B4-BE49-F238E27FC236}">
                <a16:creationId xmlns:a16="http://schemas.microsoft.com/office/drawing/2014/main" id="{41F76C60-9271-2E4E-89F4-38FBF3C6447F}"/>
              </a:ext>
            </a:extLst>
          </p:cNvPr>
          <p:cNvSpPr/>
          <p:nvPr/>
        </p:nvSpPr>
        <p:spPr>
          <a:xfrm>
            <a:off x="1927522" y="3416228"/>
            <a:ext cx="2633652" cy="576555"/>
          </a:xfrm>
          <a:prstGeom prst="rect">
            <a:avLst/>
          </a:prstGeom>
          <a:gradFill flip="none" rotWithShape="1">
            <a:gsLst>
              <a:gs pos="0">
                <a:srgbClr val="00B0F0">
                  <a:alpha val="27000"/>
                </a:srgbClr>
              </a:gs>
              <a:gs pos="100000">
                <a:srgbClr val="00BEFF">
                  <a:alpha val="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矩形 46">
            <a:extLst>
              <a:ext uri="{FF2B5EF4-FFF2-40B4-BE49-F238E27FC236}">
                <a16:creationId xmlns:a16="http://schemas.microsoft.com/office/drawing/2014/main" id="{054F489E-6DF3-6847-97F6-908812542E12}"/>
              </a:ext>
            </a:extLst>
          </p:cNvPr>
          <p:cNvSpPr/>
          <p:nvPr/>
        </p:nvSpPr>
        <p:spPr>
          <a:xfrm>
            <a:off x="1927522" y="2093865"/>
            <a:ext cx="2633652" cy="576555"/>
          </a:xfrm>
          <a:prstGeom prst="rect">
            <a:avLst/>
          </a:prstGeom>
          <a:gradFill flip="none" rotWithShape="1">
            <a:gsLst>
              <a:gs pos="0">
                <a:srgbClr val="00B0F0">
                  <a:alpha val="27000"/>
                </a:srgbClr>
              </a:gs>
              <a:gs pos="100000">
                <a:srgbClr val="00BEFF">
                  <a:alpha val="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id="{6E946474-58DA-0E44-9735-2B2D24414230}"/>
              </a:ext>
            </a:extLst>
          </p:cNvPr>
          <p:cNvSpPr/>
          <p:nvPr/>
        </p:nvSpPr>
        <p:spPr>
          <a:xfrm>
            <a:off x="5834743" y="1489278"/>
            <a:ext cx="5341254" cy="4519635"/>
          </a:xfrm>
          <a:prstGeom prst="rect">
            <a:avLst/>
          </a:prstGeom>
          <a:gradFill>
            <a:gsLst>
              <a:gs pos="0">
                <a:srgbClr val="00B0F0">
                  <a:alpha val="13000"/>
                </a:srgbClr>
              </a:gs>
              <a:gs pos="100000">
                <a:srgbClr val="00B0F0">
                  <a:alpha val="0"/>
                </a:srgbClr>
              </a:gs>
            </a:gsLst>
            <a:lin ang="5400000" scaled="1"/>
          </a:gradFill>
          <a:ln w="22225">
            <a:gradFill flip="none" rotWithShape="1">
              <a:gsLst>
                <a:gs pos="0">
                  <a:srgbClr val="00B0F0">
                    <a:alpha val="78000"/>
                  </a:srgbClr>
                </a:gs>
                <a:gs pos="100000">
                  <a:srgbClr val="00B0F0">
                    <a:alpha val="0"/>
                  </a:srgbClr>
                </a:gs>
              </a:gsLst>
              <a:lin ang="5400000" scaled="1"/>
              <a:tileRect/>
            </a:gra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2062073-7448-43DF-B5CB-C218539A3E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 dirty="0">
                <a:ea typeface="微软雅黑" panose="020B0503020204020204" pitchFamily="34" charset="-122"/>
              </a:rPr>
              <a:t>Sangfor Technologies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30E64F5-F7C9-4317-B5B1-1728DD3362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 dirty="0"/>
              <a:t>Page  </a:t>
            </a:r>
            <a:fld id="{6F6B6950-8D1A-4668-8374-25B44628E0DF}" type="slidenum">
              <a:rPr lang="zh-CN" altLang="en-US" smtClean="0"/>
              <a:pPr/>
              <a:t>20</a:t>
            </a:fld>
            <a:endParaRPr lang="zh-CN" altLang="en-US"/>
          </a:p>
        </p:txBody>
      </p:sp>
      <p:sp>
        <p:nvSpPr>
          <p:cNvPr id="7" name="矩形 4">
            <a:extLst>
              <a:ext uri="{FF2B5EF4-FFF2-40B4-BE49-F238E27FC236}">
                <a16:creationId xmlns:a16="http://schemas.microsoft.com/office/drawing/2014/main" id="{8D5D49A1-37D3-4391-93A4-75F0AC924D75}"/>
              </a:ext>
            </a:extLst>
          </p:cNvPr>
          <p:cNvSpPr/>
          <p:nvPr/>
        </p:nvSpPr>
        <p:spPr>
          <a:xfrm>
            <a:off x="579651" y="200326"/>
            <a:ext cx="7544053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The Sangfor Approach – Improve Visibility </a:t>
            </a:r>
          </a:p>
          <a:p>
            <a:r>
              <a:rPr lang="en-US" altLang="zh-CN" sz="28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and Control</a:t>
            </a:r>
          </a:p>
        </p:txBody>
      </p:sp>
      <p:grpSp>
        <p:nvGrpSpPr>
          <p:cNvPr id="8" name="组合 11">
            <a:extLst>
              <a:ext uri="{FF2B5EF4-FFF2-40B4-BE49-F238E27FC236}">
                <a16:creationId xmlns:a16="http://schemas.microsoft.com/office/drawing/2014/main" id="{ADE37555-1D10-4641-80E6-496C248E6A28}"/>
              </a:ext>
            </a:extLst>
          </p:cNvPr>
          <p:cNvGrpSpPr/>
          <p:nvPr/>
        </p:nvGrpSpPr>
        <p:grpSpPr>
          <a:xfrm>
            <a:off x="1577425" y="4618826"/>
            <a:ext cx="829291" cy="829290"/>
            <a:chOff x="1212681" y="1932972"/>
            <a:chExt cx="2586942" cy="2586942"/>
          </a:xfrm>
        </p:grpSpPr>
        <p:sp>
          <p:nvSpPr>
            <p:cNvPr id="9" name="椭圆 13">
              <a:extLst>
                <a:ext uri="{FF2B5EF4-FFF2-40B4-BE49-F238E27FC236}">
                  <a16:creationId xmlns:a16="http://schemas.microsoft.com/office/drawing/2014/main" id="{8C00411F-E940-48DC-928B-D1701AB6138F}"/>
                </a:ext>
              </a:extLst>
            </p:cNvPr>
            <p:cNvSpPr/>
            <p:nvPr/>
          </p:nvSpPr>
          <p:spPr>
            <a:xfrm>
              <a:off x="1212681" y="1932972"/>
              <a:ext cx="2586942" cy="2586942"/>
            </a:xfrm>
            <a:prstGeom prst="ellipse">
              <a:avLst/>
            </a:prstGeom>
            <a:gradFill>
              <a:gsLst>
                <a:gs pos="0">
                  <a:srgbClr val="4E7BFA">
                    <a:alpha val="20000"/>
                  </a:srgbClr>
                </a:gs>
                <a:gs pos="100000">
                  <a:srgbClr val="00BEFF">
                    <a:alpha val="20000"/>
                  </a:srgbClr>
                </a:gs>
              </a:gsLst>
              <a:lin ang="27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10" name="椭圆 14">
              <a:extLst>
                <a:ext uri="{FF2B5EF4-FFF2-40B4-BE49-F238E27FC236}">
                  <a16:creationId xmlns:a16="http://schemas.microsoft.com/office/drawing/2014/main" id="{06743DF5-1473-4302-9D34-B00B074037B1}"/>
                </a:ext>
              </a:extLst>
            </p:cNvPr>
            <p:cNvSpPr/>
            <p:nvPr/>
          </p:nvSpPr>
          <p:spPr>
            <a:xfrm>
              <a:off x="1371834" y="2092125"/>
              <a:ext cx="2268637" cy="2268637"/>
            </a:xfrm>
            <a:prstGeom prst="ellipse">
              <a:avLst/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</p:grpSp>
      <p:grpSp>
        <p:nvGrpSpPr>
          <p:cNvPr id="11" name="组合 11">
            <a:extLst>
              <a:ext uri="{FF2B5EF4-FFF2-40B4-BE49-F238E27FC236}">
                <a16:creationId xmlns:a16="http://schemas.microsoft.com/office/drawing/2014/main" id="{0308D1F8-B891-4259-9708-6924135A6B3B}"/>
              </a:ext>
            </a:extLst>
          </p:cNvPr>
          <p:cNvGrpSpPr/>
          <p:nvPr/>
        </p:nvGrpSpPr>
        <p:grpSpPr>
          <a:xfrm>
            <a:off x="1580075" y="1964269"/>
            <a:ext cx="829291" cy="829290"/>
            <a:chOff x="1212681" y="1932972"/>
            <a:chExt cx="2586942" cy="2586942"/>
          </a:xfrm>
        </p:grpSpPr>
        <p:sp>
          <p:nvSpPr>
            <p:cNvPr id="12" name="椭圆 13">
              <a:extLst>
                <a:ext uri="{FF2B5EF4-FFF2-40B4-BE49-F238E27FC236}">
                  <a16:creationId xmlns:a16="http://schemas.microsoft.com/office/drawing/2014/main" id="{A0D70F75-36F3-400C-AAD1-B18EA845C5D3}"/>
                </a:ext>
              </a:extLst>
            </p:cNvPr>
            <p:cNvSpPr/>
            <p:nvPr/>
          </p:nvSpPr>
          <p:spPr>
            <a:xfrm>
              <a:off x="1212681" y="1932972"/>
              <a:ext cx="2586942" cy="2586942"/>
            </a:xfrm>
            <a:prstGeom prst="ellipse">
              <a:avLst/>
            </a:prstGeom>
            <a:gradFill>
              <a:gsLst>
                <a:gs pos="0">
                  <a:srgbClr val="4E7BFA">
                    <a:alpha val="20000"/>
                  </a:srgbClr>
                </a:gs>
                <a:gs pos="100000">
                  <a:srgbClr val="00BEFF">
                    <a:alpha val="20000"/>
                  </a:srgbClr>
                </a:gs>
              </a:gsLst>
              <a:lin ang="27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13" name="椭圆 14">
              <a:extLst>
                <a:ext uri="{FF2B5EF4-FFF2-40B4-BE49-F238E27FC236}">
                  <a16:creationId xmlns:a16="http://schemas.microsoft.com/office/drawing/2014/main" id="{F7402B85-BB41-49F3-8061-BD7209DF6A01}"/>
                </a:ext>
              </a:extLst>
            </p:cNvPr>
            <p:cNvSpPr/>
            <p:nvPr/>
          </p:nvSpPr>
          <p:spPr>
            <a:xfrm>
              <a:off x="1371834" y="2092125"/>
              <a:ext cx="2268637" cy="2268637"/>
            </a:xfrm>
            <a:prstGeom prst="ellipse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</p:grpSp>
      <p:grpSp>
        <p:nvGrpSpPr>
          <p:cNvPr id="14" name="组合 11">
            <a:extLst>
              <a:ext uri="{FF2B5EF4-FFF2-40B4-BE49-F238E27FC236}">
                <a16:creationId xmlns:a16="http://schemas.microsoft.com/office/drawing/2014/main" id="{BC6DF4ED-0161-49F8-8AC0-EAC6F1006219}"/>
              </a:ext>
            </a:extLst>
          </p:cNvPr>
          <p:cNvGrpSpPr/>
          <p:nvPr/>
        </p:nvGrpSpPr>
        <p:grpSpPr>
          <a:xfrm>
            <a:off x="1577426" y="3291547"/>
            <a:ext cx="829291" cy="829290"/>
            <a:chOff x="1212681" y="1932972"/>
            <a:chExt cx="2586942" cy="2586942"/>
          </a:xfrm>
        </p:grpSpPr>
        <p:sp>
          <p:nvSpPr>
            <p:cNvPr id="15" name="椭圆 74">
              <a:extLst>
                <a:ext uri="{FF2B5EF4-FFF2-40B4-BE49-F238E27FC236}">
                  <a16:creationId xmlns:a16="http://schemas.microsoft.com/office/drawing/2014/main" id="{08AFA81F-DE8A-49C5-AB98-0CE8A9F571DF}"/>
                </a:ext>
              </a:extLst>
            </p:cNvPr>
            <p:cNvSpPr/>
            <p:nvPr/>
          </p:nvSpPr>
          <p:spPr>
            <a:xfrm>
              <a:off x="1212681" y="1932972"/>
              <a:ext cx="2586942" cy="2586942"/>
            </a:xfrm>
            <a:prstGeom prst="ellipse">
              <a:avLst/>
            </a:prstGeom>
            <a:gradFill>
              <a:gsLst>
                <a:gs pos="0">
                  <a:srgbClr val="92D050">
                    <a:alpha val="15000"/>
                  </a:srgbClr>
                </a:gs>
                <a:gs pos="99000">
                  <a:srgbClr val="6FB332">
                    <a:alpha val="39000"/>
                  </a:srgbClr>
                </a:gs>
              </a:gsLst>
              <a:lin ang="27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16" name="椭圆 75">
              <a:extLst>
                <a:ext uri="{FF2B5EF4-FFF2-40B4-BE49-F238E27FC236}">
                  <a16:creationId xmlns:a16="http://schemas.microsoft.com/office/drawing/2014/main" id="{1B3E3FD5-1971-429E-BFA5-C599AD8FFE9E}"/>
                </a:ext>
              </a:extLst>
            </p:cNvPr>
            <p:cNvSpPr/>
            <p:nvPr/>
          </p:nvSpPr>
          <p:spPr>
            <a:xfrm>
              <a:off x="1371834" y="2092125"/>
              <a:ext cx="2268637" cy="2268637"/>
            </a:xfrm>
            <a:prstGeom prst="ellipse">
              <a:avLst/>
            </a:prstGeom>
            <a:solidFill>
              <a:srgbClr val="79BD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</p:grpSp>
      <p:sp>
        <p:nvSpPr>
          <p:cNvPr id="19" name="TextBox 18">
            <a:extLst>
              <a:ext uri="{FF2B5EF4-FFF2-40B4-BE49-F238E27FC236}">
                <a16:creationId xmlns:a16="http://schemas.microsoft.com/office/drawing/2014/main" id="{58D0A5E1-ED11-4FBA-8516-CCA4603453D0}"/>
              </a:ext>
            </a:extLst>
          </p:cNvPr>
          <p:cNvSpPr txBox="1"/>
          <p:nvPr/>
        </p:nvSpPr>
        <p:spPr>
          <a:xfrm>
            <a:off x="2520193" y="2197477"/>
            <a:ext cx="187364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MY" sz="1600" b="1" dirty="0">
                <a:solidFill>
                  <a:schemeClr val="bg1"/>
                </a:solidFill>
                <a:latin typeface="Century Gothic" panose="020B0502020202020204" pitchFamily="34" charset="0"/>
              </a:rPr>
              <a:t>SSL Decryption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0D0DF5C9-A2C5-4F1D-A714-56FF638CB2EB}"/>
              </a:ext>
            </a:extLst>
          </p:cNvPr>
          <p:cNvSpPr txBox="1"/>
          <p:nvPr/>
        </p:nvSpPr>
        <p:spPr>
          <a:xfrm>
            <a:off x="2542471" y="3548979"/>
            <a:ext cx="187364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MY" sz="1600" b="1" dirty="0">
                <a:solidFill>
                  <a:schemeClr val="bg1"/>
                </a:solidFill>
                <a:latin typeface="Century Gothic" panose="020B0502020202020204" pitchFamily="34" charset="0"/>
              </a:rPr>
              <a:t>User Identity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5D311FEF-C978-4E3F-839B-90DEAB87A7AF}"/>
              </a:ext>
            </a:extLst>
          </p:cNvPr>
          <p:cNvSpPr txBox="1"/>
          <p:nvPr/>
        </p:nvSpPr>
        <p:spPr>
          <a:xfrm>
            <a:off x="2547217" y="4851678"/>
            <a:ext cx="228404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MY" sz="1600" b="1" dirty="0">
                <a:solidFill>
                  <a:schemeClr val="bg1"/>
                </a:solidFill>
                <a:latin typeface="Century Gothic" panose="020B0502020202020204" pitchFamily="34" charset="0"/>
              </a:rPr>
              <a:t>App Control &amp; BM</a:t>
            </a:r>
          </a:p>
        </p:txBody>
      </p:sp>
      <p:grpSp>
        <p:nvGrpSpPr>
          <p:cNvPr id="23" name="组合 23">
            <a:extLst>
              <a:ext uri="{FF2B5EF4-FFF2-40B4-BE49-F238E27FC236}">
                <a16:creationId xmlns:a16="http://schemas.microsoft.com/office/drawing/2014/main" id="{A4BA12B8-7008-479A-A3AA-67F6924D05BE}"/>
              </a:ext>
            </a:extLst>
          </p:cNvPr>
          <p:cNvGrpSpPr/>
          <p:nvPr/>
        </p:nvGrpSpPr>
        <p:grpSpPr>
          <a:xfrm>
            <a:off x="6563279" y="1600117"/>
            <a:ext cx="4226910" cy="3984127"/>
            <a:chOff x="5842933" y="1438092"/>
            <a:chExt cx="5054881" cy="4764541"/>
          </a:xfrm>
        </p:grpSpPr>
        <p:pic>
          <p:nvPicPr>
            <p:cNvPr id="24" name="图片 13">
              <a:extLst>
                <a:ext uri="{FF2B5EF4-FFF2-40B4-BE49-F238E27FC236}">
                  <a16:creationId xmlns:a16="http://schemas.microsoft.com/office/drawing/2014/main" id="{D43C3790-CCC9-4783-9752-512EDE1BE39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92293" y="2770220"/>
              <a:ext cx="876467" cy="876467"/>
            </a:xfrm>
            <a:prstGeom prst="rect">
              <a:avLst/>
            </a:prstGeom>
          </p:spPr>
        </p:pic>
        <p:pic>
          <p:nvPicPr>
            <p:cNvPr id="25" name="图片 55">
              <a:extLst>
                <a:ext uri="{FF2B5EF4-FFF2-40B4-BE49-F238E27FC236}">
                  <a16:creationId xmlns:a16="http://schemas.microsoft.com/office/drawing/2014/main" id="{81878582-2455-4C83-9C62-BEE592BB718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842933" y="3986386"/>
              <a:ext cx="758850" cy="758849"/>
            </a:xfrm>
            <a:prstGeom prst="rect">
              <a:avLst/>
            </a:prstGeom>
          </p:spPr>
        </p:pic>
        <p:cxnSp>
          <p:nvCxnSpPr>
            <p:cNvPr id="26" name="Straight Arrow Connector 25">
              <a:extLst>
                <a:ext uri="{FF2B5EF4-FFF2-40B4-BE49-F238E27FC236}">
                  <a16:creationId xmlns:a16="http://schemas.microsoft.com/office/drawing/2014/main" id="{C72881F6-8305-4AAD-A8FB-458A2EB43365}"/>
                </a:ext>
              </a:extLst>
            </p:cNvPr>
            <p:cNvCxnSpPr>
              <a:cxnSpLocks/>
            </p:cNvCxnSpPr>
            <p:nvPr/>
          </p:nvCxnSpPr>
          <p:spPr>
            <a:xfrm>
              <a:off x="6549626" y="4381711"/>
              <a:ext cx="1231353" cy="0"/>
            </a:xfrm>
            <a:prstGeom prst="straightConnector1">
              <a:avLst/>
            </a:prstGeom>
            <a:ln w="19050">
              <a:solidFill>
                <a:srgbClr val="00B0F0"/>
              </a:solidFill>
              <a:prstDash val="sysDash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Arrow Connector 26">
              <a:extLst>
                <a:ext uri="{FF2B5EF4-FFF2-40B4-BE49-F238E27FC236}">
                  <a16:creationId xmlns:a16="http://schemas.microsoft.com/office/drawing/2014/main" id="{9D5D5891-61DC-4C49-AC2F-98AF75151947}"/>
                </a:ext>
              </a:extLst>
            </p:cNvPr>
            <p:cNvCxnSpPr>
              <a:cxnSpLocks/>
              <a:endCxn id="24" idx="2"/>
            </p:cNvCxnSpPr>
            <p:nvPr/>
          </p:nvCxnSpPr>
          <p:spPr>
            <a:xfrm flipV="1">
              <a:off x="8130527" y="3646687"/>
              <a:ext cx="0" cy="1679479"/>
            </a:xfrm>
            <a:prstGeom prst="straightConnector1">
              <a:avLst/>
            </a:prstGeom>
            <a:ln w="19050">
              <a:solidFill>
                <a:srgbClr val="00B0F0"/>
              </a:solidFill>
              <a:prstDash val="sysDash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Arrow Connector 27">
              <a:extLst>
                <a:ext uri="{FF2B5EF4-FFF2-40B4-BE49-F238E27FC236}">
                  <a16:creationId xmlns:a16="http://schemas.microsoft.com/office/drawing/2014/main" id="{5F33D964-2BAB-456B-A056-ACD4F8338F09}"/>
                </a:ext>
              </a:extLst>
            </p:cNvPr>
            <p:cNvCxnSpPr>
              <a:cxnSpLocks/>
              <a:stCxn id="24" idx="0"/>
            </p:cNvCxnSpPr>
            <p:nvPr/>
          </p:nvCxnSpPr>
          <p:spPr>
            <a:xfrm flipV="1">
              <a:off x="8130527" y="1839056"/>
              <a:ext cx="1" cy="931164"/>
            </a:xfrm>
            <a:prstGeom prst="straightConnector1">
              <a:avLst/>
            </a:prstGeom>
            <a:ln w="19050">
              <a:solidFill>
                <a:srgbClr val="00B0F0"/>
              </a:solidFill>
              <a:prstDash val="sysDash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9" name="组合 5">
              <a:extLst>
                <a:ext uri="{FF2B5EF4-FFF2-40B4-BE49-F238E27FC236}">
                  <a16:creationId xmlns:a16="http://schemas.microsoft.com/office/drawing/2014/main" id="{59F2C089-23F0-4A0F-B4D5-53D2AF61FBCC}"/>
                </a:ext>
              </a:extLst>
            </p:cNvPr>
            <p:cNvGrpSpPr/>
            <p:nvPr/>
          </p:nvGrpSpPr>
          <p:grpSpPr>
            <a:xfrm>
              <a:off x="5842933" y="5282542"/>
              <a:ext cx="1132895" cy="876467"/>
              <a:chOff x="6527977" y="5213378"/>
              <a:chExt cx="1132895" cy="876467"/>
            </a:xfrm>
          </p:grpSpPr>
          <p:pic>
            <p:nvPicPr>
              <p:cNvPr id="40" name="图片 27">
                <a:extLst>
                  <a:ext uri="{FF2B5EF4-FFF2-40B4-BE49-F238E27FC236}">
                    <a16:creationId xmlns:a16="http://schemas.microsoft.com/office/drawing/2014/main" id="{131EF994-188E-48E8-8E86-B0740D620B1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527977" y="5213378"/>
                <a:ext cx="876467" cy="876467"/>
              </a:xfrm>
              <a:prstGeom prst="rect">
                <a:avLst/>
              </a:prstGeom>
            </p:spPr>
          </p:pic>
          <p:pic>
            <p:nvPicPr>
              <p:cNvPr id="41" name="图片 64">
                <a:extLst>
                  <a:ext uri="{FF2B5EF4-FFF2-40B4-BE49-F238E27FC236}">
                    <a16:creationId xmlns:a16="http://schemas.microsoft.com/office/drawing/2014/main" id="{497B81B3-D089-42DC-AF92-6578933E2B8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006336" y="5380497"/>
                <a:ext cx="654536" cy="654536"/>
              </a:xfrm>
              <a:prstGeom prst="rect">
                <a:avLst/>
              </a:prstGeom>
            </p:spPr>
          </p:pic>
        </p:grpSp>
        <p:grpSp>
          <p:nvGrpSpPr>
            <p:cNvPr id="30" name="组合 6">
              <a:extLst>
                <a:ext uri="{FF2B5EF4-FFF2-40B4-BE49-F238E27FC236}">
                  <a16:creationId xmlns:a16="http://schemas.microsoft.com/office/drawing/2014/main" id="{732794AC-C10E-4342-A734-B4719925E4E5}"/>
                </a:ext>
              </a:extLst>
            </p:cNvPr>
            <p:cNvGrpSpPr/>
            <p:nvPr/>
          </p:nvGrpSpPr>
          <p:grpSpPr>
            <a:xfrm>
              <a:off x="7606009" y="5282542"/>
              <a:ext cx="1203735" cy="876467"/>
              <a:chOff x="8472769" y="5204250"/>
              <a:chExt cx="1203735" cy="876467"/>
            </a:xfrm>
          </p:grpSpPr>
          <p:pic>
            <p:nvPicPr>
              <p:cNvPr id="38" name="图片 33">
                <a:extLst>
                  <a:ext uri="{FF2B5EF4-FFF2-40B4-BE49-F238E27FC236}">
                    <a16:creationId xmlns:a16="http://schemas.microsoft.com/office/drawing/2014/main" id="{A6963416-B628-4BD0-AC22-BAB3DEB023A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8472769" y="5204250"/>
                <a:ext cx="876467" cy="876467"/>
              </a:xfrm>
              <a:prstGeom prst="rect">
                <a:avLst/>
              </a:prstGeom>
            </p:spPr>
          </p:pic>
          <p:pic>
            <p:nvPicPr>
              <p:cNvPr id="39" name="图片 64">
                <a:extLst>
                  <a:ext uri="{FF2B5EF4-FFF2-40B4-BE49-F238E27FC236}">
                    <a16:creationId xmlns:a16="http://schemas.microsoft.com/office/drawing/2014/main" id="{B45B5CEB-955C-4570-97E8-D888B718460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9021968" y="5393509"/>
                <a:ext cx="654536" cy="654536"/>
              </a:xfrm>
              <a:prstGeom prst="rect">
                <a:avLst/>
              </a:prstGeom>
            </p:spPr>
          </p:pic>
        </p:grpSp>
        <p:pic>
          <p:nvPicPr>
            <p:cNvPr id="31" name="图片 32">
              <a:extLst>
                <a:ext uri="{FF2B5EF4-FFF2-40B4-BE49-F238E27FC236}">
                  <a16:creationId xmlns:a16="http://schemas.microsoft.com/office/drawing/2014/main" id="{D4AB6547-C5F2-41FD-B296-F78781B4684A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92293" y="3942687"/>
              <a:ext cx="905733" cy="905733"/>
            </a:xfrm>
            <a:prstGeom prst="rect">
              <a:avLst/>
            </a:prstGeom>
          </p:spPr>
        </p:pic>
        <p:grpSp>
          <p:nvGrpSpPr>
            <p:cNvPr id="32" name="组合 7">
              <a:extLst>
                <a:ext uri="{FF2B5EF4-FFF2-40B4-BE49-F238E27FC236}">
                  <a16:creationId xmlns:a16="http://schemas.microsoft.com/office/drawing/2014/main" id="{D4C56CAF-6FC0-4302-BDB9-D26418BE4E18}"/>
                </a:ext>
              </a:extLst>
            </p:cNvPr>
            <p:cNvGrpSpPr/>
            <p:nvPr/>
          </p:nvGrpSpPr>
          <p:grpSpPr>
            <a:xfrm>
              <a:off x="9288590" y="5326166"/>
              <a:ext cx="1609224" cy="876467"/>
              <a:chOff x="9934792" y="5211040"/>
              <a:chExt cx="1609224" cy="876467"/>
            </a:xfrm>
          </p:grpSpPr>
          <p:pic>
            <p:nvPicPr>
              <p:cNvPr id="35" name="图片 27">
                <a:extLst>
                  <a:ext uri="{FF2B5EF4-FFF2-40B4-BE49-F238E27FC236}">
                    <a16:creationId xmlns:a16="http://schemas.microsoft.com/office/drawing/2014/main" id="{50A2D2BB-2B12-4AC0-9CC9-F0AF2ABE946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9934792" y="5211040"/>
                <a:ext cx="876467" cy="876467"/>
              </a:xfrm>
              <a:prstGeom prst="rect">
                <a:avLst/>
              </a:prstGeom>
            </p:spPr>
          </p:pic>
          <p:pic>
            <p:nvPicPr>
              <p:cNvPr id="36" name="图片 45">
                <a:extLst>
                  <a:ext uri="{FF2B5EF4-FFF2-40B4-BE49-F238E27FC236}">
                    <a16:creationId xmlns:a16="http://schemas.microsoft.com/office/drawing/2014/main" id="{2974D4D5-DB96-486A-BE56-C1D27D520F8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0889481" y="5393509"/>
                <a:ext cx="654535" cy="654535"/>
              </a:xfrm>
              <a:prstGeom prst="rect">
                <a:avLst/>
              </a:prstGeom>
            </p:spPr>
          </p:pic>
          <p:pic>
            <p:nvPicPr>
              <p:cNvPr id="37" name="图片 64">
                <a:extLst>
                  <a:ext uri="{FF2B5EF4-FFF2-40B4-BE49-F238E27FC236}">
                    <a16:creationId xmlns:a16="http://schemas.microsoft.com/office/drawing/2014/main" id="{839FD963-64BD-4D6A-BE05-6D674F87431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0417561" y="5432971"/>
                <a:ext cx="654536" cy="654536"/>
              </a:xfrm>
              <a:prstGeom prst="rect">
                <a:avLst/>
              </a:prstGeom>
            </p:spPr>
          </p:pic>
        </p:grpSp>
        <p:pic>
          <p:nvPicPr>
            <p:cNvPr id="33" name="图片 5">
              <a:extLst>
                <a:ext uri="{FF2B5EF4-FFF2-40B4-BE49-F238E27FC236}">
                  <a16:creationId xmlns:a16="http://schemas.microsoft.com/office/drawing/2014/main" id="{9EB0B57B-2180-4000-AB10-CAA22B3A17B1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06009" y="1438092"/>
              <a:ext cx="1049034" cy="1049034"/>
            </a:xfrm>
            <a:prstGeom prst="rect">
              <a:avLst/>
            </a:prstGeom>
          </p:spPr>
        </p:pic>
        <p:cxnSp>
          <p:nvCxnSpPr>
            <p:cNvPr id="34" name="肘形连接符 9">
              <a:extLst>
                <a:ext uri="{FF2B5EF4-FFF2-40B4-BE49-F238E27FC236}">
                  <a16:creationId xmlns:a16="http://schemas.microsoft.com/office/drawing/2014/main" id="{76B78825-8BD6-4F7A-B6B9-89D9BD2F1671}"/>
                </a:ext>
              </a:extLst>
            </p:cNvPr>
            <p:cNvCxnSpPr>
              <a:cxnSpLocks/>
              <a:stCxn id="40" idx="0"/>
            </p:cNvCxnSpPr>
            <p:nvPr/>
          </p:nvCxnSpPr>
          <p:spPr>
            <a:xfrm rot="16200000" flipH="1">
              <a:off x="8197773" y="3365935"/>
              <a:ext cx="50677" cy="3883890"/>
            </a:xfrm>
            <a:prstGeom prst="bentConnector4">
              <a:avLst>
                <a:gd name="adj1" fmla="val -451092"/>
                <a:gd name="adj2" fmla="val 100133"/>
              </a:avLst>
            </a:prstGeom>
            <a:ln w="19050">
              <a:solidFill>
                <a:srgbClr val="00B0F0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43" name="图形 42">
            <a:extLst>
              <a:ext uri="{FF2B5EF4-FFF2-40B4-BE49-F238E27FC236}">
                <a16:creationId xmlns:a16="http://schemas.microsoft.com/office/drawing/2014/main" id="{07005646-74BB-0B4D-9188-02B00B8F4188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1812112" y="3536474"/>
            <a:ext cx="339435" cy="339435"/>
          </a:xfrm>
          <a:prstGeom prst="rect">
            <a:avLst/>
          </a:prstGeom>
        </p:spPr>
      </p:pic>
      <p:pic>
        <p:nvPicPr>
          <p:cNvPr id="45" name="图形 44">
            <a:extLst>
              <a:ext uri="{FF2B5EF4-FFF2-40B4-BE49-F238E27FC236}">
                <a16:creationId xmlns:a16="http://schemas.microsoft.com/office/drawing/2014/main" id="{77595DEF-DC6C-2E4C-AAA1-F7B507C86AFE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1847844" y="2253517"/>
            <a:ext cx="288452" cy="288452"/>
          </a:xfrm>
          <a:prstGeom prst="rect">
            <a:avLst/>
          </a:prstGeom>
        </p:spPr>
      </p:pic>
      <p:sp>
        <p:nvSpPr>
          <p:cNvPr id="46" name="Freeform 144">
            <a:extLst>
              <a:ext uri="{FF2B5EF4-FFF2-40B4-BE49-F238E27FC236}">
                <a16:creationId xmlns:a16="http://schemas.microsoft.com/office/drawing/2014/main" id="{24875A51-B935-3F48-A459-731CC45FE6BB}"/>
              </a:ext>
            </a:extLst>
          </p:cNvPr>
          <p:cNvSpPr>
            <a:spLocks noEditPoints="1"/>
          </p:cNvSpPr>
          <p:nvPr/>
        </p:nvSpPr>
        <p:spPr bwMode="auto">
          <a:xfrm>
            <a:off x="1844558" y="4902443"/>
            <a:ext cx="284528" cy="299842"/>
          </a:xfrm>
          <a:custGeom>
            <a:avLst/>
            <a:gdLst>
              <a:gd name="T0" fmla="*/ 5 w 288"/>
              <a:gd name="T1" fmla="*/ 94 h 303"/>
              <a:gd name="T2" fmla="*/ 5 w 288"/>
              <a:gd name="T3" fmla="*/ 94 h 303"/>
              <a:gd name="T4" fmla="*/ 140 w 288"/>
              <a:gd name="T5" fmla="*/ 172 h 303"/>
              <a:gd name="T6" fmla="*/ 144 w 288"/>
              <a:gd name="T7" fmla="*/ 173 h 303"/>
              <a:gd name="T8" fmla="*/ 149 w 288"/>
              <a:gd name="T9" fmla="*/ 172 h 303"/>
              <a:gd name="T10" fmla="*/ 283 w 288"/>
              <a:gd name="T11" fmla="*/ 94 h 303"/>
              <a:gd name="T12" fmla="*/ 286 w 288"/>
              <a:gd name="T13" fmla="*/ 82 h 303"/>
              <a:gd name="T14" fmla="*/ 283 w 288"/>
              <a:gd name="T15" fmla="*/ 79 h 303"/>
              <a:gd name="T16" fmla="*/ 149 w 288"/>
              <a:gd name="T17" fmla="*/ 1 h 303"/>
              <a:gd name="T18" fmla="*/ 145 w 288"/>
              <a:gd name="T19" fmla="*/ 0 h 303"/>
              <a:gd name="T20" fmla="*/ 140 w 288"/>
              <a:gd name="T21" fmla="*/ 2 h 303"/>
              <a:gd name="T22" fmla="*/ 6 w 288"/>
              <a:gd name="T23" fmla="*/ 79 h 303"/>
              <a:gd name="T24" fmla="*/ 3 w 288"/>
              <a:gd name="T25" fmla="*/ 91 h 303"/>
              <a:gd name="T26" fmla="*/ 5 w 288"/>
              <a:gd name="T27" fmla="*/ 94 h 303"/>
              <a:gd name="T28" fmla="*/ 145 w 288"/>
              <a:gd name="T29" fmla="*/ 19 h 303"/>
              <a:gd name="T30" fmla="*/ 260 w 288"/>
              <a:gd name="T31" fmla="*/ 87 h 303"/>
              <a:gd name="T32" fmla="*/ 144 w 288"/>
              <a:gd name="T33" fmla="*/ 154 h 303"/>
              <a:gd name="T34" fmla="*/ 28 w 288"/>
              <a:gd name="T35" fmla="*/ 87 h 303"/>
              <a:gd name="T36" fmla="*/ 145 w 288"/>
              <a:gd name="T37" fmla="*/ 19 h 303"/>
              <a:gd name="T38" fmla="*/ 283 w 288"/>
              <a:gd name="T39" fmla="*/ 144 h 303"/>
              <a:gd name="T40" fmla="*/ 257 w 288"/>
              <a:gd name="T41" fmla="*/ 130 h 303"/>
              <a:gd name="T42" fmla="*/ 240 w 288"/>
              <a:gd name="T43" fmla="*/ 140 h 303"/>
              <a:gd name="T44" fmla="*/ 261 w 288"/>
              <a:gd name="T45" fmla="*/ 152 h 303"/>
              <a:gd name="T46" fmla="*/ 144 w 288"/>
              <a:gd name="T47" fmla="*/ 219 h 303"/>
              <a:gd name="T48" fmla="*/ 28 w 288"/>
              <a:gd name="T49" fmla="*/ 152 h 303"/>
              <a:gd name="T50" fmla="*/ 49 w 288"/>
              <a:gd name="T51" fmla="*/ 140 h 303"/>
              <a:gd name="T52" fmla="*/ 31 w 288"/>
              <a:gd name="T53" fmla="*/ 130 h 303"/>
              <a:gd name="T54" fmla="*/ 6 w 288"/>
              <a:gd name="T55" fmla="*/ 144 h 303"/>
              <a:gd name="T56" fmla="*/ 3 w 288"/>
              <a:gd name="T57" fmla="*/ 156 h 303"/>
              <a:gd name="T58" fmla="*/ 5 w 288"/>
              <a:gd name="T59" fmla="*/ 159 h 303"/>
              <a:gd name="T60" fmla="*/ 5 w 288"/>
              <a:gd name="T61" fmla="*/ 159 h 303"/>
              <a:gd name="T62" fmla="*/ 140 w 288"/>
              <a:gd name="T63" fmla="*/ 237 h 303"/>
              <a:gd name="T64" fmla="*/ 149 w 288"/>
              <a:gd name="T65" fmla="*/ 237 h 303"/>
              <a:gd name="T66" fmla="*/ 283 w 288"/>
              <a:gd name="T67" fmla="*/ 160 h 303"/>
              <a:gd name="T68" fmla="*/ 286 w 288"/>
              <a:gd name="T69" fmla="*/ 147 h 303"/>
              <a:gd name="T70" fmla="*/ 283 w 288"/>
              <a:gd name="T71" fmla="*/ 144 h 303"/>
              <a:gd name="T72" fmla="*/ 283 w 288"/>
              <a:gd name="T73" fmla="*/ 209 h 303"/>
              <a:gd name="T74" fmla="*/ 258 w 288"/>
              <a:gd name="T75" fmla="*/ 195 h 303"/>
              <a:gd name="T76" fmla="*/ 240 w 288"/>
              <a:gd name="T77" fmla="*/ 205 h 303"/>
              <a:gd name="T78" fmla="*/ 261 w 288"/>
              <a:gd name="T79" fmla="*/ 217 h 303"/>
              <a:gd name="T80" fmla="*/ 144 w 288"/>
              <a:gd name="T81" fmla="*/ 284 h 303"/>
              <a:gd name="T82" fmla="*/ 28 w 288"/>
              <a:gd name="T83" fmla="*/ 217 h 303"/>
              <a:gd name="T84" fmla="*/ 49 w 288"/>
              <a:gd name="T85" fmla="*/ 205 h 303"/>
              <a:gd name="T86" fmla="*/ 31 w 288"/>
              <a:gd name="T87" fmla="*/ 195 h 303"/>
              <a:gd name="T88" fmla="*/ 6 w 288"/>
              <a:gd name="T89" fmla="*/ 210 h 303"/>
              <a:gd name="T90" fmla="*/ 3 w 288"/>
              <a:gd name="T91" fmla="*/ 222 h 303"/>
              <a:gd name="T92" fmla="*/ 5 w 288"/>
              <a:gd name="T93" fmla="*/ 224 h 303"/>
              <a:gd name="T94" fmla="*/ 5 w 288"/>
              <a:gd name="T95" fmla="*/ 224 h 303"/>
              <a:gd name="T96" fmla="*/ 140 w 288"/>
              <a:gd name="T97" fmla="*/ 302 h 303"/>
              <a:gd name="T98" fmla="*/ 144 w 288"/>
              <a:gd name="T99" fmla="*/ 303 h 303"/>
              <a:gd name="T100" fmla="*/ 149 w 288"/>
              <a:gd name="T101" fmla="*/ 302 h 303"/>
              <a:gd name="T102" fmla="*/ 283 w 288"/>
              <a:gd name="T103" fmla="*/ 225 h 303"/>
              <a:gd name="T104" fmla="*/ 286 w 288"/>
              <a:gd name="T105" fmla="*/ 213 h 303"/>
              <a:gd name="T106" fmla="*/ 283 w 288"/>
              <a:gd name="T107" fmla="*/ 209 h 303"/>
              <a:gd name="T108" fmla="*/ 283 w 288"/>
              <a:gd name="T109" fmla="*/ 209 h 303"/>
              <a:gd name="T110" fmla="*/ 283 w 288"/>
              <a:gd name="T111" fmla="*/ 209 h 30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288" h="303">
                <a:moveTo>
                  <a:pt x="5" y="94"/>
                </a:moveTo>
                <a:cubicBezTo>
                  <a:pt x="5" y="94"/>
                  <a:pt x="5" y="94"/>
                  <a:pt x="5" y="94"/>
                </a:cubicBezTo>
                <a:cubicBezTo>
                  <a:pt x="140" y="172"/>
                  <a:pt x="140" y="172"/>
                  <a:pt x="140" y="172"/>
                </a:cubicBezTo>
                <a:cubicBezTo>
                  <a:pt x="141" y="172"/>
                  <a:pt x="143" y="173"/>
                  <a:pt x="144" y="173"/>
                </a:cubicBezTo>
                <a:cubicBezTo>
                  <a:pt x="146" y="173"/>
                  <a:pt x="147" y="172"/>
                  <a:pt x="149" y="172"/>
                </a:cubicBezTo>
                <a:cubicBezTo>
                  <a:pt x="283" y="94"/>
                  <a:pt x="283" y="94"/>
                  <a:pt x="283" y="94"/>
                </a:cubicBezTo>
                <a:cubicBezTo>
                  <a:pt x="287" y="92"/>
                  <a:pt x="288" y="86"/>
                  <a:pt x="286" y="82"/>
                </a:cubicBezTo>
                <a:cubicBezTo>
                  <a:pt x="285" y="81"/>
                  <a:pt x="284" y="80"/>
                  <a:pt x="283" y="79"/>
                </a:cubicBezTo>
                <a:cubicBezTo>
                  <a:pt x="149" y="1"/>
                  <a:pt x="149" y="1"/>
                  <a:pt x="149" y="1"/>
                </a:cubicBezTo>
                <a:cubicBezTo>
                  <a:pt x="148" y="1"/>
                  <a:pt x="146" y="0"/>
                  <a:pt x="145" y="0"/>
                </a:cubicBezTo>
                <a:cubicBezTo>
                  <a:pt x="143" y="0"/>
                  <a:pt x="141" y="1"/>
                  <a:pt x="140" y="2"/>
                </a:cubicBezTo>
                <a:cubicBezTo>
                  <a:pt x="6" y="79"/>
                  <a:pt x="6" y="79"/>
                  <a:pt x="6" y="79"/>
                </a:cubicBezTo>
                <a:cubicBezTo>
                  <a:pt x="2" y="81"/>
                  <a:pt x="0" y="87"/>
                  <a:pt x="3" y="91"/>
                </a:cubicBezTo>
                <a:cubicBezTo>
                  <a:pt x="3" y="92"/>
                  <a:pt x="4" y="93"/>
                  <a:pt x="5" y="94"/>
                </a:cubicBezTo>
                <a:close/>
                <a:moveTo>
                  <a:pt x="145" y="19"/>
                </a:moveTo>
                <a:cubicBezTo>
                  <a:pt x="260" y="87"/>
                  <a:pt x="260" y="87"/>
                  <a:pt x="260" y="87"/>
                </a:cubicBezTo>
                <a:cubicBezTo>
                  <a:pt x="144" y="154"/>
                  <a:pt x="144" y="154"/>
                  <a:pt x="144" y="154"/>
                </a:cubicBezTo>
                <a:cubicBezTo>
                  <a:pt x="28" y="87"/>
                  <a:pt x="28" y="87"/>
                  <a:pt x="28" y="87"/>
                </a:cubicBezTo>
                <a:lnTo>
                  <a:pt x="145" y="19"/>
                </a:lnTo>
                <a:close/>
                <a:moveTo>
                  <a:pt x="283" y="144"/>
                </a:moveTo>
                <a:cubicBezTo>
                  <a:pt x="257" y="130"/>
                  <a:pt x="257" y="130"/>
                  <a:pt x="257" y="130"/>
                </a:cubicBezTo>
                <a:cubicBezTo>
                  <a:pt x="240" y="140"/>
                  <a:pt x="240" y="140"/>
                  <a:pt x="240" y="140"/>
                </a:cubicBezTo>
                <a:cubicBezTo>
                  <a:pt x="261" y="152"/>
                  <a:pt x="261" y="152"/>
                  <a:pt x="261" y="152"/>
                </a:cubicBezTo>
                <a:cubicBezTo>
                  <a:pt x="144" y="219"/>
                  <a:pt x="144" y="219"/>
                  <a:pt x="144" y="219"/>
                </a:cubicBezTo>
                <a:cubicBezTo>
                  <a:pt x="28" y="152"/>
                  <a:pt x="28" y="152"/>
                  <a:pt x="28" y="152"/>
                </a:cubicBezTo>
                <a:cubicBezTo>
                  <a:pt x="49" y="140"/>
                  <a:pt x="49" y="140"/>
                  <a:pt x="49" y="140"/>
                </a:cubicBezTo>
                <a:cubicBezTo>
                  <a:pt x="31" y="130"/>
                  <a:pt x="31" y="130"/>
                  <a:pt x="31" y="130"/>
                </a:cubicBezTo>
                <a:cubicBezTo>
                  <a:pt x="6" y="144"/>
                  <a:pt x="6" y="144"/>
                  <a:pt x="6" y="144"/>
                </a:cubicBezTo>
                <a:cubicBezTo>
                  <a:pt x="2" y="147"/>
                  <a:pt x="0" y="152"/>
                  <a:pt x="3" y="156"/>
                </a:cubicBezTo>
                <a:cubicBezTo>
                  <a:pt x="3" y="157"/>
                  <a:pt x="4" y="158"/>
                  <a:pt x="5" y="159"/>
                </a:cubicBezTo>
                <a:cubicBezTo>
                  <a:pt x="5" y="159"/>
                  <a:pt x="5" y="159"/>
                  <a:pt x="5" y="159"/>
                </a:cubicBezTo>
                <a:cubicBezTo>
                  <a:pt x="140" y="237"/>
                  <a:pt x="140" y="237"/>
                  <a:pt x="140" y="237"/>
                </a:cubicBezTo>
                <a:cubicBezTo>
                  <a:pt x="143" y="239"/>
                  <a:pt x="146" y="239"/>
                  <a:pt x="149" y="237"/>
                </a:cubicBezTo>
                <a:cubicBezTo>
                  <a:pt x="283" y="160"/>
                  <a:pt x="283" y="160"/>
                  <a:pt x="283" y="160"/>
                </a:cubicBezTo>
                <a:cubicBezTo>
                  <a:pt x="287" y="157"/>
                  <a:pt x="288" y="152"/>
                  <a:pt x="286" y="147"/>
                </a:cubicBezTo>
                <a:cubicBezTo>
                  <a:pt x="285" y="146"/>
                  <a:pt x="284" y="145"/>
                  <a:pt x="283" y="144"/>
                </a:cubicBezTo>
                <a:close/>
                <a:moveTo>
                  <a:pt x="283" y="209"/>
                </a:moveTo>
                <a:cubicBezTo>
                  <a:pt x="258" y="195"/>
                  <a:pt x="258" y="195"/>
                  <a:pt x="258" y="195"/>
                </a:cubicBezTo>
                <a:cubicBezTo>
                  <a:pt x="240" y="205"/>
                  <a:pt x="240" y="205"/>
                  <a:pt x="240" y="205"/>
                </a:cubicBezTo>
                <a:cubicBezTo>
                  <a:pt x="261" y="217"/>
                  <a:pt x="261" y="217"/>
                  <a:pt x="261" y="217"/>
                </a:cubicBezTo>
                <a:cubicBezTo>
                  <a:pt x="144" y="284"/>
                  <a:pt x="144" y="284"/>
                  <a:pt x="144" y="284"/>
                </a:cubicBezTo>
                <a:cubicBezTo>
                  <a:pt x="28" y="217"/>
                  <a:pt x="28" y="217"/>
                  <a:pt x="28" y="217"/>
                </a:cubicBezTo>
                <a:cubicBezTo>
                  <a:pt x="49" y="205"/>
                  <a:pt x="49" y="205"/>
                  <a:pt x="49" y="205"/>
                </a:cubicBezTo>
                <a:cubicBezTo>
                  <a:pt x="31" y="195"/>
                  <a:pt x="31" y="195"/>
                  <a:pt x="31" y="195"/>
                </a:cubicBezTo>
                <a:cubicBezTo>
                  <a:pt x="6" y="210"/>
                  <a:pt x="6" y="210"/>
                  <a:pt x="6" y="210"/>
                </a:cubicBezTo>
                <a:cubicBezTo>
                  <a:pt x="2" y="212"/>
                  <a:pt x="0" y="217"/>
                  <a:pt x="3" y="222"/>
                </a:cubicBezTo>
                <a:cubicBezTo>
                  <a:pt x="3" y="223"/>
                  <a:pt x="4" y="223"/>
                  <a:pt x="5" y="224"/>
                </a:cubicBezTo>
                <a:cubicBezTo>
                  <a:pt x="5" y="224"/>
                  <a:pt x="5" y="224"/>
                  <a:pt x="5" y="224"/>
                </a:cubicBezTo>
                <a:cubicBezTo>
                  <a:pt x="140" y="302"/>
                  <a:pt x="140" y="302"/>
                  <a:pt x="140" y="302"/>
                </a:cubicBezTo>
                <a:cubicBezTo>
                  <a:pt x="141" y="303"/>
                  <a:pt x="143" y="303"/>
                  <a:pt x="144" y="303"/>
                </a:cubicBezTo>
                <a:cubicBezTo>
                  <a:pt x="146" y="303"/>
                  <a:pt x="147" y="303"/>
                  <a:pt x="149" y="302"/>
                </a:cubicBezTo>
                <a:cubicBezTo>
                  <a:pt x="283" y="225"/>
                  <a:pt x="283" y="225"/>
                  <a:pt x="283" y="225"/>
                </a:cubicBezTo>
                <a:cubicBezTo>
                  <a:pt x="287" y="222"/>
                  <a:pt x="288" y="217"/>
                  <a:pt x="286" y="213"/>
                </a:cubicBezTo>
                <a:cubicBezTo>
                  <a:pt x="285" y="211"/>
                  <a:pt x="284" y="210"/>
                  <a:pt x="283" y="209"/>
                </a:cubicBezTo>
                <a:close/>
                <a:moveTo>
                  <a:pt x="283" y="209"/>
                </a:moveTo>
                <a:cubicBezTo>
                  <a:pt x="283" y="209"/>
                  <a:pt x="283" y="209"/>
                  <a:pt x="283" y="209"/>
                </a:cubicBezTo>
              </a:path>
            </a:pathLst>
          </a:custGeom>
          <a:solidFill>
            <a:srgbClr val="FFFFFF"/>
          </a:solidFill>
          <a:ln w="3175">
            <a:solidFill>
              <a:schemeClr val="bg1"/>
            </a:solidFill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9150210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矩形 86">
            <a:extLst>
              <a:ext uri="{FF2B5EF4-FFF2-40B4-BE49-F238E27FC236}">
                <a16:creationId xmlns:a16="http://schemas.microsoft.com/office/drawing/2014/main" id="{1C052EFD-E352-7243-973B-5852EDF42581}"/>
              </a:ext>
            </a:extLst>
          </p:cNvPr>
          <p:cNvSpPr/>
          <p:nvPr/>
        </p:nvSpPr>
        <p:spPr>
          <a:xfrm>
            <a:off x="1728404" y="1649539"/>
            <a:ext cx="2633652" cy="576555"/>
          </a:xfrm>
          <a:prstGeom prst="rect">
            <a:avLst/>
          </a:prstGeom>
          <a:gradFill flip="none" rotWithShape="1">
            <a:gsLst>
              <a:gs pos="0">
                <a:srgbClr val="00B0F0">
                  <a:alpha val="27000"/>
                </a:srgbClr>
              </a:gs>
              <a:gs pos="100000">
                <a:srgbClr val="00BEFF">
                  <a:alpha val="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0" name="矩形 89">
            <a:extLst>
              <a:ext uri="{FF2B5EF4-FFF2-40B4-BE49-F238E27FC236}">
                <a16:creationId xmlns:a16="http://schemas.microsoft.com/office/drawing/2014/main" id="{079FC18D-52BF-3D48-AECF-109AC9C5EF35}"/>
              </a:ext>
            </a:extLst>
          </p:cNvPr>
          <p:cNvSpPr/>
          <p:nvPr/>
        </p:nvSpPr>
        <p:spPr>
          <a:xfrm>
            <a:off x="1715982" y="4924459"/>
            <a:ext cx="2633652" cy="576555"/>
          </a:xfrm>
          <a:prstGeom prst="rect">
            <a:avLst/>
          </a:prstGeom>
          <a:gradFill flip="none" rotWithShape="1">
            <a:gsLst>
              <a:gs pos="0">
                <a:srgbClr val="00B0F0">
                  <a:alpha val="27000"/>
                </a:srgbClr>
              </a:gs>
              <a:gs pos="100000">
                <a:srgbClr val="00BEFF">
                  <a:alpha val="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9" name="矩形 88">
            <a:extLst>
              <a:ext uri="{FF2B5EF4-FFF2-40B4-BE49-F238E27FC236}">
                <a16:creationId xmlns:a16="http://schemas.microsoft.com/office/drawing/2014/main" id="{5C5D29A9-744E-5841-8597-0BFC4B14A92D}"/>
              </a:ext>
            </a:extLst>
          </p:cNvPr>
          <p:cNvSpPr/>
          <p:nvPr/>
        </p:nvSpPr>
        <p:spPr>
          <a:xfrm>
            <a:off x="1715982" y="3806859"/>
            <a:ext cx="2633652" cy="576555"/>
          </a:xfrm>
          <a:prstGeom prst="rect">
            <a:avLst/>
          </a:prstGeom>
          <a:gradFill flip="none" rotWithShape="1">
            <a:gsLst>
              <a:gs pos="0">
                <a:srgbClr val="00B0F0">
                  <a:alpha val="27000"/>
                </a:srgbClr>
              </a:gs>
              <a:gs pos="100000">
                <a:srgbClr val="00BEFF">
                  <a:alpha val="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8" name="矩形 87">
            <a:extLst>
              <a:ext uri="{FF2B5EF4-FFF2-40B4-BE49-F238E27FC236}">
                <a16:creationId xmlns:a16="http://schemas.microsoft.com/office/drawing/2014/main" id="{AB437B4F-4CB6-2C42-93B4-FB3F5BCCFADA}"/>
              </a:ext>
            </a:extLst>
          </p:cNvPr>
          <p:cNvSpPr/>
          <p:nvPr/>
        </p:nvSpPr>
        <p:spPr>
          <a:xfrm>
            <a:off x="1715982" y="2752759"/>
            <a:ext cx="2633652" cy="576555"/>
          </a:xfrm>
          <a:prstGeom prst="rect">
            <a:avLst/>
          </a:prstGeom>
          <a:gradFill flip="none" rotWithShape="1">
            <a:gsLst>
              <a:gs pos="0">
                <a:srgbClr val="00B0F0">
                  <a:alpha val="27000"/>
                </a:srgbClr>
              </a:gs>
              <a:gs pos="100000">
                <a:srgbClr val="00BEFF">
                  <a:alpha val="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8" name="矩形 77">
            <a:extLst>
              <a:ext uri="{FF2B5EF4-FFF2-40B4-BE49-F238E27FC236}">
                <a16:creationId xmlns:a16="http://schemas.microsoft.com/office/drawing/2014/main" id="{4983E191-BAE2-1649-87E3-AAFEF288133F}"/>
              </a:ext>
            </a:extLst>
          </p:cNvPr>
          <p:cNvSpPr/>
          <p:nvPr/>
        </p:nvSpPr>
        <p:spPr>
          <a:xfrm>
            <a:off x="4971763" y="1417873"/>
            <a:ext cx="6204234" cy="4519635"/>
          </a:xfrm>
          <a:prstGeom prst="rect">
            <a:avLst/>
          </a:prstGeom>
          <a:gradFill>
            <a:gsLst>
              <a:gs pos="0">
                <a:srgbClr val="00B0F0">
                  <a:alpha val="19000"/>
                </a:srgbClr>
              </a:gs>
              <a:gs pos="100000">
                <a:srgbClr val="00B0F0">
                  <a:alpha val="0"/>
                </a:srgbClr>
              </a:gs>
            </a:gsLst>
            <a:lin ang="5400000" scaled="1"/>
          </a:gradFill>
          <a:ln w="22225">
            <a:gradFill flip="none" rotWithShape="1">
              <a:gsLst>
                <a:gs pos="0">
                  <a:srgbClr val="00B0F0">
                    <a:alpha val="78000"/>
                  </a:srgbClr>
                </a:gs>
                <a:gs pos="100000">
                  <a:srgbClr val="00B0F0">
                    <a:alpha val="0"/>
                  </a:srgbClr>
                </a:gs>
              </a:gsLst>
              <a:lin ang="5400000" scaled="1"/>
              <a:tileRect/>
            </a:gra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319A15E-B2B4-4901-8FB3-84FAF69707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 dirty="0">
                <a:ea typeface="微软雅黑" panose="020B0503020204020204" pitchFamily="34" charset="-122"/>
              </a:rPr>
              <a:t>Sangfor Technologies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5A4E231-EA55-4E6A-A2DF-E5EDD2A773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 dirty="0"/>
              <a:t>Page  </a:t>
            </a:r>
            <a:fld id="{6F6B6950-8D1A-4668-8374-25B44628E0DF}" type="slidenum">
              <a:rPr lang="zh-CN" altLang="en-US" smtClean="0"/>
              <a:pPr/>
              <a:t>21</a:t>
            </a:fld>
            <a:endParaRPr lang="zh-CN" altLang="en-US"/>
          </a:p>
        </p:txBody>
      </p:sp>
      <p:sp>
        <p:nvSpPr>
          <p:cNvPr id="6" name="矩形 4">
            <a:extLst>
              <a:ext uri="{FF2B5EF4-FFF2-40B4-BE49-F238E27FC236}">
                <a16:creationId xmlns:a16="http://schemas.microsoft.com/office/drawing/2014/main" id="{25B75660-65CA-40A5-BBEB-6D2CCCE1AFEE}"/>
              </a:ext>
            </a:extLst>
          </p:cNvPr>
          <p:cNvSpPr/>
          <p:nvPr/>
        </p:nvSpPr>
        <p:spPr>
          <a:xfrm>
            <a:off x="579651" y="200326"/>
            <a:ext cx="914064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The Sangfor Approach – Strengthen Security Posture</a:t>
            </a:r>
          </a:p>
        </p:txBody>
      </p:sp>
      <p:grpSp>
        <p:nvGrpSpPr>
          <p:cNvPr id="36" name="组合 6">
            <a:extLst>
              <a:ext uri="{FF2B5EF4-FFF2-40B4-BE49-F238E27FC236}">
                <a16:creationId xmlns:a16="http://schemas.microsoft.com/office/drawing/2014/main" id="{07E16483-A3A9-4CB0-A41B-D0CF9E6B824C}"/>
              </a:ext>
            </a:extLst>
          </p:cNvPr>
          <p:cNvGrpSpPr/>
          <p:nvPr/>
        </p:nvGrpSpPr>
        <p:grpSpPr>
          <a:xfrm>
            <a:off x="5149973" y="1490187"/>
            <a:ext cx="5887435" cy="4468538"/>
            <a:chOff x="4910347" y="1381381"/>
            <a:chExt cx="6436760" cy="4885473"/>
          </a:xfrm>
        </p:grpSpPr>
        <p:pic>
          <p:nvPicPr>
            <p:cNvPr id="37" name="Picture 49">
              <a:extLst>
                <a:ext uri="{FF2B5EF4-FFF2-40B4-BE49-F238E27FC236}">
                  <a16:creationId xmlns:a16="http://schemas.microsoft.com/office/drawing/2014/main" id="{80B6AFA7-6D05-47FF-B8E8-B0E6894EF28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9775955" y="3849133"/>
              <a:ext cx="1339801" cy="642640"/>
            </a:xfrm>
            <a:prstGeom prst="roundRect">
              <a:avLst>
                <a:gd name="adj" fmla="val 7127"/>
              </a:avLst>
            </a:prstGeom>
            <a:ln>
              <a:noFill/>
            </a:ln>
          </p:spPr>
        </p:pic>
        <p:sp>
          <p:nvSpPr>
            <p:cNvPr id="38" name="Rectangle 50">
              <a:extLst>
                <a:ext uri="{FF2B5EF4-FFF2-40B4-BE49-F238E27FC236}">
                  <a16:creationId xmlns:a16="http://schemas.microsoft.com/office/drawing/2014/main" id="{29710796-AF08-4B12-A630-193700F1C7BF}"/>
                </a:ext>
              </a:extLst>
            </p:cNvPr>
            <p:cNvSpPr/>
            <p:nvPr/>
          </p:nvSpPr>
          <p:spPr>
            <a:xfrm>
              <a:off x="9721687" y="4511060"/>
              <a:ext cx="1588942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HK" sz="900" b="1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Endpoint Secure Manager</a:t>
              </a:r>
              <a:endParaRPr kumimoji="0" lang="en-HK" sz="9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entury Gothic" panose="020B0502020202020204" pitchFamily="34" charset="0"/>
              </a:endParaRPr>
            </a:p>
          </p:txBody>
        </p:sp>
        <p:grpSp>
          <p:nvGrpSpPr>
            <p:cNvPr id="39" name="组合 71">
              <a:extLst>
                <a:ext uri="{FF2B5EF4-FFF2-40B4-BE49-F238E27FC236}">
                  <a16:creationId xmlns:a16="http://schemas.microsoft.com/office/drawing/2014/main" id="{2219DC71-F261-43CF-94C8-6919455D6B97}"/>
                </a:ext>
              </a:extLst>
            </p:cNvPr>
            <p:cNvGrpSpPr/>
            <p:nvPr/>
          </p:nvGrpSpPr>
          <p:grpSpPr>
            <a:xfrm>
              <a:off x="4910347" y="1381381"/>
              <a:ext cx="5962898" cy="4885473"/>
              <a:chOff x="4934916" y="1317160"/>
              <a:chExt cx="5962898" cy="4885473"/>
            </a:xfrm>
          </p:grpSpPr>
          <p:pic>
            <p:nvPicPr>
              <p:cNvPr id="44" name="图片 13">
                <a:extLst>
                  <a:ext uri="{FF2B5EF4-FFF2-40B4-BE49-F238E27FC236}">
                    <a16:creationId xmlns:a16="http://schemas.microsoft.com/office/drawing/2014/main" id="{629F7A00-B1EC-463A-BC9A-DD366D51283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692293" y="2489475"/>
                <a:ext cx="876467" cy="876467"/>
              </a:xfrm>
              <a:prstGeom prst="rect">
                <a:avLst/>
              </a:prstGeom>
            </p:spPr>
          </p:pic>
          <p:pic>
            <p:nvPicPr>
              <p:cNvPr id="45" name="图片 55">
                <a:extLst>
                  <a:ext uri="{FF2B5EF4-FFF2-40B4-BE49-F238E27FC236}">
                    <a16:creationId xmlns:a16="http://schemas.microsoft.com/office/drawing/2014/main" id="{A431F716-77A8-444B-B86B-1643F5EE00A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842933" y="3717488"/>
                <a:ext cx="758850" cy="758849"/>
              </a:xfrm>
              <a:prstGeom prst="rect">
                <a:avLst/>
              </a:prstGeom>
            </p:spPr>
          </p:pic>
          <p:cxnSp>
            <p:nvCxnSpPr>
              <p:cNvPr id="46" name="Straight Arrow Connector 40">
                <a:extLst>
                  <a:ext uri="{FF2B5EF4-FFF2-40B4-BE49-F238E27FC236}">
                    <a16:creationId xmlns:a16="http://schemas.microsoft.com/office/drawing/2014/main" id="{A47A34C8-8871-44AE-9D7B-DE92C3335FA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6549626" y="4180111"/>
                <a:ext cx="1231353" cy="0"/>
              </a:xfrm>
              <a:prstGeom prst="straightConnector1">
                <a:avLst/>
              </a:prstGeom>
              <a:ln w="19050">
                <a:solidFill>
                  <a:srgbClr val="00B0F0"/>
                </a:solidFill>
                <a:prstDash val="sysDash"/>
                <a:tailEnd type="non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7" name="Straight Arrow Connector 41">
                <a:extLst>
                  <a:ext uri="{FF2B5EF4-FFF2-40B4-BE49-F238E27FC236}">
                    <a16:creationId xmlns:a16="http://schemas.microsoft.com/office/drawing/2014/main" id="{BC3869C4-CE37-4794-A9A2-ED9DAEB4B883}"/>
                  </a:ext>
                </a:extLst>
              </p:cNvPr>
              <p:cNvCxnSpPr>
                <a:cxnSpLocks/>
                <a:endCxn id="44" idx="2"/>
              </p:cNvCxnSpPr>
              <p:nvPr/>
            </p:nvCxnSpPr>
            <p:spPr>
              <a:xfrm flipV="1">
                <a:off x="8130527" y="3365942"/>
                <a:ext cx="0" cy="1937027"/>
              </a:xfrm>
              <a:prstGeom prst="straightConnector1">
                <a:avLst/>
              </a:prstGeom>
              <a:ln w="19050">
                <a:solidFill>
                  <a:srgbClr val="00B0F0"/>
                </a:solidFill>
                <a:prstDash val="sysDash"/>
                <a:tailEnd type="non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8" name="Straight Arrow Connector 42">
                <a:extLst>
                  <a:ext uri="{FF2B5EF4-FFF2-40B4-BE49-F238E27FC236}">
                    <a16:creationId xmlns:a16="http://schemas.microsoft.com/office/drawing/2014/main" id="{445E455C-DA5B-4368-B4D2-1BAEC7C36335}"/>
                  </a:ext>
                </a:extLst>
              </p:cNvPr>
              <p:cNvCxnSpPr>
                <a:cxnSpLocks/>
                <a:stCxn id="44" idx="0"/>
              </p:cNvCxnSpPr>
              <p:nvPr/>
            </p:nvCxnSpPr>
            <p:spPr>
              <a:xfrm flipV="1">
                <a:off x="8130527" y="1558311"/>
                <a:ext cx="1" cy="931164"/>
              </a:xfrm>
              <a:prstGeom prst="straightConnector1">
                <a:avLst/>
              </a:prstGeom>
              <a:ln w="19050">
                <a:solidFill>
                  <a:srgbClr val="00B0F0"/>
                </a:solidFill>
                <a:prstDash val="sysDash"/>
                <a:tailEnd type="non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49" name="组合 77">
                <a:extLst>
                  <a:ext uri="{FF2B5EF4-FFF2-40B4-BE49-F238E27FC236}">
                    <a16:creationId xmlns:a16="http://schemas.microsoft.com/office/drawing/2014/main" id="{EA0DD506-B5E3-489C-8FE8-241055D6FFB7}"/>
                  </a:ext>
                </a:extLst>
              </p:cNvPr>
              <p:cNvGrpSpPr/>
              <p:nvPr/>
            </p:nvGrpSpPr>
            <p:grpSpPr>
              <a:xfrm>
                <a:off x="4934916" y="5282542"/>
                <a:ext cx="1132895" cy="876467"/>
                <a:chOff x="5619960" y="5213378"/>
                <a:chExt cx="1132895" cy="876467"/>
              </a:xfrm>
            </p:grpSpPr>
            <p:pic>
              <p:nvPicPr>
                <p:cNvPr id="61" name="图片 27">
                  <a:extLst>
                    <a:ext uri="{FF2B5EF4-FFF2-40B4-BE49-F238E27FC236}">
                      <a16:creationId xmlns:a16="http://schemas.microsoft.com/office/drawing/2014/main" id="{6C63E1B6-4BCF-4871-81C0-19013FB4823F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6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5619960" y="5213378"/>
                  <a:ext cx="876467" cy="876467"/>
                </a:xfrm>
                <a:prstGeom prst="rect">
                  <a:avLst/>
                </a:prstGeom>
              </p:spPr>
            </p:pic>
            <p:pic>
              <p:nvPicPr>
                <p:cNvPr id="62" name="图片 64">
                  <a:extLst>
                    <a:ext uri="{FF2B5EF4-FFF2-40B4-BE49-F238E27FC236}">
                      <a16:creationId xmlns:a16="http://schemas.microsoft.com/office/drawing/2014/main" id="{DE7743B3-2F12-4034-B7C0-041AF5EA2132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7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6098319" y="5380497"/>
                  <a:ext cx="654536" cy="654536"/>
                </a:xfrm>
                <a:prstGeom prst="rect">
                  <a:avLst/>
                </a:prstGeom>
              </p:spPr>
            </p:pic>
          </p:grpSp>
          <p:grpSp>
            <p:nvGrpSpPr>
              <p:cNvPr id="50" name="组合 78">
                <a:extLst>
                  <a:ext uri="{FF2B5EF4-FFF2-40B4-BE49-F238E27FC236}">
                    <a16:creationId xmlns:a16="http://schemas.microsoft.com/office/drawing/2014/main" id="{85A2613B-A26C-4AA7-8F32-446120615128}"/>
                  </a:ext>
                </a:extLst>
              </p:cNvPr>
              <p:cNvGrpSpPr/>
              <p:nvPr/>
            </p:nvGrpSpPr>
            <p:grpSpPr>
              <a:xfrm>
                <a:off x="7359141" y="5302969"/>
                <a:ext cx="1203735" cy="876467"/>
                <a:chOff x="8225901" y="5224677"/>
                <a:chExt cx="1203735" cy="876467"/>
              </a:xfrm>
            </p:grpSpPr>
            <p:pic>
              <p:nvPicPr>
                <p:cNvPr id="59" name="图片 33">
                  <a:extLst>
                    <a:ext uri="{FF2B5EF4-FFF2-40B4-BE49-F238E27FC236}">
                      <a16:creationId xmlns:a16="http://schemas.microsoft.com/office/drawing/2014/main" id="{3252DC42-0731-4526-9F5F-959796CE345F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8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8225901" y="5224677"/>
                  <a:ext cx="876467" cy="876467"/>
                </a:xfrm>
                <a:prstGeom prst="rect">
                  <a:avLst/>
                </a:prstGeom>
              </p:spPr>
            </p:pic>
            <p:pic>
              <p:nvPicPr>
                <p:cNvPr id="60" name="图片 64">
                  <a:extLst>
                    <a:ext uri="{FF2B5EF4-FFF2-40B4-BE49-F238E27FC236}">
                      <a16:creationId xmlns:a16="http://schemas.microsoft.com/office/drawing/2014/main" id="{AD016224-A1AE-4A05-8E97-98D17326E882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7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8775100" y="5413936"/>
                  <a:ext cx="654536" cy="654536"/>
                </a:xfrm>
                <a:prstGeom prst="rect">
                  <a:avLst/>
                </a:prstGeom>
              </p:spPr>
            </p:pic>
          </p:grpSp>
          <p:pic>
            <p:nvPicPr>
              <p:cNvPr id="51" name="图片 32">
                <a:extLst>
                  <a:ext uri="{FF2B5EF4-FFF2-40B4-BE49-F238E27FC236}">
                    <a16:creationId xmlns:a16="http://schemas.microsoft.com/office/drawing/2014/main" id="{43864EE5-E564-4E02-A8A3-3529C1FECB5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692293" y="3717488"/>
                <a:ext cx="905733" cy="905733"/>
              </a:xfrm>
              <a:prstGeom prst="rect">
                <a:avLst/>
              </a:prstGeom>
            </p:spPr>
          </p:pic>
          <p:grpSp>
            <p:nvGrpSpPr>
              <p:cNvPr id="52" name="组合 80">
                <a:extLst>
                  <a:ext uri="{FF2B5EF4-FFF2-40B4-BE49-F238E27FC236}">
                    <a16:creationId xmlns:a16="http://schemas.microsoft.com/office/drawing/2014/main" id="{4C21703C-218D-41B0-A29C-A11759B89884}"/>
                  </a:ext>
                </a:extLst>
              </p:cNvPr>
              <p:cNvGrpSpPr/>
              <p:nvPr/>
            </p:nvGrpSpPr>
            <p:grpSpPr>
              <a:xfrm>
                <a:off x="9288590" y="5326166"/>
                <a:ext cx="1609224" cy="876467"/>
                <a:chOff x="9934792" y="5211040"/>
                <a:chExt cx="1609224" cy="876467"/>
              </a:xfrm>
            </p:grpSpPr>
            <p:pic>
              <p:nvPicPr>
                <p:cNvPr id="56" name="图片 27">
                  <a:extLst>
                    <a:ext uri="{FF2B5EF4-FFF2-40B4-BE49-F238E27FC236}">
                      <a16:creationId xmlns:a16="http://schemas.microsoft.com/office/drawing/2014/main" id="{5CC7ACCC-EA5D-44B3-85FE-2B530FF9217F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6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9934792" y="5211040"/>
                  <a:ext cx="876467" cy="876467"/>
                </a:xfrm>
                <a:prstGeom prst="rect">
                  <a:avLst/>
                </a:prstGeom>
              </p:spPr>
            </p:pic>
            <p:pic>
              <p:nvPicPr>
                <p:cNvPr id="57" name="图片 45">
                  <a:extLst>
                    <a:ext uri="{FF2B5EF4-FFF2-40B4-BE49-F238E27FC236}">
                      <a16:creationId xmlns:a16="http://schemas.microsoft.com/office/drawing/2014/main" id="{46881B0D-AE34-4D38-83FF-7EA0FD1C3E8A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10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10889481" y="5393509"/>
                  <a:ext cx="654535" cy="654535"/>
                </a:xfrm>
                <a:prstGeom prst="rect">
                  <a:avLst/>
                </a:prstGeom>
              </p:spPr>
            </p:pic>
            <p:pic>
              <p:nvPicPr>
                <p:cNvPr id="58" name="图片 64">
                  <a:extLst>
                    <a:ext uri="{FF2B5EF4-FFF2-40B4-BE49-F238E27FC236}">
                      <a16:creationId xmlns:a16="http://schemas.microsoft.com/office/drawing/2014/main" id="{B1457392-95F2-4DF9-85D3-D7946088E91D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7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10417561" y="5432971"/>
                  <a:ext cx="654536" cy="654536"/>
                </a:xfrm>
                <a:prstGeom prst="rect">
                  <a:avLst/>
                </a:prstGeom>
              </p:spPr>
            </p:pic>
          </p:grpSp>
          <p:pic>
            <p:nvPicPr>
              <p:cNvPr id="53" name="图片 5">
                <a:extLst>
                  <a:ext uri="{FF2B5EF4-FFF2-40B4-BE49-F238E27FC236}">
                    <a16:creationId xmlns:a16="http://schemas.microsoft.com/office/drawing/2014/main" id="{F6092DD6-CE4A-4998-96FD-EA04EFCF587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1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606010" y="1317160"/>
                <a:ext cx="1049034" cy="1049034"/>
              </a:xfrm>
              <a:prstGeom prst="rect">
                <a:avLst/>
              </a:prstGeom>
            </p:spPr>
          </p:pic>
          <p:cxnSp>
            <p:nvCxnSpPr>
              <p:cNvPr id="54" name="肘形连接符 82">
                <a:extLst>
                  <a:ext uri="{FF2B5EF4-FFF2-40B4-BE49-F238E27FC236}">
                    <a16:creationId xmlns:a16="http://schemas.microsoft.com/office/drawing/2014/main" id="{2657794B-AF05-4527-BD5F-2F527FE224EB}"/>
                  </a:ext>
                </a:extLst>
              </p:cNvPr>
              <p:cNvCxnSpPr>
                <a:cxnSpLocks/>
                <a:stCxn id="61" idx="0"/>
              </p:cNvCxnSpPr>
              <p:nvPr/>
            </p:nvCxnSpPr>
            <p:spPr>
              <a:xfrm rot="16200000" flipH="1">
                <a:off x="7943991" y="2711701"/>
                <a:ext cx="50536" cy="5192219"/>
              </a:xfrm>
              <a:prstGeom prst="bentConnector4">
                <a:avLst>
                  <a:gd name="adj1" fmla="val -452351"/>
                  <a:gd name="adj2" fmla="val 99842"/>
                </a:avLst>
              </a:prstGeom>
              <a:ln w="19050">
                <a:solidFill>
                  <a:srgbClr val="00B0F0"/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5" name="Straight Arrow Connector 40">
                <a:extLst>
                  <a:ext uri="{FF2B5EF4-FFF2-40B4-BE49-F238E27FC236}">
                    <a16:creationId xmlns:a16="http://schemas.microsoft.com/office/drawing/2014/main" id="{125C64E9-A8E4-49E3-A782-8AF6B93D415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514903" y="4180111"/>
                <a:ext cx="1231353" cy="0"/>
              </a:xfrm>
              <a:prstGeom prst="straightConnector1">
                <a:avLst/>
              </a:prstGeom>
              <a:ln w="19050">
                <a:solidFill>
                  <a:srgbClr val="00B0F0"/>
                </a:solidFill>
                <a:prstDash val="sysDash"/>
                <a:tailEnd type="non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pic>
          <p:nvPicPr>
            <p:cNvPr id="40" name="图片 34">
              <a:extLst>
                <a:ext uri="{FF2B5EF4-FFF2-40B4-BE49-F238E27FC236}">
                  <a16:creationId xmlns:a16="http://schemas.microsoft.com/office/drawing/2014/main" id="{9FFD7992-87E9-44E7-BB25-9598C29A4115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140682" y="4025196"/>
              <a:ext cx="579865" cy="579865"/>
            </a:xfrm>
            <a:prstGeom prst="rect">
              <a:avLst/>
            </a:prstGeom>
            <a:ln>
              <a:noFill/>
            </a:ln>
          </p:spPr>
        </p:pic>
        <p:pic>
          <p:nvPicPr>
            <p:cNvPr id="41" name="图片 34">
              <a:extLst>
                <a:ext uri="{FF2B5EF4-FFF2-40B4-BE49-F238E27FC236}">
                  <a16:creationId xmlns:a16="http://schemas.microsoft.com/office/drawing/2014/main" id="{D0864F70-6FF0-40BC-9B0A-38BF20332988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865036" y="5572856"/>
              <a:ext cx="579865" cy="579865"/>
            </a:xfrm>
            <a:prstGeom prst="rect">
              <a:avLst/>
            </a:prstGeom>
            <a:ln>
              <a:noFill/>
            </a:ln>
          </p:spPr>
        </p:pic>
        <p:pic>
          <p:nvPicPr>
            <p:cNvPr id="42" name="图片 34">
              <a:extLst>
                <a:ext uri="{FF2B5EF4-FFF2-40B4-BE49-F238E27FC236}">
                  <a16:creationId xmlns:a16="http://schemas.microsoft.com/office/drawing/2014/main" id="{30DE833A-21F1-40C6-B90F-D035C50B6F20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369539" y="5593283"/>
              <a:ext cx="579865" cy="579865"/>
            </a:xfrm>
            <a:prstGeom prst="rect">
              <a:avLst/>
            </a:prstGeom>
            <a:ln>
              <a:noFill/>
            </a:ln>
          </p:spPr>
        </p:pic>
        <p:pic>
          <p:nvPicPr>
            <p:cNvPr id="43" name="图片 34">
              <a:extLst>
                <a:ext uri="{FF2B5EF4-FFF2-40B4-BE49-F238E27FC236}">
                  <a16:creationId xmlns:a16="http://schemas.microsoft.com/office/drawing/2014/main" id="{A3B745C7-59CD-467A-AD8A-2EF1D6B07DFD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767242" y="5612318"/>
              <a:ext cx="579865" cy="579865"/>
            </a:xfrm>
            <a:prstGeom prst="rect">
              <a:avLst/>
            </a:prstGeom>
            <a:ln>
              <a:noFill/>
            </a:ln>
          </p:spPr>
        </p:pic>
      </p:grpSp>
      <p:grpSp>
        <p:nvGrpSpPr>
          <p:cNvPr id="5" name="组合 4">
            <a:extLst>
              <a:ext uri="{FF2B5EF4-FFF2-40B4-BE49-F238E27FC236}">
                <a16:creationId xmlns:a16="http://schemas.microsoft.com/office/drawing/2014/main" id="{B14F5B59-5BBC-0C4E-A80D-490A88D7ED55}"/>
              </a:ext>
            </a:extLst>
          </p:cNvPr>
          <p:cNvGrpSpPr/>
          <p:nvPr/>
        </p:nvGrpSpPr>
        <p:grpSpPr>
          <a:xfrm>
            <a:off x="1240610" y="2599471"/>
            <a:ext cx="2785270" cy="829290"/>
            <a:chOff x="1577426" y="3291547"/>
            <a:chExt cx="2785270" cy="829290"/>
          </a:xfrm>
        </p:grpSpPr>
        <p:grpSp>
          <p:nvGrpSpPr>
            <p:cNvPr id="69" name="组合 11">
              <a:extLst>
                <a:ext uri="{FF2B5EF4-FFF2-40B4-BE49-F238E27FC236}">
                  <a16:creationId xmlns:a16="http://schemas.microsoft.com/office/drawing/2014/main" id="{21867DE9-E83A-AF45-AB13-8D917F1C780F}"/>
                </a:ext>
              </a:extLst>
            </p:cNvPr>
            <p:cNvGrpSpPr/>
            <p:nvPr/>
          </p:nvGrpSpPr>
          <p:grpSpPr>
            <a:xfrm>
              <a:off x="1577426" y="3291547"/>
              <a:ext cx="829291" cy="829290"/>
              <a:chOff x="1212681" y="1932972"/>
              <a:chExt cx="2586942" cy="2586942"/>
            </a:xfrm>
          </p:grpSpPr>
          <p:sp>
            <p:nvSpPr>
              <p:cNvPr id="70" name="椭圆 74">
                <a:extLst>
                  <a:ext uri="{FF2B5EF4-FFF2-40B4-BE49-F238E27FC236}">
                    <a16:creationId xmlns:a16="http://schemas.microsoft.com/office/drawing/2014/main" id="{717EF2FB-27C5-FD4E-9209-9D8D659E0BD0}"/>
                  </a:ext>
                </a:extLst>
              </p:cNvPr>
              <p:cNvSpPr/>
              <p:nvPr/>
            </p:nvSpPr>
            <p:spPr>
              <a:xfrm>
                <a:off x="1212681" y="1932972"/>
                <a:ext cx="2586942" cy="2586942"/>
              </a:xfrm>
              <a:prstGeom prst="ellipse">
                <a:avLst/>
              </a:prstGeom>
              <a:gradFill>
                <a:gsLst>
                  <a:gs pos="0">
                    <a:srgbClr val="92D050">
                      <a:alpha val="15000"/>
                    </a:srgbClr>
                  </a:gs>
                  <a:gs pos="99000">
                    <a:srgbClr val="6FB332">
                      <a:alpha val="39000"/>
                    </a:srgbClr>
                  </a:gs>
                </a:gsLst>
                <a:lin ang="2700000" scaled="1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1" lang="zh-CN" altLang="en-US" sz="16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等线" panose="020F0502020204030204"/>
                  <a:ea typeface="等线" panose="02010600030101010101" pitchFamily="2" charset="-122"/>
                  <a:cs typeface="+mn-cs"/>
                </a:endParaRPr>
              </a:p>
            </p:txBody>
          </p:sp>
          <p:sp>
            <p:nvSpPr>
              <p:cNvPr id="71" name="椭圆 75">
                <a:extLst>
                  <a:ext uri="{FF2B5EF4-FFF2-40B4-BE49-F238E27FC236}">
                    <a16:creationId xmlns:a16="http://schemas.microsoft.com/office/drawing/2014/main" id="{68E17E49-FF15-E246-AFDA-4C6C5052A358}"/>
                  </a:ext>
                </a:extLst>
              </p:cNvPr>
              <p:cNvSpPr/>
              <p:nvPr/>
            </p:nvSpPr>
            <p:spPr>
              <a:xfrm>
                <a:off x="1371834" y="2092125"/>
                <a:ext cx="2268637" cy="2268637"/>
              </a:xfrm>
              <a:prstGeom prst="ellipse">
                <a:avLst/>
              </a:prstGeom>
              <a:solidFill>
                <a:srgbClr val="79BD2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1" lang="zh-CN" altLang="en-US" sz="16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等线" panose="020F0502020204030204"/>
                  <a:ea typeface="等线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73" name="TextBox 19">
              <a:extLst>
                <a:ext uri="{FF2B5EF4-FFF2-40B4-BE49-F238E27FC236}">
                  <a16:creationId xmlns:a16="http://schemas.microsoft.com/office/drawing/2014/main" id="{0F305D75-42B5-144B-904D-6821E57A793D}"/>
                </a:ext>
              </a:extLst>
            </p:cNvPr>
            <p:cNvSpPr txBox="1"/>
            <p:nvPr/>
          </p:nvSpPr>
          <p:spPr>
            <a:xfrm>
              <a:off x="2489052" y="3574000"/>
              <a:ext cx="1873644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MY" sz="1600" b="1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User Identity</a:t>
              </a:r>
            </a:p>
          </p:txBody>
        </p:sp>
        <p:pic>
          <p:nvPicPr>
            <p:cNvPr id="75" name="图形 74">
              <a:extLst>
                <a:ext uri="{FF2B5EF4-FFF2-40B4-BE49-F238E27FC236}">
                  <a16:creationId xmlns:a16="http://schemas.microsoft.com/office/drawing/2014/main" id="{77EB4977-3B0E-224C-917B-0B9626ACA500}"/>
                </a:ext>
              </a:extLst>
            </p:cNvPr>
            <p:cNvPicPr>
              <a:picLocks noChangeAspect="1"/>
            </p:cNvPicPr>
            <p:nvPr/>
          </p:nvPicPr>
          <p:blipFill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/>
            </a:stretch>
          </p:blipFill>
          <p:spPr>
            <a:xfrm>
              <a:off x="1812112" y="3536474"/>
              <a:ext cx="339435" cy="339435"/>
            </a:xfrm>
            <a:prstGeom prst="rect">
              <a:avLst/>
            </a:prstGeom>
          </p:spPr>
        </p:pic>
      </p:grpSp>
      <p:grpSp>
        <p:nvGrpSpPr>
          <p:cNvPr id="79" name="组合 78">
            <a:extLst>
              <a:ext uri="{FF2B5EF4-FFF2-40B4-BE49-F238E27FC236}">
                <a16:creationId xmlns:a16="http://schemas.microsoft.com/office/drawing/2014/main" id="{5FAB119B-3903-2B43-8DEF-4735C4D67DC0}"/>
              </a:ext>
            </a:extLst>
          </p:cNvPr>
          <p:cNvGrpSpPr/>
          <p:nvPr/>
        </p:nvGrpSpPr>
        <p:grpSpPr>
          <a:xfrm>
            <a:off x="1243259" y="1523937"/>
            <a:ext cx="2804732" cy="829290"/>
            <a:chOff x="1580075" y="1964269"/>
            <a:chExt cx="2804732" cy="829290"/>
          </a:xfrm>
        </p:grpSpPr>
        <p:grpSp>
          <p:nvGrpSpPr>
            <p:cNvPr id="66" name="组合 11">
              <a:extLst>
                <a:ext uri="{FF2B5EF4-FFF2-40B4-BE49-F238E27FC236}">
                  <a16:creationId xmlns:a16="http://schemas.microsoft.com/office/drawing/2014/main" id="{1DF12FBC-64AC-7F42-ABFE-B5455521B745}"/>
                </a:ext>
              </a:extLst>
            </p:cNvPr>
            <p:cNvGrpSpPr/>
            <p:nvPr/>
          </p:nvGrpSpPr>
          <p:grpSpPr>
            <a:xfrm>
              <a:off x="1580075" y="1964269"/>
              <a:ext cx="829291" cy="829290"/>
              <a:chOff x="1212681" y="1932972"/>
              <a:chExt cx="2586942" cy="2586942"/>
            </a:xfrm>
          </p:grpSpPr>
          <p:sp>
            <p:nvSpPr>
              <p:cNvPr id="67" name="椭圆 13">
                <a:extLst>
                  <a:ext uri="{FF2B5EF4-FFF2-40B4-BE49-F238E27FC236}">
                    <a16:creationId xmlns:a16="http://schemas.microsoft.com/office/drawing/2014/main" id="{57E925E5-EA73-684A-9073-BB2E78E3776C}"/>
                  </a:ext>
                </a:extLst>
              </p:cNvPr>
              <p:cNvSpPr/>
              <p:nvPr/>
            </p:nvSpPr>
            <p:spPr>
              <a:xfrm>
                <a:off x="1212681" y="1932972"/>
                <a:ext cx="2586942" cy="2586942"/>
              </a:xfrm>
              <a:prstGeom prst="ellipse">
                <a:avLst/>
              </a:prstGeom>
              <a:gradFill>
                <a:gsLst>
                  <a:gs pos="0">
                    <a:srgbClr val="4E7BFA">
                      <a:alpha val="20000"/>
                    </a:srgbClr>
                  </a:gs>
                  <a:gs pos="100000">
                    <a:srgbClr val="00BEFF">
                      <a:alpha val="20000"/>
                    </a:srgbClr>
                  </a:gs>
                </a:gsLst>
                <a:lin ang="2700000" scaled="1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1" lang="zh-CN" altLang="en-US" sz="16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等线" panose="020F0502020204030204"/>
                  <a:ea typeface="等线" panose="02010600030101010101" pitchFamily="2" charset="-122"/>
                  <a:cs typeface="+mn-cs"/>
                </a:endParaRPr>
              </a:p>
            </p:txBody>
          </p:sp>
          <p:sp>
            <p:nvSpPr>
              <p:cNvPr id="68" name="椭圆 14">
                <a:extLst>
                  <a:ext uri="{FF2B5EF4-FFF2-40B4-BE49-F238E27FC236}">
                    <a16:creationId xmlns:a16="http://schemas.microsoft.com/office/drawing/2014/main" id="{FEFDBF36-E81D-FA48-BC1B-BD4017C41FBF}"/>
                  </a:ext>
                </a:extLst>
              </p:cNvPr>
              <p:cNvSpPr/>
              <p:nvPr/>
            </p:nvSpPr>
            <p:spPr>
              <a:xfrm>
                <a:off x="1371834" y="2092125"/>
                <a:ext cx="2268637" cy="2268637"/>
              </a:xfrm>
              <a:prstGeom prst="ellipse">
                <a:avLst/>
              </a:prstGeom>
              <a:solidFill>
                <a:srgbClr val="00B0F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1" lang="zh-CN" altLang="en-US" sz="16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等线" panose="020F0502020204030204"/>
                  <a:ea typeface="等线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72" name="TextBox 18">
              <a:extLst>
                <a:ext uri="{FF2B5EF4-FFF2-40B4-BE49-F238E27FC236}">
                  <a16:creationId xmlns:a16="http://schemas.microsoft.com/office/drawing/2014/main" id="{B36683D7-CFB2-094E-A83D-F5742EF1A798}"/>
                </a:ext>
              </a:extLst>
            </p:cNvPr>
            <p:cNvSpPr txBox="1"/>
            <p:nvPr/>
          </p:nvSpPr>
          <p:spPr>
            <a:xfrm>
              <a:off x="2511163" y="2228466"/>
              <a:ext cx="1873644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MY" sz="1600" b="1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SSL Decryption</a:t>
              </a:r>
            </a:p>
          </p:txBody>
        </p:sp>
        <p:pic>
          <p:nvPicPr>
            <p:cNvPr id="76" name="图形 75">
              <a:extLst>
                <a:ext uri="{FF2B5EF4-FFF2-40B4-BE49-F238E27FC236}">
                  <a16:creationId xmlns:a16="http://schemas.microsoft.com/office/drawing/2014/main" id="{282056A8-17A7-D14E-A084-EB4870B1E54E}"/>
                </a:ext>
              </a:extLst>
            </p:cNvPr>
            <p:cNvPicPr>
              <a:picLocks noChangeAspect="1"/>
            </p:cNvPicPr>
            <p:nvPr/>
          </p:nvPicPr>
          <p:blipFill>
            <a:blip r:embed="rId15" cstate="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16"/>
                </a:ext>
              </a:extLst>
            </a:blip>
            <a:stretch>
              <a:fillRect/>
            </a:stretch>
          </p:blipFill>
          <p:spPr>
            <a:xfrm>
              <a:off x="1847844" y="2253517"/>
              <a:ext cx="288452" cy="288452"/>
            </a:xfrm>
            <a:prstGeom prst="rect">
              <a:avLst/>
            </a:prstGeom>
          </p:spPr>
        </p:pic>
      </p:grpSp>
      <p:grpSp>
        <p:nvGrpSpPr>
          <p:cNvPr id="80" name="组合 79">
            <a:extLst>
              <a:ext uri="{FF2B5EF4-FFF2-40B4-BE49-F238E27FC236}">
                <a16:creationId xmlns:a16="http://schemas.microsoft.com/office/drawing/2014/main" id="{91C90B47-5067-1F45-BEA8-B7BAD2199C7D}"/>
              </a:ext>
            </a:extLst>
          </p:cNvPr>
          <p:cNvGrpSpPr/>
          <p:nvPr/>
        </p:nvGrpSpPr>
        <p:grpSpPr>
          <a:xfrm>
            <a:off x="1240609" y="3675005"/>
            <a:ext cx="3195672" cy="829290"/>
            <a:chOff x="1577425" y="4618826"/>
            <a:chExt cx="3195672" cy="829290"/>
          </a:xfrm>
        </p:grpSpPr>
        <p:grpSp>
          <p:nvGrpSpPr>
            <p:cNvPr id="63" name="组合 11">
              <a:extLst>
                <a:ext uri="{FF2B5EF4-FFF2-40B4-BE49-F238E27FC236}">
                  <a16:creationId xmlns:a16="http://schemas.microsoft.com/office/drawing/2014/main" id="{D19AA075-A36A-0A49-B34A-02572E402AC6}"/>
                </a:ext>
              </a:extLst>
            </p:cNvPr>
            <p:cNvGrpSpPr/>
            <p:nvPr/>
          </p:nvGrpSpPr>
          <p:grpSpPr>
            <a:xfrm>
              <a:off x="1577425" y="4618826"/>
              <a:ext cx="829291" cy="829290"/>
              <a:chOff x="1212681" y="1932972"/>
              <a:chExt cx="2586942" cy="2586942"/>
            </a:xfrm>
          </p:grpSpPr>
          <p:sp>
            <p:nvSpPr>
              <p:cNvPr id="64" name="椭圆 13">
                <a:extLst>
                  <a:ext uri="{FF2B5EF4-FFF2-40B4-BE49-F238E27FC236}">
                    <a16:creationId xmlns:a16="http://schemas.microsoft.com/office/drawing/2014/main" id="{6C7B3647-053A-C34E-8CBC-166179317B44}"/>
                  </a:ext>
                </a:extLst>
              </p:cNvPr>
              <p:cNvSpPr/>
              <p:nvPr/>
            </p:nvSpPr>
            <p:spPr>
              <a:xfrm>
                <a:off x="1212681" y="1932972"/>
                <a:ext cx="2586942" cy="2586942"/>
              </a:xfrm>
              <a:prstGeom prst="ellipse">
                <a:avLst/>
              </a:prstGeom>
              <a:gradFill>
                <a:gsLst>
                  <a:gs pos="0">
                    <a:srgbClr val="4E7BFA">
                      <a:alpha val="20000"/>
                    </a:srgbClr>
                  </a:gs>
                  <a:gs pos="100000">
                    <a:srgbClr val="00BEFF">
                      <a:alpha val="20000"/>
                    </a:srgbClr>
                  </a:gs>
                </a:gsLst>
                <a:lin ang="2700000" scaled="1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1" lang="zh-CN" altLang="en-US" sz="16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等线" panose="020F0502020204030204"/>
                  <a:ea typeface="等线" panose="02010600030101010101" pitchFamily="2" charset="-122"/>
                  <a:cs typeface="+mn-cs"/>
                </a:endParaRPr>
              </a:p>
            </p:txBody>
          </p:sp>
          <p:sp>
            <p:nvSpPr>
              <p:cNvPr id="65" name="椭圆 14">
                <a:extLst>
                  <a:ext uri="{FF2B5EF4-FFF2-40B4-BE49-F238E27FC236}">
                    <a16:creationId xmlns:a16="http://schemas.microsoft.com/office/drawing/2014/main" id="{7379F8C8-EFFD-444D-880C-A476529CEA13}"/>
                  </a:ext>
                </a:extLst>
              </p:cNvPr>
              <p:cNvSpPr/>
              <p:nvPr/>
            </p:nvSpPr>
            <p:spPr>
              <a:xfrm>
                <a:off x="1371834" y="2092125"/>
                <a:ext cx="2268637" cy="2268637"/>
              </a:xfrm>
              <a:prstGeom prst="ellipse">
                <a:avLst/>
              </a:prstGeom>
              <a:solidFill>
                <a:srgbClr val="0070C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1" lang="zh-CN" altLang="en-US" sz="16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等线" panose="020F0502020204030204"/>
                  <a:ea typeface="等线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74" name="TextBox 20">
              <a:extLst>
                <a:ext uri="{FF2B5EF4-FFF2-40B4-BE49-F238E27FC236}">
                  <a16:creationId xmlns:a16="http://schemas.microsoft.com/office/drawing/2014/main" id="{BD107E4F-E4A3-B745-8875-E3620C59F1A9}"/>
                </a:ext>
              </a:extLst>
            </p:cNvPr>
            <p:cNvSpPr txBox="1"/>
            <p:nvPr/>
          </p:nvSpPr>
          <p:spPr>
            <a:xfrm>
              <a:off x="2489052" y="4887505"/>
              <a:ext cx="2284045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MY" sz="1600" b="1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App Control &amp; BM</a:t>
              </a:r>
            </a:p>
          </p:txBody>
        </p:sp>
        <p:sp>
          <p:nvSpPr>
            <p:cNvPr id="77" name="Freeform 144">
              <a:extLst>
                <a:ext uri="{FF2B5EF4-FFF2-40B4-BE49-F238E27FC236}">
                  <a16:creationId xmlns:a16="http://schemas.microsoft.com/office/drawing/2014/main" id="{3B708453-914C-294E-AFBF-7C4F3444927D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844558" y="4902443"/>
              <a:ext cx="284528" cy="299842"/>
            </a:xfrm>
            <a:custGeom>
              <a:avLst/>
              <a:gdLst>
                <a:gd name="T0" fmla="*/ 5 w 288"/>
                <a:gd name="T1" fmla="*/ 94 h 303"/>
                <a:gd name="T2" fmla="*/ 5 w 288"/>
                <a:gd name="T3" fmla="*/ 94 h 303"/>
                <a:gd name="T4" fmla="*/ 140 w 288"/>
                <a:gd name="T5" fmla="*/ 172 h 303"/>
                <a:gd name="T6" fmla="*/ 144 w 288"/>
                <a:gd name="T7" fmla="*/ 173 h 303"/>
                <a:gd name="T8" fmla="*/ 149 w 288"/>
                <a:gd name="T9" fmla="*/ 172 h 303"/>
                <a:gd name="T10" fmla="*/ 283 w 288"/>
                <a:gd name="T11" fmla="*/ 94 h 303"/>
                <a:gd name="T12" fmla="*/ 286 w 288"/>
                <a:gd name="T13" fmla="*/ 82 h 303"/>
                <a:gd name="T14" fmla="*/ 283 w 288"/>
                <a:gd name="T15" fmla="*/ 79 h 303"/>
                <a:gd name="T16" fmla="*/ 149 w 288"/>
                <a:gd name="T17" fmla="*/ 1 h 303"/>
                <a:gd name="T18" fmla="*/ 145 w 288"/>
                <a:gd name="T19" fmla="*/ 0 h 303"/>
                <a:gd name="T20" fmla="*/ 140 w 288"/>
                <a:gd name="T21" fmla="*/ 2 h 303"/>
                <a:gd name="T22" fmla="*/ 6 w 288"/>
                <a:gd name="T23" fmla="*/ 79 h 303"/>
                <a:gd name="T24" fmla="*/ 3 w 288"/>
                <a:gd name="T25" fmla="*/ 91 h 303"/>
                <a:gd name="T26" fmla="*/ 5 w 288"/>
                <a:gd name="T27" fmla="*/ 94 h 303"/>
                <a:gd name="T28" fmla="*/ 145 w 288"/>
                <a:gd name="T29" fmla="*/ 19 h 303"/>
                <a:gd name="T30" fmla="*/ 260 w 288"/>
                <a:gd name="T31" fmla="*/ 87 h 303"/>
                <a:gd name="T32" fmla="*/ 144 w 288"/>
                <a:gd name="T33" fmla="*/ 154 h 303"/>
                <a:gd name="T34" fmla="*/ 28 w 288"/>
                <a:gd name="T35" fmla="*/ 87 h 303"/>
                <a:gd name="T36" fmla="*/ 145 w 288"/>
                <a:gd name="T37" fmla="*/ 19 h 303"/>
                <a:gd name="T38" fmla="*/ 283 w 288"/>
                <a:gd name="T39" fmla="*/ 144 h 303"/>
                <a:gd name="T40" fmla="*/ 257 w 288"/>
                <a:gd name="T41" fmla="*/ 130 h 303"/>
                <a:gd name="T42" fmla="*/ 240 w 288"/>
                <a:gd name="T43" fmla="*/ 140 h 303"/>
                <a:gd name="T44" fmla="*/ 261 w 288"/>
                <a:gd name="T45" fmla="*/ 152 h 303"/>
                <a:gd name="T46" fmla="*/ 144 w 288"/>
                <a:gd name="T47" fmla="*/ 219 h 303"/>
                <a:gd name="T48" fmla="*/ 28 w 288"/>
                <a:gd name="T49" fmla="*/ 152 h 303"/>
                <a:gd name="T50" fmla="*/ 49 w 288"/>
                <a:gd name="T51" fmla="*/ 140 h 303"/>
                <a:gd name="T52" fmla="*/ 31 w 288"/>
                <a:gd name="T53" fmla="*/ 130 h 303"/>
                <a:gd name="T54" fmla="*/ 6 w 288"/>
                <a:gd name="T55" fmla="*/ 144 h 303"/>
                <a:gd name="T56" fmla="*/ 3 w 288"/>
                <a:gd name="T57" fmla="*/ 156 h 303"/>
                <a:gd name="T58" fmla="*/ 5 w 288"/>
                <a:gd name="T59" fmla="*/ 159 h 303"/>
                <a:gd name="T60" fmla="*/ 5 w 288"/>
                <a:gd name="T61" fmla="*/ 159 h 303"/>
                <a:gd name="T62" fmla="*/ 140 w 288"/>
                <a:gd name="T63" fmla="*/ 237 h 303"/>
                <a:gd name="T64" fmla="*/ 149 w 288"/>
                <a:gd name="T65" fmla="*/ 237 h 303"/>
                <a:gd name="T66" fmla="*/ 283 w 288"/>
                <a:gd name="T67" fmla="*/ 160 h 303"/>
                <a:gd name="T68" fmla="*/ 286 w 288"/>
                <a:gd name="T69" fmla="*/ 147 h 303"/>
                <a:gd name="T70" fmla="*/ 283 w 288"/>
                <a:gd name="T71" fmla="*/ 144 h 303"/>
                <a:gd name="T72" fmla="*/ 283 w 288"/>
                <a:gd name="T73" fmla="*/ 209 h 303"/>
                <a:gd name="T74" fmla="*/ 258 w 288"/>
                <a:gd name="T75" fmla="*/ 195 h 303"/>
                <a:gd name="T76" fmla="*/ 240 w 288"/>
                <a:gd name="T77" fmla="*/ 205 h 303"/>
                <a:gd name="T78" fmla="*/ 261 w 288"/>
                <a:gd name="T79" fmla="*/ 217 h 303"/>
                <a:gd name="T80" fmla="*/ 144 w 288"/>
                <a:gd name="T81" fmla="*/ 284 h 303"/>
                <a:gd name="T82" fmla="*/ 28 w 288"/>
                <a:gd name="T83" fmla="*/ 217 h 303"/>
                <a:gd name="T84" fmla="*/ 49 w 288"/>
                <a:gd name="T85" fmla="*/ 205 h 303"/>
                <a:gd name="T86" fmla="*/ 31 w 288"/>
                <a:gd name="T87" fmla="*/ 195 h 303"/>
                <a:gd name="T88" fmla="*/ 6 w 288"/>
                <a:gd name="T89" fmla="*/ 210 h 303"/>
                <a:gd name="T90" fmla="*/ 3 w 288"/>
                <a:gd name="T91" fmla="*/ 222 h 303"/>
                <a:gd name="T92" fmla="*/ 5 w 288"/>
                <a:gd name="T93" fmla="*/ 224 h 303"/>
                <a:gd name="T94" fmla="*/ 5 w 288"/>
                <a:gd name="T95" fmla="*/ 224 h 303"/>
                <a:gd name="T96" fmla="*/ 140 w 288"/>
                <a:gd name="T97" fmla="*/ 302 h 303"/>
                <a:gd name="T98" fmla="*/ 144 w 288"/>
                <a:gd name="T99" fmla="*/ 303 h 303"/>
                <a:gd name="T100" fmla="*/ 149 w 288"/>
                <a:gd name="T101" fmla="*/ 302 h 303"/>
                <a:gd name="T102" fmla="*/ 283 w 288"/>
                <a:gd name="T103" fmla="*/ 225 h 303"/>
                <a:gd name="T104" fmla="*/ 286 w 288"/>
                <a:gd name="T105" fmla="*/ 213 h 303"/>
                <a:gd name="T106" fmla="*/ 283 w 288"/>
                <a:gd name="T107" fmla="*/ 209 h 303"/>
                <a:gd name="T108" fmla="*/ 283 w 288"/>
                <a:gd name="T109" fmla="*/ 209 h 303"/>
                <a:gd name="T110" fmla="*/ 283 w 288"/>
                <a:gd name="T111" fmla="*/ 209 h 3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288" h="303">
                  <a:moveTo>
                    <a:pt x="5" y="94"/>
                  </a:moveTo>
                  <a:cubicBezTo>
                    <a:pt x="5" y="94"/>
                    <a:pt x="5" y="94"/>
                    <a:pt x="5" y="94"/>
                  </a:cubicBezTo>
                  <a:cubicBezTo>
                    <a:pt x="140" y="172"/>
                    <a:pt x="140" y="172"/>
                    <a:pt x="140" y="172"/>
                  </a:cubicBezTo>
                  <a:cubicBezTo>
                    <a:pt x="141" y="172"/>
                    <a:pt x="143" y="173"/>
                    <a:pt x="144" y="173"/>
                  </a:cubicBezTo>
                  <a:cubicBezTo>
                    <a:pt x="146" y="173"/>
                    <a:pt x="147" y="172"/>
                    <a:pt x="149" y="172"/>
                  </a:cubicBezTo>
                  <a:cubicBezTo>
                    <a:pt x="283" y="94"/>
                    <a:pt x="283" y="94"/>
                    <a:pt x="283" y="94"/>
                  </a:cubicBezTo>
                  <a:cubicBezTo>
                    <a:pt x="287" y="92"/>
                    <a:pt x="288" y="86"/>
                    <a:pt x="286" y="82"/>
                  </a:cubicBezTo>
                  <a:cubicBezTo>
                    <a:pt x="285" y="81"/>
                    <a:pt x="284" y="80"/>
                    <a:pt x="283" y="79"/>
                  </a:cubicBezTo>
                  <a:cubicBezTo>
                    <a:pt x="149" y="1"/>
                    <a:pt x="149" y="1"/>
                    <a:pt x="149" y="1"/>
                  </a:cubicBezTo>
                  <a:cubicBezTo>
                    <a:pt x="148" y="1"/>
                    <a:pt x="146" y="0"/>
                    <a:pt x="145" y="0"/>
                  </a:cubicBezTo>
                  <a:cubicBezTo>
                    <a:pt x="143" y="0"/>
                    <a:pt x="141" y="1"/>
                    <a:pt x="140" y="2"/>
                  </a:cubicBezTo>
                  <a:cubicBezTo>
                    <a:pt x="6" y="79"/>
                    <a:pt x="6" y="79"/>
                    <a:pt x="6" y="79"/>
                  </a:cubicBezTo>
                  <a:cubicBezTo>
                    <a:pt x="2" y="81"/>
                    <a:pt x="0" y="87"/>
                    <a:pt x="3" y="91"/>
                  </a:cubicBezTo>
                  <a:cubicBezTo>
                    <a:pt x="3" y="92"/>
                    <a:pt x="4" y="93"/>
                    <a:pt x="5" y="94"/>
                  </a:cubicBezTo>
                  <a:close/>
                  <a:moveTo>
                    <a:pt x="145" y="19"/>
                  </a:moveTo>
                  <a:cubicBezTo>
                    <a:pt x="260" y="87"/>
                    <a:pt x="260" y="87"/>
                    <a:pt x="260" y="87"/>
                  </a:cubicBezTo>
                  <a:cubicBezTo>
                    <a:pt x="144" y="154"/>
                    <a:pt x="144" y="154"/>
                    <a:pt x="144" y="154"/>
                  </a:cubicBezTo>
                  <a:cubicBezTo>
                    <a:pt x="28" y="87"/>
                    <a:pt x="28" y="87"/>
                    <a:pt x="28" y="87"/>
                  </a:cubicBezTo>
                  <a:lnTo>
                    <a:pt x="145" y="19"/>
                  </a:lnTo>
                  <a:close/>
                  <a:moveTo>
                    <a:pt x="283" y="144"/>
                  </a:moveTo>
                  <a:cubicBezTo>
                    <a:pt x="257" y="130"/>
                    <a:pt x="257" y="130"/>
                    <a:pt x="257" y="130"/>
                  </a:cubicBezTo>
                  <a:cubicBezTo>
                    <a:pt x="240" y="140"/>
                    <a:pt x="240" y="140"/>
                    <a:pt x="240" y="140"/>
                  </a:cubicBezTo>
                  <a:cubicBezTo>
                    <a:pt x="261" y="152"/>
                    <a:pt x="261" y="152"/>
                    <a:pt x="261" y="152"/>
                  </a:cubicBezTo>
                  <a:cubicBezTo>
                    <a:pt x="144" y="219"/>
                    <a:pt x="144" y="219"/>
                    <a:pt x="144" y="219"/>
                  </a:cubicBezTo>
                  <a:cubicBezTo>
                    <a:pt x="28" y="152"/>
                    <a:pt x="28" y="152"/>
                    <a:pt x="28" y="152"/>
                  </a:cubicBezTo>
                  <a:cubicBezTo>
                    <a:pt x="49" y="140"/>
                    <a:pt x="49" y="140"/>
                    <a:pt x="49" y="140"/>
                  </a:cubicBezTo>
                  <a:cubicBezTo>
                    <a:pt x="31" y="130"/>
                    <a:pt x="31" y="130"/>
                    <a:pt x="31" y="130"/>
                  </a:cubicBezTo>
                  <a:cubicBezTo>
                    <a:pt x="6" y="144"/>
                    <a:pt x="6" y="144"/>
                    <a:pt x="6" y="144"/>
                  </a:cubicBezTo>
                  <a:cubicBezTo>
                    <a:pt x="2" y="147"/>
                    <a:pt x="0" y="152"/>
                    <a:pt x="3" y="156"/>
                  </a:cubicBezTo>
                  <a:cubicBezTo>
                    <a:pt x="3" y="157"/>
                    <a:pt x="4" y="158"/>
                    <a:pt x="5" y="159"/>
                  </a:cubicBezTo>
                  <a:cubicBezTo>
                    <a:pt x="5" y="159"/>
                    <a:pt x="5" y="159"/>
                    <a:pt x="5" y="159"/>
                  </a:cubicBezTo>
                  <a:cubicBezTo>
                    <a:pt x="140" y="237"/>
                    <a:pt x="140" y="237"/>
                    <a:pt x="140" y="237"/>
                  </a:cubicBezTo>
                  <a:cubicBezTo>
                    <a:pt x="143" y="239"/>
                    <a:pt x="146" y="239"/>
                    <a:pt x="149" y="237"/>
                  </a:cubicBezTo>
                  <a:cubicBezTo>
                    <a:pt x="283" y="160"/>
                    <a:pt x="283" y="160"/>
                    <a:pt x="283" y="160"/>
                  </a:cubicBezTo>
                  <a:cubicBezTo>
                    <a:pt x="287" y="157"/>
                    <a:pt x="288" y="152"/>
                    <a:pt x="286" y="147"/>
                  </a:cubicBezTo>
                  <a:cubicBezTo>
                    <a:pt x="285" y="146"/>
                    <a:pt x="284" y="145"/>
                    <a:pt x="283" y="144"/>
                  </a:cubicBezTo>
                  <a:close/>
                  <a:moveTo>
                    <a:pt x="283" y="209"/>
                  </a:moveTo>
                  <a:cubicBezTo>
                    <a:pt x="258" y="195"/>
                    <a:pt x="258" y="195"/>
                    <a:pt x="258" y="195"/>
                  </a:cubicBezTo>
                  <a:cubicBezTo>
                    <a:pt x="240" y="205"/>
                    <a:pt x="240" y="205"/>
                    <a:pt x="240" y="205"/>
                  </a:cubicBezTo>
                  <a:cubicBezTo>
                    <a:pt x="261" y="217"/>
                    <a:pt x="261" y="217"/>
                    <a:pt x="261" y="217"/>
                  </a:cubicBezTo>
                  <a:cubicBezTo>
                    <a:pt x="144" y="284"/>
                    <a:pt x="144" y="284"/>
                    <a:pt x="144" y="284"/>
                  </a:cubicBezTo>
                  <a:cubicBezTo>
                    <a:pt x="28" y="217"/>
                    <a:pt x="28" y="217"/>
                    <a:pt x="28" y="217"/>
                  </a:cubicBezTo>
                  <a:cubicBezTo>
                    <a:pt x="49" y="205"/>
                    <a:pt x="49" y="205"/>
                    <a:pt x="49" y="205"/>
                  </a:cubicBezTo>
                  <a:cubicBezTo>
                    <a:pt x="31" y="195"/>
                    <a:pt x="31" y="195"/>
                    <a:pt x="31" y="195"/>
                  </a:cubicBezTo>
                  <a:cubicBezTo>
                    <a:pt x="6" y="210"/>
                    <a:pt x="6" y="210"/>
                    <a:pt x="6" y="210"/>
                  </a:cubicBezTo>
                  <a:cubicBezTo>
                    <a:pt x="2" y="212"/>
                    <a:pt x="0" y="217"/>
                    <a:pt x="3" y="222"/>
                  </a:cubicBezTo>
                  <a:cubicBezTo>
                    <a:pt x="3" y="223"/>
                    <a:pt x="4" y="223"/>
                    <a:pt x="5" y="224"/>
                  </a:cubicBezTo>
                  <a:cubicBezTo>
                    <a:pt x="5" y="224"/>
                    <a:pt x="5" y="224"/>
                    <a:pt x="5" y="224"/>
                  </a:cubicBezTo>
                  <a:cubicBezTo>
                    <a:pt x="140" y="302"/>
                    <a:pt x="140" y="302"/>
                    <a:pt x="140" y="302"/>
                  </a:cubicBezTo>
                  <a:cubicBezTo>
                    <a:pt x="141" y="303"/>
                    <a:pt x="143" y="303"/>
                    <a:pt x="144" y="303"/>
                  </a:cubicBezTo>
                  <a:cubicBezTo>
                    <a:pt x="146" y="303"/>
                    <a:pt x="147" y="303"/>
                    <a:pt x="149" y="302"/>
                  </a:cubicBezTo>
                  <a:cubicBezTo>
                    <a:pt x="283" y="225"/>
                    <a:pt x="283" y="225"/>
                    <a:pt x="283" y="225"/>
                  </a:cubicBezTo>
                  <a:cubicBezTo>
                    <a:pt x="287" y="222"/>
                    <a:pt x="288" y="217"/>
                    <a:pt x="286" y="213"/>
                  </a:cubicBezTo>
                  <a:cubicBezTo>
                    <a:pt x="285" y="211"/>
                    <a:pt x="284" y="210"/>
                    <a:pt x="283" y="209"/>
                  </a:cubicBezTo>
                  <a:close/>
                  <a:moveTo>
                    <a:pt x="283" y="209"/>
                  </a:moveTo>
                  <a:cubicBezTo>
                    <a:pt x="283" y="209"/>
                    <a:pt x="283" y="209"/>
                    <a:pt x="283" y="209"/>
                  </a:cubicBezTo>
                </a:path>
              </a:pathLst>
            </a:custGeom>
            <a:solidFill>
              <a:srgbClr val="FFFFFF"/>
            </a:solidFill>
            <a:ln w="3175">
              <a:solidFill>
                <a:schemeClr val="bg1"/>
              </a:solidFill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1600"/>
            </a:p>
          </p:txBody>
        </p:sp>
      </p:grpSp>
      <p:grpSp>
        <p:nvGrpSpPr>
          <p:cNvPr id="81" name="组合 80">
            <a:extLst>
              <a:ext uri="{FF2B5EF4-FFF2-40B4-BE49-F238E27FC236}">
                <a16:creationId xmlns:a16="http://schemas.microsoft.com/office/drawing/2014/main" id="{D27AE50E-E8A0-AB46-9E76-399E6A8DF2CC}"/>
              </a:ext>
            </a:extLst>
          </p:cNvPr>
          <p:cNvGrpSpPr/>
          <p:nvPr/>
        </p:nvGrpSpPr>
        <p:grpSpPr>
          <a:xfrm>
            <a:off x="1240609" y="4801439"/>
            <a:ext cx="3253998" cy="829290"/>
            <a:chOff x="1577425" y="4618826"/>
            <a:chExt cx="3253998" cy="829290"/>
          </a:xfrm>
        </p:grpSpPr>
        <p:grpSp>
          <p:nvGrpSpPr>
            <p:cNvPr id="82" name="组合 11">
              <a:extLst>
                <a:ext uri="{FF2B5EF4-FFF2-40B4-BE49-F238E27FC236}">
                  <a16:creationId xmlns:a16="http://schemas.microsoft.com/office/drawing/2014/main" id="{EEAEB568-EDDB-624A-9ED9-AC2972C24E4C}"/>
                </a:ext>
              </a:extLst>
            </p:cNvPr>
            <p:cNvGrpSpPr/>
            <p:nvPr/>
          </p:nvGrpSpPr>
          <p:grpSpPr>
            <a:xfrm>
              <a:off x="1577425" y="4618826"/>
              <a:ext cx="829291" cy="829290"/>
              <a:chOff x="1212681" y="1932972"/>
              <a:chExt cx="2586942" cy="2586942"/>
            </a:xfrm>
          </p:grpSpPr>
          <p:sp>
            <p:nvSpPr>
              <p:cNvPr id="85" name="椭圆 13">
                <a:extLst>
                  <a:ext uri="{FF2B5EF4-FFF2-40B4-BE49-F238E27FC236}">
                    <a16:creationId xmlns:a16="http://schemas.microsoft.com/office/drawing/2014/main" id="{6271A8ED-B78E-2541-B17D-97EDE16FF6D4}"/>
                  </a:ext>
                </a:extLst>
              </p:cNvPr>
              <p:cNvSpPr/>
              <p:nvPr/>
            </p:nvSpPr>
            <p:spPr>
              <a:xfrm>
                <a:off x="1212681" y="1932972"/>
                <a:ext cx="2586942" cy="2586942"/>
              </a:xfrm>
              <a:prstGeom prst="ellipse">
                <a:avLst/>
              </a:prstGeom>
              <a:solidFill>
                <a:srgbClr val="5F7491">
                  <a:alpha val="24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1" lang="zh-CN" altLang="en-US" sz="16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等线" panose="020F0502020204030204"/>
                  <a:ea typeface="等线" panose="02010600030101010101" pitchFamily="2" charset="-122"/>
                  <a:cs typeface="+mn-cs"/>
                </a:endParaRPr>
              </a:p>
            </p:txBody>
          </p:sp>
          <p:sp>
            <p:nvSpPr>
              <p:cNvPr id="86" name="椭圆 14">
                <a:extLst>
                  <a:ext uri="{FF2B5EF4-FFF2-40B4-BE49-F238E27FC236}">
                    <a16:creationId xmlns:a16="http://schemas.microsoft.com/office/drawing/2014/main" id="{35DE2D50-0202-C148-931E-2EFBDFB66323}"/>
                  </a:ext>
                </a:extLst>
              </p:cNvPr>
              <p:cNvSpPr/>
              <p:nvPr/>
            </p:nvSpPr>
            <p:spPr>
              <a:xfrm>
                <a:off x="1371834" y="2092125"/>
                <a:ext cx="2268637" cy="2268637"/>
              </a:xfrm>
              <a:prstGeom prst="ellipse">
                <a:avLst/>
              </a:prstGeom>
              <a:solidFill>
                <a:srgbClr val="7EA9D9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1" lang="zh-CN" altLang="en-US" sz="16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等线" panose="020F0502020204030204"/>
                  <a:ea typeface="等线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83" name="TextBox 20">
              <a:extLst>
                <a:ext uri="{FF2B5EF4-FFF2-40B4-BE49-F238E27FC236}">
                  <a16:creationId xmlns:a16="http://schemas.microsoft.com/office/drawing/2014/main" id="{2F88EE6F-4B13-0E4B-984A-EFD862937DBF}"/>
                </a:ext>
              </a:extLst>
            </p:cNvPr>
            <p:cNvSpPr txBox="1"/>
            <p:nvPr/>
          </p:nvSpPr>
          <p:spPr>
            <a:xfrm>
              <a:off x="2547378" y="4899778"/>
              <a:ext cx="2284045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MY" altLang="zh-CN" sz="1600" b="1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XDDR</a:t>
              </a:r>
            </a:p>
          </p:txBody>
        </p:sp>
      </p:grpSp>
      <p:grpSp>
        <p:nvGrpSpPr>
          <p:cNvPr id="28" name="组合 40">
            <a:extLst>
              <a:ext uri="{FF2B5EF4-FFF2-40B4-BE49-F238E27FC236}">
                <a16:creationId xmlns:a16="http://schemas.microsoft.com/office/drawing/2014/main" id="{3B8E7F74-6BE3-4361-93A7-E8A2A8E91C77}"/>
              </a:ext>
            </a:extLst>
          </p:cNvPr>
          <p:cNvGrpSpPr/>
          <p:nvPr/>
        </p:nvGrpSpPr>
        <p:grpSpPr>
          <a:xfrm>
            <a:off x="1490610" y="5057734"/>
            <a:ext cx="343778" cy="352448"/>
            <a:chOff x="781050" y="4538663"/>
            <a:chExt cx="612776" cy="595312"/>
          </a:xfrm>
          <a:effectLst/>
        </p:grpSpPr>
        <p:sp>
          <p:nvSpPr>
            <p:cNvPr id="29" name="Freeform 166">
              <a:extLst>
                <a:ext uri="{FF2B5EF4-FFF2-40B4-BE49-F238E27FC236}">
                  <a16:creationId xmlns:a16="http://schemas.microsoft.com/office/drawing/2014/main" id="{6A0EA5F4-6322-4549-853E-DFFEEF03C512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781050" y="4538663"/>
              <a:ext cx="334963" cy="331788"/>
            </a:xfrm>
            <a:custGeom>
              <a:avLst/>
              <a:gdLst>
                <a:gd name="T0" fmla="*/ 84 w 179"/>
                <a:gd name="T1" fmla="*/ 177 h 177"/>
                <a:gd name="T2" fmla="*/ 81 w 179"/>
                <a:gd name="T3" fmla="*/ 177 h 177"/>
                <a:gd name="T4" fmla="*/ 51 w 179"/>
                <a:gd name="T5" fmla="*/ 169 h 177"/>
                <a:gd name="T6" fmla="*/ 44 w 179"/>
                <a:gd name="T7" fmla="*/ 162 h 177"/>
                <a:gd name="T8" fmla="*/ 16 w 179"/>
                <a:gd name="T9" fmla="*/ 133 h 177"/>
                <a:gd name="T10" fmla="*/ 9 w 179"/>
                <a:gd name="T11" fmla="*/ 126 h 177"/>
                <a:gd name="T12" fmla="*/ 1 w 179"/>
                <a:gd name="T13" fmla="*/ 95 h 177"/>
                <a:gd name="T14" fmla="*/ 4 w 179"/>
                <a:gd name="T15" fmla="*/ 86 h 177"/>
                <a:gd name="T16" fmla="*/ 15 w 179"/>
                <a:gd name="T17" fmla="*/ 47 h 177"/>
                <a:gd name="T18" fmla="*/ 17 w 179"/>
                <a:gd name="T19" fmla="*/ 38 h 177"/>
                <a:gd name="T20" fmla="*/ 40 w 179"/>
                <a:gd name="T21" fmla="*/ 16 h 177"/>
                <a:gd name="T22" fmla="*/ 49 w 179"/>
                <a:gd name="T23" fmla="*/ 13 h 177"/>
                <a:gd name="T24" fmla="*/ 89 w 179"/>
                <a:gd name="T25" fmla="*/ 3 h 177"/>
                <a:gd name="T26" fmla="*/ 98 w 179"/>
                <a:gd name="T27" fmla="*/ 1 h 177"/>
                <a:gd name="T28" fmla="*/ 128 w 179"/>
                <a:gd name="T29" fmla="*/ 9 h 177"/>
                <a:gd name="T30" fmla="*/ 135 w 179"/>
                <a:gd name="T31" fmla="*/ 16 h 177"/>
                <a:gd name="T32" fmla="*/ 163 w 179"/>
                <a:gd name="T33" fmla="*/ 45 h 177"/>
                <a:gd name="T34" fmla="*/ 170 w 179"/>
                <a:gd name="T35" fmla="*/ 52 h 177"/>
                <a:gd name="T36" fmla="*/ 178 w 179"/>
                <a:gd name="T37" fmla="*/ 82 h 177"/>
                <a:gd name="T38" fmla="*/ 175 w 179"/>
                <a:gd name="T39" fmla="*/ 91 h 177"/>
                <a:gd name="T40" fmla="*/ 164 w 179"/>
                <a:gd name="T41" fmla="*/ 131 h 177"/>
                <a:gd name="T42" fmla="*/ 162 w 179"/>
                <a:gd name="T43" fmla="*/ 140 h 177"/>
                <a:gd name="T44" fmla="*/ 139 w 179"/>
                <a:gd name="T45" fmla="*/ 162 h 177"/>
                <a:gd name="T46" fmla="*/ 130 w 179"/>
                <a:gd name="T47" fmla="*/ 164 h 177"/>
                <a:gd name="T48" fmla="*/ 90 w 179"/>
                <a:gd name="T49" fmla="*/ 175 h 177"/>
                <a:gd name="T50" fmla="*/ 84 w 179"/>
                <a:gd name="T51" fmla="*/ 177 h 177"/>
                <a:gd name="T52" fmla="*/ 61 w 179"/>
                <a:gd name="T53" fmla="*/ 152 h 177"/>
                <a:gd name="T54" fmla="*/ 81 w 179"/>
                <a:gd name="T55" fmla="*/ 158 h 177"/>
                <a:gd name="T56" fmla="*/ 130 w 179"/>
                <a:gd name="T57" fmla="*/ 145 h 177"/>
                <a:gd name="T58" fmla="*/ 145 w 179"/>
                <a:gd name="T59" fmla="*/ 130 h 177"/>
                <a:gd name="T60" fmla="*/ 158 w 179"/>
                <a:gd name="T61" fmla="*/ 82 h 177"/>
                <a:gd name="T62" fmla="*/ 153 w 179"/>
                <a:gd name="T63" fmla="*/ 62 h 177"/>
                <a:gd name="T64" fmla="*/ 118 w 179"/>
                <a:gd name="T65" fmla="*/ 26 h 177"/>
                <a:gd name="T66" fmla="*/ 98 w 179"/>
                <a:gd name="T67" fmla="*/ 20 h 177"/>
                <a:gd name="T68" fmla="*/ 60 w 179"/>
                <a:gd name="T69" fmla="*/ 34 h 177"/>
                <a:gd name="T70" fmla="*/ 49 w 179"/>
                <a:gd name="T71" fmla="*/ 33 h 177"/>
                <a:gd name="T72" fmla="*/ 34 w 179"/>
                <a:gd name="T73" fmla="*/ 48 h 177"/>
                <a:gd name="T74" fmla="*/ 21 w 179"/>
                <a:gd name="T75" fmla="*/ 96 h 177"/>
                <a:gd name="T76" fmla="*/ 26 w 179"/>
                <a:gd name="T77" fmla="*/ 116 h 177"/>
                <a:gd name="T78" fmla="*/ 61 w 179"/>
                <a:gd name="T79" fmla="*/ 152 h 177"/>
                <a:gd name="T80" fmla="*/ 61 w 179"/>
                <a:gd name="T81" fmla="*/ 152 h 177"/>
                <a:gd name="T82" fmla="*/ 61 w 179"/>
                <a:gd name="T83" fmla="*/ 152 h 1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179" h="177">
                  <a:moveTo>
                    <a:pt x="84" y="177"/>
                  </a:moveTo>
                  <a:cubicBezTo>
                    <a:pt x="83" y="177"/>
                    <a:pt x="82" y="177"/>
                    <a:pt x="81" y="177"/>
                  </a:cubicBezTo>
                  <a:cubicBezTo>
                    <a:pt x="51" y="169"/>
                    <a:pt x="51" y="169"/>
                    <a:pt x="51" y="169"/>
                  </a:cubicBezTo>
                  <a:cubicBezTo>
                    <a:pt x="48" y="168"/>
                    <a:pt x="45" y="165"/>
                    <a:pt x="44" y="162"/>
                  </a:cubicBezTo>
                  <a:cubicBezTo>
                    <a:pt x="41" y="148"/>
                    <a:pt x="30" y="136"/>
                    <a:pt x="16" y="133"/>
                  </a:cubicBezTo>
                  <a:cubicBezTo>
                    <a:pt x="12" y="132"/>
                    <a:pt x="10" y="129"/>
                    <a:pt x="9" y="126"/>
                  </a:cubicBezTo>
                  <a:cubicBezTo>
                    <a:pt x="1" y="95"/>
                    <a:pt x="1" y="95"/>
                    <a:pt x="1" y="95"/>
                  </a:cubicBezTo>
                  <a:cubicBezTo>
                    <a:pt x="0" y="92"/>
                    <a:pt x="1" y="89"/>
                    <a:pt x="4" y="86"/>
                  </a:cubicBezTo>
                  <a:cubicBezTo>
                    <a:pt x="14" y="76"/>
                    <a:pt x="18" y="61"/>
                    <a:pt x="15" y="47"/>
                  </a:cubicBezTo>
                  <a:cubicBezTo>
                    <a:pt x="14" y="43"/>
                    <a:pt x="15" y="40"/>
                    <a:pt x="17" y="38"/>
                  </a:cubicBezTo>
                  <a:cubicBezTo>
                    <a:pt x="40" y="16"/>
                    <a:pt x="40" y="16"/>
                    <a:pt x="40" y="16"/>
                  </a:cubicBezTo>
                  <a:cubicBezTo>
                    <a:pt x="42" y="13"/>
                    <a:pt x="46" y="12"/>
                    <a:pt x="49" y="13"/>
                  </a:cubicBezTo>
                  <a:cubicBezTo>
                    <a:pt x="63" y="17"/>
                    <a:pt x="78" y="13"/>
                    <a:pt x="89" y="3"/>
                  </a:cubicBezTo>
                  <a:cubicBezTo>
                    <a:pt x="91" y="1"/>
                    <a:pt x="94" y="0"/>
                    <a:pt x="98" y="1"/>
                  </a:cubicBezTo>
                  <a:cubicBezTo>
                    <a:pt x="128" y="9"/>
                    <a:pt x="128" y="9"/>
                    <a:pt x="128" y="9"/>
                  </a:cubicBezTo>
                  <a:cubicBezTo>
                    <a:pt x="131" y="10"/>
                    <a:pt x="134" y="13"/>
                    <a:pt x="135" y="16"/>
                  </a:cubicBezTo>
                  <a:cubicBezTo>
                    <a:pt x="138" y="30"/>
                    <a:pt x="149" y="41"/>
                    <a:pt x="163" y="45"/>
                  </a:cubicBezTo>
                  <a:cubicBezTo>
                    <a:pt x="167" y="46"/>
                    <a:pt x="169" y="49"/>
                    <a:pt x="170" y="52"/>
                  </a:cubicBezTo>
                  <a:cubicBezTo>
                    <a:pt x="178" y="82"/>
                    <a:pt x="178" y="82"/>
                    <a:pt x="178" y="82"/>
                  </a:cubicBezTo>
                  <a:cubicBezTo>
                    <a:pt x="179" y="86"/>
                    <a:pt x="178" y="89"/>
                    <a:pt x="175" y="91"/>
                  </a:cubicBezTo>
                  <a:cubicBezTo>
                    <a:pt x="165" y="102"/>
                    <a:pt x="161" y="117"/>
                    <a:pt x="164" y="131"/>
                  </a:cubicBezTo>
                  <a:cubicBezTo>
                    <a:pt x="165" y="134"/>
                    <a:pt x="164" y="138"/>
                    <a:pt x="162" y="140"/>
                  </a:cubicBezTo>
                  <a:cubicBezTo>
                    <a:pt x="139" y="162"/>
                    <a:pt x="139" y="162"/>
                    <a:pt x="139" y="162"/>
                  </a:cubicBezTo>
                  <a:cubicBezTo>
                    <a:pt x="137" y="164"/>
                    <a:pt x="133" y="165"/>
                    <a:pt x="130" y="164"/>
                  </a:cubicBezTo>
                  <a:cubicBezTo>
                    <a:pt x="116" y="161"/>
                    <a:pt x="101" y="164"/>
                    <a:pt x="90" y="175"/>
                  </a:cubicBezTo>
                  <a:cubicBezTo>
                    <a:pt x="89" y="176"/>
                    <a:pt x="86" y="177"/>
                    <a:pt x="84" y="177"/>
                  </a:cubicBezTo>
                  <a:close/>
                  <a:moveTo>
                    <a:pt x="61" y="152"/>
                  </a:moveTo>
                  <a:cubicBezTo>
                    <a:pt x="81" y="158"/>
                    <a:pt x="81" y="158"/>
                    <a:pt x="81" y="158"/>
                  </a:cubicBezTo>
                  <a:cubicBezTo>
                    <a:pt x="95" y="147"/>
                    <a:pt x="113" y="142"/>
                    <a:pt x="130" y="145"/>
                  </a:cubicBezTo>
                  <a:cubicBezTo>
                    <a:pt x="145" y="130"/>
                    <a:pt x="145" y="130"/>
                    <a:pt x="145" y="130"/>
                  </a:cubicBezTo>
                  <a:cubicBezTo>
                    <a:pt x="142" y="113"/>
                    <a:pt x="147" y="95"/>
                    <a:pt x="158" y="82"/>
                  </a:cubicBezTo>
                  <a:cubicBezTo>
                    <a:pt x="153" y="62"/>
                    <a:pt x="153" y="62"/>
                    <a:pt x="153" y="62"/>
                  </a:cubicBezTo>
                  <a:cubicBezTo>
                    <a:pt x="137" y="55"/>
                    <a:pt x="124" y="42"/>
                    <a:pt x="118" y="26"/>
                  </a:cubicBezTo>
                  <a:cubicBezTo>
                    <a:pt x="98" y="20"/>
                    <a:pt x="98" y="20"/>
                    <a:pt x="98" y="20"/>
                  </a:cubicBezTo>
                  <a:cubicBezTo>
                    <a:pt x="87" y="29"/>
                    <a:pt x="73" y="34"/>
                    <a:pt x="60" y="34"/>
                  </a:cubicBezTo>
                  <a:cubicBezTo>
                    <a:pt x="56" y="34"/>
                    <a:pt x="53" y="33"/>
                    <a:pt x="49" y="33"/>
                  </a:cubicBezTo>
                  <a:cubicBezTo>
                    <a:pt x="34" y="48"/>
                    <a:pt x="34" y="48"/>
                    <a:pt x="34" y="48"/>
                  </a:cubicBezTo>
                  <a:cubicBezTo>
                    <a:pt x="37" y="65"/>
                    <a:pt x="32" y="82"/>
                    <a:pt x="21" y="96"/>
                  </a:cubicBezTo>
                  <a:cubicBezTo>
                    <a:pt x="26" y="116"/>
                    <a:pt x="26" y="116"/>
                    <a:pt x="26" y="116"/>
                  </a:cubicBezTo>
                  <a:cubicBezTo>
                    <a:pt x="42" y="122"/>
                    <a:pt x="55" y="136"/>
                    <a:pt x="61" y="152"/>
                  </a:cubicBezTo>
                  <a:close/>
                  <a:moveTo>
                    <a:pt x="61" y="152"/>
                  </a:moveTo>
                  <a:cubicBezTo>
                    <a:pt x="61" y="152"/>
                    <a:pt x="61" y="152"/>
                    <a:pt x="61" y="152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0" name="Freeform 167">
              <a:extLst>
                <a:ext uri="{FF2B5EF4-FFF2-40B4-BE49-F238E27FC236}">
                  <a16:creationId xmlns:a16="http://schemas.microsoft.com/office/drawing/2014/main" id="{C2F1D13C-7DC9-4ECF-8069-D77B3DD0E3C4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79475" y="4637088"/>
              <a:ext cx="138113" cy="139700"/>
            </a:xfrm>
            <a:custGeom>
              <a:avLst/>
              <a:gdLst>
                <a:gd name="T0" fmla="*/ 37 w 74"/>
                <a:gd name="T1" fmla="*/ 75 h 75"/>
                <a:gd name="T2" fmla="*/ 0 w 74"/>
                <a:gd name="T3" fmla="*/ 38 h 75"/>
                <a:gd name="T4" fmla="*/ 37 w 74"/>
                <a:gd name="T5" fmla="*/ 0 h 75"/>
                <a:gd name="T6" fmla="*/ 74 w 74"/>
                <a:gd name="T7" fmla="*/ 38 h 75"/>
                <a:gd name="T8" fmla="*/ 37 w 74"/>
                <a:gd name="T9" fmla="*/ 75 h 75"/>
                <a:gd name="T10" fmla="*/ 37 w 74"/>
                <a:gd name="T11" fmla="*/ 19 h 75"/>
                <a:gd name="T12" fmla="*/ 19 w 74"/>
                <a:gd name="T13" fmla="*/ 38 h 75"/>
                <a:gd name="T14" fmla="*/ 37 w 74"/>
                <a:gd name="T15" fmla="*/ 56 h 75"/>
                <a:gd name="T16" fmla="*/ 56 w 74"/>
                <a:gd name="T17" fmla="*/ 38 h 75"/>
                <a:gd name="T18" fmla="*/ 37 w 74"/>
                <a:gd name="T19" fmla="*/ 19 h 75"/>
                <a:gd name="T20" fmla="*/ 37 w 74"/>
                <a:gd name="T21" fmla="*/ 19 h 75"/>
                <a:gd name="T22" fmla="*/ 37 w 74"/>
                <a:gd name="T23" fmla="*/ 19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4" h="75">
                  <a:moveTo>
                    <a:pt x="37" y="75"/>
                  </a:moveTo>
                  <a:cubicBezTo>
                    <a:pt x="17" y="75"/>
                    <a:pt x="0" y="58"/>
                    <a:pt x="0" y="38"/>
                  </a:cubicBezTo>
                  <a:cubicBezTo>
                    <a:pt x="0" y="17"/>
                    <a:pt x="17" y="0"/>
                    <a:pt x="37" y="0"/>
                  </a:cubicBezTo>
                  <a:cubicBezTo>
                    <a:pt x="58" y="0"/>
                    <a:pt x="74" y="17"/>
                    <a:pt x="74" y="38"/>
                  </a:cubicBezTo>
                  <a:cubicBezTo>
                    <a:pt x="74" y="58"/>
                    <a:pt x="58" y="75"/>
                    <a:pt x="37" y="75"/>
                  </a:cubicBezTo>
                  <a:close/>
                  <a:moveTo>
                    <a:pt x="37" y="19"/>
                  </a:moveTo>
                  <a:cubicBezTo>
                    <a:pt x="27" y="19"/>
                    <a:pt x="19" y="27"/>
                    <a:pt x="19" y="38"/>
                  </a:cubicBezTo>
                  <a:cubicBezTo>
                    <a:pt x="19" y="48"/>
                    <a:pt x="27" y="56"/>
                    <a:pt x="37" y="56"/>
                  </a:cubicBezTo>
                  <a:cubicBezTo>
                    <a:pt x="47" y="56"/>
                    <a:pt x="56" y="48"/>
                    <a:pt x="56" y="38"/>
                  </a:cubicBezTo>
                  <a:cubicBezTo>
                    <a:pt x="56" y="27"/>
                    <a:pt x="47" y="19"/>
                    <a:pt x="37" y="19"/>
                  </a:cubicBezTo>
                  <a:close/>
                  <a:moveTo>
                    <a:pt x="37" y="19"/>
                  </a:moveTo>
                  <a:cubicBezTo>
                    <a:pt x="37" y="19"/>
                    <a:pt x="37" y="19"/>
                    <a:pt x="37" y="19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1" name="Freeform 168">
              <a:extLst>
                <a:ext uri="{FF2B5EF4-FFF2-40B4-BE49-F238E27FC236}">
                  <a16:creationId xmlns:a16="http://schemas.microsoft.com/office/drawing/2014/main" id="{B1233B6D-33CA-445A-A839-3C9F73D3E923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038225" y="4641850"/>
              <a:ext cx="238125" cy="249238"/>
            </a:xfrm>
            <a:custGeom>
              <a:avLst/>
              <a:gdLst>
                <a:gd name="T0" fmla="*/ 59 w 127"/>
                <a:gd name="T1" fmla="*/ 133 h 133"/>
                <a:gd name="T2" fmla="*/ 57 w 127"/>
                <a:gd name="T3" fmla="*/ 132 h 133"/>
                <a:gd name="T4" fmla="*/ 35 w 127"/>
                <a:gd name="T5" fmla="*/ 127 h 133"/>
                <a:gd name="T6" fmla="*/ 28 w 127"/>
                <a:gd name="T7" fmla="*/ 121 h 133"/>
                <a:gd name="T8" fmla="*/ 9 w 127"/>
                <a:gd name="T9" fmla="*/ 103 h 133"/>
                <a:gd name="T10" fmla="*/ 2 w 127"/>
                <a:gd name="T11" fmla="*/ 91 h 133"/>
                <a:gd name="T12" fmla="*/ 13 w 127"/>
                <a:gd name="T13" fmla="*/ 84 h 133"/>
                <a:gd name="T14" fmla="*/ 44 w 127"/>
                <a:gd name="T15" fmla="*/ 110 h 133"/>
                <a:gd name="T16" fmla="*/ 56 w 127"/>
                <a:gd name="T17" fmla="*/ 113 h 133"/>
                <a:gd name="T18" fmla="*/ 90 w 127"/>
                <a:gd name="T19" fmla="*/ 103 h 133"/>
                <a:gd name="T20" fmla="*/ 99 w 127"/>
                <a:gd name="T21" fmla="*/ 93 h 133"/>
                <a:gd name="T22" fmla="*/ 107 w 127"/>
                <a:gd name="T23" fmla="*/ 59 h 133"/>
                <a:gd name="T24" fmla="*/ 103 w 127"/>
                <a:gd name="T25" fmla="*/ 47 h 133"/>
                <a:gd name="T26" fmla="*/ 77 w 127"/>
                <a:gd name="T27" fmla="*/ 23 h 133"/>
                <a:gd name="T28" fmla="*/ 65 w 127"/>
                <a:gd name="T29" fmla="*/ 20 h 133"/>
                <a:gd name="T30" fmla="*/ 45 w 127"/>
                <a:gd name="T31" fmla="*/ 29 h 133"/>
                <a:gd name="T32" fmla="*/ 32 w 127"/>
                <a:gd name="T33" fmla="*/ 30 h 133"/>
                <a:gd name="T34" fmla="*/ 23 w 127"/>
                <a:gd name="T35" fmla="*/ 20 h 133"/>
                <a:gd name="T36" fmla="*/ 33 w 127"/>
                <a:gd name="T37" fmla="*/ 12 h 133"/>
                <a:gd name="T38" fmla="*/ 41 w 127"/>
                <a:gd name="T39" fmla="*/ 11 h 133"/>
                <a:gd name="T40" fmla="*/ 55 w 127"/>
                <a:gd name="T41" fmla="*/ 3 h 133"/>
                <a:gd name="T42" fmla="*/ 64 w 127"/>
                <a:gd name="T43" fmla="*/ 0 h 133"/>
                <a:gd name="T44" fmla="*/ 86 w 127"/>
                <a:gd name="T45" fmla="*/ 6 h 133"/>
                <a:gd name="T46" fmla="*/ 93 w 127"/>
                <a:gd name="T47" fmla="*/ 12 h 133"/>
                <a:gd name="T48" fmla="*/ 113 w 127"/>
                <a:gd name="T49" fmla="*/ 30 h 133"/>
                <a:gd name="T50" fmla="*/ 120 w 127"/>
                <a:gd name="T51" fmla="*/ 37 h 133"/>
                <a:gd name="T52" fmla="*/ 126 w 127"/>
                <a:gd name="T53" fmla="*/ 58 h 133"/>
                <a:gd name="T54" fmla="*/ 124 w 127"/>
                <a:gd name="T55" fmla="*/ 67 h 133"/>
                <a:gd name="T56" fmla="*/ 118 w 127"/>
                <a:gd name="T57" fmla="*/ 93 h 133"/>
                <a:gd name="T58" fmla="*/ 116 w 127"/>
                <a:gd name="T59" fmla="*/ 103 h 133"/>
                <a:gd name="T60" fmla="*/ 101 w 127"/>
                <a:gd name="T61" fmla="*/ 119 h 133"/>
                <a:gd name="T62" fmla="*/ 92 w 127"/>
                <a:gd name="T63" fmla="*/ 122 h 133"/>
                <a:gd name="T64" fmla="*/ 66 w 127"/>
                <a:gd name="T65" fmla="*/ 130 h 133"/>
                <a:gd name="T66" fmla="*/ 59 w 127"/>
                <a:gd name="T67" fmla="*/ 133 h 133"/>
                <a:gd name="T68" fmla="*/ 59 w 127"/>
                <a:gd name="T69" fmla="*/ 133 h 133"/>
                <a:gd name="T70" fmla="*/ 59 w 127"/>
                <a:gd name="T71" fmla="*/ 133 h 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27" h="133">
                  <a:moveTo>
                    <a:pt x="59" y="133"/>
                  </a:moveTo>
                  <a:cubicBezTo>
                    <a:pt x="58" y="133"/>
                    <a:pt x="58" y="132"/>
                    <a:pt x="57" y="132"/>
                  </a:cubicBezTo>
                  <a:cubicBezTo>
                    <a:pt x="35" y="127"/>
                    <a:pt x="35" y="127"/>
                    <a:pt x="35" y="127"/>
                  </a:cubicBezTo>
                  <a:cubicBezTo>
                    <a:pt x="32" y="126"/>
                    <a:pt x="29" y="124"/>
                    <a:pt x="28" y="121"/>
                  </a:cubicBezTo>
                  <a:cubicBezTo>
                    <a:pt x="25" y="112"/>
                    <a:pt x="18" y="105"/>
                    <a:pt x="9" y="103"/>
                  </a:cubicBezTo>
                  <a:cubicBezTo>
                    <a:pt x="4" y="101"/>
                    <a:pt x="0" y="96"/>
                    <a:pt x="2" y="91"/>
                  </a:cubicBezTo>
                  <a:cubicBezTo>
                    <a:pt x="3" y="86"/>
                    <a:pt x="8" y="83"/>
                    <a:pt x="13" y="84"/>
                  </a:cubicBezTo>
                  <a:cubicBezTo>
                    <a:pt x="27" y="87"/>
                    <a:pt x="38" y="97"/>
                    <a:pt x="44" y="110"/>
                  </a:cubicBezTo>
                  <a:cubicBezTo>
                    <a:pt x="56" y="113"/>
                    <a:pt x="56" y="113"/>
                    <a:pt x="56" y="113"/>
                  </a:cubicBezTo>
                  <a:cubicBezTo>
                    <a:pt x="66" y="105"/>
                    <a:pt x="78" y="101"/>
                    <a:pt x="90" y="103"/>
                  </a:cubicBezTo>
                  <a:cubicBezTo>
                    <a:pt x="99" y="93"/>
                    <a:pt x="99" y="93"/>
                    <a:pt x="99" y="93"/>
                  </a:cubicBezTo>
                  <a:cubicBezTo>
                    <a:pt x="97" y="81"/>
                    <a:pt x="100" y="69"/>
                    <a:pt x="107" y="59"/>
                  </a:cubicBezTo>
                  <a:cubicBezTo>
                    <a:pt x="103" y="47"/>
                    <a:pt x="103" y="47"/>
                    <a:pt x="103" y="47"/>
                  </a:cubicBezTo>
                  <a:cubicBezTo>
                    <a:pt x="92" y="43"/>
                    <a:pt x="82" y="34"/>
                    <a:pt x="77" y="23"/>
                  </a:cubicBezTo>
                  <a:cubicBezTo>
                    <a:pt x="65" y="20"/>
                    <a:pt x="65" y="20"/>
                    <a:pt x="65" y="20"/>
                  </a:cubicBezTo>
                  <a:cubicBezTo>
                    <a:pt x="59" y="25"/>
                    <a:pt x="53" y="28"/>
                    <a:pt x="45" y="29"/>
                  </a:cubicBezTo>
                  <a:cubicBezTo>
                    <a:pt x="41" y="30"/>
                    <a:pt x="36" y="31"/>
                    <a:pt x="32" y="30"/>
                  </a:cubicBezTo>
                  <a:cubicBezTo>
                    <a:pt x="27" y="30"/>
                    <a:pt x="23" y="25"/>
                    <a:pt x="23" y="20"/>
                  </a:cubicBezTo>
                  <a:cubicBezTo>
                    <a:pt x="24" y="15"/>
                    <a:pt x="28" y="11"/>
                    <a:pt x="33" y="12"/>
                  </a:cubicBezTo>
                  <a:cubicBezTo>
                    <a:pt x="36" y="12"/>
                    <a:pt x="39" y="12"/>
                    <a:pt x="41" y="11"/>
                  </a:cubicBezTo>
                  <a:cubicBezTo>
                    <a:pt x="47" y="10"/>
                    <a:pt x="52" y="7"/>
                    <a:pt x="55" y="3"/>
                  </a:cubicBezTo>
                  <a:cubicBezTo>
                    <a:pt x="58" y="1"/>
                    <a:pt x="61" y="0"/>
                    <a:pt x="64" y="0"/>
                  </a:cubicBezTo>
                  <a:cubicBezTo>
                    <a:pt x="86" y="6"/>
                    <a:pt x="86" y="6"/>
                    <a:pt x="86" y="6"/>
                  </a:cubicBezTo>
                  <a:cubicBezTo>
                    <a:pt x="90" y="6"/>
                    <a:pt x="92" y="9"/>
                    <a:pt x="93" y="12"/>
                  </a:cubicBezTo>
                  <a:cubicBezTo>
                    <a:pt x="96" y="21"/>
                    <a:pt x="104" y="28"/>
                    <a:pt x="113" y="30"/>
                  </a:cubicBezTo>
                  <a:cubicBezTo>
                    <a:pt x="116" y="31"/>
                    <a:pt x="119" y="33"/>
                    <a:pt x="120" y="37"/>
                  </a:cubicBezTo>
                  <a:cubicBezTo>
                    <a:pt x="126" y="58"/>
                    <a:pt x="126" y="58"/>
                    <a:pt x="126" y="58"/>
                  </a:cubicBezTo>
                  <a:cubicBezTo>
                    <a:pt x="127" y="61"/>
                    <a:pt x="126" y="65"/>
                    <a:pt x="124" y="67"/>
                  </a:cubicBezTo>
                  <a:cubicBezTo>
                    <a:pt x="118" y="74"/>
                    <a:pt x="115" y="84"/>
                    <a:pt x="118" y="93"/>
                  </a:cubicBezTo>
                  <a:cubicBezTo>
                    <a:pt x="119" y="97"/>
                    <a:pt x="118" y="100"/>
                    <a:pt x="116" y="103"/>
                  </a:cubicBezTo>
                  <a:cubicBezTo>
                    <a:pt x="101" y="119"/>
                    <a:pt x="101" y="119"/>
                    <a:pt x="101" y="119"/>
                  </a:cubicBezTo>
                  <a:cubicBezTo>
                    <a:pt x="98" y="121"/>
                    <a:pt x="95" y="123"/>
                    <a:pt x="92" y="122"/>
                  </a:cubicBezTo>
                  <a:cubicBezTo>
                    <a:pt x="82" y="120"/>
                    <a:pt x="73" y="123"/>
                    <a:pt x="66" y="130"/>
                  </a:cubicBezTo>
                  <a:cubicBezTo>
                    <a:pt x="64" y="131"/>
                    <a:pt x="62" y="133"/>
                    <a:pt x="59" y="133"/>
                  </a:cubicBezTo>
                  <a:close/>
                  <a:moveTo>
                    <a:pt x="59" y="133"/>
                  </a:moveTo>
                  <a:cubicBezTo>
                    <a:pt x="59" y="133"/>
                    <a:pt x="59" y="133"/>
                    <a:pt x="59" y="133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2" name="Freeform 169">
              <a:extLst>
                <a:ext uri="{FF2B5EF4-FFF2-40B4-BE49-F238E27FC236}">
                  <a16:creationId xmlns:a16="http://schemas.microsoft.com/office/drawing/2014/main" id="{21981ED1-0C12-4E39-B004-268B2E08D468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101725" y="4714875"/>
              <a:ext cx="103188" cy="103188"/>
            </a:xfrm>
            <a:custGeom>
              <a:avLst/>
              <a:gdLst>
                <a:gd name="T0" fmla="*/ 27 w 55"/>
                <a:gd name="T1" fmla="*/ 55 h 55"/>
                <a:gd name="T2" fmla="*/ 0 w 55"/>
                <a:gd name="T3" fmla="*/ 28 h 55"/>
                <a:gd name="T4" fmla="*/ 27 w 55"/>
                <a:gd name="T5" fmla="*/ 0 h 55"/>
                <a:gd name="T6" fmla="*/ 55 w 55"/>
                <a:gd name="T7" fmla="*/ 28 h 55"/>
                <a:gd name="T8" fmla="*/ 27 w 55"/>
                <a:gd name="T9" fmla="*/ 55 h 55"/>
                <a:gd name="T10" fmla="*/ 27 w 55"/>
                <a:gd name="T11" fmla="*/ 15 h 55"/>
                <a:gd name="T12" fmla="*/ 15 w 55"/>
                <a:gd name="T13" fmla="*/ 28 h 55"/>
                <a:gd name="T14" fmla="*/ 27 w 55"/>
                <a:gd name="T15" fmla="*/ 40 h 55"/>
                <a:gd name="T16" fmla="*/ 40 w 55"/>
                <a:gd name="T17" fmla="*/ 28 h 55"/>
                <a:gd name="T18" fmla="*/ 27 w 55"/>
                <a:gd name="T19" fmla="*/ 15 h 55"/>
                <a:gd name="T20" fmla="*/ 27 w 55"/>
                <a:gd name="T21" fmla="*/ 15 h 55"/>
                <a:gd name="T22" fmla="*/ 27 w 55"/>
                <a:gd name="T23" fmla="*/ 15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5" h="55">
                  <a:moveTo>
                    <a:pt x="27" y="55"/>
                  </a:moveTo>
                  <a:cubicBezTo>
                    <a:pt x="12" y="55"/>
                    <a:pt x="0" y="43"/>
                    <a:pt x="0" y="28"/>
                  </a:cubicBezTo>
                  <a:cubicBezTo>
                    <a:pt x="0" y="13"/>
                    <a:pt x="12" y="0"/>
                    <a:pt x="27" y="0"/>
                  </a:cubicBezTo>
                  <a:cubicBezTo>
                    <a:pt x="42" y="0"/>
                    <a:pt x="55" y="13"/>
                    <a:pt x="55" y="28"/>
                  </a:cubicBezTo>
                  <a:cubicBezTo>
                    <a:pt x="55" y="43"/>
                    <a:pt x="42" y="55"/>
                    <a:pt x="27" y="55"/>
                  </a:cubicBezTo>
                  <a:close/>
                  <a:moveTo>
                    <a:pt x="27" y="15"/>
                  </a:moveTo>
                  <a:cubicBezTo>
                    <a:pt x="20" y="15"/>
                    <a:pt x="15" y="21"/>
                    <a:pt x="15" y="28"/>
                  </a:cubicBezTo>
                  <a:cubicBezTo>
                    <a:pt x="15" y="35"/>
                    <a:pt x="20" y="40"/>
                    <a:pt x="27" y="40"/>
                  </a:cubicBezTo>
                  <a:cubicBezTo>
                    <a:pt x="34" y="40"/>
                    <a:pt x="40" y="35"/>
                    <a:pt x="40" y="28"/>
                  </a:cubicBezTo>
                  <a:cubicBezTo>
                    <a:pt x="40" y="21"/>
                    <a:pt x="34" y="15"/>
                    <a:pt x="27" y="15"/>
                  </a:cubicBezTo>
                  <a:close/>
                  <a:moveTo>
                    <a:pt x="27" y="15"/>
                  </a:moveTo>
                  <a:cubicBezTo>
                    <a:pt x="27" y="15"/>
                    <a:pt x="27" y="15"/>
                    <a:pt x="27" y="15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3" name="Freeform 170">
              <a:extLst>
                <a:ext uri="{FF2B5EF4-FFF2-40B4-BE49-F238E27FC236}">
                  <a16:creationId xmlns:a16="http://schemas.microsoft.com/office/drawing/2014/main" id="{8A258B58-BB3F-4D64-94D4-236536BD8451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58838" y="4546600"/>
              <a:ext cx="534988" cy="587375"/>
            </a:xfrm>
            <a:custGeom>
              <a:avLst/>
              <a:gdLst>
                <a:gd name="T0" fmla="*/ 173 w 286"/>
                <a:gd name="T1" fmla="*/ 314 h 314"/>
                <a:gd name="T2" fmla="*/ 45 w 286"/>
                <a:gd name="T3" fmla="*/ 314 h 314"/>
                <a:gd name="T4" fmla="*/ 36 w 286"/>
                <a:gd name="T5" fmla="*/ 304 h 314"/>
                <a:gd name="T6" fmla="*/ 36 w 286"/>
                <a:gd name="T7" fmla="*/ 282 h 314"/>
                <a:gd name="T8" fmla="*/ 12 w 286"/>
                <a:gd name="T9" fmla="*/ 206 h 314"/>
                <a:gd name="T10" fmla="*/ 2 w 286"/>
                <a:gd name="T11" fmla="*/ 188 h 314"/>
                <a:gd name="T12" fmla="*/ 6 w 286"/>
                <a:gd name="T13" fmla="*/ 175 h 314"/>
                <a:gd name="T14" fmla="*/ 19 w 286"/>
                <a:gd name="T15" fmla="*/ 180 h 314"/>
                <a:gd name="T16" fmla="*/ 28 w 286"/>
                <a:gd name="T17" fmla="*/ 196 h 314"/>
                <a:gd name="T18" fmla="*/ 29 w 286"/>
                <a:gd name="T19" fmla="*/ 199 h 314"/>
                <a:gd name="T20" fmla="*/ 54 w 286"/>
                <a:gd name="T21" fmla="*/ 277 h 314"/>
                <a:gd name="T22" fmla="*/ 54 w 286"/>
                <a:gd name="T23" fmla="*/ 280 h 314"/>
                <a:gd name="T24" fmla="*/ 54 w 286"/>
                <a:gd name="T25" fmla="*/ 295 h 314"/>
                <a:gd name="T26" fmla="*/ 164 w 286"/>
                <a:gd name="T27" fmla="*/ 295 h 314"/>
                <a:gd name="T28" fmla="*/ 164 w 286"/>
                <a:gd name="T29" fmla="*/ 270 h 314"/>
                <a:gd name="T30" fmla="*/ 173 w 286"/>
                <a:gd name="T31" fmla="*/ 261 h 314"/>
                <a:gd name="T32" fmla="*/ 229 w 286"/>
                <a:gd name="T33" fmla="*/ 261 h 314"/>
                <a:gd name="T34" fmla="*/ 235 w 286"/>
                <a:gd name="T35" fmla="*/ 186 h 314"/>
                <a:gd name="T36" fmla="*/ 244 w 286"/>
                <a:gd name="T37" fmla="*/ 178 h 314"/>
                <a:gd name="T38" fmla="*/ 260 w 286"/>
                <a:gd name="T39" fmla="*/ 178 h 314"/>
                <a:gd name="T40" fmla="*/ 236 w 286"/>
                <a:gd name="T41" fmla="*/ 137 h 314"/>
                <a:gd name="T42" fmla="*/ 235 w 286"/>
                <a:gd name="T43" fmla="*/ 132 h 314"/>
                <a:gd name="T44" fmla="*/ 122 w 286"/>
                <a:gd name="T45" fmla="*/ 19 h 314"/>
                <a:gd name="T46" fmla="*/ 112 w 286"/>
                <a:gd name="T47" fmla="*/ 10 h 314"/>
                <a:gd name="T48" fmla="*/ 122 w 286"/>
                <a:gd name="T49" fmla="*/ 0 h 314"/>
                <a:gd name="T50" fmla="*/ 173 w 286"/>
                <a:gd name="T51" fmla="*/ 11 h 314"/>
                <a:gd name="T52" fmla="*/ 215 w 286"/>
                <a:gd name="T53" fmla="*/ 39 h 314"/>
                <a:gd name="T54" fmla="*/ 243 w 286"/>
                <a:gd name="T55" fmla="*/ 81 h 314"/>
                <a:gd name="T56" fmla="*/ 253 w 286"/>
                <a:gd name="T57" fmla="*/ 130 h 314"/>
                <a:gd name="T58" fmla="*/ 284 w 286"/>
                <a:gd name="T59" fmla="*/ 182 h 314"/>
                <a:gd name="T60" fmla="*/ 284 w 286"/>
                <a:gd name="T61" fmla="*/ 192 h 314"/>
                <a:gd name="T62" fmla="*/ 276 w 286"/>
                <a:gd name="T63" fmla="*/ 196 h 314"/>
                <a:gd name="T64" fmla="*/ 253 w 286"/>
                <a:gd name="T65" fmla="*/ 196 h 314"/>
                <a:gd name="T66" fmla="*/ 247 w 286"/>
                <a:gd name="T67" fmla="*/ 271 h 314"/>
                <a:gd name="T68" fmla="*/ 237 w 286"/>
                <a:gd name="T69" fmla="*/ 280 h 314"/>
                <a:gd name="T70" fmla="*/ 182 w 286"/>
                <a:gd name="T71" fmla="*/ 280 h 314"/>
                <a:gd name="T72" fmla="*/ 182 w 286"/>
                <a:gd name="T73" fmla="*/ 304 h 314"/>
                <a:gd name="T74" fmla="*/ 173 w 286"/>
                <a:gd name="T75" fmla="*/ 314 h 314"/>
                <a:gd name="T76" fmla="*/ 173 w 286"/>
                <a:gd name="T77" fmla="*/ 314 h 314"/>
                <a:gd name="T78" fmla="*/ 173 w 286"/>
                <a:gd name="T79" fmla="*/ 314 h 3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286" h="314">
                  <a:moveTo>
                    <a:pt x="173" y="314"/>
                  </a:moveTo>
                  <a:cubicBezTo>
                    <a:pt x="45" y="314"/>
                    <a:pt x="45" y="314"/>
                    <a:pt x="45" y="314"/>
                  </a:cubicBezTo>
                  <a:cubicBezTo>
                    <a:pt x="40" y="314"/>
                    <a:pt x="36" y="309"/>
                    <a:pt x="36" y="304"/>
                  </a:cubicBezTo>
                  <a:cubicBezTo>
                    <a:pt x="36" y="282"/>
                    <a:pt x="36" y="282"/>
                    <a:pt x="36" y="282"/>
                  </a:cubicBezTo>
                  <a:cubicBezTo>
                    <a:pt x="12" y="206"/>
                    <a:pt x="12" y="206"/>
                    <a:pt x="12" y="206"/>
                  </a:cubicBezTo>
                  <a:cubicBezTo>
                    <a:pt x="8" y="200"/>
                    <a:pt x="5" y="194"/>
                    <a:pt x="2" y="188"/>
                  </a:cubicBezTo>
                  <a:cubicBezTo>
                    <a:pt x="0" y="183"/>
                    <a:pt x="2" y="178"/>
                    <a:pt x="6" y="175"/>
                  </a:cubicBezTo>
                  <a:cubicBezTo>
                    <a:pt x="11" y="173"/>
                    <a:pt x="17" y="175"/>
                    <a:pt x="19" y="180"/>
                  </a:cubicBezTo>
                  <a:cubicBezTo>
                    <a:pt x="22" y="186"/>
                    <a:pt x="25" y="191"/>
                    <a:pt x="28" y="196"/>
                  </a:cubicBezTo>
                  <a:cubicBezTo>
                    <a:pt x="29" y="197"/>
                    <a:pt x="29" y="198"/>
                    <a:pt x="29" y="199"/>
                  </a:cubicBezTo>
                  <a:cubicBezTo>
                    <a:pt x="54" y="277"/>
                    <a:pt x="54" y="277"/>
                    <a:pt x="54" y="277"/>
                  </a:cubicBezTo>
                  <a:cubicBezTo>
                    <a:pt x="54" y="278"/>
                    <a:pt x="54" y="279"/>
                    <a:pt x="54" y="280"/>
                  </a:cubicBezTo>
                  <a:cubicBezTo>
                    <a:pt x="54" y="295"/>
                    <a:pt x="54" y="295"/>
                    <a:pt x="54" y="295"/>
                  </a:cubicBezTo>
                  <a:cubicBezTo>
                    <a:pt x="164" y="295"/>
                    <a:pt x="164" y="295"/>
                    <a:pt x="164" y="295"/>
                  </a:cubicBezTo>
                  <a:cubicBezTo>
                    <a:pt x="164" y="270"/>
                    <a:pt x="164" y="270"/>
                    <a:pt x="164" y="270"/>
                  </a:cubicBezTo>
                  <a:cubicBezTo>
                    <a:pt x="164" y="265"/>
                    <a:pt x="168" y="261"/>
                    <a:pt x="173" y="261"/>
                  </a:cubicBezTo>
                  <a:cubicBezTo>
                    <a:pt x="229" y="261"/>
                    <a:pt x="229" y="261"/>
                    <a:pt x="229" y="261"/>
                  </a:cubicBezTo>
                  <a:cubicBezTo>
                    <a:pt x="235" y="186"/>
                    <a:pt x="235" y="186"/>
                    <a:pt x="235" y="186"/>
                  </a:cubicBezTo>
                  <a:cubicBezTo>
                    <a:pt x="235" y="181"/>
                    <a:pt x="239" y="178"/>
                    <a:pt x="244" y="178"/>
                  </a:cubicBezTo>
                  <a:cubicBezTo>
                    <a:pt x="260" y="178"/>
                    <a:pt x="260" y="178"/>
                    <a:pt x="260" y="178"/>
                  </a:cubicBezTo>
                  <a:cubicBezTo>
                    <a:pt x="236" y="137"/>
                    <a:pt x="236" y="137"/>
                    <a:pt x="236" y="137"/>
                  </a:cubicBezTo>
                  <a:cubicBezTo>
                    <a:pt x="235" y="136"/>
                    <a:pt x="235" y="134"/>
                    <a:pt x="235" y="132"/>
                  </a:cubicBezTo>
                  <a:cubicBezTo>
                    <a:pt x="235" y="70"/>
                    <a:pt x="184" y="19"/>
                    <a:pt x="122" y="19"/>
                  </a:cubicBezTo>
                  <a:cubicBezTo>
                    <a:pt x="116" y="19"/>
                    <a:pt x="112" y="15"/>
                    <a:pt x="112" y="10"/>
                  </a:cubicBezTo>
                  <a:cubicBezTo>
                    <a:pt x="112" y="5"/>
                    <a:pt x="116" y="0"/>
                    <a:pt x="122" y="0"/>
                  </a:cubicBezTo>
                  <a:cubicBezTo>
                    <a:pt x="139" y="0"/>
                    <a:pt x="157" y="4"/>
                    <a:pt x="173" y="11"/>
                  </a:cubicBezTo>
                  <a:cubicBezTo>
                    <a:pt x="189" y="17"/>
                    <a:pt x="203" y="27"/>
                    <a:pt x="215" y="39"/>
                  </a:cubicBezTo>
                  <a:cubicBezTo>
                    <a:pt x="227" y="51"/>
                    <a:pt x="236" y="65"/>
                    <a:pt x="243" y="81"/>
                  </a:cubicBezTo>
                  <a:cubicBezTo>
                    <a:pt x="250" y="96"/>
                    <a:pt x="253" y="113"/>
                    <a:pt x="253" y="130"/>
                  </a:cubicBezTo>
                  <a:cubicBezTo>
                    <a:pt x="284" y="182"/>
                    <a:pt x="284" y="182"/>
                    <a:pt x="284" y="182"/>
                  </a:cubicBezTo>
                  <a:cubicBezTo>
                    <a:pt x="286" y="185"/>
                    <a:pt x="286" y="189"/>
                    <a:pt x="284" y="192"/>
                  </a:cubicBezTo>
                  <a:cubicBezTo>
                    <a:pt x="282" y="195"/>
                    <a:pt x="279" y="196"/>
                    <a:pt x="276" y="196"/>
                  </a:cubicBezTo>
                  <a:cubicBezTo>
                    <a:pt x="253" y="196"/>
                    <a:pt x="253" y="196"/>
                    <a:pt x="253" y="196"/>
                  </a:cubicBezTo>
                  <a:cubicBezTo>
                    <a:pt x="247" y="271"/>
                    <a:pt x="247" y="271"/>
                    <a:pt x="247" y="271"/>
                  </a:cubicBezTo>
                  <a:cubicBezTo>
                    <a:pt x="246" y="276"/>
                    <a:pt x="242" y="280"/>
                    <a:pt x="237" y="280"/>
                  </a:cubicBezTo>
                  <a:cubicBezTo>
                    <a:pt x="182" y="280"/>
                    <a:pt x="182" y="280"/>
                    <a:pt x="182" y="280"/>
                  </a:cubicBezTo>
                  <a:cubicBezTo>
                    <a:pt x="182" y="304"/>
                    <a:pt x="182" y="304"/>
                    <a:pt x="182" y="304"/>
                  </a:cubicBezTo>
                  <a:cubicBezTo>
                    <a:pt x="182" y="309"/>
                    <a:pt x="178" y="314"/>
                    <a:pt x="173" y="314"/>
                  </a:cubicBezTo>
                  <a:close/>
                  <a:moveTo>
                    <a:pt x="173" y="314"/>
                  </a:moveTo>
                  <a:cubicBezTo>
                    <a:pt x="173" y="314"/>
                    <a:pt x="173" y="314"/>
                    <a:pt x="173" y="314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159645308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2" name="矩形 211">
            <a:extLst>
              <a:ext uri="{FF2B5EF4-FFF2-40B4-BE49-F238E27FC236}">
                <a16:creationId xmlns:a16="http://schemas.microsoft.com/office/drawing/2014/main" id="{BB9332AE-B075-DB4B-BCA9-775BDE3F652E}"/>
              </a:ext>
            </a:extLst>
          </p:cNvPr>
          <p:cNvSpPr/>
          <p:nvPr/>
        </p:nvSpPr>
        <p:spPr>
          <a:xfrm>
            <a:off x="1616357" y="5304160"/>
            <a:ext cx="2633652" cy="576555"/>
          </a:xfrm>
          <a:prstGeom prst="rect">
            <a:avLst/>
          </a:prstGeom>
          <a:gradFill flip="none" rotWithShape="1">
            <a:gsLst>
              <a:gs pos="0">
                <a:srgbClr val="00B0F0">
                  <a:alpha val="27000"/>
                </a:srgbClr>
              </a:gs>
              <a:gs pos="100000">
                <a:srgbClr val="00BEFF">
                  <a:alpha val="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7" name="矩形 166">
            <a:extLst>
              <a:ext uri="{FF2B5EF4-FFF2-40B4-BE49-F238E27FC236}">
                <a16:creationId xmlns:a16="http://schemas.microsoft.com/office/drawing/2014/main" id="{E86AC5FE-AC26-464F-BE98-AA1E28290525}"/>
              </a:ext>
            </a:extLst>
          </p:cNvPr>
          <p:cNvSpPr/>
          <p:nvPr/>
        </p:nvSpPr>
        <p:spPr>
          <a:xfrm>
            <a:off x="4971763" y="1219366"/>
            <a:ext cx="6204234" cy="4851571"/>
          </a:xfrm>
          <a:prstGeom prst="rect">
            <a:avLst/>
          </a:prstGeom>
          <a:gradFill>
            <a:gsLst>
              <a:gs pos="0">
                <a:srgbClr val="00B0F0">
                  <a:alpha val="19000"/>
                </a:srgbClr>
              </a:gs>
              <a:gs pos="100000">
                <a:srgbClr val="00B0F0">
                  <a:alpha val="0"/>
                </a:srgbClr>
              </a:gs>
            </a:gsLst>
            <a:lin ang="5400000" scaled="1"/>
          </a:gradFill>
          <a:ln w="22225">
            <a:gradFill flip="none" rotWithShape="1">
              <a:gsLst>
                <a:gs pos="0">
                  <a:srgbClr val="00B0F0">
                    <a:alpha val="78000"/>
                  </a:srgbClr>
                </a:gs>
                <a:gs pos="100000">
                  <a:srgbClr val="00B0F0">
                    <a:alpha val="0"/>
                  </a:srgbClr>
                </a:gs>
              </a:gsLst>
              <a:lin ang="5400000" scaled="1"/>
              <a:tileRect/>
            </a:gra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4C31C88-79C5-4069-B955-A4A7DAB43A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 dirty="0">
                <a:ea typeface="微软雅黑" panose="020B0503020204020204" pitchFamily="34" charset="-122"/>
              </a:rPr>
              <a:t>Sangfor Technologies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101DACB-E0C2-4C2A-9F5B-214D317331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 dirty="0"/>
              <a:t>Page  </a:t>
            </a:r>
            <a:fld id="{6F6B6950-8D1A-4668-8374-25B44628E0DF}" type="slidenum">
              <a:rPr lang="zh-CN" altLang="en-US" smtClean="0"/>
              <a:pPr/>
              <a:t>22</a:t>
            </a:fld>
            <a:endParaRPr lang="zh-CN" altLang="en-US"/>
          </a:p>
        </p:txBody>
      </p:sp>
      <p:sp>
        <p:nvSpPr>
          <p:cNvPr id="6" name="矩形 4">
            <a:extLst>
              <a:ext uri="{FF2B5EF4-FFF2-40B4-BE49-F238E27FC236}">
                <a16:creationId xmlns:a16="http://schemas.microsoft.com/office/drawing/2014/main" id="{F4A3EA43-5AA6-419E-8E53-802723903EE3}"/>
              </a:ext>
            </a:extLst>
          </p:cNvPr>
          <p:cNvSpPr/>
          <p:nvPr/>
        </p:nvSpPr>
        <p:spPr>
          <a:xfrm>
            <a:off x="579651" y="200326"/>
            <a:ext cx="823013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The Sangfor Approach – 360 Holistic Protection</a:t>
            </a:r>
          </a:p>
        </p:txBody>
      </p:sp>
      <p:grpSp>
        <p:nvGrpSpPr>
          <p:cNvPr id="7" name="组合 6">
            <a:extLst>
              <a:ext uri="{FF2B5EF4-FFF2-40B4-BE49-F238E27FC236}">
                <a16:creationId xmlns:a16="http://schemas.microsoft.com/office/drawing/2014/main" id="{3953B429-E1A1-144F-AB42-C9FBEAE447A0}"/>
              </a:ext>
            </a:extLst>
          </p:cNvPr>
          <p:cNvGrpSpPr/>
          <p:nvPr/>
        </p:nvGrpSpPr>
        <p:grpSpPr>
          <a:xfrm>
            <a:off x="5275858" y="1388135"/>
            <a:ext cx="5755083" cy="4631783"/>
            <a:chOff x="4910347" y="919781"/>
            <a:chExt cx="6560661" cy="5280125"/>
          </a:xfrm>
        </p:grpSpPr>
        <p:cxnSp>
          <p:nvCxnSpPr>
            <p:cNvPr id="86" name="Straight Arrow Connector 85">
              <a:extLst>
                <a:ext uri="{FF2B5EF4-FFF2-40B4-BE49-F238E27FC236}">
                  <a16:creationId xmlns:a16="http://schemas.microsoft.com/office/drawing/2014/main" id="{C2948CC7-E73B-45D6-A428-414F70CFBBAB}"/>
                </a:ext>
              </a:extLst>
            </p:cNvPr>
            <p:cNvCxnSpPr>
              <a:cxnSpLocks/>
            </p:cNvCxnSpPr>
            <p:nvPr/>
          </p:nvCxnSpPr>
          <p:spPr>
            <a:xfrm>
              <a:off x="8388178" y="3323422"/>
              <a:ext cx="753558" cy="0"/>
            </a:xfrm>
            <a:prstGeom prst="straightConnector1">
              <a:avLst/>
            </a:prstGeom>
            <a:ln w="15875">
              <a:solidFill>
                <a:srgbClr val="00B0F0"/>
              </a:solidFill>
              <a:prstDash val="dash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Straight Arrow Connector 86">
              <a:extLst>
                <a:ext uri="{FF2B5EF4-FFF2-40B4-BE49-F238E27FC236}">
                  <a16:creationId xmlns:a16="http://schemas.microsoft.com/office/drawing/2014/main" id="{106BC013-B792-4592-93AB-2AAE3A2317FD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8078316" y="2531885"/>
              <a:ext cx="1126565" cy="647679"/>
            </a:xfrm>
            <a:prstGeom prst="straightConnector1">
              <a:avLst/>
            </a:prstGeom>
            <a:ln w="15875">
              <a:solidFill>
                <a:srgbClr val="00B0F0"/>
              </a:solidFill>
              <a:prstDash val="dash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88" name="组合 19">
              <a:extLst>
                <a:ext uri="{FF2B5EF4-FFF2-40B4-BE49-F238E27FC236}">
                  <a16:creationId xmlns:a16="http://schemas.microsoft.com/office/drawing/2014/main" id="{68E1EF94-E3E8-4F7B-80A6-628411D8A724}"/>
                </a:ext>
              </a:extLst>
            </p:cNvPr>
            <p:cNvGrpSpPr/>
            <p:nvPr/>
          </p:nvGrpSpPr>
          <p:grpSpPr>
            <a:xfrm>
              <a:off x="9806974" y="1135293"/>
              <a:ext cx="1645929" cy="2678672"/>
              <a:chOff x="9771136" y="834528"/>
              <a:chExt cx="1936072" cy="3150866"/>
            </a:xfrm>
          </p:grpSpPr>
          <p:sp>
            <p:nvSpPr>
              <p:cNvPr id="89" name="Rectangle: Rounded Corners 88">
                <a:extLst>
                  <a:ext uri="{FF2B5EF4-FFF2-40B4-BE49-F238E27FC236}">
                    <a16:creationId xmlns:a16="http://schemas.microsoft.com/office/drawing/2014/main" id="{9430529A-36AB-4F6E-8FBB-4BAD758F90A2}"/>
                  </a:ext>
                </a:extLst>
              </p:cNvPr>
              <p:cNvSpPr/>
              <p:nvPr/>
            </p:nvSpPr>
            <p:spPr>
              <a:xfrm>
                <a:off x="9771136" y="834528"/>
                <a:ext cx="1539485" cy="3150866"/>
              </a:xfrm>
              <a:prstGeom prst="roundRect">
                <a:avLst/>
              </a:prstGeom>
              <a:solidFill>
                <a:schemeClr val="accent1">
                  <a:lumMod val="75000"/>
                  <a:alpha val="21000"/>
                </a:schemeClr>
              </a:solidFill>
              <a:ln>
                <a:solidFill>
                  <a:srgbClr val="00B0F0"/>
                </a:solidFill>
                <a:prstDash val="sys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MY" dirty="0"/>
              </a:p>
            </p:txBody>
          </p:sp>
          <p:pic>
            <p:nvPicPr>
              <p:cNvPr id="90" name="图片 7">
                <a:extLst>
                  <a:ext uri="{FF2B5EF4-FFF2-40B4-BE49-F238E27FC236}">
                    <a16:creationId xmlns:a16="http://schemas.microsoft.com/office/drawing/2014/main" id="{49095689-24C3-4715-AB2B-3C79266AA5B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0261952" y="1966223"/>
                <a:ext cx="553590" cy="553590"/>
              </a:xfrm>
              <a:prstGeom prst="rect">
                <a:avLst/>
              </a:prstGeom>
            </p:spPr>
          </p:pic>
          <p:sp>
            <p:nvSpPr>
              <p:cNvPr id="91" name="TextBox 90">
                <a:extLst>
                  <a:ext uri="{FF2B5EF4-FFF2-40B4-BE49-F238E27FC236}">
                    <a16:creationId xmlns:a16="http://schemas.microsoft.com/office/drawing/2014/main" id="{4AB29286-227D-41AC-8D60-69B9429EFF1D}"/>
                  </a:ext>
                </a:extLst>
              </p:cNvPr>
              <p:cNvSpPr txBox="1"/>
              <p:nvPr/>
            </p:nvSpPr>
            <p:spPr>
              <a:xfrm>
                <a:off x="10163443" y="2523170"/>
                <a:ext cx="1543765" cy="27152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MY" sz="900" b="1" dirty="0">
                    <a:solidFill>
                      <a:schemeClr val="bg1"/>
                    </a:solidFill>
                    <a:latin typeface="Century Gothic" panose="020B0502020202020204" pitchFamily="34" charset="0"/>
                  </a:rPr>
                  <a:t>Cyber Command</a:t>
                </a:r>
              </a:p>
            </p:txBody>
          </p:sp>
          <p:pic>
            <p:nvPicPr>
              <p:cNvPr id="92" name="图片 36">
                <a:extLst>
                  <a:ext uri="{FF2B5EF4-FFF2-40B4-BE49-F238E27FC236}">
                    <a16:creationId xmlns:a16="http://schemas.microsoft.com/office/drawing/2014/main" id="{4399F93C-6A8F-40F7-A6F4-03C294446374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17164" t="12222" r="20149" b="13889"/>
              <a:stretch/>
            </p:blipFill>
            <p:spPr>
              <a:xfrm>
                <a:off x="10304045" y="3013420"/>
                <a:ext cx="469404" cy="550535"/>
              </a:xfrm>
              <a:prstGeom prst="rect">
                <a:avLst/>
              </a:prstGeom>
            </p:spPr>
          </p:pic>
          <p:sp>
            <p:nvSpPr>
              <p:cNvPr id="93" name="TextBox 92">
                <a:extLst>
                  <a:ext uri="{FF2B5EF4-FFF2-40B4-BE49-F238E27FC236}">
                    <a16:creationId xmlns:a16="http://schemas.microsoft.com/office/drawing/2014/main" id="{6114877C-D855-4137-862F-512F2502627F}"/>
                  </a:ext>
                </a:extLst>
              </p:cNvPr>
              <p:cNvSpPr txBox="1"/>
              <p:nvPr/>
            </p:nvSpPr>
            <p:spPr>
              <a:xfrm>
                <a:off x="10030019" y="3634485"/>
                <a:ext cx="1239276" cy="27152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MY" sz="900" b="1" dirty="0">
                    <a:solidFill>
                      <a:schemeClr val="bg1"/>
                    </a:solidFill>
                    <a:latin typeface="Century Gothic" panose="020B0502020202020204" pitchFamily="34" charset="0"/>
                  </a:rPr>
                  <a:t>Tiara &amp; MDR</a:t>
                </a:r>
              </a:p>
            </p:txBody>
          </p:sp>
          <p:pic>
            <p:nvPicPr>
              <p:cNvPr id="94" name="图片 10">
                <a:extLst>
                  <a:ext uri="{FF2B5EF4-FFF2-40B4-BE49-F238E27FC236}">
                    <a16:creationId xmlns:a16="http://schemas.microsoft.com/office/drawing/2014/main" id="{FCE9B1C8-614A-486B-93AC-D89A07FEC5F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0183330" y="909650"/>
                <a:ext cx="685354" cy="681945"/>
              </a:xfrm>
              <a:prstGeom prst="rect">
                <a:avLst/>
              </a:prstGeom>
            </p:spPr>
          </p:pic>
          <p:sp>
            <p:nvSpPr>
              <p:cNvPr id="95" name="TextBox 94">
                <a:extLst>
                  <a:ext uri="{FF2B5EF4-FFF2-40B4-BE49-F238E27FC236}">
                    <a16:creationId xmlns:a16="http://schemas.microsoft.com/office/drawing/2014/main" id="{600F40B6-6D6A-44B6-973D-31338D9330FE}"/>
                  </a:ext>
                </a:extLst>
              </p:cNvPr>
              <p:cNvSpPr txBox="1"/>
              <p:nvPr/>
            </p:nvSpPr>
            <p:spPr>
              <a:xfrm>
                <a:off x="10137803" y="1591957"/>
                <a:ext cx="1061565" cy="27152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MY" sz="900" b="1" dirty="0">
                    <a:solidFill>
                      <a:schemeClr val="bg1"/>
                    </a:solidFill>
                    <a:latin typeface="Century Gothic" panose="020B0502020202020204" pitchFamily="34" charset="0"/>
                  </a:rPr>
                  <a:t>Neural-X</a:t>
                </a:r>
              </a:p>
            </p:txBody>
          </p:sp>
        </p:grpSp>
        <p:pic>
          <p:nvPicPr>
            <p:cNvPr id="96" name="图片 35">
              <a:extLst>
                <a:ext uri="{FF2B5EF4-FFF2-40B4-BE49-F238E27FC236}">
                  <a16:creationId xmlns:a16="http://schemas.microsoft.com/office/drawing/2014/main" id="{B3752D39-8474-444D-B32B-BA6FF938D0CE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700971" y="2899201"/>
              <a:ext cx="876467" cy="876467"/>
            </a:xfrm>
            <a:prstGeom prst="rect">
              <a:avLst/>
            </a:prstGeom>
          </p:spPr>
        </p:pic>
        <p:sp>
          <p:nvSpPr>
            <p:cNvPr id="97" name="TextBox 96">
              <a:extLst>
                <a:ext uri="{FF2B5EF4-FFF2-40B4-BE49-F238E27FC236}">
                  <a16:creationId xmlns:a16="http://schemas.microsoft.com/office/drawing/2014/main" id="{8741DA02-2DFC-4F01-9EEA-22D42C5DBC3B}"/>
                </a:ext>
              </a:extLst>
            </p:cNvPr>
            <p:cNvSpPr txBox="1"/>
            <p:nvPr/>
          </p:nvSpPr>
          <p:spPr>
            <a:xfrm>
              <a:off x="8928431" y="3573262"/>
              <a:ext cx="666574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MY" sz="900" b="1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STA</a:t>
              </a:r>
            </a:p>
          </p:txBody>
        </p:sp>
        <p:grpSp>
          <p:nvGrpSpPr>
            <p:cNvPr id="98" name="组合 128">
              <a:extLst>
                <a:ext uri="{FF2B5EF4-FFF2-40B4-BE49-F238E27FC236}">
                  <a16:creationId xmlns:a16="http://schemas.microsoft.com/office/drawing/2014/main" id="{A9572458-4C29-41E1-88E3-BD76A5C11B01}"/>
                </a:ext>
              </a:extLst>
            </p:cNvPr>
            <p:cNvGrpSpPr/>
            <p:nvPr/>
          </p:nvGrpSpPr>
          <p:grpSpPr>
            <a:xfrm>
              <a:off x="4910347" y="1625827"/>
              <a:ext cx="6560661" cy="4574079"/>
              <a:chOff x="4910347" y="1692775"/>
              <a:chExt cx="6560661" cy="4574079"/>
            </a:xfrm>
          </p:grpSpPr>
          <p:pic>
            <p:nvPicPr>
              <p:cNvPr id="99" name="Picture 49">
                <a:extLst>
                  <a:ext uri="{FF2B5EF4-FFF2-40B4-BE49-F238E27FC236}">
                    <a16:creationId xmlns:a16="http://schemas.microsoft.com/office/drawing/2014/main" id="{D4269E5E-8F5E-4EF1-891A-9255627B69D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9775955" y="4067198"/>
                <a:ext cx="1339801" cy="642640"/>
              </a:xfrm>
              <a:prstGeom prst="roundRect">
                <a:avLst>
                  <a:gd name="adj" fmla="val 7127"/>
                </a:avLst>
              </a:prstGeom>
              <a:ln>
                <a:noFill/>
              </a:ln>
            </p:spPr>
          </p:pic>
          <p:sp>
            <p:nvSpPr>
              <p:cNvPr id="100" name="Rectangle 50">
                <a:extLst>
                  <a:ext uri="{FF2B5EF4-FFF2-40B4-BE49-F238E27FC236}">
                    <a16:creationId xmlns:a16="http://schemas.microsoft.com/office/drawing/2014/main" id="{CA330974-ED9E-4F78-9CD9-04BDA9B34189}"/>
                  </a:ext>
                </a:extLst>
              </p:cNvPr>
              <p:cNvSpPr/>
              <p:nvPr/>
            </p:nvSpPr>
            <p:spPr>
              <a:xfrm>
                <a:off x="9424400" y="4729084"/>
                <a:ext cx="2046608" cy="23083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HK" sz="900" b="1" dirty="0">
                    <a:solidFill>
                      <a:schemeClr val="bg1"/>
                    </a:solidFill>
                    <a:latin typeface="Century Gothic" panose="020B0502020202020204" pitchFamily="34" charset="0"/>
                  </a:rPr>
                  <a:t>Endpoint Secure Manager</a:t>
                </a:r>
                <a:endParaRPr kumimoji="0" lang="en-HK" sz="900" b="1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Century Gothic" panose="020B0502020202020204" pitchFamily="34" charset="0"/>
                </a:endParaRPr>
              </a:p>
            </p:txBody>
          </p:sp>
          <p:grpSp>
            <p:nvGrpSpPr>
              <p:cNvPr id="101" name="组合 131">
                <a:extLst>
                  <a:ext uri="{FF2B5EF4-FFF2-40B4-BE49-F238E27FC236}">
                    <a16:creationId xmlns:a16="http://schemas.microsoft.com/office/drawing/2014/main" id="{270A167D-2A35-4D6E-B46F-1A69D7740562}"/>
                  </a:ext>
                </a:extLst>
              </p:cNvPr>
              <p:cNvGrpSpPr/>
              <p:nvPr/>
            </p:nvGrpSpPr>
            <p:grpSpPr>
              <a:xfrm>
                <a:off x="4910347" y="1692775"/>
                <a:ext cx="5962898" cy="4574079"/>
                <a:chOff x="4934916" y="1628554"/>
                <a:chExt cx="5962898" cy="4574079"/>
              </a:xfrm>
            </p:grpSpPr>
            <p:pic>
              <p:nvPicPr>
                <p:cNvPr id="106" name="图片 13">
                  <a:extLst>
                    <a:ext uri="{FF2B5EF4-FFF2-40B4-BE49-F238E27FC236}">
                      <a16:creationId xmlns:a16="http://schemas.microsoft.com/office/drawing/2014/main" id="{4CEEF096-93A4-404C-B7B7-39130CD49F72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7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7698507" y="2949937"/>
                  <a:ext cx="876467" cy="876467"/>
                </a:xfrm>
                <a:prstGeom prst="rect">
                  <a:avLst/>
                </a:prstGeom>
              </p:spPr>
            </p:pic>
            <p:pic>
              <p:nvPicPr>
                <p:cNvPr id="107" name="图片 55">
                  <a:extLst>
                    <a:ext uri="{FF2B5EF4-FFF2-40B4-BE49-F238E27FC236}">
                      <a16:creationId xmlns:a16="http://schemas.microsoft.com/office/drawing/2014/main" id="{4720383C-CF0C-49A1-B3B3-EBBE684FF425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8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5842933" y="3935553"/>
                  <a:ext cx="758850" cy="758849"/>
                </a:xfrm>
                <a:prstGeom prst="rect">
                  <a:avLst/>
                </a:prstGeom>
              </p:spPr>
            </p:pic>
            <p:cxnSp>
              <p:nvCxnSpPr>
                <p:cNvPr id="108" name="Straight Arrow Connector 40">
                  <a:extLst>
                    <a:ext uri="{FF2B5EF4-FFF2-40B4-BE49-F238E27FC236}">
                      <a16:creationId xmlns:a16="http://schemas.microsoft.com/office/drawing/2014/main" id="{B182D7BA-0288-4BE8-BC6F-DD93921E7C86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6549626" y="4398176"/>
                  <a:ext cx="1231353" cy="0"/>
                </a:xfrm>
                <a:prstGeom prst="straightConnector1">
                  <a:avLst/>
                </a:prstGeom>
                <a:ln w="19050">
                  <a:solidFill>
                    <a:srgbClr val="00B0F0"/>
                  </a:solidFill>
                  <a:prstDash val="sysDash"/>
                  <a:tailEnd type="none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09" name="Straight Arrow Connector 41">
                  <a:extLst>
                    <a:ext uri="{FF2B5EF4-FFF2-40B4-BE49-F238E27FC236}">
                      <a16:creationId xmlns:a16="http://schemas.microsoft.com/office/drawing/2014/main" id="{22A85DDC-7318-4253-B9EC-646145B66F2C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flipV="1">
                  <a:off x="8130527" y="3743504"/>
                  <a:ext cx="0" cy="1559466"/>
                </a:xfrm>
                <a:prstGeom prst="straightConnector1">
                  <a:avLst/>
                </a:prstGeom>
                <a:ln w="19050">
                  <a:solidFill>
                    <a:srgbClr val="00B0F0"/>
                  </a:solidFill>
                  <a:prstDash val="sysDash"/>
                  <a:tailEnd type="none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10" name="Straight Arrow Connector 42">
                  <a:extLst>
                    <a:ext uri="{FF2B5EF4-FFF2-40B4-BE49-F238E27FC236}">
                      <a16:creationId xmlns:a16="http://schemas.microsoft.com/office/drawing/2014/main" id="{22C18496-AD61-48C5-86B1-52E9CD18F609}"/>
                    </a:ext>
                  </a:extLst>
                </p:cNvPr>
                <p:cNvCxnSpPr>
                  <a:cxnSpLocks/>
                  <a:stCxn id="106" idx="0"/>
                </p:cNvCxnSpPr>
                <p:nvPr/>
              </p:nvCxnSpPr>
              <p:spPr>
                <a:xfrm flipV="1">
                  <a:off x="8136741" y="1628554"/>
                  <a:ext cx="0" cy="1321383"/>
                </a:xfrm>
                <a:prstGeom prst="straightConnector1">
                  <a:avLst/>
                </a:prstGeom>
                <a:ln w="19050">
                  <a:solidFill>
                    <a:srgbClr val="00B0F0"/>
                  </a:solidFill>
                  <a:prstDash val="sysDash"/>
                  <a:tailEnd type="none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grpSp>
              <p:nvGrpSpPr>
                <p:cNvPr id="111" name="组合 141">
                  <a:extLst>
                    <a:ext uri="{FF2B5EF4-FFF2-40B4-BE49-F238E27FC236}">
                      <a16:creationId xmlns:a16="http://schemas.microsoft.com/office/drawing/2014/main" id="{9F196CB4-D2AF-454F-A759-143D4ACE7739}"/>
                    </a:ext>
                  </a:extLst>
                </p:cNvPr>
                <p:cNvGrpSpPr/>
                <p:nvPr/>
              </p:nvGrpSpPr>
              <p:grpSpPr>
                <a:xfrm>
                  <a:off x="4934916" y="5282542"/>
                  <a:ext cx="1132895" cy="876467"/>
                  <a:chOff x="5619960" y="5213378"/>
                  <a:chExt cx="1132895" cy="876467"/>
                </a:xfrm>
              </p:grpSpPr>
              <p:pic>
                <p:nvPicPr>
                  <p:cNvPr id="122" name="图片 27">
                    <a:extLst>
                      <a:ext uri="{FF2B5EF4-FFF2-40B4-BE49-F238E27FC236}">
                        <a16:creationId xmlns:a16="http://schemas.microsoft.com/office/drawing/2014/main" id="{5585F511-0D27-4BD2-AC0B-C24EAC13EB11}"/>
                      </a:ext>
                    </a:extLst>
                  </p:cNvPr>
                  <p:cNvPicPr>
                    <a:picLocks noChangeAspect="1"/>
                  </p:cNvPicPr>
                  <p:nvPr/>
                </p:nvPicPr>
                <p:blipFill>
                  <a:blip r:embed="rId9" cstate="print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tretch>
                    <a:fillRect/>
                  </a:stretch>
                </p:blipFill>
                <p:spPr>
                  <a:xfrm>
                    <a:off x="5619960" y="5213378"/>
                    <a:ext cx="876467" cy="876467"/>
                  </a:xfrm>
                  <a:prstGeom prst="rect">
                    <a:avLst/>
                  </a:prstGeom>
                </p:spPr>
              </p:pic>
              <p:pic>
                <p:nvPicPr>
                  <p:cNvPr id="123" name="图片 64">
                    <a:extLst>
                      <a:ext uri="{FF2B5EF4-FFF2-40B4-BE49-F238E27FC236}">
                        <a16:creationId xmlns:a16="http://schemas.microsoft.com/office/drawing/2014/main" id="{B5FC4370-A388-48A9-98B1-9DE82BC22E33}"/>
                      </a:ext>
                    </a:extLst>
                  </p:cNvPr>
                  <p:cNvPicPr>
                    <a:picLocks noChangeAspect="1"/>
                  </p:cNvPicPr>
                  <p:nvPr/>
                </p:nvPicPr>
                <p:blipFill>
                  <a:blip r:embed="rId10" cstate="print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tretch>
                    <a:fillRect/>
                  </a:stretch>
                </p:blipFill>
                <p:spPr>
                  <a:xfrm>
                    <a:off x="6098319" y="5380497"/>
                    <a:ext cx="654536" cy="654536"/>
                  </a:xfrm>
                  <a:prstGeom prst="rect">
                    <a:avLst/>
                  </a:prstGeom>
                </p:spPr>
              </p:pic>
            </p:grpSp>
            <p:grpSp>
              <p:nvGrpSpPr>
                <p:cNvPr id="112" name="组合 142">
                  <a:extLst>
                    <a:ext uri="{FF2B5EF4-FFF2-40B4-BE49-F238E27FC236}">
                      <a16:creationId xmlns:a16="http://schemas.microsoft.com/office/drawing/2014/main" id="{8E71F168-E62D-43ED-BB6A-918E64A6E117}"/>
                    </a:ext>
                  </a:extLst>
                </p:cNvPr>
                <p:cNvGrpSpPr/>
                <p:nvPr/>
              </p:nvGrpSpPr>
              <p:grpSpPr>
                <a:xfrm>
                  <a:off x="7359141" y="5302969"/>
                  <a:ext cx="1203735" cy="876467"/>
                  <a:chOff x="8225901" y="5224677"/>
                  <a:chExt cx="1203735" cy="876467"/>
                </a:xfrm>
              </p:grpSpPr>
              <p:pic>
                <p:nvPicPr>
                  <p:cNvPr id="120" name="图片 33">
                    <a:extLst>
                      <a:ext uri="{FF2B5EF4-FFF2-40B4-BE49-F238E27FC236}">
                        <a16:creationId xmlns:a16="http://schemas.microsoft.com/office/drawing/2014/main" id="{92ADE0CB-845C-4CB3-A0DE-A1ADF4102084}"/>
                      </a:ext>
                    </a:extLst>
                  </p:cNvPr>
                  <p:cNvPicPr>
                    <a:picLocks noChangeAspect="1"/>
                  </p:cNvPicPr>
                  <p:nvPr/>
                </p:nvPicPr>
                <p:blipFill>
                  <a:blip r:embed="rId11" cstate="print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tretch>
                    <a:fillRect/>
                  </a:stretch>
                </p:blipFill>
                <p:spPr>
                  <a:xfrm>
                    <a:off x="8225901" y="5224677"/>
                    <a:ext cx="876467" cy="876467"/>
                  </a:xfrm>
                  <a:prstGeom prst="rect">
                    <a:avLst/>
                  </a:prstGeom>
                </p:spPr>
              </p:pic>
              <p:pic>
                <p:nvPicPr>
                  <p:cNvPr id="121" name="图片 64">
                    <a:extLst>
                      <a:ext uri="{FF2B5EF4-FFF2-40B4-BE49-F238E27FC236}">
                        <a16:creationId xmlns:a16="http://schemas.microsoft.com/office/drawing/2014/main" id="{03C2E2D1-CC9E-4AE0-8A90-91A8E2C1720A}"/>
                      </a:ext>
                    </a:extLst>
                  </p:cNvPr>
                  <p:cNvPicPr>
                    <a:picLocks noChangeAspect="1"/>
                  </p:cNvPicPr>
                  <p:nvPr/>
                </p:nvPicPr>
                <p:blipFill>
                  <a:blip r:embed="rId10" cstate="print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tretch>
                    <a:fillRect/>
                  </a:stretch>
                </p:blipFill>
                <p:spPr>
                  <a:xfrm>
                    <a:off x="8775100" y="5413936"/>
                    <a:ext cx="654536" cy="654536"/>
                  </a:xfrm>
                  <a:prstGeom prst="rect">
                    <a:avLst/>
                  </a:prstGeom>
                </p:spPr>
              </p:pic>
            </p:grpSp>
            <p:pic>
              <p:nvPicPr>
                <p:cNvPr id="113" name="图片 32">
                  <a:extLst>
                    <a:ext uri="{FF2B5EF4-FFF2-40B4-BE49-F238E27FC236}">
                      <a16:creationId xmlns:a16="http://schemas.microsoft.com/office/drawing/2014/main" id="{239A1561-A478-4052-8426-C85CD0045CA0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12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7692293" y="3935553"/>
                  <a:ext cx="905733" cy="905733"/>
                </a:xfrm>
                <a:prstGeom prst="rect">
                  <a:avLst/>
                </a:prstGeom>
              </p:spPr>
            </p:pic>
            <p:grpSp>
              <p:nvGrpSpPr>
                <p:cNvPr id="114" name="组合 144">
                  <a:extLst>
                    <a:ext uri="{FF2B5EF4-FFF2-40B4-BE49-F238E27FC236}">
                      <a16:creationId xmlns:a16="http://schemas.microsoft.com/office/drawing/2014/main" id="{A02DC7F9-9CEE-4333-B04C-ECCAEE2D91C2}"/>
                    </a:ext>
                  </a:extLst>
                </p:cNvPr>
                <p:cNvGrpSpPr/>
                <p:nvPr/>
              </p:nvGrpSpPr>
              <p:grpSpPr>
                <a:xfrm>
                  <a:off x="9288590" y="5326166"/>
                  <a:ext cx="1609224" cy="876467"/>
                  <a:chOff x="9934792" y="5211040"/>
                  <a:chExt cx="1609224" cy="876467"/>
                </a:xfrm>
              </p:grpSpPr>
              <p:pic>
                <p:nvPicPr>
                  <p:cNvPr id="117" name="图片 27">
                    <a:extLst>
                      <a:ext uri="{FF2B5EF4-FFF2-40B4-BE49-F238E27FC236}">
                        <a16:creationId xmlns:a16="http://schemas.microsoft.com/office/drawing/2014/main" id="{383A6AB6-B765-4318-BFD5-1766DB95C83A}"/>
                      </a:ext>
                    </a:extLst>
                  </p:cNvPr>
                  <p:cNvPicPr>
                    <a:picLocks noChangeAspect="1"/>
                  </p:cNvPicPr>
                  <p:nvPr/>
                </p:nvPicPr>
                <p:blipFill>
                  <a:blip r:embed="rId9" cstate="print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tretch>
                    <a:fillRect/>
                  </a:stretch>
                </p:blipFill>
                <p:spPr>
                  <a:xfrm>
                    <a:off x="9934792" y="5211040"/>
                    <a:ext cx="876467" cy="876467"/>
                  </a:xfrm>
                  <a:prstGeom prst="rect">
                    <a:avLst/>
                  </a:prstGeom>
                </p:spPr>
              </p:pic>
              <p:pic>
                <p:nvPicPr>
                  <p:cNvPr id="118" name="图片 45">
                    <a:extLst>
                      <a:ext uri="{FF2B5EF4-FFF2-40B4-BE49-F238E27FC236}">
                        <a16:creationId xmlns:a16="http://schemas.microsoft.com/office/drawing/2014/main" id="{F7DBAEA5-FF2C-495C-B802-C99E4CD47439}"/>
                      </a:ext>
                    </a:extLst>
                  </p:cNvPr>
                  <p:cNvPicPr>
                    <a:picLocks noChangeAspect="1"/>
                  </p:cNvPicPr>
                  <p:nvPr/>
                </p:nvPicPr>
                <p:blipFill>
                  <a:blip r:embed="rId13" cstate="print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tretch>
                    <a:fillRect/>
                  </a:stretch>
                </p:blipFill>
                <p:spPr>
                  <a:xfrm>
                    <a:off x="10889481" y="5393509"/>
                    <a:ext cx="654535" cy="654535"/>
                  </a:xfrm>
                  <a:prstGeom prst="rect">
                    <a:avLst/>
                  </a:prstGeom>
                </p:spPr>
              </p:pic>
              <p:pic>
                <p:nvPicPr>
                  <p:cNvPr id="119" name="图片 64">
                    <a:extLst>
                      <a:ext uri="{FF2B5EF4-FFF2-40B4-BE49-F238E27FC236}">
                        <a16:creationId xmlns:a16="http://schemas.microsoft.com/office/drawing/2014/main" id="{ECBDAA31-808A-4A2B-B260-F004F294AC69}"/>
                      </a:ext>
                    </a:extLst>
                  </p:cNvPr>
                  <p:cNvPicPr>
                    <a:picLocks noChangeAspect="1"/>
                  </p:cNvPicPr>
                  <p:nvPr/>
                </p:nvPicPr>
                <p:blipFill>
                  <a:blip r:embed="rId10" cstate="print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tretch>
                    <a:fillRect/>
                  </a:stretch>
                </p:blipFill>
                <p:spPr>
                  <a:xfrm>
                    <a:off x="10417561" y="5432971"/>
                    <a:ext cx="654536" cy="654536"/>
                  </a:xfrm>
                  <a:prstGeom prst="rect">
                    <a:avLst/>
                  </a:prstGeom>
                </p:spPr>
              </p:pic>
            </p:grpSp>
            <p:cxnSp>
              <p:nvCxnSpPr>
                <p:cNvPr id="115" name="肘形连接符 146">
                  <a:extLst>
                    <a:ext uri="{FF2B5EF4-FFF2-40B4-BE49-F238E27FC236}">
                      <a16:creationId xmlns:a16="http://schemas.microsoft.com/office/drawing/2014/main" id="{39D83398-61EE-42A1-8A1B-036F23B63C7E}"/>
                    </a:ext>
                  </a:extLst>
                </p:cNvPr>
                <p:cNvCxnSpPr>
                  <a:cxnSpLocks/>
                  <a:stCxn id="122" idx="0"/>
                </p:cNvCxnSpPr>
                <p:nvPr/>
              </p:nvCxnSpPr>
              <p:spPr>
                <a:xfrm rot="16200000" flipH="1">
                  <a:off x="7943991" y="2711701"/>
                  <a:ext cx="50536" cy="5192219"/>
                </a:xfrm>
                <a:prstGeom prst="bentConnector4">
                  <a:avLst>
                    <a:gd name="adj1" fmla="val -452351"/>
                    <a:gd name="adj2" fmla="val 99842"/>
                  </a:avLst>
                </a:prstGeom>
                <a:ln w="19050">
                  <a:solidFill>
                    <a:srgbClr val="00B0F0"/>
                  </a:solidFill>
                  <a:prstDash val="sysDash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16" name="Straight Arrow Connector 40">
                  <a:extLst>
                    <a:ext uri="{FF2B5EF4-FFF2-40B4-BE49-F238E27FC236}">
                      <a16:creationId xmlns:a16="http://schemas.microsoft.com/office/drawing/2014/main" id="{9676628F-9221-45BA-8BA9-74CDAD47CD60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8514903" y="4398176"/>
                  <a:ext cx="1231353" cy="0"/>
                </a:xfrm>
                <a:prstGeom prst="straightConnector1">
                  <a:avLst/>
                </a:prstGeom>
                <a:ln w="19050">
                  <a:solidFill>
                    <a:srgbClr val="00B0F0"/>
                  </a:solidFill>
                  <a:prstDash val="sysDash"/>
                  <a:tailEnd type="none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pic>
            <p:nvPicPr>
              <p:cNvPr id="102" name="图片 34">
                <a:extLst>
                  <a:ext uri="{FF2B5EF4-FFF2-40B4-BE49-F238E27FC236}">
                    <a16:creationId xmlns:a16="http://schemas.microsoft.com/office/drawing/2014/main" id="{60A2BD5F-080C-4213-BD94-FC98D04EDEE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140682" y="4243261"/>
                <a:ext cx="579865" cy="579865"/>
              </a:xfrm>
              <a:prstGeom prst="rect">
                <a:avLst/>
              </a:prstGeom>
              <a:ln>
                <a:noFill/>
              </a:ln>
            </p:spPr>
          </p:pic>
          <p:pic>
            <p:nvPicPr>
              <p:cNvPr id="103" name="图片 34">
                <a:extLst>
                  <a:ext uri="{FF2B5EF4-FFF2-40B4-BE49-F238E27FC236}">
                    <a16:creationId xmlns:a16="http://schemas.microsoft.com/office/drawing/2014/main" id="{E40EA350-8F55-479B-92B8-3AC4745F70E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865036" y="5572856"/>
                <a:ext cx="579865" cy="579865"/>
              </a:xfrm>
              <a:prstGeom prst="rect">
                <a:avLst/>
              </a:prstGeom>
              <a:ln>
                <a:noFill/>
              </a:ln>
            </p:spPr>
          </p:pic>
          <p:pic>
            <p:nvPicPr>
              <p:cNvPr id="104" name="图片 34">
                <a:extLst>
                  <a:ext uri="{FF2B5EF4-FFF2-40B4-BE49-F238E27FC236}">
                    <a16:creationId xmlns:a16="http://schemas.microsoft.com/office/drawing/2014/main" id="{6C1723ED-47A8-46C9-B001-9549B515343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8369539" y="5593283"/>
                <a:ext cx="579865" cy="579865"/>
              </a:xfrm>
              <a:prstGeom prst="rect">
                <a:avLst/>
              </a:prstGeom>
              <a:ln>
                <a:noFill/>
              </a:ln>
            </p:spPr>
          </p:pic>
          <p:pic>
            <p:nvPicPr>
              <p:cNvPr id="105" name="图片 34">
                <a:extLst>
                  <a:ext uri="{FF2B5EF4-FFF2-40B4-BE49-F238E27FC236}">
                    <a16:creationId xmlns:a16="http://schemas.microsoft.com/office/drawing/2014/main" id="{CA3486F2-27D3-4093-B8C3-5F93C5A54B2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0767242" y="5612318"/>
                <a:ext cx="579865" cy="579865"/>
              </a:xfrm>
              <a:prstGeom prst="rect">
                <a:avLst/>
              </a:prstGeom>
              <a:ln>
                <a:noFill/>
              </a:ln>
            </p:spPr>
          </p:pic>
        </p:grpSp>
        <p:pic>
          <p:nvPicPr>
            <p:cNvPr id="124" name="图片 5">
              <a:extLst>
                <a:ext uri="{FF2B5EF4-FFF2-40B4-BE49-F238E27FC236}">
                  <a16:creationId xmlns:a16="http://schemas.microsoft.com/office/drawing/2014/main" id="{F800BDE2-07F1-4627-8943-6230CA6638E6}"/>
                </a:ext>
              </a:extLst>
            </p:cNvPr>
            <p:cNvPicPr>
              <a:picLocks noChangeAspect="1"/>
            </p:cNvPicPr>
            <p:nvPr/>
          </p:nvPicPr>
          <p:blipFill>
            <a:blip r:embed="rId1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581440" y="919781"/>
              <a:ext cx="1049034" cy="1049034"/>
            </a:xfrm>
            <a:prstGeom prst="rect">
              <a:avLst/>
            </a:prstGeom>
          </p:spPr>
        </p:pic>
        <p:pic>
          <p:nvPicPr>
            <p:cNvPr id="125" name="图片 33">
              <a:extLst>
                <a:ext uri="{FF2B5EF4-FFF2-40B4-BE49-F238E27FC236}">
                  <a16:creationId xmlns:a16="http://schemas.microsoft.com/office/drawing/2014/main" id="{B73830AA-8B75-46D2-80C3-13F5431AECC1}"/>
                </a:ext>
              </a:extLst>
            </p:cNvPr>
            <p:cNvPicPr>
              <a:picLocks noChangeAspect="1"/>
            </p:cNvPicPr>
            <p:nvPr/>
          </p:nvPicPr>
          <p:blipFill>
            <a:blip r:embed="rId1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839589" y="2176465"/>
              <a:ext cx="532736" cy="606727"/>
            </a:xfrm>
            <a:prstGeom prst="rect">
              <a:avLst/>
            </a:prstGeom>
          </p:spPr>
        </p:pic>
      </p:grpSp>
      <p:sp>
        <p:nvSpPr>
          <p:cNvPr id="168" name="矩形 167">
            <a:extLst>
              <a:ext uri="{FF2B5EF4-FFF2-40B4-BE49-F238E27FC236}">
                <a16:creationId xmlns:a16="http://schemas.microsoft.com/office/drawing/2014/main" id="{16F0EE60-3376-7449-AC3E-A47C15F40360}"/>
              </a:ext>
            </a:extLst>
          </p:cNvPr>
          <p:cNvSpPr/>
          <p:nvPr/>
        </p:nvSpPr>
        <p:spPr>
          <a:xfrm>
            <a:off x="1628779" y="1227143"/>
            <a:ext cx="2633652" cy="576555"/>
          </a:xfrm>
          <a:prstGeom prst="rect">
            <a:avLst/>
          </a:prstGeom>
          <a:gradFill flip="none" rotWithShape="1">
            <a:gsLst>
              <a:gs pos="0">
                <a:srgbClr val="00B0F0">
                  <a:alpha val="27000"/>
                </a:srgbClr>
              </a:gs>
              <a:gs pos="100000">
                <a:srgbClr val="00BEFF">
                  <a:alpha val="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9" name="矩形 168">
            <a:extLst>
              <a:ext uri="{FF2B5EF4-FFF2-40B4-BE49-F238E27FC236}">
                <a16:creationId xmlns:a16="http://schemas.microsoft.com/office/drawing/2014/main" id="{41F0F108-F418-5B44-B3AC-BE1D57C50967}"/>
              </a:ext>
            </a:extLst>
          </p:cNvPr>
          <p:cNvSpPr/>
          <p:nvPr/>
        </p:nvSpPr>
        <p:spPr>
          <a:xfrm>
            <a:off x="1616357" y="4320488"/>
            <a:ext cx="2633652" cy="576555"/>
          </a:xfrm>
          <a:prstGeom prst="rect">
            <a:avLst/>
          </a:prstGeom>
          <a:gradFill flip="none" rotWithShape="1">
            <a:gsLst>
              <a:gs pos="0">
                <a:srgbClr val="00B0F0">
                  <a:alpha val="27000"/>
                </a:srgbClr>
              </a:gs>
              <a:gs pos="100000">
                <a:srgbClr val="00BEFF">
                  <a:alpha val="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0" name="矩形 169">
            <a:extLst>
              <a:ext uri="{FF2B5EF4-FFF2-40B4-BE49-F238E27FC236}">
                <a16:creationId xmlns:a16="http://schemas.microsoft.com/office/drawing/2014/main" id="{1B04515C-32BD-9743-901D-0C63E9C190DA}"/>
              </a:ext>
            </a:extLst>
          </p:cNvPr>
          <p:cNvSpPr/>
          <p:nvPr/>
        </p:nvSpPr>
        <p:spPr>
          <a:xfrm>
            <a:off x="1616357" y="3273551"/>
            <a:ext cx="2633652" cy="576555"/>
          </a:xfrm>
          <a:prstGeom prst="rect">
            <a:avLst/>
          </a:prstGeom>
          <a:gradFill flip="none" rotWithShape="1">
            <a:gsLst>
              <a:gs pos="0">
                <a:srgbClr val="00B0F0">
                  <a:alpha val="27000"/>
                </a:srgbClr>
              </a:gs>
              <a:gs pos="100000">
                <a:srgbClr val="00BEFF">
                  <a:alpha val="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1" name="矩形 170">
            <a:extLst>
              <a:ext uri="{FF2B5EF4-FFF2-40B4-BE49-F238E27FC236}">
                <a16:creationId xmlns:a16="http://schemas.microsoft.com/office/drawing/2014/main" id="{A11F5FEC-B510-D04C-82F5-A72D2A2B779A}"/>
              </a:ext>
            </a:extLst>
          </p:cNvPr>
          <p:cNvSpPr/>
          <p:nvPr/>
        </p:nvSpPr>
        <p:spPr>
          <a:xfrm>
            <a:off x="1616357" y="2261853"/>
            <a:ext cx="2633652" cy="576555"/>
          </a:xfrm>
          <a:prstGeom prst="rect">
            <a:avLst/>
          </a:prstGeom>
          <a:gradFill flip="none" rotWithShape="1">
            <a:gsLst>
              <a:gs pos="0">
                <a:srgbClr val="00B0F0">
                  <a:alpha val="27000"/>
                </a:srgbClr>
              </a:gs>
              <a:gs pos="100000">
                <a:srgbClr val="00BEFF">
                  <a:alpha val="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72" name="组合 171">
            <a:extLst>
              <a:ext uri="{FF2B5EF4-FFF2-40B4-BE49-F238E27FC236}">
                <a16:creationId xmlns:a16="http://schemas.microsoft.com/office/drawing/2014/main" id="{49D338AD-E215-6048-BCCE-A0F6CFC4065C}"/>
              </a:ext>
            </a:extLst>
          </p:cNvPr>
          <p:cNvGrpSpPr/>
          <p:nvPr/>
        </p:nvGrpSpPr>
        <p:grpSpPr>
          <a:xfrm>
            <a:off x="1140985" y="2125366"/>
            <a:ext cx="2785270" cy="829290"/>
            <a:chOff x="1577426" y="3291547"/>
            <a:chExt cx="2785270" cy="829290"/>
          </a:xfrm>
        </p:grpSpPr>
        <p:grpSp>
          <p:nvGrpSpPr>
            <p:cNvPr id="173" name="组合 11">
              <a:extLst>
                <a:ext uri="{FF2B5EF4-FFF2-40B4-BE49-F238E27FC236}">
                  <a16:creationId xmlns:a16="http://schemas.microsoft.com/office/drawing/2014/main" id="{9C0F4F62-9B5B-8943-A57A-B4A8BD071009}"/>
                </a:ext>
              </a:extLst>
            </p:cNvPr>
            <p:cNvGrpSpPr/>
            <p:nvPr/>
          </p:nvGrpSpPr>
          <p:grpSpPr>
            <a:xfrm>
              <a:off x="1577426" y="3291547"/>
              <a:ext cx="829291" cy="829290"/>
              <a:chOff x="1212681" y="1932972"/>
              <a:chExt cx="2586942" cy="2586942"/>
            </a:xfrm>
          </p:grpSpPr>
          <p:sp>
            <p:nvSpPr>
              <p:cNvPr id="176" name="椭圆 74">
                <a:extLst>
                  <a:ext uri="{FF2B5EF4-FFF2-40B4-BE49-F238E27FC236}">
                    <a16:creationId xmlns:a16="http://schemas.microsoft.com/office/drawing/2014/main" id="{4E499837-3E6A-714C-8D7D-5F4B70406772}"/>
                  </a:ext>
                </a:extLst>
              </p:cNvPr>
              <p:cNvSpPr/>
              <p:nvPr/>
            </p:nvSpPr>
            <p:spPr>
              <a:xfrm>
                <a:off x="1212681" y="1932972"/>
                <a:ext cx="2586942" cy="2586942"/>
              </a:xfrm>
              <a:prstGeom prst="ellipse">
                <a:avLst/>
              </a:prstGeom>
              <a:gradFill>
                <a:gsLst>
                  <a:gs pos="0">
                    <a:srgbClr val="92D050">
                      <a:alpha val="15000"/>
                    </a:srgbClr>
                  </a:gs>
                  <a:gs pos="99000">
                    <a:srgbClr val="6FB332">
                      <a:alpha val="39000"/>
                    </a:srgbClr>
                  </a:gs>
                </a:gsLst>
                <a:lin ang="2700000" scaled="1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1" lang="zh-CN" altLang="en-US" sz="16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等线" panose="020F0502020204030204"/>
                  <a:ea typeface="等线" panose="02010600030101010101" pitchFamily="2" charset="-122"/>
                  <a:cs typeface="+mn-cs"/>
                </a:endParaRPr>
              </a:p>
            </p:txBody>
          </p:sp>
          <p:sp>
            <p:nvSpPr>
              <p:cNvPr id="177" name="椭圆 75">
                <a:extLst>
                  <a:ext uri="{FF2B5EF4-FFF2-40B4-BE49-F238E27FC236}">
                    <a16:creationId xmlns:a16="http://schemas.microsoft.com/office/drawing/2014/main" id="{65AE5747-6D38-7449-9188-AFE8C24A2E92}"/>
                  </a:ext>
                </a:extLst>
              </p:cNvPr>
              <p:cNvSpPr/>
              <p:nvPr/>
            </p:nvSpPr>
            <p:spPr>
              <a:xfrm>
                <a:off x="1371834" y="2092125"/>
                <a:ext cx="2268637" cy="2268637"/>
              </a:xfrm>
              <a:prstGeom prst="ellipse">
                <a:avLst/>
              </a:prstGeom>
              <a:solidFill>
                <a:srgbClr val="79BD2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1" lang="zh-CN" altLang="en-US" sz="16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等线" panose="020F0502020204030204"/>
                  <a:ea typeface="等线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174" name="TextBox 19">
              <a:extLst>
                <a:ext uri="{FF2B5EF4-FFF2-40B4-BE49-F238E27FC236}">
                  <a16:creationId xmlns:a16="http://schemas.microsoft.com/office/drawing/2014/main" id="{5C0EE793-CEB4-A947-8D3A-03F7F1BDD9F3}"/>
                </a:ext>
              </a:extLst>
            </p:cNvPr>
            <p:cNvSpPr txBox="1"/>
            <p:nvPr/>
          </p:nvSpPr>
          <p:spPr>
            <a:xfrm>
              <a:off x="2489052" y="3574000"/>
              <a:ext cx="1873644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MY" sz="1600" b="1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User Identity</a:t>
              </a:r>
            </a:p>
          </p:txBody>
        </p:sp>
        <p:pic>
          <p:nvPicPr>
            <p:cNvPr id="175" name="图形 174">
              <a:extLst>
                <a:ext uri="{FF2B5EF4-FFF2-40B4-BE49-F238E27FC236}">
                  <a16:creationId xmlns:a16="http://schemas.microsoft.com/office/drawing/2014/main" id="{84E2C0E4-2B70-D74E-AA6F-4C3CBE9BC767}"/>
                </a:ext>
              </a:extLst>
            </p:cNvPr>
            <p:cNvPicPr>
              <a:picLocks noChangeAspect="1"/>
            </p:cNvPicPr>
            <p:nvPr/>
          </p:nvPicPr>
          <p:blipFill>
            <a:blip r:embed="rId17" cstate="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18"/>
                </a:ext>
              </a:extLst>
            </a:blip>
            <a:stretch>
              <a:fillRect/>
            </a:stretch>
          </p:blipFill>
          <p:spPr>
            <a:xfrm>
              <a:off x="1812112" y="3536474"/>
              <a:ext cx="339435" cy="339435"/>
            </a:xfrm>
            <a:prstGeom prst="rect">
              <a:avLst/>
            </a:prstGeom>
          </p:spPr>
        </p:pic>
      </p:grpSp>
      <p:grpSp>
        <p:nvGrpSpPr>
          <p:cNvPr id="178" name="组合 177">
            <a:extLst>
              <a:ext uri="{FF2B5EF4-FFF2-40B4-BE49-F238E27FC236}">
                <a16:creationId xmlns:a16="http://schemas.microsoft.com/office/drawing/2014/main" id="{6715130A-5026-B74D-BE22-0AA96BA31897}"/>
              </a:ext>
            </a:extLst>
          </p:cNvPr>
          <p:cNvGrpSpPr/>
          <p:nvPr/>
        </p:nvGrpSpPr>
        <p:grpSpPr>
          <a:xfrm>
            <a:off x="1143634" y="1101541"/>
            <a:ext cx="2804732" cy="829290"/>
            <a:chOff x="1580075" y="1964269"/>
            <a:chExt cx="2804732" cy="829290"/>
          </a:xfrm>
        </p:grpSpPr>
        <p:grpSp>
          <p:nvGrpSpPr>
            <p:cNvPr id="179" name="组合 11">
              <a:extLst>
                <a:ext uri="{FF2B5EF4-FFF2-40B4-BE49-F238E27FC236}">
                  <a16:creationId xmlns:a16="http://schemas.microsoft.com/office/drawing/2014/main" id="{C8E7C5FA-3321-3C48-A827-A57757BBBA8F}"/>
                </a:ext>
              </a:extLst>
            </p:cNvPr>
            <p:cNvGrpSpPr/>
            <p:nvPr/>
          </p:nvGrpSpPr>
          <p:grpSpPr>
            <a:xfrm>
              <a:off x="1580075" y="1964269"/>
              <a:ext cx="829291" cy="829290"/>
              <a:chOff x="1212681" y="1932972"/>
              <a:chExt cx="2586942" cy="2586942"/>
            </a:xfrm>
          </p:grpSpPr>
          <p:sp>
            <p:nvSpPr>
              <p:cNvPr id="182" name="椭圆 13">
                <a:extLst>
                  <a:ext uri="{FF2B5EF4-FFF2-40B4-BE49-F238E27FC236}">
                    <a16:creationId xmlns:a16="http://schemas.microsoft.com/office/drawing/2014/main" id="{219323F2-1C0F-C04C-BF8D-7D6C9B56E742}"/>
                  </a:ext>
                </a:extLst>
              </p:cNvPr>
              <p:cNvSpPr/>
              <p:nvPr/>
            </p:nvSpPr>
            <p:spPr>
              <a:xfrm>
                <a:off x="1212681" y="1932972"/>
                <a:ext cx="2586942" cy="2586942"/>
              </a:xfrm>
              <a:prstGeom prst="ellipse">
                <a:avLst/>
              </a:prstGeom>
              <a:gradFill>
                <a:gsLst>
                  <a:gs pos="0">
                    <a:srgbClr val="4E7BFA">
                      <a:alpha val="20000"/>
                    </a:srgbClr>
                  </a:gs>
                  <a:gs pos="100000">
                    <a:srgbClr val="00BEFF">
                      <a:alpha val="20000"/>
                    </a:srgbClr>
                  </a:gs>
                </a:gsLst>
                <a:lin ang="2700000" scaled="1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1" lang="zh-CN" altLang="en-US" sz="16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等线" panose="020F0502020204030204"/>
                  <a:ea typeface="等线" panose="02010600030101010101" pitchFamily="2" charset="-122"/>
                  <a:cs typeface="+mn-cs"/>
                </a:endParaRPr>
              </a:p>
            </p:txBody>
          </p:sp>
          <p:sp>
            <p:nvSpPr>
              <p:cNvPr id="183" name="椭圆 14">
                <a:extLst>
                  <a:ext uri="{FF2B5EF4-FFF2-40B4-BE49-F238E27FC236}">
                    <a16:creationId xmlns:a16="http://schemas.microsoft.com/office/drawing/2014/main" id="{8B7DC55A-3ACE-3F48-BD70-23C9BEFE5237}"/>
                  </a:ext>
                </a:extLst>
              </p:cNvPr>
              <p:cNvSpPr/>
              <p:nvPr/>
            </p:nvSpPr>
            <p:spPr>
              <a:xfrm>
                <a:off x="1371834" y="2092125"/>
                <a:ext cx="2268637" cy="2268637"/>
              </a:xfrm>
              <a:prstGeom prst="ellipse">
                <a:avLst/>
              </a:prstGeom>
              <a:solidFill>
                <a:srgbClr val="00B0F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1" lang="zh-CN" altLang="en-US" sz="16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等线" panose="020F0502020204030204"/>
                  <a:ea typeface="等线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180" name="TextBox 18">
              <a:extLst>
                <a:ext uri="{FF2B5EF4-FFF2-40B4-BE49-F238E27FC236}">
                  <a16:creationId xmlns:a16="http://schemas.microsoft.com/office/drawing/2014/main" id="{211C9667-622D-1D45-869E-813FF8495AD9}"/>
                </a:ext>
              </a:extLst>
            </p:cNvPr>
            <p:cNvSpPr txBox="1"/>
            <p:nvPr/>
          </p:nvSpPr>
          <p:spPr>
            <a:xfrm>
              <a:off x="2511163" y="2228466"/>
              <a:ext cx="1873644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MY" sz="1600" b="1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SSL Decryption</a:t>
              </a:r>
            </a:p>
          </p:txBody>
        </p:sp>
        <p:pic>
          <p:nvPicPr>
            <p:cNvPr id="181" name="图形 180">
              <a:extLst>
                <a:ext uri="{FF2B5EF4-FFF2-40B4-BE49-F238E27FC236}">
                  <a16:creationId xmlns:a16="http://schemas.microsoft.com/office/drawing/2014/main" id="{F71C8872-BD1B-474A-B2BC-5F499B0AC4BE}"/>
                </a:ext>
              </a:extLst>
            </p:cNvPr>
            <p:cNvPicPr>
              <a:picLocks noChangeAspect="1"/>
            </p:cNvPicPr>
            <p:nvPr/>
          </p:nvPicPr>
          <p:blipFill>
            <a:blip r:embed="rId19" cstate="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20"/>
                </a:ext>
              </a:extLst>
            </a:blip>
            <a:stretch>
              <a:fillRect/>
            </a:stretch>
          </p:blipFill>
          <p:spPr>
            <a:xfrm>
              <a:off x="1847844" y="2253517"/>
              <a:ext cx="288452" cy="288452"/>
            </a:xfrm>
            <a:prstGeom prst="rect">
              <a:avLst/>
            </a:prstGeom>
          </p:spPr>
        </p:pic>
      </p:grpSp>
      <p:grpSp>
        <p:nvGrpSpPr>
          <p:cNvPr id="184" name="组合 183">
            <a:extLst>
              <a:ext uri="{FF2B5EF4-FFF2-40B4-BE49-F238E27FC236}">
                <a16:creationId xmlns:a16="http://schemas.microsoft.com/office/drawing/2014/main" id="{9800E74F-6713-264D-9D09-27AC61DFC360}"/>
              </a:ext>
            </a:extLst>
          </p:cNvPr>
          <p:cNvGrpSpPr/>
          <p:nvPr/>
        </p:nvGrpSpPr>
        <p:grpSpPr>
          <a:xfrm>
            <a:off x="1140984" y="3149191"/>
            <a:ext cx="3195672" cy="829290"/>
            <a:chOff x="1577425" y="4618826"/>
            <a:chExt cx="3195672" cy="829290"/>
          </a:xfrm>
        </p:grpSpPr>
        <p:grpSp>
          <p:nvGrpSpPr>
            <p:cNvPr id="185" name="组合 11">
              <a:extLst>
                <a:ext uri="{FF2B5EF4-FFF2-40B4-BE49-F238E27FC236}">
                  <a16:creationId xmlns:a16="http://schemas.microsoft.com/office/drawing/2014/main" id="{13BA86F9-A59B-1945-8AEA-74831887430D}"/>
                </a:ext>
              </a:extLst>
            </p:cNvPr>
            <p:cNvGrpSpPr/>
            <p:nvPr/>
          </p:nvGrpSpPr>
          <p:grpSpPr>
            <a:xfrm>
              <a:off x="1577425" y="4618826"/>
              <a:ext cx="829291" cy="829290"/>
              <a:chOff x="1212681" y="1932972"/>
              <a:chExt cx="2586942" cy="2586942"/>
            </a:xfrm>
          </p:grpSpPr>
          <p:sp>
            <p:nvSpPr>
              <p:cNvPr id="188" name="椭圆 13">
                <a:extLst>
                  <a:ext uri="{FF2B5EF4-FFF2-40B4-BE49-F238E27FC236}">
                    <a16:creationId xmlns:a16="http://schemas.microsoft.com/office/drawing/2014/main" id="{EC461430-36C5-B541-9C8D-E6011C12E194}"/>
                  </a:ext>
                </a:extLst>
              </p:cNvPr>
              <p:cNvSpPr/>
              <p:nvPr/>
            </p:nvSpPr>
            <p:spPr>
              <a:xfrm>
                <a:off x="1212681" y="1932972"/>
                <a:ext cx="2586942" cy="2586942"/>
              </a:xfrm>
              <a:prstGeom prst="ellipse">
                <a:avLst/>
              </a:prstGeom>
              <a:gradFill>
                <a:gsLst>
                  <a:gs pos="0">
                    <a:srgbClr val="4E7BFA">
                      <a:alpha val="20000"/>
                    </a:srgbClr>
                  </a:gs>
                  <a:gs pos="100000">
                    <a:srgbClr val="00BEFF">
                      <a:alpha val="20000"/>
                    </a:srgbClr>
                  </a:gs>
                </a:gsLst>
                <a:lin ang="2700000" scaled="1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1" lang="zh-CN" altLang="en-US" sz="16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等线" panose="020F0502020204030204"/>
                  <a:ea typeface="等线" panose="02010600030101010101" pitchFamily="2" charset="-122"/>
                  <a:cs typeface="+mn-cs"/>
                </a:endParaRPr>
              </a:p>
            </p:txBody>
          </p:sp>
          <p:sp>
            <p:nvSpPr>
              <p:cNvPr id="189" name="椭圆 14">
                <a:extLst>
                  <a:ext uri="{FF2B5EF4-FFF2-40B4-BE49-F238E27FC236}">
                    <a16:creationId xmlns:a16="http://schemas.microsoft.com/office/drawing/2014/main" id="{30B5E157-422A-F140-980C-1FC243B6C4FE}"/>
                  </a:ext>
                </a:extLst>
              </p:cNvPr>
              <p:cNvSpPr/>
              <p:nvPr/>
            </p:nvSpPr>
            <p:spPr>
              <a:xfrm>
                <a:off x="1371834" y="2092125"/>
                <a:ext cx="2268637" cy="2268637"/>
              </a:xfrm>
              <a:prstGeom prst="ellipse">
                <a:avLst/>
              </a:prstGeom>
              <a:solidFill>
                <a:srgbClr val="0070C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1" lang="zh-CN" altLang="en-US" sz="16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等线" panose="020F0502020204030204"/>
                  <a:ea typeface="等线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186" name="TextBox 20">
              <a:extLst>
                <a:ext uri="{FF2B5EF4-FFF2-40B4-BE49-F238E27FC236}">
                  <a16:creationId xmlns:a16="http://schemas.microsoft.com/office/drawing/2014/main" id="{1B745AFD-46D4-2C47-A4CC-2B3D2E21A153}"/>
                </a:ext>
              </a:extLst>
            </p:cNvPr>
            <p:cNvSpPr txBox="1"/>
            <p:nvPr/>
          </p:nvSpPr>
          <p:spPr>
            <a:xfrm>
              <a:off x="2489052" y="4887505"/>
              <a:ext cx="2284045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MY" sz="1600" b="1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App Control &amp; BM</a:t>
              </a:r>
            </a:p>
          </p:txBody>
        </p:sp>
        <p:sp>
          <p:nvSpPr>
            <p:cNvPr id="187" name="Freeform 144">
              <a:extLst>
                <a:ext uri="{FF2B5EF4-FFF2-40B4-BE49-F238E27FC236}">
                  <a16:creationId xmlns:a16="http://schemas.microsoft.com/office/drawing/2014/main" id="{D20296FF-E799-E042-BE46-11F0F4BB0447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844558" y="4902443"/>
              <a:ext cx="284528" cy="299842"/>
            </a:xfrm>
            <a:custGeom>
              <a:avLst/>
              <a:gdLst>
                <a:gd name="T0" fmla="*/ 5 w 288"/>
                <a:gd name="T1" fmla="*/ 94 h 303"/>
                <a:gd name="T2" fmla="*/ 5 w 288"/>
                <a:gd name="T3" fmla="*/ 94 h 303"/>
                <a:gd name="T4" fmla="*/ 140 w 288"/>
                <a:gd name="T5" fmla="*/ 172 h 303"/>
                <a:gd name="T6" fmla="*/ 144 w 288"/>
                <a:gd name="T7" fmla="*/ 173 h 303"/>
                <a:gd name="T8" fmla="*/ 149 w 288"/>
                <a:gd name="T9" fmla="*/ 172 h 303"/>
                <a:gd name="T10" fmla="*/ 283 w 288"/>
                <a:gd name="T11" fmla="*/ 94 h 303"/>
                <a:gd name="T12" fmla="*/ 286 w 288"/>
                <a:gd name="T13" fmla="*/ 82 h 303"/>
                <a:gd name="T14" fmla="*/ 283 w 288"/>
                <a:gd name="T15" fmla="*/ 79 h 303"/>
                <a:gd name="T16" fmla="*/ 149 w 288"/>
                <a:gd name="T17" fmla="*/ 1 h 303"/>
                <a:gd name="T18" fmla="*/ 145 w 288"/>
                <a:gd name="T19" fmla="*/ 0 h 303"/>
                <a:gd name="T20" fmla="*/ 140 w 288"/>
                <a:gd name="T21" fmla="*/ 2 h 303"/>
                <a:gd name="T22" fmla="*/ 6 w 288"/>
                <a:gd name="T23" fmla="*/ 79 h 303"/>
                <a:gd name="T24" fmla="*/ 3 w 288"/>
                <a:gd name="T25" fmla="*/ 91 h 303"/>
                <a:gd name="T26" fmla="*/ 5 w 288"/>
                <a:gd name="T27" fmla="*/ 94 h 303"/>
                <a:gd name="T28" fmla="*/ 145 w 288"/>
                <a:gd name="T29" fmla="*/ 19 h 303"/>
                <a:gd name="T30" fmla="*/ 260 w 288"/>
                <a:gd name="T31" fmla="*/ 87 h 303"/>
                <a:gd name="T32" fmla="*/ 144 w 288"/>
                <a:gd name="T33" fmla="*/ 154 h 303"/>
                <a:gd name="T34" fmla="*/ 28 w 288"/>
                <a:gd name="T35" fmla="*/ 87 h 303"/>
                <a:gd name="T36" fmla="*/ 145 w 288"/>
                <a:gd name="T37" fmla="*/ 19 h 303"/>
                <a:gd name="T38" fmla="*/ 283 w 288"/>
                <a:gd name="T39" fmla="*/ 144 h 303"/>
                <a:gd name="T40" fmla="*/ 257 w 288"/>
                <a:gd name="T41" fmla="*/ 130 h 303"/>
                <a:gd name="T42" fmla="*/ 240 w 288"/>
                <a:gd name="T43" fmla="*/ 140 h 303"/>
                <a:gd name="T44" fmla="*/ 261 w 288"/>
                <a:gd name="T45" fmla="*/ 152 h 303"/>
                <a:gd name="T46" fmla="*/ 144 w 288"/>
                <a:gd name="T47" fmla="*/ 219 h 303"/>
                <a:gd name="T48" fmla="*/ 28 w 288"/>
                <a:gd name="T49" fmla="*/ 152 h 303"/>
                <a:gd name="T50" fmla="*/ 49 w 288"/>
                <a:gd name="T51" fmla="*/ 140 h 303"/>
                <a:gd name="T52" fmla="*/ 31 w 288"/>
                <a:gd name="T53" fmla="*/ 130 h 303"/>
                <a:gd name="T54" fmla="*/ 6 w 288"/>
                <a:gd name="T55" fmla="*/ 144 h 303"/>
                <a:gd name="T56" fmla="*/ 3 w 288"/>
                <a:gd name="T57" fmla="*/ 156 h 303"/>
                <a:gd name="T58" fmla="*/ 5 w 288"/>
                <a:gd name="T59" fmla="*/ 159 h 303"/>
                <a:gd name="T60" fmla="*/ 5 w 288"/>
                <a:gd name="T61" fmla="*/ 159 h 303"/>
                <a:gd name="T62" fmla="*/ 140 w 288"/>
                <a:gd name="T63" fmla="*/ 237 h 303"/>
                <a:gd name="T64" fmla="*/ 149 w 288"/>
                <a:gd name="T65" fmla="*/ 237 h 303"/>
                <a:gd name="T66" fmla="*/ 283 w 288"/>
                <a:gd name="T67" fmla="*/ 160 h 303"/>
                <a:gd name="T68" fmla="*/ 286 w 288"/>
                <a:gd name="T69" fmla="*/ 147 h 303"/>
                <a:gd name="T70" fmla="*/ 283 w 288"/>
                <a:gd name="T71" fmla="*/ 144 h 303"/>
                <a:gd name="T72" fmla="*/ 283 w 288"/>
                <a:gd name="T73" fmla="*/ 209 h 303"/>
                <a:gd name="T74" fmla="*/ 258 w 288"/>
                <a:gd name="T75" fmla="*/ 195 h 303"/>
                <a:gd name="T76" fmla="*/ 240 w 288"/>
                <a:gd name="T77" fmla="*/ 205 h 303"/>
                <a:gd name="T78" fmla="*/ 261 w 288"/>
                <a:gd name="T79" fmla="*/ 217 h 303"/>
                <a:gd name="T80" fmla="*/ 144 w 288"/>
                <a:gd name="T81" fmla="*/ 284 h 303"/>
                <a:gd name="T82" fmla="*/ 28 w 288"/>
                <a:gd name="T83" fmla="*/ 217 h 303"/>
                <a:gd name="T84" fmla="*/ 49 w 288"/>
                <a:gd name="T85" fmla="*/ 205 h 303"/>
                <a:gd name="T86" fmla="*/ 31 w 288"/>
                <a:gd name="T87" fmla="*/ 195 h 303"/>
                <a:gd name="T88" fmla="*/ 6 w 288"/>
                <a:gd name="T89" fmla="*/ 210 h 303"/>
                <a:gd name="T90" fmla="*/ 3 w 288"/>
                <a:gd name="T91" fmla="*/ 222 h 303"/>
                <a:gd name="T92" fmla="*/ 5 w 288"/>
                <a:gd name="T93" fmla="*/ 224 h 303"/>
                <a:gd name="T94" fmla="*/ 5 w 288"/>
                <a:gd name="T95" fmla="*/ 224 h 303"/>
                <a:gd name="T96" fmla="*/ 140 w 288"/>
                <a:gd name="T97" fmla="*/ 302 h 303"/>
                <a:gd name="T98" fmla="*/ 144 w 288"/>
                <a:gd name="T99" fmla="*/ 303 h 303"/>
                <a:gd name="T100" fmla="*/ 149 w 288"/>
                <a:gd name="T101" fmla="*/ 302 h 303"/>
                <a:gd name="T102" fmla="*/ 283 w 288"/>
                <a:gd name="T103" fmla="*/ 225 h 303"/>
                <a:gd name="T104" fmla="*/ 286 w 288"/>
                <a:gd name="T105" fmla="*/ 213 h 303"/>
                <a:gd name="T106" fmla="*/ 283 w 288"/>
                <a:gd name="T107" fmla="*/ 209 h 303"/>
                <a:gd name="T108" fmla="*/ 283 w 288"/>
                <a:gd name="T109" fmla="*/ 209 h 303"/>
                <a:gd name="T110" fmla="*/ 283 w 288"/>
                <a:gd name="T111" fmla="*/ 209 h 3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288" h="303">
                  <a:moveTo>
                    <a:pt x="5" y="94"/>
                  </a:moveTo>
                  <a:cubicBezTo>
                    <a:pt x="5" y="94"/>
                    <a:pt x="5" y="94"/>
                    <a:pt x="5" y="94"/>
                  </a:cubicBezTo>
                  <a:cubicBezTo>
                    <a:pt x="140" y="172"/>
                    <a:pt x="140" y="172"/>
                    <a:pt x="140" y="172"/>
                  </a:cubicBezTo>
                  <a:cubicBezTo>
                    <a:pt x="141" y="172"/>
                    <a:pt x="143" y="173"/>
                    <a:pt x="144" y="173"/>
                  </a:cubicBezTo>
                  <a:cubicBezTo>
                    <a:pt x="146" y="173"/>
                    <a:pt x="147" y="172"/>
                    <a:pt x="149" y="172"/>
                  </a:cubicBezTo>
                  <a:cubicBezTo>
                    <a:pt x="283" y="94"/>
                    <a:pt x="283" y="94"/>
                    <a:pt x="283" y="94"/>
                  </a:cubicBezTo>
                  <a:cubicBezTo>
                    <a:pt x="287" y="92"/>
                    <a:pt x="288" y="86"/>
                    <a:pt x="286" y="82"/>
                  </a:cubicBezTo>
                  <a:cubicBezTo>
                    <a:pt x="285" y="81"/>
                    <a:pt x="284" y="80"/>
                    <a:pt x="283" y="79"/>
                  </a:cubicBezTo>
                  <a:cubicBezTo>
                    <a:pt x="149" y="1"/>
                    <a:pt x="149" y="1"/>
                    <a:pt x="149" y="1"/>
                  </a:cubicBezTo>
                  <a:cubicBezTo>
                    <a:pt x="148" y="1"/>
                    <a:pt x="146" y="0"/>
                    <a:pt x="145" y="0"/>
                  </a:cubicBezTo>
                  <a:cubicBezTo>
                    <a:pt x="143" y="0"/>
                    <a:pt x="141" y="1"/>
                    <a:pt x="140" y="2"/>
                  </a:cubicBezTo>
                  <a:cubicBezTo>
                    <a:pt x="6" y="79"/>
                    <a:pt x="6" y="79"/>
                    <a:pt x="6" y="79"/>
                  </a:cubicBezTo>
                  <a:cubicBezTo>
                    <a:pt x="2" y="81"/>
                    <a:pt x="0" y="87"/>
                    <a:pt x="3" y="91"/>
                  </a:cubicBezTo>
                  <a:cubicBezTo>
                    <a:pt x="3" y="92"/>
                    <a:pt x="4" y="93"/>
                    <a:pt x="5" y="94"/>
                  </a:cubicBezTo>
                  <a:close/>
                  <a:moveTo>
                    <a:pt x="145" y="19"/>
                  </a:moveTo>
                  <a:cubicBezTo>
                    <a:pt x="260" y="87"/>
                    <a:pt x="260" y="87"/>
                    <a:pt x="260" y="87"/>
                  </a:cubicBezTo>
                  <a:cubicBezTo>
                    <a:pt x="144" y="154"/>
                    <a:pt x="144" y="154"/>
                    <a:pt x="144" y="154"/>
                  </a:cubicBezTo>
                  <a:cubicBezTo>
                    <a:pt x="28" y="87"/>
                    <a:pt x="28" y="87"/>
                    <a:pt x="28" y="87"/>
                  </a:cubicBezTo>
                  <a:lnTo>
                    <a:pt x="145" y="19"/>
                  </a:lnTo>
                  <a:close/>
                  <a:moveTo>
                    <a:pt x="283" y="144"/>
                  </a:moveTo>
                  <a:cubicBezTo>
                    <a:pt x="257" y="130"/>
                    <a:pt x="257" y="130"/>
                    <a:pt x="257" y="130"/>
                  </a:cubicBezTo>
                  <a:cubicBezTo>
                    <a:pt x="240" y="140"/>
                    <a:pt x="240" y="140"/>
                    <a:pt x="240" y="140"/>
                  </a:cubicBezTo>
                  <a:cubicBezTo>
                    <a:pt x="261" y="152"/>
                    <a:pt x="261" y="152"/>
                    <a:pt x="261" y="152"/>
                  </a:cubicBezTo>
                  <a:cubicBezTo>
                    <a:pt x="144" y="219"/>
                    <a:pt x="144" y="219"/>
                    <a:pt x="144" y="219"/>
                  </a:cubicBezTo>
                  <a:cubicBezTo>
                    <a:pt x="28" y="152"/>
                    <a:pt x="28" y="152"/>
                    <a:pt x="28" y="152"/>
                  </a:cubicBezTo>
                  <a:cubicBezTo>
                    <a:pt x="49" y="140"/>
                    <a:pt x="49" y="140"/>
                    <a:pt x="49" y="140"/>
                  </a:cubicBezTo>
                  <a:cubicBezTo>
                    <a:pt x="31" y="130"/>
                    <a:pt x="31" y="130"/>
                    <a:pt x="31" y="130"/>
                  </a:cubicBezTo>
                  <a:cubicBezTo>
                    <a:pt x="6" y="144"/>
                    <a:pt x="6" y="144"/>
                    <a:pt x="6" y="144"/>
                  </a:cubicBezTo>
                  <a:cubicBezTo>
                    <a:pt x="2" y="147"/>
                    <a:pt x="0" y="152"/>
                    <a:pt x="3" y="156"/>
                  </a:cubicBezTo>
                  <a:cubicBezTo>
                    <a:pt x="3" y="157"/>
                    <a:pt x="4" y="158"/>
                    <a:pt x="5" y="159"/>
                  </a:cubicBezTo>
                  <a:cubicBezTo>
                    <a:pt x="5" y="159"/>
                    <a:pt x="5" y="159"/>
                    <a:pt x="5" y="159"/>
                  </a:cubicBezTo>
                  <a:cubicBezTo>
                    <a:pt x="140" y="237"/>
                    <a:pt x="140" y="237"/>
                    <a:pt x="140" y="237"/>
                  </a:cubicBezTo>
                  <a:cubicBezTo>
                    <a:pt x="143" y="239"/>
                    <a:pt x="146" y="239"/>
                    <a:pt x="149" y="237"/>
                  </a:cubicBezTo>
                  <a:cubicBezTo>
                    <a:pt x="283" y="160"/>
                    <a:pt x="283" y="160"/>
                    <a:pt x="283" y="160"/>
                  </a:cubicBezTo>
                  <a:cubicBezTo>
                    <a:pt x="287" y="157"/>
                    <a:pt x="288" y="152"/>
                    <a:pt x="286" y="147"/>
                  </a:cubicBezTo>
                  <a:cubicBezTo>
                    <a:pt x="285" y="146"/>
                    <a:pt x="284" y="145"/>
                    <a:pt x="283" y="144"/>
                  </a:cubicBezTo>
                  <a:close/>
                  <a:moveTo>
                    <a:pt x="283" y="209"/>
                  </a:moveTo>
                  <a:cubicBezTo>
                    <a:pt x="258" y="195"/>
                    <a:pt x="258" y="195"/>
                    <a:pt x="258" y="195"/>
                  </a:cubicBezTo>
                  <a:cubicBezTo>
                    <a:pt x="240" y="205"/>
                    <a:pt x="240" y="205"/>
                    <a:pt x="240" y="205"/>
                  </a:cubicBezTo>
                  <a:cubicBezTo>
                    <a:pt x="261" y="217"/>
                    <a:pt x="261" y="217"/>
                    <a:pt x="261" y="217"/>
                  </a:cubicBezTo>
                  <a:cubicBezTo>
                    <a:pt x="144" y="284"/>
                    <a:pt x="144" y="284"/>
                    <a:pt x="144" y="284"/>
                  </a:cubicBezTo>
                  <a:cubicBezTo>
                    <a:pt x="28" y="217"/>
                    <a:pt x="28" y="217"/>
                    <a:pt x="28" y="217"/>
                  </a:cubicBezTo>
                  <a:cubicBezTo>
                    <a:pt x="49" y="205"/>
                    <a:pt x="49" y="205"/>
                    <a:pt x="49" y="205"/>
                  </a:cubicBezTo>
                  <a:cubicBezTo>
                    <a:pt x="31" y="195"/>
                    <a:pt x="31" y="195"/>
                    <a:pt x="31" y="195"/>
                  </a:cubicBezTo>
                  <a:cubicBezTo>
                    <a:pt x="6" y="210"/>
                    <a:pt x="6" y="210"/>
                    <a:pt x="6" y="210"/>
                  </a:cubicBezTo>
                  <a:cubicBezTo>
                    <a:pt x="2" y="212"/>
                    <a:pt x="0" y="217"/>
                    <a:pt x="3" y="222"/>
                  </a:cubicBezTo>
                  <a:cubicBezTo>
                    <a:pt x="3" y="223"/>
                    <a:pt x="4" y="223"/>
                    <a:pt x="5" y="224"/>
                  </a:cubicBezTo>
                  <a:cubicBezTo>
                    <a:pt x="5" y="224"/>
                    <a:pt x="5" y="224"/>
                    <a:pt x="5" y="224"/>
                  </a:cubicBezTo>
                  <a:cubicBezTo>
                    <a:pt x="140" y="302"/>
                    <a:pt x="140" y="302"/>
                    <a:pt x="140" y="302"/>
                  </a:cubicBezTo>
                  <a:cubicBezTo>
                    <a:pt x="141" y="303"/>
                    <a:pt x="143" y="303"/>
                    <a:pt x="144" y="303"/>
                  </a:cubicBezTo>
                  <a:cubicBezTo>
                    <a:pt x="146" y="303"/>
                    <a:pt x="147" y="303"/>
                    <a:pt x="149" y="302"/>
                  </a:cubicBezTo>
                  <a:cubicBezTo>
                    <a:pt x="283" y="225"/>
                    <a:pt x="283" y="225"/>
                    <a:pt x="283" y="225"/>
                  </a:cubicBezTo>
                  <a:cubicBezTo>
                    <a:pt x="287" y="222"/>
                    <a:pt x="288" y="217"/>
                    <a:pt x="286" y="213"/>
                  </a:cubicBezTo>
                  <a:cubicBezTo>
                    <a:pt x="285" y="211"/>
                    <a:pt x="284" y="210"/>
                    <a:pt x="283" y="209"/>
                  </a:cubicBezTo>
                  <a:close/>
                  <a:moveTo>
                    <a:pt x="283" y="209"/>
                  </a:moveTo>
                  <a:cubicBezTo>
                    <a:pt x="283" y="209"/>
                    <a:pt x="283" y="209"/>
                    <a:pt x="283" y="209"/>
                  </a:cubicBezTo>
                </a:path>
              </a:pathLst>
            </a:custGeom>
            <a:solidFill>
              <a:srgbClr val="FFFFFF"/>
            </a:solidFill>
            <a:ln w="3175">
              <a:solidFill>
                <a:schemeClr val="bg1"/>
              </a:solidFill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1600"/>
            </a:p>
          </p:txBody>
        </p:sp>
      </p:grpSp>
      <p:grpSp>
        <p:nvGrpSpPr>
          <p:cNvPr id="190" name="组合 189">
            <a:extLst>
              <a:ext uri="{FF2B5EF4-FFF2-40B4-BE49-F238E27FC236}">
                <a16:creationId xmlns:a16="http://schemas.microsoft.com/office/drawing/2014/main" id="{C69ABB19-71A6-124A-BB75-062876C02E5E}"/>
              </a:ext>
            </a:extLst>
          </p:cNvPr>
          <p:cNvGrpSpPr/>
          <p:nvPr/>
        </p:nvGrpSpPr>
        <p:grpSpPr>
          <a:xfrm>
            <a:off x="1140984" y="4173016"/>
            <a:ext cx="3253998" cy="829290"/>
            <a:chOff x="1577425" y="4618826"/>
            <a:chExt cx="3253998" cy="829290"/>
          </a:xfrm>
        </p:grpSpPr>
        <p:grpSp>
          <p:nvGrpSpPr>
            <p:cNvPr id="191" name="组合 11">
              <a:extLst>
                <a:ext uri="{FF2B5EF4-FFF2-40B4-BE49-F238E27FC236}">
                  <a16:creationId xmlns:a16="http://schemas.microsoft.com/office/drawing/2014/main" id="{FD49E96B-C2ED-AE4F-BEBA-44E020444D0B}"/>
                </a:ext>
              </a:extLst>
            </p:cNvPr>
            <p:cNvGrpSpPr/>
            <p:nvPr/>
          </p:nvGrpSpPr>
          <p:grpSpPr>
            <a:xfrm>
              <a:off x="1577425" y="4618826"/>
              <a:ext cx="829291" cy="829290"/>
              <a:chOff x="1212681" y="1932972"/>
              <a:chExt cx="2586942" cy="2586942"/>
            </a:xfrm>
          </p:grpSpPr>
          <p:sp>
            <p:nvSpPr>
              <p:cNvPr id="193" name="椭圆 13">
                <a:extLst>
                  <a:ext uri="{FF2B5EF4-FFF2-40B4-BE49-F238E27FC236}">
                    <a16:creationId xmlns:a16="http://schemas.microsoft.com/office/drawing/2014/main" id="{35B1B918-5B8F-BC4B-A9D3-8F6D0394CF39}"/>
                  </a:ext>
                </a:extLst>
              </p:cNvPr>
              <p:cNvSpPr/>
              <p:nvPr/>
            </p:nvSpPr>
            <p:spPr>
              <a:xfrm>
                <a:off x="1212681" y="1932972"/>
                <a:ext cx="2586942" cy="2586942"/>
              </a:xfrm>
              <a:prstGeom prst="ellipse">
                <a:avLst/>
              </a:prstGeom>
              <a:solidFill>
                <a:srgbClr val="5F7491">
                  <a:alpha val="24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1" lang="zh-CN" altLang="en-US" sz="16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等线" panose="020F0502020204030204"/>
                  <a:ea typeface="等线" panose="02010600030101010101" pitchFamily="2" charset="-122"/>
                  <a:cs typeface="+mn-cs"/>
                </a:endParaRPr>
              </a:p>
            </p:txBody>
          </p:sp>
          <p:sp>
            <p:nvSpPr>
              <p:cNvPr id="194" name="椭圆 14">
                <a:extLst>
                  <a:ext uri="{FF2B5EF4-FFF2-40B4-BE49-F238E27FC236}">
                    <a16:creationId xmlns:a16="http://schemas.microsoft.com/office/drawing/2014/main" id="{365B453E-6549-AA44-8FB2-87720698770A}"/>
                  </a:ext>
                </a:extLst>
              </p:cNvPr>
              <p:cNvSpPr/>
              <p:nvPr/>
            </p:nvSpPr>
            <p:spPr>
              <a:xfrm>
                <a:off x="1371834" y="2092125"/>
                <a:ext cx="2268637" cy="2268637"/>
              </a:xfrm>
              <a:prstGeom prst="ellipse">
                <a:avLst/>
              </a:prstGeom>
              <a:solidFill>
                <a:srgbClr val="7EA9D9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1" lang="zh-CN" altLang="en-US" sz="16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等线" panose="020F0502020204030204"/>
                  <a:ea typeface="等线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192" name="TextBox 20">
              <a:extLst>
                <a:ext uri="{FF2B5EF4-FFF2-40B4-BE49-F238E27FC236}">
                  <a16:creationId xmlns:a16="http://schemas.microsoft.com/office/drawing/2014/main" id="{01B0B728-2928-0B48-9415-5AEB04CA621A}"/>
                </a:ext>
              </a:extLst>
            </p:cNvPr>
            <p:cNvSpPr txBox="1"/>
            <p:nvPr/>
          </p:nvSpPr>
          <p:spPr>
            <a:xfrm>
              <a:off x="2547378" y="4899778"/>
              <a:ext cx="2284045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MY" altLang="zh-CN" sz="1600" b="1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XDDR</a:t>
              </a:r>
            </a:p>
          </p:txBody>
        </p:sp>
      </p:grpSp>
      <p:grpSp>
        <p:nvGrpSpPr>
          <p:cNvPr id="195" name="组合 40">
            <a:extLst>
              <a:ext uri="{FF2B5EF4-FFF2-40B4-BE49-F238E27FC236}">
                <a16:creationId xmlns:a16="http://schemas.microsoft.com/office/drawing/2014/main" id="{6445A478-3DB9-6846-B615-07B13805E06F}"/>
              </a:ext>
            </a:extLst>
          </p:cNvPr>
          <p:cNvGrpSpPr/>
          <p:nvPr/>
        </p:nvGrpSpPr>
        <p:grpSpPr>
          <a:xfrm>
            <a:off x="1388740" y="4428470"/>
            <a:ext cx="343778" cy="352448"/>
            <a:chOff x="781050" y="4538663"/>
            <a:chExt cx="612776" cy="595312"/>
          </a:xfrm>
          <a:effectLst/>
        </p:grpSpPr>
        <p:sp>
          <p:nvSpPr>
            <p:cNvPr id="196" name="Freeform 166">
              <a:extLst>
                <a:ext uri="{FF2B5EF4-FFF2-40B4-BE49-F238E27FC236}">
                  <a16:creationId xmlns:a16="http://schemas.microsoft.com/office/drawing/2014/main" id="{35D370DE-550B-9146-8634-3746844D1A43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781050" y="4538663"/>
              <a:ext cx="334963" cy="331788"/>
            </a:xfrm>
            <a:custGeom>
              <a:avLst/>
              <a:gdLst>
                <a:gd name="T0" fmla="*/ 84 w 179"/>
                <a:gd name="T1" fmla="*/ 177 h 177"/>
                <a:gd name="T2" fmla="*/ 81 w 179"/>
                <a:gd name="T3" fmla="*/ 177 h 177"/>
                <a:gd name="T4" fmla="*/ 51 w 179"/>
                <a:gd name="T5" fmla="*/ 169 h 177"/>
                <a:gd name="T6" fmla="*/ 44 w 179"/>
                <a:gd name="T7" fmla="*/ 162 h 177"/>
                <a:gd name="T8" fmla="*/ 16 w 179"/>
                <a:gd name="T9" fmla="*/ 133 h 177"/>
                <a:gd name="T10" fmla="*/ 9 w 179"/>
                <a:gd name="T11" fmla="*/ 126 h 177"/>
                <a:gd name="T12" fmla="*/ 1 w 179"/>
                <a:gd name="T13" fmla="*/ 95 h 177"/>
                <a:gd name="T14" fmla="*/ 4 w 179"/>
                <a:gd name="T15" fmla="*/ 86 h 177"/>
                <a:gd name="T16" fmla="*/ 15 w 179"/>
                <a:gd name="T17" fmla="*/ 47 h 177"/>
                <a:gd name="T18" fmla="*/ 17 w 179"/>
                <a:gd name="T19" fmla="*/ 38 h 177"/>
                <a:gd name="T20" fmla="*/ 40 w 179"/>
                <a:gd name="T21" fmla="*/ 16 h 177"/>
                <a:gd name="T22" fmla="*/ 49 w 179"/>
                <a:gd name="T23" fmla="*/ 13 h 177"/>
                <a:gd name="T24" fmla="*/ 89 w 179"/>
                <a:gd name="T25" fmla="*/ 3 h 177"/>
                <a:gd name="T26" fmla="*/ 98 w 179"/>
                <a:gd name="T27" fmla="*/ 1 h 177"/>
                <a:gd name="T28" fmla="*/ 128 w 179"/>
                <a:gd name="T29" fmla="*/ 9 h 177"/>
                <a:gd name="T30" fmla="*/ 135 w 179"/>
                <a:gd name="T31" fmla="*/ 16 h 177"/>
                <a:gd name="T32" fmla="*/ 163 w 179"/>
                <a:gd name="T33" fmla="*/ 45 h 177"/>
                <a:gd name="T34" fmla="*/ 170 w 179"/>
                <a:gd name="T35" fmla="*/ 52 h 177"/>
                <a:gd name="T36" fmla="*/ 178 w 179"/>
                <a:gd name="T37" fmla="*/ 82 h 177"/>
                <a:gd name="T38" fmla="*/ 175 w 179"/>
                <a:gd name="T39" fmla="*/ 91 h 177"/>
                <a:gd name="T40" fmla="*/ 164 w 179"/>
                <a:gd name="T41" fmla="*/ 131 h 177"/>
                <a:gd name="T42" fmla="*/ 162 w 179"/>
                <a:gd name="T43" fmla="*/ 140 h 177"/>
                <a:gd name="T44" fmla="*/ 139 w 179"/>
                <a:gd name="T45" fmla="*/ 162 h 177"/>
                <a:gd name="T46" fmla="*/ 130 w 179"/>
                <a:gd name="T47" fmla="*/ 164 h 177"/>
                <a:gd name="T48" fmla="*/ 90 w 179"/>
                <a:gd name="T49" fmla="*/ 175 h 177"/>
                <a:gd name="T50" fmla="*/ 84 w 179"/>
                <a:gd name="T51" fmla="*/ 177 h 177"/>
                <a:gd name="T52" fmla="*/ 61 w 179"/>
                <a:gd name="T53" fmla="*/ 152 h 177"/>
                <a:gd name="T54" fmla="*/ 81 w 179"/>
                <a:gd name="T55" fmla="*/ 158 h 177"/>
                <a:gd name="T56" fmla="*/ 130 w 179"/>
                <a:gd name="T57" fmla="*/ 145 h 177"/>
                <a:gd name="T58" fmla="*/ 145 w 179"/>
                <a:gd name="T59" fmla="*/ 130 h 177"/>
                <a:gd name="T60" fmla="*/ 158 w 179"/>
                <a:gd name="T61" fmla="*/ 82 h 177"/>
                <a:gd name="T62" fmla="*/ 153 w 179"/>
                <a:gd name="T63" fmla="*/ 62 h 177"/>
                <a:gd name="T64" fmla="*/ 118 w 179"/>
                <a:gd name="T65" fmla="*/ 26 h 177"/>
                <a:gd name="T66" fmla="*/ 98 w 179"/>
                <a:gd name="T67" fmla="*/ 20 h 177"/>
                <a:gd name="T68" fmla="*/ 60 w 179"/>
                <a:gd name="T69" fmla="*/ 34 h 177"/>
                <a:gd name="T70" fmla="*/ 49 w 179"/>
                <a:gd name="T71" fmla="*/ 33 h 177"/>
                <a:gd name="T72" fmla="*/ 34 w 179"/>
                <a:gd name="T73" fmla="*/ 48 h 177"/>
                <a:gd name="T74" fmla="*/ 21 w 179"/>
                <a:gd name="T75" fmla="*/ 96 h 177"/>
                <a:gd name="T76" fmla="*/ 26 w 179"/>
                <a:gd name="T77" fmla="*/ 116 h 177"/>
                <a:gd name="T78" fmla="*/ 61 w 179"/>
                <a:gd name="T79" fmla="*/ 152 h 177"/>
                <a:gd name="T80" fmla="*/ 61 w 179"/>
                <a:gd name="T81" fmla="*/ 152 h 177"/>
                <a:gd name="T82" fmla="*/ 61 w 179"/>
                <a:gd name="T83" fmla="*/ 152 h 1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179" h="177">
                  <a:moveTo>
                    <a:pt x="84" y="177"/>
                  </a:moveTo>
                  <a:cubicBezTo>
                    <a:pt x="83" y="177"/>
                    <a:pt x="82" y="177"/>
                    <a:pt x="81" y="177"/>
                  </a:cubicBezTo>
                  <a:cubicBezTo>
                    <a:pt x="51" y="169"/>
                    <a:pt x="51" y="169"/>
                    <a:pt x="51" y="169"/>
                  </a:cubicBezTo>
                  <a:cubicBezTo>
                    <a:pt x="48" y="168"/>
                    <a:pt x="45" y="165"/>
                    <a:pt x="44" y="162"/>
                  </a:cubicBezTo>
                  <a:cubicBezTo>
                    <a:pt x="41" y="148"/>
                    <a:pt x="30" y="136"/>
                    <a:pt x="16" y="133"/>
                  </a:cubicBezTo>
                  <a:cubicBezTo>
                    <a:pt x="12" y="132"/>
                    <a:pt x="10" y="129"/>
                    <a:pt x="9" y="126"/>
                  </a:cubicBezTo>
                  <a:cubicBezTo>
                    <a:pt x="1" y="95"/>
                    <a:pt x="1" y="95"/>
                    <a:pt x="1" y="95"/>
                  </a:cubicBezTo>
                  <a:cubicBezTo>
                    <a:pt x="0" y="92"/>
                    <a:pt x="1" y="89"/>
                    <a:pt x="4" y="86"/>
                  </a:cubicBezTo>
                  <a:cubicBezTo>
                    <a:pt x="14" y="76"/>
                    <a:pt x="18" y="61"/>
                    <a:pt x="15" y="47"/>
                  </a:cubicBezTo>
                  <a:cubicBezTo>
                    <a:pt x="14" y="43"/>
                    <a:pt x="15" y="40"/>
                    <a:pt x="17" y="38"/>
                  </a:cubicBezTo>
                  <a:cubicBezTo>
                    <a:pt x="40" y="16"/>
                    <a:pt x="40" y="16"/>
                    <a:pt x="40" y="16"/>
                  </a:cubicBezTo>
                  <a:cubicBezTo>
                    <a:pt x="42" y="13"/>
                    <a:pt x="46" y="12"/>
                    <a:pt x="49" y="13"/>
                  </a:cubicBezTo>
                  <a:cubicBezTo>
                    <a:pt x="63" y="17"/>
                    <a:pt x="78" y="13"/>
                    <a:pt x="89" y="3"/>
                  </a:cubicBezTo>
                  <a:cubicBezTo>
                    <a:pt x="91" y="1"/>
                    <a:pt x="94" y="0"/>
                    <a:pt x="98" y="1"/>
                  </a:cubicBezTo>
                  <a:cubicBezTo>
                    <a:pt x="128" y="9"/>
                    <a:pt x="128" y="9"/>
                    <a:pt x="128" y="9"/>
                  </a:cubicBezTo>
                  <a:cubicBezTo>
                    <a:pt x="131" y="10"/>
                    <a:pt x="134" y="13"/>
                    <a:pt x="135" y="16"/>
                  </a:cubicBezTo>
                  <a:cubicBezTo>
                    <a:pt x="138" y="30"/>
                    <a:pt x="149" y="41"/>
                    <a:pt x="163" y="45"/>
                  </a:cubicBezTo>
                  <a:cubicBezTo>
                    <a:pt x="167" y="46"/>
                    <a:pt x="169" y="49"/>
                    <a:pt x="170" y="52"/>
                  </a:cubicBezTo>
                  <a:cubicBezTo>
                    <a:pt x="178" y="82"/>
                    <a:pt x="178" y="82"/>
                    <a:pt x="178" y="82"/>
                  </a:cubicBezTo>
                  <a:cubicBezTo>
                    <a:pt x="179" y="86"/>
                    <a:pt x="178" y="89"/>
                    <a:pt x="175" y="91"/>
                  </a:cubicBezTo>
                  <a:cubicBezTo>
                    <a:pt x="165" y="102"/>
                    <a:pt x="161" y="117"/>
                    <a:pt x="164" y="131"/>
                  </a:cubicBezTo>
                  <a:cubicBezTo>
                    <a:pt x="165" y="134"/>
                    <a:pt x="164" y="138"/>
                    <a:pt x="162" y="140"/>
                  </a:cubicBezTo>
                  <a:cubicBezTo>
                    <a:pt x="139" y="162"/>
                    <a:pt x="139" y="162"/>
                    <a:pt x="139" y="162"/>
                  </a:cubicBezTo>
                  <a:cubicBezTo>
                    <a:pt x="137" y="164"/>
                    <a:pt x="133" y="165"/>
                    <a:pt x="130" y="164"/>
                  </a:cubicBezTo>
                  <a:cubicBezTo>
                    <a:pt x="116" y="161"/>
                    <a:pt x="101" y="164"/>
                    <a:pt x="90" y="175"/>
                  </a:cubicBezTo>
                  <a:cubicBezTo>
                    <a:pt x="89" y="176"/>
                    <a:pt x="86" y="177"/>
                    <a:pt x="84" y="177"/>
                  </a:cubicBezTo>
                  <a:close/>
                  <a:moveTo>
                    <a:pt x="61" y="152"/>
                  </a:moveTo>
                  <a:cubicBezTo>
                    <a:pt x="81" y="158"/>
                    <a:pt x="81" y="158"/>
                    <a:pt x="81" y="158"/>
                  </a:cubicBezTo>
                  <a:cubicBezTo>
                    <a:pt x="95" y="147"/>
                    <a:pt x="113" y="142"/>
                    <a:pt x="130" y="145"/>
                  </a:cubicBezTo>
                  <a:cubicBezTo>
                    <a:pt x="145" y="130"/>
                    <a:pt x="145" y="130"/>
                    <a:pt x="145" y="130"/>
                  </a:cubicBezTo>
                  <a:cubicBezTo>
                    <a:pt x="142" y="113"/>
                    <a:pt x="147" y="95"/>
                    <a:pt x="158" y="82"/>
                  </a:cubicBezTo>
                  <a:cubicBezTo>
                    <a:pt x="153" y="62"/>
                    <a:pt x="153" y="62"/>
                    <a:pt x="153" y="62"/>
                  </a:cubicBezTo>
                  <a:cubicBezTo>
                    <a:pt x="137" y="55"/>
                    <a:pt x="124" y="42"/>
                    <a:pt x="118" y="26"/>
                  </a:cubicBezTo>
                  <a:cubicBezTo>
                    <a:pt x="98" y="20"/>
                    <a:pt x="98" y="20"/>
                    <a:pt x="98" y="20"/>
                  </a:cubicBezTo>
                  <a:cubicBezTo>
                    <a:pt x="87" y="29"/>
                    <a:pt x="73" y="34"/>
                    <a:pt x="60" y="34"/>
                  </a:cubicBezTo>
                  <a:cubicBezTo>
                    <a:pt x="56" y="34"/>
                    <a:pt x="53" y="33"/>
                    <a:pt x="49" y="33"/>
                  </a:cubicBezTo>
                  <a:cubicBezTo>
                    <a:pt x="34" y="48"/>
                    <a:pt x="34" y="48"/>
                    <a:pt x="34" y="48"/>
                  </a:cubicBezTo>
                  <a:cubicBezTo>
                    <a:pt x="37" y="65"/>
                    <a:pt x="32" y="82"/>
                    <a:pt x="21" y="96"/>
                  </a:cubicBezTo>
                  <a:cubicBezTo>
                    <a:pt x="26" y="116"/>
                    <a:pt x="26" y="116"/>
                    <a:pt x="26" y="116"/>
                  </a:cubicBezTo>
                  <a:cubicBezTo>
                    <a:pt x="42" y="122"/>
                    <a:pt x="55" y="136"/>
                    <a:pt x="61" y="152"/>
                  </a:cubicBezTo>
                  <a:close/>
                  <a:moveTo>
                    <a:pt x="61" y="152"/>
                  </a:moveTo>
                  <a:cubicBezTo>
                    <a:pt x="61" y="152"/>
                    <a:pt x="61" y="152"/>
                    <a:pt x="61" y="152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97" name="Freeform 167">
              <a:extLst>
                <a:ext uri="{FF2B5EF4-FFF2-40B4-BE49-F238E27FC236}">
                  <a16:creationId xmlns:a16="http://schemas.microsoft.com/office/drawing/2014/main" id="{313B0972-D545-8945-8993-833701FECAD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79475" y="4637088"/>
              <a:ext cx="138113" cy="139700"/>
            </a:xfrm>
            <a:custGeom>
              <a:avLst/>
              <a:gdLst>
                <a:gd name="T0" fmla="*/ 37 w 74"/>
                <a:gd name="T1" fmla="*/ 75 h 75"/>
                <a:gd name="T2" fmla="*/ 0 w 74"/>
                <a:gd name="T3" fmla="*/ 38 h 75"/>
                <a:gd name="T4" fmla="*/ 37 w 74"/>
                <a:gd name="T5" fmla="*/ 0 h 75"/>
                <a:gd name="T6" fmla="*/ 74 w 74"/>
                <a:gd name="T7" fmla="*/ 38 h 75"/>
                <a:gd name="T8" fmla="*/ 37 w 74"/>
                <a:gd name="T9" fmla="*/ 75 h 75"/>
                <a:gd name="T10" fmla="*/ 37 w 74"/>
                <a:gd name="T11" fmla="*/ 19 h 75"/>
                <a:gd name="T12" fmla="*/ 19 w 74"/>
                <a:gd name="T13" fmla="*/ 38 h 75"/>
                <a:gd name="T14" fmla="*/ 37 w 74"/>
                <a:gd name="T15" fmla="*/ 56 h 75"/>
                <a:gd name="T16" fmla="*/ 56 w 74"/>
                <a:gd name="T17" fmla="*/ 38 h 75"/>
                <a:gd name="T18" fmla="*/ 37 w 74"/>
                <a:gd name="T19" fmla="*/ 19 h 75"/>
                <a:gd name="T20" fmla="*/ 37 w 74"/>
                <a:gd name="T21" fmla="*/ 19 h 75"/>
                <a:gd name="T22" fmla="*/ 37 w 74"/>
                <a:gd name="T23" fmla="*/ 19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4" h="75">
                  <a:moveTo>
                    <a:pt x="37" y="75"/>
                  </a:moveTo>
                  <a:cubicBezTo>
                    <a:pt x="17" y="75"/>
                    <a:pt x="0" y="58"/>
                    <a:pt x="0" y="38"/>
                  </a:cubicBezTo>
                  <a:cubicBezTo>
                    <a:pt x="0" y="17"/>
                    <a:pt x="17" y="0"/>
                    <a:pt x="37" y="0"/>
                  </a:cubicBezTo>
                  <a:cubicBezTo>
                    <a:pt x="58" y="0"/>
                    <a:pt x="74" y="17"/>
                    <a:pt x="74" y="38"/>
                  </a:cubicBezTo>
                  <a:cubicBezTo>
                    <a:pt x="74" y="58"/>
                    <a:pt x="58" y="75"/>
                    <a:pt x="37" y="75"/>
                  </a:cubicBezTo>
                  <a:close/>
                  <a:moveTo>
                    <a:pt x="37" y="19"/>
                  </a:moveTo>
                  <a:cubicBezTo>
                    <a:pt x="27" y="19"/>
                    <a:pt x="19" y="27"/>
                    <a:pt x="19" y="38"/>
                  </a:cubicBezTo>
                  <a:cubicBezTo>
                    <a:pt x="19" y="48"/>
                    <a:pt x="27" y="56"/>
                    <a:pt x="37" y="56"/>
                  </a:cubicBezTo>
                  <a:cubicBezTo>
                    <a:pt x="47" y="56"/>
                    <a:pt x="56" y="48"/>
                    <a:pt x="56" y="38"/>
                  </a:cubicBezTo>
                  <a:cubicBezTo>
                    <a:pt x="56" y="27"/>
                    <a:pt x="47" y="19"/>
                    <a:pt x="37" y="19"/>
                  </a:cubicBezTo>
                  <a:close/>
                  <a:moveTo>
                    <a:pt x="37" y="19"/>
                  </a:moveTo>
                  <a:cubicBezTo>
                    <a:pt x="37" y="19"/>
                    <a:pt x="37" y="19"/>
                    <a:pt x="37" y="19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98" name="Freeform 168">
              <a:extLst>
                <a:ext uri="{FF2B5EF4-FFF2-40B4-BE49-F238E27FC236}">
                  <a16:creationId xmlns:a16="http://schemas.microsoft.com/office/drawing/2014/main" id="{0E6E881F-8870-A843-A5CA-9E6D9B226470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038225" y="4641850"/>
              <a:ext cx="238125" cy="249238"/>
            </a:xfrm>
            <a:custGeom>
              <a:avLst/>
              <a:gdLst>
                <a:gd name="T0" fmla="*/ 59 w 127"/>
                <a:gd name="T1" fmla="*/ 133 h 133"/>
                <a:gd name="T2" fmla="*/ 57 w 127"/>
                <a:gd name="T3" fmla="*/ 132 h 133"/>
                <a:gd name="T4" fmla="*/ 35 w 127"/>
                <a:gd name="T5" fmla="*/ 127 h 133"/>
                <a:gd name="T6" fmla="*/ 28 w 127"/>
                <a:gd name="T7" fmla="*/ 121 h 133"/>
                <a:gd name="T8" fmla="*/ 9 w 127"/>
                <a:gd name="T9" fmla="*/ 103 h 133"/>
                <a:gd name="T10" fmla="*/ 2 w 127"/>
                <a:gd name="T11" fmla="*/ 91 h 133"/>
                <a:gd name="T12" fmla="*/ 13 w 127"/>
                <a:gd name="T13" fmla="*/ 84 h 133"/>
                <a:gd name="T14" fmla="*/ 44 w 127"/>
                <a:gd name="T15" fmla="*/ 110 h 133"/>
                <a:gd name="T16" fmla="*/ 56 w 127"/>
                <a:gd name="T17" fmla="*/ 113 h 133"/>
                <a:gd name="T18" fmla="*/ 90 w 127"/>
                <a:gd name="T19" fmla="*/ 103 h 133"/>
                <a:gd name="T20" fmla="*/ 99 w 127"/>
                <a:gd name="T21" fmla="*/ 93 h 133"/>
                <a:gd name="T22" fmla="*/ 107 w 127"/>
                <a:gd name="T23" fmla="*/ 59 h 133"/>
                <a:gd name="T24" fmla="*/ 103 w 127"/>
                <a:gd name="T25" fmla="*/ 47 h 133"/>
                <a:gd name="T26" fmla="*/ 77 w 127"/>
                <a:gd name="T27" fmla="*/ 23 h 133"/>
                <a:gd name="T28" fmla="*/ 65 w 127"/>
                <a:gd name="T29" fmla="*/ 20 h 133"/>
                <a:gd name="T30" fmla="*/ 45 w 127"/>
                <a:gd name="T31" fmla="*/ 29 h 133"/>
                <a:gd name="T32" fmla="*/ 32 w 127"/>
                <a:gd name="T33" fmla="*/ 30 h 133"/>
                <a:gd name="T34" fmla="*/ 23 w 127"/>
                <a:gd name="T35" fmla="*/ 20 h 133"/>
                <a:gd name="T36" fmla="*/ 33 w 127"/>
                <a:gd name="T37" fmla="*/ 12 h 133"/>
                <a:gd name="T38" fmla="*/ 41 w 127"/>
                <a:gd name="T39" fmla="*/ 11 h 133"/>
                <a:gd name="T40" fmla="*/ 55 w 127"/>
                <a:gd name="T41" fmla="*/ 3 h 133"/>
                <a:gd name="T42" fmla="*/ 64 w 127"/>
                <a:gd name="T43" fmla="*/ 0 h 133"/>
                <a:gd name="T44" fmla="*/ 86 w 127"/>
                <a:gd name="T45" fmla="*/ 6 h 133"/>
                <a:gd name="T46" fmla="*/ 93 w 127"/>
                <a:gd name="T47" fmla="*/ 12 h 133"/>
                <a:gd name="T48" fmla="*/ 113 w 127"/>
                <a:gd name="T49" fmla="*/ 30 h 133"/>
                <a:gd name="T50" fmla="*/ 120 w 127"/>
                <a:gd name="T51" fmla="*/ 37 h 133"/>
                <a:gd name="T52" fmla="*/ 126 w 127"/>
                <a:gd name="T53" fmla="*/ 58 h 133"/>
                <a:gd name="T54" fmla="*/ 124 w 127"/>
                <a:gd name="T55" fmla="*/ 67 h 133"/>
                <a:gd name="T56" fmla="*/ 118 w 127"/>
                <a:gd name="T57" fmla="*/ 93 h 133"/>
                <a:gd name="T58" fmla="*/ 116 w 127"/>
                <a:gd name="T59" fmla="*/ 103 h 133"/>
                <a:gd name="T60" fmla="*/ 101 w 127"/>
                <a:gd name="T61" fmla="*/ 119 h 133"/>
                <a:gd name="T62" fmla="*/ 92 w 127"/>
                <a:gd name="T63" fmla="*/ 122 h 133"/>
                <a:gd name="T64" fmla="*/ 66 w 127"/>
                <a:gd name="T65" fmla="*/ 130 h 133"/>
                <a:gd name="T66" fmla="*/ 59 w 127"/>
                <a:gd name="T67" fmla="*/ 133 h 133"/>
                <a:gd name="T68" fmla="*/ 59 w 127"/>
                <a:gd name="T69" fmla="*/ 133 h 133"/>
                <a:gd name="T70" fmla="*/ 59 w 127"/>
                <a:gd name="T71" fmla="*/ 133 h 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27" h="133">
                  <a:moveTo>
                    <a:pt x="59" y="133"/>
                  </a:moveTo>
                  <a:cubicBezTo>
                    <a:pt x="58" y="133"/>
                    <a:pt x="58" y="132"/>
                    <a:pt x="57" y="132"/>
                  </a:cubicBezTo>
                  <a:cubicBezTo>
                    <a:pt x="35" y="127"/>
                    <a:pt x="35" y="127"/>
                    <a:pt x="35" y="127"/>
                  </a:cubicBezTo>
                  <a:cubicBezTo>
                    <a:pt x="32" y="126"/>
                    <a:pt x="29" y="124"/>
                    <a:pt x="28" y="121"/>
                  </a:cubicBezTo>
                  <a:cubicBezTo>
                    <a:pt x="25" y="112"/>
                    <a:pt x="18" y="105"/>
                    <a:pt x="9" y="103"/>
                  </a:cubicBezTo>
                  <a:cubicBezTo>
                    <a:pt x="4" y="101"/>
                    <a:pt x="0" y="96"/>
                    <a:pt x="2" y="91"/>
                  </a:cubicBezTo>
                  <a:cubicBezTo>
                    <a:pt x="3" y="86"/>
                    <a:pt x="8" y="83"/>
                    <a:pt x="13" y="84"/>
                  </a:cubicBezTo>
                  <a:cubicBezTo>
                    <a:pt x="27" y="87"/>
                    <a:pt x="38" y="97"/>
                    <a:pt x="44" y="110"/>
                  </a:cubicBezTo>
                  <a:cubicBezTo>
                    <a:pt x="56" y="113"/>
                    <a:pt x="56" y="113"/>
                    <a:pt x="56" y="113"/>
                  </a:cubicBezTo>
                  <a:cubicBezTo>
                    <a:pt x="66" y="105"/>
                    <a:pt x="78" y="101"/>
                    <a:pt x="90" y="103"/>
                  </a:cubicBezTo>
                  <a:cubicBezTo>
                    <a:pt x="99" y="93"/>
                    <a:pt x="99" y="93"/>
                    <a:pt x="99" y="93"/>
                  </a:cubicBezTo>
                  <a:cubicBezTo>
                    <a:pt x="97" y="81"/>
                    <a:pt x="100" y="69"/>
                    <a:pt x="107" y="59"/>
                  </a:cubicBezTo>
                  <a:cubicBezTo>
                    <a:pt x="103" y="47"/>
                    <a:pt x="103" y="47"/>
                    <a:pt x="103" y="47"/>
                  </a:cubicBezTo>
                  <a:cubicBezTo>
                    <a:pt x="92" y="43"/>
                    <a:pt x="82" y="34"/>
                    <a:pt x="77" y="23"/>
                  </a:cubicBezTo>
                  <a:cubicBezTo>
                    <a:pt x="65" y="20"/>
                    <a:pt x="65" y="20"/>
                    <a:pt x="65" y="20"/>
                  </a:cubicBezTo>
                  <a:cubicBezTo>
                    <a:pt x="59" y="25"/>
                    <a:pt x="53" y="28"/>
                    <a:pt x="45" y="29"/>
                  </a:cubicBezTo>
                  <a:cubicBezTo>
                    <a:pt x="41" y="30"/>
                    <a:pt x="36" y="31"/>
                    <a:pt x="32" y="30"/>
                  </a:cubicBezTo>
                  <a:cubicBezTo>
                    <a:pt x="27" y="30"/>
                    <a:pt x="23" y="25"/>
                    <a:pt x="23" y="20"/>
                  </a:cubicBezTo>
                  <a:cubicBezTo>
                    <a:pt x="24" y="15"/>
                    <a:pt x="28" y="11"/>
                    <a:pt x="33" y="12"/>
                  </a:cubicBezTo>
                  <a:cubicBezTo>
                    <a:pt x="36" y="12"/>
                    <a:pt x="39" y="12"/>
                    <a:pt x="41" y="11"/>
                  </a:cubicBezTo>
                  <a:cubicBezTo>
                    <a:pt x="47" y="10"/>
                    <a:pt x="52" y="7"/>
                    <a:pt x="55" y="3"/>
                  </a:cubicBezTo>
                  <a:cubicBezTo>
                    <a:pt x="58" y="1"/>
                    <a:pt x="61" y="0"/>
                    <a:pt x="64" y="0"/>
                  </a:cubicBezTo>
                  <a:cubicBezTo>
                    <a:pt x="86" y="6"/>
                    <a:pt x="86" y="6"/>
                    <a:pt x="86" y="6"/>
                  </a:cubicBezTo>
                  <a:cubicBezTo>
                    <a:pt x="90" y="6"/>
                    <a:pt x="92" y="9"/>
                    <a:pt x="93" y="12"/>
                  </a:cubicBezTo>
                  <a:cubicBezTo>
                    <a:pt x="96" y="21"/>
                    <a:pt x="104" y="28"/>
                    <a:pt x="113" y="30"/>
                  </a:cubicBezTo>
                  <a:cubicBezTo>
                    <a:pt x="116" y="31"/>
                    <a:pt x="119" y="33"/>
                    <a:pt x="120" y="37"/>
                  </a:cubicBezTo>
                  <a:cubicBezTo>
                    <a:pt x="126" y="58"/>
                    <a:pt x="126" y="58"/>
                    <a:pt x="126" y="58"/>
                  </a:cubicBezTo>
                  <a:cubicBezTo>
                    <a:pt x="127" y="61"/>
                    <a:pt x="126" y="65"/>
                    <a:pt x="124" y="67"/>
                  </a:cubicBezTo>
                  <a:cubicBezTo>
                    <a:pt x="118" y="74"/>
                    <a:pt x="115" y="84"/>
                    <a:pt x="118" y="93"/>
                  </a:cubicBezTo>
                  <a:cubicBezTo>
                    <a:pt x="119" y="97"/>
                    <a:pt x="118" y="100"/>
                    <a:pt x="116" y="103"/>
                  </a:cubicBezTo>
                  <a:cubicBezTo>
                    <a:pt x="101" y="119"/>
                    <a:pt x="101" y="119"/>
                    <a:pt x="101" y="119"/>
                  </a:cubicBezTo>
                  <a:cubicBezTo>
                    <a:pt x="98" y="121"/>
                    <a:pt x="95" y="123"/>
                    <a:pt x="92" y="122"/>
                  </a:cubicBezTo>
                  <a:cubicBezTo>
                    <a:pt x="82" y="120"/>
                    <a:pt x="73" y="123"/>
                    <a:pt x="66" y="130"/>
                  </a:cubicBezTo>
                  <a:cubicBezTo>
                    <a:pt x="64" y="131"/>
                    <a:pt x="62" y="133"/>
                    <a:pt x="59" y="133"/>
                  </a:cubicBezTo>
                  <a:close/>
                  <a:moveTo>
                    <a:pt x="59" y="133"/>
                  </a:moveTo>
                  <a:cubicBezTo>
                    <a:pt x="59" y="133"/>
                    <a:pt x="59" y="133"/>
                    <a:pt x="59" y="133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99" name="Freeform 169">
              <a:extLst>
                <a:ext uri="{FF2B5EF4-FFF2-40B4-BE49-F238E27FC236}">
                  <a16:creationId xmlns:a16="http://schemas.microsoft.com/office/drawing/2014/main" id="{0272C6FF-CAA4-474A-93D3-0AA547CD7BB3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101725" y="4714875"/>
              <a:ext cx="103188" cy="103188"/>
            </a:xfrm>
            <a:custGeom>
              <a:avLst/>
              <a:gdLst>
                <a:gd name="T0" fmla="*/ 27 w 55"/>
                <a:gd name="T1" fmla="*/ 55 h 55"/>
                <a:gd name="T2" fmla="*/ 0 w 55"/>
                <a:gd name="T3" fmla="*/ 28 h 55"/>
                <a:gd name="T4" fmla="*/ 27 w 55"/>
                <a:gd name="T5" fmla="*/ 0 h 55"/>
                <a:gd name="T6" fmla="*/ 55 w 55"/>
                <a:gd name="T7" fmla="*/ 28 h 55"/>
                <a:gd name="T8" fmla="*/ 27 w 55"/>
                <a:gd name="T9" fmla="*/ 55 h 55"/>
                <a:gd name="T10" fmla="*/ 27 w 55"/>
                <a:gd name="T11" fmla="*/ 15 h 55"/>
                <a:gd name="T12" fmla="*/ 15 w 55"/>
                <a:gd name="T13" fmla="*/ 28 h 55"/>
                <a:gd name="T14" fmla="*/ 27 w 55"/>
                <a:gd name="T15" fmla="*/ 40 h 55"/>
                <a:gd name="T16" fmla="*/ 40 w 55"/>
                <a:gd name="T17" fmla="*/ 28 h 55"/>
                <a:gd name="T18" fmla="*/ 27 w 55"/>
                <a:gd name="T19" fmla="*/ 15 h 55"/>
                <a:gd name="T20" fmla="*/ 27 w 55"/>
                <a:gd name="T21" fmla="*/ 15 h 55"/>
                <a:gd name="T22" fmla="*/ 27 w 55"/>
                <a:gd name="T23" fmla="*/ 15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5" h="55">
                  <a:moveTo>
                    <a:pt x="27" y="55"/>
                  </a:moveTo>
                  <a:cubicBezTo>
                    <a:pt x="12" y="55"/>
                    <a:pt x="0" y="43"/>
                    <a:pt x="0" y="28"/>
                  </a:cubicBezTo>
                  <a:cubicBezTo>
                    <a:pt x="0" y="13"/>
                    <a:pt x="12" y="0"/>
                    <a:pt x="27" y="0"/>
                  </a:cubicBezTo>
                  <a:cubicBezTo>
                    <a:pt x="42" y="0"/>
                    <a:pt x="55" y="13"/>
                    <a:pt x="55" y="28"/>
                  </a:cubicBezTo>
                  <a:cubicBezTo>
                    <a:pt x="55" y="43"/>
                    <a:pt x="42" y="55"/>
                    <a:pt x="27" y="55"/>
                  </a:cubicBezTo>
                  <a:close/>
                  <a:moveTo>
                    <a:pt x="27" y="15"/>
                  </a:moveTo>
                  <a:cubicBezTo>
                    <a:pt x="20" y="15"/>
                    <a:pt x="15" y="21"/>
                    <a:pt x="15" y="28"/>
                  </a:cubicBezTo>
                  <a:cubicBezTo>
                    <a:pt x="15" y="35"/>
                    <a:pt x="20" y="40"/>
                    <a:pt x="27" y="40"/>
                  </a:cubicBezTo>
                  <a:cubicBezTo>
                    <a:pt x="34" y="40"/>
                    <a:pt x="40" y="35"/>
                    <a:pt x="40" y="28"/>
                  </a:cubicBezTo>
                  <a:cubicBezTo>
                    <a:pt x="40" y="21"/>
                    <a:pt x="34" y="15"/>
                    <a:pt x="27" y="15"/>
                  </a:cubicBezTo>
                  <a:close/>
                  <a:moveTo>
                    <a:pt x="27" y="15"/>
                  </a:moveTo>
                  <a:cubicBezTo>
                    <a:pt x="27" y="15"/>
                    <a:pt x="27" y="15"/>
                    <a:pt x="27" y="15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00" name="Freeform 170">
              <a:extLst>
                <a:ext uri="{FF2B5EF4-FFF2-40B4-BE49-F238E27FC236}">
                  <a16:creationId xmlns:a16="http://schemas.microsoft.com/office/drawing/2014/main" id="{52BB2B7B-1C26-6046-9659-237E5CDB7417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58838" y="4546600"/>
              <a:ext cx="534988" cy="587375"/>
            </a:xfrm>
            <a:custGeom>
              <a:avLst/>
              <a:gdLst>
                <a:gd name="T0" fmla="*/ 173 w 286"/>
                <a:gd name="T1" fmla="*/ 314 h 314"/>
                <a:gd name="T2" fmla="*/ 45 w 286"/>
                <a:gd name="T3" fmla="*/ 314 h 314"/>
                <a:gd name="T4" fmla="*/ 36 w 286"/>
                <a:gd name="T5" fmla="*/ 304 h 314"/>
                <a:gd name="T6" fmla="*/ 36 w 286"/>
                <a:gd name="T7" fmla="*/ 282 h 314"/>
                <a:gd name="T8" fmla="*/ 12 w 286"/>
                <a:gd name="T9" fmla="*/ 206 h 314"/>
                <a:gd name="T10" fmla="*/ 2 w 286"/>
                <a:gd name="T11" fmla="*/ 188 h 314"/>
                <a:gd name="T12" fmla="*/ 6 w 286"/>
                <a:gd name="T13" fmla="*/ 175 h 314"/>
                <a:gd name="T14" fmla="*/ 19 w 286"/>
                <a:gd name="T15" fmla="*/ 180 h 314"/>
                <a:gd name="T16" fmla="*/ 28 w 286"/>
                <a:gd name="T17" fmla="*/ 196 h 314"/>
                <a:gd name="T18" fmla="*/ 29 w 286"/>
                <a:gd name="T19" fmla="*/ 199 h 314"/>
                <a:gd name="T20" fmla="*/ 54 w 286"/>
                <a:gd name="T21" fmla="*/ 277 h 314"/>
                <a:gd name="T22" fmla="*/ 54 w 286"/>
                <a:gd name="T23" fmla="*/ 280 h 314"/>
                <a:gd name="T24" fmla="*/ 54 w 286"/>
                <a:gd name="T25" fmla="*/ 295 h 314"/>
                <a:gd name="T26" fmla="*/ 164 w 286"/>
                <a:gd name="T27" fmla="*/ 295 h 314"/>
                <a:gd name="T28" fmla="*/ 164 w 286"/>
                <a:gd name="T29" fmla="*/ 270 h 314"/>
                <a:gd name="T30" fmla="*/ 173 w 286"/>
                <a:gd name="T31" fmla="*/ 261 h 314"/>
                <a:gd name="T32" fmla="*/ 229 w 286"/>
                <a:gd name="T33" fmla="*/ 261 h 314"/>
                <a:gd name="T34" fmla="*/ 235 w 286"/>
                <a:gd name="T35" fmla="*/ 186 h 314"/>
                <a:gd name="T36" fmla="*/ 244 w 286"/>
                <a:gd name="T37" fmla="*/ 178 h 314"/>
                <a:gd name="T38" fmla="*/ 260 w 286"/>
                <a:gd name="T39" fmla="*/ 178 h 314"/>
                <a:gd name="T40" fmla="*/ 236 w 286"/>
                <a:gd name="T41" fmla="*/ 137 h 314"/>
                <a:gd name="T42" fmla="*/ 235 w 286"/>
                <a:gd name="T43" fmla="*/ 132 h 314"/>
                <a:gd name="T44" fmla="*/ 122 w 286"/>
                <a:gd name="T45" fmla="*/ 19 h 314"/>
                <a:gd name="T46" fmla="*/ 112 w 286"/>
                <a:gd name="T47" fmla="*/ 10 h 314"/>
                <a:gd name="T48" fmla="*/ 122 w 286"/>
                <a:gd name="T49" fmla="*/ 0 h 314"/>
                <a:gd name="T50" fmla="*/ 173 w 286"/>
                <a:gd name="T51" fmla="*/ 11 h 314"/>
                <a:gd name="T52" fmla="*/ 215 w 286"/>
                <a:gd name="T53" fmla="*/ 39 h 314"/>
                <a:gd name="T54" fmla="*/ 243 w 286"/>
                <a:gd name="T55" fmla="*/ 81 h 314"/>
                <a:gd name="T56" fmla="*/ 253 w 286"/>
                <a:gd name="T57" fmla="*/ 130 h 314"/>
                <a:gd name="T58" fmla="*/ 284 w 286"/>
                <a:gd name="T59" fmla="*/ 182 h 314"/>
                <a:gd name="T60" fmla="*/ 284 w 286"/>
                <a:gd name="T61" fmla="*/ 192 h 314"/>
                <a:gd name="T62" fmla="*/ 276 w 286"/>
                <a:gd name="T63" fmla="*/ 196 h 314"/>
                <a:gd name="T64" fmla="*/ 253 w 286"/>
                <a:gd name="T65" fmla="*/ 196 h 314"/>
                <a:gd name="T66" fmla="*/ 247 w 286"/>
                <a:gd name="T67" fmla="*/ 271 h 314"/>
                <a:gd name="T68" fmla="*/ 237 w 286"/>
                <a:gd name="T69" fmla="*/ 280 h 314"/>
                <a:gd name="T70" fmla="*/ 182 w 286"/>
                <a:gd name="T71" fmla="*/ 280 h 314"/>
                <a:gd name="T72" fmla="*/ 182 w 286"/>
                <a:gd name="T73" fmla="*/ 304 h 314"/>
                <a:gd name="T74" fmla="*/ 173 w 286"/>
                <a:gd name="T75" fmla="*/ 314 h 314"/>
                <a:gd name="T76" fmla="*/ 173 w 286"/>
                <a:gd name="T77" fmla="*/ 314 h 314"/>
                <a:gd name="T78" fmla="*/ 173 w 286"/>
                <a:gd name="T79" fmla="*/ 314 h 3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286" h="314">
                  <a:moveTo>
                    <a:pt x="173" y="314"/>
                  </a:moveTo>
                  <a:cubicBezTo>
                    <a:pt x="45" y="314"/>
                    <a:pt x="45" y="314"/>
                    <a:pt x="45" y="314"/>
                  </a:cubicBezTo>
                  <a:cubicBezTo>
                    <a:pt x="40" y="314"/>
                    <a:pt x="36" y="309"/>
                    <a:pt x="36" y="304"/>
                  </a:cubicBezTo>
                  <a:cubicBezTo>
                    <a:pt x="36" y="282"/>
                    <a:pt x="36" y="282"/>
                    <a:pt x="36" y="282"/>
                  </a:cubicBezTo>
                  <a:cubicBezTo>
                    <a:pt x="12" y="206"/>
                    <a:pt x="12" y="206"/>
                    <a:pt x="12" y="206"/>
                  </a:cubicBezTo>
                  <a:cubicBezTo>
                    <a:pt x="8" y="200"/>
                    <a:pt x="5" y="194"/>
                    <a:pt x="2" y="188"/>
                  </a:cubicBezTo>
                  <a:cubicBezTo>
                    <a:pt x="0" y="183"/>
                    <a:pt x="2" y="178"/>
                    <a:pt x="6" y="175"/>
                  </a:cubicBezTo>
                  <a:cubicBezTo>
                    <a:pt x="11" y="173"/>
                    <a:pt x="17" y="175"/>
                    <a:pt x="19" y="180"/>
                  </a:cubicBezTo>
                  <a:cubicBezTo>
                    <a:pt x="22" y="186"/>
                    <a:pt x="25" y="191"/>
                    <a:pt x="28" y="196"/>
                  </a:cubicBezTo>
                  <a:cubicBezTo>
                    <a:pt x="29" y="197"/>
                    <a:pt x="29" y="198"/>
                    <a:pt x="29" y="199"/>
                  </a:cubicBezTo>
                  <a:cubicBezTo>
                    <a:pt x="54" y="277"/>
                    <a:pt x="54" y="277"/>
                    <a:pt x="54" y="277"/>
                  </a:cubicBezTo>
                  <a:cubicBezTo>
                    <a:pt x="54" y="278"/>
                    <a:pt x="54" y="279"/>
                    <a:pt x="54" y="280"/>
                  </a:cubicBezTo>
                  <a:cubicBezTo>
                    <a:pt x="54" y="295"/>
                    <a:pt x="54" y="295"/>
                    <a:pt x="54" y="295"/>
                  </a:cubicBezTo>
                  <a:cubicBezTo>
                    <a:pt x="164" y="295"/>
                    <a:pt x="164" y="295"/>
                    <a:pt x="164" y="295"/>
                  </a:cubicBezTo>
                  <a:cubicBezTo>
                    <a:pt x="164" y="270"/>
                    <a:pt x="164" y="270"/>
                    <a:pt x="164" y="270"/>
                  </a:cubicBezTo>
                  <a:cubicBezTo>
                    <a:pt x="164" y="265"/>
                    <a:pt x="168" y="261"/>
                    <a:pt x="173" y="261"/>
                  </a:cubicBezTo>
                  <a:cubicBezTo>
                    <a:pt x="229" y="261"/>
                    <a:pt x="229" y="261"/>
                    <a:pt x="229" y="261"/>
                  </a:cubicBezTo>
                  <a:cubicBezTo>
                    <a:pt x="235" y="186"/>
                    <a:pt x="235" y="186"/>
                    <a:pt x="235" y="186"/>
                  </a:cubicBezTo>
                  <a:cubicBezTo>
                    <a:pt x="235" y="181"/>
                    <a:pt x="239" y="178"/>
                    <a:pt x="244" y="178"/>
                  </a:cubicBezTo>
                  <a:cubicBezTo>
                    <a:pt x="260" y="178"/>
                    <a:pt x="260" y="178"/>
                    <a:pt x="260" y="178"/>
                  </a:cubicBezTo>
                  <a:cubicBezTo>
                    <a:pt x="236" y="137"/>
                    <a:pt x="236" y="137"/>
                    <a:pt x="236" y="137"/>
                  </a:cubicBezTo>
                  <a:cubicBezTo>
                    <a:pt x="235" y="136"/>
                    <a:pt x="235" y="134"/>
                    <a:pt x="235" y="132"/>
                  </a:cubicBezTo>
                  <a:cubicBezTo>
                    <a:pt x="235" y="70"/>
                    <a:pt x="184" y="19"/>
                    <a:pt x="122" y="19"/>
                  </a:cubicBezTo>
                  <a:cubicBezTo>
                    <a:pt x="116" y="19"/>
                    <a:pt x="112" y="15"/>
                    <a:pt x="112" y="10"/>
                  </a:cubicBezTo>
                  <a:cubicBezTo>
                    <a:pt x="112" y="5"/>
                    <a:pt x="116" y="0"/>
                    <a:pt x="122" y="0"/>
                  </a:cubicBezTo>
                  <a:cubicBezTo>
                    <a:pt x="139" y="0"/>
                    <a:pt x="157" y="4"/>
                    <a:pt x="173" y="11"/>
                  </a:cubicBezTo>
                  <a:cubicBezTo>
                    <a:pt x="189" y="17"/>
                    <a:pt x="203" y="27"/>
                    <a:pt x="215" y="39"/>
                  </a:cubicBezTo>
                  <a:cubicBezTo>
                    <a:pt x="227" y="51"/>
                    <a:pt x="236" y="65"/>
                    <a:pt x="243" y="81"/>
                  </a:cubicBezTo>
                  <a:cubicBezTo>
                    <a:pt x="250" y="96"/>
                    <a:pt x="253" y="113"/>
                    <a:pt x="253" y="130"/>
                  </a:cubicBezTo>
                  <a:cubicBezTo>
                    <a:pt x="284" y="182"/>
                    <a:pt x="284" y="182"/>
                    <a:pt x="284" y="182"/>
                  </a:cubicBezTo>
                  <a:cubicBezTo>
                    <a:pt x="286" y="185"/>
                    <a:pt x="286" y="189"/>
                    <a:pt x="284" y="192"/>
                  </a:cubicBezTo>
                  <a:cubicBezTo>
                    <a:pt x="282" y="195"/>
                    <a:pt x="279" y="196"/>
                    <a:pt x="276" y="196"/>
                  </a:cubicBezTo>
                  <a:cubicBezTo>
                    <a:pt x="253" y="196"/>
                    <a:pt x="253" y="196"/>
                    <a:pt x="253" y="196"/>
                  </a:cubicBezTo>
                  <a:cubicBezTo>
                    <a:pt x="247" y="271"/>
                    <a:pt x="247" y="271"/>
                    <a:pt x="247" y="271"/>
                  </a:cubicBezTo>
                  <a:cubicBezTo>
                    <a:pt x="246" y="276"/>
                    <a:pt x="242" y="280"/>
                    <a:pt x="237" y="280"/>
                  </a:cubicBezTo>
                  <a:cubicBezTo>
                    <a:pt x="182" y="280"/>
                    <a:pt x="182" y="280"/>
                    <a:pt x="182" y="280"/>
                  </a:cubicBezTo>
                  <a:cubicBezTo>
                    <a:pt x="182" y="304"/>
                    <a:pt x="182" y="304"/>
                    <a:pt x="182" y="304"/>
                  </a:cubicBezTo>
                  <a:cubicBezTo>
                    <a:pt x="182" y="309"/>
                    <a:pt x="178" y="314"/>
                    <a:pt x="173" y="314"/>
                  </a:cubicBezTo>
                  <a:close/>
                  <a:moveTo>
                    <a:pt x="173" y="314"/>
                  </a:moveTo>
                  <a:cubicBezTo>
                    <a:pt x="173" y="314"/>
                    <a:pt x="173" y="314"/>
                    <a:pt x="173" y="314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201" name="组合 200">
            <a:extLst>
              <a:ext uri="{FF2B5EF4-FFF2-40B4-BE49-F238E27FC236}">
                <a16:creationId xmlns:a16="http://schemas.microsoft.com/office/drawing/2014/main" id="{5DFDE6A8-E9CA-3445-BB73-B77436947317}"/>
              </a:ext>
            </a:extLst>
          </p:cNvPr>
          <p:cNvGrpSpPr/>
          <p:nvPr/>
        </p:nvGrpSpPr>
        <p:grpSpPr>
          <a:xfrm>
            <a:off x="1140984" y="5196843"/>
            <a:ext cx="3264394" cy="829290"/>
            <a:chOff x="1577425" y="4618826"/>
            <a:chExt cx="3264394" cy="829290"/>
          </a:xfrm>
        </p:grpSpPr>
        <p:grpSp>
          <p:nvGrpSpPr>
            <p:cNvPr id="202" name="组合 11">
              <a:extLst>
                <a:ext uri="{FF2B5EF4-FFF2-40B4-BE49-F238E27FC236}">
                  <a16:creationId xmlns:a16="http://schemas.microsoft.com/office/drawing/2014/main" id="{4E8C2C39-5A58-884C-97BE-F31390DB0A2F}"/>
                </a:ext>
              </a:extLst>
            </p:cNvPr>
            <p:cNvGrpSpPr/>
            <p:nvPr/>
          </p:nvGrpSpPr>
          <p:grpSpPr>
            <a:xfrm>
              <a:off x="1577425" y="4618826"/>
              <a:ext cx="829291" cy="829290"/>
              <a:chOff x="1212681" y="1932972"/>
              <a:chExt cx="2586942" cy="2586942"/>
            </a:xfrm>
          </p:grpSpPr>
          <p:sp>
            <p:nvSpPr>
              <p:cNvPr id="204" name="椭圆 13">
                <a:extLst>
                  <a:ext uri="{FF2B5EF4-FFF2-40B4-BE49-F238E27FC236}">
                    <a16:creationId xmlns:a16="http://schemas.microsoft.com/office/drawing/2014/main" id="{998D9159-7309-5D4E-ADDC-E12F25F18ACF}"/>
                  </a:ext>
                </a:extLst>
              </p:cNvPr>
              <p:cNvSpPr/>
              <p:nvPr/>
            </p:nvSpPr>
            <p:spPr>
              <a:xfrm>
                <a:off x="1212681" y="1932972"/>
                <a:ext cx="2586942" cy="2586942"/>
              </a:xfrm>
              <a:prstGeom prst="ellipse">
                <a:avLst/>
              </a:prstGeom>
              <a:solidFill>
                <a:srgbClr val="5F7491">
                  <a:alpha val="24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1" lang="zh-CN" altLang="en-US" sz="16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等线" panose="020F0502020204030204"/>
                  <a:ea typeface="等线" panose="02010600030101010101" pitchFamily="2" charset="-122"/>
                  <a:cs typeface="+mn-cs"/>
                </a:endParaRPr>
              </a:p>
            </p:txBody>
          </p:sp>
          <p:sp>
            <p:nvSpPr>
              <p:cNvPr id="205" name="椭圆 14">
                <a:extLst>
                  <a:ext uri="{FF2B5EF4-FFF2-40B4-BE49-F238E27FC236}">
                    <a16:creationId xmlns:a16="http://schemas.microsoft.com/office/drawing/2014/main" id="{AADA8197-5E02-4248-B356-9F5AC3725248}"/>
                  </a:ext>
                </a:extLst>
              </p:cNvPr>
              <p:cNvSpPr/>
              <p:nvPr/>
            </p:nvSpPr>
            <p:spPr>
              <a:xfrm>
                <a:off x="1371834" y="2092125"/>
                <a:ext cx="2268637" cy="2268637"/>
              </a:xfrm>
              <a:prstGeom prst="ellipse">
                <a:avLst/>
              </a:prstGeom>
              <a:solidFill>
                <a:srgbClr val="5F749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1" lang="zh-CN" altLang="en-US" sz="16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等线" panose="020F0502020204030204"/>
                  <a:ea typeface="等线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203" name="TextBox 20">
              <a:extLst>
                <a:ext uri="{FF2B5EF4-FFF2-40B4-BE49-F238E27FC236}">
                  <a16:creationId xmlns:a16="http://schemas.microsoft.com/office/drawing/2014/main" id="{3812EAE5-7D0E-A944-9640-C82601AE5930}"/>
                </a:ext>
              </a:extLst>
            </p:cNvPr>
            <p:cNvSpPr txBox="1"/>
            <p:nvPr/>
          </p:nvSpPr>
          <p:spPr>
            <a:xfrm>
              <a:off x="2557774" y="4858086"/>
              <a:ext cx="2284045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MY" altLang="zh-CN" sz="1600" b="1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TI &amp; Analytics</a:t>
              </a:r>
            </a:p>
          </p:txBody>
        </p:sp>
      </p:grpSp>
      <p:sp>
        <p:nvSpPr>
          <p:cNvPr id="206" name="Freeform 26">
            <a:extLst>
              <a:ext uri="{FF2B5EF4-FFF2-40B4-BE49-F238E27FC236}">
                <a16:creationId xmlns:a16="http://schemas.microsoft.com/office/drawing/2014/main" id="{83BAC7E0-7300-1D49-BE2B-D2A1A877379F}"/>
              </a:ext>
            </a:extLst>
          </p:cNvPr>
          <p:cNvSpPr>
            <a:spLocks noEditPoints="1"/>
          </p:cNvSpPr>
          <p:nvPr/>
        </p:nvSpPr>
        <p:spPr bwMode="auto">
          <a:xfrm>
            <a:off x="1330508" y="5441847"/>
            <a:ext cx="399013" cy="332201"/>
          </a:xfrm>
          <a:custGeom>
            <a:avLst/>
            <a:gdLst>
              <a:gd name="T0" fmla="*/ 532 w 556"/>
              <a:gd name="T1" fmla="*/ 23 h 463"/>
              <a:gd name="T2" fmla="*/ 509 w 556"/>
              <a:gd name="T3" fmla="*/ 0 h 463"/>
              <a:gd name="T4" fmla="*/ 463 w 556"/>
              <a:gd name="T5" fmla="*/ 0 h 463"/>
              <a:gd name="T6" fmla="*/ 440 w 556"/>
              <a:gd name="T7" fmla="*/ 23 h 463"/>
              <a:gd name="T8" fmla="*/ 440 w 556"/>
              <a:gd name="T9" fmla="*/ 394 h 463"/>
              <a:gd name="T10" fmla="*/ 532 w 556"/>
              <a:gd name="T11" fmla="*/ 394 h 463"/>
              <a:gd name="T12" fmla="*/ 532 w 556"/>
              <a:gd name="T13" fmla="*/ 23 h 463"/>
              <a:gd name="T14" fmla="*/ 509 w 556"/>
              <a:gd name="T15" fmla="*/ 371 h 463"/>
              <a:gd name="T16" fmla="*/ 463 w 556"/>
              <a:gd name="T17" fmla="*/ 371 h 463"/>
              <a:gd name="T18" fmla="*/ 463 w 556"/>
              <a:gd name="T19" fmla="*/ 23 h 463"/>
              <a:gd name="T20" fmla="*/ 509 w 556"/>
              <a:gd name="T21" fmla="*/ 23 h 463"/>
              <a:gd name="T22" fmla="*/ 509 w 556"/>
              <a:gd name="T23" fmla="*/ 371 h 463"/>
              <a:gd name="T24" fmla="*/ 92 w 556"/>
              <a:gd name="T25" fmla="*/ 440 h 463"/>
              <a:gd name="T26" fmla="*/ 556 w 556"/>
              <a:gd name="T27" fmla="*/ 440 h 463"/>
              <a:gd name="T28" fmla="*/ 556 w 556"/>
              <a:gd name="T29" fmla="*/ 463 h 463"/>
              <a:gd name="T30" fmla="*/ 92 w 556"/>
              <a:gd name="T31" fmla="*/ 463 h 463"/>
              <a:gd name="T32" fmla="*/ 92 w 556"/>
              <a:gd name="T33" fmla="*/ 440 h 463"/>
              <a:gd name="T34" fmla="*/ 115 w 556"/>
              <a:gd name="T35" fmla="*/ 255 h 463"/>
              <a:gd name="T36" fmla="*/ 92 w 556"/>
              <a:gd name="T37" fmla="*/ 232 h 463"/>
              <a:gd name="T38" fmla="*/ 46 w 556"/>
              <a:gd name="T39" fmla="*/ 232 h 463"/>
              <a:gd name="T40" fmla="*/ 23 w 556"/>
              <a:gd name="T41" fmla="*/ 255 h 463"/>
              <a:gd name="T42" fmla="*/ 23 w 556"/>
              <a:gd name="T43" fmla="*/ 394 h 463"/>
              <a:gd name="T44" fmla="*/ 115 w 556"/>
              <a:gd name="T45" fmla="*/ 394 h 463"/>
              <a:gd name="T46" fmla="*/ 115 w 556"/>
              <a:gd name="T47" fmla="*/ 255 h 463"/>
              <a:gd name="T48" fmla="*/ 92 w 556"/>
              <a:gd name="T49" fmla="*/ 371 h 463"/>
              <a:gd name="T50" fmla="*/ 46 w 556"/>
              <a:gd name="T51" fmla="*/ 371 h 463"/>
              <a:gd name="T52" fmla="*/ 46 w 556"/>
              <a:gd name="T53" fmla="*/ 255 h 463"/>
              <a:gd name="T54" fmla="*/ 92 w 556"/>
              <a:gd name="T55" fmla="*/ 255 h 463"/>
              <a:gd name="T56" fmla="*/ 92 w 556"/>
              <a:gd name="T57" fmla="*/ 371 h 463"/>
              <a:gd name="T58" fmla="*/ 254 w 556"/>
              <a:gd name="T59" fmla="*/ 116 h 463"/>
              <a:gd name="T60" fmla="*/ 231 w 556"/>
              <a:gd name="T61" fmla="*/ 93 h 463"/>
              <a:gd name="T62" fmla="*/ 185 w 556"/>
              <a:gd name="T63" fmla="*/ 93 h 463"/>
              <a:gd name="T64" fmla="*/ 162 w 556"/>
              <a:gd name="T65" fmla="*/ 116 h 463"/>
              <a:gd name="T66" fmla="*/ 162 w 556"/>
              <a:gd name="T67" fmla="*/ 394 h 463"/>
              <a:gd name="T68" fmla="*/ 254 w 556"/>
              <a:gd name="T69" fmla="*/ 394 h 463"/>
              <a:gd name="T70" fmla="*/ 254 w 556"/>
              <a:gd name="T71" fmla="*/ 116 h 463"/>
              <a:gd name="T72" fmla="*/ 231 w 556"/>
              <a:gd name="T73" fmla="*/ 371 h 463"/>
              <a:gd name="T74" fmla="*/ 185 w 556"/>
              <a:gd name="T75" fmla="*/ 371 h 463"/>
              <a:gd name="T76" fmla="*/ 185 w 556"/>
              <a:gd name="T77" fmla="*/ 116 h 463"/>
              <a:gd name="T78" fmla="*/ 231 w 556"/>
              <a:gd name="T79" fmla="*/ 116 h 463"/>
              <a:gd name="T80" fmla="*/ 231 w 556"/>
              <a:gd name="T81" fmla="*/ 371 h 463"/>
              <a:gd name="T82" fmla="*/ 0 w 556"/>
              <a:gd name="T83" fmla="*/ 440 h 463"/>
              <a:gd name="T84" fmla="*/ 46 w 556"/>
              <a:gd name="T85" fmla="*/ 440 h 463"/>
              <a:gd name="T86" fmla="*/ 46 w 556"/>
              <a:gd name="T87" fmla="*/ 463 h 463"/>
              <a:gd name="T88" fmla="*/ 0 w 556"/>
              <a:gd name="T89" fmla="*/ 463 h 463"/>
              <a:gd name="T90" fmla="*/ 0 w 556"/>
              <a:gd name="T91" fmla="*/ 440 h 463"/>
              <a:gd name="T92" fmla="*/ 393 w 556"/>
              <a:gd name="T93" fmla="*/ 162 h 463"/>
              <a:gd name="T94" fmla="*/ 370 w 556"/>
              <a:gd name="T95" fmla="*/ 139 h 463"/>
              <a:gd name="T96" fmla="*/ 324 w 556"/>
              <a:gd name="T97" fmla="*/ 139 h 463"/>
              <a:gd name="T98" fmla="*/ 301 w 556"/>
              <a:gd name="T99" fmla="*/ 162 h 463"/>
              <a:gd name="T100" fmla="*/ 301 w 556"/>
              <a:gd name="T101" fmla="*/ 394 h 463"/>
              <a:gd name="T102" fmla="*/ 393 w 556"/>
              <a:gd name="T103" fmla="*/ 394 h 463"/>
              <a:gd name="T104" fmla="*/ 393 w 556"/>
              <a:gd name="T105" fmla="*/ 162 h 463"/>
              <a:gd name="T106" fmla="*/ 370 w 556"/>
              <a:gd name="T107" fmla="*/ 371 h 463"/>
              <a:gd name="T108" fmla="*/ 324 w 556"/>
              <a:gd name="T109" fmla="*/ 371 h 463"/>
              <a:gd name="T110" fmla="*/ 324 w 556"/>
              <a:gd name="T111" fmla="*/ 162 h 463"/>
              <a:gd name="T112" fmla="*/ 370 w 556"/>
              <a:gd name="T113" fmla="*/ 162 h 463"/>
              <a:gd name="T114" fmla="*/ 370 w 556"/>
              <a:gd name="T115" fmla="*/ 371 h 463"/>
              <a:gd name="T116" fmla="*/ 370 w 556"/>
              <a:gd name="T117" fmla="*/ 371 h 463"/>
              <a:gd name="T118" fmla="*/ 370 w 556"/>
              <a:gd name="T119" fmla="*/ 371 h 4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556" h="463">
                <a:moveTo>
                  <a:pt x="532" y="23"/>
                </a:moveTo>
                <a:cubicBezTo>
                  <a:pt x="532" y="10"/>
                  <a:pt x="522" y="0"/>
                  <a:pt x="509" y="0"/>
                </a:cubicBezTo>
                <a:cubicBezTo>
                  <a:pt x="463" y="0"/>
                  <a:pt x="463" y="0"/>
                  <a:pt x="463" y="0"/>
                </a:cubicBezTo>
                <a:cubicBezTo>
                  <a:pt x="450" y="0"/>
                  <a:pt x="440" y="10"/>
                  <a:pt x="440" y="23"/>
                </a:cubicBezTo>
                <a:cubicBezTo>
                  <a:pt x="440" y="394"/>
                  <a:pt x="440" y="394"/>
                  <a:pt x="440" y="394"/>
                </a:cubicBezTo>
                <a:cubicBezTo>
                  <a:pt x="532" y="394"/>
                  <a:pt x="532" y="394"/>
                  <a:pt x="532" y="394"/>
                </a:cubicBezTo>
                <a:lnTo>
                  <a:pt x="532" y="23"/>
                </a:lnTo>
                <a:close/>
                <a:moveTo>
                  <a:pt x="509" y="371"/>
                </a:moveTo>
                <a:cubicBezTo>
                  <a:pt x="463" y="371"/>
                  <a:pt x="463" y="371"/>
                  <a:pt x="463" y="371"/>
                </a:cubicBezTo>
                <a:cubicBezTo>
                  <a:pt x="463" y="23"/>
                  <a:pt x="463" y="23"/>
                  <a:pt x="463" y="23"/>
                </a:cubicBezTo>
                <a:cubicBezTo>
                  <a:pt x="509" y="23"/>
                  <a:pt x="509" y="23"/>
                  <a:pt x="509" y="23"/>
                </a:cubicBezTo>
                <a:lnTo>
                  <a:pt x="509" y="371"/>
                </a:lnTo>
                <a:close/>
                <a:moveTo>
                  <a:pt x="92" y="440"/>
                </a:moveTo>
                <a:cubicBezTo>
                  <a:pt x="556" y="440"/>
                  <a:pt x="556" y="440"/>
                  <a:pt x="556" y="440"/>
                </a:cubicBezTo>
                <a:cubicBezTo>
                  <a:pt x="556" y="463"/>
                  <a:pt x="556" y="463"/>
                  <a:pt x="556" y="463"/>
                </a:cubicBezTo>
                <a:cubicBezTo>
                  <a:pt x="92" y="463"/>
                  <a:pt x="92" y="463"/>
                  <a:pt x="92" y="463"/>
                </a:cubicBezTo>
                <a:lnTo>
                  <a:pt x="92" y="440"/>
                </a:lnTo>
                <a:close/>
                <a:moveTo>
                  <a:pt x="115" y="255"/>
                </a:moveTo>
                <a:cubicBezTo>
                  <a:pt x="115" y="242"/>
                  <a:pt x="105" y="232"/>
                  <a:pt x="92" y="232"/>
                </a:cubicBezTo>
                <a:cubicBezTo>
                  <a:pt x="46" y="232"/>
                  <a:pt x="46" y="232"/>
                  <a:pt x="46" y="232"/>
                </a:cubicBezTo>
                <a:cubicBezTo>
                  <a:pt x="33" y="232"/>
                  <a:pt x="23" y="242"/>
                  <a:pt x="23" y="255"/>
                </a:cubicBezTo>
                <a:cubicBezTo>
                  <a:pt x="23" y="394"/>
                  <a:pt x="23" y="394"/>
                  <a:pt x="23" y="394"/>
                </a:cubicBezTo>
                <a:cubicBezTo>
                  <a:pt x="115" y="394"/>
                  <a:pt x="115" y="394"/>
                  <a:pt x="115" y="394"/>
                </a:cubicBezTo>
                <a:lnTo>
                  <a:pt x="115" y="255"/>
                </a:lnTo>
                <a:close/>
                <a:moveTo>
                  <a:pt x="92" y="371"/>
                </a:moveTo>
                <a:cubicBezTo>
                  <a:pt x="46" y="371"/>
                  <a:pt x="46" y="371"/>
                  <a:pt x="46" y="371"/>
                </a:cubicBezTo>
                <a:cubicBezTo>
                  <a:pt x="46" y="255"/>
                  <a:pt x="46" y="255"/>
                  <a:pt x="46" y="255"/>
                </a:cubicBezTo>
                <a:cubicBezTo>
                  <a:pt x="92" y="255"/>
                  <a:pt x="92" y="255"/>
                  <a:pt x="92" y="255"/>
                </a:cubicBezTo>
                <a:lnTo>
                  <a:pt x="92" y="371"/>
                </a:lnTo>
                <a:close/>
                <a:moveTo>
                  <a:pt x="254" y="116"/>
                </a:moveTo>
                <a:cubicBezTo>
                  <a:pt x="254" y="103"/>
                  <a:pt x="244" y="93"/>
                  <a:pt x="231" y="93"/>
                </a:cubicBezTo>
                <a:cubicBezTo>
                  <a:pt x="185" y="93"/>
                  <a:pt x="185" y="93"/>
                  <a:pt x="185" y="93"/>
                </a:cubicBezTo>
                <a:cubicBezTo>
                  <a:pt x="172" y="93"/>
                  <a:pt x="162" y="103"/>
                  <a:pt x="162" y="116"/>
                </a:cubicBezTo>
                <a:cubicBezTo>
                  <a:pt x="162" y="394"/>
                  <a:pt x="162" y="394"/>
                  <a:pt x="162" y="394"/>
                </a:cubicBezTo>
                <a:cubicBezTo>
                  <a:pt x="254" y="394"/>
                  <a:pt x="254" y="394"/>
                  <a:pt x="254" y="394"/>
                </a:cubicBezTo>
                <a:lnTo>
                  <a:pt x="254" y="116"/>
                </a:lnTo>
                <a:close/>
                <a:moveTo>
                  <a:pt x="231" y="371"/>
                </a:moveTo>
                <a:cubicBezTo>
                  <a:pt x="185" y="371"/>
                  <a:pt x="185" y="371"/>
                  <a:pt x="185" y="371"/>
                </a:cubicBezTo>
                <a:cubicBezTo>
                  <a:pt x="185" y="116"/>
                  <a:pt x="185" y="116"/>
                  <a:pt x="185" y="116"/>
                </a:cubicBezTo>
                <a:cubicBezTo>
                  <a:pt x="231" y="116"/>
                  <a:pt x="231" y="116"/>
                  <a:pt x="231" y="116"/>
                </a:cubicBezTo>
                <a:lnTo>
                  <a:pt x="231" y="371"/>
                </a:lnTo>
                <a:close/>
                <a:moveTo>
                  <a:pt x="0" y="440"/>
                </a:moveTo>
                <a:cubicBezTo>
                  <a:pt x="46" y="440"/>
                  <a:pt x="46" y="440"/>
                  <a:pt x="46" y="440"/>
                </a:cubicBezTo>
                <a:cubicBezTo>
                  <a:pt x="46" y="463"/>
                  <a:pt x="46" y="463"/>
                  <a:pt x="46" y="463"/>
                </a:cubicBezTo>
                <a:cubicBezTo>
                  <a:pt x="0" y="463"/>
                  <a:pt x="0" y="463"/>
                  <a:pt x="0" y="463"/>
                </a:cubicBezTo>
                <a:lnTo>
                  <a:pt x="0" y="440"/>
                </a:lnTo>
                <a:close/>
                <a:moveTo>
                  <a:pt x="393" y="162"/>
                </a:moveTo>
                <a:cubicBezTo>
                  <a:pt x="393" y="149"/>
                  <a:pt x="383" y="139"/>
                  <a:pt x="370" y="139"/>
                </a:cubicBezTo>
                <a:cubicBezTo>
                  <a:pt x="324" y="139"/>
                  <a:pt x="324" y="139"/>
                  <a:pt x="324" y="139"/>
                </a:cubicBezTo>
                <a:cubicBezTo>
                  <a:pt x="311" y="139"/>
                  <a:pt x="301" y="149"/>
                  <a:pt x="301" y="162"/>
                </a:cubicBezTo>
                <a:cubicBezTo>
                  <a:pt x="301" y="394"/>
                  <a:pt x="301" y="394"/>
                  <a:pt x="301" y="394"/>
                </a:cubicBezTo>
                <a:cubicBezTo>
                  <a:pt x="393" y="394"/>
                  <a:pt x="393" y="394"/>
                  <a:pt x="393" y="394"/>
                </a:cubicBezTo>
                <a:lnTo>
                  <a:pt x="393" y="162"/>
                </a:lnTo>
                <a:close/>
                <a:moveTo>
                  <a:pt x="370" y="371"/>
                </a:moveTo>
                <a:cubicBezTo>
                  <a:pt x="324" y="371"/>
                  <a:pt x="324" y="371"/>
                  <a:pt x="324" y="371"/>
                </a:cubicBezTo>
                <a:cubicBezTo>
                  <a:pt x="324" y="162"/>
                  <a:pt x="324" y="162"/>
                  <a:pt x="324" y="162"/>
                </a:cubicBezTo>
                <a:cubicBezTo>
                  <a:pt x="370" y="162"/>
                  <a:pt x="370" y="162"/>
                  <a:pt x="370" y="162"/>
                </a:cubicBezTo>
                <a:lnTo>
                  <a:pt x="370" y="371"/>
                </a:lnTo>
                <a:close/>
                <a:moveTo>
                  <a:pt x="370" y="371"/>
                </a:moveTo>
                <a:cubicBezTo>
                  <a:pt x="370" y="371"/>
                  <a:pt x="370" y="371"/>
                  <a:pt x="370" y="371"/>
                </a:cubicBezTo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3435256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7B96849-D8B6-40BC-B765-CE991B1312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 dirty="0">
                <a:ea typeface="微软雅黑" panose="020B0503020204020204" pitchFamily="34" charset="-122"/>
              </a:rPr>
              <a:t>Sangfor Technologies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C68D23B-7FDE-4258-9C7F-775C7CD796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 dirty="0"/>
              <a:t>Page  </a:t>
            </a:r>
            <a:fld id="{6F6B6950-8D1A-4668-8374-25B44628E0DF}" type="slidenum">
              <a:rPr lang="zh-CN" altLang="en-US" smtClean="0"/>
              <a:pPr/>
              <a:t>23</a:t>
            </a:fld>
            <a:endParaRPr lang="zh-CN" altLang="en-US"/>
          </a:p>
        </p:txBody>
      </p:sp>
      <p:sp>
        <p:nvSpPr>
          <p:cNvPr id="6" name="矩形 4">
            <a:extLst>
              <a:ext uri="{FF2B5EF4-FFF2-40B4-BE49-F238E27FC236}">
                <a16:creationId xmlns:a16="http://schemas.microsoft.com/office/drawing/2014/main" id="{4B0F84AE-E541-4742-AE02-22AACC5A40A8}"/>
              </a:ext>
            </a:extLst>
          </p:cNvPr>
          <p:cNvSpPr/>
          <p:nvPr/>
        </p:nvSpPr>
        <p:spPr>
          <a:xfrm>
            <a:off x="579651" y="200326"/>
            <a:ext cx="522611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Conclusion – Key Takeaways</a:t>
            </a:r>
          </a:p>
        </p:txBody>
      </p:sp>
      <p:pic>
        <p:nvPicPr>
          <p:cNvPr id="78" name="图片 77">
            <a:extLst>
              <a:ext uri="{FF2B5EF4-FFF2-40B4-BE49-F238E27FC236}">
                <a16:creationId xmlns:a16="http://schemas.microsoft.com/office/drawing/2014/main" id="{78D3EAA3-3212-3840-B6B1-9CD412D02DC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9679" y="1449931"/>
            <a:ext cx="4692183" cy="4692183"/>
          </a:xfrm>
          <a:prstGeom prst="rect">
            <a:avLst/>
          </a:prstGeom>
        </p:spPr>
      </p:pic>
      <p:grpSp>
        <p:nvGrpSpPr>
          <p:cNvPr id="79" name="组合 78">
            <a:extLst>
              <a:ext uri="{FF2B5EF4-FFF2-40B4-BE49-F238E27FC236}">
                <a16:creationId xmlns:a16="http://schemas.microsoft.com/office/drawing/2014/main" id="{83CB9145-E644-6D4D-B71D-2C03A88862E6}"/>
              </a:ext>
            </a:extLst>
          </p:cNvPr>
          <p:cNvGrpSpPr/>
          <p:nvPr/>
        </p:nvGrpSpPr>
        <p:grpSpPr>
          <a:xfrm>
            <a:off x="6404927" y="1874656"/>
            <a:ext cx="3716459" cy="3683639"/>
            <a:chOff x="1205345" y="1551709"/>
            <a:chExt cx="4536013" cy="3683639"/>
          </a:xfrm>
        </p:grpSpPr>
        <p:grpSp>
          <p:nvGrpSpPr>
            <p:cNvPr id="80" name="组合 79">
              <a:extLst>
                <a:ext uri="{FF2B5EF4-FFF2-40B4-BE49-F238E27FC236}">
                  <a16:creationId xmlns:a16="http://schemas.microsoft.com/office/drawing/2014/main" id="{A7AE6680-57DB-5C4B-B5A5-27443181B489}"/>
                </a:ext>
              </a:extLst>
            </p:cNvPr>
            <p:cNvGrpSpPr/>
            <p:nvPr/>
          </p:nvGrpSpPr>
          <p:grpSpPr>
            <a:xfrm>
              <a:off x="1205345" y="1551709"/>
              <a:ext cx="2046813" cy="1562739"/>
              <a:chOff x="1205345" y="1551709"/>
              <a:chExt cx="2046813" cy="1562739"/>
            </a:xfrm>
          </p:grpSpPr>
          <p:sp>
            <p:nvSpPr>
              <p:cNvPr id="90" name="矩形 89">
                <a:extLst>
                  <a:ext uri="{FF2B5EF4-FFF2-40B4-BE49-F238E27FC236}">
                    <a16:creationId xmlns:a16="http://schemas.microsoft.com/office/drawing/2014/main" id="{F8CCA149-9CE3-D54A-B34E-EA7A2F00171C}"/>
                  </a:ext>
                </a:extLst>
              </p:cNvPr>
              <p:cNvSpPr/>
              <p:nvPr/>
            </p:nvSpPr>
            <p:spPr>
              <a:xfrm>
                <a:off x="1205345" y="1551709"/>
                <a:ext cx="2036619" cy="1537855"/>
              </a:xfrm>
              <a:prstGeom prst="rect">
                <a:avLst/>
              </a:prstGeom>
              <a:noFill/>
              <a:ln>
                <a:solidFill>
                  <a:srgbClr val="00B0F0">
                    <a:alpha val="70000"/>
                  </a:srgbClr>
                </a:solidFill>
                <a:prstDash val="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91" name="矩形 90">
                <a:extLst>
                  <a:ext uri="{FF2B5EF4-FFF2-40B4-BE49-F238E27FC236}">
                    <a16:creationId xmlns:a16="http://schemas.microsoft.com/office/drawing/2014/main" id="{E0569AB0-3DD7-F947-A6A1-1AB4E4D1C9E2}"/>
                  </a:ext>
                </a:extLst>
              </p:cNvPr>
              <p:cNvSpPr/>
              <p:nvPr/>
            </p:nvSpPr>
            <p:spPr>
              <a:xfrm>
                <a:off x="1205345" y="2813907"/>
                <a:ext cx="2046813" cy="300541"/>
              </a:xfrm>
              <a:prstGeom prst="rect">
                <a:avLst/>
              </a:prstGeom>
              <a:solidFill>
                <a:srgbClr val="00B0F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1600" b="1" dirty="0">
                    <a:solidFill>
                      <a:schemeClr val="bg1"/>
                    </a:solidFill>
                    <a:latin typeface="Century Gothic" panose="020B0502020202020204" pitchFamily="34" charset="0"/>
                    <a:ea typeface="微软雅黑" panose="020B0503020204020204" pitchFamily="34" charset="-122"/>
                  </a:rPr>
                  <a:t>Visibility</a:t>
                </a:r>
              </a:p>
            </p:txBody>
          </p:sp>
        </p:grpSp>
        <p:grpSp>
          <p:nvGrpSpPr>
            <p:cNvPr id="81" name="组合 80">
              <a:extLst>
                <a:ext uri="{FF2B5EF4-FFF2-40B4-BE49-F238E27FC236}">
                  <a16:creationId xmlns:a16="http://schemas.microsoft.com/office/drawing/2014/main" id="{097E5525-9CC7-E84F-9F47-718239813CE7}"/>
                </a:ext>
              </a:extLst>
            </p:cNvPr>
            <p:cNvGrpSpPr/>
            <p:nvPr/>
          </p:nvGrpSpPr>
          <p:grpSpPr>
            <a:xfrm>
              <a:off x="1205345" y="3672609"/>
              <a:ext cx="2046813" cy="1562739"/>
              <a:chOff x="1205345" y="1551709"/>
              <a:chExt cx="2046813" cy="1562739"/>
            </a:xfrm>
          </p:grpSpPr>
          <p:sp>
            <p:nvSpPr>
              <p:cNvPr id="88" name="矩形 87">
                <a:extLst>
                  <a:ext uri="{FF2B5EF4-FFF2-40B4-BE49-F238E27FC236}">
                    <a16:creationId xmlns:a16="http://schemas.microsoft.com/office/drawing/2014/main" id="{FAB96EA5-5415-094F-BA90-12C5791D11DD}"/>
                  </a:ext>
                </a:extLst>
              </p:cNvPr>
              <p:cNvSpPr/>
              <p:nvPr/>
            </p:nvSpPr>
            <p:spPr>
              <a:xfrm>
                <a:off x="1205345" y="1551709"/>
                <a:ext cx="2036619" cy="1537855"/>
              </a:xfrm>
              <a:prstGeom prst="rect">
                <a:avLst/>
              </a:prstGeom>
              <a:noFill/>
              <a:ln>
                <a:solidFill>
                  <a:srgbClr val="00B0F0">
                    <a:alpha val="70000"/>
                  </a:srgbClr>
                </a:solidFill>
                <a:prstDash val="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89" name="矩形 88">
                <a:extLst>
                  <a:ext uri="{FF2B5EF4-FFF2-40B4-BE49-F238E27FC236}">
                    <a16:creationId xmlns:a16="http://schemas.microsoft.com/office/drawing/2014/main" id="{FCA7A101-5DCD-0548-9266-15B44E9AFD4F}"/>
                  </a:ext>
                </a:extLst>
              </p:cNvPr>
              <p:cNvSpPr/>
              <p:nvPr/>
            </p:nvSpPr>
            <p:spPr>
              <a:xfrm>
                <a:off x="1205345" y="2813907"/>
                <a:ext cx="2046813" cy="300541"/>
              </a:xfrm>
              <a:prstGeom prst="rect">
                <a:avLst/>
              </a:prstGeom>
              <a:solidFill>
                <a:srgbClr val="00B0F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1600" b="1" dirty="0">
                    <a:solidFill>
                      <a:schemeClr val="bg1"/>
                    </a:solidFill>
                    <a:latin typeface="Century Gothic" panose="020B0502020202020204" pitchFamily="34" charset="0"/>
                    <a:ea typeface="微软雅黑" panose="020B0503020204020204" pitchFamily="34" charset="-122"/>
                  </a:rPr>
                  <a:t>Control</a:t>
                </a:r>
              </a:p>
            </p:txBody>
          </p:sp>
        </p:grpSp>
        <p:grpSp>
          <p:nvGrpSpPr>
            <p:cNvPr id="82" name="组合 81">
              <a:extLst>
                <a:ext uri="{FF2B5EF4-FFF2-40B4-BE49-F238E27FC236}">
                  <a16:creationId xmlns:a16="http://schemas.microsoft.com/office/drawing/2014/main" id="{50490290-8942-074A-B873-77E42FD5E658}"/>
                </a:ext>
              </a:extLst>
            </p:cNvPr>
            <p:cNvGrpSpPr/>
            <p:nvPr/>
          </p:nvGrpSpPr>
          <p:grpSpPr>
            <a:xfrm>
              <a:off x="3694545" y="3672609"/>
              <a:ext cx="2046813" cy="1562739"/>
              <a:chOff x="1205345" y="1551709"/>
              <a:chExt cx="2046813" cy="1562739"/>
            </a:xfrm>
          </p:grpSpPr>
          <p:sp>
            <p:nvSpPr>
              <p:cNvPr id="86" name="矩形 85">
                <a:extLst>
                  <a:ext uri="{FF2B5EF4-FFF2-40B4-BE49-F238E27FC236}">
                    <a16:creationId xmlns:a16="http://schemas.microsoft.com/office/drawing/2014/main" id="{A0186E82-9AA4-3444-BDCD-41B42B6DEA9F}"/>
                  </a:ext>
                </a:extLst>
              </p:cNvPr>
              <p:cNvSpPr/>
              <p:nvPr/>
            </p:nvSpPr>
            <p:spPr>
              <a:xfrm>
                <a:off x="1205345" y="1551709"/>
                <a:ext cx="2036619" cy="1537855"/>
              </a:xfrm>
              <a:prstGeom prst="rect">
                <a:avLst/>
              </a:prstGeom>
              <a:noFill/>
              <a:ln>
                <a:solidFill>
                  <a:srgbClr val="00B0F0">
                    <a:alpha val="70000"/>
                  </a:srgbClr>
                </a:solidFill>
                <a:prstDash val="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87" name="矩形 86">
                <a:extLst>
                  <a:ext uri="{FF2B5EF4-FFF2-40B4-BE49-F238E27FC236}">
                    <a16:creationId xmlns:a16="http://schemas.microsoft.com/office/drawing/2014/main" id="{3D58AA58-BE75-7645-863C-5D8A2DFA287C}"/>
                  </a:ext>
                </a:extLst>
              </p:cNvPr>
              <p:cNvSpPr/>
              <p:nvPr/>
            </p:nvSpPr>
            <p:spPr>
              <a:xfrm>
                <a:off x="1205345" y="2813907"/>
                <a:ext cx="2046813" cy="300541"/>
              </a:xfrm>
              <a:prstGeom prst="rect">
                <a:avLst/>
              </a:prstGeom>
              <a:solidFill>
                <a:srgbClr val="00B0F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1600" b="1" dirty="0">
                    <a:solidFill>
                      <a:schemeClr val="bg1"/>
                    </a:solidFill>
                    <a:latin typeface="Century Gothic" panose="020B0502020202020204" pitchFamily="34" charset="0"/>
                    <a:ea typeface="微软雅黑" panose="020B0503020204020204" pitchFamily="34" charset="-122"/>
                  </a:rPr>
                  <a:t>Analytics</a:t>
                </a:r>
              </a:p>
            </p:txBody>
          </p:sp>
        </p:grpSp>
        <p:grpSp>
          <p:nvGrpSpPr>
            <p:cNvPr id="83" name="组合 82">
              <a:extLst>
                <a:ext uri="{FF2B5EF4-FFF2-40B4-BE49-F238E27FC236}">
                  <a16:creationId xmlns:a16="http://schemas.microsoft.com/office/drawing/2014/main" id="{6F08E0F8-8338-8746-9960-8E5393CB93EE}"/>
                </a:ext>
              </a:extLst>
            </p:cNvPr>
            <p:cNvGrpSpPr/>
            <p:nvPr/>
          </p:nvGrpSpPr>
          <p:grpSpPr>
            <a:xfrm>
              <a:off x="3694545" y="1564409"/>
              <a:ext cx="2046813" cy="1549487"/>
              <a:chOff x="1205345" y="1551709"/>
              <a:chExt cx="2046813" cy="1549487"/>
            </a:xfrm>
          </p:grpSpPr>
          <p:sp>
            <p:nvSpPr>
              <p:cNvPr id="84" name="矩形 83">
                <a:extLst>
                  <a:ext uri="{FF2B5EF4-FFF2-40B4-BE49-F238E27FC236}">
                    <a16:creationId xmlns:a16="http://schemas.microsoft.com/office/drawing/2014/main" id="{71A17845-6CC5-2948-B886-CB4F7D0A4DDA}"/>
                  </a:ext>
                </a:extLst>
              </p:cNvPr>
              <p:cNvSpPr/>
              <p:nvPr/>
            </p:nvSpPr>
            <p:spPr>
              <a:xfrm>
                <a:off x="1205345" y="1551709"/>
                <a:ext cx="2036619" cy="1537855"/>
              </a:xfrm>
              <a:prstGeom prst="rect">
                <a:avLst/>
              </a:prstGeom>
              <a:noFill/>
              <a:ln>
                <a:solidFill>
                  <a:srgbClr val="00B0F0">
                    <a:alpha val="70000"/>
                  </a:srgbClr>
                </a:solidFill>
                <a:prstDash val="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85" name="矩形 84">
                <a:extLst>
                  <a:ext uri="{FF2B5EF4-FFF2-40B4-BE49-F238E27FC236}">
                    <a16:creationId xmlns:a16="http://schemas.microsoft.com/office/drawing/2014/main" id="{2C28DAD7-2796-FD45-95A8-566BA36D3B75}"/>
                  </a:ext>
                </a:extLst>
              </p:cNvPr>
              <p:cNvSpPr/>
              <p:nvPr/>
            </p:nvSpPr>
            <p:spPr>
              <a:xfrm>
                <a:off x="1205345" y="2800655"/>
                <a:ext cx="2046813" cy="300541"/>
              </a:xfrm>
              <a:prstGeom prst="rect">
                <a:avLst/>
              </a:prstGeom>
              <a:solidFill>
                <a:srgbClr val="00B0F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1600" b="1" dirty="0">
                    <a:solidFill>
                      <a:schemeClr val="bg1"/>
                    </a:solidFill>
                    <a:latin typeface="Century Gothic" panose="020B0502020202020204" pitchFamily="34" charset="0"/>
                    <a:ea typeface="微软雅黑" panose="020B0503020204020204" pitchFamily="34" charset="-122"/>
                  </a:rPr>
                  <a:t>Identity</a:t>
                </a:r>
              </a:p>
            </p:txBody>
          </p:sp>
        </p:grpSp>
      </p:grpSp>
      <p:grpSp>
        <p:nvGrpSpPr>
          <p:cNvPr id="92" name="组合 91">
            <a:extLst>
              <a:ext uri="{FF2B5EF4-FFF2-40B4-BE49-F238E27FC236}">
                <a16:creationId xmlns:a16="http://schemas.microsoft.com/office/drawing/2014/main" id="{9609E151-0F99-434D-BB67-5A7CDBD97CD8}"/>
              </a:ext>
            </a:extLst>
          </p:cNvPr>
          <p:cNvGrpSpPr/>
          <p:nvPr/>
        </p:nvGrpSpPr>
        <p:grpSpPr>
          <a:xfrm>
            <a:off x="9033515" y="4503722"/>
            <a:ext cx="490387" cy="391741"/>
            <a:chOff x="8482013" y="5395913"/>
            <a:chExt cx="820737" cy="655637"/>
          </a:xfrm>
        </p:grpSpPr>
        <p:sp>
          <p:nvSpPr>
            <p:cNvPr id="93" name="Freeform 9">
              <a:extLst>
                <a:ext uri="{FF2B5EF4-FFF2-40B4-BE49-F238E27FC236}">
                  <a16:creationId xmlns:a16="http://schemas.microsoft.com/office/drawing/2014/main" id="{06448452-3868-8048-8F86-B98D9FFE882B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667750" y="5613400"/>
              <a:ext cx="460375" cy="438150"/>
            </a:xfrm>
            <a:custGeom>
              <a:avLst/>
              <a:gdLst>
                <a:gd name="T0" fmla="*/ 87 w 121"/>
                <a:gd name="T1" fmla="*/ 109 h 115"/>
                <a:gd name="T2" fmla="*/ 83 w 121"/>
                <a:gd name="T3" fmla="*/ 102 h 115"/>
                <a:gd name="T4" fmla="*/ 81 w 121"/>
                <a:gd name="T5" fmla="*/ 93 h 115"/>
                <a:gd name="T6" fmla="*/ 37 w 121"/>
                <a:gd name="T7" fmla="*/ 93 h 115"/>
                <a:gd name="T8" fmla="*/ 35 w 121"/>
                <a:gd name="T9" fmla="*/ 102 h 115"/>
                <a:gd name="T10" fmla="*/ 31 w 121"/>
                <a:gd name="T11" fmla="*/ 109 h 115"/>
                <a:gd name="T12" fmla="*/ 28 w 121"/>
                <a:gd name="T13" fmla="*/ 115 h 115"/>
                <a:gd name="T14" fmla="*/ 59 w 121"/>
                <a:gd name="T15" fmla="*/ 115 h 115"/>
                <a:gd name="T16" fmla="*/ 91 w 121"/>
                <a:gd name="T17" fmla="*/ 115 h 115"/>
                <a:gd name="T18" fmla="*/ 87 w 121"/>
                <a:gd name="T19" fmla="*/ 109 h 115"/>
                <a:gd name="T20" fmla="*/ 0 w 121"/>
                <a:gd name="T21" fmla="*/ 15 h 115"/>
                <a:gd name="T22" fmla="*/ 18 w 121"/>
                <a:gd name="T23" fmla="*/ 15 h 115"/>
                <a:gd name="T24" fmla="*/ 18 w 121"/>
                <a:gd name="T25" fmla="*/ 47 h 115"/>
                <a:gd name="T26" fmla="*/ 0 w 121"/>
                <a:gd name="T27" fmla="*/ 47 h 115"/>
                <a:gd name="T28" fmla="*/ 0 w 121"/>
                <a:gd name="T29" fmla="*/ 15 h 115"/>
                <a:gd name="T30" fmla="*/ 37 w 121"/>
                <a:gd name="T31" fmla="*/ 0 h 115"/>
                <a:gd name="T32" fmla="*/ 54 w 121"/>
                <a:gd name="T33" fmla="*/ 0 h 115"/>
                <a:gd name="T34" fmla="*/ 54 w 121"/>
                <a:gd name="T35" fmla="*/ 47 h 115"/>
                <a:gd name="T36" fmla="*/ 37 w 121"/>
                <a:gd name="T37" fmla="*/ 47 h 115"/>
                <a:gd name="T38" fmla="*/ 37 w 121"/>
                <a:gd name="T39" fmla="*/ 0 h 115"/>
                <a:gd name="T40" fmla="*/ 71 w 121"/>
                <a:gd name="T41" fmla="*/ 15 h 115"/>
                <a:gd name="T42" fmla="*/ 89 w 121"/>
                <a:gd name="T43" fmla="*/ 15 h 115"/>
                <a:gd name="T44" fmla="*/ 89 w 121"/>
                <a:gd name="T45" fmla="*/ 47 h 115"/>
                <a:gd name="T46" fmla="*/ 71 w 121"/>
                <a:gd name="T47" fmla="*/ 47 h 115"/>
                <a:gd name="T48" fmla="*/ 71 w 121"/>
                <a:gd name="T49" fmla="*/ 15 h 115"/>
                <a:gd name="T50" fmla="*/ 104 w 121"/>
                <a:gd name="T51" fmla="*/ 0 h 115"/>
                <a:gd name="T52" fmla="*/ 121 w 121"/>
                <a:gd name="T53" fmla="*/ 0 h 115"/>
                <a:gd name="T54" fmla="*/ 121 w 121"/>
                <a:gd name="T55" fmla="*/ 47 h 115"/>
                <a:gd name="T56" fmla="*/ 104 w 121"/>
                <a:gd name="T57" fmla="*/ 47 h 115"/>
                <a:gd name="T58" fmla="*/ 104 w 121"/>
                <a:gd name="T59" fmla="*/ 0 h 115"/>
                <a:gd name="T60" fmla="*/ 104 w 121"/>
                <a:gd name="T61" fmla="*/ 0 h 115"/>
                <a:gd name="T62" fmla="*/ 104 w 121"/>
                <a:gd name="T63" fmla="*/ 0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21" h="115">
                  <a:moveTo>
                    <a:pt x="87" y="109"/>
                  </a:moveTo>
                  <a:cubicBezTo>
                    <a:pt x="83" y="106"/>
                    <a:pt x="83" y="102"/>
                    <a:pt x="83" y="102"/>
                  </a:cubicBezTo>
                  <a:cubicBezTo>
                    <a:pt x="81" y="93"/>
                    <a:pt x="81" y="93"/>
                    <a:pt x="81" y="93"/>
                  </a:cubicBezTo>
                  <a:cubicBezTo>
                    <a:pt x="37" y="93"/>
                    <a:pt x="37" y="93"/>
                    <a:pt x="37" y="93"/>
                  </a:cubicBezTo>
                  <a:cubicBezTo>
                    <a:pt x="35" y="102"/>
                    <a:pt x="35" y="102"/>
                    <a:pt x="35" y="102"/>
                  </a:cubicBezTo>
                  <a:cubicBezTo>
                    <a:pt x="35" y="102"/>
                    <a:pt x="35" y="106"/>
                    <a:pt x="31" y="109"/>
                  </a:cubicBezTo>
                  <a:cubicBezTo>
                    <a:pt x="28" y="112"/>
                    <a:pt x="25" y="114"/>
                    <a:pt x="28" y="115"/>
                  </a:cubicBezTo>
                  <a:cubicBezTo>
                    <a:pt x="30" y="115"/>
                    <a:pt x="57" y="115"/>
                    <a:pt x="59" y="115"/>
                  </a:cubicBezTo>
                  <a:cubicBezTo>
                    <a:pt x="61" y="115"/>
                    <a:pt x="88" y="115"/>
                    <a:pt x="91" y="115"/>
                  </a:cubicBezTo>
                  <a:cubicBezTo>
                    <a:pt x="94" y="114"/>
                    <a:pt x="91" y="112"/>
                    <a:pt x="87" y="109"/>
                  </a:cubicBezTo>
                  <a:close/>
                  <a:moveTo>
                    <a:pt x="0" y="15"/>
                  </a:moveTo>
                  <a:cubicBezTo>
                    <a:pt x="18" y="15"/>
                    <a:pt x="18" y="15"/>
                    <a:pt x="18" y="15"/>
                  </a:cubicBezTo>
                  <a:cubicBezTo>
                    <a:pt x="18" y="47"/>
                    <a:pt x="18" y="47"/>
                    <a:pt x="18" y="47"/>
                  </a:cubicBezTo>
                  <a:cubicBezTo>
                    <a:pt x="0" y="47"/>
                    <a:pt x="0" y="47"/>
                    <a:pt x="0" y="47"/>
                  </a:cubicBezTo>
                  <a:lnTo>
                    <a:pt x="0" y="15"/>
                  </a:lnTo>
                  <a:close/>
                  <a:moveTo>
                    <a:pt x="37" y="0"/>
                  </a:moveTo>
                  <a:cubicBezTo>
                    <a:pt x="54" y="0"/>
                    <a:pt x="54" y="0"/>
                    <a:pt x="54" y="0"/>
                  </a:cubicBezTo>
                  <a:cubicBezTo>
                    <a:pt x="54" y="47"/>
                    <a:pt x="54" y="47"/>
                    <a:pt x="54" y="47"/>
                  </a:cubicBezTo>
                  <a:cubicBezTo>
                    <a:pt x="37" y="47"/>
                    <a:pt x="37" y="47"/>
                    <a:pt x="37" y="47"/>
                  </a:cubicBezTo>
                  <a:lnTo>
                    <a:pt x="37" y="0"/>
                  </a:lnTo>
                  <a:close/>
                  <a:moveTo>
                    <a:pt x="71" y="15"/>
                  </a:moveTo>
                  <a:cubicBezTo>
                    <a:pt x="89" y="15"/>
                    <a:pt x="89" y="15"/>
                    <a:pt x="89" y="15"/>
                  </a:cubicBezTo>
                  <a:cubicBezTo>
                    <a:pt x="89" y="47"/>
                    <a:pt x="89" y="47"/>
                    <a:pt x="89" y="47"/>
                  </a:cubicBezTo>
                  <a:cubicBezTo>
                    <a:pt x="71" y="47"/>
                    <a:pt x="71" y="47"/>
                    <a:pt x="71" y="47"/>
                  </a:cubicBezTo>
                  <a:lnTo>
                    <a:pt x="71" y="15"/>
                  </a:lnTo>
                  <a:close/>
                  <a:moveTo>
                    <a:pt x="104" y="0"/>
                  </a:moveTo>
                  <a:cubicBezTo>
                    <a:pt x="121" y="0"/>
                    <a:pt x="121" y="0"/>
                    <a:pt x="121" y="0"/>
                  </a:cubicBezTo>
                  <a:cubicBezTo>
                    <a:pt x="121" y="47"/>
                    <a:pt x="121" y="47"/>
                    <a:pt x="121" y="47"/>
                  </a:cubicBezTo>
                  <a:cubicBezTo>
                    <a:pt x="104" y="47"/>
                    <a:pt x="104" y="47"/>
                    <a:pt x="104" y="47"/>
                  </a:cubicBezTo>
                  <a:lnTo>
                    <a:pt x="104" y="0"/>
                  </a:lnTo>
                  <a:close/>
                  <a:moveTo>
                    <a:pt x="104" y="0"/>
                  </a:moveTo>
                  <a:cubicBezTo>
                    <a:pt x="104" y="0"/>
                    <a:pt x="104" y="0"/>
                    <a:pt x="104" y="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4" name="Freeform 10">
              <a:extLst>
                <a:ext uri="{FF2B5EF4-FFF2-40B4-BE49-F238E27FC236}">
                  <a16:creationId xmlns:a16="http://schemas.microsoft.com/office/drawing/2014/main" id="{B2F38E1E-8D7A-AB43-A122-F6B1C63ABEF3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621713" y="5467350"/>
              <a:ext cx="539750" cy="184150"/>
            </a:xfrm>
            <a:custGeom>
              <a:avLst/>
              <a:gdLst>
                <a:gd name="T0" fmla="*/ 144 w 340"/>
                <a:gd name="T1" fmla="*/ 46 h 116"/>
                <a:gd name="T2" fmla="*/ 225 w 340"/>
                <a:gd name="T3" fmla="*/ 101 h 116"/>
                <a:gd name="T4" fmla="*/ 340 w 340"/>
                <a:gd name="T5" fmla="*/ 17 h 116"/>
                <a:gd name="T6" fmla="*/ 328 w 340"/>
                <a:gd name="T7" fmla="*/ 0 h 116"/>
                <a:gd name="T8" fmla="*/ 225 w 340"/>
                <a:gd name="T9" fmla="*/ 75 h 116"/>
                <a:gd name="T10" fmla="*/ 144 w 340"/>
                <a:gd name="T11" fmla="*/ 24 h 116"/>
                <a:gd name="T12" fmla="*/ 0 w 340"/>
                <a:gd name="T13" fmla="*/ 99 h 116"/>
                <a:gd name="T14" fmla="*/ 10 w 340"/>
                <a:gd name="T15" fmla="*/ 116 h 116"/>
                <a:gd name="T16" fmla="*/ 144 w 340"/>
                <a:gd name="T17" fmla="*/ 46 h 116"/>
                <a:gd name="T18" fmla="*/ 144 w 340"/>
                <a:gd name="T19" fmla="*/ 46 h 116"/>
                <a:gd name="T20" fmla="*/ 144 w 340"/>
                <a:gd name="T21" fmla="*/ 46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40" h="116">
                  <a:moveTo>
                    <a:pt x="144" y="46"/>
                  </a:moveTo>
                  <a:lnTo>
                    <a:pt x="225" y="101"/>
                  </a:lnTo>
                  <a:lnTo>
                    <a:pt x="340" y="17"/>
                  </a:lnTo>
                  <a:lnTo>
                    <a:pt x="328" y="0"/>
                  </a:lnTo>
                  <a:lnTo>
                    <a:pt x="225" y="75"/>
                  </a:lnTo>
                  <a:lnTo>
                    <a:pt x="144" y="24"/>
                  </a:lnTo>
                  <a:lnTo>
                    <a:pt x="0" y="99"/>
                  </a:lnTo>
                  <a:lnTo>
                    <a:pt x="10" y="116"/>
                  </a:lnTo>
                  <a:lnTo>
                    <a:pt x="144" y="46"/>
                  </a:lnTo>
                  <a:close/>
                  <a:moveTo>
                    <a:pt x="144" y="46"/>
                  </a:moveTo>
                  <a:lnTo>
                    <a:pt x="144" y="46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5" name="Freeform 11">
              <a:extLst>
                <a:ext uri="{FF2B5EF4-FFF2-40B4-BE49-F238E27FC236}">
                  <a16:creationId xmlns:a16="http://schemas.microsoft.com/office/drawing/2014/main" id="{C607FF8A-2F32-9347-BC1A-C68C10DEFE4D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621713" y="5467350"/>
              <a:ext cx="539750" cy="184150"/>
            </a:xfrm>
            <a:custGeom>
              <a:avLst/>
              <a:gdLst>
                <a:gd name="T0" fmla="*/ 144 w 340"/>
                <a:gd name="T1" fmla="*/ 46 h 116"/>
                <a:gd name="T2" fmla="*/ 225 w 340"/>
                <a:gd name="T3" fmla="*/ 101 h 116"/>
                <a:gd name="T4" fmla="*/ 340 w 340"/>
                <a:gd name="T5" fmla="*/ 17 h 116"/>
                <a:gd name="T6" fmla="*/ 328 w 340"/>
                <a:gd name="T7" fmla="*/ 0 h 116"/>
                <a:gd name="T8" fmla="*/ 225 w 340"/>
                <a:gd name="T9" fmla="*/ 75 h 116"/>
                <a:gd name="T10" fmla="*/ 144 w 340"/>
                <a:gd name="T11" fmla="*/ 24 h 116"/>
                <a:gd name="T12" fmla="*/ 0 w 340"/>
                <a:gd name="T13" fmla="*/ 99 h 116"/>
                <a:gd name="T14" fmla="*/ 10 w 340"/>
                <a:gd name="T15" fmla="*/ 116 h 116"/>
                <a:gd name="T16" fmla="*/ 144 w 340"/>
                <a:gd name="T17" fmla="*/ 46 h 116"/>
                <a:gd name="T18" fmla="*/ 144 w 340"/>
                <a:gd name="T19" fmla="*/ 46 h 116"/>
                <a:gd name="T20" fmla="*/ 144 w 340"/>
                <a:gd name="T21" fmla="*/ 46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40" h="116">
                  <a:moveTo>
                    <a:pt x="144" y="46"/>
                  </a:moveTo>
                  <a:lnTo>
                    <a:pt x="225" y="101"/>
                  </a:lnTo>
                  <a:lnTo>
                    <a:pt x="340" y="17"/>
                  </a:lnTo>
                  <a:lnTo>
                    <a:pt x="328" y="0"/>
                  </a:lnTo>
                  <a:lnTo>
                    <a:pt x="225" y="75"/>
                  </a:lnTo>
                  <a:lnTo>
                    <a:pt x="144" y="24"/>
                  </a:lnTo>
                  <a:lnTo>
                    <a:pt x="0" y="99"/>
                  </a:lnTo>
                  <a:lnTo>
                    <a:pt x="10" y="116"/>
                  </a:lnTo>
                  <a:lnTo>
                    <a:pt x="144" y="46"/>
                  </a:lnTo>
                  <a:moveTo>
                    <a:pt x="144" y="46"/>
                  </a:moveTo>
                  <a:lnTo>
                    <a:pt x="144" y="46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6" name="Freeform 12">
              <a:extLst>
                <a:ext uri="{FF2B5EF4-FFF2-40B4-BE49-F238E27FC236}">
                  <a16:creationId xmlns:a16="http://schemas.microsoft.com/office/drawing/2014/main" id="{56D7389A-8E55-384F-AAB7-B212292275C3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482013" y="5395913"/>
              <a:ext cx="820737" cy="541337"/>
            </a:xfrm>
            <a:custGeom>
              <a:avLst/>
              <a:gdLst>
                <a:gd name="T0" fmla="*/ 207 w 216"/>
                <a:gd name="T1" fmla="*/ 0 h 142"/>
                <a:gd name="T2" fmla="*/ 9 w 216"/>
                <a:gd name="T3" fmla="*/ 0 h 142"/>
                <a:gd name="T4" fmla="*/ 0 w 216"/>
                <a:gd name="T5" fmla="*/ 8 h 142"/>
                <a:gd name="T6" fmla="*/ 0 w 216"/>
                <a:gd name="T7" fmla="*/ 133 h 142"/>
                <a:gd name="T8" fmla="*/ 9 w 216"/>
                <a:gd name="T9" fmla="*/ 142 h 142"/>
                <a:gd name="T10" fmla="*/ 207 w 216"/>
                <a:gd name="T11" fmla="*/ 142 h 142"/>
                <a:gd name="T12" fmla="*/ 216 w 216"/>
                <a:gd name="T13" fmla="*/ 133 h 142"/>
                <a:gd name="T14" fmla="*/ 216 w 216"/>
                <a:gd name="T15" fmla="*/ 8 h 142"/>
                <a:gd name="T16" fmla="*/ 207 w 216"/>
                <a:gd name="T17" fmla="*/ 0 h 142"/>
                <a:gd name="T18" fmla="*/ 203 w 216"/>
                <a:gd name="T19" fmla="*/ 116 h 142"/>
                <a:gd name="T20" fmla="*/ 13 w 216"/>
                <a:gd name="T21" fmla="*/ 116 h 142"/>
                <a:gd name="T22" fmla="*/ 13 w 216"/>
                <a:gd name="T23" fmla="*/ 13 h 142"/>
                <a:gd name="T24" fmla="*/ 203 w 216"/>
                <a:gd name="T25" fmla="*/ 13 h 142"/>
                <a:gd name="T26" fmla="*/ 203 w 216"/>
                <a:gd name="T27" fmla="*/ 116 h 142"/>
                <a:gd name="T28" fmla="*/ 203 w 216"/>
                <a:gd name="T29" fmla="*/ 116 h 142"/>
                <a:gd name="T30" fmla="*/ 203 w 216"/>
                <a:gd name="T31" fmla="*/ 116 h 1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16" h="142">
                  <a:moveTo>
                    <a:pt x="207" y="0"/>
                  </a:moveTo>
                  <a:cubicBezTo>
                    <a:pt x="9" y="0"/>
                    <a:pt x="9" y="0"/>
                    <a:pt x="9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133"/>
                    <a:pt x="0" y="133"/>
                    <a:pt x="0" y="133"/>
                  </a:cubicBezTo>
                  <a:cubicBezTo>
                    <a:pt x="0" y="138"/>
                    <a:pt x="4" y="142"/>
                    <a:pt x="9" y="142"/>
                  </a:cubicBezTo>
                  <a:cubicBezTo>
                    <a:pt x="207" y="142"/>
                    <a:pt x="207" y="142"/>
                    <a:pt x="207" y="142"/>
                  </a:cubicBezTo>
                  <a:cubicBezTo>
                    <a:pt x="212" y="142"/>
                    <a:pt x="216" y="138"/>
                    <a:pt x="216" y="133"/>
                  </a:cubicBezTo>
                  <a:cubicBezTo>
                    <a:pt x="216" y="8"/>
                    <a:pt x="216" y="8"/>
                    <a:pt x="216" y="8"/>
                  </a:cubicBezTo>
                  <a:cubicBezTo>
                    <a:pt x="216" y="3"/>
                    <a:pt x="212" y="0"/>
                    <a:pt x="207" y="0"/>
                  </a:cubicBezTo>
                  <a:close/>
                  <a:moveTo>
                    <a:pt x="203" y="116"/>
                  </a:moveTo>
                  <a:cubicBezTo>
                    <a:pt x="13" y="116"/>
                    <a:pt x="13" y="116"/>
                    <a:pt x="13" y="116"/>
                  </a:cubicBezTo>
                  <a:cubicBezTo>
                    <a:pt x="13" y="13"/>
                    <a:pt x="13" y="13"/>
                    <a:pt x="13" y="13"/>
                  </a:cubicBezTo>
                  <a:cubicBezTo>
                    <a:pt x="203" y="13"/>
                    <a:pt x="203" y="13"/>
                    <a:pt x="203" y="13"/>
                  </a:cubicBezTo>
                  <a:lnTo>
                    <a:pt x="203" y="116"/>
                  </a:lnTo>
                  <a:close/>
                  <a:moveTo>
                    <a:pt x="203" y="116"/>
                  </a:moveTo>
                  <a:cubicBezTo>
                    <a:pt x="203" y="116"/>
                    <a:pt x="203" y="116"/>
                    <a:pt x="203" y="116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pic>
        <p:nvPicPr>
          <p:cNvPr id="97" name="图形 96">
            <a:extLst>
              <a:ext uri="{FF2B5EF4-FFF2-40B4-BE49-F238E27FC236}">
                <a16:creationId xmlns:a16="http://schemas.microsoft.com/office/drawing/2014/main" id="{578B9654-4CFC-5A4B-975D-2F846FA7E5F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8987554" y="2297618"/>
            <a:ext cx="465673" cy="456542"/>
          </a:xfrm>
          <a:prstGeom prst="rect">
            <a:avLst/>
          </a:prstGeom>
        </p:spPr>
      </p:pic>
      <p:pic>
        <p:nvPicPr>
          <p:cNvPr id="98" name="图形 97">
            <a:extLst>
              <a:ext uri="{FF2B5EF4-FFF2-40B4-BE49-F238E27FC236}">
                <a16:creationId xmlns:a16="http://schemas.microsoft.com/office/drawing/2014/main" id="{B8101256-B300-1549-B2A2-C5881CB8D5E4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6936029" y="4416700"/>
            <a:ext cx="565785" cy="565785"/>
          </a:xfrm>
          <a:prstGeom prst="rect">
            <a:avLst/>
          </a:prstGeom>
        </p:spPr>
      </p:pic>
      <p:pic>
        <p:nvPicPr>
          <p:cNvPr id="99" name="图形 98">
            <a:extLst>
              <a:ext uri="{FF2B5EF4-FFF2-40B4-BE49-F238E27FC236}">
                <a16:creationId xmlns:a16="http://schemas.microsoft.com/office/drawing/2014/main" id="{A4FD3307-5638-904D-B2D6-E02389142531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6982587" y="2297618"/>
            <a:ext cx="519227" cy="5192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654895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 dirty="0">
                <a:ea typeface="微软雅黑" panose="020B0503020204020204" pitchFamily="34" charset="-122"/>
              </a:rPr>
              <a:t>Sangfor Technologies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 dirty="0"/>
              <a:t>Page  </a:t>
            </a:r>
            <a:fld id="{6F6B6950-8D1A-4668-8374-25B44628E0DF}" type="slidenum">
              <a:rPr lang="zh-CN" altLang="en-US" smtClean="0"/>
              <a:t>24</a:t>
            </a:fld>
            <a:endParaRPr lang="zh-CN" altLang="en-US"/>
          </a:p>
        </p:txBody>
      </p:sp>
      <p:sp>
        <p:nvSpPr>
          <p:cNvPr id="5" name="Title 4"/>
          <p:cNvSpPr>
            <a:spLocks noGrp="1"/>
          </p:cNvSpPr>
          <p:nvPr>
            <p:ph type="ctrTitle"/>
          </p:nvPr>
        </p:nvSpPr>
        <p:spPr>
          <a:xfrm>
            <a:off x="558800" y="165099"/>
            <a:ext cx="7107161" cy="550863"/>
          </a:xfrm>
        </p:spPr>
        <p:txBody>
          <a:bodyPr>
            <a:normAutofit/>
          </a:bodyPr>
          <a:lstStyle/>
          <a:p>
            <a:r>
              <a:rPr lang="en-US" dirty="0"/>
              <a:t>Next </a:t>
            </a:r>
            <a:r>
              <a:rPr lang="en-US" dirty="0">
                <a:ea typeface="+mj-lt"/>
                <a:cs typeface="+mj-lt"/>
              </a:rPr>
              <a:t>Weekly </a:t>
            </a:r>
            <a:r>
              <a:rPr lang="en-US" dirty="0"/>
              <a:t>Security</a:t>
            </a:r>
            <a:r>
              <a:rPr lang="en-US" dirty="0">
                <a:ea typeface="+mj-lt"/>
                <a:cs typeface="+mj-lt"/>
              </a:rPr>
              <a:t> </a:t>
            </a:r>
            <a:r>
              <a:rPr lang="en-US" dirty="0"/>
              <a:t>Webinar</a:t>
            </a:r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1BD8A9FF-836C-1D48-AB23-3601132722A6}"/>
              </a:ext>
            </a:extLst>
          </p:cNvPr>
          <p:cNvSpPr/>
          <p:nvPr/>
        </p:nvSpPr>
        <p:spPr>
          <a:xfrm>
            <a:off x="877625" y="1303633"/>
            <a:ext cx="6978996" cy="38408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zh-CN" sz="2000" b="1" dirty="0">
                <a:solidFill>
                  <a:srgbClr val="00B0F0"/>
                </a:solidFill>
                <a:latin typeface="Century Gothic" panose="020B0502020202020204" pitchFamily="34" charset="0"/>
              </a:rPr>
              <a:t>17th November 2020 16:00 (GMT +8)</a:t>
            </a:r>
          </a:p>
          <a:p>
            <a:pPr>
              <a:lnSpc>
                <a:spcPct val="200000"/>
              </a:lnSpc>
            </a:pPr>
            <a:endParaRPr lang="en-US" altLang="zh-CN" sz="1600" b="1" dirty="0">
              <a:solidFill>
                <a:srgbClr val="00B0F0"/>
              </a:solidFill>
              <a:latin typeface="Century Gothic" panose="020B0502020202020204" pitchFamily="34" charset="0"/>
            </a:endParaRPr>
          </a:p>
          <a:p>
            <a:pPr>
              <a:lnSpc>
                <a:spcPct val="200000"/>
              </a:lnSpc>
            </a:pPr>
            <a:r>
              <a:rPr lang="en-US" altLang="zh-CN" b="1" dirty="0">
                <a:solidFill>
                  <a:srgbClr val="00B0F0"/>
                </a:solidFill>
                <a:latin typeface="Century Gothic" panose="020B0502020202020204" pitchFamily="34" charset="0"/>
              </a:rPr>
              <a:t>Securing Your Internet Gateway is Vital for Security Posture</a:t>
            </a:r>
            <a:br>
              <a:rPr lang="en" altLang="zh-CN" dirty="0">
                <a:solidFill>
                  <a:schemeClr val="bg1"/>
                </a:solidFill>
                <a:latin typeface="Century Gothic" panose="020B0502020202020204" pitchFamily="34" charset="0"/>
              </a:rPr>
            </a:br>
            <a:r>
              <a:rPr lang="en-US" altLang="zh-CN" sz="1400" dirty="0">
                <a:solidFill>
                  <a:schemeClr val="bg1"/>
                </a:solidFill>
                <a:latin typeface="Century Gothic" panose="020B0502020202020204" pitchFamily="34" charset="0"/>
              </a:rPr>
              <a:t>An unsecured Internet gateway is an open door for attackers and those with malicious intent. Join </a:t>
            </a:r>
            <a:r>
              <a:rPr lang="en-US" altLang="zh-CN" sz="1400" dirty="0" err="1">
                <a:solidFill>
                  <a:schemeClr val="bg1"/>
                </a:solidFill>
                <a:latin typeface="Century Gothic" panose="020B0502020202020204" pitchFamily="34" charset="0"/>
              </a:rPr>
              <a:t>Sangfor</a:t>
            </a:r>
            <a:r>
              <a:rPr lang="en-US" altLang="zh-CN" sz="1400" dirty="0">
                <a:solidFill>
                  <a:schemeClr val="bg1"/>
                </a:solidFill>
                <a:latin typeface="Century Gothic" panose="020B0502020202020204" pitchFamily="34" charset="0"/>
              </a:rPr>
              <a:t> experts to learn about good governance of security policies and how they can integrate seamlessly into a customer environment while enabling the enterprise to achieve an optimal balance between security, compliance and employee productivity and efficiency.</a:t>
            </a:r>
            <a:endParaRPr lang="en" altLang="zh-CN" sz="140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组合 11"/>
          <p:cNvGrpSpPr/>
          <p:nvPr/>
        </p:nvGrpSpPr>
        <p:grpSpPr>
          <a:xfrm>
            <a:off x="819150" y="2505670"/>
            <a:ext cx="5073283" cy="2188296"/>
            <a:chOff x="1320954" y="2140837"/>
            <a:chExt cx="5073283" cy="2188296"/>
          </a:xfrm>
        </p:grpSpPr>
        <p:sp>
          <p:nvSpPr>
            <p:cNvPr id="18" name="矩形 2"/>
            <p:cNvSpPr/>
            <p:nvPr/>
          </p:nvSpPr>
          <p:spPr>
            <a:xfrm>
              <a:off x="1320954" y="3037113"/>
              <a:ext cx="5073283" cy="12920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ts val="2400"/>
                </a:lnSpc>
              </a:pPr>
              <a:r>
                <a:rPr lang="en-US" altLang="en-US" sz="1600" b="1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  <a:sym typeface="微软雅黑" panose="020B0503020204020204" pitchFamily="34" charset="-122"/>
                </a:rPr>
                <a:t>Eugene Yew</a:t>
              </a:r>
            </a:p>
            <a:p>
              <a:pPr>
                <a:lnSpc>
                  <a:spcPts val="2400"/>
                </a:lnSpc>
              </a:pPr>
              <a:r>
                <a:rPr lang="en-US" altLang="en-US" sz="1600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  <a:sym typeface="微软雅黑" panose="020B0503020204020204" pitchFamily="34" charset="-122"/>
                </a:rPr>
                <a:t>Product Marketing Manager (IAM/CASB)</a:t>
              </a:r>
            </a:p>
            <a:p>
              <a:pPr>
                <a:lnSpc>
                  <a:spcPts val="2400"/>
                </a:lnSpc>
              </a:pPr>
              <a:r>
                <a:rPr lang="en-US" altLang="en-US" sz="1600" dirty="0" err="1">
                  <a:solidFill>
                    <a:schemeClr val="bg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  <a:sym typeface="微软雅黑" panose="020B0503020204020204" pitchFamily="34" charset="-122"/>
                </a:rPr>
                <a:t>Sangfor</a:t>
              </a:r>
              <a:r>
                <a:rPr lang="en-US" altLang="en-US" sz="1600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  <a:sym typeface="微软雅黑" panose="020B0503020204020204" pitchFamily="34" charset="-122"/>
                </a:rPr>
                <a:t> Technologies</a:t>
              </a:r>
            </a:p>
            <a:p>
              <a:pPr>
                <a:lnSpc>
                  <a:spcPts val="2400"/>
                </a:lnSpc>
              </a:pPr>
              <a:r>
                <a:rPr lang="en-US" altLang="en-US" sz="1600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  <a:sym typeface="微软雅黑" panose="020B0503020204020204" pitchFamily="34" charset="-122"/>
                </a:rPr>
                <a:t>eugene.yew@sangfor.com</a:t>
              </a:r>
            </a:p>
          </p:txBody>
        </p:sp>
        <p:sp>
          <p:nvSpPr>
            <p:cNvPr id="15" name="矩形 14"/>
            <p:cNvSpPr/>
            <p:nvPr/>
          </p:nvSpPr>
          <p:spPr>
            <a:xfrm>
              <a:off x="1320954" y="2140837"/>
              <a:ext cx="4051109" cy="92333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5400" b="1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charset="-122"/>
                </a:rPr>
                <a:t>THANK YOU</a:t>
              </a:r>
              <a:endParaRPr lang="zh-CN" altLang="en-US" sz="5400" b="1" dirty="0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  <p:cxnSp>
          <p:nvCxnSpPr>
            <p:cNvPr id="16" name="直接连接符 15"/>
            <p:cNvCxnSpPr>
              <a:cxnSpLocks/>
            </p:cNvCxnSpPr>
            <p:nvPr/>
          </p:nvCxnSpPr>
          <p:spPr>
            <a:xfrm>
              <a:off x="1415057" y="3037113"/>
              <a:ext cx="3997004" cy="0"/>
            </a:xfrm>
            <a:prstGeom prst="line">
              <a:avLst/>
            </a:prstGeom>
            <a:ln w="12700">
              <a:solidFill>
                <a:srgbClr val="C9C9C9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11" name="图片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439" y="382014"/>
            <a:ext cx="2006357" cy="659385"/>
          </a:xfrm>
          <a:prstGeom prst="rect">
            <a:avLst/>
          </a:prstGeom>
        </p:spPr>
      </p:pic>
      <p:sp>
        <p:nvSpPr>
          <p:cNvPr id="25" name="矩形 24"/>
          <p:cNvSpPr/>
          <p:nvPr/>
        </p:nvSpPr>
        <p:spPr>
          <a:xfrm>
            <a:off x="913253" y="6517951"/>
            <a:ext cx="162252" cy="162252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1131708" y="6460578"/>
            <a:ext cx="156004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en-US" sz="1200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  <a:sym typeface="微软雅黑" panose="020B0503020204020204" pitchFamily="34" charset="-122"/>
              </a:rPr>
              <a:t>www.sangfor.com</a:t>
            </a:r>
            <a:endParaRPr lang="en-US" altLang="en-US" sz="1200" dirty="0">
              <a:solidFill>
                <a:schemeClr val="bg1"/>
              </a:solidFill>
              <a:latin typeface="Century Gothic" panose="020B0502020202020204" pitchFamily="34" charset="0"/>
              <a:ea typeface="微软雅黑" charset="-122"/>
            </a:endParaRPr>
          </a:p>
        </p:txBody>
      </p:sp>
      <p:grpSp>
        <p:nvGrpSpPr>
          <p:cNvPr id="27" name="组合 26"/>
          <p:cNvGrpSpPr/>
          <p:nvPr/>
        </p:nvGrpSpPr>
        <p:grpSpPr>
          <a:xfrm>
            <a:off x="4943635" y="6460578"/>
            <a:ext cx="2304730" cy="276999"/>
            <a:chOff x="4872830" y="6460578"/>
            <a:chExt cx="2304730" cy="276999"/>
          </a:xfrm>
        </p:grpSpPr>
        <p:sp>
          <p:nvSpPr>
            <p:cNvPr id="28" name="矩形 27"/>
            <p:cNvSpPr/>
            <p:nvPr/>
          </p:nvSpPr>
          <p:spPr>
            <a:xfrm>
              <a:off x="4872830" y="6517951"/>
              <a:ext cx="162252" cy="162252"/>
            </a:xfrm>
            <a:prstGeom prst="rect">
              <a:avLst/>
            </a:prstGeom>
            <a:solidFill>
              <a:srgbClr val="79BD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9" name="文本框 28"/>
            <p:cNvSpPr txBox="1"/>
            <p:nvPr/>
          </p:nvSpPr>
          <p:spPr>
            <a:xfrm>
              <a:off x="5077305" y="6460578"/>
              <a:ext cx="210025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en-US" sz="1200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charset="-122"/>
                  <a:sym typeface="微软雅黑" panose="020B0503020204020204" pitchFamily="34" charset="-122"/>
                </a:rPr>
                <a:t>Sangfor Technologies Inc.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35534311"/>
      </p:ext>
    </p:extLst>
  </p:cSld>
  <p:clrMapOvr>
    <a:masterClrMapping/>
  </p:clrMapOvr>
  <p:transition>
    <p:fade/>
  </p:transition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自定义 1">
      <a:majorFont>
        <a:latin typeface="Century Gothic"/>
        <a:ea typeface="Century Gothic"/>
        <a:cs typeface=""/>
      </a:majorFont>
      <a:minorFont>
        <a:latin typeface="Century Gothic"/>
        <a:ea typeface="Century Gothic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9BDA20EC7826B4BA0C6DC70B5F72CAF" ma:contentTypeVersion="12" ma:contentTypeDescription="Create a new document." ma:contentTypeScope="" ma:versionID="867abc61c0753f63d49fca0c0c3f0625">
  <xsd:schema xmlns:xsd="http://www.w3.org/2001/XMLSchema" xmlns:xs="http://www.w3.org/2001/XMLSchema" xmlns:p="http://schemas.microsoft.com/office/2006/metadata/properties" xmlns:ns2="1feb58f4-9bb1-454f-9bde-61dd78d0bd48" xmlns:ns3="40bf5473-31f4-403a-9eae-2673c3d7009b" targetNamespace="http://schemas.microsoft.com/office/2006/metadata/properties" ma:root="true" ma:fieldsID="b0f615d4a59941f47ffc7f2402272b75" ns2:_="" ns3:_="">
    <xsd:import namespace="1feb58f4-9bb1-454f-9bde-61dd78d0bd48"/>
    <xsd:import namespace="40bf5473-31f4-403a-9eae-2673c3d7009b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3:SharedWithUsers" minOccurs="0"/>
                <xsd:element ref="ns3:SharedWithDetails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DateTaken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feb58f4-9bb1-454f-9bde-61dd78d0bd48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0bf5473-31f4-403a-9eae-2673c3d7009b" elementFormDefault="qualified">
    <xsd:import namespace="http://schemas.microsoft.com/office/2006/documentManagement/types"/>
    <xsd:import namespace="http://schemas.microsoft.com/office/infopath/2007/PartnerControls"/>
    <xsd:element name="SharedWithUsers" ma:index="1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8F7407E5-A978-42C6-8D35-8BCB9F82E0F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345F0BD2-0501-4276-9A61-CB9A6B1E6F3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1feb58f4-9bb1-454f-9bde-61dd78d0bd48"/>
    <ds:schemaRef ds:uri="40bf5473-31f4-403a-9eae-2673c3d7009b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006A42E2-C54D-4306-8559-3B48D48D543C}">
  <ds:schemaRefs>
    <ds:schemaRef ds:uri="http://schemas.microsoft.com/office/2006/metadata/properties"/>
    <ds:schemaRef ds:uri="http://schemas.microsoft.com/office/infopath/2007/PartnerControls"/>
    <ds:schemaRef ds:uri="http://schemas.microsoft.com/office/2006/documentManagement/types"/>
    <ds:schemaRef ds:uri="http://purl.org/dc/elements/1.1/"/>
    <ds:schemaRef ds:uri="http://purl.org/dc/dcmitype/"/>
    <ds:schemaRef ds:uri="1feb58f4-9bb1-454f-9bde-61dd78d0bd48"/>
    <ds:schemaRef ds:uri="http://schemas.openxmlformats.org/package/2006/metadata/core-properties"/>
    <ds:schemaRef ds:uri="40bf5473-31f4-403a-9eae-2673c3d7009b"/>
    <ds:schemaRef ds:uri="http://www.w3.org/XML/1998/namespace"/>
    <ds:schemaRef ds:uri="http://purl.org/dc/terms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4381</TotalTime>
  <Words>803</Words>
  <Application>Microsoft Office PowerPoint</Application>
  <PresentationFormat>Widescreen</PresentationFormat>
  <Paragraphs>243</Paragraphs>
  <Slides>26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32" baseType="lpstr">
      <vt:lpstr>等线</vt:lpstr>
      <vt:lpstr>Arial</vt:lpstr>
      <vt:lpstr>Calibri</vt:lpstr>
      <vt:lpstr>Century Gothic</vt:lpstr>
      <vt:lpstr>Helvetica Neue LT Std</vt:lpstr>
      <vt:lpstr>Office 主题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Next Weekly Security Webinar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</dc:title>
  <dc:creator>2019</dc:creator>
  <cp:lastModifiedBy>eugene.yew@sangfor.com</cp:lastModifiedBy>
  <cp:revision>212</cp:revision>
  <dcterms:created xsi:type="dcterms:W3CDTF">2019-02-27T02:00:39Z</dcterms:created>
  <dcterms:modified xsi:type="dcterms:W3CDTF">2021-08-16T03:50:57Z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0x01010049BDA20EC7826B4BA0C6DC70B5F72CAF</vt:lpwstr>
  </property>
</Properties>
</file>