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p:sldMasterIdLst>
    <p:sldMasterId id="2147483648" r:id="rId1"/>
  </p:sldMasterIdLst>
  <p:notesMasterIdLst>
    <p:notesMasterId r:id="rId4"/>
  </p:notesMasterIdLst>
  <p:sldIdLst>
    <p:sldId id="277" r:id="rId3"/>
    <p:sldId id="1233" r:id="rId5"/>
    <p:sldId id="1266" r:id="rId6"/>
    <p:sldId id="1252" r:id="rId7"/>
    <p:sldId id="1253" r:id="rId8"/>
    <p:sldId id="1265" r:id="rId9"/>
    <p:sldId id="1242" r:id="rId10"/>
    <p:sldId id="1264" r:id="rId11"/>
    <p:sldId id="1268" r:id="rId12"/>
    <p:sldId id="1270" r:id="rId13"/>
    <p:sldId id="1280" r:id="rId14"/>
    <p:sldId id="1281" r:id="rId15"/>
    <p:sldId id="1282" r:id="rId16"/>
    <p:sldId id="1278" r:id="rId17"/>
    <p:sldId id="1271" r:id="rId18"/>
    <p:sldId id="1275" r:id="rId19"/>
    <p:sldId id="1256" r:id="rId20"/>
    <p:sldId id="1283" r:id="rId21"/>
    <p:sldId id="1279" r:id="rId22"/>
    <p:sldId id="1260" r:id="rId23"/>
    <p:sldId id="1261" r:id="rId24"/>
    <p:sldId id="1277"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16272" initials="1" lastIdx="1" clrIdx="0"/>
  <p:cmAuthor id="2" name="Allen Lim" initials="AL"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AFF1"/>
    <a:srgbClr val="174199"/>
    <a:srgbClr val="92D04F"/>
    <a:srgbClr val="14316C"/>
    <a:srgbClr val="13326D"/>
    <a:srgbClr val="1A2147"/>
    <a:srgbClr val="163886"/>
    <a:srgbClr val="17409A"/>
    <a:srgbClr val="151B3B"/>
    <a:srgbClr val="0F13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05"/>
    <p:restoredTop sz="96405" autoAdjust="0"/>
  </p:normalViewPr>
  <p:slideViewPr>
    <p:cSldViewPr snapToGrid="0">
      <p:cViewPr varScale="1">
        <p:scale>
          <a:sx n="59" d="100"/>
          <a:sy n="59" d="100"/>
        </p:scale>
        <p:origin x="1136" y="60"/>
      </p:cViewPr>
      <p:guideLst>
        <p:guide orient="horz" pos="4201"/>
        <p:guide pos="551"/>
        <p:guide pos="7129"/>
      </p:guideLst>
    </p:cSldViewPr>
  </p:slideViewPr>
  <p:notesTextViewPr>
    <p:cViewPr>
      <p:scale>
        <a:sx n="1" d="1"/>
        <a:sy n="1" d="1"/>
      </p:scale>
      <p:origin x="0" y="0"/>
    </p:cViewPr>
  </p:notesTextViewPr>
  <p:sorterViewPr>
    <p:cViewPr>
      <p:scale>
        <a:sx n="100" d="100"/>
        <a:sy n="100" d="100"/>
      </p:scale>
      <p:origin x="0" y="-1392"/>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commentAuthors" Target="commentAuthors.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00000"/>
              </a:lnSpc>
            </a:pPr>
            <a:endParaRPr lang="en-US" altLang="zh-TW" sz="1200" dirty="0">
              <a:solidFill>
                <a:schemeClr val="bg1"/>
              </a:solidFill>
            </a:endParaRPr>
          </a:p>
          <a:p>
            <a:pPr>
              <a:lnSpc>
                <a:spcPct val="100000"/>
              </a:lnSpc>
            </a:pPr>
            <a:endParaRPr lang="zh-TW" altLang="zh-TW" sz="1200" dirty="0">
              <a:solidFill>
                <a:schemeClr val="bg1"/>
              </a:solidFill>
            </a:endParaRPr>
          </a:p>
          <a:p>
            <a:endParaRPr kumimoji="1"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endParaRPr lang="en-US" altLang="zh-CN">
              <a:ea typeface="微软雅黑" panose="020B0503020204020204" pitchFamily="34" charset="-122"/>
            </a:endParaRP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fld>
            <a:endParaRPr lang="zh-CN" altLang="en-US"/>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endParaRPr lang="en-US" altLang="zh-CN">
              <a:ea typeface="微软雅黑" panose="020B0503020204020204" pitchFamily="34" charset="-122"/>
            </a:endParaRP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endParaRPr lang="en-US" altLang="zh-CN">
              <a:ea typeface="微软雅黑" panose="020B0503020204020204" pitchFamily="34" charset="-122"/>
            </a:endParaRP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a:t>单击此处编辑母版标题样式</a:t>
            </a:r>
            <a:endParaRPr lang="zh-CN" altLang="en-US" b="1"/>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endParaRPr lang="en-US" altLang="zh-CN">
              <a:ea typeface="微软雅黑" panose="020B0503020204020204" pitchFamily="34" charset="-122"/>
            </a:endParaRP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fld>
            <a:endParaRPr lang="zh-CN" altLang="en-US"/>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endParaRPr lang="en-US" altLang="zh-CN">
              <a:ea typeface="微软雅黑" panose="020B0503020204020204" pitchFamily="34" charset="-122"/>
            </a:endParaRP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fld>
            <a:endParaRPr lang="zh-CN" altLang="en-US"/>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a:t>单击此处编辑母版标题样式</a:t>
            </a:r>
            <a:endParaRPr lang="zh-CN" altLang="en-US" b="1"/>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endParaRPr lang="en-US" altLang="zh-CN">
              <a:ea typeface="微软雅黑" panose="020B0503020204020204" pitchFamily="34" charset="-122"/>
            </a:endParaRP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fld>
            <a:endParaRPr lang="zh-CN" altLang="en-US"/>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95C62BC-63D8-4176-937B-D5EBCAA09FF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Slide Number Placeholder 2"/>
          <p:cNvSpPr>
            <a:spLocks noGrp="1"/>
          </p:cNvSpPr>
          <p:nvPr>
            <p:ph type="sldNum" sz="quarter" idx="10"/>
          </p:nvPr>
        </p:nvSpPr>
        <p:spPr/>
        <p:txBody>
          <a:bodyPr/>
          <a:lstStyle/>
          <a:p>
            <a:fld id="{795C62BC-63D8-4176-937B-D5EBCAA09FF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1_标题幻灯片">
  <p:cSld name="2_标题幻灯片">
    <p:bg>
      <p:bgPr>
        <a:blipFill>
          <a:blip r:embed="rId2"/>
          <a:stretch>
            <a:fillRect/>
          </a:stretch>
        </a:blipFill>
        <a:effectLst/>
      </p:bgPr>
    </p:bg>
    <p:spTree>
      <p:nvGrpSpPr>
        <p:cNvPr id="1" name="Shape 26"/>
        <p:cNvGrpSpPr/>
        <p:nvPr/>
      </p:nvGrpSpPr>
      <p:grpSpPr>
        <a:xfrm>
          <a:off x="0" y="0"/>
          <a:ext cx="0" cy="0"/>
          <a:chOff x="0" y="0"/>
          <a:chExt cx="0" cy="0"/>
        </a:xfrm>
      </p:grpSpPr>
      <p:sp>
        <p:nvSpPr>
          <p:cNvPr id="27" name="Google Shape;27;p48"/>
          <p:cNvSpPr txBox="1">
            <a:spLocks noGrp="1"/>
          </p:cNvSpPr>
          <p:nvPr>
            <p:ph type="dt" idx="10"/>
          </p:nvPr>
        </p:nvSpPr>
        <p:spPr>
          <a:xfrm>
            <a:off x="1089660" y="6415619"/>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50000"/>
              </a:lnSpc>
              <a:spcBef>
                <a:spcPts val="0"/>
              </a:spcBef>
              <a:spcAft>
                <a:spcPts val="0"/>
              </a:spcAft>
              <a:buSzPts val="1400"/>
              <a:buNone/>
              <a:defRPr sz="12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pPr>
              <a:buClr>
                <a:srgbClr val="000000"/>
              </a:buClr>
              <a:buFont typeface="Arial" panose="020B0604020202090204"/>
              <a:buNone/>
            </a:pPr>
            <a:endParaRPr kern="0">
              <a:solidFill>
                <a:srgbClr val="FFFFFF"/>
              </a:solidFill>
            </a:endParaRPr>
          </a:p>
        </p:txBody>
      </p:sp>
      <p:sp>
        <p:nvSpPr>
          <p:cNvPr id="28" name="Google Shape;28;p48"/>
          <p:cNvSpPr txBox="1">
            <a:spLocks noGrp="1"/>
          </p:cNvSpPr>
          <p:nvPr>
            <p:ph type="ftr" idx="11"/>
          </p:nvPr>
        </p:nvSpPr>
        <p:spPr>
          <a:xfrm>
            <a:off x="4038600" y="6415619"/>
            <a:ext cx="4114800" cy="365125"/>
          </a:xfrm>
          <a:prstGeom prst="rect">
            <a:avLst/>
          </a:prstGeom>
          <a:noFill/>
          <a:ln>
            <a:noFill/>
          </a:ln>
        </p:spPr>
        <p:txBody>
          <a:bodyPr spcFirstLastPara="1" wrap="square" lIns="91425" tIns="45700" rIns="91425" bIns="45700" anchor="t" anchorCtr="0">
            <a:noAutofit/>
          </a:bodyPr>
          <a:lstStyle>
            <a:lvl1pPr marR="0" lvl="0" algn="ctr" rtl="0">
              <a:lnSpc>
                <a:spcPct val="150000"/>
              </a:lnSpc>
              <a:spcBef>
                <a:spcPts val="0"/>
              </a:spcBef>
              <a:spcAft>
                <a:spcPts val="0"/>
              </a:spcAft>
              <a:buSzPts val="1400"/>
              <a:buNone/>
              <a:defRPr sz="12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pPr>
              <a:buClr>
                <a:srgbClr val="000000"/>
              </a:buClr>
              <a:buFont typeface="Arial" panose="020B0604020202090204"/>
              <a:buNone/>
            </a:pPr>
            <a:endParaRPr kern="0">
              <a:solidFill>
                <a:srgbClr val="FFFFFF"/>
              </a:solidFill>
            </a:endParaRPr>
          </a:p>
        </p:txBody>
      </p:sp>
      <p:grpSp>
        <p:nvGrpSpPr>
          <p:cNvPr id="29" name="Google Shape;29;p48"/>
          <p:cNvGrpSpPr/>
          <p:nvPr/>
        </p:nvGrpSpPr>
        <p:grpSpPr>
          <a:xfrm>
            <a:off x="907549" y="6517055"/>
            <a:ext cx="10423265" cy="162252"/>
            <a:chOff x="907549" y="6523638"/>
            <a:chExt cx="10423265" cy="162252"/>
          </a:xfrm>
        </p:grpSpPr>
        <p:sp>
          <p:nvSpPr>
            <p:cNvPr id="30" name="Google Shape;30;p48"/>
            <p:cNvSpPr/>
            <p:nvPr/>
          </p:nvSpPr>
          <p:spPr>
            <a:xfrm>
              <a:off x="11168562" y="6523638"/>
              <a:ext cx="162252" cy="162252"/>
            </a:xfrm>
            <a:prstGeom prst="rect">
              <a:avLst/>
            </a:prstGeom>
            <a:solidFill>
              <a:srgbClr val="6FB332"/>
            </a:solidFill>
            <a:ln>
              <a:noFill/>
            </a:ln>
          </p:spPr>
          <p:txBody>
            <a:bodyPr spcFirstLastPara="1" wrap="square" lIns="91425" tIns="45700" rIns="91425" bIns="45700" anchor="ctr" anchorCtr="0">
              <a:noAutofit/>
            </a:bodyPr>
            <a:lstStyle/>
            <a:p>
              <a:pPr algn="ctr">
                <a:buClr>
                  <a:srgbClr val="000000"/>
                </a:buClr>
                <a:buFont typeface="Arial" panose="020B0604020202090204"/>
                <a:buNone/>
              </a:pPr>
              <a:endParaRPr kern="0">
                <a:solidFill>
                  <a:srgbClr val="000000"/>
                </a:solidFill>
                <a:latin typeface="Century Gothic"/>
                <a:ea typeface="Century Gothic"/>
                <a:cs typeface="Century Gothic"/>
                <a:sym typeface="Century Gothic"/>
              </a:endParaRPr>
            </a:p>
          </p:txBody>
        </p:sp>
        <p:sp>
          <p:nvSpPr>
            <p:cNvPr id="31" name="Google Shape;31;p48"/>
            <p:cNvSpPr/>
            <p:nvPr/>
          </p:nvSpPr>
          <p:spPr>
            <a:xfrm>
              <a:off x="907549" y="6523638"/>
              <a:ext cx="162252" cy="162252"/>
            </a:xfrm>
            <a:prstGeom prst="rect">
              <a:avLst/>
            </a:prstGeom>
            <a:solidFill>
              <a:srgbClr val="00B0F0"/>
            </a:solidFill>
            <a:ln>
              <a:noFill/>
            </a:ln>
          </p:spPr>
          <p:txBody>
            <a:bodyPr spcFirstLastPara="1" wrap="square" lIns="91425" tIns="45700" rIns="91425" bIns="45700" anchor="ctr" anchorCtr="0">
              <a:noAutofit/>
            </a:bodyPr>
            <a:lstStyle/>
            <a:p>
              <a:pPr algn="ctr">
                <a:buClr>
                  <a:srgbClr val="000000"/>
                </a:buClr>
                <a:buFont typeface="Arial" panose="020B0604020202090204"/>
                <a:buNone/>
              </a:pPr>
              <a:endParaRPr kern="0">
                <a:solidFill>
                  <a:srgbClr val="000000"/>
                </a:solidFill>
                <a:latin typeface="Century Gothic"/>
                <a:ea typeface="Century Gothic"/>
                <a:cs typeface="Century Gothic"/>
                <a:sym typeface="Century Gothic"/>
              </a:endParaRPr>
            </a:p>
          </p:txBody>
        </p:sp>
      </p:grpSp>
      <p:cxnSp>
        <p:nvCxnSpPr>
          <p:cNvPr id="32" name="Google Shape;32;p48"/>
          <p:cNvCxnSpPr/>
          <p:nvPr/>
        </p:nvCxnSpPr>
        <p:spPr>
          <a:xfrm>
            <a:off x="914400" y="6299667"/>
            <a:ext cx="10421938" cy="0"/>
          </a:xfrm>
          <a:prstGeom prst="straightConnector1">
            <a:avLst/>
          </a:prstGeom>
          <a:noFill/>
          <a:ln w="12700" cap="flat" cmpd="sng">
            <a:solidFill>
              <a:srgbClr val="79BD28"/>
            </a:solidFill>
            <a:prstDash val="solid"/>
            <a:miter lim="800000"/>
            <a:headEnd type="none" w="sm" len="sm"/>
            <a:tailEnd type="none" w="sm" len="sm"/>
          </a:ln>
        </p:spPr>
      </p:cxnSp>
      <p:sp>
        <p:nvSpPr>
          <p:cNvPr id="33" name="Google Shape;33;p48"/>
          <p:cNvSpPr txBox="1">
            <a:spLocks noGrp="1"/>
          </p:cNvSpPr>
          <p:nvPr>
            <p:ph type="sldNum" idx="12"/>
          </p:nvPr>
        </p:nvSpPr>
        <p:spPr>
          <a:xfrm>
            <a:off x="8432797" y="6415619"/>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a:solidFill>
                  <a:schemeClr val="lt1"/>
                </a:solidFill>
                <a:latin typeface="Century Gothic"/>
                <a:ea typeface="Century Gothic"/>
                <a:cs typeface="Century Gothic"/>
                <a:sym typeface="Century Gothic"/>
              </a:defRPr>
            </a:lvl1pPr>
            <a:lvl2pPr marL="0" lvl="1" indent="0" algn="r">
              <a:spcBef>
                <a:spcPts val="0"/>
              </a:spcBef>
              <a:buNone/>
              <a:defRPr sz="1200">
                <a:solidFill>
                  <a:schemeClr val="lt1"/>
                </a:solidFill>
                <a:latin typeface="Century Gothic"/>
                <a:ea typeface="Century Gothic"/>
                <a:cs typeface="Century Gothic"/>
                <a:sym typeface="Century Gothic"/>
              </a:defRPr>
            </a:lvl2pPr>
            <a:lvl3pPr marL="0" lvl="2" indent="0" algn="r">
              <a:spcBef>
                <a:spcPts val="0"/>
              </a:spcBef>
              <a:buNone/>
              <a:defRPr sz="1200">
                <a:solidFill>
                  <a:schemeClr val="lt1"/>
                </a:solidFill>
                <a:latin typeface="Century Gothic"/>
                <a:ea typeface="Century Gothic"/>
                <a:cs typeface="Century Gothic"/>
                <a:sym typeface="Century Gothic"/>
              </a:defRPr>
            </a:lvl3pPr>
            <a:lvl4pPr marL="0" lvl="3" indent="0" algn="r">
              <a:spcBef>
                <a:spcPts val="0"/>
              </a:spcBef>
              <a:buNone/>
              <a:defRPr sz="1200">
                <a:solidFill>
                  <a:schemeClr val="lt1"/>
                </a:solidFill>
                <a:latin typeface="Century Gothic"/>
                <a:ea typeface="Century Gothic"/>
                <a:cs typeface="Century Gothic"/>
                <a:sym typeface="Century Gothic"/>
              </a:defRPr>
            </a:lvl4pPr>
            <a:lvl5pPr marL="0" lvl="4" indent="0" algn="r">
              <a:spcBef>
                <a:spcPts val="0"/>
              </a:spcBef>
              <a:buNone/>
              <a:defRPr sz="1200">
                <a:solidFill>
                  <a:schemeClr val="lt1"/>
                </a:solidFill>
                <a:latin typeface="Century Gothic"/>
                <a:ea typeface="Century Gothic"/>
                <a:cs typeface="Century Gothic"/>
                <a:sym typeface="Century Gothic"/>
              </a:defRPr>
            </a:lvl5pPr>
            <a:lvl6pPr marL="0" lvl="5" indent="0" algn="r">
              <a:spcBef>
                <a:spcPts val="0"/>
              </a:spcBef>
              <a:buNone/>
              <a:defRPr sz="1200">
                <a:solidFill>
                  <a:schemeClr val="lt1"/>
                </a:solidFill>
                <a:latin typeface="Century Gothic"/>
                <a:ea typeface="Century Gothic"/>
                <a:cs typeface="Century Gothic"/>
                <a:sym typeface="Century Gothic"/>
              </a:defRPr>
            </a:lvl6pPr>
            <a:lvl7pPr marL="0" lvl="6" indent="0" algn="r">
              <a:spcBef>
                <a:spcPts val="0"/>
              </a:spcBef>
              <a:buNone/>
              <a:defRPr sz="1200">
                <a:solidFill>
                  <a:schemeClr val="lt1"/>
                </a:solidFill>
                <a:latin typeface="Century Gothic"/>
                <a:ea typeface="Century Gothic"/>
                <a:cs typeface="Century Gothic"/>
                <a:sym typeface="Century Gothic"/>
              </a:defRPr>
            </a:lvl7pPr>
            <a:lvl8pPr marL="0" lvl="7" indent="0" algn="r">
              <a:spcBef>
                <a:spcPts val="0"/>
              </a:spcBef>
              <a:buNone/>
              <a:defRPr sz="1200">
                <a:solidFill>
                  <a:schemeClr val="lt1"/>
                </a:solidFill>
                <a:latin typeface="Century Gothic"/>
                <a:ea typeface="Century Gothic"/>
                <a:cs typeface="Century Gothic"/>
                <a:sym typeface="Century Gothic"/>
              </a:defRPr>
            </a:lvl8pPr>
            <a:lvl9pPr marL="0" lvl="8" indent="0" algn="r">
              <a:spcBef>
                <a:spcPts val="0"/>
              </a:spcBef>
              <a:buNone/>
              <a:defRPr sz="1200">
                <a:solidFill>
                  <a:schemeClr val="lt1"/>
                </a:solidFill>
                <a:latin typeface="Century Gothic"/>
                <a:ea typeface="Century Gothic"/>
                <a:cs typeface="Century Gothic"/>
                <a:sym typeface="Century Gothic"/>
              </a:defRPr>
            </a:lvl9pPr>
          </a:lstStyle>
          <a:p>
            <a:r>
              <a:rPr lang="en-US">
                <a:solidFill>
                  <a:srgbClr val="FFFFFF"/>
                </a:solidFill>
              </a:rPr>
              <a:t>Page  </a:t>
            </a:r>
            <a:fld id="{00000000-1234-1234-1234-123412341234}" type="slidenum">
              <a:rPr lang="en-US">
                <a:solidFill>
                  <a:srgbClr val="FFFFFF"/>
                </a:solidFill>
              </a:rPr>
            </a:fld>
            <a:endParaRPr>
              <a:solidFill>
                <a:srgbClr val="FFFFFF"/>
              </a:solidFill>
            </a:endParaRPr>
          </a:p>
        </p:txBody>
      </p:sp>
      <p:pic>
        <p:nvPicPr>
          <p:cNvPr id="34" name="Google Shape;34;p48"/>
          <p:cNvPicPr preferRelativeResize="0"/>
          <p:nvPr/>
        </p:nvPicPr>
        <p:blipFill rotWithShape="1">
          <a:blip r:embed="rId3"/>
          <a:srcRect/>
          <a:stretch>
            <a:fillRect/>
          </a:stretch>
        </p:blipFill>
        <p:spPr>
          <a:xfrm>
            <a:off x="10004040" y="242315"/>
            <a:ext cx="1813144" cy="59588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D3366513-2240-D843-A60E-E31E9B6202EB}" type="datetimeFigureOut">
              <a:rPr kumimoji="1" lang="zh-CN" altLang="en-US" smtClean="0"/>
            </a:fld>
            <a:endParaRPr kumimoji="1" lang="zh-CN" altLang="en-US"/>
          </a:p>
        </p:txBody>
      </p:sp>
      <p:sp>
        <p:nvSpPr>
          <p:cNvPr id="5" name="页脚占位符 4"/>
          <p:cNvSpPr>
            <a:spLocks noGrp="1"/>
          </p:cNvSpPr>
          <p:nvPr>
            <p:ph type="ftr" sz="quarter" idx="11"/>
          </p:nvPr>
        </p:nvSpPr>
        <p:spPr>
          <a:xfrm>
            <a:off x="4038600" y="6356350"/>
            <a:ext cx="4114800" cy="365125"/>
          </a:xfrm>
        </p:spPr>
        <p:txBody>
          <a:bodyPr/>
          <a:lstStyle/>
          <a:p>
            <a:endParaRPr kumimoji="1" lang="zh-CN" altLang="en-US"/>
          </a:p>
        </p:txBody>
      </p:sp>
      <p:sp>
        <p:nvSpPr>
          <p:cNvPr id="6" name="灯片编号占位符 5"/>
          <p:cNvSpPr>
            <a:spLocks noGrp="1"/>
          </p:cNvSpPr>
          <p:nvPr>
            <p:ph type="sldNum" sz="quarter" idx="12"/>
          </p:nvPr>
        </p:nvSpPr>
        <p:spPr/>
        <p:txBody>
          <a:bodyPr/>
          <a:lstStyle/>
          <a:p>
            <a:fld id="{1567CC8E-A4C6-C842-B7A9-DEA609CDF447}" type="slidenum">
              <a:rPr kumimoji="1" lang="zh-CN" altLang="en-US" smtClean="0"/>
            </a:fld>
            <a:endParaRPr kumimoji="1"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4.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8.xml"/><Relationship Id="rId2" Type="http://schemas.openxmlformats.org/officeDocument/2006/relationships/image" Target="../media/image5.png"/><Relationship Id="rId1"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xml"/><Relationship Id="rId1" Type="http://schemas.openxmlformats.org/officeDocument/2006/relationships/image" Target="../media/image6.jpe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5.xml"/><Relationship Id="rId2" Type="http://schemas.openxmlformats.org/officeDocument/2006/relationships/image" Target="../media/image6.jpeg"/><Relationship Id="rId1"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5.xml"/><Relationship Id="rId2" Type="http://schemas.openxmlformats.org/officeDocument/2006/relationships/image" Target="../media/image11.png"/><Relationship Id="rId1"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image" Target="../media/image12.emf"/></Relationships>
</file>

<file path=ppt/slides/_rels/slide8.xml.rels><?xml version="1.0" encoding="UTF-8" standalone="yes"?>
<Relationships xmlns="http://schemas.openxmlformats.org/package/2006/relationships"><Relationship Id="rId9" Type="http://schemas.openxmlformats.org/officeDocument/2006/relationships/notesSlide" Target="../notesSlides/notesSlide8.xml"/><Relationship Id="rId8" Type="http://schemas.openxmlformats.org/officeDocument/2006/relationships/slideLayout" Target="../slideLayouts/slideLayout5.xml"/><Relationship Id="rId7" Type="http://schemas.openxmlformats.org/officeDocument/2006/relationships/image" Target="../media/image19.emf"/><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6.emf"/><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5.xml"/><Relationship Id="rId4" Type="http://schemas.openxmlformats.org/officeDocument/2006/relationships/image" Target="../media/image23.emf"/><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image" Target="../media/image20.emf"/></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5.xml"/><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image" Target="../media/image24.em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5.xml"/><Relationship Id="rId1" Type="http://schemas.openxmlformats.org/officeDocument/2006/relationships/tags" Target="../tags/tag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5.xml"/><Relationship Id="rId1" Type="http://schemas.openxmlformats.org/officeDocument/2006/relationships/image" Target="../media/image27.em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5.xml"/><Relationship Id="rId1" Type="http://schemas.openxmlformats.org/officeDocument/2006/relationships/image" Target="../media/image28.emf"/></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image" Target="../media/image29.png"/></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21.xml"/><Relationship Id="rId4" Type="http://schemas.openxmlformats.org/officeDocument/2006/relationships/slideLayout" Target="../slideLayouts/slideLayout5.xml"/><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image" Target="../media/image30.emf"/></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5.png"/><Relationship Id="rId1"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a:solidFill>
                <a:schemeClr val="bg1"/>
              </a:solidFill>
              <a:latin typeface="Century Gothic" panose="020B0502020202020204" pitchFamily="34" charset="0"/>
              <a:ea typeface="微软雅黑" panose="020B0503020204020204" pitchFamily="34" charset="-122"/>
            </a:endParaRPr>
          </a:p>
        </p:txBody>
      </p:sp>
      <p:grpSp>
        <p:nvGrpSpPr>
          <p:cNvPr id="3" name="组合 2"/>
          <p:cNvGrpSpPr/>
          <p:nvPr/>
        </p:nvGrpSpPr>
        <p:grpSpPr>
          <a:xfrm>
            <a:off x="4943635" y="6460578"/>
            <a:ext cx="2304730" cy="276999"/>
            <a:chOff x="4872830" y="6460578"/>
            <a:chExt cx="2304730" cy="276999"/>
          </a:xfrm>
        </p:grpSpPr>
        <p:sp>
          <p:nvSpPr>
            <p:cNvPr id="27" name="矩形 26"/>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77305" y="6460578"/>
              <a:ext cx="2100255" cy="276999"/>
            </a:xfrm>
            <a:prstGeom prst="rect">
              <a:avLst/>
            </a:prstGeom>
            <a:noFill/>
          </p:spPr>
          <p:txBody>
            <a:bodyPr wrap="none" rtlCol="0">
              <a:spAutoFit/>
            </a:bodyPr>
            <a:lstStyle/>
            <a:p>
              <a:r>
                <a:rPr lang="en-US" altLang="en-US" sz="120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20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Technologies Inc.</a:t>
              </a:r>
              <a:endParaRPr lang="en-US" altLang="en-US" sz="1200">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p:txBody>
        </p:sp>
      </p:grpSp>
      <p:sp>
        <p:nvSpPr>
          <p:cNvPr id="31" name="矩形 30"/>
          <p:cNvSpPr/>
          <p:nvPr/>
        </p:nvSpPr>
        <p:spPr>
          <a:xfrm>
            <a:off x="0" y="2514045"/>
            <a:ext cx="438150" cy="1753155"/>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2514045"/>
            <a:ext cx="123825" cy="17531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59" name="矩形 58"/>
          <p:cNvSpPr/>
          <p:nvPr/>
        </p:nvSpPr>
        <p:spPr>
          <a:xfrm>
            <a:off x="742125" y="2390804"/>
            <a:ext cx="8949512" cy="1063561"/>
          </a:xfrm>
          <a:prstGeom prst="rect">
            <a:avLst/>
          </a:prstGeom>
        </p:spPr>
        <p:txBody>
          <a:bodyPr wrap="square" lIns="91440" tIns="45720" rIns="91440" bIns="45720" anchor="t">
            <a:spAutoFit/>
          </a:bodyPr>
          <a:lstStyle/>
          <a:p>
            <a:pPr>
              <a:lnSpc>
                <a:spcPct val="110000"/>
              </a:lnSpc>
            </a:pPr>
            <a:r>
              <a:rPr lang="en-US" altLang="zh-CN" sz="2800" b="1" dirty="0">
                <a:solidFill>
                  <a:schemeClr val="bg1"/>
                </a:solidFill>
                <a:latin typeface="Century Gothic"/>
                <a:sym typeface="+mn-ea"/>
              </a:rPr>
              <a:t>Competing &amp; Beating Symantec SEP</a:t>
            </a:r>
            <a:endParaRPr lang="en-US" altLang="zh-CN" sz="2800" b="1" dirty="0">
              <a:solidFill>
                <a:schemeClr val="bg1"/>
              </a:solidFill>
              <a:latin typeface="Century Gothic"/>
              <a:sym typeface="+mn-ea"/>
            </a:endParaRPr>
          </a:p>
          <a:p>
            <a:pPr>
              <a:lnSpc>
                <a:spcPct val="110000"/>
              </a:lnSpc>
            </a:pPr>
            <a:r>
              <a:rPr lang="en-US" altLang="zh-CN" sz="3200" dirty="0">
                <a:solidFill>
                  <a:schemeClr val="bg1"/>
                </a:solidFill>
                <a:latin typeface="Century Gothic" panose="020B0502020202020204" pitchFamily="34" charset="0"/>
                <a:sym typeface="+mn-ea"/>
              </a:rPr>
              <a:t>TRAINING </a:t>
            </a:r>
            <a:endParaRPr lang="en-MY" altLang="zh-CN" sz="3200" dirty="0">
              <a:solidFill>
                <a:schemeClr val="bg1"/>
              </a:solidFill>
              <a:latin typeface="Century Gothic" panose="020B0502020202020204" pitchFamily="34" charset="0"/>
              <a:sym typeface="+mn-ea"/>
            </a:endParaRPr>
          </a:p>
        </p:txBody>
      </p:sp>
      <p:cxnSp>
        <p:nvCxnSpPr>
          <p:cNvPr id="62" name="直接连接符 61"/>
          <p:cNvCxnSpPr/>
          <p:nvPr/>
        </p:nvCxnSpPr>
        <p:spPr>
          <a:xfrm>
            <a:off x="852192" y="3552825"/>
            <a:ext cx="6141275"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742125" y="3671919"/>
            <a:ext cx="3906520" cy="706755"/>
          </a:xfrm>
          <a:prstGeom prst="rect">
            <a:avLst/>
          </a:prstGeom>
        </p:spPr>
        <p:txBody>
          <a:bodyPr wrap="none">
            <a:spAutoFit/>
          </a:bodyPr>
          <a:lstStyle/>
          <a:p>
            <a:pPr>
              <a:lnSpc>
                <a:spcPts val="2400"/>
              </a:lnSpc>
            </a:pPr>
            <a:r>
              <a:rPr lang="en-US" altLang="zh-CN"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Fan Yue</a:t>
            </a:r>
            <a:r>
              <a:rPr lang="zh-CN"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a:t>
            </a:r>
            <a:r>
              <a:rPr lang="zh-CN"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 ES Product</a:t>
            </a: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Manager</a:t>
            </a:r>
            <a:endPar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a:p>
            <a:pPr>
              <a:lnSpc>
                <a:spcPts val="2400"/>
              </a:lnSpc>
            </a:pP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fan.yue@sangfor.com</a:t>
            </a:r>
            <a:endParaRPr lang="en-US" altLang="en-US" sz="1600" dirty="0">
              <a:solidFill>
                <a:schemeClr val="bg1"/>
              </a:solidFill>
              <a:latin typeface="Century Gothic" panose="020B0502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3"/>
          <p:cNvSpPr/>
          <p:nvPr/>
        </p:nvSpPr>
        <p:spPr>
          <a:xfrm>
            <a:off x="833679" y="1734461"/>
            <a:ext cx="10509651" cy="3982526"/>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
          <p:cNvSpPr txBox="1"/>
          <p:nvPr/>
        </p:nvSpPr>
        <p:spPr>
          <a:xfrm>
            <a:off x="464695" y="263524"/>
            <a:ext cx="10635696"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微软雅黑" panose="020B0503020204020204" pitchFamily="34" charset="-122"/>
              </a:rPr>
              <a:t>History</a:t>
            </a:r>
            <a:endParaRPr lang="en-US" altLang="zh-CN" dirty="0">
              <a:solidFill>
                <a:schemeClr val="bg1"/>
              </a:solidFill>
              <a:latin typeface="Century Gothic" panose="020B0502020202020204" pitchFamily="34" charset="0"/>
              <a:ea typeface="微软雅黑" panose="020B0503020204020204" pitchFamily="34" charset="-122"/>
            </a:endParaRPr>
          </a:p>
        </p:txBody>
      </p:sp>
      <p:sp>
        <p:nvSpPr>
          <p:cNvPr id="20"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21"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22"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cxnSp>
        <p:nvCxnSpPr>
          <p:cNvPr id="23" name="直接连接符 36"/>
          <p:cNvCxnSpPr/>
          <p:nvPr/>
        </p:nvCxnSpPr>
        <p:spPr>
          <a:xfrm>
            <a:off x="1813486" y="2661883"/>
            <a:ext cx="0" cy="883920"/>
          </a:xfrm>
          <a:prstGeom prst="line">
            <a:avLst/>
          </a:prstGeom>
          <a:ln>
            <a:solidFill>
              <a:srgbClr val="92D04F"/>
            </a:solidFill>
          </a:ln>
        </p:spPr>
        <p:style>
          <a:lnRef idx="1">
            <a:schemeClr val="accent1"/>
          </a:lnRef>
          <a:fillRef idx="0">
            <a:schemeClr val="accent1"/>
          </a:fillRef>
          <a:effectRef idx="0">
            <a:schemeClr val="accent1"/>
          </a:effectRef>
          <a:fontRef idx="minor">
            <a:schemeClr val="tx1"/>
          </a:fontRef>
        </p:style>
      </p:cxnSp>
      <p:sp>
        <p:nvSpPr>
          <p:cNvPr id="24" name="箭头: 右 38"/>
          <p:cNvSpPr/>
          <p:nvPr/>
        </p:nvSpPr>
        <p:spPr>
          <a:xfrm>
            <a:off x="1465221" y="3450506"/>
            <a:ext cx="9694957" cy="388112"/>
          </a:xfrm>
          <a:prstGeom prst="rightArrow">
            <a:avLst/>
          </a:prstGeom>
          <a:solidFill>
            <a:srgbClr val="143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25" name="圆角矩形 22"/>
          <p:cNvSpPr/>
          <p:nvPr/>
        </p:nvSpPr>
        <p:spPr>
          <a:xfrm>
            <a:off x="1382395" y="2590514"/>
            <a:ext cx="862182" cy="334884"/>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ea typeface="+mj-ea"/>
              </a:rPr>
              <a:t>1982</a:t>
            </a:r>
            <a:endParaRPr lang="en-US" altLang="zh-CN" sz="1400" dirty="0">
              <a:solidFill>
                <a:schemeClr val="bg1"/>
              </a:solidFill>
              <a:ea typeface="+mj-ea"/>
            </a:endParaRPr>
          </a:p>
        </p:txBody>
      </p:sp>
      <p:sp>
        <p:nvSpPr>
          <p:cNvPr id="26" name="椭圆 25"/>
          <p:cNvSpPr/>
          <p:nvPr/>
        </p:nvSpPr>
        <p:spPr>
          <a:xfrm>
            <a:off x="1714868" y="3346490"/>
            <a:ext cx="197236" cy="197236"/>
          </a:xfrm>
          <a:prstGeom prst="ellipse">
            <a:avLst/>
          </a:prstGeom>
          <a:solidFill>
            <a:srgbClr val="92D04F"/>
          </a:solid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dirty="0">
              <a:solidFill>
                <a:schemeClr val="bg1"/>
              </a:solidFill>
            </a:endParaRPr>
          </a:p>
        </p:txBody>
      </p:sp>
      <p:sp>
        <p:nvSpPr>
          <p:cNvPr id="27" name="矩形 26"/>
          <p:cNvSpPr/>
          <p:nvPr/>
        </p:nvSpPr>
        <p:spPr>
          <a:xfrm>
            <a:off x="834178" y="1886086"/>
            <a:ext cx="1932940" cy="646331"/>
          </a:xfrm>
          <a:prstGeom prst="rect">
            <a:avLst/>
          </a:prstGeom>
        </p:spPr>
        <p:txBody>
          <a:bodyPr wrap="square" lIns="91440" tIns="45720" rIns="91440" bIns="45720" anchor="t">
            <a:spAutoFit/>
          </a:bodyPr>
          <a:lstStyle/>
          <a:p>
            <a:pPr algn="ctr" defTabSz="513080"/>
            <a:r>
              <a:rPr lang="zh-CN" altLang="en-US" sz="1200" dirty="0">
                <a:solidFill>
                  <a:schemeClr val="bg1"/>
                </a:solidFill>
                <a:ea typeface="Microsoft YaHei"/>
              </a:rPr>
              <a:t>Founded in </a:t>
            </a:r>
            <a:endParaRPr lang="en-US" altLang="zh-CN" sz="1200" dirty="0">
              <a:solidFill>
                <a:schemeClr val="bg1"/>
              </a:solidFill>
              <a:ea typeface="Microsoft YaHei"/>
            </a:endParaRPr>
          </a:p>
          <a:p>
            <a:pPr algn="ctr" defTabSz="513080"/>
            <a:r>
              <a:rPr lang="zh-CN" sz="1200" dirty="0">
                <a:solidFill>
                  <a:schemeClr val="bg1"/>
                </a:solidFill>
                <a:ea typeface="+mn-lt"/>
                <a:cs typeface="+mn-lt"/>
              </a:rPr>
              <a:t>Cupertino </a:t>
            </a:r>
            <a:r>
              <a:rPr lang="zh-CN" altLang="en-US" sz="1200" dirty="0">
                <a:solidFill>
                  <a:schemeClr val="bg1"/>
                </a:solidFill>
                <a:ea typeface="Microsoft YaHei"/>
              </a:rPr>
              <a:t>California, </a:t>
            </a:r>
            <a:endParaRPr lang="zh-CN" altLang="en-US" sz="1200" dirty="0">
              <a:solidFill>
                <a:schemeClr val="bg1"/>
              </a:solidFill>
              <a:ea typeface="Microsoft YaHei" charset="-122"/>
            </a:endParaRPr>
          </a:p>
          <a:p>
            <a:pPr algn="ctr" defTabSz="513080"/>
            <a:r>
              <a:rPr lang="zh-CN" altLang="en-US" sz="1200" dirty="0">
                <a:solidFill>
                  <a:schemeClr val="bg1"/>
                </a:solidFill>
                <a:ea typeface="Microsoft YaHei"/>
              </a:rPr>
              <a:t>USA  </a:t>
            </a:r>
            <a:endParaRPr lang="zh-CN" altLang="en-US" sz="1200" dirty="0">
              <a:solidFill>
                <a:schemeClr val="bg1"/>
              </a:solidFill>
              <a:ea typeface="Microsoft YaHei" charset="-122"/>
            </a:endParaRPr>
          </a:p>
        </p:txBody>
      </p:sp>
      <p:sp>
        <p:nvSpPr>
          <p:cNvPr id="29" name="圆角矩形 22"/>
          <p:cNvSpPr/>
          <p:nvPr/>
        </p:nvSpPr>
        <p:spPr>
          <a:xfrm>
            <a:off x="1985518" y="4374522"/>
            <a:ext cx="862182" cy="334884"/>
          </a:xfrm>
          <a:prstGeom prst="roundRect">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bg1"/>
                </a:solidFill>
                <a:ea typeface="+mj-ea"/>
              </a:rPr>
              <a:t>1989</a:t>
            </a:r>
            <a:endParaRPr lang="en-US" altLang="zh-CN" sz="1400" dirty="0">
              <a:solidFill>
                <a:schemeClr val="bg1"/>
              </a:solidFill>
              <a:ea typeface="+mj-ea"/>
            </a:endParaRPr>
          </a:p>
        </p:txBody>
      </p:sp>
      <p:sp>
        <p:nvSpPr>
          <p:cNvPr id="30" name="椭圆 29"/>
          <p:cNvSpPr/>
          <p:nvPr/>
        </p:nvSpPr>
        <p:spPr>
          <a:xfrm>
            <a:off x="2317991" y="3753268"/>
            <a:ext cx="197236" cy="197236"/>
          </a:xfrm>
          <a:prstGeom prst="ellipse">
            <a:avLst/>
          </a:prstGeom>
          <a:solidFill>
            <a:srgbClr val="0AAFF1"/>
          </a:solid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dirty="0">
              <a:solidFill>
                <a:schemeClr val="bg1"/>
              </a:solidFill>
            </a:endParaRPr>
          </a:p>
        </p:txBody>
      </p:sp>
      <p:sp>
        <p:nvSpPr>
          <p:cNvPr id="31" name="矩形 30"/>
          <p:cNvSpPr/>
          <p:nvPr/>
        </p:nvSpPr>
        <p:spPr>
          <a:xfrm>
            <a:off x="1369790" y="4738205"/>
            <a:ext cx="1932940" cy="276999"/>
          </a:xfrm>
          <a:prstGeom prst="rect">
            <a:avLst/>
          </a:prstGeom>
        </p:spPr>
        <p:txBody>
          <a:bodyPr wrap="square">
            <a:spAutoFit/>
          </a:bodyPr>
          <a:lstStyle/>
          <a:p>
            <a:pPr algn="ctr" defTabSz="513080"/>
            <a:r>
              <a:rPr lang="zh-CN" altLang="en-US" sz="1200" dirty="0">
                <a:solidFill>
                  <a:schemeClr val="bg1"/>
                </a:solidFill>
                <a:ea typeface="Microsoft YaHei" charset="-122"/>
              </a:rPr>
              <a:t>Successfully listed</a:t>
            </a:r>
            <a:endParaRPr lang="zh-CN" altLang="en-US" sz="1200" dirty="0">
              <a:solidFill>
                <a:schemeClr val="bg1"/>
              </a:solidFill>
              <a:ea typeface="Microsoft YaHei" charset="-122"/>
            </a:endParaRPr>
          </a:p>
        </p:txBody>
      </p:sp>
      <p:cxnSp>
        <p:nvCxnSpPr>
          <p:cNvPr id="32" name="直接连接符 54"/>
          <p:cNvCxnSpPr/>
          <p:nvPr/>
        </p:nvCxnSpPr>
        <p:spPr>
          <a:xfrm>
            <a:off x="3056428" y="2661883"/>
            <a:ext cx="0" cy="883920"/>
          </a:xfrm>
          <a:prstGeom prst="line">
            <a:avLst/>
          </a:prstGeom>
          <a:ln>
            <a:solidFill>
              <a:srgbClr val="92D04F"/>
            </a:solidFill>
          </a:ln>
        </p:spPr>
        <p:style>
          <a:lnRef idx="1">
            <a:schemeClr val="accent1"/>
          </a:lnRef>
          <a:fillRef idx="0">
            <a:schemeClr val="accent1"/>
          </a:fillRef>
          <a:effectRef idx="0">
            <a:schemeClr val="accent1"/>
          </a:effectRef>
          <a:fontRef idx="minor">
            <a:schemeClr val="tx1"/>
          </a:fontRef>
        </p:style>
      </p:cxnSp>
      <p:sp>
        <p:nvSpPr>
          <p:cNvPr id="33" name="圆角矩形 32"/>
          <p:cNvSpPr/>
          <p:nvPr/>
        </p:nvSpPr>
        <p:spPr>
          <a:xfrm>
            <a:off x="2625337" y="2590514"/>
            <a:ext cx="862182" cy="334884"/>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bg1"/>
                </a:solidFill>
                <a:ea typeface="+mj-ea"/>
              </a:rPr>
              <a:t>1990</a:t>
            </a:r>
            <a:endParaRPr lang="en-US" altLang="zh-CN" sz="1400" dirty="0">
              <a:solidFill>
                <a:schemeClr val="bg1"/>
              </a:solidFill>
              <a:ea typeface="+mj-ea"/>
            </a:endParaRPr>
          </a:p>
        </p:txBody>
      </p:sp>
      <p:sp>
        <p:nvSpPr>
          <p:cNvPr id="34" name="椭圆 33"/>
          <p:cNvSpPr/>
          <p:nvPr/>
        </p:nvSpPr>
        <p:spPr>
          <a:xfrm>
            <a:off x="2957810" y="3346490"/>
            <a:ext cx="197236" cy="197236"/>
          </a:xfrm>
          <a:prstGeom prst="ellipse">
            <a:avLst/>
          </a:prstGeom>
          <a:solidFill>
            <a:srgbClr val="92D04F"/>
          </a:solid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dirty="0">
              <a:solidFill>
                <a:schemeClr val="bg1"/>
              </a:solidFill>
            </a:endParaRPr>
          </a:p>
        </p:txBody>
      </p:sp>
      <p:sp>
        <p:nvSpPr>
          <p:cNvPr id="35" name="矩形 34"/>
          <p:cNvSpPr/>
          <p:nvPr/>
        </p:nvSpPr>
        <p:spPr>
          <a:xfrm>
            <a:off x="2229137" y="2070752"/>
            <a:ext cx="1669571" cy="461665"/>
          </a:xfrm>
          <a:prstGeom prst="rect">
            <a:avLst/>
          </a:prstGeom>
        </p:spPr>
        <p:txBody>
          <a:bodyPr wrap="square">
            <a:spAutoFit/>
          </a:bodyPr>
          <a:lstStyle/>
          <a:p>
            <a:pPr algn="ctr" defTabSz="513080"/>
            <a:r>
              <a:rPr lang="zh-CN" altLang="en-US" sz="1200" dirty="0">
                <a:solidFill>
                  <a:schemeClr val="bg1"/>
                </a:solidFill>
                <a:ea typeface="Microsoft YaHei" charset="-122"/>
                <a:sym typeface="Arial" panose="020B0604020202090204" pitchFamily="34" charset="0"/>
              </a:rPr>
              <a:t>Norton</a:t>
            </a:r>
            <a:endParaRPr lang="en-US" altLang="zh-CN" sz="1200" dirty="0">
              <a:solidFill>
                <a:schemeClr val="bg1"/>
              </a:solidFill>
              <a:ea typeface="Microsoft YaHei" charset="-122"/>
              <a:sym typeface="Arial" panose="020B0604020202090204" pitchFamily="34" charset="0"/>
            </a:endParaRPr>
          </a:p>
          <a:p>
            <a:pPr algn="ctr" defTabSz="513080"/>
            <a:r>
              <a:rPr lang="en-US" altLang="zh-CN" sz="1200" dirty="0">
                <a:solidFill>
                  <a:schemeClr val="bg1"/>
                </a:solidFill>
                <a:ea typeface="Microsoft YaHei" charset="-122"/>
                <a:sym typeface="Arial" panose="020B0604020202090204" pitchFamily="34" charset="0"/>
              </a:rPr>
              <a:t>M&amp;A</a:t>
            </a:r>
            <a:endParaRPr lang="en-US" altLang="zh-CN" sz="1200" dirty="0">
              <a:solidFill>
                <a:schemeClr val="bg1"/>
              </a:solidFill>
              <a:ea typeface="Microsoft YaHei" charset="-122"/>
              <a:sym typeface="Arial" panose="020B0604020202090204" pitchFamily="34" charset="0"/>
            </a:endParaRPr>
          </a:p>
        </p:txBody>
      </p:sp>
      <p:cxnSp>
        <p:nvCxnSpPr>
          <p:cNvPr id="36" name="直接连接符 62"/>
          <p:cNvCxnSpPr/>
          <p:nvPr/>
        </p:nvCxnSpPr>
        <p:spPr>
          <a:xfrm>
            <a:off x="5818616" y="2653287"/>
            <a:ext cx="0" cy="883920"/>
          </a:xfrm>
          <a:prstGeom prst="line">
            <a:avLst/>
          </a:prstGeom>
          <a:ln>
            <a:solidFill>
              <a:srgbClr val="0AAFF1"/>
            </a:solidFill>
          </a:ln>
        </p:spPr>
        <p:style>
          <a:lnRef idx="1">
            <a:schemeClr val="accent1"/>
          </a:lnRef>
          <a:fillRef idx="0">
            <a:schemeClr val="accent1"/>
          </a:fillRef>
          <a:effectRef idx="0">
            <a:schemeClr val="accent1"/>
          </a:effectRef>
          <a:fontRef idx="minor">
            <a:schemeClr val="tx1"/>
          </a:fontRef>
        </p:style>
      </p:cxnSp>
      <p:sp>
        <p:nvSpPr>
          <p:cNvPr id="37" name="圆角矩形 22"/>
          <p:cNvSpPr/>
          <p:nvPr/>
        </p:nvSpPr>
        <p:spPr>
          <a:xfrm>
            <a:off x="5387525" y="2581918"/>
            <a:ext cx="862182" cy="334884"/>
          </a:xfrm>
          <a:prstGeom prst="roundRect">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ea typeface="+mj-ea"/>
              </a:rPr>
              <a:t>2009</a:t>
            </a:r>
            <a:endParaRPr lang="en-US" altLang="zh-CN" sz="1400" dirty="0">
              <a:solidFill>
                <a:schemeClr val="bg1"/>
              </a:solidFill>
              <a:ea typeface="+mj-ea"/>
            </a:endParaRPr>
          </a:p>
        </p:txBody>
      </p:sp>
      <p:sp>
        <p:nvSpPr>
          <p:cNvPr id="38" name="椭圆 37"/>
          <p:cNvSpPr/>
          <p:nvPr/>
        </p:nvSpPr>
        <p:spPr>
          <a:xfrm>
            <a:off x="5719998" y="3346490"/>
            <a:ext cx="197236" cy="197236"/>
          </a:xfrm>
          <a:prstGeom prst="ellipse">
            <a:avLst/>
          </a:prstGeom>
          <a:solidFill>
            <a:srgbClr val="0AAFF1"/>
          </a:solid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dirty="0">
              <a:solidFill>
                <a:schemeClr val="bg1"/>
              </a:solidFill>
            </a:endParaRPr>
          </a:p>
        </p:txBody>
      </p:sp>
      <p:sp>
        <p:nvSpPr>
          <p:cNvPr id="39" name="矩形 38"/>
          <p:cNvSpPr/>
          <p:nvPr/>
        </p:nvSpPr>
        <p:spPr>
          <a:xfrm>
            <a:off x="5198523" y="2223422"/>
            <a:ext cx="1252829" cy="308995"/>
          </a:xfrm>
          <a:prstGeom prst="rect">
            <a:avLst/>
          </a:prstGeom>
        </p:spPr>
        <p:txBody>
          <a:bodyPr wrap="square">
            <a:spAutoFit/>
          </a:bodyPr>
          <a:lstStyle/>
          <a:p>
            <a:pPr algn="ctr" defTabSz="513080">
              <a:lnSpc>
                <a:spcPct val="130000"/>
              </a:lnSpc>
            </a:pPr>
            <a:r>
              <a:rPr lang="en-US" altLang="zh-CN" sz="1200" dirty="0">
                <a:solidFill>
                  <a:schemeClr val="bg1"/>
                </a:solidFill>
                <a:ea typeface="Microsoft YaHei" charset="-122"/>
                <a:sym typeface="Arial" panose="020B0604020202090204" pitchFamily="34" charset="0"/>
              </a:rPr>
              <a:t>Keep M&amp;A</a:t>
            </a:r>
            <a:endParaRPr lang="en-US" altLang="zh-CN" sz="1200" dirty="0">
              <a:solidFill>
                <a:schemeClr val="bg1"/>
              </a:solidFill>
              <a:ea typeface="Microsoft YaHei" charset="-122"/>
              <a:sym typeface="Arial" panose="020B0604020202090204" pitchFamily="34" charset="0"/>
            </a:endParaRPr>
          </a:p>
        </p:txBody>
      </p:sp>
      <p:cxnSp>
        <p:nvCxnSpPr>
          <p:cNvPr id="40" name="直接箭头连接符 66"/>
          <p:cNvCxnSpPr/>
          <p:nvPr/>
        </p:nvCxnSpPr>
        <p:spPr>
          <a:xfrm>
            <a:off x="3532171" y="2768751"/>
            <a:ext cx="1804328" cy="0"/>
          </a:xfrm>
          <a:prstGeom prst="straightConnector1">
            <a:avLst/>
          </a:prstGeom>
          <a:ln w="19050">
            <a:prstDash val="dashDot"/>
            <a:tailEnd type="triangle"/>
          </a:ln>
        </p:spPr>
        <p:style>
          <a:lnRef idx="1">
            <a:schemeClr val="accent1"/>
          </a:lnRef>
          <a:fillRef idx="0">
            <a:schemeClr val="accent1"/>
          </a:fillRef>
          <a:effectRef idx="0">
            <a:schemeClr val="accent1"/>
          </a:effectRef>
          <a:fontRef idx="minor">
            <a:schemeClr val="tx1"/>
          </a:fontRef>
        </p:style>
      </p:cxnSp>
      <p:sp>
        <p:nvSpPr>
          <p:cNvPr id="42" name="圆角矩形 22"/>
          <p:cNvSpPr/>
          <p:nvPr/>
        </p:nvSpPr>
        <p:spPr>
          <a:xfrm>
            <a:off x="6235897" y="4372661"/>
            <a:ext cx="862182" cy="334884"/>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ea typeface="+mj-ea"/>
              </a:rPr>
              <a:t>2014</a:t>
            </a:r>
            <a:endParaRPr lang="en-US" altLang="zh-CN" sz="1400" dirty="0">
              <a:solidFill>
                <a:schemeClr val="bg1"/>
              </a:solidFill>
              <a:ea typeface="+mj-ea"/>
            </a:endParaRPr>
          </a:p>
        </p:txBody>
      </p:sp>
      <p:sp>
        <p:nvSpPr>
          <p:cNvPr id="43" name="椭圆 42"/>
          <p:cNvSpPr/>
          <p:nvPr/>
        </p:nvSpPr>
        <p:spPr>
          <a:xfrm>
            <a:off x="6568370" y="3753268"/>
            <a:ext cx="197236" cy="197236"/>
          </a:xfrm>
          <a:prstGeom prst="ellipse">
            <a:avLst/>
          </a:prstGeom>
          <a:solidFill>
            <a:srgbClr val="92D04F"/>
          </a:solid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dirty="0">
              <a:solidFill>
                <a:schemeClr val="bg1"/>
              </a:solidFill>
            </a:endParaRPr>
          </a:p>
        </p:txBody>
      </p:sp>
      <p:sp>
        <p:nvSpPr>
          <p:cNvPr id="44" name="矩形 43"/>
          <p:cNvSpPr/>
          <p:nvPr/>
        </p:nvSpPr>
        <p:spPr>
          <a:xfrm>
            <a:off x="5272145" y="4738205"/>
            <a:ext cx="2844165" cy="830997"/>
          </a:xfrm>
          <a:prstGeom prst="rect">
            <a:avLst/>
          </a:prstGeom>
        </p:spPr>
        <p:txBody>
          <a:bodyPr wrap="square" lIns="91440" tIns="45720" rIns="91440" bIns="45720" anchor="t">
            <a:spAutoFit/>
          </a:bodyPr>
          <a:lstStyle/>
          <a:p>
            <a:pPr algn="ctr" defTabSz="513080"/>
            <a:r>
              <a:rPr lang="zh-CN" altLang="en-US" sz="1200" dirty="0">
                <a:solidFill>
                  <a:schemeClr val="bg1"/>
                </a:solidFill>
                <a:ea typeface="Microsoft YaHei"/>
              </a:rPr>
              <a:t>Split into two companies </a:t>
            </a:r>
            <a:endParaRPr lang="en-US" altLang="zh-CN" sz="1200" dirty="0">
              <a:solidFill>
                <a:schemeClr val="bg1"/>
              </a:solidFill>
              <a:ea typeface="Microsoft YaHei"/>
            </a:endParaRPr>
          </a:p>
          <a:p>
            <a:pPr algn="ctr" defTabSz="513080"/>
            <a:r>
              <a:rPr lang="en-US" altLang="zh-CN" sz="1200" dirty="0">
                <a:solidFill>
                  <a:schemeClr val="bg1"/>
                </a:solidFill>
                <a:ea typeface="Microsoft YaHei"/>
              </a:rPr>
              <a:t>(One focused on security, </a:t>
            </a:r>
            <a:endParaRPr lang="en-US" altLang="zh-CN" sz="1200" dirty="0">
              <a:solidFill>
                <a:schemeClr val="bg1"/>
              </a:solidFill>
              <a:ea typeface="Microsoft YaHei"/>
            </a:endParaRPr>
          </a:p>
          <a:p>
            <a:pPr algn="ctr" defTabSz="513080"/>
            <a:r>
              <a:rPr lang="en-US" altLang="zh-CN" sz="1200" dirty="0">
                <a:solidFill>
                  <a:schemeClr val="bg1"/>
                </a:solidFill>
                <a:ea typeface="Microsoft YaHei"/>
              </a:rPr>
              <a:t>the other focused on </a:t>
            </a:r>
            <a:endParaRPr lang="en-US" altLang="zh-CN" sz="1200" dirty="0">
              <a:solidFill>
                <a:schemeClr val="bg1"/>
              </a:solidFill>
              <a:ea typeface="Microsoft YaHei"/>
            </a:endParaRPr>
          </a:p>
          <a:p>
            <a:pPr algn="ctr" defTabSz="513080"/>
            <a:r>
              <a:rPr lang="en-US" altLang="zh-CN" sz="1200" dirty="0">
                <a:solidFill>
                  <a:schemeClr val="bg1"/>
                </a:solidFill>
                <a:ea typeface="Microsoft YaHei"/>
              </a:rPr>
              <a:t>information management)</a:t>
            </a:r>
            <a:endParaRPr lang="en-US" altLang="zh-CN" sz="1200" dirty="0">
              <a:solidFill>
                <a:schemeClr val="bg1"/>
              </a:solidFill>
              <a:ea typeface="Microsoft YaHei"/>
            </a:endParaRPr>
          </a:p>
        </p:txBody>
      </p:sp>
      <p:cxnSp>
        <p:nvCxnSpPr>
          <p:cNvPr id="45" name="直接连接符 71"/>
          <p:cNvCxnSpPr/>
          <p:nvPr/>
        </p:nvCxnSpPr>
        <p:spPr>
          <a:xfrm>
            <a:off x="9003403" y="2653287"/>
            <a:ext cx="0" cy="883920"/>
          </a:xfrm>
          <a:prstGeom prst="line">
            <a:avLst/>
          </a:prstGeom>
          <a:ln>
            <a:solidFill>
              <a:srgbClr val="92D04F"/>
            </a:solidFill>
          </a:ln>
        </p:spPr>
        <p:style>
          <a:lnRef idx="1">
            <a:schemeClr val="accent1"/>
          </a:lnRef>
          <a:fillRef idx="0">
            <a:schemeClr val="accent1"/>
          </a:fillRef>
          <a:effectRef idx="0">
            <a:schemeClr val="accent1"/>
          </a:effectRef>
          <a:fontRef idx="minor">
            <a:schemeClr val="tx1"/>
          </a:fontRef>
        </p:style>
      </p:cxnSp>
      <p:sp>
        <p:nvSpPr>
          <p:cNvPr id="46" name="圆角矩形 22"/>
          <p:cNvSpPr/>
          <p:nvPr/>
        </p:nvSpPr>
        <p:spPr>
          <a:xfrm>
            <a:off x="8564817" y="2581918"/>
            <a:ext cx="862182" cy="334884"/>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ea typeface="+mj-ea"/>
              </a:rPr>
              <a:t>2019</a:t>
            </a:r>
            <a:endParaRPr lang="en-US" altLang="zh-CN" sz="1400" dirty="0">
              <a:solidFill>
                <a:schemeClr val="bg1"/>
              </a:solidFill>
              <a:ea typeface="+mj-ea"/>
            </a:endParaRPr>
          </a:p>
        </p:txBody>
      </p:sp>
      <p:sp>
        <p:nvSpPr>
          <p:cNvPr id="47" name="椭圆 46"/>
          <p:cNvSpPr/>
          <p:nvPr/>
        </p:nvSpPr>
        <p:spPr>
          <a:xfrm>
            <a:off x="8904785" y="3346490"/>
            <a:ext cx="197236" cy="197236"/>
          </a:xfrm>
          <a:prstGeom prst="ellipse">
            <a:avLst/>
          </a:prstGeom>
          <a:solidFill>
            <a:srgbClr val="92D04F"/>
          </a:solid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dirty="0">
              <a:solidFill>
                <a:schemeClr val="bg1"/>
              </a:solidFill>
            </a:endParaRPr>
          </a:p>
        </p:txBody>
      </p:sp>
      <p:sp>
        <p:nvSpPr>
          <p:cNvPr id="48" name="矩形 47"/>
          <p:cNvSpPr/>
          <p:nvPr/>
        </p:nvSpPr>
        <p:spPr>
          <a:xfrm>
            <a:off x="7740152" y="1886086"/>
            <a:ext cx="2526501" cy="646331"/>
          </a:xfrm>
          <a:prstGeom prst="rect">
            <a:avLst/>
          </a:prstGeom>
        </p:spPr>
        <p:txBody>
          <a:bodyPr wrap="square">
            <a:spAutoFit/>
          </a:bodyPr>
          <a:lstStyle/>
          <a:p>
            <a:pPr algn="ctr" defTabSz="513080"/>
            <a:r>
              <a:rPr lang="zh-CN" altLang="en-US" sz="1200" dirty="0">
                <a:solidFill>
                  <a:schemeClr val="bg1"/>
                </a:solidFill>
                <a:ea typeface="Microsoft YaHei" charset="-122"/>
                <a:sym typeface="Arial" panose="020B0604020202090204" pitchFamily="34" charset="0"/>
              </a:rPr>
              <a:t>Security business </a:t>
            </a:r>
            <a:endParaRPr lang="en-US" altLang="zh-CN" sz="1200" dirty="0">
              <a:solidFill>
                <a:schemeClr val="bg1"/>
              </a:solidFill>
              <a:ea typeface="Microsoft YaHei" charset="-122"/>
              <a:sym typeface="Arial" panose="020B0604020202090204" pitchFamily="34" charset="0"/>
            </a:endParaRPr>
          </a:p>
          <a:p>
            <a:pPr algn="ctr" defTabSz="513080"/>
            <a:r>
              <a:rPr lang="zh-CN" altLang="en-US" sz="1200" dirty="0">
                <a:solidFill>
                  <a:schemeClr val="bg1"/>
                </a:solidFill>
                <a:ea typeface="Microsoft YaHei" charset="-122"/>
                <a:sym typeface="Arial" panose="020B0604020202090204" pitchFamily="34" charset="0"/>
              </a:rPr>
              <a:t>acquired by </a:t>
            </a:r>
            <a:endParaRPr lang="en-US" altLang="zh-CN" sz="1200" dirty="0">
              <a:solidFill>
                <a:schemeClr val="bg1"/>
              </a:solidFill>
              <a:ea typeface="Microsoft YaHei" charset="-122"/>
              <a:sym typeface="Arial" panose="020B0604020202090204" pitchFamily="34" charset="0"/>
            </a:endParaRPr>
          </a:p>
          <a:p>
            <a:pPr algn="ctr" defTabSz="513080"/>
            <a:r>
              <a:rPr lang="zh-CN" altLang="en-US" sz="1200" dirty="0">
                <a:solidFill>
                  <a:schemeClr val="bg1"/>
                </a:solidFill>
                <a:ea typeface="Microsoft YaHei" charset="-122"/>
                <a:sym typeface="Arial" panose="020B0604020202090204" pitchFamily="34" charset="0"/>
              </a:rPr>
              <a:t>Broadcom</a:t>
            </a:r>
            <a:endParaRPr lang="zh-CN" altLang="en-US" sz="1200" dirty="0">
              <a:solidFill>
                <a:schemeClr val="bg1"/>
              </a:solidFill>
              <a:ea typeface="Microsoft YaHei" charset="-122"/>
              <a:sym typeface="Arial" panose="020B0604020202090204" pitchFamily="34" charset="0"/>
            </a:endParaRPr>
          </a:p>
        </p:txBody>
      </p:sp>
      <p:sp>
        <p:nvSpPr>
          <p:cNvPr id="50" name="圆角矩形 22"/>
          <p:cNvSpPr/>
          <p:nvPr/>
        </p:nvSpPr>
        <p:spPr>
          <a:xfrm>
            <a:off x="9940081" y="4372661"/>
            <a:ext cx="862182" cy="334884"/>
          </a:xfrm>
          <a:prstGeom prst="roundRect">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ea typeface="+mj-ea"/>
              </a:rPr>
              <a:t>2020.5</a:t>
            </a:r>
            <a:endParaRPr lang="en-US" altLang="zh-CN" sz="1400" dirty="0">
              <a:solidFill>
                <a:schemeClr val="bg1"/>
              </a:solidFill>
              <a:ea typeface="+mj-ea"/>
            </a:endParaRPr>
          </a:p>
        </p:txBody>
      </p:sp>
      <p:sp>
        <p:nvSpPr>
          <p:cNvPr id="51" name="椭圆 50"/>
          <p:cNvSpPr/>
          <p:nvPr/>
        </p:nvSpPr>
        <p:spPr>
          <a:xfrm>
            <a:off x="10272554" y="3753268"/>
            <a:ext cx="197236" cy="197236"/>
          </a:xfrm>
          <a:prstGeom prst="ellipse">
            <a:avLst/>
          </a:prstGeom>
          <a:solidFill>
            <a:srgbClr val="0AAFF1"/>
          </a:solid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dirty="0">
              <a:solidFill>
                <a:schemeClr val="bg1"/>
              </a:solidFill>
            </a:endParaRPr>
          </a:p>
        </p:txBody>
      </p:sp>
      <p:sp>
        <p:nvSpPr>
          <p:cNvPr id="52" name="矩形 51"/>
          <p:cNvSpPr/>
          <p:nvPr/>
        </p:nvSpPr>
        <p:spPr>
          <a:xfrm>
            <a:off x="9745807" y="4738205"/>
            <a:ext cx="1350914" cy="461665"/>
          </a:xfrm>
          <a:prstGeom prst="rect">
            <a:avLst/>
          </a:prstGeom>
        </p:spPr>
        <p:txBody>
          <a:bodyPr wrap="square">
            <a:spAutoFit/>
          </a:bodyPr>
          <a:lstStyle/>
          <a:p>
            <a:pPr algn="ctr" defTabSz="513080"/>
            <a:r>
              <a:rPr lang="zh-CN" altLang="en-US" sz="1200" dirty="0">
                <a:solidFill>
                  <a:schemeClr val="bg1"/>
                </a:solidFill>
                <a:ea typeface="Microsoft YaHei" charset="-122"/>
              </a:rPr>
              <a:t>Resale to Accenture</a:t>
            </a:r>
            <a:endParaRPr lang="zh-CN" altLang="en-US" sz="1200" dirty="0">
              <a:solidFill>
                <a:schemeClr val="bg1"/>
              </a:solidFill>
              <a:ea typeface="Microsoft YaHei" charset="-122"/>
            </a:endParaRPr>
          </a:p>
        </p:txBody>
      </p:sp>
      <p:cxnSp>
        <p:nvCxnSpPr>
          <p:cNvPr id="69" name="连接符: 曲线 79"/>
          <p:cNvCxnSpPr/>
          <p:nvPr/>
        </p:nvCxnSpPr>
        <p:spPr>
          <a:xfrm>
            <a:off x="9460824" y="2719818"/>
            <a:ext cx="873345" cy="792000"/>
          </a:xfrm>
          <a:prstGeom prst="curvedConnector2">
            <a:avLst/>
          </a:prstGeom>
          <a:ln w="19050">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50"/>
          <p:cNvCxnSpPr/>
          <p:nvPr/>
        </p:nvCxnSpPr>
        <p:spPr>
          <a:xfrm>
            <a:off x="2416609" y="3951730"/>
            <a:ext cx="0" cy="582329"/>
          </a:xfrm>
          <a:prstGeom prst="line">
            <a:avLst/>
          </a:prstGeom>
          <a:ln>
            <a:solidFill>
              <a:srgbClr val="0AAFF1"/>
            </a:solidFill>
          </a:ln>
        </p:spPr>
        <p:style>
          <a:lnRef idx="1">
            <a:schemeClr val="accent1"/>
          </a:lnRef>
          <a:fillRef idx="0">
            <a:schemeClr val="accent1"/>
          </a:fillRef>
          <a:effectRef idx="0">
            <a:schemeClr val="accent1"/>
          </a:effectRef>
          <a:fontRef idx="minor">
            <a:schemeClr val="tx1"/>
          </a:fontRef>
        </p:style>
      </p:cxnSp>
      <p:cxnSp>
        <p:nvCxnSpPr>
          <p:cNvPr id="41" name="直接连接符 67"/>
          <p:cNvCxnSpPr/>
          <p:nvPr/>
        </p:nvCxnSpPr>
        <p:spPr>
          <a:xfrm>
            <a:off x="6666988" y="3950504"/>
            <a:ext cx="0" cy="582329"/>
          </a:xfrm>
          <a:prstGeom prst="line">
            <a:avLst/>
          </a:prstGeom>
          <a:ln>
            <a:solidFill>
              <a:srgbClr val="92D04F"/>
            </a:solidFill>
          </a:ln>
        </p:spPr>
        <p:style>
          <a:lnRef idx="1">
            <a:schemeClr val="accent1"/>
          </a:lnRef>
          <a:fillRef idx="0">
            <a:schemeClr val="accent1"/>
          </a:fillRef>
          <a:effectRef idx="0">
            <a:schemeClr val="accent1"/>
          </a:effectRef>
          <a:fontRef idx="minor">
            <a:schemeClr val="tx1"/>
          </a:fontRef>
        </p:style>
      </p:cxnSp>
      <p:cxnSp>
        <p:nvCxnSpPr>
          <p:cNvPr id="49" name="直接连接符 75"/>
          <p:cNvCxnSpPr>
            <a:endCxn id="50" idx="0"/>
          </p:cNvCxnSpPr>
          <p:nvPr/>
        </p:nvCxnSpPr>
        <p:spPr>
          <a:xfrm>
            <a:off x="10371172" y="3950504"/>
            <a:ext cx="0" cy="422157"/>
          </a:xfrm>
          <a:prstGeom prst="line">
            <a:avLst/>
          </a:prstGeom>
          <a:ln>
            <a:solidFill>
              <a:srgbClr val="0AAFF1"/>
            </a:solidFill>
          </a:ln>
        </p:spPr>
        <p:style>
          <a:lnRef idx="1">
            <a:schemeClr val="accent1"/>
          </a:lnRef>
          <a:fillRef idx="0">
            <a:schemeClr val="accent1"/>
          </a:fillRef>
          <a:effectRef idx="0">
            <a:schemeClr val="accent1"/>
          </a:effectRef>
          <a:fontRef idx="minor">
            <a:schemeClr val="tx1"/>
          </a:fontRef>
        </p:style>
      </p:cxnSp>
      <p:cxnSp>
        <p:nvCxnSpPr>
          <p:cNvPr id="71" name="直接连接符 81"/>
          <p:cNvCxnSpPr/>
          <p:nvPr/>
        </p:nvCxnSpPr>
        <p:spPr>
          <a:xfrm>
            <a:off x="8342356" y="3945774"/>
            <a:ext cx="0" cy="582329"/>
          </a:xfrm>
          <a:prstGeom prst="line">
            <a:avLst/>
          </a:prstGeom>
          <a:ln>
            <a:solidFill>
              <a:srgbClr val="0AAFF1"/>
            </a:solidFill>
          </a:ln>
        </p:spPr>
        <p:style>
          <a:lnRef idx="1">
            <a:schemeClr val="accent1"/>
          </a:lnRef>
          <a:fillRef idx="0">
            <a:schemeClr val="accent1"/>
          </a:fillRef>
          <a:effectRef idx="0">
            <a:schemeClr val="accent1"/>
          </a:effectRef>
          <a:fontRef idx="minor">
            <a:schemeClr val="tx1"/>
          </a:fontRef>
        </p:style>
      </p:cxnSp>
      <p:sp>
        <p:nvSpPr>
          <p:cNvPr id="72" name="圆角矩形 22"/>
          <p:cNvSpPr/>
          <p:nvPr/>
        </p:nvSpPr>
        <p:spPr>
          <a:xfrm>
            <a:off x="7911265" y="4388235"/>
            <a:ext cx="862182" cy="334884"/>
          </a:xfrm>
          <a:prstGeom prst="roundRect">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ea typeface="+mj-ea"/>
              </a:rPr>
              <a:t>2016</a:t>
            </a:r>
            <a:endParaRPr lang="en-US" altLang="zh-CN" sz="1400" dirty="0">
              <a:solidFill>
                <a:schemeClr val="bg1"/>
              </a:solidFill>
              <a:ea typeface="+mj-ea"/>
            </a:endParaRPr>
          </a:p>
        </p:txBody>
      </p:sp>
      <p:sp>
        <p:nvSpPr>
          <p:cNvPr id="73" name="椭圆 72"/>
          <p:cNvSpPr/>
          <p:nvPr/>
        </p:nvSpPr>
        <p:spPr>
          <a:xfrm>
            <a:off x="8243738" y="3753268"/>
            <a:ext cx="197236" cy="197236"/>
          </a:xfrm>
          <a:prstGeom prst="ellipse">
            <a:avLst/>
          </a:prstGeom>
          <a:solidFill>
            <a:srgbClr val="0AAFF1"/>
          </a:solid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dirty="0">
              <a:solidFill>
                <a:schemeClr val="bg1"/>
              </a:solidFill>
            </a:endParaRPr>
          </a:p>
        </p:txBody>
      </p:sp>
      <p:sp>
        <p:nvSpPr>
          <p:cNvPr id="74" name="矩形 73"/>
          <p:cNvSpPr/>
          <p:nvPr/>
        </p:nvSpPr>
        <p:spPr>
          <a:xfrm>
            <a:off x="7572135" y="4738205"/>
            <a:ext cx="1525642" cy="461665"/>
          </a:xfrm>
          <a:prstGeom prst="rect">
            <a:avLst/>
          </a:prstGeom>
        </p:spPr>
        <p:txBody>
          <a:bodyPr wrap="square">
            <a:spAutoFit/>
          </a:bodyPr>
          <a:lstStyle/>
          <a:p>
            <a:pPr algn="ctr" defTabSz="513080"/>
            <a:r>
              <a:rPr sz="1200">
                <a:solidFill>
                  <a:schemeClr val="bg1"/>
                </a:solidFill>
                <a:ea typeface="Microsoft YaHei" charset="-122"/>
              </a:rPr>
              <a:t>Acquired BlueCoat</a:t>
            </a:r>
            <a:endParaRPr sz="1200">
              <a:solidFill>
                <a:schemeClr val="bg1"/>
              </a:solidFill>
              <a:ea typeface="Microsoft YaHei" charset="-122"/>
            </a:endParaRPr>
          </a:p>
        </p:txBody>
      </p:sp>
      <p:pic>
        <p:nvPicPr>
          <p:cNvPr id="75" name="图片 74" descr="卡通人物&#10;&#10;描述已自动生成"/>
          <p:cNvPicPr>
            <a:picLocks noChangeAspect="1"/>
          </p:cNvPicPr>
          <p:nvPr/>
        </p:nvPicPr>
        <p:blipFill>
          <a:blip r:embed="rId1"/>
          <a:stretch>
            <a:fillRect/>
          </a:stretch>
        </p:blipFill>
        <p:spPr>
          <a:xfrm>
            <a:off x="5722933" y="1003049"/>
            <a:ext cx="746131" cy="5595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0" name="矩形 69"/>
          <p:cNvSpPr/>
          <p:nvPr/>
        </p:nvSpPr>
        <p:spPr>
          <a:xfrm rot="3046197">
            <a:off x="8891427" y="3463895"/>
            <a:ext cx="1587648" cy="40011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defTabSz="513080"/>
            <a:r>
              <a:rPr lang="zh-CN" altLang="en-US" sz="1000" b="1" dirty="0">
                <a:solidFill>
                  <a:schemeClr val="bg1"/>
                </a:solidFill>
                <a:ea typeface="Microsoft YaHei" charset="-122"/>
              </a:rPr>
              <a:t>Already far away from the Chinese market</a:t>
            </a:r>
            <a:endParaRPr lang="zh-CN" altLang="en-US" sz="1000" b="1" dirty="0">
              <a:solidFill>
                <a:schemeClr val="bg1"/>
              </a:solidFill>
              <a:ea typeface="Microsoft YaHei" charset="-122"/>
            </a:endParaRPr>
          </a:p>
        </p:txBody>
      </p:sp>
    </p:spTree>
  </p:cSld>
  <p:clrMapOvr>
    <a:masterClrMapping/>
  </p:clrMapOvr>
  <mc:AlternateContent xmlns:mc="http://schemas.openxmlformats.org/markup-compatibility/2006">
    <mc:Choice xmlns:p14="http://schemas.microsoft.com/office/powerpoint/2010/main" Requires="p14">
      <p:transition p14:dur="0" advTm="89821"/>
    </mc:Choice>
    <mc:Fallback>
      <p:transition advTm="8982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
          <p:cNvSpPr txBox="1"/>
          <p:nvPr/>
        </p:nvSpPr>
        <p:spPr>
          <a:xfrm>
            <a:off x="464695" y="255775"/>
            <a:ext cx="9190749"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zh-CN" altLang="en-US" dirty="0">
                <a:solidFill>
                  <a:schemeClr val="bg1"/>
                </a:solidFill>
                <a:latin typeface="+mj-lt"/>
              </a:rPr>
              <a:t>Symantec's Development</a:t>
            </a:r>
            <a:endParaRPr lang="zh-CN" altLang="en-US" dirty="0">
              <a:solidFill>
                <a:schemeClr val="bg1"/>
              </a:solidFill>
              <a:latin typeface="+mj-lt"/>
            </a:endParaRPr>
          </a:p>
        </p:txBody>
      </p:sp>
      <p:grpSp>
        <p:nvGrpSpPr>
          <p:cNvPr id="2" name="组合 1"/>
          <p:cNvGrpSpPr/>
          <p:nvPr/>
        </p:nvGrpSpPr>
        <p:grpSpPr>
          <a:xfrm>
            <a:off x="1240238" y="1653167"/>
            <a:ext cx="9974008" cy="3718471"/>
            <a:chOff x="519606" y="1695956"/>
            <a:chExt cx="10656490" cy="3972917"/>
          </a:xfrm>
        </p:grpSpPr>
        <p:cxnSp>
          <p:nvCxnSpPr>
            <p:cNvPr id="53" name="直接箭头连接符 42"/>
            <p:cNvCxnSpPr/>
            <p:nvPr/>
          </p:nvCxnSpPr>
          <p:spPr>
            <a:xfrm>
              <a:off x="5749086" y="2239621"/>
              <a:ext cx="2082402" cy="210105"/>
            </a:xfrm>
            <a:prstGeom prst="straightConnector1">
              <a:avLst/>
            </a:prstGeom>
            <a:ln w="19050">
              <a:solidFill>
                <a:srgbClr val="92D04F"/>
              </a:solidFill>
              <a:prstDash val="dashDot"/>
              <a:tailEnd type="triangle"/>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2756039" y="3642407"/>
              <a:ext cx="2873654" cy="881647"/>
            </a:xfrm>
            <a:prstGeom prst="ellipse">
              <a:avLst/>
            </a:prstGeom>
            <a:solidFill>
              <a:srgbClr val="0AAFF1"/>
            </a:solidFill>
            <a:ln w="19050">
              <a:noFill/>
            </a:ln>
            <a:scene3d>
              <a:camera prst="orthographicFront"/>
              <a:lightRig rig="threePt" dir="t"/>
            </a:scene3d>
            <a:sp3d>
              <a:bevelT prst="angle"/>
            </a:sp3d>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zh-CN" sz="1400" b="1" dirty="0">
                  <a:solidFill>
                    <a:schemeClr val="bg1"/>
                  </a:solidFill>
                </a:rPr>
                <a:t>Symantec Endpoint Protection </a:t>
              </a:r>
              <a:r>
                <a:rPr lang="en-US" altLang="zh-CN" b="1" dirty="0">
                  <a:solidFill>
                    <a:schemeClr val="bg1"/>
                  </a:solidFill>
                </a:rPr>
                <a:t>SEP</a:t>
              </a:r>
              <a:endParaRPr lang="en-US" altLang="zh-CN" b="1" dirty="0">
                <a:solidFill>
                  <a:schemeClr val="bg1"/>
                </a:solidFill>
              </a:endParaRPr>
            </a:p>
          </p:txBody>
        </p:sp>
        <p:sp>
          <p:nvSpPr>
            <p:cNvPr id="55" name="文本框 12"/>
            <p:cNvSpPr txBox="1"/>
            <p:nvPr/>
          </p:nvSpPr>
          <p:spPr>
            <a:xfrm>
              <a:off x="3563233" y="4599613"/>
              <a:ext cx="1764413" cy="328837"/>
            </a:xfrm>
            <a:prstGeom prst="rect">
              <a:avLst/>
            </a:prstGeom>
          </p:spPr>
          <p:txBody>
            <a:bodyPr wrap="none">
              <a:spAutoFit/>
            </a:bodyPr>
            <a:lstStyle>
              <a:defPPr>
                <a:defRPr lang="zh-CN"/>
              </a:defPPr>
              <a:lvl1pPr algn="ctr">
                <a:defRPr sz="1600" b="1">
                  <a:latin typeface="微软雅黑" panose="020B0503020204020204" pitchFamily="34" charset="-122"/>
                  <a:ea typeface="微软雅黑" panose="020B0503020204020204" pitchFamily="34" charset="-122"/>
                </a:defRPr>
              </a:lvl1pPr>
            </a:lstStyle>
            <a:p>
              <a:pPr algn="ctr"/>
              <a:r>
                <a:rPr lang="zh-CN" altLang="en-US" sz="1400" b="0" dirty="0">
                  <a:solidFill>
                    <a:schemeClr val="bg1"/>
                  </a:solidFill>
                  <a:latin typeface="+mn-lt"/>
                </a:rPr>
                <a:t>Enterprise Edition</a:t>
              </a:r>
              <a:endParaRPr lang="zh-CN" altLang="en-US" sz="1400" b="0" dirty="0">
                <a:solidFill>
                  <a:schemeClr val="bg1"/>
                </a:solidFill>
                <a:latin typeface="+mn-lt"/>
              </a:endParaRPr>
            </a:p>
          </p:txBody>
        </p:sp>
        <p:sp>
          <p:nvSpPr>
            <p:cNvPr id="56" name="椭圆 55"/>
            <p:cNvSpPr/>
            <p:nvPr/>
          </p:nvSpPr>
          <p:spPr>
            <a:xfrm>
              <a:off x="5933275" y="3642407"/>
              <a:ext cx="2568540" cy="881647"/>
            </a:xfrm>
            <a:prstGeom prst="ellipse">
              <a:avLst/>
            </a:prstGeom>
            <a:solidFill>
              <a:srgbClr val="92D04F"/>
            </a:solidFill>
            <a:ln w="19050">
              <a:noFill/>
            </a:ln>
            <a:scene3d>
              <a:camera prst="orthographicFront"/>
              <a:lightRig rig="threePt" dir="t"/>
            </a:scene3d>
            <a:sp3d>
              <a:bevelT prst="angle"/>
            </a:sp3d>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zh-CN" sz="1400" b="1" dirty="0">
                  <a:solidFill>
                    <a:schemeClr val="bg1"/>
                  </a:solidFill>
                </a:rPr>
                <a:t>Norton</a:t>
              </a:r>
              <a:endParaRPr lang="en-US" altLang="zh-CN" sz="1400" b="1" dirty="0">
                <a:solidFill>
                  <a:schemeClr val="bg1"/>
                </a:solidFill>
              </a:endParaRPr>
            </a:p>
          </p:txBody>
        </p:sp>
        <p:sp>
          <p:nvSpPr>
            <p:cNvPr id="57" name="文本框 12"/>
            <p:cNvSpPr txBox="1"/>
            <p:nvPr/>
          </p:nvSpPr>
          <p:spPr>
            <a:xfrm>
              <a:off x="6202302" y="4611945"/>
              <a:ext cx="2018037" cy="304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defPPr>
                <a:defRPr lang="zh-CN"/>
              </a:defPPr>
              <a:lvl1pPr algn="ctr">
                <a:defRPr sz="2400" b="1">
                  <a:gradFill>
                    <a:gsLst>
                      <a:gs pos="0">
                        <a:srgbClr val="6FBA2C"/>
                      </a:gs>
                      <a:gs pos="100000">
                        <a:srgbClr val="00479D"/>
                      </a:gs>
                    </a:gsLst>
                    <a:lin ang="3600000" scaled="0"/>
                  </a:gradFill>
                  <a:latin typeface="微软雅黑" panose="020B0503020204020204" pitchFamily="34" charset="-122"/>
                  <a:ea typeface="微软雅黑" panose="020B0503020204020204" pitchFamily="34" charset="-122"/>
                </a:defRPr>
              </a:lvl1pPr>
              <a:lvl2pPr marL="742950" indent="-285750" eaLnBrk="0" hangingPunct="0">
                <a:defRPr>
                  <a:latin typeface="Calibri" charset="0"/>
                  <a:ea typeface="宋体" panose="02010600030101010101" pitchFamily="2" charset="-122"/>
                </a:defRPr>
              </a:lvl2pPr>
              <a:lvl3pPr marL="1143000" indent="-228600" eaLnBrk="0" hangingPunct="0">
                <a:defRPr>
                  <a:latin typeface="Calibri" charset="0"/>
                  <a:ea typeface="宋体" panose="02010600030101010101" pitchFamily="2" charset="-122"/>
                </a:defRPr>
              </a:lvl3pPr>
              <a:lvl4pPr marL="1600200" indent="-228600" eaLnBrk="0" hangingPunct="0">
                <a:defRPr>
                  <a:latin typeface="Calibri" charset="0"/>
                  <a:ea typeface="宋体" panose="02010600030101010101" pitchFamily="2" charset="-122"/>
                </a:defRPr>
              </a:lvl4pPr>
              <a:lvl5pPr marL="2057400" indent="-228600" eaLnBrk="0" hangingPunct="0">
                <a:defRPr>
                  <a:latin typeface="Calibri"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9pPr>
            </a:lstStyle>
            <a:p>
              <a:r>
                <a:rPr lang="zh-CN" altLang="en-US" sz="1400" b="0" dirty="0">
                  <a:solidFill>
                    <a:schemeClr val="bg1"/>
                  </a:solidFill>
                  <a:latin typeface="+mn-lt"/>
                </a:rPr>
                <a:t>Personal Edition</a:t>
              </a:r>
              <a:endParaRPr lang="zh-CN" altLang="en-US" sz="1400" b="0" dirty="0">
                <a:solidFill>
                  <a:schemeClr val="bg1"/>
                </a:solidFill>
                <a:latin typeface="+mn-lt"/>
              </a:endParaRPr>
            </a:p>
          </p:txBody>
        </p:sp>
        <p:pic>
          <p:nvPicPr>
            <p:cNvPr id="58" name="图片 57" descr="图片包含 游戏机, 画&#10;&#10;描述已自动生成"/>
            <p:cNvPicPr>
              <a:picLocks noChangeAspect="1"/>
            </p:cNvPicPr>
            <p:nvPr/>
          </p:nvPicPr>
          <p:blipFill>
            <a:blip r:embed="rId1"/>
            <a:stretch>
              <a:fillRect/>
            </a:stretch>
          </p:blipFill>
          <p:spPr>
            <a:xfrm>
              <a:off x="7885219" y="2112683"/>
              <a:ext cx="1838325" cy="714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9" name="文本框 12"/>
            <p:cNvSpPr txBox="1"/>
            <p:nvPr/>
          </p:nvSpPr>
          <p:spPr>
            <a:xfrm>
              <a:off x="5820255" y="1695956"/>
              <a:ext cx="2437501" cy="328838"/>
            </a:xfrm>
            <a:prstGeom prst="rect">
              <a:avLst/>
            </a:prstGeom>
          </p:spPr>
          <p:txBody>
            <a:bodyPr wrap="none">
              <a:spAutoFit/>
            </a:bodyPr>
            <a:lstStyle>
              <a:defPPr>
                <a:defRPr lang="zh-CN"/>
              </a:defPPr>
              <a:lvl1pPr algn="ctr">
                <a:defRPr sz="1600" b="1">
                  <a:latin typeface="微软雅黑" panose="020B0503020204020204" pitchFamily="34" charset="-122"/>
                  <a:ea typeface="微软雅黑" panose="020B0503020204020204" pitchFamily="34" charset="-122"/>
                </a:defRPr>
              </a:lvl1pPr>
            </a:lstStyle>
            <a:p>
              <a:pPr algn="ctr"/>
              <a:r>
                <a:rPr sz="1400" b="0" dirty="0">
                  <a:solidFill>
                    <a:schemeClr val="bg1"/>
                  </a:solidFill>
                  <a:latin typeface="+mn-lt"/>
                </a:rPr>
                <a:t>Acquired Norton in 1990</a:t>
              </a:r>
              <a:endParaRPr sz="1400" b="0" dirty="0">
                <a:solidFill>
                  <a:schemeClr val="bg1"/>
                </a:solidFill>
                <a:latin typeface="+mn-lt"/>
              </a:endParaRPr>
            </a:p>
          </p:txBody>
        </p:sp>
        <p:cxnSp>
          <p:nvCxnSpPr>
            <p:cNvPr id="60" name="直接箭头连接符 86"/>
            <p:cNvCxnSpPr>
              <a:stCxn id="58" idx="2"/>
            </p:cNvCxnSpPr>
            <p:nvPr/>
          </p:nvCxnSpPr>
          <p:spPr>
            <a:xfrm flipH="1">
              <a:off x="7386810" y="2827058"/>
              <a:ext cx="1417572" cy="815349"/>
            </a:xfrm>
            <a:prstGeom prst="straightConnector1">
              <a:avLst/>
            </a:prstGeom>
            <a:ln w="19050">
              <a:solidFill>
                <a:srgbClr val="92D04F"/>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61" name="直接箭头连接符 87"/>
            <p:cNvCxnSpPr>
              <a:stCxn id="62" idx="2"/>
              <a:endCxn id="54" idx="0"/>
            </p:cNvCxnSpPr>
            <p:nvPr/>
          </p:nvCxnSpPr>
          <p:spPr>
            <a:xfrm flipH="1">
              <a:off x="4192865" y="2757323"/>
              <a:ext cx="890538" cy="885083"/>
            </a:xfrm>
            <a:prstGeom prst="straightConnector1">
              <a:avLst/>
            </a:prstGeom>
            <a:ln w="19050">
              <a:solidFill>
                <a:srgbClr val="0AAFF1"/>
              </a:solidFill>
              <a:prstDash val="dashDot"/>
              <a:tailEnd type="triangle"/>
            </a:ln>
          </p:spPr>
          <p:style>
            <a:lnRef idx="1">
              <a:schemeClr val="accent1"/>
            </a:lnRef>
            <a:fillRef idx="0">
              <a:schemeClr val="accent1"/>
            </a:fillRef>
            <a:effectRef idx="0">
              <a:schemeClr val="accent1"/>
            </a:effectRef>
            <a:fontRef idx="minor">
              <a:schemeClr val="tx1"/>
            </a:fontRef>
          </p:style>
        </p:cxnSp>
        <p:pic>
          <p:nvPicPr>
            <p:cNvPr id="62" name="图片 61" descr="卡通人物&#10;&#10;描述已自动生成"/>
            <p:cNvPicPr>
              <a:picLocks noChangeAspect="1"/>
            </p:cNvPicPr>
            <p:nvPr/>
          </p:nvPicPr>
          <p:blipFill>
            <a:blip r:embed="rId2"/>
            <a:stretch>
              <a:fillRect/>
            </a:stretch>
          </p:blipFill>
          <p:spPr>
            <a:xfrm>
              <a:off x="4444587" y="1799099"/>
              <a:ext cx="1277633" cy="9582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3" name="文本框 12"/>
            <p:cNvSpPr txBox="1"/>
            <p:nvPr/>
          </p:nvSpPr>
          <p:spPr>
            <a:xfrm>
              <a:off x="1682160" y="5364699"/>
              <a:ext cx="2873654" cy="304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nchor="t">
              <a:spAutoFit/>
            </a:bodyPr>
            <a:lstStyle>
              <a:defPPr>
                <a:defRPr lang="zh-CN"/>
              </a:defPPr>
              <a:lvl1pPr algn="ctr">
                <a:defRPr sz="2400" b="1">
                  <a:gradFill>
                    <a:gsLst>
                      <a:gs pos="0">
                        <a:srgbClr val="6FBA2C"/>
                      </a:gs>
                      <a:gs pos="100000">
                        <a:srgbClr val="00479D"/>
                      </a:gs>
                    </a:gsLst>
                    <a:lin ang="3600000" scaled="0"/>
                  </a:gradFill>
                  <a:latin typeface="微软雅黑" panose="020B0503020204020204" pitchFamily="34" charset="-122"/>
                  <a:ea typeface="微软雅黑" panose="020B0503020204020204" pitchFamily="34" charset="-122"/>
                </a:defRPr>
              </a:lvl1pPr>
              <a:lvl2pPr marL="742950" indent="-285750" eaLnBrk="0" hangingPunct="0">
                <a:defRPr>
                  <a:latin typeface="Calibri" charset="0"/>
                  <a:ea typeface="宋体" panose="02010600030101010101" pitchFamily="2" charset="-122"/>
                </a:defRPr>
              </a:lvl2pPr>
              <a:lvl3pPr marL="1143000" indent="-228600" eaLnBrk="0" hangingPunct="0">
                <a:defRPr>
                  <a:latin typeface="Calibri" charset="0"/>
                  <a:ea typeface="宋体" panose="02010600030101010101" pitchFamily="2" charset="-122"/>
                </a:defRPr>
              </a:lvl3pPr>
              <a:lvl4pPr marL="1600200" indent="-228600" eaLnBrk="0" hangingPunct="0">
                <a:defRPr>
                  <a:latin typeface="Calibri" charset="0"/>
                  <a:ea typeface="宋体" panose="02010600030101010101" pitchFamily="2" charset="-122"/>
                </a:defRPr>
              </a:lvl4pPr>
              <a:lvl5pPr marL="2057400" indent="-228600" eaLnBrk="0" hangingPunct="0">
                <a:defRPr>
                  <a:latin typeface="Calibri"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9pPr>
            </a:lstStyle>
            <a:p>
              <a:r>
                <a:rPr lang="en-GB" sz="1400" b="0" dirty="0">
                  <a:solidFill>
                    <a:schemeClr val="bg1"/>
                  </a:solidFill>
                  <a:latin typeface="+mn-lt"/>
                  <a:ea typeface="微软雅黑"/>
                </a:rPr>
                <a:t>EDR</a:t>
              </a:r>
              <a:r>
                <a:rPr sz="1400" b="0" dirty="0">
                  <a:solidFill>
                    <a:schemeClr val="bg1"/>
                  </a:solidFill>
                  <a:latin typeface="+mn-lt"/>
                  <a:ea typeface="微软雅黑"/>
                </a:rPr>
                <a:t> benchmark is SEP</a:t>
              </a:r>
              <a:endParaRPr sz="1400" b="0" dirty="0">
                <a:solidFill>
                  <a:schemeClr val="bg1"/>
                </a:solidFill>
                <a:latin typeface="+mn-lt"/>
                <a:ea typeface="微软雅黑"/>
              </a:endParaRPr>
            </a:p>
          </p:txBody>
        </p:sp>
        <p:sp>
          <p:nvSpPr>
            <p:cNvPr id="64" name="文本框 12"/>
            <p:cNvSpPr txBox="1"/>
            <p:nvPr/>
          </p:nvSpPr>
          <p:spPr>
            <a:xfrm>
              <a:off x="8189691" y="3734049"/>
              <a:ext cx="2986405" cy="59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nchor="t">
              <a:spAutoFit/>
            </a:bodyPr>
            <a:lstStyle>
              <a:defPPr>
                <a:defRPr lang="zh-CN"/>
              </a:defPPr>
              <a:lvl1pPr algn="ctr">
                <a:defRPr sz="1600" b="1">
                  <a:latin typeface="微软雅黑" panose="020B0503020204020204" pitchFamily="34" charset="-122"/>
                  <a:ea typeface="微软雅黑" panose="020B0503020204020204" pitchFamily="34" charset="-122"/>
                </a:defRPr>
              </a:lvl1pPr>
              <a:lvl2pPr marL="742950" indent="-285750" eaLnBrk="0" hangingPunct="0">
                <a:defRPr>
                  <a:latin typeface="Calibri" charset="0"/>
                  <a:ea typeface="宋体" panose="02010600030101010101" pitchFamily="2" charset="-122"/>
                </a:defRPr>
              </a:lvl2pPr>
              <a:lvl3pPr marL="1143000" indent="-228600" eaLnBrk="0" hangingPunct="0">
                <a:defRPr>
                  <a:latin typeface="Calibri" charset="0"/>
                  <a:ea typeface="宋体" panose="02010600030101010101" pitchFamily="2" charset="-122"/>
                </a:defRPr>
              </a:lvl3pPr>
              <a:lvl4pPr marL="1600200" indent="-228600" eaLnBrk="0" hangingPunct="0">
                <a:defRPr>
                  <a:latin typeface="Calibri" charset="0"/>
                  <a:ea typeface="宋体" panose="02010600030101010101" pitchFamily="2" charset="-122"/>
                </a:defRPr>
              </a:lvl4pPr>
              <a:lvl5pPr marL="2057400" indent="-228600" eaLnBrk="0" hangingPunct="0">
                <a:defRPr>
                  <a:latin typeface="Calibri"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9pPr>
            </a:lstStyle>
            <a:p>
              <a:pPr>
                <a:lnSpc>
                  <a:spcPct val="120000"/>
                </a:lnSpc>
              </a:pPr>
              <a:r>
                <a:rPr lang="zh-CN" altLang="en-US" sz="1400" b="0" dirty="0">
                  <a:solidFill>
                    <a:schemeClr val="bg1"/>
                  </a:solidFill>
                  <a:latin typeface="+mn-lt"/>
                  <a:ea typeface="微软雅黑"/>
                </a:rPr>
                <a:t>Cutting-Edge Interface</a:t>
              </a:r>
              <a:endParaRPr lang="zh-CN" altLang="en-US" sz="1400" b="0" dirty="0">
                <a:solidFill>
                  <a:schemeClr val="bg1"/>
                </a:solidFill>
                <a:latin typeface="+mn-lt"/>
                <a:ea typeface="微软雅黑"/>
              </a:endParaRPr>
            </a:p>
            <a:p>
              <a:pPr>
                <a:lnSpc>
                  <a:spcPct val="120000"/>
                </a:lnSpc>
              </a:pPr>
              <a:r>
                <a:rPr lang="zh-CN" altLang="en-US" sz="1400" b="0" dirty="0">
                  <a:solidFill>
                    <a:schemeClr val="bg1"/>
                  </a:solidFill>
                  <a:latin typeface="+mn-lt"/>
                  <a:ea typeface="微软雅黑"/>
                </a:rPr>
                <a:t>Quick Updates</a:t>
              </a:r>
              <a:endParaRPr lang="zh-CN" altLang="en-US" sz="1400" b="0" dirty="0">
                <a:solidFill>
                  <a:schemeClr val="bg1"/>
                </a:solidFill>
                <a:latin typeface="+mn-lt"/>
              </a:endParaRPr>
            </a:p>
          </p:txBody>
        </p:sp>
        <p:cxnSp>
          <p:nvCxnSpPr>
            <p:cNvPr id="65" name="直接箭头连接符 91"/>
            <p:cNvCxnSpPr/>
            <p:nvPr/>
          </p:nvCxnSpPr>
          <p:spPr>
            <a:xfrm flipV="1">
              <a:off x="3013716" y="4494934"/>
              <a:ext cx="590092" cy="819855"/>
            </a:xfrm>
            <a:prstGeom prst="straightConnector1">
              <a:avLst/>
            </a:prstGeom>
            <a:ln w="19050">
              <a:solidFill>
                <a:srgbClr val="0AAFF1"/>
              </a:solidFill>
              <a:prstDash val="dashDot"/>
              <a:tailEnd type="triangle"/>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4419733" y="4002920"/>
              <a:ext cx="534569" cy="363649"/>
            </a:xfrm>
            <a:prstGeom prst="ellipse">
              <a:avLst/>
            </a:prstGeom>
            <a:noFill/>
            <a:ln w="38100">
              <a:solidFill>
                <a:srgbClr val="FF0000"/>
              </a:solidFill>
            </a:ln>
          </p:spPr>
          <p:style>
            <a:lnRef idx="0">
              <a:schemeClr val="accent1"/>
            </a:lnRef>
            <a:fillRef idx="3">
              <a:schemeClr val="accent1"/>
            </a:fillRef>
            <a:effectRef idx="3">
              <a:schemeClr val="accent1"/>
            </a:effectRef>
            <a:fontRef idx="minor">
              <a:schemeClr val="lt1"/>
            </a:fontRef>
          </p:style>
          <p:txBody>
            <a:bodyPr rtlCol="0" anchor="ctr"/>
            <a:lstStyle/>
            <a:p>
              <a:pPr algn="ctr"/>
              <a:endParaRPr lang="zh-CN" altLang="en-US" dirty="0">
                <a:solidFill>
                  <a:schemeClr val="bg1"/>
                </a:solidFill>
              </a:endParaRPr>
            </a:p>
          </p:txBody>
        </p:sp>
        <p:sp>
          <p:nvSpPr>
            <p:cNvPr id="67" name="文本框 12"/>
            <p:cNvSpPr txBox="1"/>
            <p:nvPr/>
          </p:nvSpPr>
          <p:spPr>
            <a:xfrm>
              <a:off x="519606" y="3734049"/>
              <a:ext cx="2302512" cy="59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nchor="t">
              <a:spAutoFit/>
            </a:bodyPr>
            <a:lstStyle>
              <a:defPPr>
                <a:defRPr lang="zh-CN"/>
              </a:defPPr>
              <a:lvl1pPr algn="ctr">
                <a:defRPr sz="1600" b="1">
                  <a:latin typeface="微软雅黑" panose="020B0503020204020204" pitchFamily="34" charset="-122"/>
                  <a:ea typeface="微软雅黑" panose="020B0503020204020204" pitchFamily="34" charset="-122"/>
                </a:defRPr>
              </a:lvl1pPr>
              <a:lvl2pPr marL="742950" indent="-285750" eaLnBrk="0" hangingPunct="0">
                <a:defRPr>
                  <a:latin typeface="Calibri" charset="0"/>
                  <a:ea typeface="宋体" panose="02010600030101010101" pitchFamily="2" charset="-122"/>
                </a:defRPr>
              </a:lvl2pPr>
              <a:lvl3pPr marL="1143000" indent="-228600" eaLnBrk="0" hangingPunct="0">
                <a:defRPr>
                  <a:latin typeface="Calibri" charset="0"/>
                  <a:ea typeface="宋体" panose="02010600030101010101" pitchFamily="2" charset="-122"/>
                </a:defRPr>
              </a:lvl3pPr>
              <a:lvl4pPr marL="1600200" indent="-228600" eaLnBrk="0" hangingPunct="0">
                <a:defRPr>
                  <a:latin typeface="Calibri" charset="0"/>
                  <a:ea typeface="宋体" panose="02010600030101010101" pitchFamily="2" charset="-122"/>
                </a:defRPr>
              </a:lvl4pPr>
              <a:lvl5pPr marL="2057400" indent="-228600" eaLnBrk="0" hangingPunct="0">
                <a:defRPr>
                  <a:latin typeface="Calibri"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90204" pitchFamily="34" charset="0"/>
                <a:defRPr>
                  <a:latin typeface="Calibri" charset="0"/>
                  <a:ea typeface="宋体" panose="02010600030101010101" pitchFamily="2" charset="-122"/>
                </a:defRPr>
              </a:lvl9pPr>
            </a:lstStyle>
            <a:p>
              <a:pPr>
                <a:lnSpc>
                  <a:spcPct val="120000"/>
                </a:lnSpc>
              </a:pPr>
              <a:r>
                <a:rPr lang="zh-CN" altLang="en-US" sz="1400" b="0" dirty="0">
                  <a:solidFill>
                    <a:schemeClr val="bg1"/>
                  </a:solidFill>
                  <a:latin typeface="+mn-lt"/>
                  <a:ea typeface="微软雅黑"/>
                </a:rPr>
                <a:t>Traditional Interface</a:t>
              </a:r>
              <a:endParaRPr lang="zh-CN" altLang="en-US" sz="1400" b="0" dirty="0">
                <a:solidFill>
                  <a:schemeClr val="bg1"/>
                </a:solidFill>
                <a:latin typeface="+mn-lt"/>
                <a:ea typeface="微软雅黑"/>
              </a:endParaRPr>
            </a:p>
            <a:p>
              <a:pPr>
                <a:lnSpc>
                  <a:spcPct val="120000"/>
                </a:lnSpc>
              </a:pPr>
              <a:r>
                <a:rPr lang="zh-CN" altLang="en-US" sz="1400" b="0" dirty="0">
                  <a:solidFill>
                    <a:schemeClr val="bg1"/>
                  </a:solidFill>
                  <a:latin typeface="+mn-lt"/>
                  <a:ea typeface="微软雅黑"/>
                </a:rPr>
                <a:t>Slow Updates</a:t>
              </a:r>
              <a:endParaRPr lang="zh-CN" sz="1400" b="0" dirty="0">
                <a:solidFill>
                  <a:schemeClr val="bg1"/>
                </a:solidFill>
                <a:latin typeface="+mn-lt"/>
                <a:ea typeface="微软雅黑"/>
              </a:endParaRPr>
            </a:p>
          </p:txBody>
        </p:sp>
        <p:sp>
          <p:nvSpPr>
            <p:cNvPr id="68" name="矩形 67"/>
            <p:cNvSpPr/>
            <p:nvPr/>
          </p:nvSpPr>
          <p:spPr>
            <a:xfrm>
              <a:off x="5715114" y="5044287"/>
              <a:ext cx="2992412" cy="624586"/>
            </a:xfrm>
            <a:prstGeom prst="rect">
              <a:avLst/>
            </a:prstGeom>
          </p:spPr>
          <p:txBody>
            <a:bodyPr wrap="none" lIns="91440" tIns="45720" rIns="91440" bIns="45720" anchor="t">
              <a:spAutoFit/>
            </a:bodyPr>
            <a:lstStyle/>
            <a:p>
              <a:pPr algn="ctr">
                <a:lnSpc>
                  <a:spcPct val="120000"/>
                </a:lnSpc>
              </a:pPr>
              <a:r>
                <a:rPr sz="1400" dirty="0">
                  <a:solidFill>
                    <a:schemeClr val="bg1"/>
                  </a:solidFill>
                  <a:ea typeface="微软雅黑"/>
                </a:rPr>
                <a:t>Sometimes </a:t>
              </a:r>
              <a:r>
                <a:rPr lang="en-GB" sz="1400" dirty="0">
                  <a:solidFill>
                    <a:schemeClr val="bg1"/>
                  </a:solidFill>
                  <a:ea typeface="微软雅黑"/>
                </a:rPr>
                <a:t>use SEP </a:t>
              </a:r>
              <a:endParaRPr sz="1400" dirty="0">
                <a:solidFill>
                  <a:schemeClr val="bg1"/>
                </a:solidFill>
                <a:ea typeface="微软雅黑" panose="020B0503020204020204" pitchFamily="34" charset="-122"/>
              </a:endParaRPr>
            </a:p>
            <a:p>
              <a:pPr algn="ctr">
                <a:lnSpc>
                  <a:spcPct val="120000"/>
                </a:lnSpc>
              </a:pPr>
              <a:r>
                <a:rPr sz="1400" dirty="0">
                  <a:solidFill>
                    <a:schemeClr val="bg1"/>
                  </a:solidFill>
                  <a:ea typeface="微软雅黑" panose="020B0503020204020204" pitchFamily="34" charset="-122"/>
                </a:rPr>
                <a:t>as the online version of Norton</a:t>
              </a:r>
              <a:endParaRPr sz="1400" dirty="0">
                <a:solidFill>
                  <a:schemeClr val="bg1"/>
                </a:solidFill>
                <a:ea typeface="微软雅黑" panose="020B0503020204020204" pitchFamily="34" charset="-122"/>
              </a:endParaRPr>
            </a:p>
          </p:txBody>
        </p:sp>
      </p:grpSp>
      <p:sp>
        <p:nvSpPr>
          <p:cNvPr id="20"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21"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22"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advTm="89821"/>
    </mc:Choice>
    <mc:Fallback>
      <p:transition advTm="8982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
          <p:cNvSpPr txBox="1"/>
          <p:nvPr/>
        </p:nvSpPr>
        <p:spPr>
          <a:xfrm>
            <a:off x="464695" y="255775"/>
            <a:ext cx="10635696"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Symantec Endpoint</a:t>
            </a:r>
            <a:r>
              <a:rPr lang="zh-CN" altLang="en-US" dirty="0">
                <a:solidFill>
                  <a:schemeClr val="bg1"/>
                </a:solidFill>
                <a:latin typeface="+mj-lt"/>
              </a:rPr>
              <a:t> </a:t>
            </a:r>
            <a:r>
              <a:rPr lang="en-US" altLang="zh-CN" dirty="0">
                <a:solidFill>
                  <a:schemeClr val="bg1"/>
                </a:solidFill>
                <a:latin typeface="+mj-lt"/>
              </a:rPr>
              <a:t>Solution</a:t>
            </a:r>
            <a:endParaRPr lang="en-US" altLang="zh-CN" dirty="0">
              <a:solidFill>
                <a:schemeClr val="bg1"/>
              </a:solidFill>
              <a:latin typeface="+mj-lt"/>
            </a:endParaRPr>
          </a:p>
        </p:txBody>
      </p:sp>
      <p:sp>
        <p:nvSpPr>
          <p:cNvPr id="20"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21"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22"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pic>
        <p:nvPicPr>
          <p:cNvPr id="7" name="图片 6" descr="截屏2021-05-07 下午3.30.42"/>
          <p:cNvPicPr>
            <a:picLocks noChangeAspect="1"/>
          </p:cNvPicPr>
          <p:nvPr/>
        </p:nvPicPr>
        <p:blipFill rotWithShape="1">
          <a:blip r:embed="rId1"/>
          <a:srcRect b="51709"/>
          <a:stretch>
            <a:fillRect/>
          </a:stretch>
        </p:blipFill>
        <p:spPr>
          <a:xfrm>
            <a:off x="1012715" y="2197512"/>
            <a:ext cx="5136352" cy="2467356"/>
          </a:xfrm>
          <a:prstGeom prst="rect">
            <a:avLst/>
          </a:prstGeom>
        </p:spPr>
      </p:pic>
      <p:pic>
        <p:nvPicPr>
          <p:cNvPr id="8" name="图片 7" descr="截屏2021-05-07 下午3.30.42"/>
          <p:cNvPicPr>
            <a:picLocks noChangeAspect="1"/>
          </p:cNvPicPr>
          <p:nvPr/>
        </p:nvPicPr>
        <p:blipFill rotWithShape="1">
          <a:blip r:embed="rId1"/>
          <a:srcRect t="50000"/>
          <a:stretch>
            <a:fillRect/>
          </a:stretch>
        </p:blipFill>
        <p:spPr>
          <a:xfrm>
            <a:off x="6224160" y="2197553"/>
            <a:ext cx="4951837" cy="2462894"/>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advTm="89821"/>
    </mc:Choice>
    <mc:Fallback>
      <p:transition advTm="8982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21"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22"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pic>
        <p:nvPicPr>
          <p:cNvPr id="7" name="图片 6" descr="截屏2021-05-08 上午11.28.42"/>
          <p:cNvPicPr>
            <a:picLocks noChangeAspect="1"/>
          </p:cNvPicPr>
          <p:nvPr/>
        </p:nvPicPr>
        <p:blipFill>
          <a:blip r:embed="rId1"/>
          <a:stretch>
            <a:fillRect/>
          </a:stretch>
        </p:blipFill>
        <p:spPr>
          <a:xfrm>
            <a:off x="2035277" y="1570499"/>
            <a:ext cx="8121443" cy="3834312"/>
          </a:xfrm>
          <a:prstGeom prst="rect">
            <a:avLst/>
          </a:prstGeom>
        </p:spPr>
      </p:pic>
      <p:sp>
        <p:nvSpPr>
          <p:cNvPr id="8" name="文本占位符 1"/>
          <p:cNvSpPr txBox="1"/>
          <p:nvPr/>
        </p:nvSpPr>
        <p:spPr>
          <a:xfrm>
            <a:off x="464695" y="255775"/>
            <a:ext cx="10635696"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Symantec Endpoint</a:t>
            </a:r>
            <a:r>
              <a:rPr lang="zh-CN" altLang="en-US" dirty="0">
                <a:solidFill>
                  <a:schemeClr val="bg1"/>
                </a:solidFill>
                <a:latin typeface="+mj-lt"/>
              </a:rPr>
              <a:t> </a:t>
            </a:r>
            <a:r>
              <a:rPr lang="en-US" altLang="zh-CN" dirty="0">
                <a:solidFill>
                  <a:schemeClr val="bg1"/>
                </a:solidFill>
                <a:latin typeface="+mj-lt"/>
              </a:rPr>
              <a:t>Solution</a:t>
            </a:r>
            <a:endParaRPr lang="en-US" altLang="zh-CN" dirty="0">
              <a:solidFill>
                <a:schemeClr val="bg1"/>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p14:dur="0" advTm="89821"/>
    </mc:Choice>
    <mc:Fallback>
      <p:transition advTm="8982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文本框 3"/>
          <p:cNvSpPr txBox="1"/>
          <p:nvPr/>
        </p:nvSpPr>
        <p:spPr>
          <a:xfrm>
            <a:off x="1246476" y="2603168"/>
            <a:ext cx="9812655" cy="2539157"/>
          </a:xfrm>
          <a:prstGeom prst="rect">
            <a:avLst/>
          </a:prstGeom>
          <a:noFill/>
        </p:spPr>
        <p:txBody>
          <a:bodyPr wrap="square" lIns="91440" tIns="45720" rIns="91440" bIns="45720" rtlCol="0" anchor="t">
            <a:spAutoFit/>
          </a:bodyPr>
          <a:lstStyle/>
          <a:p>
            <a:pPr marL="285750" indent="-285750">
              <a:lnSpc>
                <a:spcPct val="150000"/>
              </a:lnSpc>
              <a:buFont typeface="Wingdings" panose="05000000000000000000" pitchFamily="2" charset="2"/>
              <a:buChar char="Ø"/>
            </a:pPr>
            <a:r>
              <a:rPr kumimoji="1" lang="zh-CN" altLang="en-US" sz="1400" dirty="0">
                <a:solidFill>
                  <a:schemeClr val="bg1"/>
                </a:solidFill>
              </a:rPr>
              <a:t>Advanced persistent threat</a:t>
            </a:r>
            <a:endParaRPr lang="en-US" altLang="zh-CN" sz="1400" dirty="0">
              <a:solidFill>
                <a:schemeClr val="bg1"/>
              </a:solidFill>
            </a:endParaRPr>
          </a:p>
          <a:p>
            <a:pPr marL="285750" indent="-285750" algn="l">
              <a:lnSpc>
                <a:spcPct val="150000"/>
              </a:lnSpc>
              <a:buFont typeface="Wingdings" panose="05000000000000000000" pitchFamily="2" charset="2"/>
              <a:buChar char="Ø"/>
            </a:pPr>
            <a:r>
              <a:rPr kumimoji="1" lang="zh-CN" altLang="en-US" sz="1400" dirty="0">
                <a:solidFill>
                  <a:schemeClr val="bg1"/>
                </a:solidFill>
              </a:rPr>
              <a:t>Targeted attack</a:t>
            </a:r>
            <a:endParaRPr lang="en-US" altLang="zh-CN" sz="1400" dirty="0">
              <a:solidFill>
                <a:schemeClr val="bg1"/>
              </a:solidFill>
            </a:endParaRPr>
          </a:p>
          <a:p>
            <a:pPr marL="285750" indent="-285750">
              <a:lnSpc>
                <a:spcPct val="150000"/>
              </a:lnSpc>
              <a:buFont typeface="Wingdings" panose="05000000000000000000" pitchFamily="2" charset="2"/>
              <a:buChar char="Ø"/>
            </a:pPr>
            <a:r>
              <a:rPr kumimoji="1" lang="en-US" altLang="zh-CN" sz="1400" dirty="0">
                <a:solidFill>
                  <a:schemeClr val="bg1"/>
                </a:solidFill>
              </a:rPr>
              <a:t>Phishing e-mail attachments</a:t>
            </a:r>
            <a:endParaRPr lang="en-US" altLang="zh-CN" sz="1400" dirty="0">
              <a:solidFill>
                <a:schemeClr val="bg1"/>
              </a:solidFill>
            </a:endParaRPr>
          </a:p>
          <a:p>
            <a:pPr marL="285750" indent="-285750" algn="l">
              <a:lnSpc>
                <a:spcPct val="150000"/>
              </a:lnSpc>
              <a:buFont typeface="Wingdings" panose="05000000000000000000" pitchFamily="2" charset="2"/>
              <a:buChar char="Ø"/>
            </a:pPr>
            <a:r>
              <a:rPr kumimoji="1" lang="en-US" altLang="zh-CN" sz="1400" dirty="0">
                <a:solidFill>
                  <a:schemeClr val="bg1"/>
                </a:solidFill>
              </a:rPr>
              <a:t>Social engineering</a:t>
            </a:r>
            <a:endParaRPr lang="en-US" altLang="zh-CN" sz="1400" dirty="0">
              <a:solidFill>
                <a:schemeClr val="bg1"/>
              </a:solidFill>
            </a:endParaRPr>
          </a:p>
          <a:p>
            <a:pPr marL="285750" indent="-285750" algn="l">
              <a:lnSpc>
                <a:spcPct val="150000"/>
              </a:lnSpc>
              <a:buFont typeface="Wingdings" panose="05000000000000000000" pitchFamily="2" charset="2"/>
              <a:buChar char="Ø"/>
            </a:pPr>
            <a:r>
              <a:rPr kumimoji="1" lang="en-US" altLang="zh-CN" sz="1400" dirty="0">
                <a:solidFill>
                  <a:schemeClr val="bg1"/>
                </a:solidFill>
              </a:rPr>
              <a:t>Malware variants</a:t>
            </a:r>
            <a:endParaRPr lang="en-US" altLang="zh-CN" sz="1400" dirty="0">
              <a:solidFill>
                <a:schemeClr val="bg1"/>
              </a:solidFill>
            </a:endParaRPr>
          </a:p>
          <a:p>
            <a:pPr algn="l"/>
            <a:endParaRPr kumimoji="1" lang="zh-CN" altLang="en-US" dirty="0">
              <a:solidFill>
                <a:schemeClr val="bg1"/>
              </a:solidFill>
            </a:endParaRPr>
          </a:p>
          <a:p>
            <a:pPr algn="l"/>
            <a:endParaRPr kumimoji="1" lang="zh-CN" altLang="en-US" dirty="0">
              <a:solidFill>
                <a:srgbClr val="92D04F"/>
              </a:solidFill>
            </a:endParaRPr>
          </a:p>
          <a:p>
            <a:pPr algn="l"/>
            <a:r>
              <a:rPr kumimoji="1" lang="zh-CN" altLang="en-US" sz="1600" i="1" dirty="0">
                <a:solidFill>
                  <a:srgbClr val="92D04F"/>
                </a:solidFill>
              </a:rPr>
              <a:t>Traditional AV can't prevent at all</a:t>
            </a:r>
            <a:endParaRPr kumimoji="1" lang="zh-CN" altLang="en-US" sz="1600" i="1" dirty="0">
              <a:solidFill>
                <a:srgbClr val="92D04F"/>
              </a:solidFill>
            </a:endParaRPr>
          </a:p>
        </p:txBody>
      </p:sp>
      <p:pic>
        <p:nvPicPr>
          <p:cNvPr id="8" name="图片 7" descr="截屏2021-05-08 下午5.27.38"/>
          <p:cNvPicPr>
            <a:picLocks noChangeAspect="1"/>
          </p:cNvPicPr>
          <p:nvPr/>
        </p:nvPicPr>
        <p:blipFill>
          <a:blip r:embed="rId1"/>
          <a:stretch>
            <a:fillRect/>
          </a:stretch>
        </p:blipFill>
        <p:spPr>
          <a:xfrm>
            <a:off x="7207523" y="2192747"/>
            <a:ext cx="3564680" cy="1643084"/>
          </a:xfrm>
          <a:prstGeom prst="rect">
            <a:avLst/>
          </a:prstGeom>
        </p:spPr>
      </p:pic>
      <p:pic>
        <p:nvPicPr>
          <p:cNvPr id="9" name="图片 8" descr="截屏2021-05-08 下午5.27.55"/>
          <p:cNvPicPr>
            <a:picLocks noChangeAspect="1"/>
          </p:cNvPicPr>
          <p:nvPr/>
        </p:nvPicPr>
        <p:blipFill rotWithShape="1">
          <a:blip r:embed="rId2"/>
          <a:srcRect b="13847"/>
          <a:stretch>
            <a:fillRect/>
          </a:stretch>
        </p:blipFill>
        <p:spPr>
          <a:xfrm>
            <a:off x="5481738" y="3234060"/>
            <a:ext cx="3604930" cy="1810637"/>
          </a:xfrm>
          <a:prstGeom prst="rect">
            <a:avLst/>
          </a:prstGeom>
        </p:spPr>
      </p:pic>
      <p:sp>
        <p:nvSpPr>
          <p:cNvPr id="10"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1"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2"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14" name="文本框 13"/>
          <p:cNvSpPr txBox="1"/>
          <p:nvPr/>
        </p:nvSpPr>
        <p:spPr>
          <a:xfrm>
            <a:off x="1207731" y="1550827"/>
            <a:ext cx="9672079" cy="1101520"/>
          </a:xfrm>
          <a:prstGeom prst="rect">
            <a:avLst/>
          </a:prstGeom>
          <a:noFill/>
        </p:spPr>
        <p:txBody>
          <a:bodyPr wrap="square" lIns="91440" tIns="45720" rIns="91440" bIns="45720" rtlCol="0" anchor="t">
            <a:spAutoFit/>
          </a:bodyPr>
          <a:lstStyle/>
          <a:p>
            <a:pPr algn="just">
              <a:lnSpc>
                <a:spcPct val="150000"/>
              </a:lnSpc>
            </a:pPr>
            <a:r>
              <a:rPr kumimoji="1" lang="zh-CN" altLang="en-US" sz="1400" b="1" dirty="0">
                <a:solidFill>
                  <a:srgbClr val="0AAFF1"/>
                </a:solidFill>
              </a:rPr>
              <a:t>Endpoint Protection goes beyond the </a:t>
            </a:r>
            <a:r>
              <a:rPr lang="zh-CN" altLang="en-US" sz="1400" b="1" dirty="0">
                <a:solidFill>
                  <a:srgbClr val="0AAFF1"/>
                </a:solidFill>
              </a:rPr>
              <a:t>capabililties of Anti-Virus by providing protection from many different attack types including: </a:t>
            </a:r>
            <a:endParaRPr kumimoji="1" lang="zh-CN" altLang="en-US" sz="1400" b="1" dirty="0">
              <a:solidFill>
                <a:srgbClr val="0AAFF1"/>
              </a:solidFill>
            </a:endParaRPr>
          </a:p>
          <a:p>
            <a:pPr>
              <a:lnSpc>
                <a:spcPct val="150000"/>
              </a:lnSpc>
            </a:pPr>
            <a:endParaRPr kumimoji="1" lang="zh-CN" altLang="en-US" dirty="0">
              <a:solidFill>
                <a:schemeClr val="bg1"/>
              </a:solidFill>
            </a:endParaRPr>
          </a:p>
        </p:txBody>
      </p:sp>
      <p:sp>
        <p:nvSpPr>
          <p:cNvPr id="15" name="文本占位符 1"/>
          <p:cNvSpPr txBox="1"/>
          <p:nvPr/>
        </p:nvSpPr>
        <p:spPr>
          <a:xfrm>
            <a:off x="464695" y="255775"/>
            <a:ext cx="10635696"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Symantec Analysis</a:t>
            </a:r>
            <a:endParaRPr lang="en-US" altLang="zh-CN" dirty="0">
              <a:solidFill>
                <a:schemeClr val="bg1"/>
              </a:solidFill>
              <a:latin typeface="+mj-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851354" y="1255371"/>
            <a:ext cx="5080884"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矩形 19"/>
          <p:cNvSpPr/>
          <p:nvPr/>
        </p:nvSpPr>
        <p:spPr>
          <a:xfrm>
            <a:off x="6259762" y="1255371"/>
            <a:ext cx="5080884"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2" name="矩形 1"/>
          <p:cNvSpPr/>
          <p:nvPr/>
        </p:nvSpPr>
        <p:spPr>
          <a:xfrm>
            <a:off x="851354" y="1255371"/>
            <a:ext cx="5080884" cy="542432"/>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矩形 17"/>
          <p:cNvSpPr/>
          <p:nvPr/>
        </p:nvSpPr>
        <p:spPr>
          <a:xfrm>
            <a:off x="6259762" y="1255371"/>
            <a:ext cx="5080884" cy="542432"/>
          </a:xfrm>
          <a:prstGeom prst="rect">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文本框 3"/>
          <p:cNvSpPr txBox="1"/>
          <p:nvPr/>
        </p:nvSpPr>
        <p:spPr>
          <a:xfrm>
            <a:off x="6619140" y="2289709"/>
            <a:ext cx="2908300" cy="307777"/>
          </a:xfrm>
          <a:prstGeom prst="rect">
            <a:avLst/>
          </a:prstGeom>
          <a:noFill/>
        </p:spPr>
        <p:txBody>
          <a:bodyPr wrap="square" lIns="91440" tIns="45720" rIns="91440" bIns="45720" rtlCol="0" anchor="t">
            <a:spAutoFit/>
          </a:bodyPr>
          <a:lstStyle/>
          <a:p>
            <a:r>
              <a:rPr kumimoji="1" lang="zh-CN" altLang="en-US" sz="1400" dirty="0">
                <a:solidFill>
                  <a:schemeClr val="bg1"/>
                </a:solidFill>
              </a:rPr>
              <a:t>Security Cloud</a:t>
            </a:r>
            <a:r>
              <a:rPr kumimoji="1" lang="en-US" altLang="zh-CN" sz="1400" dirty="0">
                <a:solidFill>
                  <a:schemeClr val="bg1"/>
                </a:solidFill>
              </a:rPr>
              <a:t>—Neural-X</a:t>
            </a:r>
            <a:endParaRPr lang="en-US" altLang="zh-CN" sz="1400" dirty="0">
              <a:solidFill>
                <a:schemeClr val="bg1"/>
              </a:solidFill>
            </a:endParaRPr>
          </a:p>
        </p:txBody>
      </p:sp>
      <p:sp>
        <p:nvSpPr>
          <p:cNvPr id="8" name="文本框 7"/>
          <p:cNvSpPr txBox="1"/>
          <p:nvPr/>
        </p:nvSpPr>
        <p:spPr>
          <a:xfrm>
            <a:off x="6619140" y="2538622"/>
            <a:ext cx="1196161" cy="307777"/>
          </a:xfrm>
          <a:prstGeom prst="rect">
            <a:avLst/>
          </a:prstGeom>
          <a:noFill/>
        </p:spPr>
        <p:txBody>
          <a:bodyPr wrap="square" lIns="91440" tIns="45720" rIns="91440" bIns="45720" rtlCol="0" anchor="t">
            <a:spAutoFit/>
          </a:bodyPr>
          <a:lstStyle/>
          <a:p>
            <a:r>
              <a:rPr kumimoji="1" lang="en-US" sz="1400" dirty="0">
                <a:solidFill>
                  <a:schemeClr val="bg1"/>
                </a:solidFill>
              </a:rPr>
              <a:t>Engine Zero</a:t>
            </a:r>
            <a:endParaRPr kumimoji="1" lang="en-US" sz="1400" dirty="0">
              <a:solidFill>
                <a:schemeClr val="bg1"/>
              </a:solidFill>
            </a:endParaRPr>
          </a:p>
        </p:txBody>
      </p:sp>
      <p:sp>
        <p:nvSpPr>
          <p:cNvPr id="9" name="文本框 8"/>
          <p:cNvSpPr txBox="1"/>
          <p:nvPr/>
        </p:nvSpPr>
        <p:spPr>
          <a:xfrm>
            <a:off x="6619140" y="2812506"/>
            <a:ext cx="4473575" cy="276999"/>
          </a:xfrm>
          <a:prstGeom prst="rect">
            <a:avLst/>
          </a:prstGeom>
          <a:noFill/>
        </p:spPr>
        <p:txBody>
          <a:bodyPr wrap="square" lIns="91440" tIns="45720" rIns="91440" bIns="45720" rtlCol="0" anchor="t">
            <a:spAutoFit/>
          </a:bodyPr>
          <a:lstStyle/>
          <a:p>
            <a:pPr algn="l"/>
            <a:r>
              <a:rPr kumimoji="1" lang="zh-CN" altLang="en-US" sz="1200" dirty="0">
                <a:solidFill>
                  <a:schemeClr val="bg1"/>
                </a:solidFill>
              </a:rPr>
              <a:t>Three-dimensional protection</a:t>
            </a:r>
            <a:endParaRPr kumimoji="1" lang="zh-CN" altLang="en-US" sz="1200" dirty="0">
              <a:solidFill>
                <a:schemeClr val="bg1"/>
              </a:solidFill>
            </a:endParaRPr>
          </a:p>
        </p:txBody>
      </p:sp>
      <p:sp>
        <p:nvSpPr>
          <p:cNvPr id="10" name="文本框 9"/>
          <p:cNvSpPr txBox="1"/>
          <p:nvPr/>
        </p:nvSpPr>
        <p:spPr>
          <a:xfrm>
            <a:off x="6619139" y="3575204"/>
            <a:ext cx="4965843" cy="307777"/>
          </a:xfrm>
          <a:prstGeom prst="rect">
            <a:avLst/>
          </a:prstGeom>
          <a:noFill/>
        </p:spPr>
        <p:txBody>
          <a:bodyPr wrap="square" rtlCol="0">
            <a:spAutoFit/>
          </a:bodyPr>
          <a:lstStyle/>
          <a:p>
            <a:pPr algn="l"/>
            <a:r>
              <a:rPr kumimoji="1" lang="zh-CN" altLang="en-US" sz="1400" dirty="0">
                <a:solidFill>
                  <a:schemeClr val="bg1"/>
                </a:solidFill>
              </a:rPr>
              <a:t>Multi-dimensional vulnerability detection framework</a:t>
            </a:r>
            <a:endParaRPr kumimoji="1" lang="zh-CN" altLang="en-US" sz="1400" dirty="0">
              <a:solidFill>
                <a:schemeClr val="bg1"/>
              </a:solidFill>
            </a:endParaRPr>
          </a:p>
        </p:txBody>
      </p:sp>
      <p:sp>
        <p:nvSpPr>
          <p:cNvPr id="11" name="文本框 10"/>
          <p:cNvSpPr txBox="1"/>
          <p:nvPr/>
        </p:nvSpPr>
        <p:spPr>
          <a:xfrm>
            <a:off x="6619140" y="3825345"/>
            <a:ext cx="3547748" cy="307777"/>
          </a:xfrm>
          <a:prstGeom prst="rect">
            <a:avLst/>
          </a:prstGeom>
          <a:noFill/>
        </p:spPr>
        <p:txBody>
          <a:bodyPr wrap="square" rtlCol="0">
            <a:spAutoFit/>
          </a:bodyPr>
          <a:lstStyle/>
          <a:p>
            <a:pPr algn="l"/>
            <a:r>
              <a:rPr kumimoji="1" sz="1400" dirty="0">
                <a:solidFill>
                  <a:schemeClr val="bg1"/>
                </a:solidFill>
              </a:rPr>
              <a:t>Single platform W point performance</a:t>
            </a:r>
            <a:endParaRPr kumimoji="1" sz="1400" dirty="0">
              <a:solidFill>
                <a:schemeClr val="bg1"/>
              </a:solidFill>
            </a:endParaRPr>
          </a:p>
        </p:txBody>
      </p:sp>
      <p:sp>
        <p:nvSpPr>
          <p:cNvPr id="13" name="文本框 12"/>
          <p:cNvSpPr txBox="1"/>
          <p:nvPr/>
        </p:nvSpPr>
        <p:spPr>
          <a:xfrm>
            <a:off x="6259762" y="4812090"/>
            <a:ext cx="5080884" cy="338554"/>
          </a:xfrm>
          <a:prstGeom prst="rect">
            <a:avLst/>
          </a:prstGeom>
          <a:noFill/>
        </p:spPr>
        <p:txBody>
          <a:bodyPr wrap="square" lIns="91440" tIns="45720" rIns="91440" bIns="45720" rtlCol="0" anchor="t">
            <a:spAutoFit/>
          </a:bodyPr>
          <a:lstStyle/>
          <a:p>
            <a:pPr algn="ctr"/>
            <a:r>
              <a:rPr kumimoji="1" lang="zh-CN" altLang="en-US" sz="1600" b="1" dirty="0">
                <a:solidFill>
                  <a:srgbClr val="0AAFF1"/>
                </a:solidFill>
              </a:rPr>
              <a:t>Supports all virtualization platforms</a:t>
            </a:r>
            <a:endParaRPr kumimoji="1" lang="zh-CN" altLang="en-US" sz="1600" b="1" dirty="0">
              <a:solidFill>
                <a:srgbClr val="0AAFF1"/>
              </a:solidFill>
            </a:endParaRPr>
          </a:p>
        </p:txBody>
      </p:sp>
      <p:sp>
        <p:nvSpPr>
          <p:cNvPr id="14" name="文本框 13"/>
          <p:cNvSpPr txBox="1"/>
          <p:nvPr/>
        </p:nvSpPr>
        <p:spPr>
          <a:xfrm>
            <a:off x="851354" y="1241235"/>
            <a:ext cx="5080884" cy="553998"/>
          </a:xfrm>
          <a:prstGeom prst="rect">
            <a:avLst/>
          </a:prstGeom>
          <a:noFill/>
        </p:spPr>
        <p:txBody>
          <a:bodyPr wrap="square" lIns="91440" tIns="45720" rIns="91440" bIns="45720" rtlCol="0" anchor="t">
            <a:spAutoFit/>
          </a:bodyPr>
          <a:lstStyle/>
          <a:p>
            <a:pPr algn="ctr"/>
            <a:r>
              <a:rPr lang="zh-CN" altLang="en-US" sz="1600" b="1" dirty="0">
                <a:solidFill>
                  <a:schemeClr val="bg1"/>
                </a:solidFill>
              </a:rPr>
              <a:t>Symantec</a:t>
            </a:r>
            <a:endParaRPr lang="en-US" altLang="zh-CN" sz="1600" b="1" dirty="0">
              <a:solidFill>
                <a:schemeClr val="bg1"/>
              </a:solidFill>
            </a:endParaRPr>
          </a:p>
          <a:p>
            <a:pPr algn="ctr"/>
            <a:r>
              <a:rPr lang="zh-CN" altLang="en-US" sz="1400" b="1" dirty="0">
                <a:solidFill>
                  <a:schemeClr val="bg1"/>
                </a:solidFill>
              </a:rPr>
              <a:t>Conventional E</a:t>
            </a:r>
            <a:r>
              <a:rPr lang="en-US" altLang="zh-CN" sz="1400" b="1" dirty="0">
                <a:solidFill>
                  <a:schemeClr val="bg1"/>
                </a:solidFill>
              </a:rPr>
              <a:t>ndpoint</a:t>
            </a:r>
            <a:r>
              <a:rPr lang="zh-CN" altLang="en-US" sz="1400" b="1" dirty="0">
                <a:solidFill>
                  <a:schemeClr val="bg1"/>
                </a:solidFill>
              </a:rPr>
              <a:t> Protection Solution</a:t>
            </a:r>
            <a:endParaRPr lang="zh-CN" altLang="en-US" sz="1400" b="1" dirty="0">
              <a:solidFill>
                <a:schemeClr val="bg1"/>
              </a:solidFill>
            </a:endParaRPr>
          </a:p>
        </p:txBody>
      </p:sp>
      <p:sp>
        <p:nvSpPr>
          <p:cNvPr id="29" name="文本框 28"/>
          <p:cNvSpPr txBox="1"/>
          <p:nvPr/>
        </p:nvSpPr>
        <p:spPr>
          <a:xfrm>
            <a:off x="1182809" y="2011733"/>
            <a:ext cx="4505070" cy="3169907"/>
          </a:xfrm>
          <a:prstGeom prst="rect">
            <a:avLst/>
          </a:prstGeom>
          <a:noFill/>
        </p:spPr>
        <p:txBody>
          <a:bodyPr wrap="square" lIns="91440" tIns="45720" rIns="91440" bIns="45720" rtlCol="0" anchor="t">
            <a:spAutoFit/>
          </a:bodyPr>
          <a:lstStyle/>
          <a:p>
            <a:pPr>
              <a:lnSpc>
                <a:spcPct val="120000"/>
              </a:lnSpc>
            </a:pPr>
            <a:r>
              <a:rPr lang="en-US" altLang="zh-CN" sz="1400" b="1" i="1" dirty="0">
                <a:solidFill>
                  <a:srgbClr val="92D04F"/>
                </a:solidFill>
              </a:rPr>
              <a:t>Secure</a:t>
            </a:r>
            <a:endParaRPr lang="en-US" altLang="zh-CN" sz="1400" b="1" i="1" dirty="0">
              <a:solidFill>
                <a:srgbClr val="92D04F"/>
              </a:solidFill>
            </a:endParaRPr>
          </a:p>
          <a:p>
            <a:pPr>
              <a:lnSpc>
                <a:spcPct val="120000"/>
              </a:lnSpc>
            </a:pPr>
            <a:r>
              <a:rPr lang="en-US" altLang="zh-CN" sz="1400" b="1" dirty="0">
                <a:solidFill>
                  <a:schemeClr val="bg1"/>
                </a:solidFill>
              </a:rPr>
              <a:t>Insight: </a:t>
            </a:r>
            <a:r>
              <a:rPr lang="en-US" altLang="zh-CN" sz="1400" dirty="0">
                <a:solidFill>
                  <a:schemeClr val="bg1"/>
                </a:solidFill>
              </a:rPr>
              <a:t>Cloud reputation evaluation</a:t>
            </a:r>
            <a:endParaRPr lang="en-US" altLang="zh-CN" sz="1400" dirty="0">
              <a:solidFill>
                <a:schemeClr val="bg1"/>
              </a:solidFill>
            </a:endParaRPr>
          </a:p>
          <a:p>
            <a:pPr>
              <a:lnSpc>
                <a:spcPct val="120000"/>
              </a:lnSpc>
            </a:pPr>
            <a:r>
              <a:rPr lang="en-US" altLang="zh-CN" sz="1400" b="1" dirty="0">
                <a:solidFill>
                  <a:schemeClr val="bg1"/>
                </a:solidFill>
              </a:rPr>
              <a:t>Sonar: </a:t>
            </a:r>
            <a:r>
              <a:rPr lang="en-US" altLang="zh-CN" sz="1400" dirty="0">
                <a:solidFill>
                  <a:schemeClr val="bg1"/>
                </a:solidFill>
              </a:rPr>
              <a:t>Real-time behavior detection engine</a:t>
            </a:r>
            <a:endParaRPr lang="en-US" altLang="zh-CN" sz="1400" dirty="0">
              <a:solidFill>
                <a:schemeClr val="bg1"/>
              </a:solidFill>
            </a:endParaRPr>
          </a:p>
          <a:p>
            <a:pPr>
              <a:lnSpc>
                <a:spcPct val="120000"/>
              </a:lnSpc>
            </a:pPr>
            <a:r>
              <a:rPr lang="en-US" altLang="zh-CN" sz="1400" b="1" dirty="0">
                <a:solidFill>
                  <a:schemeClr val="bg1"/>
                </a:solidFill>
              </a:rPr>
              <a:t>APT: </a:t>
            </a:r>
            <a:r>
              <a:rPr lang="en-US" altLang="zh-CN" sz="1400" dirty="0">
                <a:solidFill>
                  <a:schemeClr val="bg1"/>
                </a:solidFill>
              </a:rPr>
              <a:t>Advanced sustainable threat</a:t>
            </a:r>
            <a:endParaRPr lang="en-US" altLang="zh-CN" sz="1400" dirty="0">
              <a:solidFill>
                <a:schemeClr val="bg1"/>
              </a:solidFill>
            </a:endParaRPr>
          </a:p>
          <a:p>
            <a:pPr>
              <a:lnSpc>
                <a:spcPct val="120000"/>
              </a:lnSpc>
            </a:pPr>
            <a:endParaRPr lang="en-US" altLang="zh-CN" sz="1400" dirty="0">
              <a:solidFill>
                <a:schemeClr val="bg1"/>
              </a:solidFill>
            </a:endParaRPr>
          </a:p>
          <a:p>
            <a:pPr>
              <a:lnSpc>
                <a:spcPct val="120000"/>
              </a:lnSpc>
            </a:pPr>
            <a:r>
              <a:rPr lang="en-US" altLang="zh-CN" sz="1400" b="1" i="1" dirty="0">
                <a:solidFill>
                  <a:srgbClr val="92D04F"/>
                </a:solidFill>
              </a:rPr>
              <a:t>Fast</a:t>
            </a:r>
            <a:endParaRPr lang="en-US" altLang="zh-CN" sz="1400" b="1" i="1" dirty="0">
              <a:solidFill>
                <a:srgbClr val="92D04F"/>
              </a:solidFill>
            </a:endParaRPr>
          </a:p>
          <a:p>
            <a:pPr>
              <a:lnSpc>
                <a:spcPct val="120000"/>
              </a:lnSpc>
            </a:pPr>
            <a:r>
              <a:rPr lang="en-US" altLang="zh-CN" sz="1400" dirty="0">
                <a:solidFill>
                  <a:schemeClr val="bg1"/>
                </a:solidFill>
              </a:rPr>
              <a:t>Scanning technology</a:t>
            </a:r>
            <a:endParaRPr lang="en-US" altLang="zh-CN" sz="1400" dirty="0">
              <a:solidFill>
                <a:schemeClr val="bg1"/>
              </a:solidFill>
            </a:endParaRPr>
          </a:p>
          <a:p>
            <a:pPr>
              <a:lnSpc>
                <a:spcPct val="120000"/>
              </a:lnSpc>
            </a:pPr>
            <a:r>
              <a:rPr lang="zh-CN" altLang="en-US" sz="1400" dirty="0">
                <a:solidFill>
                  <a:schemeClr val="bg1"/>
                </a:solidFill>
              </a:rPr>
              <a:t>High-performance management console</a:t>
            </a:r>
            <a:endParaRPr lang="zh-CN" altLang="en-US" sz="1400" dirty="0">
              <a:solidFill>
                <a:schemeClr val="bg1"/>
              </a:solidFill>
            </a:endParaRPr>
          </a:p>
          <a:p>
            <a:pPr>
              <a:lnSpc>
                <a:spcPct val="120000"/>
              </a:lnSpc>
            </a:pPr>
            <a:endParaRPr lang="zh-CN" altLang="en-US" sz="1400" dirty="0">
              <a:solidFill>
                <a:schemeClr val="bg1"/>
              </a:solidFill>
            </a:endParaRPr>
          </a:p>
          <a:p>
            <a:pPr>
              <a:lnSpc>
                <a:spcPct val="120000"/>
              </a:lnSpc>
            </a:pPr>
            <a:r>
              <a:rPr lang="zh-CN" altLang="en-US" sz="1400" b="1" i="1" dirty="0">
                <a:solidFill>
                  <a:srgbClr val="92D04F"/>
                </a:solidFill>
              </a:rPr>
              <a:t>Compatibility</a:t>
            </a:r>
            <a:endParaRPr lang="zh-CN" altLang="en-US" sz="1400" b="1" i="1" dirty="0">
              <a:solidFill>
                <a:srgbClr val="92D04F"/>
              </a:solidFill>
            </a:endParaRPr>
          </a:p>
          <a:p>
            <a:pPr>
              <a:lnSpc>
                <a:spcPct val="120000"/>
              </a:lnSpc>
            </a:pPr>
            <a:r>
              <a:rPr lang="en-US" altLang="zh-CN" sz="1400" dirty="0">
                <a:solidFill>
                  <a:schemeClr val="bg1"/>
                </a:solidFill>
              </a:rPr>
              <a:t>Supports Windows, Mac, Linux</a:t>
            </a:r>
            <a:endParaRPr lang="en-US" altLang="zh-CN" sz="1400" dirty="0">
              <a:solidFill>
                <a:schemeClr val="bg1"/>
              </a:solidFill>
            </a:endParaRPr>
          </a:p>
          <a:p>
            <a:pPr>
              <a:lnSpc>
                <a:spcPct val="120000"/>
              </a:lnSpc>
            </a:pPr>
            <a:r>
              <a:rPr lang="zh-CN" altLang="en-US" sz="1400" dirty="0">
                <a:solidFill>
                  <a:schemeClr val="bg1"/>
                </a:solidFill>
              </a:rPr>
              <a:t>Supports three virtualization platforms</a:t>
            </a:r>
            <a:endParaRPr lang="zh-CN" altLang="en-US" dirty="0">
              <a:solidFill>
                <a:schemeClr val="bg1"/>
              </a:solidFill>
            </a:endParaRPr>
          </a:p>
        </p:txBody>
      </p:sp>
      <p:sp>
        <p:nvSpPr>
          <p:cNvPr id="30" name="文本框 29"/>
          <p:cNvSpPr txBox="1"/>
          <p:nvPr/>
        </p:nvSpPr>
        <p:spPr>
          <a:xfrm>
            <a:off x="6259762" y="1241235"/>
            <a:ext cx="5080884" cy="553998"/>
          </a:xfrm>
          <a:prstGeom prst="rect">
            <a:avLst/>
          </a:prstGeom>
          <a:noFill/>
        </p:spPr>
        <p:txBody>
          <a:bodyPr wrap="square" lIns="91440" tIns="45720" rIns="91440" bIns="45720" rtlCol="0" anchor="t">
            <a:spAutoFit/>
          </a:bodyPr>
          <a:lstStyle/>
          <a:p>
            <a:pPr algn="ctr"/>
            <a:r>
              <a:rPr kumimoji="1" lang="en-US" altLang="zh-CN" sz="1600" b="1" dirty="0" err="1">
                <a:solidFill>
                  <a:schemeClr val="bg1"/>
                </a:solidFill>
              </a:rPr>
              <a:t>Sangfor</a:t>
            </a:r>
            <a:endParaRPr kumimoji="1" lang="en-US" altLang="zh-CN" sz="1600" b="1" dirty="0">
              <a:solidFill>
                <a:schemeClr val="bg1"/>
              </a:solidFill>
            </a:endParaRPr>
          </a:p>
          <a:p>
            <a:pPr algn="ctr"/>
            <a:r>
              <a:rPr kumimoji="1" lang="en-US" altLang="zh-CN" sz="1400" b="1" dirty="0">
                <a:solidFill>
                  <a:schemeClr val="bg1"/>
                </a:solidFill>
              </a:rPr>
              <a:t>Conventional Endpoint Protection Solution</a:t>
            </a:r>
            <a:endParaRPr kumimoji="1" lang="zh-CN" altLang="en-US" b="1" dirty="0">
              <a:solidFill>
                <a:schemeClr val="bg1"/>
              </a:solidFill>
            </a:endParaRPr>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8601503" y="4389924"/>
            <a:ext cx="397402" cy="397957"/>
          </a:xfrm>
          <a:prstGeom prst="rect">
            <a:avLst/>
          </a:prstGeom>
        </p:spPr>
      </p:pic>
      <p:sp>
        <p:nvSpPr>
          <p:cNvPr id="21" name="文本占位符 1"/>
          <p:cNvSpPr txBox="1"/>
          <p:nvPr/>
        </p:nvSpPr>
        <p:spPr>
          <a:xfrm>
            <a:off x="464695" y="255775"/>
            <a:ext cx="10635696"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Symantec Analysis</a:t>
            </a:r>
            <a:endParaRPr lang="en-US" altLang="zh-CN" dirty="0">
              <a:solidFill>
                <a:schemeClr val="bg1"/>
              </a:solidFill>
              <a:latin typeface="+mj-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3" name="矩形 2"/>
          <p:cNvSpPr/>
          <p:nvPr/>
        </p:nvSpPr>
        <p:spPr>
          <a:xfrm>
            <a:off x="4853510" y="4861155"/>
            <a:ext cx="2484976" cy="307777"/>
          </a:xfrm>
          <a:prstGeom prst="rect">
            <a:avLst/>
          </a:prstGeom>
        </p:spPr>
        <p:txBody>
          <a:bodyPr wrap="none">
            <a:spAutoFit/>
          </a:bodyPr>
          <a:lstStyle/>
          <a:p>
            <a:pPr algn="ctr"/>
            <a:r>
              <a:rPr lang="zh-CN" altLang="en-US" sz="1400" dirty="0">
                <a:solidFill>
                  <a:schemeClr val="bg1"/>
                </a:solidFill>
              </a:rPr>
              <a:t>Malicious </a:t>
            </a:r>
            <a:r>
              <a:rPr lang="en-US" altLang="zh-CN" sz="1400" dirty="0">
                <a:solidFill>
                  <a:schemeClr val="bg1"/>
                </a:solidFill>
              </a:rPr>
              <a:t>C</a:t>
            </a:r>
            <a:r>
              <a:rPr lang="zh-CN" altLang="en-US" sz="1400" dirty="0">
                <a:solidFill>
                  <a:schemeClr val="bg1"/>
                </a:solidFill>
              </a:rPr>
              <a:t>ode </a:t>
            </a:r>
            <a:r>
              <a:rPr lang="en-US" altLang="zh-CN" sz="1400" dirty="0">
                <a:solidFill>
                  <a:schemeClr val="bg1"/>
                </a:solidFill>
              </a:rPr>
              <a:t>P</a:t>
            </a:r>
            <a:r>
              <a:rPr lang="zh-CN" altLang="en-US" sz="1400" dirty="0">
                <a:solidFill>
                  <a:schemeClr val="bg1"/>
                </a:solidFill>
              </a:rPr>
              <a:t>rotection</a:t>
            </a:r>
            <a:endParaRPr lang="zh-CN" altLang="en-US" sz="1400" dirty="0">
              <a:solidFill>
                <a:schemeClr val="bg1"/>
              </a:solidFill>
            </a:endParaRPr>
          </a:p>
        </p:txBody>
      </p:sp>
      <p:sp>
        <p:nvSpPr>
          <p:cNvPr id="113" name="文本框 112"/>
          <p:cNvSpPr txBox="1"/>
          <p:nvPr/>
        </p:nvSpPr>
        <p:spPr>
          <a:xfrm>
            <a:off x="8420807" y="1730724"/>
            <a:ext cx="978535" cy="307777"/>
          </a:xfrm>
          <a:prstGeom prst="rect">
            <a:avLst/>
          </a:prstGeom>
          <a:noFill/>
        </p:spPr>
        <p:txBody>
          <a:bodyPr wrap="square" rtlCol="0">
            <a:spAutoFit/>
          </a:bodyPr>
          <a:lstStyle/>
          <a:p>
            <a:r>
              <a:rPr lang="en-US" altLang="zh-CN" sz="1400" dirty="0">
                <a:solidFill>
                  <a:schemeClr val="bg1"/>
                </a:solidFill>
              </a:rPr>
              <a:t>APT</a:t>
            </a:r>
            <a:endParaRPr lang="en-US" altLang="zh-CN" sz="1400" dirty="0">
              <a:solidFill>
                <a:schemeClr val="bg1"/>
              </a:solidFill>
            </a:endParaRPr>
          </a:p>
        </p:txBody>
      </p:sp>
      <p:sp>
        <p:nvSpPr>
          <p:cNvPr id="114" name="文本框 113"/>
          <p:cNvSpPr txBox="1"/>
          <p:nvPr/>
        </p:nvSpPr>
        <p:spPr>
          <a:xfrm>
            <a:off x="8318296" y="2814718"/>
            <a:ext cx="1812208" cy="307777"/>
          </a:xfrm>
          <a:prstGeom prst="rect">
            <a:avLst/>
          </a:prstGeom>
          <a:noFill/>
        </p:spPr>
        <p:txBody>
          <a:bodyPr wrap="square" rtlCol="0">
            <a:spAutoFit/>
          </a:bodyPr>
          <a:lstStyle/>
          <a:p>
            <a:r>
              <a:rPr lang="en-US" altLang="zh-CN" sz="1400" dirty="0">
                <a:solidFill>
                  <a:schemeClr val="bg1"/>
                </a:solidFill>
              </a:rPr>
              <a:t>Personal Firewall</a:t>
            </a:r>
            <a:endParaRPr lang="en-US" altLang="zh-CN" sz="1400" dirty="0">
              <a:solidFill>
                <a:schemeClr val="bg1"/>
              </a:solidFill>
            </a:endParaRPr>
          </a:p>
        </p:txBody>
      </p:sp>
      <p:sp>
        <p:nvSpPr>
          <p:cNvPr id="115" name="文本框 114"/>
          <p:cNvSpPr txBox="1"/>
          <p:nvPr/>
        </p:nvSpPr>
        <p:spPr>
          <a:xfrm>
            <a:off x="7827386" y="3944462"/>
            <a:ext cx="2151501" cy="307777"/>
          </a:xfrm>
          <a:prstGeom prst="rect">
            <a:avLst/>
          </a:prstGeom>
          <a:noFill/>
        </p:spPr>
        <p:txBody>
          <a:bodyPr wrap="square" rtlCol="0">
            <a:spAutoFit/>
          </a:bodyPr>
          <a:lstStyle/>
          <a:p>
            <a:r>
              <a:rPr lang="en-US" altLang="zh-CN" sz="1400" dirty="0">
                <a:solidFill>
                  <a:schemeClr val="bg1"/>
                </a:solidFill>
              </a:rPr>
              <a:t>Intrusion Prevention</a:t>
            </a:r>
            <a:endParaRPr lang="en-US" altLang="zh-CN" sz="1400" dirty="0">
              <a:solidFill>
                <a:schemeClr val="bg1"/>
              </a:solidFill>
            </a:endParaRPr>
          </a:p>
        </p:txBody>
      </p:sp>
      <p:sp>
        <p:nvSpPr>
          <p:cNvPr id="116" name="文本框 115"/>
          <p:cNvSpPr txBox="1"/>
          <p:nvPr/>
        </p:nvSpPr>
        <p:spPr>
          <a:xfrm>
            <a:off x="2304524" y="3944462"/>
            <a:ext cx="2050452" cy="307777"/>
          </a:xfrm>
          <a:prstGeom prst="rect">
            <a:avLst/>
          </a:prstGeom>
          <a:noFill/>
        </p:spPr>
        <p:txBody>
          <a:bodyPr wrap="square" rtlCol="0">
            <a:spAutoFit/>
          </a:bodyPr>
          <a:lstStyle/>
          <a:p>
            <a:pPr algn="r"/>
            <a:r>
              <a:rPr lang="en-US" altLang="zh-CN" sz="1400" dirty="0">
                <a:solidFill>
                  <a:schemeClr val="bg1"/>
                </a:solidFill>
              </a:rPr>
              <a:t>Equipment Control</a:t>
            </a:r>
            <a:endParaRPr lang="en-US" altLang="zh-CN" sz="1400" dirty="0">
              <a:solidFill>
                <a:schemeClr val="bg1"/>
              </a:solidFill>
            </a:endParaRPr>
          </a:p>
        </p:txBody>
      </p:sp>
      <p:sp>
        <p:nvSpPr>
          <p:cNvPr id="117" name="文本框 116"/>
          <p:cNvSpPr txBox="1"/>
          <p:nvPr/>
        </p:nvSpPr>
        <p:spPr>
          <a:xfrm>
            <a:off x="1529002" y="2814718"/>
            <a:ext cx="2509018" cy="307777"/>
          </a:xfrm>
          <a:prstGeom prst="rect">
            <a:avLst/>
          </a:prstGeom>
          <a:noFill/>
        </p:spPr>
        <p:txBody>
          <a:bodyPr wrap="square" rtlCol="0">
            <a:spAutoFit/>
          </a:bodyPr>
          <a:lstStyle/>
          <a:p>
            <a:pPr algn="r"/>
            <a:r>
              <a:rPr lang="en-US" altLang="zh-CN" sz="1400" dirty="0">
                <a:solidFill>
                  <a:schemeClr val="bg1"/>
                </a:solidFill>
              </a:rPr>
              <a:t>Application Control</a:t>
            </a:r>
            <a:endParaRPr lang="en-US" altLang="zh-CN" sz="1400" dirty="0">
              <a:solidFill>
                <a:schemeClr val="bg1"/>
              </a:solidFill>
            </a:endParaRPr>
          </a:p>
        </p:txBody>
      </p:sp>
      <p:sp>
        <p:nvSpPr>
          <p:cNvPr id="118" name="文本框 117"/>
          <p:cNvSpPr txBox="1"/>
          <p:nvPr/>
        </p:nvSpPr>
        <p:spPr>
          <a:xfrm>
            <a:off x="2283468" y="1730724"/>
            <a:ext cx="2018600" cy="307777"/>
          </a:xfrm>
          <a:prstGeom prst="rect">
            <a:avLst/>
          </a:prstGeom>
          <a:noFill/>
        </p:spPr>
        <p:txBody>
          <a:bodyPr wrap="square" rtlCol="0">
            <a:spAutoFit/>
          </a:bodyPr>
          <a:lstStyle/>
          <a:p>
            <a:pPr algn="r"/>
            <a:r>
              <a:rPr lang="en-US" altLang="zh-CN" sz="1400" dirty="0">
                <a:solidFill>
                  <a:schemeClr val="bg1"/>
                </a:solidFill>
              </a:rPr>
              <a:t>Access Control</a:t>
            </a:r>
            <a:endParaRPr lang="en-US" altLang="zh-CN" sz="1400" dirty="0">
              <a:solidFill>
                <a:schemeClr val="bg1"/>
              </a:solidFill>
            </a:endParaRPr>
          </a:p>
        </p:txBody>
      </p:sp>
      <p:cxnSp>
        <p:nvCxnSpPr>
          <p:cNvPr id="119" name="Google Shape;642;p16"/>
          <p:cNvCxnSpPr/>
          <p:nvPr/>
        </p:nvCxnSpPr>
        <p:spPr>
          <a:xfrm>
            <a:off x="2288625" y="2080232"/>
            <a:ext cx="2509018" cy="0"/>
          </a:xfrm>
          <a:prstGeom prst="straightConnector1">
            <a:avLst/>
          </a:prstGeom>
          <a:noFill/>
          <a:ln w="12700" cap="flat" cmpd="sng">
            <a:solidFill>
              <a:schemeClr val="bg1"/>
            </a:solidFill>
            <a:prstDash val="dash"/>
            <a:miter lim="800000"/>
            <a:headEnd type="none" w="sm" len="sm"/>
            <a:tailEnd type="triangle" w="med" len="med"/>
          </a:ln>
        </p:spPr>
      </p:cxnSp>
      <p:cxnSp>
        <p:nvCxnSpPr>
          <p:cNvPr id="120" name="Google Shape;642;p16"/>
          <p:cNvCxnSpPr/>
          <p:nvPr/>
        </p:nvCxnSpPr>
        <p:spPr>
          <a:xfrm>
            <a:off x="1917162" y="3164181"/>
            <a:ext cx="2509018" cy="0"/>
          </a:xfrm>
          <a:prstGeom prst="straightConnector1">
            <a:avLst/>
          </a:prstGeom>
          <a:noFill/>
          <a:ln w="12700" cap="flat" cmpd="sng">
            <a:solidFill>
              <a:schemeClr val="bg1"/>
            </a:solidFill>
            <a:prstDash val="dash"/>
            <a:miter lim="800000"/>
            <a:headEnd type="none" w="sm" len="sm"/>
            <a:tailEnd type="triangle" w="med" len="med"/>
          </a:ln>
        </p:spPr>
      </p:cxnSp>
      <p:cxnSp>
        <p:nvCxnSpPr>
          <p:cNvPr id="121" name="Google Shape;642;p16"/>
          <p:cNvCxnSpPr/>
          <p:nvPr/>
        </p:nvCxnSpPr>
        <p:spPr>
          <a:xfrm>
            <a:off x="2288625" y="4296001"/>
            <a:ext cx="2509018" cy="0"/>
          </a:xfrm>
          <a:prstGeom prst="straightConnector1">
            <a:avLst/>
          </a:prstGeom>
          <a:noFill/>
          <a:ln w="12700" cap="flat" cmpd="sng">
            <a:solidFill>
              <a:schemeClr val="bg1"/>
            </a:solidFill>
            <a:prstDash val="dash"/>
            <a:miter lim="800000"/>
            <a:headEnd type="none" w="sm" len="sm"/>
            <a:tailEnd type="triangle" w="med" len="med"/>
          </a:ln>
        </p:spPr>
      </p:cxnSp>
      <p:cxnSp>
        <p:nvCxnSpPr>
          <p:cNvPr id="122" name="Google Shape;642;p16"/>
          <p:cNvCxnSpPr/>
          <p:nvPr/>
        </p:nvCxnSpPr>
        <p:spPr>
          <a:xfrm flipH="1">
            <a:off x="7416434" y="2080232"/>
            <a:ext cx="2509018" cy="0"/>
          </a:xfrm>
          <a:prstGeom prst="straightConnector1">
            <a:avLst/>
          </a:prstGeom>
          <a:noFill/>
          <a:ln w="12700" cap="flat" cmpd="sng">
            <a:solidFill>
              <a:schemeClr val="bg1"/>
            </a:solidFill>
            <a:prstDash val="dash"/>
            <a:miter lim="800000"/>
            <a:headEnd type="none" w="sm" len="sm"/>
            <a:tailEnd type="triangle" w="med" len="med"/>
          </a:ln>
        </p:spPr>
      </p:cxnSp>
      <p:cxnSp>
        <p:nvCxnSpPr>
          <p:cNvPr id="123" name="Google Shape;642;p16"/>
          <p:cNvCxnSpPr/>
          <p:nvPr/>
        </p:nvCxnSpPr>
        <p:spPr>
          <a:xfrm flipH="1">
            <a:off x="7780512" y="3164181"/>
            <a:ext cx="2509018" cy="0"/>
          </a:xfrm>
          <a:prstGeom prst="straightConnector1">
            <a:avLst/>
          </a:prstGeom>
          <a:noFill/>
          <a:ln w="12700" cap="flat" cmpd="sng">
            <a:solidFill>
              <a:schemeClr val="bg1"/>
            </a:solidFill>
            <a:prstDash val="dash"/>
            <a:miter lim="800000"/>
            <a:headEnd type="none" w="sm" len="sm"/>
            <a:tailEnd type="triangle" w="med" len="med"/>
          </a:ln>
        </p:spPr>
      </p:cxnSp>
      <p:cxnSp>
        <p:nvCxnSpPr>
          <p:cNvPr id="124" name="Google Shape;642;p16"/>
          <p:cNvCxnSpPr/>
          <p:nvPr/>
        </p:nvCxnSpPr>
        <p:spPr>
          <a:xfrm flipH="1">
            <a:off x="7416434" y="4296001"/>
            <a:ext cx="2509018" cy="0"/>
          </a:xfrm>
          <a:prstGeom prst="straightConnector1">
            <a:avLst/>
          </a:prstGeom>
          <a:noFill/>
          <a:ln w="12700" cap="flat" cmpd="sng">
            <a:solidFill>
              <a:schemeClr val="bg1"/>
            </a:solidFill>
            <a:prstDash val="dash"/>
            <a:miter lim="800000"/>
            <a:headEnd type="none" w="sm" len="sm"/>
            <a:tailEnd type="triangle" w="med" len="med"/>
          </a:ln>
        </p:spPr>
      </p:cxnSp>
      <p:cxnSp>
        <p:nvCxnSpPr>
          <p:cNvPr id="125" name="Google Shape;642;p16"/>
          <p:cNvCxnSpPr/>
          <p:nvPr/>
        </p:nvCxnSpPr>
        <p:spPr>
          <a:xfrm flipH="1">
            <a:off x="4805067" y="5211075"/>
            <a:ext cx="2509018" cy="0"/>
          </a:xfrm>
          <a:prstGeom prst="straightConnector1">
            <a:avLst/>
          </a:prstGeom>
          <a:noFill/>
          <a:ln w="12700" cap="flat" cmpd="sng">
            <a:solidFill>
              <a:schemeClr val="bg1"/>
            </a:solidFill>
            <a:prstDash val="dash"/>
            <a:miter lim="800000"/>
            <a:headEnd type="none" w="sm" len="sm"/>
            <a:tailEnd type="triangle" w="med" len="med"/>
          </a:ln>
        </p:spPr>
      </p:cxnSp>
      <p:cxnSp>
        <p:nvCxnSpPr>
          <p:cNvPr id="126" name="Google Shape;642;p16"/>
          <p:cNvCxnSpPr/>
          <p:nvPr/>
        </p:nvCxnSpPr>
        <p:spPr>
          <a:xfrm>
            <a:off x="4951359" y="5211075"/>
            <a:ext cx="2509018" cy="0"/>
          </a:xfrm>
          <a:prstGeom prst="straightConnector1">
            <a:avLst/>
          </a:prstGeom>
          <a:noFill/>
          <a:ln w="12700" cap="flat" cmpd="sng">
            <a:solidFill>
              <a:schemeClr val="bg1"/>
            </a:solidFill>
            <a:prstDash val="dash"/>
            <a:miter lim="800000"/>
            <a:headEnd type="none" w="sm" len="sm"/>
            <a:tailEnd type="triangle" w="med" len="med"/>
          </a:ln>
        </p:spPr>
      </p:cxnSp>
      <p:grpSp>
        <p:nvGrpSpPr>
          <p:cNvPr id="6" name="组合 5"/>
          <p:cNvGrpSpPr/>
          <p:nvPr/>
        </p:nvGrpSpPr>
        <p:grpSpPr>
          <a:xfrm>
            <a:off x="4664971" y="1833638"/>
            <a:ext cx="2854591" cy="2854588"/>
            <a:chOff x="4551074" y="1725054"/>
            <a:chExt cx="3089849" cy="3089846"/>
          </a:xfrm>
        </p:grpSpPr>
        <p:grpSp>
          <p:nvGrpSpPr>
            <p:cNvPr id="2" name="组合 1"/>
            <p:cNvGrpSpPr/>
            <p:nvPr/>
          </p:nvGrpSpPr>
          <p:grpSpPr>
            <a:xfrm>
              <a:off x="4551074" y="1725054"/>
              <a:ext cx="3089849" cy="3089846"/>
              <a:chOff x="3961606" y="1341272"/>
              <a:chExt cx="4268788" cy="4268784"/>
            </a:xfrm>
          </p:grpSpPr>
          <p:sp>
            <p:nvSpPr>
              <p:cNvPr id="58" name="Freeform 18"/>
              <p:cNvSpPr/>
              <p:nvPr/>
            </p:nvSpPr>
            <p:spPr bwMode="auto">
              <a:xfrm>
                <a:off x="6892123" y="2244529"/>
                <a:ext cx="1338271" cy="1882043"/>
              </a:xfrm>
              <a:custGeom>
                <a:avLst/>
                <a:gdLst>
                  <a:gd name="T0" fmla="*/ 0 w 357"/>
                  <a:gd name="T1" fmla="*/ 199 h 501"/>
                  <a:gd name="T2" fmla="*/ 36 w 357"/>
                  <a:gd name="T3" fmla="*/ 329 h 501"/>
                  <a:gd name="T4" fmla="*/ 31 w 357"/>
                  <a:gd name="T5" fmla="*/ 381 h 501"/>
                  <a:gd name="T6" fmla="*/ 168 w 357"/>
                  <a:gd name="T7" fmla="*/ 501 h 501"/>
                  <a:gd name="T8" fmla="*/ 343 w 357"/>
                  <a:gd name="T9" fmla="*/ 452 h 501"/>
                  <a:gd name="T10" fmla="*/ 357 w 357"/>
                  <a:gd name="T11" fmla="*/ 329 h 501"/>
                  <a:gd name="T12" fmla="*/ 252 w 357"/>
                  <a:gd name="T13" fmla="*/ 0 h 501"/>
                  <a:gd name="T14" fmla="*/ 182 w 357"/>
                  <a:gd name="T15" fmla="*/ 167 h 501"/>
                  <a:gd name="T16" fmla="*/ 0 w 357"/>
                  <a:gd name="T17" fmla="*/ 199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501">
                    <a:moveTo>
                      <a:pt x="0" y="199"/>
                    </a:moveTo>
                    <a:cubicBezTo>
                      <a:pt x="23" y="237"/>
                      <a:pt x="36" y="281"/>
                      <a:pt x="36" y="329"/>
                    </a:cubicBezTo>
                    <a:cubicBezTo>
                      <a:pt x="36" y="346"/>
                      <a:pt x="34" y="364"/>
                      <a:pt x="31" y="381"/>
                    </a:cubicBezTo>
                    <a:cubicBezTo>
                      <a:pt x="168" y="501"/>
                      <a:pt x="168" y="501"/>
                      <a:pt x="168" y="501"/>
                    </a:cubicBezTo>
                    <a:cubicBezTo>
                      <a:pt x="343" y="452"/>
                      <a:pt x="343" y="452"/>
                      <a:pt x="343" y="452"/>
                    </a:cubicBezTo>
                    <a:cubicBezTo>
                      <a:pt x="352" y="412"/>
                      <a:pt x="357" y="371"/>
                      <a:pt x="357" y="329"/>
                    </a:cubicBezTo>
                    <a:cubicBezTo>
                      <a:pt x="357" y="206"/>
                      <a:pt x="318" y="92"/>
                      <a:pt x="252" y="0"/>
                    </a:cubicBezTo>
                    <a:cubicBezTo>
                      <a:pt x="182" y="167"/>
                      <a:pt x="182" y="167"/>
                      <a:pt x="182" y="167"/>
                    </a:cubicBezTo>
                    <a:lnTo>
                      <a:pt x="0" y="199"/>
                    </a:lnTo>
                    <a:close/>
                  </a:path>
                </a:pathLst>
              </a:custGeom>
              <a:solidFill>
                <a:srgbClr val="08AFF0"/>
              </a:solidFill>
              <a:ln>
                <a:noFill/>
              </a:ln>
            </p:spPr>
            <p:txBody>
              <a:bodyPr vert="horz" wrap="square" lIns="91440" tIns="45720" rIns="91440" bIns="45720" numCol="1" anchor="t" anchorCtr="0" compatLnSpc="1"/>
              <a:lstStyle/>
              <a:p>
                <a:endParaRPr lang="en-US"/>
              </a:p>
            </p:txBody>
          </p:sp>
          <p:sp>
            <p:nvSpPr>
              <p:cNvPr id="59" name="Freeform 19"/>
              <p:cNvSpPr/>
              <p:nvPr/>
            </p:nvSpPr>
            <p:spPr bwMode="auto">
              <a:xfrm>
                <a:off x="4016959" y="3509854"/>
                <a:ext cx="1572712" cy="1829944"/>
              </a:xfrm>
              <a:custGeom>
                <a:avLst/>
                <a:gdLst>
                  <a:gd name="T0" fmla="*/ 419 w 419"/>
                  <a:gd name="T1" fmla="*/ 199 h 488"/>
                  <a:gd name="T2" fmla="*/ 313 w 419"/>
                  <a:gd name="T3" fmla="*/ 50 h 488"/>
                  <a:gd name="T4" fmla="*/ 136 w 419"/>
                  <a:gd name="T5" fmla="*/ 0 h 488"/>
                  <a:gd name="T6" fmla="*/ 0 w 419"/>
                  <a:gd name="T7" fmla="*/ 120 h 488"/>
                  <a:gd name="T8" fmla="*/ 278 w 419"/>
                  <a:gd name="T9" fmla="*/ 488 h 488"/>
                  <a:gd name="T10" fmla="*/ 268 w 419"/>
                  <a:gd name="T11" fmla="*/ 308 h 488"/>
                  <a:gd name="T12" fmla="*/ 419 w 419"/>
                  <a:gd name="T13" fmla="*/ 199 h 488"/>
                </a:gdLst>
                <a:ahLst/>
                <a:cxnLst>
                  <a:cxn ang="0">
                    <a:pos x="T0" y="T1"/>
                  </a:cxn>
                  <a:cxn ang="0">
                    <a:pos x="T2" y="T3"/>
                  </a:cxn>
                  <a:cxn ang="0">
                    <a:pos x="T4" y="T5"/>
                  </a:cxn>
                  <a:cxn ang="0">
                    <a:pos x="T6" y="T7"/>
                  </a:cxn>
                  <a:cxn ang="0">
                    <a:pos x="T8" y="T9"/>
                  </a:cxn>
                  <a:cxn ang="0">
                    <a:pos x="T10" y="T11"/>
                  </a:cxn>
                  <a:cxn ang="0">
                    <a:pos x="T12" y="T13"/>
                  </a:cxn>
                </a:cxnLst>
                <a:rect l="0" t="0" r="r" b="b"/>
                <a:pathLst>
                  <a:path w="419" h="488">
                    <a:moveTo>
                      <a:pt x="419" y="199"/>
                    </a:moveTo>
                    <a:cubicBezTo>
                      <a:pt x="367" y="165"/>
                      <a:pt x="328" y="112"/>
                      <a:pt x="313" y="50"/>
                    </a:cubicBezTo>
                    <a:cubicBezTo>
                      <a:pt x="136" y="0"/>
                      <a:pt x="136" y="0"/>
                      <a:pt x="136" y="0"/>
                    </a:cubicBezTo>
                    <a:cubicBezTo>
                      <a:pt x="0" y="120"/>
                      <a:pt x="0" y="120"/>
                      <a:pt x="0" y="120"/>
                    </a:cubicBezTo>
                    <a:cubicBezTo>
                      <a:pt x="37" y="278"/>
                      <a:pt x="140" y="411"/>
                      <a:pt x="278" y="488"/>
                    </a:cubicBezTo>
                    <a:cubicBezTo>
                      <a:pt x="268" y="308"/>
                      <a:pt x="268" y="308"/>
                      <a:pt x="268" y="308"/>
                    </a:cubicBezTo>
                    <a:lnTo>
                      <a:pt x="419" y="199"/>
                    </a:lnTo>
                    <a:close/>
                  </a:path>
                </a:pathLst>
              </a:custGeom>
              <a:solidFill>
                <a:srgbClr val="08AFF0"/>
              </a:solidFill>
              <a:ln>
                <a:noFill/>
              </a:ln>
            </p:spPr>
            <p:txBody>
              <a:bodyPr vert="horz" wrap="square" lIns="91440" tIns="45720" rIns="91440" bIns="45720" numCol="1" anchor="t" anchorCtr="0" compatLnSpc="1"/>
              <a:lstStyle/>
              <a:p>
                <a:endParaRPr lang="en-US"/>
              </a:p>
            </p:txBody>
          </p:sp>
          <p:sp>
            <p:nvSpPr>
              <p:cNvPr id="60" name="Freeform 20"/>
              <p:cNvSpPr/>
              <p:nvPr/>
            </p:nvSpPr>
            <p:spPr bwMode="auto">
              <a:xfrm>
                <a:off x="6211591" y="1341272"/>
                <a:ext cx="1546663" cy="1540150"/>
              </a:xfrm>
              <a:custGeom>
                <a:avLst/>
                <a:gdLst>
                  <a:gd name="T0" fmla="*/ 0 w 412"/>
                  <a:gd name="T1" fmla="*/ 322 h 411"/>
                  <a:gd name="T2" fmla="*/ 162 w 412"/>
                  <a:gd name="T3" fmla="*/ 411 h 411"/>
                  <a:gd name="T4" fmla="*/ 342 w 412"/>
                  <a:gd name="T5" fmla="*/ 379 h 411"/>
                  <a:gd name="T6" fmla="*/ 412 w 412"/>
                  <a:gd name="T7" fmla="*/ 210 h 411"/>
                  <a:gd name="T8" fmla="*/ 2 w 412"/>
                  <a:gd name="T9" fmla="*/ 0 h 411"/>
                  <a:gd name="T10" fmla="*/ 89 w 412"/>
                  <a:gd name="T11" fmla="*/ 159 h 411"/>
                  <a:gd name="T12" fmla="*/ 0 w 412"/>
                  <a:gd name="T13" fmla="*/ 322 h 411"/>
                </a:gdLst>
                <a:ahLst/>
                <a:cxnLst>
                  <a:cxn ang="0">
                    <a:pos x="T0" y="T1"/>
                  </a:cxn>
                  <a:cxn ang="0">
                    <a:pos x="T2" y="T3"/>
                  </a:cxn>
                  <a:cxn ang="0">
                    <a:pos x="T4" y="T5"/>
                  </a:cxn>
                  <a:cxn ang="0">
                    <a:pos x="T6" y="T7"/>
                  </a:cxn>
                  <a:cxn ang="0">
                    <a:pos x="T8" y="T9"/>
                  </a:cxn>
                  <a:cxn ang="0">
                    <a:pos x="T10" y="T11"/>
                  </a:cxn>
                  <a:cxn ang="0">
                    <a:pos x="T12" y="T13"/>
                  </a:cxn>
                </a:cxnLst>
                <a:rect l="0" t="0" r="r" b="b"/>
                <a:pathLst>
                  <a:path w="412" h="411">
                    <a:moveTo>
                      <a:pt x="0" y="322"/>
                    </a:moveTo>
                    <a:cubicBezTo>
                      <a:pt x="65" y="330"/>
                      <a:pt x="122" y="363"/>
                      <a:pt x="162" y="411"/>
                    </a:cubicBezTo>
                    <a:cubicBezTo>
                      <a:pt x="342" y="379"/>
                      <a:pt x="342" y="379"/>
                      <a:pt x="342" y="379"/>
                    </a:cubicBezTo>
                    <a:cubicBezTo>
                      <a:pt x="412" y="210"/>
                      <a:pt x="412" y="210"/>
                      <a:pt x="412" y="210"/>
                    </a:cubicBezTo>
                    <a:cubicBezTo>
                      <a:pt x="314" y="90"/>
                      <a:pt x="167" y="10"/>
                      <a:pt x="2" y="0"/>
                    </a:cubicBezTo>
                    <a:cubicBezTo>
                      <a:pt x="89" y="159"/>
                      <a:pt x="89" y="159"/>
                      <a:pt x="89" y="159"/>
                    </a:cubicBezTo>
                    <a:lnTo>
                      <a:pt x="0" y="322"/>
                    </a:lnTo>
                    <a:close/>
                  </a:path>
                </a:pathLst>
              </a:custGeom>
              <a:solidFill>
                <a:srgbClr val="1741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61" name="Freeform 21"/>
              <p:cNvSpPr/>
              <p:nvPr/>
            </p:nvSpPr>
            <p:spPr bwMode="auto">
              <a:xfrm>
                <a:off x="5143580" y="4320629"/>
                <a:ext cx="1764823" cy="1289427"/>
              </a:xfrm>
              <a:custGeom>
                <a:avLst/>
                <a:gdLst>
                  <a:gd name="T0" fmla="*/ 333 w 471"/>
                  <a:gd name="T1" fmla="*/ 11 h 344"/>
                  <a:gd name="T2" fmla="*/ 255 w 471"/>
                  <a:gd name="T3" fmla="*/ 23 h 344"/>
                  <a:gd name="T4" fmla="*/ 149 w 471"/>
                  <a:gd name="T5" fmla="*/ 0 h 344"/>
                  <a:gd name="T6" fmla="*/ 0 w 471"/>
                  <a:gd name="T7" fmla="*/ 107 h 344"/>
                  <a:gd name="T8" fmla="*/ 10 w 471"/>
                  <a:gd name="T9" fmla="*/ 289 h 344"/>
                  <a:gd name="T10" fmla="*/ 255 w 471"/>
                  <a:gd name="T11" fmla="*/ 344 h 344"/>
                  <a:gd name="T12" fmla="*/ 471 w 471"/>
                  <a:gd name="T13" fmla="*/ 301 h 344"/>
                  <a:gd name="T14" fmla="*/ 324 w 471"/>
                  <a:gd name="T15" fmla="*/ 196 h 344"/>
                  <a:gd name="T16" fmla="*/ 333 w 471"/>
                  <a:gd name="T17" fmla="*/ 11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1" h="344">
                    <a:moveTo>
                      <a:pt x="333" y="11"/>
                    </a:moveTo>
                    <a:cubicBezTo>
                      <a:pt x="308" y="19"/>
                      <a:pt x="282" y="23"/>
                      <a:pt x="255" y="23"/>
                    </a:cubicBezTo>
                    <a:cubicBezTo>
                      <a:pt x="217" y="23"/>
                      <a:pt x="181" y="15"/>
                      <a:pt x="149" y="0"/>
                    </a:cubicBezTo>
                    <a:cubicBezTo>
                      <a:pt x="0" y="107"/>
                      <a:pt x="0" y="107"/>
                      <a:pt x="0" y="107"/>
                    </a:cubicBezTo>
                    <a:cubicBezTo>
                      <a:pt x="10" y="289"/>
                      <a:pt x="10" y="289"/>
                      <a:pt x="10" y="289"/>
                    </a:cubicBezTo>
                    <a:cubicBezTo>
                      <a:pt x="84" y="324"/>
                      <a:pt x="167" y="344"/>
                      <a:pt x="255" y="344"/>
                    </a:cubicBezTo>
                    <a:cubicBezTo>
                      <a:pt x="331" y="344"/>
                      <a:pt x="404" y="328"/>
                      <a:pt x="471" y="301"/>
                    </a:cubicBezTo>
                    <a:cubicBezTo>
                      <a:pt x="324" y="196"/>
                      <a:pt x="324" y="196"/>
                      <a:pt x="324" y="196"/>
                    </a:cubicBezTo>
                    <a:lnTo>
                      <a:pt x="333" y="11"/>
                    </a:lnTo>
                    <a:close/>
                  </a:path>
                </a:pathLst>
              </a:custGeom>
              <a:solidFill>
                <a:srgbClr val="174199"/>
              </a:solidFill>
              <a:ln>
                <a:noFill/>
              </a:ln>
            </p:spPr>
            <p:txBody>
              <a:bodyPr vert="horz" wrap="square" lIns="91440" tIns="45720" rIns="91440" bIns="45720" numCol="1" anchor="t" anchorCtr="0" compatLnSpc="1"/>
              <a:lstStyle/>
              <a:p>
                <a:endParaRPr lang="en-US"/>
              </a:p>
            </p:txBody>
          </p:sp>
          <p:sp>
            <p:nvSpPr>
              <p:cNvPr id="62" name="Freeform 22"/>
              <p:cNvSpPr/>
              <p:nvPr/>
            </p:nvSpPr>
            <p:spPr bwMode="auto">
              <a:xfrm>
                <a:off x="6478594" y="3793136"/>
                <a:ext cx="1667139" cy="1598760"/>
              </a:xfrm>
              <a:custGeom>
                <a:avLst/>
                <a:gdLst>
                  <a:gd name="T0" fmla="*/ 445 w 445"/>
                  <a:gd name="T1" fmla="*/ 73 h 426"/>
                  <a:gd name="T2" fmla="*/ 271 w 445"/>
                  <a:gd name="T3" fmla="*/ 123 h 426"/>
                  <a:gd name="T4" fmla="*/ 132 w 445"/>
                  <a:gd name="T5" fmla="*/ 0 h 426"/>
                  <a:gd name="T6" fmla="*/ 9 w 445"/>
                  <a:gd name="T7" fmla="*/ 137 h 426"/>
                  <a:gd name="T8" fmla="*/ 0 w 445"/>
                  <a:gd name="T9" fmla="*/ 320 h 426"/>
                  <a:gd name="T10" fmla="*/ 148 w 445"/>
                  <a:gd name="T11" fmla="*/ 426 h 426"/>
                  <a:gd name="T12" fmla="*/ 445 w 445"/>
                  <a:gd name="T13" fmla="*/ 73 h 426"/>
                </a:gdLst>
                <a:ahLst/>
                <a:cxnLst>
                  <a:cxn ang="0">
                    <a:pos x="T0" y="T1"/>
                  </a:cxn>
                  <a:cxn ang="0">
                    <a:pos x="T2" y="T3"/>
                  </a:cxn>
                  <a:cxn ang="0">
                    <a:pos x="T4" y="T5"/>
                  </a:cxn>
                  <a:cxn ang="0">
                    <a:pos x="T6" y="T7"/>
                  </a:cxn>
                  <a:cxn ang="0">
                    <a:pos x="T8" y="T9"/>
                  </a:cxn>
                  <a:cxn ang="0">
                    <a:pos x="T10" y="T11"/>
                  </a:cxn>
                  <a:cxn ang="0">
                    <a:pos x="T12" y="T13"/>
                  </a:cxn>
                </a:cxnLst>
                <a:rect l="0" t="0" r="r" b="b"/>
                <a:pathLst>
                  <a:path w="445" h="426">
                    <a:moveTo>
                      <a:pt x="445" y="73"/>
                    </a:moveTo>
                    <a:cubicBezTo>
                      <a:pt x="271" y="123"/>
                      <a:pt x="271" y="123"/>
                      <a:pt x="271" y="123"/>
                    </a:cubicBezTo>
                    <a:cubicBezTo>
                      <a:pt x="132" y="0"/>
                      <a:pt x="132" y="0"/>
                      <a:pt x="132" y="0"/>
                    </a:cubicBezTo>
                    <a:cubicBezTo>
                      <a:pt x="110" y="60"/>
                      <a:pt x="66" y="109"/>
                      <a:pt x="9" y="137"/>
                    </a:cubicBezTo>
                    <a:cubicBezTo>
                      <a:pt x="0" y="320"/>
                      <a:pt x="0" y="320"/>
                      <a:pt x="0" y="320"/>
                    </a:cubicBezTo>
                    <a:cubicBezTo>
                      <a:pt x="148" y="426"/>
                      <a:pt x="148" y="426"/>
                      <a:pt x="148" y="426"/>
                    </a:cubicBezTo>
                    <a:cubicBezTo>
                      <a:pt x="291" y="356"/>
                      <a:pt x="400" y="228"/>
                      <a:pt x="445" y="73"/>
                    </a:cubicBezTo>
                    <a:close/>
                  </a:path>
                </a:pathLst>
              </a:custGeom>
              <a:solidFill>
                <a:srgbClr val="92D04F"/>
              </a:solidFill>
              <a:ln>
                <a:noFill/>
              </a:ln>
            </p:spPr>
            <p:txBody>
              <a:bodyPr vert="horz" wrap="square" lIns="91440" tIns="45720" rIns="91440" bIns="45720" numCol="1" anchor="t" anchorCtr="0" compatLnSpc="1"/>
              <a:lstStyle/>
              <a:p>
                <a:endParaRPr lang="en-US"/>
              </a:p>
            </p:txBody>
          </p:sp>
          <p:sp>
            <p:nvSpPr>
              <p:cNvPr id="63" name="Freeform 23"/>
              <p:cNvSpPr/>
              <p:nvPr/>
            </p:nvSpPr>
            <p:spPr bwMode="auto">
              <a:xfrm>
                <a:off x="3961606" y="2155304"/>
                <a:ext cx="1393624" cy="1670395"/>
              </a:xfrm>
              <a:custGeom>
                <a:avLst/>
                <a:gdLst>
                  <a:gd name="T0" fmla="*/ 322 w 372"/>
                  <a:gd name="T1" fmla="*/ 376 h 445"/>
                  <a:gd name="T2" fmla="*/ 321 w 372"/>
                  <a:gd name="T3" fmla="*/ 352 h 445"/>
                  <a:gd name="T4" fmla="*/ 372 w 372"/>
                  <a:gd name="T5" fmla="*/ 200 h 445"/>
                  <a:gd name="T6" fmla="*/ 301 w 372"/>
                  <a:gd name="T7" fmla="*/ 30 h 445"/>
                  <a:gd name="T8" fmla="*/ 122 w 372"/>
                  <a:gd name="T9" fmla="*/ 0 h 445"/>
                  <a:gd name="T10" fmla="*/ 0 w 372"/>
                  <a:gd name="T11" fmla="*/ 352 h 445"/>
                  <a:gd name="T12" fmla="*/ 8 w 372"/>
                  <a:gd name="T13" fmla="*/ 445 h 445"/>
                  <a:gd name="T14" fmla="*/ 142 w 372"/>
                  <a:gd name="T15" fmla="*/ 326 h 445"/>
                  <a:gd name="T16" fmla="*/ 322 w 372"/>
                  <a:gd name="T17" fmla="*/ 376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2" h="445">
                    <a:moveTo>
                      <a:pt x="322" y="376"/>
                    </a:moveTo>
                    <a:cubicBezTo>
                      <a:pt x="321" y="368"/>
                      <a:pt x="321" y="360"/>
                      <a:pt x="321" y="352"/>
                    </a:cubicBezTo>
                    <a:cubicBezTo>
                      <a:pt x="321" y="294"/>
                      <a:pt x="340" y="242"/>
                      <a:pt x="372" y="200"/>
                    </a:cubicBezTo>
                    <a:cubicBezTo>
                      <a:pt x="301" y="30"/>
                      <a:pt x="301" y="30"/>
                      <a:pt x="301" y="30"/>
                    </a:cubicBezTo>
                    <a:cubicBezTo>
                      <a:pt x="122" y="0"/>
                      <a:pt x="122" y="0"/>
                      <a:pt x="122" y="0"/>
                    </a:cubicBezTo>
                    <a:cubicBezTo>
                      <a:pt x="46" y="96"/>
                      <a:pt x="0" y="219"/>
                      <a:pt x="0" y="352"/>
                    </a:cubicBezTo>
                    <a:cubicBezTo>
                      <a:pt x="0" y="383"/>
                      <a:pt x="3" y="415"/>
                      <a:pt x="8" y="445"/>
                    </a:cubicBezTo>
                    <a:cubicBezTo>
                      <a:pt x="142" y="326"/>
                      <a:pt x="142" y="326"/>
                      <a:pt x="142" y="326"/>
                    </a:cubicBezTo>
                    <a:lnTo>
                      <a:pt x="322" y="376"/>
                    </a:lnTo>
                    <a:close/>
                  </a:path>
                </a:pathLst>
              </a:custGeom>
              <a:solidFill>
                <a:srgbClr val="174199"/>
              </a:solidFill>
              <a:ln>
                <a:noFill/>
              </a:ln>
            </p:spPr>
            <p:txBody>
              <a:bodyPr vert="horz" wrap="square" lIns="91440" tIns="45720" rIns="91440" bIns="45720" numCol="1" anchor="t" anchorCtr="0" compatLnSpc="1"/>
              <a:lstStyle/>
              <a:p>
                <a:endParaRPr lang="en-US"/>
              </a:p>
            </p:txBody>
          </p:sp>
          <p:sp>
            <p:nvSpPr>
              <p:cNvPr id="64" name="Freeform 24"/>
              <p:cNvSpPr/>
              <p:nvPr/>
            </p:nvSpPr>
            <p:spPr bwMode="auto">
              <a:xfrm>
                <a:off x="4508636" y="1341272"/>
                <a:ext cx="1901580" cy="1465258"/>
              </a:xfrm>
              <a:custGeom>
                <a:avLst/>
                <a:gdLst>
                  <a:gd name="T0" fmla="*/ 250 w 507"/>
                  <a:gd name="T1" fmla="*/ 391 h 391"/>
                  <a:gd name="T2" fmla="*/ 419 w 507"/>
                  <a:gd name="T3" fmla="*/ 320 h 391"/>
                  <a:gd name="T4" fmla="*/ 507 w 507"/>
                  <a:gd name="T5" fmla="*/ 159 h 391"/>
                  <a:gd name="T6" fmla="*/ 419 w 507"/>
                  <a:gd name="T7" fmla="*/ 0 h 391"/>
                  <a:gd name="T8" fmla="*/ 0 w 507"/>
                  <a:gd name="T9" fmla="*/ 189 h 391"/>
                  <a:gd name="T10" fmla="*/ 177 w 507"/>
                  <a:gd name="T11" fmla="*/ 219 h 391"/>
                  <a:gd name="T12" fmla="*/ 250 w 507"/>
                  <a:gd name="T13" fmla="*/ 391 h 391"/>
                </a:gdLst>
                <a:ahLst/>
                <a:cxnLst>
                  <a:cxn ang="0">
                    <a:pos x="T0" y="T1"/>
                  </a:cxn>
                  <a:cxn ang="0">
                    <a:pos x="T2" y="T3"/>
                  </a:cxn>
                  <a:cxn ang="0">
                    <a:pos x="T4" y="T5"/>
                  </a:cxn>
                  <a:cxn ang="0">
                    <a:pos x="T6" y="T7"/>
                  </a:cxn>
                  <a:cxn ang="0">
                    <a:pos x="T8" y="T9"/>
                  </a:cxn>
                  <a:cxn ang="0">
                    <a:pos x="T10" y="T11"/>
                  </a:cxn>
                  <a:cxn ang="0">
                    <a:pos x="T12" y="T13"/>
                  </a:cxn>
                </a:cxnLst>
                <a:rect l="0" t="0" r="r" b="b"/>
                <a:pathLst>
                  <a:path w="507" h="391">
                    <a:moveTo>
                      <a:pt x="250" y="391"/>
                    </a:moveTo>
                    <a:cubicBezTo>
                      <a:pt x="294" y="348"/>
                      <a:pt x="353" y="321"/>
                      <a:pt x="419" y="320"/>
                    </a:cubicBezTo>
                    <a:cubicBezTo>
                      <a:pt x="507" y="159"/>
                      <a:pt x="507" y="159"/>
                      <a:pt x="507" y="159"/>
                    </a:cubicBezTo>
                    <a:cubicBezTo>
                      <a:pt x="419" y="0"/>
                      <a:pt x="419" y="0"/>
                      <a:pt x="419" y="0"/>
                    </a:cubicBezTo>
                    <a:cubicBezTo>
                      <a:pt x="253" y="1"/>
                      <a:pt x="103" y="73"/>
                      <a:pt x="0" y="189"/>
                    </a:cubicBezTo>
                    <a:cubicBezTo>
                      <a:pt x="177" y="219"/>
                      <a:pt x="177" y="219"/>
                      <a:pt x="177" y="219"/>
                    </a:cubicBezTo>
                    <a:lnTo>
                      <a:pt x="250" y="391"/>
                    </a:lnTo>
                    <a:close/>
                  </a:path>
                </a:pathLst>
              </a:custGeom>
              <a:solidFill>
                <a:srgbClr val="92D04F"/>
              </a:solidFill>
              <a:ln>
                <a:noFill/>
              </a:ln>
            </p:spPr>
            <p:txBody>
              <a:bodyPr vert="horz" wrap="square" lIns="91440" tIns="45720" rIns="91440" bIns="45720" numCol="1" anchor="t" anchorCtr="0" compatLnSpc="1"/>
              <a:lstStyle/>
              <a:p>
                <a:endParaRPr lang="en-US"/>
              </a:p>
            </p:txBody>
          </p:sp>
        </p:grpSp>
        <p:sp>
          <p:nvSpPr>
            <p:cNvPr id="5" name="椭圆 4"/>
            <p:cNvSpPr/>
            <p:nvPr/>
          </p:nvSpPr>
          <p:spPr>
            <a:xfrm>
              <a:off x="5325564" y="2462083"/>
              <a:ext cx="1585643" cy="1585643"/>
            </a:xfrm>
            <a:prstGeom prst="ellipse">
              <a:avLst/>
            </a:prstGeom>
            <a:solidFill>
              <a:srgbClr val="151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8" name="图片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763606" y="4251330"/>
              <a:ext cx="329610" cy="360000"/>
            </a:xfrm>
            <a:prstGeom prst="rect">
              <a:avLst/>
            </a:prstGeom>
          </p:spPr>
        </p:pic>
        <p:pic>
          <p:nvPicPr>
            <p:cNvPr id="10" name="图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34586" y="3020776"/>
              <a:ext cx="358997" cy="360000"/>
            </a:xfrm>
            <a:prstGeom prst="rect">
              <a:avLst/>
            </a:prstGeom>
          </p:spPr>
        </p:pic>
        <p:pic>
          <p:nvPicPr>
            <p:cNvPr id="14" name="图片 13"/>
            <p:cNvPicPr>
              <a:picLocks noChangeAspect="1"/>
            </p:cNvPicPr>
            <p:nvPr/>
          </p:nvPicPr>
          <p:blipFill>
            <a:blip r:embed="rId3"/>
            <a:stretch>
              <a:fillRect/>
            </a:stretch>
          </p:blipFill>
          <p:spPr>
            <a:xfrm>
              <a:off x="6699942" y="3971861"/>
              <a:ext cx="352950" cy="360000"/>
            </a:xfrm>
            <a:prstGeom prst="rect">
              <a:avLst/>
            </a:prstGeom>
          </p:spPr>
        </p:pic>
        <p:pic>
          <p:nvPicPr>
            <p:cNvPr id="128" name="图片 1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60980" y="2640118"/>
              <a:ext cx="388458" cy="360000"/>
            </a:xfrm>
            <a:prstGeom prst="rect">
              <a:avLst/>
            </a:prstGeom>
          </p:spPr>
        </p:pic>
        <p:pic>
          <p:nvPicPr>
            <p:cNvPr id="130" name="图片 12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07301" y="3620574"/>
              <a:ext cx="359457" cy="360000"/>
            </a:xfrm>
            <a:prstGeom prst="rect">
              <a:avLst/>
            </a:prstGeom>
          </p:spPr>
        </p:pic>
        <p:pic>
          <p:nvPicPr>
            <p:cNvPr id="132" name="图片 13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30908" y="1976355"/>
              <a:ext cx="508199" cy="331816"/>
            </a:xfrm>
            <a:prstGeom prst="rect">
              <a:avLst/>
            </a:prstGeom>
          </p:spPr>
        </p:pic>
        <p:pic>
          <p:nvPicPr>
            <p:cNvPr id="134" name="图片 13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18998" y="2084561"/>
              <a:ext cx="346906" cy="399762"/>
            </a:xfrm>
            <a:prstGeom prst="rect">
              <a:avLst/>
            </a:prstGeom>
          </p:spPr>
        </p:pic>
      </p:grpSp>
      <p:sp>
        <p:nvSpPr>
          <p:cNvPr id="40" name="文本占位符 1"/>
          <p:cNvSpPr txBox="1"/>
          <p:nvPr/>
        </p:nvSpPr>
        <p:spPr>
          <a:xfrm>
            <a:off x="464695" y="255775"/>
            <a:ext cx="10635696"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Symantec </a:t>
            </a:r>
            <a:r>
              <a:rPr lang="en-US" altLang="zh-CN" dirty="0">
                <a:solidFill>
                  <a:schemeClr val="bg1"/>
                </a:solidFill>
                <a:latin typeface="+mn-lt"/>
              </a:rPr>
              <a:t>Endpoint Protection</a:t>
            </a:r>
            <a:endParaRPr lang="en-US" altLang="zh-CN" dirty="0">
              <a:solidFill>
                <a:schemeClr val="bg1"/>
              </a:solidFill>
              <a:latin typeface="+mn-lt"/>
            </a:endParaRPr>
          </a:p>
        </p:txBody>
      </p:sp>
      <p:sp>
        <p:nvSpPr>
          <p:cNvPr id="4" name="矩形 3"/>
          <p:cNvSpPr/>
          <p:nvPr/>
        </p:nvSpPr>
        <p:spPr>
          <a:xfrm>
            <a:off x="5587495" y="2824861"/>
            <a:ext cx="1064714" cy="842475"/>
          </a:xfrm>
          <a:prstGeom prst="rect">
            <a:avLst/>
          </a:prstGeom>
          <a:noFill/>
        </p:spPr>
        <p:txBody>
          <a:bodyPr wrap="none">
            <a:spAutoFit/>
          </a:bodyPr>
          <a:lstStyle/>
          <a:p>
            <a:pPr algn="ctr">
              <a:lnSpc>
                <a:spcPct val="120000"/>
              </a:lnSpc>
            </a:pPr>
            <a:r>
              <a:rPr lang="en-US" altLang="zh-CN" sz="1400" b="1" dirty="0">
                <a:solidFill>
                  <a:schemeClr val="bg1"/>
                </a:solidFill>
              </a:rPr>
              <a:t>Symantec</a:t>
            </a:r>
            <a:endParaRPr lang="en-US" altLang="zh-CN" sz="1400" b="1" dirty="0">
              <a:solidFill>
                <a:schemeClr val="bg1"/>
              </a:solidFill>
            </a:endParaRPr>
          </a:p>
          <a:p>
            <a:pPr algn="ctr">
              <a:lnSpc>
                <a:spcPct val="120000"/>
              </a:lnSpc>
            </a:pPr>
            <a:r>
              <a:rPr lang="en-US" altLang="zh-CN" sz="1400" b="1" dirty="0">
                <a:solidFill>
                  <a:schemeClr val="bg1"/>
                </a:solidFill>
              </a:rPr>
              <a:t>Endpoint</a:t>
            </a:r>
            <a:endParaRPr lang="en-US" altLang="zh-CN" sz="1400" b="1" dirty="0">
              <a:solidFill>
                <a:schemeClr val="bg1"/>
              </a:solidFill>
            </a:endParaRPr>
          </a:p>
          <a:p>
            <a:pPr algn="ctr">
              <a:lnSpc>
                <a:spcPct val="120000"/>
              </a:lnSpc>
            </a:pPr>
            <a:r>
              <a:rPr lang="en-US" altLang="zh-CN" sz="1400" b="1" dirty="0">
                <a:solidFill>
                  <a:schemeClr val="bg1"/>
                </a:solidFill>
              </a:rPr>
              <a:t>Protection</a:t>
            </a:r>
            <a:endParaRPr lang="en-US" altLang="zh-CN" sz="1400" b="1"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3" name="矩形 42"/>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6"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8"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10" name="文本占位符 1"/>
          <p:cNvSpPr txBox="1"/>
          <p:nvPr/>
        </p:nvSpPr>
        <p:spPr>
          <a:xfrm>
            <a:off x="528195" y="304422"/>
            <a:ext cx="10635696" cy="347980"/>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sz="2000" dirty="0">
                <a:solidFill>
                  <a:schemeClr val="bg1"/>
                </a:solidFill>
                <a:latin typeface="+mj-lt"/>
              </a:rPr>
              <a:t>Symantec Conventional Endpoint Security Defense: In-depth Mechanism</a:t>
            </a:r>
            <a:endParaRPr lang="en-US" altLang="zh-CN" sz="2000" dirty="0">
              <a:solidFill>
                <a:schemeClr val="bg1"/>
              </a:solidFill>
              <a:latin typeface="+mj-lt"/>
            </a:endParaRPr>
          </a:p>
        </p:txBody>
      </p:sp>
      <p:sp>
        <p:nvSpPr>
          <p:cNvPr id="24" name="矩形 31"/>
          <p:cNvSpPr/>
          <p:nvPr/>
        </p:nvSpPr>
        <p:spPr>
          <a:xfrm>
            <a:off x="864490" y="2599177"/>
            <a:ext cx="2897517" cy="306705"/>
          </a:xfrm>
          <a:prstGeom prst="rect">
            <a:avLst/>
          </a:prstGeom>
        </p:spPr>
        <p:txBody>
          <a:bodyPr wrap="square">
            <a:spAutoFit/>
          </a:bodyPr>
          <a:lstStyle/>
          <a:p>
            <a:pPr algn="ctr"/>
            <a:r>
              <a:rPr lang="zh-CN" altLang="en-US" sz="1400" b="1" dirty="0">
                <a:solidFill>
                  <a:schemeClr val="bg1"/>
                </a:solidFill>
              </a:rPr>
              <a:t>Intrusion </a:t>
            </a:r>
            <a:r>
              <a:rPr lang="en-US" altLang="zh-CN" sz="1400" b="1" dirty="0">
                <a:solidFill>
                  <a:schemeClr val="bg1"/>
                </a:solidFill>
              </a:rPr>
              <a:t>P</a:t>
            </a:r>
            <a:r>
              <a:rPr lang="zh-CN" altLang="en-US" sz="1400" b="1" dirty="0">
                <a:solidFill>
                  <a:schemeClr val="bg1"/>
                </a:solidFill>
              </a:rPr>
              <a:t>revention</a:t>
            </a:r>
            <a:endParaRPr lang="zh-CN" altLang="en-US" sz="1400" b="1" dirty="0">
              <a:solidFill>
                <a:schemeClr val="bg1"/>
              </a:solidFill>
            </a:endParaRPr>
          </a:p>
        </p:txBody>
      </p:sp>
      <p:sp>
        <p:nvSpPr>
          <p:cNvPr id="11" name="矩形 10"/>
          <p:cNvSpPr/>
          <p:nvPr/>
        </p:nvSpPr>
        <p:spPr>
          <a:xfrm>
            <a:off x="6190457" y="2998997"/>
            <a:ext cx="2358737" cy="1564630"/>
          </a:xfrm>
          <a:prstGeom prst="rect">
            <a:avLst/>
          </a:prstGeom>
          <a:gradFill flip="none" rotWithShape="1">
            <a:gsLst>
              <a:gs pos="99000">
                <a:srgbClr val="0070C0">
                  <a:alpha val="15000"/>
                </a:srgbClr>
              </a:gs>
              <a:gs pos="0">
                <a:srgbClr val="0070C0">
                  <a:alpha val="0"/>
                </a:srgbClr>
              </a:gs>
            </a:gsLst>
            <a:lin ang="16200000" scaled="1"/>
            <a:tileRect/>
          </a:gradFill>
          <a:ln>
            <a:gradFill>
              <a:gsLst>
                <a:gs pos="0">
                  <a:srgbClr val="0070C0">
                    <a:alpha val="57000"/>
                  </a:srgbClr>
                </a:gs>
                <a:gs pos="100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矩形 11"/>
          <p:cNvSpPr/>
          <p:nvPr/>
        </p:nvSpPr>
        <p:spPr>
          <a:xfrm>
            <a:off x="3662318" y="2998997"/>
            <a:ext cx="2358140" cy="1577801"/>
          </a:xfrm>
          <a:prstGeom prst="rect">
            <a:avLst/>
          </a:prstGeom>
          <a:gradFill flip="none" rotWithShape="1">
            <a:gsLst>
              <a:gs pos="100000">
                <a:srgbClr val="92D050">
                  <a:alpha val="8000"/>
                </a:srgbClr>
              </a:gs>
              <a:gs pos="0">
                <a:srgbClr val="92D050">
                  <a:alpha val="0"/>
                </a:srgbClr>
              </a:gs>
            </a:gsLst>
            <a:lin ang="16200000" scaled="1"/>
            <a:tileRect/>
          </a:gradFill>
          <a:ln>
            <a:gradFill>
              <a:gsLst>
                <a:gs pos="0">
                  <a:srgbClr val="92D050">
                    <a:alpha val="45000"/>
                  </a:srgbClr>
                </a:gs>
                <a:gs pos="100000">
                  <a:srgbClr val="92D05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矩形 12"/>
          <p:cNvSpPr/>
          <p:nvPr/>
        </p:nvSpPr>
        <p:spPr>
          <a:xfrm>
            <a:off x="1134179" y="2998997"/>
            <a:ext cx="2358140" cy="1552927"/>
          </a:xfrm>
          <a:prstGeom prst="rect">
            <a:avLst/>
          </a:prstGeom>
          <a:gradFill flip="none" rotWithShape="1">
            <a:gsLst>
              <a:gs pos="100000">
                <a:srgbClr val="4E7BFA">
                  <a:alpha val="18000"/>
                </a:srgbClr>
              </a:gs>
              <a:gs pos="0">
                <a:srgbClr val="00BEFF">
                  <a:alpha val="0"/>
                </a:srgbClr>
              </a:gs>
            </a:gsLst>
            <a:lin ang="16200000" scaled="1"/>
            <a:tileRect/>
          </a:gradFill>
          <a:ln>
            <a:gradFill>
              <a:gsLst>
                <a:gs pos="0">
                  <a:srgbClr val="00B0F0">
                    <a:alpha val="45000"/>
                  </a:srgbClr>
                </a:gs>
                <a:gs pos="100000">
                  <a:srgbClr val="00B0F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矩形 30"/>
          <p:cNvSpPr/>
          <p:nvPr/>
        </p:nvSpPr>
        <p:spPr>
          <a:xfrm>
            <a:off x="1133582" y="3085740"/>
            <a:ext cx="2358140" cy="1663276"/>
          </a:xfrm>
          <a:prstGeom prst="rect">
            <a:avLst/>
          </a:prstGeom>
        </p:spPr>
        <p:txBody>
          <a:bodyPr wrap="square">
            <a:spAutoFit/>
          </a:bodyPr>
          <a:lstStyle/>
          <a:p>
            <a:pPr algn="ctr">
              <a:lnSpc>
                <a:spcPct val="120000"/>
              </a:lnSpc>
            </a:pPr>
            <a:r>
              <a:rPr lang="zh-CN" altLang="en-US" sz="1200" dirty="0">
                <a:solidFill>
                  <a:schemeClr val="bg1"/>
                </a:solidFill>
              </a:rPr>
              <a:t>Blocks and prevents </a:t>
            </a:r>
            <a:r>
              <a:rPr lang="zh-CN" altLang="zh-CN" sz="1200" dirty="0">
                <a:solidFill>
                  <a:schemeClr val="bg1"/>
                </a:solidFill>
                <a:ea typeface="+mn-lt"/>
                <a:cs typeface="+mn-lt"/>
              </a:rPr>
              <a:t>network</a:t>
            </a:r>
            <a:r>
              <a:rPr lang="en-US" altLang="zh-CN" sz="1200" dirty="0">
                <a:solidFill>
                  <a:schemeClr val="bg1"/>
                </a:solidFill>
                <a:ea typeface="+mn-lt"/>
                <a:cs typeface="+mn-lt"/>
              </a:rPr>
              <a:t> </a:t>
            </a:r>
            <a:r>
              <a:rPr lang="zh-CN" altLang="zh-CN" sz="1200" dirty="0">
                <a:solidFill>
                  <a:schemeClr val="bg1"/>
                </a:solidFill>
                <a:ea typeface="+mn-lt"/>
                <a:cs typeface="+mn-lt"/>
              </a:rPr>
              <a:t>attacks</a:t>
            </a:r>
            <a:r>
              <a:rPr lang="en-US" altLang="zh-CN" sz="1200" dirty="0">
                <a:solidFill>
                  <a:schemeClr val="bg1"/>
                </a:solidFill>
                <a:ea typeface="+mn-lt"/>
                <a:cs typeface="+mn-lt"/>
              </a:rPr>
              <a:t> </a:t>
            </a:r>
            <a:r>
              <a:rPr lang="zh-CN" altLang="en-US" sz="1200" dirty="0">
                <a:solidFill>
                  <a:schemeClr val="bg1"/>
                </a:solidFill>
              </a:rPr>
              <a:t>from bringing malicious programs into the </a:t>
            </a:r>
            <a:endParaRPr lang="zh-CN" altLang="en-US" sz="1200" dirty="0">
              <a:solidFill>
                <a:schemeClr val="bg1"/>
              </a:solidFill>
            </a:endParaRPr>
          </a:p>
          <a:p>
            <a:pPr algn="ctr">
              <a:lnSpc>
                <a:spcPct val="120000"/>
              </a:lnSpc>
            </a:pPr>
            <a:r>
              <a:rPr lang="zh-CN" altLang="en-US" sz="1200" dirty="0">
                <a:solidFill>
                  <a:schemeClr val="bg1"/>
                </a:solidFill>
              </a:rPr>
              <a:t>system</a:t>
            </a:r>
            <a:r>
              <a:rPr lang="en-US" altLang="zh-CN" sz="1200" dirty="0">
                <a:solidFill>
                  <a:schemeClr val="bg1"/>
                </a:solidFill>
              </a:rPr>
              <a:t>. (Protocol-based intrusion detection and </a:t>
            </a:r>
            <a:endParaRPr lang="en-US" altLang="zh-CN" sz="1200" dirty="0">
              <a:solidFill>
                <a:schemeClr val="bg1"/>
              </a:solidFill>
            </a:endParaRPr>
          </a:p>
          <a:p>
            <a:pPr algn="ctr">
              <a:lnSpc>
                <a:spcPct val="120000"/>
              </a:lnSpc>
            </a:pPr>
            <a:r>
              <a:rPr lang="en-US" altLang="zh-CN" sz="1200" dirty="0">
                <a:solidFill>
                  <a:schemeClr val="bg1"/>
                </a:solidFill>
              </a:rPr>
              <a:t>browser protection)</a:t>
            </a:r>
            <a:endParaRPr lang="en-US" altLang="zh-CN" sz="1200" dirty="0">
              <a:solidFill>
                <a:schemeClr val="bg1"/>
              </a:solidFill>
            </a:endParaRPr>
          </a:p>
          <a:p>
            <a:pPr algn="ctr">
              <a:lnSpc>
                <a:spcPct val="120000"/>
              </a:lnSpc>
            </a:pPr>
            <a:endParaRPr lang="zh-CN" altLang="en-US" sz="1200" b="1" dirty="0">
              <a:solidFill>
                <a:schemeClr val="bg1"/>
              </a:solidFill>
              <a:latin typeface="Century Gothic" panose="020B0502020202020204" pitchFamily="34" charset="0"/>
              <a:ea typeface="微软雅黑" panose="020B0503020204020204" pitchFamily="34" charset="-122"/>
            </a:endParaRPr>
          </a:p>
        </p:txBody>
      </p:sp>
      <p:grpSp>
        <p:nvGrpSpPr>
          <p:cNvPr id="15" name="组合 11"/>
          <p:cNvGrpSpPr/>
          <p:nvPr/>
        </p:nvGrpSpPr>
        <p:grpSpPr>
          <a:xfrm>
            <a:off x="6884665" y="1591315"/>
            <a:ext cx="953041" cy="953040"/>
            <a:chOff x="1212681" y="1932972"/>
            <a:chExt cx="2586941" cy="2586942"/>
          </a:xfrm>
        </p:grpSpPr>
        <p:sp>
          <p:nvSpPr>
            <p:cNvPr id="16" name="椭圆 13"/>
            <p:cNvSpPr/>
            <p:nvPr/>
          </p:nvSpPr>
          <p:spPr>
            <a:xfrm>
              <a:off x="1212681" y="1932972"/>
              <a:ext cx="2586941"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椭圆 14"/>
            <p:cNvSpPr/>
            <p:nvPr/>
          </p:nvSpPr>
          <p:spPr>
            <a:xfrm>
              <a:off x="1371832" y="2092126"/>
              <a:ext cx="2268637" cy="2268639"/>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8" name="组合 11"/>
          <p:cNvGrpSpPr/>
          <p:nvPr/>
        </p:nvGrpSpPr>
        <p:grpSpPr>
          <a:xfrm>
            <a:off x="1836799" y="1591315"/>
            <a:ext cx="953041" cy="953040"/>
            <a:chOff x="1212681" y="1932972"/>
            <a:chExt cx="2586942" cy="2586942"/>
          </a:xfrm>
        </p:grpSpPr>
        <p:sp>
          <p:nvSpPr>
            <p:cNvPr id="19" name="椭圆 13"/>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0" name="椭圆 14"/>
            <p:cNvSpPr/>
            <p:nvPr/>
          </p:nvSpPr>
          <p:spPr>
            <a:xfrm>
              <a:off x="1371834" y="2092125"/>
              <a:ext cx="2268637" cy="226863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1" name="组合 11"/>
          <p:cNvGrpSpPr/>
          <p:nvPr/>
        </p:nvGrpSpPr>
        <p:grpSpPr>
          <a:xfrm>
            <a:off x="4360732" y="1591315"/>
            <a:ext cx="953041" cy="953040"/>
            <a:chOff x="1212681" y="1932972"/>
            <a:chExt cx="2586942" cy="2586942"/>
          </a:xfrm>
        </p:grpSpPr>
        <p:sp>
          <p:nvSpPr>
            <p:cNvPr id="22" name="椭圆 13"/>
            <p:cNvSpPr/>
            <p:nvPr/>
          </p:nvSpPr>
          <p:spPr>
            <a:xfrm>
              <a:off x="1212681" y="1932972"/>
              <a:ext cx="2586942" cy="2586942"/>
            </a:xfrm>
            <a:prstGeom prst="ellipse">
              <a:avLst/>
            </a:prstGeom>
            <a:gradFill>
              <a:gsLst>
                <a:gs pos="0">
                  <a:srgbClr val="92D050">
                    <a:alpha val="15000"/>
                  </a:srgbClr>
                </a:gs>
                <a:gs pos="99000">
                  <a:srgbClr val="6FB332">
                    <a:alpha val="39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3" name="椭圆 14"/>
            <p:cNvSpPr/>
            <p:nvPr/>
          </p:nvSpPr>
          <p:spPr>
            <a:xfrm>
              <a:off x="1371834" y="2092125"/>
              <a:ext cx="2268637" cy="2268637"/>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8" name="矩形 31"/>
          <p:cNvSpPr/>
          <p:nvPr/>
        </p:nvSpPr>
        <p:spPr>
          <a:xfrm>
            <a:off x="3396690" y="2601835"/>
            <a:ext cx="2897517" cy="307777"/>
          </a:xfrm>
          <a:prstGeom prst="rect">
            <a:avLst/>
          </a:prstGeom>
        </p:spPr>
        <p:txBody>
          <a:bodyPr wrap="square">
            <a:spAutoFit/>
          </a:bodyPr>
          <a:lstStyle/>
          <a:p>
            <a:pPr algn="ctr"/>
            <a:r>
              <a:rPr lang="zh-CN" altLang="en-US" sz="1400" b="1" dirty="0">
                <a:solidFill>
                  <a:schemeClr val="bg1"/>
                </a:solidFill>
              </a:rPr>
              <a:t>Reputation </a:t>
            </a:r>
            <a:r>
              <a:rPr lang="en-US" altLang="zh-CN" sz="1400" b="1" dirty="0">
                <a:solidFill>
                  <a:schemeClr val="bg1"/>
                </a:solidFill>
              </a:rPr>
              <a:t>R</a:t>
            </a:r>
            <a:r>
              <a:rPr lang="zh-CN" altLang="en-US" sz="1400" b="1" dirty="0">
                <a:solidFill>
                  <a:schemeClr val="bg1"/>
                </a:solidFill>
              </a:rPr>
              <a:t>ating</a:t>
            </a:r>
            <a:endParaRPr lang="zh-CN" altLang="en-US" sz="1400" b="1" dirty="0">
              <a:solidFill>
                <a:schemeClr val="bg1"/>
              </a:solidFill>
              <a:latin typeface="Century Gothic" panose="020B0502020202020204" pitchFamily="34" charset="0"/>
              <a:ea typeface="微软雅黑" panose="020B0503020204020204" pitchFamily="34" charset="-122"/>
            </a:endParaRPr>
          </a:p>
        </p:txBody>
      </p:sp>
      <p:sp>
        <p:nvSpPr>
          <p:cNvPr id="29" name="矩形 31"/>
          <p:cNvSpPr/>
          <p:nvPr/>
        </p:nvSpPr>
        <p:spPr>
          <a:xfrm>
            <a:off x="5912427" y="2596516"/>
            <a:ext cx="2897517" cy="307777"/>
          </a:xfrm>
          <a:prstGeom prst="rect">
            <a:avLst/>
          </a:prstGeom>
        </p:spPr>
        <p:txBody>
          <a:bodyPr wrap="square">
            <a:spAutoFit/>
          </a:bodyPr>
          <a:lstStyle/>
          <a:p>
            <a:pPr algn="ctr"/>
            <a:r>
              <a:rPr lang="en-US" altLang="zh-CN" sz="1400" b="1" dirty="0">
                <a:solidFill>
                  <a:schemeClr val="bg1"/>
                </a:solidFill>
              </a:rPr>
              <a:t>File Scanning</a:t>
            </a:r>
            <a:endParaRPr lang="en-US" altLang="zh-CN" sz="1400" b="1" dirty="0">
              <a:solidFill>
                <a:schemeClr val="bg1"/>
              </a:solidFill>
            </a:endParaRPr>
          </a:p>
        </p:txBody>
      </p:sp>
      <p:sp>
        <p:nvSpPr>
          <p:cNvPr id="30" name="矩形 30"/>
          <p:cNvSpPr/>
          <p:nvPr/>
        </p:nvSpPr>
        <p:spPr>
          <a:xfrm>
            <a:off x="3670439" y="3085740"/>
            <a:ext cx="2350019" cy="1400704"/>
          </a:xfrm>
          <a:prstGeom prst="rect">
            <a:avLst/>
          </a:prstGeom>
        </p:spPr>
        <p:txBody>
          <a:bodyPr wrap="square">
            <a:spAutoFit/>
          </a:bodyPr>
          <a:lstStyle/>
          <a:p>
            <a:pPr algn="ctr">
              <a:lnSpc>
                <a:spcPct val="120000"/>
              </a:lnSpc>
            </a:pPr>
            <a:r>
              <a:rPr lang="zh-CN" altLang="en-US" sz="1200" dirty="0">
                <a:solidFill>
                  <a:schemeClr val="bg1"/>
                </a:solidFill>
              </a:rPr>
              <a:t>Uses reputation ratings from more than 100 million people to block malicious</a:t>
            </a:r>
            <a:r>
              <a:rPr lang="en-US" altLang="zh-CN" sz="1200" dirty="0">
                <a:solidFill>
                  <a:schemeClr val="bg1"/>
                </a:solidFill>
              </a:rPr>
              <a:t> </a:t>
            </a:r>
            <a:r>
              <a:rPr lang="zh-CN" altLang="en-US" sz="1200" dirty="0">
                <a:solidFill>
                  <a:schemeClr val="bg1"/>
                </a:solidFill>
              </a:rPr>
              <a:t>file and website access</a:t>
            </a:r>
            <a:r>
              <a:rPr lang="en-US" altLang="zh-CN" sz="1200" dirty="0">
                <a:solidFill>
                  <a:schemeClr val="bg1"/>
                </a:solidFill>
              </a:rPr>
              <a:t>. (File reputation and </a:t>
            </a:r>
            <a:endParaRPr lang="en-US" altLang="zh-CN" sz="1200" dirty="0">
              <a:solidFill>
                <a:schemeClr val="bg1"/>
              </a:solidFill>
            </a:endParaRPr>
          </a:p>
          <a:p>
            <a:pPr algn="ctr">
              <a:lnSpc>
                <a:spcPct val="120000"/>
              </a:lnSpc>
            </a:pPr>
            <a:r>
              <a:rPr lang="en-US" altLang="zh-CN" sz="1200" dirty="0">
                <a:solidFill>
                  <a:schemeClr val="bg1"/>
                </a:solidFill>
              </a:rPr>
              <a:t>website reputation)</a:t>
            </a:r>
            <a:endParaRPr lang="en-US" altLang="zh-CN" sz="1200" dirty="0">
              <a:solidFill>
                <a:schemeClr val="bg1"/>
              </a:solidFill>
            </a:endParaRPr>
          </a:p>
        </p:txBody>
      </p:sp>
      <p:sp>
        <p:nvSpPr>
          <p:cNvPr id="31" name="矩形 30"/>
          <p:cNvSpPr/>
          <p:nvPr/>
        </p:nvSpPr>
        <p:spPr>
          <a:xfrm>
            <a:off x="6190457" y="3085740"/>
            <a:ext cx="2358140" cy="957506"/>
          </a:xfrm>
          <a:prstGeom prst="rect">
            <a:avLst/>
          </a:prstGeom>
        </p:spPr>
        <p:txBody>
          <a:bodyPr wrap="square">
            <a:spAutoFit/>
          </a:bodyPr>
          <a:lstStyle/>
          <a:p>
            <a:pPr algn="ctr">
              <a:lnSpc>
                <a:spcPct val="120000"/>
              </a:lnSpc>
            </a:pPr>
            <a:r>
              <a:rPr lang="en-US" altLang="zh-CN" sz="1200" dirty="0">
                <a:solidFill>
                  <a:schemeClr val="bg1"/>
                </a:solidFill>
              </a:rPr>
              <a:t>Search for virus signatures to block malicious files (Antivirus engine, heuristic scanning and automatic protection)</a:t>
            </a:r>
            <a:endParaRPr lang="en-US" altLang="zh-CN" sz="1200" dirty="0">
              <a:solidFill>
                <a:schemeClr val="bg1"/>
              </a:solidFill>
            </a:endParaRPr>
          </a:p>
        </p:txBody>
      </p:sp>
      <p:sp>
        <p:nvSpPr>
          <p:cNvPr id="40" name="矩形 31"/>
          <p:cNvSpPr/>
          <p:nvPr/>
        </p:nvSpPr>
        <p:spPr>
          <a:xfrm>
            <a:off x="8435478" y="2596515"/>
            <a:ext cx="2897517" cy="307777"/>
          </a:xfrm>
          <a:prstGeom prst="rect">
            <a:avLst/>
          </a:prstGeom>
        </p:spPr>
        <p:txBody>
          <a:bodyPr wrap="square">
            <a:spAutoFit/>
          </a:bodyPr>
          <a:lstStyle/>
          <a:p>
            <a:pPr algn="ctr"/>
            <a:r>
              <a:rPr lang="en-US" altLang="zh-CN" sz="1400" b="1" dirty="0">
                <a:solidFill>
                  <a:schemeClr val="bg1"/>
                </a:solidFill>
              </a:rPr>
              <a:t>Behavior Analysis</a:t>
            </a:r>
            <a:endParaRPr lang="en-US" altLang="zh-CN" sz="1400" b="1" dirty="0">
              <a:solidFill>
                <a:schemeClr val="bg1"/>
              </a:solidFill>
            </a:endParaRPr>
          </a:p>
        </p:txBody>
      </p:sp>
      <p:sp>
        <p:nvSpPr>
          <p:cNvPr id="41" name="矩形 40"/>
          <p:cNvSpPr/>
          <p:nvPr/>
        </p:nvSpPr>
        <p:spPr>
          <a:xfrm>
            <a:off x="8713508" y="3085740"/>
            <a:ext cx="2358140" cy="1179105"/>
          </a:xfrm>
          <a:prstGeom prst="rect">
            <a:avLst/>
          </a:prstGeom>
        </p:spPr>
        <p:txBody>
          <a:bodyPr wrap="square">
            <a:spAutoFit/>
          </a:bodyPr>
          <a:lstStyle/>
          <a:p>
            <a:pPr algn="ctr">
              <a:lnSpc>
                <a:spcPct val="120000"/>
              </a:lnSpc>
            </a:pPr>
            <a:r>
              <a:rPr lang="en-US" altLang="zh-CN" sz="1200" dirty="0">
                <a:solidFill>
                  <a:schemeClr val="bg1"/>
                </a:solidFill>
              </a:rPr>
              <a:t>Monitors suspicious behavior to block malicious code in real-time (Sonar behavior detection engine, behavior feature library, ATP)</a:t>
            </a:r>
            <a:endParaRPr lang="zh-CN" altLang="en-US" sz="1200" dirty="0">
              <a:solidFill>
                <a:schemeClr val="bg1"/>
              </a:solidFill>
            </a:endParaRPr>
          </a:p>
        </p:txBody>
      </p:sp>
      <p:sp>
        <p:nvSpPr>
          <p:cNvPr id="2" name="矩形 1"/>
          <p:cNvSpPr/>
          <p:nvPr/>
        </p:nvSpPr>
        <p:spPr>
          <a:xfrm>
            <a:off x="841174" y="4802574"/>
            <a:ext cx="10491821" cy="584584"/>
          </a:xfrm>
          <a:prstGeom prst="rect">
            <a:avLst/>
          </a:prstGeom>
        </p:spPr>
        <p:txBody>
          <a:bodyPr wrap="square">
            <a:spAutoFit/>
          </a:bodyPr>
          <a:lstStyle/>
          <a:p>
            <a:pPr algn="ctr">
              <a:lnSpc>
                <a:spcPct val="120000"/>
              </a:lnSpc>
            </a:pPr>
            <a:r>
              <a:rPr kumimoji="1" lang="zh-CN" altLang="en-US" sz="1400" dirty="0">
                <a:solidFill>
                  <a:srgbClr val="0AAFF1"/>
                </a:solidFill>
              </a:rPr>
              <a:t>No browser protection</a:t>
            </a:r>
            <a:r>
              <a:rPr kumimoji="1" lang="en-US" altLang="zh-CN" sz="1400" dirty="0">
                <a:solidFill>
                  <a:srgbClr val="0AAFF1"/>
                </a:solidFill>
              </a:rPr>
              <a:t> </a:t>
            </a:r>
            <a:r>
              <a:rPr kumimoji="1" lang="zh-CN" altLang="en-US" sz="1400" dirty="0">
                <a:solidFill>
                  <a:srgbClr val="0AAFF1"/>
                </a:solidFill>
              </a:rPr>
              <a:t>Or website reputation</a:t>
            </a:r>
            <a:r>
              <a:rPr lang="en-US" altLang="zh-CN" sz="1400" dirty="0">
                <a:solidFill>
                  <a:srgbClr val="0AAFF1"/>
                </a:solidFill>
              </a:rPr>
              <a:t> </a:t>
            </a:r>
            <a:r>
              <a:rPr kumimoji="1" lang="zh-CN" altLang="en-US" sz="1400" dirty="0">
                <a:solidFill>
                  <a:srgbClr val="0AAFF1"/>
                </a:solidFill>
              </a:rPr>
              <a:t>support</a:t>
            </a:r>
            <a:endParaRPr kumimoji="1" lang="zh-CN" altLang="en-US" sz="1400" dirty="0">
              <a:solidFill>
                <a:srgbClr val="0AAFF1"/>
              </a:solidFill>
            </a:endParaRPr>
          </a:p>
          <a:p>
            <a:pPr algn="ctr">
              <a:lnSpc>
                <a:spcPct val="120000"/>
              </a:lnSpc>
            </a:pPr>
            <a:r>
              <a:rPr kumimoji="1" lang="zh-CN" altLang="en-US" sz="1400" dirty="0">
                <a:solidFill>
                  <a:srgbClr val="0AAFF1"/>
                </a:solidFill>
              </a:rPr>
              <a:t>Other support</a:t>
            </a:r>
            <a:endParaRPr kumimoji="1" lang="zh-CN" altLang="en-US" sz="1400" dirty="0">
              <a:solidFill>
                <a:srgbClr val="0AAFF1"/>
              </a:solidFill>
            </a:endParaRPr>
          </a:p>
        </p:txBody>
      </p:sp>
      <p:grpSp>
        <p:nvGrpSpPr>
          <p:cNvPr id="32" name="组合 11"/>
          <p:cNvGrpSpPr/>
          <p:nvPr/>
        </p:nvGrpSpPr>
        <p:grpSpPr>
          <a:xfrm>
            <a:off x="9327876" y="1598784"/>
            <a:ext cx="953041" cy="953040"/>
            <a:chOff x="1212681" y="1932972"/>
            <a:chExt cx="2586942" cy="2586942"/>
          </a:xfrm>
        </p:grpSpPr>
        <p:sp>
          <p:nvSpPr>
            <p:cNvPr id="33" name="椭圆 13"/>
            <p:cNvSpPr/>
            <p:nvPr/>
          </p:nvSpPr>
          <p:spPr>
            <a:xfrm>
              <a:off x="1212681" y="1932972"/>
              <a:ext cx="2586942" cy="2586942"/>
            </a:xfrm>
            <a:prstGeom prst="ellipse">
              <a:avLst/>
            </a:prstGeom>
            <a:gradFill>
              <a:gsLst>
                <a:gs pos="0">
                  <a:srgbClr val="92D050">
                    <a:alpha val="15000"/>
                  </a:srgbClr>
                </a:gs>
                <a:gs pos="99000">
                  <a:srgbClr val="6FB332">
                    <a:alpha val="39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4" name="椭圆 14"/>
            <p:cNvSpPr/>
            <p:nvPr/>
          </p:nvSpPr>
          <p:spPr>
            <a:xfrm>
              <a:off x="1371834" y="2092125"/>
              <a:ext cx="2268637" cy="2268637"/>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35" name="矩形 34"/>
          <p:cNvSpPr/>
          <p:nvPr/>
        </p:nvSpPr>
        <p:spPr>
          <a:xfrm>
            <a:off x="8720512" y="2998997"/>
            <a:ext cx="2358140" cy="1577801"/>
          </a:xfrm>
          <a:prstGeom prst="rect">
            <a:avLst/>
          </a:prstGeom>
          <a:gradFill flip="none" rotWithShape="1">
            <a:gsLst>
              <a:gs pos="100000">
                <a:srgbClr val="92D050">
                  <a:alpha val="8000"/>
                </a:srgbClr>
              </a:gs>
              <a:gs pos="0">
                <a:srgbClr val="92D050">
                  <a:alpha val="0"/>
                </a:srgbClr>
              </a:gs>
            </a:gsLst>
            <a:lin ang="16200000" scaled="1"/>
            <a:tileRect/>
          </a:gradFill>
          <a:ln>
            <a:gradFill>
              <a:gsLst>
                <a:gs pos="0">
                  <a:srgbClr val="92D050">
                    <a:alpha val="45000"/>
                  </a:srgbClr>
                </a:gs>
                <a:gs pos="100000">
                  <a:srgbClr val="92D05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101163" y="1851835"/>
            <a:ext cx="422977" cy="432000"/>
          </a:xfrm>
          <a:prstGeom prst="rect">
            <a:avLst/>
          </a:prstGeom>
        </p:spPr>
      </p:pic>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25640" y="1828416"/>
            <a:ext cx="439616" cy="468000"/>
          </a:xfrm>
          <a:prstGeom prst="rect">
            <a:avLst/>
          </a:prstGeom>
        </p:spPr>
      </p:pic>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87632" y="1851835"/>
            <a:ext cx="363789" cy="432000"/>
          </a:xfrm>
          <a:prstGeom prst="rect">
            <a:avLst/>
          </a:prstGeom>
        </p:spPr>
      </p:pic>
      <p:pic>
        <p:nvPicPr>
          <p:cNvPr id="36" name="图片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88698" y="1851363"/>
            <a:ext cx="431396" cy="432000"/>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6"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8"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cxnSp>
        <p:nvCxnSpPr>
          <p:cNvPr id="18" name="Straight Connector 101"/>
          <p:cNvCxnSpPr/>
          <p:nvPr/>
        </p:nvCxnSpPr>
        <p:spPr>
          <a:xfrm flipH="1">
            <a:off x="2104139" y="3263886"/>
            <a:ext cx="2600011" cy="0"/>
          </a:xfrm>
          <a:prstGeom prst="line">
            <a:avLst/>
          </a:prstGeom>
          <a:ln w="19050">
            <a:solidFill>
              <a:srgbClr val="0AAFF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9" name="TextBox 125"/>
          <p:cNvSpPr txBox="1"/>
          <p:nvPr/>
        </p:nvSpPr>
        <p:spPr>
          <a:xfrm>
            <a:off x="2303682" y="3504599"/>
            <a:ext cx="2200924" cy="215444"/>
          </a:xfrm>
          <a:prstGeom prst="rect">
            <a:avLst/>
          </a:prstGeom>
          <a:noFill/>
        </p:spPr>
        <p:txBody>
          <a:bodyPr wrap="none" lIns="0" tIns="0" rIns="0" bIns="0" rtlCol="0" anchor="t">
            <a:spAutoFit/>
          </a:bodyPr>
          <a:lstStyle/>
          <a:p>
            <a:pPr algn="ctr"/>
            <a:r>
              <a:rPr lang="zh-CN" altLang="en-US" sz="1400" b="1" dirty="0">
                <a:solidFill>
                  <a:srgbClr val="0AAFF1"/>
                </a:solidFill>
              </a:rPr>
              <a:t>Simple, </a:t>
            </a:r>
            <a:r>
              <a:rPr lang="en-US" altLang="zh-CN" sz="1400" b="1" dirty="0">
                <a:solidFill>
                  <a:srgbClr val="0AAFF1"/>
                </a:solidFill>
              </a:rPr>
              <a:t>F</a:t>
            </a:r>
            <a:r>
              <a:rPr lang="zh-CN" altLang="en-US" sz="1400" b="1" dirty="0">
                <a:solidFill>
                  <a:srgbClr val="0AAFF1"/>
                </a:solidFill>
              </a:rPr>
              <a:t>ast and </a:t>
            </a:r>
            <a:r>
              <a:rPr lang="en-US" altLang="zh-CN" sz="1400" b="1" dirty="0">
                <a:solidFill>
                  <a:srgbClr val="0AAFF1"/>
                </a:solidFill>
              </a:rPr>
              <a:t>E</a:t>
            </a:r>
            <a:r>
              <a:rPr lang="zh-CN" altLang="en-US" sz="1400" b="1" dirty="0">
                <a:solidFill>
                  <a:srgbClr val="0AAFF1"/>
                </a:solidFill>
              </a:rPr>
              <a:t>ffective</a:t>
            </a:r>
            <a:endParaRPr lang="zh-CN" altLang="en-US" sz="1400" b="1" dirty="0">
              <a:solidFill>
                <a:srgbClr val="0AAFF1"/>
              </a:solidFill>
            </a:endParaRPr>
          </a:p>
        </p:txBody>
      </p:sp>
      <p:sp>
        <p:nvSpPr>
          <p:cNvPr id="20" name="Down Arrow Callout 133"/>
          <p:cNvSpPr/>
          <p:nvPr/>
        </p:nvSpPr>
        <p:spPr>
          <a:xfrm>
            <a:off x="2057321" y="1914044"/>
            <a:ext cx="2693647" cy="1207616"/>
          </a:xfrm>
          <a:prstGeom prst="downArrowCallout">
            <a:avLst>
              <a:gd name="adj1" fmla="val 25776"/>
              <a:gd name="adj2" fmla="val 9254"/>
              <a:gd name="adj3" fmla="val 9254"/>
              <a:gd name="adj4" fmla="val 90746"/>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sp>
        <p:nvSpPr>
          <p:cNvPr id="21" name="TextBox 135"/>
          <p:cNvSpPr txBox="1"/>
          <p:nvPr/>
        </p:nvSpPr>
        <p:spPr>
          <a:xfrm>
            <a:off x="2362198" y="2114447"/>
            <a:ext cx="2577827" cy="689741"/>
          </a:xfrm>
          <a:prstGeom prst="rect">
            <a:avLst/>
          </a:prstGeom>
          <a:noFill/>
        </p:spPr>
        <p:txBody>
          <a:bodyPr wrap="square" lIns="0" tIns="0" rtlCol="0" anchor="t">
            <a:spAutoFit/>
          </a:bodyPr>
          <a:lstStyle/>
          <a:p>
            <a:pPr marL="171450" indent="-171450">
              <a:lnSpc>
                <a:spcPct val="120000"/>
              </a:lnSpc>
              <a:buFont typeface="Wingdings" panose="05000000000000000000" pitchFamily="2" charset="2"/>
              <a:buChar char="Ø"/>
            </a:pPr>
            <a:r>
              <a:rPr lang="en-US" altLang="zh-CN" sz="1200" dirty="0">
                <a:solidFill>
                  <a:schemeClr val="bg1"/>
                </a:solidFill>
              </a:rPr>
              <a:t>Connect to the internet</a:t>
            </a:r>
            <a:endParaRPr lang="en-US" altLang="zh-CN" sz="1200" dirty="0">
              <a:solidFill>
                <a:schemeClr val="bg1"/>
              </a:solidFill>
            </a:endParaRPr>
          </a:p>
          <a:p>
            <a:pPr marL="171450" indent="-171450">
              <a:lnSpc>
                <a:spcPct val="120000"/>
              </a:lnSpc>
              <a:buFont typeface="Wingdings" panose="05000000000000000000" pitchFamily="2" charset="2"/>
              <a:buChar char="Ø"/>
            </a:pPr>
            <a:r>
              <a:rPr lang="en-US" altLang="zh-CN" sz="1200" dirty="0">
                <a:solidFill>
                  <a:schemeClr val="bg1"/>
                </a:solidFill>
              </a:rPr>
              <a:t>Activate service</a:t>
            </a:r>
            <a:endParaRPr lang="en-US" altLang="zh-CN" sz="1200" dirty="0">
              <a:solidFill>
                <a:schemeClr val="bg1"/>
              </a:solidFill>
            </a:endParaRPr>
          </a:p>
          <a:p>
            <a:pPr marL="171450" indent="-171450">
              <a:lnSpc>
                <a:spcPct val="120000"/>
              </a:lnSpc>
              <a:buFont typeface="Wingdings" panose="05000000000000000000" pitchFamily="2" charset="2"/>
              <a:buChar char="Ø"/>
            </a:pPr>
            <a:r>
              <a:rPr lang="en-US" altLang="zh-CN" sz="1200" dirty="0">
                <a:solidFill>
                  <a:schemeClr val="bg1"/>
                </a:solidFill>
              </a:rPr>
              <a:t>Log into account</a:t>
            </a:r>
            <a:endParaRPr lang="en-US" altLang="zh-CN" sz="1200" dirty="0">
              <a:solidFill>
                <a:schemeClr val="bg1"/>
              </a:solidFill>
            </a:endParaRPr>
          </a:p>
        </p:txBody>
      </p:sp>
      <p:sp>
        <p:nvSpPr>
          <p:cNvPr id="23" name="Sev01"/>
          <p:cNvSpPr>
            <a:spLocks noChangeAspect="1"/>
          </p:cNvSpPr>
          <p:nvPr/>
        </p:nvSpPr>
        <p:spPr>
          <a:xfrm>
            <a:off x="3282085" y="3152656"/>
            <a:ext cx="244118" cy="244118"/>
          </a:xfrm>
          <a:prstGeom prst="ellipse">
            <a:avLst/>
          </a:prstGeom>
          <a:solidFill>
            <a:srgbClr val="1A2147"/>
          </a:solidFill>
          <a:ln w="57150">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335" dirty="0">
              <a:solidFill>
                <a:schemeClr val="bg1"/>
              </a:solidFill>
              <a:latin typeface="FontAwesome" pitchFamily="2" charset="0"/>
            </a:endParaRPr>
          </a:p>
        </p:txBody>
      </p:sp>
      <p:cxnSp>
        <p:nvCxnSpPr>
          <p:cNvPr id="24" name="Straight Connector 141"/>
          <p:cNvCxnSpPr/>
          <p:nvPr/>
        </p:nvCxnSpPr>
        <p:spPr>
          <a:xfrm flipH="1">
            <a:off x="4794202" y="3263886"/>
            <a:ext cx="2600011" cy="0"/>
          </a:xfrm>
          <a:prstGeom prst="line">
            <a:avLst/>
          </a:prstGeom>
          <a:ln w="19050">
            <a:solidFill>
              <a:srgbClr val="92D04F"/>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5" name="TextBox 143"/>
          <p:cNvSpPr txBox="1"/>
          <p:nvPr/>
        </p:nvSpPr>
        <p:spPr>
          <a:xfrm>
            <a:off x="5553190" y="2814735"/>
            <a:ext cx="1082027" cy="215444"/>
          </a:xfrm>
          <a:prstGeom prst="rect">
            <a:avLst/>
          </a:prstGeom>
          <a:noFill/>
        </p:spPr>
        <p:txBody>
          <a:bodyPr wrap="none" lIns="0" tIns="0" rIns="0" bIns="0" rtlCol="0" anchor="t">
            <a:spAutoFit/>
          </a:bodyPr>
          <a:lstStyle/>
          <a:p>
            <a:pPr algn="ctr"/>
            <a:r>
              <a:rPr lang="en-US" altLang="zh-CN" sz="1400" b="1" dirty="0">
                <a:solidFill>
                  <a:srgbClr val="92D04F"/>
                </a:solidFill>
              </a:rPr>
              <a:t>Save Money</a:t>
            </a:r>
            <a:endParaRPr lang="en-US" altLang="zh-CN" sz="1400" b="1" dirty="0">
              <a:solidFill>
                <a:srgbClr val="92D04F"/>
              </a:solidFill>
            </a:endParaRPr>
          </a:p>
        </p:txBody>
      </p:sp>
      <p:sp>
        <p:nvSpPr>
          <p:cNvPr id="26" name="Down Arrow Callout 144"/>
          <p:cNvSpPr/>
          <p:nvPr/>
        </p:nvSpPr>
        <p:spPr>
          <a:xfrm flipV="1">
            <a:off x="4623400" y="3419693"/>
            <a:ext cx="2948747" cy="1625004"/>
          </a:xfrm>
          <a:prstGeom prst="downArrowCallout">
            <a:avLst>
              <a:gd name="adj1" fmla="val 25776"/>
              <a:gd name="adj2" fmla="val 9254"/>
              <a:gd name="adj3" fmla="val 9254"/>
              <a:gd name="adj4" fmla="val 90746"/>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sp>
        <p:nvSpPr>
          <p:cNvPr id="27" name="TextBox 145"/>
          <p:cNvSpPr txBox="1"/>
          <p:nvPr/>
        </p:nvSpPr>
        <p:spPr>
          <a:xfrm>
            <a:off x="4794202" y="3742469"/>
            <a:ext cx="2777945" cy="1132939"/>
          </a:xfrm>
          <a:prstGeom prst="rect">
            <a:avLst/>
          </a:prstGeom>
          <a:noFill/>
        </p:spPr>
        <p:txBody>
          <a:bodyPr wrap="square" lIns="0" tIns="0" rtlCol="0" anchor="t">
            <a:spAutoFit/>
          </a:bodyPr>
          <a:lstStyle/>
          <a:p>
            <a:pPr marL="171450" indent="-171450">
              <a:lnSpc>
                <a:spcPct val="120000"/>
              </a:lnSpc>
              <a:buFont typeface="Wingdings" panose="05000000000000000000" pitchFamily="2" charset="2"/>
              <a:buChar char="Ø"/>
            </a:pPr>
            <a:r>
              <a:rPr lang="en-US" altLang="zh-CN" sz="1200" dirty="0">
                <a:solidFill>
                  <a:schemeClr val="bg1"/>
                </a:solidFill>
              </a:rPr>
              <a:t>Local deployment and remote migration</a:t>
            </a:r>
            <a:endParaRPr lang="en-US" altLang="zh-CN" sz="1200" dirty="0">
              <a:solidFill>
                <a:schemeClr val="bg1"/>
              </a:solidFill>
            </a:endParaRPr>
          </a:p>
          <a:p>
            <a:pPr marL="171450" indent="-171450">
              <a:lnSpc>
                <a:spcPct val="120000"/>
              </a:lnSpc>
              <a:buFont typeface="Wingdings" panose="05000000000000000000" pitchFamily="2" charset="2"/>
              <a:buChar char="Ø"/>
            </a:pPr>
            <a:r>
              <a:rPr lang="en-US" altLang="zh-CN" sz="1200" dirty="0">
                <a:solidFill>
                  <a:schemeClr val="bg1"/>
                </a:solidFill>
              </a:rPr>
              <a:t>No additional hardware required</a:t>
            </a:r>
            <a:endParaRPr lang="en-US" altLang="zh-CN" sz="1200" dirty="0">
              <a:solidFill>
                <a:schemeClr val="bg1"/>
              </a:solidFill>
            </a:endParaRPr>
          </a:p>
          <a:p>
            <a:pPr marL="171450" indent="-171450">
              <a:lnSpc>
                <a:spcPct val="120000"/>
              </a:lnSpc>
              <a:buFont typeface="Wingdings" panose="05000000000000000000" pitchFamily="2" charset="2"/>
              <a:buChar char="Ø"/>
            </a:pPr>
            <a:r>
              <a:rPr lang="en-US" altLang="zh-CN" sz="1200" dirty="0">
                <a:solidFill>
                  <a:schemeClr val="bg1"/>
                </a:solidFill>
              </a:rPr>
              <a:t>No special IT staff or training required</a:t>
            </a:r>
            <a:endParaRPr lang="en-US" altLang="zh-CN" sz="1200" dirty="0">
              <a:solidFill>
                <a:schemeClr val="bg1"/>
              </a:solidFill>
            </a:endParaRPr>
          </a:p>
        </p:txBody>
      </p:sp>
      <p:sp>
        <p:nvSpPr>
          <p:cNvPr id="29" name="Sev01"/>
          <p:cNvSpPr>
            <a:spLocks noChangeAspect="1"/>
          </p:cNvSpPr>
          <p:nvPr/>
        </p:nvSpPr>
        <p:spPr>
          <a:xfrm>
            <a:off x="5972148" y="3152656"/>
            <a:ext cx="244118" cy="244118"/>
          </a:xfrm>
          <a:prstGeom prst="ellipse">
            <a:avLst/>
          </a:prstGeom>
          <a:solidFill>
            <a:srgbClr val="1A2147"/>
          </a:solidFill>
          <a:ln w="57150">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335" dirty="0">
              <a:solidFill>
                <a:schemeClr val="bg1"/>
              </a:solidFill>
              <a:latin typeface="FontAwesome" pitchFamily="2" charset="0"/>
            </a:endParaRPr>
          </a:p>
        </p:txBody>
      </p:sp>
      <p:cxnSp>
        <p:nvCxnSpPr>
          <p:cNvPr id="31" name="Straight Connector 149"/>
          <p:cNvCxnSpPr/>
          <p:nvPr/>
        </p:nvCxnSpPr>
        <p:spPr>
          <a:xfrm flipH="1">
            <a:off x="7487850" y="3263886"/>
            <a:ext cx="2600011" cy="0"/>
          </a:xfrm>
          <a:prstGeom prst="line">
            <a:avLst/>
          </a:prstGeom>
          <a:ln w="19050">
            <a:solidFill>
              <a:srgbClr val="174199"/>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Sev01"/>
          <p:cNvSpPr>
            <a:spLocks noChangeAspect="1"/>
          </p:cNvSpPr>
          <p:nvPr/>
        </p:nvSpPr>
        <p:spPr>
          <a:xfrm>
            <a:off x="8439116" y="3825404"/>
            <a:ext cx="697478" cy="697475"/>
          </a:xfrm>
          <a:prstGeom prst="ellipse">
            <a:avLst/>
          </a:prstGeom>
          <a:noFill/>
          <a:ln w="57150">
            <a:solidFill>
              <a:srgbClr val="1741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335" dirty="0">
              <a:solidFill>
                <a:schemeClr val="bg1"/>
              </a:solidFill>
              <a:latin typeface="FontAwesome" pitchFamily="2" charset="0"/>
            </a:endParaRPr>
          </a:p>
        </p:txBody>
      </p:sp>
      <p:sp>
        <p:nvSpPr>
          <p:cNvPr id="37" name="TextBox 151"/>
          <p:cNvSpPr txBox="1"/>
          <p:nvPr/>
        </p:nvSpPr>
        <p:spPr>
          <a:xfrm>
            <a:off x="7870933" y="3504599"/>
            <a:ext cx="1833835" cy="215444"/>
          </a:xfrm>
          <a:prstGeom prst="rect">
            <a:avLst/>
          </a:prstGeom>
          <a:noFill/>
        </p:spPr>
        <p:txBody>
          <a:bodyPr wrap="none" lIns="0" tIns="0" rIns="0" bIns="0" rtlCol="0" anchor="t">
            <a:spAutoFit/>
          </a:bodyPr>
          <a:lstStyle/>
          <a:p>
            <a:pPr algn="ctr"/>
            <a:r>
              <a:rPr lang="en-US" altLang="zh-CN" sz="1400" b="1" dirty="0">
                <a:solidFill>
                  <a:srgbClr val="174199"/>
                </a:solidFill>
              </a:rPr>
              <a:t>Flexible Deployment </a:t>
            </a:r>
            <a:endParaRPr lang="en-US" altLang="zh-CN" sz="1400" b="1" dirty="0">
              <a:solidFill>
                <a:srgbClr val="174199"/>
              </a:solidFill>
            </a:endParaRPr>
          </a:p>
        </p:txBody>
      </p:sp>
      <p:sp>
        <p:nvSpPr>
          <p:cNvPr id="38" name="Down Arrow Callout 152"/>
          <p:cNvSpPr/>
          <p:nvPr/>
        </p:nvSpPr>
        <p:spPr>
          <a:xfrm>
            <a:off x="7441032" y="1914044"/>
            <a:ext cx="2693647" cy="1207616"/>
          </a:xfrm>
          <a:prstGeom prst="downArrowCallout">
            <a:avLst>
              <a:gd name="adj1" fmla="val 25776"/>
              <a:gd name="adj2" fmla="val 9254"/>
              <a:gd name="adj3" fmla="val 9254"/>
              <a:gd name="adj4" fmla="val 90746"/>
            </a:avLst>
          </a:prstGeom>
          <a:solidFill>
            <a:srgbClr val="1741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sp>
        <p:nvSpPr>
          <p:cNvPr id="39" name="TextBox 153"/>
          <p:cNvSpPr txBox="1"/>
          <p:nvPr/>
        </p:nvSpPr>
        <p:spPr>
          <a:xfrm>
            <a:off x="7636410" y="2114447"/>
            <a:ext cx="2577827" cy="689741"/>
          </a:xfrm>
          <a:prstGeom prst="rect">
            <a:avLst/>
          </a:prstGeom>
          <a:noFill/>
        </p:spPr>
        <p:txBody>
          <a:bodyPr wrap="square" lIns="0" tIns="0" rtlCol="0" anchor="t">
            <a:spAutoFit/>
          </a:bodyPr>
          <a:lstStyle/>
          <a:p>
            <a:pPr marL="171450" indent="-171450">
              <a:lnSpc>
                <a:spcPct val="120000"/>
              </a:lnSpc>
              <a:buFont typeface="Wingdings" panose="05000000000000000000" pitchFamily="2" charset="2"/>
              <a:buChar char="Ø"/>
            </a:pPr>
            <a:r>
              <a:rPr lang="en-US" altLang="zh-CN" sz="1200" dirty="0">
                <a:solidFill>
                  <a:schemeClr val="bg1"/>
                </a:solidFill>
              </a:rPr>
              <a:t>Remote sending method</a:t>
            </a:r>
            <a:endParaRPr lang="en-US" altLang="zh-CN" sz="1200" dirty="0">
              <a:solidFill>
                <a:schemeClr val="bg1"/>
              </a:solidFill>
            </a:endParaRPr>
          </a:p>
          <a:p>
            <a:pPr marL="171450" indent="-171450">
              <a:lnSpc>
                <a:spcPct val="120000"/>
              </a:lnSpc>
              <a:buFont typeface="Wingdings" panose="05000000000000000000" pitchFamily="2" charset="2"/>
              <a:buChar char="Ø"/>
            </a:pPr>
            <a:r>
              <a:rPr lang="en-US" altLang="zh-CN" sz="1200" dirty="0">
                <a:solidFill>
                  <a:schemeClr val="bg1"/>
                </a:solidFill>
                <a:ea typeface="+mn-lt"/>
                <a:cs typeface="+mn-lt"/>
              </a:rPr>
              <a:t>Automatic </a:t>
            </a:r>
            <a:r>
              <a:rPr lang="en-US" altLang="zh-CN" sz="1200" dirty="0">
                <a:solidFill>
                  <a:schemeClr val="bg1"/>
                </a:solidFill>
              </a:rPr>
              <a:t>E-mail notification delivery </a:t>
            </a:r>
            <a:endParaRPr lang="en-US" altLang="zh-CN" sz="1200" dirty="0">
              <a:solidFill>
                <a:schemeClr val="bg1"/>
              </a:solidFill>
            </a:endParaRPr>
          </a:p>
        </p:txBody>
      </p:sp>
      <p:sp>
        <p:nvSpPr>
          <p:cNvPr id="41" name="Sev01"/>
          <p:cNvSpPr>
            <a:spLocks noChangeAspect="1"/>
          </p:cNvSpPr>
          <p:nvPr/>
        </p:nvSpPr>
        <p:spPr>
          <a:xfrm>
            <a:off x="8665796" y="3152656"/>
            <a:ext cx="244118" cy="244118"/>
          </a:xfrm>
          <a:prstGeom prst="ellipse">
            <a:avLst/>
          </a:prstGeom>
          <a:solidFill>
            <a:srgbClr val="1A2147"/>
          </a:solidFill>
          <a:ln w="57150">
            <a:solidFill>
              <a:srgbClr val="1741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335" dirty="0">
              <a:solidFill>
                <a:schemeClr val="bg1"/>
              </a:solidFill>
              <a:latin typeface="FontAwesome" pitchFamily="2" charset="0"/>
            </a:endParaRPr>
          </a:p>
        </p:txBody>
      </p:sp>
      <p:sp>
        <p:nvSpPr>
          <p:cNvPr id="51" name="Sev01"/>
          <p:cNvSpPr>
            <a:spLocks noChangeAspect="1"/>
          </p:cNvSpPr>
          <p:nvPr/>
        </p:nvSpPr>
        <p:spPr>
          <a:xfrm>
            <a:off x="5745468" y="2013816"/>
            <a:ext cx="697478" cy="697475"/>
          </a:xfrm>
          <a:prstGeom prst="ellipse">
            <a:avLst/>
          </a:prstGeom>
          <a:noFill/>
          <a:ln w="57150">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335" dirty="0">
              <a:solidFill>
                <a:schemeClr val="bg1"/>
              </a:solidFill>
              <a:latin typeface="FontAwesome" pitchFamily="2" charset="0"/>
            </a:endParaRPr>
          </a:p>
        </p:txBody>
      </p:sp>
      <p:sp>
        <p:nvSpPr>
          <p:cNvPr id="53" name="Sev01"/>
          <p:cNvSpPr>
            <a:spLocks noChangeAspect="1"/>
          </p:cNvSpPr>
          <p:nvPr/>
        </p:nvSpPr>
        <p:spPr>
          <a:xfrm>
            <a:off x="3046576" y="3825404"/>
            <a:ext cx="697478" cy="697475"/>
          </a:xfrm>
          <a:prstGeom prst="ellipse">
            <a:avLst/>
          </a:prstGeom>
          <a:noFill/>
          <a:ln w="57150">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335" dirty="0">
              <a:solidFill>
                <a:schemeClr val="bg1"/>
              </a:solidFill>
              <a:latin typeface="FontAwesome" pitchFamily="2" charset="0"/>
            </a:endParaRPr>
          </a:p>
        </p:txBody>
      </p:sp>
      <p:sp>
        <p:nvSpPr>
          <p:cNvPr id="55" name="文本框 54"/>
          <p:cNvSpPr txBox="1"/>
          <p:nvPr/>
        </p:nvSpPr>
        <p:spPr>
          <a:xfrm>
            <a:off x="2057321" y="1496628"/>
            <a:ext cx="2693647" cy="307777"/>
          </a:xfrm>
          <a:prstGeom prst="rect">
            <a:avLst/>
          </a:prstGeom>
          <a:noFill/>
        </p:spPr>
        <p:txBody>
          <a:bodyPr wrap="square" rtlCol="0">
            <a:spAutoFit/>
          </a:bodyPr>
          <a:lstStyle/>
          <a:p>
            <a:pPr algn="ctr"/>
            <a:r>
              <a:rPr kumimoji="1" lang="en-US" altLang="zh-CN" sz="1400" dirty="0" err="1">
                <a:solidFill>
                  <a:schemeClr val="bg1"/>
                </a:solidFill>
              </a:rPr>
              <a:t>Sangfor</a:t>
            </a:r>
            <a:r>
              <a:rPr kumimoji="1" lang="en-US" altLang="zh-CN" sz="1400" dirty="0">
                <a:solidFill>
                  <a:schemeClr val="bg1"/>
                </a:solidFill>
              </a:rPr>
              <a:t> support</a:t>
            </a:r>
            <a:endParaRPr kumimoji="1" lang="en-US" altLang="zh-CN" sz="1400" dirty="0">
              <a:solidFill>
                <a:schemeClr val="bg1"/>
              </a:solidFill>
            </a:endParaRPr>
          </a:p>
        </p:txBody>
      </p:sp>
      <p:sp>
        <p:nvSpPr>
          <p:cNvPr id="56" name="文本框 55"/>
          <p:cNvSpPr txBox="1"/>
          <p:nvPr/>
        </p:nvSpPr>
        <p:spPr>
          <a:xfrm>
            <a:off x="4623400" y="5108855"/>
            <a:ext cx="2948747" cy="307777"/>
          </a:xfrm>
          <a:prstGeom prst="rect">
            <a:avLst/>
          </a:prstGeom>
          <a:noFill/>
        </p:spPr>
        <p:txBody>
          <a:bodyPr wrap="square" rtlCol="0">
            <a:spAutoFit/>
          </a:bodyPr>
          <a:lstStyle/>
          <a:p>
            <a:pPr algn="ctr"/>
            <a:r>
              <a:rPr kumimoji="1" lang="en-US" altLang="zh-CN" sz="1400" dirty="0" err="1">
                <a:solidFill>
                  <a:schemeClr val="bg1"/>
                </a:solidFill>
              </a:rPr>
              <a:t>Sangfor</a:t>
            </a:r>
            <a:r>
              <a:rPr kumimoji="1" lang="en-US" altLang="zh-CN" sz="1400" dirty="0">
                <a:solidFill>
                  <a:schemeClr val="bg1"/>
                </a:solidFill>
              </a:rPr>
              <a:t> support</a:t>
            </a:r>
            <a:endParaRPr kumimoji="1" lang="en-US" altLang="zh-CN" sz="1400" dirty="0">
              <a:solidFill>
                <a:schemeClr val="bg1"/>
              </a:solidFill>
            </a:endParaRPr>
          </a:p>
        </p:txBody>
      </p:sp>
      <p:sp>
        <p:nvSpPr>
          <p:cNvPr id="57" name="文本框 56"/>
          <p:cNvSpPr txBox="1"/>
          <p:nvPr/>
        </p:nvSpPr>
        <p:spPr>
          <a:xfrm>
            <a:off x="6405911" y="1496628"/>
            <a:ext cx="4788976" cy="307777"/>
          </a:xfrm>
          <a:prstGeom prst="rect">
            <a:avLst/>
          </a:prstGeom>
          <a:noFill/>
        </p:spPr>
        <p:txBody>
          <a:bodyPr wrap="square" rtlCol="0">
            <a:spAutoFit/>
          </a:bodyPr>
          <a:lstStyle/>
          <a:p>
            <a:pPr algn="ctr"/>
            <a:r>
              <a:rPr kumimoji="1" lang="en-US" altLang="zh-CN" sz="1400" dirty="0">
                <a:solidFill>
                  <a:schemeClr val="bg1"/>
                </a:solidFill>
              </a:rPr>
              <a:t>Sangfor can also support integration with IAG</a:t>
            </a:r>
            <a:endParaRPr kumimoji="1" lang="zh-CN" altLang="en-US" sz="1400" dirty="0">
              <a:solidFill>
                <a:schemeClr val="bg1"/>
              </a:solidFill>
            </a:endParaRPr>
          </a:p>
        </p:txBody>
      </p:sp>
      <p:sp>
        <p:nvSpPr>
          <p:cNvPr id="33" name="文本占位符 1"/>
          <p:cNvSpPr txBox="1"/>
          <p:nvPr/>
        </p:nvSpPr>
        <p:spPr>
          <a:xfrm>
            <a:off x="464695" y="255775"/>
            <a:ext cx="10635696" cy="430530"/>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a:t>
            </a:r>
            <a:r>
              <a:rPr lang="en-US" dirty="0">
                <a:solidFill>
                  <a:schemeClr val="bg1"/>
                </a:solidFill>
                <a:latin typeface="+mj-lt"/>
              </a:rPr>
              <a:t>angfor Endpoint Secure</a:t>
            </a:r>
            <a:r>
              <a:rPr lang="zh-CN" altLang="en-US" dirty="0">
                <a:solidFill>
                  <a:schemeClr val="bg1"/>
                </a:solidFill>
                <a:latin typeface="+mn-lt"/>
              </a:rPr>
              <a:t> </a:t>
            </a:r>
            <a:r>
              <a:rPr lang="en-US" altLang="zh-CN" dirty="0">
                <a:solidFill>
                  <a:schemeClr val="bg1"/>
                </a:solidFill>
                <a:latin typeface="+mn-lt"/>
              </a:rPr>
              <a:t>S</a:t>
            </a:r>
            <a:r>
              <a:rPr lang="zh-CN" altLang="en-US" dirty="0">
                <a:solidFill>
                  <a:schemeClr val="bg1"/>
                </a:solidFill>
                <a:latin typeface="+mn-lt"/>
              </a:rPr>
              <a:t>olution</a:t>
            </a:r>
            <a:endParaRPr lang="en-US" altLang="zh-CN" dirty="0">
              <a:solidFill>
                <a:schemeClr val="bg1"/>
              </a:solidFill>
              <a:latin typeface="+mn-lt"/>
            </a:endParaRPr>
          </a:p>
        </p:txBody>
      </p:sp>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934393" y="2185411"/>
            <a:ext cx="347478" cy="360000"/>
          </a:xfrm>
          <a:prstGeom prst="rect">
            <a:avLst/>
          </a:prstGeom>
        </p:spPr>
      </p:pic>
      <p:pic>
        <p:nvPicPr>
          <p:cNvPr id="9" name="图片 8"/>
          <p:cNvPicPr>
            <a:picLocks noChangeAspect="1"/>
          </p:cNvPicPr>
          <p:nvPr/>
        </p:nvPicPr>
        <p:blipFill>
          <a:blip r:embed="rId2"/>
          <a:stretch>
            <a:fillRect/>
          </a:stretch>
        </p:blipFill>
        <p:spPr>
          <a:xfrm>
            <a:off x="3236161" y="3977783"/>
            <a:ext cx="318307" cy="392673"/>
          </a:xfrm>
          <a:prstGeom prst="rect">
            <a:avLst/>
          </a:prstGeom>
        </p:spPr>
      </p:pic>
      <p:pic>
        <p:nvPicPr>
          <p:cNvPr id="10" name="图片 9"/>
          <p:cNvPicPr>
            <a:picLocks noChangeAspect="1"/>
          </p:cNvPicPr>
          <p:nvPr/>
        </p:nvPicPr>
        <p:blipFill>
          <a:blip r:embed="rId3"/>
          <a:stretch>
            <a:fillRect/>
          </a:stretch>
        </p:blipFill>
        <p:spPr>
          <a:xfrm>
            <a:off x="8632862" y="4007763"/>
            <a:ext cx="352002" cy="350826"/>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6"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8"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28" name="矩形 27"/>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40" name="文本占位符 1"/>
          <p:cNvSpPr txBox="1"/>
          <p:nvPr/>
        </p:nvSpPr>
        <p:spPr>
          <a:xfrm>
            <a:off x="464695" y="255775"/>
            <a:ext cx="10635696" cy="430530"/>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Sangfor VS Symantec</a:t>
            </a:r>
            <a:endParaRPr lang="en-US" altLang="zh-CN" dirty="0">
              <a:solidFill>
                <a:schemeClr val="bg1"/>
              </a:solidFill>
              <a:latin typeface="+mn-lt"/>
            </a:endParaRPr>
          </a:p>
        </p:txBody>
      </p:sp>
      <p:graphicFrame>
        <p:nvGraphicFramePr>
          <p:cNvPr id="2" name="表格 2"/>
          <p:cNvGraphicFramePr>
            <a:graphicFrameLocks noGrp="1"/>
          </p:cNvGraphicFramePr>
          <p:nvPr>
            <p:custDataLst>
              <p:tags r:id="rId1"/>
            </p:custDataLst>
          </p:nvPr>
        </p:nvGraphicFramePr>
        <p:xfrm>
          <a:off x="1316419" y="1961333"/>
          <a:ext cx="9559159" cy="3402227"/>
        </p:xfrm>
        <a:graphic>
          <a:graphicData uri="http://schemas.openxmlformats.org/drawingml/2006/table">
            <a:tbl>
              <a:tblPr firstRow="1" bandRow="1">
                <a:tableStyleId>{5C22544A-7EE6-4342-B048-85BDC9FD1C3A}</a:tableStyleId>
              </a:tblPr>
              <a:tblGrid>
                <a:gridCol w="2277386"/>
                <a:gridCol w="3643423"/>
                <a:gridCol w="3638350"/>
              </a:tblGrid>
              <a:tr h="245207">
                <a:tc>
                  <a:txBody>
                    <a:bodyPr/>
                    <a:lstStyle/>
                    <a:p>
                      <a:pPr algn="l"/>
                      <a:r>
                        <a:rPr lang="en-GB" altLang="zh-CN" sz="1050" dirty="0"/>
                        <a:t>Features</a:t>
                      </a:r>
                      <a:endParaRPr lang="zh-CN" altLang="en-US" sz="1050" dirty="0"/>
                    </a:p>
                  </a:txBody>
                  <a:tcPr marL="89630" marR="89630" marT="44815" marB="44815" anchor="ctr">
                    <a:solidFill>
                      <a:srgbClr val="174199"/>
                    </a:solidFill>
                  </a:tcPr>
                </a:tc>
                <a:tc>
                  <a:txBody>
                    <a:bodyPr/>
                    <a:lstStyle/>
                    <a:p>
                      <a:pPr algn="ctr"/>
                      <a:r>
                        <a:rPr lang="en-GB" altLang="zh-CN" sz="1050" dirty="0"/>
                        <a:t>Symantec</a:t>
                      </a:r>
                      <a:endParaRPr lang="zh-CN" altLang="en-US" sz="1050" dirty="0"/>
                    </a:p>
                  </a:txBody>
                  <a:tcPr marL="89630" marR="89630" marT="44815" marB="44815" anchor="ctr">
                    <a:solidFill>
                      <a:srgbClr val="92D04F"/>
                    </a:solidFill>
                  </a:tcPr>
                </a:tc>
                <a:tc>
                  <a:txBody>
                    <a:bodyPr/>
                    <a:lstStyle/>
                    <a:p>
                      <a:pPr algn="ctr"/>
                      <a:r>
                        <a:rPr lang="en-GB" altLang="zh-CN" sz="1050" dirty="0" err="1"/>
                        <a:t>Sangfor</a:t>
                      </a:r>
                      <a:endParaRPr lang="zh-CN" altLang="en-US" sz="1050" dirty="0"/>
                    </a:p>
                  </a:txBody>
                  <a:tcPr marL="89630" marR="89630" marT="44815" marB="44815" anchor="ctr">
                    <a:solidFill>
                      <a:srgbClr val="0AAFF1"/>
                    </a:solidFill>
                  </a:tcPr>
                </a:tc>
              </a:tr>
              <a:tr h="236255">
                <a:tc>
                  <a:txBody>
                    <a:bodyPr/>
                    <a:lstStyle/>
                    <a:p>
                      <a:pPr algn="l"/>
                      <a:r>
                        <a:rPr lang="en-GB" altLang="zh-CN" sz="900" b="1" dirty="0">
                          <a:solidFill>
                            <a:srgbClr val="174199"/>
                          </a:solidFill>
                        </a:rPr>
                        <a:t>Asset management</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751095">
                <a:tc>
                  <a:txBody>
                    <a:bodyPr/>
                    <a:lstStyle/>
                    <a:p>
                      <a:pPr algn="l"/>
                      <a:r>
                        <a:rPr lang="en-GB" altLang="zh-CN" sz="900" b="1" dirty="0">
                          <a:solidFill>
                            <a:srgbClr val="174199"/>
                          </a:solidFill>
                        </a:rPr>
                        <a:t>Endpoint discovery</a:t>
                      </a:r>
                      <a:endParaRPr lang="zh-CN" altLang="en-US" sz="900" b="1" dirty="0">
                        <a:solidFill>
                          <a:srgbClr val="174199"/>
                        </a:solidFill>
                      </a:endParaRPr>
                    </a:p>
                  </a:txBody>
                  <a:tcPr marL="89630" marR="89630" marT="44815" marB="44815" anchor="ctr"/>
                </a:tc>
                <a:tc>
                  <a:txBody>
                    <a:bodyPr/>
                    <a:lstStyle/>
                    <a:p>
                      <a:pPr algn="ctr"/>
                      <a:r>
                        <a:rPr lang="en-GB" altLang="zh-CN" sz="900" dirty="0"/>
                        <a:t>Unsupported</a:t>
                      </a:r>
                      <a:endParaRPr lang="zh-CN" altLang="en-US" sz="900" dirty="0"/>
                    </a:p>
                  </a:txBody>
                  <a:tcPr marL="89630" marR="89630" marT="44815" marB="44815" anchor="ctr"/>
                </a:tc>
                <a:tc>
                  <a:txBody>
                    <a:bodyPr/>
                    <a:lstStyle/>
                    <a:p>
                      <a:pPr algn="just"/>
                      <a:r>
                        <a:rPr lang="en-GB" altLang="zh-CN" sz="900" dirty="0"/>
                        <a:t>Support (</a:t>
                      </a:r>
                      <a:r>
                        <a:rPr lang="en-GB" altLang="zh-CN" sz="900" dirty="0" err="1"/>
                        <a:t>Sangfor</a:t>
                      </a:r>
                      <a:r>
                        <a:rPr lang="en-GB" altLang="zh-CN" sz="900" dirty="0"/>
                        <a:t> can view the installation rate, discover endpoints, unconfirmed endpoints, inactive devices and can clearly count managed and unmanaged endpoints.)</a:t>
                      </a:r>
                      <a:endParaRPr lang="zh-CN" altLang="en-US" sz="900" dirty="0"/>
                    </a:p>
                  </a:txBody>
                  <a:tcPr marL="89630" marR="89630" marT="44815" marB="44815" anchor="ctr"/>
                </a:tc>
              </a:tr>
              <a:tr h="315448">
                <a:tc>
                  <a:txBody>
                    <a:bodyPr/>
                    <a:lstStyle/>
                    <a:p>
                      <a:pPr algn="l"/>
                      <a:r>
                        <a:rPr lang="en-GB" altLang="zh-CN" sz="900" b="1" dirty="0">
                          <a:solidFill>
                            <a:srgbClr val="174199"/>
                          </a:solidFill>
                        </a:rPr>
                        <a:t>Storage control</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338280">
                <a:tc>
                  <a:txBody>
                    <a:bodyPr/>
                    <a:lstStyle/>
                    <a:p>
                      <a:pPr algn="l"/>
                      <a:r>
                        <a:rPr lang="en-GB" altLang="zh-CN" sz="900" b="1" dirty="0">
                          <a:solidFill>
                            <a:srgbClr val="174199"/>
                          </a:solidFill>
                        </a:rPr>
                        <a:t>Intelligent detection engine</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887650">
                <a:tc>
                  <a:txBody>
                    <a:bodyPr/>
                    <a:lstStyle/>
                    <a:p>
                      <a:pPr algn="l"/>
                      <a:r>
                        <a:rPr lang="en-GB" altLang="zh-CN" sz="900" b="1" dirty="0">
                          <a:solidFill>
                            <a:srgbClr val="174199"/>
                          </a:solidFill>
                        </a:rPr>
                        <a:t>Vulnerability patch management</a:t>
                      </a:r>
                      <a:endParaRPr lang="zh-CN" altLang="en-US" sz="900" b="1" dirty="0">
                        <a:solidFill>
                          <a:srgbClr val="174199"/>
                        </a:solidFill>
                      </a:endParaRPr>
                    </a:p>
                  </a:txBody>
                  <a:tcPr marL="89630" marR="89630" marT="44815" marB="44815" anchor="ctr"/>
                </a:tc>
                <a:tc>
                  <a:txBody>
                    <a:bodyPr/>
                    <a:lstStyle/>
                    <a:p>
                      <a:pPr algn="just"/>
                      <a:r>
                        <a:rPr lang="en-GB" altLang="zh-CN" sz="900" dirty="0"/>
                        <a:t>Unsupported (Symantec does not have the vulnerability scanning, vulnerability repair and patch distribution functions of anti-virus software. Instead, it uses the host integrity strategy to check whether the corresponding patch has been applied.)</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298998">
                <a:tc>
                  <a:txBody>
                    <a:bodyPr/>
                    <a:lstStyle/>
                    <a:p>
                      <a:pPr algn="l"/>
                      <a:r>
                        <a:rPr lang="en-GB" altLang="zh-CN" sz="900" b="1" dirty="0">
                          <a:solidFill>
                            <a:srgbClr val="174199"/>
                          </a:solidFill>
                        </a:rPr>
                        <a:t>Email protection</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algn="ctr"/>
                      <a:r>
                        <a:rPr lang="en-GB" altLang="zh-CN" sz="900" dirty="0"/>
                        <a:t>Unsupported</a:t>
                      </a:r>
                      <a:endParaRPr lang="zh-CN" altLang="en-US" sz="900" dirty="0"/>
                    </a:p>
                  </a:txBody>
                  <a:tcPr marL="89630" marR="89630" marT="44815" marB="44815" anchor="ctr"/>
                </a:tc>
              </a:tr>
              <a:tr h="324851">
                <a:tc>
                  <a:txBody>
                    <a:bodyPr/>
                    <a:lstStyle/>
                    <a:p>
                      <a:pPr algn="l"/>
                      <a:r>
                        <a:rPr lang="en-GB" altLang="zh-CN" sz="900" b="1" dirty="0">
                          <a:solidFill>
                            <a:srgbClr val="174199"/>
                          </a:solidFill>
                        </a:rPr>
                        <a:t>Micro segmentation (firewall)</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bl>
          </a:graphicData>
        </a:graphic>
      </p:graphicFrame>
      <p:sp>
        <p:nvSpPr>
          <p:cNvPr id="3" name="矩形 2"/>
          <p:cNvSpPr/>
          <p:nvPr/>
        </p:nvSpPr>
        <p:spPr>
          <a:xfrm>
            <a:off x="1231548" y="1498883"/>
            <a:ext cx="2374368" cy="307777"/>
          </a:xfrm>
          <a:prstGeom prst="rect">
            <a:avLst/>
          </a:prstGeom>
        </p:spPr>
        <p:txBody>
          <a:bodyPr wrap="none">
            <a:spAutoFit/>
          </a:bodyPr>
          <a:lstStyle/>
          <a:p>
            <a:r>
              <a:rPr lang="zh-CN" altLang="en-US" sz="1400" b="1" i="1" dirty="0">
                <a:solidFill>
                  <a:srgbClr val="0AAFF1"/>
                </a:solidFill>
              </a:rPr>
              <a:t>Competitive Comparison</a:t>
            </a:r>
            <a:endParaRPr lang="zh-CN" altLang="en-US" sz="1400" b="1" i="1" dirty="0">
              <a:solidFill>
                <a:srgbClr val="0AAFF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6"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8"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28" name="矩形 27"/>
          <p:cNvSpPr/>
          <p:nvPr/>
        </p:nvSpPr>
        <p:spPr>
          <a:xfrm>
            <a:off x="841174" y="1258324"/>
            <a:ext cx="10509651" cy="4568318"/>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40" name="文本占位符 1"/>
          <p:cNvSpPr txBox="1"/>
          <p:nvPr/>
        </p:nvSpPr>
        <p:spPr>
          <a:xfrm>
            <a:off x="464695" y="255775"/>
            <a:ext cx="10635696"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Symantec </a:t>
            </a:r>
            <a:r>
              <a:rPr lang="en-US" altLang="zh-CN" dirty="0">
                <a:solidFill>
                  <a:schemeClr val="bg1"/>
                </a:solidFill>
                <a:latin typeface="+mn-lt"/>
              </a:rPr>
              <a:t>Functions</a:t>
            </a:r>
            <a:endParaRPr lang="en-US" altLang="zh-CN" dirty="0">
              <a:solidFill>
                <a:schemeClr val="bg1"/>
              </a:solidFill>
              <a:latin typeface="+mn-lt"/>
            </a:endParaRPr>
          </a:p>
        </p:txBody>
      </p:sp>
      <p:graphicFrame>
        <p:nvGraphicFramePr>
          <p:cNvPr id="2" name="表格 2"/>
          <p:cNvGraphicFramePr>
            <a:graphicFrameLocks noGrp="1"/>
          </p:cNvGraphicFramePr>
          <p:nvPr>
            <p:custDataLst>
              <p:tags r:id="rId1"/>
            </p:custDataLst>
          </p:nvPr>
        </p:nvGraphicFramePr>
        <p:xfrm>
          <a:off x="1316419" y="1925893"/>
          <a:ext cx="9559159" cy="3612925"/>
        </p:xfrm>
        <a:graphic>
          <a:graphicData uri="http://schemas.openxmlformats.org/drawingml/2006/table">
            <a:tbl>
              <a:tblPr firstRow="1" bandRow="1">
                <a:tableStyleId>{5C22544A-7EE6-4342-B048-85BDC9FD1C3A}</a:tableStyleId>
              </a:tblPr>
              <a:tblGrid>
                <a:gridCol w="2404976"/>
                <a:gridCol w="3579628"/>
                <a:gridCol w="3574555"/>
              </a:tblGrid>
              <a:tr h="245207">
                <a:tc>
                  <a:txBody>
                    <a:bodyPr/>
                    <a:lstStyle/>
                    <a:p>
                      <a:pPr algn="l"/>
                      <a:r>
                        <a:rPr lang="en-GB" altLang="zh-CN" sz="1050" dirty="0"/>
                        <a:t>Features</a:t>
                      </a:r>
                      <a:endParaRPr lang="zh-CN" altLang="en-US" sz="1050" dirty="0"/>
                    </a:p>
                  </a:txBody>
                  <a:tcPr marL="89630" marR="89630" marT="44815" marB="44815" anchor="ctr">
                    <a:solidFill>
                      <a:srgbClr val="174199"/>
                    </a:solidFill>
                  </a:tcPr>
                </a:tc>
                <a:tc>
                  <a:txBody>
                    <a:bodyPr/>
                    <a:lstStyle/>
                    <a:p>
                      <a:pPr algn="ctr"/>
                      <a:r>
                        <a:rPr lang="en-GB" altLang="zh-CN" sz="1050" dirty="0"/>
                        <a:t>Symantec</a:t>
                      </a:r>
                      <a:endParaRPr lang="zh-CN" altLang="en-US" sz="1050" dirty="0"/>
                    </a:p>
                  </a:txBody>
                  <a:tcPr marL="89630" marR="89630" marT="44815" marB="44815" anchor="ctr">
                    <a:solidFill>
                      <a:srgbClr val="92D04F"/>
                    </a:solidFill>
                  </a:tcPr>
                </a:tc>
                <a:tc>
                  <a:txBody>
                    <a:bodyPr/>
                    <a:lstStyle/>
                    <a:p>
                      <a:pPr algn="ctr"/>
                      <a:r>
                        <a:rPr lang="en-GB" altLang="zh-CN" sz="1050" dirty="0" err="1"/>
                        <a:t>Sangfor</a:t>
                      </a:r>
                      <a:endParaRPr lang="zh-CN" altLang="en-US" sz="1050" dirty="0"/>
                    </a:p>
                  </a:txBody>
                  <a:tcPr marL="89630" marR="89630" marT="44815" marB="44815" anchor="ctr">
                    <a:solidFill>
                      <a:srgbClr val="0AAFF1"/>
                    </a:solidFill>
                  </a:tcPr>
                </a:tc>
              </a:tr>
              <a:tr h="236255">
                <a:tc>
                  <a:txBody>
                    <a:bodyPr/>
                    <a:lstStyle/>
                    <a:p>
                      <a:pPr algn="l"/>
                      <a:r>
                        <a:rPr lang="en-GB" altLang="zh-CN" sz="900" b="1" dirty="0">
                          <a:solidFill>
                            <a:srgbClr val="174199"/>
                          </a:solidFill>
                        </a:rPr>
                        <a:t>Vulnerability attack protection</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260520">
                <a:tc>
                  <a:txBody>
                    <a:bodyPr/>
                    <a:lstStyle/>
                    <a:p>
                      <a:pPr algn="l"/>
                      <a:r>
                        <a:rPr lang="en-GB" altLang="zh-CN" sz="900" b="1" dirty="0">
                          <a:solidFill>
                            <a:srgbClr val="174199"/>
                          </a:solidFill>
                        </a:rPr>
                        <a:t>Global threat intelligence</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262270">
                <a:tc>
                  <a:txBody>
                    <a:bodyPr/>
                    <a:lstStyle/>
                    <a:p>
                      <a:pPr algn="l"/>
                      <a:r>
                        <a:rPr lang="en-GB" altLang="zh-CN" sz="900" b="1" dirty="0">
                          <a:solidFill>
                            <a:srgbClr val="174199"/>
                          </a:solidFill>
                        </a:rPr>
                        <a:t>Macro virus disposal</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338280">
                <a:tc>
                  <a:txBody>
                    <a:bodyPr/>
                    <a:lstStyle/>
                    <a:p>
                      <a:pPr algn="l"/>
                      <a:r>
                        <a:rPr lang="en-GB" altLang="zh-CN" sz="900" b="1" dirty="0">
                          <a:solidFill>
                            <a:srgbClr val="174199"/>
                          </a:solidFill>
                        </a:rPr>
                        <a:t>Ransomware disposal</a:t>
                      </a:r>
                      <a:endParaRPr lang="zh-CN" altLang="en-US" sz="900" b="1" dirty="0">
                        <a:solidFill>
                          <a:srgbClr val="174199"/>
                        </a:solidFill>
                      </a:endParaRPr>
                    </a:p>
                  </a:txBody>
                  <a:tcPr marL="89630" marR="89630" marT="44815" marB="44815" anchor="ctr"/>
                </a:tc>
                <a:tc>
                  <a:txBody>
                    <a:bodyPr/>
                    <a:lstStyle/>
                    <a:p>
                      <a:pPr algn="just"/>
                      <a:r>
                        <a:rPr lang="en-GB" altLang="zh-CN" sz="900" dirty="0"/>
                        <a:t>Unsupported (Without feature detection, layered technology of key endpoint protection, lateral movement control and decoy technology to fully resist malicious ransomware and unknown attacks. Symantec mainly relies on the main defense capability and does not support ransomware protection, ransomware document catalog protection, ransomware encryption compensation)</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779050">
                <a:tc>
                  <a:txBody>
                    <a:bodyPr/>
                    <a:lstStyle/>
                    <a:p>
                      <a:pPr algn="l"/>
                      <a:r>
                        <a:rPr lang="en-GB" altLang="zh-CN" sz="900" b="1" dirty="0">
                          <a:solidFill>
                            <a:srgbClr val="174199"/>
                          </a:solidFill>
                        </a:rPr>
                        <a:t>Network file search</a:t>
                      </a:r>
                      <a:endParaRPr lang="zh-CN" altLang="en-US" sz="900" b="1" dirty="0">
                        <a:solidFill>
                          <a:srgbClr val="174199"/>
                        </a:solidFill>
                      </a:endParaRPr>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Unsupported</a:t>
                      </a:r>
                      <a:endParaRPr lang="zh-CN" altLang="en-US" sz="900" dirty="0"/>
                    </a:p>
                  </a:txBody>
                  <a:tcPr marL="89630" marR="89630" marT="44815" marB="44815" anchor="ctr"/>
                </a:tc>
                <a:tc>
                  <a: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900" dirty="0"/>
                        <a:t>Support (The entire network can be searched for the specified MD5 file, and the host name, file description, version, HASH value, security level and other information of the searched file can be displayed, and further processing of the file is supported)</a:t>
                      </a:r>
                      <a:endParaRPr lang="zh-CN" altLang="en-US" sz="900" dirty="0"/>
                    </a:p>
                  </a:txBody>
                  <a:tcPr marL="89630" marR="89630" marT="44815" marB="44815" anchor="ctr"/>
                </a:tc>
              </a:tr>
              <a:tr h="298998">
                <a:tc>
                  <a:txBody>
                    <a:bodyPr/>
                    <a:lstStyle/>
                    <a:p>
                      <a:pPr algn="l"/>
                      <a:r>
                        <a:rPr lang="en-GB" altLang="zh-CN" sz="900" b="1" dirty="0">
                          <a:solidFill>
                            <a:srgbClr val="174199"/>
                          </a:solidFill>
                        </a:rPr>
                        <a:t>Domain name search</a:t>
                      </a:r>
                      <a:endParaRPr lang="zh-CN" altLang="en-US" sz="900" b="1" dirty="0">
                        <a:solidFill>
                          <a:srgbClr val="174199"/>
                        </a:solidFill>
                      </a:endParaRPr>
                    </a:p>
                  </a:txBody>
                  <a:tcPr marL="89630" marR="89630" marT="44815" marB="44815" anchor="ctr"/>
                </a:tc>
                <a:tc>
                  <a:txBody>
                    <a:bodyPr/>
                    <a:lstStyle/>
                    <a:p>
                      <a:pPr algn="ctr"/>
                      <a:r>
                        <a:rPr lang="en-GB" altLang="zh-CN" sz="900" dirty="0"/>
                        <a:t>Unsupported</a:t>
                      </a:r>
                      <a:endParaRPr lang="zh-CN" altLang="en-US" sz="900" dirty="0"/>
                    </a:p>
                  </a:txBody>
                  <a:tcPr marL="89630" marR="89630" marT="44815" marB="44815" anchor="ctr"/>
                </a:tc>
                <a:tc>
                  <a:txBody>
                    <a:bodyPr/>
                    <a:lstStyle/>
                    <a:p>
                      <a:pPr algn="just"/>
                      <a:r>
                        <a:rPr lang="en-GB" altLang="zh-CN" sz="900" dirty="0"/>
                        <a:t>Support (The entire network can be searched for the specified domain name, and the host name, process name, process file description, process file version, HASH value and other information that access the domain name can be displayed, and further processing of files is supported)</a:t>
                      </a:r>
                      <a:endParaRPr lang="zh-CN" altLang="en-US" sz="900" dirty="0"/>
                    </a:p>
                  </a:txBody>
                  <a:tcPr marL="89630" marR="89630" marT="44815" marB="44815" anchor="ctr"/>
                </a:tc>
              </a:tr>
            </a:tbl>
          </a:graphicData>
        </a:graphic>
      </p:graphicFrame>
      <p:sp>
        <p:nvSpPr>
          <p:cNvPr id="3" name="矩形 2"/>
          <p:cNvSpPr/>
          <p:nvPr/>
        </p:nvSpPr>
        <p:spPr>
          <a:xfrm>
            <a:off x="1231548" y="1463443"/>
            <a:ext cx="2374368" cy="307777"/>
          </a:xfrm>
          <a:prstGeom prst="rect">
            <a:avLst/>
          </a:prstGeom>
        </p:spPr>
        <p:txBody>
          <a:bodyPr wrap="none">
            <a:spAutoFit/>
          </a:bodyPr>
          <a:lstStyle/>
          <a:p>
            <a:r>
              <a:rPr lang="zh-CN" altLang="en-US" sz="1400" b="1" i="1" dirty="0">
                <a:solidFill>
                  <a:srgbClr val="0AAFF1"/>
                </a:solidFill>
              </a:rPr>
              <a:t>Competitive Comparison</a:t>
            </a:r>
            <a:endParaRPr lang="zh-CN" altLang="en-US" sz="1400" b="1" i="1" dirty="0">
              <a:solidFill>
                <a:srgbClr val="0AAFF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6"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8"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40" name="文本占位符 1"/>
          <p:cNvSpPr txBox="1"/>
          <p:nvPr/>
        </p:nvSpPr>
        <p:spPr>
          <a:xfrm>
            <a:off x="464695" y="255775"/>
            <a:ext cx="10635696"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Symantec </a:t>
            </a:r>
            <a:r>
              <a:rPr lang="en-US" altLang="zh-CN" dirty="0">
                <a:solidFill>
                  <a:schemeClr val="bg1"/>
                </a:solidFill>
                <a:latin typeface="+mn-lt"/>
              </a:rPr>
              <a:t>Functions</a:t>
            </a:r>
            <a:endParaRPr lang="en-US" altLang="zh-CN" dirty="0">
              <a:solidFill>
                <a:schemeClr val="bg1"/>
              </a:solidFill>
              <a:latin typeface="+mn-lt"/>
            </a:endParaRPr>
          </a:p>
        </p:txBody>
      </p:sp>
      <p:grpSp>
        <p:nvGrpSpPr>
          <p:cNvPr id="4" name="组合 3"/>
          <p:cNvGrpSpPr/>
          <p:nvPr/>
        </p:nvGrpSpPr>
        <p:grpSpPr>
          <a:xfrm>
            <a:off x="841174" y="1258324"/>
            <a:ext cx="10509651" cy="4458663"/>
            <a:chOff x="2294290" y="1258324"/>
            <a:chExt cx="10509651" cy="4458663"/>
          </a:xfrm>
        </p:grpSpPr>
        <p:sp>
          <p:nvSpPr>
            <p:cNvPr id="9" name="矩形 8"/>
            <p:cNvSpPr/>
            <p:nvPr/>
          </p:nvSpPr>
          <p:spPr>
            <a:xfrm>
              <a:off x="2294290"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1" name="矩形 10"/>
            <p:cNvSpPr/>
            <p:nvPr/>
          </p:nvSpPr>
          <p:spPr>
            <a:xfrm>
              <a:off x="2684664" y="1498883"/>
              <a:ext cx="2374368" cy="307777"/>
            </a:xfrm>
            <a:prstGeom prst="rect">
              <a:avLst/>
            </a:prstGeom>
          </p:spPr>
          <p:txBody>
            <a:bodyPr wrap="none">
              <a:spAutoFit/>
            </a:bodyPr>
            <a:lstStyle/>
            <a:p>
              <a:r>
                <a:rPr lang="zh-CN" altLang="en-US" sz="1400" b="1" i="1" dirty="0">
                  <a:solidFill>
                    <a:srgbClr val="0AAFF1"/>
                  </a:solidFill>
                </a:rPr>
                <a:t>Competitive Comparison</a:t>
              </a:r>
              <a:endParaRPr lang="zh-CN" altLang="en-US" sz="1400" b="1" i="1" dirty="0">
                <a:solidFill>
                  <a:srgbClr val="0AAFF1"/>
                </a:solidFill>
              </a:endParaRPr>
            </a:p>
          </p:txBody>
        </p:sp>
      </p:grpSp>
      <p:graphicFrame>
        <p:nvGraphicFramePr>
          <p:cNvPr id="2" name="表格 2"/>
          <p:cNvGraphicFramePr>
            <a:graphicFrameLocks noGrp="1"/>
          </p:cNvGraphicFramePr>
          <p:nvPr>
            <p:custDataLst>
              <p:tags r:id="rId1"/>
            </p:custDataLst>
          </p:nvPr>
        </p:nvGraphicFramePr>
        <p:xfrm>
          <a:off x="1316419" y="1961333"/>
          <a:ext cx="9559159" cy="3392854"/>
        </p:xfrm>
        <a:graphic>
          <a:graphicData uri="http://schemas.openxmlformats.org/drawingml/2006/table">
            <a:tbl>
              <a:tblPr firstRow="1" bandRow="1">
                <a:tableStyleId>{5C22544A-7EE6-4342-B048-85BDC9FD1C3A}</a:tableStyleId>
              </a:tblPr>
              <a:tblGrid>
                <a:gridCol w="2404976"/>
                <a:gridCol w="3579628"/>
                <a:gridCol w="3574555"/>
              </a:tblGrid>
              <a:tr h="268391">
                <a:tc>
                  <a:txBody>
                    <a:bodyPr/>
                    <a:lstStyle/>
                    <a:p>
                      <a:pPr algn="l"/>
                      <a:r>
                        <a:rPr lang="en-GB" altLang="zh-CN" sz="1050" dirty="0"/>
                        <a:t>Features</a:t>
                      </a:r>
                      <a:endParaRPr lang="zh-CN" altLang="en-US" sz="1050" dirty="0"/>
                    </a:p>
                  </a:txBody>
                  <a:tcPr marL="89630" marR="89630" marT="44815" marB="44815" anchor="ctr">
                    <a:solidFill>
                      <a:srgbClr val="174199"/>
                    </a:solidFill>
                  </a:tcPr>
                </a:tc>
                <a:tc>
                  <a:txBody>
                    <a:bodyPr/>
                    <a:lstStyle/>
                    <a:p>
                      <a:pPr algn="ctr"/>
                      <a:r>
                        <a:rPr lang="en-GB" altLang="zh-CN" sz="1050" dirty="0"/>
                        <a:t>Symantec</a:t>
                      </a:r>
                      <a:endParaRPr lang="zh-CN" altLang="en-US" sz="1050" dirty="0"/>
                    </a:p>
                  </a:txBody>
                  <a:tcPr marL="89630" marR="89630" marT="44815" marB="44815" anchor="ctr">
                    <a:solidFill>
                      <a:srgbClr val="92D04F"/>
                    </a:solidFill>
                  </a:tcPr>
                </a:tc>
                <a:tc>
                  <a:txBody>
                    <a:bodyPr/>
                    <a:lstStyle/>
                    <a:p>
                      <a:pPr algn="ctr"/>
                      <a:r>
                        <a:rPr lang="en-GB" altLang="zh-CN" sz="1050" dirty="0" err="1"/>
                        <a:t>Sangfor</a:t>
                      </a:r>
                      <a:endParaRPr lang="zh-CN" altLang="en-US" sz="1050" dirty="0"/>
                    </a:p>
                  </a:txBody>
                  <a:tcPr marL="89630" marR="89630" marT="44815" marB="44815" anchor="ctr">
                    <a:solidFill>
                      <a:srgbClr val="0AAFF1"/>
                    </a:solidFill>
                  </a:tcPr>
                </a:tc>
              </a:tr>
              <a:tr h="377502">
                <a:tc>
                  <a:txBody>
                    <a:bodyPr/>
                    <a:lstStyle/>
                    <a:p>
                      <a:pPr algn="l"/>
                      <a:r>
                        <a:rPr lang="en-GB" altLang="zh-CN" sz="900" b="1" dirty="0">
                          <a:solidFill>
                            <a:srgbClr val="174199"/>
                          </a:solidFill>
                        </a:rPr>
                        <a:t>Firewall-endpoint integration protection</a:t>
                      </a:r>
                      <a:endParaRPr lang="zh-CN" altLang="en-US" sz="900" b="1" dirty="0">
                        <a:solidFill>
                          <a:srgbClr val="174199"/>
                        </a:solidFill>
                      </a:endParaRPr>
                    </a:p>
                  </a:txBody>
                  <a:tcPr marL="89630" marR="89630" marT="44815" marB="44815" anchor="ctr"/>
                </a:tc>
                <a:tc>
                  <a:txBody>
                    <a:bodyPr/>
                    <a:lstStyle/>
                    <a:p>
                      <a:pPr algn="ctr"/>
                      <a:r>
                        <a:rPr lang="en-GB" altLang="zh-CN" sz="900" dirty="0"/>
                        <a:t>Unsupported</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679866">
                <a:tc>
                  <a:txBody>
                    <a:bodyPr/>
                    <a:lstStyle/>
                    <a:p>
                      <a:pPr algn="l"/>
                      <a:r>
                        <a:rPr lang="en-GB" altLang="zh-CN" sz="900" b="1" dirty="0">
                          <a:solidFill>
                            <a:srgbClr val="174199"/>
                          </a:solidFill>
                        </a:rPr>
                        <a:t>Endpoints remote management</a:t>
                      </a:r>
                      <a:endParaRPr lang="zh-CN" altLang="en-US" sz="900" b="1" dirty="0">
                        <a:solidFill>
                          <a:srgbClr val="174199"/>
                        </a:solidFill>
                      </a:endParaRPr>
                    </a:p>
                  </a:txBody>
                  <a:tcPr marL="89630" marR="89630" marT="44815" marB="44815" anchor="ctr"/>
                </a:tc>
                <a:tc>
                  <a:txBody>
                    <a:bodyPr/>
                    <a:lstStyle/>
                    <a:p>
                      <a:pPr algn="ctr"/>
                      <a:r>
                        <a:rPr lang="en-GB" altLang="zh-CN" sz="900" dirty="0"/>
                        <a:t>Unsupported (Only supports restarting the endpoints’ system)</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652660">
                <a:tc>
                  <a:txBody>
                    <a:bodyPr/>
                    <a:lstStyle/>
                    <a:p>
                      <a:pPr algn="l"/>
                      <a:r>
                        <a:rPr lang="en-GB" altLang="zh-CN" sz="900" b="1" dirty="0">
                          <a:solidFill>
                            <a:srgbClr val="174199"/>
                          </a:solidFill>
                        </a:rPr>
                        <a:t>Policy management</a:t>
                      </a:r>
                      <a:endParaRPr lang="zh-CN" altLang="en-US" sz="900" b="1" dirty="0">
                        <a:solidFill>
                          <a:srgbClr val="174199"/>
                        </a:solidFill>
                      </a:endParaRPr>
                    </a:p>
                  </a:txBody>
                  <a:tcPr marL="89630" marR="89630" marT="44815" marB="44815" anchor="ctr"/>
                </a:tc>
                <a:tc>
                  <a:txBody>
                    <a:bodyPr/>
                    <a:lstStyle/>
                    <a:p>
                      <a:pPr algn="ctr"/>
                      <a:r>
                        <a:rPr lang="en-GB" altLang="zh-CN" sz="900" dirty="0"/>
                        <a:t>Support (Able to provide strategic adaptation capabilities based on geographic location)</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Unsupported</a:t>
                      </a:r>
                      <a:endParaRPr lang="zh-CN" altLang="en-US" sz="900" dirty="0"/>
                    </a:p>
                  </a:txBody>
                  <a:tcPr marL="89630" marR="89630" marT="44815" marB="44815" anchor="ctr"/>
                </a:tc>
              </a:tr>
              <a:tr h="363674">
                <a:tc>
                  <a:txBody>
                    <a:bodyPr/>
                    <a:lstStyle/>
                    <a:p>
                      <a:pPr algn="l"/>
                      <a:r>
                        <a:rPr lang="en-GB" altLang="zh-CN" sz="900" b="1" dirty="0">
                          <a:solidFill>
                            <a:srgbClr val="174199"/>
                          </a:solidFill>
                        </a:rPr>
                        <a:t>Log report management</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379561">
                <a:tc>
                  <a:txBody>
                    <a:bodyPr/>
                    <a:lstStyle/>
                    <a:p>
                      <a:pPr algn="l"/>
                      <a:r>
                        <a:rPr lang="en-GB" altLang="zh-CN" sz="900" b="1" dirty="0">
                          <a:solidFill>
                            <a:srgbClr val="174199"/>
                          </a:solidFill>
                        </a:rPr>
                        <a:t>Account permissions</a:t>
                      </a:r>
                      <a:endParaRPr lang="zh-CN" altLang="en-US" sz="900" b="1" dirty="0">
                        <a:solidFill>
                          <a:srgbClr val="174199"/>
                        </a:solidFill>
                      </a:endParaRPr>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Support</a:t>
                      </a:r>
                      <a:endParaRPr lang="zh-CN" altLang="en-US" sz="900" dirty="0"/>
                    </a:p>
                  </a:txBody>
                  <a:tcPr marL="89630" marR="89630" marT="44815" marB="44815" anchor="ctr"/>
                </a:tc>
              </a:tr>
              <a:tr h="349757">
                <a:tc>
                  <a:txBody>
                    <a:bodyPr/>
                    <a:lstStyle/>
                    <a:p>
                      <a:pPr algn="l"/>
                      <a:r>
                        <a:rPr lang="en-GB" altLang="zh-CN" sz="900" b="1" dirty="0">
                          <a:solidFill>
                            <a:srgbClr val="174199"/>
                          </a:solidFill>
                        </a:rPr>
                        <a:t>Malicious communication interception</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r>
              <a:tr h="321443">
                <a:tc>
                  <a:txBody>
                    <a:bodyPr/>
                    <a:lstStyle/>
                    <a:p>
                      <a:pPr algn="l"/>
                      <a:r>
                        <a:rPr lang="en-GB" altLang="zh-CN" sz="900" b="1" dirty="0">
                          <a:solidFill>
                            <a:srgbClr val="174199"/>
                          </a:solidFill>
                        </a:rPr>
                        <a:t>USB control</a:t>
                      </a:r>
                      <a:endParaRPr lang="zh-CN" altLang="en-US" sz="900" b="1" dirty="0">
                        <a:solidFill>
                          <a:srgbClr val="174199"/>
                        </a:solidFill>
                      </a:endParaRPr>
                    </a:p>
                  </a:txBody>
                  <a:tcPr marL="89630" marR="89630" marT="44815" marB="44815" anchor="ctr"/>
                </a:tc>
                <a:tc>
                  <a:txBody>
                    <a:bodyPr/>
                    <a:lstStyle/>
                    <a:p>
                      <a:pPr algn="ctr"/>
                      <a:r>
                        <a:rPr lang="en-GB" altLang="zh-CN" sz="900" dirty="0"/>
                        <a:t>Support</a:t>
                      </a:r>
                      <a:endParaRPr lang="zh-CN" altLang="en-US" sz="900" dirty="0"/>
                    </a:p>
                  </a:txBody>
                  <a:tcPr marL="89630" marR="89630" marT="44815" marB="4481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GB" altLang="zh-CN" sz="900" dirty="0"/>
                        <a:t>Unsupported (Cooperated with IP-guard)</a:t>
                      </a:r>
                      <a:endParaRPr lang="zh-CN" altLang="en-US" sz="900" dirty="0"/>
                    </a:p>
                  </a:txBody>
                  <a:tcPr marL="89630" marR="89630" marT="44815" marB="44815" anchor="ct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49" name="Freeform 7"/>
          <p:cNvSpPr/>
          <p:nvPr/>
        </p:nvSpPr>
        <p:spPr bwMode="auto">
          <a:xfrm>
            <a:off x="6096667" y="2973388"/>
            <a:ext cx="851728" cy="851728"/>
          </a:xfrm>
          <a:custGeom>
            <a:avLst/>
            <a:gdLst>
              <a:gd name="T0" fmla="*/ 158 w 195"/>
              <a:gd name="T1" fmla="*/ 164 h 195"/>
              <a:gd name="T2" fmla="*/ 148 w 195"/>
              <a:gd name="T3" fmla="*/ 126 h 195"/>
              <a:gd name="T4" fmla="*/ 195 w 195"/>
              <a:gd name="T5" fmla="*/ 0 h 195"/>
              <a:gd name="T6" fmla="*/ 136 w 195"/>
              <a:gd name="T7" fmla="*/ 0 h 195"/>
              <a:gd name="T8" fmla="*/ 0 w 195"/>
              <a:gd name="T9" fmla="*/ 136 h 195"/>
              <a:gd name="T10" fmla="*/ 0 w 195"/>
              <a:gd name="T11" fmla="*/ 195 h 195"/>
              <a:gd name="T12" fmla="*/ 119 w 195"/>
              <a:gd name="T13" fmla="*/ 154 h 195"/>
              <a:gd name="T14" fmla="*/ 158 w 195"/>
              <a:gd name="T15" fmla="*/ 164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5" h="195">
                <a:moveTo>
                  <a:pt x="158" y="164"/>
                </a:moveTo>
                <a:cubicBezTo>
                  <a:pt x="148" y="126"/>
                  <a:pt x="148" y="126"/>
                  <a:pt x="148" y="126"/>
                </a:cubicBezTo>
                <a:cubicBezTo>
                  <a:pt x="177" y="92"/>
                  <a:pt x="195" y="49"/>
                  <a:pt x="195" y="0"/>
                </a:cubicBezTo>
                <a:cubicBezTo>
                  <a:pt x="136" y="0"/>
                  <a:pt x="136" y="0"/>
                  <a:pt x="136" y="0"/>
                </a:cubicBezTo>
                <a:cubicBezTo>
                  <a:pt x="136" y="75"/>
                  <a:pt x="75" y="136"/>
                  <a:pt x="0" y="136"/>
                </a:cubicBezTo>
                <a:cubicBezTo>
                  <a:pt x="0" y="195"/>
                  <a:pt x="0" y="195"/>
                  <a:pt x="0" y="195"/>
                </a:cubicBezTo>
                <a:cubicBezTo>
                  <a:pt x="45" y="195"/>
                  <a:pt x="86" y="179"/>
                  <a:pt x="119" y="154"/>
                </a:cubicBezTo>
                <a:lnTo>
                  <a:pt x="158" y="164"/>
                </a:lnTo>
                <a:close/>
              </a:path>
            </a:pathLst>
          </a:custGeom>
          <a:solidFill>
            <a:srgbClr val="0AAFF1"/>
          </a:solidFill>
          <a:ln>
            <a:noFill/>
          </a:ln>
        </p:spPr>
        <p:txBody>
          <a:bodyPr vert="horz" wrap="square" lIns="91440" tIns="45720" rIns="91440" bIns="45720" numCol="1" anchor="t" anchorCtr="0" compatLnSpc="1"/>
          <a:lstStyle/>
          <a:p>
            <a:endParaRPr lang="en-US"/>
          </a:p>
        </p:txBody>
      </p:sp>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17" name="文本占位符 1"/>
          <p:cNvSpPr txBox="1"/>
          <p:nvPr/>
        </p:nvSpPr>
        <p:spPr>
          <a:xfrm>
            <a:off x="468235" y="257928"/>
            <a:ext cx="10635696" cy="432802"/>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ea typeface="+mn-lt"/>
                <a:cs typeface="+mn-lt"/>
              </a:rPr>
              <a:t>Symantec </a:t>
            </a:r>
            <a:r>
              <a:rPr lang="zh-CN" altLang="en-US" dirty="0">
                <a:solidFill>
                  <a:schemeClr val="bg1"/>
                </a:solidFill>
                <a:latin typeface="+mj-lt"/>
              </a:rPr>
              <a:t>Competitive Strategy </a:t>
            </a:r>
            <a:endParaRPr lang="en-US" altLang="zh-CN" dirty="0">
              <a:solidFill>
                <a:schemeClr val="bg1"/>
              </a:solidFill>
              <a:latin typeface="+mj-lt"/>
            </a:endParaRPr>
          </a:p>
        </p:txBody>
      </p:sp>
      <p:sp>
        <p:nvSpPr>
          <p:cNvPr id="7" name="Freeform 6"/>
          <p:cNvSpPr/>
          <p:nvPr/>
        </p:nvSpPr>
        <p:spPr bwMode="auto">
          <a:xfrm>
            <a:off x="5235707" y="2973388"/>
            <a:ext cx="851728" cy="851728"/>
          </a:xfrm>
          <a:custGeom>
            <a:avLst/>
            <a:gdLst>
              <a:gd name="T0" fmla="*/ 79 w 195"/>
              <a:gd name="T1" fmla="*/ 156 h 195"/>
              <a:gd name="T2" fmla="*/ 195 w 195"/>
              <a:gd name="T3" fmla="*/ 195 h 195"/>
              <a:gd name="T4" fmla="*/ 195 w 195"/>
              <a:gd name="T5" fmla="*/ 136 h 195"/>
              <a:gd name="T6" fmla="*/ 61 w 195"/>
              <a:gd name="T7" fmla="*/ 0 h 195"/>
              <a:gd name="T8" fmla="*/ 0 w 195"/>
              <a:gd name="T9" fmla="*/ 0 h 195"/>
              <a:gd name="T10" fmla="*/ 46 w 195"/>
              <a:gd name="T11" fmla="*/ 126 h 195"/>
              <a:gd name="T12" fmla="*/ 35 w 195"/>
              <a:gd name="T13" fmla="*/ 168 h 195"/>
              <a:gd name="T14" fmla="*/ 79 w 195"/>
              <a:gd name="T15" fmla="*/ 156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5" h="195">
                <a:moveTo>
                  <a:pt x="79" y="156"/>
                </a:moveTo>
                <a:cubicBezTo>
                  <a:pt x="111" y="180"/>
                  <a:pt x="151" y="195"/>
                  <a:pt x="195" y="195"/>
                </a:cubicBezTo>
                <a:cubicBezTo>
                  <a:pt x="195" y="136"/>
                  <a:pt x="195" y="136"/>
                  <a:pt x="195" y="136"/>
                </a:cubicBezTo>
                <a:cubicBezTo>
                  <a:pt x="121" y="134"/>
                  <a:pt x="61" y="74"/>
                  <a:pt x="61" y="0"/>
                </a:cubicBezTo>
                <a:cubicBezTo>
                  <a:pt x="0" y="0"/>
                  <a:pt x="0" y="0"/>
                  <a:pt x="0" y="0"/>
                </a:cubicBezTo>
                <a:cubicBezTo>
                  <a:pt x="0" y="48"/>
                  <a:pt x="18" y="92"/>
                  <a:pt x="46" y="126"/>
                </a:cubicBezTo>
                <a:cubicBezTo>
                  <a:pt x="35" y="168"/>
                  <a:pt x="35" y="168"/>
                  <a:pt x="35" y="168"/>
                </a:cubicBezTo>
                <a:lnTo>
                  <a:pt x="79" y="156"/>
                </a:lnTo>
                <a:close/>
              </a:path>
            </a:pathLst>
          </a:custGeom>
          <a:solidFill>
            <a:srgbClr val="92D04F"/>
          </a:solidFill>
          <a:ln>
            <a:noFill/>
          </a:ln>
        </p:spPr>
        <p:txBody>
          <a:bodyPr vert="horz" wrap="square" lIns="91440" tIns="45720" rIns="91440" bIns="45720" numCol="1" anchor="t" anchorCtr="0" compatLnSpc="1"/>
          <a:lstStyle/>
          <a:p>
            <a:endParaRPr lang="en-US"/>
          </a:p>
        </p:txBody>
      </p:sp>
      <p:sp>
        <p:nvSpPr>
          <p:cNvPr id="8" name="Freeform 7"/>
          <p:cNvSpPr/>
          <p:nvPr/>
        </p:nvSpPr>
        <p:spPr bwMode="auto">
          <a:xfrm rot="5400000" flipH="1">
            <a:off x="5237523" y="2113450"/>
            <a:ext cx="851728" cy="851728"/>
          </a:xfrm>
          <a:custGeom>
            <a:avLst/>
            <a:gdLst>
              <a:gd name="T0" fmla="*/ 158 w 195"/>
              <a:gd name="T1" fmla="*/ 164 h 195"/>
              <a:gd name="T2" fmla="*/ 148 w 195"/>
              <a:gd name="T3" fmla="*/ 126 h 195"/>
              <a:gd name="T4" fmla="*/ 195 w 195"/>
              <a:gd name="T5" fmla="*/ 0 h 195"/>
              <a:gd name="T6" fmla="*/ 136 w 195"/>
              <a:gd name="T7" fmla="*/ 0 h 195"/>
              <a:gd name="T8" fmla="*/ 0 w 195"/>
              <a:gd name="T9" fmla="*/ 136 h 195"/>
              <a:gd name="T10" fmla="*/ 0 w 195"/>
              <a:gd name="T11" fmla="*/ 195 h 195"/>
              <a:gd name="T12" fmla="*/ 119 w 195"/>
              <a:gd name="T13" fmla="*/ 154 h 195"/>
              <a:gd name="T14" fmla="*/ 158 w 195"/>
              <a:gd name="T15" fmla="*/ 164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5" h="195">
                <a:moveTo>
                  <a:pt x="158" y="164"/>
                </a:moveTo>
                <a:cubicBezTo>
                  <a:pt x="148" y="126"/>
                  <a:pt x="148" y="126"/>
                  <a:pt x="148" y="126"/>
                </a:cubicBezTo>
                <a:cubicBezTo>
                  <a:pt x="177" y="92"/>
                  <a:pt x="195" y="49"/>
                  <a:pt x="195" y="0"/>
                </a:cubicBezTo>
                <a:cubicBezTo>
                  <a:pt x="136" y="0"/>
                  <a:pt x="136" y="0"/>
                  <a:pt x="136" y="0"/>
                </a:cubicBezTo>
                <a:cubicBezTo>
                  <a:pt x="136" y="75"/>
                  <a:pt x="75" y="136"/>
                  <a:pt x="0" y="136"/>
                </a:cubicBezTo>
                <a:cubicBezTo>
                  <a:pt x="0" y="195"/>
                  <a:pt x="0" y="195"/>
                  <a:pt x="0" y="195"/>
                </a:cubicBezTo>
                <a:cubicBezTo>
                  <a:pt x="45" y="195"/>
                  <a:pt x="86" y="179"/>
                  <a:pt x="119" y="154"/>
                </a:cubicBezTo>
                <a:lnTo>
                  <a:pt x="158" y="164"/>
                </a:lnTo>
                <a:close/>
              </a:path>
            </a:pathLst>
          </a:custGeom>
          <a:solidFill>
            <a:srgbClr val="0AAFF1"/>
          </a:solidFill>
          <a:ln>
            <a:noFill/>
          </a:ln>
        </p:spPr>
        <p:txBody>
          <a:bodyPr vert="horz" wrap="square" lIns="91440" tIns="45720" rIns="91440" bIns="45720" numCol="1" anchor="t" anchorCtr="0" compatLnSpc="1"/>
          <a:lstStyle/>
          <a:p>
            <a:endParaRPr lang="en-US"/>
          </a:p>
        </p:txBody>
      </p:sp>
      <p:sp>
        <p:nvSpPr>
          <p:cNvPr id="9" name="Freeform 7"/>
          <p:cNvSpPr/>
          <p:nvPr/>
        </p:nvSpPr>
        <p:spPr bwMode="auto">
          <a:xfrm rot="16200000">
            <a:off x="6100585" y="2112590"/>
            <a:ext cx="851728" cy="851728"/>
          </a:xfrm>
          <a:custGeom>
            <a:avLst/>
            <a:gdLst>
              <a:gd name="T0" fmla="*/ 158 w 195"/>
              <a:gd name="T1" fmla="*/ 164 h 195"/>
              <a:gd name="T2" fmla="*/ 148 w 195"/>
              <a:gd name="T3" fmla="*/ 126 h 195"/>
              <a:gd name="T4" fmla="*/ 195 w 195"/>
              <a:gd name="T5" fmla="*/ 0 h 195"/>
              <a:gd name="T6" fmla="*/ 136 w 195"/>
              <a:gd name="T7" fmla="*/ 0 h 195"/>
              <a:gd name="T8" fmla="*/ 0 w 195"/>
              <a:gd name="T9" fmla="*/ 136 h 195"/>
              <a:gd name="T10" fmla="*/ 0 w 195"/>
              <a:gd name="T11" fmla="*/ 195 h 195"/>
              <a:gd name="T12" fmla="*/ 119 w 195"/>
              <a:gd name="T13" fmla="*/ 154 h 195"/>
              <a:gd name="T14" fmla="*/ 158 w 195"/>
              <a:gd name="T15" fmla="*/ 164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5" h="195">
                <a:moveTo>
                  <a:pt x="158" y="164"/>
                </a:moveTo>
                <a:cubicBezTo>
                  <a:pt x="148" y="126"/>
                  <a:pt x="148" y="126"/>
                  <a:pt x="148" y="126"/>
                </a:cubicBezTo>
                <a:cubicBezTo>
                  <a:pt x="177" y="92"/>
                  <a:pt x="195" y="49"/>
                  <a:pt x="195" y="0"/>
                </a:cubicBezTo>
                <a:cubicBezTo>
                  <a:pt x="136" y="0"/>
                  <a:pt x="136" y="0"/>
                  <a:pt x="136" y="0"/>
                </a:cubicBezTo>
                <a:cubicBezTo>
                  <a:pt x="136" y="75"/>
                  <a:pt x="75" y="136"/>
                  <a:pt x="0" y="136"/>
                </a:cubicBezTo>
                <a:cubicBezTo>
                  <a:pt x="0" y="195"/>
                  <a:pt x="0" y="195"/>
                  <a:pt x="0" y="195"/>
                </a:cubicBezTo>
                <a:cubicBezTo>
                  <a:pt x="45" y="195"/>
                  <a:pt x="86" y="179"/>
                  <a:pt x="119" y="154"/>
                </a:cubicBezTo>
                <a:lnTo>
                  <a:pt x="158" y="164"/>
                </a:lnTo>
                <a:close/>
              </a:path>
            </a:pathLst>
          </a:custGeom>
          <a:solidFill>
            <a:srgbClr val="92D04F"/>
          </a:solidFill>
          <a:ln>
            <a:noFill/>
          </a:ln>
        </p:spPr>
        <p:txBody>
          <a:bodyPr vert="horz" wrap="square" lIns="91440" tIns="45720" rIns="91440" bIns="45720" numCol="1" anchor="t" anchorCtr="0" compatLnSpc="1"/>
          <a:lstStyle/>
          <a:p>
            <a:endParaRPr lang="en-US"/>
          </a:p>
        </p:txBody>
      </p:sp>
      <p:sp>
        <p:nvSpPr>
          <p:cNvPr id="11" name="Inhaltsplatzhalter 4"/>
          <p:cNvSpPr txBox="1"/>
          <p:nvPr/>
        </p:nvSpPr>
        <p:spPr>
          <a:xfrm>
            <a:off x="5407234" y="2336827"/>
            <a:ext cx="311295" cy="215444"/>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1400" b="1" dirty="0">
                <a:latin typeface="+mj-lt"/>
              </a:rPr>
              <a:t>01</a:t>
            </a:r>
            <a:endParaRPr lang="en-US" sz="1400" dirty="0">
              <a:latin typeface="+mn-lt"/>
            </a:endParaRPr>
          </a:p>
        </p:txBody>
      </p:sp>
      <p:sp>
        <p:nvSpPr>
          <p:cNvPr id="13" name="Inhaltsplatzhalter 4"/>
          <p:cNvSpPr txBox="1"/>
          <p:nvPr/>
        </p:nvSpPr>
        <p:spPr>
          <a:xfrm>
            <a:off x="5425201" y="3400761"/>
            <a:ext cx="311295" cy="215444"/>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1400" b="1" dirty="0">
                <a:latin typeface="+mj-lt"/>
              </a:rPr>
              <a:t>04</a:t>
            </a:r>
            <a:endParaRPr lang="en-US" sz="1400" dirty="0">
              <a:latin typeface="+mn-lt"/>
            </a:endParaRPr>
          </a:p>
        </p:txBody>
      </p:sp>
      <p:sp>
        <p:nvSpPr>
          <p:cNvPr id="14" name="Inhaltsplatzhalter 4"/>
          <p:cNvSpPr txBox="1"/>
          <p:nvPr/>
        </p:nvSpPr>
        <p:spPr>
          <a:xfrm>
            <a:off x="6464167" y="2343769"/>
            <a:ext cx="311295" cy="215444"/>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1400" b="1" dirty="0">
                <a:latin typeface="+mj-lt"/>
              </a:rPr>
              <a:t>02</a:t>
            </a:r>
            <a:endParaRPr lang="en-US" sz="1400" dirty="0">
              <a:latin typeface="+mn-lt"/>
            </a:endParaRPr>
          </a:p>
        </p:txBody>
      </p:sp>
      <p:sp>
        <p:nvSpPr>
          <p:cNvPr id="19" name="Inhaltsplatzhalter 4"/>
          <p:cNvSpPr txBox="1"/>
          <p:nvPr/>
        </p:nvSpPr>
        <p:spPr>
          <a:xfrm>
            <a:off x="6447632" y="3400761"/>
            <a:ext cx="311295" cy="215444"/>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1400" b="1" dirty="0">
                <a:latin typeface="+mj-lt"/>
              </a:rPr>
              <a:t>03</a:t>
            </a:r>
            <a:endParaRPr lang="en-US" sz="1400" dirty="0">
              <a:latin typeface="+mn-lt"/>
            </a:endParaRPr>
          </a:p>
        </p:txBody>
      </p:sp>
      <p:sp>
        <p:nvSpPr>
          <p:cNvPr id="44" name="文本框 43"/>
          <p:cNvSpPr txBox="1"/>
          <p:nvPr/>
        </p:nvSpPr>
        <p:spPr>
          <a:xfrm>
            <a:off x="3647472" y="1609450"/>
            <a:ext cx="4892040" cy="307777"/>
          </a:xfrm>
          <a:prstGeom prst="rect">
            <a:avLst/>
          </a:prstGeom>
          <a:noFill/>
        </p:spPr>
        <p:txBody>
          <a:bodyPr wrap="square" lIns="91440" tIns="45720" rIns="91440" bIns="45720" rtlCol="0" anchor="t">
            <a:spAutoFit/>
          </a:bodyPr>
          <a:lstStyle/>
          <a:p>
            <a:pPr algn="ctr"/>
            <a:r>
              <a:rPr lang="zh-CN" altLang="en-US" sz="1400" b="1" dirty="0">
                <a:solidFill>
                  <a:srgbClr val="0AAFF1"/>
                </a:solidFill>
              </a:rPr>
              <a:t>1. For operation and maintenance personnel</a:t>
            </a:r>
            <a:endParaRPr lang="zh-CN" altLang="en-US" sz="1400" b="1" dirty="0">
              <a:solidFill>
                <a:srgbClr val="0AAFF1"/>
              </a:solidFill>
            </a:endParaRPr>
          </a:p>
        </p:txBody>
      </p:sp>
      <p:sp>
        <p:nvSpPr>
          <p:cNvPr id="45" name="矩形 44"/>
          <p:cNvSpPr/>
          <p:nvPr/>
        </p:nvSpPr>
        <p:spPr>
          <a:xfrm>
            <a:off x="1471026" y="2134784"/>
            <a:ext cx="3701701" cy="843116"/>
          </a:xfrm>
          <a:prstGeom prst="rect">
            <a:avLst/>
          </a:prstGeom>
        </p:spPr>
        <p:txBody>
          <a:bodyPr wrap="square">
            <a:spAutoFit/>
          </a:bodyPr>
          <a:lstStyle/>
          <a:p>
            <a:pPr marL="285750" indent="-285750" algn="r">
              <a:lnSpc>
                <a:spcPct val="120000"/>
              </a:lnSpc>
              <a:buFont typeface="Wingdings" panose="05000000000000000000" pitchFamily="2" charset="2"/>
              <a:buChar char="Ø"/>
            </a:pPr>
            <a:r>
              <a:rPr lang="zh-CN" altLang="en-US" sz="1400" dirty="0">
                <a:solidFill>
                  <a:schemeClr val="bg1"/>
                </a:solidFill>
              </a:rPr>
              <a:t>Highlight Endpoint Secure’s </a:t>
            </a:r>
            <a:endParaRPr lang="en-US" altLang="zh-CN" sz="1400" dirty="0">
              <a:solidFill>
                <a:schemeClr val="bg1"/>
              </a:solidFill>
            </a:endParaRPr>
          </a:p>
          <a:p>
            <a:pPr algn="r">
              <a:lnSpc>
                <a:spcPct val="120000"/>
              </a:lnSpc>
            </a:pPr>
            <a:r>
              <a:rPr lang="zh-CN" altLang="en-US" sz="1400" dirty="0">
                <a:solidFill>
                  <a:schemeClr val="bg1"/>
                </a:solidFill>
              </a:rPr>
              <a:t>convenient and closed-loop operation</a:t>
            </a:r>
            <a:endParaRPr lang="en-US" altLang="zh-CN" sz="1400" dirty="0">
              <a:solidFill>
                <a:schemeClr val="bg1"/>
              </a:solidFill>
            </a:endParaRPr>
          </a:p>
          <a:p>
            <a:pPr algn="r">
              <a:lnSpc>
                <a:spcPct val="120000"/>
              </a:lnSpc>
            </a:pPr>
            <a:r>
              <a:rPr lang="zh-CN" altLang="en-US" sz="1400" dirty="0">
                <a:solidFill>
                  <a:schemeClr val="bg1"/>
                </a:solidFill>
              </a:rPr>
              <a:t> and maintenance</a:t>
            </a:r>
            <a:endParaRPr lang="zh-CN" altLang="en-US" sz="1400" dirty="0">
              <a:solidFill>
                <a:schemeClr val="bg1"/>
              </a:solidFill>
            </a:endParaRPr>
          </a:p>
        </p:txBody>
      </p:sp>
      <p:sp>
        <p:nvSpPr>
          <p:cNvPr id="46" name="矩形 45"/>
          <p:cNvSpPr/>
          <p:nvPr/>
        </p:nvSpPr>
        <p:spPr>
          <a:xfrm>
            <a:off x="2387606" y="3461632"/>
            <a:ext cx="2785121" cy="307777"/>
          </a:xfrm>
          <a:prstGeom prst="rect">
            <a:avLst/>
          </a:prstGeom>
        </p:spPr>
        <p:txBody>
          <a:bodyPr wrap="square">
            <a:spAutoFit/>
          </a:bodyPr>
          <a:lstStyle/>
          <a:p>
            <a:pPr marL="285750" indent="-285750" algn="r">
              <a:buFont typeface="Wingdings" panose="05000000000000000000" pitchFamily="2" charset="2"/>
              <a:buChar char="Ø"/>
            </a:pPr>
            <a:r>
              <a:rPr lang="zh-CN" altLang="en-US" sz="1400" dirty="0">
                <a:solidFill>
                  <a:schemeClr val="bg1"/>
                </a:solidFill>
              </a:rPr>
              <a:t>Visual display of threats</a:t>
            </a:r>
            <a:endParaRPr lang="zh-CN" altLang="en-US" sz="1400" dirty="0">
              <a:solidFill>
                <a:schemeClr val="bg1"/>
              </a:solidFill>
            </a:endParaRPr>
          </a:p>
        </p:txBody>
      </p:sp>
      <p:sp>
        <p:nvSpPr>
          <p:cNvPr id="47" name="矩形 46"/>
          <p:cNvSpPr/>
          <p:nvPr/>
        </p:nvSpPr>
        <p:spPr>
          <a:xfrm>
            <a:off x="6980660" y="2134784"/>
            <a:ext cx="3208349" cy="584584"/>
          </a:xfrm>
          <a:prstGeom prst="rect">
            <a:avLst/>
          </a:prstGeom>
        </p:spPr>
        <p:txBody>
          <a:bodyPr wrap="square">
            <a:spAutoFit/>
          </a:bodyPr>
          <a:lstStyle/>
          <a:p>
            <a:pPr marL="285750" indent="-285750">
              <a:lnSpc>
                <a:spcPct val="120000"/>
              </a:lnSpc>
              <a:buFont typeface="Wingdings" panose="05000000000000000000" pitchFamily="2" charset="2"/>
              <a:buChar char="Ø"/>
            </a:pPr>
            <a:r>
              <a:rPr lang="zh-CN" altLang="en-US" sz="1400" dirty="0">
                <a:solidFill>
                  <a:schemeClr val="bg1"/>
                </a:solidFill>
              </a:rPr>
              <a:t>Threat identification, tracking </a:t>
            </a:r>
            <a:endParaRPr lang="en-US" altLang="zh-CN" sz="1400" dirty="0">
              <a:solidFill>
                <a:schemeClr val="bg1"/>
              </a:solidFill>
            </a:endParaRPr>
          </a:p>
          <a:p>
            <a:pPr>
              <a:lnSpc>
                <a:spcPct val="120000"/>
              </a:lnSpc>
            </a:pPr>
            <a:r>
              <a:rPr lang="en-US" altLang="zh-CN" sz="1400" dirty="0">
                <a:solidFill>
                  <a:schemeClr val="bg1"/>
                </a:solidFill>
              </a:rPr>
              <a:t>      </a:t>
            </a:r>
            <a:r>
              <a:rPr lang="zh-CN" altLang="en-US" sz="1400" dirty="0">
                <a:solidFill>
                  <a:schemeClr val="bg1"/>
                </a:solidFill>
              </a:rPr>
              <a:t>and disposal</a:t>
            </a:r>
            <a:endParaRPr lang="zh-CN" altLang="en-US" sz="1400" dirty="0">
              <a:solidFill>
                <a:schemeClr val="bg1"/>
              </a:solidFill>
            </a:endParaRPr>
          </a:p>
        </p:txBody>
      </p:sp>
      <p:sp>
        <p:nvSpPr>
          <p:cNvPr id="48" name="矩形 47"/>
          <p:cNvSpPr/>
          <p:nvPr/>
        </p:nvSpPr>
        <p:spPr>
          <a:xfrm>
            <a:off x="6980660" y="3461632"/>
            <a:ext cx="2750471" cy="307777"/>
          </a:xfrm>
          <a:prstGeom prst="rect">
            <a:avLst/>
          </a:prstGeom>
        </p:spPr>
        <p:txBody>
          <a:bodyPr wrap="square">
            <a:spAutoFit/>
          </a:bodyPr>
          <a:lstStyle/>
          <a:p>
            <a:pPr marL="285750" indent="-285750">
              <a:buFont typeface="Wingdings" panose="05000000000000000000" pitchFamily="2" charset="2"/>
              <a:buChar char="Ø"/>
            </a:pPr>
            <a:r>
              <a:rPr lang="zh-CN" altLang="en-US" sz="1400" dirty="0">
                <a:solidFill>
                  <a:schemeClr val="bg1"/>
                </a:solidFill>
              </a:rPr>
              <a:t>Report analysis </a:t>
            </a:r>
            <a:endParaRPr lang="zh-CN" altLang="en-US" sz="1400" dirty="0">
              <a:solidFill>
                <a:schemeClr val="bg1"/>
              </a:solidFill>
            </a:endParaRPr>
          </a:p>
        </p:txBody>
      </p:sp>
      <p:sp>
        <p:nvSpPr>
          <p:cNvPr id="4" name="矩形 3"/>
          <p:cNvSpPr/>
          <p:nvPr/>
        </p:nvSpPr>
        <p:spPr>
          <a:xfrm>
            <a:off x="1474098" y="4214343"/>
            <a:ext cx="9804401" cy="1101648"/>
          </a:xfrm>
          <a:prstGeom prst="rect">
            <a:avLst/>
          </a:prstGeom>
        </p:spPr>
        <p:txBody>
          <a:bodyPr wrap="square">
            <a:spAutoFit/>
          </a:bodyPr>
          <a:lstStyle/>
          <a:p>
            <a:pPr>
              <a:lnSpc>
                <a:spcPct val="120000"/>
              </a:lnSpc>
            </a:pPr>
            <a:r>
              <a:rPr lang="en-US" altLang="zh-CN" sz="1400" b="1" dirty="0">
                <a:solidFill>
                  <a:srgbClr val="92D04F"/>
                </a:solidFill>
              </a:rPr>
              <a:t>2. Older</a:t>
            </a:r>
            <a:r>
              <a:rPr lang="zh-CN" altLang="en-US" sz="1400" b="1" dirty="0">
                <a:solidFill>
                  <a:srgbClr val="92D04F"/>
                </a:solidFill>
              </a:rPr>
              <a:t> systems (XP, WIN7, Win Server2003) use Endpoint Secure's patch-free vulnerability repair functions </a:t>
            </a:r>
            <a:endParaRPr lang="en-US" altLang="zh-CN" sz="1400" b="1" dirty="0">
              <a:solidFill>
                <a:srgbClr val="92D04F"/>
              </a:solidFill>
            </a:endParaRPr>
          </a:p>
          <a:p>
            <a:pPr marL="285750" indent="-285750">
              <a:lnSpc>
                <a:spcPct val="120000"/>
              </a:lnSpc>
              <a:buFont typeface="Arial" panose="020B0604020202090204"/>
              <a:buChar char="•"/>
            </a:pPr>
            <a:endParaRPr lang="zh-CN" altLang="en-US" sz="1400" dirty="0">
              <a:solidFill>
                <a:schemeClr val="bg1"/>
              </a:solidFill>
            </a:endParaRPr>
          </a:p>
          <a:p>
            <a:pPr marL="285750" indent="-285750">
              <a:lnSpc>
                <a:spcPct val="120000"/>
              </a:lnSpc>
              <a:buFont typeface="Wingdings" panose="05000000000000000000" pitchFamily="2" charset="2"/>
              <a:buChar char="Ø"/>
            </a:pPr>
            <a:r>
              <a:rPr lang="zh-CN" altLang="en-US" sz="1400" dirty="0">
                <a:solidFill>
                  <a:schemeClr val="bg1"/>
                </a:solidFill>
              </a:rPr>
              <a:t>Overall solution integration</a:t>
            </a:r>
            <a:endParaRPr lang="zh-CN" altLang="en-US" sz="1400" dirty="0">
              <a:solidFill>
                <a:schemeClr val="bg1"/>
              </a:solidFill>
            </a:endParaRPr>
          </a:p>
          <a:p>
            <a:pPr marL="285750" indent="-285750">
              <a:lnSpc>
                <a:spcPct val="120000"/>
              </a:lnSpc>
              <a:buFont typeface="Wingdings" panose="05000000000000000000" pitchFamily="2" charset="2"/>
              <a:buChar char="Ø"/>
            </a:pPr>
            <a:r>
              <a:rPr lang="zh-CN" altLang="en-US" sz="1400" dirty="0">
                <a:solidFill>
                  <a:schemeClr val="bg1"/>
                </a:solidFill>
              </a:rPr>
              <a:t>Service and customization capabilities</a:t>
            </a:r>
            <a:endParaRPr lang="zh-CN" altLang="en-US" sz="1400" dirty="0">
              <a:solidFill>
                <a:schemeClr val="bg1"/>
              </a:solidFill>
            </a:endParaRPr>
          </a:p>
        </p:txBody>
      </p:sp>
      <p:sp>
        <p:nvSpPr>
          <p:cNvPr id="50" name="椭圆 49"/>
          <p:cNvSpPr/>
          <p:nvPr/>
        </p:nvSpPr>
        <p:spPr>
          <a:xfrm>
            <a:off x="5668371" y="2539290"/>
            <a:ext cx="866475" cy="866475"/>
          </a:xfrm>
          <a:prstGeom prst="ellipse">
            <a:avLst/>
          </a:prstGeom>
          <a:solidFill>
            <a:srgbClr val="1741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897187" y="2687408"/>
            <a:ext cx="427604" cy="49937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4"/>
          <p:cNvSpPr/>
          <p:nvPr/>
        </p:nvSpPr>
        <p:spPr>
          <a:xfrm>
            <a:off x="841174" y="1258324"/>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17" name="文本占位符 1"/>
          <p:cNvSpPr txBox="1"/>
          <p:nvPr/>
        </p:nvSpPr>
        <p:spPr>
          <a:xfrm>
            <a:off x="468235" y="257928"/>
            <a:ext cx="10635696" cy="432802"/>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zh-CN" altLang="en-US" dirty="0">
                <a:solidFill>
                  <a:schemeClr val="bg1"/>
                </a:solidFill>
                <a:latin typeface="+mj-lt"/>
              </a:rPr>
              <a:t>Analysis of Symantec </a:t>
            </a:r>
            <a:endParaRPr lang="zh-CN" altLang="en-US" dirty="0">
              <a:solidFill>
                <a:schemeClr val="bg1"/>
              </a:solidFill>
              <a:latin typeface="+mj-lt"/>
            </a:endParaRPr>
          </a:p>
        </p:txBody>
      </p:sp>
      <p:sp>
        <p:nvSpPr>
          <p:cNvPr id="30" name="Rectangle 14"/>
          <p:cNvSpPr/>
          <p:nvPr/>
        </p:nvSpPr>
        <p:spPr>
          <a:xfrm>
            <a:off x="1234272" y="3836734"/>
            <a:ext cx="3141886" cy="1077218"/>
          </a:xfrm>
          <a:prstGeom prst="rect">
            <a:avLst/>
          </a:prstGeom>
        </p:spPr>
        <p:txBody>
          <a:bodyPr wrap="none" lIns="0" tIns="0" rIns="0" bIns="0">
            <a:spAutoFit/>
          </a:bodyPr>
          <a:lstStyle/>
          <a:p>
            <a:pPr algn="r"/>
            <a:r>
              <a:rPr kumimoji="1" lang="zh-CN" altLang="en-US" sz="1400" dirty="0">
                <a:solidFill>
                  <a:schemeClr val="bg1"/>
                </a:solidFill>
                <a:ea typeface="微软雅黑"/>
                <a:sym typeface="Helvetica Neue" panose="02000503000000020004" charset="0"/>
              </a:rPr>
              <a:t>Their configuration method</a:t>
            </a:r>
            <a:r>
              <a:rPr kumimoji="1" lang="en-US" altLang="zh-CN" sz="1400" dirty="0">
                <a:solidFill>
                  <a:schemeClr val="bg1"/>
                </a:solidFill>
                <a:ea typeface="微软雅黑"/>
                <a:sym typeface="Helvetica Neue" panose="02000503000000020004" charset="0"/>
              </a:rPr>
              <a:t> </a:t>
            </a:r>
            <a:r>
              <a:rPr kumimoji="1" lang="zh-CN" altLang="en-US" sz="1400" dirty="0">
                <a:solidFill>
                  <a:schemeClr val="bg1"/>
                </a:solidFill>
                <a:ea typeface="微软雅黑"/>
                <a:sym typeface="Helvetica Neue" panose="02000503000000020004" charset="0"/>
              </a:rPr>
              <a:t>is </a:t>
            </a:r>
            <a:endParaRPr kumimoji="1" lang="en-US" altLang="zh-CN" sz="1400" dirty="0">
              <a:solidFill>
                <a:schemeClr val="bg1"/>
              </a:solidFill>
              <a:ea typeface="微软雅黑"/>
              <a:sym typeface="Helvetica Neue" panose="02000503000000020004" charset="0"/>
            </a:endParaRPr>
          </a:p>
          <a:p>
            <a:pPr algn="r"/>
            <a:r>
              <a:rPr kumimoji="1" lang="zh-CN" altLang="en-US" sz="1400" dirty="0">
                <a:solidFill>
                  <a:schemeClr val="bg1"/>
                </a:solidFill>
                <a:ea typeface="微软雅黑"/>
                <a:sym typeface="Helvetica Neue" panose="02000503000000020004" charset="0"/>
              </a:rPr>
              <a:t>focused on the Western market,</a:t>
            </a:r>
            <a:endParaRPr kumimoji="1" lang="en-US" altLang="zh-CN" sz="1400" dirty="0">
              <a:solidFill>
                <a:schemeClr val="bg1"/>
              </a:solidFill>
              <a:ea typeface="微软雅黑"/>
              <a:sym typeface="Helvetica Neue" panose="02000503000000020004" charset="0"/>
            </a:endParaRPr>
          </a:p>
          <a:p>
            <a:pPr algn="r"/>
            <a:r>
              <a:rPr kumimoji="1" lang="zh-CN" altLang="en-US" sz="1400" dirty="0">
                <a:solidFill>
                  <a:schemeClr val="bg1"/>
                </a:solidFill>
                <a:ea typeface="微软雅黑"/>
                <a:sym typeface="Helvetica Neue" panose="02000503000000020004" charset="0"/>
              </a:rPr>
              <a:t> where operation and</a:t>
            </a:r>
            <a:r>
              <a:rPr kumimoji="1" lang="en-US" altLang="zh-CN" sz="1400" dirty="0">
                <a:solidFill>
                  <a:schemeClr val="bg1"/>
                </a:solidFill>
                <a:ea typeface="微软雅黑"/>
                <a:sym typeface="Helvetica Neue" panose="02000503000000020004" charset="0"/>
              </a:rPr>
              <a:t> </a:t>
            </a:r>
            <a:r>
              <a:rPr kumimoji="1" lang="en-GB" altLang="zh-CN" sz="1400" dirty="0">
                <a:solidFill>
                  <a:schemeClr val="bg1"/>
                </a:solidFill>
                <a:ea typeface="微软雅黑"/>
                <a:sym typeface="Helvetica Neue" panose="02000503000000020004" charset="0"/>
              </a:rPr>
              <a:t>M</a:t>
            </a:r>
            <a:r>
              <a:rPr kumimoji="1" lang="zh-CN" altLang="en-US" sz="1400" dirty="0">
                <a:solidFill>
                  <a:schemeClr val="bg1"/>
                </a:solidFill>
                <a:ea typeface="微软雅黑"/>
                <a:sym typeface="Helvetica Neue" panose="02000503000000020004" charset="0"/>
              </a:rPr>
              <a:t>aintenance</a:t>
            </a:r>
            <a:endParaRPr kumimoji="1" lang="en-US" altLang="zh-CN" sz="1400" dirty="0">
              <a:solidFill>
                <a:schemeClr val="bg1"/>
              </a:solidFill>
              <a:ea typeface="微软雅黑"/>
              <a:sym typeface="Helvetica Neue" panose="02000503000000020004" charset="0"/>
            </a:endParaRPr>
          </a:p>
          <a:p>
            <a:pPr algn="r"/>
            <a:r>
              <a:rPr kumimoji="1" lang="en-US" altLang="zh-CN" sz="1400" dirty="0">
                <a:solidFill>
                  <a:schemeClr val="bg1"/>
                </a:solidFill>
                <a:ea typeface="微软雅黑"/>
                <a:sym typeface="Helvetica Neue" panose="02000503000000020004" charset="0"/>
              </a:rPr>
              <a:t> </a:t>
            </a:r>
            <a:r>
              <a:rPr kumimoji="1" lang="zh-CN" altLang="en-US" sz="1400" dirty="0">
                <a:solidFill>
                  <a:schemeClr val="bg1"/>
                </a:solidFill>
                <a:ea typeface="微软雅黑"/>
                <a:sym typeface="Helvetica Neue" panose="02000503000000020004" charset="0"/>
              </a:rPr>
              <a:t>habits are very</a:t>
            </a:r>
            <a:r>
              <a:rPr kumimoji="1" lang="en-US" altLang="zh-CN" sz="1400" dirty="0">
                <a:solidFill>
                  <a:schemeClr val="bg1"/>
                </a:solidFill>
                <a:ea typeface="微软雅黑"/>
                <a:sym typeface="Helvetica Neue" panose="02000503000000020004" charset="0"/>
              </a:rPr>
              <a:t> </a:t>
            </a:r>
            <a:r>
              <a:rPr kumimoji="1" lang="zh-CN" altLang="en-US" sz="1400" dirty="0">
                <a:solidFill>
                  <a:schemeClr val="bg1"/>
                </a:solidFill>
                <a:ea typeface="微软雅黑"/>
                <a:sym typeface="Helvetica Neue" panose="02000503000000020004" charset="0"/>
              </a:rPr>
              <a:t>different</a:t>
            </a:r>
            <a:endParaRPr kumimoji="1" lang="en-US" altLang="zh-CN" sz="1400" dirty="0">
              <a:solidFill>
                <a:schemeClr val="bg1"/>
              </a:solidFill>
              <a:ea typeface="微软雅黑"/>
              <a:sym typeface="Helvetica Neue" panose="02000503000000020004" charset="0"/>
            </a:endParaRPr>
          </a:p>
          <a:p>
            <a:pPr algn="r"/>
            <a:r>
              <a:rPr kumimoji="1" lang="zh-CN" altLang="en-US" sz="1400" dirty="0">
                <a:solidFill>
                  <a:schemeClr val="bg1"/>
                </a:solidFill>
                <a:ea typeface="微软雅黑"/>
                <a:sym typeface="Helvetica Neue" panose="02000503000000020004" charset="0"/>
              </a:rPr>
              <a:t> from the</a:t>
            </a:r>
            <a:r>
              <a:rPr kumimoji="1" lang="en-US" altLang="zh-CN" sz="1400" dirty="0">
                <a:solidFill>
                  <a:schemeClr val="bg1"/>
                </a:solidFill>
                <a:ea typeface="微软雅黑"/>
                <a:sym typeface="Helvetica Neue" panose="02000503000000020004" charset="0"/>
              </a:rPr>
              <a:t> </a:t>
            </a:r>
            <a:r>
              <a:rPr kumimoji="1" lang="zh-CN" altLang="en-US" sz="1400" dirty="0">
                <a:solidFill>
                  <a:schemeClr val="bg1"/>
                </a:solidFill>
                <a:ea typeface="微软雅黑"/>
                <a:sym typeface="Helvetica Neue" panose="02000503000000020004" charset="0"/>
              </a:rPr>
              <a:t>Asia-Pacific region</a:t>
            </a:r>
            <a:endParaRPr kumimoji="1" lang="zh-CN" altLang="en-US" sz="1400" dirty="0">
              <a:solidFill>
                <a:schemeClr val="bg1"/>
              </a:solidFill>
              <a:ea typeface="微软雅黑"/>
              <a:sym typeface="Helvetica Neue" panose="02000503000000020004" charset="0"/>
            </a:endParaRPr>
          </a:p>
        </p:txBody>
      </p:sp>
      <p:sp>
        <p:nvSpPr>
          <p:cNvPr id="33" name="Rectangle 17"/>
          <p:cNvSpPr/>
          <p:nvPr/>
        </p:nvSpPr>
        <p:spPr>
          <a:xfrm>
            <a:off x="7853354" y="2050206"/>
            <a:ext cx="2239396" cy="492251"/>
          </a:xfrm>
          <a:prstGeom prst="rect">
            <a:avLst/>
          </a:prstGeom>
        </p:spPr>
        <p:txBody>
          <a:bodyPr wrap="none" lIns="0" tIns="0" rIns="0" bIns="0">
            <a:spAutoFit/>
          </a:bodyPr>
          <a:lstStyle/>
          <a:p>
            <a:pPr>
              <a:lnSpc>
                <a:spcPct val="120000"/>
              </a:lnSpc>
            </a:pPr>
            <a:r>
              <a:rPr kumimoji="1" lang="zh-CN" altLang="en-US" sz="1400" dirty="0">
                <a:solidFill>
                  <a:schemeClr val="bg1"/>
                </a:solidFill>
                <a:ea typeface="微软雅黑"/>
                <a:sym typeface="Helvetica Neue" panose="02000503000000020004" charset="0"/>
              </a:rPr>
              <a:t>Prism doors occur in </a:t>
            </a:r>
            <a:endParaRPr kumimoji="1" lang="en-US" altLang="zh-CN" sz="1400" dirty="0">
              <a:solidFill>
                <a:schemeClr val="bg1"/>
              </a:solidFill>
              <a:ea typeface="微软雅黑"/>
              <a:sym typeface="Helvetica Neue" panose="02000503000000020004" charset="0"/>
            </a:endParaRPr>
          </a:p>
          <a:p>
            <a:pPr>
              <a:lnSpc>
                <a:spcPct val="120000"/>
              </a:lnSpc>
            </a:pPr>
            <a:r>
              <a:rPr kumimoji="1" lang="en-US" altLang="zh-CN" sz="1400" dirty="0">
                <a:solidFill>
                  <a:schemeClr val="bg1"/>
                </a:solidFill>
                <a:ea typeface="微软雅黑"/>
                <a:sym typeface="Helvetica Neue" panose="02000503000000020004" charset="0"/>
              </a:rPr>
              <a:t>endpoint</a:t>
            </a:r>
            <a:r>
              <a:rPr kumimoji="1" lang="zh-CN" altLang="en-US" sz="1400" dirty="0">
                <a:solidFill>
                  <a:schemeClr val="bg1"/>
                </a:solidFill>
                <a:ea typeface="微软雅黑"/>
                <a:sym typeface="Helvetica Neue" panose="02000503000000020004" charset="0"/>
              </a:rPr>
              <a:t> security vendors</a:t>
            </a:r>
            <a:endParaRPr kumimoji="1" lang="zh-CN" altLang="en-US" sz="1400" dirty="0">
              <a:solidFill>
                <a:schemeClr val="bg1"/>
              </a:solidFill>
              <a:ea typeface="微软雅黑"/>
              <a:sym typeface="Helvetica Neue" panose="02000503000000020004" charset="0"/>
            </a:endParaRPr>
          </a:p>
        </p:txBody>
      </p:sp>
      <p:sp>
        <p:nvSpPr>
          <p:cNvPr id="36" name="Rectangle 20"/>
          <p:cNvSpPr/>
          <p:nvPr/>
        </p:nvSpPr>
        <p:spPr>
          <a:xfrm>
            <a:off x="2721859" y="2050206"/>
            <a:ext cx="1654299" cy="492251"/>
          </a:xfrm>
          <a:prstGeom prst="rect">
            <a:avLst/>
          </a:prstGeom>
        </p:spPr>
        <p:txBody>
          <a:bodyPr wrap="none" lIns="0" tIns="0" rIns="0" bIns="0">
            <a:spAutoFit/>
          </a:bodyPr>
          <a:lstStyle/>
          <a:p>
            <a:pPr algn="r">
              <a:lnSpc>
                <a:spcPct val="120000"/>
              </a:lnSpc>
            </a:pPr>
            <a:r>
              <a:rPr kumimoji="1" lang="zh-CN" altLang="en-US" sz="1400" dirty="0">
                <a:solidFill>
                  <a:schemeClr val="bg1"/>
                </a:solidFill>
                <a:ea typeface="微软雅黑"/>
                <a:sym typeface="Helvetica Neue" panose="02000503000000020004" charset="0"/>
              </a:rPr>
              <a:t>Can't keep up with</a:t>
            </a:r>
            <a:endParaRPr kumimoji="1" lang="en-US" altLang="zh-CN" sz="1400" dirty="0">
              <a:solidFill>
                <a:schemeClr val="bg1"/>
              </a:solidFill>
              <a:ea typeface="微软雅黑"/>
              <a:sym typeface="Helvetica Neue" panose="02000503000000020004" charset="0"/>
            </a:endParaRPr>
          </a:p>
          <a:p>
            <a:pPr algn="r">
              <a:lnSpc>
                <a:spcPct val="120000"/>
              </a:lnSpc>
            </a:pPr>
            <a:r>
              <a:rPr kumimoji="1" lang="zh-CN" altLang="en-US" sz="1400" dirty="0">
                <a:solidFill>
                  <a:schemeClr val="bg1"/>
                </a:solidFill>
                <a:ea typeface="微软雅黑"/>
                <a:sym typeface="Helvetica Neue" panose="02000503000000020004" charset="0"/>
              </a:rPr>
              <a:t> service capacity</a:t>
            </a:r>
            <a:endParaRPr kumimoji="1" lang="zh-CN" altLang="en-US" sz="1400" dirty="0">
              <a:solidFill>
                <a:schemeClr val="bg1"/>
              </a:solidFill>
              <a:ea typeface="微软雅黑"/>
              <a:sym typeface="Helvetica Neue" panose="02000503000000020004" charset="0"/>
            </a:endParaRPr>
          </a:p>
        </p:txBody>
      </p:sp>
      <p:sp>
        <p:nvSpPr>
          <p:cNvPr id="39" name="Rectangle 23"/>
          <p:cNvSpPr/>
          <p:nvPr/>
        </p:nvSpPr>
        <p:spPr>
          <a:xfrm>
            <a:off x="7853354" y="4421509"/>
            <a:ext cx="2204130" cy="492443"/>
          </a:xfrm>
          <a:prstGeom prst="rect">
            <a:avLst/>
          </a:prstGeom>
        </p:spPr>
        <p:txBody>
          <a:bodyPr wrap="none" lIns="0" tIns="0" rIns="0" bIns="0">
            <a:spAutoFit/>
          </a:bodyPr>
          <a:lstStyle/>
          <a:p>
            <a:r>
              <a:rPr kumimoji="1" lang="zh-CN" altLang="en-US" sz="1600" dirty="0">
                <a:solidFill>
                  <a:schemeClr val="bg1"/>
                </a:solidFill>
                <a:ea typeface="微软雅黑"/>
                <a:sym typeface="Helvetica Neue" panose="02000503000000020004" charset="0"/>
              </a:rPr>
              <a:t>No special protection </a:t>
            </a:r>
            <a:endParaRPr kumimoji="1" lang="en-US" altLang="zh-CN" sz="1600" dirty="0">
              <a:solidFill>
                <a:schemeClr val="bg1"/>
              </a:solidFill>
              <a:ea typeface="微软雅黑"/>
              <a:sym typeface="Helvetica Neue" panose="02000503000000020004" charset="0"/>
            </a:endParaRPr>
          </a:p>
          <a:p>
            <a:r>
              <a:rPr kumimoji="1" lang="zh-CN" altLang="en-US" sz="1600" dirty="0">
                <a:solidFill>
                  <a:schemeClr val="bg1"/>
                </a:solidFill>
                <a:ea typeface="微软雅黑"/>
                <a:sym typeface="Helvetica Neue" panose="02000503000000020004" charset="0"/>
              </a:rPr>
              <a:t>against ransomware</a:t>
            </a:r>
            <a:endParaRPr kumimoji="1" lang="zh-CN" altLang="en-US" sz="1600" dirty="0">
              <a:solidFill>
                <a:schemeClr val="bg1"/>
              </a:solidFill>
              <a:ea typeface="微软雅黑"/>
              <a:sym typeface="Helvetica Neue" panose="02000503000000020004" charset="0"/>
            </a:endParaRPr>
          </a:p>
        </p:txBody>
      </p:sp>
      <p:grpSp>
        <p:nvGrpSpPr>
          <p:cNvPr id="3" name="组合 2"/>
          <p:cNvGrpSpPr/>
          <p:nvPr/>
        </p:nvGrpSpPr>
        <p:grpSpPr>
          <a:xfrm>
            <a:off x="4652475" y="2107429"/>
            <a:ext cx="2887048" cy="2777716"/>
            <a:chOff x="4245741" y="1962149"/>
            <a:chExt cx="3171101" cy="3051012"/>
          </a:xfrm>
        </p:grpSpPr>
        <p:sp>
          <p:nvSpPr>
            <p:cNvPr id="11" name="Plaque 5"/>
            <p:cNvSpPr/>
            <p:nvPr/>
          </p:nvSpPr>
          <p:spPr>
            <a:xfrm>
              <a:off x="4737752" y="2390479"/>
              <a:ext cx="2187077" cy="2187076"/>
            </a:xfrm>
            <a:prstGeom prst="plaque">
              <a:avLst>
                <a:gd name="adj" fmla="val 50000"/>
              </a:avLst>
            </a:prstGeom>
            <a:solidFill>
              <a:srgbClr val="174199">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grpSp>
          <p:nvGrpSpPr>
            <p:cNvPr id="13" name="Group 34"/>
            <p:cNvGrpSpPr/>
            <p:nvPr/>
          </p:nvGrpSpPr>
          <p:grpSpPr>
            <a:xfrm>
              <a:off x="4254885" y="1971293"/>
              <a:ext cx="1357797" cy="1377224"/>
              <a:chOff x="3045240" y="1362746"/>
              <a:chExt cx="1315035" cy="1333851"/>
            </a:xfrm>
          </p:grpSpPr>
          <p:sp>
            <p:nvSpPr>
              <p:cNvPr id="14" name="Teardrop 30"/>
              <p:cNvSpPr/>
              <p:nvPr/>
            </p:nvSpPr>
            <p:spPr>
              <a:xfrm rot="16200000">
                <a:off x="3074219" y="1410542"/>
                <a:ext cx="1286055" cy="1286056"/>
              </a:xfrm>
              <a:prstGeom prst="teardrop">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sp>
            <p:nvSpPr>
              <p:cNvPr id="18" name="Teardrop 6"/>
              <p:cNvSpPr/>
              <p:nvPr/>
            </p:nvSpPr>
            <p:spPr>
              <a:xfrm rot="16200000">
                <a:off x="3045240" y="1362746"/>
                <a:ext cx="1286055" cy="1286056"/>
              </a:xfrm>
              <a:prstGeom prst="teardrop">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grpSp>
        <p:grpSp>
          <p:nvGrpSpPr>
            <p:cNvPr id="19" name="Group 37"/>
            <p:cNvGrpSpPr/>
            <p:nvPr/>
          </p:nvGrpSpPr>
          <p:grpSpPr>
            <a:xfrm>
              <a:off x="6079823" y="1962149"/>
              <a:ext cx="1337019" cy="1386192"/>
              <a:chOff x="4812704" y="1353890"/>
              <a:chExt cx="1294912" cy="1342536"/>
            </a:xfrm>
          </p:grpSpPr>
          <p:sp>
            <p:nvSpPr>
              <p:cNvPr id="20" name="Teardrop 31"/>
              <p:cNvSpPr/>
              <p:nvPr/>
            </p:nvSpPr>
            <p:spPr>
              <a:xfrm>
                <a:off x="4812704" y="1410371"/>
                <a:ext cx="1286056" cy="1286055"/>
              </a:xfrm>
              <a:prstGeom prst="teardrop">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sp>
            <p:nvSpPr>
              <p:cNvPr id="21" name="Teardrop 7"/>
              <p:cNvSpPr/>
              <p:nvPr/>
            </p:nvSpPr>
            <p:spPr>
              <a:xfrm>
                <a:off x="4821560" y="1353890"/>
                <a:ext cx="1286056" cy="1286055"/>
              </a:xfrm>
              <a:prstGeom prst="teardrop">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grpSp>
        <p:grpSp>
          <p:nvGrpSpPr>
            <p:cNvPr id="22" name="Group 35"/>
            <p:cNvGrpSpPr/>
            <p:nvPr/>
          </p:nvGrpSpPr>
          <p:grpSpPr>
            <a:xfrm>
              <a:off x="4245741" y="3646639"/>
              <a:ext cx="1376358" cy="1366522"/>
              <a:chOff x="3036384" y="2985330"/>
              <a:chExt cx="1333012" cy="1323486"/>
            </a:xfrm>
          </p:grpSpPr>
          <p:sp>
            <p:nvSpPr>
              <p:cNvPr id="23" name="Teardrop 32"/>
              <p:cNvSpPr/>
              <p:nvPr/>
            </p:nvSpPr>
            <p:spPr>
              <a:xfrm rot="10800000">
                <a:off x="3083340" y="2985330"/>
                <a:ext cx="1286056" cy="1286055"/>
              </a:xfrm>
              <a:prstGeom prst="teardrop">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sp>
            <p:nvSpPr>
              <p:cNvPr id="24" name="Teardrop 8"/>
              <p:cNvSpPr/>
              <p:nvPr/>
            </p:nvSpPr>
            <p:spPr>
              <a:xfrm rot="10800000">
                <a:off x="3036384" y="3022761"/>
                <a:ext cx="1286056" cy="1286055"/>
              </a:xfrm>
              <a:prstGeom prst="teardrop">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grpSp>
        <p:grpSp>
          <p:nvGrpSpPr>
            <p:cNvPr id="25" name="Group 36"/>
            <p:cNvGrpSpPr/>
            <p:nvPr/>
          </p:nvGrpSpPr>
          <p:grpSpPr>
            <a:xfrm>
              <a:off x="6050319" y="3646639"/>
              <a:ext cx="1366523" cy="1366522"/>
              <a:chOff x="4784130" y="2985330"/>
              <a:chExt cx="1323487" cy="1323486"/>
            </a:xfrm>
          </p:grpSpPr>
          <p:sp>
            <p:nvSpPr>
              <p:cNvPr id="26" name="Teardrop 33"/>
              <p:cNvSpPr/>
              <p:nvPr/>
            </p:nvSpPr>
            <p:spPr>
              <a:xfrm rot="5400000">
                <a:off x="4784130" y="2985330"/>
                <a:ext cx="1286055" cy="1286056"/>
              </a:xfrm>
              <a:prstGeom prst="teardrop">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sp>
            <p:nvSpPr>
              <p:cNvPr id="27" name="Teardrop 9"/>
              <p:cNvSpPr/>
              <p:nvPr/>
            </p:nvSpPr>
            <p:spPr>
              <a:xfrm rot="5400000">
                <a:off x="4821561" y="3022761"/>
                <a:ext cx="1286055" cy="1286056"/>
              </a:xfrm>
              <a:prstGeom prst="teardrop">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5" dirty="0"/>
              </a:p>
            </p:txBody>
          </p:sp>
        </p:grpSp>
        <p:sp>
          <p:nvSpPr>
            <p:cNvPr id="46" name="Text Placeholder 3"/>
            <p:cNvSpPr txBox="1"/>
            <p:nvPr/>
          </p:nvSpPr>
          <p:spPr>
            <a:xfrm>
              <a:off x="6476085" y="2283552"/>
              <a:ext cx="566952" cy="608505"/>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00000"/>
                </a:lnSpc>
                <a:spcBef>
                  <a:spcPct val="20000"/>
                </a:spcBef>
                <a:spcAft>
                  <a:spcPts val="0"/>
                </a:spcAft>
                <a:buClrTx/>
                <a:buSzTx/>
                <a:buFont typeface="Arial" panose="020B0604020202090204" pitchFamily="34" charset="0"/>
                <a:buNone/>
                <a:defRPr/>
              </a:pPr>
              <a:r>
                <a:rPr kumimoji="0" lang="en-US" sz="3600" b="1" i="0" u="none" strike="noStrike" kern="1200" cap="none" spc="0" normalizeH="0" baseline="0" noProof="0" dirty="0">
                  <a:ln>
                    <a:noFill/>
                  </a:ln>
                  <a:solidFill>
                    <a:schemeClr val="bg1"/>
                  </a:solidFill>
                  <a:effectLst/>
                  <a:uLnTx/>
                  <a:uFillTx/>
                  <a:latin typeface="+mn-lt"/>
                  <a:ea typeface="+mn-ea"/>
                  <a:cs typeface="+mn-cs"/>
                </a:rPr>
                <a:t>02</a:t>
              </a:r>
              <a:endParaRPr kumimoji="0" lang="en-US" sz="3600" b="1" i="0" u="none" strike="noStrike" kern="1200" cap="none" spc="0" normalizeH="0" baseline="0" noProof="0" dirty="0">
                <a:ln>
                  <a:noFill/>
                </a:ln>
                <a:solidFill>
                  <a:schemeClr val="bg1"/>
                </a:solidFill>
                <a:effectLst/>
                <a:uLnTx/>
                <a:uFillTx/>
                <a:latin typeface="+mn-lt"/>
                <a:ea typeface="+mn-ea"/>
                <a:cs typeface="+mn-cs"/>
              </a:endParaRPr>
            </a:p>
          </p:txBody>
        </p:sp>
        <p:sp>
          <p:nvSpPr>
            <p:cNvPr id="47" name="Text Placeholder 3"/>
            <p:cNvSpPr txBox="1"/>
            <p:nvPr/>
          </p:nvSpPr>
          <p:spPr>
            <a:xfrm>
              <a:off x="4635346" y="4018912"/>
              <a:ext cx="566952" cy="608505"/>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00000"/>
                </a:lnSpc>
                <a:spcBef>
                  <a:spcPct val="20000"/>
                </a:spcBef>
                <a:spcAft>
                  <a:spcPts val="0"/>
                </a:spcAft>
                <a:buClrTx/>
                <a:buSzTx/>
                <a:buFont typeface="Arial" panose="020B0604020202090204" pitchFamily="34" charset="0"/>
                <a:buNone/>
                <a:defRPr/>
              </a:pPr>
              <a:r>
                <a:rPr kumimoji="0" lang="en-US" sz="3600" b="1" i="0" u="none" strike="noStrike" kern="1200" cap="none" spc="0" normalizeH="0" baseline="0" noProof="0" dirty="0">
                  <a:ln>
                    <a:noFill/>
                  </a:ln>
                  <a:solidFill>
                    <a:schemeClr val="bg1"/>
                  </a:solidFill>
                  <a:effectLst/>
                  <a:uLnTx/>
                  <a:uFillTx/>
                  <a:latin typeface="+mn-lt"/>
                  <a:ea typeface="+mn-ea"/>
                  <a:cs typeface="+mn-cs"/>
                </a:rPr>
                <a:t>03</a:t>
              </a:r>
              <a:endParaRPr kumimoji="0" lang="en-US" sz="3600" b="1" i="0" u="none" strike="noStrike" kern="1200" cap="none" spc="0" normalizeH="0" baseline="0" noProof="0" dirty="0">
                <a:ln>
                  <a:noFill/>
                </a:ln>
                <a:solidFill>
                  <a:schemeClr val="bg1"/>
                </a:solidFill>
                <a:effectLst/>
                <a:uLnTx/>
                <a:uFillTx/>
                <a:latin typeface="+mn-lt"/>
                <a:ea typeface="+mn-ea"/>
                <a:cs typeface="+mn-cs"/>
              </a:endParaRPr>
            </a:p>
          </p:txBody>
        </p:sp>
        <p:sp>
          <p:nvSpPr>
            <p:cNvPr id="48" name="Text Placeholder 3"/>
            <p:cNvSpPr txBox="1"/>
            <p:nvPr/>
          </p:nvSpPr>
          <p:spPr>
            <a:xfrm>
              <a:off x="6476085" y="4025948"/>
              <a:ext cx="566952" cy="608505"/>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00000"/>
                </a:lnSpc>
                <a:spcBef>
                  <a:spcPct val="20000"/>
                </a:spcBef>
                <a:spcAft>
                  <a:spcPts val="0"/>
                </a:spcAft>
                <a:buClrTx/>
                <a:buSzTx/>
                <a:buFont typeface="Arial" panose="020B0604020202090204" pitchFamily="34" charset="0"/>
                <a:buNone/>
                <a:defRPr/>
              </a:pPr>
              <a:r>
                <a:rPr kumimoji="0" lang="en-US" sz="3600" b="1" i="0" u="none" strike="noStrike" kern="1200" cap="none" spc="0" normalizeH="0" baseline="0" noProof="0" dirty="0">
                  <a:ln>
                    <a:noFill/>
                  </a:ln>
                  <a:solidFill>
                    <a:schemeClr val="bg1"/>
                  </a:solidFill>
                  <a:effectLst/>
                  <a:uLnTx/>
                  <a:uFillTx/>
                  <a:latin typeface="+mn-lt"/>
                  <a:ea typeface="+mn-ea"/>
                  <a:cs typeface="+mn-cs"/>
                </a:rPr>
                <a:t>04</a:t>
              </a:r>
              <a:endParaRPr kumimoji="0" lang="en-US" sz="3600" b="1" i="0" u="none" strike="noStrike" kern="1200" cap="none" spc="0" normalizeH="0" baseline="0" noProof="0" dirty="0">
                <a:ln>
                  <a:noFill/>
                </a:ln>
                <a:solidFill>
                  <a:schemeClr val="bg1"/>
                </a:solidFill>
                <a:effectLst/>
                <a:uLnTx/>
                <a:uFillTx/>
                <a:latin typeface="+mn-lt"/>
                <a:ea typeface="+mn-ea"/>
                <a:cs typeface="+mn-cs"/>
              </a:endParaRPr>
            </a:p>
          </p:txBody>
        </p:sp>
        <p:sp>
          <p:nvSpPr>
            <p:cNvPr id="49" name="Text Placeholder 3"/>
            <p:cNvSpPr txBox="1"/>
            <p:nvPr/>
          </p:nvSpPr>
          <p:spPr>
            <a:xfrm>
              <a:off x="4635346" y="2279836"/>
              <a:ext cx="566952" cy="608505"/>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00000"/>
                </a:lnSpc>
                <a:spcBef>
                  <a:spcPct val="20000"/>
                </a:spcBef>
                <a:spcAft>
                  <a:spcPts val="0"/>
                </a:spcAft>
                <a:buClrTx/>
                <a:buSzTx/>
                <a:buFont typeface="Arial" panose="020B0604020202090204" pitchFamily="34" charset="0"/>
                <a:buNone/>
                <a:defRPr/>
              </a:pPr>
              <a:r>
                <a:rPr kumimoji="0" lang="en-US" sz="3600" b="1" i="0" u="none" strike="noStrike" kern="1200" cap="none" spc="0" normalizeH="0" baseline="0" noProof="0" dirty="0">
                  <a:ln>
                    <a:noFill/>
                  </a:ln>
                  <a:solidFill>
                    <a:schemeClr val="bg1"/>
                  </a:solidFill>
                  <a:effectLst/>
                  <a:uLnTx/>
                  <a:uFillTx/>
                  <a:latin typeface="+mn-lt"/>
                  <a:ea typeface="+mn-ea"/>
                  <a:cs typeface="+mn-cs"/>
                </a:rPr>
                <a:t>01</a:t>
              </a:r>
              <a:endParaRPr kumimoji="0" lang="en-US" sz="3600" b="1" i="0" u="none" strike="noStrike" kern="1200" cap="none" spc="0" normalizeH="0" baseline="0" noProof="0" dirty="0">
                <a:ln>
                  <a:noFill/>
                </a:ln>
                <a:solidFill>
                  <a:schemeClr val="bg1"/>
                </a:solidFill>
                <a:effectLst/>
                <a:uLnTx/>
                <a:uFillTx/>
                <a:latin typeface="+mn-lt"/>
                <a:ea typeface="+mn-ea"/>
                <a:cs typeface="+mn-cs"/>
              </a:endParaRPr>
            </a:p>
          </p:txBody>
        </p:sp>
      </p:grpSp>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837943" y="3231548"/>
            <a:ext cx="516110" cy="51811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833679" y="1266073"/>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40" name="圆角矩形 139"/>
          <p:cNvSpPr/>
          <p:nvPr/>
        </p:nvSpPr>
        <p:spPr>
          <a:xfrm>
            <a:off x="1896894" y="2282771"/>
            <a:ext cx="1677055" cy="864189"/>
          </a:xfrm>
          <a:prstGeom prst="roundRect">
            <a:avLst/>
          </a:prstGeom>
          <a:solidFill>
            <a:srgbClr val="17409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grpSp>
        <p:nvGrpSpPr>
          <p:cNvPr id="138" name="组合 137"/>
          <p:cNvGrpSpPr/>
          <p:nvPr/>
        </p:nvGrpSpPr>
        <p:grpSpPr>
          <a:xfrm>
            <a:off x="1736984" y="1628009"/>
            <a:ext cx="9309066" cy="2160471"/>
            <a:chOff x="1571194" y="1575544"/>
            <a:chExt cx="9309066" cy="2160471"/>
          </a:xfrm>
        </p:grpSpPr>
        <p:grpSp>
          <p:nvGrpSpPr>
            <p:cNvPr id="130" name="组合 129"/>
            <p:cNvGrpSpPr/>
            <p:nvPr/>
          </p:nvGrpSpPr>
          <p:grpSpPr>
            <a:xfrm flipH="1">
              <a:off x="3408159" y="1575544"/>
              <a:ext cx="2752262" cy="2160471"/>
              <a:chOff x="4826410" y="1769270"/>
              <a:chExt cx="4004443" cy="3143408"/>
            </a:xfrm>
          </p:grpSpPr>
          <p:sp>
            <p:nvSpPr>
              <p:cNvPr id="86" name="Right Arrow 20"/>
              <p:cNvSpPr/>
              <p:nvPr/>
            </p:nvSpPr>
            <p:spPr>
              <a:xfrm>
                <a:off x="7475948" y="3187319"/>
                <a:ext cx="1354905" cy="329101"/>
              </a:xfrm>
              <a:prstGeom prst="rightArrow">
                <a:avLst>
                  <a:gd name="adj1" fmla="val 63280"/>
                  <a:gd name="adj2" fmla="val 50000"/>
                </a:avLst>
              </a:prstGeom>
              <a:solidFill>
                <a:srgbClr val="1638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Arc 19"/>
              <p:cNvSpPr/>
              <p:nvPr/>
            </p:nvSpPr>
            <p:spPr>
              <a:xfrm>
                <a:off x="4826410" y="2049836"/>
                <a:ext cx="2640378" cy="2640378"/>
              </a:xfrm>
              <a:prstGeom prst="arc">
                <a:avLst>
                  <a:gd name="adj1" fmla="val 16200000"/>
                  <a:gd name="adj2" fmla="val 5327013"/>
                </a:avLst>
              </a:prstGeom>
              <a:ln w="76200">
                <a:solidFill>
                  <a:srgbClr val="16388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8" name="Freeform 9"/>
              <p:cNvSpPr/>
              <p:nvPr/>
            </p:nvSpPr>
            <p:spPr bwMode="auto">
              <a:xfrm>
                <a:off x="5864058" y="1769270"/>
                <a:ext cx="596808" cy="596808"/>
              </a:xfrm>
              <a:custGeom>
                <a:avLst/>
                <a:gdLst>
                  <a:gd name="T0" fmla="*/ 354 w 452"/>
                  <a:gd name="T1" fmla="*/ 70 h 452"/>
                  <a:gd name="T2" fmla="*/ 381 w 452"/>
                  <a:gd name="T3" fmla="*/ 354 h 452"/>
                  <a:gd name="T4" fmla="*/ 98 w 452"/>
                  <a:gd name="T5" fmla="*/ 381 h 452"/>
                  <a:gd name="T6" fmla="*/ 71 w 452"/>
                  <a:gd name="T7" fmla="*/ 97 h 452"/>
                  <a:gd name="T8" fmla="*/ 354 w 452"/>
                  <a:gd name="T9" fmla="*/ 70 h 452"/>
                </a:gdLst>
                <a:ahLst/>
                <a:cxnLst>
                  <a:cxn ang="0">
                    <a:pos x="T0" y="T1"/>
                  </a:cxn>
                  <a:cxn ang="0">
                    <a:pos x="T2" y="T3"/>
                  </a:cxn>
                  <a:cxn ang="0">
                    <a:pos x="T4" y="T5"/>
                  </a:cxn>
                  <a:cxn ang="0">
                    <a:pos x="T6" y="T7"/>
                  </a:cxn>
                  <a:cxn ang="0">
                    <a:pos x="T8" y="T9"/>
                  </a:cxn>
                </a:cxnLst>
                <a:rect l="0" t="0" r="r" b="b"/>
                <a:pathLst>
                  <a:path w="452" h="452">
                    <a:moveTo>
                      <a:pt x="354" y="70"/>
                    </a:moveTo>
                    <a:cubicBezTo>
                      <a:pt x="440" y="141"/>
                      <a:pt x="452" y="268"/>
                      <a:pt x="381" y="354"/>
                    </a:cubicBezTo>
                    <a:cubicBezTo>
                      <a:pt x="310" y="439"/>
                      <a:pt x="183" y="452"/>
                      <a:pt x="98" y="381"/>
                    </a:cubicBezTo>
                    <a:cubicBezTo>
                      <a:pt x="12" y="310"/>
                      <a:pt x="0" y="183"/>
                      <a:pt x="71" y="97"/>
                    </a:cubicBezTo>
                    <a:cubicBezTo>
                      <a:pt x="141" y="12"/>
                      <a:pt x="268" y="0"/>
                      <a:pt x="354" y="70"/>
                    </a:cubicBezTo>
                    <a:close/>
                  </a:path>
                </a:pathLst>
              </a:custGeom>
              <a:solidFill>
                <a:srgbClr val="0AAFF1"/>
              </a:solidFill>
              <a:ln w="57150">
                <a:solidFill>
                  <a:srgbClr val="0AAFF1">
                    <a:alpha val="50196"/>
                  </a:srgbClr>
                </a:solidFill>
              </a:ln>
            </p:spPr>
            <p:txBody>
              <a:bodyPr vert="horz" wrap="square" lIns="91440" tIns="45720" rIns="91440" bIns="45720" numCol="1" anchor="ctr" anchorCtr="0" compatLnSpc="1"/>
              <a:lstStyle/>
              <a:p>
                <a:pPr algn="ctr"/>
                <a:r>
                  <a:rPr lang="en-US" altLang="zh-CN" sz="1200" b="1" dirty="0">
                    <a:solidFill>
                      <a:schemeClr val="bg1"/>
                    </a:solidFill>
                  </a:rPr>
                  <a:t>01</a:t>
                </a:r>
                <a:endParaRPr lang="en-US" sz="1200" b="1" dirty="0">
                  <a:solidFill>
                    <a:schemeClr val="bg1"/>
                  </a:solidFill>
                </a:endParaRPr>
              </a:p>
            </p:txBody>
          </p:sp>
          <p:sp>
            <p:nvSpPr>
              <p:cNvPr id="89" name="Freeform 10"/>
              <p:cNvSpPr/>
              <p:nvPr/>
            </p:nvSpPr>
            <p:spPr bwMode="auto">
              <a:xfrm>
                <a:off x="6779603" y="2135268"/>
                <a:ext cx="595709" cy="596808"/>
              </a:xfrm>
              <a:custGeom>
                <a:avLst/>
                <a:gdLst>
                  <a:gd name="T0" fmla="*/ 354 w 452"/>
                  <a:gd name="T1" fmla="*/ 70 h 452"/>
                  <a:gd name="T2" fmla="*/ 381 w 452"/>
                  <a:gd name="T3" fmla="*/ 354 h 452"/>
                  <a:gd name="T4" fmla="*/ 97 w 452"/>
                  <a:gd name="T5" fmla="*/ 381 h 452"/>
                  <a:gd name="T6" fmla="*/ 70 w 452"/>
                  <a:gd name="T7" fmla="*/ 97 h 452"/>
                  <a:gd name="T8" fmla="*/ 354 w 452"/>
                  <a:gd name="T9" fmla="*/ 70 h 452"/>
                </a:gdLst>
                <a:ahLst/>
                <a:cxnLst>
                  <a:cxn ang="0">
                    <a:pos x="T0" y="T1"/>
                  </a:cxn>
                  <a:cxn ang="0">
                    <a:pos x="T2" y="T3"/>
                  </a:cxn>
                  <a:cxn ang="0">
                    <a:pos x="T4" y="T5"/>
                  </a:cxn>
                  <a:cxn ang="0">
                    <a:pos x="T6" y="T7"/>
                  </a:cxn>
                  <a:cxn ang="0">
                    <a:pos x="T8" y="T9"/>
                  </a:cxn>
                </a:cxnLst>
                <a:rect l="0" t="0" r="r" b="b"/>
                <a:pathLst>
                  <a:path w="452" h="452">
                    <a:moveTo>
                      <a:pt x="354" y="70"/>
                    </a:moveTo>
                    <a:cubicBezTo>
                      <a:pt x="439" y="141"/>
                      <a:pt x="452" y="268"/>
                      <a:pt x="381" y="354"/>
                    </a:cubicBezTo>
                    <a:cubicBezTo>
                      <a:pt x="310" y="439"/>
                      <a:pt x="183" y="452"/>
                      <a:pt x="97" y="381"/>
                    </a:cubicBezTo>
                    <a:cubicBezTo>
                      <a:pt x="12" y="310"/>
                      <a:pt x="0" y="183"/>
                      <a:pt x="70" y="97"/>
                    </a:cubicBezTo>
                    <a:cubicBezTo>
                      <a:pt x="141" y="12"/>
                      <a:pt x="268" y="0"/>
                      <a:pt x="354" y="70"/>
                    </a:cubicBezTo>
                    <a:close/>
                  </a:path>
                </a:pathLst>
              </a:custGeom>
              <a:solidFill>
                <a:srgbClr val="92D04F"/>
              </a:solidFill>
              <a:ln w="57150">
                <a:solidFill>
                  <a:srgbClr val="92D04F">
                    <a:alpha val="50196"/>
                  </a:srgbClr>
                </a:solidFill>
              </a:ln>
            </p:spPr>
            <p:txBody>
              <a:bodyPr vert="horz" wrap="square" lIns="91440" tIns="45720" rIns="91440" bIns="45720" numCol="1" anchor="ctr" anchorCtr="0" compatLnSpc="1"/>
              <a:lstStyle/>
              <a:p>
                <a:pPr algn="ctr"/>
                <a:r>
                  <a:rPr lang="en-US" altLang="zh-CN" sz="1200" b="1" dirty="0">
                    <a:solidFill>
                      <a:schemeClr val="bg1"/>
                    </a:solidFill>
                  </a:rPr>
                  <a:t>02</a:t>
                </a:r>
                <a:endParaRPr lang="en-US" sz="1200" b="1" dirty="0">
                  <a:solidFill>
                    <a:schemeClr val="bg1"/>
                  </a:solidFill>
                </a:endParaRPr>
              </a:p>
            </p:txBody>
          </p:sp>
          <p:sp>
            <p:nvSpPr>
              <p:cNvPr id="90" name="Freeform 13"/>
              <p:cNvSpPr/>
              <p:nvPr/>
            </p:nvSpPr>
            <p:spPr bwMode="auto">
              <a:xfrm>
                <a:off x="7148899" y="3043120"/>
                <a:ext cx="594610" cy="595709"/>
              </a:xfrm>
              <a:custGeom>
                <a:avLst/>
                <a:gdLst>
                  <a:gd name="T0" fmla="*/ 354 w 451"/>
                  <a:gd name="T1" fmla="*/ 70 h 451"/>
                  <a:gd name="T2" fmla="*/ 381 w 451"/>
                  <a:gd name="T3" fmla="*/ 354 h 451"/>
                  <a:gd name="T4" fmla="*/ 97 w 451"/>
                  <a:gd name="T5" fmla="*/ 381 h 451"/>
                  <a:gd name="T6" fmla="*/ 70 w 451"/>
                  <a:gd name="T7" fmla="*/ 97 h 451"/>
                  <a:gd name="T8" fmla="*/ 354 w 451"/>
                  <a:gd name="T9" fmla="*/ 70 h 451"/>
                </a:gdLst>
                <a:ahLst/>
                <a:cxnLst>
                  <a:cxn ang="0">
                    <a:pos x="T0" y="T1"/>
                  </a:cxn>
                  <a:cxn ang="0">
                    <a:pos x="T2" y="T3"/>
                  </a:cxn>
                  <a:cxn ang="0">
                    <a:pos x="T4" y="T5"/>
                  </a:cxn>
                  <a:cxn ang="0">
                    <a:pos x="T6" y="T7"/>
                  </a:cxn>
                  <a:cxn ang="0">
                    <a:pos x="T8" y="T9"/>
                  </a:cxn>
                </a:cxnLst>
                <a:rect l="0" t="0" r="r" b="b"/>
                <a:pathLst>
                  <a:path w="451" h="451">
                    <a:moveTo>
                      <a:pt x="354" y="70"/>
                    </a:moveTo>
                    <a:cubicBezTo>
                      <a:pt x="439" y="141"/>
                      <a:pt x="451" y="268"/>
                      <a:pt x="381" y="354"/>
                    </a:cubicBezTo>
                    <a:cubicBezTo>
                      <a:pt x="310" y="439"/>
                      <a:pt x="183" y="451"/>
                      <a:pt x="97" y="381"/>
                    </a:cubicBezTo>
                    <a:cubicBezTo>
                      <a:pt x="12" y="310"/>
                      <a:pt x="0" y="183"/>
                      <a:pt x="70" y="97"/>
                    </a:cubicBezTo>
                    <a:cubicBezTo>
                      <a:pt x="141" y="12"/>
                      <a:pt x="268" y="0"/>
                      <a:pt x="354" y="70"/>
                    </a:cubicBezTo>
                    <a:close/>
                  </a:path>
                </a:pathLst>
              </a:custGeom>
              <a:solidFill>
                <a:srgbClr val="174199"/>
              </a:solidFill>
              <a:ln w="57150">
                <a:solidFill>
                  <a:srgbClr val="174199">
                    <a:alpha val="50196"/>
                  </a:srgbClr>
                </a:solidFill>
              </a:ln>
            </p:spPr>
            <p:txBody>
              <a:bodyPr vert="horz" wrap="square" lIns="91440" tIns="45720" rIns="91440" bIns="45720" numCol="1" anchor="ctr" anchorCtr="0" compatLnSpc="1"/>
              <a:lstStyle/>
              <a:p>
                <a:pPr algn="ctr"/>
                <a:r>
                  <a:rPr lang="en-US" altLang="zh-CN" sz="1200" b="1" dirty="0">
                    <a:solidFill>
                      <a:schemeClr val="bg1"/>
                    </a:solidFill>
                  </a:rPr>
                  <a:t>03</a:t>
                </a:r>
                <a:endParaRPr lang="en-US" sz="1200" b="1" dirty="0">
                  <a:solidFill>
                    <a:schemeClr val="bg1"/>
                  </a:solidFill>
                </a:endParaRPr>
              </a:p>
            </p:txBody>
          </p:sp>
          <p:sp>
            <p:nvSpPr>
              <p:cNvPr id="91" name="Freeform 15"/>
              <p:cNvSpPr/>
              <p:nvPr/>
            </p:nvSpPr>
            <p:spPr bwMode="auto">
              <a:xfrm>
                <a:off x="6777405" y="3946574"/>
                <a:ext cx="595709" cy="596808"/>
              </a:xfrm>
              <a:custGeom>
                <a:avLst/>
                <a:gdLst>
                  <a:gd name="T0" fmla="*/ 354 w 451"/>
                  <a:gd name="T1" fmla="*/ 71 h 452"/>
                  <a:gd name="T2" fmla="*/ 381 w 451"/>
                  <a:gd name="T3" fmla="*/ 355 h 452"/>
                  <a:gd name="T4" fmla="*/ 97 w 451"/>
                  <a:gd name="T5" fmla="*/ 381 h 452"/>
                  <a:gd name="T6" fmla="*/ 70 w 451"/>
                  <a:gd name="T7" fmla="*/ 98 h 452"/>
                  <a:gd name="T8" fmla="*/ 354 w 451"/>
                  <a:gd name="T9" fmla="*/ 71 h 452"/>
                </a:gdLst>
                <a:ahLst/>
                <a:cxnLst>
                  <a:cxn ang="0">
                    <a:pos x="T0" y="T1"/>
                  </a:cxn>
                  <a:cxn ang="0">
                    <a:pos x="T2" y="T3"/>
                  </a:cxn>
                  <a:cxn ang="0">
                    <a:pos x="T4" y="T5"/>
                  </a:cxn>
                  <a:cxn ang="0">
                    <a:pos x="T6" y="T7"/>
                  </a:cxn>
                  <a:cxn ang="0">
                    <a:pos x="T8" y="T9"/>
                  </a:cxn>
                </a:cxnLst>
                <a:rect l="0" t="0" r="r" b="b"/>
                <a:pathLst>
                  <a:path w="451" h="452">
                    <a:moveTo>
                      <a:pt x="354" y="71"/>
                    </a:moveTo>
                    <a:cubicBezTo>
                      <a:pt x="439" y="142"/>
                      <a:pt x="451" y="269"/>
                      <a:pt x="381" y="355"/>
                    </a:cubicBezTo>
                    <a:cubicBezTo>
                      <a:pt x="310" y="440"/>
                      <a:pt x="183" y="452"/>
                      <a:pt x="97" y="381"/>
                    </a:cubicBezTo>
                    <a:cubicBezTo>
                      <a:pt x="12" y="311"/>
                      <a:pt x="0" y="184"/>
                      <a:pt x="70" y="98"/>
                    </a:cubicBezTo>
                    <a:cubicBezTo>
                      <a:pt x="141" y="13"/>
                      <a:pt x="268" y="0"/>
                      <a:pt x="354" y="71"/>
                    </a:cubicBezTo>
                    <a:close/>
                  </a:path>
                </a:pathLst>
              </a:custGeom>
              <a:solidFill>
                <a:srgbClr val="92D04F"/>
              </a:solidFill>
              <a:ln w="57150">
                <a:solidFill>
                  <a:srgbClr val="92D04F">
                    <a:alpha val="50196"/>
                  </a:srgbClr>
                </a:solidFill>
              </a:ln>
            </p:spPr>
            <p:txBody>
              <a:bodyPr vert="horz" wrap="square" lIns="91440" tIns="45720" rIns="91440" bIns="45720" numCol="1" anchor="ctr" anchorCtr="0" compatLnSpc="1"/>
              <a:lstStyle/>
              <a:p>
                <a:pPr algn="ctr"/>
                <a:r>
                  <a:rPr lang="en-US" altLang="zh-CN" sz="1200" b="1" dirty="0">
                    <a:solidFill>
                      <a:schemeClr val="bg1"/>
                    </a:solidFill>
                  </a:rPr>
                  <a:t>04</a:t>
                </a:r>
                <a:endParaRPr lang="en-US" sz="1200" b="1" dirty="0">
                  <a:solidFill>
                    <a:schemeClr val="bg1"/>
                  </a:solidFill>
                </a:endParaRPr>
              </a:p>
            </p:txBody>
          </p:sp>
          <p:sp>
            <p:nvSpPr>
              <p:cNvPr id="92" name="Freeform 17"/>
              <p:cNvSpPr/>
              <p:nvPr/>
            </p:nvSpPr>
            <p:spPr bwMode="auto">
              <a:xfrm>
                <a:off x="5877247" y="4315870"/>
                <a:ext cx="596808" cy="596808"/>
              </a:xfrm>
              <a:custGeom>
                <a:avLst/>
                <a:gdLst>
                  <a:gd name="T0" fmla="*/ 354 w 452"/>
                  <a:gd name="T1" fmla="*/ 70 h 451"/>
                  <a:gd name="T2" fmla="*/ 381 w 452"/>
                  <a:gd name="T3" fmla="*/ 354 h 451"/>
                  <a:gd name="T4" fmla="*/ 98 w 452"/>
                  <a:gd name="T5" fmla="*/ 381 h 451"/>
                  <a:gd name="T6" fmla="*/ 71 w 452"/>
                  <a:gd name="T7" fmla="*/ 97 h 451"/>
                  <a:gd name="T8" fmla="*/ 354 w 452"/>
                  <a:gd name="T9" fmla="*/ 70 h 451"/>
                </a:gdLst>
                <a:ahLst/>
                <a:cxnLst>
                  <a:cxn ang="0">
                    <a:pos x="T0" y="T1"/>
                  </a:cxn>
                  <a:cxn ang="0">
                    <a:pos x="T2" y="T3"/>
                  </a:cxn>
                  <a:cxn ang="0">
                    <a:pos x="T4" y="T5"/>
                  </a:cxn>
                  <a:cxn ang="0">
                    <a:pos x="T6" y="T7"/>
                  </a:cxn>
                  <a:cxn ang="0">
                    <a:pos x="T8" y="T9"/>
                  </a:cxn>
                </a:cxnLst>
                <a:rect l="0" t="0" r="r" b="b"/>
                <a:pathLst>
                  <a:path w="452" h="451">
                    <a:moveTo>
                      <a:pt x="354" y="70"/>
                    </a:moveTo>
                    <a:cubicBezTo>
                      <a:pt x="440" y="141"/>
                      <a:pt x="452" y="268"/>
                      <a:pt x="381" y="354"/>
                    </a:cubicBezTo>
                    <a:cubicBezTo>
                      <a:pt x="311" y="439"/>
                      <a:pt x="184" y="451"/>
                      <a:pt x="98" y="381"/>
                    </a:cubicBezTo>
                    <a:cubicBezTo>
                      <a:pt x="12" y="310"/>
                      <a:pt x="0" y="183"/>
                      <a:pt x="71" y="97"/>
                    </a:cubicBezTo>
                    <a:cubicBezTo>
                      <a:pt x="142" y="12"/>
                      <a:pt x="269" y="0"/>
                      <a:pt x="354" y="70"/>
                    </a:cubicBezTo>
                    <a:close/>
                  </a:path>
                </a:pathLst>
              </a:custGeom>
              <a:solidFill>
                <a:srgbClr val="0AAFF1"/>
              </a:solidFill>
              <a:ln w="57150">
                <a:solidFill>
                  <a:srgbClr val="0AAFF1">
                    <a:alpha val="50196"/>
                  </a:srgbClr>
                </a:solidFill>
              </a:ln>
            </p:spPr>
            <p:txBody>
              <a:bodyPr vert="horz" wrap="square" lIns="91440" tIns="45720" rIns="91440" bIns="45720" numCol="1" anchor="ctr" anchorCtr="0" compatLnSpc="1"/>
              <a:lstStyle/>
              <a:p>
                <a:pPr algn="ctr"/>
                <a:r>
                  <a:rPr lang="en-US" altLang="zh-CN" sz="1200" b="1" dirty="0">
                    <a:solidFill>
                      <a:schemeClr val="bg1"/>
                    </a:solidFill>
                  </a:rPr>
                  <a:t>05</a:t>
                </a:r>
                <a:endParaRPr lang="en-US" sz="1200" b="1" dirty="0">
                  <a:solidFill>
                    <a:schemeClr val="bg1"/>
                  </a:solidFill>
                </a:endParaRPr>
              </a:p>
            </p:txBody>
          </p:sp>
        </p:grpSp>
        <p:sp>
          <p:nvSpPr>
            <p:cNvPr id="131" name="矩形 130"/>
            <p:cNvSpPr/>
            <p:nvPr/>
          </p:nvSpPr>
          <p:spPr>
            <a:xfrm>
              <a:off x="1571194" y="2283132"/>
              <a:ext cx="1999974" cy="738664"/>
            </a:xfrm>
            <a:prstGeom prst="rect">
              <a:avLst/>
            </a:prstGeom>
          </p:spPr>
          <p:txBody>
            <a:bodyPr wrap="square">
              <a:spAutoFit/>
            </a:bodyPr>
            <a:lstStyle/>
            <a:p>
              <a:pPr algn="ctr"/>
              <a:r>
                <a:rPr lang="en-US" altLang="zh-CN" sz="1400" b="1" i="1" dirty="0">
                  <a:solidFill>
                    <a:schemeClr val="bg1"/>
                  </a:solidFill>
                </a:rPr>
                <a:t>Encourage</a:t>
              </a:r>
              <a:endParaRPr lang="en-US" altLang="zh-CN" sz="1400" b="1" i="1" dirty="0">
                <a:solidFill>
                  <a:schemeClr val="bg1"/>
                </a:solidFill>
              </a:endParaRPr>
            </a:p>
            <a:p>
              <a:pPr algn="ctr"/>
              <a:r>
                <a:rPr lang="en-US" altLang="zh-CN" sz="1400" b="1" i="1" dirty="0">
                  <a:solidFill>
                    <a:schemeClr val="bg1"/>
                  </a:solidFill>
                </a:rPr>
                <a:t>customers </a:t>
              </a:r>
              <a:endParaRPr lang="en-US" altLang="zh-CN" sz="1400" b="1" i="1" dirty="0">
                <a:solidFill>
                  <a:schemeClr val="bg1"/>
                </a:solidFill>
              </a:endParaRPr>
            </a:p>
            <a:p>
              <a:pPr algn="ctr"/>
              <a:r>
                <a:rPr lang="en-US" altLang="zh-CN" sz="1400" b="1" i="1" dirty="0">
                  <a:solidFill>
                    <a:schemeClr val="bg1"/>
                  </a:solidFill>
                </a:rPr>
                <a:t>to</a:t>
              </a:r>
              <a:r>
                <a:rPr lang="zh-CN" altLang="en-US" sz="1400" b="1" i="1" dirty="0">
                  <a:solidFill>
                    <a:schemeClr val="bg1"/>
                  </a:solidFill>
                </a:rPr>
                <a:t> </a:t>
              </a:r>
              <a:r>
                <a:rPr lang="en-US" altLang="zh-CN" sz="1400" b="1" i="1" dirty="0">
                  <a:solidFill>
                    <a:schemeClr val="bg1"/>
                  </a:solidFill>
                </a:rPr>
                <a:t>test products</a:t>
              </a:r>
              <a:endParaRPr lang="en-US" altLang="zh-CN" sz="1400" b="1" i="1" dirty="0">
                <a:solidFill>
                  <a:schemeClr val="bg1"/>
                </a:solidFill>
              </a:endParaRPr>
            </a:p>
          </p:txBody>
        </p:sp>
        <p:sp>
          <p:nvSpPr>
            <p:cNvPr id="132" name="矩形 131"/>
            <p:cNvSpPr/>
            <p:nvPr/>
          </p:nvSpPr>
          <p:spPr>
            <a:xfrm>
              <a:off x="5471885" y="1631423"/>
              <a:ext cx="4794230" cy="276999"/>
            </a:xfrm>
            <a:prstGeom prst="rect">
              <a:avLst/>
            </a:prstGeom>
          </p:spPr>
          <p:txBody>
            <a:bodyPr wrap="square">
              <a:spAutoFit/>
            </a:bodyPr>
            <a:lstStyle/>
            <a:p>
              <a:pPr marL="171450" indent="-171450">
                <a:buFont typeface="Arial" panose="020B0604020202090204" pitchFamily="34" charset="0"/>
                <a:buChar char="•"/>
              </a:pPr>
              <a:r>
                <a:rPr lang="zh-CN" altLang="en-US" sz="1200" dirty="0">
                  <a:solidFill>
                    <a:schemeClr val="bg1"/>
                  </a:solidFill>
                </a:rPr>
                <a:t>Ransomware protection at all stages of attack</a:t>
              </a:r>
              <a:endParaRPr lang="zh-CN" altLang="en-US" sz="1200" dirty="0">
                <a:solidFill>
                  <a:schemeClr val="bg1"/>
                </a:solidFill>
              </a:endParaRPr>
            </a:p>
          </p:txBody>
        </p:sp>
        <p:sp>
          <p:nvSpPr>
            <p:cNvPr id="133" name="矩形 132"/>
            <p:cNvSpPr/>
            <p:nvPr/>
          </p:nvSpPr>
          <p:spPr>
            <a:xfrm>
              <a:off x="4797808" y="2945120"/>
              <a:ext cx="6082452" cy="276999"/>
            </a:xfrm>
            <a:prstGeom prst="rect">
              <a:avLst/>
            </a:prstGeom>
          </p:spPr>
          <p:txBody>
            <a:bodyPr wrap="square">
              <a:spAutoFit/>
            </a:bodyPr>
            <a:lstStyle/>
            <a:p>
              <a:pPr marL="171450" indent="-171450">
                <a:buFont typeface="Arial" panose="020B0604020202090204" pitchFamily="34" charset="0"/>
                <a:buChar char="•"/>
              </a:pPr>
              <a:r>
                <a:rPr lang="zh-CN" altLang="en-US" sz="1200" dirty="0">
                  <a:solidFill>
                    <a:schemeClr val="bg1"/>
                  </a:solidFill>
                </a:rPr>
                <a:t>Threat location on the whole network with one-click quick isolation</a:t>
              </a:r>
              <a:endParaRPr lang="zh-CN" altLang="en-US" sz="1200" dirty="0">
                <a:solidFill>
                  <a:schemeClr val="bg1"/>
                </a:solidFill>
              </a:endParaRPr>
            </a:p>
          </p:txBody>
        </p:sp>
        <p:sp>
          <p:nvSpPr>
            <p:cNvPr id="134" name="矩形 133"/>
            <p:cNvSpPr/>
            <p:nvPr/>
          </p:nvSpPr>
          <p:spPr>
            <a:xfrm>
              <a:off x="4797809" y="2069322"/>
              <a:ext cx="5588852" cy="276999"/>
            </a:xfrm>
            <a:prstGeom prst="rect">
              <a:avLst/>
            </a:prstGeom>
          </p:spPr>
          <p:txBody>
            <a:bodyPr wrap="square">
              <a:spAutoFit/>
            </a:bodyPr>
            <a:lstStyle/>
            <a:p>
              <a:pPr marL="171450" indent="-171450">
                <a:buFont typeface="Arial" panose="020B0604020202090204" pitchFamily="34" charset="0"/>
                <a:buChar char="•"/>
              </a:pPr>
              <a:r>
                <a:rPr lang="zh-CN" altLang="en-US" sz="1200" dirty="0">
                  <a:solidFill>
                    <a:schemeClr val="bg1"/>
                  </a:solidFill>
                </a:rPr>
                <a:t>The ability to visualize micro-isolated traffic and self-generate policies</a:t>
              </a:r>
              <a:endParaRPr lang="zh-CN" altLang="en-US" sz="1200" dirty="0">
                <a:solidFill>
                  <a:schemeClr val="bg1"/>
                </a:solidFill>
              </a:endParaRPr>
            </a:p>
          </p:txBody>
        </p:sp>
        <p:sp>
          <p:nvSpPr>
            <p:cNvPr id="135" name="矩形 134"/>
            <p:cNvSpPr/>
            <p:nvPr/>
          </p:nvSpPr>
          <p:spPr>
            <a:xfrm>
              <a:off x="4573875" y="2507221"/>
              <a:ext cx="4351661" cy="276999"/>
            </a:xfrm>
            <a:prstGeom prst="rect">
              <a:avLst/>
            </a:prstGeom>
          </p:spPr>
          <p:txBody>
            <a:bodyPr wrap="square">
              <a:spAutoFit/>
            </a:bodyPr>
            <a:lstStyle/>
            <a:p>
              <a:pPr marL="171450" indent="-171450">
                <a:buFont typeface="Arial" panose="020B0604020202090204" pitchFamily="34" charset="0"/>
                <a:buChar char="•"/>
              </a:pPr>
              <a:r>
                <a:rPr lang="zh-CN" altLang="en-US" sz="1200" dirty="0">
                  <a:solidFill>
                    <a:schemeClr val="bg1"/>
                  </a:solidFill>
                </a:rPr>
                <a:t>Network end</a:t>
              </a:r>
              <a:r>
                <a:rPr lang="en-US" altLang="zh-CN" sz="1200" dirty="0">
                  <a:solidFill>
                    <a:schemeClr val="bg1"/>
                  </a:solidFill>
                </a:rPr>
                <a:t>point integration</a:t>
              </a:r>
              <a:endParaRPr lang="zh-CN" altLang="en-US" sz="1200" dirty="0">
                <a:solidFill>
                  <a:schemeClr val="bg1"/>
                </a:solidFill>
              </a:endParaRPr>
            </a:p>
          </p:txBody>
        </p:sp>
        <p:sp>
          <p:nvSpPr>
            <p:cNvPr id="136" name="矩形 135"/>
            <p:cNvSpPr/>
            <p:nvPr/>
          </p:nvSpPr>
          <p:spPr>
            <a:xfrm>
              <a:off x="5471885" y="3383019"/>
              <a:ext cx="4275037" cy="275590"/>
            </a:xfrm>
            <a:prstGeom prst="rect">
              <a:avLst/>
            </a:prstGeom>
          </p:spPr>
          <p:txBody>
            <a:bodyPr wrap="square">
              <a:spAutoFit/>
            </a:bodyPr>
            <a:lstStyle/>
            <a:p>
              <a:pPr marL="171450" indent="-171450">
                <a:buFont typeface="Arial" panose="020B0604020202090204" pitchFamily="34" charset="0"/>
                <a:buChar char="•"/>
              </a:pPr>
              <a:r>
                <a:rPr lang="zh-CN" altLang="en-US" sz="1200" dirty="0">
                  <a:solidFill>
                    <a:schemeClr val="bg1"/>
                  </a:solidFill>
                </a:rPr>
                <a:t>Special tests for old systems</a:t>
              </a:r>
              <a:endParaRPr lang="zh-CN" altLang="en-US" sz="1200" dirty="0">
                <a:solidFill>
                  <a:schemeClr val="bg1"/>
                </a:solidFill>
              </a:endParaRPr>
            </a:p>
          </p:txBody>
        </p:sp>
      </p:grpSp>
      <p:sp>
        <p:nvSpPr>
          <p:cNvPr id="137" name="矩形 136"/>
          <p:cNvSpPr/>
          <p:nvPr/>
        </p:nvSpPr>
        <p:spPr>
          <a:xfrm>
            <a:off x="1393834" y="3920758"/>
            <a:ext cx="9404330" cy="1437638"/>
          </a:xfrm>
          <a:prstGeom prst="rect">
            <a:avLst/>
          </a:prstGeom>
        </p:spPr>
        <p:txBody>
          <a:bodyPr wrap="square">
            <a:spAutoFit/>
          </a:bodyPr>
          <a:lstStyle/>
          <a:p>
            <a:pPr algn="just">
              <a:lnSpc>
                <a:spcPct val="120000"/>
              </a:lnSpc>
            </a:pPr>
            <a:r>
              <a:rPr lang="zh-CN" altLang="en-US" sz="1400" b="1" i="1" dirty="0">
                <a:solidFill>
                  <a:srgbClr val="92D04F"/>
                </a:solidFill>
              </a:rPr>
              <a:t>Competition Summary</a:t>
            </a:r>
            <a:endParaRPr lang="zh-CN" altLang="en-US" sz="1400" b="1" i="1" dirty="0">
              <a:solidFill>
                <a:srgbClr val="92D04F"/>
              </a:solidFill>
            </a:endParaRPr>
          </a:p>
          <a:p>
            <a:pPr algn="just">
              <a:lnSpc>
                <a:spcPct val="120000"/>
              </a:lnSpc>
            </a:pPr>
            <a:endParaRPr lang="zh-CN" altLang="en-US" sz="1200" dirty="0">
              <a:solidFill>
                <a:schemeClr val="bg1"/>
              </a:solidFill>
            </a:endParaRPr>
          </a:p>
          <a:p>
            <a:pPr algn="just">
              <a:lnSpc>
                <a:spcPct val="120000"/>
              </a:lnSpc>
            </a:pPr>
            <a:r>
              <a:rPr lang="zh-CN" altLang="en-US" sz="1200" dirty="0">
                <a:solidFill>
                  <a:schemeClr val="bg1"/>
                </a:solidFill>
              </a:rPr>
              <a:t>The four main capabilities of Symantec SEP are anti-virus, firewall, IPS, and application control. Endpoint Secure's main capabilities are anti-virus, firewall (micro-</a:t>
            </a:r>
            <a:r>
              <a:rPr lang="en-US" altLang="zh-CN" sz="1200" dirty="0">
                <a:solidFill>
                  <a:schemeClr val="bg1"/>
                </a:solidFill>
              </a:rPr>
              <a:t>segmentation</a:t>
            </a:r>
            <a:r>
              <a:rPr lang="zh-CN" altLang="en-US" sz="1200" dirty="0">
                <a:solidFill>
                  <a:schemeClr val="bg1"/>
                </a:solidFill>
              </a:rPr>
              <a:t>), network </a:t>
            </a:r>
            <a:r>
              <a:rPr lang="en-US" altLang="zh-CN" sz="1200" dirty="0">
                <a:solidFill>
                  <a:schemeClr val="bg1"/>
                </a:solidFill>
              </a:rPr>
              <a:t>endpoint integration</a:t>
            </a:r>
            <a:r>
              <a:rPr lang="zh-CN" altLang="en-US" sz="1200" dirty="0">
                <a:solidFill>
                  <a:schemeClr val="bg1"/>
                </a:solidFill>
              </a:rPr>
              <a:t>, and patch-free repair technology. Symantec is relatively strong in anti-virus. Emphasize Endpoint Secure's AI anti-virus and </a:t>
            </a:r>
            <a:r>
              <a:rPr lang="en-US" altLang="zh-CN" sz="1200" dirty="0">
                <a:solidFill>
                  <a:schemeClr val="bg1"/>
                </a:solidFill>
              </a:rPr>
              <a:t>integration</a:t>
            </a:r>
            <a:r>
              <a:rPr lang="zh-CN" altLang="en-US" sz="1200" dirty="0">
                <a:solidFill>
                  <a:schemeClr val="bg1"/>
                </a:solidFill>
              </a:rPr>
              <a:t> capabilities,  closed-loop operation and maintenance capabilities and service advantages. </a:t>
            </a:r>
            <a:endParaRPr lang="zh-CN" altLang="en-US" sz="1200" dirty="0">
              <a:solidFill>
                <a:schemeClr val="bg1"/>
              </a:solidFill>
            </a:endParaRPr>
          </a:p>
        </p:txBody>
      </p:sp>
      <p:sp>
        <p:nvSpPr>
          <p:cNvPr id="142" name="文本占位符 1"/>
          <p:cNvSpPr txBox="1"/>
          <p:nvPr/>
        </p:nvSpPr>
        <p:spPr>
          <a:xfrm>
            <a:off x="528195" y="280413"/>
            <a:ext cx="10635696" cy="432802"/>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ea typeface="+mn-lt"/>
                <a:cs typeface="+mn-lt"/>
              </a:rPr>
              <a:t>Symantec </a:t>
            </a:r>
            <a:r>
              <a:rPr lang="zh-CN" altLang="en-US" dirty="0">
                <a:solidFill>
                  <a:schemeClr val="bg1"/>
                </a:solidFill>
                <a:latin typeface="+mj-lt"/>
              </a:rPr>
              <a:t>Competiti</a:t>
            </a:r>
            <a:r>
              <a:rPr lang="en-US" altLang="zh-CN" dirty="0">
                <a:solidFill>
                  <a:schemeClr val="bg1"/>
                </a:solidFill>
                <a:latin typeface="+mj-lt"/>
              </a:rPr>
              <a:t>on</a:t>
            </a:r>
            <a:r>
              <a:rPr lang="zh-CN" altLang="en-US" dirty="0">
                <a:solidFill>
                  <a:schemeClr val="bg1"/>
                </a:solidFill>
                <a:latin typeface="+mj-lt"/>
              </a:rPr>
              <a:t> S</a:t>
            </a:r>
            <a:r>
              <a:rPr lang="en-US" altLang="zh-CN" dirty="0" err="1">
                <a:solidFill>
                  <a:schemeClr val="bg1"/>
                </a:solidFill>
                <a:latin typeface="+mj-lt"/>
              </a:rPr>
              <a:t>ummar</a:t>
            </a:r>
            <a:r>
              <a:rPr lang="zh-CN" altLang="en-US" dirty="0">
                <a:solidFill>
                  <a:schemeClr val="bg1"/>
                </a:solidFill>
                <a:latin typeface="+mj-lt"/>
              </a:rPr>
              <a:t>y </a:t>
            </a:r>
            <a:endParaRPr lang="en-US" altLang="zh-CN" dirty="0">
              <a:solidFill>
                <a:schemeClr val="bg1"/>
              </a:solidFill>
              <a:latin typeface="+mj-l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3679" y="1266073"/>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11" name="文本占位符 1"/>
          <p:cNvSpPr txBox="1"/>
          <p:nvPr/>
        </p:nvSpPr>
        <p:spPr>
          <a:xfrm>
            <a:off x="528195" y="273680"/>
            <a:ext cx="10635696" cy="432802"/>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Starting Conversations with Customers and Partners</a:t>
            </a:r>
            <a:r>
              <a:rPr lang="zh-CN" altLang="en-US" dirty="0">
                <a:solidFill>
                  <a:schemeClr val="bg1"/>
                </a:solidFill>
                <a:latin typeface="+mj-lt"/>
              </a:rPr>
              <a:t> </a:t>
            </a:r>
            <a:endParaRPr lang="zh-CN" altLang="en-US" dirty="0">
              <a:solidFill>
                <a:schemeClr val="bg1"/>
              </a:solidFill>
              <a:latin typeface="+mj-lt"/>
            </a:endParaRPr>
          </a:p>
        </p:txBody>
      </p:sp>
      <p:sp>
        <p:nvSpPr>
          <p:cNvPr id="8" name="文本框 7"/>
          <p:cNvSpPr txBox="1"/>
          <p:nvPr/>
        </p:nvSpPr>
        <p:spPr>
          <a:xfrm>
            <a:off x="1262444" y="1485405"/>
            <a:ext cx="10193312" cy="4043479"/>
          </a:xfrm>
          <a:prstGeom prst="rect">
            <a:avLst/>
          </a:prstGeom>
          <a:noFill/>
        </p:spPr>
        <p:txBody>
          <a:bodyPr wrap="square" lIns="91440" tIns="45720" rIns="91440" bIns="45720" rtlCol="0" anchor="t">
            <a:spAutoFit/>
          </a:bodyPr>
          <a:lstStyle/>
          <a:p>
            <a:pPr marL="228600" indent="-228600" algn="just">
              <a:lnSpc>
                <a:spcPct val="120000"/>
              </a:lnSpc>
              <a:spcAft>
                <a:spcPts val="100"/>
              </a:spcAft>
              <a:buAutoNum type="arabicPeriod"/>
            </a:pPr>
            <a:r>
              <a:rPr lang="zh-CN" altLang="en-US" sz="1200" b="1" dirty="0">
                <a:solidFill>
                  <a:srgbClr val="0AAFF1"/>
                </a:solidFill>
                <a:sym typeface="+mn-ea"/>
              </a:rPr>
              <a:t>Which </a:t>
            </a:r>
            <a:r>
              <a:rPr lang="en-US" altLang="zh-CN" sz="1200" b="1" dirty="0">
                <a:solidFill>
                  <a:srgbClr val="0AAFF1"/>
                </a:solidFill>
                <a:sym typeface="+mn-ea"/>
              </a:rPr>
              <a:t>endpoint security</a:t>
            </a:r>
            <a:r>
              <a:rPr lang="zh-CN" altLang="en-US" sz="1200" b="1" dirty="0">
                <a:solidFill>
                  <a:srgbClr val="0AAFF1"/>
                </a:solidFill>
                <a:sym typeface="+mn-ea"/>
              </a:rPr>
              <a:t> product is your company currently using? Are you concerned about the current ransomware and </a:t>
            </a:r>
            <a:endParaRPr lang="en-US" altLang="zh-CN" sz="1200" b="1" dirty="0">
              <a:solidFill>
                <a:srgbClr val="0AAFF1"/>
              </a:solidFill>
              <a:sym typeface="+mn-ea"/>
            </a:endParaRPr>
          </a:p>
          <a:p>
            <a:pPr algn="just">
              <a:lnSpc>
                <a:spcPct val="120000"/>
              </a:lnSpc>
              <a:spcAft>
                <a:spcPts val="100"/>
              </a:spcAft>
            </a:pPr>
            <a:r>
              <a:rPr lang="zh-CN" altLang="en-US" sz="1200" b="1" dirty="0">
                <a:solidFill>
                  <a:srgbClr val="0AAFF1"/>
                </a:solidFill>
                <a:sym typeface="+mn-ea"/>
              </a:rPr>
              <a:t>mining incidents?</a:t>
            </a:r>
            <a:endParaRPr lang="zh-CN" altLang="en-US" sz="1200" dirty="0">
              <a:solidFill>
                <a:schemeClr val="bg1"/>
              </a:solidFill>
            </a:endParaRPr>
          </a:p>
          <a:p>
            <a:pPr algn="just">
              <a:lnSpc>
                <a:spcPct val="120000"/>
              </a:lnSpc>
              <a:spcAft>
                <a:spcPts val="100"/>
              </a:spcAft>
            </a:pPr>
            <a:r>
              <a:rPr lang="en-US" altLang="zh-CN" sz="1200" i="1" dirty="0">
                <a:solidFill>
                  <a:srgbClr val="92D04F"/>
                </a:solidFill>
                <a:sym typeface="+mn-ea"/>
              </a:rPr>
              <a:t>Note</a:t>
            </a:r>
            <a:r>
              <a:rPr lang="zh-CN" altLang="en-US" sz="1200" i="1" dirty="0">
                <a:solidFill>
                  <a:srgbClr val="92D04F"/>
                </a:solidFill>
                <a:sym typeface="+mn-ea"/>
              </a:rPr>
              <a:t>: </a:t>
            </a:r>
            <a:r>
              <a:rPr lang="zh-CN" altLang="en-US" sz="1200" dirty="0">
                <a:solidFill>
                  <a:schemeClr val="bg1"/>
                </a:solidFill>
                <a:sym typeface="+mn-ea"/>
              </a:rPr>
              <a:t>To understand customer </a:t>
            </a:r>
            <a:r>
              <a:rPr lang="en-US" altLang="zh-CN" sz="1200" dirty="0">
                <a:solidFill>
                  <a:schemeClr val="bg1"/>
                </a:solidFill>
                <a:sym typeface="+mn-ea"/>
              </a:rPr>
              <a:t>cybersecurity</a:t>
            </a:r>
            <a:r>
              <a:rPr lang="zh-CN" altLang="en-US" sz="1200" dirty="0">
                <a:solidFill>
                  <a:schemeClr val="bg1"/>
                </a:solidFill>
                <a:sym typeface="+mn-ea"/>
              </a:rPr>
              <a:t> status, find their </a:t>
            </a:r>
            <a:r>
              <a:rPr lang="en-US" altLang="zh-CN" sz="1200" dirty="0">
                <a:solidFill>
                  <a:schemeClr val="bg1"/>
                </a:solidFill>
                <a:sym typeface="+mn-ea"/>
              </a:rPr>
              <a:t>security</a:t>
            </a:r>
            <a:r>
              <a:rPr lang="zh-CN" altLang="en-US" sz="1200" dirty="0">
                <a:solidFill>
                  <a:schemeClr val="bg1"/>
                </a:solidFill>
                <a:sym typeface="+mn-ea"/>
              </a:rPr>
              <a:t> </a:t>
            </a:r>
            <a:r>
              <a:rPr lang="en-US" altLang="zh-CN" sz="1200" dirty="0" err="1">
                <a:solidFill>
                  <a:schemeClr val="bg1"/>
                </a:solidFill>
                <a:sym typeface="+mn-ea"/>
              </a:rPr>
              <a:t>produc</a:t>
            </a:r>
            <a:r>
              <a:rPr lang="zh-CN" altLang="en-US" sz="1200" dirty="0">
                <a:solidFill>
                  <a:schemeClr val="bg1"/>
                </a:solidFill>
                <a:sym typeface="+mn-ea"/>
              </a:rPr>
              <a:t>t pain points, and what problems need to be solved.</a:t>
            </a:r>
            <a:endParaRPr lang="zh-CN" altLang="en-US" sz="1200" dirty="0">
              <a:solidFill>
                <a:schemeClr val="bg1"/>
              </a:solidFill>
            </a:endParaRPr>
          </a:p>
          <a:p>
            <a:pPr algn="just">
              <a:lnSpc>
                <a:spcPct val="120000"/>
              </a:lnSpc>
              <a:spcAft>
                <a:spcPts val="100"/>
              </a:spcAft>
            </a:pPr>
            <a:endParaRPr lang="zh-CN" altLang="en-US" sz="1200" dirty="0">
              <a:solidFill>
                <a:schemeClr val="bg1"/>
              </a:solidFill>
            </a:endParaRPr>
          </a:p>
          <a:p>
            <a:pPr algn="just">
              <a:lnSpc>
                <a:spcPct val="120000"/>
              </a:lnSpc>
              <a:spcAft>
                <a:spcPts val="100"/>
              </a:spcAft>
            </a:pPr>
            <a:r>
              <a:rPr lang="en-US" altLang="zh-CN" sz="1200" b="1" dirty="0">
                <a:solidFill>
                  <a:srgbClr val="0AAFF1"/>
                </a:solidFill>
              </a:rPr>
              <a:t>2. </a:t>
            </a:r>
            <a:r>
              <a:rPr lang="zh-CN" altLang="en-US" sz="1200" b="1" dirty="0">
                <a:solidFill>
                  <a:srgbClr val="0AAFF1"/>
                </a:solidFill>
                <a:sym typeface="+mn-ea"/>
              </a:rPr>
              <a:t>When a security incident occurs , do you have professional security personnel to analyze and handle th</a:t>
            </a:r>
            <a:r>
              <a:rPr lang="en-US" altLang="zh-CN" sz="1200" b="1" dirty="0">
                <a:solidFill>
                  <a:srgbClr val="0AAFF1"/>
                </a:solidFill>
                <a:sym typeface="+mn-ea"/>
              </a:rPr>
              <a:t>is</a:t>
            </a:r>
            <a:r>
              <a:rPr lang="zh-CN" altLang="en-US" sz="1200" b="1" dirty="0">
                <a:solidFill>
                  <a:srgbClr val="0AAFF1"/>
                </a:solidFill>
                <a:sym typeface="+mn-ea"/>
              </a:rPr>
              <a:t> incident?</a:t>
            </a:r>
            <a:endParaRPr lang="zh-CN" altLang="en-US" sz="1200" dirty="0">
              <a:solidFill>
                <a:schemeClr val="bg1"/>
              </a:solidFill>
            </a:endParaRPr>
          </a:p>
          <a:p>
            <a:pPr algn="just">
              <a:lnSpc>
                <a:spcPct val="120000"/>
              </a:lnSpc>
              <a:spcAft>
                <a:spcPts val="100"/>
              </a:spcAft>
            </a:pPr>
            <a:r>
              <a:rPr lang="zh-CN" altLang="en-US" sz="1200" i="1" dirty="0">
                <a:solidFill>
                  <a:srgbClr val="92D04F"/>
                </a:solidFill>
                <a:sym typeface="+mn-ea"/>
              </a:rPr>
              <a:t>Note: </a:t>
            </a:r>
            <a:r>
              <a:rPr lang="zh-CN" altLang="en-US" sz="1200" dirty="0">
                <a:solidFill>
                  <a:schemeClr val="bg1"/>
                </a:solidFill>
                <a:sym typeface="+mn-ea"/>
              </a:rPr>
              <a:t>If the customer has a demand for s</a:t>
            </a:r>
            <a:r>
              <a:rPr lang="en-US" altLang="zh-CN" sz="1200" dirty="0">
                <a:solidFill>
                  <a:schemeClr val="bg1"/>
                </a:solidFill>
                <a:sym typeface="+mn-ea"/>
              </a:rPr>
              <a:t>ecurity</a:t>
            </a:r>
            <a:r>
              <a:rPr lang="zh-CN" altLang="en-US" sz="1200" dirty="0">
                <a:solidFill>
                  <a:schemeClr val="bg1"/>
                </a:solidFill>
                <a:sym typeface="+mn-ea"/>
              </a:rPr>
              <a:t> construction and their abilities are limited, </a:t>
            </a:r>
            <a:r>
              <a:rPr lang="en-US" altLang="zh-CN" sz="1200" dirty="0">
                <a:solidFill>
                  <a:schemeClr val="bg1"/>
                </a:solidFill>
                <a:sym typeface="+mn-ea"/>
              </a:rPr>
              <a:t>customers</a:t>
            </a:r>
            <a:r>
              <a:rPr lang="zh-CN" altLang="en-US" sz="1200" dirty="0">
                <a:solidFill>
                  <a:schemeClr val="bg1"/>
                </a:solidFill>
                <a:sym typeface="+mn-ea"/>
              </a:rPr>
              <a:t> will be impressed by the </a:t>
            </a:r>
            <a:endParaRPr lang="en-US" altLang="zh-CN" sz="1200" dirty="0">
              <a:solidFill>
                <a:schemeClr val="bg1"/>
              </a:solidFill>
              <a:sym typeface="+mn-ea"/>
            </a:endParaRPr>
          </a:p>
          <a:p>
            <a:pPr algn="just">
              <a:lnSpc>
                <a:spcPct val="120000"/>
              </a:lnSpc>
              <a:spcAft>
                <a:spcPts val="100"/>
              </a:spcAft>
            </a:pPr>
            <a:r>
              <a:rPr lang="zh-CN" altLang="en-US" sz="1200" dirty="0">
                <a:solidFill>
                  <a:schemeClr val="bg1"/>
                </a:solidFill>
                <a:sym typeface="+mn-ea"/>
              </a:rPr>
              <a:t>IR + network </a:t>
            </a:r>
            <a:r>
              <a:rPr lang="en-US" altLang="zh-CN" sz="1200" dirty="0">
                <a:solidFill>
                  <a:schemeClr val="bg1"/>
                </a:solidFill>
                <a:sym typeface="+mn-ea"/>
              </a:rPr>
              <a:t>endpoint integration</a:t>
            </a:r>
            <a:r>
              <a:rPr lang="zh-CN" altLang="en-US" sz="1200" dirty="0">
                <a:solidFill>
                  <a:schemeClr val="bg1"/>
                </a:solidFill>
                <a:sym typeface="+mn-ea"/>
              </a:rPr>
              <a:t> program, and the cloud big data and online remote assistance from security experts.</a:t>
            </a:r>
            <a:endParaRPr lang="zh-CN" altLang="en-US" sz="1200" dirty="0">
              <a:solidFill>
                <a:schemeClr val="bg1"/>
              </a:solidFill>
            </a:endParaRPr>
          </a:p>
          <a:p>
            <a:pPr algn="just">
              <a:lnSpc>
                <a:spcPct val="120000"/>
              </a:lnSpc>
              <a:spcAft>
                <a:spcPts val="100"/>
              </a:spcAft>
            </a:pPr>
            <a:endParaRPr lang="zh-CN" altLang="en-US" sz="1200" b="1" dirty="0">
              <a:solidFill>
                <a:srgbClr val="0AAFF1"/>
              </a:solidFill>
              <a:sym typeface="+mn-ea"/>
            </a:endParaRPr>
          </a:p>
          <a:p>
            <a:pPr algn="just">
              <a:lnSpc>
                <a:spcPct val="120000"/>
              </a:lnSpc>
              <a:spcAft>
                <a:spcPts val="100"/>
              </a:spcAft>
            </a:pPr>
            <a:r>
              <a:rPr lang="en-US" altLang="zh-CN" sz="1200" b="1" dirty="0">
                <a:solidFill>
                  <a:srgbClr val="0AAFF1"/>
                </a:solidFill>
                <a:sym typeface="+mn-ea"/>
              </a:rPr>
              <a:t>3. A</a:t>
            </a:r>
            <a:r>
              <a:rPr lang="zh-CN" altLang="en-US" sz="1200" b="1" dirty="0">
                <a:solidFill>
                  <a:srgbClr val="0AAFF1"/>
                </a:solidFill>
                <a:sym typeface="+mn-ea"/>
              </a:rPr>
              <a:t>re you able to accurately locate any security problems and carry out effective closed-loop treatment?</a:t>
            </a:r>
            <a:endParaRPr lang="en-US" altLang="zh-CN" sz="1200" b="1" dirty="0">
              <a:solidFill>
                <a:schemeClr val="bg1"/>
              </a:solidFill>
              <a:sym typeface="+mn-ea"/>
            </a:endParaRPr>
          </a:p>
          <a:p>
            <a:pPr algn="just">
              <a:lnSpc>
                <a:spcPct val="120000"/>
              </a:lnSpc>
              <a:spcAft>
                <a:spcPts val="100"/>
              </a:spcAft>
            </a:pPr>
            <a:r>
              <a:rPr lang="zh-CN" altLang="en-US" sz="1200" i="1" dirty="0">
                <a:solidFill>
                  <a:srgbClr val="92D04F"/>
                </a:solidFill>
                <a:sym typeface="+mn-ea"/>
              </a:rPr>
              <a:t>Note: </a:t>
            </a:r>
            <a:r>
              <a:rPr lang="zh-CN" altLang="en-US" sz="1200" dirty="0">
                <a:solidFill>
                  <a:schemeClr val="bg1"/>
                </a:solidFill>
                <a:sym typeface="+mn-ea"/>
              </a:rPr>
              <a:t>When a security incident occurs, it is often too late with a lack of effective closed-loop remediation me</a:t>
            </a:r>
            <a:r>
              <a:rPr lang="en-US" altLang="zh-CN" sz="1200" dirty="0">
                <a:solidFill>
                  <a:schemeClr val="bg1"/>
                </a:solidFill>
                <a:sym typeface="+mn-ea"/>
              </a:rPr>
              <a:t>thod</a:t>
            </a:r>
            <a:r>
              <a:rPr lang="zh-CN" altLang="en-US" sz="1200" dirty="0">
                <a:solidFill>
                  <a:schemeClr val="bg1"/>
                </a:solidFill>
                <a:sym typeface="+mn-ea"/>
              </a:rPr>
              <a:t>s. Endpoint </a:t>
            </a:r>
            <a:endParaRPr lang="en-US" altLang="zh-CN" sz="1200" dirty="0">
              <a:solidFill>
                <a:schemeClr val="bg1"/>
              </a:solidFill>
              <a:sym typeface="+mn-ea"/>
            </a:endParaRPr>
          </a:p>
          <a:p>
            <a:pPr algn="just">
              <a:lnSpc>
                <a:spcPct val="120000"/>
              </a:lnSpc>
              <a:spcAft>
                <a:spcPts val="100"/>
              </a:spcAft>
            </a:pPr>
            <a:r>
              <a:rPr lang="zh-CN" altLang="en-US" sz="1200" dirty="0">
                <a:solidFill>
                  <a:schemeClr val="bg1"/>
                </a:solidFill>
                <a:sym typeface="+mn-ea"/>
              </a:rPr>
              <a:t>Secure provides a one-click kill function to quickly </a:t>
            </a:r>
            <a:r>
              <a:rPr lang="en-US" altLang="zh-CN" sz="1200" dirty="0">
                <a:solidFill>
                  <a:schemeClr val="bg1"/>
                </a:solidFill>
                <a:sym typeface="+mn-ea"/>
              </a:rPr>
              <a:t>solve this problem</a:t>
            </a:r>
            <a:r>
              <a:rPr lang="zh-CN" altLang="en-US" sz="1200" dirty="0">
                <a:solidFill>
                  <a:schemeClr val="bg1"/>
                </a:solidFill>
                <a:sym typeface="+mn-ea"/>
              </a:rPr>
              <a:t>.</a:t>
            </a:r>
            <a:endParaRPr lang="zh-CN" altLang="en-US" sz="1200" dirty="0">
              <a:solidFill>
                <a:schemeClr val="bg1"/>
              </a:solidFill>
            </a:endParaRPr>
          </a:p>
          <a:p>
            <a:pPr algn="just">
              <a:lnSpc>
                <a:spcPct val="120000"/>
              </a:lnSpc>
              <a:spcAft>
                <a:spcPts val="100"/>
              </a:spcAft>
            </a:pPr>
            <a:endParaRPr lang="zh-CN" altLang="en-US" sz="1200" dirty="0">
              <a:solidFill>
                <a:schemeClr val="bg1"/>
              </a:solidFill>
              <a:sym typeface="+mn-ea"/>
            </a:endParaRPr>
          </a:p>
          <a:p>
            <a:pPr algn="just">
              <a:lnSpc>
                <a:spcPct val="120000"/>
              </a:lnSpc>
              <a:spcAft>
                <a:spcPts val="100"/>
              </a:spcAft>
            </a:pPr>
            <a:r>
              <a:rPr lang="en-US" altLang="zh-CN" sz="1200" b="1" dirty="0">
                <a:solidFill>
                  <a:srgbClr val="0AAFF1"/>
                </a:solidFill>
                <a:sym typeface="+mn-ea"/>
              </a:rPr>
              <a:t>4. </a:t>
            </a:r>
            <a:r>
              <a:rPr lang="en-US" sz="1200" b="1" dirty="0">
                <a:solidFill>
                  <a:srgbClr val="0AAFF1"/>
                </a:solidFill>
                <a:sym typeface="+mn-ea"/>
              </a:rPr>
              <a:t>If they use </a:t>
            </a:r>
            <a:r>
              <a:rPr lang="en-US" altLang="zh-CN" sz="1200" b="1" dirty="0">
                <a:solidFill>
                  <a:srgbClr val="0AAFF1"/>
                </a:solidFill>
                <a:sym typeface="+mn-ea"/>
              </a:rPr>
              <a:t>XP, WIN7, or Win Server2003, discuss Endpoint Secure's patch-free vulnerability repair functions.</a:t>
            </a:r>
            <a:endParaRPr lang="en-US" altLang="zh-CN" sz="1200" b="1" dirty="0">
              <a:solidFill>
                <a:srgbClr val="0AAFF1"/>
              </a:solidFill>
            </a:endParaRPr>
          </a:p>
          <a:p>
            <a:pPr algn="just">
              <a:lnSpc>
                <a:spcPct val="120000"/>
              </a:lnSpc>
              <a:spcAft>
                <a:spcPts val="100"/>
              </a:spcAft>
            </a:pPr>
            <a:endParaRPr lang="en-US" altLang="zh-CN" sz="1200" dirty="0">
              <a:solidFill>
                <a:schemeClr val="bg1"/>
              </a:solidFill>
              <a:sym typeface="+mn-ea"/>
            </a:endParaRPr>
          </a:p>
          <a:p>
            <a:pPr algn="just">
              <a:lnSpc>
                <a:spcPct val="120000"/>
              </a:lnSpc>
              <a:spcAft>
                <a:spcPts val="100"/>
              </a:spcAft>
            </a:pPr>
            <a:r>
              <a:rPr lang="en-US" altLang="zh-CN" sz="1200" b="1" dirty="0">
                <a:solidFill>
                  <a:srgbClr val="0AAFF1"/>
                </a:solidFill>
                <a:sym typeface="+mn-ea"/>
              </a:rPr>
              <a:t>5. Can your firewall provide integrated protection capabilities?</a:t>
            </a:r>
            <a:endParaRPr lang="zh-CN" altLang="en-US" sz="1200" dirty="0">
              <a:solidFill>
                <a:schemeClr val="bg1"/>
              </a:solidFill>
            </a:endParaRPr>
          </a:p>
          <a:p>
            <a:pPr algn="just">
              <a:lnSpc>
                <a:spcPct val="120000"/>
              </a:lnSpc>
              <a:spcAft>
                <a:spcPts val="100"/>
              </a:spcAft>
            </a:pPr>
            <a:r>
              <a:rPr lang="zh-CN" altLang="en-US" sz="1200" dirty="0">
                <a:solidFill>
                  <a:schemeClr val="bg1"/>
                </a:solidFill>
              </a:rPr>
              <a:t>Network-end</a:t>
            </a:r>
            <a:r>
              <a:rPr lang="en-US" altLang="zh-CN" sz="1200" dirty="0">
                <a:solidFill>
                  <a:schemeClr val="bg1"/>
                </a:solidFill>
              </a:rPr>
              <a:t>point</a:t>
            </a:r>
            <a:r>
              <a:rPr lang="zh-CN" altLang="en-US" sz="1200" dirty="0">
                <a:solidFill>
                  <a:schemeClr val="bg1"/>
                </a:solidFill>
              </a:rPr>
              <a:t> </a:t>
            </a:r>
            <a:r>
              <a:rPr lang="en-US" altLang="zh-CN" sz="1200" dirty="0">
                <a:solidFill>
                  <a:schemeClr val="bg1"/>
                </a:solidFill>
              </a:rPr>
              <a:t>integration</a:t>
            </a:r>
            <a:r>
              <a:rPr lang="zh-CN" altLang="en-US" sz="1200" dirty="0">
                <a:solidFill>
                  <a:schemeClr val="bg1"/>
                </a:solidFill>
              </a:rPr>
              <a:t> and rapid response highlight the advantages of Sangfor Endpoint Secure in threat </a:t>
            </a:r>
            <a:r>
              <a:rPr lang="en-US" altLang="zh-CN" sz="1200" dirty="0">
                <a:solidFill>
                  <a:schemeClr val="bg1"/>
                </a:solidFill>
              </a:rPr>
              <a:t>detection </a:t>
            </a:r>
            <a:r>
              <a:rPr lang="zh-CN" altLang="en-US" sz="1200" dirty="0">
                <a:solidFill>
                  <a:schemeClr val="bg1"/>
                </a:solidFill>
              </a:rPr>
              <a:t>and </a:t>
            </a:r>
            <a:endParaRPr lang="en-US" altLang="zh-CN" sz="1200" dirty="0">
              <a:solidFill>
                <a:schemeClr val="bg1"/>
              </a:solidFill>
            </a:endParaRPr>
          </a:p>
          <a:p>
            <a:pPr algn="just">
              <a:lnSpc>
                <a:spcPct val="120000"/>
              </a:lnSpc>
              <a:spcAft>
                <a:spcPts val="100"/>
              </a:spcAft>
            </a:pPr>
            <a:r>
              <a:rPr lang="zh-CN" altLang="en-US" sz="1200" dirty="0">
                <a:solidFill>
                  <a:schemeClr val="bg1"/>
                </a:solidFill>
              </a:rPr>
              <a:t>one-click response with network-end</a:t>
            </a:r>
            <a:r>
              <a:rPr lang="en-US" altLang="zh-CN" sz="1200" dirty="0">
                <a:solidFill>
                  <a:schemeClr val="bg1"/>
                </a:solidFill>
              </a:rPr>
              <a:t>point</a:t>
            </a:r>
            <a:r>
              <a:rPr lang="zh-CN" altLang="en-US" sz="1200" dirty="0">
                <a:solidFill>
                  <a:schemeClr val="bg1"/>
                </a:solidFill>
              </a:rPr>
              <a:t> </a:t>
            </a:r>
            <a:r>
              <a:rPr lang="en-US" altLang="zh-CN" sz="1200" dirty="0">
                <a:solidFill>
                  <a:schemeClr val="bg1"/>
                </a:solidFill>
              </a:rPr>
              <a:t>integration, making it an overall ransomware </a:t>
            </a:r>
            <a:r>
              <a:rPr lang="en-US" altLang="zh-CN" sz="1200" dirty="0" err="1">
                <a:solidFill>
                  <a:schemeClr val="bg1"/>
                </a:solidFill>
              </a:rPr>
              <a:t>solution.v</a:t>
            </a:r>
            <a:r>
              <a:rPr lang="en-US" altLang="zh-CN" sz="1200" dirty="0">
                <a:solidFill>
                  <a:schemeClr val="bg1"/>
                </a:solidFill>
              </a:rPr>
              <a:t> c</a:t>
            </a:r>
            <a:endParaRPr lang="zh-CN" altLang="en-US" sz="1400" dirty="0">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33679" y="1266073"/>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11" name="文本占位符 1"/>
          <p:cNvSpPr txBox="1"/>
          <p:nvPr/>
        </p:nvSpPr>
        <p:spPr>
          <a:xfrm>
            <a:off x="528195" y="273680"/>
            <a:ext cx="10635696" cy="432802"/>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err="1">
                <a:solidFill>
                  <a:schemeClr val="bg1"/>
                </a:solidFill>
                <a:latin typeface="+mj-lt"/>
              </a:rPr>
              <a:t>Sangfor</a:t>
            </a:r>
            <a:r>
              <a:rPr lang="en-US" altLang="zh-CN" dirty="0">
                <a:solidFill>
                  <a:schemeClr val="bg1"/>
                </a:solidFill>
                <a:latin typeface="+mj-lt"/>
              </a:rPr>
              <a:t> Endpoint Secure Advantages</a:t>
            </a:r>
            <a:endParaRPr lang="zh-CN" altLang="en-US" dirty="0">
              <a:solidFill>
                <a:schemeClr val="bg1"/>
              </a:solidFill>
              <a:latin typeface="+mj-lt"/>
            </a:endParaRPr>
          </a:p>
        </p:txBody>
      </p:sp>
      <p:sp>
        <p:nvSpPr>
          <p:cNvPr id="18" name="文本框 17"/>
          <p:cNvSpPr txBox="1"/>
          <p:nvPr/>
        </p:nvSpPr>
        <p:spPr>
          <a:xfrm>
            <a:off x="1215159" y="1447948"/>
            <a:ext cx="9746690" cy="4165243"/>
          </a:xfrm>
          <a:prstGeom prst="rect">
            <a:avLst/>
          </a:prstGeom>
          <a:noFill/>
        </p:spPr>
        <p:txBody>
          <a:bodyPr wrap="square" lIns="91440" tIns="45720" rIns="91440" bIns="45720" rtlCol="0" anchor="t">
            <a:spAutoFit/>
          </a:bodyPr>
          <a:lstStyle/>
          <a:p>
            <a:pPr algn="just">
              <a:spcAft>
                <a:spcPts val="800"/>
              </a:spcAft>
              <a:buClr>
                <a:srgbClr val="0AAFF1"/>
              </a:buClr>
            </a:pPr>
            <a:r>
              <a:rPr lang="en-GB" altLang="zh-CN" sz="1100" b="1" dirty="0">
                <a:solidFill>
                  <a:srgbClr val="0AAFF1"/>
                </a:solidFill>
                <a:sym typeface="+mn-ea"/>
              </a:rPr>
              <a:t>1. Endpoint security operation and maintenance functions are relatively complete and easy to use</a:t>
            </a:r>
            <a:endParaRPr lang="en-GB" altLang="zh-CN" sz="1100" b="1" dirty="0">
              <a:solidFill>
                <a:srgbClr val="0AAFF1"/>
              </a:solidFill>
              <a:sym typeface="+mn-ea"/>
            </a:endParaRPr>
          </a:p>
          <a:p>
            <a:pPr marL="171450" indent="-171450" algn="just">
              <a:spcAft>
                <a:spcPts val="800"/>
              </a:spcAft>
              <a:buClr>
                <a:srgbClr val="0AAFF1"/>
              </a:buClr>
              <a:buFont typeface="Wingdings" panose="05000000000000000000" pitchFamily="2" charset="2"/>
              <a:buChar char="Ø"/>
            </a:pPr>
            <a:r>
              <a:rPr lang="en-GB" altLang="zh-CN" sz="1000" dirty="0">
                <a:solidFill>
                  <a:schemeClr val="bg1"/>
                </a:solidFill>
                <a:sym typeface="+mn-ea"/>
              </a:rPr>
              <a:t>Frankly speaking, Symantec SEP may still focus on anti-virus analysis, but it lacks a closed-loop operation and maintenance perspective, such as how to allow administrators to easily see the entire network, how to effectively remotely control endpoints, and how to directly scan and detect risks and vulnerabilities. How to summarize experience and lessons through comprehensive report analysis and improve the overall defense strategy. </a:t>
            </a:r>
            <a:endParaRPr lang="en-GB" altLang="zh-CN" sz="1000" dirty="0">
              <a:solidFill>
                <a:schemeClr val="bg1"/>
              </a:solidFill>
              <a:sym typeface="+mn-ea"/>
            </a:endParaRPr>
          </a:p>
          <a:p>
            <a:pPr algn="just">
              <a:spcAft>
                <a:spcPts val="800"/>
              </a:spcAft>
              <a:buClr>
                <a:srgbClr val="0AAFF1"/>
              </a:buClr>
            </a:pPr>
            <a:r>
              <a:rPr lang="en-GB" altLang="zh-CN" sz="1100" b="1" dirty="0">
                <a:solidFill>
                  <a:srgbClr val="0AAFF1"/>
                </a:solidFill>
                <a:sym typeface="+mn-ea"/>
              </a:rPr>
              <a:t>2. Advantages of ES at the operation and maintenance level</a:t>
            </a:r>
            <a:endParaRPr lang="en-GB" altLang="zh-CN" sz="1100" b="1" dirty="0">
              <a:solidFill>
                <a:srgbClr val="0AAFF1"/>
              </a:solidFill>
              <a:sym typeface="+mn-ea"/>
            </a:endParaRPr>
          </a:p>
          <a:p>
            <a:pPr marL="171450" indent="-171450" algn="just">
              <a:spcAft>
                <a:spcPts val="800"/>
              </a:spcAft>
              <a:buClr>
                <a:srgbClr val="0AAFF1"/>
              </a:buClr>
              <a:buFont typeface="Wingdings" panose="05000000000000000000" pitchFamily="2" charset="2"/>
              <a:buChar char="Ø"/>
            </a:pPr>
            <a:r>
              <a:rPr lang="en-GB" altLang="zh-CN" sz="1000" dirty="0">
                <a:solidFill>
                  <a:schemeClr val="bg1"/>
                </a:solidFill>
                <a:sym typeface="+mn-ea"/>
              </a:rPr>
              <a:t>Security administrators can use ES to overview the entire network threats, what are the current problems of each endpoint in real time. Symantec SEP does not provide this kind of whole perspective of risk perception and presentation ability, and this kind of ability is very needed by operation and maintenance engineer.</a:t>
            </a:r>
            <a:endParaRPr lang="en-GB" altLang="zh-CN" sz="1000" dirty="0">
              <a:solidFill>
                <a:schemeClr val="bg1"/>
              </a:solidFill>
              <a:sym typeface="+mn-ea"/>
            </a:endParaRPr>
          </a:p>
          <a:p>
            <a:pPr marL="171450" indent="-171450" algn="just">
              <a:spcAft>
                <a:spcPts val="800"/>
              </a:spcAft>
              <a:buClr>
                <a:srgbClr val="0AAFF1"/>
              </a:buClr>
              <a:buFont typeface="Wingdings" panose="05000000000000000000" pitchFamily="2" charset="2"/>
              <a:buChar char="Ø"/>
            </a:pPr>
            <a:r>
              <a:rPr lang="en-GB" altLang="zh-CN" sz="1000" dirty="0" err="1">
                <a:solidFill>
                  <a:schemeClr val="bg1"/>
                </a:solidFill>
                <a:sym typeface="+mn-ea"/>
              </a:rPr>
              <a:t>Sangfor</a:t>
            </a:r>
            <a:r>
              <a:rPr lang="en-GB" altLang="zh-CN" sz="1000" dirty="0">
                <a:solidFill>
                  <a:schemeClr val="bg1"/>
                </a:solidFill>
                <a:sym typeface="+mn-ea"/>
              </a:rPr>
              <a:t> ES micro-segmentation function can be tailored to the isolation strategy of each endpoint/endpoint group/business domain and the flow between endpoints in the network is visible.</a:t>
            </a:r>
            <a:endParaRPr lang="en-GB" altLang="zh-CN" sz="1000" dirty="0">
              <a:solidFill>
                <a:schemeClr val="bg1"/>
              </a:solidFill>
              <a:sym typeface="+mn-ea"/>
            </a:endParaRPr>
          </a:p>
          <a:p>
            <a:pPr algn="just">
              <a:spcAft>
                <a:spcPts val="800"/>
              </a:spcAft>
              <a:buClr>
                <a:srgbClr val="0AAFF1"/>
              </a:buClr>
            </a:pPr>
            <a:r>
              <a:rPr lang="en-GB" altLang="zh-CN" sz="1100" b="1" dirty="0">
                <a:solidFill>
                  <a:srgbClr val="0AAFF1"/>
                </a:solidFill>
                <a:sym typeface="+mn-ea"/>
              </a:rPr>
              <a:t>3. Closed loop protection and quick response</a:t>
            </a:r>
            <a:endParaRPr lang="en-GB" altLang="zh-CN" sz="1100" b="1" dirty="0">
              <a:solidFill>
                <a:schemeClr val="bg1"/>
              </a:solidFill>
              <a:sym typeface="+mn-ea"/>
            </a:endParaRPr>
          </a:p>
          <a:p>
            <a:pPr marL="171450" indent="-171450" algn="just">
              <a:spcAft>
                <a:spcPts val="800"/>
              </a:spcAft>
              <a:buClr>
                <a:srgbClr val="0AAFF1"/>
              </a:buClr>
              <a:buFont typeface="Wingdings" panose="05000000000000000000" pitchFamily="2" charset="2"/>
              <a:buChar char="Ø"/>
            </a:pPr>
            <a:r>
              <a:rPr lang="en-GB" altLang="zh-CN" sz="1000" dirty="0">
                <a:solidFill>
                  <a:schemeClr val="bg1"/>
                </a:solidFill>
                <a:sym typeface="+mn-ea"/>
              </a:rPr>
              <a:t>At the endpoint security protection level, </a:t>
            </a:r>
            <a:r>
              <a:rPr lang="en-GB" altLang="zh-CN" sz="1000" dirty="0" err="1">
                <a:solidFill>
                  <a:schemeClr val="bg1"/>
                </a:solidFill>
                <a:sym typeface="+mn-ea"/>
              </a:rPr>
              <a:t>Sangfor</a:t>
            </a:r>
            <a:r>
              <a:rPr lang="en-GB" altLang="zh-CN" sz="1000" dirty="0">
                <a:solidFill>
                  <a:schemeClr val="bg1"/>
                </a:solidFill>
                <a:sym typeface="+mn-ea"/>
              </a:rPr>
              <a:t> ES has a small closed loop and a large closed loop, forming a complete capability coverage.</a:t>
            </a:r>
            <a:endParaRPr lang="en-GB" altLang="zh-CN" sz="1000" dirty="0">
              <a:solidFill>
                <a:schemeClr val="bg1"/>
              </a:solidFill>
              <a:sym typeface="+mn-ea"/>
            </a:endParaRPr>
          </a:p>
          <a:p>
            <a:pPr marL="171450" indent="-171450" algn="just">
              <a:spcAft>
                <a:spcPts val="800"/>
              </a:spcAft>
              <a:buClr>
                <a:srgbClr val="0AAFF1"/>
              </a:buClr>
              <a:buFont typeface="Wingdings" panose="05000000000000000000" pitchFamily="2" charset="2"/>
              <a:buChar char="Ø"/>
            </a:pPr>
            <a:r>
              <a:rPr lang="en-GB" altLang="zh-CN" sz="1000" dirty="0">
                <a:solidFill>
                  <a:schemeClr val="bg1"/>
                </a:solidFill>
                <a:sym typeface="+mn-ea"/>
              </a:rPr>
              <a:t>Small closed loop: </a:t>
            </a:r>
            <a:r>
              <a:rPr lang="en-GB" altLang="zh-CN" sz="1000" dirty="0" err="1">
                <a:solidFill>
                  <a:schemeClr val="bg1"/>
                </a:solidFill>
                <a:sym typeface="+mn-ea"/>
              </a:rPr>
              <a:t>Sangfor</a:t>
            </a:r>
            <a:r>
              <a:rPr lang="en-GB" altLang="zh-CN" sz="1000" dirty="0">
                <a:solidFill>
                  <a:schemeClr val="bg1"/>
                </a:solidFill>
                <a:sym typeface="+mn-ea"/>
              </a:rPr>
              <a:t> ES forms a small closed loop of endpoint security from prevention-protection-detection-response-operation.</a:t>
            </a:r>
            <a:endParaRPr lang="en-GB" altLang="zh-CN" sz="1000" dirty="0">
              <a:solidFill>
                <a:schemeClr val="bg1"/>
              </a:solidFill>
              <a:sym typeface="+mn-ea"/>
            </a:endParaRPr>
          </a:p>
          <a:p>
            <a:pPr marL="171450" indent="-171450" algn="just">
              <a:spcAft>
                <a:spcPts val="800"/>
              </a:spcAft>
              <a:buClr>
                <a:srgbClr val="0AAFF1"/>
              </a:buClr>
              <a:buFont typeface="Wingdings" panose="05000000000000000000" pitchFamily="2" charset="2"/>
              <a:buChar char="Ø"/>
            </a:pPr>
            <a:r>
              <a:rPr lang="en-GB" altLang="zh-CN" sz="1000" dirty="0">
                <a:solidFill>
                  <a:schemeClr val="bg1"/>
                </a:solidFill>
                <a:sym typeface="+mn-ea"/>
              </a:rPr>
              <a:t>Large closed loop: the multi-product integration loop, supports integration with NGAF/IAM/CC/security service SOC platform, cloud etc. The large closed loop can make the detection and killing more accurate, and greatly improve the efficiency of threat disposal. It is a great value for security operation and maintenance. </a:t>
            </a:r>
            <a:endParaRPr lang="en-GB" altLang="zh-CN" sz="1000" dirty="0">
              <a:solidFill>
                <a:schemeClr val="bg1"/>
              </a:solidFill>
              <a:sym typeface="+mn-ea"/>
            </a:endParaRPr>
          </a:p>
          <a:p>
            <a:pPr algn="just">
              <a:spcAft>
                <a:spcPts val="800"/>
              </a:spcAft>
              <a:buClr>
                <a:srgbClr val="0AAFF1"/>
              </a:buClr>
            </a:pPr>
            <a:r>
              <a:rPr lang="en-GB" altLang="zh-CN" sz="1100" b="1" dirty="0">
                <a:solidFill>
                  <a:srgbClr val="0AAFF1"/>
                </a:solidFill>
                <a:sym typeface="+mn-ea"/>
              </a:rPr>
              <a:t>4. </a:t>
            </a:r>
            <a:r>
              <a:rPr lang="en-GB" altLang="zh-CN" sz="1100" b="1" dirty="0" err="1">
                <a:solidFill>
                  <a:srgbClr val="0AAFF1"/>
                </a:solidFill>
                <a:sym typeface="+mn-ea"/>
              </a:rPr>
              <a:t>Sangfor</a:t>
            </a:r>
            <a:r>
              <a:rPr lang="en-GB" altLang="zh-CN" sz="1100" b="1" dirty="0">
                <a:solidFill>
                  <a:srgbClr val="0AAFF1"/>
                </a:solidFill>
                <a:sym typeface="+mn-ea"/>
              </a:rPr>
              <a:t> anti-ransomware module</a:t>
            </a:r>
            <a:endParaRPr lang="en-GB" altLang="zh-CN" sz="1100" b="1" dirty="0">
              <a:solidFill>
                <a:srgbClr val="0AAFF1"/>
              </a:solidFill>
              <a:sym typeface="+mn-ea"/>
            </a:endParaRPr>
          </a:p>
          <a:p>
            <a:pPr marL="171450" indent="-171450" algn="just">
              <a:spcAft>
                <a:spcPts val="800"/>
              </a:spcAft>
              <a:buClr>
                <a:srgbClr val="0AAFF1"/>
              </a:buClr>
              <a:buFont typeface="Wingdings" panose="05000000000000000000" pitchFamily="2" charset="2"/>
              <a:buChar char="Ø"/>
            </a:pPr>
            <a:r>
              <a:rPr lang="en-GB" altLang="zh-CN" sz="1000" dirty="0">
                <a:solidFill>
                  <a:schemeClr val="bg1"/>
                </a:solidFill>
                <a:sym typeface="+mn-ea"/>
              </a:rPr>
              <a:t>In the field of ransomware protection, ES provides special defense capabilities (layer 4-5-6 protection architecture), and it is displayed on the main page of ES and provide convenient operation guidelines. </a:t>
            </a:r>
            <a:r>
              <a:rPr lang="en-GB" altLang="zh-CN" sz="1000" dirty="0" err="1">
                <a:solidFill>
                  <a:schemeClr val="bg1"/>
                </a:solidFill>
                <a:sym typeface="+mn-ea"/>
              </a:rPr>
              <a:t>Sangfor</a:t>
            </a:r>
            <a:r>
              <a:rPr lang="en-GB" altLang="zh-CN" sz="1000" dirty="0">
                <a:solidFill>
                  <a:schemeClr val="bg1"/>
                </a:solidFill>
                <a:sym typeface="+mn-ea"/>
              </a:rPr>
              <a:t> is the most professional vendor in the world in ransomware protection.</a:t>
            </a:r>
            <a:endParaRPr lang="en-GB" altLang="zh-CN" sz="1000" dirty="0">
              <a:solidFill>
                <a:schemeClr val="bg1"/>
              </a:solidFill>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6" name="矩形 5"/>
          <p:cNvSpPr/>
          <p:nvPr/>
        </p:nvSpPr>
        <p:spPr>
          <a:xfrm>
            <a:off x="833679" y="1266073"/>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9" name="文本占位符 1"/>
          <p:cNvSpPr txBox="1"/>
          <p:nvPr/>
        </p:nvSpPr>
        <p:spPr>
          <a:xfrm>
            <a:off x="528195" y="273680"/>
            <a:ext cx="10635696" cy="432802"/>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err="1">
                <a:solidFill>
                  <a:schemeClr val="bg1"/>
                </a:solidFill>
                <a:latin typeface="+mj-lt"/>
              </a:rPr>
              <a:t>Sangfor</a:t>
            </a:r>
            <a:r>
              <a:rPr lang="en-US" altLang="zh-CN" dirty="0">
                <a:solidFill>
                  <a:schemeClr val="bg1"/>
                </a:solidFill>
                <a:latin typeface="+mj-lt"/>
              </a:rPr>
              <a:t> Endpoint Secure Advantages</a:t>
            </a:r>
            <a:endParaRPr lang="zh-CN" altLang="en-US" dirty="0">
              <a:solidFill>
                <a:schemeClr val="bg1"/>
              </a:solidFill>
              <a:latin typeface="+mj-lt"/>
            </a:endParaRPr>
          </a:p>
        </p:txBody>
      </p:sp>
      <p:sp>
        <p:nvSpPr>
          <p:cNvPr id="11" name="文本框 10"/>
          <p:cNvSpPr txBox="1"/>
          <p:nvPr/>
        </p:nvSpPr>
        <p:spPr>
          <a:xfrm>
            <a:off x="1244275" y="1718815"/>
            <a:ext cx="9600933" cy="3530197"/>
          </a:xfrm>
          <a:prstGeom prst="rect">
            <a:avLst/>
          </a:prstGeom>
          <a:noFill/>
        </p:spPr>
        <p:txBody>
          <a:bodyPr wrap="square" lIns="91440" tIns="45720" rIns="91440" bIns="45720" rtlCol="0" anchor="t">
            <a:spAutoFit/>
          </a:bodyPr>
          <a:lstStyle/>
          <a:p>
            <a:pPr marL="228600" indent="-228600" algn="just">
              <a:lnSpc>
                <a:spcPct val="120000"/>
              </a:lnSpc>
              <a:spcAft>
                <a:spcPts val="800"/>
              </a:spcAft>
              <a:buClr>
                <a:srgbClr val="0AAFF1"/>
              </a:buClr>
              <a:buFont typeface="Wingdings" panose="05000000000000000000" pitchFamily="2" charset="2"/>
              <a:buChar char="Ø"/>
            </a:pPr>
            <a:r>
              <a:rPr lang="en-GB" altLang="zh-CN" sz="1100" dirty="0">
                <a:solidFill>
                  <a:schemeClr val="bg1"/>
                </a:solidFill>
                <a:sym typeface="+mn-ea"/>
              </a:rPr>
              <a:t>The acquisition by Broadcom was not factored into this analysis as the acquisition has not closed. The acquisition by Broadcom adds some uncertainty to Symantec’s execution. Broadcom’s goals may not align with Symantec’s customers’ aspirations for the </a:t>
            </a:r>
            <a:r>
              <a:rPr lang="en-GB" altLang="zh-CN" sz="1100" dirty="0" err="1">
                <a:solidFill>
                  <a:schemeClr val="bg1"/>
                </a:solidFill>
                <a:sym typeface="+mn-ea"/>
              </a:rPr>
              <a:t>Sangfor</a:t>
            </a:r>
            <a:r>
              <a:rPr lang="en-GB" altLang="zh-CN" sz="1100" dirty="0">
                <a:solidFill>
                  <a:schemeClr val="bg1"/>
                </a:solidFill>
                <a:sym typeface="+mn-ea"/>
              </a:rPr>
              <a:t> Endpoint Secure.</a:t>
            </a:r>
            <a:endParaRPr lang="en-GB" altLang="zh-CN" sz="1100" dirty="0">
              <a:solidFill>
                <a:schemeClr val="bg1"/>
              </a:solidFill>
              <a:sym typeface="+mn-ea"/>
            </a:endParaRPr>
          </a:p>
          <a:p>
            <a:pPr marL="228600" indent="-228600" algn="just">
              <a:lnSpc>
                <a:spcPct val="120000"/>
              </a:lnSpc>
              <a:spcAft>
                <a:spcPts val="800"/>
              </a:spcAft>
              <a:buClr>
                <a:srgbClr val="0AAFF1"/>
              </a:buClr>
              <a:buFont typeface="Wingdings" panose="05000000000000000000" pitchFamily="2" charset="2"/>
              <a:buChar char="Ø"/>
            </a:pPr>
            <a:r>
              <a:rPr lang="en-GB" altLang="zh-CN" sz="1100" dirty="0">
                <a:solidFill>
                  <a:schemeClr val="bg1"/>
                </a:solidFill>
              </a:rPr>
              <a:t>Symantec’s has undergone numerous management changes over the past several years, including the recent departure of its CEO and replacement of several key managers. Symantec has been gradually losing market share as the market becomes more competitive, and it has lost its first place in market share by seat licenses to Microsoft.</a:t>
            </a:r>
            <a:endParaRPr lang="en-GB" altLang="zh-CN" sz="1100" dirty="0">
              <a:solidFill>
                <a:schemeClr val="bg1"/>
              </a:solidFill>
            </a:endParaRPr>
          </a:p>
          <a:p>
            <a:pPr marL="228600" indent="-228600" algn="just">
              <a:lnSpc>
                <a:spcPct val="120000"/>
              </a:lnSpc>
              <a:spcAft>
                <a:spcPts val="800"/>
              </a:spcAft>
              <a:buClr>
                <a:srgbClr val="0AAFF1"/>
              </a:buClr>
              <a:buFont typeface="Wingdings" panose="05000000000000000000" pitchFamily="2" charset="2"/>
              <a:buChar char="Ø"/>
            </a:pPr>
            <a:r>
              <a:rPr lang="en-GB" altLang="zh-CN" sz="1100" dirty="0">
                <a:solidFill>
                  <a:schemeClr val="bg1"/>
                </a:solidFill>
              </a:rPr>
              <a:t>Although Symantec has made significant investments in integrating its various products into a more cohesive middleware platform called Symantec Integrated Cyber Defense Exchange(</a:t>
            </a:r>
            <a:r>
              <a:rPr lang="en-GB" altLang="zh-CN" sz="1100" dirty="0" err="1">
                <a:solidFill>
                  <a:schemeClr val="bg1"/>
                </a:solidFill>
              </a:rPr>
              <a:t>ICDx</a:t>
            </a:r>
            <a:r>
              <a:rPr lang="en-GB" altLang="zh-CN" sz="1100" dirty="0">
                <a:solidFill>
                  <a:schemeClr val="bg1"/>
                </a:solidFill>
              </a:rPr>
              <a:t>), it is still lacking a universal incident response environment. However, Symantec does offer a rich set of APIs to integrate with other security tools.</a:t>
            </a:r>
            <a:endParaRPr lang="en-GB" altLang="zh-CN" sz="1100" dirty="0">
              <a:solidFill>
                <a:schemeClr val="bg1"/>
              </a:solidFill>
            </a:endParaRPr>
          </a:p>
          <a:p>
            <a:pPr marL="228600" indent="-228600" algn="just">
              <a:lnSpc>
                <a:spcPct val="120000"/>
              </a:lnSpc>
              <a:spcAft>
                <a:spcPts val="800"/>
              </a:spcAft>
              <a:buClr>
                <a:srgbClr val="0AAFF1"/>
              </a:buClr>
              <a:buFont typeface="Wingdings" panose="05000000000000000000" pitchFamily="2" charset="2"/>
              <a:buChar char="Ø"/>
            </a:pPr>
            <a:r>
              <a:rPr lang="en-GB" altLang="zh-CN" sz="1100" dirty="0">
                <a:solidFill>
                  <a:schemeClr val="bg1"/>
                </a:solidFill>
              </a:rPr>
              <a:t>Symantec EDR is missing advanced functions for large enterprise customers, such as case management workflow, remote shell response function (due 1Q20) and rapid pivot capabilities from one query to another. EDR does not provide blocking rules although automated actions can be scripted for specific detections. The user interface lacks guided investigation tips or contextual information, which makes it difficult to use for mainstream buyers. EDR and SEP are different management consoles.</a:t>
            </a:r>
            <a:endParaRPr lang="en-GB" altLang="zh-CN" sz="1100" dirty="0">
              <a:solidFill>
                <a:schemeClr val="bg1"/>
              </a:solidFill>
            </a:endParaRPr>
          </a:p>
          <a:p>
            <a:pPr marL="228600" indent="-228600" algn="just">
              <a:lnSpc>
                <a:spcPct val="120000"/>
              </a:lnSpc>
              <a:spcAft>
                <a:spcPts val="800"/>
              </a:spcAft>
              <a:buClr>
                <a:srgbClr val="0AAFF1"/>
              </a:buClr>
              <a:buFont typeface="Wingdings" panose="05000000000000000000" pitchFamily="2" charset="2"/>
              <a:buChar char="Ø"/>
            </a:pPr>
            <a:r>
              <a:rPr lang="en-GB" altLang="zh-CN" sz="1100" dirty="0">
                <a:solidFill>
                  <a:schemeClr val="bg1"/>
                </a:solidFill>
              </a:rPr>
              <a:t>SEP 15 Cloud console is relatively new and, although Symantec reports 55% of customers are using cloud, the vast majority are not using SEP 15 Cloud console. SEP Cloud is not FedRAMP certified.</a:t>
            </a:r>
            <a:endParaRPr lang="en-GB" altLang="zh-CN" sz="1100" dirty="0">
              <a:solidFill>
                <a:schemeClr val="bg1"/>
              </a:solidFill>
            </a:endParaRPr>
          </a:p>
        </p:txBody>
      </p:sp>
      <p:sp>
        <p:nvSpPr>
          <p:cNvPr id="2" name="文本框 1"/>
          <p:cNvSpPr txBox="1"/>
          <p:nvPr/>
        </p:nvSpPr>
        <p:spPr>
          <a:xfrm>
            <a:off x="1249477" y="1420005"/>
            <a:ext cx="1507852" cy="307777"/>
          </a:xfrm>
          <a:prstGeom prst="rect">
            <a:avLst/>
          </a:prstGeom>
          <a:noFill/>
        </p:spPr>
        <p:txBody>
          <a:bodyPr wrap="square" rtlCol="0">
            <a:spAutoFit/>
          </a:bodyPr>
          <a:lstStyle/>
          <a:p>
            <a:r>
              <a:rPr kumimoji="1" lang="en-GB" altLang="zh-CN" sz="1400" b="1" i="1" dirty="0">
                <a:solidFill>
                  <a:srgbClr val="0AAFF1"/>
                </a:solidFill>
              </a:rPr>
              <a:t>Cautions</a:t>
            </a:r>
            <a:endParaRPr kumimoji="1" lang="zh-CN" altLang="en-US" sz="1400" b="1" i="1" dirty="0">
              <a:solidFill>
                <a:srgbClr val="0AAFF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833679" y="1266073"/>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 name="矩形 1"/>
          <p:cNvSpPr/>
          <p:nvPr/>
        </p:nvSpPr>
        <p:spPr>
          <a:xfrm>
            <a:off x="3145537" y="1454376"/>
            <a:ext cx="5894774" cy="40740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11" name="文本占位符 1"/>
          <p:cNvSpPr txBox="1"/>
          <p:nvPr/>
        </p:nvSpPr>
        <p:spPr>
          <a:xfrm>
            <a:off x="528195" y="281175"/>
            <a:ext cx="10635696" cy="432802"/>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Price Analysis</a:t>
            </a:r>
            <a:endParaRPr lang="en-US" altLang="zh-CN" dirty="0">
              <a:solidFill>
                <a:schemeClr val="bg1"/>
              </a:solidFill>
              <a:latin typeface="+mj-lt"/>
            </a:endParaRPr>
          </a:p>
        </p:txBody>
      </p:sp>
      <p:pic>
        <p:nvPicPr>
          <p:cNvPr id="8" name="图片 7" descr="截屏2021-05-08 上午10.33.16"/>
          <p:cNvPicPr>
            <a:picLocks noChangeAspect="1"/>
          </p:cNvPicPr>
          <p:nvPr/>
        </p:nvPicPr>
        <p:blipFill>
          <a:blip r:embed="rId1"/>
          <a:stretch>
            <a:fillRect/>
          </a:stretch>
        </p:blipFill>
        <p:spPr>
          <a:xfrm>
            <a:off x="3179120" y="1472664"/>
            <a:ext cx="5833759" cy="399225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33679" y="1266073"/>
            <a:ext cx="10509651" cy="4458663"/>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2" name="日期占位符 1"/>
          <p:cNvSpPr>
            <a:spLocks noGrp="1"/>
          </p:cNvSpPr>
          <p:nvPr>
            <p:ph type="dt" sz="half" idx="10"/>
          </p:nvPr>
        </p:nvSpPr>
        <p:spPr>
          <a:xfrm>
            <a:off x="1089660" y="640545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15" name="页脚占位符 2"/>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6" name="灯片编号占位符 3"/>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fld>
            <a:endParaRPr lang="zh-CN" altLang="en-US"/>
          </a:p>
        </p:txBody>
      </p:sp>
      <p:sp>
        <p:nvSpPr>
          <p:cNvPr id="11" name="文本占位符 1"/>
          <p:cNvSpPr txBox="1"/>
          <p:nvPr/>
        </p:nvSpPr>
        <p:spPr>
          <a:xfrm>
            <a:off x="528195" y="281175"/>
            <a:ext cx="10635696" cy="432802"/>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mj-lt"/>
              </a:rPr>
              <a:t>Promotional Campaign</a:t>
            </a:r>
            <a:r>
              <a:rPr lang="zh-CN" altLang="en-US" dirty="0">
                <a:solidFill>
                  <a:schemeClr val="bg1"/>
                </a:solidFill>
                <a:latin typeface="+mj-lt"/>
              </a:rPr>
              <a:t> </a:t>
            </a:r>
            <a:endParaRPr lang="zh-CN" altLang="en-US" dirty="0">
              <a:solidFill>
                <a:schemeClr val="bg1"/>
              </a:solidFill>
              <a:latin typeface="+mj-lt"/>
            </a:endParaRPr>
          </a:p>
        </p:txBody>
      </p:sp>
      <p:sp>
        <p:nvSpPr>
          <p:cNvPr id="7" name="文本框 6"/>
          <p:cNvSpPr txBox="1"/>
          <p:nvPr/>
        </p:nvSpPr>
        <p:spPr>
          <a:xfrm>
            <a:off x="1375562" y="2559387"/>
            <a:ext cx="2821095" cy="1279325"/>
          </a:xfrm>
          <a:prstGeom prst="rect">
            <a:avLst/>
          </a:prstGeom>
          <a:noFill/>
        </p:spPr>
        <p:txBody>
          <a:bodyPr wrap="square" lIns="91440" tIns="45720" rIns="91440" bIns="45720" rtlCol="0" anchor="t">
            <a:spAutoFit/>
          </a:bodyPr>
          <a:lstStyle/>
          <a:p>
            <a:pPr algn="r">
              <a:lnSpc>
                <a:spcPct val="150000"/>
              </a:lnSpc>
            </a:pPr>
            <a:r>
              <a:rPr lang="en-US" altLang="zh-CN" sz="1400" dirty="0">
                <a:solidFill>
                  <a:schemeClr val="bg1"/>
                </a:solidFill>
              </a:rPr>
              <a:t>Buy </a:t>
            </a:r>
            <a:r>
              <a:rPr lang="en-US" altLang="zh-CN" sz="2000" b="1" dirty="0">
                <a:solidFill>
                  <a:srgbClr val="92D04F"/>
                </a:solidFill>
              </a:rPr>
              <a:t>1</a:t>
            </a:r>
            <a:r>
              <a:rPr lang="en-US" altLang="zh-CN" sz="1400" dirty="0">
                <a:solidFill>
                  <a:schemeClr val="bg1"/>
                </a:solidFill>
              </a:rPr>
              <a:t> year of </a:t>
            </a:r>
            <a:endParaRPr lang="en-US" altLang="zh-CN" sz="1400" dirty="0">
              <a:solidFill>
                <a:schemeClr val="bg1"/>
              </a:solidFill>
            </a:endParaRPr>
          </a:p>
          <a:p>
            <a:pPr algn="r">
              <a:lnSpc>
                <a:spcPct val="150000"/>
              </a:lnSpc>
            </a:pPr>
            <a:r>
              <a:rPr lang="en-US" altLang="zh-CN" sz="1400" dirty="0">
                <a:solidFill>
                  <a:schemeClr val="bg1"/>
                </a:solidFill>
              </a:rPr>
              <a:t>Endpoint Secure service, </a:t>
            </a:r>
            <a:endParaRPr lang="en-US" altLang="zh-CN" sz="1400" dirty="0">
              <a:solidFill>
                <a:schemeClr val="bg1"/>
              </a:solidFill>
            </a:endParaRPr>
          </a:p>
          <a:p>
            <a:pPr algn="r">
              <a:lnSpc>
                <a:spcPct val="150000"/>
              </a:lnSpc>
            </a:pPr>
            <a:r>
              <a:rPr lang="en-US" altLang="zh-CN" sz="1400" dirty="0">
                <a:solidFill>
                  <a:schemeClr val="bg1"/>
                </a:solidFill>
              </a:rPr>
              <a:t>get </a:t>
            </a:r>
            <a:r>
              <a:rPr lang="en-US" altLang="zh-CN" sz="2000" b="1" dirty="0">
                <a:solidFill>
                  <a:srgbClr val="92D04F"/>
                </a:solidFill>
              </a:rPr>
              <a:t>2</a:t>
            </a:r>
            <a:r>
              <a:rPr lang="en-US" altLang="zh-CN" sz="1400" dirty="0">
                <a:solidFill>
                  <a:schemeClr val="bg1"/>
                </a:solidFill>
              </a:rPr>
              <a:t> years of </a:t>
            </a:r>
            <a:r>
              <a:rPr lang="en-US" altLang="zh-CN" sz="2000" b="1" dirty="0">
                <a:solidFill>
                  <a:srgbClr val="92D04F"/>
                </a:solidFill>
              </a:rPr>
              <a:t>free</a:t>
            </a:r>
            <a:r>
              <a:rPr lang="en-US" altLang="zh-CN" sz="1400" dirty="0">
                <a:solidFill>
                  <a:schemeClr val="bg1"/>
                </a:solidFill>
              </a:rPr>
              <a:t> service.</a:t>
            </a:r>
            <a:endParaRPr lang="en-US" sz="1400" dirty="0">
              <a:solidFill>
                <a:schemeClr val="bg1"/>
              </a:solidFill>
            </a:endParaRPr>
          </a:p>
        </p:txBody>
      </p:sp>
      <p:grpSp>
        <p:nvGrpSpPr>
          <p:cNvPr id="2" name="组合 1"/>
          <p:cNvGrpSpPr/>
          <p:nvPr/>
        </p:nvGrpSpPr>
        <p:grpSpPr>
          <a:xfrm>
            <a:off x="4269612" y="2460378"/>
            <a:ext cx="3637784" cy="2146251"/>
            <a:chOff x="3596832" y="1970468"/>
            <a:chExt cx="4985636" cy="2941468"/>
          </a:xfrm>
        </p:grpSpPr>
        <p:sp>
          <p:nvSpPr>
            <p:cNvPr id="9" name="Freeform 5"/>
            <p:cNvSpPr/>
            <p:nvPr/>
          </p:nvSpPr>
          <p:spPr bwMode="auto">
            <a:xfrm>
              <a:off x="3596832" y="1970468"/>
              <a:ext cx="2416360" cy="2097545"/>
            </a:xfrm>
            <a:custGeom>
              <a:avLst/>
              <a:gdLst>
                <a:gd name="T0" fmla="*/ 1675 w 1675"/>
                <a:gd name="T1" fmla="*/ 725 h 1454"/>
                <a:gd name="T2" fmla="*/ 1256 w 1675"/>
                <a:gd name="T3" fmla="*/ 1454 h 1454"/>
                <a:gd name="T4" fmla="*/ 418 w 1675"/>
                <a:gd name="T5" fmla="*/ 1454 h 1454"/>
                <a:gd name="T6" fmla="*/ 0 w 1675"/>
                <a:gd name="T7" fmla="*/ 725 h 1454"/>
                <a:gd name="T8" fmla="*/ 418 w 1675"/>
                <a:gd name="T9" fmla="*/ 0 h 1454"/>
                <a:gd name="T10" fmla="*/ 1256 w 1675"/>
                <a:gd name="T11" fmla="*/ 0 h 1454"/>
                <a:gd name="T12" fmla="*/ 1671 w 1675"/>
                <a:gd name="T13" fmla="*/ 716 h 1454"/>
                <a:gd name="T14" fmla="*/ 1675 w 1675"/>
                <a:gd name="T15" fmla="*/ 725 h 14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5" h="1454">
                  <a:moveTo>
                    <a:pt x="1675" y="725"/>
                  </a:moveTo>
                  <a:lnTo>
                    <a:pt x="1256" y="1454"/>
                  </a:lnTo>
                  <a:lnTo>
                    <a:pt x="418" y="1454"/>
                  </a:lnTo>
                  <a:lnTo>
                    <a:pt x="0" y="725"/>
                  </a:lnTo>
                  <a:lnTo>
                    <a:pt x="418" y="0"/>
                  </a:lnTo>
                  <a:lnTo>
                    <a:pt x="1256" y="0"/>
                  </a:lnTo>
                  <a:lnTo>
                    <a:pt x="1671" y="716"/>
                  </a:lnTo>
                  <a:lnTo>
                    <a:pt x="1675" y="725"/>
                  </a:lnTo>
                  <a:close/>
                </a:path>
              </a:pathLst>
            </a:custGeom>
            <a:solidFill>
              <a:srgbClr val="174199"/>
            </a:solidFill>
            <a:ln>
              <a:noFill/>
            </a:ln>
          </p:spPr>
          <p:txBody>
            <a:bodyPr vert="horz" wrap="square" lIns="91440" tIns="45720" rIns="91440" bIns="45720" numCol="1" anchor="t" anchorCtr="0" compatLnSpc="1"/>
            <a:lstStyle/>
            <a:p>
              <a:endParaRPr lang="en-US"/>
            </a:p>
          </p:txBody>
        </p:sp>
        <p:sp>
          <p:nvSpPr>
            <p:cNvPr id="10" name="Freeform 7"/>
            <p:cNvSpPr/>
            <p:nvPr/>
          </p:nvSpPr>
          <p:spPr bwMode="auto">
            <a:xfrm>
              <a:off x="6164665" y="1970468"/>
              <a:ext cx="2417803" cy="2097545"/>
            </a:xfrm>
            <a:custGeom>
              <a:avLst/>
              <a:gdLst>
                <a:gd name="T0" fmla="*/ 1676 w 1676"/>
                <a:gd name="T1" fmla="*/ 725 h 1454"/>
                <a:gd name="T2" fmla="*/ 1257 w 1676"/>
                <a:gd name="T3" fmla="*/ 1454 h 1454"/>
                <a:gd name="T4" fmla="*/ 419 w 1676"/>
                <a:gd name="T5" fmla="*/ 1454 h 1454"/>
                <a:gd name="T6" fmla="*/ 0 w 1676"/>
                <a:gd name="T7" fmla="*/ 725 h 1454"/>
                <a:gd name="T8" fmla="*/ 4 w 1676"/>
                <a:gd name="T9" fmla="*/ 716 h 1454"/>
                <a:gd name="T10" fmla="*/ 419 w 1676"/>
                <a:gd name="T11" fmla="*/ 0 h 1454"/>
                <a:gd name="T12" fmla="*/ 1257 w 1676"/>
                <a:gd name="T13" fmla="*/ 0 h 1454"/>
                <a:gd name="T14" fmla="*/ 1676 w 1676"/>
                <a:gd name="T15" fmla="*/ 725 h 14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6" h="1454">
                  <a:moveTo>
                    <a:pt x="1676" y="725"/>
                  </a:moveTo>
                  <a:lnTo>
                    <a:pt x="1257" y="1454"/>
                  </a:lnTo>
                  <a:lnTo>
                    <a:pt x="419" y="1454"/>
                  </a:lnTo>
                  <a:lnTo>
                    <a:pt x="0" y="725"/>
                  </a:lnTo>
                  <a:lnTo>
                    <a:pt x="4" y="716"/>
                  </a:lnTo>
                  <a:lnTo>
                    <a:pt x="419" y="0"/>
                  </a:lnTo>
                  <a:lnTo>
                    <a:pt x="1257" y="0"/>
                  </a:lnTo>
                  <a:lnTo>
                    <a:pt x="1676" y="725"/>
                  </a:lnTo>
                  <a:close/>
                </a:path>
              </a:pathLst>
            </a:custGeom>
            <a:solidFill>
              <a:srgbClr val="174199"/>
            </a:solidFill>
            <a:ln>
              <a:noFill/>
            </a:ln>
          </p:spPr>
          <p:txBody>
            <a:bodyPr vert="horz" wrap="square" lIns="91440" tIns="45720" rIns="91440" bIns="45720" numCol="1" anchor="t" anchorCtr="0" compatLnSpc="1"/>
            <a:lstStyle/>
            <a:p>
              <a:endParaRPr lang="en-US"/>
            </a:p>
          </p:txBody>
        </p:sp>
        <p:sp>
          <p:nvSpPr>
            <p:cNvPr id="13" name="Freeform 9"/>
            <p:cNvSpPr/>
            <p:nvPr/>
          </p:nvSpPr>
          <p:spPr bwMode="auto">
            <a:xfrm>
              <a:off x="6164665" y="3003372"/>
              <a:ext cx="1032904" cy="1064641"/>
            </a:xfrm>
            <a:custGeom>
              <a:avLst/>
              <a:gdLst>
                <a:gd name="T0" fmla="*/ 164 w 164"/>
                <a:gd name="T1" fmla="*/ 169 h 169"/>
                <a:gd name="T2" fmla="*/ 96 w 164"/>
                <a:gd name="T3" fmla="*/ 169 h 169"/>
                <a:gd name="T4" fmla="*/ 0 w 164"/>
                <a:gd name="T5" fmla="*/ 2 h 169"/>
                <a:gd name="T6" fmla="*/ 1 w 164"/>
                <a:gd name="T7" fmla="*/ 0 h 169"/>
                <a:gd name="T8" fmla="*/ 164 w 164"/>
                <a:gd name="T9" fmla="*/ 169 h 169"/>
              </a:gdLst>
              <a:ahLst/>
              <a:cxnLst>
                <a:cxn ang="0">
                  <a:pos x="T0" y="T1"/>
                </a:cxn>
                <a:cxn ang="0">
                  <a:pos x="T2" y="T3"/>
                </a:cxn>
                <a:cxn ang="0">
                  <a:pos x="T4" y="T5"/>
                </a:cxn>
                <a:cxn ang="0">
                  <a:pos x="T6" y="T7"/>
                </a:cxn>
                <a:cxn ang="0">
                  <a:pos x="T8" y="T9"/>
                </a:cxn>
              </a:cxnLst>
              <a:rect l="0" t="0" r="r" b="b"/>
              <a:pathLst>
                <a:path w="164" h="169">
                  <a:moveTo>
                    <a:pt x="164" y="169"/>
                  </a:moveTo>
                  <a:cubicBezTo>
                    <a:pt x="96" y="169"/>
                    <a:pt x="96" y="169"/>
                    <a:pt x="96" y="169"/>
                  </a:cubicBezTo>
                  <a:cubicBezTo>
                    <a:pt x="0" y="2"/>
                    <a:pt x="0" y="2"/>
                    <a:pt x="0" y="2"/>
                  </a:cubicBezTo>
                  <a:cubicBezTo>
                    <a:pt x="1" y="0"/>
                    <a:pt x="1" y="0"/>
                    <a:pt x="1" y="0"/>
                  </a:cubicBezTo>
                  <a:cubicBezTo>
                    <a:pt x="90" y="7"/>
                    <a:pt x="160" y="79"/>
                    <a:pt x="164" y="169"/>
                  </a:cubicBezTo>
                  <a:close/>
                </a:path>
              </a:pathLst>
            </a:custGeom>
            <a:solidFill>
              <a:srgbClr val="0AAFF1"/>
            </a:solidFill>
            <a:ln>
              <a:noFill/>
            </a:ln>
          </p:spPr>
          <p:txBody>
            <a:bodyPr vert="horz" wrap="square" lIns="91440" tIns="45720" rIns="91440" bIns="45720" numCol="1" anchor="t" anchorCtr="0" compatLnSpc="1"/>
            <a:lstStyle/>
            <a:p>
              <a:endParaRPr lang="en-US"/>
            </a:p>
          </p:txBody>
        </p:sp>
        <p:sp>
          <p:nvSpPr>
            <p:cNvPr id="14" name="Freeform 12"/>
            <p:cNvSpPr/>
            <p:nvPr/>
          </p:nvSpPr>
          <p:spPr bwMode="auto">
            <a:xfrm>
              <a:off x="4981731" y="3003372"/>
              <a:ext cx="1031462" cy="1064641"/>
            </a:xfrm>
            <a:custGeom>
              <a:avLst/>
              <a:gdLst>
                <a:gd name="T0" fmla="*/ 164 w 164"/>
                <a:gd name="T1" fmla="*/ 2 h 169"/>
                <a:gd name="T2" fmla="*/ 68 w 164"/>
                <a:gd name="T3" fmla="*/ 169 h 169"/>
                <a:gd name="T4" fmla="*/ 0 w 164"/>
                <a:gd name="T5" fmla="*/ 169 h 169"/>
                <a:gd name="T6" fmla="*/ 163 w 164"/>
                <a:gd name="T7" fmla="*/ 0 h 169"/>
                <a:gd name="T8" fmla="*/ 164 w 164"/>
                <a:gd name="T9" fmla="*/ 2 h 169"/>
              </a:gdLst>
              <a:ahLst/>
              <a:cxnLst>
                <a:cxn ang="0">
                  <a:pos x="T0" y="T1"/>
                </a:cxn>
                <a:cxn ang="0">
                  <a:pos x="T2" y="T3"/>
                </a:cxn>
                <a:cxn ang="0">
                  <a:pos x="T4" y="T5"/>
                </a:cxn>
                <a:cxn ang="0">
                  <a:pos x="T6" y="T7"/>
                </a:cxn>
                <a:cxn ang="0">
                  <a:pos x="T8" y="T9"/>
                </a:cxn>
              </a:cxnLst>
              <a:rect l="0" t="0" r="r" b="b"/>
              <a:pathLst>
                <a:path w="164" h="169">
                  <a:moveTo>
                    <a:pt x="164" y="2"/>
                  </a:moveTo>
                  <a:cubicBezTo>
                    <a:pt x="68" y="169"/>
                    <a:pt x="68" y="169"/>
                    <a:pt x="68" y="169"/>
                  </a:cubicBezTo>
                  <a:cubicBezTo>
                    <a:pt x="0" y="169"/>
                    <a:pt x="0" y="169"/>
                    <a:pt x="0" y="169"/>
                  </a:cubicBezTo>
                  <a:cubicBezTo>
                    <a:pt x="3" y="79"/>
                    <a:pt x="74" y="7"/>
                    <a:pt x="163" y="0"/>
                  </a:cubicBezTo>
                  <a:lnTo>
                    <a:pt x="164" y="2"/>
                  </a:lnTo>
                  <a:close/>
                </a:path>
              </a:pathLst>
            </a:custGeom>
            <a:solidFill>
              <a:srgbClr val="92D04F"/>
            </a:solidFill>
            <a:ln>
              <a:noFill/>
            </a:ln>
          </p:spPr>
          <p:txBody>
            <a:bodyPr vert="horz" wrap="square" lIns="91440" tIns="45720" rIns="91440" bIns="45720" numCol="1" anchor="t" anchorCtr="0" compatLnSpc="1"/>
            <a:lstStyle/>
            <a:p>
              <a:endParaRPr lang="en-US" dirty="0"/>
            </a:p>
          </p:txBody>
        </p:sp>
        <p:sp>
          <p:nvSpPr>
            <p:cNvPr id="17" name="Oval 20"/>
            <p:cNvSpPr>
              <a:spLocks noChangeArrowheads="1"/>
            </p:cNvSpPr>
            <p:nvPr/>
          </p:nvSpPr>
          <p:spPr bwMode="auto">
            <a:xfrm>
              <a:off x="5289006" y="3304876"/>
              <a:ext cx="1599847" cy="1607060"/>
            </a:xfrm>
            <a:prstGeom prst="ellipse">
              <a:avLst/>
            </a:prstGeom>
            <a:solidFill>
              <a:srgbClr val="174199"/>
            </a:solidFill>
            <a:ln>
              <a:noFill/>
            </a:ln>
          </p:spPr>
          <p:txBody>
            <a:bodyPr vert="horz" wrap="square" lIns="91440" tIns="45720" rIns="91440" bIns="45720" numCol="1" anchor="t" anchorCtr="0" compatLnSpc="1"/>
            <a:lstStyle/>
            <a:p>
              <a:endParaRPr lang="en-US" dirty="0"/>
            </a:p>
          </p:txBody>
        </p:sp>
      </p:grpSp>
      <p:sp>
        <p:nvSpPr>
          <p:cNvPr id="21" name="文本框 20"/>
          <p:cNvSpPr txBox="1"/>
          <p:nvPr/>
        </p:nvSpPr>
        <p:spPr>
          <a:xfrm>
            <a:off x="7983196" y="2661436"/>
            <a:ext cx="3854550" cy="1020857"/>
          </a:xfrm>
          <a:prstGeom prst="rect">
            <a:avLst/>
          </a:prstGeom>
          <a:noFill/>
        </p:spPr>
        <p:txBody>
          <a:bodyPr wrap="square" lIns="91440" tIns="45720" rIns="91440" bIns="45720" rtlCol="0" anchor="t">
            <a:spAutoFit/>
          </a:bodyPr>
          <a:lstStyle/>
          <a:p>
            <a:pPr>
              <a:lnSpc>
                <a:spcPct val="150000"/>
              </a:lnSpc>
            </a:pPr>
            <a:r>
              <a:rPr lang="en-US" altLang="zh-CN" sz="1400" dirty="0">
                <a:solidFill>
                  <a:schemeClr val="bg1"/>
                </a:solidFill>
              </a:rPr>
              <a:t>Endpoint Secure </a:t>
            </a:r>
            <a:endParaRPr lang="en-US" altLang="zh-CN" sz="1400" dirty="0">
              <a:solidFill>
                <a:schemeClr val="bg1"/>
              </a:solidFill>
            </a:endParaRPr>
          </a:p>
          <a:p>
            <a:pPr>
              <a:lnSpc>
                <a:spcPct val="150000"/>
              </a:lnSpc>
            </a:pPr>
            <a:r>
              <a:rPr lang="en-US" altLang="zh-CN" sz="1400" dirty="0">
                <a:solidFill>
                  <a:schemeClr val="bg1"/>
                </a:solidFill>
              </a:rPr>
              <a:t>promotion for 2021 </a:t>
            </a:r>
            <a:endParaRPr lang="en-US" altLang="zh-CN" sz="1400" dirty="0">
              <a:solidFill>
                <a:schemeClr val="bg1"/>
              </a:solidFill>
            </a:endParaRPr>
          </a:p>
          <a:p>
            <a:pPr>
              <a:lnSpc>
                <a:spcPct val="150000"/>
              </a:lnSpc>
            </a:pPr>
            <a:r>
              <a:rPr lang="en-US" altLang="zh-CN" sz="1400" dirty="0">
                <a:solidFill>
                  <a:schemeClr val="bg1"/>
                </a:solidFill>
              </a:rPr>
              <a:t>(Only for projects sold with firewall)</a:t>
            </a:r>
            <a:endParaRPr lang="en-US" altLang="zh-CN" sz="1400" dirty="0">
              <a:solidFill>
                <a:schemeClr val="bg1"/>
              </a:solidFill>
            </a:endParaRPr>
          </a:p>
        </p:txBody>
      </p:sp>
      <p:sp>
        <p:nvSpPr>
          <p:cNvPr id="26" name="椭圆 25"/>
          <p:cNvSpPr/>
          <p:nvPr/>
        </p:nvSpPr>
        <p:spPr>
          <a:xfrm>
            <a:off x="5688740" y="3614543"/>
            <a:ext cx="811575" cy="8115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25" name="图片 24"/>
          <p:cNvPicPr>
            <a:picLocks noChangeAspect="1"/>
          </p:cNvPicPr>
          <p:nvPr/>
        </p:nvPicPr>
        <p:blipFill>
          <a:blip r:embed="rId1"/>
          <a:stretch>
            <a:fillRect/>
          </a:stretch>
        </p:blipFill>
        <p:spPr>
          <a:xfrm>
            <a:off x="5870203" y="3783270"/>
            <a:ext cx="470936" cy="470936"/>
          </a:xfrm>
          <a:prstGeom prst="rect">
            <a:avLst/>
          </a:prstGeom>
        </p:spPr>
      </p:pic>
      <p:pic>
        <p:nvPicPr>
          <p:cNvPr id="28" name="图片 27"/>
          <p:cNvPicPr>
            <a:picLocks noChangeAspect="1"/>
          </p:cNvPicPr>
          <p:nvPr/>
        </p:nvPicPr>
        <p:blipFill>
          <a:blip r:embed="rId2"/>
          <a:stretch>
            <a:fillRect/>
          </a:stretch>
        </p:blipFill>
        <p:spPr>
          <a:xfrm>
            <a:off x="6613800" y="2836297"/>
            <a:ext cx="823033" cy="725052"/>
          </a:xfrm>
          <a:prstGeom prst="rect">
            <a:avLst/>
          </a:prstGeom>
        </p:spPr>
      </p:pic>
      <p:pic>
        <p:nvPicPr>
          <p:cNvPr id="29" name="图片 28"/>
          <p:cNvPicPr>
            <a:picLocks noChangeAspect="1"/>
          </p:cNvPicPr>
          <p:nvPr/>
        </p:nvPicPr>
        <p:blipFill>
          <a:blip r:embed="rId3"/>
          <a:stretch>
            <a:fillRect/>
          </a:stretch>
        </p:blipFill>
        <p:spPr>
          <a:xfrm>
            <a:off x="4722341" y="2772263"/>
            <a:ext cx="803548" cy="79259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656898" y="2318584"/>
            <a:ext cx="5069016" cy="1154715"/>
            <a:chOff x="1320954" y="1989957"/>
            <a:chExt cx="2489234" cy="567044"/>
          </a:xfrm>
        </p:grpSpPr>
        <p:sp>
          <p:nvSpPr>
            <p:cNvPr id="15" name="矩形 14"/>
            <p:cNvSpPr/>
            <p:nvPr/>
          </p:nvSpPr>
          <p:spPr>
            <a:xfrm>
              <a:off x="1320954" y="1989957"/>
              <a:ext cx="2489234" cy="513874"/>
            </a:xfrm>
            <a:prstGeom prst="rect">
              <a:avLst/>
            </a:prstGeom>
          </p:spPr>
          <p:txBody>
            <a:bodyPr wrap="none">
              <a:spAutoFit/>
            </a:bodyPr>
            <a:lstStyle/>
            <a:p>
              <a:r>
                <a:rPr lang="en-US" altLang="zh-CN" sz="6200" b="1" dirty="0">
                  <a:solidFill>
                    <a:schemeClr val="bg1"/>
                  </a:solidFill>
                  <a:latin typeface="Century Gothic" panose="020B0502020202020204" pitchFamily="34" charset="0"/>
                  <a:ea typeface="微软雅黑" panose="020B0503020204020204" pitchFamily="34" charset="-122"/>
                </a:rPr>
                <a:t>THANK YOU !</a:t>
              </a:r>
              <a:endParaRPr lang="zh-CN" altLang="en-US" sz="6200" b="1" dirty="0">
                <a:solidFill>
                  <a:schemeClr val="bg1"/>
                </a:solidFill>
                <a:latin typeface="Century Gothic" panose="020B0502020202020204" pitchFamily="34" charset="0"/>
              </a:endParaRPr>
            </a:p>
          </p:txBody>
        </p:sp>
        <p:cxnSp>
          <p:nvCxnSpPr>
            <p:cNvPr id="16" name="直接连接符 15"/>
            <p:cNvCxnSpPr/>
            <p:nvPr/>
          </p:nvCxnSpPr>
          <p:spPr>
            <a:xfrm>
              <a:off x="1382693" y="2557001"/>
              <a:ext cx="2322350"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25" name="矩形 24"/>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131708" y="6460578"/>
            <a:ext cx="1560042" cy="276999"/>
          </a:xfrm>
          <a:prstGeom prst="rect">
            <a:avLst/>
          </a:prstGeom>
          <a:noFill/>
        </p:spPr>
        <p:txBody>
          <a:bodyPr wrap="none" rtlCol="0">
            <a:spAutoFit/>
          </a:bodyPr>
          <a:lstStyle/>
          <a:p>
            <a:r>
              <a:rPr lang="en-US" altLang="en-US" sz="120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a:solidFill>
                <a:schemeClr val="bg1"/>
              </a:solidFill>
              <a:latin typeface="Century Gothic" panose="020B0502020202020204" pitchFamily="34" charset="0"/>
              <a:ea typeface="微软雅黑" panose="020B0503020204020204" pitchFamily="34" charset="-122"/>
            </a:endParaRPr>
          </a:p>
        </p:txBody>
      </p:sp>
      <p:grpSp>
        <p:nvGrpSpPr>
          <p:cNvPr id="27" name="组合 26"/>
          <p:cNvGrpSpPr/>
          <p:nvPr/>
        </p:nvGrpSpPr>
        <p:grpSpPr>
          <a:xfrm>
            <a:off x="4943635" y="6460578"/>
            <a:ext cx="2304730" cy="276999"/>
            <a:chOff x="4872830" y="6460578"/>
            <a:chExt cx="2304730" cy="276999"/>
          </a:xfrm>
        </p:grpSpPr>
        <p:sp>
          <p:nvSpPr>
            <p:cNvPr id="28" name="矩形 27"/>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5077305" y="6460578"/>
              <a:ext cx="2100255" cy="276999"/>
            </a:xfrm>
            <a:prstGeom prst="rect">
              <a:avLst/>
            </a:prstGeom>
            <a:noFill/>
          </p:spPr>
          <p:txBody>
            <a:bodyPr wrap="none" rtlCol="0">
              <a:spAutoFit/>
            </a:bodyPr>
            <a:lstStyle/>
            <a:p>
              <a:r>
                <a:rPr lang="en-US" altLang="en-US" sz="120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20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Technologies Inc.</a:t>
              </a:r>
              <a:endParaRPr lang="en-US" altLang="en-US" sz="1200">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p:txBody>
        </p:sp>
      </p:grpSp>
      <p:sp>
        <p:nvSpPr>
          <p:cNvPr id="13" name="矩形 12"/>
          <p:cNvSpPr/>
          <p:nvPr/>
        </p:nvSpPr>
        <p:spPr>
          <a:xfrm>
            <a:off x="742125" y="3671919"/>
            <a:ext cx="3906520" cy="706755"/>
          </a:xfrm>
          <a:prstGeom prst="rect">
            <a:avLst/>
          </a:prstGeom>
        </p:spPr>
        <p:txBody>
          <a:bodyPr wrap="none">
            <a:spAutoFit/>
          </a:bodyPr>
          <a:lstStyle/>
          <a:p>
            <a:pPr>
              <a:lnSpc>
                <a:spcPts val="2400"/>
              </a:lnSpc>
            </a:pPr>
            <a:r>
              <a:rPr lang="en-US" altLang="zh-CN"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Fan Yue</a:t>
            </a:r>
            <a:r>
              <a:rPr lang="zh-CN"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a:t>
            </a:r>
            <a:r>
              <a:rPr lang="zh-CN"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 ES Product</a:t>
            </a: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Manager</a:t>
            </a:r>
            <a:endPar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a:p>
            <a:pPr>
              <a:lnSpc>
                <a:spcPts val="2400"/>
              </a:lnSpc>
            </a:pP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fan.yue@sangfor.com</a:t>
            </a:r>
            <a:endParaRPr lang="en-US" altLang="en-US" sz="1600" dirty="0">
              <a:solidFill>
                <a:schemeClr val="bg1"/>
              </a:solidFill>
              <a:latin typeface="Century Gothic" panose="020B0502020202020204" pitchFamily="34" charset="0"/>
            </a:endParaRPr>
          </a:p>
        </p:txBody>
      </p:sp>
    </p:spTree>
  </p:cSld>
  <p:clrMapOvr>
    <a:masterClrMapping/>
  </p:clrMapOvr>
  <p:transition>
    <p:fade/>
  </p:transition>
</p:sld>
</file>

<file path=ppt/tags/tag1.xml><?xml version="1.0" encoding="utf-8"?>
<p:tagLst xmlns:p="http://schemas.openxmlformats.org/presentationml/2006/main">
  <p:tag name="KSO_WM_UNIT_TABLE_BEAUTIFY" val="smartTable{cbd8e10f-b25f-41c3-afcd-026d55188b93}"/>
</p:tagLst>
</file>

<file path=ppt/tags/tag2.xml><?xml version="1.0" encoding="utf-8"?>
<p:tagLst xmlns:p="http://schemas.openxmlformats.org/presentationml/2006/main">
  <p:tag name="KSO_WM_UNIT_TABLE_BEAUTIFY" val="smartTable{28dac007-ac3b-4c27-9b6a-0f6af7863538}"/>
</p:tagLst>
</file>

<file path=ppt/tags/tag3.xml><?xml version="1.0" encoding="utf-8"?>
<p:tagLst xmlns:p="http://schemas.openxmlformats.org/presentationml/2006/main">
  <p:tag name="KSO_WM_UNIT_TABLE_BEAUTIFY" val="smartTable{c26c43ab-11c4-4818-9f5a-fecb68ac3c5e}"/>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12971</Words>
  <Application>WPS 演示</Application>
  <PresentationFormat>Widescreen</PresentationFormat>
  <Paragraphs>616</Paragraphs>
  <Slides>22</Slides>
  <Notes>21</Notes>
  <HiddenSlides>0</HiddenSlides>
  <MMClips>0</MMClips>
  <ScaleCrop>false</ScaleCrop>
  <HeadingPairs>
    <vt:vector size="6" baseType="variant">
      <vt:variant>
        <vt:lpstr>已用的字体</vt:lpstr>
      </vt:variant>
      <vt:variant>
        <vt:i4>28</vt:i4>
      </vt:variant>
      <vt:variant>
        <vt:lpstr>主题</vt:lpstr>
      </vt:variant>
      <vt:variant>
        <vt:i4>1</vt:i4>
      </vt:variant>
      <vt:variant>
        <vt:lpstr>幻灯片标题</vt:lpstr>
      </vt:variant>
      <vt:variant>
        <vt:i4>22</vt:i4>
      </vt:variant>
    </vt:vector>
  </HeadingPairs>
  <TitlesOfParts>
    <vt:vector size="51" baseType="lpstr">
      <vt:lpstr>Arial</vt:lpstr>
      <vt:lpstr>方正书宋_GBK</vt:lpstr>
      <vt:lpstr>Wingdings</vt:lpstr>
      <vt:lpstr>Century Gothic</vt:lpstr>
      <vt:lpstr>苹方-简</vt:lpstr>
      <vt:lpstr>微软雅黑</vt:lpstr>
      <vt:lpstr>汉仪旗黑</vt:lpstr>
      <vt:lpstr>Century Gothic</vt:lpstr>
      <vt:lpstr>Thonburi</vt:lpstr>
      <vt:lpstr>Arial</vt:lpstr>
      <vt:lpstr>微软雅黑</vt:lpstr>
      <vt:lpstr>Microsoft YaHei</vt:lpstr>
      <vt:lpstr>Microsoft YaHei</vt:lpstr>
      <vt:lpstr>Calibri</vt:lpstr>
      <vt:lpstr>Helvetica Neue</vt:lpstr>
      <vt:lpstr>宋体</vt:lpstr>
      <vt:lpstr>汉仪书宋二KW</vt:lpstr>
      <vt:lpstr>等线</vt:lpstr>
      <vt:lpstr>等线</vt:lpstr>
      <vt:lpstr>FontAwesome</vt:lpstr>
      <vt:lpstr>Calibri Light</vt:lpstr>
      <vt:lpstr>Symbol</vt:lpstr>
      <vt:lpstr>宋体</vt:lpstr>
      <vt:lpstr>Arial Unicode MS</vt:lpstr>
      <vt:lpstr>汉仪中等线KW</vt:lpstr>
      <vt:lpstr>PMingLiU</vt:lpstr>
      <vt:lpstr>宋体-繁</vt:lpstr>
      <vt:lpstr>Kingsoft Sign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fanyue</cp:lastModifiedBy>
  <cp:revision>392</cp:revision>
  <dcterms:created xsi:type="dcterms:W3CDTF">2021-05-24T06:19:16Z</dcterms:created>
  <dcterms:modified xsi:type="dcterms:W3CDTF">2021-05-24T06:19:16Z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2052-3.6.0.5672</vt:lpwstr>
  </property>
  <property fmtid="{D5CDD505-2E9C-101B-9397-08002B2CF9AE}" pid="3" name="ContentTypeId">
    <vt:lpwstr>0x01010049BDA20EC7826B4BA0C6DC70B5F72CAF</vt:lpwstr>
  </property>
</Properties>
</file>