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7"/>
  </p:notesMasterIdLst>
  <p:sldIdLst>
    <p:sldId id="277" r:id="rId2"/>
    <p:sldId id="315" r:id="rId3"/>
    <p:sldId id="317" r:id="rId4"/>
    <p:sldId id="370" r:id="rId5"/>
    <p:sldId id="360" r:id="rId6"/>
    <p:sldId id="361" r:id="rId7"/>
    <p:sldId id="363" r:id="rId8"/>
    <p:sldId id="364" r:id="rId9"/>
    <p:sldId id="365" r:id="rId10"/>
    <p:sldId id="366" r:id="rId11"/>
    <p:sldId id="367" r:id="rId12"/>
    <p:sldId id="362" r:id="rId13"/>
    <p:sldId id="368" r:id="rId14"/>
    <p:sldId id="371" r:id="rId15"/>
    <p:sldId id="369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13" userDrawn="1">
          <p15:clr>
            <a:srgbClr val="A4A3A4"/>
          </p15:clr>
        </p15:guide>
        <p15:guide id="2" pos="36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5692"/>
    <a:srgbClr val="79BD28"/>
    <a:srgbClr val="00B0F0"/>
    <a:srgbClr val="E7E6E6"/>
    <a:srgbClr val="6FB332"/>
    <a:srgbClr val="5F7491"/>
    <a:srgbClr val="15BCB4"/>
    <a:srgbClr val="C9C9C9"/>
    <a:srgbClr val="96BADB"/>
    <a:srgbClr val="0078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08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176"/>
      </p:cViewPr>
      <p:guideLst>
        <p:guide orient="horz" pos="3113"/>
        <p:guide pos="36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8CA7E-3EC1-4288-B9D9-FC1EE93FCCA0}" type="datetimeFigureOut">
              <a:rPr lang="zh-CN" altLang="en-US" smtClean="0"/>
              <a:t>2021/6/21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5AB88-1190-4780-AE5D-C66042A647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433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939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1"/>
          <p:cNvSpPr txBox="1">
            <a:spLocks/>
          </p:cNvSpPr>
          <p:nvPr userDrawn="1"/>
        </p:nvSpPr>
        <p:spPr>
          <a:xfrm>
            <a:off x="666052" y="200533"/>
            <a:ext cx="10515600" cy="6041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569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1"/>
          <p:cNvSpPr txBox="1">
            <a:spLocks/>
          </p:cNvSpPr>
          <p:nvPr userDrawn="1"/>
        </p:nvSpPr>
        <p:spPr>
          <a:xfrm>
            <a:off x="666052" y="200533"/>
            <a:ext cx="10515600" cy="6041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569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847256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820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标题 1"/>
          <p:cNvSpPr txBox="1">
            <a:spLocks/>
          </p:cNvSpPr>
          <p:nvPr userDrawn="1"/>
        </p:nvSpPr>
        <p:spPr>
          <a:xfrm>
            <a:off x="666052" y="200533"/>
            <a:ext cx="10515600" cy="6041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569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67316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201061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511891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67524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9680" y="2294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6" y="-837"/>
            <a:ext cx="2319463" cy="106038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2216727"/>
            <a:ext cx="645622" cy="1514761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416204" y="2018532"/>
            <a:ext cx="763863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MOSTI Project Sharing</a:t>
            </a:r>
            <a:endParaRPr lang="zh-CN" altLang="en-US" sz="5400" b="1" dirty="0">
              <a:solidFill>
                <a:srgbClr val="345692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9391" y="2216724"/>
            <a:ext cx="129736" cy="1514761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43234" y="2216727"/>
            <a:ext cx="129736" cy="1514761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416204" y="2734264"/>
            <a:ext cx="28488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charset="-122"/>
              </a:rPr>
              <a:t>HCI Solution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422896" y="3465385"/>
            <a:ext cx="18726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6FB332"/>
                </a:solidFill>
                <a:latin typeface="Century Gothic" panose="020B0502020202020204" pitchFamily="34" charset="0"/>
                <a:ea typeface="微软雅黑" charset="-122"/>
              </a:rPr>
              <a:t>Keith Lee</a:t>
            </a:r>
          </a:p>
          <a:p>
            <a:r>
              <a:rPr lang="en-US" altLang="zh-CN" sz="2000" dirty="0">
                <a:solidFill>
                  <a:srgbClr val="6FB332"/>
                </a:solidFill>
                <a:latin typeface="Century Gothic" panose="020B0502020202020204" pitchFamily="34" charset="0"/>
                <a:ea typeface="微软雅黑" charset="-122"/>
              </a:rPr>
              <a:t>Jeffrey Zhang</a:t>
            </a:r>
            <a:endParaRPr lang="zh-CN" altLang="en-US" sz="2000" dirty="0">
              <a:solidFill>
                <a:srgbClr val="6FB33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546090" y="3380595"/>
            <a:ext cx="3796145" cy="0"/>
          </a:xfrm>
          <a:prstGeom prst="line">
            <a:avLst/>
          </a:prstGeom>
          <a:ln w="12700">
            <a:solidFill>
              <a:srgbClr val="C9C9C9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788711" y="6496403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039440" y="6439030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32" name="TextBox 3"/>
          <p:cNvSpPr>
            <a:spLocks noChangeArrowheads="1"/>
          </p:cNvSpPr>
          <p:nvPr/>
        </p:nvSpPr>
        <p:spPr bwMode="auto">
          <a:xfrm>
            <a:off x="8361530" y="6470867"/>
            <a:ext cx="1469566" cy="2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8383" tIns="14191" rIns="28383" bIns="14191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PPT_Intro_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20190227</a:t>
            </a:r>
            <a:endParaRPr lang="en-US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956442" y="6496403"/>
            <a:ext cx="162252" cy="162252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4430379" y="6439030"/>
            <a:ext cx="21002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Sangfor</a:t>
            </a:r>
            <a:r>
              <a:rPr lang="en-US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 Technologies Inc.</a:t>
            </a:r>
          </a:p>
        </p:txBody>
      </p: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32935" y="2286000"/>
            <a:ext cx="1758899" cy="2138542"/>
            <a:chOff x="1466788" y="2219325"/>
            <a:chExt cx="1758899" cy="2138542"/>
          </a:xfrm>
        </p:grpSpPr>
        <p:sp>
          <p:nvSpPr>
            <p:cNvPr id="4" name="椭圆 3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1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1466788" y="3988535"/>
              <a:ext cx="17588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Opportunities</a:t>
              </a:r>
              <a:endParaRPr lang="en-US" altLang="zh-CN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2730479" y="2286000"/>
            <a:ext cx="1758899" cy="2415541"/>
            <a:chOff x="1466788" y="2219325"/>
            <a:chExt cx="1758899" cy="2415541"/>
          </a:xfrm>
        </p:grpSpPr>
        <p:sp>
          <p:nvSpPr>
            <p:cNvPr id="172" name="椭圆 171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2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73" name="文本框 172"/>
            <p:cNvSpPr txBox="1"/>
            <p:nvPr/>
          </p:nvSpPr>
          <p:spPr>
            <a:xfrm>
              <a:off x="1466788" y="3988535"/>
              <a:ext cx="17588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Key Job &amp; Pain Points</a:t>
              </a:r>
              <a:endParaRPr lang="en-US" altLang="zh-CN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5228023" y="2286000"/>
            <a:ext cx="1758899" cy="2415541"/>
            <a:chOff x="1466788" y="2219325"/>
            <a:chExt cx="1758899" cy="2415541"/>
          </a:xfrm>
        </p:grpSpPr>
        <p:sp>
          <p:nvSpPr>
            <p:cNvPr id="175" name="椭圆 174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3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76" name="文本框 175"/>
            <p:cNvSpPr txBox="1"/>
            <p:nvPr/>
          </p:nvSpPr>
          <p:spPr>
            <a:xfrm>
              <a:off x="1466788" y="3988535"/>
              <a:ext cx="17588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How to influence?</a:t>
              </a:r>
              <a:endParaRPr lang="en-US" altLang="zh-CN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7725567" y="2286000"/>
            <a:ext cx="1758899" cy="2415541"/>
            <a:chOff x="1466788" y="2219325"/>
            <a:chExt cx="1758899" cy="2415541"/>
          </a:xfrm>
        </p:grpSpPr>
        <p:sp>
          <p:nvSpPr>
            <p:cNvPr id="184" name="椭圆 183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4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85" name="文本框 184"/>
            <p:cNvSpPr txBox="1"/>
            <p:nvPr/>
          </p:nvSpPr>
          <p:spPr>
            <a:xfrm>
              <a:off x="1466788" y="3988535"/>
              <a:ext cx="17588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Solution Proposal</a:t>
              </a:r>
              <a:endParaRPr lang="en-US" altLang="zh-CN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7549" y="6401492"/>
            <a:ext cx="10423265" cy="336695"/>
            <a:chOff x="907549" y="6401492"/>
            <a:chExt cx="10423265" cy="336695"/>
          </a:xfrm>
        </p:grpSpPr>
        <p:sp>
          <p:nvSpPr>
            <p:cNvPr id="31" name="文本框 30"/>
            <p:cNvSpPr txBox="1"/>
            <p:nvPr/>
          </p:nvSpPr>
          <p:spPr>
            <a:xfrm>
              <a:off x="1096673" y="6401492"/>
              <a:ext cx="1836939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Sangfor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Technologies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0223110" y="6446245"/>
              <a:ext cx="779336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Page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1168562" y="6495063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907549" y="6495063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445163" y="6401492"/>
              <a:ext cx="1310175" cy="3366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CONFIDENTIAL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8" name="直接连接符 27"/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1</a:t>
            </a:fld>
            <a:endParaRPr lang="zh-CN" altLang="en-US" dirty="0"/>
          </a:p>
        </p:txBody>
      </p:sp>
      <p:grpSp>
        <p:nvGrpSpPr>
          <p:cNvPr id="29" name="组合 182">
            <a:extLst>
              <a:ext uri="{FF2B5EF4-FFF2-40B4-BE49-F238E27FC236}">
                <a16:creationId xmlns:a16="http://schemas.microsoft.com/office/drawing/2014/main" id="{0F9BAC34-17E2-44E0-808C-3CA74BE5611A}"/>
              </a:ext>
            </a:extLst>
          </p:cNvPr>
          <p:cNvGrpSpPr/>
          <p:nvPr/>
        </p:nvGrpSpPr>
        <p:grpSpPr>
          <a:xfrm>
            <a:off x="10223110" y="2286000"/>
            <a:ext cx="1758899" cy="2138542"/>
            <a:chOff x="1466788" y="2219325"/>
            <a:chExt cx="1758899" cy="2138542"/>
          </a:xfrm>
        </p:grpSpPr>
        <p:sp>
          <p:nvSpPr>
            <p:cNvPr id="36" name="椭圆 183">
              <a:extLst>
                <a:ext uri="{FF2B5EF4-FFF2-40B4-BE49-F238E27FC236}">
                  <a16:creationId xmlns:a16="http://schemas.microsoft.com/office/drawing/2014/main" id="{A76AE62F-B64D-435A-8125-CCB8EB0BF447}"/>
                </a:ext>
              </a:extLst>
            </p:cNvPr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5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184">
              <a:extLst>
                <a:ext uri="{FF2B5EF4-FFF2-40B4-BE49-F238E27FC236}">
                  <a16:creationId xmlns:a16="http://schemas.microsoft.com/office/drawing/2014/main" id="{444C9A5F-55E7-4B20-BB7C-74893475669B}"/>
                </a:ext>
              </a:extLst>
            </p:cNvPr>
            <p:cNvSpPr txBox="1"/>
            <p:nvPr/>
          </p:nvSpPr>
          <p:spPr>
            <a:xfrm>
              <a:off x="1466788" y="3988535"/>
              <a:ext cx="17588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err="1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Sangfor</a:t>
              </a:r>
              <a:r>
                <a:rPr lang="en-US" altLang="zh-CN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Value</a:t>
              </a:r>
              <a:endParaRPr lang="en-US" altLang="zh-CN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314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09050" y="790108"/>
            <a:ext cx="2404150" cy="2377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39691" y="891707"/>
            <a:ext cx="2142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>
                <a:ln w="285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7200" b="1" dirty="0">
              <a:ln w="28575">
                <a:noFill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017956" y="2078182"/>
            <a:ext cx="158633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777272" y="2214556"/>
            <a:ext cx="2067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Opportunities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60748" y="3440545"/>
            <a:ext cx="5170313" cy="871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MOSTI know as </a:t>
            </a:r>
            <a:r>
              <a:rPr lang="en-MY" b="1" dirty="0">
                <a:solidFill>
                  <a:schemeClr val="bg1"/>
                </a:solidFill>
              </a:rPr>
              <a:t>Ministry of Science, Technology and Innovation</a:t>
            </a:r>
            <a:r>
              <a:rPr lang="en-MY" dirty="0">
                <a:solidFill>
                  <a:schemeClr val="bg1"/>
                </a:solidFill>
              </a:rPr>
              <a:t> (</a:t>
            </a:r>
            <a:r>
              <a:rPr lang="en-MY" b="1" dirty="0">
                <a:solidFill>
                  <a:schemeClr val="bg1"/>
                </a:solidFill>
              </a:rPr>
              <a:t>MOSTI</a:t>
            </a:r>
            <a:r>
              <a:rPr lang="en-MY" dirty="0">
                <a:solidFill>
                  <a:schemeClr val="bg1"/>
                </a:solidFill>
              </a:rPr>
              <a:t>)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008" y="0"/>
            <a:ext cx="2074679" cy="9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22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57480A-6748-C94D-A8D9-CF7B7D2F4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0AD095-F815-1743-8683-6A2DCC006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Opportunities</a:t>
            </a:r>
          </a:p>
        </p:txBody>
      </p:sp>
      <p:cxnSp>
        <p:nvCxnSpPr>
          <p:cNvPr id="4" name="直接连接符 38">
            <a:extLst>
              <a:ext uri="{FF2B5EF4-FFF2-40B4-BE49-F238E27FC236}">
                <a16:creationId xmlns:a16="http://schemas.microsoft.com/office/drawing/2014/main" id="{5F5FFB73-240C-D143-8D06-849F65C6F1A7}"/>
              </a:ext>
            </a:extLst>
          </p:cNvPr>
          <p:cNvCxnSpPr/>
          <p:nvPr/>
        </p:nvCxnSpPr>
        <p:spPr>
          <a:xfrm flipV="1">
            <a:off x="482511" y="3523624"/>
            <a:ext cx="11249134" cy="2012"/>
          </a:xfrm>
          <a:prstGeom prst="line">
            <a:avLst/>
          </a:prstGeom>
          <a:ln w="25400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39">
            <a:extLst>
              <a:ext uri="{FF2B5EF4-FFF2-40B4-BE49-F238E27FC236}">
                <a16:creationId xmlns:a16="http://schemas.microsoft.com/office/drawing/2014/main" id="{74E2196E-F134-9D4B-9FDA-BFAB3970E360}"/>
              </a:ext>
            </a:extLst>
          </p:cNvPr>
          <p:cNvSpPr/>
          <p:nvPr/>
        </p:nvSpPr>
        <p:spPr>
          <a:xfrm>
            <a:off x="1192703" y="3475264"/>
            <a:ext cx="136475" cy="136475"/>
          </a:xfrm>
          <a:prstGeom prst="ellipse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等腰三角形 40">
            <a:extLst>
              <a:ext uri="{FF2B5EF4-FFF2-40B4-BE49-F238E27FC236}">
                <a16:creationId xmlns:a16="http://schemas.microsoft.com/office/drawing/2014/main" id="{162CC0CB-4BED-4A4E-8A9A-A677405EF135}"/>
              </a:ext>
            </a:extLst>
          </p:cNvPr>
          <p:cNvSpPr/>
          <p:nvPr/>
        </p:nvSpPr>
        <p:spPr>
          <a:xfrm rot="5400000">
            <a:off x="11547038" y="3298953"/>
            <a:ext cx="198966" cy="443195"/>
          </a:xfrm>
          <a:prstGeom prst="triangle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41">
            <a:extLst>
              <a:ext uri="{FF2B5EF4-FFF2-40B4-BE49-F238E27FC236}">
                <a16:creationId xmlns:a16="http://schemas.microsoft.com/office/drawing/2014/main" id="{B42C4A30-41D4-094C-9D85-EDBE17682528}"/>
              </a:ext>
            </a:extLst>
          </p:cNvPr>
          <p:cNvCxnSpPr/>
          <p:nvPr/>
        </p:nvCxnSpPr>
        <p:spPr>
          <a:xfrm flipV="1">
            <a:off x="3047863" y="2851875"/>
            <a:ext cx="0" cy="691626"/>
          </a:xfrm>
          <a:prstGeom prst="line">
            <a:avLst/>
          </a:prstGeom>
          <a:ln w="25400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42">
            <a:extLst>
              <a:ext uri="{FF2B5EF4-FFF2-40B4-BE49-F238E27FC236}">
                <a16:creationId xmlns:a16="http://schemas.microsoft.com/office/drawing/2014/main" id="{A778729B-C641-D447-A178-E9049BC74E30}"/>
              </a:ext>
            </a:extLst>
          </p:cNvPr>
          <p:cNvCxnSpPr/>
          <p:nvPr/>
        </p:nvCxnSpPr>
        <p:spPr>
          <a:xfrm flipV="1">
            <a:off x="5006838" y="3543501"/>
            <a:ext cx="0" cy="691626"/>
          </a:xfrm>
          <a:prstGeom prst="line">
            <a:avLst/>
          </a:prstGeom>
          <a:ln w="25400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43">
            <a:extLst>
              <a:ext uri="{FF2B5EF4-FFF2-40B4-BE49-F238E27FC236}">
                <a16:creationId xmlns:a16="http://schemas.microsoft.com/office/drawing/2014/main" id="{204583B8-14A3-0A43-A43E-E8C3EBDF6377}"/>
              </a:ext>
            </a:extLst>
          </p:cNvPr>
          <p:cNvCxnSpPr/>
          <p:nvPr/>
        </p:nvCxnSpPr>
        <p:spPr>
          <a:xfrm flipV="1">
            <a:off x="6965813" y="2840213"/>
            <a:ext cx="0" cy="703288"/>
          </a:xfrm>
          <a:prstGeom prst="line">
            <a:avLst/>
          </a:prstGeom>
          <a:ln w="25400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54">
            <a:extLst>
              <a:ext uri="{FF2B5EF4-FFF2-40B4-BE49-F238E27FC236}">
                <a16:creationId xmlns:a16="http://schemas.microsoft.com/office/drawing/2014/main" id="{7C61A3C5-7657-AD4A-A140-291C9023A14F}"/>
              </a:ext>
            </a:extLst>
          </p:cNvPr>
          <p:cNvCxnSpPr/>
          <p:nvPr/>
        </p:nvCxnSpPr>
        <p:spPr>
          <a:xfrm flipV="1">
            <a:off x="8924788" y="3561250"/>
            <a:ext cx="0" cy="691626"/>
          </a:xfrm>
          <a:prstGeom prst="line">
            <a:avLst/>
          </a:prstGeom>
          <a:ln w="25400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62">
            <a:extLst>
              <a:ext uri="{FF2B5EF4-FFF2-40B4-BE49-F238E27FC236}">
                <a16:creationId xmlns:a16="http://schemas.microsoft.com/office/drawing/2014/main" id="{D1B946CF-4049-EC4B-9F58-A61F22BD7D47}"/>
              </a:ext>
            </a:extLst>
          </p:cNvPr>
          <p:cNvSpPr/>
          <p:nvPr/>
        </p:nvSpPr>
        <p:spPr>
          <a:xfrm>
            <a:off x="2988010" y="2732170"/>
            <a:ext cx="119705" cy="119705"/>
          </a:xfrm>
          <a:prstGeom prst="ellipse">
            <a:avLst/>
          </a:prstGeom>
          <a:noFill/>
          <a:ln w="15875">
            <a:solidFill>
              <a:srgbClr val="79B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椭圆 63">
            <a:extLst>
              <a:ext uri="{FF2B5EF4-FFF2-40B4-BE49-F238E27FC236}">
                <a16:creationId xmlns:a16="http://schemas.microsoft.com/office/drawing/2014/main" id="{82A863C8-447C-BF4C-8928-EFEDE5D0E0AF}"/>
              </a:ext>
            </a:extLst>
          </p:cNvPr>
          <p:cNvSpPr/>
          <p:nvPr/>
        </p:nvSpPr>
        <p:spPr>
          <a:xfrm>
            <a:off x="4946985" y="4252876"/>
            <a:ext cx="119705" cy="119705"/>
          </a:xfrm>
          <a:prstGeom prst="ellipse">
            <a:avLst/>
          </a:prstGeom>
          <a:noFill/>
          <a:ln w="15875">
            <a:solidFill>
              <a:srgbClr val="79B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椭圆 64">
            <a:extLst>
              <a:ext uri="{FF2B5EF4-FFF2-40B4-BE49-F238E27FC236}">
                <a16:creationId xmlns:a16="http://schemas.microsoft.com/office/drawing/2014/main" id="{4B9B97C9-CE85-014C-81B8-5B538EDDB87B}"/>
              </a:ext>
            </a:extLst>
          </p:cNvPr>
          <p:cNvSpPr/>
          <p:nvPr/>
        </p:nvSpPr>
        <p:spPr>
          <a:xfrm>
            <a:off x="6905959" y="2732170"/>
            <a:ext cx="119705" cy="119705"/>
          </a:xfrm>
          <a:prstGeom prst="ellipse">
            <a:avLst/>
          </a:prstGeom>
          <a:noFill/>
          <a:ln w="15875">
            <a:solidFill>
              <a:srgbClr val="79B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椭圆 65">
            <a:extLst>
              <a:ext uri="{FF2B5EF4-FFF2-40B4-BE49-F238E27FC236}">
                <a16:creationId xmlns:a16="http://schemas.microsoft.com/office/drawing/2014/main" id="{EC5F5763-6B1F-AB4B-B7F0-DC1791A73F74}"/>
              </a:ext>
            </a:extLst>
          </p:cNvPr>
          <p:cNvSpPr/>
          <p:nvPr/>
        </p:nvSpPr>
        <p:spPr>
          <a:xfrm>
            <a:off x="8864935" y="4252876"/>
            <a:ext cx="119705" cy="119705"/>
          </a:xfrm>
          <a:prstGeom prst="ellipse">
            <a:avLst/>
          </a:prstGeom>
          <a:noFill/>
          <a:ln w="15875">
            <a:solidFill>
              <a:srgbClr val="79B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67">
            <a:extLst>
              <a:ext uri="{FF2B5EF4-FFF2-40B4-BE49-F238E27FC236}">
                <a16:creationId xmlns:a16="http://schemas.microsoft.com/office/drawing/2014/main" id="{EE49122A-9050-0349-B8A5-BBD117EBBE61}"/>
              </a:ext>
            </a:extLst>
          </p:cNvPr>
          <p:cNvSpPr txBox="1"/>
          <p:nvPr/>
        </p:nvSpPr>
        <p:spPr>
          <a:xfrm>
            <a:off x="2052736" y="1637861"/>
            <a:ext cx="19902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Existing Customer</a:t>
            </a:r>
            <a:endParaRPr lang="en-US" altLang="zh-CN" sz="2000" dirty="0">
              <a:solidFill>
                <a:srgbClr val="345692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NGAF User, so customer are familiar with us.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文本框 68">
            <a:extLst>
              <a:ext uri="{FF2B5EF4-FFF2-40B4-BE49-F238E27FC236}">
                <a16:creationId xmlns:a16="http://schemas.microsoft.com/office/drawing/2014/main" id="{4C52FC62-FB7F-5544-8469-158884D6EC97}"/>
              </a:ext>
            </a:extLst>
          </p:cNvPr>
          <p:cNvSpPr txBox="1"/>
          <p:nvPr/>
        </p:nvSpPr>
        <p:spPr>
          <a:xfrm>
            <a:off x="4011711" y="4566357"/>
            <a:ext cx="19902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Partner Introduction</a:t>
            </a:r>
            <a:endParaRPr lang="en-US" altLang="zh-CN" sz="2000" dirty="0">
              <a:solidFill>
                <a:srgbClr val="345692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Partner bring us to meet with customer to talk on the ICT planning and HCI solution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文本框 69">
            <a:extLst>
              <a:ext uri="{FF2B5EF4-FFF2-40B4-BE49-F238E27FC236}">
                <a16:creationId xmlns:a16="http://schemas.microsoft.com/office/drawing/2014/main" id="{0BA2DDEF-E724-2D48-AA8D-6BE7A948161A}"/>
              </a:ext>
            </a:extLst>
          </p:cNvPr>
          <p:cNvSpPr txBox="1"/>
          <p:nvPr/>
        </p:nvSpPr>
        <p:spPr>
          <a:xfrm>
            <a:off x="5691623" y="1588066"/>
            <a:ext cx="266808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Technical Clarification</a:t>
            </a:r>
            <a:endParaRPr lang="en-US" altLang="zh-CN" sz="2000" dirty="0">
              <a:solidFill>
                <a:srgbClr val="345692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Bring customer to site references, show the case study, demo on the solution, POC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椭圆 66">
            <a:extLst>
              <a:ext uri="{FF2B5EF4-FFF2-40B4-BE49-F238E27FC236}">
                <a16:creationId xmlns:a16="http://schemas.microsoft.com/office/drawing/2014/main" id="{D18D6F8F-B0C7-7C45-8581-D259EF24D0FA}"/>
              </a:ext>
            </a:extLst>
          </p:cNvPr>
          <p:cNvSpPr/>
          <p:nvPr/>
        </p:nvSpPr>
        <p:spPr>
          <a:xfrm>
            <a:off x="8924788" y="5608132"/>
            <a:ext cx="119705" cy="119705"/>
          </a:xfrm>
          <a:prstGeom prst="ellipse">
            <a:avLst/>
          </a:prstGeom>
          <a:noFill/>
          <a:ln w="15875">
            <a:solidFill>
              <a:srgbClr val="79B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69">
            <a:extLst>
              <a:ext uri="{FF2B5EF4-FFF2-40B4-BE49-F238E27FC236}">
                <a16:creationId xmlns:a16="http://schemas.microsoft.com/office/drawing/2014/main" id="{9FDAD4B2-B425-0548-B6A9-5982AF2C3F80}"/>
              </a:ext>
            </a:extLst>
          </p:cNvPr>
          <p:cNvSpPr txBox="1"/>
          <p:nvPr/>
        </p:nvSpPr>
        <p:spPr>
          <a:xfrm>
            <a:off x="7822170" y="4559627"/>
            <a:ext cx="22052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Proposal Stages</a:t>
            </a:r>
            <a:endParaRPr lang="en-US" altLang="zh-CN" sz="2000" dirty="0">
              <a:solidFill>
                <a:srgbClr val="345692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Design the proposal together with customer to meet the expectation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5597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09050" y="790108"/>
            <a:ext cx="2404150" cy="2377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39691" y="891707"/>
            <a:ext cx="2142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>
                <a:ln w="285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7200" b="1" dirty="0">
              <a:ln w="28575">
                <a:noFill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017956" y="2078182"/>
            <a:ext cx="158633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777272" y="2214556"/>
            <a:ext cx="2067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Key Job &amp; Pain Point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008" y="0"/>
            <a:ext cx="2074679" cy="9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32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61A8BD-AAFC-4804-AF3B-518331E05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4BF794F-737A-41C1-8F8D-9296868DE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Job &amp; Pain Points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8CD572-480D-44B0-9494-E02800E09A64}"/>
              </a:ext>
            </a:extLst>
          </p:cNvPr>
          <p:cNvSpPr txBox="1"/>
          <p:nvPr/>
        </p:nvSpPr>
        <p:spPr>
          <a:xfrm>
            <a:off x="489379" y="804672"/>
            <a:ext cx="1163382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Key Job</a:t>
            </a:r>
          </a:p>
          <a:p>
            <a:r>
              <a:rPr lang="en-US" altLang="zh-CN" sz="1600" dirty="0"/>
              <a:t>-</a:t>
            </a:r>
            <a:r>
              <a:rPr lang="zh-CN" altLang="en-US" sz="1600" dirty="0"/>
              <a:t> </a:t>
            </a:r>
            <a:r>
              <a:rPr lang="en-US" altLang="zh-CN" sz="1600" dirty="0"/>
              <a:t>IT</a:t>
            </a:r>
            <a:r>
              <a:rPr lang="zh-CN" altLang="en-US" sz="1600" dirty="0"/>
              <a:t> </a:t>
            </a:r>
            <a:r>
              <a:rPr lang="en-US" altLang="zh-CN" sz="1600" dirty="0"/>
              <a:t>manager</a:t>
            </a:r>
            <a:r>
              <a:rPr lang="zh-CN" altLang="en-US" sz="1600" dirty="0"/>
              <a:t> </a:t>
            </a:r>
            <a:r>
              <a:rPr lang="en-US" altLang="zh-CN" sz="1600" dirty="0"/>
              <a:t>F52</a:t>
            </a:r>
            <a:r>
              <a:rPr lang="zh-CN" altLang="en-US" sz="1600" dirty="0"/>
              <a:t> </a:t>
            </a:r>
            <a:r>
              <a:rPr lang="en-US" altLang="zh-CN" sz="1600" dirty="0"/>
              <a:t>-</a:t>
            </a:r>
            <a:r>
              <a:rPr lang="zh-CN" altLang="en-US" sz="1600" dirty="0"/>
              <a:t> </a:t>
            </a:r>
            <a:r>
              <a:rPr lang="en-US" altLang="zh-CN" sz="1600" dirty="0"/>
              <a:t>Shamsul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KPI for </a:t>
            </a:r>
            <a:r>
              <a:rPr lang="en-US" altLang="zh-CN" sz="1600" dirty="0"/>
              <a:t>IT</a:t>
            </a:r>
            <a:r>
              <a:rPr lang="zh-CN" altLang="en-US" sz="1600" dirty="0"/>
              <a:t> </a:t>
            </a:r>
            <a:r>
              <a:rPr lang="en-US" altLang="zh-CN" sz="1600" dirty="0"/>
              <a:t>manager</a:t>
            </a:r>
            <a:r>
              <a:rPr lang="zh-CN" altLang="en-US" sz="1600" dirty="0"/>
              <a:t> </a:t>
            </a:r>
            <a:r>
              <a:rPr lang="en-US" sz="1600" dirty="0"/>
              <a:t>was to </a:t>
            </a:r>
            <a:r>
              <a:rPr lang="en-US" altLang="zh-CN" sz="1600" dirty="0"/>
              <a:t>upgrade</a:t>
            </a:r>
            <a:r>
              <a:rPr lang="zh-CN" altLang="en-US" sz="1600" dirty="0"/>
              <a:t> </a:t>
            </a:r>
            <a:r>
              <a:rPr lang="en-US" altLang="zh-CN" sz="1600" dirty="0"/>
              <a:t>legacy</a:t>
            </a:r>
            <a:r>
              <a:rPr lang="zh-CN" altLang="en-US" sz="1600" dirty="0"/>
              <a:t> </a:t>
            </a:r>
            <a:r>
              <a:rPr lang="en-US" altLang="zh-CN" sz="1600" dirty="0"/>
              <a:t>server</a:t>
            </a:r>
            <a:r>
              <a:rPr lang="zh-CN" altLang="en-US" sz="1600" dirty="0"/>
              <a:t> </a:t>
            </a:r>
            <a:r>
              <a:rPr lang="en-US" altLang="zh-CN" sz="1600" dirty="0"/>
              <a:t>and</a:t>
            </a:r>
            <a:r>
              <a:rPr lang="zh-CN" altLang="en-US" sz="1600" dirty="0"/>
              <a:t> </a:t>
            </a:r>
            <a:r>
              <a:rPr lang="en-US" altLang="zh-CN" sz="1600" dirty="0"/>
              <a:t>storage(</a:t>
            </a:r>
            <a:r>
              <a:rPr lang="en-US" altLang="zh-CN" sz="1600" u="sng" dirty="0"/>
              <a:t>Plan</a:t>
            </a:r>
            <a:r>
              <a:rPr lang="zh-CN" altLang="en-US" sz="1600" u="sng" dirty="0"/>
              <a:t> </a:t>
            </a:r>
            <a:r>
              <a:rPr lang="en-US" altLang="zh-CN" sz="1600" u="sng" dirty="0"/>
              <a:t>this</a:t>
            </a:r>
            <a:r>
              <a:rPr lang="zh-CN" altLang="en-US" sz="1600" u="sng" dirty="0"/>
              <a:t> </a:t>
            </a:r>
            <a:r>
              <a:rPr lang="en-US" altLang="zh-CN" sz="1600" u="sng" dirty="0"/>
              <a:t>project</a:t>
            </a:r>
            <a:r>
              <a:rPr lang="zh-CN" altLang="en-US" sz="1600" u="sng" dirty="0"/>
              <a:t> </a:t>
            </a:r>
            <a:r>
              <a:rPr lang="en-US" altLang="zh-CN" sz="1600" u="sng" dirty="0"/>
              <a:t>for</a:t>
            </a:r>
            <a:r>
              <a:rPr lang="zh-CN" altLang="en-US" sz="1600" u="sng" dirty="0"/>
              <a:t> </a:t>
            </a:r>
            <a:r>
              <a:rPr lang="en-US" altLang="zh-CN" sz="1600" u="sng" dirty="0"/>
              <a:t>2</a:t>
            </a:r>
            <a:r>
              <a:rPr lang="zh-CN" altLang="en-US" sz="1600" u="sng" dirty="0"/>
              <a:t> </a:t>
            </a:r>
            <a:r>
              <a:rPr lang="en-US" altLang="zh-CN" sz="1600" u="sng" dirty="0"/>
              <a:t>years</a:t>
            </a:r>
            <a:r>
              <a:rPr lang="zh-CN" altLang="en-US" sz="1600" u="sng" dirty="0"/>
              <a:t> </a:t>
            </a:r>
            <a:r>
              <a:rPr lang="en-US" altLang="zh-CN" sz="1600" u="sng" dirty="0"/>
              <a:t>already</a:t>
            </a:r>
            <a:r>
              <a:rPr lang="en-US" altLang="zh-CN" sz="16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dirty="0"/>
              <a:t>TCO:</a:t>
            </a:r>
            <a:r>
              <a:rPr lang="zh-CN" altLang="en-US" sz="1600" dirty="0"/>
              <a:t> </a:t>
            </a:r>
            <a:r>
              <a:rPr lang="en-US" sz="1600" dirty="0"/>
              <a:t>Leasing direction</a:t>
            </a:r>
            <a:r>
              <a:rPr lang="en-US" altLang="zh-CN" sz="1600" dirty="0"/>
              <a:t>,</a:t>
            </a:r>
            <a:r>
              <a:rPr lang="zh-CN" altLang="en-US" sz="1600" dirty="0"/>
              <a:t> </a:t>
            </a:r>
            <a:r>
              <a:rPr lang="en-US" altLang="zh-CN" sz="1600" dirty="0"/>
              <a:t>due</a:t>
            </a:r>
            <a:r>
              <a:rPr lang="zh-CN" altLang="en-US" sz="1600" dirty="0"/>
              <a:t> </a:t>
            </a:r>
            <a:r>
              <a:rPr lang="en-US" altLang="zh-CN" sz="1600" dirty="0"/>
              <a:t>to</a:t>
            </a:r>
            <a:r>
              <a:rPr lang="zh-CN" altLang="en-US" sz="1600" dirty="0"/>
              <a:t> </a:t>
            </a:r>
            <a:r>
              <a:rPr lang="en-US" altLang="zh-CN" sz="1600" u="sng" dirty="0"/>
              <a:t>pandemic</a:t>
            </a:r>
            <a:r>
              <a:rPr lang="zh-CN" altLang="en-US" sz="1600" dirty="0"/>
              <a:t> </a:t>
            </a:r>
            <a:r>
              <a:rPr lang="en-US" altLang="zh-CN" sz="1600" dirty="0"/>
              <a:t>most</a:t>
            </a:r>
            <a:r>
              <a:rPr lang="zh-CN" altLang="en-US" sz="1600" dirty="0"/>
              <a:t> </a:t>
            </a:r>
            <a:r>
              <a:rPr lang="en-US" altLang="zh-CN" sz="1600" dirty="0"/>
              <a:t>of</a:t>
            </a:r>
            <a:r>
              <a:rPr lang="zh-CN" altLang="en-US" sz="1600" dirty="0"/>
              <a:t> </a:t>
            </a:r>
            <a:r>
              <a:rPr lang="en-US" altLang="zh-CN" sz="1600" dirty="0"/>
              <a:t>project</a:t>
            </a:r>
            <a:r>
              <a:rPr lang="zh-CN" altLang="en-US" sz="1600" dirty="0"/>
              <a:t> </a:t>
            </a:r>
            <a:r>
              <a:rPr lang="en-US" altLang="zh-CN" sz="1600" dirty="0"/>
              <a:t>need</a:t>
            </a:r>
            <a:r>
              <a:rPr lang="zh-CN" altLang="en-US" sz="1600" dirty="0"/>
              <a:t> </a:t>
            </a:r>
            <a:r>
              <a:rPr lang="en-US" altLang="zh-CN" sz="1600" dirty="0"/>
              <a:t>to</a:t>
            </a:r>
            <a:r>
              <a:rPr lang="zh-CN" altLang="en-US" sz="1600" dirty="0"/>
              <a:t> </a:t>
            </a:r>
            <a:r>
              <a:rPr lang="en-US" altLang="zh-CN" sz="1600" dirty="0"/>
              <a:t>pay</a:t>
            </a:r>
            <a:r>
              <a:rPr lang="zh-CN" altLang="en-US" sz="1600" dirty="0"/>
              <a:t> </a:t>
            </a:r>
            <a:r>
              <a:rPr lang="en-US" altLang="zh-CN" sz="1600" dirty="0"/>
              <a:t>by</a:t>
            </a:r>
            <a:r>
              <a:rPr lang="zh-CN" altLang="en-US" sz="1600" dirty="0"/>
              <a:t> </a:t>
            </a:r>
            <a:r>
              <a:rPr lang="en-US" altLang="zh-CN" sz="1600" dirty="0"/>
              <a:t>subscription</a:t>
            </a:r>
            <a:r>
              <a:rPr lang="en-US" sz="16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r>
              <a:rPr lang="en-US" altLang="zh-CN" sz="1600" dirty="0"/>
              <a:t>-</a:t>
            </a:r>
            <a:r>
              <a:rPr lang="zh-CN" altLang="en-US" sz="1600" dirty="0"/>
              <a:t> </a:t>
            </a:r>
            <a:r>
              <a:rPr lang="en-US" altLang="zh-CN" sz="1600" dirty="0"/>
              <a:t>IT</a:t>
            </a:r>
            <a:r>
              <a:rPr lang="zh-CN" altLang="en-US" sz="1600" dirty="0"/>
              <a:t> </a:t>
            </a:r>
            <a:r>
              <a:rPr lang="en-US" altLang="zh-CN" sz="1600" dirty="0"/>
              <a:t>officer</a:t>
            </a:r>
            <a:r>
              <a:rPr lang="zh-CN" altLang="en-US" sz="1600" dirty="0"/>
              <a:t> </a:t>
            </a:r>
            <a:r>
              <a:rPr lang="en-US" altLang="zh-CN" sz="1600" dirty="0"/>
              <a:t>F48</a:t>
            </a:r>
            <a:r>
              <a:rPr lang="zh-CN" altLang="en-US" sz="1600" dirty="0"/>
              <a:t> </a:t>
            </a:r>
            <a:r>
              <a:rPr lang="en-US" altLang="zh-CN" sz="1600" dirty="0"/>
              <a:t>-</a:t>
            </a:r>
            <a:r>
              <a:rPr lang="zh-CN" altLang="en-US" sz="1600" dirty="0"/>
              <a:t> </a:t>
            </a:r>
            <a:r>
              <a:rPr lang="en-US" altLang="zh-CN" sz="1600" dirty="0"/>
              <a:t>Akmal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Project Quantity, Project timeline, Project Management, completion rate.</a:t>
            </a:r>
            <a:r>
              <a:rPr lang="en-US" altLang="zh-CN" sz="1600" dirty="0"/>
              <a:t>(</a:t>
            </a:r>
            <a:r>
              <a:rPr lang="en-US" altLang="zh-CN" sz="1600" u="sng" dirty="0"/>
              <a:t>Audit</a:t>
            </a:r>
            <a:r>
              <a:rPr lang="zh-CN" altLang="en-US" sz="1600" dirty="0"/>
              <a:t> </a:t>
            </a:r>
            <a:r>
              <a:rPr lang="en-US" altLang="zh-CN" sz="1600" dirty="0"/>
              <a:t>will</a:t>
            </a:r>
            <a:r>
              <a:rPr lang="zh-CN" altLang="en-US" sz="1600" dirty="0"/>
              <a:t> </a:t>
            </a:r>
            <a:r>
              <a:rPr lang="en-US" altLang="zh-CN" sz="1600" dirty="0"/>
              <a:t>be</a:t>
            </a:r>
            <a:r>
              <a:rPr lang="zh-CN" altLang="en-US" sz="1600" dirty="0"/>
              <a:t> </a:t>
            </a:r>
            <a:r>
              <a:rPr lang="en-US" altLang="zh-CN" sz="1600" dirty="0"/>
              <a:t>involved</a:t>
            </a:r>
            <a:r>
              <a:rPr lang="zh-CN" altLang="en-US" sz="1600" dirty="0"/>
              <a:t> </a:t>
            </a:r>
            <a:r>
              <a:rPr lang="en-US" altLang="zh-CN" sz="1600" dirty="0"/>
              <a:t>evaluate)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u="sng" dirty="0"/>
              <a:t>Downtime</a:t>
            </a:r>
            <a:r>
              <a:rPr lang="zh-CN" altLang="en-US" sz="1600" dirty="0"/>
              <a:t> </a:t>
            </a:r>
            <a:r>
              <a:rPr lang="en-US" altLang="zh-CN" sz="1600" dirty="0"/>
              <a:t>SLA</a:t>
            </a:r>
            <a:r>
              <a:rPr lang="zh-CN" altLang="en-US" sz="1600" dirty="0"/>
              <a:t> </a:t>
            </a:r>
            <a:r>
              <a:rPr lang="en-US" altLang="zh-CN" sz="1600" dirty="0"/>
              <a:t>for</a:t>
            </a:r>
            <a:r>
              <a:rPr lang="zh-CN" altLang="en-US" sz="1600" dirty="0"/>
              <a:t> </a:t>
            </a:r>
            <a:r>
              <a:rPr lang="en-US" altLang="zh-CN" sz="1600" dirty="0"/>
              <a:t>the</a:t>
            </a:r>
            <a:r>
              <a:rPr lang="zh-CN" altLang="en-US" sz="1600" dirty="0"/>
              <a:t> </a:t>
            </a:r>
            <a:r>
              <a:rPr lang="en-US" altLang="zh-CN" sz="1600" dirty="0"/>
              <a:t>data</a:t>
            </a:r>
            <a:r>
              <a:rPr lang="zh-CN" altLang="en-US" sz="1600" dirty="0"/>
              <a:t> </a:t>
            </a:r>
            <a:r>
              <a:rPr lang="en-US" altLang="zh-CN" sz="1600" dirty="0"/>
              <a:t>center</a:t>
            </a:r>
            <a:r>
              <a:rPr lang="zh-CN" altLang="en-US" sz="1600" dirty="0"/>
              <a:t> </a:t>
            </a:r>
            <a:r>
              <a:rPr lang="en-US" altLang="zh-CN" sz="1600" dirty="0"/>
              <a:t>and</a:t>
            </a:r>
            <a:r>
              <a:rPr lang="zh-CN" altLang="en-US" sz="1600" dirty="0"/>
              <a:t> </a:t>
            </a:r>
            <a:r>
              <a:rPr lang="en-US" altLang="zh-CN" sz="1600" dirty="0"/>
              <a:t>application</a:t>
            </a:r>
            <a:r>
              <a:rPr lang="zh-CN" altLang="en-US" sz="1600" dirty="0"/>
              <a:t> </a:t>
            </a:r>
            <a:r>
              <a:rPr lang="en-US" altLang="zh-CN" sz="1600" dirty="0"/>
              <a:t>(Due</a:t>
            </a:r>
            <a:r>
              <a:rPr lang="zh-CN" altLang="en-US" sz="1600" dirty="0"/>
              <a:t> </a:t>
            </a:r>
            <a:r>
              <a:rPr lang="en-US" altLang="zh-CN" sz="1600" dirty="0"/>
              <a:t>to</a:t>
            </a:r>
            <a:r>
              <a:rPr lang="zh-CN" altLang="en-US" sz="1600" dirty="0"/>
              <a:t> </a:t>
            </a:r>
            <a:r>
              <a:rPr lang="en-US" altLang="zh-CN" sz="1600" u="sng" dirty="0"/>
              <a:t>‘</a:t>
            </a:r>
            <a:r>
              <a:rPr lang="en-US" altLang="zh-CN" sz="1600" u="sng" dirty="0" err="1"/>
              <a:t>eDana</a:t>
            </a:r>
            <a:r>
              <a:rPr lang="en-US" altLang="zh-CN" sz="1600" u="sng" dirty="0"/>
              <a:t>’</a:t>
            </a:r>
            <a:r>
              <a:rPr lang="zh-CN" altLang="en-US" sz="1600" u="sng" dirty="0"/>
              <a:t> </a:t>
            </a:r>
            <a:r>
              <a:rPr lang="en-US" altLang="zh-CN" sz="1600" u="sng" dirty="0"/>
              <a:t>server</a:t>
            </a:r>
            <a:r>
              <a:rPr lang="zh-CN" altLang="en-US" sz="1600" u="sng" dirty="0"/>
              <a:t> </a:t>
            </a:r>
            <a:r>
              <a:rPr lang="en-US" altLang="zh-CN" sz="1600" dirty="0"/>
              <a:t>has</a:t>
            </a:r>
            <a:r>
              <a:rPr lang="zh-CN" altLang="en-US" sz="1600" dirty="0"/>
              <a:t> </a:t>
            </a:r>
            <a:r>
              <a:rPr lang="en-US" altLang="zh-CN" sz="1600" dirty="0"/>
              <a:t>down</a:t>
            </a:r>
            <a:r>
              <a:rPr lang="zh-CN" altLang="en-US" sz="1600" dirty="0"/>
              <a:t> </a:t>
            </a:r>
            <a:r>
              <a:rPr lang="en-US" altLang="zh-CN" sz="1600" dirty="0"/>
              <a:t>2</a:t>
            </a:r>
            <a:r>
              <a:rPr lang="zh-CN" altLang="en-US" sz="1600" dirty="0"/>
              <a:t> </a:t>
            </a:r>
            <a:r>
              <a:rPr lang="en-US" altLang="zh-CN" sz="1600" dirty="0"/>
              <a:t>days</a:t>
            </a:r>
            <a:r>
              <a:rPr lang="zh-CN" altLang="en-US" sz="1600" dirty="0"/>
              <a:t> </a:t>
            </a:r>
            <a:r>
              <a:rPr lang="en-US" altLang="zh-CN" sz="1600" dirty="0"/>
              <a:t>before</a:t>
            </a:r>
            <a:r>
              <a:rPr lang="zh-CN" altLang="en-US" sz="1600" dirty="0"/>
              <a:t> </a:t>
            </a:r>
            <a:r>
              <a:rPr lang="en-US" altLang="zh-CN" sz="1600" dirty="0"/>
              <a:t>recovery)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Green Technology</a:t>
            </a:r>
            <a:r>
              <a:rPr lang="en-US" altLang="zh-CN" sz="1600" dirty="0"/>
              <a:t>(Save</a:t>
            </a:r>
            <a:r>
              <a:rPr lang="zh-CN" altLang="en-US" sz="1600" dirty="0"/>
              <a:t> </a:t>
            </a:r>
            <a:r>
              <a:rPr lang="en-US" altLang="zh-CN" sz="1600" dirty="0"/>
              <a:t>electricity,</a:t>
            </a:r>
            <a:r>
              <a:rPr lang="zh-CN" altLang="en-US" sz="1600" dirty="0"/>
              <a:t> </a:t>
            </a:r>
            <a:r>
              <a:rPr lang="en-US" altLang="zh-CN" sz="1600" dirty="0"/>
              <a:t>space,</a:t>
            </a:r>
            <a:r>
              <a:rPr lang="zh-CN" altLang="en-US" sz="1600" dirty="0"/>
              <a:t> </a:t>
            </a:r>
            <a:r>
              <a:rPr lang="en-US" altLang="zh-CN" sz="1600" dirty="0"/>
              <a:t>utilization)</a:t>
            </a:r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1CC567-B91D-CD4C-A998-8C48CC796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7588" y="3248513"/>
            <a:ext cx="5378689" cy="27855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18C559-B94E-4946-B89E-08AF6DCBB192}"/>
              </a:ext>
            </a:extLst>
          </p:cNvPr>
          <p:cNvSpPr txBox="1"/>
          <p:nvPr/>
        </p:nvSpPr>
        <p:spPr>
          <a:xfrm>
            <a:off x="489379" y="3372268"/>
            <a:ext cx="61218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Pain points: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1600" dirty="0"/>
              <a:t>Out of dated technology 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ID" sz="1600" dirty="0"/>
              <a:t>All more than 5 years server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1600" dirty="0"/>
              <a:t>Enhance the infra and security ICT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ID" sz="1600" dirty="0" err="1"/>
              <a:t>Vmware</a:t>
            </a:r>
            <a:r>
              <a:rPr lang="en-ID" sz="1600" dirty="0"/>
              <a:t> couldn’t upgrade(5.5/6.0) and no patch.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1600" dirty="0"/>
              <a:t>Lack of resources (human and IT)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ID" sz="1600" dirty="0"/>
              <a:t>Only few IT member and storage is full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1600" dirty="0"/>
              <a:t>Green Technology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ID" sz="1600" dirty="0"/>
              <a:t>Direction of company to reduce the hardware.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1600" dirty="0"/>
              <a:t>Enhance the MOSTI application performances 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ID" sz="1600" dirty="0"/>
              <a:t>9 server facing slowness issue.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2890485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09050" y="790108"/>
            <a:ext cx="2404150" cy="2377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39691" y="891707"/>
            <a:ext cx="2142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>
                <a:ln w="285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7200" b="1" dirty="0">
              <a:ln w="28575">
                <a:noFill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017956" y="2078182"/>
            <a:ext cx="158633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777272" y="2214556"/>
            <a:ext cx="2067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How to Influence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008" y="0"/>
            <a:ext cx="2074679" cy="9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5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D87B94-8FCA-4DF2-9C67-C37CEA2D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BC063B2-011B-46C7-BA27-59D926DC2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influence Decision Maker</a:t>
            </a:r>
            <a:endParaRPr lang="en-ID" dirty="0"/>
          </a:p>
        </p:txBody>
      </p:sp>
      <p:sp>
        <p:nvSpPr>
          <p:cNvPr id="7" name="空心弧 4">
            <a:extLst>
              <a:ext uri="{FF2B5EF4-FFF2-40B4-BE49-F238E27FC236}">
                <a16:creationId xmlns:a16="http://schemas.microsoft.com/office/drawing/2014/main" id="{9C1F360E-B3F2-A647-8751-0007ED2F6C4D}"/>
              </a:ext>
            </a:extLst>
          </p:cNvPr>
          <p:cNvSpPr>
            <a:spLocks/>
          </p:cNvSpPr>
          <p:nvPr/>
        </p:nvSpPr>
        <p:spPr bwMode="auto">
          <a:xfrm rot="16200000">
            <a:off x="1208783" y="1953970"/>
            <a:ext cx="3159609" cy="3159609"/>
          </a:xfrm>
          <a:custGeom>
            <a:avLst/>
            <a:gdLst>
              <a:gd name="T0" fmla="*/ 954518 w 21600"/>
              <a:gd name="T1" fmla="*/ 2897635 h 21600"/>
              <a:gd name="T2" fmla="*/ 273724 w 21600"/>
              <a:gd name="T3" fmla="*/ 1688307 h 21600"/>
              <a:gd name="T4" fmla="*/ 1688306 w 21600"/>
              <a:gd name="T5" fmla="*/ 273725 h 21600"/>
              <a:gd name="T6" fmla="*/ 3102888 w 21600"/>
              <a:gd name="T7" fmla="*/ 1688307 h 21600"/>
              <a:gd name="T8" fmla="*/ 2421937 w 21600"/>
              <a:gd name="T9" fmla="*/ 2897635 h 21600"/>
              <a:gd name="T10" fmla="*/ 2563880 w 21600"/>
              <a:gd name="T11" fmla="*/ 3131653 h 21600"/>
              <a:gd name="T12" fmla="*/ 3376612 w 21600"/>
              <a:gd name="T13" fmla="*/ 1688307 h 21600"/>
              <a:gd name="T14" fmla="*/ 1688306 w 21600"/>
              <a:gd name="T15" fmla="*/ 0 h 21600"/>
              <a:gd name="T16" fmla="*/ 0 w 21600"/>
              <a:gd name="T17" fmla="*/ 1688307 h 21600"/>
              <a:gd name="T18" fmla="*/ 812575 w 21600"/>
              <a:gd name="T19" fmla="*/ 3131653 h 21600"/>
              <a:gd name="T20" fmla="*/ 954518 w 21600"/>
              <a:gd name="T21" fmla="*/ 2897635 h 2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1600"/>
              <a:gd name="T34" fmla="*/ 0 h 21600"/>
              <a:gd name="T35" fmla="*/ 21600 w 21600"/>
              <a:gd name="T36" fmla="*/ 18772 h 2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1600" h="21600">
                <a:moveTo>
                  <a:pt x="6106" y="18536"/>
                </a:moveTo>
                <a:cubicBezTo>
                  <a:pt x="3402" y="16896"/>
                  <a:pt x="1751" y="13962"/>
                  <a:pt x="1751" y="10800"/>
                </a:cubicBezTo>
                <a:cubicBezTo>
                  <a:pt x="1751" y="5802"/>
                  <a:pt x="5802" y="1751"/>
                  <a:pt x="10800" y="1751"/>
                </a:cubicBezTo>
                <a:cubicBezTo>
                  <a:pt x="15797" y="1751"/>
                  <a:pt x="19849" y="5802"/>
                  <a:pt x="19849" y="10800"/>
                </a:cubicBezTo>
                <a:cubicBezTo>
                  <a:pt x="19849" y="13962"/>
                  <a:pt x="18197" y="16896"/>
                  <a:pt x="15493" y="18536"/>
                </a:cubicBezTo>
                <a:lnTo>
                  <a:pt x="16401" y="20033"/>
                </a:lnTo>
                <a:cubicBezTo>
                  <a:pt x="19628" y="18075"/>
                  <a:pt x="21600" y="1457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4574"/>
                  <a:pt x="1971" y="18075"/>
                  <a:pt x="5198" y="20033"/>
                </a:cubicBezTo>
                <a:lnTo>
                  <a:pt x="6106" y="18536"/>
                </a:lnTo>
                <a:close/>
              </a:path>
            </a:pathLst>
          </a:custGeom>
          <a:solidFill>
            <a:srgbClr val="34569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69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5">
            <a:extLst>
              <a:ext uri="{FF2B5EF4-FFF2-40B4-BE49-F238E27FC236}">
                <a16:creationId xmlns:a16="http://schemas.microsoft.com/office/drawing/2014/main" id="{A34BEADC-1496-5F48-9EC1-7F1EE3FFA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1447" y="3289413"/>
            <a:ext cx="1499246" cy="64633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  <a:sym typeface="宋体" panose="02010600030101010101" pitchFamily="2" charset="-122"/>
              </a:rPr>
              <a:t>Tech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  <a:sym typeface="宋体" panose="02010600030101010101" pitchFamily="2" charset="-122"/>
            </a:endParaRPr>
          </a:p>
        </p:txBody>
      </p:sp>
      <p:sp>
        <p:nvSpPr>
          <p:cNvPr id="9" name="空心弧 3">
            <a:extLst>
              <a:ext uri="{FF2B5EF4-FFF2-40B4-BE49-F238E27FC236}">
                <a16:creationId xmlns:a16="http://schemas.microsoft.com/office/drawing/2014/main" id="{3AE222DB-5558-6E49-BA33-658E26096BE5}"/>
              </a:ext>
            </a:extLst>
          </p:cNvPr>
          <p:cNvSpPr>
            <a:spLocks/>
          </p:cNvSpPr>
          <p:nvPr/>
        </p:nvSpPr>
        <p:spPr bwMode="auto">
          <a:xfrm rot="15302329">
            <a:off x="1680422" y="2406297"/>
            <a:ext cx="2250496" cy="2251983"/>
          </a:xfrm>
          <a:custGeom>
            <a:avLst/>
            <a:gdLst>
              <a:gd name="T0" fmla="*/ 294313 w 21600"/>
              <a:gd name="T1" fmla="*/ 859859 h 21600"/>
              <a:gd name="T2" fmla="*/ 1202532 w 21600"/>
              <a:gd name="T3" fmla="*/ 231822 h 21600"/>
              <a:gd name="T4" fmla="*/ 2110861 w 21600"/>
              <a:gd name="T5" fmla="*/ 859859 h 21600"/>
              <a:gd name="T6" fmla="*/ 2327448 w 21600"/>
              <a:gd name="T7" fmla="*/ 777830 h 21600"/>
              <a:gd name="T8" fmla="*/ 1202643 w 21600"/>
              <a:gd name="T9" fmla="*/ 0 h 21600"/>
              <a:gd name="T10" fmla="*/ 77726 w 21600"/>
              <a:gd name="T11" fmla="*/ 777830 h 21600"/>
              <a:gd name="T12" fmla="*/ 294313 w 21600"/>
              <a:gd name="T13" fmla="*/ 8598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600"/>
              <a:gd name="T22" fmla="*/ 0 h 21600"/>
              <a:gd name="T23" fmla="*/ 21600 w 21600"/>
              <a:gd name="T24" fmla="*/ 3969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2643" y="7715"/>
                </a:moveTo>
                <a:cubicBezTo>
                  <a:pt x="3926" y="4323"/>
                  <a:pt x="7173" y="2080"/>
                  <a:pt x="10799" y="2080"/>
                </a:cubicBezTo>
                <a:cubicBezTo>
                  <a:pt x="14426" y="2079"/>
                  <a:pt x="17673" y="4323"/>
                  <a:pt x="18956" y="7715"/>
                </a:cubicBezTo>
                <a:lnTo>
                  <a:pt x="20901" y="6979"/>
                </a:lnTo>
                <a:cubicBezTo>
                  <a:pt x="19313" y="2779"/>
                  <a:pt x="15290" y="0"/>
                  <a:pt x="10800" y="0"/>
                </a:cubicBezTo>
                <a:cubicBezTo>
                  <a:pt x="6309" y="-1"/>
                  <a:pt x="2286" y="2779"/>
                  <a:pt x="698" y="6979"/>
                </a:cubicBezTo>
                <a:lnTo>
                  <a:pt x="2643" y="771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69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空心弧 3">
            <a:extLst>
              <a:ext uri="{FF2B5EF4-FFF2-40B4-BE49-F238E27FC236}">
                <a16:creationId xmlns:a16="http://schemas.microsoft.com/office/drawing/2014/main" id="{DEAEE514-D139-AC45-958C-4BB291887EB5}"/>
              </a:ext>
            </a:extLst>
          </p:cNvPr>
          <p:cNvSpPr>
            <a:spLocks/>
          </p:cNvSpPr>
          <p:nvPr/>
        </p:nvSpPr>
        <p:spPr bwMode="auto">
          <a:xfrm rot="7872149">
            <a:off x="1680422" y="2406297"/>
            <a:ext cx="2250496" cy="2251983"/>
          </a:xfrm>
          <a:custGeom>
            <a:avLst/>
            <a:gdLst>
              <a:gd name="T0" fmla="*/ 294313 w 21600"/>
              <a:gd name="T1" fmla="*/ 859859 h 21600"/>
              <a:gd name="T2" fmla="*/ 1202532 w 21600"/>
              <a:gd name="T3" fmla="*/ 231822 h 21600"/>
              <a:gd name="T4" fmla="*/ 2110861 w 21600"/>
              <a:gd name="T5" fmla="*/ 859859 h 21600"/>
              <a:gd name="T6" fmla="*/ 2327448 w 21600"/>
              <a:gd name="T7" fmla="*/ 777830 h 21600"/>
              <a:gd name="T8" fmla="*/ 1202643 w 21600"/>
              <a:gd name="T9" fmla="*/ 0 h 21600"/>
              <a:gd name="T10" fmla="*/ 77726 w 21600"/>
              <a:gd name="T11" fmla="*/ 777830 h 21600"/>
              <a:gd name="T12" fmla="*/ 294313 w 21600"/>
              <a:gd name="T13" fmla="*/ 8598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600"/>
              <a:gd name="T22" fmla="*/ 0 h 21600"/>
              <a:gd name="T23" fmla="*/ 21600 w 21600"/>
              <a:gd name="T24" fmla="*/ 3969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2643" y="7715"/>
                </a:moveTo>
                <a:cubicBezTo>
                  <a:pt x="3926" y="4323"/>
                  <a:pt x="7173" y="2080"/>
                  <a:pt x="10799" y="2080"/>
                </a:cubicBezTo>
                <a:cubicBezTo>
                  <a:pt x="14426" y="2079"/>
                  <a:pt x="17673" y="4323"/>
                  <a:pt x="18956" y="7715"/>
                </a:cubicBezTo>
                <a:lnTo>
                  <a:pt x="20901" y="6979"/>
                </a:lnTo>
                <a:cubicBezTo>
                  <a:pt x="19313" y="2779"/>
                  <a:pt x="15290" y="0"/>
                  <a:pt x="10800" y="0"/>
                </a:cubicBezTo>
                <a:cubicBezTo>
                  <a:pt x="6309" y="-1"/>
                  <a:pt x="2286" y="2779"/>
                  <a:pt x="698" y="6979"/>
                </a:cubicBezTo>
                <a:lnTo>
                  <a:pt x="2643" y="7715"/>
                </a:lnTo>
                <a:close/>
              </a:path>
            </a:pathLst>
          </a:custGeom>
          <a:solidFill>
            <a:srgbClr val="6FB33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69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36">
            <a:extLst>
              <a:ext uri="{FF2B5EF4-FFF2-40B4-BE49-F238E27FC236}">
                <a16:creationId xmlns:a16="http://schemas.microsoft.com/office/drawing/2014/main" id="{4C3E328B-40A3-1A45-ABDA-3C4734CDEC62}"/>
              </a:ext>
            </a:extLst>
          </p:cNvPr>
          <p:cNvCxnSpPr/>
          <p:nvPr/>
        </p:nvCxnSpPr>
        <p:spPr bwMode="auto">
          <a:xfrm flipH="1">
            <a:off x="4026732" y="2454580"/>
            <a:ext cx="2734762" cy="225793"/>
          </a:xfrm>
          <a:prstGeom prst="line">
            <a:avLst/>
          </a:prstGeom>
          <a:ln>
            <a:solidFill>
              <a:srgbClr val="3456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37">
            <a:extLst>
              <a:ext uri="{FF2B5EF4-FFF2-40B4-BE49-F238E27FC236}">
                <a16:creationId xmlns:a16="http://schemas.microsoft.com/office/drawing/2014/main" id="{BCEBDC3A-1BAC-8A4B-A24A-BB621FF71382}"/>
              </a:ext>
            </a:extLst>
          </p:cNvPr>
          <p:cNvCxnSpPr/>
          <p:nvPr/>
        </p:nvCxnSpPr>
        <p:spPr bwMode="auto">
          <a:xfrm flipH="1" flipV="1">
            <a:off x="4026732" y="4204474"/>
            <a:ext cx="2734762" cy="231735"/>
          </a:xfrm>
          <a:prstGeom prst="line">
            <a:avLst/>
          </a:prstGeom>
          <a:ln>
            <a:solidFill>
              <a:srgbClr val="3456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38">
            <a:extLst>
              <a:ext uri="{FF2B5EF4-FFF2-40B4-BE49-F238E27FC236}">
                <a16:creationId xmlns:a16="http://schemas.microsoft.com/office/drawing/2014/main" id="{51FC5841-A8E4-8B44-AD68-2EF68BF6DF08}"/>
              </a:ext>
            </a:extLst>
          </p:cNvPr>
          <p:cNvCxnSpPr/>
          <p:nvPr/>
        </p:nvCxnSpPr>
        <p:spPr bwMode="auto">
          <a:xfrm flipH="1">
            <a:off x="3897495" y="3430539"/>
            <a:ext cx="2863999" cy="102498"/>
          </a:xfrm>
          <a:prstGeom prst="line">
            <a:avLst/>
          </a:prstGeom>
          <a:ln>
            <a:solidFill>
              <a:srgbClr val="6FB3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39">
            <a:extLst>
              <a:ext uri="{FF2B5EF4-FFF2-40B4-BE49-F238E27FC236}">
                <a16:creationId xmlns:a16="http://schemas.microsoft.com/office/drawing/2014/main" id="{68739F5F-C59F-3C42-BED1-C2A6134E106E}"/>
              </a:ext>
            </a:extLst>
          </p:cNvPr>
          <p:cNvGrpSpPr/>
          <p:nvPr/>
        </p:nvGrpSpPr>
        <p:grpSpPr>
          <a:xfrm>
            <a:off x="7521869" y="1816951"/>
            <a:ext cx="3687839" cy="946083"/>
            <a:chOff x="7521869" y="1839176"/>
            <a:chExt cx="3687839" cy="946083"/>
          </a:xfrm>
        </p:grpSpPr>
        <p:sp>
          <p:nvSpPr>
            <p:cNvPr id="15" name="文本框 40">
              <a:extLst>
                <a:ext uri="{FF2B5EF4-FFF2-40B4-BE49-F238E27FC236}">
                  <a16:creationId xmlns:a16="http://schemas.microsoft.com/office/drawing/2014/main" id="{7D7A9AD4-8B29-2344-9ED5-AA9DA361D938}"/>
                </a:ext>
              </a:extLst>
            </p:cNvPr>
            <p:cNvSpPr txBox="1"/>
            <p:nvPr/>
          </p:nvSpPr>
          <p:spPr>
            <a:xfrm>
              <a:off x="7521869" y="1839176"/>
              <a:ext cx="29024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0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POC</a:t>
              </a:r>
              <a:endParaRPr lang="zh-CN" altLang="en-US" kern="0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41">
              <a:extLst>
                <a:ext uri="{FF2B5EF4-FFF2-40B4-BE49-F238E27FC236}">
                  <a16:creationId xmlns:a16="http://schemas.microsoft.com/office/drawing/2014/main" id="{41587B92-C713-BB4D-BF46-C7CE1CE675D5}"/>
                </a:ext>
              </a:extLst>
            </p:cNvPr>
            <p:cNvSpPr txBox="1"/>
            <p:nvPr/>
          </p:nvSpPr>
          <p:spPr>
            <a:xfrm>
              <a:off x="7521869" y="2174066"/>
              <a:ext cx="3687839" cy="6111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Prove of concept to the client on the migration part and how to manage the infra.</a:t>
              </a:r>
            </a:p>
          </p:txBody>
        </p:sp>
      </p:grpSp>
      <p:grpSp>
        <p:nvGrpSpPr>
          <p:cNvPr id="17" name="组合 42">
            <a:extLst>
              <a:ext uri="{FF2B5EF4-FFF2-40B4-BE49-F238E27FC236}">
                <a16:creationId xmlns:a16="http://schemas.microsoft.com/office/drawing/2014/main" id="{59D6CBA9-88D4-6443-B5D7-3E0D033CA33B}"/>
              </a:ext>
            </a:extLst>
          </p:cNvPr>
          <p:cNvGrpSpPr/>
          <p:nvPr/>
        </p:nvGrpSpPr>
        <p:grpSpPr>
          <a:xfrm>
            <a:off x="7521869" y="3063080"/>
            <a:ext cx="3687839" cy="976563"/>
            <a:chOff x="7521869" y="3044617"/>
            <a:chExt cx="3687839" cy="976563"/>
          </a:xfrm>
        </p:grpSpPr>
        <p:sp>
          <p:nvSpPr>
            <p:cNvPr id="18" name="文本框 43">
              <a:extLst>
                <a:ext uri="{FF2B5EF4-FFF2-40B4-BE49-F238E27FC236}">
                  <a16:creationId xmlns:a16="http://schemas.microsoft.com/office/drawing/2014/main" id="{36668E17-147C-7143-85CC-7B8866A0D700}"/>
                </a:ext>
              </a:extLst>
            </p:cNvPr>
            <p:cNvSpPr txBox="1"/>
            <p:nvPr/>
          </p:nvSpPr>
          <p:spPr>
            <a:xfrm>
              <a:off x="7521869" y="3044617"/>
              <a:ext cx="29024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0" dirty="0">
                  <a:solidFill>
                    <a:srgbClr val="6FB33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References site</a:t>
              </a:r>
              <a:endParaRPr lang="zh-CN" altLang="en-US" kern="0" dirty="0">
                <a:solidFill>
                  <a:srgbClr val="6FB33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44">
              <a:extLst>
                <a:ext uri="{FF2B5EF4-FFF2-40B4-BE49-F238E27FC236}">
                  <a16:creationId xmlns:a16="http://schemas.microsoft.com/office/drawing/2014/main" id="{94CA0762-C74D-F744-B40C-686B3E8E78C6}"/>
                </a:ext>
              </a:extLst>
            </p:cNvPr>
            <p:cNvSpPr txBox="1"/>
            <p:nvPr/>
          </p:nvSpPr>
          <p:spPr>
            <a:xfrm>
              <a:off x="7521869" y="3409987"/>
              <a:ext cx="3687839" cy="6111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Share the existing gov case study and also attend our webinar or event.</a:t>
              </a:r>
            </a:p>
          </p:txBody>
        </p:sp>
      </p:grpSp>
      <p:grpSp>
        <p:nvGrpSpPr>
          <p:cNvPr id="20" name="组合 45">
            <a:extLst>
              <a:ext uri="{FF2B5EF4-FFF2-40B4-BE49-F238E27FC236}">
                <a16:creationId xmlns:a16="http://schemas.microsoft.com/office/drawing/2014/main" id="{63A30D82-F218-AA4B-90C0-A9033313CC4F}"/>
              </a:ext>
            </a:extLst>
          </p:cNvPr>
          <p:cNvGrpSpPr/>
          <p:nvPr/>
        </p:nvGrpSpPr>
        <p:grpSpPr>
          <a:xfrm>
            <a:off x="7521869" y="4309209"/>
            <a:ext cx="3687839" cy="946083"/>
            <a:chOff x="7521869" y="4331434"/>
            <a:chExt cx="3687839" cy="946083"/>
          </a:xfrm>
        </p:grpSpPr>
        <p:sp>
          <p:nvSpPr>
            <p:cNvPr id="21" name="文本框 46">
              <a:extLst>
                <a:ext uri="{FF2B5EF4-FFF2-40B4-BE49-F238E27FC236}">
                  <a16:creationId xmlns:a16="http://schemas.microsoft.com/office/drawing/2014/main" id="{2C17D147-9A9F-3A48-A695-4B3AE9E79918}"/>
                </a:ext>
              </a:extLst>
            </p:cNvPr>
            <p:cNvSpPr txBox="1"/>
            <p:nvPr/>
          </p:nvSpPr>
          <p:spPr>
            <a:xfrm>
              <a:off x="7521869" y="4331434"/>
              <a:ext cx="29024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0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Proposal</a:t>
              </a:r>
              <a:endParaRPr lang="zh-CN" altLang="en-US" kern="0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47">
              <a:extLst>
                <a:ext uri="{FF2B5EF4-FFF2-40B4-BE49-F238E27FC236}">
                  <a16:creationId xmlns:a16="http://schemas.microsoft.com/office/drawing/2014/main" id="{0B51C715-E119-AB49-BB92-E7FA29C099DF}"/>
                </a:ext>
              </a:extLst>
            </p:cNvPr>
            <p:cNvSpPr txBox="1"/>
            <p:nvPr/>
          </p:nvSpPr>
          <p:spPr>
            <a:xfrm>
              <a:off x="7521869" y="4666324"/>
              <a:ext cx="3687839" cy="6111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Work together with customer to design the proposal base on customer template.</a:t>
              </a:r>
            </a:p>
          </p:txBody>
        </p:sp>
      </p:grpSp>
      <p:sp>
        <p:nvSpPr>
          <p:cNvPr id="23" name="椭圆 48">
            <a:extLst>
              <a:ext uri="{FF2B5EF4-FFF2-40B4-BE49-F238E27FC236}">
                <a16:creationId xmlns:a16="http://schemas.microsoft.com/office/drawing/2014/main" id="{39294B15-CD72-6F46-ADF4-A379F224809A}"/>
              </a:ext>
            </a:extLst>
          </p:cNvPr>
          <p:cNvSpPr/>
          <p:nvPr/>
        </p:nvSpPr>
        <p:spPr>
          <a:xfrm>
            <a:off x="6761494" y="2387846"/>
            <a:ext cx="133467" cy="133467"/>
          </a:xfrm>
          <a:prstGeom prst="ellipse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49">
            <a:extLst>
              <a:ext uri="{FF2B5EF4-FFF2-40B4-BE49-F238E27FC236}">
                <a16:creationId xmlns:a16="http://schemas.microsoft.com/office/drawing/2014/main" id="{B0A644B6-07E6-6A4D-80E0-60B155AA1CB5}"/>
              </a:ext>
            </a:extLst>
          </p:cNvPr>
          <p:cNvSpPr/>
          <p:nvPr/>
        </p:nvSpPr>
        <p:spPr>
          <a:xfrm>
            <a:off x="6761493" y="3354655"/>
            <a:ext cx="133467" cy="133467"/>
          </a:xfrm>
          <a:prstGeom prst="ellips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50">
            <a:extLst>
              <a:ext uri="{FF2B5EF4-FFF2-40B4-BE49-F238E27FC236}">
                <a16:creationId xmlns:a16="http://schemas.microsoft.com/office/drawing/2014/main" id="{F780E821-8BA2-234E-8D2A-A813A80C99C0}"/>
              </a:ext>
            </a:extLst>
          </p:cNvPr>
          <p:cNvSpPr/>
          <p:nvPr/>
        </p:nvSpPr>
        <p:spPr>
          <a:xfrm>
            <a:off x="6761493" y="4369475"/>
            <a:ext cx="133467" cy="133467"/>
          </a:xfrm>
          <a:prstGeom prst="ellipse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813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D87B94-8FCA-4DF2-9C67-C37CEA2D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BC063B2-011B-46C7-BA27-59D926DC2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influence Decision Maker</a:t>
            </a:r>
            <a:endParaRPr lang="en-ID" dirty="0"/>
          </a:p>
        </p:txBody>
      </p:sp>
      <p:sp>
        <p:nvSpPr>
          <p:cNvPr id="5" name="空心弧 4">
            <a:extLst>
              <a:ext uri="{FF2B5EF4-FFF2-40B4-BE49-F238E27FC236}">
                <a16:creationId xmlns:a16="http://schemas.microsoft.com/office/drawing/2014/main" id="{28DD5097-B883-5343-A045-B334D81E9E53}"/>
              </a:ext>
            </a:extLst>
          </p:cNvPr>
          <p:cNvSpPr>
            <a:spLocks/>
          </p:cNvSpPr>
          <p:nvPr/>
        </p:nvSpPr>
        <p:spPr bwMode="auto">
          <a:xfrm rot="16200000">
            <a:off x="1208783" y="1953970"/>
            <a:ext cx="3159609" cy="3159609"/>
          </a:xfrm>
          <a:custGeom>
            <a:avLst/>
            <a:gdLst>
              <a:gd name="T0" fmla="*/ 954518 w 21600"/>
              <a:gd name="T1" fmla="*/ 2897635 h 21600"/>
              <a:gd name="T2" fmla="*/ 273724 w 21600"/>
              <a:gd name="T3" fmla="*/ 1688307 h 21600"/>
              <a:gd name="T4" fmla="*/ 1688306 w 21600"/>
              <a:gd name="T5" fmla="*/ 273725 h 21600"/>
              <a:gd name="T6" fmla="*/ 3102888 w 21600"/>
              <a:gd name="T7" fmla="*/ 1688307 h 21600"/>
              <a:gd name="T8" fmla="*/ 2421937 w 21600"/>
              <a:gd name="T9" fmla="*/ 2897635 h 21600"/>
              <a:gd name="T10" fmla="*/ 2563880 w 21600"/>
              <a:gd name="T11" fmla="*/ 3131653 h 21600"/>
              <a:gd name="T12" fmla="*/ 3376612 w 21600"/>
              <a:gd name="T13" fmla="*/ 1688307 h 21600"/>
              <a:gd name="T14" fmla="*/ 1688306 w 21600"/>
              <a:gd name="T15" fmla="*/ 0 h 21600"/>
              <a:gd name="T16" fmla="*/ 0 w 21600"/>
              <a:gd name="T17" fmla="*/ 1688307 h 21600"/>
              <a:gd name="T18" fmla="*/ 812575 w 21600"/>
              <a:gd name="T19" fmla="*/ 3131653 h 21600"/>
              <a:gd name="T20" fmla="*/ 954518 w 21600"/>
              <a:gd name="T21" fmla="*/ 2897635 h 2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1600"/>
              <a:gd name="T34" fmla="*/ 0 h 21600"/>
              <a:gd name="T35" fmla="*/ 21600 w 21600"/>
              <a:gd name="T36" fmla="*/ 18772 h 2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1600" h="21600">
                <a:moveTo>
                  <a:pt x="6106" y="18536"/>
                </a:moveTo>
                <a:cubicBezTo>
                  <a:pt x="3402" y="16896"/>
                  <a:pt x="1751" y="13962"/>
                  <a:pt x="1751" y="10800"/>
                </a:cubicBezTo>
                <a:cubicBezTo>
                  <a:pt x="1751" y="5802"/>
                  <a:pt x="5802" y="1751"/>
                  <a:pt x="10800" y="1751"/>
                </a:cubicBezTo>
                <a:cubicBezTo>
                  <a:pt x="15797" y="1751"/>
                  <a:pt x="19849" y="5802"/>
                  <a:pt x="19849" y="10800"/>
                </a:cubicBezTo>
                <a:cubicBezTo>
                  <a:pt x="19849" y="13962"/>
                  <a:pt x="18197" y="16896"/>
                  <a:pt x="15493" y="18536"/>
                </a:cubicBezTo>
                <a:lnTo>
                  <a:pt x="16401" y="20033"/>
                </a:lnTo>
                <a:cubicBezTo>
                  <a:pt x="19628" y="18075"/>
                  <a:pt x="21600" y="1457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4574"/>
                  <a:pt x="1971" y="18075"/>
                  <a:pt x="5198" y="20033"/>
                </a:cubicBezTo>
                <a:lnTo>
                  <a:pt x="6106" y="18536"/>
                </a:lnTo>
                <a:close/>
              </a:path>
            </a:pathLst>
          </a:custGeom>
          <a:solidFill>
            <a:srgbClr val="34569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69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25">
            <a:extLst>
              <a:ext uri="{FF2B5EF4-FFF2-40B4-BE49-F238E27FC236}">
                <a16:creationId xmlns:a16="http://schemas.microsoft.com/office/drawing/2014/main" id="{E1176EF9-2F63-5D46-A26B-CC1418681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8062" y="3314107"/>
            <a:ext cx="2008670" cy="52322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  <a:sym typeface="宋体" panose="02010600030101010101" pitchFamily="2" charset="-122"/>
              </a:rPr>
              <a:t>Business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  <a:sym typeface="宋体" panose="02010600030101010101" pitchFamily="2" charset="-122"/>
            </a:endParaRPr>
          </a:p>
        </p:txBody>
      </p:sp>
      <p:sp>
        <p:nvSpPr>
          <p:cNvPr id="7" name="空心弧 3">
            <a:extLst>
              <a:ext uri="{FF2B5EF4-FFF2-40B4-BE49-F238E27FC236}">
                <a16:creationId xmlns:a16="http://schemas.microsoft.com/office/drawing/2014/main" id="{62628AD1-7683-D447-B911-60E44754920D}"/>
              </a:ext>
            </a:extLst>
          </p:cNvPr>
          <p:cNvSpPr>
            <a:spLocks/>
          </p:cNvSpPr>
          <p:nvPr/>
        </p:nvSpPr>
        <p:spPr bwMode="auto">
          <a:xfrm rot="15302329">
            <a:off x="1680422" y="2406297"/>
            <a:ext cx="2250496" cy="2251983"/>
          </a:xfrm>
          <a:custGeom>
            <a:avLst/>
            <a:gdLst>
              <a:gd name="T0" fmla="*/ 294313 w 21600"/>
              <a:gd name="T1" fmla="*/ 859859 h 21600"/>
              <a:gd name="T2" fmla="*/ 1202532 w 21600"/>
              <a:gd name="T3" fmla="*/ 231822 h 21600"/>
              <a:gd name="T4" fmla="*/ 2110861 w 21600"/>
              <a:gd name="T5" fmla="*/ 859859 h 21600"/>
              <a:gd name="T6" fmla="*/ 2327448 w 21600"/>
              <a:gd name="T7" fmla="*/ 777830 h 21600"/>
              <a:gd name="T8" fmla="*/ 1202643 w 21600"/>
              <a:gd name="T9" fmla="*/ 0 h 21600"/>
              <a:gd name="T10" fmla="*/ 77726 w 21600"/>
              <a:gd name="T11" fmla="*/ 777830 h 21600"/>
              <a:gd name="T12" fmla="*/ 294313 w 21600"/>
              <a:gd name="T13" fmla="*/ 8598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600"/>
              <a:gd name="T22" fmla="*/ 0 h 21600"/>
              <a:gd name="T23" fmla="*/ 21600 w 21600"/>
              <a:gd name="T24" fmla="*/ 3969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2643" y="7715"/>
                </a:moveTo>
                <a:cubicBezTo>
                  <a:pt x="3926" y="4323"/>
                  <a:pt x="7173" y="2080"/>
                  <a:pt x="10799" y="2080"/>
                </a:cubicBezTo>
                <a:cubicBezTo>
                  <a:pt x="14426" y="2079"/>
                  <a:pt x="17673" y="4323"/>
                  <a:pt x="18956" y="7715"/>
                </a:cubicBezTo>
                <a:lnTo>
                  <a:pt x="20901" y="6979"/>
                </a:lnTo>
                <a:cubicBezTo>
                  <a:pt x="19313" y="2779"/>
                  <a:pt x="15290" y="0"/>
                  <a:pt x="10800" y="0"/>
                </a:cubicBezTo>
                <a:cubicBezTo>
                  <a:pt x="6309" y="-1"/>
                  <a:pt x="2286" y="2779"/>
                  <a:pt x="698" y="6979"/>
                </a:cubicBezTo>
                <a:lnTo>
                  <a:pt x="2643" y="7715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69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空心弧 3">
            <a:extLst>
              <a:ext uri="{FF2B5EF4-FFF2-40B4-BE49-F238E27FC236}">
                <a16:creationId xmlns:a16="http://schemas.microsoft.com/office/drawing/2014/main" id="{07A506FD-B677-8A4C-AA98-48B1231B85A9}"/>
              </a:ext>
            </a:extLst>
          </p:cNvPr>
          <p:cNvSpPr>
            <a:spLocks/>
          </p:cNvSpPr>
          <p:nvPr/>
        </p:nvSpPr>
        <p:spPr bwMode="auto">
          <a:xfrm rot="7872149">
            <a:off x="1680422" y="2406297"/>
            <a:ext cx="2250496" cy="2251983"/>
          </a:xfrm>
          <a:custGeom>
            <a:avLst/>
            <a:gdLst>
              <a:gd name="T0" fmla="*/ 294313 w 21600"/>
              <a:gd name="T1" fmla="*/ 859859 h 21600"/>
              <a:gd name="T2" fmla="*/ 1202532 w 21600"/>
              <a:gd name="T3" fmla="*/ 231822 h 21600"/>
              <a:gd name="T4" fmla="*/ 2110861 w 21600"/>
              <a:gd name="T5" fmla="*/ 859859 h 21600"/>
              <a:gd name="T6" fmla="*/ 2327448 w 21600"/>
              <a:gd name="T7" fmla="*/ 777830 h 21600"/>
              <a:gd name="T8" fmla="*/ 1202643 w 21600"/>
              <a:gd name="T9" fmla="*/ 0 h 21600"/>
              <a:gd name="T10" fmla="*/ 77726 w 21600"/>
              <a:gd name="T11" fmla="*/ 777830 h 21600"/>
              <a:gd name="T12" fmla="*/ 294313 w 21600"/>
              <a:gd name="T13" fmla="*/ 8598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600"/>
              <a:gd name="T22" fmla="*/ 0 h 21600"/>
              <a:gd name="T23" fmla="*/ 21600 w 21600"/>
              <a:gd name="T24" fmla="*/ 3969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2643" y="7715"/>
                </a:moveTo>
                <a:cubicBezTo>
                  <a:pt x="3926" y="4323"/>
                  <a:pt x="7173" y="2080"/>
                  <a:pt x="10799" y="2080"/>
                </a:cubicBezTo>
                <a:cubicBezTo>
                  <a:pt x="14426" y="2079"/>
                  <a:pt x="17673" y="4323"/>
                  <a:pt x="18956" y="7715"/>
                </a:cubicBezTo>
                <a:lnTo>
                  <a:pt x="20901" y="6979"/>
                </a:lnTo>
                <a:cubicBezTo>
                  <a:pt x="19313" y="2779"/>
                  <a:pt x="15290" y="0"/>
                  <a:pt x="10800" y="0"/>
                </a:cubicBezTo>
                <a:cubicBezTo>
                  <a:pt x="6309" y="-1"/>
                  <a:pt x="2286" y="2779"/>
                  <a:pt x="698" y="6979"/>
                </a:cubicBezTo>
                <a:lnTo>
                  <a:pt x="2643" y="7715"/>
                </a:lnTo>
                <a:close/>
              </a:path>
            </a:pathLst>
          </a:custGeom>
          <a:solidFill>
            <a:srgbClr val="6FB332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69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36">
            <a:extLst>
              <a:ext uri="{FF2B5EF4-FFF2-40B4-BE49-F238E27FC236}">
                <a16:creationId xmlns:a16="http://schemas.microsoft.com/office/drawing/2014/main" id="{A1ED539D-3F36-2840-B96E-B4559B9DA167}"/>
              </a:ext>
            </a:extLst>
          </p:cNvPr>
          <p:cNvCxnSpPr/>
          <p:nvPr/>
        </p:nvCxnSpPr>
        <p:spPr bwMode="auto">
          <a:xfrm flipH="1">
            <a:off x="4026732" y="2454580"/>
            <a:ext cx="2734762" cy="225793"/>
          </a:xfrm>
          <a:prstGeom prst="line">
            <a:avLst/>
          </a:prstGeom>
          <a:ln>
            <a:solidFill>
              <a:srgbClr val="3456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37">
            <a:extLst>
              <a:ext uri="{FF2B5EF4-FFF2-40B4-BE49-F238E27FC236}">
                <a16:creationId xmlns:a16="http://schemas.microsoft.com/office/drawing/2014/main" id="{2BE44D88-776C-AA4C-A4EA-0BE663A75330}"/>
              </a:ext>
            </a:extLst>
          </p:cNvPr>
          <p:cNvCxnSpPr/>
          <p:nvPr/>
        </p:nvCxnSpPr>
        <p:spPr bwMode="auto">
          <a:xfrm flipH="1" flipV="1">
            <a:off x="4026732" y="4204474"/>
            <a:ext cx="2734762" cy="231735"/>
          </a:xfrm>
          <a:prstGeom prst="line">
            <a:avLst/>
          </a:prstGeom>
          <a:ln>
            <a:solidFill>
              <a:srgbClr val="3456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38">
            <a:extLst>
              <a:ext uri="{FF2B5EF4-FFF2-40B4-BE49-F238E27FC236}">
                <a16:creationId xmlns:a16="http://schemas.microsoft.com/office/drawing/2014/main" id="{2AF126D2-FE9D-B541-A72B-90E7A9974B4A}"/>
              </a:ext>
            </a:extLst>
          </p:cNvPr>
          <p:cNvCxnSpPr/>
          <p:nvPr/>
        </p:nvCxnSpPr>
        <p:spPr bwMode="auto">
          <a:xfrm flipH="1">
            <a:off x="3897495" y="3430539"/>
            <a:ext cx="2863999" cy="102498"/>
          </a:xfrm>
          <a:prstGeom prst="line">
            <a:avLst/>
          </a:prstGeom>
          <a:ln>
            <a:solidFill>
              <a:srgbClr val="6FB3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39">
            <a:extLst>
              <a:ext uri="{FF2B5EF4-FFF2-40B4-BE49-F238E27FC236}">
                <a16:creationId xmlns:a16="http://schemas.microsoft.com/office/drawing/2014/main" id="{6406A7A2-0670-D143-B3E1-A009CF9D60F8}"/>
              </a:ext>
            </a:extLst>
          </p:cNvPr>
          <p:cNvGrpSpPr/>
          <p:nvPr/>
        </p:nvGrpSpPr>
        <p:grpSpPr>
          <a:xfrm>
            <a:off x="7521869" y="1816951"/>
            <a:ext cx="3687839" cy="1055985"/>
            <a:chOff x="7521869" y="1839176"/>
            <a:chExt cx="3687839" cy="1055985"/>
          </a:xfrm>
        </p:grpSpPr>
        <p:sp>
          <p:nvSpPr>
            <p:cNvPr id="13" name="文本框 40">
              <a:extLst>
                <a:ext uri="{FF2B5EF4-FFF2-40B4-BE49-F238E27FC236}">
                  <a16:creationId xmlns:a16="http://schemas.microsoft.com/office/drawing/2014/main" id="{B5EDE061-20EE-F046-90CB-7D2B9449A9AB}"/>
                </a:ext>
              </a:extLst>
            </p:cNvPr>
            <p:cNvSpPr txBox="1"/>
            <p:nvPr/>
          </p:nvSpPr>
          <p:spPr>
            <a:xfrm>
              <a:off x="7521869" y="1839176"/>
              <a:ext cx="29024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0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Political achievement</a:t>
              </a:r>
              <a:endParaRPr lang="zh-CN" altLang="en-US" kern="0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41">
              <a:extLst>
                <a:ext uri="{FF2B5EF4-FFF2-40B4-BE49-F238E27FC236}">
                  <a16:creationId xmlns:a16="http://schemas.microsoft.com/office/drawing/2014/main" id="{F7BD716C-75E1-0242-B7A0-D9A2AF8A93FE}"/>
                </a:ext>
              </a:extLst>
            </p:cNvPr>
            <p:cNvSpPr txBox="1"/>
            <p:nvPr/>
          </p:nvSpPr>
          <p:spPr>
            <a:xfrm>
              <a:off x="7521869" y="2064164"/>
              <a:ext cx="3687839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1200" dirty="0"/>
                <a:t>Before retirement the IT director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–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Shamsul</a:t>
              </a:r>
              <a:r>
                <a:rPr lang="zh-CN" altLang="en-US" sz="1200" dirty="0"/>
                <a:t> </a:t>
              </a:r>
              <a:r>
                <a:rPr lang="en-US" sz="1200" dirty="0"/>
                <a:t>wish to complete this project and </a:t>
              </a:r>
              <a:r>
                <a:rPr lang="en-US" altLang="zh-CN" sz="1200" dirty="0"/>
                <a:t>have</a:t>
              </a:r>
              <a:r>
                <a:rPr lang="en-US" sz="1200" dirty="0"/>
                <a:t> the political achievement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for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build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up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a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platform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for</a:t>
              </a:r>
              <a:r>
                <a:rPr lang="zh-CN" altLang="en-US" sz="1200" dirty="0"/>
                <a:t> </a:t>
              </a:r>
              <a:r>
                <a:rPr lang="en-US" altLang="zh-CN" sz="1200" dirty="0"/>
                <a:t>centralize.</a:t>
              </a:r>
              <a:endParaRPr lang="en-US" sz="1200" dirty="0"/>
            </a:p>
          </p:txBody>
        </p:sp>
      </p:grpSp>
      <p:grpSp>
        <p:nvGrpSpPr>
          <p:cNvPr id="15" name="组合 42">
            <a:extLst>
              <a:ext uri="{FF2B5EF4-FFF2-40B4-BE49-F238E27FC236}">
                <a16:creationId xmlns:a16="http://schemas.microsoft.com/office/drawing/2014/main" id="{C96B4DA4-2C1E-7046-9154-032DEBA75A61}"/>
              </a:ext>
            </a:extLst>
          </p:cNvPr>
          <p:cNvGrpSpPr/>
          <p:nvPr/>
        </p:nvGrpSpPr>
        <p:grpSpPr>
          <a:xfrm>
            <a:off x="7521869" y="3063080"/>
            <a:ext cx="3687839" cy="976564"/>
            <a:chOff x="7521869" y="3044617"/>
            <a:chExt cx="3687839" cy="976564"/>
          </a:xfrm>
        </p:grpSpPr>
        <p:sp>
          <p:nvSpPr>
            <p:cNvPr id="16" name="文本框 43">
              <a:extLst>
                <a:ext uri="{FF2B5EF4-FFF2-40B4-BE49-F238E27FC236}">
                  <a16:creationId xmlns:a16="http://schemas.microsoft.com/office/drawing/2014/main" id="{4711E892-4FFE-084A-BB81-93B7F6BBB889}"/>
                </a:ext>
              </a:extLst>
            </p:cNvPr>
            <p:cNvSpPr txBox="1"/>
            <p:nvPr/>
          </p:nvSpPr>
          <p:spPr>
            <a:xfrm>
              <a:off x="7521869" y="3044617"/>
              <a:ext cx="29024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0" dirty="0">
                  <a:solidFill>
                    <a:srgbClr val="6FB33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Site Visit</a:t>
              </a:r>
              <a:endParaRPr lang="zh-CN" altLang="en-US" kern="0" dirty="0">
                <a:solidFill>
                  <a:srgbClr val="6FB33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44">
              <a:extLst>
                <a:ext uri="{FF2B5EF4-FFF2-40B4-BE49-F238E27FC236}">
                  <a16:creationId xmlns:a16="http://schemas.microsoft.com/office/drawing/2014/main" id="{3D6CCCC0-059C-A043-B8E8-B31E0FBDDF74}"/>
                </a:ext>
              </a:extLst>
            </p:cNvPr>
            <p:cNvSpPr txBox="1"/>
            <p:nvPr/>
          </p:nvSpPr>
          <p:spPr>
            <a:xfrm>
              <a:off x="7521869" y="3409988"/>
              <a:ext cx="3687839" cy="6111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/>
                <a:t>Bring customer to pay visit to MOHR(existing HCI customer using DC+DRC)</a:t>
              </a:r>
            </a:p>
          </p:txBody>
        </p:sp>
      </p:grpSp>
      <p:grpSp>
        <p:nvGrpSpPr>
          <p:cNvPr id="18" name="组合 45">
            <a:extLst>
              <a:ext uri="{FF2B5EF4-FFF2-40B4-BE49-F238E27FC236}">
                <a16:creationId xmlns:a16="http://schemas.microsoft.com/office/drawing/2014/main" id="{733E679B-5354-F24A-AAB5-D00232DEA5EB}"/>
              </a:ext>
            </a:extLst>
          </p:cNvPr>
          <p:cNvGrpSpPr/>
          <p:nvPr/>
        </p:nvGrpSpPr>
        <p:grpSpPr>
          <a:xfrm>
            <a:off x="7521868" y="4309209"/>
            <a:ext cx="3687839" cy="1174933"/>
            <a:chOff x="7521868" y="4331434"/>
            <a:chExt cx="3687839" cy="1174933"/>
          </a:xfrm>
        </p:grpSpPr>
        <p:sp>
          <p:nvSpPr>
            <p:cNvPr id="19" name="文本框 46">
              <a:extLst>
                <a:ext uri="{FF2B5EF4-FFF2-40B4-BE49-F238E27FC236}">
                  <a16:creationId xmlns:a16="http://schemas.microsoft.com/office/drawing/2014/main" id="{BA5729D9-1E39-C341-B1E8-071B6B31F800}"/>
                </a:ext>
              </a:extLst>
            </p:cNvPr>
            <p:cNvSpPr txBox="1"/>
            <p:nvPr/>
          </p:nvSpPr>
          <p:spPr>
            <a:xfrm>
              <a:off x="7521869" y="4331434"/>
              <a:ext cx="29024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0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Centralize</a:t>
              </a:r>
              <a:r>
                <a:rPr lang="zh-CN" altLang="en-US" kern="0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kern="0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resources</a:t>
              </a:r>
              <a:endParaRPr lang="zh-CN" altLang="en-US" kern="0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7">
              <a:extLst>
                <a:ext uri="{FF2B5EF4-FFF2-40B4-BE49-F238E27FC236}">
                  <a16:creationId xmlns:a16="http://schemas.microsoft.com/office/drawing/2014/main" id="{1EDC8DF6-5EEE-C349-B137-44CC25AA737D}"/>
                </a:ext>
              </a:extLst>
            </p:cNvPr>
            <p:cNvSpPr txBox="1"/>
            <p:nvPr/>
          </p:nvSpPr>
          <p:spPr>
            <a:xfrm>
              <a:off x="7521868" y="4618175"/>
              <a:ext cx="3687839" cy="88819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200" dirty="0"/>
                <a:t>Build the private cloud with MOSTI and share the resources to the </a:t>
              </a:r>
              <a:r>
                <a:rPr lang="en-US" sz="1200" dirty="0" err="1"/>
                <a:t>Jabatan</a:t>
              </a:r>
              <a:r>
                <a:rPr lang="en-US" sz="1200" dirty="0"/>
                <a:t>(Agency) under MOSTI</a:t>
              </a:r>
            </a:p>
          </p:txBody>
        </p:sp>
      </p:grpSp>
      <p:sp>
        <p:nvSpPr>
          <p:cNvPr id="21" name="椭圆 48">
            <a:extLst>
              <a:ext uri="{FF2B5EF4-FFF2-40B4-BE49-F238E27FC236}">
                <a16:creationId xmlns:a16="http://schemas.microsoft.com/office/drawing/2014/main" id="{C5CBBD68-C4C3-914E-B560-D5806A164086}"/>
              </a:ext>
            </a:extLst>
          </p:cNvPr>
          <p:cNvSpPr/>
          <p:nvPr/>
        </p:nvSpPr>
        <p:spPr>
          <a:xfrm>
            <a:off x="6761494" y="2387846"/>
            <a:ext cx="133467" cy="133467"/>
          </a:xfrm>
          <a:prstGeom prst="ellipse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49">
            <a:extLst>
              <a:ext uri="{FF2B5EF4-FFF2-40B4-BE49-F238E27FC236}">
                <a16:creationId xmlns:a16="http://schemas.microsoft.com/office/drawing/2014/main" id="{D455F3E8-B749-8E4B-AEBC-A09DA7ED4A43}"/>
              </a:ext>
            </a:extLst>
          </p:cNvPr>
          <p:cNvSpPr/>
          <p:nvPr/>
        </p:nvSpPr>
        <p:spPr>
          <a:xfrm>
            <a:off x="6761493" y="3354655"/>
            <a:ext cx="133467" cy="133467"/>
          </a:xfrm>
          <a:prstGeom prst="ellips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50">
            <a:extLst>
              <a:ext uri="{FF2B5EF4-FFF2-40B4-BE49-F238E27FC236}">
                <a16:creationId xmlns:a16="http://schemas.microsoft.com/office/drawing/2014/main" id="{4F75C1F9-BE1E-CA4F-87E0-26433E873756}"/>
              </a:ext>
            </a:extLst>
          </p:cNvPr>
          <p:cNvSpPr/>
          <p:nvPr/>
        </p:nvSpPr>
        <p:spPr>
          <a:xfrm>
            <a:off x="6761493" y="4369475"/>
            <a:ext cx="133467" cy="133467"/>
          </a:xfrm>
          <a:prstGeom prst="ellipse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DB5077-5696-1940-8FED-033394C5B20C}"/>
              </a:ext>
            </a:extLst>
          </p:cNvPr>
          <p:cNvSpPr txBox="1"/>
          <p:nvPr/>
        </p:nvSpPr>
        <p:spPr>
          <a:xfrm>
            <a:off x="3955047" y="5181892"/>
            <a:ext cx="3176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</a:rPr>
              <a:t>Commercial</a:t>
            </a:r>
            <a:r>
              <a:rPr lang="zh-CN" altLang="en-US" dirty="0">
                <a:solidFill>
                  <a:schemeClr val="accent6"/>
                </a:solidFill>
              </a:rPr>
              <a:t> </a:t>
            </a:r>
            <a:r>
              <a:rPr lang="en-US" altLang="zh-CN" dirty="0">
                <a:solidFill>
                  <a:schemeClr val="accent6"/>
                </a:solidFill>
              </a:rPr>
              <a:t>VS</a:t>
            </a:r>
            <a:r>
              <a:rPr lang="zh-CN" altLang="en-US" dirty="0">
                <a:solidFill>
                  <a:schemeClr val="accent6"/>
                </a:solidFill>
              </a:rPr>
              <a:t> </a:t>
            </a:r>
            <a:r>
              <a:rPr lang="en-US" altLang="zh-CN" dirty="0">
                <a:solidFill>
                  <a:schemeClr val="accent6"/>
                </a:solidFill>
              </a:rPr>
              <a:t>VMware 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DB0B817-36A1-824B-8875-CA46F206F0C7}"/>
              </a:ext>
            </a:extLst>
          </p:cNvPr>
          <p:cNvSpPr txBox="1"/>
          <p:nvPr/>
        </p:nvSpPr>
        <p:spPr>
          <a:xfrm>
            <a:off x="3960129" y="5495709"/>
            <a:ext cx="3927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Apple</a:t>
            </a:r>
            <a:r>
              <a:rPr lang="zh-CN" altLang="en-US" sz="1200" dirty="0"/>
              <a:t> </a:t>
            </a:r>
            <a:r>
              <a:rPr lang="en-US" altLang="zh-CN" sz="1200" dirty="0"/>
              <a:t>to</a:t>
            </a:r>
            <a:r>
              <a:rPr lang="zh-CN" altLang="en-US" sz="1200" dirty="0"/>
              <a:t> </a:t>
            </a:r>
            <a:r>
              <a:rPr lang="en-US" altLang="zh-CN" sz="1200" dirty="0"/>
              <a:t>Apple</a:t>
            </a:r>
            <a:r>
              <a:rPr lang="zh-CN" altLang="en-US" sz="1200" dirty="0"/>
              <a:t> </a:t>
            </a:r>
            <a:r>
              <a:rPr lang="en-US" altLang="zh-CN" sz="1200" dirty="0"/>
              <a:t>compare</a:t>
            </a:r>
            <a:r>
              <a:rPr lang="zh-CN" altLang="en-US" sz="1200" dirty="0"/>
              <a:t> </a:t>
            </a:r>
            <a:r>
              <a:rPr lang="en-US" altLang="zh-CN" sz="1200" dirty="0"/>
              <a:t>the</a:t>
            </a:r>
            <a:r>
              <a:rPr lang="zh-CN" altLang="en-US" sz="1200" dirty="0"/>
              <a:t> </a:t>
            </a:r>
            <a:r>
              <a:rPr lang="en-US" altLang="zh-CN" sz="1200" dirty="0"/>
              <a:t>price</a:t>
            </a:r>
            <a:r>
              <a:rPr lang="zh-CN" altLang="en-US" sz="1200" dirty="0"/>
              <a:t> </a:t>
            </a:r>
            <a:r>
              <a:rPr lang="en-US" altLang="zh-CN" sz="1200" dirty="0"/>
              <a:t>with</a:t>
            </a:r>
            <a:r>
              <a:rPr lang="zh-CN" altLang="en-US" sz="1200" dirty="0"/>
              <a:t> </a:t>
            </a:r>
            <a:r>
              <a:rPr lang="en-US" altLang="zh-CN" sz="1200" dirty="0"/>
              <a:t>full</a:t>
            </a:r>
            <a:r>
              <a:rPr lang="zh-CN" altLang="en-US" sz="1200" dirty="0"/>
              <a:t> </a:t>
            </a:r>
            <a:r>
              <a:rPr lang="en-US" altLang="zh-CN" sz="1200" dirty="0"/>
              <a:t>set</a:t>
            </a:r>
            <a:r>
              <a:rPr lang="zh-CN" altLang="en-US" sz="1200" dirty="0"/>
              <a:t> </a:t>
            </a:r>
            <a:r>
              <a:rPr lang="en-US" altLang="zh-CN" sz="1200" dirty="0"/>
              <a:t>of</a:t>
            </a:r>
            <a:r>
              <a:rPr lang="zh-CN" altLang="en-US" sz="1200" dirty="0"/>
              <a:t> </a:t>
            </a:r>
            <a:r>
              <a:rPr lang="en-US" altLang="zh-CN" sz="1200" dirty="0"/>
              <a:t>vCenter+vSan,</a:t>
            </a:r>
            <a:r>
              <a:rPr lang="zh-CN" altLang="en-US" sz="1200" dirty="0"/>
              <a:t>  </a:t>
            </a:r>
            <a:r>
              <a:rPr lang="en-US" altLang="zh-CN" sz="1200" dirty="0"/>
              <a:t>Sangfor</a:t>
            </a:r>
            <a:r>
              <a:rPr lang="zh-CN" altLang="en-US" sz="1200" dirty="0"/>
              <a:t> </a:t>
            </a:r>
            <a:r>
              <a:rPr lang="en-US" altLang="zh-CN" sz="1200" dirty="0"/>
              <a:t>cheaper</a:t>
            </a:r>
            <a:r>
              <a:rPr lang="zh-CN" altLang="en-US" sz="1200" dirty="0"/>
              <a:t> </a:t>
            </a:r>
            <a:r>
              <a:rPr lang="en-US" altLang="zh-CN" sz="1200" dirty="0"/>
              <a:t>more</a:t>
            </a:r>
            <a:r>
              <a:rPr lang="zh-CN" altLang="en-US" sz="1200" dirty="0"/>
              <a:t> </a:t>
            </a:r>
            <a:r>
              <a:rPr lang="en-US" altLang="zh-CN" sz="1200" dirty="0"/>
              <a:t>than</a:t>
            </a:r>
            <a:r>
              <a:rPr lang="zh-CN" altLang="en-US" sz="1200" dirty="0"/>
              <a:t> </a:t>
            </a:r>
            <a:r>
              <a:rPr lang="en-US" altLang="zh-CN" sz="1200" dirty="0"/>
              <a:t>30%;</a:t>
            </a:r>
            <a:r>
              <a:rPr lang="zh-CN" altLang="en-US" sz="1200" dirty="0"/>
              <a:t> </a:t>
            </a:r>
            <a:r>
              <a:rPr lang="en-US" altLang="zh-CN" sz="1200" dirty="0"/>
              <a:t>at</a:t>
            </a:r>
            <a:r>
              <a:rPr lang="zh-CN" altLang="en-US" sz="1200" dirty="0"/>
              <a:t> </a:t>
            </a:r>
            <a:r>
              <a:rPr lang="en-US" altLang="zh-CN" sz="1200" dirty="0"/>
              <a:t>same</a:t>
            </a:r>
            <a:r>
              <a:rPr lang="zh-CN" altLang="en-US" sz="1200" dirty="0"/>
              <a:t> </a:t>
            </a:r>
            <a:r>
              <a:rPr lang="en-US" altLang="zh-CN" sz="1200" dirty="0"/>
              <a:t>time</a:t>
            </a:r>
            <a:r>
              <a:rPr lang="zh-CN" altLang="en-US" sz="1200" dirty="0"/>
              <a:t> </a:t>
            </a:r>
            <a:r>
              <a:rPr lang="en-US" altLang="zh-CN" sz="1200" dirty="0"/>
              <a:t>work</a:t>
            </a:r>
            <a:r>
              <a:rPr lang="zh-CN" altLang="en-US" sz="1200" dirty="0"/>
              <a:t> </a:t>
            </a:r>
            <a:r>
              <a:rPr lang="en-US" altLang="zh-CN" sz="1200" dirty="0"/>
              <a:t>with</a:t>
            </a:r>
            <a:r>
              <a:rPr lang="zh-CN" altLang="en-US" sz="1200" dirty="0"/>
              <a:t> </a:t>
            </a:r>
            <a:r>
              <a:rPr lang="en-US" altLang="zh-CN" sz="1200" dirty="0"/>
              <a:t>partner</a:t>
            </a:r>
            <a:r>
              <a:rPr lang="zh-CN" altLang="en-US" sz="1200" dirty="0"/>
              <a:t> </a:t>
            </a:r>
            <a:r>
              <a:rPr lang="en-US" altLang="zh-CN" sz="1200" dirty="0"/>
              <a:t>providing</a:t>
            </a:r>
            <a:r>
              <a:rPr lang="zh-CN" altLang="en-US" sz="1200" dirty="0"/>
              <a:t> </a:t>
            </a:r>
            <a:r>
              <a:rPr lang="en-US" altLang="zh-CN" sz="1200" dirty="0"/>
              <a:t>5</a:t>
            </a:r>
            <a:r>
              <a:rPr lang="zh-CN" altLang="en-US" sz="1200" dirty="0"/>
              <a:t> </a:t>
            </a:r>
            <a:r>
              <a:rPr lang="en-US" altLang="zh-CN" sz="1200" dirty="0"/>
              <a:t>years</a:t>
            </a:r>
            <a:r>
              <a:rPr lang="zh-CN" altLang="en-US" sz="1200" dirty="0"/>
              <a:t> </a:t>
            </a:r>
            <a:r>
              <a:rPr lang="en-US" altLang="zh-CN" sz="1200" dirty="0"/>
              <a:t>subscription</a:t>
            </a:r>
            <a:r>
              <a:rPr lang="zh-CN" altLang="en-US" sz="1200" dirty="0"/>
              <a:t> </a:t>
            </a:r>
            <a:r>
              <a:rPr lang="en-US" altLang="zh-CN" sz="1200" dirty="0"/>
              <a:t>cost.</a:t>
            </a:r>
            <a:r>
              <a:rPr lang="zh-CN" altLang="en-US" sz="1200" dirty="0"/>
              <a:t> </a:t>
            </a:r>
            <a:endParaRPr lang="en-US" sz="12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1C7E314-B3E3-C44B-93A1-AA239274CCF2}"/>
              </a:ext>
            </a:extLst>
          </p:cNvPr>
          <p:cNvSpPr txBox="1"/>
          <p:nvPr/>
        </p:nvSpPr>
        <p:spPr>
          <a:xfrm>
            <a:off x="3805705" y="741017"/>
            <a:ext cx="4710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</a:rPr>
              <a:t>Providing</a:t>
            </a:r>
            <a:r>
              <a:rPr lang="zh-CN" altLang="en-US" dirty="0">
                <a:solidFill>
                  <a:schemeClr val="accent6"/>
                </a:solidFill>
              </a:rPr>
              <a:t> </a:t>
            </a:r>
            <a:r>
              <a:rPr lang="en-US" altLang="zh-CN" dirty="0">
                <a:solidFill>
                  <a:schemeClr val="accent6"/>
                </a:solidFill>
              </a:rPr>
              <a:t>ES</a:t>
            </a:r>
            <a:r>
              <a:rPr lang="zh-CN" altLang="en-US" dirty="0">
                <a:solidFill>
                  <a:schemeClr val="accent6"/>
                </a:solidFill>
              </a:rPr>
              <a:t> </a:t>
            </a:r>
            <a:r>
              <a:rPr lang="en-US" altLang="zh-CN" dirty="0">
                <a:solidFill>
                  <a:schemeClr val="accent6"/>
                </a:solidFill>
              </a:rPr>
              <a:t>free</a:t>
            </a:r>
            <a:r>
              <a:rPr lang="zh-CN" altLang="en-US" dirty="0">
                <a:solidFill>
                  <a:schemeClr val="accent6"/>
                </a:solidFill>
              </a:rPr>
              <a:t> </a:t>
            </a:r>
            <a:r>
              <a:rPr lang="en-US" altLang="zh-CN" dirty="0">
                <a:solidFill>
                  <a:schemeClr val="accent6"/>
                </a:solidFill>
              </a:rPr>
              <a:t>license</a:t>
            </a:r>
            <a:r>
              <a:rPr lang="zh-CN" altLang="en-US" dirty="0">
                <a:solidFill>
                  <a:schemeClr val="accent6"/>
                </a:solidFill>
              </a:rPr>
              <a:t> </a:t>
            </a:r>
            <a:r>
              <a:rPr lang="en-US" altLang="zh-CN" dirty="0">
                <a:solidFill>
                  <a:schemeClr val="accent6"/>
                </a:solidFill>
              </a:rPr>
              <a:t>to</a:t>
            </a:r>
            <a:r>
              <a:rPr lang="zh-CN" altLang="en-US" dirty="0">
                <a:solidFill>
                  <a:schemeClr val="accent6"/>
                </a:solidFill>
              </a:rPr>
              <a:t> </a:t>
            </a:r>
            <a:r>
              <a:rPr lang="en-US" altLang="zh-CN" dirty="0">
                <a:solidFill>
                  <a:schemeClr val="accent6"/>
                </a:solidFill>
              </a:rPr>
              <a:t>customer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A9FA3E-6595-6A4F-801C-2818D02B0FA4}"/>
              </a:ext>
            </a:extLst>
          </p:cNvPr>
          <p:cNvSpPr txBox="1"/>
          <p:nvPr/>
        </p:nvSpPr>
        <p:spPr>
          <a:xfrm>
            <a:off x="3790727" y="1150595"/>
            <a:ext cx="3927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Due</a:t>
            </a:r>
            <a:r>
              <a:rPr lang="zh-CN" altLang="en-US" sz="1200" dirty="0"/>
              <a:t> </a:t>
            </a:r>
            <a:r>
              <a:rPr lang="en-US" altLang="zh-CN" sz="1200" dirty="0"/>
              <a:t>to</a:t>
            </a:r>
            <a:r>
              <a:rPr lang="zh-CN" altLang="en-US" sz="1200" dirty="0"/>
              <a:t> </a:t>
            </a:r>
            <a:r>
              <a:rPr lang="en-US" altLang="zh-CN" sz="1200" dirty="0"/>
              <a:t>security</a:t>
            </a:r>
            <a:r>
              <a:rPr lang="zh-CN" altLang="en-US" sz="1200" dirty="0"/>
              <a:t> </a:t>
            </a:r>
            <a:r>
              <a:rPr lang="en-US" altLang="zh-CN" sz="1200" dirty="0"/>
              <a:t>team</a:t>
            </a:r>
            <a:r>
              <a:rPr lang="zh-CN" altLang="en-US" sz="1200" dirty="0"/>
              <a:t> </a:t>
            </a:r>
            <a:r>
              <a:rPr lang="en-US" altLang="zh-CN" sz="1200" dirty="0"/>
              <a:t>currently</a:t>
            </a:r>
            <a:r>
              <a:rPr lang="zh-CN" altLang="en-US" sz="1200" dirty="0"/>
              <a:t> </a:t>
            </a:r>
            <a:r>
              <a:rPr lang="en-US" altLang="zh-CN" sz="1200" dirty="0"/>
              <a:t>Anti-virus</a:t>
            </a:r>
            <a:r>
              <a:rPr lang="zh-CN" altLang="en-US" sz="1200" dirty="0"/>
              <a:t> </a:t>
            </a:r>
            <a:r>
              <a:rPr lang="en-US" altLang="zh-CN" sz="1200" dirty="0"/>
              <a:t>ESET</a:t>
            </a:r>
            <a:r>
              <a:rPr lang="zh-CN" altLang="en-US" sz="1200" dirty="0"/>
              <a:t> </a:t>
            </a:r>
            <a:r>
              <a:rPr lang="en-US" altLang="zh-CN" sz="1200" dirty="0"/>
              <a:t>expired</a:t>
            </a:r>
            <a:r>
              <a:rPr lang="zh-CN" altLang="en-US" sz="1200" dirty="0"/>
              <a:t> </a:t>
            </a:r>
            <a:r>
              <a:rPr lang="en-US" altLang="zh-CN" sz="1200" dirty="0"/>
              <a:t>on</a:t>
            </a:r>
            <a:r>
              <a:rPr lang="zh-CN" altLang="en-US" sz="1200" dirty="0"/>
              <a:t> </a:t>
            </a:r>
            <a:r>
              <a:rPr lang="en-US" altLang="zh-CN" sz="1200" dirty="0"/>
              <a:t>May</a:t>
            </a:r>
            <a:r>
              <a:rPr lang="zh-CN" altLang="en-US" sz="1200" dirty="0"/>
              <a:t> </a:t>
            </a:r>
            <a:r>
              <a:rPr lang="en-US" altLang="zh-CN" sz="1200" dirty="0"/>
              <a:t>2020.</a:t>
            </a:r>
            <a:r>
              <a:rPr lang="zh-CN" altLang="en-US" sz="1200" dirty="0"/>
              <a:t> </a:t>
            </a:r>
            <a:r>
              <a:rPr lang="en-US" altLang="zh-CN" sz="1200" dirty="0"/>
              <a:t>That</a:t>
            </a:r>
            <a:r>
              <a:rPr lang="zh-CN" altLang="en-US" sz="1200" dirty="0"/>
              <a:t> </a:t>
            </a:r>
            <a:r>
              <a:rPr lang="en-US" altLang="zh-CN" sz="1200" dirty="0"/>
              <a:t>time</a:t>
            </a:r>
            <a:r>
              <a:rPr lang="zh-CN" altLang="en-US" sz="1200" dirty="0"/>
              <a:t> </a:t>
            </a:r>
            <a:r>
              <a:rPr lang="en-US" altLang="zh-CN" sz="1200" dirty="0"/>
              <a:t>is</a:t>
            </a:r>
            <a:r>
              <a:rPr lang="zh-CN" altLang="en-US" sz="1200" dirty="0"/>
              <a:t> </a:t>
            </a:r>
            <a:r>
              <a:rPr lang="en-US" altLang="zh-CN" sz="1200" dirty="0"/>
              <a:t>MCO</a:t>
            </a:r>
            <a:r>
              <a:rPr lang="zh-CN" altLang="en-US" sz="1200" dirty="0"/>
              <a:t> </a:t>
            </a:r>
            <a:r>
              <a:rPr lang="en-US" altLang="zh-CN" sz="1200" dirty="0"/>
              <a:t>in</a:t>
            </a:r>
            <a:r>
              <a:rPr lang="zh-CN" altLang="en-US" sz="1200" dirty="0"/>
              <a:t> </a:t>
            </a:r>
            <a:r>
              <a:rPr lang="en-US" altLang="zh-CN" sz="1200" dirty="0"/>
              <a:t>Malaysia.</a:t>
            </a:r>
            <a:r>
              <a:rPr lang="zh-CN" altLang="en-US" sz="1200" dirty="0"/>
              <a:t> </a:t>
            </a:r>
            <a:r>
              <a:rPr lang="en-US" altLang="zh-CN" sz="1200" dirty="0"/>
              <a:t>Customer</a:t>
            </a:r>
            <a:r>
              <a:rPr lang="zh-CN" altLang="en-US" sz="1200" dirty="0"/>
              <a:t> </a:t>
            </a:r>
            <a:r>
              <a:rPr lang="en-US" altLang="zh-CN" sz="1200" dirty="0"/>
              <a:t>asking</a:t>
            </a:r>
            <a:r>
              <a:rPr lang="zh-CN" altLang="en-US" sz="1200" dirty="0"/>
              <a:t> </a:t>
            </a:r>
            <a:r>
              <a:rPr lang="en-US" altLang="zh-CN" sz="1200" dirty="0"/>
              <a:t>Sangfor</a:t>
            </a:r>
            <a:r>
              <a:rPr lang="zh-CN" altLang="en-US" sz="1200" dirty="0"/>
              <a:t> </a:t>
            </a:r>
            <a:r>
              <a:rPr lang="en-US" altLang="zh-CN" sz="1200" dirty="0"/>
              <a:t>help</a:t>
            </a:r>
            <a:r>
              <a:rPr lang="zh-CN" altLang="en-US" sz="1200" dirty="0"/>
              <a:t> </a:t>
            </a:r>
            <a:r>
              <a:rPr lang="en-US" altLang="zh-CN" sz="1200" dirty="0"/>
              <a:t>if</a:t>
            </a:r>
            <a:r>
              <a:rPr lang="zh-CN" altLang="en-US" sz="1200" dirty="0"/>
              <a:t> </a:t>
            </a:r>
            <a:r>
              <a:rPr lang="en-US" altLang="zh-CN" sz="1200" dirty="0"/>
              <a:t>we</a:t>
            </a:r>
            <a:r>
              <a:rPr lang="zh-CN" altLang="en-US" sz="1200" dirty="0"/>
              <a:t> </a:t>
            </a:r>
            <a:r>
              <a:rPr lang="en-US" altLang="zh-CN" sz="1200" dirty="0"/>
              <a:t>can</a:t>
            </a:r>
            <a:r>
              <a:rPr lang="zh-CN" altLang="en-US" sz="1200" dirty="0"/>
              <a:t> </a:t>
            </a:r>
            <a:r>
              <a:rPr lang="en-US" altLang="zh-CN" sz="1200" dirty="0"/>
              <a:t>open</a:t>
            </a:r>
            <a:r>
              <a:rPr lang="zh-CN" altLang="en-US" sz="1200" dirty="0"/>
              <a:t> </a:t>
            </a:r>
            <a:r>
              <a:rPr lang="en-US" altLang="zh-CN" sz="1200" dirty="0"/>
              <a:t>license</a:t>
            </a:r>
            <a:r>
              <a:rPr lang="zh-CN" altLang="en-US" sz="1200" dirty="0"/>
              <a:t> </a:t>
            </a:r>
            <a:r>
              <a:rPr lang="en-US" altLang="zh-CN" sz="1200" dirty="0"/>
              <a:t>for</a:t>
            </a:r>
            <a:r>
              <a:rPr lang="zh-CN" altLang="en-US" sz="1200" dirty="0"/>
              <a:t> </a:t>
            </a:r>
            <a:r>
              <a:rPr lang="en-US" altLang="zh-CN" sz="1200" dirty="0"/>
              <a:t>them</a:t>
            </a:r>
            <a:r>
              <a:rPr lang="zh-CN" altLang="en-US" sz="1200" dirty="0"/>
              <a:t> </a:t>
            </a:r>
            <a:r>
              <a:rPr lang="en-US" altLang="zh-CN" sz="1200" dirty="0"/>
              <a:t>temporary</a:t>
            </a:r>
            <a:r>
              <a:rPr lang="zh-CN" altLang="en-US" sz="1200" dirty="0"/>
              <a:t> </a:t>
            </a:r>
            <a:r>
              <a:rPr lang="en-US" altLang="zh-CN" sz="1200" dirty="0"/>
              <a:t>using</a:t>
            </a:r>
            <a:r>
              <a:rPr lang="zh-CN" altLang="en-US" sz="1200" dirty="0"/>
              <a:t> </a:t>
            </a:r>
            <a:r>
              <a:rPr lang="en-US" altLang="zh-CN" sz="1200" dirty="0"/>
              <a:t>3</a:t>
            </a:r>
            <a:r>
              <a:rPr lang="zh-CN" altLang="en-US" sz="1200" dirty="0"/>
              <a:t> </a:t>
            </a:r>
            <a:r>
              <a:rPr lang="en-US" altLang="zh-CN" sz="1200" dirty="0"/>
              <a:t>Months</a:t>
            </a:r>
            <a:r>
              <a:rPr lang="zh-CN" altLang="en-US" sz="1200" dirty="0"/>
              <a:t> </a:t>
            </a:r>
            <a:endParaRPr lang="en-US" sz="1200" dirty="0"/>
          </a:p>
        </p:txBody>
      </p:sp>
      <p:cxnSp>
        <p:nvCxnSpPr>
          <p:cNvPr id="28" name="直接连接符 38">
            <a:extLst>
              <a:ext uri="{FF2B5EF4-FFF2-40B4-BE49-F238E27FC236}">
                <a16:creationId xmlns:a16="http://schemas.microsoft.com/office/drawing/2014/main" id="{8453F741-A4E1-6747-95AC-30B63CD3853C}"/>
              </a:ext>
            </a:extLst>
          </p:cNvPr>
          <p:cNvCxnSpPr>
            <a:cxnSpLocks/>
          </p:cNvCxnSpPr>
          <p:nvPr/>
        </p:nvCxnSpPr>
        <p:spPr bwMode="auto">
          <a:xfrm flipH="1">
            <a:off x="3894774" y="2055955"/>
            <a:ext cx="1049592" cy="263811"/>
          </a:xfrm>
          <a:prstGeom prst="line">
            <a:avLst/>
          </a:prstGeom>
          <a:ln>
            <a:solidFill>
              <a:srgbClr val="6FB3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49">
            <a:extLst>
              <a:ext uri="{FF2B5EF4-FFF2-40B4-BE49-F238E27FC236}">
                <a16:creationId xmlns:a16="http://schemas.microsoft.com/office/drawing/2014/main" id="{E0D9034A-9920-A344-988C-28015E0D4919}"/>
              </a:ext>
            </a:extLst>
          </p:cNvPr>
          <p:cNvSpPr/>
          <p:nvPr/>
        </p:nvSpPr>
        <p:spPr>
          <a:xfrm>
            <a:off x="4954251" y="1964557"/>
            <a:ext cx="133467" cy="133467"/>
          </a:xfrm>
          <a:prstGeom prst="ellips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8">
            <a:extLst>
              <a:ext uri="{FF2B5EF4-FFF2-40B4-BE49-F238E27FC236}">
                <a16:creationId xmlns:a16="http://schemas.microsoft.com/office/drawing/2014/main" id="{8206E21B-28AF-8B44-BD8C-C49AFCDB0B32}"/>
              </a:ext>
            </a:extLst>
          </p:cNvPr>
          <p:cNvCxnSpPr>
            <a:cxnSpLocks/>
          </p:cNvCxnSpPr>
          <p:nvPr/>
        </p:nvCxnSpPr>
        <p:spPr bwMode="auto">
          <a:xfrm rot="2108874" flipH="1">
            <a:off x="3961483" y="4669099"/>
            <a:ext cx="1049592" cy="263811"/>
          </a:xfrm>
          <a:prstGeom prst="line">
            <a:avLst/>
          </a:prstGeom>
          <a:ln>
            <a:solidFill>
              <a:srgbClr val="6FB3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49">
            <a:extLst>
              <a:ext uri="{FF2B5EF4-FFF2-40B4-BE49-F238E27FC236}">
                <a16:creationId xmlns:a16="http://schemas.microsoft.com/office/drawing/2014/main" id="{C50AEE8B-298A-E744-A3B6-FC13F5B84555}"/>
              </a:ext>
            </a:extLst>
          </p:cNvPr>
          <p:cNvSpPr/>
          <p:nvPr/>
        </p:nvSpPr>
        <p:spPr>
          <a:xfrm rot="2108874">
            <a:off x="5012947" y="4953163"/>
            <a:ext cx="133467" cy="133467"/>
          </a:xfrm>
          <a:prstGeom prst="ellips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312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09050" y="790108"/>
            <a:ext cx="2404150" cy="2377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39691" y="891707"/>
            <a:ext cx="2142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>
                <a:ln w="285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7200" b="1" dirty="0">
              <a:ln w="28575">
                <a:noFill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017956" y="2078182"/>
            <a:ext cx="158633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777272" y="2214556"/>
            <a:ext cx="2067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Solution Proposal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008" y="0"/>
            <a:ext cx="2074679" cy="9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19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D87B94-8FCA-4DF2-9C67-C37CEA2D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BC063B2-011B-46C7-BA27-59D926DC2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Proposal</a:t>
            </a:r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2D35A6-99E8-604F-B3BA-584C423DE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52" y="1812594"/>
            <a:ext cx="4958080" cy="27092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B4E7A6-0998-914C-B9B7-05A8131C453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677660" y="1087120"/>
            <a:ext cx="4724400" cy="46837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2988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5778E0-804C-4290-8A98-B736E708F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07B14FA-54E4-44BE-8A60-46FC8D664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Result</a:t>
            </a:r>
            <a:endParaRPr lang="en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F31769-4877-E245-ABE5-6759AD3FE3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664" y="804672"/>
            <a:ext cx="7387244" cy="44787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423F17-0813-9A43-848E-AE5456BFE994}"/>
              </a:ext>
            </a:extLst>
          </p:cNvPr>
          <p:cNvSpPr txBox="1"/>
          <p:nvPr/>
        </p:nvSpPr>
        <p:spPr>
          <a:xfrm>
            <a:off x="1928802" y="5283395"/>
            <a:ext cx="80329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spc="-150" dirty="0">
                <a:solidFill>
                  <a:srgbClr val="79BD28"/>
                </a:solidFill>
                <a:latin typeface="Century Gothic" panose="020B0502020202020204" pitchFamily="34" charset="0"/>
                <a:ea typeface="微软雅黑" pitchFamily="34" charset="-122"/>
                <a:cs typeface="Times New Roman"/>
              </a:rPr>
              <a:t>Becoming </a:t>
            </a:r>
            <a:r>
              <a:rPr lang="en-US" sz="2800" spc="-150" dirty="0" err="1">
                <a:solidFill>
                  <a:srgbClr val="79BD28"/>
                </a:solidFill>
                <a:latin typeface="Century Gothic" panose="020B0502020202020204" pitchFamily="34" charset="0"/>
                <a:ea typeface="微软雅黑" pitchFamily="34" charset="-122"/>
                <a:cs typeface="Times New Roman"/>
              </a:rPr>
              <a:t>Sangfor</a:t>
            </a:r>
            <a:r>
              <a:rPr lang="en-US" sz="2800" spc="-150" dirty="0">
                <a:solidFill>
                  <a:srgbClr val="79BD28"/>
                </a:solidFill>
                <a:latin typeface="Century Gothic" panose="020B0502020202020204" pitchFamily="34" charset="0"/>
                <a:ea typeface="微软雅黑" pitchFamily="34" charset="-122"/>
                <a:cs typeface="Times New Roman"/>
              </a:rPr>
              <a:t> HCI customer + References Site</a:t>
            </a:r>
          </a:p>
        </p:txBody>
      </p:sp>
    </p:spTree>
    <p:extLst>
      <p:ext uri="{BB962C8B-B14F-4D97-AF65-F5344CB8AC3E}">
        <p14:creationId xmlns:p14="http://schemas.microsoft.com/office/powerpoint/2010/main" val="31486090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09050" y="790108"/>
            <a:ext cx="2404150" cy="2377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39691" y="891707"/>
            <a:ext cx="2142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>
                <a:ln w="285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05</a:t>
            </a:r>
            <a:endParaRPr lang="zh-CN" altLang="en-US" sz="7200" b="1" dirty="0">
              <a:ln w="28575">
                <a:noFill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017956" y="2078182"/>
            <a:ext cx="158633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777272" y="2214556"/>
            <a:ext cx="2067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Continuously Value after HCI project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008" y="0"/>
            <a:ext cx="2074679" cy="9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4F75A5-5AD6-AD46-BA8A-E11DD204F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5C286E5-77F3-3B44-86A4-BE84FC4AC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MOSTI</a:t>
            </a:r>
            <a:r>
              <a:rPr lang="zh-CN" altLang="en-US" dirty="0"/>
              <a:t> </a:t>
            </a:r>
            <a:r>
              <a:rPr lang="en-US" altLang="zh-CN" dirty="0"/>
              <a:t>agencies</a:t>
            </a:r>
            <a:r>
              <a:rPr lang="zh-CN" altLang="en-US" dirty="0"/>
              <a:t> </a:t>
            </a:r>
            <a:r>
              <a:rPr lang="en-US" altLang="zh-CN" dirty="0"/>
              <a:t>list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1DDDE0-E10D-104A-9F88-683CBB88A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7624" y="691148"/>
            <a:ext cx="4894872" cy="554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65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60E54E-F44F-4724-B7C2-FAB01EBB7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D58D94-9BD1-4BDC-8A97-0CCE7D9DE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52" y="181219"/>
            <a:ext cx="10515600" cy="604139"/>
          </a:xfrm>
        </p:spPr>
        <p:txBody>
          <a:bodyPr/>
          <a:lstStyle/>
          <a:p>
            <a:r>
              <a:rPr lang="en-US" dirty="0"/>
              <a:t>Continuously Value after HCI project</a:t>
            </a:r>
            <a:endParaRPr lang="en-ID" dirty="0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5198FEB-1977-45F2-AC31-42F661AAE5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618860"/>
              </p:ext>
            </p:extLst>
          </p:nvPr>
        </p:nvGraphicFramePr>
        <p:xfrm>
          <a:off x="666052" y="807392"/>
          <a:ext cx="9998276" cy="5624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98276">
                  <a:extLst>
                    <a:ext uri="{9D8B030D-6E8A-4147-A177-3AD203B41FA5}">
                      <a16:colId xmlns:a16="http://schemas.microsoft.com/office/drawing/2014/main" val="4124265486"/>
                    </a:ext>
                  </a:extLst>
                </a:gridCol>
              </a:tblGrid>
              <a:tr h="534357">
                <a:tc>
                  <a:txBody>
                    <a:bodyPr/>
                    <a:lstStyle/>
                    <a:p>
                      <a:r>
                        <a:rPr lang="en-US" altLang="zh-CN" dirty="0"/>
                        <a:t>Value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816014"/>
                  </a:ext>
                </a:extLst>
              </a:tr>
              <a:tr h="365865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2020-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Become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Sangfor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reference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side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allow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others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department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people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call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visit.</a:t>
                      </a:r>
                    </a:p>
                    <a:p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2958245"/>
                  </a:ext>
                </a:extLst>
              </a:tr>
              <a:tr h="799821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2020-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order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consolidate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all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infra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MOSTI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from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others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agency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under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MOSTI,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customer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give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us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contact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allow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us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visit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introduce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our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HCI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them.</a:t>
                      </a:r>
                    </a:p>
                    <a:p>
                      <a:endParaRPr lang="en-MY" altLang="zh-CN" sz="1600" dirty="0"/>
                    </a:p>
                    <a:p>
                      <a:r>
                        <a:rPr lang="en-US" altLang="zh-CN" sz="1600" dirty="0"/>
                        <a:t>(Nuclear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Agency,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Atom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energy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licensing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board,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Chemistry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Malaysia,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MY" altLang="zh-CN" sz="1600" dirty="0"/>
                        <a:t>Malaysian Meteorological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etc.)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4630994"/>
                  </a:ext>
                </a:extLst>
              </a:tr>
              <a:tr h="528896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2020-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Gov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has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different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batch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of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recruitment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for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officer.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If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passed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all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training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assessment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then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only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become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Gov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servant.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Normally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they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have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WhatsApp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group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for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each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Batch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people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all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communicate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about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latest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technology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raise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up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some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question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advise.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MOSTI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able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introduce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us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his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batch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classmate:</a:t>
                      </a:r>
                      <a:r>
                        <a:rPr lang="zh-CN" altLang="en-US" sz="1600" dirty="0"/>
                        <a:t> </a:t>
                      </a:r>
                      <a:endParaRPr lang="en-US" altLang="zh-CN" sz="1600" dirty="0"/>
                    </a:p>
                    <a:p>
                      <a:endParaRPr lang="en-US" altLang="zh-CN" sz="1600" dirty="0"/>
                    </a:p>
                    <a:p>
                      <a:r>
                        <a:rPr lang="en-US" altLang="zh-CN" sz="1600" dirty="0"/>
                        <a:t>(Fire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rescue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Malaysia</a:t>
                      </a:r>
                      <a:r>
                        <a:rPr lang="en-US" altLang="zh-CN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zh-CN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MY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Ministry of Higher Education</a:t>
                      </a:r>
                      <a:r>
                        <a:rPr lang="en-US" altLang="zh-CN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078105"/>
                  </a:ext>
                </a:extLst>
              </a:tr>
              <a:tr h="573148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2021-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Introduce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Sangfor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Malaysia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Non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profit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Gov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ICT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association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-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MY" sz="1600" dirty="0"/>
                        <a:t>Association of Public Sector Systems Analysts (PERJASA</a:t>
                      </a:r>
                      <a:r>
                        <a:rPr lang="en-US" altLang="zh-CN" sz="1600" dirty="0"/>
                        <a:t>).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We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are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discussion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with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this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association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became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their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Strategy partner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to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promote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Sangfor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product.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(From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this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association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event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we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know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more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than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10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new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Gov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customer).</a:t>
                      </a:r>
                    </a:p>
                    <a:p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3329242"/>
                  </a:ext>
                </a:extLst>
              </a:tr>
              <a:tr h="352644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2021-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Presenting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and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share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Sangfor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using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experience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on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Malaysia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roadshow</a:t>
                      </a:r>
                      <a:r>
                        <a:rPr lang="zh-CN" altLang="en-US" sz="1600" dirty="0"/>
                        <a:t> </a:t>
                      </a:r>
                      <a:r>
                        <a:rPr lang="en-US" altLang="zh-CN" sz="1600" dirty="0"/>
                        <a:t>2021.</a:t>
                      </a:r>
                    </a:p>
                    <a:p>
                      <a:endParaRPr lang="en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66453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291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2655</TotalTime>
  <Words>751</Words>
  <Application>Microsoft Macintosh PowerPoint</Application>
  <PresentationFormat>Widescreen</PresentationFormat>
  <Paragraphs>121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Microsoft YaHei</vt:lpstr>
      <vt:lpstr>Microsoft YaHei</vt:lpstr>
      <vt:lpstr>Arial</vt:lpstr>
      <vt:lpstr>Calibri</vt:lpstr>
      <vt:lpstr>Century Gothic</vt:lpstr>
      <vt:lpstr>Wingdings</vt:lpstr>
      <vt:lpstr>Office 主题</vt:lpstr>
      <vt:lpstr>PowerPoint Presentation</vt:lpstr>
      <vt:lpstr>PowerPoint Presentation</vt:lpstr>
      <vt:lpstr>PowerPoint Presentation</vt:lpstr>
      <vt:lpstr>Opportunities</vt:lpstr>
      <vt:lpstr>PowerPoint Presentation</vt:lpstr>
      <vt:lpstr>Key Job &amp; Pain Points</vt:lpstr>
      <vt:lpstr>PowerPoint Presentation</vt:lpstr>
      <vt:lpstr>How to influence Decision Maker</vt:lpstr>
      <vt:lpstr>How to influence Decision Maker</vt:lpstr>
      <vt:lpstr>PowerPoint Presentation</vt:lpstr>
      <vt:lpstr>Solution Proposal</vt:lpstr>
      <vt:lpstr>The Result</vt:lpstr>
      <vt:lpstr>PowerPoint Presentation</vt:lpstr>
      <vt:lpstr>MOSTI agencies list</vt:lpstr>
      <vt:lpstr>Continuously Value after HCI project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Keith Lee</cp:lastModifiedBy>
  <cp:revision>221</cp:revision>
  <dcterms:created xsi:type="dcterms:W3CDTF">2019-02-27T02:00:39Z</dcterms:created>
  <dcterms:modified xsi:type="dcterms:W3CDTF">2021-06-21T08:53:21Z</dcterms:modified>
</cp:coreProperties>
</file>