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notesMasterIdLst>
    <p:notesMasterId r:id="rId25"/>
  </p:notesMasterIdLst>
  <p:sldIdLst>
    <p:sldId id="362" r:id="rId2"/>
    <p:sldId id="323" r:id="rId3"/>
    <p:sldId id="367" r:id="rId4"/>
    <p:sldId id="357" r:id="rId5"/>
    <p:sldId id="373" r:id="rId6"/>
    <p:sldId id="374" r:id="rId7"/>
    <p:sldId id="375" r:id="rId8"/>
    <p:sldId id="358" r:id="rId9"/>
    <p:sldId id="1250" r:id="rId10"/>
    <p:sldId id="1251" r:id="rId11"/>
    <p:sldId id="368" r:id="rId12"/>
    <p:sldId id="370" r:id="rId13"/>
    <p:sldId id="1243" r:id="rId14"/>
    <p:sldId id="1244" r:id="rId15"/>
    <p:sldId id="1245" r:id="rId16"/>
    <p:sldId id="1246" r:id="rId17"/>
    <p:sldId id="1247" r:id="rId18"/>
    <p:sldId id="1248" r:id="rId19"/>
    <p:sldId id="371" r:id="rId20"/>
    <p:sldId id="372" r:id="rId21"/>
    <p:sldId id="1242" r:id="rId22"/>
    <p:sldId id="1240" r:id="rId23"/>
    <p:sldId id="366" r:id="rId2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201" userDrawn="1">
          <p15:clr>
            <a:srgbClr val="A4A3A4"/>
          </p15:clr>
        </p15:guide>
        <p15:guide id="2" pos="574" userDrawn="1">
          <p15:clr>
            <a:srgbClr val="A4A3A4"/>
          </p15:clr>
        </p15:guide>
        <p15:guide id="3" pos="710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ason Yuan" initials="JY" lastIdx="6" clrIdx="0">
    <p:extLst>
      <p:ext uri="{19B8F6BF-5375-455C-9EA6-DF929625EA0E}">
        <p15:presenceInfo xmlns:p15="http://schemas.microsoft.com/office/powerpoint/2012/main" userId="S::jason.yuan@sangfor.com::70102585-b69c-47af-91f4-45e674ed027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3E6"/>
    <a:srgbClr val="40A7C6"/>
    <a:srgbClr val="335530"/>
    <a:srgbClr val="055B8B"/>
    <a:srgbClr val="00B0F0"/>
    <a:srgbClr val="006FDC"/>
    <a:srgbClr val="00B1F0"/>
    <a:srgbClr val="6FB332"/>
    <a:srgbClr val="79BD28"/>
    <a:srgbClr val="060C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212" autoAdjust="0"/>
    <p:restoredTop sz="71910" autoAdjust="0"/>
  </p:normalViewPr>
  <p:slideViewPr>
    <p:cSldViewPr snapToGrid="0">
      <p:cViewPr varScale="1">
        <p:scale>
          <a:sx n="62" d="100"/>
          <a:sy n="62" d="100"/>
        </p:scale>
        <p:origin x="1109" y="53"/>
      </p:cViewPr>
      <p:guideLst>
        <p:guide orient="horz" pos="4201"/>
        <p:guide pos="574"/>
        <p:guide pos="710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8" d="100"/>
          <a:sy n="88" d="100"/>
        </p:scale>
        <p:origin x="3872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列2</c:v>
                </c:pt>
              </c:strCache>
            </c:strRef>
          </c:tx>
          <c:spPr>
            <a:ln w="41275">
              <a:solidFill>
                <a:schemeClr val="accent1">
                  <a:lumMod val="40000"/>
                  <a:lumOff val="60000"/>
                </a:schemeClr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 w="41275">
                <a:solidFill>
                  <a:schemeClr val="accent1">
                    <a:lumMod val="40000"/>
                    <a:lumOff val="60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DBE6-C64D-98D0-66550A4BF18C}"/>
              </c:ext>
            </c:extLst>
          </c:dPt>
          <c:dPt>
            <c:idx val="1"/>
            <c:bubble3D val="0"/>
            <c:spPr>
              <a:solidFill>
                <a:srgbClr val="1E4E79"/>
              </a:solidFill>
              <a:ln w="41275">
                <a:solidFill>
                  <a:schemeClr val="accent1">
                    <a:lumMod val="40000"/>
                    <a:lumOff val="60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DBE6-C64D-98D0-66550A4BF18C}"/>
              </c:ext>
            </c:extLst>
          </c:dPt>
          <c:dPt>
            <c:idx val="2"/>
            <c:bubble3D val="0"/>
            <c:spPr>
              <a:solidFill>
                <a:srgbClr val="0070C0"/>
              </a:solidFill>
              <a:ln w="41275">
                <a:solidFill>
                  <a:schemeClr val="accent1">
                    <a:lumMod val="40000"/>
                    <a:lumOff val="60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DBE6-C64D-98D0-66550A4BF18C}"/>
              </c:ext>
            </c:extLst>
          </c:dPt>
          <c:dPt>
            <c:idx val="3"/>
            <c:bubble3D val="0"/>
            <c:spPr>
              <a:solidFill>
                <a:srgbClr val="00B0F0"/>
              </a:solidFill>
              <a:ln w="41275">
                <a:solidFill>
                  <a:schemeClr val="accent1">
                    <a:lumMod val="40000"/>
                    <a:lumOff val="60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DBE6-C64D-98D0-66550A4BF18C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41275">
                <a:solidFill>
                  <a:schemeClr val="accent1">
                    <a:lumMod val="40000"/>
                    <a:lumOff val="60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DBE6-C64D-98D0-66550A4BF18C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41275">
                <a:solidFill>
                  <a:schemeClr val="accent1">
                    <a:lumMod val="40000"/>
                    <a:lumOff val="60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C3D1-4F61-984E-89C32C7DA65C}"/>
              </c:ext>
            </c:extLst>
          </c:dPt>
          <c:cat>
            <c:numRef>
              <c:f>Sheet1!$A$2:$A$7</c:f>
              <c:numCache>
                <c:formatCode>General</c:formatCode>
                <c:ptCount val="6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2</c:v>
                </c:pt>
                <c:pt idx="1">
                  <c:v>2</c:v>
                </c:pt>
                <c:pt idx="2">
                  <c:v>2</c:v>
                </c:pt>
                <c:pt idx="3">
                  <c:v>2</c:v>
                </c:pt>
                <c:pt idx="4">
                  <c:v>2</c:v>
                </c:pt>
                <c:pt idx="5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DBE6-C64D-98D0-66550A4BF1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4AFBF0-D5CB-4929-9625-B33CD1575C00}" type="datetimeFigureOut">
              <a:rPr lang="zh-CN" altLang="en-US" smtClean="0"/>
              <a:t>2021/8/16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C717E2-905F-41A6-B63F-8ADEB1A152C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9729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59193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96131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30448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89321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41351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21873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8292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Increase devices and platform diversity</a:t>
            </a:r>
          </a:p>
          <a:p>
            <a:pPr marL="228600" indent="-228600">
              <a:buAutoNum type="arabicPeriod"/>
            </a:pPr>
            <a:r>
              <a:rPr lang="en-US" dirty="0"/>
              <a:t>Innumerable IOT device OS</a:t>
            </a:r>
          </a:p>
          <a:p>
            <a:pPr marL="228600" indent="-228600">
              <a:buAutoNum type="arabicPeriod"/>
            </a:pPr>
            <a:r>
              <a:rPr lang="en-US" dirty="0"/>
              <a:t>Unable to get agent into devices</a:t>
            </a:r>
          </a:p>
          <a:p>
            <a:pPr marL="228600" indent="-228600">
              <a:buAutoNum type="arabicPeriod"/>
            </a:pPr>
            <a:endParaRPr lang="en-US" dirty="0"/>
          </a:p>
          <a:p>
            <a:pPr marL="0" indent="0">
              <a:buNone/>
            </a:pPr>
            <a:r>
              <a:rPr lang="en-US" dirty="0"/>
              <a:t>Complexity of IT operation</a:t>
            </a:r>
          </a:p>
          <a:p>
            <a:pPr marL="228600" indent="-228600">
              <a:buAutoNum type="arabicPeriod"/>
            </a:pPr>
            <a:r>
              <a:rPr lang="en-US" dirty="0"/>
              <a:t>Assets are critical and can be barely identify, classify and take actions</a:t>
            </a:r>
          </a:p>
          <a:p>
            <a:pPr marL="228600" indent="-228600">
              <a:buAutoNum type="arabicPeriod"/>
            </a:pPr>
            <a:endParaRPr lang="en-US" dirty="0"/>
          </a:p>
          <a:p>
            <a:pPr marL="0" indent="0">
              <a:buNone/>
            </a:pPr>
            <a:r>
              <a:rPr lang="en-US" dirty="0"/>
              <a:t>Unknown &amp; Non-traditional device</a:t>
            </a:r>
          </a:p>
          <a:p>
            <a:pPr marL="228600" indent="-228600">
              <a:buAutoNum type="arabicPeriod"/>
            </a:pPr>
            <a:r>
              <a:rPr lang="en-US" dirty="0"/>
              <a:t>Increase attack surface as IOT threats involving</a:t>
            </a:r>
          </a:p>
          <a:p>
            <a:pPr marL="228600" indent="-228600">
              <a:buAutoNum type="arabicPeriod"/>
            </a:pPr>
            <a:r>
              <a:rPr lang="en-US" dirty="0"/>
              <a:t>May cause service disruption and revenue loss</a:t>
            </a:r>
          </a:p>
          <a:p>
            <a:pPr marL="0" indent="0">
              <a:buNone/>
            </a:pPr>
            <a:endParaRPr lang="en-US" dirty="0"/>
          </a:p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78173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n-US" dirty="0"/>
              <a:t>No visibility on incoming user and onboarding device</a:t>
            </a:r>
          </a:p>
          <a:p>
            <a:pPr marL="228600" indent="-228600">
              <a:buAutoNum type="arabicPeriod"/>
            </a:pPr>
            <a:endParaRPr lang="en-US" dirty="0"/>
          </a:p>
          <a:p>
            <a:pPr marL="228600" indent="-228600">
              <a:buAutoNum type="arabicPeriod"/>
            </a:pPr>
            <a:r>
              <a:rPr lang="en-US" dirty="0"/>
              <a:t>Inability to detect possible breach or threat</a:t>
            </a:r>
          </a:p>
          <a:p>
            <a:pPr marL="228600" indent="-228600">
              <a:buAutoNum type="arabicPeriod"/>
            </a:pPr>
            <a:endParaRPr lang="en-US" dirty="0"/>
          </a:p>
          <a:p>
            <a:pPr marL="228600" indent="-228600">
              <a:buAutoNum type="arabicPeriod"/>
            </a:pPr>
            <a:r>
              <a:rPr lang="en-US" dirty="0"/>
              <a:t>Onboarding device might be not safe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41057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14258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Delivers agentless visibility and continuous monitoring of connected IOT devices </a:t>
            </a:r>
          </a:p>
          <a:p>
            <a:endParaRPr lang="en-US" dirty="0"/>
          </a:p>
          <a:p>
            <a:r>
              <a:rPr lang="en-US" dirty="0"/>
              <a:t>Easier to detect and identify all IP connected endpoint devices in real time</a:t>
            </a:r>
          </a:p>
          <a:p>
            <a:endParaRPr lang="en-US" dirty="0"/>
          </a:p>
          <a:p>
            <a:r>
              <a:rPr lang="en-US" dirty="0"/>
              <a:t>Send alert to IT personnel and flag violations for any remediation actions</a:t>
            </a:r>
          </a:p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62465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Default frequency scanning is 300 seconds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40972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64918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63591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91440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07916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63514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25601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078297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99258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680097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67041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75339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design on the top left corner 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grpSp>
        <p:nvGrpSpPr>
          <p:cNvPr id="23" name="组合 22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24" name="矩形 23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26" name="直接连接符 25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30" name="图片 2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91718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 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grpSp>
        <p:nvGrpSpPr>
          <p:cNvPr id="40" name="组合 39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41" name="矩形 40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43" name="直接连接符 42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45" name="图片 4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id="{AB84EE95-3A52-B54F-8DAA-1648BF71277F}"/>
              </a:ext>
            </a:extLst>
          </p:cNvPr>
          <p:cNvSpPr/>
          <p:nvPr userDrawn="1"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34EF4D50-B9AD-4643-AAB8-D4ADD4D4EBBA}"/>
              </a:ext>
            </a:extLst>
          </p:cNvPr>
          <p:cNvSpPr/>
          <p:nvPr/>
        </p:nvSpPr>
        <p:spPr>
          <a:xfrm>
            <a:off x="579651" y="200326"/>
            <a:ext cx="56611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sz="2800" b="1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99218796-D37D-884E-9147-95A19C07D7D7}"/>
              </a:ext>
            </a:extLst>
          </p:cNvPr>
          <p:cNvSpPr/>
          <p:nvPr userDrawn="1"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1928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CONFIDENTIAL logo on the  bott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35" name="矩形 34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37" name="直接连接符 36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39" name="图片 3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051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title box on the top left corn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grpSp>
        <p:nvGrpSpPr>
          <p:cNvPr id="37" name="组合 36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38" name="矩形 37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40" name="直接连接符 39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42" name="图片 4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703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design on the top left corner and the bott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3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44" name="图片 4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834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0517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62030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grpSp>
        <p:nvGrpSpPr>
          <p:cNvPr id="40" name="组合 39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41" name="矩形 40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43" name="直接连接符 42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45" name="图片 4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sp>
        <p:nvSpPr>
          <p:cNvPr id="46" name="矩形 45"/>
          <p:cNvSpPr/>
          <p:nvPr userDrawn="1"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7" name="矩形 46"/>
          <p:cNvSpPr/>
          <p:nvPr userDrawn="1"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8" name="标题 1"/>
          <p:cNvSpPr>
            <a:spLocks noGrp="1"/>
          </p:cNvSpPr>
          <p:nvPr>
            <p:ph type="ctrTitle"/>
          </p:nvPr>
        </p:nvSpPr>
        <p:spPr>
          <a:xfrm>
            <a:off x="558800" y="165099"/>
            <a:ext cx="5232400" cy="550863"/>
          </a:xfrm>
        </p:spPr>
        <p:txBody>
          <a:bodyPr anchor="b">
            <a:normAutofit/>
          </a:bodyPr>
          <a:lstStyle>
            <a:lvl1pPr algn="l">
              <a:defRPr sz="28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3404607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36600" y="2740025"/>
            <a:ext cx="69469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432796" y="643322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34825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5" r:id="rId4"/>
    <p:sldLayoutId id="2147483658" r:id="rId5"/>
    <p:sldLayoutId id="2147483660" r:id="rId6"/>
    <p:sldLayoutId id="2147483659" r:id="rId7"/>
    <p:sldLayoutId id="2147483661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geobrava.wordpress.com/2020/07/08/discover-the-top-10-iot-applications-in-2020/" TargetMode="External"/><Relationship Id="rId5" Type="http://schemas.openxmlformats.org/officeDocument/2006/relationships/image" Target="../media/image15.jpeg"/><Relationship Id="rId4" Type="http://schemas.openxmlformats.org/officeDocument/2006/relationships/hyperlink" Target="https://en.wikipedia.org/wiki/Data_center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microsoft.com/office/2007/relationships/hdphoto" Target="../media/hdphoto2.wdp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21.png"/><Relationship Id="rId4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2.emf"/><Relationship Id="rId7" Type="http://schemas.openxmlformats.org/officeDocument/2006/relationships/image" Target="../media/image26.sv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svg"/><Relationship Id="rId4" Type="http://schemas.openxmlformats.org/officeDocument/2006/relationships/image" Target="../media/image23.png"/><Relationship Id="rId9" Type="http://schemas.openxmlformats.org/officeDocument/2006/relationships/image" Target="../media/image7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svg"/><Relationship Id="rId5" Type="http://schemas.openxmlformats.org/officeDocument/2006/relationships/image" Target="../media/image36.png"/><Relationship Id="rId4" Type="http://schemas.openxmlformats.org/officeDocument/2006/relationships/image" Target="../media/image35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microsoft.com/office/2007/relationships/hdphoto" Target="../media/hdphoto5.wdp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5.png"/><Relationship Id="rId5" Type="http://schemas.openxmlformats.org/officeDocument/2006/relationships/hyperlink" Target="mailto:marketing@sangfor.com" TargetMode="External"/><Relationship Id="rId4" Type="http://schemas.openxmlformats.org/officeDocument/2006/relationships/image" Target="../media/image44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marketing@sangfor.com" TargetMode="External"/><Relationship Id="rId4" Type="http://schemas.openxmlformats.org/officeDocument/2006/relationships/hyperlink" Target="mailto:eugene.yew@sangfor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www.sangfor.com</a:t>
            </a:r>
            <a:endParaRPr lang="en-US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27" name="矩形 26"/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 Technologies Inc.</a:t>
              </a:r>
            </a:p>
          </p:txBody>
        </p:sp>
      </p:grpSp>
      <p:sp>
        <p:nvSpPr>
          <p:cNvPr id="31" name="矩形 30"/>
          <p:cNvSpPr/>
          <p:nvPr/>
        </p:nvSpPr>
        <p:spPr>
          <a:xfrm>
            <a:off x="0" y="2175808"/>
            <a:ext cx="438150" cy="2523185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38150" y="2175808"/>
            <a:ext cx="123825" cy="252318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</a:endParaRPr>
          </a:p>
        </p:txBody>
      </p:sp>
      <p:pic>
        <p:nvPicPr>
          <p:cNvPr id="51" name="图片 5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39" y="382014"/>
            <a:ext cx="2006357" cy="659385"/>
          </a:xfrm>
          <a:prstGeom prst="rect">
            <a:avLst/>
          </a:prstGeom>
        </p:spPr>
      </p:pic>
      <p:sp>
        <p:nvSpPr>
          <p:cNvPr id="59" name="矩形 58"/>
          <p:cNvSpPr/>
          <p:nvPr/>
        </p:nvSpPr>
        <p:spPr>
          <a:xfrm>
            <a:off x="710567" y="2019082"/>
            <a:ext cx="6369051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Continuous Asset</a:t>
            </a:r>
          </a:p>
          <a:p>
            <a:r>
              <a:rPr lang="en-US" altLang="zh-CN" sz="40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Monitoring to accelerate</a:t>
            </a:r>
          </a:p>
          <a:p>
            <a:r>
              <a:rPr lang="en-US" altLang="zh-CN" sz="40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remediation</a:t>
            </a:r>
          </a:p>
        </p:txBody>
      </p:sp>
      <p:cxnSp>
        <p:nvCxnSpPr>
          <p:cNvPr id="62" name="直接连接符 61"/>
          <p:cNvCxnSpPr>
            <a:cxnSpLocks/>
          </p:cNvCxnSpPr>
          <p:nvPr/>
        </p:nvCxnSpPr>
        <p:spPr>
          <a:xfrm>
            <a:off x="773553" y="3958074"/>
            <a:ext cx="5182747" cy="0"/>
          </a:xfrm>
          <a:prstGeom prst="line">
            <a:avLst/>
          </a:prstGeom>
          <a:ln w="127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58">
            <a:extLst>
              <a:ext uri="{FF2B5EF4-FFF2-40B4-BE49-F238E27FC236}">
                <a16:creationId xmlns:a16="http://schemas.microsoft.com/office/drawing/2014/main" id="{09E35F8D-6C42-4C1A-9BCA-639762A885C2}"/>
              </a:ext>
            </a:extLst>
          </p:cNvPr>
          <p:cNvSpPr/>
          <p:nvPr/>
        </p:nvSpPr>
        <p:spPr>
          <a:xfrm>
            <a:off x="719614" y="4079510"/>
            <a:ext cx="57429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sym typeface="+mn-ea"/>
              </a:rPr>
              <a:t>Eugene Yew</a:t>
            </a:r>
            <a:r>
              <a: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  <a:sym typeface="+mn-ea"/>
              </a:rPr>
              <a:t> </a:t>
            </a: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sym typeface="+mn-ea"/>
              </a:rPr>
              <a:t>|</a:t>
            </a:r>
            <a:r>
              <a:rPr lang="zh-CN" altLang="en-US" dirty="0">
                <a:solidFill>
                  <a:schemeClr val="bg1"/>
                </a:solidFill>
                <a:latin typeface="Century Gothic" panose="020B0502020202020204" pitchFamily="34" charset="0"/>
                <a:sym typeface="+mn-ea"/>
              </a:rPr>
              <a:t> </a:t>
            </a: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sym typeface="+mn-ea"/>
              </a:rPr>
              <a:t>IAG Product Marketing Manager</a:t>
            </a:r>
          </a:p>
          <a:p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sym typeface="+mn-ea"/>
              </a:rPr>
              <a:t>Sangfor Technologies</a:t>
            </a:r>
          </a:p>
        </p:txBody>
      </p:sp>
    </p:spTree>
    <p:extLst>
      <p:ext uri="{BB962C8B-B14F-4D97-AF65-F5344CB8AC3E}">
        <p14:creationId xmlns:p14="http://schemas.microsoft.com/office/powerpoint/2010/main" val="2774096573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1</a:t>
            </a:fld>
            <a:endParaRPr lang="zh-CN" altLang="en-US" dirty="0"/>
          </a:p>
        </p:txBody>
      </p:sp>
      <p:grpSp>
        <p:nvGrpSpPr>
          <p:cNvPr id="12" name="组合 11"/>
          <p:cNvGrpSpPr/>
          <p:nvPr/>
        </p:nvGrpSpPr>
        <p:grpSpPr>
          <a:xfrm>
            <a:off x="0" y="200326"/>
            <a:ext cx="2148080" cy="523220"/>
            <a:chOff x="1" y="200326"/>
            <a:chExt cx="2148080" cy="523220"/>
          </a:xfrm>
        </p:grpSpPr>
        <p:sp>
          <p:nvSpPr>
            <p:cNvPr id="13" name="矩形 12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541551" y="200326"/>
              <a:ext cx="160653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Agenda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770772" y="3737591"/>
            <a:ext cx="17588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IAG &amp; Pricing Bundle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4" name="组合 11">
            <a:extLst>
              <a:ext uri="{FF2B5EF4-FFF2-40B4-BE49-F238E27FC236}">
                <a16:creationId xmlns:a16="http://schemas.microsoft.com/office/drawing/2014/main" id="{83E64C97-99D8-3C4C-A782-CDF847E4B93D}"/>
              </a:ext>
            </a:extLst>
          </p:cNvPr>
          <p:cNvGrpSpPr/>
          <p:nvPr/>
        </p:nvGrpSpPr>
        <p:grpSpPr>
          <a:xfrm>
            <a:off x="982814" y="2271467"/>
            <a:ext cx="1334817" cy="1334816"/>
            <a:chOff x="1212681" y="1932972"/>
            <a:chExt cx="2586942" cy="2586942"/>
          </a:xfrm>
        </p:grpSpPr>
        <p:sp>
          <p:nvSpPr>
            <p:cNvPr id="35" name="椭圆 13">
              <a:extLst>
                <a:ext uri="{FF2B5EF4-FFF2-40B4-BE49-F238E27FC236}">
                  <a16:creationId xmlns:a16="http://schemas.microsoft.com/office/drawing/2014/main" id="{9620823D-389E-2A4C-A269-6F7E62FFFBCD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6" name="椭圆 14">
              <a:extLst>
                <a:ext uri="{FF2B5EF4-FFF2-40B4-BE49-F238E27FC236}">
                  <a16:creationId xmlns:a16="http://schemas.microsoft.com/office/drawing/2014/main" id="{09A3255A-6666-ED40-8861-1ADDD47A3787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1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37" name="组合 11">
            <a:extLst>
              <a:ext uri="{FF2B5EF4-FFF2-40B4-BE49-F238E27FC236}">
                <a16:creationId xmlns:a16="http://schemas.microsoft.com/office/drawing/2014/main" id="{05C22874-86F0-1D41-A4B8-DF25111B7D04}"/>
              </a:ext>
            </a:extLst>
          </p:cNvPr>
          <p:cNvGrpSpPr/>
          <p:nvPr/>
        </p:nvGrpSpPr>
        <p:grpSpPr>
          <a:xfrm>
            <a:off x="5380030" y="2271467"/>
            <a:ext cx="1334817" cy="1334816"/>
            <a:chOff x="1212681" y="1932972"/>
            <a:chExt cx="2586942" cy="2586942"/>
          </a:xfrm>
        </p:grpSpPr>
        <p:sp>
          <p:nvSpPr>
            <p:cNvPr id="38" name="椭圆 13">
              <a:extLst>
                <a:ext uri="{FF2B5EF4-FFF2-40B4-BE49-F238E27FC236}">
                  <a16:creationId xmlns:a16="http://schemas.microsoft.com/office/drawing/2014/main" id="{C3365BE7-5DBB-224F-A7E9-2AB1348369E6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79BD28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9" name="椭圆 14">
              <a:extLst>
                <a:ext uri="{FF2B5EF4-FFF2-40B4-BE49-F238E27FC236}">
                  <a16:creationId xmlns:a16="http://schemas.microsoft.com/office/drawing/2014/main" id="{54164350-2181-8347-988B-EBCCA337AE61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3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40" name="组合 11">
            <a:extLst>
              <a:ext uri="{FF2B5EF4-FFF2-40B4-BE49-F238E27FC236}">
                <a16:creationId xmlns:a16="http://schemas.microsoft.com/office/drawing/2014/main" id="{2E8EC9AE-5817-B641-9598-34CC48CABE8B}"/>
              </a:ext>
            </a:extLst>
          </p:cNvPr>
          <p:cNvGrpSpPr/>
          <p:nvPr/>
        </p:nvGrpSpPr>
        <p:grpSpPr>
          <a:xfrm>
            <a:off x="7578638" y="2271467"/>
            <a:ext cx="1334817" cy="1334816"/>
            <a:chOff x="1212681" y="1932972"/>
            <a:chExt cx="2586942" cy="2586942"/>
          </a:xfrm>
        </p:grpSpPr>
        <p:sp>
          <p:nvSpPr>
            <p:cNvPr id="41" name="椭圆 13">
              <a:extLst>
                <a:ext uri="{FF2B5EF4-FFF2-40B4-BE49-F238E27FC236}">
                  <a16:creationId xmlns:a16="http://schemas.microsoft.com/office/drawing/2014/main" id="{7B27908D-54D2-2245-85E2-54044540E47D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325692">
                <a:alpha val="2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2" name="椭圆 14">
              <a:extLst>
                <a:ext uri="{FF2B5EF4-FFF2-40B4-BE49-F238E27FC236}">
                  <a16:creationId xmlns:a16="http://schemas.microsoft.com/office/drawing/2014/main" id="{F96DF77A-2414-1B4D-8EB9-F536667AE036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32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4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43" name="组合 11">
            <a:extLst>
              <a:ext uri="{FF2B5EF4-FFF2-40B4-BE49-F238E27FC236}">
                <a16:creationId xmlns:a16="http://schemas.microsoft.com/office/drawing/2014/main" id="{F8D43F73-79CF-234C-BD21-D891FB389BC8}"/>
              </a:ext>
            </a:extLst>
          </p:cNvPr>
          <p:cNvGrpSpPr/>
          <p:nvPr/>
        </p:nvGrpSpPr>
        <p:grpSpPr>
          <a:xfrm>
            <a:off x="9777246" y="2271467"/>
            <a:ext cx="1334817" cy="1334816"/>
            <a:chOff x="1212681" y="1932972"/>
            <a:chExt cx="2586942" cy="2586942"/>
          </a:xfrm>
        </p:grpSpPr>
        <p:sp>
          <p:nvSpPr>
            <p:cNvPr id="44" name="椭圆 13">
              <a:extLst>
                <a:ext uri="{FF2B5EF4-FFF2-40B4-BE49-F238E27FC236}">
                  <a16:creationId xmlns:a16="http://schemas.microsoft.com/office/drawing/2014/main" id="{3C0542F8-B5B6-E24C-9927-80E98C19A93C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5F7491">
                <a:alpha val="1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5" name="椭圆 14">
              <a:extLst>
                <a:ext uri="{FF2B5EF4-FFF2-40B4-BE49-F238E27FC236}">
                  <a16:creationId xmlns:a16="http://schemas.microsoft.com/office/drawing/2014/main" id="{F9FF3771-C02C-9A48-B9F5-1AA78BAD40FB}"/>
                </a:ext>
              </a:extLst>
            </p:cNvPr>
            <p:cNvSpPr/>
            <p:nvPr/>
          </p:nvSpPr>
          <p:spPr>
            <a:xfrm>
              <a:off x="1371834" y="2092125"/>
              <a:ext cx="2268637" cy="2268636"/>
            </a:xfrm>
            <a:prstGeom prst="ellipse">
              <a:avLst/>
            </a:prstGeom>
            <a:solidFill>
              <a:srgbClr val="5F74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5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49" name="文本框 48">
            <a:extLst>
              <a:ext uri="{FF2B5EF4-FFF2-40B4-BE49-F238E27FC236}">
                <a16:creationId xmlns:a16="http://schemas.microsoft.com/office/drawing/2014/main" id="{89BD6ECD-7416-7148-8822-33788E1BFC19}"/>
              </a:ext>
            </a:extLst>
          </p:cNvPr>
          <p:cNvSpPr txBox="1"/>
          <p:nvPr/>
        </p:nvSpPr>
        <p:spPr>
          <a:xfrm>
            <a:off x="5153859" y="3737591"/>
            <a:ext cx="17588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Continuous Monitoring &amp; Remediation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id="{D066AA3E-214B-E546-AB4F-5DFA6BF211F9}"/>
              </a:ext>
            </a:extLst>
          </p:cNvPr>
          <p:cNvSpPr txBox="1"/>
          <p:nvPr/>
        </p:nvSpPr>
        <p:spPr>
          <a:xfrm>
            <a:off x="7336497" y="3737591"/>
            <a:ext cx="1758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Use Case</a:t>
            </a:r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id="{E1C49E8E-CE12-764D-A397-26AE83C8670E}"/>
              </a:ext>
            </a:extLst>
          </p:cNvPr>
          <p:cNvSpPr txBox="1"/>
          <p:nvPr/>
        </p:nvSpPr>
        <p:spPr>
          <a:xfrm>
            <a:off x="9570889" y="3737591"/>
            <a:ext cx="17588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Key Takeaway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5" name="文本框 18">
            <a:extLst>
              <a:ext uri="{FF2B5EF4-FFF2-40B4-BE49-F238E27FC236}">
                <a16:creationId xmlns:a16="http://schemas.microsoft.com/office/drawing/2014/main" id="{780AC0B9-0301-4A7F-84C6-54F3604E931B}"/>
              </a:ext>
            </a:extLst>
          </p:cNvPr>
          <p:cNvSpPr txBox="1"/>
          <p:nvPr/>
        </p:nvSpPr>
        <p:spPr>
          <a:xfrm>
            <a:off x="2953410" y="3737591"/>
            <a:ext cx="1758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Challenges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6" name="组合 11">
            <a:extLst>
              <a:ext uri="{FF2B5EF4-FFF2-40B4-BE49-F238E27FC236}">
                <a16:creationId xmlns:a16="http://schemas.microsoft.com/office/drawing/2014/main" id="{08B5D9DF-743A-4248-BA6F-E037191B4E4C}"/>
              </a:ext>
            </a:extLst>
          </p:cNvPr>
          <p:cNvGrpSpPr/>
          <p:nvPr/>
        </p:nvGrpSpPr>
        <p:grpSpPr>
          <a:xfrm>
            <a:off x="3181422" y="2271467"/>
            <a:ext cx="1334817" cy="1334816"/>
            <a:chOff x="4604895" y="1637613"/>
            <a:chExt cx="2586942" cy="2586941"/>
          </a:xfrm>
        </p:grpSpPr>
        <p:sp>
          <p:nvSpPr>
            <p:cNvPr id="27" name="椭圆 13">
              <a:extLst>
                <a:ext uri="{FF2B5EF4-FFF2-40B4-BE49-F238E27FC236}">
                  <a16:creationId xmlns:a16="http://schemas.microsoft.com/office/drawing/2014/main" id="{A97D3E66-1507-4BB9-9B34-B0CC96FB902D}"/>
                </a:ext>
              </a:extLst>
            </p:cNvPr>
            <p:cNvSpPr/>
            <p:nvPr/>
          </p:nvSpPr>
          <p:spPr>
            <a:xfrm>
              <a:off x="4604895" y="1637613"/>
              <a:ext cx="2586942" cy="2586941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8" name="椭圆 14">
              <a:extLst>
                <a:ext uri="{FF2B5EF4-FFF2-40B4-BE49-F238E27FC236}">
                  <a16:creationId xmlns:a16="http://schemas.microsoft.com/office/drawing/2014/main" id="{86BD81D8-6011-48AA-AFB0-935E310FEBF2}"/>
                </a:ext>
              </a:extLst>
            </p:cNvPr>
            <p:cNvSpPr/>
            <p:nvPr/>
          </p:nvSpPr>
          <p:spPr>
            <a:xfrm>
              <a:off x="4764049" y="1796766"/>
              <a:ext cx="2268637" cy="2268638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2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4748749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A43771C-F53F-4B23-9F79-4FA43CDAE6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672BCA-6A68-4534-B1DA-DFB037691D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</a:t>
            </a:fld>
            <a:endParaRPr lang="zh-CN" altLang="en-US" dirty="0"/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E80674B9-184D-4CAE-A19D-733D5AD2E05F}"/>
              </a:ext>
            </a:extLst>
          </p:cNvPr>
          <p:cNvSpPr/>
          <p:nvPr/>
        </p:nvSpPr>
        <p:spPr>
          <a:xfrm>
            <a:off x="579651" y="223186"/>
            <a:ext cx="28985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IAG Focus Point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BE32B1-69F4-408D-B1C5-97B020BB7326}"/>
              </a:ext>
            </a:extLst>
          </p:cNvPr>
          <p:cNvSpPr txBox="1"/>
          <p:nvPr/>
        </p:nvSpPr>
        <p:spPr>
          <a:xfrm>
            <a:off x="5839984" y="1734341"/>
            <a:ext cx="5324649" cy="3370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en-US" b="1" dirty="0">
                <a:solidFill>
                  <a:srgbClr val="92D050"/>
                </a:solidFill>
              </a:rPr>
              <a:t>Visibility - </a:t>
            </a:r>
            <a:r>
              <a:rPr lang="en-US" dirty="0">
                <a:solidFill>
                  <a:schemeClr val="bg1"/>
                </a:solidFill>
              </a:rPr>
              <a:t>Uncover any passing traffic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en-US" b="1" dirty="0">
                <a:solidFill>
                  <a:srgbClr val="00B0F0"/>
                </a:solidFill>
              </a:rPr>
              <a:t>Identity - </a:t>
            </a:r>
            <a:r>
              <a:rPr lang="en-US" dirty="0">
                <a:solidFill>
                  <a:schemeClr val="bg1"/>
                </a:solidFill>
              </a:rPr>
              <a:t>User Identity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en-US" b="1" dirty="0">
                <a:solidFill>
                  <a:srgbClr val="0083E6"/>
                </a:solidFill>
              </a:rPr>
              <a:t>Control </a:t>
            </a:r>
            <a:r>
              <a:rPr lang="en-US" altLang="zh-CN" b="1" dirty="0">
                <a:solidFill>
                  <a:srgbClr val="0083E6"/>
                </a:solidFill>
              </a:rPr>
              <a:t>-</a:t>
            </a:r>
            <a:r>
              <a:rPr lang="zh-CN" altLang="en-US" b="1" dirty="0">
                <a:solidFill>
                  <a:srgbClr val="0083E6"/>
                </a:solidFill>
              </a:rPr>
              <a:t> </a:t>
            </a:r>
            <a:r>
              <a:rPr lang="en-US" dirty="0">
                <a:solidFill>
                  <a:schemeClr val="bg1"/>
                </a:solidFill>
              </a:rPr>
              <a:t>Application, bandwidth, audit and other security content aspects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en-US" b="1" dirty="0">
                <a:solidFill>
                  <a:srgbClr val="40A7C6"/>
                </a:solidFill>
              </a:rPr>
              <a:t>Analytics </a:t>
            </a:r>
            <a:r>
              <a:rPr lang="en-US" altLang="zh-CN" b="1" dirty="0">
                <a:solidFill>
                  <a:srgbClr val="40A7C6"/>
                </a:solidFill>
              </a:rPr>
              <a:t>-</a:t>
            </a:r>
            <a:r>
              <a:rPr lang="zh-CN" altLang="en-US" b="1" dirty="0">
                <a:solidFill>
                  <a:srgbClr val="40A7C6"/>
                </a:solidFill>
              </a:rPr>
              <a:t> </a:t>
            </a:r>
            <a:r>
              <a:rPr lang="en-US" dirty="0">
                <a:solidFill>
                  <a:schemeClr val="bg1"/>
                </a:solidFill>
              </a:rPr>
              <a:t>Holistic view of logs and reporting</a:t>
            </a:r>
            <a:endParaRPr lang="en-MY" dirty="0">
              <a:solidFill>
                <a:schemeClr val="bg1"/>
              </a:solidFill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id="{16FA85F6-4A30-084F-9695-9BD830C7B053}"/>
              </a:ext>
            </a:extLst>
          </p:cNvPr>
          <p:cNvSpPr/>
          <p:nvPr/>
        </p:nvSpPr>
        <p:spPr>
          <a:xfrm>
            <a:off x="1345883" y="1444502"/>
            <a:ext cx="4041897" cy="4041898"/>
          </a:xfrm>
          <a:prstGeom prst="ellipse">
            <a:avLst/>
          </a:prstGeom>
          <a:solidFill>
            <a:srgbClr val="0070C0">
              <a:alpha val="9000"/>
            </a:srgbClr>
          </a:solidFill>
          <a:ln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3494DDE2-4CDC-FB4D-AD40-C7227CBF93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5000"/>
                    </a14:imgEffect>
                    <a14:imgEffect>
                      <a14:brightnessContrast bright="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769" y="1475681"/>
            <a:ext cx="4051459" cy="3979541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7B0538D4-612E-B844-A11C-7DFACD1C1114}"/>
              </a:ext>
            </a:extLst>
          </p:cNvPr>
          <p:cNvSpPr/>
          <p:nvPr/>
        </p:nvSpPr>
        <p:spPr>
          <a:xfrm>
            <a:off x="2938889" y="2402027"/>
            <a:ext cx="9012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1400" b="1" dirty="0">
                <a:solidFill>
                  <a:schemeClr val="bg1"/>
                </a:solidFill>
              </a:rPr>
              <a:t>Visibility</a:t>
            </a:r>
            <a:endParaRPr lang="en-MY" altLang="zh-CN" sz="1400" b="1" dirty="0">
              <a:solidFill>
                <a:schemeClr val="bg1"/>
              </a:solidFill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5459A918-82F4-A741-A0A4-E70FFC73FE14}"/>
              </a:ext>
            </a:extLst>
          </p:cNvPr>
          <p:cNvSpPr/>
          <p:nvPr/>
        </p:nvSpPr>
        <p:spPr>
          <a:xfrm>
            <a:off x="1718687" y="3528587"/>
            <a:ext cx="947467" cy="3558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400" b="1" dirty="0">
                <a:solidFill>
                  <a:schemeClr val="bg1"/>
                </a:solidFill>
              </a:rPr>
              <a:t>Control</a:t>
            </a:r>
            <a:endParaRPr lang="en-MY" altLang="zh-CN" sz="1400" b="1" dirty="0">
              <a:solidFill>
                <a:schemeClr val="bg1"/>
              </a:solidFill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9ACFFE4D-EB38-5A48-B033-A342B7BFDD8A}"/>
              </a:ext>
            </a:extLst>
          </p:cNvPr>
          <p:cNvSpPr/>
          <p:nvPr/>
        </p:nvSpPr>
        <p:spPr>
          <a:xfrm>
            <a:off x="2905286" y="4758253"/>
            <a:ext cx="1125395" cy="3558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400" b="1" dirty="0">
                <a:solidFill>
                  <a:schemeClr val="bg1"/>
                </a:solidFill>
              </a:rPr>
              <a:t>Analytics</a:t>
            </a:r>
            <a:endParaRPr lang="en-MY" altLang="zh-CN" sz="1400" b="1" dirty="0">
              <a:solidFill>
                <a:schemeClr val="bg1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713AFAD5-84E2-8342-B2EF-A97D95D690DD}"/>
              </a:ext>
            </a:extLst>
          </p:cNvPr>
          <p:cNvSpPr/>
          <p:nvPr/>
        </p:nvSpPr>
        <p:spPr>
          <a:xfrm>
            <a:off x="4146093" y="3528587"/>
            <a:ext cx="971563" cy="3558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400" b="1" dirty="0">
                <a:solidFill>
                  <a:schemeClr val="bg1"/>
                </a:solidFill>
              </a:rPr>
              <a:t>Identity</a:t>
            </a:r>
            <a:endParaRPr lang="en-MY" altLang="zh-CN" sz="1400" b="1" dirty="0">
              <a:solidFill>
                <a:schemeClr val="bg1"/>
              </a:solidFill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A089F8B8-4605-F040-8C59-CE03E94863A8}"/>
              </a:ext>
            </a:extLst>
          </p:cNvPr>
          <p:cNvSpPr/>
          <p:nvPr/>
        </p:nvSpPr>
        <p:spPr>
          <a:xfrm>
            <a:off x="3078090" y="3205937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b="1" dirty="0">
                <a:solidFill>
                  <a:schemeClr val="bg1"/>
                </a:solidFill>
              </a:rPr>
              <a:t>IAG</a:t>
            </a:r>
            <a:endParaRPr lang="en-MY" altLang="zh-CN" b="1" dirty="0">
              <a:solidFill>
                <a:schemeClr val="bg1"/>
              </a:solidFill>
            </a:endParaRPr>
          </a:p>
        </p:txBody>
      </p:sp>
      <p:sp>
        <p:nvSpPr>
          <p:cNvPr id="15" name="Freeform 189">
            <a:extLst>
              <a:ext uri="{FF2B5EF4-FFF2-40B4-BE49-F238E27FC236}">
                <a16:creationId xmlns:a16="http://schemas.microsoft.com/office/drawing/2014/main" id="{9B330D10-6C27-A248-B06F-E4A758B7CD0E}"/>
              </a:ext>
            </a:extLst>
          </p:cNvPr>
          <p:cNvSpPr>
            <a:spLocks noEditPoints="1"/>
          </p:cNvSpPr>
          <p:nvPr/>
        </p:nvSpPr>
        <p:spPr bwMode="auto">
          <a:xfrm>
            <a:off x="4307451" y="3035803"/>
            <a:ext cx="474005" cy="457036"/>
          </a:xfrm>
          <a:custGeom>
            <a:avLst/>
            <a:gdLst>
              <a:gd name="T0" fmla="*/ 167 w 260"/>
              <a:gd name="T1" fmla="*/ 248 h 251"/>
              <a:gd name="T2" fmla="*/ 156 w 260"/>
              <a:gd name="T3" fmla="*/ 225 h 251"/>
              <a:gd name="T4" fmla="*/ 124 w 260"/>
              <a:gd name="T5" fmla="*/ 215 h 251"/>
              <a:gd name="T6" fmla="*/ 131 w 260"/>
              <a:gd name="T7" fmla="*/ 181 h 251"/>
              <a:gd name="T8" fmla="*/ 117 w 260"/>
              <a:gd name="T9" fmla="*/ 160 h 251"/>
              <a:gd name="T10" fmla="*/ 132 w 260"/>
              <a:gd name="T11" fmla="*/ 133 h 251"/>
              <a:gd name="T12" fmla="*/ 111 w 260"/>
              <a:gd name="T13" fmla="*/ 135 h 251"/>
              <a:gd name="T14" fmla="*/ 9 w 260"/>
              <a:gd name="T15" fmla="*/ 237 h 251"/>
              <a:gd name="T16" fmla="*/ 23 w 260"/>
              <a:gd name="T17" fmla="*/ 161 h 251"/>
              <a:gd name="T18" fmla="*/ 51 w 260"/>
              <a:gd name="T19" fmla="*/ 104 h 251"/>
              <a:gd name="T20" fmla="*/ 109 w 260"/>
              <a:gd name="T21" fmla="*/ 0 h 251"/>
              <a:gd name="T22" fmla="*/ 157 w 260"/>
              <a:gd name="T23" fmla="*/ 115 h 251"/>
              <a:gd name="T24" fmla="*/ 157 w 260"/>
              <a:gd name="T25" fmla="*/ 133 h 251"/>
              <a:gd name="T26" fmla="*/ 173 w 260"/>
              <a:gd name="T27" fmla="*/ 109 h 251"/>
              <a:gd name="T28" fmla="*/ 209 w 260"/>
              <a:gd name="T29" fmla="*/ 110 h 251"/>
              <a:gd name="T30" fmla="*/ 221 w 260"/>
              <a:gd name="T31" fmla="*/ 133 h 251"/>
              <a:gd name="T32" fmla="*/ 246 w 260"/>
              <a:gd name="T33" fmla="*/ 133 h 251"/>
              <a:gd name="T34" fmla="*/ 258 w 260"/>
              <a:gd name="T35" fmla="*/ 155 h 251"/>
              <a:gd name="T36" fmla="*/ 246 w 260"/>
              <a:gd name="T37" fmla="*/ 177 h 251"/>
              <a:gd name="T38" fmla="*/ 258 w 260"/>
              <a:gd name="T39" fmla="*/ 203 h 251"/>
              <a:gd name="T40" fmla="*/ 242 w 260"/>
              <a:gd name="T41" fmla="*/ 228 h 251"/>
              <a:gd name="T42" fmla="*/ 217 w 260"/>
              <a:gd name="T43" fmla="*/ 227 h 251"/>
              <a:gd name="T44" fmla="*/ 204 w 260"/>
              <a:gd name="T45" fmla="*/ 249 h 251"/>
              <a:gd name="T46" fmla="*/ 189 w 260"/>
              <a:gd name="T47" fmla="*/ 233 h 251"/>
              <a:gd name="T48" fmla="*/ 220 w 260"/>
              <a:gd name="T49" fmla="*/ 207 h 251"/>
              <a:gd name="T50" fmla="*/ 239 w 260"/>
              <a:gd name="T51" fmla="*/ 201 h 251"/>
              <a:gd name="T52" fmla="*/ 239 w 260"/>
              <a:gd name="T53" fmla="*/ 156 h 251"/>
              <a:gd name="T54" fmla="*/ 236 w 260"/>
              <a:gd name="T55" fmla="*/ 151 h 251"/>
              <a:gd name="T56" fmla="*/ 220 w 260"/>
              <a:gd name="T57" fmla="*/ 149 h 251"/>
              <a:gd name="T58" fmla="*/ 189 w 260"/>
              <a:gd name="T59" fmla="*/ 124 h 251"/>
              <a:gd name="T60" fmla="*/ 157 w 260"/>
              <a:gd name="T61" fmla="*/ 149 h 251"/>
              <a:gd name="T62" fmla="*/ 138 w 260"/>
              <a:gd name="T63" fmla="*/ 156 h 251"/>
              <a:gd name="T64" fmla="*/ 137 w 260"/>
              <a:gd name="T65" fmla="*/ 201 h 251"/>
              <a:gd name="T66" fmla="*/ 140 w 260"/>
              <a:gd name="T67" fmla="*/ 206 h 251"/>
              <a:gd name="T68" fmla="*/ 155 w 260"/>
              <a:gd name="T69" fmla="*/ 207 h 251"/>
              <a:gd name="T70" fmla="*/ 182 w 260"/>
              <a:gd name="T71" fmla="*/ 233 h 251"/>
              <a:gd name="T72" fmla="*/ 109 w 260"/>
              <a:gd name="T73" fmla="*/ 117 h 251"/>
              <a:gd name="T74" fmla="*/ 189 w 260"/>
              <a:gd name="T75" fmla="*/ 207 h 251"/>
              <a:gd name="T76" fmla="*/ 169 w 260"/>
              <a:gd name="T77" fmla="*/ 159 h 251"/>
              <a:gd name="T78" fmla="*/ 216 w 260"/>
              <a:gd name="T79" fmla="*/ 179 h 251"/>
              <a:gd name="T80" fmla="*/ 189 w 260"/>
              <a:gd name="T81" fmla="*/ 169 h 251"/>
              <a:gd name="T82" fmla="*/ 198 w 260"/>
              <a:gd name="T83" fmla="*/ 179 h 251"/>
              <a:gd name="T84" fmla="*/ 189 w 260"/>
              <a:gd name="T85" fmla="*/ 169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60" h="251">
                <a:moveTo>
                  <a:pt x="188" y="251"/>
                </a:moveTo>
                <a:cubicBezTo>
                  <a:pt x="183" y="251"/>
                  <a:pt x="178" y="250"/>
                  <a:pt x="172" y="249"/>
                </a:cubicBezTo>
                <a:cubicBezTo>
                  <a:pt x="167" y="248"/>
                  <a:pt x="167" y="248"/>
                  <a:pt x="167" y="248"/>
                </a:cubicBezTo>
                <a:cubicBezTo>
                  <a:pt x="160" y="228"/>
                  <a:pt x="160" y="228"/>
                  <a:pt x="160" y="228"/>
                </a:cubicBezTo>
                <a:cubicBezTo>
                  <a:pt x="160" y="226"/>
                  <a:pt x="158" y="225"/>
                  <a:pt x="157" y="225"/>
                </a:cubicBezTo>
                <a:cubicBezTo>
                  <a:pt x="156" y="225"/>
                  <a:pt x="156" y="225"/>
                  <a:pt x="156" y="225"/>
                </a:cubicBezTo>
                <a:cubicBezTo>
                  <a:pt x="134" y="229"/>
                  <a:pt x="134" y="229"/>
                  <a:pt x="134" y="229"/>
                </a:cubicBezTo>
                <a:cubicBezTo>
                  <a:pt x="131" y="225"/>
                  <a:pt x="131" y="225"/>
                  <a:pt x="131" y="225"/>
                </a:cubicBezTo>
                <a:cubicBezTo>
                  <a:pt x="128" y="223"/>
                  <a:pt x="125" y="219"/>
                  <a:pt x="124" y="215"/>
                </a:cubicBezTo>
                <a:cubicBezTo>
                  <a:pt x="121" y="210"/>
                  <a:pt x="119" y="206"/>
                  <a:pt x="118" y="203"/>
                </a:cubicBezTo>
                <a:cubicBezTo>
                  <a:pt x="116" y="198"/>
                  <a:pt x="116" y="198"/>
                  <a:pt x="116" y="198"/>
                </a:cubicBezTo>
                <a:cubicBezTo>
                  <a:pt x="131" y="181"/>
                  <a:pt x="131" y="181"/>
                  <a:pt x="131" y="181"/>
                </a:cubicBezTo>
                <a:cubicBezTo>
                  <a:pt x="132" y="180"/>
                  <a:pt x="132" y="178"/>
                  <a:pt x="131" y="177"/>
                </a:cubicBezTo>
                <a:cubicBezTo>
                  <a:pt x="131" y="177"/>
                  <a:pt x="131" y="177"/>
                  <a:pt x="131" y="177"/>
                </a:cubicBezTo>
                <a:cubicBezTo>
                  <a:pt x="117" y="160"/>
                  <a:pt x="117" y="160"/>
                  <a:pt x="117" y="160"/>
                </a:cubicBezTo>
                <a:cubicBezTo>
                  <a:pt x="119" y="155"/>
                  <a:pt x="119" y="155"/>
                  <a:pt x="119" y="155"/>
                </a:cubicBezTo>
                <a:cubicBezTo>
                  <a:pt x="121" y="148"/>
                  <a:pt x="125" y="140"/>
                  <a:pt x="131" y="133"/>
                </a:cubicBezTo>
                <a:cubicBezTo>
                  <a:pt x="132" y="133"/>
                  <a:pt x="132" y="133"/>
                  <a:pt x="132" y="133"/>
                </a:cubicBezTo>
                <a:cubicBezTo>
                  <a:pt x="134" y="131"/>
                  <a:pt x="134" y="131"/>
                  <a:pt x="134" y="131"/>
                </a:cubicBezTo>
                <a:cubicBezTo>
                  <a:pt x="127" y="133"/>
                  <a:pt x="119" y="135"/>
                  <a:pt x="111" y="135"/>
                </a:cubicBezTo>
                <a:cubicBezTo>
                  <a:pt x="111" y="135"/>
                  <a:pt x="111" y="135"/>
                  <a:pt x="111" y="135"/>
                </a:cubicBezTo>
                <a:cubicBezTo>
                  <a:pt x="110" y="135"/>
                  <a:pt x="110" y="135"/>
                  <a:pt x="110" y="135"/>
                </a:cubicBezTo>
                <a:cubicBezTo>
                  <a:pt x="59" y="135"/>
                  <a:pt x="18" y="177"/>
                  <a:pt x="18" y="228"/>
                </a:cubicBezTo>
                <a:cubicBezTo>
                  <a:pt x="18" y="233"/>
                  <a:pt x="14" y="237"/>
                  <a:pt x="9" y="237"/>
                </a:cubicBezTo>
                <a:cubicBezTo>
                  <a:pt x="4" y="237"/>
                  <a:pt x="0" y="233"/>
                  <a:pt x="0" y="228"/>
                </a:cubicBezTo>
                <a:cubicBezTo>
                  <a:pt x="0" y="215"/>
                  <a:pt x="2" y="203"/>
                  <a:pt x="6" y="192"/>
                </a:cubicBezTo>
                <a:cubicBezTo>
                  <a:pt x="10" y="181"/>
                  <a:pt x="15" y="170"/>
                  <a:pt x="23" y="161"/>
                </a:cubicBezTo>
                <a:cubicBezTo>
                  <a:pt x="30" y="151"/>
                  <a:pt x="38" y="143"/>
                  <a:pt x="48" y="137"/>
                </a:cubicBezTo>
                <a:cubicBezTo>
                  <a:pt x="55" y="132"/>
                  <a:pt x="63" y="127"/>
                  <a:pt x="72" y="124"/>
                </a:cubicBezTo>
                <a:cubicBezTo>
                  <a:pt x="63" y="119"/>
                  <a:pt x="57" y="112"/>
                  <a:pt x="51" y="104"/>
                </a:cubicBezTo>
                <a:cubicBezTo>
                  <a:pt x="45" y="93"/>
                  <a:pt x="41" y="81"/>
                  <a:pt x="41" y="68"/>
                </a:cubicBezTo>
                <a:cubicBezTo>
                  <a:pt x="41" y="50"/>
                  <a:pt x="48" y="33"/>
                  <a:pt x="61" y="20"/>
                </a:cubicBezTo>
                <a:cubicBezTo>
                  <a:pt x="74" y="7"/>
                  <a:pt x="91" y="0"/>
                  <a:pt x="109" y="0"/>
                </a:cubicBezTo>
                <a:cubicBezTo>
                  <a:pt x="127" y="0"/>
                  <a:pt x="144" y="7"/>
                  <a:pt x="156" y="20"/>
                </a:cubicBezTo>
                <a:cubicBezTo>
                  <a:pt x="169" y="33"/>
                  <a:pt x="176" y="50"/>
                  <a:pt x="176" y="68"/>
                </a:cubicBezTo>
                <a:cubicBezTo>
                  <a:pt x="176" y="85"/>
                  <a:pt x="170" y="102"/>
                  <a:pt x="157" y="115"/>
                </a:cubicBezTo>
                <a:cubicBezTo>
                  <a:pt x="151" y="121"/>
                  <a:pt x="144" y="126"/>
                  <a:pt x="136" y="129"/>
                </a:cubicBezTo>
                <a:cubicBezTo>
                  <a:pt x="156" y="133"/>
                  <a:pt x="156" y="133"/>
                  <a:pt x="156" y="133"/>
                </a:cubicBezTo>
                <a:cubicBezTo>
                  <a:pt x="156" y="133"/>
                  <a:pt x="156" y="133"/>
                  <a:pt x="157" y="133"/>
                </a:cubicBezTo>
                <a:cubicBezTo>
                  <a:pt x="158" y="133"/>
                  <a:pt x="160" y="132"/>
                  <a:pt x="161" y="130"/>
                </a:cubicBezTo>
                <a:cubicBezTo>
                  <a:pt x="168" y="110"/>
                  <a:pt x="168" y="110"/>
                  <a:pt x="168" y="110"/>
                </a:cubicBezTo>
                <a:cubicBezTo>
                  <a:pt x="173" y="109"/>
                  <a:pt x="173" y="109"/>
                  <a:pt x="173" y="109"/>
                </a:cubicBezTo>
                <a:cubicBezTo>
                  <a:pt x="178" y="108"/>
                  <a:pt x="183" y="107"/>
                  <a:pt x="188" y="107"/>
                </a:cubicBezTo>
                <a:cubicBezTo>
                  <a:pt x="194" y="107"/>
                  <a:pt x="199" y="108"/>
                  <a:pt x="204" y="109"/>
                </a:cubicBezTo>
                <a:cubicBezTo>
                  <a:pt x="209" y="110"/>
                  <a:pt x="209" y="110"/>
                  <a:pt x="209" y="110"/>
                </a:cubicBezTo>
                <a:cubicBezTo>
                  <a:pt x="217" y="130"/>
                  <a:pt x="217" y="130"/>
                  <a:pt x="217" y="130"/>
                </a:cubicBezTo>
                <a:cubicBezTo>
                  <a:pt x="217" y="131"/>
                  <a:pt x="219" y="133"/>
                  <a:pt x="221" y="133"/>
                </a:cubicBezTo>
                <a:cubicBezTo>
                  <a:pt x="221" y="133"/>
                  <a:pt x="221" y="133"/>
                  <a:pt x="221" y="133"/>
                </a:cubicBezTo>
                <a:cubicBezTo>
                  <a:pt x="243" y="130"/>
                  <a:pt x="243" y="130"/>
                  <a:pt x="243" y="130"/>
                </a:cubicBezTo>
                <a:cubicBezTo>
                  <a:pt x="246" y="133"/>
                  <a:pt x="246" y="133"/>
                  <a:pt x="246" y="133"/>
                </a:cubicBezTo>
                <a:cubicBezTo>
                  <a:pt x="246" y="133"/>
                  <a:pt x="246" y="133"/>
                  <a:pt x="246" y="133"/>
                </a:cubicBezTo>
                <a:cubicBezTo>
                  <a:pt x="249" y="137"/>
                  <a:pt x="251" y="140"/>
                  <a:pt x="253" y="144"/>
                </a:cubicBezTo>
                <a:cubicBezTo>
                  <a:pt x="254" y="146"/>
                  <a:pt x="256" y="149"/>
                  <a:pt x="257" y="152"/>
                </a:cubicBezTo>
                <a:cubicBezTo>
                  <a:pt x="257" y="153"/>
                  <a:pt x="258" y="154"/>
                  <a:pt x="258" y="155"/>
                </a:cubicBezTo>
                <a:cubicBezTo>
                  <a:pt x="258" y="155"/>
                  <a:pt x="258" y="155"/>
                  <a:pt x="258" y="155"/>
                </a:cubicBezTo>
                <a:cubicBezTo>
                  <a:pt x="260" y="159"/>
                  <a:pt x="260" y="159"/>
                  <a:pt x="260" y="159"/>
                </a:cubicBezTo>
                <a:cubicBezTo>
                  <a:pt x="246" y="177"/>
                  <a:pt x="246" y="177"/>
                  <a:pt x="246" y="177"/>
                </a:cubicBezTo>
                <a:cubicBezTo>
                  <a:pt x="245" y="178"/>
                  <a:pt x="245" y="180"/>
                  <a:pt x="246" y="181"/>
                </a:cubicBezTo>
                <a:cubicBezTo>
                  <a:pt x="260" y="198"/>
                  <a:pt x="260" y="198"/>
                  <a:pt x="260" y="198"/>
                </a:cubicBezTo>
                <a:cubicBezTo>
                  <a:pt x="258" y="203"/>
                  <a:pt x="258" y="203"/>
                  <a:pt x="258" y="203"/>
                </a:cubicBezTo>
                <a:cubicBezTo>
                  <a:pt x="255" y="212"/>
                  <a:pt x="251" y="219"/>
                  <a:pt x="246" y="225"/>
                </a:cubicBezTo>
                <a:cubicBezTo>
                  <a:pt x="246" y="225"/>
                  <a:pt x="246" y="225"/>
                  <a:pt x="246" y="225"/>
                </a:cubicBezTo>
                <a:cubicBezTo>
                  <a:pt x="242" y="228"/>
                  <a:pt x="242" y="228"/>
                  <a:pt x="242" y="228"/>
                </a:cubicBezTo>
                <a:cubicBezTo>
                  <a:pt x="221" y="225"/>
                  <a:pt x="221" y="225"/>
                  <a:pt x="221" y="225"/>
                </a:cubicBezTo>
                <a:cubicBezTo>
                  <a:pt x="220" y="225"/>
                  <a:pt x="220" y="225"/>
                  <a:pt x="220" y="225"/>
                </a:cubicBezTo>
                <a:cubicBezTo>
                  <a:pt x="219" y="225"/>
                  <a:pt x="217" y="226"/>
                  <a:pt x="217" y="227"/>
                </a:cubicBezTo>
                <a:cubicBezTo>
                  <a:pt x="217" y="227"/>
                  <a:pt x="217" y="227"/>
                  <a:pt x="217" y="227"/>
                </a:cubicBezTo>
                <a:cubicBezTo>
                  <a:pt x="209" y="248"/>
                  <a:pt x="209" y="248"/>
                  <a:pt x="209" y="248"/>
                </a:cubicBezTo>
                <a:cubicBezTo>
                  <a:pt x="204" y="249"/>
                  <a:pt x="204" y="249"/>
                  <a:pt x="204" y="249"/>
                </a:cubicBezTo>
                <a:cubicBezTo>
                  <a:pt x="199" y="250"/>
                  <a:pt x="194" y="251"/>
                  <a:pt x="188" y="251"/>
                </a:cubicBezTo>
                <a:close/>
                <a:moveTo>
                  <a:pt x="182" y="233"/>
                </a:moveTo>
                <a:cubicBezTo>
                  <a:pt x="184" y="233"/>
                  <a:pt x="186" y="233"/>
                  <a:pt x="189" y="233"/>
                </a:cubicBezTo>
                <a:cubicBezTo>
                  <a:pt x="191" y="233"/>
                  <a:pt x="194" y="233"/>
                  <a:pt x="196" y="233"/>
                </a:cubicBezTo>
                <a:cubicBezTo>
                  <a:pt x="200" y="222"/>
                  <a:pt x="200" y="222"/>
                  <a:pt x="200" y="222"/>
                </a:cubicBezTo>
                <a:cubicBezTo>
                  <a:pt x="203" y="213"/>
                  <a:pt x="211" y="207"/>
                  <a:pt x="220" y="207"/>
                </a:cubicBezTo>
                <a:cubicBezTo>
                  <a:pt x="222" y="207"/>
                  <a:pt x="223" y="207"/>
                  <a:pt x="224" y="207"/>
                </a:cubicBezTo>
                <a:cubicBezTo>
                  <a:pt x="235" y="209"/>
                  <a:pt x="235" y="209"/>
                  <a:pt x="235" y="209"/>
                </a:cubicBezTo>
                <a:cubicBezTo>
                  <a:pt x="236" y="207"/>
                  <a:pt x="238" y="204"/>
                  <a:pt x="239" y="201"/>
                </a:cubicBezTo>
                <a:cubicBezTo>
                  <a:pt x="232" y="193"/>
                  <a:pt x="232" y="193"/>
                  <a:pt x="232" y="193"/>
                </a:cubicBezTo>
                <a:cubicBezTo>
                  <a:pt x="226" y="185"/>
                  <a:pt x="225" y="173"/>
                  <a:pt x="232" y="165"/>
                </a:cubicBezTo>
                <a:cubicBezTo>
                  <a:pt x="239" y="156"/>
                  <a:pt x="239" y="156"/>
                  <a:pt x="239" y="156"/>
                </a:cubicBezTo>
                <a:cubicBezTo>
                  <a:pt x="238" y="155"/>
                  <a:pt x="238" y="153"/>
                  <a:pt x="237" y="152"/>
                </a:cubicBezTo>
                <a:cubicBezTo>
                  <a:pt x="237" y="151"/>
                  <a:pt x="237" y="151"/>
                  <a:pt x="237" y="151"/>
                </a:cubicBezTo>
                <a:cubicBezTo>
                  <a:pt x="236" y="151"/>
                  <a:pt x="236" y="151"/>
                  <a:pt x="236" y="151"/>
                </a:cubicBezTo>
                <a:cubicBezTo>
                  <a:pt x="236" y="150"/>
                  <a:pt x="235" y="149"/>
                  <a:pt x="234" y="148"/>
                </a:cubicBezTo>
                <a:cubicBezTo>
                  <a:pt x="223" y="149"/>
                  <a:pt x="223" y="149"/>
                  <a:pt x="223" y="149"/>
                </a:cubicBezTo>
                <a:cubicBezTo>
                  <a:pt x="222" y="149"/>
                  <a:pt x="221" y="149"/>
                  <a:pt x="220" y="149"/>
                </a:cubicBezTo>
                <a:cubicBezTo>
                  <a:pt x="211" y="149"/>
                  <a:pt x="202" y="143"/>
                  <a:pt x="199" y="134"/>
                </a:cubicBezTo>
                <a:cubicBezTo>
                  <a:pt x="195" y="124"/>
                  <a:pt x="195" y="124"/>
                  <a:pt x="195" y="124"/>
                </a:cubicBezTo>
                <a:cubicBezTo>
                  <a:pt x="193" y="124"/>
                  <a:pt x="191" y="124"/>
                  <a:pt x="189" y="124"/>
                </a:cubicBezTo>
                <a:cubicBezTo>
                  <a:pt x="186" y="124"/>
                  <a:pt x="184" y="124"/>
                  <a:pt x="182" y="124"/>
                </a:cubicBezTo>
                <a:cubicBezTo>
                  <a:pt x="178" y="135"/>
                  <a:pt x="178" y="135"/>
                  <a:pt x="178" y="135"/>
                </a:cubicBezTo>
                <a:cubicBezTo>
                  <a:pt x="175" y="143"/>
                  <a:pt x="166" y="149"/>
                  <a:pt x="157" y="149"/>
                </a:cubicBezTo>
                <a:cubicBezTo>
                  <a:pt x="156" y="149"/>
                  <a:pt x="155" y="149"/>
                  <a:pt x="153" y="149"/>
                </a:cubicBezTo>
                <a:cubicBezTo>
                  <a:pt x="142" y="147"/>
                  <a:pt x="142" y="147"/>
                  <a:pt x="142" y="147"/>
                </a:cubicBezTo>
                <a:cubicBezTo>
                  <a:pt x="140" y="150"/>
                  <a:pt x="139" y="153"/>
                  <a:pt x="138" y="156"/>
                </a:cubicBezTo>
                <a:cubicBezTo>
                  <a:pt x="145" y="164"/>
                  <a:pt x="145" y="164"/>
                  <a:pt x="145" y="164"/>
                </a:cubicBezTo>
                <a:cubicBezTo>
                  <a:pt x="152" y="172"/>
                  <a:pt x="152" y="184"/>
                  <a:pt x="145" y="192"/>
                </a:cubicBezTo>
                <a:cubicBezTo>
                  <a:pt x="137" y="201"/>
                  <a:pt x="137" y="201"/>
                  <a:pt x="137" y="201"/>
                </a:cubicBezTo>
                <a:cubicBezTo>
                  <a:pt x="138" y="203"/>
                  <a:pt x="139" y="204"/>
                  <a:pt x="140" y="206"/>
                </a:cubicBezTo>
                <a:cubicBezTo>
                  <a:pt x="140" y="206"/>
                  <a:pt x="140" y="206"/>
                  <a:pt x="140" y="206"/>
                </a:cubicBezTo>
                <a:cubicBezTo>
                  <a:pt x="140" y="206"/>
                  <a:pt x="140" y="206"/>
                  <a:pt x="140" y="206"/>
                </a:cubicBezTo>
                <a:cubicBezTo>
                  <a:pt x="141" y="207"/>
                  <a:pt x="141" y="208"/>
                  <a:pt x="142" y="209"/>
                </a:cubicBezTo>
                <a:cubicBezTo>
                  <a:pt x="155" y="207"/>
                  <a:pt x="155" y="207"/>
                  <a:pt x="155" y="207"/>
                </a:cubicBezTo>
                <a:cubicBezTo>
                  <a:pt x="155" y="207"/>
                  <a:pt x="155" y="207"/>
                  <a:pt x="155" y="207"/>
                </a:cubicBezTo>
                <a:cubicBezTo>
                  <a:pt x="155" y="207"/>
                  <a:pt x="156" y="207"/>
                  <a:pt x="157" y="207"/>
                </a:cubicBezTo>
                <a:cubicBezTo>
                  <a:pt x="167" y="207"/>
                  <a:pt x="175" y="213"/>
                  <a:pt x="178" y="222"/>
                </a:cubicBezTo>
                <a:lnTo>
                  <a:pt x="182" y="233"/>
                </a:lnTo>
                <a:close/>
                <a:moveTo>
                  <a:pt x="109" y="18"/>
                </a:moveTo>
                <a:cubicBezTo>
                  <a:pt x="81" y="18"/>
                  <a:pt x="59" y="40"/>
                  <a:pt x="59" y="68"/>
                </a:cubicBezTo>
                <a:cubicBezTo>
                  <a:pt x="59" y="95"/>
                  <a:pt x="81" y="117"/>
                  <a:pt x="109" y="117"/>
                </a:cubicBezTo>
                <a:cubicBezTo>
                  <a:pt x="136" y="117"/>
                  <a:pt x="158" y="95"/>
                  <a:pt x="158" y="68"/>
                </a:cubicBezTo>
                <a:cubicBezTo>
                  <a:pt x="158" y="40"/>
                  <a:pt x="136" y="18"/>
                  <a:pt x="109" y="18"/>
                </a:cubicBezTo>
                <a:close/>
                <a:moveTo>
                  <a:pt x="189" y="207"/>
                </a:moveTo>
                <a:cubicBezTo>
                  <a:pt x="181" y="207"/>
                  <a:pt x="174" y="204"/>
                  <a:pt x="169" y="199"/>
                </a:cubicBezTo>
                <a:cubicBezTo>
                  <a:pt x="164" y="193"/>
                  <a:pt x="161" y="186"/>
                  <a:pt x="161" y="179"/>
                </a:cubicBezTo>
                <a:cubicBezTo>
                  <a:pt x="161" y="172"/>
                  <a:pt x="164" y="165"/>
                  <a:pt x="169" y="159"/>
                </a:cubicBezTo>
                <a:cubicBezTo>
                  <a:pt x="174" y="154"/>
                  <a:pt x="181" y="151"/>
                  <a:pt x="189" y="151"/>
                </a:cubicBezTo>
                <a:cubicBezTo>
                  <a:pt x="196" y="151"/>
                  <a:pt x="203" y="154"/>
                  <a:pt x="208" y="159"/>
                </a:cubicBezTo>
                <a:cubicBezTo>
                  <a:pt x="213" y="165"/>
                  <a:pt x="216" y="172"/>
                  <a:pt x="216" y="179"/>
                </a:cubicBezTo>
                <a:cubicBezTo>
                  <a:pt x="216" y="186"/>
                  <a:pt x="213" y="193"/>
                  <a:pt x="208" y="199"/>
                </a:cubicBezTo>
                <a:cubicBezTo>
                  <a:pt x="203" y="204"/>
                  <a:pt x="196" y="207"/>
                  <a:pt x="189" y="207"/>
                </a:cubicBezTo>
                <a:close/>
                <a:moveTo>
                  <a:pt x="189" y="169"/>
                </a:moveTo>
                <a:cubicBezTo>
                  <a:pt x="183" y="169"/>
                  <a:pt x="179" y="174"/>
                  <a:pt x="179" y="179"/>
                </a:cubicBezTo>
                <a:cubicBezTo>
                  <a:pt x="179" y="184"/>
                  <a:pt x="183" y="189"/>
                  <a:pt x="189" y="189"/>
                </a:cubicBezTo>
                <a:cubicBezTo>
                  <a:pt x="194" y="189"/>
                  <a:pt x="198" y="184"/>
                  <a:pt x="198" y="179"/>
                </a:cubicBezTo>
                <a:cubicBezTo>
                  <a:pt x="198" y="174"/>
                  <a:pt x="194" y="169"/>
                  <a:pt x="189" y="169"/>
                </a:cubicBezTo>
                <a:close/>
                <a:moveTo>
                  <a:pt x="189" y="169"/>
                </a:moveTo>
                <a:cubicBezTo>
                  <a:pt x="189" y="169"/>
                  <a:pt x="189" y="169"/>
                  <a:pt x="189" y="169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400"/>
          </a:p>
        </p:txBody>
      </p:sp>
      <p:pic>
        <p:nvPicPr>
          <p:cNvPr id="17" name="图形 16">
            <a:extLst>
              <a:ext uri="{FF2B5EF4-FFF2-40B4-BE49-F238E27FC236}">
                <a16:creationId xmlns:a16="http://schemas.microsoft.com/office/drawing/2014/main" id="{10C0E760-B605-2245-965E-4A167F767D9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52146" y="1913189"/>
            <a:ext cx="457660" cy="457660"/>
          </a:xfrm>
          <a:prstGeom prst="rect">
            <a:avLst/>
          </a:prstGeom>
        </p:spPr>
      </p:pic>
      <p:grpSp>
        <p:nvGrpSpPr>
          <p:cNvPr id="18" name="组合 17">
            <a:extLst>
              <a:ext uri="{FF2B5EF4-FFF2-40B4-BE49-F238E27FC236}">
                <a16:creationId xmlns:a16="http://schemas.microsoft.com/office/drawing/2014/main" id="{C55B95C9-7CE8-9447-8CD0-813447B6DFF4}"/>
              </a:ext>
            </a:extLst>
          </p:cNvPr>
          <p:cNvGrpSpPr/>
          <p:nvPr/>
        </p:nvGrpSpPr>
        <p:grpSpPr>
          <a:xfrm>
            <a:off x="1937779" y="3078200"/>
            <a:ext cx="369785" cy="362035"/>
            <a:chOff x="6097588" y="4527550"/>
            <a:chExt cx="530225" cy="519113"/>
          </a:xfrm>
          <a:solidFill>
            <a:srgbClr val="FFFFFF"/>
          </a:solidFill>
        </p:grpSpPr>
        <p:sp>
          <p:nvSpPr>
            <p:cNvPr id="19" name="Freeform 193">
              <a:extLst>
                <a:ext uri="{FF2B5EF4-FFF2-40B4-BE49-F238E27FC236}">
                  <a16:creationId xmlns:a16="http://schemas.microsoft.com/office/drawing/2014/main" id="{1B76191E-5FEE-1541-B5ED-073B07724DA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97613" y="4527550"/>
              <a:ext cx="330200" cy="519113"/>
            </a:xfrm>
            <a:custGeom>
              <a:avLst/>
              <a:gdLst>
                <a:gd name="T0" fmla="*/ 52 w 211"/>
                <a:gd name="T1" fmla="*/ 126 h 332"/>
                <a:gd name="T2" fmla="*/ 52 w 211"/>
                <a:gd name="T3" fmla="*/ 10 h 332"/>
                <a:gd name="T4" fmla="*/ 41 w 211"/>
                <a:gd name="T5" fmla="*/ 0 h 332"/>
                <a:gd name="T6" fmla="*/ 31 w 211"/>
                <a:gd name="T7" fmla="*/ 10 h 332"/>
                <a:gd name="T8" fmla="*/ 31 w 211"/>
                <a:gd name="T9" fmla="*/ 126 h 332"/>
                <a:gd name="T10" fmla="*/ 0 w 211"/>
                <a:gd name="T11" fmla="*/ 166 h 332"/>
                <a:gd name="T12" fmla="*/ 31 w 211"/>
                <a:gd name="T13" fmla="*/ 206 h 332"/>
                <a:gd name="T14" fmla="*/ 31 w 211"/>
                <a:gd name="T15" fmla="*/ 321 h 332"/>
                <a:gd name="T16" fmla="*/ 36 w 211"/>
                <a:gd name="T17" fmla="*/ 330 h 332"/>
                <a:gd name="T18" fmla="*/ 46 w 211"/>
                <a:gd name="T19" fmla="*/ 330 h 332"/>
                <a:gd name="T20" fmla="*/ 52 w 211"/>
                <a:gd name="T21" fmla="*/ 321 h 332"/>
                <a:gd name="T22" fmla="*/ 52 w 211"/>
                <a:gd name="T23" fmla="*/ 206 h 332"/>
                <a:gd name="T24" fmla="*/ 83 w 211"/>
                <a:gd name="T25" fmla="*/ 166 h 332"/>
                <a:gd name="T26" fmla="*/ 52 w 211"/>
                <a:gd name="T27" fmla="*/ 126 h 332"/>
                <a:gd name="T28" fmla="*/ 52 w 211"/>
                <a:gd name="T29" fmla="*/ 184 h 332"/>
                <a:gd name="T30" fmla="*/ 41 w 211"/>
                <a:gd name="T31" fmla="*/ 187 h 332"/>
                <a:gd name="T32" fmla="*/ 31 w 211"/>
                <a:gd name="T33" fmla="*/ 184 h 332"/>
                <a:gd name="T34" fmla="*/ 20 w 211"/>
                <a:gd name="T35" fmla="*/ 166 h 332"/>
                <a:gd name="T36" fmla="*/ 31 w 211"/>
                <a:gd name="T37" fmla="*/ 148 h 332"/>
                <a:gd name="T38" fmla="*/ 41 w 211"/>
                <a:gd name="T39" fmla="*/ 145 h 332"/>
                <a:gd name="T40" fmla="*/ 52 w 211"/>
                <a:gd name="T41" fmla="*/ 148 h 332"/>
                <a:gd name="T42" fmla="*/ 63 w 211"/>
                <a:gd name="T43" fmla="*/ 166 h 332"/>
                <a:gd name="T44" fmla="*/ 52 w 211"/>
                <a:gd name="T45" fmla="*/ 184 h 332"/>
                <a:gd name="T46" fmla="*/ 180 w 211"/>
                <a:gd name="T47" fmla="*/ 57 h 332"/>
                <a:gd name="T48" fmla="*/ 180 w 211"/>
                <a:gd name="T49" fmla="*/ 10 h 332"/>
                <a:gd name="T50" fmla="*/ 170 w 211"/>
                <a:gd name="T51" fmla="*/ 0 h 332"/>
                <a:gd name="T52" fmla="*/ 160 w 211"/>
                <a:gd name="T53" fmla="*/ 10 h 332"/>
                <a:gd name="T54" fmla="*/ 160 w 211"/>
                <a:gd name="T55" fmla="*/ 57 h 332"/>
                <a:gd name="T56" fmla="*/ 128 w 211"/>
                <a:gd name="T57" fmla="*/ 96 h 332"/>
                <a:gd name="T58" fmla="*/ 160 w 211"/>
                <a:gd name="T59" fmla="*/ 136 h 332"/>
                <a:gd name="T60" fmla="*/ 160 w 211"/>
                <a:gd name="T61" fmla="*/ 322 h 332"/>
                <a:gd name="T62" fmla="*/ 170 w 211"/>
                <a:gd name="T63" fmla="*/ 332 h 332"/>
                <a:gd name="T64" fmla="*/ 180 w 211"/>
                <a:gd name="T65" fmla="*/ 322 h 332"/>
                <a:gd name="T66" fmla="*/ 180 w 211"/>
                <a:gd name="T67" fmla="*/ 136 h 332"/>
                <a:gd name="T68" fmla="*/ 211 w 211"/>
                <a:gd name="T69" fmla="*/ 96 h 332"/>
                <a:gd name="T70" fmla="*/ 180 w 211"/>
                <a:gd name="T71" fmla="*/ 57 h 332"/>
                <a:gd name="T72" fmla="*/ 180 w 211"/>
                <a:gd name="T73" fmla="*/ 115 h 332"/>
                <a:gd name="T74" fmla="*/ 170 w 211"/>
                <a:gd name="T75" fmla="*/ 118 h 332"/>
                <a:gd name="T76" fmla="*/ 160 w 211"/>
                <a:gd name="T77" fmla="*/ 115 h 332"/>
                <a:gd name="T78" fmla="*/ 149 w 211"/>
                <a:gd name="T79" fmla="*/ 96 h 332"/>
                <a:gd name="T80" fmla="*/ 160 w 211"/>
                <a:gd name="T81" fmla="*/ 78 h 332"/>
                <a:gd name="T82" fmla="*/ 170 w 211"/>
                <a:gd name="T83" fmla="*/ 75 h 332"/>
                <a:gd name="T84" fmla="*/ 180 w 211"/>
                <a:gd name="T85" fmla="*/ 78 h 332"/>
                <a:gd name="T86" fmla="*/ 191 w 211"/>
                <a:gd name="T87" fmla="*/ 96 h 332"/>
                <a:gd name="T88" fmla="*/ 180 w 211"/>
                <a:gd name="T89" fmla="*/ 115 h 332"/>
                <a:gd name="T90" fmla="*/ 180 w 211"/>
                <a:gd name="T91" fmla="*/ 115 h 332"/>
                <a:gd name="T92" fmla="*/ 180 w 211"/>
                <a:gd name="T93" fmla="*/ 115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11" h="332">
                  <a:moveTo>
                    <a:pt x="52" y="126"/>
                  </a:moveTo>
                  <a:cubicBezTo>
                    <a:pt x="52" y="10"/>
                    <a:pt x="52" y="10"/>
                    <a:pt x="52" y="10"/>
                  </a:cubicBezTo>
                  <a:cubicBezTo>
                    <a:pt x="52" y="5"/>
                    <a:pt x="47" y="0"/>
                    <a:pt x="41" y="0"/>
                  </a:cubicBezTo>
                  <a:cubicBezTo>
                    <a:pt x="36" y="0"/>
                    <a:pt x="31" y="5"/>
                    <a:pt x="31" y="10"/>
                  </a:cubicBezTo>
                  <a:cubicBezTo>
                    <a:pt x="31" y="126"/>
                    <a:pt x="31" y="126"/>
                    <a:pt x="31" y="126"/>
                  </a:cubicBezTo>
                  <a:cubicBezTo>
                    <a:pt x="14" y="131"/>
                    <a:pt x="0" y="147"/>
                    <a:pt x="0" y="166"/>
                  </a:cubicBezTo>
                  <a:cubicBezTo>
                    <a:pt x="0" y="185"/>
                    <a:pt x="13" y="202"/>
                    <a:pt x="31" y="206"/>
                  </a:cubicBezTo>
                  <a:cubicBezTo>
                    <a:pt x="31" y="321"/>
                    <a:pt x="31" y="321"/>
                    <a:pt x="31" y="321"/>
                  </a:cubicBezTo>
                  <a:cubicBezTo>
                    <a:pt x="31" y="325"/>
                    <a:pt x="33" y="328"/>
                    <a:pt x="36" y="330"/>
                  </a:cubicBezTo>
                  <a:cubicBezTo>
                    <a:pt x="40" y="332"/>
                    <a:pt x="43" y="332"/>
                    <a:pt x="46" y="330"/>
                  </a:cubicBezTo>
                  <a:cubicBezTo>
                    <a:pt x="50" y="328"/>
                    <a:pt x="52" y="325"/>
                    <a:pt x="52" y="321"/>
                  </a:cubicBezTo>
                  <a:cubicBezTo>
                    <a:pt x="52" y="206"/>
                    <a:pt x="52" y="206"/>
                    <a:pt x="52" y="206"/>
                  </a:cubicBezTo>
                  <a:cubicBezTo>
                    <a:pt x="69" y="201"/>
                    <a:pt x="83" y="185"/>
                    <a:pt x="83" y="166"/>
                  </a:cubicBezTo>
                  <a:cubicBezTo>
                    <a:pt x="83" y="147"/>
                    <a:pt x="69" y="131"/>
                    <a:pt x="52" y="126"/>
                  </a:cubicBezTo>
                  <a:close/>
                  <a:moveTo>
                    <a:pt x="52" y="184"/>
                  </a:moveTo>
                  <a:cubicBezTo>
                    <a:pt x="48" y="186"/>
                    <a:pt x="45" y="187"/>
                    <a:pt x="41" y="187"/>
                  </a:cubicBezTo>
                  <a:cubicBezTo>
                    <a:pt x="38" y="187"/>
                    <a:pt x="34" y="186"/>
                    <a:pt x="31" y="184"/>
                  </a:cubicBezTo>
                  <a:cubicBezTo>
                    <a:pt x="25" y="181"/>
                    <a:pt x="20" y="174"/>
                    <a:pt x="20" y="166"/>
                  </a:cubicBezTo>
                  <a:cubicBezTo>
                    <a:pt x="20" y="158"/>
                    <a:pt x="25" y="152"/>
                    <a:pt x="31" y="148"/>
                  </a:cubicBezTo>
                  <a:cubicBezTo>
                    <a:pt x="34" y="146"/>
                    <a:pt x="38" y="145"/>
                    <a:pt x="41" y="145"/>
                  </a:cubicBezTo>
                  <a:cubicBezTo>
                    <a:pt x="45" y="145"/>
                    <a:pt x="48" y="146"/>
                    <a:pt x="52" y="148"/>
                  </a:cubicBezTo>
                  <a:cubicBezTo>
                    <a:pt x="58" y="152"/>
                    <a:pt x="63" y="158"/>
                    <a:pt x="63" y="166"/>
                  </a:cubicBezTo>
                  <a:cubicBezTo>
                    <a:pt x="63" y="174"/>
                    <a:pt x="58" y="181"/>
                    <a:pt x="52" y="184"/>
                  </a:cubicBezTo>
                  <a:close/>
                  <a:moveTo>
                    <a:pt x="180" y="57"/>
                  </a:moveTo>
                  <a:cubicBezTo>
                    <a:pt x="180" y="10"/>
                    <a:pt x="180" y="10"/>
                    <a:pt x="180" y="10"/>
                  </a:cubicBezTo>
                  <a:cubicBezTo>
                    <a:pt x="180" y="5"/>
                    <a:pt x="175" y="0"/>
                    <a:pt x="170" y="0"/>
                  </a:cubicBezTo>
                  <a:cubicBezTo>
                    <a:pt x="164" y="0"/>
                    <a:pt x="160" y="5"/>
                    <a:pt x="160" y="10"/>
                  </a:cubicBezTo>
                  <a:cubicBezTo>
                    <a:pt x="160" y="57"/>
                    <a:pt x="160" y="57"/>
                    <a:pt x="160" y="57"/>
                  </a:cubicBezTo>
                  <a:cubicBezTo>
                    <a:pt x="142" y="61"/>
                    <a:pt x="128" y="77"/>
                    <a:pt x="128" y="96"/>
                  </a:cubicBezTo>
                  <a:cubicBezTo>
                    <a:pt x="128" y="116"/>
                    <a:pt x="142" y="132"/>
                    <a:pt x="160" y="136"/>
                  </a:cubicBezTo>
                  <a:cubicBezTo>
                    <a:pt x="160" y="322"/>
                    <a:pt x="160" y="322"/>
                    <a:pt x="160" y="322"/>
                  </a:cubicBezTo>
                  <a:cubicBezTo>
                    <a:pt x="160" y="327"/>
                    <a:pt x="164" y="332"/>
                    <a:pt x="170" y="332"/>
                  </a:cubicBezTo>
                  <a:cubicBezTo>
                    <a:pt x="175" y="332"/>
                    <a:pt x="180" y="327"/>
                    <a:pt x="180" y="322"/>
                  </a:cubicBezTo>
                  <a:cubicBezTo>
                    <a:pt x="180" y="136"/>
                    <a:pt x="180" y="136"/>
                    <a:pt x="180" y="136"/>
                  </a:cubicBezTo>
                  <a:cubicBezTo>
                    <a:pt x="198" y="132"/>
                    <a:pt x="211" y="116"/>
                    <a:pt x="211" y="96"/>
                  </a:cubicBezTo>
                  <a:cubicBezTo>
                    <a:pt x="211" y="77"/>
                    <a:pt x="198" y="61"/>
                    <a:pt x="180" y="57"/>
                  </a:cubicBezTo>
                  <a:close/>
                  <a:moveTo>
                    <a:pt x="180" y="115"/>
                  </a:moveTo>
                  <a:cubicBezTo>
                    <a:pt x="177" y="116"/>
                    <a:pt x="173" y="118"/>
                    <a:pt x="170" y="118"/>
                  </a:cubicBezTo>
                  <a:cubicBezTo>
                    <a:pt x="166" y="118"/>
                    <a:pt x="163" y="116"/>
                    <a:pt x="160" y="115"/>
                  </a:cubicBezTo>
                  <a:cubicBezTo>
                    <a:pt x="153" y="111"/>
                    <a:pt x="149" y="104"/>
                    <a:pt x="149" y="96"/>
                  </a:cubicBezTo>
                  <a:cubicBezTo>
                    <a:pt x="149" y="89"/>
                    <a:pt x="153" y="82"/>
                    <a:pt x="160" y="78"/>
                  </a:cubicBezTo>
                  <a:cubicBezTo>
                    <a:pt x="163" y="77"/>
                    <a:pt x="166" y="75"/>
                    <a:pt x="170" y="75"/>
                  </a:cubicBezTo>
                  <a:cubicBezTo>
                    <a:pt x="173" y="75"/>
                    <a:pt x="177" y="77"/>
                    <a:pt x="180" y="78"/>
                  </a:cubicBezTo>
                  <a:cubicBezTo>
                    <a:pt x="186" y="82"/>
                    <a:pt x="191" y="89"/>
                    <a:pt x="191" y="96"/>
                  </a:cubicBezTo>
                  <a:cubicBezTo>
                    <a:pt x="191" y="104"/>
                    <a:pt x="186" y="111"/>
                    <a:pt x="180" y="115"/>
                  </a:cubicBezTo>
                  <a:close/>
                  <a:moveTo>
                    <a:pt x="180" y="115"/>
                  </a:moveTo>
                  <a:cubicBezTo>
                    <a:pt x="180" y="115"/>
                    <a:pt x="180" y="115"/>
                    <a:pt x="180" y="115"/>
                  </a:cubicBezTo>
                </a:path>
              </a:pathLst>
            </a:custGeom>
            <a:grpFill/>
            <a:ln w="9525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400"/>
            </a:p>
          </p:txBody>
        </p:sp>
        <p:sp>
          <p:nvSpPr>
            <p:cNvPr id="20" name="Freeform 194">
              <a:extLst>
                <a:ext uri="{FF2B5EF4-FFF2-40B4-BE49-F238E27FC236}">
                  <a16:creationId xmlns:a16="http://schemas.microsoft.com/office/drawing/2014/main" id="{D514BDCD-F745-C242-8F78-9CF0F4D18C6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97588" y="4527550"/>
              <a:ext cx="128588" cy="519113"/>
            </a:xfrm>
            <a:custGeom>
              <a:avLst/>
              <a:gdLst>
                <a:gd name="T0" fmla="*/ 51 w 82"/>
                <a:gd name="T1" fmla="*/ 196 h 332"/>
                <a:gd name="T2" fmla="*/ 51 w 82"/>
                <a:gd name="T3" fmla="*/ 10 h 332"/>
                <a:gd name="T4" fmla="*/ 46 w 82"/>
                <a:gd name="T5" fmla="*/ 2 h 332"/>
                <a:gd name="T6" fmla="*/ 36 w 82"/>
                <a:gd name="T7" fmla="*/ 2 h 332"/>
                <a:gd name="T8" fmla="*/ 31 w 82"/>
                <a:gd name="T9" fmla="*/ 10 h 332"/>
                <a:gd name="T10" fmla="*/ 31 w 82"/>
                <a:gd name="T11" fmla="*/ 196 h 332"/>
                <a:gd name="T12" fmla="*/ 0 w 82"/>
                <a:gd name="T13" fmla="*/ 236 h 332"/>
                <a:gd name="T14" fmla="*/ 31 w 82"/>
                <a:gd name="T15" fmla="*/ 276 h 332"/>
                <a:gd name="T16" fmla="*/ 31 w 82"/>
                <a:gd name="T17" fmla="*/ 322 h 332"/>
                <a:gd name="T18" fmla="*/ 41 w 82"/>
                <a:gd name="T19" fmla="*/ 332 h 332"/>
                <a:gd name="T20" fmla="*/ 51 w 82"/>
                <a:gd name="T21" fmla="*/ 322 h 332"/>
                <a:gd name="T22" fmla="*/ 51 w 82"/>
                <a:gd name="T23" fmla="*/ 276 h 332"/>
                <a:gd name="T24" fmla="*/ 82 w 82"/>
                <a:gd name="T25" fmla="*/ 236 h 332"/>
                <a:gd name="T26" fmla="*/ 51 w 82"/>
                <a:gd name="T27" fmla="*/ 196 h 332"/>
                <a:gd name="T28" fmla="*/ 51 w 82"/>
                <a:gd name="T29" fmla="*/ 254 h 332"/>
                <a:gd name="T30" fmla="*/ 41 w 82"/>
                <a:gd name="T31" fmla="*/ 257 h 332"/>
                <a:gd name="T32" fmla="*/ 31 w 82"/>
                <a:gd name="T33" fmla="*/ 254 h 332"/>
                <a:gd name="T34" fmla="*/ 20 w 82"/>
                <a:gd name="T35" fmla="*/ 236 h 332"/>
                <a:gd name="T36" fmla="*/ 31 w 82"/>
                <a:gd name="T37" fmla="*/ 218 h 332"/>
                <a:gd name="T38" fmla="*/ 41 w 82"/>
                <a:gd name="T39" fmla="*/ 215 h 332"/>
                <a:gd name="T40" fmla="*/ 51 w 82"/>
                <a:gd name="T41" fmla="*/ 218 h 332"/>
                <a:gd name="T42" fmla="*/ 62 w 82"/>
                <a:gd name="T43" fmla="*/ 236 h 332"/>
                <a:gd name="T44" fmla="*/ 51 w 82"/>
                <a:gd name="T45" fmla="*/ 254 h 332"/>
                <a:gd name="T46" fmla="*/ 51 w 82"/>
                <a:gd name="T47" fmla="*/ 254 h 332"/>
                <a:gd name="T48" fmla="*/ 51 w 82"/>
                <a:gd name="T49" fmla="*/ 254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2" h="332">
                  <a:moveTo>
                    <a:pt x="51" y="196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51" y="7"/>
                    <a:pt x="49" y="3"/>
                    <a:pt x="46" y="2"/>
                  </a:cubicBezTo>
                  <a:cubicBezTo>
                    <a:pt x="43" y="0"/>
                    <a:pt x="39" y="0"/>
                    <a:pt x="36" y="2"/>
                  </a:cubicBezTo>
                  <a:cubicBezTo>
                    <a:pt x="33" y="3"/>
                    <a:pt x="31" y="7"/>
                    <a:pt x="31" y="10"/>
                  </a:cubicBezTo>
                  <a:cubicBezTo>
                    <a:pt x="31" y="196"/>
                    <a:pt x="31" y="196"/>
                    <a:pt x="31" y="196"/>
                  </a:cubicBezTo>
                  <a:cubicBezTo>
                    <a:pt x="13" y="201"/>
                    <a:pt x="0" y="217"/>
                    <a:pt x="0" y="236"/>
                  </a:cubicBezTo>
                  <a:cubicBezTo>
                    <a:pt x="0" y="255"/>
                    <a:pt x="13" y="271"/>
                    <a:pt x="31" y="276"/>
                  </a:cubicBezTo>
                  <a:cubicBezTo>
                    <a:pt x="31" y="322"/>
                    <a:pt x="31" y="322"/>
                    <a:pt x="31" y="322"/>
                  </a:cubicBezTo>
                  <a:cubicBezTo>
                    <a:pt x="31" y="327"/>
                    <a:pt x="36" y="332"/>
                    <a:pt x="41" y="332"/>
                  </a:cubicBezTo>
                  <a:cubicBezTo>
                    <a:pt x="47" y="332"/>
                    <a:pt x="51" y="327"/>
                    <a:pt x="51" y="322"/>
                  </a:cubicBezTo>
                  <a:cubicBezTo>
                    <a:pt x="51" y="276"/>
                    <a:pt x="51" y="276"/>
                    <a:pt x="51" y="276"/>
                  </a:cubicBezTo>
                  <a:cubicBezTo>
                    <a:pt x="69" y="271"/>
                    <a:pt x="82" y="255"/>
                    <a:pt x="82" y="236"/>
                  </a:cubicBezTo>
                  <a:cubicBezTo>
                    <a:pt x="82" y="217"/>
                    <a:pt x="69" y="201"/>
                    <a:pt x="51" y="196"/>
                  </a:cubicBezTo>
                  <a:close/>
                  <a:moveTo>
                    <a:pt x="51" y="254"/>
                  </a:moveTo>
                  <a:cubicBezTo>
                    <a:pt x="48" y="256"/>
                    <a:pt x="45" y="257"/>
                    <a:pt x="41" y="257"/>
                  </a:cubicBezTo>
                  <a:cubicBezTo>
                    <a:pt x="37" y="257"/>
                    <a:pt x="34" y="256"/>
                    <a:pt x="31" y="254"/>
                  </a:cubicBezTo>
                  <a:cubicBezTo>
                    <a:pt x="25" y="251"/>
                    <a:pt x="20" y="244"/>
                    <a:pt x="20" y="236"/>
                  </a:cubicBezTo>
                  <a:cubicBezTo>
                    <a:pt x="20" y="228"/>
                    <a:pt x="25" y="221"/>
                    <a:pt x="31" y="218"/>
                  </a:cubicBezTo>
                  <a:cubicBezTo>
                    <a:pt x="34" y="216"/>
                    <a:pt x="37" y="215"/>
                    <a:pt x="41" y="215"/>
                  </a:cubicBezTo>
                  <a:cubicBezTo>
                    <a:pt x="45" y="215"/>
                    <a:pt x="48" y="216"/>
                    <a:pt x="51" y="218"/>
                  </a:cubicBezTo>
                  <a:cubicBezTo>
                    <a:pt x="58" y="221"/>
                    <a:pt x="62" y="228"/>
                    <a:pt x="62" y="236"/>
                  </a:cubicBezTo>
                  <a:cubicBezTo>
                    <a:pt x="62" y="244"/>
                    <a:pt x="58" y="251"/>
                    <a:pt x="51" y="254"/>
                  </a:cubicBezTo>
                  <a:close/>
                  <a:moveTo>
                    <a:pt x="51" y="254"/>
                  </a:moveTo>
                  <a:cubicBezTo>
                    <a:pt x="51" y="254"/>
                    <a:pt x="51" y="254"/>
                    <a:pt x="51" y="254"/>
                  </a:cubicBezTo>
                </a:path>
              </a:pathLst>
            </a:custGeom>
            <a:grpFill/>
            <a:ln w="9525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400"/>
            </a:p>
          </p:txBody>
        </p:sp>
      </p:grpSp>
      <p:pic>
        <p:nvPicPr>
          <p:cNvPr id="22" name="图形 21">
            <a:extLst>
              <a:ext uri="{FF2B5EF4-FFF2-40B4-BE49-F238E27FC236}">
                <a16:creationId xmlns:a16="http://schemas.microsoft.com/office/drawing/2014/main" id="{D7F3E1D1-E11A-EC43-A089-4D6F660E44D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212509" y="4317453"/>
            <a:ext cx="353969" cy="353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370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1B3E70B7-F0CC-CF4A-9053-4A2D9A554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BF2A606-EC79-974C-95D8-AAB98EF60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</a:t>
            </a:fld>
            <a:endParaRPr lang="zh-CN" altLang="en-US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AB684F49-6E29-724D-9D34-D9A8F79AE53D}"/>
              </a:ext>
            </a:extLst>
          </p:cNvPr>
          <p:cNvSpPr/>
          <p:nvPr/>
        </p:nvSpPr>
        <p:spPr>
          <a:xfrm>
            <a:off x="579651" y="223186"/>
            <a:ext cx="20149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IAG</a:t>
            </a:r>
          </a:p>
        </p:txBody>
      </p:sp>
      <p:graphicFrame>
        <p:nvGraphicFramePr>
          <p:cNvPr id="12" name="图表 11">
            <a:extLst>
              <a:ext uri="{FF2B5EF4-FFF2-40B4-BE49-F238E27FC236}">
                <a16:creationId xmlns:a16="http://schemas.microsoft.com/office/drawing/2014/main" id="{C299C630-332C-1B4B-A1DA-5313754F720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00952928"/>
              </p:ext>
            </p:extLst>
          </p:nvPr>
        </p:nvGraphicFramePr>
        <p:xfrm>
          <a:off x="3321049" y="1729267"/>
          <a:ext cx="5549902" cy="36999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矩形 25">
            <a:extLst>
              <a:ext uri="{FF2B5EF4-FFF2-40B4-BE49-F238E27FC236}">
                <a16:creationId xmlns:a16="http://schemas.microsoft.com/office/drawing/2014/main" id="{EFD9B1A3-2F27-F84B-A58D-7BE7ED658C72}"/>
              </a:ext>
            </a:extLst>
          </p:cNvPr>
          <p:cNvSpPr/>
          <p:nvPr/>
        </p:nvSpPr>
        <p:spPr>
          <a:xfrm>
            <a:off x="1509253" y="1436041"/>
            <a:ext cx="3546425" cy="58458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4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Zero Impact</a:t>
            </a:r>
          </a:p>
          <a:p>
            <a:pPr algn="r">
              <a:lnSpc>
                <a:spcPct val="12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Changes only apply to new shipment</a:t>
            </a:r>
          </a:p>
        </p:txBody>
      </p:sp>
      <p:sp>
        <p:nvSpPr>
          <p:cNvPr id="14" name="矩形 29">
            <a:extLst>
              <a:ext uri="{FF2B5EF4-FFF2-40B4-BE49-F238E27FC236}">
                <a16:creationId xmlns:a16="http://schemas.microsoft.com/office/drawing/2014/main" id="{6113BD5F-0CFA-794A-A1DD-E01A703D5821}"/>
              </a:ext>
            </a:extLst>
          </p:cNvPr>
          <p:cNvSpPr/>
          <p:nvPr/>
        </p:nvSpPr>
        <p:spPr>
          <a:xfrm>
            <a:off x="7136323" y="1240414"/>
            <a:ext cx="4204567" cy="803297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Key messages</a:t>
            </a:r>
          </a:p>
          <a:p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Solution offering close integration with other </a:t>
            </a:r>
            <a:r>
              <a:rPr lang="en-US" altLang="zh-CN" sz="140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Sangfor</a:t>
            </a: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ecosystem</a:t>
            </a:r>
            <a:endParaRPr lang="zh-CN" altLang="en-US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5" name="矩形 31">
            <a:extLst>
              <a:ext uri="{FF2B5EF4-FFF2-40B4-BE49-F238E27FC236}">
                <a16:creationId xmlns:a16="http://schemas.microsoft.com/office/drawing/2014/main" id="{A2009140-652C-8941-87DF-FDF3926250FA}"/>
              </a:ext>
            </a:extLst>
          </p:cNvPr>
          <p:cNvSpPr/>
          <p:nvPr/>
        </p:nvSpPr>
        <p:spPr>
          <a:xfrm>
            <a:off x="8019313" y="3176038"/>
            <a:ext cx="3570168" cy="1018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14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Collateral Materials</a:t>
            </a:r>
          </a:p>
          <a:p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Ensure necessary materials and seamless transitions</a:t>
            </a:r>
            <a:endParaRPr lang="en-US" altLang="zh-CN" sz="14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algn="just"/>
            <a:endParaRPr lang="zh-CN" altLang="en-US" sz="14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" name="矩形 33">
            <a:extLst>
              <a:ext uri="{FF2B5EF4-FFF2-40B4-BE49-F238E27FC236}">
                <a16:creationId xmlns:a16="http://schemas.microsoft.com/office/drawing/2014/main" id="{884FEB06-4EC6-684B-9468-BBC95EC742F8}"/>
              </a:ext>
            </a:extLst>
          </p:cNvPr>
          <p:cNvSpPr/>
          <p:nvPr/>
        </p:nvSpPr>
        <p:spPr>
          <a:xfrm>
            <a:off x="7376014" y="4859966"/>
            <a:ext cx="4267949" cy="587853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Logistic Preparation</a:t>
            </a:r>
          </a:p>
          <a:p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Ensure seamless appliance shipment</a:t>
            </a:r>
            <a:endParaRPr lang="zh-CN" altLang="en-US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矩形 35">
            <a:extLst>
              <a:ext uri="{FF2B5EF4-FFF2-40B4-BE49-F238E27FC236}">
                <a16:creationId xmlns:a16="http://schemas.microsoft.com/office/drawing/2014/main" id="{942035FE-85F6-2744-8D91-C013AD0A9D3F}"/>
              </a:ext>
            </a:extLst>
          </p:cNvPr>
          <p:cNvSpPr/>
          <p:nvPr/>
        </p:nvSpPr>
        <p:spPr>
          <a:xfrm>
            <a:off x="851110" y="2595731"/>
            <a:ext cx="3377578" cy="1305999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sz="14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Marketing Launch</a:t>
            </a:r>
          </a:p>
          <a:p>
            <a:pPr algn="r">
              <a:lnSpc>
                <a:spcPct val="11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22</a:t>
            </a:r>
            <a:r>
              <a:rPr lang="en-US" altLang="zh-CN" sz="1400" baseline="300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nd</a:t>
            </a: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Mar 2021 – Marketing announcement to public</a:t>
            </a:r>
          </a:p>
          <a:p>
            <a:pPr algn="r">
              <a:lnSpc>
                <a:spcPct val="11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31</a:t>
            </a:r>
            <a:r>
              <a:rPr lang="en-US" altLang="zh-CN" sz="1400" baseline="300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st</a:t>
            </a: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Mar 2021 – IAG 13.0.15 GA</a:t>
            </a:r>
          </a:p>
          <a:p>
            <a:pPr algn="r">
              <a:lnSpc>
                <a:spcPct val="11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1</a:t>
            </a:r>
            <a:r>
              <a:rPr lang="en-US" altLang="zh-CN" sz="1400" baseline="300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st</a:t>
            </a: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April 2021 – IAG shipment</a:t>
            </a:r>
            <a:endParaRPr lang="zh-CN" altLang="en-US" sz="14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8" name="椭圆 17">
            <a:extLst>
              <a:ext uri="{FF2B5EF4-FFF2-40B4-BE49-F238E27FC236}">
                <a16:creationId xmlns:a16="http://schemas.microsoft.com/office/drawing/2014/main" id="{C6A2B66B-1D4A-464C-A53C-74B40A438441}"/>
              </a:ext>
            </a:extLst>
          </p:cNvPr>
          <p:cNvSpPr/>
          <p:nvPr/>
        </p:nvSpPr>
        <p:spPr>
          <a:xfrm>
            <a:off x="5278851" y="2762085"/>
            <a:ext cx="1634298" cy="1634298"/>
          </a:xfrm>
          <a:prstGeom prst="ellipse">
            <a:avLst/>
          </a:prstGeom>
          <a:solidFill>
            <a:srgbClr val="79BD28"/>
          </a:solidFill>
          <a:ln w="4762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9" name="TextBox 22">
            <a:extLst>
              <a:ext uri="{FF2B5EF4-FFF2-40B4-BE49-F238E27FC236}">
                <a16:creationId xmlns:a16="http://schemas.microsoft.com/office/drawing/2014/main" id="{3E53DAC7-453C-F04C-A9D2-56AD1E86B1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1271" y="3734920"/>
            <a:ext cx="157665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IAG</a:t>
            </a:r>
            <a:endParaRPr lang="zh-CN" altLang="en-US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0" name="矩形 11">
            <a:extLst>
              <a:ext uri="{FF2B5EF4-FFF2-40B4-BE49-F238E27FC236}">
                <a16:creationId xmlns:a16="http://schemas.microsoft.com/office/drawing/2014/main" id="{ECCC7E43-D875-BF44-85D5-A291C1A256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08816" y="4427159"/>
            <a:ext cx="613834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defTabSz="1219140"/>
            <a:r>
              <a:rPr lang="en-US" altLang="zh-CN" sz="32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FZHei-B01S" panose="02010601030101010101" pitchFamily="2" charset="-122"/>
              </a:rPr>
              <a:t>05</a:t>
            </a:r>
            <a:endParaRPr lang="zh-CN" altLang="en-US" sz="3200" b="1" dirty="0">
              <a:solidFill>
                <a:schemeClr val="bg1"/>
              </a:solidFill>
              <a:latin typeface="Century Gothic" panose="020B0502020202020204" pitchFamily="34" charset="0"/>
              <a:ea typeface="Microsoft YaHei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1" name="矩形 7">
            <a:extLst>
              <a:ext uri="{FF2B5EF4-FFF2-40B4-BE49-F238E27FC236}">
                <a16:creationId xmlns:a16="http://schemas.microsoft.com/office/drawing/2014/main" id="{8A1F0C51-6C49-CE40-9256-2B64B258D0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87861" y="2287169"/>
            <a:ext cx="613834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defTabSz="1219140"/>
            <a:r>
              <a:rPr lang="en-US" altLang="zh-CN" sz="32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FZHei-B01S" panose="02010601030101010101" pitchFamily="2" charset="-122"/>
              </a:rPr>
              <a:t>01</a:t>
            </a:r>
            <a:endParaRPr lang="zh-CN" altLang="en-US" sz="3200" b="1" dirty="0">
              <a:solidFill>
                <a:schemeClr val="bg1"/>
              </a:solidFill>
              <a:latin typeface="Century Gothic" panose="020B0502020202020204" pitchFamily="34" charset="0"/>
              <a:ea typeface="Microsoft YaHei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2" name="矩形 8">
            <a:extLst>
              <a:ext uri="{FF2B5EF4-FFF2-40B4-BE49-F238E27FC236}">
                <a16:creationId xmlns:a16="http://schemas.microsoft.com/office/drawing/2014/main" id="{5DC5C425-EAE0-4149-8986-C7DF1F7E25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12124" y="2273842"/>
            <a:ext cx="61383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defTabSz="1219140"/>
            <a:r>
              <a:rPr lang="en-US" altLang="zh-CN" sz="32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FZHei-B01S" panose="02010601030101010101" pitchFamily="2" charset="-122"/>
              </a:rPr>
              <a:t>02</a:t>
            </a:r>
            <a:endParaRPr lang="zh-CN" altLang="en-US" sz="3200" b="1" dirty="0">
              <a:solidFill>
                <a:schemeClr val="bg1"/>
              </a:solidFill>
              <a:latin typeface="Century Gothic" panose="020B0502020202020204" pitchFamily="34" charset="0"/>
              <a:ea typeface="Microsoft YaHei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3" name="矩形 9">
            <a:extLst>
              <a:ext uri="{FF2B5EF4-FFF2-40B4-BE49-F238E27FC236}">
                <a16:creationId xmlns:a16="http://schemas.microsoft.com/office/drawing/2014/main" id="{4027ED8E-1839-E643-96C7-5ECD8079C4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8792" y="3394040"/>
            <a:ext cx="61383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defTabSz="1219140"/>
            <a:r>
              <a:rPr lang="en-US" altLang="zh-CN" sz="32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FZHei-B01S" panose="02010601030101010101" pitchFamily="2" charset="-122"/>
              </a:rPr>
              <a:t>03</a:t>
            </a:r>
            <a:endParaRPr lang="zh-CN" altLang="en-US" sz="3200" b="1" dirty="0">
              <a:solidFill>
                <a:schemeClr val="bg1"/>
              </a:solidFill>
              <a:latin typeface="Century Gothic" panose="020B0502020202020204" pitchFamily="34" charset="0"/>
              <a:ea typeface="Microsoft YaHei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4" name="矩形 10">
            <a:extLst>
              <a:ext uri="{FF2B5EF4-FFF2-40B4-BE49-F238E27FC236}">
                <a16:creationId xmlns:a16="http://schemas.microsoft.com/office/drawing/2014/main" id="{865CFE95-1B7D-614A-BD3D-F90CF6003F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46921" y="4427160"/>
            <a:ext cx="613834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defTabSz="1219140"/>
            <a:r>
              <a:rPr lang="en-US" altLang="zh-CN" sz="32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FZHei-B01S" panose="02010601030101010101" pitchFamily="2" charset="-122"/>
              </a:rPr>
              <a:t>04</a:t>
            </a:r>
            <a:endParaRPr lang="zh-CN" altLang="en-US" sz="3200" b="1" dirty="0">
              <a:solidFill>
                <a:schemeClr val="bg1"/>
              </a:solidFill>
              <a:latin typeface="Century Gothic" panose="020B0502020202020204" pitchFamily="34" charset="0"/>
              <a:ea typeface="Microsoft YaHei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5" name="Freeform 123">
            <a:extLst>
              <a:ext uri="{FF2B5EF4-FFF2-40B4-BE49-F238E27FC236}">
                <a16:creationId xmlns:a16="http://schemas.microsoft.com/office/drawing/2014/main" id="{50B2327C-F7D7-884E-81AF-BE089915952F}"/>
              </a:ext>
            </a:extLst>
          </p:cNvPr>
          <p:cNvSpPr>
            <a:spLocks noEditPoints="1"/>
          </p:cNvSpPr>
          <p:nvPr/>
        </p:nvSpPr>
        <p:spPr bwMode="auto">
          <a:xfrm>
            <a:off x="5842402" y="3019821"/>
            <a:ext cx="500078" cy="583194"/>
          </a:xfrm>
          <a:custGeom>
            <a:avLst/>
            <a:gdLst>
              <a:gd name="T0" fmla="*/ 203 w 208"/>
              <a:gd name="T1" fmla="*/ 53 h 243"/>
              <a:gd name="T2" fmla="*/ 125 w 208"/>
              <a:gd name="T3" fmla="*/ 9 h 243"/>
              <a:gd name="T4" fmla="*/ 84 w 208"/>
              <a:gd name="T5" fmla="*/ 9 h 243"/>
              <a:gd name="T6" fmla="*/ 5 w 208"/>
              <a:gd name="T7" fmla="*/ 53 h 243"/>
              <a:gd name="T8" fmla="*/ 0 w 208"/>
              <a:gd name="T9" fmla="*/ 60 h 243"/>
              <a:gd name="T10" fmla="*/ 0 w 208"/>
              <a:gd name="T11" fmla="*/ 126 h 243"/>
              <a:gd name="T12" fmla="*/ 104 w 208"/>
              <a:gd name="T13" fmla="*/ 243 h 243"/>
              <a:gd name="T14" fmla="*/ 208 w 208"/>
              <a:gd name="T15" fmla="*/ 126 h 243"/>
              <a:gd name="T16" fmla="*/ 208 w 208"/>
              <a:gd name="T17" fmla="*/ 60 h 243"/>
              <a:gd name="T18" fmla="*/ 203 w 208"/>
              <a:gd name="T19" fmla="*/ 53 h 243"/>
              <a:gd name="T20" fmla="*/ 137 w 208"/>
              <a:gd name="T21" fmla="*/ 119 h 243"/>
              <a:gd name="T22" fmla="*/ 100 w 208"/>
              <a:gd name="T23" fmla="*/ 170 h 243"/>
              <a:gd name="T24" fmla="*/ 93 w 208"/>
              <a:gd name="T25" fmla="*/ 168 h 243"/>
              <a:gd name="T26" fmla="*/ 93 w 208"/>
              <a:gd name="T27" fmla="*/ 136 h 243"/>
              <a:gd name="T28" fmla="*/ 89 w 208"/>
              <a:gd name="T29" fmla="*/ 132 h 243"/>
              <a:gd name="T30" fmla="*/ 75 w 208"/>
              <a:gd name="T31" fmla="*/ 132 h 243"/>
              <a:gd name="T32" fmla="*/ 71 w 208"/>
              <a:gd name="T33" fmla="*/ 130 h 243"/>
              <a:gd name="T34" fmla="*/ 71 w 208"/>
              <a:gd name="T35" fmla="*/ 126 h 243"/>
              <a:gd name="T36" fmla="*/ 108 w 208"/>
              <a:gd name="T37" fmla="*/ 75 h 243"/>
              <a:gd name="T38" fmla="*/ 115 w 208"/>
              <a:gd name="T39" fmla="*/ 77 h 243"/>
              <a:gd name="T40" fmla="*/ 115 w 208"/>
              <a:gd name="T41" fmla="*/ 109 h 243"/>
              <a:gd name="T42" fmla="*/ 119 w 208"/>
              <a:gd name="T43" fmla="*/ 113 h 243"/>
              <a:gd name="T44" fmla="*/ 134 w 208"/>
              <a:gd name="T45" fmla="*/ 113 h 243"/>
              <a:gd name="T46" fmla="*/ 137 w 208"/>
              <a:gd name="T47" fmla="*/ 119 h 243"/>
              <a:gd name="T48" fmla="*/ 137 w 208"/>
              <a:gd name="T49" fmla="*/ 119 h 243"/>
              <a:gd name="T50" fmla="*/ 137 w 208"/>
              <a:gd name="T51" fmla="*/ 119 h 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08" h="243">
                <a:moveTo>
                  <a:pt x="203" y="53"/>
                </a:moveTo>
                <a:cubicBezTo>
                  <a:pt x="173" y="40"/>
                  <a:pt x="146" y="26"/>
                  <a:pt x="125" y="9"/>
                </a:cubicBezTo>
                <a:cubicBezTo>
                  <a:pt x="112" y="0"/>
                  <a:pt x="96" y="0"/>
                  <a:pt x="84" y="9"/>
                </a:cubicBezTo>
                <a:cubicBezTo>
                  <a:pt x="62" y="26"/>
                  <a:pt x="35" y="40"/>
                  <a:pt x="5" y="53"/>
                </a:cubicBezTo>
                <a:cubicBezTo>
                  <a:pt x="2" y="54"/>
                  <a:pt x="0" y="57"/>
                  <a:pt x="0" y="6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83"/>
                  <a:pt x="89" y="243"/>
                  <a:pt x="104" y="243"/>
                </a:cubicBezTo>
                <a:cubicBezTo>
                  <a:pt x="119" y="243"/>
                  <a:pt x="208" y="183"/>
                  <a:pt x="208" y="126"/>
                </a:cubicBezTo>
                <a:cubicBezTo>
                  <a:pt x="208" y="60"/>
                  <a:pt x="208" y="60"/>
                  <a:pt x="208" y="60"/>
                </a:cubicBezTo>
                <a:cubicBezTo>
                  <a:pt x="208" y="57"/>
                  <a:pt x="206" y="54"/>
                  <a:pt x="203" y="53"/>
                </a:cubicBezTo>
                <a:close/>
                <a:moveTo>
                  <a:pt x="137" y="119"/>
                </a:moveTo>
                <a:cubicBezTo>
                  <a:pt x="100" y="170"/>
                  <a:pt x="100" y="170"/>
                  <a:pt x="100" y="170"/>
                </a:cubicBezTo>
                <a:cubicBezTo>
                  <a:pt x="98" y="173"/>
                  <a:pt x="93" y="171"/>
                  <a:pt x="93" y="168"/>
                </a:cubicBezTo>
                <a:cubicBezTo>
                  <a:pt x="93" y="136"/>
                  <a:pt x="93" y="136"/>
                  <a:pt x="93" y="136"/>
                </a:cubicBezTo>
                <a:cubicBezTo>
                  <a:pt x="93" y="134"/>
                  <a:pt x="91" y="132"/>
                  <a:pt x="89" y="132"/>
                </a:cubicBezTo>
                <a:cubicBezTo>
                  <a:pt x="75" y="132"/>
                  <a:pt x="75" y="132"/>
                  <a:pt x="75" y="132"/>
                </a:cubicBezTo>
                <a:cubicBezTo>
                  <a:pt x="73" y="132"/>
                  <a:pt x="72" y="131"/>
                  <a:pt x="71" y="130"/>
                </a:cubicBezTo>
                <a:cubicBezTo>
                  <a:pt x="70" y="128"/>
                  <a:pt x="70" y="127"/>
                  <a:pt x="71" y="126"/>
                </a:cubicBezTo>
                <a:cubicBezTo>
                  <a:pt x="108" y="75"/>
                  <a:pt x="108" y="75"/>
                  <a:pt x="108" y="75"/>
                </a:cubicBezTo>
                <a:cubicBezTo>
                  <a:pt x="110" y="71"/>
                  <a:pt x="115" y="73"/>
                  <a:pt x="115" y="77"/>
                </a:cubicBezTo>
                <a:cubicBezTo>
                  <a:pt x="115" y="109"/>
                  <a:pt x="115" y="109"/>
                  <a:pt x="115" y="109"/>
                </a:cubicBezTo>
                <a:cubicBezTo>
                  <a:pt x="115" y="111"/>
                  <a:pt x="117" y="113"/>
                  <a:pt x="119" y="113"/>
                </a:cubicBezTo>
                <a:cubicBezTo>
                  <a:pt x="134" y="113"/>
                  <a:pt x="134" y="113"/>
                  <a:pt x="134" y="113"/>
                </a:cubicBezTo>
                <a:cubicBezTo>
                  <a:pt x="137" y="113"/>
                  <a:pt x="139" y="116"/>
                  <a:pt x="137" y="119"/>
                </a:cubicBezTo>
                <a:close/>
                <a:moveTo>
                  <a:pt x="137" y="119"/>
                </a:moveTo>
                <a:cubicBezTo>
                  <a:pt x="137" y="119"/>
                  <a:pt x="137" y="119"/>
                  <a:pt x="137" y="119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cxnSp>
        <p:nvCxnSpPr>
          <p:cNvPr id="26" name="肘形连接符 25">
            <a:extLst>
              <a:ext uri="{FF2B5EF4-FFF2-40B4-BE49-F238E27FC236}">
                <a16:creationId xmlns:a16="http://schemas.microsoft.com/office/drawing/2014/main" id="{96195896-C20D-4D4D-85E2-0223FD8EA7A4}"/>
              </a:ext>
            </a:extLst>
          </p:cNvPr>
          <p:cNvCxnSpPr>
            <a:cxnSpLocks/>
          </p:cNvCxnSpPr>
          <p:nvPr/>
        </p:nvCxnSpPr>
        <p:spPr>
          <a:xfrm>
            <a:off x="3574463" y="2108792"/>
            <a:ext cx="1380628" cy="424598"/>
          </a:xfrm>
          <a:prstGeom prst="bentConnector3">
            <a:avLst>
              <a:gd name="adj1" fmla="val 99998"/>
            </a:avLst>
          </a:prstGeom>
          <a:ln w="15875">
            <a:solidFill>
              <a:schemeClr val="bg1">
                <a:alpha val="56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肘形连接符 26">
            <a:extLst>
              <a:ext uri="{FF2B5EF4-FFF2-40B4-BE49-F238E27FC236}">
                <a16:creationId xmlns:a16="http://schemas.microsoft.com/office/drawing/2014/main" id="{0BA1E40B-66DB-CD48-970C-55E025622955}"/>
              </a:ext>
            </a:extLst>
          </p:cNvPr>
          <p:cNvCxnSpPr>
            <a:cxnSpLocks/>
          </p:cNvCxnSpPr>
          <p:nvPr/>
        </p:nvCxnSpPr>
        <p:spPr>
          <a:xfrm>
            <a:off x="3154316" y="4015344"/>
            <a:ext cx="1504247" cy="291715"/>
          </a:xfrm>
          <a:prstGeom prst="bentConnector3">
            <a:avLst>
              <a:gd name="adj1" fmla="val 99465"/>
            </a:avLst>
          </a:prstGeom>
          <a:ln w="15875">
            <a:solidFill>
              <a:schemeClr val="bg1">
                <a:alpha val="56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肘形连接符 29">
            <a:extLst>
              <a:ext uri="{FF2B5EF4-FFF2-40B4-BE49-F238E27FC236}">
                <a16:creationId xmlns:a16="http://schemas.microsoft.com/office/drawing/2014/main" id="{C0D58481-8032-1749-B2EE-948E07867C8B}"/>
              </a:ext>
            </a:extLst>
          </p:cNvPr>
          <p:cNvCxnSpPr>
            <a:cxnSpLocks/>
          </p:cNvCxnSpPr>
          <p:nvPr/>
        </p:nvCxnSpPr>
        <p:spPr>
          <a:xfrm rot="10800000" flipV="1">
            <a:off x="7537920" y="3994432"/>
            <a:ext cx="1499764" cy="319460"/>
          </a:xfrm>
          <a:prstGeom prst="bentConnector3">
            <a:avLst>
              <a:gd name="adj1" fmla="val 99889"/>
            </a:avLst>
          </a:prstGeom>
          <a:ln w="15875">
            <a:solidFill>
              <a:schemeClr val="bg1">
                <a:alpha val="56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肘形连接符 30">
            <a:extLst>
              <a:ext uri="{FF2B5EF4-FFF2-40B4-BE49-F238E27FC236}">
                <a16:creationId xmlns:a16="http://schemas.microsoft.com/office/drawing/2014/main" id="{A693D98A-A5FC-C04B-B4ED-0E43261CB842}"/>
              </a:ext>
            </a:extLst>
          </p:cNvPr>
          <p:cNvCxnSpPr>
            <a:cxnSpLocks/>
          </p:cNvCxnSpPr>
          <p:nvPr/>
        </p:nvCxnSpPr>
        <p:spPr>
          <a:xfrm rot="10800000" flipV="1">
            <a:off x="7236912" y="2108791"/>
            <a:ext cx="1446083" cy="351791"/>
          </a:xfrm>
          <a:prstGeom prst="bentConnector3">
            <a:avLst>
              <a:gd name="adj1" fmla="val 99594"/>
            </a:avLst>
          </a:prstGeom>
          <a:ln w="15875">
            <a:solidFill>
              <a:schemeClr val="bg1">
                <a:alpha val="56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9">
            <a:extLst>
              <a:ext uri="{FF2B5EF4-FFF2-40B4-BE49-F238E27FC236}">
                <a16:creationId xmlns:a16="http://schemas.microsoft.com/office/drawing/2014/main" id="{7CD7795D-7EF9-4C1C-9198-551C3947B0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8281" y="3337514"/>
            <a:ext cx="61383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defTabSz="1219140"/>
            <a:r>
              <a:rPr lang="en-US" altLang="zh-CN" sz="32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FZHei-B01S" panose="02010601030101010101" pitchFamily="2" charset="-122"/>
              </a:rPr>
              <a:t>06</a:t>
            </a:r>
            <a:endParaRPr lang="zh-CN" altLang="en-US" sz="3200" b="1" dirty="0">
              <a:solidFill>
                <a:schemeClr val="bg1"/>
              </a:solidFill>
              <a:latin typeface="Century Gothic" panose="020B0502020202020204" pitchFamily="34" charset="0"/>
              <a:ea typeface="Microsoft YaHei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33" name="矩形 35">
            <a:extLst>
              <a:ext uri="{FF2B5EF4-FFF2-40B4-BE49-F238E27FC236}">
                <a16:creationId xmlns:a16="http://schemas.microsoft.com/office/drawing/2014/main" id="{D75F9331-366B-4758-BE63-E3D105E88327}"/>
              </a:ext>
            </a:extLst>
          </p:cNvPr>
          <p:cNvSpPr/>
          <p:nvPr/>
        </p:nvSpPr>
        <p:spPr>
          <a:xfrm>
            <a:off x="1023353" y="4439287"/>
            <a:ext cx="3546425" cy="123418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sz="14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Product Changes</a:t>
            </a:r>
          </a:p>
          <a:p>
            <a:pPr algn="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Product Logo, appliances packaging, physical appliance front panel, </a:t>
            </a:r>
            <a:r>
              <a:rPr lang="en-US" altLang="zh-CN" sz="140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WebGUI</a:t>
            </a: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interface related and </a:t>
            </a:r>
            <a:r>
              <a:rPr lang="en-US" altLang="zh-CN" sz="140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etc</a:t>
            </a:r>
            <a:endParaRPr lang="en-US" altLang="zh-CN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algn="r"/>
            <a:endParaRPr lang="zh-CN" altLang="en-US" sz="14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35" name="肘形连接符 34">
            <a:extLst>
              <a:ext uri="{FF2B5EF4-FFF2-40B4-BE49-F238E27FC236}">
                <a16:creationId xmlns:a16="http://schemas.microsoft.com/office/drawing/2014/main" id="{07B96A90-0CFF-7A4A-9399-BD8F8E1F32E3}"/>
              </a:ext>
            </a:extLst>
          </p:cNvPr>
          <p:cNvCxnSpPr>
            <a:cxnSpLocks/>
          </p:cNvCxnSpPr>
          <p:nvPr/>
        </p:nvCxnSpPr>
        <p:spPr>
          <a:xfrm flipV="1">
            <a:off x="3511338" y="5090733"/>
            <a:ext cx="2206876" cy="586146"/>
          </a:xfrm>
          <a:prstGeom prst="bentConnector3">
            <a:avLst>
              <a:gd name="adj1" fmla="val 99595"/>
            </a:avLst>
          </a:prstGeom>
          <a:ln w="15875">
            <a:solidFill>
              <a:schemeClr val="bg1">
                <a:alpha val="56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肘形连接符 35">
            <a:extLst>
              <a:ext uri="{FF2B5EF4-FFF2-40B4-BE49-F238E27FC236}">
                <a16:creationId xmlns:a16="http://schemas.microsoft.com/office/drawing/2014/main" id="{804F16CA-7B5C-954C-9C3B-96597400BBD0}"/>
              </a:ext>
            </a:extLst>
          </p:cNvPr>
          <p:cNvCxnSpPr>
            <a:cxnSpLocks/>
          </p:cNvCxnSpPr>
          <p:nvPr/>
        </p:nvCxnSpPr>
        <p:spPr>
          <a:xfrm rot="10800000">
            <a:off x="6475502" y="5090733"/>
            <a:ext cx="2048949" cy="580027"/>
          </a:xfrm>
          <a:prstGeom prst="bentConnector3">
            <a:avLst>
              <a:gd name="adj1" fmla="val 99778"/>
            </a:avLst>
          </a:prstGeom>
          <a:ln w="15875">
            <a:solidFill>
              <a:schemeClr val="bg1">
                <a:alpha val="56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66958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4E2119-5867-4574-BEC7-DF16270CB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A9FB9C-9CC1-4B40-8B2A-4C9AAD0FA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4</a:t>
            </a:fld>
            <a:endParaRPr lang="zh-CN" altLang="en-US" dirty="0"/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DE64E5B5-09C8-4F8A-B548-1A2C03838323}"/>
              </a:ext>
            </a:extLst>
          </p:cNvPr>
          <p:cNvSpPr/>
          <p:nvPr/>
        </p:nvSpPr>
        <p:spPr>
          <a:xfrm>
            <a:off x="579650" y="223186"/>
            <a:ext cx="40266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New Pricing Bundle</a:t>
            </a:r>
          </a:p>
        </p:txBody>
      </p:sp>
      <p:grpSp>
        <p:nvGrpSpPr>
          <p:cNvPr id="10" name="组合 11">
            <a:extLst>
              <a:ext uri="{FF2B5EF4-FFF2-40B4-BE49-F238E27FC236}">
                <a16:creationId xmlns:a16="http://schemas.microsoft.com/office/drawing/2014/main" id="{369AF6CD-A02E-4CF1-8131-6B7E5D866B6F}"/>
              </a:ext>
            </a:extLst>
          </p:cNvPr>
          <p:cNvGrpSpPr/>
          <p:nvPr/>
        </p:nvGrpSpPr>
        <p:grpSpPr>
          <a:xfrm>
            <a:off x="8273739" y="2230820"/>
            <a:ext cx="1334817" cy="1334816"/>
            <a:chOff x="1212681" y="1932972"/>
            <a:chExt cx="2586942" cy="2586942"/>
          </a:xfrm>
        </p:grpSpPr>
        <p:sp>
          <p:nvSpPr>
            <p:cNvPr id="11" name="椭圆 13">
              <a:extLst>
                <a:ext uri="{FF2B5EF4-FFF2-40B4-BE49-F238E27FC236}">
                  <a16:creationId xmlns:a16="http://schemas.microsoft.com/office/drawing/2014/main" id="{6EFDD304-ED9E-4CAB-9C36-A2242F7756A9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2" name="椭圆 14">
              <a:extLst>
                <a:ext uri="{FF2B5EF4-FFF2-40B4-BE49-F238E27FC236}">
                  <a16:creationId xmlns:a16="http://schemas.microsoft.com/office/drawing/2014/main" id="{8DE297AC-EDA7-4F26-8A9D-EA27D3B8BF87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13" name="组合 11">
            <a:extLst>
              <a:ext uri="{FF2B5EF4-FFF2-40B4-BE49-F238E27FC236}">
                <a16:creationId xmlns:a16="http://schemas.microsoft.com/office/drawing/2014/main" id="{D8881833-1BD3-4CDB-96C5-8FB14DCD70B1}"/>
              </a:ext>
            </a:extLst>
          </p:cNvPr>
          <p:cNvGrpSpPr/>
          <p:nvPr/>
        </p:nvGrpSpPr>
        <p:grpSpPr>
          <a:xfrm>
            <a:off x="2525674" y="2230820"/>
            <a:ext cx="1334817" cy="1334816"/>
            <a:chOff x="1212681" y="1932972"/>
            <a:chExt cx="2586942" cy="2586942"/>
          </a:xfrm>
        </p:grpSpPr>
        <p:sp>
          <p:nvSpPr>
            <p:cNvPr id="14" name="椭圆 13">
              <a:extLst>
                <a:ext uri="{FF2B5EF4-FFF2-40B4-BE49-F238E27FC236}">
                  <a16:creationId xmlns:a16="http://schemas.microsoft.com/office/drawing/2014/main" id="{4DB793FF-A803-470D-A011-E81D9FDA3EFF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5" name="椭圆 14">
              <a:extLst>
                <a:ext uri="{FF2B5EF4-FFF2-40B4-BE49-F238E27FC236}">
                  <a16:creationId xmlns:a16="http://schemas.microsoft.com/office/drawing/2014/main" id="{44D8DFF8-D997-4FEA-AB6C-A1EFEED10D7F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16" name="组合 11">
            <a:extLst>
              <a:ext uri="{FF2B5EF4-FFF2-40B4-BE49-F238E27FC236}">
                <a16:creationId xmlns:a16="http://schemas.microsoft.com/office/drawing/2014/main" id="{3949598F-E5C4-4ECD-9AE8-31BC540C9C37}"/>
              </a:ext>
            </a:extLst>
          </p:cNvPr>
          <p:cNvGrpSpPr/>
          <p:nvPr/>
        </p:nvGrpSpPr>
        <p:grpSpPr>
          <a:xfrm>
            <a:off x="5399706" y="2230820"/>
            <a:ext cx="1334817" cy="1334816"/>
            <a:chOff x="1212681" y="1932972"/>
            <a:chExt cx="2586942" cy="2586942"/>
          </a:xfrm>
        </p:grpSpPr>
        <p:sp>
          <p:nvSpPr>
            <p:cNvPr id="17" name="椭圆 13">
              <a:extLst>
                <a:ext uri="{FF2B5EF4-FFF2-40B4-BE49-F238E27FC236}">
                  <a16:creationId xmlns:a16="http://schemas.microsoft.com/office/drawing/2014/main" id="{DC139128-2303-4944-8BBE-E89AE69A63D6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92D050">
                    <a:alpha val="15000"/>
                  </a:srgbClr>
                </a:gs>
                <a:gs pos="99000">
                  <a:srgbClr val="6FB332">
                    <a:alpha val="39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8" name="椭圆 14">
              <a:extLst>
                <a:ext uri="{FF2B5EF4-FFF2-40B4-BE49-F238E27FC236}">
                  <a16:creationId xmlns:a16="http://schemas.microsoft.com/office/drawing/2014/main" id="{532210F2-882C-4A36-9CD3-7E30AA7633B3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19" name="矩形 31">
            <a:extLst>
              <a:ext uri="{FF2B5EF4-FFF2-40B4-BE49-F238E27FC236}">
                <a16:creationId xmlns:a16="http://schemas.microsoft.com/office/drawing/2014/main" id="{68E31F44-B94F-4179-BBEA-2C1C718965C9}"/>
              </a:ext>
            </a:extLst>
          </p:cNvPr>
          <p:cNvSpPr/>
          <p:nvPr/>
        </p:nvSpPr>
        <p:spPr>
          <a:xfrm>
            <a:off x="1439419" y="3642419"/>
            <a:ext cx="350732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Reduced complexity of license</a:t>
            </a:r>
            <a:r>
              <a: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selection</a:t>
            </a:r>
            <a:endParaRPr lang="zh-CN" altLang="en-US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20" name="图片 89">
            <a:extLst>
              <a:ext uri="{FF2B5EF4-FFF2-40B4-BE49-F238E27FC236}">
                <a16:creationId xmlns:a16="http://schemas.microsoft.com/office/drawing/2014/main" id="{6DC9CF97-9A97-478C-8A2C-8627F5B3B67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3495" y="2638215"/>
            <a:ext cx="479173" cy="468446"/>
          </a:xfrm>
          <a:prstGeom prst="rect">
            <a:avLst/>
          </a:prstGeom>
        </p:spPr>
      </p:pic>
      <p:pic>
        <p:nvPicPr>
          <p:cNvPr id="21" name="图片 90">
            <a:extLst>
              <a:ext uri="{FF2B5EF4-FFF2-40B4-BE49-F238E27FC236}">
                <a16:creationId xmlns:a16="http://schemas.microsoft.com/office/drawing/2014/main" id="{97C05F27-D16D-4DD0-B539-9E6C10966499}"/>
              </a:ext>
            </a:extLst>
          </p:cNvPr>
          <p:cNvPicPr>
            <a:picLocks noChangeAspect="1"/>
          </p:cNvPicPr>
          <p:nvPr/>
        </p:nvPicPr>
        <p:blipFill>
          <a:blip r:embed="rId4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0095" y="2660941"/>
            <a:ext cx="502107" cy="458017"/>
          </a:xfrm>
          <a:prstGeom prst="rect">
            <a:avLst/>
          </a:prstGeom>
        </p:spPr>
      </p:pic>
      <p:sp>
        <p:nvSpPr>
          <p:cNvPr id="22" name="Freeform 5">
            <a:extLst>
              <a:ext uri="{FF2B5EF4-FFF2-40B4-BE49-F238E27FC236}">
                <a16:creationId xmlns:a16="http://schemas.microsoft.com/office/drawing/2014/main" id="{BDEDE0DB-0025-4AA5-AD81-5BF14222CDF0}"/>
              </a:ext>
            </a:extLst>
          </p:cNvPr>
          <p:cNvSpPr>
            <a:spLocks noEditPoints="1"/>
          </p:cNvSpPr>
          <p:nvPr/>
        </p:nvSpPr>
        <p:spPr bwMode="auto">
          <a:xfrm>
            <a:off x="8673624" y="2638215"/>
            <a:ext cx="559248" cy="559704"/>
          </a:xfrm>
          <a:custGeom>
            <a:avLst/>
            <a:gdLst>
              <a:gd name="T0" fmla="*/ 0 w 3277"/>
              <a:gd name="T1" fmla="*/ 1639 h 3277"/>
              <a:gd name="T2" fmla="*/ 3277 w 3277"/>
              <a:gd name="T3" fmla="*/ 1639 h 3277"/>
              <a:gd name="T4" fmla="*/ 3065 w 3277"/>
              <a:gd name="T5" fmla="*/ 1586 h 3277"/>
              <a:gd name="T6" fmla="*/ 2309 w 3277"/>
              <a:gd name="T7" fmla="*/ 923 h 3277"/>
              <a:gd name="T8" fmla="*/ 3065 w 3277"/>
              <a:gd name="T9" fmla="*/ 1586 h 3277"/>
              <a:gd name="T10" fmla="*/ 1154 w 3277"/>
              <a:gd name="T11" fmla="*/ 2509 h 3277"/>
              <a:gd name="T12" fmla="*/ 1585 w 3277"/>
              <a:gd name="T13" fmla="*/ 3066 h 3277"/>
              <a:gd name="T14" fmla="*/ 2169 w 3277"/>
              <a:gd name="T15" fmla="*/ 860 h 3277"/>
              <a:gd name="T16" fmla="*/ 1691 w 3277"/>
              <a:gd name="T17" fmla="*/ 212 h 3277"/>
              <a:gd name="T18" fmla="*/ 1872 w 3277"/>
              <a:gd name="T19" fmla="*/ 230 h 3277"/>
              <a:gd name="T20" fmla="*/ 2266 w 3277"/>
              <a:gd name="T21" fmla="*/ 823 h 3277"/>
              <a:gd name="T22" fmla="*/ 1872 w 3277"/>
              <a:gd name="T23" fmla="*/ 230 h 3277"/>
              <a:gd name="T24" fmla="*/ 1585 w 3277"/>
              <a:gd name="T25" fmla="*/ 952 h 3277"/>
              <a:gd name="T26" fmla="*/ 1580 w 3277"/>
              <a:gd name="T27" fmla="*/ 212 h 3277"/>
              <a:gd name="T28" fmla="*/ 1009 w 3277"/>
              <a:gd name="T29" fmla="*/ 826 h 3277"/>
              <a:gd name="T30" fmla="*/ 1403 w 3277"/>
              <a:gd name="T31" fmla="*/ 233 h 3277"/>
              <a:gd name="T32" fmla="*/ 1068 w 3277"/>
              <a:gd name="T33" fmla="*/ 960 h 3277"/>
              <a:gd name="T34" fmla="*/ 1585 w 3277"/>
              <a:gd name="T35" fmla="*/ 1586 h 3277"/>
              <a:gd name="T36" fmla="*/ 1068 w 3277"/>
              <a:gd name="T37" fmla="*/ 960 h 3277"/>
              <a:gd name="T38" fmla="*/ 1585 w 3277"/>
              <a:gd name="T39" fmla="*/ 2326 h 3277"/>
              <a:gd name="T40" fmla="*/ 951 w 3277"/>
              <a:gd name="T41" fmla="*/ 1692 h 3277"/>
              <a:gd name="T42" fmla="*/ 1403 w 3277"/>
              <a:gd name="T43" fmla="*/ 3045 h 3277"/>
              <a:gd name="T44" fmla="*/ 1049 w 3277"/>
              <a:gd name="T45" fmla="*/ 2537 h 3277"/>
              <a:gd name="T46" fmla="*/ 1691 w 3277"/>
              <a:gd name="T47" fmla="*/ 3066 h 3277"/>
              <a:gd name="T48" fmla="*/ 2128 w 3277"/>
              <a:gd name="T49" fmla="*/ 2503 h 3277"/>
              <a:gd name="T50" fmla="*/ 1691 w 3277"/>
              <a:gd name="T51" fmla="*/ 3066 h 3277"/>
              <a:gd name="T52" fmla="*/ 2564 w 3277"/>
              <a:gd name="T53" fmla="*/ 2717 h 3277"/>
              <a:gd name="T54" fmla="*/ 2227 w 3277"/>
              <a:gd name="T55" fmla="*/ 2537 h 3277"/>
              <a:gd name="T56" fmla="*/ 1691 w 3277"/>
              <a:gd name="T57" fmla="*/ 2326 h 3277"/>
              <a:gd name="T58" fmla="*/ 2325 w 3277"/>
              <a:gd name="T59" fmla="*/ 1692 h 3277"/>
              <a:gd name="T60" fmla="*/ 2170 w 3277"/>
              <a:gd name="T61" fmla="*/ 2404 h 3277"/>
              <a:gd name="T62" fmla="*/ 1691 w 3277"/>
              <a:gd name="T63" fmla="*/ 1057 h 3277"/>
              <a:gd name="T64" fmla="*/ 2325 w 3277"/>
              <a:gd name="T65" fmla="*/ 1586 h 3277"/>
              <a:gd name="T66" fmla="*/ 574 w 3277"/>
              <a:gd name="T67" fmla="*/ 692 h 3277"/>
              <a:gd name="T68" fmla="*/ 845 w 3277"/>
              <a:gd name="T69" fmla="*/ 1586 h 3277"/>
              <a:gd name="T70" fmla="*/ 574 w 3277"/>
              <a:gd name="T71" fmla="*/ 692 h 3277"/>
              <a:gd name="T72" fmla="*/ 845 w 3277"/>
              <a:gd name="T73" fmla="*/ 1692 h 3277"/>
              <a:gd name="T74" fmla="*/ 634 w 3277"/>
              <a:gd name="T75" fmla="*/ 2650 h 3277"/>
              <a:gd name="T76" fmla="*/ 2642 w 3277"/>
              <a:gd name="T77" fmla="*/ 2650 h 3277"/>
              <a:gd name="T78" fmla="*/ 2431 w 3277"/>
              <a:gd name="T79" fmla="*/ 1692 h 3277"/>
              <a:gd name="T80" fmla="*/ 2642 w 3277"/>
              <a:gd name="T81" fmla="*/ 2650 h 3277"/>
              <a:gd name="T82" fmla="*/ 2642 w 3277"/>
              <a:gd name="T83" fmla="*/ 2650 h 3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3277" h="3277">
                <a:moveTo>
                  <a:pt x="1638" y="0"/>
                </a:moveTo>
                <a:cubicBezTo>
                  <a:pt x="733" y="0"/>
                  <a:pt x="0" y="734"/>
                  <a:pt x="0" y="1639"/>
                </a:cubicBezTo>
                <a:cubicBezTo>
                  <a:pt x="0" y="2544"/>
                  <a:pt x="733" y="3277"/>
                  <a:pt x="1638" y="3277"/>
                </a:cubicBezTo>
                <a:cubicBezTo>
                  <a:pt x="2543" y="3277"/>
                  <a:pt x="3277" y="2544"/>
                  <a:pt x="3277" y="1639"/>
                </a:cubicBezTo>
                <a:cubicBezTo>
                  <a:pt x="3277" y="734"/>
                  <a:pt x="2543" y="0"/>
                  <a:pt x="1638" y="0"/>
                </a:cubicBezTo>
                <a:close/>
                <a:moveTo>
                  <a:pt x="3065" y="1586"/>
                </a:moveTo>
                <a:cubicBezTo>
                  <a:pt x="2431" y="1586"/>
                  <a:pt x="2431" y="1586"/>
                  <a:pt x="2431" y="1586"/>
                </a:cubicBezTo>
                <a:cubicBezTo>
                  <a:pt x="2426" y="1360"/>
                  <a:pt x="2385" y="1136"/>
                  <a:pt x="2309" y="923"/>
                </a:cubicBezTo>
                <a:cubicBezTo>
                  <a:pt x="2451" y="863"/>
                  <a:pt x="2584" y="785"/>
                  <a:pt x="2705" y="691"/>
                </a:cubicBezTo>
                <a:cubicBezTo>
                  <a:pt x="2926" y="938"/>
                  <a:pt x="3053" y="1254"/>
                  <a:pt x="3065" y="1586"/>
                </a:cubicBezTo>
                <a:close/>
                <a:moveTo>
                  <a:pt x="1585" y="3066"/>
                </a:moveTo>
                <a:cubicBezTo>
                  <a:pt x="1404" y="2912"/>
                  <a:pt x="1257" y="2723"/>
                  <a:pt x="1154" y="2509"/>
                </a:cubicBezTo>
                <a:cubicBezTo>
                  <a:pt x="1294" y="2464"/>
                  <a:pt x="1439" y="2438"/>
                  <a:pt x="1585" y="2431"/>
                </a:cubicBezTo>
                <a:lnTo>
                  <a:pt x="1585" y="3066"/>
                </a:lnTo>
                <a:close/>
                <a:moveTo>
                  <a:pt x="1696" y="212"/>
                </a:moveTo>
                <a:cubicBezTo>
                  <a:pt x="1903" y="387"/>
                  <a:pt x="2065" y="609"/>
                  <a:pt x="2169" y="860"/>
                </a:cubicBezTo>
                <a:cubicBezTo>
                  <a:pt x="2015" y="914"/>
                  <a:pt x="1854" y="945"/>
                  <a:pt x="1691" y="952"/>
                </a:cubicBezTo>
                <a:cubicBezTo>
                  <a:pt x="1691" y="212"/>
                  <a:pt x="1691" y="212"/>
                  <a:pt x="1691" y="212"/>
                </a:cubicBezTo>
                <a:lnTo>
                  <a:pt x="1696" y="212"/>
                </a:lnTo>
                <a:close/>
                <a:moveTo>
                  <a:pt x="1872" y="230"/>
                </a:moveTo>
                <a:cubicBezTo>
                  <a:pt x="2157" y="277"/>
                  <a:pt x="2421" y="410"/>
                  <a:pt x="2629" y="611"/>
                </a:cubicBezTo>
                <a:cubicBezTo>
                  <a:pt x="2517" y="697"/>
                  <a:pt x="2396" y="768"/>
                  <a:pt x="2266" y="823"/>
                </a:cubicBezTo>
                <a:cubicBezTo>
                  <a:pt x="2174" y="603"/>
                  <a:pt x="2040" y="402"/>
                  <a:pt x="1873" y="233"/>
                </a:cubicBezTo>
                <a:lnTo>
                  <a:pt x="1872" y="230"/>
                </a:lnTo>
                <a:close/>
                <a:moveTo>
                  <a:pt x="1585" y="212"/>
                </a:moveTo>
                <a:cubicBezTo>
                  <a:pt x="1585" y="952"/>
                  <a:pt x="1585" y="952"/>
                  <a:pt x="1585" y="952"/>
                </a:cubicBezTo>
                <a:cubicBezTo>
                  <a:pt x="1423" y="947"/>
                  <a:pt x="1262" y="917"/>
                  <a:pt x="1107" y="865"/>
                </a:cubicBezTo>
                <a:cubicBezTo>
                  <a:pt x="1211" y="613"/>
                  <a:pt x="1373" y="389"/>
                  <a:pt x="1580" y="212"/>
                </a:cubicBezTo>
                <a:lnTo>
                  <a:pt x="1585" y="212"/>
                </a:lnTo>
                <a:close/>
                <a:moveTo>
                  <a:pt x="1009" y="826"/>
                </a:moveTo>
                <a:cubicBezTo>
                  <a:pt x="880" y="771"/>
                  <a:pt x="758" y="700"/>
                  <a:pt x="647" y="614"/>
                </a:cubicBezTo>
                <a:cubicBezTo>
                  <a:pt x="854" y="413"/>
                  <a:pt x="1118" y="280"/>
                  <a:pt x="1403" y="233"/>
                </a:cubicBezTo>
                <a:cubicBezTo>
                  <a:pt x="1235" y="403"/>
                  <a:pt x="1101" y="605"/>
                  <a:pt x="1009" y="826"/>
                </a:cubicBezTo>
                <a:close/>
                <a:moveTo>
                  <a:pt x="1068" y="960"/>
                </a:moveTo>
                <a:cubicBezTo>
                  <a:pt x="1235" y="1019"/>
                  <a:pt x="1409" y="1051"/>
                  <a:pt x="1585" y="1057"/>
                </a:cubicBezTo>
                <a:cubicBezTo>
                  <a:pt x="1585" y="1586"/>
                  <a:pt x="1585" y="1586"/>
                  <a:pt x="1585" y="1586"/>
                </a:cubicBezTo>
                <a:cubicBezTo>
                  <a:pt x="951" y="1586"/>
                  <a:pt x="951" y="1586"/>
                  <a:pt x="951" y="1586"/>
                </a:cubicBezTo>
                <a:cubicBezTo>
                  <a:pt x="956" y="1372"/>
                  <a:pt x="996" y="1161"/>
                  <a:pt x="1068" y="960"/>
                </a:cubicBezTo>
                <a:close/>
                <a:moveTo>
                  <a:pt x="1585" y="1692"/>
                </a:moveTo>
                <a:cubicBezTo>
                  <a:pt x="1585" y="2326"/>
                  <a:pt x="1585" y="2326"/>
                  <a:pt x="1585" y="2326"/>
                </a:cubicBezTo>
                <a:cubicBezTo>
                  <a:pt x="1422" y="2330"/>
                  <a:pt x="1261" y="2358"/>
                  <a:pt x="1105" y="2407"/>
                </a:cubicBezTo>
                <a:cubicBezTo>
                  <a:pt x="1010" y="2180"/>
                  <a:pt x="958" y="1938"/>
                  <a:pt x="951" y="1692"/>
                </a:cubicBezTo>
                <a:lnTo>
                  <a:pt x="1585" y="1692"/>
                </a:lnTo>
                <a:close/>
                <a:moveTo>
                  <a:pt x="1403" y="3045"/>
                </a:moveTo>
                <a:cubicBezTo>
                  <a:pt x="1148" y="3002"/>
                  <a:pt x="909" y="2891"/>
                  <a:pt x="712" y="2722"/>
                </a:cubicBezTo>
                <a:cubicBezTo>
                  <a:pt x="817" y="2647"/>
                  <a:pt x="930" y="2585"/>
                  <a:pt x="1049" y="2537"/>
                </a:cubicBezTo>
                <a:cubicBezTo>
                  <a:pt x="1138" y="2725"/>
                  <a:pt x="1257" y="2897"/>
                  <a:pt x="1403" y="3045"/>
                </a:cubicBezTo>
                <a:close/>
                <a:moveTo>
                  <a:pt x="1691" y="3066"/>
                </a:moveTo>
                <a:cubicBezTo>
                  <a:pt x="1691" y="2431"/>
                  <a:pt x="1691" y="2431"/>
                  <a:pt x="1691" y="2431"/>
                </a:cubicBezTo>
                <a:cubicBezTo>
                  <a:pt x="1839" y="2436"/>
                  <a:pt x="1986" y="2460"/>
                  <a:pt x="2128" y="2503"/>
                </a:cubicBezTo>
                <a:cubicBezTo>
                  <a:pt x="2025" y="2719"/>
                  <a:pt x="1878" y="2911"/>
                  <a:pt x="1696" y="3066"/>
                </a:cubicBezTo>
                <a:lnTo>
                  <a:pt x="1691" y="3066"/>
                </a:lnTo>
                <a:close/>
                <a:moveTo>
                  <a:pt x="2227" y="2537"/>
                </a:moveTo>
                <a:cubicBezTo>
                  <a:pt x="2346" y="2584"/>
                  <a:pt x="2459" y="2644"/>
                  <a:pt x="2564" y="2717"/>
                </a:cubicBezTo>
                <a:cubicBezTo>
                  <a:pt x="2367" y="2885"/>
                  <a:pt x="2128" y="2997"/>
                  <a:pt x="1873" y="3039"/>
                </a:cubicBezTo>
                <a:cubicBezTo>
                  <a:pt x="2018" y="2893"/>
                  <a:pt x="2138" y="2723"/>
                  <a:pt x="2227" y="2537"/>
                </a:cubicBezTo>
                <a:close/>
                <a:moveTo>
                  <a:pt x="2170" y="2404"/>
                </a:moveTo>
                <a:cubicBezTo>
                  <a:pt x="2015" y="2356"/>
                  <a:pt x="1853" y="2329"/>
                  <a:pt x="1691" y="2326"/>
                </a:cubicBezTo>
                <a:cubicBezTo>
                  <a:pt x="1691" y="1692"/>
                  <a:pt x="1691" y="1692"/>
                  <a:pt x="1691" y="1692"/>
                </a:cubicBezTo>
                <a:cubicBezTo>
                  <a:pt x="2325" y="1692"/>
                  <a:pt x="2325" y="1692"/>
                  <a:pt x="2325" y="1692"/>
                </a:cubicBezTo>
                <a:cubicBezTo>
                  <a:pt x="2319" y="1938"/>
                  <a:pt x="2266" y="2182"/>
                  <a:pt x="2171" y="2409"/>
                </a:cubicBezTo>
                <a:lnTo>
                  <a:pt x="2170" y="2404"/>
                </a:lnTo>
                <a:close/>
                <a:moveTo>
                  <a:pt x="1691" y="1586"/>
                </a:moveTo>
                <a:cubicBezTo>
                  <a:pt x="1691" y="1057"/>
                  <a:pt x="1691" y="1057"/>
                  <a:pt x="1691" y="1057"/>
                </a:cubicBezTo>
                <a:cubicBezTo>
                  <a:pt x="1867" y="1052"/>
                  <a:pt x="2041" y="1020"/>
                  <a:pt x="2208" y="962"/>
                </a:cubicBezTo>
                <a:cubicBezTo>
                  <a:pt x="2280" y="1163"/>
                  <a:pt x="2320" y="1373"/>
                  <a:pt x="2325" y="1586"/>
                </a:cubicBezTo>
                <a:lnTo>
                  <a:pt x="1691" y="1586"/>
                </a:lnTo>
                <a:close/>
                <a:moveTo>
                  <a:pt x="574" y="692"/>
                </a:moveTo>
                <a:cubicBezTo>
                  <a:pt x="695" y="786"/>
                  <a:pt x="828" y="865"/>
                  <a:pt x="969" y="924"/>
                </a:cubicBezTo>
                <a:cubicBezTo>
                  <a:pt x="893" y="1137"/>
                  <a:pt x="851" y="1360"/>
                  <a:pt x="845" y="1586"/>
                </a:cubicBezTo>
                <a:cubicBezTo>
                  <a:pt x="211" y="1586"/>
                  <a:pt x="211" y="1586"/>
                  <a:pt x="211" y="1586"/>
                </a:cubicBezTo>
                <a:cubicBezTo>
                  <a:pt x="224" y="1255"/>
                  <a:pt x="352" y="938"/>
                  <a:pt x="574" y="692"/>
                </a:cubicBezTo>
                <a:close/>
                <a:moveTo>
                  <a:pt x="211" y="1692"/>
                </a:moveTo>
                <a:cubicBezTo>
                  <a:pt x="845" y="1692"/>
                  <a:pt x="845" y="1692"/>
                  <a:pt x="845" y="1692"/>
                </a:cubicBezTo>
                <a:cubicBezTo>
                  <a:pt x="851" y="1951"/>
                  <a:pt x="905" y="2207"/>
                  <a:pt x="1004" y="2446"/>
                </a:cubicBezTo>
                <a:cubicBezTo>
                  <a:pt x="873" y="2499"/>
                  <a:pt x="748" y="2567"/>
                  <a:pt x="634" y="2650"/>
                </a:cubicBezTo>
                <a:cubicBezTo>
                  <a:pt x="376" y="2396"/>
                  <a:pt x="225" y="2053"/>
                  <a:pt x="211" y="1692"/>
                </a:cubicBezTo>
                <a:close/>
                <a:moveTo>
                  <a:pt x="2642" y="2650"/>
                </a:moveTo>
                <a:cubicBezTo>
                  <a:pt x="2527" y="2567"/>
                  <a:pt x="2401" y="2499"/>
                  <a:pt x="2268" y="2446"/>
                </a:cubicBezTo>
                <a:cubicBezTo>
                  <a:pt x="2369" y="2207"/>
                  <a:pt x="2424" y="1951"/>
                  <a:pt x="2431" y="1692"/>
                </a:cubicBezTo>
                <a:cubicBezTo>
                  <a:pt x="3065" y="1692"/>
                  <a:pt x="3065" y="1692"/>
                  <a:pt x="3065" y="1692"/>
                </a:cubicBezTo>
                <a:cubicBezTo>
                  <a:pt x="3051" y="2053"/>
                  <a:pt x="2900" y="2396"/>
                  <a:pt x="2642" y="2650"/>
                </a:cubicBezTo>
                <a:close/>
                <a:moveTo>
                  <a:pt x="2642" y="2650"/>
                </a:moveTo>
                <a:cubicBezTo>
                  <a:pt x="2642" y="2650"/>
                  <a:pt x="2642" y="2650"/>
                  <a:pt x="2642" y="265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3" name="矩形 31">
            <a:extLst>
              <a:ext uri="{FF2B5EF4-FFF2-40B4-BE49-F238E27FC236}">
                <a16:creationId xmlns:a16="http://schemas.microsoft.com/office/drawing/2014/main" id="{EBCD326A-C679-4973-A894-4E82DA7D5B72}"/>
              </a:ext>
            </a:extLst>
          </p:cNvPr>
          <p:cNvSpPr/>
          <p:nvPr/>
        </p:nvSpPr>
        <p:spPr>
          <a:xfrm>
            <a:off x="4683926" y="3647756"/>
            <a:ext cx="27801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More appealing and better pricing</a:t>
            </a:r>
            <a:endParaRPr lang="zh-CN" altLang="en-US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4" name="矩形 31">
            <a:extLst>
              <a:ext uri="{FF2B5EF4-FFF2-40B4-BE49-F238E27FC236}">
                <a16:creationId xmlns:a16="http://schemas.microsoft.com/office/drawing/2014/main" id="{2EFBD16D-A44F-44D9-B5EE-6B43D78F719E}"/>
              </a:ext>
            </a:extLst>
          </p:cNvPr>
          <p:cNvSpPr/>
          <p:nvPr/>
        </p:nvSpPr>
        <p:spPr>
          <a:xfrm>
            <a:off x="7318727" y="3642419"/>
            <a:ext cx="32448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Better pricing competitiveness</a:t>
            </a:r>
            <a:endParaRPr lang="zh-CN" altLang="en-US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03493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33B899-F43B-47D1-84BD-0C1AC36B61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27C865-46E7-4F15-9B80-6AD33E5DFE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5</a:t>
            </a:fld>
            <a:endParaRPr lang="zh-CN" altLang="en-US" dirty="0"/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B2988B75-D093-43E7-A73B-37BEE84EAF35}"/>
              </a:ext>
            </a:extLst>
          </p:cNvPr>
          <p:cNvSpPr/>
          <p:nvPr/>
        </p:nvSpPr>
        <p:spPr>
          <a:xfrm>
            <a:off x="579650" y="223186"/>
            <a:ext cx="40266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New Pricing Bundle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BBE432A-BA98-4C57-8D2E-FB4FEC1EAC8D}"/>
              </a:ext>
            </a:extLst>
          </p:cNvPr>
          <p:cNvGrpSpPr/>
          <p:nvPr/>
        </p:nvGrpSpPr>
        <p:grpSpPr>
          <a:xfrm>
            <a:off x="3371850" y="1591344"/>
            <a:ext cx="2468880" cy="3675311"/>
            <a:chOff x="4861560" y="2103120"/>
            <a:chExt cx="2468880" cy="3675311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F3CFAF9-89BC-47E0-A560-18233755959C}"/>
                </a:ext>
              </a:extLst>
            </p:cNvPr>
            <p:cNvSpPr/>
            <p:nvPr/>
          </p:nvSpPr>
          <p:spPr>
            <a:xfrm>
              <a:off x="4861560" y="2103120"/>
              <a:ext cx="2468880" cy="36711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dirty="0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EB3392E-3496-47A7-86CB-33B06FCDC067}"/>
                </a:ext>
              </a:extLst>
            </p:cNvPr>
            <p:cNvSpPr/>
            <p:nvPr/>
          </p:nvSpPr>
          <p:spPr>
            <a:xfrm>
              <a:off x="4861560" y="2103120"/>
              <a:ext cx="2468880" cy="463831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730E882-9FED-40CB-9DF2-F8EF23CDC008}"/>
                </a:ext>
              </a:extLst>
            </p:cNvPr>
            <p:cNvSpPr/>
            <p:nvPr/>
          </p:nvSpPr>
          <p:spPr>
            <a:xfrm>
              <a:off x="4861560" y="2566950"/>
              <a:ext cx="2468880" cy="1258403"/>
            </a:xfrm>
            <a:prstGeom prst="rect">
              <a:avLst/>
            </a:prstGeom>
            <a:solidFill>
              <a:srgbClr val="008CC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dirty="0"/>
            </a:p>
          </p:txBody>
        </p:sp>
        <p:sp>
          <p:nvSpPr>
            <p:cNvPr id="10" name="Arrow: Pentagon 9">
              <a:extLst>
                <a:ext uri="{FF2B5EF4-FFF2-40B4-BE49-F238E27FC236}">
                  <a16:creationId xmlns:a16="http://schemas.microsoft.com/office/drawing/2014/main" id="{07995B9A-5232-48AD-ACCA-19CADC63C923}"/>
                </a:ext>
              </a:extLst>
            </p:cNvPr>
            <p:cNvSpPr/>
            <p:nvPr/>
          </p:nvSpPr>
          <p:spPr>
            <a:xfrm rot="16200000">
              <a:off x="5898632" y="4346623"/>
              <a:ext cx="394736" cy="2468880"/>
            </a:xfrm>
            <a:prstGeom prst="homePlat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E944FDDE-418D-4203-BD52-D9E08DF21EDE}"/>
                </a:ext>
              </a:extLst>
            </p:cNvPr>
            <p:cNvSpPr txBox="1"/>
            <p:nvPr/>
          </p:nvSpPr>
          <p:spPr>
            <a:xfrm>
              <a:off x="5114803" y="2144380"/>
              <a:ext cx="19623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MY" dirty="0">
                  <a:solidFill>
                    <a:schemeClr val="bg1"/>
                  </a:solidFill>
                </a:rPr>
                <a:t>Essential Bundle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DA2C5DB-5B29-4AB0-A69E-931CDDCBEE63}"/>
                </a:ext>
              </a:extLst>
            </p:cNvPr>
            <p:cNvSpPr txBox="1"/>
            <p:nvPr/>
          </p:nvSpPr>
          <p:spPr>
            <a:xfrm>
              <a:off x="5501122" y="2863477"/>
              <a:ext cx="115608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MY" sz="4000" b="1" dirty="0">
                  <a:solidFill>
                    <a:schemeClr val="bg1"/>
                  </a:solidFill>
                  <a:latin typeface="+mj-lt"/>
                </a:rPr>
                <a:t>50</a:t>
              </a:r>
              <a:r>
                <a:rPr lang="en-MY" sz="4000" dirty="0">
                  <a:solidFill>
                    <a:schemeClr val="bg1"/>
                  </a:solidFill>
                  <a:latin typeface="+mj-lt"/>
                </a:rPr>
                <a:t>%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1047B5A-2D1F-4C4E-A9F7-FECD28B0E3C3}"/>
                </a:ext>
              </a:extLst>
            </p:cNvPr>
            <p:cNvSpPr txBox="1"/>
            <p:nvPr/>
          </p:nvSpPr>
          <p:spPr>
            <a:xfrm>
              <a:off x="5431394" y="3372667"/>
              <a:ext cx="12955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MY" dirty="0">
                  <a:solidFill>
                    <a:schemeClr val="bg1"/>
                  </a:solidFill>
                </a:rPr>
                <a:t>Hardware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9997AE65-BBC2-4B11-9E48-3AB14D3A58D2}"/>
                </a:ext>
              </a:extLst>
            </p:cNvPr>
            <p:cNvSpPr txBox="1"/>
            <p:nvPr/>
          </p:nvSpPr>
          <p:spPr>
            <a:xfrm>
              <a:off x="5265421" y="4311765"/>
              <a:ext cx="16611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j-lt"/>
                </a:rPr>
                <a:t>Basic SWG with URL filtering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5EBC49E1-223B-4D81-9B29-39BB0C60162A}"/>
              </a:ext>
            </a:extLst>
          </p:cNvPr>
          <p:cNvGrpSpPr/>
          <p:nvPr/>
        </p:nvGrpSpPr>
        <p:grpSpPr>
          <a:xfrm>
            <a:off x="6321130" y="1591344"/>
            <a:ext cx="2468881" cy="3675312"/>
            <a:chOff x="4861559" y="2103120"/>
            <a:chExt cx="2468881" cy="3675312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09B51E27-867B-4DC2-8245-7800E4E05A7B}"/>
                </a:ext>
              </a:extLst>
            </p:cNvPr>
            <p:cNvSpPr/>
            <p:nvPr/>
          </p:nvSpPr>
          <p:spPr>
            <a:xfrm>
              <a:off x="4861560" y="2103120"/>
              <a:ext cx="2468880" cy="36711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dirty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ED78E536-2A37-48BA-B788-2A357C31CAB5}"/>
                </a:ext>
              </a:extLst>
            </p:cNvPr>
            <p:cNvSpPr/>
            <p:nvPr/>
          </p:nvSpPr>
          <p:spPr>
            <a:xfrm>
              <a:off x="4861560" y="2103120"/>
              <a:ext cx="2468880" cy="463831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dirty="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E726C49D-A742-4F6E-B683-5967C04F9BD4}"/>
                </a:ext>
              </a:extLst>
            </p:cNvPr>
            <p:cNvSpPr/>
            <p:nvPr/>
          </p:nvSpPr>
          <p:spPr>
            <a:xfrm>
              <a:off x="4861560" y="2566951"/>
              <a:ext cx="2468880" cy="125840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dirty="0"/>
            </a:p>
          </p:txBody>
        </p:sp>
        <p:sp>
          <p:nvSpPr>
            <p:cNvPr id="19" name="Arrow: Pentagon 18">
              <a:extLst>
                <a:ext uri="{FF2B5EF4-FFF2-40B4-BE49-F238E27FC236}">
                  <a16:creationId xmlns:a16="http://schemas.microsoft.com/office/drawing/2014/main" id="{64E8140F-4665-49F2-82EB-8E0A8853F62E}"/>
                </a:ext>
              </a:extLst>
            </p:cNvPr>
            <p:cNvSpPr/>
            <p:nvPr/>
          </p:nvSpPr>
          <p:spPr>
            <a:xfrm rot="16200000">
              <a:off x="5898631" y="4346624"/>
              <a:ext cx="394736" cy="2468880"/>
            </a:xfrm>
            <a:prstGeom prst="homePlat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5198FDF-E8DF-4D7A-B386-5AE9DB854EDA}"/>
                </a:ext>
              </a:extLst>
            </p:cNvPr>
            <p:cNvSpPr txBox="1"/>
            <p:nvPr/>
          </p:nvSpPr>
          <p:spPr>
            <a:xfrm>
              <a:off x="5097971" y="2144380"/>
              <a:ext cx="19960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MY" dirty="0">
                  <a:solidFill>
                    <a:schemeClr val="bg1"/>
                  </a:solidFill>
                </a:rPr>
                <a:t>Premium Bundle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DDB5DB6D-9315-49E4-A2EC-C291A4E6EF85}"/>
                </a:ext>
              </a:extLst>
            </p:cNvPr>
            <p:cNvSpPr txBox="1"/>
            <p:nvPr/>
          </p:nvSpPr>
          <p:spPr>
            <a:xfrm>
              <a:off x="5517955" y="2868165"/>
              <a:ext cx="115608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MY" sz="4000" b="1" dirty="0">
                  <a:solidFill>
                    <a:schemeClr val="bg1"/>
                  </a:solidFill>
                  <a:latin typeface="+mj-lt"/>
                </a:rPr>
                <a:t>70</a:t>
              </a:r>
              <a:r>
                <a:rPr lang="en-MY" sz="4000" dirty="0">
                  <a:solidFill>
                    <a:schemeClr val="bg1"/>
                  </a:solidFill>
                  <a:latin typeface="+mj-lt"/>
                </a:rPr>
                <a:t>%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DC181134-FC28-485E-8397-3CF97D9DF379}"/>
                </a:ext>
              </a:extLst>
            </p:cNvPr>
            <p:cNvSpPr txBox="1"/>
            <p:nvPr/>
          </p:nvSpPr>
          <p:spPr>
            <a:xfrm>
              <a:off x="5448224" y="3362850"/>
              <a:ext cx="12955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MY" dirty="0">
                  <a:solidFill>
                    <a:schemeClr val="bg1"/>
                  </a:solidFill>
                </a:rPr>
                <a:t>Hardware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7255796E-C5B9-468E-8356-97A4833E8186}"/>
                </a:ext>
              </a:extLst>
            </p:cNvPr>
            <p:cNvSpPr txBox="1"/>
            <p:nvPr/>
          </p:nvSpPr>
          <p:spPr>
            <a:xfrm>
              <a:off x="5265418" y="3983165"/>
              <a:ext cx="166116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Anti-Malware Protection &amp; Threat Intelligence</a:t>
              </a:r>
            </a:p>
          </p:txBody>
        </p:sp>
      </p:grpSp>
      <p:grpSp>
        <p:nvGrpSpPr>
          <p:cNvPr id="24" name="组合 45">
            <a:extLst>
              <a:ext uri="{FF2B5EF4-FFF2-40B4-BE49-F238E27FC236}">
                <a16:creationId xmlns:a16="http://schemas.microsoft.com/office/drawing/2014/main" id="{9D77BACC-438C-4F15-9C47-FB2A130CD8A7}"/>
              </a:ext>
            </a:extLst>
          </p:cNvPr>
          <p:cNvGrpSpPr/>
          <p:nvPr/>
        </p:nvGrpSpPr>
        <p:grpSpPr>
          <a:xfrm>
            <a:off x="3964337" y="2121570"/>
            <a:ext cx="1283906" cy="208164"/>
            <a:chOff x="2447760" y="2123651"/>
            <a:chExt cx="1283906" cy="208164"/>
          </a:xfrm>
        </p:grpSpPr>
        <p:sp>
          <p:nvSpPr>
            <p:cNvPr id="25" name="五角星 32">
              <a:extLst>
                <a:ext uri="{FF2B5EF4-FFF2-40B4-BE49-F238E27FC236}">
                  <a16:creationId xmlns:a16="http://schemas.microsoft.com/office/drawing/2014/main" id="{C0629AFC-3A17-42E8-A596-2A99B222CF0B}"/>
                </a:ext>
              </a:extLst>
            </p:cNvPr>
            <p:cNvSpPr/>
            <p:nvPr/>
          </p:nvSpPr>
          <p:spPr>
            <a:xfrm>
              <a:off x="2447760" y="2123651"/>
              <a:ext cx="208164" cy="208164"/>
            </a:xfrm>
            <a:prstGeom prst="star5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6" name="五角星 39">
              <a:extLst>
                <a:ext uri="{FF2B5EF4-FFF2-40B4-BE49-F238E27FC236}">
                  <a16:creationId xmlns:a16="http://schemas.microsoft.com/office/drawing/2014/main" id="{FB7BCF11-A953-4270-B273-57C81BBEAF2B}"/>
                </a:ext>
              </a:extLst>
            </p:cNvPr>
            <p:cNvSpPr/>
            <p:nvPr/>
          </p:nvSpPr>
          <p:spPr>
            <a:xfrm>
              <a:off x="2716696" y="2123651"/>
              <a:ext cx="208164" cy="208164"/>
            </a:xfrm>
            <a:prstGeom prst="star5">
              <a:avLst/>
            </a:prstGeom>
            <a:solidFill>
              <a:srgbClr val="FFC8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7" name="五角星 40">
              <a:extLst>
                <a:ext uri="{FF2B5EF4-FFF2-40B4-BE49-F238E27FC236}">
                  <a16:creationId xmlns:a16="http://schemas.microsoft.com/office/drawing/2014/main" id="{7F4D4A11-FB58-430F-92B3-DE91F2BEB9F7}"/>
                </a:ext>
              </a:extLst>
            </p:cNvPr>
            <p:cNvSpPr/>
            <p:nvPr/>
          </p:nvSpPr>
          <p:spPr>
            <a:xfrm>
              <a:off x="2985632" y="2123651"/>
              <a:ext cx="208164" cy="208164"/>
            </a:xfrm>
            <a:prstGeom prst="star5">
              <a:avLst/>
            </a:prstGeom>
            <a:solidFill>
              <a:srgbClr val="FFC8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8" name="五角星 43">
              <a:extLst>
                <a:ext uri="{FF2B5EF4-FFF2-40B4-BE49-F238E27FC236}">
                  <a16:creationId xmlns:a16="http://schemas.microsoft.com/office/drawing/2014/main" id="{49BAEED4-FD03-4861-A34C-4858F35CEF74}"/>
                </a:ext>
              </a:extLst>
            </p:cNvPr>
            <p:cNvSpPr/>
            <p:nvPr/>
          </p:nvSpPr>
          <p:spPr>
            <a:xfrm>
              <a:off x="3254568" y="2123651"/>
              <a:ext cx="208164" cy="208164"/>
            </a:xfrm>
            <a:prstGeom prst="star5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9" name="五角星 44">
              <a:extLst>
                <a:ext uri="{FF2B5EF4-FFF2-40B4-BE49-F238E27FC236}">
                  <a16:creationId xmlns:a16="http://schemas.microsoft.com/office/drawing/2014/main" id="{B5E7C9C3-53B0-4E9C-ADB8-070A61542048}"/>
                </a:ext>
              </a:extLst>
            </p:cNvPr>
            <p:cNvSpPr/>
            <p:nvPr/>
          </p:nvSpPr>
          <p:spPr>
            <a:xfrm>
              <a:off x="3523502" y="2123651"/>
              <a:ext cx="208164" cy="208164"/>
            </a:xfrm>
            <a:prstGeom prst="star5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</p:grpSp>
      <p:grpSp>
        <p:nvGrpSpPr>
          <p:cNvPr id="30" name="组合 46">
            <a:extLst>
              <a:ext uri="{FF2B5EF4-FFF2-40B4-BE49-F238E27FC236}">
                <a16:creationId xmlns:a16="http://schemas.microsoft.com/office/drawing/2014/main" id="{580B657D-5E69-4F53-BEF9-747C1FB05F6F}"/>
              </a:ext>
            </a:extLst>
          </p:cNvPr>
          <p:cNvGrpSpPr/>
          <p:nvPr/>
        </p:nvGrpSpPr>
        <p:grpSpPr>
          <a:xfrm>
            <a:off x="6913617" y="2121570"/>
            <a:ext cx="1283906" cy="208164"/>
            <a:chOff x="2447760" y="2123651"/>
            <a:chExt cx="1283906" cy="208164"/>
          </a:xfrm>
        </p:grpSpPr>
        <p:sp>
          <p:nvSpPr>
            <p:cNvPr id="31" name="五角星 47">
              <a:extLst>
                <a:ext uri="{FF2B5EF4-FFF2-40B4-BE49-F238E27FC236}">
                  <a16:creationId xmlns:a16="http://schemas.microsoft.com/office/drawing/2014/main" id="{5297E0F6-8BA5-413F-B9AC-4C6FBB9CB67D}"/>
                </a:ext>
              </a:extLst>
            </p:cNvPr>
            <p:cNvSpPr/>
            <p:nvPr/>
          </p:nvSpPr>
          <p:spPr>
            <a:xfrm>
              <a:off x="2447760" y="2123651"/>
              <a:ext cx="208164" cy="208164"/>
            </a:xfrm>
            <a:prstGeom prst="star5">
              <a:avLst/>
            </a:prstGeom>
            <a:solidFill>
              <a:srgbClr val="FFC8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32" name="五角星 48">
              <a:extLst>
                <a:ext uri="{FF2B5EF4-FFF2-40B4-BE49-F238E27FC236}">
                  <a16:creationId xmlns:a16="http://schemas.microsoft.com/office/drawing/2014/main" id="{10CE1EEC-CCB6-4CEC-ACAD-47109851147F}"/>
                </a:ext>
              </a:extLst>
            </p:cNvPr>
            <p:cNvSpPr/>
            <p:nvPr/>
          </p:nvSpPr>
          <p:spPr>
            <a:xfrm>
              <a:off x="2716696" y="2123651"/>
              <a:ext cx="208164" cy="208164"/>
            </a:xfrm>
            <a:prstGeom prst="star5">
              <a:avLst/>
            </a:prstGeom>
            <a:solidFill>
              <a:srgbClr val="FFC8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33" name="五角星 49">
              <a:extLst>
                <a:ext uri="{FF2B5EF4-FFF2-40B4-BE49-F238E27FC236}">
                  <a16:creationId xmlns:a16="http://schemas.microsoft.com/office/drawing/2014/main" id="{7B301A0E-A541-49A1-A0BB-3493DBFA2118}"/>
                </a:ext>
              </a:extLst>
            </p:cNvPr>
            <p:cNvSpPr/>
            <p:nvPr/>
          </p:nvSpPr>
          <p:spPr>
            <a:xfrm>
              <a:off x="2985632" y="2123651"/>
              <a:ext cx="208164" cy="208164"/>
            </a:xfrm>
            <a:prstGeom prst="star5">
              <a:avLst/>
            </a:prstGeom>
            <a:solidFill>
              <a:srgbClr val="FFC8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34" name="五角星 50">
              <a:extLst>
                <a:ext uri="{FF2B5EF4-FFF2-40B4-BE49-F238E27FC236}">
                  <a16:creationId xmlns:a16="http://schemas.microsoft.com/office/drawing/2014/main" id="{FF9A53E8-005C-4BEF-839A-4C00EC0A2F8F}"/>
                </a:ext>
              </a:extLst>
            </p:cNvPr>
            <p:cNvSpPr/>
            <p:nvPr/>
          </p:nvSpPr>
          <p:spPr>
            <a:xfrm>
              <a:off x="3254568" y="2123651"/>
              <a:ext cx="208164" cy="208164"/>
            </a:xfrm>
            <a:prstGeom prst="star5">
              <a:avLst/>
            </a:prstGeom>
            <a:solidFill>
              <a:srgbClr val="FFC8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35" name="五角星 51">
              <a:extLst>
                <a:ext uri="{FF2B5EF4-FFF2-40B4-BE49-F238E27FC236}">
                  <a16:creationId xmlns:a16="http://schemas.microsoft.com/office/drawing/2014/main" id="{1B2D2543-180B-41A6-B8ED-6EFF37926129}"/>
                </a:ext>
              </a:extLst>
            </p:cNvPr>
            <p:cNvSpPr/>
            <p:nvPr/>
          </p:nvSpPr>
          <p:spPr>
            <a:xfrm>
              <a:off x="3523502" y="2123651"/>
              <a:ext cx="208164" cy="208164"/>
            </a:xfrm>
            <a:prstGeom prst="star5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12981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1136724-06E0-46C1-B780-AA2DF86AF0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11EEEE-97C6-4F9F-A6BE-0414E895C6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6</a:t>
            </a:fld>
            <a:endParaRPr lang="zh-CN" altLang="en-US" dirty="0"/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1038815D-001B-49D0-9737-5CDEF6B6217A}"/>
              </a:ext>
            </a:extLst>
          </p:cNvPr>
          <p:cNvSpPr/>
          <p:nvPr/>
        </p:nvSpPr>
        <p:spPr>
          <a:xfrm>
            <a:off x="579650" y="223186"/>
            <a:ext cx="61183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New Pricing Bundle - Breakdown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CB823B6-CDB8-46B9-AAB5-2F8D85680D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5052139"/>
              </p:ext>
            </p:extLst>
          </p:nvPr>
        </p:nvGraphicFramePr>
        <p:xfrm>
          <a:off x="1703070" y="1024957"/>
          <a:ext cx="8446770" cy="510152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173949">
                  <a:extLst>
                    <a:ext uri="{9D8B030D-6E8A-4147-A177-3AD203B41FA5}">
                      <a16:colId xmlns:a16="http://schemas.microsoft.com/office/drawing/2014/main" val="2192955833"/>
                    </a:ext>
                  </a:extLst>
                </a:gridCol>
                <a:gridCol w="1612346">
                  <a:extLst>
                    <a:ext uri="{9D8B030D-6E8A-4147-A177-3AD203B41FA5}">
                      <a16:colId xmlns:a16="http://schemas.microsoft.com/office/drawing/2014/main" val="3379087663"/>
                    </a:ext>
                  </a:extLst>
                </a:gridCol>
                <a:gridCol w="1660475">
                  <a:extLst>
                    <a:ext uri="{9D8B030D-6E8A-4147-A177-3AD203B41FA5}">
                      <a16:colId xmlns:a16="http://schemas.microsoft.com/office/drawing/2014/main" val="498905440"/>
                    </a:ext>
                  </a:extLst>
                </a:gridCol>
              </a:tblGrid>
              <a:tr h="462750"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108000" marB="108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Essential</a:t>
                      </a:r>
                      <a:endParaRPr lang="en-MY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108000" anchor="b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Premium</a:t>
                      </a:r>
                      <a:endParaRPr lang="en-MY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10800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2403161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effectLst/>
                        </a:rPr>
                        <a:t>Bandwidth Management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6667897"/>
                  </a:ext>
                </a:extLst>
              </a:tr>
              <a:tr h="389982"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effectLst/>
                        </a:rPr>
                        <a:t>User Authentication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8135679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effectLst/>
                        </a:rPr>
                        <a:t>Traffic Control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3740226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effectLst/>
                        </a:rPr>
                        <a:t>Content Audit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7116732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MY" sz="1400" u="none" strike="noStrike" dirty="0">
                          <a:effectLst/>
                        </a:rPr>
                        <a:t>Proxy Avoidance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2221840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</a:rPr>
                        <a:t>Endpoints Management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4675243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</a:rPr>
                        <a:t>Report Center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9504231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effectLst/>
                        </a:rPr>
                        <a:t>Link Load Balance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3575908"/>
                  </a:ext>
                </a:extLst>
              </a:tr>
              <a:tr h="397286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</a:rPr>
                        <a:t>Support Services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5561304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 err="1">
                          <a:effectLst/>
                        </a:rPr>
                        <a:t>Sangfor</a:t>
                      </a:r>
                      <a:r>
                        <a:rPr lang="en-MY" sz="1400" u="none" strike="noStrike" dirty="0">
                          <a:effectLst/>
                        </a:rPr>
                        <a:t> URL Database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2127864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effectLst/>
                        </a:rPr>
                        <a:t>Anti Malware (Engine Zero)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0505315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MY" sz="1400" u="none" strike="noStrike" dirty="0">
                          <a:effectLst/>
                        </a:rPr>
                        <a:t>Threat Intelligence (Neural-X)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7904892"/>
                  </a:ext>
                </a:extLst>
              </a:tr>
            </a:tbl>
          </a:graphicData>
        </a:graphic>
      </p:graphicFrame>
      <p:pic>
        <p:nvPicPr>
          <p:cNvPr id="7" name="图形 11" descr="复选标记">
            <a:extLst>
              <a:ext uri="{FF2B5EF4-FFF2-40B4-BE49-F238E27FC236}">
                <a16:creationId xmlns:a16="http://schemas.microsoft.com/office/drawing/2014/main" id="{3C4EE26C-F4DF-4B3C-BF87-BE98411959C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62596" y="1530507"/>
            <a:ext cx="222885" cy="222885"/>
          </a:xfrm>
          <a:prstGeom prst="rect">
            <a:avLst/>
          </a:prstGeom>
        </p:spPr>
      </p:pic>
      <p:pic>
        <p:nvPicPr>
          <p:cNvPr id="8" name="图形 11" descr="复选标记">
            <a:extLst>
              <a:ext uri="{FF2B5EF4-FFF2-40B4-BE49-F238E27FC236}">
                <a16:creationId xmlns:a16="http://schemas.microsoft.com/office/drawing/2014/main" id="{AA0E01B7-D813-4568-AF91-997A2265C05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62595" y="1920500"/>
            <a:ext cx="222885" cy="222885"/>
          </a:xfrm>
          <a:prstGeom prst="rect">
            <a:avLst/>
          </a:prstGeom>
        </p:spPr>
      </p:pic>
      <p:pic>
        <p:nvPicPr>
          <p:cNvPr id="9" name="图形 11" descr="复选标记">
            <a:extLst>
              <a:ext uri="{FF2B5EF4-FFF2-40B4-BE49-F238E27FC236}">
                <a16:creationId xmlns:a16="http://schemas.microsoft.com/office/drawing/2014/main" id="{07281BE2-0D35-47CF-99AA-EC832762CB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62594" y="2321076"/>
            <a:ext cx="222885" cy="222885"/>
          </a:xfrm>
          <a:prstGeom prst="rect">
            <a:avLst/>
          </a:prstGeom>
        </p:spPr>
      </p:pic>
      <p:pic>
        <p:nvPicPr>
          <p:cNvPr id="10" name="图形 11" descr="复选标记">
            <a:extLst>
              <a:ext uri="{FF2B5EF4-FFF2-40B4-BE49-F238E27FC236}">
                <a16:creationId xmlns:a16="http://schemas.microsoft.com/office/drawing/2014/main" id="{9B35A565-E6E8-49EB-BC3B-144EC879C3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62594" y="2704448"/>
            <a:ext cx="222885" cy="222885"/>
          </a:xfrm>
          <a:prstGeom prst="rect">
            <a:avLst/>
          </a:prstGeom>
        </p:spPr>
      </p:pic>
      <p:pic>
        <p:nvPicPr>
          <p:cNvPr id="11" name="图形 11" descr="复选标记">
            <a:extLst>
              <a:ext uri="{FF2B5EF4-FFF2-40B4-BE49-F238E27FC236}">
                <a16:creationId xmlns:a16="http://schemas.microsoft.com/office/drawing/2014/main" id="{02A66464-3D0F-4860-A102-A73FB3CFF6F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62593" y="3081199"/>
            <a:ext cx="222885" cy="222885"/>
          </a:xfrm>
          <a:prstGeom prst="rect">
            <a:avLst/>
          </a:prstGeom>
        </p:spPr>
      </p:pic>
      <p:pic>
        <p:nvPicPr>
          <p:cNvPr id="12" name="图形 11" descr="复选标记">
            <a:extLst>
              <a:ext uri="{FF2B5EF4-FFF2-40B4-BE49-F238E27FC236}">
                <a16:creationId xmlns:a16="http://schemas.microsoft.com/office/drawing/2014/main" id="{51A266DA-A08D-4E41-A081-D9DDB7D98D2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67098" y="3481775"/>
            <a:ext cx="222885" cy="222885"/>
          </a:xfrm>
          <a:prstGeom prst="rect">
            <a:avLst/>
          </a:prstGeom>
        </p:spPr>
      </p:pic>
      <p:pic>
        <p:nvPicPr>
          <p:cNvPr id="13" name="图形 11" descr="复选标记">
            <a:extLst>
              <a:ext uri="{FF2B5EF4-FFF2-40B4-BE49-F238E27FC236}">
                <a16:creationId xmlns:a16="http://schemas.microsoft.com/office/drawing/2014/main" id="{2F5B11A3-3477-4D21-A7B8-9F836B70EAB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62592" y="3887573"/>
            <a:ext cx="222885" cy="222885"/>
          </a:xfrm>
          <a:prstGeom prst="rect">
            <a:avLst/>
          </a:prstGeom>
        </p:spPr>
      </p:pic>
      <p:pic>
        <p:nvPicPr>
          <p:cNvPr id="14" name="图形 11" descr="复选标记">
            <a:extLst>
              <a:ext uri="{FF2B5EF4-FFF2-40B4-BE49-F238E27FC236}">
                <a16:creationId xmlns:a16="http://schemas.microsoft.com/office/drawing/2014/main" id="{663D8881-1890-4031-AA1C-0428DB1D184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41379" y="4258816"/>
            <a:ext cx="222885" cy="222885"/>
          </a:xfrm>
          <a:prstGeom prst="rect">
            <a:avLst/>
          </a:prstGeom>
        </p:spPr>
      </p:pic>
      <p:pic>
        <p:nvPicPr>
          <p:cNvPr id="15" name="图形 11" descr="复选标记">
            <a:extLst>
              <a:ext uri="{FF2B5EF4-FFF2-40B4-BE49-F238E27FC236}">
                <a16:creationId xmlns:a16="http://schemas.microsoft.com/office/drawing/2014/main" id="{5962072D-5B30-46E2-B42E-A14C0617499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41378" y="4633589"/>
            <a:ext cx="222885" cy="222885"/>
          </a:xfrm>
          <a:prstGeom prst="rect">
            <a:avLst/>
          </a:prstGeom>
        </p:spPr>
      </p:pic>
      <p:pic>
        <p:nvPicPr>
          <p:cNvPr id="16" name="图形 11" descr="复选标记">
            <a:extLst>
              <a:ext uri="{FF2B5EF4-FFF2-40B4-BE49-F238E27FC236}">
                <a16:creationId xmlns:a16="http://schemas.microsoft.com/office/drawing/2014/main" id="{A1448282-8087-4628-8384-76C028E589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57313" y="5034165"/>
            <a:ext cx="222885" cy="222885"/>
          </a:xfrm>
          <a:prstGeom prst="rect">
            <a:avLst/>
          </a:prstGeom>
        </p:spPr>
      </p:pic>
      <p:pic>
        <p:nvPicPr>
          <p:cNvPr id="17" name="图形 11" descr="复选标记">
            <a:extLst>
              <a:ext uri="{FF2B5EF4-FFF2-40B4-BE49-F238E27FC236}">
                <a16:creationId xmlns:a16="http://schemas.microsoft.com/office/drawing/2014/main" id="{24179DB6-B539-49CA-A708-0ADB636A256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78036" y="1545747"/>
            <a:ext cx="222885" cy="222885"/>
          </a:xfrm>
          <a:prstGeom prst="rect">
            <a:avLst/>
          </a:prstGeom>
        </p:spPr>
      </p:pic>
      <p:pic>
        <p:nvPicPr>
          <p:cNvPr id="18" name="图形 11" descr="复选标记">
            <a:extLst>
              <a:ext uri="{FF2B5EF4-FFF2-40B4-BE49-F238E27FC236}">
                <a16:creationId xmlns:a16="http://schemas.microsoft.com/office/drawing/2014/main" id="{6FE1F31D-F525-490F-85EB-86B892F8CFA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78035" y="1935740"/>
            <a:ext cx="222885" cy="222885"/>
          </a:xfrm>
          <a:prstGeom prst="rect">
            <a:avLst/>
          </a:prstGeom>
        </p:spPr>
      </p:pic>
      <p:pic>
        <p:nvPicPr>
          <p:cNvPr id="19" name="图形 11" descr="复选标记">
            <a:extLst>
              <a:ext uri="{FF2B5EF4-FFF2-40B4-BE49-F238E27FC236}">
                <a16:creationId xmlns:a16="http://schemas.microsoft.com/office/drawing/2014/main" id="{4F7B90B5-5172-4CC8-BCB9-816151CE5E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78034" y="2336316"/>
            <a:ext cx="222885" cy="222885"/>
          </a:xfrm>
          <a:prstGeom prst="rect">
            <a:avLst/>
          </a:prstGeom>
        </p:spPr>
      </p:pic>
      <p:pic>
        <p:nvPicPr>
          <p:cNvPr id="20" name="图形 11" descr="复选标记">
            <a:extLst>
              <a:ext uri="{FF2B5EF4-FFF2-40B4-BE49-F238E27FC236}">
                <a16:creationId xmlns:a16="http://schemas.microsoft.com/office/drawing/2014/main" id="{1469CE19-C59B-4C28-BA33-4D9FA55A94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78034" y="2719688"/>
            <a:ext cx="222885" cy="222885"/>
          </a:xfrm>
          <a:prstGeom prst="rect">
            <a:avLst/>
          </a:prstGeom>
        </p:spPr>
      </p:pic>
      <p:pic>
        <p:nvPicPr>
          <p:cNvPr id="21" name="图形 11" descr="复选标记">
            <a:extLst>
              <a:ext uri="{FF2B5EF4-FFF2-40B4-BE49-F238E27FC236}">
                <a16:creationId xmlns:a16="http://schemas.microsoft.com/office/drawing/2014/main" id="{E4E04D83-CDB8-48E5-A6DE-3A4E664E9F6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78033" y="3096439"/>
            <a:ext cx="222885" cy="222885"/>
          </a:xfrm>
          <a:prstGeom prst="rect">
            <a:avLst/>
          </a:prstGeom>
        </p:spPr>
      </p:pic>
      <p:pic>
        <p:nvPicPr>
          <p:cNvPr id="22" name="图形 11" descr="复选标记">
            <a:extLst>
              <a:ext uri="{FF2B5EF4-FFF2-40B4-BE49-F238E27FC236}">
                <a16:creationId xmlns:a16="http://schemas.microsoft.com/office/drawing/2014/main" id="{F3F68F3B-9994-4CAF-BD76-561866C269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82538" y="3497015"/>
            <a:ext cx="222885" cy="222885"/>
          </a:xfrm>
          <a:prstGeom prst="rect">
            <a:avLst/>
          </a:prstGeom>
        </p:spPr>
      </p:pic>
      <p:pic>
        <p:nvPicPr>
          <p:cNvPr id="23" name="图形 11" descr="复选标记">
            <a:extLst>
              <a:ext uri="{FF2B5EF4-FFF2-40B4-BE49-F238E27FC236}">
                <a16:creationId xmlns:a16="http://schemas.microsoft.com/office/drawing/2014/main" id="{F4FC6C74-1C3B-4776-9E5B-5B25AC78804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78032" y="3902813"/>
            <a:ext cx="222885" cy="222885"/>
          </a:xfrm>
          <a:prstGeom prst="rect">
            <a:avLst/>
          </a:prstGeom>
        </p:spPr>
      </p:pic>
      <p:pic>
        <p:nvPicPr>
          <p:cNvPr id="24" name="图形 11" descr="复选标记">
            <a:extLst>
              <a:ext uri="{FF2B5EF4-FFF2-40B4-BE49-F238E27FC236}">
                <a16:creationId xmlns:a16="http://schemas.microsoft.com/office/drawing/2014/main" id="{D81BD73B-E36A-41D7-80C0-17D8CB7C6A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56819" y="4274056"/>
            <a:ext cx="222885" cy="222885"/>
          </a:xfrm>
          <a:prstGeom prst="rect">
            <a:avLst/>
          </a:prstGeom>
        </p:spPr>
      </p:pic>
      <p:pic>
        <p:nvPicPr>
          <p:cNvPr id="25" name="图形 11" descr="复选标记">
            <a:extLst>
              <a:ext uri="{FF2B5EF4-FFF2-40B4-BE49-F238E27FC236}">
                <a16:creationId xmlns:a16="http://schemas.microsoft.com/office/drawing/2014/main" id="{86CEE30D-F8EA-4B95-93D8-7BD0E4F53C8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56818" y="4648829"/>
            <a:ext cx="222885" cy="222885"/>
          </a:xfrm>
          <a:prstGeom prst="rect">
            <a:avLst/>
          </a:prstGeom>
        </p:spPr>
      </p:pic>
      <p:pic>
        <p:nvPicPr>
          <p:cNvPr id="26" name="图形 11" descr="复选标记">
            <a:extLst>
              <a:ext uri="{FF2B5EF4-FFF2-40B4-BE49-F238E27FC236}">
                <a16:creationId xmlns:a16="http://schemas.microsoft.com/office/drawing/2014/main" id="{EB042958-2559-43E4-B321-42DC27D5DB9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72753" y="5049405"/>
            <a:ext cx="222885" cy="222885"/>
          </a:xfrm>
          <a:prstGeom prst="rect">
            <a:avLst/>
          </a:prstGeom>
        </p:spPr>
      </p:pic>
      <p:pic>
        <p:nvPicPr>
          <p:cNvPr id="27" name="图形 11" descr="复选标记">
            <a:extLst>
              <a:ext uri="{FF2B5EF4-FFF2-40B4-BE49-F238E27FC236}">
                <a16:creationId xmlns:a16="http://schemas.microsoft.com/office/drawing/2014/main" id="{9FC83E4A-4F54-4E3B-9FCD-0804A336BE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82538" y="5447997"/>
            <a:ext cx="222885" cy="222885"/>
          </a:xfrm>
          <a:prstGeom prst="rect">
            <a:avLst/>
          </a:prstGeom>
        </p:spPr>
      </p:pic>
      <p:pic>
        <p:nvPicPr>
          <p:cNvPr id="28" name="图形 11" descr="复选标记">
            <a:extLst>
              <a:ext uri="{FF2B5EF4-FFF2-40B4-BE49-F238E27FC236}">
                <a16:creationId xmlns:a16="http://schemas.microsoft.com/office/drawing/2014/main" id="{62F2123D-1815-40F7-815D-F66B07F874E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72752" y="5808300"/>
            <a:ext cx="222885" cy="222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6762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43B2FBFB-97F0-8348-BC76-428222D65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1DF930C-527F-0B42-BCC8-7F5397F91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7</a:t>
            </a:fld>
            <a:endParaRPr lang="zh-CN" altLang="en-US" dirty="0"/>
          </a:p>
        </p:txBody>
      </p:sp>
      <p:sp>
        <p:nvSpPr>
          <p:cNvPr id="5" name="TextBox 14">
            <a:extLst>
              <a:ext uri="{FF2B5EF4-FFF2-40B4-BE49-F238E27FC236}">
                <a16:creationId xmlns:a16="http://schemas.microsoft.com/office/drawing/2014/main" id="{B5BC12F8-265F-5C47-8523-A1DE4C66C382}"/>
              </a:ext>
            </a:extLst>
          </p:cNvPr>
          <p:cNvSpPr txBox="1"/>
          <p:nvPr/>
        </p:nvSpPr>
        <p:spPr>
          <a:xfrm>
            <a:off x="1216526" y="4332342"/>
            <a:ext cx="25741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Increase devices and platform diversity</a:t>
            </a:r>
            <a:endParaRPr lang="zh-CN" altLang="en-US" sz="14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" name="TextBox 15">
            <a:extLst>
              <a:ext uri="{FF2B5EF4-FFF2-40B4-BE49-F238E27FC236}">
                <a16:creationId xmlns:a16="http://schemas.microsoft.com/office/drawing/2014/main" id="{E59C45F3-48F4-A247-8256-5BECAEE1C093}"/>
              </a:ext>
            </a:extLst>
          </p:cNvPr>
          <p:cNvSpPr txBox="1"/>
          <p:nvPr/>
        </p:nvSpPr>
        <p:spPr>
          <a:xfrm>
            <a:off x="4921785" y="4344387"/>
            <a:ext cx="21588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Complexity of IT operation</a:t>
            </a:r>
            <a:endParaRPr lang="zh-CN" altLang="en-US" sz="14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" name="TextBox 16">
            <a:extLst>
              <a:ext uri="{FF2B5EF4-FFF2-40B4-BE49-F238E27FC236}">
                <a16:creationId xmlns:a16="http://schemas.microsoft.com/office/drawing/2014/main" id="{5604DA2C-339A-8E49-84C2-D82A338EE788}"/>
              </a:ext>
            </a:extLst>
          </p:cNvPr>
          <p:cNvSpPr txBox="1"/>
          <p:nvPr/>
        </p:nvSpPr>
        <p:spPr>
          <a:xfrm>
            <a:off x="8166591" y="4344387"/>
            <a:ext cx="27432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Unknown &amp; Non-traditional device</a:t>
            </a:r>
            <a:endParaRPr lang="zh-CN" altLang="en-US" sz="14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BFBD1095-C7E2-C74C-A845-67D048D6B8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/>
        </p:blipFill>
        <p:spPr>
          <a:xfrm>
            <a:off x="4555506" y="2271558"/>
            <a:ext cx="2891388" cy="1938361"/>
          </a:xfrm>
          <a:prstGeom prst="rect">
            <a:avLst/>
          </a:prstGeom>
          <a:ln w="22225">
            <a:solidFill>
              <a:schemeClr val="bg1"/>
            </a:solidFill>
          </a:ln>
          <a:effectLst/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3C2B7C19-6531-E848-9474-AF9A840D7A2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15507" r="15507"/>
          <a:stretch/>
        </p:blipFill>
        <p:spPr>
          <a:xfrm>
            <a:off x="1089660" y="2271558"/>
            <a:ext cx="2827869" cy="1938360"/>
          </a:xfrm>
          <a:prstGeom prst="rect">
            <a:avLst/>
          </a:prstGeom>
          <a:ln w="22225">
            <a:solidFill>
              <a:schemeClr val="bg1"/>
            </a:solidFill>
          </a:ln>
        </p:spPr>
      </p:pic>
      <p:sp>
        <p:nvSpPr>
          <p:cNvPr id="16" name="矩形 15">
            <a:extLst>
              <a:ext uri="{FF2B5EF4-FFF2-40B4-BE49-F238E27FC236}">
                <a16:creationId xmlns:a16="http://schemas.microsoft.com/office/drawing/2014/main" id="{D491CA53-140E-A345-B1D8-5D31D633F61C}"/>
              </a:ext>
            </a:extLst>
          </p:cNvPr>
          <p:cNvSpPr/>
          <p:nvPr/>
        </p:nvSpPr>
        <p:spPr>
          <a:xfrm>
            <a:off x="579651" y="200326"/>
            <a:ext cx="21595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Challenges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BBD919E3-7DFF-7742-946C-DF1F7783C47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4872" y="2271557"/>
            <a:ext cx="2906640" cy="1938361"/>
          </a:xfrm>
          <a:prstGeom prst="rect">
            <a:avLst/>
          </a:prstGeom>
          <a:ln w="2222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786208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>
            <a:extLst>
              <a:ext uri="{FF2B5EF4-FFF2-40B4-BE49-F238E27FC236}">
                <a16:creationId xmlns:a16="http://schemas.microsoft.com/office/drawing/2014/main" id="{7E15AA11-7ACE-9649-96E9-0EB2603D8F58}"/>
              </a:ext>
            </a:extLst>
          </p:cNvPr>
          <p:cNvSpPr/>
          <p:nvPr/>
        </p:nvSpPr>
        <p:spPr>
          <a:xfrm>
            <a:off x="7956171" y="2076368"/>
            <a:ext cx="3097910" cy="2038474"/>
          </a:xfrm>
          <a:prstGeom prst="rect">
            <a:avLst/>
          </a:prstGeom>
          <a:gradFill>
            <a:gsLst>
              <a:gs pos="0">
                <a:srgbClr val="0070C0">
                  <a:alpha val="37000"/>
                </a:srgbClr>
              </a:gs>
              <a:gs pos="99000">
                <a:srgbClr val="0070C0">
                  <a:alpha val="0"/>
                </a:srgbClr>
              </a:gs>
            </a:gsLst>
            <a:lin ang="5400000" scaled="1"/>
          </a:gradFill>
          <a:ln>
            <a:gradFill>
              <a:gsLst>
                <a:gs pos="0">
                  <a:srgbClr val="00B0F0"/>
                </a:gs>
                <a:gs pos="99000">
                  <a:srgbClr val="00B0F0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50DCE768-E89E-F346-B4BB-3211B175A677}"/>
              </a:ext>
            </a:extLst>
          </p:cNvPr>
          <p:cNvSpPr/>
          <p:nvPr/>
        </p:nvSpPr>
        <p:spPr>
          <a:xfrm>
            <a:off x="4569461" y="2076368"/>
            <a:ext cx="3050540" cy="2038474"/>
          </a:xfrm>
          <a:prstGeom prst="rect">
            <a:avLst/>
          </a:prstGeom>
          <a:gradFill>
            <a:gsLst>
              <a:gs pos="0">
                <a:srgbClr val="0070C0">
                  <a:alpha val="37000"/>
                </a:srgbClr>
              </a:gs>
              <a:gs pos="99000">
                <a:srgbClr val="0070C0">
                  <a:alpha val="0"/>
                </a:srgbClr>
              </a:gs>
            </a:gsLst>
            <a:lin ang="5400000" scaled="1"/>
          </a:gradFill>
          <a:ln>
            <a:gradFill>
              <a:gsLst>
                <a:gs pos="0">
                  <a:srgbClr val="00B0F0"/>
                </a:gs>
                <a:gs pos="99000">
                  <a:srgbClr val="00B0F0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83FC5B74-405B-4541-9CEF-E5B3628BB833}"/>
              </a:ext>
            </a:extLst>
          </p:cNvPr>
          <p:cNvSpPr/>
          <p:nvPr/>
        </p:nvSpPr>
        <p:spPr>
          <a:xfrm>
            <a:off x="1054100" y="2081448"/>
            <a:ext cx="3166529" cy="2038474"/>
          </a:xfrm>
          <a:prstGeom prst="rect">
            <a:avLst/>
          </a:prstGeom>
          <a:gradFill>
            <a:gsLst>
              <a:gs pos="0">
                <a:srgbClr val="0070C0">
                  <a:alpha val="37000"/>
                </a:srgbClr>
              </a:gs>
              <a:gs pos="99000">
                <a:srgbClr val="0070C0">
                  <a:alpha val="0"/>
                </a:srgbClr>
              </a:gs>
            </a:gsLst>
            <a:lin ang="5400000" scaled="1"/>
          </a:gradFill>
          <a:ln>
            <a:gradFill>
              <a:gsLst>
                <a:gs pos="0">
                  <a:srgbClr val="00B0F0"/>
                </a:gs>
                <a:gs pos="99000">
                  <a:srgbClr val="00B0F0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A6A33C7-87AD-42D0-A1F3-EDE71422EE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AB4331-66A1-4A7D-9E9D-587E1E59C7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8</a:t>
            </a:fld>
            <a:endParaRPr lang="zh-CN" altLang="en-US" dirty="0"/>
          </a:p>
        </p:txBody>
      </p:sp>
      <p:sp>
        <p:nvSpPr>
          <p:cNvPr id="5" name="矩形 15">
            <a:extLst>
              <a:ext uri="{FF2B5EF4-FFF2-40B4-BE49-F238E27FC236}">
                <a16:creationId xmlns:a16="http://schemas.microsoft.com/office/drawing/2014/main" id="{E9F77756-7412-4C74-B854-67DC7F1ACE77}"/>
              </a:ext>
            </a:extLst>
          </p:cNvPr>
          <p:cNvSpPr/>
          <p:nvPr/>
        </p:nvSpPr>
        <p:spPr>
          <a:xfrm>
            <a:off x="579651" y="200326"/>
            <a:ext cx="68756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Consequences of Not Doing Discovery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BBB2EBFF-9F3C-FA41-9C17-CA6ACD215CFE}"/>
              </a:ext>
            </a:extLst>
          </p:cNvPr>
          <p:cNvSpPr/>
          <p:nvPr/>
        </p:nvSpPr>
        <p:spPr>
          <a:xfrm>
            <a:off x="1577710" y="4256224"/>
            <a:ext cx="21084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zh-CN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Longer</a:t>
            </a:r>
          </a:p>
          <a:p>
            <a:pPr lvl="0" algn="ctr"/>
            <a:r>
              <a:rPr lang="en-US" altLang="zh-CN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resolution times</a:t>
            </a:r>
            <a:endParaRPr lang="en-MY" altLang="zh-CN" sz="14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3CA6825A-ED2D-E142-A7B8-5CA5FBF23B85}"/>
              </a:ext>
            </a:extLst>
          </p:cNvPr>
          <p:cNvSpPr/>
          <p:nvPr/>
        </p:nvSpPr>
        <p:spPr>
          <a:xfrm>
            <a:off x="4808373" y="4256224"/>
            <a:ext cx="26468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zh-CN" sz="1400" b="1" dirty="0">
                <a:solidFill>
                  <a:schemeClr val="bg1"/>
                </a:solidFill>
              </a:rPr>
              <a:t>Failed to rectify and remediate</a:t>
            </a:r>
            <a:endParaRPr lang="en-MY" altLang="zh-CN" sz="1400" b="1" dirty="0">
              <a:solidFill>
                <a:schemeClr val="bg1"/>
              </a:soli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F1132921-2FC3-D144-AF1F-B03B0974059A}"/>
              </a:ext>
            </a:extLst>
          </p:cNvPr>
          <p:cNvSpPr/>
          <p:nvPr/>
        </p:nvSpPr>
        <p:spPr>
          <a:xfrm>
            <a:off x="8697915" y="4256224"/>
            <a:ext cx="16195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zh-CN" sz="1400" b="1" dirty="0">
                <a:solidFill>
                  <a:schemeClr val="bg1"/>
                </a:solidFill>
              </a:rPr>
              <a:t>Increase security risks</a:t>
            </a:r>
            <a:endParaRPr lang="en-MY" altLang="zh-CN" sz="1400" b="1" dirty="0">
              <a:solidFill>
                <a:schemeClr val="bg1"/>
              </a:solidFill>
            </a:endParaRP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5DDEBCA7-2D65-AA43-81CD-C766EBFF47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11" r="11008"/>
          <a:stretch/>
        </p:blipFill>
        <p:spPr>
          <a:xfrm>
            <a:off x="1089660" y="2130679"/>
            <a:ext cx="3084503" cy="1938132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C7602068-44C7-6D43-9A4F-E1AA5882C6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3417" y="2130679"/>
            <a:ext cx="2923082" cy="1949729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3139399F-4ABF-8948-9FCA-1DB8DE15ED9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5753" y="2130680"/>
            <a:ext cx="2983864" cy="1989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4708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CE5306B-E2C5-48A1-8F7D-D2CAF7BA0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637593-3F10-4612-9AF5-B993BBC3C6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9</a:t>
            </a:fld>
            <a:endParaRPr lang="zh-CN" altLang="en-US" dirty="0"/>
          </a:p>
        </p:txBody>
      </p:sp>
      <p:sp>
        <p:nvSpPr>
          <p:cNvPr id="6" name="矩形 15">
            <a:extLst>
              <a:ext uri="{FF2B5EF4-FFF2-40B4-BE49-F238E27FC236}">
                <a16:creationId xmlns:a16="http://schemas.microsoft.com/office/drawing/2014/main" id="{7CEB85B8-EC4A-4E32-B162-538A6F6E5A3F}"/>
              </a:ext>
            </a:extLst>
          </p:cNvPr>
          <p:cNvSpPr/>
          <p:nvPr/>
        </p:nvSpPr>
        <p:spPr>
          <a:xfrm>
            <a:off x="579651" y="200326"/>
            <a:ext cx="78261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Challenges in Asset Discovery Methodology</a:t>
            </a:r>
          </a:p>
        </p:txBody>
      </p:sp>
      <p:pic>
        <p:nvPicPr>
          <p:cNvPr id="7" name="图片 27">
            <a:extLst>
              <a:ext uri="{FF2B5EF4-FFF2-40B4-BE49-F238E27FC236}">
                <a16:creationId xmlns:a16="http://schemas.microsoft.com/office/drawing/2014/main" id="{A9B28C70-2807-48B4-A353-B32F4FD2696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  <a14:imgEffect>
                      <a14:brightnessContrast bright="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4747" y="1269556"/>
            <a:ext cx="1163089" cy="1163089"/>
          </a:xfrm>
          <a:prstGeom prst="rect">
            <a:avLst/>
          </a:prstGeom>
        </p:spPr>
      </p:pic>
      <p:pic>
        <p:nvPicPr>
          <p:cNvPr id="8" name="图片 48">
            <a:extLst>
              <a:ext uri="{FF2B5EF4-FFF2-40B4-BE49-F238E27FC236}">
                <a16:creationId xmlns:a16="http://schemas.microsoft.com/office/drawing/2014/main" id="{D031AB5D-D115-429B-A8B0-3CF17483862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10000"/>
                    </a14:imgEffect>
                    <a14:imgEffect>
                      <a14:brightnessContrast bright="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0111" y="1460704"/>
            <a:ext cx="1831777" cy="915888"/>
          </a:xfrm>
          <a:prstGeom prst="rect">
            <a:avLst/>
          </a:prstGeom>
        </p:spPr>
      </p:pic>
      <p:grpSp>
        <p:nvGrpSpPr>
          <p:cNvPr id="9" name="组合 191">
            <a:extLst>
              <a:ext uri="{FF2B5EF4-FFF2-40B4-BE49-F238E27FC236}">
                <a16:creationId xmlns:a16="http://schemas.microsoft.com/office/drawing/2014/main" id="{33A752E2-3340-4FAE-8A5A-CD6667459340}"/>
              </a:ext>
            </a:extLst>
          </p:cNvPr>
          <p:cNvGrpSpPr/>
          <p:nvPr/>
        </p:nvGrpSpPr>
        <p:grpSpPr>
          <a:xfrm>
            <a:off x="9125477" y="1570709"/>
            <a:ext cx="852481" cy="601403"/>
            <a:chOff x="7121525" y="4586288"/>
            <a:chExt cx="601662" cy="431800"/>
          </a:xfrm>
          <a:gradFill flip="none" rotWithShape="1">
            <a:gsLst>
              <a:gs pos="0">
                <a:srgbClr val="006FDC"/>
              </a:gs>
              <a:gs pos="98000">
                <a:srgbClr val="00B0F0"/>
              </a:gs>
            </a:gsLst>
            <a:lin ang="16200000" scaled="1"/>
            <a:tileRect/>
          </a:gradFill>
        </p:grpSpPr>
        <p:sp>
          <p:nvSpPr>
            <p:cNvPr id="10" name="Freeform 198">
              <a:extLst>
                <a:ext uri="{FF2B5EF4-FFF2-40B4-BE49-F238E27FC236}">
                  <a16:creationId xmlns:a16="http://schemas.microsoft.com/office/drawing/2014/main" id="{265AA124-5262-4BFF-A7A5-4454264162D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21525" y="4737100"/>
              <a:ext cx="601662" cy="280988"/>
            </a:xfrm>
            <a:custGeom>
              <a:avLst/>
              <a:gdLst>
                <a:gd name="T0" fmla="*/ 314 w 400"/>
                <a:gd name="T1" fmla="*/ 100 h 186"/>
                <a:gd name="T2" fmla="*/ 314 w 400"/>
                <a:gd name="T3" fmla="*/ 186 h 186"/>
                <a:gd name="T4" fmla="*/ 400 w 400"/>
                <a:gd name="T5" fmla="*/ 186 h 186"/>
                <a:gd name="T6" fmla="*/ 400 w 400"/>
                <a:gd name="T7" fmla="*/ 100 h 186"/>
                <a:gd name="T8" fmla="*/ 314 w 400"/>
                <a:gd name="T9" fmla="*/ 100 h 186"/>
                <a:gd name="T10" fmla="*/ 269 w 400"/>
                <a:gd name="T11" fmla="*/ 129 h 186"/>
                <a:gd name="T12" fmla="*/ 64 w 400"/>
                <a:gd name="T13" fmla="*/ 129 h 186"/>
                <a:gd name="T14" fmla="*/ 29 w 400"/>
                <a:gd name="T15" fmla="*/ 93 h 186"/>
                <a:gd name="T16" fmla="*/ 64 w 400"/>
                <a:gd name="T17" fmla="*/ 57 h 186"/>
                <a:gd name="T18" fmla="*/ 157 w 400"/>
                <a:gd name="T19" fmla="*/ 57 h 186"/>
                <a:gd name="T20" fmla="*/ 157 w 400"/>
                <a:gd name="T21" fmla="*/ 86 h 186"/>
                <a:gd name="T22" fmla="*/ 243 w 400"/>
                <a:gd name="T23" fmla="*/ 86 h 186"/>
                <a:gd name="T24" fmla="*/ 243 w 400"/>
                <a:gd name="T25" fmla="*/ 0 h 186"/>
                <a:gd name="T26" fmla="*/ 157 w 400"/>
                <a:gd name="T27" fmla="*/ 0 h 186"/>
                <a:gd name="T28" fmla="*/ 157 w 400"/>
                <a:gd name="T29" fmla="*/ 29 h 186"/>
                <a:gd name="T30" fmla="*/ 64 w 400"/>
                <a:gd name="T31" fmla="*/ 29 h 186"/>
                <a:gd name="T32" fmla="*/ 57 w 400"/>
                <a:gd name="T33" fmla="*/ 29 h 186"/>
                <a:gd name="T34" fmla="*/ 0 w 400"/>
                <a:gd name="T35" fmla="*/ 93 h 186"/>
                <a:gd name="T36" fmla="*/ 57 w 400"/>
                <a:gd name="T37" fmla="*/ 157 h 186"/>
                <a:gd name="T38" fmla="*/ 64 w 400"/>
                <a:gd name="T39" fmla="*/ 157 h 186"/>
                <a:gd name="T40" fmla="*/ 269 w 400"/>
                <a:gd name="T41" fmla="*/ 157 h 186"/>
                <a:gd name="T42" fmla="*/ 269 w 400"/>
                <a:gd name="T43" fmla="*/ 186 h 186"/>
                <a:gd name="T44" fmla="*/ 314 w 400"/>
                <a:gd name="T45" fmla="*/ 143 h 186"/>
                <a:gd name="T46" fmla="*/ 269 w 400"/>
                <a:gd name="T47" fmla="*/ 100 h 186"/>
                <a:gd name="T48" fmla="*/ 269 w 400"/>
                <a:gd name="T49" fmla="*/ 129 h 186"/>
                <a:gd name="T50" fmla="*/ 269 w 400"/>
                <a:gd name="T51" fmla="*/ 129 h 186"/>
                <a:gd name="T52" fmla="*/ 269 w 400"/>
                <a:gd name="T53" fmla="*/ 129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00" h="186">
                  <a:moveTo>
                    <a:pt x="314" y="100"/>
                  </a:moveTo>
                  <a:cubicBezTo>
                    <a:pt x="314" y="186"/>
                    <a:pt x="314" y="186"/>
                    <a:pt x="314" y="186"/>
                  </a:cubicBezTo>
                  <a:cubicBezTo>
                    <a:pt x="400" y="186"/>
                    <a:pt x="400" y="186"/>
                    <a:pt x="400" y="186"/>
                  </a:cubicBezTo>
                  <a:cubicBezTo>
                    <a:pt x="400" y="100"/>
                    <a:pt x="400" y="100"/>
                    <a:pt x="400" y="100"/>
                  </a:cubicBezTo>
                  <a:lnTo>
                    <a:pt x="314" y="100"/>
                  </a:lnTo>
                  <a:close/>
                  <a:moveTo>
                    <a:pt x="269" y="129"/>
                  </a:moveTo>
                  <a:cubicBezTo>
                    <a:pt x="64" y="129"/>
                    <a:pt x="64" y="129"/>
                    <a:pt x="64" y="129"/>
                  </a:cubicBezTo>
                  <a:cubicBezTo>
                    <a:pt x="45" y="129"/>
                    <a:pt x="29" y="113"/>
                    <a:pt x="29" y="93"/>
                  </a:cubicBezTo>
                  <a:cubicBezTo>
                    <a:pt x="29" y="73"/>
                    <a:pt x="45" y="57"/>
                    <a:pt x="64" y="57"/>
                  </a:cubicBezTo>
                  <a:cubicBezTo>
                    <a:pt x="157" y="57"/>
                    <a:pt x="157" y="57"/>
                    <a:pt x="157" y="57"/>
                  </a:cubicBezTo>
                  <a:cubicBezTo>
                    <a:pt x="157" y="86"/>
                    <a:pt x="157" y="86"/>
                    <a:pt x="157" y="86"/>
                  </a:cubicBezTo>
                  <a:cubicBezTo>
                    <a:pt x="243" y="86"/>
                    <a:pt x="243" y="86"/>
                    <a:pt x="243" y="86"/>
                  </a:cubicBezTo>
                  <a:cubicBezTo>
                    <a:pt x="243" y="0"/>
                    <a:pt x="243" y="0"/>
                    <a:pt x="243" y="0"/>
                  </a:cubicBezTo>
                  <a:cubicBezTo>
                    <a:pt x="157" y="0"/>
                    <a:pt x="157" y="0"/>
                    <a:pt x="157" y="0"/>
                  </a:cubicBezTo>
                  <a:cubicBezTo>
                    <a:pt x="157" y="29"/>
                    <a:pt x="157" y="29"/>
                    <a:pt x="157" y="29"/>
                  </a:cubicBezTo>
                  <a:cubicBezTo>
                    <a:pt x="64" y="29"/>
                    <a:pt x="64" y="29"/>
                    <a:pt x="64" y="29"/>
                  </a:cubicBezTo>
                  <a:cubicBezTo>
                    <a:pt x="62" y="29"/>
                    <a:pt x="60" y="29"/>
                    <a:pt x="57" y="29"/>
                  </a:cubicBezTo>
                  <a:cubicBezTo>
                    <a:pt x="25" y="33"/>
                    <a:pt x="0" y="60"/>
                    <a:pt x="0" y="93"/>
                  </a:cubicBezTo>
                  <a:cubicBezTo>
                    <a:pt x="0" y="126"/>
                    <a:pt x="25" y="153"/>
                    <a:pt x="57" y="157"/>
                  </a:cubicBezTo>
                  <a:cubicBezTo>
                    <a:pt x="60" y="157"/>
                    <a:pt x="62" y="157"/>
                    <a:pt x="64" y="157"/>
                  </a:cubicBezTo>
                  <a:cubicBezTo>
                    <a:pt x="269" y="157"/>
                    <a:pt x="269" y="157"/>
                    <a:pt x="269" y="157"/>
                  </a:cubicBezTo>
                  <a:cubicBezTo>
                    <a:pt x="269" y="186"/>
                    <a:pt x="269" y="186"/>
                    <a:pt x="269" y="186"/>
                  </a:cubicBezTo>
                  <a:cubicBezTo>
                    <a:pt x="314" y="143"/>
                    <a:pt x="314" y="143"/>
                    <a:pt x="314" y="143"/>
                  </a:cubicBezTo>
                  <a:cubicBezTo>
                    <a:pt x="269" y="100"/>
                    <a:pt x="269" y="100"/>
                    <a:pt x="269" y="100"/>
                  </a:cubicBezTo>
                  <a:lnTo>
                    <a:pt x="269" y="129"/>
                  </a:lnTo>
                  <a:close/>
                  <a:moveTo>
                    <a:pt x="269" y="129"/>
                  </a:moveTo>
                  <a:cubicBezTo>
                    <a:pt x="269" y="129"/>
                    <a:pt x="269" y="129"/>
                    <a:pt x="269" y="12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199">
              <a:extLst>
                <a:ext uri="{FF2B5EF4-FFF2-40B4-BE49-F238E27FC236}">
                  <a16:creationId xmlns:a16="http://schemas.microsoft.com/office/drawing/2014/main" id="{EA6BBCB5-C3FF-45F7-A205-F127416B047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21525" y="4586288"/>
              <a:ext cx="558800" cy="280988"/>
            </a:xfrm>
            <a:custGeom>
              <a:avLst/>
              <a:gdLst>
                <a:gd name="T0" fmla="*/ 271 w 371"/>
                <a:gd name="T1" fmla="*/ 170 h 186"/>
                <a:gd name="T2" fmla="*/ 289 w 371"/>
                <a:gd name="T3" fmla="*/ 186 h 186"/>
                <a:gd name="T4" fmla="*/ 289 w 371"/>
                <a:gd name="T5" fmla="*/ 157 h 186"/>
                <a:gd name="T6" fmla="*/ 307 w 371"/>
                <a:gd name="T7" fmla="*/ 157 h 186"/>
                <a:gd name="T8" fmla="*/ 371 w 371"/>
                <a:gd name="T9" fmla="*/ 93 h 186"/>
                <a:gd name="T10" fmla="*/ 314 w 371"/>
                <a:gd name="T11" fmla="*/ 29 h 186"/>
                <a:gd name="T12" fmla="*/ 307 w 371"/>
                <a:gd name="T13" fmla="*/ 29 h 186"/>
                <a:gd name="T14" fmla="*/ 86 w 371"/>
                <a:gd name="T15" fmla="*/ 29 h 186"/>
                <a:gd name="T16" fmla="*/ 86 w 371"/>
                <a:gd name="T17" fmla="*/ 0 h 186"/>
                <a:gd name="T18" fmla="*/ 0 w 371"/>
                <a:gd name="T19" fmla="*/ 0 h 186"/>
                <a:gd name="T20" fmla="*/ 0 w 371"/>
                <a:gd name="T21" fmla="*/ 86 h 186"/>
                <a:gd name="T22" fmla="*/ 86 w 371"/>
                <a:gd name="T23" fmla="*/ 86 h 186"/>
                <a:gd name="T24" fmla="*/ 86 w 371"/>
                <a:gd name="T25" fmla="*/ 57 h 186"/>
                <a:gd name="T26" fmla="*/ 307 w 371"/>
                <a:gd name="T27" fmla="*/ 57 h 186"/>
                <a:gd name="T28" fmla="*/ 343 w 371"/>
                <a:gd name="T29" fmla="*/ 93 h 186"/>
                <a:gd name="T30" fmla="*/ 307 w 371"/>
                <a:gd name="T31" fmla="*/ 129 h 186"/>
                <a:gd name="T32" fmla="*/ 289 w 371"/>
                <a:gd name="T33" fmla="*/ 129 h 186"/>
                <a:gd name="T34" fmla="*/ 289 w 371"/>
                <a:gd name="T35" fmla="*/ 100 h 186"/>
                <a:gd name="T36" fmla="*/ 271 w 371"/>
                <a:gd name="T37" fmla="*/ 116 h 186"/>
                <a:gd name="T38" fmla="*/ 258 w 371"/>
                <a:gd name="T39" fmla="*/ 129 h 186"/>
                <a:gd name="T40" fmla="*/ 255 w 371"/>
                <a:gd name="T41" fmla="*/ 131 h 186"/>
                <a:gd name="T42" fmla="*/ 243 w 371"/>
                <a:gd name="T43" fmla="*/ 143 h 186"/>
                <a:gd name="T44" fmla="*/ 258 w 371"/>
                <a:gd name="T45" fmla="*/ 157 h 186"/>
                <a:gd name="T46" fmla="*/ 271 w 371"/>
                <a:gd name="T47" fmla="*/ 170 h 186"/>
                <a:gd name="T48" fmla="*/ 271 w 371"/>
                <a:gd name="T49" fmla="*/ 170 h 186"/>
                <a:gd name="T50" fmla="*/ 271 w 371"/>
                <a:gd name="T51" fmla="*/ 17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71" h="186">
                  <a:moveTo>
                    <a:pt x="271" y="170"/>
                  </a:moveTo>
                  <a:cubicBezTo>
                    <a:pt x="289" y="186"/>
                    <a:pt x="289" y="186"/>
                    <a:pt x="289" y="186"/>
                  </a:cubicBezTo>
                  <a:cubicBezTo>
                    <a:pt x="289" y="157"/>
                    <a:pt x="289" y="157"/>
                    <a:pt x="289" y="157"/>
                  </a:cubicBezTo>
                  <a:cubicBezTo>
                    <a:pt x="307" y="157"/>
                    <a:pt x="307" y="157"/>
                    <a:pt x="307" y="157"/>
                  </a:cubicBezTo>
                  <a:cubicBezTo>
                    <a:pt x="343" y="157"/>
                    <a:pt x="371" y="128"/>
                    <a:pt x="371" y="93"/>
                  </a:cubicBezTo>
                  <a:cubicBezTo>
                    <a:pt x="371" y="60"/>
                    <a:pt x="346" y="33"/>
                    <a:pt x="314" y="29"/>
                  </a:cubicBezTo>
                  <a:cubicBezTo>
                    <a:pt x="312" y="29"/>
                    <a:pt x="310" y="29"/>
                    <a:pt x="307" y="29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86" y="86"/>
                    <a:pt x="86" y="86"/>
                    <a:pt x="86" y="86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307" y="57"/>
                    <a:pt x="307" y="57"/>
                    <a:pt x="307" y="57"/>
                  </a:cubicBezTo>
                  <a:cubicBezTo>
                    <a:pt x="327" y="57"/>
                    <a:pt x="343" y="73"/>
                    <a:pt x="343" y="93"/>
                  </a:cubicBezTo>
                  <a:cubicBezTo>
                    <a:pt x="343" y="113"/>
                    <a:pt x="327" y="129"/>
                    <a:pt x="307" y="129"/>
                  </a:cubicBezTo>
                  <a:cubicBezTo>
                    <a:pt x="289" y="129"/>
                    <a:pt x="289" y="129"/>
                    <a:pt x="289" y="129"/>
                  </a:cubicBezTo>
                  <a:cubicBezTo>
                    <a:pt x="289" y="100"/>
                    <a:pt x="289" y="100"/>
                    <a:pt x="289" y="100"/>
                  </a:cubicBezTo>
                  <a:cubicBezTo>
                    <a:pt x="271" y="116"/>
                    <a:pt x="271" y="116"/>
                    <a:pt x="271" y="116"/>
                  </a:cubicBezTo>
                  <a:cubicBezTo>
                    <a:pt x="258" y="129"/>
                    <a:pt x="258" y="129"/>
                    <a:pt x="258" y="129"/>
                  </a:cubicBezTo>
                  <a:cubicBezTo>
                    <a:pt x="255" y="131"/>
                    <a:pt x="255" y="131"/>
                    <a:pt x="255" y="131"/>
                  </a:cubicBezTo>
                  <a:cubicBezTo>
                    <a:pt x="243" y="143"/>
                    <a:pt x="243" y="143"/>
                    <a:pt x="243" y="143"/>
                  </a:cubicBezTo>
                  <a:cubicBezTo>
                    <a:pt x="258" y="157"/>
                    <a:pt x="258" y="157"/>
                    <a:pt x="258" y="157"/>
                  </a:cubicBezTo>
                  <a:lnTo>
                    <a:pt x="271" y="170"/>
                  </a:lnTo>
                  <a:close/>
                  <a:moveTo>
                    <a:pt x="271" y="170"/>
                  </a:moveTo>
                  <a:cubicBezTo>
                    <a:pt x="271" y="170"/>
                    <a:pt x="271" y="170"/>
                    <a:pt x="271" y="17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2" name="矩形 11">
            <a:extLst>
              <a:ext uri="{FF2B5EF4-FFF2-40B4-BE49-F238E27FC236}">
                <a16:creationId xmlns:a16="http://schemas.microsoft.com/office/drawing/2014/main" id="{52343EB3-5F9E-984C-9227-D3679225812D}"/>
              </a:ext>
            </a:extLst>
          </p:cNvPr>
          <p:cNvSpPr/>
          <p:nvPr/>
        </p:nvSpPr>
        <p:spPr>
          <a:xfrm>
            <a:off x="1031964" y="2564055"/>
            <a:ext cx="3248557" cy="36512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400" b="1" dirty="0">
                <a:solidFill>
                  <a:schemeClr val="bg1"/>
                </a:solidFill>
              </a:rPr>
              <a:t>Agent-based asset discovery</a:t>
            </a:r>
            <a:endParaRPr lang="en-MY" altLang="zh-CN" sz="1400" b="1" dirty="0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3FCB8703-3262-CF49-B273-113514CBA7A3}"/>
              </a:ext>
            </a:extLst>
          </p:cNvPr>
          <p:cNvSpPr/>
          <p:nvPr/>
        </p:nvSpPr>
        <p:spPr>
          <a:xfrm>
            <a:off x="1031964" y="2973731"/>
            <a:ext cx="3248557" cy="1831062"/>
          </a:xfrm>
          <a:prstGeom prst="rect">
            <a:avLst/>
          </a:prstGeom>
          <a:gradFill>
            <a:gsLst>
              <a:gs pos="0">
                <a:srgbClr val="0070C0">
                  <a:alpha val="37000"/>
                </a:srgbClr>
              </a:gs>
              <a:gs pos="99000">
                <a:srgbClr val="0070C0">
                  <a:alpha val="0"/>
                </a:srgbClr>
              </a:gs>
            </a:gsLst>
            <a:lin ang="5400000" scaled="1"/>
          </a:gradFill>
          <a:ln>
            <a:gradFill>
              <a:gsLst>
                <a:gs pos="0">
                  <a:srgbClr val="00B0F0"/>
                </a:gs>
                <a:gs pos="99000">
                  <a:srgbClr val="00B0F0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DD4575AA-58B7-2849-A041-F2858B6F1C1D}"/>
              </a:ext>
            </a:extLst>
          </p:cNvPr>
          <p:cNvSpPr/>
          <p:nvPr/>
        </p:nvSpPr>
        <p:spPr>
          <a:xfrm>
            <a:off x="1195640" y="3050809"/>
            <a:ext cx="3135378" cy="10208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1400" b="1" dirty="0">
                <a:solidFill>
                  <a:schemeClr val="bg1"/>
                </a:solidFill>
              </a:rPr>
              <a:t>Pros</a:t>
            </a:r>
            <a:endParaRPr lang="en-MY" altLang="zh-CN" sz="1400" b="1" dirty="0"/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Granular control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Run locally without credential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BC605BBF-9BB1-C94B-A1DE-4FC055E92FFF}"/>
              </a:ext>
            </a:extLst>
          </p:cNvPr>
          <p:cNvSpPr/>
          <p:nvPr/>
        </p:nvSpPr>
        <p:spPr>
          <a:xfrm>
            <a:off x="4494692" y="2564055"/>
            <a:ext cx="3248557" cy="36512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400" b="1" dirty="0">
                <a:solidFill>
                  <a:schemeClr val="bg1"/>
                </a:solidFill>
              </a:rPr>
              <a:t>Agentless-based asset discovery</a:t>
            </a:r>
            <a:endParaRPr lang="en-MY" altLang="zh-CN" sz="1400" b="1" dirty="0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BE392C3D-62E7-444F-A9D5-D96B63B59B77}"/>
              </a:ext>
            </a:extLst>
          </p:cNvPr>
          <p:cNvSpPr/>
          <p:nvPr/>
        </p:nvSpPr>
        <p:spPr>
          <a:xfrm>
            <a:off x="4494692" y="2973731"/>
            <a:ext cx="3248557" cy="1831062"/>
          </a:xfrm>
          <a:prstGeom prst="rect">
            <a:avLst/>
          </a:prstGeom>
          <a:gradFill>
            <a:gsLst>
              <a:gs pos="0">
                <a:srgbClr val="0070C0">
                  <a:alpha val="37000"/>
                </a:srgbClr>
              </a:gs>
              <a:gs pos="99000">
                <a:srgbClr val="0070C0">
                  <a:alpha val="0"/>
                </a:srgbClr>
              </a:gs>
            </a:gsLst>
            <a:lin ang="5400000" scaled="1"/>
          </a:gradFill>
          <a:ln>
            <a:gradFill>
              <a:gsLst>
                <a:gs pos="0">
                  <a:srgbClr val="00B0F0"/>
                </a:gs>
                <a:gs pos="99000">
                  <a:srgbClr val="00B0F0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5870C5A6-426D-9A48-BA11-88A9AC3F49E0}"/>
              </a:ext>
            </a:extLst>
          </p:cNvPr>
          <p:cNvSpPr/>
          <p:nvPr/>
        </p:nvSpPr>
        <p:spPr>
          <a:xfrm>
            <a:off x="4781802" y="3091292"/>
            <a:ext cx="2593859" cy="12670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b="1" dirty="0">
                <a:solidFill>
                  <a:schemeClr val="bg1"/>
                </a:solidFill>
              </a:rPr>
              <a:t>Pros</a:t>
            </a:r>
            <a:endParaRPr lang="en-MY" altLang="zh-CN" sz="1400" b="1" dirty="0"/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No software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Low maintenance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No vendor lock-in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2645EF43-A98E-FF4D-B5A2-0C57F5653D95}"/>
              </a:ext>
            </a:extLst>
          </p:cNvPr>
          <p:cNvSpPr/>
          <p:nvPr/>
        </p:nvSpPr>
        <p:spPr>
          <a:xfrm>
            <a:off x="7927440" y="2564055"/>
            <a:ext cx="3248557" cy="36512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400" b="1" dirty="0">
                <a:solidFill>
                  <a:schemeClr val="bg1"/>
                </a:solidFill>
              </a:rPr>
              <a:t>API-based asset discovery</a:t>
            </a:r>
            <a:endParaRPr lang="en-MY" altLang="zh-CN" sz="1400" b="1" dirty="0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04D28CD8-37AD-3E4B-8437-B89918007C77}"/>
              </a:ext>
            </a:extLst>
          </p:cNvPr>
          <p:cNvSpPr/>
          <p:nvPr/>
        </p:nvSpPr>
        <p:spPr>
          <a:xfrm>
            <a:off x="7927440" y="2973731"/>
            <a:ext cx="3248557" cy="1831062"/>
          </a:xfrm>
          <a:prstGeom prst="rect">
            <a:avLst/>
          </a:prstGeom>
          <a:gradFill>
            <a:gsLst>
              <a:gs pos="0">
                <a:srgbClr val="0070C0">
                  <a:alpha val="37000"/>
                </a:srgbClr>
              </a:gs>
              <a:gs pos="99000">
                <a:srgbClr val="0070C0">
                  <a:alpha val="0"/>
                </a:srgbClr>
              </a:gs>
            </a:gsLst>
            <a:lin ang="5400000" scaled="1"/>
          </a:gradFill>
          <a:ln>
            <a:gradFill>
              <a:gsLst>
                <a:gs pos="0">
                  <a:srgbClr val="00B0F0"/>
                </a:gs>
                <a:gs pos="99000">
                  <a:srgbClr val="00B0F0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8D492033-F2AF-5846-B69E-639C9D9605DF}"/>
              </a:ext>
            </a:extLst>
          </p:cNvPr>
          <p:cNvSpPr/>
          <p:nvPr/>
        </p:nvSpPr>
        <p:spPr>
          <a:xfrm>
            <a:off x="1195640" y="4220042"/>
            <a:ext cx="3135378" cy="13901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1400" b="1" dirty="0">
                <a:solidFill>
                  <a:schemeClr val="bg1"/>
                </a:solidFill>
              </a:rPr>
              <a:t>Cons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Users resistance to install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Unsupported due to variety of OS involved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0B0BF833-7804-224E-A430-7859E34E005B}"/>
              </a:ext>
            </a:extLst>
          </p:cNvPr>
          <p:cNvSpPr/>
          <p:nvPr/>
        </p:nvSpPr>
        <p:spPr>
          <a:xfrm>
            <a:off x="4792062" y="4578303"/>
            <a:ext cx="2951187" cy="9439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b="1" dirty="0">
                <a:solidFill>
                  <a:schemeClr val="bg1"/>
                </a:solidFill>
              </a:rPr>
              <a:t>Cons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False positive detection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Intensive scanning</a:t>
            </a:r>
            <a:endParaRPr lang="en-MY" altLang="zh-CN" sz="1400" dirty="0">
              <a:solidFill>
                <a:schemeClr val="bg1"/>
              </a:solidFill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BA69ADD1-AC2F-0A44-B2B5-FC7D9ECCC356}"/>
              </a:ext>
            </a:extLst>
          </p:cNvPr>
          <p:cNvSpPr/>
          <p:nvPr/>
        </p:nvSpPr>
        <p:spPr>
          <a:xfrm>
            <a:off x="8184570" y="3091292"/>
            <a:ext cx="2975466" cy="10208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1400" b="1" dirty="0">
                <a:solidFill>
                  <a:schemeClr val="bg1"/>
                </a:solidFill>
              </a:rPr>
              <a:t>Pros</a:t>
            </a:r>
            <a:endParaRPr lang="en-MY" altLang="zh-CN" sz="1400" b="1" dirty="0"/>
          </a:p>
          <a:p>
            <a:pPr marL="285750" lvl="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No impact on environment</a:t>
            </a:r>
          </a:p>
          <a:p>
            <a:pPr marL="285750" lvl="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Seamless data aggregation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24E062EC-EF64-B94E-87DF-70249D1D5F14}"/>
              </a:ext>
            </a:extLst>
          </p:cNvPr>
          <p:cNvSpPr/>
          <p:nvPr/>
        </p:nvSpPr>
        <p:spPr>
          <a:xfrm>
            <a:off x="8204293" y="4479420"/>
            <a:ext cx="2975466" cy="13901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1400" b="1" dirty="0">
                <a:solidFill>
                  <a:schemeClr val="bg1"/>
                </a:solidFill>
              </a:rPr>
              <a:t>Cons</a:t>
            </a:r>
          </a:p>
          <a:p>
            <a:pPr marL="285750" lvl="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Script customization</a:t>
            </a:r>
          </a:p>
          <a:p>
            <a:pPr marL="285750" lvl="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Some are proprietary and open</a:t>
            </a:r>
          </a:p>
        </p:txBody>
      </p:sp>
    </p:spTree>
    <p:extLst>
      <p:ext uri="{BB962C8B-B14F-4D97-AF65-F5344CB8AC3E}">
        <p14:creationId xmlns:p14="http://schemas.microsoft.com/office/powerpoint/2010/main" val="32807834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椭圆 41">
            <a:extLst>
              <a:ext uri="{FF2B5EF4-FFF2-40B4-BE49-F238E27FC236}">
                <a16:creationId xmlns:a16="http://schemas.microsoft.com/office/drawing/2014/main" id="{5B6D0638-E537-FC4A-94BB-01A82B7772BA}"/>
              </a:ext>
            </a:extLst>
          </p:cNvPr>
          <p:cNvSpPr/>
          <p:nvPr/>
        </p:nvSpPr>
        <p:spPr>
          <a:xfrm>
            <a:off x="2074871" y="2004233"/>
            <a:ext cx="2876171" cy="2876171"/>
          </a:xfrm>
          <a:prstGeom prst="ellipse">
            <a:avLst/>
          </a:prstGeom>
          <a:gradFill>
            <a:gsLst>
              <a:gs pos="99000">
                <a:srgbClr val="0070C0">
                  <a:alpha val="0"/>
                </a:srgbClr>
              </a:gs>
              <a:gs pos="0">
                <a:srgbClr val="0070C0">
                  <a:alpha val="35000"/>
                </a:srgb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4" name="图片 33">
            <a:extLst>
              <a:ext uri="{FF2B5EF4-FFF2-40B4-BE49-F238E27FC236}">
                <a16:creationId xmlns:a16="http://schemas.microsoft.com/office/drawing/2014/main" id="{E26F0477-4B8F-DE4A-8C43-9F53E53513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8287" y="2098702"/>
            <a:ext cx="2507718" cy="2703125"/>
          </a:xfrm>
          <a:prstGeom prst="rect">
            <a:avLst/>
          </a:prstGeom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E61077B-73FA-43B4-8C42-F05488B31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EE71AE-1DA3-4A03-8BC7-061D18662B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10</a:t>
            </a:fld>
            <a:endParaRPr lang="zh-CN" altLang="en-US" dirty="0"/>
          </a:p>
        </p:txBody>
      </p:sp>
      <p:sp>
        <p:nvSpPr>
          <p:cNvPr id="5" name="矩形 65">
            <a:extLst>
              <a:ext uri="{FF2B5EF4-FFF2-40B4-BE49-F238E27FC236}">
                <a16:creationId xmlns:a16="http://schemas.microsoft.com/office/drawing/2014/main" id="{40E6A103-B461-4A98-941E-16721B61CFF8}"/>
              </a:ext>
            </a:extLst>
          </p:cNvPr>
          <p:cNvSpPr/>
          <p:nvPr/>
        </p:nvSpPr>
        <p:spPr>
          <a:xfrm>
            <a:off x="579651" y="223186"/>
            <a:ext cx="6731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Continuous Monitoring &amp; Remediation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EF42413B-5821-B048-B27B-98C9CDF88530}"/>
              </a:ext>
            </a:extLst>
          </p:cNvPr>
          <p:cNvSpPr/>
          <p:nvPr/>
        </p:nvSpPr>
        <p:spPr>
          <a:xfrm>
            <a:off x="7116600" y="2230734"/>
            <a:ext cx="23246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b="1" dirty="0">
                <a:solidFill>
                  <a:schemeClr val="bg1"/>
                </a:solidFill>
              </a:rPr>
              <a:t>Endpoint Discovery</a:t>
            </a:r>
            <a:endParaRPr lang="en-MY" altLang="zh-CN" b="1" dirty="0">
              <a:solidFill>
                <a:schemeClr val="bg1"/>
              </a:solidFill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FAB8D863-00D8-5542-B582-795B7CEE6711}"/>
              </a:ext>
            </a:extLst>
          </p:cNvPr>
          <p:cNvSpPr/>
          <p:nvPr/>
        </p:nvSpPr>
        <p:spPr>
          <a:xfrm>
            <a:off x="7116600" y="3302174"/>
            <a:ext cx="270458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b="1" dirty="0">
                <a:solidFill>
                  <a:schemeClr val="bg1"/>
                </a:solidFill>
              </a:rPr>
              <a:t>Endpoint Classification</a:t>
            </a:r>
          </a:p>
          <a:p>
            <a:pPr lvl="0"/>
            <a:endParaRPr lang="en-MY" altLang="zh-CN" b="1" dirty="0">
              <a:solidFill>
                <a:schemeClr val="bg1"/>
              </a:solidFill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B4091F93-7CD6-024E-9452-97C916FBE4FA}"/>
              </a:ext>
            </a:extLst>
          </p:cNvPr>
          <p:cNvSpPr/>
          <p:nvPr/>
        </p:nvSpPr>
        <p:spPr>
          <a:xfrm>
            <a:off x="7116600" y="4300856"/>
            <a:ext cx="19896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b="1" dirty="0">
                <a:solidFill>
                  <a:schemeClr val="bg1"/>
                </a:solidFill>
              </a:rPr>
              <a:t>Endpoint Check</a:t>
            </a:r>
            <a:endParaRPr lang="en-MY" altLang="zh-CN" b="1" dirty="0">
              <a:solidFill>
                <a:schemeClr val="bg1"/>
              </a:solidFill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638B9ED8-46C5-B948-9E05-347D32F67C8D}"/>
              </a:ext>
            </a:extLst>
          </p:cNvPr>
          <p:cNvSpPr/>
          <p:nvPr/>
        </p:nvSpPr>
        <p:spPr>
          <a:xfrm>
            <a:off x="2423415" y="3016949"/>
            <a:ext cx="22525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zh-CN" sz="2000" b="1" dirty="0">
                <a:solidFill>
                  <a:schemeClr val="bg1"/>
                </a:solidFill>
              </a:rPr>
              <a:t>Asset Management</a:t>
            </a:r>
            <a:endParaRPr lang="en-MY" altLang="zh-CN" sz="2000" b="1" dirty="0">
              <a:solidFill>
                <a:schemeClr val="bg1"/>
              </a:solidFill>
            </a:endParaRPr>
          </a:p>
        </p:txBody>
      </p:sp>
      <p:grpSp>
        <p:nvGrpSpPr>
          <p:cNvPr id="41" name="组合 40">
            <a:extLst>
              <a:ext uri="{FF2B5EF4-FFF2-40B4-BE49-F238E27FC236}">
                <a16:creationId xmlns:a16="http://schemas.microsoft.com/office/drawing/2014/main" id="{3DCBF3A3-E44E-F742-A6BF-F2CA184114C5}"/>
              </a:ext>
            </a:extLst>
          </p:cNvPr>
          <p:cNvGrpSpPr/>
          <p:nvPr/>
        </p:nvGrpSpPr>
        <p:grpSpPr>
          <a:xfrm>
            <a:off x="4538176" y="2503894"/>
            <a:ext cx="1989648" cy="1981629"/>
            <a:chOff x="3832860" y="2684493"/>
            <a:chExt cx="2863999" cy="1981629"/>
          </a:xfrm>
        </p:grpSpPr>
        <p:cxnSp>
          <p:nvCxnSpPr>
            <p:cNvPr id="35" name="直接连接符 14">
              <a:extLst>
                <a:ext uri="{FF2B5EF4-FFF2-40B4-BE49-F238E27FC236}">
                  <a16:creationId xmlns:a16="http://schemas.microsoft.com/office/drawing/2014/main" id="{4FD27902-B74D-6846-BCD4-B64A8DFFB986}"/>
                </a:ext>
              </a:extLst>
            </p:cNvPr>
            <p:cNvCxnSpPr/>
            <p:nvPr/>
          </p:nvCxnSpPr>
          <p:spPr bwMode="auto">
            <a:xfrm flipH="1">
              <a:off x="3962097" y="2684493"/>
              <a:ext cx="2734762" cy="225793"/>
            </a:xfrm>
            <a:prstGeom prst="line">
              <a:avLst/>
            </a:prstGeom>
            <a:ln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15">
              <a:extLst>
                <a:ext uri="{FF2B5EF4-FFF2-40B4-BE49-F238E27FC236}">
                  <a16:creationId xmlns:a16="http://schemas.microsoft.com/office/drawing/2014/main" id="{3D6BD781-B51A-D34C-90F0-7C402D20CFF4}"/>
                </a:ext>
              </a:extLst>
            </p:cNvPr>
            <p:cNvCxnSpPr/>
            <p:nvPr/>
          </p:nvCxnSpPr>
          <p:spPr bwMode="auto">
            <a:xfrm flipH="1" flipV="1">
              <a:off x="3962097" y="4434387"/>
              <a:ext cx="2734762" cy="231735"/>
            </a:xfrm>
            <a:prstGeom prst="line">
              <a:avLst/>
            </a:prstGeom>
            <a:ln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16">
              <a:extLst>
                <a:ext uri="{FF2B5EF4-FFF2-40B4-BE49-F238E27FC236}">
                  <a16:creationId xmlns:a16="http://schemas.microsoft.com/office/drawing/2014/main" id="{57A4818B-0471-9C42-B212-2A7B54E0F774}"/>
                </a:ext>
              </a:extLst>
            </p:cNvPr>
            <p:cNvCxnSpPr/>
            <p:nvPr/>
          </p:nvCxnSpPr>
          <p:spPr bwMode="auto">
            <a:xfrm flipH="1">
              <a:off x="3832860" y="3660452"/>
              <a:ext cx="2863999" cy="102498"/>
            </a:xfrm>
            <a:prstGeom prst="line">
              <a:avLst/>
            </a:prstGeom>
            <a:ln>
              <a:solidFill>
                <a:srgbClr val="6FB3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8" name="椭圆 37">
            <a:extLst>
              <a:ext uri="{FF2B5EF4-FFF2-40B4-BE49-F238E27FC236}">
                <a16:creationId xmlns:a16="http://schemas.microsoft.com/office/drawing/2014/main" id="{17465D60-52FC-7C4A-8C0B-1331853E94C3}"/>
              </a:ext>
            </a:extLst>
          </p:cNvPr>
          <p:cNvSpPr/>
          <p:nvPr/>
        </p:nvSpPr>
        <p:spPr>
          <a:xfrm>
            <a:off x="6188369" y="2152381"/>
            <a:ext cx="646331" cy="646331"/>
          </a:xfrm>
          <a:prstGeom prst="ellipse">
            <a:avLst/>
          </a:prstGeom>
          <a:solidFill>
            <a:srgbClr val="00B0F0"/>
          </a:solidFill>
          <a:ln w="76200">
            <a:solidFill>
              <a:srgbClr val="00B0F0">
                <a:alpha val="3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id="{8B866703-7B32-C64D-ABD5-EC39D06C9A54}"/>
              </a:ext>
            </a:extLst>
          </p:cNvPr>
          <p:cNvSpPr/>
          <p:nvPr/>
        </p:nvSpPr>
        <p:spPr>
          <a:xfrm>
            <a:off x="6500473" y="3403969"/>
            <a:ext cx="133467" cy="133467"/>
          </a:xfrm>
          <a:prstGeom prst="ellipse">
            <a:avLst/>
          </a:prstGeom>
          <a:solidFill>
            <a:srgbClr val="6FB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>
            <a:extLst>
              <a:ext uri="{FF2B5EF4-FFF2-40B4-BE49-F238E27FC236}">
                <a16:creationId xmlns:a16="http://schemas.microsoft.com/office/drawing/2014/main" id="{F575C27F-B87D-C942-8313-232131D51B57}"/>
              </a:ext>
            </a:extLst>
          </p:cNvPr>
          <p:cNvSpPr/>
          <p:nvPr/>
        </p:nvSpPr>
        <p:spPr>
          <a:xfrm>
            <a:off x="6500473" y="4418789"/>
            <a:ext cx="133467" cy="13346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8" name="组合 47">
            <a:extLst>
              <a:ext uri="{FF2B5EF4-FFF2-40B4-BE49-F238E27FC236}">
                <a16:creationId xmlns:a16="http://schemas.microsoft.com/office/drawing/2014/main" id="{69B692C1-6018-A840-A526-132FFB1A755E}"/>
              </a:ext>
            </a:extLst>
          </p:cNvPr>
          <p:cNvGrpSpPr/>
          <p:nvPr/>
        </p:nvGrpSpPr>
        <p:grpSpPr>
          <a:xfrm>
            <a:off x="6332168" y="2273360"/>
            <a:ext cx="391312" cy="391312"/>
            <a:chOff x="8707598" y="2109069"/>
            <a:chExt cx="523220" cy="523220"/>
          </a:xfrm>
          <a:solidFill>
            <a:schemeClr val="bg1"/>
          </a:solidFill>
        </p:grpSpPr>
        <p:pic>
          <p:nvPicPr>
            <p:cNvPr id="44" name="图形 43">
              <a:extLst>
                <a:ext uri="{FF2B5EF4-FFF2-40B4-BE49-F238E27FC236}">
                  <a16:creationId xmlns:a16="http://schemas.microsoft.com/office/drawing/2014/main" id="{823C8241-F5AD-5A4F-8F88-E0F16A600FF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707598" y="2109069"/>
              <a:ext cx="523220" cy="523220"/>
            </a:xfrm>
            <a:prstGeom prst="rect">
              <a:avLst/>
            </a:prstGeom>
          </p:spPr>
        </p:pic>
        <p:cxnSp>
          <p:nvCxnSpPr>
            <p:cNvPr id="46" name="直线连接符 45">
              <a:extLst>
                <a:ext uri="{FF2B5EF4-FFF2-40B4-BE49-F238E27FC236}">
                  <a16:creationId xmlns:a16="http://schemas.microsoft.com/office/drawing/2014/main" id="{80428058-C5FD-4C4A-AFB5-18772D9170A1}"/>
                </a:ext>
              </a:extLst>
            </p:cNvPr>
            <p:cNvCxnSpPr>
              <a:cxnSpLocks/>
            </p:cNvCxnSpPr>
            <p:nvPr/>
          </p:nvCxnSpPr>
          <p:spPr>
            <a:xfrm>
              <a:off x="8886168" y="2580457"/>
              <a:ext cx="166079" cy="0"/>
            </a:xfrm>
            <a:prstGeom prst="line">
              <a:avLst/>
            </a:prstGeom>
            <a:grpFill/>
            <a:ln w="2540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4" name="椭圆 53">
            <a:extLst>
              <a:ext uri="{FF2B5EF4-FFF2-40B4-BE49-F238E27FC236}">
                <a16:creationId xmlns:a16="http://schemas.microsoft.com/office/drawing/2014/main" id="{B8E63DB3-3851-AF4B-942A-96103E080366}"/>
              </a:ext>
            </a:extLst>
          </p:cNvPr>
          <p:cNvSpPr/>
          <p:nvPr/>
        </p:nvSpPr>
        <p:spPr>
          <a:xfrm>
            <a:off x="6204658" y="4152569"/>
            <a:ext cx="646331" cy="646331"/>
          </a:xfrm>
          <a:prstGeom prst="ellipse">
            <a:avLst/>
          </a:prstGeom>
          <a:solidFill>
            <a:srgbClr val="0070C0"/>
          </a:solidFill>
          <a:ln w="76200">
            <a:solidFill>
              <a:srgbClr val="0070C0">
                <a:alpha val="3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椭圆 52">
            <a:extLst>
              <a:ext uri="{FF2B5EF4-FFF2-40B4-BE49-F238E27FC236}">
                <a16:creationId xmlns:a16="http://schemas.microsoft.com/office/drawing/2014/main" id="{C53645B5-4F89-4449-A7D2-75E8310FD97C}"/>
              </a:ext>
            </a:extLst>
          </p:cNvPr>
          <p:cNvSpPr/>
          <p:nvPr/>
        </p:nvSpPr>
        <p:spPr>
          <a:xfrm>
            <a:off x="6188369" y="3160497"/>
            <a:ext cx="646331" cy="646331"/>
          </a:xfrm>
          <a:prstGeom prst="ellipse">
            <a:avLst/>
          </a:prstGeom>
          <a:solidFill>
            <a:srgbClr val="92D050"/>
          </a:solidFill>
          <a:ln w="76200">
            <a:solidFill>
              <a:srgbClr val="92D050">
                <a:alpha val="3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0" name="图形 49">
            <a:extLst>
              <a:ext uri="{FF2B5EF4-FFF2-40B4-BE49-F238E27FC236}">
                <a16:creationId xmlns:a16="http://schemas.microsoft.com/office/drawing/2014/main" id="{EEDD75AD-3D40-4B42-AA07-FAB3448F41B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305168" y="3284548"/>
            <a:ext cx="390609" cy="390609"/>
          </a:xfrm>
          <a:prstGeom prst="rect">
            <a:avLst/>
          </a:prstGeom>
        </p:spPr>
      </p:pic>
      <p:pic>
        <p:nvPicPr>
          <p:cNvPr id="52" name="图形 51">
            <a:extLst>
              <a:ext uri="{FF2B5EF4-FFF2-40B4-BE49-F238E27FC236}">
                <a16:creationId xmlns:a16="http://schemas.microsoft.com/office/drawing/2014/main" id="{8D817698-0BAD-784D-A1BB-C512307EB72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359867" y="4323846"/>
            <a:ext cx="335910" cy="335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1116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43B2FBFB-97F0-8348-BC76-428222D65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1DF930C-527F-0B42-BCC8-7F5397F91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11</a:t>
            </a:fld>
            <a:endParaRPr lang="zh-CN" altLang="en-US" dirty="0"/>
          </a:p>
        </p:txBody>
      </p:sp>
      <p:sp>
        <p:nvSpPr>
          <p:cNvPr id="17" name="矩形 65">
            <a:extLst>
              <a:ext uri="{FF2B5EF4-FFF2-40B4-BE49-F238E27FC236}">
                <a16:creationId xmlns:a16="http://schemas.microsoft.com/office/drawing/2014/main" id="{D02B911D-5032-487C-9E52-1DEB3245FF08}"/>
              </a:ext>
            </a:extLst>
          </p:cNvPr>
          <p:cNvSpPr/>
          <p:nvPr/>
        </p:nvSpPr>
        <p:spPr>
          <a:xfrm>
            <a:off x="579651" y="223186"/>
            <a:ext cx="35076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Endpoint Discovery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103E4661-8491-4FD3-8771-5BA9F3649C86}"/>
                  </a:ext>
                </a:extLst>
              </p:cNvPr>
              <p:cNvSpPr txBox="1"/>
              <p:nvPr/>
            </p:nvSpPr>
            <p:spPr>
              <a:xfrm>
                <a:off x="6534779" y="1197620"/>
                <a:ext cx="5358123" cy="44627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  <a:p>
                <a:pPr>
                  <a:spcAft>
                    <a:spcPts val="600"/>
                  </a:spcAft>
                </a:pPr>
                <a:r>
                  <a:rPr lang="en-US" sz="2000" b="1" dirty="0">
                    <a:solidFill>
                      <a:srgbClr val="00B0F0"/>
                    </a:solidFill>
                  </a:rPr>
                  <a:t>Features</a:t>
                </a:r>
              </a:p>
              <a:p>
                <a:pPr marL="285750" indent="-285750">
                  <a:buClr>
                    <a:srgbClr val="00B0F0"/>
                  </a:buClr>
                  <a:buFont typeface="Arial" panose="020B0604020202020204" pitchFamily="34" charset="0"/>
                  <a:buChar char="•"/>
                </a:pPr>
                <a:r>
                  <a:rPr lang="en-US" dirty="0">
                    <a:solidFill>
                      <a:schemeClr val="bg1"/>
                    </a:solidFill>
                  </a:rPr>
                  <a:t>Fingerprinting (OS, port open, vendor endpoint)</a:t>
                </a:r>
              </a:p>
              <a:p>
                <a:pPr>
                  <a:buClr>
                    <a:srgbClr val="00B0F0"/>
                  </a:buClr>
                </a:pPr>
                <a:endParaRPr lang="en-US" dirty="0">
                  <a:solidFill>
                    <a:schemeClr val="bg1"/>
                  </a:solidFill>
                </a:endParaRPr>
              </a:p>
              <a:p>
                <a:pPr marL="285750" indent="-285750">
                  <a:buClr>
                    <a:srgbClr val="00B0F0"/>
                  </a:buClr>
                  <a:buFont typeface="Arial" panose="020B0604020202020204" pitchFamily="34" charset="0"/>
                  <a:buChar char="•"/>
                </a:pPr>
                <a:r>
                  <a:rPr lang="en-US" dirty="0">
                    <a:solidFill>
                      <a:schemeClr val="bg1"/>
                    </a:solidFill>
                  </a:rPr>
                  <a:t>Identify IP address pool (online, offline, available)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n-US" dirty="0">
                  <a:solidFill>
                    <a:schemeClr val="bg1"/>
                  </a:solidFill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n-US" dirty="0">
                  <a:solidFill>
                    <a:schemeClr val="bg1"/>
                  </a:solidFill>
                </a:endParaRPr>
              </a:p>
              <a:p>
                <a:pPr>
                  <a:spcAft>
                    <a:spcPts val="600"/>
                  </a:spcAft>
                </a:pPr>
                <a:r>
                  <a:rPr lang="en-US" sz="2000" b="1" dirty="0">
                    <a:solidFill>
                      <a:srgbClr val="92D050"/>
                    </a:solidFill>
                  </a:rPr>
                  <a:t>Benefits</a:t>
                </a:r>
              </a:p>
              <a:p>
                <a:pPr marL="285750" indent="-285750">
                  <a:buClr>
                    <a:srgbClr val="92D050"/>
                  </a:buClr>
                  <a:buFont typeface="Arial" panose="020B0604020202020204" pitchFamily="34" charset="0"/>
                  <a:buChar char="•"/>
                </a:pPr>
                <a:r>
                  <a:rPr lang="en-US" dirty="0">
                    <a:solidFill>
                      <a:schemeClr val="bg1"/>
                    </a:solidFill>
                  </a:rPr>
                  <a:t>Quick search for any unknown devices</a:t>
                </a:r>
              </a:p>
              <a:p>
                <a:pPr marL="285750" indent="-285750">
                  <a:buClr>
                    <a:srgbClr val="92D050"/>
                  </a:buClr>
                  <a:buFont typeface="Arial" panose="020B0604020202020204" pitchFamily="34" charset="0"/>
                  <a:buChar char="•"/>
                </a:pPr>
                <a:endParaRPr lang="en-US" dirty="0">
                  <a:solidFill>
                    <a:schemeClr val="bg1"/>
                  </a:solidFill>
                </a:endParaRPr>
              </a:p>
              <a:p>
                <a:pPr marL="285750" indent="-285750">
                  <a:buClr>
                    <a:srgbClr val="92D050"/>
                  </a:buClr>
                  <a:buFont typeface="Arial" panose="020B0604020202020204" pitchFamily="34" charset="0"/>
                  <a:buChar char="•"/>
                </a:pPr>
                <a:r>
                  <a:rPr lang="en-US" dirty="0">
                    <a:solidFill>
                      <a:schemeClr val="bg1"/>
                    </a:solidFill>
                  </a:rPr>
                  <a:t>No software </a:t>
                </a:r>
                <a14:m>
                  <m:oMath xmlns:m="http://schemas.openxmlformats.org/officeDocument/2006/math">
                    <m:r>
                      <a:rPr lang="en-US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dirty="0">
                    <a:solidFill>
                      <a:schemeClr val="bg1"/>
                    </a:solidFill>
                  </a:rPr>
                  <a:t> hassle free</a:t>
                </a:r>
              </a:p>
              <a:p>
                <a:pPr>
                  <a:buClr>
                    <a:srgbClr val="92D050"/>
                  </a:buClr>
                </a:pPr>
                <a:endParaRPr lang="en-US" dirty="0">
                  <a:solidFill>
                    <a:schemeClr val="bg1"/>
                  </a:solidFill>
                </a:endParaRPr>
              </a:p>
              <a:p>
                <a:pPr marL="285750" indent="-285750">
                  <a:buClr>
                    <a:srgbClr val="92D050"/>
                  </a:buClr>
                  <a:buFont typeface="Arial" panose="020B0604020202020204" pitchFamily="34" charset="0"/>
                  <a:buChar char="•"/>
                </a:pPr>
                <a:r>
                  <a:rPr lang="en-US" dirty="0">
                    <a:solidFill>
                      <a:schemeClr val="bg1"/>
                    </a:solidFill>
                  </a:rPr>
                  <a:t>Low maintenance</a:t>
                </a:r>
                <a:endParaRPr lang="en-MY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103E4661-8491-4FD3-8771-5BA9F3649C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34779" y="1197620"/>
                <a:ext cx="5358123" cy="4462760"/>
              </a:xfrm>
              <a:prstGeom prst="rect">
                <a:avLst/>
              </a:prstGeom>
              <a:blipFill>
                <a:blip r:embed="rId3"/>
                <a:stretch>
                  <a:fillRect l="-1251" b="-1091"/>
                </a:stretch>
              </a:blipFill>
            </p:spPr>
            <p:txBody>
              <a:bodyPr/>
              <a:lstStyle/>
              <a:p>
                <a:r>
                  <a:rPr lang="en-MY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图片 8">
            <a:extLst>
              <a:ext uri="{FF2B5EF4-FFF2-40B4-BE49-F238E27FC236}">
                <a16:creationId xmlns:a16="http://schemas.microsoft.com/office/drawing/2014/main" id="{AE81FA68-3776-3A4C-B51F-1EC94CA3FA4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69" r="12486"/>
          <a:stretch/>
        </p:blipFill>
        <p:spPr>
          <a:xfrm>
            <a:off x="929390" y="1760962"/>
            <a:ext cx="5300785" cy="3640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2086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A0A6FD1-936F-4DE9-8A52-CD7E6F904E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06BB33-0AC0-4C8C-B17C-A64D3B7516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12</a:t>
            </a:fld>
            <a:endParaRPr lang="zh-CN" altLang="en-US" dirty="0"/>
          </a:p>
        </p:txBody>
      </p:sp>
      <p:sp>
        <p:nvSpPr>
          <p:cNvPr id="5" name="矩形 65">
            <a:extLst>
              <a:ext uri="{FF2B5EF4-FFF2-40B4-BE49-F238E27FC236}">
                <a16:creationId xmlns:a16="http://schemas.microsoft.com/office/drawing/2014/main" id="{33A30245-7909-4FA7-BA27-437A4916EB19}"/>
              </a:ext>
            </a:extLst>
          </p:cNvPr>
          <p:cNvSpPr/>
          <p:nvPr/>
        </p:nvSpPr>
        <p:spPr>
          <a:xfrm>
            <a:off x="579651" y="223186"/>
            <a:ext cx="40991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Endpoint Classification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7CE4F30-6117-4519-B1A2-B80A05EED720}"/>
              </a:ext>
            </a:extLst>
          </p:cNvPr>
          <p:cNvSpPr txBox="1"/>
          <p:nvPr/>
        </p:nvSpPr>
        <p:spPr>
          <a:xfrm>
            <a:off x="7116696" y="1491194"/>
            <a:ext cx="4229100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000" b="1" dirty="0">
                <a:solidFill>
                  <a:srgbClr val="00B1F0"/>
                </a:solidFill>
              </a:rPr>
              <a:t>Features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Automatic IOT categorization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6 categories with customization</a:t>
            </a:r>
            <a:br>
              <a:rPr lang="en-US" sz="1600" dirty="0">
                <a:solidFill>
                  <a:schemeClr val="bg1"/>
                </a:solidFill>
              </a:rPr>
            </a:b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Ways to filter and export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Identify device to user identity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000" b="1" dirty="0">
                <a:solidFill>
                  <a:srgbClr val="92D050"/>
                </a:solidFill>
              </a:rPr>
              <a:t>Benefits</a:t>
            </a:r>
          </a:p>
          <a:p>
            <a:pPr marL="285750" indent="-285750">
              <a:buClr>
                <a:srgbClr val="92D050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Increase visibility to onboarding device</a:t>
            </a:r>
          </a:p>
          <a:p>
            <a:pPr marL="285750" indent="-285750">
              <a:buClr>
                <a:srgbClr val="92D050"/>
              </a:buClr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Clr>
                <a:srgbClr val="92D050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Identify device which is previously unknown</a:t>
            </a:r>
          </a:p>
          <a:p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A8F4720D-8502-E74C-990F-4D99F6434B1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66" y="1296132"/>
            <a:ext cx="6276412" cy="4753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3361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6ED0C0E-2D4B-429E-A28D-B48AF59429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91D5A2-42FD-41B6-9264-61ABEA778D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13</a:t>
            </a:fld>
            <a:endParaRPr lang="zh-CN" altLang="en-US" dirty="0"/>
          </a:p>
        </p:txBody>
      </p:sp>
      <p:sp>
        <p:nvSpPr>
          <p:cNvPr id="6" name="矩形 65">
            <a:extLst>
              <a:ext uri="{FF2B5EF4-FFF2-40B4-BE49-F238E27FC236}">
                <a16:creationId xmlns:a16="http://schemas.microsoft.com/office/drawing/2014/main" id="{9E654443-F62D-4580-AA59-375D6518F8C2}"/>
              </a:ext>
            </a:extLst>
          </p:cNvPr>
          <p:cNvSpPr/>
          <p:nvPr/>
        </p:nvSpPr>
        <p:spPr>
          <a:xfrm>
            <a:off x="579651" y="223186"/>
            <a:ext cx="44855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Excel VS Asset Discovery</a:t>
            </a:r>
          </a:p>
        </p:txBody>
      </p:sp>
      <p:pic>
        <p:nvPicPr>
          <p:cNvPr id="7" name="Content Placeholder 3" descr="Screen shot 2010-07-08 at 09.01.04 .png">
            <a:extLst>
              <a:ext uri="{FF2B5EF4-FFF2-40B4-BE49-F238E27FC236}">
                <a16:creationId xmlns:a16="http://schemas.microsoft.com/office/drawing/2014/main" id="{91EC9AE6-78F6-4C0A-9413-FCDE82DDCE3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15787" r="-15787"/>
          <a:stretch>
            <a:fillRect/>
          </a:stretch>
        </p:blipFill>
        <p:spPr>
          <a:xfrm>
            <a:off x="402772" y="1266139"/>
            <a:ext cx="6464893" cy="4629747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135DC7B-A764-43E8-A1C4-B74F0072FEC5}"/>
              </a:ext>
            </a:extLst>
          </p:cNvPr>
          <p:cNvSpPr txBox="1"/>
          <p:nvPr/>
        </p:nvSpPr>
        <p:spPr>
          <a:xfrm>
            <a:off x="6548661" y="1967061"/>
            <a:ext cx="462733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schemeClr val="bg1"/>
              </a:solidFill>
            </a:endParaRPr>
          </a:p>
          <a:p>
            <a:r>
              <a:rPr lang="en-US" sz="2000" b="1" dirty="0">
                <a:solidFill>
                  <a:srgbClr val="00B1F0"/>
                </a:solidFill>
              </a:rPr>
              <a:t>Excel inventory update is not part of asset discovery solution</a:t>
            </a:r>
          </a:p>
          <a:p>
            <a:pPr>
              <a:buClr>
                <a:srgbClr val="00B0F0"/>
              </a:buClr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Manual processes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bg1"/>
                </a:solidFill>
              </a:rPr>
              <a:t>Labour</a:t>
            </a:r>
            <a:r>
              <a:rPr lang="en-US" dirty="0">
                <a:solidFill>
                  <a:schemeClr val="bg1"/>
                </a:solidFill>
              </a:rPr>
              <a:t> intensive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Unable to keep up with constant changes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Error prone</a:t>
            </a:r>
          </a:p>
        </p:txBody>
      </p:sp>
    </p:spTree>
    <p:extLst>
      <p:ext uri="{BB962C8B-B14F-4D97-AF65-F5344CB8AC3E}">
        <p14:creationId xmlns:p14="http://schemas.microsoft.com/office/powerpoint/2010/main" val="16279811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B66CB67-957B-4034-9C9A-0494A1EBB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FC6DDE-A199-4CF1-9718-79358FCAE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14</a:t>
            </a:fld>
            <a:endParaRPr lang="zh-CN" altLang="en-US" dirty="0"/>
          </a:p>
        </p:txBody>
      </p:sp>
      <p:sp>
        <p:nvSpPr>
          <p:cNvPr id="5" name="矩形 65">
            <a:extLst>
              <a:ext uri="{FF2B5EF4-FFF2-40B4-BE49-F238E27FC236}">
                <a16:creationId xmlns:a16="http://schemas.microsoft.com/office/drawing/2014/main" id="{26ED45E9-C270-44CC-BFBE-0E3B73C33797}"/>
              </a:ext>
            </a:extLst>
          </p:cNvPr>
          <p:cNvSpPr/>
          <p:nvPr/>
        </p:nvSpPr>
        <p:spPr>
          <a:xfrm>
            <a:off x="579651" y="223186"/>
            <a:ext cx="44855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Excel VS Asset Discovery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485FDA-DE63-4C10-BCB6-C21E2D3422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747" y="1458893"/>
            <a:ext cx="10310505" cy="443735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E36EDC6-406B-42C6-B8A4-9784145B08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457" y="1586540"/>
            <a:ext cx="10340795" cy="418205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47BD212-BA2A-4515-838F-C20106C4F0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5447" y="1117315"/>
            <a:ext cx="10371086" cy="503861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E49ADBD-7BCB-4A82-B453-9BAAE997816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0457" y="1832025"/>
            <a:ext cx="10371086" cy="3691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517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006AFC9-B795-4723-AE47-7E01C7E227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5007C3-440C-4546-AE8E-1100CDCACF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15</a:t>
            </a:fld>
            <a:endParaRPr lang="zh-CN" altLang="en-US" dirty="0"/>
          </a:p>
        </p:txBody>
      </p:sp>
      <p:sp>
        <p:nvSpPr>
          <p:cNvPr id="5" name="矩形 65">
            <a:extLst>
              <a:ext uri="{FF2B5EF4-FFF2-40B4-BE49-F238E27FC236}">
                <a16:creationId xmlns:a16="http://schemas.microsoft.com/office/drawing/2014/main" id="{150005C1-73ED-49AA-A915-E77998C9ED60}"/>
              </a:ext>
            </a:extLst>
          </p:cNvPr>
          <p:cNvSpPr/>
          <p:nvPr/>
        </p:nvSpPr>
        <p:spPr>
          <a:xfrm>
            <a:off x="579651" y="223186"/>
            <a:ext cx="34323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Best of Both Worlds</a:t>
            </a:r>
          </a:p>
        </p:txBody>
      </p:sp>
      <p:sp>
        <p:nvSpPr>
          <p:cNvPr id="24" name="TextBox 20">
            <a:extLst>
              <a:ext uri="{FF2B5EF4-FFF2-40B4-BE49-F238E27FC236}">
                <a16:creationId xmlns:a16="http://schemas.microsoft.com/office/drawing/2014/main" id="{BE92FF6F-E032-B349-B3DB-38E4202A58EA}"/>
              </a:ext>
            </a:extLst>
          </p:cNvPr>
          <p:cNvSpPr txBox="1"/>
          <p:nvPr/>
        </p:nvSpPr>
        <p:spPr>
          <a:xfrm>
            <a:off x="2847654" y="4229739"/>
            <a:ext cx="1970411" cy="8706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Endpoint Check</a:t>
            </a:r>
            <a:endParaRPr lang="en-US" dirty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dirty="0">
                <a:solidFill>
                  <a:srgbClr val="00B1F0"/>
                </a:solidFill>
              </a:rPr>
              <a:t>(Ingress Client)</a:t>
            </a:r>
            <a:endParaRPr lang="en-MY" dirty="0">
              <a:solidFill>
                <a:srgbClr val="00B1F0"/>
              </a:solidFill>
            </a:endParaRPr>
          </a:p>
        </p:txBody>
      </p:sp>
      <p:grpSp>
        <p:nvGrpSpPr>
          <p:cNvPr id="25" name="组合 59">
            <a:extLst>
              <a:ext uri="{FF2B5EF4-FFF2-40B4-BE49-F238E27FC236}">
                <a16:creationId xmlns:a16="http://schemas.microsoft.com/office/drawing/2014/main" id="{62CAEDB6-AA4E-9C48-8D60-C3E5331A996F}"/>
              </a:ext>
            </a:extLst>
          </p:cNvPr>
          <p:cNvGrpSpPr/>
          <p:nvPr/>
        </p:nvGrpSpPr>
        <p:grpSpPr>
          <a:xfrm>
            <a:off x="2268843" y="2434509"/>
            <a:ext cx="3150721" cy="1714968"/>
            <a:chOff x="2857886" y="3306421"/>
            <a:chExt cx="3434541" cy="1869452"/>
          </a:xfrm>
        </p:grpSpPr>
        <p:grpSp>
          <p:nvGrpSpPr>
            <p:cNvPr id="26" name="组合 60">
              <a:extLst>
                <a:ext uri="{FF2B5EF4-FFF2-40B4-BE49-F238E27FC236}">
                  <a16:creationId xmlns:a16="http://schemas.microsoft.com/office/drawing/2014/main" id="{D977951F-4707-334E-9279-84D0A9D2E3AA}"/>
                </a:ext>
              </a:extLst>
            </p:cNvPr>
            <p:cNvGrpSpPr/>
            <p:nvPr/>
          </p:nvGrpSpPr>
          <p:grpSpPr>
            <a:xfrm>
              <a:off x="3358836" y="3624383"/>
              <a:ext cx="2454569" cy="1551490"/>
              <a:chOff x="3358836" y="3737661"/>
              <a:chExt cx="2454569" cy="1551490"/>
            </a:xfrm>
          </p:grpSpPr>
          <p:sp>
            <p:nvSpPr>
              <p:cNvPr id="28" name="矩形 11">
                <a:extLst>
                  <a:ext uri="{FF2B5EF4-FFF2-40B4-BE49-F238E27FC236}">
                    <a16:creationId xmlns:a16="http://schemas.microsoft.com/office/drawing/2014/main" id="{5B061212-5591-114D-94EF-0F68CD150C6A}"/>
                  </a:ext>
                </a:extLst>
              </p:cNvPr>
              <p:cNvSpPr/>
              <p:nvPr/>
            </p:nvSpPr>
            <p:spPr>
              <a:xfrm rot="2700000">
                <a:off x="3950772" y="3738012"/>
                <a:ext cx="1224039" cy="1223337"/>
              </a:xfrm>
              <a:custGeom>
                <a:avLst/>
                <a:gdLst>
                  <a:gd name="connsiteX0" fmla="*/ 0 w 2078823"/>
                  <a:gd name="connsiteY0" fmla="*/ 0 h 2078823"/>
                  <a:gd name="connsiteX1" fmla="*/ 2078823 w 2078823"/>
                  <a:gd name="connsiteY1" fmla="*/ 0 h 2078823"/>
                  <a:gd name="connsiteX2" fmla="*/ 2078823 w 2078823"/>
                  <a:gd name="connsiteY2" fmla="*/ 2078823 h 2078823"/>
                  <a:gd name="connsiteX3" fmla="*/ 0 w 2078823"/>
                  <a:gd name="connsiteY3" fmla="*/ 2078823 h 2078823"/>
                  <a:gd name="connsiteX4" fmla="*/ 0 w 2078823"/>
                  <a:gd name="connsiteY4" fmla="*/ 0 h 2078823"/>
                  <a:gd name="connsiteX0" fmla="*/ 0 w 2664547"/>
                  <a:gd name="connsiteY0" fmla="*/ 0 h 2078823"/>
                  <a:gd name="connsiteX1" fmla="*/ 2664547 w 2664547"/>
                  <a:gd name="connsiteY1" fmla="*/ 479229 h 2078823"/>
                  <a:gd name="connsiteX2" fmla="*/ 2078823 w 2664547"/>
                  <a:gd name="connsiteY2" fmla="*/ 2078823 h 2078823"/>
                  <a:gd name="connsiteX3" fmla="*/ 0 w 2664547"/>
                  <a:gd name="connsiteY3" fmla="*/ 2078823 h 2078823"/>
                  <a:gd name="connsiteX4" fmla="*/ 0 w 2664547"/>
                  <a:gd name="connsiteY4" fmla="*/ 0 h 2078823"/>
                  <a:gd name="connsiteX0" fmla="*/ 0 w 2664547"/>
                  <a:gd name="connsiteY0" fmla="*/ 0 h 2687368"/>
                  <a:gd name="connsiteX1" fmla="*/ 2664547 w 2664547"/>
                  <a:gd name="connsiteY1" fmla="*/ 479229 h 2687368"/>
                  <a:gd name="connsiteX2" fmla="*/ 2078823 w 2664547"/>
                  <a:gd name="connsiteY2" fmla="*/ 2078823 h 2687368"/>
                  <a:gd name="connsiteX3" fmla="*/ 456408 w 2664547"/>
                  <a:gd name="connsiteY3" fmla="*/ 2687368 h 2687368"/>
                  <a:gd name="connsiteX4" fmla="*/ 0 w 2664547"/>
                  <a:gd name="connsiteY4" fmla="*/ 0 h 2687368"/>
                  <a:gd name="connsiteX0" fmla="*/ 1026919 w 2208139"/>
                  <a:gd name="connsiteY0" fmla="*/ 867176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1026919 w 2208139"/>
                  <a:gd name="connsiteY4" fmla="*/ 867176 h 2208139"/>
                  <a:gd name="connsiteX0" fmla="*/ 699826 w 2208139"/>
                  <a:gd name="connsiteY0" fmla="*/ 585724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699826 w 2208139"/>
                  <a:gd name="connsiteY4" fmla="*/ 585724 h 2208139"/>
                  <a:gd name="connsiteX0" fmla="*/ 666761 w 2208139"/>
                  <a:gd name="connsiteY0" fmla="*/ 633483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666761 w 2208139"/>
                  <a:gd name="connsiteY4" fmla="*/ 633483 h 2208139"/>
                  <a:gd name="connsiteX0" fmla="*/ 652067 w 2193445"/>
                  <a:gd name="connsiteY0" fmla="*/ 633483 h 2178749"/>
                  <a:gd name="connsiteX1" fmla="*/ 2193445 w 2193445"/>
                  <a:gd name="connsiteY1" fmla="*/ 0 h 2178749"/>
                  <a:gd name="connsiteX2" fmla="*/ 1607721 w 2193445"/>
                  <a:gd name="connsiteY2" fmla="*/ 1599594 h 2178749"/>
                  <a:gd name="connsiteX3" fmla="*/ 0 w 2193445"/>
                  <a:gd name="connsiteY3" fmla="*/ 2178749 h 2178749"/>
                  <a:gd name="connsiteX4" fmla="*/ 652067 w 2193445"/>
                  <a:gd name="connsiteY4" fmla="*/ 633483 h 2178749"/>
                  <a:gd name="connsiteX0" fmla="*/ 750594 w 2193445"/>
                  <a:gd name="connsiteY0" fmla="*/ 590904 h 2178749"/>
                  <a:gd name="connsiteX1" fmla="*/ 2193445 w 2193445"/>
                  <a:gd name="connsiteY1" fmla="*/ 0 h 2178749"/>
                  <a:gd name="connsiteX2" fmla="*/ 1607721 w 2193445"/>
                  <a:gd name="connsiteY2" fmla="*/ 1599594 h 2178749"/>
                  <a:gd name="connsiteX3" fmla="*/ 0 w 2193445"/>
                  <a:gd name="connsiteY3" fmla="*/ 2178749 h 2178749"/>
                  <a:gd name="connsiteX4" fmla="*/ 750594 w 2193445"/>
                  <a:gd name="connsiteY4" fmla="*/ 590904 h 2178749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07721 w 2400691"/>
                  <a:gd name="connsiteY2" fmla="*/ 1733879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41696 w 2400691"/>
                  <a:gd name="connsiteY2" fmla="*/ 1589767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41696 w 2400691"/>
                  <a:gd name="connsiteY2" fmla="*/ 1589767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00691" h="2313034">
                    <a:moveTo>
                      <a:pt x="750594" y="725189"/>
                    </a:moveTo>
                    <a:lnTo>
                      <a:pt x="2400691" y="0"/>
                    </a:lnTo>
                    <a:lnTo>
                      <a:pt x="1641696" y="1589767"/>
                    </a:lnTo>
                    <a:lnTo>
                      <a:pt x="0" y="2313034"/>
                    </a:lnTo>
                    <a:lnTo>
                      <a:pt x="750594" y="725189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7146" tIns="28573" rIns="57146" bIns="28573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2657"/>
              </a:p>
            </p:txBody>
          </p:sp>
          <p:grpSp>
            <p:nvGrpSpPr>
              <p:cNvPr id="29" name="组合 63">
                <a:extLst>
                  <a:ext uri="{FF2B5EF4-FFF2-40B4-BE49-F238E27FC236}">
                    <a16:creationId xmlns:a16="http://schemas.microsoft.com/office/drawing/2014/main" id="{2C881ECC-BF9F-D64D-9FE2-5743E67E31DC}"/>
                  </a:ext>
                </a:extLst>
              </p:cNvPr>
              <p:cNvGrpSpPr/>
              <p:nvPr/>
            </p:nvGrpSpPr>
            <p:grpSpPr>
              <a:xfrm>
                <a:off x="3358836" y="3908284"/>
                <a:ext cx="2454569" cy="1380867"/>
                <a:chOff x="3358836" y="3908284"/>
                <a:chExt cx="2454569" cy="1380867"/>
              </a:xfrm>
            </p:grpSpPr>
            <p:sp>
              <p:nvSpPr>
                <p:cNvPr id="30" name="矩形 92">
                  <a:extLst>
                    <a:ext uri="{FF2B5EF4-FFF2-40B4-BE49-F238E27FC236}">
                      <a16:creationId xmlns:a16="http://schemas.microsoft.com/office/drawing/2014/main" id="{0C071116-01D1-1F43-9E5F-63D44264856A}"/>
                    </a:ext>
                  </a:extLst>
                </p:cNvPr>
                <p:cNvSpPr/>
                <p:nvPr/>
              </p:nvSpPr>
              <p:spPr>
                <a:xfrm>
                  <a:off x="3468484" y="4382430"/>
                  <a:ext cx="1108211" cy="841588"/>
                </a:xfrm>
                <a:custGeom>
                  <a:avLst/>
                  <a:gdLst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1866877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914400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1015139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3934"/>
                    <a:gd name="connsiteY0" fmla="*/ 0 h 1866877"/>
                    <a:gd name="connsiteX1" fmla="*/ 916073 w 923934"/>
                    <a:gd name="connsiteY1" fmla="*/ 910525 h 1866877"/>
                    <a:gd name="connsiteX2" fmla="*/ 923822 w 923934"/>
                    <a:gd name="connsiteY2" fmla="*/ 1866877 h 1866877"/>
                    <a:gd name="connsiteX3" fmla="*/ 0 w 923934"/>
                    <a:gd name="connsiteY3" fmla="*/ 956352 h 1866877"/>
                    <a:gd name="connsiteX4" fmla="*/ 0 w 923934"/>
                    <a:gd name="connsiteY4" fmla="*/ 0 h 1866877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0 w 922003"/>
                    <a:gd name="connsiteY3" fmla="*/ 95635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3908 w 922003"/>
                    <a:gd name="connsiteY3" fmla="*/ 99738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64477 w 922003"/>
                    <a:gd name="connsiteY3" fmla="*/ 970028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7815 w 922003"/>
                    <a:gd name="connsiteY3" fmla="*/ 981752 h 1894231"/>
                    <a:gd name="connsiteX4" fmla="*/ 0 w 922003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39077 w 925842"/>
                    <a:gd name="connsiteY3" fmla="*/ 971982 h 1894231"/>
                    <a:gd name="connsiteX4" fmla="*/ 0 w 925842"/>
                    <a:gd name="connsiteY4" fmla="*/ 0 h 1894231"/>
                    <a:gd name="connsiteX0" fmla="*/ 376 w 926218"/>
                    <a:gd name="connsiteY0" fmla="*/ 0 h 1894231"/>
                    <a:gd name="connsiteX1" fmla="*/ 926218 w 926218"/>
                    <a:gd name="connsiteY1" fmla="*/ 922248 h 1894231"/>
                    <a:gd name="connsiteX2" fmla="*/ 922244 w 926218"/>
                    <a:gd name="connsiteY2" fmla="*/ 1894231 h 1894231"/>
                    <a:gd name="connsiteX3" fmla="*/ 376 w 926218"/>
                    <a:gd name="connsiteY3" fmla="*/ 977843 h 1894231"/>
                    <a:gd name="connsiteX4" fmla="*/ 376 w 926218"/>
                    <a:gd name="connsiteY4" fmla="*/ 0 h 1894231"/>
                    <a:gd name="connsiteX0" fmla="*/ 376 w 926218"/>
                    <a:gd name="connsiteY0" fmla="*/ 0 h 1888370"/>
                    <a:gd name="connsiteX1" fmla="*/ 926218 w 926218"/>
                    <a:gd name="connsiteY1" fmla="*/ 922248 h 1888370"/>
                    <a:gd name="connsiteX2" fmla="*/ 889029 w 926218"/>
                    <a:gd name="connsiteY2" fmla="*/ 1888370 h 1888370"/>
                    <a:gd name="connsiteX3" fmla="*/ 376 w 926218"/>
                    <a:gd name="connsiteY3" fmla="*/ 977843 h 1888370"/>
                    <a:gd name="connsiteX4" fmla="*/ 376 w 926218"/>
                    <a:gd name="connsiteY4" fmla="*/ 0 h 1888370"/>
                    <a:gd name="connsiteX0" fmla="*/ 376 w 926532"/>
                    <a:gd name="connsiteY0" fmla="*/ 0 h 1909862"/>
                    <a:gd name="connsiteX1" fmla="*/ 926218 w 926532"/>
                    <a:gd name="connsiteY1" fmla="*/ 922248 h 1909862"/>
                    <a:gd name="connsiteX2" fmla="*/ 926152 w 926532"/>
                    <a:gd name="connsiteY2" fmla="*/ 1909862 h 1909862"/>
                    <a:gd name="connsiteX3" fmla="*/ 376 w 926532"/>
                    <a:gd name="connsiteY3" fmla="*/ 977843 h 1909862"/>
                    <a:gd name="connsiteX4" fmla="*/ 376 w 926532"/>
                    <a:gd name="connsiteY4" fmla="*/ 0 h 1909862"/>
                    <a:gd name="connsiteX0" fmla="*/ 31298 w 926193"/>
                    <a:gd name="connsiteY0" fmla="*/ 0 h 1909862"/>
                    <a:gd name="connsiteX1" fmla="*/ 925879 w 926193"/>
                    <a:gd name="connsiteY1" fmla="*/ 922248 h 1909862"/>
                    <a:gd name="connsiteX2" fmla="*/ 925813 w 926193"/>
                    <a:gd name="connsiteY2" fmla="*/ 1909862 h 1909862"/>
                    <a:gd name="connsiteX3" fmla="*/ 37 w 926193"/>
                    <a:gd name="connsiteY3" fmla="*/ 977843 h 1909862"/>
                    <a:gd name="connsiteX4" fmla="*/ 31298 w 926193"/>
                    <a:gd name="connsiteY4" fmla="*/ 0 h 1909862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26392" h="1905954">
                      <a:moveTo>
                        <a:pt x="2190" y="0"/>
                      </a:moveTo>
                      <a:lnTo>
                        <a:pt x="926078" y="918340"/>
                      </a:lnTo>
                      <a:cubicBezTo>
                        <a:pt x="924786" y="1235832"/>
                        <a:pt x="927304" y="1588462"/>
                        <a:pt x="926012" y="1905954"/>
                      </a:cubicBezTo>
                      <a:lnTo>
                        <a:pt x="236" y="973935"/>
                      </a:lnTo>
                      <a:cubicBezTo>
                        <a:pt x="-1067" y="641474"/>
                        <a:pt x="3493" y="332461"/>
                        <a:pt x="219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00A3FF"/>
                    </a:gs>
                    <a:gs pos="80000">
                      <a:srgbClr val="003192">
                        <a:alpha val="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57"/>
                </a:p>
              </p:txBody>
            </p:sp>
            <p:sp>
              <p:nvSpPr>
                <p:cNvPr id="31" name="矩形 92">
                  <a:extLst>
                    <a:ext uri="{FF2B5EF4-FFF2-40B4-BE49-F238E27FC236}">
                      <a16:creationId xmlns:a16="http://schemas.microsoft.com/office/drawing/2014/main" id="{2269A011-3272-4140-9E73-21AA3758561C}"/>
                    </a:ext>
                  </a:extLst>
                </p:cNvPr>
                <p:cNvSpPr/>
                <p:nvPr/>
              </p:nvSpPr>
              <p:spPr>
                <a:xfrm flipH="1">
                  <a:off x="4575157" y="4382430"/>
                  <a:ext cx="1108211" cy="841588"/>
                </a:xfrm>
                <a:custGeom>
                  <a:avLst/>
                  <a:gdLst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1866877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914400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1015139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3934"/>
                    <a:gd name="connsiteY0" fmla="*/ 0 h 1866877"/>
                    <a:gd name="connsiteX1" fmla="*/ 916073 w 923934"/>
                    <a:gd name="connsiteY1" fmla="*/ 910525 h 1866877"/>
                    <a:gd name="connsiteX2" fmla="*/ 923822 w 923934"/>
                    <a:gd name="connsiteY2" fmla="*/ 1866877 h 1866877"/>
                    <a:gd name="connsiteX3" fmla="*/ 0 w 923934"/>
                    <a:gd name="connsiteY3" fmla="*/ 956352 h 1866877"/>
                    <a:gd name="connsiteX4" fmla="*/ 0 w 923934"/>
                    <a:gd name="connsiteY4" fmla="*/ 0 h 1866877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0 w 922003"/>
                    <a:gd name="connsiteY3" fmla="*/ 95635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3908 w 922003"/>
                    <a:gd name="connsiteY3" fmla="*/ 99738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64477 w 922003"/>
                    <a:gd name="connsiteY3" fmla="*/ 970028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7815 w 922003"/>
                    <a:gd name="connsiteY3" fmla="*/ 981752 h 1894231"/>
                    <a:gd name="connsiteX4" fmla="*/ 0 w 922003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39077 w 925842"/>
                    <a:gd name="connsiteY3" fmla="*/ 971982 h 1894231"/>
                    <a:gd name="connsiteX4" fmla="*/ 0 w 925842"/>
                    <a:gd name="connsiteY4" fmla="*/ 0 h 1894231"/>
                    <a:gd name="connsiteX0" fmla="*/ 376 w 926218"/>
                    <a:gd name="connsiteY0" fmla="*/ 0 h 1894231"/>
                    <a:gd name="connsiteX1" fmla="*/ 926218 w 926218"/>
                    <a:gd name="connsiteY1" fmla="*/ 922248 h 1894231"/>
                    <a:gd name="connsiteX2" fmla="*/ 922244 w 926218"/>
                    <a:gd name="connsiteY2" fmla="*/ 1894231 h 1894231"/>
                    <a:gd name="connsiteX3" fmla="*/ 376 w 926218"/>
                    <a:gd name="connsiteY3" fmla="*/ 977843 h 1894231"/>
                    <a:gd name="connsiteX4" fmla="*/ 376 w 926218"/>
                    <a:gd name="connsiteY4" fmla="*/ 0 h 1894231"/>
                    <a:gd name="connsiteX0" fmla="*/ 376 w 926218"/>
                    <a:gd name="connsiteY0" fmla="*/ 0 h 1888370"/>
                    <a:gd name="connsiteX1" fmla="*/ 926218 w 926218"/>
                    <a:gd name="connsiteY1" fmla="*/ 922248 h 1888370"/>
                    <a:gd name="connsiteX2" fmla="*/ 889029 w 926218"/>
                    <a:gd name="connsiteY2" fmla="*/ 1888370 h 1888370"/>
                    <a:gd name="connsiteX3" fmla="*/ 376 w 926218"/>
                    <a:gd name="connsiteY3" fmla="*/ 977843 h 1888370"/>
                    <a:gd name="connsiteX4" fmla="*/ 376 w 926218"/>
                    <a:gd name="connsiteY4" fmla="*/ 0 h 1888370"/>
                    <a:gd name="connsiteX0" fmla="*/ 376 w 926532"/>
                    <a:gd name="connsiteY0" fmla="*/ 0 h 1909862"/>
                    <a:gd name="connsiteX1" fmla="*/ 926218 w 926532"/>
                    <a:gd name="connsiteY1" fmla="*/ 922248 h 1909862"/>
                    <a:gd name="connsiteX2" fmla="*/ 926152 w 926532"/>
                    <a:gd name="connsiteY2" fmla="*/ 1909862 h 1909862"/>
                    <a:gd name="connsiteX3" fmla="*/ 376 w 926532"/>
                    <a:gd name="connsiteY3" fmla="*/ 977843 h 1909862"/>
                    <a:gd name="connsiteX4" fmla="*/ 376 w 926532"/>
                    <a:gd name="connsiteY4" fmla="*/ 0 h 1909862"/>
                    <a:gd name="connsiteX0" fmla="*/ 31298 w 926193"/>
                    <a:gd name="connsiteY0" fmla="*/ 0 h 1909862"/>
                    <a:gd name="connsiteX1" fmla="*/ 925879 w 926193"/>
                    <a:gd name="connsiteY1" fmla="*/ 922248 h 1909862"/>
                    <a:gd name="connsiteX2" fmla="*/ 925813 w 926193"/>
                    <a:gd name="connsiteY2" fmla="*/ 1909862 h 1909862"/>
                    <a:gd name="connsiteX3" fmla="*/ 37 w 926193"/>
                    <a:gd name="connsiteY3" fmla="*/ 977843 h 1909862"/>
                    <a:gd name="connsiteX4" fmla="*/ 31298 w 926193"/>
                    <a:gd name="connsiteY4" fmla="*/ 0 h 1909862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26392" h="1905954">
                      <a:moveTo>
                        <a:pt x="2190" y="0"/>
                      </a:moveTo>
                      <a:lnTo>
                        <a:pt x="926078" y="918340"/>
                      </a:lnTo>
                      <a:cubicBezTo>
                        <a:pt x="924786" y="1235832"/>
                        <a:pt x="927304" y="1588462"/>
                        <a:pt x="926012" y="1905954"/>
                      </a:cubicBezTo>
                      <a:lnTo>
                        <a:pt x="236" y="973935"/>
                      </a:lnTo>
                      <a:cubicBezTo>
                        <a:pt x="-1067" y="641474"/>
                        <a:pt x="3493" y="332461"/>
                        <a:pt x="219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2000">
                      <a:srgbClr val="00A3FF"/>
                    </a:gs>
                    <a:gs pos="100000">
                      <a:srgbClr val="003192">
                        <a:alpha val="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57"/>
                </a:p>
              </p:txBody>
            </p:sp>
            <p:grpSp>
              <p:nvGrpSpPr>
                <p:cNvPr id="32" name="组合 66">
                  <a:extLst>
                    <a:ext uri="{FF2B5EF4-FFF2-40B4-BE49-F238E27FC236}">
                      <a16:creationId xmlns:a16="http://schemas.microsoft.com/office/drawing/2014/main" id="{2598E9C3-1776-1342-8EED-8C57016328B2}"/>
                    </a:ext>
                  </a:extLst>
                </p:cNvPr>
                <p:cNvGrpSpPr/>
                <p:nvPr/>
              </p:nvGrpSpPr>
              <p:grpSpPr>
                <a:xfrm>
                  <a:off x="3358836" y="3908284"/>
                  <a:ext cx="2454569" cy="1380867"/>
                  <a:chOff x="3373780" y="2423097"/>
                  <a:chExt cx="3163566" cy="1779728"/>
                </a:xfrm>
              </p:grpSpPr>
              <p:cxnSp>
                <p:nvCxnSpPr>
                  <p:cNvPr id="33" name="直接连接符 40">
                    <a:extLst>
                      <a:ext uri="{FF2B5EF4-FFF2-40B4-BE49-F238E27FC236}">
                        <a16:creationId xmlns:a16="http://schemas.microsoft.com/office/drawing/2014/main" id="{5C4254E1-58CB-C34D-A215-A5581034EF74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3373780" y="2423097"/>
                    <a:ext cx="1541248" cy="568895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4" name="直接连接符 41">
                    <a:extLst>
                      <a:ext uri="{FF2B5EF4-FFF2-40B4-BE49-F238E27FC236}">
                        <a16:creationId xmlns:a16="http://schemas.microsoft.com/office/drawing/2014/main" id="{CC7A1495-10EC-D84C-A844-A591BA0F9E85}"/>
                      </a:ext>
                    </a:extLst>
                  </p:cNvPr>
                  <p:cNvCxnSpPr/>
                  <p:nvPr/>
                </p:nvCxnSpPr>
                <p:spPr>
                  <a:xfrm>
                    <a:off x="3373780" y="2991992"/>
                    <a:ext cx="0" cy="644922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5" name="直接连接符 42">
                    <a:extLst>
                      <a:ext uri="{FF2B5EF4-FFF2-40B4-BE49-F238E27FC236}">
                        <a16:creationId xmlns:a16="http://schemas.microsoft.com/office/drawing/2014/main" id="{D2299249-075E-F149-B32C-B9A86F84F7AC}"/>
                      </a:ext>
                    </a:extLst>
                  </p:cNvPr>
                  <p:cNvCxnSpPr/>
                  <p:nvPr/>
                </p:nvCxnSpPr>
                <p:spPr>
                  <a:xfrm>
                    <a:off x="4916018" y="2425118"/>
                    <a:ext cx="1618910" cy="597561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6" name="直接连接符 43">
                    <a:extLst>
                      <a:ext uri="{FF2B5EF4-FFF2-40B4-BE49-F238E27FC236}">
                        <a16:creationId xmlns:a16="http://schemas.microsoft.com/office/drawing/2014/main" id="{659DEAD0-FD9E-B044-8BF9-B6B307332AF6}"/>
                      </a:ext>
                    </a:extLst>
                  </p:cNvPr>
                  <p:cNvCxnSpPr/>
                  <p:nvPr/>
                </p:nvCxnSpPr>
                <p:spPr>
                  <a:xfrm>
                    <a:off x="3373780" y="3635951"/>
                    <a:ext cx="1535773" cy="566874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7" name="直接连接符 44">
                    <a:extLst>
                      <a:ext uri="{FF2B5EF4-FFF2-40B4-BE49-F238E27FC236}">
                        <a16:creationId xmlns:a16="http://schemas.microsoft.com/office/drawing/2014/main" id="{46459B9C-A44A-9140-A907-B25ECA4C1D7C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4909555" y="3607778"/>
                    <a:ext cx="1627791" cy="595047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8" name="直接连接符 45">
                    <a:extLst>
                      <a:ext uri="{FF2B5EF4-FFF2-40B4-BE49-F238E27FC236}">
                        <a16:creationId xmlns:a16="http://schemas.microsoft.com/office/drawing/2014/main" id="{EED03969-5FB5-6D47-A27E-2E898C7A3232}"/>
                      </a:ext>
                    </a:extLst>
                  </p:cNvPr>
                  <p:cNvCxnSpPr/>
                  <p:nvPr/>
                </p:nvCxnSpPr>
                <p:spPr>
                  <a:xfrm>
                    <a:off x="6534928" y="3021128"/>
                    <a:ext cx="0" cy="586651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sp>
          <p:nvSpPr>
            <p:cNvPr id="27" name="矩形 9">
              <a:extLst>
                <a:ext uri="{FF2B5EF4-FFF2-40B4-BE49-F238E27FC236}">
                  <a16:creationId xmlns:a16="http://schemas.microsoft.com/office/drawing/2014/main" id="{845480E8-19BC-B944-AA8B-19DE3262A797}"/>
                </a:ext>
              </a:extLst>
            </p:cNvPr>
            <p:cNvSpPr/>
            <p:nvPr/>
          </p:nvSpPr>
          <p:spPr>
            <a:xfrm rot="10800000">
              <a:off x="2857886" y="3306421"/>
              <a:ext cx="3434541" cy="924424"/>
            </a:xfrm>
            <a:custGeom>
              <a:avLst/>
              <a:gdLst>
                <a:gd name="connsiteX0" fmla="*/ 0 w 2499492"/>
                <a:gd name="connsiteY0" fmla="*/ 0 h 2499492"/>
                <a:gd name="connsiteX1" fmla="*/ 2499492 w 2499492"/>
                <a:gd name="connsiteY1" fmla="*/ 0 h 2499492"/>
                <a:gd name="connsiteX2" fmla="*/ 2499492 w 2499492"/>
                <a:gd name="connsiteY2" fmla="*/ 2499492 h 2499492"/>
                <a:gd name="connsiteX3" fmla="*/ 0 w 2499492"/>
                <a:gd name="connsiteY3" fmla="*/ 2499492 h 2499492"/>
                <a:gd name="connsiteX4" fmla="*/ 0 w 2499492"/>
                <a:gd name="connsiteY4" fmla="*/ 0 h 2499492"/>
                <a:gd name="connsiteX0" fmla="*/ 647422 w 2499492"/>
                <a:gd name="connsiteY0" fmla="*/ 0 h 2512841"/>
                <a:gd name="connsiteX1" fmla="*/ 2499492 w 2499492"/>
                <a:gd name="connsiteY1" fmla="*/ 13349 h 2512841"/>
                <a:gd name="connsiteX2" fmla="*/ 2499492 w 2499492"/>
                <a:gd name="connsiteY2" fmla="*/ 2512841 h 2512841"/>
                <a:gd name="connsiteX3" fmla="*/ 0 w 2499492"/>
                <a:gd name="connsiteY3" fmla="*/ 2512841 h 2512841"/>
                <a:gd name="connsiteX4" fmla="*/ 647422 w 2499492"/>
                <a:gd name="connsiteY4" fmla="*/ 0 h 2512841"/>
                <a:gd name="connsiteX0" fmla="*/ 647422 w 2499492"/>
                <a:gd name="connsiteY0" fmla="*/ 0 h 2512841"/>
                <a:gd name="connsiteX1" fmla="*/ 1865419 w 2499492"/>
                <a:gd name="connsiteY1" fmla="*/ 0 h 2512841"/>
                <a:gd name="connsiteX2" fmla="*/ 2499492 w 2499492"/>
                <a:gd name="connsiteY2" fmla="*/ 2512841 h 2512841"/>
                <a:gd name="connsiteX3" fmla="*/ 0 w 2499492"/>
                <a:gd name="connsiteY3" fmla="*/ 2512841 h 2512841"/>
                <a:gd name="connsiteX4" fmla="*/ 647422 w 2499492"/>
                <a:gd name="connsiteY4" fmla="*/ 0 h 2512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99492" h="2512841">
                  <a:moveTo>
                    <a:pt x="647422" y="0"/>
                  </a:moveTo>
                  <a:lnTo>
                    <a:pt x="1865419" y="0"/>
                  </a:lnTo>
                  <a:lnTo>
                    <a:pt x="2499492" y="2512841"/>
                  </a:lnTo>
                  <a:lnTo>
                    <a:pt x="0" y="2512841"/>
                  </a:lnTo>
                  <a:lnTo>
                    <a:pt x="647422" y="0"/>
                  </a:lnTo>
                  <a:close/>
                </a:path>
              </a:pathLst>
            </a:custGeom>
            <a:gradFill>
              <a:gsLst>
                <a:gs pos="100000">
                  <a:srgbClr val="00A3FF">
                    <a:alpha val="19000"/>
                  </a:srgbClr>
                </a:gs>
                <a:gs pos="21000">
                  <a:srgbClr val="003192">
                    <a:alpha val="0"/>
                  </a:srgbClr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57"/>
            </a:p>
          </p:txBody>
        </p:sp>
      </p:grpSp>
      <p:pic>
        <p:nvPicPr>
          <p:cNvPr id="39" name="图形 38">
            <a:extLst>
              <a:ext uri="{FF2B5EF4-FFF2-40B4-BE49-F238E27FC236}">
                <a16:creationId xmlns:a16="http://schemas.microsoft.com/office/drawing/2014/main" id="{6FF8C694-94FF-BB43-9043-6C14C49BA2B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497066" y="2051210"/>
            <a:ext cx="648893" cy="648893"/>
          </a:xfrm>
          <a:prstGeom prst="rect">
            <a:avLst/>
          </a:prstGeom>
        </p:spPr>
      </p:pic>
      <p:sp>
        <p:nvSpPr>
          <p:cNvPr id="40" name="TextBox 21">
            <a:extLst>
              <a:ext uri="{FF2B5EF4-FFF2-40B4-BE49-F238E27FC236}">
                <a16:creationId xmlns:a16="http://schemas.microsoft.com/office/drawing/2014/main" id="{59A839DA-9A6C-9D4F-B1D2-2D13F23A03D3}"/>
              </a:ext>
            </a:extLst>
          </p:cNvPr>
          <p:cNvSpPr txBox="1"/>
          <p:nvPr/>
        </p:nvSpPr>
        <p:spPr>
          <a:xfrm>
            <a:off x="7256373" y="4229739"/>
            <a:ext cx="1933543" cy="8706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Antivirus Check</a:t>
            </a:r>
          </a:p>
          <a:p>
            <a:pPr algn="ctr">
              <a:lnSpc>
                <a:spcPct val="150000"/>
              </a:lnSpc>
            </a:pPr>
            <a:r>
              <a:rPr lang="en-US" dirty="0">
                <a:solidFill>
                  <a:srgbClr val="00B0F0"/>
                </a:solidFill>
              </a:rPr>
              <a:t>(Traffic Based)</a:t>
            </a:r>
            <a:endParaRPr lang="en-MY" dirty="0">
              <a:solidFill>
                <a:srgbClr val="00B0F0"/>
              </a:solidFill>
            </a:endParaRPr>
          </a:p>
        </p:txBody>
      </p:sp>
      <p:grpSp>
        <p:nvGrpSpPr>
          <p:cNvPr id="41" name="组合 59">
            <a:extLst>
              <a:ext uri="{FF2B5EF4-FFF2-40B4-BE49-F238E27FC236}">
                <a16:creationId xmlns:a16="http://schemas.microsoft.com/office/drawing/2014/main" id="{D35B2BE6-A4D5-0F4F-A973-CD87ED27AFD3}"/>
              </a:ext>
            </a:extLst>
          </p:cNvPr>
          <p:cNvGrpSpPr/>
          <p:nvPr/>
        </p:nvGrpSpPr>
        <p:grpSpPr>
          <a:xfrm>
            <a:off x="6647787" y="2425059"/>
            <a:ext cx="3150721" cy="1714968"/>
            <a:chOff x="2857886" y="3306421"/>
            <a:chExt cx="3434541" cy="1869452"/>
          </a:xfrm>
        </p:grpSpPr>
        <p:grpSp>
          <p:nvGrpSpPr>
            <p:cNvPr id="42" name="组合 60">
              <a:extLst>
                <a:ext uri="{FF2B5EF4-FFF2-40B4-BE49-F238E27FC236}">
                  <a16:creationId xmlns:a16="http://schemas.microsoft.com/office/drawing/2014/main" id="{3586FB3B-51A4-C346-AD21-77C7A8338198}"/>
                </a:ext>
              </a:extLst>
            </p:cNvPr>
            <p:cNvGrpSpPr/>
            <p:nvPr/>
          </p:nvGrpSpPr>
          <p:grpSpPr>
            <a:xfrm>
              <a:off x="3358836" y="3624383"/>
              <a:ext cx="2454569" cy="1551490"/>
              <a:chOff x="3358836" y="3737661"/>
              <a:chExt cx="2454569" cy="1551490"/>
            </a:xfrm>
          </p:grpSpPr>
          <p:sp>
            <p:nvSpPr>
              <p:cNvPr id="44" name="矩形 11">
                <a:extLst>
                  <a:ext uri="{FF2B5EF4-FFF2-40B4-BE49-F238E27FC236}">
                    <a16:creationId xmlns:a16="http://schemas.microsoft.com/office/drawing/2014/main" id="{3861BB1E-1C8A-314B-A18D-BF42BCC6EA08}"/>
                  </a:ext>
                </a:extLst>
              </p:cNvPr>
              <p:cNvSpPr/>
              <p:nvPr/>
            </p:nvSpPr>
            <p:spPr>
              <a:xfrm rot="2700000">
                <a:off x="3950772" y="3738012"/>
                <a:ext cx="1224039" cy="1223337"/>
              </a:xfrm>
              <a:custGeom>
                <a:avLst/>
                <a:gdLst>
                  <a:gd name="connsiteX0" fmla="*/ 0 w 2078823"/>
                  <a:gd name="connsiteY0" fmla="*/ 0 h 2078823"/>
                  <a:gd name="connsiteX1" fmla="*/ 2078823 w 2078823"/>
                  <a:gd name="connsiteY1" fmla="*/ 0 h 2078823"/>
                  <a:gd name="connsiteX2" fmla="*/ 2078823 w 2078823"/>
                  <a:gd name="connsiteY2" fmla="*/ 2078823 h 2078823"/>
                  <a:gd name="connsiteX3" fmla="*/ 0 w 2078823"/>
                  <a:gd name="connsiteY3" fmla="*/ 2078823 h 2078823"/>
                  <a:gd name="connsiteX4" fmla="*/ 0 w 2078823"/>
                  <a:gd name="connsiteY4" fmla="*/ 0 h 2078823"/>
                  <a:gd name="connsiteX0" fmla="*/ 0 w 2664547"/>
                  <a:gd name="connsiteY0" fmla="*/ 0 h 2078823"/>
                  <a:gd name="connsiteX1" fmla="*/ 2664547 w 2664547"/>
                  <a:gd name="connsiteY1" fmla="*/ 479229 h 2078823"/>
                  <a:gd name="connsiteX2" fmla="*/ 2078823 w 2664547"/>
                  <a:gd name="connsiteY2" fmla="*/ 2078823 h 2078823"/>
                  <a:gd name="connsiteX3" fmla="*/ 0 w 2664547"/>
                  <a:gd name="connsiteY3" fmla="*/ 2078823 h 2078823"/>
                  <a:gd name="connsiteX4" fmla="*/ 0 w 2664547"/>
                  <a:gd name="connsiteY4" fmla="*/ 0 h 2078823"/>
                  <a:gd name="connsiteX0" fmla="*/ 0 w 2664547"/>
                  <a:gd name="connsiteY0" fmla="*/ 0 h 2687368"/>
                  <a:gd name="connsiteX1" fmla="*/ 2664547 w 2664547"/>
                  <a:gd name="connsiteY1" fmla="*/ 479229 h 2687368"/>
                  <a:gd name="connsiteX2" fmla="*/ 2078823 w 2664547"/>
                  <a:gd name="connsiteY2" fmla="*/ 2078823 h 2687368"/>
                  <a:gd name="connsiteX3" fmla="*/ 456408 w 2664547"/>
                  <a:gd name="connsiteY3" fmla="*/ 2687368 h 2687368"/>
                  <a:gd name="connsiteX4" fmla="*/ 0 w 2664547"/>
                  <a:gd name="connsiteY4" fmla="*/ 0 h 2687368"/>
                  <a:gd name="connsiteX0" fmla="*/ 1026919 w 2208139"/>
                  <a:gd name="connsiteY0" fmla="*/ 867176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1026919 w 2208139"/>
                  <a:gd name="connsiteY4" fmla="*/ 867176 h 2208139"/>
                  <a:gd name="connsiteX0" fmla="*/ 699826 w 2208139"/>
                  <a:gd name="connsiteY0" fmla="*/ 585724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699826 w 2208139"/>
                  <a:gd name="connsiteY4" fmla="*/ 585724 h 2208139"/>
                  <a:gd name="connsiteX0" fmla="*/ 666761 w 2208139"/>
                  <a:gd name="connsiteY0" fmla="*/ 633483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666761 w 2208139"/>
                  <a:gd name="connsiteY4" fmla="*/ 633483 h 2208139"/>
                  <a:gd name="connsiteX0" fmla="*/ 652067 w 2193445"/>
                  <a:gd name="connsiteY0" fmla="*/ 633483 h 2178749"/>
                  <a:gd name="connsiteX1" fmla="*/ 2193445 w 2193445"/>
                  <a:gd name="connsiteY1" fmla="*/ 0 h 2178749"/>
                  <a:gd name="connsiteX2" fmla="*/ 1607721 w 2193445"/>
                  <a:gd name="connsiteY2" fmla="*/ 1599594 h 2178749"/>
                  <a:gd name="connsiteX3" fmla="*/ 0 w 2193445"/>
                  <a:gd name="connsiteY3" fmla="*/ 2178749 h 2178749"/>
                  <a:gd name="connsiteX4" fmla="*/ 652067 w 2193445"/>
                  <a:gd name="connsiteY4" fmla="*/ 633483 h 2178749"/>
                  <a:gd name="connsiteX0" fmla="*/ 750594 w 2193445"/>
                  <a:gd name="connsiteY0" fmla="*/ 590904 h 2178749"/>
                  <a:gd name="connsiteX1" fmla="*/ 2193445 w 2193445"/>
                  <a:gd name="connsiteY1" fmla="*/ 0 h 2178749"/>
                  <a:gd name="connsiteX2" fmla="*/ 1607721 w 2193445"/>
                  <a:gd name="connsiteY2" fmla="*/ 1599594 h 2178749"/>
                  <a:gd name="connsiteX3" fmla="*/ 0 w 2193445"/>
                  <a:gd name="connsiteY3" fmla="*/ 2178749 h 2178749"/>
                  <a:gd name="connsiteX4" fmla="*/ 750594 w 2193445"/>
                  <a:gd name="connsiteY4" fmla="*/ 590904 h 2178749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07721 w 2400691"/>
                  <a:gd name="connsiteY2" fmla="*/ 1733879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41696 w 2400691"/>
                  <a:gd name="connsiteY2" fmla="*/ 1589767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41696 w 2400691"/>
                  <a:gd name="connsiteY2" fmla="*/ 1589767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00691" h="2313034">
                    <a:moveTo>
                      <a:pt x="750594" y="725189"/>
                    </a:moveTo>
                    <a:lnTo>
                      <a:pt x="2400691" y="0"/>
                    </a:lnTo>
                    <a:lnTo>
                      <a:pt x="1641696" y="1589767"/>
                    </a:lnTo>
                    <a:lnTo>
                      <a:pt x="0" y="2313034"/>
                    </a:lnTo>
                    <a:lnTo>
                      <a:pt x="750594" y="725189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7146" tIns="28573" rIns="57146" bIns="28573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2657"/>
              </a:p>
            </p:txBody>
          </p:sp>
          <p:grpSp>
            <p:nvGrpSpPr>
              <p:cNvPr id="45" name="组合 63">
                <a:extLst>
                  <a:ext uri="{FF2B5EF4-FFF2-40B4-BE49-F238E27FC236}">
                    <a16:creationId xmlns:a16="http://schemas.microsoft.com/office/drawing/2014/main" id="{4B5376E2-3956-7D49-BE2B-84F43C531E31}"/>
                  </a:ext>
                </a:extLst>
              </p:cNvPr>
              <p:cNvGrpSpPr/>
              <p:nvPr/>
            </p:nvGrpSpPr>
            <p:grpSpPr>
              <a:xfrm>
                <a:off x="3358836" y="3908284"/>
                <a:ext cx="2454569" cy="1380867"/>
                <a:chOff x="3358836" y="3908284"/>
                <a:chExt cx="2454569" cy="1380867"/>
              </a:xfrm>
            </p:grpSpPr>
            <p:sp>
              <p:nvSpPr>
                <p:cNvPr id="46" name="矩形 92">
                  <a:extLst>
                    <a:ext uri="{FF2B5EF4-FFF2-40B4-BE49-F238E27FC236}">
                      <a16:creationId xmlns:a16="http://schemas.microsoft.com/office/drawing/2014/main" id="{16915303-0CD1-4C48-ACF1-42DD5C5D3EC6}"/>
                    </a:ext>
                  </a:extLst>
                </p:cNvPr>
                <p:cNvSpPr/>
                <p:nvPr/>
              </p:nvSpPr>
              <p:spPr>
                <a:xfrm>
                  <a:off x="3468484" y="4382430"/>
                  <a:ext cx="1108211" cy="841588"/>
                </a:xfrm>
                <a:custGeom>
                  <a:avLst/>
                  <a:gdLst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1866877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914400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1015139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3934"/>
                    <a:gd name="connsiteY0" fmla="*/ 0 h 1866877"/>
                    <a:gd name="connsiteX1" fmla="*/ 916073 w 923934"/>
                    <a:gd name="connsiteY1" fmla="*/ 910525 h 1866877"/>
                    <a:gd name="connsiteX2" fmla="*/ 923822 w 923934"/>
                    <a:gd name="connsiteY2" fmla="*/ 1866877 h 1866877"/>
                    <a:gd name="connsiteX3" fmla="*/ 0 w 923934"/>
                    <a:gd name="connsiteY3" fmla="*/ 956352 h 1866877"/>
                    <a:gd name="connsiteX4" fmla="*/ 0 w 923934"/>
                    <a:gd name="connsiteY4" fmla="*/ 0 h 1866877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0 w 922003"/>
                    <a:gd name="connsiteY3" fmla="*/ 95635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3908 w 922003"/>
                    <a:gd name="connsiteY3" fmla="*/ 99738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64477 w 922003"/>
                    <a:gd name="connsiteY3" fmla="*/ 970028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7815 w 922003"/>
                    <a:gd name="connsiteY3" fmla="*/ 981752 h 1894231"/>
                    <a:gd name="connsiteX4" fmla="*/ 0 w 922003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39077 w 925842"/>
                    <a:gd name="connsiteY3" fmla="*/ 971982 h 1894231"/>
                    <a:gd name="connsiteX4" fmla="*/ 0 w 925842"/>
                    <a:gd name="connsiteY4" fmla="*/ 0 h 1894231"/>
                    <a:gd name="connsiteX0" fmla="*/ 376 w 926218"/>
                    <a:gd name="connsiteY0" fmla="*/ 0 h 1894231"/>
                    <a:gd name="connsiteX1" fmla="*/ 926218 w 926218"/>
                    <a:gd name="connsiteY1" fmla="*/ 922248 h 1894231"/>
                    <a:gd name="connsiteX2" fmla="*/ 922244 w 926218"/>
                    <a:gd name="connsiteY2" fmla="*/ 1894231 h 1894231"/>
                    <a:gd name="connsiteX3" fmla="*/ 376 w 926218"/>
                    <a:gd name="connsiteY3" fmla="*/ 977843 h 1894231"/>
                    <a:gd name="connsiteX4" fmla="*/ 376 w 926218"/>
                    <a:gd name="connsiteY4" fmla="*/ 0 h 1894231"/>
                    <a:gd name="connsiteX0" fmla="*/ 376 w 926218"/>
                    <a:gd name="connsiteY0" fmla="*/ 0 h 1888370"/>
                    <a:gd name="connsiteX1" fmla="*/ 926218 w 926218"/>
                    <a:gd name="connsiteY1" fmla="*/ 922248 h 1888370"/>
                    <a:gd name="connsiteX2" fmla="*/ 889029 w 926218"/>
                    <a:gd name="connsiteY2" fmla="*/ 1888370 h 1888370"/>
                    <a:gd name="connsiteX3" fmla="*/ 376 w 926218"/>
                    <a:gd name="connsiteY3" fmla="*/ 977843 h 1888370"/>
                    <a:gd name="connsiteX4" fmla="*/ 376 w 926218"/>
                    <a:gd name="connsiteY4" fmla="*/ 0 h 1888370"/>
                    <a:gd name="connsiteX0" fmla="*/ 376 w 926532"/>
                    <a:gd name="connsiteY0" fmla="*/ 0 h 1909862"/>
                    <a:gd name="connsiteX1" fmla="*/ 926218 w 926532"/>
                    <a:gd name="connsiteY1" fmla="*/ 922248 h 1909862"/>
                    <a:gd name="connsiteX2" fmla="*/ 926152 w 926532"/>
                    <a:gd name="connsiteY2" fmla="*/ 1909862 h 1909862"/>
                    <a:gd name="connsiteX3" fmla="*/ 376 w 926532"/>
                    <a:gd name="connsiteY3" fmla="*/ 977843 h 1909862"/>
                    <a:gd name="connsiteX4" fmla="*/ 376 w 926532"/>
                    <a:gd name="connsiteY4" fmla="*/ 0 h 1909862"/>
                    <a:gd name="connsiteX0" fmla="*/ 31298 w 926193"/>
                    <a:gd name="connsiteY0" fmla="*/ 0 h 1909862"/>
                    <a:gd name="connsiteX1" fmla="*/ 925879 w 926193"/>
                    <a:gd name="connsiteY1" fmla="*/ 922248 h 1909862"/>
                    <a:gd name="connsiteX2" fmla="*/ 925813 w 926193"/>
                    <a:gd name="connsiteY2" fmla="*/ 1909862 h 1909862"/>
                    <a:gd name="connsiteX3" fmla="*/ 37 w 926193"/>
                    <a:gd name="connsiteY3" fmla="*/ 977843 h 1909862"/>
                    <a:gd name="connsiteX4" fmla="*/ 31298 w 926193"/>
                    <a:gd name="connsiteY4" fmla="*/ 0 h 1909862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26392" h="1905954">
                      <a:moveTo>
                        <a:pt x="2190" y="0"/>
                      </a:moveTo>
                      <a:lnTo>
                        <a:pt x="926078" y="918340"/>
                      </a:lnTo>
                      <a:cubicBezTo>
                        <a:pt x="924786" y="1235832"/>
                        <a:pt x="927304" y="1588462"/>
                        <a:pt x="926012" y="1905954"/>
                      </a:cubicBezTo>
                      <a:lnTo>
                        <a:pt x="236" y="973935"/>
                      </a:lnTo>
                      <a:cubicBezTo>
                        <a:pt x="-1067" y="641474"/>
                        <a:pt x="3493" y="332461"/>
                        <a:pt x="219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00A3FF"/>
                    </a:gs>
                    <a:gs pos="80000">
                      <a:srgbClr val="003192">
                        <a:alpha val="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57"/>
                </a:p>
              </p:txBody>
            </p:sp>
            <p:sp>
              <p:nvSpPr>
                <p:cNvPr id="47" name="矩形 92">
                  <a:extLst>
                    <a:ext uri="{FF2B5EF4-FFF2-40B4-BE49-F238E27FC236}">
                      <a16:creationId xmlns:a16="http://schemas.microsoft.com/office/drawing/2014/main" id="{69B28811-4259-5B4B-A4F4-15A9D6978156}"/>
                    </a:ext>
                  </a:extLst>
                </p:cNvPr>
                <p:cNvSpPr/>
                <p:nvPr/>
              </p:nvSpPr>
              <p:spPr>
                <a:xfrm flipH="1">
                  <a:off x="4575157" y="4382430"/>
                  <a:ext cx="1108211" cy="841588"/>
                </a:xfrm>
                <a:custGeom>
                  <a:avLst/>
                  <a:gdLst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1866877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914400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1015139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3934"/>
                    <a:gd name="connsiteY0" fmla="*/ 0 h 1866877"/>
                    <a:gd name="connsiteX1" fmla="*/ 916073 w 923934"/>
                    <a:gd name="connsiteY1" fmla="*/ 910525 h 1866877"/>
                    <a:gd name="connsiteX2" fmla="*/ 923822 w 923934"/>
                    <a:gd name="connsiteY2" fmla="*/ 1866877 h 1866877"/>
                    <a:gd name="connsiteX3" fmla="*/ 0 w 923934"/>
                    <a:gd name="connsiteY3" fmla="*/ 956352 h 1866877"/>
                    <a:gd name="connsiteX4" fmla="*/ 0 w 923934"/>
                    <a:gd name="connsiteY4" fmla="*/ 0 h 1866877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0 w 922003"/>
                    <a:gd name="connsiteY3" fmla="*/ 95635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3908 w 922003"/>
                    <a:gd name="connsiteY3" fmla="*/ 99738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64477 w 922003"/>
                    <a:gd name="connsiteY3" fmla="*/ 970028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7815 w 922003"/>
                    <a:gd name="connsiteY3" fmla="*/ 981752 h 1894231"/>
                    <a:gd name="connsiteX4" fmla="*/ 0 w 922003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39077 w 925842"/>
                    <a:gd name="connsiteY3" fmla="*/ 971982 h 1894231"/>
                    <a:gd name="connsiteX4" fmla="*/ 0 w 925842"/>
                    <a:gd name="connsiteY4" fmla="*/ 0 h 1894231"/>
                    <a:gd name="connsiteX0" fmla="*/ 376 w 926218"/>
                    <a:gd name="connsiteY0" fmla="*/ 0 h 1894231"/>
                    <a:gd name="connsiteX1" fmla="*/ 926218 w 926218"/>
                    <a:gd name="connsiteY1" fmla="*/ 922248 h 1894231"/>
                    <a:gd name="connsiteX2" fmla="*/ 922244 w 926218"/>
                    <a:gd name="connsiteY2" fmla="*/ 1894231 h 1894231"/>
                    <a:gd name="connsiteX3" fmla="*/ 376 w 926218"/>
                    <a:gd name="connsiteY3" fmla="*/ 977843 h 1894231"/>
                    <a:gd name="connsiteX4" fmla="*/ 376 w 926218"/>
                    <a:gd name="connsiteY4" fmla="*/ 0 h 1894231"/>
                    <a:gd name="connsiteX0" fmla="*/ 376 w 926218"/>
                    <a:gd name="connsiteY0" fmla="*/ 0 h 1888370"/>
                    <a:gd name="connsiteX1" fmla="*/ 926218 w 926218"/>
                    <a:gd name="connsiteY1" fmla="*/ 922248 h 1888370"/>
                    <a:gd name="connsiteX2" fmla="*/ 889029 w 926218"/>
                    <a:gd name="connsiteY2" fmla="*/ 1888370 h 1888370"/>
                    <a:gd name="connsiteX3" fmla="*/ 376 w 926218"/>
                    <a:gd name="connsiteY3" fmla="*/ 977843 h 1888370"/>
                    <a:gd name="connsiteX4" fmla="*/ 376 w 926218"/>
                    <a:gd name="connsiteY4" fmla="*/ 0 h 1888370"/>
                    <a:gd name="connsiteX0" fmla="*/ 376 w 926532"/>
                    <a:gd name="connsiteY0" fmla="*/ 0 h 1909862"/>
                    <a:gd name="connsiteX1" fmla="*/ 926218 w 926532"/>
                    <a:gd name="connsiteY1" fmla="*/ 922248 h 1909862"/>
                    <a:gd name="connsiteX2" fmla="*/ 926152 w 926532"/>
                    <a:gd name="connsiteY2" fmla="*/ 1909862 h 1909862"/>
                    <a:gd name="connsiteX3" fmla="*/ 376 w 926532"/>
                    <a:gd name="connsiteY3" fmla="*/ 977843 h 1909862"/>
                    <a:gd name="connsiteX4" fmla="*/ 376 w 926532"/>
                    <a:gd name="connsiteY4" fmla="*/ 0 h 1909862"/>
                    <a:gd name="connsiteX0" fmla="*/ 31298 w 926193"/>
                    <a:gd name="connsiteY0" fmla="*/ 0 h 1909862"/>
                    <a:gd name="connsiteX1" fmla="*/ 925879 w 926193"/>
                    <a:gd name="connsiteY1" fmla="*/ 922248 h 1909862"/>
                    <a:gd name="connsiteX2" fmla="*/ 925813 w 926193"/>
                    <a:gd name="connsiteY2" fmla="*/ 1909862 h 1909862"/>
                    <a:gd name="connsiteX3" fmla="*/ 37 w 926193"/>
                    <a:gd name="connsiteY3" fmla="*/ 977843 h 1909862"/>
                    <a:gd name="connsiteX4" fmla="*/ 31298 w 926193"/>
                    <a:gd name="connsiteY4" fmla="*/ 0 h 1909862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26392" h="1905954">
                      <a:moveTo>
                        <a:pt x="2190" y="0"/>
                      </a:moveTo>
                      <a:lnTo>
                        <a:pt x="926078" y="918340"/>
                      </a:lnTo>
                      <a:cubicBezTo>
                        <a:pt x="924786" y="1235832"/>
                        <a:pt x="927304" y="1588462"/>
                        <a:pt x="926012" y="1905954"/>
                      </a:cubicBezTo>
                      <a:lnTo>
                        <a:pt x="236" y="973935"/>
                      </a:lnTo>
                      <a:cubicBezTo>
                        <a:pt x="-1067" y="641474"/>
                        <a:pt x="3493" y="332461"/>
                        <a:pt x="219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2000">
                      <a:srgbClr val="00A3FF"/>
                    </a:gs>
                    <a:gs pos="100000">
                      <a:srgbClr val="003192">
                        <a:alpha val="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57"/>
                </a:p>
              </p:txBody>
            </p:sp>
            <p:grpSp>
              <p:nvGrpSpPr>
                <p:cNvPr id="48" name="组合 66">
                  <a:extLst>
                    <a:ext uri="{FF2B5EF4-FFF2-40B4-BE49-F238E27FC236}">
                      <a16:creationId xmlns:a16="http://schemas.microsoft.com/office/drawing/2014/main" id="{90C2BC29-D63C-A648-A9FE-6E28CF652B0F}"/>
                    </a:ext>
                  </a:extLst>
                </p:cNvPr>
                <p:cNvGrpSpPr/>
                <p:nvPr/>
              </p:nvGrpSpPr>
              <p:grpSpPr>
                <a:xfrm>
                  <a:off x="3358836" y="3908284"/>
                  <a:ext cx="2454569" cy="1380867"/>
                  <a:chOff x="3373780" y="2423097"/>
                  <a:chExt cx="3163566" cy="1779728"/>
                </a:xfrm>
              </p:grpSpPr>
              <p:cxnSp>
                <p:nvCxnSpPr>
                  <p:cNvPr id="49" name="直接连接符 40">
                    <a:extLst>
                      <a:ext uri="{FF2B5EF4-FFF2-40B4-BE49-F238E27FC236}">
                        <a16:creationId xmlns:a16="http://schemas.microsoft.com/office/drawing/2014/main" id="{6EF929FA-FFB3-4342-AECD-EEA8E6BAE140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3373780" y="2423097"/>
                    <a:ext cx="1541248" cy="568895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0" name="直接连接符 41">
                    <a:extLst>
                      <a:ext uri="{FF2B5EF4-FFF2-40B4-BE49-F238E27FC236}">
                        <a16:creationId xmlns:a16="http://schemas.microsoft.com/office/drawing/2014/main" id="{F47FC417-0DDB-044C-9EC0-5B465F25C933}"/>
                      </a:ext>
                    </a:extLst>
                  </p:cNvPr>
                  <p:cNvCxnSpPr/>
                  <p:nvPr/>
                </p:nvCxnSpPr>
                <p:spPr>
                  <a:xfrm>
                    <a:off x="3373780" y="2991992"/>
                    <a:ext cx="0" cy="644922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1" name="直接连接符 42">
                    <a:extLst>
                      <a:ext uri="{FF2B5EF4-FFF2-40B4-BE49-F238E27FC236}">
                        <a16:creationId xmlns:a16="http://schemas.microsoft.com/office/drawing/2014/main" id="{FA38CE40-6424-5643-B573-F69689A0103C}"/>
                      </a:ext>
                    </a:extLst>
                  </p:cNvPr>
                  <p:cNvCxnSpPr/>
                  <p:nvPr/>
                </p:nvCxnSpPr>
                <p:spPr>
                  <a:xfrm>
                    <a:off x="4916018" y="2425118"/>
                    <a:ext cx="1618910" cy="597561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2" name="直接连接符 43">
                    <a:extLst>
                      <a:ext uri="{FF2B5EF4-FFF2-40B4-BE49-F238E27FC236}">
                        <a16:creationId xmlns:a16="http://schemas.microsoft.com/office/drawing/2014/main" id="{A8B5E637-C493-814D-9B93-0968906F1141}"/>
                      </a:ext>
                    </a:extLst>
                  </p:cNvPr>
                  <p:cNvCxnSpPr/>
                  <p:nvPr/>
                </p:nvCxnSpPr>
                <p:spPr>
                  <a:xfrm>
                    <a:off x="3373780" y="3635951"/>
                    <a:ext cx="1535773" cy="566874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3" name="直接连接符 44">
                    <a:extLst>
                      <a:ext uri="{FF2B5EF4-FFF2-40B4-BE49-F238E27FC236}">
                        <a16:creationId xmlns:a16="http://schemas.microsoft.com/office/drawing/2014/main" id="{D8AF438C-FC96-6C4B-9E12-8FEFFA58C3ED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4909555" y="3607778"/>
                    <a:ext cx="1627791" cy="595047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4" name="直接连接符 45">
                    <a:extLst>
                      <a:ext uri="{FF2B5EF4-FFF2-40B4-BE49-F238E27FC236}">
                        <a16:creationId xmlns:a16="http://schemas.microsoft.com/office/drawing/2014/main" id="{F12754E7-3C81-6449-803D-483810D18C77}"/>
                      </a:ext>
                    </a:extLst>
                  </p:cNvPr>
                  <p:cNvCxnSpPr/>
                  <p:nvPr/>
                </p:nvCxnSpPr>
                <p:spPr>
                  <a:xfrm>
                    <a:off x="6534928" y="3021128"/>
                    <a:ext cx="0" cy="586651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sp>
          <p:nvSpPr>
            <p:cNvPr id="43" name="矩形 9">
              <a:extLst>
                <a:ext uri="{FF2B5EF4-FFF2-40B4-BE49-F238E27FC236}">
                  <a16:creationId xmlns:a16="http://schemas.microsoft.com/office/drawing/2014/main" id="{9F70111C-18C3-F045-982D-E9F847EE210E}"/>
                </a:ext>
              </a:extLst>
            </p:cNvPr>
            <p:cNvSpPr/>
            <p:nvPr/>
          </p:nvSpPr>
          <p:spPr>
            <a:xfrm rot="10800000">
              <a:off x="2857886" y="3306421"/>
              <a:ext cx="3434541" cy="924424"/>
            </a:xfrm>
            <a:custGeom>
              <a:avLst/>
              <a:gdLst>
                <a:gd name="connsiteX0" fmla="*/ 0 w 2499492"/>
                <a:gd name="connsiteY0" fmla="*/ 0 h 2499492"/>
                <a:gd name="connsiteX1" fmla="*/ 2499492 w 2499492"/>
                <a:gd name="connsiteY1" fmla="*/ 0 h 2499492"/>
                <a:gd name="connsiteX2" fmla="*/ 2499492 w 2499492"/>
                <a:gd name="connsiteY2" fmla="*/ 2499492 h 2499492"/>
                <a:gd name="connsiteX3" fmla="*/ 0 w 2499492"/>
                <a:gd name="connsiteY3" fmla="*/ 2499492 h 2499492"/>
                <a:gd name="connsiteX4" fmla="*/ 0 w 2499492"/>
                <a:gd name="connsiteY4" fmla="*/ 0 h 2499492"/>
                <a:gd name="connsiteX0" fmla="*/ 647422 w 2499492"/>
                <a:gd name="connsiteY0" fmla="*/ 0 h 2512841"/>
                <a:gd name="connsiteX1" fmla="*/ 2499492 w 2499492"/>
                <a:gd name="connsiteY1" fmla="*/ 13349 h 2512841"/>
                <a:gd name="connsiteX2" fmla="*/ 2499492 w 2499492"/>
                <a:gd name="connsiteY2" fmla="*/ 2512841 h 2512841"/>
                <a:gd name="connsiteX3" fmla="*/ 0 w 2499492"/>
                <a:gd name="connsiteY3" fmla="*/ 2512841 h 2512841"/>
                <a:gd name="connsiteX4" fmla="*/ 647422 w 2499492"/>
                <a:gd name="connsiteY4" fmla="*/ 0 h 2512841"/>
                <a:gd name="connsiteX0" fmla="*/ 647422 w 2499492"/>
                <a:gd name="connsiteY0" fmla="*/ 0 h 2512841"/>
                <a:gd name="connsiteX1" fmla="*/ 1865419 w 2499492"/>
                <a:gd name="connsiteY1" fmla="*/ 0 h 2512841"/>
                <a:gd name="connsiteX2" fmla="*/ 2499492 w 2499492"/>
                <a:gd name="connsiteY2" fmla="*/ 2512841 h 2512841"/>
                <a:gd name="connsiteX3" fmla="*/ 0 w 2499492"/>
                <a:gd name="connsiteY3" fmla="*/ 2512841 h 2512841"/>
                <a:gd name="connsiteX4" fmla="*/ 647422 w 2499492"/>
                <a:gd name="connsiteY4" fmla="*/ 0 h 2512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99492" h="2512841">
                  <a:moveTo>
                    <a:pt x="647422" y="0"/>
                  </a:moveTo>
                  <a:lnTo>
                    <a:pt x="1865419" y="0"/>
                  </a:lnTo>
                  <a:lnTo>
                    <a:pt x="2499492" y="2512841"/>
                  </a:lnTo>
                  <a:lnTo>
                    <a:pt x="0" y="2512841"/>
                  </a:lnTo>
                  <a:lnTo>
                    <a:pt x="647422" y="0"/>
                  </a:lnTo>
                  <a:close/>
                </a:path>
              </a:pathLst>
            </a:custGeom>
            <a:gradFill>
              <a:gsLst>
                <a:gs pos="100000">
                  <a:srgbClr val="00A3FF">
                    <a:alpha val="19000"/>
                  </a:srgbClr>
                </a:gs>
                <a:gs pos="21000">
                  <a:srgbClr val="003192">
                    <a:alpha val="0"/>
                  </a:srgbClr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57"/>
            </a:p>
          </p:txBody>
        </p:sp>
      </p:grpSp>
      <p:pic>
        <p:nvPicPr>
          <p:cNvPr id="55" name="图形 32">
            <a:extLst>
              <a:ext uri="{FF2B5EF4-FFF2-40B4-BE49-F238E27FC236}">
                <a16:creationId xmlns:a16="http://schemas.microsoft.com/office/drawing/2014/main" id="{F53E4A28-05C4-6345-8EB3-3121523352B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876402" y="2046581"/>
            <a:ext cx="677439" cy="648893"/>
          </a:xfrm>
          <a:prstGeom prst="rect">
            <a:avLst/>
          </a:prstGeom>
        </p:spPr>
      </p:pic>
      <p:sp>
        <p:nvSpPr>
          <p:cNvPr id="56" name="TextBox 20">
            <a:extLst>
              <a:ext uri="{FF2B5EF4-FFF2-40B4-BE49-F238E27FC236}">
                <a16:creationId xmlns:a16="http://schemas.microsoft.com/office/drawing/2014/main" id="{8413E624-49A1-6243-A703-8D7C350325A6}"/>
              </a:ext>
            </a:extLst>
          </p:cNvPr>
          <p:cNvSpPr txBox="1"/>
          <p:nvPr/>
        </p:nvSpPr>
        <p:spPr>
          <a:xfrm>
            <a:off x="5730253" y="2866855"/>
            <a:ext cx="522900" cy="9953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b="1" dirty="0">
                <a:solidFill>
                  <a:schemeClr val="bg1"/>
                </a:solidFill>
              </a:rPr>
              <a:t>+</a:t>
            </a:r>
            <a:endParaRPr lang="en-MY" sz="4400" dirty="0">
              <a:solidFill>
                <a:srgbClr val="00B1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11059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006AFC9-B795-4723-AE47-7E01C7E227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5007C3-440C-4546-AE8E-1100CDCACF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16</a:t>
            </a:fld>
            <a:endParaRPr lang="zh-CN" altLang="en-US" dirty="0"/>
          </a:p>
        </p:txBody>
      </p:sp>
      <p:sp>
        <p:nvSpPr>
          <p:cNvPr id="5" name="矩形 65">
            <a:extLst>
              <a:ext uri="{FF2B5EF4-FFF2-40B4-BE49-F238E27FC236}">
                <a16:creationId xmlns:a16="http://schemas.microsoft.com/office/drawing/2014/main" id="{150005C1-73ED-49AA-A915-E77998C9ED60}"/>
              </a:ext>
            </a:extLst>
          </p:cNvPr>
          <p:cNvSpPr/>
          <p:nvPr/>
        </p:nvSpPr>
        <p:spPr>
          <a:xfrm>
            <a:off x="579651" y="223186"/>
            <a:ext cx="29610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Endpoint Check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C2F9474-AB5C-4BA2-9FA2-53DB051A8577}"/>
              </a:ext>
            </a:extLst>
          </p:cNvPr>
          <p:cNvSpPr txBox="1"/>
          <p:nvPr/>
        </p:nvSpPr>
        <p:spPr>
          <a:xfrm>
            <a:off x="1862449" y="4688930"/>
            <a:ext cx="1970411" cy="8706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Endpoint Check</a:t>
            </a:r>
            <a:endParaRPr lang="en-US" dirty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dirty="0">
                <a:solidFill>
                  <a:srgbClr val="00B1F0"/>
                </a:solidFill>
              </a:rPr>
              <a:t>(Ingress Client)</a:t>
            </a:r>
            <a:endParaRPr lang="en-MY" dirty="0">
              <a:solidFill>
                <a:srgbClr val="00B1F0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EF58E0B-3900-48C7-ABAC-817EA60D7865}"/>
              </a:ext>
            </a:extLst>
          </p:cNvPr>
          <p:cNvSpPr txBox="1"/>
          <p:nvPr/>
        </p:nvSpPr>
        <p:spPr>
          <a:xfrm>
            <a:off x="5488797" y="1258139"/>
            <a:ext cx="5887999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000" b="1" dirty="0">
                <a:solidFill>
                  <a:srgbClr val="00B0F0"/>
                </a:solidFill>
              </a:rPr>
              <a:t>Features</a:t>
            </a:r>
            <a:endParaRPr lang="en-US" sz="2000" dirty="0">
              <a:solidFill>
                <a:srgbClr val="00B0F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Rule design based on 13 category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Patch, process, access control, external device control, anti-defacement, anti-virus software and </a:t>
            </a:r>
            <a:r>
              <a:rPr lang="en-US" sz="1600" dirty="0" err="1">
                <a:solidFill>
                  <a:schemeClr val="bg1"/>
                </a:solidFill>
              </a:rPr>
              <a:t>etc</a:t>
            </a: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Notification and action taken</a:t>
            </a:r>
          </a:p>
          <a:p>
            <a:endParaRPr lang="en-US" sz="1600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000" b="1" dirty="0">
                <a:solidFill>
                  <a:srgbClr val="92D050"/>
                </a:solidFill>
              </a:rPr>
              <a:t>Benefits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Reduce attack surface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Identify rogue device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Endpoint Telemetry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Single vendor with unified management</a:t>
            </a:r>
          </a:p>
        </p:txBody>
      </p:sp>
      <p:grpSp>
        <p:nvGrpSpPr>
          <p:cNvPr id="18" name="组合 59">
            <a:extLst>
              <a:ext uri="{FF2B5EF4-FFF2-40B4-BE49-F238E27FC236}">
                <a16:creationId xmlns:a16="http://schemas.microsoft.com/office/drawing/2014/main" id="{5E445F3B-924D-3E4E-95FE-6AE486E69590}"/>
              </a:ext>
            </a:extLst>
          </p:cNvPr>
          <p:cNvGrpSpPr/>
          <p:nvPr/>
        </p:nvGrpSpPr>
        <p:grpSpPr>
          <a:xfrm>
            <a:off x="1283638" y="2904152"/>
            <a:ext cx="3150721" cy="1714968"/>
            <a:chOff x="2857886" y="3306421"/>
            <a:chExt cx="3434541" cy="1869452"/>
          </a:xfrm>
        </p:grpSpPr>
        <p:grpSp>
          <p:nvGrpSpPr>
            <p:cNvPr id="19" name="组合 60">
              <a:extLst>
                <a:ext uri="{FF2B5EF4-FFF2-40B4-BE49-F238E27FC236}">
                  <a16:creationId xmlns:a16="http://schemas.microsoft.com/office/drawing/2014/main" id="{70F6CC80-5D21-3046-9592-2723B7E3013F}"/>
                </a:ext>
              </a:extLst>
            </p:cNvPr>
            <p:cNvGrpSpPr/>
            <p:nvPr/>
          </p:nvGrpSpPr>
          <p:grpSpPr>
            <a:xfrm>
              <a:off x="3358836" y="3624383"/>
              <a:ext cx="2454569" cy="1551490"/>
              <a:chOff x="3358836" y="3737661"/>
              <a:chExt cx="2454569" cy="1551490"/>
            </a:xfrm>
          </p:grpSpPr>
          <p:sp>
            <p:nvSpPr>
              <p:cNvPr id="22" name="矩形 11">
                <a:extLst>
                  <a:ext uri="{FF2B5EF4-FFF2-40B4-BE49-F238E27FC236}">
                    <a16:creationId xmlns:a16="http://schemas.microsoft.com/office/drawing/2014/main" id="{DFB2F9A5-4A0F-9941-B43A-DA2DEFAE3A3A}"/>
                  </a:ext>
                </a:extLst>
              </p:cNvPr>
              <p:cNvSpPr/>
              <p:nvPr/>
            </p:nvSpPr>
            <p:spPr>
              <a:xfrm rot="2700000">
                <a:off x="3950772" y="3738012"/>
                <a:ext cx="1224039" cy="1223337"/>
              </a:xfrm>
              <a:custGeom>
                <a:avLst/>
                <a:gdLst>
                  <a:gd name="connsiteX0" fmla="*/ 0 w 2078823"/>
                  <a:gd name="connsiteY0" fmla="*/ 0 h 2078823"/>
                  <a:gd name="connsiteX1" fmla="*/ 2078823 w 2078823"/>
                  <a:gd name="connsiteY1" fmla="*/ 0 h 2078823"/>
                  <a:gd name="connsiteX2" fmla="*/ 2078823 w 2078823"/>
                  <a:gd name="connsiteY2" fmla="*/ 2078823 h 2078823"/>
                  <a:gd name="connsiteX3" fmla="*/ 0 w 2078823"/>
                  <a:gd name="connsiteY3" fmla="*/ 2078823 h 2078823"/>
                  <a:gd name="connsiteX4" fmla="*/ 0 w 2078823"/>
                  <a:gd name="connsiteY4" fmla="*/ 0 h 2078823"/>
                  <a:gd name="connsiteX0" fmla="*/ 0 w 2664547"/>
                  <a:gd name="connsiteY0" fmla="*/ 0 h 2078823"/>
                  <a:gd name="connsiteX1" fmla="*/ 2664547 w 2664547"/>
                  <a:gd name="connsiteY1" fmla="*/ 479229 h 2078823"/>
                  <a:gd name="connsiteX2" fmla="*/ 2078823 w 2664547"/>
                  <a:gd name="connsiteY2" fmla="*/ 2078823 h 2078823"/>
                  <a:gd name="connsiteX3" fmla="*/ 0 w 2664547"/>
                  <a:gd name="connsiteY3" fmla="*/ 2078823 h 2078823"/>
                  <a:gd name="connsiteX4" fmla="*/ 0 w 2664547"/>
                  <a:gd name="connsiteY4" fmla="*/ 0 h 2078823"/>
                  <a:gd name="connsiteX0" fmla="*/ 0 w 2664547"/>
                  <a:gd name="connsiteY0" fmla="*/ 0 h 2687368"/>
                  <a:gd name="connsiteX1" fmla="*/ 2664547 w 2664547"/>
                  <a:gd name="connsiteY1" fmla="*/ 479229 h 2687368"/>
                  <a:gd name="connsiteX2" fmla="*/ 2078823 w 2664547"/>
                  <a:gd name="connsiteY2" fmla="*/ 2078823 h 2687368"/>
                  <a:gd name="connsiteX3" fmla="*/ 456408 w 2664547"/>
                  <a:gd name="connsiteY3" fmla="*/ 2687368 h 2687368"/>
                  <a:gd name="connsiteX4" fmla="*/ 0 w 2664547"/>
                  <a:gd name="connsiteY4" fmla="*/ 0 h 2687368"/>
                  <a:gd name="connsiteX0" fmla="*/ 1026919 w 2208139"/>
                  <a:gd name="connsiteY0" fmla="*/ 867176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1026919 w 2208139"/>
                  <a:gd name="connsiteY4" fmla="*/ 867176 h 2208139"/>
                  <a:gd name="connsiteX0" fmla="*/ 699826 w 2208139"/>
                  <a:gd name="connsiteY0" fmla="*/ 585724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699826 w 2208139"/>
                  <a:gd name="connsiteY4" fmla="*/ 585724 h 2208139"/>
                  <a:gd name="connsiteX0" fmla="*/ 666761 w 2208139"/>
                  <a:gd name="connsiteY0" fmla="*/ 633483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666761 w 2208139"/>
                  <a:gd name="connsiteY4" fmla="*/ 633483 h 2208139"/>
                  <a:gd name="connsiteX0" fmla="*/ 652067 w 2193445"/>
                  <a:gd name="connsiteY0" fmla="*/ 633483 h 2178749"/>
                  <a:gd name="connsiteX1" fmla="*/ 2193445 w 2193445"/>
                  <a:gd name="connsiteY1" fmla="*/ 0 h 2178749"/>
                  <a:gd name="connsiteX2" fmla="*/ 1607721 w 2193445"/>
                  <a:gd name="connsiteY2" fmla="*/ 1599594 h 2178749"/>
                  <a:gd name="connsiteX3" fmla="*/ 0 w 2193445"/>
                  <a:gd name="connsiteY3" fmla="*/ 2178749 h 2178749"/>
                  <a:gd name="connsiteX4" fmla="*/ 652067 w 2193445"/>
                  <a:gd name="connsiteY4" fmla="*/ 633483 h 2178749"/>
                  <a:gd name="connsiteX0" fmla="*/ 750594 w 2193445"/>
                  <a:gd name="connsiteY0" fmla="*/ 590904 h 2178749"/>
                  <a:gd name="connsiteX1" fmla="*/ 2193445 w 2193445"/>
                  <a:gd name="connsiteY1" fmla="*/ 0 h 2178749"/>
                  <a:gd name="connsiteX2" fmla="*/ 1607721 w 2193445"/>
                  <a:gd name="connsiteY2" fmla="*/ 1599594 h 2178749"/>
                  <a:gd name="connsiteX3" fmla="*/ 0 w 2193445"/>
                  <a:gd name="connsiteY3" fmla="*/ 2178749 h 2178749"/>
                  <a:gd name="connsiteX4" fmla="*/ 750594 w 2193445"/>
                  <a:gd name="connsiteY4" fmla="*/ 590904 h 2178749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07721 w 2400691"/>
                  <a:gd name="connsiteY2" fmla="*/ 1733879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41696 w 2400691"/>
                  <a:gd name="connsiteY2" fmla="*/ 1589767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41696 w 2400691"/>
                  <a:gd name="connsiteY2" fmla="*/ 1589767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00691" h="2313034">
                    <a:moveTo>
                      <a:pt x="750594" y="725189"/>
                    </a:moveTo>
                    <a:lnTo>
                      <a:pt x="2400691" y="0"/>
                    </a:lnTo>
                    <a:lnTo>
                      <a:pt x="1641696" y="1589767"/>
                    </a:lnTo>
                    <a:lnTo>
                      <a:pt x="0" y="2313034"/>
                    </a:lnTo>
                    <a:lnTo>
                      <a:pt x="750594" y="725189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7146" tIns="28573" rIns="57146" bIns="28573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2657"/>
              </a:p>
            </p:txBody>
          </p:sp>
          <p:grpSp>
            <p:nvGrpSpPr>
              <p:cNvPr id="24" name="组合 63">
                <a:extLst>
                  <a:ext uri="{FF2B5EF4-FFF2-40B4-BE49-F238E27FC236}">
                    <a16:creationId xmlns:a16="http://schemas.microsoft.com/office/drawing/2014/main" id="{EB5DF5C2-77B0-AD4C-A733-7598CD00B122}"/>
                  </a:ext>
                </a:extLst>
              </p:cNvPr>
              <p:cNvGrpSpPr/>
              <p:nvPr/>
            </p:nvGrpSpPr>
            <p:grpSpPr>
              <a:xfrm>
                <a:off x="3358836" y="3908284"/>
                <a:ext cx="2454569" cy="1380867"/>
                <a:chOff x="3358836" y="3908284"/>
                <a:chExt cx="2454569" cy="1380867"/>
              </a:xfrm>
            </p:grpSpPr>
            <p:sp>
              <p:nvSpPr>
                <p:cNvPr id="25" name="矩形 92">
                  <a:extLst>
                    <a:ext uri="{FF2B5EF4-FFF2-40B4-BE49-F238E27FC236}">
                      <a16:creationId xmlns:a16="http://schemas.microsoft.com/office/drawing/2014/main" id="{643D89DD-E086-9C42-B8F3-BBAEA90AE79C}"/>
                    </a:ext>
                  </a:extLst>
                </p:cNvPr>
                <p:cNvSpPr/>
                <p:nvPr/>
              </p:nvSpPr>
              <p:spPr>
                <a:xfrm>
                  <a:off x="3468484" y="4382430"/>
                  <a:ext cx="1108211" cy="841588"/>
                </a:xfrm>
                <a:custGeom>
                  <a:avLst/>
                  <a:gdLst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1866877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914400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1015139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3934"/>
                    <a:gd name="connsiteY0" fmla="*/ 0 h 1866877"/>
                    <a:gd name="connsiteX1" fmla="*/ 916073 w 923934"/>
                    <a:gd name="connsiteY1" fmla="*/ 910525 h 1866877"/>
                    <a:gd name="connsiteX2" fmla="*/ 923822 w 923934"/>
                    <a:gd name="connsiteY2" fmla="*/ 1866877 h 1866877"/>
                    <a:gd name="connsiteX3" fmla="*/ 0 w 923934"/>
                    <a:gd name="connsiteY3" fmla="*/ 956352 h 1866877"/>
                    <a:gd name="connsiteX4" fmla="*/ 0 w 923934"/>
                    <a:gd name="connsiteY4" fmla="*/ 0 h 1866877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0 w 922003"/>
                    <a:gd name="connsiteY3" fmla="*/ 95635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3908 w 922003"/>
                    <a:gd name="connsiteY3" fmla="*/ 99738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64477 w 922003"/>
                    <a:gd name="connsiteY3" fmla="*/ 970028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7815 w 922003"/>
                    <a:gd name="connsiteY3" fmla="*/ 981752 h 1894231"/>
                    <a:gd name="connsiteX4" fmla="*/ 0 w 922003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39077 w 925842"/>
                    <a:gd name="connsiteY3" fmla="*/ 971982 h 1894231"/>
                    <a:gd name="connsiteX4" fmla="*/ 0 w 925842"/>
                    <a:gd name="connsiteY4" fmla="*/ 0 h 1894231"/>
                    <a:gd name="connsiteX0" fmla="*/ 376 w 926218"/>
                    <a:gd name="connsiteY0" fmla="*/ 0 h 1894231"/>
                    <a:gd name="connsiteX1" fmla="*/ 926218 w 926218"/>
                    <a:gd name="connsiteY1" fmla="*/ 922248 h 1894231"/>
                    <a:gd name="connsiteX2" fmla="*/ 922244 w 926218"/>
                    <a:gd name="connsiteY2" fmla="*/ 1894231 h 1894231"/>
                    <a:gd name="connsiteX3" fmla="*/ 376 w 926218"/>
                    <a:gd name="connsiteY3" fmla="*/ 977843 h 1894231"/>
                    <a:gd name="connsiteX4" fmla="*/ 376 w 926218"/>
                    <a:gd name="connsiteY4" fmla="*/ 0 h 1894231"/>
                    <a:gd name="connsiteX0" fmla="*/ 376 w 926218"/>
                    <a:gd name="connsiteY0" fmla="*/ 0 h 1888370"/>
                    <a:gd name="connsiteX1" fmla="*/ 926218 w 926218"/>
                    <a:gd name="connsiteY1" fmla="*/ 922248 h 1888370"/>
                    <a:gd name="connsiteX2" fmla="*/ 889029 w 926218"/>
                    <a:gd name="connsiteY2" fmla="*/ 1888370 h 1888370"/>
                    <a:gd name="connsiteX3" fmla="*/ 376 w 926218"/>
                    <a:gd name="connsiteY3" fmla="*/ 977843 h 1888370"/>
                    <a:gd name="connsiteX4" fmla="*/ 376 w 926218"/>
                    <a:gd name="connsiteY4" fmla="*/ 0 h 1888370"/>
                    <a:gd name="connsiteX0" fmla="*/ 376 w 926532"/>
                    <a:gd name="connsiteY0" fmla="*/ 0 h 1909862"/>
                    <a:gd name="connsiteX1" fmla="*/ 926218 w 926532"/>
                    <a:gd name="connsiteY1" fmla="*/ 922248 h 1909862"/>
                    <a:gd name="connsiteX2" fmla="*/ 926152 w 926532"/>
                    <a:gd name="connsiteY2" fmla="*/ 1909862 h 1909862"/>
                    <a:gd name="connsiteX3" fmla="*/ 376 w 926532"/>
                    <a:gd name="connsiteY3" fmla="*/ 977843 h 1909862"/>
                    <a:gd name="connsiteX4" fmla="*/ 376 w 926532"/>
                    <a:gd name="connsiteY4" fmla="*/ 0 h 1909862"/>
                    <a:gd name="connsiteX0" fmla="*/ 31298 w 926193"/>
                    <a:gd name="connsiteY0" fmla="*/ 0 h 1909862"/>
                    <a:gd name="connsiteX1" fmla="*/ 925879 w 926193"/>
                    <a:gd name="connsiteY1" fmla="*/ 922248 h 1909862"/>
                    <a:gd name="connsiteX2" fmla="*/ 925813 w 926193"/>
                    <a:gd name="connsiteY2" fmla="*/ 1909862 h 1909862"/>
                    <a:gd name="connsiteX3" fmla="*/ 37 w 926193"/>
                    <a:gd name="connsiteY3" fmla="*/ 977843 h 1909862"/>
                    <a:gd name="connsiteX4" fmla="*/ 31298 w 926193"/>
                    <a:gd name="connsiteY4" fmla="*/ 0 h 1909862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26392" h="1905954">
                      <a:moveTo>
                        <a:pt x="2190" y="0"/>
                      </a:moveTo>
                      <a:lnTo>
                        <a:pt x="926078" y="918340"/>
                      </a:lnTo>
                      <a:cubicBezTo>
                        <a:pt x="924786" y="1235832"/>
                        <a:pt x="927304" y="1588462"/>
                        <a:pt x="926012" y="1905954"/>
                      </a:cubicBezTo>
                      <a:lnTo>
                        <a:pt x="236" y="973935"/>
                      </a:lnTo>
                      <a:cubicBezTo>
                        <a:pt x="-1067" y="641474"/>
                        <a:pt x="3493" y="332461"/>
                        <a:pt x="219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00A3FF"/>
                    </a:gs>
                    <a:gs pos="80000">
                      <a:srgbClr val="003192">
                        <a:alpha val="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57"/>
                </a:p>
              </p:txBody>
            </p:sp>
            <p:sp>
              <p:nvSpPr>
                <p:cNvPr id="26" name="矩形 92">
                  <a:extLst>
                    <a:ext uri="{FF2B5EF4-FFF2-40B4-BE49-F238E27FC236}">
                      <a16:creationId xmlns:a16="http://schemas.microsoft.com/office/drawing/2014/main" id="{4CB5AF14-F6C3-BA49-BB83-4509F077A0B9}"/>
                    </a:ext>
                  </a:extLst>
                </p:cNvPr>
                <p:cNvSpPr/>
                <p:nvPr/>
              </p:nvSpPr>
              <p:spPr>
                <a:xfrm flipH="1">
                  <a:off x="4575157" y="4382430"/>
                  <a:ext cx="1108211" cy="841588"/>
                </a:xfrm>
                <a:custGeom>
                  <a:avLst/>
                  <a:gdLst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1866877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914400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1015139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3934"/>
                    <a:gd name="connsiteY0" fmla="*/ 0 h 1866877"/>
                    <a:gd name="connsiteX1" fmla="*/ 916073 w 923934"/>
                    <a:gd name="connsiteY1" fmla="*/ 910525 h 1866877"/>
                    <a:gd name="connsiteX2" fmla="*/ 923822 w 923934"/>
                    <a:gd name="connsiteY2" fmla="*/ 1866877 h 1866877"/>
                    <a:gd name="connsiteX3" fmla="*/ 0 w 923934"/>
                    <a:gd name="connsiteY3" fmla="*/ 956352 h 1866877"/>
                    <a:gd name="connsiteX4" fmla="*/ 0 w 923934"/>
                    <a:gd name="connsiteY4" fmla="*/ 0 h 1866877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0 w 922003"/>
                    <a:gd name="connsiteY3" fmla="*/ 95635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3908 w 922003"/>
                    <a:gd name="connsiteY3" fmla="*/ 99738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64477 w 922003"/>
                    <a:gd name="connsiteY3" fmla="*/ 970028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7815 w 922003"/>
                    <a:gd name="connsiteY3" fmla="*/ 981752 h 1894231"/>
                    <a:gd name="connsiteX4" fmla="*/ 0 w 922003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39077 w 925842"/>
                    <a:gd name="connsiteY3" fmla="*/ 971982 h 1894231"/>
                    <a:gd name="connsiteX4" fmla="*/ 0 w 925842"/>
                    <a:gd name="connsiteY4" fmla="*/ 0 h 1894231"/>
                    <a:gd name="connsiteX0" fmla="*/ 376 w 926218"/>
                    <a:gd name="connsiteY0" fmla="*/ 0 h 1894231"/>
                    <a:gd name="connsiteX1" fmla="*/ 926218 w 926218"/>
                    <a:gd name="connsiteY1" fmla="*/ 922248 h 1894231"/>
                    <a:gd name="connsiteX2" fmla="*/ 922244 w 926218"/>
                    <a:gd name="connsiteY2" fmla="*/ 1894231 h 1894231"/>
                    <a:gd name="connsiteX3" fmla="*/ 376 w 926218"/>
                    <a:gd name="connsiteY3" fmla="*/ 977843 h 1894231"/>
                    <a:gd name="connsiteX4" fmla="*/ 376 w 926218"/>
                    <a:gd name="connsiteY4" fmla="*/ 0 h 1894231"/>
                    <a:gd name="connsiteX0" fmla="*/ 376 w 926218"/>
                    <a:gd name="connsiteY0" fmla="*/ 0 h 1888370"/>
                    <a:gd name="connsiteX1" fmla="*/ 926218 w 926218"/>
                    <a:gd name="connsiteY1" fmla="*/ 922248 h 1888370"/>
                    <a:gd name="connsiteX2" fmla="*/ 889029 w 926218"/>
                    <a:gd name="connsiteY2" fmla="*/ 1888370 h 1888370"/>
                    <a:gd name="connsiteX3" fmla="*/ 376 w 926218"/>
                    <a:gd name="connsiteY3" fmla="*/ 977843 h 1888370"/>
                    <a:gd name="connsiteX4" fmla="*/ 376 w 926218"/>
                    <a:gd name="connsiteY4" fmla="*/ 0 h 1888370"/>
                    <a:gd name="connsiteX0" fmla="*/ 376 w 926532"/>
                    <a:gd name="connsiteY0" fmla="*/ 0 h 1909862"/>
                    <a:gd name="connsiteX1" fmla="*/ 926218 w 926532"/>
                    <a:gd name="connsiteY1" fmla="*/ 922248 h 1909862"/>
                    <a:gd name="connsiteX2" fmla="*/ 926152 w 926532"/>
                    <a:gd name="connsiteY2" fmla="*/ 1909862 h 1909862"/>
                    <a:gd name="connsiteX3" fmla="*/ 376 w 926532"/>
                    <a:gd name="connsiteY3" fmla="*/ 977843 h 1909862"/>
                    <a:gd name="connsiteX4" fmla="*/ 376 w 926532"/>
                    <a:gd name="connsiteY4" fmla="*/ 0 h 1909862"/>
                    <a:gd name="connsiteX0" fmla="*/ 31298 w 926193"/>
                    <a:gd name="connsiteY0" fmla="*/ 0 h 1909862"/>
                    <a:gd name="connsiteX1" fmla="*/ 925879 w 926193"/>
                    <a:gd name="connsiteY1" fmla="*/ 922248 h 1909862"/>
                    <a:gd name="connsiteX2" fmla="*/ 925813 w 926193"/>
                    <a:gd name="connsiteY2" fmla="*/ 1909862 h 1909862"/>
                    <a:gd name="connsiteX3" fmla="*/ 37 w 926193"/>
                    <a:gd name="connsiteY3" fmla="*/ 977843 h 1909862"/>
                    <a:gd name="connsiteX4" fmla="*/ 31298 w 926193"/>
                    <a:gd name="connsiteY4" fmla="*/ 0 h 1909862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26392" h="1905954">
                      <a:moveTo>
                        <a:pt x="2190" y="0"/>
                      </a:moveTo>
                      <a:lnTo>
                        <a:pt x="926078" y="918340"/>
                      </a:lnTo>
                      <a:cubicBezTo>
                        <a:pt x="924786" y="1235832"/>
                        <a:pt x="927304" y="1588462"/>
                        <a:pt x="926012" y="1905954"/>
                      </a:cubicBezTo>
                      <a:lnTo>
                        <a:pt x="236" y="973935"/>
                      </a:lnTo>
                      <a:cubicBezTo>
                        <a:pt x="-1067" y="641474"/>
                        <a:pt x="3493" y="332461"/>
                        <a:pt x="219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2000">
                      <a:srgbClr val="00A3FF"/>
                    </a:gs>
                    <a:gs pos="100000">
                      <a:srgbClr val="003192">
                        <a:alpha val="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57"/>
                </a:p>
              </p:txBody>
            </p:sp>
            <p:grpSp>
              <p:nvGrpSpPr>
                <p:cNvPr id="27" name="组合 66">
                  <a:extLst>
                    <a:ext uri="{FF2B5EF4-FFF2-40B4-BE49-F238E27FC236}">
                      <a16:creationId xmlns:a16="http://schemas.microsoft.com/office/drawing/2014/main" id="{C057E8FE-D891-4244-B5E0-FE202DD29BA2}"/>
                    </a:ext>
                  </a:extLst>
                </p:cNvPr>
                <p:cNvGrpSpPr/>
                <p:nvPr/>
              </p:nvGrpSpPr>
              <p:grpSpPr>
                <a:xfrm>
                  <a:off x="3358836" y="3908284"/>
                  <a:ext cx="2454569" cy="1380867"/>
                  <a:chOff x="3373780" y="2423097"/>
                  <a:chExt cx="3163566" cy="1779728"/>
                </a:xfrm>
              </p:grpSpPr>
              <p:cxnSp>
                <p:nvCxnSpPr>
                  <p:cNvPr id="28" name="直接连接符 40">
                    <a:extLst>
                      <a:ext uri="{FF2B5EF4-FFF2-40B4-BE49-F238E27FC236}">
                        <a16:creationId xmlns:a16="http://schemas.microsoft.com/office/drawing/2014/main" id="{75D9ACF4-FFFC-8B43-9B2E-6E632EBF3356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3373780" y="2423097"/>
                    <a:ext cx="1541248" cy="568895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9" name="直接连接符 41">
                    <a:extLst>
                      <a:ext uri="{FF2B5EF4-FFF2-40B4-BE49-F238E27FC236}">
                        <a16:creationId xmlns:a16="http://schemas.microsoft.com/office/drawing/2014/main" id="{37DDC5B5-B991-6943-896C-88F33E30A654}"/>
                      </a:ext>
                    </a:extLst>
                  </p:cNvPr>
                  <p:cNvCxnSpPr/>
                  <p:nvPr/>
                </p:nvCxnSpPr>
                <p:spPr>
                  <a:xfrm>
                    <a:off x="3373780" y="2991992"/>
                    <a:ext cx="0" cy="644922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0" name="直接连接符 42">
                    <a:extLst>
                      <a:ext uri="{FF2B5EF4-FFF2-40B4-BE49-F238E27FC236}">
                        <a16:creationId xmlns:a16="http://schemas.microsoft.com/office/drawing/2014/main" id="{40E56458-FF78-5D41-B716-41D515C3AB61}"/>
                      </a:ext>
                    </a:extLst>
                  </p:cNvPr>
                  <p:cNvCxnSpPr/>
                  <p:nvPr/>
                </p:nvCxnSpPr>
                <p:spPr>
                  <a:xfrm>
                    <a:off x="4916018" y="2425118"/>
                    <a:ext cx="1618910" cy="597561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1" name="直接连接符 43">
                    <a:extLst>
                      <a:ext uri="{FF2B5EF4-FFF2-40B4-BE49-F238E27FC236}">
                        <a16:creationId xmlns:a16="http://schemas.microsoft.com/office/drawing/2014/main" id="{A2686B52-BFD4-EB43-A4FB-7FC1A08C975D}"/>
                      </a:ext>
                    </a:extLst>
                  </p:cNvPr>
                  <p:cNvCxnSpPr/>
                  <p:nvPr/>
                </p:nvCxnSpPr>
                <p:spPr>
                  <a:xfrm>
                    <a:off x="3373780" y="3635951"/>
                    <a:ext cx="1535773" cy="566874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2" name="直接连接符 44">
                    <a:extLst>
                      <a:ext uri="{FF2B5EF4-FFF2-40B4-BE49-F238E27FC236}">
                        <a16:creationId xmlns:a16="http://schemas.microsoft.com/office/drawing/2014/main" id="{B390D44F-9882-734A-9443-EE096F1AE949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4909555" y="3607778"/>
                    <a:ext cx="1627791" cy="595047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3" name="直接连接符 45">
                    <a:extLst>
                      <a:ext uri="{FF2B5EF4-FFF2-40B4-BE49-F238E27FC236}">
                        <a16:creationId xmlns:a16="http://schemas.microsoft.com/office/drawing/2014/main" id="{73A47C28-7F83-4B4B-B445-D2D62770E87C}"/>
                      </a:ext>
                    </a:extLst>
                  </p:cNvPr>
                  <p:cNvCxnSpPr/>
                  <p:nvPr/>
                </p:nvCxnSpPr>
                <p:spPr>
                  <a:xfrm>
                    <a:off x="6534928" y="3021128"/>
                    <a:ext cx="0" cy="586651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sp>
          <p:nvSpPr>
            <p:cNvPr id="20" name="矩形 9">
              <a:extLst>
                <a:ext uri="{FF2B5EF4-FFF2-40B4-BE49-F238E27FC236}">
                  <a16:creationId xmlns:a16="http://schemas.microsoft.com/office/drawing/2014/main" id="{6FD6FC30-92B4-C340-B9EA-CF15805D72C9}"/>
                </a:ext>
              </a:extLst>
            </p:cNvPr>
            <p:cNvSpPr/>
            <p:nvPr/>
          </p:nvSpPr>
          <p:spPr>
            <a:xfrm rot="10800000">
              <a:off x="2857886" y="3306421"/>
              <a:ext cx="3434541" cy="924424"/>
            </a:xfrm>
            <a:custGeom>
              <a:avLst/>
              <a:gdLst>
                <a:gd name="connsiteX0" fmla="*/ 0 w 2499492"/>
                <a:gd name="connsiteY0" fmla="*/ 0 h 2499492"/>
                <a:gd name="connsiteX1" fmla="*/ 2499492 w 2499492"/>
                <a:gd name="connsiteY1" fmla="*/ 0 h 2499492"/>
                <a:gd name="connsiteX2" fmla="*/ 2499492 w 2499492"/>
                <a:gd name="connsiteY2" fmla="*/ 2499492 h 2499492"/>
                <a:gd name="connsiteX3" fmla="*/ 0 w 2499492"/>
                <a:gd name="connsiteY3" fmla="*/ 2499492 h 2499492"/>
                <a:gd name="connsiteX4" fmla="*/ 0 w 2499492"/>
                <a:gd name="connsiteY4" fmla="*/ 0 h 2499492"/>
                <a:gd name="connsiteX0" fmla="*/ 647422 w 2499492"/>
                <a:gd name="connsiteY0" fmla="*/ 0 h 2512841"/>
                <a:gd name="connsiteX1" fmla="*/ 2499492 w 2499492"/>
                <a:gd name="connsiteY1" fmla="*/ 13349 h 2512841"/>
                <a:gd name="connsiteX2" fmla="*/ 2499492 w 2499492"/>
                <a:gd name="connsiteY2" fmla="*/ 2512841 h 2512841"/>
                <a:gd name="connsiteX3" fmla="*/ 0 w 2499492"/>
                <a:gd name="connsiteY3" fmla="*/ 2512841 h 2512841"/>
                <a:gd name="connsiteX4" fmla="*/ 647422 w 2499492"/>
                <a:gd name="connsiteY4" fmla="*/ 0 h 2512841"/>
                <a:gd name="connsiteX0" fmla="*/ 647422 w 2499492"/>
                <a:gd name="connsiteY0" fmla="*/ 0 h 2512841"/>
                <a:gd name="connsiteX1" fmla="*/ 1865419 w 2499492"/>
                <a:gd name="connsiteY1" fmla="*/ 0 h 2512841"/>
                <a:gd name="connsiteX2" fmla="*/ 2499492 w 2499492"/>
                <a:gd name="connsiteY2" fmla="*/ 2512841 h 2512841"/>
                <a:gd name="connsiteX3" fmla="*/ 0 w 2499492"/>
                <a:gd name="connsiteY3" fmla="*/ 2512841 h 2512841"/>
                <a:gd name="connsiteX4" fmla="*/ 647422 w 2499492"/>
                <a:gd name="connsiteY4" fmla="*/ 0 h 2512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99492" h="2512841">
                  <a:moveTo>
                    <a:pt x="647422" y="0"/>
                  </a:moveTo>
                  <a:lnTo>
                    <a:pt x="1865419" y="0"/>
                  </a:lnTo>
                  <a:lnTo>
                    <a:pt x="2499492" y="2512841"/>
                  </a:lnTo>
                  <a:lnTo>
                    <a:pt x="0" y="2512841"/>
                  </a:lnTo>
                  <a:lnTo>
                    <a:pt x="647422" y="0"/>
                  </a:lnTo>
                  <a:close/>
                </a:path>
              </a:pathLst>
            </a:custGeom>
            <a:gradFill>
              <a:gsLst>
                <a:gs pos="100000">
                  <a:srgbClr val="00A3FF">
                    <a:alpha val="19000"/>
                  </a:srgbClr>
                </a:gs>
                <a:gs pos="21000">
                  <a:srgbClr val="003192">
                    <a:alpha val="0"/>
                  </a:srgbClr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57"/>
            </a:p>
          </p:txBody>
        </p:sp>
      </p:grpSp>
      <p:pic>
        <p:nvPicPr>
          <p:cNvPr id="14" name="图形 13">
            <a:extLst>
              <a:ext uri="{FF2B5EF4-FFF2-40B4-BE49-F238E27FC236}">
                <a16:creationId xmlns:a16="http://schemas.microsoft.com/office/drawing/2014/main" id="{ED3BA628-21EE-6941-AE92-5647A99ED9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511861" y="2520853"/>
            <a:ext cx="648893" cy="648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6583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006AFC9-B795-4723-AE47-7E01C7E227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5007C3-440C-4546-AE8E-1100CDCACF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17</a:t>
            </a:fld>
            <a:endParaRPr lang="zh-CN" altLang="en-US" dirty="0"/>
          </a:p>
        </p:txBody>
      </p:sp>
      <p:sp>
        <p:nvSpPr>
          <p:cNvPr id="5" name="矩形 65">
            <a:extLst>
              <a:ext uri="{FF2B5EF4-FFF2-40B4-BE49-F238E27FC236}">
                <a16:creationId xmlns:a16="http://schemas.microsoft.com/office/drawing/2014/main" id="{150005C1-73ED-49AA-A915-E77998C9ED60}"/>
              </a:ext>
            </a:extLst>
          </p:cNvPr>
          <p:cNvSpPr/>
          <p:nvPr/>
        </p:nvSpPr>
        <p:spPr>
          <a:xfrm>
            <a:off x="579651" y="223186"/>
            <a:ext cx="29610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Endpoint Check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11A5CC8-B264-4B03-8571-DE0A35BF8BB4}"/>
              </a:ext>
            </a:extLst>
          </p:cNvPr>
          <p:cNvSpPr txBox="1"/>
          <p:nvPr/>
        </p:nvSpPr>
        <p:spPr>
          <a:xfrm>
            <a:off x="8008237" y="4490217"/>
            <a:ext cx="1933543" cy="8706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Antivirus Check</a:t>
            </a:r>
          </a:p>
          <a:p>
            <a:pPr algn="ctr">
              <a:lnSpc>
                <a:spcPct val="150000"/>
              </a:lnSpc>
            </a:pPr>
            <a:r>
              <a:rPr lang="en-US" dirty="0">
                <a:solidFill>
                  <a:srgbClr val="00B0F0"/>
                </a:solidFill>
              </a:rPr>
              <a:t>(Traffic Based)</a:t>
            </a:r>
            <a:endParaRPr lang="en-MY" dirty="0">
              <a:solidFill>
                <a:srgbClr val="00B0F0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CB339B4-6A2E-4327-B518-B7CDA56A0A12}"/>
              </a:ext>
            </a:extLst>
          </p:cNvPr>
          <p:cNvSpPr txBox="1"/>
          <p:nvPr/>
        </p:nvSpPr>
        <p:spPr>
          <a:xfrm>
            <a:off x="1135068" y="1443775"/>
            <a:ext cx="521126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000" b="1" dirty="0">
                <a:solidFill>
                  <a:srgbClr val="00B0F0"/>
                </a:solidFill>
              </a:rPr>
              <a:t>Features</a:t>
            </a:r>
          </a:p>
          <a:p>
            <a:pPr marL="342900" indent="-34290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Application recognition based on traffic</a:t>
            </a:r>
          </a:p>
          <a:p>
            <a:pPr marL="342900" indent="-34290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342900" indent="-34290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Separated by personal software and enterprise software</a:t>
            </a:r>
          </a:p>
          <a:p>
            <a:pPr marL="342900" indent="-34290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342900" indent="-34290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Notification and action taken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000" b="1" dirty="0">
                <a:solidFill>
                  <a:srgbClr val="92D050"/>
                </a:solidFill>
              </a:rPr>
              <a:t>Benefits</a:t>
            </a:r>
          </a:p>
          <a:p>
            <a:pPr marL="285750" indent="-285750">
              <a:buClr>
                <a:srgbClr val="92D050"/>
              </a:buClr>
              <a:buFont typeface="Arial" panose="020B0604020202020204" pitchFamily="34" charset="0"/>
              <a:buChar char="•"/>
            </a:pPr>
            <a:r>
              <a:rPr lang="en-MY" sz="1600" dirty="0">
                <a:solidFill>
                  <a:schemeClr val="bg1"/>
                </a:solidFill>
              </a:rPr>
              <a:t>Identify and implement access control</a:t>
            </a:r>
          </a:p>
          <a:p>
            <a:pPr>
              <a:buClr>
                <a:srgbClr val="92D050"/>
              </a:buClr>
            </a:pPr>
            <a:endParaRPr lang="en-MY" sz="1600" dirty="0">
              <a:solidFill>
                <a:schemeClr val="bg1"/>
              </a:solidFill>
            </a:endParaRPr>
          </a:p>
          <a:p>
            <a:pPr marL="285750" indent="-285750">
              <a:buClr>
                <a:srgbClr val="92D050"/>
              </a:buClr>
              <a:buFont typeface="Arial" panose="020B0604020202020204" pitchFamily="34" charset="0"/>
              <a:buChar char="•"/>
            </a:pPr>
            <a:r>
              <a:rPr lang="en-MY" sz="1600" dirty="0">
                <a:solidFill>
                  <a:schemeClr val="bg1"/>
                </a:solidFill>
              </a:rPr>
              <a:t>Less intrusive with fast remediation</a:t>
            </a:r>
          </a:p>
          <a:p>
            <a:pPr marL="285750" indent="-285750">
              <a:buClr>
                <a:srgbClr val="92D050"/>
              </a:buClr>
              <a:buFont typeface="Arial" panose="020B0604020202020204" pitchFamily="34" charset="0"/>
              <a:buChar char="•"/>
            </a:pPr>
            <a:endParaRPr lang="en-MY" sz="1600" dirty="0">
              <a:solidFill>
                <a:schemeClr val="bg1"/>
              </a:solidFill>
            </a:endParaRPr>
          </a:p>
          <a:p>
            <a:pPr marL="285750" indent="-285750">
              <a:buClr>
                <a:srgbClr val="92D050"/>
              </a:buClr>
              <a:buFont typeface="Arial" panose="020B0604020202020204" pitchFamily="34" charset="0"/>
              <a:buChar char="•"/>
            </a:pPr>
            <a:r>
              <a:rPr lang="en-MY" sz="1600" dirty="0">
                <a:solidFill>
                  <a:schemeClr val="bg1"/>
                </a:solidFill>
              </a:rPr>
              <a:t>Enforce compliance</a:t>
            </a:r>
          </a:p>
          <a:p>
            <a:endParaRPr lang="en-MY" dirty="0">
              <a:solidFill>
                <a:schemeClr val="bg1"/>
              </a:solidFill>
            </a:endParaRPr>
          </a:p>
        </p:txBody>
      </p:sp>
      <p:grpSp>
        <p:nvGrpSpPr>
          <p:cNvPr id="11" name="组合 59">
            <a:extLst>
              <a:ext uri="{FF2B5EF4-FFF2-40B4-BE49-F238E27FC236}">
                <a16:creationId xmlns:a16="http://schemas.microsoft.com/office/drawing/2014/main" id="{C4B8DD84-CC52-1E41-B5A2-412011EA8787}"/>
              </a:ext>
            </a:extLst>
          </p:cNvPr>
          <p:cNvGrpSpPr/>
          <p:nvPr/>
        </p:nvGrpSpPr>
        <p:grpSpPr>
          <a:xfrm>
            <a:off x="7399651" y="2675085"/>
            <a:ext cx="3150721" cy="1714968"/>
            <a:chOff x="2857886" y="3306421"/>
            <a:chExt cx="3434541" cy="1869452"/>
          </a:xfrm>
        </p:grpSpPr>
        <p:grpSp>
          <p:nvGrpSpPr>
            <p:cNvPr id="12" name="组合 60">
              <a:extLst>
                <a:ext uri="{FF2B5EF4-FFF2-40B4-BE49-F238E27FC236}">
                  <a16:creationId xmlns:a16="http://schemas.microsoft.com/office/drawing/2014/main" id="{DB5EBE6B-9AA8-904A-B641-C8A43790EB65}"/>
                </a:ext>
              </a:extLst>
            </p:cNvPr>
            <p:cNvGrpSpPr/>
            <p:nvPr/>
          </p:nvGrpSpPr>
          <p:grpSpPr>
            <a:xfrm>
              <a:off x="3358836" y="3624383"/>
              <a:ext cx="2454569" cy="1551490"/>
              <a:chOff x="3358836" y="3737661"/>
              <a:chExt cx="2454569" cy="1551490"/>
            </a:xfrm>
          </p:grpSpPr>
          <p:sp>
            <p:nvSpPr>
              <p:cNvPr id="17" name="矩形 11">
                <a:extLst>
                  <a:ext uri="{FF2B5EF4-FFF2-40B4-BE49-F238E27FC236}">
                    <a16:creationId xmlns:a16="http://schemas.microsoft.com/office/drawing/2014/main" id="{328D6678-C7FA-ED4C-87F4-10873FDBD75E}"/>
                  </a:ext>
                </a:extLst>
              </p:cNvPr>
              <p:cNvSpPr/>
              <p:nvPr/>
            </p:nvSpPr>
            <p:spPr>
              <a:xfrm rot="2700000">
                <a:off x="3950772" y="3738012"/>
                <a:ext cx="1224039" cy="1223337"/>
              </a:xfrm>
              <a:custGeom>
                <a:avLst/>
                <a:gdLst>
                  <a:gd name="connsiteX0" fmla="*/ 0 w 2078823"/>
                  <a:gd name="connsiteY0" fmla="*/ 0 h 2078823"/>
                  <a:gd name="connsiteX1" fmla="*/ 2078823 w 2078823"/>
                  <a:gd name="connsiteY1" fmla="*/ 0 h 2078823"/>
                  <a:gd name="connsiteX2" fmla="*/ 2078823 w 2078823"/>
                  <a:gd name="connsiteY2" fmla="*/ 2078823 h 2078823"/>
                  <a:gd name="connsiteX3" fmla="*/ 0 w 2078823"/>
                  <a:gd name="connsiteY3" fmla="*/ 2078823 h 2078823"/>
                  <a:gd name="connsiteX4" fmla="*/ 0 w 2078823"/>
                  <a:gd name="connsiteY4" fmla="*/ 0 h 2078823"/>
                  <a:gd name="connsiteX0" fmla="*/ 0 w 2664547"/>
                  <a:gd name="connsiteY0" fmla="*/ 0 h 2078823"/>
                  <a:gd name="connsiteX1" fmla="*/ 2664547 w 2664547"/>
                  <a:gd name="connsiteY1" fmla="*/ 479229 h 2078823"/>
                  <a:gd name="connsiteX2" fmla="*/ 2078823 w 2664547"/>
                  <a:gd name="connsiteY2" fmla="*/ 2078823 h 2078823"/>
                  <a:gd name="connsiteX3" fmla="*/ 0 w 2664547"/>
                  <a:gd name="connsiteY3" fmla="*/ 2078823 h 2078823"/>
                  <a:gd name="connsiteX4" fmla="*/ 0 w 2664547"/>
                  <a:gd name="connsiteY4" fmla="*/ 0 h 2078823"/>
                  <a:gd name="connsiteX0" fmla="*/ 0 w 2664547"/>
                  <a:gd name="connsiteY0" fmla="*/ 0 h 2687368"/>
                  <a:gd name="connsiteX1" fmla="*/ 2664547 w 2664547"/>
                  <a:gd name="connsiteY1" fmla="*/ 479229 h 2687368"/>
                  <a:gd name="connsiteX2" fmla="*/ 2078823 w 2664547"/>
                  <a:gd name="connsiteY2" fmla="*/ 2078823 h 2687368"/>
                  <a:gd name="connsiteX3" fmla="*/ 456408 w 2664547"/>
                  <a:gd name="connsiteY3" fmla="*/ 2687368 h 2687368"/>
                  <a:gd name="connsiteX4" fmla="*/ 0 w 2664547"/>
                  <a:gd name="connsiteY4" fmla="*/ 0 h 2687368"/>
                  <a:gd name="connsiteX0" fmla="*/ 1026919 w 2208139"/>
                  <a:gd name="connsiteY0" fmla="*/ 867176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1026919 w 2208139"/>
                  <a:gd name="connsiteY4" fmla="*/ 867176 h 2208139"/>
                  <a:gd name="connsiteX0" fmla="*/ 699826 w 2208139"/>
                  <a:gd name="connsiteY0" fmla="*/ 585724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699826 w 2208139"/>
                  <a:gd name="connsiteY4" fmla="*/ 585724 h 2208139"/>
                  <a:gd name="connsiteX0" fmla="*/ 666761 w 2208139"/>
                  <a:gd name="connsiteY0" fmla="*/ 633483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666761 w 2208139"/>
                  <a:gd name="connsiteY4" fmla="*/ 633483 h 2208139"/>
                  <a:gd name="connsiteX0" fmla="*/ 652067 w 2193445"/>
                  <a:gd name="connsiteY0" fmla="*/ 633483 h 2178749"/>
                  <a:gd name="connsiteX1" fmla="*/ 2193445 w 2193445"/>
                  <a:gd name="connsiteY1" fmla="*/ 0 h 2178749"/>
                  <a:gd name="connsiteX2" fmla="*/ 1607721 w 2193445"/>
                  <a:gd name="connsiteY2" fmla="*/ 1599594 h 2178749"/>
                  <a:gd name="connsiteX3" fmla="*/ 0 w 2193445"/>
                  <a:gd name="connsiteY3" fmla="*/ 2178749 h 2178749"/>
                  <a:gd name="connsiteX4" fmla="*/ 652067 w 2193445"/>
                  <a:gd name="connsiteY4" fmla="*/ 633483 h 2178749"/>
                  <a:gd name="connsiteX0" fmla="*/ 750594 w 2193445"/>
                  <a:gd name="connsiteY0" fmla="*/ 590904 h 2178749"/>
                  <a:gd name="connsiteX1" fmla="*/ 2193445 w 2193445"/>
                  <a:gd name="connsiteY1" fmla="*/ 0 h 2178749"/>
                  <a:gd name="connsiteX2" fmla="*/ 1607721 w 2193445"/>
                  <a:gd name="connsiteY2" fmla="*/ 1599594 h 2178749"/>
                  <a:gd name="connsiteX3" fmla="*/ 0 w 2193445"/>
                  <a:gd name="connsiteY3" fmla="*/ 2178749 h 2178749"/>
                  <a:gd name="connsiteX4" fmla="*/ 750594 w 2193445"/>
                  <a:gd name="connsiteY4" fmla="*/ 590904 h 2178749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07721 w 2400691"/>
                  <a:gd name="connsiteY2" fmla="*/ 1733879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41696 w 2400691"/>
                  <a:gd name="connsiteY2" fmla="*/ 1589767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41696 w 2400691"/>
                  <a:gd name="connsiteY2" fmla="*/ 1589767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00691" h="2313034">
                    <a:moveTo>
                      <a:pt x="750594" y="725189"/>
                    </a:moveTo>
                    <a:lnTo>
                      <a:pt x="2400691" y="0"/>
                    </a:lnTo>
                    <a:lnTo>
                      <a:pt x="1641696" y="1589767"/>
                    </a:lnTo>
                    <a:lnTo>
                      <a:pt x="0" y="2313034"/>
                    </a:lnTo>
                    <a:lnTo>
                      <a:pt x="750594" y="725189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7146" tIns="28573" rIns="57146" bIns="28573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2657"/>
              </a:p>
            </p:txBody>
          </p:sp>
          <p:grpSp>
            <p:nvGrpSpPr>
              <p:cNvPr id="18" name="组合 63">
                <a:extLst>
                  <a:ext uri="{FF2B5EF4-FFF2-40B4-BE49-F238E27FC236}">
                    <a16:creationId xmlns:a16="http://schemas.microsoft.com/office/drawing/2014/main" id="{6125170C-90D6-FC4C-8A11-0B650A7ADCF5}"/>
                  </a:ext>
                </a:extLst>
              </p:cNvPr>
              <p:cNvGrpSpPr/>
              <p:nvPr/>
            </p:nvGrpSpPr>
            <p:grpSpPr>
              <a:xfrm>
                <a:off x="3358836" y="3908284"/>
                <a:ext cx="2454569" cy="1380867"/>
                <a:chOff x="3358836" y="3908284"/>
                <a:chExt cx="2454569" cy="1380867"/>
              </a:xfrm>
            </p:grpSpPr>
            <p:sp>
              <p:nvSpPr>
                <p:cNvPr id="19" name="矩形 92">
                  <a:extLst>
                    <a:ext uri="{FF2B5EF4-FFF2-40B4-BE49-F238E27FC236}">
                      <a16:creationId xmlns:a16="http://schemas.microsoft.com/office/drawing/2014/main" id="{752B07C5-80E7-2A4D-9EB5-44D535C7EAFA}"/>
                    </a:ext>
                  </a:extLst>
                </p:cNvPr>
                <p:cNvSpPr/>
                <p:nvPr/>
              </p:nvSpPr>
              <p:spPr>
                <a:xfrm>
                  <a:off x="3468484" y="4382430"/>
                  <a:ext cx="1108211" cy="841588"/>
                </a:xfrm>
                <a:custGeom>
                  <a:avLst/>
                  <a:gdLst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1866877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914400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1015139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3934"/>
                    <a:gd name="connsiteY0" fmla="*/ 0 h 1866877"/>
                    <a:gd name="connsiteX1" fmla="*/ 916073 w 923934"/>
                    <a:gd name="connsiteY1" fmla="*/ 910525 h 1866877"/>
                    <a:gd name="connsiteX2" fmla="*/ 923822 w 923934"/>
                    <a:gd name="connsiteY2" fmla="*/ 1866877 h 1866877"/>
                    <a:gd name="connsiteX3" fmla="*/ 0 w 923934"/>
                    <a:gd name="connsiteY3" fmla="*/ 956352 h 1866877"/>
                    <a:gd name="connsiteX4" fmla="*/ 0 w 923934"/>
                    <a:gd name="connsiteY4" fmla="*/ 0 h 1866877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0 w 922003"/>
                    <a:gd name="connsiteY3" fmla="*/ 95635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3908 w 922003"/>
                    <a:gd name="connsiteY3" fmla="*/ 99738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64477 w 922003"/>
                    <a:gd name="connsiteY3" fmla="*/ 970028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7815 w 922003"/>
                    <a:gd name="connsiteY3" fmla="*/ 981752 h 1894231"/>
                    <a:gd name="connsiteX4" fmla="*/ 0 w 922003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39077 w 925842"/>
                    <a:gd name="connsiteY3" fmla="*/ 971982 h 1894231"/>
                    <a:gd name="connsiteX4" fmla="*/ 0 w 925842"/>
                    <a:gd name="connsiteY4" fmla="*/ 0 h 1894231"/>
                    <a:gd name="connsiteX0" fmla="*/ 376 w 926218"/>
                    <a:gd name="connsiteY0" fmla="*/ 0 h 1894231"/>
                    <a:gd name="connsiteX1" fmla="*/ 926218 w 926218"/>
                    <a:gd name="connsiteY1" fmla="*/ 922248 h 1894231"/>
                    <a:gd name="connsiteX2" fmla="*/ 922244 w 926218"/>
                    <a:gd name="connsiteY2" fmla="*/ 1894231 h 1894231"/>
                    <a:gd name="connsiteX3" fmla="*/ 376 w 926218"/>
                    <a:gd name="connsiteY3" fmla="*/ 977843 h 1894231"/>
                    <a:gd name="connsiteX4" fmla="*/ 376 w 926218"/>
                    <a:gd name="connsiteY4" fmla="*/ 0 h 1894231"/>
                    <a:gd name="connsiteX0" fmla="*/ 376 w 926218"/>
                    <a:gd name="connsiteY0" fmla="*/ 0 h 1888370"/>
                    <a:gd name="connsiteX1" fmla="*/ 926218 w 926218"/>
                    <a:gd name="connsiteY1" fmla="*/ 922248 h 1888370"/>
                    <a:gd name="connsiteX2" fmla="*/ 889029 w 926218"/>
                    <a:gd name="connsiteY2" fmla="*/ 1888370 h 1888370"/>
                    <a:gd name="connsiteX3" fmla="*/ 376 w 926218"/>
                    <a:gd name="connsiteY3" fmla="*/ 977843 h 1888370"/>
                    <a:gd name="connsiteX4" fmla="*/ 376 w 926218"/>
                    <a:gd name="connsiteY4" fmla="*/ 0 h 1888370"/>
                    <a:gd name="connsiteX0" fmla="*/ 376 w 926532"/>
                    <a:gd name="connsiteY0" fmla="*/ 0 h 1909862"/>
                    <a:gd name="connsiteX1" fmla="*/ 926218 w 926532"/>
                    <a:gd name="connsiteY1" fmla="*/ 922248 h 1909862"/>
                    <a:gd name="connsiteX2" fmla="*/ 926152 w 926532"/>
                    <a:gd name="connsiteY2" fmla="*/ 1909862 h 1909862"/>
                    <a:gd name="connsiteX3" fmla="*/ 376 w 926532"/>
                    <a:gd name="connsiteY3" fmla="*/ 977843 h 1909862"/>
                    <a:gd name="connsiteX4" fmla="*/ 376 w 926532"/>
                    <a:gd name="connsiteY4" fmla="*/ 0 h 1909862"/>
                    <a:gd name="connsiteX0" fmla="*/ 31298 w 926193"/>
                    <a:gd name="connsiteY0" fmla="*/ 0 h 1909862"/>
                    <a:gd name="connsiteX1" fmla="*/ 925879 w 926193"/>
                    <a:gd name="connsiteY1" fmla="*/ 922248 h 1909862"/>
                    <a:gd name="connsiteX2" fmla="*/ 925813 w 926193"/>
                    <a:gd name="connsiteY2" fmla="*/ 1909862 h 1909862"/>
                    <a:gd name="connsiteX3" fmla="*/ 37 w 926193"/>
                    <a:gd name="connsiteY3" fmla="*/ 977843 h 1909862"/>
                    <a:gd name="connsiteX4" fmla="*/ 31298 w 926193"/>
                    <a:gd name="connsiteY4" fmla="*/ 0 h 1909862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26392" h="1905954">
                      <a:moveTo>
                        <a:pt x="2190" y="0"/>
                      </a:moveTo>
                      <a:lnTo>
                        <a:pt x="926078" y="918340"/>
                      </a:lnTo>
                      <a:cubicBezTo>
                        <a:pt x="924786" y="1235832"/>
                        <a:pt x="927304" y="1588462"/>
                        <a:pt x="926012" y="1905954"/>
                      </a:cubicBezTo>
                      <a:lnTo>
                        <a:pt x="236" y="973935"/>
                      </a:lnTo>
                      <a:cubicBezTo>
                        <a:pt x="-1067" y="641474"/>
                        <a:pt x="3493" y="332461"/>
                        <a:pt x="219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00A3FF"/>
                    </a:gs>
                    <a:gs pos="80000">
                      <a:srgbClr val="003192">
                        <a:alpha val="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57"/>
                </a:p>
              </p:txBody>
            </p:sp>
            <p:sp>
              <p:nvSpPr>
                <p:cNvPr id="20" name="矩形 92">
                  <a:extLst>
                    <a:ext uri="{FF2B5EF4-FFF2-40B4-BE49-F238E27FC236}">
                      <a16:creationId xmlns:a16="http://schemas.microsoft.com/office/drawing/2014/main" id="{8EFEB1AA-6317-104C-B3F1-3EE1589AFFB2}"/>
                    </a:ext>
                  </a:extLst>
                </p:cNvPr>
                <p:cNvSpPr/>
                <p:nvPr/>
              </p:nvSpPr>
              <p:spPr>
                <a:xfrm flipH="1">
                  <a:off x="4575157" y="4382430"/>
                  <a:ext cx="1108211" cy="841588"/>
                </a:xfrm>
                <a:custGeom>
                  <a:avLst/>
                  <a:gdLst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1866877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914400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1015139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3934"/>
                    <a:gd name="connsiteY0" fmla="*/ 0 h 1866877"/>
                    <a:gd name="connsiteX1" fmla="*/ 916073 w 923934"/>
                    <a:gd name="connsiteY1" fmla="*/ 910525 h 1866877"/>
                    <a:gd name="connsiteX2" fmla="*/ 923822 w 923934"/>
                    <a:gd name="connsiteY2" fmla="*/ 1866877 h 1866877"/>
                    <a:gd name="connsiteX3" fmla="*/ 0 w 923934"/>
                    <a:gd name="connsiteY3" fmla="*/ 956352 h 1866877"/>
                    <a:gd name="connsiteX4" fmla="*/ 0 w 923934"/>
                    <a:gd name="connsiteY4" fmla="*/ 0 h 1866877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0 w 922003"/>
                    <a:gd name="connsiteY3" fmla="*/ 95635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3908 w 922003"/>
                    <a:gd name="connsiteY3" fmla="*/ 99738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64477 w 922003"/>
                    <a:gd name="connsiteY3" fmla="*/ 970028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7815 w 922003"/>
                    <a:gd name="connsiteY3" fmla="*/ 981752 h 1894231"/>
                    <a:gd name="connsiteX4" fmla="*/ 0 w 922003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39077 w 925842"/>
                    <a:gd name="connsiteY3" fmla="*/ 971982 h 1894231"/>
                    <a:gd name="connsiteX4" fmla="*/ 0 w 925842"/>
                    <a:gd name="connsiteY4" fmla="*/ 0 h 1894231"/>
                    <a:gd name="connsiteX0" fmla="*/ 376 w 926218"/>
                    <a:gd name="connsiteY0" fmla="*/ 0 h 1894231"/>
                    <a:gd name="connsiteX1" fmla="*/ 926218 w 926218"/>
                    <a:gd name="connsiteY1" fmla="*/ 922248 h 1894231"/>
                    <a:gd name="connsiteX2" fmla="*/ 922244 w 926218"/>
                    <a:gd name="connsiteY2" fmla="*/ 1894231 h 1894231"/>
                    <a:gd name="connsiteX3" fmla="*/ 376 w 926218"/>
                    <a:gd name="connsiteY3" fmla="*/ 977843 h 1894231"/>
                    <a:gd name="connsiteX4" fmla="*/ 376 w 926218"/>
                    <a:gd name="connsiteY4" fmla="*/ 0 h 1894231"/>
                    <a:gd name="connsiteX0" fmla="*/ 376 w 926218"/>
                    <a:gd name="connsiteY0" fmla="*/ 0 h 1888370"/>
                    <a:gd name="connsiteX1" fmla="*/ 926218 w 926218"/>
                    <a:gd name="connsiteY1" fmla="*/ 922248 h 1888370"/>
                    <a:gd name="connsiteX2" fmla="*/ 889029 w 926218"/>
                    <a:gd name="connsiteY2" fmla="*/ 1888370 h 1888370"/>
                    <a:gd name="connsiteX3" fmla="*/ 376 w 926218"/>
                    <a:gd name="connsiteY3" fmla="*/ 977843 h 1888370"/>
                    <a:gd name="connsiteX4" fmla="*/ 376 w 926218"/>
                    <a:gd name="connsiteY4" fmla="*/ 0 h 1888370"/>
                    <a:gd name="connsiteX0" fmla="*/ 376 w 926532"/>
                    <a:gd name="connsiteY0" fmla="*/ 0 h 1909862"/>
                    <a:gd name="connsiteX1" fmla="*/ 926218 w 926532"/>
                    <a:gd name="connsiteY1" fmla="*/ 922248 h 1909862"/>
                    <a:gd name="connsiteX2" fmla="*/ 926152 w 926532"/>
                    <a:gd name="connsiteY2" fmla="*/ 1909862 h 1909862"/>
                    <a:gd name="connsiteX3" fmla="*/ 376 w 926532"/>
                    <a:gd name="connsiteY3" fmla="*/ 977843 h 1909862"/>
                    <a:gd name="connsiteX4" fmla="*/ 376 w 926532"/>
                    <a:gd name="connsiteY4" fmla="*/ 0 h 1909862"/>
                    <a:gd name="connsiteX0" fmla="*/ 31298 w 926193"/>
                    <a:gd name="connsiteY0" fmla="*/ 0 h 1909862"/>
                    <a:gd name="connsiteX1" fmla="*/ 925879 w 926193"/>
                    <a:gd name="connsiteY1" fmla="*/ 922248 h 1909862"/>
                    <a:gd name="connsiteX2" fmla="*/ 925813 w 926193"/>
                    <a:gd name="connsiteY2" fmla="*/ 1909862 h 1909862"/>
                    <a:gd name="connsiteX3" fmla="*/ 37 w 926193"/>
                    <a:gd name="connsiteY3" fmla="*/ 977843 h 1909862"/>
                    <a:gd name="connsiteX4" fmla="*/ 31298 w 926193"/>
                    <a:gd name="connsiteY4" fmla="*/ 0 h 1909862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26392" h="1905954">
                      <a:moveTo>
                        <a:pt x="2190" y="0"/>
                      </a:moveTo>
                      <a:lnTo>
                        <a:pt x="926078" y="918340"/>
                      </a:lnTo>
                      <a:cubicBezTo>
                        <a:pt x="924786" y="1235832"/>
                        <a:pt x="927304" y="1588462"/>
                        <a:pt x="926012" y="1905954"/>
                      </a:cubicBezTo>
                      <a:lnTo>
                        <a:pt x="236" y="973935"/>
                      </a:lnTo>
                      <a:cubicBezTo>
                        <a:pt x="-1067" y="641474"/>
                        <a:pt x="3493" y="332461"/>
                        <a:pt x="219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2000">
                      <a:srgbClr val="00A3FF"/>
                    </a:gs>
                    <a:gs pos="100000">
                      <a:srgbClr val="003192">
                        <a:alpha val="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57"/>
                </a:p>
              </p:txBody>
            </p:sp>
            <p:grpSp>
              <p:nvGrpSpPr>
                <p:cNvPr id="21" name="组合 66">
                  <a:extLst>
                    <a:ext uri="{FF2B5EF4-FFF2-40B4-BE49-F238E27FC236}">
                      <a16:creationId xmlns:a16="http://schemas.microsoft.com/office/drawing/2014/main" id="{1EAD7C23-04E6-B843-ABDA-1DB4958E3AA6}"/>
                    </a:ext>
                  </a:extLst>
                </p:cNvPr>
                <p:cNvGrpSpPr/>
                <p:nvPr/>
              </p:nvGrpSpPr>
              <p:grpSpPr>
                <a:xfrm>
                  <a:off x="3358836" y="3908284"/>
                  <a:ext cx="2454569" cy="1380867"/>
                  <a:chOff x="3373780" y="2423097"/>
                  <a:chExt cx="3163566" cy="1779728"/>
                </a:xfrm>
              </p:grpSpPr>
              <p:cxnSp>
                <p:nvCxnSpPr>
                  <p:cNvPr id="24" name="直接连接符 40">
                    <a:extLst>
                      <a:ext uri="{FF2B5EF4-FFF2-40B4-BE49-F238E27FC236}">
                        <a16:creationId xmlns:a16="http://schemas.microsoft.com/office/drawing/2014/main" id="{0909A049-3CA9-6847-8209-E43F2A6F401D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3373780" y="2423097"/>
                    <a:ext cx="1541248" cy="568895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" name="直接连接符 41">
                    <a:extLst>
                      <a:ext uri="{FF2B5EF4-FFF2-40B4-BE49-F238E27FC236}">
                        <a16:creationId xmlns:a16="http://schemas.microsoft.com/office/drawing/2014/main" id="{F28CFA30-6928-9041-B1AE-17EEA55754E4}"/>
                      </a:ext>
                    </a:extLst>
                  </p:cNvPr>
                  <p:cNvCxnSpPr/>
                  <p:nvPr/>
                </p:nvCxnSpPr>
                <p:spPr>
                  <a:xfrm>
                    <a:off x="3373780" y="2991992"/>
                    <a:ext cx="0" cy="644922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6" name="直接连接符 42">
                    <a:extLst>
                      <a:ext uri="{FF2B5EF4-FFF2-40B4-BE49-F238E27FC236}">
                        <a16:creationId xmlns:a16="http://schemas.microsoft.com/office/drawing/2014/main" id="{F4DF1A0C-7FD8-7D40-BF54-180091247E15}"/>
                      </a:ext>
                    </a:extLst>
                  </p:cNvPr>
                  <p:cNvCxnSpPr/>
                  <p:nvPr/>
                </p:nvCxnSpPr>
                <p:spPr>
                  <a:xfrm>
                    <a:off x="4916018" y="2425118"/>
                    <a:ext cx="1618910" cy="597561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7" name="直接连接符 43">
                    <a:extLst>
                      <a:ext uri="{FF2B5EF4-FFF2-40B4-BE49-F238E27FC236}">
                        <a16:creationId xmlns:a16="http://schemas.microsoft.com/office/drawing/2014/main" id="{08AF9C71-F6BC-454E-8998-5372948B3D05}"/>
                      </a:ext>
                    </a:extLst>
                  </p:cNvPr>
                  <p:cNvCxnSpPr/>
                  <p:nvPr/>
                </p:nvCxnSpPr>
                <p:spPr>
                  <a:xfrm>
                    <a:off x="3373780" y="3635951"/>
                    <a:ext cx="1535773" cy="566874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8" name="直接连接符 44">
                    <a:extLst>
                      <a:ext uri="{FF2B5EF4-FFF2-40B4-BE49-F238E27FC236}">
                        <a16:creationId xmlns:a16="http://schemas.microsoft.com/office/drawing/2014/main" id="{76F49AA2-D143-DF49-AE53-C9042732887A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4909555" y="3607778"/>
                    <a:ext cx="1627791" cy="595047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9" name="直接连接符 45">
                    <a:extLst>
                      <a:ext uri="{FF2B5EF4-FFF2-40B4-BE49-F238E27FC236}">
                        <a16:creationId xmlns:a16="http://schemas.microsoft.com/office/drawing/2014/main" id="{248F7C29-2C20-454C-B3DE-629EC9A237D5}"/>
                      </a:ext>
                    </a:extLst>
                  </p:cNvPr>
                  <p:cNvCxnSpPr/>
                  <p:nvPr/>
                </p:nvCxnSpPr>
                <p:spPr>
                  <a:xfrm>
                    <a:off x="6534928" y="3021128"/>
                    <a:ext cx="0" cy="586651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sp>
          <p:nvSpPr>
            <p:cNvPr id="16" name="矩形 9">
              <a:extLst>
                <a:ext uri="{FF2B5EF4-FFF2-40B4-BE49-F238E27FC236}">
                  <a16:creationId xmlns:a16="http://schemas.microsoft.com/office/drawing/2014/main" id="{156EFF93-6B99-2F44-88E1-FF149AB891F8}"/>
                </a:ext>
              </a:extLst>
            </p:cNvPr>
            <p:cNvSpPr/>
            <p:nvPr/>
          </p:nvSpPr>
          <p:spPr>
            <a:xfrm rot="10800000">
              <a:off x="2857886" y="3306421"/>
              <a:ext cx="3434541" cy="924424"/>
            </a:xfrm>
            <a:custGeom>
              <a:avLst/>
              <a:gdLst>
                <a:gd name="connsiteX0" fmla="*/ 0 w 2499492"/>
                <a:gd name="connsiteY0" fmla="*/ 0 h 2499492"/>
                <a:gd name="connsiteX1" fmla="*/ 2499492 w 2499492"/>
                <a:gd name="connsiteY1" fmla="*/ 0 h 2499492"/>
                <a:gd name="connsiteX2" fmla="*/ 2499492 w 2499492"/>
                <a:gd name="connsiteY2" fmla="*/ 2499492 h 2499492"/>
                <a:gd name="connsiteX3" fmla="*/ 0 w 2499492"/>
                <a:gd name="connsiteY3" fmla="*/ 2499492 h 2499492"/>
                <a:gd name="connsiteX4" fmla="*/ 0 w 2499492"/>
                <a:gd name="connsiteY4" fmla="*/ 0 h 2499492"/>
                <a:gd name="connsiteX0" fmla="*/ 647422 w 2499492"/>
                <a:gd name="connsiteY0" fmla="*/ 0 h 2512841"/>
                <a:gd name="connsiteX1" fmla="*/ 2499492 w 2499492"/>
                <a:gd name="connsiteY1" fmla="*/ 13349 h 2512841"/>
                <a:gd name="connsiteX2" fmla="*/ 2499492 w 2499492"/>
                <a:gd name="connsiteY2" fmla="*/ 2512841 h 2512841"/>
                <a:gd name="connsiteX3" fmla="*/ 0 w 2499492"/>
                <a:gd name="connsiteY3" fmla="*/ 2512841 h 2512841"/>
                <a:gd name="connsiteX4" fmla="*/ 647422 w 2499492"/>
                <a:gd name="connsiteY4" fmla="*/ 0 h 2512841"/>
                <a:gd name="connsiteX0" fmla="*/ 647422 w 2499492"/>
                <a:gd name="connsiteY0" fmla="*/ 0 h 2512841"/>
                <a:gd name="connsiteX1" fmla="*/ 1865419 w 2499492"/>
                <a:gd name="connsiteY1" fmla="*/ 0 h 2512841"/>
                <a:gd name="connsiteX2" fmla="*/ 2499492 w 2499492"/>
                <a:gd name="connsiteY2" fmla="*/ 2512841 h 2512841"/>
                <a:gd name="connsiteX3" fmla="*/ 0 w 2499492"/>
                <a:gd name="connsiteY3" fmla="*/ 2512841 h 2512841"/>
                <a:gd name="connsiteX4" fmla="*/ 647422 w 2499492"/>
                <a:gd name="connsiteY4" fmla="*/ 0 h 2512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99492" h="2512841">
                  <a:moveTo>
                    <a:pt x="647422" y="0"/>
                  </a:moveTo>
                  <a:lnTo>
                    <a:pt x="1865419" y="0"/>
                  </a:lnTo>
                  <a:lnTo>
                    <a:pt x="2499492" y="2512841"/>
                  </a:lnTo>
                  <a:lnTo>
                    <a:pt x="0" y="2512841"/>
                  </a:lnTo>
                  <a:lnTo>
                    <a:pt x="647422" y="0"/>
                  </a:lnTo>
                  <a:close/>
                </a:path>
              </a:pathLst>
            </a:custGeom>
            <a:gradFill>
              <a:gsLst>
                <a:gs pos="100000">
                  <a:srgbClr val="00A3FF">
                    <a:alpha val="19000"/>
                  </a:srgbClr>
                </a:gs>
                <a:gs pos="21000">
                  <a:srgbClr val="003192">
                    <a:alpha val="0"/>
                  </a:srgbClr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57"/>
            </a:p>
          </p:txBody>
        </p:sp>
      </p:grpSp>
      <p:pic>
        <p:nvPicPr>
          <p:cNvPr id="32" name="图形 32">
            <a:extLst>
              <a:ext uri="{FF2B5EF4-FFF2-40B4-BE49-F238E27FC236}">
                <a16:creationId xmlns:a16="http://schemas.microsoft.com/office/drawing/2014/main" id="{A2E378E4-0ACA-4A47-AC12-6EEDB718C8F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570655" y="2231688"/>
            <a:ext cx="763331" cy="731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2669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C2C15F8-E1A3-44BB-8E65-004D9A99F8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4AA3E4-5640-4703-88F9-7C39BCAE5D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18</a:t>
            </a:fld>
            <a:endParaRPr lang="zh-CN" altLang="en-US" dirty="0"/>
          </a:p>
        </p:txBody>
      </p:sp>
      <p:sp>
        <p:nvSpPr>
          <p:cNvPr id="5" name="矩形 65">
            <a:extLst>
              <a:ext uri="{FF2B5EF4-FFF2-40B4-BE49-F238E27FC236}">
                <a16:creationId xmlns:a16="http://schemas.microsoft.com/office/drawing/2014/main" id="{20768632-39C1-40FB-95CC-EA0964E46DD2}"/>
              </a:ext>
            </a:extLst>
          </p:cNvPr>
          <p:cNvSpPr/>
          <p:nvPr/>
        </p:nvSpPr>
        <p:spPr>
          <a:xfrm>
            <a:off x="579651" y="223186"/>
            <a:ext cx="64956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Use Case – Enterprise &amp; Government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9843505-A8A0-4F00-8259-AFA43D505D7B}"/>
              </a:ext>
            </a:extLst>
          </p:cNvPr>
          <p:cNvSpPr txBox="1"/>
          <p:nvPr/>
        </p:nvSpPr>
        <p:spPr>
          <a:xfrm>
            <a:off x="968272" y="1108380"/>
            <a:ext cx="4940159" cy="4945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000" b="1" dirty="0">
                <a:solidFill>
                  <a:srgbClr val="00B0F0"/>
                </a:solidFill>
              </a:rPr>
              <a:t>Common Scenario Challenges</a:t>
            </a:r>
          </a:p>
          <a:p>
            <a:pPr marL="285750" indent="-285750">
              <a:lnSpc>
                <a:spcPct val="13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2000 servers and 1000 endpoints</a:t>
            </a:r>
          </a:p>
          <a:p>
            <a:pPr marL="285750" indent="-285750">
              <a:lnSpc>
                <a:spcPct val="13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Contractors and guest who work in and out on-premise</a:t>
            </a:r>
          </a:p>
          <a:p>
            <a:pPr marL="285750" indent="-285750">
              <a:lnSpc>
                <a:spcPct val="13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MY" sz="1600" dirty="0">
                <a:solidFill>
                  <a:schemeClr val="bg1"/>
                </a:solidFill>
              </a:rPr>
              <a:t>Unknown onboarding new devices</a:t>
            </a:r>
          </a:p>
          <a:p>
            <a:pPr marL="285750" indent="-285750">
              <a:lnSpc>
                <a:spcPct val="13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MY" sz="1600" dirty="0">
                <a:solidFill>
                  <a:schemeClr val="bg1"/>
                </a:solidFill>
              </a:rPr>
              <a:t>IT Asset Management vendor dependency</a:t>
            </a:r>
          </a:p>
          <a:p>
            <a:endParaRPr lang="en-MY" dirty="0">
              <a:solidFill>
                <a:schemeClr val="bg1"/>
              </a:solidFill>
            </a:endParaRPr>
          </a:p>
          <a:p>
            <a:pPr>
              <a:spcAft>
                <a:spcPts val="600"/>
              </a:spcAft>
            </a:pPr>
            <a:r>
              <a:rPr lang="en-MY" sz="2000" b="1" dirty="0">
                <a:solidFill>
                  <a:srgbClr val="92D050"/>
                </a:solidFill>
              </a:rPr>
              <a:t>Benefits</a:t>
            </a:r>
          </a:p>
          <a:p>
            <a:pPr marL="285750" indent="-285750">
              <a:lnSpc>
                <a:spcPct val="130000"/>
              </a:lnSpc>
              <a:buClr>
                <a:srgbClr val="92D050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Automatic discovery based on identified IP segments</a:t>
            </a:r>
            <a:endParaRPr lang="en-MY" sz="1600" dirty="0">
              <a:solidFill>
                <a:schemeClr val="bg1"/>
              </a:solidFill>
            </a:endParaRPr>
          </a:p>
          <a:p>
            <a:pPr marL="285750" indent="-285750">
              <a:lnSpc>
                <a:spcPct val="130000"/>
              </a:lnSpc>
              <a:buClr>
                <a:srgbClr val="92D050"/>
              </a:buClr>
              <a:buFont typeface="Arial" panose="020B0604020202020204" pitchFamily="34" charset="0"/>
              <a:buChar char="•"/>
            </a:pPr>
            <a:r>
              <a:rPr lang="en-MY" sz="1600" dirty="0">
                <a:solidFill>
                  <a:schemeClr val="bg1"/>
                </a:solidFill>
              </a:rPr>
              <a:t>Improve visibility on asset discovery</a:t>
            </a:r>
          </a:p>
          <a:p>
            <a:pPr marL="285750" indent="-285750">
              <a:lnSpc>
                <a:spcPct val="130000"/>
              </a:lnSpc>
              <a:buClr>
                <a:srgbClr val="92D050"/>
              </a:buClr>
              <a:buFont typeface="Arial" panose="020B0604020202020204" pitchFamily="34" charset="0"/>
              <a:buChar char="•"/>
            </a:pPr>
            <a:r>
              <a:rPr lang="en-MY" sz="1600" dirty="0">
                <a:solidFill>
                  <a:schemeClr val="bg1"/>
                </a:solidFill>
              </a:rPr>
              <a:t>“Instant” Asset inventory</a:t>
            </a:r>
          </a:p>
          <a:p>
            <a:pPr marL="285750" indent="-285750">
              <a:lnSpc>
                <a:spcPct val="130000"/>
              </a:lnSpc>
              <a:buClr>
                <a:srgbClr val="92D050"/>
              </a:buClr>
              <a:buFont typeface="Arial" panose="020B0604020202020204" pitchFamily="34" charset="0"/>
              <a:buChar char="•"/>
            </a:pPr>
            <a:r>
              <a:rPr lang="en-MY" sz="1600" dirty="0">
                <a:solidFill>
                  <a:schemeClr val="bg1"/>
                </a:solidFill>
              </a:rPr>
              <a:t>Perfect blend with granular control on internal users and flexible monitoring on guest/contractor</a:t>
            </a:r>
            <a:endParaRPr lang="en-MY" dirty="0">
              <a:solidFill>
                <a:schemeClr val="bg1"/>
              </a:solidFill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41099020-A513-B443-B11A-842509C996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70" r="10075"/>
          <a:stretch/>
        </p:blipFill>
        <p:spPr>
          <a:xfrm>
            <a:off x="5908431" y="1266092"/>
            <a:ext cx="5444197" cy="4567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1379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C2C15F8-E1A3-44BB-8E65-004D9A99F8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4AA3E4-5640-4703-88F9-7C39BCAE5D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19</a:t>
            </a:fld>
            <a:endParaRPr lang="zh-CN" altLang="en-US" dirty="0"/>
          </a:p>
        </p:txBody>
      </p:sp>
      <p:sp>
        <p:nvSpPr>
          <p:cNvPr id="5" name="矩形 65">
            <a:extLst>
              <a:ext uri="{FF2B5EF4-FFF2-40B4-BE49-F238E27FC236}">
                <a16:creationId xmlns:a16="http://schemas.microsoft.com/office/drawing/2014/main" id="{20768632-39C1-40FB-95CC-EA0964E46DD2}"/>
              </a:ext>
            </a:extLst>
          </p:cNvPr>
          <p:cNvSpPr/>
          <p:nvPr/>
        </p:nvSpPr>
        <p:spPr>
          <a:xfrm>
            <a:off x="579651" y="223186"/>
            <a:ext cx="55210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Use Case – Healthcare &amp; Retail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9843505-A8A0-4F00-8259-AFA43D505D7B}"/>
              </a:ext>
            </a:extLst>
          </p:cNvPr>
          <p:cNvSpPr txBox="1"/>
          <p:nvPr/>
        </p:nvSpPr>
        <p:spPr>
          <a:xfrm>
            <a:off x="1089660" y="1126104"/>
            <a:ext cx="5268129" cy="4945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000" b="1" dirty="0">
                <a:solidFill>
                  <a:srgbClr val="00B0F0"/>
                </a:solidFill>
              </a:rPr>
              <a:t>Common Scenario Challenges</a:t>
            </a:r>
          </a:p>
          <a:p>
            <a:pPr marL="285750" indent="-285750">
              <a:lnSpc>
                <a:spcPct val="13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Inability to determine type of IoT devices</a:t>
            </a:r>
          </a:p>
          <a:p>
            <a:pPr marL="285750" indent="-285750">
              <a:lnSpc>
                <a:spcPct val="13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MY" sz="1600" dirty="0">
                <a:solidFill>
                  <a:schemeClr val="bg1"/>
                </a:solidFill>
              </a:rPr>
              <a:t>Hassle deployment on agent-based solution</a:t>
            </a:r>
          </a:p>
          <a:p>
            <a:pPr marL="285750" indent="-285750">
              <a:lnSpc>
                <a:spcPct val="13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MY" sz="1600" dirty="0">
                <a:solidFill>
                  <a:schemeClr val="bg1"/>
                </a:solidFill>
              </a:rPr>
              <a:t>Mix blend of multiple antivirus solution</a:t>
            </a:r>
          </a:p>
          <a:p>
            <a:pPr marL="285750" indent="-285750">
              <a:lnSpc>
                <a:spcPct val="13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MY" sz="1600" dirty="0">
                <a:solidFill>
                  <a:schemeClr val="bg1"/>
                </a:solidFill>
              </a:rPr>
              <a:t>Administration and checkpoint status of endpoint</a:t>
            </a:r>
          </a:p>
          <a:p>
            <a:endParaRPr lang="en-MY" dirty="0">
              <a:solidFill>
                <a:schemeClr val="bg1"/>
              </a:solidFill>
            </a:endParaRPr>
          </a:p>
          <a:p>
            <a:pPr>
              <a:spcAft>
                <a:spcPts val="600"/>
              </a:spcAft>
            </a:pPr>
            <a:r>
              <a:rPr lang="en-MY" sz="2000" b="1" dirty="0">
                <a:solidFill>
                  <a:srgbClr val="92D050"/>
                </a:solidFill>
              </a:rPr>
              <a:t>Benefits</a:t>
            </a:r>
          </a:p>
          <a:p>
            <a:pPr marL="285750" indent="-285750">
              <a:lnSpc>
                <a:spcPct val="130000"/>
              </a:lnSpc>
              <a:buClr>
                <a:srgbClr val="92D050"/>
              </a:buClr>
              <a:buFont typeface="Arial" panose="020B0604020202020204" pitchFamily="34" charset="0"/>
              <a:buChar char="•"/>
            </a:pPr>
            <a:r>
              <a:rPr lang="en-MY" sz="1600" dirty="0">
                <a:solidFill>
                  <a:schemeClr val="bg1"/>
                </a:solidFill>
              </a:rPr>
              <a:t>Improve visibility to network connected devices in dynamic environment</a:t>
            </a:r>
          </a:p>
          <a:p>
            <a:pPr marL="285750" indent="-285750">
              <a:lnSpc>
                <a:spcPct val="130000"/>
              </a:lnSpc>
              <a:buClr>
                <a:srgbClr val="92D050"/>
              </a:buClr>
              <a:buFont typeface="Arial" panose="020B0604020202020204" pitchFamily="34" charset="0"/>
              <a:buChar char="•"/>
            </a:pPr>
            <a:r>
              <a:rPr lang="en-MY" sz="1600" dirty="0">
                <a:solidFill>
                  <a:schemeClr val="bg1"/>
                </a:solidFill>
              </a:rPr>
              <a:t>Real time classification based on detected online devices</a:t>
            </a:r>
          </a:p>
          <a:p>
            <a:pPr marL="285750" indent="-285750">
              <a:lnSpc>
                <a:spcPct val="130000"/>
              </a:lnSpc>
              <a:buClr>
                <a:srgbClr val="92D050"/>
              </a:buClr>
              <a:buFont typeface="Arial" panose="020B0604020202020204" pitchFamily="34" charset="0"/>
              <a:buChar char="•"/>
            </a:pPr>
            <a:r>
              <a:rPr lang="en-MY" sz="1600" dirty="0">
                <a:solidFill>
                  <a:schemeClr val="bg1"/>
                </a:solidFill>
              </a:rPr>
              <a:t>Unknown devices such as VoIP and POS become detectable</a:t>
            </a:r>
          </a:p>
          <a:p>
            <a:pPr marL="285750" indent="-285750">
              <a:lnSpc>
                <a:spcPct val="130000"/>
              </a:lnSpc>
              <a:buClr>
                <a:srgbClr val="92D050"/>
              </a:buClr>
              <a:buFont typeface="Arial" panose="020B0604020202020204" pitchFamily="34" charset="0"/>
              <a:buChar char="•"/>
            </a:pPr>
            <a:r>
              <a:rPr lang="en-MY" sz="1600" dirty="0">
                <a:solidFill>
                  <a:schemeClr val="bg1"/>
                </a:solidFill>
              </a:rPr>
              <a:t>Agentless deployment</a:t>
            </a:r>
            <a:endParaRPr lang="en-MY" dirty="0">
              <a:solidFill>
                <a:schemeClr val="bg1"/>
              </a:solidFill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9BC00A5D-5A1A-5D43-B954-A9924BC070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06" t="18143"/>
          <a:stretch/>
        </p:blipFill>
        <p:spPr>
          <a:xfrm>
            <a:off x="6822830" y="1271641"/>
            <a:ext cx="4009293" cy="2146108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F7456FAC-3FCD-1A42-AF28-7038672C48D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47"/>
          <a:stretch/>
        </p:blipFill>
        <p:spPr>
          <a:xfrm>
            <a:off x="6822831" y="3598736"/>
            <a:ext cx="4009292" cy="2146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0434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DB2FA41-DAB6-4F43-9BF9-D0F1161B6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>
                <a:latin typeface="+mj-lt"/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D76E52-D225-4B8E-918C-109E69D60C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>
                <a:latin typeface="+mj-lt"/>
              </a:rPr>
              <a:t>Page  </a:t>
            </a:r>
            <a:fld id="{6F6B6950-8D1A-4668-8374-25B44628E0DF}" type="slidenum">
              <a:rPr lang="zh-CN" altLang="en-US" smtClean="0">
                <a:latin typeface="+mj-lt"/>
              </a:rPr>
              <a:pPr/>
              <a:t>20</a:t>
            </a:fld>
            <a:endParaRPr lang="zh-CN" altLang="en-US">
              <a:latin typeface="+mj-lt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F6EFDE09-C370-455E-81F9-2D0B942868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8800" y="206195"/>
            <a:ext cx="5232400" cy="550863"/>
          </a:xfrm>
        </p:spPr>
        <p:txBody>
          <a:bodyPr/>
          <a:lstStyle/>
          <a:p>
            <a:r>
              <a:rPr lang="en-US" dirty="0"/>
              <a:t>Key Takeaway</a:t>
            </a:r>
            <a:endParaRPr lang="en-MY" dirty="0"/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37020122-3198-AF42-B14A-BC0B9CEBAB4A}"/>
              </a:ext>
            </a:extLst>
          </p:cNvPr>
          <p:cNvGrpSpPr/>
          <p:nvPr/>
        </p:nvGrpSpPr>
        <p:grpSpPr>
          <a:xfrm>
            <a:off x="2461260" y="1986138"/>
            <a:ext cx="6972300" cy="3034851"/>
            <a:chOff x="1471613" y="1971675"/>
            <a:chExt cx="6972300" cy="3034851"/>
          </a:xfrm>
          <a:effectLst>
            <a:reflection blurRad="520700" stA="50000" endA="300" endPos="25000" dist="50800" dir="5400000" sy="-100000" algn="bl" rotWithShape="0"/>
          </a:effectLst>
        </p:grpSpPr>
        <p:sp>
          <p:nvSpPr>
            <p:cNvPr id="20" name="矩形 19">
              <a:extLst>
                <a:ext uri="{FF2B5EF4-FFF2-40B4-BE49-F238E27FC236}">
                  <a16:creationId xmlns:a16="http://schemas.microsoft.com/office/drawing/2014/main" id="{361FB597-43A9-084B-84E4-7E358FAECDF3}"/>
                </a:ext>
              </a:extLst>
            </p:cNvPr>
            <p:cNvSpPr/>
            <p:nvPr/>
          </p:nvSpPr>
          <p:spPr>
            <a:xfrm>
              <a:off x="6229351" y="1971675"/>
              <a:ext cx="2214562" cy="3034851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latin typeface="+mj-lt"/>
              </a:endParaRPr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D64DE8C7-B9D9-6740-86C8-0AA85AE2D2AE}"/>
                </a:ext>
              </a:extLst>
            </p:cNvPr>
            <p:cNvSpPr/>
            <p:nvPr/>
          </p:nvSpPr>
          <p:spPr>
            <a:xfrm>
              <a:off x="3857626" y="1971675"/>
              <a:ext cx="2214562" cy="3034851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latin typeface="+mj-lt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14F03BF6-1D24-924A-868A-FC9993712FBC}"/>
                </a:ext>
              </a:extLst>
            </p:cNvPr>
            <p:cNvSpPr/>
            <p:nvPr/>
          </p:nvSpPr>
          <p:spPr>
            <a:xfrm>
              <a:off x="1471613" y="1971675"/>
              <a:ext cx="2214562" cy="3034851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latin typeface="+mj-lt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511E9967-DEAD-40A5-A724-0F87378FE1B7}"/>
                </a:ext>
              </a:extLst>
            </p:cNvPr>
            <p:cNvSpPr txBox="1"/>
            <p:nvPr/>
          </p:nvSpPr>
          <p:spPr>
            <a:xfrm>
              <a:off x="1493178" y="3367257"/>
              <a:ext cx="2214562" cy="11534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600" dirty="0">
                  <a:solidFill>
                    <a:schemeClr val="bg1"/>
                  </a:solidFill>
                  <a:latin typeface="+mj-lt"/>
                </a:rPr>
                <a:t>Increase visibility, identify, control and analytics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C199F977-9CB6-47B3-8E29-80630ED9D803}"/>
                </a:ext>
              </a:extLst>
            </p:cNvPr>
            <p:cNvSpPr txBox="1"/>
            <p:nvPr/>
          </p:nvSpPr>
          <p:spPr>
            <a:xfrm>
              <a:off x="3819409" y="3367257"/>
              <a:ext cx="2214562" cy="11534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600" dirty="0">
                  <a:solidFill>
                    <a:schemeClr val="bg1"/>
                  </a:solidFill>
                  <a:latin typeface="+mj-lt"/>
                </a:rPr>
                <a:t>Simplify unified management for user and device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ABF7CC96-10A3-4B13-AAEA-C1931CB2F2C8}"/>
                </a:ext>
              </a:extLst>
            </p:cNvPr>
            <p:cNvSpPr txBox="1"/>
            <p:nvPr/>
          </p:nvSpPr>
          <p:spPr>
            <a:xfrm>
              <a:off x="6306876" y="3434079"/>
              <a:ext cx="2059512" cy="12457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MY" sz="1600" dirty="0">
                  <a:solidFill>
                    <a:schemeClr val="bg1"/>
                  </a:solidFill>
                  <a:latin typeface="+mj-lt"/>
                </a:rPr>
                <a:t>Continuous assess, monitor and remediate to reduce risks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A011FC05-751E-41BD-B28C-4A16DD9DDEA1}"/>
                </a:ext>
              </a:extLst>
            </p:cNvPr>
            <p:cNvSpPr txBox="1"/>
            <p:nvPr/>
          </p:nvSpPr>
          <p:spPr>
            <a:xfrm>
              <a:off x="1729066" y="2139788"/>
              <a:ext cx="1742786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MY" sz="8800" b="1" kern="1500" spc="-300" dirty="0">
                  <a:solidFill>
                    <a:schemeClr val="bg1"/>
                  </a:solidFill>
                  <a:latin typeface="+mj-lt"/>
                  <a:cs typeface="Aharoni" panose="02010803020104030203" pitchFamily="2" charset="-79"/>
                </a:rPr>
                <a:t>01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FBC6A15B-D8C9-4E9A-AFF0-A257DD38263E}"/>
                </a:ext>
              </a:extLst>
            </p:cNvPr>
            <p:cNvSpPr txBox="1"/>
            <p:nvPr/>
          </p:nvSpPr>
          <p:spPr>
            <a:xfrm>
              <a:off x="6617787" y="2078935"/>
              <a:ext cx="1358064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MY" sz="8800" b="1" kern="1500" spc="-300" dirty="0">
                  <a:solidFill>
                    <a:schemeClr val="bg1"/>
                  </a:solidFill>
                  <a:latin typeface="+mj-lt"/>
                  <a:cs typeface="Aharoni" panose="02010803020104030203" pitchFamily="2" charset="-79"/>
                </a:rPr>
                <a:t>03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01585444-386B-4FC6-A43C-055FAB2ABD07}"/>
                </a:ext>
              </a:extLst>
            </p:cNvPr>
            <p:cNvSpPr txBox="1"/>
            <p:nvPr/>
          </p:nvSpPr>
          <p:spPr>
            <a:xfrm>
              <a:off x="4208294" y="2090402"/>
              <a:ext cx="137088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MY" sz="8800" b="1" kern="1500" spc="-300" dirty="0">
                  <a:solidFill>
                    <a:schemeClr val="bg1"/>
                  </a:solidFill>
                  <a:latin typeface="+mj-lt"/>
                  <a:cs typeface="Aharoni" panose="02010803020104030203" pitchFamily="2" charset="-79"/>
                </a:rPr>
                <a:t>02</a:t>
              </a:r>
            </a:p>
          </p:txBody>
        </p:sp>
        <p:sp>
          <p:nvSpPr>
            <p:cNvPr id="10" name="三角形 9">
              <a:extLst>
                <a:ext uri="{FF2B5EF4-FFF2-40B4-BE49-F238E27FC236}">
                  <a16:creationId xmlns:a16="http://schemas.microsoft.com/office/drawing/2014/main" id="{3EDFDA4C-D235-2044-8569-3E0148B783C0}"/>
                </a:ext>
              </a:extLst>
            </p:cNvPr>
            <p:cNvSpPr/>
            <p:nvPr/>
          </p:nvSpPr>
          <p:spPr>
            <a:xfrm rot="5400000">
              <a:off x="3613990" y="4479482"/>
              <a:ext cx="410836" cy="344685"/>
            </a:xfrm>
            <a:prstGeom prst="triangl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latin typeface="+mj-lt"/>
              </a:endParaRPr>
            </a:p>
          </p:txBody>
        </p:sp>
        <p:sp>
          <p:nvSpPr>
            <p:cNvPr id="19" name="三角形 18">
              <a:extLst>
                <a:ext uri="{FF2B5EF4-FFF2-40B4-BE49-F238E27FC236}">
                  <a16:creationId xmlns:a16="http://schemas.microsoft.com/office/drawing/2014/main" id="{D378913D-19ED-2447-B4BE-117462AA55E5}"/>
                </a:ext>
              </a:extLst>
            </p:cNvPr>
            <p:cNvSpPr/>
            <p:nvPr/>
          </p:nvSpPr>
          <p:spPr>
            <a:xfrm rot="5400000">
              <a:off x="6000006" y="2114166"/>
              <a:ext cx="410836" cy="344685"/>
            </a:xfrm>
            <a:prstGeom prst="triangle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581385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36454F2E-F147-40F6-AE71-0BD432160EBC}"/>
              </a:ext>
            </a:extLst>
          </p:cNvPr>
          <p:cNvSpPr/>
          <p:nvPr/>
        </p:nvSpPr>
        <p:spPr>
          <a:xfrm>
            <a:off x="5474453" y="2604805"/>
            <a:ext cx="4677301" cy="441933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09CE1"/>
              </a:gs>
              <a:gs pos="100000">
                <a:srgbClr val="0070C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altLang="zh-CN" sz="2000" b="1" dirty="0">
              <a:solidFill>
                <a:schemeClr val="bg1"/>
              </a:solidFill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AC02892-A870-46FA-81CC-50E2BA06FB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F4B377-AF5A-4EF5-89C9-845E17B14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21</a:t>
            </a:fld>
            <a:endParaRPr lang="zh-CN" alt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5FE5E18-CECF-4FAD-AD4F-642FFB581FC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Contact Sangfor Today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517B47A-5D77-4E2B-9FBE-01A4371FD0F3}"/>
              </a:ext>
            </a:extLst>
          </p:cNvPr>
          <p:cNvSpPr txBox="1"/>
          <p:nvPr/>
        </p:nvSpPr>
        <p:spPr>
          <a:xfrm>
            <a:off x="5478170" y="2637136"/>
            <a:ext cx="4673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+mj-lt"/>
              </a:rPr>
              <a:t>Risk-Free 30-day trial for </a:t>
            </a:r>
            <a:r>
              <a:rPr lang="en-US" b="1" dirty="0" err="1">
                <a:solidFill>
                  <a:schemeClr val="bg1"/>
                </a:solidFill>
                <a:latin typeface="+mj-lt"/>
              </a:rPr>
              <a:t>Sangfor</a:t>
            </a:r>
            <a:r>
              <a:rPr lang="en-US" b="1" dirty="0">
                <a:solidFill>
                  <a:schemeClr val="bg1"/>
                </a:solidFill>
                <a:latin typeface="+mj-lt"/>
              </a:rPr>
              <a:t> IAG</a:t>
            </a:r>
          </a:p>
        </p:txBody>
      </p:sp>
      <p:pic>
        <p:nvPicPr>
          <p:cNvPr id="19" name="Graphic 18" descr="Email">
            <a:extLst>
              <a:ext uri="{FF2B5EF4-FFF2-40B4-BE49-F238E27FC236}">
                <a16:creationId xmlns:a16="http://schemas.microsoft.com/office/drawing/2014/main" id="{FC542401-1370-4328-9639-6A8A851AE0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525493" y="4270230"/>
            <a:ext cx="472709" cy="472709"/>
          </a:xfrm>
          <a:prstGeom prst="rect">
            <a:avLst/>
          </a:prstGeom>
          <a:effectLst>
            <a:outerShdw dist="25400" dir="1500000" algn="tl" rotWithShape="0">
              <a:schemeClr val="accent1">
                <a:lumMod val="50000"/>
                <a:alpha val="40000"/>
              </a:schemeClr>
            </a:outerShdw>
          </a:effectLst>
        </p:spPr>
      </p:pic>
      <p:sp>
        <p:nvSpPr>
          <p:cNvPr id="17" name="文本框 16">
            <a:extLst>
              <a:ext uri="{FF2B5EF4-FFF2-40B4-BE49-F238E27FC236}">
                <a16:creationId xmlns:a16="http://schemas.microsoft.com/office/drawing/2014/main" id="{1922400A-BAF4-454A-B0CA-61AAE72D4CE4}"/>
              </a:ext>
            </a:extLst>
          </p:cNvPr>
          <p:cNvSpPr txBox="1"/>
          <p:nvPr/>
        </p:nvSpPr>
        <p:spPr>
          <a:xfrm>
            <a:off x="6020214" y="4324821"/>
            <a:ext cx="34944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altLang="zh-CN" dirty="0">
                <a:solidFill>
                  <a:schemeClr val="bg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marketing@sangfor.com</a:t>
            </a:r>
            <a:endParaRPr lang="en-MY" altLang="zh-CN" dirty="0">
              <a:solidFill>
                <a:schemeClr val="bg1"/>
              </a:solidFill>
            </a:endParaRPr>
          </a:p>
          <a:p>
            <a:endParaRPr kumimoji="1" lang="zh-CN" altLang="en-US" dirty="0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C9242D32-002F-C342-99EB-ED7D7D55370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691" b="8506"/>
          <a:stretch/>
        </p:blipFill>
        <p:spPr>
          <a:xfrm>
            <a:off x="1556967" y="2049996"/>
            <a:ext cx="3560874" cy="3052690"/>
          </a:xfrm>
          <a:prstGeom prst="rect">
            <a:avLst/>
          </a:prstGeom>
          <a:effectLst>
            <a:reflection blurRad="520700" stA="39000" endPos="28000" dir="5400000" sy="-100000" algn="bl" rotWithShape="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B9A051C-C9F1-4591-9B34-D9873A9F68A5}"/>
              </a:ext>
            </a:extLst>
          </p:cNvPr>
          <p:cNvSpPr txBox="1"/>
          <p:nvPr/>
        </p:nvSpPr>
        <p:spPr>
          <a:xfrm>
            <a:off x="5474453" y="3429000"/>
            <a:ext cx="53954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*Ensure appliance is ready and local region presales assistance*</a:t>
            </a:r>
            <a:endParaRPr lang="en-MY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069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decel="10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decel="10000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/>
      <p:bldP spid="1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692541" y="2302547"/>
            <a:ext cx="476444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0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Thank you</a:t>
            </a:r>
            <a:r>
              <a:rPr lang="zh-CN" altLang="en-US" sz="60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！</a:t>
            </a:r>
            <a:endParaRPr lang="zh-CN" altLang="en-US" sz="6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16" name="直接连接符 15"/>
          <p:cNvCxnSpPr>
            <a:cxnSpLocks/>
          </p:cNvCxnSpPr>
          <p:nvPr/>
        </p:nvCxnSpPr>
        <p:spPr>
          <a:xfrm>
            <a:off x="786644" y="3332332"/>
            <a:ext cx="5284984" cy="0"/>
          </a:xfrm>
          <a:prstGeom prst="line">
            <a:avLst/>
          </a:prstGeom>
          <a:ln w="12700">
            <a:solidFill>
              <a:srgbClr val="C9C9C9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39" y="382014"/>
            <a:ext cx="2006357" cy="659385"/>
          </a:xfrm>
          <a:prstGeom prst="rect">
            <a:avLst/>
          </a:prstGeom>
        </p:spPr>
      </p:pic>
      <p:sp>
        <p:nvSpPr>
          <p:cNvPr id="25" name="矩形 24"/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www.sangfor.com</a:t>
            </a:r>
            <a:endParaRPr lang="en-US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28" name="矩形 27"/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 Technologies Inc.</a:t>
              </a:r>
            </a:p>
          </p:txBody>
        </p:sp>
      </p:grpSp>
      <p:sp>
        <p:nvSpPr>
          <p:cNvPr id="13" name="矩形 58">
            <a:extLst>
              <a:ext uri="{FF2B5EF4-FFF2-40B4-BE49-F238E27FC236}">
                <a16:creationId xmlns:a16="http://schemas.microsoft.com/office/drawing/2014/main" id="{3289AB4E-0D35-4F3D-BFAD-CE2623DA3106}"/>
              </a:ext>
            </a:extLst>
          </p:cNvPr>
          <p:cNvSpPr/>
          <p:nvPr/>
        </p:nvSpPr>
        <p:spPr>
          <a:xfrm>
            <a:off x="692541" y="3332332"/>
            <a:ext cx="6074019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sym typeface="+mn-ea"/>
              </a:rPr>
              <a:t>Eugene Yew</a:t>
            </a:r>
            <a:r>
              <a: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  <a:sym typeface="+mn-ea"/>
              </a:rPr>
              <a:t> </a:t>
            </a: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sym typeface="+mn-ea"/>
              </a:rPr>
              <a:t>|</a:t>
            </a:r>
            <a:r>
              <a:rPr lang="zh-CN" altLang="en-US" dirty="0">
                <a:solidFill>
                  <a:schemeClr val="bg1"/>
                </a:solidFill>
                <a:latin typeface="Century Gothic" panose="020B0502020202020204" pitchFamily="34" charset="0"/>
                <a:sym typeface="+mn-ea"/>
              </a:rPr>
              <a:t> </a:t>
            </a: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sym typeface="+mn-ea"/>
              </a:rPr>
              <a:t>IAG Product Marketing Manager</a:t>
            </a:r>
          </a:p>
          <a:p>
            <a:pPr>
              <a:lnSpc>
                <a:spcPct val="130000"/>
              </a:lnSpc>
            </a:pPr>
            <a:r>
              <a:rPr lang="en-US" altLang="zh-CN" dirty="0" err="1">
                <a:solidFill>
                  <a:schemeClr val="bg1"/>
                </a:solidFill>
                <a:latin typeface="Century Gothic" panose="020B0502020202020204" pitchFamily="34" charset="0"/>
                <a:sym typeface="+mn-ea"/>
              </a:rPr>
              <a:t>Sangfor</a:t>
            </a: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sym typeface="+mn-ea"/>
              </a:rPr>
              <a:t> Technologies</a:t>
            </a:r>
          </a:p>
          <a:p>
            <a:pPr>
              <a:lnSpc>
                <a:spcPct val="130000"/>
              </a:lnSpc>
            </a:pP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sym typeface="+mn-ea"/>
            </a:endParaRP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rgbClr val="00B0F0"/>
                </a:solidFill>
                <a:latin typeface="Century Gothic" panose="020B0502020202020204" pitchFamily="34" charset="0"/>
                <a:sym typeface="+mn-ea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eugene.yew@sangfor.com</a:t>
            </a:r>
            <a:endParaRPr lang="en-US" altLang="zh-CN" dirty="0">
              <a:solidFill>
                <a:srgbClr val="00B0F0"/>
              </a:solidFill>
              <a:latin typeface="Century Gothic" panose="020B0502020202020204" pitchFamily="34" charset="0"/>
              <a:sym typeface="+mn-ea"/>
            </a:endParaRP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rgbClr val="00B0F0"/>
                </a:solidFill>
                <a:latin typeface="Century Gothic" panose="020B0502020202020204" pitchFamily="34" charset="0"/>
                <a:sym typeface="+mn-ea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marketing@sangfor.com</a:t>
            </a:r>
            <a:endParaRPr lang="en-US" altLang="zh-CN" dirty="0">
              <a:solidFill>
                <a:srgbClr val="00B0F0"/>
              </a:solidFill>
              <a:latin typeface="Century Gothic" panose="020B0502020202020204" pitchFamily="34" charset="0"/>
              <a:sym typeface="+mn-ea"/>
            </a:endParaRPr>
          </a:p>
          <a:p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00311520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entury Gothic"/>
        <a:ea typeface="Century Gothic"/>
        <a:cs typeface=""/>
      </a:majorFont>
      <a:minorFont>
        <a:latin typeface="Century Gothic"/>
        <a:ea typeface="Century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10909</TotalTime>
  <Words>1005</Words>
  <Application>Microsoft Office PowerPoint</Application>
  <PresentationFormat>Widescreen</PresentationFormat>
  <Paragraphs>348</Paragraphs>
  <Slides>23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等线</vt:lpstr>
      <vt:lpstr>Arial</vt:lpstr>
      <vt:lpstr>Calibri</vt:lpstr>
      <vt:lpstr>Cambria Math</vt:lpstr>
      <vt:lpstr>Century Gothic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Key Takeaway</vt:lpstr>
      <vt:lpstr>Contact Sangfor Today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2019</dc:creator>
  <cp:lastModifiedBy>eugene.yew@sangfor.com</cp:lastModifiedBy>
  <cp:revision>292</cp:revision>
  <cp:lastPrinted>2021-03-16T06:46:35Z</cp:lastPrinted>
  <dcterms:created xsi:type="dcterms:W3CDTF">2019-02-27T02:00:39Z</dcterms:created>
  <dcterms:modified xsi:type="dcterms:W3CDTF">2021-08-16T03:41:23Z</dcterms:modified>
</cp:coreProperties>
</file>