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26"/>
  </p:notesMasterIdLst>
  <p:handoutMasterIdLst>
    <p:handoutMasterId r:id="rId27"/>
  </p:handoutMasterIdLst>
  <p:sldIdLst>
    <p:sldId id="256" r:id="rId2"/>
    <p:sldId id="963" r:id="rId3"/>
    <p:sldId id="969" r:id="rId4"/>
    <p:sldId id="939" r:id="rId5"/>
    <p:sldId id="942" r:id="rId6"/>
    <p:sldId id="966" r:id="rId7"/>
    <p:sldId id="967" r:id="rId8"/>
    <p:sldId id="958" r:id="rId9"/>
    <p:sldId id="965" r:id="rId10"/>
    <p:sldId id="971" r:id="rId11"/>
    <p:sldId id="970" r:id="rId12"/>
    <p:sldId id="943" r:id="rId13"/>
    <p:sldId id="940" r:id="rId14"/>
    <p:sldId id="968" r:id="rId15"/>
    <p:sldId id="944" r:id="rId16"/>
    <p:sldId id="930" r:id="rId17"/>
    <p:sldId id="961" r:id="rId18"/>
    <p:sldId id="962" r:id="rId19"/>
    <p:sldId id="900" r:id="rId20"/>
    <p:sldId id="972" r:id="rId21"/>
    <p:sldId id="941" r:id="rId22"/>
    <p:sldId id="945" r:id="rId23"/>
    <p:sldId id="973" r:id="rId24"/>
    <p:sldId id="750" r:id="rId25"/>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用户" initials="Office"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EFEF"/>
    <a:srgbClr val="E8304F"/>
    <a:srgbClr val="2B53FF"/>
    <a:srgbClr val="002CB8"/>
    <a:srgbClr val="2A2728"/>
    <a:srgbClr val="4A7EBB"/>
    <a:srgbClr val="1D3994"/>
    <a:srgbClr val="274F9A"/>
    <a:srgbClr val="1C4B5D"/>
    <a:srgbClr val="0027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243" autoAdjust="0"/>
    <p:restoredTop sz="92736" autoAdjust="0"/>
  </p:normalViewPr>
  <p:slideViewPr>
    <p:cSldViewPr showGuides="1">
      <p:cViewPr varScale="1">
        <p:scale>
          <a:sx n="119" d="100"/>
          <a:sy n="119" d="100"/>
        </p:scale>
        <p:origin x="240" y="184"/>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50" d="100"/>
        <a:sy n="50" d="100"/>
      </p:scale>
      <p:origin x="0" y="0"/>
    </p:cViewPr>
  </p:sorterViewPr>
  <p:notesViewPr>
    <p:cSldViewPr>
      <p:cViewPr varScale="1">
        <p:scale>
          <a:sx n="97" d="100"/>
          <a:sy n="97" d="100"/>
        </p:scale>
        <p:origin x="3688" y="2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62B9B1B-28C8-C245-9C27-B018C95D5E24}" type="datetimeFigureOut">
              <a:rPr kumimoji="1" lang="zh-CN" altLang="en-US" smtClean="0"/>
              <a:t>2019/3/8</a:t>
            </a:fld>
            <a:endParaRPr kumimoji="1"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AD84B53-9B21-7740-BC3D-1662406B8E29}" type="slidenum">
              <a:rPr kumimoji="1" lang="zh-CN" altLang="en-US" smtClean="0"/>
              <a:t>‹#›</a:t>
            </a:fld>
            <a:endParaRPr kumimoji="1"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04BB50C-0160-4F5C-81A2-249D4732D147}" type="datetimeFigureOut">
              <a:rPr lang="zh-CN" altLang="en-US" smtClean="0"/>
              <a:t>2019/3/8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D0E342-7394-420C-A9A5-D975BB339927}"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7D0E342-7394-420C-A9A5-D975BB339927}"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D0E342-7394-420C-A9A5-D975BB339927}" type="slidenum">
              <a:rPr lang="zh-CN" altLang="en-US" smtClean="0"/>
              <a:t>6</a:t>
            </a:fld>
            <a:endParaRPr lang="zh-CN" altLang="en-US"/>
          </a:p>
        </p:txBody>
      </p:sp>
    </p:spTree>
    <p:extLst>
      <p:ext uri="{BB962C8B-B14F-4D97-AF65-F5344CB8AC3E}">
        <p14:creationId xmlns:p14="http://schemas.microsoft.com/office/powerpoint/2010/main" val="922489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D0E342-7394-420C-A9A5-D975BB339927}" type="slidenum">
              <a:rPr lang="zh-CN" altLang="en-US" smtClean="0"/>
              <a:t>7</a:t>
            </a:fld>
            <a:endParaRPr lang="zh-CN" altLang="en-US"/>
          </a:p>
        </p:txBody>
      </p:sp>
    </p:spTree>
    <p:extLst>
      <p:ext uri="{BB962C8B-B14F-4D97-AF65-F5344CB8AC3E}">
        <p14:creationId xmlns:p14="http://schemas.microsoft.com/office/powerpoint/2010/main" val="196216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幻灯片图像占位符 1">
            <a:extLst>
              <a:ext uri="{FF2B5EF4-FFF2-40B4-BE49-F238E27FC236}">
                <a16:creationId xmlns:a16="http://schemas.microsoft.com/office/drawing/2014/main" id="{5AC6B3FD-4EEF-0F47-BD06-CCB344DFED21}"/>
              </a:ext>
            </a:extLst>
          </p:cNvPr>
          <p:cNvSpPr>
            <a:spLocks noGrp="1" noRot="1" noChangeAspect="1" noChangeArrowheads="1" noTextEdit="1"/>
          </p:cNvSpPr>
          <p:nvPr>
            <p:ph type="sldImg" idx="4294967295"/>
          </p:nvPr>
        </p:nvSpPr>
        <p:spPr>
          <a:ln>
            <a:miter lim="800000"/>
          </a:ln>
        </p:spPr>
      </p:sp>
      <p:sp>
        <p:nvSpPr>
          <p:cNvPr id="159746" name="文本占位符 2">
            <a:extLst>
              <a:ext uri="{FF2B5EF4-FFF2-40B4-BE49-F238E27FC236}">
                <a16:creationId xmlns:a16="http://schemas.microsoft.com/office/drawing/2014/main" id="{4588E1CD-1F05-3348-B7E5-62E30D856109}"/>
              </a:ext>
            </a:extLst>
          </p:cNvPr>
          <p:cNvSpPr>
            <a:spLocks noGrp="1" noChangeArrowheads="1"/>
          </p:cNvSpPr>
          <p:nvPr>
            <p:ph type="body" idx="4294967295"/>
          </p:nvPr>
        </p:nvSpPr>
        <p:spPr/>
        <p:txBody>
          <a:bodyPr/>
          <a:lstStyle/>
          <a:p>
            <a:pPr eaLnBrk="1" hangingPunct="1"/>
            <a:endParaRPr lang="zh-CN" altLang="en-US"/>
          </a:p>
        </p:txBody>
      </p:sp>
    </p:spTree>
    <p:extLst>
      <p:ext uri="{BB962C8B-B14F-4D97-AF65-F5344CB8AC3E}">
        <p14:creationId xmlns:p14="http://schemas.microsoft.com/office/powerpoint/2010/main" val="458939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幻灯片图像占位符 1">
            <a:extLst>
              <a:ext uri="{FF2B5EF4-FFF2-40B4-BE49-F238E27FC236}">
                <a16:creationId xmlns:a16="http://schemas.microsoft.com/office/drawing/2014/main" id="{5AC6B3FD-4EEF-0F47-BD06-CCB344DFED21}"/>
              </a:ext>
            </a:extLst>
          </p:cNvPr>
          <p:cNvSpPr>
            <a:spLocks noGrp="1" noRot="1" noChangeAspect="1" noChangeArrowheads="1" noTextEdit="1"/>
          </p:cNvSpPr>
          <p:nvPr>
            <p:ph type="sldImg" idx="4294967295"/>
          </p:nvPr>
        </p:nvSpPr>
        <p:spPr>
          <a:ln>
            <a:miter lim="800000"/>
          </a:ln>
        </p:spPr>
      </p:sp>
      <p:sp>
        <p:nvSpPr>
          <p:cNvPr id="159746" name="文本占位符 2">
            <a:extLst>
              <a:ext uri="{FF2B5EF4-FFF2-40B4-BE49-F238E27FC236}">
                <a16:creationId xmlns:a16="http://schemas.microsoft.com/office/drawing/2014/main" id="{4588E1CD-1F05-3348-B7E5-62E30D856109}"/>
              </a:ext>
            </a:extLst>
          </p:cNvPr>
          <p:cNvSpPr>
            <a:spLocks noGrp="1" noChangeArrowheads="1"/>
          </p:cNvSpPr>
          <p:nvPr>
            <p:ph type="body" idx="4294967295"/>
          </p:nvPr>
        </p:nvSpPr>
        <p:spPr/>
        <p:txBody>
          <a:bodyPr/>
          <a:lstStyle/>
          <a:p>
            <a:pPr eaLnBrk="1" hangingPunct="1"/>
            <a:endParaRPr lang="zh-CN" altLang="en-US"/>
          </a:p>
        </p:txBody>
      </p:sp>
    </p:spTree>
    <p:extLst>
      <p:ext uri="{BB962C8B-B14F-4D97-AF65-F5344CB8AC3E}">
        <p14:creationId xmlns:p14="http://schemas.microsoft.com/office/powerpoint/2010/main" val="32602977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7D0E342-7394-420C-A9A5-D975BB339927}" type="slidenum">
              <a:rPr lang="zh-CN" altLang="en-US" smtClean="0"/>
              <a:t>12</a:t>
            </a:fld>
            <a:endParaRPr lang="zh-CN" altLang="en-US"/>
          </a:p>
        </p:txBody>
      </p:sp>
    </p:spTree>
    <p:extLst>
      <p:ext uri="{BB962C8B-B14F-4D97-AF65-F5344CB8AC3E}">
        <p14:creationId xmlns:p14="http://schemas.microsoft.com/office/powerpoint/2010/main" val="2158581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幻灯片图像占位符 1">
            <a:extLst>
              <a:ext uri="{FF2B5EF4-FFF2-40B4-BE49-F238E27FC236}">
                <a16:creationId xmlns:a16="http://schemas.microsoft.com/office/drawing/2014/main" id="{5AC6B3FD-4EEF-0F47-BD06-CCB344DFED21}"/>
              </a:ext>
            </a:extLst>
          </p:cNvPr>
          <p:cNvSpPr>
            <a:spLocks noGrp="1" noRot="1" noChangeAspect="1" noChangeArrowheads="1" noTextEdit="1"/>
          </p:cNvSpPr>
          <p:nvPr>
            <p:ph type="sldImg" idx="4294967295"/>
          </p:nvPr>
        </p:nvSpPr>
        <p:spPr>
          <a:ln>
            <a:miter lim="800000"/>
          </a:ln>
        </p:spPr>
      </p:sp>
      <p:sp>
        <p:nvSpPr>
          <p:cNvPr id="159746" name="文本占位符 2">
            <a:extLst>
              <a:ext uri="{FF2B5EF4-FFF2-40B4-BE49-F238E27FC236}">
                <a16:creationId xmlns:a16="http://schemas.microsoft.com/office/drawing/2014/main" id="{4588E1CD-1F05-3348-B7E5-62E30D856109}"/>
              </a:ext>
            </a:extLst>
          </p:cNvPr>
          <p:cNvSpPr>
            <a:spLocks noGrp="1" noChangeArrowheads="1"/>
          </p:cNvSpPr>
          <p:nvPr>
            <p:ph type="body" idx="4294967295"/>
          </p:nvPr>
        </p:nvSpPr>
        <p:spPr/>
        <p:txBody>
          <a:bodyPr/>
          <a:lstStyle/>
          <a:p>
            <a:pPr eaLnBrk="1" hangingPunct="1"/>
            <a:endParaRPr lang="zh-CN" altLang="en-US"/>
          </a:p>
        </p:txBody>
      </p:sp>
    </p:spTree>
    <p:extLst>
      <p:ext uri="{BB962C8B-B14F-4D97-AF65-F5344CB8AC3E}">
        <p14:creationId xmlns:p14="http://schemas.microsoft.com/office/powerpoint/2010/main" val="31845801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xc_子标题">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1185113" y="2182091"/>
            <a:ext cx="6773774" cy="779319"/>
          </a:xfrm>
          <a:prstGeom prst="rect">
            <a:avLst/>
          </a:prstGeom>
        </p:spPr>
        <p:txBody>
          <a:bodyPr>
            <a:normAutofit/>
          </a:bodyPr>
          <a:lstStyle>
            <a:lvl1pPr algn="ctr">
              <a:defRPr sz="3200" b="0" i="0">
                <a:solidFill>
                  <a:srgbClr val="2A2728"/>
                </a:solidFill>
                <a:latin typeface="Arial Regular"/>
                <a:ea typeface="微软雅黑" panose="020B0503020204020204" pitchFamily="34" charset="-122"/>
              </a:defRPr>
            </a:lvl1pPr>
          </a:lstStyle>
          <a:p>
            <a:r>
              <a:rPr lang="zh-CN" altLang="en-US" dirty="0"/>
              <a:t>单击此处编辑母版标题样式</a:t>
            </a:r>
          </a:p>
        </p:txBody>
      </p:sp>
      <p:sp>
        <p:nvSpPr>
          <p:cNvPr id="16" name="矩形 60"/>
          <p:cNvSpPr>
            <a:spLocks noChangeArrowheads="1"/>
          </p:cNvSpPr>
          <p:nvPr userDrawn="1"/>
        </p:nvSpPr>
        <p:spPr bwMode="auto">
          <a:xfrm>
            <a:off x="0" y="5020022"/>
            <a:ext cx="9144000" cy="123478"/>
          </a:xfrm>
          <a:prstGeom prst="rect">
            <a:avLst/>
          </a:prstGeom>
          <a:gradFill rotWithShape="0">
            <a:gsLst>
              <a:gs pos="0">
                <a:srgbClr val="3C208C"/>
              </a:gs>
              <a:gs pos="100000">
                <a:srgbClr val="82BC52"/>
              </a:gs>
            </a:gsLst>
            <a:lin ang="16800000"/>
          </a:gradFill>
          <a:ln>
            <a:noFill/>
          </a:ln>
        </p:spPr>
        <p:txBody>
          <a:bodyPr/>
          <a:lstStyle>
            <a:lvl1pPr defTabSz="911225">
              <a:defRPr>
                <a:solidFill>
                  <a:schemeClr val="tx1"/>
                </a:solidFill>
                <a:latin typeface="Calibri" panose="020F0502020204030204" charset="0"/>
                <a:ea typeface="宋体" panose="02010600030101010101" pitchFamily="2" charset="-122"/>
              </a:defRPr>
            </a:lvl1pPr>
            <a:lvl2pPr marL="742950" indent="-285750" defTabSz="911225">
              <a:defRPr>
                <a:solidFill>
                  <a:schemeClr val="tx1"/>
                </a:solidFill>
                <a:latin typeface="Calibri" panose="020F0502020204030204" charset="0"/>
                <a:ea typeface="宋体" panose="02010600030101010101" pitchFamily="2" charset="-122"/>
              </a:defRPr>
            </a:lvl2pPr>
            <a:lvl3pPr marL="1143000" indent="-228600" defTabSz="911225">
              <a:defRPr>
                <a:solidFill>
                  <a:schemeClr val="tx1"/>
                </a:solidFill>
                <a:latin typeface="Calibri" panose="020F0502020204030204" charset="0"/>
                <a:ea typeface="宋体" panose="02010600030101010101" pitchFamily="2" charset="-122"/>
              </a:defRPr>
            </a:lvl3pPr>
            <a:lvl4pPr marL="1600200" indent="-228600" defTabSz="911225">
              <a:defRPr>
                <a:solidFill>
                  <a:schemeClr val="tx1"/>
                </a:solidFill>
                <a:latin typeface="Calibri" panose="020F0502020204030204" charset="0"/>
                <a:ea typeface="宋体" panose="02010600030101010101" pitchFamily="2" charset="-122"/>
              </a:defRPr>
            </a:lvl4pPr>
            <a:lvl5pPr marL="2057400" indent="-228600" defTabSz="911225">
              <a:defRPr>
                <a:solidFill>
                  <a:schemeClr val="tx1"/>
                </a:solidFill>
                <a:latin typeface="Calibri" panose="020F0502020204030204" charset="0"/>
                <a:ea typeface="宋体" panose="02010600030101010101" pitchFamily="2" charset="-122"/>
              </a:defRPr>
            </a:lvl5pPr>
            <a:lvl6pPr marL="2514600" indent="-228600" defTabSz="911225"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defTabSz="911225"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defTabSz="911225"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defTabSz="911225"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buFont typeface="Arial" panose="020B0604020202020204" pitchFamily="34" charset="0"/>
              <a:buNone/>
            </a:pPr>
            <a:endParaRPr lang="zh-CN" altLang="en-US"/>
          </a:p>
        </p:txBody>
      </p:sp>
      <p:pic>
        <p:nvPicPr>
          <p:cNvPr id="18" name="图片 17"/>
          <p:cNvPicPr>
            <a:picLocks noChangeAspect="1"/>
          </p:cNvPicPr>
          <p:nvPr userDrawn="1"/>
        </p:nvPicPr>
        <p:blipFill rotWithShape="1">
          <a:blip r:embed="rId2"/>
          <a:srcRect l="13831" t="27438" r="20477" b="31239"/>
          <a:stretch>
            <a:fillRect/>
          </a:stretch>
        </p:blipFill>
        <p:spPr>
          <a:xfrm>
            <a:off x="6871772" y="0"/>
            <a:ext cx="2272228" cy="1932195"/>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xc_标题">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414000" y="258044"/>
            <a:ext cx="5598160" cy="585514"/>
          </a:xfrm>
          <a:prstGeom prst="rect">
            <a:avLst/>
          </a:prstGeom>
        </p:spPr>
        <p:txBody>
          <a:bodyPr>
            <a:normAutofit/>
          </a:bodyPr>
          <a:lstStyle>
            <a:lvl1pPr algn="l">
              <a:defRPr sz="2400" b="0" i="0">
                <a:solidFill>
                  <a:schemeClr val="tx1"/>
                </a:solidFill>
                <a:latin typeface="Arial Regular"/>
                <a:ea typeface="微软雅黑" panose="020B0503020204020204" pitchFamily="34" charset="-122"/>
              </a:defRPr>
            </a:lvl1pPr>
          </a:lstStyle>
          <a:p>
            <a:r>
              <a:rPr lang="zh-CN" altLang="en-US" dirty="0"/>
              <a:t>单击此处编辑母版标题样式</a:t>
            </a:r>
          </a:p>
        </p:txBody>
      </p:sp>
      <p:sp>
        <p:nvSpPr>
          <p:cNvPr id="10" name="矩形 60"/>
          <p:cNvSpPr>
            <a:spLocks noChangeArrowheads="1"/>
          </p:cNvSpPr>
          <p:nvPr userDrawn="1"/>
        </p:nvSpPr>
        <p:spPr bwMode="auto">
          <a:xfrm>
            <a:off x="0" y="5071500"/>
            <a:ext cx="9144000" cy="72000"/>
          </a:xfrm>
          <a:prstGeom prst="rect">
            <a:avLst/>
          </a:prstGeom>
          <a:gradFill rotWithShape="0">
            <a:gsLst>
              <a:gs pos="0">
                <a:srgbClr val="3C208C"/>
              </a:gs>
              <a:gs pos="100000">
                <a:srgbClr val="82BC52"/>
              </a:gs>
            </a:gsLst>
            <a:lin ang="16800000"/>
          </a:gradFill>
          <a:ln>
            <a:noFill/>
          </a:ln>
        </p:spPr>
        <p:txBody>
          <a:bodyPr/>
          <a:lstStyle>
            <a:lvl1pPr defTabSz="911225">
              <a:defRPr>
                <a:solidFill>
                  <a:schemeClr val="tx1"/>
                </a:solidFill>
                <a:latin typeface="Calibri" panose="020F0502020204030204" charset="0"/>
                <a:ea typeface="宋体" panose="02010600030101010101" pitchFamily="2" charset="-122"/>
              </a:defRPr>
            </a:lvl1pPr>
            <a:lvl2pPr marL="742950" indent="-285750" defTabSz="911225">
              <a:defRPr>
                <a:solidFill>
                  <a:schemeClr val="tx1"/>
                </a:solidFill>
                <a:latin typeface="Calibri" panose="020F0502020204030204" charset="0"/>
                <a:ea typeface="宋体" panose="02010600030101010101" pitchFamily="2" charset="-122"/>
              </a:defRPr>
            </a:lvl2pPr>
            <a:lvl3pPr marL="1143000" indent="-228600" defTabSz="911225">
              <a:defRPr>
                <a:solidFill>
                  <a:schemeClr val="tx1"/>
                </a:solidFill>
                <a:latin typeface="Calibri" panose="020F0502020204030204" charset="0"/>
                <a:ea typeface="宋体" panose="02010600030101010101" pitchFamily="2" charset="-122"/>
              </a:defRPr>
            </a:lvl3pPr>
            <a:lvl4pPr marL="1600200" indent="-228600" defTabSz="911225">
              <a:defRPr>
                <a:solidFill>
                  <a:schemeClr val="tx1"/>
                </a:solidFill>
                <a:latin typeface="Calibri" panose="020F0502020204030204" charset="0"/>
                <a:ea typeface="宋体" panose="02010600030101010101" pitchFamily="2" charset="-122"/>
              </a:defRPr>
            </a:lvl4pPr>
            <a:lvl5pPr marL="2057400" indent="-228600" defTabSz="911225">
              <a:defRPr>
                <a:solidFill>
                  <a:schemeClr val="tx1"/>
                </a:solidFill>
                <a:latin typeface="Calibri" panose="020F0502020204030204" charset="0"/>
                <a:ea typeface="宋体" panose="02010600030101010101" pitchFamily="2" charset="-122"/>
              </a:defRPr>
            </a:lvl5pPr>
            <a:lvl6pPr marL="2514600" indent="-228600" defTabSz="911225"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defTabSz="911225"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defTabSz="911225"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defTabSz="911225"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a:buFont typeface="Arial" panose="020B0604020202020204" pitchFamily="34" charset="0"/>
              <a:buNone/>
            </a:pPr>
            <a:endParaRPr lang="zh-CN" altLang="en-US"/>
          </a:p>
        </p:txBody>
      </p:sp>
      <p:cxnSp>
        <p:nvCxnSpPr>
          <p:cNvPr id="11" name="直接连接符 10"/>
          <p:cNvCxnSpPr/>
          <p:nvPr userDrawn="1"/>
        </p:nvCxnSpPr>
        <p:spPr>
          <a:xfrm>
            <a:off x="0" y="926257"/>
            <a:ext cx="9144000" cy="0"/>
          </a:xfrm>
          <a:prstGeom prst="line">
            <a:avLst/>
          </a:prstGeom>
          <a:ln w="12700"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空">
    <p:bg>
      <p:bgRef idx="1001">
        <a:schemeClr val="bg2"/>
      </p:bgRef>
    </p:bg>
    <p:spTree>
      <p:nvGrpSpPr>
        <p:cNvPr id="1" name=""/>
        <p:cNvGrpSpPr/>
        <p:nvPr/>
      </p:nvGrpSpPr>
      <p:grpSpPr>
        <a:xfrm>
          <a:off x="0" y="0"/>
          <a:ext cx="0" cy="0"/>
          <a:chOff x="0" y="0"/>
          <a:chExt cx="0" cy="0"/>
        </a:xfrm>
      </p:grpSpPr>
      <p:sp>
        <p:nvSpPr>
          <p:cNvPr id="3" name="Rectangle 4"/>
          <p:cNvSpPr>
            <a:spLocks noChangeArrowheads="1"/>
          </p:cNvSpPr>
          <p:nvPr userDrawn="1"/>
        </p:nvSpPr>
        <p:spPr bwMode="auto">
          <a:xfrm>
            <a:off x="3" y="298103"/>
            <a:ext cx="467542" cy="228600"/>
          </a:xfrm>
          <a:prstGeom prst="rect">
            <a:avLst/>
          </a:prstGeom>
          <a:solidFill>
            <a:srgbClr val="79C844"/>
          </a:solidFill>
          <a:ln>
            <a:noFill/>
          </a:ln>
          <a:effectLst/>
        </p:spPr>
        <p:txBody>
          <a:bodyPr anchor="ctr"/>
          <a:lstStyle/>
          <a:p>
            <a:pPr>
              <a:buFont typeface="Arial" panose="020B0604020202020204" pitchFamily="34" charset="0"/>
              <a:buNone/>
              <a:defRPr/>
            </a:pPr>
            <a:endParaRPr lang="zh-CN" altLang="en-US" b="0" i="0" dirty="0">
              <a:solidFill>
                <a:prstClr val="black"/>
              </a:solidFill>
              <a:latin typeface="Arial Regular"/>
              <a:ea typeface="微软雅黑" panose="020B0503020204020204" pitchFamily="34" charset="-122"/>
            </a:endParaRPr>
          </a:p>
        </p:txBody>
      </p:sp>
      <p:sp>
        <p:nvSpPr>
          <p:cNvPr id="4" name="标题 5"/>
          <p:cNvSpPr>
            <a:spLocks noGrp="1"/>
          </p:cNvSpPr>
          <p:nvPr>
            <p:ph type="title"/>
          </p:nvPr>
        </p:nvSpPr>
        <p:spPr>
          <a:xfrm>
            <a:off x="467544" y="146260"/>
            <a:ext cx="8446271" cy="532285"/>
          </a:xfrm>
          <a:noFill/>
          <a:ln>
            <a:noFill/>
          </a:ln>
          <a:effectLst/>
        </p:spPr>
        <p:txBody>
          <a:bodyPr vert="horz" lIns="72046" tIns="36023" rIns="72046" bIns="36023" rtlCol="0" anchor="ctr">
            <a:normAutofit/>
          </a:bodyPr>
          <a:lstStyle>
            <a:lvl1pPr>
              <a:defRPr lang="zh-CN" altLang="en-US" sz="2400" b="0" i="0">
                <a:latin typeface="Arial Regular"/>
              </a:defRPr>
            </a:lvl1pPr>
          </a:lstStyle>
          <a:p>
            <a:pPr lvl="0"/>
            <a:r>
              <a:rPr lang="zh-CN" altLang="en-US" dirty="0"/>
              <a:t>单击此处编辑母版标题样式</a:t>
            </a: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bg>
      <p:bgRef idx="1001">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a:prstGeom prst="rect">
            <a:avLst/>
          </a:prstGeom>
        </p:spPr>
        <p:txBody>
          <a:bodyPr/>
          <a:lstStyle>
            <a:lvl1pPr>
              <a:defRPr b="0" i="0">
                <a:latin typeface="Arial Regular"/>
              </a:defRPr>
            </a:lvl1pPr>
          </a:lstStyle>
          <a:p>
            <a:r>
              <a:rPr lang="zh-CN" altLang="en-US" dirty="0"/>
              <a:t>单击此处编辑母版标题样式</a:t>
            </a:r>
          </a:p>
        </p:txBody>
      </p:sp>
      <p:sp>
        <p:nvSpPr>
          <p:cNvPr id="3" name="内容占位符 2"/>
          <p:cNvSpPr>
            <a:spLocks noGrp="1"/>
          </p:cNvSpPr>
          <p:nvPr>
            <p:ph idx="1"/>
          </p:nvPr>
        </p:nvSpPr>
        <p:spPr>
          <a:xfrm>
            <a:off x="457200" y="1200151"/>
            <a:ext cx="8229600" cy="3394472"/>
          </a:xfrm>
          <a:prstGeom prst="rect">
            <a:avLst/>
          </a:prstGeom>
        </p:spPr>
        <p:txBody>
          <a:bodyPr/>
          <a:lstStyle>
            <a:lvl1pPr>
              <a:defRPr b="0" i="0">
                <a:latin typeface="Arial Regular"/>
              </a:defRPr>
            </a:lvl1pPr>
            <a:lvl2pPr>
              <a:defRPr b="0" i="0">
                <a:latin typeface="Arial Regular"/>
              </a:defRPr>
            </a:lvl2pPr>
            <a:lvl3pPr>
              <a:defRPr b="0" i="0">
                <a:latin typeface="Arial Regular"/>
              </a:defRPr>
            </a:lvl3pPr>
            <a:lvl4pPr>
              <a:defRPr b="0" i="0">
                <a:latin typeface="Arial Regular"/>
              </a:defRPr>
            </a:lvl4pPr>
            <a:lvl5pPr>
              <a:defRPr b="0" i="0">
                <a:latin typeface="Arial Regular"/>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Arial Regular"/>
              </a:defRPr>
            </a:lvl1pPr>
          </a:lstStyle>
          <a:p>
            <a:fld id="{CBA14AB8-2588-47A5-8AA3-3265D8431BAC}" type="datetimeFigureOut">
              <a:rPr lang="zh-CN" altLang="en-US" smtClean="0"/>
              <a:pPr/>
              <a:t>2019/3/8</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Arial Regular"/>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Arial Regular"/>
              </a:defRPr>
            </a:lvl1pPr>
          </a:lstStyle>
          <a:p>
            <a:fld id="{F4509E2E-C8F5-4722-A20D-A25739FA1F88}" type="slidenum">
              <a:rPr lang="zh-CN" altLang="en-US" smtClean="0"/>
              <a:pPr/>
              <a:t>‹#›</a:t>
            </a:fld>
            <a:endParaRPr lang="zh-CN" altLang="en-US"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xml"/><Relationship Id="rId1" Type="http://schemas.openxmlformats.org/officeDocument/2006/relationships/tags" Target="../tags/tag1.xml"/><Relationship Id="rId4" Type="http://schemas.openxmlformats.org/officeDocument/2006/relationships/image" Target="../media/image8.tif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xml"/><Relationship Id="rId1" Type="http://schemas.openxmlformats.org/officeDocument/2006/relationships/tags" Target="../tags/tag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10.tiff"/><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xml"/><Relationship Id="rId1" Type="http://schemas.openxmlformats.org/officeDocument/2006/relationships/tags" Target="../tags/tag3.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539552" y="1347614"/>
            <a:ext cx="8029400" cy="3168352"/>
          </a:xfrm>
        </p:spPr>
        <p:txBody>
          <a:bodyPr>
            <a:normAutofit fontScale="90000"/>
          </a:bodyPr>
          <a:lstStyle/>
          <a:p>
            <a:r>
              <a:rPr lang="en-US" altLang="zh-Hans" sz="4000" b="1" dirty="0">
                <a:latin typeface="Arial" panose="020B0604020202020204" pitchFamily="34" charset="0"/>
                <a:cs typeface="Arial" panose="020B0604020202020204" pitchFamily="34" charset="0"/>
              </a:rPr>
              <a:t>What’s New with </a:t>
            </a:r>
            <a:r>
              <a:rPr lang="en-US" altLang="zh-Hans" sz="4000" b="1" dirty="0" err="1">
                <a:latin typeface="Arial" panose="020B0604020202020204" pitchFamily="34" charset="0"/>
                <a:cs typeface="Arial" panose="020B0604020202020204" pitchFamily="34" charset="0"/>
              </a:rPr>
              <a:t>aCloud</a:t>
            </a:r>
            <a:r>
              <a:rPr lang="en-US" altLang="zh-Hans" sz="4000" b="1" dirty="0">
                <a:latin typeface="Arial" panose="020B0604020202020204" pitchFamily="34" charset="0"/>
                <a:cs typeface="Arial" panose="020B0604020202020204" pitchFamily="34" charset="0"/>
              </a:rPr>
              <a:t> 5.8.7R1 &amp; </a:t>
            </a:r>
            <a:r>
              <a:rPr lang="en-US" altLang="zh-Hans" sz="4000" b="1" dirty="0" err="1">
                <a:latin typeface="Arial" panose="020B0604020202020204" pitchFamily="34" charset="0"/>
                <a:cs typeface="Arial" panose="020B0604020202020204" pitchFamily="34" charset="0"/>
              </a:rPr>
              <a:t>aCMP</a:t>
            </a:r>
            <a:r>
              <a:rPr lang="en-US" altLang="zh-Hans" sz="4000" b="1" dirty="0">
                <a:latin typeface="Arial" panose="020B0604020202020204" pitchFamily="34" charset="0"/>
                <a:cs typeface="Arial" panose="020B0604020202020204" pitchFamily="34" charset="0"/>
              </a:rPr>
              <a:t> 5.8.6R1</a:t>
            </a:r>
            <a:br>
              <a:rPr lang="en-US" altLang="zh-Hans" sz="4400" dirty="0">
                <a:latin typeface="Arial" panose="020B0604020202020204" pitchFamily="34" charset="0"/>
                <a:cs typeface="Arial" panose="020B0604020202020204" pitchFamily="34" charset="0"/>
              </a:rPr>
            </a:br>
            <a:br>
              <a:rPr lang="en-US" altLang="zh-Hans" sz="4400" dirty="0">
                <a:latin typeface="Arial" panose="020B0604020202020204" pitchFamily="34" charset="0"/>
                <a:cs typeface="Arial" panose="020B0604020202020204" pitchFamily="34" charset="0"/>
              </a:rPr>
            </a:br>
            <a:br>
              <a:rPr lang="en-US" altLang="zh-Hans" sz="4400" dirty="0">
                <a:latin typeface="Arial" panose="020B0604020202020204" pitchFamily="34" charset="0"/>
                <a:cs typeface="Arial" panose="020B0604020202020204" pitchFamily="34" charset="0"/>
              </a:rPr>
            </a:br>
            <a:r>
              <a:rPr lang="en-US" altLang="zh-Hans" sz="2000" dirty="0">
                <a:latin typeface="Arial" panose="020B0604020202020204" pitchFamily="34" charset="0"/>
                <a:cs typeface="Arial" panose="020B0604020202020204" pitchFamily="34" charset="0"/>
              </a:rPr>
              <a:t>Cheney Hu</a:t>
            </a:r>
            <a:br>
              <a:rPr lang="en-US" altLang="zh-Hans" sz="2000" dirty="0">
                <a:latin typeface="Arial" panose="020B0604020202020204" pitchFamily="34" charset="0"/>
                <a:cs typeface="Arial" panose="020B0604020202020204" pitchFamily="34" charset="0"/>
              </a:rPr>
            </a:br>
            <a:r>
              <a:rPr lang="en-US" altLang="zh-Hans" sz="2000" dirty="0" err="1">
                <a:latin typeface="Arial" panose="020B0604020202020204" pitchFamily="34" charset="0"/>
                <a:cs typeface="Arial" panose="020B0604020202020204" pitchFamily="34" charset="0"/>
              </a:rPr>
              <a:t>Sangfor</a:t>
            </a:r>
            <a:r>
              <a:rPr lang="en-US" altLang="zh-Hans" sz="2000" dirty="0">
                <a:latin typeface="Arial" panose="020B0604020202020204" pitchFamily="34" charset="0"/>
                <a:cs typeface="Arial" panose="020B0604020202020204" pitchFamily="34" charset="0"/>
              </a:rPr>
              <a:t> IMD</a:t>
            </a:r>
            <a:br>
              <a:rPr lang="en-US" altLang="zh-CN" dirty="0">
                <a:latin typeface="Arial" panose="020B0604020202020204" pitchFamily="34" charset="0"/>
                <a:cs typeface="Arial" panose="020B0604020202020204" pitchFamily="34" charset="0"/>
              </a:rPr>
            </a:br>
            <a:endParaRPr lang="zh-CN" altLang="en-US" sz="2700"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396552" y="-13932"/>
            <a:ext cx="3168352" cy="209418"/>
          </a:xfrm>
          <a:noFill/>
          <a:ln>
            <a:noFill/>
          </a:ln>
          <a:effectLst/>
        </p:spPr>
        <p:txBody>
          <a:bodyPr vert="horz" lIns="72046" tIns="36023" rIns="72046" bIns="36023" rtlCol="0" anchor="ctr">
            <a:normAutofit fontScale="40000" lnSpcReduction="200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endParaRPr lang="en-US" sz="2700" b="1" dirty="0">
              <a:latin typeface="Arial" panose="020B0604020202020204" pitchFamily="34" charset="0"/>
              <a:cs typeface="Arial" panose="020B0604020202020204" pitchFamily="34" charset="0"/>
            </a:endParaRPr>
          </a:p>
        </p:txBody>
      </p:sp>
      <p:sp>
        <p:nvSpPr>
          <p:cNvPr id="3" name="标题 3">
            <a:extLst>
              <a:ext uri="{FF2B5EF4-FFF2-40B4-BE49-F238E27FC236}">
                <a16:creationId xmlns:a16="http://schemas.microsoft.com/office/drawing/2014/main" id="{6F42B3B3-22F8-A54B-B461-9AEF54E17825}"/>
              </a:ext>
            </a:extLst>
          </p:cNvPr>
          <p:cNvSpPr txBox="1">
            <a:spLocks/>
          </p:cNvSpPr>
          <p:nvPr/>
        </p:nvSpPr>
        <p:spPr>
          <a:xfrm>
            <a:off x="539552" y="195486"/>
            <a:ext cx="5256584"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a:latin typeface="Arial" panose="020B0604020202020204" pitchFamily="34" charset="0"/>
                <a:cs typeface="Arial" panose="020B0604020202020204" pitchFamily="34" charset="0"/>
              </a:rPr>
              <a:t>An Overview of What’s New</a:t>
            </a:r>
            <a:endParaRPr lang="en-US" sz="18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A3A473A2-736E-1745-B056-B8748F61B46D}"/>
              </a:ext>
            </a:extLst>
          </p:cNvPr>
          <p:cNvSpPr txBox="1"/>
          <p:nvPr/>
        </p:nvSpPr>
        <p:spPr>
          <a:xfrm>
            <a:off x="539552" y="871544"/>
            <a:ext cx="7704856" cy="3600986"/>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Stretched Cluster</a:t>
            </a:r>
          </a:p>
          <a:p>
            <a:r>
              <a:rPr lang="en-US" sz="1400" dirty="0" err="1">
                <a:latin typeface="Arial" panose="020B0604020202020204" pitchFamily="34" charset="0"/>
                <a:cs typeface="Arial" panose="020B0604020202020204" pitchFamily="34" charset="0"/>
              </a:rPr>
              <a:t>Sangfor’s</a:t>
            </a:r>
            <a:r>
              <a:rPr lang="en-US" sz="1400" dirty="0">
                <a:latin typeface="Arial" panose="020B0604020202020204" pitchFamily="34" charset="0"/>
                <a:cs typeface="Arial" panose="020B0604020202020204" pitchFamily="34" charset="0"/>
              </a:rPr>
              <a:t> </a:t>
            </a:r>
            <a:r>
              <a:rPr lang="en-US" sz="1400" b="1" dirty="0">
                <a:latin typeface="Arial" panose="020B0604020202020204" pitchFamily="34" charset="0"/>
                <a:cs typeface="Arial" panose="020B0604020202020204" pitchFamily="34" charset="0"/>
              </a:rPr>
              <a:t>active-active</a:t>
            </a:r>
            <a:r>
              <a:rPr lang="en-US" sz="1400" dirty="0">
                <a:latin typeface="Arial" panose="020B0604020202020204" pitchFamily="34" charset="0"/>
                <a:cs typeface="Arial" panose="020B0604020202020204" pitchFamily="34" charset="0"/>
              </a:rPr>
              <a:t> data center solution based on </a:t>
            </a:r>
            <a:r>
              <a:rPr lang="en-US" sz="1400" dirty="0" err="1">
                <a:latin typeface="Arial" panose="020B0604020202020204" pitchFamily="34" charset="0"/>
                <a:cs typeface="Arial" panose="020B0604020202020204" pitchFamily="34" charset="0"/>
              </a:rPr>
              <a:t>aCloud</a:t>
            </a:r>
            <a:r>
              <a:rPr lang="en-US" sz="1400" dirty="0">
                <a:latin typeface="Arial" panose="020B0604020202020204" pitchFamily="34" charset="0"/>
                <a:cs typeface="Arial" panose="020B0604020202020204" pitchFamily="34" charset="0"/>
              </a:rPr>
              <a:t>, able to achieve zero data loss and near-zero downtime in the event of a site failure. The distance between 2 sites is restricted.</a:t>
            </a:r>
          </a:p>
          <a:p>
            <a:endParaRPr lang="en-US" sz="1400" dirty="0">
              <a:latin typeface="Arial" panose="020B0604020202020204" pitchFamily="34" charset="0"/>
              <a:cs typeface="Arial" panose="020B0604020202020204" pitchFamily="34" charset="0"/>
            </a:endParaRPr>
          </a:p>
          <a:p>
            <a:r>
              <a:rPr lang="en-US" sz="1600" b="1" dirty="0">
                <a:latin typeface="Arial" panose="020B0604020202020204" pitchFamily="34" charset="0"/>
                <a:cs typeface="Arial" panose="020B0604020202020204" pitchFamily="34" charset="0"/>
              </a:rPr>
              <a:t>GPU support</a:t>
            </a:r>
          </a:p>
          <a:p>
            <a:r>
              <a:rPr lang="en-HK" sz="1400" dirty="0">
                <a:latin typeface="Arial" panose="020B0604020202020204" pitchFamily="34" charset="0"/>
                <a:cs typeface="Arial" panose="020B0604020202020204" pitchFamily="34" charset="0"/>
              </a:rPr>
              <a:t>NVDIA GPU, pass-through and </a:t>
            </a:r>
            <a:r>
              <a:rPr lang="en-HK" sz="1400" dirty="0" err="1">
                <a:latin typeface="Arial" panose="020B0604020202020204" pitchFamily="34" charset="0"/>
                <a:cs typeface="Arial" panose="020B0604020202020204" pitchFamily="34" charset="0"/>
              </a:rPr>
              <a:t>vGPU</a:t>
            </a:r>
            <a:r>
              <a:rPr lang="en-HK" sz="1400" dirty="0">
                <a:latin typeface="Arial" panose="020B0604020202020204" pitchFamily="34" charset="0"/>
                <a:cs typeface="Arial" panose="020B0604020202020204" pitchFamily="34" charset="0"/>
              </a:rPr>
              <a:t>. For graphics-intensive and deep learning workloads</a:t>
            </a:r>
          </a:p>
          <a:p>
            <a:endParaRPr lang="en-HK" sz="1400" dirty="0">
              <a:latin typeface="Arial" panose="020B0604020202020204" pitchFamily="34" charset="0"/>
              <a:cs typeface="Arial" panose="020B0604020202020204" pitchFamily="34" charset="0"/>
            </a:endParaRPr>
          </a:p>
          <a:p>
            <a:r>
              <a:rPr lang="en-HK" sz="1600" b="1" dirty="0">
                <a:latin typeface="Arial" panose="020B0604020202020204" pitchFamily="34" charset="0"/>
                <a:cs typeface="Arial" panose="020B0604020202020204" pitchFamily="34" charset="0"/>
              </a:rPr>
              <a:t>Reporting</a:t>
            </a:r>
          </a:p>
          <a:p>
            <a:r>
              <a:rPr lang="en-HK" sz="1400" dirty="0">
                <a:latin typeface="Arial" panose="020B0604020202020204" pitchFamily="34" charset="0"/>
                <a:cs typeface="Arial" panose="020B0604020202020204" pitchFamily="34" charset="0"/>
              </a:rPr>
              <a:t>Exporting reports of resource usage status of specified VMs and hosts</a:t>
            </a:r>
          </a:p>
          <a:p>
            <a:endParaRPr lang="en-HK" sz="1400" dirty="0">
              <a:latin typeface="Arial" panose="020B0604020202020204" pitchFamily="34" charset="0"/>
              <a:cs typeface="Arial" panose="020B0604020202020204" pitchFamily="34" charset="0"/>
            </a:endParaRPr>
          </a:p>
          <a:p>
            <a:r>
              <a:rPr lang="en-HK" sz="1600" b="1" dirty="0">
                <a:latin typeface="Arial" panose="020B0604020202020204" pitchFamily="34" charset="0"/>
                <a:cs typeface="Arial" panose="020B0604020202020204" pitchFamily="34" charset="0"/>
              </a:rPr>
              <a:t>“Seed backup”</a:t>
            </a:r>
          </a:p>
          <a:p>
            <a:r>
              <a:rPr lang="en-HK" sz="1400" dirty="0">
                <a:latin typeface="Arial" panose="020B0604020202020204" pitchFamily="34" charset="0"/>
                <a:cs typeface="Arial" panose="020B0604020202020204" pitchFamily="34" charset="0"/>
              </a:rPr>
              <a:t>Exporting data to portable disk and transport it to secondary site to save time for first time full backup</a:t>
            </a:r>
          </a:p>
          <a:p>
            <a:endParaRPr lang="en-HK" sz="1600" dirty="0">
              <a:latin typeface="Arial" panose="020B0604020202020204" pitchFamily="34" charset="0"/>
              <a:cs typeface="Arial" panose="020B0604020202020204" pitchFamily="34" charset="0"/>
            </a:endParaRPr>
          </a:p>
          <a:p>
            <a:r>
              <a:rPr lang="en-HK" sz="16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3431141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395536" y="1347614"/>
            <a:ext cx="8424936" cy="187220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r>
              <a:rPr lang="en-US" sz="3600" b="1" dirty="0">
                <a:latin typeface="Arial" panose="020B0604020202020204" pitchFamily="34" charset="0"/>
                <a:cs typeface="Arial" panose="020B0604020202020204" pitchFamily="34" charset="0"/>
              </a:rPr>
              <a:t>Stretched Cluster</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82529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539552" y="195486"/>
            <a:ext cx="5256584"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a:latin typeface="Arial" panose="020B0604020202020204" pitchFamily="34" charset="0"/>
                <a:cs typeface="Arial" panose="020B0604020202020204" pitchFamily="34" charset="0"/>
              </a:rPr>
              <a:t>Stretched Cluster</a:t>
            </a:r>
            <a:r>
              <a:rPr lang="en-US" sz="1800" dirty="0">
                <a:latin typeface="Arial" panose="020B0604020202020204" pitchFamily="34" charset="0"/>
                <a:cs typeface="Arial" panose="020B0604020202020204" pitchFamily="34" charset="0"/>
              </a:rPr>
              <a:t> </a:t>
            </a:r>
            <a:r>
              <a:rPr lang="en-US" altLang="en-US" sz="1200" dirty="0">
                <a:latin typeface="Arial" panose="020B0604020202020204" pitchFamily="34" charset="0"/>
                <a:cs typeface="Arial" panose="020B0604020202020204" pitchFamily="34" charset="0"/>
              </a:rPr>
              <a:t>(</a:t>
            </a:r>
            <a:r>
              <a:rPr lang="en-US" altLang="en-US" sz="1200" dirty="0" err="1">
                <a:latin typeface="Arial" panose="020B0604020202020204" pitchFamily="34" charset="0"/>
                <a:cs typeface="Arial" panose="020B0604020202020204" pitchFamily="34" charset="0"/>
              </a:rPr>
              <a:t>a</a:t>
            </a:r>
            <a:r>
              <a:rPr lang="en-US" sz="1200" dirty="0" err="1">
                <a:latin typeface="Arial" panose="020B0604020202020204" pitchFamily="34" charset="0"/>
                <a:cs typeface="Arial" panose="020B0604020202020204" pitchFamily="34" charset="0"/>
              </a:rPr>
              <a:t>Cloud</a:t>
            </a:r>
            <a:r>
              <a:rPr lang="en-US" sz="1200" dirty="0">
                <a:latin typeface="Arial" panose="020B0604020202020204" pitchFamily="34" charset="0"/>
                <a:cs typeface="Arial" panose="020B0604020202020204" pitchFamily="34" charset="0"/>
              </a:rPr>
              <a:t> 5.8.7R1)</a:t>
            </a:r>
            <a:endParaRPr lang="en-US" sz="18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8F420EE3-A46F-FF42-888D-57ED4B7D6020}"/>
              </a:ext>
            </a:extLst>
          </p:cNvPr>
          <p:cNvSpPr txBox="1"/>
          <p:nvPr/>
        </p:nvSpPr>
        <p:spPr>
          <a:xfrm>
            <a:off x="539552" y="699542"/>
            <a:ext cx="8280920" cy="984885"/>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What is it?</a:t>
            </a:r>
          </a:p>
          <a:p>
            <a:r>
              <a:rPr lang="en-HK" sz="1400" dirty="0">
                <a:latin typeface="Arial" panose="020B0604020202020204" pitchFamily="34" charset="0"/>
                <a:cs typeface="Arial" panose="020B0604020202020204" pitchFamily="34" charset="0"/>
              </a:rPr>
              <a:t>Stretched cluster extends the </a:t>
            </a:r>
            <a:r>
              <a:rPr lang="en-HK" sz="1400" dirty="0" err="1">
                <a:latin typeface="Arial" panose="020B0604020202020204" pitchFamily="34" charset="0"/>
                <a:cs typeface="Arial" panose="020B0604020202020204" pitchFamily="34" charset="0"/>
              </a:rPr>
              <a:t>aCloud</a:t>
            </a:r>
            <a:r>
              <a:rPr lang="en-HK" sz="1400" dirty="0">
                <a:latin typeface="Arial" panose="020B0604020202020204" pitchFamily="34" charset="0"/>
                <a:cs typeface="Arial" panose="020B0604020202020204" pitchFamily="34" charset="0"/>
              </a:rPr>
              <a:t> cluster from a single data site to two sites for a higher level of availability and </a:t>
            </a:r>
            <a:r>
              <a:rPr lang="en-HK" sz="1400" dirty="0" err="1">
                <a:latin typeface="Arial" panose="020B0604020202020204" pitchFamily="34" charset="0"/>
                <a:cs typeface="Arial" panose="020B0604020202020204" pitchFamily="34" charset="0"/>
              </a:rPr>
              <a:t>intersite</a:t>
            </a:r>
            <a:r>
              <a:rPr lang="en-HK" sz="1400" dirty="0">
                <a:latin typeface="Arial" panose="020B0604020202020204" pitchFamily="34" charset="0"/>
                <a:cs typeface="Arial" panose="020B0604020202020204" pitchFamily="34" charset="0"/>
              </a:rPr>
              <a:t> load balancing. Stretched clusters are typically deployed in environments where the distance between data </a:t>
            </a:r>
            <a:r>
              <a:rPr lang="en-HK" sz="1400" dirty="0" err="1">
                <a:latin typeface="Arial" panose="020B0604020202020204" pitchFamily="34" charset="0"/>
                <a:cs typeface="Arial" panose="020B0604020202020204" pitchFamily="34" charset="0"/>
              </a:rPr>
              <a:t>centers</a:t>
            </a:r>
            <a:r>
              <a:rPr lang="en-HK" sz="1400" dirty="0">
                <a:latin typeface="Arial" panose="020B0604020202020204" pitchFamily="34" charset="0"/>
                <a:cs typeface="Arial" panose="020B0604020202020204" pitchFamily="34" charset="0"/>
              </a:rPr>
              <a:t> is limited, such as metropolitan or campus environments.</a:t>
            </a:r>
            <a:endParaRPr lang="en-US" sz="14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4A9F3A2-BAC2-4045-99DD-AD5BE4F2420A}"/>
              </a:ext>
            </a:extLst>
          </p:cNvPr>
          <p:cNvPicPr>
            <a:picLocks noChangeAspect="1"/>
          </p:cNvPicPr>
          <p:nvPr/>
        </p:nvPicPr>
        <p:blipFill>
          <a:blip r:embed="rId2"/>
          <a:stretch>
            <a:fillRect/>
          </a:stretch>
        </p:blipFill>
        <p:spPr>
          <a:xfrm>
            <a:off x="2398255" y="1707654"/>
            <a:ext cx="4550009" cy="3055275"/>
          </a:xfrm>
          <a:prstGeom prst="rect">
            <a:avLst/>
          </a:prstGeom>
        </p:spPr>
      </p:pic>
      <p:sp>
        <p:nvSpPr>
          <p:cNvPr id="6" name="TextBox 5">
            <a:extLst>
              <a:ext uri="{FF2B5EF4-FFF2-40B4-BE49-F238E27FC236}">
                <a16:creationId xmlns:a16="http://schemas.microsoft.com/office/drawing/2014/main" id="{A2DC9393-B6FA-A149-95C8-41E20A4599C8}"/>
              </a:ext>
            </a:extLst>
          </p:cNvPr>
          <p:cNvSpPr txBox="1"/>
          <p:nvPr/>
        </p:nvSpPr>
        <p:spPr>
          <a:xfrm>
            <a:off x="3485128" y="4762929"/>
            <a:ext cx="2808312" cy="307777"/>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VMware </a:t>
            </a:r>
            <a:r>
              <a:rPr lang="en-US" sz="1400" dirty="0" err="1">
                <a:latin typeface="Arial" panose="020B0604020202020204" pitchFamily="34" charset="0"/>
                <a:cs typeface="Arial" panose="020B0604020202020204" pitchFamily="34" charset="0"/>
              </a:rPr>
              <a:t>vSAN</a:t>
            </a:r>
            <a:r>
              <a:rPr lang="en-US" sz="1400" dirty="0">
                <a:latin typeface="Arial" panose="020B0604020202020204" pitchFamily="34" charset="0"/>
                <a:cs typeface="Arial" panose="020B0604020202020204" pitchFamily="34" charset="0"/>
              </a:rPr>
              <a:t> stretched cluster</a:t>
            </a:r>
          </a:p>
        </p:txBody>
      </p:sp>
    </p:spTree>
    <p:extLst>
      <p:ext uri="{BB962C8B-B14F-4D97-AF65-F5344CB8AC3E}">
        <p14:creationId xmlns:p14="http://schemas.microsoft.com/office/powerpoint/2010/main" val="20666174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539552" y="195486"/>
            <a:ext cx="5112568"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a:latin typeface="Arial" panose="020B0604020202020204" pitchFamily="34" charset="0"/>
                <a:cs typeface="Arial" panose="020B0604020202020204" pitchFamily="34" charset="0"/>
              </a:rPr>
              <a:t>Stretched Cluster </a:t>
            </a:r>
            <a:r>
              <a:rPr lang="en-US" altLang="en-US" sz="1200" dirty="0">
                <a:latin typeface="Arial" panose="020B0604020202020204" pitchFamily="34" charset="0"/>
                <a:cs typeface="Arial" panose="020B0604020202020204" pitchFamily="34" charset="0"/>
              </a:rPr>
              <a:t>(</a:t>
            </a:r>
            <a:r>
              <a:rPr lang="en-US" altLang="en-US" sz="1200" dirty="0" err="1">
                <a:latin typeface="Arial" panose="020B0604020202020204" pitchFamily="34" charset="0"/>
                <a:cs typeface="Arial" panose="020B0604020202020204" pitchFamily="34" charset="0"/>
              </a:rPr>
              <a:t>a</a:t>
            </a:r>
            <a:r>
              <a:rPr lang="en-US" sz="1200" dirty="0" err="1">
                <a:latin typeface="Arial" panose="020B0604020202020204" pitchFamily="34" charset="0"/>
                <a:cs typeface="Arial" panose="020B0604020202020204" pitchFamily="34" charset="0"/>
              </a:rPr>
              <a:t>Cloud</a:t>
            </a:r>
            <a:r>
              <a:rPr lang="en-US" sz="1200" dirty="0">
                <a:latin typeface="Arial" panose="020B0604020202020204" pitchFamily="34" charset="0"/>
                <a:cs typeface="Arial" panose="020B0604020202020204" pitchFamily="34" charset="0"/>
              </a:rPr>
              <a:t> 5.8.7R1)</a:t>
            </a:r>
            <a:endParaRPr lang="en-US" sz="18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8F420EE3-A46F-FF42-888D-57ED4B7D6020}"/>
              </a:ext>
            </a:extLst>
          </p:cNvPr>
          <p:cNvSpPr txBox="1"/>
          <p:nvPr/>
        </p:nvSpPr>
        <p:spPr>
          <a:xfrm>
            <a:off x="539552" y="699542"/>
            <a:ext cx="8280920" cy="2769989"/>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Scenarios</a:t>
            </a:r>
          </a:p>
          <a:p>
            <a:r>
              <a:rPr lang="en-HK" sz="1400" dirty="0">
                <a:latin typeface="Arial" panose="020B0604020202020204" pitchFamily="34" charset="0"/>
                <a:cs typeface="Arial" panose="020B0604020202020204" pitchFamily="34" charset="0"/>
              </a:rPr>
              <a:t>You can use stretched clusters to manage </a:t>
            </a:r>
            <a:r>
              <a:rPr lang="en-HK" sz="1600" b="1" dirty="0">
                <a:latin typeface="Arial" panose="020B0604020202020204" pitchFamily="34" charset="0"/>
                <a:cs typeface="Arial" panose="020B0604020202020204" pitchFamily="34" charset="0"/>
              </a:rPr>
              <a:t>planned maintenance</a:t>
            </a:r>
            <a:r>
              <a:rPr lang="en-HK" sz="1600" dirty="0">
                <a:latin typeface="Arial" panose="020B0604020202020204" pitchFamily="34" charset="0"/>
                <a:cs typeface="Arial" panose="020B0604020202020204" pitchFamily="34" charset="0"/>
              </a:rPr>
              <a:t> </a:t>
            </a:r>
            <a:r>
              <a:rPr lang="en-HK" sz="1400" dirty="0">
                <a:latin typeface="Arial" panose="020B0604020202020204" pitchFamily="34" charset="0"/>
                <a:cs typeface="Arial" panose="020B0604020202020204" pitchFamily="34" charset="0"/>
              </a:rPr>
              <a:t>and </a:t>
            </a:r>
            <a:r>
              <a:rPr lang="en-HK" sz="1600" b="1" dirty="0">
                <a:latin typeface="Arial" panose="020B0604020202020204" pitchFamily="34" charset="0"/>
                <a:cs typeface="Arial" panose="020B0604020202020204" pitchFamily="34" charset="0"/>
              </a:rPr>
              <a:t>avoid disaster</a:t>
            </a:r>
            <a:r>
              <a:rPr lang="en-HK" sz="1400" dirty="0">
                <a:latin typeface="Arial" panose="020B0604020202020204" pitchFamily="34" charset="0"/>
                <a:cs typeface="Arial" panose="020B0604020202020204" pitchFamily="34" charset="0"/>
              </a:rPr>
              <a:t> scenarios, because maintenance or loss of one site does not affect the overall operation of the cluster. In a stretched cluster configuration, both data sites are active sites. If either site fails, </a:t>
            </a:r>
            <a:r>
              <a:rPr lang="en-HK" sz="1400" dirty="0" err="1">
                <a:latin typeface="Arial" panose="020B0604020202020204" pitchFamily="34" charset="0"/>
                <a:cs typeface="Arial" panose="020B0604020202020204" pitchFamily="34" charset="0"/>
              </a:rPr>
              <a:t>aSAN</a:t>
            </a:r>
            <a:r>
              <a:rPr lang="en-HK" sz="1400" dirty="0">
                <a:latin typeface="Arial" panose="020B0604020202020204" pitchFamily="34" charset="0"/>
                <a:cs typeface="Arial" panose="020B0604020202020204" pitchFamily="34" charset="0"/>
              </a:rPr>
              <a:t> uses the storage on the other site. </a:t>
            </a:r>
            <a:r>
              <a:rPr lang="en-HK" sz="1400" dirty="0" err="1">
                <a:latin typeface="Arial" panose="020B0604020202020204" pitchFamily="34" charset="0"/>
                <a:cs typeface="Arial" panose="020B0604020202020204" pitchFamily="34" charset="0"/>
              </a:rPr>
              <a:t>aSV</a:t>
            </a:r>
            <a:r>
              <a:rPr lang="en-HK" sz="1400" dirty="0">
                <a:latin typeface="Arial" panose="020B0604020202020204" pitchFamily="34" charset="0"/>
                <a:cs typeface="Arial" panose="020B0604020202020204" pitchFamily="34" charset="0"/>
              </a:rPr>
              <a:t> HA restarts any VM that must be restarted on the remaining active site.</a:t>
            </a:r>
          </a:p>
          <a:p>
            <a:endParaRPr lang="en-HK" sz="1400" dirty="0">
              <a:latin typeface="Arial" panose="020B0604020202020204" pitchFamily="34" charset="0"/>
              <a:cs typeface="Arial" panose="020B0604020202020204" pitchFamily="34" charset="0"/>
            </a:endParaRPr>
          </a:p>
          <a:p>
            <a:r>
              <a:rPr lang="en-US" sz="1600" b="1" dirty="0">
                <a:latin typeface="Arial" panose="020B0604020202020204" pitchFamily="34" charset="0"/>
                <a:cs typeface="Arial" panose="020B0604020202020204" pitchFamily="34" charset="0"/>
              </a:rPr>
              <a:t>Values</a:t>
            </a:r>
          </a:p>
          <a:p>
            <a:r>
              <a:rPr lang="en-US" sz="1400" dirty="0">
                <a:latin typeface="Arial" panose="020B0604020202020204" pitchFamily="34" charset="0"/>
                <a:cs typeface="Arial" panose="020B0604020202020204" pitchFamily="34" charset="0"/>
              </a:rPr>
              <a:t>RPO = 0</a:t>
            </a:r>
          </a:p>
          <a:p>
            <a:r>
              <a:rPr lang="en-US" sz="1400" dirty="0">
                <a:latin typeface="Arial" panose="020B0604020202020204" pitchFamily="34" charset="0"/>
                <a:cs typeface="Arial" panose="020B0604020202020204" pitchFamily="34" charset="0"/>
              </a:rPr>
              <a:t>RTO = minutes</a:t>
            </a:r>
            <a:r>
              <a:rPr lang="zh-CN" altLang="en-US" sz="1400" dirty="0">
                <a:latin typeface="Arial" panose="020B0604020202020204" pitchFamily="34" charset="0"/>
                <a:cs typeface="Arial" panose="020B0604020202020204" pitchFamily="34" charset="0"/>
              </a:rPr>
              <a:t> </a:t>
            </a:r>
            <a:r>
              <a:rPr lang="en-US" altLang="zh-CN" sz="1400" dirty="0">
                <a:latin typeface="Arial" panose="020B0604020202020204" pitchFamily="34" charset="0"/>
                <a:cs typeface="Arial" panose="020B0604020202020204" pitchFamily="34" charset="0"/>
              </a:rPr>
              <a:t>(HA reboot time, </a:t>
            </a:r>
            <a:r>
              <a:rPr lang="en-US" sz="1400" dirty="0">
                <a:latin typeface="Arial" panose="020B0604020202020204" pitchFamily="34" charset="0"/>
                <a:cs typeface="Arial" panose="020B0604020202020204" pitchFamily="34" charset="0"/>
              </a:rPr>
              <a:t>apps that support A-A can achieve zero downtime.</a:t>
            </a:r>
            <a:r>
              <a:rPr lang="en-US" altLang="zh-CN" sz="1400" dirty="0">
                <a:latin typeface="Arial" panose="020B0604020202020204" pitchFamily="34" charset="0"/>
                <a:cs typeface="Arial" panose="020B0604020202020204" pitchFamily="34" charset="0"/>
              </a:rPr>
              <a:t>)</a:t>
            </a:r>
          </a:p>
          <a:p>
            <a:endParaRPr lang="en-US" sz="1400" dirty="0">
              <a:latin typeface="Arial" panose="020B0604020202020204" pitchFamily="34" charset="0"/>
              <a:cs typeface="Arial" panose="020B0604020202020204" pitchFamily="34" charset="0"/>
            </a:endParaRPr>
          </a:p>
          <a:p>
            <a:r>
              <a:rPr lang="en-US" sz="1400" b="1" dirty="0">
                <a:latin typeface="Arial" panose="020B0604020202020204" pitchFamily="34" charset="0"/>
                <a:cs typeface="Arial" panose="020B0604020202020204" pitchFamily="34" charset="0"/>
              </a:rPr>
              <a:t>Key words:</a:t>
            </a:r>
          </a:p>
          <a:p>
            <a:r>
              <a:rPr lang="en-US" sz="1400" dirty="0">
                <a:latin typeface="Arial" panose="020B0604020202020204" pitchFamily="34" charset="0"/>
                <a:cs typeface="Arial" panose="020B0604020202020204" pitchFamily="34" charset="0"/>
              </a:rPr>
              <a:t>Zero data loss, minimal business downtime, starts small with 4 nodes</a:t>
            </a:r>
          </a:p>
        </p:txBody>
      </p:sp>
    </p:spTree>
    <p:extLst>
      <p:ext uri="{BB962C8B-B14F-4D97-AF65-F5344CB8AC3E}">
        <p14:creationId xmlns:p14="http://schemas.microsoft.com/office/powerpoint/2010/main" val="1175057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539552" y="195486"/>
            <a:ext cx="4968552"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err="1">
                <a:latin typeface="Arial" panose="020B0604020202020204" pitchFamily="34" charset="0"/>
                <a:cs typeface="Arial" panose="020B0604020202020204" pitchFamily="34" charset="0"/>
              </a:rPr>
              <a:t>Sangfor</a:t>
            </a:r>
            <a:r>
              <a:rPr lang="en-US" sz="1800" b="1" dirty="0">
                <a:latin typeface="Arial" panose="020B0604020202020204" pitchFamily="34" charset="0"/>
                <a:cs typeface="Arial" panose="020B0604020202020204" pitchFamily="34" charset="0"/>
              </a:rPr>
              <a:t> </a:t>
            </a:r>
            <a:r>
              <a:rPr lang="en-US" sz="1800" b="1" dirty="0" err="1">
                <a:latin typeface="Arial" panose="020B0604020202020204" pitchFamily="34" charset="0"/>
                <a:cs typeface="Arial" panose="020B0604020202020204" pitchFamily="34" charset="0"/>
              </a:rPr>
              <a:t>aCloud</a:t>
            </a:r>
            <a:r>
              <a:rPr lang="en-US" sz="1800" b="1" dirty="0">
                <a:latin typeface="Arial" panose="020B0604020202020204" pitchFamily="34" charset="0"/>
                <a:cs typeface="Arial" panose="020B0604020202020204" pitchFamily="34" charset="0"/>
              </a:rPr>
              <a:t> Stretched Cluster</a:t>
            </a:r>
          </a:p>
        </p:txBody>
      </p:sp>
      <p:sp>
        <p:nvSpPr>
          <p:cNvPr id="215" name="TextBox 214">
            <a:extLst>
              <a:ext uri="{FF2B5EF4-FFF2-40B4-BE49-F238E27FC236}">
                <a16:creationId xmlns:a16="http://schemas.microsoft.com/office/drawing/2014/main" id="{6680A19C-3CFF-644F-A871-C318785E6657}"/>
              </a:ext>
            </a:extLst>
          </p:cNvPr>
          <p:cNvSpPr txBox="1"/>
          <p:nvPr/>
        </p:nvSpPr>
        <p:spPr>
          <a:xfrm>
            <a:off x="927035" y="2859782"/>
            <a:ext cx="3936691" cy="2100575"/>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Site link:</a:t>
            </a:r>
          </a:p>
          <a:p>
            <a:pPr marL="171450" indent="-171450">
              <a:buFont typeface="Wingdings" pitchFamily="2" charset="2"/>
              <a:buChar char="Ø"/>
            </a:pPr>
            <a:r>
              <a:rPr lang="en-US" sz="1050" dirty="0">
                <a:latin typeface="Arial" panose="020B0604020202020204" pitchFamily="34" charset="0"/>
                <a:cs typeface="Arial" panose="020B0604020202020204" pitchFamily="34" charset="0"/>
              </a:rPr>
              <a:t>10Gbps bare fiber is recommended, RTT&lt;=1ms</a:t>
            </a:r>
          </a:p>
          <a:p>
            <a:pPr marL="171450" indent="-171450">
              <a:buFont typeface="Wingdings" pitchFamily="2" charset="2"/>
              <a:buChar char="Ø"/>
            </a:pPr>
            <a:r>
              <a:rPr lang="en-US" sz="1050" dirty="0">
                <a:latin typeface="Arial" panose="020B0604020202020204" pitchFamily="34" charset="0"/>
                <a:cs typeface="Arial" panose="020B0604020202020204" pitchFamily="34" charset="0"/>
              </a:rPr>
              <a:t>1Gbps is supported for small deployment (4-6 nodes)</a:t>
            </a:r>
          </a:p>
          <a:p>
            <a:pPr marL="171450" indent="-171450">
              <a:buFont typeface="Wingdings" pitchFamily="2" charset="2"/>
              <a:buChar char="Ø"/>
            </a:pPr>
            <a:endParaRPr lang="en-US" sz="105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Witness link:</a:t>
            </a:r>
          </a:p>
          <a:p>
            <a:pPr marL="171450" indent="-171450">
              <a:buFont typeface="Wingdings" pitchFamily="2" charset="2"/>
              <a:buChar char="Ø"/>
            </a:pPr>
            <a:r>
              <a:rPr lang="en-US" altLang="zh-CN" sz="1050" dirty="0">
                <a:latin typeface="Arial" panose="020B0604020202020204" pitchFamily="34" charset="0"/>
                <a:cs typeface="Arial" panose="020B0604020202020204" pitchFamily="34" charset="0"/>
              </a:rPr>
              <a:t>Recommended RTT&lt;=1ms (fluctuation within 5ms is accepted)</a:t>
            </a:r>
          </a:p>
          <a:p>
            <a:pPr marL="171450" indent="-171450">
              <a:buFont typeface="Wingdings" pitchFamily="2" charset="2"/>
              <a:buChar char="Ø"/>
            </a:pPr>
            <a:r>
              <a:rPr lang="en-US" sz="1050" dirty="0">
                <a:latin typeface="Arial" panose="020B0604020202020204" pitchFamily="34" charset="0"/>
                <a:cs typeface="Arial" panose="020B0604020202020204" pitchFamily="34" charset="0"/>
              </a:rPr>
              <a:t>100Mbps is recommended</a:t>
            </a:r>
          </a:p>
          <a:p>
            <a:pPr marL="171450" indent="-171450">
              <a:buFont typeface="Wingdings" pitchFamily="2" charset="2"/>
              <a:buChar char="Ø"/>
            </a:pPr>
            <a:endParaRPr lang="en-US" sz="105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Deployment scale:</a:t>
            </a:r>
          </a:p>
          <a:p>
            <a:pPr marL="171450" indent="-171450">
              <a:buFont typeface="Wingdings" pitchFamily="2" charset="2"/>
              <a:buChar char="Ø"/>
            </a:pPr>
            <a:r>
              <a:rPr lang="en-US" sz="1050" dirty="0">
                <a:latin typeface="Arial" panose="020B0604020202020204" pitchFamily="34" charset="0"/>
                <a:cs typeface="Arial" panose="020B0604020202020204" pitchFamily="34" charset="0"/>
              </a:rPr>
              <a:t>Only 1 stretched virtual volume is supported by 1 cluster</a:t>
            </a:r>
          </a:p>
          <a:p>
            <a:pPr marL="171450" indent="-171450">
              <a:buFont typeface="Wingdings" pitchFamily="2" charset="2"/>
              <a:buChar char="Ø"/>
            </a:pPr>
            <a:r>
              <a:rPr lang="en-US" sz="1050" dirty="0">
                <a:latin typeface="Arial" panose="020B0604020202020204" pitchFamily="34" charset="0"/>
                <a:cs typeface="Arial" panose="020B0604020202020204" pitchFamily="34" charset="0"/>
              </a:rPr>
              <a:t>Starts with 4 nodes, maximum 24 nodes</a:t>
            </a:r>
            <a:endParaRPr lang="en-HK" sz="1050" dirty="0">
              <a:latin typeface="Arial" panose="020B0604020202020204" pitchFamily="34" charset="0"/>
              <a:cs typeface="Arial" panose="020B0604020202020204" pitchFamily="34" charset="0"/>
            </a:endParaRPr>
          </a:p>
        </p:txBody>
      </p:sp>
      <p:grpSp>
        <p:nvGrpSpPr>
          <p:cNvPr id="20" name="Group 19">
            <a:extLst>
              <a:ext uri="{FF2B5EF4-FFF2-40B4-BE49-F238E27FC236}">
                <a16:creationId xmlns:a16="http://schemas.microsoft.com/office/drawing/2014/main" id="{3B41CEB6-3C2E-BD4D-AAB0-423A93FE9CDF}"/>
              </a:ext>
            </a:extLst>
          </p:cNvPr>
          <p:cNvGrpSpPr/>
          <p:nvPr/>
        </p:nvGrpSpPr>
        <p:grpSpPr>
          <a:xfrm>
            <a:off x="2076204" y="627534"/>
            <a:ext cx="5239653" cy="2177768"/>
            <a:chOff x="484475" y="627534"/>
            <a:chExt cx="6398826" cy="2878602"/>
          </a:xfrm>
        </p:grpSpPr>
        <p:sp>
          <p:nvSpPr>
            <p:cNvPr id="87" name="Oval 86">
              <a:extLst>
                <a:ext uri="{FF2B5EF4-FFF2-40B4-BE49-F238E27FC236}">
                  <a16:creationId xmlns:a16="http://schemas.microsoft.com/office/drawing/2014/main" id="{FE8966BB-A753-8B4E-AEB9-C789BB364D35}"/>
                </a:ext>
              </a:extLst>
            </p:cNvPr>
            <p:cNvSpPr/>
            <p:nvPr/>
          </p:nvSpPr>
          <p:spPr>
            <a:xfrm>
              <a:off x="4040376" y="1984770"/>
              <a:ext cx="1728192" cy="1152128"/>
            </a:xfrm>
            <a:prstGeom prst="ellipse">
              <a:avLst/>
            </a:prstGeom>
            <a:solidFill>
              <a:srgbClr val="92D050">
                <a:alpha val="63000"/>
              </a:srgbClr>
            </a:solidFill>
            <a:ln>
              <a:solidFill>
                <a:schemeClr val="accent1">
                  <a:shade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Arial Regular"/>
              </a:endParaRPr>
            </a:p>
          </p:txBody>
        </p:sp>
        <p:grpSp>
          <p:nvGrpSpPr>
            <p:cNvPr id="88" name="组合 50">
              <a:extLst>
                <a:ext uri="{FF2B5EF4-FFF2-40B4-BE49-F238E27FC236}">
                  <a16:creationId xmlns:a16="http://schemas.microsoft.com/office/drawing/2014/main" id="{652CCE00-E54E-924A-844B-130809C2B188}"/>
                </a:ext>
              </a:extLst>
            </p:cNvPr>
            <p:cNvGrpSpPr/>
            <p:nvPr/>
          </p:nvGrpSpPr>
          <p:grpSpPr bwMode="auto">
            <a:xfrm>
              <a:off x="4366008" y="2236692"/>
              <a:ext cx="1076929" cy="661649"/>
              <a:chOff x="749526" y="3494658"/>
              <a:chExt cx="1758724" cy="1419857"/>
            </a:xfrm>
          </p:grpSpPr>
          <p:pic>
            <p:nvPicPr>
              <p:cNvPr id="89" name="图片 40" descr="2U服务器丝印图.png">
                <a:extLst>
                  <a:ext uri="{FF2B5EF4-FFF2-40B4-BE49-F238E27FC236}">
                    <a16:creationId xmlns:a16="http://schemas.microsoft.com/office/drawing/2014/main" id="{F07C1086-0F76-0349-86AF-CD6B9FD827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44"/>
              <a:stretch>
                <a:fillRect/>
              </a:stretch>
            </p:blipFill>
            <p:spPr bwMode="auto">
              <a:xfrm>
                <a:off x="749526" y="4276365"/>
                <a:ext cx="1758723" cy="6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 name="图片 40" descr="2U服务器丝印图.png">
                <a:extLst>
                  <a:ext uri="{FF2B5EF4-FFF2-40B4-BE49-F238E27FC236}">
                    <a16:creationId xmlns:a16="http://schemas.microsoft.com/office/drawing/2014/main" id="{3B9713AA-7363-E041-87B2-89E347AA67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44"/>
              <a:stretch>
                <a:fillRect/>
              </a:stretch>
            </p:blipFill>
            <p:spPr bwMode="auto">
              <a:xfrm>
                <a:off x="749527" y="3886200"/>
                <a:ext cx="1758723" cy="6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 name="图片 40" descr="2U服务器丝印图.png">
                <a:extLst>
                  <a:ext uri="{FF2B5EF4-FFF2-40B4-BE49-F238E27FC236}">
                    <a16:creationId xmlns:a16="http://schemas.microsoft.com/office/drawing/2014/main" id="{5DC603D6-3F6F-4847-8D91-9D78B61411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44"/>
              <a:stretch>
                <a:fillRect/>
              </a:stretch>
            </p:blipFill>
            <p:spPr bwMode="auto">
              <a:xfrm>
                <a:off x="749527" y="3494658"/>
                <a:ext cx="1758723" cy="6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 name="Oval 1">
              <a:extLst>
                <a:ext uri="{FF2B5EF4-FFF2-40B4-BE49-F238E27FC236}">
                  <a16:creationId xmlns:a16="http://schemas.microsoft.com/office/drawing/2014/main" id="{6CF2DABC-7E61-6A41-84EE-8FDBFAF089AE}"/>
                </a:ext>
              </a:extLst>
            </p:cNvPr>
            <p:cNvSpPr/>
            <p:nvPr/>
          </p:nvSpPr>
          <p:spPr>
            <a:xfrm>
              <a:off x="484475" y="2018219"/>
              <a:ext cx="1728192" cy="1152128"/>
            </a:xfrm>
            <a:prstGeom prst="ellipse">
              <a:avLst/>
            </a:prstGeom>
            <a:solidFill>
              <a:srgbClr val="92D050">
                <a:alpha val="63000"/>
              </a:srgbClr>
            </a:solidFill>
            <a:ln>
              <a:solidFill>
                <a:schemeClr val="accent1">
                  <a:shade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latin typeface="Arial Regular"/>
              </a:endParaRPr>
            </a:p>
          </p:txBody>
        </p:sp>
        <p:cxnSp>
          <p:nvCxnSpPr>
            <p:cNvPr id="168" name="Straight Connector 167">
              <a:extLst>
                <a:ext uri="{FF2B5EF4-FFF2-40B4-BE49-F238E27FC236}">
                  <a16:creationId xmlns:a16="http://schemas.microsoft.com/office/drawing/2014/main" id="{4EDCC677-034D-AA4A-895E-5F197797EB37}"/>
                </a:ext>
              </a:extLst>
            </p:cNvPr>
            <p:cNvCxnSpPr>
              <a:cxnSpLocks/>
              <a:stCxn id="78" idx="3"/>
              <a:endCxn id="80" idx="1"/>
            </p:cNvCxnSpPr>
            <p:nvPr/>
          </p:nvCxnSpPr>
          <p:spPr>
            <a:xfrm flipV="1">
              <a:off x="1873452" y="1976209"/>
              <a:ext cx="2706839" cy="61966"/>
            </a:xfrm>
            <a:prstGeom prst="line">
              <a:avLst/>
            </a:prstGeom>
            <a:ln w="19050"/>
          </p:spPr>
          <p:style>
            <a:lnRef idx="1">
              <a:schemeClr val="accent2"/>
            </a:lnRef>
            <a:fillRef idx="0">
              <a:schemeClr val="accent2"/>
            </a:fillRef>
            <a:effectRef idx="0">
              <a:schemeClr val="accent2"/>
            </a:effectRef>
            <a:fontRef idx="minor">
              <a:schemeClr val="tx1"/>
            </a:fontRef>
          </p:style>
        </p:cxnSp>
        <p:pic>
          <p:nvPicPr>
            <p:cNvPr id="172" name="Picture 13" descr="Service-Server">
              <a:extLst>
                <a:ext uri="{FF2B5EF4-FFF2-40B4-BE49-F238E27FC236}">
                  <a16:creationId xmlns:a16="http://schemas.microsoft.com/office/drawing/2014/main" id="{12A2A535-ACE8-6A4E-84AC-A0D595E2B8D8}"/>
                </a:ext>
              </a:extLst>
            </p:cNvPr>
            <p:cNvPicPr>
              <a:picLocks noChangeAspect="1"/>
            </p:cNvPicPr>
            <p:nvPr/>
          </p:nvPicPr>
          <p:blipFill>
            <a:blip r:embed="rId4"/>
            <a:srcRect l="18750" t="3125" r="15625" b="3125"/>
            <a:stretch>
              <a:fillRect/>
            </a:stretch>
          </p:blipFill>
          <p:spPr>
            <a:xfrm>
              <a:off x="3059714" y="627534"/>
              <a:ext cx="277495" cy="374650"/>
            </a:xfrm>
            <a:prstGeom prst="rect">
              <a:avLst/>
            </a:prstGeom>
            <a:noFill/>
            <a:ln w="9525">
              <a:noFill/>
            </a:ln>
          </p:spPr>
        </p:pic>
        <p:sp>
          <p:nvSpPr>
            <p:cNvPr id="173" name="TextBox 172">
              <a:extLst>
                <a:ext uri="{FF2B5EF4-FFF2-40B4-BE49-F238E27FC236}">
                  <a16:creationId xmlns:a16="http://schemas.microsoft.com/office/drawing/2014/main" id="{5770A2ED-B2DF-664D-94F9-0F024CE4B0D1}"/>
                </a:ext>
              </a:extLst>
            </p:cNvPr>
            <p:cNvSpPr txBox="1"/>
            <p:nvPr/>
          </p:nvSpPr>
          <p:spPr>
            <a:xfrm>
              <a:off x="2057797" y="782326"/>
              <a:ext cx="1004160" cy="284777"/>
            </a:xfrm>
            <a:prstGeom prst="rect">
              <a:avLst/>
            </a:prstGeom>
            <a:noFill/>
          </p:spPr>
          <p:txBody>
            <a:bodyPr wrap="square" rtlCol="0">
              <a:spAutoFit/>
            </a:bodyPr>
            <a:lstStyle/>
            <a:p>
              <a:r>
                <a:rPr lang="en-US" sz="800" dirty="0">
                  <a:latin typeface="Arial" panose="020B0604020202020204" pitchFamily="34" charset="0"/>
                  <a:cs typeface="Arial" panose="020B0604020202020204" pitchFamily="34" charset="0"/>
                </a:rPr>
                <a:t>Witness node</a:t>
              </a:r>
              <a:endParaRPr lang="en-HK" sz="800" dirty="0">
                <a:latin typeface="Arial" panose="020B0604020202020204" pitchFamily="34" charset="0"/>
                <a:cs typeface="Arial" panose="020B0604020202020204" pitchFamily="34" charset="0"/>
              </a:endParaRPr>
            </a:p>
          </p:txBody>
        </p:sp>
        <p:pic>
          <p:nvPicPr>
            <p:cNvPr id="107" name="Picture 5" descr="通用交换机">
              <a:extLst>
                <a:ext uri="{FF2B5EF4-FFF2-40B4-BE49-F238E27FC236}">
                  <a16:creationId xmlns:a16="http://schemas.microsoft.com/office/drawing/2014/main" id="{5D06044A-B81B-4548-8A26-F5FAD93E60E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6936" y="1198504"/>
              <a:ext cx="443052" cy="322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0" name="Straight Connector 89">
              <a:extLst>
                <a:ext uri="{FF2B5EF4-FFF2-40B4-BE49-F238E27FC236}">
                  <a16:creationId xmlns:a16="http://schemas.microsoft.com/office/drawing/2014/main" id="{EABF3685-8415-8347-A328-AA703D948ACF}"/>
                </a:ext>
              </a:extLst>
            </p:cNvPr>
            <p:cNvCxnSpPr>
              <a:stCxn id="172" idx="2"/>
              <a:endCxn id="107" idx="0"/>
            </p:cNvCxnSpPr>
            <p:nvPr/>
          </p:nvCxnSpPr>
          <p:spPr>
            <a:xfrm>
              <a:off x="3198462" y="1002184"/>
              <a:ext cx="0" cy="19632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9" name="Straight Connector 158">
              <a:extLst>
                <a:ext uri="{FF2B5EF4-FFF2-40B4-BE49-F238E27FC236}">
                  <a16:creationId xmlns:a16="http://schemas.microsoft.com/office/drawing/2014/main" id="{E9AC4607-4A0C-4F4F-8A79-4D5587DCBC87}"/>
                </a:ext>
              </a:extLst>
            </p:cNvPr>
            <p:cNvCxnSpPr>
              <a:cxnSpLocks/>
              <a:stCxn id="80" idx="0"/>
              <a:endCxn id="107" idx="3"/>
            </p:cNvCxnSpPr>
            <p:nvPr/>
          </p:nvCxnSpPr>
          <p:spPr>
            <a:xfrm flipH="1" flipV="1">
              <a:off x="3419988" y="1359649"/>
              <a:ext cx="1376837" cy="400026"/>
            </a:xfrm>
            <a:prstGeom prst="line">
              <a:avLst/>
            </a:prstGeom>
          </p:spPr>
          <p:style>
            <a:lnRef idx="1">
              <a:schemeClr val="accent1"/>
            </a:lnRef>
            <a:fillRef idx="0">
              <a:schemeClr val="accent1"/>
            </a:fillRef>
            <a:effectRef idx="0">
              <a:schemeClr val="accent1"/>
            </a:effectRef>
            <a:fontRef idx="minor">
              <a:schemeClr val="tx1"/>
            </a:fontRef>
          </p:style>
        </p:cxnSp>
        <p:grpSp>
          <p:nvGrpSpPr>
            <p:cNvPr id="190" name="组合 50">
              <a:extLst>
                <a:ext uri="{FF2B5EF4-FFF2-40B4-BE49-F238E27FC236}">
                  <a16:creationId xmlns:a16="http://schemas.microsoft.com/office/drawing/2014/main" id="{D0CDCB8E-C557-4444-B8E3-992B32398554}"/>
                </a:ext>
              </a:extLst>
            </p:cNvPr>
            <p:cNvGrpSpPr/>
            <p:nvPr/>
          </p:nvGrpSpPr>
          <p:grpSpPr bwMode="auto">
            <a:xfrm>
              <a:off x="810107" y="2270141"/>
              <a:ext cx="1076929" cy="661649"/>
              <a:chOff x="749526" y="3494658"/>
              <a:chExt cx="1758724" cy="1419857"/>
            </a:xfrm>
          </p:grpSpPr>
          <p:pic>
            <p:nvPicPr>
              <p:cNvPr id="191" name="图片 40" descr="2U服务器丝印图.png">
                <a:extLst>
                  <a:ext uri="{FF2B5EF4-FFF2-40B4-BE49-F238E27FC236}">
                    <a16:creationId xmlns:a16="http://schemas.microsoft.com/office/drawing/2014/main" id="{C5B6CF90-5BDC-DA4C-BC80-3DCDB0339F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44"/>
              <a:stretch>
                <a:fillRect/>
              </a:stretch>
            </p:blipFill>
            <p:spPr bwMode="auto">
              <a:xfrm>
                <a:off x="749526" y="4276365"/>
                <a:ext cx="1758723" cy="6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2" name="图片 40" descr="2U服务器丝印图.png">
                <a:extLst>
                  <a:ext uri="{FF2B5EF4-FFF2-40B4-BE49-F238E27FC236}">
                    <a16:creationId xmlns:a16="http://schemas.microsoft.com/office/drawing/2014/main" id="{BF23A72C-08CC-F34E-BD9B-E6CD92128E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44"/>
              <a:stretch>
                <a:fillRect/>
              </a:stretch>
            </p:blipFill>
            <p:spPr bwMode="auto">
              <a:xfrm>
                <a:off x="749527" y="3886200"/>
                <a:ext cx="1758723" cy="6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3" name="图片 40" descr="2U服务器丝印图.png">
                <a:extLst>
                  <a:ext uri="{FF2B5EF4-FFF2-40B4-BE49-F238E27FC236}">
                    <a16:creationId xmlns:a16="http://schemas.microsoft.com/office/drawing/2014/main" id="{EF436BED-B8CF-2F44-945E-B1F569A915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b="44"/>
              <a:stretch>
                <a:fillRect/>
              </a:stretch>
            </p:blipFill>
            <p:spPr bwMode="auto">
              <a:xfrm>
                <a:off x="749527" y="3494658"/>
                <a:ext cx="1758723" cy="6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78" name="Picture 13" descr="交换机三层">
              <a:extLst>
                <a:ext uri="{FF2B5EF4-FFF2-40B4-BE49-F238E27FC236}">
                  <a16:creationId xmlns:a16="http://schemas.microsoft.com/office/drawing/2014/main" id="{5E45443E-4911-4543-840F-DCBDFF39C6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40384" y="1821641"/>
              <a:ext cx="433068" cy="433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 name="Picture 13" descr="交换机三层">
              <a:extLst>
                <a:ext uri="{FF2B5EF4-FFF2-40B4-BE49-F238E27FC236}">
                  <a16:creationId xmlns:a16="http://schemas.microsoft.com/office/drawing/2014/main" id="{793960CB-D39F-204F-8149-422AB7210C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80291" y="1759675"/>
              <a:ext cx="433068" cy="4330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1" name="Straight Connector 80">
              <a:extLst>
                <a:ext uri="{FF2B5EF4-FFF2-40B4-BE49-F238E27FC236}">
                  <a16:creationId xmlns:a16="http://schemas.microsoft.com/office/drawing/2014/main" id="{E9DB9751-A84B-E94C-8050-EDC377DEF63C}"/>
                </a:ext>
              </a:extLst>
            </p:cNvPr>
            <p:cNvCxnSpPr>
              <a:cxnSpLocks/>
              <a:stCxn id="78" idx="0"/>
              <a:endCxn id="107" idx="1"/>
            </p:cNvCxnSpPr>
            <p:nvPr/>
          </p:nvCxnSpPr>
          <p:spPr>
            <a:xfrm flipV="1">
              <a:off x="1656918" y="1359649"/>
              <a:ext cx="1320018" cy="461992"/>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Straight Connector 97">
              <a:extLst>
                <a:ext uri="{FF2B5EF4-FFF2-40B4-BE49-F238E27FC236}">
                  <a16:creationId xmlns:a16="http://schemas.microsoft.com/office/drawing/2014/main" id="{2E62D6B9-1467-984E-83AD-FE330689347C}"/>
                </a:ext>
              </a:extLst>
            </p:cNvPr>
            <p:cNvCxnSpPr>
              <a:cxnSpLocks/>
            </p:cNvCxnSpPr>
            <p:nvPr/>
          </p:nvCxnSpPr>
          <p:spPr>
            <a:xfrm>
              <a:off x="5508104" y="913131"/>
              <a:ext cx="371037" cy="0"/>
            </a:xfrm>
            <a:prstGeom prst="line">
              <a:avLst/>
            </a:prstGeom>
            <a:ln w="19050"/>
          </p:spPr>
          <p:style>
            <a:lnRef idx="1">
              <a:schemeClr val="accent2"/>
            </a:lnRef>
            <a:fillRef idx="0">
              <a:schemeClr val="accent2"/>
            </a:fillRef>
            <a:effectRef idx="0">
              <a:schemeClr val="accent2"/>
            </a:effectRef>
            <a:fontRef idx="minor">
              <a:schemeClr val="tx1"/>
            </a:fontRef>
          </p:style>
        </p:cxnSp>
        <p:cxnSp>
          <p:nvCxnSpPr>
            <p:cNvPr id="100" name="Straight Connector 99">
              <a:extLst>
                <a:ext uri="{FF2B5EF4-FFF2-40B4-BE49-F238E27FC236}">
                  <a16:creationId xmlns:a16="http://schemas.microsoft.com/office/drawing/2014/main" id="{D663B3A3-7699-AF45-9E17-956E2D2AAB0D}"/>
                </a:ext>
              </a:extLst>
            </p:cNvPr>
            <p:cNvCxnSpPr>
              <a:cxnSpLocks/>
            </p:cNvCxnSpPr>
            <p:nvPr/>
          </p:nvCxnSpPr>
          <p:spPr>
            <a:xfrm>
              <a:off x="5508104" y="1203598"/>
              <a:ext cx="371037" cy="0"/>
            </a:xfrm>
            <a:prstGeom prst="line">
              <a:avLst/>
            </a:prstGeom>
          </p:spPr>
          <p:style>
            <a:lnRef idx="1">
              <a:schemeClr val="accent1"/>
            </a:lnRef>
            <a:fillRef idx="0">
              <a:schemeClr val="accent1"/>
            </a:fillRef>
            <a:effectRef idx="0">
              <a:schemeClr val="accent1"/>
            </a:effectRef>
            <a:fontRef idx="minor">
              <a:schemeClr val="tx1"/>
            </a:fontRef>
          </p:style>
        </p:cxnSp>
        <p:sp>
          <p:nvSpPr>
            <p:cNvPr id="102" name="TextBox 101">
              <a:extLst>
                <a:ext uri="{FF2B5EF4-FFF2-40B4-BE49-F238E27FC236}">
                  <a16:creationId xmlns:a16="http://schemas.microsoft.com/office/drawing/2014/main" id="{8C7D9149-E013-474A-AAB9-00B28B0B6AD5}"/>
                </a:ext>
              </a:extLst>
            </p:cNvPr>
            <p:cNvSpPr txBox="1"/>
            <p:nvPr/>
          </p:nvSpPr>
          <p:spPr>
            <a:xfrm>
              <a:off x="5879141" y="782326"/>
              <a:ext cx="1004160" cy="284777"/>
            </a:xfrm>
            <a:prstGeom prst="rect">
              <a:avLst/>
            </a:prstGeom>
            <a:noFill/>
          </p:spPr>
          <p:txBody>
            <a:bodyPr wrap="square" rtlCol="0">
              <a:spAutoFit/>
            </a:bodyPr>
            <a:lstStyle/>
            <a:p>
              <a:r>
                <a:rPr lang="en-US" sz="800" dirty="0">
                  <a:latin typeface="Arial" panose="020B0604020202020204" pitchFamily="34" charset="0"/>
                  <a:cs typeface="Arial" panose="020B0604020202020204" pitchFamily="34" charset="0"/>
                </a:rPr>
                <a:t>Witness link</a:t>
              </a:r>
              <a:endParaRPr lang="en-HK" sz="800" dirty="0">
                <a:latin typeface="Arial" panose="020B0604020202020204" pitchFamily="34" charset="0"/>
                <a:cs typeface="Arial" panose="020B0604020202020204" pitchFamily="34" charset="0"/>
              </a:endParaRPr>
            </a:p>
          </p:txBody>
        </p:sp>
        <p:sp>
          <p:nvSpPr>
            <p:cNvPr id="103" name="TextBox 102">
              <a:extLst>
                <a:ext uri="{FF2B5EF4-FFF2-40B4-BE49-F238E27FC236}">
                  <a16:creationId xmlns:a16="http://schemas.microsoft.com/office/drawing/2014/main" id="{E15580D8-1226-9943-92DD-BE42CDDB0AE4}"/>
                </a:ext>
              </a:extLst>
            </p:cNvPr>
            <p:cNvSpPr txBox="1"/>
            <p:nvPr/>
          </p:nvSpPr>
          <p:spPr>
            <a:xfrm>
              <a:off x="5879141" y="1085195"/>
              <a:ext cx="1004160" cy="284777"/>
            </a:xfrm>
            <a:prstGeom prst="rect">
              <a:avLst/>
            </a:prstGeom>
            <a:noFill/>
          </p:spPr>
          <p:txBody>
            <a:bodyPr wrap="square" rtlCol="0">
              <a:spAutoFit/>
            </a:bodyPr>
            <a:lstStyle/>
            <a:p>
              <a:r>
                <a:rPr lang="en-US" sz="800" dirty="0">
                  <a:latin typeface="Arial" panose="020B0604020202020204" pitchFamily="34" charset="0"/>
                  <a:cs typeface="Arial" panose="020B0604020202020204" pitchFamily="34" charset="0"/>
                </a:rPr>
                <a:t>Site link</a:t>
              </a:r>
              <a:endParaRPr lang="en-HK" sz="800" dirty="0">
                <a:latin typeface="Arial" panose="020B0604020202020204" pitchFamily="34" charset="0"/>
                <a:cs typeface="Arial" panose="020B0604020202020204" pitchFamily="34" charset="0"/>
              </a:endParaRPr>
            </a:p>
          </p:txBody>
        </p:sp>
        <p:sp>
          <p:nvSpPr>
            <p:cNvPr id="104" name="TextBox 103">
              <a:extLst>
                <a:ext uri="{FF2B5EF4-FFF2-40B4-BE49-F238E27FC236}">
                  <a16:creationId xmlns:a16="http://schemas.microsoft.com/office/drawing/2014/main" id="{0B5E6782-60B2-ED4C-97C4-9A94D1491858}"/>
                </a:ext>
              </a:extLst>
            </p:cNvPr>
            <p:cNvSpPr txBox="1"/>
            <p:nvPr/>
          </p:nvSpPr>
          <p:spPr>
            <a:xfrm>
              <a:off x="892784" y="3221357"/>
              <a:ext cx="1004160" cy="284777"/>
            </a:xfrm>
            <a:prstGeom prst="rect">
              <a:avLst/>
            </a:prstGeom>
            <a:noFill/>
          </p:spPr>
          <p:txBody>
            <a:bodyPr wrap="square" rtlCol="0">
              <a:spAutoFit/>
            </a:bodyPr>
            <a:lstStyle/>
            <a:p>
              <a:r>
                <a:rPr lang="en-US" sz="800" dirty="0">
                  <a:latin typeface="Arial" panose="020B0604020202020204" pitchFamily="34" charset="0"/>
                  <a:cs typeface="Arial" panose="020B0604020202020204" pitchFamily="34" charset="0"/>
                </a:rPr>
                <a:t>Primary site</a:t>
              </a:r>
              <a:endParaRPr lang="en-HK" sz="800" dirty="0">
                <a:latin typeface="Arial" panose="020B0604020202020204" pitchFamily="34" charset="0"/>
                <a:cs typeface="Arial" panose="020B0604020202020204" pitchFamily="34" charset="0"/>
              </a:endParaRPr>
            </a:p>
          </p:txBody>
        </p:sp>
        <p:sp>
          <p:nvSpPr>
            <p:cNvPr id="105" name="TextBox 104">
              <a:extLst>
                <a:ext uri="{FF2B5EF4-FFF2-40B4-BE49-F238E27FC236}">
                  <a16:creationId xmlns:a16="http://schemas.microsoft.com/office/drawing/2014/main" id="{F452BCEB-FFBE-8C47-AAA1-B11B61F340C2}"/>
                </a:ext>
              </a:extLst>
            </p:cNvPr>
            <p:cNvSpPr txBox="1"/>
            <p:nvPr/>
          </p:nvSpPr>
          <p:spPr>
            <a:xfrm>
              <a:off x="4411420" y="3221359"/>
              <a:ext cx="1168692" cy="284777"/>
            </a:xfrm>
            <a:prstGeom prst="rect">
              <a:avLst/>
            </a:prstGeom>
            <a:noFill/>
          </p:spPr>
          <p:txBody>
            <a:bodyPr wrap="square" rtlCol="0">
              <a:spAutoFit/>
            </a:bodyPr>
            <a:lstStyle/>
            <a:p>
              <a:r>
                <a:rPr lang="en-US" sz="800" dirty="0">
                  <a:latin typeface="Arial" panose="020B0604020202020204" pitchFamily="34" charset="0"/>
                  <a:cs typeface="Arial" panose="020B0604020202020204" pitchFamily="34" charset="0"/>
                </a:rPr>
                <a:t>Secondary site</a:t>
              </a:r>
              <a:endParaRPr lang="en-HK" sz="800" dirty="0">
                <a:latin typeface="Arial" panose="020B0604020202020204" pitchFamily="34" charset="0"/>
                <a:cs typeface="Arial" panose="020B0604020202020204" pitchFamily="34" charset="0"/>
              </a:endParaRPr>
            </a:p>
          </p:txBody>
        </p:sp>
      </p:grpSp>
      <p:sp>
        <p:nvSpPr>
          <p:cNvPr id="108" name="TextBox 107">
            <a:extLst>
              <a:ext uri="{FF2B5EF4-FFF2-40B4-BE49-F238E27FC236}">
                <a16:creationId xmlns:a16="http://schemas.microsoft.com/office/drawing/2014/main" id="{52E7F00B-659F-4F4A-A42F-4DD4A857E90D}"/>
              </a:ext>
            </a:extLst>
          </p:cNvPr>
          <p:cNvSpPr txBox="1"/>
          <p:nvPr/>
        </p:nvSpPr>
        <p:spPr>
          <a:xfrm>
            <a:off x="5027797" y="3204709"/>
            <a:ext cx="3936691" cy="1754326"/>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Supported scenarios</a:t>
            </a:r>
          </a:p>
          <a:p>
            <a:pPr marL="171450" indent="-171450">
              <a:buFont typeface="Wingdings" pitchFamily="2" charset="2"/>
              <a:buChar char="Ø"/>
            </a:pPr>
            <a:r>
              <a:rPr lang="en-US" sz="1050" dirty="0">
                <a:latin typeface="Arial" panose="020B0604020202020204" pitchFamily="34" charset="0"/>
                <a:cs typeface="Arial" panose="020B0604020202020204" pitchFamily="34" charset="0"/>
              </a:rPr>
              <a:t>Different floors inside the same building</a:t>
            </a:r>
          </a:p>
          <a:p>
            <a:pPr marL="171450" indent="-171450">
              <a:buFont typeface="Wingdings" pitchFamily="2" charset="2"/>
              <a:buChar char="Ø"/>
            </a:pPr>
            <a:r>
              <a:rPr lang="en-US" sz="1050" dirty="0">
                <a:latin typeface="Arial" panose="020B0604020202020204" pitchFamily="34" charset="0"/>
                <a:cs typeface="Arial" panose="020B0604020202020204" pitchFamily="34" charset="0"/>
              </a:rPr>
              <a:t>2 adjacent buildings </a:t>
            </a:r>
          </a:p>
          <a:p>
            <a:pPr marL="171450" indent="-171450">
              <a:buFont typeface="Wingdings" pitchFamily="2" charset="2"/>
              <a:buChar char="Ø"/>
            </a:pPr>
            <a:r>
              <a:rPr lang="en-US" sz="1050" dirty="0">
                <a:latin typeface="Arial" panose="020B0604020202020204" pitchFamily="34" charset="0"/>
                <a:cs typeface="Arial" panose="020B0604020202020204" pitchFamily="34" charset="0"/>
              </a:rPr>
              <a:t>Inside the same campus</a:t>
            </a:r>
          </a:p>
          <a:p>
            <a:pPr marL="171450" indent="-171450">
              <a:buFont typeface="Wingdings" pitchFamily="2" charset="2"/>
              <a:buChar char="Ø"/>
            </a:pPr>
            <a:endParaRPr lang="en-US" sz="1050" dirty="0">
              <a:latin typeface="Arial" panose="020B0604020202020204" pitchFamily="34" charset="0"/>
              <a:cs typeface="Arial" panose="020B0604020202020204" pitchFamily="34" charset="0"/>
            </a:endParaRPr>
          </a:p>
          <a:p>
            <a:r>
              <a:rPr lang="en-US" sz="1200" dirty="0">
                <a:latin typeface="Arial" panose="020B0604020202020204" pitchFamily="34" charset="0"/>
                <a:cs typeface="Arial" panose="020B0604020202020204" pitchFamily="34" charset="0"/>
              </a:rPr>
              <a:t>Scenarios to be supported</a:t>
            </a:r>
          </a:p>
          <a:p>
            <a:pPr marL="171450" indent="-171450">
              <a:buFont typeface="Wingdings" pitchFamily="2" charset="2"/>
              <a:buChar char="Ø"/>
            </a:pPr>
            <a:r>
              <a:rPr lang="en-US" sz="1050" dirty="0">
                <a:latin typeface="Arial" panose="020B0604020202020204" pitchFamily="34" charset="0"/>
                <a:cs typeface="Arial" panose="020B0604020202020204" pitchFamily="34" charset="0"/>
              </a:rPr>
              <a:t>3 centers across 2 cities (unified mgmt. by </a:t>
            </a:r>
            <a:r>
              <a:rPr lang="en-US" sz="1050" dirty="0" err="1">
                <a:latin typeface="Arial" panose="020B0604020202020204" pitchFamily="34" charset="0"/>
                <a:cs typeface="Arial" panose="020B0604020202020204" pitchFamily="34" charset="0"/>
              </a:rPr>
              <a:t>aCMP</a:t>
            </a:r>
            <a:r>
              <a:rPr lang="en-US" sz="1050" dirty="0">
                <a:latin typeface="Arial" panose="020B0604020202020204" pitchFamily="34" charset="0"/>
                <a:cs typeface="Arial" panose="020B0604020202020204" pitchFamily="34" charset="0"/>
              </a:rPr>
              <a:t>, by the end of 2019)</a:t>
            </a:r>
          </a:p>
          <a:p>
            <a:pPr marL="171450" indent="-171450">
              <a:buFont typeface="Wingdings" pitchFamily="2" charset="2"/>
              <a:buChar char="Ø"/>
            </a:pPr>
            <a:r>
              <a:rPr lang="en-US" sz="1050" dirty="0">
                <a:latin typeface="Arial" panose="020B0604020202020204" pitchFamily="34" charset="0"/>
                <a:cs typeface="Arial" panose="020B0604020202020204" pitchFamily="34" charset="0"/>
              </a:rPr>
              <a:t>Metropolitan active-active (roughly 2019)</a:t>
            </a:r>
          </a:p>
          <a:p>
            <a:pPr marL="171450" indent="-171450">
              <a:buFont typeface="Wingdings" pitchFamily="2" charset="2"/>
              <a:buChar char="Ø"/>
            </a:pPr>
            <a:endParaRPr lang="en-US" sz="105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441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F99BF7DB-EFF5-6D4A-9B19-B6DA9818F5D6}"/>
              </a:ext>
            </a:extLst>
          </p:cNvPr>
          <p:cNvSpPr/>
          <p:nvPr/>
        </p:nvSpPr>
        <p:spPr>
          <a:xfrm>
            <a:off x="827584" y="1199396"/>
            <a:ext cx="936104" cy="1225389"/>
          </a:xfrm>
          <a:prstGeom prst="roundRect">
            <a:avLst>
              <a:gd name="adj" fmla="val 5144"/>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Regular"/>
            </a:endParaRPr>
          </a:p>
        </p:txBody>
      </p:sp>
      <p:sp>
        <p:nvSpPr>
          <p:cNvPr id="4" name="标题 3">
            <a:extLst>
              <a:ext uri="{FF2B5EF4-FFF2-40B4-BE49-F238E27FC236}">
                <a16:creationId xmlns:a16="http://schemas.microsoft.com/office/drawing/2014/main" id="{7C248844-ADBE-5D42-91EA-AFA2E70E197F}"/>
              </a:ext>
            </a:extLst>
          </p:cNvPr>
          <p:cNvSpPr txBox="1">
            <a:spLocks/>
          </p:cNvSpPr>
          <p:nvPr/>
        </p:nvSpPr>
        <p:spPr>
          <a:xfrm>
            <a:off x="539552" y="195486"/>
            <a:ext cx="4968552"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a:latin typeface="Arial" panose="020B0604020202020204" pitchFamily="34" charset="0"/>
                <a:cs typeface="Arial" panose="020B0604020202020204" pitchFamily="34" charset="0"/>
              </a:rPr>
              <a:t>Business A-A and Data A-A </a:t>
            </a:r>
          </a:p>
        </p:txBody>
      </p:sp>
      <p:sp>
        <p:nvSpPr>
          <p:cNvPr id="29" name="TextBox 28">
            <a:extLst>
              <a:ext uri="{FF2B5EF4-FFF2-40B4-BE49-F238E27FC236}">
                <a16:creationId xmlns:a16="http://schemas.microsoft.com/office/drawing/2014/main" id="{DAA7C8B4-1C0A-5B49-A1B0-5902F78532FD}"/>
              </a:ext>
            </a:extLst>
          </p:cNvPr>
          <p:cNvSpPr txBox="1"/>
          <p:nvPr/>
        </p:nvSpPr>
        <p:spPr>
          <a:xfrm>
            <a:off x="999076" y="771550"/>
            <a:ext cx="2160240" cy="276999"/>
          </a:xfrm>
          <a:prstGeom prst="rect">
            <a:avLst/>
          </a:prstGeom>
          <a:noFill/>
        </p:spPr>
        <p:txBody>
          <a:bodyPr wrap="square" rtlCol="0">
            <a:spAutoFit/>
          </a:bodyPr>
          <a:lstStyle/>
          <a:p>
            <a:pPr algn="ctr"/>
            <a:r>
              <a:rPr lang="en-US" sz="1200" dirty="0">
                <a:latin typeface="Arial" panose="020B0604020202020204" pitchFamily="34" charset="0"/>
                <a:cs typeface="Arial" panose="020B0604020202020204" pitchFamily="34" charset="0"/>
              </a:rPr>
              <a:t>Business Active-active</a:t>
            </a:r>
            <a:endParaRPr lang="en-HK" sz="1200" dirty="0">
              <a:latin typeface="Arial" panose="020B0604020202020204" pitchFamily="34" charset="0"/>
              <a:cs typeface="Arial" panose="020B0604020202020204" pitchFamily="34" charset="0"/>
            </a:endParaRPr>
          </a:p>
        </p:txBody>
      </p:sp>
      <p:sp>
        <p:nvSpPr>
          <p:cNvPr id="30" name="Cube 29">
            <a:extLst>
              <a:ext uri="{FF2B5EF4-FFF2-40B4-BE49-F238E27FC236}">
                <a16:creationId xmlns:a16="http://schemas.microsoft.com/office/drawing/2014/main" id="{28F097AD-5DFA-AC4E-A2B3-CF45155A6E7E}"/>
              </a:ext>
            </a:extLst>
          </p:cNvPr>
          <p:cNvSpPr/>
          <p:nvPr/>
        </p:nvSpPr>
        <p:spPr>
          <a:xfrm>
            <a:off x="1043608" y="1332320"/>
            <a:ext cx="504056" cy="479144"/>
          </a:xfrm>
          <a:prstGeom prst="cube">
            <a:avLst/>
          </a:prstGeom>
          <a:solidFill>
            <a:srgbClr val="FFC000"/>
          </a:solidFill>
          <a:ln w="12700">
            <a:solidFill>
              <a:srgbClr val="EFEF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latin typeface="Arial" panose="020B0604020202020204" pitchFamily="34" charset="0"/>
              <a:cs typeface="Arial" panose="020B0604020202020204" pitchFamily="34" charset="0"/>
            </a:endParaRPr>
          </a:p>
        </p:txBody>
      </p:sp>
      <p:sp>
        <p:nvSpPr>
          <p:cNvPr id="32" name="Rounded Rectangle 31">
            <a:extLst>
              <a:ext uri="{FF2B5EF4-FFF2-40B4-BE49-F238E27FC236}">
                <a16:creationId xmlns:a16="http://schemas.microsoft.com/office/drawing/2014/main" id="{0BE77A03-C731-184D-A7E7-716A1DA47E5E}"/>
              </a:ext>
            </a:extLst>
          </p:cNvPr>
          <p:cNvSpPr/>
          <p:nvPr/>
        </p:nvSpPr>
        <p:spPr>
          <a:xfrm>
            <a:off x="2375756" y="1199396"/>
            <a:ext cx="936104" cy="1225389"/>
          </a:xfrm>
          <a:prstGeom prst="roundRect">
            <a:avLst>
              <a:gd name="adj" fmla="val 5144"/>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Regular"/>
            </a:endParaRPr>
          </a:p>
        </p:txBody>
      </p:sp>
      <p:sp>
        <p:nvSpPr>
          <p:cNvPr id="34" name="Cube 33">
            <a:extLst>
              <a:ext uri="{FF2B5EF4-FFF2-40B4-BE49-F238E27FC236}">
                <a16:creationId xmlns:a16="http://schemas.microsoft.com/office/drawing/2014/main" id="{D8CA3616-2302-F140-BD82-C902D5167446}"/>
              </a:ext>
            </a:extLst>
          </p:cNvPr>
          <p:cNvSpPr/>
          <p:nvPr/>
        </p:nvSpPr>
        <p:spPr>
          <a:xfrm>
            <a:off x="2591780" y="1358596"/>
            <a:ext cx="504056" cy="479144"/>
          </a:xfrm>
          <a:prstGeom prst="cube">
            <a:avLst/>
          </a:prstGeom>
          <a:solidFill>
            <a:srgbClr val="FFC000"/>
          </a:solidFill>
          <a:ln w="12700">
            <a:solidFill>
              <a:srgbClr val="EFEF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latin typeface="Arial" panose="020B0604020202020204" pitchFamily="34" charset="0"/>
              <a:cs typeface="Arial" panose="020B0604020202020204" pitchFamily="34" charset="0"/>
            </a:endParaRPr>
          </a:p>
        </p:txBody>
      </p:sp>
      <p:sp>
        <p:nvSpPr>
          <p:cNvPr id="6" name="Rounded Rectangle 5">
            <a:extLst>
              <a:ext uri="{FF2B5EF4-FFF2-40B4-BE49-F238E27FC236}">
                <a16:creationId xmlns:a16="http://schemas.microsoft.com/office/drawing/2014/main" id="{B5E25501-6EA1-8042-9B9E-A2ED5F2ED797}"/>
              </a:ext>
            </a:extLst>
          </p:cNvPr>
          <p:cNvSpPr/>
          <p:nvPr/>
        </p:nvSpPr>
        <p:spPr>
          <a:xfrm>
            <a:off x="953598" y="1303963"/>
            <a:ext cx="2232248" cy="588409"/>
          </a:xfrm>
          <a:prstGeom prst="roundRect">
            <a:avLst/>
          </a:prstGeom>
          <a:noFill/>
          <a:ln w="1905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Regular"/>
            </a:endParaRPr>
          </a:p>
        </p:txBody>
      </p:sp>
      <p:sp>
        <p:nvSpPr>
          <p:cNvPr id="36" name="TextBox 35">
            <a:extLst>
              <a:ext uri="{FF2B5EF4-FFF2-40B4-BE49-F238E27FC236}">
                <a16:creationId xmlns:a16="http://schemas.microsoft.com/office/drawing/2014/main" id="{AA2AA88B-8DA9-2D4E-9B23-3BD9EE4DE2BA}"/>
              </a:ext>
            </a:extLst>
          </p:cNvPr>
          <p:cNvSpPr txBox="1"/>
          <p:nvPr/>
        </p:nvSpPr>
        <p:spPr>
          <a:xfrm>
            <a:off x="1700681" y="1459667"/>
            <a:ext cx="828092" cy="276999"/>
          </a:xfrm>
          <a:prstGeom prst="rect">
            <a:avLst/>
          </a:prstGeom>
          <a:noFill/>
        </p:spPr>
        <p:txBody>
          <a:bodyPr wrap="square" rtlCol="0">
            <a:spAutoFit/>
          </a:bodyPr>
          <a:lstStyle/>
          <a:p>
            <a:pPr algn="ctr"/>
            <a:r>
              <a:rPr lang="en-US" sz="1200" dirty="0">
                <a:latin typeface="Arial" panose="020B0604020202020204" pitchFamily="34" charset="0"/>
                <a:cs typeface="Arial" panose="020B0604020202020204" pitchFamily="34" charset="0"/>
              </a:rPr>
              <a:t>RAC</a:t>
            </a:r>
            <a:endParaRPr lang="en-HK" sz="1200" dirty="0">
              <a:latin typeface="Arial" panose="020B0604020202020204" pitchFamily="34" charset="0"/>
              <a:cs typeface="Arial" panose="020B0604020202020204" pitchFamily="34" charset="0"/>
            </a:endParaRPr>
          </a:p>
        </p:txBody>
      </p:sp>
      <p:sp>
        <p:nvSpPr>
          <p:cNvPr id="37" name="TextBox 36">
            <a:extLst>
              <a:ext uri="{FF2B5EF4-FFF2-40B4-BE49-F238E27FC236}">
                <a16:creationId xmlns:a16="http://schemas.microsoft.com/office/drawing/2014/main" id="{E39E7CB2-45B5-4E48-B85A-8B070D9892A6}"/>
              </a:ext>
            </a:extLst>
          </p:cNvPr>
          <p:cNvSpPr txBox="1"/>
          <p:nvPr/>
        </p:nvSpPr>
        <p:spPr>
          <a:xfrm>
            <a:off x="872589" y="1510924"/>
            <a:ext cx="828092" cy="230832"/>
          </a:xfrm>
          <a:prstGeom prst="rect">
            <a:avLst/>
          </a:prstGeom>
          <a:noFill/>
        </p:spPr>
        <p:txBody>
          <a:bodyPr wrap="square" rtlCol="0">
            <a:spAutoFit/>
          </a:bodyPr>
          <a:lstStyle/>
          <a:p>
            <a:pPr algn="ctr"/>
            <a:r>
              <a:rPr lang="en-US" sz="900" dirty="0">
                <a:latin typeface="Arial" panose="020B0604020202020204" pitchFamily="34" charset="0"/>
                <a:cs typeface="Arial" panose="020B0604020202020204" pitchFamily="34" charset="0"/>
              </a:rPr>
              <a:t>Oracle 1</a:t>
            </a:r>
            <a:endParaRPr lang="en-HK" sz="900"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C3F331F1-7CC4-E047-824F-A03FB3075F91}"/>
              </a:ext>
            </a:extLst>
          </p:cNvPr>
          <p:cNvSpPr txBox="1"/>
          <p:nvPr/>
        </p:nvSpPr>
        <p:spPr>
          <a:xfrm>
            <a:off x="2428748" y="1524811"/>
            <a:ext cx="828092" cy="230832"/>
          </a:xfrm>
          <a:prstGeom prst="rect">
            <a:avLst/>
          </a:prstGeom>
          <a:noFill/>
        </p:spPr>
        <p:txBody>
          <a:bodyPr wrap="square" rtlCol="0">
            <a:spAutoFit/>
          </a:bodyPr>
          <a:lstStyle/>
          <a:p>
            <a:pPr algn="ctr"/>
            <a:r>
              <a:rPr lang="en-US" sz="900" dirty="0">
                <a:latin typeface="Arial" panose="020B0604020202020204" pitchFamily="34" charset="0"/>
                <a:cs typeface="Arial" panose="020B0604020202020204" pitchFamily="34" charset="0"/>
              </a:rPr>
              <a:t>Oracle 2</a:t>
            </a:r>
            <a:endParaRPr lang="en-HK" sz="900" dirty="0">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1E12A49D-2A8F-F045-B756-1777EEC44606}"/>
              </a:ext>
            </a:extLst>
          </p:cNvPr>
          <p:cNvSpPr txBox="1"/>
          <p:nvPr/>
        </p:nvSpPr>
        <p:spPr>
          <a:xfrm>
            <a:off x="782579" y="2400913"/>
            <a:ext cx="1026114" cy="430887"/>
          </a:xfrm>
          <a:prstGeom prst="rect">
            <a:avLst/>
          </a:prstGeom>
          <a:noFill/>
        </p:spPr>
        <p:txBody>
          <a:bodyPr wrap="square" rtlCol="0">
            <a:spAutoFit/>
          </a:bodyPr>
          <a:lstStyle/>
          <a:p>
            <a:pPr algn="ctr"/>
            <a:r>
              <a:rPr lang="en-US" sz="1100" dirty="0">
                <a:latin typeface="Arial" panose="020B0604020202020204" pitchFamily="34" charset="0"/>
                <a:cs typeface="Arial" panose="020B0604020202020204" pitchFamily="34" charset="0"/>
              </a:rPr>
              <a:t>Primary fault domain</a:t>
            </a:r>
            <a:endParaRPr lang="en-HK" sz="1100" dirty="0">
              <a:latin typeface="Arial" panose="020B0604020202020204" pitchFamily="34" charset="0"/>
              <a:cs typeface="Arial" panose="020B0604020202020204" pitchFamily="34" charset="0"/>
            </a:endParaRPr>
          </a:p>
        </p:txBody>
      </p:sp>
      <p:sp>
        <p:nvSpPr>
          <p:cNvPr id="50" name="TextBox 49">
            <a:extLst>
              <a:ext uri="{FF2B5EF4-FFF2-40B4-BE49-F238E27FC236}">
                <a16:creationId xmlns:a16="http://schemas.microsoft.com/office/drawing/2014/main" id="{CBAC989E-F16C-5D42-A71D-4409CAC4ED86}"/>
              </a:ext>
            </a:extLst>
          </p:cNvPr>
          <p:cNvSpPr txBox="1"/>
          <p:nvPr/>
        </p:nvSpPr>
        <p:spPr>
          <a:xfrm>
            <a:off x="2285746" y="2400913"/>
            <a:ext cx="1026114" cy="430887"/>
          </a:xfrm>
          <a:prstGeom prst="rect">
            <a:avLst/>
          </a:prstGeom>
          <a:noFill/>
        </p:spPr>
        <p:txBody>
          <a:bodyPr wrap="square" rtlCol="0">
            <a:spAutoFit/>
          </a:bodyPr>
          <a:lstStyle/>
          <a:p>
            <a:pPr algn="ctr"/>
            <a:r>
              <a:rPr lang="en-US" sz="1100" dirty="0">
                <a:latin typeface="Arial" panose="020B0604020202020204" pitchFamily="34" charset="0"/>
                <a:cs typeface="Arial" panose="020B0604020202020204" pitchFamily="34" charset="0"/>
              </a:rPr>
              <a:t>Secondary fault domain</a:t>
            </a:r>
            <a:endParaRPr lang="en-HK" sz="1100" dirty="0">
              <a:latin typeface="Arial" panose="020B0604020202020204" pitchFamily="34" charset="0"/>
              <a:cs typeface="Arial" panose="020B0604020202020204" pitchFamily="34" charset="0"/>
            </a:endParaRPr>
          </a:p>
        </p:txBody>
      </p:sp>
      <p:sp>
        <p:nvSpPr>
          <p:cNvPr id="51" name="TextBox 50">
            <a:extLst>
              <a:ext uri="{FF2B5EF4-FFF2-40B4-BE49-F238E27FC236}">
                <a16:creationId xmlns:a16="http://schemas.microsoft.com/office/drawing/2014/main" id="{8E3172D5-EDCD-AF4C-8D7F-BD289BF6D70A}"/>
              </a:ext>
            </a:extLst>
          </p:cNvPr>
          <p:cNvSpPr txBox="1"/>
          <p:nvPr/>
        </p:nvSpPr>
        <p:spPr>
          <a:xfrm>
            <a:off x="708472" y="2886179"/>
            <a:ext cx="3154548" cy="1754326"/>
          </a:xfrm>
          <a:prstGeom prst="rect">
            <a:avLst/>
          </a:prstGeom>
          <a:noFill/>
        </p:spPr>
        <p:txBody>
          <a:bodyPr wrap="square" rtlCol="0">
            <a:spAutoFit/>
          </a:bodyPr>
          <a:lstStyle/>
          <a:p>
            <a:pPr marL="171450" indent="-171450">
              <a:buFont typeface="Wingdings" pitchFamily="2" charset="2"/>
              <a:buChar char="Ø"/>
            </a:pPr>
            <a:r>
              <a:rPr lang="en-US" sz="1200" dirty="0">
                <a:latin typeface="Arial" panose="020B0604020202020204" pitchFamily="34" charset="0"/>
                <a:cs typeface="Arial" panose="020B0604020202020204" pitchFamily="34" charset="0"/>
              </a:rPr>
              <a:t>Business is running concurrently at 2 sites</a:t>
            </a:r>
          </a:p>
          <a:p>
            <a:pPr marL="171450" indent="-171450">
              <a:buFont typeface="Wingdings" pitchFamily="2" charset="2"/>
              <a:buChar char="Ø"/>
            </a:pPr>
            <a:r>
              <a:rPr lang="en-US" sz="1200" dirty="0">
                <a:latin typeface="Arial" panose="020B0604020202020204" pitchFamily="34" charset="0"/>
                <a:cs typeface="Arial" panose="020B0604020202020204" pitchFamily="34" charset="0"/>
              </a:rPr>
              <a:t>When a site fails, business is switched over to the other site by load balancer</a:t>
            </a:r>
          </a:p>
          <a:p>
            <a:pPr marL="171450" indent="-171450">
              <a:buFont typeface="Wingdings" pitchFamily="2" charset="2"/>
              <a:buChar char="Ø"/>
            </a:pPr>
            <a:r>
              <a:rPr lang="en-US" sz="1200" dirty="0">
                <a:latin typeface="Arial" panose="020B0604020202020204" pitchFamily="34" charset="0"/>
                <a:cs typeface="Arial" panose="020B0604020202020204" pitchFamily="34" charset="0"/>
              </a:rPr>
              <a:t>RPO=0, RTO≈</a:t>
            </a:r>
            <a:r>
              <a:rPr lang="en-US" altLang="zh-CN" sz="1200" dirty="0">
                <a:latin typeface="Arial" panose="020B0604020202020204" pitchFamily="34" charset="0"/>
                <a:cs typeface="Arial" panose="020B0604020202020204" pitchFamily="34" charset="0"/>
              </a:rPr>
              <a:t>0</a:t>
            </a:r>
          </a:p>
          <a:p>
            <a:pPr marL="171450" indent="-171450">
              <a:buFont typeface="Wingdings" pitchFamily="2" charset="2"/>
              <a:buChar char="Ø"/>
            </a:pPr>
            <a:r>
              <a:rPr lang="en-US" sz="1200" dirty="0">
                <a:latin typeface="Arial" panose="020B0604020202020204" pitchFamily="34" charset="0"/>
                <a:cs typeface="Arial" panose="020B0604020202020204" pitchFamily="34" charset="0"/>
              </a:rPr>
              <a:t>Business applications must support active-active mode, typical example is Oracle RAC</a:t>
            </a:r>
          </a:p>
          <a:p>
            <a:pPr marL="171450" indent="-171450">
              <a:buFont typeface="Wingdings" pitchFamily="2" charset="2"/>
              <a:buChar char="Ø"/>
            </a:pPr>
            <a:r>
              <a:rPr lang="en-US" sz="1200" dirty="0">
                <a:latin typeface="Arial" panose="020B0604020202020204" pitchFamily="34" charset="0"/>
                <a:cs typeface="Arial" panose="020B0604020202020204" pitchFamily="34" charset="0"/>
              </a:rPr>
              <a:t>Higher complexity </a:t>
            </a:r>
          </a:p>
        </p:txBody>
      </p:sp>
      <p:sp>
        <p:nvSpPr>
          <p:cNvPr id="52" name="Rounded Rectangle 51">
            <a:extLst>
              <a:ext uri="{FF2B5EF4-FFF2-40B4-BE49-F238E27FC236}">
                <a16:creationId xmlns:a16="http://schemas.microsoft.com/office/drawing/2014/main" id="{A71624C9-4936-A04C-B270-D5F4E33DDD58}"/>
              </a:ext>
            </a:extLst>
          </p:cNvPr>
          <p:cNvSpPr/>
          <p:nvPr/>
        </p:nvSpPr>
        <p:spPr>
          <a:xfrm>
            <a:off x="5336612" y="1199396"/>
            <a:ext cx="936104" cy="1225389"/>
          </a:xfrm>
          <a:prstGeom prst="roundRect">
            <a:avLst>
              <a:gd name="adj" fmla="val 5144"/>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Regular"/>
            </a:endParaRPr>
          </a:p>
        </p:txBody>
      </p:sp>
      <p:sp>
        <p:nvSpPr>
          <p:cNvPr id="53" name="TextBox 52">
            <a:extLst>
              <a:ext uri="{FF2B5EF4-FFF2-40B4-BE49-F238E27FC236}">
                <a16:creationId xmlns:a16="http://schemas.microsoft.com/office/drawing/2014/main" id="{D760FDC2-20FB-414E-BE14-0AD0ACE4C54F}"/>
              </a:ext>
            </a:extLst>
          </p:cNvPr>
          <p:cNvSpPr txBox="1"/>
          <p:nvPr/>
        </p:nvSpPr>
        <p:spPr>
          <a:xfrm>
            <a:off x="5508104" y="771550"/>
            <a:ext cx="2160240" cy="276999"/>
          </a:xfrm>
          <a:prstGeom prst="rect">
            <a:avLst/>
          </a:prstGeom>
          <a:noFill/>
        </p:spPr>
        <p:txBody>
          <a:bodyPr wrap="square" rtlCol="0">
            <a:spAutoFit/>
          </a:bodyPr>
          <a:lstStyle/>
          <a:p>
            <a:pPr algn="ctr"/>
            <a:r>
              <a:rPr lang="en-US" sz="1200" dirty="0">
                <a:latin typeface="Arial" panose="020B0604020202020204" pitchFamily="34" charset="0"/>
                <a:cs typeface="Arial" panose="020B0604020202020204" pitchFamily="34" charset="0"/>
              </a:rPr>
              <a:t>Data Active-active</a:t>
            </a:r>
            <a:endParaRPr lang="en-HK" sz="1200" dirty="0">
              <a:latin typeface="Arial" panose="020B0604020202020204" pitchFamily="34" charset="0"/>
              <a:cs typeface="Arial" panose="020B0604020202020204" pitchFamily="34" charset="0"/>
            </a:endParaRPr>
          </a:p>
        </p:txBody>
      </p:sp>
      <p:sp>
        <p:nvSpPr>
          <p:cNvPr id="54" name="Cube 53">
            <a:extLst>
              <a:ext uri="{FF2B5EF4-FFF2-40B4-BE49-F238E27FC236}">
                <a16:creationId xmlns:a16="http://schemas.microsoft.com/office/drawing/2014/main" id="{36833041-E59D-4F4F-AE7F-4394265218FE}"/>
              </a:ext>
            </a:extLst>
          </p:cNvPr>
          <p:cNvSpPr/>
          <p:nvPr/>
        </p:nvSpPr>
        <p:spPr>
          <a:xfrm>
            <a:off x="5552636" y="1332320"/>
            <a:ext cx="504056" cy="479144"/>
          </a:xfrm>
          <a:prstGeom prst="cube">
            <a:avLst/>
          </a:prstGeom>
          <a:solidFill>
            <a:srgbClr val="FFC000"/>
          </a:solidFill>
          <a:ln w="12700">
            <a:solidFill>
              <a:srgbClr val="EFEF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solidFill>
                <a:schemeClr val="tx1"/>
              </a:solidFill>
              <a:latin typeface="Arial" panose="020B0604020202020204" pitchFamily="34" charset="0"/>
              <a:cs typeface="Arial" panose="020B0604020202020204" pitchFamily="34" charset="0"/>
            </a:endParaRPr>
          </a:p>
        </p:txBody>
      </p:sp>
      <p:sp>
        <p:nvSpPr>
          <p:cNvPr id="55" name="Rounded Rectangle 54">
            <a:extLst>
              <a:ext uri="{FF2B5EF4-FFF2-40B4-BE49-F238E27FC236}">
                <a16:creationId xmlns:a16="http://schemas.microsoft.com/office/drawing/2014/main" id="{0CC06F87-BDC9-684D-9E59-503F03995C9C}"/>
              </a:ext>
            </a:extLst>
          </p:cNvPr>
          <p:cNvSpPr/>
          <p:nvPr/>
        </p:nvSpPr>
        <p:spPr>
          <a:xfrm>
            <a:off x="6884784" y="1199396"/>
            <a:ext cx="936104" cy="1225389"/>
          </a:xfrm>
          <a:prstGeom prst="roundRect">
            <a:avLst>
              <a:gd name="adj" fmla="val 5144"/>
            </a:avLst>
          </a:prstGeom>
          <a:solidFill>
            <a:srgbClr val="92D05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rial Regular"/>
            </a:endParaRPr>
          </a:p>
        </p:txBody>
      </p:sp>
      <p:sp>
        <p:nvSpPr>
          <p:cNvPr id="60" name="TextBox 59">
            <a:extLst>
              <a:ext uri="{FF2B5EF4-FFF2-40B4-BE49-F238E27FC236}">
                <a16:creationId xmlns:a16="http://schemas.microsoft.com/office/drawing/2014/main" id="{16F4F5DF-21B5-5E4D-9024-96CE025975B2}"/>
              </a:ext>
            </a:extLst>
          </p:cNvPr>
          <p:cNvSpPr txBox="1"/>
          <p:nvPr/>
        </p:nvSpPr>
        <p:spPr>
          <a:xfrm>
            <a:off x="5328084" y="1510924"/>
            <a:ext cx="828092" cy="230832"/>
          </a:xfrm>
          <a:prstGeom prst="rect">
            <a:avLst/>
          </a:prstGeom>
          <a:noFill/>
        </p:spPr>
        <p:txBody>
          <a:bodyPr wrap="square" rtlCol="0">
            <a:spAutoFit/>
          </a:bodyPr>
          <a:lstStyle/>
          <a:p>
            <a:pPr algn="ctr"/>
            <a:r>
              <a:rPr lang="en-US" sz="900" dirty="0">
                <a:latin typeface="Arial" panose="020B0604020202020204" pitchFamily="34" charset="0"/>
                <a:cs typeface="Arial" panose="020B0604020202020204" pitchFamily="34" charset="0"/>
              </a:rPr>
              <a:t>App</a:t>
            </a:r>
            <a:endParaRPr lang="en-HK" sz="900" dirty="0">
              <a:latin typeface="Arial" panose="020B0604020202020204" pitchFamily="34" charset="0"/>
              <a:cs typeface="Arial" panose="020B0604020202020204" pitchFamily="34" charset="0"/>
            </a:endParaRPr>
          </a:p>
        </p:txBody>
      </p:sp>
      <p:sp>
        <p:nvSpPr>
          <p:cNvPr id="62" name="TextBox 61">
            <a:extLst>
              <a:ext uri="{FF2B5EF4-FFF2-40B4-BE49-F238E27FC236}">
                <a16:creationId xmlns:a16="http://schemas.microsoft.com/office/drawing/2014/main" id="{B6A212F0-7A93-B744-B056-43FD5075C111}"/>
              </a:ext>
            </a:extLst>
          </p:cNvPr>
          <p:cNvSpPr txBox="1"/>
          <p:nvPr/>
        </p:nvSpPr>
        <p:spPr>
          <a:xfrm>
            <a:off x="5291607" y="2400913"/>
            <a:ext cx="1026114" cy="430887"/>
          </a:xfrm>
          <a:prstGeom prst="rect">
            <a:avLst/>
          </a:prstGeom>
          <a:noFill/>
        </p:spPr>
        <p:txBody>
          <a:bodyPr wrap="square" rtlCol="0">
            <a:spAutoFit/>
          </a:bodyPr>
          <a:lstStyle/>
          <a:p>
            <a:pPr algn="ctr"/>
            <a:r>
              <a:rPr lang="en-US" sz="1100" dirty="0">
                <a:latin typeface="Arial" panose="020B0604020202020204" pitchFamily="34" charset="0"/>
                <a:cs typeface="Arial" panose="020B0604020202020204" pitchFamily="34" charset="0"/>
              </a:rPr>
              <a:t>Primary fault domain</a:t>
            </a:r>
            <a:endParaRPr lang="en-HK" sz="1100" dirty="0">
              <a:latin typeface="Arial" panose="020B0604020202020204" pitchFamily="34" charset="0"/>
              <a:cs typeface="Arial" panose="020B0604020202020204" pitchFamily="34" charset="0"/>
            </a:endParaRPr>
          </a:p>
        </p:txBody>
      </p:sp>
      <p:sp>
        <p:nvSpPr>
          <p:cNvPr id="64" name="TextBox 63">
            <a:extLst>
              <a:ext uri="{FF2B5EF4-FFF2-40B4-BE49-F238E27FC236}">
                <a16:creationId xmlns:a16="http://schemas.microsoft.com/office/drawing/2014/main" id="{147D5C58-C163-AF45-A634-24191D0DB0D0}"/>
              </a:ext>
            </a:extLst>
          </p:cNvPr>
          <p:cNvSpPr txBox="1"/>
          <p:nvPr/>
        </p:nvSpPr>
        <p:spPr>
          <a:xfrm>
            <a:off x="6794774" y="2400913"/>
            <a:ext cx="1026114" cy="430887"/>
          </a:xfrm>
          <a:prstGeom prst="rect">
            <a:avLst/>
          </a:prstGeom>
          <a:noFill/>
        </p:spPr>
        <p:txBody>
          <a:bodyPr wrap="square" rtlCol="0">
            <a:spAutoFit/>
          </a:bodyPr>
          <a:lstStyle/>
          <a:p>
            <a:pPr algn="ctr"/>
            <a:r>
              <a:rPr lang="en-US" sz="1100" dirty="0">
                <a:latin typeface="Arial" panose="020B0604020202020204" pitchFamily="34" charset="0"/>
                <a:cs typeface="Arial" panose="020B0604020202020204" pitchFamily="34" charset="0"/>
              </a:rPr>
              <a:t>Secondary fault domain</a:t>
            </a:r>
            <a:endParaRPr lang="en-HK" sz="1100" dirty="0">
              <a:latin typeface="Arial" panose="020B0604020202020204" pitchFamily="34" charset="0"/>
              <a:cs typeface="Arial" panose="020B0604020202020204" pitchFamily="34" charset="0"/>
            </a:endParaRPr>
          </a:p>
        </p:txBody>
      </p:sp>
      <p:sp>
        <p:nvSpPr>
          <p:cNvPr id="65" name="TextBox 64">
            <a:extLst>
              <a:ext uri="{FF2B5EF4-FFF2-40B4-BE49-F238E27FC236}">
                <a16:creationId xmlns:a16="http://schemas.microsoft.com/office/drawing/2014/main" id="{FB20664E-A5C7-CA43-B307-9A5A0D6F09C0}"/>
              </a:ext>
            </a:extLst>
          </p:cNvPr>
          <p:cNvSpPr txBox="1"/>
          <p:nvPr/>
        </p:nvSpPr>
        <p:spPr>
          <a:xfrm>
            <a:off x="5217500" y="3058963"/>
            <a:ext cx="3154548" cy="1384995"/>
          </a:xfrm>
          <a:prstGeom prst="rect">
            <a:avLst/>
          </a:prstGeom>
          <a:noFill/>
        </p:spPr>
        <p:txBody>
          <a:bodyPr wrap="square" rtlCol="0">
            <a:spAutoFit/>
          </a:bodyPr>
          <a:lstStyle/>
          <a:p>
            <a:pPr marL="171450" indent="-171450">
              <a:buFont typeface="Wingdings" pitchFamily="2" charset="2"/>
              <a:buChar char="Ø"/>
            </a:pPr>
            <a:r>
              <a:rPr lang="en-US" sz="1200" dirty="0">
                <a:latin typeface="Arial" panose="020B0604020202020204" pitchFamily="34" charset="0"/>
                <a:cs typeface="Arial" panose="020B0604020202020204" pitchFamily="34" charset="0"/>
              </a:rPr>
              <a:t>Business is running at one of the fault domains</a:t>
            </a:r>
          </a:p>
          <a:p>
            <a:pPr marL="171450" indent="-171450">
              <a:buFont typeface="Wingdings" pitchFamily="2" charset="2"/>
              <a:buChar char="Ø"/>
            </a:pPr>
            <a:r>
              <a:rPr lang="en-US" sz="1200" dirty="0">
                <a:latin typeface="Arial" panose="020B0604020202020204" pitchFamily="34" charset="0"/>
                <a:cs typeface="Arial" panose="020B0604020202020204" pitchFamily="34" charset="0"/>
              </a:rPr>
              <a:t>When primary site fails, App VM is rebooted at the other site by HA</a:t>
            </a:r>
          </a:p>
          <a:p>
            <a:pPr marL="171450" indent="-171450">
              <a:buFont typeface="Wingdings" pitchFamily="2" charset="2"/>
              <a:buChar char="Ø"/>
            </a:pPr>
            <a:r>
              <a:rPr lang="en-US" sz="1200" dirty="0">
                <a:latin typeface="Arial" panose="020B0604020202020204" pitchFamily="34" charset="0"/>
                <a:cs typeface="Arial" panose="020B0604020202020204" pitchFamily="34" charset="0"/>
              </a:rPr>
              <a:t>RPO=0, RTO=minutes</a:t>
            </a:r>
            <a:endParaRPr lang="en-US" altLang="zh-CN" sz="1200" dirty="0">
              <a:latin typeface="Arial" panose="020B0604020202020204" pitchFamily="34" charset="0"/>
              <a:cs typeface="Arial" panose="020B0604020202020204" pitchFamily="34" charset="0"/>
            </a:endParaRPr>
          </a:p>
          <a:p>
            <a:pPr marL="171450" indent="-171450">
              <a:buFont typeface="Wingdings" pitchFamily="2" charset="2"/>
              <a:buChar char="Ø"/>
            </a:pPr>
            <a:r>
              <a:rPr lang="en-US" sz="1200" dirty="0">
                <a:latin typeface="Arial" panose="020B0604020202020204" pitchFamily="34" charset="0"/>
                <a:cs typeface="Arial" panose="020B0604020202020204" pitchFamily="34" charset="0"/>
              </a:rPr>
              <a:t>No requirements for business apps</a:t>
            </a:r>
          </a:p>
          <a:p>
            <a:pPr marL="171450" indent="-171450">
              <a:buFont typeface="Wingdings" pitchFamily="2" charset="2"/>
              <a:buChar char="Ø"/>
            </a:pPr>
            <a:r>
              <a:rPr lang="en-US" sz="1200" dirty="0">
                <a:latin typeface="Arial" panose="020B0604020202020204" pitchFamily="34" charset="0"/>
                <a:cs typeface="Arial" panose="020B0604020202020204" pitchFamily="34" charset="0"/>
              </a:rPr>
              <a:t>Lower complexity </a:t>
            </a:r>
          </a:p>
        </p:txBody>
      </p:sp>
    </p:spTree>
    <p:extLst>
      <p:ext uri="{BB962C8B-B14F-4D97-AF65-F5344CB8AC3E}">
        <p14:creationId xmlns:p14="http://schemas.microsoft.com/office/powerpoint/2010/main" val="2653132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539552" y="195486"/>
            <a:ext cx="5112568"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a:latin typeface="Arial" panose="020B0604020202020204" pitchFamily="34" charset="0"/>
                <a:cs typeface="Arial" panose="020B0604020202020204" pitchFamily="34" charset="0"/>
              </a:rPr>
              <a:t>Licensing for Stretched Cluster</a:t>
            </a:r>
          </a:p>
        </p:txBody>
      </p:sp>
      <p:sp>
        <p:nvSpPr>
          <p:cNvPr id="2" name="TextBox 1">
            <a:extLst>
              <a:ext uri="{FF2B5EF4-FFF2-40B4-BE49-F238E27FC236}">
                <a16:creationId xmlns:a16="http://schemas.microsoft.com/office/drawing/2014/main" id="{8F420EE3-A46F-FF42-888D-57ED4B7D6020}"/>
              </a:ext>
            </a:extLst>
          </p:cNvPr>
          <p:cNvSpPr txBox="1"/>
          <p:nvPr/>
        </p:nvSpPr>
        <p:spPr>
          <a:xfrm>
            <a:off x="539552" y="699542"/>
            <a:ext cx="8280920" cy="769441"/>
          </a:xfrm>
          <a:prstGeom prst="rect">
            <a:avLst/>
          </a:prstGeom>
          <a:noFill/>
        </p:spPr>
        <p:txBody>
          <a:bodyPr wrap="square" rtlCol="0">
            <a:spAutoFit/>
          </a:bodyPr>
          <a:lstStyle/>
          <a:p>
            <a:r>
              <a:rPr lang="en-US" sz="1600" dirty="0">
                <a:latin typeface="Arial" panose="020B0604020202020204" pitchFamily="34" charset="0"/>
                <a:cs typeface="Arial" panose="020B0604020202020204" pitchFamily="34" charset="0"/>
              </a:rPr>
              <a:t>How to License</a:t>
            </a:r>
          </a:p>
          <a:p>
            <a:pPr marL="285750" indent="-285750">
              <a:buFont typeface="Wingdings" pitchFamily="2" charset="2"/>
              <a:buChar char="Ø"/>
            </a:pPr>
            <a:r>
              <a:rPr lang="en-HK" sz="1400" dirty="0">
                <a:latin typeface="Arial" panose="020B0604020202020204" pitchFamily="34" charset="0"/>
                <a:cs typeface="Arial" panose="020B0604020202020204" pitchFamily="34" charset="0"/>
              </a:rPr>
              <a:t>Additional license called </a:t>
            </a:r>
            <a:r>
              <a:rPr lang="en-HK" sz="1400" dirty="0" err="1">
                <a:latin typeface="Arial" panose="020B0604020202020204" pitchFamily="34" charset="0"/>
                <a:cs typeface="Arial" panose="020B0604020202020204" pitchFamily="34" charset="0"/>
              </a:rPr>
              <a:t>aSC</a:t>
            </a:r>
            <a:r>
              <a:rPr lang="en-HK" sz="1400" dirty="0">
                <a:latin typeface="Arial" panose="020B0604020202020204" pitchFamily="34" charset="0"/>
                <a:cs typeface="Arial" panose="020B0604020202020204" pitchFamily="34" charset="0"/>
              </a:rPr>
              <a:t>, </a:t>
            </a:r>
            <a:r>
              <a:rPr lang="en-HK" sz="1400" dirty="0" err="1">
                <a:latin typeface="Arial" panose="020B0604020202020204" pitchFamily="34" charset="0"/>
                <a:cs typeface="Arial" panose="020B0604020202020204" pitchFamily="34" charset="0"/>
              </a:rPr>
              <a:t>aSV</a:t>
            </a:r>
            <a:r>
              <a:rPr lang="en-HK" sz="1400" dirty="0">
                <a:latin typeface="Arial" panose="020B0604020202020204" pitchFamily="34" charset="0"/>
                <a:cs typeface="Arial" panose="020B0604020202020204" pitchFamily="34" charset="0"/>
              </a:rPr>
              <a:t> and </a:t>
            </a:r>
            <a:r>
              <a:rPr lang="en-HK" sz="1400" dirty="0" err="1">
                <a:latin typeface="Arial" panose="020B0604020202020204" pitchFamily="34" charset="0"/>
                <a:cs typeface="Arial" panose="020B0604020202020204" pitchFamily="34" charset="0"/>
              </a:rPr>
              <a:t>aSAN</a:t>
            </a:r>
            <a:r>
              <a:rPr lang="en-HK" sz="1400" dirty="0">
                <a:latin typeface="Arial" panose="020B0604020202020204" pitchFamily="34" charset="0"/>
                <a:cs typeface="Arial" panose="020B0604020202020204" pitchFamily="34" charset="0"/>
              </a:rPr>
              <a:t> are prerequisite</a:t>
            </a:r>
          </a:p>
          <a:p>
            <a:pPr marL="285750" indent="-285750">
              <a:buFont typeface="Wingdings" pitchFamily="2" charset="2"/>
              <a:buChar char="Ø"/>
            </a:pPr>
            <a:r>
              <a:rPr lang="en-US" sz="1400" dirty="0">
                <a:latin typeface="Arial" panose="020B0604020202020204" pitchFamily="34" charset="0"/>
                <a:cs typeface="Arial" panose="020B0604020202020204" pitchFamily="34" charset="0"/>
              </a:rPr>
              <a:t>Licensed by the number of physical CPU sockets</a:t>
            </a:r>
            <a:endParaRPr lang="en-HK" sz="14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4CBF587-B985-134E-9282-5C29789B0C32}"/>
              </a:ext>
            </a:extLst>
          </p:cNvPr>
          <p:cNvSpPr txBox="1"/>
          <p:nvPr/>
        </p:nvSpPr>
        <p:spPr>
          <a:xfrm>
            <a:off x="539552" y="1851670"/>
            <a:ext cx="4104456" cy="861774"/>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Scenario 1</a:t>
            </a:r>
          </a:p>
          <a:p>
            <a:r>
              <a:rPr lang="en-HK" sz="1200" dirty="0">
                <a:latin typeface="Arial" panose="020B0604020202020204" pitchFamily="34" charset="0"/>
                <a:cs typeface="Arial" panose="020B0604020202020204" pitchFamily="34" charset="0"/>
              </a:rPr>
              <a:t>New construction, 1 stretched cluster</a:t>
            </a:r>
            <a:r>
              <a:rPr lang="en-US" sz="1200" dirty="0">
                <a:latin typeface="Arial" panose="020B0604020202020204" pitchFamily="34" charset="0"/>
                <a:cs typeface="Arial" panose="020B0604020202020204" pitchFamily="34" charset="0"/>
              </a:rPr>
              <a:t> with 20 physical CPU sockets, 1 traditional cluster with </a:t>
            </a:r>
            <a:r>
              <a:rPr lang="en-US" altLang="zh-CN" sz="1200" dirty="0">
                <a:latin typeface="Arial" panose="020B0604020202020204" pitchFamily="34" charset="0"/>
                <a:cs typeface="Arial" panose="020B0604020202020204" pitchFamily="34" charset="0"/>
              </a:rPr>
              <a:t>40</a:t>
            </a:r>
            <a:r>
              <a:rPr lang="zh-CN" altLang="en-US" sz="1200" dirty="0">
                <a:latin typeface="Arial" panose="020B0604020202020204" pitchFamily="34" charset="0"/>
                <a:cs typeface="Arial" panose="020B0604020202020204" pitchFamily="34" charset="0"/>
              </a:rPr>
              <a:t> </a:t>
            </a:r>
            <a:r>
              <a:rPr lang="en-US" altLang="zh-CN" sz="1200" dirty="0">
                <a:latin typeface="Arial" panose="020B0604020202020204" pitchFamily="34" charset="0"/>
                <a:cs typeface="Arial" panose="020B0604020202020204" pitchFamily="34" charset="0"/>
              </a:rPr>
              <a:t>CPU sockets, totally 60 sockets</a:t>
            </a:r>
            <a:endParaRPr lang="en-HK" sz="12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DB57E120-F183-D542-AC61-7198E7A9568D}"/>
              </a:ext>
            </a:extLst>
          </p:cNvPr>
          <p:cNvGraphicFramePr>
            <a:graphicFrameLocks noGrp="1"/>
          </p:cNvGraphicFramePr>
          <p:nvPr>
            <p:extLst>
              <p:ext uri="{D42A27DB-BD31-4B8C-83A1-F6EECF244321}">
                <p14:modId xmlns:p14="http://schemas.microsoft.com/office/powerpoint/2010/main" val="3554702254"/>
              </p:ext>
            </p:extLst>
          </p:nvPr>
        </p:nvGraphicFramePr>
        <p:xfrm>
          <a:off x="611560" y="2931790"/>
          <a:ext cx="3888432" cy="1537320"/>
        </p:xfrm>
        <a:graphic>
          <a:graphicData uri="http://schemas.openxmlformats.org/drawingml/2006/table">
            <a:tbl>
              <a:tblPr firstRow="1" bandRow="1">
                <a:tableStyleId>{5C22544A-7EE6-4342-B048-85BDC9FD1C3A}</a:tableStyleId>
              </a:tblPr>
              <a:tblGrid>
                <a:gridCol w="1296144">
                  <a:extLst>
                    <a:ext uri="{9D8B030D-6E8A-4147-A177-3AD203B41FA5}">
                      <a16:colId xmlns:a16="http://schemas.microsoft.com/office/drawing/2014/main" val="1664638883"/>
                    </a:ext>
                  </a:extLst>
                </a:gridCol>
                <a:gridCol w="1296144">
                  <a:extLst>
                    <a:ext uri="{9D8B030D-6E8A-4147-A177-3AD203B41FA5}">
                      <a16:colId xmlns:a16="http://schemas.microsoft.com/office/drawing/2014/main" val="1683246115"/>
                    </a:ext>
                  </a:extLst>
                </a:gridCol>
                <a:gridCol w="1296144">
                  <a:extLst>
                    <a:ext uri="{9D8B030D-6E8A-4147-A177-3AD203B41FA5}">
                      <a16:colId xmlns:a16="http://schemas.microsoft.com/office/drawing/2014/main" val="250438873"/>
                    </a:ext>
                  </a:extLst>
                </a:gridCol>
              </a:tblGrid>
              <a:tr h="360040">
                <a:tc>
                  <a:txBody>
                    <a:bodyPr/>
                    <a:lstStyle/>
                    <a:p>
                      <a:pPr algn="ctr"/>
                      <a:r>
                        <a:rPr lang="en-US" sz="1200" b="0" i="0" dirty="0">
                          <a:latin typeface="Arial" panose="020B0604020202020204" pitchFamily="34" charset="0"/>
                          <a:cs typeface="Arial" panose="020B0604020202020204" pitchFamily="34" charset="0"/>
                        </a:rPr>
                        <a:t>Cluster Type</a:t>
                      </a:r>
                    </a:p>
                  </a:txBody>
                  <a:tcPr/>
                </a:tc>
                <a:tc>
                  <a:txBody>
                    <a:bodyPr/>
                    <a:lstStyle/>
                    <a:p>
                      <a:pPr algn="ctr"/>
                      <a:r>
                        <a:rPr lang="en-US" sz="1200" b="0" i="0" dirty="0">
                          <a:latin typeface="Arial" panose="020B0604020202020204" pitchFamily="34" charset="0"/>
                          <a:cs typeface="Arial" panose="020B0604020202020204" pitchFamily="34" charset="0"/>
                        </a:rPr>
                        <a:t>Licenses for </a:t>
                      </a:r>
                      <a:r>
                        <a:rPr lang="en-US" sz="1200" dirty="0" err="1">
                          <a:latin typeface="Arial" panose="020B0604020202020204" pitchFamily="34" charset="0"/>
                          <a:cs typeface="Arial" panose="020B0604020202020204" pitchFamily="34" charset="0"/>
                        </a:rPr>
                        <a:t>aSV</a:t>
                      </a:r>
                      <a:r>
                        <a:rPr lang="en-US" sz="1200" dirty="0">
                          <a:latin typeface="Arial" panose="020B0604020202020204" pitchFamily="34" charset="0"/>
                          <a:cs typeface="Arial" panose="020B0604020202020204" pitchFamily="34" charset="0"/>
                        </a:rPr>
                        <a:t> &amp;</a:t>
                      </a:r>
                      <a:r>
                        <a:rPr lang="en-US" sz="1200" dirty="0" err="1">
                          <a:latin typeface="Arial" panose="020B0604020202020204" pitchFamily="34" charset="0"/>
                          <a:cs typeface="Arial" panose="020B0604020202020204" pitchFamily="34" charset="0"/>
                        </a:rPr>
                        <a:t>aSAN</a:t>
                      </a:r>
                      <a:endParaRPr lang="en-US" sz="1200" dirty="0">
                        <a:latin typeface="Arial" panose="020B0604020202020204" pitchFamily="34" charset="0"/>
                        <a:cs typeface="Arial" panose="020B0604020202020204" pitchFamily="34" charset="0"/>
                      </a:endParaRPr>
                    </a:p>
                  </a:txBody>
                  <a:tcPr/>
                </a:tc>
                <a:tc>
                  <a:txBody>
                    <a:bodyPr/>
                    <a:lstStyle/>
                    <a:p>
                      <a:pPr algn="ctr"/>
                      <a:r>
                        <a:rPr lang="en-US" sz="1200" b="0" i="0" dirty="0">
                          <a:latin typeface="Arial" panose="020B0604020202020204" pitchFamily="34" charset="0"/>
                          <a:cs typeface="Arial" panose="020B0604020202020204" pitchFamily="34" charset="0"/>
                        </a:rPr>
                        <a:t>Licenses for </a:t>
                      </a:r>
                      <a:r>
                        <a:rPr lang="en-US" sz="1200" dirty="0" err="1">
                          <a:latin typeface="Arial" panose="020B0604020202020204" pitchFamily="34" charset="0"/>
                          <a:cs typeface="Arial" panose="020B0604020202020204" pitchFamily="34" charset="0"/>
                        </a:rPr>
                        <a:t>aSC</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77623898"/>
                  </a:ext>
                </a:extLst>
              </a:tr>
              <a:tr h="360040">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Stretched cluster</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20</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20</a:t>
                      </a:r>
                    </a:p>
                  </a:txBody>
                  <a:tcPr/>
                </a:tc>
                <a:extLst>
                  <a:ext uri="{0D108BD9-81ED-4DB2-BD59-A6C34878D82A}">
                    <a16:rowId xmlns:a16="http://schemas.microsoft.com/office/drawing/2014/main" val="3505635620"/>
                  </a:ext>
                </a:extLst>
              </a:tr>
              <a:tr h="360040">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Traditional cluster</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40</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0</a:t>
                      </a:r>
                    </a:p>
                  </a:txBody>
                  <a:tcPr/>
                </a:tc>
                <a:extLst>
                  <a:ext uri="{0D108BD9-81ED-4DB2-BD59-A6C34878D82A}">
                    <a16:rowId xmlns:a16="http://schemas.microsoft.com/office/drawing/2014/main" val="1868752987"/>
                  </a:ext>
                </a:extLst>
              </a:tr>
              <a:tr h="360040">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Total</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60</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20</a:t>
                      </a:r>
                    </a:p>
                  </a:txBody>
                  <a:tcPr/>
                </a:tc>
                <a:extLst>
                  <a:ext uri="{0D108BD9-81ED-4DB2-BD59-A6C34878D82A}">
                    <a16:rowId xmlns:a16="http://schemas.microsoft.com/office/drawing/2014/main" val="3396261277"/>
                  </a:ext>
                </a:extLst>
              </a:tr>
            </a:tbl>
          </a:graphicData>
        </a:graphic>
      </p:graphicFrame>
      <p:sp>
        <p:nvSpPr>
          <p:cNvPr id="6" name="TextBox 5">
            <a:extLst>
              <a:ext uri="{FF2B5EF4-FFF2-40B4-BE49-F238E27FC236}">
                <a16:creationId xmlns:a16="http://schemas.microsoft.com/office/drawing/2014/main" id="{78AD787B-8779-A945-9B1A-61B0C932E551}"/>
              </a:ext>
            </a:extLst>
          </p:cNvPr>
          <p:cNvSpPr txBox="1"/>
          <p:nvPr/>
        </p:nvSpPr>
        <p:spPr>
          <a:xfrm>
            <a:off x="4788024" y="1851670"/>
            <a:ext cx="4104456" cy="861774"/>
          </a:xfrm>
          <a:prstGeom prst="rect">
            <a:avLst/>
          </a:prstGeom>
          <a:noFill/>
        </p:spPr>
        <p:txBody>
          <a:bodyPr wrap="square" rtlCol="0">
            <a:spAutoFit/>
          </a:bodyPr>
          <a:lstStyle/>
          <a:p>
            <a:r>
              <a:rPr lang="en-US" sz="1400" dirty="0">
                <a:latin typeface="Arial" panose="020B0604020202020204" pitchFamily="34" charset="0"/>
                <a:cs typeface="Arial" panose="020B0604020202020204" pitchFamily="34" charset="0"/>
              </a:rPr>
              <a:t>Scenario 2</a:t>
            </a:r>
          </a:p>
          <a:p>
            <a:r>
              <a:rPr lang="en-US" sz="1200" dirty="0">
                <a:latin typeface="Arial" panose="020B0604020202020204" pitchFamily="34" charset="0"/>
                <a:cs typeface="Arial" panose="020B0604020202020204" pitchFamily="34" charset="0"/>
              </a:rPr>
              <a:t>Construction in phases, primary DC at the 1</a:t>
            </a:r>
            <a:r>
              <a:rPr lang="en-US" sz="1200" baseline="30000" dirty="0">
                <a:latin typeface="Arial" panose="020B0604020202020204" pitchFamily="34" charset="0"/>
                <a:cs typeface="Arial" panose="020B0604020202020204" pitchFamily="34" charset="0"/>
              </a:rPr>
              <a:t>st</a:t>
            </a:r>
            <a:r>
              <a:rPr lang="en-US" sz="1200" dirty="0">
                <a:latin typeface="Arial" panose="020B0604020202020204" pitchFamily="34" charset="0"/>
                <a:cs typeface="Arial" panose="020B0604020202020204" pitchFamily="34" charset="0"/>
              </a:rPr>
              <a:t> phase with 20 CPUs, add another 20 CPUs at the 2</a:t>
            </a:r>
            <a:r>
              <a:rPr lang="en-US" sz="1200" baseline="30000" dirty="0">
                <a:latin typeface="Arial" panose="020B0604020202020204" pitchFamily="34" charset="0"/>
                <a:cs typeface="Arial" panose="020B0604020202020204" pitchFamily="34" charset="0"/>
              </a:rPr>
              <a:t>nd</a:t>
            </a:r>
            <a:r>
              <a:rPr lang="en-US" sz="1200" dirty="0">
                <a:latin typeface="Arial" panose="020B0604020202020204" pitchFamily="34" charset="0"/>
                <a:cs typeface="Arial" panose="020B0604020202020204" pitchFamily="34" charset="0"/>
              </a:rPr>
              <a:t> phase in secondary site to build a stretched cluster</a:t>
            </a:r>
            <a:endParaRPr lang="en-HK" sz="1200" dirty="0">
              <a:latin typeface="Arial" panose="020B0604020202020204" pitchFamily="34" charset="0"/>
              <a:cs typeface="Arial" panose="020B0604020202020204" pitchFamily="34" charset="0"/>
            </a:endParaRPr>
          </a:p>
        </p:txBody>
      </p:sp>
      <p:graphicFrame>
        <p:nvGraphicFramePr>
          <p:cNvPr id="7" name="Table 6">
            <a:extLst>
              <a:ext uri="{FF2B5EF4-FFF2-40B4-BE49-F238E27FC236}">
                <a16:creationId xmlns:a16="http://schemas.microsoft.com/office/drawing/2014/main" id="{3F2FFE6A-632B-E940-913C-2C1530249DC8}"/>
              </a:ext>
            </a:extLst>
          </p:cNvPr>
          <p:cNvGraphicFramePr>
            <a:graphicFrameLocks noGrp="1"/>
          </p:cNvGraphicFramePr>
          <p:nvPr>
            <p:extLst>
              <p:ext uri="{D42A27DB-BD31-4B8C-83A1-F6EECF244321}">
                <p14:modId xmlns:p14="http://schemas.microsoft.com/office/powerpoint/2010/main" val="2569369208"/>
              </p:ext>
            </p:extLst>
          </p:nvPr>
        </p:nvGraphicFramePr>
        <p:xfrm>
          <a:off x="4860032" y="2931790"/>
          <a:ext cx="3888432" cy="1537320"/>
        </p:xfrm>
        <a:graphic>
          <a:graphicData uri="http://schemas.openxmlformats.org/drawingml/2006/table">
            <a:tbl>
              <a:tblPr firstRow="1" bandRow="1">
                <a:tableStyleId>{5C22544A-7EE6-4342-B048-85BDC9FD1C3A}</a:tableStyleId>
              </a:tblPr>
              <a:tblGrid>
                <a:gridCol w="1296144">
                  <a:extLst>
                    <a:ext uri="{9D8B030D-6E8A-4147-A177-3AD203B41FA5}">
                      <a16:colId xmlns:a16="http://schemas.microsoft.com/office/drawing/2014/main" val="1664638883"/>
                    </a:ext>
                  </a:extLst>
                </a:gridCol>
                <a:gridCol w="1296144">
                  <a:extLst>
                    <a:ext uri="{9D8B030D-6E8A-4147-A177-3AD203B41FA5}">
                      <a16:colId xmlns:a16="http://schemas.microsoft.com/office/drawing/2014/main" val="1683246115"/>
                    </a:ext>
                  </a:extLst>
                </a:gridCol>
                <a:gridCol w="1296144">
                  <a:extLst>
                    <a:ext uri="{9D8B030D-6E8A-4147-A177-3AD203B41FA5}">
                      <a16:colId xmlns:a16="http://schemas.microsoft.com/office/drawing/2014/main" val="250438873"/>
                    </a:ext>
                  </a:extLst>
                </a:gridCol>
              </a:tblGrid>
              <a:tr h="360040">
                <a:tc>
                  <a:txBody>
                    <a:bodyPr/>
                    <a:lstStyle/>
                    <a:p>
                      <a:pPr algn="ctr"/>
                      <a:r>
                        <a:rPr lang="en-US" sz="1200" b="0" i="0" dirty="0">
                          <a:latin typeface="Arial" panose="020B0604020202020204" pitchFamily="34" charset="0"/>
                          <a:cs typeface="Arial" panose="020B0604020202020204" pitchFamily="34" charset="0"/>
                        </a:rPr>
                        <a:t>Cluster Type</a:t>
                      </a:r>
                    </a:p>
                  </a:txBody>
                  <a:tcPr/>
                </a:tc>
                <a:tc>
                  <a:txBody>
                    <a:bodyPr/>
                    <a:lstStyle/>
                    <a:p>
                      <a:pPr algn="ctr"/>
                      <a:r>
                        <a:rPr lang="en-US" sz="1200" b="0" i="0" dirty="0">
                          <a:latin typeface="Arial" panose="020B0604020202020204" pitchFamily="34" charset="0"/>
                          <a:cs typeface="Arial" panose="020B0604020202020204" pitchFamily="34" charset="0"/>
                        </a:rPr>
                        <a:t>Licenses for </a:t>
                      </a:r>
                      <a:r>
                        <a:rPr lang="en-US" sz="1200" dirty="0" err="1">
                          <a:latin typeface="Arial" panose="020B0604020202020204" pitchFamily="34" charset="0"/>
                          <a:cs typeface="Arial" panose="020B0604020202020204" pitchFamily="34" charset="0"/>
                        </a:rPr>
                        <a:t>aSV</a:t>
                      </a:r>
                      <a:r>
                        <a:rPr lang="en-US" sz="1200" dirty="0">
                          <a:latin typeface="Arial" panose="020B0604020202020204" pitchFamily="34" charset="0"/>
                          <a:cs typeface="Arial" panose="020B0604020202020204" pitchFamily="34" charset="0"/>
                        </a:rPr>
                        <a:t> &amp;</a:t>
                      </a:r>
                      <a:r>
                        <a:rPr lang="en-US" sz="1200" dirty="0" err="1">
                          <a:latin typeface="Arial" panose="020B0604020202020204" pitchFamily="34" charset="0"/>
                          <a:cs typeface="Arial" panose="020B0604020202020204" pitchFamily="34" charset="0"/>
                        </a:rPr>
                        <a:t>aSAN</a:t>
                      </a:r>
                      <a:endParaRPr lang="en-US" sz="1200" dirty="0">
                        <a:latin typeface="Arial" panose="020B0604020202020204" pitchFamily="34" charset="0"/>
                        <a:cs typeface="Arial" panose="020B0604020202020204" pitchFamily="34" charset="0"/>
                      </a:endParaRPr>
                    </a:p>
                  </a:txBody>
                  <a:tcPr/>
                </a:tc>
                <a:tc>
                  <a:txBody>
                    <a:bodyPr/>
                    <a:lstStyle/>
                    <a:p>
                      <a:pPr algn="ctr"/>
                      <a:r>
                        <a:rPr lang="en-US" sz="1200" b="0" i="0" dirty="0">
                          <a:latin typeface="Arial" panose="020B0604020202020204" pitchFamily="34" charset="0"/>
                          <a:cs typeface="Arial" panose="020B0604020202020204" pitchFamily="34" charset="0"/>
                        </a:rPr>
                        <a:t>Licenses for </a:t>
                      </a:r>
                      <a:r>
                        <a:rPr lang="en-US" sz="1200" dirty="0" err="1">
                          <a:latin typeface="Arial" panose="020B0604020202020204" pitchFamily="34" charset="0"/>
                          <a:cs typeface="Arial" panose="020B0604020202020204" pitchFamily="34" charset="0"/>
                        </a:rPr>
                        <a:t>aSC</a:t>
                      </a: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77623898"/>
                  </a:ext>
                </a:extLst>
              </a:tr>
              <a:tr h="360040">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Phase 1</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20</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0</a:t>
                      </a:r>
                    </a:p>
                  </a:txBody>
                  <a:tcPr/>
                </a:tc>
                <a:extLst>
                  <a:ext uri="{0D108BD9-81ED-4DB2-BD59-A6C34878D82A}">
                    <a16:rowId xmlns:a16="http://schemas.microsoft.com/office/drawing/2014/main" val="3505635620"/>
                  </a:ext>
                </a:extLst>
              </a:tr>
              <a:tr h="360040">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Phase 2</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20</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40</a:t>
                      </a:r>
                    </a:p>
                  </a:txBody>
                  <a:tcPr/>
                </a:tc>
                <a:extLst>
                  <a:ext uri="{0D108BD9-81ED-4DB2-BD59-A6C34878D82A}">
                    <a16:rowId xmlns:a16="http://schemas.microsoft.com/office/drawing/2014/main" val="1868752987"/>
                  </a:ext>
                </a:extLst>
              </a:tr>
              <a:tr h="360040">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Total</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40</a:t>
                      </a:r>
                    </a:p>
                  </a:txBody>
                  <a:tcPr/>
                </a:tc>
                <a:tc>
                  <a:txBody>
                    <a:bodyPr/>
                    <a:lstStyle/>
                    <a:p>
                      <a:pPr algn="ctr"/>
                      <a:r>
                        <a:rPr lang="en-US" sz="1100" b="0" i="0" kern="1200" dirty="0">
                          <a:solidFill>
                            <a:schemeClr val="dk1"/>
                          </a:solidFill>
                          <a:latin typeface="Arial" panose="020B0604020202020204" pitchFamily="34" charset="0"/>
                          <a:ea typeface="+mn-ea"/>
                          <a:cs typeface="Arial" panose="020B0604020202020204" pitchFamily="34" charset="0"/>
                        </a:rPr>
                        <a:t>40</a:t>
                      </a:r>
                    </a:p>
                  </a:txBody>
                  <a:tcPr/>
                </a:tc>
                <a:extLst>
                  <a:ext uri="{0D108BD9-81ED-4DB2-BD59-A6C34878D82A}">
                    <a16:rowId xmlns:a16="http://schemas.microsoft.com/office/drawing/2014/main" val="3396261277"/>
                  </a:ext>
                </a:extLst>
              </a:tr>
            </a:tbl>
          </a:graphicData>
        </a:graphic>
      </p:graphicFrame>
    </p:spTree>
    <p:extLst>
      <p:ext uri="{BB962C8B-B14F-4D97-AF65-F5344CB8AC3E}">
        <p14:creationId xmlns:p14="http://schemas.microsoft.com/office/powerpoint/2010/main" val="3074249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CCC9EFD5-1C76-4E45-935D-8ED36AFD92C6}"/>
              </a:ext>
            </a:extLst>
          </p:cNvPr>
          <p:cNvSpPr/>
          <p:nvPr/>
        </p:nvSpPr>
        <p:spPr>
          <a:xfrm>
            <a:off x="6099280" y="3867894"/>
            <a:ext cx="2592288" cy="1008112"/>
          </a:xfrm>
          <a:prstGeom prst="ellipse">
            <a:avLst/>
          </a:prstGeom>
          <a:noFill/>
          <a:ln>
            <a:solidFill>
              <a:schemeClr val="accent1">
                <a:shade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8722" name="文本框 4">
            <a:extLst>
              <a:ext uri="{FF2B5EF4-FFF2-40B4-BE49-F238E27FC236}">
                <a16:creationId xmlns:a16="http://schemas.microsoft.com/office/drawing/2014/main" id="{919BAE77-AE50-144F-813C-216793FCA982}"/>
              </a:ext>
            </a:extLst>
          </p:cNvPr>
          <p:cNvSpPr txBox="1">
            <a:spLocks noChangeArrowheads="1"/>
          </p:cNvSpPr>
          <p:nvPr/>
        </p:nvSpPr>
        <p:spPr bwMode="auto">
          <a:xfrm>
            <a:off x="467544" y="843558"/>
            <a:ext cx="8280920" cy="207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en-US" altLang="zh-CN" sz="1650" b="1" dirty="0">
                <a:ea typeface="黑体" panose="02010609060101010101" pitchFamily="49" charset="-122"/>
                <a:cs typeface="Arial" panose="020B0604020202020204" pitchFamily="34" charset="0"/>
                <a:sym typeface="黑体" panose="02010609060101010101" pitchFamily="49" charset="-122"/>
              </a:rPr>
              <a:t>Customer’s requirements</a:t>
            </a:r>
            <a:endParaRPr lang="zh-CN" altLang="en-US" sz="1050" dirty="0">
              <a:cs typeface="Arial" panose="020B0604020202020204" pitchFamily="34" charset="0"/>
              <a:sym typeface="黑体" panose="02010609060101010101" pitchFamily="49" charset="-122"/>
            </a:endParaRPr>
          </a:p>
          <a:p>
            <a:pPr lvl="1" eaLnBrk="1" hangingPunct="1">
              <a:lnSpc>
                <a:spcPct val="130000"/>
              </a:lnSpc>
              <a:buFont typeface="Wingdings" pitchFamily="2" charset="2"/>
              <a:buChar char="Ø"/>
            </a:pPr>
            <a:r>
              <a:rPr lang="en-US" altLang="zh-CN" sz="1200" dirty="0">
                <a:cs typeface="Arial" panose="020B0604020202020204" pitchFamily="34" charset="0"/>
                <a:sym typeface="黑体" panose="02010609060101010101" pitchFamily="49" charset="-122"/>
              </a:rPr>
              <a:t>Customer has 2 server rooms at floor 1 and floor 2, they expect to deploy nodes at the 2 server rooms and build a stretched cluster across to handle availability in the case of server room failure</a:t>
            </a:r>
          </a:p>
          <a:p>
            <a:pPr lvl="1" eaLnBrk="1" hangingPunct="1">
              <a:lnSpc>
                <a:spcPct val="130000"/>
              </a:lnSpc>
              <a:buFont typeface="Wingdings" pitchFamily="2" charset="2"/>
              <a:buChar char="Ø"/>
            </a:pPr>
            <a:endParaRPr lang="zh-CN" altLang="en-US" sz="1200" dirty="0">
              <a:cs typeface="Arial" panose="020B0604020202020204" pitchFamily="34" charset="0"/>
              <a:sym typeface="黑体" panose="02010609060101010101" pitchFamily="49" charset="-122"/>
            </a:endParaRPr>
          </a:p>
          <a:p>
            <a:pPr lvl="1" eaLnBrk="1" hangingPunct="1">
              <a:lnSpc>
                <a:spcPct val="130000"/>
              </a:lnSpc>
              <a:buFont typeface="Wingdings" pitchFamily="2" charset="2"/>
              <a:buChar char="Ø"/>
            </a:pPr>
            <a:r>
              <a:rPr lang="en-US" altLang="zh-CN" sz="1200" dirty="0">
                <a:cs typeface="Arial" panose="020B0604020202020204" pitchFamily="34" charset="0"/>
                <a:sym typeface="黑体" panose="02010609060101010101" pitchFamily="49" charset="-122"/>
              </a:rPr>
              <a:t>Normally, 2 server rooms are running different business workloads simultaneously</a:t>
            </a:r>
          </a:p>
          <a:p>
            <a:pPr lvl="1" eaLnBrk="1" hangingPunct="1">
              <a:lnSpc>
                <a:spcPct val="130000"/>
              </a:lnSpc>
              <a:buFont typeface="Wingdings" pitchFamily="2" charset="2"/>
              <a:buChar char="Ø"/>
            </a:pPr>
            <a:endParaRPr lang="en-US" altLang="zh-CN" sz="1200" dirty="0">
              <a:cs typeface="Arial" panose="020B0604020202020204" pitchFamily="34" charset="0"/>
              <a:sym typeface="黑体" panose="02010609060101010101" pitchFamily="49" charset="-122"/>
            </a:endParaRPr>
          </a:p>
          <a:p>
            <a:pPr lvl="1" eaLnBrk="1" hangingPunct="1">
              <a:lnSpc>
                <a:spcPct val="130000"/>
              </a:lnSpc>
              <a:buFont typeface="Wingdings" pitchFamily="2" charset="2"/>
              <a:buChar char="Ø"/>
            </a:pPr>
            <a:r>
              <a:rPr lang="en-US" altLang="zh-CN" sz="1200" dirty="0">
                <a:cs typeface="Arial" panose="020B0604020202020204" pitchFamily="34" charset="0"/>
                <a:sym typeface="黑体" panose="02010609060101010101" pitchFamily="49" charset="-122"/>
              </a:rPr>
              <a:t>The devices in the server room at floor 2 are newer and more reliable than the ones at floor1, customer expects to put important workloads in the new server room</a:t>
            </a:r>
            <a:endParaRPr lang="zh-CN" altLang="en-US" sz="1200" dirty="0">
              <a:cs typeface="Arial" panose="020B0604020202020204" pitchFamily="34" charset="0"/>
              <a:sym typeface="黑体" panose="02010609060101010101" pitchFamily="49" charset="-122"/>
            </a:endParaRPr>
          </a:p>
        </p:txBody>
      </p:sp>
      <p:sp>
        <p:nvSpPr>
          <p:cNvPr id="3" name="Title 2">
            <a:extLst>
              <a:ext uri="{FF2B5EF4-FFF2-40B4-BE49-F238E27FC236}">
                <a16:creationId xmlns:a16="http://schemas.microsoft.com/office/drawing/2014/main" id="{F3D78C29-5158-304A-9CB7-B9E24D1E36CE}"/>
              </a:ext>
            </a:extLst>
          </p:cNvPr>
          <p:cNvSpPr>
            <a:spLocks noGrp="1"/>
          </p:cNvSpPr>
          <p:nvPr>
            <p:ph type="title"/>
          </p:nvPr>
        </p:nvSpPr>
        <p:spPr>
          <a:xfrm>
            <a:off x="251520" y="339502"/>
            <a:ext cx="5400600" cy="421555"/>
          </a:xfrm>
        </p:spPr>
        <p:txBody>
          <a:bodyPr/>
          <a:lstStyle/>
          <a:p>
            <a:pPr algn="l"/>
            <a:r>
              <a:rPr lang="en-US" altLang="zh-CN" sz="1800" b="1" dirty="0">
                <a:sym typeface="黑体" panose="02010609060101010101" pitchFamily="49" charset="-122"/>
              </a:rPr>
              <a:t>A Typical Use Case of </a:t>
            </a:r>
            <a:r>
              <a:rPr lang="en-US" altLang="zh-CN" sz="1800" b="1" dirty="0" err="1">
                <a:sym typeface="黑体" panose="02010609060101010101" pitchFamily="49" charset="-122"/>
              </a:rPr>
              <a:t>aCloud</a:t>
            </a:r>
            <a:r>
              <a:rPr lang="en-US" altLang="zh-CN" sz="1800" b="1" dirty="0">
                <a:sym typeface="黑体" panose="02010609060101010101" pitchFamily="49" charset="-122"/>
              </a:rPr>
              <a:t> Stretched Cluster</a:t>
            </a:r>
            <a:endParaRPr lang="en-US" sz="1800" dirty="0"/>
          </a:p>
        </p:txBody>
      </p:sp>
      <p:pic>
        <p:nvPicPr>
          <p:cNvPr id="4" name="Picture 3">
            <a:extLst>
              <a:ext uri="{FF2B5EF4-FFF2-40B4-BE49-F238E27FC236}">
                <a16:creationId xmlns:a16="http://schemas.microsoft.com/office/drawing/2014/main" id="{9BCC15D1-D98C-0542-901A-1EB6776A97BB}"/>
              </a:ext>
            </a:extLst>
          </p:cNvPr>
          <p:cNvPicPr>
            <a:picLocks noChangeAspect="1"/>
          </p:cNvPicPr>
          <p:nvPr/>
        </p:nvPicPr>
        <p:blipFill>
          <a:blip r:embed="rId4"/>
          <a:stretch>
            <a:fillRect/>
          </a:stretch>
        </p:blipFill>
        <p:spPr>
          <a:xfrm>
            <a:off x="971600" y="3301059"/>
            <a:ext cx="1275606" cy="1275606"/>
          </a:xfrm>
          <a:prstGeom prst="rect">
            <a:avLst/>
          </a:prstGeom>
        </p:spPr>
      </p:pic>
      <p:pic>
        <p:nvPicPr>
          <p:cNvPr id="7" name="Picture 6">
            <a:extLst>
              <a:ext uri="{FF2B5EF4-FFF2-40B4-BE49-F238E27FC236}">
                <a16:creationId xmlns:a16="http://schemas.microsoft.com/office/drawing/2014/main" id="{487A5656-88E8-6B41-954E-4B8C7A07E2CA}"/>
              </a:ext>
            </a:extLst>
          </p:cNvPr>
          <p:cNvPicPr>
            <a:picLocks noChangeAspect="1"/>
          </p:cNvPicPr>
          <p:nvPr/>
        </p:nvPicPr>
        <p:blipFill>
          <a:blip r:embed="rId4"/>
          <a:stretch>
            <a:fillRect/>
          </a:stretch>
        </p:blipFill>
        <p:spPr>
          <a:xfrm>
            <a:off x="3059832" y="3373067"/>
            <a:ext cx="1275606" cy="1275606"/>
          </a:xfrm>
          <a:prstGeom prst="rect">
            <a:avLst/>
          </a:prstGeom>
        </p:spPr>
      </p:pic>
      <p:pic>
        <p:nvPicPr>
          <p:cNvPr id="8" name="Picture 7">
            <a:extLst>
              <a:ext uri="{FF2B5EF4-FFF2-40B4-BE49-F238E27FC236}">
                <a16:creationId xmlns:a16="http://schemas.microsoft.com/office/drawing/2014/main" id="{0CEE8FE8-70B1-F34B-8E5D-4B4420928841}"/>
              </a:ext>
            </a:extLst>
          </p:cNvPr>
          <p:cNvPicPr>
            <a:picLocks noChangeAspect="1"/>
          </p:cNvPicPr>
          <p:nvPr/>
        </p:nvPicPr>
        <p:blipFill>
          <a:blip r:embed="rId4"/>
          <a:stretch>
            <a:fillRect/>
          </a:stretch>
        </p:blipFill>
        <p:spPr>
          <a:xfrm>
            <a:off x="3970201" y="3384376"/>
            <a:ext cx="1275606" cy="1275606"/>
          </a:xfrm>
          <a:prstGeom prst="rect">
            <a:avLst/>
          </a:prstGeom>
        </p:spPr>
      </p:pic>
      <p:pic>
        <p:nvPicPr>
          <p:cNvPr id="9" name="Picture 8">
            <a:extLst>
              <a:ext uri="{FF2B5EF4-FFF2-40B4-BE49-F238E27FC236}">
                <a16:creationId xmlns:a16="http://schemas.microsoft.com/office/drawing/2014/main" id="{254E9343-DAF1-E04E-9567-C84A97E5AF43}"/>
              </a:ext>
            </a:extLst>
          </p:cNvPr>
          <p:cNvPicPr>
            <a:picLocks noChangeAspect="1"/>
          </p:cNvPicPr>
          <p:nvPr/>
        </p:nvPicPr>
        <p:blipFill>
          <a:blip r:embed="rId4"/>
          <a:stretch>
            <a:fillRect/>
          </a:stretch>
        </p:blipFill>
        <p:spPr>
          <a:xfrm>
            <a:off x="6012160" y="3373067"/>
            <a:ext cx="1275606" cy="1275606"/>
          </a:xfrm>
          <a:prstGeom prst="rect">
            <a:avLst/>
          </a:prstGeom>
        </p:spPr>
      </p:pic>
      <p:pic>
        <p:nvPicPr>
          <p:cNvPr id="10" name="Picture 9">
            <a:extLst>
              <a:ext uri="{FF2B5EF4-FFF2-40B4-BE49-F238E27FC236}">
                <a16:creationId xmlns:a16="http://schemas.microsoft.com/office/drawing/2014/main" id="{D156C63B-69D0-EC4D-835F-733003947285}"/>
              </a:ext>
            </a:extLst>
          </p:cNvPr>
          <p:cNvPicPr>
            <a:picLocks noChangeAspect="1"/>
          </p:cNvPicPr>
          <p:nvPr/>
        </p:nvPicPr>
        <p:blipFill>
          <a:blip r:embed="rId4"/>
          <a:stretch>
            <a:fillRect/>
          </a:stretch>
        </p:blipFill>
        <p:spPr>
          <a:xfrm>
            <a:off x="7503082" y="3373067"/>
            <a:ext cx="1275606" cy="1275606"/>
          </a:xfrm>
          <a:prstGeom prst="rect">
            <a:avLst/>
          </a:prstGeom>
        </p:spPr>
      </p:pic>
      <p:cxnSp>
        <p:nvCxnSpPr>
          <p:cNvPr id="11" name="Straight Connector 10">
            <a:extLst>
              <a:ext uri="{FF2B5EF4-FFF2-40B4-BE49-F238E27FC236}">
                <a16:creationId xmlns:a16="http://schemas.microsoft.com/office/drawing/2014/main" id="{264A5E83-6F64-374D-BF64-70E44DBD75F2}"/>
              </a:ext>
            </a:extLst>
          </p:cNvPr>
          <p:cNvCxnSpPr>
            <a:cxnSpLocks/>
          </p:cNvCxnSpPr>
          <p:nvPr/>
        </p:nvCxnSpPr>
        <p:spPr>
          <a:xfrm flipH="1" flipV="1">
            <a:off x="827584" y="3579862"/>
            <a:ext cx="432048" cy="72008"/>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C07212FA-ED97-B64F-A764-D6DE484E3C80}"/>
              </a:ext>
            </a:extLst>
          </p:cNvPr>
          <p:cNvSpPr txBox="1"/>
          <p:nvPr/>
        </p:nvSpPr>
        <p:spPr>
          <a:xfrm>
            <a:off x="395536" y="3487529"/>
            <a:ext cx="504056" cy="184666"/>
          </a:xfrm>
          <a:prstGeom prst="rect">
            <a:avLst/>
          </a:prstGeom>
          <a:noFill/>
        </p:spPr>
        <p:txBody>
          <a:bodyPr wrap="square" rtlCol="0">
            <a:spAutoFit/>
          </a:bodyPr>
          <a:lstStyle/>
          <a:p>
            <a:r>
              <a:rPr lang="en-US" sz="600" dirty="0">
                <a:latin typeface="Arial" panose="020B0604020202020204" pitchFamily="34" charset="0"/>
                <a:cs typeface="Arial" panose="020B0604020202020204" pitchFamily="34" charset="0"/>
              </a:rPr>
              <a:t>Room 1</a:t>
            </a:r>
          </a:p>
        </p:txBody>
      </p:sp>
      <p:cxnSp>
        <p:nvCxnSpPr>
          <p:cNvPr id="16" name="Straight Connector 15">
            <a:extLst>
              <a:ext uri="{FF2B5EF4-FFF2-40B4-BE49-F238E27FC236}">
                <a16:creationId xmlns:a16="http://schemas.microsoft.com/office/drawing/2014/main" id="{97E54D96-8115-4142-BDF3-6751104C0C2E}"/>
              </a:ext>
            </a:extLst>
          </p:cNvPr>
          <p:cNvCxnSpPr>
            <a:cxnSpLocks/>
          </p:cNvCxnSpPr>
          <p:nvPr/>
        </p:nvCxnSpPr>
        <p:spPr>
          <a:xfrm flipH="1" flipV="1">
            <a:off x="816034" y="3960227"/>
            <a:ext cx="432048" cy="72008"/>
          </a:xfrm>
          <a:prstGeom prst="line">
            <a:avLst/>
          </a:prstGeom>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7EEE9AE2-07E7-C64C-A62B-108A4D2A6777}"/>
              </a:ext>
            </a:extLst>
          </p:cNvPr>
          <p:cNvSpPr txBox="1"/>
          <p:nvPr/>
        </p:nvSpPr>
        <p:spPr>
          <a:xfrm>
            <a:off x="383986" y="3867894"/>
            <a:ext cx="504056" cy="184666"/>
          </a:xfrm>
          <a:prstGeom prst="rect">
            <a:avLst/>
          </a:prstGeom>
          <a:noFill/>
        </p:spPr>
        <p:txBody>
          <a:bodyPr wrap="square" rtlCol="0">
            <a:spAutoFit/>
          </a:bodyPr>
          <a:lstStyle/>
          <a:p>
            <a:r>
              <a:rPr lang="en-US" sz="600" dirty="0">
                <a:latin typeface="Arial" panose="020B0604020202020204" pitchFamily="34" charset="0"/>
                <a:cs typeface="Arial" panose="020B0604020202020204" pitchFamily="34" charset="0"/>
              </a:rPr>
              <a:t>Room </a:t>
            </a:r>
            <a:r>
              <a:rPr lang="en-US" altLang="zh-CN" sz="600" dirty="0">
                <a:latin typeface="Arial" panose="020B0604020202020204" pitchFamily="34" charset="0"/>
                <a:cs typeface="Arial" panose="020B0604020202020204" pitchFamily="34" charset="0"/>
              </a:rPr>
              <a:t>2</a:t>
            </a:r>
            <a:endParaRPr lang="en-US" sz="600" dirty="0">
              <a:latin typeface="Arial" panose="020B0604020202020204" pitchFamily="34" charset="0"/>
              <a:cs typeface="Arial" panose="020B0604020202020204" pitchFamily="34" charset="0"/>
            </a:endParaRPr>
          </a:p>
        </p:txBody>
      </p:sp>
      <p:cxnSp>
        <p:nvCxnSpPr>
          <p:cNvPr id="18" name="Straight Connector 17">
            <a:extLst>
              <a:ext uri="{FF2B5EF4-FFF2-40B4-BE49-F238E27FC236}">
                <a16:creationId xmlns:a16="http://schemas.microsoft.com/office/drawing/2014/main" id="{0F2C66D1-754F-1040-A2A5-B30C25DDBFAD}"/>
              </a:ext>
            </a:extLst>
          </p:cNvPr>
          <p:cNvCxnSpPr>
            <a:cxnSpLocks/>
            <a:endCxn id="19" idx="3"/>
          </p:cNvCxnSpPr>
          <p:nvPr/>
        </p:nvCxnSpPr>
        <p:spPr>
          <a:xfrm flipH="1" flipV="1">
            <a:off x="2915816" y="3744203"/>
            <a:ext cx="360040" cy="72008"/>
          </a:xfrm>
          <a:prstGeom prst="line">
            <a:avLst/>
          </a:prstGeom>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0A782FF0-CEEF-374A-96A2-44CC1EBBF9A6}"/>
              </a:ext>
            </a:extLst>
          </p:cNvPr>
          <p:cNvSpPr txBox="1"/>
          <p:nvPr/>
        </p:nvSpPr>
        <p:spPr>
          <a:xfrm>
            <a:off x="2411760" y="3651870"/>
            <a:ext cx="504056" cy="184666"/>
          </a:xfrm>
          <a:prstGeom prst="rect">
            <a:avLst/>
          </a:prstGeom>
          <a:noFill/>
        </p:spPr>
        <p:txBody>
          <a:bodyPr wrap="square" rtlCol="0">
            <a:spAutoFit/>
          </a:bodyPr>
          <a:lstStyle/>
          <a:p>
            <a:r>
              <a:rPr lang="en-US" sz="600" dirty="0">
                <a:latin typeface="Arial" panose="020B0604020202020204" pitchFamily="34" charset="0"/>
                <a:cs typeface="Arial" panose="020B0604020202020204" pitchFamily="34" charset="0"/>
              </a:rPr>
              <a:t>Room 1</a:t>
            </a:r>
          </a:p>
        </p:txBody>
      </p:sp>
      <p:cxnSp>
        <p:nvCxnSpPr>
          <p:cNvPr id="21" name="Straight Connector 20">
            <a:extLst>
              <a:ext uri="{FF2B5EF4-FFF2-40B4-BE49-F238E27FC236}">
                <a16:creationId xmlns:a16="http://schemas.microsoft.com/office/drawing/2014/main" id="{F02B0C05-9F07-1D4A-A973-AAC7BB33096F}"/>
              </a:ext>
            </a:extLst>
          </p:cNvPr>
          <p:cNvCxnSpPr>
            <a:cxnSpLocks/>
            <a:endCxn id="22" idx="1"/>
          </p:cNvCxnSpPr>
          <p:nvPr/>
        </p:nvCxnSpPr>
        <p:spPr>
          <a:xfrm flipV="1">
            <a:off x="4767486" y="3775561"/>
            <a:ext cx="406313" cy="195700"/>
          </a:xfrm>
          <a:prstGeom prst="line">
            <a:avLst/>
          </a:prstGeom>
        </p:spPr>
        <p:style>
          <a:lnRef idx="1">
            <a:schemeClr val="accent1"/>
          </a:lnRef>
          <a:fillRef idx="0">
            <a:schemeClr val="accent1"/>
          </a:fillRef>
          <a:effectRef idx="0">
            <a:schemeClr val="accent1"/>
          </a:effectRef>
          <a:fontRef idx="minor">
            <a:schemeClr val="tx1"/>
          </a:fontRef>
        </p:style>
      </p:cxnSp>
      <p:sp>
        <p:nvSpPr>
          <p:cNvPr id="22" name="TextBox 21">
            <a:extLst>
              <a:ext uri="{FF2B5EF4-FFF2-40B4-BE49-F238E27FC236}">
                <a16:creationId xmlns:a16="http://schemas.microsoft.com/office/drawing/2014/main" id="{E423B820-1524-9C4B-A529-8CFC295FEFA4}"/>
              </a:ext>
            </a:extLst>
          </p:cNvPr>
          <p:cNvSpPr txBox="1"/>
          <p:nvPr/>
        </p:nvSpPr>
        <p:spPr>
          <a:xfrm>
            <a:off x="5173799" y="3683228"/>
            <a:ext cx="504056" cy="184666"/>
          </a:xfrm>
          <a:prstGeom prst="rect">
            <a:avLst/>
          </a:prstGeom>
          <a:noFill/>
        </p:spPr>
        <p:txBody>
          <a:bodyPr wrap="square" rtlCol="0">
            <a:spAutoFit/>
          </a:bodyPr>
          <a:lstStyle/>
          <a:p>
            <a:r>
              <a:rPr lang="en-US" sz="600" dirty="0">
                <a:latin typeface="Arial" panose="020B0604020202020204" pitchFamily="34" charset="0"/>
                <a:cs typeface="Arial" panose="020B0604020202020204" pitchFamily="34" charset="0"/>
              </a:rPr>
              <a:t>Room </a:t>
            </a:r>
            <a:r>
              <a:rPr lang="en-US" altLang="zh-CN" sz="600" dirty="0">
                <a:latin typeface="Arial" panose="020B0604020202020204" pitchFamily="34" charset="0"/>
                <a:cs typeface="Arial" panose="020B0604020202020204" pitchFamily="34" charset="0"/>
              </a:rPr>
              <a:t>2</a:t>
            </a:r>
            <a:endParaRPr lang="en-US" sz="600" dirty="0">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EC9D344A-DA54-0B4B-BBB6-F85A0DB3D299}"/>
              </a:ext>
            </a:extLst>
          </p:cNvPr>
          <p:cNvCxnSpPr>
            <a:cxnSpLocks/>
            <a:endCxn id="26" idx="1"/>
          </p:cNvCxnSpPr>
          <p:nvPr/>
        </p:nvCxnSpPr>
        <p:spPr>
          <a:xfrm flipV="1">
            <a:off x="7740352" y="3221160"/>
            <a:ext cx="447160" cy="430710"/>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3C8C578E-BAB2-3349-991A-23A87396EFB4}"/>
              </a:ext>
            </a:extLst>
          </p:cNvPr>
          <p:cNvSpPr txBox="1"/>
          <p:nvPr/>
        </p:nvSpPr>
        <p:spPr>
          <a:xfrm>
            <a:off x="8187512" y="3128827"/>
            <a:ext cx="504056" cy="184666"/>
          </a:xfrm>
          <a:prstGeom prst="rect">
            <a:avLst/>
          </a:prstGeom>
          <a:noFill/>
        </p:spPr>
        <p:txBody>
          <a:bodyPr wrap="square" rtlCol="0">
            <a:spAutoFit/>
          </a:bodyPr>
          <a:lstStyle/>
          <a:p>
            <a:r>
              <a:rPr lang="en-US" sz="600" dirty="0">
                <a:latin typeface="Arial" panose="020B0604020202020204" pitchFamily="34" charset="0"/>
                <a:cs typeface="Arial" panose="020B0604020202020204" pitchFamily="34" charset="0"/>
              </a:rPr>
              <a:t>Room </a:t>
            </a:r>
            <a:r>
              <a:rPr lang="en-US" altLang="zh-CN" sz="600" dirty="0">
                <a:latin typeface="Arial" panose="020B0604020202020204" pitchFamily="34" charset="0"/>
                <a:cs typeface="Arial" panose="020B0604020202020204" pitchFamily="34" charset="0"/>
              </a:rPr>
              <a:t>2</a:t>
            </a:r>
            <a:endParaRPr lang="en-US" sz="600" dirty="0">
              <a:latin typeface="Arial" panose="020B0604020202020204" pitchFamily="34" charset="0"/>
              <a:cs typeface="Arial" panose="020B0604020202020204" pitchFamily="34" charset="0"/>
            </a:endParaRPr>
          </a:p>
        </p:txBody>
      </p:sp>
      <p:cxnSp>
        <p:nvCxnSpPr>
          <p:cNvPr id="28" name="Straight Connector 27">
            <a:extLst>
              <a:ext uri="{FF2B5EF4-FFF2-40B4-BE49-F238E27FC236}">
                <a16:creationId xmlns:a16="http://schemas.microsoft.com/office/drawing/2014/main" id="{A3E0C3E7-7686-4A44-B667-1366E71361E1}"/>
              </a:ext>
            </a:extLst>
          </p:cNvPr>
          <p:cNvCxnSpPr>
            <a:cxnSpLocks/>
            <a:endCxn id="29" idx="1"/>
          </p:cNvCxnSpPr>
          <p:nvPr/>
        </p:nvCxnSpPr>
        <p:spPr>
          <a:xfrm flipV="1">
            <a:off x="6285080" y="3163630"/>
            <a:ext cx="447160" cy="430710"/>
          </a:xfrm>
          <a:prstGeom prst="line">
            <a:avLst/>
          </a:prstGeom>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F3F3F25E-D278-1341-98D9-184BCBAC3456}"/>
              </a:ext>
            </a:extLst>
          </p:cNvPr>
          <p:cNvSpPr txBox="1"/>
          <p:nvPr/>
        </p:nvSpPr>
        <p:spPr>
          <a:xfrm>
            <a:off x="6732240" y="3071297"/>
            <a:ext cx="504056" cy="184666"/>
          </a:xfrm>
          <a:prstGeom prst="rect">
            <a:avLst/>
          </a:prstGeom>
          <a:noFill/>
        </p:spPr>
        <p:txBody>
          <a:bodyPr wrap="square" rtlCol="0">
            <a:spAutoFit/>
          </a:bodyPr>
          <a:lstStyle/>
          <a:p>
            <a:r>
              <a:rPr lang="en-US" sz="600" dirty="0">
                <a:latin typeface="Arial" panose="020B0604020202020204" pitchFamily="34" charset="0"/>
                <a:cs typeface="Arial" panose="020B0604020202020204" pitchFamily="34" charset="0"/>
              </a:rPr>
              <a:t>Room </a:t>
            </a:r>
            <a:r>
              <a:rPr lang="en-US" altLang="zh-CN" sz="600" dirty="0">
                <a:latin typeface="Arial" panose="020B0604020202020204" pitchFamily="34" charset="0"/>
                <a:cs typeface="Arial" panose="020B0604020202020204" pitchFamily="34" charset="0"/>
              </a:rPr>
              <a:t>1</a:t>
            </a:r>
            <a:endParaRPr lang="en-US" sz="600" dirty="0">
              <a:latin typeface="Arial" panose="020B0604020202020204" pitchFamily="34" charset="0"/>
              <a:cs typeface="Arial" panose="020B0604020202020204" pitchFamily="34" charset="0"/>
            </a:endParaRPr>
          </a:p>
        </p:txBody>
      </p:sp>
      <p:sp>
        <p:nvSpPr>
          <p:cNvPr id="30" name="TextBox 29">
            <a:extLst>
              <a:ext uri="{FF2B5EF4-FFF2-40B4-BE49-F238E27FC236}">
                <a16:creationId xmlns:a16="http://schemas.microsoft.com/office/drawing/2014/main" id="{B19D9B66-C47C-6C4F-8DE4-9AD642B4BA30}"/>
              </a:ext>
            </a:extLst>
          </p:cNvPr>
          <p:cNvSpPr txBox="1"/>
          <p:nvPr/>
        </p:nvSpPr>
        <p:spPr>
          <a:xfrm>
            <a:off x="7251054" y="4615914"/>
            <a:ext cx="504056" cy="184666"/>
          </a:xfrm>
          <a:prstGeom prst="rect">
            <a:avLst/>
          </a:prstGeom>
          <a:noFill/>
        </p:spPr>
        <p:txBody>
          <a:bodyPr wrap="square" rtlCol="0">
            <a:spAutoFit/>
          </a:bodyPr>
          <a:lstStyle/>
          <a:p>
            <a:r>
              <a:rPr lang="en-US" sz="600" dirty="0">
                <a:latin typeface="Arial" panose="020B0604020202020204" pitchFamily="34" charset="0"/>
                <a:cs typeface="Arial" panose="020B0604020202020204" pitchFamily="34" charset="0"/>
              </a:rPr>
              <a:t>Campus</a:t>
            </a:r>
          </a:p>
        </p:txBody>
      </p:sp>
    </p:spTree>
    <p:custDataLst>
      <p:tags r:id="rId1"/>
    </p:custDataLst>
    <p:extLst>
      <p:ext uri="{BB962C8B-B14F-4D97-AF65-F5344CB8AC3E}">
        <p14:creationId xmlns:p14="http://schemas.microsoft.com/office/powerpoint/2010/main" val="1073831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文本框 4">
            <a:extLst>
              <a:ext uri="{FF2B5EF4-FFF2-40B4-BE49-F238E27FC236}">
                <a16:creationId xmlns:a16="http://schemas.microsoft.com/office/drawing/2014/main" id="{919BAE77-AE50-144F-813C-216793FCA982}"/>
              </a:ext>
            </a:extLst>
          </p:cNvPr>
          <p:cNvSpPr txBox="1">
            <a:spLocks noChangeArrowheads="1"/>
          </p:cNvSpPr>
          <p:nvPr/>
        </p:nvSpPr>
        <p:spPr bwMode="auto">
          <a:xfrm>
            <a:off x="467544" y="761057"/>
            <a:ext cx="8280920" cy="1587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en-US" altLang="zh-CN" sz="1600" b="1" dirty="0">
                <a:cs typeface="Arial" panose="020B0604020202020204" pitchFamily="34" charset="0"/>
                <a:sym typeface="黑体" panose="02010609060101010101" pitchFamily="49" charset="-122"/>
              </a:rPr>
              <a:t>Do you have any requirement for active-active data </a:t>
            </a:r>
            <a:r>
              <a:rPr lang="en-US" altLang="zh-CN" sz="1600" b="1" dirty="0" err="1">
                <a:cs typeface="Arial" panose="020B0604020202020204" pitchFamily="34" charset="0"/>
                <a:sym typeface="黑体" panose="02010609060101010101" pitchFamily="49" charset="-122"/>
              </a:rPr>
              <a:t>centre</a:t>
            </a:r>
            <a:r>
              <a:rPr lang="en-US" altLang="zh-CN" sz="1600" b="1" dirty="0">
                <a:cs typeface="Arial" panose="020B0604020202020204" pitchFamily="34" charset="0"/>
                <a:sym typeface="黑体" panose="02010609060101010101" pitchFamily="49" charset="-122"/>
              </a:rPr>
              <a:t> solution?</a:t>
            </a:r>
          </a:p>
          <a:p>
            <a:pPr>
              <a:lnSpc>
                <a:spcPct val="130000"/>
              </a:lnSpc>
            </a:pPr>
            <a:r>
              <a:rPr lang="en-US" altLang="zh-CN" sz="1200" dirty="0">
                <a:cs typeface="Arial" panose="020B0604020202020204" pitchFamily="34" charset="0"/>
                <a:sym typeface="黑体" panose="02010609060101010101" pitchFamily="49" charset="-122"/>
              </a:rPr>
              <a:t>       A. Yes, the server rooms are located on different floors in the same building </a:t>
            </a:r>
          </a:p>
          <a:p>
            <a:pPr>
              <a:lnSpc>
                <a:spcPct val="130000"/>
              </a:lnSpc>
            </a:pPr>
            <a:r>
              <a:rPr lang="en-US" altLang="zh-CN" sz="1200" dirty="0">
                <a:cs typeface="Arial" panose="020B0604020202020204" pitchFamily="34" charset="0"/>
                <a:sym typeface="黑体" panose="02010609060101010101" pitchFamily="49" charset="-122"/>
              </a:rPr>
              <a:t>       B. Yes, the server rooms are located in 2 buildings side by side</a:t>
            </a:r>
          </a:p>
          <a:p>
            <a:pPr>
              <a:lnSpc>
                <a:spcPct val="130000"/>
              </a:lnSpc>
            </a:pPr>
            <a:r>
              <a:rPr lang="en-US" altLang="zh-CN" sz="1200" dirty="0">
                <a:cs typeface="Arial" panose="020B0604020202020204" pitchFamily="34" charset="0"/>
                <a:sym typeface="黑体" panose="02010609060101010101" pitchFamily="49" charset="-122"/>
              </a:rPr>
              <a:t>       C. Yes, the server rooms are located in 2 buildings in the same campus </a:t>
            </a:r>
          </a:p>
          <a:p>
            <a:pPr>
              <a:lnSpc>
                <a:spcPct val="130000"/>
              </a:lnSpc>
            </a:pPr>
            <a:r>
              <a:rPr lang="en-US" altLang="zh-CN" sz="1200" dirty="0">
                <a:cs typeface="Arial" panose="020B0604020202020204" pitchFamily="34" charset="0"/>
                <a:sym typeface="黑体" panose="02010609060101010101" pitchFamily="49" charset="-122"/>
              </a:rPr>
              <a:t>       D. Yes, 2 sites are located in the same city but dozens of </a:t>
            </a:r>
            <a:r>
              <a:rPr lang="en-US" altLang="zh-CN" sz="1200" dirty="0" err="1">
                <a:cs typeface="Arial" panose="020B0604020202020204" pitchFamily="34" charset="0"/>
                <a:sym typeface="黑体" panose="02010609060101010101" pitchFamily="49" charset="-122"/>
              </a:rPr>
              <a:t>kilometres</a:t>
            </a:r>
            <a:r>
              <a:rPr lang="en-US" altLang="zh-CN" sz="1200" dirty="0">
                <a:cs typeface="Arial" panose="020B0604020202020204" pitchFamily="34" charset="0"/>
                <a:sym typeface="黑体" panose="02010609060101010101" pitchFamily="49" charset="-122"/>
              </a:rPr>
              <a:t> away from each other</a:t>
            </a:r>
          </a:p>
          <a:p>
            <a:pPr>
              <a:lnSpc>
                <a:spcPct val="130000"/>
              </a:lnSpc>
            </a:pPr>
            <a:r>
              <a:rPr lang="en-US" altLang="zh-CN" sz="1200" dirty="0">
                <a:cs typeface="Arial" panose="020B0604020202020204" pitchFamily="34" charset="0"/>
                <a:sym typeface="黑体" panose="02010609060101010101" pitchFamily="49" charset="-122"/>
              </a:rPr>
              <a:t>       E. No, never had requirement for such a high level protection </a:t>
            </a:r>
          </a:p>
        </p:txBody>
      </p:sp>
      <p:sp>
        <p:nvSpPr>
          <p:cNvPr id="3" name="Title 2">
            <a:extLst>
              <a:ext uri="{FF2B5EF4-FFF2-40B4-BE49-F238E27FC236}">
                <a16:creationId xmlns:a16="http://schemas.microsoft.com/office/drawing/2014/main" id="{F3D78C29-5158-304A-9CB7-B9E24D1E36CE}"/>
              </a:ext>
            </a:extLst>
          </p:cNvPr>
          <p:cNvSpPr>
            <a:spLocks noGrp="1"/>
          </p:cNvSpPr>
          <p:nvPr>
            <p:ph type="title"/>
          </p:nvPr>
        </p:nvSpPr>
        <p:spPr>
          <a:xfrm>
            <a:off x="251520" y="339502"/>
            <a:ext cx="5400600" cy="421555"/>
          </a:xfrm>
        </p:spPr>
        <p:txBody>
          <a:bodyPr/>
          <a:lstStyle/>
          <a:p>
            <a:pPr algn="l"/>
            <a:r>
              <a:rPr lang="en-US" sz="1800" b="1" dirty="0">
                <a:sym typeface="黑体" panose="02010609060101010101" pitchFamily="49" charset="-122"/>
              </a:rPr>
              <a:t>Polling 1:</a:t>
            </a:r>
            <a:endParaRPr lang="en-US" sz="1800" dirty="0"/>
          </a:p>
        </p:txBody>
      </p:sp>
    </p:spTree>
    <p:custDataLst>
      <p:tags r:id="rId1"/>
    </p:custDataLst>
    <p:extLst>
      <p:ext uri="{BB962C8B-B14F-4D97-AF65-F5344CB8AC3E}">
        <p14:creationId xmlns:p14="http://schemas.microsoft.com/office/powerpoint/2010/main" val="9799265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395536" y="1347614"/>
            <a:ext cx="8424936" cy="187220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r>
              <a:rPr lang="en-US" sz="3600" b="1" dirty="0">
                <a:latin typeface="Arial" panose="020B0604020202020204" pitchFamily="34" charset="0"/>
                <a:cs typeface="Arial" panose="020B0604020202020204" pitchFamily="34" charset="0"/>
              </a:rPr>
              <a:t>GPU Support</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91294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539552" y="195486"/>
            <a:ext cx="3816424"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a:latin typeface="Arial" panose="020B0604020202020204" pitchFamily="34" charset="0"/>
                <a:cs typeface="Arial" panose="020B0604020202020204" pitchFamily="34" charset="0"/>
              </a:rPr>
              <a:t>GPU Support </a:t>
            </a:r>
            <a:r>
              <a:rPr lang="en-US" altLang="en-US" sz="1200" dirty="0">
                <a:solidFill>
                  <a:prstClr val="black"/>
                </a:solidFill>
                <a:latin typeface="Arial" panose="020B0604020202020204" pitchFamily="34" charset="0"/>
                <a:cs typeface="Arial" panose="020B0604020202020204" pitchFamily="34" charset="0"/>
              </a:rPr>
              <a:t>(</a:t>
            </a:r>
            <a:r>
              <a:rPr lang="en-US" altLang="en-US" sz="1200" dirty="0" err="1">
                <a:solidFill>
                  <a:prstClr val="black"/>
                </a:solidFill>
                <a:latin typeface="Arial" panose="020B0604020202020204" pitchFamily="34" charset="0"/>
                <a:cs typeface="Arial" panose="020B0604020202020204" pitchFamily="34" charset="0"/>
              </a:rPr>
              <a:t>a</a:t>
            </a:r>
            <a:r>
              <a:rPr lang="en-US" sz="1200" dirty="0" err="1">
                <a:solidFill>
                  <a:prstClr val="black"/>
                </a:solidFill>
                <a:latin typeface="Arial" panose="020B0604020202020204" pitchFamily="34" charset="0"/>
                <a:cs typeface="Arial" panose="020B0604020202020204" pitchFamily="34" charset="0"/>
              </a:rPr>
              <a:t>Cloud</a:t>
            </a:r>
            <a:r>
              <a:rPr lang="en-US" sz="1200" dirty="0">
                <a:solidFill>
                  <a:prstClr val="black"/>
                </a:solidFill>
                <a:latin typeface="Arial" panose="020B0604020202020204" pitchFamily="34" charset="0"/>
                <a:cs typeface="Arial" panose="020B0604020202020204" pitchFamily="34" charset="0"/>
              </a:rPr>
              <a:t> 5.8.7R1)</a:t>
            </a:r>
            <a:endParaRPr lang="en-US" sz="12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073FB22-18A4-F740-BBF9-BD2B62E9362D}"/>
              </a:ext>
            </a:extLst>
          </p:cNvPr>
          <p:cNvSpPr txBox="1"/>
          <p:nvPr/>
        </p:nvSpPr>
        <p:spPr>
          <a:xfrm>
            <a:off x="539552" y="690113"/>
            <a:ext cx="8280920" cy="1692771"/>
          </a:xfrm>
          <a:prstGeom prst="rect">
            <a:avLst/>
          </a:prstGeom>
          <a:noFill/>
        </p:spPr>
        <p:txBody>
          <a:bodyPr wrap="square" rtlCol="0">
            <a:spAutoFit/>
          </a:bodyPr>
          <a:lstStyle/>
          <a:p>
            <a:pPr lvl="0"/>
            <a:r>
              <a:rPr lang="en-US" sz="1600" b="1" dirty="0">
                <a:solidFill>
                  <a:prstClr val="black"/>
                </a:solidFill>
                <a:latin typeface="Arial" panose="020B0604020202020204" pitchFamily="34" charset="0"/>
                <a:cs typeface="Arial" panose="020B0604020202020204" pitchFamily="34" charset="0"/>
              </a:rPr>
              <a:t>What is GPU?</a:t>
            </a:r>
          </a:p>
          <a:p>
            <a:r>
              <a:rPr lang="en-HK" sz="1400" dirty="0">
                <a:solidFill>
                  <a:prstClr val="black"/>
                </a:solidFill>
                <a:latin typeface="Arial" panose="020B0604020202020204" pitchFamily="34" charset="0"/>
                <a:cs typeface="Arial" panose="020B0604020202020204" pitchFamily="34" charset="0"/>
              </a:rPr>
              <a:t>A graphics processing unit (GPU) is a specialized electronic circuit designed to rapidly manipulate and alter memory to accelerate the creation of images in a frame buffer intended for output to a display device.</a:t>
            </a:r>
            <a:endParaRPr lang="en-US" sz="1600"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a:p>
            <a:r>
              <a:rPr lang="en-US" sz="1600" b="1" dirty="0">
                <a:latin typeface="Arial" panose="020B0604020202020204" pitchFamily="34" charset="0"/>
                <a:cs typeface="Arial" panose="020B0604020202020204" pitchFamily="34" charset="0"/>
              </a:rPr>
              <a:t>Characteristics of </a:t>
            </a:r>
            <a:r>
              <a:rPr lang="en-US" altLang="zh-CN" sz="1600" b="1" dirty="0">
                <a:latin typeface="Arial" panose="020B0604020202020204" pitchFamily="34" charset="0"/>
                <a:cs typeface="Arial" panose="020B0604020202020204" pitchFamily="34" charset="0"/>
              </a:rPr>
              <a:t>GPU Computing</a:t>
            </a:r>
            <a:endParaRPr lang="en-US" sz="1600" b="1" dirty="0">
              <a:latin typeface="Arial" panose="020B0604020202020204" pitchFamily="34" charset="0"/>
              <a:cs typeface="Arial" panose="020B0604020202020204" pitchFamily="34" charset="0"/>
            </a:endParaRPr>
          </a:p>
          <a:p>
            <a:r>
              <a:rPr lang="en-HK" sz="1400" dirty="0">
                <a:latin typeface="Arial" panose="020B0604020202020204" pitchFamily="34" charset="0"/>
                <a:cs typeface="Arial" panose="020B0604020202020204" pitchFamily="34" charset="0"/>
              </a:rPr>
              <a:t>High concurrency, high density, massive and parallel</a:t>
            </a:r>
          </a:p>
        </p:txBody>
      </p:sp>
      <p:pic>
        <p:nvPicPr>
          <p:cNvPr id="2" name="Picture 1">
            <a:extLst>
              <a:ext uri="{FF2B5EF4-FFF2-40B4-BE49-F238E27FC236}">
                <a16:creationId xmlns:a16="http://schemas.microsoft.com/office/drawing/2014/main" id="{6C89F802-B481-5B41-A2EF-97D3F720EBE5}"/>
              </a:ext>
            </a:extLst>
          </p:cNvPr>
          <p:cNvPicPr>
            <a:picLocks noChangeAspect="1"/>
          </p:cNvPicPr>
          <p:nvPr/>
        </p:nvPicPr>
        <p:blipFill>
          <a:blip r:embed="rId3"/>
          <a:stretch>
            <a:fillRect/>
          </a:stretch>
        </p:blipFill>
        <p:spPr>
          <a:xfrm>
            <a:off x="2627784" y="2395152"/>
            <a:ext cx="3793728" cy="2599068"/>
          </a:xfrm>
          <a:prstGeom prst="rect">
            <a:avLst/>
          </a:prstGeom>
        </p:spPr>
      </p:pic>
    </p:spTree>
    <p:extLst>
      <p:ext uri="{BB962C8B-B14F-4D97-AF65-F5344CB8AC3E}">
        <p14:creationId xmlns:p14="http://schemas.microsoft.com/office/powerpoint/2010/main" val="3485219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539552" y="195486"/>
            <a:ext cx="4824536"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a:latin typeface="Arial" panose="020B0604020202020204" pitchFamily="34" charset="0"/>
                <a:cs typeface="Arial" panose="020B0604020202020204" pitchFamily="34" charset="0"/>
              </a:rPr>
              <a:t>GPU Support </a:t>
            </a:r>
            <a:r>
              <a:rPr lang="en-US" altLang="en-US" sz="1200" dirty="0">
                <a:latin typeface="Arial" panose="020B0604020202020204" pitchFamily="34" charset="0"/>
                <a:cs typeface="Arial" panose="020B0604020202020204" pitchFamily="34" charset="0"/>
              </a:rPr>
              <a:t>(</a:t>
            </a:r>
            <a:r>
              <a:rPr lang="en-US" altLang="en-US" sz="1200" dirty="0" err="1">
                <a:latin typeface="Arial" panose="020B0604020202020204" pitchFamily="34" charset="0"/>
                <a:cs typeface="Arial" panose="020B0604020202020204" pitchFamily="34" charset="0"/>
              </a:rPr>
              <a:t>a</a:t>
            </a:r>
            <a:r>
              <a:rPr lang="en-US" sz="1200" dirty="0" err="1">
                <a:latin typeface="Arial" panose="020B0604020202020204" pitchFamily="34" charset="0"/>
                <a:cs typeface="Arial" panose="020B0604020202020204" pitchFamily="34" charset="0"/>
              </a:rPr>
              <a:t>Cloud</a:t>
            </a:r>
            <a:r>
              <a:rPr lang="en-US" sz="1200" dirty="0">
                <a:latin typeface="Arial" panose="020B0604020202020204" pitchFamily="34" charset="0"/>
                <a:cs typeface="Arial" panose="020B0604020202020204" pitchFamily="34" charset="0"/>
              </a:rPr>
              <a:t> 5.8.7R1)</a:t>
            </a:r>
          </a:p>
        </p:txBody>
      </p:sp>
      <p:sp>
        <p:nvSpPr>
          <p:cNvPr id="3" name="TextBox 2">
            <a:extLst>
              <a:ext uri="{FF2B5EF4-FFF2-40B4-BE49-F238E27FC236}">
                <a16:creationId xmlns:a16="http://schemas.microsoft.com/office/drawing/2014/main" id="{5073FB22-18A4-F740-BBF9-BD2B62E9362D}"/>
              </a:ext>
            </a:extLst>
          </p:cNvPr>
          <p:cNvSpPr txBox="1"/>
          <p:nvPr/>
        </p:nvSpPr>
        <p:spPr>
          <a:xfrm>
            <a:off x="539552" y="690113"/>
            <a:ext cx="8280920" cy="1477328"/>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Applications</a:t>
            </a:r>
            <a:r>
              <a:rPr lang="zh-CN" altLang="en-US" sz="1600" b="1" dirty="0">
                <a:latin typeface="Arial" panose="020B0604020202020204" pitchFamily="34" charset="0"/>
                <a:cs typeface="Arial" panose="020B0604020202020204" pitchFamily="34" charset="0"/>
              </a:rPr>
              <a:t> </a:t>
            </a:r>
            <a:r>
              <a:rPr lang="en-US" altLang="zh-CN" sz="1600" b="1" dirty="0">
                <a:latin typeface="Arial" panose="020B0604020202020204" pitchFamily="34" charset="0"/>
                <a:cs typeface="Arial" panose="020B0604020202020204" pitchFamily="34" charset="0"/>
              </a:rPr>
              <a:t>that require GPU</a:t>
            </a:r>
            <a:endParaRPr lang="en-US" sz="1600" b="1" dirty="0">
              <a:latin typeface="Arial" panose="020B0604020202020204" pitchFamily="34" charset="0"/>
              <a:cs typeface="Arial" panose="020B0604020202020204" pitchFamily="34" charset="0"/>
            </a:endParaRPr>
          </a:p>
          <a:p>
            <a:r>
              <a:rPr lang="en-HK" sz="1400" dirty="0">
                <a:latin typeface="Arial" panose="020B0604020202020204" pitchFamily="34" charset="0"/>
                <a:cs typeface="Arial" panose="020B0604020202020204" pitchFamily="34" charset="0"/>
              </a:rPr>
              <a:t>GIS (geographic information system), graphics rendering system, deep learning system, computer-aided engineering, etc</a:t>
            </a:r>
          </a:p>
          <a:p>
            <a:endParaRPr lang="en-HK" sz="1600" dirty="0">
              <a:latin typeface="Arial" panose="020B0604020202020204" pitchFamily="34" charset="0"/>
              <a:cs typeface="Arial" panose="020B0604020202020204" pitchFamily="34" charset="0"/>
            </a:endParaRPr>
          </a:p>
          <a:p>
            <a:r>
              <a:rPr lang="en-HK" sz="1600" b="1" dirty="0">
                <a:latin typeface="Arial" panose="020B0604020202020204" pitchFamily="34" charset="0"/>
                <a:cs typeface="Arial" panose="020B0604020202020204" pitchFamily="34" charset="0"/>
              </a:rPr>
              <a:t>Scenarios</a:t>
            </a:r>
          </a:p>
          <a:p>
            <a:r>
              <a:rPr lang="en-HK" sz="1400" dirty="0">
                <a:latin typeface="Arial" panose="020B0604020202020204" pitchFamily="34" charset="0"/>
                <a:cs typeface="Arial" panose="020B0604020202020204" pitchFamily="34" charset="0"/>
              </a:rPr>
              <a:t>Video transcoding and streaming, graphics rendering, labs for deep learning and big data applications</a:t>
            </a:r>
          </a:p>
        </p:txBody>
      </p:sp>
      <p:pic>
        <p:nvPicPr>
          <p:cNvPr id="2" name="Picture 1">
            <a:extLst>
              <a:ext uri="{FF2B5EF4-FFF2-40B4-BE49-F238E27FC236}">
                <a16:creationId xmlns:a16="http://schemas.microsoft.com/office/drawing/2014/main" id="{21CF55B5-B54E-754D-BF8F-B33F00BA9860}"/>
              </a:ext>
            </a:extLst>
          </p:cNvPr>
          <p:cNvPicPr>
            <a:picLocks noChangeAspect="1"/>
          </p:cNvPicPr>
          <p:nvPr/>
        </p:nvPicPr>
        <p:blipFill>
          <a:blip r:embed="rId2"/>
          <a:stretch>
            <a:fillRect/>
          </a:stretch>
        </p:blipFill>
        <p:spPr>
          <a:xfrm>
            <a:off x="5364088" y="2573316"/>
            <a:ext cx="2804929" cy="2179997"/>
          </a:xfrm>
          <a:prstGeom prst="rect">
            <a:avLst/>
          </a:prstGeom>
        </p:spPr>
      </p:pic>
      <p:sp>
        <p:nvSpPr>
          <p:cNvPr id="6" name="TextBox 5">
            <a:extLst>
              <a:ext uri="{FF2B5EF4-FFF2-40B4-BE49-F238E27FC236}">
                <a16:creationId xmlns:a16="http://schemas.microsoft.com/office/drawing/2014/main" id="{495516ED-465F-9147-A131-B5D8ED013F07}"/>
              </a:ext>
            </a:extLst>
          </p:cNvPr>
          <p:cNvSpPr txBox="1"/>
          <p:nvPr/>
        </p:nvSpPr>
        <p:spPr>
          <a:xfrm>
            <a:off x="6500878" y="4786984"/>
            <a:ext cx="648072" cy="276999"/>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CAE</a:t>
            </a:r>
          </a:p>
        </p:txBody>
      </p:sp>
      <p:pic>
        <p:nvPicPr>
          <p:cNvPr id="7" name="Picture 6">
            <a:extLst>
              <a:ext uri="{FF2B5EF4-FFF2-40B4-BE49-F238E27FC236}">
                <a16:creationId xmlns:a16="http://schemas.microsoft.com/office/drawing/2014/main" id="{4CA8BC45-C628-874F-9FA2-65A019071572}"/>
              </a:ext>
            </a:extLst>
          </p:cNvPr>
          <p:cNvPicPr>
            <a:picLocks noChangeAspect="1"/>
          </p:cNvPicPr>
          <p:nvPr/>
        </p:nvPicPr>
        <p:blipFill>
          <a:blip r:embed="rId3"/>
          <a:stretch>
            <a:fillRect/>
          </a:stretch>
        </p:blipFill>
        <p:spPr>
          <a:xfrm>
            <a:off x="683568" y="2427734"/>
            <a:ext cx="3538131" cy="2471163"/>
          </a:xfrm>
          <a:prstGeom prst="rect">
            <a:avLst/>
          </a:prstGeom>
        </p:spPr>
      </p:pic>
      <p:sp>
        <p:nvSpPr>
          <p:cNvPr id="8" name="TextBox 7">
            <a:extLst>
              <a:ext uri="{FF2B5EF4-FFF2-40B4-BE49-F238E27FC236}">
                <a16:creationId xmlns:a16="http://schemas.microsoft.com/office/drawing/2014/main" id="{CBA9BB87-264C-2543-8CB0-60822718E86B}"/>
              </a:ext>
            </a:extLst>
          </p:cNvPr>
          <p:cNvSpPr txBox="1"/>
          <p:nvPr/>
        </p:nvSpPr>
        <p:spPr>
          <a:xfrm>
            <a:off x="2962747" y="4614813"/>
            <a:ext cx="648072" cy="276999"/>
          </a:xfrm>
          <a:prstGeom prst="rect">
            <a:avLst/>
          </a:prstGeom>
          <a:noFill/>
        </p:spPr>
        <p:txBody>
          <a:bodyPr wrap="square" rtlCol="0">
            <a:spAutoFit/>
          </a:bodyPr>
          <a:lstStyle/>
          <a:p>
            <a:r>
              <a:rPr lang="en-US" sz="1200" dirty="0">
                <a:latin typeface="Arial" panose="020B0604020202020204" pitchFamily="34" charset="0"/>
                <a:cs typeface="Arial" panose="020B0604020202020204" pitchFamily="34" charset="0"/>
              </a:rPr>
              <a:t>GIS</a:t>
            </a:r>
          </a:p>
        </p:txBody>
      </p:sp>
    </p:spTree>
    <p:extLst>
      <p:ext uri="{BB962C8B-B14F-4D97-AF65-F5344CB8AC3E}">
        <p14:creationId xmlns:p14="http://schemas.microsoft.com/office/powerpoint/2010/main" val="40717203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pPr algn="l"/>
            <a:r>
              <a:rPr kumimoji="1" lang="en-US" altLang="zh-Hans" sz="1800" b="1" dirty="0" err="1">
                <a:latin typeface="Arial" panose="020B0604020202020204" pitchFamily="34" charset="0"/>
                <a:cs typeface="Arial" panose="020B0604020202020204" pitchFamily="34" charset="0"/>
              </a:rPr>
              <a:t>aCloud</a:t>
            </a:r>
            <a:r>
              <a:rPr kumimoji="1" lang="en-US" altLang="zh-Hans" sz="1800" b="1" dirty="0">
                <a:latin typeface="Arial" panose="020B0604020202020204" pitchFamily="34" charset="0"/>
                <a:cs typeface="Arial" panose="020B0604020202020204" pitchFamily="34" charset="0"/>
              </a:rPr>
              <a:t> </a:t>
            </a:r>
            <a:r>
              <a:rPr kumimoji="1" lang="en-US" altLang="zh-Hans" sz="1800" b="1" dirty="0" err="1">
                <a:latin typeface="Arial" panose="020B0604020202020204" pitchFamily="34" charset="0"/>
                <a:cs typeface="Arial" panose="020B0604020202020204" pitchFamily="34" charset="0"/>
              </a:rPr>
              <a:t>vGPU</a:t>
            </a:r>
            <a:r>
              <a:rPr kumimoji="1" lang="en-US" altLang="zh-Hans" sz="1800" b="1" dirty="0">
                <a:latin typeface="Arial" panose="020B0604020202020204" pitchFamily="34" charset="0"/>
                <a:cs typeface="Arial" panose="020B0604020202020204" pitchFamily="34" charset="0"/>
              </a:rPr>
              <a:t> Solution</a:t>
            </a:r>
            <a:endParaRPr kumimoji="1" lang="zh-CN" altLang="en-US" sz="1800" b="1" dirty="0">
              <a:latin typeface="Arial" panose="020B0604020202020204" pitchFamily="34" charset="0"/>
              <a:cs typeface="Arial" panose="020B0604020202020204" pitchFamily="34" charset="0"/>
            </a:endParaRPr>
          </a:p>
        </p:txBody>
      </p:sp>
      <p:sp>
        <p:nvSpPr>
          <p:cNvPr id="5" name="文本框 4">
            <a:extLst>
              <a:ext uri="{FF2B5EF4-FFF2-40B4-BE49-F238E27FC236}">
                <a16:creationId xmlns:a16="http://schemas.microsoft.com/office/drawing/2014/main" id="{9905D820-112F-6B4F-9A44-D991F1E7B528}"/>
              </a:ext>
            </a:extLst>
          </p:cNvPr>
          <p:cNvSpPr txBox="1"/>
          <p:nvPr/>
        </p:nvSpPr>
        <p:spPr>
          <a:xfrm>
            <a:off x="5777554" y="968391"/>
            <a:ext cx="3239021" cy="4324261"/>
          </a:xfrm>
          <a:prstGeom prst="rect">
            <a:avLst/>
          </a:prstGeom>
          <a:noFill/>
        </p:spPr>
        <p:txBody>
          <a:bodyPr wrap="square" rtlCol="0">
            <a:spAutoFit/>
          </a:bodyPr>
          <a:lstStyle/>
          <a:p>
            <a:pPr>
              <a:lnSpc>
                <a:spcPct val="150000"/>
              </a:lnSpc>
            </a:pPr>
            <a:r>
              <a:rPr lang="en-US" altLang="zh-CN" sz="1400" dirty="0">
                <a:solidFill>
                  <a:prstClr val="black"/>
                </a:solidFill>
                <a:latin typeface="Arial" panose="020B0604020202020204" pitchFamily="34" charset="0"/>
                <a:ea typeface="微软雅黑" panose="020B0503020204020204" pitchFamily="34" charset="-122"/>
                <a:cs typeface="Arial" panose="020B0604020202020204" pitchFamily="34" charset="0"/>
              </a:rPr>
              <a:t>Logically partition a physical GPU into multiple </a:t>
            </a:r>
            <a:r>
              <a:rPr lang="en-US" altLang="zh-CN" sz="1400" dirty="0" err="1">
                <a:solidFill>
                  <a:prstClr val="black"/>
                </a:solidFill>
                <a:latin typeface="Arial" panose="020B0604020202020204" pitchFamily="34" charset="0"/>
                <a:ea typeface="微软雅黑" panose="020B0503020204020204" pitchFamily="34" charset="-122"/>
                <a:cs typeface="Arial" panose="020B0604020202020204" pitchFamily="34" charset="0"/>
              </a:rPr>
              <a:t>vGPUs</a:t>
            </a:r>
            <a:r>
              <a:rPr lang="en-US" altLang="zh-CN" sz="1400" dirty="0">
                <a:solidFill>
                  <a:prstClr val="black"/>
                </a:solidFill>
                <a:latin typeface="Arial" panose="020B0604020202020204" pitchFamily="34" charset="0"/>
                <a:ea typeface="微软雅黑" panose="020B0503020204020204" pitchFamily="34" charset="-122"/>
                <a:cs typeface="Arial" panose="020B0604020202020204" pitchFamily="34" charset="0"/>
              </a:rPr>
              <a:t> for multiple VMs to use</a:t>
            </a:r>
          </a:p>
          <a:p>
            <a:pPr marL="285750" indent="-285750">
              <a:lnSpc>
                <a:spcPct val="150000"/>
              </a:lnSpc>
              <a:buFont typeface="Arial" panose="020B0604020202020204" pitchFamily="34" charset="0"/>
              <a:buChar char="•"/>
            </a:pPr>
            <a:r>
              <a:rPr lang="en-US" altLang="zh-CN" sz="1300" dirty="0">
                <a:solidFill>
                  <a:prstClr val="black"/>
                </a:solidFill>
                <a:latin typeface="Arial" panose="020B0604020202020204" pitchFamily="34" charset="0"/>
                <a:ea typeface="微软雅黑" panose="020B0503020204020204" pitchFamily="34" charset="-122"/>
                <a:cs typeface="Arial" panose="020B0604020202020204" pitchFamily="34" charset="0"/>
              </a:rPr>
              <a:t>Server hardware must be installed with NVDIA GPU cards that support </a:t>
            </a:r>
            <a:r>
              <a:rPr lang="en-US" altLang="zh-CN" sz="1300" dirty="0" err="1">
                <a:solidFill>
                  <a:prstClr val="black"/>
                </a:solidFill>
                <a:latin typeface="Arial" panose="020B0604020202020204" pitchFamily="34" charset="0"/>
                <a:ea typeface="微软雅黑" panose="020B0503020204020204" pitchFamily="34" charset="-122"/>
                <a:cs typeface="Arial" panose="020B0604020202020204" pitchFamily="34" charset="0"/>
              </a:rPr>
              <a:t>vGPU</a:t>
            </a:r>
            <a:endParaRPr lang="en-US" altLang="zh-CN" sz="13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a:p>
            <a:pPr marL="285750" indent="-285750">
              <a:lnSpc>
                <a:spcPct val="150000"/>
              </a:lnSpc>
              <a:buFont typeface="Arial" panose="020B0604020202020204" pitchFamily="34" charset="0"/>
              <a:buChar char="•"/>
            </a:pPr>
            <a:r>
              <a:rPr lang="en-US" altLang="zh-CN" sz="1300" dirty="0">
                <a:solidFill>
                  <a:prstClr val="black"/>
                </a:solidFill>
                <a:latin typeface="Arial" panose="020B0604020202020204" pitchFamily="34" charset="0"/>
                <a:ea typeface="微软雅黑" panose="020B0503020204020204" pitchFamily="34" charset="-122"/>
                <a:cs typeface="Arial" panose="020B0604020202020204" pitchFamily="34" charset="0"/>
              </a:rPr>
              <a:t>NVIDA </a:t>
            </a:r>
            <a:r>
              <a:rPr lang="en-US" altLang="zh-CN" sz="1300" dirty="0" err="1">
                <a:solidFill>
                  <a:prstClr val="black"/>
                </a:solidFill>
                <a:latin typeface="Arial" panose="020B0604020202020204" pitchFamily="34" charset="0"/>
                <a:ea typeface="微软雅黑" panose="020B0503020204020204" pitchFamily="34" charset="-122"/>
                <a:cs typeface="Arial" panose="020B0604020202020204" pitchFamily="34" charset="0"/>
              </a:rPr>
              <a:t>vGPU</a:t>
            </a:r>
            <a:r>
              <a:rPr lang="en-US" altLang="zh-CN" sz="1300" dirty="0">
                <a:solidFill>
                  <a:prstClr val="black"/>
                </a:solidFill>
                <a:latin typeface="Arial" panose="020B0604020202020204" pitchFamily="34" charset="0"/>
                <a:ea typeface="微软雅黑" panose="020B0503020204020204" pitchFamily="34" charset="-122"/>
                <a:cs typeface="Arial" panose="020B0604020202020204" pitchFamily="34" charset="0"/>
              </a:rPr>
              <a:t> manager is embedded in the hypervisor, it takes charge of virtualizing physical GPU into </a:t>
            </a:r>
            <a:r>
              <a:rPr lang="en-US" altLang="zh-CN" sz="1300" dirty="0" err="1">
                <a:solidFill>
                  <a:prstClr val="black"/>
                </a:solidFill>
                <a:latin typeface="Arial" panose="020B0604020202020204" pitchFamily="34" charset="0"/>
                <a:ea typeface="微软雅黑" panose="020B0503020204020204" pitchFamily="34" charset="-122"/>
                <a:cs typeface="Arial" panose="020B0604020202020204" pitchFamily="34" charset="0"/>
              </a:rPr>
              <a:t>vGPUs</a:t>
            </a:r>
            <a:endParaRPr lang="en-US" altLang="zh-CN" sz="1300" dirty="0">
              <a:solidFill>
                <a:prstClr val="black"/>
              </a:solidFill>
              <a:latin typeface="Arial" panose="020B0604020202020204" pitchFamily="34" charset="0"/>
              <a:ea typeface="微软雅黑" panose="020B0503020204020204" pitchFamily="34" charset="-122"/>
              <a:cs typeface="Arial" panose="020B0604020202020204" pitchFamily="34" charset="0"/>
            </a:endParaRPr>
          </a:p>
          <a:p>
            <a:pPr marL="285750" indent="-285750">
              <a:lnSpc>
                <a:spcPct val="150000"/>
              </a:lnSpc>
              <a:buFont typeface="Arial" panose="020B0604020202020204" pitchFamily="34" charset="0"/>
              <a:buChar char="•"/>
            </a:pPr>
            <a:r>
              <a:rPr lang="en-US" altLang="zh-CN" sz="1300" dirty="0">
                <a:solidFill>
                  <a:prstClr val="black"/>
                </a:solidFill>
                <a:latin typeface="Arial" panose="020B0604020202020204" pitchFamily="34" charset="0"/>
                <a:ea typeface="微软雅黑" panose="020B0503020204020204" pitchFamily="34" charset="-122"/>
                <a:cs typeface="Arial" panose="020B0604020202020204" pitchFamily="34" charset="0"/>
              </a:rPr>
              <a:t>GPU drivers must be installed on VMs</a:t>
            </a:r>
          </a:p>
          <a:p>
            <a:pPr marL="285750" indent="-285750">
              <a:lnSpc>
                <a:spcPct val="150000"/>
              </a:lnSpc>
              <a:buFont typeface="Arial" panose="020B0604020202020204" pitchFamily="34" charset="0"/>
              <a:buChar char="•"/>
            </a:pPr>
            <a:endParaRPr lang="en-US" altLang="zh-CN" sz="1400" dirty="0">
              <a:latin typeface="Arial" panose="020B0604020202020204" pitchFamily="34" charset="0"/>
              <a:ea typeface="Microsoft YaHei" charset="-122"/>
              <a:cs typeface="Arial" panose="020B0604020202020204" pitchFamily="34" charset="0"/>
            </a:endParaRPr>
          </a:p>
          <a:p>
            <a:pPr>
              <a:lnSpc>
                <a:spcPct val="150000"/>
              </a:lnSpc>
            </a:pPr>
            <a:endParaRPr lang="zh-CN" altLang="zh-CN" sz="1400" dirty="0">
              <a:latin typeface="Microsoft YaHei" charset="-122"/>
              <a:ea typeface="Microsoft YaHei" charset="-122"/>
              <a:cs typeface="Microsoft YaHei" charset="-122"/>
            </a:endParaRPr>
          </a:p>
          <a:p>
            <a:endParaRPr kumimoji="1" lang="zh-CN" altLang="en-US" sz="1400" dirty="0">
              <a:latin typeface="Arial Regular"/>
            </a:endParaRPr>
          </a:p>
        </p:txBody>
      </p:sp>
      <p:sp>
        <p:nvSpPr>
          <p:cNvPr id="7" name="矩形 6">
            <a:extLst>
              <a:ext uri="{FF2B5EF4-FFF2-40B4-BE49-F238E27FC236}">
                <a16:creationId xmlns:a16="http://schemas.microsoft.com/office/drawing/2014/main" id="{C239496F-6E86-9443-AFBE-7C500A554953}"/>
              </a:ext>
            </a:extLst>
          </p:cNvPr>
          <p:cNvSpPr/>
          <p:nvPr/>
        </p:nvSpPr>
        <p:spPr>
          <a:xfrm>
            <a:off x="388689" y="2710544"/>
            <a:ext cx="4990353" cy="1852706"/>
          </a:xfrm>
          <a:prstGeom prst="rect">
            <a:avLst/>
          </a:prstGeom>
          <a:solidFill>
            <a:srgbClr val="61C3E5">
              <a:alpha val="8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dirty="0">
              <a:latin typeface="Arial" panose="020B0604020202020204" pitchFamily="34" charset="0"/>
              <a:ea typeface="微软雅黑"/>
              <a:cs typeface="Arial" panose="020B0604020202020204" pitchFamily="34" charset="0"/>
            </a:endParaRPr>
          </a:p>
        </p:txBody>
      </p:sp>
      <p:sp>
        <p:nvSpPr>
          <p:cNvPr id="8" name="圆角矩形 7">
            <a:extLst>
              <a:ext uri="{FF2B5EF4-FFF2-40B4-BE49-F238E27FC236}">
                <a16:creationId xmlns:a16="http://schemas.microsoft.com/office/drawing/2014/main" id="{EC213A40-C80C-4B4A-BF43-FD0878237FE6}"/>
              </a:ext>
            </a:extLst>
          </p:cNvPr>
          <p:cNvSpPr/>
          <p:nvPr/>
        </p:nvSpPr>
        <p:spPr>
          <a:xfrm>
            <a:off x="851863" y="3367956"/>
            <a:ext cx="4019177" cy="836706"/>
          </a:xfrm>
          <a:prstGeom prst="roundRect">
            <a:avLst/>
          </a:prstGeom>
          <a:solidFill>
            <a:srgbClr val="FF6F56">
              <a:alpha val="7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dirty="0">
                <a:latin typeface="Arial" panose="020B0604020202020204" pitchFamily="34" charset="0"/>
                <a:ea typeface="微软雅黑"/>
                <a:cs typeface="Arial" panose="020B0604020202020204" pitchFamily="34" charset="0"/>
              </a:rPr>
              <a:t>NVIDIA</a:t>
            </a:r>
            <a:r>
              <a:rPr kumimoji="1" lang="zh-CN" altLang="en-US" dirty="0">
                <a:latin typeface="Arial" panose="020B0604020202020204" pitchFamily="34" charset="0"/>
                <a:ea typeface="微软雅黑"/>
                <a:cs typeface="Arial" panose="020B0604020202020204" pitchFamily="34" charset="0"/>
              </a:rPr>
              <a:t>  </a:t>
            </a:r>
            <a:r>
              <a:rPr kumimoji="1" lang="en-US" altLang="zh-CN" dirty="0">
                <a:latin typeface="Arial" panose="020B0604020202020204" pitchFamily="34" charset="0"/>
                <a:ea typeface="微软雅黑"/>
                <a:cs typeface="Arial" panose="020B0604020202020204" pitchFamily="34" charset="0"/>
              </a:rPr>
              <a:t>GPU</a:t>
            </a:r>
            <a:endParaRPr kumimoji="1" lang="zh-CN" altLang="en-US" dirty="0">
              <a:latin typeface="Arial" panose="020B0604020202020204" pitchFamily="34" charset="0"/>
              <a:ea typeface="微软雅黑"/>
              <a:cs typeface="Arial" panose="020B0604020202020204" pitchFamily="34" charset="0"/>
            </a:endParaRPr>
          </a:p>
        </p:txBody>
      </p:sp>
      <p:sp>
        <p:nvSpPr>
          <p:cNvPr id="9" name="矩形 8">
            <a:extLst>
              <a:ext uri="{FF2B5EF4-FFF2-40B4-BE49-F238E27FC236}">
                <a16:creationId xmlns:a16="http://schemas.microsoft.com/office/drawing/2014/main" id="{DC18AA7E-C94A-B349-A5F1-09328CC1820A}"/>
              </a:ext>
            </a:extLst>
          </p:cNvPr>
          <p:cNvSpPr/>
          <p:nvPr/>
        </p:nvSpPr>
        <p:spPr>
          <a:xfrm>
            <a:off x="463394" y="2909261"/>
            <a:ext cx="642472" cy="298824"/>
          </a:xfrm>
          <a:prstGeom prst="rect">
            <a:avLst/>
          </a:prstGeom>
          <a:solidFill>
            <a:schemeClr val="accent2">
              <a:lumMod val="40000"/>
              <a:lumOff val="60000"/>
              <a:alpha val="8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1200" dirty="0">
                <a:solidFill>
                  <a:schemeClr val="tx1"/>
                </a:solidFill>
                <a:latin typeface="Arial" panose="020B0604020202020204" pitchFamily="34" charset="0"/>
                <a:ea typeface="微软雅黑"/>
                <a:cs typeface="Arial" panose="020B0604020202020204" pitchFamily="34" charset="0"/>
              </a:rPr>
              <a:t>vGPU</a:t>
            </a:r>
            <a:endParaRPr kumimoji="1" lang="zh-CN" altLang="en-US" sz="1200" dirty="0">
              <a:solidFill>
                <a:schemeClr val="tx1"/>
              </a:solidFill>
              <a:latin typeface="Arial" panose="020B0604020202020204" pitchFamily="34" charset="0"/>
              <a:ea typeface="微软雅黑"/>
              <a:cs typeface="Arial" panose="020B0604020202020204" pitchFamily="34" charset="0"/>
            </a:endParaRPr>
          </a:p>
        </p:txBody>
      </p:sp>
      <p:sp>
        <p:nvSpPr>
          <p:cNvPr id="10" name="矩形 9">
            <a:extLst>
              <a:ext uri="{FF2B5EF4-FFF2-40B4-BE49-F238E27FC236}">
                <a16:creationId xmlns:a16="http://schemas.microsoft.com/office/drawing/2014/main" id="{5D2745FB-5167-9749-A789-CEB8C14BC1AB}"/>
              </a:ext>
            </a:extLst>
          </p:cNvPr>
          <p:cNvSpPr/>
          <p:nvPr/>
        </p:nvSpPr>
        <p:spPr>
          <a:xfrm>
            <a:off x="1291135" y="2909261"/>
            <a:ext cx="642472" cy="298824"/>
          </a:xfrm>
          <a:prstGeom prst="rect">
            <a:avLst/>
          </a:prstGeom>
          <a:solidFill>
            <a:schemeClr val="accent2">
              <a:lumMod val="40000"/>
              <a:lumOff val="60000"/>
              <a:alpha val="8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1200" dirty="0">
                <a:solidFill>
                  <a:schemeClr val="tx1"/>
                </a:solidFill>
                <a:latin typeface="Arial" panose="020B0604020202020204" pitchFamily="34" charset="0"/>
                <a:ea typeface="微软雅黑"/>
                <a:cs typeface="Arial" panose="020B0604020202020204" pitchFamily="34" charset="0"/>
              </a:rPr>
              <a:t>vGPU</a:t>
            </a:r>
            <a:endParaRPr kumimoji="1" lang="zh-CN" altLang="en-US" sz="1200" dirty="0">
              <a:solidFill>
                <a:schemeClr val="tx1"/>
              </a:solidFill>
              <a:latin typeface="Arial" panose="020B0604020202020204" pitchFamily="34" charset="0"/>
              <a:ea typeface="微软雅黑"/>
              <a:cs typeface="Arial" panose="020B0604020202020204" pitchFamily="34" charset="0"/>
            </a:endParaRPr>
          </a:p>
        </p:txBody>
      </p:sp>
      <p:sp>
        <p:nvSpPr>
          <p:cNvPr id="11" name="矩形 10">
            <a:extLst>
              <a:ext uri="{FF2B5EF4-FFF2-40B4-BE49-F238E27FC236}">
                <a16:creationId xmlns:a16="http://schemas.microsoft.com/office/drawing/2014/main" id="{B2F66AEB-AF76-9149-A626-C268A5F09A00}"/>
              </a:ext>
            </a:extLst>
          </p:cNvPr>
          <p:cNvSpPr/>
          <p:nvPr/>
        </p:nvSpPr>
        <p:spPr>
          <a:xfrm>
            <a:off x="2118876" y="2909261"/>
            <a:ext cx="642472" cy="298824"/>
          </a:xfrm>
          <a:prstGeom prst="rect">
            <a:avLst/>
          </a:prstGeom>
          <a:solidFill>
            <a:schemeClr val="accent2">
              <a:lumMod val="40000"/>
              <a:lumOff val="60000"/>
              <a:alpha val="8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1200" dirty="0">
                <a:solidFill>
                  <a:schemeClr val="tx1"/>
                </a:solidFill>
                <a:latin typeface="Arial" panose="020B0604020202020204" pitchFamily="34" charset="0"/>
                <a:ea typeface="微软雅黑"/>
                <a:cs typeface="Arial" panose="020B0604020202020204" pitchFamily="34" charset="0"/>
              </a:rPr>
              <a:t>vGPU</a:t>
            </a:r>
            <a:endParaRPr kumimoji="1" lang="zh-CN" altLang="en-US" sz="1200" dirty="0">
              <a:solidFill>
                <a:schemeClr val="tx1"/>
              </a:solidFill>
              <a:latin typeface="Arial" panose="020B0604020202020204" pitchFamily="34" charset="0"/>
              <a:ea typeface="微软雅黑"/>
              <a:cs typeface="Arial" panose="020B0604020202020204" pitchFamily="34" charset="0"/>
            </a:endParaRPr>
          </a:p>
        </p:txBody>
      </p:sp>
      <p:sp>
        <p:nvSpPr>
          <p:cNvPr id="12" name="矩形 11">
            <a:extLst>
              <a:ext uri="{FF2B5EF4-FFF2-40B4-BE49-F238E27FC236}">
                <a16:creationId xmlns:a16="http://schemas.microsoft.com/office/drawing/2014/main" id="{E391AEE5-9F19-8A43-838F-A071F9CBC1E7}"/>
              </a:ext>
            </a:extLst>
          </p:cNvPr>
          <p:cNvSpPr/>
          <p:nvPr/>
        </p:nvSpPr>
        <p:spPr>
          <a:xfrm>
            <a:off x="3774358" y="2909261"/>
            <a:ext cx="642472" cy="298824"/>
          </a:xfrm>
          <a:prstGeom prst="rect">
            <a:avLst/>
          </a:prstGeom>
          <a:solidFill>
            <a:schemeClr val="accent2">
              <a:lumMod val="40000"/>
              <a:lumOff val="60000"/>
              <a:alpha val="8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1200" dirty="0">
                <a:solidFill>
                  <a:schemeClr val="tx1"/>
                </a:solidFill>
                <a:latin typeface="Arial" panose="020B0604020202020204" pitchFamily="34" charset="0"/>
                <a:ea typeface="微软雅黑"/>
                <a:cs typeface="Arial" panose="020B0604020202020204" pitchFamily="34" charset="0"/>
              </a:rPr>
              <a:t>vGPU</a:t>
            </a:r>
            <a:endParaRPr kumimoji="1" lang="zh-CN" altLang="en-US" sz="1200" dirty="0">
              <a:solidFill>
                <a:schemeClr val="tx1"/>
              </a:solidFill>
              <a:latin typeface="Arial" panose="020B0604020202020204" pitchFamily="34" charset="0"/>
              <a:ea typeface="微软雅黑"/>
              <a:cs typeface="Arial" panose="020B0604020202020204" pitchFamily="34" charset="0"/>
            </a:endParaRPr>
          </a:p>
        </p:txBody>
      </p:sp>
      <p:sp>
        <p:nvSpPr>
          <p:cNvPr id="13" name="矩形 12">
            <a:extLst>
              <a:ext uri="{FF2B5EF4-FFF2-40B4-BE49-F238E27FC236}">
                <a16:creationId xmlns:a16="http://schemas.microsoft.com/office/drawing/2014/main" id="{FA09F23F-C3CE-0547-A141-BD4951423596}"/>
              </a:ext>
            </a:extLst>
          </p:cNvPr>
          <p:cNvSpPr/>
          <p:nvPr/>
        </p:nvSpPr>
        <p:spPr>
          <a:xfrm>
            <a:off x="2946617" y="2909261"/>
            <a:ext cx="642472" cy="298824"/>
          </a:xfrm>
          <a:prstGeom prst="rect">
            <a:avLst/>
          </a:prstGeom>
          <a:solidFill>
            <a:schemeClr val="accent2">
              <a:lumMod val="40000"/>
              <a:lumOff val="60000"/>
              <a:alpha val="8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1200" dirty="0">
                <a:solidFill>
                  <a:schemeClr val="tx1"/>
                </a:solidFill>
                <a:latin typeface="Arial" panose="020B0604020202020204" pitchFamily="34" charset="0"/>
                <a:ea typeface="微软雅黑"/>
                <a:cs typeface="Arial" panose="020B0604020202020204" pitchFamily="34" charset="0"/>
              </a:rPr>
              <a:t>vGPU</a:t>
            </a:r>
            <a:endParaRPr kumimoji="1" lang="zh-CN" altLang="en-US" sz="1200" dirty="0">
              <a:solidFill>
                <a:schemeClr val="tx1"/>
              </a:solidFill>
              <a:latin typeface="Arial" panose="020B0604020202020204" pitchFamily="34" charset="0"/>
              <a:ea typeface="微软雅黑"/>
              <a:cs typeface="Arial" panose="020B0604020202020204" pitchFamily="34" charset="0"/>
            </a:endParaRPr>
          </a:p>
        </p:txBody>
      </p:sp>
      <p:sp>
        <p:nvSpPr>
          <p:cNvPr id="14" name="圆角矩形 13">
            <a:extLst>
              <a:ext uri="{FF2B5EF4-FFF2-40B4-BE49-F238E27FC236}">
                <a16:creationId xmlns:a16="http://schemas.microsoft.com/office/drawing/2014/main" id="{32A6AFD3-62AB-434D-91B5-C0B10FEA95F7}"/>
              </a:ext>
            </a:extLst>
          </p:cNvPr>
          <p:cNvSpPr/>
          <p:nvPr/>
        </p:nvSpPr>
        <p:spPr>
          <a:xfrm>
            <a:off x="388689" y="962425"/>
            <a:ext cx="747059" cy="657412"/>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dirty="0">
              <a:latin typeface="Arial" panose="020B0604020202020204" pitchFamily="34" charset="0"/>
              <a:ea typeface="微软雅黑"/>
              <a:cs typeface="Arial" panose="020B0604020202020204" pitchFamily="34" charset="0"/>
            </a:endParaRPr>
          </a:p>
        </p:txBody>
      </p:sp>
      <p:sp>
        <p:nvSpPr>
          <p:cNvPr id="15" name="圆角矩形 14">
            <a:extLst>
              <a:ext uri="{FF2B5EF4-FFF2-40B4-BE49-F238E27FC236}">
                <a16:creationId xmlns:a16="http://schemas.microsoft.com/office/drawing/2014/main" id="{D4462CD8-A9CF-B644-817C-B7976D282145}"/>
              </a:ext>
            </a:extLst>
          </p:cNvPr>
          <p:cNvSpPr/>
          <p:nvPr/>
        </p:nvSpPr>
        <p:spPr>
          <a:xfrm>
            <a:off x="445465" y="1291131"/>
            <a:ext cx="645460" cy="313765"/>
          </a:xfrm>
          <a:prstGeom prst="roundRect">
            <a:avLst/>
          </a:prstGeom>
          <a:solidFill>
            <a:srgbClr val="FEC125">
              <a:alpha val="8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900" dirty="0">
                <a:latin typeface="Arial" panose="020B0604020202020204" pitchFamily="34" charset="0"/>
                <a:ea typeface="微软雅黑"/>
                <a:cs typeface="Arial" panose="020B0604020202020204" pitchFamily="34" charset="0"/>
              </a:rPr>
              <a:t>NVIDIA</a:t>
            </a:r>
            <a:r>
              <a:rPr kumimoji="1" lang="zh-CN" altLang="en-US" sz="900" dirty="0">
                <a:latin typeface="Arial" panose="020B0604020202020204" pitchFamily="34" charset="0"/>
                <a:ea typeface="微软雅黑"/>
                <a:cs typeface="Arial" panose="020B0604020202020204" pitchFamily="34" charset="0"/>
              </a:rPr>
              <a:t> </a:t>
            </a:r>
            <a:r>
              <a:rPr kumimoji="1" lang="en-US" altLang="zh-CN" sz="900" dirty="0">
                <a:latin typeface="Arial" panose="020B0604020202020204" pitchFamily="34" charset="0"/>
                <a:ea typeface="微软雅黑"/>
                <a:cs typeface="Arial" panose="020B0604020202020204" pitchFamily="34" charset="0"/>
              </a:rPr>
              <a:t>Driver</a:t>
            </a:r>
            <a:endParaRPr kumimoji="1" lang="zh-CN" altLang="en-US" sz="900" dirty="0">
              <a:latin typeface="Arial" panose="020B0604020202020204" pitchFamily="34" charset="0"/>
              <a:ea typeface="微软雅黑"/>
              <a:cs typeface="Arial" panose="020B0604020202020204" pitchFamily="34" charset="0"/>
            </a:endParaRPr>
          </a:p>
        </p:txBody>
      </p:sp>
      <p:sp>
        <p:nvSpPr>
          <p:cNvPr id="16" name="文本框 15">
            <a:extLst>
              <a:ext uri="{FF2B5EF4-FFF2-40B4-BE49-F238E27FC236}">
                <a16:creationId xmlns:a16="http://schemas.microsoft.com/office/drawing/2014/main" id="{E6739CA6-7203-DA41-9B4C-FDFA560579CC}"/>
              </a:ext>
            </a:extLst>
          </p:cNvPr>
          <p:cNvSpPr txBox="1"/>
          <p:nvPr/>
        </p:nvSpPr>
        <p:spPr>
          <a:xfrm>
            <a:off x="490347" y="943285"/>
            <a:ext cx="530915" cy="369332"/>
          </a:xfrm>
          <a:prstGeom prst="rect">
            <a:avLst/>
          </a:prstGeom>
          <a:noFill/>
        </p:spPr>
        <p:txBody>
          <a:bodyPr wrap="none" rtlCol="0">
            <a:spAutoFit/>
          </a:bodyPr>
          <a:lstStyle/>
          <a:p>
            <a:r>
              <a:rPr kumimoji="1" lang="en-US" altLang="zh-CN" dirty="0">
                <a:latin typeface="Arial" panose="020B0604020202020204" pitchFamily="34" charset="0"/>
                <a:ea typeface="微软雅黑"/>
                <a:cs typeface="Arial" panose="020B0604020202020204" pitchFamily="34" charset="0"/>
              </a:rPr>
              <a:t>VM</a:t>
            </a:r>
            <a:endParaRPr kumimoji="1" lang="zh-CN" altLang="en-US" dirty="0">
              <a:latin typeface="Arial" panose="020B0604020202020204" pitchFamily="34" charset="0"/>
              <a:ea typeface="微软雅黑"/>
              <a:cs typeface="Arial" panose="020B0604020202020204" pitchFamily="34" charset="0"/>
            </a:endParaRPr>
          </a:p>
        </p:txBody>
      </p:sp>
      <p:sp>
        <p:nvSpPr>
          <p:cNvPr id="17" name="圆角矩形 16">
            <a:extLst>
              <a:ext uri="{FF2B5EF4-FFF2-40B4-BE49-F238E27FC236}">
                <a16:creationId xmlns:a16="http://schemas.microsoft.com/office/drawing/2014/main" id="{432C9AA4-BDC2-6142-A65B-0487D835D9B9}"/>
              </a:ext>
            </a:extLst>
          </p:cNvPr>
          <p:cNvSpPr/>
          <p:nvPr/>
        </p:nvSpPr>
        <p:spPr>
          <a:xfrm>
            <a:off x="1237348" y="962425"/>
            <a:ext cx="747059" cy="657412"/>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dirty="0">
              <a:latin typeface="Arial" panose="020B0604020202020204" pitchFamily="34" charset="0"/>
              <a:ea typeface="微软雅黑"/>
              <a:cs typeface="Arial" panose="020B0604020202020204" pitchFamily="34" charset="0"/>
            </a:endParaRPr>
          </a:p>
        </p:txBody>
      </p:sp>
      <p:sp>
        <p:nvSpPr>
          <p:cNvPr id="18" name="圆角矩形 17">
            <a:extLst>
              <a:ext uri="{FF2B5EF4-FFF2-40B4-BE49-F238E27FC236}">
                <a16:creationId xmlns:a16="http://schemas.microsoft.com/office/drawing/2014/main" id="{8369A8FA-9B65-0943-8588-A426E5F7DBC3}"/>
              </a:ext>
            </a:extLst>
          </p:cNvPr>
          <p:cNvSpPr/>
          <p:nvPr/>
        </p:nvSpPr>
        <p:spPr>
          <a:xfrm>
            <a:off x="1294124" y="1291131"/>
            <a:ext cx="645460" cy="313765"/>
          </a:xfrm>
          <a:prstGeom prst="roundRect">
            <a:avLst/>
          </a:prstGeom>
          <a:solidFill>
            <a:srgbClr val="FEC125">
              <a:alpha val="8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900" dirty="0">
                <a:latin typeface="Arial" panose="020B0604020202020204" pitchFamily="34" charset="0"/>
                <a:ea typeface="微软雅黑"/>
                <a:cs typeface="Arial" panose="020B0604020202020204" pitchFamily="34" charset="0"/>
              </a:rPr>
              <a:t>NVIDIA</a:t>
            </a:r>
            <a:r>
              <a:rPr kumimoji="1" lang="zh-CN" altLang="en-US" sz="900" dirty="0">
                <a:latin typeface="Arial" panose="020B0604020202020204" pitchFamily="34" charset="0"/>
                <a:ea typeface="微软雅黑"/>
                <a:cs typeface="Arial" panose="020B0604020202020204" pitchFamily="34" charset="0"/>
              </a:rPr>
              <a:t> </a:t>
            </a:r>
            <a:r>
              <a:rPr kumimoji="1" lang="en-US" altLang="zh-CN" sz="900" dirty="0">
                <a:latin typeface="Arial" panose="020B0604020202020204" pitchFamily="34" charset="0"/>
                <a:ea typeface="微软雅黑"/>
                <a:cs typeface="Arial" panose="020B0604020202020204" pitchFamily="34" charset="0"/>
              </a:rPr>
              <a:t>Driver</a:t>
            </a:r>
            <a:endParaRPr kumimoji="1" lang="zh-CN" altLang="en-US" sz="900" dirty="0">
              <a:latin typeface="Arial" panose="020B0604020202020204" pitchFamily="34" charset="0"/>
              <a:ea typeface="微软雅黑"/>
              <a:cs typeface="Arial" panose="020B0604020202020204" pitchFamily="34" charset="0"/>
            </a:endParaRPr>
          </a:p>
        </p:txBody>
      </p:sp>
      <p:sp>
        <p:nvSpPr>
          <p:cNvPr id="19" name="文本框 18">
            <a:extLst>
              <a:ext uri="{FF2B5EF4-FFF2-40B4-BE49-F238E27FC236}">
                <a16:creationId xmlns:a16="http://schemas.microsoft.com/office/drawing/2014/main" id="{6BC9632F-1772-914C-87D7-26CC421ABA0B}"/>
              </a:ext>
            </a:extLst>
          </p:cNvPr>
          <p:cNvSpPr txBox="1"/>
          <p:nvPr/>
        </p:nvSpPr>
        <p:spPr>
          <a:xfrm>
            <a:off x="1339006" y="943285"/>
            <a:ext cx="530915" cy="369332"/>
          </a:xfrm>
          <a:prstGeom prst="rect">
            <a:avLst/>
          </a:prstGeom>
          <a:noFill/>
        </p:spPr>
        <p:txBody>
          <a:bodyPr wrap="none" rtlCol="0">
            <a:spAutoFit/>
          </a:bodyPr>
          <a:lstStyle/>
          <a:p>
            <a:r>
              <a:rPr kumimoji="1" lang="en-US" altLang="zh-CN" dirty="0">
                <a:latin typeface="Arial" panose="020B0604020202020204" pitchFamily="34" charset="0"/>
                <a:ea typeface="微软雅黑"/>
                <a:cs typeface="Arial" panose="020B0604020202020204" pitchFamily="34" charset="0"/>
              </a:rPr>
              <a:t>VM</a:t>
            </a:r>
            <a:endParaRPr kumimoji="1" lang="zh-CN" altLang="en-US" dirty="0">
              <a:latin typeface="Arial" panose="020B0604020202020204" pitchFamily="34" charset="0"/>
              <a:ea typeface="微软雅黑"/>
              <a:cs typeface="Arial" panose="020B0604020202020204" pitchFamily="34" charset="0"/>
            </a:endParaRPr>
          </a:p>
        </p:txBody>
      </p:sp>
      <p:sp>
        <p:nvSpPr>
          <p:cNvPr id="20" name="圆角矩形 19">
            <a:extLst>
              <a:ext uri="{FF2B5EF4-FFF2-40B4-BE49-F238E27FC236}">
                <a16:creationId xmlns:a16="http://schemas.microsoft.com/office/drawing/2014/main" id="{D36E25CC-4861-E54C-839D-E15FFA983B38}"/>
              </a:ext>
            </a:extLst>
          </p:cNvPr>
          <p:cNvSpPr/>
          <p:nvPr/>
        </p:nvSpPr>
        <p:spPr>
          <a:xfrm>
            <a:off x="2086007" y="962425"/>
            <a:ext cx="747059" cy="657412"/>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dirty="0">
              <a:latin typeface="Arial" panose="020B0604020202020204" pitchFamily="34" charset="0"/>
              <a:ea typeface="微软雅黑"/>
              <a:cs typeface="Arial" panose="020B0604020202020204" pitchFamily="34" charset="0"/>
            </a:endParaRPr>
          </a:p>
        </p:txBody>
      </p:sp>
      <p:sp>
        <p:nvSpPr>
          <p:cNvPr id="21" name="圆角矩形 20">
            <a:extLst>
              <a:ext uri="{FF2B5EF4-FFF2-40B4-BE49-F238E27FC236}">
                <a16:creationId xmlns:a16="http://schemas.microsoft.com/office/drawing/2014/main" id="{EF78D845-654C-7447-A133-C3D40ECD30D9}"/>
              </a:ext>
            </a:extLst>
          </p:cNvPr>
          <p:cNvSpPr/>
          <p:nvPr/>
        </p:nvSpPr>
        <p:spPr>
          <a:xfrm>
            <a:off x="2142783" y="1291131"/>
            <a:ext cx="645460" cy="313765"/>
          </a:xfrm>
          <a:prstGeom prst="roundRect">
            <a:avLst/>
          </a:prstGeom>
          <a:solidFill>
            <a:srgbClr val="FEC125">
              <a:alpha val="8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900" dirty="0">
                <a:latin typeface="Arial" panose="020B0604020202020204" pitchFamily="34" charset="0"/>
                <a:ea typeface="微软雅黑"/>
                <a:cs typeface="Arial" panose="020B0604020202020204" pitchFamily="34" charset="0"/>
              </a:rPr>
              <a:t>NVIDIA</a:t>
            </a:r>
            <a:r>
              <a:rPr kumimoji="1" lang="zh-CN" altLang="en-US" sz="900" dirty="0">
                <a:latin typeface="Arial" panose="020B0604020202020204" pitchFamily="34" charset="0"/>
                <a:ea typeface="微软雅黑"/>
                <a:cs typeface="Arial" panose="020B0604020202020204" pitchFamily="34" charset="0"/>
              </a:rPr>
              <a:t> </a:t>
            </a:r>
            <a:r>
              <a:rPr kumimoji="1" lang="en-US" altLang="zh-CN" sz="900" dirty="0">
                <a:latin typeface="Arial" panose="020B0604020202020204" pitchFamily="34" charset="0"/>
                <a:ea typeface="微软雅黑"/>
                <a:cs typeface="Arial" panose="020B0604020202020204" pitchFamily="34" charset="0"/>
              </a:rPr>
              <a:t>Driver</a:t>
            </a:r>
            <a:endParaRPr kumimoji="1" lang="zh-CN" altLang="en-US" sz="900" dirty="0">
              <a:latin typeface="Arial" panose="020B0604020202020204" pitchFamily="34" charset="0"/>
              <a:ea typeface="微软雅黑"/>
              <a:cs typeface="Arial" panose="020B0604020202020204" pitchFamily="34" charset="0"/>
            </a:endParaRPr>
          </a:p>
        </p:txBody>
      </p:sp>
      <p:sp>
        <p:nvSpPr>
          <p:cNvPr id="22" name="文本框 21">
            <a:extLst>
              <a:ext uri="{FF2B5EF4-FFF2-40B4-BE49-F238E27FC236}">
                <a16:creationId xmlns:a16="http://schemas.microsoft.com/office/drawing/2014/main" id="{65B2E6A9-216E-5A4F-AE1D-FF9D37868910}"/>
              </a:ext>
            </a:extLst>
          </p:cNvPr>
          <p:cNvSpPr txBox="1"/>
          <p:nvPr/>
        </p:nvSpPr>
        <p:spPr>
          <a:xfrm>
            <a:off x="2187665" y="943285"/>
            <a:ext cx="530915" cy="369332"/>
          </a:xfrm>
          <a:prstGeom prst="rect">
            <a:avLst/>
          </a:prstGeom>
          <a:noFill/>
        </p:spPr>
        <p:txBody>
          <a:bodyPr wrap="none" rtlCol="0">
            <a:spAutoFit/>
          </a:bodyPr>
          <a:lstStyle/>
          <a:p>
            <a:r>
              <a:rPr kumimoji="1" lang="en-US" altLang="zh-CN" dirty="0">
                <a:latin typeface="Arial" panose="020B0604020202020204" pitchFamily="34" charset="0"/>
                <a:ea typeface="微软雅黑"/>
                <a:cs typeface="Arial" panose="020B0604020202020204" pitchFamily="34" charset="0"/>
              </a:rPr>
              <a:t>VM</a:t>
            </a:r>
            <a:endParaRPr kumimoji="1" lang="zh-CN" altLang="en-US" dirty="0">
              <a:latin typeface="Arial" panose="020B0604020202020204" pitchFamily="34" charset="0"/>
              <a:ea typeface="微软雅黑"/>
              <a:cs typeface="Arial" panose="020B0604020202020204" pitchFamily="34" charset="0"/>
            </a:endParaRPr>
          </a:p>
        </p:txBody>
      </p:sp>
      <p:sp>
        <p:nvSpPr>
          <p:cNvPr id="23" name="圆角矩形 22">
            <a:extLst>
              <a:ext uri="{FF2B5EF4-FFF2-40B4-BE49-F238E27FC236}">
                <a16:creationId xmlns:a16="http://schemas.microsoft.com/office/drawing/2014/main" id="{D3CF4B6B-9CDC-8C41-9C73-2A4318F00ABD}"/>
              </a:ext>
            </a:extLst>
          </p:cNvPr>
          <p:cNvSpPr/>
          <p:nvPr/>
        </p:nvSpPr>
        <p:spPr>
          <a:xfrm>
            <a:off x="2934666" y="962425"/>
            <a:ext cx="747059" cy="657412"/>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dirty="0">
              <a:latin typeface="Arial" panose="020B0604020202020204" pitchFamily="34" charset="0"/>
              <a:ea typeface="微软雅黑"/>
              <a:cs typeface="Arial" panose="020B0604020202020204" pitchFamily="34" charset="0"/>
            </a:endParaRPr>
          </a:p>
        </p:txBody>
      </p:sp>
      <p:sp>
        <p:nvSpPr>
          <p:cNvPr id="24" name="圆角矩形 23">
            <a:extLst>
              <a:ext uri="{FF2B5EF4-FFF2-40B4-BE49-F238E27FC236}">
                <a16:creationId xmlns:a16="http://schemas.microsoft.com/office/drawing/2014/main" id="{B7D730C1-9F7E-F448-BC4D-E9985B576CD5}"/>
              </a:ext>
            </a:extLst>
          </p:cNvPr>
          <p:cNvSpPr/>
          <p:nvPr/>
        </p:nvSpPr>
        <p:spPr>
          <a:xfrm>
            <a:off x="2991442" y="1291131"/>
            <a:ext cx="645460" cy="313765"/>
          </a:xfrm>
          <a:prstGeom prst="roundRect">
            <a:avLst/>
          </a:prstGeom>
          <a:solidFill>
            <a:srgbClr val="FEC125">
              <a:alpha val="8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900" dirty="0">
                <a:latin typeface="Arial" panose="020B0604020202020204" pitchFamily="34" charset="0"/>
                <a:ea typeface="微软雅黑"/>
                <a:cs typeface="Arial" panose="020B0604020202020204" pitchFamily="34" charset="0"/>
              </a:rPr>
              <a:t>NVIDIA</a:t>
            </a:r>
            <a:r>
              <a:rPr kumimoji="1" lang="zh-CN" altLang="en-US" sz="900" dirty="0">
                <a:latin typeface="Arial" panose="020B0604020202020204" pitchFamily="34" charset="0"/>
                <a:ea typeface="微软雅黑"/>
                <a:cs typeface="Arial" panose="020B0604020202020204" pitchFamily="34" charset="0"/>
              </a:rPr>
              <a:t> </a:t>
            </a:r>
            <a:r>
              <a:rPr kumimoji="1" lang="en-US" altLang="zh-CN" sz="900" dirty="0">
                <a:latin typeface="Arial" panose="020B0604020202020204" pitchFamily="34" charset="0"/>
                <a:ea typeface="微软雅黑"/>
                <a:cs typeface="Arial" panose="020B0604020202020204" pitchFamily="34" charset="0"/>
              </a:rPr>
              <a:t>Driver</a:t>
            </a:r>
            <a:endParaRPr kumimoji="1" lang="zh-CN" altLang="en-US" sz="900" dirty="0">
              <a:latin typeface="Arial" panose="020B0604020202020204" pitchFamily="34" charset="0"/>
              <a:ea typeface="微软雅黑"/>
              <a:cs typeface="Arial" panose="020B0604020202020204" pitchFamily="34" charset="0"/>
            </a:endParaRPr>
          </a:p>
        </p:txBody>
      </p:sp>
      <p:sp>
        <p:nvSpPr>
          <p:cNvPr id="25" name="文本框 24">
            <a:extLst>
              <a:ext uri="{FF2B5EF4-FFF2-40B4-BE49-F238E27FC236}">
                <a16:creationId xmlns:a16="http://schemas.microsoft.com/office/drawing/2014/main" id="{0AC41A83-6F5A-DD4C-AC2A-167F45561003}"/>
              </a:ext>
            </a:extLst>
          </p:cNvPr>
          <p:cNvSpPr txBox="1"/>
          <p:nvPr/>
        </p:nvSpPr>
        <p:spPr>
          <a:xfrm>
            <a:off x="3036324" y="943285"/>
            <a:ext cx="530915" cy="369332"/>
          </a:xfrm>
          <a:prstGeom prst="rect">
            <a:avLst/>
          </a:prstGeom>
          <a:noFill/>
        </p:spPr>
        <p:txBody>
          <a:bodyPr wrap="none" rtlCol="0">
            <a:spAutoFit/>
          </a:bodyPr>
          <a:lstStyle/>
          <a:p>
            <a:r>
              <a:rPr kumimoji="1" lang="en-US" altLang="zh-CN" dirty="0">
                <a:latin typeface="Arial" panose="020B0604020202020204" pitchFamily="34" charset="0"/>
                <a:ea typeface="微软雅黑"/>
                <a:cs typeface="Arial" panose="020B0604020202020204" pitchFamily="34" charset="0"/>
              </a:rPr>
              <a:t>VM</a:t>
            </a:r>
            <a:endParaRPr kumimoji="1" lang="zh-CN" altLang="en-US" dirty="0">
              <a:latin typeface="Arial" panose="020B0604020202020204" pitchFamily="34" charset="0"/>
              <a:ea typeface="微软雅黑"/>
              <a:cs typeface="Arial" panose="020B0604020202020204" pitchFamily="34" charset="0"/>
            </a:endParaRPr>
          </a:p>
        </p:txBody>
      </p:sp>
      <p:sp>
        <p:nvSpPr>
          <p:cNvPr id="26" name="圆角矩形 25">
            <a:extLst>
              <a:ext uri="{FF2B5EF4-FFF2-40B4-BE49-F238E27FC236}">
                <a16:creationId xmlns:a16="http://schemas.microsoft.com/office/drawing/2014/main" id="{10308069-22AE-D542-B484-00C6DB28E0C4}"/>
              </a:ext>
            </a:extLst>
          </p:cNvPr>
          <p:cNvSpPr/>
          <p:nvPr/>
        </p:nvSpPr>
        <p:spPr>
          <a:xfrm>
            <a:off x="3783325" y="962425"/>
            <a:ext cx="747059" cy="657412"/>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dirty="0">
              <a:latin typeface="Arial" panose="020B0604020202020204" pitchFamily="34" charset="0"/>
              <a:ea typeface="微软雅黑"/>
              <a:cs typeface="Arial" panose="020B0604020202020204" pitchFamily="34" charset="0"/>
            </a:endParaRPr>
          </a:p>
        </p:txBody>
      </p:sp>
      <p:sp>
        <p:nvSpPr>
          <p:cNvPr id="27" name="圆角矩形 26">
            <a:extLst>
              <a:ext uri="{FF2B5EF4-FFF2-40B4-BE49-F238E27FC236}">
                <a16:creationId xmlns:a16="http://schemas.microsoft.com/office/drawing/2014/main" id="{BD59E46B-6C64-4442-8307-824AADA4BD9D}"/>
              </a:ext>
            </a:extLst>
          </p:cNvPr>
          <p:cNvSpPr/>
          <p:nvPr/>
        </p:nvSpPr>
        <p:spPr>
          <a:xfrm>
            <a:off x="3840101" y="1291131"/>
            <a:ext cx="645460" cy="313765"/>
          </a:xfrm>
          <a:prstGeom prst="roundRect">
            <a:avLst/>
          </a:prstGeom>
          <a:solidFill>
            <a:srgbClr val="FEC125">
              <a:alpha val="85000"/>
            </a:srgb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900" dirty="0">
                <a:latin typeface="Arial" panose="020B0604020202020204" pitchFamily="34" charset="0"/>
                <a:ea typeface="微软雅黑"/>
                <a:cs typeface="Arial" panose="020B0604020202020204" pitchFamily="34" charset="0"/>
              </a:rPr>
              <a:t>NVIDIA</a:t>
            </a:r>
            <a:r>
              <a:rPr kumimoji="1" lang="zh-CN" altLang="en-US" sz="900" dirty="0">
                <a:latin typeface="Arial" panose="020B0604020202020204" pitchFamily="34" charset="0"/>
                <a:ea typeface="微软雅黑"/>
                <a:cs typeface="Arial" panose="020B0604020202020204" pitchFamily="34" charset="0"/>
              </a:rPr>
              <a:t> </a:t>
            </a:r>
            <a:r>
              <a:rPr kumimoji="1" lang="en-US" altLang="zh-CN" sz="900" dirty="0">
                <a:latin typeface="Arial" panose="020B0604020202020204" pitchFamily="34" charset="0"/>
                <a:ea typeface="微软雅黑"/>
                <a:cs typeface="Arial" panose="020B0604020202020204" pitchFamily="34" charset="0"/>
              </a:rPr>
              <a:t>Driver</a:t>
            </a:r>
            <a:endParaRPr kumimoji="1" lang="zh-CN" altLang="en-US" sz="900" dirty="0">
              <a:latin typeface="Arial" panose="020B0604020202020204" pitchFamily="34" charset="0"/>
              <a:ea typeface="微软雅黑"/>
              <a:cs typeface="Arial" panose="020B0604020202020204" pitchFamily="34" charset="0"/>
            </a:endParaRPr>
          </a:p>
        </p:txBody>
      </p:sp>
      <p:sp>
        <p:nvSpPr>
          <p:cNvPr id="28" name="文本框 27">
            <a:extLst>
              <a:ext uri="{FF2B5EF4-FFF2-40B4-BE49-F238E27FC236}">
                <a16:creationId xmlns:a16="http://schemas.microsoft.com/office/drawing/2014/main" id="{9E6D1502-D90B-244B-B7C3-29417801D81E}"/>
              </a:ext>
            </a:extLst>
          </p:cNvPr>
          <p:cNvSpPr txBox="1"/>
          <p:nvPr/>
        </p:nvSpPr>
        <p:spPr>
          <a:xfrm>
            <a:off x="3884983" y="943285"/>
            <a:ext cx="530915" cy="369332"/>
          </a:xfrm>
          <a:prstGeom prst="rect">
            <a:avLst/>
          </a:prstGeom>
          <a:noFill/>
        </p:spPr>
        <p:txBody>
          <a:bodyPr wrap="none" rtlCol="0">
            <a:spAutoFit/>
          </a:bodyPr>
          <a:lstStyle/>
          <a:p>
            <a:r>
              <a:rPr kumimoji="1" lang="en-US" altLang="zh-CN" dirty="0">
                <a:latin typeface="Arial" panose="020B0604020202020204" pitchFamily="34" charset="0"/>
                <a:ea typeface="微软雅黑"/>
                <a:cs typeface="Arial" panose="020B0604020202020204" pitchFamily="34" charset="0"/>
              </a:rPr>
              <a:t>VM</a:t>
            </a:r>
            <a:endParaRPr kumimoji="1" lang="zh-CN" altLang="en-US" dirty="0">
              <a:latin typeface="Arial" panose="020B0604020202020204" pitchFamily="34" charset="0"/>
              <a:ea typeface="微软雅黑"/>
              <a:cs typeface="Arial" panose="020B0604020202020204" pitchFamily="34" charset="0"/>
            </a:endParaRPr>
          </a:p>
        </p:txBody>
      </p:sp>
      <p:sp>
        <p:nvSpPr>
          <p:cNvPr id="29" name="圆角矩形 28">
            <a:extLst>
              <a:ext uri="{FF2B5EF4-FFF2-40B4-BE49-F238E27FC236}">
                <a16:creationId xmlns:a16="http://schemas.microsoft.com/office/drawing/2014/main" id="{BF301AF7-7026-AA43-B655-8EFBE253577E}"/>
              </a:ext>
            </a:extLst>
          </p:cNvPr>
          <p:cNvSpPr/>
          <p:nvPr/>
        </p:nvSpPr>
        <p:spPr>
          <a:xfrm>
            <a:off x="4631983" y="962425"/>
            <a:ext cx="747059" cy="657412"/>
          </a:xfrm>
          <a:prstGeom prst="roundRect">
            <a:avLst>
              <a:gd name="adj" fmla="val 7576"/>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dirty="0">
              <a:latin typeface="Arial" panose="020B0604020202020204" pitchFamily="34" charset="0"/>
              <a:ea typeface="微软雅黑"/>
              <a:cs typeface="Arial" panose="020B0604020202020204" pitchFamily="34" charset="0"/>
            </a:endParaRPr>
          </a:p>
        </p:txBody>
      </p:sp>
      <p:sp>
        <p:nvSpPr>
          <p:cNvPr id="30" name="文本框 29">
            <a:extLst>
              <a:ext uri="{FF2B5EF4-FFF2-40B4-BE49-F238E27FC236}">
                <a16:creationId xmlns:a16="http://schemas.microsoft.com/office/drawing/2014/main" id="{8140C4F7-E97E-2B40-83B3-DBBA38330307}"/>
              </a:ext>
            </a:extLst>
          </p:cNvPr>
          <p:cNvSpPr txBox="1"/>
          <p:nvPr/>
        </p:nvSpPr>
        <p:spPr>
          <a:xfrm>
            <a:off x="4586157" y="958033"/>
            <a:ext cx="813043" cy="738664"/>
          </a:xfrm>
          <a:prstGeom prst="rect">
            <a:avLst/>
          </a:prstGeom>
          <a:noFill/>
        </p:spPr>
        <p:txBody>
          <a:bodyPr wrap="none" rtlCol="0">
            <a:spAutoFit/>
          </a:bodyPr>
          <a:lstStyle/>
          <a:p>
            <a:r>
              <a:rPr kumimoji="1" lang="en-US" altLang="zh-CN" sz="1400" dirty="0">
                <a:latin typeface="Arial" panose="020B0604020202020204" pitchFamily="34" charset="0"/>
                <a:ea typeface="微软雅黑"/>
                <a:cs typeface="Arial" panose="020B0604020202020204" pitchFamily="34" charset="0"/>
              </a:rPr>
              <a:t>License</a:t>
            </a:r>
          </a:p>
          <a:p>
            <a:r>
              <a:rPr kumimoji="1" lang="en-US" altLang="zh-CN" sz="1400" dirty="0">
                <a:latin typeface="Arial" panose="020B0604020202020204" pitchFamily="34" charset="0"/>
                <a:ea typeface="微软雅黑"/>
                <a:cs typeface="Arial" panose="020B0604020202020204" pitchFamily="34" charset="0"/>
              </a:rPr>
              <a:t>Server</a:t>
            </a:r>
          </a:p>
          <a:p>
            <a:r>
              <a:rPr kumimoji="1" lang="en-US" altLang="zh-CN" sz="1400" dirty="0">
                <a:latin typeface="Arial" panose="020B0604020202020204" pitchFamily="34" charset="0"/>
                <a:ea typeface="微软雅黑"/>
                <a:cs typeface="Arial" panose="020B0604020202020204" pitchFamily="34" charset="0"/>
              </a:rPr>
              <a:t> VM</a:t>
            </a:r>
            <a:endParaRPr kumimoji="1" lang="zh-CN" altLang="en-US" sz="1400" dirty="0">
              <a:latin typeface="Arial" panose="020B0604020202020204" pitchFamily="34" charset="0"/>
              <a:ea typeface="微软雅黑"/>
              <a:cs typeface="Arial" panose="020B0604020202020204" pitchFamily="34" charset="0"/>
            </a:endParaRPr>
          </a:p>
        </p:txBody>
      </p:sp>
      <p:sp>
        <p:nvSpPr>
          <p:cNvPr id="31" name="圆角矩形 30">
            <a:extLst>
              <a:ext uri="{FF2B5EF4-FFF2-40B4-BE49-F238E27FC236}">
                <a16:creationId xmlns:a16="http://schemas.microsoft.com/office/drawing/2014/main" id="{D75113CB-A16E-8448-9A33-ECA37B04E5FC}"/>
              </a:ext>
            </a:extLst>
          </p:cNvPr>
          <p:cNvSpPr/>
          <p:nvPr/>
        </p:nvSpPr>
        <p:spPr>
          <a:xfrm>
            <a:off x="179512" y="678545"/>
            <a:ext cx="5423647" cy="4064000"/>
          </a:xfrm>
          <a:prstGeom prst="roundRect">
            <a:avLst>
              <a:gd name="adj" fmla="val 2381"/>
            </a:avLst>
          </a:prstGeom>
          <a:noFill/>
          <a:ln>
            <a:solidFill>
              <a:schemeClr val="bg1"/>
            </a:solidFill>
            <a:prstDash val="sysDot"/>
          </a:ln>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dirty="0">
              <a:latin typeface="Arial Regular"/>
              <a:ea typeface="微软雅黑"/>
              <a:cs typeface="微软雅黑"/>
            </a:endParaRPr>
          </a:p>
        </p:txBody>
      </p:sp>
      <p:cxnSp>
        <p:nvCxnSpPr>
          <p:cNvPr id="32" name="直线箭头连接符 31">
            <a:extLst>
              <a:ext uri="{FF2B5EF4-FFF2-40B4-BE49-F238E27FC236}">
                <a16:creationId xmlns:a16="http://schemas.microsoft.com/office/drawing/2014/main" id="{5A6EB92D-38FD-4245-A8E1-E5C64A4956B5}"/>
              </a:ext>
            </a:extLst>
          </p:cNvPr>
          <p:cNvCxnSpPr/>
          <p:nvPr/>
        </p:nvCxnSpPr>
        <p:spPr>
          <a:xfrm>
            <a:off x="777158" y="1612367"/>
            <a:ext cx="0" cy="1296895"/>
          </a:xfrm>
          <a:prstGeom prst="straightConnector1">
            <a:avLst/>
          </a:prstGeom>
          <a:ln>
            <a:solidFill>
              <a:srgbClr val="336395"/>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33" name="直线箭头连接符 32">
            <a:extLst>
              <a:ext uri="{FF2B5EF4-FFF2-40B4-BE49-F238E27FC236}">
                <a16:creationId xmlns:a16="http://schemas.microsoft.com/office/drawing/2014/main" id="{3B17F79C-8EA3-3A43-AA80-2C8E4E7D304F}"/>
              </a:ext>
            </a:extLst>
          </p:cNvPr>
          <p:cNvCxnSpPr/>
          <p:nvPr/>
        </p:nvCxnSpPr>
        <p:spPr>
          <a:xfrm>
            <a:off x="1613267" y="1612367"/>
            <a:ext cx="0" cy="1296895"/>
          </a:xfrm>
          <a:prstGeom prst="straightConnector1">
            <a:avLst/>
          </a:prstGeom>
          <a:ln>
            <a:solidFill>
              <a:srgbClr val="336395"/>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34" name="直线箭头连接符 33">
            <a:extLst>
              <a:ext uri="{FF2B5EF4-FFF2-40B4-BE49-F238E27FC236}">
                <a16:creationId xmlns:a16="http://schemas.microsoft.com/office/drawing/2014/main" id="{304F1BEA-4C19-404B-8180-8B0AE3A153A1}"/>
              </a:ext>
            </a:extLst>
          </p:cNvPr>
          <p:cNvCxnSpPr/>
          <p:nvPr/>
        </p:nvCxnSpPr>
        <p:spPr>
          <a:xfrm>
            <a:off x="2449376" y="1612367"/>
            <a:ext cx="0" cy="1296895"/>
          </a:xfrm>
          <a:prstGeom prst="straightConnector1">
            <a:avLst/>
          </a:prstGeom>
          <a:ln>
            <a:solidFill>
              <a:srgbClr val="336395"/>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35" name="直线箭头连接符 34">
            <a:extLst>
              <a:ext uri="{FF2B5EF4-FFF2-40B4-BE49-F238E27FC236}">
                <a16:creationId xmlns:a16="http://schemas.microsoft.com/office/drawing/2014/main" id="{8DCA9D93-778B-804B-9E67-F4536EA8EE92}"/>
              </a:ext>
            </a:extLst>
          </p:cNvPr>
          <p:cNvCxnSpPr/>
          <p:nvPr/>
        </p:nvCxnSpPr>
        <p:spPr>
          <a:xfrm>
            <a:off x="3285485" y="1612367"/>
            <a:ext cx="0" cy="1296895"/>
          </a:xfrm>
          <a:prstGeom prst="straightConnector1">
            <a:avLst/>
          </a:prstGeom>
          <a:ln>
            <a:solidFill>
              <a:srgbClr val="336395"/>
            </a:solidFill>
            <a:headEnd type="arrow"/>
            <a:tailEnd type="arrow"/>
          </a:ln>
        </p:spPr>
        <p:style>
          <a:lnRef idx="2">
            <a:schemeClr val="accent1"/>
          </a:lnRef>
          <a:fillRef idx="0">
            <a:schemeClr val="accent1"/>
          </a:fillRef>
          <a:effectRef idx="1">
            <a:schemeClr val="accent1"/>
          </a:effectRef>
          <a:fontRef idx="minor">
            <a:schemeClr val="tx1"/>
          </a:fontRef>
        </p:style>
      </p:cxnSp>
      <p:cxnSp>
        <p:nvCxnSpPr>
          <p:cNvPr id="36" name="直线箭头连接符 35">
            <a:extLst>
              <a:ext uri="{FF2B5EF4-FFF2-40B4-BE49-F238E27FC236}">
                <a16:creationId xmlns:a16="http://schemas.microsoft.com/office/drawing/2014/main" id="{2268765F-62BD-F841-BB85-1E5D9861C780}"/>
              </a:ext>
            </a:extLst>
          </p:cNvPr>
          <p:cNvCxnSpPr/>
          <p:nvPr/>
        </p:nvCxnSpPr>
        <p:spPr>
          <a:xfrm>
            <a:off x="4121594" y="1612367"/>
            <a:ext cx="0" cy="1296895"/>
          </a:xfrm>
          <a:prstGeom prst="straightConnector1">
            <a:avLst/>
          </a:prstGeom>
          <a:ln>
            <a:solidFill>
              <a:srgbClr val="336395"/>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37" name="矩形 36">
            <a:extLst>
              <a:ext uri="{FF2B5EF4-FFF2-40B4-BE49-F238E27FC236}">
                <a16:creationId xmlns:a16="http://schemas.microsoft.com/office/drawing/2014/main" id="{BC49FAE9-BDDC-C241-8728-A95075DD8AF9}"/>
              </a:ext>
            </a:extLst>
          </p:cNvPr>
          <p:cNvSpPr/>
          <p:nvPr/>
        </p:nvSpPr>
        <p:spPr>
          <a:xfrm>
            <a:off x="388689" y="1784191"/>
            <a:ext cx="4990353" cy="776941"/>
          </a:xfrm>
          <a:prstGeom prst="rect">
            <a:avLst/>
          </a:prstGeom>
          <a:solidFill>
            <a:srgbClr val="0D96CE"/>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dirty="0" err="1">
                <a:latin typeface="Arial" panose="020B0604020202020204" pitchFamily="34" charset="0"/>
                <a:ea typeface="微软雅黑"/>
                <a:cs typeface="Arial" panose="020B0604020202020204" pitchFamily="34" charset="0"/>
              </a:rPr>
              <a:t>aCloud</a:t>
            </a:r>
            <a:r>
              <a:rPr kumimoji="1" lang="en-US" altLang="zh-CN" dirty="0">
                <a:latin typeface="Arial" panose="020B0604020202020204" pitchFamily="34" charset="0"/>
                <a:ea typeface="微软雅黑"/>
                <a:cs typeface="Arial" panose="020B0604020202020204" pitchFamily="34" charset="0"/>
              </a:rPr>
              <a:t> </a:t>
            </a:r>
            <a:endParaRPr kumimoji="1" lang="zh-CN" altLang="en-US" dirty="0">
              <a:latin typeface="Arial" panose="020B0604020202020204" pitchFamily="34" charset="0"/>
              <a:ea typeface="微软雅黑"/>
              <a:cs typeface="Arial" panose="020B0604020202020204" pitchFamily="34" charset="0"/>
            </a:endParaRPr>
          </a:p>
        </p:txBody>
      </p:sp>
      <p:sp>
        <p:nvSpPr>
          <p:cNvPr id="38" name="圆角矩形 37">
            <a:extLst>
              <a:ext uri="{FF2B5EF4-FFF2-40B4-BE49-F238E27FC236}">
                <a16:creationId xmlns:a16="http://schemas.microsoft.com/office/drawing/2014/main" id="{C92AE8CA-F7DA-7443-8955-F4548EB6F2CE}"/>
              </a:ext>
            </a:extLst>
          </p:cNvPr>
          <p:cNvSpPr/>
          <p:nvPr/>
        </p:nvSpPr>
        <p:spPr>
          <a:xfrm>
            <a:off x="529133" y="1918660"/>
            <a:ext cx="1377579" cy="508000"/>
          </a:xfrm>
          <a:prstGeom prst="roundRect">
            <a:avLst/>
          </a:prstGeom>
          <a:solidFill>
            <a:srgbClr val="FEC125">
              <a:alpha val="8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zh-CN" sz="1200" dirty="0">
                <a:latin typeface="Arial" panose="020B0604020202020204" pitchFamily="34" charset="0"/>
                <a:ea typeface="微软雅黑"/>
                <a:cs typeface="Arial" panose="020B0604020202020204" pitchFamily="34" charset="0"/>
              </a:rPr>
              <a:t>NVIDIA</a:t>
            </a:r>
            <a:r>
              <a:rPr kumimoji="1" lang="zh-CN" altLang="en-US" sz="1200" dirty="0">
                <a:latin typeface="Arial" panose="020B0604020202020204" pitchFamily="34" charset="0"/>
                <a:ea typeface="微软雅黑"/>
                <a:cs typeface="Arial" panose="020B0604020202020204" pitchFamily="34" charset="0"/>
              </a:rPr>
              <a:t>  </a:t>
            </a:r>
            <a:r>
              <a:rPr kumimoji="1" lang="en-US" altLang="zh-CN" sz="1200" dirty="0">
                <a:latin typeface="Arial" panose="020B0604020202020204" pitchFamily="34" charset="0"/>
                <a:ea typeface="微软雅黑"/>
                <a:cs typeface="Arial" panose="020B0604020202020204" pitchFamily="34" charset="0"/>
              </a:rPr>
              <a:t>vGPU</a:t>
            </a:r>
            <a:r>
              <a:rPr kumimoji="1" lang="zh-CN" altLang="en-US" sz="1200" dirty="0">
                <a:latin typeface="Arial" panose="020B0604020202020204" pitchFamily="34" charset="0"/>
                <a:ea typeface="微软雅黑"/>
                <a:cs typeface="Arial" panose="020B0604020202020204" pitchFamily="34" charset="0"/>
              </a:rPr>
              <a:t> </a:t>
            </a:r>
            <a:r>
              <a:rPr kumimoji="1" lang="en-US" altLang="zh-CN" sz="1200" dirty="0">
                <a:latin typeface="Arial" panose="020B0604020202020204" pitchFamily="34" charset="0"/>
                <a:ea typeface="微软雅黑"/>
                <a:cs typeface="Arial" panose="020B0604020202020204" pitchFamily="34" charset="0"/>
              </a:rPr>
              <a:t>Manager</a:t>
            </a:r>
            <a:endParaRPr kumimoji="1" lang="zh-CN" altLang="en-US" sz="1200" dirty="0">
              <a:latin typeface="Arial" panose="020B0604020202020204" pitchFamily="34" charset="0"/>
              <a:ea typeface="微软雅黑"/>
              <a:cs typeface="Arial" panose="020B0604020202020204" pitchFamily="34" charset="0"/>
            </a:endParaRPr>
          </a:p>
        </p:txBody>
      </p:sp>
      <p:sp>
        <p:nvSpPr>
          <p:cNvPr id="39" name="文本框 38">
            <a:extLst>
              <a:ext uri="{FF2B5EF4-FFF2-40B4-BE49-F238E27FC236}">
                <a16:creationId xmlns:a16="http://schemas.microsoft.com/office/drawing/2014/main" id="{ED069FFF-6F74-914A-B5AC-F8BE61E76CCF}"/>
              </a:ext>
            </a:extLst>
          </p:cNvPr>
          <p:cNvSpPr txBox="1"/>
          <p:nvPr/>
        </p:nvSpPr>
        <p:spPr>
          <a:xfrm>
            <a:off x="2429181" y="4189720"/>
            <a:ext cx="864339" cy="369332"/>
          </a:xfrm>
          <a:prstGeom prst="rect">
            <a:avLst/>
          </a:prstGeom>
          <a:noFill/>
        </p:spPr>
        <p:txBody>
          <a:bodyPr wrap="none" rtlCol="0">
            <a:spAutoFit/>
          </a:bodyPr>
          <a:lstStyle/>
          <a:p>
            <a:r>
              <a:rPr kumimoji="1" lang="en-US" altLang="zh-CN" dirty="0">
                <a:latin typeface="Arial" panose="020B0604020202020204" pitchFamily="34" charset="0"/>
                <a:ea typeface="微软雅黑"/>
                <a:cs typeface="Arial" panose="020B0604020202020204" pitchFamily="34" charset="0"/>
              </a:rPr>
              <a:t>Server</a:t>
            </a:r>
            <a:endParaRPr kumimoji="1" lang="zh-CN" altLang="en-US" dirty="0">
              <a:latin typeface="Arial" panose="020B0604020202020204" pitchFamily="34" charset="0"/>
              <a:ea typeface="微软雅黑"/>
              <a:cs typeface="Arial" panose="020B0604020202020204" pitchFamily="34" charset="0"/>
            </a:endParaRPr>
          </a:p>
        </p:txBody>
      </p:sp>
    </p:spTree>
    <p:extLst>
      <p:ext uri="{BB962C8B-B14F-4D97-AF65-F5344CB8AC3E}">
        <p14:creationId xmlns:p14="http://schemas.microsoft.com/office/powerpoint/2010/main" val="458881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heckerboard(across)">
                                      <p:cBhvr>
                                        <p:cTn id="7" dur="500"/>
                                        <p:tgtEl>
                                          <p:spTgt spid="8"/>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8"/>
                                        </p:tgtEl>
                                        <p:attrNameLst>
                                          <p:attrName>style.visibility</p:attrName>
                                        </p:attrNameLst>
                                      </p:cBhvr>
                                      <p:to>
                                        <p:strVal val="visible"/>
                                      </p:to>
                                    </p:set>
                                    <p:animEffect transition="in" filter="checkerboard(across)">
                                      <p:cBhvr>
                                        <p:cTn id="10" dur="500"/>
                                        <p:tgtEl>
                                          <p:spTgt spid="38"/>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checkerboard(across)">
                                      <p:cBhvr>
                                        <p:cTn id="13" dur="500"/>
                                        <p:tgtEl>
                                          <p:spTgt spid="15"/>
                                        </p:tgtEl>
                                      </p:cBhvr>
                                    </p:animEffect>
                                  </p:childTnLst>
                                </p:cTn>
                              </p:par>
                              <p:par>
                                <p:cTn id="14" presetID="5" presetClass="entr" presetSubtype="1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checkerboard(across)">
                                      <p:cBhvr>
                                        <p:cTn id="16" dur="500"/>
                                        <p:tgtEl>
                                          <p:spTgt spid="18"/>
                                        </p:tgtEl>
                                      </p:cBhvr>
                                    </p:animEffect>
                                  </p:childTnLst>
                                </p:cTn>
                              </p:par>
                              <p:par>
                                <p:cTn id="17" presetID="5" presetClass="entr" presetSubtype="1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checkerboard(across)">
                                      <p:cBhvr>
                                        <p:cTn id="19" dur="500"/>
                                        <p:tgtEl>
                                          <p:spTgt spid="21"/>
                                        </p:tgtEl>
                                      </p:cBhvr>
                                    </p:animEffect>
                                  </p:childTnLst>
                                </p:cTn>
                              </p:par>
                              <p:par>
                                <p:cTn id="20" presetID="5" presetClass="entr" presetSubtype="1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checkerboard(across)">
                                      <p:cBhvr>
                                        <p:cTn id="22" dur="500"/>
                                        <p:tgtEl>
                                          <p:spTgt spid="24"/>
                                        </p:tgtEl>
                                      </p:cBhvr>
                                    </p:animEffect>
                                  </p:childTnLst>
                                </p:cTn>
                              </p:par>
                              <p:par>
                                <p:cTn id="23" presetID="5" presetClass="entr" presetSubtype="10"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checkerboard(across)">
                                      <p:cBhvr>
                                        <p:cTn id="2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5" grpId="0" animBg="1"/>
      <p:bldP spid="18" grpId="0" animBg="1"/>
      <p:bldP spid="21" grpId="0" animBg="1"/>
      <p:bldP spid="24" grpId="0" animBg="1"/>
      <p:bldP spid="27" grpId="0" animBg="1"/>
      <p:bldP spid="3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539552" y="195486"/>
            <a:ext cx="4968552"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a:latin typeface="Arial" panose="020B0604020202020204" pitchFamily="34" charset="0"/>
                <a:cs typeface="Arial" panose="020B0604020202020204" pitchFamily="34" charset="0"/>
              </a:rPr>
              <a:t>GPU Support </a:t>
            </a:r>
            <a:r>
              <a:rPr lang="en-US" altLang="en-US" sz="1200" dirty="0">
                <a:solidFill>
                  <a:prstClr val="black"/>
                </a:solidFill>
                <a:latin typeface="Arial" panose="020B0604020202020204" pitchFamily="34" charset="0"/>
                <a:cs typeface="Arial" panose="020B0604020202020204" pitchFamily="34" charset="0"/>
              </a:rPr>
              <a:t>(</a:t>
            </a:r>
            <a:r>
              <a:rPr lang="en-US" altLang="en-US" sz="1200" dirty="0" err="1">
                <a:solidFill>
                  <a:prstClr val="black"/>
                </a:solidFill>
                <a:latin typeface="Arial" panose="020B0604020202020204" pitchFamily="34" charset="0"/>
                <a:cs typeface="Arial" panose="020B0604020202020204" pitchFamily="34" charset="0"/>
              </a:rPr>
              <a:t>a</a:t>
            </a:r>
            <a:r>
              <a:rPr lang="en-US" sz="1200" dirty="0" err="1">
                <a:solidFill>
                  <a:prstClr val="black"/>
                </a:solidFill>
                <a:latin typeface="Arial" panose="020B0604020202020204" pitchFamily="34" charset="0"/>
                <a:cs typeface="Arial" panose="020B0604020202020204" pitchFamily="34" charset="0"/>
              </a:rPr>
              <a:t>Cloud</a:t>
            </a:r>
            <a:r>
              <a:rPr lang="en-US" sz="1200" dirty="0">
                <a:solidFill>
                  <a:prstClr val="black"/>
                </a:solidFill>
                <a:latin typeface="Arial" panose="020B0604020202020204" pitchFamily="34" charset="0"/>
                <a:cs typeface="Arial" panose="020B0604020202020204" pitchFamily="34" charset="0"/>
              </a:rPr>
              <a:t> 5.8.7R1)</a:t>
            </a:r>
            <a:endParaRPr lang="en-US" sz="1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073FB22-18A4-F740-BBF9-BD2B62E9362D}"/>
              </a:ext>
            </a:extLst>
          </p:cNvPr>
          <p:cNvSpPr txBox="1"/>
          <p:nvPr/>
        </p:nvSpPr>
        <p:spPr>
          <a:xfrm>
            <a:off x="539552" y="690113"/>
            <a:ext cx="8280920" cy="3231654"/>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Pain points</a:t>
            </a:r>
          </a:p>
          <a:p>
            <a:pPr marL="285750" indent="-285750">
              <a:buFont typeface="Arial" panose="020B0604020202020204" pitchFamily="34" charset="0"/>
              <a:buChar char="•"/>
            </a:pPr>
            <a:r>
              <a:rPr lang="en-HK" sz="1400" dirty="0">
                <a:latin typeface="Arial" panose="020B0604020202020204" pitchFamily="34" charset="0"/>
                <a:cs typeface="Arial" panose="020B0604020202020204" pitchFamily="34" charset="0"/>
              </a:rPr>
              <a:t>Existing applications supported by physical GPUs need to be supported by virtualization platform in virtualization transformation</a:t>
            </a:r>
          </a:p>
          <a:p>
            <a:pPr marL="285750" indent="-285750">
              <a:buFont typeface="Arial" panose="020B0604020202020204" pitchFamily="34" charset="0"/>
              <a:buChar char="•"/>
            </a:pPr>
            <a:endParaRPr lang="en-HK"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HK" sz="1400" dirty="0">
                <a:latin typeface="Arial" panose="020B0604020202020204" pitchFamily="34" charset="0"/>
                <a:cs typeface="Arial" panose="020B0604020202020204" pitchFamily="34" charset="0"/>
              </a:rPr>
              <a:t>When GPUs are deployed in a large scale,</a:t>
            </a:r>
            <a:r>
              <a:rPr lang="zh-CN" altLang="en-US" sz="1400" dirty="0">
                <a:latin typeface="Arial" panose="020B0604020202020204" pitchFamily="34" charset="0"/>
                <a:cs typeface="Arial" panose="020B0604020202020204" pitchFamily="34" charset="0"/>
              </a:rPr>
              <a:t> </a:t>
            </a:r>
            <a:r>
              <a:rPr lang="en-US" altLang="zh-CN" sz="1400" dirty="0">
                <a:latin typeface="Arial" panose="020B0604020202020204" pitchFamily="34" charset="0"/>
                <a:cs typeface="Arial" panose="020B0604020202020204" pitchFamily="34" charset="0"/>
              </a:rPr>
              <a:t>it’s very difficult to match GPU resource </a:t>
            </a:r>
            <a:r>
              <a:rPr lang="en-HK" altLang="zh-CN" sz="1400" dirty="0">
                <a:latin typeface="Arial" panose="020B0604020202020204" pitchFamily="34" charset="0"/>
                <a:cs typeface="Arial" panose="020B0604020202020204" pitchFamily="34" charset="0"/>
              </a:rPr>
              <a:t>with business requirements, thus leading to unbalanced utilization and resource waste </a:t>
            </a:r>
          </a:p>
          <a:p>
            <a:pPr marL="285750" indent="-285750">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400" dirty="0">
                <a:latin typeface="Arial" panose="020B0604020202020204" pitchFamily="34" charset="0"/>
                <a:cs typeface="Arial" panose="020B0604020202020204" pitchFamily="34" charset="0"/>
              </a:rPr>
              <a:t>GPU management in large scale environment could be very complicated</a:t>
            </a:r>
            <a:endParaRPr lang="en-HK" sz="1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HK" sz="1600" dirty="0">
              <a:latin typeface="Arial" panose="020B0604020202020204" pitchFamily="34" charset="0"/>
              <a:cs typeface="Arial" panose="020B0604020202020204" pitchFamily="34" charset="0"/>
            </a:endParaRPr>
          </a:p>
          <a:p>
            <a:endParaRPr lang="en-HK" sz="1600" dirty="0">
              <a:latin typeface="Arial" panose="020B0604020202020204" pitchFamily="34" charset="0"/>
              <a:cs typeface="Arial" panose="020B0604020202020204" pitchFamily="34" charset="0"/>
            </a:endParaRPr>
          </a:p>
          <a:p>
            <a:r>
              <a:rPr lang="en-HK" sz="1600" b="1" dirty="0">
                <a:latin typeface="Arial" panose="020B0604020202020204" pitchFamily="34" charset="0"/>
                <a:cs typeface="Arial" panose="020B0604020202020204" pitchFamily="34" charset="0"/>
              </a:rPr>
              <a:t>Values of </a:t>
            </a:r>
            <a:r>
              <a:rPr lang="en-HK" sz="1600" b="1" dirty="0" err="1">
                <a:latin typeface="Arial" panose="020B0604020202020204" pitchFamily="34" charset="0"/>
                <a:cs typeface="Arial" panose="020B0604020202020204" pitchFamily="34" charset="0"/>
              </a:rPr>
              <a:t>aCloud</a:t>
            </a:r>
            <a:r>
              <a:rPr lang="en-HK" sz="1600" b="1" dirty="0">
                <a:latin typeface="Arial" panose="020B0604020202020204" pitchFamily="34" charset="0"/>
                <a:cs typeface="Arial" panose="020B0604020202020204" pitchFamily="34" charset="0"/>
              </a:rPr>
              <a:t> </a:t>
            </a:r>
            <a:r>
              <a:rPr lang="en-HK" sz="1600" b="1" dirty="0" err="1">
                <a:latin typeface="Arial" panose="020B0604020202020204" pitchFamily="34" charset="0"/>
                <a:cs typeface="Arial" panose="020B0604020202020204" pitchFamily="34" charset="0"/>
              </a:rPr>
              <a:t>vGPU</a:t>
            </a:r>
            <a:r>
              <a:rPr lang="en-HK" sz="1600" b="1" dirty="0">
                <a:latin typeface="Arial" panose="020B0604020202020204" pitchFamily="34" charset="0"/>
                <a:cs typeface="Arial" panose="020B0604020202020204" pitchFamily="34" charset="0"/>
              </a:rPr>
              <a:t> solution</a:t>
            </a:r>
          </a:p>
          <a:p>
            <a:pPr marL="285750" indent="-285750">
              <a:buFont typeface="Wingdings" pitchFamily="2" charset="2"/>
              <a:buChar char="ü"/>
            </a:pPr>
            <a:r>
              <a:rPr lang="en-HK" sz="1400" dirty="0">
                <a:latin typeface="Arial" panose="020B0604020202020204" pitchFamily="34" charset="0"/>
                <a:cs typeface="Arial" panose="020B0604020202020204" pitchFamily="34" charset="0"/>
              </a:rPr>
              <a:t>Visualized GPU resource utilization, simplified deployment &amp; management</a:t>
            </a:r>
          </a:p>
          <a:p>
            <a:pPr marL="285750" indent="-285750">
              <a:buFont typeface="Wingdings" pitchFamily="2" charset="2"/>
              <a:buChar char="ü"/>
            </a:pPr>
            <a:endParaRPr lang="en-HK" sz="1400" dirty="0">
              <a:latin typeface="Arial" panose="020B0604020202020204" pitchFamily="34" charset="0"/>
              <a:cs typeface="Arial" panose="020B0604020202020204" pitchFamily="34" charset="0"/>
            </a:endParaRPr>
          </a:p>
          <a:p>
            <a:pPr marL="285750" indent="-285750">
              <a:buFont typeface="Wingdings" pitchFamily="2" charset="2"/>
              <a:buChar char="ü"/>
            </a:pPr>
            <a:r>
              <a:rPr lang="en-HK" sz="1400" dirty="0">
                <a:latin typeface="Arial" panose="020B0604020202020204" pitchFamily="34" charset="0"/>
                <a:cs typeface="Arial" panose="020B0604020202020204" pitchFamily="34" charset="0"/>
              </a:rPr>
              <a:t>Pooling of GPU resource for multiple VMs to maximize GPU utilization</a:t>
            </a:r>
          </a:p>
        </p:txBody>
      </p:sp>
    </p:spTree>
    <p:extLst>
      <p:ext uri="{BB962C8B-B14F-4D97-AF65-F5344CB8AC3E}">
        <p14:creationId xmlns:p14="http://schemas.microsoft.com/office/powerpoint/2010/main" val="1058637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3B7764D-5C5E-BC41-88EB-53765008B88D}"/>
              </a:ext>
            </a:extLst>
          </p:cNvPr>
          <p:cNvSpPr>
            <a:spLocks noGrp="1"/>
          </p:cNvSpPr>
          <p:nvPr>
            <p:ph type="title"/>
          </p:nvPr>
        </p:nvSpPr>
        <p:spPr/>
        <p:txBody>
          <a:bodyPr>
            <a:normAutofit/>
          </a:bodyPr>
          <a:lstStyle/>
          <a:p>
            <a:pPr algn="l"/>
            <a:r>
              <a:rPr kumimoji="1" lang="en-US" altLang="zh-Hans" sz="1800" b="1" dirty="0" err="1"/>
              <a:t>vGPU</a:t>
            </a:r>
            <a:r>
              <a:rPr kumimoji="1" lang="en-US" altLang="zh-Hans" sz="1800" b="1" dirty="0"/>
              <a:t> </a:t>
            </a:r>
            <a:r>
              <a:rPr kumimoji="1" lang="en-US" altLang="zh-Hans" sz="1800" b="1" dirty="0" err="1"/>
              <a:t>v.s</a:t>
            </a:r>
            <a:r>
              <a:rPr kumimoji="1" lang="en-US" altLang="zh-Hans" sz="1800" b="1" dirty="0"/>
              <a:t>. Physical GPU (In Large Scale)</a:t>
            </a:r>
            <a:endParaRPr kumimoji="1" lang="zh-CN" altLang="en-US" sz="1800" b="1" dirty="0"/>
          </a:p>
        </p:txBody>
      </p:sp>
      <p:graphicFrame>
        <p:nvGraphicFramePr>
          <p:cNvPr id="5" name="表格 4">
            <a:extLst>
              <a:ext uri="{FF2B5EF4-FFF2-40B4-BE49-F238E27FC236}">
                <a16:creationId xmlns:a16="http://schemas.microsoft.com/office/drawing/2014/main" id="{F2F79AC8-B5BC-9C4F-8698-3AAF5A4F4DCC}"/>
              </a:ext>
            </a:extLst>
          </p:cNvPr>
          <p:cNvGraphicFramePr>
            <a:graphicFrameLocks noGrp="1"/>
          </p:cNvGraphicFramePr>
          <p:nvPr>
            <p:extLst/>
          </p:nvPr>
        </p:nvGraphicFramePr>
        <p:xfrm>
          <a:off x="827584" y="1203598"/>
          <a:ext cx="7344816" cy="3096345"/>
        </p:xfrm>
        <a:graphic>
          <a:graphicData uri="http://schemas.openxmlformats.org/drawingml/2006/table">
            <a:tbl>
              <a:tblPr firstRow="1" bandRow="1">
                <a:tableStyleId>{5C22544A-7EE6-4342-B048-85BDC9FD1C3A}</a:tableStyleId>
              </a:tblPr>
              <a:tblGrid>
                <a:gridCol w="1349048">
                  <a:extLst>
                    <a:ext uri="{9D8B030D-6E8A-4147-A177-3AD203B41FA5}">
                      <a16:colId xmlns:a16="http://schemas.microsoft.com/office/drawing/2014/main" val="3827220663"/>
                    </a:ext>
                  </a:extLst>
                </a:gridCol>
                <a:gridCol w="2323360">
                  <a:extLst>
                    <a:ext uri="{9D8B030D-6E8A-4147-A177-3AD203B41FA5}">
                      <a16:colId xmlns:a16="http://schemas.microsoft.com/office/drawing/2014/main" val="3183431519"/>
                    </a:ext>
                  </a:extLst>
                </a:gridCol>
                <a:gridCol w="3672408">
                  <a:extLst>
                    <a:ext uri="{9D8B030D-6E8A-4147-A177-3AD203B41FA5}">
                      <a16:colId xmlns:a16="http://schemas.microsoft.com/office/drawing/2014/main" val="899493725"/>
                    </a:ext>
                  </a:extLst>
                </a:gridCol>
              </a:tblGrid>
              <a:tr h="423191">
                <a:tc>
                  <a:txBody>
                    <a:bodyPr/>
                    <a:lstStyle/>
                    <a:p>
                      <a:pPr algn="ctr"/>
                      <a:endParaRPr lang="zh-CN" altLang="en-US" sz="1400" b="0" i="0" dirty="0">
                        <a:latin typeface="Arial Regular"/>
                      </a:endParaRPr>
                    </a:p>
                  </a:txBody>
                  <a:tcPr/>
                </a:tc>
                <a:tc>
                  <a:txBody>
                    <a:bodyPr/>
                    <a:lstStyle/>
                    <a:p>
                      <a:pPr algn="ctr"/>
                      <a:r>
                        <a:rPr lang="en-US" altLang="zh-Hans" sz="1400" b="1" i="0" dirty="0">
                          <a:latin typeface="Arial Regular"/>
                        </a:rPr>
                        <a:t>Physical servers + GPU</a:t>
                      </a:r>
                      <a:endParaRPr lang="zh-CN" altLang="en-US" sz="1400" b="1" dirty="0"/>
                    </a:p>
                  </a:txBody>
                  <a:tcPr/>
                </a:tc>
                <a:tc>
                  <a:txBody>
                    <a:bodyPr/>
                    <a:lstStyle/>
                    <a:p>
                      <a:pPr algn="ctr"/>
                      <a:r>
                        <a:rPr lang="en-US" altLang="zh-CN" sz="1400" b="1" i="0" dirty="0">
                          <a:latin typeface="Arial Regular"/>
                        </a:rPr>
                        <a:t>Virtualization + </a:t>
                      </a:r>
                      <a:r>
                        <a:rPr lang="en-US" altLang="zh-CN" sz="1400" b="1" i="0" dirty="0" err="1">
                          <a:latin typeface="Arial Regular"/>
                        </a:rPr>
                        <a:t>vGPU</a:t>
                      </a:r>
                      <a:endParaRPr lang="zh-CN" altLang="en-US" sz="1400" b="1" dirty="0"/>
                    </a:p>
                  </a:txBody>
                  <a:tcPr/>
                </a:tc>
                <a:extLst>
                  <a:ext uri="{0D108BD9-81ED-4DB2-BD59-A6C34878D82A}">
                    <a16:rowId xmlns:a16="http://schemas.microsoft.com/office/drawing/2014/main" val="846656035"/>
                  </a:ext>
                </a:extLst>
              </a:tr>
              <a:tr h="719424">
                <a:tc>
                  <a:txBody>
                    <a:bodyPr/>
                    <a:lstStyle/>
                    <a:p>
                      <a:pPr algn="ctr"/>
                      <a:r>
                        <a:rPr lang="en-US" altLang="zh-CN" sz="1400" b="0" i="0" dirty="0">
                          <a:latin typeface="Arial Regular"/>
                        </a:rPr>
                        <a:t>Batch deployment</a:t>
                      </a:r>
                      <a:endParaRPr lang="zh-CN" altLang="en-US" sz="1400" dirty="0"/>
                    </a:p>
                  </a:txBody>
                  <a:tcPr/>
                </a:tc>
                <a:tc>
                  <a:txBody>
                    <a:bodyPr/>
                    <a:lstStyle/>
                    <a:p>
                      <a:pPr algn="ctr"/>
                      <a:r>
                        <a:rPr lang="en-US" altLang="zh-CN" sz="1400" b="0" i="0" dirty="0">
                          <a:latin typeface="Arial Regular"/>
                        </a:rPr>
                        <a:t>Bad</a:t>
                      </a:r>
                      <a:endParaRPr lang="zh-CN" altLang="en-US" sz="1400" dirty="0"/>
                    </a:p>
                  </a:txBody>
                  <a:tcPr/>
                </a:tc>
                <a:tc>
                  <a:txBody>
                    <a:bodyPr/>
                    <a:lstStyle/>
                    <a:p>
                      <a:pPr algn="ctr"/>
                      <a:r>
                        <a:rPr lang="en-US" altLang="zh-CN" sz="1400" b="0" i="0" dirty="0">
                          <a:latin typeface="Arial Regular"/>
                        </a:rPr>
                        <a:t>Good</a:t>
                      </a:r>
                      <a:endParaRPr lang="zh-CN" altLang="en-US" sz="1400" dirty="0"/>
                    </a:p>
                  </a:txBody>
                  <a:tcPr/>
                </a:tc>
                <a:extLst>
                  <a:ext uri="{0D108BD9-81ED-4DB2-BD59-A6C34878D82A}">
                    <a16:rowId xmlns:a16="http://schemas.microsoft.com/office/drawing/2014/main" val="3392112573"/>
                  </a:ext>
                </a:extLst>
              </a:tr>
              <a:tr h="719424">
                <a:tc>
                  <a:txBody>
                    <a:bodyPr/>
                    <a:lstStyle/>
                    <a:p>
                      <a:pPr algn="ctr"/>
                      <a:r>
                        <a:rPr lang="en-US" altLang="zh-Hans" sz="1400" b="0" i="0" dirty="0">
                          <a:latin typeface="Arial Regular"/>
                        </a:rPr>
                        <a:t>Resource utilization</a:t>
                      </a:r>
                      <a:endParaRPr lang="zh-CN" altLang="en-US" sz="1400" dirty="0"/>
                    </a:p>
                  </a:txBody>
                  <a:tcPr/>
                </a:tc>
                <a:tc>
                  <a:txBody>
                    <a:bodyPr/>
                    <a:lstStyle/>
                    <a:p>
                      <a:pPr algn="ctr"/>
                      <a:r>
                        <a:rPr lang="en-US" altLang="zh-CN" sz="1400" b="0" i="0" dirty="0">
                          <a:latin typeface="Arial Regular"/>
                        </a:rPr>
                        <a:t>Low</a:t>
                      </a:r>
                      <a:endParaRPr lang="zh-CN" altLang="en-US" sz="1400" dirty="0"/>
                    </a:p>
                  </a:txBody>
                  <a:tcPr/>
                </a:tc>
                <a:tc>
                  <a:txBody>
                    <a:bodyPr/>
                    <a:lstStyle/>
                    <a:p>
                      <a:pPr algn="ctr"/>
                      <a:r>
                        <a:rPr lang="en-US" altLang="zh-CN" sz="1400" b="0" i="0" dirty="0">
                          <a:latin typeface="Arial Regular"/>
                        </a:rPr>
                        <a:t>High</a:t>
                      </a:r>
                      <a:endParaRPr lang="zh-CN" altLang="en-US" sz="1400" dirty="0"/>
                    </a:p>
                  </a:txBody>
                  <a:tcPr/>
                </a:tc>
                <a:extLst>
                  <a:ext uri="{0D108BD9-81ED-4DB2-BD59-A6C34878D82A}">
                    <a16:rowId xmlns:a16="http://schemas.microsoft.com/office/drawing/2014/main" val="3537783245"/>
                  </a:ext>
                </a:extLst>
              </a:tr>
              <a:tr h="514882">
                <a:tc>
                  <a:txBody>
                    <a:bodyPr/>
                    <a:lstStyle/>
                    <a:p>
                      <a:pPr algn="ctr"/>
                      <a:r>
                        <a:rPr lang="en-US" altLang="zh-Hans" sz="1400" b="0" i="0" dirty="0">
                          <a:latin typeface="Arial Regular"/>
                        </a:rPr>
                        <a:t>Mgmt.</a:t>
                      </a:r>
                      <a:endParaRPr lang="zh-CN" altLang="en-US" sz="1400" dirty="0"/>
                    </a:p>
                  </a:txBody>
                  <a:tcPr/>
                </a:tc>
                <a:tc>
                  <a:txBody>
                    <a:bodyPr/>
                    <a:lstStyle/>
                    <a:p>
                      <a:pPr algn="ctr"/>
                      <a:r>
                        <a:rPr lang="en-US" altLang="zh-Hans" sz="1400" b="0" i="0" dirty="0">
                          <a:latin typeface="Arial Regular"/>
                        </a:rPr>
                        <a:t>Per server</a:t>
                      </a:r>
                      <a:endParaRPr lang="zh-CN" altLang="en-US" sz="1400" dirty="0"/>
                    </a:p>
                  </a:txBody>
                  <a:tcPr/>
                </a:tc>
                <a:tc>
                  <a:txBody>
                    <a:bodyPr/>
                    <a:lstStyle/>
                    <a:p>
                      <a:pPr algn="ctr"/>
                      <a:r>
                        <a:rPr lang="en-US" altLang="zh-Hans" sz="1400" b="0" i="0" dirty="0">
                          <a:latin typeface="Arial Regular"/>
                        </a:rPr>
                        <a:t>Unified and visualized</a:t>
                      </a:r>
                      <a:endParaRPr lang="zh-CN" altLang="en-US" sz="1400" dirty="0"/>
                    </a:p>
                  </a:txBody>
                  <a:tcPr/>
                </a:tc>
                <a:extLst>
                  <a:ext uri="{0D108BD9-81ED-4DB2-BD59-A6C34878D82A}">
                    <a16:rowId xmlns:a16="http://schemas.microsoft.com/office/drawing/2014/main" val="3029004274"/>
                  </a:ext>
                </a:extLst>
              </a:tr>
              <a:tr h="719424">
                <a:tc>
                  <a:txBody>
                    <a:bodyPr/>
                    <a:lstStyle/>
                    <a:p>
                      <a:pPr algn="ctr"/>
                      <a:r>
                        <a:rPr lang="en-US" altLang="zh-CN" sz="1400" b="0" i="0" dirty="0">
                          <a:latin typeface="Arial Regular"/>
                        </a:rPr>
                        <a:t>GPU Specs</a:t>
                      </a:r>
                      <a:endParaRPr lang="zh-CN" altLang="en-US" sz="1400" dirty="0"/>
                    </a:p>
                  </a:txBody>
                  <a:tcPr/>
                </a:tc>
                <a:tc>
                  <a:txBody>
                    <a:bodyPr/>
                    <a:lstStyle/>
                    <a:p>
                      <a:pPr algn="ctr"/>
                      <a:r>
                        <a:rPr lang="en-US" altLang="zh-CN" sz="1400" b="0" i="0" dirty="0">
                          <a:latin typeface="Arial Regular"/>
                        </a:rPr>
                        <a:t>Fixed per card</a:t>
                      </a:r>
                      <a:endParaRPr lang="zh-CN" altLang="en-US" sz="1400" dirty="0"/>
                    </a:p>
                  </a:txBody>
                  <a:tcPr/>
                </a:tc>
                <a:tc>
                  <a:txBody>
                    <a:bodyPr/>
                    <a:lstStyle/>
                    <a:p>
                      <a:pPr algn="ctr"/>
                      <a:r>
                        <a:rPr lang="en-US" altLang="zh-Hans" sz="1400" b="0" i="0" dirty="0">
                          <a:latin typeface="Arial Regular"/>
                        </a:rPr>
                        <a:t>Flexible configuration of GPU memory based on needs</a:t>
                      </a:r>
                      <a:endParaRPr lang="zh-CN" altLang="en-US" sz="1400" dirty="0"/>
                    </a:p>
                  </a:txBody>
                  <a:tcPr/>
                </a:tc>
                <a:extLst>
                  <a:ext uri="{0D108BD9-81ED-4DB2-BD59-A6C34878D82A}">
                    <a16:rowId xmlns:a16="http://schemas.microsoft.com/office/drawing/2014/main" val="2935398613"/>
                  </a:ext>
                </a:extLst>
              </a:tr>
            </a:tbl>
          </a:graphicData>
        </a:graphic>
      </p:graphicFrame>
    </p:spTree>
    <p:extLst>
      <p:ext uri="{BB962C8B-B14F-4D97-AF65-F5344CB8AC3E}">
        <p14:creationId xmlns:p14="http://schemas.microsoft.com/office/powerpoint/2010/main" val="2197249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6D9F02F-0D87-9C4A-9930-A616A11B98CA}"/>
              </a:ext>
            </a:extLst>
          </p:cNvPr>
          <p:cNvSpPr>
            <a:spLocks noGrp="1"/>
          </p:cNvSpPr>
          <p:nvPr>
            <p:ph type="title"/>
          </p:nvPr>
        </p:nvSpPr>
        <p:spPr>
          <a:xfrm>
            <a:off x="467545" y="146260"/>
            <a:ext cx="6984776" cy="532285"/>
          </a:xfrm>
        </p:spPr>
        <p:txBody>
          <a:bodyPr/>
          <a:lstStyle/>
          <a:p>
            <a:pPr lvl="0" algn="l">
              <a:spcBef>
                <a:spcPts val="0"/>
              </a:spcBef>
            </a:pPr>
            <a:r>
              <a:rPr lang="en-US" sz="1800" b="1" dirty="0">
                <a:solidFill>
                  <a:prstClr val="black"/>
                </a:solidFill>
                <a:latin typeface="Arial" panose="020B0604020202020204" pitchFamily="34" charset="0"/>
                <a:cs typeface="Arial" panose="020B0604020202020204" pitchFamily="34" charset="0"/>
              </a:rPr>
              <a:t>Licensing for </a:t>
            </a:r>
            <a:r>
              <a:rPr lang="en-US" sz="1800" b="1" dirty="0" err="1">
                <a:solidFill>
                  <a:prstClr val="black"/>
                </a:solidFill>
                <a:latin typeface="Arial" panose="020B0604020202020204" pitchFamily="34" charset="0"/>
                <a:cs typeface="Arial" panose="020B0604020202020204" pitchFamily="34" charset="0"/>
              </a:rPr>
              <a:t>vGPU</a:t>
            </a:r>
            <a:endParaRPr lang="en-US" sz="1800" b="1" dirty="0">
              <a:solidFill>
                <a:prstClr val="black"/>
              </a:solidFill>
              <a:latin typeface="Arial" panose="020B0604020202020204" pitchFamily="34" charset="0"/>
              <a:cs typeface="Arial" panose="020B0604020202020204" pitchFamily="34" charset="0"/>
            </a:endParaRPr>
          </a:p>
        </p:txBody>
      </p:sp>
      <p:pic>
        <p:nvPicPr>
          <p:cNvPr id="3" name="图片 2">
            <a:extLst>
              <a:ext uri="{FF2B5EF4-FFF2-40B4-BE49-F238E27FC236}">
                <a16:creationId xmlns:a16="http://schemas.microsoft.com/office/drawing/2014/main" id="{B27FFF80-E5D1-484D-8389-B4A1CD62FB95}"/>
              </a:ext>
            </a:extLst>
          </p:cNvPr>
          <p:cNvPicPr>
            <a:picLocks noChangeAspect="1"/>
          </p:cNvPicPr>
          <p:nvPr/>
        </p:nvPicPr>
        <p:blipFill>
          <a:blip r:embed="rId2"/>
          <a:stretch>
            <a:fillRect/>
          </a:stretch>
        </p:blipFill>
        <p:spPr>
          <a:xfrm>
            <a:off x="179512" y="1851670"/>
            <a:ext cx="5040560" cy="2808718"/>
          </a:xfrm>
          <a:prstGeom prst="rect">
            <a:avLst/>
          </a:prstGeom>
        </p:spPr>
      </p:pic>
      <p:sp>
        <p:nvSpPr>
          <p:cNvPr id="4" name="文本框 3">
            <a:extLst>
              <a:ext uri="{FF2B5EF4-FFF2-40B4-BE49-F238E27FC236}">
                <a16:creationId xmlns:a16="http://schemas.microsoft.com/office/drawing/2014/main" id="{3D78F4E2-1D0E-544C-9D42-66D52BD0DAC2}"/>
              </a:ext>
            </a:extLst>
          </p:cNvPr>
          <p:cNvSpPr txBox="1"/>
          <p:nvPr/>
        </p:nvSpPr>
        <p:spPr>
          <a:xfrm>
            <a:off x="467545" y="678545"/>
            <a:ext cx="8136904" cy="954107"/>
          </a:xfrm>
          <a:prstGeom prst="rect">
            <a:avLst/>
          </a:prstGeom>
          <a:noFill/>
        </p:spPr>
        <p:txBody>
          <a:bodyPr wrap="square" rtlCol="0">
            <a:spAutoFit/>
          </a:bodyPr>
          <a:lstStyle/>
          <a:p>
            <a:r>
              <a:rPr kumimoji="1" lang="en-US" altLang="zh-Hans" sz="1400" dirty="0">
                <a:latin typeface="Arial" panose="020B0604020202020204" pitchFamily="34" charset="0"/>
                <a:cs typeface="Arial" panose="020B0604020202020204" pitchFamily="34" charset="0"/>
              </a:rPr>
              <a:t>1. </a:t>
            </a:r>
            <a:r>
              <a:rPr kumimoji="1" lang="en-US" altLang="zh-Hans" sz="1400" dirty="0" err="1">
                <a:latin typeface="Arial" panose="020B0604020202020204" pitchFamily="34" charset="0"/>
                <a:cs typeface="Arial" panose="020B0604020202020204" pitchFamily="34" charset="0"/>
              </a:rPr>
              <a:t>vGPU</a:t>
            </a:r>
            <a:r>
              <a:rPr kumimoji="1" lang="en-US" altLang="zh-Hans" sz="1400" dirty="0">
                <a:latin typeface="Arial" panose="020B0604020202020204" pitchFamily="34" charset="0"/>
                <a:cs typeface="Arial" panose="020B0604020202020204" pitchFamily="34" charset="0"/>
              </a:rPr>
              <a:t> support requires license from NVIDIA, it’s licensed by the the number of concurrent </a:t>
            </a:r>
            <a:r>
              <a:rPr kumimoji="1" lang="en-US" altLang="zh-Hans" sz="1400" dirty="0" err="1">
                <a:latin typeface="Arial" panose="020B0604020202020204" pitchFamily="34" charset="0"/>
                <a:cs typeface="Arial" panose="020B0604020202020204" pitchFamily="34" charset="0"/>
              </a:rPr>
              <a:t>vGPU</a:t>
            </a:r>
            <a:r>
              <a:rPr kumimoji="1" lang="en-US" altLang="zh-Hans" sz="1400" dirty="0">
                <a:latin typeface="Arial" panose="020B0604020202020204" pitchFamily="34" charset="0"/>
                <a:cs typeface="Arial" panose="020B0604020202020204" pitchFamily="34" charset="0"/>
              </a:rPr>
              <a:t> VMs </a:t>
            </a:r>
          </a:p>
          <a:p>
            <a:r>
              <a:rPr kumimoji="1" lang="en-US" altLang="zh-Hans" sz="1400" dirty="0">
                <a:latin typeface="Arial" panose="020B0604020202020204" pitchFamily="34" charset="0"/>
                <a:cs typeface="Arial" panose="020B0604020202020204" pitchFamily="34" charset="0"/>
              </a:rPr>
              <a:t>2. GPU pass-through requires no license from NVIDIA</a:t>
            </a:r>
          </a:p>
          <a:p>
            <a:r>
              <a:rPr kumimoji="1" lang="en-US" altLang="zh-Hans" sz="1400" dirty="0">
                <a:latin typeface="Arial" panose="020B0604020202020204" pitchFamily="34" charset="0"/>
                <a:cs typeface="Arial" panose="020B0604020202020204" pitchFamily="34" charset="0"/>
              </a:rPr>
              <a:t>3. No license from </a:t>
            </a:r>
            <a:r>
              <a:rPr kumimoji="1" lang="en-US" altLang="zh-Hans" sz="1400" dirty="0" err="1">
                <a:latin typeface="Arial" panose="020B0604020202020204" pitchFamily="34" charset="0"/>
                <a:cs typeface="Arial" panose="020B0604020202020204" pitchFamily="34" charset="0"/>
              </a:rPr>
              <a:t>Sangfor</a:t>
            </a:r>
            <a:r>
              <a:rPr kumimoji="1" lang="en-US" altLang="zh-Hans" sz="1400" dirty="0">
                <a:latin typeface="Arial" panose="020B0604020202020204" pitchFamily="34" charset="0"/>
                <a:cs typeface="Arial" panose="020B0604020202020204" pitchFamily="34" charset="0"/>
              </a:rPr>
              <a:t> for both modes</a:t>
            </a:r>
            <a:endParaRPr kumimoji="1" lang="zh-CN" altLang="en-US" sz="1400" dirty="0">
              <a:latin typeface="Arial" panose="020B0604020202020204" pitchFamily="34" charset="0"/>
              <a:cs typeface="Arial" panose="020B0604020202020204" pitchFamily="34" charset="0"/>
            </a:endParaRPr>
          </a:p>
        </p:txBody>
      </p:sp>
      <p:sp>
        <p:nvSpPr>
          <p:cNvPr id="5" name="矩形 4">
            <a:extLst>
              <a:ext uri="{FF2B5EF4-FFF2-40B4-BE49-F238E27FC236}">
                <a16:creationId xmlns:a16="http://schemas.microsoft.com/office/drawing/2014/main" id="{9288CE53-ECFF-C44A-8A2A-A8792A3EE635}"/>
              </a:ext>
            </a:extLst>
          </p:cNvPr>
          <p:cNvSpPr/>
          <p:nvPr/>
        </p:nvSpPr>
        <p:spPr>
          <a:xfrm>
            <a:off x="5364088" y="2045059"/>
            <a:ext cx="3672408" cy="2585323"/>
          </a:xfrm>
          <a:prstGeom prst="rect">
            <a:avLst/>
          </a:prstGeom>
        </p:spPr>
        <p:txBody>
          <a:bodyPr wrap="square">
            <a:spAutoFit/>
          </a:bodyPr>
          <a:lstStyle/>
          <a:p>
            <a:r>
              <a:rPr lang="en-US" altLang="zh-Hans" sz="1400" b="1" dirty="0">
                <a:latin typeface="Arial" panose="020B0604020202020204" pitchFamily="34" charset="0"/>
                <a:ea typeface="宋体" panose="02010600030101010101" pitchFamily="2" charset="-122"/>
                <a:cs typeface="Arial" panose="020B0604020202020204" pitchFamily="34" charset="0"/>
              </a:rPr>
              <a:t>Licensing procedure</a:t>
            </a:r>
          </a:p>
          <a:p>
            <a:r>
              <a:rPr lang="en-US" altLang="zh-Hans" sz="1200" dirty="0">
                <a:latin typeface="Arial" panose="020B0604020202020204" pitchFamily="34" charset="0"/>
                <a:ea typeface="宋体" panose="02010600030101010101" pitchFamily="2" charset="-122"/>
                <a:cs typeface="Arial" panose="020B0604020202020204" pitchFamily="34" charset="0"/>
              </a:rPr>
              <a:t>1. Upload licensing server template to </a:t>
            </a:r>
            <a:r>
              <a:rPr lang="en-US" altLang="zh-Hans" sz="1200" dirty="0" err="1">
                <a:latin typeface="Arial" panose="020B0604020202020204" pitchFamily="34" charset="0"/>
                <a:ea typeface="宋体" panose="02010600030101010101" pitchFamily="2" charset="-122"/>
                <a:cs typeface="Arial" panose="020B0604020202020204" pitchFamily="34" charset="0"/>
              </a:rPr>
              <a:t>aCloud</a:t>
            </a:r>
            <a:endParaRPr lang="en-US" altLang="zh-Hans" sz="1200" dirty="0">
              <a:latin typeface="Arial" panose="020B0604020202020204" pitchFamily="34" charset="0"/>
              <a:ea typeface="宋体" panose="02010600030101010101" pitchFamily="2" charset="-122"/>
              <a:cs typeface="Arial" panose="020B0604020202020204" pitchFamily="34" charset="0"/>
            </a:endParaRPr>
          </a:p>
          <a:p>
            <a:r>
              <a:rPr lang="en-US" altLang="zh-Hans" sz="1200" dirty="0">
                <a:latin typeface="Arial" panose="020B0604020202020204" pitchFamily="34" charset="0"/>
                <a:ea typeface="宋体" panose="02010600030101010101" pitchFamily="2" charset="-122"/>
                <a:cs typeface="Arial" panose="020B0604020202020204" pitchFamily="34" charset="0"/>
              </a:rPr>
              <a:t>2. Configure IP and import license file</a:t>
            </a:r>
          </a:p>
          <a:p>
            <a:r>
              <a:rPr lang="en-US" altLang="zh-Hans" sz="1200" dirty="0">
                <a:latin typeface="Arial" panose="020B0604020202020204" pitchFamily="34" charset="0"/>
                <a:ea typeface="宋体" panose="02010600030101010101" pitchFamily="2" charset="-122"/>
                <a:cs typeface="Arial" panose="020B0604020202020204" pitchFamily="34" charset="0"/>
              </a:rPr>
              <a:t>3. Input licensing server’s IP on the GPU driver of </a:t>
            </a:r>
            <a:r>
              <a:rPr lang="en-US" altLang="zh-Hans" sz="1200" dirty="0" err="1">
                <a:latin typeface="Arial" panose="020B0604020202020204" pitchFamily="34" charset="0"/>
                <a:ea typeface="宋体" panose="02010600030101010101" pitchFamily="2" charset="-122"/>
                <a:cs typeface="Arial" panose="020B0604020202020204" pitchFamily="34" charset="0"/>
              </a:rPr>
              <a:t>vGPU</a:t>
            </a:r>
            <a:r>
              <a:rPr lang="en-US" altLang="zh-Hans" sz="1200" dirty="0">
                <a:latin typeface="Arial" panose="020B0604020202020204" pitchFamily="34" charset="0"/>
                <a:ea typeface="宋体" panose="02010600030101010101" pitchFamily="2" charset="-122"/>
                <a:cs typeface="Arial" panose="020B0604020202020204" pitchFamily="34" charset="0"/>
              </a:rPr>
              <a:t> VM</a:t>
            </a:r>
          </a:p>
          <a:p>
            <a:endParaRPr lang="en-US" altLang="zh-CN" sz="1400" dirty="0">
              <a:latin typeface="Arial" panose="020B0604020202020204" pitchFamily="34" charset="0"/>
              <a:ea typeface="宋体" panose="02010600030101010101" pitchFamily="2" charset="-122"/>
              <a:cs typeface="Arial" panose="020B0604020202020204" pitchFamily="34" charset="0"/>
            </a:endParaRPr>
          </a:p>
          <a:p>
            <a:r>
              <a:rPr lang="en-US" altLang="zh-CN" sz="1200" dirty="0">
                <a:solidFill>
                  <a:srgbClr val="2A37D8"/>
                </a:solidFill>
                <a:latin typeface="Arial" panose="020B0604020202020204" pitchFamily="34" charset="0"/>
                <a:ea typeface="宋体" panose="02010600030101010101" pitchFamily="2" charset="-122"/>
                <a:cs typeface="Arial" panose="020B0604020202020204" pitchFamily="34" charset="0"/>
              </a:rPr>
              <a:t>There are 3 types of </a:t>
            </a:r>
            <a:r>
              <a:rPr lang="en-US" altLang="zh-CN" sz="1200" dirty="0" err="1">
                <a:solidFill>
                  <a:srgbClr val="2A37D8"/>
                </a:solidFill>
                <a:latin typeface="Arial" panose="020B0604020202020204" pitchFamily="34" charset="0"/>
                <a:ea typeface="宋体" panose="02010600030101010101" pitchFamily="2" charset="-122"/>
                <a:cs typeface="Arial" panose="020B0604020202020204" pitchFamily="34" charset="0"/>
              </a:rPr>
              <a:t>vGPU</a:t>
            </a:r>
            <a:r>
              <a:rPr lang="en-US" altLang="zh-CN" sz="1200" dirty="0">
                <a:solidFill>
                  <a:srgbClr val="2A37D8"/>
                </a:solidFill>
                <a:latin typeface="Arial" panose="020B0604020202020204" pitchFamily="34" charset="0"/>
                <a:ea typeface="宋体" panose="02010600030101010101" pitchFamily="2" charset="-122"/>
                <a:cs typeface="Arial" panose="020B0604020202020204" pitchFamily="34" charset="0"/>
              </a:rPr>
              <a:t> licenses from NVIDIA: </a:t>
            </a:r>
            <a:r>
              <a:rPr lang="en-US" altLang="zh-CN" sz="1200" dirty="0" err="1">
                <a:solidFill>
                  <a:srgbClr val="2A37D8"/>
                </a:solidFill>
                <a:latin typeface="Arial" panose="020B0604020202020204" pitchFamily="34" charset="0"/>
                <a:ea typeface="宋体" panose="02010600030101010101" pitchFamily="2" charset="-122"/>
                <a:cs typeface="Arial" panose="020B0604020202020204" pitchFamily="34" charset="0"/>
              </a:rPr>
              <a:t>vPC</a:t>
            </a:r>
            <a:r>
              <a:rPr lang="en-US" altLang="zh-CN" sz="1200" dirty="0">
                <a:solidFill>
                  <a:srgbClr val="2A37D8"/>
                </a:solidFill>
                <a:latin typeface="Arial" panose="020B0604020202020204" pitchFamily="34" charset="0"/>
                <a:ea typeface="宋体" panose="02010600030101010101" pitchFamily="2" charset="-122"/>
                <a:cs typeface="Arial" panose="020B0604020202020204" pitchFamily="34" charset="0"/>
              </a:rPr>
              <a:t>, </a:t>
            </a:r>
            <a:r>
              <a:rPr lang="en-US" altLang="zh-CN" sz="1200" dirty="0" err="1">
                <a:solidFill>
                  <a:srgbClr val="2A37D8"/>
                </a:solidFill>
                <a:latin typeface="Arial" panose="020B0604020202020204" pitchFamily="34" charset="0"/>
                <a:ea typeface="宋体" panose="02010600030101010101" pitchFamily="2" charset="-122"/>
                <a:cs typeface="Arial" panose="020B0604020202020204" pitchFamily="34" charset="0"/>
              </a:rPr>
              <a:t>vDWS</a:t>
            </a:r>
            <a:r>
              <a:rPr lang="en-US" altLang="zh-CN" sz="1200" dirty="0">
                <a:solidFill>
                  <a:srgbClr val="2A37D8"/>
                </a:solidFill>
                <a:latin typeface="Arial" panose="020B0604020202020204" pitchFamily="34" charset="0"/>
                <a:ea typeface="宋体" panose="02010600030101010101" pitchFamily="2" charset="-122"/>
                <a:cs typeface="Arial" panose="020B0604020202020204" pitchFamily="34" charset="0"/>
              </a:rPr>
              <a:t> and EDU. </a:t>
            </a:r>
            <a:r>
              <a:rPr lang="en-US" altLang="zh-CN" sz="1200" dirty="0" err="1">
                <a:solidFill>
                  <a:srgbClr val="2A37D8"/>
                </a:solidFill>
                <a:latin typeface="Arial" panose="020B0604020202020204" pitchFamily="34" charset="0"/>
                <a:ea typeface="宋体" panose="02010600030101010101" pitchFamily="2" charset="-122"/>
                <a:cs typeface="Arial" panose="020B0604020202020204" pitchFamily="34" charset="0"/>
              </a:rPr>
              <a:t>vDWS</a:t>
            </a:r>
            <a:r>
              <a:rPr lang="en-US" altLang="zh-CN" sz="1200" dirty="0">
                <a:solidFill>
                  <a:srgbClr val="2A37D8"/>
                </a:solidFill>
                <a:latin typeface="Arial" panose="020B0604020202020204" pitchFamily="34" charset="0"/>
                <a:ea typeface="宋体" panose="02010600030101010101" pitchFamily="2" charset="-122"/>
                <a:cs typeface="Arial" panose="020B0604020202020204" pitchFamily="34" charset="0"/>
              </a:rPr>
              <a:t> has better performance than </a:t>
            </a:r>
            <a:r>
              <a:rPr lang="en-US" altLang="zh-CN" sz="1200" dirty="0" err="1">
                <a:solidFill>
                  <a:srgbClr val="2A37D8"/>
                </a:solidFill>
                <a:latin typeface="Arial" panose="020B0604020202020204" pitchFamily="34" charset="0"/>
                <a:ea typeface="宋体" panose="02010600030101010101" pitchFamily="2" charset="-122"/>
                <a:cs typeface="Arial" panose="020B0604020202020204" pitchFamily="34" charset="0"/>
              </a:rPr>
              <a:t>vPC</a:t>
            </a:r>
            <a:r>
              <a:rPr lang="en-US" altLang="zh-CN" sz="1200" dirty="0">
                <a:solidFill>
                  <a:srgbClr val="2A37D8"/>
                </a:solidFill>
                <a:latin typeface="Arial" panose="020B0604020202020204" pitchFamily="34" charset="0"/>
                <a:ea typeface="宋体" panose="02010600030101010101" pitchFamily="2" charset="-122"/>
                <a:cs typeface="Arial" panose="020B0604020202020204" pitchFamily="34" charset="0"/>
              </a:rPr>
              <a:t>, EDU is a promotion for education sector, it shares the same functionalities with </a:t>
            </a:r>
            <a:r>
              <a:rPr lang="en-US" altLang="zh-CN" sz="1200" dirty="0" err="1">
                <a:solidFill>
                  <a:srgbClr val="2A37D8"/>
                </a:solidFill>
                <a:latin typeface="Arial" panose="020B0604020202020204" pitchFamily="34" charset="0"/>
                <a:ea typeface="宋体" panose="02010600030101010101" pitchFamily="2" charset="-122"/>
                <a:cs typeface="Arial" panose="020B0604020202020204" pitchFamily="34" charset="0"/>
              </a:rPr>
              <a:t>vDWS</a:t>
            </a:r>
            <a:r>
              <a:rPr lang="en-US" altLang="zh-CN" sz="1200" dirty="0">
                <a:solidFill>
                  <a:srgbClr val="2A37D8"/>
                </a:solidFill>
                <a:latin typeface="Arial" panose="020B0604020202020204" pitchFamily="34" charset="0"/>
                <a:ea typeface="宋体" panose="02010600030101010101" pitchFamily="2" charset="-122"/>
                <a:cs typeface="Arial" panose="020B0604020202020204" pitchFamily="34" charset="0"/>
              </a:rPr>
              <a:t>, but has a lower price as </a:t>
            </a:r>
            <a:r>
              <a:rPr lang="en-US" altLang="zh-CN" sz="1200" dirty="0" err="1">
                <a:solidFill>
                  <a:srgbClr val="2A37D8"/>
                </a:solidFill>
                <a:latin typeface="Arial" panose="020B0604020202020204" pitchFamily="34" charset="0"/>
                <a:ea typeface="宋体" panose="02010600030101010101" pitchFamily="2" charset="-122"/>
                <a:cs typeface="Arial" panose="020B0604020202020204" pitchFamily="34" charset="0"/>
              </a:rPr>
              <a:t>vPC</a:t>
            </a:r>
            <a:r>
              <a:rPr lang="en-US" altLang="zh-CN" sz="1200" dirty="0">
                <a:solidFill>
                  <a:srgbClr val="2A37D8"/>
                </a:solidFill>
                <a:latin typeface="Arial" panose="020B0604020202020204" pitchFamily="34" charset="0"/>
                <a:ea typeface="宋体" panose="02010600030101010101" pitchFamily="2" charset="-122"/>
                <a:cs typeface="Arial" panose="020B0604020202020204" pitchFamily="34" charset="0"/>
              </a:rPr>
              <a:t>, only schools have the right to purchase it</a:t>
            </a:r>
          </a:p>
          <a:p>
            <a:endParaRPr lang="en-US" altLang="zh-CN" sz="1400" dirty="0">
              <a:solidFill>
                <a:srgbClr val="2A37D8"/>
              </a:solidFill>
              <a:latin typeface="Arial" panose="020B0604020202020204" pitchFamily="34" charset="0"/>
              <a:ea typeface="宋体" panose="02010600030101010101" pitchFamily="2" charset="-122"/>
              <a:cs typeface="Arial" panose="020B0604020202020204" pitchFamily="34" charset="0"/>
            </a:endParaRPr>
          </a:p>
        </p:txBody>
      </p:sp>
    </p:spTree>
    <p:extLst>
      <p:ext uri="{BB962C8B-B14F-4D97-AF65-F5344CB8AC3E}">
        <p14:creationId xmlns:p14="http://schemas.microsoft.com/office/powerpoint/2010/main" val="3273519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0AF0D0A-B93B-914C-927D-7EA824B929BD}"/>
              </a:ext>
            </a:extLst>
          </p:cNvPr>
          <p:cNvSpPr>
            <a:spLocks noGrp="1"/>
          </p:cNvSpPr>
          <p:nvPr>
            <p:ph type="title"/>
          </p:nvPr>
        </p:nvSpPr>
        <p:spPr/>
        <p:txBody>
          <a:bodyPr>
            <a:normAutofit/>
          </a:bodyPr>
          <a:lstStyle/>
          <a:p>
            <a:pPr algn="l"/>
            <a:r>
              <a:rPr kumimoji="1" lang="en-US" altLang="zh-Hans" sz="1800" b="1" dirty="0"/>
              <a:t>Differences between </a:t>
            </a:r>
            <a:r>
              <a:rPr kumimoji="1" lang="en-US" altLang="zh-Hans" sz="1800" b="1" dirty="0" err="1"/>
              <a:t>vGPU</a:t>
            </a:r>
            <a:r>
              <a:rPr kumimoji="1" lang="en-US" altLang="zh-Hans" sz="1800" b="1" dirty="0"/>
              <a:t> Solutions on </a:t>
            </a:r>
            <a:r>
              <a:rPr kumimoji="1" lang="en-US" altLang="zh-Hans" sz="1800" b="1" dirty="0" err="1"/>
              <a:t>aCloud</a:t>
            </a:r>
            <a:r>
              <a:rPr kumimoji="1" lang="en-US" altLang="zh-Hans" sz="1800" b="1" dirty="0"/>
              <a:t> and </a:t>
            </a:r>
            <a:r>
              <a:rPr kumimoji="1" lang="en-US" altLang="zh-Hans" sz="1800" b="1" dirty="0" err="1"/>
              <a:t>aDesk</a:t>
            </a:r>
            <a:endParaRPr kumimoji="1" lang="zh-CN" altLang="en-US" sz="1800" b="1" dirty="0"/>
          </a:p>
        </p:txBody>
      </p:sp>
      <p:sp>
        <p:nvSpPr>
          <p:cNvPr id="4" name="矩形 3">
            <a:extLst>
              <a:ext uri="{FF2B5EF4-FFF2-40B4-BE49-F238E27FC236}">
                <a16:creationId xmlns:a16="http://schemas.microsoft.com/office/drawing/2014/main" id="{D3AA6848-8F0D-354B-B0A6-CC22986AD937}"/>
              </a:ext>
            </a:extLst>
          </p:cNvPr>
          <p:cNvSpPr/>
          <p:nvPr/>
        </p:nvSpPr>
        <p:spPr>
          <a:xfrm>
            <a:off x="683568" y="1131590"/>
            <a:ext cx="7056784" cy="1569660"/>
          </a:xfrm>
          <a:prstGeom prst="rect">
            <a:avLst/>
          </a:prstGeom>
        </p:spPr>
        <p:txBody>
          <a:bodyPr wrap="square">
            <a:spAutoFit/>
          </a:bodyPr>
          <a:lstStyle/>
          <a:p>
            <a:r>
              <a:rPr lang="en-US" altLang="zh-Hans" sz="1600" b="1" dirty="0">
                <a:latin typeface="Arial" panose="020B0604020202020204" pitchFamily="34" charset="0"/>
                <a:ea typeface="宋体" panose="02010600030101010101" pitchFamily="2" charset="-122"/>
                <a:cs typeface="Arial" panose="020B0604020202020204" pitchFamily="34" charset="0"/>
              </a:rPr>
              <a:t>What </a:t>
            </a:r>
            <a:r>
              <a:rPr lang="en-US" altLang="zh-Hans" sz="1600" b="1" dirty="0" err="1">
                <a:latin typeface="Arial" panose="020B0604020202020204" pitchFamily="34" charset="0"/>
                <a:ea typeface="宋体" panose="02010600030101010101" pitchFamily="2" charset="-122"/>
                <a:cs typeface="Arial" panose="020B0604020202020204" pitchFamily="34" charset="0"/>
              </a:rPr>
              <a:t>aCloud</a:t>
            </a:r>
            <a:r>
              <a:rPr lang="en-US" altLang="zh-Hans" sz="1600" b="1" dirty="0">
                <a:latin typeface="Arial" panose="020B0604020202020204" pitchFamily="34" charset="0"/>
                <a:ea typeface="宋体" panose="02010600030101010101" pitchFamily="2" charset="-122"/>
                <a:cs typeface="Arial" panose="020B0604020202020204" pitchFamily="34" charset="0"/>
              </a:rPr>
              <a:t> has but </a:t>
            </a:r>
            <a:r>
              <a:rPr lang="en-US" altLang="zh-Hans" sz="1600" b="1" dirty="0" err="1">
                <a:latin typeface="Arial" panose="020B0604020202020204" pitchFamily="34" charset="0"/>
                <a:ea typeface="宋体" panose="02010600030101010101" pitchFamily="2" charset="-122"/>
                <a:cs typeface="Arial" panose="020B0604020202020204" pitchFamily="34" charset="0"/>
              </a:rPr>
              <a:t>aDesk</a:t>
            </a:r>
            <a:r>
              <a:rPr lang="en-US" altLang="zh-Hans" sz="1600" b="1" dirty="0">
                <a:latin typeface="Arial" panose="020B0604020202020204" pitchFamily="34" charset="0"/>
                <a:ea typeface="宋体" panose="02010600030101010101" pitchFamily="2" charset="-122"/>
                <a:cs typeface="Arial" panose="020B0604020202020204" pitchFamily="34" charset="0"/>
              </a:rPr>
              <a:t> doesn’t:</a:t>
            </a:r>
          </a:p>
          <a:p>
            <a:pPr marL="342900" indent="-342900">
              <a:buAutoNum type="arabicPeriod"/>
            </a:pPr>
            <a:r>
              <a:rPr lang="en-US" altLang="zh-Hans" sz="1600" dirty="0">
                <a:latin typeface="Arial" panose="020B0604020202020204" pitchFamily="34" charset="0"/>
                <a:ea typeface="宋体" panose="02010600030101010101" pitchFamily="2" charset="-122"/>
                <a:cs typeface="Arial" panose="020B0604020202020204" pitchFamily="34" charset="0"/>
              </a:rPr>
              <a:t>Support GPU for Linux</a:t>
            </a:r>
          </a:p>
          <a:p>
            <a:pPr marL="342900" indent="-342900">
              <a:buAutoNum type="arabicPeriod"/>
            </a:pPr>
            <a:r>
              <a:rPr lang="en-US" altLang="zh-Hans" sz="1600" dirty="0">
                <a:latin typeface="Arial" panose="020B0604020202020204" pitchFamily="34" charset="0"/>
                <a:ea typeface="宋体" panose="02010600030101010101" pitchFamily="2" charset="-122"/>
                <a:cs typeface="Arial" panose="020B0604020202020204" pitchFamily="34" charset="0"/>
              </a:rPr>
              <a:t>Support launching VM console directly from the web UI</a:t>
            </a:r>
          </a:p>
          <a:p>
            <a:pPr marL="342900" indent="-342900">
              <a:buAutoNum type="arabicPeriod"/>
            </a:pPr>
            <a:r>
              <a:rPr lang="en-US" altLang="zh-Hans" sz="1600" dirty="0">
                <a:latin typeface="Arial" panose="020B0604020202020204" pitchFamily="34" charset="0"/>
                <a:ea typeface="宋体" panose="02010600030101010101" pitchFamily="2" charset="-122"/>
                <a:cs typeface="Arial" panose="020B0604020202020204" pitchFamily="34" charset="0"/>
              </a:rPr>
              <a:t>Support </a:t>
            </a:r>
            <a:r>
              <a:rPr lang="en-US" altLang="zh-Hans" sz="1600" dirty="0" err="1">
                <a:latin typeface="Arial" panose="020B0604020202020204" pitchFamily="34" charset="0"/>
                <a:ea typeface="宋体" panose="02010600030101010101" pitchFamily="2" charset="-122"/>
                <a:cs typeface="Arial" panose="020B0604020202020204" pitchFamily="34" charset="0"/>
              </a:rPr>
              <a:t>vGPU</a:t>
            </a:r>
            <a:r>
              <a:rPr lang="en-US" altLang="zh-Hans" sz="1600" dirty="0">
                <a:latin typeface="Arial" panose="020B0604020202020204" pitchFamily="34" charset="0"/>
                <a:ea typeface="宋体" panose="02010600030101010101" pitchFamily="2" charset="-122"/>
                <a:cs typeface="Arial" panose="020B0604020202020204" pitchFamily="34" charset="0"/>
              </a:rPr>
              <a:t> mode for NVIDIA P40</a:t>
            </a:r>
          </a:p>
          <a:p>
            <a:pPr marL="342900" indent="-342900">
              <a:buAutoNum type="arabicPeriod"/>
            </a:pPr>
            <a:r>
              <a:rPr lang="en-US" altLang="zh-Hans" sz="1600" dirty="0">
                <a:latin typeface="Arial" panose="020B0604020202020204" pitchFamily="34" charset="0"/>
                <a:ea typeface="宋体" panose="02010600030101010101" pitchFamily="2" charset="-122"/>
                <a:cs typeface="Arial" panose="020B0604020202020204" pitchFamily="34" charset="0"/>
              </a:rPr>
              <a:t>Optimization on UI details</a:t>
            </a:r>
          </a:p>
          <a:p>
            <a:r>
              <a:rPr lang="zh-CN" altLang="zh-CN" sz="1600" dirty="0">
                <a:latin typeface="Arial" panose="020B0604020202020204" pitchFamily="34" charset="0"/>
                <a:cs typeface="Arial" panose="020B0604020202020204" pitchFamily="34" charset="0"/>
              </a:rPr>
              <a:t> </a:t>
            </a:r>
            <a:endParaRPr lang="zh-CN" alt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528721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6300607-588A-1A40-9945-7D5DE8C3BB49}"/>
              </a:ext>
            </a:extLst>
          </p:cNvPr>
          <p:cNvSpPr>
            <a:spLocks noGrp="1"/>
          </p:cNvSpPr>
          <p:nvPr>
            <p:ph type="title"/>
          </p:nvPr>
        </p:nvSpPr>
        <p:spPr/>
        <p:txBody>
          <a:bodyPr>
            <a:normAutofit/>
          </a:bodyPr>
          <a:lstStyle/>
          <a:p>
            <a:pPr algn="l"/>
            <a:r>
              <a:rPr kumimoji="1" lang="en-US" altLang="zh-Hans" sz="1800" b="1" dirty="0"/>
              <a:t>Some Caveats</a:t>
            </a:r>
            <a:endParaRPr kumimoji="1" lang="zh-CN" altLang="en-US" sz="1800" b="1" dirty="0"/>
          </a:p>
        </p:txBody>
      </p:sp>
      <p:sp>
        <p:nvSpPr>
          <p:cNvPr id="3" name="文本框 2">
            <a:extLst>
              <a:ext uri="{FF2B5EF4-FFF2-40B4-BE49-F238E27FC236}">
                <a16:creationId xmlns:a16="http://schemas.microsoft.com/office/drawing/2014/main" id="{EBF572F5-D6B5-DE40-A02C-6405B414AC43}"/>
              </a:ext>
            </a:extLst>
          </p:cNvPr>
          <p:cNvSpPr txBox="1"/>
          <p:nvPr/>
        </p:nvSpPr>
        <p:spPr>
          <a:xfrm>
            <a:off x="323528" y="1059582"/>
            <a:ext cx="8496944" cy="1815882"/>
          </a:xfrm>
          <a:prstGeom prst="rect">
            <a:avLst/>
          </a:prstGeom>
          <a:noFill/>
        </p:spPr>
        <p:txBody>
          <a:bodyPr wrap="square" rtlCol="0">
            <a:spAutoFit/>
          </a:bodyPr>
          <a:lstStyle/>
          <a:p>
            <a:pPr marL="342900" indent="-342900">
              <a:buAutoNum type="arabicPeriod"/>
            </a:pPr>
            <a:r>
              <a:rPr kumimoji="1" lang="en-US" altLang="zh-CN" sz="1600" dirty="0">
                <a:latin typeface="Arial Regular"/>
              </a:rPr>
              <a:t>Not every server can support GPU installation, </a:t>
            </a:r>
            <a:r>
              <a:rPr kumimoji="1" lang="en-US" altLang="zh-CN" sz="1600" dirty="0">
                <a:solidFill>
                  <a:srgbClr val="FF0000"/>
                </a:solidFill>
                <a:latin typeface="Arial Regular"/>
              </a:rPr>
              <a:t>our previous </a:t>
            </a:r>
            <a:r>
              <a:rPr kumimoji="1" lang="en-US" altLang="zh-CN" sz="1600" dirty="0" err="1">
                <a:solidFill>
                  <a:srgbClr val="FF0000"/>
                </a:solidFill>
                <a:latin typeface="Arial Regular"/>
              </a:rPr>
              <a:t>aServer</a:t>
            </a:r>
            <a:r>
              <a:rPr kumimoji="1" lang="en-US" altLang="zh-CN" sz="1600" dirty="0">
                <a:solidFill>
                  <a:srgbClr val="FF0000"/>
                </a:solidFill>
                <a:latin typeface="Arial Regular"/>
              </a:rPr>
              <a:t> models can’t support GPU. </a:t>
            </a:r>
            <a:r>
              <a:rPr kumimoji="1" lang="en-US" altLang="zh-CN" sz="1600" dirty="0">
                <a:latin typeface="Arial Regular"/>
              </a:rPr>
              <a:t>If customer has existing GPU servers, reusing those servers is a good option; Dedicated GPU </a:t>
            </a:r>
            <a:r>
              <a:rPr kumimoji="1" lang="en-US" altLang="zh-CN" sz="1600" dirty="0" err="1">
                <a:latin typeface="Arial Regular"/>
              </a:rPr>
              <a:t>aServer</a:t>
            </a:r>
            <a:r>
              <a:rPr kumimoji="1" lang="en-US" altLang="zh-CN" sz="1600" dirty="0">
                <a:latin typeface="Arial Regular"/>
              </a:rPr>
              <a:t> models (aServer-G350 or G650) are needed for new construction scenarios. </a:t>
            </a:r>
          </a:p>
          <a:p>
            <a:pPr marL="342900" indent="-342900">
              <a:buAutoNum type="arabicPeriod"/>
            </a:pPr>
            <a:endParaRPr kumimoji="1" lang="en-US" altLang="zh-CN" sz="1600" dirty="0">
              <a:latin typeface="Arial Regular"/>
            </a:endParaRPr>
          </a:p>
          <a:p>
            <a:pPr marL="342900" indent="-342900">
              <a:buAutoNum type="arabicPeriod"/>
            </a:pPr>
            <a:r>
              <a:rPr kumimoji="1" lang="en-US" altLang="zh-CN" sz="1600" dirty="0">
                <a:latin typeface="Arial Regular"/>
              </a:rPr>
              <a:t>Only 1 graphics card (passthrough or </a:t>
            </a:r>
            <a:r>
              <a:rPr kumimoji="1" lang="en-US" altLang="zh-CN" sz="1600" dirty="0" err="1">
                <a:latin typeface="Arial Regular"/>
              </a:rPr>
              <a:t>vGPU</a:t>
            </a:r>
            <a:r>
              <a:rPr kumimoji="1" lang="en-US" altLang="zh-CN" sz="1600" dirty="0">
                <a:latin typeface="Arial Regular"/>
              </a:rPr>
              <a:t>) can be attached to a VM, this is limited by NVIDIA technology</a:t>
            </a:r>
          </a:p>
        </p:txBody>
      </p:sp>
    </p:spTree>
    <p:extLst>
      <p:ext uri="{BB962C8B-B14F-4D97-AF65-F5344CB8AC3E}">
        <p14:creationId xmlns:p14="http://schemas.microsoft.com/office/powerpoint/2010/main" val="20625015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文本框 4">
            <a:extLst>
              <a:ext uri="{FF2B5EF4-FFF2-40B4-BE49-F238E27FC236}">
                <a16:creationId xmlns:a16="http://schemas.microsoft.com/office/drawing/2014/main" id="{919BAE77-AE50-144F-813C-216793FCA982}"/>
              </a:ext>
            </a:extLst>
          </p:cNvPr>
          <p:cNvSpPr txBox="1">
            <a:spLocks noChangeArrowheads="1"/>
          </p:cNvSpPr>
          <p:nvPr/>
        </p:nvSpPr>
        <p:spPr bwMode="auto">
          <a:xfrm>
            <a:off x="351823" y="627534"/>
            <a:ext cx="8280920" cy="1428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pPr>
            <a:r>
              <a:rPr lang="en-HK" sz="1600" b="1" dirty="0"/>
              <a:t>Are you looking for GPU solutions and for what workloads?</a:t>
            </a:r>
          </a:p>
          <a:p>
            <a:r>
              <a:rPr lang="en-HK" sz="1600" dirty="0"/>
              <a:t>       A. Yes, graphic rendering</a:t>
            </a:r>
          </a:p>
          <a:p>
            <a:r>
              <a:rPr lang="en-HK" sz="1600" dirty="0"/>
              <a:t>       B. Yes, deep learning and data analysis</a:t>
            </a:r>
          </a:p>
          <a:p>
            <a:r>
              <a:rPr lang="en-HK" sz="1600" dirty="0"/>
              <a:t>       C. Yes, video transcoding </a:t>
            </a:r>
          </a:p>
          <a:p>
            <a:r>
              <a:rPr lang="en-HK" sz="1600" dirty="0"/>
              <a:t>       D. No, never had such requirement</a:t>
            </a:r>
          </a:p>
        </p:txBody>
      </p:sp>
      <p:sp>
        <p:nvSpPr>
          <p:cNvPr id="3" name="Title 2">
            <a:extLst>
              <a:ext uri="{FF2B5EF4-FFF2-40B4-BE49-F238E27FC236}">
                <a16:creationId xmlns:a16="http://schemas.microsoft.com/office/drawing/2014/main" id="{F3D78C29-5158-304A-9CB7-B9E24D1E36CE}"/>
              </a:ext>
            </a:extLst>
          </p:cNvPr>
          <p:cNvSpPr>
            <a:spLocks noGrp="1"/>
          </p:cNvSpPr>
          <p:nvPr>
            <p:ph type="title"/>
          </p:nvPr>
        </p:nvSpPr>
        <p:spPr>
          <a:xfrm>
            <a:off x="323528" y="267494"/>
            <a:ext cx="5400600" cy="421555"/>
          </a:xfrm>
        </p:spPr>
        <p:txBody>
          <a:bodyPr/>
          <a:lstStyle/>
          <a:p>
            <a:pPr algn="l"/>
            <a:r>
              <a:rPr lang="en-US" sz="1800" b="1" dirty="0">
                <a:sym typeface="黑体" panose="02010609060101010101" pitchFamily="49" charset="-122"/>
              </a:rPr>
              <a:t>Polling </a:t>
            </a:r>
            <a:r>
              <a:rPr lang="en-US" altLang="zh-CN" sz="1800" b="1" dirty="0">
                <a:sym typeface="黑体" panose="02010609060101010101" pitchFamily="49" charset="-122"/>
              </a:rPr>
              <a:t>2</a:t>
            </a:r>
            <a:r>
              <a:rPr lang="en-US" sz="1800" b="1" dirty="0">
                <a:sym typeface="黑体" panose="02010609060101010101" pitchFamily="49" charset="-122"/>
              </a:rPr>
              <a:t>:</a:t>
            </a:r>
            <a:endParaRPr lang="en-US" sz="1800" dirty="0"/>
          </a:p>
        </p:txBody>
      </p:sp>
    </p:spTree>
    <p:custDataLst>
      <p:tags r:id="rId1"/>
    </p:custDataLst>
    <p:extLst>
      <p:ext uri="{BB962C8B-B14F-4D97-AF65-F5344CB8AC3E}">
        <p14:creationId xmlns:p14="http://schemas.microsoft.com/office/powerpoint/2010/main" val="34597336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539552" y="195486"/>
            <a:ext cx="4392488"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a:latin typeface="Arial" panose="020B0604020202020204" pitchFamily="34" charset="0"/>
                <a:cs typeface="Arial" panose="020B0604020202020204" pitchFamily="34" charset="0"/>
              </a:rPr>
              <a:t>Seed Backup</a:t>
            </a:r>
            <a:r>
              <a:rPr lang="en-US" sz="1800" dirty="0">
                <a:latin typeface="Arial" panose="020B0604020202020204" pitchFamily="34" charset="0"/>
                <a:cs typeface="Arial" panose="020B0604020202020204" pitchFamily="34" charset="0"/>
              </a:rPr>
              <a:t> </a:t>
            </a:r>
            <a:r>
              <a:rPr lang="en-US" altLang="en-US" sz="1200" dirty="0">
                <a:solidFill>
                  <a:prstClr val="black"/>
                </a:solidFill>
                <a:latin typeface="Arial" panose="020B0604020202020204" pitchFamily="34" charset="0"/>
                <a:cs typeface="Arial" panose="020B0604020202020204" pitchFamily="34" charset="0"/>
              </a:rPr>
              <a:t>(</a:t>
            </a:r>
            <a:r>
              <a:rPr lang="en-US" altLang="en-US" sz="1200" dirty="0" err="1">
                <a:solidFill>
                  <a:prstClr val="black"/>
                </a:solidFill>
                <a:latin typeface="Arial" panose="020B0604020202020204" pitchFamily="34" charset="0"/>
                <a:cs typeface="Arial" panose="020B0604020202020204" pitchFamily="34" charset="0"/>
              </a:rPr>
              <a:t>aCMP</a:t>
            </a:r>
            <a:r>
              <a:rPr lang="en-US" sz="1200" dirty="0">
                <a:solidFill>
                  <a:prstClr val="black"/>
                </a:solidFill>
                <a:latin typeface="Arial" panose="020B0604020202020204" pitchFamily="34" charset="0"/>
                <a:cs typeface="Arial" panose="020B0604020202020204" pitchFamily="34" charset="0"/>
              </a:rPr>
              <a:t> 5.8.6R1)</a:t>
            </a:r>
            <a:endParaRPr lang="en-US" sz="18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984C5A20-D68C-0E47-B583-681429CC45B5}"/>
              </a:ext>
            </a:extLst>
          </p:cNvPr>
          <p:cNvSpPr txBox="1"/>
          <p:nvPr/>
        </p:nvSpPr>
        <p:spPr>
          <a:xfrm>
            <a:off x="539552" y="690113"/>
            <a:ext cx="8280920" cy="3016210"/>
          </a:xfrm>
          <a:prstGeom prst="rect">
            <a:avLst/>
          </a:prstGeom>
          <a:noFill/>
        </p:spPr>
        <p:txBody>
          <a:bodyPr wrap="square" rtlCol="0">
            <a:spAutoFit/>
          </a:bodyPr>
          <a:lstStyle/>
          <a:p>
            <a:r>
              <a:rPr lang="en-US" sz="1600" b="1" dirty="0">
                <a:latin typeface="Arial" panose="020B0604020202020204" pitchFamily="34" charset="0"/>
                <a:cs typeface="Arial" panose="020B0604020202020204" pitchFamily="34" charset="0"/>
              </a:rPr>
              <a:t>Introduction</a:t>
            </a:r>
          </a:p>
          <a:p>
            <a:r>
              <a:rPr lang="en-HK" sz="1400" dirty="0">
                <a:latin typeface="Arial" panose="020B0604020202020204" pitchFamily="34" charset="0"/>
                <a:cs typeface="Arial" panose="020B0604020202020204" pitchFamily="34" charset="0"/>
              </a:rPr>
              <a:t>Seed backup is a complementary feature</a:t>
            </a:r>
            <a:r>
              <a:rPr lang="zh-CN" altLang="en-US" sz="1400" dirty="0">
                <a:latin typeface="Arial" panose="020B0604020202020204" pitchFamily="34" charset="0"/>
                <a:cs typeface="Arial" panose="020B0604020202020204" pitchFamily="34" charset="0"/>
              </a:rPr>
              <a:t> </a:t>
            </a:r>
            <a:r>
              <a:rPr lang="en-US" altLang="zh-CN" sz="1400" dirty="0">
                <a:latin typeface="Arial" panose="020B0604020202020204" pitchFamily="34" charset="0"/>
                <a:cs typeface="Arial" panose="020B0604020202020204" pitchFamily="34" charset="0"/>
              </a:rPr>
              <a:t>for off-site DR scenario. User can use this feature to make a seed file based on selected VM’s backup and export it to external storage (USB flash drive or portable disk), the storage device is then transported to the secondary site and VM will have related backup on the secondary site after the seed file is imported. In a word, seed backup is a way to replace network-based data transfer with physical transportation.</a:t>
            </a:r>
            <a:endParaRPr lang="en-HK" sz="1400" dirty="0">
              <a:latin typeface="Arial" panose="020B0604020202020204" pitchFamily="34" charset="0"/>
              <a:cs typeface="Arial" panose="020B0604020202020204" pitchFamily="34" charset="0"/>
            </a:endParaRPr>
          </a:p>
          <a:p>
            <a:endParaRPr lang="en-HK" sz="1600" dirty="0">
              <a:latin typeface="Arial" panose="020B0604020202020204" pitchFamily="34" charset="0"/>
              <a:cs typeface="Arial" panose="020B0604020202020204" pitchFamily="34" charset="0"/>
            </a:endParaRPr>
          </a:p>
          <a:p>
            <a:endParaRPr lang="en-HK" sz="1600" dirty="0">
              <a:latin typeface="Arial" panose="020B0604020202020204" pitchFamily="34" charset="0"/>
              <a:cs typeface="Arial" panose="020B0604020202020204" pitchFamily="34" charset="0"/>
            </a:endParaRPr>
          </a:p>
          <a:p>
            <a:r>
              <a:rPr lang="en-HK" sz="1600" b="1" dirty="0">
                <a:latin typeface="Arial" panose="020B0604020202020204" pitchFamily="34" charset="0"/>
                <a:cs typeface="Arial" panose="020B0604020202020204" pitchFamily="34" charset="0"/>
              </a:rPr>
              <a:t>Targeted customer</a:t>
            </a:r>
          </a:p>
          <a:p>
            <a:r>
              <a:rPr lang="en-HK" sz="1400" dirty="0">
                <a:latin typeface="Arial" panose="020B0604020202020204" pitchFamily="34" charset="0"/>
                <a:cs typeface="Arial" panose="020B0604020202020204" pitchFamily="34" charset="0"/>
              </a:rPr>
              <a:t>Customer has requirement for DR, but the link bandwidth between the 2 sites is very narrow (due to limitations on budget or physical environment).</a:t>
            </a:r>
          </a:p>
          <a:p>
            <a:r>
              <a:rPr lang="en-HK" sz="1400" dirty="0">
                <a:latin typeface="Arial" panose="020B0604020202020204" pitchFamily="34" charset="0"/>
                <a:cs typeface="Arial" panose="020B0604020202020204" pitchFamily="34" charset="0"/>
              </a:rPr>
              <a:t>It’s more suitable for scenarios with new secondary site construction because first-time full backup can be very time-consuming.</a:t>
            </a:r>
          </a:p>
        </p:txBody>
      </p:sp>
      <p:grpSp>
        <p:nvGrpSpPr>
          <p:cNvPr id="5" name="组合 4">
            <a:extLst>
              <a:ext uri="{FF2B5EF4-FFF2-40B4-BE49-F238E27FC236}">
                <a16:creationId xmlns:a16="http://schemas.microsoft.com/office/drawing/2014/main" id="{1F154A9C-1A30-6D4A-BABD-31278EEDD6D0}"/>
              </a:ext>
            </a:extLst>
          </p:cNvPr>
          <p:cNvGrpSpPr/>
          <p:nvPr/>
        </p:nvGrpSpPr>
        <p:grpSpPr>
          <a:xfrm>
            <a:off x="3138232" y="3786424"/>
            <a:ext cx="3083560" cy="1106805"/>
            <a:chOff x="1330" y="5623"/>
            <a:chExt cx="4856" cy="1743"/>
          </a:xfrm>
        </p:grpSpPr>
        <p:grpSp>
          <p:nvGrpSpPr>
            <p:cNvPr id="6" name="组合 30">
              <a:extLst>
                <a:ext uri="{FF2B5EF4-FFF2-40B4-BE49-F238E27FC236}">
                  <a16:creationId xmlns:a16="http://schemas.microsoft.com/office/drawing/2014/main" id="{8F9D4CB2-F34D-8A46-A2D4-3BA05EE97145}"/>
                </a:ext>
              </a:extLst>
            </p:cNvPr>
            <p:cNvGrpSpPr/>
            <p:nvPr/>
          </p:nvGrpSpPr>
          <p:grpSpPr>
            <a:xfrm>
              <a:off x="1330" y="5623"/>
              <a:ext cx="4856" cy="1165"/>
              <a:chOff x="571" y="5074"/>
              <a:chExt cx="4856" cy="1165"/>
            </a:xfrm>
          </p:grpSpPr>
          <p:pic>
            <p:nvPicPr>
              <p:cNvPr id="8" name="图片 10" descr="User Settings">
                <a:extLst>
                  <a:ext uri="{FF2B5EF4-FFF2-40B4-BE49-F238E27FC236}">
                    <a16:creationId xmlns:a16="http://schemas.microsoft.com/office/drawing/2014/main" id="{8D3C00A1-005C-5244-A380-A9921E31BAB4}"/>
                  </a:ext>
                </a:extLst>
              </p:cNvPr>
              <p:cNvPicPr>
                <a:picLocks noChangeAspect="1"/>
              </p:cNvPicPr>
              <p:nvPr/>
            </p:nvPicPr>
            <p:blipFill>
              <a:blip r:embed="rId2"/>
              <a:stretch>
                <a:fillRect/>
              </a:stretch>
            </p:blipFill>
            <p:spPr>
              <a:xfrm>
                <a:off x="2140" y="5074"/>
                <a:ext cx="1165" cy="1165"/>
              </a:xfrm>
              <a:prstGeom prst="rect">
                <a:avLst/>
              </a:prstGeom>
            </p:spPr>
          </p:pic>
          <p:sp>
            <p:nvSpPr>
              <p:cNvPr id="9" name="圆角矩形 13">
                <a:extLst>
                  <a:ext uri="{FF2B5EF4-FFF2-40B4-BE49-F238E27FC236}">
                    <a16:creationId xmlns:a16="http://schemas.microsoft.com/office/drawing/2014/main" id="{00A75E5B-BF3B-0847-BDB8-B10D6CF6A09D}"/>
                  </a:ext>
                </a:extLst>
              </p:cNvPr>
              <p:cNvSpPr/>
              <p:nvPr/>
            </p:nvSpPr>
            <p:spPr>
              <a:xfrm>
                <a:off x="789" y="5193"/>
                <a:ext cx="1418" cy="239"/>
              </a:xfrm>
              <a:prstGeom prst="roundRect">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00" dirty="0">
                    <a:latin typeface="Arial" panose="020B0604020202020204" pitchFamily="34" charset="0"/>
                    <a:cs typeface="Arial" panose="020B0604020202020204" pitchFamily="34" charset="0"/>
                  </a:rPr>
                  <a:t>Wants off-site DR</a:t>
                </a:r>
                <a:endParaRPr lang="zh-CN" altLang="en-US" sz="700" dirty="0">
                  <a:latin typeface="Arial" panose="020B0604020202020204" pitchFamily="34" charset="0"/>
                  <a:cs typeface="Arial" panose="020B0604020202020204" pitchFamily="34" charset="0"/>
                </a:endParaRPr>
              </a:p>
            </p:txBody>
          </p:sp>
          <p:sp>
            <p:nvSpPr>
              <p:cNvPr id="10" name="圆角矩形 16">
                <a:extLst>
                  <a:ext uri="{FF2B5EF4-FFF2-40B4-BE49-F238E27FC236}">
                    <a16:creationId xmlns:a16="http://schemas.microsoft.com/office/drawing/2014/main" id="{6F3B3F94-49BA-044D-95A2-647B320B26EC}"/>
                  </a:ext>
                </a:extLst>
              </p:cNvPr>
              <p:cNvSpPr/>
              <p:nvPr/>
            </p:nvSpPr>
            <p:spPr>
              <a:xfrm>
                <a:off x="3305" y="5432"/>
                <a:ext cx="2123" cy="295"/>
              </a:xfrm>
              <a:prstGeom prst="roundRect">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00" dirty="0">
                    <a:latin typeface="Arial" panose="020B0604020202020204" pitchFamily="34" charset="0"/>
                    <a:cs typeface="Arial" panose="020B0604020202020204" pitchFamily="34" charset="0"/>
                  </a:rPr>
                  <a:t>First-time full backup is too big</a:t>
                </a:r>
                <a:endParaRPr lang="zh-CN" altLang="en-US" sz="700" dirty="0">
                  <a:latin typeface="Arial" panose="020B0604020202020204" pitchFamily="34" charset="0"/>
                  <a:cs typeface="Arial" panose="020B0604020202020204" pitchFamily="34" charset="0"/>
                </a:endParaRPr>
              </a:p>
            </p:txBody>
          </p:sp>
          <p:sp>
            <p:nvSpPr>
              <p:cNvPr id="11" name="圆角矩形 28">
                <a:extLst>
                  <a:ext uri="{FF2B5EF4-FFF2-40B4-BE49-F238E27FC236}">
                    <a16:creationId xmlns:a16="http://schemas.microsoft.com/office/drawing/2014/main" id="{FE152930-5188-1849-9D39-D2514586B6C9}"/>
                  </a:ext>
                </a:extLst>
              </p:cNvPr>
              <p:cNvSpPr/>
              <p:nvPr/>
            </p:nvSpPr>
            <p:spPr>
              <a:xfrm>
                <a:off x="3550" y="5989"/>
                <a:ext cx="1473" cy="250"/>
              </a:xfrm>
              <a:prstGeom prst="roundRect">
                <a:avLst/>
              </a:prstGeom>
              <a:solidFill>
                <a:schemeClr val="tx2">
                  <a:lumMod val="40000"/>
                  <a:lumOff val="6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00" dirty="0">
                    <a:latin typeface="Arial" panose="020B0604020202020204" pitchFamily="34" charset="0"/>
                    <a:cs typeface="Arial" panose="020B0604020202020204" pitchFamily="34" charset="0"/>
                  </a:rPr>
                  <a:t>Narrow bandwidth</a:t>
                </a:r>
                <a:endParaRPr lang="zh-CN" altLang="en-US" sz="700" dirty="0">
                  <a:latin typeface="Arial" panose="020B0604020202020204" pitchFamily="34" charset="0"/>
                  <a:cs typeface="Arial" panose="020B0604020202020204" pitchFamily="34" charset="0"/>
                </a:endParaRPr>
              </a:p>
            </p:txBody>
          </p:sp>
          <p:sp>
            <p:nvSpPr>
              <p:cNvPr id="12" name="圆角矩形 29">
                <a:extLst>
                  <a:ext uri="{FF2B5EF4-FFF2-40B4-BE49-F238E27FC236}">
                    <a16:creationId xmlns:a16="http://schemas.microsoft.com/office/drawing/2014/main" id="{7387437E-4A19-5E45-BCAF-221F6472879E}"/>
                  </a:ext>
                </a:extLst>
              </p:cNvPr>
              <p:cNvSpPr/>
              <p:nvPr/>
            </p:nvSpPr>
            <p:spPr>
              <a:xfrm>
                <a:off x="571" y="5835"/>
                <a:ext cx="1473" cy="250"/>
              </a:xfrm>
              <a:prstGeom prst="roundRect">
                <a:avLst/>
              </a:prstGeom>
              <a:solidFill>
                <a:schemeClr val="tx2">
                  <a:lumMod val="20000"/>
                  <a:lumOff val="80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 dirty="0">
                    <a:latin typeface="Arial" panose="020B0604020202020204" pitchFamily="34" charset="0"/>
                    <a:cs typeface="Arial" panose="020B0604020202020204" pitchFamily="34" charset="0"/>
                  </a:rPr>
                  <a:t>Data transfer takes too long</a:t>
                </a:r>
                <a:endParaRPr lang="zh-CN" altLang="en-US" sz="600" dirty="0">
                  <a:latin typeface="Arial" panose="020B0604020202020204" pitchFamily="34" charset="0"/>
                  <a:cs typeface="Arial" panose="020B0604020202020204" pitchFamily="34" charset="0"/>
                </a:endParaRPr>
              </a:p>
            </p:txBody>
          </p:sp>
        </p:grpSp>
        <p:sp>
          <p:nvSpPr>
            <p:cNvPr id="7" name="文本框 2">
              <a:extLst>
                <a:ext uri="{FF2B5EF4-FFF2-40B4-BE49-F238E27FC236}">
                  <a16:creationId xmlns:a16="http://schemas.microsoft.com/office/drawing/2014/main" id="{71690BBF-3621-E546-834B-F4F7D2766B51}"/>
                </a:ext>
              </a:extLst>
            </p:cNvPr>
            <p:cNvSpPr txBox="1"/>
            <p:nvPr/>
          </p:nvSpPr>
          <p:spPr>
            <a:xfrm>
              <a:off x="2573" y="7027"/>
              <a:ext cx="1817" cy="339"/>
            </a:xfrm>
            <a:prstGeom prst="rect">
              <a:avLst/>
            </a:prstGeom>
            <a:noFill/>
          </p:spPr>
          <p:txBody>
            <a:bodyPr wrap="square" rtlCol="0">
              <a:spAutoFit/>
            </a:bodyPr>
            <a:lstStyle/>
            <a:p>
              <a:r>
                <a:rPr lang="en-US" altLang="zh-CN" sz="800" dirty="0">
                  <a:latin typeface="Arial" panose="020B0604020202020204" pitchFamily="34" charset="0"/>
                  <a:cs typeface="Arial" panose="020B0604020202020204" pitchFamily="34" charset="0"/>
                </a:rPr>
                <a:t>Targeted customer</a:t>
              </a:r>
              <a:endParaRPr lang="zh-CN" altLang="en-US" sz="8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0768029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a:extLst>
              <a:ext uri="{FF2B5EF4-FFF2-40B4-BE49-F238E27FC236}">
                <a16:creationId xmlns:a16="http://schemas.microsoft.com/office/drawing/2014/main" id="{7C248844-ADBE-5D42-91EA-AFA2E70E197F}"/>
              </a:ext>
            </a:extLst>
          </p:cNvPr>
          <p:cNvSpPr txBox="1">
            <a:spLocks/>
          </p:cNvSpPr>
          <p:nvPr/>
        </p:nvSpPr>
        <p:spPr>
          <a:xfrm>
            <a:off x="539552" y="195486"/>
            <a:ext cx="4392488" cy="432048"/>
          </a:xfrm>
          <a:noFill/>
          <a:ln>
            <a:noFill/>
          </a:ln>
          <a:effectLst/>
        </p:spPr>
        <p:txBody>
          <a:bodyPr vert="horz" lIns="72046" tIns="36023" rIns="72046" bIns="36023" rtlCol="0" anchor="ctr">
            <a:normAutofit fontScale="97500"/>
          </a:bodyPr>
          <a:lstStyle>
            <a:lvl1pPr algn="ctr" defTabSz="914400" rtl="0" eaLnBrk="1" latinLnBrk="0" hangingPunct="1">
              <a:spcBef>
                <a:spcPct val="0"/>
              </a:spcBef>
              <a:buNone/>
              <a:defRPr lang="zh-CN" altLang="en-US" sz="2400" kern="1200">
                <a:solidFill>
                  <a:schemeClr val="tx1"/>
                </a:solidFill>
                <a:latin typeface="+mj-lt"/>
                <a:ea typeface="+mj-ea"/>
                <a:cs typeface="+mj-cs"/>
              </a:defRPr>
            </a:lvl1pPr>
          </a:lstStyle>
          <a:p>
            <a:pPr algn="l"/>
            <a:r>
              <a:rPr lang="en-US" sz="1800" b="1" dirty="0">
                <a:latin typeface="Arial" panose="020B0604020202020204" pitchFamily="34" charset="0"/>
                <a:cs typeface="Arial" panose="020B0604020202020204" pitchFamily="34" charset="0"/>
              </a:rPr>
              <a:t>Reporting &amp; Others</a:t>
            </a:r>
          </a:p>
        </p:txBody>
      </p:sp>
      <p:sp>
        <p:nvSpPr>
          <p:cNvPr id="3" name="矩形 3">
            <a:extLst>
              <a:ext uri="{FF2B5EF4-FFF2-40B4-BE49-F238E27FC236}">
                <a16:creationId xmlns:a16="http://schemas.microsoft.com/office/drawing/2014/main" id="{FCD89FC4-7371-974D-981D-62FFF0259EF4}"/>
              </a:ext>
            </a:extLst>
          </p:cNvPr>
          <p:cNvSpPr/>
          <p:nvPr/>
        </p:nvSpPr>
        <p:spPr>
          <a:xfrm>
            <a:off x="543000" y="771550"/>
            <a:ext cx="8205464" cy="3970318"/>
          </a:xfrm>
          <a:prstGeom prst="rect">
            <a:avLst/>
          </a:prstGeom>
        </p:spPr>
        <p:txBody>
          <a:bodyPr wrap="square">
            <a:spAutoFit/>
          </a:bodyPr>
          <a:lstStyle/>
          <a:p>
            <a:r>
              <a:rPr lang="en-US" altLang="zh-Hans" sz="1600" b="1" dirty="0">
                <a:latin typeface="Arial" panose="020B0604020202020204" pitchFamily="34" charset="0"/>
                <a:ea typeface="宋体" panose="02010600030101010101" pitchFamily="2" charset="-122"/>
                <a:cs typeface="Arial" panose="020B0604020202020204" pitchFamily="34" charset="0"/>
              </a:rPr>
              <a:t>Reporting</a:t>
            </a:r>
            <a:r>
              <a:rPr lang="en-US" altLang="zh-Hans" sz="1600" dirty="0">
                <a:latin typeface="Arial" panose="020B0604020202020204" pitchFamily="34" charset="0"/>
                <a:ea typeface="宋体" panose="02010600030101010101" pitchFamily="2" charset="-122"/>
                <a:cs typeface="Arial" panose="020B0604020202020204" pitchFamily="34" charset="0"/>
              </a:rPr>
              <a:t> (</a:t>
            </a:r>
            <a:r>
              <a:rPr lang="en-US" altLang="zh-Hans" sz="1600" dirty="0" err="1">
                <a:latin typeface="Arial" panose="020B0604020202020204" pitchFamily="34" charset="0"/>
                <a:ea typeface="宋体" panose="02010600030101010101" pitchFamily="2" charset="-122"/>
                <a:cs typeface="Arial" panose="020B0604020202020204" pitchFamily="34" charset="0"/>
              </a:rPr>
              <a:t>aCMP</a:t>
            </a:r>
            <a:r>
              <a:rPr lang="en-US" altLang="zh-Hans" sz="1600" dirty="0">
                <a:latin typeface="Arial" panose="020B0604020202020204" pitchFamily="34" charset="0"/>
                <a:ea typeface="宋体" panose="02010600030101010101" pitchFamily="2" charset="-122"/>
                <a:cs typeface="Arial" panose="020B0604020202020204" pitchFamily="34" charset="0"/>
              </a:rPr>
              <a:t> 5.8.6R1)</a:t>
            </a:r>
          </a:p>
          <a:p>
            <a:r>
              <a:rPr lang="en-US" altLang="zh-Hans" sz="1400" dirty="0">
                <a:latin typeface="Arial" panose="020B0604020202020204" pitchFamily="34" charset="0"/>
                <a:ea typeface="宋体" panose="02010600030101010101" pitchFamily="2" charset="-122"/>
                <a:cs typeface="Arial" panose="020B0604020202020204" pitchFamily="34" charset="0"/>
              </a:rPr>
              <a:t>Reports can be generated and exported based on selected metrics (CPU, RAM, IOPS, latency and throughput) of specified VMs and hosts</a:t>
            </a:r>
          </a:p>
          <a:p>
            <a:endParaRPr lang="en-US" altLang="zh-Hans" sz="1600" dirty="0">
              <a:latin typeface="Arial" panose="020B0604020202020204" pitchFamily="34" charset="0"/>
              <a:ea typeface="宋体" panose="02010600030101010101" pitchFamily="2" charset="-122"/>
              <a:cs typeface="Arial" panose="020B0604020202020204" pitchFamily="34" charset="0"/>
            </a:endParaRPr>
          </a:p>
          <a:p>
            <a:r>
              <a:rPr lang="en-US" altLang="zh-Hans" sz="1600" b="1" dirty="0">
                <a:latin typeface="Arial" panose="020B0604020202020204" pitchFamily="34" charset="0"/>
                <a:ea typeface="宋体" panose="02010600030101010101" pitchFamily="2" charset="-122"/>
                <a:cs typeface="Arial" panose="020B0604020202020204" pitchFamily="34" charset="0"/>
              </a:rPr>
              <a:t>Support Importing VMs in OVF, MF and VMDK formats </a:t>
            </a:r>
            <a:r>
              <a:rPr lang="en-US" altLang="zh-Hans" sz="1600" dirty="0">
                <a:latin typeface="Arial" panose="020B0604020202020204" pitchFamily="34" charset="0"/>
                <a:ea typeface="宋体" panose="02010600030101010101" pitchFamily="2" charset="-122"/>
                <a:cs typeface="Arial" panose="020B0604020202020204" pitchFamily="34" charset="0"/>
              </a:rPr>
              <a:t>(</a:t>
            </a:r>
            <a:r>
              <a:rPr lang="en-US" altLang="zh-Hans" sz="1600" dirty="0" err="1">
                <a:latin typeface="Arial" panose="020B0604020202020204" pitchFamily="34" charset="0"/>
                <a:ea typeface="宋体" panose="02010600030101010101" pitchFamily="2" charset="-122"/>
                <a:cs typeface="Arial" panose="020B0604020202020204" pitchFamily="34" charset="0"/>
              </a:rPr>
              <a:t>aCloud</a:t>
            </a:r>
            <a:r>
              <a:rPr lang="en-US" altLang="zh-Hans" sz="1600" dirty="0">
                <a:latin typeface="Arial" panose="020B0604020202020204" pitchFamily="34" charset="0"/>
                <a:ea typeface="宋体" panose="02010600030101010101" pitchFamily="2" charset="-122"/>
                <a:cs typeface="Arial" panose="020B0604020202020204" pitchFamily="34" charset="0"/>
              </a:rPr>
              <a:t> 5.8.7R1)</a:t>
            </a:r>
            <a:endParaRPr lang="en-US" altLang="zh-Hans" dirty="0">
              <a:latin typeface="Arial" panose="020B0604020202020204" pitchFamily="34" charset="0"/>
              <a:ea typeface="宋体" panose="02010600030101010101" pitchFamily="2" charset="-122"/>
              <a:cs typeface="Arial" panose="020B0604020202020204" pitchFamily="34" charset="0"/>
            </a:endParaRPr>
          </a:p>
          <a:p>
            <a:endParaRPr lang="en-US" altLang="zh-Hans" b="1" dirty="0">
              <a:latin typeface="Arial" panose="020B0604020202020204" pitchFamily="34" charset="0"/>
              <a:ea typeface="宋体" panose="02010600030101010101" pitchFamily="2" charset="-122"/>
              <a:cs typeface="Arial" panose="020B0604020202020204" pitchFamily="34" charset="0"/>
            </a:endParaRPr>
          </a:p>
          <a:p>
            <a:pPr lvl="0"/>
            <a:r>
              <a:rPr lang="en-US" altLang="zh-Hans" sz="1600" b="1" dirty="0">
                <a:latin typeface="Arial" panose="020B0604020202020204" pitchFamily="34" charset="0"/>
                <a:ea typeface="宋体" panose="02010600030101010101" pitchFamily="2" charset="-122"/>
                <a:cs typeface="Arial" panose="020B0604020202020204" pitchFamily="34" charset="0"/>
              </a:rPr>
              <a:t>Italian keyboard support </a:t>
            </a:r>
            <a:r>
              <a:rPr lang="en-US" altLang="zh-Hans" sz="1600" dirty="0">
                <a:solidFill>
                  <a:prstClr val="black"/>
                </a:solidFill>
                <a:latin typeface="Arial" panose="020B0604020202020204" pitchFamily="34" charset="0"/>
                <a:ea typeface="宋体" panose="02010600030101010101" pitchFamily="2" charset="-122"/>
                <a:cs typeface="Arial" panose="020B0604020202020204" pitchFamily="34" charset="0"/>
              </a:rPr>
              <a:t>(</a:t>
            </a:r>
            <a:r>
              <a:rPr lang="en-US" altLang="zh-Hans" sz="1600" dirty="0" err="1">
                <a:solidFill>
                  <a:prstClr val="black"/>
                </a:solidFill>
                <a:latin typeface="Arial" panose="020B0604020202020204" pitchFamily="34" charset="0"/>
                <a:ea typeface="宋体" panose="02010600030101010101" pitchFamily="2" charset="-122"/>
                <a:cs typeface="Arial" panose="020B0604020202020204" pitchFamily="34" charset="0"/>
              </a:rPr>
              <a:t>aCloud</a:t>
            </a:r>
            <a:r>
              <a:rPr lang="en-US" altLang="zh-Hans" sz="1600" dirty="0">
                <a:solidFill>
                  <a:prstClr val="black"/>
                </a:solidFill>
                <a:latin typeface="Arial" panose="020B0604020202020204" pitchFamily="34" charset="0"/>
                <a:ea typeface="宋体" panose="02010600030101010101" pitchFamily="2" charset="-122"/>
                <a:cs typeface="Arial" panose="020B0604020202020204" pitchFamily="34" charset="0"/>
              </a:rPr>
              <a:t> 5.8.7R1)</a:t>
            </a:r>
          </a:p>
          <a:p>
            <a:pPr lvl="0"/>
            <a:endParaRPr lang="en-US" altLang="zh-Hans" sz="1600" b="1" dirty="0">
              <a:solidFill>
                <a:prstClr val="black"/>
              </a:solidFill>
              <a:latin typeface="Arial" panose="020B0604020202020204" pitchFamily="34" charset="0"/>
              <a:ea typeface="宋体" panose="02010600030101010101" pitchFamily="2" charset="-122"/>
              <a:cs typeface="Arial" panose="020B0604020202020204" pitchFamily="34" charset="0"/>
            </a:endParaRPr>
          </a:p>
          <a:p>
            <a:r>
              <a:rPr lang="en-US" altLang="zh-Hans" sz="1600" b="1" dirty="0">
                <a:solidFill>
                  <a:prstClr val="black"/>
                </a:solidFill>
                <a:latin typeface="Arial" panose="020B0604020202020204" pitchFamily="34" charset="0"/>
                <a:ea typeface="宋体" panose="02010600030101010101" pitchFamily="2" charset="-122"/>
                <a:cs typeface="Arial" panose="020B0604020202020204" pitchFamily="34" charset="0"/>
              </a:rPr>
              <a:t>VM scheduling: affinity &amp; anti-affinity </a:t>
            </a:r>
            <a:r>
              <a:rPr lang="en-US" altLang="zh-Hans" sz="1600" dirty="0">
                <a:solidFill>
                  <a:prstClr val="black"/>
                </a:solidFill>
                <a:latin typeface="Arial" panose="020B0604020202020204" pitchFamily="34" charset="0"/>
                <a:ea typeface="宋体" panose="02010600030101010101" pitchFamily="2" charset="-122"/>
                <a:cs typeface="Arial" panose="020B0604020202020204" pitchFamily="34" charset="0"/>
              </a:rPr>
              <a:t>(</a:t>
            </a:r>
            <a:r>
              <a:rPr lang="en-US" altLang="zh-Hans" sz="1600" dirty="0" err="1">
                <a:solidFill>
                  <a:prstClr val="black"/>
                </a:solidFill>
                <a:latin typeface="Arial" panose="020B0604020202020204" pitchFamily="34" charset="0"/>
                <a:ea typeface="宋体" panose="02010600030101010101" pitchFamily="2" charset="-122"/>
                <a:cs typeface="Arial" panose="020B0604020202020204" pitchFamily="34" charset="0"/>
              </a:rPr>
              <a:t>aCloud</a:t>
            </a:r>
            <a:r>
              <a:rPr lang="en-US" altLang="zh-Hans" sz="1600" dirty="0">
                <a:solidFill>
                  <a:prstClr val="black"/>
                </a:solidFill>
                <a:latin typeface="Arial" panose="020B0604020202020204" pitchFamily="34" charset="0"/>
                <a:ea typeface="宋体" panose="02010600030101010101" pitchFamily="2" charset="-122"/>
                <a:cs typeface="Arial" panose="020B0604020202020204" pitchFamily="34" charset="0"/>
              </a:rPr>
              <a:t> 5.8.7R1)</a:t>
            </a:r>
            <a:endParaRPr lang="en-US" altLang="zh-Hans" sz="1600" b="1" dirty="0">
              <a:solidFill>
                <a:prstClr val="black"/>
              </a:solidFill>
              <a:latin typeface="Arial" panose="020B0604020202020204" pitchFamily="34" charset="0"/>
              <a:ea typeface="宋体" panose="02010600030101010101" pitchFamily="2" charset="-122"/>
              <a:cs typeface="Arial" panose="020B0604020202020204" pitchFamily="34" charset="0"/>
            </a:endParaRPr>
          </a:p>
          <a:p>
            <a:r>
              <a:rPr lang="en-US" altLang="zh-Hans" sz="1400" dirty="0">
                <a:latin typeface="Arial" panose="020B0604020202020204" pitchFamily="34" charset="0"/>
                <a:ea typeface="宋体" panose="02010600030101010101" pitchFamily="2" charset="-122"/>
                <a:cs typeface="Arial" panose="020B0604020202020204" pitchFamily="34" charset="0"/>
              </a:rPr>
              <a:t>Affinity and anti-affinity rules allow you to spread a group of virtual machines across different hosts or keep a group of virtual machines on a particular host</a:t>
            </a:r>
          </a:p>
          <a:p>
            <a:endParaRPr lang="en-US" altLang="zh-Hans" b="1" dirty="0">
              <a:latin typeface="Arial" panose="020B0604020202020204" pitchFamily="34" charset="0"/>
              <a:ea typeface="宋体" panose="02010600030101010101" pitchFamily="2" charset="-122"/>
              <a:cs typeface="Arial" panose="020B0604020202020204" pitchFamily="34" charset="0"/>
            </a:endParaRPr>
          </a:p>
          <a:p>
            <a:pPr lvl="0"/>
            <a:r>
              <a:rPr lang="en-US" altLang="zh-Hans" sz="1400" b="1" dirty="0">
                <a:solidFill>
                  <a:prstClr val="black"/>
                </a:solidFill>
                <a:latin typeface="Arial" panose="020B0604020202020204" pitchFamily="34" charset="0"/>
                <a:ea typeface="宋体" panose="02010600030101010101" pitchFamily="2" charset="-122"/>
                <a:cs typeface="Arial" panose="020B0604020202020204" pitchFamily="34" charset="0"/>
              </a:rPr>
              <a:t>Support CPU and memory automated hot add for Windows Server 2012, 2012R1 and 2016 VMs </a:t>
            </a:r>
            <a:r>
              <a:rPr lang="en-US" altLang="zh-Hans" sz="1600" dirty="0">
                <a:solidFill>
                  <a:prstClr val="black"/>
                </a:solidFill>
                <a:latin typeface="Arial" panose="020B0604020202020204" pitchFamily="34" charset="0"/>
                <a:ea typeface="宋体" panose="02010600030101010101" pitchFamily="2" charset="-122"/>
                <a:cs typeface="Arial" panose="020B0604020202020204" pitchFamily="34" charset="0"/>
              </a:rPr>
              <a:t>(</a:t>
            </a:r>
            <a:r>
              <a:rPr lang="en-US" altLang="zh-Hans" sz="1600" dirty="0" err="1">
                <a:solidFill>
                  <a:prstClr val="black"/>
                </a:solidFill>
                <a:latin typeface="Arial" panose="020B0604020202020204" pitchFamily="34" charset="0"/>
                <a:ea typeface="宋体" panose="02010600030101010101" pitchFamily="2" charset="-122"/>
                <a:cs typeface="Arial" panose="020B0604020202020204" pitchFamily="34" charset="0"/>
              </a:rPr>
              <a:t>aCloud</a:t>
            </a:r>
            <a:r>
              <a:rPr lang="en-US" altLang="zh-Hans" sz="1600" dirty="0">
                <a:solidFill>
                  <a:prstClr val="black"/>
                </a:solidFill>
                <a:latin typeface="Arial" panose="020B0604020202020204" pitchFamily="34" charset="0"/>
                <a:ea typeface="宋体" panose="02010600030101010101" pitchFamily="2" charset="-122"/>
                <a:cs typeface="Arial" panose="020B0604020202020204" pitchFamily="34" charset="0"/>
              </a:rPr>
              <a:t> 5.8.7R1)</a:t>
            </a:r>
            <a:endParaRPr lang="en-US" altLang="zh-Hans" sz="1600" b="1" dirty="0">
              <a:solidFill>
                <a:prstClr val="black"/>
              </a:solidFill>
              <a:latin typeface="Arial" panose="020B0604020202020204" pitchFamily="34" charset="0"/>
              <a:ea typeface="宋体" panose="02010600030101010101" pitchFamily="2" charset="-122"/>
              <a:cs typeface="Arial" panose="020B0604020202020204" pitchFamily="34" charset="0"/>
            </a:endParaRPr>
          </a:p>
          <a:p>
            <a:endParaRPr lang="en-US" altLang="zh-Hans" b="1" dirty="0">
              <a:latin typeface="Arial" panose="020B0604020202020204" pitchFamily="34" charset="0"/>
              <a:ea typeface="宋体" panose="02010600030101010101" pitchFamily="2" charset="-122"/>
              <a:cs typeface="Arial" panose="020B0604020202020204" pitchFamily="34" charset="0"/>
            </a:endParaRPr>
          </a:p>
          <a:p>
            <a:r>
              <a:rPr lang="en-US" altLang="zh-Hans" sz="1600" b="1" dirty="0">
                <a:latin typeface="Arial" panose="020B0604020202020204" pitchFamily="34" charset="0"/>
                <a:ea typeface="宋体" panose="02010600030101010101" pitchFamily="2" charset="-122"/>
                <a:cs typeface="Arial" panose="020B0604020202020204" pitchFamily="34" charset="0"/>
              </a:rPr>
              <a:t>…</a:t>
            </a:r>
          </a:p>
        </p:txBody>
      </p:sp>
    </p:spTree>
    <p:extLst>
      <p:ext uri="{BB962C8B-B14F-4D97-AF65-F5344CB8AC3E}">
        <p14:creationId xmlns:p14="http://schemas.microsoft.com/office/powerpoint/2010/main" val="37738693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779912" y="1923678"/>
            <a:ext cx="1728192" cy="769441"/>
          </a:xfrm>
          <a:prstGeom prst="rect">
            <a:avLst/>
          </a:prstGeom>
          <a:noFill/>
        </p:spPr>
        <p:txBody>
          <a:bodyPr wrap="square" rtlCol="0">
            <a:spAutoFit/>
          </a:bodyPr>
          <a:lstStyle/>
          <a:p>
            <a:r>
              <a:rPr kumimoji="1" lang="en-US" altLang="zh-CN" sz="4400" b="1" dirty="0">
                <a:latin typeface="Arial Regular"/>
              </a:rPr>
              <a:t>Q&amp;A</a:t>
            </a:r>
            <a:endParaRPr kumimoji="1" lang="zh-CN" altLang="en-US" sz="4400" b="1" dirty="0">
              <a:latin typeface="Arial Regular"/>
            </a:endParaRPr>
          </a:p>
        </p:txBody>
      </p:sp>
    </p:spTree>
    <p:extLst>
      <p:ext uri="{BB962C8B-B14F-4D97-AF65-F5344CB8AC3E}">
        <p14:creationId xmlns:p14="http://schemas.microsoft.com/office/powerpoint/2010/main" val="12308055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059832" y="1923678"/>
            <a:ext cx="3312368" cy="769441"/>
          </a:xfrm>
          <a:prstGeom prst="rect">
            <a:avLst/>
          </a:prstGeom>
          <a:noFill/>
        </p:spPr>
        <p:txBody>
          <a:bodyPr wrap="square" rtlCol="0">
            <a:spAutoFit/>
          </a:bodyPr>
          <a:lstStyle/>
          <a:p>
            <a:r>
              <a:rPr kumimoji="1" lang="en-US" altLang="zh-CN" sz="4400" b="1" dirty="0">
                <a:latin typeface="Arial Regular"/>
              </a:rPr>
              <a:t>Thank You</a:t>
            </a:r>
            <a:endParaRPr kumimoji="1" lang="zh-CN" altLang="en-US" sz="4400" b="1" dirty="0">
              <a:latin typeface="Arial Regular"/>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151"/>
</p:tagLst>
</file>

<file path=ppt/tags/tag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151"/>
</p:tagLst>
</file>

<file path=ppt/tags/tag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151"/>
</p:tagLst>
</file>

<file path=ppt/theme/theme1.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微软雅黑-CAOXC">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DengXian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26816</TotalTime>
  <Words>1451</Words>
  <Application>Microsoft Macintosh PowerPoint</Application>
  <PresentationFormat>On-screen Show (16:9)</PresentationFormat>
  <Paragraphs>260</Paragraphs>
  <Slides>24</Slides>
  <Notes>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24</vt:i4>
      </vt:variant>
    </vt:vector>
  </HeadingPairs>
  <TitlesOfParts>
    <vt:vector size="35" baseType="lpstr">
      <vt:lpstr>Arial Regular</vt:lpstr>
      <vt:lpstr>DengXian</vt:lpstr>
      <vt:lpstr>DengXian</vt:lpstr>
      <vt:lpstr>Microsoft YaHei</vt:lpstr>
      <vt:lpstr>Microsoft YaHei</vt:lpstr>
      <vt:lpstr>黑体</vt:lpstr>
      <vt:lpstr>宋体</vt:lpstr>
      <vt:lpstr>Arial</vt:lpstr>
      <vt:lpstr>Calibri</vt:lpstr>
      <vt:lpstr>Wingdings</vt:lpstr>
      <vt:lpstr>1_Office 主题​​</vt:lpstr>
      <vt:lpstr>What’s New with aCloud 5.8.7R1 &amp; aCMP 5.8.6R1   Cheney Hu Sangfor IMD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Typical Use Case of aCloud Stretched Cluster</vt:lpstr>
      <vt:lpstr>Polling 1:</vt:lpstr>
      <vt:lpstr>PowerPoint Presentation</vt:lpstr>
      <vt:lpstr>PowerPoint Presentation</vt:lpstr>
      <vt:lpstr>PowerPoint Presentation</vt:lpstr>
      <vt:lpstr>aCloud vGPU Solution</vt:lpstr>
      <vt:lpstr>PowerPoint Presentation</vt:lpstr>
      <vt:lpstr>vGPU v.s. Physical GPU (In Large Scale)</vt:lpstr>
      <vt:lpstr>Licensing for vGPU</vt:lpstr>
      <vt:lpstr>Differences between vGPU Solutions on aCloud and aDesk</vt:lpstr>
      <vt:lpstr>Some Caveats</vt:lpstr>
      <vt:lpstr>Polling 2:</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16.0014</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hdy</dc:creator>
  <cp:lastModifiedBy>Microsoft Office 用户</cp:lastModifiedBy>
  <cp:revision>3125</cp:revision>
  <dcterms:created xsi:type="dcterms:W3CDTF">2016-12-12T01:27:00Z</dcterms:created>
  <dcterms:modified xsi:type="dcterms:W3CDTF">2019-03-08T09:59:18Z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