
<file path=[Content_Types].xml><?xml version="1.0" encoding="utf-8"?>
<Types xmlns="http://schemas.openxmlformats.org/package/2006/content-types">
  <Default Extension="emf" ContentType="image/x-emf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ink/ink1.xml" ContentType="application/inkml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2" r:id="rId4"/>
  </p:sldMasterIdLst>
  <p:notesMasterIdLst>
    <p:notesMasterId r:id="rId28"/>
  </p:notesMasterIdLst>
  <p:sldIdLst>
    <p:sldId id="256" r:id="rId5"/>
    <p:sldId id="259" r:id="rId6"/>
    <p:sldId id="260" r:id="rId7"/>
    <p:sldId id="262" r:id="rId8"/>
    <p:sldId id="325" r:id="rId9"/>
    <p:sldId id="263" r:id="rId10"/>
    <p:sldId id="277" r:id="rId11"/>
    <p:sldId id="264" r:id="rId12"/>
    <p:sldId id="265" r:id="rId13"/>
    <p:sldId id="327" r:id="rId14"/>
    <p:sldId id="266" r:id="rId15"/>
    <p:sldId id="278" r:id="rId16"/>
    <p:sldId id="328" r:id="rId17"/>
    <p:sldId id="268" r:id="rId18"/>
    <p:sldId id="269" r:id="rId19"/>
    <p:sldId id="270" r:id="rId20"/>
    <p:sldId id="271" r:id="rId21"/>
    <p:sldId id="272" r:id="rId22"/>
    <p:sldId id="324" r:id="rId23"/>
    <p:sldId id="274" r:id="rId24"/>
    <p:sldId id="273" r:id="rId25"/>
    <p:sldId id="281" r:id="rId26"/>
    <p:sldId id="258" r:id="rId27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dministrator" initials="A" lastIdx="1" clrIdx="0">
    <p:extLst>
      <p:ext uri="{19B8F6BF-5375-455C-9EA6-DF929625EA0E}">
        <p15:presenceInfo xmlns:p15="http://schemas.microsoft.com/office/powerpoint/2012/main" userId="Administrato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DCEE"/>
    <a:srgbClr val="04AFF0"/>
    <a:srgbClr val="0955BC"/>
    <a:srgbClr val="4D7CFA"/>
    <a:srgbClr val="00133E"/>
    <a:srgbClr val="1A9B56"/>
    <a:srgbClr val="00A4E2"/>
    <a:srgbClr val="00B0F0"/>
    <a:srgbClr val="4E7BFA"/>
    <a:srgbClr val="2780E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2382" autoAdjust="0"/>
    <p:restoredTop sz="95785"/>
  </p:normalViewPr>
  <p:slideViewPr>
    <p:cSldViewPr snapToGrid="0" snapToObjects="1">
      <p:cViewPr>
        <p:scale>
          <a:sx n="110" d="100"/>
          <a:sy n="110" d="100"/>
        </p:scale>
        <p:origin x="744" y="920"/>
      </p:cViewPr>
      <p:guideLst/>
    </p:cSldViewPr>
  </p:slideViewPr>
  <p:notesTextViewPr>
    <p:cViewPr>
      <p:scale>
        <a:sx n="170" d="100"/>
        <a:sy n="17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commentAuthors" Target="commentAuthor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presProps" Target="presProps.xml"/><Relationship Id="rId8" Type="http://schemas.openxmlformats.org/officeDocument/2006/relationships/slide" Target="slides/slide4.xml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10-04T08:09:06.796"/>
    </inkml:context>
    <inkml:brush xml:id="br0">
      <inkml:brushProperty name="width" value="0.05" units="cm"/>
      <inkml:brushProperty name="height" value="0.05" units="cm"/>
      <inkml:brushProperty name="ignorePressure" value="1"/>
    </inkml:brush>
  </inkml:definitions>
  <inkml:trace contextRef="#ctx0" brushRef="#br0">1 0</inkml:trace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CN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4F30E84-23B4-DC4B-872C-0D719FF8BBCF}" type="datetimeFigureOut">
              <a:rPr lang="en-CN" smtClean="0"/>
              <a:t>2020/10/26</a:t>
            </a:fld>
            <a:endParaRPr lang="en-CN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CN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C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2FDA9D7-F6BD-DA41-B880-E3F448CD01FB}" type="slidenum">
              <a:rPr lang="en-CN" smtClean="0"/>
              <a:t>‹#›</a:t>
            </a:fld>
            <a:endParaRPr lang="en-CN"/>
          </a:p>
        </p:txBody>
      </p:sp>
    </p:spTree>
    <p:extLst>
      <p:ext uri="{BB962C8B-B14F-4D97-AF65-F5344CB8AC3E}">
        <p14:creationId xmlns:p14="http://schemas.microsoft.com/office/powerpoint/2010/main" val="25759349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There’s an image floating around LinkedIn and Twitter asking people what inspired their digital transformation. Was it 1. CEO 2. CTO or 3. Covid-19?</a:t>
            </a:r>
          </a:p>
          <a:p>
            <a:r>
              <a:rPr lang="en-US" dirty="0"/>
              <a:t>https://</a:t>
            </a:r>
            <a:r>
              <a:rPr lang="en-US" dirty="0" err="1"/>
              <a:t>www.visualcapitalist.com</a:t>
            </a:r>
            <a:r>
              <a:rPr lang="en-US" dirty="0"/>
              <a:t>/covid-19-impact-on-app-popularity/</a:t>
            </a:r>
            <a:endParaRPr lang="en-C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2FDA9D7-F6BD-DA41-B880-E3F448CD01FB}" type="slidenum">
              <a:rPr lang="en-CN" smtClean="0"/>
              <a:t>2</a:t>
            </a:fld>
            <a:endParaRPr lang="en-CN"/>
          </a:p>
        </p:txBody>
      </p:sp>
    </p:spTree>
    <p:extLst>
      <p:ext uri="{BB962C8B-B14F-4D97-AF65-F5344CB8AC3E}">
        <p14:creationId xmlns:p14="http://schemas.microsoft.com/office/powerpoint/2010/main" val="219610049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N" dirty="0"/>
              <a:t>Reverse the animation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2FDA9D7-F6BD-DA41-B880-E3F448CD01FB}" type="slidenum">
              <a:rPr lang="en-CN" smtClean="0"/>
              <a:t>7</a:t>
            </a:fld>
            <a:endParaRPr lang="en-CN"/>
          </a:p>
        </p:txBody>
      </p:sp>
    </p:spTree>
    <p:extLst>
      <p:ext uri="{BB962C8B-B14F-4D97-AF65-F5344CB8AC3E}">
        <p14:creationId xmlns:p14="http://schemas.microsoft.com/office/powerpoint/2010/main" val="225926922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2FDA9D7-F6BD-DA41-B880-E3F448CD01FB}" type="slidenum">
              <a:rPr lang="en-CN" smtClean="0"/>
              <a:t>14</a:t>
            </a:fld>
            <a:endParaRPr lang="en-CN"/>
          </a:p>
        </p:txBody>
      </p:sp>
    </p:spTree>
    <p:extLst>
      <p:ext uri="{BB962C8B-B14F-4D97-AF65-F5344CB8AC3E}">
        <p14:creationId xmlns:p14="http://schemas.microsoft.com/office/powerpoint/2010/main" val="171631654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2FDA9D7-F6BD-DA41-B880-E3F448CD01FB}" type="slidenum">
              <a:rPr lang="en-CN" smtClean="0"/>
              <a:t>17</a:t>
            </a:fld>
            <a:endParaRPr lang="en-CN"/>
          </a:p>
        </p:txBody>
      </p:sp>
    </p:spTree>
    <p:extLst>
      <p:ext uri="{BB962C8B-B14F-4D97-AF65-F5344CB8AC3E}">
        <p14:creationId xmlns:p14="http://schemas.microsoft.com/office/powerpoint/2010/main" val="350984200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2FDA9D7-F6BD-DA41-B880-E3F448CD01FB}" type="slidenum">
              <a:rPr lang="en-CN" smtClean="0"/>
              <a:t>18</a:t>
            </a:fld>
            <a:endParaRPr lang="en-CN"/>
          </a:p>
        </p:txBody>
      </p:sp>
    </p:spTree>
    <p:extLst>
      <p:ext uri="{BB962C8B-B14F-4D97-AF65-F5344CB8AC3E}">
        <p14:creationId xmlns:p14="http://schemas.microsoft.com/office/powerpoint/2010/main" val="258240056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C717E2-905F-41A6-B63F-8ADEB1A152CA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3230523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D</a:t>
            </a:r>
            <a:r>
              <a:rPr lang="en-CN" dirty="0"/>
              <a:t>ifferent phases to containers, what customers can do</a:t>
            </a:r>
            <a:r>
              <a:rPr lang="en-US" dirty="0"/>
              <a:t>, get them move to containers</a:t>
            </a:r>
            <a:endParaRPr lang="en-CN" dirty="0"/>
          </a:p>
          <a:p>
            <a:r>
              <a:rPr lang="en-US" dirty="0"/>
              <a:t>H</a:t>
            </a:r>
            <a:r>
              <a:rPr lang="en-CN" dirty="0"/>
              <a:t>ow can they get started </a:t>
            </a:r>
          </a:p>
          <a:p>
            <a:endParaRPr lang="en-CN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HK" b="0" dirty="0"/>
              <a:t>“Lift and shift” existing applications into modern cloud architectures.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HK" b="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HK" b="0" dirty="0"/>
              <a:t>Refactor existing applications for containers.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HK" b="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HK" b="0" dirty="0"/>
              <a:t>Develop new container-native applications.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HK" b="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HK" b="0" dirty="0"/>
              <a:t>Provide better support for microservices architectures.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HK" b="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HK" b="0" dirty="0"/>
              <a:t>Provide DevOps support for continuous integration and deployment (CI/CD).</a:t>
            </a:r>
          </a:p>
          <a:p>
            <a:endParaRPr lang="en-C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2FDA9D7-F6BD-DA41-B880-E3F448CD01FB}" type="slidenum">
              <a:rPr lang="en-CN" smtClean="0"/>
              <a:t>21</a:t>
            </a:fld>
            <a:endParaRPr lang="en-CN"/>
          </a:p>
        </p:txBody>
      </p:sp>
    </p:spTree>
    <p:extLst>
      <p:ext uri="{BB962C8B-B14F-4D97-AF65-F5344CB8AC3E}">
        <p14:creationId xmlns:p14="http://schemas.microsoft.com/office/powerpoint/2010/main" val="83446898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https://</a:t>
            </a:r>
            <a:r>
              <a:rPr lang="en-US" dirty="0" err="1"/>
              <a:t>dzone.com</a:t>
            </a:r>
            <a:r>
              <a:rPr lang="en-US" dirty="0"/>
              <a:t>/articles/how-big-companies-are-using-Kubernetes</a:t>
            </a:r>
          </a:p>
          <a:p>
            <a:r>
              <a:rPr lang="en-US" dirty="0"/>
              <a:t>B</a:t>
            </a:r>
            <a:r>
              <a:rPr lang="en-CN" dirty="0"/>
              <a:t>usiness benefits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b="0" dirty="0"/>
              <a:t>Today the majority of the NYT's customer-facing applications are running on Kubernetes. Legacy deployments that took up to 45 minutes are now pushed in just a few.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1200" b="0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dirty="0">
                <a:solidFill>
                  <a:schemeClr val="bg1"/>
                </a:solidFill>
                <a:latin typeface="Century Gothic" panose="020B0502020202020204" pitchFamily="34" charset="0"/>
              </a:rPr>
              <a:t>Pinterest First moved their services to Docker, then to Kubernetes. Now they can take ideas from ideation to production in a matter of minutes, whereas earlier they used to take hours or even days. They have cut down so much overhead cost by utilizing Kubernetes and have removed a lot of manual work without making engineers worry about the underlying infrastructure.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1200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b="0" dirty="0"/>
              <a:t>Airbnb adopted Kubernetes to support over 1,000 engineers concurrently configuring and deploying over 250 critical services to Kubernetes (at a frequency of about 500 deploys per day on average).</a:t>
            </a:r>
            <a:endParaRPr lang="en-CN" sz="1200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1200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CN" sz="1200" dirty="0"/>
          </a:p>
          <a:p>
            <a:endParaRPr lang="en-C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2FDA9D7-F6BD-DA41-B880-E3F448CD01FB}" type="slidenum">
              <a:rPr lang="en-CN" smtClean="0"/>
              <a:t>22</a:t>
            </a:fld>
            <a:endParaRPr lang="en-CN"/>
          </a:p>
        </p:txBody>
      </p:sp>
    </p:spTree>
    <p:extLst>
      <p:ext uri="{BB962C8B-B14F-4D97-AF65-F5344CB8AC3E}">
        <p14:creationId xmlns:p14="http://schemas.microsoft.com/office/powerpoint/2010/main" val="13059128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pag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189674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side pag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CF4E36C6-735D-9641-8F82-A6B561E9A6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3939" y="548006"/>
            <a:ext cx="7911164" cy="510774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202B1909-C5B5-8649-8561-AC2A7CE95B8A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779463" y="1463675"/>
            <a:ext cx="10567987" cy="50244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8253830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4A145BE-C7A5-1C4D-9E32-A19E8ECA44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A9C457-F283-7846-8216-F8706648B84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8B2564A-7EB3-8346-9994-917BECAF27B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DA358F-A049-6C4C-9767-F2E819D785FF}" type="datetimeFigureOut">
              <a:rPr lang="en-GB" smtClean="0"/>
              <a:t>26/10/2020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FEB101D-9C92-6748-B442-B80ED729A79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9D6BD1B-0038-5D48-BFB6-E275B985C7E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2DC848-DA7F-F242-BB4E-1396C87D79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37246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2800" b="1" kern="1200">
          <a:solidFill>
            <a:schemeClr val="bg1"/>
          </a:solidFill>
          <a:latin typeface="Century Gothic" panose="020B0502020202020204" pitchFamily="34" charset="0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Tx/>
        <a:buNone/>
        <a:defRPr sz="2000" b="1" kern="1200">
          <a:solidFill>
            <a:schemeClr val="bg1"/>
          </a:solidFill>
          <a:latin typeface="Century Gothic" panose="020B0502020202020204" pitchFamily="34" charset="0"/>
          <a:ea typeface="+mn-ea"/>
          <a:cs typeface="+mn-cs"/>
        </a:defRPr>
      </a:lvl1pPr>
      <a:lvl2pPr marL="457200" indent="0" algn="l" defTabSz="914400" rtl="0" eaLnBrk="1" latinLnBrk="0" hangingPunct="1">
        <a:lnSpc>
          <a:spcPct val="90000"/>
        </a:lnSpc>
        <a:spcBef>
          <a:spcPts val="500"/>
        </a:spcBef>
        <a:buFontTx/>
        <a:buNone/>
        <a:defRPr sz="2000" b="1" kern="1200">
          <a:solidFill>
            <a:schemeClr val="bg1"/>
          </a:solidFill>
          <a:latin typeface="Century Gothic" panose="020B0502020202020204" pitchFamily="34" charset="0"/>
          <a:ea typeface="+mn-ea"/>
          <a:cs typeface="+mn-cs"/>
        </a:defRPr>
      </a:lvl2pPr>
      <a:lvl3pPr marL="914400" indent="0" algn="l" defTabSz="914400" rtl="0" eaLnBrk="1" latinLnBrk="0" hangingPunct="1">
        <a:lnSpc>
          <a:spcPct val="90000"/>
        </a:lnSpc>
        <a:spcBef>
          <a:spcPts val="500"/>
        </a:spcBef>
        <a:buFontTx/>
        <a:buNone/>
        <a:defRPr sz="2000" b="1" kern="1200">
          <a:solidFill>
            <a:schemeClr val="bg1"/>
          </a:solidFill>
          <a:latin typeface="Century Gothic" panose="020B0502020202020204" pitchFamily="34" charset="0"/>
          <a:ea typeface="+mn-ea"/>
          <a:cs typeface="+mn-cs"/>
        </a:defRPr>
      </a:lvl3pPr>
      <a:lvl4pPr marL="1371600" indent="0" algn="l" defTabSz="914400" rtl="0" eaLnBrk="1" latinLnBrk="0" hangingPunct="1">
        <a:lnSpc>
          <a:spcPct val="90000"/>
        </a:lnSpc>
        <a:spcBef>
          <a:spcPts val="500"/>
        </a:spcBef>
        <a:buFontTx/>
        <a:buNone/>
        <a:defRPr sz="2000" b="1" kern="1200">
          <a:solidFill>
            <a:schemeClr val="bg1"/>
          </a:solidFill>
          <a:latin typeface="Century Gothic" panose="020B0502020202020204" pitchFamily="34" charset="0"/>
          <a:ea typeface="+mn-ea"/>
          <a:cs typeface="+mn-cs"/>
        </a:defRPr>
      </a:lvl4pPr>
      <a:lvl5pPr marL="1828800" indent="0" algn="l" defTabSz="914400" rtl="0" eaLnBrk="1" latinLnBrk="0" hangingPunct="1">
        <a:lnSpc>
          <a:spcPct val="90000"/>
        </a:lnSpc>
        <a:spcBef>
          <a:spcPts val="500"/>
        </a:spcBef>
        <a:buFontTx/>
        <a:buNone/>
        <a:defRPr sz="2000" b="1" kern="1200">
          <a:solidFill>
            <a:schemeClr val="bg1"/>
          </a:solidFill>
          <a:latin typeface="Century Gothic" panose="020B0502020202020204" pitchFamily="34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sv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svg"/><Relationship Id="rId5" Type="http://schemas.openxmlformats.org/officeDocument/2006/relationships/image" Target="../media/image5.png"/><Relationship Id="rId10" Type="http://schemas.openxmlformats.org/officeDocument/2006/relationships/image" Target="../media/image10.svg"/><Relationship Id="rId4" Type="http://schemas.openxmlformats.org/officeDocument/2006/relationships/image" Target="../media/image4.svg"/><Relationship Id="rId9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openxmlformats.org/officeDocument/2006/relationships/image" Target="../media/image16.sv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5" Type="http://schemas.openxmlformats.org/officeDocument/2006/relationships/image" Target="../media/image14.svg"/><Relationship Id="rId4" Type="http://schemas.openxmlformats.org/officeDocument/2006/relationships/image" Target="../media/image1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customXml" Target="../ink/ink1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png"/><Relationship Id="rId5" Type="http://schemas.openxmlformats.org/officeDocument/2006/relationships/image" Target="../media/image12.png"/><Relationship Id="rId4" Type="http://schemas.openxmlformats.org/officeDocument/2006/relationships/image" Target="../media/image19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svg"/><Relationship Id="rId7" Type="http://schemas.openxmlformats.org/officeDocument/2006/relationships/image" Target="../media/image26.sv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png"/><Relationship Id="rId5" Type="http://schemas.openxmlformats.org/officeDocument/2006/relationships/image" Target="../media/image24.svg"/><Relationship Id="rId4" Type="http://schemas.openxmlformats.org/officeDocument/2006/relationships/image" Target="../media/image23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3" Type="http://schemas.openxmlformats.org/officeDocument/2006/relationships/image" Target="../media/image28.png"/><Relationship Id="rId7" Type="http://schemas.openxmlformats.org/officeDocument/2006/relationships/image" Target="../media/image31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0.png"/><Relationship Id="rId11" Type="http://schemas.openxmlformats.org/officeDocument/2006/relationships/image" Target="../media/image35.png"/><Relationship Id="rId5" Type="http://schemas.openxmlformats.org/officeDocument/2006/relationships/image" Target="../media/image12.png"/><Relationship Id="rId10" Type="http://schemas.openxmlformats.org/officeDocument/2006/relationships/image" Target="../media/image34.png"/><Relationship Id="rId4" Type="http://schemas.openxmlformats.org/officeDocument/2006/relationships/image" Target="../media/image29.png"/><Relationship Id="rId9" Type="http://schemas.openxmlformats.org/officeDocument/2006/relationships/image" Target="../media/image3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png"/><Relationship Id="rId3" Type="http://schemas.openxmlformats.org/officeDocument/2006/relationships/image" Target="../media/image38.png"/><Relationship Id="rId7" Type="http://schemas.openxmlformats.org/officeDocument/2006/relationships/image" Target="../media/image40.emf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Relationship Id="rId6" Type="http://schemas.microsoft.com/office/2007/relationships/hdphoto" Target="../media/hdphoto2.wdp"/><Relationship Id="rId5" Type="http://schemas.openxmlformats.org/officeDocument/2006/relationships/image" Target="../media/image39.png"/><Relationship Id="rId10" Type="http://schemas.openxmlformats.org/officeDocument/2006/relationships/image" Target="../media/image43.png"/><Relationship Id="rId4" Type="http://schemas.microsoft.com/office/2007/relationships/hdphoto" Target="../media/hdphoto1.wdp"/><Relationship Id="rId9" Type="http://schemas.openxmlformats.org/officeDocument/2006/relationships/image" Target="../media/image4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png"/><Relationship Id="rId13" Type="http://schemas.openxmlformats.org/officeDocument/2006/relationships/image" Target="../media/image56.png"/><Relationship Id="rId3" Type="http://schemas.openxmlformats.org/officeDocument/2006/relationships/image" Target="../media/image47.png"/><Relationship Id="rId7" Type="http://schemas.openxmlformats.org/officeDocument/2006/relationships/image" Target="../media/image51.png"/><Relationship Id="rId12" Type="http://schemas.openxmlformats.org/officeDocument/2006/relationships/image" Target="../media/image5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0.png"/><Relationship Id="rId11" Type="http://schemas.microsoft.com/office/2007/relationships/hdphoto" Target="../media/hdphoto3.wdp"/><Relationship Id="rId5" Type="http://schemas.openxmlformats.org/officeDocument/2006/relationships/image" Target="../media/image49.png"/><Relationship Id="rId10" Type="http://schemas.openxmlformats.org/officeDocument/2006/relationships/image" Target="../media/image54.png"/><Relationship Id="rId4" Type="http://schemas.openxmlformats.org/officeDocument/2006/relationships/image" Target="../media/image48.png"/><Relationship Id="rId9" Type="http://schemas.openxmlformats.org/officeDocument/2006/relationships/image" Target="../media/image53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2.svg"/><Relationship Id="rId13" Type="http://schemas.openxmlformats.org/officeDocument/2006/relationships/image" Target="../media/image67.png"/><Relationship Id="rId3" Type="http://schemas.openxmlformats.org/officeDocument/2006/relationships/image" Target="../media/image57.png"/><Relationship Id="rId7" Type="http://schemas.openxmlformats.org/officeDocument/2006/relationships/image" Target="../media/image61.png"/><Relationship Id="rId12" Type="http://schemas.openxmlformats.org/officeDocument/2006/relationships/image" Target="../media/image66.sv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0.svg"/><Relationship Id="rId11" Type="http://schemas.openxmlformats.org/officeDocument/2006/relationships/image" Target="../media/image65.png"/><Relationship Id="rId5" Type="http://schemas.openxmlformats.org/officeDocument/2006/relationships/image" Target="../media/image59.png"/><Relationship Id="rId10" Type="http://schemas.openxmlformats.org/officeDocument/2006/relationships/image" Target="../media/image64.svg"/><Relationship Id="rId4" Type="http://schemas.openxmlformats.org/officeDocument/2006/relationships/image" Target="../media/image58.svg"/><Relationship Id="rId9" Type="http://schemas.openxmlformats.org/officeDocument/2006/relationships/image" Target="../media/image63.png"/><Relationship Id="rId14" Type="http://schemas.openxmlformats.org/officeDocument/2006/relationships/image" Target="../media/image68.sv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svg"/><Relationship Id="rId7" Type="http://schemas.openxmlformats.org/officeDocument/2006/relationships/image" Target="../media/image74.svg"/><Relationship Id="rId2" Type="http://schemas.openxmlformats.org/officeDocument/2006/relationships/image" Target="../media/image6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3.png"/><Relationship Id="rId5" Type="http://schemas.openxmlformats.org/officeDocument/2006/relationships/image" Target="../media/image72.svg"/><Relationship Id="rId4" Type="http://schemas.openxmlformats.org/officeDocument/2006/relationships/image" Target="../media/image71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7" Type="http://schemas.openxmlformats.org/officeDocument/2006/relationships/image" Target="../media/image78.sv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7.png"/><Relationship Id="rId5" Type="http://schemas.openxmlformats.org/officeDocument/2006/relationships/image" Target="../media/image76.svg"/><Relationship Id="rId4" Type="http://schemas.openxmlformats.org/officeDocument/2006/relationships/image" Target="../media/image75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1.png"/><Relationship Id="rId4" Type="http://schemas.openxmlformats.org/officeDocument/2006/relationships/image" Target="../media/image80.pn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>
            <a:extLst>
              <a:ext uri="{FF2B5EF4-FFF2-40B4-BE49-F238E27FC236}">
                <a16:creationId xmlns:a16="http://schemas.microsoft.com/office/drawing/2014/main" id="{05964FFC-4CCC-D240-A152-8825C6E911E8}"/>
              </a:ext>
            </a:extLst>
          </p:cNvPr>
          <p:cNvGrpSpPr/>
          <p:nvPr/>
        </p:nvGrpSpPr>
        <p:grpSpPr>
          <a:xfrm>
            <a:off x="680041" y="1961761"/>
            <a:ext cx="5581977" cy="3477875"/>
            <a:chOff x="417198" y="2427471"/>
            <a:chExt cx="5581977" cy="3477875"/>
          </a:xfrm>
        </p:grpSpPr>
        <p:sp>
          <p:nvSpPr>
            <p:cNvPr id="5" name="矩形 4">
              <a:extLst>
                <a:ext uri="{FF2B5EF4-FFF2-40B4-BE49-F238E27FC236}">
                  <a16:creationId xmlns:a16="http://schemas.microsoft.com/office/drawing/2014/main" id="{E271301D-AFF1-4A4A-A2CF-DDA96F492BBF}"/>
                </a:ext>
              </a:extLst>
            </p:cNvPr>
            <p:cNvSpPr/>
            <p:nvPr/>
          </p:nvSpPr>
          <p:spPr>
            <a:xfrm>
              <a:off x="417198" y="2427471"/>
              <a:ext cx="5581977" cy="34778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4400" b="1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charset="-122"/>
                </a:rPr>
                <a:t>Unleash The </a:t>
              </a:r>
            </a:p>
            <a:p>
              <a:r>
                <a:rPr lang="en-US" altLang="zh-CN" sz="4400" b="1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charset="-122"/>
                </a:rPr>
                <a:t>Power of Container </a:t>
              </a:r>
            </a:p>
            <a:p>
              <a:r>
                <a:rPr lang="en-US" altLang="zh-CN" sz="4400" b="1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charset="-122"/>
                </a:rPr>
                <a:t>on </a:t>
              </a:r>
              <a:r>
                <a:rPr lang="en-US" altLang="zh-CN" sz="4400" b="1" dirty="0" err="1">
                  <a:solidFill>
                    <a:schemeClr val="bg1"/>
                  </a:solidFill>
                  <a:latin typeface="Century Gothic" panose="020B0502020202020204" pitchFamily="34" charset="0"/>
                  <a:ea typeface="微软雅黑" charset="-122"/>
                </a:rPr>
                <a:t>Sangfor</a:t>
              </a:r>
              <a:r>
                <a:rPr lang="en-US" altLang="zh-CN" sz="4400" b="1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charset="-122"/>
                </a:rPr>
                <a:t> HCI</a:t>
              </a:r>
              <a:endParaRPr lang="zh-CN" altLang="en-US" sz="4400" b="1" dirty="0">
                <a:solidFill>
                  <a:schemeClr val="bg1"/>
                </a:solidFill>
                <a:latin typeface="Century Gothic" panose="020B0502020202020204" pitchFamily="34" charset="0"/>
              </a:endParaRPr>
            </a:p>
            <a:p>
              <a:pPr fontAlgn="base"/>
              <a:endParaRPr lang="en-US" altLang="zh-CN" sz="4400" b="1" dirty="0">
                <a:solidFill>
                  <a:srgbClr val="FF4001"/>
                </a:solidFill>
                <a:latin typeface="Century Gothic" panose="020B0502020202020204" pitchFamily="34" charset="0"/>
              </a:endParaRPr>
            </a:p>
            <a:p>
              <a:endParaRPr lang="zh-CN" altLang="en-US" sz="4400" b="1" dirty="0">
                <a:solidFill>
                  <a:srgbClr val="FF4001"/>
                </a:solidFill>
                <a:latin typeface="Century Gothic" panose="020B0502020202020204" pitchFamily="34" charset="0"/>
              </a:endParaRPr>
            </a:p>
          </p:txBody>
        </p:sp>
        <p:cxnSp>
          <p:nvCxnSpPr>
            <p:cNvPr id="7" name="直接连接符 61">
              <a:extLst>
                <a:ext uri="{FF2B5EF4-FFF2-40B4-BE49-F238E27FC236}">
                  <a16:creationId xmlns:a16="http://schemas.microsoft.com/office/drawing/2014/main" id="{CDDF9CDE-88BF-8141-98A2-DEEA2D0A1F35}"/>
                </a:ext>
              </a:extLst>
            </p:cNvPr>
            <p:cNvCxnSpPr>
              <a:cxnSpLocks/>
            </p:cNvCxnSpPr>
            <p:nvPr/>
          </p:nvCxnSpPr>
          <p:spPr>
            <a:xfrm>
              <a:off x="525482" y="4575560"/>
              <a:ext cx="4086512" cy="0"/>
            </a:xfrm>
            <a:prstGeom prst="line">
              <a:avLst/>
            </a:prstGeom>
            <a:ln w="12700">
              <a:solidFill>
                <a:schemeClr val="bg1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矩形 1">
            <a:extLst>
              <a:ext uri="{FF2B5EF4-FFF2-40B4-BE49-F238E27FC236}">
                <a16:creationId xmlns:a16="http://schemas.microsoft.com/office/drawing/2014/main" id="{22A90F88-D806-9546-ADA9-3E01682AD2AA}"/>
              </a:ext>
            </a:extLst>
          </p:cNvPr>
          <p:cNvSpPr/>
          <p:nvPr/>
        </p:nvSpPr>
        <p:spPr>
          <a:xfrm>
            <a:off x="680041" y="4239307"/>
            <a:ext cx="419479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en-US" altLang="zh-CN" b="1" dirty="0">
                <a:solidFill>
                  <a:schemeClr val="bg1"/>
                </a:solidFill>
                <a:latin typeface="Century Gothic" panose="020B0502020202020204" pitchFamily="34" charset="0"/>
              </a:rPr>
              <a:t>Cheney Hu</a:t>
            </a:r>
            <a:r>
              <a:rPr lang="en-US" altLang="zh-CN" dirty="0">
                <a:solidFill>
                  <a:schemeClr val="bg1"/>
                </a:solidFill>
                <a:latin typeface="Century Gothic" panose="020B0502020202020204" pitchFamily="34" charset="0"/>
              </a:rPr>
              <a:t>​</a:t>
            </a:r>
            <a:endParaRPr lang="en-US" altLang="zh-CN" sz="4400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fontAlgn="base"/>
            <a:r>
              <a:rPr lang="en-US" altLang="zh-CN" dirty="0">
                <a:solidFill>
                  <a:schemeClr val="bg1"/>
                </a:solidFill>
                <a:latin typeface="Century Gothic" panose="020B0502020202020204" pitchFamily="34" charset="0"/>
              </a:rPr>
              <a:t>HCI Senior Product Manager​</a:t>
            </a:r>
            <a:endParaRPr lang="en-US" altLang="zh-CN" sz="4400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fontAlgn="base"/>
            <a:r>
              <a:rPr lang="en-US" altLang="zh-CN" dirty="0" err="1">
                <a:solidFill>
                  <a:schemeClr val="bg1"/>
                </a:solidFill>
                <a:latin typeface="Century Gothic" panose="020B0502020202020204" pitchFamily="34" charset="0"/>
              </a:rPr>
              <a:t>Sangfor</a:t>
            </a:r>
            <a:r>
              <a:rPr lang="en-US" altLang="zh-CN" dirty="0">
                <a:solidFill>
                  <a:schemeClr val="bg1"/>
                </a:solidFill>
                <a:latin typeface="Century Gothic" panose="020B0502020202020204" pitchFamily="34" charset="0"/>
              </a:rPr>
              <a:t> Technologies</a:t>
            </a:r>
            <a:r>
              <a:rPr lang="zh-CN" altLang="zh-CN" dirty="0">
                <a:solidFill>
                  <a:schemeClr val="bg1"/>
                </a:solidFill>
                <a:latin typeface="Century Gothic" panose="020B0502020202020204" pitchFamily="34" charset="0"/>
              </a:rPr>
              <a:t>​</a:t>
            </a:r>
            <a:endParaRPr lang="zh-CN" altLang="zh-CN" sz="4400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fontAlgn="base"/>
            <a:r>
              <a:rPr lang="zh-CN" altLang="zh-CN" dirty="0">
                <a:solidFill>
                  <a:schemeClr val="bg1"/>
                </a:solidFill>
                <a:latin typeface="Century Gothic" panose="020B0502020202020204" pitchFamily="34" charset="0"/>
              </a:rPr>
              <a:t>​</a:t>
            </a:r>
            <a:endParaRPr lang="zh-CN" altLang="zh-CN" sz="440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43176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1782DA-57AB-AC45-B93B-BA0C45707B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6257" y="419145"/>
            <a:ext cx="9521431" cy="510774"/>
          </a:xfrm>
        </p:spPr>
        <p:txBody>
          <a:bodyPr>
            <a:noAutofit/>
          </a:bodyPr>
          <a:lstStyle/>
          <a:p>
            <a:r>
              <a:rPr lang="en-GB" dirty="0"/>
              <a:t>Digital Transformation is Being Accelerated by COVID-19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B773A5-19DD-2149-8481-343C0B9C5508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3309746" y="5951008"/>
            <a:ext cx="5708846" cy="387287"/>
          </a:xfrm>
        </p:spPr>
        <p:txBody>
          <a:bodyPr>
            <a:normAutofit/>
          </a:bodyPr>
          <a:lstStyle/>
          <a:p>
            <a:r>
              <a:rPr lang="en-US" dirty="0"/>
              <a:t>COVID-19 is driving </a:t>
            </a:r>
            <a:r>
              <a:rPr lang="en-GB" dirty="0"/>
              <a:t>app usage explosion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B48A406-AA4D-3242-8260-9732B29CA7E8}"/>
              </a:ext>
            </a:extLst>
          </p:cNvPr>
          <p:cNvSpPr txBox="1"/>
          <p:nvPr/>
        </p:nvSpPr>
        <p:spPr>
          <a:xfrm>
            <a:off x="2054217" y="1692328"/>
            <a:ext cx="82199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b="1" dirty="0">
                <a:solidFill>
                  <a:schemeClr val="bg1"/>
                </a:solidFill>
                <a:latin typeface="Century Gothic" panose="020B0502020202020204" pitchFamily="34" charset="0"/>
                <a:cs typeface="Century Gothic Black" panose="020B0A02020202020204" pitchFamily="34" charset="0"/>
              </a:rPr>
              <a:t>Who led the digital transformation of your company</a:t>
            </a:r>
            <a:r>
              <a:rPr lang="zh-CN" altLang="en-US" sz="2400" b="1" dirty="0">
                <a:solidFill>
                  <a:schemeClr val="bg1"/>
                </a:solidFill>
                <a:latin typeface="Century Gothic" panose="020B0502020202020204" pitchFamily="34" charset="0"/>
                <a:cs typeface="Century Gothic Black" panose="020B0A02020202020204" pitchFamily="34" charset="0"/>
              </a:rPr>
              <a:t>？</a:t>
            </a:r>
            <a:endParaRPr lang="en-CN" sz="2400" b="1" dirty="0">
              <a:solidFill>
                <a:schemeClr val="bg1"/>
              </a:solidFill>
              <a:latin typeface="Century Gothic" panose="020B0502020202020204" pitchFamily="34" charset="0"/>
              <a:cs typeface="Century Gothic Black" panose="020B0A02020202020204" pitchFamily="34" charset="0"/>
            </a:endParaRPr>
          </a:p>
        </p:txBody>
      </p:sp>
      <p:sp>
        <p:nvSpPr>
          <p:cNvPr id="14" name="矩形 13">
            <a:extLst>
              <a:ext uri="{FF2B5EF4-FFF2-40B4-BE49-F238E27FC236}">
                <a16:creationId xmlns:a16="http://schemas.microsoft.com/office/drawing/2014/main" id="{B74AF608-C085-4F74-B754-A43456224B6C}"/>
              </a:ext>
            </a:extLst>
          </p:cNvPr>
          <p:cNvSpPr/>
          <p:nvPr/>
        </p:nvSpPr>
        <p:spPr>
          <a:xfrm>
            <a:off x="4568013" y="2669754"/>
            <a:ext cx="428067" cy="428067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b="1" dirty="0">
                <a:solidFill>
                  <a:schemeClr val="bg1"/>
                </a:solidFill>
              </a:rPr>
              <a:t>A</a:t>
            </a:r>
            <a:endParaRPr lang="zh-CN" altLang="en-US" sz="2400" b="1" dirty="0">
              <a:solidFill>
                <a:schemeClr val="bg1"/>
              </a:solidFill>
            </a:endParaRPr>
          </a:p>
        </p:txBody>
      </p:sp>
      <p:sp>
        <p:nvSpPr>
          <p:cNvPr id="20" name="矩形 19">
            <a:extLst>
              <a:ext uri="{FF2B5EF4-FFF2-40B4-BE49-F238E27FC236}">
                <a16:creationId xmlns:a16="http://schemas.microsoft.com/office/drawing/2014/main" id="{8B936722-37E2-445A-A9C3-0334C5A38B38}"/>
              </a:ext>
            </a:extLst>
          </p:cNvPr>
          <p:cNvSpPr/>
          <p:nvPr/>
        </p:nvSpPr>
        <p:spPr>
          <a:xfrm>
            <a:off x="4568013" y="3303238"/>
            <a:ext cx="428067" cy="428067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b="1" dirty="0">
                <a:solidFill>
                  <a:schemeClr val="bg1"/>
                </a:solidFill>
              </a:rPr>
              <a:t>B</a:t>
            </a:r>
            <a:endParaRPr lang="zh-CN" altLang="en-US" sz="2400" b="1" dirty="0">
              <a:solidFill>
                <a:schemeClr val="bg1"/>
              </a:solidFill>
            </a:endParaRPr>
          </a:p>
        </p:txBody>
      </p:sp>
      <p:sp>
        <p:nvSpPr>
          <p:cNvPr id="21" name="矩形 20">
            <a:extLst>
              <a:ext uri="{FF2B5EF4-FFF2-40B4-BE49-F238E27FC236}">
                <a16:creationId xmlns:a16="http://schemas.microsoft.com/office/drawing/2014/main" id="{7D85A637-7FBE-4BA7-95C1-38F0AF156A42}"/>
              </a:ext>
            </a:extLst>
          </p:cNvPr>
          <p:cNvSpPr/>
          <p:nvPr/>
        </p:nvSpPr>
        <p:spPr>
          <a:xfrm>
            <a:off x="4568013" y="3936721"/>
            <a:ext cx="428067" cy="428067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b="1" dirty="0">
                <a:solidFill>
                  <a:schemeClr val="bg1"/>
                </a:solidFill>
              </a:rPr>
              <a:t>C</a:t>
            </a:r>
            <a:endParaRPr lang="zh-CN" altLang="en-US" sz="2400" b="1" dirty="0">
              <a:solidFill>
                <a:schemeClr val="bg1"/>
              </a:solidFill>
            </a:endParaRPr>
          </a:p>
        </p:txBody>
      </p:sp>
      <p:sp>
        <p:nvSpPr>
          <p:cNvPr id="22" name="TextBox 6">
            <a:extLst>
              <a:ext uri="{FF2B5EF4-FFF2-40B4-BE49-F238E27FC236}">
                <a16:creationId xmlns:a16="http://schemas.microsoft.com/office/drawing/2014/main" id="{ACF65726-F0C9-479C-A9F5-76EA4FFD9E35}"/>
              </a:ext>
            </a:extLst>
          </p:cNvPr>
          <p:cNvSpPr txBox="1"/>
          <p:nvPr/>
        </p:nvSpPr>
        <p:spPr>
          <a:xfrm>
            <a:off x="5399008" y="2659201"/>
            <a:ext cx="230143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Century Gothic" panose="020B0502020202020204" pitchFamily="34" charset="0"/>
                <a:cs typeface="Century Gothic Black" panose="020B0A02020202020204" pitchFamily="34" charset="0"/>
              </a:rPr>
              <a:t>CEO</a:t>
            </a:r>
            <a:endParaRPr lang="en-CN" sz="2400" dirty="0">
              <a:solidFill>
                <a:schemeClr val="bg1"/>
              </a:solidFill>
              <a:latin typeface="Century Gothic" panose="020B0502020202020204" pitchFamily="34" charset="0"/>
              <a:cs typeface="Century Gothic Black" panose="020B0A02020202020204" pitchFamily="34" charset="0"/>
            </a:endParaRPr>
          </a:p>
        </p:txBody>
      </p:sp>
      <p:sp>
        <p:nvSpPr>
          <p:cNvPr id="23" name="TextBox 6">
            <a:extLst>
              <a:ext uri="{FF2B5EF4-FFF2-40B4-BE49-F238E27FC236}">
                <a16:creationId xmlns:a16="http://schemas.microsoft.com/office/drawing/2014/main" id="{9FE8E2CA-46A8-4A6C-B129-C95CB8FCAA54}"/>
              </a:ext>
            </a:extLst>
          </p:cNvPr>
          <p:cNvSpPr txBox="1"/>
          <p:nvPr/>
        </p:nvSpPr>
        <p:spPr>
          <a:xfrm>
            <a:off x="5399007" y="3286438"/>
            <a:ext cx="230143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Century Gothic" panose="020B0502020202020204" pitchFamily="34" charset="0"/>
                <a:cs typeface="Century Gothic Black" panose="020B0A02020202020204" pitchFamily="34" charset="0"/>
              </a:rPr>
              <a:t>CTO</a:t>
            </a:r>
            <a:endParaRPr lang="en-CN" sz="2400" dirty="0">
              <a:solidFill>
                <a:schemeClr val="bg1"/>
              </a:solidFill>
              <a:latin typeface="Century Gothic" panose="020B0502020202020204" pitchFamily="34" charset="0"/>
              <a:cs typeface="Century Gothic Black" panose="020B0A02020202020204" pitchFamily="34" charset="0"/>
            </a:endParaRPr>
          </a:p>
        </p:txBody>
      </p:sp>
      <p:sp>
        <p:nvSpPr>
          <p:cNvPr id="24" name="TextBox 6">
            <a:extLst>
              <a:ext uri="{FF2B5EF4-FFF2-40B4-BE49-F238E27FC236}">
                <a16:creationId xmlns:a16="http://schemas.microsoft.com/office/drawing/2014/main" id="{2A526CC4-4D9C-4314-B926-BA85C008D020}"/>
              </a:ext>
            </a:extLst>
          </p:cNvPr>
          <p:cNvSpPr txBox="1"/>
          <p:nvPr/>
        </p:nvSpPr>
        <p:spPr>
          <a:xfrm>
            <a:off x="5399008" y="3955206"/>
            <a:ext cx="230143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Century Gothic" panose="020B0502020202020204" pitchFamily="34" charset="0"/>
                <a:cs typeface="Century Gothic Black" panose="020B0A02020202020204" pitchFamily="34" charset="0"/>
              </a:rPr>
              <a:t>COVID-19</a:t>
            </a:r>
            <a:endParaRPr lang="en-CN" sz="2400" dirty="0">
              <a:solidFill>
                <a:schemeClr val="bg1"/>
              </a:solidFill>
              <a:latin typeface="Century Gothic" panose="020B0502020202020204" pitchFamily="34" charset="0"/>
              <a:cs typeface="Century Gothic Black" panose="020B0A02020202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2F56787-A125-0E4D-86CF-4712A0DF8A40}"/>
              </a:ext>
            </a:extLst>
          </p:cNvPr>
          <p:cNvSpPr txBox="1"/>
          <p:nvPr/>
        </p:nvSpPr>
        <p:spPr>
          <a:xfrm>
            <a:off x="1583819" y="5276935"/>
            <a:ext cx="182274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200" dirty="0">
                <a:solidFill>
                  <a:schemeClr val="bg1"/>
                </a:solidFill>
                <a:latin typeface="Century Gothic" panose="020B0502020202020204" pitchFamily="34" charset="0"/>
              </a:rPr>
              <a:t>Video chat &amp; online conference</a:t>
            </a:r>
            <a:endParaRPr lang="en-CN" sz="120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8BC448B-A948-BB48-AB1F-70F6D87BE886}"/>
              </a:ext>
            </a:extLst>
          </p:cNvPr>
          <p:cNvSpPr txBox="1"/>
          <p:nvPr/>
        </p:nvSpPr>
        <p:spPr>
          <a:xfrm>
            <a:off x="4156486" y="5363355"/>
            <a:ext cx="184066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200" dirty="0">
                <a:solidFill>
                  <a:schemeClr val="bg1"/>
                </a:solidFill>
                <a:latin typeface="Century Gothic" panose="020B0502020202020204" pitchFamily="34" charset="0"/>
              </a:rPr>
              <a:t>Collaborative tools</a:t>
            </a:r>
            <a:endParaRPr lang="en-CN" sz="120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EBB05A4-C5FB-3848-9352-36EDD24CB231}"/>
              </a:ext>
            </a:extLst>
          </p:cNvPr>
          <p:cNvSpPr txBox="1"/>
          <p:nvPr/>
        </p:nvSpPr>
        <p:spPr>
          <a:xfrm>
            <a:off x="9301817" y="5254536"/>
            <a:ext cx="182274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>
                <a:solidFill>
                  <a:schemeClr val="bg1"/>
                </a:solidFill>
                <a:latin typeface="Century Gothic" panose="020B0502020202020204" pitchFamily="34" charset="0"/>
              </a:rPr>
              <a:t>Media &amp; entertainment</a:t>
            </a:r>
            <a:endParaRPr lang="en-CN" sz="120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12" name="TextBox 7">
            <a:extLst>
              <a:ext uri="{FF2B5EF4-FFF2-40B4-BE49-F238E27FC236}">
                <a16:creationId xmlns:a16="http://schemas.microsoft.com/office/drawing/2014/main" id="{12DD459F-25FE-4A2A-89F5-497BFB2099EA}"/>
              </a:ext>
            </a:extLst>
          </p:cNvPr>
          <p:cNvSpPr txBox="1"/>
          <p:nvPr/>
        </p:nvSpPr>
        <p:spPr>
          <a:xfrm>
            <a:off x="6729153" y="5363306"/>
            <a:ext cx="182274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200" dirty="0">
                <a:solidFill>
                  <a:schemeClr val="bg1"/>
                </a:solidFill>
                <a:latin typeface="Century Gothic" panose="020B0502020202020204" pitchFamily="34" charset="0"/>
              </a:rPr>
              <a:t>Online shopping</a:t>
            </a:r>
            <a:endParaRPr lang="en-CN" sz="120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grpSp>
        <p:nvGrpSpPr>
          <p:cNvPr id="18" name="组合 17">
            <a:extLst>
              <a:ext uri="{FF2B5EF4-FFF2-40B4-BE49-F238E27FC236}">
                <a16:creationId xmlns:a16="http://schemas.microsoft.com/office/drawing/2014/main" id="{74307A41-E3EB-497A-94B3-173DE4F2070A}"/>
              </a:ext>
            </a:extLst>
          </p:cNvPr>
          <p:cNvGrpSpPr/>
          <p:nvPr/>
        </p:nvGrpSpPr>
        <p:grpSpPr>
          <a:xfrm>
            <a:off x="1049514" y="5272922"/>
            <a:ext cx="2357050" cy="457769"/>
            <a:chOff x="1049514" y="5146560"/>
            <a:chExt cx="2357050" cy="457769"/>
          </a:xfrm>
        </p:grpSpPr>
        <p:sp>
          <p:nvSpPr>
            <p:cNvPr id="13" name="矩形 12">
              <a:extLst>
                <a:ext uri="{FF2B5EF4-FFF2-40B4-BE49-F238E27FC236}">
                  <a16:creationId xmlns:a16="http://schemas.microsoft.com/office/drawing/2014/main" id="{40C8BE20-B74C-4CE0-B3E8-94CB27AA8204}"/>
                </a:ext>
              </a:extLst>
            </p:cNvPr>
            <p:cNvSpPr/>
            <p:nvPr/>
          </p:nvSpPr>
          <p:spPr>
            <a:xfrm>
              <a:off x="1052816" y="5146560"/>
              <a:ext cx="2353748" cy="457769"/>
            </a:xfrm>
            <a:prstGeom prst="rect">
              <a:avLst/>
            </a:prstGeom>
            <a:noFill/>
            <a:ln>
              <a:solidFill>
                <a:srgbClr val="00B0F0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" name="矩形 14">
              <a:extLst>
                <a:ext uri="{FF2B5EF4-FFF2-40B4-BE49-F238E27FC236}">
                  <a16:creationId xmlns:a16="http://schemas.microsoft.com/office/drawing/2014/main" id="{EA3B87B6-C32F-4EB8-9AB2-876157F0708B}"/>
                </a:ext>
              </a:extLst>
            </p:cNvPr>
            <p:cNvSpPr/>
            <p:nvPr/>
          </p:nvSpPr>
          <p:spPr>
            <a:xfrm>
              <a:off x="1049514" y="5146560"/>
              <a:ext cx="534306" cy="457769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17" name="图形 16" descr="Internet">
            <a:extLst>
              <a:ext uri="{FF2B5EF4-FFF2-40B4-BE49-F238E27FC236}">
                <a16:creationId xmlns:a16="http://schemas.microsoft.com/office/drawing/2014/main" id="{C53FD289-0E72-4140-993A-6BCB59872E5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151849" y="5348806"/>
            <a:ext cx="360000" cy="360000"/>
          </a:xfrm>
          <a:prstGeom prst="rect">
            <a:avLst/>
          </a:prstGeom>
        </p:spPr>
      </p:pic>
      <p:grpSp>
        <p:nvGrpSpPr>
          <p:cNvPr id="49" name="组合 48">
            <a:extLst>
              <a:ext uri="{FF2B5EF4-FFF2-40B4-BE49-F238E27FC236}">
                <a16:creationId xmlns:a16="http://schemas.microsoft.com/office/drawing/2014/main" id="{912144BB-DFF8-48E0-B883-D4087931D569}"/>
              </a:ext>
            </a:extLst>
          </p:cNvPr>
          <p:cNvGrpSpPr/>
          <p:nvPr/>
        </p:nvGrpSpPr>
        <p:grpSpPr>
          <a:xfrm>
            <a:off x="3622180" y="5272922"/>
            <a:ext cx="2357050" cy="457769"/>
            <a:chOff x="1049514" y="5146560"/>
            <a:chExt cx="2357050" cy="457769"/>
          </a:xfrm>
        </p:grpSpPr>
        <p:sp>
          <p:nvSpPr>
            <p:cNvPr id="50" name="矩形 49">
              <a:extLst>
                <a:ext uri="{FF2B5EF4-FFF2-40B4-BE49-F238E27FC236}">
                  <a16:creationId xmlns:a16="http://schemas.microsoft.com/office/drawing/2014/main" id="{6C90DDF7-15FF-4AC5-995E-DAA3B576EDA4}"/>
                </a:ext>
              </a:extLst>
            </p:cNvPr>
            <p:cNvSpPr/>
            <p:nvPr/>
          </p:nvSpPr>
          <p:spPr>
            <a:xfrm>
              <a:off x="1052816" y="5146560"/>
              <a:ext cx="2353748" cy="457769"/>
            </a:xfrm>
            <a:prstGeom prst="rect">
              <a:avLst/>
            </a:prstGeom>
            <a:noFill/>
            <a:ln>
              <a:solidFill>
                <a:srgbClr val="00B0F0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1" name="矩形 50">
              <a:extLst>
                <a:ext uri="{FF2B5EF4-FFF2-40B4-BE49-F238E27FC236}">
                  <a16:creationId xmlns:a16="http://schemas.microsoft.com/office/drawing/2014/main" id="{740FD67A-ABC3-40E5-B489-D2B7267D215E}"/>
                </a:ext>
              </a:extLst>
            </p:cNvPr>
            <p:cNvSpPr/>
            <p:nvPr/>
          </p:nvSpPr>
          <p:spPr>
            <a:xfrm>
              <a:off x="1049514" y="5146560"/>
              <a:ext cx="534306" cy="457769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52" name="组合 51">
            <a:extLst>
              <a:ext uri="{FF2B5EF4-FFF2-40B4-BE49-F238E27FC236}">
                <a16:creationId xmlns:a16="http://schemas.microsoft.com/office/drawing/2014/main" id="{E175A99D-B4AC-489F-B455-95308D0F72C1}"/>
              </a:ext>
            </a:extLst>
          </p:cNvPr>
          <p:cNvGrpSpPr/>
          <p:nvPr/>
        </p:nvGrpSpPr>
        <p:grpSpPr>
          <a:xfrm>
            <a:off x="6194846" y="5272922"/>
            <a:ext cx="2357050" cy="457769"/>
            <a:chOff x="1049514" y="5146560"/>
            <a:chExt cx="2357050" cy="457769"/>
          </a:xfrm>
        </p:grpSpPr>
        <p:sp>
          <p:nvSpPr>
            <p:cNvPr id="53" name="矩形 52">
              <a:extLst>
                <a:ext uri="{FF2B5EF4-FFF2-40B4-BE49-F238E27FC236}">
                  <a16:creationId xmlns:a16="http://schemas.microsoft.com/office/drawing/2014/main" id="{F76202FB-AE0F-4CD9-8916-654231CECFCE}"/>
                </a:ext>
              </a:extLst>
            </p:cNvPr>
            <p:cNvSpPr/>
            <p:nvPr/>
          </p:nvSpPr>
          <p:spPr>
            <a:xfrm>
              <a:off x="1052816" y="5146560"/>
              <a:ext cx="2353748" cy="457769"/>
            </a:xfrm>
            <a:prstGeom prst="rect">
              <a:avLst/>
            </a:prstGeom>
            <a:noFill/>
            <a:ln>
              <a:solidFill>
                <a:srgbClr val="00B0F0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4" name="矩形 53">
              <a:extLst>
                <a:ext uri="{FF2B5EF4-FFF2-40B4-BE49-F238E27FC236}">
                  <a16:creationId xmlns:a16="http://schemas.microsoft.com/office/drawing/2014/main" id="{E5D909B0-2ED5-4EB0-A638-5759E59AD55E}"/>
                </a:ext>
              </a:extLst>
            </p:cNvPr>
            <p:cNvSpPr/>
            <p:nvPr/>
          </p:nvSpPr>
          <p:spPr>
            <a:xfrm>
              <a:off x="1049514" y="5146560"/>
              <a:ext cx="534306" cy="457769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55" name="组合 54">
            <a:extLst>
              <a:ext uri="{FF2B5EF4-FFF2-40B4-BE49-F238E27FC236}">
                <a16:creationId xmlns:a16="http://schemas.microsoft.com/office/drawing/2014/main" id="{82D15325-247A-4FAB-9500-76A1FAC92F96}"/>
              </a:ext>
            </a:extLst>
          </p:cNvPr>
          <p:cNvGrpSpPr/>
          <p:nvPr/>
        </p:nvGrpSpPr>
        <p:grpSpPr>
          <a:xfrm>
            <a:off x="8767512" y="5272922"/>
            <a:ext cx="2357050" cy="457769"/>
            <a:chOff x="1049514" y="5146560"/>
            <a:chExt cx="2357050" cy="457769"/>
          </a:xfrm>
        </p:grpSpPr>
        <p:sp>
          <p:nvSpPr>
            <p:cNvPr id="56" name="矩形 55">
              <a:extLst>
                <a:ext uri="{FF2B5EF4-FFF2-40B4-BE49-F238E27FC236}">
                  <a16:creationId xmlns:a16="http://schemas.microsoft.com/office/drawing/2014/main" id="{F6C3BEC0-98DA-4642-A4D0-E850671D413B}"/>
                </a:ext>
              </a:extLst>
            </p:cNvPr>
            <p:cNvSpPr/>
            <p:nvPr/>
          </p:nvSpPr>
          <p:spPr>
            <a:xfrm>
              <a:off x="1052816" y="5146560"/>
              <a:ext cx="2353748" cy="457769"/>
            </a:xfrm>
            <a:prstGeom prst="rect">
              <a:avLst/>
            </a:prstGeom>
            <a:noFill/>
            <a:ln>
              <a:solidFill>
                <a:srgbClr val="00B0F0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7" name="矩形 56">
              <a:extLst>
                <a:ext uri="{FF2B5EF4-FFF2-40B4-BE49-F238E27FC236}">
                  <a16:creationId xmlns:a16="http://schemas.microsoft.com/office/drawing/2014/main" id="{3B11167A-5D71-4DAA-8367-DF04DABB078B}"/>
                </a:ext>
              </a:extLst>
            </p:cNvPr>
            <p:cNvSpPr/>
            <p:nvPr/>
          </p:nvSpPr>
          <p:spPr>
            <a:xfrm>
              <a:off x="1049514" y="5146560"/>
              <a:ext cx="534306" cy="457769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25" name="图形 24" descr="带箭头的圆圈">
            <a:extLst>
              <a:ext uri="{FF2B5EF4-FFF2-40B4-BE49-F238E27FC236}">
                <a16:creationId xmlns:a16="http://schemas.microsoft.com/office/drawing/2014/main" id="{1509E4F9-8F68-4C6F-8298-A01ACDB6FD1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715332" y="5327024"/>
            <a:ext cx="360000" cy="360000"/>
          </a:xfrm>
          <a:prstGeom prst="rect">
            <a:avLst/>
          </a:prstGeom>
        </p:spPr>
      </p:pic>
      <p:pic>
        <p:nvPicPr>
          <p:cNvPr id="27" name="图形 26" descr="注册">
            <a:extLst>
              <a:ext uri="{FF2B5EF4-FFF2-40B4-BE49-F238E27FC236}">
                <a16:creationId xmlns:a16="http://schemas.microsoft.com/office/drawing/2014/main" id="{ADE4FCC0-5CC4-4204-9DB9-F44AF1D48255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6281999" y="5327370"/>
            <a:ext cx="360000" cy="360000"/>
          </a:xfrm>
          <a:prstGeom prst="rect">
            <a:avLst/>
          </a:prstGeom>
        </p:spPr>
      </p:pic>
      <p:pic>
        <p:nvPicPr>
          <p:cNvPr id="30" name="图形 29" descr="胶片夹">
            <a:extLst>
              <a:ext uri="{FF2B5EF4-FFF2-40B4-BE49-F238E27FC236}">
                <a16:creationId xmlns:a16="http://schemas.microsoft.com/office/drawing/2014/main" id="{AAB7BC68-1CC6-4B8D-84EA-FB09BE82170A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8854664" y="5327024"/>
            <a:ext cx="360000" cy="360000"/>
          </a:xfrm>
          <a:prstGeom prst="rect">
            <a:avLst/>
          </a:prstGeom>
        </p:spPr>
      </p:pic>
      <p:sp>
        <p:nvSpPr>
          <p:cNvPr id="59" name="矩形 4">
            <a:extLst>
              <a:ext uri="{FF2B5EF4-FFF2-40B4-BE49-F238E27FC236}">
                <a16:creationId xmlns:a16="http://schemas.microsoft.com/office/drawing/2014/main" id="{2777B764-E9DE-4EE9-B572-702CC109A3AE}"/>
              </a:ext>
            </a:extLst>
          </p:cNvPr>
          <p:cNvSpPr/>
          <p:nvPr/>
        </p:nvSpPr>
        <p:spPr>
          <a:xfrm>
            <a:off x="4412713" y="3840665"/>
            <a:ext cx="2711987" cy="616617"/>
          </a:xfrm>
          <a:prstGeom prst="rect">
            <a:avLst/>
          </a:prstGeom>
          <a:noFill/>
          <a:ln w="12700">
            <a:solidFill>
              <a:srgbClr val="68F0F9"/>
            </a:solidFill>
            <a:prstDash val="dash"/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08000" rtlCol="0" anchor="t"/>
          <a:lstStyle/>
          <a:p>
            <a:pPr algn="ctr"/>
            <a:endParaRPr kumimoji="1" lang="zh-CN" altLang="en-US" sz="1200" b="1" dirty="0">
              <a:solidFill>
                <a:srgbClr val="00B0F0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1105851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7" name="组合 36">
            <a:extLst>
              <a:ext uri="{FF2B5EF4-FFF2-40B4-BE49-F238E27FC236}">
                <a16:creationId xmlns:a16="http://schemas.microsoft.com/office/drawing/2014/main" id="{2E96EA84-BD6A-4EDF-9FE9-9039A53DE5A4}"/>
              </a:ext>
            </a:extLst>
          </p:cNvPr>
          <p:cNvGrpSpPr/>
          <p:nvPr/>
        </p:nvGrpSpPr>
        <p:grpSpPr>
          <a:xfrm flipV="1">
            <a:off x="6831875" y="4594662"/>
            <a:ext cx="2146041" cy="387010"/>
            <a:chOff x="3228392" y="3245190"/>
            <a:chExt cx="2146041" cy="387010"/>
          </a:xfrm>
          <a:gradFill>
            <a:gsLst>
              <a:gs pos="4000">
                <a:srgbClr val="00B0F0"/>
              </a:gs>
              <a:gs pos="99000">
                <a:srgbClr val="4E7BFA"/>
              </a:gs>
            </a:gsLst>
            <a:lin ang="0" scaled="1"/>
          </a:gradFill>
        </p:grpSpPr>
        <p:sp>
          <p:nvSpPr>
            <p:cNvPr id="38" name="矩形 37">
              <a:extLst>
                <a:ext uri="{FF2B5EF4-FFF2-40B4-BE49-F238E27FC236}">
                  <a16:creationId xmlns:a16="http://schemas.microsoft.com/office/drawing/2014/main" id="{786B113F-F9D3-4826-BE85-8C8C75DF277D}"/>
                </a:ext>
              </a:extLst>
            </p:cNvPr>
            <p:cNvSpPr/>
            <p:nvPr/>
          </p:nvSpPr>
          <p:spPr>
            <a:xfrm>
              <a:off x="3228392" y="3245190"/>
              <a:ext cx="2146041" cy="289319"/>
            </a:xfrm>
            <a:prstGeom prst="rect">
              <a:avLst/>
            </a:prstGeom>
            <a:gradFill>
              <a:gsLst>
                <a:gs pos="4000">
                  <a:srgbClr val="00B0F0"/>
                </a:gs>
                <a:gs pos="99000">
                  <a:srgbClr val="0070C0"/>
                </a:gs>
              </a:gsLst>
              <a:lin ang="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9" name="等腰三角形 38">
              <a:extLst>
                <a:ext uri="{FF2B5EF4-FFF2-40B4-BE49-F238E27FC236}">
                  <a16:creationId xmlns:a16="http://schemas.microsoft.com/office/drawing/2014/main" id="{BD965DC5-E984-41C6-B5EB-0613DD3C4EBE}"/>
                </a:ext>
              </a:extLst>
            </p:cNvPr>
            <p:cNvSpPr/>
            <p:nvPr/>
          </p:nvSpPr>
          <p:spPr>
            <a:xfrm rot="10800000">
              <a:off x="4254500" y="3531379"/>
              <a:ext cx="116952" cy="100821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42" name="组合 41">
            <a:extLst>
              <a:ext uri="{FF2B5EF4-FFF2-40B4-BE49-F238E27FC236}">
                <a16:creationId xmlns:a16="http://schemas.microsoft.com/office/drawing/2014/main" id="{B67D7E22-32BD-465E-A511-60F0DB552B12}"/>
              </a:ext>
            </a:extLst>
          </p:cNvPr>
          <p:cNvGrpSpPr/>
          <p:nvPr/>
        </p:nvGrpSpPr>
        <p:grpSpPr>
          <a:xfrm flipV="1">
            <a:off x="3226432" y="4594662"/>
            <a:ext cx="2146041" cy="387010"/>
            <a:chOff x="3228392" y="3245190"/>
            <a:chExt cx="2146041" cy="387010"/>
          </a:xfrm>
          <a:gradFill>
            <a:gsLst>
              <a:gs pos="4000">
                <a:srgbClr val="00B0F0"/>
              </a:gs>
              <a:gs pos="99000">
                <a:srgbClr val="4E7BFA"/>
              </a:gs>
            </a:gsLst>
            <a:lin ang="0" scaled="1"/>
          </a:gradFill>
        </p:grpSpPr>
        <p:sp>
          <p:nvSpPr>
            <p:cNvPr id="43" name="矩形 42">
              <a:extLst>
                <a:ext uri="{FF2B5EF4-FFF2-40B4-BE49-F238E27FC236}">
                  <a16:creationId xmlns:a16="http://schemas.microsoft.com/office/drawing/2014/main" id="{B95E1AC9-FB5C-4C5D-B53A-4EB3E7DFB282}"/>
                </a:ext>
              </a:extLst>
            </p:cNvPr>
            <p:cNvSpPr/>
            <p:nvPr/>
          </p:nvSpPr>
          <p:spPr>
            <a:xfrm>
              <a:off x="3228392" y="3245190"/>
              <a:ext cx="2146041" cy="289319"/>
            </a:xfrm>
            <a:prstGeom prst="rect">
              <a:avLst/>
            </a:prstGeom>
            <a:gradFill>
              <a:gsLst>
                <a:gs pos="4000">
                  <a:srgbClr val="00B0F0"/>
                </a:gs>
                <a:gs pos="99000">
                  <a:srgbClr val="0070C0"/>
                </a:gs>
              </a:gsLst>
              <a:lin ang="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4" name="等腰三角形 43">
              <a:extLst>
                <a:ext uri="{FF2B5EF4-FFF2-40B4-BE49-F238E27FC236}">
                  <a16:creationId xmlns:a16="http://schemas.microsoft.com/office/drawing/2014/main" id="{8F76A706-FDB9-4795-AD06-9AB0DB6B2EBA}"/>
                </a:ext>
              </a:extLst>
            </p:cNvPr>
            <p:cNvSpPr/>
            <p:nvPr/>
          </p:nvSpPr>
          <p:spPr>
            <a:xfrm rot="10800000">
              <a:off x="4254500" y="3531379"/>
              <a:ext cx="116952" cy="100821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32" name="组合 31">
            <a:extLst>
              <a:ext uri="{FF2B5EF4-FFF2-40B4-BE49-F238E27FC236}">
                <a16:creationId xmlns:a16="http://schemas.microsoft.com/office/drawing/2014/main" id="{3394CC26-4A3A-454E-BF57-0845AC6963B5}"/>
              </a:ext>
            </a:extLst>
          </p:cNvPr>
          <p:cNvGrpSpPr/>
          <p:nvPr/>
        </p:nvGrpSpPr>
        <p:grpSpPr>
          <a:xfrm>
            <a:off x="6831875" y="3083265"/>
            <a:ext cx="2146041" cy="387010"/>
            <a:chOff x="3228392" y="3245190"/>
            <a:chExt cx="2146041" cy="387010"/>
          </a:xfrm>
          <a:gradFill>
            <a:gsLst>
              <a:gs pos="4000">
                <a:srgbClr val="00B0F0"/>
              </a:gs>
              <a:gs pos="99000">
                <a:srgbClr val="4E7BFA"/>
              </a:gs>
            </a:gsLst>
            <a:lin ang="0" scaled="1"/>
          </a:gradFill>
        </p:grpSpPr>
        <p:sp>
          <p:nvSpPr>
            <p:cNvPr id="33" name="矩形 32">
              <a:extLst>
                <a:ext uri="{FF2B5EF4-FFF2-40B4-BE49-F238E27FC236}">
                  <a16:creationId xmlns:a16="http://schemas.microsoft.com/office/drawing/2014/main" id="{3FEB7DC2-F1A0-47FB-9C71-D5223D3AB5FC}"/>
                </a:ext>
              </a:extLst>
            </p:cNvPr>
            <p:cNvSpPr/>
            <p:nvPr/>
          </p:nvSpPr>
          <p:spPr>
            <a:xfrm>
              <a:off x="3228392" y="3245190"/>
              <a:ext cx="2146041" cy="289319"/>
            </a:xfrm>
            <a:prstGeom prst="rect">
              <a:avLst/>
            </a:prstGeom>
            <a:gradFill>
              <a:gsLst>
                <a:gs pos="4000">
                  <a:srgbClr val="00B0F0"/>
                </a:gs>
                <a:gs pos="99000">
                  <a:srgbClr val="0070C0"/>
                </a:gs>
              </a:gsLst>
              <a:lin ang="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4" name="等腰三角形 33">
              <a:extLst>
                <a:ext uri="{FF2B5EF4-FFF2-40B4-BE49-F238E27FC236}">
                  <a16:creationId xmlns:a16="http://schemas.microsoft.com/office/drawing/2014/main" id="{DCCDEEC3-FA1A-46E0-A374-F449020F0DD9}"/>
                </a:ext>
              </a:extLst>
            </p:cNvPr>
            <p:cNvSpPr/>
            <p:nvPr/>
          </p:nvSpPr>
          <p:spPr>
            <a:xfrm rot="10800000">
              <a:off x="4254500" y="3531379"/>
              <a:ext cx="116952" cy="100821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8" name="组合 27">
            <a:extLst>
              <a:ext uri="{FF2B5EF4-FFF2-40B4-BE49-F238E27FC236}">
                <a16:creationId xmlns:a16="http://schemas.microsoft.com/office/drawing/2014/main" id="{6B006365-442F-4A7E-8FA2-81717FBBFB5D}"/>
              </a:ext>
            </a:extLst>
          </p:cNvPr>
          <p:cNvGrpSpPr/>
          <p:nvPr/>
        </p:nvGrpSpPr>
        <p:grpSpPr>
          <a:xfrm>
            <a:off x="3226432" y="3083265"/>
            <a:ext cx="2146041" cy="387010"/>
            <a:chOff x="3228392" y="3245190"/>
            <a:chExt cx="2146041" cy="387010"/>
          </a:xfrm>
          <a:gradFill>
            <a:gsLst>
              <a:gs pos="4000">
                <a:srgbClr val="00B0F0"/>
              </a:gs>
              <a:gs pos="99000">
                <a:srgbClr val="4E7BFA"/>
              </a:gs>
            </a:gsLst>
            <a:lin ang="0" scaled="1"/>
          </a:gradFill>
        </p:grpSpPr>
        <p:sp>
          <p:nvSpPr>
            <p:cNvPr id="25" name="矩形 24">
              <a:extLst>
                <a:ext uri="{FF2B5EF4-FFF2-40B4-BE49-F238E27FC236}">
                  <a16:creationId xmlns:a16="http://schemas.microsoft.com/office/drawing/2014/main" id="{31297D9F-3A16-44B1-AE30-6B5CBBE637E0}"/>
                </a:ext>
              </a:extLst>
            </p:cNvPr>
            <p:cNvSpPr/>
            <p:nvPr/>
          </p:nvSpPr>
          <p:spPr>
            <a:xfrm>
              <a:off x="3228392" y="3245190"/>
              <a:ext cx="2146041" cy="289319"/>
            </a:xfrm>
            <a:prstGeom prst="rect">
              <a:avLst/>
            </a:prstGeom>
            <a:gradFill>
              <a:gsLst>
                <a:gs pos="4000">
                  <a:srgbClr val="00B0F0"/>
                </a:gs>
                <a:gs pos="99000">
                  <a:srgbClr val="0070C0"/>
                </a:gs>
              </a:gsLst>
              <a:lin ang="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7" name="等腰三角形 26">
              <a:extLst>
                <a:ext uri="{FF2B5EF4-FFF2-40B4-BE49-F238E27FC236}">
                  <a16:creationId xmlns:a16="http://schemas.microsoft.com/office/drawing/2014/main" id="{8131195D-F88D-48C8-AEEE-11DBE8EBD743}"/>
                </a:ext>
              </a:extLst>
            </p:cNvPr>
            <p:cNvSpPr/>
            <p:nvPr/>
          </p:nvSpPr>
          <p:spPr>
            <a:xfrm rot="10800000">
              <a:off x="4254500" y="3531379"/>
              <a:ext cx="116952" cy="100821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31FC3D4C-5D12-6246-9A99-919FA4EF70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N" dirty="0"/>
              <a:t>Applications are Growing Exponentially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5AA246A-F7DF-8844-9B96-1B39DBBC8DA5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2362766" y="2182863"/>
            <a:ext cx="3873373" cy="724311"/>
          </a:xfrm>
        </p:spPr>
        <p:txBody>
          <a:bodyPr>
            <a:normAutofit lnSpcReduction="10000"/>
          </a:bodyPr>
          <a:lstStyle/>
          <a:p>
            <a:pPr algn="ctr"/>
            <a:r>
              <a:rPr lang="en-US" altLang="zh-CN" dirty="0"/>
              <a:t>5</a:t>
            </a:r>
            <a:r>
              <a:rPr lang="zh-CN" altLang="en-US" dirty="0"/>
              <a:t> </a:t>
            </a:r>
            <a:r>
              <a:rPr lang="en-US" altLang="zh-CN" dirty="0"/>
              <a:t>million </a:t>
            </a:r>
          </a:p>
          <a:p>
            <a:pPr algn="ctr"/>
            <a:r>
              <a:rPr lang="en-US" altLang="zh-CN" dirty="0"/>
              <a:t>app developers </a:t>
            </a:r>
          </a:p>
        </p:txBody>
      </p:sp>
      <p:cxnSp>
        <p:nvCxnSpPr>
          <p:cNvPr id="5" name="Straight Arrow Connector 4">
            <a:extLst>
              <a:ext uri="{FF2B5EF4-FFF2-40B4-BE49-F238E27FC236}">
                <a16:creationId xmlns:a16="http://schemas.microsoft.com/office/drawing/2014/main" id="{F3892EE3-433E-2146-9523-94F65248A59E}"/>
              </a:ext>
            </a:extLst>
          </p:cNvPr>
          <p:cNvCxnSpPr>
            <a:cxnSpLocks/>
          </p:cNvCxnSpPr>
          <p:nvPr/>
        </p:nvCxnSpPr>
        <p:spPr>
          <a:xfrm>
            <a:off x="2108722" y="3680666"/>
            <a:ext cx="7934550" cy="0"/>
          </a:xfrm>
          <a:prstGeom prst="straightConnector1">
            <a:avLst/>
          </a:prstGeom>
          <a:ln w="25400">
            <a:gradFill>
              <a:gsLst>
                <a:gs pos="0">
                  <a:srgbClr val="2780EE">
                    <a:alpha val="0"/>
                  </a:srgbClr>
                </a:gs>
                <a:gs pos="100000">
                  <a:srgbClr val="2780EE"/>
                </a:gs>
              </a:gsLst>
              <a:lin ang="5400000" scaled="1"/>
            </a:gra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0BD1DDDF-4A73-F946-AC5F-3069DDC2EB94}"/>
              </a:ext>
            </a:extLst>
          </p:cNvPr>
          <p:cNvSpPr txBox="1">
            <a:spLocks/>
          </p:cNvSpPr>
          <p:nvPr/>
        </p:nvSpPr>
        <p:spPr>
          <a:xfrm>
            <a:off x="3735556" y="3064215"/>
            <a:ext cx="1127793" cy="348624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Tx/>
              <a:buNone/>
              <a:defRPr sz="2000" b="1" kern="1200">
                <a:solidFill>
                  <a:schemeClr val="bg1"/>
                </a:solidFill>
                <a:latin typeface="Century Gothic" panose="020B0502020202020204" pitchFamily="34" charset="0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sz="2000" b="1" kern="1200">
                <a:solidFill>
                  <a:schemeClr val="bg1"/>
                </a:solidFill>
                <a:latin typeface="Century Gothic" panose="020B0502020202020204" pitchFamily="34" charset="0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sz="2000" b="1" kern="1200">
                <a:solidFill>
                  <a:schemeClr val="bg1"/>
                </a:solidFill>
                <a:latin typeface="Century Gothic" panose="020B0502020202020204" pitchFamily="34" charset="0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sz="2000" b="1" kern="1200">
                <a:solidFill>
                  <a:schemeClr val="bg1"/>
                </a:solidFill>
                <a:latin typeface="Century Gothic" panose="020B0502020202020204" pitchFamily="34" charset="0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sz="2000" b="1" kern="1200">
                <a:solidFill>
                  <a:schemeClr val="bg1"/>
                </a:solidFill>
                <a:latin typeface="Century Gothic" panose="020B0502020202020204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dirty="0"/>
              <a:t>2009</a:t>
            </a:r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2A002916-DC17-0242-B80C-FAAF670DE65C}"/>
              </a:ext>
            </a:extLst>
          </p:cNvPr>
          <p:cNvSpPr/>
          <p:nvPr/>
        </p:nvSpPr>
        <p:spPr>
          <a:xfrm>
            <a:off x="4227452" y="3608666"/>
            <a:ext cx="144000" cy="144000"/>
          </a:xfrm>
          <a:prstGeom prst="ellipse">
            <a:avLst/>
          </a:prstGeom>
          <a:solidFill>
            <a:schemeClr val="bg1"/>
          </a:solidFill>
          <a:ln w="19050">
            <a:solidFill>
              <a:srgbClr val="07133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N"/>
          </a:p>
        </p:txBody>
      </p: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B3F8A449-9C82-9746-A03E-1495BE834E38}"/>
              </a:ext>
            </a:extLst>
          </p:cNvPr>
          <p:cNvSpPr txBox="1">
            <a:spLocks/>
          </p:cNvSpPr>
          <p:nvPr/>
        </p:nvSpPr>
        <p:spPr>
          <a:xfrm>
            <a:off x="3735556" y="4691876"/>
            <a:ext cx="1127793" cy="348624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Tx/>
              <a:buNone/>
              <a:defRPr sz="2000" b="1" kern="1200">
                <a:solidFill>
                  <a:schemeClr val="bg1"/>
                </a:solidFill>
                <a:latin typeface="Century Gothic" panose="020B0502020202020204" pitchFamily="34" charset="0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sz="2000" b="1" kern="1200">
                <a:solidFill>
                  <a:schemeClr val="bg1"/>
                </a:solidFill>
                <a:latin typeface="Century Gothic" panose="020B0502020202020204" pitchFamily="34" charset="0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sz="2000" b="1" kern="1200">
                <a:solidFill>
                  <a:schemeClr val="bg1"/>
                </a:solidFill>
                <a:latin typeface="Century Gothic" panose="020B0502020202020204" pitchFamily="34" charset="0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sz="2000" b="1" kern="1200">
                <a:solidFill>
                  <a:schemeClr val="bg1"/>
                </a:solidFill>
                <a:latin typeface="Century Gothic" panose="020B0502020202020204" pitchFamily="34" charset="0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sz="2000" b="1" kern="1200">
                <a:solidFill>
                  <a:schemeClr val="bg1"/>
                </a:solidFill>
                <a:latin typeface="Century Gothic" panose="020B0502020202020204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dirty="0"/>
              <a:t>2019</a:t>
            </a:r>
          </a:p>
        </p:txBody>
      </p:sp>
      <p:sp>
        <p:nvSpPr>
          <p:cNvPr id="19" name="Content Placeholder 2">
            <a:extLst>
              <a:ext uri="{FF2B5EF4-FFF2-40B4-BE49-F238E27FC236}">
                <a16:creationId xmlns:a16="http://schemas.microsoft.com/office/drawing/2014/main" id="{96ACB5E7-E1EB-7A45-B1FE-3A32ECF05610}"/>
              </a:ext>
            </a:extLst>
          </p:cNvPr>
          <p:cNvSpPr txBox="1">
            <a:spLocks/>
          </p:cNvSpPr>
          <p:nvPr/>
        </p:nvSpPr>
        <p:spPr>
          <a:xfrm>
            <a:off x="2362766" y="5194132"/>
            <a:ext cx="3873373" cy="348624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Tx/>
              <a:buNone/>
              <a:defRPr sz="2000" b="1" kern="1200">
                <a:solidFill>
                  <a:schemeClr val="bg1"/>
                </a:solidFill>
                <a:latin typeface="Century Gothic" panose="020B0502020202020204" pitchFamily="34" charset="0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sz="2000" b="1" kern="1200">
                <a:solidFill>
                  <a:schemeClr val="bg1"/>
                </a:solidFill>
                <a:latin typeface="Century Gothic" panose="020B0502020202020204" pitchFamily="34" charset="0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sz="2000" b="1" kern="1200">
                <a:solidFill>
                  <a:schemeClr val="bg1"/>
                </a:solidFill>
                <a:latin typeface="Century Gothic" panose="020B0502020202020204" pitchFamily="34" charset="0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sz="2000" b="1" kern="1200">
                <a:solidFill>
                  <a:schemeClr val="bg1"/>
                </a:solidFill>
                <a:latin typeface="Century Gothic" panose="020B0502020202020204" pitchFamily="34" charset="0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sz="2000" b="1" kern="1200">
                <a:solidFill>
                  <a:schemeClr val="bg1"/>
                </a:solidFill>
                <a:latin typeface="Century Gothic" panose="020B0502020202020204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dirty="0"/>
              <a:t>335</a:t>
            </a:r>
            <a:r>
              <a:rPr lang="zh-CN" altLang="en-US" dirty="0"/>
              <a:t> </a:t>
            </a:r>
            <a:r>
              <a:rPr lang="en-US" altLang="zh-CN" dirty="0"/>
              <a:t>million apps</a:t>
            </a:r>
          </a:p>
        </p:txBody>
      </p:sp>
      <p:cxnSp>
        <p:nvCxnSpPr>
          <p:cNvPr id="22" name="Straight Arrow Connector 4">
            <a:extLst>
              <a:ext uri="{FF2B5EF4-FFF2-40B4-BE49-F238E27FC236}">
                <a16:creationId xmlns:a16="http://schemas.microsoft.com/office/drawing/2014/main" id="{97A83CDE-D925-4EB2-B74C-B5E34BE6C5A0}"/>
              </a:ext>
            </a:extLst>
          </p:cNvPr>
          <p:cNvCxnSpPr>
            <a:cxnSpLocks/>
          </p:cNvCxnSpPr>
          <p:nvPr/>
        </p:nvCxnSpPr>
        <p:spPr>
          <a:xfrm>
            <a:off x="2108722" y="4371147"/>
            <a:ext cx="7934550" cy="0"/>
          </a:xfrm>
          <a:prstGeom prst="straightConnector1">
            <a:avLst/>
          </a:prstGeom>
          <a:ln w="25400">
            <a:gradFill>
              <a:gsLst>
                <a:gs pos="0">
                  <a:srgbClr val="2780EE">
                    <a:alpha val="0"/>
                  </a:srgbClr>
                </a:gs>
                <a:gs pos="100000">
                  <a:srgbClr val="2780EE"/>
                </a:gs>
              </a:gsLst>
              <a:lin ang="5400000" scaled="1"/>
            </a:gra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3F0C7B3F-783E-7B40-B9C9-0206CACB6119}"/>
              </a:ext>
            </a:extLst>
          </p:cNvPr>
          <p:cNvSpPr txBox="1">
            <a:spLocks/>
          </p:cNvSpPr>
          <p:nvPr/>
        </p:nvSpPr>
        <p:spPr>
          <a:xfrm>
            <a:off x="5949159" y="2195357"/>
            <a:ext cx="3873373" cy="724311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Tx/>
              <a:buNone/>
              <a:defRPr sz="2000" b="1" kern="1200">
                <a:solidFill>
                  <a:schemeClr val="bg1"/>
                </a:solidFill>
                <a:latin typeface="Century Gothic" panose="020B0502020202020204" pitchFamily="34" charset="0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sz="2000" b="1" kern="1200">
                <a:solidFill>
                  <a:schemeClr val="bg1"/>
                </a:solidFill>
                <a:latin typeface="Century Gothic" panose="020B0502020202020204" pitchFamily="34" charset="0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sz="2000" b="1" kern="1200">
                <a:solidFill>
                  <a:schemeClr val="bg1"/>
                </a:solidFill>
                <a:latin typeface="Century Gothic" panose="020B0502020202020204" pitchFamily="34" charset="0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sz="2000" b="1" kern="1200">
                <a:solidFill>
                  <a:schemeClr val="bg1"/>
                </a:solidFill>
                <a:latin typeface="Century Gothic" panose="020B0502020202020204" pitchFamily="34" charset="0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sz="2000" b="1" kern="1200">
                <a:solidFill>
                  <a:schemeClr val="bg1"/>
                </a:solidFill>
                <a:latin typeface="Century Gothic" panose="020B0502020202020204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dirty="0"/>
              <a:t>13.5</a:t>
            </a:r>
            <a:r>
              <a:rPr lang="zh-CN" altLang="en-US" dirty="0"/>
              <a:t> </a:t>
            </a:r>
            <a:r>
              <a:rPr lang="en-US" altLang="zh-CN" dirty="0"/>
              <a:t>million </a:t>
            </a:r>
          </a:p>
          <a:p>
            <a:pPr algn="ctr"/>
            <a:r>
              <a:rPr lang="en-US" altLang="zh-CN" dirty="0"/>
              <a:t>app developers </a:t>
            </a: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DD6058A1-5648-134A-9842-E4F8D7720339}"/>
              </a:ext>
            </a:extLst>
          </p:cNvPr>
          <p:cNvSpPr txBox="1">
            <a:spLocks/>
          </p:cNvSpPr>
          <p:nvPr/>
        </p:nvSpPr>
        <p:spPr>
          <a:xfrm>
            <a:off x="7340999" y="3076709"/>
            <a:ext cx="1127793" cy="348624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Tx/>
              <a:buNone/>
              <a:defRPr sz="2000" b="1" kern="1200">
                <a:solidFill>
                  <a:schemeClr val="bg1"/>
                </a:solidFill>
                <a:latin typeface="Century Gothic" panose="020B0502020202020204" pitchFamily="34" charset="0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sz="2000" b="1" kern="1200">
                <a:solidFill>
                  <a:schemeClr val="bg1"/>
                </a:solidFill>
                <a:latin typeface="Century Gothic" panose="020B0502020202020204" pitchFamily="34" charset="0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sz="2000" b="1" kern="1200">
                <a:solidFill>
                  <a:schemeClr val="bg1"/>
                </a:solidFill>
                <a:latin typeface="Century Gothic" panose="020B0502020202020204" pitchFamily="34" charset="0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sz="2000" b="1" kern="1200">
                <a:solidFill>
                  <a:schemeClr val="bg1"/>
                </a:solidFill>
                <a:latin typeface="Century Gothic" panose="020B0502020202020204" pitchFamily="34" charset="0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sz="2000" b="1" kern="1200">
                <a:solidFill>
                  <a:schemeClr val="bg1"/>
                </a:solidFill>
                <a:latin typeface="Century Gothic" panose="020B0502020202020204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dirty="0"/>
              <a:t>2019</a:t>
            </a:r>
          </a:p>
        </p:txBody>
      </p:sp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8442723B-C4D3-6B49-8034-B05EA53FF164}"/>
              </a:ext>
            </a:extLst>
          </p:cNvPr>
          <p:cNvSpPr txBox="1">
            <a:spLocks/>
          </p:cNvSpPr>
          <p:nvPr/>
        </p:nvSpPr>
        <p:spPr>
          <a:xfrm>
            <a:off x="7340999" y="4704370"/>
            <a:ext cx="1127793" cy="348624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Tx/>
              <a:buNone/>
              <a:defRPr sz="2000" b="1" kern="1200">
                <a:solidFill>
                  <a:schemeClr val="bg1"/>
                </a:solidFill>
                <a:latin typeface="Century Gothic" panose="020B0502020202020204" pitchFamily="34" charset="0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sz="2000" b="1" kern="1200">
                <a:solidFill>
                  <a:schemeClr val="bg1"/>
                </a:solidFill>
                <a:latin typeface="Century Gothic" panose="020B0502020202020204" pitchFamily="34" charset="0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sz="2000" b="1" kern="1200">
                <a:solidFill>
                  <a:schemeClr val="bg1"/>
                </a:solidFill>
                <a:latin typeface="Century Gothic" panose="020B0502020202020204" pitchFamily="34" charset="0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sz="2000" b="1" kern="1200">
                <a:solidFill>
                  <a:schemeClr val="bg1"/>
                </a:solidFill>
                <a:latin typeface="Century Gothic" panose="020B0502020202020204" pitchFamily="34" charset="0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sz="2000" b="1" kern="1200">
                <a:solidFill>
                  <a:schemeClr val="bg1"/>
                </a:solidFill>
                <a:latin typeface="Century Gothic" panose="020B0502020202020204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dirty="0"/>
              <a:t>2024</a:t>
            </a:r>
          </a:p>
        </p:txBody>
      </p:sp>
      <p:sp>
        <p:nvSpPr>
          <p:cNvPr id="20" name="Content Placeholder 2">
            <a:extLst>
              <a:ext uri="{FF2B5EF4-FFF2-40B4-BE49-F238E27FC236}">
                <a16:creationId xmlns:a16="http://schemas.microsoft.com/office/drawing/2014/main" id="{36F55891-87F5-7642-AAA8-59B712DE28DB}"/>
              </a:ext>
            </a:extLst>
          </p:cNvPr>
          <p:cNvSpPr txBox="1">
            <a:spLocks/>
          </p:cNvSpPr>
          <p:nvPr/>
        </p:nvSpPr>
        <p:spPr>
          <a:xfrm>
            <a:off x="5949159" y="5220825"/>
            <a:ext cx="3873373" cy="348624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Tx/>
              <a:buNone/>
              <a:defRPr sz="2000" b="1" kern="1200">
                <a:solidFill>
                  <a:schemeClr val="bg1"/>
                </a:solidFill>
                <a:latin typeface="Century Gothic" panose="020B0502020202020204" pitchFamily="34" charset="0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sz="2000" b="1" kern="1200">
                <a:solidFill>
                  <a:schemeClr val="bg1"/>
                </a:solidFill>
                <a:latin typeface="Century Gothic" panose="020B0502020202020204" pitchFamily="34" charset="0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sz="2000" b="1" kern="1200">
                <a:solidFill>
                  <a:schemeClr val="bg1"/>
                </a:solidFill>
                <a:latin typeface="Century Gothic" panose="020B0502020202020204" pitchFamily="34" charset="0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sz="2000" b="1" kern="1200">
                <a:solidFill>
                  <a:schemeClr val="bg1"/>
                </a:solidFill>
                <a:latin typeface="Century Gothic" panose="020B0502020202020204" pitchFamily="34" charset="0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sz="2000" b="1" kern="1200">
                <a:solidFill>
                  <a:schemeClr val="bg1"/>
                </a:solidFill>
                <a:latin typeface="Century Gothic" panose="020B0502020202020204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dirty="0"/>
              <a:t>792</a:t>
            </a:r>
            <a:r>
              <a:rPr lang="zh-CN" altLang="en-US" dirty="0"/>
              <a:t> </a:t>
            </a:r>
            <a:r>
              <a:rPr lang="en-US" altLang="zh-CN" dirty="0"/>
              <a:t>million apps</a:t>
            </a:r>
          </a:p>
        </p:txBody>
      </p:sp>
      <p:grpSp>
        <p:nvGrpSpPr>
          <p:cNvPr id="29" name="组合 28">
            <a:extLst>
              <a:ext uri="{FF2B5EF4-FFF2-40B4-BE49-F238E27FC236}">
                <a16:creationId xmlns:a16="http://schemas.microsoft.com/office/drawing/2014/main" id="{FB6C00D0-195B-449C-B73A-D3051BA7586C}"/>
              </a:ext>
            </a:extLst>
          </p:cNvPr>
          <p:cNvGrpSpPr/>
          <p:nvPr/>
        </p:nvGrpSpPr>
        <p:grpSpPr>
          <a:xfrm>
            <a:off x="4198241" y="3562209"/>
            <a:ext cx="225548" cy="225548"/>
            <a:chOff x="4508309" y="2342856"/>
            <a:chExt cx="225548" cy="225548"/>
          </a:xfrm>
        </p:grpSpPr>
        <p:sp>
          <p:nvSpPr>
            <p:cNvPr id="30" name="椭圆 29">
              <a:extLst>
                <a:ext uri="{FF2B5EF4-FFF2-40B4-BE49-F238E27FC236}">
                  <a16:creationId xmlns:a16="http://schemas.microsoft.com/office/drawing/2014/main" id="{00BD25B5-EE85-4EEF-A6F5-CD87C5405BC9}"/>
                </a:ext>
              </a:extLst>
            </p:cNvPr>
            <p:cNvSpPr/>
            <p:nvPr/>
          </p:nvSpPr>
          <p:spPr>
            <a:xfrm>
              <a:off x="4508309" y="2342856"/>
              <a:ext cx="225548" cy="225548"/>
            </a:xfrm>
            <a:prstGeom prst="ellipse">
              <a:avLst/>
            </a:prstGeom>
            <a:solidFill>
              <a:srgbClr val="050B2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1" name="椭圆 30">
              <a:extLst>
                <a:ext uri="{FF2B5EF4-FFF2-40B4-BE49-F238E27FC236}">
                  <a16:creationId xmlns:a16="http://schemas.microsoft.com/office/drawing/2014/main" id="{A3541DED-1CAF-4996-846C-CB85F69A788F}"/>
                </a:ext>
              </a:extLst>
            </p:cNvPr>
            <p:cNvSpPr/>
            <p:nvPr/>
          </p:nvSpPr>
          <p:spPr>
            <a:xfrm>
              <a:off x="4540966" y="2375513"/>
              <a:ext cx="160234" cy="160234"/>
            </a:xfrm>
            <a:prstGeom prst="ellipse">
              <a:avLst/>
            </a:prstGeom>
            <a:solidFill>
              <a:schemeClr val="bg1"/>
            </a:solidFill>
            <a:ln>
              <a:solidFill>
                <a:srgbClr val="050B2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35" name="组合 34">
            <a:extLst>
              <a:ext uri="{FF2B5EF4-FFF2-40B4-BE49-F238E27FC236}">
                <a16:creationId xmlns:a16="http://schemas.microsoft.com/office/drawing/2014/main" id="{008ADCB8-BF40-4FF6-9768-E98C3A051BF3}"/>
              </a:ext>
            </a:extLst>
          </p:cNvPr>
          <p:cNvGrpSpPr/>
          <p:nvPr/>
        </p:nvGrpSpPr>
        <p:grpSpPr>
          <a:xfrm>
            <a:off x="7800791" y="3553277"/>
            <a:ext cx="225548" cy="225548"/>
            <a:chOff x="4508309" y="2342856"/>
            <a:chExt cx="225548" cy="225548"/>
          </a:xfrm>
        </p:grpSpPr>
        <p:sp>
          <p:nvSpPr>
            <p:cNvPr id="36" name="椭圆 35">
              <a:extLst>
                <a:ext uri="{FF2B5EF4-FFF2-40B4-BE49-F238E27FC236}">
                  <a16:creationId xmlns:a16="http://schemas.microsoft.com/office/drawing/2014/main" id="{631FEBB2-1E21-498D-AED4-AB33EB0F9E33}"/>
                </a:ext>
              </a:extLst>
            </p:cNvPr>
            <p:cNvSpPr/>
            <p:nvPr/>
          </p:nvSpPr>
          <p:spPr>
            <a:xfrm>
              <a:off x="4508309" y="2342856"/>
              <a:ext cx="225548" cy="225548"/>
            </a:xfrm>
            <a:prstGeom prst="ellipse">
              <a:avLst/>
            </a:prstGeom>
            <a:solidFill>
              <a:srgbClr val="050B2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0" name="椭圆 39">
              <a:extLst>
                <a:ext uri="{FF2B5EF4-FFF2-40B4-BE49-F238E27FC236}">
                  <a16:creationId xmlns:a16="http://schemas.microsoft.com/office/drawing/2014/main" id="{E427086F-2785-4AC1-BB93-6A69851EC579}"/>
                </a:ext>
              </a:extLst>
            </p:cNvPr>
            <p:cNvSpPr/>
            <p:nvPr/>
          </p:nvSpPr>
          <p:spPr>
            <a:xfrm>
              <a:off x="4540966" y="2375513"/>
              <a:ext cx="160234" cy="160234"/>
            </a:xfrm>
            <a:prstGeom prst="ellipse">
              <a:avLst/>
            </a:prstGeom>
            <a:solidFill>
              <a:schemeClr val="bg1"/>
            </a:solidFill>
            <a:ln>
              <a:solidFill>
                <a:srgbClr val="050B2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41" name="组合 40">
            <a:extLst>
              <a:ext uri="{FF2B5EF4-FFF2-40B4-BE49-F238E27FC236}">
                <a16:creationId xmlns:a16="http://schemas.microsoft.com/office/drawing/2014/main" id="{0DF847C8-8FFA-4D41-BE12-2AF6AA62801D}"/>
              </a:ext>
            </a:extLst>
          </p:cNvPr>
          <p:cNvGrpSpPr/>
          <p:nvPr/>
        </p:nvGrpSpPr>
        <p:grpSpPr>
          <a:xfrm>
            <a:off x="7792121" y="4249538"/>
            <a:ext cx="225548" cy="225548"/>
            <a:chOff x="4508309" y="2342856"/>
            <a:chExt cx="225548" cy="225548"/>
          </a:xfrm>
        </p:grpSpPr>
        <p:sp>
          <p:nvSpPr>
            <p:cNvPr id="45" name="椭圆 44">
              <a:extLst>
                <a:ext uri="{FF2B5EF4-FFF2-40B4-BE49-F238E27FC236}">
                  <a16:creationId xmlns:a16="http://schemas.microsoft.com/office/drawing/2014/main" id="{9F5C3327-0388-4D9B-AE2F-F22654D59873}"/>
                </a:ext>
              </a:extLst>
            </p:cNvPr>
            <p:cNvSpPr/>
            <p:nvPr/>
          </p:nvSpPr>
          <p:spPr>
            <a:xfrm>
              <a:off x="4508309" y="2342856"/>
              <a:ext cx="225548" cy="225548"/>
            </a:xfrm>
            <a:prstGeom prst="ellipse">
              <a:avLst/>
            </a:prstGeom>
            <a:solidFill>
              <a:srgbClr val="050B2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6" name="椭圆 45">
              <a:extLst>
                <a:ext uri="{FF2B5EF4-FFF2-40B4-BE49-F238E27FC236}">
                  <a16:creationId xmlns:a16="http://schemas.microsoft.com/office/drawing/2014/main" id="{8A7B910E-4B3F-4FEE-91F6-A63EE4EEC52C}"/>
                </a:ext>
              </a:extLst>
            </p:cNvPr>
            <p:cNvSpPr/>
            <p:nvPr/>
          </p:nvSpPr>
          <p:spPr>
            <a:xfrm>
              <a:off x="4540966" y="2375513"/>
              <a:ext cx="160234" cy="160234"/>
            </a:xfrm>
            <a:prstGeom prst="ellipse">
              <a:avLst/>
            </a:prstGeom>
            <a:solidFill>
              <a:schemeClr val="bg1"/>
            </a:solidFill>
            <a:ln>
              <a:solidFill>
                <a:srgbClr val="050B2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47" name="组合 46">
            <a:extLst>
              <a:ext uri="{FF2B5EF4-FFF2-40B4-BE49-F238E27FC236}">
                <a16:creationId xmlns:a16="http://schemas.microsoft.com/office/drawing/2014/main" id="{B4DF6419-F84E-4790-BC1E-FB6A2032C7FA}"/>
              </a:ext>
            </a:extLst>
          </p:cNvPr>
          <p:cNvGrpSpPr/>
          <p:nvPr/>
        </p:nvGrpSpPr>
        <p:grpSpPr>
          <a:xfrm>
            <a:off x="4198241" y="4269428"/>
            <a:ext cx="225548" cy="225548"/>
            <a:chOff x="4508309" y="2342856"/>
            <a:chExt cx="225548" cy="225548"/>
          </a:xfrm>
        </p:grpSpPr>
        <p:sp>
          <p:nvSpPr>
            <p:cNvPr id="48" name="椭圆 47">
              <a:extLst>
                <a:ext uri="{FF2B5EF4-FFF2-40B4-BE49-F238E27FC236}">
                  <a16:creationId xmlns:a16="http://schemas.microsoft.com/office/drawing/2014/main" id="{7E29DB94-083C-4EF7-AE16-CE589CF02AF6}"/>
                </a:ext>
              </a:extLst>
            </p:cNvPr>
            <p:cNvSpPr/>
            <p:nvPr/>
          </p:nvSpPr>
          <p:spPr>
            <a:xfrm>
              <a:off x="4508309" y="2342856"/>
              <a:ext cx="225548" cy="225548"/>
            </a:xfrm>
            <a:prstGeom prst="ellipse">
              <a:avLst/>
            </a:prstGeom>
            <a:solidFill>
              <a:srgbClr val="050B2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9" name="椭圆 48">
              <a:extLst>
                <a:ext uri="{FF2B5EF4-FFF2-40B4-BE49-F238E27FC236}">
                  <a16:creationId xmlns:a16="http://schemas.microsoft.com/office/drawing/2014/main" id="{23797B20-9966-4592-9835-70D35ED12A40}"/>
                </a:ext>
              </a:extLst>
            </p:cNvPr>
            <p:cNvSpPr/>
            <p:nvPr/>
          </p:nvSpPr>
          <p:spPr>
            <a:xfrm>
              <a:off x="4540966" y="2375513"/>
              <a:ext cx="160234" cy="160234"/>
            </a:xfrm>
            <a:prstGeom prst="ellipse">
              <a:avLst/>
            </a:prstGeom>
            <a:solidFill>
              <a:schemeClr val="bg1"/>
            </a:solidFill>
            <a:ln>
              <a:solidFill>
                <a:srgbClr val="050B2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6" name="箭头: 右 5">
            <a:extLst>
              <a:ext uri="{FF2B5EF4-FFF2-40B4-BE49-F238E27FC236}">
                <a16:creationId xmlns:a16="http://schemas.microsoft.com/office/drawing/2014/main" id="{1D6C5F3E-CA90-4672-AE85-313B2517A09C}"/>
              </a:ext>
            </a:extLst>
          </p:cNvPr>
          <p:cNvSpPr/>
          <p:nvPr/>
        </p:nvSpPr>
        <p:spPr>
          <a:xfrm>
            <a:off x="5622872" y="2480708"/>
            <a:ext cx="647180" cy="376974"/>
          </a:xfrm>
          <a:prstGeom prst="rightArrow">
            <a:avLst>
              <a:gd name="adj1" fmla="val 46670"/>
              <a:gd name="adj2" fmla="val 58618"/>
            </a:avLst>
          </a:prstGeom>
          <a:gradFill>
            <a:gsLst>
              <a:gs pos="0">
                <a:srgbClr val="2982F8"/>
              </a:gs>
              <a:gs pos="100000">
                <a:srgbClr val="00B0F0">
                  <a:alpha val="0"/>
                </a:srgbClr>
              </a:gs>
            </a:gsLst>
            <a:lin ang="108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55032930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矩形 61">
            <a:extLst>
              <a:ext uri="{FF2B5EF4-FFF2-40B4-BE49-F238E27FC236}">
                <a16:creationId xmlns:a16="http://schemas.microsoft.com/office/drawing/2014/main" id="{DCC3726F-D2BE-44D6-9B3C-CC32A03598D0}"/>
              </a:ext>
            </a:extLst>
          </p:cNvPr>
          <p:cNvSpPr/>
          <p:nvPr/>
        </p:nvSpPr>
        <p:spPr>
          <a:xfrm>
            <a:off x="7832697" y="2478300"/>
            <a:ext cx="1740644" cy="396000"/>
          </a:xfrm>
          <a:prstGeom prst="rect">
            <a:avLst/>
          </a:prstGeom>
          <a:solidFill>
            <a:srgbClr val="00A4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/>
          </a:p>
        </p:txBody>
      </p:sp>
      <p:sp>
        <p:nvSpPr>
          <p:cNvPr id="64" name="矩形 63">
            <a:extLst>
              <a:ext uri="{FF2B5EF4-FFF2-40B4-BE49-F238E27FC236}">
                <a16:creationId xmlns:a16="http://schemas.microsoft.com/office/drawing/2014/main" id="{F7723ED5-0814-450C-B31E-715E2B70B95C}"/>
              </a:ext>
            </a:extLst>
          </p:cNvPr>
          <p:cNvSpPr/>
          <p:nvPr/>
        </p:nvSpPr>
        <p:spPr>
          <a:xfrm>
            <a:off x="6852045" y="3571526"/>
            <a:ext cx="1740644" cy="396000"/>
          </a:xfrm>
          <a:prstGeom prst="rect">
            <a:avLst/>
          </a:prstGeom>
          <a:solidFill>
            <a:srgbClr val="00A4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/>
          </a:p>
        </p:txBody>
      </p:sp>
      <p:sp>
        <p:nvSpPr>
          <p:cNvPr id="66" name="矩形 65">
            <a:extLst>
              <a:ext uri="{FF2B5EF4-FFF2-40B4-BE49-F238E27FC236}">
                <a16:creationId xmlns:a16="http://schemas.microsoft.com/office/drawing/2014/main" id="{DBED425C-12F2-410C-81B7-111389A2510C}"/>
              </a:ext>
            </a:extLst>
          </p:cNvPr>
          <p:cNvSpPr/>
          <p:nvPr/>
        </p:nvSpPr>
        <p:spPr>
          <a:xfrm>
            <a:off x="4913086" y="3571526"/>
            <a:ext cx="1740644" cy="396000"/>
          </a:xfrm>
          <a:prstGeom prst="rect">
            <a:avLst/>
          </a:prstGeom>
          <a:solidFill>
            <a:srgbClr val="00A4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/>
          </a:p>
        </p:txBody>
      </p:sp>
      <p:sp>
        <p:nvSpPr>
          <p:cNvPr id="68" name="矩形 67">
            <a:extLst>
              <a:ext uri="{FF2B5EF4-FFF2-40B4-BE49-F238E27FC236}">
                <a16:creationId xmlns:a16="http://schemas.microsoft.com/office/drawing/2014/main" id="{3E59F007-932E-4FC9-9F8C-6124F6AE26DF}"/>
              </a:ext>
            </a:extLst>
          </p:cNvPr>
          <p:cNvSpPr/>
          <p:nvPr/>
        </p:nvSpPr>
        <p:spPr>
          <a:xfrm>
            <a:off x="8821196" y="3561646"/>
            <a:ext cx="1740644" cy="396000"/>
          </a:xfrm>
          <a:prstGeom prst="rect">
            <a:avLst/>
          </a:prstGeom>
          <a:solidFill>
            <a:srgbClr val="00A4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/>
          </a:p>
        </p:txBody>
      </p:sp>
      <p:sp>
        <p:nvSpPr>
          <p:cNvPr id="13" name="矩形 12">
            <a:extLst>
              <a:ext uri="{FF2B5EF4-FFF2-40B4-BE49-F238E27FC236}">
                <a16:creationId xmlns:a16="http://schemas.microsoft.com/office/drawing/2014/main" id="{CD9FCD5A-05B2-4740-8FB0-FC24C5BF54B2}"/>
              </a:ext>
            </a:extLst>
          </p:cNvPr>
          <p:cNvSpPr/>
          <p:nvPr/>
        </p:nvSpPr>
        <p:spPr>
          <a:xfrm>
            <a:off x="4879150" y="2021076"/>
            <a:ext cx="1740644" cy="396000"/>
          </a:xfrm>
          <a:prstGeom prst="rect">
            <a:avLst/>
          </a:prstGeom>
          <a:solidFill>
            <a:srgbClr val="00A4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44FE2A6-C19D-0742-89AC-C4F488AE38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>
                <a:latin typeface="Century Gothic"/>
              </a:rPr>
              <a:t>Application </a:t>
            </a:r>
            <a:r>
              <a:rPr lang="en-CN" altLang="zh-CN">
                <a:latin typeface="Century Gothic"/>
              </a:rPr>
              <a:t>Architecture is Shifting</a:t>
            </a:r>
            <a:endParaRPr lang="en-CN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0C257BC-913C-5E40-9589-210E52AE20E1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779639" y="6334634"/>
            <a:ext cx="10107229" cy="510775"/>
          </a:xfrm>
        </p:spPr>
        <p:txBody>
          <a:bodyPr/>
          <a:lstStyle/>
          <a:p>
            <a:pPr algn="ctr"/>
            <a:r>
              <a:rPr lang="en-CN" dirty="0"/>
              <a:t>From monolith to microservice</a:t>
            </a: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3CECF9BD-47DF-8C4F-9411-CE4F2F1ECADF}"/>
              </a:ext>
            </a:extLst>
          </p:cNvPr>
          <p:cNvSpPr txBox="1">
            <a:spLocks/>
          </p:cNvSpPr>
          <p:nvPr/>
        </p:nvSpPr>
        <p:spPr>
          <a:xfrm>
            <a:off x="1352769" y="5270422"/>
            <a:ext cx="2804066" cy="94289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Tx/>
              <a:buNone/>
              <a:defRPr sz="2000" b="1" kern="1200">
                <a:solidFill>
                  <a:schemeClr val="bg1"/>
                </a:solidFill>
                <a:latin typeface="Century Gothic" panose="020B0502020202020204" pitchFamily="34" charset="0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sz="2000" b="1" kern="1200">
                <a:solidFill>
                  <a:schemeClr val="bg1"/>
                </a:solidFill>
                <a:latin typeface="Century Gothic" panose="020B0502020202020204" pitchFamily="34" charset="0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sz="2000" b="1" kern="1200">
                <a:solidFill>
                  <a:schemeClr val="bg1"/>
                </a:solidFill>
                <a:latin typeface="Century Gothic" panose="020B0502020202020204" pitchFamily="34" charset="0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sz="2000" b="1" kern="1200">
                <a:solidFill>
                  <a:schemeClr val="bg1"/>
                </a:solidFill>
                <a:latin typeface="Century Gothic" panose="020B0502020202020204" pitchFamily="34" charset="0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sz="2000" b="1" kern="1200">
                <a:solidFill>
                  <a:schemeClr val="bg1"/>
                </a:solidFill>
                <a:latin typeface="Century Gothic" panose="020B0502020202020204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100" b="0" dirty="0"/>
              <a:t>Heavy resource consumption</a:t>
            </a:r>
          </a:p>
          <a:p>
            <a:pPr algn="ctr"/>
            <a:r>
              <a:rPr lang="en-US" sz="1100" b="0" dirty="0"/>
              <a:t>Difficult to adopt new technology</a:t>
            </a:r>
          </a:p>
          <a:p>
            <a:pPr algn="ctr"/>
            <a:r>
              <a:rPr lang="en-US" sz="1100" b="0" dirty="0"/>
              <a:t>Not very reliable</a:t>
            </a:r>
            <a:endParaRPr lang="en-CN" sz="1100" b="0" dirty="0"/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A7C3628F-952A-DA4C-A5F3-9505E410A935}"/>
              </a:ext>
            </a:extLst>
          </p:cNvPr>
          <p:cNvSpPr txBox="1">
            <a:spLocks/>
          </p:cNvSpPr>
          <p:nvPr/>
        </p:nvSpPr>
        <p:spPr>
          <a:xfrm>
            <a:off x="5833254" y="5239099"/>
            <a:ext cx="3807290" cy="9428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Tx/>
              <a:buNone/>
              <a:defRPr sz="2000" b="1" kern="1200">
                <a:solidFill>
                  <a:schemeClr val="bg1"/>
                </a:solidFill>
                <a:latin typeface="Century Gothic" panose="020B0502020202020204" pitchFamily="34" charset="0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sz="2000" b="1" kern="1200">
                <a:solidFill>
                  <a:schemeClr val="bg1"/>
                </a:solidFill>
                <a:latin typeface="Century Gothic" panose="020B0502020202020204" pitchFamily="34" charset="0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sz="2000" b="1" kern="1200">
                <a:solidFill>
                  <a:schemeClr val="bg1"/>
                </a:solidFill>
                <a:latin typeface="Century Gothic" panose="020B0502020202020204" pitchFamily="34" charset="0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sz="2000" b="1" kern="1200">
                <a:solidFill>
                  <a:schemeClr val="bg1"/>
                </a:solidFill>
                <a:latin typeface="Century Gothic" panose="020B0502020202020204" pitchFamily="34" charset="0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sz="2000" b="1" kern="1200">
                <a:solidFill>
                  <a:schemeClr val="bg1"/>
                </a:solidFill>
                <a:latin typeface="Century Gothic" panose="020B0502020202020204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100" b="0" dirty="0"/>
              <a:t>Light weight</a:t>
            </a:r>
          </a:p>
          <a:p>
            <a:pPr algn="ctr"/>
            <a:r>
              <a:rPr lang="en-US" sz="1100" b="0" dirty="0"/>
              <a:t>Built around business capabilities</a:t>
            </a:r>
          </a:p>
          <a:p>
            <a:pPr algn="ctr"/>
            <a:r>
              <a:rPr lang="en-US" sz="1100" b="0" dirty="0"/>
              <a:t>Designed for failure</a:t>
            </a:r>
            <a:endParaRPr lang="en-CN" sz="1100" b="0" dirty="0"/>
          </a:p>
        </p:txBody>
      </p:sp>
      <p:cxnSp>
        <p:nvCxnSpPr>
          <p:cNvPr id="61" name="直接箭头连接符 60">
            <a:extLst>
              <a:ext uri="{FF2B5EF4-FFF2-40B4-BE49-F238E27FC236}">
                <a16:creationId xmlns:a16="http://schemas.microsoft.com/office/drawing/2014/main" id="{B181B509-B401-4AC8-89B1-32959E420AF1}"/>
              </a:ext>
            </a:extLst>
          </p:cNvPr>
          <p:cNvCxnSpPr>
            <a:cxnSpLocks/>
          </p:cNvCxnSpPr>
          <p:nvPr/>
        </p:nvCxnSpPr>
        <p:spPr>
          <a:xfrm>
            <a:off x="5740044" y="2547931"/>
            <a:ext cx="1997339" cy="121713"/>
          </a:xfrm>
          <a:prstGeom prst="straightConnector1">
            <a:avLst/>
          </a:prstGeom>
          <a:ln w="15875">
            <a:solidFill>
              <a:srgbClr val="2BC6EB"/>
            </a:solidFill>
            <a:prstDash val="dash"/>
            <a:tailEnd type="triangle" w="med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直接箭头连接符 62">
            <a:extLst>
              <a:ext uri="{FF2B5EF4-FFF2-40B4-BE49-F238E27FC236}">
                <a16:creationId xmlns:a16="http://schemas.microsoft.com/office/drawing/2014/main" id="{6A2D86AF-4678-42A8-AC41-759557CE6A1D}"/>
              </a:ext>
            </a:extLst>
          </p:cNvPr>
          <p:cNvCxnSpPr>
            <a:cxnSpLocks/>
          </p:cNvCxnSpPr>
          <p:nvPr/>
        </p:nvCxnSpPr>
        <p:spPr>
          <a:xfrm>
            <a:off x="5740044" y="2547931"/>
            <a:ext cx="1" cy="890166"/>
          </a:xfrm>
          <a:prstGeom prst="straightConnector1">
            <a:avLst/>
          </a:prstGeom>
          <a:ln w="15875">
            <a:solidFill>
              <a:srgbClr val="2BC6EB"/>
            </a:solidFill>
            <a:prstDash val="dash"/>
            <a:tailEnd type="triangle" w="med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直接箭头连接符 64">
            <a:extLst>
              <a:ext uri="{FF2B5EF4-FFF2-40B4-BE49-F238E27FC236}">
                <a16:creationId xmlns:a16="http://schemas.microsoft.com/office/drawing/2014/main" id="{A3735CD9-BAA4-4727-AED9-4BCBD0D3EBFA}"/>
              </a:ext>
            </a:extLst>
          </p:cNvPr>
          <p:cNvCxnSpPr>
            <a:cxnSpLocks/>
          </p:cNvCxnSpPr>
          <p:nvPr/>
        </p:nvCxnSpPr>
        <p:spPr>
          <a:xfrm>
            <a:off x="5740044" y="2547931"/>
            <a:ext cx="1982323" cy="890166"/>
          </a:xfrm>
          <a:prstGeom prst="straightConnector1">
            <a:avLst/>
          </a:prstGeom>
          <a:ln w="15875">
            <a:solidFill>
              <a:srgbClr val="2BC6EB"/>
            </a:solidFill>
            <a:prstDash val="dash"/>
            <a:tailEnd type="triangle" w="med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直接箭头连接符 66">
            <a:extLst>
              <a:ext uri="{FF2B5EF4-FFF2-40B4-BE49-F238E27FC236}">
                <a16:creationId xmlns:a16="http://schemas.microsoft.com/office/drawing/2014/main" id="{829CB24A-623A-409E-A9C7-402AFDFFE675}"/>
              </a:ext>
            </a:extLst>
          </p:cNvPr>
          <p:cNvCxnSpPr>
            <a:cxnSpLocks/>
          </p:cNvCxnSpPr>
          <p:nvPr/>
        </p:nvCxnSpPr>
        <p:spPr>
          <a:xfrm>
            <a:off x="5740044" y="2547931"/>
            <a:ext cx="3964646" cy="890166"/>
          </a:xfrm>
          <a:prstGeom prst="straightConnector1">
            <a:avLst/>
          </a:prstGeom>
          <a:ln w="15875">
            <a:solidFill>
              <a:srgbClr val="2BC6EB"/>
            </a:solidFill>
            <a:prstDash val="dash"/>
            <a:tailEnd type="triangle" w="med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直接箭头连接符 68">
            <a:extLst>
              <a:ext uri="{FF2B5EF4-FFF2-40B4-BE49-F238E27FC236}">
                <a16:creationId xmlns:a16="http://schemas.microsoft.com/office/drawing/2014/main" id="{43449240-DE61-4387-91AE-ED2C8C910E16}"/>
              </a:ext>
            </a:extLst>
          </p:cNvPr>
          <p:cNvCxnSpPr>
            <a:cxnSpLocks/>
          </p:cNvCxnSpPr>
          <p:nvPr/>
        </p:nvCxnSpPr>
        <p:spPr>
          <a:xfrm flipH="1">
            <a:off x="7722367" y="2973875"/>
            <a:ext cx="980653" cy="464222"/>
          </a:xfrm>
          <a:prstGeom prst="straightConnector1">
            <a:avLst/>
          </a:prstGeom>
          <a:ln w="15875">
            <a:solidFill>
              <a:srgbClr val="2BC6EB"/>
            </a:solidFill>
            <a:prstDash val="dash"/>
            <a:tailEnd type="triangle" w="med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直接箭头连接符 70">
            <a:extLst>
              <a:ext uri="{FF2B5EF4-FFF2-40B4-BE49-F238E27FC236}">
                <a16:creationId xmlns:a16="http://schemas.microsoft.com/office/drawing/2014/main" id="{A540D262-9832-4983-A7D0-EF988C881A0F}"/>
              </a:ext>
            </a:extLst>
          </p:cNvPr>
          <p:cNvCxnSpPr>
            <a:cxnSpLocks/>
          </p:cNvCxnSpPr>
          <p:nvPr/>
        </p:nvCxnSpPr>
        <p:spPr>
          <a:xfrm>
            <a:off x="8703020" y="2973875"/>
            <a:ext cx="1001670" cy="464222"/>
          </a:xfrm>
          <a:prstGeom prst="straightConnector1">
            <a:avLst/>
          </a:prstGeom>
          <a:ln w="15875">
            <a:solidFill>
              <a:srgbClr val="2BC6EB"/>
            </a:solidFill>
            <a:prstDash val="dash"/>
            <a:tailEnd type="triangle" w="med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矩形 11">
            <a:extLst>
              <a:ext uri="{FF2B5EF4-FFF2-40B4-BE49-F238E27FC236}">
                <a16:creationId xmlns:a16="http://schemas.microsoft.com/office/drawing/2014/main" id="{FCB5F10C-91C9-488E-B23F-F76DBB22DE9C}"/>
              </a:ext>
            </a:extLst>
          </p:cNvPr>
          <p:cNvSpPr/>
          <p:nvPr/>
        </p:nvSpPr>
        <p:spPr>
          <a:xfrm>
            <a:off x="1441886" y="1739453"/>
            <a:ext cx="2611270" cy="3400070"/>
          </a:xfrm>
          <a:prstGeom prst="rect">
            <a:avLst/>
          </a:prstGeom>
          <a:solidFill>
            <a:srgbClr val="0070C0">
              <a:alpha val="7000"/>
            </a:srgbClr>
          </a:solidFill>
          <a:ln w="9525" cap="rnd">
            <a:solidFill>
              <a:srgbClr val="39A8DD"/>
            </a:solidFill>
            <a:prstDash val="solid"/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矩形 13">
            <a:extLst>
              <a:ext uri="{FF2B5EF4-FFF2-40B4-BE49-F238E27FC236}">
                <a16:creationId xmlns:a16="http://schemas.microsoft.com/office/drawing/2014/main" id="{C6767508-1ED3-4E6F-A4F9-18EE9D63A01A}"/>
              </a:ext>
            </a:extLst>
          </p:cNvPr>
          <p:cNvSpPr/>
          <p:nvPr/>
        </p:nvSpPr>
        <p:spPr>
          <a:xfrm>
            <a:off x="1757521" y="1907036"/>
            <a:ext cx="1980000" cy="2125691"/>
          </a:xfrm>
          <a:prstGeom prst="rect">
            <a:avLst/>
          </a:prstGeom>
          <a:noFill/>
          <a:ln w="15875" cap="rnd">
            <a:solidFill>
              <a:srgbClr val="2BC6EB"/>
            </a:solidFill>
            <a:prstDash val="dash"/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9" name="组合 8">
            <a:extLst>
              <a:ext uri="{FF2B5EF4-FFF2-40B4-BE49-F238E27FC236}">
                <a16:creationId xmlns:a16="http://schemas.microsoft.com/office/drawing/2014/main" id="{4E4A2259-6C17-4AA0-8B42-FB0801AE0DDB}"/>
              </a:ext>
            </a:extLst>
          </p:cNvPr>
          <p:cNvGrpSpPr/>
          <p:nvPr/>
        </p:nvGrpSpPr>
        <p:grpSpPr>
          <a:xfrm>
            <a:off x="1876667" y="2093228"/>
            <a:ext cx="1740644" cy="1727007"/>
            <a:chOff x="1876667" y="2140853"/>
            <a:chExt cx="1740644" cy="1727007"/>
          </a:xfrm>
        </p:grpSpPr>
        <p:grpSp>
          <p:nvGrpSpPr>
            <p:cNvPr id="6" name="组合 5">
              <a:extLst>
                <a:ext uri="{FF2B5EF4-FFF2-40B4-BE49-F238E27FC236}">
                  <a16:creationId xmlns:a16="http://schemas.microsoft.com/office/drawing/2014/main" id="{8FA590A8-8772-48D9-84E4-669781AD2E70}"/>
                </a:ext>
              </a:extLst>
            </p:cNvPr>
            <p:cNvGrpSpPr/>
            <p:nvPr/>
          </p:nvGrpSpPr>
          <p:grpSpPr>
            <a:xfrm>
              <a:off x="1876667" y="2140853"/>
              <a:ext cx="1740644" cy="396000"/>
              <a:chOff x="1833610" y="2140853"/>
              <a:chExt cx="1827822" cy="396000"/>
            </a:xfrm>
          </p:grpSpPr>
          <p:sp>
            <p:nvSpPr>
              <p:cNvPr id="15" name="矩形 14">
                <a:extLst>
                  <a:ext uri="{FF2B5EF4-FFF2-40B4-BE49-F238E27FC236}">
                    <a16:creationId xmlns:a16="http://schemas.microsoft.com/office/drawing/2014/main" id="{C064D876-9250-4302-8BD4-094C109092B0}"/>
                  </a:ext>
                </a:extLst>
              </p:cNvPr>
              <p:cNvSpPr/>
              <p:nvPr/>
            </p:nvSpPr>
            <p:spPr>
              <a:xfrm>
                <a:off x="1833610" y="2140853"/>
                <a:ext cx="1827822" cy="396000"/>
              </a:xfrm>
              <a:prstGeom prst="rect">
                <a:avLst/>
              </a:prstGeom>
              <a:solidFill>
                <a:srgbClr val="00A4E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00" dirty="0"/>
              </a:p>
            </p:txBody>
          </p:sp>
          <p:sp>
            <p:nvSpPr>
              <p:cNvPr id="25" name="文本框 24">
                <a:extLst>
                  <a:ext uri="{FF2B5EF4-FFF2-40B4-BE49-F238E27FC236}">
                    <a16:creationId xmlns:a16="http://schemas.microsoft.com/office/drawing/2014/main" id="{BDAF09ED-B3A8-4C05-BB80-A09D3DF365CC}"/>
                  </a:ext>
                </a:extLst>
              </p:cNvPr>
              <p:cNvSpPr txBox="1"/>
              <p:nvPr/>
            </p:nvSpPr>
            <p:spPr>
              <a:xfrm>
                <a:off x="1877732" y="2169576"/>
                <a:ext cx="1739579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US" altLang="zh-CN" sz="1400" dirty="0">
                    <a:solidFill>
                      <a:schemeClr val="bg1"/>
                    </a:solidFill>
                    <a:latin typeface="Century Gothic" panose="020B0502020202020204" pitchFamily="34" charset="0"/>
                  </a:rPr>
                  <a:t>Presentation layer</a:t>
                </a:r>
                <a:endParaRPr lang="zh-CN" altLang="en-US" sz="1400" dirty="0">
                  <a:solidFill>
                    <a:schemeClr val="bg1"/>
                  </a:solidFill>
                  <a:latin typeface="Century Gothic" panose="020B0502020202020204" pitchFamily="34" charset="0"/>
                </a:endParaRPr>
              </a:p>
            </p:txBody>
          </p:sp>
        </p:grpSp>
        <p:grpSp>
          <p:nvGrpSpPr>
            <p:cNvPr id="7" name="组合 6">
              <a:extLst>
                <a:ext uri="{FF2B5EF4-FFF2-40B4-BE49-F238E27FC236}">
                  <a16:creationId xmlns:a16="http://schemas.microsoft.com/office/drawing/2014/main" id="{62291DC7-97C7-42CA-9DFD-ADEB134E6B7B}"/>
                </a:ext>
              </a:extLst>
            </p:cNvPr>
            <p:cNvGrpSpPr/>
            <p:nvPr/>
          </p:nvGrpSpPr>
          <p:grpSpPr>
            <a:xfrm>
              <a:off x="1876667" y="2806357"/>
              <a:ext cx="1740644" cy="396000"/>
              <a:chOff x="1833610" y="2755449"/>
              <a:chExt cx="1827822" cy="396000"/>
            </a:xfrm>
          </p:grpSpPr>
          <p:sp>
            <p:nvSpPr>
              <p:cNvPr id="17" name="矩形 16">
                <a:extLst>
                  <a:ext uri="{FF2B5EF4-FFF2-40B4-BE49-F238E27FC236}">
                    <a16:creationId xmlns:a16="http://schemas.microsoft.com/office/drawing/2014/main" id="{4D179D44-E197-4480-AE25-929C69212391}"/>
                  </a:ext>
                </a:extLst>
              </p:cNvPr>
              <p:cNvSpPr/>
              <p:nvPr/>
            </p:nvSpPr>
            <p:spPr>
              <a:xfrm>
                <a:off x="1833610" y="2755449"/>
                <a:ext cx="1827822" cy="396000"/>
              </a:xfrm>
              <a:prstGeom prst="rect">
                <a:avLst/>
              </a:prstGeom>
              <a:solidFill>
                <a:srgbClr val="00A4E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00"/>
              </a:p>
            </p:txBody>
          </p:sp>
          <p:sp>
            <p:nvSpPr>
              <p:cNvPr id="26" name="文本框 25">
                <a:extLst>
                  <a:ext uri="{FF2B5EF4-FFF2-40B4-BE49-F238E27FC236}">
                    <a16:creationId xmlns:a16="http://schemas.microsoft.com/office/drawing/2014/main" id="{B560D2EB-E8BD-4454-A96F-FF4179368A3C}"/>
                  </a:ext>
                </a:extLst>
              </p:cNvPr>
              <p:cNvSpPr txBox="1"/>
              <p:nvPr/>
            </p:nvSpPr>
            <p:spPr>
              <a:xfrm>
                <a:off x="2102953" y="2784172"/>
                <a:ext cx="1289135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US" altLang="zh-CN" sz="1400" dirty="0">
                    <a:solidFill>
                      <a:schemeClr val="bg1"/>
                    </a:solidFill>
                    <a:latin typeface="Century Gothic" panose="020B0502020202020204" pitchFamily="34" charset="0"/>
                  </a:rPr>
                  <a:t>Service layer</a:t>
                </a:r>
                <a:endParaRPr lang="zh-CN" altLang="en-US" sz="1400" dirty="0">
                  <a:solidFill>
                    <a:schemeClr val="bg1"/>
                  </a:solidFill>
                  <a:latin typeface="Century Gothic" panose="020B0502020202020204" pitchFamily="34" charset="0"/>
                </a:endParaRPr>
              </a:p>
            </p:txBody>
          </p:sp>
        </p:grpSp>
        <p:grpSp>
          <p:nvGrpSpPr>
            <p:cNvPr id="8" name="组合 7">
              <a:extLst>
                <a:ext uri="{FF2B5EF4-FFF2-40B4-BE49-F238E27FC236}">
                  <a16:creationId xmlns:a16="http://schemas.microsoft.com/office/drawing/2014/main" id="{3E8C33C5-4A96-4626-8509-2D1497D97B89}"/>
                </a:ext>
              </a:extLst>
            </p:cNvPr>
            <p:cNvGrpSpPr/>
            <p:nvPr/>
          </p:nvGrpSpPr>
          <p:grpSpPr>
            <a:xfrm>
              <a:off x="1876667" y="3471860"/>
              <a:ext cx="1740644" cy="396000"/>
              <a:chOff x="1833610" y="3471860"/>
              <a:chExt cx="1827822" cy="396000"/>
            </a:xfrm>
          </p:grpSpPr>
          <p:sp>
            <p:nvSpPr>
              <p:cNvPr id="16" name="矩形 15">
                <a:extLst>
                  <a:ext uri="{FF2B5EF4-FFF2-40B4-BE49-F238E27FC236}">
                    <a16:creationId xmlns:a16="http://schemas.microsoft.com/office/drawing/2014/main" id="{D1615294-84ED-4A6D-9D22-B1DF916713E8}"/>
                  </a:ext>
                </a:extLst>
              </p:cNvPr>
              <p:cNvSpPr/>
              <p:nvPr/>
            </p:nvSpPr>
            <p:spPr>
              <a:xfrm>
                <a:off x="1833610" y="3471860"/>
                <a:ext cx="1827822" cy="396000"/>
              </a:xfrm>
              <a:prstGeom prst="rect">
                <a:avLst/>
              </a:prstGeom>
              <a:solidFill>
                <a:srgbClr val="00A4E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00"/>
              </a:p>
            </p:txBody>
          </p:sp>
          <p:sp>
            <p:nvSpPr>
              <p:cNvPr id="27" name="文本框 26">
                <a:extLst>
                  <a:ext uri="{FF2B5EF4-FFF2-40B4-BE49-F238E27FC236}">
                    <a16:creationId xmlns:a16="http://schemas.microsoft.com/office/drawing/2014/main" id="{1F0F9D17-75BD-4CD5-AB47-119E01F4169F}"/>
                  </a:ext>
                </a:extLst>
              </p:cNvPr>
              <p:cNvSpPr txBox="1"/>
              <p:nvPr/>
            </p:nvSpPr>
            <p:spPr>
              <a:xfrm>
                <a:off x="1932233" y="3500583"/>
                <a:ext cx="1630575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US" altLang="zh-CN" sz="1400" dirty="0">
                    <a:solidFill>
                      <a:schemeClr val="bg1"/>
                    </a:solidFill>
                    <a:latin typeface="Century Gothic" panose="020B0502020202020204" pitchFamily="34" charset="0"/>
                  </a:rPr>
                  <a:t>Persistence layer</a:t>
                </a:r>
                <a:endParaRPr lang="zh-CN" altLang="en-US" sz="1400" dirty="0">
                  <a:solidFill>
                    <a:schemeClr val="bg1"/>
                  </a:solidFill>
                  <a:latin typeface="Century Gothic" panose="020B0502020202020204" pitchFamily="34" charset="0"/>
                </a:endParaRPr>
              </a:p>
            </p:txBody>
          </p:sp>
        </p:grpSp>
      </p:grpSp>
      <p:cxnSp>
        <p:nvCxnSpPr>
          <p:cNvPr id="31" name="直接箭头连接符 30">
            <a:extLst>
              <a:ext uri="{FF2B5EF4-FFF2-40B4-BE49-F238E27FC236}">
                <a16:creationId xmlns:a16="http://schemas.microsoft.com/office/drawing/2014/main" id="{B02C3BD6-E77B-4AE9-8FE2-31F0D45680EA}"/>
              </a:ext>
            </a:extLst>
          </p:cNvPr>
          <p:cNvCxnSpPr>
            <a:cxnSpLocks/>
          </p:cNvCxnSpPr>
          <p:nvPr/>
        </p:nvCxnSpPr>
        <p:spPr>
          <a:xfrm>
            <a:off x="2747521" y="4134008"/>
            <a:ext cx="0" cy="298450"/>
          </a:xfrm>
          <a:prstGeom prst="straightConnector1">
            <a:avLst/>
          </a:prstGeom>
          <a:ln w="15875">
            <a:solidFill>
              <a:srgbClr val="2BC6EB"/>
            </a:solidFill>
            <a:headEnd type="triangle" w="med" len="sm"/>
            <a:tailEnd type="triangle" w="med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矩形 31">
            <a:extLst>
              <a:ext uri="{FF2B5EF4-FFF2-40B4-BE49-F238E27FC236}">
                <a16:creationId xmlns:a16="http://schemas.microsoft.com/office/drawing/2014/main" id="{A39966C3-57AE-4E16-8CF7-91320CA937FD}"/>
              </a:ext>
            </a:extLst>
          </p:cNvPr>
          <p:cNvSpPr/>
          <p:nvPr/>
        </p:nvSpPr>
        <p:spPr>
          <a:xfrm>
            <a:off x="4716149" y="1739452"/>
            <a:ext cx="6042473" cy="3400072"/>
          </a:xfrm>
          <a:prstGeom prst="rect">
            <a:avLst/>
          </a:prstGeom>
          <a:solidFill>
            <a:srgbClr val="0070C0">
              <a:alpha val="5000"/>
            </a:srgbClr>
          </a:solidFill>
          <a:ln w="9525" cap="rnd">
            <a:solidFill>
              <a:srgbClr val="39A8DD"/>
            </a:solidFill>
            <a:prstDash val="solid"/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54" name="直接箭头连接符 53">
            <a:extLst>
              <a:ext uri="{FF2B5EF4-FFF2-40B4-BE49-F238E27FC236}">
                <a16:creationId xmlns:a16="http://schemas.microsoft.com/office/drawing/2014/main" id="{D94B466D-0F88-48B4-890A-2F1E7B941B80}"/>
              </a:ext>
            </a:extLst>
          </p:cNvPr>
          <p:cNvCxnSpPr>
            <a:cxnSpLocks/>
          </p:cNvCxnSpPr>
          <p:nvPr/>
        </p:nvCxnSpPr>
        <p:spPr>
          <a:xfrm>
            <a:off x="5740044" y="4095908"/>
            <a:ext cx="0" cy="298450"/>
          </a:xfrm>
          <a:prstGeom prst="straightConnector1">
            <a:avLst/>
          </a:prstGeom>
          <a:ln w="15875">
            <a:solidFill>
              <a:srgbClr val="2BC6EB"/>
            </a:solidFill>
            <a:headEnd type="triangle" w="med" len="sm"/>
            <a:tailEnd type="triangle" w="med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直接箭头连接符 54">
            <a:extLst>
              <a:ext uri="{FF2B5EF4-FFF2-40B4-BE49-F238E27FC236}">
                <a16:creationId xmlns:a16="http://schemas.microsoft.com/office/drawing/2014/main" id="{056F8304-6089-4DAC-85FF-AF808B4A3540}"/>
              </a:ext>
            </a:extLst>
          </p:cNvPr>
          <p:cNvCxnSpPr>
            <a:cxnSpLocks/>
          </p:cNvCxnSpPr>
          <p:nvPr/>
        </p:nvCxnSpPr>
        <p:spPr>
          <a:xfrm>
            <a:off x="7722366" y="4095908"/>
            <a:ext cx="0" cy="298450"/>
          </a:xfrm>
          <a:prstGeom prst="straightConnector1">
            <a:avLst/>
          </a:prstGeom>
          <a:ln w="15875">
            <a:solidFill>
              <a:srgbClr val="2BC6EB"/>
            </a:solidFill>
            <a:headEnd type="triangle" w="med" len="sm"/>
            <a:tailEnd type="triangle" w="med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直接箭头连接符 55">
            <a:extLst>
              <a:ext uri="{FF2B5EF4-FFF2-40B4-BE49-F238E27FC236}">
                <a16:creationId xmlns:a16="http://schemas.microsoft.com/office/drawing/2014/main" id="{48E5D58A-FA43-439D-9793-2F849E214F60}"/>
              </a:ext>
            </a:extLst>
          </p:cNvPr>
          <p:cNvCxnSpPr>
            <a:cxnSpLocks/>
          </p:cNvCxnSpPr>
          <p:nvPr/>
        </p:nvCxnSpPr>
        <p:spPr>
          <a:xfrm>
            <a:off x="9704689" y="4095908"/>
            <a:ext cx="0" cy="298450"/>
          </a:xfrm>
          <a:prstGeom prst="straightConnector1">
            <a:avLst/>
          </a:prstGeom>
          <a:ln w="15875">
            <a:solidFill>
              <a:srgbClr val="2BC6EB"/>
            </a:solidFill>
            <a:headEnd type="triangle" w="med" len="sm"/>
            <a:tailEnd type="triangle" w="med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7" name="文本框 76">
            <a:extLst>
              <a:ext uri="{FF2B5EF4-FFF2-40B4-BE49-F238E27FC236}">
                <a16:creationId xmlns:a16="http://schemas.microsoft.com/office/drawing/2014/main" id="{EA234DB2-8213-4DC3-81B7-9CF8F02A0BE2}"/>
              </a:ext>
            </a:extLst>
          </p:cNvPr>
          <p:cNvSpPr txBox="1"/>
          <p:nvPr/>
        </p:nvSpPr>
        <p:spPr>
          <a:xfrm>
            <a:off x="5100286" y="2081078"/>
            <a:ext cx="127951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1400" dirty="0">
                <a:solidFill>
                  <a:schemeClr val="bg1"/>
                </a:solidFill>
                <a:latin typeface="Century Gothic" panose="020B0502020202020204" pitchFamily="34" charset="0"/>
              </a:rPr>
              <a:t>Microservice</a:t>
            </a:r>
            <a:endParaRPr lang="zh-CN" altLang="en-US" sz="140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78" name="文本框 77">
            <a:extLst>
              <a:ext uri="{FF2B5EF4-FFF2-40B4-BE49-F238E27FC236}">
                <a16:creationId xmlns:a16="http://schemas.microsoft.com/office/drawing/2014/main" id="{5FF0CB28-F6C3-4BA4-A74E-60FCB196FC7B}"/>
              </a:ext>
            </a:extLst>
          </p:cNvPr>
          <p:cNvSpPr txBox="1"/>
          <p:nvPr/>
        </p:nvSpPr>
        <p:spPr>
          <a:xfrm>
            <a:off x="5100286" y="3613072"/>
            <a:ext cx="127951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1400" dirty="0">
                <a:solidFill>
                  <a:schemeClr val="bg1"/>
                </a:solidFill>
                <a:latin typeface="Century Gothic" panose="020B0502020202020204" pitchFamily="34" charset="0"/>
              </a:rPr>
              <a:t>Microservice</a:t>
            </a:r>
            <a:endParaRPr lang="zh-CN" altLang="en-US" sz="140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80" name="文本框 79">
            <a:extLst>
              <a:ext uri="{FF2B5EF4-FFF2-40B4-BE49-F238E27FC236}">
                <a16:creationId xmlns:a16="http://schemas.microsoft.com/office/drawing/2014/main" id="{421FB581-49C8-4CB1-9F4C-C74BACFB641C}"/>
              </a:ext>
            </a:extLst>
          </p:cNvPr>
          <p:cNvSpPr txBox="1"/>
          <p:nvPr/>
        </p:nvSpPr>
        <p:spPr>
          <a:xfrm>
            <a:off x="7082608" y="3613072"/>
            <a:ext cx="127951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1400" dirty="0">
                <a:solidFill>
                  <a:schemeClr val="bg1"/>
                </a:solidFill>
                <a:latin typeface="Century Gothic" panose="020B0502020202020204" pitchFamily="34" charset="0"/>
              </a:rPr>
              <a:t>Microservice</a:t>
            </a:r>
            <a:endParaRPr lang="zh-CN" altLang="en-US" sz="140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81" name="文本框 80">
            <a:extLst>
              <a:ext uri="{FF2B5EF4-FFF2-40B4-BE49-F238E27FC236}">
                <a16:creationId xmlns:a16="http://schemas.microsoft.com/office/drawing/2014/main" id="{B23D028C-C0E4-4AB3-A938-36CEB10E59C4}"/>
              </a:ext>
            </a:extLst>
          </p:cNvPr>
          <p:cNvSpPr txBox="1"/>
          <p:nvPr/>
        </p:nvSpPr>
        <p:spPr>
          <a:xfrm>
            <a:off x="9064931" y="3613072"/>
            <a:ext cx="127951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1400" dirty="0">
                <a:solidFill>
                  <a:schemeClr val="bg1"/>
                </a:solidFill>
                <a:latin typeface="Century Gothic" panose="020B0502020202020204" pitchFamily="34" charset="0"/>
              </a:rPr>
              <a:t>Microservice</a:t>
            </a:r>
            <a:endParaRPr lang="zh-CN" altLang="en-US" sz="140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82" name="文本框 81">
            <a:extLst>
              <a:ext uri="{FF2B5EF4-FFF2-40B4-BE49-F238E27FC236}">
                <a16:creationId xmlns:a16="http://schemas.microsoft.com/office/drawing/2014/main" id="{8808AAD1-B0DF-47D8-9566-098760E41ABE}"/>
              </a:ext>
            </a:extLst>
          </p:cNvPr>
          <p:cNvSpPr txBox="1"/>
          <p:nvPr/>
        </p:nvSpPr>
        <p:spPr>
          <a:xfrm>
            <a:off x="8063261" y="2507022"/>
            <a:ext cx="127951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1400" dirty="0">
                <a:solidFill>
                  <a:schemeClr val="bg1"/>
                </a:solidFill>
                <a:latin typeface="Century Gothic" panose="020B0502020202020204" pitchFamily="34" charset="0"/>
              </a:rPr>
              <a:t>Microservice</a:t>
            </a:r>
            <a:endParaRPr lang="zh-CN" altLang="en-US" sz="140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86" name="矩形 85">
            <a:extLst>
              <a:ext uri="{FF2B5EF4-FFF2-40B4-BE49-F238E27FC236}">
                <a16:creationId xmlns:a16="http://schemas.microsoft.com/office/drawing/2014/main" id="{9475BE1C-7920-488C-9861-6763BEEEA4ED}"/>
              </a:ext>
            </a:extLst>
          </p:cNvPr>
          <p:cNvSpPr/>
          <p:nvPr/>
        </p:nvSpPr>
        <p:spPr>
          <a:xfrm>
            <a:off x="1433378" y="1330776"/>
            <a:ext cx="2611270" cy="3126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600" b="1" dirty="0">
                <a:latin typeface="Century Gothic" panose="020B0502020202020204" pitchFamily="34" charset="0"/>
                <a:cs typeface="Century Gothic Black" panose="020B0A02020202020204" pitchFamily="34" charset="0"/>
              </a:rPr>
              <a:t>Monolithic architecture</a:t>
            </a:r>
            <a:endParaRPr lang="zh-CN" altLang="en-US" sz="1600" b="1" dirty="0">
              <a:latin typeface="Century Gothic" panose="020B0502020202020204" pitchFamily="34" charset="0"/>
              <a:cs typeface="Century Gothic Black" panose="020B0A02020202020204" pitchFamily="34" charset="0"/>
            </a:endParaRPr>
          </a:p>
        </p:txBody>
      </p:sp>
      <p:sp>
        <p:nvSpPr>
          <p:cNvPr id="89" name="矩形 88">
            <a:extLst>
              <a:ext uri="{FF2B5EF4-FFF2-40B4-BE49-F238E27FC236}">
                <a16:creationId xmlns:a16="http://schemas.microsoft.com/office/drawing/2014/main" id="{90A83637-970A-42E0-A505-E3D8003BAF38}"/>
              </a:ext>
            </a:extLst>
          </p:cNvPr>
          <p:cNvSpPr/>
          <p:nvPr/>
        </p:nvSpPr>
        <p:spPr>
          <a:xfrm>
            <a:off x="4716149" y="1335528"/>
            <a:ext cx="6042472" cy="3126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zh-CN" sz="1600" b="1" dirty="0">
                <a:latin typeface="Century Gothic" panose="020B0502020202020204" pitchFamily="34" charset="0"/>
                <a:cs typeface="Century Gothic Black" panose="020B0A02020202020204" pitchFamily="34" charset="0"/>
              </a:rPr>
              <a:t>Microservices architecture</a:t>
            </a:r>
            <a:endParaRPr lang="zh-CN" altLang="en-US" sz="1600" b="1" dirty="0">
              <a:latin typeface="Century Gothic" panose="020B0502020202020204" pitchFamily="34" charset="0"/>
              <a:cs typeface="Century Gothic Black" panose="020B0A02020202020204" pitchFamily="34" charset="0"/>
            </a:endParaRPr>
          </a:p>
        </p:txBody>
      </p:sp>
      <p:sp>
        <p:nvSpPr>
          <p:cNvPr id="5" name="箭头: 右 4">
            <a:extLst>
              <a:ext uri="{FF2B5EF4-FFF2-40B4-BE49-F238E27FC236}">
                <a16:creationId xmlns:a16="http://schemas.microsoft.com/office/drawing/2014/main" id="{65C6452B-E75A-4872-866F-BD203F932C18}"/>
              </a:ext>
            </a:extLst>
          </p:cNvPr>
          <p:cNvSpPr/>
          <p:nvPr/>
        </p:nvSpPr>
        <p:spPr>
          <a:xfrm>
            <a:off x="4208869" y="3456492"/>
            <a:ext cx="308965" cy="209978"/>
          </a:xfrm>
          <a:prstGeom prst="rightArrow">
            <a:avLst/>
          </a:prstGeom>
          <a:gradFill>
            <a:gsLst>
              <a:gs pos="0">
                <a:srgbClr val="39A8DD"/>
              </a:gs>
              <a:gs pos="100000">
                <a:srgbClr val="2BC6EB"/>
              </a:gs>
            </a:gsLst>
            <a:lin ang="27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Content Placeholder 2">
            <a:extLst>
              <a:ext uri="{FF2B5EF4-FFF2-40B4-BE49-F238E27FC236}">
                <a16:creationId xmlns:a16="http://schemas.microsoft.com/office/drawing/2014/main" id="{3C57E82F-9C71-4294-A39D-62729D5D5C7E}"/>
              </a:ext>
            </a:extLst>
          </p:cNvPr>
          <p:cNvSpPr txBox="1">
            <a:spLocks/>
          </p:cNvSpPr>
          <p:nvPr/>
        </p:nvSpPr>
        <p:spPr>
          <a:xfrm>
            <a:off x="2137858" y="4724638"/>
            <a:ext cx="1244430" cy="31109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Tx/>
              <a:buNone/>
              <a:defRPr sz="2000" b="1" kern="1200">
                <a:solidFill>
                  <a:schemeClr val="bg1"/>
                </a:solidFill>
                <a:latin typeface="Century Gothic" panose="020B0502020202020204" pitchFamily="34" charset="0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sz="2000" b="1" kern="1200">
                <a:solidFill>
                  <a:schemeClr val="bg1"/>
                </a:solidFill>
                <a:latin typeface="Century Gothic" panose="020B0502020202020204" pitchFamily="34" charset="0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sz="2000" b="1" kern="1200">
                <a:solidFill>
                  <a:schemeClr val="bg1"/>
                </a:solidFill>
                <a:latin typeface="Century Gothic" panose="020B0502020202020204" pitchFamily="34" charset="0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sz="2000" b="1" kern="1200">
                <a:solidFill>
                  <a:schemeClr val="bg1"/>
                </a:solidFill>
                <a:latin typeface="Century Gothic" panose="020B0502020202020204" pitchFamily="34" charset="0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sz="2000" b="1" kern="1200">
                <a:solidFill>
                  <a:schemeClr val="bg1"/>
                </a:solidFill>
                <a:latin typeface="Century Gothic" panose="020B0502020202020204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800" dirty="0">
                <a:solidFill>
                  <a:srgbClr val="00B0F0"/>
                </a:solidFill>
              </a:rPr>
              <a:t>DB</a:t>
            </a:r>
          </a:p>
        </p:txBody>
      </p:sp>
      <p:grpSp>
        <p:nvGrpSpPr>
          <p:cNvPr id="20" name="组合 19">
            <a:extLst>
              <a:ext uri="{FF2B5EF4-FFF2-40B4-BE49-F238E27FC236}">
                <a16:creationId xmlns:a16="http://schemas.microsoft.com/office/drawing/2014/main" id="{644D7A8F-CB84-467D-820B-FACFF4940BD9}"/>
              </a:ext>
            </a:extLst>
          </p:cNvPr>
          <p:cNvGrpSpPr/>
          <p:nvPr/>
        </p:nvGrpSpPr>
        <p:grpSpPr>
          <a:xfrm>
            <a:off x="1840891" y="4523875"/>
            <a:ext cx="1828839" cy="529297"/>
            <a:chOff x="1824085" y="4509872"/>
            <a:chExt cx="1828839" cy="553781"/>
          </a:xfrm>
        </p:grpSpPr>
        <p:sp>
          <p:nvSpPr>
            <p:cNvPr id="19" name="椭圆 18">
              <a:extLst>
                <a:ext uri="{FF2B5EF4-FFF2-40B4-BE49-F238E27FC236}">
                  <a16:creationId xmlns:a16="http://schemas.microsoft.com/office/drawing/2014/main" id="{3EF99008-5E93-4E73-A219-B18038206F85}"/>
                </a:ext>
              </a:extLst>
            </p:cNvPr>
            <p:cNvSpPr/>
            <p:nvPr/>
          </p:nvSpPr>
          <p:spPr>
            <a:xfrm>
              <a:off x="1824085" y="4509872"/>
              <a:ext cx="1827822" cy="227604"/>
            </a:xfrm>
            <a:prstGeom prst="ellipse">
              <a:avLst/>
            </a:prstGeom>
            <a:noFill/>
            <a:ln w="19050">
              <a:solidFill>
                <a:srgbClr val="00A4E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rgbClr val="07133B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79" name="任意多边形: 形状 78">
              <a:extLst>
                <a:ext uri="{FF2B5EF4-FFF2-40B4-BE49-F238E27FC236}">
                  <a16:creationId xmlns:a16="http://schemas.microsoft.com/office/drawing/2014/main" id="{C0A65D99-C92C-445F-970D-76F73277B7AE}"/>
                </a:ext>
              </a:extLst>
            </p:cNvPr>
            <p:cNvSpPr/>
            <p:nvPr/>
          </p:nvSpPr>
          <p:spPr>
            <a:xfrm>
              <a:off x="1825102" y="4629754"/>
              <a:ext cx="1827822" cy="433899"/>
            </a:xfrm>
            <a:custGeom>
              <a:avLst/>
              <a:gdLst>
                <a:gd name="connsiteX0" fmla="*/ 0 w 1827822"/>
                <a:gd name="connsiteY0" fmla="*/ 0 h 433899"/>
                <a:gd name="connsiteX1" fmla="*/ 2 w 1827822"/>
                <a:gd name="connsiteY1" fmla="*/ 0 h 433899"/>
                <a:gd name="connsiteX2" fmla="*/ 18567 w 1827822"/>
                <a:gd name="connsiteY2" fmla="*/ 22933 h 433899"/>
                <a:gd name="connsiteX3" fmla="*/ 913911 w 1827822"/>
                <a:gd name="connsiteY3" fmla="*/ 113800 h 433899"/>
                <a:gd name="connsiteX4" fmla="*/ 1809255 w 1827822"/>
                <a:gd name="connsiteY4" fmla="*/ 22933 h 433899"/>
                <a:gd name="connsiteX5" fmla="*/ 1827820 w 1827822"/>
                <a:gd name="connsiteY5" fmla="*/ 0 h 433899"/>
                <a:gd name="connsiteX6" fmla="*/ 1827822 w 1827822"/>
                <a:gd name="connsiteY6" fmla="*/ 0 h 433899"/>
                <a:gd name="connsiteX7" fmla="*/ 1827822 w 1827822"/>
                <a:gd name="connsiteY7" fmla="*/ 270422 h 433899"/>
                <a:gd name="connsiteX8" fmla="*/ 913911 w 1827822"/>
                <a:gd name="connsiteY8" fmla="*/ 433899 h 433899"/>
                <a:gd name="connsiteX9" fmla="*/ 0 w 1827822"/>
                <a:gd name="connsiteY9" fmla="*/ 270422 h 4338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827822" h="433899">
                  <a:moveTo>
                    <a:pt x="0" y="0"/>
                  </a:moveTo>
                  <a:lnTo>
                    <a:pt x="2" y="0"/>
                  </a:lnTo>
                  <a:lnTo>
                    <a:pt x="18567" y="22933"/>
                  </a:lnTo>
                  <a:cubicBezTo>
                    <a:pt x="103786" y="74791"/>
                    <a:pt x="472264" y="113800"/>
                    <a:pt x="913911" y="113800"/>
                  </a:cubicBezTo>
                  <a:cubicBezTo>
                    <a:pt x="1355558" y="113800"/>
                    <a:pt x="1724036" y="74791"/>
                    <a:pt x="1809255" y="22933"/>
                  </a:cubicBezTo>
                  <a:lnTo>
                    <a:pt x="1827820" y="0"/>
                  </a:lnTo>
                  <a:lnTo>
                    <a:pt x="1827822" y="0"/>
                  </a:lnTo>
                  <a:lnTo>
                    <a:pt x="1827822" y="270422"/>
                  </a:lnTo>
                  <a:cubicBezTo>
                    <a:pt x="1827822" y="360708"/>
                    <a:pt x="1418650" y="433899"/>
                    <a:pt x="913911" y="433899"/>
                  </a:cubicBezTo>
                  <a:cubicBezTo>
                    <a:pt x="409172" y="433899"/>
                    <a:pt x="0" y="360708"/>
                    <a:pt x="0" y="270422"/>
                  </a:cubicBezTo>
                  <a:close/>
                </a:path>
              </a:pathLst>
            </a:custGeom>
            <a:noFill/>
            <a:ln w="19050">
              <a:solidFill>
                <a:srgbClr val="00A4E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 dirty="0">
                <a:solidFill>
                  <a:srgbClr val="07133B"/>
                </a:solidFill>
                <a:latin typeface="Century Gothic" panose="020B0502020202020204" pitchFamily="34" charset="0"/>
              </a:endParaRPr>
            </a:p>
          </p:txBody>
        </p:sp>
      </p:grpSp>
      <p:sp>
        <p:nvSpPr>
          <p:cNvPr id="84" name="Content Placeholder 2">
            <a:extLst>
              <a:ext uri="{FF2B5EF4-FFF2-40B4-BE49-F238E27FC236}">
                <a16:creationId xmlns:a16="http://schemas.microsoft.com/office/drawing/2014/main" id="{3512203E-BD3F-439B-B22D-711B94D3C229}"/>
              </a:ext>
            </a:extLst>
          </p:cNvPr>
          <p:cNvSpPr txBox="1">
            <a:spLocks/>
          </p:cNvSpPr>
          <p:nvPr/>
        </p:nvSpPr>
        <p:spPr>
          <a:xfrm>
            <a:off x="5195575" y="4723503"/>
            <a:ext cx="1183760" cy="31109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Tx/>
              <a:buNone/>
              <a:defRPr sz="2000" b="1" kern="1200">
                <a:solidFill>
                  <a:schemeClr val="bg1"/>
                </a:solidFill>
                <a:latin typeface="Century Gothic" panose="020B0502020202020204" pitchFamily="34" charset="0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sz="2000" b="1" kern="1200">
                <a:solidFill>
                  <a:schemeClr val="bg1"/>
                </a:solidFill>
                <a:latin typeface="Century Gothic" panose="020B0502020202020204" pitchFamily="34" charset="0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sz="2000" b="1" kern="1200">
                <a:solidFill>
                  <a:schemeClr val="bg1"/>
                </a:solidFill>
                <a:latin typeface="Century Gothic" panose="020B0502020202020204" pitchFamily="34" charset="0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sz="2000" b="1" kern="1200">
                <a:solidFill>
                  <a:schemeClr val="bg1"/>
                </a:solidFill>
                <a:latin typeface="Century Gothic" panose="020B0502020202020204" pitchFamily="34" charset="0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sz="2000" b="1" kern="1200">
                <a:solidFill>
                  <a:schemeClr val="bg1"/>
                </a:solidFill>
                <a:latin typeface="Century Gothic" panose="020B0502020202020204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800" dirty="0">
                <a:solidFill>
                  <a:srgbClr val="00B0F0"/>
                </a:solidFill>
              </a:rPr>
              <a:t>DB</a:t>
            </a:r>
          </a:p>
        </p:txBody>
      </p:sp>
      <p:grpSp>
        <p:nvGrpSpPr>
          <p:cNvPr id="85" name="组合 84">
            <a:extLst>
              <a:ext uri="{FF2B5EF4-FFF2-40B4-BE49-F238E27FC236}">
                <a16:creationId xmlns:a16="http://schemas.microsoft.com/office/drawing/2014/main" id="{4FB75A2E-94A7-44C3-9B6B-3456C4C81AF3}"/>
              </a:ext>
            </a:extLst>
          </p:cNvPr>
          <p:cNvGrpSpPr/>
          <p:nvPr/>
        </p:nvGrpSpPr>
        <p:grpSpPr>
          <a:xfrm>
            <a:off x="4913086" y="4522740"/>
            <a:ext cx="1739677" cy="529297"/>
            <a:chOff x="1824085" y="4509872"/>
            <a:chExt cx="1828839" cy="553781"/>
          </a:xfrm>
        </p:grpSpPr>
        <p:sp>
          <p:nvSpPr>
            <p:cNvPr id="87" name="椭圆 86">
              <a:extLst>
                <a:ext uri="{FF2B5EF4-FFF2-40B4-BE49-F238E27FC236}">
                  <a16:creationId xmlns:a16="http://schemas.microsoft.com/office/drawing/2014/main" id="{365479EF-35E9-4FC2-891F-A35CC426F82A}"/>
                </a:ext>
              </a:extLst>
            </p:cNvPr>
            <p:cNvSpPr/>
            <p:nvPr/>
          </p:nvSpPr>
          <p:spPr>
            <a:xfrm>
              <a:off x="1824085" y="4509872"/>
              <a:ext cx="1827822" cy="227604"/>
            </a:xfrm>
            <a:prstGeom prst="ellipse">
              <a:avLst/>
            </a:prstGeom>
            <a:noFill/>
            <a:ln w="19050">
              <a:solidFill>
                <a:srgbClr val="00A4E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rgbClr val="07133B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88" name="任意多边形: 形状 87">
              <a:extLst>
                <a:ext uri="{FF2B5EF4-FFF2-40B4-BE49-F238E27FC236}">
                  <a16:creationId xmlns:a16="http://schemas.microsoft.com/office/drawing/2014/main" id="{0408E6F9-69AA-47EA-B357-F74A30C9184B}"/>
                </a:ext>
              </a:extLst>
            </p:cNvPr>
            <p:cNvSpPr/>
            <p:nvPr/>
          </p:nvSpPr>
          <p:spPr>
            <a:xfrm>
              <a:off x="1825102" y="4629754"/>
              <a:ext cx="1827822" cy="433899"/>
            </a:xfrm>
            <a:custGeom>
              <a:avLst/>
              <a:gdLst>
                <a:gd name="connsiteX0" fmla="*/ 0 w 1827822"/>
                <a:gd name="connsiteY0" fmla="*/ 0 h 433899"/>
                <a:gd name="connsiteX1" fmla="*/ 2 w 1827822"/>
                <a:gd name="connsiteY1" fmla="*/ 0 h 433899"/>
                <a:gd name="connsiteX2" fmla="*/ 18567 w 1827822"/>
                <a:gd name="connsiteY2" fmla="*/ 22933 h 433899"/>
                <a:gd name="connsiteX3" fmla="*/ 913911 w 1827822"/>
                <a:gd name="connsiteY3" fmla="*/ 113800 h 433899"/>
                <a:gd name="connsiteX4" fmla="*/ 1809255 w 1827822"/>
                <a:gd name="connsiteY4" fmla="*/ 22933 h 433899"/>
                <a:gd name="connsiteX5" fmla="*/ 1827820 w 1827822"/>
                <a:gd name="connsiteY5" fmla="*/ 0 h 433899"/>
                <a:gd name="connsiteX6" fmla="*/ 1827822 w 1827822"/>
                <a:gd name="connsiteY6" fmla="*/ 0 h 433899"/>
                <a:gd name="connsiteX7" fmla="*/ 1827822 w 1827822"/>
                <a:gd name="connsiteY7" fmla="*/ 270422 h 433899"/>
                <a:gd name="connsiteX8" fmla="*/ 913911 w 1827822"/>
                <a:gd name="connsiteY8" fmla="*/ 433899 h 433899"/>
                <a:gd name="connsiteX9" fmla="*/ 0 w 1827822"/>
                <a:gd name="connsiteY9" fmla="*/ 270422 h 4338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827822" h="433899">
                  <a:moveTo>
                    <a:pt x="0" y="0"/>
                  </a:moveTo>
                  <a:lnTo>
                    <a:pt x="2" y="0"/>
                  </a:lnTo>
                  <a:lnTo>
                    <a:pt x="18567" y="22933"/>
                  </a:lnTo>
                  <a:cubicBezTo>
                    <a:pt x="103786" y="74791"/>
                    <a:pt x="472264" y="113800"/>
                    <a:pt x="913911" y="113800"/>
                  </a:cubicBezTo>
                  <a:cubicBezTo>
                    <a:pt x="1355558" y="113800"/>
                    <a:pt x="1724036" y="74791"/>
                    <a:pt x="1809255" y="22933"/>
                  </a:cubicBezTo>
                  <a:lnTo>
                    <a:pt x="1827820" y="0"/>
                  </a:lnTo>
                  <a:lnTo>
                    <a:pt x="1827822" y="0"/>
                  </a:lnTo>
                  <a:lnTo>
                    <a:pt x="1827822" y="270422"/>
                  </a:lnTo>
                  <a:cubicBezTo>
                    <a:pt x="1827822" y="360708"/>
                    <a:pt x="1418650" y="433899"/>
                    <a:pt x="913911" y="433899"/>
                  </a:cubicBezTo>
                  <a:cubicBezTo>
                    <a:pt x="409172" y="433899"/>
                    <a:pt x="0" y="360708"/>
                    <a:pt x="0" y="270422"/>
                  </a:cubicBezTo>
                  <a:close/>
                </a:path>
              </a:pathLst>
            </a:custGeom>
            <a:noFill/>
            <a:ln w="19050">
              <a:solidFill>
                <a:srgbClr val="00A4E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 dirty="0">
                <a:solidFill>
                  <a:srgbClr val="07133B"/>
                </a:solidFill>
                <a:latin typeface="Century Gothic" panose="020B0502020202020204" pitchFamily="34" charset="0"/>
              </a:endParaRPr>
            </a:p>
          </p:txBody>
        </p:sp>
      </p:grpSp>
      <p:sp>
        <p:nvSpPr>
          <p:cNvPr id="91" name="Content Placeholder 2">
            <a:extLst>
              <a:ext uri="{FF2B5EF4-FFF2-40B4-BE49-F238E27FC236}">
                <a16:creationId xmlns:a16="http://schemas.microsoft.com/office/drawing/2014/main" id="{60E98FAA-308D-47C8-BEA5-CB9614862600}"/>
              </a:ext>
            </a:extLst>
          </p:cNvPr>
          <p:cNvSpPr txBox="1">
            <a:spLocks/>
          </p:cNvSpPr>
          <p:nvPr/>
        </p:nvSpPr>
        <p:spPr>
          <a:xfrm>
            <a:off x="7150033" y="4723503"/>
            <a:ext cx="1183760" cy="31109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Tx/>
              <a:buNone/>
              <a:defRPr sz="2000" b="1" kern="1200">
                <a:solidFill>
                  <a:schemeClr val="bg1"/>
                </a:solidFill>
                <a:latin typeface="Century Gothic" panose="020B0502020202020204" pitchFamily="34" charset="0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sz="2000" b="1" kern="1200">
                <a:solidFill>
                  <a:schemeClr val="bg1"/>
                </a:solidFill>
                <a:latin typeface="Century Gothic" panose="020B0502020202020204" pitchFamily="34" charset="0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sz="2000" b="1" kern="1200">
                <a:solidFill>
                  <a:schemeClr val="bg1"/>
                </a:solidFill>
                <a:latin typeface="Century Gothic" panose="020B0502020202020204" pitchFamily="34" charset="0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sz="2000" b="1" kern="1200">
                <a:solidFill>
                  <a:schemeClr val="bg1"/>
                </a:solidFill>
                <a:latin typeface="Century Gothic" panose="020B0502020202020204" pitchFamily="34" charset="0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sz="2000" b="1" kern="1200">
                <a:solidFill>
                  <a:schemeClr val="bg1"/>
                </a:solidFill>
                <a:latin typeface="Century Gothic" panose="020B0502020202020204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800" dirty="0">
                <a:solidFill>
                  <a:srgbClr val="00B0F0"/>
                </a:solidFill>
              </a:rPr>
              <a:t>DB</a:t>
            </a:r>
          </a:p>
        </p:txBody>
      </p:sp>
      <p:grpSp>
        <p:nvGrpSpPr>
          <p:cNvPr id="92" name="组合 91">
            <a:extLst>
              <a:ext uri="{FF2B5EF4-FFF2-40B4-BE49-F238E27FC236}">
                <a16:creationId xmlns:a16="http://schemas.microsoft.com/office/drawing/2014/main" id="{594A0273-21D7-42DA-A4A6-A669672BEEA4}"/>
              </a:ext>
            </a:extLst>
          </p:cNvPr>
          <p:cNvGrpSpPr/>
          <p:nvPr/>
        </p:nvGrpSpPr>
        <p:grpSpPr>
          <a:xfrm>
            <a:off x="6867544" y="4522740"/>
            <a:ext cx="1739677" cy="529297"/>
            <a:chOff x="1824085" y="4509872"/>
            <a:chExt cx="1828839" cy="553781"/>
          </a:xfrm>
        </p:grpSpPr>
        <p:sp>
          <p:nvSpPr>
            <p:cNvPr id="93" name="椭圆 92">
              <a:extLst>
                <a:ext uri="{FF2B5EF4-FFF2-40B4-BE49-F238E27FC236}">
                  <a16:creationId xmlns:a16="http://schemas.microsoft.com/office/drawing/2014/main" id="{D90E5777-7B44-478B-AE3D-7FC46D3ED160}"/>
                </a:ext>
              </a:extLst>
            </p:cNvPr>
            <p:cNvSpPr/>
            <p:nvPr/>
          </p:nvSpPr>
          <p:spPr>
            <a:xfrm>
              <a:off x="1824085" y="4509872"/>
              <a:ext cx="1827822" cy="227604"/>
            </a:xfrm>
            <a:prstGeom prst="ellipse">
              <a:avLst/>
            </a:prstGeom>
            <a:noFill/>
            <a:ln w="19050">
              <a:solidFill>
                <a:srgbClr val="00A4E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rgbClr val="07133B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94" name="任意多边形: 形状 93">
              <a:extLst>
                <a:ext uri="{FF2B5EF4-FFF2-40B4-BE49-F238E27FC236}">
                  <a16:creationId xmlns:a16="http://schemas.microsoft.com/office/drawing/2014/main" id="{9E7A47E6-2FAB-49E0-8E42-E1410B193B57}"/>
                </a:ext>
              </a:extLst>
            </p:cNvPr>
            <p:cNvSpPr/>
            <p:nvPr/>
          </p:nvSpPr>
          <p:spPr>
            <a:xfrm>
              <a:off x="1825102" y="4629754"/>
              <a:ext cx="1827822" cy="433899"/>
            </a:xfrm>
            <a:custGeom>
              <a:avLst/>
              <a:gdLst>
                <a:gd name="connsiteX0" fmla="*/ 0 w 1827822"/>
                <a:gd name="connsiteY0" fmla="*/ 0 h 433899"/>
                <a:gd name="connsiteX1" fmla="*/ 2 w 1827822"/>
                <a:gd name="connsiteY1" fmla="*/ 0 h 433899"/>
                <a:gd name="connsiteX2" fmla="*/ 18567 w 1827822"/>
                <a:gd name="connsiteY2" fmla="*/ 22933 h 433899"/>
                <a:gd name="connsiteX3" fmla="*/ 913911 w 1827822"/>
                <a:gd name="connsiteY3" fmla="*/ 113800 h 433899"/>
                <a:gd name="connsiteX4" fmla="*/ 1809255 w 1827822"/>
                <a:gd name="connsiteY4" fmla="*/ 22933 h 433899"/>
                <a:gd name="connsiteX5" fmla="*/ 1827820 w 1827822"/>
                <a:gd name="connsiteY5" fmla="*/ 0 h 433899"/>
                <a:gd name="connsiteX6" fmla="*/ 1827822 w 1827822"/>
                <a:gd name="connsiteY6" fmla="*/ 0 h 433899"/>
                <a:gd name="connsiteX7" fmla="*/ 1827822 w 1827822"/>
                <a:gd name="connsiteY7" fmla="*/ 270422 h 433899"/>
                <a:gd name="connsiteX8" fmla="*/ 913911 w 1827822"/>
                <a:gd name="connsiteY8" fmla="*/ 433899 h 433899"/>
                <a:gd name="connsiteX9" fmla="*/ 0 w 1827822"/>
                <a:gd name="connsiteY9" fmla="*/ 270422 h 4338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827822" h="433899">
                  <a:moveTo>
                    <a:pt x="0" y="0"/>
                  </a:moveTo>
                  <a:lnTo>
                    <a:pt x="2" y="0"/>
                  </a:lnTo>
                  <a:lnTo>
                    <a:pt x="18567" y="22933"/>
                  </a:lnTo>
                  <a:cubicBezTo>
                    <a:pt x="103786" y="74791"/>
                    <a:pt x="472264" y="113800"/>
                    <a:pt x="913911" y="113800"/>
                  </a:cubicBezTo>
                  <a:cubicBezTo>
                    <a:pt x="1355558" y="113800"/>
                    <a:pt x="1724036" y="74791"/>
                    <a:pt x="1809255" y="22933"/>
                  </a:cubicBezTo>
                  <a:lnTo>
                    <a:pt x="1827820" y="0"/>
                  </a:lnTo>
                  <a:lnTo>
                    <a:pt x="1827822" y="0"/>
                  </a:lnTo>
                  <a:lnTo>
                    <a:pt x="1827822" y="270422"/>
                  </a:lnTo>
                  <a:cubicBezTo>
                    <a:pt x="1827822" y="360708"/>
                    <a:pt x="1418650" y="433899"/>
                    <a:pt x="913911" y="433899"/>
                  </a:cubicBezTo>
                  <a:cubicBezTo>
                    <a:pt x="409172" y="433899"/>
                    <a:pt x="0" y="360708"/>
                    <a:pt x="0" y="270422"/>
                  </a:cubicBezTo>
                  <a:close/>
                </a:path>
              </a:pathLst>
            </a:custGeom>
            <a:noFill/>
            <a:ln w="19050">
              <a:solidFill>
                <a:srgbClr val="00A4E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 dirty="0">
                <a:solidFill>
                  <a:srgbClr val="07133B"/>
                </a:solidFill>
                <a:latin typeface="Century Gothic" panose="020B0502020202020204" pitchFamily="34" charset="0"/>
              </a:endParaRPr>
            </a:p>
          </p:txBody>
        </p:sp>
      </p:grpSp>
      <p:sp>
        <p:nvSpPr>
          <p:cNvPr id="96" name="Content Placeholder 2">
            <a:extLst>
              <a:ext uri="{FF2B5EF4-FFF2-40B4-BE49-F238E27FC236}">
                <a16:creationId xmlns:a16="http://schemas.microsoft.com/office/drawing/2014/main" id="{6E9ABF23-BE38-45A0-B73E-EF5ACE79D214}"/>
              </a:ext>
            </a:extLst>
          </p:cNvPr>
          <p:cNvSpPr txBox="1">
            <a:spLocks/>
          </p:cNvSpPr>
          <p:nvPr/>
        </p:nvSpPr>
        <p:spPr>
          <a:xfrm>
            <a:off x="9117340" y="4723503"/>
            <a:ext cx="1183760" cy="31109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Tx/>
              <a:buNone/>
              <a:defRPr sz="2000" b="1" kern="1200">
                <a:solidFill>
                  <a:schemeClr val="bg1"/>
                </a:solidFill>
                <a:latin typeface="Century Gothic" panose="020B0502020202020204" pitchFamily="34" charset="0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sz="2000" b="1" kern="1200">
                <a:solidFill>
                  <a:schemeClr val="bg1"/>
                </a:solidFill>
                <a:latin typeface="Century Gothic" panose="020B0502020202020204" pitchFamily="34" charset="0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sz="2000" b="1" kern="1200">
                <a:solidFill>
                  <a:schemeClr val="bg1"/>
                </a:solidFill>
                <a:latin typeface="Century Gothic" panose="020B0502020202020204" pitchFamily="34" charset="0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sz="2000" b="1" kern="1200">
                <a:solidFill>
                  <a:schemeClr val="bg1"/>
                </a:solidFill>
                <a:latin typeface="Century Gothic" panose="020B0502020202020204" pitchFamily="34" charset="0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sz="2000" b="1" kern="1200">
                <a:solidFill>
                  <a:schemeClr val="bg1"/>
                </a:solidFill>
                <a:latin typeface="Century Gothic" panose="020B0502020202020204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800" dirty="0">
                <a:solidFill>
                  <a:srgbClr val="00B0F0"/>
                </a:solidFill>
              </a:rPr>
              <a:t>DB</a:t>
            </a:r>
          </a:p>
        </p:txBody>
      </p:sp>
      <p:grpSp>
        <p:nvGrpSpPr>
          <p:cNvPr id="97" name="组合 96">
            <a:extLst>
              <a:ext uri="{FF2B5EF4-FFF2-40B4-BE49-F238E27FC236}">
                <a16:creationId xmlns:a16="http://schemas.microsoft.com/office/drawing/2014/main" id="{FFDE93D5-4A1A-422A-A353-B261828A8953}"/>
              </a:ext>
            </a:extLst>
          </p:cNvPr>
          <p:cNvGrpSpPr/>
          <p:nvPr/>
        </p:nvGrpSpPr>
        <p:grpSpPr>
          <a:xfrm>
            <a:off x="8834851" y="4522740"/>
            <a:ext cx="1739677" cy="529297"/>
            <a:chOff x="1824085" y="4509872"/>
            <a:chExt cx="1828839" cy="553781"/>
          </a:xfrm>
        </p:grpSpPr>
        <p:sp>
          <p:nvSpPr>
            <p:cNvPr id="98" name="椭圆 97">
              <a:extLst>
                <a:ext uri="{FF2B5EF4-FFF2-40B4-BE49-F238E27FC236}">
                  <a16:creationId xmlns:a16="http://schemas.microsoft.com/office/drawing/2014/main" id="{D41A52C7-BEEC-4BCF-8AE7-E90B9688771F}"/>
                </a:ext>
              </a:extLst>
            </p:cNvPr>
            <p:cNvSpPr/>
            <p:nvPr/>
          </p:nvSpPr>
          <p:spPr>
            <a:xfrm>
              <a:off x="1824085" y="4509872"/>
              <a:ext cx="1827822" cy="227604"/>
            </a:xfrm>
            <a:prstGeom prst="ellipse">
              <a:avLst/>
            </a:prstGeom>
            <a:noFill/>
            <a:ln w="19050">
              <a:solidFill>
                <a:srgbClr val="00A4E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rgbClr val="07133B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99" name="任意多边形: 形状 98">
              <a:extLst>
                <a:ext uri="{FF2B5EF4-FFF2-40B4-BE49-F238E27FC236}">
                  <a16:creationId xmlns:a16="http://schemas.microsoft.com/office/drawing/2014/main" id="{BFBCC867-9667-4761-A269-0C7821BD1F0B}"/>
                </a:ext>
              </a:extLst>
            </p:cNvPr>
            <p:cNvSpPr/>
            <p:nvPr/>
          </p:nvSpPr>
          <p:spPr>
            <a:xfrm>
              <a:off x="1825102" y="4629754"/>
              <a:ext cx="1827822" cy="433899"/>
            </a:xfrm>
            <a:custGeom>
              <a:avLst/>
              <a:gdLst>
                <a:gd name="connsiteX0" fmla="*/ 0 w 1827822"/>
                <a:gd name="connsiteY0" fmla="*/ 0 h 433899"/>
                <a:gd name="connsiteX1" fmla="*/ 2 w 1827822"/>
                <a:gd name="connsiteY1" fmla="*/ 0 h 433899"/>
                <a:gd name="connsiteX2" fmla="*/ 18567 w 1827822"/>
                <a:gd name="connsiteY2" fmla="*/ 22933 h 433899"/>
                <a:gd name="connsiteX3" fmla="*/ 913911 w 1827822"/>
                <a:gd name="connsiteY3" fmla="*/ 113800 h 433899"/>
                <a:gd name="connsiteX4" fmla="*/ 1809255 w 1827822"/>
                <a:gd name="connsiteY4" fmla="*/ 22933 h 433899"/>
                <a:gd name="connsiteX5" fmla="*/ 1827820 w 1827822"/>
                <a:gd name="connsiteY5" fmla="*/ 0 h 433899"/>
                <a:gd name="connsiteX6" fmla="*/ 1827822 w 1827822"/>
                <a:gd name="connsiteY6" fmla="*/ 0 h 433899"/>
                <a:gd name="connsiteX7" fmla="*/ 1827822 w 1827822"/>
                <a:gd name="connsiteY7" fmla="*/ 270422 h 433899"/>
                <a:gd name="connsiteX8" fmla="*/ 913911 w 1827822"/>
                <a:gd name="connsiteY8" fmla="*/ 433899 h 433899"/>
                <a:gd name="connsiteX9" fmla="*/ 0 w 1827822"/>
                <a:gd name="connsiteY9" fmla="*/ 270422 h 4338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827822" h="433899">
                  <a:moveTo>
                    <a:pt x="0" y="0"/>
                  </a:moveTo>
                  <a:lnTo>
                    <a:pt x="2" y="0"/>
                  </a:lnTo>
                  <a:lnTo>
                    <a:pt x="18567" y="22933"/>
                  </a:lnTo>
                  <a:cubicBezTo>
                    <a:pt x="103786" y="74791"/>
                    <a:pt x="472264" y="113800"/>
                    <a:pt x="913911" y="113800"/>
                  </a:cubicBezTo>
                  <a:cubicBezTo>
                    <a:pt x="1355558" y="113800"/>
                    <a:pt x="1724036" y="74791"/>
                    <a:pt x="1809255" y="22933"/>
                  </a:cubicBezTo>
                  <a:lnTo>
                    <a:pt x="1827820" y="0"/>
                  </a:lnTo>
                  <a:lnTo>
                    <a:pt x="1827822" y="0"/>
                  </a:lnTo>
                  <a:lnTo>
                    <a:pt x="1827822" y="270422"/>
                  </a:lnTo>
                  <a:cubicBezTo>
                    <a:pt x="1827822" y="360708"/>
                    <a:pt x="1418650" y="433899"/>
                    <a:pt x="913911" y="433899"/>
                  </a:cubicBezTo>
                  <a:cubicBezTo>
                    <a:pt x="409172" y="433899"/>
                    <a:pt x="0" y="360708"/>
                    <a:pt x="0" y="270422"/>
                  </a:cubicBezTo>
                  <a:close/>
                </a:path>
              </a:pathLst>
            </a:custGeom>
            <a:noFill/>
            <a:ln w="19050">
              <a:solidFill>
                <a:srgbClr val="00A4E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 dirty="0">
                <a:solidFill>
                  <a:srgbClr val="07133B"/>
                </a:solidFill>
                <a:latin typeface="Century Gothic" panose="020B0502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83984624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片 8">
            <a:extLst>
              <a:ext uri="{FF2B5EF4-FFF2-40B4-BE49-F238E27FC236}">
                <a16:creationId xmlns:a16="http://schemas.microsoft.com/office/drawing/2014/main" id="{440ED838-CAD8-B44D-BD97-4B5ED4D69CA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759097" y="2199576"/>
            <a:ext cx="3845062" cy="2971731"/>
          </a:xfrm>
          <a:prstGeom prst="rect">
            <a:avLst/>
          </a:prstGeom>
        </p:spPr>
      </p:pic>
      <p:sp>
        <p:nvSpPr>
          <p:cNvPr id="2" name="标题 1">
            <a:extLst>
              <a:ext uri="{FF2B5EF4-FFF2-40B4-BE49-F238E27FC236}">
                <a16:creationId xmlns:a16="http://schemas.microsoft.com/office/drawing/2014/main" id="{A2609646-6BFA-C04A-A94B-FF99C8F9E3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3938" y="548006"/>
            <a:ext cx="9347735" cy="510774"/>
          </a:xfrm>
        </p:spPr>
        <p:txBody>
          <a:bodyPr>
            <a:normAutofit/>
          </a:bodyPr>
          <a:lstStyle/>
          <a:p>
            <a:r>
              <a:rPr lang="en-CN" altLang="zh-CN"/>
              <a:t>The Future of Applications are Built on Containers </a:t>
            </a:r>
            <a:endParaRPr lang="en-GB" dirty="0"/>
          </a:p>
        </p:txBody>
      </p:sp>
      <p:pic>
        <p:nvPicPr>
          <p:cNvPr id="5" name="Picture 3">
            <a:extLst>
              <a:ext uri="{FF2B5EF4-FFF2-40B4-BE49-F238E27FC236}">
                <a16:creationId xmlns:a16="http://schemas.microsoft.com/office/drawing/2014/main" id="{EFD37751-6118-8446-A6E0-87400135AB5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86940" y="2345164"/>
            <a:ext cx="2865697" cy="2451957"/>
          </a:xfrm>
          <a:prstGeom prst="rect">
            <a:avLst/>
          </a:prstGeom>
        </p:spPr>
      </p:pic>
      <p:pic>
        <p:nvPicPr>
          <p:cNvPr id="7" name="图形 6">
            <a:extLst>
              <a:ext uri="{FF2B5EF4-FFF2-40B4-BE49-F238E27FC236}">
                <a16:creationId xmlns:a16="http://schemas.microsoft.com/office/drawing/2014/main" id="{E0C09161-F5FB-3A41-846E-BC6978FEA6C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8194174" y="5207010"/>
            <a:ext cx="651230" cy="651230"/>
          </a:xfrm>
          <a:prstGeom prst="rect">
            <a:avLst/>
          </a:prstGeom>
        </p:spPr>
      </p:pic>
      <p:pic>
        <p:nvPicPr>
          <p:cNvPr id="8" name="图形 7">
            <a:extLst>
              <a:ext uri="{FF2B5EF4-FFF2-40B4-BE49-F238E27FC236}">
                <a16:creationId xmlns:a16="http://schemas.microsoft.com/office/drawing/2014/main" id="{7E1C4284-F65F-D24D-8FC6-C3CA4F0D9D1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3383984" y="5171307"/>
            <a:ext cx="613843" cy="6138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37683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68C836-E80D-644C-A63F-79D66588EB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N" dirty="0"/>
              <a:t>VM v.s. Container 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8758D636-64C0-7340-8D2E-7B6B884F30B0}"/>
              </a:ext>
            </a:extLst>
          </p:cNvPr>
          <p:cNvSpPr txBox="1">
            <a:spLocks/>
          </p:cNvSpPr>
          <p:nvPr/>
        </p:nvSpPr>
        <p:spPr>
          <a:xfrm>
            <a:off x="1598506" y="6170301"/>
            <a:ext cx="9312650" cy="406400"/>
          </a:xfrm>
          <a:prstGeom prst="rect">
            <a:avLst/>
          </a:prstGeom>
        </p:spPr>
        <p:txBody>
          <a:bodyPr vert="horz" lIns="91440" tIns="45720" rIns="91440" bIns="45720" rtlCol="0">
            <a:normAutofit fontScale="70000" lnSpcReduction="2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Tx/>
              <a:buNone/>
              <a:defRPr sz="2000" b="1" kern="1200">
                <a:solidFill>
                  <a:schemeClr val="bg1"/>
                </a:solidFill>
                <a:latin typeface="Century Gothic" panose="020B0502020202020204" pitchFamily="34" charset="0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sz="2000" b="1" kern="1200">
                <a:solidFill>
                  <a:schemeClr val="bg1"/>
                </a:solidFill>
                <a:latin typeface="Century Gothic" panose="020B0502020202020204" pitchFamily="34" charset="0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sz="2000" b="1" kern="1200">
                <a:solidFill>
                  <a:schemeClr val="bg1"/>
                </a:solidFill>
                <a:latin typeface="Century Gothic" panose="020B0502020202020204" pitchFamily="34" charset="0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sz="2000" b="1" kern="1200">
                <a:solidFill>
                  <a:schemeClr val="bg1"/>
                </a:solidFill>
                <a:latin typeface="Century Gothic" panose="020B0502020202020204" pitchFamily="34" charset="0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sz="2000" b="1" kern="1200">
                <a:solidFill>
                  <a:schemeClr val="bg1"/>
                </a:solidFill>
                <a:latin typeface="Century Gothic" panose="020B0502020202020204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400" b="0" dirty="0"/>
              <a:t>Container is more lightweight and more efficient, more suitable to run microservice. </a:t>
            </a:r>
            <a:endParaRPr lang="en-CN" sz="2400" b="0" dirty="0"/>
          </a:p>
        </p:txBody>
      </p:sp>
      <p:sp>
        <p:nvSpPr>
          <p:cNvPr id="58" name="矩形 57">
            <a:extLst>
              <a:ext uri="{FF2B5EF4-FFF2-40B4-BE49-F238E27FC236}">
                <a16:creationId xmlns:a16="http://schemas.microsoft.com/office/drawing/2014/main" id="{FEE77967-7096-40B5-93B2-701FF4ED2AAB}"/>
              </a:ext>
            </a:extLst>
          </p:cNvPr>
          <p:cNvSpPr/>
          <p:nvPr/>
        </p:nvSpPr>
        <p:spPr>
          <a:xfrm>
            <a:off x="1419061" y="5573136"/>
            <a:ext cx="4312410" cy="46611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b="1" dirty="0">
                <a:solidFill>
                  <a:schemeClr val="bg1"/>
                </a:solidFill>
              </a:rPr>
              <a:t>VM</a:t>
            </a:r>
            <a:endParaRPr lang="en-CN" altLang="zh-CN" sz="2400" b="1" dirty="0">
              <a:solidFill>
                <a:schemeClr val="bg1"/>
              </a:solidFill>
            </a:endParaRPr>
          </a:p>
        </p:txBody>
      </p:sp>
      <p:sp>
        <p:nvSpPr>
          <p:cNvPr id="11" name="矩形 10">
            <a:extLst>
              <a:ext uri="{FF2B5EF4-FFF2-40B4-BE49-F238E27FC236}">
                <a16:creationId xmlns:a16="http://schemas.microsoft.com/office/drawing/2014/main" id="{BEDF33B2-A218-4728-972F-4BF71D5182FA}"/>
              </a:ext>
            </a:extLst>
          </p:cNvPr>
          <p:cNvSpPr/>
          <p:nvPr/>
        </p:nvSpPr>
        <p:spPr>
          <a:xfrm>
            <a:off x="1564007" y="1590805"/>
            <a:ext cx="4319877" cy="3894084"/>
          </a:xfrm>
          <a:prstGeom prst="rect">
            <a:avLst/>
          </a:prstGeom>
          <a:noFill/>
          <a:ln w="12700" cap="rnd">
            <a:solidFill>
              <a:srgbClr val="4EACE9"/>
            </a:solidFill>
            <a:prstDash val="dash"/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矩形: 圆角 35">
            <a:extLst>
              <a:ext uri="{FF2B5EF4-FFF2-40B4-BE49-F238E27FC236}">
                <a16:creationId xmlns:a16="http://schemas.microsoft.com/office/drawing/2014/main" id="{6CF02AD2-37C8-48C9-A2CD-17108A82FE2F}"/>
              </a:ext>
            </a:extLst>
          </p:cNvPr>
          <p:cNvSpPr/>
          <p:nvPr/>
        </p:nvSpPr>
        <p:spPr>
          <a:xfrm>
            <a:off x="1862209" y="4156234"/>
            <a:ext cx="3713584" cy="466855"/>
          </a:xfrm>
          <a:prstGeom prst="roundRect">
            <a:avLst>
              <a:gd name="adj" fmla="val 7633"/>
            </a:avLst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/>
              <a:t>Hypervisor</a:t>
            </a:r>
            <a:endParaRPr lang="zh-CN" altLang="en-US" dirty="0"/>
          </a:p>
        </p:txBody>
      </p:sp>
      <p:sp>
        <p:nvSpPr>
          <p:cNvPr id="38" name="矩形: 圆角 37">
            <a:extLst>
              <a:ext uri="{FF2B5EF4-FFF2-40B4-BE49-F238E27FC236}">
                <a16:creationId xmlns:a16="http://schemas.microsoft.com/office/drawing/2014/main" id="{5F071E14-5F31-4ABB-8819-A83FC4596295}"/>
              </a:ext>
            </a:extLst>
          </p:cNvPr>
          <p:cNvSpPr/>
          <p:nvPr/>
        </p:nvSpPr>
        <p:spPr>
          <a:xfrm>
            <a:off x="1872098" y="4800965"/>
            <a:ext cx="3713584" cy="468000"/>
          </a:xfrm>
          <a:prstGeom prst="roundRect">
            <a:avLst>
              <a:gd name="adj" fmla="val 7633"/>
            </a:avLst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err="1"/>
              <a:t>lnfrastructure</a:t>
            </a:r>
            <a:endParaRPr lang="zh-CN" altLang="en-US" dirty="0"/>
          </a:p>
        </p:txBody>
      </p:sp>
      <p:sp>
        <p:nvSpPr>
          <p:cNvPr id="23" name="矩形: 圆角 22">
            <a:extLst>
              <a:ext uri="{FF2B5EF4-FFF2-40B4-BE49-F238E27FC236}">
                <a16:creationId xmlns:a16="http://schemas.microsoft.com/office/drawing/2014/main" id="{D11D6E26-D295-4E4F-8A84-3153889DA506}"/>
              </a:ext>
            </a:extLst>
          </p:cNvPr>
          <p:cNvSpPr/>
          <p:nvPr/>
        </p:nvSpPr>
        <p:spPr>
          <a:xfrm>
            <a:off x="1862209" y="1807911"/>
            <a:ext cx="1079999" cy="2071497"/>
          </a:xfrm>
          <a:prstGeom prst="roundRect">
            <a:avLst>
              <a:gd name="adj" fmla="val 5494"/>
            </a:avLst>
          </a:prstGeom>
          <a:solidFill>
            <a:srgbClr val="00B0F0">
              <a:alpha val="2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矩形 17">
            <a:extLst>
              <a:ext uri="{FF2B5EF4-FFF2-40B4-BE49-F238E27FC236}">
                <a16:creationId xmlns:a16="http://schemas.microsoft.com/office/drawing/2014/main" id="{1A224123-A6DE-4B38-80AF-76AFA62DA5E1}"/>
              </a:ext>
            </a:extLst>
          </p:cNvPr>
          <p:cNvSpPr/>
          <p:nvPr/>
        </p:nvSpPr>
        <p:spPr>
          <a:xfrm>
            <a:off x="1862209" y="2498166"/>
            <a:ext cx="1079999" cy="690986"/>
          </a:xfrm>
          <a:prstGeom prst="rect">
            <a:avLst/>
          </a:prstGeom>
          <a:solidFill>
            <a:srgbClr val="02B1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>
                <a:latin typeface="Century Gothic" panose="020B0502020202020204" pitchFamily="34" charset="0"/>
              </a:rPr>
              <a:t>App A</a:t>
            </a:r>
            <a:endParaRPr lang="zh-CN" altLang="en-US" dirty="0">
              <a:latin typeface="Century Gothic" panose="020B0502020202020204" pitchFamily="34" charset="0"/>
            </a:endParaRPr>
          </a:p>
        </p:txBody>
      </p:sp>
      <p:sp>
        <p:nvSpPr>
          <p:cNvPr id="44" name="任意多边形: 形状 43">
            <a:extLst>
              <a:ext uri="{FF2B5EF4-FFF2-40B4-BE49-F238E27FC236}">
                <a16:creationId xmlns:a16="http://schemas.microsoft.com/office/drawing/2014/main" id="{4DB3C096-AFDD-4450-98B6-0A1EE9B7916B}"/>
              </a:ext>
            </a:extLst>
          </p:cNvPr>
          <p:cNvSpPr/>
          <p:nvPr/>
        </p:nvSpPr>
        <p:spPr>
          <a:xfrm>
            <a:off x="1862208" y="3184851"/>
            <a:ext cx="1079999" cy="690256"/>
          </a:xfrm>
          <a:custGeom>
            <a:avLst/>
            <a:gdLst>
              <a:gd name="connsiteX0" fmla="*/ 0 w 1138415"/>
              <a:gd name="connsiteY0" fmla="*/ 0 h 690256"/>
              <a:gd name="connsiteX1" fmla="*/ 1138415 w 1138415"/>
              <a:gd name="connsiteY1" fmla="*/ 0 h 690256"/>
              <a:gd name="connsiteX2" fmla="*/ 1138415 w 1138415"/>
              <a:gd name="connsiteY2" fmla="*/ 627711 h 690256"/>
              <a:gd name="connsiteX3" fmla="*/ 1075870 w 1138415"/>
              <a:gd name="connsiteY3" fmla="*/ 690256 h 690256"/>
              <a:gd name="connsiteX4" fmla="*/ 62545 w 1138415"/>
              <a:gd name="connsiteY4" fmla="*/ 690256 h 690256"/>
              <a:gd name="connsiteX5" fmla="*/ 0 w 1138415"/>
              <a:gd name="connsiteY5" fmla="*/ 627711 h 6902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138415" h="690256">
                <a:moveTo>
                  <a:pt x="0" y="0"/>
                </a:moveTo>
                <a:lnTo>
                  <a:pt x="1138415" y="0"/>
                </a:lnTo>
                <a:lnTo>
                  <a:pt x="1138415" y="627711"/>
                </a:lnTo>
                <a:cubicBezTo>
                  <a:pt x="1138415" y="662254"/>
                  <a:pt x="1110413" y="690256"/>
                  <a:pt x="1075870" y="690256"/>
                </a:cubicBezTo>
                <a:lnTo>
                  <a:pt x="62545" y="690256"/>
                </a:lnTo>
                <a:cubicBezTo>
                  <a:pt x="28002" y="690256"/>
                  <a:pt x="0" y="662254"/>
                  <a:pt x="0" y="627711"/>
                </a:cubicBezTo>
                <a:close/>
              </a:path>
            </a:pathLst>
          </a:cu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en-US" altLang="zh-CN" sz="1200" dirty="0">
                <a:latin typeface="Century Gothic" panose="020B0502020202020204" pitchFamily="34" charset="0"/>
              </a:rPr>
              <a:t>Guest Operating</a:t>
            </a:r>
          </a:p>
          <a:p>
            <a:pPr algn="ctr"/>
            <a:r>
              <a:rPr lang="en-US" altLang="zh-CN" sz="1200" dirty="0">
                <a:latin typeface="Century Gothic" panose="020B0502020202020204" pitchFamily="34" charset="0"/>
              </a:rPr>
              <a:t>System</a:t>
            </a:r>
            <a:endParaRPr lang="zh-CN" altLang="en-US" sz="1200" dirty="0">
              <a:latin typeface="Century Gothic" panose="020B0502020202020204" pitchFamily="34" charset="0"/>
            </a:endParaRPr>
          </a:p>
        </p:txBody>
      </p:sp>
      <p:sp>
        <p:nvSpPr>
          <p:cNvPr id="45" name="文本框 44">
            <a:extLst>
              <a:ext uri="{FF2B5EF4-FFF2-40B4-BE49-F238E27FC236}">
                <a16:creationId xmlns:a16="http://schemas.microsoft.com/office/drawing/2014/main" id="{5E377BAB-4AFE-4975-9C34-3A168FA649DB}"/>
              </a:ext>
            </a:extLst>
          </p:cNvPr>
          <p:cNvSpPr txBox="1"/>
          <p:nvPr/>
        </p:nvSpPr>
        <p:spPr>
          <a:xfrm>
            <a:off x="1989013" y="1909510"/>
            <a:ext cx="8499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200" dirty="0">
                <a:solidFill>
                  <a:schemeClr val="bg1"/>
                </a:solidFill>
                <a:latin typeface="Century Gothic" panose="020B0502020202020204" pitchFamily="34" charset="0"/>
              </a:rPr>
              <a:t>Virtual </a:t>
            </a:r>
          </a:p>
          <a:p>
            <a:pPr algn="ctr"/>
            <a:r>
              <a:rPr lang="en-US" altLang="zh-CN" sz="1200" dirty="0">
                <a:solidFill>
                  <a:schemeClr val="bg1"/>
                </a:solidFill>
                <a:latin typeface="Century Gothic" panose="020B0502020202020204" pitchFamily="34" charset="0"/>
              </a:rPr>
              <a:t>Machine</a:t>
            </a:r>
            <a:endParaRPr lang="zh-CN" altLang="en-US" sz="120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48" name="矩形: 圆角 47">
            <a:extLst>
              <a:ext uri="{FF2B5EF4-FFF2-40B4-BE49-F238E27FC236}">
                <a16:creationId xmlns:a16="http://schemas.microsoft.com/office/drawing/2014/main" id="{A1EE0713-F383-441E-A662-89C28B08092B}"/>
              </a:ext>
            </a:extLst>
          </p:cNvPr>
          <p:cNvSpPr/>
          <p:nvPr/>
        </p:nvSpPr>
        <p:spPr>
          <a:xfrm>
            <a:off x="3178460" y="1807911"/>
            <a:ext cx="1079999" cy="2071497"/>
          </a:xfrm>
          <a:prstGeom prst="roundRect">
            <a:avLst>
              <a:gd name="adj" fmla="val 5494"/>
            </a:avLst>
          </a:prstGeom>
          <a:solidFill>
            <a:srgbClr val="00B0F0">
              <a:alpha val="2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9" name="矩形 48">
            <a:extLst>
              <a:ext uri="{FF2B5EF4-FFF2-40B4-BE49-F238E27FC236}">
                <a16:creationId xmlns:a16="http://schemas.microsoft.com/office/drawing/2014/main" id="{386623A2-0A66-427E-8371-5E190F8FA464}"/>
              </a:ext>
            </a:extLst>
          </p:cNvPr>
          <p:cNvSpPr/>
          <p:nvPr/>
        </p:nvSpPr>
        <p:spPr>
          <a:xfrm>
            <a:off x="3178460" y="2498166"/>
            <a:ext cx="1079999" cy="690986"/>
          </a:xfrm>
          <a:prstGeom prst="rect">
            <a:avLst/>
          </a:prstGeom>
          <a:solidFill>
            <a:srgbClr val="02B1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>
                <a:latin typeface="Century Gothic" panose="020B0502020202020204" pitchFamily="34" charset="0"/>
              </a:rPr>
              <a:t>App B</a:t>
            </a:r>
            <a:endParaRPr lang="zh-CN" altLang="en-US" dirty="0">
              <a:latin typeface="Century Gothic" panose="020B0502020202020204" pitchFamily="34" charset="0"/>
            </a:endParaRPr>
          </a:p>
        </p:txBody>
      </p:sp>
      <p:sp>
        <p:nvSpPr>
          <p:cNvPr id="50" name="任意多边形: 形状 49">
            <a:extLst>
              <a:ext uri="{FF2B5EF4-FFF2-40B4-BE49-F238E27FC236}">
                <a16:creationId xmlns:a16="http://schemas.microsoft.com/office/drawing/2014/main" id="{395FF940-AFCB-420A-B23A-0F83C9670816}"/>
              </a:ext>
            </a:extLst>
          </p:cNvPr>
          <p:cNvSpPr/>
          <p:nvPr/>
        </p:nvSpPr>
        <p:spPr>
          <a:xfrm>
            <a:off x="3178459" y="3184851"/>
            <a:ext cx="1079999" cy="690256"/>
          </a:xfrm>
          <a:custGeom>
            <a:avLst/>
            <a:gdLst>
              <a:gd name="connsiteX0" fmla="*/ 0 w 1138415"/>
              <a:gd name="connsiteY0" fmla="*/ 0 h 690256"/>
              <a:gd name="connsiteX1" fmla="*/ 1138415 w 1138415"/>
              <a:gd name="connsiteY1" fmla="*/ 0 h 690256"/>
              <a:gd name="connsiteX2" fmla="*/ 1138415 w 1138415"/>
              <a:gd name="connsiteY2" fmla="*/ 627711 h 690256"/>
              <a:gd name="connsiteX3" fmla="*/ 1075870 w 1138415"/>
              <a:gd name="connsiteY3" fmla="*/ 690256 h 690256"/>
              <a:gd name="connsiteX4" fmla="*/ 62545 w 1138415"/>
              <a:gd name="connsiteY4" fmla="*/ 690256 h 690256"/>
              <a:gd name="connsiteX5" fmla="*/ 0 w 1138415"/>
              <a:gd name="connsiteY5" fmla="*/ 627711 h 6902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138415" h="690256">
                <a:moveTo>
                  <a:pt x="0" y="0"/>
                </a:moveTo>
                <a:lnTo>
                  <a:pt x="1138415" y="0"/>
                </a:lnTo>
                <a:lnTo>
                  <a:pt x="1138415" y="627711"/>
                </a:lnTo>
                <a:cubicBezTo>
                  <a:pt x="1138415" y="662254"/>
                  <a:pt x="1110413" y="690256"/>
                  <a:pt x="1075870" y="690256"/>
                </a:cubicBezTo>
                <a:lnTo>
                  <a:pt x="62545" y="690256"/>
                </a:lnTo>
                <a:cubicBezTo>
                  <a:pt x="28002" y="690256"/>
                  <a:pt x="0" y="662254"/>
                  <a:pt x="0" y="627711"/>
                </a:cubicBezTo>
                <a:close/>
              </a:path>
            </a:pathLst>
          </a:cu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en-US" altLang="zh-CN" sz="1200" dirty="0">
                <a:latin typeface="Century Gothic" panose="020B0502020202020204" pitchFamily="34" charset="0"/>
              </a:rPr>
              <a:t>Guest Operating</a:t>
            </a:r>
          </a:p>
          <a:p>
            <a:pPr algn="ctr"/>
            <a:r>
              <a:rPr lang="en-US" altLang="zh-CN" sz="1200" dirty="0">
                <a:latin typeface="Century Gothic" panose="020B0502020202020204" pitchFamily="34" charset="0"/>
              </a:rPr>
              <a:t>System</a:t>
            </a:r>
            <a:endParaRPr lang="zh-CN" altLang="en-US" sz="1200" dirty="0">
              <a:latin typeface="Century Gothic" panose="020B0502020202020204" pitchFamily="34" charset="0"/>
            </a:endParaRPr>
          </a:p>
        </p:txBody>
      </p:sp>
      <p:sp>
        <p:nvSpPr>
          <p:cNvPr id="51" name="文本框 50">
            <a:extLst>
              <a:ext uri="{FF2B5EF4-FFF2-40B4-BE49-F238E27FC236}">
                <a16:creationId xmlns:a16="http://schemas.microsoft.com/office/drawing/2014/main" id="{8978E7E2-51E9-497E-B60A-AB5C7064B56E}"/>
              </a:ext>
            </a:extLst>
          </p:cNvPr>
          <p:cNvSpPr txBox="1"/>
          <p:nvPr/>
        </p:nvSpPr>
        <p:spPr>
          <a:xfrm>
            <a:off x="3305264" y="1909510"/>
            <a:ext cx="84991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1200" dirty="0">
                <a:solidFill>
                  <a:schemeClr val="bg1"/>
                </a:solidFill>
                <a:latin typeface="Century Gothic" panose="020B0502020202020204" pitchFamily="34" charset="0"/>
              </a:rPr>
              <a:t>Virtual </a:t>
            </a:r>
          </a:p>
          <a:p>
            <a:pPr algn="ctr"/>
            <a:r>
              <a:rPr lang="en-US" altLang="zh-CN" sz="1200" dirty="0">
                <a:solidFill>
                  <a:schemeClr val="bg1"/>
                </a:solidFill>
                <a:latin typeface="Century Gothic" panose="020B0502020202020204" pitchFamily="34" charset="0"/>
              </a:rPr>
              <a:t>Machine</a:t>
            </a:r>
            <a:endParaRPr lang="zh-CN" altLang="en-US" sz="120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53" name="矩形: 圆角 52">
            <a:extLst>
              <a:ext uri="{FF2B5EF4-FFF2-40B4-BE49-F238E27FC236}">
                <a16:creationId xmlns:a16="http://schemas.microsoft.com/office/drawing/2014/main" id="{F574DC94-E41A-42B0-B4C1-F5C105443B62}"/>
              </a:ext>
            </a:extLst>
          </p:cNvPr>
          <p:cNvSpPr/>
          <p:nvPr/>
        </p:nvSpPr>
        <p:spPr>
          <a:xfrm>
            <a:off x="4495794" y="1807911"/>
            <a:ext cx="1079999" cy="2071497"/>
          </a:xfrm>
          <a:prstGeom prst="roundRect">
            <a:avLst>
              <a:gd name="adj" fmla="val 5494"/>
            </a:avLst>
          </a:prstGeom>
          <a:solidFill>
            <a:srgbClr val="00B0F0">
              <a:alpha val="2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4" name="矩形 53">
            <a:extLst>
              <a:ext uri="{FF2B5EF4-FFF2-40B4-BE49-F238E27FC236}">
                <a16:creationId xmlns:a16="http://schemas.microsoft.com/office/drawing/2014/main" id="{0F8BAF9D-FC5C-40B4-85AD-DEE8F50CB39E}"/>
              </a:ext>
            </a:extLst>
          </p:cNvPr>
          <p:cNvSpPr/>
          <p:nvPr/>
        </p:nvSpPr>
        <p:spPr>
          <a:xfrm>
            <a:off x="4495794" y="2498166"/>
            <a:ext cx="1079999" cy="690986"/>
          </a:xfrm>
          <a:prstGeom prst="rect">
            <a:avLst/>
          </a:prstGeom>
          <a:solidFill>
            <a:srgbClr val="02B1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>
                <a:latin typeface="Century Gothic" panose="020B0502020202020204" pitchFamily="34" charset="0"/>
              </a:rPr>
              <a:t>App C</a:t>
            </a:r>
            <a:endParaRPr lang="zh-CN" altLang="en-US" dirty="0">
              <a:latin typeface="Century Gothic" panose="020B0502020202020204" pitchFamily="34" charset="0"/>
            </a:endParaRPr>
          </a:p>
        </p:txBody>
      </p:sp>
      <p:sp>
        <p:nvSpPr>
          <p:cNvPr id="55" name="任意多边形: 形状 54">
            <a:extLst>
              <a:ext uri="{FF2B5EF4-FFF2-40B4-BE49-F238E27FC236}">
                <a16:creationId xmlns:a16="http://schemas.microsoft.com/office/drawing/2014/main" id="{E7AA2BDF-41C0-49CD-AA50-F7DBF3BC5EAA}"/>
              </a:ext>
            </a:extLst>
          </p:cNvPr>
          <p:cNvSpPr/>
          <p:nvPr/>
        </p:nvSpPr>
        <p:spPr>
          <a:xfrm>
            <a:off x="4495793" y="3184851"/>
            <a:ext cx="1079999" cy="690256"/>
          </a:xfrm>
          <a:custGeom>
            <a:avLst/>
            <a:gdLst>
              <a:gd name="connsiteX0" fmla="*/ 0 w 1138415"/>
              <a:gd name="connsiteY0" fmla="*/ 0 h 690256"/>
              <a:gd name="connsiteX1" fmla="*/ 1138415 w 1138415"/>
              <a:gd name="connsiteY1" fmla="*/ 0 h 690256"/>
              <a:gd name="connsiteX2" fmla="*/ 1138415 w 1138415"/>
              <a:gd name="connsiteY2" fmla="*/ 627711 h 690256"/>
              <a:gd name="connsiteX3" fmla="*/ 1075870 w 1138415"/>
              <a:gd name="connsiteY3" fmla="*/ 690256 h 690256"/>
              <a:gd name="connsiteX4" fmla="*/ 62545 w 1138415"/>
              <a:gd name="connsiteY4" fmla="*/ 690256 h 690256"/>
              <a:gd name="connsiteX5" fmla="*/ 0 w 1138415"/>
              <a:gd name="connsiteY5" fmla="*/ 627711 h 6902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138415" h="690256">
                <a:moveTo>
                  <a:pt x="0" y="0"/>
                </a:moveTo>
                <a:lnTo>
                  <a:pt x="1138415" y="0"/>
                </a:lnTo>
                <a:lnTo>
                  <a:pt x="1138415" y="627711"/>
                </a:lnTo>
                <a:cubicBezTo>
                  <a:pt x="1138415" y="662254"/>
                  <a:pt x="1110413" y="690256"/>
                  <a:pt x="1075870" y="690256"/>
                </a:cubicBezTo>
                <a:lnTo>
                  <a:pt x="62545" y="690256"/>
                </a:lnTo>
                <a:cubicBezTo>
                  <a:pt x="28002" y="690256"/>
                  <a:pt x="0" y="662254"/>
                  <a:pt x="0" y="627711"/>
                </a:cubicBezTo>
                <a:close/>
              </a:path>
            </a:pathLst>
          </a:cu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en-US" altLang="zh-CN" sz="1200" dirty="0">
                <a:latin typeface="Century Gothic" panose="020B0502020202020204" pitchFamily="34" charset="0"/>
              </a:rPr>
              <a:t>Guest Operating</a:t>
            </a:r>
          </a:p>
          <a:p>
            <a:pPr algn="ctr"/>
            <a:r>
              <a:rPr lang="en-US" altLang="zh-CN" sz="1200" dirty="0">
                <a:latin typeface="Century Gothic" panose="020B0502020202020204" pitchFamily="34" charset="0"/>
              </a:rPr>
              <a:t>System</a:t>
            </a:r>
            <a:endParaRPr lang="zh-CN" altLang="en-US" sz="1200" dirty="0">
              <a:latin typeface="Century Gothic" panose="020B0502020202020204" pitchFamily="34" charset="0"/>
            </a:endParaRPr>
          </a:p>
        </p:txBody>
      </p:sp>
      <p:sp>
        <p:nvSpPr>
          <p:cNvPr id="56" name="文本框 55">
            <a:extLst>
              <a:ext uri="{FF2B5EF4-FFF2-40B4-BE49-F238E27FC236}">
                <a16:creationId xmlns:a16="http://schemas.microsoft.com/office/drawing/2014/main" id="{622417FB-52D5-4145-A0FE-64AED0520B1F}"/>
              </a:ext>
            </a:extLst>
          </p:cNvPr>
          <p:cNvSpPr txBox="1"/>
          <p:nvPr/>
        </p:nvSpPr>
        <p:spPr>
          <a:xfrm>
            <a:off x="4622598" y="1909510"/>
            <a:ext cx="84991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1200" dirty="0">
                <a:solidFill>
                  <a:schemeClr val="bg1"/>
                </a:solidFill>
                <a:latin typeface="Century Gothic" panose="020B0502020202020204" pitchFamily="34" charset="0"/>
              </a:rPr>
              <a:t>Virtual </a:t>
            </a:r>
          </a:p>
          <a:p>
            <a:pPr algn="ctr"/>
            <a:r>
              <a:rPr lang="en-US" altLang="zh-CN" sz="1200" dirty="0">
                <a:solidFill>
                  <a:schemeClr val="bg1"/>
                </a:solidFill>
                <a:latin typeface="Century Gothic" panose="020B0502020202020204" pitchFamily="34" charset="0"/>
              </a:rPr>
              <a:t>Machine</a:t>
            </a:r>
            <a:endParaRPr lang="zh-CN" altLang="en-US" sz="120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61" name="矩形 60">
            <a:extLst>
              <a:ext uri="{FF2B5EF4-FFF2-40B4-BE49-F238E27FC236}">
                <a16:creationId xmlns:a16="http://schemas.microsoft.com/office/drawing/2014/main" id="{74BC6C94-41D9-45B8-B77D-400B1352D361}"/>
              </a:ext>
            </a:extLst>
          </p:cNvPr>
          <p:cNvSpPr/>
          <p:nvPr/>
        </p:nvSpPr>
        <p:spPr>
          <a:xfrm>
            <a:off x="6591150" y="1593408"/>
            <a:ext cx="4319877" cy="3894084"/>
          </a:xfrm>
          <a:prstGeom prst="rect">
            <a:avLst/>
          </a:prstGeom>
          <a:noFill/>
          <a:ln w="12700" cap="rnd">
            <a:solidFill>
              <a:srgbClr val="4EACE9"/>
            </a:solidFill>
            <a:prstDash val="dash"/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2" name="矩形 61">
            <a:extLst>
              <a:ext uri="{FF2B5EF4-FFF2-40B4-BE49-F238E27FC236}">
                <a16:creationId xmlns:a16="http://schemas.microsoft.com/office/drawing/2014/main" id="{3EDD0485-A55C-4280-AAA3-E3D509A956AE}"/>
              </a:ext>
            </a:extLst>
          </p:cNvPr>
          <p:cNvSpPr/>
          <p:nvPr/>
        </p:nvSpPr>
        <p:spPr>
          <a:xfrm>
            <a:off x="6460531" y="5560018"/>
            <a:ext cx="4312410" cy="46611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b="1" dirty="0">
                <a:latin typeface="Century Gothic" panose="020B0502020202020204" pitchFamily="34" charset="0"/>
              </a:rPr>
              <a:t>Container</a:t>
            </a:r>
            <a:endParaRPr lang="en-CN" altLang="zh-CN" sz="2400" b="1" dirty="0">
              <a:latin typeface="Century Gothic" panose="020B0502020202020204" pitchFamily="34" charset="0"/>
            </a:endParaRPr>
          </a:p>
        </p:txBody>
      </p:sp>
      <p:sp>
        <p:nvSpPr>
          <p:cNvPr id="63" name="文本框 62">
            <a:extLst>
              <a:ext uri="{FF2B5EF4-FFF2-40B4-BE49-F238E27FC236}">
                <a16:creationId xmlns:a16="http://schemas.microsoft.com/office/drawing/2014/main" id="{887184AA-5564-498F-B2B3-CB720A8F93FE}"/>
              </a:ext>
            </a:extLst>
          </p:cNvPr>
          <p:cNvSpPr txBox="1"/>
          <p:nvPr/>
        </p:nvSpPr>
        <p:spPr>
          <a:xfrm>
            <a:off x="7143116" y="1706131"/>
            <a:ext cx="32159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  <a:latin typeface="Century Gothic" panose="020B0502020202020204" pitchFamily="34" charset="0"/>
              </a:rPr>
              <a:t>Containerized Applications</a:t>
            </a:r>
            <a:endParaRPr lang="zh-CN" altLang="en-US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64" name="墨迹 63">
                <a:extLst>
                  <a:ext uri="{FF2B5EF4-FFF2-40B4-BE49-F238E27FC236}">
                    <a16:creationId xmlns:a16="http://schemas.microsoft.com/office/drawing/2014/main" id="{3E6FAC41-A572-4E6E-8E5A-0773DAAA392D}"/>
                  </a:ext>
                </a:extLst>
              </p14:cNvPr>
              <p14:cNvContentPartPr/>
              <p14:nvPr/>
            </p14:nvContentPartPr>
            <p14:xfrm>
              <a:off x="8750900" y="2553121"/>
              <a:ext cx="376" cy="360"/>
            </p14:xfrm>
          </p:contentPart>
        </mc:Choice>
        <mc:Fallback xmlns="">
          <p:pic>
            <p:nvPicPr>
              <p:cNvPr id="64" name="墨迹 63">
                <a:extLst>
                  <a:ext uri="{FF2B5EF4-FFF2-40B4-BE49-F238E27FC236}">
                    <a16:creationId xmlns:a16="http://schemas.microsoft.com/office/drawing/2014/main" id="{3E6FAC41-A572-4E6E-8E5A-0773DAAA392D}"/>
                  </a:ext>
                </a:extLst>
              </p:cNvPr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8741500" y="2544121"/>
                <a:ext cx="18800" cy="18000"/>
              </a:xfrm>
              <a:prstGeom prst="rect">
                <a:avLst/>
              </a:prstGeom>
            </p:spPr>
          </p:pic>
        </mc:Fallback>
      </mc:AlternateContent>
      <p:grpSp>
        <p:nvGrpSpPr>
          <p:cNvPr id="71" name="组合 70">
            <a:extLst>
              <a:ext uri="{FF2B5EF4-FFF2-40B4-BE49-F238E27FC236}">
                <a16:creationId xmlns:a16="http://schemas.microsoft.com/office/drawing/2014/main" id="{AEAB1AFB-9F40-49EF-9D24-6AF607CDC20E}"/>
              </a:ext>
            </a:extLst>
          </p:cNvPr>
          <p:cNvGrpSpPr/>
          <p:nvPr/>
        </p:nvGrpSpPr>
        <p:grpSpPr>
          <a:xfrm>
            <a:off x="6906694" y="2135269"/>
            <a:ext cx="3688788" cy="242560"/>
            <a:chOff x="7354145" y="2203769"/>
            <a:chExt cx="3215945" cy="279081"/>
          </a:xfrm>
        </p:grpSpPr>
        <p:cxnSp>
          <p:nvCxnSpPr>
            <p:cNvPr id="67" name="直接连接符 66">
              <a:extLst>
                <a:ext uri="{FF2B5EF4-FFF2-40B4-BE49-F238E27FC236}">
                  <a16:creationId xmlns:a16="http://schemas.microsoft.com/office/drawing/2014/main" id="{A558A092-65D0-49EC-8AAB-ACE1A8BB194E}"/>
                </a:ext>
              </a:extLst>
            </p:cNvPr>
            <p:cNvCxnSpPr/>
            <p:nvPr/>
          </p:nvCxnSpPr>
          <p:spPr>
            <a:xfrm>
              <a:off x="7354145" y="2213294"/>
              <a:ext cx="3215945" cy="0"/>
            </a:xfrm>
            <a:prstGeom prst="line">
              <a:avLst/>
            </a:prstGeom>
            <a:ln w="12700">
              <a:solidFill>
                <a:srgbClr val="39A8D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直接连接符 68">
              <a:extLst>
                <a:ext uri="{FF2B5EF4-FFF2-40B4-BE49-F238E27FC236}">
                  <a16:creationId xmlns:a16="http://schemas.microsoft.com/office/drawing/2014/main" id="{145B4EA1-8E84-4075-8771-D32BF284BF82}"/>
                </a:ext>
              </a:extLst>
            </p:cNvPr>
            <p:cNvCxnSpPr/>
            <p:nvPr/>
          </p:nvCxnSpPr>
          <p:spPr>
            <a:xfrm>
              <a:off x="7354145" y="2203769"/>
              <a:ext cx="0" cy="279081"/>
            </a:xfrm>
            <a:prstGeom prst="line">
              <a:avLst/>
            </a:prstGeom>
            <a:ln w="12700">
              <a:solidFill>
                <a:srgbClr val="39A8D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直接连接符 69">
              <a:extLst>
                <a:ext uri="{FF2B5EF4-FFF2-40B4-BE49-F238E27FC236}">
                  <a16:creationId xmlns:a16="http://schemas.microsoft.com/office/drawing/2014/main" id="{D85CE50B-AFF2-44AF-B0F8-F7997E102ABA}"/>
                </a:ext>
              </a:extLst>
            </p:cNvPr>
            <p:cNvCxnSpPr/>
            <p:nvPr/>
          </p:nvCxnSpPr>
          <p:spPr>
            <a:xfrm>
              <a:off x="10570090" y="2203769"/>
              <a:ext cx="0" cy="279081"/>
            </a:xfrm>
            <a:prstGeom prst="line">
              <a:avLst/>
            </a:prstGeom>
            <a:ln w="12700">
              <a:solidFill>
                <a:srgbClr val="39A8D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72" name="矩形: 圆角 71">
            <a:extLst>
              <a:ext uri="{FF2B5EF4-FFF2-40B4-BE49-F238E27FC236}">
                <a16:creationId xmlns:a16="http://schemas.microsoft.com/office/drawing/2014/main" id="{E01C1068-CB1C-48B9-AA94-FCB5BD8B46E8}"/>
              </a:ext>
            </a:extLst>
          </p:cNvPr>
          <p:cNvSpPr/>
          <p:nvPr/>
        </p:nvSpPr>
        <p:spPr>
          <a:xfrm>
            <a:off x="6894296" y="2423861"/>
            <a:ext cx="468000" cy="1249021"/>
          </a:xfrm>
          <a:prstGeom prst="roundRect">
            <a:avLst>
              <a:gd name="adj" fmla="val 4955"/>
            </a:avLst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en-US" altLang="zh-CN" dirty="0"/>
              <a:t>App A</a:t>
            </a:r>
            <a:endParaRPr lang="zh-CN" altLang="en-US" dirty="0"/>
          </a:p>
        </p:txBody>
      </p:sp>
      <p:sp>
        <p:nvSpPr>
          <p:cNvPr id="73" name="矩形: 圆角 72">
            <a:extLst>
              <a:ext uri="{FF2B5EF4-FFF2-40B4-BE49-F238E27FC236}">
                <a16:creationId xmlns:a16="http://schemas.microsoft.com/office/drawing/2014/main" id="{F64A6E98-6715-4B4D-9540-BCD12EDF6239}"/>
              </a:ext>
            </a:extLst>
          </p:cNvPr>
          <p:cNvSpPr/>
          <p:nvPr/>
        </p:nvSpPr>
        <p:spPr>
          <a:xfrm>
            <a:off x="7540449" y="2423861"/>
            <a:ext cx="468000" cy="1249021"/>
          </a:xfrm>
          <a:prstGeom prst="roundRect">
            <a:avLst>
              <a:gd name="adj" fmla="val 4955"/>
            </a:avLst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en-US" altLang="zh-CN" dirty="0"/>
              <a:t>App B</a:t>
            </a:r>
            <a:endParaRPr lang="zh-CN" altLang="en-US" dirty="0"/>
          </a:p>
        </p:txBody>
      </p:sp>
      <p:sp>
        <p:nvSpPr>
          <p:cNvPr id="74" name="矩形: 圆角 73">
            <a:extLst>
              <a:ext uri="{FF2B5EF4-FFF2-40B4-BE49-F238E27FC236}">
                <a16:creationId xmlns:a16="http://schemas.microsoft.com/office/drawing/2014/main" id="{25298EA2-3EF0-4D19-8E84-CE4ABCB5C70C}"/>
              </a:ext>
            </a:extLst>
          </p:cNvPr>
          <p:cNvSpPr/>
          <p:nvPr/>
        </p:nvSpPr>
        <p:spPr>
          <a:xfrm>
            <a:off x="8186602" y="2423860"/>
            <a:ext cx="468000" cy="1249021"/>
          </a:xfrm>
          <a:prstGeom prst="roundRect">
            <a:avLst>
              <a:gd name="adj" fmla="val 4955"/>
            </a:avLst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en-US" altLang="zh-CN" dirty="0"/>
              <a:t>App C</a:t>
            </a:r>
            <a:endParaRPr lang="zh-CN" altLang="en-US" dirty="0"/>
          </a:p>
        </p:txBody>
      </p:sp>
      <p:sp>
        <p:nvSpPr>
          <p:cNvPr id="75" name="矩形: 圆角 74">
            <a:extLst>
              <a:ext uri="{FF2B5EF4-FFF2-40B4-BE49-F238E27FC236}">
                <a16:creationId xmlns:a16="http://schemas.microsoft.com/office/drawing/2014/main" id="{345AC3CD-0F32-42A1-A95D-5AB8B40FE3B8}"/>
              </a:ext>
            </a:extLst>
          </p:cNvPr>
          <p:cNvSpPr/>
          <p:nvPr/>
        </p:nvSpPr>
        <p:spPr>
          <a:xfrm>
            <a:off x="8832755" y="2423860"/>
            <a:ext cx="468000" cy="1249021"/>
          </a:xfrm>
          <a:prstGeom prst="roundRect">
            <a:avLst>
              <a:gd name="adj" fmla="val 4955"/>
            </a:avLst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en-US" altLang="zh-CN" dirty="0"/>
              <a:t>App D</a:t>
            </a:r>
            <a:endParaRPr lang="zh-CN" altLang="en-US" dirty="0"/>
          </a:p>
        </p:txBody>
      </p:sp>
      <p:sp>
        <p:nvSpPr>
          <p:cNvPr id="76" name="矩形: 圆角 75">
            <a:extLst>
              <a:ext uri="{FF2B5EF4-FFF2-40B4-BE49-F238E27FC236}">
                <a16:creationId xmlns:a16="http://schemas.microsoft.com/office/drawing/2014/main" id="{488FD93A-4506-41E5-862D-ABC716C81566}"/>
              </a:ext>
            </a:extLst>
          </p:cNvPr>
          <p:cNvSpPr/>
          <p:nvPr/>
        </p:nvSpPr>
        <p:spPr>
          <a:xfrm>
            <a:off x="9478908" y="2423860"/>
            <a:ext cx="468000" cy="1249021"/>
          </a:xfrm>
          <a:prstGeom prst="roundRect">
            <a:avLst>
              <a:gd name="adj" fmla="val 4955"/>
            </a:avLst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en-US" altLang="zh-CN" dirty="0"/>
              <a:t>App E</a:t>
            </a:r>
            <a:endParaRPr lang="zh-CN" altLang="en-US" dirty="0"/>
          </a:p>
        </p:txBody>
      </p:sp>
      <p:sp>
        <p:nvSpPr>
          <p:cNvPr id="77" name="矩形: 圆角 76">
            <a:extLst>
              <a:ext uri="{FF2B5EF4-FFF2-40B4-BE49-F238E27FC236}">
                <a16:creationId xmlns:a16="http://schemas.microsoft.com/office/drawing/2014/main" id="{F757A4A1-4FCA-4F33-96E0-F36FA55EBDBE}"/>
              </a:ext>
            </a:extLst>
          </p:cNvPr>
          <p:cNvSpPr/>
          <p:nvPr/>
        </p:nvSpPr>
        <p:spPr>
          <a:xfrm>
            <a:off x="10125061" y="2423860"/>
            <a:ext cx="468000" cy="1249021"/>
          </a:xfrm>
          <a:prstGeom prst="roundRect">
            <a:avLst>
              <a:gd name="adj" fmla="val 4955"/>
            </a:avLst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en-US" altLang="zh-CN" dirty="0"/>
              <a:t>App F</a:t>
            </a:r>
            <a:endParaRPr lang="zh-CN" altLang="en-US" dirty="0"/>
          </a:p>
        </p:txBody>
      </p:sp>
      <p:grpSp>
        <p:nvGrpSpPr>
          <p:cNvPr id="83" name="组合 82">
            <a:extLst>
              <a:ext uri="{FF2B5EF4-FFF2-40B4-BE49-F238E27FC236}">
                <a16:creationId xmlns:a16="http://schemas.microsoft.com/office/drawing/2014/main" id="{A4A15D61-4D2B-4D47-A34E-E99A2ED35761}"/>
              </a:ext>
            </a:extLst>
          </p:cNvPr>
          <p:cNvGrpSpPr/>
          <p:nvPr/>
        </p:nvGrpSpPr>
        <p:grpSpPr>
          <a:xfrm>
            <a:off x="6894296" y="3813760"/>
            <a:ext cx="3713585" cy="1514555"/>
            <a:chOff x="7053017" y="3576424"/>
            <a:chExt cx="3713585" cy="1567708"/>
          </a:xfrm>
          <a:solidFill>
            <a:srgbClr val="00B0F0"/>
          </a:solidFill>
        </p:grpSpPr>
        <p:sp>
          <p:nvSpPr>
            <p:cNvPr id="79" name="矩形: 圆角 78">
              <a:extLst>
                <a:ext uri="{FF2B5EF4-FFF2-40B4-BE49-F238E27FC236}">
                  <a16:creationId xmlns:a16="http://schemas.microsoft.com/office/drawing/2014/main" id="{98B42669-FDFF-469E-AEC2-5FEA19AF70B7}"/>
                </a:ext>
              </a:extLst>
            </p:cNvPr>
            <p:cNvSpPr/>
            <p:nvPr/>
          </p:nvSpPr>
          <p:spPr>
            <a:xfrm>
              <a:off x="7053017" y="3576424"/>
              <a:ext cx="3713584" cy="456264"/>
            </a:xfrm>
            <a:prstGeom prst="roundRect">
              <a:avLst>
                <a:gd name="adj" fmla="val 7633"/>
              </a:avLst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dirty="0"/>
                <a:t>Docker</a:t>
              </a:r>
              <a:endParaRPr lang="zh-CN" altLang="en-US" dirty="0"/>
            </a:p>
          </p:txBody>
        </p:sp>
        <p:sp>
          <p:nvSpPr>
            <p:cNvPr id="81" name="矩形: 圆角 80">
              <a:extLst>
                <a:ext uri="{FF2B5EF4-FFF2-40B4-BE49-F238E27FC236}">
                  <a16:creationId xmlns:a16="http://schemas.microsoft.com/office/drawing/2014/main" id="{7BA79171-477E-4509-9D44-83F8BC8604D0}"/>
                </a:ext>
              </a:extLst>
            </p:cNvPr>
            <p:cNvSpPr/>
            <p:nvPr/>
          </p:nvSpPr>
          <p:spPr>
            <a:xfrm>
              <a:off x="7053018" y="4129882"/>
              <a:ext cx="3713584" cy="456264"/>
            </a:xfrm>
            <a:prstGeom prst="roundRect">
              <a:avLst>
                <a:gd name="adj" fmla="val 7633"/>
              </a:avLst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dirty="0"/>
                <a:t>Host Operating System</a:t>
              </a:r>
              <a:endParaRPr lang="zh-CN" altLang="en-US" dirty="0"/>
            </a:p>
          </p:txBody>
        </p:sp>
        <p:sp>
          <p:nvSpPr>
            <p:cNvPr id="82" name="矩形: 圆角 81">
              <a:extLst>
                <a:ext uri="{FF2B5EF4-FFF2-40B4-BE49-F238E27FC236}">
                  <a16:creationId xmlns:a16="http://schemas.microsoft.com/office/drawing/2014/main" id="{9EED5A2D-AC29-4DD2-8B0F-D4D41D60495B}"/>
                </a:ext>
              </a:extLst>
            </p:cNvPr>
            <p:cNvSpPr/>
            <p:nvPr/>
          </p:nvSpPr>
          <p:spPr>
            <a:xfrm>
              <a:off x="7053017" y="4687868"/>
              <a:ext cx="3713584" cy="456264"/>
            </a:xfrm>
            <a:prstGeom prst="roundRect">
              <a:avLst>
                <a:gd name="adj" fmla="val 7633"/>
              </a:avLst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dirty="0" err="1"/>
                <a:t>lnfrastructure</a:t>
              </a:r>
              <a:endParaRPr lang="zh-CN" altLang="en-US" dirty="0"/>
            </a:p>
          </p:txBody>
        </p:sp>
      </p:grpSp>
      <p:sp>
        <p:nvSpPr>
          <p:cNvPr id="3" name="矩形 2">
            <a:extLst>
              <a:ext uri="{FF2B5EF4-FFF2-40B4-BE49-F238E27FC236}">
                <a16:creationId xmlns:a16="http://schemas.microsoft.com/office/drawing/2014/main" id="{62E1A1A5-44F8-401D-9F1E-200B5DE1ABCA}"/>
              </a:ext>
            </a:extLst>
          </p:cNvPr>
          <p:cNvSpPr/>
          <p:nvPr/>
        </p:nvSpPr>
        <p:spPr>
          <a:xfrm>
            <a:off x="4409347" y="1727447"/>
            <a:ext cx="1252889" cy="2229665"/>
          </a:xfrm>
          <a:prstGeom prst="rect">
            <a:avLst/>
          </a:prstGeom>
          <a:noFill/>
          <a:ln w="15875">
            <a:solidFill>
              <a:schemeClr val="bg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7" name="矩形 56">
            <a:extLst>
              <a:ext uri="{FF2B5EF4-FFF2-40B4-BE49-F238E27FC236}">
                <a16:creationId xmlns:a16="http://schemas.microsoft.com/office/drawing/2014/main" id="{1238AB1B-4708-4850-A146-9106A925D395}"/>
              </a:ext>
            </a:extLst>
          </p:cNvPr>
          <p:cNvSpPr/>
          <p:nvPr/>
        </p:nvSpPr>
        <p:spPr>
          <a:xfrm>
            <a:off x="6832729" y="2377829"/>
            <a:ext cx="611420" cy="1362042"/>
          </a:xfrm>
          <a:prstGeom prst="rect">
            <a:avLst/>
          </a:prstGeom>
          <a:noFill/>
          <a:ln w="12700">
            <a:solidFill>
              <a:schemeClr val="bg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3021233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C6FA7E-D3BE-0344-9050-624250AE53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7813" y="418952"/>
            <a:ext cx="8801502" cy="510774"/>
          </a:xfrm>
        </p:spPr>
        <p:txBody>
          <a:bodyPr>
            <a:noAutofit/>
          </a:bodyPr>
          <a:lstStyle/>
          <a:p>
            <a:r>
              <a:rPr lang="en-US" dirty="0"/>
              <a:t>Container Provides More Flexibility in A Multi-cloud World </a:t>
            </a:r>
            <a:endParaRPr lang="en-CN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7D71999-EF63-6C43-BC74-F5348F1E843E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3390933" y="5546855"/>
            <a:ext cx="4989178" cy="468313"/>
          </a:xfrm>
        </p:spPr>
        <p:txBody>
          <a:bodyPr>
            <a:noAutofit/>
          </a:bodyPr>
          <a:lstStyle/>
          <a:p>
            <a:pPr algn="ctr"/>
            <a:r>
              <a:rPr lang="en-CN" sz="2400" dirty="0"/>
              <a:t>Build it once and run anywhere</a:t>
            </a:r>
          </a:p>
        </p:txBody>
      </p:sp>
      <p:sp>
        <p:nvSpPr>
          <p:cNvPr id="16" name="矩形 15">
            <a:extLst>
              <a:ext uri="{FF2B5EF4-FFF2-40B4-BE49-F238E27FC236}">
                <a16:creationId xmlns:a16="http://schemas.microsoft.com/office/drawing/2014/main" id="{1D4CA89A-9A66-4772-813F-945DEFE61154}"/>
              </a:ext>
            </a:extLst>
          </p:cNvPr>
          <p:cNvSpPr/>
          <p:nvPr/>
        </p:nvSpPr>
        <p:spPr>
          <a:xfrm rot="2700000">
            <a:off x="3913468" y="8575888"/>
            <a:ext cx="768330" cy="768330"/>
          </a:xfrm>
          <a:prstGeom prst="rect">
            <a:avLst/>
          </a:prstGeom>
          <a:gradFill>
            <a:gsLst>
              <a:gs pos="99115">
                <a:srgbClr val="2BC6EB"/>
              </a:gs>
              <a:gs pos="0">
                <a:srgbClr val="39A8DD"/>
              </a:gs>
            </a:gsLst>
            <a:lin ang="0" scaled="0"/>
          </a:gra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91447B7-AB69-F346-963B-1B649F44C2B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14210" y="8490446"/>
            <a:ext cx="978779" cy="73408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A5509D85-D39E-A748-BCEB-FFE031937AE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911525" y="8738895"/>
            <a:ext cx="1086584" cy="313751"/>
          </a:xfrm>
          <a:prstGeom prst="rect">
            <a:avLst/>
          </a:prstGeom>
        </p:spPr>
      </p:pic>
      <p:grpSp>
        <p:nvGrpSpPr>
          <p:cNvPr id="45" name="组合 44">
            <a:extLst>
              <a:ext uri="{FF2B5EF4-FFF2-40B4-BE49-F238E27FC236}">
                <a16:creationId xmlns:a16="http://schemas.microsoft.com/office/drawing/2014/main" id="{6BFF37C7-1144-4ACE-B622-B6E49FFBDE9F}"/>
              </a:ext>
            </a:extLst>
          </p:cNvPr>
          <p:cNvGrpSpPr>
            <a:grpSpLocks noChangeAspect="1"/>
          </p:cNvGrpSpPr>
          <p:nvPr/>
        </p:nvGrpSpPr>
        <p:grpSpPr>
          <a:xfrm>
            <a:off x="4071657" y="8748096"/>
            <a:ext cx="447662" cy="387450"/>
            <a:chOff x="3949700" y="3171825"/>
            <a:chExt cx="814388" cy="704850"/>
          </a:xfrm>
        </p:grpSpPr>
        <p:sp>
          <p:nvSpPr>
            <p:cNvPr id="25" name="Freeform 5">
              <a:extLst>
                <a:ext uri="{FF2B5EF4-FFF2-40B4-BE49-F238E27FC236}">
                  <a16:creationId xmlns:a16="http://schemas.microsoft.com/office/drawing/2014/main" id="{C4244E0B-E3B2-4EE7-9A09-1AED91EC6BC9}"/>
                </a:ext>
              </a:extLst>
            </p:cNvPr>
            <p:cNvSpPr>
              <a:spLocks/>
            </p:cNvSpPr>
            <p:nvPr/>
          </p:nvSpPr>
          <p:spPr bwMode="auto">
            <a:xfrm>
              <a:off x="4081463" y="3257550"/>
              <a:ext cx="619125" cy="360363"/>
            </a:xfrm>
            <a:custGeom>
              <a:avLst/>
              <a:gdLst>
                <a:gd name="T0" fmla="*/ 101 w 280"/>
                <a:gd name="T1" fmla="*/ 57 h 163"/>
                <a:gd name="T2" fmla="*/ 192 w 280"/>
                <a:gd name="T3" fmla="*/ 57 h 163"/>
                <a:gd name="T4" fmla="*/ 212 w 280"/>
                <a:gd name="T5" fmla="*/ 53 h 163"/>
                <a:gd name="T6" fmla="*/ 213 w 280"/>
                <a:gd name="T7" fmla="*/ 50 h 163"/>
                <a:gd name="T8" fmla="*/ 209 w 280"/>
                <a:gd name="T9" fmla="*/ 19 h 163"/>
                <a:gd name="T10" fmla="*/ 218 w 280"/>
                <a:gd name="T11" fmla="*/ 1 h 163"/>
                <a:gd name="T12" fmla="*/ 220 w 280"/>
                <a:gd name="T13" fmla="*/ 1 h 163"/>
                <a:gd name="T14" fmla="*/ 242 w 280"/>
                <a:gd name="T15" fmla="*/ 30 h 163"/>
                <a:gd name="T16" fmla="*/ 246 w 280"/>
                <a:gd name="T17" fmla="*/ 32 h 163"/>
                <a:gd name="T18" fmla="*/ 271 w 280"/>
                <a:gd name="T19" fmla="*/ 34 h 163"/>
                <a:gd name="T20" fmla="*/ 280 w 280"/>
                <a:gd name="T21" fmla="*/ 39 h 163"/>
                <a:gd name="T22" fmla="*/ 280 w 280"/>
                <a:gd name="T23" fmla="*/ 41 h 163"/>
                <a:gd name="T24" fmla="*/ 258 w 280"/>
                <a:gd name="T25" fmla="*/ 64 h 163"/>
                <a:gd name="T26" fmla="*/ 239 w 280"/>
                <a:gd name="T27" fmla="*/ 67 h 163"/>
                <a:gd name="T28" fmla="*/ 236 w 280"/>
                <a:gd name="T29" fmla="*/ 69 h 163"/>
                <a:gd name="T30" fmla="*/ 219 w 280"/>
                <a:gd name="T31" fmla="*/ 103 h 163"/>
                <a:gd name="T32" fmla="*/ 147 w 280"/>
                <a:gd name="T33" fmla="*/ 156 h 163"/>
                <a:gd name="T34" fmla="*/ 112 w 280"/>
                <a:gd name="T35" fmla="*/ 162 h 163"/>
                <a:gd name="T36" fmla="*/ 83 w 280"/>
                <a:gd name="T37" fmla="*/ 162 h 163"/>
                <a:gd name="T38" fmla="*/ 48 w 280"/>
                <a:gd name="T39" fmla="*/ 155 h 163"/>
                <a:gd name="T40" fmla="*/ 14 w 280"/>
                <a:gd name="T41" fmla="*/ 126 h 163"/>
                <a:gd name="T42" fmla="*/ 2 w 280"/>
                <a:gd name="T43" fmla="*/ 91 h 163"/>
                <a:gd name="T44" fmla="*/ 0 w 280"/>
                <a:gd name="T45" fmla="*/ 66 h 163"/>
                <a:gd name="T46" fmla="*/ 9 w 280"/>
                <a:gd name="T47" fmla="*/ 57 h 163"/>
                <a:gd name="T48" fmla="*/ 101 w 280"/>
                <a:gd name="T49" fmla="*/ 57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80" h="163">
                  <a:moveTo>
                    <a:pt x="101" y="57"/>
                  </a:moveTo>
                  <a:cubicBezTo>
                    <a:pt x="131" y="57"/>
                    <a:pt x="162" y="57"/>
                    <a:pt x="192" y="57"/>
                  </a:cubicBezTo>
                  <a:cubicBezTo>
                    <a:pt x="199" y="57"/>
                    <a:pt x="206" y="55"/>
                    <a:pt x="212" y="53"/>
                  </a:cubicBezTo>
                  <a:cubicBezTo>
                    <a:pt x="213" y="52"/>
                    <a:pt x="214" y="52"/>
                    <a:pt x="213" y="50"/>
                  </a:cubicBezTo>
                  <a:cubicBezTo>
                    <a:pt x="207" y="41"/>
                    <a:pt x="207" y="30"/>
                    <a:pt x="209" y="19"/>
                  </a:cubicBezTo>
                  <a:cubicBezTo>
                    <a:pt x="211" y="12"/>
                    <a:pt x="214" y="6"/>
                    <a:pt x="218" y="1"/>
                  </a:cubicBezTo>
                  <a:cubicBezTo>
                    <a:pt x="219" y="0"/>
                    <a:pt x="219" y="0"/>
                    <a:pt x="220" y="1"/>
                  </a:cubicBezTo>
                  <a:cubicBezTo>
                    <a:pt x="231" y="7"/>
                    <a:pt x="239" y="17"/>
                    <a:pt x="242" y="30"/>
                  </a:cubicBezTo>
                  <a:cubicBezTo>
                    <a:pt x="243" y="32"/>
                    <a:pt x="243" y="32"/>
                    <a:pt x="246" y="32"/>
                  </a:cubicBezTo>
                  <a:cubicBezTo>
                    <a:pt x="254" y="31"/>
                    <a:pt x="263" y="31"/>
                    <a:pt x="271" y="34"/>
                  </a:cubicBezTo>
                  <a:cubicBezTo>
                    <a:pt x="274" y="35"/>
                    <a:pt x="277" y="37"/>
                    <a:pt x="280" y="39"/>
                  </a:cubicBezTo>
                  <a:cubicBezTo>
                    <a:pt x="280" y="40"/>
                    <a:pt x="280" y="40"/>
                    <a:pt x="280" y="41"/>
                  </a:cubicBezTo>
                  <a:cubicBezTo>
                    <a:pt x="276" y="52"/>
                    <a:pt x="269" y="59"/>
                    <a:pt x="258" y="64"/>
                  </a:cubicBezTo>
                  <a:cubicBezTo>
                    <a:pt x="252" y="66"/>
                    <a:pt x="245" y="67"/>
                    <a:pt x="239" y="67"/>
                  </a:cubicBezTo>
                  <a:cubicBezTo>
                    <a:pt x="237" y="67"/>
                    <a:pt x="237" y="67"/>
                    <a:pt x="236" y="69"/>
                  </a:cubicBezTo>
                  <a:cubicBezTo>
                    <a:pt x="232" y="80"/>
                    <a:pt x="226" y="92"/>
                    <a:pt x="219" y="103"/>
                  </a:cubicBezTo>
                  <a:cubicBezTo>
                    <a:pt x="202" y="129"/>
                    <a:pt x="177" y="147"/>
                    <a:pt x="147" y="156"/>
                  </a:cubicBezTo>
                  <a:cubicBezTo>
                    <a:pt x="135" y="159"/>
                    <a:pt x="124" y="161"/>
                    <a:pt x="112" y="162"/>
                  </a:cubicBezTo>
                  <a:cubicBezTo>
                    <a:pt x="102" y="163"/>
                    <a:pt x="92" y="163"/>
                    <a:pt x="83" y="162"/>
                  </a:cubicBezTo>
                  <a:cubicBezTo>
                    <a:pt x="71" y="161"/>
                    <a:pt x="59" y="159"/>
                    <a:pt x="48" y="155"/>
                  </a:cubicBezTo>
                  <a:cubicBezTo>
                    <a:pt x="33" y="150"/>
                    <a:pt x="22" y="140"/>
                    <a:pt x="14" y="126"/>
                  </a:cubicBezTo>
                  <a:cubicBezTo>
                    <a:pt x="8" y="115"/>
                    <a:pt x="4" y="103"/>
                    <a:pt x="2" y="91"/>
                  </a:cubicBezTo>
                  <a:cubicBezTo>
                    <a:pt x="0" y="83"/>
                    <a:pt x="0" y="75"/>
                    <a:pt x="0" y="66"/>
                  </a:cubicBezTo>
                  <a:cubicBezTo>
                    <a:pt x="0" y="60"/>
                    <a:pt x="4" y="57"/>
                    <a:pt x="9" y="57"/>
                  </a:cubicBezTo>
                  <a:cubicBezTo>
                    <a:pt x="40" y="57"/>
                    <a:pt x="70" y="57"/>
                    <a:pt x="101" y="5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" name="Freeform 6">
              <a:extLst>
                <a:ext uri="{FF2B5EF4-FFF2-40B4-BE49-F238E27FC236}">
                  <a16:creationId xmlns:a16="http://schemas.microsoft.com/office/drawing/2014/main" id="{B2456C2A-DD68-4F7A-B4BB-D2DA433F7E77}"/>
                </a:ext>
              </a:extLst>
            </p:cNvPr>
            <p:cNvSpPr>
              <a:spLocks/>
            </p:cNvSpPr>
            <p:nvPr/>
          </p:nvSpPr>
          <p:spPr bwMode="auto">
            <a:xfrm>
              <a:off x="4384675" y="3670300"/>
              <a:ext cx="120650" cy="198438"/>
            </a:xfrm>
            <a:custGeom>
              <a:avLst/>
              <a:gdLst>
                <a:gd name="T0" fmla="*/ 12 w 55"/>
                <a:gd name="T1" fmla="*/ 49 h 90"/>
                <a:gd name="T2" fmla="*/ 24 w 55"/>
                <a:gd name="T3" fmla="*/ 42 h 90"/>
                <a:gd name="T4" fmla="*/ 45 w 55"/>
                <a:gd name="T5" fmla="*/ 28 h 90"/>
                <a:gd name="T6" fmla="*/ 54 w 55"/>
                <a:gd name="T7" fmla="*/ 32 h 90"/>
                <a:gd name="T8" fmla="*/ 51 w 55"/>
                <a:gd name="T9" fmla="*/ 38 h 90"/>
                <a:gd name="T10" fmla="*/ 30 w 55"/>
                <a:gd name="T11" fmla="*/ 51 h 90"/>
                <a:gd name="T12" fmla="*/ 30 w 55"/>
                <a:gd name="T13" fmla="*/ 54 h 90"/>
                <a:gd name="T14" fmla="*/ 52 w 55"/>
                <a:gd name="T15" fmla="*/ 79 h 90"/>
                <a:gd name="T16" fmla="*/ 53 w 55"/>
                <a:gd name="T17" fmla="*/ 86 h 90"/>
                <a:gd name="T18" fmla="*/ 46 w 55"/>
                <a:gd name="T19" fmla="*/ 89 h 90"/>
                <a:gd name="T20" fmla="*/ 44 w 55"/>
                <a:gd name="T21" fmla="*/ 87 h 90"/>
                <a:gd name="T22" fmla="*/ 20 w 55"/>
                <a:gd name="T23" fmla="*/ 60 h 90"/>
                <a:gd name="T24" fmla="*/ 17 w 55"/>
                <a:gd name="T25" fmla="*/ 60 h 90"/>
                <a:gd name="T26" fmla="*/ 13 w 55"/>
                <a:gd name="T27" fmla="*/ 63 h 90"/>
                <a:gd name="T28" fmla="*/ 12 w 55"/>
                <a:gd name="T29" fmla="*/ 64 h 90"/>
                <a:gd name="T30" fmla="*/ 12 w 55"/>
                <a:gd name="T31" fmla="*/ 83 h 90"/>
                <a:gd name="T32" fmla="*/ 4 w 55"/>
                <a:gd name="T33" fmla="*/ 89 h 90"/>
                <a:gd name="T34" fmla="*/ 0 w 55"/>
                <a:gd name="T35" fmla="*/ 84 h 90"/>
                <a:gd name="T36" fmla="*/ 0 w 55"/>
                <a:gd name="T37" fmla="*/ 82 h 90"/>
                <a:gd name="T38" fmla="*/ 0 w 55"/>
                <a:gd name="T39" fmla="*/ 7 h 90"/>
                <a:gd name="T40" fmla="*/ 1 w 55"/>
                <a:gd name="T41" fmla="*/ 2 h 90"/>
                <a:gd name="T42" fmla="*/ 8 w 55"/>
                <a:gd name="T43" fmla="*/ 0 h 90"/>
                <a:gd name="T44" fmla="*/ 12 w 55"/>
                <a:gd name="T45" fmla="*/ 6 h 90"/>
                <a:gd name="T46" fmla="*/ 12 w 55"/>
                <a:gd name="T47" fmla="*/ 32 h 90"/>
                <a:gd name="T48" fmla="*/ 12 w 55"/>
                <a:gd name="T49" fmla="*/ 49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55" h="90">
                  <a:moveTo>
                    <a:pt x="12" y="49"/>
                  </a:moveTo>
                  <a:cubicBezTo>
                    <a:pt x="16" y="47"/>
                    <a:pt x="20" y="44"/>
                    <a:pt x="24" y="42"/>
                  </a:cubicBezTo>
                  <a:cubicBezTo>
                    <a:pt x="31" y="37"/>
                    <a:pt x="38" y="32"/>
                    <a:pt x="45" y="28"/>
                  </a:cubicBezTo>
                  <a:cubicBezTo>
                    <a:pt x="49" y="25"/>
                    <a:pt x="53" y="27"/>
                    <a:pt x="54" y="32"/>
                  </a:cubicBezTo>
                  <a:cubicBezTo>
                    <a:pt x="54" y="34"/>
                    <a:pt x="53" y="36"/>
                    <a:pt x="51" y="38"/>
                  </a:cubicBezTo>
                  <a:cubicBezTo>
                    <a:pt x="44" y="42"/>
                    <a:pt x="37" y="47"/>
                    <a:pt x="30" y="51"/>
                  </a:cubicBezTo>
                  <a:cubicBezTo>
                    <a:pt x="28" y="52"/>
                    <a:pt x="28" y="52"/>
                    <a:pt x="30" y="54"/>
                  </a:cubicBezTo>
                  <a:cubicBezTo>
                    <a:pt x="37" y="62"/>
                    <a:pt x="45" y="71"/>
                    <a:pt x="52" y="79"/>
                  </a:cubicBezTo>
                  <a:cubicBezTo>
                    <a:pt x="54" y="81"/>
                    <a:pt x="55" y="84"/>
                    <a:pt x="53" y="86"/>
                  </a:cubicBezTo>
                  <a:cubicBezTo>
                    <a:pt x="52" y="89"/>
                    <a:pt x="49" y="90"/>
                    <a:pt x="46" y="89"/>
                  </a:cubicBezTo>
                  <a:cubicBezTo>
                    <a:pt x="45" y="89"/>
                    <a:pt x="44" y="88"/>
                    <a:pt x="44" y="87"/>
                  </a:cubicBezTo>
                  <a:cubicBezTo>
                    <a:pt x="36" y="78"/>
                    <a:pt x="28" y="69"/>
                    <a:pt x="20" y="60"/>
                  </a:cubicBezTo>
                  <a:cubicBezTo>
                    <a:pt x="19" y="59"/>
                    <a:pt x="18" y="59"/>
                    <a:pt x="17" y="60"/>
                  </a:cubicBezTo>
                  <a:cubicBezTo>
                    <a:pt x="16" y="61"/>
                    <a:pt x="14" y="62"/>
                    <a:pt x="13" y="63"/>
                  </a:cubicBezTo>
                  <a:cubicBezTo>
                    <a:pt x="12" y="63"/>
                    <a:pt x="12" y="64"/>
                    <a:pt x="12" y="64"/>
                  </a:cubicBezTo>
                  <a:cubicBezTo>
                    <a:pt x="12" y="71"/>
                    <a:pt x="12" y="77"/>
                    <a:pt x="12" y="83"/>
                  </a:cubicBezTo>
                  <a:cubicBezTo>
                    <a:pt x="12" y="87"/>
                    <a:pt x="8" y="90"/>
                    <a:pt x="4" y="89"/>
                  </a:cubicBezTo>
                  <a:cubicBezTo>
                    <a:pt x="2" y="88"/>
                    <a:pt x="0" y="86"/>
                    <a:pt x="0" y="84"/>
                  </a:cubicBezTo>
                  <a:cubicBezTo>
                    <a:pt x="0" y="83"/>
                    <a:pt x="0" y="83"/>
                    <a:pt x="0" y="82"/>
                  </a:cubicBezTo>
                  <a:cubicBezTo>
                    <a:pt x="0" y="57"/>
                    <a:pt x="0" y="32"/>
                    <a:pt x="0" y="7"/>
                  </a:cubicBezTo>
                  <a:cubicBezTo>
                    <a:pt x="0" y="5"/>
                    <a:pt x="0" y="4"/>
                    <a:pt x="1" y="2"/>
                  </a:cubicBezTo>
                  <a:cubicBezTo>
                    <a:pt x="3" y="0"/>
                    <a:pt x="5" y="0"/>
                    <a:pt x="8" y="0"/>
                  </a:cubicBezTo>
                  <a:cubicBezTo>
                    <a:pt x="10" y="1"/>
                    <a:pt x="12" y="3"/>
                    <a:pt x="12" y="6"/>
                  </a:cubicBezTo>
                  <a:cubicBezTo>
                    <a:pt x="12" y="14"/>
                    <a:pt x="12" y="23"/>
                    <a:pt x="12" y="32"/>
                  </a:cubicBezTo>
                  <a:cubicBezTo>
                    <a:pt x="12" y="37"/>
                    <a:pt x="12" y="43"/>
                    <a:pt x="12" y="4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" name="Freeform 7">
              <a:extLst>
                <a:ext uri="{FF2B5EF4-FFF2-40B4-BE49-F238E27FC236}">
                  <a16:creationId xmlns:a16="http://schemas.microsoft.com/office/drawing/2014/main" id="{9B871808-47A6-4D00-B227-3C5D7E371567}"/>
                </a:ext>
              </a:extLst>
            </p:cNvPr>
            <p:cNvSpPr>
              <a:spLocks/>
            </p:cNvSpPr>
            <p:nvPr/>
          </p:nvSpPr>
          <p:spPr bwMode="auto">
            <a:xfrm>
              <a:off x="4238625" y="3730625"/>
              <a:ext cx="133350" cy="141288"/>
            </a:xfrm>
            <a:custGeom>
              <a:avLst/>
              <a:gdLst>
                <a:gd name="T0" fmla="*/ 37 w 60"/>
                <a:gd name="T1" fmla="*/ 0 h 64"/>
                <a:gd name="T2" fmla="*/ 57 w 60"/>
                <a:gd name="T3" fmla="*/ 7 h 64"/>
                <a:gd name="T4" fmla="*/ 57 w 60"/>
                <a:gd name="T5" fmla="*/ 16 h 64"/>
                <a:gd name="T6" fmla="*/ 50 w 60"/>
                <a:gd name="T7" fmla="*/ 16 h 64"/>
                <a:gd name="T8" fmla="*/ 39 w 60"/>
                <a:gd name="T9" fmla="*/ 11 h 64"/>
                <a:gd name="T10" fmla="*/ 18 w 60"/>
                <a:gd name="T11" fmla="*/ 28 h 64"/>
                <a:gd name="T12" fmla="*/ 33 w 60"/>
                <a:gd name="T13" fmla="*/ 50 h 64"/>
                <a:gd name="T14" fmla="*/ 49 w 60"/>
                <a:gd name="T15" fmla="*/ 46 h 64"/>
                <a:gd name="T16" fmla="*/ 53 w 60"/>
                <a:gd name="T17" fmla="*/ 45 h 64"/>
                <a:gd name="T18" fmla="*/ 59 w 60"/>
                <a:gd name="T19" fmla="*/ 48 h 64"/>
                <a:gd name="T20" fmla="*/ 57 w 60"/>
                <a:gd name="T21" fmla="*/ 55 h 64"/>
                <a:gd name="T22" fmla="*/ 43 w 60"/>
                <a:gd name="T23" fmla="*/ 62 h 64"/>
                <a:gd name="T24" fmla="*/ 9 w 60"/>
                <a:gd name="T25" fmla="*/ 43 h 64"/>
                <a:gd name="T26" fmla="*/ 32 w 60"/>
                <a:gd name="T27" fmla="*/ 0 h 64"/>
                <a:gd name="T28" fmla="*/ 37 w 60"/>
                <a:gd name="T29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60" h="64">
                  <a:moveTo>
                    <a:pt x="37" y="0"/>
                  </a:moveTo>
                  <a:cubicBezTo>
                    <a:pt x="45" y="0"/>
                    <a:pt x="52" y="2"/>
                    <a:pt x="57" y="7"/>
                  </a:cubicBezTo>
                  <a:cubicBezTo>
                    <a:pt x="60" y="10"/>
                    <a:pt x="60" y="14"/>
                    <a:pt x="57" y="16"/>
                  </a:cubicBezTo>
                  <a:cubicBezTo>
                    <a:pt x="55" y="18"/>
                    <a:pt x="52" y="18"/>
                    <a:pt x="50" y="16"/>
                  </a:cubicBezTo>
                  <a:cubicBezTo>
                    <a:pt x="47" y="14"/>
                    <a:pt x="43" y="12"/>
                    <a:pt x="39" y="11"/>
                  </a:cubicBezTo>
                  <a:cubicBezTo>
                    <a:pt x="29" y="11"/>
                    <a:pt x="19" y="18"/>
                    <a:pt x="18" y="28"/>
                  </a:cubicBezTo>
                  <a:cubicBezTo>
                    <a:pt x="16" y="38"/>
                    <a:pt x="23" y="48"/>
                    <a:pt x="33" y="50"/>
                  </a:cubicBezTo>
                  <a:cubicBezTo>
                    <a:pt x="39" y="51"/>
                    <a:pt x="44" y="50"/>
                    <a:pt x="49" y="46"/>
                  </a:cubicBezTo>
                  <a:cubicBezTo>
                    <a:pt x="50" y="45"/>
                    <a:pt x="51" y="45"/>
                    <a:pt x="53" y="45"/>
                  </a:cubicBezTo>
                  <a:cubicBezTo>
                    <a:pt x="56" y="44"/>
                    <a:pt x="58" y="45"/>
                    <a:pt x="59" y="48"/>
                  </a:cubicBezTo>
                  <a:cubicBezTo>
                    <a:pt x="60" y="50"/>
                    <a:pt x="59" y="53"/>
                    <a:pt x="57" y="55"/>
                  </a:cubicBezTo>
                  <a:cubicBezTo>
                    <a:pt x="53" y="58"/>
                    <a:pt x="49" y="60"/>
                    <a:pt x="43" y="62"/>
                  </a:cubicBezTo>
                  <a:cubicBezTo>
                    <a:pt x="29" y="64"/>
                    <a:pt x="14" y="57"/>
                    <a:pt x="9" y="43"/>
                  </a:cubicBezTo>
                  <a:cubicBezTo>
                    <a:pt x="0" y="23"/>
                    <a:pt x="14" y="3"/>
                    <a:pt x="32" y="0"/>
                  </a:cubicBezTo>
                  <a:cubicBezTo>
                    <a:pt x="33" y="0"/>
                    <a:pt x="35" y="0"/>
                    <a:pt x="37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" name="Freeform 8">
              <a:extLst>
                <a:ext uri="{FF2B5EF4-FFF2-40B4-BE49-F238E27FC236}">
                  <a16:creationId xmlns:a16="http://schemas.microsoft.com/office/drawing/2014/main" id="{CC4AF8C2-D994-4A21-97D3-277B67337FDB}"/>
                </a:ext>
              </a:extLst>
            </p:cNvPr>
            <p:cNvSpPr>
              <a:spLocks/>
            </p:cNvSpPr>
            <p:nvPr/>
          </p:nvSpPr>
          <p:spPr bwMode="auto">
            <a:xfrm>
              <a:off x="4657725" y="3725863"/>
              <a:ext cx="106363" cy="142875"/>
            </a:xfrm>
            <a:custGeom>
              <a:avLst/>
              <a:gdLst>
                <a:gd name="T0" fmla="*/ 12 w 48"/>
                <a:gd name="T1" fmla="*/ 9 h 65"/>
                <a:gd name="T2" fmla="*/ 14 w 48"/>
                <a:gd name="T3" fmla="*/ 7 h 65"/>
                <a:gd name="T4" fmla="*/ 42 w 48"/>
                <a:gd name="T5" fmla="*/ 3 h 65"/>
                <a:gd name="T6" fmla="*/ 47 w 48"/>
                <a:gd name="T7" fmla="*/ 8 h 65"/>
                <a:gd name="T8" fmla="*/ 45 w 48"/>
                <a:gd name="T9" fmla="*/ 14 h 65"/>
                <a:gd name="T10" fmla="*/ 39 w 48"/>
                <a:gd name="T11" fmla="*/ 15 h 65"/>
                <a:gd name="T12" fmla="*/ 20 w 48"/>
                <a:gd name="T13" fmla="*/ 17 h 65"/>
                <a:gd name="T14" fmla="*/ 12 w 48"/>
                <a:gd name="T15" fmla="*/ 33 h 65"/>
                <a:gd name="T16" fmla="*/ 12 w 48"/>
                <a:gd name="T17" fmla="*/ 58 h 65"/>
                <a:gd name="T18" fmla="*/ 4 w 48"/>
                <a:gd name="T19" fmla="*/ 64 h 65"/>
                <a:gd name="T20" fmla="*/ 0 w 48"/>
                <a:gd name="T21" fmla="*/ 58 h 65"/>
                <a:gd name="T22" fmla="*/ 0 w 48"/>
                <a:gd name="T23" fmla="*/ 51 h 65"/>
                <a:gd name="T24" fmla="*/ 0 w 48"/>
                <a:gd name="T25" fmla="*/ 9 h 65"/>
                <a:gd name="T26" fmla="*/ 1 w 48"/>
                <a:gd name="T27" fmla="*/ 4 h 65"/>
                <a:gd name="T28" fmla="*/ 8 w 48"/>
                <a:gd name="T29" fmla="*/ 2 h 65"/>
                <a:gd name="T30" fmla="*/ 12 w 48"/>
                <a:gd name="T31" fmla="*/ 7 h 65"/>
                <a:gd name="T32" fmla="*/ 12 w 48"/>
                <a:gd name="T33" fmla="*/ 9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8" h="65">
                  <a:moveTo>
                    <a:pt x="12" y="9"/>
                  </a:moveTo>
                  <a:cubicBezTo>
                    <a:pt x="12" y="8"/>
                    <a:pt x="13" y="8"/>
                    <a:pt x="14" y="7"/>
                  </a:cubicBezTo>
                  <a:cubicBezTo>
                    <a:pt x="22" y="1"/>
                    <a:pt x="32" y="0"/>
                    <a:pt x="42" y="3"/>
                  </a:cubicBezTo>
                  <a:cubicBezTo>
                    <a:pt x="44" y="4"/>
                    <a:pt x="46" y="5"/>
                    <a:pt x="47" y="8"/>
                  </a:cubicBezTo>
                  <a:cubicBezTo>
                    <a:pt x="48" y="10"/>
                    <a:pt x="47" y="12"/>
                    <a:pt x="45" y="14"/>
                  </a:cubicBezTo>
                  <a:cubicBezTo>
                    <a:pt x="44" y="16"/>
                    <a:pt x="41" y="16"/>
                    <a:pt x="39" y="15"/>
                  </a:cubicBezTo>
                  <a:cubicBezTo>
                    <a:pt x="32" y="12"/>
                    <a:pt x="26" y="13"/>
                    <a:pt x="20" y="17"/>
                  </a:cubicBezTo>
                  <a:cubicBezTo>
                    <a:pt x="14" y="21"/>
                    <a:pt x="12" y="26"/>
                    <a:pt x="12" y="33"/>
                  </a:cubicBezTo>
                  <a:cubicBezTo>
                    <a:pt x="12" y="41"/>
                    <a:pt x="12" y="50"/>
                    <a:pt x="12" y="58"/>
                  </a:cubicBezTo>
                  <a:cubicBezTo>
                    <a:pt x="12" y="62"/>
                    <a:pt x="8" y="65"/>
                    <a:pt x="4" y="64"/>
                  </a:cubicBezTo>
                  <a:cubicBezTo>
                    <a:pt x="2" y="63"/>
                    <a:pt x="0" y="61"/>
                    <a:pt x="0" y="58"/>
                  </a:cubicBezTo>
                  <a:cubicBezTo>
                    <a:pt x="0" y="56"/>
                    <a:pt x="0" y="53"/>
                    <a:pt x="0" y="51"/>
                  </a:cubicBezTo>
                  <a:cubicBezTo>
                    <a:pt x="0" y="37"/>
                    <a:pt x="0" y="23"/>
                    <a:pt x="0" y="9"/>
                  </a:cubicBezTo>
                  <a:cubicBezTo>
                    <a:pt x="0" y="7"/>
                    <a:pt x="0" y="5"/>
                    <a:pt x="1" y="4"/>
                  </a:cubicBezTo>
                  <a:cubicBezTo>
                    <a:pt x="3" y="2"/>
                    <a:pt x="5" y="1"/>
                    <a:pt x="8" y="2"/>
                  </a:cubicBezTo>
                  <a:cubicBezTo>
                    <a:pt x="10" y="3"/>
                    <a:pt x="12" y="5"/>
                    <a:pt x="12" y="7"/>
                  </a:cubicBezTo>
                  <a:cubicBezTo>
                    <a:pt x="12" y="8"/>
                    <a:pt x="12" y="8"/>
                    <a:pt x="12" y="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" name="Freeform 9">
              <a:extLst>
                <a:ext uri="{FF2B5EF4-FFF2-40B4-BE49-F238E27FC236}">
                  <a16:creationId xmlns:a16="http://schemas.microsoft.com/office/drawing/2014/main" id="{974FF276-40FD-4960-B411-2107B01D235F}"/>
                </a:ext>
              </a:extLst>
            </p:cNvPr>
            <p:cNvSpPr>
              <a:spLocks/>
            </p:cNvSpPr>
            <p:nvPr/>
          </p:nvSpPr>
          <p:spPr bwMode="auto">
            <a:xfrm>
              <a:off x="4210050" y="3243263"/>
              <a:ext cx="63500" cy="58738"/>
            </a:xfrm>
            <a:custGeom>
              <a:avLst/>
              <a:gdLst>
                <a:gd name="T0" fmla="*/ 14 w 29"/>
                <a:gd name="T1" fmla="*/ 27 h 27"/>
                <a:gd name="T2" fmla="*/ 2 w 29"/>
                <a:gd name="T3" fmla="*/ 27 h 27"/>
                <a:gd name="T4" fmla="*/ 0 w 29"/>
                <a:gd name="T5" fmla="*/ 24 h 27"/>
                <a:gd name="T6" fmla="*/ 0 w 29"/>
                <a:gd name="T7" fmla="*/ 3 h 27"/>
                <a:gd name="T8" fmla="*/ 2 w 29"/>
                <a:gd name="T9" fmla="*/ 0 h 27"/>
                <a:gd name="T10" fmla="*/ 26 w 29"/>
                <a:gd name="T11" fmla="*/ 0 h 27"/>
                <a:gd name="T12" fmla="*/ 29 w 29"/>
                <a:gd name="T13" fmla="*/ 3 h 27"/>
                <a:gd name="T14" fmla="*/ 29 w 29"/>
                <a:gd name="T15" fmla="*/ 24 h 27"/>
                <a:gd name="T16" fmla="*/ 26 w 29"/>
                <a:gd name="T17" fmla="*/ 27 h 27"/>
                <a:gd name="T18" fmla="*/ 14 w 29"/>
                <a:gd name="T19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9" h="27">
                  <a:moveTo>
                    <a:pt x="14" y="27"/>
                  </a:moveTo>
                  <a:cubicBezTo>
                    <a:pt x="10" y="27"/>
                    <a:pt x="6" y="27"/>
                    <a:pt x="2" y="27"/>
                  </a:cubicBezTo>
                  <a:cubicBezTo>
                    <a:pt x="0" y="27"/>
                    <a:pt x="0" y="26"/>
                    <a:pt x="0" y="24"/>
                  </a:cubicBezTo>
                  <a:cubicBezTo>
                    <a:pt x="0" y="17"/>
                    <a:pt x="0" y="10"/>
                    <a:pt x="0" y="3"/>
                  </a:cubicBezTo>
                  <a:cubicBezTo>
                    <a:pt x="0" y="1"/>
                    <a:pt x="0" y="0"/>
                    <a:pt x="2" y="0"/>
                  </a:cubicBezTo>
                  <a:cubicBezTo>
                    <a:pt x="10" y="0"/>
                    <a:pt x="18" y="0"/>
                    <a:pt x="26" y="0"/>
                  </a:cubicBezTo>
                  <a:cubicBezTo>
                    <a:pt x="28" y="0"/>
                    <a:pt x="29" y="1"/>
                    <a:pt x="29" y="3"/>
                  </a:cubicBezTo>
                  <a:cubicBezTo>
                    <a:pt x="29" y="10"/>
                    <a:pt x="29" y="17"/>
                    <a:pt x="29" y="24"/>
                  </a:cubicBezTo>
                  <a:cubicBezTo>
                    <a:pt x="29" y="26"/>
                    <a:pt x="28" y="27"/>
                    <a:pt x="26" y="27"/>
                  </a:cubicBezTo>
                  <a:cubicBezTo>
                    <a:pt x="22" y="27"/>
                    <a:pt x="18" y="27"/>
                    <a:pt x="14" y="2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" name="Freeform 10">
              <a:extLst>
                <a:ext uri="{FF2B5EF4-FFF2-40B4-BE49-F238E27FC236}">
                  <a16:creationId xmlns:a16="http://schemas.microsoft.com/office/drawing/2014/main" id="{2CA58AF1-6733-4D31-94B0-633F2BF65342}"/>
                </a:ext>
              </a:extLst>
            </p:cNvPr>
            <p:cNvSpPr>
              <a:spLocks/>
            </p:cNvSpPr>
            <p:nvPr/>
          </p:nvSpPr>
          <p:spPr bwMode="auto">
            <a:xfrm>
              <a:off x="4284663" y="3243263"/>
              <a:ext cx="65088" cy="58738"/>
            </a:xfrm>
            <a:custGeom>
              <a:avLst/>
              <a:gdLst>
                <a:gd name="T0" fmla="*/ 15 w 29"/>
                <a:gd name="T1" fmla="*/ 27 h 27"/>
                <a:gd name="T2" fmla="*/ 3 w 29"/>
                <a:gd name="T3" fmla="*/ 27 h 27"/>
                <a:gd name="T4" fmla="*/ 0 w 29"/>
                <a:gd name="T5" fmla="*/ 24 h 27"/>
                <a:gd name="T6" fmla="*/ 0 w 29"/>
                <a:gd name="T7" fmla="*/ 3 h 27"/>
                <a:gd name="T8" fmla="*/ 3 w 29"/>
                <a:gd name="T9" fmla="*/ 0 h 27"/>
                <a:gd name="T10" fmla="*/ 27 w 29"/>
                <a:gd name="T11" fmla="*/ 0 h 27"/>
                <a:gd name="T12" fmla="*/ 29 w 29"/>
                <a:gd name="T13" fmla="*/ 3 h 27"/>
                <a:gd name="T14" fmla="*/ 29 w 29"/>
                <a:gd name="T15" fmla="*/ 24 h 27"/>
                <a:gd name="T16" fmla="*/ 27 w 29"/>
                <a:gd name="T17" fmla="*/ 27 h 27"/>
                <a:gd name="T18" fmla="*/ 15 w 29"/>
                <a:gd name="T19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9" h="27">
                  <a:moveTo>
                    <a:pt x="15" y="27"/>
                  </a:moveTo>
                  <a:cubicBezTo>
                    <a:pt x="11" y="27"/>
                    <a:pt x="7" y="27"/>
                    <a:pt x="3" y="27"/>
                  </a:cubicBezTo>
                  <a:cubicBezTo>
                    <a:pt x="1" y="27"/>
                    <a:pt x="0" y="26"/>
                    <a:pt x="0" y="24"/>
                  </a:cubicBezTo>
                  <a:cubicBezTo>
                    <a:pt x="0" y="17"/>
                    <a:pt x="0" y="10"/>
                    <a:pt x="0" y="3"/>
                  </a:cubicBezTo>
                  <a:cubicBezTo>
                    <a:pt x="0" y="1"/>
                    <a:pt x="1" y="0"/>
                    <a:pt x="3" y="0"/>
                  </a:cubicBezTo>
                  <a:cubicBezTo>
                    <a:pt x="11" y="0"/>
                    <a:pt x="19" y="0"/>
                    <a:pt x="27" y="0"/>
                  </a:cubicBezTo>
                  <a:cubicBezTo>
                    <a:pt x="29" y="0"/>
                    <a:pt x="29" y="1"/>
                    <a:pt x="29" y="3"/>
                  </a:cubicBezTo>
                  <a:cubicBezTo>
                    <a:pt x="29" y="10"/>
                    <a:pt x="29" y="17"/>
                    <a:pt x="29" y="24"/>
                  </a:cubicBezTo>
                  <a:cubicBezTo>
                    <a:pt x="29" y="26"/>
                    <a:pt x="29" y="27"/>
                    <a:pt x="27" y="27"/>
                  </a:cubicBezTo>
                  <a:cubicBezTo>
                    <a:pt x="23" y="27"/>
                    <a:pt x="19" y="27"/>
                    <a:pt x="15" y="2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" name="Freeform 11">
              <a:extLst>
                <a:ext uri="{FF2B5EF4-FFF2-40B4-BE49-F238E27FC236}">
                  <a16:creationId xmlns:a16="http://schemas.microsoft.com/office/drawing/2014/main" id="{A71B9E91-AB94-49B8-805F-478DEAC4BDD1}"/>
                </a:ext>
              </a:extLst>
            </p:cNvPr>
            <p:cNvSpPr>
              <a:spLocks/>
            </p:cNvSpPr>
            <p:nvPr/>
          </p:nvSpPr>
          <p:spPr bwMode="auto">
            <a:xfrm>
              <a:off x="4362450" y="3243263"/>
              <a:ext cx="63500" cy="58738"/>
            </a:xfrm>
            <a:custGeom>
              <a:avLst/>
              <a:gdLst>
                <a:gd name="T0" fmla="*/ 14 w 29"/>
                <a:gd name="T1" fmla="*/ 27 h 27"/>
                <a:gd name="T2" fmla="*/ 2 w 29"/>
                <a:gd name="T3" fmla="*/ 27 h 27"/>
                <a:gd name="T4" fmla="*/ 0 w 29"/>
                <a:gd name="T5" fmla="*/ 24 h 27"/>
                <a:gd name="T6" fmla="*/ 0 w 29"/>
                <a:gd name="T7" fmla="*/ 3 h 27"/>
                <a:gd name="T8" fmla="*/ 2 w 29"/>
                <a:gd name="T9" fmla="*/ 0 h 27"/>
                <a:gd name="T10" fmla="*/ 26 w 29"/>
                <a:gd name="T11" fmla="*/ 0 h 27"/>
                <a:gd name="T12" fmla="*/ 29 w 29"/>
                <a:gd name="T13" fmla="*/ 3 h 27"/>
                <a:gd name="T14" fmla="*/ 29 w 29"/>
                <a:gd name="T15" fmla="*/ 24 h 27"/>
                <a:gd name="T16" fmla="*/ 26 w 29"/>
                <a:gd name="T17" fmla="*/ 27 h 27"/>
                <a:gd name="T18" fmla="*/ 14 w 29"/>
                <a:gd name="T19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9" h="27">
                  <a:moveTo>
                    <a:pt x="14" y="27"/>
                  </a:moveTo>
                  <a:cubicBezTo>
                    <a:pt x="10" y="27"/>
                    <a:pt x="6" y="27"/>
                    <a:pt x="2" y="27"/>
                  </a:cubicBezTo>
                  <a:cubicBezTo>
                    <a:pt x="0" y="27"/>
                    <a:pt x="0" y="26"/>
                    <a:pt x="0" y="24"/>
                  </a:cubicBezTo>
                  <a:cubicBezTo>
                    <a:pt x="0" y="17"/>
                    <a:pt x="0" y="10"/>
                    <a:pt x="0" y="3"/>
                  </a:cubicBezTo>
                  <a:cubicBezTo>
                    <a:pt x="0" y="1"/>
                    <a:pt x="0" y="0"/>
                    <a:pt x="2" y="0"/>
                  </a:cubicBezTo>
                  <a:cubicBezTo>
                    <a:pt x="10" y="0"/>
                    <a:pt x="18" y="0"/>
                    <a:pt x="26" y="0"/>
                  </a:cubicBezTo>
                  <a:cubicBezTo>
                    <a:pt x="28" y="0"/>
                    <a:pt x="29" y="1"/>
                    <a:pt x="29" y="3"/>
                  </a:cubicBezTo>
                  <a:cubicBezTo>
                    <a:pt x="29" y="10"/>
                    <a:pt x="29" y="17"/>
                    <a:pt x="29" y="24"/>
                  </a:cubicBezTo>
                  <a:cubicBezTo>
                    <a:pt x="29" y="26"/>
                    <a:pt x="28" y="27"/>
                    <a:pt x="26" y="27"/>
                  </a:cubicBezTo>
                  <a:cubicBezTo>
                    <a:pt x="22" y="27"/>
                    <a:pt x="18" y="27"/>
                    <a:pt x="14" y="2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" name="Freeform 12">
              <a:extLst>
                <a:ext uri="{FF2B5EF4-FFF2-40B4-BE49-F238E27FC236}">
                  <a16:creationId xmlns:a16="http://schemas.microsoft.com/office/drawing/2014/main" id="{21072517-58D1-49B2-B11F-A221B239359E}"/>
                </a:ext>
              </a:extLst>
            </p:cNvPr>
            <p:cNvSpPr>
              <a:spLocks/>
            </p:cNvSpPr>
            <p:nvPr/>
          </p:nvSpPr>
          <p:spPr bwMode="auto">
            <a:xfrm>
              <a:off x="4210050" y="3313113"/>
              <a:ext cx="63500" cy="57150"/>
            </a:xfrm>
            <a:custGeom>
              <a:avLst/>
              <a:gdLst>
                <a:gd name="T0" fmla="*/ 14 w 29"/>
                <a:gd name="T1" fmla="*/ 0 h 26"/>
                <a:gd name="T2" fmla="*/ 26 w 29"/>
                <a:gd name="T3" fmla="*/ 0 h 26"/>
                <a:gd name="T4" fmla="*/ 29 w 29"/>
                <a:gd name="T5" fmla="*/ 3 h 26"/>
                <a:gd name="T6" fmla="*/ 29 w 29"/>
                <a:gd name="T7" fmla="*/ 24 h 26"/>
                <a:gd name="T8" fmla="*/ 26 w 29"/>
                <a:gd name="T9" fmla="*/ 26 h 26"/>
                <a:gd name="T10" fmla="*/ 2 w 29"/>
                <a:gd name="T11" fmla="*/ 26 h 26"/>
                <a:gd name="T12" fmla="*/ 0 w 29"/>
                <a:gd name="T13" fmla="*/ 24 h 26"/>
                <a:gd name="T14" fmla="*/ 0 w 29"/>
                <a:gd name="T15" fmla="*/ 3 h 26"/>
                <a:gd name="T16" fmla="*/ 2 w 29"/>
                <a:gd name="T17" fmla="*/ 0 h 26"/>
                <a:gd name="T18" fmla="*/ 14 w 29"/>
                <a:gd name="T19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9" h="26">
                  <a:moveTo>
                    <a:pt x="14" y="0"/>
                  </a:moveTo>
                  <a:cubicBezTo>
                    <a:pt x="18" y="0"/>
                    <a:pt x="22" y="0"/>
                    <a:pt x="26" y="0"/>
                  </a:cubicBezTo>
                  <a:cubicBezTo>
                    <a:pt x="28" y="0"/>
                    <a:pt x="29" y="1"/>
                    <a:pt x="29" y="3"/>
                  </a:cubicBezTo>
                  <a:cubicBezTo>
                    <a:pt x="29" y="10"/>
                    <a:pt x="29" y="17"/>
                    <a:pt x="29" y="24"/>
                  </a:cubicBezTo>
                  <a:cubicBezTo>
                    <a:pt x="29" y="26"/>
                    <a:pt x="28" y="26"/>
                    <a:pt x="26" y="26"/>
                  </a:cubicBezTo>
                  <a:cubicBezTo>
                    <a:pt x="18" y="26"/>
                    <a:pt x="10" y="26"/>
                    <a:pt x="2" y="26"/>
                  </a:cubicBezTo>
                  <a:cubicBezTo>
                    <a:pt x="0" y="26"/>
                    <a:pt x="0" y="26"/>
                    <a:pt x="0" y="24"/>
                  </a:cubicBezTo>
                  <a:cubicBezTo>
                    <a:pt x="0" y="17"/>
                    <a:pt x="0" y="10"/>
                    <a:pt x="0" y="3"/>
                  </a:cubicBezTo>
                  <a:cubicBezTo>
                    <a:pt x="0" y="1"/>
                    <a:pt x="0" y="0"/>
                    <a:pt x="2" y="0"/>
                  </a:cubicBezTo>
                  <a:cubicBezTo>
                    <a:pt x="6" y="0"/>
                    <a:pt x="10" y="0"/>
                    <a:pt x="14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" name="Freeform 13">
              <a:extLst>
                <a:ext uri="{FF2B5EF4-FFF2-40B4-BE49-F238E27FC236}">
                  <a16:creationId xmlns:a16="http://schemas.microsoft.com/office/drawing/2014/main" id="{A8848C3F-E3DE-4F75-8480-052B382819EB}"/>
                </a:ext>
              </a:extLst>
            </p:cNvPr>
            <p:cNvSpPr>
              <a:spLocks/>
            </p:cNvSpPr>
            <p:nvPr/>
          </p:nvSpPr>
          <p:spPr bwMode="auto">
            <a:xfrm>
              <a:off x="4284663" y="3313113"/>
              <a:ext cx="65088" cy="57150"/>
            </a:xfrm>
            <a:custGeom>
              <a:avLst/>
              <a:gdLst>
                <a:gd name="T0" fmla="*/ 15 w 29"/>
                <a:gd name="T1" fmla="*/ 0 h 26"/>
                <a:gd name="T2" fmla="*/ 27 w 29"/>
                <a:gd name="T3" fmla="*/ 0 h 26"/>
                <a:gd name="T4" fmla="*/ 29 w 29"/>
                <a:gd name="T5" fmla="*/ 2 h 26"/>
                <a:gd name="T6" fmla="*/ 29 w 29"/>
                <a:gd name="T7" fmla="*/ 24 h 26"/>
                <a:gd name="T8" fmla="*/ 27 w 29"/>
                <a:gd name="T9" fmla="*/ 26 h 26"/>
                <a:gd name="T10" fmla="*/ 3 w 29"/>
                <a:gd name="T11" fmla="*/ 26 h 26"/>
                <a:gd name="T12" fmla="*/ 0 w 29"/>
                <a:gd name="T13" fmla="*/ 24 h 26"/>
                <a:gd name="T14" fmla="*/ 0 w 29"/>
                <a:gd name="T15" fmla="*/ 3 h 26"/>
                <a:gd name="T16" fmla="*/ 3 w 29"/>
                <a:gd name="T17" fmla="*/ 0 h 26"/>
                <a:gd name="T18" fmla="*/ 15 w 29"/>
                <a:gd name="T19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9" h="26">
                  <a:moveTo>
                    <a:pt x="15" y="0"/>
                  </a:moveTo>
                  <a:cubicBezTo>
                    <a:pt x="19" y="0"/>
                    <a:pt x="23" y="0"/>
                    <a:pt x="27" y="0"/>
                  </a:cubicBezTo>
                  <a:cubicBezTo>
                    <a:pt x="29" y="0"/>
                    <a:pt x="29" y="1"/>
                    <a:pt x="29" y="2"/>
                  </a:cubicBezTo>
                  <a:cubicBezTo>
                    <a:pt x="29" y="10"/>
                    <a:pt x="29" y="17"/>
                    <a:pt x="29" y="24"/>
                  </a:cubicBezTo>
                  <a:cubicBezTo>
                    <a:pt x="29" y="26"/>
                    <a:pt x="29" y="26"/>
                    <a:pt x="27" y="26"/>
                  </a:cubicBezTo>
                  <a:cubicBezTo>
                    <a:pt x="19" y="26"/>
                    <a:pt x="11" y="26"/>
                    <a:pt x="3" y="26"/>
                  </a:cubicBezTo>
                  <a:cubicBezTo>
                    <a:pt x="1" y="26"/>
                    <a:pt x="0" y="25"/>
                    <a:pt x="0" y="24"/>
                  </a:cubicBezTo>
                  <a:cubicBezTo>
                    <a:pt x="0" y="17"/>
                    <a:pt x="0" y="10"/>
                    <a:pt x="0" y="3"/>
                  </a:cubicBezTo>
                  <a:cubicBezTo>
                    <a:pt x="0" y="1"/>
                    <a:pt x="1" y="0"/>
                    <a:pt x="3" y="0"/>
                  </a:cubicBezTo>
                  <a:cubicBezTo>
                    <a:pt x="7" y="0"/>
                    <a:pt x="11" y="0"/>
                    <a:pt x="15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" name="Freeform 14">
              <a:extLst>
                <a:ext uri="{FF2B5EF4-FFF2-40B4-BE49-F238E27FC236}">
                  <a16:creationId xmlns:a16="http://schemas.microsoft.com/office/drawing/2014/main" id="{A06797B4-9E74-4664-A6F2-181207C77443}"/>
                </a:ext>
              </a:extLst>
            </p:cNvPr>
            <p:cNvSpPr>
              <a:spLocks/>
            </p:cNvSpPr>
            <p:nvPr/>
          </p:nvSpPr>
          <p:spPr bwMode="auto">
            <a:xfrm>
              <a:off x="4437063" y="3313113"/>
              <a:ext cx="65088" cy="57150"/>
            </a:xfrm>
            <a:custGeom>
              <a:avLst/>
              <a:gdLst>
                <a:gd name="T0" fmla="*/ 15 w 29"/>
                <a:gd name="T1" fmla="*/ 0 h 26"/>
                <a:gd name="T2" fmla="*/ 26 w 29"/>
                <a:gd name="T3" fmla="*/ 0 h 26"/>
                <a:gd name="T4" fmla="*/ 29 w 29"/>
                <a:gd name="T5" fmla="*/ 3 h 26"/>
                <a:gd name="T6" fmla="*/ 29 w 29"/>
                <a:gd name="T7" fmla="*/ 24 h 26"/>
                <a:gd name="T8" fmla="*/ 27 w 29"/>
                <a:gd name="T9" fmla="*/ 26 h 26"/>
                <a:gd name="T10" fmla="*/ 3 w 29"/>
                <a:gd name="T11" fmla="*/ 26 h 26"/>
                <a:gd name="T12" fmla="*/ 0 w 29"/>
                <a:gd name="T13" fmla="*/ 24 h 26"/>
                <a:gd name="T14" fmla="*/ 0 w 29"/>
                <a:gd name="T15" fmla="*/ 2 h 26"/>
                <a:gd name="T16" fmla="*/ 3 w 29"/>
                <a:gd name="T17" fmla="*/ 0 h 26"/>
                <a:gd name="T18" fmla="*/ 15 w 29"/>
                <a:gd name="T19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9" h="26">
                  <a:moveTo>
                    <a:pt x="15" y="0"/>
                  </a:moveTo>
                  <a:cubicBezTo>
                    <a:pt x="19" y="0"/>
                    <a:pt x="23" y="0"/>
                    <a:pt x="26" y="0"/>
                  </a:cubicBezTo>
                  <a:cubicBezTo>
                    <a:pt x="28" y="0"/>
                    <a:pt x="29" y="1"/>
                    <a:pt x="29" y="3"/>
                  </a:cubicBezTo>
                  <a:cubicBezTo>
                    <a:pt x="29" y="10"/>
                    <a:pt x="29" y="17"/>
                    <a:pt x="29" y="24"/>
                  </a:cubicBezTo>
                  <a:cubicBezTo>
                    <a:pt x="29" y="25"/>
                    <a:pt x="28" y="26"/>
                    <a:pt x="27" y="26"/>
                  </a:cubicBezTo>
                  <a:cubicBezTo>
                    <a:pt x="19" y="26"/>
                    <a:pt x="11" y="26"/>
                    <a:pt x="3" y="26"/>
                  </a:cubicBezTo>
                  <a:cubicBezTo>
                    <a:pt x="1" y="26"/>
                    <a:pt x="0" y="26"/>
                    <a:pt x="0" y="24"/>
                  </a:cubicBezTo>
                  <a:cubicBezTo>
                    <a:pt x="0" y="17"/>
                    <a:pt x="0" y="10"/>
                    <a:pt x="0" y="2"/>
                  </a:cubicBezTo>
                  <a:cubicBezTo>
                    <a:pt x="0" y="1"/>
                    <a:pt x="1" y="0"/>
                    <a:pt x="3" y="0"/>
                  </a:cubicBezTo>
                  <a:cubicBezTo>
                    <a:pt x="7" y="0"/>
                    <a:pt x="11" y="0"/>
                    <a:pt x="15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" name="Freeform 15">
              <a:extLst>
                <a:ext uri="{FF2B5EF4-FFF2-40B4-BE49-F238E27FC236}">
                  <a16:creationId xmlns:a16="http://schemas.microsoft.com/office/drawing/2014/main" id="{2D9314B5-7319-448F-955C-4E1C1A7DE364}"/>
                </a:ext>
              </a:extLst>
            </p:cNvPr>
            <p:cNvSpPr>
              <a:spLocks/>
            </p:cNvSpPr>
            <p:nvPr/>
          </p:nvSpPr>
          <p:spPr bwMode="auto">
            <a:xfrm>
              <a:off x="4132263" y="3313113"/>
              <a:ext cx="66675" cy="57150"/>
            </a:xfrm>
            <a:custGeom>
              <a:avLst/>
              <a:gdLst>
                <a:gd name="T0" fmla="*/ 15 w 30"/>
                <a:gd name="T1" fmla="*/ 0 h 26"/>
                <a:gd name="T2" fmla="*/ 27 w 30"/>
                <a:gd name="T3" fmla="*/ 0 h 26"/>
                <a:gd name="T4" fmla="*/ 30 w 30"/>
                <a:gd name="T5" fmla="*/ 3 h 26"/>
                <a:gd name="T6" fmla="*/ 30 w 30"/>
                <a:gd name="T7" fmla="*/ 24 h 26"/>
                <a:gd name="T8" fmla="*/ 27 w 30"/>
                <a:gd name="T9" fmla="*/ 26 h 26"/>
                <a:gd name="T10" fmla="*/ 3 w 30"/>
                <a:gd name="T11" fmla="*/ 26 h 26"/>
                <a:gd name="T12" fmla="*/ 0 w 30"/>
                <a:gd name="T13" fmla="*/ 24 h 26"/>
                <a:gd name="T14" fmla="*/ 0 w 30"/>
                <a:gd name="T15" fmla="*/ 3 h 26"/>
                <a:gd name="T16" fmla="*/ 3 w 30"/>
                <a:gd name="T17" fmla="*/ 0 h 26"/>
                <a:gd name="T18" fmla="*/ 15 w 30"/>
                <a:gd name="T19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0" h="26">
                  <a:moveTo>
                    <a:pt x="15" y="0"/>
                  </a:moveTo>
                  <a:cubicBezTo>
                    <a:pt x="19" y="0"/>
                    <a:pt x="23" y="0"/>
                    <a:pt x="27" y="0"/>
                  </a:cubicBezTo>
                  <a:cubicBezTo>
                    <a:pt x="29" y="0"/>
                    <a:pt x="30" y="1"/>
                    <a:pt x="30" y="3"/>
                  </a:cubicBezTo>
                  <a:cubicBezTo>
                    <a:pt x="30" y="10"/>
                    <a:pt x="30" y="17"/>
                    <a:pt x="30" y="24"/>
                  </a:cubicBezTo>
                  <a:cubicBezTo>
                    <a:pt x="30" y="26"/>
                    <a:pt x="29" y="26"/>
                    <a:pt x="27" y="26"/>
                  </a:cubicBezTo>
                  <a:cubicBezTo>
                    <a:pt x="19" y="26"/>
                    <a:pt x="11" y="26"/>
                    <a:pt x="3" y="26"/>
                  </a:cubicBezTo>
                  <a:cubicBezTo>
                    <a:pt x="1" y="26"/>
                    <a:pt x="0" y="26"/>
                    <a:pt x="0" y="24"/>
                  </a:cubicBezTo>
                  <a:cubicBezTo>
                    <a:pt x="0" y="17"/>
                    <a:pt x="0" y="10"/>
                    <a:pt x="0" y="3"/>
                  </a:cubicBezTo>
                  <a:cubicBezTo>
                    <a:pt x="0" y="1"/>
                    <a:pt x="1" y="0"/>
                    <a:pt x="3" y="0"/>
                  </a:cubicBezTo>
                  <a:cubicBezTo>
                    <a:pt x="7" y="0"/>
                    <a:pt x="11" y="0"/>
                    <a:pt x="15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" name="Freeform 16">
              <a:extLst>
                <a:ext uri="{FF2B5EF4-FFF2-40B4-BE49-F238E27FC236}">
                  <a16:creationId xmlns:a16="http://schemas.microsoft.com/office/drawing/2014/main" id="{B9034915-8F28-4F37-BA68-2E859E0091B8}"/>
                </a:ext>
              </a:extLst>
            </p:cNvPr>
            <p:cNvSpPr>
              <a:spLocks/>
            </p:cNvSpPr>
            <p:nvPr/>
          </p:nvSpPr>
          <p:spPr bwMode="auto">
            <a:xfrm>
              <a:off x="4360863" y="3171825"/>
              <a:ext cx="65088" cy="60325"/>
            </a:xfrm>
            <a:custGeom>
              <a:avLst/>
              <a:gdLst>
                <a:gd name="T0" fmla="*/ 15 w 30"/>
                <a:gd name="T1" fmla="*/ 0 h 27"/>
                <a:gd name="T2" fmla="*/ 27 w 30"/>
                <a:gd name="T3" fmla="*/ 0 h 27"/>
                <a:gd name="T4" fmla="*/ 30 w 30"/>
                <a:gd name="T5" fmla="*/ 3 h 27"/>
                <a:gd name="T6" fmla="*/ 30 w 30"/>
                <a:gd name="T7" fmla="*/ 24 h 27"/>
                <a:gd name="T8" fmla="*/ 27 w 30"/>
                <a:gd name="T9" fmla="*/ 27 h 27"/>
                <a:gd name="T10" fmla="*/ 3 w 30"/>
                <a:gd name="T11" fmla="*/ 27 h 27"/>
                <a:gd name="T12" fmla="*/ 1 w 30"/>
                <a:gd name="T13" fmla="*/ 24 h 27"/>
                <a:gd name="T14" fmla="*/ 1 w 30"/>
                <a:gd name="T15" fmla="*/ 3 h 27"/>
                <a:gd name="T16" fmla="*/ 3 w 30"/>
                <a:gd name="T17" fmla="*/ 0 h 27"/>
                <a:gd name="T18" fmla="*/ 15 w 30"/>
                <a:gd name="T19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0" h="27">
                  <a:moveTo>
                    <a:pt x="15" y="0"/>
                  </a:moveTo>
                  <a:cubicBezTo>
                    <a:pt x="19" y="0"/>
                    <a:pt x="23" y="0"/>
                    <a:pt x="27" y="0"/>
                  </a:cubicBezTo>
                  <a:cubicBezTo>
                    <a:pt x="29" y="0"/>
                    <a:pt x="30" y="1"/>
                    <a:pt x="30" y="3"/>
                  </a:cubicBezTo>
                  <a:cubicBezTo>
                    <a:pt x="30" y="10"/>
                    <a:pt x="30" y="17"/>
                    <a:pt x="30" y="24"/>
                  </a:cubicBezTo>
                  <a:cubicBezTo>
                    <a:pt x="30" y="26"/>
                    <a:pt x="29" y="27"/>
                    <a:pt x="27" y="27"/>
                  </a:cubicBezTo>
                  <a:cubicBezTo>
                    <a:pt x="19" y="27"/>
                    <a:pt x="11" y="27"/>
                    <a:pt x="3" y="27"/>
                  </a:cubicBezTo>
                  <a:cubicBezTo>
                    <a:pt x="1" y="27"/>
                    <a:pt x="1" y="26"/>
                    <a:pt x="1" y="24"/>
                  </a:cubicBezTo>
                  <a:cubicBezTo>
                    <a:pt x="1" y="17"/>
                    <a:pt x="0" y="10"/>
                    <a:pt x="1" y="3"/>
                  </a:cubicBezTo>
                  <a:cubicBezTo>
                    <a:pt x="1" y="1"/>
                    <a:pt x="1" y="0"/>
                    <a:pt x="3" y="0"/>
                  </a:cubicBezTo>
                  <a:cubicBezTo>
                    <a:pt x="7" y="0"/>
                    <a:pt x="11" y="0"/>
                    <a:pt x="15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Freeform 17">
              <a:extLst>
                <a:ext uri="{FF2B5EF4-FFF2-40B4-BE49-F238E27FC236}">
                  <a16:creationId xmlns:a16="http://schemas.microsoft.com/office/drawing/2014/main" id="{803E6D35-9CFF-4C6D-905C-CC036D88F68F}"/>
                </a:ext>
              </a:extLst>
            </p:cNvPr>
            <p:cNvSpPr>
              <a:spLocks/>
            </p:cNvSpPr>
            <p:nvPr/>
          </p:nvSpPr>
          <p:spPr bwMode="auto">
            <a:xfrm>
              <a:off x="4362450" y="3313113"/>
              <a:ext cx="63500" cy="57150"/>
            </a:xfrm>
            <a:custGeom>
              <a:avLst/>
              <a:gdLst>
                <a:gd name="T0" fmla="*/ 14 w 29"/>
                <a:gd name="T1" fmla="*/ 26 h 26"/>
                <a:gd name="T2" fmla="*/ 2 w 29"/>
                <a:gd name="T3" fmla="*/ 26 h 26"/>
                <a:gd name="T4" fmla="*/ 0 w 29"/>
                <a:gd name="T5" fmla="*/ 23 h 26"/>
                <a:gd name="T6" fmla="*/ 0 w 29"/>
                <a:gd name="T7" fmla="*/ 3 h 26"/>
                <a:gd name="T8" fmla="*/ 2 w 29"/>
                <a:gd name="T9" fmla="*/ 0 h 26"/>
                <a:gd name="T10" fmla="*/ 26 w 29"/>
                <a:gd name="T11" fmla="*/ 0 h 26"/>
                <a:gd name="T12" fmla="*/ 29 w 29"/>
                <a:gd name="T13" fmla="*/ 3 h 26"/>
                <a:gd name="T14" fmla="*/ 29 w 29"/>
                <a:gd name="T15" fmla="*/ 24 h 26"/>
                <a:gd name="T16" fmla="*/ 26 w 29"/>
                <a:gd name="T17" fmla="*/ 26 h 26"/>
                <a:gd name="T18" fmla="*/ 14 w 29"/>
                <a:gd name="T19" fmla="*/ 2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9" h="26">
                  <a:moveTo>
                    <a:pt x="14" y="26"/>
                  </a:moveTo>
                  <a:cubicBezTo>
                    <a:pt x="10" y="26"/>
                    <a:pt x="6" y="26"/>
                    <a:pt x="2" y="26"/>
                  </a:cubicBezTo>
                  <a:cubicBezTo>
                    <a:pt x="0" y="26"/>
                    <a:pt x="0" y="26"/>
                    <a:pt x="0" y="23"/>
                  </a:cubicBezTo>
                  <a:cubicBezTo>
                    <a:pt x="0" y="17"/>
                    <a:pt x="0" y="10"/>
                    <a:pt x="0" y="3"/>
                  </a:cubicBezTo>
                  <a:cubicBezTo>
                    <a:pt x="0" y="1"/>
                    <a:pt x="0" y="0"/>
                    <a:pt x="2" y="0"/>
                  </a:cubicBezTo>
                  <a:cubicBezTo>
                    <a:pt x="10" y="0"/>
                    <a:pt x="18" y="0"/>
                    <a:pt x="26" y="0"/>
                  </a:cubicBezTo>
                  <a:cubicBezTo>
                    <a:pt x="28" y="0"/>
                    <a:pt x="29" y="1"/>
                    <a:pt x="29" y="3"/>
                  </a:cubicBezTo>
                  <a:cubicBezTo>
                    <a:pt x="29" y="10"/>
                    <a:pt x="29" y="17"/>
                    <a:pt x="29" y="24"/>
                  </a:cubicBezTo>
                  <a:cubicBezTo>
                    <a:pt x="29" y="26"/>
                    <a:pt x="28" y="26"/>
                    <a:pt x="26" y="26"/>
                  </a:cubicBezTo>
                  <a:cubicBezTo>
                    <a:pt x="22" y="26"/>
                    <a:pt x="18" y="26"/>
                    <a:pt x="14" y="2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Oval 18">
              <a:extLst>
                <a:ext uri="{FF2B5EF4-FFF2-40B4-BE49-F238E27FC236}">
                  <a16:creationId xmlns:a16="http://schemas.microsoft.com/office/drawing/2014/main" id="{5DFFDDAE-BC26-4ED8-91DF-684FDF8692A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06938" y="3849688"/>
              <a:ext cx="17463" cy="1746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" name="Freeform 19">
              <a:extLst>
                <a:ext uri="{FF2B5EF4-FFF2-40B4-BE49-F238E27FC236}">
                  <a16:creationId xmlns:a16="http://schemas.microsoft.com/office/drawing/2014/main" id="{61C09EFB-484B-4C12-A279-A566FCCE37FF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949700" y="3670300"/>
              <a:ext cx="139700" cy="206375"/>
            </a:xfrm>
            <a:custGeom>
              <a:avLst/>
              <a:gdLst>
                <a:gd name="T0" fmla="*/ 63 w 63"/>
                <a:gd name="T1" fmla="*/ 11 h 93"/>
                <a:gd name="T2" fmla="*/ 63 w 63"/>
                <a:gd name="T3" fmla="*/ 5 h 93"/>
                <a:gd name="T4" fmla="*/ 58 w 63"/>
                <a:gd name="T5" fmla="*/ 0 h 93"/>
                <a:gd name="T6" fmla="*/ 51 w 63"/>
                <a:gd name="T7" fmla="*/ 4 h 93"/>
                <a:gd name="T8" fmla="*/ 51 w 63"/>
                <a:gd name="T9" fmla="*/ 7 h 93"/>
                <a:gd name="T10" fmla="*/ 51 w 63"/>
                <a:gd name="T11" fmla="*/ 32 h 93"/>
                <a:gd name="T12" fmla="*/ 51 w 63"/>
                <a:gd name="T13" fmla="*/ 33 h 93"/>
                <a:gd name="T14" fmla="*/ 50 w 63"/>
                <a:gd name="T15" fmla="*/ 33 h 93"/>
                <a:gd name="T16" fmla="*/ 30 w 63"/>
                <a:gd name="T17" fmla="*/ 27 h 93"/>
                <a:gd name="T18" fmla="*/ 1 w 63"/>
                <a:gd name="T19" fmla="*/ 51 h 93"/>
                <a:gd name="T20" fmla="*/ 0 w 63"/>
                <a:gd name="T21" fmla="*/ 54 h 93"/>
                <a:gd name="T22" fmla="*/ 0 w 63"/>
                <a:gd name="T23" fmla="*/ 60 h 93"/>
                <a:gd name="T24" fmla="*/ 0 w 63"/>
                <a:gd name="T25" fmla="*/ 62 h 93"/>
                <a:gd name="T26" fmla="*/ 0 w 63"/>
                <a:gd name="T27" fmla="*/ 62 h 93"/>
                <a:gd name="T28" fmla="*/ 1 w 63"/>
                <a:gd name="T29" fmla="*/ 65 h 93"/>
                <a:gd name="T30" fmla="*/ 40 w 63"/>
                <a:gd name="T31" fmla="*/ 88 h 93"/>
                <a:gd name="T32" fmla="*/ 63 w 63"/>
                <a:gd name="T33" fmla="*/ 59 h 93"/>
                <a:gd name="T34" fmla="*/ 63 w 63"/>
                <a:gd name="T35" fmla="*/ 11 h 93"/>
                <a:gd name="T36" fmla="*/ 31 w 63"/>
                <a:gd name="T37" fmla="*/ 77 h 93"/>
                <a:gd name="T38" fmla="*/ 12 w 63"/>
                <a:gd name="T39" fmla="*/ 58 h 93"/>
                <a:gd name="T40" fmla="*/ 32 w 63"/>
                <a:gd name="T41" fmla="*/ 38 h 93"/>
                <a:gd name="T42" fmla="*/ 51 w 63"/>
                <a:gd name="T43" fmla="*/ 58 h 93"/>
                <a:gd name="T44" fmla="*/ 31 w 63"/>
                <a:gd name="T45" fmla="*/ 77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63" h="93">
                  <a:moveTo>
                    <a:pt x="63" y="11"/>
                  </a:moveTo>
                  <a:cubicBezTo>
                    <a:pt x="63" y="9"/>
                    <a:pt x="63" y="7"/>
                    <a:pt x="63" y="5"/>
                  </a:cubicBezTo>
                  <a:cubicBezTo>
                    <a:pt x="63" y="3"/>
                    <a:pt x="60" y="0"/>
                    <a:pt x="58" y="0"/>
                  </a:cubicBezTo>
                  <a:cubicBezTo>
                    <a:pt x="55" y="0"/>
                    <a:pt x="52" y="1"/>
                    <a:pt x="51" y="4"/>
                  </a:cubicBezTo>
                  <a:cubicBezTo>
                    <a:pt x="51" y="5"/>
                    <a:pt x="51" y="6"/>
                    <a:pt x="51" y="7"/>
                  </a:cubicBezTo>
                  <a:cubicBezTo>
                    <a:pt x="51" y="15"/>
                    <a:pt x="51" y="24"/>
                    <a:pt x="51" y="32"/>
                  </a:cubicBezTo>
                  <a:cubicBezTo>
                    <a:pt x="51" y="32"/>
                    <a:pt x="51" y="33"/>
                    <a:pt x="51" y="33"/>
                  </a:cubicBezTo>
                  <a:cubicBezTo>
                    <a:pt x="51" y="33"/>
                    <a:pt x="50" y="33"/>
                    <a:pt x="50" y="33"/>
                  </a:cubicBezTo>
                  <a:cubicBezTo>
                    <a:pt x="44" y="28"/>
                    <a:pt x="38" y="27"/>
                    <a:pt x="30" y="27"/>
                  </a:cubicBezTo>
                  <a:cubicBezTo>
                    <a:pt x="16" y="27"/>
                    <a:pt x="4" y="37"/>
                    <a:pt x="1" y="51"/>
                  </a:cubicBezTo>
                  <a:cubicBezTo>
                    <a:pt x="1" y="52"/>
                    <a:pt x="1" y="53"/>
                    <a:pt x="0" y="54"/>
                  </a:cubicBezTo>
                  <a:cubicBezTo>
                    <a:pt x="0" y="56"/>
                    <a:pt x="0" y="58"/>
                    <a:pt x="0" y="60"/>
                  </a:cubicBezTo>
                  <a:cubicBezTo>
                    <a:pt x="1" y="60"/>
                    <a:pt x="1" y="61"/>
                    <a:pt x="0" y="62"/>
                  </a:cubicBezTo>
                  <a:cubicBezTo>
                    <a:pt x="0" y="62"/>
                    <a:pt x="0" y="62"/>
                    <a:pt x="0" y="62"/>
                  </a:cubicBezTo>
                  <a:cubicBezTo>
                    <a:pt x="1" y="63"/>
                    <a:pt x="1" y="64"/>
                    <a:pt x="1" y="65"/>
                  </a:cubicBezTo>
                  <a:cubicBezTo>
                    <a:pt x="5" y="82"/>
                    <a:pt x="23" y="93"/>
                    <a:pt x="40" y="88"/>
                  </a:cubicBezTo>
                  <a:cubicBezTo>
                    <a:pt x="53" y="84"/>
                    <a:pt x="63" y="72"/>
                    <a:pt x="63" y="59"/>
                  </a:cubicBezTo>
                  <a:cubicBezTo>
                    <a:pt x="63" y="43"/>
                    <a:pt x="63" y="27"/>
                    <a:pt x="63" y="11"/>
                  </a:cubicBezTo>
                  <a:close/>
                  <a:moveTo>
                    <a:pt x="31" y="77"/>
                  </a:moveTo>
                  <a:cubicBezTo>
                    <a:pt x="21" y="77"/>
                    <a:pt x="12" y="69"/>
                    <a:pt x="12" y="58"/>
                  </a:cubicBezTo>
                  <a:cubicBezTo>
                    <a:pt x="12" y="47"/>
                    <a:pt x="21" y="38"/>
                    <a:pt x="32" y="38"/>
                  </a:cubicBezTo>
                  <a:cubicBezTo>
                    <a:pt x="42" y="38"/>
                    <a:pt x="51" y="47"/>
                    <a:pt x="51" y="58"/>
                  </a:cubicBezTo>
                  <a:cubicBezTo>
                    <a:pt x="51" y="69"/>
                    <a:pt x="42" y="77"/>
                    <a:pt x="31" y="7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" name="Freeform 20">
              <a:extLst>
                <a:ext uri="{FF2B5EF4-FFF2-40B4-BE49-F238E27FC236}">
                  <a16:creationId xmlns:a16="http://schemas.microsoft.com/office/drawing/2014/main" id="{9792C776-9364-41ED-B6AD-EBDD06C786A3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497388" y="3725863"/>
              <a:ext cx="147638" cy="142875"/>
            </a:xfrm>
            <a:custGeom>
              <a:avLst/>
              <a:gdLst>
                <a:gd name="T0" fmla="*/ 66 w 67"/>
                <a:gd name="T1" fmla="*/ 26 h 65"/>
                <a:gd name="T2" fmla="*/ 31 w 67"/>
                <a:gd name="T3" fmla="*/ 2 h 65"/>
                <a:gd name="T4" fmla="*/ 6 w 67"/>
                <a:gd name="T5" fmla="*/ 42 h 65"/>
                <a:gd name="T6" fmla="*/ 38 w 67"/>
                <a:gd name="T7" fmla="*/ 64 h 65"/>
                <a:gd name="T8" fmla="*/ 56 w 67"/>
                <a:gd name="T9" fmla="*/ 57 h 65"/>
                <a:gd name="T10" fmla="*/ 59 w 67"/>
                <a:gd name="T11" fmla="*/ 51 h 65"/>
                <a:gd name="T12" fmla="*/ 55 w 67"/>
                <a:gd name="T13" fmla="*/ 46 h 65"/>
                <a:gd name="T14" fmla="*/ 49 w 67"/>
                <a:gd name="T15" fmla="*/ 48 h 65"/>
                <a:gd name="T16" fmla="*/ 17 w 67"/>
                <a:gd name="T17" fmla="*/ 40 h 65"/>
                <a:gd name="T18" fmla="*/ 18 w 67"/>
                <a:gd name="T19" fmla="*/ 39 h 65"/>
                <a:gd name="T20" fmla="*/ 40 w 67"/>
                <a:gd name="T21" fmla="*/ 39 h 65"/>
                <a:gd name="T22" fmla="*/ 40 w 67"/>
                <a:gd name="T23" fmla="*/ 39 h 65"/>
                <a:gd name="T24" fmla="*/ 61 w 67"/>
                <a:gd name="T25" fmla="*/ 39 h 65"/>
                <a:gd name="T26" fmla="*/ 67 w 67"/>
                <a:gd name="T27" fmla="*/ 33 h 65"/>
                <a:gd name="T28" fmla="*/ 66 w 67"/>
                <a:gd name="T29" fmla="*/ 26 h 65"/>
                <a:gd name="T30" fmla="*/ 53 w 67"/>
                <a:gd name="T31" fmla="*/ 27 h 65"/>
                <a:gd name="T32" fmla="*/ 36 w 67"/>
                <a:gd name="T33" fmla="*/ 27 h 65"/>
                <a:gd name="T34" fmla="*/ 19 w 67"/>
                <a:gd name="T35" fmla="*/ 27 h 65"/>
                <a:gd name="T36" fmla="*/ 17 w 67"/>
                <a:gd name="T37" fmla="*/ 25 h 65"/>
                <a:gd name="T38" fmla="*/ 48 w 67"/>
                <a:gd name="T39" fmla="*/ 18 h 65"/>
                <a:gd name="T40" fmla="*/ 54 w 67"/>
                <a:gd name="T41" fmla="*/ 26 h 65"/>
                <a:gd name="T42" fmla="*/ 53 w 67"/>
                <a:gd name="T43" fmla="*/ 27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67" h="65">
                  <a:moveTo>
                    <a:pt x="66" y="26"/>
                  </a:moveTo>
                  <a:cubicBezTo>
                    <a:pt x="62" y="10"/>
                    <a:pt x="47" y="0"/>
                    <a:pt x="31" y="2"/>
                  </a:cubicBezTo>
                  <a:cubicBezTo>
                    <a:pt x="12" y="5"/>
                    <a:pt x="0" y="24"/>
                    <a:pt x="6" y="42"/>
                  </a:cubicBezTo>
                  <a:cubicBezTo>
                    <a:pt x="10" y="56"/>
                    <a:pt x="24" y="65"/>
                    <a:pt x="38" y="64"/>
                  </a:cubicBezTo>
                  <a:cubicBezTo>
                    <a:pt x="45" y="64"/>
                    <a:pt x="51" y="61"/>
                    <a:pt x="56" y="57"/>
                  </a:cubicBezTo>
                  <a:cubicBezTo>
                    <a:pt x="58" y="55"/>
                    <a:pt x="59" y="53"/>
                    <a:pt x="59" y="51"/>
                  </a:cubicBezTo>
                  <a:cubicBezTo>
                    <a:pt x="58" y="49"/>
                    <a:pt x="57" y="47"/>
                    <a:pt x="55" y="46"/>
                  </a:cubicBezTo>
                  <a:cubicBezTo>
                    <a:pt x="52" y="45"/>
                    <a:pt x="50" y="46"/>
                    <a:pt x="49" y="48"/>
                  </a:cubicBezTo>
                  <a:cubicBezTo>
                    <a:pt x="39" y="57"/>
                    <a:pt x="22" y="53"/>
                    <a:pt x="17" y="40"/>
                  </a:cubicBezTo>
                  <a:cubicBezTo>
                    <a:pt x="17" y="39"/>
                    <a:pt x="17" y="39"/>
                    <a:pt x="18" y="39"/>
                  </a:cubicBezTo>
                  <a:cubicBezTo>
                    <a:pt x="25" y="39"/>
                    <a:pt x="33" y="39"/>
                    <a:pt x="40" y="39"/>
                  </a:cubicBezTo>
                  <a:cubicBezTo>
                    <a:pt x="40" y="39"/>
                    <a:pt x="40" y="39"/>
                    <a:pt x="40" y="39"/>
                  </a:cubicBezTo>
                  <a:cubicBezTo>
                    <a:pt x="47" y="39"/>
                    <a:pt x="54" y="39"/>
                    <a:pt x="61" y="39"/>
                  </a:cubicBezTo>
                  <a:cubicBezTo>
                    <a:pt x="64" y="39"/>
                    <a:pt x="67" y="36"/>
                    <a:pt x="67" y="33"/>
                  </a:cubicBezTo>
                  <a:cubicBezTo>
                    <a:pt x="67" y="31"/>
                    <a:pt x="67" y="28"/>
                    <a:pt x="66" y="26"/>
                  </a:cubicBezTo>
                  <a:close/>
                  <a:moveTo>
                    <a:pt x="53" y="27"/>
                  </a:moveTo>
                  <a:cubicBezTo>
                    <a:pt x="47" y="27"/>
                    <a:pt x="41" y="27"/>
                    <a:pt x="36" y="27"/>
                  </a:cubicBezTo>
                  <a:cubicBezTo>
                    <a:pt x="30" y="27"/>
                    <a:pt x="24" y="27"/>
                    <a:pt x="19" y="27"/>
                  </a:cubicBezTo>
                  <a:cubicBezTo>
                    <a:pt x="17" y="27"/>
                    <a:pt x="17" y="27"/>
                    <a:pt x="17" y="25"/>
                  </a:cubicBezTo>
                  <a:cubicBezTo>
                    <a:pt x="22" y="13"/>
                    <a:pt x="39" y="10"/>
                    <a:pt x="48" y="18"/>
                  </a:cubicBezTo>
                  <a:cubicBezTo>
                    <a:pt x="51" y="20"/>
                    <a:pt x="53" y="23"/>
                    <a:pt x="54" y="26"/>
                  </a:cubicBezTo>
                  <a:cubicBezTo>
                    <a:pt x="54" y="27"/>
                    <a:pt x="54" y="27"/>
                    <a:pt x="53" y="2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" name="Freeform 21">
              <a:extLst>
                <a:ext uri="{FF2B5EF4-FFF2-40B4-BE49-F238E27FC236}">
                  <a16:creationId xmlns:a16="http://schemas.microsoft.com/office/drawing/2014/main" id="{BDFE0868-3249-463E-AB83-06601615616A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102100" y="3730625"/>
              <a:ext cx="136525" cy="136525"/>
            </a:xfrm>
            <a:custGeom>
              <a:avLst/>
              <a:gdLst>
                <a:gd name="T0" fmla="*/ 31 w 62"/>
                <a:gd name="T1" fmla="*/ 0 h 62"/>
                <a:gd name="T2" fmla="*/ 0 w 62"/>
                <a:gd name="T3" fmla="*/ 31 h 62"/>
                <a:gd name="T4" fmla="*/ 31 w 62"/>
                <a:gd name="T5" fmla="*/ 62 h 62"/>
                <a:gd name="T6" fmla="*/ 62 w 62"/>
                <a:gd name="T7" fmla="*/ 31 h 62"/>
                <a:gd name="T8" fmla="*/ 31 w 62"/>
                <a:gd name="T9" fmla="*/ 0 h 62"/>
                <a:gd name="T10" fmla="*/ 31 w 62"/>
                <a:gd name="T11" fmla="*/ 50 h 62"/>
                <a:gd name="T12" fmla="*/ 11 w 62"/>
                <a:gd name="T13" fmla="*/ 31 h 62"/>
                <a:gd name="T14" fmla="*/ 31 w 62"/>
                <a:gd name="T15" fmla="*/ 11 h 62"/>
                <a:gd name="T16" fmla="*/ 50 w 62"/>
                <a:gd name="T17" fmla="*/ 31 h 62"/>
                <a:gd name="T18" fmla="*/ 31 w 62"/>
                <a:gd name="T19" fmla="*/ 50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2" h="62">
                  <a:moveTo>
                    <a:pt x="31" y="0"/>
                  </a:moveTo>
                  <a:cubicBezTo>
                    <a:pt x="14" y="0"/>
                    <a:pt x="0" y="13"/>
                    <a:pt x="0" y="31"/>
                  </a:cubicBezTo>
                  <a:cubicBezTo>
                    <a:pt x="0" y="48"/>
                    <a:pt x="14" y="62"/>
                    <a:pt x="31" y="62"/>
                  </a:cubicBezTo>
                  <a:cubicBezTo>
                    <a:pt x="48" y="62"/>
                    <a:pt x="62" y="48"/>
                    <a:pt x="62" y="31"/>
                  </a:cubicBezTo>
                  <a:cubicBezTo>
                    <a:pt x="62" y="14"/>
                    <a:pt x="48" y="0"/>
                    <a:pt x="31" y="0"/>
                  </a:cubicBezTo>
                  <a:close/>
                  <a:moveTo>
                    <a:pt x="31" y="50"/>
                  </a:moveTo>
                  <a:cubicBezTo>
                    <a:pt x="20" y="50"/>
                    <a:pt x="11" y="42"/>
                    <a:pt x="11" y="31"/>
                  </a:cubicBezTo>
                  <a:cubicBezTo>
                    <a:pt x="11" y="20"/>
                    <a:pt x="20" y="11"/>
                    <a:pt x="31" y="11"/>
                  </a:cubicBezTo>
                  <a:cubicBezTo>
                    <a:pt x="42" y="11"/>
                    <a:pt x="51" y="20"/>
                    <a:pt x="50" y="31"/>
                  </a:cubicBezTo>
                  <a:cubicBezTo>
                    <a:pt x="50" y="42"/>
                    <a:pt x="42" y="50"/>
                    <a:pt x="31" y="5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2" name="Freeform 22">
              <a:extLst>
                <a:ext uri="{FF2B5EF4-FFF2-40B4-BE49-F238E27FC236}">
                  <a16:creationId xmlns:a16="http://schemas.microsoft.com/office/drawing/2014/main" id="{93744801-1B4A-4E71-B5FB-AEC43B36497B}"/>
                </a:ext>
              </a:extLst>
            </p:cNvPr>
            <p:cNvSpPr>
              <a:spLocks/>
            </p:cNvSpPr>
            <p:nvPr/>
          </p:nvSpPr>
          <p:spPr bwMode="auto">
            <a:xfrm>
              <a:off x="4708525" y="3851275"/>
              <a:ext cx="14288" cy="14288"/>
            </a:xfrm>
            <a:custGeom>
              <a:avLst/>
              <a:gdLst>
                <a:gd name="T0" fmla="*/ 3 w 6"/>
                <a:gd name="T1" fmla="*/ 0 h 6"/>
                <a:gd name="T2" fmla="*/ 6 w 6"/>
                <a:gd name="T3" fmla="*/ 3 h 6"/>
                <a:gd name="T4" fmla="*/ 3 w 6"/>
                <a:gd name="T5" fmla="*/ 6 h 6"/>
                <a:gd name="T6" fmla="*/ 0 w 6"/>
                <a:gd name="T7" fmla="*/ 3 h 6"/>
                <a:gd name="T8" fmla="*/ 3 w 6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6">
                  <a:moveTo>
                    <a:pt x="3" y="0"/>
                  </a:moveTo>
                  <a:cubicBezTo>
                    <a:pt x="4" y="0"/>
                    <a:pt x="6" y="1"/>
                    <a:pt x="6" y="3"/>
                  </a:cubicBezTo>
                  <a:cubicBezTo>
                    <a:pt x="6" y="4"/>
                    <a:pt x="5" y="6"/>
                    <a:pt x="3" y="6"/>
                  </a:cubicBezTo>
                  <a:cubicBezTo>
                    <a:pt x="1" y="6"/>
                    <a:pt x="0" y="4"/>
                    <a:pt x="0" y="3"/>
                  </a:cubicBezTo>
                  <a:cubicBezTo>
                    <a:pt x="0" y="1"/>
                    <a:pt x="1" y="0"/>
                    <a:pt x="3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3" name="Freeform 23">
              <a:extLst>
                <a:ext uri="{FF2B5EF4-FFF2-40B4-BE49-F238E27FC236}">
                  <a16:creationId xmlns:a16="http://schemas.microsoft.com/office/drawing/2014/main" id="{0FF10DE3-FCF8-4AD3-A3E5-649616BD164C}"/>
                </a:ext>
              </a:extLst>
            </p:cNvPr>
            <p:cNvSpPr>
              <a:spLocks/>
            </p:cNvSpPr>
            <p:nvPr/>
          </p:nvSpPr>
          <p:spPr bwMode="auto">
            <a:xfrm>
              <a:off x="4711700" y="3851275"/>
              <a:ext cx="7938" cy="11113"/>
            </a:xfrm>
            <a:custGeom>
              <a:avLst/>
              <a:gdLst>
                <a:gd name="T0" fmla="*/ 0 w 4"/>
                <a:gd name="T1" fmla="*/ 3 h 5"/>
                <a:gd name="T2" fmla="*/ 3 w 4"/>
                <a:gd name="T3" fmla="*/ 1 h 5"/>
                <a:gd name="T4" fmla="*/ 3 w 4"/>
                <a:gd name="T5" fmla="*/ 2 h 5"/>
                <a:gd name="T6" fmla="*/ 3 w 4"/>
                <a:gd name="T7" fmla="*/ 4 h 5"/>
                <a:gd name="T8" fmla="*/ 3 w 4"/>
                <a:gd name="T9" fmla="*/ 5 h 5"/>
                <a:gd name="T10" fmla="*/ 3 w 4"/>
                <a:gd name="T11" fmla="*/ 5 h 5"/>
                <a:gd name="T12" fmla="*/ 2 w 4"/>
                <a:gd name="T13" fmla="*/ 4 h 5"/>
                <a:gd name="T14" fmla="*/ 2 w 4"/>
                <a:gd name="T15" fmla="*/ 3 h 5"/>
                <a:gd name="T16" fmla="*/ 1 w 4"/>
                <a:gd name="T17" fmla="*/ 4 h 5"/>
                <a:gd name="T18" fmla="*/ 1 w 4"/>
                <a:gd name="T19" fmla="*/ 5 h 5"/>
                <a:gd name="T20" fmla="*/ 0 w 4"/>
                <a:gd name="T21" fmla="*/ 4 h 5"/>
                <a:gd name="T22" fmla="*/ 0 w 4"/>
                <a:gd name="T23" fmla="*/ 3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" h="5">
                  <a:moveTo>
                    <a:pt x="0" y="3"/>
                  </a:moveTo>
                  <a:cubicBezTo>
                    <a:pt x="0" y="1"/>
                    <a:pt x="1" y="0"/>
                    <a:pt x="3" y="1"/>
                  </a:cubicBezTo>
                  <a:cubicBezTo>
                    <a:pt x="3" y="1"/>
                    <a:pt x="4" y="1"/>
                    <a:pt x="3" y="2"/>
                  </a:cubicBezTo>
                  <a:cubicBezTo>
                    <a:pt x="3" y="3"/>
                    <a:pt x="3" y="3"/>
                    <a:pt x="3" y="4"/>
                  </a:cubicBezTo>
                  <a:cubicBezTo>
                    <a:pt x="4" y="4"/>
                    <a:pt x="4" y="5"/>
                    <a:pt x="3" y="5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1" y="3"/>
                    <a:pt x="1" y="3"/>
                    <a:pt x="1" y="4"/>
                  </a:cubicBezTo>
                  <a:cubicBezTo>
                    <a:pt x="1" y="4"/>
                    <a:pt x="1" y="5"/>
                    <a:pt x="1" y="5"/>
                  </a:cubicBezTo>
                  <a:cubicBezTo>
                    <a:pt x="0" y="5"/>
                    <a:pt x="0" y="4"/>
                    <a:pt x="0" y="4"/>
                  </a:cubicBezTo>
                  <a:cubicBezTo>
                    <a:pt x="0" y="3"/>
                    <a:pt x="0" y="3"/>
                    <a:pt x="0" y="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4" name="Freeform 24">
              <a:extLst>
                <a:ext uri="{FF2B5EF4-FFF2-40B4-BE49-F238E27FC236}">
                  <a16:creationId xmlns:a16="http://schemas.microsoft.com/office/drawing/2014/main" id="{F1279949-E8D2-4002-A853-BD0D30667F56}"/>
                </a:ext>
              </a:extLst>
            </p:cNvPr>
            <p:cNvSpPr>
              <a:spLocks/>
            </p:cNvSpPr>
            <p:nvPr/>
          </p:nvSpPr>
          <p:spPr bwMode="auto">
            <a:xfrm>
              <a:off x="4713288" y="3854450"/>
              <a:ext cx="1588" cy="1588"/>
            </a:xfrm>
            <a:custGeom>
              <a:avLst/>
              <a:gdLst>
                <a:gd name="T0" fmla="*/ 1 w 1"/>
                <a:gd name="T1" fmla="*/ 1 h 1"/>
                <a:gd name="T2" fmla="*/ 0 w 1"/>
                <a:gd name="T3" fmla="*/ 1 h 1"/>
                <a:gd name="T4" fmla="*/ 1 w 1"/>
                <a:gd name="T5" fmla="*/ 0 h 1"/>
                <a:gd name="T6" fmla="*/ 1 w 1"/>
                <a:gd name="T7" fmla="*/ 1 h 1"/>
                <a:gd name="T8" fmla="*/ 1 w 1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" h="1">
                  <a:moveTo>
                    <a:pt x="1" y="1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1" y="0"/>
                  </a:cubicBezTo>
                  <a:cubicBezTo>
                    <a:pt x="1" y="0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63" name="任意多边形: 形状 62">
            <a:extLst>
              <a:ext uri="{FF2B5EF4-FFF2-40B4-BE49-F238E27FC236}">
                <a16:creationId xmlns:a16="http://schemas.microsoft.com/office/drawing/2014/main" id="{D67EF844-2B55-49F3-B487-4AA1177E04C0}"/>
              </a:ext>
            </a:extLst>
          </p:cNvPr>
          <p:cNvSpPr/>
          <p:nvPr/>
        </p:nvSpPr>
        <p:spPr>
          <a:xfrm rot="2700000">
            <a:off x="2541727" y="8202868"/>
            <a:ext cx="1452863" cy="1452862"/>
          </a:xfrm>
          <a:custGeom>
            <a:avLst/>
            <a:gdLst>
              <a:gd name="connsiteX0" fmla="*/ 0 w 1349929"/>
              <a:gd name="connsiteY0" fmla="*/ 0 h 1349928"/>
              <a:gd name="connsiteX1" fmla="*/ 953470 w 1349929"/>
              <a:gd name="connsiteY1" fmla="*/ 0 h 1349928"/>
              <a:gd name="connsiteX2" fmla="*/ 953469 w 1349929"/>
              <a:gd name="connsiteY2" fmla="*/ 432391 h 1349928"/>
              <a:gd name="connsiteX3" fmla="*/ 1349929 w 1349929"/>
              <a:gd name="connsiteY3" fmla="*/ 432391 h 1349928"/>
              <a:gd name="connsiteX4" fmla="*/ 1349929 w 1349929"/>
              <a:gd name="connsiteY4" fmla="*/ 1349928 h 1349928"/>
              <a:gd name="connsiteX5" fmla="*/ 0 w 1349929"/>
              <a:gd name="connsiteY5" fmla="*/ 1349928 h 13499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349929" h="1349928">
                <a:moveTo>
                  <a:pt x="0" y="0"/>
                </a:moveTo>
                <a:lnTo>
                  <a:pt x="953470" y="0"/>
                </a:lnTo>
                <a:lnTo>
                  <a:pt x="953469" y="432391"/>
                </a:lnTo>
                <a:lnTo>
                  <a:pt x="1349929" y="432391"/>
                </a:lnTo>
                <a:lnTo>
                  <a:pt x="1349929" y="1349928"/>
                </a:lnTo>
                <a:lnTo>
                  <a:pt x="0" y="1349928"/>
                </a:lnTo>
                <a:close/>
              </a:path>
            </a:pathLst>
          </a:custGeom>
          <a:noFill/>
          <a:ln w="12700">
            <a:solidFill>
              <a:srgbClr val="2BC6EB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95" name="任意多边形: 形状 94">
            <a:extLst>
              <a:ext uri="{FF2B5EF4-FFF2-40B4-BE49-F238E27FC236}">
                <a16:creationId xmlns:a16="http://schemas.microsoft.com/office/drawing/2014/main" id="{77F27F8D-3D97-46C0-A0DD-C4BA9E55D695}"/>
              </a:ext>
            </a:extLst>
          </p:cNvPr>
          <p:cNvSpPr/>
          <p:nvPr/>
        </p:nvSpPr>
        <p:spPr>
          <a:xfrm rot="2700000">
            <a:off x="4862231" y="7577626"/>
            <a:ext cx="2764854" cy="2764854"/>
          </a:xfrm>
          <a:custGeom>
            <a:avLst/>
            <a:gdLst>
              <a:gd name="connsiteX0" fmla="*/ 0 w 2568967"/>
              <a:gd name="connsiteY0" fmla="*/ 0 h 2568967"/>
              <a:gd name="connsiteX1" fmla="*/ 2182203 w 2568967"/>
              <a:gd name="connsiteY1" fmla="*/ 0 h 2568967"/>
              <a:gd name="connsiteX2" fmla="*/ 2182203 w 2568967"/>
              <a:gd name="connsiteY2" fmla="*/ 386763 h 2568967"/>
              <a:gd name="connsiteX3" fmla="*/ 2568967 w 2568967"/>
              <a:gd name="connsiteY3" fmla="*/ 386763 h 2568967"/>
              <a:gd name="connsiteX4" fmla="*/ 2568967 w 2568967"/>
              <a:gd name="connsiteY4" fmla="*/ 2568967 h 2568967"/>
              <a:gd name="connsiteX5" fmla="*/ 418146 w 2568967"/>
              <a:gd name="connsiteY5" fmla="*/ 2568967 h 2568967"/>
              <a:gd name="connsiteX6" fmla="*/ 418146 w 2568967"/>
              <a:gd name="connsiteY6" fmla="*/ 2150820 h 2568967"/>
              <a:gd name="connsiteX7" fmla="*/ 0 w 2568967"/>
              <a:gd name="connsiteY7" fmla="*/ 2150820 h 25689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568967" h="2568967">
                <a:moveTo>
                  <a:pt x="0" y="0"/>
                </a:moveTo>
                <a:lnTo>
                  <a:pt x="2182203" y="0"/>
                </a:lnTo>
                <a:lnTo>
                  <a:pt x="2182203" y="386763"/>
                </a:lnTo>
                <a:lnTo>
                  <a:pt x="2568967" y="386763"/>
                </a:lnTo>
                <a:lnTo>
                  <a:pt x="2568967" y="2568967"/>
                </a:lnTo>
                <a:lnTo>
                  <a:pt x="418146" y="2568967"/>
                </a:lnTo>
                <a:lnTo>
                  <a:pt x="418146" y="2150820"/>
                </a:lnTo>
                <a:lnTo>
                  <a:pt x="0" y="2150820"/>
                </a:lnTo>
                <a:close/>
              </a:path>
            </a:pathLst>
          </a:custGeom>
          <a:noFill/>
          <a:ln w="12700">
            <a:solidFill>
              <a:srgbClr val="2BC6EB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/>
          </a:p>
        </p:txBody>
      </p:sp>
      <p:grpSp>
        <p:nvGrpSpPr>
          <p:cNvPr id="11" name="组合 10">
            <a:extLst>
              <a:ext uri="{FF2B5EF4-FFF2-40B4-BE49-F238E27FC236}">
                <a16:creationId xmlns:a16="http://schemas.microsoft.com/office/drawing/2014/main" id="{D3D2EA8C-49E1-4410-8FC4-03F2EAE1B300}"/>
              </a:ext>
            </a:extLst>
          </p:cNvPr>
          <p:cNvGrpSpPr/>
          <p:nvPr/>
        </p:nvGrpSpPr>
        <p:grpSpPr>
          <a:xfrm flipH="1">
            <a:off x="7851003" y="8202867"/>
            <a:ext cx="2140071" cy="1452863"/>
            <a:chOff x="6963922" y="3500852"/>
            <a:chExt cx="1988449" cy="1349929"/>
          </a:xfrm>
        </p:grpSpPr>
        <p:sp>
          <p:nvSpPr>
            <p:cNvPr id="96" name="矩形 95">
              <a:extLst>
                <a:ext uri="{FF2B5EF4-FFF2-40B4-BE49-F238E27FC236}">
                  <a16:creationId xmlns:a16="http://schemas.microsoft.com/office/drawing/2014/main" id="{1FDA810E-03C5-4517-B3F2-9B58FC36FD82}"/>
                </a:ext>
              </a:extLst>
            </p:cNvPr>
            <p:cNvSpPr/>
            <p:nvPr/>
          </p:nvSpPr>
          <p:spPr>
            <a:xfrm rot="2700000">
              <a:off x="8238476" y="3847445"/>
              <a:ext cx="713895" cy="713895"/>
            </a:xfrm>
            <a:prstGeom prst="rect">
              <a:avLst/>
            </a:prstGeom>
            <a:gradFill>
              <a:gsLst>
                <a:gs pos="99115">
                  <a:srgbClr val="2BC6EB"/>
                </a:gs>
                <a:gs pos="0">
                  <a:srgbClr val="39A8DD"/>
                </a:gs>
              </a:gsLst>
              <a:lin ang="0" scaled="0"/>
            </a:gradFill>
            <a:ln>
              <a:noFill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7" name="任意多边形: 形状 96">
              <a:extLst>
                <a:ext uri="{FF2B5EF4-FFF2-40B4-BE49-F238E27FC236}">
                  <a16:creationId xmlns:a16="http://schemas.microsoft.com/office/drawing/2014/main" id="{1C8ECE0B-A594-4205-BD1B-2A6B7B6A0897}"/>
                </a:ext>
              </a:extLst>
            </p:cNvPr>
            <p:cNvSpPr/>
            <p:nvPr/>
          </p:nvSpPr>
          <p:spPr>
            <a:xfrm rot="2700000">
              <a:off x="6963921" y="3500853"/>
              <a:ext cx="1349929" cy="1349928"/>
            </a:xfrm>
            <a:custGeom>
              <a:avLst/>
              <a:gdLst>
                <a:gd name="connsiteX0" fmla="*/ 0 w 1349929"/>
                <a:gd name="connsiteY0" fmla="*/ 0 h 1349928"/>
                <a:gd name="connsiteX1" fmla="*/ 953470 w 1349929"/>
                <a:gd name="connsiteY1" fmla="*/ 0 h 1349928"/>
                <a:gd name="connsiteX2" fmla="*/ 953469 w 1349929"/>
                <a:gd name="connsiteY2" fmla="*/ 432391 h 1349928"/>
                <a:gd name="connsiteX3" fmla="*/ 1349929 w 1349929"/>
                <a:gd name="connsiteY3" fmla="*/ 432391 h 1349928"/>
                <a:gd name="connsiteX4" fmla="*/ 1349929 w 1349929"/>
                <a:gd name="connsiteY4" fmla="*/ 1349928 h 1349928"/>
                <a:gd name="connsiteX5" fmla="*/ 0 w 1349929"/>
                <a:gd name="connsiteY5" fmla="*/ 1349928 h 13499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349929" h="1349928">
                  <a:moveTo>
                    <a:pt x="0" y="0"/>
                  </a:moveTo>
                  <a:lnTo>
                    <a:pt x="953470" y="0"/>
                  </a:lnTo>
                  <a:lnTo>
                    <a:pt x="953469" y="432391"/>
                  </a:lnTo>
                  <a:lnTo>
                    <a:pt x="1349929" y="432391"/>
                  </a:lnTo>
                  <a:lnTo>
                    <a:pt x="1349929" y="1349928"/>
                  </a:lnTo>
                  <a:lnTo>
                    <a:pt x="0" y="1349928"/>
                  </a:lnTo>
                  <a:close/>
                </a:path>
              </a:pathLst>
            </a:custGeom>
            <a:noFill/>
            <a:ln w="12700">
              <a:solidFill>
                <a:srgbClr val="2BC6EB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/>
            </a:p>
          </p:txBody>
        </p:sp>
      </p:grpSp>
      <p:grpSp>
        <p:nvGrpSpPr>
          <p:cNvPr id="98" name="组合 97">
            <a:extLst>
              <a:ext uri="{FF2B5EF4-FFF2-40B4-BE49-F238E27FC236}">
                <a16:creationId xmlns:a16="http://schemas.microsoft.com/office/drawing/2014/main" id="{DBFFA409-E23A-4396-8637-101D674365D0}"/>
              </a:ext>
            </a:extLst>
          </p:cNvPr>
          <p:cNvGrpSpPr>
            <a:grpSpLocks noChangeAspect="1"/>
          </p:cNvGrpSpPr>
          <p:nvPr/>
        </p:nvGrpSpPr>
        <p:grpSpPr>
          <a:xfrm>
            <a:off x="7997897" y="8748410"/>
            <a:ext cx="447662" cy="387450"/>
            <a:chOff x="3949700" y="3171825"/>
            <a:chExt cx="814388" cy="704850"/>
          </a:xfrm>
        </p:grpSpPr>
        <p:sp>
          <p:nvSpPr>
            <p:cNvPr id="99" name="Freeform 5">
              <a:extLst>
                <a:ext uri="{FF2B5EF4-FFF2-40B4-BE49-F238E27FC236}">
                  <a16:creationId xmlns:a16="http://schemas.microsoft.com/office/drawing/2014/main" id="{F9A6A52B-4879-4F18-B2A2-E441FA322D1E}"/>
                </a:ext>
              </a:extLst>
            </p:cNvPr>
            <p:cNvSpPr>
              <a:spLocks/>
            </p:cNvSpPr>
            <p:nvPr/>
          </p:nvSpPr>
          <p:spPr bwMode="auto">
            <a:xfrm>
              <a:off x="4081463" y="3257550"/>
              <a:ext cx="619125" cy="360363"/>
            </a:xfrm>
            <a:custGeom>
              <a:avLst/>
              <a:gdLst>
                <a:gd name="T0" fmla="*/ 101 w 280"/>
                <a:gd name="T1" fmla="*/ 57 h 163"/>
                <a:gd name="T2" fmla="*/ 192 w 280"/>
                <a:gd name="T3" fmla="*/ 57 h 163"/>
                <a:gd name="T4" fmla="*/ 212 w 280"/>
                <a:gd name="T5" fmla="*/ 53 h 163"/>
                <a:gd name="T6" fmla="*/ 213 w 280"/>
                <a:gd name="T7" fmla="*/ 50 h 163"/>
                <a:gd name="T8" fmla="*/ 209 w 280"/>
                <a:gd name="T9" fmla="*/ 19 h 163"/>
                <a:gd name="T10" fmla="*/ 218 w 280"/>
                <a:gd name="T11" fmla="*/ 1 h 163"/>
                <a:gd name="T12" fmla="*/ 220 w 280"/>
                <a:gd name="T13" fmla="*/ 1 h 163"/>
                <a:gd name="T14" fmla="*/ 242 w 280"/>
                <a:gd name="T15" fmla="*/ 30 h 163"/>
                <a:gd name="T16" fmla="*/ 246 w 280"/>
                <a:gd name="T17" fmla="*/ 32 h 163"/>
                <a:gd name="T18" fmla="*/ 271 w 280"/>
                <a:gd name="T19" fmla="*/ 34 h 163"/>
                <a:gd name="T20" fmla="*/ 280 w 280"/>
                <a:gd name="T21" fmla="*/ 39 h 163"/>
                <a:gd name="T22" fmla="*/ 280 w 280"/>
                <a:gd name="T23" fmla="*/ 41 h 163"/>
                <a:gd name="T24" fmla="*/ 258 w 280"/>
                <a:gd name="T25" fmla="*/ 64 h 163"/>
                <a:gd name="T26" fmla="*/ 239 w 280"/>
                <a:gd name="T27" fmla="*/ 67 h 163"/>
                <a:gd name="T28" fmla="*/ 236 w 280"/>
                <a:gd name="T29" fmla="*/ 69 h 163"/>
                <a:gd name="T30" fmla="*/ 219 w 280"/>
                <a:gd name="T31" fmla="*/ 103 h 163"/>
                <a:gd name="T32" fmla="*/ 147 w 280"/>
                <a:gd name="T33" fmla="*/ 156 h 163"/>
                <a:gd name="T34" fmla="*/ 112 w 280"/>
                <a:gd name="T35" fmla="*/ 162 h 163"/>
                <a:gd name="T36" fmla="*/ 83 w 280"/>
                <a:gd name="T37" fmla="*/ 162 h 163"/>
                <a:gd name="T38" fmla="*/ 48 w 280"/>
                <a:gd name="T39" fmla="*/ 155 h 163"/>
                <a:gd name="T40" fmla="*/ 14 w 280"/>
                <a:gd name="T41" fmla="*/ 126 h 163"/>
                <a:gd name="T42" fmla="*/ 2 w 280"/>
                <a:gd name="T43" fmla="*/ 91 h 163"/>
                <a:gd name="T44" fmla="*/ 0 w 280"/>
                <a:gd name="T45" fmla="*/ 66 h 163"/>
                <a:gd name="T46" fmla="*/ 9 w 280"/>
                <a:gd name="T47" fmla="*/ 57 h 163"/>
                <a:gd name="T48" fmla="*/ 101 w 280"/>
                <a:gd name="T49" fmla="*/ 57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80" h="163">
                  <a:moveTo>
                    <a:pt x="101" y="57"/>
                  </a:moveTo>
                  <a:cubicBezTo>
                    <a:pt x="131" y="57"/>
                    <a:pt x="162" y="57"/>
                    <a:pt x="192" y="57"/>
                  </a:cubicBezTo>
                  <a:cubicBezTo>
                    <a:pt x="199" y="57"/>
                    <a:pt x="206" y="55"/>
                    <a:pt x="212" y="53"/>
                  </a:cubicBezTo>
                  <a:cubicBezTo>
                    <a:pt x="213" y="52"/>
                    <a:pt x="214" y="52"/>
                    <a:pt x="213" y="50"/>
                  </a:cubicBezTo>
                  <a:cubicBezTo>
                    <a:pt x="207" y="41"/>
                    <a:pt x="207" y="30"/>
                    <a:pt x="209" y="19"/>
                  </a:cubicBezTo>
                  <a:cubicBezTo>
                    <a:pt x="211" y="12"/>
                    <a:pt x="214" y="6"/>
                    <a:pt x="218" y="1"/>
                  </a:cubicBezTo>
                  <a:cubicBezTo>
                    <a:pt x="219" y="0"/>
                    <a:pt x="219" y="0"/>
                    <a:pt x="220" y="1"/>
                  </a:cubicBezTo>
                  <a:cubicBezTo>
                    <a:pt x="231" y="7"/>
                    <a:pt x="239" y="17"/>
                    <a:pt x="242" y="30"/>
                  </a:cubicBezTo>
                  <a:cubicBezTo>
                    <a:pt x="243" y="32"/>
                    <a:pt x="243" y="32"/>
                    <a:pt x="246" y="32"/>
                  </a:cubicBezTo>
                  <a:cubicBezTo>
                    <a:pt x="254" y="31"/>
                    <a:pt x="263" y="31"/>
                    <a:pt x="271" y="34"/>
                  </a:cubicBezTo>
                  <a:cubicBezTo>
                    <a:pt x="274" y="35"/>
                    <a:pt x="277" y="37"/>
                    <a:pt x="280" y="39"/>
                  </a:cubicBezTo>
                  <a:cubicBezTo>
                    <a:pt x="280" y="40"/>
                    <a:pt x="280" y="40"/>
                    <a:pt x="280" y="41"/>
                  </a:cubicBezTo>
                  <a:cubicBezTo>
                    <a:pt x="276" y="52"/>
                    <a:pt x="269" y="59"/>
                    <a:pt x="258" y="64"/>
                  </a:cubicBezTo>
                  <a:cubicBezTo>
                    <a:pt x="252" y="66"/>
                    <a:pt x="245" y="67"/>
                    <a:pt x="239" y="67"/>
                  </a:cubicBezTo>
                  <a:cubicBezTo>
                    <a:pt x="237" y="67"/>
                    <a:pt x="237" y="67"/>
                    <a:pt x="236" y="69"/>
                  </a:cubicBezTo>
                  <a:cubicBezTo>
                    <a:pt x="232" y="80"/>
                    <a:pt x="226" y="92"/>
                    <a:pt x="219" y="103"/>
                  </a:cubicBezTo>
                  <a:cubicBezTo>
                    <a:pt x="202" y="129"/>
                    <a:pt x="177" y="147"/>
                    <a:pt x="147" y="156"/>
                  </a:cubicBezTo>
                  <a:cubicBezTo>
                    <a:pt x="135" y="159"/>
                    <a:pt x="124" y="161"/>
                    <a:pt x="112" y="162"/>
                  </a:cubicBezTo>
                  <a:cubicBezTo>
                    <a:pt x="102" y="163"/>
                    <a:pt x="92" y="163"/>
                    <a:pt x="83" y="162"/>
                  </a:cubicBezTo>
                  <a:cubicBezTo>
                    <a:pt x="71" y="161"/>
                    <a:pt x="59" y="159"/>
                    <a:pt x="48" y="155"/>
                  </a:cubicBezTo>
                  <a:cubicBezTo>
                    <a:pt x="33" y="150"/>
                    <a:pt x="22" y="140"/>
                    <a:pt x="14" y="126"/>
                  </a:cubicBezTo>
                  <a:cubicBezTo>
                    <a:pt x="8" y="115"/>
                    <a:pt x="4" y="103"/>
                    <a:pt x="2" y="91"/>
                  </a:cubicBezTo>
                  <a:cubicBezTo>
                    <a:pt x="0" y="83"/>
                    <a:pt x="0" y="75"/>
                    <a:pt x="0" y="66"/>
                  </a:cubicBezTo>
                  <a:cubicBezTo>
                    <a:pt x="0" y="60"/>
                    <a:pt x="4" y="57"/>
                    <a:pt x="9" y="57"/>
                  </a:cubicBezTo>
                  <a:cubicBezTo>
                    <a:pt x="40" y="57"/>
                    <a:pt x="70" y="57"/>
                    <a:pt x="101" y="5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0" name="Freeform 6">
              <a:extLst>
                <a:ext uri="{FF2B5EF4-FFF2-40B4-BE49-F238E27FC236}">
                  <a16:creationId xmlns:a16="http://schemas.microsoft.com/office/drawing/2014/main" id="{5279E268-C4CC-4726-A68B-9A962D304591}"/>
                </a:ext>
              </a:extLst>
            </p:cNvPr>
            <p:cNvSpPr>
              <a:spLocks/>
            </p:cNvSpPr>
            <p:nvPr/>
          </p:nvSpPr>
          <p:spPr bwMode="auto">
            <a:xfrm>
              <a:off x="4384675" y="3670300"/>
              <a:ext cx="120650" cy="198438"/>
            </a:xfrm>
            <a:custGeom>
              <a:avLst/>
              <a:gdLst>
                <a:gd name="T0" fmla="*/ 12 w 55"/>
                <a:gd name="T1" fmla="*/ 49 h 90"/>
                <a:gd name="T2" fmla="*/ 24 w 55"/>
                <a:gd name="T3" fmla="*/ 42 h 90"/>
                <a:gd name="T4" fmla="*/ 45 w 55"/>
                <a:gd name="T5" fmla="*/ 28 h 90"/>
                <a:gd name="T6" fmla="*/ 54 w 55"/>
                <a:gd name="T7" fmla="*/ 32 h 90"/>
                <a:gd name="T8" fmla="*/ 51 w 55"/>
                <a:gd name="T9" fmla="*/ 38 h 90"/>
                <a:gd name="T10" fmla="*/ 30 w 55"/>
                <a:gd name="T11" fmla="*/ 51 h 90"/>
                <a:gd name="T12" fmla="*/ 30 w 55"/>
                <a:gd name="T13" fmla="*/ 54 h 90"/>
                <a:gd name="T14" fmla="*/ 52 w 55"/>
                <a:gd name="T15" fmla="*/ 79 h 90"/>
                <a:gd name="T16" fmla="*/ 53 w 55"/>
                <a:gd name="T17" fmla="*/ 86 h 90"/>
                <a:gd name="T18" fmla="*/ 46 w 55"/>
                <a:gd name="T19" fmla="*/ 89 h 90"/>
                <a:gd name="T20" fmla="*/ 44 w 55"/>
                <a:gd name="T21" fmla="*/ 87 h 90"/>
                <a:gd name="T22" fmla="*/ 20 w 55"/>
                <a:gd name="T23" fmla="*/ 60 h 90"/>
                <a:gd name="T24" fmla="*/ 17 w 55"/>
                <a:gd name="T25" fmla="*/ 60 h 90"/>
                <a:gd name="T26" fmla="*/ 13 w 55"/>
                <a:gd name="T27" fmla="*/ 63 h 90"/>
                <a:gd name="T28" fmla="*/ 12 w 55"/>
                <a:gd name="T29" fmla="*/ 64 h 90"/>
                <a:gd name="T30" fmla="*/ 12 w 55"/>
                <a:gd name="T31" fmla="*/ 83 h 90"/>
                <a:gd name="T32" fmla="*/ 4 w 55"/>
                <a:gd name="T33" fmla="*/ 89 h 90"/>
                <a:gd name="T34" fmla="*/ 0 w 55"/>
                <a:gd name="T35" fmla="*/ 84 h 90"/>
                <a:gd name="T36" fmla="*/ 0 w 55"/>
                <a:gd name="T37" fmla="*/ 82 h 90"/>
                <a:gd name="T38" fmla="*/ 0 w 55"/>
                <a:gd name="T39" fmla="*/ 7 h 90"/>
                <a:gd name="T40" fmla="*/ 1 w 55"/>
                <a:gd name="T41" fmla="*/ 2 h 90"/>
                <a:gd name="T42" fmla="*/ 8 w 55"/>
                <a:gd name="T43" fmla="*/ 0 h 90"/>
                <a:gd name="T44" fmla="*/ 12 w 55"/>
                <a:gd name="T45" fmla="*/ 6 h 90"/>
                <a:gd name="T46" fmla="*/ 12 w 55"/>
                <a:gd name="T47" fmla="*/ 32 h 90"/>
                <a:gd name="T48" fmla="*/ 12 w 55"/>
                <a:gd name="T49" fmla="*/ 49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55" h="90">
                  <a:moveTo>
                    <a:pt x="12" y="49"/>
                  </a:moveTo>
                  <a:cubicBezTo>
                    <a:pt x="16" y="47"/>
                    <a:pt x="20" y="44"/>
                    <a:pt x="24" y="42"/>
                  </a:cubicBezTo>
                  <a:cubicBezTo>
                    <a:pt x="31" y="37"/>
                    <a:pt x="38" y="32"/>
                    <a:pt x="45" y="28"/>
                  </a:cubicBezTo>
                  <a:cubicBezTo>
                    <a:pt x="49" y="25"/>
                    <a:pt x="53" y="27"/>
                    <a:pt x="54" y="32"/>
                  </a:cubicBezTo>
                  <a:cubicBezTo>
                    <a:pt x="54" y="34"/>
                    <a:pt x="53" y="36"/>
                    <a:pt x="51" y="38"/>
                  </a:cubicBezTo>
                  <a:cubicBezTo>
                    <a:pt x="44" y="42"/>
                    <a:pt x="37" y="47"/>
                    <a:pt x="30" y="51"/>
                  </a:cubicBezTo>
                  <a:cubicBezTo>
                    <a:pt x="28" y="52"/>
                    <a:pt x="28" y="52"/>
                    <a:pt x="30" y="54"/>
                  </a:cubicBezTo>
                  <a:cubicBezTo>
                    <a:pt x="37" y="62"/>
                    <a:pt x="45" y="71"/>
                    <a:pt x="52" y="79"/>
                  </a:cubicBezTo>
                  <a:cubicBezTo>
                    <a:pt x="54" y="81"/>
                    <a:pt x="55" y="84"/>
                    <a:pt x="53" y="86"/>
                  </a:cubicBezTo>
                  <a:cubicBezTo>
                    <a:pt x="52" y="89"/>
                    <a:pt x="49" y="90"/>
                    <a:pt x="46" y="89"/>
                  </a:cubicBezTo>
                  <a:cubicBezTo>
                    <a:pt x="45" y="89"/>
                    <a:pt x="44" y="88"/>
                    <a:pt x="44" y="87"/>
                  </a:cubicBezTo>
                  <a:cubicBezTo>
                    <a:pt x="36" y="78"/>
                    <a:pt x="28" y="69"/>
                    <a:pt x="20" y="60"/>
                  </a:cubicBezTo>
                  <a:cubicBezTo>
                    <a:pt x="19" y="59"/>
                    <a:pt x="18" y="59"/>
                    <a:pt x="17" y="60"/>
                  </a:cubicBezTo>
                  <a:cubicBezTo>
                    <a:pt x="16" y="61"/>
                    <a:pt x="14" y="62"/>
                    <a:pt x="13" y="63"/>
                  </a:cubicBezTo>
                  <a:cubicBezTo>
                    <a:pt x="12" y="63"/>
                    <a:pt x="12" y="64"/>
                    <a:pt x="12" y="64"/>
                  </a:cubicBezTo>
                  <a:cubicBezTo>
                    <a:pt x="12" y="71"/>
                    <a:pt x="12" y="77"/>
                    <a:pt x="12" y="83"/>
                  </a:cubicBezTo>
                  <a:cubicBezTo>
                    <a:pt x="12" y="87"/>
                    <a:pt x="8" y="90"/>
                    <a:pt x="4" y="89"/>
                  </a:cubicBezTo>
                  <a:cubicBezTo>
                    <a:pt x="2" y="88"/>
                    <a:pt x="0" y="86"/>
                    <a:pt x="0" y="84"/>
                  </a:cubicBezTo>
                  <a:cubicBezTo>
                    <a:pt x="0" y="83"/>
                    <a:pt x="0" y="83"/>
                    <a:pt x="0" y="82"/>
                  </a:cubicBezTo>
                  <a:cubicBezTo>
                    <a:pt x="0" y="57"/>
                    <a:pt x="0" y="32"/>
                    <a:pt x="0" y="7"/>
                  </a:cubicBezTo>
                  <a:cubicBezTo>
                    <a:pt x="0" y="5"/>
                    <a:pt x="0" y="4"/>
                    <a:pt x="1" y="2"/>
                  </a:cubicBezTo>
                  <a:cubicBezTo>
                    <a:pt x="3" y="0"/>
                    <a:pt x="5" y="0"/>
                    <a:pt x="8" y="0"/>
                  </a:cubicBezTo>
                  <a:cubicBezTo>
                    <a:pt x="10" y="1"/>
                    <a:pt x="12" y="3"/>
                    <a:pt x="12" y="6"/>
                  </a:cubicBezTo>
                  <a:cubicBezTo>
                    <a:pt x="12" y="14"/>
                    <a:pt x="12" y="23"/>
                    <a:pt x="12" y="32"/>
                  </a:cubicBezTo>
                  <a:cubicBezTo>
                    <a:pt x="12" y="37"/>
                    <a:pt x="12" y="43"/>
                    <a:pt x="12" y="4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1" name="Freeform 7">
              <a:extLst>
                <a:ext uri="{FF2B5EF4-FFF2-40B4-BE49-F238E27FC236}">
                  <a16:creationId xmlns:a16="http://schemas.microsoft.com/office/drawing/2014/main" id="{EDEA8B58-4A75-4669-BA77-D61E567CBA33}"/>
                </a:ext>
              </a:extLst>
            </p:cNvPr>
            <p:cNvSpPr>
              <a:spLocks/>
            </p:cNvSpPr>
            <p:nvPr/>
          </p:nvSpPr>
          <p:spPr bwMode="auto">
            <a:xfrm>
              <a:off x="4238625" y="3730625"/>
              <a:ext cx="133350" cy="141288"/>
            </a:xfrm>
            <a:custGeom>
              <a:avLst/>
              <a:gdLst>
                <a:gd name="T0" fmla="*/ 37 w 60"/>
                <a:gd name="T1" fmla="*/ 0 h 64"/>
                <a:gd name="T2" fmla="*/ 57 w 60"/>
                <a:gd name="T3" fmla="*/ 7 h 64"/>
                <a:gd name="T4" fmla="*/ 57 w 60"/>
                <a:gd name="T5" fmla="*/ 16 h 64"/>
                <a:gd name="T6" fmla="*/ 50 w 60"/>
                <a:gd name="T7" fmla="*/ 16 h 64"/>
                <a:gd name="T8" fmla="*/ 39 w 60"/>
                <a:gd name="T9" fmla="*/ 11 h 64"/>
                <a:gd name="T10" fmla="*/ 18 w 60"/>
                <a:gd name="T11" fmla="*/ 28 h 64"/>
                <a:gd name="T12" fmla="*/ 33 w 60"/>
                <a:gd name="T13" fmla="*/ 50 h 64"/>
                <a:gd name="T14" fmla="*/ 49 w 60"/>
                <a:gd name="T15" fmla="*/ 46 h 64"/>
                <a:gd name="T16" fmla="*/ 53 w 60"/>
                <a:gd name="T17" fmla="*/ 45 h 64"/>
                <a:gd name="T18" fmla="*/ 59 w 60"/>
                <a:gd name="T19" fmla="*/ 48 h 64"/>
                <a:gd name="T20" fmla="*/ 57 w 60"/>
                <a:gd name="T21" fmla="*/ 55 h 64"/>
                <a:gd name="T22" fmla="*/ 43 w 60"/>
                <a:gd name="T23" fmla="*/ 62 h 64"/>
                <a:gd name="T24" fmla="*/ 9 w 60"/>
                <a:gd name="T25" fmla="*/ 43 h 64"/>
                <a:gd name="T26" fmla="*/ 32 w 60"/>
                <a:gd name="T27" fmla="*/ 0 h 64"/>
                <a:gd name="T28" fmla="*/ 37 w 60"/>
                <a:gd name="T29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60" h="64">
                  <a:moveTo>
                    <a:pt x="37" y="0"/>
                  </a:moveTo>
                  <a:cubicBezTo>
                    <a:pt x="45" y="0"/>
                    <a:pt x="52" y="2"/>
                    <a:pt x="57" y="7"/>
                  </a:cubicBezTo>
                  <a:cubicBezTo>
                    <a:pt x="60" y="10"/>
                    <a:pt x="60" y="14"/>
                    <a:pt x="57" y="16"/>
                  </a:cubicBezTo>
                  <a:cubicBezTo>
                    <a:pt x="55" y="18"/>
                    <a:pt x="52" y="18"/>
                    <a:pt x="50" y="16"/>
                  </a:cubicBezTo>
                  <a:cubicBezTo>
                    <a:pt x="47" y="14"/>
                    <a:pt x="43" y="12"/>
                    <a:pt x="39" y="11"/>
                  </a:cubicBezTo>
                  <a:cubicBezTo>
                    <a:pt x="29" y="11"/>
                    <a:pt x="19" y="18"/>
                    <a:pt x="18" y="28"/>
                  </a:cubicBezTo>
                  <a:cubicBezTo>
                    <a:pt x="16" y="38"/>
                    <a:pt x="23" y="48"/>
                    <a:pt x="33" y="50"/>
                  </a:cubicBezTo>
                  <a:cubicBezTo>
                    <a:pt x="39" y="51"/>
                    <a:pt x="44" y="50"/>
                    <a:pt x="49" y="46"/>
                  </a:cubicBezTo>
                  <a:cubicBezTo>
                    <a:pt x="50" y="45"/>
                    <a:pt x="51" y="45"/>
                    <a:pt x="53" y="45"/>
                  </a:cubicBezTo>
                  <a:cubicBezTo>
                    <a:pt x="56" y="44"/>
                    <a:pt x="58" y="45"/>
                    <a:pt x="59" y="48"/>
                  </a:cubicBezTo>
                  <a:cubicBezTo>
                    <a:pt x="60" y="50"/>
                    <a:pt x="59" y="53"/>
                    <a:pt x="57" y="55"/>
                  </a:cubicBezTo>
                  <a:cubicBezTo>
                    <a:pt x="53" y="58"/>
                    <a:pt x="49" y="60"/>
                    <a:pt x="43" y="62"/>
                  </a:cubicBezTo>
                  <a:cubicBezTo>
                    <a:pt x="29" y="64"/>
                    <a:pt x="14" y="57"/>
                    <a:pt x="9" y="43"/>
                  </a:cubicBezTo>
                  <a:cubicBezTo>
                    <a:pt x="0" y="23"/>
                    <a:pt x="14" y="3"/>
                    <a:pt x="32" y="0"/>
                  </a:cubicBezTo>
                  <a:cubicBezTo>
                    <a:pt x="33" y="0"/>
                    <a:pt x="35" y="0"/>
                    <a:pt x="37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2" name="Freeform 8">
              <a:extLst>
                <a:ext uri="{FF2B5EF4-FFF2-40B4-BE49-F238E27FC236}">
                  <a16:creationId xmlns:a16="http://schemas.microsoft.com/office/drawing/2014/main" id="{C5EF655F-6BA3-4984-B47D-3D27248A2069}"/>
                </a:ext>
              </a:extLst>
            </p:cNvPr>
            <p:cNvSpPr>
              <a:spLocks/>
            </p:cNvSpPr>
            <p:nvPr/>
          </p:nvSpPr>
          <p:spPr bwMode="auto">
            <a:xfrm>
              <a:off x="4657725" y="3725863"/>
              <a:ext cx="106363" cy="142875"/>
            </a:xfrm>
            <a:custGeom>
              <a:avLst/>
              <a:gdLst>
                <a:gd name="T0" fmla="*/ 12 w 48"/>
                <a:gd name="T1" fmla="*/ 9 h 65"/>
                <a:gd name="T2" fmla="*/ 14 w 48"/>
                <a:gd name="T3" fmla="*/ 7 h 65"/>
                <a:gd name="T4" fmla="*/ 42 w 48"/>
                <a:gd name="T5" fmla="*/ 3 h 65"/>
                <a:gd name="T6" fmla="*/ 47 w 48"/>
                <a:gd name="T7" fmla="*/ 8 h 65"/>
                <a:gd name="T8" fmla="*/ 45 w 48"/>
                <a:gd name="T9" fmla="*/ 14 h 65"/>
                <a:gd name="T10" fmla="*/ 39 w 48"/>
                <a:gd name="T11" fmla="*/ 15 h 65"/>
                <a:gd name="T12" fmla="*/ 20 w 48"/>
                <a:gd name="T13" fmla="*/ 17 h 65"/>
                <a:gd name="T14" fmla="*/ 12 w 48"/>
                <a:gd name="T15" fmla="*/ 33 h 65"/>
                <a:gd name="T16" fmla="*/ 12 w 48"/>
                <a:gd name="T17" fmla="*/ 58 h 65"/>
                <a:gd name="T18" fmla="*/ 4 w 48"/>
                <a:gd name="T19" fmla="*/ 64 h 65"/>
                <a:gd name="T20" fmla="*/ 0 w 48"/>
                <a:gd name="T21" fmla="*/ 58 h 65"/>
                <a:gd name="T22" fmla="*/ 0 w 48"/>
                <a:gd name="T23" fmla="*/ 51 h 65"/>
                <a:gd name="T24" fmla="*/ 0 w 48"/>
                <a:gd name="T25" fmla="*/ 9 h 65"/>
                <a:gd name="T26" fmla="*/ 1 w 48"/>
                <a:gd name="T27" fmla="*/ 4 h 65"/>
                <a:gd name="T28" fmla="*/ 8 w 48"/>
                <a:gd name="T29" fmla="*/ 2 h 65"/>
                <a:gd name="T30" fmla="*/ 12 w 48"/>
                <a:gd name="T31" fmla="*/ 7 h 65"/>
                <a:gd name="T32" fmla="*/ 12 w 48"/>
                <a:gd name="T33" fmla="*/ 9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8" h="65">
                  <a:moveTo>
                    <a:pt x="12" y="9"/>
                  </a:moveTo>
                  <a:cubicBezTo>
                    <a:pt x="12" y="8"/>
                    <a:pt x="13" y="8"/>
                    <a:pt x="14" y="7"/>
                  </a:cubicBezTo>
                  <a:cubicBezTo>
                    <a:pt x="22" y="1"/>
                    <a:pt x="32" y="0"/>
                    <a:pt x="42" y="3"/>
                  </a:cubicBezTo>
                  <a:cubicBezTo>
                    <a:pt x="44" y="4"/>
                    <a:pt x="46" y="5"/>
                    <a:pt x="47" y="8"/>
                  </a:cubicBezTo>
                  <a:cubicBezTo>
                    <a:pt x="48" y="10"/>
                    <a:pt x="47" y="12"/>
                    <a:pt x="45" y="14"/>
                  </a:cubicBezTo>
                  <a:cubicBezTo>
                    <a:pt x="44" y="16"/>
                    <a:pt x="41" y="16"/>
                    <a:pt x="39" y="15"/>
                  </a:cubicBezTo>
                  <a:cubicBezTo>
                    <a:pt x="32" y="12"/>
                    <a:pt x="26" y="13"/>
                    <a:pt x="20" y="17"/>
                  </a:cubicBezTo>
                  <a:cubicBezTo>
                    <a:pt x="14" y="21"/>
                    <a:pt x="12" y="26"/>
                    <a:pt x="12" y="33"/>
                  </a:cubicBezTo>
                  <a:cubicBezTo>
                    <a:pt x="12" y="41"/>
                    <a:pt x="12" y="50"/>
                    <a:pt x="12" y="58"/>
                  </a:cubicBezTo>
                  <a:cubicBezTo>
                    <a:pt x="12" y="62"/>
                    <a:pt x="8" y="65"/>
                    <a:pt x="4" y="64"/>
                  </a:cubicBezTo>
                  <a:cubicBezTo>
                    <a:pt x="2" y="63"/>
                    <a:pt x="0" y="61"/>
                    <a:pt x="0" y="58"/>
                  </a:cubicBezTo>
                  <a:cubicBezTo>
                    <a:pt x="0" y="56"/>
                    <a:pt x="0" y="53"/>
                    <a:pt x="0" y="51"/>
                  </a:cubicBezTo>
                  <a:cubicBezTo>
                    <a:pt x="0" y="37"/>
                    <a:pt x="0" y="23"/>
                    <a:pt x="0" y="9"/>
                  </a:cubicBezTo>
                  <a:cubicBezTo>
                    <a:pt x="0" y="7"/>
                    <a:pt x="0" y="5"/>
                    <a:pt x="1" y="4"/>
                  </a:cubicBezTo>
                  <a:cubicBezTo>
                    <a:pt x="3" y="2"/>
                    <a:pt x="5" y="1"/>
                    <a:pt x="8" y="2"/>
                  </a:cubicBezTo>
                  <a:cubicBezTo>
                    <a:pt x="10" y="3"/>
                    <a:pt x="12" y="5"/>
                    <a:pt x="12" y="7"/>
                  </a:cubicBezTo>
                  <a:cubicBezTo>
                    <a:pt x="12" y="8"/>
                    <a:pt x="12" y="8"/>
                    <a:pt x="12" y="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3" name="Freeform 9">
              <a:extLst>
                <a:ext uri="{FF2B5EF4-FFF2-40B4-BE49-F238E27FC236}">
                  <a16:creationId xmlns:a16="http://schemas.microsoft.com/office/drawing/2014/main" id="{B0147002-C6F9-4AC9-8F1A-A9EB910F1537}"/>
                </a:ext>
              </a:extLst>
            </p:cNvPr>
            <p:cNvSpPr>
              <a:spLocks/>
            </p:cNvSpPr>
            <p:nvPr/>
          </p:nvSpPr>
          <p:spPr bwMode="auto">
            <a:xfrm>
              <a:off x="4210050" y="3243263"/>
              <a:ext cx="63500" cy="58738"/>
            </a:xfrm>
            <a:custGeom>
              <a:avLst/>
              <a:gdLst>
                <a:gd name="T0" fmla="*/ 14 w 29"/>
                <a:gd name="T1" fmla="*/ 27 h 27"/>
                <a:gd name="T2" fmla="*/ 2 w 29"/>
                <a:gd name="T3" fmla="*/ 27 h 27"/>
                <a:gd name="T4" fmla="*/ 0 w 29"/>
                <a:gd name="T5" fmla="*/ 24 h 27"/>
                <a:gd name="T6" fmla="*/ 0 w 29"/>
                <a:gd name="T7" fmla="*/ 3 h 27"/>
                <a:gd name="T8" fmla="*/ 2 w 29"/>
                <a:gd name="T9" fmla="*/ 0 h 27"/>
                <a:gd name="T10" fmla="*/ 26 w 29"/>
                <a:gd name="T11" fmla="*/ 0 h 27"/>
                <a:gd name="T12" fmla="*/ 29 w 29"/>
                <a:gd name="T13" fmla="*/ 3 h 27"/>
                <a:gd name="T14" fmla="*/ 29 w 29"/>
                <a:gd name="T15" fmla="*/ 24 h 27"/>
                <a:gd name="T16" fmla="*/ 26 w 29"/>
                <a:gd name="T17" fmla="*/ 27 h 27"/>
                <a:gd name="T18" fmla="*/ 14 w 29"/>
                <a:gd name="T19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9" h="27">
                  <a:moveTo>
                    <a:pt x="14" y="27"/>
                  </a:moveTo>
                  <a:cubicBezTo>
                    <a:pt x="10" y="27"/>
                    <a:pt x="6" y="27"/>
                    <a:pt x="2" y="27"/>
                  </a:cubicBezTo>
                  <a:cubicBezTo>
                    <a:pt x="0" y="27"/>
                    <a:pt x="0" y="26"/>
                    <a:pt x="0" y="24"/>
                  </a:cubicBezTo>
                  <a:cubicBezTo>
                    <a:pt x="0" y="17"/>
                    <a:pt x="0" y="10"/>
                    <a:pt x="0" y="3"/>
                  </a:cubicBezTo>
                  <a:cubicBezTo>
                    <a:pt x="0" y="1"/>
                    <a:pt x="0" y="0"/>
                    <a:pt x="2" y="0"/>
                  </a:cubicBezTo>
                  <a:cubicBezTo>
                    <a:pt x="10" y="0"/>
                    <a:pt x="18" y="0"/>
                    <a:pt x="26" y="0"/>
                  </a:cubicBezTo>
                  <a:cubicBezTo>
                    <a:pt x="28" y="0"/>
                    <a:pt x="29" y="1"/>
                    <a:pt x="29" y="3"/>
                  </a:cubicBezTo>
                  <a:cubicBezTo>
                    <a:pt x="29" y="10"/>
                    <a:pt x="29" y="17"/>
                    <a:pt x="29" y="24"/>
                  </a:cubicBezTo>
                  <a:cubicBezTo>
                    <a:pt x="29" y="26"/>
                    <a:pt x="28" y="27"/>
                    <a:pt x="26" y="27"/>
                  </a:cubicBezTo>
                  <a:cubicBezTo>
                    <a:pt x="22" y="27"/>
                    <a:pt x="18" y="27"/>
                    <a:pt x="14" y="2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4" name="Freeform 10">
              <a:extLst>
                <a:ext uri="{FF2B5EF4-FFF2-40B4-BE49-F238E27FC236}">
                  <a16:creationId xmlns:a16="http://schemas.microsoft.com/office/drawing/2014/main" id="{CF351A5F-6263-477A-BA90-E7466EBB0B7A}"/>
                </a:ext>
              </a:extLst>
            </p:cNvPr>
            <p:cNvSpPr>
              <a:spLocks/>
            </p:cNvSpPr>
            <p:nvPr/>
          </p:nvSpPr>
          <p:spPr bwMode="auto">
            <a:xfrm>
              <a:off x="4284663" y="3243263"/>
              <a:ext cx="65088" cy="58738"/>
            </a:xfrm>
            <a:custGeom>
              <a:avLst/>
              <a:gdLst>
                <a:gd name="T0" fmla="*/ 15 w 29"/>
                <a:gd name="T1" fmla="*/ 27 h 27"/>
                <a:gd name="T2" fmla="*/ 3 w 29"/>
                <a:gd name="T3" fmla="*/ 27 h 27"/>
                <a:gd name="T4" fmla="*/ 0 w 29"/>
                <a:gd name="T5" fmla="*/ 24 h 27"/>
                <a:gd name="T6" fmla="*/ 0 w 29"/>
                <a:gd name="T7" fmla="*/ 3 h 27"/>
                <a:gd name="T8" fmla="*/ 3 w 29"/>
                <a:gd name="T9" fmla="*/ 0 h 27"/>
                <a:gd name="T10" fmla="*/ 27 w 29"/>
                <a:gd name="T11" fmla="*/ 0 h 27"/>
                <a:gd name="T12" fmla="*/ 29 w 29"/>
                <a:gd name="T13" fmla="*/ 3 h 27"/>
                <a:gd name="T14" fmla="*/ 29 w 29"/>
                <a:gd name="T15" fmla="*/ 24 h 27"/>
                <a:gd name="T16" fmla="*/ 27 w 29"/>
                <a:gd name="T17" fmla="*/ 27 h 27"/>
                <a:gd name="T18" fmla="*/ 15 w 29"/>
                <a:gd name="T19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9" h="27">
                  <a:moveTo>
                    <a:pt x="15" y="27"/>
                  </a:moveTo>
                  <a:cubicBezTo>
                    <a:pt x="11" y="27"/>
                    <a:pt x="7" y="27"/>
                    <a:pt x="3" y="27"/>
                  </a:cubicBezTo>
                  <a:cubicBezTo>
                    <a:pt x="1" y="27"/>
                    <a:pt x="0" y="26"/>
                    <a:pt x="0" y="24"/>
                  </a:cubicBezTo>
                  <a:cubicBezTo>
                    <a:pt x="0" y="17"/>
                    <a:pt x="0" y="10"/>
                    <a:pt x="0" y="3"/>
                  </a:cubicBezTo>
                  <a:cubicBezTo>
                    <a:pt x="0" y="1"/>
                    <a:pt x="1" y="0"/>
                    <a:pt x="3" y="0"/>
                  </a:cubicBezTo>
                  <a:cubicBezTo>
                    <a:pt x="11" y="0"/>
                    <a:pt x="19" y="0"/>
                    <a:pt x="27" y="0"/>
                  </a:cubicBezTo>
                  <a:cubicBezTo>
                    <a:pt x="29" y="0"/>
                    <a:pt x="29" y="1"/>
                    <a:pt x="29" y="3"/>
                  </a:cubicBezTo>
                  <a:cubicBezTo>
                    <a:pt x="29" y="10"/>
                    <a:pt x="29" y="17"/>
                    <a:pt x="29" y="24"/>
                  </a:cubicBezTo>
                  <a:cubicBezTo>
                    <a:pt x="29" y="26"/>
                    <a:pt x="29" y="27"/>
                    <a:pt x="27" y="27"/>
                  </a:cubicBezTo>
                  <a:cubicBezTo>
                    <a:pt x="23" y="27"/>
                    <a:pt x="19" y="27"/>
                    <a:pt x="15" y="2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5" name="Freeform 11">
              <a:extLst>
                <a:ext uri="{FF2B5EF4-FFF2-40B4-BE49-F238E27FC236}">
                  <a16:creationId xmlns:a16="http://schemas.microsoft.com/office/drawing/2014/main" id="{E6822C34-3CAD-407E-96FE-C128B16154F8}"/>
                </a:ext>
              </a:extLst>
            </p:cNvPr>
            <p:cNvSpPr>
              <a:spLocks/>
            </p:cNvSpPr>
            <p:nvPr/>
          </p:nvSpPr>
          <p:spPr bwMode="auto">
            <a:xfrm>
              <a:off x="4362450" y="3243263"/>
              <a:ext cx="63500" cy="58738"/>
            </a:xfrm>
            <a:custGeom>
              <a:avLst/>
              <a:gdLst>
                <a:gd name="T0" fmla="*/ 14 w 29"/>
                <a:gd name="T1" fmla="*/ 27 h 27"/>
                <a:gd name="T2" fmla="*/ 2 w 29"/>
                <a:gd name="T3" fmla="*/ 27 h 27"/>
                <a:gd name="T4" fmla="*/ 0 w 29"/>
                <a:gd name="T5" fmla="*/ 24 h 27"/>
                <a:gd name="T6" fmla="*/ 0 w 29"/>
                <a:gd name="T7" fmla="*/ 3 h 27"/>
                <a:gd name="T8" fmla="*/ 2 w 29"/>
                <a:gd name="T9" fmla="*/ 0 h 27"/>
                <a:gd name="T10" fmla="*/ 26 w 29"/>
                <a:gd name="T11" fmla="*/ 0 h 27"/>
                <a:gd name="T12" fmla="*/ 29 w 29"/>
                <a:gd name="T13" fmla="*/ 3 h 27"/>
                <a:gd name="T14" fmla="*/ 29 w 29"/>
                <a:gd name="T15" fmla="*/ 24 h 27"/>
                <a:gd name="T16" fmla="*/ 26 w 29"/>
                <a:gd name="T17" fmla="*/ 27 h 27"/>
                <a:gd name="T18" fmla="*/ 14 w 29"/>
                <a:gd name="T19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9" h="27">
                  <a:moveTo>
                    <a:pt x="14" y="27"/>
                  </a:moveTo>
                  <a:cubicBezTo>
                    <a:pt x="10" y="27"/>
                    <a:pt x="6" y="27"/>
                    <a:pt x="2" y="27"/>
                  </a:cubicBezTo>
                  <a:cubicBezTo>
                    <a:pt x="0" y="27"/>
                    <a:pt x="0" y="26"/>
                    <a:pt x="0" y="24"/>
                  </a:cubicBezTo>
                  <a:cubicBezTo>
                    <a:pt x="0" y="17"/>
                    <a:pt x="0" y="10"/>
                    <a:pt x="0" y="3"/>
                  </a:cubicBezTo>
                  <a:cubicBezTo>
                    <a:pt x="0" y="1"/>
                    <a:pt x="0" y="0"/>
                    <a:pt x="2" y="0"/>
                  </a:cubicBezTo>
                  <a:cubicBezTo>
                    <a:pt x="10" y="0"/>
                    <a:pt x="18" y="0"/>
                    <a:pt x="26" y="0"/>
                  </a:cubicBezTo>
                  <a:cubicBezTo>
                    <a:pt x="28" y="0"/>
                    <a:pt x="29" y="1"/>
                    <a:pt x="29" y="3"/>
                  </a:cubicBezTo>
                  <a:cubicBezTo>
                    <a:pt x="29" y="10"/>
                    <a:pt x="29" y="17"/>
                    <a:pt x="29" y="24"/>
                  </a:cubicBezTo>
                  <a:cubicBezTo>
                    <a:pt x="29" y="26"/>
                    <a:pt x="28" y="27"/>
                    <a:pt x="26" y="27"/>
                  </a:cubicBezTo>
                  <a:cubicBezTo>
                    <a:pt x="22" y="27"/>
                    <a:pt x="18" y="27"/>
                    <a:pt x="14" y="2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6" name="Freeform 12">
              <a:extLst>
                <a:ext uri="{FF2B5EF4-FFF2-40B4-BE49-F238E27FC236}">
                  <a16:creationId xmlns:a16="http://schemas.microsoft.com/office/drawing/2014/main" id="{609C6EFC-0934-4A27-9DB1-91CFAAA899B1}"/>
                </a:ext>
              </a:extLst>
            </p:cNvPr>
            <p:cNvSpPr>
              <a:spLocks/>
            </p:cNvSpPr>
            <p:nvPr/>
          </p:nvSpPr>
          <p:spPr bwMode="auto">
            <a:xfrm>
              <a:off x="4210050" y="3313113"/>
              <a:ext cx="63500" cy="57150"/>
            </a:xfrm>
            <a:custGeom>
              <a:avLst/>
              <a:gdLst>
                <a:gd name="T0" fmla="*/ 14 w 29"/>
                <a:gd name="T1" fmla="*/ 0 h 26"/>
                <a:gd name="T2" fmla="*/ 26 w 29"/>
                <a:gd name="T3" fmla="*/ 0 h 26"/>
                <a:gd name="T4" fmla="*/ 29 w 29"/>
                <a:gd name="T5" fmla="*/ 3 h 26"/>
                <a:gd name="T6" fmla="*/ 29 w 29"/>
                <a:gd name="T7" fmla="*/ 24 h 26"/>
                <a:gd name="T8" fmla="*/ 26 w 29"/>
                <a:gd name="T9" fmla="*/ 26 h 26"/>
                <a:gd name="T10" fmla="*/ 2 w 29"/>
                <a:gd name="T11" fmla="*/ 26 h 26"/>
                <a:gd name="T12" fmla="*/ 0 w 29"/>
                <a:gd name="T13" fmla="*/ 24 h 26"/>
                <a:gd name="T14" fmla="*/ 0 w 29"/>
                <a:gd name="T15" fmla="*/ 3 h 26"/>
                <a:gd name="T16" fmla="*/ 2 w 29"/>
                <a:gd name="T17" fmla="*/ 0 h 26"/>
                <a:gd name="T18" fmla="*/ 14 w 29"/>
                <a:gd name="T19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9" h="26">
                  <a:moveTo>
                    <a:pt x="14" y="0"/>
                  </a:moveTo>
                  <a:cubicBezTo>
                    <a:pt x="18" y="0"/>
                    <a:pt x="22" y="0"/>
                    <a:pt x="26" y="0"/>
                  </a:cubicBezTo>
                  <a:cubicBezTo>
                    <a:pt x="28" y="0"/>
                    <a:pt x="29" y="1"/>
                    <a:pt x="29" y="3"/>
                  </a:cubicBezTo>
                  <a:cubicBezTo>
                    <a:pt x="29" y="10"/>
                    <a:pt x="29" y="17"/>
                    <a:pt x="29" y="24"/>
                  </a:cubicBezTo>
                  <a:cubicBezTo>
                    <a:pt x="29" y="26"/>
                    <a:pt x="28" y="26"/>
                    <a:pt x="26" y="26"/>
                  </a:cubicBezTo>
                  <a:cubicBezTo>
                    <a:pt x="18" y="26"/>
                    <a:pt x="10" y="26"/>
                    <a:pt x="2" y="26"/>
                  </a:cubicBezTo>
                  <a:cubicBezTo>
                    <a:pt x="0" y="26"/>
                    <a:pt x="0" y="26"/>
                    <a:pt x="0" y="24"/>
                  </a:cubicBezTo>
                  <a:cubicBezTo>
                    <a:pt x="0" y="17"/>
                    <a:pt x="0" y="10"/>
                    <a:pt x="0" y="3"/>
                  </a:cubicBezTo>
                  <a:cubicBezTo>
                    <a:pt x="0" y="1"/>
                    <a:pt x="0" y="0"/>
                    <a:pt x="2" y="0"/>
                  </a:cubicBezTo>
                  <a:cubicBezTo>
                    <a:pt x="6" y="0"/>
                    <a:pt x="10" y="0"/>
                    <a:pt x="14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7" name="Freeform 13">
              <a:extLst>
                <a:ext uri="{FF2B5EF4-FFF2-40B4-BE49-F238E27FC236}">
                  <a16:creationId xmlns:a16="http://schemas.microsoft.com/office/drawing/2014/main" id="{77C54863-339A-4050-A802-F21142A33A8B}"/>
                </a:ext>
              </a:extLst>
            </p:cNvPr>
            <p:cNvSpPr>
              <a:spLocks/>
            </p:cNvSpPr>
            <p:nvPr/>
          </p:nvSpPr>
          <p:spPr bwMode="auto">
            <a:xfrm>
              <a:off x="4284663" y="3313113"/>
              <a:ext cx="65088" cy="57150"/>
            </a:xfrm>
            <a:custGeom>
              <a:avLst/>
              <a:gdLst>
                <a:gd name="T0" fmla="*/ 15 w 29"/>
                <a:gd name="T1" fmla="*/ 0 h 26"/>
                <a:gd name="T2" fmla="*/ 27 w 29"/>
                <a:gd name="T3" fmla="*/ 0 h 26"/>
                <a:gd name="T4" fmla="*/ 29 w 29"/>
                <a:gd name="T5" fmla="*/ 2 h 26"/>
                <a:gd name="T6" fmla="*/ 29 w 29"/>
                <a:gd name="T7" fmla="*/ 24 h 26"/>
                <a:gd name="T8" fmla="*/ 27 w 29"/>
                <a:gd name="T9" fmla="*/ 26 h 26"/>
                <a:gd name="T10" fmla="*/ 3 w 29"/>
                <a:gd name="T11" fmla="*/ 26 h 26"/>
                <a:gd name="T12" fmla="*/ 0 w 29"/>
                <a:gd name="T13" fmla="*/ 24 h 26"/>
                <a:gd name="T14" fmla="*/ 0 w 29"/>
                <a:gd name="T15" fmla="*/ 3 h 26"/>
                <a:gd name="T16" fmla="*/ 3 w 29"/>
                <a:gd name="T17" fmla="*/ 0 h 26"/>
                <a:gd name="T18" fmla="*/ 15 w 29"/>
                <a:gd name="T19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9" h="26">
                  <a:moveTo>
                    <a:pt x="15" y="0"/>
                  </a:moveTo>
                  <a:cubicBezTo>
                    <a:pt x="19" y="0"/>
                    <a:pt x="23" y="0"/>
                    <a:pt x="27" y="0"/>
                  </a:cubicBezTo>
                  <a:cubicBezTo>
                    <a:pt x="29" y="0"/>
                    <a:pt x="29" y="1"/>
                    <a:pt x="29" y="2"/>
                  </a:cubicBezTo>
                  <a:cubicBezTo>
                    <a:pt x="29" y="10"/>
                    <a:pt x="29" y="17"/>
                    <a:pt x="29" y="24"/>
                  </a:cubicBezTo>
                  <a:cubicBezTo>
                    <a:pt x="29" y="26"/>
                    <a:pt x="29" y="26"/>
                    <a:pt x="27" y="26"/>
                  </a:cubicBezTo>
                  <a:cubicBezTo>
                    <a:pt x="19" y="26"/>
                    <a:pt x="11" y="26"/>
                    <a:pt x="3" y="26"/>
                  </a:cubicBezTo>
                  <a:cubicBezTo>
                    <a:pt x="1" y="26"/>
                    <a:pt x="0" y="25"/>
                    <a:pt x="0" y="24"/>
                  </a:cubicBezTo>
                  <a:cubicBezTo>
                    <a:pt x="0" y="17"/>
                    <a:pt x="0" y="10"/>
                    <a:pt x="0" y="3"/>
                  </a:cubicBezTo>
                  <a:cubicBezTo>
                    <a:pt x="0" y="1"/>
                    <a:pt x="1" y="0"/>
                    <a:pt x="3" y="0"/>
                  </a:cubicBezTo>
                  <a:cubicBezTo>
                    <a:pt x="7" y="0"/>
                    <a:pt x="11" y="0"/>
                    <a:pt x="15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8" name="Freeform 14">
              <a:extLst>
                <a:ext uri="{FF2B5EF4-FFF2-40B4-BE49-F238E27FC236}">
                  <a16:creationId xmlns:a16="http://schemas.microsoft.com/office/drawing/2014/main" id="{8AEB1B47-0E59-44BC-913E-774713C210E9}"/>
                </a:ext>
              </a:extLst>
            </p:cNvPr>
            <p:cNvSpPr>
              <a:spLocks/>
            </p:cNvSpPr>
            <p:nvPr/>
          </p:nvSpPr>
          <p:spPr bwMode="auto">
            <a:xfrm>
              <a:off x="4437063" y="3313113"/>
              <a:ext cx="65088" cy="57150"/>
            </a:xfrm>
            <a:custGeom>
              <a:avLst/>
              <a:gdLst>
                <a:gd name="T0" fmla="*/ 15 w 29"/>
                <a:gd name="T1" fmla="*/ 0 h 26"/>
                <a:gd name="T2" fmla="*/ 26 w 29"/>
                <a:gd name="T3" fmla="*/ 0 h 26"/>
                <a:gd name="T4" fmla="*/ 29 w 29"/>
                <a:gd name="T5" fmla="*/ 3 h 26"/>
                <a:gd name="T6" fmla="*/ 29 w 29"/>
                <a:gd name="T7" fmla="*/ 24 h 26"/>
                <a:gd name="T8" fmla="*/ 27 w 29"/>
                <a:gd name="T9" fmla="*/ 26 h 26"/>
                <a:gd name="T10" fmla="*/ 3 w 29"/>
                <a:gd name="T11" fmla="*/ 26 h 26"/>
                <a:gd name="T12" fmla="*/ 0 w 29"/>
                <a:gd name="T13" fmla="*/ 24 h 26"/>
                <a:gd name="T14" fmla="*/ 0 w 29"/>
                <a:gd name="T15" fmla="*/ 2 h 26"/>
                <a:gd name="T16" fmla="*/ 3 w 29"/>
                <a:gd name="T17" fmla="*/ 0 h 26"/>
                <a:gd name="T18" fmla="*/ 15 w 29"/>
                <a:gd name="T19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9" h="26">
                  <a:moveTo>
                    <a:pt x="15" y="0"/>
                  </a:moveTo>
                  <a:cubicBezTo>
                    <a:pt x="19" y="0"/>
                    <a:pt x="23" y="0"/>
                    <a:pt x="26" y="0"/>
                  </a:cubicBezTo>
                  <a:cubicBezTo>
                    <a:pt x="28" y="0"/>
                    <a:pt x="29" y="1"/>
                    <a:pt x="29" y="3"/>
                  </a:cubicBezTo>
                  <a:cubicBezTo>
                    <a:pt x="29" y="10"/>
                    <a:pt x="29" y="17"/>
                    <a:pt x="29" y="24"/>
                  </a:cubicBezTo>
                  <a:cubicBezTo>
                    <a:pt x="29" y="25"/>
                    <a:pt x="28" y="26"/>
                    <a:pt x="27" y="26"/>
                  </a:cubicBezTo>
                  <a:cubicBezTo>
                    <a:pt x="19" y="26"/>
                    <a:pt x="11" y="26"/>
                    <a:pt x="3" y="26"/>
                  </a:cubicBezTo>
                  <a:cubicBezTo>
                    <a:pt x="1" y="26"/>
                    <a:pt x="0" y="26"/>
                    <a:pt x="0" y="24"/>
                  </a:cubicBezTo>
                  <a:cubicBezTo>
                    <a:pt x="0" y="17"/>
                    <a:pt x="0" y="10"/>
                    <a:pt x="0" y="2"/>
                  </a:cubicBezTo>
                  <a:cubicBezTo>
                    <a:pt x="0" y="1"/>
                    <a:pt x="1" y="0"/>
                    <a:pt x="3" y="0"/>
                  </a:cubicBezTo>
                  <a:cubicBezTo>
                    <a:pt x="7" y="0"/>
                    <a:pt x="11" y="0"/>
                    <a:pt x="15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9" name="Freeform 15">
              <a:extLst>
                <a:ext uri="{FF2B5EF4-FFF2-40B4-BE49-F238E27FC236}">
                  <a16:creationId xmlns:a16="http://schemas.microsoft.com/office/drawing/2014/main" id="{6C19ACE9-3952-4800-8083-DA7992353EE3}"/>
                </a:ext>
              </a:extLst>
            </p:cNvPr>
            <p:cNvSpPr>
              <a:spLocks/>
            </p:cNvSpPr>
            <p:nvPr/>
          </p:nvSpPr>
          <p:spPr bwMode="auto">
            <a:xfrm>
              <a:off x="4132263" y="3313113"/>
              <a:ext cx="66675" cy="57150"/>
            </a:xfrm>
            <a:custGeom>
              <a:avLst/>
              <a:gdLst>
                <a:gd name="T0" fmla="*/ 15 w 30"/>
                <a:gd name="T1" fmla="*/ 0 h 26"/>
                <a:gd name="T2" fmla="*/ 27 w 30"/>
                <a:gd name="T3" fmla="*/ 0 h 26"/>
                <a:gd name="T4" fmla="*/ 30 w 30"/>
                <a:gd name="T5" fmla="*/ 3 h 26"/>
                <a:gd name="T6" fmla="*/ 30 w 30"/>
                <a:gd name="T7" fmla="*/ 24 h 26"/>
                <a:gd name="T8" fmla="*/ 27 w 30"/>
                <a:gd name="T9" fmla="*/ 26 h 26"/>
                <a:gd name="T10" fmla="*/ 3 w 30"/>
                <a:gd name="T11" fmla="*/ 26 h 26"/>
                <a:gd name="T12" fmla="*/ 0 w 30"/>
                <a:gd name="T13" fmla="*/ 24 h 26"/>
                <a:gd name="T14" fmla="*/ 0 w 30"/>
                <a:gd name="T15" fmla="*/ 3 h 26"/>
                <a:gd name="T16" fmla="*/ 3 w 30"/>
                <a:gd name="T17" fmla="*/ 0 h 26"/>
                <a:gd name="T18" fmla="*/ 15 w 30"/>
                <a:gd name="T19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0" h="26">
                  <a:moveTo>
                    <a:pt x="15" y="0"/>
                  </a:moveTo>
                  <a:cubicBezTo>
                    <a:pt x="19" y="0"/>
                    <a:pt x="23" y="0"/>
                    <a:pt x="27" y="0"/>
                  </a:cubicBezTo>
                  <a:cubicBezTo>
                    <a:pt x="29" y="0"/>
                    <a:pt x="30" y="1"/>
                    <a:pt x="30" y="3"/>
                  </a:cubicBezTo>
                  <a:cubicBezTo>
                    <a:pt x="30" y="10"/>
                    <a:pt x="30" y="17"/>
                    <a:pt x="30" y="24"/>
                  </a:cubicBezTo>
                  <a:cubicBezTo>
                    <a:pt x="30" y="26"/>
                    <a:pt x="29" y="26"/>
                    <a:pt x="27" y="26"/>
                  </a:cubicBezTo>
                  <a:cubicBezTo>
                    <a:pt x="19" y="26"/>
                    <a:pt x="11" y="26"/>
                    <a:pt x="3" y="26"/>
                  </a:cubicBezTo>
                  <a:cubicBezTo>
                    <a:pt x="1" y="26"/>
                    <a:pt x="0" y="26"/>
                    <a:pt x="0" y="24"/>
                  </a:cubicBezTo>
                  <a:cubicBezTo>
                    <a:pt x="0" y="17"/>
                    <a:pt x="0" y="10"/>
                    <a:pt x="0" y="3"/>
                  </a:cubicBezTo>
                  <a:cubicBezTo>
                    <a:pt x="0" y="1"/>
                    <a:pt x="1" y="0"/>
                    <a:pt x="3" y="0"/>
                  </a:cubicBezTo>
                  <a:cubicBezTo>
                    <a:pt x="7" y="0"/>
                    <a:pt x="11" y="0"/>
                    <a:pt x="15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0" name="Freeform 16">
              <a:extLst>
                <a:ext uri="{FF2B5EF4-FFF2-40B4-BE49-F238E27FC236}">
                  <a16:creationId xmlns:a16="http://schemas.microsoft.com/office/drawing/2014/main" id="{95BBAEDD-38A6-454D-9D94-E688F8F1B531}"/>
                </a:ext>
              </a:extLst>
            </p:cNvPr>
            <p:cNvSpPr>
              <a:spLocks/>
            </p:cNvSpPr>
            <p:nvPr/>
          </p:nvSpPr>
          <p:spPr bwMode="auto">
            <a:xfrm>
              <a:off x="4360863" y="3171825"/>
              <a:ext cx="65088" cy="60325"/>
            </a:xfrm>
            <a:custGeom>
              <a:avLst/>
              <a:gdLst>
                <a:gd name="T0" fmla="*/ 15 w 30"/>
                <a:gd name="T1" fmla="*/ 0 h 27"/>
                <a:gd name="T2" fmla="*/ 27 w 30"/>
                <a:gd name="T3" fmla="*/ 0 h 27"/>
                <a:gd name="T4" fmla="*/ 30 w 30"/>
                <a:gd name="T5" fmla="*/ 3 h 27"/>
                <a:gd name="T6" fmla="*/ 30 w 30"/>
                <a:gd name="T7" fmla="*/ 24 h 27"/>
                <a:gd name="T8" fmla="*/ 27 w 30"/>
                <a:gd name="T9" fmla="*/ 27 h 27"/>
                <a:gd name="T10" fmla="*/ 3 w 30"/>
                <a:gd name="T11" fmla="*/ 27 h 27"/>
                <a:gd name="T12" fmla="*/ 1 w 30"/>
                <a:gd name="T13" fmla="*/ 24 h 27"/>
                <a:gd name="T14" fmla="*/ 1 w 30"/>
                <a:gd name="T15" fmla="*/ 3 h 27"/>
                <a:gd name="T16" fmla="*/ 3 w 30"/>
                <a:gd name="T17" fmla="*/ 0 h 27"/>
                <a:gd name="T18" fmla="*/ 15 w 30"/>
                <a:gd name="T19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0" h="27">
                  <a:moveTo>
                    <a:pt x="15" y="0"/>
                  </a:moveTo>
                  <a:cubicBezTo>
                    <a:pt x="19" y="0"/>
                    <a:pt x="23" y="0"/>
                    <a:pt x="27" y="0"/>
                  </a:cubicBezTo>
                  <a:cubicBezTo>
                    <a:pt x="29" y="0"/>
                    <a:pt x="30" y="1"/>
                    <a:pt x="30" y="3"/>
                  </a:cubicBezTo>
                  <a:cubicBezTo>
                    <a:pt x="30" y="10"/>
                    <a:pt x="30" y="17"/>
                    <a:pt x="30" y="24"/>
                  </a:cubicBezTo>
                  <a:cubicBezTo>
                    <a:pt x="30" y="26"/>
                    <a:pt x="29" y="27"/>
                    <a:pt x="27" y="27"/>
                  </a:cubicBezTo>
                  <a:cubicBezTo>
                    <a:pt x="19" y="27"/>
                    <a:pt x="11" y="27"/>
                    <a:pt x="3" y="27"/>
                  </a:cubicBezTo>
                  <a:cubicBezTo>
                    <a:pt x="1" y="27"/>
                    <a:pt x="1" y="26"/>
                    <a:pt x="1" y="24"/>
                  </a:cubicBezTo>
                  <a:cubicBezTo>
                    <a:pt x="1" y="17"/>
                    <a:pt x="0" y="10"/>
                    <a:pt x="1" y="3"/>
                  </a:cubicBezTo>
                  <a:cubicBezTo>
                    <a:pt x="1" y="1"/>
                    <a:pt x="1" y="0"/>
                    <a:pt x="3" y="0"/>
                  </a:cubicBezTo>
                  <a:cubicBezTo>
                    <a:pt x="7" y="0"/>
                    <a:pt x="11" y="0"/>
                    <a:pt x="15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1" name="Freeform 17">
              <a:extLst>
                <a:ext uri="{FF2B5EF4-FFF2-40B4-BE49-F238E27FC236}">
                  <a16:creationId xmlns:a16="http://schemas.microsoft.com/office/drawing/2014/main" id="{5898750F-178A-4D12-B556-35190612B89A}"/>
                </a:ext>
              </a:extLst>
            </p:cNvPr>
            <p:cNvSpPr>
              <a:spLocks/>
            </p:cNvSpPr>
            <p:nvPr/>
          </p:nvSpPr>
          <p:spPr bwMode="auto">
            <a:xfrm>
              <a:off x="4362450" y="3313113"/>
              <a:ext cx="63500" cy="57150"/>
            </a:xfrm>
            <a:custGeom>
              <a:avLst/>
              <a:gdLst>
                <a:gd name="T0" fmla="*/ 14 w 29"/>
                <a:gd name="T1" fmla="*/ 26 h 26"/>
                <a:gd name="T2" fmla="*/ 2 w 29"/>
                <a:gd name="T3" fmla="*/ 26 h 26"/>
                <a:gd name="T4" fmla="*/ 0 w 29"/>
                <a:gd name="T5" fmla="*/ 23 h 26"/>
                <a:gd name="T6" fmla="*/ 0 w 29"/>
                <a:gd name="T7" fmla="*/ 3 h 26"/>
                <a:gd name="T8" fmla="*/ 2 w 29"/>
                <a:gd name="T9" fmla="*/ 0 h 26"/>
                <a:gd name="T10" fmla="*/ 26 w 29"/>
                <a:gd name="T11" fmla="*/ 0 h 26"/>
                <a:gd name="T12" fmla="*/ 29 w 29"/>
                <a:gd name="T13" fmla="*/ 3 h 26"/>
                <a:gd name="T14" fmla="*/ 29 w 29"/>
                <a:gd name="T15" fmla="*/ 24 h 26"/>
                <a:gd name="T16" fmla="*/ 26 w 29"/>
                <a:gd name="T17" fmla="*/ 26 h 26"/>
                <a:gd name="T18" fmla="*/ 14 w 29"/>
                <a:gd name="T19" fmla="*/ 2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9" h="26">
                  <a:moveTo>
                    <a:pt x="14" y="26"/>
                  </a:moveTo>
                  <a:cubicBezTo>
                    <a:pt x="10" y="26"/>
                    <a:pt x="6" y="26"/>
                    <a:pt x="2" y="26"/>
                  </a:cubicBezTo>
                  <a:cubicBezTo>
                    <a:pt x="0" y="26"/>
                    <a:pt x="0" y="26"/>
                    <a:pt x="0" y="23"/>
                  </a:cubicBezTo>
                  <a:cubicBezTo>
                    <a:pt x="0" y="17"/>
                    <a:pt x="0" y="10"/>
                    <a:pt x="0" y="3"/>
                  </a:cubicBezTo>
                  <a:cubicBezTo>
                    <a:pt x="0" y="1"/>
                    <a:pt x="0" y="0"/>
                    <a:pt x="2" y="0"/>
                  </a:cubicBezTo>
                  <a:cubicBezTo>
                    <a:pt x="10" y="0"/>
                    <a:pt x="18" y="0"/>
                    <a:pt x="26" y="0"/>
                  </a:cubicBezTo>
                  <a:cubicBezTo>
                    <a:pt x="28" y="0"/>
                    <a:pt x="29" y="1"/>
                    <a:pt x="29" y="3"/>
                  </a:cubicBezTo>
                  <a:cubicBezTo>
                    <a:pt x="29" y="10"/>
                    <a:pt x="29" y="17"/>
                    <a:pt x="29" y="24"/>
                  </a:cubicBezTo>
                  <a:cubicBezTo>
                    <a:pt x="29" y="26"/>
                    <a:pt x="28" y="26"/>
                    <a:pt x="26" y="26"/>
                  </a:cubicBezTo>
                  <a:cubicBezTo>
                    <a:pt x="22" y="26"/>
                    <a:pt x="18" y="26"/>
                    <a:pt x="14" y="2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2" name="Oval 18">
              <a:extLst>
                <a:ext uri="{FF2B5EF4-FFF2-40B4-BE49-F238E27FC236}">
                  <a16:creationId xmlns:a16="http://schemas.microsoft.com/office/drawing/2014/main" id="{2D09698C-6DCB-411E-A833-9B88B93D55A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06938" y="3849688"/>
              <a:ext cx="17463" cy="1746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3" name="Freeform 19">
              <a:extLst>
                <a:ext uri="{FF2B5EF4-FFF2-40B4-BE49-F238E27FC236}">
                  <a16:creationId xmlns:a16="http://schemas.microsoft.com/office/drawing/2014/main" id="{56664B35-E15E-404F-A0DA-3DD754BFB84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949700" y="3670300"/>
              <a:ext cx="139700" cy="206375"/>
            </a:xfrm>
            <a:custGeom>
              <a:avLst/>
              <a:gdLst>
                <a:gd name="T0" fmla="*/ 63 w 63"/>
                <a:gd name="T1" fmla="*/ 11 h 93"/>
                <a:gd name="T2" fmla="*/ 63 w 63"/>
                <a:gd name="T3" fmla="*/ 5 h 93"/>
                <a:gd name="T4" fmla="*/ 58 w 63"/>
                <a:gd name="T5" fmla="*/ 0 h 93"/>
                <a:gd name="T6" fmla="*/ 51 w 63"/>
                <a:gd name="T7" fmla="*/ 4 h 93"/>
                <a:gd name="T8" fmla="*/ 51 w 63"/>
                <a:gd name="T9" fmla="*/ 7 h 93"/>
                <a:gd name="T10" fmla="*/ 51 w 63"/>
                <a:gd name="T11" fmla="*/ 32 h 93"/>
                <a:gd name="T12" fmla="*/ 51 w 63"/>
                <a:gd name="T13" fmla="*/ 33 h 93"/>
                <a:gd name="T14" fmla="*/ 50 w 63"/>
                <a:gd name="T15" fmla="*/ 33 h 93"/>
                <a:gd name="T16" fmla="*/ 30 w 63"/>
                <a:gd name="T17" fmla="*/ 27 h 93"/>
                <a:gd name="T18" fmla="*/ 1 w 63"/>
                <a:gd name="T19" fmla="*/ 51 h 93"/>
                <a:gd name="T20" fmla="*/ 0 w 63"/>
                <a:gd name="T21" fmla="*/ 54 h 93"/>
                <a:gd name="T22" fmla="*/ 0 w 63"/>
                <a:gd name="T23" fmla="*/ 60 h 93"/>
                <a:gd name="T24" fmla="*/ 0 w 63"/>
                <a:gd name="T25" fmla="*/ 62 h 93"/>
                <a:gd name="T26" fmla="*/ 0 w 63"/>
                <a:gd name="T27" fmla="*/ 62 h 93"/>
                <a:gd name="T28" fmla="*/ 1 w 63"/>
                <a:gd name="T29" fmla="*/ 65 h 93"/>
                <a:gd name="T30" fmla="*/ 40 w 63"/>
                <a:gd name="T31" fmla="*/ 88 h 93"/>
                <a:gd name="T32" fmla="*/ 63 w 63"/>
                <a:gd name="T33" fmla="*/ 59 h 93"/>
                <a:gd name="T34" fmla="*/ 63 w 63"/>
                <a:gd name="T35" fmla="*/ 11 h 93"/>
                <a:gd name="T36" fmla="*/ 31 w 63"/>
                <a:gd name="T37" fmla="*/ 77 h 93"/>
                <a:gd name="T38" fmla="*/ 12 w 63"/>
                <a:gd name="T39" fmla="*/ 58 h 93"/>
                <a:gd name="T40" fmla="*/ 32 w 63"/>
                <a:gd name="T41" fmla="*/ 38 h 93"/>
                <a:gd name="T42" fmla="*/ 51 w 63"/>
                <a:gd name="T43" fmla="*/ 58 h 93"/>
                <a:gd name="T44" fmla="*/ 31 w 63"/>
                <a:gd name="T45" fmla="*/ 77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63" h="93">
                  <a:moveTo>
                    <a:pt x="63" y="11"/>
                  </a:moveTo>
                  <a:cubicBezTo>
                    <a:pt x="63" y="9"/>
                    <a:pt x="63" y="7"/>
                    <a:pt x="63" y="5"/>
                  </a:cubicBezTo>
                  <a:cubicBezTo>
                    <a:pt x="63" y="3"/>
                    <a:pt x="60" y="0"/>
                    <a:pt x="58" y="0"/>
                  </a:cubicBezTo>
                  <a:cubicBezTo>
                    <a:pt x="55" y="0"/>
                    <a:pt x="52" y="1"/>
                    <a:pt x="51" y="4"/>
                  </a:cubicBezTo>
                  <a:cubicBezTo>
                    <a:pt x="51" y="5"/>
                    <a:pt x="51" y="6"/>
                    <a:pt x="51" y="7"/>
                  </a:cubicBezTo>
                  <a:cubicBezTo>
                    <a:pt x="51" y="15"/>
                    <a:pt x="51" y="24"/>
                    <a:pt x="51" y="32"/>
                  </a:cubicBezTo>
                  <a:cubicBezTo>
                    <a:pt x="51" y="32"/>
                    <a:pt x="51" y="33"/>
                    <a:pt x="51" y="33"/>
                  </a:cubicBezTo>
                  <a:cubicBezTo>
                    <a:pt x="51" y="33"/>
                    <a:pt x="50" y="33"/>
                    <a:pt x="50" y="33"/>
                  </a:cubicBezTo>
                  <a:cubicBezTo>
                    <a:pt x="44" y="28"/>
                    <a:pt x="38" y="27"/>
                    <a:pt x="30" y="27"/>
                  </a:cubicBezTo>
                  <a:cubicBezTo>
                    <a:pt x="16" y="27"/>
                    <a:pt x="4" y="37"/>
                    <a:pt x="1" y="51"/>
                  </a:cubicBezTo>
                  <a:cubicBezTo>
                    <a:pt x="1" y="52"/>
                    <a:pt x="1" y="53"/>
                    <a:pt x="0" y="54"/>
                  </a:cubicBezTo>
                  <a:cubicBezTo>
                    <a:pt x="0" y="56"/>
                    <a:pt x="0" y="58"/>
                    <a:pt x="0" y="60"/>
                  </a:cubicBezTo>
                  <a:cubicBezTo>
                    <a:pt x="1" y="60"/>
                    <a:pt x="1" y="61"/>
                    <a:pt x="0" y="62"/>
                  </a:cubicBezTo>
                  <a:cubicBezTo>
                    <a:pt x="0" y="62"/>
                    <a:pt x="0" y="62"/>
                    <a:pt x="0" y="62"/>
                  </a:cubicBezTo>
                  <a:cubicBezTo>
                    <a:pt x="1" y="63"/>
                    <a:pt x="1" y="64"/>
                    <a:pt x="1" y="65"/>
                  </a:cubicBezTo>
                  <a:cubicBezTo>
                    <a:pt x="5" y="82"/>
                    <a:pt x="23" y="93"/>
                    <a:pt x="40" y="88"/>
                  </a:cubicBezTo>
                  <a:cubicBezTo>
                    <a:pt x="53" y="84"/>
                    <a:pt x="63" y="72"/>
                    <a:pt x="63" y="59"/>
                  </a:cubicBezTo>
                  <a:cubicBezTo>
                    <a:pt x="63" y="43"/>
                    <a:pt x="63" y="27"/>
                    <a:pt x="63" y="11"/>
                  </a:cubicBezTo>
                  <a:close/>
                  <a:moveTo>
                    <a:pt x="31" y="77"/>
                  </a:moveTo>
                  <a:cubicBezTo>
                    <a:pt x="21" y="77"/>
                    <a:pt x="12" y="69"/>
                    <a:pt x="12" y="58"/>
                  </a:cubicBezTo>
                  <a:cubicBezTo>
                    <a:pt x="12" y="47"/>
                    <a:pt x="21" y="38"/>
                    <a:pt x="32" y="38"/>
                  </a:cubicBezTo>
                  <a:cubicBezTo>
                    <a:pt x="42" y="38"/>
                    <a:pt x="51" y="47"/>
                    <a:pt x="51" y="58"/>
                  </a:cubicBezTo>
                  <a:cubicBezTo>
                    <a:pt x="51" y="69"/>
                    <a:pt x="42" y="77"/>
                    <a:pt x="31" y="7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4" name="Freeform 20">
              <a:extLst>
                <a:ext uri="{FF2B5EF4-FFF2-40B4-BE49-F238E27FC236}">
                  <a16:creationId xmlns:a16="http://schemas.microsoft.com/office/drawing/2014/main" id="{A860B476-AE26-42DB-A0E4-2184E66BF565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497388" y="3725863"/>
              <a:ext cx="147638" cy="142875"/>
            </a:xfrm>
            <a:custGeom>
              <a:avLst/>
              <a:gdLst>
                <a:gd name="T0" fmla="*/ 66 w 67"/>
                <a:gd name="T1" fmla="*/ 26 h 65"/>
                <a:gd name="T2" fmla="*/ 31 w 67"/>
                <a:gd name="T3" fmla="*/ 2 h 65"/>
                <a:gd name="T4" fmla="*/ 6 w 67"/>
                <a:gd name="T5" fmla="*/ 42 h 65"/>
                <a:gd name="T6" fmla="*/ 38 w 67"/>
                <a:gd name="T7" fmla="*/ 64 h 65"/>
                <a:gd name="T8" fmla="*/ 56 w 67"/>
                <a:gd name="T9" fmla="*/ 57 h 65"/>
                <a:gd name="T10" fmla="*/ 59 w 67"/>
                <a:gd name="T11" fmla="*/ 51 h 65"/>
                <a:gd name="T12" fmla="*/ 55 w 67"/>
                <a:gd name="T13" fmla="*/ 46 h 65"/>
                <a:gd name="T14" fmla="*/ 49 w 67"/>
                <a:gd name="T15" fmla="*/ 48 h 65"/>
                <a:gd name="T16" fmla="*/ 17 w 67"/>
                <a:gd name="T17" fmla="*/ 40 h 65"/>
                <a:gd name="T18" fmla="*/ 18 w 67"/>
                <a:gd name="T19" fmla="*/ 39 h 65"/>
                <a:gd name="T20" fmla="*/ 40 w 67"/>
                <a:gd name="T21" fmla="*/ 39 h 65"/>
                <a:gd name="T22" fmla="*/ 40 w 67"/>
                <a:gd name="T23" fmla="*/ 39 h 65"/>
                <a:gd name="T24" fmla="*/ 61 w 67"/>
                <a:gd name="T25" fmla="*/ 39 h 65"/>
                <a:gd name="T26" fmla="*/ 67 w 67"/>
                <a:gd name="T27" fmla="*/ 33 h 65"/>
                <a:gd name="T28" fmla="*/ 66 w 67"/>
                <a:gd name="T29" fmla="*/ 26 h 65"/>
                <a:gd name="T30" fmla="*/ 53 w 67"/>
                <a:gd name="T31" fmla="*/ 27 h 65"/>
                <a:gd name="T32" fmla="*/ 36 w 67"/>
                <a:gd name="T33" fmla="*/ 27 h 65"/>
                <a:gd name="T34" fmla="*/ 19 w 67"/>
                <a:gd name="T35" fmla="*/ 27 h 65"/>
                <a:gd name="T36" fmla="*/ 17 w 67"/>
                <a:gd name="T37" fmla="*/ 25 h 65"/>
                <a:gd name="T38" fmla="*/ 48 w 67"/>
                <a:gd name="T39" fmla="*/ 18 h 65"/>
                <a:gd name="T40" fmla="*/ 54 w 67"/>
                <a:gd name="T41" fmla="*/ 26 h 65"/>
                <a:gd name="T42" fmla="*/ 53 w 67"/>
                <a:gd name="T43" fmla="*/ 27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67" h="65">
                  <a:moveTo>
                    <a:pt x="66" y="26"/>
                  </a:moveTo>
                  <a:cubicBezTo>
                    <a:pt x="62" y="10"/>
                    <a:pt x="47" y="0"/>
                    <a:pt x="31" y="2"/>
                  </a:cubicBezTo>
                  <a:cubicBezTo>
                    <a:pt x="12" y="5"/>
                    <a:pt x="0" y="24"/>
                    <a:pt x="6" y="42"/>
                  </a:cubicBezTo>
                  <a:cubicBezTo>
                    <a:pt x="10" y="56"/>
                    <a:pt x="24" y="65"/>
                    <a:pt x="38" y="64"/>
                  </a:cubicBezTo>
                  <a:cubicBezTo>
                    <a:pt x="45" y="64"/>
                    <a:pt x="51" y="61"/>
                    <a:pt x="56" y="57"/>
                  </a:cubicBezTo>
                  <a:cubicBezTo>
                    <a:pt x="58" y="55"/>
                    <a:pt x="59" y="53"/>
                    <a:pt x="59" y="51"/>
                  </a:cubicBezTo>
                  <a:cubicBezTo>
                    <a:pt x="58" y="49"/>
                    <a:pt x="57" y="47"/>
                    <a:pt x="55" y="46"/>
                  </a:cubicBezTo>
                  <a:cubicBezTo>
                    <a:pt x="52" y="45"/>
                    <a:pt x="50" y="46"/>
                    <a:pt x="49" y="48"/>
                  </a:cubicBezTo>
                  <a:cubicBezTo>
                    <a:pt x="39" y="57"/>
                    <a:pt x="22" y="53"/>
                    <a:pt x="17" y="40"/>
                  </a:cubicBezTo>
                  <a:cubicBezTo>
                    <a:pt x="17" y="39"/>
                    <a:pt x="17" y="39"/>
                    <a:pt x="18" y="39"/>
                  </a:cubicBezTo>
                  <a:cubicBezTo>
                    <a:pt x="25" y="39"/>
                    <a:pt x="33" y="39"/>
                    <a:pt x="40" y="39"/>
                  </a:cubicBezTo>
                  <a:cubicBezTo>
                    <a:pt x="40" y="39"/>
                    <a:pt x="40" y="39"/>
                    <a:pt x="40" y="39"/>
                  </a:cubicBezTo>
                  <a:cubicBezTo>
                    <a:pt x="47" y="39"/>
                    <a:pt x="54" y="39"/>
                    <a:pt x="61" y="39"/>
                  </a:cubicBezTo>
                  <a:cubicBezTo>
                    <a:pt x="64" y="39"/>
                    <a:pt x="67" y="36"/>
                    <a:pt x="67" y="33"/>
                  </a:cubicBezTo>
                  <a:cubicBezTo>
                    <a:pt x="67" y="31"/>
                    <a:pt x="67" y="28"/>
                    <a:pt x="66" y="26"/>
                  </a:cubicBezTo>
                  <a:close/>
                  <a:moveTo>
                    <a:pt x="53" y="27"/>
                  </a:moveTo>
                  <a:cubicBezTo>
                    <a:pt x="47" y="27"/>
                    <a:pt x="41" y="27"/>
                    <a:pt x="36" y="27"/>
                  </a:cubicBezTo>
                  <a:cubicBezTo>
                    <a:pt x="30" y="27"/>
                    <a:pt x="24" y="27"/>
                    <a:pt x="19" y="27"/>
                  </a:cubicBezTo>
                  <a:cubicBezTo>
                    <a:pt x="17" y="27"/>
                    <a:pt x="17" y="27"/>
                    <a:pt x="17" y="25"/>
                  </a:cubicBezTo>
                  <a:cubicBezTo>
                    <a:pt x="22" y="13"/>
                    <a:pt x="39" y="10"/>
                    <a:pt x="48" y="18"/>
                  </a:cubicBezTo>
                  <a:cubicBezTo>
                    <a:pt x="51" y="20"/>
                    <a:pt x="53" y="23"/>
                    <a:pt x="54" y="26"/>
                  </a:cubicBezTo>
                  <a:cubicBezTo>
                    <a:pt x="54" y="27"/>
                    <a:pt x="54" y="27"/>
                    <a:pt x="53" y="2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5" name="Freeform 21">
              <a:extLst>
                <a:ext uri="{FF2B5EF4-FFF2-40B4-BE49-F238E27FC236}">
                  <a16:creationId xmlns:a16="http://schemas.microsoft.com/office/drawing/2014/main" id="{64314467-B8C9-444C-8264-5177FA3BF638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102100" y="3730625"/>
              <a:ext cx="136525" cy="136525"/>
            </a:xfrm>
            <a:custGeom>
              <a:avLst/>
              <a:gdLst>
                <a:gd name="T0" fmla="*/ 31 w 62"/>
                <a:gd name="T1" fmla="*/ 0 h 62"/>
                <a:gd name="T2" fmla="*/ 0 w 62"/>
                <a:gd name="T3" fmla="*/ 31 h 62"/>
                <a:gd name="T4" fmla="*/ 31 w 62"/>
                <a:gd name="T5" fmla="*/ 62 h 62"/>
                <a:gd name="T6" fmla="*/ 62 w 62"/>
                <a:gd name="T7" fmla="*/ 31 h 62"/>
                <a:gd name="T8" fmla="*/ 31 w 62"/>
                <a:gd name="T9" fmla="*/ 0 h 62"/>
                <a:gd name="T10" fmla="*/ 31 w 62"/>
                <a:gd name="T11" fmla="*/ 50 h 62"/>
                <a:gd name="T12" fmla="*/ 11 w 62"/>
                <a:gd name="T13" fmla="*/ 31 h 62"/>
                <a:gd name="T14" fmla="*/ 31 w 62"/>
                <a:gd name="T15" fmla="*/ 11 h 62"/>
                <a:gd name="T16" fmla="*/ 50 w 62"/>
                <a:gd name="T17" fmla="*/ 31 h 62"/>
                <a:gd name="T18" fmla="*/ 31 w 62"/>
                <a:gd name="T19" fmla="*/ 50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2" h="62">
                  <a:moveTo>
                    <a:pt x="31" y="0"/>
                  </a:moveTo>
                  <a:cubicBezTo>
                    <a:pt x="14" y="0"/>
                    <a:pt x="0" y="13"/>
                    <a:pt x="0" y="31"/>
                  </a:cubicBezTo>
                  <a:cubicBezTo>
                    <a:pt x="0" y="48"/>
                    <a:pt x="14" y="62"/>
                    <a:pt x="31" y="62"/>
                  </a:cubicBezTo>
                  <a:cubicBezTo>
                    <a:pt x="48" y="62"/>
                    <a:pt x="62" y="48"/>
                    <a:pt x="62" y="31"/>
                  </a:cubicBezTo>
                  <a:cubicBezTo>
                    <a:pt x="62" y="14"/>
                    <a:pt x="48" y="0"/>
                    <a:pt x="31" y="0"/>
                  </a:cubicBezTo>
                  <a:close/>
                  <a:moveTo>
                    <a:pt x="31" y="50"/>
                  </a:moveTo>
                  <a:cubicBezTo>
                    <a:pt x="20" y="50"/>
                    <a:pt x="11" y="42"/>
                    <a:pt x="11" y="31"/>
                  </a:cubicBezTo>
                  <a:cubicBezTo>
                    <a:pt x="11" y="20"/>
                    <a:pt x="20" y="11"/>
                    <a:pt x="31" y="11"/>
                  </a:cubicBezTo>
                  <a:cubicBezTo>
                    <a:pt x="42" y="11"/>
                    <a:pt x="51" y="20"/>
                    <a:pt x="50" y="31"/>
                  </a:cubicBezTo>
                  <a:cubicBezTo>
                    <a:pt x="50" y="42"/>
                    <a:pt x="42" y="50"/>
                    <a:pt x="31" y="5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6" name="Freeform 22">
              <a:extLst>
                <a:ext uri="{FF2B5EF4-FFF2-40B4-BE49-F238E27FC236}">
                  <a16:creationId xmlns:a16="http://schemas.microsoft.com/office/drawing/2014/main" id="{F785BA14-04A4-4F19-BC02-EFC7C41D9E9F}"/>
                </a:ext>
              </a:extLst>
            </p:cNvPr>
            <p:cNvSpPr>
              <a:spLocks/>
            </p:cNvSpPr>
            <p:nvPr/>
          </p:nvSpPr>
          <p:spPr bwMode="auto">
            <a:xfrm>
              <a:off x="4708525" y="3851275"/>
              <a:ext cx="14288" cy="14288"/>
            </a:xfrm>
            <a:custGeom>
              <a:avLst/>
              <a:gdLst>
                <a:gd name="T0" fmla="*/ 3 w 6"/>
                <a:gd name="T1" fmla="*/ 0 h 6"/>
                <a:gd name="T2" fmla="*/ 6 w 6"/>
                <a:gd name="T3" fmla="*/ 3 h 6"/>
                <a:gd name="T4" fmla="*/ 3 w 6"/>
                <a:gd name="T5" fmla="*/ 6 h 6"/>
                <a:gd name="T6" fmla="*/ 0 w 6"/>
                <a:gd name="T7" fmla="*/ 3 h 6"/>
                <a:gd name="T8" fmla="*/ 3 w 6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6">
                  <a:moveTo>
                    <a:pt x="3" y="0"/>
                  </a:moveTo>
                  <a:cubicBezTo>
                    <a:pt x="4" y="0"/>
                    <a:pt x="6" y="1"/>
                    <a:pt x="6" y="3"/>
                  </a:cubicBezTo>
                  <a:cubicBezTo>
                    <a:pt x="6" y="4"/>
                    <a:pt x="5" y="6"/>
                    <a:pt x="3" y="6"/>
                  </a:cubicBezTo>
                  <a:cubicBezTo>
                    <a:pt x="1" y="6"/>
                    <a:pt x="0" y="4"/>
                    <a:pt x="0" y="3"/>
                  </a:cubicBezTo>
                  <a:cubicBezTo>
                    <a:pt x="0" y="1"/>
                    <a:pt x="1" y="0"/>
                    <a:pt x="3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7" name="Freeform 23">
              <a:extLst>
                <a:ext uri="{FF2B5EF4-FFF2-40B4-BE49-F238E27FC236}">
                  <a16:creationId xmlns:a16="http://schemas.microsoft.com/office/drawing/2014/main" id="{5D7E4457-49FE-4330-8E19-B4BD35F08A15}"/>
                </a:ext>
              </a:extLst>
            </p:cNvPr>
            <p:cNvSpPr>
              <a:spLocks/>
            </p:cNvSpPr>
            <p:nvPr/>
          </p:nvSpPr>
          <p:spPr bwMode="auto">
            <a:xfrm>
              <a:off x="4711700" y="3851275"/>
              <a:ext cx="7938" cy="11113"/>
            </a:xfrm>
            <a:custGeom>
              <a:avLst/>
              <a:gdLst>
                <a:gd name="T0" fmla="*/ 0 w 4"/>
                <a:gd name="T1" fmla="*/ 3 h 5"/>
                <a:gd name="T2" fmla="*/ 3 w 4"/>
                <a:gd name="T3" fmla="*/ 1 h 5"/>
                <a:gd name="T4" fmla="*/ 3 w 4"/>
                <a:gd name="T5" fmla="*/ 2 h 5"/>
                <a:gd name="T6" fmla="*/ 3 w 4"/>
                <a:gd name="T7" fmla="*/ 4 h 5"/>
                <a:gd name="T8" fmla="*/ 3 w 4"/>
                <a:gd name="T9" fmla="*/ 5 h 5"/>
                <a:gd name="T10" fmla="*/ 3 w 4"/>
                <a:gd name="T11" fmla="*/ 5 h 5"/>
                <a:gd name="T12" fmla="*/ 2 w 4"/>
                <a:gd name="T13" fmla="*/ 4 h 5"/>
                <a:gd name="T14" fmla="*/ 2 w 4"/>
                <a:gd name="T15" fmla="*/ 3 h 5"/>
                <a:gd name="T16" fmla="*/ 1 w 4"/>
                <a:gd name="T17" fmla="*/ 4 h 5"/>
                <a:gd name="T18" fmla="*/ 1 w 4"/>
                <a:gd name="T19" fmla="*/ 5 h 5"/>
                <a:gd name="T20" fmla="*/ 0 w 4"/>
                <a:gd name="T21" fmla="*/ 4 h 5"/>
                <a:gd name="T22" fmla="*/ 0 w 4"/>
                <a:gd name="T23" fmla="*/ 3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" h="5">
                  <a:moveTo>
                    <a:pt x="0" y="3"/>
                  </a:moveTo>
                  <a:cubicBezTo>
                    <a:pt x="0" y="1"/>
                    <a:pt x="1" y="0"/>
                    <a:pt x="3" y="1"/>
                  </a:cubicBezTo>
                  <a:cubicBezTo>
                    <a:pt x="3" y="1"/>
                    <a:pt x="4" y="1"/>
                    <a:pt x="3" y="2"/>
                  </a:cubicBezTo>
                  <a:cubicBezTo>
                    <a:pt x="3" y="3"/>
                    <a:pt x="3" y="3"/>
                    <a:pt x="3" y="4"/>
                  </a:cubicBezTo>
                  <a:cubicBezTo>
                    <a:pt x="4" y="4"/>
                    <a:pt x="4" y="5"/>
                    <a:pt x="3" y="5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1" y="3"/>
                    <a:pt x="1" y="3"/>
                    <a:pt x="1" y="4"/>
                  </a:cubicBezTo>
                  <a:cubicBezTo>
                    <a:pt x="1" y="4"/>
                    <a:pt x="1" y="5"/>
                    <a:pt x="1" y="5"/>
                  </a:cubicBezTo>
                  <a:cubicBezTo>
                    <a:pt x="0" y="5"/>
                    <a:pt x="0" y="4"/>
                    <a:pt x="0" y="4"/>
                  </a:cubicBezTo>
                  <a:cubicBezTo>
                    <a:pt x="0" y="3"/>
                    <a:pt x="0" y="3"/>
                    <a:pt x="0" y="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8" name="Freeform 24">
              <a:extLst>
                <a:ext uri="{FF2B5EF4-FFF2-40B4-BE49-F238E27FC236}">
                  <a16:creationId xmlns:a16="http://schemas.microsoft.com/office/drawing/2014/main" id="{CF98A1E0-BE22-47C1-82A1-E59CBC459765}"/>
                </a:ext>
              </a:extLst>
            </p:cNvPr>
            <p:cNvSpPr>
              <a:spLocks/>
            </p:cNvSpPr>
            <p:nvPr/>
          </p:nvSpPr>
          <p:spPr bwMode="auto">
            <a:xfrm>
              <a:off x="4713288" y="3854450"/>
              <a:ext cx="1588" cy="1588"/>
            </a:xfrm>
            <a:custGeom>
              <a:avLst/>
              <a:gdLst>
                <a:gd name="T0" fmla="*/ 1 w 1"/>
                <a:gd name="T1" fmla="*/ 1 h 1"/>
                <a:gd name="T2" fmla="*/ 0 w 1"/>
                <a:gd name="T3" fmla="*/ 1 h 1"/>
                <a:gd name="T4" fmla="*/ 1 w 1"/>
                <a:gd name="T5" fmla="*/ 0 h 1"/>
                <a:gd name="T6" fmla="*/ 1 w 1"/>
                <a:gd name="T7" fmla="*/ 1 h 1"/>
                <a:gd name="T8" fmla="*/ 1 w 1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" h="1">
                  <a:moveTo>
                    <a:pt x="1" y="1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1" y="0"/>
                  </a:cubicBezTo>
                  <a:cubicBezTo>
                    <a:pt x="1" y="0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8" name="组合 7">
            <a:extLst>
              <a:ext uri="{FF2B5EF4-FFF2-40B4-BE49-F238E27FC236}">
                <a16:creationId xmlns:a16="http://schemas.microsoft.com/office/drawing/2014/main" id="{FADA95A6-5D81-FA4A-A38D-3CEEE935D1B5}"/>
              </a:ext>
            </a:extLst>
          </p:cNvPr>
          <p:cNvGrpSpPr/>
          <p:nvPr/>
        </p:nvGrpSpPr>
        <p:grpSpPr>
          <a:xfrm>
            <a:off x="3872867" y="3940723"/>
            <a:ext cx="1616958" cy="1105482"/>
            <a:chOff x="3978703" y="4302529"/>
            <a:chExt cx="1536433" cy="1050429"/>
          </a:xfrm>
        </p:grpSpPr>
        <p:sp>
          <p:nvSpPr>
            <p:cNvPr id="4" name="圆角矩形 3">
              <a:extLst>
                <a:ext uri="{FF2B5EF4-FFF2-40B4-BE49-F238E27FC236}">
                  <a16:creationId xmlns:a16="http://schemas.microsoft.com/office/drawing/2014/main" id="{A10BC758-9169-CB48-8572-7D7592FB4E2E}"/>
                </a:ext>
              </a:extLst>
            </p:cNvPr>
            <p:cNvSpPr/>
            <p:nvPr/>
          </p:nvSpPr>
          <p:spPr>
            <a:xfrm>
              <a:off x="3978703" y="4347478"/>
              <a:ext cx="1536433" cy="1001447"/>
            </a:xfrm>
            <a:prstGeom prst="roundRect">
              <a:avLst/>
            </a:prstGeom>
            <a:solidFill>
              <a:schemeClr val="bg1"/>
            </a:solidFill>
            <a:ln w="9525" cap="rnd">
              <a:noFill/>
              <a:prstDash val="solid"/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56" name="Picture 4">
              <a:extLst>
                <a:ext uri="{FF2B5EF4-FFF2-40B4-BE49-F238E27FC236}">
                  <a16:creationId xmlns:a16="http://schemas.microsoft.com/office/drawing/2014/main" id="{17079AE2-60A5-F247-AFF2-9C0A9F3571C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4046633" y="4302529"/>
              <a:ext cx="1400572" cy="1050429"/>
            </a:xfrm>
            <a:prstGeom prst="rect">
              <a:avLst/>
            </a:prstGeom>
          </p:spPr>
        </p:pic>
      </p:grpSp>
      <p:grpSp>
        <p:nvGrpSpPr>
          <p:cNvPr id="10" name="组合 9">
            <a:extLst>
              <a:ext uri="{FF2B5EF4-FFF2-40B4-BE49-F238E27FC236}">
                <a16:creationId xmlns:a16="http://schemas.microsoft.com/office/drawing/2014/main" id="{2ADF6FD9-D024-4D41-A36C-5CDC8EBC8C90}"/>
              </a:ext>
            </a:extLst>
          </p:cNvPr>
          <p:cNvGrpSpPr/>
          <p:nvPr/>
        </p:nvGrpSpPr>
        <p:grpSpPr>
          <a:xfrm>
            <a:off x="2924368" y="4150225"/>
            <a:ext cx="826450" cy="826450"/>
            <a:chOff x="4282369" y="3445052"/>
            <a:chExt cx="826450" cy="826450"/>
          </a:xfrm>
        </p:grpSpPr>
        <p:sp>
          <p:nvSpPr>
            <p:cNvPr id="9" name="椭圆 8">
              <a:extLst>
                <a:ext uri="{FF2B5EF4-FFF2-40B4-BE49-F238E27FC236}">
                  <a16:creationId xmlns:a16="http://schemas.microsoft.com/office/drawing/2014/main" id="{E25D85BE-EA45-A545-B36D-BFC1F143714F}"/>
                </a:ext>
              </a:extLst>
            </p:cNvPr>
            <p:cNvSpPr/>
            <p:nvPr/>
          </p:nvSpPr>
          <p:spPr>
            <a:xfrm>
              <a:off x="4282369" y="3445052"/>
              <a:ext cx="826450" cy="826450"/>
            </a:xfrm>
            <a:prstGeom prst="ellipse">
              <a:avLst/>
            </a:prstGeom>
            <a:solidFill>
              <a:schemeClr val="bg1"/>
            </a:solidFill>
            <a:ln w="19050" cap="rnd">
              <a:solidFill>
                <a:srgbClr val="00B0F0"/>
              </a:solidFill>
              <a:prstDash val="solid"/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59" name="Picture 7">
              <a:extLst>
                <a:ext uri="{FF2B5EF4-FFF2-40B4-BE49-F238E27FC236}">
                  <a16:creationId xmlns:a16="http://schemas.microsoft.com/office/drawing/2014/main" id="{0714B283-C588-D042-9D8F-A04EDD1D7742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4421508" y="3604873"/>
              <a:ext cx="548172" cy="469028"/>
            </a:xfrm>
            <a:prstGeom prst="rect">
              <a:avLst/>
            </a:prstGeom>
          </p:spPr>
        </p:pic>
      </p:grpSp>
      <p:sp>
        <p:nvSpPr>
          <p:cNvPr id="64" name="圆角矩形 63">
            <a:extLst>
              <a:ext uri="{FF2B5EF4-FFF2-40B4-BE49-F238E27FC236}">
                <a16:creationId xmlns:a16="http://schemas.microsoft.com/office/drawing/2014/main" id="{AC7B63EE-F1A7-0C40-BC8B-D1563A4252EF}"/>
              </a:ext>
            </a:extLst>
          </p:cNvPr>
          <p:cNvSpPr/>
          <p:nvPr/>
        </p:nvSpPr>
        <p:spPr>
          <a:xfrm>
            <a:off x="6196967" y="3988028"/>
            <a:ext cx="1616958" cy="1053933"/>
          </a:xfrm>
          <a:prstGeom prst="roundRect">
            <a:avLst/>
          </a:prstGeom>
          <a:solidFill>
            <a:schemeClr val="bg1"/>
          </a:solidFill>
          <a:ln w="9525" cap="rnd">
            <a:noFill/>
            <a:prstDash val="solid"/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7" name="Picture 5">
            <a:extLst>
              <a:ext uri="{FF2B5EF4-FFF2-40B4-BE49-F238E27FC236}">
                <a16:creationId xmlns:a16="http://schemas.microsoft.com/office/drawing/2014/main" id="{DED21200-CB8C-5442-865C-E84CE34C2A8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84931" y="4299576"/>
            <a:ext cx="1306945" cy="377380"/>
          </a:xfrm>
          <a:prstGeom prst="rect">
            <a:avLst/>
          </a:prstGeom>
        </p:spPr>
      </p:pic>
      <p:grpSp>
        <p:nvGrpSpPr>
          <p:cNvPr id="67" name="组合 66">
            <a:extLst>
              <a:ext uri="{FF2B5EF4-FFF2-40B4-BE49-F238E27FC236}">
                <a16:creationId xmlns:a16="http://schemas.microsoft.com/office/drawing/2014/main" id="{53436BFF-2E2C-9D40-916F-9340B4B59D48}"/>
              </a:ext>
            </a:extLst>
          </p:cNvPr>
          <p:cNvGrpSpPr/>
          <p:nvPr/>
        </p:nvGrpSpPr>
        <p:grpSpPr>
          <a:xfrm>
            <a:off x="7966886" y="4163517"/>
            <a:ext cx="826450" cy="826450"/>
            <a:chOff x="4282369" y="3445052"/>
            <a:chExt cx="826450" cy="826450"/>
          </a:xfrm>
        </p:grpSpPr>
        <p:sp>
          <p:nvSpPr>
            <p:cNvPr id="68" name="椭圆 67">
              <a:extLst>
                <a:ext uri="{FF2B5EF4-FFF2-40B4-BE49-F238E27FC236}">
                  <a16:creationId xmlns:a16="http://schemas.microsoft.com/office/drawing/2014/main" id="{34D987E4-0894-4D48-9A77-34BA57AF4882}"/>
                </a:ext>
              </a:extLst>
            </p:cNvPr>
            <p:cNvSpPr/>
            <p:nvPr/>
          </p:nvSpPr>
          <p:spPr>
            <a:xfrm>
              <a:off x="4282369" y="3445052"/>
              <a:ext cx="826450" cy="826450"/>
            </a:xfrm>
            <a:prstGeom prst="ellipse">
              <a:avLst/>
            </a:prstGeom>
            <a:solidFill>
              <a:schemeClr val="bg1"/>
            </a:solidFill>
            <a:ln w="15875" cap="rnd">
              <a:solidFill>
                <a:srgbClr val="00B0F0"/>
              </a:solidFill>
              <a:prstDash val="solid"/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69" name="Picture 7">
              <a:extLst>
                <a:ext uri="{FF2B5EF4-FFF2-40B4-BE49-F238E27FC236}">
                  <a16:creationId xmlns:a16="http://schemas.microsoft.com/office/drawing/2014/main" id="{4834F34C-FD50-DF41-B239-24F75C3272BB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4402818" y="3595615"/>
              <a:ext cx="613967" cy="525324"/>
            </a:xfrm>
            <a:prstGeom prst="rect">
              <a:avLst/>
            </a:prstGeom>
          </p:spPr>
        </p:pic>
      </p:grpSp>
      <p:sp>
        <p:nvSpPr>
          <p:cNvPr id="70" name="圆角矩形 69">
            <a:extLst>
              <a:ext uri="{FF2B5EF4-FFF2-40B4-BE49-F238E27FC236}">
                <a16:creationId xmlns:a16="http://schemas.microsoft.com/office/drawing/2014/main" id="{0DB387CF-6C16-9849-9C97-1B80A65A483C}"/>
              </a:ext>
            </a:extLst>
          </p:cNvPr>
          <p:cNvSpPr/>
          <p:nvPr/>
        </p:nvSpPr>
        <p:spPr>
          <a:xfrm>
            <a:off x="4840925" y="2185139"/>
            <a:ext cx="1867533" cy="1217258"/>
          </a:xfrm>
          <a:prstGeom prst="roundRect">
            <a:avLst/>
          </a:prstGeom>
          <a:solidFill>
            <a:schemeClr val="bg1"/>
          </a:solidFill>
          <a:ln w="9525" cap="rnd">
            <a:noFill/>
            <a:prstDash val="solid"/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图片 6">
            <a:extLst>
              <a:ext uri="{FF2B5EF4-FFF2-40B4-BE49-F238E27FC236}">
                <a16:creationId xmlns:a16="http://schemas.microsoft.com/office/drawing/2014/main" id="{EEE21D0D-0C16-4A22-9E0B-F0D899826906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2630"/>
          <a:stretch/>
        </p:blipFill>
        <p:spPr>
          <a:xfrm>
            <a:off x="5204821" y="2341482"/>
            <a:ext cx="1139740" cy="8208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40228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56 -0.01088 L 0.07148 -0.24306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854" y="-1162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159 -0.01273 L -0.08542 -0.24491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857" y="-1162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04DAEF-8DDB-2B40-B9EC-C8EF754570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3939" y="548006"/>
            <a:ext cx="10165882" cy="510774"/>
          </a:xfrm>
        </p:spPr>
        <p:txBody>
          <a:bodyPr>
            <a:noAutofit/>
          </a:bodyPr>
          <a:lstStyle/>
          <a:p>
            <a:r>
              <a:rPr lang="en-CN" dirty="0"/>
              <a:t>Managing Containers</a:t>
            </a:r>
            <a:r>
              <a:rPr lang="zh-CN" altLang="en-US" dirty="0"/>
              <a:t> </a:t>
            </a:r>
            <a:r>
              <a:rPr lang="en-US" altLang="zh-CN" dirty="0"/>
              <a:t>Efficiently Could Be Challenging</a:t>
            </a:r>
            <a:endParaRPr lang="en-CN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0B3A49B-DBB4-7044-B54C-73680ABD0EC0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831955" y="5722082"/>
            <a:ext cx="10544562" cy="600268"/>
          </a:xfrm>
        </p:spPr>
        <p:txBody>
          <a:bodyPr>
            <a:normAutofit lnSpcReduction="10000"/>
          </a:bodyPr>
          <a:lstStyle/>
          <a:p>
            <a:pPr algn="ctr"/>
            <a:r>
              <a:rPr lang="en-CN" b="0" dirty="0"/>
              <a:t>It’s not uncommon to see hundreds or even thousands of containers running in a single environment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DDAE5567-1B5A-FB43-A023-47EE43ACAD5A}"/>
              </a:ext>
            </a:extLst>
          </p:cNvPr>
          <p:cNvSpPr/>
          <p:nvPr/>
        </p:nvSpPr>
        <p:spPr>
          <a:xfrm>
            <a:off x="1797393" y="5069428"/>
            <a:ext cx="2288832" cy="26650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N" sz="1600" b="1" dirty="0">
                <a:latin typeface="Century Gothic" panose="020B0502020202020204" pitchFamily="34" charset="0"/>
              </a:rPr>
              <a:t>x86</a:t>
            </a:r>
          </a:p>
        </p:txBody>
      </p:sp>
      <p:sp>
        <p:nvSpPr>
          <p:cNvPr id="228" name="任意多边形: 形状 227">
            <a:extLst>
              <a:ext uri="{FF2B5EF4-FFF2-40B4-BE49-F238E27FC236}">
                <a16:creationId xmlns:a16="http://schemas.microsoft.com/office/drawing/2014/main" id="{642F3424-E91E-40A4-862C-D2A403133125}"/>
              </a:ext>
            </a:extLst>
          </p:cNvPr>
          <p:cNvSpPr/>
          <p:nvPr/>
        </p:nvSpPr>
        <p:spPr>
          <a:xfrm>
            <a:off x="1797393" y="2359739"/>
            <a:ext cx="2288832" cy="2661652"/>
          </a:xfrm>
          <a:custGeom>
            <a:avLst/>
            <a:gdLst>
              <a:gd name="connsiteX0" fmla="*/ 2090849 w 2442118"/>
              <a:gd name="connsiteY0" fmla="*/ 2471916 h 2839906"/>
              <a:gd name="connsiteX1" fmla="*/ 2380785 w 2442118"/>
              <a:gd name="connsiteY1" fmla="*/ 2471916 h 2839906"/>
              <a:gd name="connsiteX2" fmla="*/ 2442118 w 2442118"/>
              <a:gd name="connsiteY2" fmla="*/ 2533249 h 2839906"/>
              <a:gd name="connsiteX3" fmla="*/ 2442118 w 2442118"/>
              <a:gd name="connsiteY3" fmla="*/ 2778573 h 2839906"/>
              <a:gd name="connsiteX4" fmla="*/ 2380785 w 2442118"/>
              <a:gd name="connsiteY4" fmla="*/ 2839906 h 2839906"/>
              <a:gd name="connsiteX5" fmla="*/ 2090849 w 2442118"/>
              <a:gd name="connsiteY5" fmla="*/ 2839906 h 2839906"/>
              <a:gd name="connsiteX6" fmla="*/ 2029516 w 2442118"/>
              <a:gd name="connsiteY6" fmla="*/ 2778573 h 2839906"/>
              <a:gd name="connsiteX7" fmla="*/ 2029516 w 2442118"/>
              <a:gd name="connsiteY7" fmla="*/ 2533249 h 2839906"/>
              <a:gd name="connsiteX8" fmla="*/ 2090849 w 2442118"/>
              <a:gd name="connsiteY8" fmla="*/ 2471916 h 2839906"/>
              <a:gd name="connsiteX9" fmla="*/ 1583470 w 2442118"/>
              <a:gd name="connsiteY9" fmla="*/ 2471916 h 2839906"/>
              <a:gd name="connsiteX10" fmla="*/ 1873406 w 2442118"/>
              <a:gd name="connsiteY10" fmla="*/ 2471916 h 2839906"/>
              <a:gd name="connsiteX11" fmla="*/ 1934739 w 2442118"/>
              <a:gd name="connsiteY11" fmla="*/ 2533249 h 2839906"/>
              <a:gd name="connsiteX12" fmla="*/ 1934739 w 2442118"/>
              <a:gd name="connsiteY12" fmla="*/ 2778573 h 2839906"/>
              <a:gd name="connsiteX13" fmla="*/ 1873406 w 2442118"/>
              <a:gd name="connsiteY13" fmla="*/ 2839906 h 2839906"/>
              <a:gd name="connsiteX14" fmla="*/ 1583470 w 2442118"/>
              <a:gd name="connsiteY14" fmla="*/ 2839906 h 2839906"/>
              <a:gd name="connsiteX15" fmla="*/ 1522137 w 2442118"/>
              <a:gd name="connsiteY15" fmla="*/ 2778573 h 2839906"/>
              <a:gd name="connsiteX16" fmla="*/ 1522137 w 2442118"/>
              <a:gd name="connsiteY16" fmla="*/ 2533249 h 2839906"/>
              <a:gd name="connsiteX17" fmla="*/ 1583470 w 2442118"/>
              <a:gd name="connsiteY17" fmla="*/ 2471916 h 2839906"/>
              <a:gd name="connsiteX18" fmla="*/ 1076091 w 2442118"/>
              <a:gd name="connsiteY18" fmla="*/ 2471916 h 2839906"/>
              <a:gd name="connsiteX19" fmla="*/ 1366027 w 2442118"/>
              <a:gd name="connsiteY19" fmla="*/ 2471916 h 2839906"/>
              <a:gd name="connsiteX20" fmla="*/ 1427360 w 2442118"/>
              <a:gd name="connsiteY20" fmla="*/ 2533249 h 2839906"/>
              <a:gd name="connsiteX21" fmla="*/ 1427360 w 2442118"/>
              <a:gd name="connsiteY21" fmla="*/ 2778573 h 2839906"/>
              <a:gd name="connsiteX22" fmla="*/ 1366027 w 2442118"/>
              <a:gd name="connsiteY22" fmla="*/ 2839906 h 2839906"/>
              <a:gd name="connsiteX23" fmla="*/ 1076091 w 2442118"/>
              <a:gd name="connsiteY23" fmla="*/ 2839906 h 2839906"/>
              <a:gd name="connsiteX24" fmla="*/ 1014758 w 2442118"/>
              <a:gd name="connsiteY24" fmla="*/ 2778573 h 2839906"/>
              <a:gd name="connsiteX25" fmla="*/ 1014758 w 2442118"/>
              <a:gd name="connsiteY25" fmla="*/ 2533249 h 2839906"/>
              <a:gd name="connsiteX26" fmla="*/ 1076091 w 2442118"/>
              <a:gd name="connsiteY26" fmla="*/ 2471916 h 2839906"/>
              <a:gd name="connsiteX27" fmla="*/ 568712 w 2442118"/>
              <a:gd name="connsiteY27" fmla="*/ 2471916 h 2839906"/>
              <a:gd name="connsiteX28" fmla="*/ 858648 w 2442118"/>
              <a:gd name="connsiteY28" fmla="*/ 2471916 h 2839906"/>
              <a:gd name="connsiteX29" fmla="*/ 919981 w 2442118"/>
              <a:gd name="connsiteY29" fmla="*/ 2533249 h 2839906"/>
              <a:gd name="connsiteX30" fmla="*/ 919981 w 2442118"/>
              <a:gd name="connsiteY30" fmla="*/ 2778573 h 2839906"/>
              <a:gd name="connsiteX31" fmla="*/ 858648 w 2442118"/>
              <a:gd name="connsiteY31" fmla="*/ 2839906 h 2839906"/>
              <a:gd name="connsiteX32" fmla="*/ 568712 w 2442118"/>
              <a:gd name="connsiteY32" fmla="*/ 2839906 h 2839906"/>
              <a:gd name="connsiteX33" fmla="*/ 507379 w 2442118"/>
              <a:gd name="connsiteY33" fmla="*/ 2778573 h 2839906"/>
              <a:gd name="connsiteX34" fmla="*/ 507379 w 2442118"/>
              <a:gd name="connsiteY34" fmla="*/ 2533249 h 2839906"/>
              <a:gd name="connsiteX35" fmla="*/ 568712 w 2442118"/>
              <a:gd name="connsiteY35" fmla="*/ 2471916 h 2839906"/>
              <a:gd name="connsiteX36" fmla="*/ 61333 w 2442118"/>
              <a:gd name="connsiteY36" fmla="*/ 2471916 h 2839906"/>
              <a:gd name="connsiteX37" fmla="*/ 351269 w 2442118"/>
              <a:gd name="connsiteY37" fmla="*/ 2471916 h 2839906"/>
              <a:gd name="connsiteX38" fmla="*/ 412602 w 2442118"/>
              <a:gd name="connsiteY38" fmla="*/ 2533249 h 2839906"/>
              <a:gd name="connsiteX39" fmla="*/ 412602 w 2442118"/>
              <a:gd name="connsiteY39" fmla="*/ 2778573 h 2839906"/>
              <a:gd name="connsiteX40" fmla="*/ 351269 w 2442118"/>
              <a:gd name="connsiteY40" fmla="*/ 2839906 h 2839906"/>
              <a:gd name="connsiteX41" fmla="*/ 61333 w 2442118"/>
              <a:gd name="connsiteY41" fmla="*/ 2839906 h 2839906"/>
              <a:gd name="connsiteX42" fmla="*/ 0 w 2442118"/>
              <a:gd name="connsiteY42" fmla="*/ 2778573 h 2839906"/>
              <a:gd name="connsiteX43" fmla="*/ 0 w 2442118"/>
              <a:gd name="connsiteY43" fmla="*/ 2533249 h 2839906"/>
              <a:gd name="connsiteX44" fmla="*/ 61333 w 2442118"/>
              <a:gd name="connsiteY44" fmla="*/ 2471916 h 2839906"/>
              <a:gd name="connsiteX45" fmla="*/ 2090849 w 2442118"/>
              <a:gd name="connsiteY45" fmla="*/ 2064049 h 2839906"/>
              <a:gd name="connsiteX46" fmla="*/ 2380785 w 2442118"/>
              <a:gd name="connsiteY46" fmla="*/ 2064049 h 2839906"/>
              <a:gd name="connsiteX47" fmla="*/ 2442118 w 2442118"/>
              <a:gd name="connsiteY47" fmla="*/ 2125382 h 2839906"/>
              <a:gd name="connsiteX48" fmla="*/ 2442118 w 2442118"/>
              <a:gd name="connsiteY48" fmla="*/ 2370706 h 2839906"/>
              <a:gd name="connsiteX49" fmla="*/ 2380785 w 2442118"/>
              <a:gd name="connsiteY49" fmla="*/ 2432039 h 2839906"/>
              <a:gd name="connsiteX50" fmla="*/ 2090849 w 2442118"/>
              <a:gd name="connsiteY50" fmla="*/ 2432039 h 2839906"/>
              <a:gd name="connsiteX51" fmla="*/ 2029516 w 2442118"/>
              <a:gd name="connsiteY51" fmla="*/ 2370706 h 2839906"/>
              <a:gd name="connsiteX52" fmla="*/ 2029516 w 2442118"/>
              <a:gd name="connsiteY52" fmla="*/ 2125382 h 2839906"/>
              <a:gd name="connsiteX53" fmla="*/ 2090849 w 2442118"/>
              <a:gd name="connsiteY53" fmla="*/ 2064049 h 2839906"/>
              <a:gd name="connsiteX54" fmla="*/ 1583470 w 2442118"/>
              <a:gd name="connsiteY54" fmla="*/ 2064049 h 2839906"/>
              <a:gd name="connsiteX55" fmla="*/ 1873406 w 2442118"/>
              <a:gd name="connsiteY55" fmla="*/ 2064049 h 2839906"/>
              <a:gd name="connsiteX56" fmla="*/ 1934739 w 2442118"/>
              <a:gd name="connsiteY56" fmla="*/ 2125382 h 2839906"/>
              <a:gd name="connsiteX57" fmla="*/ 1934739 w 2442118"/>
              <a:gd name="connsiteY57" fmla="*/ 2370706 h 2839906"/>
              <a:gd name="connsiteX58" fmla="*/ 1873406 w 2442118"/>
              <a:gd name="connsiteY58" fmla="*/ 2432039 h 2839906"/>
              <a:gd name="connsiteX59" fmla="*/ 1583470 w 2442118"/>
              <a:gd name="connsiteY59" fmla="*/ 2432039 h 2839906"/>
              <a:gd name="connsiteX60" fmla="*/ 1522137 w 2442118"/>
              <a:gd name="connsiteY60" fmla="*/ 2370706 h 2839906"/>
              <a:gd name="connsiteX61" fmla="*/ 1522137 w 2442118"/>
              <a:gd name="connsiteY61" fmla="*/ 2125382 h 2839906"/>
              <a:gd name="connsiteX62" fmla="*/ 1583470 w 2442118"/>
              <a:gd name="connsiteY62" fmla="*/ 2064049 h 2839906"/>
              <a:gd name="connsiteX63" fmla="*/ 1076091 w 2442118"/>
              <a:gd name="connsiteY63" fmla="*/ 2064049 h 2839906"/>
              <a:gd name="connsiteX64" fmla="*/ 1366027 w 2442118"/>
              <a:gd name="connsiteY64" fmla="*/ 2064049 h 2839906"/>
              <a:gd name="connsiteX65" fmla="*/ 1427360 w 2442118"/>
              <a:gd name="connsiteY65" fmla="*/ 2125382 h 2839906"/>
              <a:gd name="connsiteX66" fmla="*/ 1427360 w 2442118"/>
              <a:gd name="connsiteY66" fmla="*/ 2370706 h 2839906"/>
              <a:gd name="connsiteX67" fmla="*/ 1366027 w 2442118"/>
              <a:gd name="connsiteY67" fmla="*/ 2432039 h 2839906"/>
              <a:gd name="connsiteX68" fmla="*/ 1076091 w 2442118"/>
              <a:gd name="connsiteY68" fmla="*/ 2432039 h 2839906"/>
              <a:gd name="connsiteX69" fmla="*/ 1014758 w 2442118"/>
              <a:gd name="connsiteY69" fmla="*/ 2370706 h 2839906"/>
              <a:gd name="connsiteX70" fmla="*/ 1014758 w 2442118"/>
              <a:gd name="connsiteY70" fmla="*/ 2125382 h 2839906"/>
              <a:gd name="connsiteX71" fmla="*/ 1076091 w 2442118"/>
              <a:gd name="connsiteY71" fmla="*/ 2064049 h 2839906"/>
              <a:gd name="connsiteX72" fmla="*/ 568712 w 2442118"/>
              <a:gd name="connsiteY72" fmla="*/ 2064049 h 2839906"/>
              <a:gd name="connsiteX73" fmla="*/ 858648 w 2442118"/>
              <a:gd name="connsiteY73" fmla="*/ 2064049 h 2839906"/>
              <a:gd name="connsiteX74" fmla="*/ 919981 w 2442118"/>
              <a:gd name="connsiteY74" fmla="*/ 2125382 h 2839906"/>
              <a:gd name="connsiteX75" fmla="*/ 919981 w 2442118"/>
              <a:gd name="connsiteY75" fmla="*/ 2370706 h 2839906"/>
              <a:gd name="connsiteX76" fmla="*/ 858648 w 2442118"/>
              <a:gd name="connsiteY76" fmla="*/ 2432039 h 2839906"/>
              <a:gd name="connsiteX77" fmla="*/ 568712 w 2442118"/>
              <a:gd name="connsiteY77" fmla="*/ 2432039 h 2839906"/>
              <a:gd name="connsiteX78" fmla="*/ 507379 w 2442118"/>
              <a:gd name="connsiteY78" fmla="*/ 2370706 h 2839906"/>
              <a:gd name="connsiteX79" fmla="*/ 507379 w 2442118"/>
              <a:gd name="connsiteY79" fmla="*/ 2125382 h 2839906"/>
              <a:gd name="connsiteX80" fmla="*/ 568712 w 2442118"/>
              <a:gd name="connsiteY80" fmla="*/ 2064049 h 2839906"/>
              <a:gd name="connsiteX81" fmla="*/ 61333 w 2442118"/>
              <a:gd name="connsiteY81" fmla="*/ 2064049 h 2839906"/>
              <a:gd name="connsiteX82" fmla="*/ 351269 w 2442118"/>
              <a:gd name="connsiteY82" fmla="*/ 2064049 h 2839906"/>
              <a:gd name="connsiteX83" fmla="*/ 412602 w 2442118"/>
              <a:gd name="connsiteY83" fmla="*/ 2125382 h 2839906"/>
              <a:gd name="connsiteX84" fmla="*/ 412602 w 2442118"/>
              <a:gd name="connsiteY84" fmla="*/ 2370706 h 2839906"/>
              <a:gd name="connsiteX85" fmla="*/ 351269 w 2442118"/>
              <a:gd name="connsiteY85" fmla="*/ 2432039 h 2839906"/>
              <a:gd name="connsiteX86" fmla="*/ 61333 w 2442118"/>
              <a:gd name="connsiteY86" fmla="*/ 2432039 h 2839906"/>
              <a:gd name="connsiteX87" fmla="*/ 0 w 2442118"/>
              <a:gd name="connsiteY87" fmla="*/ 2370706 h 2839906"/>
              <a:gd name="connsiteX88" fmla="*/ 0 w 2442118"/>
              <a:gd name="connsiteY88" fmla="*/ 2125382 h 2839906"/>
              <a:gd name="connsiteX89" fmla="*/ 61333 w 2442118"/>
              <a:gd name="connsiteY89" fmla="*/ 2064049 h 2839906"/>
              <a:gd name="connsiteX90" fmla="*/ 2090849 w 2442118"/>
              <a:gd name="connsiteY90" fmla="*/ 1641458 h 2839906"/>
              <a:gd name="connsiteX91" fmla="*/ 2380785 w 2442118"/>
              <a:gd name="connsiteY91" fmla="*/ 1641458 h 2839906"/>
              <a:gd name="connsiteX92" fmla="*/ 2442118 w 2442118"/>
              <a:gd name="connsiteY92" fmla="*/ 1702791 h 2839906"/>
              <a:gd name="connsiteX93" fmla="*/ 2442118 w 2442118"/>
              <a:gd name="connsiteY93" fmla="*/ 1948115 h 2839906"/>
              <a:gd name="connsiteX94" fmla="*/ 2380785 w 2442118"/>
              <a:gd name="connsiteY94" fmla="*/ 2009448 h 2839906"/>
              <a:gd name="connsiteX95" fmla="*/ 2090849 w 2442118"/>
              <a:gd name="connsiteY95" fmla="*/ 2009448 h 2839906"/>
              <a:gd name="connsiteX96" fmla="*/ 2029516 w 2442118"/>
              <a:gd name="connsiteY96" fmla="*/ 1948115 h 2839906"/>
              <a:gd name="connsiteX97" fmla="*/ 2029516 w 2442118"/>
              <a:gd name="connsiteY97" fmla="*/ 1702791 h 2839906"/>
              <a:gd name="connsiteX98" fmla="*/ 2090849 w 2442118"/>
              <a:gd name="connsiteY98" fmla="*/ 1641458 h 2839906"/>
              <a:gd name="connsiteX99" fmla="*/ 1583470 w 2442118"/>
              <a:gd name="connsiteY99" fmla="*/ 1641458 h 2839906"/>
              <a:gd name="connsiteX100" fmla="*/ 1873406 w 2442118"/>
              <a:gd name="connsiteY100" fmla="*/ 1641458 h 2839906"/>
              <a:gd name="connsiteX101" fmla="*/ 1934739 w 2442118"/>
              <a:gd name="connsiteY101" fmla="*/ 1702791 h 2839906"/>
              <a:gd name="connsiteX102" fmla="*/ 1934739 w 2442118"/>
              <a:gd name="connsiteY102" fmla="*/ 1948115 h 2839906"/>
              <a:gd name="connsiteX103" fmla="*/ 1873406 w 2442118"/>
              <a:gd name="connsiteY103" fmla="*/ 2009448 h 2839906"/>
              <a:gd name="connsiteX104" fmla="*/ 1583470 w 2442118"/>
              <a:gd name="connsiteY104" fmla="*/ 2009448 h 2839906"/>
              <a:gd name="connsiteX105" fmla="*/ 1522137 w 2442118"/>
              <a:gd name="connsiteY105" fmla="*/ 1948115 h 2839906"/>
              <a:gd name="connsiteX106" fmla="*/ 1522137 w 2442118"/>
              <a:gd name="connsiteY106" fmla="*/ 1702791 h 2839906"/>
              <a:gd name="connsiteX107" fmla="*/ 1583470 w 2442118"/>
              <a:gd name="connsiteY107" fmla="*/ 1641458 h 2839906"/>
              <a:gd name="connsiteX108" fmla="*/ 1076091 w 2442118"/>
              <a:gd name="connsiteY108" fmla="*/ 1641458 h 2839906"/>
              <a:gd name="connsiteX109" fmla="*/ 1366027 w 2442118"/>
              <a:gd name="connsiteY109" fmla="*/ 1641458 h 2839906"/>
              <a:gd name="connsiteX110" fmla="*/ 1427360 w 2442118"/>
              <a:gd name="connsiteY110" fmla="*/ 1702791 h 2839906"/>
              <a:gd name="connsiteX111" fmla="*/ 1427360 w 2442118"/>
              <a:gd name="connsiteY111" fmla="*/ 1948115 h 2839906"/>
              <a:gd name="connsiteX112" fmla="*/ 1366027 w 2442118"/>
              <a:gd name="connsiteY112" fmla="*/ 2009448 h 2839906"/>
              <a:gd name="connsiteX113" fmla="*/ 1076091 w 2442118"/>
              <a:gd name="connsiteY113" fmla="*/ 2009448 h 2839906"/>
              <a:gd name="connsiteX114" fmla="*/ 1014758 w 2442118"/>
              <a:gd name="connsiteY114" fmla="*/ 1948115 h 2839906"/>
              <a:gd name="connsiteX115" fmla="*/ 1014758 w 2442118"/>
              <a:gd name="connsiteY115" fmla="*/ 1702791 h 2839906"/>
              <a:gd name="connsiteX116" fmla="*/ 1076091 w 2442118"/>
              <a:gd name="connsiteY116" fmla="*/ 1641458 h 2839906"/>
              <a:gd name="connsiteX117" fmla="*/ 568712 w 2442118"/>
              <a:gd name="connsiteY117" fmla="*/ 1641458 h 2839906"/>
              <a:gd name="connsiteX118" fmla="*/ 858648 w 2442118"/>
              <a:gd name="connsiteY118" fmla="*/ 1641458 h 2839906"/>
              <a:gd name="connsiteX119" fmla="*/ 919981 w 2442118"/>
              <a:gd name="connsiteY119" fmla="*/ 1702791 h 2839906"/>
              <a:gd name="connsiteX120" fmla="*/ 919981 w 2442118"/>
              <a:gd name="connsiteY120" fmla="*/ 1948115 h 2839906"/>
              <a:gd name="connsiteX121" fmla="*/ 858648 w 2442118"/>
              <a:gd name="connsiteY121" fmla="*/ 2009448 h 2839906"/>
              <a:gd name="connsiteX122" fmla="*/ 568712 w 2442118"/>
              <a:gd name="connsiteY122" fmla="*/ 2009448 h 2839906"/>
              <a:gd name="connsiteX123" fmla="*/ 507379 w 2442118"/>
              <a:gd name="connsiteY123" fmla="*/ 1948115 h 2839906"/>
              <a:gd name="connsiteX124" fmla="*/ 507379 w 2442118"/>
              <a:gd name="connsiteY124" fmla="*/ 1702791 h 2839906"/>
              <a:gd name="connsiteX125" fmla="*/ 568712 w 2442118"/>
              <a:gd name="connsiteY125" fmla="*/ 1641458 h 2839906"/>
              <a:gd name="connsiteX126" fmla="*/ 61333 w 2442118"/>
              <a:gd name="connsiteY126" fmla="*/ 1641458 h 2839906"/>
              <a:gd name="connsiteX127" fmla="*/ 351269 w 2442118"/>
              <a:gd name="connsiteY127" fmla="*/ 1641458 h 2839906"/>
              <a:gd name="connsiteX128" fmla="*/ 412602 w 2442118"/>
              <a:gd name="connsiteY128" fmla="*/ 1702791 h 2839906"/>
              <a:gd name="connsiteX129" fmla="*/ 412602 w 2442118"/>
              <a:gd name="connsiteY129" fmla="*/ 1948115 h 2839906"/>
              <a:gd name="connsiteX130" fmla="*/ 351269 w 2442118"/>
              <a:gd name="connsiteY130" fmla="*/ 2009448 h 2839906"/>
              <a:gd name="connsiteX131" fmla="*/ 61333 w 2442118"/>
              <a:gd name="connsiteY131" fmla="*/ 2009448 h 2839906"/>
              <a:gd name="connsiteX132" fmla="*/ 0 w 2442118"/>
              <a:gd name="connsiteY132" fmla="*/ 1948115 h 2839906"/>
              <a:gd name="connsiteX133" fmla="*/ 0 w 2442118"/>
              <a:gd name="connsiteY133" fmla="*/ 1702791 h 2839906"/>
              <a:gd name="connsiteX134" fmla="*/ 61333 w 2442118"/>
              <a:gd name="connsiteY134" fmla="*/ 1641458 h 2839906"/>
              <a:gd name="connsiteX135" fmla="*/ 2090849 w 2442118"/>
              <a:gd name="connsiteY135" fmla="*/ 1225074 h 2839906"/>
              <a:gd name="connsiteX136" fmla="*/ 2380785 w 2442118"/>
              <a:gd name="connsiteY136" fmla="*/ 1225074 h 2839906"/>
              <a:gd name="connsiteX137" fmla="*/ 2442118 w 2442118"/>
              <a:gd name="connsiteY137" fmla="*/ 1286407 h 2839906"/>
              <a:gd name="connsiteX138" fmla="*/ 2442118 w 2442118"/>
              <a:gd name="connsiteY138" fmla="*/ 1531731 h 2839906"/>
              <a:gd name="connsiteX139" fmla="*/ 2380785 w 2442118"/>
              <a:gd name="connsiteY139" fmla="*/ 1593064 h 2839906"/>
              <a:gd name="connsiteX140" fmla="*/ 2090849 w 2442118"/>
              <a:gd name="connsiteY140" fmla="*/ 1593064 h 2839906"/>
              <a:gd name="connsiteX141" fmla="*/ 2029516 w 2442118"/>
              <a:gd name="connsiteY141" fmla="*/ 1531731 h 2839906"/>
              <a:gd name="connsiteX142" fmla="*/ 2029516 w 2442118"/>
              <a:gd name="connsiteY142" fmla="*/ 1286407 h 2839906"/>
              <a:gd name="connsiteX143" fmla="*/ 2090849 w 2442118"/>
              <a:gd name="connsiteY143" fmla="*/ 1225074 h 2839906"/>
              <a:gd name="connsiteX144" fmla="*/ 1583470 w 2442118"/>
              <a:gd name="connsiteY144" fmla="*/ 1225074 h 2839906"/>
              <a:gd name="connsiteX145" fmla="*/ 1873406 w 2442118"/>
              <a:gd name="connsiteY145" fmla="*/ 1225074 h 2839906"/>
              <a:gd name="connsiteX146" fmla="*/ 1934739 w 2442118"/>
              <a:gd name="connsiteY146" fmla="*/ 1286407 h 2839906"/>
              <a:gd name="connsiteX147" fmla="*/ 1934739 w 2442118"/>
              <a:gd name="connsiteY147" fmla="*/ 1531731 h 2839906"/>
              <a:gd name="connsiteX148" fmla="*/ 1873406 w 2442118"/>
              <a:gd name="connsiteY148" fmla="*/ 1593064 h 2839906"/>
              <a:gd name="connsiteX149" fmla="*/ 1583470 w 2442118"/>
              <a:gd name="connsiteY149" fmla="*/ 1593064 h 2839906"/>
              <a:gd name="connsiteX150" fmla="*/ 1522137 w 2442118"/>
              <a:gd name="connsiteY150" fmla="*/ 1531731 h 2839906"/>
              <a:gd name="connsiteX151" fmla="*/ 1522137 w 2442118"/>
              <a:gd name="connsiteY151" fmla="*/ 1286407 h 2839906"/>
              <a:gd name="connsiteX152" fmla="*/ 1583470 w 2442118"/>
              <a:gd name="connsiteY152" fmla="*/ 1225074 h 2839906"/>
              <a:gd name="connsiteX153" fmla="*/ 1076091 w 2442118"/>
              <a:gd name="connsiteY153" fmla="*/ 1225074 h 2839906"/>
              <a:gd name="connsiteX154" fmla="*/ 1366027 w 2442118"/>
              <a:gd name="connsiteY154" fmla="*/ 1225074 h 2839906"/>
              <a:gd name="connsiteX155" fmla="*/ 1427360 w 2442118"/>
              <a:gd name="connsiteY155" fmla="*/ 1286407 h 2839906"/>
              <a:gd name="connsiteX156" fmla="*/ 1427360 w 2442118"/>
              <a:gd name="connsiteY156" fmla="*/ 1531731 h 2839906"/>
              <a:gd name="connsiteX157" fmla="*/ 1366027 w 2442118"/>
              <a:gd name="connsiteY157" fmla="*/ 1593064 h 2839906"/>
              <a:gd name="connsiteX158" fmla="*/ 1076091 w 2442118"/>
              <a:gd name="connsiteY158" fmla="*/ 1593064 h 2839906"/>
              <a:gd name="connsiteX159" fmla="*/ 1014758 w 2442118"/>
              <a:gd name="connsiteY159" fmla="*/ 1531731 h 2839906"/>
              <a:gd name="connsiteX160" fmla="*/ 1014758 w 2442118"/>
              <a:gd name="connsiteY160" fmla="*/ 1286407 h 2839906"/>
              <a:gd name="connsiteX161" fmla="*/ 1076091 w 2442118"/>
              <a:gd name="connsiteY161" fmla="*/ 1225074 h 2839906"/>
              <a:gd name="connsiteX162" fmla="*/ 568712 w 2442118"/>
              <a:gd name="connsiteY162" fmla="*/ 1225074 h 2839906"/>
              <a:gd name="connsiteX163" fmla="*/ 858648 w 2442118"/>
              <a:gd name="connsiteY163" fmla="*/ 1225074 h 2839906"/>
              <a:gd name="connsiteX164" fmla="*/ 919981 w 2442118"/>
              <a:gd name="connsiteY164" fmla="*/ 1286407 h 2839906"/>
              <a:gd name="connsiteX165" fmla="*/ 919981 w 2442118"/>
              <a:gd name="connsiteY165" fmla="*/ 1531731 h 2839906"/>
              <a:gd name="connsiteX166" fmla="*/ 858648 w 2442118"/>
              <a:gd name="connsiteY166" fmla="*/ 1593064 h 2839906"/>
              <a:gd name="connsiteX167" fmla="*/ 568712 w 2442118"/>
              <a:gd name="connsiteY167" fmla="*/ 1593064 h 2839906"/>
              <a:gd name="connsiteX168" fmla="*/ 507379 w 2442118"/>
              <a:gd name="connsiteY168" fmla="*/ 1531731 h 2839906"/>
              <a:gd name="connsiteX169" fmla="*/ 507379 w 2442118"/>
              <a:gd name="connsiteY169" fmla="*/ 1286407 h 2839906"/>
              <a:gd name="connsiteX170" fmla="*/ 568712 w 2442118"/>
              <a:gd name="connsiteY170" fmla="*/ 1225074 h 2839906"/>
              <a:gd name="connsiteX171" fmla="*/ 61333 w 2442118"/>
              <a:gd name="connsiteY171" fmla="*/ 1225074 h 2839906"/>
              <a:gd name="connsiteX172" fmla="*/ 351269 w 2442118"/>
              <a:gd name="connsiteY172" fmla="*/ 1225074 h 2839906"/>
              <a:gd name="connsiteX173" fmla="*/ 412602 w 2442118"/>
              <a:gd name="connsiteY173" fmla="*/ 1286407 h 2839906"/>
              <a:gd name="connsiteX174" fmla="*/ 412602 w 2442118"/>
              <a:gd name="connsiteY174" fmla="*/ 1531731 h 2839906"/>
              <a:gd name="connsiteX175" fmla="*/ 351269 w 2442118"/>
              <a:gd name="connsiteY175" fmla="*/ 1593064 h 2839906"/>
              <a:gd name="connsiteX176" fmla="*/ 61333 w 2442118"/>
              <a:gd name="connsiteY176" fmla="*/ 1593064 h 2839906"/>
              <a:gd name="connsiteX177" fmla="*/ 0 w 2442118"/>
              <a:gd name="connsiteY177" fmla="*/ 1531731 h 2839906"/>
              <a:gd name="connsiteX178" fmla="*/ 0 w 2442118"/>
              <a:gd name="connsiteY178" fmla="*/ 1286407 h 2839906"/>
              <a:gd name="connsiteX179" fmla="*/ 61333 w 2442118"/>
              <a:gd name="connsiteY179" fmla="*/ 1225074 h 2839906"/>
              <a:gd name="connsiteX180" fmla="*/ 2090849 w 2442118"/>
              <a:gd name="connsiteY180" fmla="*/ 817207 h 2839906"/>
              <a:gd name="connsiteX181" fmla="*/ 2380785 w 2442118"/>
              <a:gd name="connsiteY181" fmla="*/ 817207 h 2839906"/>
              <a:gd name="connsiteX182" fmla="*/ 2442118 w 2442118"/>
              <a:gd name="connsiteY182" fmla="*/ 878540 h 2839906"/>
              <a:gd name="connsiteX183" fmla="*/ 2442118 w 2442118"/>
              <a:gd name="connsiteY183" fmla="*/ 1123864 h 2839906"/>
              <a:gd name="connsiteX184" fmla="*/ 2380785 w 2442118"/>
              <a:gd name="connsiteY184" fmla="*/ 1185197 h 2839906"/>
              <a:gd name="connsiteX185" fmla="*/ 2090849 w 2442118"/>
              <a:gd name="connsiteY185" fmla="*/ 1185197 h 2839906"/>
              <a:gd name="connsiteX186" fmla="*/ 2029516 w 2442118"/>
              <a:gd name="connsiteY186" fmla="*/ 1123864 h 2839906"/>
              <a:gd name="connsiteX187" fmla="*/ 2029516 w 2442118"/>
              <a:gd name="connsiteY187" fmla="*/ 878540 h 2839906"/>
              <a:gd name="connsiteX188" fmla="*/ 2090849 w 2442118"/>
              <a:gd name="connsiteY188" fmla="*/ 817207 h 2839906"/>
              <a:gd name="connsiteX189" fmla="*/ 1583470 w 2442118"/>
              <a:gd name="connsiteY189" fmla="*/ 817207 h 2839906"/>
              <a:gd name="connsiteX190" fmla="*/ 1873406 w 2442118"/>
              <a:gd name="connsiteY190" fmla="*/ 817207 h 2839906"/>
              <a:gd name="connsiteX191" fmla="*/ 1934739 w 2442118"/>
              <a:gd name="connsiteY191" fmla="*/ 878540 h 2839906"/>
              <a:gd name="connsiteX192" fmla="*/ 1934739 w 2442118"/>
              <a:gd name="connsiteY192" fmla="*/ 1123864 h 2839906"/>
              <a:gd name="connsiteX193" fmla="*/ 1873406 w 2442118"/>
              <a:gd name="connsiteY193" fmla="*/ 1185197 h 2839906"/>
              <a:gd name="connsiteX194" fmla="*/ 1583470 w 2442118"/>
              <a:gd name="connsiteY194" fmla="*/ 1185197 h 2839906"/>
              <a:gd name="connsiteX195" fmla="*/ 1522137 w 2442118"/>
              <a:gd name="connsiteY195" fmla="*/ 1123864 h 2839906"/>
              <a:gd name="connsiteX196" fmla="*/ 1522137 w 2442118"/>
              <a:gd name="connsiteY196" fmla="*/ 878540 h 2839906"/>
              <a:gd name="connsiteX197" fmla="*/ 1583470 w 2442118"/>
              <a:gd name="connsiteY197" fmla="*/ 817207 h 2839906"/>
              <a:gd name="connsiteX198" fmla="*/ 1076091 w 2442118"/>
              <a:gd name="connsiteY198" fmla="*/ 817207 h 2839906"/>
              <a:gd name="connsiteX199" fmla="*/ 1366027 w 2442118"/>
              <a:gd name="connsiteY199" fmla="*/ 817207 h 2839906"/>
              <a:gd name="connsiteX200" fmla="*/ 1427360 w 2442118"/>
              <a:gd name="connsiteY200" fmla="*/ 878540 h 2839906"/>
              <a:gd name="connsiteX201" fmla="*/ 1427360 w 2442118"/>
              <a:gd name="connsiteY201" fmla="*/ 1123864 h 2839906"/>
              <a:gd name="connsiteX202" fmla="*/ 1366027 w 2442118"/>
              <a:gd name="connsiteY202" fmla="*/ 1185197 h 2839906"/>
              <a:gd name="connsiteX203" fmla="*/ 1076091 w 2442118"/>
              <a:gd name="connsiteY203" fmla="*/ 1185197 h 2839906"/>
              <a:gd name="connsiteX204" fmla="*/ 1014758 w 2442118"/>
              <a:gd name="connsiteY204" fmla="*/ 1123864 h 2839906"/>
              <a:gd name="connsiteX205" fmla="*/ 1014758 w 2442118"/>
              <a:gd name="connsiteY205" fmla="*/ 878540 h 2839906"/>
              <a:gd name="connsiteX206" fmla="*/ 1076091 w 2442118"/>
              <a:gd name="connsiteY206" fmla="*/ 817207 h 2839906"/>
              <a:gd name="connsiteX207" fmla="*/ 568712 w 2442118"/>
              <a:gd name="connsiteY207" fmla="*/ 817207 h 2839906"/>
              <a:gd name="connsiteX208" fmla="*/ 858648 w 2442118"/>
              <a:gd name="connsiteY208" fmla="*/ 817207 h 2839906"/>
              <a:gd name="connsiteX209" fmla="*/ 919981 w 2442118"/>
              <a:gd name="connsiteY209" fmla="*/ 878540 h 2839906"/>
              <a:gd name="connsiteX210" fmla="*/ 919981 w 2442118"/>
              <a:gd name="connsiteY210" fmla="*/ 1123864 h 2839906"/>
              <a:gd name="connsiteX211" fmla="*/ 858648 w 2442118"/>
              <a:gd name="connsiteY211" fmla="*/ 1185197 h 2839906"/>
              <a:gd name="connsiteX212" fmla="*/ 568712 w 2442118"/>
              <a:gd name="connsiteY212" fmla="*/ 1185197 h 2839906"/>
              <a:gd name="connsiteX213" fmla="*/ 507379 w 2442118"/>
              <a:gd name="connsiteY213" fmla="*/ 1123864 h 2839906"/>
              <a:gd name="connsiteX214" fmla="*/ 507379 w 2442118"/>
              <a:gd name="connsiteY214" fmla="*/ 878540 h 2839906"/>
              <a:gd name="connsiteX215" fmla="*/ 568712 w 2442118"/>
              <a:gd name="connsiteY215" fmla="*/ 817207 h 2839906"/>
              <a:gd name="connsiteX216" fmla="*/ 61333 w 2442118"/>
              <a:gd name="connsiteY216" fmla="*/ 817207 h 2839906"/>
              <a:gd name="connsiteX217" fmla="*/ 351269 w 2442118"/>
              <a:gd name="connsiteY217" fmla="*/ 817207 h 2839906"/>
              <a:gd name="connsiteX218" fmla="*/ 412602 w 2442118"/>
              <a:gd name="connsiteY218" fmla="*/ 878540 h 2839906"/>
              <a:gd name="connsiteX219" fmla="*/ 412602 w 2442118"/>
              <a:gd name="connsiteY219" fmla="*/ 1123864 h 2839906"/>
              <a:gd name="connsiteX220" fmla="*/ 351269 w 2442118"/>
              <a:gd name="connsiteY220" fmla="*/ 1185197 h 2839906"/>
              <a:gd name="connsiteX221" fmla="*/ 61333 w 2442118"/>
              <a:gd name="connsiteY221" fmla="*/ 1185197 h 2839906"/>
              <a:gd name="connsiteX222" fmla="*/ 0 w 2442118"/>
              <a:gd name="connsiteY222" fmla="*/ 1123864 h 2839906"/>
              <a:gd name="connsiteX223" fmla="*/ 0 w 2442118"/>
              <a:gd name="connsiteY223" fmla="*/ 878540 h 2839906"/>
              <a:gd name="connsiteX224" fmla="*/ 61333 w 2442118"/>
              <a:gd name="connsiteY224" fmla="*/ 817207 h 2839906"/>
              <a:gd name="connsiteX225" fmla="*/ 2090849 w 2442118"/>
              <a:gd name="connsiteY225" fmla="*/ 407867 h 2839906"/>
              <a:gd name="connsiteX226" fmla="*/ 2380785 w 2442118"/>
              <a:gd name="connsiteY226" fmla="*/ 407867 h 2839906"/>
              <a:gd name="connsiteX227" fmla="*/ 2442118 w 2442118"/>
              <a:gd name="connsiteY227" fmla="*/ 469200 h 2839906"/>
              <a:gd name="connsiteX228" fmla="*/ 2442118 w 2442118"/>
              <a:gd name="connsiteY228" fmla="*/ 714524 h 2839906"/>
              <a:gd name="connsiteX229" fmla="*/ 2380785 w 2442118"/>
              <a:gd name="connsiteY229" fmla="*/ 775857 h 2839906"/>
              <a:gd name="connsiteX230" fmla="*/ 2090849 w 2442118"/>
              <a:gd name="connsiteY230" fmla="*/ 775857 h 2839906"/>
              <a:gd name="connsiteX231" fmla="*/ 2029516 w 2442118"/>
              <a:gd name="connsiteY231" fmla="*/ 714524 h 2839906"/>
              <a:gd name="connsiteX232" fmla="*/ 2029516 w 2442118"/>
              <a:gd name="connsiteY232" fmla="*/ 469200 h 2839906"/>
              <a:gd name="connsiteX233" fmla="*/ 2090849 w 2442118"/>
              <a:gd name="connsiteY233" fmla="*/ 407867 h 2839906"/>
              <a:gd name="connsiteX234" fmla="*/ 1583470 w 2442118"/>
              <a:gd name="connsiteY234" fmla="*/ 407867 h 2839906"/>
              <a:gd name="connsiteX235" fmla="*/ 1873406 w 2442118"/>
              <a:gd name="connsiteY235" fmla="*/ 407867 h 2839906"/>
              <a:gd name="connsiteX236" fmla="*/ 1934739 w 2442118"/>
              <a:gd name="connsiteY236" fmla="*/ 469200 h 2839906"/>
              <a:gd name="connsiteX237" fmla="*/ 1934739 w 2442118"/>
              <a:gd name="connsiteY237" fmla="*/ 714524 h 2839906"/>
              <a:gd name="connsiteX238" fmla="*/ 1873406 w 2442118"/>
              <a:gd name="connsiteY238" fmla="*/ 775857 h 2839906"/>
              <a:gd name="connsiteX239" fmla="*/ 1583470 w 2442118"/>
              <a:gd name="connsiteY239" fmla="*/ 775857 h 2839906"/>
              <a:gd name="connsiteX240" fmla="*/ 1522137 w 2442118"/>
              <a:gd name="connsiteY240" fmla="*/ 714524 h 2839906"/>
              <a:gd name="connsiteX241" fmla="*/ 1522137 w 2442118"/>
              <a:gd name="connsiteY241" fmla="*/ 469200 h 2839906"/>
              <a:gd name="connsiteX242" fmla="*/ 1583470 w 2442118"/>
              <a:gd name="connsiteY242" fmla="*/ 407867 h 2839906"/>
              <a:gd name="connsiteX243" fmla="*/ 1076091 w 2442118"/>
              <a:gd name="connsiteY243" fmla="*/ 407867 h 2839906"/>
              <a:gd name="connsiteX244" fmla="*/ 1366027 w 2442118"/>
              <a:gd name="connsiteY244" fmla="*/ 407867 h 2839906"/>
              <a:gd name="connsiteX245" fmla="*/ 1427360 w 2442118"/>
              <a:gd name="connsiteY245" fmla="*/ 469200 h 2839906"/>
              <a:gd name="connsiteX246" fmla="*/ 1427360 w 2442118"/>
              <a:gd name="connsiteY246" fmla="*/ 714524 h 2839906"/>
              <a:gd name="connsiteX247" fmla="*/ 1366027 w 2442118"/>
              <a:gd name="connsiteY247" fmla="*/ 775857 h 2839906"/>
              <a:gd name="connsiteX248" fmla="*/ 1076091 w 2442118"/>
              <a:gd name="connsiteY248" fmla="*/ 775857 h 2839906"/>
              <a:gd name="connsiteX249" fmla="*/ 1014758 w 2442118"/>
              <a:gd name="connsiteY249" fmla="*/ 714524 h 2839906"/>
              <a:gd name="connsiteX250" fmla="*/ 1014758 w 2442118"/>
              <a:gd name="connsiteY250" fmla="*/ 469200 h 2839906"/>
              <a:gd name="connsiteX251" fmla="*/ 1076091 w 2442118"/>
              <a:gd name="connsiteY251" fmla="*/ 407867 h 2839906"/>
              <a:gd name="connsiteX252" fmla="*/ 568712 w 2442118"/>
              <a:gd name="connsiteY252" fmla="*/ 407867 h 2839906"/>
              <a:gd name="connsiteX253" fmla="*/ 858648 w 2442118"/>
              <a:gd name="connsiteY253" fmla="*/ 407867 h 2839906"/>
              <a:gd name="connsiteX254" fmla="*/ 919981 w 2442118"/>
              <a:gd name="connsiteY254" fmla="*/ 469200 h 2839906"/>
              <a:gd name="connsiteX255" fmla="*/ 919981 w 2442118"/>
              <a:gd name="connsiteY255" fmla="*/ 714524 h 2839906"/>
              <a:gd name="connsiteX256" fmla="*/ 858648 w 2442118"/>
              <a:gd name="connsiteY256" fmla="*/ 775857 h 2839906"/>
              <a:gd name="connsiteX257" fmla="*/ 568712 w 2442118"/>
              <a:gd name="connsiteY257" fmla="*/ 775857 h 2839906"/>
              <a:gd name="connsiteX258" fmla="*/ 507379 w 2442118"/>
              <a:gd name="connsiteY258" fmla="*/ 714524 h 2839906"/>
              <a:gd name="connsiteX259" fmla="*/ 507379 w 2442118"/>
              <a:gd name="connsiteY259" fmla="*/ 469200 h 2839906"/>
              <a:gd name="connsiteX260" fmla="*/ 568712 w 2442118"/>
              <a:gd name="connsiteY260" fmla="*/ 407867 h 2839906"/>
              <a:gd name="connsiteX261" fmla="*/ 61333 w 2442118"/>
              <a:gd name="connsiteY261" fmla="*/ 407867 h 2839906"/>
              <a:gd name="connsiteX262" fmla="*/ 351269 w 2442118"/>
              <a:gd name="connsiteY262" fmla="*/ 407867 h 2839906"/>
              <a:gd name="connsiteX263" fmla="*/ 412602 w 2442118"/>
              <a:gd name="connsiteY263" fmla="*/ 469200 h 2839906"/>
              <a:gd name="connsiteX264" fmla="*/ 412602 w 2442118"/>
              <a:gd name="connsiteY264" fmla="*/ 714524 h 2839906"/>
              <a:gd name="connsiteX265" fmla="*/ 351269 w 2442118"/>
              <a:gd name="connsiteY265" fmla="*/ 775857 h 2839906"/>
              <a:gd name="connsiteX266" fmla="*/ 61333 w 2442118"/>
              <a:gd name="connsiteY266" fmla="*/ 775857 h 2839906"/>
              <a:gd name="connsiteX267" fmla="*/ 0 w 2442118"/>
              <a:gd name="connsiteY267" fmla="*/ 714524 h 2839906"/>
              <a:gd name="connsiteX268" fmla="*/ 0 w 2442118"/>
              <a:gd name="connsiteY268" fmla="*/ 469200 h 2839906"/>
              <a:gd name="connsiteX269" fmla="*/ 61333 w 2442118"/>
              <a:gd name="connsiteY269" fmla="*/ 407867 h 2839906"/>
              <a:gd name="connsiteX270" fmla="*/ 2090849 w 2442118"/>
              <a:gd name="connsiteY270" fmla="*/ 0 h 2839906"/>
              <a:gd name="connsiteX271" fmla="*/ 2380785 w 2442118"/>
              <a:gd name="connsiteY271" fmla="*/ 0 h 2839906"/>
              <a:gd name="connsiteX272" fmla="*/ 2442118 w 2442118"/>
              <a:gd name="connsiteY272" fmla="*/ 61333 h 2839906"/>
              <a:gd name="connsiteX273" fmla="*/ 2442118 w 2442118"/>
              <a:gd name="connsiteY273" fmla="*/ 306657 h 2839906"/>
              <a:gd name="connsiteX274" fmla="*/ 2380785 w 2442118"/>
              <a:gd name="connsiteY274" fmla="*/ 367990 h 2839906"/>
              <a:gd name="connsiteX275" fmla="*/ 2090849 w 2442118"/>
              <a:gd name="connsiteY275" fmla="*/ 367990 h 2839906"/>
              <a:gd name="connsiteX276" fmla="*/ 2029516 w 2442118"/>
              <a:gd name="connsiteY276" fmla="*/ 306657 h 2839906"/>
              <a:gd name="connsiteX277" fmla="*/ 2029516 w 2442118"/>
              <a:gd name="connsiteY277" fmla="*/ 61333 h 2839906"/>
              <a:gd name="connsiteX278" fmla="*/ 2090849 w 2442118"/>
              <a:gd name="connsiteY278" fmla="*/ 0 h 2839906"/>
              <a:gd name="connsiteX279" fmla="*/ 1583470 w 2442118"/>
              <a:gd name="connsiteY279" fmla="*/ 0 h 2839906"/>
              <a:gd name="connsiteX280" fmla="*/ 1873406 w 2442118"/>
              <a:gd name="connsiteY280" fmla="*/ 0 h 2839906"/>
              <a:gd name="connsiteX281" fmla="*/ 1934739 w 2442118"/>
              <a:gd name="connsiteY281" fmla="*/ 61333 h 2839906"/>
              <a:gd name="connsiteX282" fmla="*/ 1934739 w 2442118"/>
              <a:gd name="connsiteY282" fmla="*/ 306657 h 2839906"/>
              <a:gd name="connsiteX283" fmla="*/ 1873406 w 2442118"/>
              <a:gd name="connsiteY283" fmla="*/ 367990 h 2839906"/>
              <a:gd name="connsiteX284" fmla="*/ 1583470 w 2442118"/>
              <a:gd name="connsiteY284" fmla="*/ 367990 h 2839906"/>
              <a:gd name="connsiteX285" fmla="*/ 1522137 w 2442118"/>
              <a:gd name="connsiteY285" fmla="*/ 306657 h 2839906"/>
              <a:gd name="connsiteX286" fmla="*/ 1522137 w 2442118"/>
              <a:gd name="connsiteY286" fmla="*/ 61333 h 2839906"/>
              <a:gd name="connsiteX287" fmla="*/ 1583470 w 2442118"/>
              <a:gd name="connsiteY287" fmla="*/ 0 h 2839906"/>
              <a:gd name="connsiteX288" fmla="*/ 1076091 w 2442118"/>
              <a:gd name="connsiteY288" fmla="*/ 0 h 2839906"/>
              <a:gd name="connsiteX289" fmla="*/ 1366027 w 2442118"/>
              <a:gd name="connsiteY289" fmla="*/ 0 h 2839906"/>
              <a:gd name="connsiteX290" fmla="*/ 1427360 w 2442118"/>
              <a:gd name="connsiteY290" fmla="*/ 61333 h 2839906"/>
              <a:gd name="connsiteX291" fmla="*/ 1427360 w 2442118"/>
              <a:gd name="connsiteY291" fmla="*/ 306657 h 2839906"/>
              <a:gd name="connsiteX292" fmla="*/ 1366027 w 2442118"/>
              <a:gd name="connsiteY292" fmla="*/ 367990 h 2839906"/>
              <a:gd name="connsiteX293" fmla="*/ 1076091 w 2442118"/>
              <a:gd name="connsiteY293" fmla="*/ 367990 h 2839906"/>
              <a:gd name="connsiteX294" fmla="*/ 1014758 w 2442118"/>
              <a:gd name="connsiteY294" fmla="*/ 306657 h 2839906"/>
              <a:gd name="connsiteX295" fmla="*/ 1014758 w 2442118"/>
              <a:gd name="connsiteY295" fmla="*/ 61333 h 2839906"/>
              <a:gd name="connsiteX296" fmla="*/ 1076091 w 2442118"/>
              <a:gd name="connsiteY296" fmla="*/ 0 h 2839906"/>
              <a:gd name="connsiteX297" fmla="*/ 568712 w 2442118"/>
              <a:gd name="connsiteY297" fmla="*/ 0 h 2839906"/>
              <a:gd name="connsiteX298" fmla="*/ 858648 w 2442118"/>
              <a:gd name="connsiteY298" fmla="*/ 0 h 2839906"/>
              <a:gd name="connsiteX299" fmla="*/ 919981 w 2442118"/>
              <a:gd name="connsiteY299" fmla="*/ 61333 h 2839906"/>
              <a:gd name="connsiteX300" fmla="*/ 919981 w 2442118"/>
              <a:gd name="connsiteY300" fmla="*/ 306657 h 2839906"/>
              <a:gd name="connsiteX301" fmla="*/ 858648 w 2442118"/>
              <a:gd name="connsiteY301" fmla="*/ 367990 h 2839906"/>
              <a:gd name="connsiteX302" fmla="*/ 568712 w 2442118"/>
              <a:gd name="connsiteY302" fmla="*/ 367990 h 2839906"/>
              <a:gd name="connsiteX303" fmla="*/ 507379 w 2442118"/>
              <a:gd name="connsiteY303" fmla="*/ 306657 h 2839906"/>
              <a:gd name="connsiteX304" fmla="*/ 507379 w 2442118"/>
              <a:gd name="connsiteY304" fmla="*/ 61333 h 2839906"/>
              <a:gd name="connsiteX305" fmla="*/ 568712 w 2442118"/>
              <a:gd name="connsiteY305" fmla="*/ 0 h 2839906"/>
              <a:gd name="connsiteX306" fmla="*/ 61333 w 2442118"/>
              <a:gd name="connsiteY306" fmla="*/ 0 h 2839906"/>
              <a:gd name="connsiteX307" fmla="*/ 351269 w 2442118"/>
              <a:gd name="connsiteY307" fmla="*/ 0 h 2839906"/>
              <a:gd name="connsiteX308" fmla="*/ 412602 w 2442118"/>
              <a:gd name="connsiteY308" fmla="*/ 61333 h 2839906"/>
              <a:gd name="connsiteX309" fmla="*/ 412602 w 2442118"/>
              <a:gd name="connsiteY309" fmla="*/ 306657 h 2839906"/>
              <a:gd name="connsiteX310" fmla="*/ 351269 w 2442118"/>
              <a:gd name="connsiteY310" fmla="*/ 367990 h 2839906"/>
              <a:gd name="connsiteX311" fmla="*/ 61333 w 2442118"/>
              <a:gd name="connsiteY311" fmla="*/ 367990 h 2839906"/>
              <a:gd name="connsiteX312" fmla="*/ 0 w 2442118"/>
              <a:gd name="connsiteY312" fmla="*/ 306657 h 2839906"/>
              <a:gd name="connsiteX313" fmla="*/ 0 w 2442118"/>
              <a:gd name="connsiteY313" fmla="*/ 61333 h 2839906"/>
              <a:gd name="connsiteX314" fmla="*/ 61333 w 2442118"/>
              <a:gd name="connsiteY314" fmla="*/ 0 h 28399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</a:cxnLst>
            <a:rect l="l" t="t" r="r" b="b"/>
            <a:pathLst>
              <a:path w="2442118" h="2839906">
                <a:moveTo>
                  <a:pt x="2090849" y="2471916"/>
                </a:moveTo>
                <a:lnTo>
                  <a:pt x="2380785" y="2471916"/>
                </a:lnTo>
                <a:cubicBezTo>
                  <a:pt x="2414658" y="2471916"/>
                  <a:pt x="2442118" y="2499376"/>
                  <a:pt x="2442118" y="2533249"/>
                </a:cubicBezTo>
                <a:lnTo>
                  <a:pt x="2442118" y="2778573"/>
                </a:lnTo>
                <a:cubicBezTo>
                  <a:pt x="2442118" y="2812446"/>
                  <a:pt x="2414658" y="2839906"/>
                  <a:pt x="2380785" y="2839906"/>
                </a:cubicBezTo>
                <a:lnTo>
                  <a:pt x="2090849" y="2839906"/>
                </a:lnTo>
                <a:cubicBezTo>
                  <a:pt x="2056976" y="2839906"/>
                  <a:pt x="2029516" y="2812446"/>
                  <a:pt x="2029516" y="2778573"/>
                </a:cubicBezTo>
                <a:lnTo>
                  <a:pt x="2029516" y="2533249"/>
                </a:lnTo>
                <a:cubicBezTo>
                  <a:pt x="2029516" y="2499376"/>
                  <a:pt x="2056976" y="2471916"/>
                  <a:pt x="2090849" y="2471916"/>
                </a:cubicBezTo>
                <a:close/>
                <a:moveTo>
                  <a:pt x="1583470" y="2471916"/>
                </a:moveTo>
                <a:lnTo>
                  <a:pt x="1873406" y="2471916"/>
                </a:lnTo>
                <a:cubicBezTo>
                  <a:pt x="1907279" y="2471916"/>
                  <a:pt x="1934739" y="2499376"/>
                  <a:pt x="1934739" y="2533249"/>
                </a:cubicBezTo>
                <a:lnTo>
                  <a:pt x="1934739" y="2778573"/>
                </a:lnTo>
                <a:cubicBezTo>
                  <a:pt x="1934739" y="2812446"/>
                  <a:pt x="1907279" y="2839906"/>
                  <a:pt x="1873406" y="2839906"/>
                </a:cubicBezTo>
                <a:lnTo>
                  <a:pt x="1583470" y="2839906"/>
                </a:lnTo>
                <a:cubicBezTo>
                  <a:pt x="1549597" y="2839906"/>
                  <a:pt x="1522137" y="2812446"/>
                  <a:pt x="1522137" y="2778573"/>
                </a:cubicBezTo>
                <a:lnTo>
                  <a:pt x="1522137" y="2533249"/>
                </a:lnTo>
                <a:cubicBezTo>
                  <a:pt x="1522137" y="2499376"/>
                  <a:pt x="1549597" y="2471916"/>
                  <a:pt x="1583470" y="2471916"/>
                </a:cubicBezTo>
                <a:close/>
                <a:moveTo>
                  <a:pt x="1076091" y="2471916"/>
                </a:moveTo>
                <a:lnTo>
                  <a:pt x="1366027" y="2471916"/>
                </a:lnTo>
                <a:cubicBezTo>
                  <a:pt x="1399900" y="2471916"/>
                  <a:pt x="1427360" y="2499376"/>
                  <a:pt x="1427360" y="2533249"/>
                </a:cubicBezTo>
                <a:lnTo>
                  <a:pt x="1427360" y="2778573"/>
                </a:lnTo>
                <a:cubicBezTo>
                  <a:pt x="1427360" y="2812446"/>
                  <a:pt x="1399900" y="2839906"/>
                  <a:pt x="1366027" y="2839906"/>
                </a:cubicBezTo>
                <a:lnTo>
                  <a:pt x="1076091" y="2839906"/>
                </a:lnTo>
                <a:cubicBezTo>
                  <a:pt x="1042218" y="2839906"/>
                  <a:pt x="1014758" y="2812446"/>
                  <a:pt x="1014758" y="2778573"/>
                </a:cubicBezTo>
                <a:lnTo>
                  <a:pt x="1014758" y="2533249"/>
                </a:lnTo>
                <a:cubicBezTo>
                  <a:pt x="1014758" y="2499376"/>
                  <a:pt x="1042218" y="2471916"/>
                  <a:pt x="1076091" y="2471916"/>
                </a:cubicBezTo>
                <a:close/>
                <a:moveTo>
                  <a:pt x="568712" y="2471916"/>
                </a:moveTo>
                <a:lnTo>
                  <a:pt x="858648" y="2471916"/>
                </a:lnTo>
                <a:cubicBezTo>
                  <a:pt x="892521" y="2471916"/>
                  <a:pt x="919981" y="2499376"/>
                  <a:pt x="919981" y="2533249"/>
                </a:cubicBezTo>
                <a:lnTo>
                  <a:pt x="919981" y="2778573"/>
                </a:lnTo>
                <a:cubicBezTo>
                  <a:pt x="919981" y="2812446"/>
                  <a:pt x="892521" y="2839906"/>
                  <a:pt x="858648" y="2839906"/>
                </a:cubicBezTo>
                <a:lnTo>
                  <a:pt x="568712" y="2839906"/>
                </a:lnTo>
                <a:cubicBezTo>
                  <a:pt x="534839" y="2839906"/>
                  <a:pt x="507379" y="2812446"/>
                  <a:pt x="507379" y="2778573"/>
                </a:cubicBezTo>
                <a:lnTo>
                  <a:pt x="507379" y="2533249"/>
                </a:lnTo>
                <a:cubicBezTo>
                  <a:pt x="507379" y="2499376"/>
                  <a:pt x="534839" y="2471916"/>
                  <a:pt x="568712" y="2471916"/>
                </a:cubicBezTo>
                <a:close/>
                <a:moveTo>
                  <a:pt x="61333" y="2471916"/>
                </a:moveTo>
                <a:lnTo>
                  <a:pt x="351269" y="2471916"/>
                </a:lnTo>
                <a:cubicBezTo>
                  <a:pt x="385142" y="2471916"/>
                  <a:pt x="412602" y="2499376"/>
                  <a:pt x="412602" y="2533249"/>
                </a:cubicBezTo>
                <a:lnTo>
                  <a:pt x="412602" y="2778573"/>
                </a:lnTo>
                <a:cubicBezTo>
                  <a:pt x="412602" y="2812446"/>
                  <a:pt x="385142" y="2839906"/>
                  <a:pt x="351269" y="2839906"/>
                </a:cubicBezTo>
                <a:lnTo>
                  <a:pt x="61333" y="2839906"/>
                </a:lnTo>
                <a:cubicBezTo>
                  <a:pt x="27460" y="2839906"/>
                  <a:pt x="0" y="2812446"/>
                  <a:pt x="0" y="2778573"/>
                </a:cubicBezTo>
                <a:lnTo>
                  <a:pt x="0" y="2533249"/>
                </a:lnTo>
                <a:cubicBezTo>
                  <a:pt x="0" y="2499376"/>
                  <a:pt x="27460" y="2471916"/>
                  <a:pt x="61333" y="2471916"/>
                </a:cubicBezTo>
                <a:close/>
                <a:moveTo>
                  <a:pt x="2090849" y="2064049"/>
                </a:moveTo>
                <a:lnTo>
                  <a:pt x="2380785" y="2064049"/>
                </a:lnTo>
                <a:cubicBezTo>
                  <a:pt x="2414658" y="2064049"/>
                  <a:pt x="2442118" y="2091509"/>
                  <a:pt x="2442118" y="2125382"/>
                </a:cubicBezTo>
                <a:lnTo>
                  <a:pt x="2442118" y="2370706"/>
                </a:lnTo>
                <a:cubicBezTo>
                  <a:pt x="2442118" y="2404579"/>
                  <a:pt x="2414658" y="2432039"/>
                  <a:pt x="2380785" y="2432039"/>
                </a:cubicBezTo>
                <a:lnTo>
                  <a:pt x="2090849" y="2432039"/>
                </a:lnTo>
                <a:cubicBezTo>
                  <a:pt x="2056976" y="2432039"/>
                  <a:pt x="2029516" y="2404579"/>
                  <a:pt x="2029516" y="2370706"/>
                </a:cubicBezTo>
                <a:lnTo>
                  <a:pt x="2029516" y="2125382"/>
                </a:lnTo>
                <a:cubicBezTo>
                  <a:pt x="2029516" y="2091509"/>
                  <a:pt x="2056976" y="2064049"/>
                  <a:pt x="2090849" y="2064049"/>
                </a:cubicBezTo>
                <a:close/>
                <a:moveTo>
                  <a:pt x="1583470" y="2064049"/>
                </a:moveTo>
                <a:lnTo>
                  <a:pt x="1873406" y="2064049"/>
                </a:lnTo>
                <a:cubicBezTo>
                  <a:pt x="1907279" y="2064049"/>
                  <a:pt x="1934739" y="2091509"/>
                  <a:pt x="1934739" y="2125382"/>
                </a:cubicBezTo>
                <a:lnTo>
                  <a:pt x="1934739" y="2370706"/>
                </a:lnTo>
                <a:cubicBezTo>
                  <a:pt x="1934739" y="2404579"/>
                  <a:pt x="1907279" y="2432039"/>
                  <a:pt x="1873406" y="2432039"/>
                </a:cubicBezTo>
                <a:lnTo>
                  <a:pt x="1583470" y="2432039"/>
                </a:lnTo>
                <a:cubicBezTo>
                  <a:pt x="1549597" y="2432039"/>
                  <a:pt x="1522137" y="2404579"/>
                  <a:pt x="1522137" y="2370706"/>
                </a:cubicBezTo>
                <a:lnTo>
                  <a:pt x="1522137" y="2125382"/>
                </a:lnTo>
                <a:cubicBezTo>
                  <a:pt x="1522137" y="2091509"/>
                  <a:pt x="1549597" y="2064049"/>
                  <a:pt x="1583470" y="2064049"/>
                </a:cubicBezTo>
                <a:close/>
                <a:moveTo>
                  <a:pt x="1076091" y="2064049"/>
                </a:moveTo>
                <a:lnTo>
                  <a:pt x="1366027" y="2064049"/>
                </a:lnTo>
                <a:cubicBezTo>
                  <a:pt x="1399900" y="2064049"/>
                  <a:pt x="1427360" y="2091509"/>
                  <a:pt x="1427360" y="2125382"/>
                </a:cubicBezTo>
                <a:lnTo>
                  <a:pt x="1427360" y="2370706"/>
                </a:lnTo>
                <a:cubicBezTo>
                  <a:pt x="1427360" y="2404579"/>
                  <a:pt x="1399900" y="2432039"/>
                  <a:pt x="1366027" y="2432039"/>
                </a:cubicBezTo>
                <a:lnTo>
                  <a:pt x="1076091" y="2432039"/>
                </a:lnTo>
                <a:cubicBezTo>
                  <a:pt x="1042218" y="2432039"/>
                  <a:pt x="1014758" y="2404579"/>
                  <a:pt x="1014758" y="2370706"/>
                </a:cubicBezTo>
                <a:lnTo>
                  <a:pt x="1014758" y="2125382"/>
                </a:lnTo>
                <a:cubicBezTo>
                  <a:pt x="1014758" y="2091509"/>
                  <a:pt x="1042218" y="2064049"/>
                  <a:pt x="1076091" y="2064049"/>
                </a:cubicBezTo>
                <a:close/>
                <a:moveTo>
                  <a:pt x="568712" y="2064049"/>
                </a:moveTo>
                <a:lnTo>
                  <a:pt x="858648" y="2064049"/>
                </a:lnTo>
                <a:cubicBezTo>
                  <a:pt x="892521" y="2064049"/>
                  <a:pt x="919981" y="2091509"/>
                  <a:pt x="919981" y="2125382"/>
                </a:cubicBezTo>
                <a:lnTo>
                  <a:pt x="919981" y="2370706"/>
                </a:lnTo>
                <a:cubicBezTo>
                  <a:pt x="919981" y="2404579"/>
                  <a:pt x="892521" y="2432039"/>
                  <a:pt x="858648" y="2432039"/>
                </a:cubicBezTo>
                <a:lnTo>
                  <a:pt x="568712" y="2432039"/>
                </a:lnTo>
                <a:cubicBezTo>
                  <a:pt x="534839" y="2432039"/>
                  <a:pt x="507379" y="2404579"/>
                  <a:pt x="507379" y="2370706"/>
                </a:cubicBezTo>
                <a:lnTo>
                  <a:pt x="507379" y="2125382"/>
                </a:lnTo>
                <a:cubicBezTo>
                  <a:pt x="507379" y="2091509"/>
                  <a:pt x="534839" y="2064049"/>
                  <a:pt x="568712" y="2064049"/>
                </a:cubicBezTo>
                <a:close/>
                <a:moveTo>
                  <a:pt x="61333" y="2064049"/>
                </a:moveTo>
                <a:lnTo>
                  <a:pt x="351269" y="2064049"/>
                </a:lnTo>
                <a:cubicBezTo>
                  <a:pt x="385142" y="2064049"/>
                  <a:pt x="412602" y="2091509"/>
                  <a:pt x="412602" y="2125382"/>
                </a:cubicBezTo>
                <a:lnTo>
                  <a:pt x="412602" y="2370706"/>
                </a:lnTo>
                <a:cubicBezTo>
                  <a:pt x="412602" y="2404579"/>
                  <a:pt x="385142" y="2432039"/>
                  <a:pt x="351269" y="2432039"/>
                </a:cubicBezTo>
                <a:lnTo>
                  <a:pt x="61333" y="2432039"/>
                </a:lnTo>
                <a:cubicBezTo>
                  <a:pt x="27460" y="2432039"/>
                  <a:pt x="0" y="2404579"/>
                  <a:pt x="0" y="2370706"/>
                </a:cubicBezTo>
                <a:lnTo>
                  <a:pt x="0" y="2125382"/>
                </a:lnTo>
                <a:cubicBezTo>
                  <a:pt x="0" y="2091509"/>
                  <a:pt x="27460" y="2064049"/>
                  <a:pt x="61333" y="2064049"/>
                </a:cubicBezTo>
                <a:close/>
                <a:moveTo>
                  <a:pt x="2090849" y="1641458"/>
                </a:moveTo>
                <a:lnTo>
                  <a:pt x="2380785" y="1641458"/>
                </a:lnTo>
                <a:cubicBezTo>
                  <a:pt x="2414658" y="1641458"/>
                  <a:pt x="2442118" y="1668918"/>
                  <a:pt x="2442118" y="1702791"/>
                </a:cubicBezTo>
                <a:lnTo>
                  <a:pt x="2442118" y="1948115"/>
                </a:lnTo>
                <a:cubicBezTo>
                  <a:pt x="2442118" y="1981988"/>
                  <a:pt x="2414658" y="2009448"/>
                  <a:pt x="2380785" y="2009448"/>
                </a:cubicBezTo>
                <a:lnTo>
                  <a:pt x="2090849" y="2009448"/>
                </a:lnTo>
                <a:cubicBezTo>
                  <a:pt x="2056976" y="2009448"/>
                  <a:pt x="2029516" y="1981988"/>
                  <a:pt x="2029516" y="1948115"/>
                </a:cubicBezTo>
                <a:lnTo>
                  <a:pt x="2029516" y="1702791"/>
                </a:lnTo>
                <a:cubicBezTo>
                  <a:pt x="2029516" y="1668918"/>
                  <a:pt x="2056976" y="1641458"/>
                  <a:pt x="2090849" y="1641458"/>
                </a:cubicBezTo>
                <a:close/>
                <a:moveTo>
                  <a:pt x="1583470" y="1641458"/>
                </a:moveTo>
                <a:lnTo>
                  <a:pt x="1873406" y="1641458"/>
                </a:lnTo>
                <a:cubicBezTo>
                  <a:pt x="1907279" y="1641458"/>
                  <a:pt x="1934739" y="1668918"/>
                  <a:pt x="1934739" y="1702791"/>
                </a:cubicBezTo>
                <a:lnTo>
                  <a:pt x="1934739" y="1948115"/>
                </a:lnTo>
                <a:cubicBezTo>
                  <a:pt x="1934739" y="1981988"/>
                  <a:pt x="1907279" y="2009448"/>
                  <a:pt x="1873406" y="2009448"/>
                </a:cubicBezTo>
                <a:lnTo>
                  <a:pt x="1583470" y="2009448"/>
                </a:lnTo>
                <a:cubicBezTo>
                  <a:pt x="1549597" y="2009448"/>
                  <a:pt x="1522137" y="1981988"/>
                  <a:pt x="1522137" y="1948115"/>
                </a:cubicBezTo>
                <a:lnTo>
                  <a:pt x="1522137" y="1702791"/>
                </a:lnTo>
                <a:cubicBezTo>
                  <a:pt x="1522137" y="1668918"/>
                  <a:pt x="1549597" y="1641458"/>
                  <a:pt x="1583470" y="1641458"/>
                </a:cubicBezTo>
                <a:close/>
                <a:moveTo>
                  <a:pt x="1076091" y="1641458"/>
                </a:moveTo>
                <a:lnTo>
                  <a:pt x="1366027" y="1641458"/>
                </a:lnTo>
                <a:cubicBezTo>
                  <a:pt x="1399900" y="1641458"/>
                  <a:pt x="1427360" y="1668918"/>
                  <a:pt x="1427360" y="1702791"/>
                </a:cubicBezTo>
                <a:lnTo>
                  <a:pt x="1427360" y="1948115"/>
                </a:lnTo>
                <a:cubicBezTo>
                  <a:pt x="1427360" y="1981988"/>
                  <a:pt x="1399900" y="2009448"/>
                  <a:pt x="1366027" y="2009448"/>
                </a:cubicBezTo>
                <a:lnTo>
                  <a:pt x="1076091" y="2009448"/>
                </a:lnTo>
                <a:cubicBezTo>
                  <a:pt x="1042218" y="2009448"/>
                  <a:pt x="1014758" y="1981988"/>
                  <a:pt x="1014758" y="1948115"/>
                </a:cubicBezTo>
                <a:lnTo>
                  <a:pt x="1014758" y="1702791"/>
                </a:lnTo>
                <a:cubicBezTo>
                  <a:pt x="1014758" y="1668918"/>
                  <a:pt x="1042218" y="1641458"/>
                  <a:pt x="1076091" y="1641458"/>
                </a:cubicBezTo>
                <a:close/>
                <a:moveTo>
                  <a:pt x="568712" y="1641458"/>
                </a:moveTo>
                <a:lnTo>
                  <a:pt x="858648" y="1641458"/>
                </a:lnTo>
                <a:cubicBezTo>
                  <a:pt x="892521" y="1641458"/>
                  <a:pt x="919981" y="1668918"/>
                  <a:pt x="919981" y="1702791"/>
                </a:cubicBezTo>
                <a:lnTo>
                  <a:pt x="919981" y="1948115"/>
                </a:lnTo>
                <a:cubicBezTo>
                  <a:pt x="919981" y="1981988"/>
                  <a:pt x="892521" y="2009448"/>
                  <a:pt x="858648" y="2009448"/>
                </a:cubicBezTo>
                <a:lnTo>
                  <a:pt x="568712" y="2009448"/>
                </a:lnTo>
                <a:cubicBezTo>
                  <a:pt x="534839" y="2009448"/>
                  <a:pt x="507379" y="1981988"/>
                  <a:pt x="507379" y="1948115"/>
                </a:cubicBezTo>
                <a:lnTo>
                  <a:pt x="507379" y="1702791"/>
                </a:lnTo>
                <a:cubicBezTo>
                  <a:pt x="507379" y="1668918"/>
                  <a:pt x="534839" y="1641458"/>
                  <a:pt x="568712" y="1641458"/>
                </a:cubicBezTo>
                <a:close/>
                <a:moveTo>
                  <a:pt x="61333" y="1641458"/>
                </a:moveTo>
                <a:lnTo>
                  <a:pt x="351269" y="1641458"/>
                </a:lnTo>
                <a:cubicBezTo>
                  <a:pt x="385142" y="1641458"/>
                  <a:pt x="412602" y="1668918"/>
                  <a:pt x="412602" y="1702791"/>
                </a:cubicBezTo>
                <a:lnTo>
                  <a:pt x="412602" y="1948115"/>
                </a:lnTo>
                <a:cubicBezTo>
                  <a:pt x="412602" y="1981988"/>
                  <a:pt x="385142" y="2009448"/>
                  <a:pt x="351269" y="2009448"/>
                </a:cubicBezTo>
                <a:lnTo>
                  <a:pt x="61333" y="2009448"/>
                </a:lnTo>
                <a:cubicBezTo>
                  <a:pt x="27460" y="2009448"/>
                  <a:pt x="0" y="1981988"/>
                  <a:pt x="0" y="1948115"/>
                </a:cubicBezTo>
                <a:lnTo>
                  <a:pt x="0" y="1702791"/>
                </a:lnTo>
                <a:cubicBezTo>
                  <a:pt x="0" y="1668918"/>
                  <a:pt x="27460" y="1641458"/>
                  <a:pt x="61333" y="1641458"/>
                </a:cubicBezTo>
                <a:close/>
                <a:moveTo>
                  <a:pt x="2090849" y="1225074"/>
                </a:moveTo>
                <a:lnTo>
                  <a:pt x="2380785" y="1225074"/>
                </a:lnTo>
                <a:cubicBezTo>
                  <a:pt x="2414658" y="1225074"/>
                  <a:pt x="2442118" y="1252534"/>
                  <a:pt x="2442118" y="1286407"/>
                </a:cubicBezTo>
                <a:lnTo>
                  <a:pt x="2442118" y="1531731"/>
                </a:lnTo>
                <a:cubicBezTo>
                  <a:pt x="2442118" y="1565604"/>
                  <a:pt x="2414658" y="1593064"/>
                  <a:pt x="2380785" y="1593064"/>
                </a:cubicBezTo>
                <a:lnTo>
                  <a:pt x="2090849" y="1593064"/>
                </a:lnTo>
                <a:cubicBezTo>
                  <a:pt x="2056976" y="1593064"/>
                  <a:pt x="2029516" y="1565604"/>
                  <a:pt x="2029516" y="1531731"/>
                </a:cubicBezTo>
                <a:lnTo>
                  <a:pt x="2029516" y="1286407"/>
                </a:lnTo>
                <a:cubicBezTo>
                  <a:pt x="2029516" y="1252534"/>
                  <a:pt x="2056976" y="1225074"/>
                  <a:pt x="2090849" y="1225074"/>
                </a:cubicBezTo>
                <a:close/>
                <a:moveTo>
                  <a:pt x="1583470" y="1225074"/>
                </a:moveTo>
                <a:lnTo>
                  <a:pt x="1873406" y="1225074"/>
                </a:lnTo>
                <a:cubicBezTo>
                  <a:pt x="1907279" y="1225074"/>
                  <a:pt x="1934739" y="1252534"/>
                  <a:pt x="1934739" y="1286407"/>
                </a:cubicBezTo>
                <a:lnTo>
                  <a:pt x="1934739" y="1531731"/>
                </a:lnTo>
                <a:cubicBezTo>
                  <a:pt x="1934739" y="1565604"/>
                  <a:pt x="1907279" y="1593064"/>
                  <a:pt x="1873406" y="1593064"/>
                </a:cubicBezTo>
                <a:lnTo>
                  <a:pt x="1583470" y="1593064"/>
                </a:lnTo>
                <a:cubicBezTo>
                  <a:pt x="1549597" y="1593064"/>
                  <a:pt x="1522137" y="1565604"/>
                  <a:pt x="1522137" y="1531731"/>
                </a:cubicBezTo>
                <a:lnTo>
                  <a:pt x="1522137" y="1286407"/>
                </a:lnTo>
                <a:cubicBezTo>
                  <a:pt x="1522137" y="1252534"/>
                  <a:pt x="1549597" y="1225074"/>
                  <a:pt x="1583470" y="1225074"/>
                </a:cubicBezTo>
                <a:close/>
                <a:moveTo>
                  <a:pt x="1076091" y="1225074"/>
                </a:moveTo>
                <a:lnTo>
                  <a:pt x="1366027" y="1225074"/>
                </a:lnTo>
                <a:cubicBezTo>
                  <a:pt x="1399900" y="1225074"/>
                  <a:pt x="1427360" y="1252534"/>
                  <a:pt x="1427360" y="1286407"/>
                </a:cubicBezTo>
                <a:lnTo>
                  <a:pt x="1427360" y="1531731"/>
                </a:lnTo>
                <a:cubicBezTo>
                  <a:pt x="1427360" y="1565604"/>
                  <a:pt x="1399900" y="1593064"/>
                  <a:pt x="1366027" y="1593064"/>
                </a:cubicBezTo>
                <a:lnTo>
                  <a:pt x="1076091" y="1593064"/>
                </a:lnTo>
                <a:cubicBezTo>
                  <a:pt x="1042218" y="1593064"/>
                  <a:pt x="1014758" y="1565604"/>
                  <a:pt x="1014758" y="1531731"/>
                </a:cubicBezTo>
                <a:lnTo>
                  <a:pt x="1014758" y="1286407"/>
                </a:lnTo>
                <a:cubicBezTo>
                  <a:pt x="1014758" y="1252534"/>
                  <a:pt x="1042218" y="1225074"/>
                  <a:pt x="1076091" y="1225074"/>
                </a:cubicBezTo>
                <a:close/>
                <a:moveTo>
                  <a:pt x="568712" y="1225074"/>
                </a:moveTo>
                <a:lnTo>
                  <a:pt x="858648" y="1225074"/>
                </a:lnTo>
                <a:cubicBezTo>
                  <a:pt x="892521" y="1225074"/>
                  <a:pt x="919981" y="1252534"/>
                  <a:pt x="919981" y="1286407"/>
                </a:cubicBezTo>
                <a:lnTo>
                  <a:pt x="919981" y="1531731"/>
                </a:lnTo>
                <a:cubicBezTo>
                  <a:pt x="919981" y="1565604"/>
                  <a:pt x="892521" y="1593064"/>
                  <a:pt x="858648" y="1593064"/>
                </a:cubicBezTo>
                <a:lnTo>
                  <a:pt x="568712" y="1593064"/>
                </a:lnTo>
                <a:cubicBezTo>
                  <a:pt x="534839" y="1593064"/>
                  <a:pt x="507379" y="1565604"/>
                  <a:pt x="507379" y="1531731"/>
                </a:cubicBezTo>
                <a:lnTo>
                  <a:pt x="507379" y="1286407"/>
                </a:lnTo>
                <a:cubicBezTo>
                  <a:pt x="507379" y="1252534"/>
                  <a:pt x="534839" y="1225074"/>
                  <a:pt x="568712" y="1225074"/>
                </a:cubicBezTo>
                <a:close/>
                <a:moveTo>
                  <a:pt x="61333" y="1225074"/>
                </a:moveTo>
                <a:lnTo>
                  <a:pt x="351269" y="1225074"/>
                </a:lnTo>
                <a:cubicBezTo>
                  <a:pt x="385142" y="1225074"/>
                  <a:pt x="412602" y="1252534"/>
                  <a:pt x="412602" y="1286407"/>
                </a:cubicBezTo>
                <a:lnTo>
                  <a:pt x="412602" y="1531731"/>
                </a:lnTo>
                <a:cubicBezTo>
                  <a:pt x="412602" y="1565604"/>
                  <a:pt x="385142" y="1593064"/>
                  <a:pt x="351269" y="1593064"/>
                </a:cubicBezTo>
                <a:lnTo>
                  <a:pt x="61333" y="1593064"/>
                </a:lnTo>
                <a:cubicBezTo>
                  <a:pt x="27460" y="1593064"/>
                  <a:pt x="0" y="1565604"/>
                  <a:pt x="0" y="1531731"/>
                </a:cubicBezTo>
                <a:lnTo>
                  <a:pt x="0" y="1286407"/>
                </a:lnTo>
                <a:cubicBezTo>
                  <a:pt x="0" y="1252534"/>
                  <a:pt x="27460" y="1225074"/>
                  <a:pt x="61333" y="1225074"/>
                </a:cubicBezTo>
                <a:close/>
                <a:moveTo>
                  <a:pt x="2090849" y="817207"/>
                </a:moveTo>
                <a:lnTo>
                  <a:pt x="2380785" y="817207"/>
                </a:lnTo>
                <a:cubicBezTo>
                  <a:pt x="2414658" y="817207"/>
                  <a:pt x="2442118" y="844667"/>
                  <a:pt x="2442118" y="878540"/>
                </a:cubicBezTo>
                <a:lnTo>
                  <a:pt x="2442118" y="1123864"/>
                </a:lnTo>
                <a:cubicBezTo>
                  <a:pt x="2442118" y="1157737"/>
                  <a:pt x="2414658" y="1185197"/>
                  <a:pt x="2380785" y="1185197"/>
                </a:cubicBezTo>
                <a:lnTo>
                  <a:pt x="2090849" y="1185197"/>
                </a:lnTo>
                <a:cubicBezTo>
                  <a:pt x="2056976" y="1185197"/>
                  <a:pt x="2029516" y="1157737"/>
                  <a:pt x="2029516" y="1123864"/>
                </a:cubicBezTo>
                <a:lnTo>
                  <a:pt x="2029516" y="878540"/>
                </a:lnTo>
                <a:cubicBezTo>
                  <a:pt x="2029516" y="844667"/>
                  <a:pt x="2056976" y="817207"/>
                  <a:pt x="2090849" y="817207"/>
                </a:cubicBezTo>
                <a:close/>
                <a:moveTo>
                  <a:pt x="1583470" y="817207"/>
                </a:moveTo>
                <a:lnTo>
                  <a:pt x="1873406" y="817207"/>
                </a:lnTo>
                <a:cubicBezTo>
                  <a:pt x="1907279" y="817207"/>
                  <a:pt x="1934739" y="844667"/>
                  <a:pt x="1934739" y="878540"/>
                </a:cubicBezTo>
                <a:lnTo>
                  <a:pt x="1934739" y="1123864"/>
                </a:lnTo>
                <a:cubicBezTo>
                  <a:pt x="1934739" y="1157737"/>
                  <a:pt x="1907279" y="1185197"/>
                  <a:pt x="1873406" y="1185197"/>
                </a:cubicBezTo>
                <a:lnTo>
                  <a:pt x="1583470" y="1185197"/>
                </a:lnTo>
                <a:cubicBezTo>
                  <a:pt x="1549597" y="1185197"/>
                  <a:pt x="1522137" y="1157737"/>
                  <a:pt x="1522137" y="1123864"/>
                </a:cubicBezTo>
                <a:lnTo>
                  <a:pt x="1522137" y="878540"/>
                </a:lnTo>
                <a:cubicBezTo>
                  <a:pt x="1522137" y="844667"/>
                  <a:pt x="1549597" y="817207"/>
                  <a:pt x="1583470" y="817207"/>
                </a:cubicBezTo>
                <a:close/>
                <a:moveTo>
                  <a:pt x="1076091" y="817207"/>
                </a:moveTo>
                <a:lnTo>
                  <a:pt x="1366027" y="817207"/>
                </a:lnTo>
                <a:cubicBezTo>
                  <a:pt x="1399900" y="817207"/>
                  <a:pt x="1427360" y="844667"/>
                  <a:pt x="1427360" y="878540"/>
                </a:cubicBezTo>
                <a:lnTo>
                  <a:pt x="1427360" y="1123864"/>
                </a:lnTo>
                <a:cubicBezTo>
                  <a:pt x="1427360" y="1157737"/>
                  <a:pt x="1399900" y="1185197"/>
                  <a:pt x="1366027" y="1185197"/>
                </a:cubicBezTo>
                <a:lnTo>
                  <a:pt x="1076091" y="1185197"/>
                </a:lnTo>
                <a:cubicBezTo>
                  <a:pt x="1042218" y="1185197"/>
                  <a:pt x="1014758" y="1157737"/>
                  <a:pt x="1014758" y="1123864"/>
                </a:cubicBezTo>
                <a:lnTo>
                  <a:pt x="1014758" y="878540"/>
                </a:lnTo>
                <a:cubicBezTo>
                  <a:pt x="1014758" y="844667"/>
                  <a:pt x="1042218" y="817207"/>
                  <a:pt x="1076091" y="817207"/>
                </a:cubicBezTo>
                <a:close/>
                <a:moveTo>
                  <a:pt x="568712" y="817207"/>
                </a:moveTo>
                <a:lnTo>
                  <a:pt x="858648" y="817207"/>
                </a:lnTo>
                <a:cubicBezTo>
                  <a:pt x="892521" y="817207"/>
                  <a:pt x="919981" y="844667"/>
                  <a:pt x="919981" y="878540"/>
                </a:cubicBezTo>
                <a:lnTo>
                  <a:pt x="919981" y="1123864"/>
                </a:lnTo>
                <a:cubicBezTo>
                  <a:pt x="919981" y="1157737"/>
                  <a:pt x="892521" y="1185197"/>
                  <a:pt x="858648" y="1185197"/>
                </a:cubicBezTo>
                <a:lnTo>
                  <a:pt x="568712" y="1185197"/>
                </a:lnTo>
                <a:cubicBezTo>
                  <a:pt x="534839" y="1185197"/>
                  <a:pt x="507379" y="1157737"/>
                  <a:pt x="507379" y="1123864"/>
                </a:cubicBezTo>
                <a:lnTo>
                  <a:pt x="507379" y="878540"/>
                </a:lnTo>
                <a:cubicBezTo>
                  <a:pt x="507379" y="844667"/>
                  <a:pt x="534839" y="817207"/>
                  <a:pt x="568712" y="817207"/>
                </a:cubicBezTo>
                <a:close/>
                <a:moveTo>
                  <a:pt x="61333" y="817207"/>
                </a:moveTo>
                <a:lnTo>
                  <a:pt x="351269" y="817207"/>
                </a:lnTo>
                <a:cubicBezTo>
                  <a:pt x="385142" y="817207"/>
                  <a:pt x="412602" y="844667"/>
                  <a:pt x="412602" y="878540"/>
                </a:cubicBezTo>
                <a:lnTo>
                  <a:pt x="412602" y="1123864"/>
                </a:lnTo>
                <a:cubicBezTo>
                  <a:pt x="412602" y="1157737"/>
                  <a:pt x="385142" y="1185197"/>
                  <a:pt x="351269" y="1185197"/>
                </a:cubicBezTo>
                <a:lnTo>
                  <a:pt x="61333" y="1185197"/>
                </a:lnTo>
                <a:cubicBezTo>
                  <a:pt x="27460" y="1185197"/>
                  <a:pt x="0" y="1157737"/>
                  <a:pt x="0" y="1123864"/>
                </a:cubicBezTo>
                <a:lnTo>
                  <a:pt x="0" y="878540"/>
                </a:lnTo>
                <a:cubicBezTo>
                  <a:pt x="0" y="844667"/>
                  <a:pt x="27460" y="817207"/>
                  <a:pt x="61333" y="817207"/>
                </a:cubicBezTo>
                <a:close/>
                <a:moveTo>
                  <a:pt x="2090849" y="407867"/>
                </a:moveTo>
                <a:lnTo>
                  <a:pt x="2380785" y="407867"/>
                </a:lnTo>
                <a:cubicBezTo>
                  <a:pt x="2414658" y="407867"/>
                  <a:pt x="2442118" y="435327"/>
                  <a:pt x="2442118" y="469200"/>
                </a:cubicBezTo>
                <a:lnTo>
                  <a:pt x="2442118" y="714524"/>
                </a:lnTo>
                <a:cubicBezTo>
                  <a:pt x="2442118" y="748397"/>
                  <a:pt x="2414658" y="775857"/>
                  <a:pt x="2380785" y="775857"/>
                </a:cubicBezTo>
                <a:lnTo>
                  <a:pt x="2090849" y="775857"/>
                </a:lnTo>
                <a:cubicBezTo>
                  <a:pt x="2056976" y="775857"/>
                  <a:pt x="2029516" y="748397"/>
                  <a:pt x="2029516" y="714524"/>
                </a:cubicBezTo>
                <a:lnTo>
                  <a:pt x="2029516" y="469200"/>
                </a:lnTo>
                <a:cubicBezTo>
                  <a:pt x="2029516" y="435327"/>
                  <a:pt x="2056976" y="407867"/>
                  <a:pt x="2090849" y="407867"/>
                </a:cubicBezTo>
                <a:close/>
                <a:moveTo>
                  <a:pt x="1583470" y="407867"/>
                </a:moveTo>
                <a:lnTo>
                  <a:pt x="1873406" y="407867"/>
                </a:lnTo>
                <a:cubicBezTo>
                  <a:pt x="1907279" y="407867"/>
                  <a:pt x="1934739" y="435327"/>
                  <a:pt x="1934739" y="469200"/>
                </a:cubicBezTo>
                <a:lnTo>
                  <a:pt x="1934739" y="714524"/>
                </a:lnTo>
                <a:cubicBezTo>
                  <a:pt x="1934739" y="748397"/>
                  <a:pt x="1907279" y="775857"/>
                  <a:pt x="1873406" y="775857"/>
                </a:cubicBezTo>
                <a:lnTo>
                  <a:pt x="1583470" y="775857"/>
                </a:lnTo>
                <a:cubicBezTo>
                  <a:pt x="1549597" y="775857"/>
                  <a:pt x="1522137" y="748397"/>
                  <a:pt x="1522137" y="714524"/>
                </a:cubicBezTo>
                <a:lnTo>
                  <a:pt x="1522137" y="469200"/>
                </a:lnTo>
                <a:cubicBezTo>
                  <a:pt x="1522137" y="435327"/>
                  <a:pt x="1549597" y="407867"/>
                  <a:pt x="1583470" y="407867"/>
                </a:cubicBezTo>
                <a:close/>
                <a:moveTo>
                  <a:pt x="1076091" y="407867"/>
                </a:moveTo>
                <a:lnTo>
                  <a:pt x="1366027" y="407867"/>
                </a:lnTo>
                <a:cubicBezTo>
                  <a:pt x="1399900" y="407867"/>
                  <a:pt x="1427360" y="435327"/>
                  <a:pt x="1427360" y="469200"/>
                </a:cubicBezTo>
                <a:lnTo>
                  <a:pt x="1427360" y="714524"/>
                </a:lnTo>
                <a:cubicBezTo>
                  <a:pt x="1427360" y="748397"/>
                  <a:pt x="1399900" y="775857"/>
                  <a:pt x="1366027" y="775857"/>
                </a:cubicBezTo>
                <a:lnTo>
                  <a:pt x="1076091" y="775857"/>
                </a:lnTo>
                <a:cubicBezTo>
                  <a:pt x="1042218" y="775857"/>
                  <a:pt x="1014758" y="748397"/>
                  <a:pt x="1014758" y="714524"/>
                </a:cubicBezTo>
                <a:lnTo>
                  <a:pt x="1014758" y="469200"/>
                </a:lnTo>
                <a:cubicBezTo>
                  <a:pt x="1014758" y="435327"/>
                  <a:pt x="1042218" y="407867"/>
                  <a:pt x="1076091" y="407867"/>
                </a:cubicBezTo>
                <a:close/>
                <a:moveTo>
                  <a:pt x="568712" y="407867"/>
                </a:moveTo>
                <a:lnTo>
                  <a:pt x="858648" y="407867"/>
                </a:lnTo>
                <a:cubicBezTo>
                  <a:pt x="892521" y="407867"/>
                  <a:pt x="919981" y="435327"/>
                  <a:pt x="919981" y="469200"/>
                </a:cubicBezTo>
                <a:lnTo>
                  <a:pt x="919981" y="714524"/>
                </a:lnTo>
                <a:cubicBezTo>
                  <a:pt x="919981" y="748397"/>
                  <a:pt x="892521" y="775857"/>
                  <a:pt x="858648" y="775857"/>
                </a:cubicBezTo>
                <a:lnTo>
                  <a:pt x="568712" y="775857"/>
                </a:lnTo>
                <a:cubicBezTo>
                  <a:pt x="534839" y="775857"/>
                  <a:pt x="507379" y="748397"/>
                  <a:pt x="507379" y="714524"/>
                </a:cubicBezTo>
                <a:lnTo>
                  <a:pt x="507379" y="469200"/>
                </a:lnTo>
                <a:cubicBezTo>
                  <a:pt x="507379" y="435327"/>
                  <a:pt x="534839" y="407867"/>
                  <a:pt x="568712" y="407867"/>
                </a:cubicBezTo>
                <a:close/>
                <a:moveTo>
                  <a:pt x="61333" y="407867"/>
                </a:moveTo>
                <a:lnTo>
                  <a:pt x="351269" y="407867"/>
                </a:lnTo>
                <a:cubicBezTo>
                  <a:pt x="385142" y="407867"/>
                  <a:pt x="412602" y="435327"/>
                  <a:pt x="412602" y="469200"/>
                </a:cubicBezTo>
                <a:lnTo>
                  <a:pt x="412602" y="714524"/>
                </a:lnTo>
                <a:cubicBezTo>
                  <a:pt x="412602" y="748397"/>
                  <a:pt x="385142" y="775857"/>
                  <a:pt x="351269" y="775857"/>
                </a:cubicBezTo>
                <a:lnTo>
                  <a:pt x="61333" y="775857"/>
                </a:lnTo>
                <a:cubicBezTo>
                  <a:pt x="27460" y="775857"/>
                  <a:pt x="0" y="748397"/>
                  <a:pt x="0" y="714524"/>
                </a:cubicBezTo>
                <a:lnTo>
                  <a:pt x="0" y="469200"/>
                </a:lnTo>
                <a:cubicBezTo>
                  <a:pt x="0" y="435327"/>
                  <a:pt x="27460" y="407867"/>
                  <a:pt x="61333" y="407867"/>
                </a:cubicBezTo>
                <a:close/>
                <a:moveTo>
                  <a:pt x="2090849" y="0"/>
                </a:moveTo>
                <a:lnTo>
                  <a:pt x="2380785" y="0"/>
                </a:lnTo>
                <a:cubicBezTo>
                  <a:pt x="2414658" y="0"/>
                  <a:pt x="2442118" y="27460"/>
                  <a:pt x="2442118" y="61333"/>
                </a:cubicBezTo>
                <a:lnTo>
                  <a:pt x="2442118" y="306657"/>
                </a:lnTo>
                <a:cubicBezTo>
                  <a:pt x="2442118" y="340530"/>
                  <a:pt x="2414658" y="367990"/>
                  <a:pt x="2380785" y="367990"/>
                </a:cubicBezTo>
                <a:lnTo>
                  <a:pt x="2090849" y="367990"/>
                </a:lnTo>
                <a:cubicBezTo>
                  <a:pt x="2056976" y="367990"/>
                  <a:pt x="2029516" y="340530"/>
                  <a:pt x="2029516" y="306657"/>
                </a:cubicBezTo>
                <a:lnTo>
                  <a:pt x="2029516" y="61333"/>
                </a:lnTo>
                <a:cubicBezTo>
                  <a:pt x="2029516" y="27460"/>
                  <a:pt x="2056976" y="0"/>
                  <a:pt x="2090849" y="0"/>
                </a:cubicBezTo>
                <a:close/>
                <a:moveTo>
                  <a:pt x="1583470" y="0"/>
                </a:moveTo>
                <a:lnTo>
                  <a:pt x="1873406" y="0"/>
                </a:lnTo>
                <a:cubicBezTo>
                  <a:pt x="1907279" y="0"/>
                  <a:pt x="1934739" y="27460"/>
                  <a:pt x="1934739" y="61333"/>
                </a:cubicBezTo>
                <a:lnTo>
                  <a:pt x="1934739" y="306657"/>
                </a:lnTo>
                <a:cubicBezTo>
                  <a:pt x="1934739" y="340530"/>
                  <a:pt x="1907279" y="367990"/>
                  <a:pt x="1873406" y="367990"/>
                </a:cubicBezTo>
                <a:lnTo>
                  <a:pt x="1583470" y="367990"/>
                </a:lnTo>
                <a:cubicBezTo>
                  <a:pt x="1549597" y="367990"/>
                  <a:pt x="1522137" y="340530"/>
                  <a:pt x="1522137" y="306657"/>
                </a:cubicBezTo>
                <a:lnTo>
                  <a:pt x="1522137" y="61333"/>
                </a:lnTo>
                <a:cubicBezTo>
                  <a:pt x="1522137" y="27460"/>
                  <a:pt x="1549597" y="0"/>
                  <a:pt x="1583470" y="0"/>
                </a:cubicBezTo>
                <a:close/>
                <a:moveTo>
                  <a:pt x="1076091" y="0"/>
                </a:moveTo>
                <a:lnTo>
                  <a:pt x="1366027" y="0"/>
                </a:lnTo>
                <a:cubicBezTo>
                  <a:pt x="1399900" y="0"/>
                  <a:pt x="1427360" y="27460"/>
                  <a:pt x="1427360" y="61333"/>
                </a:cubicBezTo>
                <a:lnTo>
                  <a:pt x="1427360" y="306657"/>
                </a:lnTo>
                <a:cubicBezTo>
                  <a:pt x="1427360" y="340530"/>
                  <a:pt x="1399900" y="367990"/>
                  <a:pt x="1366027" y="367990"/>
                </a:cubicBezTo>
                <a:lnTo>
                  <a:pt x="1076091" y="367990"/>
                </a:lnTo>
                <a:cubicBezTo>
                  <a:pt x="1042218" y="367990"/>
                  <a:pt x="1014758" y="340530"/>
                  <a:pt x="1014758" y="306657"/>
                </a:cubicBezTo>
                <a:lnTo>
                  <a:pt x="1014758" y="61333"/>
                </a:lnTo>
                <a:cubicBezTo>
                  <a:pt x="1014758" y="27460"/>
                  <a:pt x="1042218" y="0"/>
                  <a:pt x="1076091" y="0"/>
                </a:cubicBezTo>
                <a:close/>
                <a:moveTo>
                  <a:pt x="568712" y="0"/>
                </a:moveTo>
                <a:lnTo>
                  <a:pt x="858648" y="0"/>
                </a:lnTo>
                <a:cubicBezTo>
                  <a:pt x="892521" y="0"/>
                  <a:pt x="919981" y="27460"/>
                  <a:pt x="919981" y="61333"/>
                </a:cubicBezTo>
                <a:lnTo>
                  <a:pt x="919981" y="306657"/>
                </a:lnTo>
                <a:cubicBezTo>
                  <a:pt x="919981" y="340530"/>
                  <a:pt x="892521" y="367990"/>
                  <a:pt x="858648" y="367990"/>
                </a:cubicBezTo>
                <a:lnTo>
                  <a:pt x="568712" y="367990"/>
                </a:lnTo>
                <a:cubicBezTo>
                  <a:pt x="534839" y="367990"/>
                  <a:pt x="507379" y="340530"/>
                  <a:pt x="507379" y="306657"/>
                </a:cubicBezTo>
                <a:lnTo>
                  <a:pt x="507379" y="61333"/>
                </a:lnTo>
                <a:cubicBezTo>
                  <a:pt x="507379" y="27460"/>
                  <a:pt x="534839" y="0"/>
                  <a:pt x="568712" y="0"/>
                </a:cubicBezTo>
                <a:close/>
                <a:moveTo>
                  <a:pt x="61333" y="0"/>
                </a:moveTo>
                <a:lnTo>
                  <a:pt x="351269" y="0"/>
                </a:lnTo>
                <a:cubicBezTo>
                  <a:pt x="385142" y="0"/>
                  <a:pt x="412602" y="27460"/>
                  <a:pt x="412602" y="61333"/>
                </a:cubicBezTo>
                <a:lnTo>
                  <a:pt x="412602" y="306657"/>
                </a:lnTo>
                <a:cubicBezTo>
                  <a:pt x="412602" y="340530"/>
                  <a:pt x="385142" y="367990"/>
                  <a:pt x="351269" y="367990"/>
                </a:cubicBezTo>
                <a:lnTo>
                  <a:pt x="61333" y="367990"/>
                </a:lnTo>
                <a:cubicBezTo>
                  <a:pt x="27460" y="367990"/>
                  <a:pt x="0" y="340530"/>
                  <a:pt x="0" y="306657"/>
                </a:cubicBezTo>
                <a:lnTo>
                  <a:pt x="0" y="61333"/>
                </a:lnTo>
                <a:cubicBezTo>
                  <a:pt x="0" y="27460"/>
                  <a:pt x="27460" y="0"/>
                  <a:pt x="61333" y="0"/>
                </a:cubicBezTo>
                <a:close/>
              </a:path>
            </a:pathLst>
          </a:custGeom>
          <a:gradFill>
            <a:gsLst>
              <a:gs pos="0">
                <a:srgbClr val="2A83F8">
                  <a:alpha val="0"/>
                </a:srgbClr>
              </a:gs>
              <a:gs pos="98000">
                <a:srgbClr val="2A83F8">
                  <a:alpha val="74000"/>
                </a:srgb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CN"/>
          </a:p>
        </p:txBody>
      </p:sp>
      <p:sp>
        <p:nvSpPr>
          <p:cNvPr id="16" name="Rectangle 3">
            <a:extLst>
              <a:ext uri="{FF2B5EF4-FFF2-40B4-BE49-F238E27FC236}">
                <a16:creationId xmlns:a16="http://schemas.microsoft.com/office/drawing/2014/main" id="{9A19013E-E1AB-491E-A112-A86DE58F1C33}"/>
              </a:ext>
            </a:extLst>
          </p:cNvPr>
          <p:cNvSpPr/>
          <p:nvPr/>
        </p:nvSpPr>
        <p:spPr>
          <a:xfrm>
            <a:off x="4959820" y="5069428"/>
            <a:ext cx="2288832" cy="26650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N" sz="1600" b="1" dirty="0">
                <a:latin typeface="Century Gothic" panose="020B0502020202020204" pitchFamily="34" charset="0"/>
              </a:rPr>
              <a:t>x86</a:t>
            </a:r>
          </a:p>
        </p:txBody>
      </p:sp>
      <p:sp>
        <p:nvSpPr>
          <p:cNvPr id="17" name="任意多边形: 形状 16">
            <a:extLst>
              <a:ext uri="{FF2B5EF4-FFF2-40B4-BE49-F238E27FC236}">
                <a16:creationId xmlns:a16="http://schemas.microsoft.com/office/drawing/2014/main" id="{580A9566-662A-4497-8198-F0972761EF32}"/>
              </a:ext>
            </a:extLst>
          </p:cNvPr>
          <p:cNvSpPr/>
          <p:nvPr/>
        </p:nvSpPr>
        <p:spPr>
          <a:xfrm>
            <a:off x="4959820" y="2359739"/>
            <a:ext cx="2288832" cy="2661652"/>
          </a:xfrm>
          <a:custGeom>
            <a:avLst/>
            <a:gdLst>
              <a:gd name="connsiteX0" fmla="*/ 2090849 w 2442118"/>
              <a:gd name="connsiteY0" fmla="*/ 2471916 h 2839906"/>
              <a:gd name="connsiteX1" fmla="*/ 2380785 w 2442118"/>
              <a:gd name="connsiteY1" fmla="*/ 2471916 h 2839906"/>
              <a:gd name="connsiteX2" fmla="*/ 2442118 w 2442118"/>
              <a:gd name="connsiteY2" fmla="*/ 2533249 h 2839906"/>
              <a:gd name="connsiteX3" fmla="*/ 2442118 w 2442118"/>
              <a:gd name="connsiteY3" fmla="*/ 2778573 h 2839906"/>
              <a:gd name="connsiteX4" fmla="*/ 2380785 w 2442118"/>
              <a:gd name="connsiteY4" fmla="*/ 2839906 h 2839906"/>
              <a:gd name="connsiteX5" fmla="*/ 2090849 w 2442118"/>
              <a:gd name="connsiteY5" fmla="*/ 2839906 h 2839906"/>
              <a:gd name="connsiteX6" fmla="*/ 2029516 w 2442118"/>
              <a:gd name="connsiteY6" fmla="*/ 2778573 h 2839906"/>
              <a:gd name="connsiteX7" fmla="*/ 2029516 w 2442118"/>
              <a:gd name="connsiteY7" fmla="*/ 2533249 h 2839906"/>
              <a:gd name="connsiteX8" fmla="*/ 2090849 w 2442118"/>
              <a:gd name="connsiteY8" fmla="*/ 2471916 h 2839906"/>
              <a:gd name="connsiteX9" fmla="*/ 1583470 w 2442118"/>
              <a:gd name="connsiteY9" fmla="*/ 2471916 h 2839906"/>
              <a:gd name="connsiteX10" fmla="*/ 1873406 w 2442118"/>
              <a:gd name="connsiteY10" fmla="*/ 2471916 h 2839906"/>
              <a:gd name="connsiteX11" fmla="*/ 1934739 w 2442118"/>
              <a:gd name="connsiteY11" fmla="*/ 2533249 h 2839906"/>
              <a:gd name="connsiteX12" fmla="*/ 1934739 w 2442118"/>
              <a:gd name="connsiteY12" fmla="*/ 2778573 h 2839906"/>
              <a:gd name="connsiteX13" fmla="*/ 1873406 w 2442118"/>
              <a:gd name="connsiteY13" fmla="*/ 2839906 h 2839906"/>
              <a:gd name="connsiteX14" fmla="*/ 1583470 w 2442118"/>
              <a:gd name="connsiteY14" fmla="*/ 2839906 h 2839906"/>
              <a:gd name="connsiteX15" fmla="*/ 1522137 w 2442118"/>
              <a:gd name="connsiteY15" fmla="*/ 2778573 h 2839906"/>
              <a:gd name="connsiteX16" fmla="*/ 1522137 w 2442118"/>
              <a:gd name="connsiteY16" fmla="*/ 2533249 h 2839906"/>
              <a:gd name="connsiteX17" fmla="*/ 1583470 w 2442118"/>
              <a:gd name="connsiteY17" fmla="*/ 2471916 h 2839906"/>
              <a:gd name="connsiteX18" fmla="*/ 1076091 w 2442118"/>
              <a:gd name="connsiteY18" fmla="*/ 2471916 h 2839906"/>
              <a:gd name="connsiteX19" fmla="*/ 1366027 w 2442118"/>
              <a:gd name="connsiteY19" fmla="*/ 2471916 h 2839906"/>
              <a:gd name="connsiteX20" fmla="*/ 1427360 w 2442118"/>
              <a:gd name="connsiteY20" fmla="*/ 2533249 h 2839906"/>
              <a:gd name="connsiteX21" fmla="*/ 1427360 w 2442118"/>
              <a:gd name="connsiteY21" fmla="*/ 2778573 h 2839906"/>
              <a:gd name="connsiteX22" fmla="*/ 1366027 w 2442118"/>
              <a:gd name="connsiteY22" fmla="*/ 2839906 h 2839906"/>
              <a:gd name="connsiteX23" fmla="*/ 1076091 w 2442118"/>
              <a:gd name="connsiteY23" fmla="*/ 2839906 h 2839906"/>
              <a:gd name="connsiteX24" fmla="*/ 1014758 w 2442118"/>
              <a:gd name="connsiteY24" fmla="*/ 2778573 h 2839906"/>
              <a:gd name="connsiteX25" fmla="*/ 1014758 w 2442118"/>
              <a:gd name="connsiteY25" fmla="*/ 2533249 h 2839906"/>
              <a:gd name="connsiteX26" fmla="*/ 1076091 w 2442118"/>
              <a:gd name="connsiteY26" fmla="*/ 2471916 h 2839906"/>
              <a:gd name="connsiteX27" fmla="*/ 568712 w 2442118"/>
              <a:gd name="connsiteY27" fmla="*/ 2471916 h 2839906"/>
              <a:gd name="connsiteX28" fmla="*/ 858648 w 2442118"/>
              <a:gd name="connsiteY28" fmla="*/ 2471916 h 2839906"/>
              <a:gd name="connsiteX29" fmla="*/ 919981 w 2442118"/>
              <a:gd name="connsiteY29" fmla="*/ 2533249 h 2839906"/>
              <a:gd name="connsiteX30" fmla="*/ 919981 w 2442118"/>
              <a:gd name="connsiteY30" fmla="*/ 2778573 h 2839906"/>
              <a:gd name="connsiteX31" fmla="*/ 858648 w 2442118"/>
              <a:gd name="connsiteY31" fmla="*/ 2839906 h 2839906"/>
              <a:gd name="connsiteX32" fmla="*/ 568712 w 2442118"/>
              <a:gd name="connsiteY32" fmla="*/ 2839906 h 2839906"/>
              <a:gd name="connsiteX33" fmla="*/ 507379 w 2442118"/>
              <a:gd name="connsiteY33" fmla="*/ 2778573 h 2839906"/>
              <a:gd name="connsiteX34" fmla="*/ 507379 w 2442118"/>
              <a:gd name="connsiteY34" fmla="*/ 2533249 h 2839906"/>
              <a:gd name="connsiteX35" fmla="*/ 568712 w 2442118"/>
              <a:gd name="connsiteY35" fmla="*/ 2471916 h 2839906"/>
              <a:gd name="connsiteX36" fmla="*/ 61333 w 2442118"/>
              <a:gd name="connsiteY36" fmla="*/ 2471916 h 2839906"/>
              <a:gd name="connsiteX37" fmla="*/ 351269 w 2442118"/>
              <a:gd name="connsiteY37" fmla="*/ 2471916 h 2839906"/>
              <a:gd name="connsiteX38" fmla="*/ 412602 w 2442118"/>
              <a:gd name="connsiteY38" fmla="*/ 2533249 h 2839906"/>
              <a:gd name="connsiteX39" fmla="*/ 412602 w 2442118"/>
              <a:gd name="connsiteY39" fmla="*/ 2778573 h 2839906"/>
              <a:gd name="connsiteX40" fmla="*/ 351269 w 2442118"/>
              <a:gd name="connsiteY40" fmla="*/ 2839906 h 2839906"/>
              <a:gd name="connsiteX41" fmla="*/ 61333 w 2442118"/>
              <a:gd name="connsiteY41" fmla="*/ 2839906 h 2839906"/>
              <a:gd name="connsiteX42" fmla="*/ 0 w 2442118"/>
              <a:gd name="connsiteY42" fmla="*/ 2778573 h 2839906"/>
              <a:gd name="connsiteX43" fmla="*/ 0 w 2442118"/>
              <a:gd name="connsiteY43" fmla="*/ 2533249 h 2839906"/>
              <a:gd name="connsiteX44" fmla="*/ 61333 w 2442118"/>
              <a:gd name="connsiteY44" fmla="*/ 2471916 h 2839906"/>
              <a:gd name="connsiteX45" fmla="*/ 2090849 w 2442118"/>
              <a:gd name="connsiteY45" fmla="*/ 2064049 h 2839906"/>
              <a:gd name="connsiteX46" fmla="*/ 2380785 w 2442118"/>
              <a:gd name="connsiteY46" fmla="*/ 2064049 h 2839906"/>
              <a:gd name="connsiteX47" fmla="*/ 2442118 w 2442118"/>
              <a:gd name="connsiteY47" fmla="*/ 2125382 h 2839906"/>
              <a:gd name="connsiteX48" fmla="*/ 2442118 w 2442118"/>
              <a:gd name="connsiteY48" fmla="*/ 2370706 h 2839906"/>
              <a:gd name="connsiteX49" fmla="*/ 2380785 w 2442118"/>
              <a:gd name="connsiteY49" fmla="*/ 2432039 h 2839906"/>
              <a:gd name="connsiteX50" fmla="*/ 2090849 w 2442118"/>
              <a:gd name="connsiteY50" fmla="*/ 2432039 h 2839906"/>
              <a:gd name="connsiteX51" fmla="*/ 2029516 w 2442118"/>
              <a:gd name="connsiteY51" fmla="*/ 2370706 h 2839906"/>
              <a:gd name="connsiteX52" fmla="*/ 2029516 w 2442118"/>
              <a:gd name="connsiteY52" fmla="*/ 2125382 h 2839906"/>
              <a:gd name="connsiteX53" fmla="*/ 2090849 w 2442118"/>
              <a:gd name="connsiteY53" fmla="*/ 2064049 h 2839906"/>
              <a:gd name="connsiteX54" fmla="*/ 1583470 w 2442118"/>
              <a:gd name="connsiteY54" fmla="*/ 2064049 h 2839906"/>
              <a:gd name="connsiteX55" fmla="*/ 1873406 w 2442118"/>
              <a:gd name="connsiteY55" fmla="*/ 2064049 h 2839906"/>
              <a:gd name="connsiteX56" fmla="*/ 1934739 w 2442118"/>
              <a:gd name="connsiteY56" fmla="*/ 2125382 h 2839906"/>
              <a:gd name="connsiteX57" fmla="*/ 1934739 w 2442118"/>
              <a:gd name="connsiteY57" fmla="*/ 2370706 h 2839906"/>
              <a:gd name="connsiteX58" fmla="*/ 1873406 w 2442118"/>
              <a:gd name="connsiteY58" fmla="*/ 2432039 h 2839906"/>
              <a:gd name="connsiteX59" fmla="*/ 1583470 w 2442118"/>
              <a:gd name="connsiteY59" fmla="*/ 2432039 h 2839906"/>
              <a:gd name="connsiteX60" fmla="*/ 1522137 w 2442118"/>
              <a:gd name="connsiteY60" fmla="*/ 2370706 h 2839906"/>
              <a:gd name="connsiteX61" fmla="*/ 1522137 w 2442118"/>
              <a:gd name="connsiteY61" fmla="*/ 2125382 h 2839906"/>
              <a:gd name="connsiteX62" fmla="*/ 1583470 w 2442118"/>
              <a:gd name="connsiteY62" fmla="*/ 2064049 h 2839906"/>
              <a:gd name="connsiteX63" fmla="*/ 1076091 w 2442118"/>
              <a:gd name="connsiteY63" fmla="*/ 2064049 h 2839906"/>
              <a:gd name="connsiteX64" fmla="*/ 1366027 w 2442118"/>
              <a:gd name="connsiteY64" fmla="*/ 2064049 h 2839906"/>
              <a:gd name="connsiteX65" fmla="*/ 1427360 w 2442118"/>
              <a:gd name="connsiteY65" fmla="*/ 2125382 h 2839906"/>
              <a:gd name="connsiteX66" fmla="*/ 1427360 w 2442118"/>
              <a:gd name="connsiteY66" fmla="*/ 2370706 h 2839906"/>
              <a:gd name="connsiteX67" fmla="*/ 1366027 w 2442118"/>
              <a:gd name="connsiteY67" fmla="*/ 2432039 h 2839906"/>
              <a:gd name="connsiteX68" fmla="*/ 1076091 w 2442118"/>
              <a:gd name="connsiteY68" fmla="*/ 2432039 h 2839906"/>
              <a:gd name="connsiteX69" fmla="*/ 1014758 w 2442118"/>
              <a:gd name="connsiteY69" fmla="*/ 2370706 h 2839906"/>
              <a:gd name="connsiteX70" fmla="*/ 1014758 w 2442118"/>
              <a:gd name="connsiteY70" fmla="*/ 2125382 h 2839906"/>
              <a:gd name="connsiteX71" fmla="*/ 1076091 w 2442118"/>
              <a:gd name="connsiteY71" fmla="*/ 2064049 h 2839906"/>
              <a:gd name="connsiteX72" fmla="*/ 568712 w 2442118"/>
              <a:gd name="connsiteY72" fmla="*/ 2064049 h 2839906"/>
              <a:gd name="connsiteX73" fmla="*/ 858648 w 2442118"/>
              <a:gd name="connsiteY73" fmla="*/ 2064049 h 2839906"/>
              <a:gd name="connsiteX74" fmla="*/ 919981 w 2442118"/>
              <a:gd name="connsiteY74" fmla="*/ 2125382 h 2839906"/>
              <a:gd name="connsiteX75" fmla="*/ 919981 w 2442118"/>
              <a:gd name="connsiteY75" fmla="*/ 2370706 h 2839906"/>
              <a:gd name="connsiteX76" fmla="*/ 858648 w 2442118"/>
              <a:gd name="connsiteY76" fmla="*/ 2432039 h 2839906"/>
              <a:gd name="connsiteX77" fmla="*/ 568712 w 2442118"/>
              <a:gd name="connsiteY77" fmla="*/ 2432039 h 2839906"/>
              <a:gd name="connsiteX78" fmla="*/ 507379 w 2442118"/>
              <a:gd name="connsiteY78" fmla="*/ 2370706 h 2839906"/>
              <a:gd name="connsiteX79" fmla="*/ 507379 w 2442118"/>
              <a:gd name="connsiteY79" fmla="*/ 2125382 h 2839906"/>
              <a:gd name="connsiteX80" fmla="*/ 568712 w 2442118"/>
              <a:gd name="connsiteY80" fmla="*/ 2064049 h 2839906"/>
              <a:gd name="connsiteX81" fmla="*/ 61333 w 2442118"/>
              <a:gd name="connsiteY81" fmla="*/ 2064049 h 2839906"/>
              <a:gd name="connsiteX82" fmla="*/ 351269 w 2442118"/>
              <a:gd name="connsiteY82" fmla="*/ 2064049 h 2839906"/>
              <a:gd name="connsiteX83" fmla="*/ 412602 w 2442118"/>
              <a:gd name="connsiteY83" fmla="*/ 2125382 h 2839906"/>
              <a:gd name="connsiteX84" fmla="*/ 412602 w 2442118"/>
              <a:gd name="connsiteY84" fmla="*/ 2370706 h 2839906"/>
              <a:gd name="connsiteX85" fmla="*/ 351269 w 2442118"/>
              <a:gd name="connsiteY85" fmla="*/ 2432039 h 2839906"/>
              <a:gd name="connsiteX86" fmla="*/ 61333 w 2442118"/>
              <a:gd name="connsiteY86" fmla="*/ 2432039 h 2839906"/>
              <a:gd name="connsiteX87" fmla="*/ 0 w 2442118"/>
              <a:gd name="connsiteY87" fmla="*/ 2370706 h 2839906"/>
              <a:gd name="connsiteX88" fmla="*/ 0 w 2442118"/>
              <a:gd name="connsiteY88" fmla="*/ 2125382 h 2839906"/>
              <a:gd name="connsiteX89" fmla="*/ 61333 w 2442118"/>
              <a:gd name="connsiteY89" fmla="*/ 2064049 h 2839906"/>
              <a:gd name="connsiteX90" fmla="*/ 2090849 w 2442118"/>
              <a:gd name="connsiteY90" fmla="*/ 1641458 h 2839906"/>
              <a:gd name="connsiteX91" fmla="*/ 2380785 w 2442118"/>
              <a:gd name="connsiteY91" fmla="*/ 1641458 h 2839906"/>
              <a:gd name="connsiteX92" fmla="*/ 2442118 w 2442118"/>
              <a:gd name="connsiteY92" fmla="*/ 1702791 h 2839906"/>
              <a:gd name="connsiteX93" fmla="*/ 2442118 w 2442118"/>
              <a:gd name="connsiteY93" fmla="*/ 1948115 h 2839906"/>
              <a:gd name="connsiteX94" fmla="*/ 2380785 w 2442118"/>
              <a:gd name="connsiteY94" fmla="*/ 2009448 h 2839906"/>
              <a:gd name="connsiteX95" fmla="*/ 2090849 w 2442118"/>
              <a:gd name="connsiteY95" fmla="*/ 2009448 h 2839906"/>
              <a:gd name="connsiteX96" fmla="*/ 2029516 w 2442118"/>
              <a:gd name="connsiteY96" fmla="*/ 1948115 h 2839906"/>
              <a:gd name="connsiteX97" fmla="*/ 2029516 w 2442118"/>
              <a:gd name="connsiteY97" fmla="*/ 1702791 h 2839906"/>
              <a:gd name="connsiteX98" fmla="*/ 2090849 w 2442118"/>
              <a:gd name="connsiteY98" fmla="*/ 1641458 h 2839906"/>
              <a:gd name="connsiteX99" fmla="*/ 1583470 w 2442118"/>
              <a:gd name="connsiteY99" fmla="*/ 1641458 h 2839906"/>
              <a:gd name="connsiteX100" fmla="*/ 1873406 w 2442118"/>
              <a:gd name="connsiteY100" fmla="*/ 1641458 h 2839906"/>
              <a:gd name="connsiteX101" fmla="*/ 1934739 w 2442118"/>
              <a:gd name="connsiteY101" fmla="*/ 1702791 h 2839906"/>
              <a:gd name="connsiteX102" fmla="*/ 1934739 w 2442118"/>
              <a:gd name="connsiteY102" fmla="*/ 1948115 h 2839906"/>
              <a:gd name="connsiteX103" fmla="*/ 1873406 w 2442118"/>
              <a:gd name="connsiteY103" fmla="*/ 2009448 h 2839906"/>
              <a:gd name="connsiteX104" fmla="*/ 1583470 w 2442118"/>
              <a:gd name="connsiteY104" fmla="*/ 2009448 h 2839906"/>
              <a:gd name="connsiteX105" fmla="*/ 1522137 w 2442118"/>
              <a:gd name="connsiteY105" fmla="*/ 1948115 h 2839906"/>
              <a:gd name="connsiteX106" fmla="*/ 1522137 w 2442118"/>
              <a:gd name="connsiteY106" fmla="*/ 1702791 h 2839906"/>
              <a:gd name="connsiteX107" fmla="*/ 1583470 w 2442118"/>
              <a:gd name="connsiteY107" fmla="*/ 1641458 h 2839906"/>
              <a:gd name="connsiteX108" fmla="*/ 1076091 w 2442118"/>
              <a:gd name="connsiteY108" fmla="*/ 1641458 h 2839906"/>
              <a:gd name="connsiteX109" fmla="*/ 1366027 w 2442118"/>
              <a:gd name="connsiteY109" fmla="*/ 1641458 h 2839906"/>
              <a:gd name="connsiteX110" fmla="*/ 1427360 w 2442118"/>
              <a:gd name="connsiteY110" fmla="*/ 1702791 h 2839906"/>
              <a:gd name="connsiteX111" fmla="*/ 1427360 w 2442118"/>
              <a:gd name="connsiteY111" fmla="*/ 1948115 h 2839906"/>
              <a:gd name="connsiteX112" fmla="*/ 1366027 w 2442118"/>
              <a:gd name="connsiteY112" fmla="*/ 2009448 h 2839906"/>
              <a:gd name="connsiteX113" fmla="*/ 1076091 w 2442118"/>
              <a:gd name="connsiteY113" fmla="*/ 2009448 h 2839906"/>
              <a:gd name="connsiteX114" fmla="*/ 1014758 w 2442118"/>
              <a:gd name="connsiteY114" fmla="*/ 1948115 h 2839906"/>
              <a:gd name="connsiteX115" fmla="*/ 1014758 w 2442118"/>
              <a:gd name="connsiteY115" fmla="*/ 1702791 h 2839906"/>
              <a:gd name="connsiteX116" fmla="*/ 1076091 w 2442118"/>
              <a:gd name="connsiteY116" fmla="*/ 1641458 h 2839906"/>
              <a:gd name="connsiteX117" fmla="*/ 568712 w 2442118"/>
              <a:gd name="connsiteY117" fmla="*/ 1641458 h 2839906"/>
              <a:gd name="connsiteX118" fmla="*/ 858648 w 2442118"/>
              <a:gd name="connsiteY118" fmla="*/ 1641458 h 2839906"/>
              <a:gd name="connsiteX119" fmla="*/ 919981 w 2442118"/>
              <a:gd name="connsiteY119" fmla="*/ 1702791 h 2839906"/>
              <a:gd name="connsiteX120" fmla="*/ 919981 w 2442118"/>
              <a:gd name="connsiteY120" fmla="*/ 1948115 h 2839906"/>
              <a:gd name="connsiteX121" fmla="*/ 858648 w 2442118"/>
              <a:gd name="connsiteY121" fmla="*/ 2009448 h 2839906"/>
              <a:gd name="connsiteX122" fmla="*/ 568712 w 2442118"/>
              <a:gd name="connsiteY122" fmla="*/ 2009448 h 2839906"/>
              <a:gd name="connsiteX123" fmla="*/ 507379 w 2442118"/>
              <a:gd name="connsiteY123" fmla="*/ 1948115 h 2839906"/>
              <a:gd name="connsiteX124" fmla="*/ 507379 w 2442118"/>
              <a:gd name="connsiteY124" fmla="*/ 1702791 h 2839906"/>
              <a:gd name="connsiteX125" fmla="*/ 568712 w 2442118"/>
              <a:gd name="connsiteY125" fmla="*/ 1641458 h 2839906"/>
              <a:gd name="connsiteX126" fmla="*/ 61333 w 2442118"/>
              <a:gd name="connsiteY126" fmla="*/ 1641458 h 2839906"/>
              <a:gd name="connsiteX127" fmla="*/ 351269 w 2442118"/>
              <a:gd name="connsiteY127" fmla="*/ 1641458 h 2839906"/>
              <a:gd name="connsiteX128" fmla="*/ 412602 w 2442118"/>
              <a:gd name="connsiteY128" fmla="*/ 1702791 h 2839906"/>
              <a:gd name="connsiteX129" fmla="*/ 412602 w 2442118"/>
              <a:gd name="connsiteY129" fmla="*/ 1948115 h 2839906"/>
              <a:gd name="connsiteX130" fmla="*/ 351269 w 2442118"/>
              <a:gd name="connsiteY130" fmla="*/ 2009448 h 2839906"/>
              <a:gd name="connsiteX131" fmla="*/ 61333 w 2442118"/>
              <a:gd name="connsiteY131" fmla="*/ 2009448 h 2839906"/>
              <a:gd name="connsiteX132" fmla="*/ 0 w 2442118"/>
              <a:gd name="connsiteY132" fmla="*/ 1948115 h 2839906"/>
              <a:gd name="connsiteX133" fmla="*/ 0 w 2442118"/>
              <a:gd name="connsiteY133" fmla="*/ 1702791 h 2839906"/>
              <a:gd name="connsiteX134" fmla="*/ 61333 w 2442118"/>
              <a:gd name="connsiteY134" fmla="*/ 1641458 h 2839906"/>
              <a:gd name="connsiteX135" fmla="*/ 2090849 w 2442118"/>
              <a:gd name="connsiteY135" fmla="*/ 1225074 h 2839906"/>
              <a:gd name="connsiteX136" fmla="*/ 2380785 w 2442118"/>
              <a:gd name="connsiteY136" fmla="*/ 1225074 h 2839906"/>
              <a:gd name="connsiteX137" fmla="*/ 2442118 w 2442118"/>
              <a:gd name="connsiteY137" fmla="*/ 1286407 h 2839906"/>
              <a:gd name="connsiteX138" fmla="*/ 2442118 w 2442118"/>
              <a:gd name="connsiteY138" fmla="*/ 1531731 h 2839906"/>
              <a:gd name="connsiteX139" fmla="*/ 2380785 w 2442118"/>
              <a:gd name="connsiteY139" fmla="*/ 1593064 h 2839906"/>
              <a:gd name="connsiteX140" fmla="*/ 2090849 w 2442118"/>
              <a:gd name="connsiteY140" fmla="*/ 1593064 h 2839906"/>
              <a:gd name="connsiteX141" fmla="*/ 2029516 w 2442118"/>
              <a:gd name="connsiteY141" fmla="*/ 1531731 h 2839906"/>
              <a:gd name="connsiteX142" fmla="*/ 2029516 w 2442118"/>
              <a:gd name="connsiteY142" fmla="*/ 1286407 h 2839906"/>
              <a:gd name="connsiteX143" fmla="*/ 2090849 w 2442118"/>
              <a:gd name="connsiteY143" fmla="*/ 1225074 h 2839906"/>
              <a:gd name="connsiteX144" fmla="*/ 1583470 w 2442118"/>
              <a:gd name="connsiteY144" fmla="*/ 1225074 h 2839906"/>
              <a:gd name="connsiteX145" fmla="*/ 1873406 w 2442118"/>
              <a:gd name="connsiteY145" fmla="*/ 1225074 h 2839906"/>
              <a:gd name="connsiteX146" fmla="*/ 1934739 w 2442118"/>
              <a:gd name="connsiteY146" fmla="*/ 1286407 h 2839906"/>
              <a:gd name="connsiteX147" fmla="*/ 1934739 w 2442118"/>
              <a:gd name="connsiteY147" fmla="*/ 1531731 h 2839906"/>
              <a:gd name="connsiteX148" fmla="*/ 1873406 w 2442118"/>
              <a:gd name="connsiteY148" fmla="*/ 1593064 h 2839906"/>
              <a:gd name="connsiteX149" fmla="*/ 1583470 w 2442118"/>
              <a:gd name="connsiteY149" fmla="*/ 1593064 h 2839906"/>
              <a:gd name="connsiteX150" fmla="*/ 1522137 w 2442118"/>
              <a:gd name="connsiteY150" fmla="*/ 1531731 h 2839906"/>
              <a:gd name="connsiteX151" fmla="*/ 1522137 w 2442118"/>
              <a:gd name="connsiteY151" fmla="*/ 1286407 h 2839906"/>
              <a:gd name="connsiteX152" fmla="*/ 1583470 w 2442118"/>
              <a:gd name="connsiteY152" fmla="*/ 1225074 h 2839906"/>
              <a:gd name="connsiteX153" fmla="*/ 1076091 w 2442118"/>
              <a:gd name="connsiteY153" fmla="*/ 1225074 h 2839906"/>
              <a:gd name="connsiteX154" fmla="*/ 1366027 w 2442118"/>
              <a:gd name="connsiteY154" fmla="*/ 1225074 h 2839906"/>
              <a:gd name="connsiteX155" fmla="*/ 1427360 w 2442118"/>
              <a:gd name="connsiteY155" fmla="*/ 1286407 h 2839906"/>
              <a:gd name="connsiteX156" fmla="*/ 1427360 w 2442118"/>
              <a:gd name="connsiteY156" fmla="*/ 1531731 h 2839906"/>
              <a:gd name="connsiteX157" fmla="*/ 1366027 w 2442118"/>
              <a:gd name="connsiteY157" fmla="*/ 1593064 h 2839906"/>
              <a:gd name="connsiteX158" fmla="*/ 1076091 w 2442118"/>
              <a:gd name="connsiteY158" fmla="*/ 1593064 h 2839906"/>
              <a:gd name="connsiteX159" fmla="*/ 1014758 w 2442118"/>
              <a:gd name="connsiteY159" fmla="*/ 1531731 h 2839906"/>
              <a:gd name="connsiteX160" fmla="*/ 1014758 w 2442118"/>
              <a:gd name="connsiteY160" fmla="*/ 1286407 h 2839906"/>
              <a:gd name="connsiteX161" fmla="*/ 1076091 w 2442118"/>
              <a:gd name="connsiteY161" fmla="*/ 1225074 h 2839906"/>
              <a:gd name="connsiteX162" fmla="*/ 568712 w 2442118"/>
              <a:gd name="connsiteY162" fmla="*/ 1225074 h 2839906"/>
              <a:gd name="connsiteX163" fmla="*/ 858648 w 2442118"/>
              <a:gd name="connsiteY163" fmla="*/ 1225074 h 2839906"/>
              <a:gd name="connsiteX164" fmla="*/ 919981 w 2442118"/>
              <a:gd name="connsiteY164" fmla="*/ 1286407 h 2839906"/>
              <a:gd name="connsiteX165" fmla="*/ 919981 w 2442118"/>
              <a:gd name="connsiteY165" fmla="*/ 1531731 h 2839906"/>
              <a:gd name="connsiteX166" fmla="*/ 858648 w 2442118"/>
              <a:gd name="connsiteY166" fmla="*/ 1593064 h 2839906"/>
              <a:gd name="connsiteX167" fmla="*/ 568712 w 2442118"/>
              <a:gd name="connsiteY167" fmla="*/ 1593064 h 2839906"/>
              <a:gd name="connsiteX168" fmla="*/ 507379 w 2442118"/>
              <a:gd name="connsiteY168" fmla="*/ 1531731 h 2839906"/>
              <a:gd name="connsiteX169" fmla="*/ 507379 w 2442118"/>
              <a:gd name="connsiteY169" fmla="*/ 1286407 h 2839906"/>
              <a:gd name="connsiteX170" fmla="*/ 568712 w 2442118"/>
              <a:gd name="connsiteY170" fmla="*/ 1225074 h 2839906"/>
              <a:gd name="connsiteX171" fmla="*/ 61333 w 2442118"/>
              <a:gd name="connsiteY171" fmla="*/ 1225074 h 2839906"/>
              <a:gd name="connsiteX172" fmla="*/ 351269 w 2442118"/>
              <a:gd name="connsiteY172" fmla="*/ 1225074 h 2839906"/>
              <a:gd name="connsiteX173" fmla="*/ 412602 w 2442118"/>
              <a:gd name="connsiteY173" fmla="*/ 1286407 h 2839906"/>
              <a:gd name="connsiteX174" fmla="*/ 412602 w 2442118"/>
              <a:gd name="connsiteY174" fmla="*/ 1531731 h 2839906"/>
              <a:gd name="connsiteX175" fmla="*/ 351269 w 2442118"/>
              <a:gd name="connsiteY175" fmla="*/ 1593064 h 2839906"/>
              <a:gd name="connsiteX176" fmla="*/ 61333 w 2442118"/>
              <a:gd name="connsiteY176" fmla="*/ 1593064 h 2839906"/>
              <a:gd name="connsiteX177" fmla="*/ 0 w 2442118"/>
              <a:gd name="connsiteY177" fmla="*/ 1531731 h 2839906"/>
              <a:gd name="connsiteX178" fmla="*/ 0 w 2442118"/>
              <a:gd name="connsiteY178" fmla="*/ 1286407 h 2839906"/>
              <a:gd name="connsiteX179" fmla="*/ 61333 w 2442118"/>
              <a:gd name="connsiteY179" fmla="*/ 1225074 h 2839906"/>
              <a:gd name="connsiteX180" fmla="*/ 2090849 w 2442118"/>
              <a:gd name="connsiteY180" fmla="*/ 817207 h 2839906"/>
              <a:gd name="connsiteX181" fmla="*/ 2380785 w 2442118"/>
              <a:gd name="connsiteY181" fmla="*/ 817207 h 2839906"/>
              <a:gd name="connsiteX182" fmla="*/ 2442118 w 2442118"/>
              <a:gd name="connsiteY182" fmla="*/ 878540 h 2839906"/>
              <a:gd name="connsiteX183" fmla="*/ 2442118 w 2442118"/>
              <a:gd name="connsiteY183" fmla="*/ 1123864 h 2839906"/>
              <a:gd name="connsiteX184" fmla="*/ 2380785 w 2442118"/>
              <a:gd name="connsiteY184" fmla="*/ 1185197 h 2839906"/>
              <a:gd name="connsiteX185" fmla="*/ 2090849 w 2442118"/>
              <a:gd name="connsiteY185" fmla="*/ 1185197 h 2839906"/>
              <a:gd name="connsiteX186" fmla="*/ 2029516 w 2442118"/>
              <a:gd name="connsiteY186" fmla="*/ 1123864 h 2839906"/>
              <a:gd name="connsiteX187" fmla="*/ 2029516 w 2442118"/>
              <a:gd name="connsiteY187" fmla="*/ 878540 h 2839906"/>
              <a:gd name="connsiteX188" fmla="*/ 2090849 w 2442118"/>
              <a:gd name="connsiteY188" fmla="*/ 817207 h 2839906"/>
              <a:gd name="connsiteX189" fmla="*/ 1583470 w 2442118"/>
              <a:gd name="connsiteY189" fmla="*/ 817207 h 2839906"/>
              <a:gd name="connsiteX190" fmla="*/ 1873406 w 2442118"/>
              <a:gd name="connsiteY190" fmla="*/ 817207 h 2839906"/>
              <a:gd name="connsiteX191" fmla="*/ 1934739 w 2442118"/>
              <a:gd name="connsiteY191" fmla="*/ 878540 h 2839906"/>
              <a:gd name="connsiteX192" fmla="*/ 1934739 w 2442118"/>
              <a:gd name="connsiteY192" fmla="*/ 1123864 h 2839906"/>
              <a:gd name="connsiteX193" fmla="*/ 1873406 w 2442118"/>
              <a:gd name="connsiteY193" fmla="*/ 1185197 h 2839906"/>
              <a:gd name="connsiteX194" fmla="*/ 1583470 w 2442118"/>
              <a:gd name="connsiteY194" fmla="*/ 1185197 h 2839906"/>
              <a:gd name="connsiteX195" fmla="*/ 1522137 w 2442118"/>
              <a:gd name="connsiteY195" fmla="*/ 1123864 h 2839906"/>
              <a:gd name="connsiteX196" fmla="*/ 1522137 w 2442118"/>
              <a:gd name="connsiteY196" fmla="*/ 878540 h 2839906"/>
              <a:gd name="connsiteX197" fmla="*/ 1583470 w 2442118"/>
              <a:gd name="connsiteY197" fmla="*/ 817207 h 2839906"/>
              <a:gd name="connsiteX198" fmla="*/ 1076091 w 2442118"/>
              <a:gd name="connsiteY198" fmla="*/ 817207 h 2839906"/>
              <a:gd name="connsiteX199" fmla="*/ 1366027 w 2442118"/>
              <a:gd name="connsiteY199" fmla="*/ 817207 h 2839906"/>
              <a:gd name="connsiteX200" fmla="*/ 1427360 w 2442118"/>
              <a:gd name="connsiteY200" fmla="*/ 878540 h 2839906"/>
              <a:gd name="connsiteX201" fmla="*/ 1427360 w 2442118"/>
              <a:gd name="connsiteY201" fmla="*/ 1123864 h 2839906"/>
              <a:gd name="connsiteX202" fmla="*/ 1366027 w 2442118"/>
              <a:gd name="connsiteY202" fmla="*/ 1185197 h 2839906"/>
              <a:gd name="connsiteX203" fmla="*/ 1076091 w 2442118"/>
              <a:gd name="connsiteY203" fmla="*/ 1185197 h 2839906"/>
              <a:gd name="connsiteX204" fmla="*/ 1014758 w 2442118"/>
              <a:gd name="connsiteY204" fmla="*/ 1123864 h 2839906"/>
              <a:gd name="connsiteX205" fmla="*/ 1014758 w 2442118"/>
              <a:gd name="connsiteY205" fmla="*/ 878540 h 2839906"/>
              <a:gd name="connsiteX206" fmla="*/ 1076091 w 2442118"/>
              <a:gd name="connsiteY206" fmla="*/ 817207 h 2839906"/>
              <a:gd name="connsiteX207" fmla="*/ 568712 w 2442118"/>
              <a:gd name="connsiteY207" fmla="*/ 817207 h 2839906"/>
              <a:gd name="connsiteX208" fmla="*/ 858648 w 2442118"/>
              <a:gd name="connsiteY208" fmla="*/ 817207 h 2839906"/>
              <a:gd name="connsiteX209" fmla="*/ 919981 w 2442118"/>
              <a:gd name="connsiteY209" fmla="*/ 878540 h 2839906"/>
              <a:gd name="connsiteX210" fmla="*/ 919981 w 2442118"/>
              <a:gd name="connsiteY210" fmla="*/ 1123864 h 2839906"/>
              <a:gd name="connsiteX211" fmla="*/ 858648 w 2442118"/>
              <a:gd name="connsiteY211" fmla="*/ 1185197 h 2839906"/>
              <a:gd name="connsiteX212" fmla="*/ 568712 w 2442118"/>
              <a:gd name="connsiteY212" fmla="*/ 1185197 h 2839906"/>
              <a:gd name="connsiteX213" fmla="*/ 507379 w 2442118"/>
              <a:gd name="connsiteY213" fmla="*/ 1123864 h 2839906"/>
              <a:gd name="connsiteX214" fmla="*/ 507379 w 2442118"/>
              <a:gd name="connsiteY214" fmla="*/ 878540 h 2839906"/>
              <a:gd name="connsiteX215" fmla="*/ 568712 w 2442118"/>
              <a:gd name="connsiteY215" fmla="*/ 817207 h 2839906"/>
              <a:gd name="connsiteX216" fmla="*/ 61333 w 2442118"/>
              <a:gd name="connsiteY216" fmla="*/ 817207 h 2839906"/>
              <a:gd name="connsiteX217" fmla="*/ 351269 w 2442118"/>
              <a:gd name="connsiteY217" fmla="*/ 817207 h 2839906"/>
              <a:gd name="connsiteX218" fmla="*/ 412602 w 2442118"/>
              <a:gd name="connsiteY218" fmla="*/ 878540 h 2839906"/>
              <a:gd name="connsiteX219" fmla="*/ 412602 w 2442118"/>
              <a:gd name="connsiteY219" fmla="*/ 1123864 h 2839906"/>
              <a:gd name="connsiteX220" fmla="*/ 351269 w 2442118"/>
              <a:gd name="connsiteY220" fmla="*/ 1185197 h 2839906"/>
              <a:gd name="connsiteX221" fmla="*/ 61333 w 2442118"/>
              <a:gd name="connsiteY221" fmla="*/ 1185197 h 2839906"/>
              <a:gd name="connsiteX222" fmla="*/ 0 w 2442118"/>
              <a:gd name="connsiteY222" fmla="*/ 1123864 h 2839906"/>
              <a:gd name="connsiteX223" fmla="*/ 0 w 2442118"/>
              <a:gd name="connsiteY223" fmla="*/ 878540 h 2839906"/>
              <a:gd name="connsiteX224" fmla="*/ 61333 w 2442118"/>
              <a:gd name="connsiteY224" fmla="*/ 817207 h 2839906"/>
              <a:gd name="connsiteX225" fmla="*/ 2090849 w 2442118"/>
              <a:gd name="connsiteY225" fmla="*/ 407867 h 2839906"/>
              <a:gd name="connsiteX226" fmla="*/ 2380785 w 2442118"/>
              <a:gd name="connsiteY226" fmla="*/ 407867 h 2839906"/>
              <a:gd name="connsiteX227" fmla="*/ 2442118 w 2442118"/>
              <a:gd name="connsiteY227" fmla="*/ 469200 h 2839906"/>
              <a:gd name="connsiteX228" fmla="*/ 2442118 w 2442118"/>
              <a:gd name="connsiteY228" fmla="*/ 714524 h 2839906"/>
              <a:gd name="connsiteX229" fmla="*/ 2380785 w 2442118"/>
              <a:gd name="connsiteY229" fmla="*/ 775857 h 2839906"/>
              <a:gd name="connsiteX230" fmla="*/ 2090849 w 2442118"/>
              <a:gd name="connsiteY230" fmla="*/ 775857 h 2839906"/>
              <a:gd name="connsiteX231" fmla="*/ 2029516 w 2442118"/>
              <a:gd name="connsiteY231" fmla="*/ 714524 h 2839906"/>
              <a:gd name="connsiteX232" fmla="*/ 2029516 w 2442118"/>
              <a:gd name="connsiteY232" fmla="*/ 469200 h 2839906"/>
              <a:gd name="connsiteX233" fmla="*/ 2090849 w 2442118"/>
              <a:gd name="connsiteY233" fmla="*/ 407867 h 2839906"/>
              <a:gd name="connsiteX234" fmla="*/ 1583470 w 2442118"/>
              <a:gd name="connsiteY234" fmla="*/ 407867 h 2839906"/>
              <a:gd name="connsiteX235" fmla="*/ 1873406 w 2442118"/>
              <a:gd name="connsiteY235" fmla="*/ 407867 h 2839906"/>
              <a:gd name="connsiteX236" fmla="*/ 1934739 w 2442118"/>
              <a:gd name="connsiteY236" fmla="*/ 469200 h 2839906"/>
              <a:gd name="connsiteX237" fmla="*/ 1934739 w 2442118"/>
              <a:gd name="connsiteY237" fmla="*/ 714524 h 2839906"/>
              <a:gd name="connsiteX238" fmla="*/ 1873406 w 2442118"/>
              <a:gd name="connsiteY238" fmla="*/ 775857 h 2839906"/>
              <a:gd name="connsiteX239" fmla="*/ 1583470 w 2442118"/>
              <a:gd name="connsiteY239" fmla="*/ 775857 h 2839906"/>
              <a:gd name="connsiteX240" fmla="*/ 1522137 w 2442118"/>
              <a:gd name="connsiteY240" fmla="*/ 714524 h 2839906"/>
              <a:gd name="connsiteX241" fmla="*/ 1522137 w 2442118"/>
              <a:gd name="connsiteY241" fmla="*/ 469200 h 2839906"/>
              <a:gd name="connsiteX242" fmla="*/ 1583470 w 2442118"/>
              <a:gd name="connsiteY242" fmla="*/ 407867 h 2839906"/>
              <a:gd name="connsiteX243" fmla="*/ 1076091 w 2442118"/>
              <a:gd name="connsiteY243" fmla="*/ 407867 h 2839906"/>
              <a:gd name="connsiteX244" fmla="*/ 1366027 w 2442118"/>
              <a:gd name="connsiteY244" fmla="*/ 407867 h 2839906"/>
              <a:gd name="connsiteX245" fmla="*/ 1427360 w 2442118"/>
              <a:gd name="connsiteY245" fmla="*/ 469200 h 2839906"/>
              <a:gd name="connsiteX246" fmla="*/ 1427360 w 2442118"/>
              <a:gd name="connsiteY246" fmla="*/ 714524 h 2839906"/>
              <a:gd name="connsiteX247" fmla="*/ 1366027 w 2442118"/>
              <a:gd name="connsiteY247" fmla="*/ 775857 h 2839906"/>
              <a:gd name="connsiteX248" fmla="*/ 1076091 w 2442118"/>
              <a:gd name="connsiteY248" fmla="*/ 775857 h 2839906"/>
              <a:gd name="connsiteX249" fmla="*/ 1014758 w 2442118"/>
              <a:gd name="connsiteY249" fmla="*/ 714524 h 2839906"/>
              <a:gd name="connsiteX250" fmla="*/ 1014758 w 2442118"/>
              <a:gd name="connsiteY250" fmla="*/ 469200 h 2839906"/>
              <a:gd name="connsiteX251" fmla="*/ 1076091 w 2442118"/>
              <a:gd name="connsiteY251" fmla="*/ 407867 h 2839906"/>
              <a:gd name="connsiteX252" fmla="*/ 568712 w 2442118"/>
              <a:gd name="connsiteY252" fmla="*/ 407867 h 2839906"/>
              <a:gd name="connsiteX253" fmla="*/ 858648 w 2442118"/>
              <a:gd name="connsiteY253" fmla="*/ 407867 h 2839906"/>
              <a:gd name="connsiteX254" fmla="*/ 919981 w 2442118"/>
              <a:gd name="connsiteY254" fmla="*/ 469200 h 2839906"/>
              <a:gd name="connsiteX255" fmla="*/ 919981 w 2442118"/>
              <a:gd name="connsiteY255" fmla="*/ 714524 h 2839906"/>
              <a:gd name="connsiteX256" fmla="*/ 858648 w 2442118"/>
              <a:gd name="connsiteY256" fmla="*/ 775857 h 2839906"/>
              <a:gd name="connsiteX257" fmla="*/ 568712 w 2442118"/>
              <a:gd name="connsiteY257" fmla="*/ 775857 h 2839906"/>
              <a:gd name="connsiteX258" fmla="*/ 507379 w 2442118"/>
              <a:gd name="connsiteY258" fmla="*/ 714524 h 2839906"/>
              <a:gd name="connsiteX259" fmla="*/ 507379 w 2442118"/>
              <a:gd name="connsiteY259" fmla="*/ 469200 h 2839906"/>
              <a:gd name="connsiteX260" fmla="*/ 568712 w 2442118"/>
              <a:gd name="connsiteY260" fmla="*/ 407867 h 2839906"/>
              <a:gd name="connsiteX261" fmla="*/ 61333 w 2442118"/>
              <a:gd name="connsiteY261" fmla="*/ 407867 h 2839906"/>
              <a:gd name="connsiteX262" fmla="*/ 351269 w 2442118"/>
              <a:gd name="connsiteY262" fmla="*/ 407867 h 2839906"/>
              <a:gd name="connsiteX263" fmla="*/ 412602 w 2442118"/>
              <a:gd name="connsiteY263" fmla="*/ 469200 h 2839906"/>
              <a:gd name="connsiteX264" fmla="*/ 412602 w 2442118"/>
              <a:gd name="connsiteY264" fmla="*/ 714524 h 2839906"/>
              <a:gd name="connsiteX265" fmla="*/ 351269 w 2442118"/>
              <a:gd name="connsiteY265" fmla="*/ 775857 h 2839906"/>
              <a:gd name="connsiteX266" fmla="*/ 61333 w 2442118"/>
              <a:gd name="connsiteY266" fmla="*/ 775857 h 2839906"/>
              <a:gd name="connsiteX267" fmla="*/ 0 w 2442118"/>
              <a:gd name="connsiteY267" fmla="*/ 714524 h 2839906"/>
              <a:gd name="connsiteX268" fmla="*/ 0 w 2442118"/>
              <a:gd name="connsiteY268" fmla="*/ 469200 h 2839906"/>
              <a:gd name="connsiteX269" fmla="*/ 61333 w 2442118"/>
              <a:gd name="connsiteY269" fmla="*/ 407867 h 2839906"/>
              <a:gd name="connsiteX270" fmla="*/ 2090849 w 2442118"/>
              <a:gd name="connsiteY270" fmla="*/ 0 h 2839906"/>
              <a:gd name="connsiteX271" fmla="*/ 2380785 w 2442118"/>
              <a:gd name="connsiteY271" fmla="*/ 0 h 2839906"/>
              <a:gd name="connsiteX272" fmla="*/ 2442118 w 2442118"/>
              <a:gd name="connsiteY272" fmla="*/ 61333 h 2839906"/>
              <a:gd name="connsiteX273" fmla="*/ 2442118 w 2442118"/>
              <a:gd name="connsiteY273" fmla="*/ 306657 h 2839906"/>
              <a:gd name="connsiteX274" fmla="*/ 2380785 w 2442118"/>
              <a:gd name="connsiteY274" fmla="*/ 367990 h 2839906"/>
              <a:gd name="connsiteX275" fmla="*/ 2090849 w 2442118"/>
              <a:gd name="connsiteY275" fmla="*/ 367990 h 2839906"/>
              <a:gd name="connsiteX276" fmla="*/ 2029516 w 2442118"/>
              <a:gd name="connsiteY276" fmla="*/ 306657 h 2839906"/>
              <a:gd name="connsiteX277" fmla="*/ 2029516 w 2442118"/>
              <a:gd name="connsiteY277" fmla="*/ 61333 h 2839906"/>
              <a:gd name="connsiteX278" fmla="*/ 2090849 w 2442118"/>
              <a:gd name="connsiteY278" fmla="*/ 0 h 2839906"/>
              <a:gd name="connsiteX279" fmla="*/ 1583470 w 2442118"/>
              <a:gd name="connsiteY279" fmla="*/ 0 h 2839906"/>
              <a:gd name="connsiteX280" fmla="*/ 1873406 w 2442118"/>
              <a:gd name="connsiteY280" fmla="*/ 0 h 2839906"/>
              <a:gd name="connsiteX281" fmla="*/ 1934739 w 2442118"/>
              <a:gd name="connsiteY281" fmla="*/ 61333 h 2839906"/>
              <a:gd name="connsiteX282" fmla="*/ 1934739 w 2442118"/>
              <a:gd name="connsiteY282" fmla="*/ 306657 h 2839906"/>
              <a:gd name="connsiteX283" fmla="*/ 1873406 w 2442118"/>
              <a:gd name="connsiteY283" fmla="*/ 367990 h 2839906"/>
              <a:gd name="connsiteX284" fmla="*/ 1583470 w 2442118"/>
              <a:gd name="connsiteY284" fmla="*/ 367990 h 2839906"/>
              <a:gd name="connsiteX285" fmla="*/ 1522137 w 2442118"/>
              <a:gd name="connsiteY285" fmla="*/ 306657 h 2839906"/>
              <a:gd name="connsiteX286" fmla="*/ 1522137 w 2442118"/>
              <a:gd name="connsiteY286" fmla="*/ 61333 h 2839906"/>
              <a:gd name="connsiteX287" fmla="*/ 1583470 w 2442118"/>
              <a:gd name="connsiteY287" fmla="*/ 0 h 2839906"/>
              <a:gd name="connsiteX288" fmla="*/ 1076091 w 2442118"/>
              <a:gd name="connsiteY288" fmla="*/ 0 h 2839906"/>
              <a:gd name="connsiteX289" fmla="*/ 1366027 w 2442118"/>
              <a:gd name="connsiteY289" fmla="*/ 0 h 2839906"/>
              <a:gd name="connsiteX290" fmla="*/ 1427360 w 2442118"/>
              <a:gd name="connsiteY290" fmla="*/ 61333 h 2839906"/>
              <a:gd name="connsiteX291" fmla="*/ 1427360 w 2442118"/>
              <a:gd name="connsiteY291" fmla="*/ 306657 h 2839906"/>
              <a:gd name="connsiteX292" fmla="*/ 1366027 w 2442118"/>
              <a:gd name="connsiteY292" fmla="*/ 367990 h 2839906"/>
              <a:gd name="connsiteX293" fmla="*/ 1076091 w 2442118"/>
              <a:gd name="connsiteY293" fmla="*/ 367990 h 2839906"/>
              <a:gd name="connsiteX294" fmla="*/ 1014758 w 2442118"/>
              <a:gd name="connsiteY294" fmla="*/ 306657 h 2839906"/>
              <a:gd name="connsiteX295" fmla="*/ 1014758 w 2442118"/>
              <a:gd name="connsiteY295" fmla="*/ 61333 h 2839906"/>
              <a:gd name="connsiteX296" fmla="*/ 1076091 w 2442118"/>
              <a:gd name="connsiteY296" fmla="*/ 0 h 2839906"/>
              <a:gd name="connsiteX297" fmla="*/ 568712 w 2442118"/>
              <a:gd name="connsiteY297" fmla="*/ 0 h 2839906"/>
              <a:gd name="connsiteX298" fmla="*/ 858648 w 2442118"/>
              <a:gd name="connsiteY298" fmla="*/ 0 h 2839906"/>
              <a:gd name="connsiteX299" fmla="*/ 919981 w 2442118"/>
              <a:gd name="connsiteY299" fmla="*/ 61333 h 2839906"/>
              <a:gd name="connsiteX300" fmla="*/ 919981 w 2442118"/>
              <a:gd name="connsiteY300" fmla="*/ 306657 h 2839906"/>
              <a:gd name="connsiteX301" fmla="*/ 858648 w 2442118"/>
              <a:gd name="connsiteY301" fmla="*/ 367990 h 2839906"/>
              <a:gd name="connsiteX302" fmla="*/ 568712 w 2442118"/>
              <a:gd name="connsiteY302" fmla="*/ 367990 h 2839906"/>
              <a:gd name="connsiteX303" fmla="*/ 507379 w 2442118"/>
              <a:gd name="connsiteY303" fmla="*/ 306657 h 2839906"/>
              <a:gd name="connsiteX304" fmla="*/ 507379 w 2442118"/>
              <a:gd name="connsiteY304" fmla="*/ 61333 h 2839906"/>
              <a:gd name="connsiteX305" fmla="*/ 568712 w 2442118"/>
              <a:gd name="connsiteY305" fmla="*/ 0 h 2839906"/>
              <a:gd name="connsiteX306" fmla="*/ 61333 w 2442118"/>
              <a:gd name="connsiteY306" fmla="*/ 0 h 2839906"/>
              <a:gd name="connsiteX307" fmla="*/ 351269 w 2442118"/>
              <a:gd name="connsiteY307" fmla="*/ 0 h 2839906"/>
              <a:gd name="connsiteX308" fmla="*/ 412602 w 2442118"/>
              <a:gd name="connsiteY308" fmla="*/ 61333 h 2839906"/>
              <a:gd name="connsiteX309" fmla="*/ 412602 w 2442118"/>
              <a:gd name="connsiteY309" fmla="*/ 306657 h 2839906"/>
              <a:gd name="connsiteX310" fmla="*/ 351269 w 2442118"/>
              <a:gd name="connsiteY310" fmla="*/ 367990 h 2839906"/>
              <a:gd name="connsiteX311" fmla="*/ 61333 w 2442118"/>
              <a:gd name="connsiteY311" fmla="*/ 367990 h 2839906"/>
              <a:gd name="connsiteX312" fmla="*/ 0 w 2442118"/>
              <a:gd name="connsiteY312" fmla="*/ 306657 h 2839906"/>
              <a:gd name="connsiteX313" fmla="*/ 0 w 2442118"/>
              <a:gd name="connsiteY313" fmla="*/ 61333 h 2839906"/>
              <a:gd name="connsiteX314" fmla="*/ 61333 w 2442118"/>
              <a:gd name="connsiteY314" fmla="*/ 0 h 28399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</a:cxnLst>
            <a:rect l="l" t="t" r="r" b="b"/>
            <a:pathLst>
              <a:path w="2442118" h="2839906">
                <a:moveTo>
                  <a:pt x="2090849" y="2471916"/>
                </a:moveTo>
                <a:lnTo>
                  <a:pt x="2380785" y="2471916"/>
                </a:lnTo>
                <a:cubicBezTo>
                  <a:pt x="2414658" y="2471916"/>
                  <a:pt x="2442118" y="2499376"/>
                  <a:pt x="2442118" y="2533249"/>
                </a:cubicBezTo>
                <a:lnTo>
                  <a:pt x="2442118" y="2778573"/>
                </a:lnTo>
                <a:cubicBezTo>
                  <a:pt x="2442118" y="2812446"/>
                  <a:pt x="2414658" y="2839906"/>
                  <a:pt x="2380785" y="2839906"/>
                </a:cubicBezTo>
                <a:lnTo>
                  <a:pt x="2090849" y="2839906"/>
                </a:lnTo>
                <a:cubicBezTo>
                  <a:pt x="2056976" y="2839906"/>
                  <a:pt x="2029516" y="2812446"/>
                  <a:pt x="2029516" y="2778573"/>
                </a:cubicBezTo>
                <a:lnTo>
                  <a:pt x="2029516" y="2533249"/>
                </a:lnTo>
                <a:cubicBezTo>
                  <a:pt x="2029516" y="2499376"/>
                  <a:pt x="2056976" y="2471916"/>
                  <a:pt x="2090849" y="2471916"/>
                </a:cubicBezTo>
                <a:close/>
                <a:moveTo>
                  <a:pt x="1583470" y="2471916"/>
                </a:moveTo>
                <a:lnTo>
                  <a:pt x="1873406" y="2471916"/>
                </a:lnTo>
                <a:cubicBezTo>
                  <a:pt x="1907279" y="2471916"/>
                  <a:pt x="1934739" y="2499376"/>
                  <a:pt x="1934739" y="2533249"/>
                </a:cubicBezTo>
                <a:lnTo>
                  <a:pt x="1934739" y="2778573"/>
                </a:lnTo>
                <a:cubicBezTo>
                  <a:pt x="1934739" y="2812446"/>
                  <a:pt x="1907279" y="2839906"/>
                  <a:pt x="1873406" y="2839906"/>
                </a:cubicBezTo>
                <a:lnTo>
                  <a:pt x="1583470" y="2839906"/>
                </a:lnTo>
                <a:cubicBezTo>
                  <a:pt x="1549597" y="2839906"/>
                  <a:pt x="1522137" y="2812446"/>
                  <a:pt x="1522137" y="2778573"/>
                </a:cubicBezTo>
                <a:lnTo>
                  <a:pt x="1522137" y="2533249"/>
                </a:lnTo>
                <a:cubicBezTo>
                  <a:pt x="1522137" y="2499376"/>
                  <a:pt x="1549597" y="2471916"/>
                  <a:pt x="1583470" y="2471916"/>
                </a:cubicBezTo>
                <a:close/>
                <a:moveTo>
                  <a:pt x="1076091" y="2471916"/>
                </a:moveTo>
                <a:lnTo>
                  <a:pt x="1366027" y="2471916"/>
                </a:lnTo>
                <a:cubicBezTo>
                  <a:pt x="1399900" y="2471916"/>
                  <a:pt x="1427360" y="2499376"/>
                  <a:pt x="1427360" y="2533249"/>
                </a:cubicBezTo>
                <a:lnTo>
                  <a:pt x="1427360" y="2778573"/>
                </a:lnTo>
                <a:cubicBezTo>
                  <a:pt x="1427360" y="2812446"/>
                  <a:pt x="1399900" y="2839906"/>
                  <a:pt x="1366027" y="2839906"/>
                </a:cubicBezTo>
                <a:lnTo>
                  <a:pt x="1076091" y="2839906"/>
                </a:lnTo>
                <a:cubicBezTo>
                  <a:pt x="1042218" y="2839906"/>
                  <a:pt x="1014758" y="2812446"/>
                  <a:pt x="1014758" y="2778573"/>
                </a:cubicBezTo>
                <a:lnTo>
                  <a:pt x="1014758" y="2533249"/>
                </a:lnTo>
                <a:cubicBezTo>
                  <a:pt x="1014758" y="2499376"/>
                  <a:pt x="1042218" y="2471916"/>
                  <a:pt x="1076091" y="2471916"/>
                </a:cubicBezTo>
                <a:close/>
                <a:moveTo>
                  <a:pt x="568712" y="2471916"/>
                </a:moveTo>
                <a:lnTo>
                  <a:pt x="858648" y="2471916"/>
                </a:lnTo>
                <a:cubicBezTo>
                  <a:pt x="892521" y="2471916"/>
                  <a:pt x="919981" y="2499376"/>
                  <a:pt x="919981" y="2533249"/>
                </a:cubicBezTo>
                <a:lnTo>
                  <a:pt x="919981" y="2778573"/>
                </a:lnTo>
                <a:cubicBezTo>
                  <a:pt x="919981" y="2812446"/>
                  <a:pt x="892521" y="2839906"/>
                  <a:pt x="858648" y="2839906"/>
                </a:cubicBezTo>
                <a:lnTo>
                  <a:pt x="568712" y="2839906"/>
                </a:lnTo>
                <a:cubicBezTo>
                  <a:pt x="534839" y="2839906"/>
                  <a:pt x="507379" y="2812446"/>
                  <a:pt x="507379" y="2778573"/>
                </a:cubicBezTo>
                <a:lnTo>
                  <a:pt x="507379" y="2533249"/>
                </a:lnTo>
                <a:cubicBezTo>
                  <a:pt x="507379" y="2499376"/>
                  <a:pt x="534839" y="2471916"/>
                  <a:pt x="568712" y="2471916"/>
                </a:cubicBezTo>
                <a:close/>
                <a:moveTo>
                  <a:pt x="61333" y="2471916"/>
                </a:moveTo>
                <a:lnTo>
                  <a:pt x="351269" y="2471916"/>
                </a:lnTo>
                <a:cubicBezTo>
                  <a:pt x="385142" y="2471916"/>
                  <a:pt x="412602" y="2499376"/>
                  <a:pt x="412602" y="2533249"/>
                </a:cubicBezTo>
                <a:lnTo>
                  <a:pt x="412602" y="2778573"/>
                </a:lnTo>
                <a:cubicBezTo>
                  <a:pt x="412602" y="2812446"/>
                  <a:pt x="385142" y="2839906"/>
                  <a:pt x="351269" y="2839906"/>
                </a:cubicBezTo>
                <a:lnTo>
                  <a:pt x="61333" y="2839906"/>
                </a:lnTo>
                <a:cubicBezTo>
                  <a:pt x="27460" y="2839906"/>
                  <a:pt x="0" y="2812446"/>
                  <a:pt x="0" y="2778573"/>
                </a:cubicBezTo>
                <a:lnTo>
                  <a:pt x="0" y="2533249"/>
                </a:lnTo>
                <a:cubicBezTo>
                  <a:pt x="0" y="2499376"/>
                  <a:pt x="27460" y="2471916"/>
                  <a:pt x="61333" y="2471916"/>
                </a:cubicBezTo>
                <a:close/>
                <a:moveTo>
                  <a:pt x="2090849" y="2064049"/>
                </a:moveTo>
                <a:lnTo>
                  <a:pt x="2380785" y="2064049"/>
                </a:lnTo>
                <a:cubicBezTo>
                  <a:pt x="2414658" y="2064049"/>
                  <a:pt x="2442118" y="2091509"/>
                  <a:pt x="2442118" y="2125382"/>
                </a:cubicBezTo>
                <a:lnTo>
                  <a:pt x="2442118" y="2370706"/>
                </a:lnTo>
                <a:cubicBezTo>
                  <a:pt x="2442118" y="2404579"/>
                  <a:pt x="2414658" y="2432039"/>
                  <a:pt x="2380785" y="2432039"/>
                </a:cubicBezTo>
                <a:lnTo>
                  <a:pt x="2090849" y="2432039"/>
                </a:lnTo>
                <a:cubicBezTo>
                  <a:pt x="2056976" y="2432039"/>
                  <a:pt x="2029516" y="2404579"/>
                  <a:pt x="2029516" y="2370706"/>
                </a:cubicBezTo>
                <a:lnTo>
                  <a:pt x="2029516" y="2125382"/>
                </a:lnTo>
                <a:cubicBezTo>
                  <a:pt x="2029516" y="2091509"/>
                  <a:pt x="2056976" y="2064049"/>
                  <a:pt x="2090849" y="2064049"/>
                </a:cubicBezTo>
                <a:close/>
                <a:moveTo>
                  <a:pt x="1583470" y="2064049"/>
                </a:moveTo>
                <a:lnTo>
                  <a:pt x="1873406" y="2064049"/>
                </a:lnTo>
                <a:cubicBezTo>
                  <a:pt x="1907279" y="2064049"/>
                  <a:pt x="1934739" y="2091509"/>
                  <a:pt x="1934739" y="2125382"/>
                </a:cubicBezTo>
                <a:lnTo>
                  <a:pt x="1934739" y="2370706"/>
                </a:lnTo>
                <a:cubicBezTo>
                  <a:pt x="1934739" y="2404579"/>
                  <a:pt x="1907279" y="2432039"/>
                  <a:pt x="1873406" y="2432039"/>
                </a:cubicBezTo>
                <a:lnTo>
                  <a:pt x="1583470" y="2432039"/>
                </a:lnTo>
                <a:cubicBezTo>
                  <a:pt x="1549597" y="2432039"/>
                  <a:pt x="1522137" y="2404579"/>
                  <a:pt x="1522137" y="2370706"/>
                </a:cubicBezTo>
                <a:lnTo>
                  <a:pt x="1522137" y="2125382"/>
                </a:lnTo>
                <a:cubicBezTo>
                  <a:pt x="1522137" y="2091509"/>
                  <a:pt x="1549597" y="2064049"/>
                  <a:pt x="1583470" y="2064049"/>
                </a:cubicBezTo>
                <a:close/>
                <a:moveTo>
                  <a:pt x="1076091" y="2064049"/>
                </a:moveTo>
                <a:lnTo>
                  <a:pt x="1366027" y="2064049"/>
                </a:lnTo>
                <a:cubicBezTo>
                  <a:pt x="1399900" y="2064049"/>
                  <a:pt x="1427360" y="2091509"/>
                  <a:pt x="1427360" y="2125382"/>
                </a:cubicBezTo>
                <a:lnTo>
                  <a:pt x="1427360" y="2370706"/>
                </a:lnTo>
                <a:cubicBezTo>
                  <a:pt x="1427360" y="2404579"/>
                  <a:pt x="1399900" y="2432039"/>
                  <a:pt x="1366027" y="2432039"/>
                </a:cubicBezTo>
                <a:lnTo>
                  <a:pt x="1076091" y="2432039"/>
                </a:lnTo>
                <a:cubicBezTo>
                  <a:pt x="1042218" y="2432039"/>
                  <a:pt x="1014758" y="2404579"/>
                  <a:pt x="1014758" y="2370706"/>
                </a:cubicBezTo>
                <a:lnTo>
                  <a:pt x="1014758" y="2125382"/>
                </a:lnTo>
                <a:cubicBezTo>
                  <a:pt x="1014758" y="2091509"/>
                  <a:pt x="1042218" y="2064049"/>
                  <a:pt x="1076091" y="2064049"/>
                </a:cubicBezTo>
                <a:close/>
                <a:moveTo>
                  <a:pt x="568712" y="2064049"/>
                </a:moveTo>
                <a:lnTo>
                  <a:pt x="858648" y="2064049"/>
                </a:lnTo>
                <a:cubicBezTo>
                  <a:pt x="892521" y="2064049"/>
                  <a:pt x="919981" y="2091509"/>
                  <a:pt x="919981" y="2125382"/>
                </a:cubicBezTo>
                <a:lnTo>
                  <a:pt x="919981" y="2370706"/>
                </a:lnTo>
                <a:cubicBezTo>
                  <a:pt x="919981" y="2404579"/>
                  <a:pt x="892521" y="2432039"/>
                  <a:pt x="858648" y="2432039"/>
                </a:cubicBezTo>
                <a:lnTo>
                  <a:pt x="568712" y="2432039"/>
                </a:lnTo>
                <a:cubicBezTo>
                  <a:pt x="534839" y="2432039"/>
                  <a:pt x="507379" y="2404579"/>
                  <a:pt x="507379" y="2370706"/>
                </a:cubicBezTo>
                <a:lnTo>
                  <a:pt x="507379" y="2125382"/>
                </a:lnTo>
                <a:cubicBezTo>
                  <a:pt x="507379" y="2091509"/>
                  <a:pt x="534839" y="2064049"/>
                  <a:pt x="568712" y="2064049"/>
                </a:cubicBezTo>
                <a:close/>
                <a:moveTo>
                  <a:pt x="61333" y="2064049"/>
                </a:moveTo>
                <a:lnTo>
                  <a:pt x="351269" y="2064049"/>
                </a:lnTo>
                <a:cubicBezTo>
                  <a:pt x="385142" y="2064049"/>
                  <a:pt x="412602" y="2091509"/>
                  <a:pt x="412602" y="2125382"/>
                </a:cubicBezTo>
                <a:lnTo>
                  <a:pt x="412602" y="2370706"/>
                </a:lnTo>
                <a:cubicBezTo>
                  <a:pt x="412602" y="2404579"/>
                  <a:pt x="385142" y="2432039"/>
                  <a:pt x="351269" y="2432039"/>
                </a:cubicBezTo>
                <a:lnTo>
                  <a:pt x="61333" y="2432039"/>
                </a:lnTo>
                <a:cubicBezTo>
                  <a:pt x="27460" y="2432039"/>
                  <a:pt x="0" y="2404579"/>
                  <a:pt x="0" y="2370706"/>
                </a:cubicBezTo>
                <a:lnTo>
                  <a:pt x="0" y="2125382"/>
                </a:lnTo>
                <a:cubicBezTo>
                  <a:pt x="0" y="2091509"/>
                  <a:pt x="27460" y="2064049"/>
                  <a:pt x="61333" y="2064049"/>
                </a:cubicBezTo>
                <a:close/>
                <a:moveTo>
                  <a:pt x="2090849" y="1641458"/>
                </a:moveTo>
                <a:lnTo>
                  <a:pt x="2380785" y="1641458"/>
                </a:lnTo>
                <a:cubicBezTo>
                  <a:pt x="2414658" y="1641458"/>
                  <a:pt x="2442118" y="1668918"/>
                  <a:pt x="2442118" y="1702791"/>
                </a:cubicBezTo>
                <a:lnTo>
                  <a:pt x="2442118" y="1948115"/>
                </a:lnTo>
                <a:cubicBezTo>
                  <a:pt x="2442118" y="1981988"/>
                  <a:pt x="2414658" y="2009448"/>
                  <a:pt x="2380785" y="2009448"/>
                </a:cubicBezTo>
                <a:lnTo>
                  <a:pt x="2090849" y="2009448"/>
                </a:lnTo>
                <a:cubicBezTo>
                  <a:pt x="2056976" y="2009448"/>
                  <a:pt x="2029516" y="1981988"/>
                  <a:pt x="2029516" y="1948115"/>
                </a:cubicBezTo>
                <a:lnTo>
                  <a:pt x="2029516" y="1702791"/>
                </a:lnTo>
                <a:cubicBezTo>
                  <a:pt x="2029516" y="1668918"/>
                  <a:pt x="2056976" y="1641458"/>
                  <a:pt x="2090849" y="1641458"/>
                </a:cubicBezTo>
                <a:close/>
                <a:moveTo>
                  <a:pt x="1583470" y="1641458"/>
                </a:moveTo>
                <a:lnTo>
                  <a:pt x="1873406" y="1641458"/>
                </a:lnTo>
                <a:cubicBezTo>
                  <a:pt x="1907279" y="1641458"/>
                  <a:pt x="1934739" y="1668918"/>
                  <a:pt x="1934739" y="1702791"/>
                </a:cubicBezTo>
                <a:lnTo>
                  <a:pt x="1934739" y="1948115"/>
                </a:lnTo>
                <a:cubicBezTo>
                  <a:pt x="1934739" y="1981988"/>
                  <a:pt x="1907279" y="2009448"/>
                  <a:pt x="1873406" y="2009448"/>
                </a:cubicBezTo>
                <a:lnTo>
                  <a:pt x="1583470" y="2009448"/>
                </a:lnTo>
                <a:cubicBezTo>
                  <a:pt x="1549597" y="2009448"/>
                  <a:pt x="1522137" y="1981988"/>
                  <a:pt x="1522137" y="1948115"/>
                </a:cubicBezTo>
                <a:lnTo>
                  <a:pt x="1522137" y="1702791"/>
                </a:lnTo>
                <a:cubicBezTo>
                  <a:pt x="1522137" y="1668918"/>
                  <a:pt x="1549597" y="1641458"/>
                  <a:pt x="1583470" y="1641458"/>
                </a:cubicBezTo>
                <a:close/>
                <a:moveTo>
                  <a:pt x="1076091" y="1641458"/>
                </a:moveTo>
                <a:lnTo>
                  <a:pt x="1366027" y="1641458"/>
                </a:lnTo>
                <a:cubicBezTo>
                  <a:pt x="1399900" y="1641458"/>
                  <a:pt x="1427360" y="1668918"/>
                  <a:pt x="1427360" y="1702791"/>
                </a:cubicBezTo>
                <a:lnTo>
                  <a:pt x="1427360" y="1948115"/>
                </a:lnTo>
                <a:cubicBezTo>
                  <a:pt x="1427360" y="1981988"/>
                  <a:pt x="1399900" y="2009448"/>
                  <a:pt x="1366027" y="2009448"/>
                </a:cubicBezTo>
                <a:lnTo>
                  <a:pt x="1076091" y="2009448"/>
                </a:lnTo>
                <a:cubicBezTo>
                  <a:pt x="1042218" y="2009448"/>
                  <a:pt x="1014758" y="1981988"/>
                  <a:pt x="1014758" y="1948115"/>
                </a:cubicBezTo>
                <a:lnTo>
                  <a:pt x="1014758" y="1702791"/>
                </a:lnTo>
                <a:cubicBezTo>
                  <a:pt x="1014758" y="1668918"/>
                  <a:pt x="1042218" y="1641458"/>
                  <a:pt x="1076091" y="1641458"/>
                </a:cubicBezTo>
                <a:close/>
                <a:moveTo>
                  <a:pt x="568712" y="1641458"/>
                </a:moveTo>
                <a:lnTo>
                  <a:pt x="858648" y="1641458"/>
                </a:lnTo>
                <a:cubicBezTo>
                  <a:pt x="892521" y="1641458"/>
                  <a:pt x="919981" y="1668918"/>
                  <a:pt x="919981" y="1702791"/>
                </a:cubicBezTo>
                <a:lnTo>
                  <a:pt x="919981" y="1948115"/>
                </a:lnTo>
                <a:cubicBezTo>
                  <a:pt x="919981" y="1981988"/>
                  <a:pt x="892521" y="2009448"/>
                  <a:pt x="858648" y="2009448"/>
                </a:cubicBezTo>
                <a:lnTo>
                  <a:pt x="568712" y="2009448"/>
                </a:lnTo>
                <a:cubicBezTo>
                  <a:pt x="534839" y="2009448"/>
                  <a:pt x="507379" y="1981988"/>
                  <a:pt x="507379" y="1948115"/>
                </a:cubicBezTo>
                <a:lnTo>
                  <a:pt x="507379" y="1702791"/>
                </a:lnTo>
                <a:cubicBezTo>
                  <a:pt x="507379" y="1668918"/>
                  <a:pt x="534839" y="1641458"/>
                  <a:pt x="568712" y="1641458"/>
                </a:cubicBezTo>
                <a:close/>
                <a:moveTo>
                  <a:pt x="61333" y="1641458"/>
                </a:moveTo>
                <a:lnTo>
                  <a:pt x="351269" y="1641458"/>
                </a:lnTo>
                <a:cubicBezTo>
                  <a:pt x="385142" y="1641458"/>
                  <a:pt x="412602" y="1668918"/>
                  <a:pt x="412602" y="1702791"/>
                </a:cubicBezTo>
                <a:lnTo>
                  <a:pt x="412602" y="1948115"/>
                </a:lnTo>
                <a:cubicBezTo>
                  <a:pt x="412602" y="1981988"/>
                  <a:pt x="385142" y="2009448"/>
                  <a:pt x="351269" y="2009448"/>
                </a:cubicBezTo>
                <a:lnTo>
                  <a:pt x="61333" y="2009448"/>
                </a:lnTo>
                <a:cubicBezTo>
                  <a:pt x="27460" y="2009448"/>
                  <a:pt x="0" y="1981988"/>
                  <a:pt x="0" y="1948115"/>
                </a:cubicBezTo>
                <a:lnTo>
                  <a:pt x="0" y="1702791"/>
                </a:lnTo>
                <a:cubicBezTo>
                  <a:pt x="0" y="1668918"/>
                  <a:pt x="27460" y="1641458"/>
                  <a:pt x="61333" y="1641458"/>
                </a:cubicBezTo>
                <a:close/>
                <a:moveTo>
                  <a:pt x="2090849" y="1225074"/>
                </a:moveTo>
                <a:lnTo>
                  <a:pt x="2380785" y="1225074"/>
                </a:lnTo>
                <a:cubicBezTo>
                  <a:pt x="2414658" y="1225074"/>
                  <a:pt x="2442118" y="1252534"/>
                  <a:pt x="2442118" y="1286407"/>
                </a:cubicBezTo>
                <a:lnTo>
                  <a:pt x="2442118" y="1531731"/>
                </a:lnTo>
                <a:cubicBezTo>
                  <a:pt x="2442118" y="1565604"/>
                  <a:pt x="2414658" y="1593064"/>
                  <a:pt x="2380785" y="1593064"/>
                </a:cubicBezTo>
                <a:lnTo>
                  <a:pt x="2090849" y="1593064"/>
                </a:lnTo>
                <a:cubicBezTo>
                  <a:pt x="2056976" y="1593064"/>
                  <a:pt x="2029516" y="1565604"/>
                  <a:pt x="2029516" y="1531731"/>
                </a:cubicBezTo>
                <a:lnTo>
                  <a:pt x="2029516" y="1286407"/>
                </a:lnTo>
                <a:cubicBezTo>
                  <a:pt x="2029516" y="1252534"/>
                  <a:pt x="2056976" y="1225074"/>
                  <a:pt x="2090849" y="1225074"/>
                </a:cubicBezTo>
                <a:close/>
                <a:moveTo>
                  <a:pt x="1583470" y="1225074"/>
                </a:moveTo>
                <a:lnTo>
                  <a:pt x="1873406" y="1225074"/>
                </a:lnTo>
                <a:cubicBezTo>
                  <a:pt x="1907279" y="1225074"/>
                  <a:pt x="1934739" y="1252534"/>
                  <a:pt x="1934739" y="1286407"/>
                </a:cubicBezTo>
                <a:lnTo>
                  <a:pt x="1934739" y="1531731"/>
                </a:lnTo>
                <a:cubicBezTo>
                  <a:pt x="1934739" y="1565604"/>
                  <a:pt x="1907279" y="1593064"/>
                  <a:pt x="1873406" y="1593064"/>
                </a:cubicBezTo>
                <a:lnTo>
                  <a:pt x="1583470" y="1593064"/>
                </a:lnTo>
                <a:cubicBezTo>
                  <a:pt x="1549597" y="1593064"/>
                  <a:pt x="1522137" y="1565604"/>
                  <a:pt x="1522137" y="1531731"/>
                </a:cubicBezTo>
                <a:lnTo>
                  <a:pt x="1522137" y="1286407"/>
                </a:lnTo>
                <a:cubicBezTo>
                  <a:pt x="1522137" y="1252534"/>
                  <a:pt x="1549597" y="1225074"/>
                  <a:pt x="1583470" y="1225074"/>
                </a:cubicBezTo>
                <a:close/>
                <a:moveTo>
                  <a:pt x="1076091" y="1225074"/>
                </a:moveTo>
                <a:lnTo>
                  <a:pt x="1366027" y="1225074"/>
                </a:lnTo>
                <a:cubicBezTo>
                  <a:pt x="1399900" y="1225074"/>
                  <a:pt x="1427360" y="1252534"/>
                  <a:pt x="1427360" y="1286407"/>
                </a:cubicBezTo>
                <a:lnTo>
                  <a:pt x="1427360" y="1531731"/>
                </a:lnTo>
                <a:cubicBezTo>
                  <a:pt x="1427360" y="1565604"/>
                  <a:pt x="1399900" y="1593064"/>
                  <a:pt x="1366027" y="1593064"/>
                </a:cubicBezTo>
                <a:lnTo>
                  <a:pt x="1076091" y="1593064"/>
                </a:lnTo>
                <a:cubicBezTo>
                  <a:pt x="1042218" y="1593064"/>
                  <a:pt x="1014758" y="1565604"/>
                  <a:pt x="1014758" y="1531731"/>
                </a:cubicBezTo>
                <a:lnTo>
                  <a:pt x="1014758" y="1286407"/>
                </a:lnTo>
                <a:cubicBezTo>
                  <a:pt x="1014758" y="1252534"/>
                  <a:pt x="1042218" y="1225074"/>
                  <a:pt x="1076091" y="1225074"/>
                </a:cubicBezTo>
                <a:close/>
                <a:moveTo>
                  <a:pt x="568712" y="1225074"/>
                </a:moveTo>
                <a:lnTo>
                  <a:pt x="858648" y="1225074"/>
                </a:lnTo>
                <a:cubicBezTo>
                  <a:pt x="892521" y="1225074"/>
                  <a:pt x="919981" y="1252534"/>
                  <a:pt x="919981" y="1286407"/>
                </a:cubicBezTo>
                <a:lnTo>
                  <a:pt x="919981" y="1531731"/>
                </a:lnTo>
                <a:cubicBezTo>
                  <a:pt x="919981" y="1565604"/>
                  <a:pt x="892521" y="1593064"/>
                  <a:pt x="858648" y="1593064"/>
                </a:cubicBezTo>
                <a:lnTo>
                  <a:pt x="568712" y="1593064"/>
                </a:lnTo>
                <a:cubicBezTo>
                  <a:pt x="534839" y="1593064"/>
                  <a:pt x="507379" y="1565604"/>
                  <a:pt x="507379" y="1531731"/>
                </a:cubicBezTo>
                <a:lnTo>
                  <a:pt x="507379" y="1286407"/>
                </a:lnTo>
                <a:cubicBezTo>
                  <a:pt x="507379" y="1252534"/>
                  <a:pt x="534839" y="1225074"/>
                  <a:pt x="568712" y="1225074"/>
                </a:cubicBezTo>
                <a:close/>
                <a:moveTo>
                  <a:pt x="61333" y="1225074"/>
                </a:moveTo>
                <a:lnTo>
                  <a:pt x="351269" y="1225074"/>
                </a:lnTo>
                <a:cubicBezTo>
                  <a:pt x="385142" y="1225074"/>
                  <a:pt x="412602" y="1252534"/>
                  <a:pt x="412602" y="1286407"/>
                </a:cubicBezTo>
                <a:lnTo>
                  <a:pt x="412602" y="1531731"/>
                </a:lnTo>
                <a:cubicBezTo>
                  <a:pt x="412602" y="1565604"/>
                  <a:pt x="385142" y="1593064"/>
                  <a:pt x="351269" y="1593064"/>
                </a:cubicBezTo>
                <a:lnTo>
                  <a:pt x="61333" y="1593064"/>
                </a:lnTo>
                <a:cubicBezTo>
                  <a:pt x="27460" y="1593064"/>
                  <a:pt x="0" y="1565604"/>
                  <a:pt x="0" y="1531731"/>
                </a:cubicBezTo>
                <a:lnTo>
                  <a:pt x="0" y="1286407"/>
                </a:lnTo>
                <a:cubicBezTo>
                  <a:pt x="0" y="1252534"/>
                  <a:pt x="27460" y="1225074"/>
                  <a:pt x="61333" y="1225074"/>
                </a:cubicBezTo>
                <a:close/>
                <a:moveTo>
                  <a:pt x="2090849" y="817207"/>
                </a:moveTo>
                <a:lnTo>
                  <a:pt x="2380785" y="817207"/>
                </a:lnTo>
                <a:cubicBezTo>
                  <a:pt x="2414658" y="817207"/>
                  <a:pt x="2442118" y="844667"/>
                  <a:pt x="2442118" y="878540"/>
                </a:cubicBezTo>
                <a:lnTo>
                  <a:pt x="2442118" y="1123864"/>
                </a:lnTo>
                <a:cubicBezTo>
                  <a:pt x="2442118" y="1157737"/>
                  <a:pt x="2414658" y="1185197"/>
                  <a:pt x="2380785" y="1185197"/>
                </a:cubicBezTo>
                <a:lnTo>
                  <a:pt x="2090849" y="1185197"/>
                </a:lnTo>
                <a:cubicBezTo>
                  <a:pt x="2056976" y="1185197"/>
                  <a:pt x="2029516" y="1157737"/>
                  <a:pt x="2029516" y="1123864"/>
                </a:cubicBezTo>
                <a:lnTo>
                  <a:pt x="2029516" y="878540"/>
                </a:lnTo>
                <a:cubicBezTo>
                  <a:pt x="2029516" y="844667"/>
                  <a:pt x="2056976" y="817207"/>
                  <a:pt x="2090849" y="817207"/>
                </a:cubicBezTo>
                <a:close/>
                <a:moveTo>
                  <a:pt x="1583470" y="817207"/>
                </a:moveTo>
                <a:lnTo>
                  <a:pt x="1873406" y="817207"/>
                </a:lnTo>
                <a:cubicBezTo>
                  <a:pt x="1907279" y="817207"/>
                  <a:pt x="1934739" y="844667"/>
                  <a:pt x="1934739" y="878540"/>
                </a:cubicBezTo>
                <a:lnTo>
                  <a:pt x="1934739" y="1123864"/>
                </a:lnTo>
                <a:cubicBezTo>
                  <a:pt x="1934739" y="1157737"/>
                  <a:pt x="1907279" y="1185197"/>
                  <a:pt x="1873406" y="1185197"/>
                </a:cubicBezTo>
                <a:lnTo>
                  <a:pt x="1583470" y="1185197"/>
                </a:lnTo>
                <a:cubicBezTo>
                  <a:pt x="1549597" y="1185197"/>
                  <a:pt x="1522137" y="1157737"/>
                  <a:pt x="1522137" y="1123864"/>
                </a:cubicBezTo>
                <a:lnTo>
                  <a:pt x="1522137" y="878540"/>
                </a:lnTo>
                <a:cubicBezTo>
                  <a:pt x="1522137" y="844667"/>
                  <a:pt x="1549597" y="817207"/>
                  <a:pt x="1583470" y="817207"/>
                </a:cubicBezTo>
                <a:close/>
                <a:moveTo>
                  <a:pt x="1076091" y="817207"/>
                </a:moveTo>
                <a:lnTo>
                  <a:pt x="1366027" y="817207"/>
                </a:lnTo>
                <a:cubicBezTo>
                  <a:pt x="1399900" y="817207"/>
                  <a:pt x="1427360" y="844667"/>
                  <a:pt x="1427360" y="878540"/>
                </a:cubicBezTo>
                <a:lnTo>
                  <a:pt x="1427360" y="1123864"/>
                </a:lnTo>
                <a:cubicBezTo>
                  <a:pt x="1427360" y="1157737"/>
                  <a:pt x="1399900" y="1185197"/>
                  <a:pt x="1366027" y="1185197"/>
                </a:cubicBezTo>
                <a:lnTo>
                  <a:pt x="1076091" y="1185197"/>
                </a:lnTo>
                <a:cubicBezTo>
                  <a:pt x="1042218" y="1185197"/>
                  <a:pt x="1014758" y="1157737"/>
                  <a:pt x="1014758" y="1123864"/>
                </a:cubicBezTo>
                <a:lnTo>
                  <a:pt x="1014758" y="878540"/>
                </a:lnTo>
                <a:cubicBezTo>
                  <a:pt x="1014758" y="844667"/>
                  <a:pt x="1042218" y="817207"/>
                  <a:pt x="1076091" y="817207"/>
                </a:cubicBezTo>
                <a:close/>
                <a:moveTo>
                  <a:pt x="568712" y="817207"/>
                </a:moveTo>
                <a:lnTo>
                  <a:pt x="858648" y="817207"/>
                </a:lnTo>
                <a:cubicBezTo>
                  <a:pt x="892521" y="817207"/>
                  <a:pt x="919981" y="844667"/>
                  <a:pt x="919981" y="878540"/>
                </a:cubicBezTo>
                <a:lnTo>
                  <a:pt x="919981" y="1123864"/>
                </a:lnTo>
                <a:cubicBezTo>
                  <a:pt x="919981" y="1157737"/>
                  <a:pt x="892521" y="1185197"/>
                  <a:pt x="858648" y="1185197"/>
                </a:cubicBezTo>
                <a:lnTo>
                  <a:pt x="568712" y="1185197"/>
                </a:lnTo>
                <a:cubicBezTo>
                  <a:pt x="534839" y="1185197"/>
                  <a:pt x="507379" y="1157737"/>
                  <a:pt x="507379" y="1123864"/>
                </a:cubicBezTo>
                <a:lnTo>
                  <a:pt x="507379" y="878540"/>
                </a:lnTo>
                <a:cubicBezTo>
                  <a:pt x="507379" y="844667"/>
                  <a:pt x="534839" y="817207"/>
                  <a:pt x="568712" y="817207"/>
                </a:cubicBezTo>
                <a:close/>
                <a:moveTo>
                  <a:pt x="61333" y="817207"/>
                </a:moveTo>
                <a:lnTo>
                  <a:pt x="351269" y="817207"/>
                </a:lnTo>
                <a:cubicBezTo>
                  <a:pt x="385142" y="817207"/>
                  <a:pt x="412602" y="844667"/>
                  <a:pt x="412602" y="878540"/>
                </a:cubicBezTo>
                <a:lnTo>
                  <a:pt x="412602" y="1123864"/>
                </a:lnTo>
                <a:cubicBezTo>
                  <a:pt x="412602" y="1157737"/>
                  <a:pt x="385142" y="1185197"/>
                  <a:pt x="351269" y="1185197"/>
                </a:cubicBezTo>
                <a:lnTo>
                  <a:pt x="61333" y="1185197"/>
                </a:lnTo>
                <a:cubicBezTo>
                  <a:pt x="27460" y="1185197"/>
                  <a:pt x="0" y="1157737"/>
                  <a:pt x="0" y="1123864"/>
                </a:cubicBezTo>
                <a:lnTo>
                  <a:pt x="0" y="878540"/>
                </a:lnTo>
                <a:cubicBezTo>
                  <a:pt x="0" y="844667"/>
                  <a:pt x="27460" y="817207"/>
                  <a:pt x="61333" y="817207"/>
                </a:cubicBezTo>
                <a:close/>
                <a:moveTo>
                  <a:pt x="2090849" y="407867"/>
                </a:moveTo>
                <a:lnTo>
                  <a:pt x="2380785" y="407867"/>
                </a:lnTo>
                <a:cubicBezTo>
                  <a:pt x="2414658" y="407867"/>
                  <a:pt x="2442118" y="435327"/>
                  <a:pt x="2442118" y="469200"/>
                </a:cubicBezTo>
                <a:lnTo>
                  <a:pt x="2442118" y="714524"/>
                </a:lnTo>
                <a:cubicBezTo>
                  <a:pt x="2442118" y="748397"/>
                  <a:pt x="2414658" y="775857"/>
                  <a:pt x="2380785" y="775857"/>
                </a:cubicBezTo>
                <a:lnTo>
                  <a:pt x="2090849" y="775857"/>
                </a:lnTo>
                <a:cubicBezTo>
                  <a:pt x="2056976" y="775857"/>
                  <a:pt x="2029516" y="748397"/>
                  <a:pt x="2029516" y="714524"/>
                </a:cubicBezTo>
                <a:lnTo>
                  <a:pt x="2029516" y="469200"/>
                </a:lnTo>
                <a:cubicBezTo>
                  <a:pt x="2029516" y="435327"/>
                  <a:pt x="2056976" y="407867"/>
                  <a:pt x="2090849" y="407867"/>
                </a:cubicBezTo>
                <a:close/>
                <a:moveTo>
                  <a:pt x="1583470" y="407867"/>
                </a:moveTo>
                <a:lnTo>
                  <a:pt x="1873406" y="407867"/>
                </a:lnTo>
                <a:cubicBezTo>
                  <a:pt x="1907279" y="407867"/>
                  <a:pt x="1934739" y="435327"/>
                  <a:pt x="1934739" y="469200"/>
                </a:cubicBezTo>
                <a:lnTo>
                  <a:pt x="1934739" y="714524"/>
                </a:lnTo>
                <a:cubicBezTo>
                  <a:pt x="1934739" y="748397"/>
                  <a:pt x="1907279" y="775857"/>
                  <a:pt x="1873406" y="775857"/>
                </a:cubicBezTo>
                <a:lnTo>
                  <a:pt x="1583470" y="775857"/>
                </a:lnTo>
                <a:cubicBezTo>
                  <a:pt x="1549597" y="775857"/>
                  <a:pt x="1522137" y="748397"/>
                  <a:pt x="1522137" y="714524"/>
                </a:cubicBezTo>
                <a:lnTo>
                  <a:pt x="1522137" y="469200"/>
                </a:lnTo>
                <a:cubicBezTo>
                  <a:pt x="1522137" y="435327"/>
                  <a:pt x="1549597" y="407867"/>
                  <a:pt x="1583470" y="407867"/>
                </a:cubicBezTo>
                <a:close/>
                <a:moveTo>
                  <a:pt x="1076091" y="407867"/>
                </a:moveTo>
                <a:lnTo>
                  <a:pt x="1366027" y="407867"/>
                </a:lnTo>
                <a:cubicBezTo>
                  <a:pt x="1399900" y="407867"/>
                  <a:pt x="1427360" y="435327"/>
                  <a:pt x="1427360" y="469200"/>
                </a:cubicBezTo>
                <a:lnTo>
                  <a:pt x="1427360" y="714524"/>
                </a:lnTo>
                <a:cubicBezTo>
                  <a:pt x="1427360" y="748397"/>
                  <a:pt x="1399900" y="775857"/>
                  <a:pt x="1366027" y="775857"/>
                </a:cubicBezTo>
                <a:lnTo>
                  <a:pt x="1076091" y="775857"/>
                </a:lnTo>
                <a:cubicBezTo>
                  <a:pt x="1042218" y="775857"/>
                  <a:pt x="1014758" y="748397"/>
                  <a:pt x="1014758" y="714524"/>
                </a:cubicBezTo>
                <a:lnTo>
                  <a:pt x="1014758" y="469200"/>
                </a:lnTo>
                <a:cubicBezTo>
                  <a:pt x="1014758" y="435327"/>
                  <a:pt x="1042218" y="407867"/>
                  <a:pt x="1076091" y="407867"/>
                </a:cubicBezTo>
                <a:close/>
                <a:moveTo>
                  <a:pt x="568712" y="407867"/>
                </a:moveTo>
                <a:lnTo>
                  <a:pt x="858648" y="407867"/>
                </a:lnTo>
                <a:cubicBezTo>
                  <a:pt x="892521" y="407867"/>
                  <a:pt x="919981" y="435327"/>
                  <a:pt x="919981" y="469200"/>
                </a:cubicBezTo>
                <a:lnTo>
                  <a:pt x="919981" y="714524"/>
                </a:lnTo>
                <a:cubicBezTo>
                  <a:pt x="919981" y="748397"/>
                  <a:pt x="892521" y="775857"/>
                  <a:pt x="858648" y="775857"/>
                </a:cubicBezTo>
                <a:lnTo>
                  <a:pt x="568712" y="775857"/>
                </a:lnTo>
                <a:cubicBezTo>
                  <a:pt x="534839" y="775857"/>
                  <a:pt x="507379" y="748397"/>
                  <a:pt x="507379" y="714524"/>
                </a:cubicBezTo>
                <a:lnTo>
                  <a:pt x="507379" y="469200"/>
                </a:lnTo>
                <a:cubicBezTo>
                  <a:pt x="507379" y="435327"/>
                  <a:pt x="534839" y="407867"/>
                  <a:pt x="568712" y="407867"/>
                </a:cubicBezTo>
                <a:close/>
                <a:moveTo>
                  <a:pt x="61333" y="407867"/>
                </a:moveTo>
                <a:lnTo>
                  <a:pt x="351269" y="407867"/>
                </a:lnTo>
                <a:cubicBezTo>
                  <a:pt x="385142" y="407867"/>
                  <a:pt x="412602" y="435327"/>
                  <a:pt x="412602" y="469200"/>
                </a:cubicBezTo>
                <a:lnTo>
                  <a:pt x="412602" y="714524"/>
                </a:lnTo>
                <a:cubicBezTo>
                  <a:pt x="412602" y="748397"/>
                  <a:pt x="385142" y="775857"/>
                  <a:pt x="351269" y="775857"/>
                </a:cubicBezTo>
                <a:lnTo>
                  <a:pt x="61333" y="775857"/>
                </a:lnTo>
                <a:cubicBezTo>
                  <a:pt x="27460" y="775857"/>
                  <a:pt x="0" y="748397"/>
                  <a:pt x="0" y="714524"/>
                </a:cubicBezTo>
                <a:lnTo>
                  <a:pt x="0" y="469200"/>
                </a:lnTo>
                <a:cubicBezTo>
                  <a:pt x="0" y="435327"/>
                  <a:pt x="27460" y="407867"/>
                  <a:pt x="61333" y="407867"/>
                </a:cubicBezTo>
                <a:close/>
                <a:moveTo>
                  <a:pt x="2090849" y="0"/>
                </a:moveTo>
                <a:lnTo>
                  <a:pt x="2380785" y="0"/>
                </a:lnTo>
                <a:cubicBezTo>
                  <a:pt x="2414658" y="0"/>
                  <a:pt x="2442118" y="27460"/>
                  <a:pt x="2442118" y="61333"/>
                </a:cubicBezTo>
                <a:lnTo>
                  <a:pt x="2442118" y="306657"/>
                </a:lnTo>
                <a:cubicBezTo>
                  <a:pt x="2442118" y="340530"/>
                  <a:pt x="2414658" y="367990"/>
                  <a:pt x="2380785" y="367990"/>
                </a:cubicBezTo>
                <a:lnTo>
                  <a:pt x="2090849" y="367990"/>
                </a:lnTo>
                <a:cubicBezTo>
                  <a:pt x="2056976" y="367990"/>
                  <a:pt x="2029516" y="340530"/>
                  <a:pt x="2029516" y="306657"/>
                </a:cubicBezTo>
                <a:lnTo>
                  <a:pt x="2029516" y="61333"/>
                </a:lnTo>
                <a:cubicBezTo>
                  <a:pt x="2029516" y="27460"/>
                  <a:pt x="2056976" y="0"/>
                  <a:pt x="2090849" y="0"/>
                </a:cubicBezTo>
                <a:close/>
                <a:moveTo>
                  <a:pt x="1583470" y="0"/>
                </a:moveTo>
                <a:lnTo>
                  <a:pt x="1873406" y="0"/>
                </a:lnTo>
                <a:cubicBezTo>
                  <a:pt x="1907279" y="0"/>
                  <a:pt x="1934739" y="27460"/>
                  <a:pt x="1934739" y="61333"/>
                </a:cubicBezTo>
                <a:lnTo>
                  <a:pt x="1934739" y="306657"/>
                </a:lnTo>
                <a:cubicBezTo>
                  <a:pt x="1934739" y="340530"/>
                  <a:pt x="1907279" y="367990"/>
                  <a:pt x="1873406" y="367990"/>
                </a:cubicBezTo>
                <a:lnTo>
                  <a:pt x="1583470" y="367990"/>
                </a:lnTo>
                <a:cubicBezTo>
                  <a:pt x="1549597" y="367990"/>
                  <a:pt x="1522137" y="340530"/>
                  <a:pt x="1522137" y="306657"/>
                </a:cubicBezTo>
                <a:lnTo>
                  <a:pt x="1522137" y="61333"/>
                </a:lnTo>
                <a:cubicBezTo>
                  <a:pt x="1522137" y="27460"/>
                  <a:pt x="1549597" y="0"/>
                  <a:pt x="1583470" y="0"/>
                </a:cubicBezTo>
                <a:close/>
                <a:moveTo>
                  <a:pt x="1076091" y="0"/>
                </a:moveTo>
                <a:lnTo>
                  <a:pt x="1366027" y="0"/>
                </a:lnTo>
                <a:cubicBezTo>
                  <a:pt x="1399900" y="0"/>
                  <a:pt x="1427360" y="27460"/>
                  <a:pt x="1427360" y="61333"/>
                </a:cubicBezTo>
                <a:lnTo>
                  <a:pt x="1427360" y="306657"/>
                </a:lnTo>
                <a:cubicBezTo>
                  <a:pt x="1427360" y="340530"/>
                  <a:pt x="1399900" y="367990"/>
                  <a:pt x="1366027" y="367990"/>
                </a:cubicBezTo>
                <a:lnTo>
                  <a:pt x="1076091" y="367990"/>
                </a:lnTo>
                <a:cubicBezTo>
                  <a:pt x="1042218" y="367990"/>
                  <a:pt x="1014758" y="340530"/>
                  <a:pt x="1014758" y="306657"/>
                </a:cubicBezTo>
                <a:lnTo>
                  <a:pt x="1014758" y="61333"/>
                </a:lnTo>
                <a:cubicBezTo>
                  <a:pt x="1014758" y="27460"/>
                  <a:pt x="1042218" y="0"/>
                  <a:pt x="1076091" y="0"/>
                </a:cubicBezTo>
                <a:close/>
                <a:moveTo>
                  <a:pt x="568712" y="0"/>
                </a:moveTo>
                <a:lnTo>
                  <a:pt x="858648" y="0"/>
                </a:lnTo>
                <a:cubicBezTo>
                  <a:pt x="892521" y="0"/>
                  <a:pt x="919981" y="27460"/>
                  <a:pt x="919981" y="61333"/>
                </a:cubicBezTo>
                <a:lnTo>
                  <a:pt x="919981" y="306657"/>
                </a:lnTo>
                <a:cubicBezTo>
                  <a:pt x="919981" y="340530"/>
                  <a:pt x="892521" y="367990"/>
                  <a:pt x="858648" y="367990"/>
                </a:cubicBezTo>
                <a:lnTo>
                  <a:pt x="568712" y="367990"/>
                </a:lnTo>
                <a:cubicBezTo>
                  <a:pt x="534839" y="367990"/>
                  <a:pt x="507379" y="340530"/>
                  <a:pt x="507379" y="306657"/>
                </a:cubicBezTo>
                <a:lnTo>
                  <a:pt x="507379" y="61333"/>
                </a:lnTo>
                <a:cubicBezTo>
                  <a:pt x="507379" y="27460"/>
                  <a:pt x="534839" y="0"/>
                  <a:pt x="568712" y="0"/>
                </a:cubicBezTo>
                <a:close/>
                <a:moveTo>
                  <a:pt x="61333" y="0"/>
                </a:moveTo>
                <a:lnTo>
                  <a:pt x="351269" y="0"/>
                </a:lnTo>
                <a:cubicBezTo>
                  <a:pt x="385142" y="0"/>
                  <a:pt x="412602" y="27460"/>
                  <a:pt x="412602" y="61333"/>
                </a:cubicBezTo>
                <a:lnTo>
                  <a:pt x="412602" y="306657"/>
                </a:lnTo>
                <a:cubicBezTo>
                  <a:pt x="412602" y="340530"/>
                  <a:pt x="385142" y="367990"/>
                  <a:pt x="351269" y="367990"/>
                </a:cubicBezTo>
                <a:lnTo>
                  <a:pt x="61333" y="367990"/>
                </a:lnTo>
                <a:cubicBezTo>
                  <a:pt x="27460" y="367990"/>
                  <a:pt x="0" y="340530"/>
                  <a:pt x="0" y="306657"/>
                </a:cubicBezTo>
                <a:lnTo>
                  <a:pt x="0" y="61333"/>
                </a:lnTo>
                <a:cubicBezTo>
                  <a:pt x="0" y="27460"/>
                  <a:pt x="27460" y="0"/>
                  <a:pt x="61333" y="0"/>
                </a:cubicBezTo>
                <a:close/>
              </a:path>
            </a:pathLst>
          </a:custGeom>
          <a:gradFill>
            <a:gsLst>
              <a:gs pos="0">
                <a:srgbClr val="2A83F8">
                  <a:alpha val="0"/>
                </a:srgbClr>
              </a:gs>
              <a:gs pos="98000">
                <a:srgbClr val="2A83F8">
                  <a:alpha val="74000"/>
                </a:srgb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CN"/>
          </a:p>
        </p:txBody>
      </p:sp>
      <p:sp>
        <p:nvSpPr>
          <p:cNvPr id="19" name="Rectangle 3">
            <a:extLst>
              <a:ext uri="{FF2B5EF4-FFF2-40B4-BE49-F238E27FC236}">
                <a16:creationId xmlns:a16="http://schemas.microsoft.com/office/drawing/2014/main" id="{EBEDA1CA-6427-40A4-B10B-D051B39F428B}"/>
              </a:ext>
            </a:extLst>
          </p:cNvPr>
          <p:cNvSpPr/>
          <p:nvPr/>
        </p:nvSpPr>
        <p:spPr>
          <a:xfrm>
            <a:off x="8122247" y="5069428"/>
            <a:ext cx="2288832" cy="26650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N" sz="1600" b="1" dirty="0">
                <a:latin typeface="Century Gothic" panose="020B0502020202020204" pitchFamily="34" charset="0"/>
              </a:rPr>
              <a:t>x86</a:t>
            </a:r>
          </a:p>
        </p:txBody>
      </p:sp>
      <p:sp>
        <p:nvSpPr>
          <p:cNvPr id="20" name="任意多边形: 形状 19">
            <a:extLst>
              <a:ext uri="{FF2B5EF4-FFF2-40B4-BE49-F238E27FC236}">
                <a16:creationId xmlns:a16="http://schemas.microsoft.com/office/drawing/2014/main" id="{5A5F1B59-BBF3-4F15-8DDD-BD900CC2E2B2}"/>
              </a:ext>
            </a:extLst>
          </p:cNvPr>
          <p:cNvSpPr/>
          <p:nvPr/>
        </p:nvSpPr>
        <p:spPr>
          <a:xfrm>
            <a:off x="8122247" y="2359739"/>
            <a:ext cx="2288832" cy="2661652"/>
          </a:xfrm>
          <a:custGeom>
            <a:avLst/>
            <a:gdLst>
              <a:gd name="connsiteX0" fmla="*/ 2090849 w 2442118"/>
              <a:gd name="connsiteY0" fmla="*/ 2471916 h 2839906"/>
              <a:gd name="connsiteX1" fmla="*/ 2380785 w 2442118"/>
              <a:gd name="connsiteY1" fmla="*/ 2471916 h 2839906"/>
              <a:gd name="connsiteX2" fmla="*/ 2442118 w 2442118"/>
              <a:gd name="connsiteY2" fmla="*/ 2533249 h 2839906"/>
              <a:gd name="connsiteX3" fmla="*/ 2442118 w 2442118"/>
              <a:gd name="connsiteY3" fmla="*/ 2778573 h 2839906"/>
              <a:gd name="connsiteX4" fmla="*/ 2380785 w 2442118"/>
              <a:gd name="connsiteY4" fmla="*/ 2839906 h 2839906"/>
              <a:gd name="connsiteX5" fmla="*/ 2090849 w 2442118"/>
              <a:gd name="connsiteY5" fmla="*/ 2839906 h 2839906"/>
              <a:gd name="connsiteX6" fmla="*/ 2029516 w 2442118"/>
              <a:gd name="connsiteY6" fmla="*/ 2778573 h 2839906"/>
              <a:gd name="connsiteX7" fmla="*/ 2029516 w 2442118"/>
              <a:gd name="connsiteY7" fmla="*/ 2533249 h 2839906"/>
              <a:gd name="connsiteX8" fmla="*/ 2090849 w 2442118"/>
              <a:gd name="connsiteY8" fmla="*/ 2471916 h 2839906"/>
              <a:gd name="connsiteX9" fmla="*/ 1583470 w 2442118"/>
              <a:gd name="connsiteY9" fmla="*/ 2471916 h 2839906"/>
              <a:gd name="connsiteX10" fmla="*/ 1873406 w 2442118"/>
              <a:gd name="connsiteY10" fmla="*/ 2471916 h 2839906"/>
              <a:gd name="connsiteX11" fmla="*/ 1934739 w 2442118"/>
              <a:gd name="connsiteY11" fmla="*/ 2533249 h 2839906"/>
              <a:gd name="connsiteX12" fmla="*/ 1934739 w 2442118"/>
              <a:gd name="connsiteY12" fmla="*/ 2778573 h 2839906"/>
              <a:gd name="connsiteX13" fmla="*/ 1873406 w 2442118"/>
              <a:gd name="connsiteY13" fmla="*/ 2839906 h 2839906"/>
              <a:gd name="connsiteX14" fmla="*/ 1583470 w 2442118"/>
              <a:gd name="connsiteY14" fmla="*/ 2839906 h 2839906"/>
              <a:gd name="connsiteX15" fmla="*/ 1522137 w 2442118"/>
              <a:gd name="connsiteY15" fmla="*/ 2778573 h 2839906"/>
              <a:gd name="connsiteX16" fmla="*/ 1522137 w 2442118"/>
              <a:gd name="connsiteY16" fmla="*/ 2533249 h 2839906"/>
              <a:gd name="connsiteX17" fmla="*/ 1583470 w 2442118"/>
              <a:gd name="connsiteY17" fmla="*/ 2471916 h 2839906"/>
              <a:gd name="connsiteX18" fmla="*/ 1076091 w 2442118"/>
              <a:gd name="connsiteY18" fmla="*/ 2471916 h 2839906"/>
              <a:gd name="connsiteX19" fmla="*/ 1366027 w 2442118"/>
              <a:gd name="connsiteY19" fmla="*/ 2471916 h 2839906"/>
              <a:gd name="connsiteX20" fmla="*/ 1427360 w 2442118"/>
              <a:gd name="connsiteY20" fmla="*/ 2533249 h 2839906"/>
              <a:gd name="connsiteX21" fmla="*/ 1427360 w 2442118"/>
              <a:gd name="connsiteY21" fmla="*/ 2778573 h 2839906"/>
              <a:gd name="connsiteX22" fmla="*/ 1366027 w 2442118"/>
              <a:gd name="connsiteY22" fmla="*/ 2839906 h 2839906"/>
              <a:gd name="connsiteX23" fmla="*/ 1076091 w 2442118"/>
              <a:gd name="connsiteY23" fmla="*/ 2839906 h 2839906"/>
              <a:gd name="connsiteX24" fmla="*/ 1014758 w 2442118"/>
              <a:gd name="connsiteY24" fmla="*/ 2778573 h 2839906"/>
              <a:gd name="connsiteX25" fmla="*/ 1014758 w 2442118"/>
              <a:gd name="connsiteY25" fmla="*/ 2533249 h 2839906"/>
              <a:gd name="connsiteX26" fmla="*/ 1076091 w 2442118"/>
              <a:gd name="connsiteY26" fmla="*/ 2471916 h 2839906"/>
              <a:gd name="connsiteX27" fmla="*/ 568712 w 2442118"/>
              <a:gd name="connsiteY27" fmla="*/ 2471916 h 2839906"/>
              <a:gd name="connsiteX28" fmla="*/ 858648 w 2442118"/>
              <a:gd name="connsiteY28" fmla="*/ 2471916 h 2839906"/>
              <a:gd name="connsiteX29" fmla="*/ 919981 w 2442118"/>
              <a:gd name="connsiteY29" fmla="*/ 2533249 h 2839906"/>
              <a:gd name="connsiteX30" fmla="*/ 919981 w 2442118"/>
              <a:gd name="connsiteY30" fmla="*/ 2778573 h 2839906"/>
              <a:gd name="connsiteX31" fmla="*/ 858648 w 2442118"/>
              <a:gd name="connsiteY31" fmla="*/ 2839906 h 2839906"/>
              <a:gd name="connsiteX32" fmla="*/ 568712 w 2442118"/>
              <a:gd name="connsiteY32" fmla="*/ 2839906 h 2839906"/>
              <a:gd name="connsiteX33" fmla="*/ 507379 w 2442118"/>
              <a:gd name="connsiteY33" fmla="*/ 2778573 h 2839906"/>
              <a:gd name="connsiteX34" fmla="*/ 507379 w 2442118"/>
              <a:gd name="connsiteY34" fmla="*/ 2533249 h 2839906"/>
              <a:gd name="connsiteX35" fmla="*/ 568712 w 2442118"/>
              <a:gd name="connsiteY35" fmla="*/ 2471916 h 2839906"/>
              <a:gd name="connsiteX36" fmla="*/ 61333 w 2442118"/>
              <a:gd name="connsiteY36" fmla="*/ 2471916 h 2839906"/>
              <a:gd name="connsiteX37" fmla="*/ 351269 w 2442118"/>
              <a:gd name="connsiteY37" fmla="*/ 2471916 h 2839906"/>
              <a:gd name="connsiteX38" fmla="*/ 412602 w 2442118"/>
              <a:gd name="connsiteY38" fmla="*/ 2533249 h 2839906"/>
              <a:gd name="connsiteX39" fmla="*/ 412602 w 2442118"/>
              <a:gd name="connsiteY39" fmla="*/ 2778573 h 2839906"/>
              <a:gd name="connsiteX40" fmla="*/ 351269 w 2442118"/>
              <a:gd name="connsiteY40" fmla="*/ 2839906 h 2839906"/>
              <a:gd name="connsiteX41" fmla="*/ 61333 w 2442118"/>
              <a:gd name="connsiteY41" fmla="*/ 2839906 h 2839906"/>
              <a:gd name="connsiteX42" fmla="*/ 0 w 2442118"/>
              <a:gd name="connsiteY42" fmla="*/ 2778573 h 2839906"/>
              <a:gd name="connsiteX43" fmla="*/ 0 w 2442118"/>
              <a:gd name="connsiteY43" fmla="*/ 2533249 h 2839906"/>
              <a:gd name="connsiteX44" fmla="*/ 61333 w 2442118"/>
              <a:gd name="connsiteY44" fmla="*/ 2471916 h 2839906"/>
              <a:gd name="connsiteX45" fmla="*/ 2090849 w 2442118"/>
              <a:gd name="connsiteY45" fmla="*/ 2064049 h 2839906"/>
              <a:gd name="connsiteX46" fmla="*/ 2380785 w 2442118"/>
              <a:gd name="connsiteY46" fmla="*/ 2064049 h 2839906"/>
              <a:gd name="connsiteX47" fmla="*/ 2442118 w 2442118"/>
              <a:gd name="connsiteY47" fmla="*/ 2125382 h 2839906"/>
              <a:gd name="connsiteX48" fmla="*/ 2442118 w 2442118"/>
              <a:gd name="connsiteY48" fmla="*/ 2370706 h 2839906"/>
              <a:gd name="connsiteX49" fmla="*/ 2380785 w 2442118"/>
              <a:gd name="connsiteY49" fmla="*/ 2432039 h 2839906"/>
              <a:gd name="connsiteX50" fmla="*/ 2090849 w 2442118"/>
              <a:gd name="connsiteY50" fmla="*/ 2432039 h 2839906"/>
              <a:gd name="connsiteX51" fmla="*/ 2029516 w 2442118"/>
              <a:gd name="connsiteY51" fmla="*/ 2370706 h 2839906"/>
              <a:gd name="connsiteX52" fmla="*/ 2029516 w 2442118"/>
              <a:gd name="connsiteY52" fmla="*/ 2125382 h 2839906"/>
              <a:gd name="connsiteX53" fmla="*/ 2090849 w 2442118"/>
              <a:gd name="connsiteY53" fmla="*/ 2064049 h 2839906"/>
              <a:gd name="connsiteX54" fmla="*/ 1583470 w 2442118"/>
              <a:gd name="connsiteY54" fmla="*/ 2064049 h 2839906"/>
              <a:gd name="connsiteX55" fmla="*/ 1873406 w 2442118"/>
              <a:gd name="connsiteY55" fmla="*/ 2064049 h 2839906"/>
              <a:gd name="connsiteX56" fmla="*/ 1934739 w 2442118"/>
              <a:gd name="connsiteY56" fmla="*/ 2125382 h 2839906"/>
              <a:gd name="connsiteX57" fmla="*/ 1934739 w 2442118"/>
              <a:gd name="connsiteY57" fmla="*/ 2370706 h 2839906"/>
              <a:gd name="connsiteX58" fmla="*/ 1873406 w 2442118"/>
              <a:gd name="connsiteY58" fmla="*/ 2432039 h 2839906"/>
              <a:gd name="connsiteX59" fmla="*/ 1583470 w 2442118"/>
              <a:gd name="connsiteY59" fmla="*/ 2432039 h 2839906"/>
              <a:gd name="connsiteX60" fmla="*/ 1522137 w 2442118"/>
              <a:gd name="connsiteY60" fmla="*/ 2370706 h 2839906"/>
              <a:gd name="connsiteX61" fmla="*/ 1522137 w 2442118"/>
              <a:gd name="connsiteY61" fmla="*/ 2125382 h 2839906"/>
              <a:gd name="connsiteX62" fmla="*/ 1583470 w 2442118"/>
              <a:gd name="connsiteY62" fmla="*/ 2064049 h 2839906"/>
              <a:gd name="connsiteX63" fmla="*/ 1076091 w 2442118"/>
              <a:gd name="connsiteY63" fmla="*/ 2064049 h 2839906"/>
              <a:gd name="connsiteX64" fmla="*/ 1366027 w 2442118"/>
              <a:gd name="connsiteY64" fmla="*/ 2064049 h 2839906"/>
              <a:gd name="connsiteX65" fmla="*/ 1427360 w 2442118"/>
              <a:gd name="connsiteY65" fmla="*/ 2125382 h 2839906"/>
              <a:gd name="connsiteX66" fmla="*/ 1427360 w 2442118"/>
              <a:gd name="connsiteY66" fmla="*/ 2370706 h 2839906"/>
              <a:gd name="connsiteX67" fmla="*/ 1366027 w 2442118"/>
              <a:gd name="connsiteY67" fmla="*/ 2432039 h 2839906"/>
              <a:gd name="connsiteX68" fmla="*/ 1076091 w 2442118"/>
              <a:gd name="connsiteY68" fmla="*/ 2432039 h 2839906"/>
              <a:gd name="connsiteX69" fmla="*/ 1014758 w 2442118"/>
              <a:gd name="connsiteY69" fmla="*/ 2370706 h 2839906"/>
              <a:gd name="connsiteX70" fmla="*/ 1014758 w 2442118"/>
              <a:gd name="connsiteY70" fmla="*/ 2125382 h 2839906"/>
              <a:gd name="connsiteX71" fmla="*/ 1076091 w 2442118"/>
              <a:gd name="connsiteY71" fmla="*/ 2064049 h 2839906"/>
              <a:gd name="connsiteX72" fmla="*/ 568712 w 2442118"/>
              <a:gd name="connsiteY72" fmla="*/ 2064049 h 2839906"/>
              <a:gd name="connsiteX73" fmla="*/ 858648 w 2442118"/>
              <a:gd name="connsiteY73" fmla="*/ 2064049 h 2839906"/>
              <a:gd name="connsiteX74" fmla="*/ 919981 w 2442118"/>
              <a:gd name="connsiteY74" fmla="*/ 2125382 h 2839906"/>
              <a:gd name="connsiteX75" fmla="*/ 919981 w 2442118"/>
              <a:gd name="connsiteY75" fmla="*/ 2370706 h 2839906"/>
              <a:gd name="connsiteX76" fmla="*/ 858648 w 2442118"/>
              <a:gd name="connsiteY76" fmla="*/ 2432039 h 2839906"/>
              <a:gd name="connsiteX77" fmla="*/ 568712 w 2442118"/>
              <a:gd name="connsiteY77" fmla="*/ 2432039 h 2839906"/>
              <a:gd name="connsiteX78" fmla="*/ 507379 w 2442118"/>
              <a:gd name="connsiteY78" fmla="*/ 2370706 h 2839906"/>
              <a:gd name="connsiteX79" fmla="*/ 507379 w 2442118"/>
              <a:gd name="connsiteY79" fmla="*/ 2125382 h 2839906"/>
              <a:gd name="connsiteX80" fmla="*/ 568712 w 2442118"/>
              <a:gd name="connsiteY80" fmla="*/ 2064049 h 2839906"/>
              <a:gd name="connsiteX81" fmla="*/ 61333 w 2442118"/>
              <a:gd name="connsiteY81" fmla="*/ 2064049 h 2839906"/>
              <a:gd name="connsiteX82" fmla="*/ 351269 w 2442118"/>
              <a:gd name="connsiteY82" fmla="*/ 2064049 h 2839906"/>
              <a:gd name="connsiteX83" fmla="*/ 412602 w 2442118"/>
              <a:gd name="connsiteY83" fmla="*/ 2125382 h 2839906"/>
              <a:gd name="connsiteX84" fmla="*/ 412602 w 2442118"/>
              <a:gd name="connsiteY84" fmla="*/ 2370706 h 2839906"/>
              <a:gd name="connsiteX85" fmla="*/ 351269 w 2442118"/>
              <a:gd name="connsiteY85" fmla="*/ 2432039 h 2839906"/>
              <a:gd name="connsiteX86" fmla="*/ 61333 w 2442118"/>
              <a:gd name="connsiteY86" fmla="*/ 2432039 h 2839906"/>
              <a:gd name="connsiteX87" fmla="*/ 0 w 2442118"/>
              <a:gd name="connsiteY87" fmla="*/ 2370706 h 2839906"/>
              <a:gd name="connsiteX88" fmla="*/ 0 w 2442118"/>
              <a:gd name="connsiteY88" fmla="*/ 2125382 h 2839906"/>
              <a:gd name="connsiteX89" fmla="*/ 61333 w 2442118"/>
              <a:gd name="connsiteY89" fmla="*/ 2064049 h 2839906"/>
              <a:gd name="connsiteX90" fmla="*/ 2090849 w 2442118"/>
              <a:gd name="connsiteY90" fmla="*/ 1641458 h 2839906"/>
              <a:gd name="connsiteX91" fmla="*/ 2380785 w 2442118"/>
              <a:gd name="connsiteY91" fmla="*/ 1641458 h 2839906"/>
              <a:gd name="connsiteX92" fmla="*/ 2442118 w 2442118"/>
              <a:gd name="connsiteY92" fmla="*/ 1702791 h 2839906"/>
              <a:gd name="connsiteX93" fmla="*/ 2442118 w 2442118"/>
              <a:gd name="connsiteY93" fmla="*/ 1948115 h 2839906"/>
              <a:gd name="connsiteX94" fmla="*/ 2380785 w 2442118"/>
              <a:gd name="connsiteY94" fmla="*/ 2009448 h 2839906"/>
              <a:gd name="connsiteX95" fmla="*/ 2090849 w 2442118"/>
              <a:gd name="connsiteY95" fmla="*/ 2009448 h 2839906"/>
              <a:gd name="connsiteX96" fmla="*/ 2029516 w 2442118"/>
              <a:gd name="connsiteY96" fmla="*/ 1948115 h 2839906"/>
              <a:gd name="connsiteX97" fmla="*/ 2029516 w 2442118"/>
              <a:gd name="connsiteY97" fmla="*/ 1702791 h 2839906"/>
              <a:gd name="connsiteX98" fmla="*/ 2090849 w 2442118"/>
              <a:gd name="connsiteY98" fmla="*/ 1641458 h 2839906"/>
              <a:gd name="connsiteX99" fmla="*/ 1583470 w 2442118"/>
              <a:gd name="connsiteY99" fmla="*/ 1641458 h 2839906"/>
              <a:gd name="connsiteX100" fmla="*/ 1873406 w 2442118"/>
              <a:gd name="connsiteY100" fmla="*/ 1641458 h 2839906"/>
              <a:gd name="connsiteX101" fmla="*/ 1934739 w 2442118"/>
              <a:gd name="connsiteY101" fmla="*/ 1702791 h 2839906"/>
              <a:gd name="connsiteX102" fmla="*/ 1934739 w 2442118"/>
              <a:gd name="connsiteY102" fmla="*/ 1948115 h 2839906"/>
              <a:gd name="connsiteX103" fmla="*/ 1873406 w 2442118"/>
              <a:gd name="connsiteY103" fmla="*/ 2009448 h 2839906"/>
              <a:gd name="connsiteX104" fmla="*/ 1583470 w 2442118"/>
              <a:gd name="connsiteY104" fmla="*/ 2009448 h 2839906"/>
              <a:gd name="connsiteX105" fmla="*/ 1522137 w 2442118"/>
              <a:gd name="connsiteY105" fmla="*/ 1948115 h 2839906"/>
              <a:gd name="connsiteX106" fmla="*/ 1522137 w 2442118"/>
              <a:gd name="connsiteY106" fmla="*/ 1702791 h 2839906"/>
              <a:gd name="connsiteX107" fmla="*/ 1583470 w 2442118"/>
              <a:gd name="connsiteY107" fmla="*/ 1641458 h 2839906"/>
              <a:gd name="connsiteX108" fmla="*/ 1076091 w 2442118"/>
              <a:gd name="connsiteY108" fmla="*/ 1641458 h 2839906"/>
              <a:gd name="connsiteX109" fmla="*/ 1366027 w 2442118"/>
              <a:gd name="connsiteY109" fmla="*/ 1641458 h 2839906"/>
              <a:gd name="connsiteX110" fmla="*/ 1427360 w 2442118"/>
              <a:gd name="connsiteY110" fmla="*/ 1702791 h 2839906"/>
              <a:gd name="connsiteX111" fmla="*/ 1427360 w 2442118"/>
              <a:gd name="connsiteY111" fmla="*/ 1948115 h 2839906"/>
              <a:gd name="connsiteX112" fmla="*/ 1366027 w 2442118"/>
              <a:gd name="connsiteY112" fmla="*/ 2009448 h 2839906"/>
              <a:gd name="connsiteX113" fmla="*/ 1076091 w 2442118"/>
              <a:gd name="connsiteY113" fmla="*/ 2009448 h 2839906"/>
              <a:gd name="connsiteX114" fmla="*/ 1014758 w 2442118"/>
              <a:gd name="connsiteY114" fmla="*/ 1948115 h 2839906"/>
              <a:gd name="connsiteX115" fmla="*/ 1014758 w 2442118"/>
              <a:gd name="connsiteY115" fmla="*/ 1702791 h 2839906"/>
              <a:gd name="connsiteX116" fmla="*/ 1076091 w 2442118"/>
              <a:gd name="connsiteY116" fmla="*/ 1641458 h 2839906"/>
              <a:gd name="connsiteX117" fmla="*/ 568712 w 2442118"/>
              <a:gd name="connsiteY117" fmla="*/ 1641458 h 2839906"/>
              <a:gd name="connsiteX118" fmla="*/ 858648 w 2442118"/>
              <a:gd name="connsiteY118" fmla="*/ 1641458 h 2839906"/>
              <a:gd name="connsiteX119" fmla="*/ 919981 w 2442118"/>
              <a:gd name="connsiteY119" fmla="*/ 1702791 h 2839906"/>
              <a:gd name="connsiteX120" fmla="*/ 919981 w 2442118"/>
              <a:gd name="connsiteY120" fmla="*/ 1948115 h 2839906"/>
              <a:gd name="connsiteX121" fmla="*/ 858648 w 2442118"/>
              <a:gd name="connsiteY121" fmla="*/ 2009448 h 2839906"/>
              <a:gd name="connsiteX122" fmla="*/ 568712 w 2442118"/>
              <a:gd name="connsiteY122" fmla="*/ 2009448 h 2839906"/>
              <a:gd name="connsiteX123" fmla="*/ 507379 w 2442118"/>
              <a:gd name="connsiteY123" fmla="*/ 1948115 h 2839906"/>
              <a:gd name="connsiteX124" fmla="*/ 507379 w 2442118"/>
              <a:gd name="connsiteY124" fmla="*/ 1702791 h 2839906"/>
              <a:gd name="connsiteX125" fmla="*/ 568712 w 2442118"/>
              <a:gd name="connsiteY125" fmla="*/ 1641458 h 2839906"/>
              <a:gd name="connsiteX126" fmla="*/ 61333 w 2442118"/>
              <a:gd name="connsiteY126" fmla="*/ 1641458 h 2839906"/>
              <a:gd name="connsiteX127" fmla="*/ 351269 w 2442118"/>
              <a:gd name="connsiteY127" fmla="*/ 1641458 h 2839906"/>
              <a:gd name="connsiteX128" fmla="*/ 412602 w 2442118"/>
              <a:gd name="connsiteY128" fmla="*/ 1702791 h 2839906"/>
              <a:gd name="connsiteX129" fmla="*/ 412602 w 2442118"/>
              <a:gd name="connsiteY129" fmla="*/ 1948115 h 2839906"/>
              <a:gd name="connsiteX130" fmla="*/ 351269 w 2442118"/>
              <a:gd name="connsiteY130" fmla="*/ 2009448 h 2839906"/>
              <a:gd name="connsiteX131" fmla="*/ 61333 w 2442118"/>
              <a:gd name="connsiteY131" fmla="*/ 2009448 h 2839906"/>
              <a:gd name="connsiteX132" fmla="*/ 0 w 2442118"/>
              <a:gd name="connsiteY132" fmla="*/ 1948115 h 2839906"/>
              <a:gd name="connsiteX133" fmla="*/ 0 w 2442118"/>
              <a:gd name="connsiteY133" fmla="*/ 1702791 h 2839906"/>
              <a:gd name="connsiteX134" fmla="*/ 61333 w 2442118"/>
              <a:gd name="connsiteY134" fmla="*/ 1641458 h 2839906"/>
              <a:gd name="connsiteX135" fmla="*/ 2090849 w 2442118"/>
              <a:gd name="connsiteY135" fmla="*/ 1225074 h 2839906"/>
              <a:gd name="connsiteX136" fmla="*/ 2380785 w 2442118"/>
              <a:gd name="connsiteY136" fmla="*/ 1225074 h 2839906"/>
              <a:gd name="connsiteX137" fmla="*/ 2442118 w 2442118"/>
              <a:gd name="connsiteY137" fmla="*/ 1286407 h 2839906"/>
              <a:gd name="connsiteX138" fmla="*/ 2442118 w 2442118"/>
              <a:gd name="connsiteY138" fmla="*/ 1531731 h 2839906"/>
              <a:gd name="connsiteX139" fmla="*/ 2380785 w 2442118"/>
              <a:gd name="connsiteY139" fmla="*/ 1593064 h 2839906"/>
              <a:gd name="connsiteX140" fmla="*/ 2090849 w 2442118"/>
              <a:gd name="connsiteY140" fmla="*/ 1593064 h 2839906"/>
              <a:gd name="connsiteX141" fmla="*/ 2029516 w 2442118"/>
              <a:gd name="connsiteY141" fmla="*/ 1531731 h 2839906"/>
              <a:gd name="connsiteX142" fmla="*/ 2029516 w 2442118"/>
              <a:gd name="connsiteY142" fmla="*/ 1286407 h 2839906"/>
              <a:gd name="connsiteX143" fmla="*/ 2090849 w 2442118"/>
              <a:gd name="connsiteY143" fmla="*/ 1225074 h 2839906"/>
              <a:gd name="connsiteX144" fmla="*/ 1583470 w 2442118"/>
              <a:gd name="connsiteY144" fmla="*/ 1225074 h 2839906"/>
              <a:gd name="connsiteX145" fmla="*/ 1873406 w 2442118"/>
              <a:gd name="connsiteY145" fmla="*/ 1225074 h 2839906"/>
              <a:gd name="connsiteX146" fmla="*/ 1934739 w 2442118"/>
              <a:gd name="connsiteY146" fmla="*/ 1286407 h 2839906"/>
              <a:gd name="connsiteX147" fmla="*/ 1934739 w 2442118"/>
              <a:gd name="connsiteY147" fmla="*/ 1531731 h 2839906"/>
              <a:gd name="connsiteX148" fmla="*/ 1873406 w 2442118"/>
              <a:gd name="connsiteY148" fmla="*/ 1593064 h 2839906"/>
              <a:gd name="connsiteX149" fmla="*/ 1583470 w 2442118"/>
              <a:gd name="connsiteY149" fmla="*/ 1593064 h 2839906"/>
              <a:gd name="connsiteX150" fmla="*/ 1522137 w 2442118"/>
              <a:gd name="connsiteY150" fmla="*/ 1531731 h 2839906"/>
              <a:gd name="connsiteX151" fmla="*/ 1522137 w 2442118"/>
              <a:gd name="connsiteY151" fmla="*/ 1286407 h 2839906"/>
              <a:gd name="connsiteX152" fmla="*/ 1583470 w 2442118"/>
              <a:gd name="connsiteY152" fmla="*/ 1225074 h 2839906"/>
              <a:gd name="connsiteX153" fmla="*/ 1076091 w 2442118"/>
              <a:gd name="connsiteY153" fmla="*/ 1225074 h 2839906"/>
              <a:gd name="connsiteX154" fmla="*/ 1366027 w 2442118"/>
              <a:gd name="connsiteY154" fmla="*/ 1225074 h 2839906"/>
              <a:gd name="connsiteX155" fmla="*/ 1427360 w 2442118"/>
              <a:gd name="connsiteY155" fmla="*/ 1286407 h 2839906"/>
              <a:gd name="connsiteX156" fmla="*/ 1427360 w 2442118"/>
              <a:gd name="connsiteY156" fmla="*/ 1531731 h 2839906"/>
              <a:gd name="connsiteX157" fmla="*/ 1366027 w 2442118"/>
              <a:gd name="connsiteY157" fmla="*/ 1593064 h 2839906"/>
              <a:gd name="connsiteX158" fmla="*/ 1076091 w 2442118"/>
              <a:gd name="connsiteY158" fmla="*/ 1593064 h 2839906"/>
              <a:gd name="connsiteX159" fmla="*/ 1014758 w 2442118"/>
              <a:gd name="connsiteY159" fmla="*/ 1531731 h 2839906"/>
              <a:gd name="connsiteX160" fmla="*/ 1014758 w 2442118"/>
              <a:gd name="connsiteY160" fmla="*/ 1286407 h 2839906"/>
              <a:gd name="connsiteX161" fmla="*/ 1076091 w 2442118"/>
              <a:gd name="connsiteY161" fmla="*/ 1225074 h 2839906"/>
              <a:gd name="connsiteX162" fmla="*/ 568712 w 2442118"/>
              <a:gd name="connsiteY162" fmla="*/ 1225074 h 2839906"/>
              <a:gd name="connsiteX163" fmla="*/ 858648 w 2442118"/>
              <a:gd name="connsiteY163" fmla="*/ 1225074 h 2839906"/>
              <a:gd name="connsiteX164" fmla="*/ 919981 w 2442118"/>
              <a:gd name="connsiteY164" fmla="*/ 1286407 h 2839906"/>
              <a:gd name="connsiteX165" fmla="*/ 919981 w 2442118"/>
              <a:gd name="connsiteY165" fmla="*/ 1531731 h 2839906"/>
              <a:gd name="connsiteX166" fmla="*/ 858648 w 2442118"/>
              <a:gd name="connsiteY166" fmla="*/ 1593064 h 2839906"/>
              <a:gd name="connsiteX167" fmla="*/ 568712 w 2442118"/>
              <a:gd name="connsiteY167" fmla="*/ 1593064 h 2839906"/>
              <a:gd name="connsiteX168" fmla="*/ 507379 w 2442118"/>
              <a:gd name="connsiteY168" fmla="*/ 1531731 h 2839906"/>
              <a:gd name="connsiteX169" fmla="*/ 507379 w 2442118"/>
              <a:gd name="connsiteY169" fmla="*/ 1286407 h 2839906"/>
              <a:gd name="connsiteX170" fmla="*/ 568712 w 2442118"/>
              <a:gd name="connsiteY170" fmla="*/ 1225074 h 2839906"/>
              <a:gd name="connsiteX171" fmla="*/ 61333 w 2442118"/>
              <a:gd name="connsiteY171" fmla="*/ 1225074 h 2839906"/>
              <a:gd name="connsiteX172" fmla="*/ 351269 w 2442118"/>
              <a:gd name="connsiteY172" fmla="*/ 1225074 h 2839906"/>
              <a:gd name="connsiteX173" fmla="*/ 412602 w 2442118"/>
              <a:gd name="connsiteY173" fmla="*/ 1286407 h 2839906"/>
              <a:gd name="connsiteX174" fmla="*/ 412602 w 2442118"/>
              <a:gd name="connsiteY174" fmla="*/ 1531731 h 2839906"/>
              <a:gd name="connsiteX175" fmla="*/ 351269 w 2442118"/>
              <a:gd name="connsiteY175" fmla="*/ 1593064 h 2839906"/>
              <a:gd name="connsiteX176" fmla="*/ 61333 w 2442118"/>
              <a:gd name="connsiteY176" fmla="*/ 1593064 h 2839906"/>
              <a:gd name="connsiteX177" fmla="*/ 0 w 2442118"/>
              <a:gd name="connsiteY177" fmla="*/ 1531731 h 2839906"/>
              <a:gd name="connsiteX178" fmla="*/ 0 w 2442118"/>
              <a:gd name="connsiteY178" fmla="*/ 1286407 h 2839906"/>
              <a:gd name="connsiteX179" fmla="*/ 61333 w 2442118"/>
              <a:gd name="connsiteY179" fmla="*/ 1225074 h 2839906"/>
              <a:gd name="connsiteX180" fmla="*/ 2090849 w 2442118"/>
              <a:gd name="connsiteY180" fmla="*/ 817207 h 2839906"/>
              <a:gd name="connsiteX181" fmla="*/ 2380785 w 2442118"/>
              <a:gd name="connsiteY181" fmla="*/ 817207 h 2839906"/>
              <a:gd name="connsiteX182" fmla="*/ 2442118 w 2442118"/>
              <a:gd name="connsiteY182" fmla="*/ 878540 h 2839906"/>
              <a:gd name="connsiteX183" fmla="*/ 2442118 w 2442118"/>
              <a:gd name="connsiteY183" fmla="*/ 1123864 h 2839906"/>
              <a:gd name="connsiteX184" fmla="*/ 2380785 w 2442118"/>
              <a:gd name="connsiteY184" fmla="*/ 1185197 h 2839906"/>
              <a:gd name="connsiteX185" fmla="*/ 2090849 w 2442118"/>
              <a:gd name="connsiteY185" fmla="*/ 1185197 h 2839906"/>
              <a:gd name="connsiteX186" fmla="*/ 2029516 w 2442118"/>
              <a:gd name="connsiteY186" fmla="*/ 1123864 h 2839906"/>
              <a:gd name="connsiteX187" fmla="*/ 2029516 w 2442118"/>
              <a:gd name="connsiteY187" fmla="*/ 878540 h 2839906"/>
              <a:gd name="connsiteX188" fmla="*/ 2090849 w 2442118"/>
              <a:gd name="connsiteY188" fmla="*/ 817207 h 2839906"/>
              <a:gd name="connsiteX189" fmla="*/ 1583470 w 2442118"/>
              <a:gd name="connsiteY189" fmla="*/ 817207 h 2839906"/>
              <a:gd name="connsiteX190" fmla="*/ 1873406 w 2442118"/>
              <a:gd name="connsiteY190" fmla="*/ 817207 h 2839906"/>
              <a:gd name="connsiteX191" fmla="*/ 1934739 w 2442118"/>
              <a:gd name="connsiteY191" fmla="*/ 878540 h 2839906"/>
              <a:gd name="connsiteX192" fmla="*/ 1934739 w 2442118"/>
              <a:gd name="connsiteY192" fmla="*/ 1123864 h 2839906"/>
              <a:gd name="connsiteX193" fmla="*/ 1873406 w 2442118"/>
              <a:gd name="connsiteY193" fmla="*/ 1185197 h 2839906"/>
              <a:gd name="connsiteX194" fmla="*/ 1583470 w 2442118"/>
              <a:gd name="connsiteY194" fmla="*/ 1185197 h 2839906"/>
              <a:gd name="connsiteX195" fmla="*/ 1522137 w 2442118"/>
              <a:gd name="connsiteY195" fmla="*/ 1123864 h 2839906"/>
              <a:gd name="connsiteX196" fmla="*/ 1522137 w 2442118"/>
              <a:gd name="connsiteY196" fmla="*/ 878540 h 2839906"/>
              <a:gd name="connsiteX197" fmla="*/ 1583470 w 2442118"/>
              <a:gd name="connsiteY197" fmla="*/ 817207 h 2839906"/>
              <a:gd name="connsiteX198" fmla="*/ 1076091 w 2442118"/>
              <a:gd name="connsiteY198" fmla="*/ 817207 h 2839906"/>
              <a:gd name="connsiteX199" fmla="*/ 1366027 w 2442118"/>
              <a:gd name="connsiteY199" fmla="*/ 817207 h 2839906"/>
              <a:gd name="connsiteX200" fmla="*/ 1427360 w 2442118"/>
              <a:gd name="connsiteY200" fmla="*/ 878540 h 2839906"/>
              <a:gd name="connsiteX201" fmla="*/ 1427360 w 2442118"/>
              <a:gd name="connsiteY201" fmla="*/ 1123864 h 2839906"/>
              <a:gd name="connsiteX202" fmla="*/ 1366027 w 2442118"/>
              <a:gd name="connsiteY202" fmla="*/ 1185197 h 2839906"/>
              <a:gd name="connsiteX203" fmla="*/ 1076091 w 2442118"/>
              <a:gd name="connsiteY203" fmla="*/ 1185197 h 2839906"/>
              <a:gd name="connsiteX204" fmla="*/ 1014758 w 2442118"/>
              <a:gd name="connsiteY204" fmla="*/ 1123864 h 2839906"/>
              <a:gd name="connsiteX205" fmla="*/ 1014758 w 2442118"/>
              <a:gd name="connsiteY205" fmla="*/ 878540 h 2839906"/>
              <a:gd name="connsiteX206" fmla="*/ 1076091 w 2442118"/>
              <a:gd name="connsiteY206" fmla="*/ 817207 h 2839906"/>
              <a:gd name="connsiteX207" fmla="*/ 568712 w 2442118"/>
              <a:gd name="connsiteY207" fmla="*/ 817207 h 2839906"/>
              <a:gd name="connsiteX208" fmla="*/ 858648 w 2442118"/>
              <a:gd name="connsiteY208" fmla="*/ 817207 h 2839906"/>
              <a:gd name="connsiteX209" fmla="*/ 919981 w 2442118"/>
              <a:gd name="connsiteY209" fmla="*/ 878540 h 2839906"/>
              <a:gd name="connsiteX210" fmla="*/ 919981 w 2442118"/>
              <a:gd name="connsiteY210" fmla="*/ 1123864 h 2839906"/>
              <a:gd name="connsiteX211" fmla="*/ 858648 w 2442118"/>
              <a:gd name="connsiteY211" fmla="*/ 1185197 h 2839906"/>
              <a:gd name="connsiteX212" fmla="*/ 568712 w 2442118"/>
              <a:gd name="connsiteY212" fmla="*/ 1185197 h 2839906"/>
              <a:gd name="connsiteX213" fmla="*/ 507379 w 2442118"/>
              <a:gd name="connsiteY213" fmla="*/ 1123864 h 2839906"/>
              <a:gd name="connsiteX214" fmla="*/ 507379 w 2442118"/>
              <a:gd name="connsiteY214" fmla="*/ 878540 h 2839906"/>
              <a:gd name="connsiteX215" fmla="*/ 568712 w 2442118"/>
              <a:gd name="connsiteY215" fmla="*/ 817207 h 2839906"/>
              <a:gd name="connsiteX216" fmla="*/ 61333 w 2442118"/>
              <a:gd name="connsiteY216" fmla="*/ 817207 h 2839906"/>
              <a:gd name="connsiteX217" fmla="*/ 351269 w 2442118"/>
              <a:gd name="connsiteY217" fmla="*/ 817207 h 2839906"/>
              <a:gd name="connsiteX218" fmla="*/ 412602 w 2442118"/>
              <a:gd name="connsiteY218" fmla="*/ 878540 h 2839906"/>
              <a:gd name="connsiteX219" fmla="*/ 412602 w 2442118"/>
              <a:gd name="connsiteY219" fmla="*/ 1123864 h 2839906"/>
              <a:gd name="connsiteX220" fmla="*/ 351269 w 2442118"/>
              <a:gd name="connsiteY220" fmla="*/ 1185197 h 2839906"/>
              <a:gd name="connsiteX221" fmla="*/ 61333 w 2442118"/>
              <a:gd name="connsiteY221" fmla="*/ 1185197 h 2839906"/>
              <a:gd name="connsiteX222" fmla="*/ 0 w 2442118"/>
              <a:gd name="connsiteY222" fmla="*/ 1123864 h 2839906"/>
              <a:gd name="connsiteX223" fmla="*/ 0 w 2442118"/>
              <a:gd name="connsiteY223" fmla="*/ 878540 h 2839906"/>
              <a:gd name="connsiteX224" fmla="*/ 61333 w 2442118"/>
              <a:gd name="connsiteY224" fmla="*/ 817207 h 2839906"/>
              <a:gd name="connsiteX225" fmla="*/ 2090849 w 2442118"/>
              <a:gd name="connsiteY225" fmla="*/ 407867 h 2839906"/>
              <a:gd name="connsiteX226" fmla="*/ 2380785 w 2442118"/>
              <a:gd name="connsiteY226" fmla="*/ 407867 h 2839906"/>
              <a:gd name="connsiteX227" fmla="*/ 2442118 w 2442118"/>
              <a:gd name="connsiteY227" fmla="*/ 469200 h 2839906"/>
              <a:gd name="connsiteX228" fmla="*/ 2442118 w 2442118"/>
              <a:gd name="connsiteY228" fmla="*/ 714524 h 2839906"/>
              <a:gd name="connsiteX229" fmla="*/ 2380785 w 2442118"/>
              <a:gd name="connsiteY229" fmla="*/ 775857 h 2839906"/>
              <a:gd name="connsiteX230" fmla="*/ 2090849 w 2442118"/>
              <a:gd name="connsiteY230" fmla="*/ 775857 h 2839906"/>
              <a:gd name="connsiteX231" fmla="*/ 2029516 w 2442118"/>
              <a:gd name="connsiteY231" fmla="*/ 714524 h 2839906"/>
              <a:gd name="connsiteX232" fmla="*/ 2029516 w 2442118"/>
              <a:gd name="connsiteY232" fmla="*/ 469200 h 2839906"/>
              <a:gd name="connsiteX233" fmla="*/ 2090849 w 2442118"/>
              <a:gd name="connsiteY233" fmla="*/ 407867 h 2839906"/>
              <a:gd name="connsiteX234" fmla="*/ 1583470 w 2442118"/>
              <a:gd name="connsiteY234" fmla="*/ 407867 h 2839906"/>
              <a:gd name="connsiteX235" fmla="*/ 1873406 w 2442118"/>
              <a:gd name="connsiteY235" fmla="*/ 407867 h 2839906"/>
              <a:gd name="connsiteX236" fmla="*/ 1934739 w 2442118"/>
              <a:gd name="connsiteY236" fmla="*/ 469200 h 2839906"/>
              <a:gd name="connsiteX237" fmla="*/ 1934739 w 2442118"/>
              <a:gd name="connsiteY237" fmla="*/ 714524 h 2839906"/>
              <a:gd name="connsiteX238" fmla="*/ 1873406 w 2442118"/>
              <a:gd name="connsiteY238" fmla="*/ 775857 h 2839906"/>
              <a:gd name="connsiteX239" fmla="*/ 1583470 w 2442118"/>
              <a:gd name="connsiteY239" fmla="*/ 775857 h 2839906"/>
              <a:gd name="connsiteX240" fmla="*/ 1522137 w 2442118"/>
              <a:gd name="connsiteY240" fmla="*/ 714524 h 2839906"/>
              <a:gd name="connsiteX241" fmla="*/ 1522137 w 2442118"/>
              <a:gd name="connsiteY241" fmla="*/ 469200 h 2839906"/>
              <a:gd name="connsiteX242" fmla="*/ 1583470 w 2442118"/>
              <a:gd name="connsiteY242" fmla="*/ 407867 h 2839906"/>
              <a:gd name="connsiteX243" fmla="*/ 1076091 w 2442118"/>
              <a:gd name="connsiteY243" fmla="*/ 407867 h 2839906"/>
              <a:gd name="connsiteX244" fmla="*/ 1366027 w 2442118"/>
              <a:gd name="connsiteY244" fmla="*/ 407867 h 2839906"/>
              <a:gd name="connsiteX245" fmla="*/ 1427360 w 2442118"/>
              <a:gd name="connsiteY245" fmla="*/ 469200 h 2839906"/>
              <a:gd name="connsiteX246" fmla="*/ 1427360 w 2442118"/>
              <a:gd name="connsiteY246" fmla="*/ 714524 h 2839906"/>
              <a:gd name="connsiteX247" fmla="*/ 1366027 w 2442118"/>
              <a:gd name="connsiteY247" fmla="*/ 775857 h 2839906"/>
              <a:gd name="connsiteX248" fmla="*/ 1076091 w 2442118"/>
              <a:gd name="connsiteY248" fmla="*/ 775857 h 2839906"/>
              <a:gd name="connsiteX249" fmla="*/ 1014758 w 2442118"/>
              <a:gd name="connsiteY249" fmla="*/ 714524 h 2839906"/>
              <a:gd name="connsiteX250" fmla="*/ 1014758 w 2442118"/>
              <a:gd name="connsiteY250" fmla="*/ 469200 h 2839906"/>
              <a:gd name="connsiteX251" fmla="*/ 1076091 w 2442118"/>
              <a:gd name="connsiteY251" fmla="*/ 407867 h 2839906"/>
              <a:gd name="connsiteX252" fmla="*/ 568712 w 2442118"/>
              <a:gd name="connsiteY252" fmla="*/ 407867 h 2839906"/>
              <a:gd name="connsiteX253" fmla="*/ 858648 w 2442118"/>
              <a:gd name="connsiteY253" fmla="*/ 407867 h 2839906"/>
              <a:gd name="connsiteX254" fmla="*/ 919981 w 2442118"/>
              <a:gd name="connsiteY254" fmla="*/ 469200 h 2839906"/>
              <a:gd name="connsiteX255" fmla="*/ 919981 w 2442118"/>
              <a:gd name="connsiteY255" fmla="*/ 714524 h 2839906"/>
              <a:gd name="connsiteX256" fmla="*/ 858648 w 2442118"/>
              <a:gd name="connsiteY256" fmla="*/ 775857 h 2839906"/>
              <a:gd name="connsiteX257" fmla="*/ 568712 w 2442118"/>
              <a:gd name="connsiteY257" fmla="*/ 775857 h 2839906"/>
              <a:gd name="connsiteX258" fmla="*/ 507379 w 2442118"/>
              <a:gd name="connsiteY258" fmla="*/ 714524 h 2839906"/>
              <a:gd name="connsiteX259" fmla="*/ 507379 w 2442118"/>
              <a:gd name="connsiteY259" fmla="*/ 469200 h 2839906"/>
              <a:gd name="connsiteX260" fmla="*/ 568712 w 2442118"/>
              <a:gd name="connsiteY260" fmla="*/ 407867 h 2839906"/>
              <a:gd name="connsiteX261" fmla="*/ 61333 w 2442118"/>
              <a:gd name="connsiteY261" fmla="*/ 407867 h 2839906"/>
              <a:gd name="connsiteX262" fmla="*/ 351269 w 2442118"/>
              <a:gd name="connsiteY262" fmla="*/ 407867 h 2839906"/>
              <a:gd name="connsiteX263" fmla="*/ 412602 w 2442118"/>
              <a:gd name="connsiteY263" fmla="*/ 469200 h 2839906"/>
              <a:gd name="connsiteX264" fmla="*/ 412602 w 2442118"/>
              <a:gd name="connsiteY264" fmla="*/ 714524 h 2839906"/>
              <a:gd name="connsiteX265" fmla="*/ 351269 w 2442118"/>
              <a:gd name="connsiteY265" fmla="*/ 775857 h 2839906"/>
              <a:gd name="connsiteX266" fmla="*/ 61333 w 2442118"/>
              <a:gd name="connsiteY266" fmla="*/ 775857 h 2839906"/>
              <a:gd name="connsiteX267" fmla="*/ 0 w 2442118"/>
              <a:gd name="connsiteY267" fmla="*/ 714524 h 2839906"/>
              <a:gd name="connsiteX268" fmla="*/ 0 w 2442118"/>
              <a:gd name="connsiteY268" fmla="*/ 469200 h 2839906"/>
              <a:gd name="connsiteX269" fmla="*/ 61333 w 2442118"/>
              <a:gd name="connsiteY269" fmla="*/ 407867 h 2839906"/>
              <a:gd name="connsiteX270" fmla="*/ 2090849 w 2442118"/>
              <a:gd name="connsiteY270" fmla="*/ 0 h 2839906"/>
              <a:gd name="connsiteX271" fmla="*/ 2380785 w 2442118"/>
              <a:gd name="connsiteY271" fmla="*/ 0 h 2839906"/>
              <a:gd name="connsiteX272" fmla="*/ 2442118 w 2442118"/>
              <a:gd name="connsiteY272" fmla="*/ 61333 h 2839906"/>
              <a:gd name="connsiteX273" fmla="*/ 2442118 w 2442118"/>
              <a:gd name="connsiteY273" fmla="*/ 306657 h 2839906"/>
              <a:gd name="connsiteX274" fmla="*/ 2380785 w 2442118"/>
              <a:gd name="connsiteY274" fmla="*/ 367990 h 2839906"/>
              <a:gd name="connsiteX275" fmla="*/ 2090849 w 2442118"/>
              <a:gd name="connsiteY275" fmla="*/ 367990 h 2839906"/>
              <a:gd name="connsiteX276" fmla="*/ 2029516 w 2442118"/>
              <a:gd name="connsiteY276" fmla="*/ 306657 h 2839906"/>
              <a:gd name="connsiteX277" fmla="*/ 2029516 w 2442118"/>
              <a:gd name="connsiteY277" fmla="*/ 61333 h 2839906"/>
              <a:gd name="connsiteX278" fmla="*/ 2090849 w 2442118"/>
              <a:gd name="connsiteY278" fmla="*/ 0 h 2839906"/>
              <a:gd name="connsiteX279" fmla="*/ 1583470 w 2442118"/>
              <a:gd name="connsiteY279" fmla="*/ 0 h 2839906"/>
              <a:gd name="connsiteX280" fmla="*/ 1873406 w 2442118"/>
              <a:gd name="connsiteY280" fmla="*/ 0 h 2839906"/>
              <a:gd name="connsiteX281" fmla="*/ 1934739 w 2442118"/>
              <a:gd name="connsiteY281" fmla="*/ 61333 h 2839906"/>
              <a:gd name="connsiteX282" fmla="*/ 1934739 w 2442118"/>
              <a:gd name="connsiteY282" fmla="*/ 306657 h 2839906"/>
              <a:gd name="connsiteX283" fmla="*/ 1873406 w 2442118"/>
              <a:gd name="connsiteY283" fmla="*/ 367990 h 2839906"/>
              <a:gd name="connsiteX284" fmla="*/ 1583470 w 2442118"/>
              <a:gd name="connsiteY284" fmla="*/ 367990 h 2839906"/>
              <a:gd name="connsiteX285" fmla="*/ 1522137 w 2442118"/>
              <a:gd name="connsiteY285" fmla="*/ 306657 h 2839906"/>
              <a:gd name="connsiteX286" fmla="*/ 1522137 w 2442118"/>
              <a:gd name="connsiteY286" fmla="*/ 61333 h 2839906"/>
              <a:gd name="connsiteX287" fmla="*/ 1583470 w 2442118"/>
              <a:gd name="connsiteY287" fmla="*/ 0 h 2839906"/>
              <a:gd name="connsiteX288" fmla="*/ 1076091 w 2442118"/>
              <a:gd name="connsiteY288" fmla="*/ 0 h 2839906"/>
              <a:gd name="connsiteX289" fmla="*/ 1366027 w 2442118"/>
              <a:gd name="connsiteY289" fmla="*/ 0 h 2839906"/>
              <a:gd name="connsiteX290" fmla="*/ 1427360 w 2442118"/>
              <a:gd name="connsiteY290" fmla="*/ 61333 h 2839906"/>
              <a:gd name="connsiteX291" fmla="*/ 1427360 w 2442118"/>
              <a:gd name="connsiteY291" fmla="*/ 306657 h 2839906"/>
              <a:gd name="connsiteX292" fmla="*/ 1366027 w 2442118"/>
              <a:gd name="connsiteY292" fmla="*/ 367990 h 2839906"/>
              <a:gd name="connsiteX293" fmla="*/ 1076091 w 2442118"/>
              <a:gd name="connsiteY293" fmla="*/ 367990 h 2839906"/>
              <a:gd name="connsiteX294" fmla="*/ 1014758 w 2442118"/>
              <a:gd name="connsiteY294" fmla="*/ 306657 h 2839906"/>
              <a:gd name="connsiteX295" fmla="*/ 1014758 w 2442118"/>
              <a:gd name="connsiteY295" fmla="*/ 61333 h 2839906"/>
              <a:gd name="connsiteX296" fmla="*/ 1076091 w 2442118"/>
              <a:gd name="connsiteY296" fmla="*/ 0 h 2839906"/>
              <a:gd name="connsiteX297" fmla="*/ 568712 w 2442118"/>
              <a:gd name="connsiteY297" fmla="*/ 0 h 2839906"/>
              <a:gd name="connsiteX298" fmla="*/ 858648 w 2442118"/>
              <a:gd name="connsiteY298" fmla="*/ 0 h 2839906"/>
              <a:gd name="connsiteX299" fmla="*/ 919981 w 2442118"/>
              <a:gd name="connsiteY299" fmla="*/ 61333 h 2839906"/>
              <a:gd name="connsiteX300" fmla="*/ 919981 w 2442118"/>
              <a:gd name="connsiteY300" fmla="*/ 306657 h 2839906"/>
              <a:gd name="connsiteX301" fmla="*/ 858648 w 2442118"/>
              <a:gd name="connsiteY301" fmla="*/ 367990 h 2839906"/>
              <a:gd name="connsiteX302" fmla="*/ 568712 w 2442118"/>
              <a:gd name="connsiteY302" fmla="*/ 367990 h 2839906"/>
              <a:gd name="connsiteX303" fmla="*/ 507379 w 2442118"/>
              <a:gd name="connsiteY303" fmla="*/ 306657 h 2839906"/>
              <a:gd name="connsiteX304" fmla="*/ 507379 w 2442118"/>
              <a:gd name="connsiteY304" fmla="*/ 61333 h 2839906"/>
              <a:gd name="connsiteX305" fmla="*/ 568712 w 2442118"/>
              <a:gd name="connsiteY305" fmla="*/ 0 h 2839906"/>
              <a:gd name="connsiteX306" fmla="*/ 61333 w 2442118"/>
              <a:gd name="connsiteY306" fmla="*/ 0 h 2839906"/>
              <a:gd name="connsiteX307" fmla="*/ 351269 w 2442118"/>
              <a:gd name="connsiteY307" fmla="*/ 0 h 2839906"/>
              <a:gd name="connsiteX308" fmla="*/ 412602 w 2442118"/>
              <a:gd name="connsiteY308" fmla="*/ 61333 h 2839906"/>
              <a:gd name="connsiteX309" fmla="*/ 412602 w 2442118"/>
              <a:gd name="connsiteY309" fmla="*/ 306657 h 2839906"/>
              <a:gd name="connsiteX310" fmla="*/ 351269 w 2442118"/>
              <a:gd name="connsiteY310" fmla="*/ 367990 h 2839906"/>
              <a:gd name="connsiteX311" fmla="*/ 61333 w 2442118"/>
              <a:gd name="connsiteY311" fmla="*/ 367990 h 2839906"/>
              <a:gd name="connsiteX312" fmla="*/ 0 w 2442118"/>
              <a:gd name="connsiteY312" fmla="*/ 306657 h 2839906"/>
              <a:gd name="connsiteX313" fmla="*/ 0 w 2442118"/>
              <a:gd name="connsiteY313" fmla="*/ 61333 h 2839906"/>
              <a:gd name="connsiteX314" fmla="*/ 61333 w 2442118"/>
              <a:gd name="connsiteY314" fmla="*/ 0 h 28399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</a:cxnLst>
            <a:rect l="l" t="t" r="r" b="b"/>
            <a:pathLst>
              <a:path w="2442118" h="2839906">
                <a:moveTo>
                  <a:pt x="2090849" y="2471916"/>
                </a:moveTo>
                <a:lnTo>
                  <a:pt x="2380785" y="2471916"/>
                </a:lnTo>
                <a:cubicBezTo>
                  <a:pt x="2414658" y="2471916"/>
                  <a:pt x="2442118" y="2499376"/>
                  <a:pt x="2442118" y="2533249"/>
                </a:cubicBezTo>
                <a:lnTo>
                  <a:pt x="2442118" y="2778573"/>
                </a:lnTo>
                <a:cubicBezTo>
                  <a:pt x="2442118" y="2812446"/>
                  <a:pt x="2414658" y="2839906"/>
                  <a:pt x="2380785" y="2839906"/>
                </a:cubicBezTo>
                <a:lnTo>
                  <a:pt x="2090849" y="2839906"/>
                </a:lnTo>
                <a:cubicBezTo>
                  <a:pt x="2056976" y="2839906"/>
                  <a:pt x="2029516" y="2812446"/>
                  <a:pt x="2029516" y="2778573"/>
                </a:cubicBezTo>
                <a:lnTo>
                  <a:pt x="2029516" y="2533249"/>
                </a:lnTo>
                <a:cubicBezTo>
                  <a:pt x="2029516" y="2499376"/>
                  <a:pt x="2056976" y="2471916"/>
                  <a:pt x="2090849" y="2471916"/>
                </a:cubicBezTo>
                <a:close/>
                <a:moveTo>
                  <a:pt x="1583470" y="2471916"/>
                </a:moveTo>
                <a:lnTo>
                  <a:pt x="1873406" y="2471916"/>
                </a:lnTo>
                <a:cubicBezTo>
                  <a:pt x="1907279" y="2471916"/>
                  <a:pt x="1934739" y="2499376"/>
                  <a:pt x="1934739" y="2533249"/>
                </a:cubicBezTo>
                <a:lnTo>
                  <a:pt x="1934739" y="2778573"/>
                </a:lnTo>
                <a:cubicBezTo>
                  <a:pt x="1934739" y="2812446"/>
                  <a:pt x="1907279" y="2839906"/>
                  <a:pt x="1873406" y="2839906"/>
                </a:cubicBezTo>
                <a:lnTo>
                  <a:pt x="1583470" y="2839906"/>
                </a:lnTo>
                <a:cubicBezTo>
                  <a:pt x="1549597" y="2839906"/>
                  <a:pt x="1522137" y="2812446"/>
                  <a:pt x="1522137" y="2778573"/>
                </a:cubicBezTo>
                <a:lnTo>
                  <a:pt x="1522137" y="2533249"/>
                </a:lnTo>
                <a:cubicBezTo>
                  <a:pt x="1522137" y="2499376"/>
                  <a:pt x="1549597" y="2471916"/>
                  <a:pt x="1583470" y="2471916"/>
                </a:cubicBezTo>
                <a:close/>
                <a:moveTo>
                  <a:pt x="1076091" y="2471916"/>
                </a:moveTo>
                <a:lnTo>
                  <a:pt x="1366027" y="2471916"/>
                </a:lnTo>
                <a:cubicBezTo>
                  <a:pt x="1399900" y="2471916"/>
                  <a:pt x="1427360" y="2499376"/>
                  <a:pt x="1427360" y="2533249"/>
                </a:cubicBezTo>
                <a:lnTo>
                  <a:pt x="1427360" y="2778573"/>
                </a:lnTo>
                <a:cubicBezTo>
                  <a:pt x="1427360" y="2812446"/>
                  <a:pt x="1399900" y="2839906"/>
                  <a:pt x="1366027" y="2839906"/>
                </a:cubicBezTo>
                <a:lnTo>
                  <a:pt x="1076091" y="2839906"/>
                </a:lnTo>
                <a:cubicBezTo>
                  <a:pt x="1042218" y="2839906"/>
                  <a:pt x="1014758" y="2812446"/>
                  <a:pt x="1014758" y="2778573"/>
                </a:cubicBezTo>
                <a:lnTo>
                  <a:pt x="1014758" y="2533249"/>
                </a:lnTo>
                <a:cubicBezTo>
                  <a:pt x="1014758" y="2499376"/>
                  <a:pt x="1042218" y="2471916"/>
                  <a:pt x="1076091" y="2471916"/>
                </a:cubicBezTo>
                <a:close/>
                <a:moveTo>
                  <a:pt x="568712" y="2471916"/>
                </a:moveTo>
                <a:lnTo>
                  <a:pt x="858648" y="2471916"/>
                </a:lnTo>
                <a:cubicBezTo>
                  <a:pt x="892521" y="2471916"/>
                  <a:pt x="919981" y="2499376"/>
                  <a:pt x="919981" y="2533249"/>
                </a:cubicBezTo>
                <a:lnTo>
                  <a:pt x="919981" y="2778573"/>
                </a:lnTo>
                <a:cubicBezTo>
                  <a:pt x="919981" y="2812446"/>
                  <a:pt x="892521" y="2839906"/>
                  <a:pt x="858648" y="2839906"/>
                </a:cubicBezTo>
                <a:lnTo>
                  <a:pt x="568712" y="2839906"/>
                </a:lnTo>
                <a:cubicBezTo>
                  <a:pt x="534839" y="2839906"/>
                  <a:pt x="507379" y="2812446"/>
                  <a:pt x="507379" y="2778573"/>
                </a:cubicBezTo>
                <a:lnTo>
                  <a:pt x="507379" y="2533249"/>
                </a:lnTo>
                <a:cubicBezTo>
                  <a:pt x="507379" y="2499376"/>
                  <a:pt x="534839" y="2471916"/>
                  <a:pt x="568712" y="2471916"/>
                </a:cubicBezTo>
                <a:close/>
                <a:moveTo>
                  <a:pt x="61333" y="2471916"/>
                </a:moveTo>
                <a:lnTo>
                  <a:pt x="351269" y="2471916"/>
                </a:lnTo>
                <a:cubicBezTo>
                  <a:pt x="385142" y="2471916"/>
                  <a:pt x="412602" y="2499376"/>
                  <a:pt x="412602" y="2533249"/>
                </a:cubicBezTo>
                <a:lnTo>
                  <a:pt x="412602" y="2778573"/>
                </a:lnTo>
                <a:cubicBezTo>
                  <a:pt x="412602" y="2812446"/>
                  <a:pt x="385142" y="2839906"/>
                  <a:pt x="351269" y="2839906"/>
                </a:cubicBezTo>
                <a:lnTo>
                  <a:pt x="61333" y="2839906"/>
                </a:lnTo>
                <a:cubicBezTo>
                  <a:pt x="27460" y="2839906"/>
                  <a:pt x="0" y="2812446"/>
                  <a:pt x="0" y="2778573"/>
                </a:cubicBezTo>
                <a:lnTo>
                  <a:pt x="0" y="2533249"/>
                </a:lnTo>
                <a:cubicBezTo>
                  <a:pt x="0" y="2499376"/>
                  <a:pt x="27460" y="2471916"/>
                  <a:pt x="61333" y="2471916"/>
                </a:cubicBezTo>
                <a:close/>
                <a:moveTo>
                  <a:pt x="2090849" y="2064049"/>
                </a:moveTo>
                <a:lnTo>
                  <a:pt x="2380785" y="2064049"/>
                </a:lnTo>
                <a:cubicBezTo>
                  <a:pt x="2414658" y="2064049"/>
                  <a:pt x="2442118" y="2091509"/>
                  <a:pt x="2442118" y="2125382"/>
                </a:cubicBezTo>
                <a:lnTo>
                  <a:pt x="2442118" y="2370706"/>
                </a:lnTo>
                <a:cubicBezTo>
                  <a:pt x="2442118" y="2404579"/>
                  <a:pt x="2414658" y="2432039"/>
                  <a:pt x="2380785" y="2432039"/>
                </a:cubicBezTo>
                <a:lnTo>
                  <a:pt x="2090849" y="2432039"/>
                </a:lnTo>
                <a:cubicBezTo>
                  <a:pt x="2056976" y="2432039"/>
                  <a:pt x="2029516" y="2404579"/>
                  <a:pt x="2029516" y="2370706"/>
                </a:cubicBezTo>
                <a:lnTo>
                  <a:pt x="2029516" y="2125382"/>
                </a:lnTo>
                <a:cubicBezTo>
                  <a:pt x="2029516" y="2091509"/>
                  <a:pt x="2056976" y="2064049"/>
                  <a:pt x="2090849" y="2064049"/>
                </a:cubicBezTo>
                <a:close/>
                <a:moveTo>
                  <a:pt x="1583470" y="2064049"/>
                </a:moveTo>
                <a:lnTo>
                  <a:pt x="1873406" y="2064049"/>
                </a:lnTo>
                <a:cubicBezTo>
                  <a:pt x="1907279" y="2064049"/>
                  <a:pt x="1934739" y="2091509"/>
                  <a:pt x="1934739" y="2125382"/>
                </a:cubicBezTo>
                <a:lnTo>
                  <a:pt x="1934739" y="2370706"/>
                </a:lnTo>
                <a:cubicBezTo>
                  <a:pt x="1934739" y="2404579"/>
                  <a:pt x="1907279" y="2432039"/>
                  <a:pt x="1873406" y="2432039"/>
                </a:cubicBezTo>
                <a:lnTo>
                  <a:pt x="1583470" y="2432039"/>
                </a:lnTo>
                <a:cubicBezTo>
                  <a:pt x="1549597" y="2432039"/>
                  <a:pt x="1522137" y="2404579"/>
                  <a:pt x="1522137" y="2370706"/>
                </a:cubicBezTo>
                <a:lnTo>
                  <a:pt x="1522137" y="2125382"/>
                </a:lnTo>
                <a:cubicBezTo>
                  <a:pt x="1522137" y="2091509"/>
                  <a:pt x="1549597" y="2064049"/>
                  <a:pt x="1583470" y="2064049"/>
                </a:cubicBezTo>
                <a:close/>
                <a:moveTo>
                  <a:pt x="1076091" y="2064049"/>
                </a:moveTo>
                <a:lnTo>
                  <a:pt x="1366027" y="2064049"/>
                </a:lnTo>
                <a:cubicBezTo>
                  <a:pt x="1399900" y="2064049"/>
                  <a:pt x="1427360" y="2091509"/>
                  <a:pt x="1427360" y="2125382"/>
                </a:cubicBezTo>
                <a:lnTo>
                  <a:pt x="1427360" y="2370706"/>
                </a:lnTo>
                <a:cubicBezTo>
                  <a:pt x="1427360" y="2404579"/>
                  <a:pt x="1399900" y="2432039"/>
                  <a:pt x="1366027" y="2432039"/>
                </a:cubicBezTo>
                <a:lnTo>
                  <a:pt x="1076091" y="2432039"/>
                </a:lnTo>
                <a:cubicBezTo>
                  <a:pt x="1042218" y="2432039"/>
                  <a:pt x="1014758" y="2404579"/>
                  <a:pt x="1014758" y="2370706"/>
                </a:cubicBezTo>
                <a:lnTo>
                  <a:pt x="1014758" y="2125382"/>
                </a:lnTo>
                <a:cubicBezTo>
                  <a:pt x="1014758" y="2091509"/>
                  <a:pt x="1042218" y="2064049"/>
                  <a:pt x="1076091" y="2064049"/>
                </a:cubicBezTo>
                <a:close/>
                <a:moveTo>
                  <a:pt x="568712" y="2064049"/>
                </a:moveTo>
                <a:lnTo>
                  <a:pt x="858648" y="2064049"/>
                </a:lnTo>
                <a:cubicBezTo>
                  <a:pt x="892521" y="2064049"/>
                  <a:pt x="919981" y="2091509"/>
                  <a:pt x="919981" y="2125382"/>
                </a:cubicBezTo>
                <a:lnTo>
                  <a:pt x="919981" y="2370706"/>
                </a:lnTo>
                <a:cubicBezTo>
                  <a:pt x="919981" y="2404579"/>
                  <a:pt x="892521" y="2432039"/>
                  <a:pt x="858648" y="2432039"/>
                </a:cubicBezTo>
                <a:lnTo>
                  <a:pt x="568712" y="2432039"/>
                </a:lnTo>
                <a:cubicBezTo>
                  <a:pt x="534839" y="2432039"/>
                  <a:pt x="507379" y="2404579"/>
                  <a:pt x="507379" y="2370706"/>
                </a:cubicBezTo>
                <a:lnTo>
                  <a:pt x="507379" y="2125382"/>
                </a:lnTo>
                <a:cubicBezTo>
                  <a:pt x="507379" y="2091509"/>
                  <a:pt x="534839" y="2064049"/>
                  <a:pt x="568712" y="2064049"/>
                </a:cubicBezTo>
                <a:close/>
                <a:moveTo>
                  <a:pt x="61333" y="2064049"/>
                </a:moveTo>
                <a:lnTo>
                  <a:pt x="351269" y="2064049"/>
                </a:lnTo>
                <a:cubicBezTo>
                  <a:pt x="385142" y="2064049"/>
                  <a:pt x="412602" y="2091509"/>
                  <a:pt x="412602" y="2125382"/>
                </a:cubicBezTo>
                <a:lnTo>
                  <a:pt x="412602" y="2370706"/>
                </a:lnTo>
                <a:cubicBezTo>
                  <a:pt x="412602" y="2404579"/>
                  <a:pt x="385142" y="2432039"/>
                  <a:pt x="351269" y="2432039"/>
                </a:cubicBezTo>
                <a:lnTo>
                  <a:pt x="61333" y="2432039"/>
                </a:lnTo>
                <a:cubicBezTo>
                  <a:pt x="27460" y="2432039"/>
                  <a:pt x="0" y="2404579"/>
                  <a:pt x="0" y="2370706"/>
                </a:cubicBezTo>
                <a:lnTo>
                  <a:pt x="0" y="2125382"/>
                </a:lnTo>
                <a:cubicBezTo>
                  <a:pt x="0" y="2091509"/>
                  <a:pt x="27460" y="2064049"/>
                  <a:pt x="61333" y="2064049"/>
                </a:cubicBezTo>
                <a:close/>
                <a:moveTo>
                  <a:pt x="2090849" y="1641458"/>
                </a:moveTo>
                <a:lnTo>
                  <a:pt x="2380785" y="1641458"/>
                </a:lnTo>
                <a:cubicBezTo>
                  <a:pt x="2414658" y="1641458"/>
                  <a:pt x="2442118" y="1668918"/>
                  <a:pt x="2442118" y="1702791"/>
                </a:cubicBezTo>
                <a:lnTo>
                  <a:pt x="2442118" y="1948115"/>
                </a:lnTo>
                <a:cubicBezTo>
                  <a:pt x="2442118" y="1981988"/>
                  <a:pt x="2414658" y="2009448"/>
                  <a:pt x="2380785" y="2009448"/>
                </a:cubicBezTo>
                <a:lnTo>
                  <a:pt x="2090849" y="2009448"/>
                </a:lnTo>
                <a:cubicBezTo>
                  <a:pt x="2056976" y="2009448"/>
                  <a:pt x="2029516" y="1981988"/>
                  <a:pt x="2029516" y="1948115"/>
                </a:cubicBezTo>
                <a:lnTo>
                  <a:pt x="2029516" y="1702791"/>
                </a:lnTo>
                <a:cubicBezTo>
                  <a:pt x="2029516" y="1668918"/>
                  <a:pt x="2056976" y="1641458"/>
                  <a:pt x="2090849" y="1641458"/>
                </a:cubicBezTo>
                <a:close/>
                <a:moveTo>
                  <a:pt x="1583470" y="1641458"/>
                </a:moveTo>
                <a:lnTo>
                  <a:pt x="1873406" y="1641458"/>
                </a:lnTo>
                <a:cubicBezTo>
                  <a:pt x="1907279" y="1641458"/>
                  <a:pt x="1934739" y="1668918"/>
                  <a:pt x="1934739" y="1702791"/>
                </a:cubicBezTo>
                <a:lnTo>
                  <a:pt x="1934739" y="1948115"/>
                </a:lnTo>
                <a:cubicBezTo>
                  <a:pt x="1934739" y="1981988"/>
                  <a:pt x="1907279" y="2009448"/>
                  <a:pt x="1873406" y="2009448"/>
                </a:cubicBezTo>
                <a:lnTo>
                  <a:pt x="1583470" y="2009448"/>
                </a:lnTo>
                <a:cubicBezTo>
                  <a:pt x="1549597" y="2009448"/>
                  <a:pt x="1522137" y="1981988"/>
                  <a:pt x="1522137" y="1948115"/>
                </a:cubicBezTo>
                <a:lnTo>
                  <a:pt x="1522137" y="1702791"/>
                </a:lnTo>
                <a:cubicBezTo>
                  <a:pt x="1522137" y="1668918"/>
                  <a:pt x="1549597" y="1641458"/>
                  <a:pt x="1583470" y="1641458"/>
                </a:cubicBezTo>
                <a:close/>
                <a:moveTo>
                  <a:pt x="1076091" y="1641458"/>
                </a:moveTo>
                <a:lnTo>
                  <a:pt x="1366027" y="1641458"/>
                </a:lnTo>
                <a:cubicBezTo>
                  <a:pt x="1399900" y="1641458"/>
                  <a:pt x="1427360" y="1668918"/>
                  <a:pt x="1427360" y="1702791"/>
                </a:cubicBezTo>
                <a:lnTo>
                  <a:pt x="1427360" y="1948115"/>
                </a:lnTo>
                <a:cubicBezTo>
                  <a:pt x="1427360" y="1981988"/>
                  <a:pt x="1399900" y="2009448"/>
                  <a:pt x="1366027" y="2009448"/>
                </a:cubicBezTo>
                <a:lnTo>
                  <a:pt x="1076091" y="2009448"/>
                </a:lnTo>
                <a:cubicBezTo>
                  <a:pt x="1042218" y="2009448"/>
                  <a:pt x="1014758" y="1981988"/>
                  <a:pt x="1014758" y="1948115"/>
                </a:cubicBezTo>
                <a:lnTo>
                  <a:pt x="1014758" y="1702791"/>
                </a:lnTo>
                <a:cubicBezTo>
                  <a:pt x="1014758" y="1668918"/>
                  <a:pt x="1042218" y="1641458"/>
                  <a:pt x="1076091" y="1641458"/>
                </a:cubicBezTo>
                <a:close/>
                <a:moveTo>
                  <a:pt x="568712" y="1641458"/>
                </a:moveTo>
                <a:lnTo>
                  <a:pt x="858648" y="1641458"/>
                </a:lnTo>
                <a:cubicBezTo>
                  <a:pt x="892521" y="1641458"/>
                  <a:pt x="919981" y="1668918"/>
                  <a:pt x="919981" y="1702791"/>
                </a:cubicBezTo>
                <a:lnTo>
                  <a:pt x="919981" y="1948115"/>
                </a:lnTo>
                <a:cubicBezTo>
                  <a:pt x="919981" y="1981988"/>
                  <a:pt x="892521" y="2009448"/>
                  <a:pt x="858648" y="2009448"/>
                </a:cubicBezTo>
                <a:lnTo>
                  <a:pt x="568712" y="2009448"/>
                </a:lnTo>
                <a:cubicBezTo>
                  <a:pt x="534839" y="2009448"/>
                  <a:pt x="507379" y="1981988"/>
                  <a:pt x="507379" y="1948115"/>
                </a:cubicBezTo>
                <a:lnTo>
                  <a:pt x="507379" y="1702791"/>
                </a:lnTo>
                <a:cubicBezTo>
                  <a:pt x="507379" y="1668918"/>
                  <a:pt x="534839" y="1641458"/>
                  <a:pt x="568712" y="1641458"/>
                </a:cubicBezTo>
                <a:close/>
                <a:moveTo>
                  <a:pt x="61333" y="1641458"/>
                </a:moveTo>
                <a:lnTo>
                  <a:pt x="351269" y="1641458"/>
                </a:lnTo>
                <a:cubicBezTo>
                  <a:pt x="385142" y="1641458"/>
                  <a:pt x="412602" y="1668918"/>
                  <a:pt x="412602" y="1702791"/>
                </a:cubicBezTo>
                <a:lnTo>
                  <a:pt x="412602" y="1948115"/>
                </a:lnTo>
                <a:cubicBezTo>
                  <a:pt x="412602" y="1981988"/>
                  <a:pt x="385142" y="2009448"/>
                  <a:pt x="351269" y="2009448"/>
                </a:cubicBezTo>
                <a:lnTo>
                  <a:pt x="61333" y="2009448"/>
                </a:lnTo>
                <a:cubicBezTo>
                  <a:pt x="27460" y="2009448"/>
                  <a:pt x="0" y="1981988"/>
                  <a:pt x="0" y="1948115"/>
                </a:cubicBezTo>
                <a:lnTo>
                  <a:pt x="0" y="1702791"/>
                </a:lnTo>
                <a:cubicBezTo>
                  <a:pt x="0" y="1668918"/>
                  <a:pt x="27460" y="1641458"/>
                  <a:pt x="61333" y="1641458"/>
                </a:cubicBezTo>
                <a:close/>
                <a:moveTo>
                  <a:pt x="2090849" y="1225074"/>
                </a:moveTo>
                <a:lnTo>
                  <a:pt x="2380785" y="1225074"/>
                </a:lnTo>
                <a:cubicBezTo>
                  <a:pt x="2414658" y="1225074"/>
                  <a:pt x="2442118" y="1252534"/>
                  <a:pt x="2442118" y="1286407"/>
                </a:cubicBezTo>
                <a:lnTo>
                  <a:pt x="2442118" y="1531731"/>
                </a:lnTo>
                <a:cubicBezTo>
                  <a:pt x="2442118" y="1565604"/>
                  <a:pt x="2414658" y="1593064"/>
                  <a:pt x="2380785" y="1593064"/>
                </a:cubicBezTo>
                <a:lnTo>
                  <a:pt x="2090849" y="1593064"/>
                </a:lnTo>
                <a:cubicBezTo>
                  <a:pt x="2056976" y="1593064"/>
                  <a:pt x="2029516" y="1565604"/>
                  <a:pt x="2029516" y="1531731"/>
                </a:cubicBezTo>
                <a:lnTo>
                  <a:pt x="2029516" y="1286407"/>
                </a:lnTo>
                <a:cubicBezTo>
                  <a:pt x="2029516" y="1252534"/>
                  <a:pt x="2056976" y="1225074"/>
                  <a:pt x="2090849" y="1225074"/>
                </a:cubicBezTo>
                <a:close/>
                <a:moveTo>
                  <a:pt x="1583470" y="1225074"/>
                </a:moveTo>
                <a:lnTo>
                  <a:pt x="1873406" y="1225074"/>
                </a:lnTo>
                <a:cubicBezTo>
                  <a:pt x="1907279" y="1225074"/>
                  <a:pt x="1934739" y="1252534"/>
                  <a:pt x="1934739" y="1286407"/>
                </a:cubicBezTo>
                <a:lnTo>
                  <a:pt x="1934739" y="1531731"/>
                </a:lnTo>
                <a:cubicBezTo>
                  <a:pt x="1934739" y="1565604"/>
                  <a:pt x="1907279" y="1593064"/>
                  <a:pt x="1873406" y="1593064"/>
                </a:cubicBezTo>
                <a:lnTo>
                  <a:pt x="1583470" y="1593064"/>
                </a:lnTo>
                <a:cubicBezTo>
                  <a:pt x="1549597" y="1593064"/>
                  <a:pt x="1522137" y="1565604"/>
                  <a:pt x="1522137" y="1531731"/>
                </a:cubicBezTo>
                <a:lnTo>
                  <a:pt x="1522137" y="1286407"/>
                </a:lnTo>
                <a:cubicBezTo>
                  <a:pt x="1522137" y="1252534"/>
                  <a:pt x="1549597" y="1225074"/>
                  <a:pt x="1583470" y="1225074"/>
                </a:cubicBezTo>
                <a:close/>
                <a:moveTo>
                  <a:pt x="1076091" y="1225074"/>
                </a:moveTo>
                <a:lnTo>
                  <a:pt x="1366027" y="1225074"/>
                </a:lnTo>
                <a:cubicBezTo>
                  <a:pt x="1399900" y="1225074"/>
                  <a:pt x="1427360" y="1252534"/>
                  <a:pt x="1427360" y="1286407"/>
                </a:cubicBezTo>
                <a:lnTo>
                  <a:pt x="1427360" y="1531731"/>
                </a:lnTo>
                <a:cubicBezTo>
                  <a:pt x="1427360" y="1565604"/>
                  <a:pt x="1399900" y="1593064"/>
                  <a:pt x="1366027" y="1593064"/>
                </a:cubicBezTo>
                <a:lnTo>
                  <a:pt x="1076091" y="1593064"/>
                </a:lnTo>
                <a:cubicBezTo>
                  <a:pt x="1042218" y="1593064"/>
                  <a:pt x="1014758" y="1565604"/>
                  <a:pt x="1014758" y="1531731"/>
                </a:cubicBezTo>
                <a:lnTo>
                  <a:pt x="1014758" y="1286407"/>
                </a:lnTo>
                <a:cubicBezTo>
                  <a:pt x="1014758" y="1252534"/>
                  <a:pt x="1042218" y="1225074"/>
                  <a:pt x="1076091" y="1225074"/>
                </a:cubicBezTo>
                <a:close/>
                <a:moveTo>
                  <a:pt x="568712" y="1225074"/>
                </a:moveTo>
                <a:lnTo>
                  <a:pt x="858648" y="1225074"/>
                </a:lnTo>
                <a:cubicBezTo>
                  <a:pt x="892521" y="1225074"/>
                  <a:pt x="919981" y="1252534"/>
                  <a:pt x="919981" y="1286407"/>
                </a:cubicBezTo>
                <a:lnTo>
                  <a:pt x="919981" y="1531731"/>
                </a:lnTo>
                <a:cubicBezTo>
                  <a:pt x="919981" y="1565604"/>
                  <a:pt x="892521" y="1593064"/>
                  <a:pt x="858648" y="1593064"/>
                </a:cubicBezTo>
                <a:lnTo>
                  <a:pt x="568712" y="1593064"/>
                </a:lnTo>
                <a:cubicBezTo>
                  <a:pt x="534839" y="1593064"/>
                  <a:pt x="507379" y="1565604"/>
                  <a:pt x="507379" y="1531731"/>
                </a:cubicBezTo>
                <a:lnTo>
                  <a:pt x="507379" y="1286407"/>
                </a:lnTo>
                <a:cubicBezTo>
                  <a:pt x="507379" y="1252534"/>
                  <a:pt x="534839" y="1225074"/>
                  <a:pt x="568712" y="1225074"/>
                </a:cubicBezTo>
                <a:close/>
                <a:moveTo>
                  <a:pt x="61333" y="1225074"/>
                </a:moveTo>
                <a:lnTo>
                  <a:pt x="351269" y="1225074"/>
                </a:lnTo>
                <a:cubicBezTo>
                  <a:pt x="385142" y="1225074"/>
                  <a:pt x="412602" y="1252534"/>
                  <a:pt x="412602" y="1286407"/>
                </a:cubicBezTo>
                <a:lnTo>
                  <a:pt x="412602" y="1531731"/>
                </a:lnTo>
                <a:cubicBezTo>
                  <a:pt x="412602" y="1565604"/>
                  <a:pt x="385142" y="1593064"/>
                  <a:pt x="351269" y="1593064"/>
                </a:cubicBezTo>
                <a:lnTo>
                  <a:pt x="61333" y="1593064"/>
                </a:lnTo>
                <a:cubicBezTo>
                  <a:pt x="27460" y="1593064"/>
                  <a:pt x="0" y="1565604"/>
                  <a:pt x="0" y="1531731"/>
                </a:cubicBezTo>
                <a:lnTo>
                  <a:pt x="0" y="1286407"/>
                </a:lnTo>
                <a:cubicBezTo>
                  <a:pt x="0" y="1252534"/>
                  <a:pt x="27460" y="1225074"/>
                  <a:pt x="61333" y="1225074"/>
                </a:cubicBezTo>
                <a:close/>
                <a:moveTo>
                  <a:pt x="2090849" y="817207"/>
                </a:moveTo>
                <a:lnTo>
                  <a:pt x="2380785" y="817207"/>
                </a:lnTo>
                <a:cubicBezTo>
                  <a:pt x="2414658" y="817207"/>
                  <a:pt x="2442118" y="844667"/>
                  <a:pt x="2442118" y="878540"/>
                </a:cubicBezTo>
                <a:lnTo>
                  <a:pt x="2442118" y="1123864"/>
                </a:lnTo>
                <a:cubicBezTo>
                  <a:pt x="2442118" y="1157737"/>
                  <a:pt x="2414658" y="1185197"/>
                  <a:pt x="2380785" y="1185197"/>
                </a:cubicBezTo>
                <a:lnTo>
                  <a:pt x="2090849" y="1185197"/>
                </a:lnTo>
                <a:cubicBezTo>
                  <a:pt x="2056976" y="1185197"/>
                  <a:pt x="2029516" y="1157737"/>
                  <a:pt x="2029516" y="1123864"/>
                </a:cubicBezTo>
                <a:lnTo>
                  <a:pt x="2029516" y="878540"/>
                </a:lnTo>
                <a:cubicBezTo>
                  <a:pt x="2029516" y="844667"/>
                  <a:pt x="2056976" y="817207"/>
                  <a:pt x="2090849" y="817207"/>
                </a:cubicBezTo>
                <a:close/>
                <a:moveTo>
                  <a:pt x="1583470" y="817207"/>
                </a:moveTo>
                <a:lnTo>
                  <a:pt x="1873406" y="817207"/>
                </a:lnTo>
                <a:cubicBezTo>
                  <a:pt x="1907279" y="817207"/>
                  <a:pt x="1934739" y="844667"/>
                  <a:pt x="1934739" y="878540"/>
                </a:cubicBezTo>
                <a:lnTo>
                  <a:pt x="1934739" y="1123864"/>
                </a:lnTo>
                <a:cubicBezTo>
                  <a:pt x="1934739" y="1157737"/>
                  <a:pt x="1907279" y="1185197"/>
                  <a:pt x="1873406" y="1185197"/>
                </a:cubicBezTo>
                <a:lnTo>
                  <a:pt x="1583470" y="1185197"/>
                </a:lnTo>
                <a:cubicBezTo>
                  <a:pt x="1549597" y="1185197"/>
                  <a:pt x="1522137" y="1157737"/>
                  <a:pt x="1522137" y="1123864"/>
                </a:cubicBezTo>
                <a:lnTo>
                  <a:pt x="1522137" y="878540"/>
                </a:lnTo>
                <a:cubicBezTo>
                  <a:pt x="1522137" y="844667"/>
                  <a:pt x="1549597" y="817207"/>
                  <a:pt x="1583470" y="817207"/>
                </a:cubicBezTo>
                <a:close/>
                <a:moveTo>
                  <a:pt x="1076091" y="817207"/>
                </a:moveTo>
                <a:lnTo>
                  <a:pt x="1366027" y="817207"/>
                </a:lnTo>
                <a:cubicBezTo>
                  <a:pt x="1399900" y="817207"/>
                  <a:pt x="1427360" y="844667"/>
                  <a:pt x="1427360" y="878540"/>
                </a:cubicBezTo>
                <a:lnTo>
                  <a:pt x="1427360" y="1123864"/>
                </a:lnTo>
                <a:cubicBezTo>
                  <a:pt x="1427360" y="1157737"/>
                  <a:pt x="1399900" y="1185197"/>
                  <a:pt x="1366027" y="1185197"/>
                </a:cubicBezTo>
                <a:lnTo>
                  <a:pt x="1076091" y="1185197"/>
                </a:lnTo>
                <a:cubicBezTo>
                  <a:pt x="1042218" y="1185197"/>
                  <a:pt x="1014758" y="1157737"/>
                  <a:pt x="1014758" y="1123864"/>
                </a:cubicBezTo>
                <a:lnTo>
                  <a:pt x="1014758" y="878540"/>
                </a:lnTo>
                <a:cubicBezTo>
                  <a:pt x="1014758" y="844667"/>
                  <a:pt x="1042218" y="817207"/>
                  <a:pt x="1076091" y="817207"/>
                </a:cubicBezTo>
                <a:close/>
                <a:moveTo>
                  <a:pt x="568712" y="817207"/>
                </a:moveTo>
                <a:lnTo>
                  <a:pt x="858648" y="817207"/>
                </a:lnTo>
                <a:cubicBezTo>
                  <a:pt x="892521" y="817207"/>
                  <a:pt x="919981" y="844667"/>
                  <a:pt x="919981" y="878540"/>
                </a:cubicBezTo>
                <a:lnTo>
                  <a:pt x="919981" y="1123864"/>
                </a:lnTo>
                <a:cubicBezTo>
                  <a:pt x="919981" y="1157737"/>
                  <a:pt x="892521" y="1185197"/>
                  <a:pt x="858648" y="1185197"/>
                </a:cubicBezTo>
                <a:lnTo>
                  <a:pt x="568712" y="1185197"/>
                </a:lnTo>
                <a:cubicBezTo>
                  <a:pt x="534839" y="1185197"/>
                  <a:pt x="507379" y="1157737"/>
                  <a:pt x="507379" y="1123864"/>
                </a:cubicBezTo>
                <a:lnTo>
                  <a:pt x="507379" y="878540"/>
                </a:lnTo>
                <a:cubicBezTo>
                  <a:pt x="507379" y="844667"/>
                  <a:pt x="534839" y="817207"/>
                  <a:pt x="568712" y="817207"/>
                </a:cubicBezTo>
                <a:close/>
                <a:moveTo>
                  <a:pt x="61333" y="817207"/>
                </a:moveTo>
                <a:lnTo>
                  <a:pt x="351269" y="817207"/>
                </a:lnTo>
                <a:cubicBezTo>
                  <a:pt x="385142" y="817207"/>
                  <a:pt x="412602" y="844667"/>
                  <a:pt x="412602" y="878540"/>
                </a:cubicBezTo>
                <a:lnTo>
                  <a:pt x="412602" y="1123864"/>
                </a:lnTo>
                <a:cubicBezTo>
                  <a:pt x="412602" y="1157737"/>
                  <a:pt x="385142" y="1185197"/>
                  <a:pt x="351269" y="1185197"/>
                </a:cubicBezTo>
                <a:lnTo>
                  <a:pt x="61333" y="1185197"/>
                </a:lnTo>
                <a:cubicBezTo>
                  <a:pt x="27460" y="1185197"/>
                  <a:pt x="0" y="1157737"/>
                  <a:pt x="0" y="1123864"/>
                </a:cubicBezTo>
                <a:lnTo>
                  <a:pt x="0" y="878540"/>
                </a:lnTo>
                <a:cubicBezTo>
                  <a:pt x="0" y="844667"/>
                  <a:pt x="27460" y="817207"/>
                  <a:pt x="61333" y="817207"/>
                </a:cubicBezTo>
                <a:close/>
                <a:moveTo>
                  <a:pt x="2090849" y="407867"/>
                </a:moveTo>
                <a:lnTo>
                  <a:pt x="2380785" y="407867"/>
                </a:lnTo>
                <a:cubicBezTo>
                  <a:pt x="2414658" y="407867"/>
                  <a:pt x="2442118" y="435327"/>
                  <a:pt x="2442118" y="469200"/>
                </a:cubicBezTo>
                <a:lnTo>
                  <a:pt x="2442118" y="714524"/>
                </a:lnTo>
                <a:cubicBezTo>
                  <a:pt x="2442118" y="748397"/>
                  <a:pt x="2414658" y="775857"/>
                  <a:pt x="2380785" y="775857"/>
                </a:cubicBezTo>
                <a:lnTo>
                  <a:pt x="2090849" y="775857"/>
                </a:lnTo>
                <a:cubicBezTo>
                  <a:pt x="2056976" y="775857"/>
                  <a:pt x="2029516" y="748397"/>
                  <a:pt x="2029516" y="714524"/>
                </a:cubicBezTo>
                <a:lnTo>
                  <a:pt x="2029516" y="469200"/>
                </a:lnTo>
                <a:cubicBezTo>
                  <a:pt x="2029516" y="435327"/>
                  <a:pt x="2056976" y="407867"/>
                  <a:pt x="2090849" y="407867"/>
                </a:cubicBezTo>
                <a:close/>
                <a:moveTo>
                  <a:pt x="1583470" y="407867"/>
                </a:moveTo>
                <a:lnTo>
                  <a:pt x="1873406" y="407867"/>
                </a:lnTo>
                <a:cubicBezTo>
                  <a:pt x="1907279" y="407867"/>
                  <a:pt x="1934739" y="435327"/>
                  <a:pt x="1934739" y="469200"/>
                </a:cubicBezTo>
                <a:lnTo>
                  <a:pt x="1934739" y="714524"/>
                </a:lnTo>
                <a:cubicBezTo>
                  <a:pt x="1934739" y="748397"/>
                  <a:pt x="1907279" y="775857"/>
                  <a:pt x="1873406" y="775857"/>
                </a:cubicBezTo>
                <a:lnTo>
                  <a:pt x="1583470" y="775857"/>
                </a:lnTo>
                <a:cubicBezTo>
                  <a:pt x="1549597" y="775857"/>
                  <a:pt x="1522137" y="748397"/>
                  <a:pt x="1522137" y="714524"/>
                </a:cubicBezTo>
                <a:lnTo>
                  <a:pt x="1522137" y="469200"/>
                </a:lnTo>
                <a:cubicBezTo>
                  <a:pt x="1522137" y="435327"/>
                  <a:pt x="1549597" y="407867"/>
                  <a:pt x="1583470" y="407867"/>
                </a:cubicBezTo>
                <a:close/>
                <a:moveTo>
                  <a:pt x="1076091" y="407867"/>
                </a:moveTo>
                <a:lnTo>
                  <a:pt x="1366027" y="407867"/>
                </a:lnTo>
                <a:cubicBezTo>
                  <a:pt x="1399900" y="407867"/>
                  <a:pt x="1427360" y="435327"/>
                  <a:pt x="1427360" y="469200"/>
                </a:cubicBezTo>
                <a:lnTo>
                  <a:pt x="1427360" y="714524"/>
                </a:lnTo>
                <a:cubicBezTo>
                  <a:pt x="1427360" y="748397"/>
                  <a:pt x="1399900" y="775857"/>
                  <a:pt x="1366027" y="775857"/>
                </a:cubicBezTo>
                <a:lnTo>
                  <a:pt x="1076091" y="775857"/>
                </a:lnTo>
                <a:cubicBezTo>
                  <a:pt x="1042218" y="775857"/>
                  <a:pt x="1014758" y="748397"/>
                  <a:pt x="1014758" y="714524"/>
                </a:cubicBezTo>
                <a:lnTo>
                  <a:pt x="1014758" y="469200"/>
                </a:lnTo>
                <a:cubicBezTo>
                  <a:pt x="1014758" y="435327"/>
                  <a:pt x="1042218" y="407867"/>
                  <a:pt x="1076091" y="407867"/>
                </a:cubicBezTo>
                <a:close/>
                <a:moveTo>
                  <a:pt x="568712" y="407867"/>
                </a:moveTo>
                <a:lnTo>
                  <a:pt x="858648" y="407867"/>
                </a:lnTo>
                <a:cubicBezTo>
                  <a:pt x="892521" y="407867"/>
                  <a:pt x="919981" y="435327"/>
                  <a:pt x="919981" y="469200"/>
                </a:cubicBezTo>
                <a:lnTo>
                  <a:pt x="919981" y="714524"/>
                </a:lnTo>
                <a:cubicBezTo>
                  <a:pt x="919981" y="748397"/>
                  <a:pt x="892521" y="775857"/>
                  <a:pt x="858648" y="775857"/>
                </a:cubicBezTo>
                <a:lnTo>
                  <a:pt x="568712" y="775857"/>
                </a:lnTo>
                <a:cubicBezTo>
                  <a:pt x="534839" y="775857"/>
                  <a:pt x="507379" y="748397"/>
                  <a:pt x="507379" y="714524"/>
                </a:cubicBezTo>
                <a:lnTo>
                  <a:pt x="507379" y="469200"/>
                </a:lnTo>
                <a:cubicBezTo>
                  <a:pt x="507379" y="435327"/>
                  <a:pt x="534839" y="407867"/>
                  <a:pt x="568712" y="407867"/>
                </a:cubicBezTo>
                <a:close/>
                <a:moveTo>
                  <a:pt x="61333" y="407867"/>
                </a:moveTo>
                <a:lnTo>
                  <a:pt x="351269" y="407867"/>
                </a:lnTo>
                <a:cubicBezTo>
                  <a:pt x="385142" y="407867"/>
                  <a:pt x="412602" y="435327"/>
                  <a:pt x="412602" y="469200"/>
                </a:cubicBezTo>
                <a:lnTo>
                  <a:pt x="412602" y="714524"/>
                </a:lnTo>
                <a:cubicBezTo>
                  <a:pt x="412602" y="748397"/>
                  <a:pt x="385142" y="775857"/>
                  <a:pt x="351269" y="775857"/>
                </a:cubicBezTo>
                <a:lnTo>
                  <a:pt x="61333" y="775857"/>
                </a:lnTo>
                <a:cubicBezTo>
                  <a:pt x="27460" y="775857"/>
                  <a:pt x="0" y="748397"/>
                  <a:pt x="0" y="714524"/>
                </a:cubicBezTo>
                <a:lnTo>
                  <a:pt x="0" y="469200"/>
                </a:lnTo>
                <a:cubicBezTo>
                  <a:pt x="0" y="435327"/>
                  <a:pt x="27460" y="407867"/>
                  <a:pt x="61333" y="407867"/>
                </a:cubicBezTo>
                <a:close/>
                <a:moveTo>
                  <a:pt x="2090849" y="0"/>
                </a:moveTo>
                <a:lnTo>
                  <a:pt x="2380785" y="0"/>
                </a:lnTo>
                <a:cubicBezTo>
                  <a:pt x="2414658" y="0"/>
                  <a:pt x="2442118" y="27460"/>
                  <a:pt x="2442118" y="61333"/>
                </a:cubicBezTo>
                <a:lnTo>
                  <a:pt x="2442118" y="306657"/>
                </a:lnTo>
                <a:cubicBezTo>
                  <a:pt x="2442118" y="340530"/>
                  <a:pt x="2414658" y="367990"/>
                  <a:pt x="2380785" y="367990"/>
                </a:cubicBezTo>
                <a:lnTo>
                  <a:pt x="2090849" y="367990"/>
                </a:lnTo>
                <a:cubicBezTo>
                  <a:pt x="2056976" y="367990"/>
                  <a:pt x="2029516" y="340530"/>
                  <a:pt x="2029516" y="306657"/>
                </a:cubicBezTo>
                <a:lnTo>
                  <a:pt x="2029516" y="61333"/>
                </a:lnTo>
                <a:cubicBezTo>
                  <a:pt x="2029516" y="27460"/>
                  <a:pt x="2056976" y="0"/>
                  <a:pt x="2090849" y="0"/>
                </a:cubicBezTo>
                <a:close/>
                <a:moveTo>
                  <a:pt x="1583470" y="0"/>
                </a:moveTo>
                <a:lnTo>
                  <a:pt x="1873406" y="0"/>
                </a:lnTo>
                <a:cubicBezTo>
                  <a:pt x="1907279" y="0"/>
                  <a:pt x="1934739" y="27460"/>
                  <a:pt x="1934739" y="61333"/>
                </a:cubicBezTo>
                <a:lnTo>
                  <a:pt x="1934739" y="306657"/>
                </a:lnTo>
                <a:cubicBezTo>
                  <a:pt x="1934739" y="340530"/>
                  <a:pt x="1907279" y="367990"/>
                  <a:pt x="1873406" y="367990"/>
                </a:cubicBezTo>
                <a:lnTo>
                  <a:pt x="1583470" y="367990"/>
                </a:lnTo>
                <a:cubicBezTo>
                  <a:pt x="1549597" y="367990"/>
                  <a:pt x="1522137" y="340530"/>
                  <a:pt x="1522137" y="306657"/>
                </a:cubicBezTo>
                <a:lnTo>
                  <a:pt x="1522137" y="61333"/>
                </a:lnTo>
                <a:cubicBezTo>
                  <a:pt x="1522137" y="27460"/>
                  <a:pt x="1549597" y="0"/>
                  <a:pt x="1583470" y="0"/>
                </a:cubicBezTo>
                <a:close/>
                <a:moveTo>
                  <a:pt x="1076091" y="0"/>
                </a:moveTo>
                <a:lnTo>
                  <a:pt x="1366027" y="0"/>
                </a:lnTo>
                <a:cubicBezTo>
                  <a:pt x="1399900" y="0"/>
                  <a:pt x="1427360" y="27460"/>
                  <a:pt x="1427360" y="61333"/>
                </a:cubicBezTo>
                <a:lnTo>
                  <a:pt x="1427360" y="306657"/>
                </a:lnTo>
                <a:cubicBezTo>
                  <a:pt x="1427360" y="340530"/>
                  <a:pt x="1399900" y="367990"/>
                  <a:pt x="1366027" y="367990"/>
                </a:cubicBezTo>
                <a:lnTo>
                  <a:pt x="1076091" y="367990"/>
                </a:lnTo>
                <a:cubicBezTo>
                  <a:pt x="1042218" y="367990"/>
                  <a:pt x="1014758" y="340530"/>
                  <a:pt x="1014758" y="306657"/>
                </a:cubicBezTo>
                <a:lnTo>
                  <a:pt x="1014758" y="61333"/>
                </a:lnTo>
                <a:cubicBezTo>
                  <a:pt x="1014758" y="27460"/>
                  <a:pt x="1042218" y="0"/>
                  <a:pt x="1076091" y="0"/>
                </a:cubicBezTo>
                <a:close/>
                <a:moveTo>
                  <a:pt x="568712" y="0"/>
                </a:moveTo>
                <a:lnTo>
                  <a:pt x="858648" y="0"/>
                </a:lnTo>
                <a:cubicBezTo>
                  <a:pt x="892521" y="0"/>
                  <a:pt x="919981" y="27460"/>
                  <a:pt x="919981" y="61333"/>
                </a:cubicBezTo>
                <a:lnTo>
                  <a:pt x="919981" y="306657"/>
                </a:lnTo>
                <a:cubicBezTo>
                  <a:pt x="919981" y="340530"/>
                  <a:pt x="892521" y="367990"/>
                  <a:pt x="858648" y="367990"/>
                </a:cubicBezTo>
                <a:lnTo>
                  <a:pt x="568712" y="367990"/>
                </a:lnTo>
                <a:cubicBezTo>
                  <a:pt x="534839" y="367990"/>
                  <a:pt x="507379" y="340530"/>
                  <a:pt x="507379" y="306657"/>
                </a:cubicBezTo>
                <a:lnTo>
                  <a:pt x="507379" y="61333"/>
                </a:lnTo>
                <a:cubicBezTo>
                  <a:pt x="507379" y="27460"/>
                  <a:pt x="534839" y="0"/>
                  <a:pt x="568712" y="0"/>
                </a:cubicBezTo>
                <a:close/>
                <a:moveTo>
                  <a:pt x="61333" y="0"/>
                </a:moveTo>
                <a:lnTo>
                  <a:pt x="351269" y="0"/>
                </a:lnTo>
                <a:cubicBezTo>
                  <a:pt x="385142" y="0"/>
                  <a:pt x="412602" y="27460"/>
                  <a:pt x="412602" y="61333"/>
                </a:cubicBezTo>
                <a:lnTo>
                  <a:pt x="412602" y="306657"/>
                </a:lnTo>
                <a:cubicBezTo>
                  <a:pt x="412602" y="340530"/>
                  <a:pt x="385142" y="367990"/>
                  <a:pt x="351269" y="367990"/>
                </a:cubicBezTo>
                <a:lnTo>
                  <a:pt x="61333" y="367990"/>
                </a:lnTo>
                <a:cubicBezTo>
                  <a:pt x="27460" y="367990"/>
                  <a:pt x="0" y="340530"/>
                  <a:pt x="0" y="306657"/>
                </a:cubicBezTo>
                <a:lnTo>
                  <a:pt x="0" y="61333"/>
                </a:lnTo>
                <a:cubicBezTo>
                  <a:pt x="0" y="27460"/>
                  <a:pt x="27460" y="0"/>
                  <a:pt x="61333" y="0"/>
                </a:cubicBezTo>
                <a:close/>
              </a:path>
            </a:pathLst>
          </a:custGeom>
          <a:gradFill>
            <a:gsLst>
              <a:gs pos="0">
                <a:srgbClr val="2A83F8">
                  <a:alpha val="0"/>
                </a:srgbClr>
              </a:gs>
              <a:gs pos="98000">
                <a:srgbClr val="2A83F8">
                  <a:alpha val="74000"/>
                </a:srgb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CN"/>
          </a:p>
        </p:txBody>
      </p:sp>
    </p:spTree>
    <p:extLst>
      <p:ext uri="{BB962C8B-B14F-4D97-AF65-F5344CB8AC3E}">
        <p14:creationId xmlns:p14="http://schemas.microsoft.com/office/powerpoint/2010/main" val="12493227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2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8" grpId="0" animBg="1"/>
      <p:bldP spid="17" grpId="0" animBg="1"/>
      <p:bldP spid="20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E33082-B378-BE47-8C04-4DB20B90B8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N" dirty="0"/>
              <a:t>Kubernetes</a:t>
            </a:r>
            <a:r>
              <a:rPr lang="zh-CN" altLang="en-US" dirty="0"/>
              <a:t> </a:t>
            </a:r>
            <a:r>
              <a:rPr lang="en-US" altLang="zh-CN" dirty="0"/>
              <a:t>(K8s) </a:t>
            </a:r>
            <a:r>
              <a:rPr lang="en-CN" dirty="0"/>
              <a:t>Comes to The Rescue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2E75C98-160E-5940-99E7-77A43F90C3F0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735981" y="5720576"/>
            <a:ext cx="10611470" cy="767536"/>
          </a:xfrm>
        </p:spPr>
        <p:txBody>
          <a:bodyPr/>
          <a:lstStyle/>
          <a:p>
            <a:pPr lvl="0" algn="ctr">
              <a:lnSpc>
                <a:spcPct val="100000"/>
              </a:lnSpc>
              <a:spcBef>
                <a:spcPts val="0"/>
              </a:spcBef>
            </a:pPr>
            <a:r>
              <a:rPr lang="zh-CN" altLang="en-US" sz="1800" b="0" dirty="0">
                <a:latin typeface="Century Gothic"/>
              </a:rPr>
              <a:t> </a:t>
            </a:r>
            <a:r>
              <a:rPr lang="en-US" altLang="zh-CN" sz="1800" b="0" dirty="0">
                <a:latin typeface="Century Gothic"/>
              </a:rPr>
              <a:t>Kubernetes (K8s) is an </a:t>
            </a:r>
            <a:r>
              <a:rPr lang="en-US" altLang="zh-CN" sz="1800" dirty="0">
                <a:latin typeface="Century Gothic"/>
              </a:rPr>
              <a:t>open-source</a:t>
            </a:r>
            <a:r>
              <a:rPr lang="en-US" altLang="zh-CN" sz="1800" b="0" dirty="0">
                <a:latin typeface="Century Gothic"/>
              </a:rPr>
              <a:t> system for </a:t>
            </a:r>
            <a:r>
              <a:rPr lang="en-US" altLang="zh-CN" sz="1800" dirty="0">
                <a:latin typeface="Century Gothic"/>
              </a:rPr>
              <a:t>automating deployment, scaling, and</a:t>
            </a:r>
            <a:r>
              <a:rPr lang="zh-CN" altLang="en-US" sz="1800" dirty="0">
                <a:latin typeface="Century Gothic"/>
              </a:rPr>
              <a:t> </a:t>
            </a:r>
            <a:r>
              <a:rPr lang="en-US" altLang="zh-CN" sz="1800" dirty="0">
                <a:latin typeface="Century Gothic"/>
              </a:rPr>
              <a:t>management </a:t>
            </a:r>
            <a:r>
              <a:rPr lang="en-US" altLang="zh-CN" sz="1800" b="0" dirty="0">
                <a:latin typeface="Century Gothic"/>
              </a:rPr>
              <a:t>of </a:t>
            </a:r>
            <a:r>
              <a:rPr lang="en-US" altLang="zh-CN" sz="1800" dirty="0">
                <a:latin typeface="Century Gothic"/>
              </a:rPr>
              <a:t>containerized</a:t>
            </a:r>
            <a:r>
              <a:rPr lang="en-US" altLang="zh-CN" sz="1800" b="0" dirty="0">
                <a:latin typeface="Century Gothic"/>
              </a:rPr>
              <a:t> applications.</a:t>
            </a:r>
            <a:endParaRPr lang="en-US" sz="1800" b="0" dirty="0">
              <a:latin typeface="Century Gothic"/>
            </a:endParaRPr>
          </a:p>
        </p:txBody>
      </p:sp>
      <p:sp>
        <p:nvSpPr>
          <p:cNvPr id="118" name="椭圆 117">
            <a:extLst>
              <a:ext uri="{FF2B5EF4-FFF2-40B4-BE49-F238E27FC236}">
                <a16:creationId xmlns:a16="http://schemas.microsoft.com/office/drawing/2014/main" id="{258901FD-700E-4F66-956D-78E6A6D44FAF}"/>
              </a:ext>
            </a:extLst>
          </p:cNvPr>
          <p:cNvSpPr/>
          <p:nvPr/>
        </p:nvSpPr>
        <p:spPr>
          <a:xfrm>
            <a:off x="2368467" y="2618313"/>
            <a:ext cx="785885" cy="785885"/>
          </a:xfrm>
          <a:prstGeom prst="ellipse">
            <a:avLst/>
          </a:prstGeom>
          <a:solidFill>
            <a:srgbClr val="00B0F0">
              <a:alpha val="10000"/>
            </a:srgbClr>
          </a:solidFill>
          <a:ln w="15875">
            <a:solidFill>
              <a:srgbClr val="39A8DD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7" name="椭圆 136">
            <a:extLst>
              <a:ext uri="{FF2B5EF4-FFF2-40B4-BE49-F238E27FC236}">
                <a16:creationId xmlns:a16="http://schemas.microsoft.com/office/drawing/2014/main" id="{902C6001-60E9-478C-97FC-DD3B7131E6EB}"/>
              </a:ext>
            </a:extLst>
          </p:cNvPr>
          <p:cNvSpPr/>
          <p:nvPr/>
        </p:nvSpPr>
        <p:spPr>
          <a:xfrm>
            <a:off x="3503604" y="2115621"/>
            <a:ext cx="785885" cy="785885"/>
          </a:xfrm>
          <a:prstGeom prst="ellipse">
            <a:avLst/>
          </a:prstGeom>
          <a:solidFill>
            <a:srgbClr val="00B0F0">
              <a:alpha val="10000"/>
            </a:srgbClr>
          </a:solidFill>
          <a:ln w="15875">
            <a:solidFill>
              <a:srgbClr val="39A8DD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8" name="椭圆 137">
            <a:extLst>
              <a:ext uri="{FF2B5EF4-FFF2-40B4-BE49-F238E27FC236}">
                <a16:creationId xmlns:a16="http://schemas.microsoft.com/office/drawing/2014/main" id="{E78964D4-7029-47BC-96ED-D475B5132D77}"/>
              </a:ext>
            </a:extLst>
          </p:cNvPr>
          <p:cNvSpPr/>
          <p:nvPr/>
        </p:nvSpPr>
        <p:spPr>
          <a:xfrm>
            <a:off x="2368467" y="3910692"/>
            <a:ext cx="785885" cy="785885"/>
          </a:xfrm>
          <a:prstGeom prst="ellipse">
            <a:avLst/>
          </a:prstGeom>
          <a:solidFill>
            <a:srgbClr val="00B0F0">
              <a:alpha val="10000"/>
            </a:srgbClr>
          </a:solidFill>
          <a:ln w="15875">
            <a:solidFill>
              <a:srgbClr val="39A8DD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2" name="椭圆 141">
            <a:extLst>
              <a:ext uri="{FF2B5EF4-FFF2-40B4-BE49-F238E27FC236}">
                <a16:creationId xmlns:a16="http://schemas.microsoft.com/office/drawing/2014/main" id="{18A1DD98-3034-4675-956F-8855AF63D731}"/>
              </a:ext>
            </a:extLst>
          </p:cNvPr>
          <p:cNvSpPr/>
          <p:nvPr/>
        </p:nvSpPr>
        <p:spPr>
          <a:xfrm>
            <a:off x="3500772" y="4415897"/>
            <a:ext cx="785885" cy="785885"/>
          </a:xfrm>
          <a:prstGeom prst="ellipse">
            <a:avLst/>
          </a:prstGeom>
          <a:solidFill>
            <a:srgbClr val="00B0F0">
              <a:alpha val="10000"/>
            </a:srgbClr>
          </a:solidFill>
          <a:ln w="15875">
            <a:solidFill>
              <a:srgbClr val="39A8DD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5" name="组合 4">
            <a:extLst>
              <a:ext uri="{FF2B5EF4-FFF2-40B4-BE49-F238E27FC236}">
                <a16:creationId xmlns:a16="http://schemas.microsoft.com/office/drawing/2014/main" id="{D920D66D-F5A3-4C65-9D9F-E26F983F88C9}"/>
              </a:ext>
            </a:extLst>
          </p:cNvPr>
          <p:cNvGrpSpPr>
            <a:grpSpLocks noChangeAspect="1"/>
          </p:cNvGrpSpPr>
          <p:nvPr/>
        </p:nvGrpSpPr>
        <p:grpSpPr>
          <a:xfrm>
            <a:off x="5381018" y="2970572"/>
            <a:ext cx="1440001" cy="1440000"/>
            <a:chOff x="5165125" y="2570410"/>
            <a:chExt cx="1810612" cy="1810612"/>
          </a:xfrm>
        </p:grpSpPr>
        <p:sp>
          <p:nvSpPr>
            <p:cNvPr id="4" name="椭圆 3">
              <a:extLst>
                <a:ext uri="{FF2B5EF4-FFF2-40B4-BE49-F238E27FC236}">
                  <a16:creationId xmlns:a16="http://schemas.microsoft.com/office/drawing/2014/main" id="{311FE286-E84C-4593-9875-7B4A0E796C3A}"/>
                </a:ext>
              </a:extLst>
            </p:cNvPr>
            <p:cNvSpPr/>
            <p:nvPr/>
          </p:nvSpPr>
          <p:spPr>
            <a:xfrm>
              <a:off x="5165125" y="2570410"/>
              <a:ext cx="1810612" cy="1810612"/>
            </a:xfrm>
            <a:prstGeom prst="ellipse">
              <a:avLst/>
            </a:prstGeom>
            <a:noFill/>
            <a:ln w="50800">
              <a:gradFill>
                <a:gsLst>
                  <a:gs pos="0">
                    <a:srgbClr val="01AFF0"/>
                  </a:gs>
                  <a:gs pos="100000">
                    <a:srgbClr val="4C7DFA"/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115" name="Freeform 110">
              <a:extLst>
                <a:ext uri="{FF2B5EF4-FFF2-40B4-BE49-F238E27FC236}">
                  <a16:creationId xmlns:a16="http://schemas.microsoft.com/office/drawing/2014/main" id="{BB275C1D-728F-48AC-8BE4-D8AE2354AACC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5604149" y="2979000"/>
              <a:ext cx="936992" cy="936992"/>
            </a:xfrm>
            <a:custGeom>
              <a:avLst/>
              <a:gdLst>
                <a:gd name="T0" fmla="*/ 347 w 380"/>
                <a:gd name="T1" fmla="*/ 220 h 370"/>
                <a:gd name="T2" fmla="*/ 312 w 380"/>
                <a:gd name="T3" fmla="*/ 127 h 370"/>
                <a:gd name="T4" fmla="*/ 338 w 380"/>
                <a:gd name="T5" fmla="*/ 89 h 370"/>
                <a:gd name="T6" fmla="*/ 325 w 380"/>
                <a:gd name="T7" fmla="*/ 72 h 370"/>
                <a:gd name="T8" fmla="*/ 282 w 380"/>
                <a:gd name="T9" fmla="*/ 90 h 370"/>
                <a:gd name="T10" fmla="*/ 198 w 380"/>
                <a:gd name="T11" fmla="*/ 35 h 370"/>
                <a:gd name="T12" fmla="*/ 191 w 380"/>
                <a:gd name="T13" fmla="*/ 1 h 370"/>
                <a:gd name="T14" fmla="*/ 182 w 380"/>
                <a:gd name="T15" fmla="*/ 38 h 370"/>
                <a:gd name="T16" fmla="*/ 97 w 380"/>
                <a:gd name="T17" fmla="*/ 90 h 370"/>
                <a:gd name="T18" fmla="*/ 54 w 380"/>
                <a:gd name="T19" fmla="*/ 72 h 370"/>
                <a:gd name="T20" fmla="*/ 42 w 380"/>
                <a:gd name="T21" fmla="*/ 89 h 370"/>
                <a:gd name="T22" fmla="*/ 68 w 380"/>
                <a:gd name="T23" fmla="*/ 126 h 370"/>
                <a:gd name="T24" fmla="*/ 36 w 380"/>
                <a:gd name="T25" fmla="*/ 220 h 370"/>
                <a:gd name="T26" fmla="*/ 1 w 380"/>
                <a:gd name="T27" fmla="*/ 235 h 370"/>
                <a:gd name="T28" fmla="*/ 39 w 380"/>
                <a:gd name="T29" fmla="*/ 236 h 370"/>
                <a:gd name="T30" fmla="*/ 109 w 380"/>
                <a:gd name="T31" fmla="*/ 305 h 370"/>
                <a:gd name="T32" fmla="*/ 103 w 380"/>
                <a:gd name="T33" fmla="*/ 349 h 370"/>
                <a:gd name="T34" fmla="*/ 122 w 380"/>
                <a:gd name="T35" fmla="*/ 358 h 370"/>
                <a:gd name="T36" fmla="*/ 153 w 380"/>
                <a:gd name="T37" fmla="*/ 326 h 370"/>
                <a:gd name="T38" fmla="*/ 251 w 380"/>
                <a:gd name="T39" fmla="*/ 337 h 370"/>
                <a:gd name="T40" fmla="*/ 269 w 380"/>
                <a:gd name="T41" fmla="*/ 367 h 370"/>
                <a:gd name="T42" fmla="*/ 275 w 380"/>
                <a:gd name="T43" fmla="*/ 345 h 370"/>
                <a:gd name="T44" fmla="*/ 272 w 380"/>
                <a:gd name="T45" fmla="*/ 304 h 370"/>
                <a:gd name="T46" fmla="*/ 343 w 380"/>
                <a:gd name="T47" fmla="*/ 236 h 370"/>
                <a:gd name="T48" fmla="*/ 379 w 380"/>
                <a:gd name="T49" fmla="*/ 235 h 370"/>
                <a:gd name="T50" fmla="*/ 190 w 380"/>
                <a:gd name="T51" fmla="*/ 175 h 370"/>
                <a:gd name="T52" fmla="*/ 190 w 380"/>
                <a:gd name="T53" fmla="*/ 212 h 370"/>
                <a:gd name="T54" fmla="*/ 190 w 380"/>
                <a:gd name="T55" fmla="*/ 175 h 370"/>
                <a:gd name="T56" fmla="*/ 91 w 380"/>
                <a:gd name="T57" fmla="*/ 141 h 370"/>
                <a:gd name="T58" fmla="*/ 135 w 380"/>
                <a:gd name="T59" fmla="*/ 170 h 370"/>
                <a:gd name="T60" fmla="*/ 94 w 380"/>
                <a:gd name="T61" fmla="*/ 200 h 370"/>
                <a:gd name="T62" fmla="*/ 151 w 380"/>
                <a:gd name="T63" fmla="*/ 235 h 370"/>
                <a:gd name="T64" fmla="*/ 125 w 380"/>
                <a:gd name="T65" fmla="*/ 282 h 370"/>
                <a:gd name="T66" fmla="*/ 92 w 380"/>
                <a:gd name="T67" fmla="*/ 229 h 370"/>
                <a:gd name="T68" fmla="*/ 151 w 380"/>
                <a:gd name="T69" fmla="*/ 235 h 370"/>
                <a:gd name="T70" fmla="*/ 167 w 380"/>
                <a:gd name="T71" fmla="*/ 84 h 370"/>
                <a:gd name="T72" fmla="*/ 174 w 380"/>
                <a:gd name="T73" fmla="*/ 135 h 370"/>
                <a:gd name="T74" fmla="*/ 112 w 380"/>
                <a:gd name="T75" fmla="*/ 114 h 370"/>
                <a:gd name="T76" fmla="*/ 154 w 380"/>
                <a:gd name="T77" fmla="*/ 297 h 370"/>
                <a:gd name="T78" fmla="*/ 199 w 380"/>
                <a:gd name="T79" fmla="*/ 250 h 370"/>
                <a:gd name="T80" fmla="*/ 217 w 380"/>
                <a:gd name="T81" fmla="*/ 300 h 370"/>
                <a:gd name="T82" fmla="*/ 206 w 380"/>
                <a:gd name="T83" fmla="*/ 135 h 370"/>
                <a:gd name="T84" fmla="*/ 205 w 380"/>
                <a:gd name="T85" fmla="*/ 107 h 370"/>
                <a:gd name="T86" fmla="*/ 262 w 380"/>
                <a:gd name="T87" fmla="*/ 108 h 370"/>
                <a:gd name="T88" fmla="*/ 225 w 380"/>
                <a:gd name="T89" fmla="*/ 144 h 370"/>
                <a:gd name="T90" fmla="*/ 247 w 380"/>
                <a:gd name="T91" fmla="*/ 278 h 370"/>
                <a:gd name="T92" fmla="*/ 242 w 380"/>
                <a:gd name="T93" fmla="*/ 221 h 370"/>
                <a:gd name="T94" fmla="*/ 257 w 380"/>
                <a:gd name="T95" fmla="*/ 282 h 370"/>
                <a:gd name="T96" fmla="*/ 250 w 380"/>
                <a:gd name="T97" fmla="*/ 189 h 370"/>
                <a:gd name="T98" fmla="*/ 284 w 380"/>
                <a:gd name="T99" fmla="*/ 135 h 3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380" h="370">
                  <a:moveTo>
                    <a:pt x="370" y="223"/>
                  </a:moveTo>
                  <a:cubicBezTo>
                    <a:pt x="363" y="222"/>
                    <a:pt x="355" y="221"/>
                    <a:pt x="347" y="220"/>
                  </a:cubicBezTo>
                  <a:cubicBezTo>
                    <a:pt x="335" y="218"/>
                    <a:pt x="327" y="213"/>
                    <a:pt x="328" y="198"/>
                  </a:cubicBezTo>
                  <a:cubicBezTo>
                    <a:pt x="331" y="173"/>
                    <a:pt x="325" y="149"/>
                    <a:pt x="312" y="127"/>
                  </a:cubicBezTo>
                  <a:cubicBezTo>
                    <a:pt x="305" y="115"/>
                    <a:pt x="309" y="108"/>
                    <a:pt x="318" y="101"/>
                  </a:cubicBezTo>
                  <a:cubicBezTo>
                    <a:pt x="324" y="97"/>
                    <a:pt x="332" y="93"/>
                    <a:pt x="338" y="89"/>
                  </a:cubicBezTo>
                  <a:cubicBezTo>
                    <a:pt x="344" y="85"/>
                    <a:pt x="345" y="79"/>
                    <a:pt x="341" y="73"/>
                  </a:cubicBezTo>
                  <a:cubicBezTo>
                    <a:pt x="337" y="67"/>
                    <a:pt x="330" y="68"/>
                    <a:pt x="325" y="72"/>
                  </a:cubicBezTo>
                  <a:cubicBezTo>
                    <a:pt x="319" y="77"/>
                    <a:pt x="313" y="84"/>
                    <a:pt x="307" y="89"/>
                  </a:cubicBezTo>
                  <a:cubicBezTo>
                    <a:pt x="299" y="97"/>
                    <a:pt x="291" y="98"/>
                    <a:pt x="282" y="90"/>
                  </a:cubicBezTo>
                  <a:cubicBezTo>
                    <a:pt x="263" y="71"/>
                    <a:pt x="240" y="60"/>
                    <a:pt x="214" y="57"/>
                  </a:cubicBezTo>
                  <a:cubicBezTo>
                    <a:pt x="200" y="55"/>
                    <a:pt x="197" y="47"/>
                    <a:pt x="198" y="35"/>
                  </a:cubicBezTo>
                  <a:cubicBezTo>
                    <a:pt x="199" y="30"/>
                    <a:pt x="199" y="24"/>
                    <a:pt x="200" y="19"/>
                  </a:cubicBezTo>
                  <a:cubicBezTo>
                    <a:pt x="201" y="11"/>
                    <a:pt x="201" y="1"/>
                    <a:pt x="191" y="1"/>
                  </a:cubicBezTo>
                  <a:cubicBezTo>
                    <a:pt x="179" y="0"/>
                    <a:pt x="179" y="10"/>
                    <a:pt x="180" y="19"/>
                  </a:cubicBezTo>
                  <a:cubicBezTo>
                    <a:pt x="181" y="25"/>
                    <a:pt x="182" y="32"/>
                    <a:pt x="182" y="38"/>
                  </a:cubicBezTo>
                  <a:cubicBezTo>
                    <a:pt x="182" y="48"/>
                    <a:pt x="179" y="54"/>
                    <a:pt x="167" y="56"/>
                  </a:cubicBezTo>
                  <a:cubicBezTo>
                    <a:pt x="141" y="60"/>
                    <a:pt x="116" y="71"/>
                    <a:pt x="97" y="90"/>
                  </a:cubicBezTo>
                  <a:cubicBezTo>
                    <a:pt x="88" y="98"/>
                    <a:pt x="81" y="96"/>
                    <a:pt x="74" y="90"/>
                  </a:cubicBezTo>
                  <a:cubicBezTo>
                    <a:pt x="67" y="84"/>
                    <a:pt x="61" y="78"/>
                    <a:pt x="54" y="72"/>
                  </a:cubicBezTo>
                  <a:cubicBezTo>
                    <a:pt x="49" y="68"/>
                    <a:pt x="43" y="67"/>
                    <a:pt x="38" y="73"/>
                  </a:cubicBezTo>
                  <a:cubicBezTo>
                    <a:pt x="34" y="79"/>
                    <a:pt x="36" y="85"/>
                    <a:pt x="42" y="89"/>
                  </a:cubicBezTo>
                  <a:cubicBezTo>
                    <a:pt x="49" y="94"/>
                    <a:pt x="57" y="98"/>
                    <a:pt x="64" y="103"/>
                  </a:cubicBezTo>
                  <a:cubicBezTo>
                    <a:pt x="72" y="109"/>
                    <a:pt x="74" y="116"/>
                    <a:pt x="68" y="126"/>
                  </a:cubicBezTo>
                  <a:cubicBezTo>
                    <a:pt x="55" y="148"/>
                    <a:pt x="49" y="173"/>
                    <a:pt x="51" y="200"/>
                  </a:cubicBezTo>
                  <a:cubicBezTo>
                    <a:pt x="52" y="212"/>
                    <a:pt x="46" y="218"/>
                    <a:pt x="36" y="220"/>
                  </a:cubicBezTo>
                  <a:cubicBezTo>
                    <a:pt x="27" y="221"/>
                    <a:pt x="19" y="222"/>
                    <a:pt x="11" y="223"/>
                  </a:cubicBezTo>
                  <a:cubicBezTo>
                    <a:pt x="4" y="224"/>
                    <a:pt x="0" y="228"/>
                    <a:pt x="1" y="235"/>
                  </a:cubicBezTo>
                  <a:cubicBezTo>
                    <a:pt x="3" y="242"/>
                    <a:pt x="8" y="245"/>
                    <a:pt x="15" y="243"/>
                  </a:cubicBezTo>
                  <a:cubicBezTo>
                    <a:pt x="23" y="241"/>
                    <a:pt x="31" y="238"/>
                    <a:pt x="39" y="236"/>
                  </a:cubicBezTo>
                  <a:cubicBezTo>
                    <a:pt x="50" y="233"/>
                    <a:pt x="58" y="234"/>
                    <a:pt x="63" y="247"/>
                  </a:cubicBezTo>
                  <a:cubicBezTo>
                    <a:pt x="72" y="271"/>
                    <a:pt x="88" y="291"/>
                    <a:pt x="109" y="305"/>
                  </a:cubicBezTo>
                  <a:cubicBezTo>
                    <a:pt x="120" y="311"/>
                    <a:pt x="120" y="319"/>
                    <a:pt x="115" y="328"/>
                  </a:cubicBezTo>
                  <a:cubicBezTo>
                    <a:pt x="112" y="335"/>
                    <a:pt x="107" y="342"/>
                    <a:pt x="103" y="349"/>
                  </a:cubicBezTo>
                  <a:cubicBezTo>
                    <a:pt x="100" y="355"/>
                    <a:pt x="98" y="362"/>
                    <a:pt x="105" y="366"/>
                  </a:cubicBezTo>
                  <a:cubicBezTo>
                    <a:pt x="113" y="370"/>
                    <a:pt x="119" y="366"/>
                    <a:pt x="122" y="358"/>
                  </a:cubicBezTo>
                  <a:cubicBezTo>
                    <a:pt x="124" y="351"/>
                    <a:pt x="127" y="344"/>
                    <a:pt x="129" y="337"/>
                  </a:cubicBezTo>
                  <a:cubicBezTo>
                    <a:pt x="134" y="326"/>
                    <a:pt x="140" y="321"/>
                    <a:pt x="153" y="326"/>
                  </a:cubicBezTo>
                  <a:cubicBezTo>
                    <a:pt x="178" y="334"/>
                    <a:pt x="203" y="334"/>
                    <a:pt x="227" y="326"/>
                  </a:cubicBezTo>
                  <a:cubicBezTo>
                    <a:pt x="239" y="322"/>
                    <a:pt x="246" y="326"/>
                    <a:pt x="251" y="337"/>
                  </a:cubicBezTo>
                  <a:cubicBezTo>
                    <a:pt x="253" y="342"/>
                    <a:pt x="254" y="348"/>
                    <a:pt x="257" y="354"/>
                  </a:cubicBezTo>
                  <a:cubicBezTo>
                    <a:pt x="259" y="360"/>
                    <a:pt x="261" y="366"/>
                    <a:pt x="269" y="367"/>
                  </a:cubicBezTo>
                  <a:cubicBezTo>
                    <a:pt x="273" y="367"/>
                    <a:pt x="276" y="366"/>
                    <a:pt x="278" y="362"/>
                  </a:cubicBezTo>
                  <a:cubicBezTo>
                    <a:pt x="282" y="355"/>
                    <a:pt x="278" y="350"/>
                    <a:pt x="275" y="345"/>
                  </a:cubicBezTo>
                  <a:cubicBezTo>
                    <a:pt x="272" y="340"/>
                    <a:pt x="269" y="335"/>
                    <a:pt x="266" y="330"/>
                  </a:cubicBezTo>
                  <a:cubicBezTo>
                    <a:pt x="259" y="319"/>
                    <a:pt x="261" y="312"/>
                    <a:pt x="272" y="304"/>
                  </a:cubicBezTo>
                  <a:cubicBezTo>
                    <a:pt x="293" y="291"/>
                    <a:pt x="309" y="272"/>
                    <a:pt x="317" y="248"/>
                  </a:cubicBezTo>
                  <a:cubicBezTo>
                    <a:pt x="322" y="233"/>
                    <a:pt x="331" y="232"/>
                    <a:pt x="343" y="236"/>
                  </a:cubicBezTo>
                  <a:cubicBezTo>
                    <a:pt x="351" y="238"/>
                    <a:pt x="358" y="241"/>
                    <a:pt x="366" y="243"/>
                  </a:cubicBezTo>
                  <a:cubicBezTo>
                    <a:pt x="372" y="245"/>
                    <a:pt x="377" y="242"/>
                    <a:pt x="379" y="235"/>
                  </a:cubicBezTo>
                  <a:cubicBezTo>
                    <a:pt x="380" y="229"/>
                    <a:pt x="377" y="224"/>
                    <a:pt x="370" y="223"/>
                  </a:cubicBezTo>
                  <a:close/>
                  <a:moveTo>
                    <a:pt x="190" y="175"/>
                  </a:moveTo>
                  <a:cubicBezTo>
                    <a:pt x="201" y="174"/>
                    <a:pt x="207" y="181"/>
                    <a:pt x="208" y="191"/>
                  </a:cubicBezTo>
                  <a:cubicBezTo>
                    <a:pt x="210" y="201"/>
                    <a:pt x="200" y="211"/>
                    <a:pt x="190" y="212"/>
                  </a:cubicBezTo>
                  <a:cubicBezTo>
                    <a:pt x="182" y="212"/>
                    <a:pt x="172" y="202"/>
                    <a:pt x="171" y="192"/>
                  </a:cubicBezTo>
                  <a:cubicBezTo>
                    <a:pt x="171" y="183"/>
                    <a:pt x="180" y="175"/>
                    <a:pt x="190" y="175"/>
                  </a:cubicBezTo>
                  <a:close/>
                  <a:moveTo>
                    <a:pt x="79" y="182"/>
                  </a:moveTo>
                  <a:cubicBezTo>
                    <a:pt x="79" y="171"/>
                    <a:pt x="84" y="156"/>
                    <a:pt x="91" y="141"/>
                  </a:cubicBezTo>
                  <a:cubicBezTo>
                    <a:pt x="94" y="136"/>
                    <a:pt x="96" y="136"/>
                    <a:pt x="101" y="140"/>
                  </a:cubicBezTo>
                  <a:cubicBezTo>
                    <a:pt x="112" y="150"/>
                    <a:pt x="124" y="160"/>
                    <a:pt x="135" y="170"/>
                  </a:cubicBezTo>
                  <a:cubicBezTo>
                    <a:pt x="144" y="178"/>
                    <a:pt x="142" y="186"/>
                    <a:pt x="130" y="190"/>
                  </a:cubicBezTo>
                  <a:cubicBezTo>
                    <a:pt x="118" y="194"/>
                    <a:pt x="106" y="197"/>
                    <a:pt x="94" y="200"/>
                  </a:cubicBezTo>
                  <a:cubicBezTo>
                    <a:pt x="79" y="205"/>
                    <a:pt x="79" y="205"/>
                    <a:pt x="79" y="182"/>
                  </a:cubicBezTo>
                  <a:close/>
                  <a:moveTo>
                    <a:pt x="151" y="235"/>
                  </a:moveTo>
                  <a:cubicBezTo>
                    <a:pt x="145" y="251"/>
                    <a:pt x="138" y="265"/>
                    <a:pt x="132" y="281"/>
                  </a:cubicBezTo>
                  <a:cubicBezTo>
                    <a:pt x="131" y="285"/>
                    <a:pt x="128" y="285"/>
                    <a:pt x="125" y="282"/>
                  </a:cubicBezTo>
                  <a:cubicBezTo>
                    <a:pt x="108" y="271"/>
                    <a:pt x="96" y="255"/>
                    <a:pt x="88" y="236"/>
                  </a:cubicBezTo>
                  <a:cubicBezTo>
                    <a:pt x="87" y="233"/>
                    <a:pt x="87" y="230"/>
                    <a:pt x="92" y="229"/>
                  </a:cubicBezTo>
                  <a:cubicBezTo>
                    <a:pt x="108" y="227"/>
                    <a:pt x="124" y="224"/>
                    <a:pt x="141" y="221"/>
                  </a:cubicBezTo>
                  <a:cubicBezTo>
                    <a:pt x="149" y="221"/>
                    <a:pt x="154" y="226"/>
                    <a:pt x="151" y="235"/>
                  </a:cubicBezTo>
                  <a:close/>
                  <a:moveTo>
                    <a:pt x="112" y="114"/>
                  </a:moveTo>
                  <a:cubicBezTo>
                    <a:pt x="128" y="98"/>
                    <a:pt x="147" y="89"/>
                    <a:pt x="167" y="84"/>
                  </a:cubicBezTo>
                  <a:cubicBezTo>
                    <a:pt x="174" y="82"/>
                    <a:pt x="177" y="84"/>
                    <a:pt x="177" y="92"/>
                  </a:cubicBezTo>
                  <a:cubicBezTo>
                    <a:pt x="175" y="106"/>
                    <a:pt x="175" y="121"/>
                    <a:pt x="174" y="135"/>
                  </a:cubicBezTo>
                  <a:cubicBezTo>
                    <a:pt x="173" y="144"/>
                    <a:pt x="168" y="152"/>
                    <a:pt x="158" y="146"/>
                  </a:cubicBezTo>
                  <a:cubicBezTo>
                    <a:pt x="142" y="136"/>
                    <a:pt x="128" y="125"/>
                    <a:pt x="112" y="114"/>
                  </a:cubicBezTo>
                  <a:close/>
                  <a:moveTo>
                    <a:pt x="217" y="300"/>
                  </a:moveTo>
                  <a:cubicBezTo>
                    <a:pt x="197" y="306"/>
                    <a:pt x="176" y="304"/>
                    <a:pt x="154" y="297"/>
                  </a:cubicBezTo>
                  <a:cubicBezTo>
                    <a:pt x="164" y="281"/>
                    <a:pt x="172" y="265"/>
                    <a:pt x="181" y="249"/>
                  </a:cubicBezTo>
                  <a:cubicBezTo>
                    <a:pt x="187" y="241"/>
                    <a:pt x="194" y="242"/>
                    <a:pt x="199" y="250"/>
                  </a:cubicBezTo>
                  <a:cubicBezTo>
                    <a:pt x="207" y="264"/>
                    <a:pt x="214" y="278"/>
                    <a:pt x="222" y="291"/>
                  </a:cubicBezTo>
                  <a:cubicBezTo>
                    <a:pt x="227" y="298"/>
                    <a:pt x="222" y="299"/>
                    <a:pt x="217" y="300"/>
                  </a:cubicBezTo>
                  <a:close/>
                  <a:moveTo>
                    <a:pt x="225" y="144"/>
                  </a:moveTo>
                  <a:cubicBezTo>
                    <a:pt x="214" y="151"/>
                    <a:pt x="208" y="148"/>
                    <a:pt x="206" y="135"/>
                  </a:cubicBezTo>
                  <a:cubicBezTo>
                    <a:pt x="205" y="126"/>
                    <a:pt x="205" y="117"/>
                    <a:pt x="205" y="112"/>
                  </a:cubicBezTo>
                  <a:cubicBezTo>
                    <a:pt x="205" y="108"/>
                    <a:pt x="205" y="107"/>
                    <a:pt x="205" y="107"/>
                  </a:cubicBezTo>
                  <a:cubicBezTo>
                    <a:pt x="204" y="79"/>
                    <a:pt x="204" y="79"/>
                    <a:pt x="231" y="90"/>
                  </a:cubicBezTo>
                  <a:cubicBezTo>
                    <a:pt x="242" y="94"/>
                    <a:pt x="252" y="101"/>
                    <a:pt x="262" y="108"/>
                  </a:cubicBezTo>
                  <a:cubicBezTo>
                    <a:pt x="267" y="112"/>
                    <a:pt x="267" y="115"/>
                    <a:pt x="261" y="118"/>
                  </a:cubicBezTo>
                  <a:cubicBezTo>
                    <a:pt x="249" y="127"/>
                    <a:pt x="237" y="136"/>
                    <a:pt x="225" y="144"/>
                  </a:cubicBezTo>
                  <a:close/>
                  <a:moveTo>
                    <a:pt x="257" y="282"/>
                  </a:moveTo>
                  <a:cubicBezTo>
                    <a:pt x="251" y="286"/>
                    <a:pt x="249" y="284"/>
                    <a:pt x="247" y="278"/>
                  </a:cubicBezTo>
                  <a:cubicBezTo>
                    <a:pt x="241" y="264"/>
                    <a:pt x="235" y="250"/>
                    <a:pt x="230" y="236"/>
                  </a:cubicBezTo>
                  <a:cubicBezTo>
                    <a:pt x="226" y="226"/>
                    <a:pt x="230" y="219"/>
                    <a:pt x="242" y="221"/>
                  </a:cubicBezTo>
                  <a:cubicBezTo>
                    <a:pt x="259" y="224"/>
                    <a:pt x="276" y="227"/>
                    <a:pt x="294" y="230"/>
                  </a:cubicBezTo>
                  <a:cubicBezTo>
                    <a:pt x="287" y="252"/>
                    <a:pt x="274" y="268"/>
                    <a:pt x="257" y="282"/>
                  </a:cubicBezTo>
                  <a:close/>
                  <a:moveTo>
                    <a:pt x="300" y="204"/>
                  </a:moveTo>
                  <a:cubicBezTo>
                    <a:pt x="283" y="199"/>
                    <a:pt x="266" y="195"/>
                    <a:pt x="250" y="189"/>
                  </a:cubicBezTo>
                  <a:cubicBezTo>
                    <a:pt x="239" y="186"/>
                    <a:pt x="237" y="179"/>
                    <a:pt x="244" y="172"/>
                  </a:cubicBezTo>
                  <a:cubicBezTo>
                    <a:pt x="257" y="159"/>
                    <a:pt x="270" y="147"/>
                    <a:pt x="284" y="135"/>
                  </a:cubicBezTo>
                  <a:cubicBezTo>
                    <a:pt x="298" y="157"/>
                    <a:pt x="303" y="179"/>
                    <a:pt x="300" y="20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/>
            </a:p>
          </p:txBody>
        </p:sp>
      </p:grpSp>
      <p:sp>
        <p:nvSpPr>
          <p:cNvPr id="164" name="箭头: 右 163">
            <a:extLst>
              <a:ext uri="{FF2B5EF4-FFF2-40B4-BE49-F238E27FC236}">
                <a16:creationId xmlns:a16="http://schemas.microsoft.com/office/drawing/2014/main" id="{D8102F24-41D1-43A1-A9F2-9ADF70193F41}"/>
              </a:ext>
            </a:extLst>
          </p:cNvPr>
          <p:cNvSpPr/>
          <p:nvPr/>
        </p:nvSpPr>
        <p:spPr>
          <a:xfrm>
            <a:off x="7284091" y="3502085"/>
            <a:ext cx="647180" cy="376974"/>
          </a:xfrm>
          <a:prstGeom prst="rightArrow">
            <a:avLst>
              <a:gd name="adj1" fmla="val 46670"/>
              <a:gd name="adj2" fmla="val 58618"/>
            </a:avLst>
          </a:prstGeom>
          <a:gradFill>
            <a:gsLst>
              <a:gs pos="0">
                <a:srgbClr val="2982F8"/>
              </a:gs>
              <a:gs pos="100000">
                <a:srgbClr val="00B0F0">
                  <a:alpha val="0"/>
                </a:srgbClr>
              </a:gs>
            </a:gsLst>
            <a:lin ang="108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grpSp>
        <p:nvGrpSpPr>
          <p:cNvPr id="132" name="组合 131">
            <a:extLst>
              <a:ext uri="{FF2B5EF4-FFF2-40B4-BE49-F238E27FC236}">
                <a16:creationId xmlns:a16="http://schemas.microsoft.com/office/drawing/2014/main" id="{137D3F82-BE5B-4909-A627-1DB51B37DBE9}"/>
              </a:ext>
            </a:extLst>
          </p:cNvPr>
          <p:cNvGrpSpPr/>
          <p:nvPr/>
        </p:nvGrpSpPr>
        <p:grpSpPr>
          <a:xfrm>
            <a:off x="2598320" y="2854693"/>
            <a:ext cx="326180" cy="313126"/>
            <a:chOff x="2114550" y="2552700"/>
            <a:chExt cx="506026" cy="485775"/>
          </a:xfrm>
          <a:solidFill>
            <a:schemeClr val="bg1"/>
          </a:solidFill>
        </p:grpSpPr>
        <p:sp>
          <p:nvSpPr>
            <p:cNvPr id="120" name="矩形 119">
              <a:extLst>
                <a:ext uri="{FF2B5EF4-FFF2-40B4-BE49-F238E27FC236}">
                  <a16:creationId xmlns:a16="http://schemas.microsoft.com/office/drawing/2014/main" id="{E66EB4A5-16B1-4F8A-8F5C-010090BEB743}"/>
                </a:ext>
              </a:extLst>
            </p:cNvPr>
            <p:cNvSpPr/>
            <p:nvPr/>
          </p:nvSpPr>
          <p:spPr>
            <a:xfrm>
              <a:off x="2172901" y="2552700"/>
              <a:ext cx="447675" cy="419100"/>
            </a:xfrm>
            <a:prstGeom prst="rect">
              <a:avLst/>
            </a:prstGeom>
            <a:solidFill>
              <a:srgbClr val="00B0F0"/>
            </a:solidFill>
            <a:ln>
              <a:solidFill>
                <a:srgbClr val="07133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9" name="矩形 118">
              <a:extLst>
                <a:ext uri="{FF2B5EF4-FFF2-40B4-BE49-F238E27FC236}">
                  <a16:creationId xmlns:a16="http://schemas.microsoft.com/office/drawing/2014/main" id="{2C820BC1-2F8F-45C3-8A5E-D7CDCA71E3D6}"/>
                </a:ext>
              </a:extLst>
            </p:cNvPr>
            <p:cNvSpPr/>
            <p:nvPr/>
          </p:nvSpPr>
          <p:spPr>
            <a:xfrm>
              <a:off x="2114550" y="2619375"/>
              <a:ext cx="447674" cy="419100"/>
            </a:xfrm>
            <a:prstGeom prst="rect">
              <a:avLst/>
            </a:prstGeom>
            <a:solidFill>
              <a:srgbClr val="00B0F0"/>
            </a:solidFill>
            <a:ln>
              <a:solidFill>
                <a:srgbClr val="07133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33" name="组合 132">
            <a:extLst>
              <a:ext uri="{FF2B5EF4-FFF2-40B4-BE49-F238E27FC236}">
                <a16:creationId xmlns:a16="http://schemas.microsoft.com/office/drawing/2014/main" id="{E93E1944-A98C-4730-99BB-F8F77BDB2244}"/>
              </a:ext>
            </a:extLst>
          </p:cNvPr>
          <p:cNvGrpSpPr/>
          <p:nvPr/>
        </p:nvGrpSpPr>
        <p:grpSpPr>
          <a:xfrm>
            <a:off x="3665621" y="2381201"/>
            <a:ext cx="461851" cy="254724"/>
            <a:chOff x="3338765" y="2362200"/>
            <a:chExt cx="716503" cy="395172"/>
          </a:xfrm>
          <a:solidFill>
            <a:schemeClr val="bg1"/>
          </a:solidFill>
        </p:grpSpPr>
        <p:sp>
          <p:nvSpPr>
            <p:cNvPr id="121" name="矩形 120">
              <a:extLst>
                <a:ext uri="{FF2B5EF4-FFF2-40B4-BE49-F238E27FC236}">
                  <a16:creationId xmlns:a16="http://schemas.microsoft.com/office/drawing/2014/main" id="{A2EF9B88-954B-4FB7-BBB4-539462D28F5F}"/>
                </a:ext>
              </a:extLst>
            </p:cNvPr>
            <p:cNvSpPr/>
            <p:nvPr/>
          </p:nvSpPr>
          <p:spPr>
            <a:xfrm>
              <a:off x="3513544" y="2362200"/>
              <a:ext cx="541724" cy="209550"/>
            </a:xfrm>
            <a:prstGeom prst="rect">
              <a:avLst/>
            </a:prstGeom>
            <a:solidFill>
              <a:srgbClr val="92D050"/>
            </a:solidFill>
            <a:ln>
              <a:solidFill>
                <a:srgbClr val="07133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9" name="矩形 128">
              <a:extLst>
                <a:ext uri="{FF2B5EF4-FFF2-40B4-BE49-F238E27FC236}">
                  <a16:creationId xmlns:a16="http://schemas.microsoft.com/office/drawing/2014/main" id="{C4B5FD1D-4E82-47F0-BF10-E4062F90B12A}"/>
                </a:ext>
              </a:extLst>
            </p:cNvPr>
            <p:cNvSpPr/>
            <p:nvPr/>
          </p:nvSpPr>
          <p:spPr>
            <a:xfrm>
              <a:off x="3472348" y="2409825"/>
              <a:ext cx="541724" cy="209550"/>
            </a:xfrm>
            <a:prstGeom prst="rect">
              <a:avLst/>
            </a:prstGeom>
            <a:solidFill>
              <a:srgbClr val="92D050"/>
            </a:solidFill>
            <a:ln>
              <a:solidFill>
                <a:srgbClr val="07133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0" name="矩形 129">
              <a:extLst>
                <a:ext uri="{FF2B5EF4-FFF2-40B4-BE49-F238E27FC236}">
                  <a16:creationId xmlns:a16="http://schemas.microsoft.com/office/drawing/2014/main" id="{48D13142-30D8-4D0E-AC8C-D201550966D7}"/>
                </a:ext>
              </a:extLst>
            </p:cNvPr>
            <p:cNvSpPr/>
            <p:nvPr/>
          </p:nvSpPr>
          <p:spPr>
            <a:xfrm>
              <a:off x="3397116" y="2484438"/>
              <a:ext cx="541724" cy="209550"/>
            </a:xfrm>
            <a:prstGeom prst="rect">
              <a:avLst/>
            </a:prstGeom>
            <a:solidFill>
              <a:srgbClr val="92D050"/>
            </a:solidFill>
            <a:ln>
              <a:solidFill>
                <a:srgbClr val="07133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1" name="矩形 130">
              <a:extLst>
                <a:ext uri="{FF2B5EF4-FFF2-40B4-BE49-F238E27FC236}">
                  <a16:creationId xmlns:a16="http://schemas.microsoft.com/office/drawing/2014/main" id="{678DD05E-9808-4951-AF3C-51665F8B9E78}"/>
                </a:ext>
              </a:extLst>
            </p:cNvPr>
            <p:cNvSpPr/>
            <p:nvPr/>
          </p:nvSpPr>
          <p:spPr>
            <a:xfrm>
              <a:off x="3338765" y="2547822"/>
              <a:ext cx="541724" cy="209550"/>
            </a:xfrm>
            <a:prstGeom prst="rect">
              <a:avLst/>
            </a:prstGeom>
            <a:solidFill>
              <a:srgbClr val="92D050"/>
            </a:solidFill>
            <a:ln>
              <a:solidFill>
                <a:srgbClr val="07133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7" name="组合 26">
            <a:extLst>
              <a:ext uri="{FF2B5EF4-FFF2-40B4-BE49-F238E27FC236}">
                <a16:creationId xmlns:a16="http://schemas.microsoft.com/office/drawing/2014/main" id="{9EA42F50-4F9C-4AD6-960D-947FE0A58B56}"/>
              </a:ext>
            </a:extLst>
          </p:cNvPr>
          <p:cNvGrpSpPr/>
          <p:nvPr/>
        </p:nvGrpSpPr>
        <p:grpSpPr>
          <a:xfrm>
            <a:off x="2590265" y="4140110"/>
            <a:ext cx="342290" cy="349326"/>
            <a:chOff x="2712913" y="3890591"/>
            <a:chExt cx="342290" cy="349326"/>
          </a:xfrm>
          <a:solidFill>
            <a:schemeClr val="bg1"/>
          </a:solidFill>
        </p:grpSpPr>
        <p:sp>
          <p:nvSpPr>
            <p:cNvPr id="122" name="矩形 121">
              <a:extLst>
                <a:ext uri="{FF2B5EF4-FFF2-40B4-BE49-F238E27FC236}">
                  <a16:creationId xmlns:a16="http://schemas.microsoft.com/office/drawing/2014/main" id="{3DB6611B-A2E9-40E4-840E-1AFAC30D1566}"/>
                </a:ext>
              </a:extLst>
            </p:cNvPr>
            <p:cNvSpPr/>
            <p:nvPr/>
          </p:nvSpPr>
          <p:spPr>
            <a:xfrm>
              <a:off x="2791194" y="3890591"/>
              <a:ext cx="264009" cy="263370"/>
            </a:xfrm>
            <a:prstGeom prst="rect">
              <a:avLst/>
            </a:prstGeom>
            <a:solidFill>
              <a:srgbClr val="0070C0"/>
            </a:solidFill>
            <a:ln w="19050">
              <a:solidFill>
                <a:srgbClr val="07133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3" name="矩形 122">
              <a:extLst>
                <a:ext uri="{FF2B5EF4-FFF2-40B4-BE49-F238E27FC236}">
                  <a16:creationId xmlns:a16="http://schemas.microsoft.com/office/drawing/2014/main" id="{DB480309-C420-4F6E-B9B6-74B8C0C4C884}"/>
                </a:ext>
              </a:extLst>
            </p:cNvPr>
            <p:cNvSpPr/>
            <p:nvPr/>
          </p:nvSpPr>
          <p:spPr>
            <a:xfrm>
              <a:off x="2750526" y="3933569"/>
              <a:ext cx="264009" cy="263370"/>
            </a:xfrm>
            <a:prstGeom prst="rect">
              <a:avLst/>
            </a:prstGeom>
            <a:solidFill>
              <a:srgbClr val="0070C0"/>
            </a:solidFill>
            <a:ln w="19050">
              <a:solidFill>
                <a:srgbClr val="07133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4" name="矩形 123">
              <a:extLst>
                <a:ext uri="{FF2B5EF4-FFF2-40B4-BE49-F238E27FC236}">
                  <a16:creationId xmlns:a16="http://schemas.microsoft.com/office/drawing/2014/main" id="{578D992B-E230-4A67-9950-F1AAAF3D033F}"/>
                </a:ext>
              </a:extLst>
            </p:cNvPr>
            <p:cNvSpPr/>
            <p:nvPr/>
          </p:nvSpPr>
          <p:spPr>
            <a:xfrm>
              <a:off x="2712913" y="3976547"/>
              <a:ext cx="264009" cy="263370"/>
            </a:xfrm>
            <a:prstGeom prst="rect">
              <a:avLst/>
            </a:prstGeom>
            <a:solidFill>
              <a:srgbClr val="0070C0"/>
            </a:solidFill>
            <a:ln w="19050">
              <a:solidFill>
                <a:srgbClr val="07133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</p:grpSp>
      <p:grpSp>
        <p:nvGrpSpPr>
          <p:cNvPr id="28" name="组合 27">
            <a:extLst>
              <a:ext uri="{FF2B5EF4-FFF2-40B4-BE49-F238E27FC236}">
                <a16:creationId xmlns:a16="http://schemas.microsoft.com/office/drawing/2014/main" id="{1ECB76F7-34A4-4318-AA28-795641975355}"/>
              </a:ext>
            </a:extLst>
          </p:cNvPr>
          <p:cNvGrpSpPr/>
          <p:nvPr/>
        </p:nvGrpSpPr>
        <p:grpSpPr>
          <a:xfrm>
            <a:off x="3722569" y="4634177"/>
            <a:ext cx="342290" cy="349326"/>
            <a:chOff x="3845217" y="4384658"/>
            <a:chExt cx="342290" cy="349326"/>
          </a:xfrm>
          <a:solidFill>
            <a:schemeClr val="bg1"/>
          </a:solidFill>
        </p:grpSpPr>
        <p:sp>
          <p:nvSpPr>
            <p:cNvPr id="143" name="矩形 142">
              <a:extLst>
                <a:ext uri="{FF2B5EF4-FFF2-40B4-BE49-F238E27FC236}">
                  <a16:creationId xmlns:a16="http://schemas.microsoft.com/office/drawing/2014/main" id="{C02AD636-E6E9-4C29-9092-A0838C05F656}"/>
                </a:ext>
              </a:extLst>
            </p:cNvPr>
            <p:cNvSpPr/>
            <p:nvPr/>
          </p:nvSpPr>
          <p:spPr>
            <a:xfrm>
              <a:off x="3923498" y="4384658"/>
              <a:ext cx="264009" cy="263370"/>
            </a:xfrm>
            <a:prstGeom prst="rect">
              <a:avLst/>
            </a:prstGeom>
            <a:solidFill>
              <a:srgbClr val="00DCEE"/>
            </a:solidFill>
            <a:ln w="19050">
              <a:solidFill>
                <a:srgbClr val="07133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4" name="矩形 143">
              <a:extLst>
                <a:ext uri="{FF2B5EF4-FFF2-40B4-BE49-F238E27FC236}">
                  <a16:creationId xmlns:a16="http://schemas.microsoft.com/office/drawing/2014/main" id="{BD9B0DE6-EAF3-4BC9-A015-4A1D230974F2}"/>
                </a:ext>
              </a:extLst>
            </p:cNvPr>
            <p:cNvSpPr/>
            <p:nvPr/>
          </p:nvSpPr>
          <p:spPr>
            <a:xfrm>
              <a:off x="3882830" y="4427636"/>
              <a:ext cx="264009" cy="263370"/>
            </a:xfrm>
            <a:prstGeom prst="rect">
              <a:avLst/>
            </a:prstGeom>
            <a:solidFill>
              <a:srgbClr val="00DCEE"/>
            </a:solidFill>
            <a:ln w="19050">
              <a:solidFill>
                <a:srgbClr val="07133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5" name="矩形 144">
              <a:extLst>
                <a:ext uri="{FF2B5EF4-FFF2-40B4-BE49-F238E27FC236}">
                  <a16:creationId xmlns:a16="http://schemas.microsoft.com/office/drawing/2014/main" id="{A0373A61-6F6C-4093-80AF-DAE52B5BF2B0}"/>
                </a:ext>
              </a:extLst>
            </p:cNvPr>
            <p:cNvSpPr/>
            <p:nvPr/>
          </p:nvSpPr>
          <p:spPr>
            <a:xfrm>
              <a:off x="3845217" y="4470614"/>
              <a:ext cx="264009" cy="263370"/>
            </a:xfrm>
            <a:prstGeom prst="rect">
              <a:avLst/>
            </a:prstGeom>
            <a:solidFill>
              <a:srgbClr val="00DCEE"/>
            </a:solidFill>
            <a:ln w="19050">
              <a:solidFill>
                <a:srgbClr val="07133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cxnSp>
        <p:nvCxnSpPr>
          <p:cNvPr id="149" name="连接符: 肘形 148">
            <a:extLst>
              <a:ext uri="{FF2B5EF4-FFF2-40B4-BE49-F238E27FC236}">
                <a16:creationId xmlns:a16="http://schemas.microsoft.com/office/drawing/2014/main" id="{E0D6F769-6AA2-4B85-85BE-344A1E747510}"/>
              </a:ext>
            </a:extLst>
          </p:cNvPr>
          <p:cNvCxnSpPr>
            <a:cxnSpLocks/>
            <a:stCxn id="138" idx="7"/>
          </p:cNvCxnSpPr>
          <p:nvPr/>
        </p:nvCxnSpPr>
        <p:spPr>
          <a:xfrm rot="5400000" flipH="1" flipV="1">
            <a:off x="4113258" y="2758024"/>
            <a:ext cx="193763" cy="2341754"/>
          </a:xfrm>
          <a:prstGeom prst="bentConnector2">
            <a:avLst/>
          </a:prstGeom>
          <a:ln w="12700" cap="rnd">
            <a:solidFill>
              <a:srgbClr val="39A8DD"/>
            </a:solidFill>
            <a:prstDash val="dash"/>
            <a:miter lim="800000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1" name="连接符: 肘形 150">
            <a:extLst>
              <a:ext uri="{FF2B5EF4-FFF2-40B4-BE49-F238E27FC236}">
                <a16:creationId xmlns:a16="http://schemas.microsoft.com/office/drawing/2014/main" id="{BF3DE09C-9EEF-4FDC-B6E8-D0830B9448C4}"/>
              </a:ext>
            </a:extLst>
          </p:cNvPr>
          <p:cNvCxnSpPr>
            <a:cxnSpLocks/>
            <a:stCxn id="118" idx="5"/>
          </p:cNvCxnSpPr>
          <p:nvPr/>
        </p:nvCxnSpPr>
        <p:spPr>
          <a:xfrm rot="16200000" flipH="1">
            <a:off x="4120027" y="2208343"/>
            <a:ext cx="180224" cy="2341754"/>
          </a:xfrm>
          <a:prstGeom prst="bentConnector2">
            <a:avLst/>
          </a:prstGeom>
          <a:ln w="12700" cap="rnd">
            <a:solidFill>
              <a:srgbClr val="39A8DD"/>
            </a:solidFill>
            <a:prstDash val="dash"/>
            <a:miter lim="800000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连接符: 肘形 24">
            <a:extLst>
              <a:ext uri="{FF2B5EF4-FFF2-40B4-BE49-F238E27FC236}">
                <a16:creationId xmlns:a16="http://schemas.microsoft.com/office/drawing/2014/main" id="{E92724DF-46B2-4A87-9D0A-C825945E253C}"/>
              </a:ext>
            </a:extLst>
          </p:cNvPr>
          <p:cNvCxnSpPr>
            <a:cxnSpLocks/>
            <a:stCxn id="142" idx="0"/>
            <a:endCxn id="4" idx="3"/>
          </p:cNvCxnSpPr>
          <p:nvPr/>
        </p:nvCxnSpPr>
        <p:spPr>
          <a:xfrm rot="5400000" flipH="1" flipV="1">
            <a:off x="4634703" y="3458701"/>
            <a:ext cx="216208" cy="1698184"/>
          </a:xfrm>
          <a:prstGeom prst="bentConnector3">
            <a:avLst>
              <a:gd name="adj1" fmla="val 10351"/>
            </a:avLst>
          </a:prstGeom>
          <a:ln w="12700">
            <a:solidFill>
              <a:srgbClr val="2BC6EB"/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组合 5">
            <a:extLst>
              <a:ext uri="{FF2B5EF4-FFF2-40B4-BE49-F238E27FC236}">
                <a16:creationId xmlns:a16="http://schemas.microsoft.com/office/drawing/2014/main" id="{C4124401-68CA-43A5-BBE1-0C678CF9790A}"/>
              </a:ext>
            </a:extLst>
          </p:cNvPr>
          <p:cNvGrpSpPr>
            <a:grpSpLocks noChangeAspect="1"/>
          </p:cNvGrpSpPr>
          <p:nvPr/>
        </p:nvGrpSpPr>
        <p:grpSpPr>
          <a:xfrm>
            <a:off x="8426646" y="2970572"/>
            <a:ext cx="1439999" cy="1440000"/>
            <a:chOff x="8549291" y="2545968"/>
            <a:chExt cx="1810611" cy="1810612"/>
          </a:xfrm>
        </p:grpSpPr>
        <p:grpSp>
          <p:nvGrpSpPr>
            <p:cNvPr id="10" name="组合 9">
              <a:extLst>
                <a:ext uri="{FF2B5EF4-FFF2-40B4-BE49-F238E27FC236}">
                  <a16:creationId xmlns:a16="http://schemas.microsoft.com/office/drawing/2014/main" id="{29C9267D-6AF1-4C8F-B3C0-B1BF500E30CE}"/>
                </a:ext>
              </a:extLst>
            </p:cNvPr>
            <p:cNvGrpSpPr/>
            <p:nvPr/>
          </p:nvGrpSpPr>
          <p:grpSpPr>
            <a:xfrm>
              <a:off x="8996923" y="2982709"/>
              <a:ext cx="956085" cy="937131"/>
              <a:chOff x="8758499" y="2689644"/>
              <a:chExt cx="1525530" cy="1495286"/>
            </a:xfrm>
          </p:grpSpPr>
          <p:sp>
            <p:nvSpPr>
              <p:cNvPr id="128" name="矩形 127">
                <a:extLst>
                  <a:ext uri="{FF2B5EF4-FFF2-40B4-BE49-F238E27FC236}">
                    <a16:creationId xmlns:a16="http://schemas.microsoft.com/office/drawing/2014/main" id="{9DFCD281-B85A-466A-87E0-1090EDAB5678}"/>
                  </a:ext>
                </a:extLst>
              </p:cNvPr>
              <p:cNvSpPr/>
              <p:nvPr/>
            </p:nvSpPr>
            <p:spPr>
              <a:xfrm>
                <a:off x="8758499" y="2689644"/>
                <a:ext cx="1525530" cy="1495286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25" name="矩形 124">
                <a:extLst>
                  <a:ext uri="{FF2B5EF4-FFF2-40B4-BE49-F238E27FC236}">
                    <a16:creationId xmlns:a16="http://schemas.microsoft.com/office/drawing/2014/main" id="{0342ECEF-92D6-46DD-BA2D-7D397DCB3C2F}"/>
                  </a:ext>
                </a:extLst>
              </p:cNvPr>
              <p:cNvSpPr/>
              <p:nvPr/>
            </p:nvSpPr>
            <p:spPr>
              <a:xfrm>
                <a:off x="8971386" y="3463254"/>
                <a:ext cx="1099756" cy="474631"/>
              </a:xfrm>
              <a:prstGeom prst="rect">
                <a:avLst/>
              </a:prstGeom>
              <a:solidFill>
                <a:schemeClr val="accent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26" name="矩形 125">
                <a:extLst>
                  <a:ext uri="{FF2B5EF4-FFF2-40B4-BE49-F238E27FC236}">
                    <a16:creationId xmlns:a16="http://schemas.microsoft.com/office/drawing/2014/main" id="{ECE855EF-2D8E-4A28-8C02-594345B6D722}"/>
                  </a:ext>
                </a:extLst>
              </p:cNvPr>
              <p:cNvSpPr/>
              <p:nvPr/>
            </p:nvSpPr>
            <p:spPr>
              <a:xfrm>
                <a:off x="8971386" y="2936689"/>
                <a:ext cx="520937" cy="474631"/>
              </a:xfrm>
              <a:prstGeom prst="rect">
                <a:avLst/>
              </a:prstGeom>
              <a:solidFill>
                <a:srgbClr val="0070C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27" name="矩形 126">
                <a:extLst>
                  <a:ext uri="{FF2B5EF4-FFF2-40B4-BE49-F238E27FC236}">
                    <a16:creationId xmlns:a16="http://schemas.microsoft.com/office/drawing/2014/main" id="{1AE874B4-C77E-4ABC-9F5D-D00E640A2860}"/>
                  </a:ext>
                </a:extLst>
              </p:cNvPr>
              <p:cNvSpPr/>
              <p:nvPr/>
            </p:nvSpPr>
            <p:spPr>
              <a:xfrm>
                <a:off x="9550205" y="2936689"/>
                <a:ext cx="520937" cy="474631"/>
              </a:xfrm>
              <a:prstGeom prst="rect">
                <a:avLst/>
              </a:prstGeom>
              <a:solidFill>
                <a:srgbClr val="00DCE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</p:grpSp>
        <p:sp>
          <p:nvSpPr>
            <p:cNvPr id="56" name="椭圆 55">
              <a:extLst>
                <a:ext uri="{FF2B5EF4-FFF2-40B4-BE49-F238E27FC236}">
                  <a16:creationId xmlns:a16="http://schemas.microsoft.com/office/drawing/2014/main" id="{5E1EE68D-1B11-48AE-A49B-B4E7CA1DC724}"/>
                </a:ext>
              </a:extLst>
            </p:cNvPr>
            <p:cNvSpPr/>
            <p:nvPr/>
          </p:nvSpPr>
          <p:spPr>
            <a:xfrm>
              <a:off x="8549291" y="2545968"/>
              <a:ext cx="1810611" cy="1810612"/>
            </a:xfrm>
            <a:prstGeom prst="ellipse">
              <a:avLst/>
            </a:prstGeom>
            <a:noFill/>
            <a:ln w="50800">
              <a:gradFill>
                <a:gsLst>
                  <a:gs pos="0">
                    <a:srgbClr val="01AFF0"/>
                  </a:gs>
                  <a:gs pos="100000">
                    <a:srgbClr val="4A7DFA"/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</p:grpSp>
      <p:cxnSp>
        <p:nvCxnSpPr>
          <p:cNvPr id="61" name="连接符: 肘形 60">
            <a:extLst>
              <a:ext uri="{FF2B5EF4-FFF2-40B4-BE49-F238E27FC236}">
                <a16:creationId xmlns:a16="http://schemas.microsoft.com/office/drawing/2014/main" id="{FE7CBA9F-9F18-48EB-8B63-D0DF4DC1DCC4}"/>
              </a:ext>
            </a:extLst>
          </p:cNvPr>
          <p:cNvCxnSpPr>
            <a:cxnSpLocks/>
            <a:stCxn id="137" idx="4"/>
            <a:endCxn id="4" idx="1"/>
          </p:cNvCxnSpPr>
          <p:nvPr/>
        </p:nvCxnSpPr>
        <p:spPr>
          <a:xfrm rot="16200000" flipH="1">
            <a:off x="4604249" y="2193804"/>
            <a:ext cx="279949" cy="1695352"/>
          </a:xfrm>
          <a:prstGeom prst="bentConnector3">
            <a:avLst>
              <a:gd name="adj1" fmla="val 5768"/>
            </a:avLst>
          </a:prstGeom>
          <a:ln w="12700">
            <a:solidFill>
              <a:srgbClr val="2BC6EB"/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" name="Content Placeholder 2">
            <a:extLst>
              <a:ext uri="{FF2B5EF4-FFF2-40B4-BE49-F238E27FC236}">
                <a16:creationId xmlns:a16="http://schemas.microsoft.com/office/drawing/2014/main" id="{102481B9-7278-BE47-B911-0F56A3F712FA}"/>
              </a:ext>
            </a:extLst>
          </p:cNvPr>
          <p:cNvSpPr txBox="1">
            <a:spLocks/>
          </p:cNvSpPr>
          <p:nvPr/>
        </p:nvSpPr>
        <p:spPr>
          <a:xfrm>
            <a:off x="7840595" y="4499434"/>
            <a:ext cx="2673351" cy="7675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Tx/>
              <a:buNone/>
              <a:defRPr sz="2000" b="1" kern="1200">
                <a:solidFill>
                  <a:schemeClr val="bg1"/>
                </a:solidFill>
                <a:latin typeface="Century Gothic" panose="020B0502020202020204" pitchFamily="34" charset="0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sz="2000" b="1" kern="1200">
                <a:solidFill>
                  <a:schemeClr val="bg1"/>
                </a:solidFill>
                <a:latin typeface="Century Gothic" panose="020B0502020202020204" pitchFamily="34" charset="0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sz="2000" b="1" kern="1200">
                <a:solidFill>
                  <a:schemeClr val="bg1"/>
                </a:solidFill>
                <a:latin typeface="Century Gothic" panose="020B0502020202020204" pitchFamily="34" charset="0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sz="2000" b="1" kern="1200">
                <a:solidFill>
                  <a:schemeClr val="bg1"/>
                </a:solidFill>
                <a:latin typeface="Century Gothic" panose="020B0502020202020204" pitchFamily="34" charset="0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sz="2000" b="1" kern="1200">
                <a:solidFill>
                  <a:schemeClr val="bg1"/>
                </a:solidFill>
                <a:latin typeface="Century Gothic" panose="020B0502020202020204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altLang="zh-CN" sz="1800" dirty="0">
                <a:latin typeface="Century Gothic"/>
              </a:rPr>
              <a:t>Node</a:t>
            </a:r>
            <a:endParaRPr lang="en-US" sz="1800" dirty="0">
              <a:latin typeface="Century Gothic"/>
            </a:endParaRPr>
          </a:p>
        </p:txBody>
      </p:sp>
    </p:spTree>
    <p:extLst>
      <p:ext uri="{BB962C8B-B14F-4D97-AF65-F5344CB8AC3E}">
        <p14:creationId xmlns:p14="http://schemas.microsoft.com/office/powerpoint/2010/main" val="256777528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椭圆 12">
            <a:extLst>
              <a:ext uri="{FF2B5EF4-FFF2-40B4-BE49-F238E27FC236}">
                <a16:creationId xmlns:a16="http://schemas.microsoft.com/office/drawing/2014/main" id="{4B0F2B9D-9B95-AD45-9872-DF6C63D449D9}"/>
              </a:ext>
            </a:extLst>
          </p:cNvPr>
          <p:cNvSpPr/>
          <p:nvPr/>
        </p:nvSpPr>
        <p:spPr>
          <a:xfrm>
            <a:off x="4475541" y="2340358"/>
            <a:ext cx="3374227" cy="3374227"/>
          </a:xfrm>
          <a:prstGeom prst="ellipse">
            <a:avLst/>
          </a:prstGeom>
          <a:solidFill>
            <a:srgbClr val="00B0F0">
              <a:alpha val="9000"/>
            </a:srgbClr>
          </a:solidFill>
          <a:ln w="19050">
            <a:solidFill>
              <a:srgbClr val="00B0F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2400" dirty="0"/>
          </a:p>
        </p:txBody>
      </p:sp>
      <p:sp>
        <p:nvSpPr>
          <p:cNvPr id="43" name="椭圆 42">
            <a:extLst>
              <a:ext uri="{FF2B5EF4-FFF2-40B4-BE49-F238E27FC236}">
                <a16:creationId xmlns:a16="http://schemas.microsoft.com/office/drawing/2014/main" id="{FB59D005-8651-6E4F-A201-E72DF18D8DA1}"/>
              </a:ext>
            </a:extLst>
          </p:cNvPr>
          <p:cNvSpPr/>
          <p:nvPr/>
        </p:nvSpPr>
        <p:spPr>
          <a:xfrm>
            <a:off x="5135846" y="3018278"/>
            <a:ext cx="2053615" cy="2053615"/>
          </a:xfrm>
          <a:prstGeom prst="ellipse">
            <a:avLst/>
          </a:prstGeom>
          <a:solidFill>
            <a:srgbClr val="00B0F0">
              <a:alpha val="10000"/>
            </a:srgbClr>
          </a:solidFill>
          <a:ln w="15875">
            <a:solidFill>
              <a:srgbClr val="00B0F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2400"/>
          </a:p>
        </p:txBody>
      </p:sp>
      <p:sp>
        <p:nvSpPr>
          <p:cNvPr id="2" name="标题 1">
            <a:extLst>
              <a:ext uri="{FF2B5EF4-FFF2-40B4-BE49-F238E27FC236}">
                <a16:creationId xmlns:a16="http://schemas.microsoft.com/office/drawing/2014/main" id="{6C112E8B-E2E4-2C48-B6CD-F5FBDFF6E4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/>
              <a:t>K8s Does Many Things</a:t>
            </a:r>
            <a:endParaRPr lang="en-GB" dirty="0"/>
          </a:p>
        </p:txBody>
      </p:sp>
      <p:sp>
        <p:nvSpPr>
          <p:cNvPr id="26" name="椭圆 25">
            <a:extLst>
              <a:ext uri="{FF2B5EF4-FFF2-40B4-BE49-F238E27FC236}">
                <a16:creationId xmlns:a16="http://schemas.microsoft.com/office/drawing/2014/main" id="{E62B70A8-C028-E646-AE54-CAF30595C923}"/>
              </a:ext>
            </a:extLst>
          </p:cNvPr>
          <p:cNvSpPr/>
          <p:nvPr/>
        </p:nvSpPr>
        <p:spPr>
          <a:xfrm flipH="1">
            <a:off x="5151957" y="2275083"/>
            <a:ext cx="474153" cy="474153"/>
          </a:xfrm>
          <a:prstGeom prst="ellipse">
            <a:avLst/>
          </a:prstGeom>
          <a:gradFill>
            <a:gsLst>
              <a:gs pos="0">
                <a:srgbClr val="07BCFD"/>
              </a:gs>
              <a:gs pos="100000">
                <a:srgbClr val="1B70FC"/>
              </a:gs>
            </a:gsLst>
            <a:lin ang="0" scaled="1"/>
          </a:gradFill>
          <a:ln w="50800">
            <a:gradFill>
              <a:gsLst>
                <a:gs pos="0">
                  <a:srgbClr val="07BCFD">
                    <a:alpha val="26000"/>
                  </a:srgbClr>
                </a:gs>
                <a:gs pos="100000">
                  <a:srgbClr val="1B70FC">
                    <a:alpha val="12000"/>
                  </a:srgb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2400"/>
          </a:p>
        </p:txBody>
      </p:sp>
      <p:sp>
        <p:nvSpPr>
          <p:cNvPr id="31" name="Freeform 110">
            <a:extLst>
              <a:ext uri="{FF2B5EF4-FFF2-40B4-BE49-F238E27FC236}">
                <a16:creationId xmlns:a16="http://schemas.microsoft.com/office/drawing/2014/main" id="{1F441F6B-2FD5-9245-8F14-DF896B4B0DC0}"/>
              </a:ext>
            </a:extLst>
          </p:cNvPr>
          <p:cNvSpPr>
            <a:spLocks noEditPoints="1"/>
          </p:cNvSpPr>
          <p:nvPr/>
        </p:nvSpPr>
        <p:spPr bwMode="auto">
          <a:xfrm>
            <a:off x="5695248" y="3329220"/>
            <a:ext cx="945696" cy="921744"/>
          </a:xfrm>
          <a:custGeom>
            <a:avLst/>
            <a:gdLst>
              <a:gd name="T0" fmla="*/ 347 w 380"/>
              <a:gd name="T1" fmla="*/ 220 h 370"/>
              <a:gd name="T2" fmla="*/ 312 w 380"/>
              <a:gd name="T3" fmla="*/ 127 h 370"/>
              <a:gd name="T4" fmla="*/ 338 w 380"/>
              <a:gd name="T5" fmla="*/ 89 h 370"/>
              <a:gd name="T6" fmla="*/ 325 w 380"/>
              <a:gd name="T7" fmla="*/ 72 h 370"/>
              <a:gd name="T8" fmla="*/ 282 w 380"/>
              <a:gd name="T9" fmla="*/ 90 h 370"/>
              <a:gd name="T10" fmla="*/ 198 w 380"/>
              <a:gd name="T11" fmla="*/ 35 h 370"/>
              <a:gd name="T12" fmla="*/ 191 w 380"/>
              <a:gd name="T13" fmla="*/ 1 h 370"/>
              <a:gd name="T14" fmla="*/ 182 w 380"/>
              <a:gd name="T15" fmla="*/ 38 h 370"/>
              <a:gd name="T16" fmla="*/ 97 w 380"/>
              <a:gd name="T17" fmla="*/ 90 h 370"/>
              <a:gd name="T18" fmla="*/ 54 w 380"/>
              <a:gd name="T19" fmla="*/ 72 h 370"/>
              <a:gd name="T20" fmla="*/ 42 w 380"/>
              <a:gd name="T21" fmla="*/ 89 h 370"/>
              <a:gd name="T22" fmla="*/ 68 w 380"/>
              <a:gd name="T23" fmla="*/ 126 h 370"/>
              <a:gd name="T24" fmla="*/ 36 w 380"/>
              <a:gd name="T25" fmla="*/ 220 h 370"/>
              <a:gd name="T26" fmla="*/ 1 w 380"/>
              <a:gd name="T27" fmla="*/ 235 h 370"/>
              <a:gd name="T28" fmla="*/ 39 w 380"/>
              <a:gd name="T29" fmla="*/ 236 h 370"/>
              <a:gd name="T30" fmla="*/ 109 w 380"/>
              <a:gd name="T31" fmla="*/ 305 h 370"/>
              <a:gd name="T32" fmla="*/ 103 w 380"/>
              <a:gd name="T33" fmla="*/ 349 h 370"/>
              <a:gd name="T34" fmla="*/ 122 w 380"/>
              <a:gd name="T35" fmla="*/ 358 h 370"/>
              <a:gd name="T36" fmla="*/ 153 w 380"/>
              <a:gd name="T37" fmla="*/ 326 h 370"/>
              <a:gd name="T38" fmla="*/ 251 w 380"/>
              <a:gd name="T39" fmla="*/ 337 h 370"/>
              <a:gd name="T40" fmla="*/ 269 w 380"/>
              <a:gd name="T41" fmla="*/ 367 h 370"/>
              <a:gd name="T42" fmla="*/ 275 w 380"/>
              <a:gd name="T43" fmla="*/ 345 h 370"/>
              <a:gd name="T44" fmla="*/ 272 w 380"/>
              <a:gd name="T45" fmla="*/ 304 h 370"/>
              <a:gd name="T46" fmla="*/ 343 w 380"/>
              <a:gd name="T47" fmla="*/ 236 h 370"/>
              <a:gd name="T48" fmla="*/ 379 w 380"/>
              <a:gd name="T49" fmla="*/ 235 h 370"/>
              <a:gd name="T50" fmla="*/ 190 w 380"/>
              <a:gd name="T51" fmla="*/ 175 h 370"/>
              <a:gd name="T52" fmla="*/ 190 w 380"/>
              <a:gd name="T53" fmla="*/ 212 h 370"/>
              <a:gd name="T54" fmla="*/ 190 w 380"/>
              <a:gd name="T55" fmla="*/ 175 h 370"/>
              <a:gd name="T56" fmla="*/ 91 w 380"/>
              <a:gd name="T57" fmla="*/ 141 h 370"/>
              <a:gd name="T58" fmla="*/ 135 w 380"/>
              <a:gd name="T59" fmla="*/ 170 h 370"/>
              <a:gd name="T60" fmla="*/ 94 w 380"/>
              <a:gd name="T61" fmla="*/ 200 h 370"/>
              <a:gd name="T62" fmla="*/ 151 w 380"/>
              <a:gd name="T63" fmla="*/ 235 h 370"/>
              <a:gd name="T64" fmla="*/ 125 w 380"/>
              <a:gd name="T65" fmla="*/ 282 h 370"/>
              <a:gd name="T66" fmla="*/ 92 w 380"/>
              <a:gd name="T67" fmla="*/ 229 h 370"/>
              <a:gd name="T68" fmla="*/ 151 w 380"/>
              <a:gd name="T69" fmla="*/ 235 h 370"/>
              <a:gd name="T70" fmla="*/ 167 w 380"/>
              <a:gd name="T71" fmla="*/ 84 h 370"/>
              <a:gd name="T72" fmla="*/ 174 w 380"/>
              <a:gd name="T73" fmla="*/ 135 h 370"/>
              <a:gd name="T74" fmla="*/ 112 w 380"/>
              <a:gd name="T75" fmla="*/ 114 h 370"/>
              <a:gd name="T76" fmla="*/ 154 w 380"/>
              <a:gd name="T77" fmla="*/ 297 h 370"/>
              <a:gd name="T78" fmla="*/ 199 w 380"/>
              <a:gd name="T79" fmla="*/ 250 h 370"/>
              <a:gd name="T80" fmla="*/ 217 w 380"/>
              <a:gd name="T81" fmla="*/ 300 h 370"/>
              <a:gd name="T82" fmla="*/ 206 w 380"/>
              <a:gd name="T83" fmla="*/ 135 h 370"/>
              <a:gd name="T84" fmla="*/ 205 w 380"/>
              <a:gd name="T85" fmla="*/ 107 h 370"/>
              <a:gd name="T86" fmla="*/ 262 w 380"/>
              <a:gd name="T87" fmla="*/ 108 h 370"/>
              <a:gd name="T88" fmla="*/ 225 w 380"/>
              <a:gd name="T89" fmla="*/ 144 h 370"/>
              <a:gd name="T90" fmla="*/ 247 w 380"/>
              <a:gd name="T91" fmla="*/ 278 h 370"/>
              <a:gd name="T92" fmla="*/ 242 w 380"/>
              <a:gd name="T93" fmla="*/ 221 h 370"/>
              <a:gd name="T94" fmla="*/ 257 w 380"/>
              <a:gd name="T95" fmla="*/ 282 h 370"/>
              <a:gd name="T96" fmla="*/ 250 w 380"/>
              <a:gd name="T97" fmla="*/ 189 h 370"/>
              <a:gd name="T98" fmla="*/ 284 w 380"/>
              <a:gd name="T99" fmla="*/ 135 h 3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380" h="370">
                <a:moveTo>
                  <a:pt x="370" y="223"/>
                </a:moveTo>
                <a:cubicBezTo>
                  <a:pt x="363" y="222"/>
                  <a:pt x="355" y="221"/>
                  <a:pt x="347" y="220"/>
                </a:cubicBezTo>
                <a:cubicBezTo>
                  <a:pt x="335" y="218"/>
                  <a:pt x="327" y="213"/>
                  <a:pt x="328" y="198"/>
                </a:cubicBezTo>
                <a:cubicBezTo>
                  <a:pt x="331" y="173"/>
                  <a:pt x="325" y="149"/>
                  <a:pt x="312" y="127"/>
                </a:cubicBezTo>
                <a:cubicBezTo>
                  <a:pt x="305" y="115"/>
                  <a:pt x="309" y="108"/>
                  <a:pt x="318" y="101"/>
                </a:cubicBezTo>
                <a:cubicBezTo>
                  <a:pt x="324" y="97"/>
                  <a:pt x="332" y="93"/>
                  <a:pt x="338" y="89"/>
                </a:cubicBezTo>
                <a:cubicBezTo>
                  <a:pt x="344" y="85"/>
                  <a:pt x="345" y="79"/>
                  <a:pt x="341" y="73"/>
                </a:cubicBezTo>
                <a:cubicBezTo>
                  <a:pt x="337" y="67"/>
                  <a:pt x="330" y="68"/>
                  <a:pt x="325" y="72"/>
                </a:cubicBezTo>
                <a:cubicBezTo>
                  <a:pt x="319" y="77"/>
                  <a:pt x="313" y="84"/>
                  <a:pt x="307" y="89"/>
                </a:cubicBezTo>
                <a:cubicBezTo>
                  <a:pt x="299" y="97"/>
                  <a:pt x="291" y="98"/>
                  <a:pt x="282" y="90"/>
                </a:cubicBezTo>
                <a:cubicBezTo>
                  <a:pt x="263" y="71"/>
                  <a:pt x="240" y="60"/>
                  <a:pt x="214" y="57"/>
                </a:cubicBezTo>
                <a:cubicBezTo>
                  <a:pt x="200" y="55"/>
                  <a:pt x="197" y="47"/>
                  <a:pt x="198" y="35"/>
                </a:cubicBezTo>
                <a:cubicBezTo>
                  <a:pt x="199" y="30"/>
                  <a:pt x="199" y="24"/>
                  <a:pt x="200" y="19"/>
                </a:cubicBezTo>
                <a:cubicBezTo>
                  <a:pt x="201" y="11"/>
                  <a:pt x="201" y="1"/>
                  <a:pt x="191" y="1"/>
                </a:cubicBezTo>
                <a:cubicBezTo>
                  <a:pt x="179" y="0"/>
                  <a:pt x="179" y="10"/>
                  <a:pt x="180" y="19"/>
                </a:cubicBezTo>
                <a:cubicBezTo>
                  <a:pt x="181" y="25"/>
                  <a:pt x="182" y="32"/>
                  <a:pt x="182" y="38"/>
                </a:cubicBezTo>
                <a:cubicBezTo>
                  <a:pt x="182" y="48"/>
                  <a:pt x="179" y="54"/>
                  <a:pt x="167" y="56"/>
                </a:cubicBezTo>
                <a:cubicBezTo>
                  <a:pt x="141" y="60"/>
                  <a:pt x="116" y="71"/>
                  <a:pt x="97" y="90"/>
                </a:cubicBezTo>
                <a:cubicBezTo>
                  <a:pt x="88" y="98"/>
                  <a:pt x="81" y="96"/>
                  <a:pt x="74" y="90"/>
                </a:cubicBezTo>
                <a:cubicBezTo>
                  <a:pt x="67" y="84"/>
                  <a:pt x="61" y="78"/>
                  <a:pt x="54" y="72"/>
                </a:cubicBezTo>
                <a:cubicBezTo>
                  <a:pt x="49" y="68"/>
                  <a:pt x="43" y="67"/>
                  <a:pt x="38" y="73"/>
                </a:cubicBezTo>
                <a:cubicBezTo>
                  <a:pt x="34" y="79"/>
                  <a:pt x="36" y="85"/>
                  <a:pt x="42" y="89"/>
                </a:cubicBezTo>
                <a:cubicBezTo>
                  <a:pt x="49" y="94"/>
                  <a:pt x="57" y="98"/>
                  <a:pt x="64" y="103"/>
                </a:cubicBezTo>
                <a:cubicBezTo>
                  <a:pt x="72" y="109"/>
                  <a:pt x="74" y="116"/>
                  <a:pt x="68" y="126"/>
                </a:cubicBezTo>
                <a:cubicBezTo>
                  <a:pt x="55" y="148"/>
                  <a:pt x="49" y="173"/>
                  <a:pt x="51" y="200"/>
                </a:cubicBezTo>
                <a:cubicBezTo>
                  <a:pt x="52" y="212"/>
                  <a:pt x="46" y="218"/>
                  <a:pt x="36" y="220"/>
                </a:cubicBezTo>
                <a:cubicBezTo>
                  <a:pt x="27" y="221"/>
                  <a:pt x="19" y="222"/>
                  <a:pt x="11" y="223"/>
                </a:cubicBezTo>
                <a:cubicBezTo>
                  <a:pt x="4" y="224"/>
                  <a:pt x="0" y="228"/>
                  <a:pt x="1" y="235"/>
                </a:cubicBezTo>
                <a:cubicBezTo>
                  <a:pt x="3" y="242"/>
                  <a:pt x="8" y="245"/>
                  <a:pt x="15" y="243"/>
                </a:cubicBezTo>
                <a:cubicBezTo>
                  <a:pt x="23" y="241"/>
                  <a:pt x="31" y="238"/>
                  <a:pt x="39" y="236"/>
                </a:cubicBezTo>
                <a:cubicBezTo>
                  <a:pt x="50" y="233"/>
                  <a:pt x="58" y="234"/>
                  <a:pt x="63" y="247"/>
                </a:cubicBezTo>
                <a:cubicBezTo>
                  <a:pt x="72" y="271"/>
                  <a:pt x="88" y="291"/>
                  <a:pt x="109" y="305"/>
                </a:cubicBezTo>
                <a:cubicBezTo>
                  <a:pt x="120" y="311"/>
                  <a:pt x="120" y="319"/>
                  <a:pt x="115" y="328"/>
                </a:cubicBezTo>
                <a:cubicBezTo>
                  <a:pt x="112" y="335"/>
                  <a:pt x="107" y="342"/>
                  <a:pt x="103" y="349"/>
                </a:cubicBezTo>
                <a:cubicBezTo>
                  <a:pt x="100" y="355"/>
                  <a:pt x="98" y="362"/>
                  <a:pt x="105" y="366"/>
                </a:cubicBezTo>
                <a:cubicBezTo>
                  <a:pt x="113" y="370"/>
                  <a:pt x="119" y="366"/>
                  <a:pt x="122" y="358"/>
                </a:cubicBezTo>
                <a:cubicBezTo>
                  <a:pt x="124" y="351"/>
                  <a:pt x="127" y="344"/>
                  <a:pt x="129" y="337"/>
                </a:cubicBezTo>
                <a:cubicBezTo>
                  <a:pt x="134" y="326"/>
                  <a:pt x="140" y="321"/>
                  <a:pt x="153" y="326"/>
                </a:cubicBezTo>
                <a:cubicBezTo>
                  <a:pt x="178" y="334"/>
                  <a:pt x="203" y="334"/>
                  <a:pt x="227" y="326"/>
                </a:cubicBezTo>
                <a:cubicBezTo>
                  <a:pt x="239" y="322"/>
                  <a:pt x="246" y="326"/>
                  <a:pt x="251" y="337"/>
                </a:cubicBezTo>
                <a:cubicBezTo>
                  <a:pt x="253" y="342"/>
                  <a:pt x="254" y="348"/>
                  <a:pt x="257" y="354"/>
                </a:cubicBezTo>
                <a:cubicBezTo>
                  <a:pt x="259" y="360"/>
                  <a:pt x="261" y="366"/>
                  <a:pt x="269" y="367"/>
                </a:cubicBezTo>
                <a:cubicBezTo>
                  <a:pt x="273" y="367"/>
                  <a:pt x="276" y="366"/>
                  <a:pt x="278" y="362"/>
                </a:cubicBezTo>
                <a:cubicBezTo>
                  <a:pt x="282" y="355"/>
                  <a:pt x="278" y="350"/>
                  <a:pt x="275" y="345"/>
                </a:cubicBezTo>
                <a:cubicBezTo>
                  <a:pt x="272" y="340"/>
                  <a:pt x="269" y="335"/>
                  <a:pt x="266" y="330"/>
                </a:cubicBezTo>
                <a:cubicBezTo>
                  <a:pt x="259" y="319"/>
                  <a:pt x="261" y="312"/>
                  <a:pt x="272" y="304"/>
                </a:cubicBezTo>
                <a:cubicBezTo>
                  <a:pt x="293" y="291"/>
                  <a:pt x="309" y="272"/>
                  <a:pt x="317" y="248"/>
                </a:cubicBezTo>
                <a:cubicBezTo>
                  <a:pt x="322" y="233"/>
                  <a:pt x="331" y="232"/>
                  <a:pt x="343" y="236"/>
                </a:cubicBezTo>
                <a:cubicBezTo>
                  <a:pt x="351" y="238"/>
                  <a:pt x="358" y="241"/>
                  <a:pt x="366" y="243"/>
                </a:cubicBezTo>
                <a:cubicBezTo>
                  <a:pt x="372" y="245"/>
                  <a:pt x="377" y="242"/>
                  <a:pt x="379" y="235"/>
                </a:cubicBezTo>
                <a:cubicBezTo>
                  <a:pt x="380" y="229"/>
                  <a:pt x="377" y="224"/>
                  <a:pt x="370" y="223"/>
                </a:cubicBezTo>
                <a:close/>
                <a:moveTo>
                  <a:pt x="190" y="175"/>
                </a:moveTo>
                <a:cubicBezTo>
                  <a:pt x="201" y="174"/>
                  <a:pt x="207" y="181"/>
                  <a:pt x="208" y="191"/>
                </a:cubicBezTo>
                <a:cubicBezTo>
                  <a:pt x="210" y="201"/>
                  <a:pt x="200" y="211"/>
                  <a:pt x="190" y="212"/>
                </a:cubicBezTo>
                <a:cubicBezTo>
                  <a:pt x="182" y="212"/>
                  <a:pt x="172" y="202"/>
                  <a:pt x="171" y="192"/>
                </a:cubicBezTo>
                <a:cubicBezTo>
                  <a:pt x="171" y="183"/>
                  <a:pt x="180" y="175"/>
                  <a:pt x="190" y="175"/>
                </a:cubicBezTo>
                <a:close/>
                <a:moveTo>
                  <a:pt x="79" y="182"/>
                </a:moveTo>
                <a:cubicBezTo>
                  <a:pt x="79" y="171"/>
                  <a:pt x="84" y="156"/>
                  <a:pt x="91" y="141"/>
                </a:cubicBezTo>
                <a:cubicBezTo>
                  <a:pt x="94" y="136"/>
                  <a:pt x="96" y="136"/>
                  <a:pt x="101" y="140"/>
                </a:cubicBezTo>
                <a:cubicBezTo>
                  <a:pt x="112" y="150"/>
                  <a:pt x="124" y="160"/>
                  <a:pt x="135" y="170"/>
                </a:cubicBezTo>
                <a:cubicBezTo>
                  <a:pt x="144" y="178"/>
                  <a:pt x="142" y="186"/>
                  <a:pt x="130" y="190"/>
                </a:cubicBezTo>
                <a:cubicBezTo>
                  <a:pt x="118" y="194"/>
                  <a:pt x="106" y="197"/>
                  <a:pt x="94" y="200"/>
                </a:cubicBezTo>
                <a:cubicBezTo>
                  <a:pt x="79" y="205"/>
                  <a:pt x="79" y="205"/>
                  <a:pt x="79" y="182"/>
                </a:cubicBezTo>
                <a:close/>
                <a:moveTo>
                  <a:pt x="151" y="235"/>
                </a:moveTo>
                <a:cubicBezTo>
                  <a:pt x="145" y="251"/>
                  <a:pt x="138" y="265"/>
                  <a:pt x="132" y="281"/>
                </a:cubicBezTo>
                <a:cubicBezTo>
                  <a:pt x="131" y="285"/>
                  <a:pt x="128" y="285"/>
                  <a:pt x="125" y="282"/>
                </a:cubicBezTo>
                <a:cubicBezTo>
                  <a:pt x="108" y="271"/>
                  <a:pt x="96" y="255"/>
                  <a:pt x="88" y="236"/>
                </a:cubicBezTo>
                <a:cubicBezTo>
                  <a:pt x="87" y="233"/>
                  <a:pt x="87" y="230"/>
                  <a:pt x="92" y="229"/>
                </a:cubicBezTo>
                <a:cubicBezTo>
                  <a:pt x="108" y="227"/>
                  <a:pt x="124" y="224"/>
                  <a:pt x="141" y="221"/>
                </a:cubicBezTo>
                <a:cubicBezTo>
                  <a:pt x="149" y="221"/>
                  <a:pt x="154" y="226"/>
                  <a:pt x="151" y="235"/>
                </a:cubicBezTo>
                <a:close/>
                <a:moveTo>
                  <a:pt x="112" y="114"/>
                </a:moveTo>
                <a:cubicBezTo>
                  <a:pt x="128" y="98"/>
                  <a:pt x="147" y="89"/>
                  <a:pt x="167" y="84"/>
                </a:cubicBezTo>
                <a:cubicBezTo>
                  <a:pt x="174" y="82"/>
                  <a:pt x="177" y="84"/>
                  <a:pt x="177" y="92"/>
                </a:cubicBezTo>
                <a:cubicBezTo>
                  <a:pt x="175" y="106"/>
                  <a:pt x="175" y="121"/>
                  <a:pt x="174" y="135"/>
                </a:cubicBezTo>
                <a:cubicBezTo>
                  <a:pt x="173" y="144"/>
                  <a:pt x="168" y="152"/>
                  <a:pt x="158" y="146"/>
                </a:cubicBezTo>
                <a:cubicBezTo>
                  <a:pt x="142" y="136"/>
                  <a:pt x="128" y="125"/>
                  <a:pt x="112" y="114"/>
                </a:cubicBezTo>
                <a:close/>
                <a:moveTo>
                  <a:pt x="217" y="300"/>
                </a:moveTo>
                <a:cubicBezTo>
                  <a:pt x="197" y="306"/>
                  <a:pt x="176" y="304"/>
                  <a:pt x="154" y="297"/>
                </a:cubicBezTo>
                <a:cubicBezTo>
                  <a:pt x="164" y="281"/>
                  <a:pt x="172" y="265"/>
                  <a:pt x="181" y="249"/>
                </a:cubicBezTo>
                <a:cubicBezTo>
                  <a:pt x="187" y="241"/>
                  <a:pt x="194" y="242"/>
                  <a:pt x="199" y="250"/>
                </a:cubicBezTo>
                <a:cubicBezTo>
                  <a:pt x="207" y="264"/>
                  <a:pt x="214" y="278"/>
                  <a:pt x="222" y="291"/>
                </a:cubicBezTo>
                <a:cubicBezTo>
                  <a:pt x="227" y="298"/>
                  <a:pt x="222" y="299"/>
                  <a:pt x="217" y="300"/>
                </a:cubicBezTo>
                <a:close/>
                <a:moveTo>
                  <a:pt x="225" y="144"/>
                </a:moveTo>
                <a:cubicBezTo>
                  <a:pt x="214" y="151"/>
                  <a:pt x="208" y="148"/>
                  <a:pt x="206" y="135"/>
                </a:cubicBezTo>
                <a:cubicBezTo>
                  <a:pt x="205" y="126"/>
                  <a:pt x="205" y="117"/>
                  <a:pt x="205" y="112"/>
                </a:cubicBezTo>
                <a:cubicBezTo>
                  <a:pt x="205" y="108"/>
                  <a:pt x="205" y="107"/>
                  <a:pt x="205" y="107"/>
                </a:cubicBezTo>
                <a:cubicBezTo>
                  <a:pt x="204" y="79"/>
                  <a:pt x="204" y="79"/>
                  <a:pt x="231" y="90"/>
                </a:cubicBezTo>
                <a:cubicBezTo>
                  <a:pt x="242" y="94"/>
                  <a:pt x="252" y="101"/>
                  <a:pt x="262" y="108"/>
                </a:cubicBezTo>
                <a:cubicBezTo>
                  <a:pt x="267" y="112"/>
                  <a:pt x="267" y="115"/>
                  <a:pt x="261" y="118"/>
                </a:cubicBezTo>
                <a:cubicBezTo>
                  <a:pt x="249" y="127"/>
                  <a:pt x="237" y="136"/>
                  <a:pt x="225" y="144"/>
                </a:cubicBezTo>
                <a:close/>
                <a:moveTo>
                  <a:pt x="257" y="282"/>
                </a:moveTo>
                <a:cubicBezTo>
                  <a:pt x="251" y="286"/>
                  <a:pt x="249" y="284"/>
                  <a:pt x="247" y="278"/>
                </a:cubicBezTo>
                <a:cubicBezTo>
                  <a:pt x="241" y="264"/>
                  <a:pt x="235" y="250"/>
                  <a:pt x="230" y="236"/>
                </a:cubicBezTo>
                <a:cubicBezTo>
                  <a:pt x="226" y="226"/>
                  <a:pt x="230" y="219"/>
                  <a:pt x="242" y="221"/>
                </a:cubicBezTo>
                <a:cubicBezTo>
                  <a:pt x="259" y="224"/>
                  <a:pt x="276" y="227"/>
                  <a:pt x="294" y="230"/>
                </a:cubicBezTo>
                <a:cubicBezTo>
                  <a:pt x="287" y="252"/>
                  <a:pt x="274" y="268"/>
                  <a:pt x="257" y="282"/>
                </a:cubicBezTo>
                <a:close/>
                <a:moveTo>
                  <a:pt x="300" y="204"/>
                </a:moveTo>
                <a:cubicBezTo>
                  <a:pt x="283" y="199"/>
                  <a:pt x="266" y="195"/>
                  <a:pt x="250" y="189"/>
                </a:cubicBezTo>
                <a:cubicBezTo>
                  <a:pt x="239" y="186"/>
                  <a:pt x="237" y="179"/>
                  <a:pt x="244" y="172"/>
                </a:cubicBezTo>
                <a:cubicBezTo>
                  <a:pt x="257" y="159"/>
                  <a:pt x="270" y="147"/>
                  <a:pt x="284" y="135"/>
                </a:cubicBezTo>
                <a:cubicBezTo>
                  <a:pt x="298" y="157"/>
                  <a:pt x="303" y="179"/>
                  <a:pt x="300" y="20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dirty="0"/>
          </a:p>
        </p:txBody>
      </p:sp>
      <p:sp>
        <p:nvSpPr>
          <p:cNvPr id="32" name="文本框 31">
            <a:extLst>
              <a:ext uri="{FF2B5EF4-FFF2-40B4-BE49-F238E27FC236}">
                <a16:creationId xmlns:a16="http://schemas.microsoft.com/office/drawing/2014/main" id="{C84562B1-DB59-994B-A6E6-25DD94E766B7}"/>
              </a:ext>
            </a:extLst>
          </p:cNvPr>
          <p:cNvSpPr txBox="1"/>
          <p:nvPr/>
        </p:nvSpPr>
        <p:spPr>
          <a:xfrm>
            <a:off x="5282216" y="4271244"/>
            <a:ext cx="180369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1400" b="1" dirty="0">
                <a:solidFill>
                  <a:schemeClr val="bg1"/>
                </a:solidFill>
                <a:latin typeface="Century Gothic" panose="020B0502020202020204" pitchFamily="34" charset="0"/>
                <a:cs typeface="Century Gothic Black" panose="020B0A02020202020204" pitchFamily="34" charset="0"/>
              </a:rPr>
              <a:t>Kubernetes CI/CD </a:t>
            </a:r>
          </a:p>
          <a:p>
            <a:pPr algn="ctr"/>
            <a:r>
              <a:rPr lang="en-US" altLang="zh-CN" sz="1400" b="1" dirty="0">
                <a:solidFill>
                  <a:schemeClr val="bg1"/>
                </a:solidFill>
                <a:latin typeface="Century Gothic" panose="020B0502020202020204" pitchFamily="34" charset="0"/>
                <a:cs typeface="Century Gothic Black" panose="020B0A02020202020204" pitchFamily="34" charset="0"/>
              </a:rPr>
              <a:t>Pipelines</a:t>
            </a:r>
            <a:endParaRPr lang="zh-CN" altLang="en-US" sz="1400" b="1" dirty="0">
              <a:solidFill>
                <a:schemeClr val="bg1"/>
              </a:solidFill>
              <a:latin typeface="Century Gothic" panose="020B0502020202020204" pitchFamily="34" charset="0"/>
              <a:cs typeface="Century Gothic Black" panose="020B0A02020202020204" pitchFamily="34" charset="0"/>
            </a:endParaRPr>
          </a:p>
        </p:txBody>
      </p:sp>
      <p:sp>
        <p:nvSpPr>
          <p:cNvPr id="34" name="文本框 33">
            <a:extLst>
              <a:ext uri="{FF2B5EF4-FFF2-40B4-BE49-F238E27FC236}">
                <a16:creationId xmlns:a16="http://schemas.microsoft.com/office/drawing/2014/main" id="{FA056F50-7171-A94B-8A5D-871EBDC25209}"/>
              </a:ext>
            </a:extLst>
          </p:cNvPr>
          <p:cNvSpPr txBox="1"/>
          <p:nvPr/>
        </p:nvSpPr>
        <p:spPr>
          <a:xfrm>
            <a:off x="1763384" y="4337753"/>
            <a:ext cx="22502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1200" dirty="0">
                <a:solidFill>
                  <a:schemeClr val="bg1"/>
                </a:solidFill>
                <a:latin typeface="Century Gothic" panose="020B0502020202020204" pitchFamily="34" charset="0"/>
              </a:rPr>
              <a:t>Building </a:t>
            </a:r>
          </a:p>
          <a:p>
            <a:pPr algn="r"/>
            <a:r>
              <a:rPr lang="en-US" altLang="zh-CN" sz="1200" dirty="0">
                <a:solidFill>
                  <a:schemeClr val="bg1"/>
                </a:solidFill>
                <a:latin typeface="Century Gothic" panose="020B0502020202020204" pitchFamily="34" charset="0"/>
              </a:rPr>
              <a:t>decoupled microservice architectures</a:t>
            </a:r>
            <a:endParaRPr lang="zh-CN" altLang="en-US" sz="120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37" name="文本框 36">
            <a:extLst>
              <a:ext uri="{FF2B5EF4-FFF2-40B4-BE49-F238E27FC236}">
                <a16:creationId xmlns:a16="http://schemas.microsoft.com/office/drawing/2014/main" id="{628C62B3-6BEA-BC47-BF3D-6F41ED454AC8}"/>
              </a:ext>
            </a:extLst>
          </p:cNvPr>
          <p:cNvSpPr txBox="1"/>
          <p:nvPr/>
        </p:nvSpPr>
        <p:spPr>
          <a:xfrm>
            <a:off x="2839427" y="3223021"/>
            <a:ext cx="12925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1200" kern="1000" dirty="0">
                <a:solidFill>
                  <a:schemeClr val="bg1"/>
                </a:solidFill>
                <a:latin typeface="Century Gothic" panose="020B0502020202020204" pitchFamily="34" charset="0"/>
              </a:rPr>
              <a:t>Self Healing</a:t>
            </a:r>
          </a:p>
          <a:p>
            <a:pPr algn="r"/>
            <a:r>
              <a:rPr lang="en-US" altLang="zh-CN" sz="1200" kern="1000" dirty="0">
                <a:solidFill>
                  <a:schemeClr val="bg1"/>
                </a:solidFill>
                <a:latin typeface="Century Gothic" panose="020B0502020202020204" pitchFamily="34" charset="0"/>
              </a:rPr>
              <a:t>Systems</a:t>
            </a:r>
            <a:endParaRPr lang="zh-CN" altLang="en-US" sz="1200" kern="100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39" name="文本框 38">
            <a:extLst>
              <a:ext uri="{FF2B5EF4-FFF2-40B4-BE49-F238E27FC236}">
                <a16:creationId xmlns:a16="http://schemas.microsoft.com/office/drawing/2014/main" id="{98052217-041B-0742-80E5-9E6211131B3D}"/>
              </a:ext>
            </a:extLst>
          </p:cNvPr>
          <p:cNvSpPr txBox="1"/>
          <p:nvPr/>
        </p:nvSpPr>
        <p:spPr>
          <a:xfrm>
            <a:off x="2411009" y="2246847"/>
            <a:ext cx="24847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1200" kern="1000" dirty="0">
                <a:solidFill>
                  <a:schemeClr val="bg1"/>
                </a:solidFill>
                <a:latin typeface="Century Gothic" panose="020B0502020202020204" pitchFamily="34" charset="0"/>
              </a:rPr>
              <a:t>Reducing the Time of  </a:t>
            </a:r>
          </a:p>
          <a:p>
            <a:pPr algn="r"/>
            <a:r>
              <a:rPr lang="en-US" altLang="zh-CN" sz="1200" kern="1000" dirty="0">
                <a:solidFill>
                  <a:schemeClr val="bg1"/>
                </a:solidFill>
                <a:latin typeface="Century Gothic" panose="020B0502020202020204" pitchFamily="34" charset="0"/>
              </a:rPr>
              <a:t>Release Cycles</a:t>
            </a:r>
            <a:endParaRPr lang="zh-CN" altLang="en-US" sz="1200" kern="100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41" name="文本框 40">
            <a:extLst>
              <a:ext uri="{FF2B5EF4-FFF2-40B4-BE49-F238E27FC236}">
                <a16:creationId xmlns:a16="http://schemas.microsoft.com/office/drawing/2014/main" id="{1D1AE1D7-4D50-EE46-8807-E01BD1C0BB5C}"/>
              </a:ext>
            </a:extLst>
          </p:cNvPr>
          <p:cNvSpPr txBox="1"/>
          <p:nvPr/>
        </p:nvSpPr>
        <p:spPr>
          <a:xfrm>
            <a:off x="3606813" y="5387338"/>
            <a:ext cx="145517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1200" dirty="0">
                <a:solidFill>
                  <a:schemeClr val="bg1"/>
                </a:solidFill>
                <a:latin typeface="Century Gothic" panose="020B0502020202020204" pitchFamily="34" charset="0"/>
              </a:rPr>
              <a:t>Abstraction </a:t>
            </a:r>
          </a:p>
          <a:p>
            <a:pPr algn="r"/>
            <a:r>
              <a:rPr lang="en-US" altLang="zh-CN" sz="1200" dirty="0">
                <a:solidFill>
                  <a:schemeClr val="bg1"/>
                </a:solidFill>
                <a:latin typeface="Century Gothic" panose="020B0502020202020204" pitchFamily="34" charset="0"/>
              </a:rPr>
              <a:t>of</a:t>
            </a:r>
            <a:r>
              <a:rPr lang="zh-CN" altLang="en-US" sz="1200" dirty="0">
                <a:solidFill>
                  <a:schemeClr val="bg1"/>
                </a:solidFill>
                <a:latin typeface="Century Gothic" panose="020B0502020202020204" pitchFamily="34" charset="0"/>
              </a:rPr>
              <a:t> </a:t>
            </a:r>
            <a:r>
              <a:rPr lang="en-US" altLang="zh-CN" sz="1200" dirty="0" err="1">
                <a:solidFill>
                  <a:schemeClr val="bg1"/>
                </a:solidFill>
                <a:latin typeface="Century Gothic" panose="020B0502020202020204" pitchFamily="34" charset="0"/>
              </a:rPr>
              <a:t>lnfrastructure</a:t>
            </a:r>
            <a:endParaRPr lang="zh-CN" altLang="en-US" sz="120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44" name="文本框 43">
            <a:extLst>
              <a:ext uri="{FF2B5EF4-FFF2-40B4-BE49-F238E27FC236}">
                <a16:creationId xmlns:a16="http://schemas.microsoft.com/office/drawing/2014/main" id="{EA16B69F-1CE1-C24B-BB53-8A60768C4EE0}"/>
              </a:ext>
            </a:extLst>
          </p:cNvPr>
          <p:cNvSpPr txBox="1"/>
          <p:nvPr/>
        </p:nvSpPr>
        <p:spPr>
          <a:xfrm>
            <a:off x="8181656" y="4430085"/>
            <a:ext cx="18492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kern="1000" dirty="0">
                <a:solidFill>
                  <a:schemeClr val="bg1"/>
                </a:solidFill>
                <a:latin typeface="Century Gothic" panose="020B0502020202020204" pitchFamily="34" charset="0"/>
              </a:rPr>
              <a:t>Ability to Containerize the code</a:t>
            </a:r>
            <a:endParaRPr lang="zh-CN" altLang="en-US" sz="1200" kern="100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45" name="文本框 44">
            <a:extLst>
              <a:ext uri="{FF2B5EF4-FFF2-40B4-BE49-F238E27FC236}">
                <a16:creationId xmlns:a16="http://schemas.microsoft.com/office/drawing/2014/main" id="{20EEB6AB-8885-E34C-AF68-61F8A5050C0C}"/>
              </a:ext>
            </a:extLst>
          </p:cNvPr>
          <p:cNvSpPr txBox="1"/>
          <p:nvPr/>
        </p:nvSpPr>
        <p:spPr>
          <a:xfrm>
            <a:off x="8172571" y="3198641"/>
            <a:ext cx="12925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kern="1000" dirty="0">
                <a:solidFill>
                  <a:schemeClr val="bg1"/>
                </a:solidFill>
                <a:latin typeface="Century Gothic" panose="020B0502020202020204" pitchFamily="34" charset="0"/>
              </a:rPr>
              <a:t>Server Usage</a:t>
            </a:r>
          </a:p>
          <a:p>
            <a:r>
              <a:rPr lang="en-US" altLang="zh-CN" sz="1200" kern="1000" dirty="0">
                <a:solidFill>
                  <a:schemeClr val="bg1"/>
                </a:solidFill>
                <a:latin typeface="Century Gothic" panose="020B0502020202020204" pitchFamily="34" charset="0"/>
              </a:rPr>
              <a:t>Efficiency</a:t>
            </a:r>
            <a:endParaRPr lang="zh-CN" altLang="en-US" sz="1200" kern="100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46" name="文本框 45">
            <a:extLst>
              <a:ext uri="{FF2B5EF4-FFF2-40B4-BE49-F238E27FC236}">
                <a16:creationId xmlns:a16="http://schemas.microsoft.com/office/drawing/2014/main" id="{C1C3CAA4-A665-064B-91A7-3EE235700E41}"/>
              </a:ext>
            </a:extLst>
          </p:cNvPr>
          <p:cNvSpPr txBox="1"/>
          <p:nvPr/>
        </p:nvSpPr>
        <p:spPr>
          <a:xfrm>
            <a:off x="7305863" y="2253868"/>
            <a:ext cx="12925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kern="1000" dirty="0">
                <a:solidFill>
                  <a:schemeClr val="bg1"/>
                </a:solidFill>
                <a:latin typeface="Century Gothic" panose="020B0502020202020204" pitchFamily="34" charset="0"/>
              </a:rPr>
              <a:t>Solving</a:t>
            </a:r>
          </a:p>
          <a:p>
            <a:r>
              <a:rPr lang="en-US" altLang="zh-CN" sz="1200" kern="1000" dirty="0">
                <a:solidFill>
                  <a:schemeClr val="bg1"/>
                </a:solidFill>
                <a:latin typeface="Century Gothic" panose="020B0502020202020204" pitchFamily="34" charset="0"/>
              </a:rPr>
              <a:t>outages</a:t>
            </a:r>
            <a:endParaRPr lang="zh-CN" altLang="en-US" sz="1200" kern="100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47" name="文本框 46">
            <a:extLst>
              <a:ext uri="{FF2B5EF4-FFF2-40B4-BE49-F238E27FC236}">
                <a16:creationId xmlns:a16="http://schemas.microsoft.com/office/drawing/2014/main" id="{4D908088-37FD-174B-941A-86E59DB45710}"/>
              </a:ext>
            </a:extLst>
          </p:cNvPr>
          <p:cNvSpPr txBox="1"/>
          <p:nvPr/>
        </p:nvSpPr>
        <p:spPr>
          <a:xfrm>
            <a:off x="7305863" y="5399577"/>
            <a:ext cx="245751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kern="1000" dirty="0">
                <a:solidFill>
                  <a:schemeClr val="bg1"/>
                </a:solidFill>
                <a:latin typeface="Century Gothic" panose="020B0502020202020204" pitchFamily="34" charset="0"/>
              </a:rPr>
              <a:t>Orchestrate Deployment with the Platform</a:t>
            </a:r>
            <a:endParaRPr lang="zh-CN" altLang="en-US" sz="1200" kern="100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48" name="椭圆 47">
            <a:extLst>
              <a:ext uri="{FF2B5EF4-FFF2-40B4-BE49-F238E27FC236}">
                <a16:creationId xmlns:a16="http://schemas.microsoft.com/office/drawing/2014/main" id="{A930A577-DAC1-7942-B23F-37ECB1576BCD}"/>
              </a:ext>
            </a:extLst>
          </p:cNvPr>
          <p:cNvSpPr/>
          <p:nvPr/>
        </p:nvSpPr>
        <p:spPr>
          <a:xfrm flipH="1">
            <a:off x="4340795" y="3223896"/>
            <a:ext cx="474153" cy="474153"/>
          </a:xfrm>
          <a:prstGeom prst="ellipse">
            <a:avLst/>
          </a:prstGeom>
          <a:gradFill>
            <a:gsLst>
              <a:gs pos="0">
                <a:srgbClr val="07BCFD"/>
              </a:gs>
              <a:gs pos="100000">
                <a:srgbClr val="1B70FC"/>
              </a:gs>
            </a:gsLst>
            <a:lin ang="0" scaled="1"/>
          </a:gradFill>
          <a:ln w="50800">
            <a:gradFill>
              <a:gsLst>
                <a:gs pos="0">
                  <a:srgbClr val="07BCFD">
                    <a:alpha val="26000"/>
                  </a:srgbClr>
                </a:gs>
                <a:gs pos="100000">
                  <a:srgbClr val="1B70FC">
                    <a:alpha val="12000"/>
                  </a:srgb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2400"/>
          </a:p>
        </p:txBody>
      </p:sp>
      <p:sp>
        <p:nvSpPr>
          <p:cNvPr id="49" name="椭圆 48">
            <a:extLst>
              <a:ext uri="{FF2B5EF4-FFF2-40B4-BE49-F238E27FC236}">
                <a16:creationId xmlns:a16="http://schemas.microsoft.com/office/drawing/2014/main" id="{7F56C5B2-9285-DF40-AD05-8A20633DE763}"/>
              </a:ext>
            </a:extLst>
          </p:cNvPr>
          <p:cNvSpPr/>
          <p:nvPr/>
        </p:nvSpPr>
        <p:spPr>
          <a:xfrm flipH="1">
            <a:off x="4360460" y="4384103"/>
            <a:ext cx="474153" cy="474153"/>
          </a:xfrm>
          <a:prstGeom prst="ellipse">
            <a:avLst/>
          </a:prstGeom>
          <a:gradFill>
            <a:gsLst>
              <a:gs pos="0">
                <a:srgbClr val="07BCFD"/>
              </a:gs>
              <a:gs pos="100000">
                <a:srgbClr val="1B70FC"/>
              </a:gs>
            </a:gsLst>
            <a:lin ang="0" scaled="1"/>
          </a:gradFill>
          <a:ln w="50800">
            <a:gradFill>
              <a:gsLst>
                <a:gs pos="0">
                  <a:srgbClr val="07BCFD">
                    <a:alpha val="26000"/>
                  </a:srgbClr>
                </a:gs>
                <a:gs pos="100000">
                  <a:srgbClr val="1B70FC">
                    <a:alpha val="12000"/>
                  </a:srgb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2400"/>
          </a:p>
        </p:txBody>
      </p:sp>
      <p:sp>
        <p:nvSpPr>
          <p:cNvPr id="50" name="椭圆 49">
            <a:extLst>
              <a:ext uri="{FF2B5EF4-FFF2-40B4-BE49-F238E27FC236}">
                <a16:creationId xmlns:a16="http://schemas.microsoft.com/office/drawing/2014/main" id="{727DF7AC-F39D-124E-B7DB-4E9C8A868F5C}"/>
              </a:ext>
            </a:extLst>
          </p:cNvPr>
          <p:cNvSpPr/>
          <p:nvPr/>
        </p:nvSpPr>
        <p:spPr>
          <a:xfrm flipH="1">
            <a:off x="5151957" y="5283754"/>
            <a:ext cx="474153" cy="474153"/>
          </a:xfrm>
          <a:prstGeom prst="ellipse">
            <a:avLst/>
          </a:prstGeom>
          <a:gradFill>
            <a:gsLst>
              <a:gs pos="0">
                <a:srgbClr val="07BCFD"/>
              </a:gs>
              <a:gs pos="100000">
                <a:srgbClr val="1B70FC"/>
              </a:gs>
            </a:gsLst>
            <a:lin ang="0" scaled="1"/>
          </a:gradFill>
          <a:ln w="50800">
            <a:gradFill>
              <a:gsLst>
                <a:gs pos="0">
                  <a:srgbClr val="07BCFD">
                    <a:alpha val="26000"/>
                  </a:srgbClr>
                </a:gs>
                <a:gs pos="100000">
                  <a:srgbClr val="1B70FC">
                    <a:alpha val="12000"/>
                  </a:srgb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2400"/>
          </a:p>
        </p:txBody>
      </p:sp>
      <p:sp>
        <p:nvSpPr>
          <p:cNvPr id="51" name="椭圆 50">
            <a:extLst>
              <a:ext uri="{FF2B5EF4-FFF2-40B4-BE49-F238E27FC236}">
                <a16:creationId xmlns:a16="http://schemas.microsoft.com/office/drawing/2014/main" id="{B37DB94C-B3CC-DD43-B142-825B23BC8850}"/>
              </a:ext>
            </a:extLst>
          </p:cNvPr>
          <p:cNvSpPr/>
          <p:nvPr/>
        </p:nvSpPr>
        <p:spPr>
          <a:xfrm flipH="1">
            <a:off x="6616964" y="5283754"/>
            <a:ext cx="474153" cy="474153"/>
          </a:xfrm>
          <a:prstGeom prst="ellipse">
            <a:avLst/>
          </a:prstGeom>
          <a:gradFill>
            <a:gsLst>
              <a:gs pos="0">
                <a:srgbClr val="07BCFD"/>
              </a:gs>
              <a:gs pos="100000">
                <a:srgbClr val="1B70FC"/>
              </a:gs>
            </a:gsLst>
            <a:lin ang="0" scaled="1"/>
          </a:gradFill>
          <a:ln w="50800">
            <a:gradFill>
              <a:gsLst>
                <a:gs pos="0">
                  <a:srgbClr val="07BCFD">
                    <a:alpha val="26000"/>
                  </a:srgbClr>
                </a:gs>
                <a:gs pos="100000">
                  <a:srgbClr val="1B70FC">
                    <a:alpha val="12000"/>
                  </a:srgb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2400"/>
          </a:p>
        </p:txBody>
      </p:sp>
      <p:sp>
        <p:nvSpPr>
          <p:cNvPr id="52" name="椭圆 51">
            <a:extLst>
              <a:ext uri="{FF2B5EF4-FFF2-40B4-BE49-F238E27FC236}">
                <a16:creationId xmlns:a16="http://schemas.microsoft.com/office/drawing/2014/main" id="{F78AF75F-FBA5-4641-9EA5-FEC96E06848E}"/>
              </a:ext>
            </a:extLst>
          </p:cNvPr>
          <p:cNvSpPr/>
          <p:nvPr/>
        </p:nvSpPr>
        <p:spPr>
          <a:xfrm flipH="1">
            <a:off x="7477286" y="4384103"/>
            <a:ext cx="474153" cy="474153"/>
          </a:xfrm>
          <a:prstGeom prst="ellipse">
            <a:avLst/>
          </a:prstGeom>
          <a:gradFill>
            <a:gsLst>
              <a:gs pos="0">
                <a:srgbClr val="07BCFD"/>
              </a:gs>
              <a:gs pos="100000">
                <a:srgbClr val="1B70FC"/>
              </a:gs>
            </a:gsLst>
            <a:lin ang="0" scaled="1"/>
          </a:gradFill>
          <a:ln w="50800">
            <a:gradFill>
              <a:gsLst>
                <a:gs pos="0">
                  <a:srgbClr val="07BCFD">
                    <a:alpha val="26000"/>
                  </a:srgbClr>
                </a:gs>
                <a:gs pos="100000">
                  <a:srgbClr val="1B70FC">
                    <a:alpha val="12000"/>
                  </a:srgb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2400"/>
          </a:p>
        </p:txBody>
      </p:sp>
      <p:sp>
        <p:nvSpPr>
          <p:cNvPr id="53" name="椭圆 52">
            <a:extLst>
              <a:ext uri="{FF2B5EF4-FFF2-40B4-BE49-F238E27FC236}">
                <a16:creationId xmlns:a16="http://schemas.microsoft.com/office/drawing/2014/main" id="{1AE7CF97-733F-4F4A-B7E1-0C5C828017C3}"/>
              </a:ext>
            </a:extLst>
          </p:cNvPr>
          <p:cNvSpPr/>
          <p:nvPr/>
        </p:nvSpPr>
        <p:spPr>
          <a:xfrm flipH="1">
            <a:off x="7487119" y="3223896"/>
            <a:ext cx="474153" cy="474153"/>
          </a:xfrm>
          <a:prstGeom prst="ellipse">
            <a:avLst/>
          </a:prstGeom>
          <a:gradFill>
            <a:gsLst>
              <a:gs pos="0">
                <a:srgbClr val="07BCFD"/>
              </a:gs>
              <a:gs pos="100000">
                <a:srgbClr val="1B70FC"/>
              </a:gs>
            </a:gsLst>
            <a:lin ang="0" scaled="1"/>
          </a:gradFill>
          <a:ln w="50800">
            <a:gradFill>
              <a:gsLst>
                <a:gs pos="0">
                  <a:srgbClr val="07BCFD">
                    <a:alpha val="26000"/>
                  </a:srgbClr>
                </a:gs>
                <a:gs pos="100000">
                  <a:srgbClr val="1B70FC">
                    <a:alpha val="12000"/>
                  </a:srgb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2400"/>
          </a:p>
        </p:txBody>
      </p:sp>
      <p:sp>
        <p:nvSpPr>
          <p:cNvPr id="54" name="椭圆 53">
            <a:extLst>
              <a:ext uri="{FF2B5EF4-FFF2-40B4-BE49-F238E27FC236}">
                <a16:creationId xmlns:a16="http://schemas.microsoft.com/office/drawing/2014/main" id="{7A51EB49-170E-9149-BE47-5FB0B6638B18}"/>
              </a:ext>
            </a:extLst>
          </p:cNvPr>
          <p:cNvSpPr/>
          <p:nvPr/>
        </p:nvSpPr>
        <p:spPr>
          <a:xfrm flipH="1">
            <a:off x="6616964" y="2294747"/>
            <a:ext cx="474153" cy="474153"/>
          </a:xfrm>
          <a:prstGeom prst="ellipse">
            <a:avLst/>
          </a:prstGeom>
          <a:gradFill>
            <a:gsLst>
              <a:gs pos="0">
                <a:srgbClr val="07BCFD"/>
              </a:gs>
              <a:gs pos="100000">
                <a:srgbClr val="1B70FC"/>
              </a:gs>
            </a:gsLst>
            <a:lin ang="0" scaled="1"/>
          </a:gradFill>
          <a:ln w="50800">
            <a:gradFill>
              <a:gsLst>
                <a:gs pos="0">
                  <a:srgbClr val="07BCFD">
                    <a:alpha val="26000"/>
                  </a:srgbClr>
                </a:gs>
                <a:gs pos="100000">
                  <a:srgbClr val="1B70FC">
                    <a:alpha val="12000"/>
                  </a:srgb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2400"/>
          </a:p>
        </p:txBody>
      </p:sp>
      <p:sp>
        <p:nvSpPr>
          <p:cNvPr id="55" name="标题 1">
            <a:extLst>
              <a:ext uri="{FF2B5EF4-FFF2-40B4-BE49-F238E27FC236}">
                <a16:creationId xmlns:a16="http://schemas.microsoft.com/office/drawing/2014/main" id="{3BBE8487-4C26-C047-8F99-7968638F5908}"/>
              </a:ext>
            </a:extLst>
          </p:cNvPr>
          <p:cNvSpPr txBox="1">
            <a:spLocks/>
          </p:cNvSpPr>
          <p:nvPr/>
        </p:nvSpPr>
        <p:spPr>
          <a:xfrm>
            <a:off x="5212712" y="2276436"/>
            <a:ext cx="352642" cy="51077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800" b="1" kern="1200">
                <a:solidFill>
                  <a:schemeClr val="bg1"/>
                </a:solidFill>
                <a:latin typeface="Century Gothic" panose="020B0502020202020204" pitchFamily="34" charset="0"/>
                <a:ea typeface="+mj-ea"/>
                <a:cs typeface="+mj-cs"/>
              </a:defRPr>
            </a:lvl1pPr>
          </a:lstStyle>
          <a:p>
            <a:r>
              <a:rPr lang="en-US" altLang="zh-CN" sz="2000" dirty="0"/>
              <a:t>1</a:t>
            </a:r>
            <a:endParaRPr lang="en-GB" sz="2000" dirty="0"/>
          </a:p>
        </p:txBody>
      </p:sp>
      <p:sp>
        <p:nvSpPr>
          <p:cNvPr id="56" name="标题 1">
            <a:extLst>
              <a:ext uri="{FF2B5EF4-FFF2-40B4-BE49-F238E27FC236}">
                <a16:creationId xmlns:a16="http://schemas.microsoft.com/office/drawing/2014/main" id="{3282DC92-94D6-7046-9570-8303E493A7A0}"/>
              </a:ext>
            </a:extLst>
          </p:cNvPr>
          <p:cNvSpPr txBox="1">
            <a:spLocks/>
          </p:cNvSpPr>
          <p:nvPr/>
        </p:nvSpPr>
        <p:spPr>
          <a:xfrm>
            <a:off x="6697383" y="2305932"/>
            <a:ext cx="352642" cy="51077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800" b="1" kern="1200">
                <a:solidFill>
                  <a:schemeClr val="bg1"/>
                </a:solidFill>
                <a:latin typeface="Century Gothic" panose="020B0502020202020204" pitchFamily="34" charset="0"/>
                <a:ea typeface="+mj-ea"/>
                <a:cs typeface="+mj-cs"/>
              </a:defRPr>
            </a:lvl1pPr>
          </a:lstStyle>
          <a:p>
            <a:r>
              <a:rPr lang="en-US" altLang="zh-CN" sz="2000" dirty="0"/>
              <a:t>2</a:t>
            </a:r>
            <a:endParaRPr lang="en-GB" sz="2000" dirty="0"/>
          </a:p>
        </p:txBody>
      </p:sp>
      <p:sp>
        <p:nvSpPr>
          <p:cNvPr id="57" name="标题 1">
            <a:extLst>
              <a:ext uri="{FF2B5EF4-FFF2-40B4-BE49-F238E27FC236}">
                <a16:creationId xmlns:a16="http://schemas.microsoft.com/office/drawing/2014/main" id="{EF8207D8-6CA9-B74E-9FD2-2E39321E4935}"/>
              </a:ext>
            </a:extLst>
          </p:cNvPr>
          <p:cNvSpPr txBox="1">
            <a:spLocks/>
          </p:cNvSpPr>
          <p:nvPr/>
        </p:nvSpPr>
        <p:spPr>
          <a:xfrm>
            <a:off x="7582286" y="3230164"/>
            <a:ext cx="352642" cy="51077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800" b="1" kern="1200">
                <a:solidFill>
                  <a:schemeClr val="bg1"/>
                </a:solidFill>
                <a:latin typeface="Century Gothic" panose="020B0502020202020204" pitchFamily="34" charset="0"/>
                <a:ea typeface="+mj-ea"/>
                <a:cs typeface="+mj-cs"/>
              </a:defRPr>
            </a:lvl1pPr>
          </a:lstStyle>
          <a:p>
            <a:r>
              <a:rPr lang="en-US" altLang="zh-CN" sz="2000" dirty="0"/>
              <a:t>3</a:t>
            </a:r>
            <a:endParaRPr lang="en-GB" sz="2000" dirty="0"/>
          </a:p>
        </p:txBody>
      </p:sp>
      <p:sp>
        <p:nvSpPr>
          <p:cNvPr id="58" name="标题 1">
            <a:extLst>
              <a:ext uri="{FF2B5EF4-FFF2-40B4-BE49-F238E27FC236}">
                <a16:creationId xmlns:a16="http://schemas.microsoft.com/office/drawing/2014/main" id="{3C7F0E5C-2A00-7549-AD4D-80F514FD0AC3}"/>
              </a:ext>
            </a:extLst>
          </p:cNvPr>
          <p:cNvSpPr txBox="1">
            <a:spLocks/>
          </p:cNvSpPr>
          <p:nvPr/>
        </p:nvSpPr>
        <p:spPr>
          <a:xfrm>
            <a:off x="7572454" y="4380539"/>
            <a:ext cx="352642" cy="51077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800" b="1" kern="1200">
                <a:solidFill>
                  <a:schemeClr val="bg1"/>
                </a:solidFill>
                <a:latin typeface="Century Gothic" panose="020B0502020202020204" pitchFamily="34" charset="0"/>
                <a:ea typeface="+mj-ea"/>
                <a:cs typeface="+mj-cs"/>
              </a:defRPr>
            </a:lvl1pPr>
          </a:lstStyle>
          <a:p>
            <a:r>
              <a:rPr lang="en-US" altLang="zh-CN" sz="2000" dirty="0"/>
              <a:t>4</a:t>
            </a:r>
            <a:endParaRPr lang="en-GB" sz="2000" dirty="0"/>
          </a:p>
        </p:txBody>
      </p:sp>
      <p:sp>
        <p:nvSpPr>
          <p:cNvPr id="59" name="标题 1">
            <a:extLst>
              <a:ext uri="{FF2B5EF4-FFF2-40B4-BE49-F238E27FC236}">
                <a16:creationId xmlns:a16="http://schemas.microsoft.com/office/drawing/2014/main" id="{AEC7CDEE-AA8D-734B-B52B-65DFDBF762BC}"/>
              </a:ext>
            </a:extLst>
          </p:cNvPr>
          <p:cNvSpPr txBox="1">
            <a:spLocks/>
          </p:cNvSpPr>
          <p:nvPr/>
        </p:nvSpPr>
        <p:spPr>
          <a:xfrm>
            <a:off x="6687551" y="5294939"/>
            <a:ext cx="352642" cy="51077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800" b="1" kern="1200">
                <a:solidFill>
                  <a:schemeClr val="bg1"/>
                </a:solidFill>
                <a:latin typeface="Century Gothic" panose="020B0502020202020204" pitchFamily="34" charset="0"/>
                <a:ea typeface="+mj-ea"/>
                <a:cs typeface="+mj-cs"/>
              </a:defRPr>
            </a:lvl1pPr>
          </a:lstStyle>
          <a:p>
            <a:r>
              <a:rPr lang="en-US" altLang="zh-CN" sz="2000" dirty="0"/>
              <a:t>5</a:t>
            </a:r>
            <a:endParaRPr lang="en-GB" sz="2000" dirty="0"/>
          </a:p>
        </p:txBody>
      </p:sp>
      <p:sp>
        <p:nvSpPr>
          <p:cNvPr id="60" name="标题 1">
            <a:extLst>
              <a:ext uri="{FF2B5EF4-FFF2-40B4-BE49-F238E27FC236}">
                <a16:creationId xmlns:a16="http://schemas.microsoft.com/office/drawing/2014/main" id="{081D55F1-FA42-A348-B4C8-9F5D002AB5E1}"/>
              </a:ext>
            </a:extLst>
          </p:cNvPr>
          <p:cNvSpPr txBox="1">
            <a:spLocks/>
          </p:cNvSpPr>
          <p:nvPr/>
        </p:nvSpPr>
        <p:spPr>
          <a:xfrm>
            <a:off x="5232377" y="5285107"/>
            <a:ext cx="352642" cy="51077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800" b="1" kern="1200">
                <a:solidFill>
                  <a:schemeClr val="bg1"/>
                </a:solidFill>
                <a:latin typeface="Century Gothic" panose="020B0502020202020204" pitchFamily="34" charset="0"/>
                <a:ea typeface="+mj-ea"/>
                <a:cs typeface="+mj-cs"/>
              </a:defRPr>
            </a:lvl1pPr>
          </a:lstStyle>
          <a:p>
            <a:r>
              <a:rPr lang="en-US" altLang="zh-CN" sz="2000" dirty="0"/>
              <a:t>6</a:t>
            </a:r>
            <a:endParaRPr lang="en-GB" sz="2000" dirty="0"/>
          </a:p>
        </p:txBody>
      </p:sp>
      <p:sp>
        <p:nvSpPr>
          <p:cNvPr id="61" name="标题 1">
            <a:extLst>
              <a:ext uri="{FF2B5EF4-FFF2-40B4-BE49-F238E27FC236}">
                <a16:creationId xmlns:a16="http://schemas.microsoft.com/office/drawing/2014/main" id="{FE047BAE-F0A0-A645-B97D-50A6763F5415}"/>
              </a:ext>
            </a:extLst>
          </p:cNvPr>
          <p:cNvSpPr txBox="1">
            <a:spLocks/>
          </p:cNvSpPr>
          <p:nvPr/>
        </p:nvSpPr>
        <p:spPr>
          <a:xfrm>
            <a:off x="4445796" y="4400204"/>
            <a:ext cx="352642" cy="51077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800" b="1" kern="1200">
                <a:solidFill>
                  <a:schemeClr val="bg1"/>
                </a:solidFill>
                <a:latin typeface="Century Gothic" panose="020B0502020202020204" pitchFamily="34" charset="0"/>
                <a:ea typeface="+mj-ea"/>
                <a:cs typeface="+mj-cs"/>
              </a:defRPr>
            </a:lvl1pPr>
          </a:lstStyle>
          <a:p>
            <a:r>
              <a:rPr lang="en-US" altLang="zh-CN" sz="2000" dirty="0"/>
              <a:t>7</a:t>
            </a:r>
            <a:endParaRPr lang="en-GB" sz="2000" dirty="0"/>
          </a:p>
        </p:txBody>
      </p:sp>
      <p:sp>
        <p:nvSpPr>
          <p:cNvPr id="62" name="标题 1">
            <a:extLst>
              <a:ext uri="{FF2B5EF4-FFF2-40B4-BE49-F238E27FC236}">
                <a16:creationId xmlns:a16="http://schemas.microsoft.com/office/drawing/2014/main" id="{B4DA067F-CADF-0149-9F76-A8914EC06473}"/>
              </a:ext>
            </a:extLst>
          </p:cNvPr>
          <p:cNvSpPr txBox="1">
            <a:spLocks/>
          </p:cNvSpPr>
          <p:nvPr/>
        </p:nvSpPr>
        <p:spPr>
          <a:xfrm>
            <a:off x="4435963" y="3230166"/>
            <a:ext cx="352642" cy="51077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800" b="1" kern="1200">
                <a:solidFill>
                  <a:schemeClr val="bg1"/>
                </a:solidFill>
                <a:latin typeface="Century Gothic" panose="020B0502020202020204" pitchFamily="34" charset="0"/>
                <a:ea typeface="+mj-ea"/>
                <a:cs typeface="+mj-cs"/>
              </a:defRPr>
            </a:lvl1pPr>
          </a:lstStyle>
          <a:p>
            <a:r>
              <a:rPr lang="en-US" altLang="zh-CN" sz="2000" dirty="0"/>
              <a:t>8</a:t>
            </a:r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119282320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2" name="组合 91">
            <a:extLst>
              <a:ext uri="{FF2B5EF4-FFF2-40B4-BE49-F238E27FC236}">
                <a16:creationId xmlns:a16="http://schemas.microsoft.com/office/drawing/2014/main" id="{B812EC0C-4C48-6841-9592-4B63A83FB916}"/>
              </a:ext>
            </a:extLst>
          </p:cNvPr>
          <p:cNvGrpSpPr/>
          <p:nvPr/>
        </p:nvGrpSpPr>
        <p:grpSpPr>
          <a:xfrm>
            <a:off x="5652905" y="3319428"/>
            <a:ext cx="989230" cy="989231"/>
            <a:chOff x="5551995" y="1058594"/>
            <a:chExt cx="1506774" cy="1506775"/>
          </a:xfrm>
        </p:grpSpPr>
        <p:sp>
          <p:nvSpPr>
            <p:cNvPr id="93" name="椭圆 92">
              <a:extLst>
                <a:ext uri="{FF2B5EF4-FFF2-40B4-BE49-F238E27FC236}">
                  <a16:creationId xmlns:a16="http://schemas.microsoft.com/office/drawing/2014/main" id="{F609D16C-F6E4-C944-B66D-F741B22527E4}"/>
                </a:ext>
              </a:extLst>
            </p:cNvPr>
            <p:cNvSpPr/>
            <p:nvPr/>
          </p:nvSpPr>
          <p:spPr>
            <a:xfrm>
              <a:off x="5551995" y="1058594"/>
              <a:ext cx="1506774" cy="1506775"/>
            </a:xfrm>
            <a:prstGeom prst="ellipse">
              <a:avLst/>
            </a:prstGeom>
            <a:gradFill>
              <a:gsLst>
                <a:gs pos="0">
                  <a:srgbClr val="4E7BFA">
                    <a:alpha val="19000"/>
                  </a:srgbClr>
                </a:gs>
                <a:gs pos="100000">
                  <a:srgbClr val="7030A0">
                    <a:alpha val="18000"/>
                  </a:srgbClr>
                </a:gs>
              </a:gsLst>
              <a:lin ang="27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94" name="椭圆 93">
              <a:extLst>
                <a:ext uri="{FF2B5EF4-FFF2-40B4-BE49-F238E27FC236}">
                  <a16:creationId xmlns:a16="http://schemas.microsoft.com/office/drawing/2014/main" id="{C927DC06-3D1A-7F46-BBEE-D33BD56BA612}"/>
                </a:ext>
              </a:extLst>
            </p:cNvPr>
            <p:cNvSpPr/>
            <p:nvPr/>
          </p:nvSpPr>
          <p:spPr>
            <a:xfrm>
              <a:off x="5644693" y="1151293"/>
              <a:ext cx="1321377" cy="1321378"/>
            </a:xfrm>
            <a:prstGeom prst="ellipse">
              <a:avLst/>
            </a:prstGeom>
            <a:gradFill>
              <a:gsLst>
                <a:gs pos="4000">
                  <a:srgbClr val="00B0F0"/>
                </a:gs>
                <a:gs pos="99000">
                  <a:srgbClr val="4E7BFA"/>
                </a:gs>
              </a:gsLst>
              <a:lin ang="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CD7DDA00-3395-644B-9FA5-1C5A523EB2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3938" y="548006"/>
            <a:ext cx="10251479" cy="510774"/>
          </a:xfrm>
        </p:spPr>
        <p:txBody>
          <a:bodyPr>
            <a:noAutofit/>
          </a:bodyPr>
          <a:lstStyle/>
          <a:p>
            <a:r>
              <a:rPr lang="en-US" dirty="0"/>
              <a:t>K8s Takes Infrastructure Complexity out of Development  </a:t>
            </a:r>
            <a:endParaRPr lang="en-CN" dirty="0"/>
          </a:p>
        </p:txBody>
      </p:sp>
      <p:pic>
        <p:nvPicPr>
          <p:cNvPr id="54" name="Graphic 6" descr="Robot">
            <a:extLst>
              <a:ext uri="{FF2B5EF4-FFF2-40B4-BE49-F238E27FC236}">
                <a16:creationId xmlns:a16="http://schemas.microsoft.com/office/drawing/2014/main" id="{D35BF930-6F36-E14F-9A19-AE16906A984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789628" y="3429000"/>
            <a:ext cx="724846" cy="724846"/>
          </a:xfrm>
          <a:prstGeom prst="rect">
            <a:avLst/>
          </a:prstGeom>
        </p:spPr>
      </p:pic>
      <p:cxnSp>
        <p:nvCxnSpPr>
          <p:cNvPr id="55" name="Straight Arrow Connector 8">
            <a:extLst>
              <a:ext uri="{FF2B5EF4-FFF2-40B4-BE49-F238E27FC236}">
                <a16:creationId xmlns:a16="http://schemas.microsoft.com/office/drawing/2014/main" id="{E68F4179-7A49-774B-B697-EAEC8E842988}"/>
              </a:ext>
            </a:extLst>
          </p:cNvPr>
          <p:cNvCxnSpPr>
            <a:cxnSpLocks/>
          </p:cNvCxnSpPr>
          <p:nvPr/>
        </p:nvCxnSpPr>
        <p:spPr>
          <a:xfrm>
            <a:off x="6145891" y="2608844"/>
            <a:ext cx="0" cy="619265"/>
          </a:xfrm>
          <a:prstGeom prst="straightConnector1">
            <a:avLst/>
          </a:prstGeom>
          <a:ln>
            <a:solidFill>
              <a:schemeClr val="bg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6" name="TextBox 9">
            <a:extLst>
              <a:ext uri="{FF2B5EF4-FFF2-40B4-BE49-F238E27FC236}">
                <a16:creationId xmlns:a16="http://schemas.microsoft.com/office/drawing/2014/main" id="{1CB8B547-377C-F147-A38A-B963AD3EE257}"/>
              </a:ext>
            </a:extLst>
          </p:cNvPr>
          <p:cNvSpPr txBox="1"/>
          <p:nvPr/>
        </p:nvSpPr>
        <p:spPr>
          <a:xfrm>
            <a:off x="6322064" y="2686725"/>
            <a:ext cx="139389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solidFill>
                  <a:schemeClr val="bg1"/>
                </a:solidFill>
                <a:latin typeface="Century Gothic" panose="020B0502020202020204" pitchFamily="34" charset="0"/>
              </a:rPr>
              <a:t>commands</a:t>
            </a:r>
            <a:endParaRPr lang="en-CN" sz="16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57" name="Cube 10">
            <a:extLst>
              <a:ext uri="{FF2B5EF4-FFF2-40B4-BE49-F238E27FC236}">
                <a16:creationId xmlns:a16="http://schemas.microsoft.com/office/drawing/2014/main" id="{BE9A2A39-46E7-6D40-9844-89ED51AF32CD}"/>
              </a:ext>
            </a:extLst>
          </p:cNvPr>
          <p:cNvSpPr/>
          <p:nvPr/>
        </p:nvSpPr>
        <p:spPr>
          <a:xfrm>
            <a:off x="2900871" y="5027061"/>
            <a:ext cx="540730" cy="495669"/>
          </a:xfrm>
          <a:prstGeom prst="cube">
            <a:avLst/>
          </a:prstGeom>
          <a:gradFill flip="none" rotWithShape="1">
            <a:gsLst>
              <a:gs pos="0">
                <a:srgbClr val="4E7BFA"/>
              </a:gs>
              <a:gs pos="100000">
                <a:srgbClr val="00B0F0"/>
              </a:gs>
            </a:gsLst>
            <a:lin ang="13500000" scaled="1"/>
            <a:tileRect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N"/>
          </a:p>
        </p:txBody>
      </p:sp>
      <p:sp>
        <p:nvSpPr>
          <p:cNvPr id="66" name="Cube 11">
            <a:extLst>
              <a:ext uri="{FF2B5EF4-FFF2-40B4-BE49-F238E27FC236}">
                <a16:creationId xmlns:a16="http://schemas.microsoft.com/office/drawing/2014/main" id="{E3A037DA-47AD-6648-814A-3AF011BDCB38}"/>
              </a:ext>
            </a:extLst>
          </p:cNvPr>
          <p:cNvSpPr/>
          <p:nvPr/>
        </p:nvSpPr>
        <p:spPr>
          <a:xfrm>
            <a:off x="5843850" y="4960531"/>
            <a:ext cx="545370" cy="499923"/>
          </a:xfrm>
          <a:prstGeom prst="cube">
            <a:avLst/>
          </a:prstGeom>
          <a:gradFill flip="none" rotWithShape="1">
            <a:gsLst>
              <a:gs pos="0">
                <a:srgbClr val="4E7BFA"/>
              </a:gs>
              <a:gs pos="100000">
                <a:srgbClr val="00B0F0"/>
              </a:gs>
            </a:gsLst>
            <a:lin ang="16200000" scaled="1"/>
            <a:tileRect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N"/>
          </a:p>
        </p:txBody>
      </p:sp>
      <p:sp>
        <p:nvSpPr>
          <p:cNvPr id="73" name="Cube 12">
            <a:extLst>
              <a:ext uri="{FF2B5EF4-FFF2-40B4-BE49-F238E27FC236}">
                <a16:creationId xmlns:a16="http://schemas.microsoft.com/office/drawing/2014/main" id="{0114AAF6-6C12-6D4F-8577-70393D669D91}"/>
              </a:ext>
            </a:extLst>
          </p:cNvPr>
          <p:cNvSpPr/>
          <p:nvPr/>
        </p:nvSpPr>
        <p:spPr>
          <a:xfrm>
            <a:off x="8550534" y="4988635"/>
            <a:ext cx="540730" cy="495669"/>
          </a:xfrm>
          <a:prstGeom prst="cube">
            <a:avLst/>
          </a:prstGeom>
          <a:gradFill flip="none" rotWithShape="1">
            <a:gsLst>
              <a:gs pos="0">
                <a:srgbClr val="4E7BFA"/>
              </a:gs>
              <a:gs pos="100000">
                <a:srgbClr val="00B0F0"/>
              </a:gs>
            </a:gsLst>
            <a:lin ang="16200000" scaled="1"/>
            <a:tileRect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N"/>
          </a:p>
        </p:txBody>
      </p:sp>
      <p:cxnSp>
        <p:nvCxnSpPr>
          <p:cNvPr id="74" name="Straight Connector 14">
            <a:extLst>
              <a:ext uri="{FF2B5EF4-FFF2-40B4-BE49-F238E27FC236}">
                <a16:creationId xmlns:a16="http://schemas.microsoft.com/office/drawing/2014/main" id="{0BB71FE6-80D0-464D-A76F-00623EAC8BC1}"/>
              </a:ext>
            </a:extLst>
          </p:cNvPr>
          <p:cNvCxnSpPr>
            <a:cxnSpLocks/>
            <a:stCxn id="93" idx="2"/>
            <a:endCxn id="57" idx="0"/>
          </p:cNvCxnSpPr>
          <p:nvPr/>
        </p:nvCxnSpPr>
        <p:spPr>
          <a:xfrm flipH="1">
            <a:off x="3233195" y="3814044"/>
            <a:ext cx="2419710" cy="1213017"/>
          </a:xfrm>
          <a:prstGeom prst="line">
            <a:avLst/>
          </a:prstGeom>
          <a:ln>
            <a:solidFill>
              <a:srgbClr val="00B0F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8" name="Straight Connector 16">
            <a:extLst>
              <a:ext uri="{FF2B5EF4-FFF2-40B4-BE49-F238E27FC236}">
                <a16:creationId xmlns:a16="http://schemas.microsoft.com/office/drawing/2014/main" id="{1AE2F62E-92FC-4847-9F7E-B249B3F961B8}"/>
              </a:ext>
            </a:extLst>
          </p:cNvPr>
          <p:cNvCxnSpPr>
            <a:cxnSpLocks/>
            <a:stCxn id="93" idx="4"/>
          </p:cNvCxnSpPr>
          <p:nvPr/>
        </p:nvCxnSpPr>
        <p:spPr>
          <a:xfrm flipH="1">
            <a:off x="6130047" y="4308659"/>
            <a:ext cx="17473" cy="563282"/>
          </a:xfrm>
          <a:prstGeom prst="line">
            <a:avLst/>
          </a:prstGeom>
          <a:ln>
            <a:solidFill>
              <a:srgbClr val="00B0F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7" name="Straight Connector 19">
            <a:extLst>
              <a:ext uri="{FF2B5EF4-FFF2-40B4-BE49-F238E27FC236}">
                <a16:creationId xmlns:a16="http://schemas.microsoft.com/office/drawing/2014/main" id="{1B6B6A0A-65EA-3947-BBE8-D3E86223C827}"/>
              </a:ext>
            </a:extLst>
          </p:cNvPr>
          <p:cNvCxnSpPr>
            <a:cxnSpLocks/>
            <a:stCxn id="93" idx="6"/>
            <a:endCxn id="73" idx="0"/>
          </p:cNvCxnSpPr>
          <p:nvPr/>
        </p:nvCxnSpPr>
        <p:spPr>
          <a:xfrm>
            <a:off x="6642135" y="3814044"/>
            <a:ext cx="2240723" cy="1174591"/>
          </a:xfrm>
          <a:prstGeom prst="line">
            <a:avLst/>
          </a:prstGeom>
          <a:ln>
            <a:solidFill>
              <a:srgbClr val="00B0F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8" name="Graphic 25" descr="Tugboat">
            <a:extLst>
              <a:ext uri="{FF2B5EF4-FFF2-40B4-BE49-F238E27FC236}">
                <a16:creationId xmlns:a16="http://schemas.microsoft.com/office/drawing/2014/main" id="{181C58A7-2B1D-E843-B9DA-D68A13A8713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2648519" y="5713174"/>
            <a:ext cx="872281" cy="452447"/>
          </a:xfrm>
          <a:prstGeom prst="rect">
            <a:avLst/>
          </a:prstGeom>
        </p:spPr>
      </p:pic>
      <p:pic>
        <p:nvPicPr>
          <p:cNvPr id="89" name="Graphic 26" descr="Tugboat">
            <a:extLst>
              <a:ext uri="{FF2B5EF4-FFF2-40B4-BE49-F238E27FC236}">
                <a16:creationId xmlns:a16="http://schemas.microsoft.com/office/drawing/2014/main" id="{D9131F8B-557C-7342-BF01-8D8686FD307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5642193" y="5698067"/>
            <a:ext cx="872281" cy="452447"/>
          </a:xfrm>
          <a:prstGeom prst="rect">
            <a:avLst/>
          </a:prstGeom>
        </p:spPr>
      </p:pic>
      <p:pic>
        <p:nvPicPr>
          <p:cNvPr id="90" name="Graphic 27" descr="Tugboat">
            <a:extLst>
              <a:ext uri="{FF2B5EF4-FFF2-40B4-BE49-F238E27FC236}">
                <a16:creationId xmlns:a16="http://schemas.microsoft.com/office/drawing/2014/main" id="{D9CEF0B0-F5E4-5040-AB72-DCF9170651C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8324845" y="5696472"/>
            <a:ext cx="986422" cy="511651"/>
          </a:xfrm>
          <a:prstGeom prst="rect">
            <a:avLst/>
          </a:prstGeom>
        </p:spPr>
      </p:pic>
      <p:sp>
        <p:nvSpPr>
          <p:cNvPr id="91" name="TextBox 15">
            <a:extLst>
              <a:ext uri="{FF2B5EF4-FFF2-40B4-BE49-F238E27FC236}">
                <a16:creationId xmlns:a16="http://schemas.microsoft.com/office/drawing/2014/main" id="{B8B0453D-EA64-F440-B606-D20C9E84CA12}"/>
              </a:ext>
            </a:extLst>
          </p:cNvPr>
          <p:cNvSpPr txBox="1"/>
          <p:nvPr/>
        </p:nvSpPr>
        <p:spPr>
          <a:xfrm>
            <a:off x="6311258" y="4252754"/>
            <a:ext cx="51208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solidFill>
                  <a:schemeClr val="bg1"/>
                </a:solidFill>
                <a:latin typeface="Century Gothic" panose="020B0502020202020204" pitchFamily="34" charset="0"/>
              </a:rPr>
              <a:t>K8s</a:t>
            </a:r>
            <a:endParaRPr lang="en-CN" sz="16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grpSp>
        <p:nvGrpSpPr>
          <p:cNvPr id="3" name="组合 2">
            <a:extLst>
              <a:ext uri="{FF2B5EF4-FFF2-40B4-BE49-F238E27FC236}">
                <a16:creationId xmlns:a16="http://schemas.microsoft.com/office/drawing/2014/main" id="{33B9AAAA-A07F-FB44-9E2B-8DA1C19630AD}"/>
              </a:ext>
            </a:extLst>
          </p:cNvPr>
          <p:cNvGrpSpPr/>
          <p:nvPr/>
        </p:nvGrpSpPr>
        <p:grpSpPr>
          <a:xfrm>
            <a:off x="5652905" y="1555428"/>
            <a:ext cx="989230" cy="989231"/>
            <a:chOff x="5551995" y="1058594"/>
            <a:chExt cx="1506774" cy="1506775"/>
          </a:xfrm>
        </p:grpSpPr>
        <p:sp>
          <p:nvSpPr>
            <p:cNvPr id="51" name="椭圆 50">
              <a:extLst>
                <a:ext uri="{FF2B5EF4-FFF2-40B4-BE49-F238E27FC236}">
                  <a16:creationId xmlns:a16="http://schemas.microsoft.com/office/drawing/2014/main" id="{6FD43B4D-636F-4EEE-A581-B332A46A496B}"/>
                </a:ext>
              </a:extLst>
            </p:cNvPr>
            <p:cNvSpPr/>
            <p:nvPr/>
          </p:nvSpPr>
          <p:spPr>
            <a:xfrm>
              <a:off x="5551995" y="1058594"/>
              <a:ext cx="1506774" cy="1506775"/>
            </a:xfrm>
            <a:prstGeom prst="ellipse">
              <a:avLst/>
            </a:prstGeom>
            <a:gradFill>
              <a:gsLst>
                <a:gs pos="0">
                  <a:srgbClr val="4E7BFA">
                    <a:alpha val="19000"/>
                  </a:srgbClr>
                </a:gs>
                <a:gs pos="100000">
                  <a:srgbClr val="7030A0">
                    <a:alpha val="18000"/>
                  </a:srgbClr>
                </a:gs>
              </a:gsLst>
              <a:lin ang="27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52" name="椭圆 51">
              <a:extLst>
                <a:ext uri="{FF2B5EF4-FFF2-40B4-BE49-F238E27FC236}">
                  <a16:creationId xmlns:a16="http://schemas.microsoft.com/office/drawing/2014/main" id="{C5834B75-3AB4-4651-AEA8-5DDED61AAE31}"/>
                </a:ext>
              </a:extLst>
            </p:cNvPr>
            <p:cNvSpPr/>
            <p:nvPr/>
          </p:nvSpPr>
          <p:spPr>
            <a:xfrm>
              <a:off x="5644693" y="1151293"/>
              <a:ext cx="1321377" cy="1321378"/>
            </a:xfrm>
            <a:prstGeom prst="ellipse">
              <a:avLst/>
            </a:prstGeom>
            <a:gradFill>
              <a:gsLst>
                <a:gs pos="4000">
                  <a:srgbClr val="00B0F0"/>
                </a:gs>
                <a:gs pos="99000">
                  <a:srgbClr val="4E7BFA"/>
                </a:gs>
              </a:gsLst>
              <a:lin ang="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</p:grpSp>
      <p:pic>
        <p:nvPicPr>
          <p:cNvPr id="5" name="Content Placeholder 4" descr="Captain">
            <a:extLst>
              <a:ext uri="{FF2B5EF4-FFF2-40B4-BE49-F238E27FC236}">
                <a16:creationId xmlns:a16="http://schemas.microsoft.com/office/drawing/2014/main" id="{A6BB782E-3E8D-EC4A-AB25-491387C549E2}"/>
              </a:ext>
            </a:extLst>
          </p:cNvPr>
          <p:cNvPicPr>
            <a:picLocks noGrp="1" noChangeAspect="1"/>
          </p:cNvPicPr>
          <p:nvPr>
            <p:ph sz="quarter" idx="10"/>
          </p:nvPr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5818741" y="1729706"/>
            <a:ext cx="654301" cy="654301"/>
          </a:xfrm>
        </p:spPr>
      </p:pic>
    </p:spTree>
    <p:extLst>
      <p:ext uri="{BB962C8B-B14F-4D97-AF65-F5344CB8AC3E}">
        <p14:creationId xmlns:p14="http://schemas.microsoft.com/office/powerpoint/2010/main" val="10378445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TextBox 3">
            <a:extLst>
              <a:ext uri="{FF2B5EF4-FFF2-40B4-BE49-F238E27FC236}">
                <a16:creationId xmlns:a16="http://schemas.microsoft.com/office/drawing/2014/main" id="{1C2A40BA-2C45-4983-8A37-C31B2050EC73}"/>
              </a:ext>
            </a:extLst>
          </p:cNvPr>
          <p:cNvSpPr txBox="1"/>
          <p:nvPr/>
        </p:nvSpPr>
        <p:spPr>
          <a:xfrm>
            <a:off x="3236202" y="3664385"/>
            <a:ext cx="1584606" cy="17166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1600"/>
              </a:lnSpc>
            </a:pPr>
            <a:r>
              <a:rPr lang="en-CN" altLang="zh-CN" sz="1200" dirty="0">
                <a:solidFill>
                  <a:schemeClr val="bg1"/>
                </a:solidFill>
                <a:latin typeface="Century Gothic" panose="020B0502020202020204" pitchFamily="34" charset="0"/>
              </a:rPr>
              <a:t>Whether you are thinking multi-cloud hybrid cloud or single cloud, containerization makes it 100 times easier to achieve this strategy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B02D2FB-0AE3-6E4E-AB00-BB51C319E5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N" dirty="0"/>
              <a:t>Why Containers and K8s ?</a:t>
            </a:r>
          </a:p>
        </p:txBody>
      </p:sp>
      <p:sp>
        <p:nvSpPr>
          <p:cNvPr id="23" name="矩形: 单圆角 22">
            <a:extLst>
              <a:ext uri="{FF2B5EF4-FFF2-40B4-BE49-F238E27FC236}">
                <a16:creationId xmlns:a16="http://schemas.microsoft.com/office/drawing/2014/main" id="{2FB08A90-2B2D-4944-8A11-0FCD1B4956E8}"/>
              </a:ext>
            </a:extLst>
          </p:cNvPr>
          <p:cNvSpPr/>
          <p:nvPr/>
        </p:nvSpPr>
        <p:spPr>
          <a:xfrm flipV="1">
            <a:off x="3176887" y="3517527"/>
            <a:ext cx="1685712" cy="2143044"/>
          </a:xfrm>
          <a:prstGeom prst="round1Rect">
            <a:avLst>
              <a:gd name="adj" fmla="val 6396"/>
            </a:avLst>
          </a:prstGeom>
          <a:noFill/>
          <a:ln w="12700" cap="rnd">
            <a:solidFill>
              <a:srgbClr val="2BC6EB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矩形 26">
            <a:extLst>
              <a:ext uri="{FF2B5EF4-FFF2-40B4-BE49-F238E27FC236}">
                <a16:creationId xmlns:a16="http://schemas.microsoft.com/office/drawing/2014/main" id="{12F44E15-6814-4EBE-B5B5-D7DE124A5021}"/>
              </a:ext>
            </a:extLst>
          </p:cNvPr>
          <p:cNvSpPr/>
          <p:nvPr/>
        </p:nvSpPr>
        <p:spPr>
          <a:xfrm>
            <a:off x="3176886" y="3104091"/>
            <a:ext cx="1685709" cy="361515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0"/>
          <a:lstStyle/>
          <a:p>
            <a:pPr algn="ctr">
              <a:lnSpc>
                <a:spcPts val="1200"/>
              </a:lnSpc>
            </a:pPr>
            <a:r>
              <a:rPr lang="en-CN" altLang="zh-CN" sz="1200" b="1" dirty="0">
                <a:latin typeface="Century Gothic" panose="020B0502020202020204" pitchFamily="34" charset="0"/>
              </a:rPr>
              <a:t>Portability</a:t>
            </a:r>
          </a:p>
        </p:txBody>
      </p:sp>
      <p:grpSp>
        <p:nvGrpSpPr>
          <p:cNvPr id="12" name="图形 54" descr="共享">
            <a:extLst>
              <a:ext uri="{FF2B5EF4-FFF2-40B4-BE49-F238E27FC236}">
                <a16:creationId xmlns:a16="http://schemas.microsoft.com/office/drawing/2014/main" id="{C9563320-64A7-4D37-B38E-FF307740F50B}"/>
              </a:ext>
            </a:extLst>
          </p:cNvPr>
          <p:cNvGrpSpPr>
            <a:grpSpLocks noChangeAspect="1"/>
          </p:cNvGrpSpPr>
          <p:nvPr/>
        </p:nvGrpSpPr>
        <p:grpSpPr>
          <a:xfrm>
            <a:off x="3695740" y="2311042"/>
            <a:ext cx="648000" cy="648000"/>
            <a:chOff x="3743357" y="2124434"/>
            <a:chExt cx="720000" cy="720000"/>
          </a:xfrm>
          <a:solidFill>
            <a:srgbClr val="00B0F0"/>
          </a:solidFill>
        </p:grpSpPr>
        <p:sp>
          <p:nvSpPr>
            <p:cNvPr id="13" name="任意多边形: 形状 12">
              <a:extLst>
                <a:ext uri="{FF2B5EF4-FFF2-40B4-BE49-F238E27FC236}">
                  <a16:creationId xmlns:a16="http://schemas.microsoft.com/office/drawing/2014/main" id="{F894B3F6-FF51-40CE-B11B-99BF11ECBB63}"/>
                </a:ext>
              </a:extLst>
            </p:cNvPr>
            <p:cNvSpPr/>
            <p:nvPr/>
          </p:nvSpPr>
          <p:spPr>
            <a:xfrm>
              <a:off x="3875357" y="2191934"/>
              <a:ext cx="547499" cy="442500"/>
            </a:xfrm>
            <a:custGeom>
              <a:avLst/>
              <a:gdLst>
                <a:gd name="connsiteX0" fmla="*/ 547500 w 547499"/>
                <a:gd name="connsiteY0" fmla="*/ 180000 h 442500"/>
                <a:gd name="connsiteX1" fmla="*/ 333000 w 547499"/>
                <a:gd name="connsiteY1" fmla="*/ 0 h 442500"/>
                <a:gd name="connsiteX2" fmla="*/ 333000 w 547499"/>
                <a:gd name="connsiteY2" fmla="*/ 105000 h 442500"/>
                <a:gd name="connsiteX3" fmla="*/ 0 w 547499"/>
                <a:gd name="connsiteY3" fmla="*/ 442500 h 442500"/>
                <a:gd name="connsiteX4" fmla="*/ 333000 w 547499"/>
                <a:gd name="connsiteY4" fmla="*/ 262500 h 442500"/>
                <a:gd name="connsiteX5" fmla="*/ 333000 w 547499"/>
                <a:gd name="connsiteY5" fmla="*/ 360000 h 442500"/>
                <a:gd name="connsiteX6" fmla="*/ 547500 w 547499"/>
                <a:gd name="connsiteY6" fmla="*/ 180000 h 442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547499" h="442500">
                  <a:moveTo>
                    <a:pt x="547500" y="180000"/>
                  </a:moveTo>
                  <a:lnTo>
                    <a:pt x="333000" y="0"/>
                  </a:lnTo>
                  <a:lnTo>
                    <a:pt x="333000" y="105000"/>
                  </a:lnTo>
                  <a:cubicBezTo>
                    <a:pt x="4500" y="108000"/>
                    <a:pt x="0" y="442500"/>
                    <a:pt x="0" y="442500"/>
                  </a:cubicBezTo>
                  <a:cubicBezTo>
                    <a:pt x="0" y="442500"/>
                    <a:pt x="69750" y="264750"/>
                    <a:pt x="333000" y="262500"/>
                  </a:cubicBezTo>
                  <a:lnTo>
                    <a:pt x="333000" y="360000"/>
                  </a:lnTo>
                  <a:lnTo>
                    <a:pt x="547500" y="180000"/>
                  </a:lnTo>
                  <a:close/>
                </a:path>
              </a:pathLst>
            </a:custGeom>
            <a:grpFill/>
            <a:ln w="744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15" name="任意多边形: 形状 14">
              <a:extLst>
                <a:ext uri="{FF2B5EF4-FFF2-40B4-BE49-F238E27FC236}">
                  <a16:creationId xmlns:a16="http://schemas.microsoft.com/office/drawing/2014/main" id="{5C0A5C3B-BBAE-41A0-B367-BD558461F726}"/>
                </a:ext>
              </a:extLst>
            </p:cNvPr>
            <p:cNvSpPr/>
            <p:nvPr/>
          </p:nvSpPr>
          <p:spPr>
            <a:xfrm>
              <a:off x="3783857" y="2221934"/>
              <a:ext cx="555000" cy="555000"/>
            </a:xfrm>
            <a:custGeom>
              <a:avLst/>
              <a:gdLst>
                <a:gd name="connsiteX0" fmla="*/ 510000 w 555000"/>
                <a:gd name="connsiteY0" fmla="*/ 318750 h 555000"/>
                <a:gd name="connsiteX1" fmla="*/ 510000 w 555000"/>
                <a:gd name="connsiteY1" fmla="*/ 510000 h 555000"/>
                <a:gd name="connsiteX2" fmla="*/ 45000 w 555000"/>
                <a:gd name="connsiteY2" fmla="*/ 510000 h 555000"/>
                <a:gd name="connsiteX3" fmla="*/ 45000 w 555000"/>
                <a:gd name="connsiteY3" fmla="*/ 45000 h 555000"/>
                <a:gd name="connsiteX4" fmla="*/ 379500 w 555000"/>
                <a:gd name="connsiteY4" fmla="*/ 45000 h 555000"/>
                <a:gd name="connsiteX5" fmla="*/ 379500 w 555000"/>
                <a:gd name="connsiteY5" fmla="*/ 0 h 555000"/>
                <a:gd name="connsiteX6" fmla="*/ 0 w 555000"/>
                <a:gd name="connsiteY6" fmla="*/ 0 h 555000"/>
                <a:gd name="connsiteX7" fmla="*/ 0 w 555000"/>
                <a:gd name="connsiteY7" fmla="*/ 555000 h 555000"/>
                <a:gd name="connsiteX8" fmla="*/ 555000 w 555000"/>
                <a:gd name="connsiteY8" fmla="*/ 552750 h 555000"/>
                <a:gd name="connsiteX9" fmla="*/ 555000 w 555000"/>
                <a:gd name="connsiteY9" fmla="*/ 280500 h 555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555000" h="555000">
                  <a:moveTo>
                    <a:pt x="510000" y="318750"/>
                  </a:moveTo>
                  <a:lnTo>
                    <a:pt x="510000" y="510000"/>
                  </a:lnTo>
                  <a:lnTo>
                    <a:pt x="45000" y="510000"/>
                  </a:lnTo>
                  <a:lnTo>
                    <a:pt x="45000" y="45000"/>
                  </a:lnTo>
                  <a:lnTo>
                    <a:pt x="379500" y="45000"/>
                  </a:lnTo>
                  <a:lnTo>
                    <a:pt x="379500" y="0"/>
                  </a:lnTo>
                  <a:lnTo>
                    <a:pt x="0" y="0"/>
                  </a:lnTo>
                  <a:lnTo>
                    <a:pt x="0" y="555000"/>
                  </a:lnTo>
                  <a:lnTo>
                    <a:pt x="555000" y="552750"/>
                  </a:lnTo>
                  <a:lnTo>
                    <a:pt x="555000" y="280500"/>
                  </a:lnTo>
                  <a:close/>
                </a:path>
              </a:pathLst>
            </a:custGeom>
            <a:grpFill/>
            <a:ln w="744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</p:grpSp>
      <p:sp>
        <p:nvSpPr>
          <p:cNvPr id="34" name="矩形: 单圆角 33">
            <a:extLst>
              <a:ext uri="{FF2B5EF4-FFF2-40B4-BE49-F238E27FC236}">
                <a16:creationId xmlns:a16="http://schemas.microsoft.com/office/drawing/2014/main" id="{4EE076A0-F869-4223-820D-C67A2B744EB9}"/>
              </a:ext>
            </a:extLst>
          </p:cNvPr>
          <p:cNvSpPr/>
          <p:nvPr/>
        </p:nvSpPr>
        <p:spPr>
          <a:xfrm flipV="1">
            <a:off x="5173797" y="3531181"/>
            <a:ext cx="1685712" cy="1497852"/>
          </a:xfrm>
          <a:prstGeom prst="round1Rect">
            <a:avLst>
              <a:gd name="adj" fmla="val 6396"/>
            </a:avLst>
          </a:prstGeom>
          <a:noFill/>
          <a:ln w="12700" cap="rnd">
            <a:solidFill>
              <a:srgbClr val="2BC6EB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TextBox 3">
            <a:extLst>
              <a:ext uri="{FF2B5EF4-FFF2-40B4-BE49-F238E27FC236}">
                <a16:creationId xmlns:a16="http://schemas.microsoft.com/office/drawing/2014/main" id="{1E0BDF33-EA93-49F1-BAA2-DAD35A6D2165}"/>
              </a:ext>
            </a:extLst>
          </p:cNvPr>
          <p:cNvSpPr txBox="1"/>
          <p:nvPr/>
        </p:nvSpPr>
        <p:spPr>
          <a:xfrm>
            <a:off x="5206187" y="3600280"/>
            <a:ext cx="1397094" cy="13062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1600"/>
              </a:lnSpc>
            </a:pPr>
            <a:r>
              <a:rPr lang="en-CN" altLang="zh-CN" sz="1200" dirty="0">
                <a:solidFill>
                  <a:schemeClr val="bg1"/>
                </a:solidFill>
                <a:latin typeface="Century Gothic" panose="020B0502020202020204" pitchFamily="34" charset="0"/>
              </a:rPr>
              <a:t>Containerization gives you the agility to move much faster with software devliery</a:t>
            </a:r>
          </a:p>
        </p:txBody>
      </p:sp>
      <p:sp>
        <p:nvSpPr>
          <p:cNvPr id="36" name="矩形 35">
            <a:extLst>
              <a:ext uri="{FF2B5EF4-FFF2-40B4-BE49-F238E27FC236}">
                <a16:creationId xmlns:a16="http://schemas.microsoft.com/office/drawing/2014/main" id="{3F2255EE-D443-460D-8262-F7819027C6DE}"/>
              </a:ext>
            </a:extLst>
          </p:cNvPr>
          <p:cNvSpPr/>
          <p:nvPr/>
        </p:nvSpPr>
        <p:spPr>
          <a:xfrm>
            <a:off x="5173797" y="3104091"/>
            <a:ext cx="1685708" cy="361515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72000" rtlCol="0" anchor="ctr" anchorCtr="0"/>
          <a:lstStyle/>
          <a:p>
            <a:pPr algn="ctr">
              <a:lnSpc>
                <a:spcPts val="1200"/>
              </a:lnSpc>
            </a:pPr>
            <a:r>
              <a:rPr lang="en-CN" altLang="zh-CN" sz="1200" b="1" dirty="0">
                <a:latin typeface="Century Gothic" panose="020B0502020202020204" pitchFamily="34" charset="0"/>
              </a:rPr>
              <a:t>Faster time to market</a:t>
            </a:r>
          </a:p>
        </p:txBody>
      </p:sp>
      <p:grpSp>
        <p:nvGrpSpPr>
          <p:cNvPr id="16" name="图形 56" descr="上升趋势条形图">
            <a:extLst>
              <a:ext uri="{FF2B5EF4-FFF2-40B4-BE49-F238E27FC236}">
                <a16:creationId xmlns:a16="http://schemas.microsoft.com/office/drawing/2014/main" id="{65639BB4-DA5B-4219-8E67-C142304F4969}"/>
              </a:ext>
            </a:extLst>
          </p:cNvPr>
          <p:cNvGrpSpPr>
            <a:grpSpLocks noChangeAspect="1"/>
          </p:cNvGrpSpPr>
          <p:nvPr/>
        </p:nvGrpSpPr>
        <p:grpSpPr>
          <a:xfrm>
            <a:off x="5548344" y="2311042"/>
            <a:ext cx="648000" cy="648000"/>
            <a:chOff x="5718087" y="2127541"/>
            <a:chExt cx="720000" cy="720000"/>
          </a:xfrm>
          <a:solidFill>
            <a:srgbClr val="00B0F0"/>
          </a:solidFill>
        </p:grpSpPr>
        <p:sp>
          <p:nvSpPr>
            <p:cNvPr id="17" name="任意多边形: 形状 16">
              <a:extLst>
                <a:ext uri="{FF2B5EF4-FFF2-40B4-BE49-F238E27FC236}">
                  <a16:creationId xmlns:a16="http://schemas.microsoft.com/office/drawing/2014/main" id="{71DD9EEE-1012-4378-B8AD-3BB7388CC8E2}"/>
                </a:ext>
              </a:extLst>
            </p:cNvPr>
            <p:cNvSpPr/>
            <p:nvPr/>
          </p:nvSpPr>
          <p:spPr>
            <a:xfrm>
              <a:off x="5823087" y="2225041"/>
              <a:ext cx="517500" cy="525000"/>
            </a:xfrm>
            <a:custGeom>
              <a:avLst/>
              <a:gdLst>
                <a:gd name="connsiteX0" fmla="*/ 45000 w 517500"/>
                <a:gd name="connsiteY0" fmla="*/ 0 h 525000"/>
                <a:gd name="connsiteX1" fmla="*/ 0 w 517500"/>
                <a:gd name="connsiteY1" fmla="*/ 0 h 525000"/>
                <a:gd name="connsiteX2" fmla="*/ 0 w 517500"/>
                <a:gd name="connsiteY2" fmla="*/ 525000 h 525000"/>
                <a:gd name="connsiteX3" fmla="*/ 517500 w 517500"/>
                <a:gd name="connsiteY3" fmla="*/ 525000 h 525000"/>
                <a:gd name="connsiteX4" fmla="*/ 517500 w 517500"/>
                <a:gd name="connsiteY4" fmla="*/ 480000 h 525000"/>
                <a:gd name="connsiteX5" fmla="*/ 45000 w 517500"/>
                <a:gd name="connsiteY5" fmla="*/ 480000 h 525000"/>
                <a:gd name="connsiteX6" fmla="*/ 45000 w 517500"/>
                <a:gd name="connsiteY6" fmla="*/ 0 h 525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517500" h="525000">
                  <a:moveTo>
                    <a:pt x="45000" y="0"/>
                  </a:moveTo>
                  <a:lnTo>
                    <a:pt x="0" y="0"/>
                  </a:lnTo>
                  <a:lnTo>
                    <a:pt x="0" y="525000"/>
                  </a:lnTo>
                  <a:lnTo>
                    <a:pt x="517500" y="525000"/>
                  </a:lnTo>
                  <a:lnTo>
                    <a:pt x="517500" y="480000"/>
                  </a:lnTo>
                  <a:lnTo>
                    <a:pt x="45000" y="480000"/>
                  </a:lnTo>
                  <a:lnTo>
                    <a:pt x="45000" y="0"/>
                  </a:lnTo>
                  <a:close/>
                </a:path>
              </a:pathLst>
            </a:custGeom>
            <a:grpFill/>
            <a:ln w="744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18" name="任意多边形: 形状 17">
              <a:extLst>
                <a:ext uri="{FF2B5EF4-FFF2-40B4-BE49-F238E27FC236}">
                  <a16:creationId xmlns:a16="http://schemas.microsoft.com/office/drawing/2014/main" id="{53B6D072-E97E-45A1-B7F1-0E52977A514C}"/>
                </a:ext>
              </a:extLst>
            </p:cNvPr>
            <p:cNvSpPr/>
            <p:nvPr/>
          </p:nvSpPr>
          <p:spPr>
            <a:xfrm rot="-10800000">
              <a:off x="6228087" y="2225041"/>
              <a:ext cx="112500" cy="435000"/>
            </a:xfrm>
            <a:custGeom>
              <a:avLst/>
              <a:gdLst>
                <a:gd name="connsiteX0" fmla="*/ 0 w 112500"/>
                <a:gd name="connsiteY0" fmla="*/ 0 h 435000"/>
                <a:gd name="connsiteX1" fmla="*/ 112500 w 112500"/>
                <a:gd name="connsiteY1" fmla="*/ 0 h 435000"/>
                <a:gd name="connsiteX2" fmla="*/ 112500 w 112500"/>
                <a:gd name="connsiteY2" fmla="*/ 435000 h 435000"/>
                <a:gd name="connsiteX3" fmla="*/ 0 w 112500"/>
                <a:gd name="connsiteY3" fmla="*/ 435000 h 435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12500" h="435000">
                  <a:moveTo>
                    <a:pt x="0" y="0"/>
                  </a:moveTo>
                  <a:lnTo>
                    <a:pt x="112500" y="0"/>
                  </a:lnTo>
                  <a:lnTo>
                    <a:pt x="112500" y="435000"/>
                  </a:lnTo>
                  <a:lnTo>
                    <a:pt x="0" y="435000"/>
                  </a:lnTo>
                  <a:close/>
                </a:path>
              </a:pathLst>
            </a:custGeom>
            <a:grpFill/>
            <a:ln w="744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20" name="任意多边形: 形状 19">
              <a:extLst>
                <a:ext uri="{FF2B5EF4-FFF2-40B4-BE49-F238E27FC236}">
                  <a16:creationId xmlns:a16="http://schemas.microsoft.com/office/drawing/2014/main" id="{51F637B3-AF87-4CB5-9346-11A29FAF68F8}"/>
                </a:ext>
              </a:extLst>
            </p:cNvPr>
            <p:cNvSpPr/>
            <p:nvPr/>
          </p:nvSpPr>
          <p:spPr>
            <a:xfrm rot="-10800000">
              <a:off x="6070587" y="2375041"/>
              <a:ext cx="112500" cy="285000"/>
            </a:xfrm>
            <a:custGeom>
              <a:avLst/>
              <a:gdLst>
                <a:gd name="connsiteX0" fmla="*/ 0 w 112500"/>
                <a:gd name="connsiteY0" fmla="*/ 0 h 285000"/>
                <a:gd name="connsiteX1" fmla="*/ 112500 w 112500"/>
                <a:gd name="connsiteY1" fmla="*/ 0 h 285000"/>
                <a:gd name="connsiteX2" fmla="*/ 112500 w 112500"/>
                <a:gd name="connsiteY2" fmla="*/ 285000 h 285000"/>
                <a:gd name="connsiteX3" fmla="*/ 0 w 112500"/>
                <a:gd name="connsiteY3" fmla="*/ 285000 h 285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12500" h="285000">
                  <a:moveTo>
                    <a:pt x="0" y="0"/>
                  </a:moveTo>
                  <a:lnTo>
                    <a:pt x="112500" y="0"/>
                  </a:lnTo>
                  <a:lnTo>
                    <a:pt x="112500" y="285000"/>
                  </a:lnTo>
                  <a:lnTo>
                    <a:pt x="0" y="285000"/>
                  </a:lnTo>
                  <a:close/>
                </a:path>
              </a:pathLst>
            </a:custGeom>
            <a:grpFill/>
            <a:ln w="744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21" name="任意多边形: 形状 20">
              <a:extLst>
                <a:ext uri="{FF2B5EF4-FFF2-40B4-BE49-F238E27FC236}">
                  <a16:creationId xmlns:a16="http://schemas.microsoft.com/office/drawing/2014/main" id="{A26C4557-F345-4368-8941-ADC9F4B46BB4}"/>
                </a:ext>
              </a:extLst>
            </p:cNvPr>
            <p:cNvSpPr/>
            <p:nvPr/>
          </p:nvSpPr>
          <p:spPr>
            <a:xfrm rot="-10800000">
              <a:off x="5913087" y="2510041"/>
              <a:ext cx="112500" cy="150000"/>
            </a:xfrm>
            <a:custGeom>
              <a:avLst/>
              <a:gdLst>
                <a:gd name="connsiteX0" fmla="*/ 0 w 112500"/>
                <a:gd name="connsiteY0" fmla="*/ 0 h 150000"/>
                <a:gd name="connsiteX1" fmla="*/ 112500 w 112500"/>
                <a:gd name="connsiteY1" fmla="*/ 0 h 150000"/>
                <a:gd name="connsiteX2" fmla="*/ 112500 w 112500"/>
                <a:gd name="connsiteY2" fmla="*/ 150000 h 150000"/>
                <a:gd name="connsiteX3" fmla="*/ 0 w 112500"/>
                <a:gd name="connsiteY3" fmla="*/ 150000 h 15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12500" h="150000">
                  <a:moveTo>
                    <a:pt x="0" y="0"/>
                  </a:moveTo>
                  <a:lnTo>
                    <a:pt x="112500" y="0"/>
                  </a:lnTo>
                  <a:lnTo>
                    <a:pt x="112500" y="150000"/>
                  </a:lnTo>
                  <a:lnTo>
                    <a:pt x="0" y="150000"/>
                  </a:lnTo>
                  <a:close/>
                </a:path>
              </a:pathLst>
            </a:custGeom>
            <a:grpFill/>
            <a:ln w="744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26" name="任意多边形: 形状 25">
              <a:extLst>
                <a:ext uri="{FF2B5EF4-FFF2-40B4-BE49-F238E27FC236}">
                  <a16:creationId xmlns:a16="http://schemas.microsoft.com/office/drawing/2014/main" id="{D3794720-AF28-44F6-ACAD-59D33E409758}"/>
                </a:ext>
              </a:extLst>
            </p:cNvPr>
            <p:cNvSpPr/>
            <p:nvPr/>
          </p:nvSpPr>
          <p:spPr>
            <a:xfrm>
              <a:off x="5910012" y="2225041"/>
              <a:ext cx="243074" cy="243074"/>
            </a:xfrm>
            <a:custGeom>
              <a:avLst/>
              <a:gdLst>
                <a:gd name="connsiteX0" fmla="*/ 243075 w 243074"/>
                <a:gd name="connsiteY0" fmla="*/ 103050 h 243074"/>
                <a:gd name="connsiteX1" fmla="*/ 243075 w 243074"/>
                <a:gd name="connsiteY1" fmla="*/ 0 h 243074"/>
                <a:gd name="connsiteX2" fmla="*/ 140025 w 243074"/>
                <a:gd name="connsiteY2" fmla="*/ 0 h 243074"/>
                <a:gd name="connsiteX3" fmla="*/ 180975 w 243074"/>
                <a:gd name="connsiteY3" fmla="*/ 40950 h 243074"/>
                <a:gd name="connsiteX4" fmla="*/ 0 w 243074"/>
                <a:gd name="connsiteY4" fmla="*/ 221925 h 243074"/>
                <a:gd name="connsiteX5" fmla="*/ 21150 w 243074"/>
                <a:gd name="connsiteY5" fmla="*/ 243075 h 243074"/>
                <a:gd name="connsiteX6" fmla="*/ 202125 w 243074"/>
                <a:gd name="connsiteY6" fmla="*/ 62175 h 243074"/>
                <a:gd name="connsiteX7" fmla="*/ 243075 w 243074"/>
                <a:gd name="connsiteY7" fmla="*/ 103050 h 2430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43074" h="243074">
                  <a:moveTo>
                    <a:pt x="243075" y="103050"/>
                  </a:moveTo>
                  <a:lnTo>
                    <a:pt x="243075" y="0"/>
                  </a:lnTo>
                  <a:lnTo>
                    <a:pt x="140025" y="0"/>
                  </a:lnTo>
                  <a:lnTo>
                    <a:pt x="180975" y="40950"/>
                  </a:lnTo>
                  <a:lnTo>
                    <a:pt x="0" y="221925"/>
                  </a:lnTo>
                  <a:lnTo>
                    <a:pt x="21150" y="243075"/>
                  </a:lnTo>
                  <a:lnTo>
                    <a:pt x="202125" y="62175"/>
                  </a:lnTo>
                  <a:lnTo>
                    <a:pt x="243075" y="103050"/>
                  </a:lnTo>
                  <a:close/>
                </a:path>
              </a:pathLst>
            </a:custGeom>
            <a:grpFill/>
            <a:ln w="744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</p:grpSp>
      <p:sp>
        <p:nvSpPr>
          <p:cNvPr id="39" name="矩形: 单圆角 38">
            <a:extLst>
              <a:ext uri="{FF2B5EF4-FFF2-40B4-BE49-F238E27FC236}">
                <a16:creationId xmlns:a16="http://schemas.microsoft.com/office/drawing/2014/main" id="{47B4D51C-82B5-4A3F-9BD3-E888BCDF525C}"/>
              </a:ext>
            </a:extLst>
          </p:cNvPr>
          <p:cNvSpPr/>
          <p:nvPr/>
        </p:nvSpPr>
        <p:spPr>
          <a:xfrm flipV="1">
            <a:off x="7184385" y="3531179"/>
            <a:ext cx="1685712" cy="1576135"/>
          </a:xfrm>
          <a:prstGeom prst="round1Rect">
            <a:avLst>
              <a:gd name="adj" fmla="val 6396"/>
            </a:avLst>
          </a:prstGeom>
          <a:noFill/>
          <a:ln w="12700" cap="rnd">
            <a:solidFill>
              <a:srgbClr val="2BC6EB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0" name="TextBox 3">
            <a:extLst>
              <a:ext uri="{FF2B5EF4-FFF2-40B4-BE49-F238E27FC236}">
                <a16:creationId xmlns:a16="http://schemas.microsoft.com/office/drawing/2014/main" id="{001BCE5C-7558-4811-B277-1588714C31CF}"/>
              </a:ext>
            </a:extLst>
          </p:cNvPr>
          <p:cNvSpPr txBox="1"/>
          <p:nvPr/>
        </p:nvSpPr>
        <p:spPr>
          <a:xfrm>
            <a:off x="7261914" y="3563494"/>
            <a:ext cx="1397094" cy="15115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1600"/>
              </a:lnSpc>
            </a:pPr>
            <a:r>
              <a:rPr lang="en-CN" altLang="zh-CN" sz="1200" dirty="0">
                <a:solidFill>
                  <a:schemeClr val="bg1"/>
                </a:solidFill>
                <a:latin typeface="Century Gothic" panose="020B0502020202020204" pitchFamily="34" charset="0"/>
              </a:rPr>
              <a:t>One of the superpowers of containerization is the fantastic community around cloud-native tools</a:t>
            </a:r>
          </a:p>
        </p:txBody>
      </p:sp>
      <p:sp>
        <p:nvSpPr>
          <p:cNvPr id="41" name="矩形 40">
            <a:extLst>
              <a:ext uri="{FF2B5EF4-FFF2-40B4-BE49-F238E27FC236}">
                <a16:creationId xmlns:a16="http://schemas.microsoft.com/office/drawing/2014/main" id="{9C44F892-56A5-42BC-89FE-A67AE8CA49D1}"/>
              </a:ext>
            </a:extLst>
          </p:cNvPr>
          <p:cNvSpPr/>
          <p:nvPr/>
        </p:nvSpPr>
        <p:spPr>
          <a:xfrm>
            <a:off x="7184385" y="3104091"/>
            <a:ext cx="1685708" cy="361515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0"/>
          <a:lstStyle/>
          <a:p>
            <a:pPr algn="ctr">
              <a:lnSpc>
                <a:spcPts val="1200"/>
              </a:lnSpc>
            </a:pPr>
            <a:r>
              <a:rPr lang="en-CN" altLang="zh-CN" sz="1200" b="1" dirty="0">
                <a:latin typeface="Century Gothic" panose="020B0502020202020204" pitchFamily="34" charset="0"/>
              </a:rPr>
              <a:t>The community</a:t>
            </a:r>
          </a:p>
        </p:txBody>
      </p:sp>
      <p:grpSp>
        <p:nvGrpSpPr>
          <p:cNvPr id="28" name="图形 58" descr="城市">
            <a:extLst>
              <a:ext uri="{FF2B5EF4-FFF2-40B4-BE49-F238E27FC236}">
                <a16:creationId xmlns:a16="http://schemas.microsoft.com/office/drawing/2014/main" id="{55BE1F1F-F462-4D32-90B5-61DA0C97CC42}"/>
              </a:ext>
            </a:extLst>
          </p:cNvPr>
          <p:cNvGrpSpPr>
            <a:grpSpLocks noChangeAspect="1"/>
          </p:cNvGrpSpPr>
          <p:nvPr/>
        </p:nvGrpSpPr>
        <p:grpSpPr>
          <a:xfrm>
            <a:off x="7636312" y="2324542"/>
            <a:ext cx="648000" cy="648000"/>
            <a:chOff x="7728675" y="2127541"/>
            <a:chExt cx="720000" cy="720000"/>
          </a:xfrm>
          <a:solidFill>
            <a:srgbClr val="00B0F0"/>
          </a:solidFill>
        </p:grpSpPr>
        <p:sp>
          <p:nvSpPr>
            <p:cNvPr id="30" name="任意多边形: 形状 29">
              <a:extLst>
                <a:ext uri="{FF2B5EF4-FFF2-40B4-BE49-F238E27FC236}">
                  <a16:creationId xmlns:a16="http://schemas.microsoft.com/office/drawing/2014/main" id="{281EB24A-B66A-46C9-9886-6C771C8C25EA}"/>
                </a:ext>
              </a:extLst>
            </p:cNvPr>
            <p:cNvSpPr/>
            <p:nvPr/>
          </p:nvSpPr>
          <p:spPr>
            <a:xfrm>
              <a:off x="7788675" y="2450041"/>
              <a:ext cx="180000" cy="270000"/>
            </a:xfrm>
            <a:custGeom>
              <a:avLst/>
              <a:gdLst>
                <a:gd name="connsiteX0" fmla="*/ 45000 w 180000"/>
                <a:gd name="connsiteY0" fmla="*/ 165000 h 270000"/>
                <a:gd name="connsiteX1" fmla="*/ 75000 w 180000"/>
                <a:gd name="connsiteY1" fmla="*/ 165000 h 270000"/>
                <a:gd name="connsiteX2" fmla="*/ 75000 w 180000"/>
                <a:gd name="connsiteY2" fmla="*/ 195000 h 270000"/>
                <a:gd name="connsiteX3" fmla="*/ 45000 w 180000"/>
                <a:gd name="connsiteY3" fmla="*/ 195000 h 270000"/>
                <a:gd name="connsiteX4" fmla="*/ 45000 w 180000"/>
                <a:gd name="connsiteY4" fmla="*/ 165000 h 270000"/>
                <a:gd name="connsiteX5" fmla="*/ 45000 w 180000"/>
                <a:gd name="connsiteY5" fmla="*/ 105000 h 270000"/>
                <a:gd name="connsiteX6" fmla="*/ 75000 w 180000"/>
                <a:gd name="connsiteY6" fmla="*/ 105000 h 270000"/>
                <a:gd name="connsiteX7" fmla="*/ 75000 w 180000"/>
                <a:gd name="connsiteY7" fmla="*/ 135000 h 270000"/>
                <a:gd name="connsiteX8" fmla="*/ 45000 w 180000"/>
                <a:gd name="connsiteY8" fmla="*/ 135000 h 270000"/>
                <a:gd name="connsiteX9" fmla="*/ 45000 w 180000"/>
                <a:gd name="connsiteY9" fmla="*/ 105000 h 270000"/>
                <a:gd name="connsiteX10" fmla="*/ 45000 w 180000"/>
                <a:gd name="connsiteY10" fmla="*/ 45000 h 270000"/>
                <a:gd name="connsiteX11" fmla="*/ 75000 w 180000"/>
                <a:gd name="connsiteY11" fmla="*/ 45000 h 270000"/>
                <a:gd name="connsiteX12" fmla="*/ 75000 w 180000"/>
                <a:gd name="connsiteY12" fmla="*/ 75000 h 270000"/>
                <a:gd name="connsiteX13" fmla="*/ 45000 w 180000"/>
                <a:gd name="connsiteY13" fmla="*/ 75000 h 270000"/>
                <a:gd name="connsiteX14" fmla="*/ 45000 w 180000"/>
                <a:gd name="connsiteY14" fmla="*/ 45000 h 270000"/>
                <a:gd name="connsiteX15" fmla="*/ 105000 w 180000"/>
                <a:gd name="connsiteY15" fmla="*/ 165000 h 270000"/>
                <a:gd name="connsiteX16" fmla="*/ 135000 w 180000"/>
                <a:gd name="connsiteY16" fmla="*/ 165000 h 270000"/>
                <a:gd name="connsiteX17" fmla="*/ 135000 w 180000"/>
                <a:gd name="connsiteY17" fmla="*/ 195000 h 270000"/>
                <a:gd name="connsiteX18" fmla="*/ 105000 w 180000"/>
                <a:gd name="connsiteY18" fmla="*/ 195000 h 270000"/>
                <a:gd name="connsiteX19" fmla="*/ 105000 w 180000"/>
                <a:gd name="connsiteY19" fmla="*/ 165000 h 270000"/>
                <a:gd name="connsiteX20" fmla="*/ 105000 w 180000"/>
                <a:gd name="connsiteY20" fmla="*/ 105000 h 270000"/>
                <a:gd name="connsiteX21" fmla="*/ 135000 w 180000"/>
                <a:gd name="connsiteY21" fmla="*/ 105000 h 270000"/>
                <a:gd name="connsiteX22" fmla="*/ 135000 w 180000"/>
                <a:gd name="connsiteY22" fmla="*/ 135000 h 270000"/>
                <a:gd name="connsiteX23" fmla="*/ 105000 w 180000"/>
                <a:gd name="connsiteY23" fmla="*/ 135000 h 270000"/>
                <a:gd name="connsiteX24" fmla="*/ 105000 w 180000"/>
                <a:gd name="connsiteY24" fmla="*/ 105000 h 270000"/>
                <a:gd name="connsiteX25" fmla="*/ 105000 w 180000"/>
                <a:gd name="connsiteY25" fmla="*/ 45000 h 270000"/>
                <a:gd name="connsiteX26" fmla="*/ 135000 w 180000"/>
                <a:gd name="connsiteY26" fmla="*/ 45000 h 270000"/>
                <a:gd name="connsiteX27" fmla="*/ 135000 w 180000"/>
                <a:gd name="connsiteY27" fmla="*/ 75000 h 270000"/>
                <a:gd name="connsiteX28" fmla="*/ 105000 w 180000"/>
                <a:gd name="connsiteY28" fmla="*/ 75000 h 270000"/>
                <a:gd name="connsiteX29" fmla="*/ 105000 w 180000"/>
                <a:gd name="connsiteY29" fmla="*/ 45000 h 270000"/>
                <a:gd name="connsiteX30" fmla="*/ 0 w 180000"/>
                <a:gd name="connsiteY30" fmla="*/ 270000 h 270000"/>
                <a:gd name="connsiteX31" fmla="*/ 75000 w 180000"/>
                <a:gd name="connsiteY31" fmla="*/ 270000 h 270000"/>
                <a:gd name="connsiteX32" fmla="*/ 75000 w 180000"/>
                <a:gd name="connsiteY32" fmla="*/ 225000 h 270000"/>
                <a:gd name="connsiteX33" fmla="*/ 105000 w 180000"/>
                <a:gd name="connsiteY33" fmla="*/ 225000 h 270000"/>
                <a:gd name="connsiteX34" fmla="*/ 105000 w 180000"/>
                <a:gd name="connsiteY34" fmla="*/ 270000 h 270000"/>
                <a:gd name="connsiteX35" fmla="*/ 180000 w 180000"/>
                <a:gd name="connsiteY35" fmla="*/ 270000 h 270000"/>
                <a:gd name="connsiteX36" fmla="*/ 180000 w 180000"/>
                <a:gd name="connsiteY36" fmla="*/ 0 h 270000"/>
                <a:gd name="connsiteX37" fmla="*/ 0 w 180000"/>
                <a:gd name="connsiteY37" fmla="*/ 0 h 270000"/>
                <a:gd name="connsiteX38" fmla="*/ 0 w 180000"/>
                <a:gd name="connsiteY38" fmla="*/ 270000 h 27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</a:cxnLst>
              <a:rect l="l" t="t" r="r" b="b"/>
              <a:pathLst>
                <a:path w="180000" h="270000">
                  <a:moveTo>
                    <a:pt x="45000" y="165000"/>
                  </a:moveTo>
                  <a:lnTo>
                    <a:pt x="75000" y="165000"/>
                  </a:lnTo>
                  <a:lnTo>
                    <a:pt x="75000" y="195000"/>
                  </a:lnTo>
                  <a:lnTo>
                    <a:pt x="45000" y="195000"/>
                  </a:lnTo>
                  <a:lnTo>
                    <a:pt x="45000" y="165000"/>
                  </a:lnTo>
                  <a:close/>
                  <a:moveTo>
                    <a:pt x="45000" y="105000"/>
                  </a:moveTo>
                  <a:lnTo>
                    <a:pt x="75000" y="105000"/>
                  </a:lnTo>
                  <a:lnTo>
                    <a:pt x="75000" y="135000"/>
                  </a:lnTo>
                  <a:lnTo>
                    <a:pt x="45000" y="135000"/>
                  </a:lnTo>
                  <a:lnTo>
                    <a:pt x="45000" y="105000"/>
                  </a:lnTo>
                  <a:close/>
                  <a:moveTo>
                    <a:pt x="45000" y="45000"/>
                  </a:moveTo>
                  <a:lnTo>
                    <a:pt x="75000" y="45000"/>
                  </a:lnTo>
                  <a:lnTo>
                    <a:pt x="75000" y="75000"/>
                  </a:lnTo>
                  <a:lnTo>
                    <a:pt x="45000" y="75000"/>
                  </a:lnTo>
                  <a:lnTo>
                    <a:pt x="45000" y="45000"/>
                  </a:lnTo>
                  <a:close/>
                  <a:moveTo>
                    <a:pt x="105000" y="165000"/>
                  </a:moveTo>
                  <a:lnTo>
                    <a:pt x="135000" y="165000"/>
                  </a:lnTo>
                  <a:lnTo>
                    <a:pt x="135000" y="195000"/>
                  </a:lnTo>
                  <a:lnTo>
                    <a:pt x="105000" y="195000"/>
                  </a:lnTo>
                  <a:lnTo>
                    <a:pt x="105000" y="165000"/>
                  </a:lnTo>
                  <a:close/>
                  <a:moveTo>
                    <a:pt x="105000" y="105000"/>
                  </a:moveTo>
                  <a:lnTo>
                    <a:pt x="135000" y="105000"/>
                  </a:lnTo>
                  <a:lnTo>
                    <a:pt x="135000" y="135000"/>
                  </a:lnTo>
                  <a:lnTo>
                    <a:pt x="105000" y="135000"/>
                  </a:lnTo>
                  <a:lnTo>
                    <a:pt x="105000" y="105000"/>
                  </a:lnTo>
                  <a:close/>
                  <a:moveTo>
                    <a:pt x="105000" y="45000"/>
                  </a:moveTo>
                  <a:lnTo>
                    <a:pt x="135000" y="45000"/>
                  </a:lnTo>
                  <a:lnTo>
                    <a:pt x="135000" y="75000"/>
                  </a:lnTo>
                  <a:lnTo>
                    <a:pt x="105000" y="75000"/>
                  </a:lnTo>
                  <a:lnTo>
                    <a:pt x="105000" y="45000"/>
                  </a:lnTo>
                  <a:close/>
                  <a:moveTo>
                    <a:pt x="0" y="270000"/>
                  </a:moveTo>
                  <a:lnTo>
                    <a:pt x="75000" y="270000"/>
                  </a:lnTo>
                  <a:lnTo>
                    <a:pt x="75000" y="225000"/>
                  </a:lnTo>
                  <a:lnTo>
                    <a:pt x="105000" y="225000"/>
                  </a:lnTo>
                  <a:lnTo>
                    <a:pt x="105000" y="270000"/>
                  </a:lnTo>
                  <a:lnTo>
                    <a:pt x="180000" y="270000"/>
                  </a:lnTo>
                  <a:lnTo>
                    <a:pt x="180000" y="0"/>
                  </a:lnTo>
                  <a:lnTo>
                    <a:pt x="0" y="0"/>
                  </a:lnTo>
                  <a:lnTo>
                    <a:pt x="0" y="270000"/>
                  </a:lnTo>
                  <a:close/>
                </a:path>
              </a:pathLst>
            </a:custGeom>
            <a:grpFill/>
            <a:ln w="744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31" name="任意多边形: 形状 30">
              <a:extLst>
                <a:ext uri="{FF2B5EF4-FFF2-40B4-BE49-F238E27FC236}">
                  <a16:creationId xmlns:a16="http://schemas.microsoft.com/office/drawing/2014/main" id="{52682E04-93BF-4E45-8C3E-BCC38AEA53BB}"/>
                </a:ext>
              </a:extLst>
            </p:cNvPr>
            <p:cNvSpPr/>
            <p:nvPr/>
          </p:nvSpPr>
          <p:spPr>
            <a:xfrm>
              <a:off x="7998675" y="2510041"/>
              <a:ext cx="180000" cy="210000"/>
            </a:xfrm>
            <a:custGeom>
              <a:avLst/>
              <a:gdLst>
                <a:gd name="connsiteX0" fmla="*/ 45000 w 180000"/>
                <a:gd name="connsiteY0" fmla="*/ 105000 h 210000"/>
                <a:gd name="connsiteX1" fmla="*/ 75000 w 180000"/>
                <a:gd name="connsiteY1" fmla="*/ 105000 h 210000"/>
                <a:gd name="connsiteX2" fmla="*/ 75000 w 180000"/>
                <a:gd name="connsiteY2" fmla="*/ 135000 h 210000"/>
                <a:gd name="connsiteX3" fmla="*/ 45000 w 180000"/>
                <a:gd name="connsiteY3" fmla="*/ 135000 h 210000"/>
                <a:gd name="connsiteX4" fmla="*/ 45000 w 180000"/>
                <a:gd name="connsiteY4" fmla="*/ 105000 h 210000"/>
                <a:gd name="connsiteX5" fmla="*/ 45000 w 180000"/>
                <a:gd name="connsiteY5" fmla="*/ 45000 h 210000"/>
                <a:gd name="connsiteX6" fmla="*/ 75000 w 180000"/>
                <a:gd name="connsiteY6" fmla="*/ 45000 h 210000"/>
                <a:gd name="connsiteX7" fmla="*/ 75000 w 180000"/>
                <a:gd name="connsiteY7" fmla="*/ 75000 h 210000"/>
                <a:gd name="connsiteX8" fmla="*/ 45000 w 180000"/>
                <a:gd name="connsiteY8" fmla="*/ 75000 h 210000"/>
                <a:gd name="connsiteX9" fmla="*/ 45000 w 180000"/>
                <a:gd name="connsiteY9" fmla="*/ 45000 h 210000"/>
                <a:gd name="connsiteX10" fmla="*/ 105000 w 180000"/>
                <a:gd name="connsiteY10" fmla="*/ 105000 h 210000"/>
                <a:gd name="connsiteX11" fmla="*/ 135000 w 180000"/>
                <a:gd name="connsiteY11" fmla="*/ 105000 h 210000"/>
                <a:gd name="connsiteX12" fmla="*/ 135000 w 180000"/>
                <a:gd name="connsiteY12" fmla="*/ 135000 h 210000"/>
                <a:gd name="connsiteX13" fmla="*/ 105000 w 180000"/>
                <a:gd name="connsiteY13" fmla="*/ 135000 h 210000"/>
                <a:gd name="connsiteX14" fmla="*/ 105000 w 180000"/>
                <a:gd name="connsiteY14" fmla="*/ 105000 h 210000"/>
                <a:gd name="connsiteX15" fmla="*/ 105000 w 180000"/>
                <a:gd name="connsiteY15" fmla="*/ 45000 h 210000"/>
                <a:gd name="connsiteX16" fmla="*/ 135000 w 180000"/>
                <a:gd name="connsiteY16" fmla="*/ 45000 h 210000"/>
                <a:gd name="connsiteX17" fmla="*/ 135000 w 180000"/>
                <a:gd name="connsiteY17" fmla="*/ 75000 h 210000"/>
                <a:gd name="connsiteX18" fmla="*/ 105000 w 180000"/>
                <a:gd name="connsiteY18" fmla="*/ 75000 h 210000"/>
                <a:gd name="connsiteX19" fmla="*/ 105000 w 180000"/>
                <a:gd name="connsiteY19" fmla="*/ 45000 h 210000"/>
                <a:gd name="connsiteX20" fmla="*/ 0 w 180000"/>
                <a:gd name="connsiteY20" fmla="*/ 210000 h 210000"/>
                <a:gd name="connsiteX21" fmla="*/ 75000 w 180000"/>
                <a:gd name="connsiteY21" fmla="*/ 210000 h 210000"/>
                <a:gd name="connsiteX22" fmla="*/ 75000 w 180000"/>
                <a:gd name="connsiteY22" fmla="*/ 165000 h 210000"/>
                <a:gd name="connsiteX23" fmla="*/ 105000 w 180000"/>
                <a:gd name="connsiteY23" fmla="*/ 165000 h 210000"/>
                <a:gd name="connsiteX24" fmla="*/ 105000 w 180000"/>
                <a:gd name="connsiteY24" fmla="*/ 210000 h 210000"/>
                <a:gd name="connsiteX25" fmla="*/ 180000 w 180000"/>
                <a:gd name="connsiteY25" fmla="*/ 210000 h 210000"/>
                <a:gd name="connsiteX26" fmla="*/ 180000 w 180000"/>
                <a:gd name="connsiteY26" fmla="*/ 0 h 210000"/>
                <a:gd name="connsiteX27" fmla="*/ 0 w 180000"/>
                <a:gd name="connsiteY27" fmla="*/ 0 h 210000"/>
                <a:gd name="connsiteX28" fmla="*/ 0 w 180000"/>
                <a:gd name="connsiteY28" fmla="*/ 210000 h 21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180000" h="210000">
                  <a:moveTo>
                    <a:pt x="45000" y="105000"/>
                  </a:moveTo>
                  <a:lnTo>
                    <a:pt x="75000" y="105000"/>
                  </a:lnTo>
                  <a:lnTo>
                    <a:pt x="75000" y="135000"/>
                  </a:lnTo>
                  <a:lnTo>
                    <a:pt x="45000" y="135000"/>
                  </a:lnTo>
                  <a:lnTo>
                    <a:pt x="45000" y="105000"/>
                  </a:lnTo>
                  <a:close/>
                  <a:moveTo>
                    <a:pt x="45000" y="45000"/>
                  </a:moveTo>
                  <a:lnTo>
                    <a:pt x="75000" y="45000"/>
                  </a:lnTo>
                  <a:lnTo>
                    <a:pt x="75000" y="75000"/>
                  </a:lnTo>
                  <a:lnTo>
                    <a:pt x="45000" y="75000"/>
                  </a:lnTo>
                  <a:lnTo>
                    <a:pt x="45000" y="45000"/>
                  </a:lnTo>
                  <a:close/>
                  <a:moveTo>
                    <a:pt x="105000" y="105000"/>
                  </a:moveTo>
                  <a:lnTo>
                    <a:pt x="135000" y="105000"/>
                  </a:lnTo>
                  <a:lnTo>
                    <a:pt x="135000" y="135000"/>
                  </a:lnTo>
                  <a:lnTo>
                    <a:pt x="105000" y="135000"/>
                  </a:lnTo>
                  <a:lnTo>
                    <a:pt x="105000" y="105000"/>
                  </a:lnTo>
                  <a:close/>
                  <a:moveTo>
                    <a:pt x="105000" y="45000"/>
                  </a:moveTo>
                  <a:lnTo>
                    <a:pt x="135000" y="45000"/>
                  </a:lnTo>
                  <a:lnTo>
                    <a:pt x="135000" y="75000"/>
                  </a:lnTo>
                  <a:lnTo>
                    <a:pt x="105000" y="75000"/>
                  </a:lnTo>
                  <a:lnTo>
                    <a:pt x="105000" y="45000"/>
                  </a:lnTo>
                  <a:close/>
                  <a:moveTo>
                    <a:pt x="0" y="210000"/>
                  </a:moveTo>
                  <a:lnTo>
                    <a:pt x="75000" y="210000"/>
                  </a:lnTo>
                  <a:lnTo>
                    <a:pt x="75000" y="165000"/>
                  </a:lnTo>
                  <a:lnTo>
                    <a:pt x="105000" y="165000"/>
                  </a:lnTo>
                  <a:lnTo>
                    <a:pt x="105000" y="210000"/>
                  </a:lnTo>
                  <a:lnTo>
                    <a:pt x="180000" y="210000"/>
                  </a:lnTo>
                  <a:lnTo>
                    <a:pt x="180000" y="0"/>
                  </a:lnTo>
                  <a:lnTo>
                    <a:pt x="0" y="0"/>
                  </a:lnTo>
                  <a:lnTo>
                    <a:pt x="0" y="210000"/>
                  </a:lnTo>
                  <a:close/>
                </a:path>
              </a:pathLst>
            </a:custGeom>
            <a:grpFill/>
            <a:ln w="744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32" name="任意多边形: 形状 31">
              <a:extLst>
                <a:ext uri="{FF2B5EF4-FFF2-40B4-BE49-F238E27FC236}">
                  <a16:creationId xmlns:a16="http://schemas.microsoft.com/office/drawing/2014/main" id="{D4A61361-DD99-447A-A9FC-FD4D43AAEB2F}"/>
                </a:ext>
              </a:extLst>
            </p:cNvPr>
            <p:cNvSpPr/>
            <p:nvPr/>
          </p:nvSpPr>
          <p:spPr>
            <a:xfrm>
              <a:off x="8208675" y="2270041"/>
              <a:ext cx="180000" cy="450000"/>
            </a:xfrm>
            <a:custGeom>
              <a:avLst/>
              <a:gdLst>
                <a:gd name="connsiteX0" fmla="*/ 135000 w 180000"/>
                <a:gd name="connsiteY0" fmla="*/ 82500 h 450000"/>
                <a:gd name="connsiteX1" fmla="*/ 105000 w 180000"/>
                <a:gd name="connsiteY1" fmla="*/ 82500 h 450000"/>
                <a:gd name="connsiteX2" fmla="*/ 105000 w 180000"/>
                <a:gd name="connsiteY2" fmla="*/ 52500 h 450000"/>
                <a:gd name="connsiteX3" fmla="*/ 135000 w 180000"/>
                <a:gd name="connsiteY3" fmla="*/ 52500 h 450000"/>
                <a:gd name="connsiteX4" fmla="*/ 135000 w 180000"/>
                <a:gd name="connsiteY4" fmla="*/ 82500 h 450000"/>
                <a:gd name="connsiteX5" fmla="*/ 135000 w 180000"/>
                <a:gd name="connsiteY5" fmla="*/ 135000 h 450000"/>
                <a:gd name="connsiteX6" fmla="*/ 105000 w 180000"/>
                <a:gd name="connsiteY6" fmla="*/ 135000 h 450000"/>
                <a:gd name="connsiteX7" fmla="*/ 105000 w 180000"/>
                <a:gd name="connsiteY7" fmla="*/ 105000 h 450000"/>
                <a:gd name="connsiteX8" fmla="*/ 135000 w 180000"/>
                <a:gd name="connsiteY8" fmla="*/ 105000 h 450000"/>
                <a:gd name="connsiteX9" fmla="*/ 135000 w 180000"/>
                <a:gd name="connsiteY9" fmla="*/ 135000 h 450000"/>
                <a:gd name="connsiteX10" fmla="*/ 135000 w 180000"/>
                <a:gd name="connsiteY10" fmla="*/ 195000 h 450000"/>
                <a:gd name="connsiteX11" fmla="*/ 105000 w 180000"/>
                <a:gd name="connsiteY11" fmla="*/ 195000 h 450000"/>
                <a:gd name="connsiteX12" fmla="*/ 105000 w 180000"/>
                <a:gd name="connsiteY12" fmla="*/ 165000 h 450000"/>
                <a:gd name="connsiteX13" fmla="*/ 135000 w 180000"/>
                <a:gd name="connsiteY13" fmla="*/ 165000 h 450000"/>
                <a:gd name="connsiteX14" fmla="*/ 135000 w 180000"/>
                <a:gd name="connsiteY14" fmla="*/ 195000 h 450000"/>
                <a:gd name="connsiteX15" fmla="*/ 135000 w 180000"/>
                <a:gd name="connsiteY15" fmla="*/ 255000 h 450000"/>
                <a:gd name="connsiteX16" fmla="*/ 105000 w 180000"/>
                <a:gd name="connsiteY16" fmla="*/ 255000 h 450000"/>
                <a:gd name="connsiteX17" fmla="*/ 105000 w 180000"/>
                <a:gd name="connsiteY17" fmla="*/ 225000 h 450000"/>
                <a:gd name="connsiteX18" fmla="*/ 135000 w 180000"/>
                <a:gd name="connsiteY18" fmla="*/ 225000 h 450000"/>
                <a:gd name="connsiteX19" fmla="*/ 135000 w 180000"/>
                <a:gd name="connsiteY19" fmla="*/ 255000 h 450000"/>
                <a:gd name="connsiteX20" fmla="*/ 135000 w 180000"/>
                <a:gd name="connsiteY20" fmla="*/ 315000 h 450000"/>
                <a:gd name="connsiteX21" fmla="*/ 105000 w 180000"/>
                <a:gd name="connsiteY21" fmla="*/ 315000 h 450000"/>
                <a:gd name="connsiteX22" fmla="*/ 105000 w 180000"/>
                <a:gd name="connsiteY22" fmla="*/ 285000 h 450000"/>
                <a:gd name="connsiteX23" fmla="*/ 135000 w 180000"/>
                <a:gd name="connsiteY23" fmla="*/ 285000 h 450000"/>
                <a:gd name="connsiteX24" fmla="*/ 135000 w 180000"/>
                <a:gd name="connsiteY24" fmla="*/ 315000 h 450000"/>
                <a:gd name="connsiteX25" fmla="*/ 135000 w 180000"/>
                <a:gd name="connsiteY25" fmla="*/ 375000 h 450000"/>
                <a:gd name="connsiteX26" fmla="*/ 105000 w 180000"/>
                <a:gd name="connsiteY26" fmla="*/ 375000 h 450000"/>
                <a:gd name="connsiteX27" fmla="*/ 105000 w 180000"/>
                <a:gd name="connsiteY27" fmla="*/ 345000 h 450000"/>
                <a:gd name="connsiteX28" fmla="*/ 135000 w 180000"/>
                <a:gd name="connsiteY28" fmla="*/ 345000 h 450000"/>
                <a:gd name="connsiteX29" fmla="*/ 135000 w 180000"/>
                <a:gd name="connsiteY29" fmla="*/ 375000 h 450000"/>
                <a:gd name="connsiteX30" fmla="*/ 75000 w 180000"/>
                <a:gd name="connsiteY30" fmla="*/ 82500 h 450000"/>
                <a:gd name="connsiteX31" fmla="*/ 45000 w 180000"/>
                <a:gd name="connsiteY31" fmla="*/ 82500 h 450000"/>
                <a:gd name="connsiteX32" fmla="*/ 45000 w 180000"/>
                <a:gd name="connsiteY32" fmla="*/ 52500 h 450000"/>
                <a:gd name="connsiteX33" fmla="*/ 75000 w 180000"/>
                <a:gd name="connsiteY33" fmla="*/ 52500 h 450000"/>
                <a:gd name="connsiteX34" fmla="*/ 75000 w 180000"/>
                <a:gd name="connsiteY34" fmla="*/ 82500 h 450000"/>
                <a:gd name="connsiteX35" fmla="*/ 75000 w 180000"/>
                <a:gd name="connsiteY35" fmla="*/ 135000 h 450000"/>
                <a:gd name="connsiteX36" fmla="*/ 45000 w 180000"/>
                <a:gd name="connsiteY36" fmla="*/ 135000 h 450000"/>
                <a:gd name="connsiteX37" fmla="*/ 45000 w 180000"/>
                <a:gd name="connsiteY37" fmla="*/ 105000 h 450000"/>
                <a:gd name="connsiteX38" fmla="*/ 75000 w 180000"/>
                <a:gd name="connsiteY38" fmla="*/ 105000 h 450000"/>
                <a:gd name="connsiteX39" fmla="*/ 75000 w 180000"/>
                <a:gd name="connsiteY39" fmla="*/ 135000 h 450000"/>
                <a:gd name="connsiteX40" fmla="*/ 75000 w 180000"/>
                <a:gd name="connsiteY40" fmla="*/ 195000 h 450000"/>
                <a:gd name="connsiteX41" fmla="*/ 45000 w 180000"/>
                <a:gd name="connsiteY41" fmla="*/ 195000 h 450000"/>
                <a:gd name="connsiteX42" fmla="*/ 45000 w 180000"/>
                <a:gd name="connsiteY42" fmla="*/ 165000 h 450000"/>
                <a:gd name="connsiteX43" fmla="*/ 75000 w 180000"/>
                <a:gd name="connsiteY43" fmla="*/ 165000 h 450000"/>
                <a:gd name="connsiteX44" fmla="*/ 75000 w 180000"/>
                <a:gd name="connsiteY44" fmla="*/ 195000 h 450000"/>
                <a:gd name="connsiteX45" fmla="*/ 75000 w 180000"/>
                <a:gd name="connsiteY45" fmla="*/ 255000 h 450000"/>
                <a:gd name="connsiteX46" fmla="*/ 45000 w 180000"/>
                <a:gd name="connsiteY46" fmla="*/ 255000 h 450000"/>
                <a:gd name="connsiteX47" fmla="*/ 45000 w 180000"/>
                <a:gd name="connsiteY47" fmla="*/ 225000 h 450000"/>
                <a:gd name="connsiteX48" fmla="*/ 75000 w 180000"/>
                <a:gd name="connsiteY48" fmla="*/ 225000 h 450000"/>
                <a:gd name="connsiteX49" fmla="*/ 75000 w 180000"/>
                <a:gd name="connsiteY49" fmla="*/ 255000 h 450000"/>
                <a:gd name="connsiteX50" fmla="*/ 75000 w 180000"/>
                <a:gd name="connsiteY50" fmla="*/ 315000 h 450000"/>
                <a:gd name="connsiteX51" fmla="*/ 45000 w 180000"/>
                <a:gd name="connsiteY51" fmla="*/ 315000 h 450000"/>
                <a:gd name="connsiteX52" fmla="*/ 45000 w 180000"/>
                <a:gd name="connsiteY52" fmla="*/ 285000 h 450000"/>
                <a:gd name="connsiteX53" fmla="*/ 75000 w 180000"/>
                <a:gd name="connsiteY53" fmla="*/ 285000 h 450000"/>
                <a:gd name="connsiteX54" fmla="*/ 75000 w 180000"/>
                <a:gd name="connsiteY54" fmla="*/ 315000 h 450000"/>
                <a:gd name="connsiteX55" fmla="*/ 75000 w 180000"/>
                <a:gd name="connsiteY55" fmla="*/ 375000 h 450000"/>
                <a:gd name="connsiteX56" fmla="*/ 45000 w 180000"/>
                <a:gd name="connsiteY56" fmla="*/ 375000 h 450000"/>
                <a:gd name="connsiteX57" fmla="*/ 45000 w 180000"/>
                <a:gd name="connsiteY57" fmla="*/ 345000 h 450000"/>
                <a:gd name="connsiteX58" fmla="*/ 75000 w 180000"/>
                <a:gd name="connsiteY58" fmla="*/ 345000 h 450000"/>
                <a:gd name="connsiteX59" fmla="*/ 75000 w 180000"/>
                <a:gd name="connsiteY59" fmla="*/ 375000 h 450000"/>
                <a:gd name="connsiteX60" fmla="*/ 0 w 180000"/>
                <a:gd name="connsiteY60" fmla="*/ 0 h 450000"/>
                <a:gd name="connsiteX61" fmla="*/ 0 w 180000"/>
                <a:gd name="connsiteY61" fmla="*/ 450000 h 450000"/>
                <a:gd name="connsiteX62" fmla="*/ 75000 w 180000"/>
                <a:gd name="connsiteY62" fmla="*/ 450000 h 450000"/>
                <a:gd name="connsiteX63" fmla="*/ 75000 w 180000"/>
                <a:gd name="connsiteY63" fmla="*/ 405000 h 450000"/>
                <a:gd name="connsiteX64" fmla="*/ 105000 w 180000"/>
                <a:gd name="connsiteY64" fmla="*/ 405000 h 450000"/>
                <a:gd name="connsiteX65" fmla="*/ 105000 w 180000"/>
                <a:gd name="connsiteY65" fmla="*/ 450000 h 450000"/>
                <a:gd name="connsiteX66" fmla="*/ 180000 w 180000"/>
                <a:gd name="connsiteY66" fmla="*/ 450000 h 450000"/>
                <a:gd name="connsiteX67" fmla="*/ 180000 w 180000"/>
                <a:gd name="connsiteY67" fmla="*/ 22500 h 450000"/>
                <a:gd name="connsiteX68" fmla="*/ 0 w 180000"/>
                <a:gd name="connsiteY68" fmla="*/ 0 h 45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</a:cxnLst>
              <a:rect l="l" t="t" r="r" b="b"/>
              <a:pathLst>
                <a:path w="180000" h="450000">
                  <a:moveTo>
                    <a:pt x="135000" y="82500"/>
                  </a:moveTo>
                  <a:lnTo>
                    <a:pt x="105000" y="82500"/>
                  </a:lnTo>
                  <a:lnTo>
                    <a:pt x="105000" y="52500"/>
                  </a:lnTo>
                  <a:lnTo>
                    <a:pt x="135000" y="52500"/>
                  </a:lnTo>
                  <a:lnTo>
                    <a:pt x="135000" y="82500"/>
                  </a:lnTo>
                  <a:close/>
                  <a:moveTo>
                    <a:pt x="135000" y="135000"/>
                  </a:moveTo>
                  <a:lnTo>
                    <a:pt x="105000" y="135000"/>
                  </a:lnTo>
                  <a:lnTo>
                    <a:pt x="105000" y="105000"/>
                  </a:lnTo>
                  <a:lnTo>
                    <a:pt x="135000" y="105000"/>
                  </a:lnTo>
                  <a:lnTo>
                    <a:pt x="135000" y="135000"/>
                  </a:lnTo>
                  <a:close/>
                  <a:moveTo>
                    <a:pt x="135000" y="195000"/>
                  </a:moveTo>
                  <a:lnTo>
                    <a:pt x="105000" y="195000"/>
                  </a:lnTo>
                  <a:lnTo>
                    <a:pt x="105000" y="165000"/>
                  </a:lnTo>
                  <a:lnTo>
                    <a:pt x="135000" y="165000"/>
                  </a:lnTo>
                  <a:lnTo>
                    <a:pt x="135000" y="195000"/>
                  </a:lnTo>
                  <a:close/>
                  <a:moveTo>
                    <a:pt x="135000" y="255000"/>
                  </a:moveTo>
                  <a:lnTo>
                    <a:pt x="105000" y="255000"/>
                  </a:lnTo>
                  <a:lnTo>
                    <a:pt x="105000" y="225000"/>
                  </a:lnTo>
                  <a:lnTo>
                    <a:pt x="135000" y="225000"/>
                  </a:lnTo>
                  <a:lnTo>
                    <a:pt x="135000" y="255000"/>
                  </a:lnTo>
                  <a:close/>
                  <a:moveTo>
                    <a:pt x="135000" y="315000"/>
                  </a:moveTo>
                  <a:lnTo>
                    <a:pt x="105000" y="315000"/>
                  </a:lnTo>
                  <a:lnTo>
                    <a:pt x="105000" y="285000"/>
                  </a:lnTo>
                  <a:lnTo>
                    <a:pt x="135000" y="285000"/>
                  </a:lnTo>
                  <a:lnTo>
                    <a:pt x="135000" y="315000"/>
                  </a:lnTo>
                  <a:close/>
                  <a:moveTo>
                    <a:pt x="135000" y="375000"/>
                  </a:moveTo>
                  <a:lnTo>
                    <a:pt x="105000" y="375000"/>
                  </a:lnTo>
                  <a:lnTo>
                    <a:pt x="105000" y="345000"/>
                  </a:lnTo>
                  <a:lnTo>
                    <a:pt x="135000" y="345000"/>
                  </a:lnTo>
                  <a:lnTo>
                    <a:pt x="135000" y="375000"/>
                  </a:lnTo>
                  <a:close/>
                  <a:moveTo>
                    <a:pt x="75000" y="82500"/>
                  </a:moveTo>
                  <a:lnTo>
                    <a:pt x="45000" y="82500"/>
                  </a:lnTo>
                  <a:lnTo>
                    <a:pt x="45000" y="52500"/>
                  </a:lnTo>
                  <a:lnTo>
                    <a:pt x="75000" y="52500"/>
                  </a:lnTo>
                  <a:lnTo>
                    <a:pt x="75000" y="82500"/>
                  </a:lnTo>
                  <a:close/>
                  <a:moveTo>
                    <a:pt x="75000" y="135000"/>
                  </a:moveTo>
                  <a:lnTo>
                    <a:pt x="45000" y="135000"/>
                  </a:lnTo>
                  <a:lnTo>
                    <a:pt x="45000" y="105000"/>
                  </a:lnTo>
                  <a:lnTo>
                    <a:pt x="75000" y="105000"/>
                  </a:lnTo>
                  <a:lnTo>
                    <a:pt x="75000" y="135000"/>
                  </a:lnTo>
                  <a:close/>
                  <a:moveTo>
                    <a:pt x="75000" y="195000"/>
                  </a:moveTo>
                  <a:lnTo>
                    <a:pt x="45000" y="195000"/>
                  </a:lnTo>
                  <a:lnTo>
                    <a:pt x="45000" y="165000"/>
                  </a:lnTo>
                  <a:lnTo>
                    <a:pt x="75000" y="165000"/>
                  </a:lnTo>
                  <a:lnTo>
                    <a:pt x="75000" y="195000"/>
                  </a:lnTo>
                  <a:close/>
                  <a:moveTo>
                    <a:pt x="75000" y="255000"/>
                  </a:moveTo>
                  <a:lnTo>
                    <a:pt x="45000" y="255000"/>
                  </a:lnTo>
                  <a:lnTo>
                    <a:pt x="45000" y="225000"/>
                  </a:lnTo>
                  <a:lnTo>
                    <a:pt x="75000" y="225000"/>
                  </a:lnTo>
                  <a:lnTo>
                    <a:pt x="75000" y="255000"/>
                  </a:lnTo>
                  <a:close/>
                  <a:moveTo>
                    <a:pt x="75000" y="315000"/>
                  </a:moveTo>
                  <a:lnTo>
                    <a:pt x="45000" y="315000"/>
                  </a:lnTo>
                  <a:lnTo>
                    <a:pt x="45000" y="285000"/>
                  </a:lnTo>
                  <a:lnTo>
                    <a:pt x="75000" y="285000"/>
                  </a:lnTo>
                  <a:lnTo>
                    <a:pt x="75000" y="315000"/>
                  </a:lnTo>
                  <a:close/>
                  <a:moveTo>
                    <a:pt x="75000" y="375000"/>
                  </a:moveTo>
                  <a:lnTo>
                    <a:pt x="45000" y="375000"/>
                  </a:lnTo>
                  <a:lnTo>
                    <a:pt x="45000" y="345000"/>
                  </a:lnTo>
                  <a:lnTo>
                    <a:pt x="75000" y="345000"/>
                  </a:lnTo>
                  <a:lnTo>
                    <a:pt x="75000" y="375000"/>
                  </a:lnTo>
                  <a:close/>
                  <a:moveTo>
                    <a:pt x="0" y="0"/>
                  </a:moveTo>
                  <a:lnTo>
                    <a:pt x="0" y="450000"/>
                  </a:lnTo>
                  <a:lnTo>
                    <a:pt x="75000" y="450000"/>
                  </a:lnTo>
                  <a:lnTo>
                    <a:pt x="75000" y="405000"/>
                  </a:lnTo>
                  <a:lnTo>
                    <a:pt x="105000" y="405000"/>
                  </a:lnTo>
                  <a:lnTo>
                    <a:pt x="105000" y="450000"/>
                  </a:lnTo>
                  <a:lnTo>
                    <a:pt x="180000" y="450000"/>
                  </a:lnTo>
                  <a:lnTo>
                    <a:pt x="180000" y="2250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744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33" name="任意多边形: 形状 32">
              <a:extLst>
                <a:ext uri="{FF2B5EF4-FFF2-40B4-BE49-F238E27FC236}">
                  <a16:creationId xmlns:a16="http://schemas.microsoft.com/office/drawing/2014/main" id="{4E72F279-8A36-4D51-A747-A3678F2EDA1F}"/>
                </a:ext>
              </a:extLst>
            </p:cNvPr>
            <p:cNvSpPr/>
            <p:nvPr/>
          </p:nvSpPr>
          <p:spPr>
            <a:xfrm>
              <a:off x="7893675" y="2255041"/>
              <a:ext cx="180000" cy="225000"/>
            </a:xfrm>
            <a:custGeom>
              <a:avLst/>
              <a:gdLst>
                <a:gd name="connsiteX0" fmla="*/ 105000 w 180000"/>
                <a:gd name="connsiteY0" fmla="*/ 105000 h 225000"/>
                <a:gd name="connsiteX1" fmla="*/ 135000 w 180000"/>
                <a:gd name="connsiteY1" fmla="*/ 105000 h 225000"/>
                <a:gd name="connsiteX2" fmla="*/ 135000 w 180000"/>
                <a:gd name="connsiteY2" fmla="*/ 135000 h 225000"/>
                <a:gd name="connsiteX3" fmla="*/ 105000 w 180000"/>
                <a:gd name="connsiteY3" fmla="*/ 135000 h 225000"/>
                <a:gd name="connsiteX4" fmla="*/ 105000 w 180000"/>
                <a:gd name="connsiteY4" fmla="*/ 105000 h 225000"/>
                <a:gd name="connsiteX5" fmla="*/ 105000 w 180000"/>
                <a:gd name="connsiteY5" fmla="*/ 45000 h 225000"/>
                <a:gd name="connsiteX6" fmla="*/ 135000 w 180000"/>
                <a:gd name="connsiteY6" fmla="*/ 45000 h 225000"/>
                <a:gd name="connsiteX7" fmla="*/ 135000 w 180000"/>
                <a:gd name="connsiteY7" fmla="*/ 75000 h 225000"/>
                <a:gd name="connsiteX8" fmla="*/ 105000 w 180000"/>
                <a:gd name="connsiteY8" fmla="*/ 75000 h 225000"/>
                <a:gd name="connsiteX9" fmla="*/ 105000 w 180000"/>
                <a:gd name="connsiteY9" fmla="*/ 45000 h 225000"/>
                <a:gd name="connsiteX10" fmla="*/ 75000 w 180000"/>
                <a:gd name="connsiteY10" fmla="*/ 75000 h 225000"/>
                <a:gd name="connsiteX11" fmla="*/ 45000 w 180000"/>
                <a:gd name="connsiteY11" fmla="*/ 75000 h 225000"/>
                <a:gd name="connsiteX12" fmla="*/ 45000 w 180000"/>
                <a:gd name="connsiteY12" fmla="*/ 45000 h 225000"/>
                <a:gd name="connsiteX13" fmla="*/ 75000 w 180000"/>
                <a:gd name="connsiteY13" fmla="*/ 45000 h 225000"/>
                <a:gd name="connsiteX14" fmla="*/ 75000 w 180000"/>
                <a:gd name="connsiteY14" fmla="*/ 75000 h 225000"/>
                <a:gd name="connsiteX15" fmla="*/ 75000 w 180000"/>
                <a:gd name="connsiteY15" fmla="*/ 135000 h 225000"/>
                <a:gd name="connsiteX16" fmla="*/ 45000 w 180000"/>
                <a:gd name="connsiteY16" fmla="*/ 135000 h 225000"/>
                <a:gd name="connsiteX17" fmla="*/ 45000 w 180000"/>
                <a:gd name="connsiteY17" fmla="*/ 105000 h 225000"/>
                <a:gd name="connsiteX18" fmla="*/ 75000 w 180000"/>
                <a:gd name="connsiteY18" fmla="*/ 105000 h 225000"/>
                <a:gd name="connsiteX19" fmla="*/ 75000 w 180000"/>
                <a:gd name="connsiteY19" fmla="*/ 135000 h 225000"/>
                <a:gd name="connsiteX20" fmla="*/ 105000 w 180000"/>
                <a:gd name="connsiteY20" fmla="*/ 225000 h 225000"/>
                <a:gd name="connsiteX21" fmla="*/ 180000 w 180000"/>
                <a:gd name="connsiteY21" fmla="*/ 225000 h 225000"/>
                <a:gd name="connsiteX22" fmla="*/ 180000 w 180000"/>
                <a:gd name="connsiteY22" fmla="*/ 0 h 225000"/>
                <a:gd name="connsiteX23" fmla="*/ 0 w 180000"/>
                <a:gd name="connsiteY23" fmla="*/ 0 h 225000"/>
                <a:gd name="connsiteX24" fmla="*/ 0 w 180000"/>
                <a:gd name="connsiteY24" fmla="*/ 165000 h 225000"/>
                <a:gd name="connsiteX25" fmla="*/ 105000 w 180000"/>
                <a:gd name="connsiteY25" fmla="*/ 165000 h 225000"/>
                <a:gd name="connsiteX26" fmla="*/ 105000 w 180000"/>
                <a:gd name="connsiteY26" fmla="*/ 225000 h 225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</a:cxnLst>
              <a:rect l="l" t="t" r="r" b="b"/>
              <a:pathLst>
                <a:path w="180000" h="225000">
                  <a:moveTo>
                    <a:pt x="105000" y="105000"/>
                  </a:moveTo>
                  <a:lnTo>
                    <a:pt x="135000" y="105000"/>
                  </a:lnTo>
                  <a:lnTo>
                    <a:pt x="135000" y="135000"/>
                  </a:lnTo>
                  <a:lnTo>
                    <a:pt x="105000" y="135000"/>
                  </a:lnTo>
                  <a:lnTo>
                    <a:pt x="105000" y="105000"/>
                  </a:lnTo>
                  <a:close/>
                  <a:moveTo>
                    <a:pt x="105000" y="45000"/>
                  </a:moveTo>
                  <a:lnTo>
                    <a:pt x="135000" y="45000"/>
                  </a:lnTo>
                  <a:lnTo>
                    <a:pt x="135000" y="75000"/>
                  </a:lnTo>
                  <a:lnTo>
                    <a:pt x="105000" y="75000"/>
                  </a:lnTo>
                  <a:lnTo>
                    <a:pt x="105000" y="45000"/>
                  </a:lnTo>
                  <a:close/>
                  <a:moveTo>
                    <a:pt x="75000" y="75000"/>
                  </a:moveTo>
                  <a:lnTo>
                    <a:pt x="45000" y="75000"/>
                  </a:lnTo>
                  <a:lnTo>
                    <a:pt x="45000" y="45000"/>
                  </a:lnTo>
                  <a:lnTo>
                    <a:pt x="75000" y="45000"/>
                  </a:lnTo>
                  <a:lnTo>
                    <a:pt x="75000" y="75000"/>
                  </a:lnTo>
                  <a:close/>
                  <a:moveTo>
                    <a:pt x="75000" y="135000"/>
                  </a:moveTo>
                  <a:lnTo>
                    <a:pt x="45000" y="135000"/>
                  </a:lnTo>
                  <a:lnTo>
                    <a:pt x="45000" y="105000"/>
                  </a:lnTo>
                  <a:lnTo>
                    <a:pt x="75000" y="105000"/>
                  </a:lnTo>
                  <a:lnTo>
                    <a:pt x="75000" y="135000"/>
                  </a:lnTo>
                  <a:close/>
                  <a:moveTo>
                    <a:pt x="105000" y="225000"/>
                  </a:moveTo>
                  <a:lnTo>
                    <a:pt x="180000" y="225000"/>
                  </a:lnTo>
                  <a:lnTo>
                    <a:pt x="180000" y="0"/>
                  </a:lnTo>
                  <a:lnTo>
                    <a:pt x="0" y="0"/>
                  </a:lnTo>
                  <a:lnTo>
                    <a:pt x="0" y="165000"/>
                  </a:lnTo>
                  <a:lnTo>
                    <a:pt x="105000" y="165000"/>
                  </a:lnTo>
                  <a:lnTo>
                    <a:pt x="105000" y="225000"/>
                  </a:lnTo>
                  <a:close/>
                </a:path>
              </a:pathLst>
            </a:custGeom>
            <a:grpFill/>
            <a:ln w="744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</p:grpSp>
      <p:sp>
        <p:nvSpPr>
          <p:cNvPr id="44" name="矩形: 单圆角 43">
            <a:extLst>
              <a:ext uri="{FF2B5EF4-FFF2-40B4-BE49-F238E27FC236}">
                <a16:creationId xmlns:a16="http://schemas.microsoft.com/office/drawing/2014/main" id="{4D3AA5CB-9046-4944-AAF7-70C8D33FBB19}"/>
              </a:ext>
            </a:extLst>
          </p:cNvPr>
          <p:cNvSpPr/>
          <p:nvPr/>
        </p:nvSpPr>
        <p:spPr>
          <a:xfrm flipV="1">
            <a:off x="9194972" y="3531180"/>
            <a:ext cx="1685711" cy="1375354"/>
          </a:xfrm>
          <a:prstGeom prst="round1Rect">
            <a:avLst>
              <a:gd name="adj" fmla="val 6396"/>
            </a:avLst>
          </a:prstGeom>
          <a:noFill/>
          <a:ln w="12700" cap="rnd">
            <a:solidFill>
              <a:srgbClr val="2BC6EB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5" name="TextBox 3">
            <a:extLst>
              <a:ext uri="{FF2B5EF4-FFF2-40B4-BE49-F238E27FC236}">
                <a16:creationId xmlns:a16="http://schemas.microsoft.com/office/drawing/2014/main" id="{F23311E1-56D8-4599-81A8-F792C7E8A1C0}"/>
              </a:ext>
            </a:extLst>
          </p:cNvPr>
          <p:cNvSpPr txBox="1"/>
          <p:nvPr/>
        </p:nvSpPr>
        <p:spPr>
          <a:xfrm>
            <a:off x="9251004" y="3613502"/>
            <a:ext cx="1461874" cy="11011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1600"/>
              </a:lnSpc>
            </a:pPr>
            <a:r>
              <a:rPr lang="en-CN" altLang="zh-CN" sz="1200" dirty="0">
                <a:solidFill>
                  <a:schemeClr val="bg1"/>
                </a:solidFill>
                <a:latin typeface="Century Gothic" panose="020B0502020202020204" pitchFamily="34" charset="0"/>
              </a:rPr>
              <a:t>Using containers help you better optimize your infrastructure resources</a:t>
            </a:r>
          </a:p>
        </p:txBody>
      </p:sp>
      <p:sp>
        <p:nvSpPr>
          <p:cNvPr id="46" name="矩形 45">
            <a:extLst>
              <a:ext uri="{FF2B5EF4-FFF2-40B4-BE49-F238E27FC236}">
                <a16:creationId xmlns:a16="http://schemas.microsoft.com/office/drawing/2014/main" id="{C32D2831-B401-4D17-B4DB-79B64F9F27FA}"/>
              </a:ext>
            </a:extLst>
          </p:cNvPr>
          <p:cNvSpPr/>
          <p:nvPr/>
        </p:nvSpPr>
        <p:spPr>
          <a:xfrm>
            <a:off x="9194972" y="3104091"/>
            <a:ext cx="1685707" cy="361515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0"/>
          <a:lstStyle/>
          <a:p>
            <a:pPr algn="ctr">
              <a:lnSpc>
                <a:spcPts val="1200"/>
              </a:lnSpc>
            </a:pPr>
            <a:r>
              <a:rPr lang="en-CN" altLang="zh-CN" sz="1200" b="1" dirty="0">
                <a:latin typeface="Century Gothic" panose="020B0502020202020204" pitchFamily="34" charset="0"/>
              </a:rPr>
              <a:t>Cost Savings</a:t>
            </a:r>
          </a:p>
        </p:txBody>
      </p:sp>
      <p:sp>
        <p:nvSpPr>
          <p:cNvPr id="43" name="图形 60" descr="硬币">
            <a:extLst>
              <a:ext uri="{FF2B5EF4-FFF2-40B4-BE49-F238E27FC236}">
                <a16:creationId xmlns:a16="http://schemas.microsoft.com/office/drawing/2014/main" id="{1895F8DC-3E9C-4570-9F20-129B9D0FB3B6}"/>
              </a:ext>
            </a:extLst>
          </p:cNvPr>
          <p:cNvSpPr/>
          <p:nvPr/>
        </p:nvSpPr>
        <p:spPr>
          <a:xfrm>
            <a:off x="9623030" y="2372699"/>
            <a:ext cx="648000" cy="540000"/>
          </a:xfrm>
          <a:custGeom>
            <a:avLst/>
            <a:gdLst>
              <a:gd name="connsiteX0" fmla="*/ 585750 w 630040"/>
              <a:gd name="connsiteY0" fmla="*/ 450000 h 540000"/>
              <a:gd name="connsiteX1" fmla="*/ 555750 w 630040"/>
              <a:gd name="connsiteY1" fmla="*/ 475500 h 540000"/>
              <a:gd name="connsiteX2" fmla="*/ 555750 w 630040"/>
              <a:gd name="connsiteY2" fmla="*/ 448500 h 540000"/>
              <a:gd name="connsiteX3" fmla="*/ 585750 w 630040"/>
              <a:gd name="connsiteY3" fmla="*/ 436500 h 540000"/>
              <a:gd name="connsiteX4" fmla="*/ 585750 w 630040"/>
              <a:gd name="connsiteY4" fmla="*/ 450000 h 540000"/>
              <a:gd name="connsiteX5" fmla="*/ 525750 w 630040"/>
              <a:gd name="connsiteY5" fmla="*/ 400500 h 540000"/>
              <a:gd name="connsiteX6" fmla="*/ 525750 w 630040"/>
              <a:gd name="connsiteY6" fmla="*/ 373500 h 540000"/>
              <a:gd name="connsiteX7" fmla="*/ 555750 w 630040"/>
              <a:gd name="connsiteY7" fmla="*/ 361500 h 540000"/>
              <a:gd name="connsiteX8" fmla="*/ 555750 w 630040"/>
              <a:gd name="connsiteY8" fmla="*/ 375000 h 540000"/>
              <a:gd name="connsiteX9" fmla="*/ 525750 w 630040"/>
              <a:gd name="connsiteY9" fmla="*/ 400500 h 540000"/>
              <a:gd name="connsiteX10" fmla="*/ 525750 w 630040"/>
              <a:gd name="connsiteY10" fmla="*/ 484500 h 540000"/>
              <a:gd name="connsiteX11" fmla="*/ 495750 w 630040"/>
              <a:gd name="connsiteY11" fmla="*/ 489750 h 540000"/>
              <a:gd name="connsiteX12" fmla="*/ 495750 w 630040"/>
              <a:gd name="connsiteY12" fmla="*/ 460500 h 540000"/>
              <a:gd name="connsiteX13" fmla="*/ 525750 w 630040"/>
              <a:gd name="connsiteY13" fmla="*/ 456000 h 540000"/>
              <a:gd name="connsiteX14" fmla="*/ 525750 w 630040"/>
              <a:gd name="connsiteY14" fmla="*/ 484500 h 540000"/>
              <a:gd name="connsiteX15" fmla="*/ 465750 w 630040"/>
              <a:gd name="connsiteY15" fmla="*/ 385500 h 540000"/>
              <a:gd name="connsiteX16" fmla="*/ 495750 w 630040"/>
              <a:gd name="connsiteY16" fmla="*/ 381000 h 540000"/>
              <a:gd name="connsiteX17" fmla="*/ 495750 w 630040"/>
              <a:gd name="connsiteY17" fmla="*/ 409500 h 540000"/>
              <a:gd name="connsiteX18" fmla="*/ 465750 w 630040"/>
              <a:gd name="connsiteY18" fmla="*/ 414750 h 540000"/>
              <a:gd name="connsiteX19" fmla="*/ 465750 w 630040"/>
              <a:gd name="connsiteY19" fmla="*/ 385500 h 540000"/>
              <a:gd name="connsiteX20" fmla="*/ 465750 w 630040"/>
              <a:gd name="connsiteY20" fmla="*/ 493500 h 540000"/>
              <a:gd name="connsiteX21" fmla="*/ 435750 w 630040"/>
              <a:gd name="connsiteY21" fmla="*/ 495000 h 540000"/>
              <a:gd name="connsiteX22" fmla="*/ 435750 w 630040"/>
              <a:gd name="connsiteY22" fmla="*/ 465000 h 540000"/>
              <a:gd name="connsiteX23" fmla="*/ 465750 w 630040"/>
              <a:gd name="connsiteY23" fmla="*/ 463500 h 540000"/>
              <a:gd name="connsiteX24" fmla="*/ 465750 w 630040"/>
              <a:gd name="connsiteY24" fmla="*/ 493500 h 540000"/>
              <a:gd name="connsiteX25" fmla="*/ 405750 w 630040"/>
              <a:gd name="connsiteY25" fmla="*/ 420000 h 540000"/>
              <a:gd name="connsiteX26" fmla="*/ 405750 w 630040"/>
              <a:gd name="connsiteY26" fmla="*/ 390000 h 540000"/>
              <a:gd name="connsiteX27" fmla="*/ 435750 w 630040"/>
              <a:gd name="connsiteY27" fmla="*/ 388500 h 540000"/>
              <a:gd name="connsiteX28" fmla="*/ 435750 w 630040"/>
              <a:gd name="connsiteY28" fmla="*/ 418500 h 540000"/>
              <a:gd name="connsiteX29" fmla="*/ 405750 w 630040"/>
              <a:gd name="connsiteY29" fmla="*/ 420000 h 540000"/>
              <a:gd name="connsiteX30" fmla="*/ 405750 w 630040"/>
              <a:gd name="connsiteY30" fmla="*/ 495000 h 540000"/>
              <a:gd name="connsiteX31" fmla="*/ 375750 w 630040"/>
              <a:gd name="connsiteY31" fmla="*/ 493500 h 540000"/>
              <a:gd name="connsiteX32" fmla="*/ 375750 w 630040"/>
              <a:gd name="connsiteY32" fmla="*/ 465000 h 540000"/>
              <a:gd name="connsiteX33" fmla="*/ 390750 w 630040"/>
              <a:gd name="connsiteY33" fmla="*/ 465000 h 540000"/>
              <a:gd name="connsiteX34" fmla="*/ 405750 w 630040"/>
              <a:gd name="connsiteY34" fmla="*/ 465000 h 540000"/>
              <a:gd name="connsiteX35" fmla="*/ 405750 w 630040"/>
              <a:gd name="connsiteY35" fmla="*/ 495000 h 540000"/>
              <a:gd name="connsiteX36" fmla="*/ 345750 w 630040"/>
              <a:gd name="connsiteY36" fmla="*/ 388500 h 540000"/>
              <a:gd name="connsiteX37" fmla="*/ 375750 w 630040"/>
              <a:gd name="connsiteY37" fmla="*/ 390000 h 540000"/>
              <a:gd name="connsiteX38" fmla="*/ 375750 w 630040"/>
              <a:gd name="connsiteY38" fmla="*/ 420000 h 540000"/>
              <a:gd name="connsiteX39" fmla="*/ 345750 w 630040"/>
              <a:gd name="connsiteY39" fmla="*/ 418500 h 540000"/>
              <a:gd name="connsiteX40" fmla="*/ 345750 w 630040"/>
              <a:gd name="connsiteY40" fmla="*/ 388500 h 540000"/>
              <a:gd name="connsiteX41" fmla="*/ 345750 w 630040"/>
              <a:gd name="connsiteY41" fmla="*/ 489750 h 540000"/>
              <a:gd name="connsiteX42" fmla="*/ 315750 w 630040"/>
              <a:gd name="connsiteY42" fmla="*/ 484500 h 540000"/>
              <a:gd name="connsiteX43" fmla="*/ 315750 w 630040"/>
              <a:gd name="connsiteY43" fmla="*/ 460500 h 540000"/>
              <a:gd name="connsiteX44" fmla="*/ 345750 w 630040"/>
              <a:gd name="connsiteY44" fmla="*/ 463500 h 540000"/>
              <a:gd name="connsiteX45" fmla="*/ 345750 w 630040"/>
              <a:gd name="connsiteY45" fmla="*/ 489750 h 540000"/>
              <a:gd name="connsiteX46" fmla="*/ 285750 w 630040"/>
              <a:gd name="connsiteY46" fmla="*/ 409500 h 540000"/>
              <a:gd name="connsiteX47" fmla="*/ 285750 w 630040"/>
              <a:gd name="connsiteY47" fmla="*/ 380250 h 540000"/>
              <a:gd name="connsiteX48" fmla="*/ 315750 w 630040"/>
              <a:gd name="connsiteY48" fmla="*/ 384750 h 540000"/>
              <a:gd name="connsiteX49" fmla="*/ 315750 w 630040"/>
              <a:gd name="connsiteY49" fmla="*/ 414750 h 540000"/>
              <a:gd name="connsiteX50" fmla="*/ 285750 w 630040"/>
              <a:gd name="connsiteY50" fmla="*/ 409500 h 540000"/>
              <a:gd name="connsiteX51" fmla="*/ 285750 w 630040"/>
              <a:gd name="connsiteY51" fmla="*/ 475500 h 540000"/>
              <a:gd name="connsiteX52" fmla="*/ 255750 w 630040"/>
              <a:gd name="connsiteY52" fmla="*/ 450000 h 540000"/>
              <a:gd name="connsiteX53" fmla="*/ 255750 w 630040"/>
              <a:gd name="connsiteY53" fmla="*/ 448500 h 540000"/>
              <a:gd name="connsiteX54" fmla="*/ 256500 w 630040"/>
              <a:gd name="connsiteY54" fmla="*/ 448500 h 540000"/>
              <a:gd name="connsiteX55" fmla="*/ 262500 w 630040"/>
              <a:gd name="connsiteY55" fmla="*/ 450000 h 540000"/>
              <a:gd name="connsiteX56" fmla="*/ 285750 w 630040"/>
              <a:gd name="connsiteY56" fmla="*/ 455250 h 540000"/>
              <a:gd name="connsiteX57" fmla="*/ 285750 w 630040"/>
              <a:gd name="connsiteY57" fmla="*/ 475500 h 540000"/>
              <a:gd name="connsiteX58" fmla="*/ 165750 w 630040"/>
              <a:gd name="connsiteY58" fmla="*/ 373500 h 540000"/>
              <a:gd name="connsiteX59" fmla="*/ 180750 w 630040"/>
              <a:gd name="connsiteY59" fmla="*/ 374250 h 540000"/>
              <a:gd name="connsiteX60" fmla="*/ 180750 w 630040"/>
              <a:gd name="connsiteY60" fmla="*/ 375000 h 540000"/>
              <a:gd name="connsiteX61" fmla="*/ 188250 w 630040"/>
              <a:gd name="connsiteY61" fmla="*/ 404250 h 540000"/>
              <a:gd name="connsiteX62" fmla="*/ 165750 w 630040"/>
              <a:gd name="connsiteY62" fmla="*/ 402750 h 540000"/>
              <a:gd name="connsiteX63" fmla="*/ 165750 w 630040"/>
              <a:gd name="connsiteY63" fmla="*/ 373500 h 540000"/>
              <a:gd name="connsiteX64" fmla="*/ 135750 w 630040"/>
              <a:gd name="connsiteY64" fmla="*/ 283500 h 540000"/>
              <a:gd name="connsiteX65" fmla="*/ 165750 w 630040"/>
              <a:gd name="connsiteY65" fmla="*/ 288000 h 540000"/>
              <a:gd name="connsiteX66" fmla="*/ 165750 w 630040"/>
              <a:gd name="connsiteY66" fmla="*/ 318000 h 540000"/>
              <a:gd name="connsiteX67" fmla="*/ 135750 w 630040"/>
              <a:gd name="connsiteY67" fmla="*/ 312750 h 540000"/>
              <a:gd name="connsiteX68" fmla="*/ 135750 w 630040"/>
              <a:gd name="connsiteY68" fmla="*/ 283500 h 540000"/>
              <a:gd name="connsiteX69" fmla="*/ 135750 w 630040"/>
              <a:gd name="connsiteY69" fmla="*/ 399750 h 540000"/>
              <a:gd name="connsiteX70" fmla="*/ 105750 w 630040"/>
              <a:gd name="connsiteY70" fmla="*/ 394500 h 540000"/>
              <a:gd name="connsiteX71" fmla="*/ 105750 w 630040"/>
              <a:gd name="connsiteY71" fmla="*/ 365250 h 540000"/>
              <a:gd name="connsiteX72" fmla="*/ 135750 w 630040"/>
              <a:gd name="connsiteY72" fmla="*/ 369750 h 540000"/>
              <a:gd name="connsiteX73" fmla="*/ 135750 w 630040"/>
              <a:gd name="connsiteY73" fmla="*/ 399750 h 540000"/>
              <a:gd name="connsiteX74" fmla="*/ 75750 w 630040"/>
              <a:gd name="connsiteY74" fmla="*/ 277500 h 540000"/>
              <a:gd name="connsiteX75" fmla="*/ 75750 w 630040"/>
              <a:gd name="connsiteY75" fmla="*/ 264000 h 540000"/>
              <a:gd name="connsiteX76" fmla="*/ 105750 w 630040"/>
              <a:gd name="connsiteY76" fmla="*/ 275250 h 540000"/>
              <a:gd name="connsiteX77" fmla="*/ 105750 w 630040"/>
              <a:gd name="connsiteY77" fmla="*/ 303000 h 540000"/>
              <a:gd name="connsiteX78" fmla="*/ 75750 w 630040"/>
              <a:gd name="connsiteY78" fmla="*/ 277500 h 540000"/>
              <a:gd name="connsiteX79" fmla="*/ 75750 w 630040"/>
              <a:gd name="connsiteY79" fmla="*/ 385500 h 540000"/>
              <a:gd name="connsiteX80" fmla="*/ 45750 w 630040"/>
              <a:gd name="connsiteY80" fmla="*/ 360000 h 540000"/>
              <a:gd name="connsiteX81" fmla="*/ 45750 w 630040"/>
              <a:gd name="connsiteY81" fmla="*/ 346500 h 540000"/>
              <a:gd name="connsiteX82" fmla="*/ 75750 w 630040"/>
              <a:gd name="connsiteY82" fmla="*/ 357750 h 540000"/>
              <a:gd name="connsiteX83" fmla="*/ 75750 w 630040"/>
              <a:gd name="connsiteY83" fmla="*/ 385500 h 540000"/>
              <a:gd name="connsiteX84" fmla="*/ 45750 w 630040"/>
              <a:gd name="connsiteY84" fmla="*/ 151500 h 540000"/>
              <a:gd name="connsiteX85" fmla="*/ 75750 w 630040"/>
              <a:gd name="connsiteY85" fmla="*/ 162750 h 540000"/>
              <a:gd name="connsiteX86" fmla="*/ 75750 w 630040"/>
              <a:gd name="connsiteY86" fmla="*/ 190500 h 540000"/>
              <a:gd name="connsiteX87" fmla="*/ 45750 w 630040"/>
              <a:gd name="connsiteY87" fmla="*/ 165000 h 540000"/>
              <a:gd name="connsiteX88" fmla="*/ 45750 w 630040"/>
              <a:gd name="connsiteY88" fmla="*/ 151500 h 540000"/>
              <a:gd name="connsiteX89" fmla="*/ 135750 w 630040"/>
              <a:gd name="connsiteY89" fmla="*/ 175500 h 540000"/>
              <a:gd name="connsiteX90" fmla="*/ 135750 w 630040"/>
              <a:gd name="connsiteY90" fmla="*/ 205500 h 540000"/>
              <a:gd name="connsiteX91" fmla="*/ 105750 w 630040"/>
              <a:gd name="connsiteY91" fmla="*/ 200250 h 540000"/>
              <a:gd name="connsiteX92" fmla="*/ 105750 w 630040"/>
              <a:gd name="connsiteY92" fmla="*/ 171000 h 540000"/>
              <a:gd name="connsiteX93" fmla="*/ 135750 w 630040"/>
              <a:gd name="connsiteY93" fmla="*/ 175500 h 540000"/>
              <a:gd name="connsiteX94" fmla="*/ 210750 w 630040"/>
              <a:gd name="connsiteY94" fmla="*/ 45000 h 540000"/>
              <a:gd name="connsiteX95" fmla="*/ 375750 w 630040"/>
              <a:gd name="connsiteY95" fmla="*/ 90000 h 540000"/>
              <a:gd name="connsiteX96" fmla="*/ 210750 w 630040"/>
              <a:gd name="connsiteY96" fmla="*/ 135000 h 540000"/>
              <a:gd name="connsiteX97" fmla="*/ 45750 w 630040"/>
              <a:gd name="connsiteY97" fmla="*/ 90000 h 540000"/>
              <a:gd name="connsiteX98" fmla="*/ 210750 w 630040"/>
              <a:gd name="connsiteY98" fmla="*/ 45000 h 540000"/>
              <a:gd name="connsiteX99" fmla="*/ 255750 w 630040"/>
              <a:gd name="connsiteY99" fmla="*/ 400500 h 540000"/>
              <a:gd name="connsiteX100" fmla="*/ 225750 w 630040"/>
              <a:gd name="connsiteY100" fmla="*/ 375000 h 540000"/>
              <a:gd name="connsiteX101" fmla="*/ 225750 w 630040"/>
              <a:gd name="connsiteY101" fmla="*/ 361500 h 540000"/>
              <a:gd name="connsiteX102" fmla="*/ 255750 w 630040"/>
              <a:gd name="connsiteY102" fmla="*/ 372750 h 540000"/>
              <a:gd name="connsiteX103" fmla="*/ 255750 w 630040"/>
              <a:gd name="connsiteY103" fmla="*/ 400500 h 540000"/>
              <a:gd name="connsiteX104" fmla="*/ 345750 w 630040"/>
              <a:gd name="connsiteY104" fmla="*/ 190500 h 540000"/>
              <a:gd name="connsiteX105" fmla="*/ 345750 w 630040"/>
              <a:gd name="connsiteY105" fmla="*/ 163500 h 540000"/>
              <a:gd name="connsiteX106" fmla="*/ 375750 w 630040"/>
              <a:gd name="connsiteY106" fmla="*/ 151500 h 540000"/>
              <a:gd name="connsiteX107" fmla="*/ 375750 w 630040"/>
              <a:gd name="connsiteY107" fmla="*/ 165000 h 540000"/>
              <a:gd name="connsiteX108" fmla="*/ 345750 w 630040"/>
              <a:gd name="connsiteY108" fmla="*/ 190500 h 540000"/>
              <a:gd name="connsiteX109" fmla="*/ 285750 w 630040"/>
              <a:gd name="connsiteY109" fmla="*/ 204750 h 540000"/>
              <a:gd name="connsiteX110" fmla="*/ 285750 w 630040"/>
              <a:gd name="connsiteY110" fmla="*/ 175500 h 540000"/>
              <a:gd name="connsiteX111" fmla="*/ 315750 w 630040"/>
              <a:gd name="connsiteY111" fmla="*/ 171000 h 540000"/>
              <a:gd name="connsiteX112" fmla="*/ 315750 w 630040"/>
              <a:gd name="connsiteY112" fmla="*/ 199500 h 540000"/>
              <a:gd name="connsiteX113" fmla="*/ 285750 w 630040"/>
              <a:gd name="connsiteY113" fmla="*/ 204750 h 540000"/>
              <a:gd name="connsiteX114" fmla="*/ 225750 w 630040"/>
              <a:gd name="connsiteY114" fmla="*/ 210000 h 540000"/>
              <a:gd name="connsiteX115" fmla="*/ 225750 w 630040"/>
              <a:gd name="connsiteY115" fmla="*/ 180000 h 540000"/>
              <a:gd name="connsiteX116" fmla="*/ 255750 w 630040"/>
              <a:gd name="connsiteY116" fmla="*/ 178500 h 540000"/>
              <a:gd name="connsiteX117" fmla="*/ 255750 w 630040"/>
              <a:gd name="connsiteY117" fmla="*/ 208500 h 540000"/>
              <a:gd name="connsiteX118" fmla="*/ 225750 w 630040"/>
              <a:gd name="connsiteY118" fmla="*/ 210000 h 540000"/>
              <a:gd name="connsiteX119" fmla="*/ 165750 w 630040"/>
              <a:gd name="connsiteY119" fmla="*/ 208500 h 540000"/>
              <a:gd name="connsiteX120" fmla="*/ 165750 w 630040"/>
              <a:gd name="connsiteY120" fmla="*/ 178500 h 540000"/>
              <a:gd name="connsiteX121" fmla="*/ 195750 w 630040"/>
              <a:gd name="connsiteY121" fmla="*/ 180000 h 540000"/>
              <a:gd name="connsiteX122" fmla="*/ 195750 w 630040"/>
              <a:gd name="connsiteY122" fmla="*/ 210000 h 540000"/>
              <a:gd name="connsiteX123" fmla="*/ 165750 w 630040"/>
              <a:gd name="connsiteY123" fmla="*/ 208500 h 540000"/>
              <a:gd name="connsiteX124" fmla="*/ 555750 w 630040"/>
              <a:gd name="connsiteY124" fmla="*/ 300000 h 540000"/>
              <a:gd name="connsiteX125" fmla="*/ 390750 w 630040"/>
              <a:gd name="connsiteY125" fmla="*/ 345000 h 540000"/>
              <a:gd name="connsiteX126" fmla="*/ 225750 w 630040"/>
              <a:gd name="connsiteY126" fmla="*/ 300000 h 540000"/>
              <a:gd name="connsiteX127" fmla="*/ 390750 w 630040"/>
              <a:gd name="connsiteY127" fmla="*/ 255000 h 540000"/>
              <a:gd name="connsiteX128" fmla="*/ 555750 w 630040"/>
              <a:gd name="connsiteY128" fmla="*/ 300000 h 540000"/>
              <a:gd name="connsiteX129" fmla="*/ 600750 w 630040"/>
              <a:gd name="connsiteY129" fmla="*/ 322500 h 540000"/>
              <a:gd name="connsiteX130" fmla="*/ 600750 w 630040"/>
              <a:gd name="connsiteY130" fmla="*/ 300000 h 540000"/>
              <a:gd name="connsiteX131" fmla="*/ 519000 w 630040"/>
              <a:gd name="connsiteY131" fmla="*/ 225000 h 540000"/>
              <a:gd name="connsiteX132" fmla="*/ 449250 w 630040"/>
              <a:gd name="connsiteY132" fmla="*/ 213000 h 540000"/>
              <a:gd name="connsiteX133" fmla="*/ 450000 w 630040"/>
              <a:gd name="connsiteY133" fmla="*/ 202500 h 540000"/>
              <a:gd name="connsiteX134" fmla="*/ 420000 w 630040"/>
              <a:gd name="connsiteY134" fmla="*/ 150000 h 540000"/>
              <a:gd name="connsiteX135" fmla="*/ 420000 w 630040"/>
              <a:gd name="connsiteY135" fmla="*/ 90000 h 540000"/>
              <a:gd name="connsiteX136" fmla="*/ 338250 w 630040"/>
              <a:gd name="connsiteY136" fmla="*/ 15000 h 540000"/>
              <a:gd name="connsiteX137" fmla="*/ 210000 w 630040"/>
              <a:gd name="connsiteY137" fmla="*/ 0 h 540000"/>
              <a:gd name="connsiteX138" fmla="*/ 0 w 630040"/>
              <a:gd name="connsiteY138" fmla="*/ 90000 h 540000"/>
              <a:gd name="connsiteX139" fmla="*/ 0 w 630040"/>
              <a:gd name="connsiteY139" fmla="*/ 165000 h 540000"/>
              <a:gd name="connsiteX140" fmla="*/ 30000 w 630040"/>
              <a:gd name="connsiteY140" fmla="*/ 217500 h 540000"/>
              <a:gd name="connsiteX141" fmla="*/ 30000 w 630040"/>
              <a:gd name="connsiteY141" fmla="*/ 231750 h 540000"/>
              <a:gd name="connsiteX142" fmla="*/ 0 w 630040"/>
              <a:gd name="connsiteY142" fmla="*/ 285000 h 540000"/>
              <a:gd name="connsiteX143" fmla="*/ 0 w 630040"/>
              <a:gd name="connsiteY143" fmla="*/ 360000 h 540000"/>
              <a:gd name="connsiteX144" fmla="*/ 81750 w 630040"/>
              <a:gd name="connsiteY144" fmla="*/ 435000 h 540000"/>
              <a:gd name="connsiteX145" fmla="*/ 210000 w 630040"/>
              <a:gd name="connsiteY145" fmla="*/ 450000 h 540000"/>
              <a:gd name="connsiteX146" fmla="*/ 291750 w 630040"/>
              <a:gd name="connsiteY146" fmla="*/ 525000 h 540000"/>
              <a:gd name="connsiteX147" fmla="*/ 420000 w 630040"/>
              <a:gd name="connsiteY147" fmla="*/ 540000 h 540000"/>
              <a:gd name="connsiteX148" fmla="*/ 630000 w 630040"/>
              <a:gd name="connsiteY148" fmla="*/ 450000 h 540000"/>
              <a:gd name="connsiteX149" fmla="*/ 630000 w 630040"/>
              <a:gd name="connsiteY149" fmla="*/ 375000 h 540000"/>
              <a:gd name="connsiteX150" fmla="*/ 600750 w 630040"/>
              <a:gd name="connsiteY150" fmla="*/ 322500 h 54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</a:cxnLst>
            <a:rect l="l" t="t" r="r" b="b"/>
            <a:pathLst>
              <a:path w="630040" h="540000">
                <a:moveTo>
                  <a:pt x="585750" y="450000"/>
                </a:moveTo>
                <a:cubicBezTo>
                  <a:pt x="585750" y="459750"/>
                  <a:pt x="574500" y="468750"/>
                  <a:pt x="555750" y="475500"/>
                </a:cubicBezTo>
                <a:lnTo>
                  <a:pt x="555750" y="448500"/>
                </a:lnTo>
                <a:cubicBezTo>
                  <a:pt x="566250" y="445500"/>
                  <a:pt x="576750" y="441000"/>
                  <a:pt x="585750" y="436500"/>
                </a:cubicBezTo>
                <a:lnTo>
                  <a:pt x="585750" y="450000"/>
                </a:lnTo>
                <a:close/>
                <a:moveTo>
                  <a:pt x="525750" y="400500"/>
                </a:moveTo>
                <a:lnTo>
                  <a:pt x="525750" y="373500"/>
                </a:lnTo>
                <a:cubicBezTo>
                  <a:pt x="536250" y="370500"/>
                  <a:pt x="546750" y="366000"/>
                  <a:pt x="555750" y="361500"/>
                </a:cubicBezTo>
                <a:lnTo>
                  <a:pt x="555750" y="375000"/>
                </a:lnTo>
                <a:cubicBezTo>
                  <a:pt x="555750" y="384750"/>
                  <a:pt x="544500" y="393750"/>
                  <a:pt x="525750" y="400500"/>
                </a:cubicBezTo>
                <a:close/>
                <a:moveTo>
                  <a:pt x="525750" y="484500"/>
                </a:moveTo>
                <a:cubicBezTo>
                  <a:pt x="516750" y="486750"/>
                  <a:pt x="506250" y="488250"/>
                  <a:pt x="495750" y="489750"/>
                </a:cubicBezTo>
                <a:lnTo>
                  <a:pt x="495750" y="460500"/>
                </a:lnTo>
                <a:cubicBezTo>
                  <a:pt x="505500" y="459000"/>
                  <a:pt x="516000" y="457500"/>
                  <a:pt x="525750" y="456000"/>
                </a:cubicBezTo>
                <a:lnTo>
                  <a:pt x="525750" y="484500"/>
                </a:lnTo>
                <a:close/>
                <a:moveTo>
                  <a:pt x="465750" y="385500"/>
                </a:moveTo>
                <a:cubicBezTo>
                  <a:pt x="475500" y="384000"/>
                  <a:pt x="486000" y="382500"/>
                  <a:pt x="495750" y="381000"/>
                </a:cubicBezTo>
                <a:lnTo>
                  <a:pt x="495750" y="409500"/>
                </a:lnTo>
                <a:cubicBezTo>
                  <a:pt x="486750" y="411750"/>
                  <a:pt x="476250" y="413250"/>
                  <a:pt x="465750" y="414750"/>
                </a:cubicBezTo>
                <a:lnTo>
                  <a:pt x="465750" y="385500"/>
                </a:lnTo>
                <a:close/>
                <a:moveTo>
                  <a:pt x="465750" y="493500"/>
                </a:moveTo>
                <a:cubicBezTo>
                  <a:pt x="456000" y="494250"/>
                  <a:pt x="446250" y="495000"/>
                  <a:pt x="435750" y="495000"/>
                </a:cubicBezTo>
                <a:lnTo>
                  <a:pt x="435750" y="465000"/>
                </a:lnTo>
                <a:cubicBezTo>
                  <a:pt x="444750" y="465000"/>
                  <a:pt x="455250" y="464250"/>
                  <a:pt x="465750" y="463500"/>
                </a:cubicBezTo>
                <a:lnTo>
                  <a:pt x="465750" y="493500"/>
                </a:lnTo>
                <a:close/>
                <a:moveTo>
                  <a:pt x="405750" y="420000"/>
                </a:moveTo>
                <a:lnTo>
                  <a:pt x="405750" y="390000"/>
                </a:lnTo>
                <a:cubicBezTo>
                  <a:pt x="414750" y="390000"/>
                  <a:pt x="425250" y="389250"/>
                  <a:pt x="435750" y="388500"/>
                </a:cubicBezTo>
                <a:lnTo>
                  <a:pt x="435750" y="418500"/>
                </a:lnTo>
                <a:cubicBezTo>
                  <a:pt x="426000" y="419250"/>
                  <a:pt x="416250" y="419250"/>
                  <a:pt x="405750" y="420000"/>
                </a:cubicBezTo>
                <a:close/>
                <a:moveTo>
                  <a:pt x="405750" y="495000"/>
                </a:moveTo>
                <a:cubicBezTo>
                  <a:pt x="395250" y="495000"/>
                  <a:pt x="385500" y="494250"/>
                  <a:pt x="375750" y="493500"/>
                </a:cubicBezTo>
                <a:lnTo>
                  <a:pt x="375750" y="465000"/>
                </a:lnTo>
                <a:cubicBezTo>
                  <a:pt x="381000" y="465000"/>
                  <a:pt x="385500" y="465000"/>
                  <a:pt x="390750" y="465000"/>
                </a:cubicBezTo>
                <a:cubicBezTo>
                  <a:pt x="395250" y="465000"/>
                  <a:pt x="400500" y="465000"/>
                  <a:pt x="405750" y="465000"/>
                </a:cubicBezTo>
                <a:lnTo>
                  <a:pt x="405750" y="495000"/>
                </a:lnTo>
                <a:close/>
                <a:moveTo>
                  <a:pt x="345750" y="388500"/>
                </a:moveTo>
                <a:cubicBezTo>
                  <a:pt x="355500" y="389250"/>
                  <a:pt x="365250" y="390000"/>
                  <a:pt x="375750" y="390000"/>
                </a:cubicBezTo>
                <a:lnTo>
                  <a:pt x="375750" y="420000"/>
                </a:lnTo>
                <a:cubicBezTo>
                  <a:pt x="365250" y="420000"/>
                  <a:pt x="355500" y="419250"/>
                  <a:pt x="345750" y="418500"/>
                </a:cubicBezTo>
                <a:lnTo>
                  <a:pt x="345750" y="388500"/>
                </a:lnTo>
                <a:close/>
                <a:moveTo>
                  <a:pt x="345750" y="489750"/>
                </a:moveTo>
                <a:cubicBezTo>
                  <a:pt x="335250" y="488250"/>
                  <a:pt x="324750" y="486750"/>
                  <a:pt x="315750" y="484500"/>
                </a:cubicBezTo>
                <a:lnTo>
                  <a:pt x="315750" y="460500"/>
                </a:lnTo>
                <a:cubicBezTo>
                  <a:pt x="325500" y="462000"/>
                  <a:pt x="335250" y="462750"/>
                  <a:pt x="345750" y="463500"/>
                </a:cubicBezTo>
                <a:lnTo>
                  <a:pt x="345750" y="489750"/>
                </a:lnTo>
                <a:close/>
                <a:moveTo>
                  <a:pt x="285750" y="409500"/>
                </a:moveTo>
                <a:lnTo>
                  <a:pt x="285750" y="380250"/>
                </a:lnTo>
                <a:cubicBezTo>
                  <a:pt x="295500" y="381750"/>
                  <a:pt x="305250" y="384000"/>
                  <a:pt x="315750" y="384750"/>
                </a:cubicBezTo>
                <a:lnTo>
                  <a:pt x="315750" y="414750"/>
                </a:lnTo>
                <a:cubicBezTo>
                  <a:pt x="305250" y="413250"/>
                  <a:pt x="294750" y="411750"/>
                  <a:pt x="285750" y="409500"/>
                </a:cubicBezTo>
                <a:close/>
                <a:moveTo>
                  <a:pt x="285750" y="475500"/>
                </a:moveTo>
                <a:cubicBezTo>
                  <a:pt x="267000" y="468000"/>
                  <a:pt x="255750" y="459000"/>
                  <a:pt x="255750" y="450000"/>
                </a:cubicBezTo>
                <a:lnTo>
                  <a:pt x="255750" y="448500"/>
                </a:lnTo>
                <a:cubicBezTo>
                  <a:pt x="255750" y="448500"/>
                  <a:pt x="255750" y="448500"/>
                  <a:pt x="256500" y="448500"/>
                </a:cubicBezTo>
                <a:cubicBezTo>
                  <a:pt x="258750" y="449250"/>
                  <a:pt x="260250" y="450000"/>
                  <a:pt x="262500" y="450000"/>
                </a:cubicBezTo>
                <a:cubicBezTo>
                  <a:pt x="270000" y="452250"/>
                  <a:pt x="277500" y="453750"/>
                  <a:pt x="285750" y="455250"/>
                </a:cubicBezTo>
                <a:lnTo>
                  <a:pt x="285750" y="475500"/>
                </a:lnTo>
                <a:close/>
                <a:moveTo>
                  <a:pt x="165750" y="373500"/>
                </a:moveTo>
                <a:cubicBezTo>
                  <a:pt x="171000" y="373500"/>
                  <a:pt x="175500" y="374250"/>
                  <a:pt x="180750" y="374250"/>
                </a:cubicBezTo>
                <a:lnTo>
                  <a:pt x="180750" y="375000"/>
                </a:lnTo>
                <a:cubicBezTo>
                  <a:pt x="180750" y="385500"/>
                  <a:pt x="183000" y="396000"/>
                  <a:pt x="188250" y="404250"/>
                </a:cubicBezTo>
                <a:cubicBezTo>
                  <a:pt x="180750" y="404250"/>
                  <a:pt x="173250" y="403500"/>
                  <a:pt x="165750" y="402750"/>
                </a:cubicBezTo>
                <a:lnTo>
                  <a:pt x="165750" y="373500"/>
                </a:lnTo>
                <a:close/>
                <a:moveTo>
                  <a:pt x="135750" y="283500"/>
                </a:moveTo>
                <a:cubicBezTo>
                  <a:pt x="145500" y="285000"/>
                  <a:pt x="155250" y="287250"/>
                  <a:pt x="165750" y="288000"/>
                </a:cubicBezTo>
                <a:lnTo>
                  <a:pt x="165750" y="318000"/>
                </a:lnTo>
                <a:cubicBezTo>
                  <a:pt x="155250" y="316500"/>
                  <a:pt x="144750" y="315000"/>
                  <a:pt x="135750" y="312750"/>
                </a:cubicBezTo>
                <a:lnTo>
                  <a:pt x="135750" y="283500"/>
                </a:lnTo>
                <a:close/>
                <a:moveTo>
                  <a:pt x="135750" y="399750"/>
                </a:moveTo>
                <a:cubicBezTo>
                  <a:pt x="125250" y="398250"/>
                  <a:pt x="114750" y="396750"/>
                  <a:pt x="105750" y="394500"/>
                </a:cubicBezTo>
                <a:lnTo>
                  <a:pt x="105750" y="365250"/>
                </a:lnTo>
                <a:cubicBezTo>
                  <a:pt x="115500" y="366750"/>
                  <a:pt x="125250" y="369000"/>
                  <a:pt x="135750" y="369750"/>
                </a:cubicBezTo>
                <a:lnTo>
                  <a:pt x="135750" y="399750"/>
                </a:lnTo>
                <a:close/>
                <a:moveTo>
                  <a:pt x="75750" y="277500"/>
                </a:moveTo>
                <a:lnTo>
                  <a:pt x="75750" y="264000"/>
                </a:lnTo>
                <a:cubicBezTo>
                  <a:pt x="84750" y="268500"/>
                  <a:pt x="94500" y="272250"/>
                  <a:pt x="105750" y="275250"/>
                </a:cubicBezTo>
                <a:lnTo>
                  <a:pt x="105750" y="303000"/>
                </a:lnTo>
                <a:cubicBezTo>
                  <a:pt x="87000" y="296250"/>
                  <a:pt x="75750" y="287250"/>
                  <a:pt x="75750" y="277500"/>
                </a:cubicBezTo>
                <a:close/>
                <a:moveTo>
                  <a:pt x="75750" y="385500"/>
                </a:moveTo>
                <a:cubicBezTo>
                  <a:pt x="57000" y="378000"/>
                  <a:pt x="45750" y="369000"/>
                  <a:pt x="45750" y="360000"/>
                </a:cubicBezTo>
                <a:lnTo>
                  <a:pt x="45750" y="346500"/>
                </a:lnTo>
                <a:cubicBezTo>
                  <a:pt x="54750" y="351000"/>
                  <a:pt x="64500" y="354750"/>
                  <a:pt x="75750" y="357750"/>
                </a:cubicBezTo>
                <a:lnTo>
                  <a:pt x="75750" y="385500"/>
                </a:lnTo>
                <a:close/>
                <a:moveTo>
                  <a:pt x="45750" y="151500"/>
                </a:moveTo>
                <a:cubicBezTo>
                  <a:pt x="54750" y="156000"/>
                  <a:pt x="64500" y="159750"/>
                  <a:pt x="75750" y="162750"/>
                </a:cubicBezTo>
                <a:lnTo>
                  <a:pt x="75750" y="190500"/>
                </a:lnTo>
                <a:cubicBezTo>
                  <a:pt x="57000" y="183000"/>
                  <a:pt x="45750" y="174000"/>
                  <a:pt x="45750" y="165000"/>
                </a:cubicBezTo>
                <a:lnTo>
                  <a:pt x="45750" y="151500"/>
                </a:lnTo>
                <a:close/>
                <a:moveTo>
                  <a:pt x="135750" y="175500"/>
                </a:moveTo>
                <a:lnTo>
                  <a:pt x="135750" y="205500"/>
                </a:lnTo>
                <a:cubicBezTo>
                  <a:pt x="125250" y="204000"/>
                  <a:pt x="114750" y="202500"/>
                  <a:pt x="105750" y="200250"/>
                </a:cubicBezTo>
                <a:lnTo>
                  <a:pt x="105750" y="171000"/>
                </a:lnTo>
                <a:cubicBezTo>
                  <a:pt x="115500" y="172500"/>
                  <a:pt x="125250" y="174000"/>
                  <a:pt x="135750" y="175500"/>
                </a:cubicBezTo>
                <a:close/>
                <a:moveTo>
                  <a:pt x="210750" y="45000"/>
                </a:moveTo>
                <a:cubicBezTo>
                  <a:pt x="302250" y="45000"/>
                  <a:pt x="375750" y="65250"/>
                  <a:pt x="375750" y="90000"/>
                </a:cubicBezTo>
                <a:cubicBezTo>
                  <a:pt x="375750" y="114750"/>
                  <a:pt x="302250" y="135000"/>
                  <a:pt x="210750" y="135000"/>
                </a:cubicBezTo>
                <a:cubicBezTo>
                  <a:pt x="119250" y="135000"/>
                  <a:pt x="45750" y="114750"/>
                  <a:pt x="45750" y="90000"/>
                </a:cubicBezTo>
                <a:cubicBezTo>
                  <a:pt x="45750" y="65250"/>
                  <a:pt x="119250" y="45000"/>
                  <a:pt x="210750" y="45000"/>
                </a:cubicBezTo>
                <a:close/>
                <a:moveTo>
                  <a:pt x="255750" y="400500"/>
                </a:moveTo>
                <a:cubicBezTo>
                  <a:pt x="237000" y="393000"/>
                  <a:pt x="225750" y="384000"/>
                  <a:pt x="225750" y="375000"/>
                </a:cubicBezTo>
                <a:lnTo>
                  <a:pt x="225750" y="361500"/>
                </a:lnTo>
                <a:cubicBezTo>
                  <a:pt x="234750" y="366000"/>
                  <a:pt x="244500" y="369750"/>
                  <a:pt x="255750" y="372750"/>
                </a:cubicBezTo>
                <a:lnTo>
                  <a:pt x="255750" y="400500"/>
                </a:lnTo>
                <a:close/>
                <a:moveTo>
                  <a:pt x="345750" y="190500"/>
                </a:moveTo>
                <a:lnTo>
                  <a:pt x="345750" y="163500"/>
                </a:lnTo>
                <a:cubicBezTo>
                  <a:pt x="356250" y="160500"/>
                  <a:pt x="366750" y="156000"/>
                  <a:pt x="375750" y="151500"/>
                </a:cubicBezTo>
                <a:lnTo>
                  <a:pt x="375750" y="165000"/>
                </a:lnTo>
                <a:cubicBezTo>
                  <a:pt x="375750" y="174750"/>
                  <a:pt x="364500" y="183750"/>
                  <a:pt x="345750" y="190500"/>
                </a:cubicBezTo>
                <a:close/>
                <a:moveTo>
                  <a:pt x="285750" y="204750"/>
                </a:moveTo>
                <a:lnTo>
                  <a:pt x="285750" y="175500"/>
                </a:lnTo>
                <a:cubicBezTo>
                  <a:pt x="295500" y="174000"/>
                  <a:pt x="306000" y="172500"/>
                  <a:pt x="315750" y="171000"/>
                </a:cubicBezTo>
                <a:lnTo>
                  <a:pt x="315750" y="199500"/>
                </a:lnTo>
                <a:cubicBezTo>
                  <a:pt x="306750" y="201750"/>
                  <a:pt x="296250" y="203250"/>
                  <a:pt x="285750" y="204750"/>
                </a:cubicBezTo>
                <a:close/>
                <a:moveTo>
                  <a:pt x="225750" y="210000"/>
                </a:moveTo>
                <a:lnTo>
                  <a:pt x="225750" y="180000"/>
                </a:lnTo>
                <a:cubicBezTo>
                  <a:pt x="234750" y="180000"/>
                  <a:pt x="245250" y="179250"/>
                  <a:pt x="255750" y="178500"/>
                </a:cubicBezTo>
                <a:lnTo>
                  <a:pt x="255750" y="208500"/>
                </a:lnTo>
                <a:cubicBezTo>
                  <a:pt x="246000" y="209250"/>
                  <a:pt x="236250" y="209250"/>
                  <a:pt x="225750" y="210000"/>
                </a:cubicBezTo>
                <a:close/>
                <a:moveTo>
                  <a:pt x="165750" y="208500"/>
                </a:moveTo>
                <a:lnTo>
                  <a:pt x="165750" y="178500"/>
                </a:lnTo>
                <a:cubicBezTo>
                  <a:pt x="175500" y="179250"/>
                  <a:pt x="185250" y="180000"/>
                  <a:pt x="195750" y="180000"/>
                </a:cubicBezTo>
                <a:lnTo>
                  <a:pt x="195750" y="210000"/>
                </a:lnTo>
                <a:cubicBezTo>
                  <a:pt x="185250" y="209250"/>
                  <a:pt x="175500" y="209250"/>
                  <a:pt x="165750" y="208500"/>
                </a:cubicBezTo>
                <a:close/>
                <a:moveTo>
                  <a:pt x="555750" y="300000"/>
                </a:moveTo>
                <a:cubicBezTo>
                  <a:pt x="555750" y="324750"/>
                  <a:pt x="482250" y="345000"/>
                  <a:pt x="390750" y="345000"/>
                </a:cubicBezTo>
                <a:cubicBezTo>
                  <a:pt x="299250" y="345000"/>
                  <a:pt x="225750" y="324750"/>
                  <a:pt x="225750" y="300000"/>
                </a:cubicBezTo>
                <a:cubicBezTo>
                  <a:pt x="225750" y="275250"/>
                  <a:pt x="299250" y="255000"/>
                  <a:pt x="390750" y="255000"/>
                </a:cubicBezTo>
                <a:cubicBezTo>
                  <a:pt x="482250" y="255000"/>
                  <a:pt x="555750" y="275250"/>
                  <a:pt x="555750" y="300000"/>
                </a:cubicBezTo>
                <a:close/>
                <a:moveTo>
                  <a:pt x="600750" y="322500"/>
                </a:moveTo>
                <a:lnTo>
                  <a:pt x="600750" y="300000"/>
                </a:lnTo>
                <a:cubicBezTo>
                  <a:pt x="600750" y="264750"/>
                  <a:pt x="573000" y="239250"/>
                  <a:pt x="519000" y="225000"/>
                </a:cubicBezTo>
                <a:cubicBezTo>
                  <a:pt x="498750" y="219750"/>
                  <a:pt x="475500" y="215250"/>
                  <a:pt x="449250" y="213000"/>
                </a:cubicBezTo>
                <a:cubicBezTo>
                  <a:pt x="450000" y="210000"/>
                  <a:pt x="450000" y="206250"/>
                  <a:pt x="450000" y="202500"/>
                </a:cubicBezTo>
                <a:cubicBezTo>
                  <a:pt x="450000" y="181500"/>
                  <a:pt x="440250" y="163500"/>
                  <a:pt x="420000" y="150000"/>
                </a:cubicBezTo>
                <a:lnTo>
                  <a:pt x="420000" y="90000"/>
                </a:lnTo>
                <a:cubicBezTo>
                  <a:pt x="420000" y="54750"/>
                  <a:pt x="392250" y="29250"/>
                  <a:pt x="338250" y="15000"/>
                </a:cubicBezTo>
                <a:cubicBezTo>
                  <a:pt x="303000" y="5250"/>
                  <a:pt x="258000" y="0"/>
                  <a:pt x="210000" y="0"/>
                </a:cubicBezTo>
                <a:cubicBezTo>
                  <a:pt x="147000" y="0"/>
                  <a:pt x="0" y="9000"/>
                  <a:pt x="0" y="90000"/>
                </a:cubicBezTo>
                <a:lnTo>
                  <a:pt x="0" y="165000"/>
                </a:lnTo>
                <a:cubicBezTo>
                  <a:pt x="0" y="186000"/>
                  <a:pt x="9750" y="204000"/>
                  <a:pt x="30000" y="217500"/>
                </a:cubicBezTo>
                <a:lnTo>
                  <a:pt x="30000" y="231750"/>
                </a:lnTo>
                <a:cubicBezTo>
                  <a:pt x="12000" y="244500"/>
                  <a:pt x="0" y="261750"/>
                  <a:pt x="0" y="285000"/>
                </a:cubicBezTo>
                <a:lnTo>
                  <a:pt x="0" y="360000"/>
                </a:lnTo>
                <a:cubicBezTo>
                  <a:pt x="0" y="395250"/>
                  <a:pt x="27750" y="420750"/>
                  <a:pt x="81750" y="435000"/>
                </a:cubicBezTo>
                <a:cubicBezTo>
                  <a:pt x="117000" y="444750"/>
                  <a:pt x="162000" y="450000"/>
                  <a:pt x="210000" y="450000"/>
                </a:cubicBezTo>
                <a:cubicBezTo>
                  <a:pt x="210000" y="485250"/>
                  <a:pt x="237750" y="510750"/>
                  <a:pt x="291750" y="525000"/>
                </a:cubicBezTo>
                <a:cubicBezTo>
                  <a:pt x="327000" y="534750"/>
                  <a:pt x="372000" y="540000"/>
                  <a:pt x="420000" y="540000"/>
                </a:cubicBezTo>
                <a:cubicBezTo>
                  <a:pt x="483000" y="540000"/>
                  <a:pt x="630000" y="531000"/>
                  <a:pt x="630000" y="450000"/>
                </a:cubicBezTo>
                <a:lnTo>
                  <a:pt x="630000" y="375000"/>
                </a:lnTo>
                <a:cubicBezTo>
                  <a:pt x="630750" y="354000"/>
                  <a:pt x="621000" y="336000"/>
                  <a:pt x="600750" y="322500"/>
                </a:cubicBezTo>
                <a:close/>
              </a:path>
            </a:pathLst>
          </a:custGeom>
          <a:solidFill>
            <a:srgbClr val="00B0F0"/>
          </a:solidFill>
          <a:ln w="7441" cap="flat">
            <a:noFill/>
            <a:prstDash val="solid"/>
            <a:miter/>
          </a:ln>
        </p:spPr>
        <p:txBody>
          <a:bodyPr rtlCol="0" anchor="ctr"/>
          <a:lstStyle/>
          <a:p>
            <a:endParaRPr lang="zh-CN" altLang="en-US"/>
          </a:p>
        </p:txBody>
      </p:sp>
      <p:sp>
        <p:nvSpPr>
          <p:cNvPr id="22" name="矩形: 单圆角 21">
            <a:extLst>
              <a:ext uri="{FF2B5EF4-FFF2-40B4-BE49-F238E27FC236}">
                <a16:creationId xmlns:a16="http://schemas.microsoft.com/office/drawing/2014/main" id="{B8642657-8199-46A8-95B2-E5E89B24D409}"/>
              </a:ext>
            </a:extLst>
          </p:cNvPr>
          <p:cNvSpPr/>
          <p:nvPr/>
        </p:nvSpPr>
        <p:spPr>
          <a:xfrm flipV="1">
            <a:off x="1212177" y="3531177"/>
            <a:ext cx="1685711" cy="1576137"/>
          </a:xfrm>
          <a:prstGeom prst="round1Rect">
            <a:avLst>
              <a:gd name="adj" fmla="val 6396"/>
            </a:avLst>
          </a:prstGeom>
          <a:noFill/>
          <a:ln w="12700">
            <a:solidFill>
              <a:srgbClr val="2BC6EB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5C98AD6-6378-8440-BE4E-10EF6490CB0D}"/>
              </a:ext>
            </a:extLst>
          </p:cNvPr>
          <p:cNvSpPr txBox="1"/>
          <p:nvPr/>
        </p:nvSpPr>
        <p:spPr>
          <a:xfrm>
            <a:off x="1217290" y="3612151"/>
            <a:ext cx="1563235" cy="11010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1600"/>
              </a:lnSpc>
            </a:pPr>
            <a:r>
              <a:rPr lang="en-CN" sz="1200" dirty="0">
                <a:solidFill>
                  <a:schemeClr val="bg1"/>
                </a:solidFill>
                <a:latin typeface="Century Gothic" panose="020B0502020202020204" pitchFamily="34" charset="0"/>
              </a:rPr>
              <a:t>The containerized environment allows for easier scalability of the infrastructure</a:t>
            </a:r>
          </a:p>
        </p:txBody>
      </p:sp>
      <p:sp>
        <p:nvSpPr>
          <p:cNvPr id="19" name="矩形 18">
            <a:extLst>
              <a:ext uri="{FF2B5EF4-FFF2-40B4-BE49-F238E27FC236}">
                <a16:creationId xmlns:a16="http://schemas.microsoft.com/office/drawing/2014/main" id="{AC4B410E-304F-4143-8A94-F700EFF6181E}"/>
              </a:ext>
            </a:extLst>
          </p:cNvPr>
          <p:cNvSpPr/>
          <p:nvPr/>
        </p:nvSpPr>
        <p:spPr>
          <a:xfrm>
            <a:off x="1212178" y="3103819"/>
            <a:ext cx="1685710" cy="362204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0"/>
          <a:lstStyle/>
          <a:p>
            <a:pPr algn="ctr">
              <a:lnSpc>
                <a:spcPts val="1200"/>
              </a:lnSpc>
            </a:pPr>
            <a:r>
              <a:rPr lang="en-CN" altLang="zh-CN" sz="1200" b="1" dirty="0">
                <a:latin typeface="Century Gothic" panose="020B0502020202020204" pitchFamily="34" charset="0"/>
              </a:rPr>
              <a:t>Scale</a:t>
            </a:r>
          </a:p>
        </p:txBody>
      </p:sp>
      <p:sp>
        <p:nvSpPr>
          <p:cNvPr id="52" name="图形 52" descr="标尺">
            <a:extLst>
              <a:ext uri="{FF2B5EF4-FFF2-40B4-BE49-F238E27FC236}">
                <a16:creationId xmlns:a16="http://schemas.microsoft.com/office/drawing/2014/main" id="{53F873B3-E285-45DF-85EB-8C7B8407FE60}"/>
              </a:ext>
            </a:extLst>
          </p:cNvPr>
          <p:cNvSpPr>
            <a:spLocks noChangeAspect="1"/>
          </p:cNvSpPr>
          <p:nvPr/>
        </p:nvSpPr>
        <p:spPr>
          <a:xfrm>
            <a:off x="1790846" y="2277292"/>
            <a:ext cx="647278" cy="648000"/>
          </a:xfrm>
          <a:custGeom>
            <a:avLst/>
            <a:gdLst>
              <a:gd name="connsiteX0" fmla="*/ 519750 w 672750"/>
              <a:gd name="connsiteY0" fmla="*/ 0 h 673500"/>
              <a:gd name="connsiteX1" fmla="*/ 0 w 672750"/>
              <a:gd name="connsiteY1" fmla="*/ 519750 h 673500"/>
              <a:gd name="connsiteX2" fmla="*/ 153750 w 672750"/>
              <a:gd name="connsiteY2" fmla="*/ 673500 h 673500"/>
              <a:gd name="connsiteX3" fmla="*/ 672750 w 672750"/>
              <a:gd name="connsiteY3" fmla="*/ 154500 h 673500"/>
              <a:gd name="connsiteX4" fmla="*/ 519750 w 672750"/>
              <a:gd name="connsiteY4" fmla="*/ 0 h 673500"/>
              <a:gd name="connsiteX5" fmla="*/ 530250 w 672750"/>
              <a:gd name="connsiteY5" fmla="*/ 233250 h 673500"/>
              <a:gd name="connsiteX6" fmla="*/ 471750 w 672750"/>
              <a:gd name="connsiteY6" fmla="*/ 291750 h 673500"/>
              <a:gd name="connsiteX7" fmla="*/ 425250 w 672750"/>
              <a:gd name="connsiteY7" fmla="*/ 245250 h 673500"/>
              <a:gd name="connsiteX8" fmla="*/ 404250 w 672750"/>
              <a:gd name="connsiteY8" fmla="*/ 266250 h 673500"/>
              <a:gd name="connsiteX9" fmla="*/ 450750 w 672750"/>
              <a:gd name="connsiteY9" fmla="*/ 312750 h 673500"/>
              <a:gd name="connsiteX10" fmla="*/ 392250 w 672750"/>
              <a:gd name="connsiteY10" fmla="*/ 371250 h 673500"/>
              <a:gd name="connsiteX11" fmla="*/ 345750 w 672750"/>
              <a:gd name="connsiteY11" fmla="*/ 324750 h 673500"/>
              <a:gd name="connsiteX12" fmla="*/ 324750 w 672750"/>
              <a:gd name="connsiteY12" fmla="*/ 345750 h 673500"/>
              <a:gd name="connsiteX13" fmla="*/ 371250 w 672750"/>
              <a:gd name="connsiteY13" fmla="*/ 392250 h 673500"/>
              <a:gd name="connsiteX14" fmla="*/ 312750 w 672750"/>
              <a:gd name="connsiteY14" fmla="*/ 450750 h 673500"/>
              <a:gd name="connsiteX15" fmla="*/ 266250 w 672750"/>
              <a:gd name="connsiteY15" fmla="*/ 404250 h 673500"/>
              <a:gd name="connsiteX16" fmla="*/ 245250 w 672750"/>
              <a:gd name="connsiteY16" fmla="*/ 425250 h 673500"/>
              <a:gd name="connsiteX17" fmla="*/ 291750 w 672750"/>
              <a:gd name="connsiteY17" fmla="*/ 471750 h 673500"/>
              <a:gd name="connsiteX18" fmla="*/ 233250 w 672750"/>
              <a:gd name="connsiteY18" fmla="*/ 530250 h 673500"/>
              <a:gd name="connsiteX19" fmla="*/ 186750 w 672750"/>
              <a:gd name="connsiteY19" fmla="*/ 483750 h 673500"/>
              <a:gd name="connsiteX20" fmla="*/ 165750 w 672750"/>
              <a:gd name="connsiteY20" fmla="*/ 504750 h 673500"/>
              <a:gd name="connsiteX21" fmla="*/ 212250 w 672750"/>
              <a:gd name="connsiteY21" fmla="*/ 551250 h 673500"/>
              <a:gd name="connsiteX22" fmla="*/ 154500 w 672750"/>
              <a:gd name="connsiteY22" fmla="*/ 609000 h 673500"/>
              <a:gd name="connsiteX23" fmla="*/ 64500 w 672750"/>
              <a:gd name="connsiteY23" fmla="*/ 519000 h 673500"/>
              <a:gd name="connsiteX24" fmla="*/ 519750 w 672750"/>
              <a:gd name="connsiteY24" fmla="*/ 63750 h 673500"/>
              <a:gd name="connsiteX25" fmla="*/ 609750 w 672750"/>
              <a:gd name="connsiteY25" fmla="*/ 153750 h 673500"/>
              <a:gd name="connsiteX26" fmla="*/ 552000 w 672750"/>
              <a:gd name="connsiteY26" fmla="*/ 211500 h 673500"/>
              <a:gd name="connsiteX27" fmla="*/ 505500 w 672750"/>
              <a:gd name="connsiteY27" fmla="*/ 165000 h 673500"/>
              <a:gd name="connsiteX28" fmla="*/ 483750 w 672750"/>
              <a:gd name="connsiteY28" fmla="*/ 186750 h 673500"/>
              <a:gd name="connsiteX29" fmla="*/ 530250 w 672750"/>
              <a:gd name="connsiteY29" fmla="*/ 233250 h 673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672750" h="673500">
                <a:moveTo>
                  <a:pt x="519750" y="0"/>
                </a:moveTo>
                <a:lnTo>
                  <a:pt x="0" y="519750"/>
                </a:lnTo>
                <a:lnTo>
                  <a:pt x="153750" y="673500"/>
                </a:lnTo>
                <a:lnTo>
                  <a:pt x="672750" y="154500"/>
                </a:lnTo>
                <a:lnTo>
                  <a:pt x="519750" y="0"/>
                </a:lnTo>
                <a:close/>
                <a:moveTo>
                  <a:pt x="530250" y="233250"/>
                </a:moveTo>
                <a:lnTo>
                  <a:pt x="471750" y="291750"/>
                </a:lnTo>
                <a:lnTo>
                  <a:pt x="425250" y="245250"/>
                </a:lnTo>
                <a:lnTo>
                  <a:pt x="404250" y="266250"/>
                </a:lnTo>
                <a:lnTo>
                  <a:pt x="450750" y="312750"/>
                </a:lnTo>
                <a:lnTo>
                  <a:pt x="392250" y="371250"/>
                </a:lnTo>
                <a:lnTo>
                  <a:pt x="345750" y="324750"/>
                </a:lnTo>
                <a:lnTo>
                  <a:pt x="324750" y="345750"/>
                </a:lnTo>
                <a:lnTo>
                  <a:pt x="371250" y="392250"/>
                </a:lnTo>
                <a:lnTo>
                  <a:pt x="312750" y="450750"/>
                </a:lnTo>
                <a:lnTo>
                  <a:pt x="266250" y="404250"/>
                </a:lnTo>
                <a:lnTo>
                  <a:pt x="245250" y="425250"/>
                </a:lnTo>
                <a:lnTo>
                  <a:pt x="291750" y="471750"/>
                </a:lnTo>
                <a:lnTo>
                  <a:pt x="233250" y="530250"/>
                </a:lnTo>
                <a:lnTo>
                  <a:pt x="186750" y="483750"/>
                </a:lnTo>
                <a:lnTo>
                  <a:pt x="165750" y="504750"/>
                </a:lnTo>
                <a:lnTo>
                  <a:pt x="212250" y="551250"/>
                </a:lnTo>
                <a:lnTo>
                  <a:pt x="154500" y="609000"/>
                </a:lnTo>
                <a:lnTo>
                  <a:pt x="64500" y="519000"/>
                </a:lnTo>
                <a:lnTo>
                  <a:pt x="519750" y="63750"/>
                </a:lnTo>
                <a:lnTo>
                  <a:pt x="609750" y="153750"/>
                </a:lnTo>
                <a:lnTo>
                  <a:pt x="552000" y="211500"/>
                </a:lnTo>
                <a:lnTo>
                  <a:pt x="505500" y="165000"/>
                </a:lnTo>
                <a:lnTo>
                  <a:pt x="483750" y="186750"/>
                </a:lnTo>
                <a:lnTo>
                  <a:pt x="530250" y="233250"/>
                </a:lnTo>
                <a:close/>
              </a:path>
            </a:pathLst>
          </a:custGeom>
          <a:solidFill>
            <a:srgbClr val="00B0F0"/>
          </a:solidFill>
          <a:ln w="7441" cap="flat">
            <a:noFill/>
            <a:prstDash val="solid"/>
            <a:miter/>
          </a:ln>
        </p:spPr>
        <p:txBody>
          <a:bodyPr rtlCol="0" anchor="ctr"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3459298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74F4EA-61F9-0A4D-92F8-82C97B08FE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Docker and K8s Make DevOps Possible</a:t>
            </a:r>
            <a:endParaRPr lang="en-CN" dirty="0"/>
          </a:p>
        </p:txBody>
      </p:sp>
      <p:pic>
        <p:nvPicPr>
          <p:cNvPr id="34" name="图片 33">
            <a:extLst>
              <a:ext uri="{FF2B5EF4-FFF2-40B4-BE49-F238E27FC236}">
                <a16:creationId xmlns:a16="http://schemas.microsoft.com/office/drawing/2014/main" id="{E6904FFE-5ED4-8448-A00D-A82DA5483B8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15162"/>
          <a:stretch/>
        </p:blipFill>
        <p:spPr>
          <a:xfrm>
            <a:off x="3135388" y="2388641"/>
            <a:ext cx="6102434" cy="2962253"/>
          </a:xfrm>
          <a:prstGeom prst="rect">
            <a:avLst/>
          </a:prstGeom>
        </p:spPr>
      </p:pic>
      <p:sp>
        <p:nvSpPr>
          <p:cNvPr id="3" name="圆角矩形 2">
            <a:extLst>
              <a:ext uri="{FF2B5EF4-FFF2-40B4-BE49-F238E27FC236}">
                <a16:creationId xmlns:a16="http://schemas.microsoft.com/office/drawing/2014/main" id="{AC7A3D6D-DD22-FC45-8356-00800E24A3E0}"/>
              </a:ext>
            </a:extLst>
          </p:cNvPr>
          <p:cNvSpPr/>
          <p:nvPr/>
        </p:nvSpPr>
        <p:spPr>
          <a:xfrm>
            <a:off x="3749981" y="1813530"/>
            <a:ext cx="700915" cy="449305"/>
          </a:xfrm>
          <a:prstGeom prst="roundRect">
            <a:avLst/>
          </a:prstGeom>
          <a:solidFill>
            <a:schemeClr val="bg1"/>
          </a:solidFill>
          <a:ln w="9525" cap="rnd">
            <a:solidFill>
              <a:srgbClr val="39A8DD"/>
            </a:solidFill>
            <a:prstDash val="solid"/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圆角矩形 56">
            <a:extLst>
              <a:ext uri="{FF2B5EF4-FFF2-40B4-BE49-F238E27FC236}">
                <a16:creationId xmlns:a16="http://schemas.microsoft.com/office/drawing/2014/main" id="{81B2F663-70D4-FB48-AA53-BEA92540F1D9}"/>
              </a:ext>
            </a:extLst>
          </p:cNvPr>
          <p:cNvSpPr/>
          <p:nvPr/>
        </p:nvSpPr>
        <p:spPr>
          <a:xfrm>
            <a:off x="4666561" y="1813530"/>
            <a:ext cx="700915" cy="449305"/>
          </a:xfrm>
          <a:prstGeom prst="roundRect">
            <a:avLst/>
          </a:prstGeom>
          <a:solidFill>
            <a:schemeClr val="bg1"/>
          </a:solidFill>
          <a:ln w="9525" cap="rnd">
            <a:solidFill>
              <a:srgbClr val="39A8DD"/>
            </a:solidFill>
            <a:prstDash val="solid"/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3186433-FA99-2B4E-A6BC-7819E997E37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69427" y="1931842"/>
            <a:ext cx="519228" cy="217021"/>
          </a:xfrm>
          <a:prstGeom prst="rect">
            <a:avLst/>
          </a:prstGeom>
          <a:noFill/>
          <a:ln w="12700" cap="rnd">
            <a:noFill/>
            <a:prstDash val="lgDash"/>
          </a:ln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B97351D0-B4A0-024C-A6D1-D5BBFB1702F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49981" y="1896496"/>
            <a:ext cx="648009" cy="286161"/>
          </a:xfrm>
          <a:prstGeom prst="rect">
            <a:avLst/>
          </a:prstGeom>
          <a:noFill/>
          <a:ln w="12700" cap="rnd">
            <a:noFill/>
            <a:prstDash val="lgDash"/>
          </a:ln>
        </p:spPr>
      </p:pic>
      <p:sp>
        <p:nvSpPr>
          <p:cNvPr id="58" name="圆角矩形 57">
            <a:extLst>
              <a:ext uri="{FF2B5EF4-FFF2-40B4-BE49-F238E27FC236}">
                <a16:creationId xmlns:a16="http://schemas.microsoft.com/office/drawing/2014/main" id="{5C8C10EA-8430-BE43-B82C-260A403353A7}"/>
              </a:ext>
            </a:extLst>
          </p:cNvPr>
          <p:cNvSpPr/>
          <p:nvPr/>
        </p:nvSpPr>
        <p:spPr>
          <a:xfrm>
            <a:off x="2081417" y="3973475"/>
            <a:ext cx="700915" cy="449305"/>
          </a:xfrm>
          <a:prstGeom prst="roundRect">
            <a:avLst/>
          </a:prstGeom>
          <a:solidFill>
            <a:schemeClr val="bg1"/>
          </a:solidFill>
          <a:ln w="9525" cap="rnd">
            <a:solidFill>
              <a:srgbClr val="39A8DD"/>
            </a:solidFill>
            <a:prstDash val="solid"/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圆角矩形 58">
            <a:extLst>
              <a:ext uri="{FF2B5EF4-FFF2-40B4-BE49-F238E27FC236}">
                <a16:creationId xmlns:a16="http://schemas.microsoft.com/office/drawing/2014/main" id="{E479F064-07A4-EE44-982D-22558A56C7E6}"/>
              </a:ext>
            </a:extLst>
          </p:cNvPr>
          <p:cNvSpPr/>
          <p:nvPr/>
        </p:nvSpPr>
        <p:spPr>
          <a:xfrm>
            <a:off x="2081417" y="3365123"/>
            <a:ext cx="700915" cy="449305"/>
          </a:xfrm>
          <a:prstGeom prst="roundRect">
            <a:avLst/>
          </a:prstGeom>
          <a:solidFill>
            <a:schemeClr val="bg1"/>
          </a:solidFill>
          <a:ln w="9525" cap="rnd">
            <a:solidFill>
              <a:srgbClr val="39A8DD"/>
            </a:solidFill>
            <a:prstDash val="solid"/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BDB293E-D05B-3A42-8D7E-CDD50B8497B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86207" y="3405525"/>
            <a:ext cx="407825" cy="348944"/>
          </a:xfrm>
          <a:prstGeom prst="rect">
            <a:avLst/>
          </a:prstGeom>
          <a:noFill/>
          <a:ln w="12700" cap="rnd">
            <a:noFill/>
            <a:prstDash val="lgDash"/>
          </a:ln>
        </p:spPr>
      </p:pic>
      <p:pic>
        <p:nvPicPr>
          <p:cNvPr id="101" name="Picture 2" descr="Kubernetes – Logos Download">
            <a:extLst>
              <a:ext uri="{FF2B5EF4-FFF2-40B4-BE49-F238E27FC236}">
                <a16:creationId xmlns:a16="http://schemas.microsoft.com/office/drawing/2014/main" id="{264DECD7-99B2-4028-8EB3-18920FB8EAE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1879" y="4071109"/>
            <a:ext cx="499613" cy="254035"/>
          </a:xfrm>
          <a:prstGeom prst="rect">
            <a:avLst/>
          </a:prstGeom>
          <a:noFill/>
          <a:ln w="12700" cap="rnd">
            <a:noFill/>
            <a:prstDash val="lgDash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0" name="圆角矩形 59">
            <a:extLst>
              <a:ext uri="{FF2B5EF4-FFF2-40B4-BE49-F238E27FC236}">
                <a16:creationId xmlns:a16="http://schemas.microsoft.com/office/drawing/2014/main" id="{1452AB5A-A3E1-A043-B5E9-36D5BE61B413}"/>
              </a:ext>
            </a:extLst>
          </p:cNvPr>
          <p:cNvSpPr/>
          <p:nvPr/>
        </p:nvSpPr>
        <p:spPr>
          <a:xfrm>
            <a:off x="4281263" y="5509403"/>
            <a:ext cx="700915" cy="449305"/>
          </a:xfrm>
          <a:prstGeom prst="roundRect">
            <a:avLst/>
          </a:prstGeom>
          <a:solidFill>
            <a:schemeClr val="bg1"/>
          </a:solidFill>
          <a:ln w="9525" cap="rnd">
            <a:solidFill>
              <a:srgbClr val="39A8DD"/>
            </a:solidFill>
            <a:prstDash val="solid"/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CA906430-1152-9C4B-9FE6-B4C273A8FDA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442512" y="5555364"/>
            <a:ext cx="395758" cy="357381"/>
          </a:xfrm>
          <a:prstGeom prst="rect">
            <a:avLst/>
          </a:prstGeom>
          <a:noFill/>
          <a:ln w="12700" cap="rnd">
            <a:noFill/>
            <a:prstDash val="lgDash"/>
          </a:ln>
        </p:spPr>
      </p:pic>
      <p:sp>
        <p:nvSpPr>
          <p:cNvPr id="61" name="圆角矩形 60">
            <a:extLst>
              <a:ext uri="{FF2B5EF4-FFF2-40B4-BE49-F238E27FC236}">
                <a16:creationId xmlns:a16="http://schemas.microsoft.com/office/drawing/2014/main" id="{0E920A48-6058-F34D-BC29-B539A0F37119}"/>
              </a:ext>
            </a:extLst>
          </p:cNvPr>
          <p:cNvSpPr/>
          <p:nvPr/>
        </p:nvSpPr>
        <p:spPr>
          <a:xfrm>
            <a:off x="5836147" y="5106060"/>
            <a:ext cx="700915" cy="449305"/>
          </a:xfrm>
          <a:prstGeom prst="roundRect">
            <a:avLst/>
          </a:prstGeom>
          <a:solidFill>
            <a:schemeClr val="bg1"/>
          </a:solidFill>
          <a:ln w="9525" cap="rnd">
            <a:solidFill>
              <a:srgbClr val="39A8DD"/>
            </a:solidFill>
            <a:prstDash val="solid"/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2" name="圆角矩形 61">
            <a:extLst>
              <a:ext uri="{FF2B5EF4-FFF2-40B4-BE49-F238E27FC236}">
                <a16:creationId xmlns:a16="http://schemas.microsoft.com/office/drawing/2014/main" id="{0B87CC07-C5BD-3543-9E2E-A6F5DADC1BD5}"/>
              </a:ext>
            </a:extLst>
          </p:cNvPr>
          <p:cNvSpPr/>
          <p:nvPr/>
        </p:nvSpPr>
        <p:spPr>
          <a:xfrm>
            <a:off x="7136404" y="5509403"/>
            <a:ext cx="700915" cy="449305"/>
          </a:xfrm>
          <a:prstGeom prst="roundRect">
            <a:avLst/>
          </a:prstGeom>
          <a:solidFill>
            <a:schemeClr val="bg1"/>
          </a:solidFill>
          <a:ln w="9525" cap="rnd">
            <a:solidFill>
              <a:srgbClr val="39A8DD"/>
            </a:solidFill>
            <a:prstDash val="solid"/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3" name="圆角矩形 62">
            <a:extLst>
              <a:ext uri="{FF2B5EF4-FFF2-40B4-BE49-F238E27FC236}">
                <a16:creationId xmlns:a16="http://schemas.microsoft.com/office/drawing/2014/main" id="{8DA86F25-DB48-964E-8FB6-A804E15FC93D}"/>
              </a:ext>
            </a:extLst>
          </p:cNvPr>
          <p:cNvSpPr/>
          <p:nvPr/>
        </p:nvSpPr>
        <p:spPr>
          <a:xfrm>
            <a:off x="7937564" y="5509403"/>
            <a:ext cx="700915" cy="449305"/>
          </a:xfrm>
          <a:prstGeom prst="roundRect">
            <a:avLst/>
          </a:prstGeom>
          <a:solidFill>
            <a:schemeClr val="bg1"/>
          </a:solidFill>
          <a:ln w="9525" cap="rnd">
            <a:solidFill>
              <a:srgbClr val="39A8DD"/>
            </a:solidFill>
            <a:prstDash val="solid"/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F55C509C-142A-0D4B-8108-908348CBDDE4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047635" y="5148566"/>
            <a:ext cx="261318" cy="360837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4E63555D-B320-3448-BD90-1B8DE10C396C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351202" y="5555364"/>
            <a:ext cx="318111" cy="324473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D3819DFC-A81F-5140-8612-9DDA5CCDA72B}"/>
              </a:ext>
            </a:extLst>
          </p:cNvPr>
          <p:cNvPicPr>
            <a:picLocks noChangeAspect="1"/>
          </p:cNvPicPr>
          <p:nvPr/>
        </p:nvPicPr>
        <p:blipFill rotWithShape="1">
          <a:blip r:embed="rId10"/>
          <a:srcRect l="28887" t="17595" r="28237" b="12261"/>
          <a:stretch/>
        </p:blipFill>
        <p:spPr>
          <a:xfrm>
            <a:off x="8105105" y="5555364"/>
            <a:ext cx="414261" cy="422548"/>
          </a:xfrm>
          <a:prstGeom prst="rect">
            <a:avLst/>
          </a:prstGeom>
        </p:spPr>
      </p:pic>
      <p:sp>
        <p:nvSpPr>
          <p:cNvPr id="65" name="圆角矩形 64">
            <a:extLst>
              <a:ext uri="{FF2B5EF4-FFF2-40B4-BE49-F238E27FC236}">
                <a16:creationId xmlns:a16="http://schemas.microsoft.com/office/drawing/2014/main" id="{FD53E44A-B2EE-8D4F-A8FC-5AD925732681}"/>
              </a:ext>
            </a:extLst>
          </p:cNvPr>
          <p:cNvSpPr/>
          <p:nvPr/>
        </p:nvSpPr>
        <p:spPr>
          <a:xfrm>
            <a:off x="9409669" y="3365123"/>
            <a:ext cx="700915" cy="449305"/>
          </a:xfrm>
          <a:prstGeom prst="roundRect">
            <a:avLst/>
          </a:prstGeom>
          <a:solidFill>
            <a:schemeClr val="bg1"/>
          </a:solidFill>
          <a:ln w="9525" cap="rnd">
            <a:solidFill>
              <a:srgbClr val="39A8DD"/>
            </a:solidFill>
            <a:prstDash val="solid"/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8" name="组合 17">
            <a:extLst>
              <a:ext uri="{FF2B5EF4-FFF2-40B4-BE49-F238E27FC236}">
                <a16:creationId xmlns:a16="http://schemas.microsoft.com/office/drawing/2014/main" id="{9453764D-EE8F-5D4D-A22B-466E4E27B252}"/>
              </a:ext>
            </a:extLst>
          </p:cNvPr>
          <p:cNvGrpSpPr/>
          <p:nvPr/>
        </p:nvGrpSpPr>
        <p:grpSpPr>
          <a:xfrm>
            <a:off x="9409669" y="3973475"/>
            <a:ext cx="700915" cy="449305"/>
            <a:chOff x="9409669" y="3973475"/>
            <a:chExt cx="700915" cy="449305"/>
          </a:xfrm>
        </p:grpSpPr>
        <p:sp>
          <p:nvSpPr>
            <p:cNvPr id="64" name="圆角矩形 63">
              <a:extLst>
                <a:ext uri="{FF2B5EF4-FFF2-40B4-BE49-F238E27FC236}">
                  <a16:creationId xmlns:a16="http://schemas.microsoft.com/office/drawing/2014/main" id="{7103BDC5-265D-284E-8BA8-C390A9256575}"/>
                </a:ext>
              </a:extLst>
            </p:cNvPr>
            <p:cNvSpPr/>
            <p:nvPr/>
          </p:nvSpPr>
          <p:spPr>
            <a:xfrm>
              <a:off x="9409669" y="3973475"/>
              <a:ext cx="700915" cy="449305"/>
            </a:xfrm>
            <a:prstGeom prst="roundRect">
              <a:avLst/>
            </a:prstGeom>
            <a:solidFill>
              <a:schemeClr val="bg1"/>
            </a:solidFill>
            <a:ln w="9525" cap="rnd">
              <a:solidFill>
                <a:srgbClr val="39A8DD"/>
              </a:solidFill>
              <a:prstDash val="solid"/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id="{0E522653-78C4-EC4A-A1DF-94C1749C835D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/>
            <a:stretch>
              <a:fillRect/>
            </a:stretch>
          </p:blipFill>
          <p:spPr>
            <a:xfrm>
              <a:off x="9628654" y="4017700"/>
              <a:ext cx="293191" cy="360850"/>
            </a:xfrm>
            <a:prstGeom prst="rect">
              <a:avLst/>
            </a:prstGeom>
          </p:spPr>
        </p:pic>
      </p:grpSp>
      <p:pic>
        <p:nvPicPr>
          <p:cNvPr id="8" name="Picture 2" descr="Kubernetes – Logos Download">
            <a:extLst>
              <a:ext uri="{FF2B5EF4-FFF2-40B4-BE49-F238E27FC236}">
                <a16:creationId xmlns:a16="http://schemas.microsoft.com/office/drawing/2014/main" id="{58222361-10F0-384C-AE5E-DE42CAE11D2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12928" y="3469637"/>
            <a:ext cx="472526" cy="240262"/>
          </a:xfrm>
          <a:prstGeom prst="rect">
            <a:avLst/>
          </a:prstGeom>
          <a:noFill/>
          <a:ln w="12700" cap="rnd">
            <a:noFill/>
            <a:prstDash val="lgDash"/>
          </a:ln>
        </p:spPr>
      </p:pic>
      <p:sp>
        <p:nvSpPr>
          <p:cNvPr id="66" name="圆角矩形 65">
            <a:extLst>
              <a:ext uri="{FF2B5EF4-FFF2-40B4-BE49-F238E27FC236}">
                <a16:creationId xmlns:a16="http://schemas.microsoft.com/office/drawing/2014/main" id="{F927BC1B-6ABC-DD41-BE27-0602C4C30E9E}"/>
              </a:ext>
            </a:extLst>
          </p:cNvPr>
          <p:cNvSpPr/>
          <p:nvPr/>
        </p:nvSpPr>
        <p:spPr>
          <a:xfrm>
            <a:off x="7430445" y="1813530"/>
            <a:ext cx="700915" cy="449305"/>
          </a:xfrm>
          <a:prstGeom prst="roundRect">
            <a:avLst/>
          </a:prstGeom>
          <a:solidFill>
            <a:schemeClr val="bg1"/>
          </a:solidFill>
          <a:ln w="9525" cap="rnd">
            <a:solidFill>
              <a:srgbClr val="39A8DD"/>
            </a:solidFill>
            <a:prstDash val="solid"/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10EBBFA7-F6D2-A246-9051-552782E02C7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593170" y="1877555"/>
            <a:ext cx="375463" cy="3212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28795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7" grpId="0" animBg="1"/>
      <p:bldP spid="60" grpId="0" animBg="1"/>
      <p:bldP spid="61" grpId="0" animBg="1"/>
      <p:bldP spid="62" grpId="0" animBg="1"/>
      <p:bldP spid="63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:a16="http://schemas.microsoft.com/office/drawing/2014/main" id="{1F11AFC4-337E-A54F-84C9-FD217E47249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58473" y="675250"/>
            <a:ext cx="7253021" cy="6858000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45E695D-460D-A340-A1C9-6459148596B4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777564" y="2356643"/>
            <a:ext cx="10214841" cy="2144713"/>
          </a:xfrm>
        </p:spPr>
        <p:txBody>
          <a:bodyPr>
            <a:normAutofit/>
          </a:bodyPr>
          <a:lstStyle/>
          <a:p>
            <a:pPr algn="ctr"/>
            <a:r>
              <a:rPr lang="en-CN" sz="2800" dirty="0"/>
              <a:t>Sangfor Enables You A Smooth Transition </a:t>
            </a:r>
            <a:r>
              <a:rPr lang="en-US" sz="2800" dirty="0"/>
              <a:t>to Containerization</a:t>
            </a:r>
            <a:endParaRPr lang="en-CN" sz="2800" dirty="0"/>
          </a:p>
        </p:txBody>
      </p:sp>
    </p:spTree>
    <p:extLst>
      <p:ext uri="{BB962C8B-B14F-4D97-AF65-F5344CB8AC3E}">
        <p14:creationId xmlns:p14="http://schemas.microsoft.com/office/powerpoint/2010/main" val="33846999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梯形 543">
            <a:extLst>
              <a:ext uri="{FF2B5EF4-FFF2-40B4-BE49-F238E27FC236}">
                <a16:creationId xmlns:a16="http://schemas.microsoft.com/office/drawing/2014/main" id="{2B3CFFB9-4089-334B-A131-722AF1D0766F}"/>
              </a:ext>
            </a:extLst>
          </p:cNvPr>
          <p:cNvSpPr/>
          <p:nvPr/>
        </p:nvSpPr>
        <p:spPr bwMode="auto">
          <a:xfrm rot="10800000">
            <a:off x="3200505" y="3583792"/>
            <a:ext cx="5830765" cy="1237031"/>
          </a:xfrm>
          <a:prstGeom prst="trapezoid">
            <a:avLst>
              <a:gd name="adj" fmla="val 105574"/>
            </a:avLst>
          </a:prstGeom>
          <a:gradFill flip="none" rotWithShape="1">
            <a:gsLst>
              <a:gs pos="0">
                <a:srgbClr val="63C4AB">
                  <a:alpha val="30000"/>
                </a:srgbClr>
              </a:gs>
              <a:gs pos="99000">
                <a:srgbClr val="79BD28">
                  <a:alpha val="0"/>
                </a:srgbClr>
              </a:gs>
            </a:gsLst>
            <a:lin ang="5400000" scaled="1"/>
            <a:tileRect/>
          </a:gradFill>
          <a:ln w="25400" cap="flat" cmpd="sng" algn="ctr">
            <a:noFill/>
            <a:prstDash val="solid"/>
          </a:ln>
          <a:effectLst/>
        </p:spPr>
        <p:txBody>
          <a:bodyPr anchor="ctr"/>
          <a:lstStyle/>
          <a:p>
            <a:pPr algn="ctr" defTabSz="499586">
              <a:defRPr/>
            </a:pPr>
            <a:endParaRPr lang="zh-CN" altLang="en-US" sz="1350" kern="0">
              <a:solidFill>
                <a:prstClr val="white"/>
              </a:solidFill>
              <a:latin typeface="Century Gothic" panose="020B0502020202020204" pitchFamily="34" charset="0"/>
              <a:cs typeface="微软雅黑" panose="020B0503020204020204" pitchFamily="34" charset="-122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7598C78-7CAB-F843-AD74-F180FBA344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N" dirty="0"/>
              <a:t>A </a:t>
            </a:r>
            <a:r>
              <a:rPr lang="en-US" dirty="0"/>
              <a:t>Recap of </a:t>
            </a:r>
            <a:r>
              <a:rPr lang="en-US" dirty="0" err="1"/>
              <a:t>Sangfor</a:t>
            </a:r>
            <a:r>
              <a:rPr lang="en-US" dirty="0"/>
              <a:t> HCI</a:t>
            </a:r>
            <a:endParaRPr lang="en-CN" dirty="0"/>
          </a:p>
        </p:txBody>
      </p:sp>
      <p:sp>
        <p:nvSpPr>
          <p:cNvPr id="4" name="矩形 553">
            <a:extLst>
              <a:ext uri="{FF2B5EF4-FFF2-40B4-BE49-F238E27FC236}">
                <a16:creationId xmlns:a16="http://schemas.microsoft.com/office/drawing/2014/main" id="{424B2448-5B83-BE4A-84A0-F779766F8ADF}"/>
              </a:ext>
            </a:extLst>
          </p:cNvPr>
          <p:cNvSpPr/>
          <p:nvPr/>
        </p:nvSpPr>
        <p:spPr>
          <a:xfrm>
            <a:off x="2553684" y="1713724"/>
            <a:ext cx="6984000" cy="4416488"/>
          </a:xfrm>
          <a:prstGeom prst="rect">
            <a:avLst/>
          </a:prstGeom>
          <a:noFill/>
          <a:ln w="12700">
            <a:solidFill>
              <a:srgbClr val="00B0F0"/>
            </a:solidFill>
            <a:prstDash val="dash"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285750" indent="-285750" algn="ctr" defTabSz="914400">
              <a:lnSpc>
                <a:spcPct val="150000"/>
              </a:lnSpc>
              <a:spcBef>
                <a:spcPct val="0"/>
              </a:spcBef>
              <a:buFont typeface="Arial" charset="0"/>
              <a:buChar char="•"/>
            </a:pPr>
            <a:endParaRPr lang="zh-CN" altLang="en-US" sz="1600" dirty="0">
              <a:latin typeface="Century Gothic" panose="020B0502020202020204" pitchFamily="34" charset="0"/>
              <a:ea typeface="微软雅黑"/>
              <a:cs typeface="微软雅黑"/>
            </a:endParaRPr>
          </a:p>
        </p:txBody>
      </p:sp>
      <p:sp>
        <p:nvSpPr>
          <p:cNvPr id="5" name="矩形 556">
            <a:extLst>
              <a:ext uri="{FF2B5EF4-FFF2-40B4-BE49-F238E27FC236}">
                <a16:creationId xmlns:a16="http://schemas.microsoft.com/office/drawing/2014/main" id="{5E6CEC7A-D55B-4A46-BB31-320CA4E204A2}"/>
              </a:ext>
            </a:extLst>
          </p:cNvPr>
          <p:cNvSpPr/>
          <p:nvPr/>
        </p:nvSpPr>
        <p:spPr>
          <a:xfrm>
            <a:off x="2544353" y="1665986"/>
            <a:ext cx="7010400" cy="369332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  <a:latin typeface="Century Gothic" panose="020B0502020202020204" pitchFamily="34" charset="0"/>
              <a:ea typeface="微软雅黑"/>
              <a:cs typeface="微软雅黑"/>
            </a:endParaRPr>
          </a:p>
        </p:txBody>
      </p:sp>
      <p:sp>
        <p:nvSpPr>
          <p:cNvPr id="6" name="矩形 515">
            <a:extLst>
              <a:ext uri="{FF2B5EF4-FFF2-40B4-BE49-F238E27FC236}">
                <a16:creationId xmlns:a16="http://schemas.microsoft.com/office/drawing/2014/main" id="{B94940B6-C886-5945-94E0-0E8E49785B1E}"/>
              </a:ext>
            </a:extLst>
          </p:cNvPr>
          <p:cNvSpPr/>
          <p:nvPr/>
        </p:nvSpPr>
        <p:spPr>
          <a:xfrm>
            <a:off x="5300790" y="1667845"/>
            <a:ext cx="1497526" cy="369332"/>
          </a:xfrm>
          <a:prstGeom prst="rect">
            <a:avLst/>
          </a:prstGeom>
        </p:spPr>
        <p:txBody>
          <a:bodyPr wrap="none" anchor="ctr">
            <a:spAutoFit/>
          </a:bodyPr>
          <a:lstStyle>
            <a:defPPr>
              <a:defRPr lang="zh-CN"/>
            </a:defPPr>
            <a:lvl1pPr marL="0" algn="l" defTabSz="914306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153" algn="l" defTabSz="914306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306" algn="l" defTabSz="914306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459" algn="l" defTabSz="914306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612" algn="l" defTabSz="914306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5765" algn="l" defTabSz="914306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2917" algn="l" defTabSz="914306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070" algn="l" defTabSz="914306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223" algn="l" defTabSz="914306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/>
                <a:cs typeface="微软雅黑"/>
              </a:rPr>
              <a:t>Sangfor HCI</a:t>
            </a:r>
          </a:p>
        </p:txBody>
      </p:sp>
      <p:pic>
        <p:nvPicPr>
          <p:cNvPr id="7" name="图片 523" descr="2U服务器丝印图.png">
            <a:extLst>
              <a:ext uri="{FF2B5EF4-FFF2-40B4-BE49-F238E27FC236}">
                <a16:creationId xmlns:a16="http://schemas.microsoft.com/office/drawing/2014/main" id="{7DE3EC18-7A11-2040-AE41-842B392B742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419290" y="5197221"/>
            <a:ext cx="3353419" cy="934947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图片 524" descr="2U服务器丝印图.png">
            <a:extLst>
              <a:ext uri="{FF2B5EF4-FFF2-40B4-BE49-F238E27FC236}">
                <a16:creationId xmlns:a16="http://schemas.microsoft.com/office/drawing/2014/main" id="{EC9095BB-D7EA-7446-9E31-B57906D15EC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419290" y="4615462"/>
            <a:ext cx="3353419" cy="934947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图片 525" descr="2U服务器丝印图.png">
            <a:extLst>
              <a:ext uri="{FF2B5EF4-FFF2-40B4-BE49-F238E27FC236}">
                <a16:creationId xmlns:a16="http://schemas.microsoft.com/office/drawing/2014/main" id="{BE3EBB01-508A-4C4B-887A-F041D2130F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419290" y="4055778"/>
            <a:ext cx="3353419" cy="934947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图片 527">
            <a:extLst>
              <a:ext uri="{FF2B5EF4-FFF2-40B4-BE49-F238E27FC236}">
                <a16:creationId xmlns:a16="http://schemas.microsoft.com/office/drawing/2014/main" id="{FC6997E0-7CBE-0146-86F4-605B97139DAB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875" r="98542"/>
                    </a14:imgEffect>
                  </a14:imgLayer>
                </a14:imgProps>
              </a:ext>
            </a:extLst>
          </a:blip>
          <a:srcRect l="2623" t="51448" r="2909" b="36900"/>
          <a:stretch/>
        </p:blipFill>
        <p:spPr>
          <a:xfrm>
            <a:off x="4466976" y="4089188"/>
            <a:ext cx="3258047" cy="356804"/>
          </a:xfrm>
          <a:prstGeom prst="rect">
            <a:avLst/>
          </a:prstGeom>
        </p:spPr>
      </p:pic>
      <p:sp>
        <p:nvSpPr>
          <p:cNvPr id="13" name="文本框 92">
            <a:extLst>
              <a:ext uri="{FF2B5EF4-FFF2-40B4-BE49-F238E27FC236}">
                <a16:creationId xmlns:a16="http://schemas.microsoft.com/office/drawing/2014/main" id="{438BE913-33B4-CF44-A5B7-EE3954148E10}"/>
              </a:ext>
            </a:extLst>
          </p:cNvPr>
          <p:cNvSpPr txBox="1"/>
          <p:nvPr/>
        </p:nvSpPr>
        <p:spPr>
          <a:xfrm>
            <a:off x="3475960" y="3176655"/>
            <a:ext cx="846707" cy="261610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>
            <a:defPPr>
              <a:defRPr lang="zh-CN"/>
            </a:defPPr>
            <a:lvl1pPr marL="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199765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6965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kumimoji="1" lang="en-US" altLang="zh-CN" sz="110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  <a:cs typeface="微软雅黑" panose="020B0503020204020204" pitchFamily="34" charset="-122"/>
              </a:rPr>
              <a:t>Compute</a:t>
            </a:r>
            <a:endParaRPr kumimoji="1" lang="zh-CN" altLang="en-US" sz="1100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14" name="文本框 89">
            <a:extLst>
              <a:ext uri="{FF2B5EF4-FFF2-40B4-BE49-F238E27FC236}">
                <a16:creationId xmlns:a16="http://schemas.microsoft.com/office/drawing/2014/main" id="{D82EA668-7EF7-C149-BD90-CB5260D25FEB}"/>
              </a:ext>
            </a:extLst>
          </p:cNvPr>
          <p:cNvSpPr txBox="1"/>
          <p:nvPr/>
        </p:nvSpPr>
        <p:spPr>
          <a:xfrm>
            <a:off x="5654308" y="3176657"/>
            <a:ext cx="750526" cy="261610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>
            <a:defPPr>
              <a:defRPr lang="zh-CN"/>
            </a:defPPr>
            <a:lvl1pPr marL="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199765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6965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kumimoji="1" lang="en-US" altLang="zh-CN" sz="110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  <a:cs typeface="微软雅黑" panose="020B0503020204020204" pitchFamily="34" charset="-122"/>
              </a:rPr>
              <a:t>Network</a:t>
            </a:r>
            <a:endParaRPr kumimoji="1" lang="zh-CN" altLang="en-US" sz="1100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15" name="文本框 88">
            <a:extLst>
              <a:ext uri="{FF2B5EF4-FFF2-40B4-BE49-F238E27FC236}">
                <a16:creationId xmlns:a16="http://schemas.microsoft.com/office/drawing/2014/main" id="{A33180C3-621C-A143-AF14-BC9D4D8B262F}"/>
              </a:ext>
            </a:extLst>
          </p:cNvPr>
          <p:cNvSpPr txBox="1"/>
          <p:nvPr/>
        </p:nvSpPr>
        <p:spPr>
          <a:xfrm>
            <a:off x="4630715" y="3176657"/>
            <a:ext cx="720070" cy="261610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>
            <a:defPPr>
              <a:defRPr lang="zh-CN"/>
            </a:defPPr>
            <a:lvl1pPr marL="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199765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6965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kumimoji="1" lang="en-US" altLang="zh-CN" sz="110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  <a:cs typeface="微软雅黑" panose="020B0503020204020204" pitchFamily="34" charset="-122"/>
              </a:rPr>
              <a:t>Storage</a:t>
            </a:r>
            <a:endParaRPr kumimoji="1" lang="zh-CN" altLang="en-US" sz="1100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16" name="文本框 86">
            <a:extLst>
              <a:ext uri="{FF2B5EF4-FFF2-40B4-BE49-F238E27FC236}">
                <a16:creationId xmlns:a16="http://schemas.microsoft.com/office/drawing/2014/main" id="{BFBA9434-9987-664A-8846-4E7FB1F9CD41}"/>
              </a:ext>
            </a:extLst>
          </p:cNvPr>
          <p:cNvSpPr txBox="1"/>
          <p:nvPr/>
        </p:nvSpPr>
        <p:spPr>
          <a:xfrm>
            <a:off x="6742823" y="3176657"/>
            <a:ext cx="724879" cy="261610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>
            <a:defPPr>
              <a:defRPr lang="zh-CN"/>
            </a:defPPr>
            <a:lvl1pPr marL="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199765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6965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kumimoji="1" lang="en-US" altLang="zh-CN" sz="110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  <a:cs typeface="微软雅黑" panose="020B0503020204020204" pitchFamily="34" charset="-122"/>
              </a:rPr>
              <a:t>Security</a:t>
            </a:r>
            <a:endParaRPr kumimoji="1" lang="zh-CN" altLang="en-US" sz="1100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17" name="文本框 86">
            <a:extLst>
              <a:ext uri="{FF2B5EF4-FFF2-40B4-BE49-F238E27FC236}">
                <a16:creationId xmlns:a16="http://schemas.microsoft.com/office/drawing/2014/main" id="{BCB73DB1-7F2D-3E44-877F-DAD32BAB12C5}"/>
              </a:ext>
            </a:extLst>
          </p:cNvPr>
          <p:cNvSpPr txBox="1"/>
          <p:nvPr/>
        </p:nvSpPr>
        <p:spPr>
          <a:xfrm>
            <a:off x="7632237" y="3165641"/>
            <a:ext cx="1135109" cy="26161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>
            <a:defPPr>
              <a:defRPr lang="zh-CN"/>
            </a:defPPr>
            <a:lvl1pPr marL="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199765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6965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kumimoji="1" lang="en-US" altLang="zh-CN" sz="110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  <a:cs typeface="微软雅黑" panose="020B0503020204020204" pitchFamily="34" charset="-122"/>
              </a:rPr>
              <a:t>Management</a:t>
            </a:r>
            <a:endParaRPr kumimoji="1" lang="zh-CN" altLang="en-US" sz="1100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31" name="圆角矩形 550">
            <a:extLst>
              <a:ext uri="{FF2B5EF4-FFF2-40B4-BE49-F238E27FC236}">
                <a16:creationId xmlns:a16="http://schemas.microsoft.com/office/drawing/2014/main" id="{CD53325F-BBC3-5947-B48D-93F59E7983CE}"/>
              </a:ext>
            </a:extLst>
          </p:cNvPr>
          <p:cNvSpPr/>
          <p:nvPr/>
        </p:nvSpPr>
        <p:spPr>
          <a:xfrm>
            <a:off x="6746508" y="2385856"/>
            <a:ext cx="691463" cy="691463"/>
          </a:xfrm>
          <a:prstGeom prst="roundRect">
            <a:avLst/>
          </a:prstGeom>
          <a:solidFill>
            <a:srgbClr val="01AF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200">
              <a:solidFill>
                <a:schemeClr val="tx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pic>
        <p:nvPicPr>
          <p:cNvPr id="32" name="图片 551" descr="0612深信服大客户论坛PPTV4版本-52.png">
            <a:extLst>
              <a:ext uri="{FF2B5EF4-FFF2-40B4-BE49-F238E27FC236}">
                <a16:creationId xmlns:a16="http://schemas.microsoft.com/office/drawing/2014/main" id="{DF8B5F80-819C-A746-987E-D7D433AC2E5B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lum bright="70000" contrast="-70000"/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artisticPhotocopy detail="2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909268" y="2552563"/>
            <a:ext cx="365600" cy="371647"/>
          </a:xfrm>
          <a:prstGeom prst="rect">
            <a:avLst/>
          </a:prstGeom>
        </p:spPr>
      </p:pic>
      <p:sp>
        <p:nvSpPr>
          <p:cNvPr id="29" name="圆角矩形 548">
            <a:extLst>
              <a:ext uri="{FF2B5EF4-FFF2-40B4-BE49-F238E27FC236}">
                <a16:creationId xmlns:a16="http://schemas.microsoft.com/office/drawing/2014/main" id="{3E8D15EB-53D3-ED43-A34A-27BB8BCDB571}"/>
              </a:ext>
            </a:extLst>
          </p:cNvPr>
          <p:cNvSpPr/>
          <p:nvPr/>
        </p:nvSpPr>
        <p:spPr>
          <a:xfrm>
            <a:off x="3553579" y="2375892"/>
            <a:ext cx="691463" cy="691463"/>
          </a:xfrm>
          <a:prstGeom prst="roundRect">
            <a:avLst/>
          </a:prstGeom>
          <a:solidFill>
            <a:srgbClr val="01AF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200">
              <a:solidFill>
                <a:schemeClr val="tx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pic>
        <p:nvPicPr>
          <p:cNvPr id="30" name="图片 549">
            <a:extLst>
              <a:ext uri="{FF2B5EF4-FFF2-40B4-BE49-F238E27FC236}">
                <a16:creationId xmlns:a16="http://schemas.microsoft.com/office/drawing/2014/main" id="{9FC626B0-B4A5-0F4C-A406-5C9263DA3FD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702126" y="2524043"/>
            <a:ext cx="394367" cy="395161"/>
          </a:xfrm>
          <a:prstGeom prst="rect">
            <a:avLst/>
          </a:prstGeom>
        </p:spPr>
      </p:pic>
      <p:sp>
        <p:nvSpPr>
          <p:cNvPr id="27" name="圆角矩形 546">
            <a:extLst>
              <a:ext uri="{FF2B5EF4-FFF2-40B4-BE49-F238E27FC236}">
                <a16:creationId xmlns:a16="http://schemas.microsoft.com/office/drawing/2014/main" id="{E7133D95-B45F-FA44-9658-2448B7E52D6D}"/>
              </a:ext>
            </a:extLst>
          </p:cNvPr>
          <p:cNvSpPr/>
          <p:nvPr/>
        </p:nvSpPr>
        <p:spPr>
          <a:xfrm>
            <a:off x="4645016" y="2385856"/>
            <a:ext cx="691463" cy="691463"/>
          </a:xfrm>
          <a:prstGeom prst="roundRect">
            <a:avLst/>
          </a:prstGeom>
          <a:solidFill>
            <a:srgbClr val="01AF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200">
              <a:solidFill>
                <a:schemeClr val="tx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pic>
        <p:nvPicPr>
          <p:cNvPr id="28" name="图片 547">
            <a:extLst>
              <a:ext uri="{FF2B5EF4-FFF2-40B4-BE49-F238E27FC236}">
                <a16:creationId xmlns:a16="http://schemas.microsoft.com/office/drawing/2014/main" id="{AE869649-C189-9141-82C2-4AA77DCB5B73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2345" y="2563185"/>
            <a:ext cx="336806" cy="336806"/>
          </a:xfrm>
          <a:prstGeom prst="rect">
            <a:avLst/>
          </a:prstGeom>
        </p:spPr>
      </p:pic>
      <p:sp>
        <p:nvSpPr>
          <p:cNvPr id="25" name="圆角矩形 544">
            <a:extLst>
              <a:ext uri="{FF2B5EF4-FFF2-40B4-BE49-F238E27FC236}">
                <a16:creationId xmlns:a16="http://schemas.microsoft.com/office/drawing/2014/main" id="{EEB784D6-AF97-1542-8DDA-9750F9E5B3D6}"/>
              </a:ext>
            </a:extLst>
          </p:cNvPr>
          <p:cNvSpPr/>
          <p:nvPr/>
        </p:nvSpPr>
        <p:spPr>
          <a:xfrm>
            <a:off x="5683839" y="2385856"/>
            <a:ext cx="691463" cy="691463"/>
          </a:xfrm>
          <a:prstGeom prst="roundRect">
            <a:avLst/>
          </a:prstGeom>
          <a:solidFill>
            <a:srgbClr val="01AF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200">
              <a:solidFill>
                <a:schemeClr val="tx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pic>
        <p:nvPicPr>
          <p:cNvPr id="26" name="图片 545">
            <a:extLst>
              <a:ext uri="{FF2B5EF4-FFF2-40B4-BE49-F238E27FC236}">
                <a16:creationId xmlns:a16="http://schemas.microsoft.com/office/drawing/2014/main" id="{B368F02F-7200-E248-9DE0-6B90F1CFCBAD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79731" y="2481748"/>
            <a:ext cx="499678" cy="499678"/>
          </a:xfrm>
          <a:prstGeom prst="rect">
            <a:avLst/>
          </a:prstGeom>
        </p:spPr>
      </p:pic>
      <p:sp>
        <p:nvSpPr>
          <p:cNvPr id="23" name="圆角矩形 510">
            <a:extLst>
              <a:ext uri="{FF2B5EF4-FFF2-40B4-BE49-F238E27FC236}">
                <a16:creationId xmlns:a16="http://schemas.microsoft.com/office/drawing/2014/main" id="{167EBB85-1EDD-F744-8146-A1A392BB61B0}"/>
              </a:ext>
            </a:extLst>
          </p:cNvPr>
          <p:cNvSpPr/>
          <p:nvPr/>
        </p:nvSpPr>
        <p:spPr>
          <a:xfrm>
            <a:off x="7885603" y="2390724"/>
            <a:ext cx="691463" cy="691463"/>
          </a:xfrm>
          <a:prstGeom prst="roundRect">
            <a:avLst/>
          </a:prstGeom>
          <a:solidFill>
            <a:srgbClr val="01AF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200">
              <a:solidFill>
                <a:schemeClr val="tx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pic>
        <p:nvPicPr>
          <p:cNvPr id="24" name="图片 511">
            <a:extLst>
              <a:ext uri="{FF2B5EF4-FFF2-40B4-BE49-F238E27FC236}">
                <a16:creationId xmlns:a16="http://schemas.microsoft.com/office/drawing/2014/main" id="{4073C5D2-5154-EC4C-A7DD-A39B532D7F95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43677" y="2448798"/>
            <a:ext cx="575313" cy="5753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674125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6A4AF0-845E-E843-9D0F-026EF16F5A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N" dirty="0"/>
              <a:t>The Best of Both Worlds</a:t>
            </a:r>
          </a:p>
        </p:txBody>
      </p:sp>
      <p:sp>
        <p:nvSpPr>
          <p:cNvPr id="32" name="文本框 31">
            <a:extLst>
              <a:ext uri="{FF2B5EF4-FFF2-40B4-BE49-F238E27FC236}">
                <a16:creationId xmlns:a16="http://schemas.microsoft.com/office/drawing/2014/main" id="{D27DAA91-B3FC-4B4A-B7D3-D32623B53D3D}"/>
              </a:ext>
            </a:extLst>
          </p:cNvPr>
          <p:cNvSpPr txBox="1"/>
          <p:nvPr/>
        </p:nvSpPr>
        <p:spPr>
          <a:xfrm>
            <a:off x="8207996" y="3812032"/>
            <a:ext cx="2933610" cy="8882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kumimoji="1" lang="en-US" altLang="zh-CN" sz="1200" dirty="0">
                <a:solidFill>
                  <a:schemeClr val="bg1"/>
                </a:solidFill>
                <a:latin typeface="Century Gothic" panose="020B0502020202020204" pitchFamily="34" charset="0"/>
                <a:ea typeface="Microsoft YaHei" panose="020B0503020204020204" pitchFamily="34" charset="-122"/>
              </a:rPr>
              <a:t>Enterprise-level container platform based on K8s for </a:t>
            </a:r>
          </a:p>
          <a:p>
            <a:pPr>
              <a:lnSpc>
                <a:spcPct val="150000"/>
              </a:lnSpc>
            </a:pPr>
            <a:r>
              <a:rPr kumimoji="1" lang="en-US" altLang="zh-CN" sz="1200" dirty="0">
                <a:solidFill>
                  <a:schemeClr val="bg1"/>
                </a:solidFill>
                <a:latin typeface="Century Gothic" panose="020B0502020202020204" pitchFamily="34" charset="0"/>
                <a:ea typeface="Microsoft YaHei" panose="020B0503020204020204" pitchFamily="34" charset="-122"/>
              </a:rPr>
              <a:t>cloud-native apps</a:t>
            </a:r>
            <a:endParaRPr kumimoji="1" lang="zh-CN" altLang="en-US" sz="1200" dirty="0">
              <a:solidFill>
                <a:schemeClr val="bg1"/>
              </a:solidFill>
              <a:latin typeface="Century Gothic" panose="020B0502020202020204" pitchFamily="34" charset="0"/>
              <a:ea typeface="Microsoft YaHei" panose="020B0503020204020204" pitchFamily="34" charset="-122"/>
            </a:endParaRPr>
          </a:p>
        </p:txBody>
      </p:sp>
      <p:sp>
        <p:nvSpPr>
          <p:cNvPr id="33" name="文本框 32">
            <a:extLst>
              <a:ext uri="{FF2B5EF4-FFF2-40B4-BE49-F238E27FC236}">
                <a16:creationId xmlns:a16="http://schemas.microsoft.com/office/drawing/2014/main" id="{767C6478-E16D-6547-8AA7-762550893BBE}"/>
              </a:ext>
            </a:extLst>
          </p:cNvPr>
          <p:cNvSpPr txBox="1"/>
          <p:nvPr/>
        </p:nvSpPr>
        <p:spPr>
          <a:xfrm>
            <a:off x="1205214" y="3779242"/>
            <a:ext cx="2918262" cy="8881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kumimoji="1" lang="en-US" altLang="zh-CN" sz="1200" dirty="0">
                <a:solidFill>
                  <a:schemeClr val="bg1"/>
                </a:solidFill>
                <a:latin typeface="Century Gothic" panose="020B0502020202020204" pitchFamily="34" charset="0"/>
                <a:ea typeface="Microsoft YaHei" panose="020B0503020204020204" pitchFamily="34" charset="-122"/>
              </a:rPr>
              <a:t>Highly reliable and performance-optimized virtualization platform for traditional apps</a:t>
            </a:r>
            <a:endParaRPr kumimoji="1" lang="zh-CN" altLang="en-US" sz="1200" dirty="0">
              <a:solidFill>
                <a:schemeClr val="bg1"/>
              </a:solidFill>
              <a:latin typeface="Century Gothic" panose="020B0502020202020204" pitchFamily="34" charset="0"/>
              <a:ea typeface="Microsoft YaHei" panose="020B0503020204020204" pitchFamily="34" charset="-122"/>
            </a:endParaRPr>
          </a:p>
        </p:txBody>
      </p:sp>
      <p:sp>
        <p:nvSpPr>
          <p:cNvPr id="34" name="矩形 5">
            <a:extLst>
              <a:ext uri="{FF2B5EF4-FFF2-40B4-BE49-F238E27FC236}">
                <a16:creationId xmlns:a16="http://schemas.microsoft.com/office/drawing/2014/main" id="{48D1C043-4644-D145-B8DC-3714B8D5C123}"/>
              </a:ext>
            </a:extLst>
          </p:cNvPr>
          <p:cNvSpPr/>
          <p:nvPr/>
        </p:nvSpPr>
        <p:spPr>
          <a:xfrm>
            <a:off x="1794622" y="6042065"/>
            <a:ext cx="862006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1400" dirty="0">
                <a:solidFill>
                  <a:schemeClr val="bg1"/>
                </a:solidFill>
                <a:latin typeface="Century Gothic" panose="020B0502020202020204" pitchFamily="34" charset="0"/>
                <a:ea typeface="Microsoft YaHei" panose="020B0503020204020204" pitchFamily="34" charset="-122"/>
              </a:rPr>
              <a:t>One platform for both types of workloads</a:t>
            </a:r>
            <a:r>
              <a:rPr lang="zh-CN" altLang="en-US" sz="1400" dirty="0">
                <a:solidFill>
                  <a:schemeClr val="bg1"/>
                </a:solidFill>
                <a:latin typeface="Century Gothic" panose="020B0502020202020204" pitchFamily="34" charset="0"/>
                <a:ea typeface="Microsoft YaHei" panose="020B0503020204020204" pitchFamily="34" charset="-122"/>
              </a:rPr>
              <a:t> </a:t>
            </a:r>
            <a:r>
              <a:rPr lang="en-US" altLang="zh-CN" sz="1400" dirty="0">
                <a:solidFill>
                  <a:schemeClr val="bg1"/>
                </a:solidFill>
                <a:latin typeface="Century Gothic" panose="020B0502020202020204" pitchFamily="34" charset="0"/>
                <a:ea typeface="Microsoft YaHei" panose="020B0503020204020204" pitchFamily="34" charset="-122"/>
              </a:rPr>
              <a:t>Shared storage and network resources</a:t>
            </a:r>
          </a:p>
          <a:p>
            <a:pPr algn="ctr"/>
            <a:r>
              <a:rPr lang="en-US" altLang="zh-CN" sz="1400" dirty="0">
                <a:solidFill>
                  <a:schemeClr val="bg1"/>
                </a:solidFill>
                <a:latin typeface="Century Gothic" panose="020B0502020202020204" pitchFamily="34" charset="0"/>
                <a:ea typeface="Microsoft YaHei" panose="020B0503020204020204" pitchFamily="34" charset="-122"/>
              </a:rPr>
              <a:t>Smooth transition to cloud-native</a:t>
            </a:r>
          </a:p>
        </p:txBody>
      </p:sp>
      <p:sp>
        <p:nvSpPr>
          <p:cNvPr id="3" name="TextBox 9">
            <a:extLst>
              <a:ext uri="{FF2B5EF4-FFF2-40B4-BE49-F238E27FC236}">
                <a16:creationId xmlns:a16="http://schemas.microsoft.com/office/drawing/2014/main" id="{A91D5EF9-A91C-40B0-BE8F-6D0F031D580A}"/>
              </a:ext>
            </a:extLst>
          </p:cNvPr>
          <p:cNvSpPr txBox="1"/>
          <p:nvPr/>
        </p:nvSpPr>
        <p:spPr>
          <a:xfrm>
            <a:off x="3043476" y="1534223"/>
            <a:ext cx="2160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en-US" altLang="zh-CN" sz="1800" b="1" dirty="0">
                <a:solidFill>
                  <a:schemeClr val="bg1"/>
                </a:solidFill>
                <a:latin typeface="Century Gothic" panose="020B0502020202020204" pitchFamily="34" charset="0"/>
                <a:ea typeface="Microsoft YaHei" panose="020B0503020204020204" pitchFamily="34" charset="-122"/>
              </a:rPr>
              <a:t>Predictable</a:t>
            </a:r>
            <a:endParaRPr kumimoji="1" lang="zh-CN" altLang="en-US" sz="1800" b="1" dirty="0">
              <a:solidFill>
                <a:schemeClr val="bg1"/>
              </a:solidFill>
              <a:latin typeface="Century Gothic" panose="020B0502020202020204" pitchFamily="34" charset="0"/>
              <a:ea typeface="Microsoft YaHei" panose="020B0503020204020204" pitchFamily="34" charset="-122"/>
            </a:endParaRPr>
          </a:p>
        </p:txBody>
      </p:sp>
      <p:sp>
        <p:nvSpPr>
          <p:cNvPr id="50" name="TextBox 9">
            <a:extLst>
              <a:ext uri="{FF2B5EF4-FFF2-40B4-BE49-F238E27FC236}">
                <a16:creationId xmlns:a16="http://schemas.microsoft.com/office/drawing/2014/main" id="{A2DA20D8-C220-4F1D-934C-59D9B135A6C6}"/>
              </a:ext>
            </a:extLst>
          </p:cNvPr>
          <p:cNvSpPr txBox="1"/>
          <p:nvPr/>
        </p:nvSpPr>
        <p:spPr>
          <a:xfrm>
            <a:off x="6787335" y="1507804"/>
            <a:ext cx="2160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kumimoji="1" lang="en-US" altLang="zh-CN" sz="1800" b="1" dirty="0">
                <a:solidFill>
                  <a:prstClr val="white"/>
                </a:solidFill>
                <a:latin typeface="Century Gothic" panose="020B0502020202020204" pitchFamily="34" charset="0"/>
                <a:ea typeface="Microsoft YaHei" panose="020B0503020204020204" pitchFamily="34" charset="-122"/>
              </a:rPr>
              <a:t>Unpredictable</a:t>
            </a:r>
            <a:endParaRPr kumimoji="1" lang="zh-CN" altLang="en-US" sz="1800" b="1" dirty="0">
              <a:solidFill>
                <a:prstClr val="white"/>
              </a:solidFill>
              <a:latin typeface="Century Gothic" panose="020B0502020202020204" pitchFamily="34" charset="0"/>
              <a:ea typeface="Microsoft YaHei" panose="020B0503020204020204" pitchFamily="34" charset="-122"/>
            </a:endParaRPr>
          </a:p>
        </p:txBody>
      </p:sp>
      <p:sp>
        <p:nvSpPr>
          <p:cNvPr id="44" name="梯形 43">
            <a:extLst>
              <a:ext uri="{FF2B5EF4-FFF2-40B4-BE49-F238E27FC236}">
                <a16:creationId xmlns:a16="http://schemas.microsoft.com/office/drawing/2014/main" id="{D2AD837E-45EB-C04D-9B55-156D303E1B2A}"/>
              </a:ext>
            </a:extLst>
          </p:cNvPr>
          <p:cNvSpPr/>
          <p:nvPr/>
        </p:nvSpPr>
        <p:spPr bwMode="auto">
          <a:xfrm rot="10800000">
            <a:off x="3339278" y="3349116"/>
            <a:ext cx="5530750" cy="925834"/>
          </a:xfrm>
          <a:prstGeom prst="trapezoid">
            <a:avLst>
              <a:gd name="adj" fmla="val 127949"/>
            </a:avLst>
          </a:prstGeom>
          <a:gradFill>
            <a:gsLst>
              <a:gs pos="0">
                <a:srgbClr val="ECECEC"/>
              </a:gs>
              <a:gs pos="0">
                <a:srgbClr val="00B0F0">
                  <a:alpha val="38000"/>
                </a:srgbClr>
              </a:gs>
              <a:gs pos="100000">
                <a:srgbClr val="00B0F0">
                  <a:alpha val="0"/>
                </a:srgbClr>
              </a:gs>
            </a:gsLst>
            <a:lin ang="5400000" scaled="0"/>
          </a:gradFill>
          <a:ln w="25400" cap="flat" cmpd="sng" algn="ctr">
            <a:noFill/>
            <a:prstDash val="solid"/>
          </a:ln>
          <a:effectLst/>
        </p:spPr>
        <p:txBody>
          <a:bodyPr anchor="ctr"/>
          <a:lstStyle>
            <a:defPPr>
              <a:defRPr lang="zh-CN"/>
            </a:defPPr>
            <a:lvl1pPr marL="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199765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6965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237870">
              <a:defRPr/>
            </a:pPr>
            <a:endParaRPr lang="zh-CN" altLang="en-US" sz="643" kern="0">
              <a:solidFill>
                <a:schemeClr val="bg1"/>
              </a:solidFill>
              <a:latin typeface="Century Gothic" panose="020B0502020202020204" pitchFamily="34" charset="0"/>
              <a:cs typeface="微软雅黑" panose="020B0503020204020204" charset="-122"/>
            </a:endParaRPr>
          </a:p>
        </p:txBody>
      </p:sp>
      <p:pic>
        <p:nvPicPr>
          <p:cNvPr id="48" name="图片 64" descr="2U服务器丝印图.png">
            <a:extLst>
              <a:ext uri="{FF2B5EF4-FFF2-40B4-BE49-F238E27FC236}">
                <a16:creationId xmlns:a16="http://schemas.microsoft.com/office/drawing/2014/main" id="{74E4275C-06A7-4341-B356-9BE6FF21D1E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452279" y="3590624"/>
            <a:ext cx="3257684" cy="908255"/>
          </a:xfrm>
          <a:prstGeom prst="rect">
            <a:avLst/>
          </a:prstGeom>
          <a:noFill/>
          <a:ln>
            <a:noFill/>
          </a:ln>
          <a:effectLst/>
        </p:spPr>
      </p:pic>
      <p:pic>
        <p:nvPicPr>
          <p:cNvPr id="49" name="图片 4" descr="2U服务器丝印图.png">
            <a:extLst>
              <a:ext uri="{FF2B5EF4-FFF2-40B4-BE49-F238E27FC236}">
                <a16:creationId xmlns:a16="http://schemas.microsoft.com/office/drawing/2014/main" id="{42D2287A-EDD0-5347-9B7B-32EF796EBE4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4452279" y="4506793"/>
            <a:ext cx="3257684" cy="559389"/>
          </a:xfrm>
          <a:prstGeom prst="rect">
            <a:avLst/>
          </a:prstGeom>
          <a:noFill/>
          <a:ln>
            <a:noFill/>
          </a:ln>
          <a:effectLst/>
        </p:spPr>
      </p:pic>
      <p:pic>
        <p:nvPicPr>
          <p:cNvPr id="57" name="图片 4" descr="2U服务器丝印图.png">
            <a:extLst>
              <a:ext uri="{FF2B5EF4-FFF2-40B4-BE49-F238E27FC236}">
                <a16:creationId xmlns:a16="http://schemas.microsoft.com/office/drawing/2014/main" id="{7A458E84-C5B2-F14F-BEAB-F3FBD9E156A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4452279" y="5049729"/>
            <a:ext cx="3257684" cy="559389"/>
          </a:xfrm>
          <a:prstGeom prst="rect">
            <a:avLst/>
          </a:prstGeom>
          <a:noFill/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</p:pic>
      <p:sp>
        <p:nvSpPr>
          <p:cNvPr id="59" name="矩形">
            <a:extLst>
              <a:ext uri="{FF2B5EF4-FFF2-40B4-BE49-F238E27FC236}">
                <a16:creationId xmlns:a16="http://schemas.microsoft.com/office/drawing/2014/main" id="{0DCB1103-296D-DA49-94A6-9049EB8E7AF2}"/>
              </a:ext>
            </a:extLst>
          </p:cNvPr>
          <p:cNvSpPr>
            <a:spLocks noChangeAspect="1"/>
          </p:cNvSpPr>
          <p:nvPr/>
        </p:nvSpPr>
        <p:spPr>
          <a:xfrm>
            <a:off x="4716816" y="4146200"/>
            <a:ext cx="2775674" cy="1462918"/>
          </a:xfrm>
          <a:prstGeom prst="rect">
            <a:avLst/>
          </a:prstGeom>
          <a:solidFill>
            <a:srgbClr val="000321">
              <a:alpha val="61000"/>
            </a:srgbClr>
          </a:solidFill>
          <a:ln w="12700">
            <a:miter lim="400000"/>
          </a:ln>
        </p:spPr>
        <p:txBody>
          <a:bodyPr lIns="7619" tIns="7619" rIns="7619" bIns="7619" anchor="ctr"/>
          <a:lstStyle/>
          <a:p>
            <a:pPr>
              <a:defRPr sz="2200">
                <a:solidFill>
                  <a:srgbClr val="FFFFFF"/>
                </a:solidFill>
              </a:defRPr>
            </a:pPr>
            <a:endParaRPr sz="786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64" name="标题区域">
            <a:extLst>
              <a:ext uri="{FF2B5EF4-FFF2-40B4-BE49-F238E27FC236}">
                <a16:creationId xmlns:a16="http://schemas.microsoft.com/office/drawing/2014/main" id="{4513FC6C-990A-934F-988A-8569AEBF46DE}"/>
              </a:ext>
            </a:extLst>
          </p:cNvPr>
          <p:cNvSpPr txBox="1"/>
          <p:nvPr/>
        </p:nvSpPr>
        <p:spPr>
          <a:xfrm>
            <a:off x="4987281" y="4554017"/>
            <a:ext cx="2284171" cy="804085"/>
          </a:xfrm>
          <a:prstGeom prst="rect">
            <a:avLst/>
          </a:prstGeom>
          <a:ln w="12700">
            <a:miter lim="400000"/>
          </a:ln>
        </p:spPr>
        <p:txBody>
          <a:bodyPr wrap="none" lIns="6296" tIns="6296" rIns="6296" bIns="6296">
            <a:spAutoFit/>
          </a:bodyPr>
          <a:lstStyle>
            <a:lvl1pPr defTabSz="800100">
              <a:defRPr sz="6000">
                <a:solidFill>
                  <a:srgbClr val="2292F2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微软雅黑" panose="020B0503020204020204" charset="-122"/>
              </a:defRPr>
            </a:lvl1pPr>
          </a:lstStyle>
          <a:p>
            <a:pPr algn="ctr"/>
            <a:r>
              <a:rPr lang="en-US" altLang="zh-CN" sz="1714" b="1" dirty="0" err="1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74000"/>
                    </a:prstClr>
                  </a:outerShdw>
                </a:effectLst>
                <a:latin typeface="Century Gothic" panose="020B0502020202020204" pitchFamily="34" charset="0"/>
              </a:rPr>
              <a:t>Sangfor</a:t>
            </a:r>
            <a:r>
              <a:rPr lang="en-US" altLang="zh-CN" sz="1714" b="1" dirty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74000"/>
                    </a:prstClr>
                  </a:outerShdw>
                </a:effectLst>
                <a:latin typeface="Century Gothic" panose="020B0502020202020204" pitchFamily="34" charset="0"/>
              </a:rPr>
              <a:t> HCI software </a:t>
            </a:r>
          </a:p>
          <a:p>
            <a:pPr algn="ctr"/>
            <a:r>
              <a:rPr lang="en-US" altLang="zh-CN" sz="1714" b="1" dirty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74000"/>
                    </a:prstClr>
                  </a:outerShdw>
                </a:effectLst>
                <a:latin typeface="Century Gothic" panose="020B0502020202020204" pitchFamily="34" charset="0"/>
              </a:rPr>
              <a:t>+</a:t>
            </a:r>
          </a:p>
          <a:p>
            <a:pPr algn="ctr"/>
            <a:r>
              <a:rPr lang="en-US" altLang="zh-CN" sz="1714" b="1" dirty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74000"/>
                    </a:prstClr>
                  </a:outerShdw>
                </a:effectLst>
                <a:latin typeface="Century Gothic" panose="020B0502020202020204" pitchFamily="34" charset="0"/>
              </a:rPr>
              <a:t>standard x86 servers </a:t>
            </a:r>
          </a:p>
        </p:txBody>
      </p:sp>
      <p:sp>
        <p:nvSpPr>
          <p:cNvPr id="65" name="圆角矩形 29">
            <a:extLst>
              <a:ext uri="{FF2B5EF4-FFF2-40B4-BE49-F238E27FC236}">
                <a16:creationId xmlns:a16="http://schemas.microsoft.com/office/drawing/2014/main" id="{4ADB57BD-8271-6845-B37C-F03AB32AE716}"/>
              </a:ext>
            </a:extLst>
          </p:cNvPr>
          <p:cNvSpPr/>
          <p:nvPr/>
        </p:nvSpPr>
        <p:spPr>
          <a:xfrm>
            <a:off x="3572107" y="2303203"/>
            <a:ext cx="1105457" cy="821983"/>
          </a:xfrm>
          <a:prstGeom prst="roundRect">
            <a:avLst>
              <a:gd name="adj" fmla="val 7576"/>
            </a:avLst>
          </a:prstGeom>
          <a:solidFill>
            <a:srgbClr val="00A4E2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b"/>
          <a:lstStyle/>
          <a:p>
            <a:pPr algn="ctr"/>
            <a:r>
              <a:rPr kumimoji="1" lang="en-US" altLang="zh-CN" sz="1400" b="1">
                <a:solidFill>
                  <a:schemeClr val="bg1"/>
                </a:solidFill>
                <a:latin typeface="Century Gothic" panose="020B0502020202020204" pitchFamily="34" charset="0"/>
                <a:ea typeface="微软雅黑"/>
                <a:cs typeface="微软雅黑"/>
              </a:rPr>
              <a:t>VM</a:t>
            </a:r>
            <a:endParaRPr kumimoji="1" lang="zh-CN" altLang="en-US" sz="1400" b="1">
              <a:solidFill>
                <a:schemeClr val="bg1"/>
              </a:solidFill>
              <a:latin typeface="Century Gothic" panose="020B0502020202020204" pitchFamily="34" charset="0"/>
              <a:ea typeface="微软雅黑"/>
              <a:cs typeface="微软雅黑"/>
            </a:endParaRPr>
          </a:p>
        </p:txBody>
      </p:sp>
      <p:sp>
        <p:nvSpPr>
          <p:cNvPr id="70" name="圆角矩形 34">
            <a:extLst>
              <a:ext uri="{FF2B5EF4-FFF2-40B4-BE49-F238E27FC236}">
                <a16:creationId xmlns:a16="http://schemas.microsoft.com/office/drawing/2014/main" id="{53E3C1F6-30C5-C343-A067-A324B58A6DBA}"/>
              </a:ext>
            </a:extLst>
          </p:cNvPr>
          <p:cNvSpPr/>
          <p:nvPr/>
        </p:nvSpPr>
        <p:spPr>
          <a:xfrm>
            <a:off x="4826614" y="2303203"/>
            <a:ext cx="1105457" cy="821983"/>
          </a:xfrm>
          <a:prstGeom prst="roundRect">
            <a:avLst>
              <a:gd name="adj" fmla="val 7576"/>
            </a:avLst>
          </a:prstGeom>
          <a:solidFill>
            <a:srgbClr val="00A4E2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b"/>
          <a:lstStyle/>
          <a:p>
            <a:pPr algn="ctr"/>
            <a:r>
              <a:rPr kumimoji="1" lang="en-US" altLang="zh-CN" sz="14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/>
                <a:cs typeface="微软雅黑"/>
              </a:rPr>
              <a:t>VM</a:t>
            </a:r>
            <a:endParaRPr kumimoji="1" lang="zh-CN" altLang="en-US" sz="1400" b="1" dirty="0">
              <a:solidFill>
                <a:schemeClr val="bg1"/>
              </a:solidFill>
              <a:latin typeface="Century Gothic" panose="020B0502020202020204" pitchFamily="34" charset="0"/>
              <a:ea typeface="微软雅黑"/>
              <a:cs typeface="微软雅黑"/>
            </a:endParaRPr>
          </a:p>
        </p:txBody>
      </p:sp>
      <p:sp>
        <p:nvSpPr>
          <p:cNvPr id="71" name="圆角矩形 37">
            <a:extLst>
              <a:ext uri="{FF2B5EF4-FFF2-40B4-BE49-F238E27FC236}">
                <a16:creationId xmlns:a16="http://schemas.microsoft.com/office/drawing/2014/main" id="{210A7723-2C95-E345-8DE3-AFB8BDE4186E}"/>
              </a:ext>
            </a:extLst>
          </p:cNvPr>
          <p:cNvSpPr/>
          <p:nvPr/>
        </p:nvSpPr>
        <p:spPr>
          <a:xfrm>
            <a:off x="6081121" y="2269116"/>
            <a:ext cx="1105457" cy="821983"/>
          </a:xfrm>
          <a:prstGeom prst="roundRect">
            <a:avLst>
              <a:gd name="adj" fmla="val 7576"/>
            </a:avLst>
          </a:prstGeom>
          <a:solidFill>
            <a:srgbClr val="0070C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tIns="144000" bIns="0" rtlCol="0" anchor="b"/>
          <a:lstStyle/>
          <a:p>
            <a:pPr algn="ctr"/>
            <a:r>
              <a:rPr kumimoji="1" lang="en-US" altLang="zh-CN" sz="12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/>
                <a:cs typeface="微软雅黑"/>
              </a:rPr>
              <a:t>VM</a:t>
            </a:r>
            <a:endParaRPr kumimoji="1" lang="zh-CN" altLang="en-US" sz="1600" b="1" dirty="0">
              <a:solidFill>
                <a:schemeClr val="bg1"/>
              </a:solidFill>
              <a:latin typeface="Century Gothic" panose="020B0502020202020204" pitchFamily="34" charset="0"/>
              <a:ea typeface="微软雅黑"/>
              <a:cs typeface="微软雅黑"/>
            </a:endParaRPr>
          </a:p>
        </p:txBody>
      </p:sp>
      <p:sp>
        <p:nvSpPr>
          <p:cNvPr id="72" name="文本框 38">
            <a:extLst>
              <a:ext uri="{FF2B5EF4-FFF2-40B4-BE49-F238E27FC236}">
                <a16:creationId xmlns:a16="http://schemas.microsoft.com/office/drawing/2014/main" id="{B417B020-5789-D242-A41C-ABE74A6D361D}"/>
              </a:ext>
            </a:extLst>
          </p:cNvPr>
          <p:cNvSpPr txBox="1"/>
          <p:nvPr/>
        </p:nvSpPr>
        <p:spPr>
          <a:xfrm>
            <a:off x="6143772" y="2612441"/>
            <a:ext cx="989906" cy="261610"/>
          </a:xfrm>
          <a:prstGeom prst="rect">
            <a:avLst/>
          </a:prstGeom>
          <a:noFill/>
          <a:ln>
            <a:solidFill>
              <a:schemeClr val="bg1"/>
            </a:solidFill>
            <a:prstDash val="solid"/>
          </a:ln>
        </p:spPr>
        <p:txBody>
          <a:bodyPr wrap="square" rtlCol="0">
            <a:spAutoFit/>
          </a:bodyPr>
          <a:lstStyle/>
          <a:p>
            <a:pPr algn="ctr"/>
            <a:r>
              <a:rPr kumimoji="1" lang="en-US" altLang="zh-CN" sz="1100" b="1">
                <a:solidFill>
                  <a:schemeClr val="bg1"/>
                </a:solidFill>
                <a:latin typeface="Century Gothic" panose="020B0502020202020204" pitchFamily="34" charset="0"/>
                <a:ea typeface="Microsoft YaHei" panose="020B0503020204020204" pitchFamily="34" charset="-122"/>
              </a:rPr>
              <a:t>Docker</a:t>
            </a:r>
            <a:endParaRPr kumimoji="1" lang="zh-CN" altLang="en-US" sz="1100" b="1">
              <a:solidFill>
                <a:schemeClr val="bg1"/>
              </a:solidFill>
              <a:latin typeface="Century Gothic" panose="020B0502020202020204" pitchFamily="34" charset="0"/>
              <a:ea typeface="Microsoft YaHei" panose="020B0503020204020204" pitchFamily="34" charset="-122"/>
            </a:endParaRPr>
          </a:p>
        </p:txBody>
      </p:sp>
      <p:sp>
        <p:nvSpPr>
          <p:cNvPr id="75" name="圆角矩形 28">
            <a:extLst>
              <a:ext uri="{FF2B5EF4-FFF2-40B4-BE49-F238E27FC236}">
                <a16:creationId xmlns:a16="http://schemas.microsoft.com/office/drawing/2014/main" id="{071C524F-9E64-454E-9AF0-D164521E7A95}"/>
              </a:ext>
            </a:extLst>
          </p:cNvPr>
          <p:cNvSpPr/>
          <p:nvPr/>
        </p:nvSpPr>
        <p:spPr>
          <a:xfrm>
            <a:off x="2317600" y="2297351"/>
            <a:ext cx="1105457" cy="821983"/>
          </a:xfrm>
          <a:prstGeom prst="roundRect">
            <a:avLst>
              <a:gd name="adj" fmla="val 7576"/>
            </a:avLst>
          </a:prstGeom>
          <a:solidFill>
            <a:srgbClr val="00A4E2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b"/>
          <a:lstStyle/>
          <a:p>
            <a:pPr algn="ctr"/>
            <a:r>
              <a:rPr kumimoji="1" lang="en-US" altLang="zh-CN" sz="1400" b="1">
                <a:solidFill>
                  <a:schemeClr val="bg1"/>
                </a:solidFill>
                <a:latin typeface="Century Gothic" panose="020B0502020202020204" pitchFamily="34" charset="0"/>
                <a:ea typeface="微软雅黑"/>
                <a:cs typeface="微软雅黑"/>
              </a:rPr>
              <a:t>VM</a:t>
            </a:r>
            <a:endParaRPr kumimoji="1" lang="zh-CN" altLang="en-US" sz="1400" b="1" dirty="0">
              <a:solidFill>
                <a:schemeClr val="bg1"/>
              </a:solidFill>
              <a:latin typeface="Century Gothic" panose="020B0502020202020204" pitchFamily="34" charset="0"/>
              <a:ea typeface="微软雅黑"/>
              <a:cs typeface="微软雅黑"/>
            </a:endParaRPr>
          </a:p>
        </p:txBody>
      </p:sp>
      <p:sp>
        <p:nvSpPr>
          <p:cNvPr id="76" name="文本框 75">
            <a:extLst>
              <a:ext uri="{FF2B5EF4-FFF2-40B4-BE49-F238E27FC236}">
                <a16:creationId xmlns:a16="http://schemas.microsoft.com/office/drawing/2014/main" id="{9C8FADF8-ADBD-704C-A206-D9AAC73D5A93}"/>
              </a:ext>
            </a:extLst>
          </p:cNvPr>
          <p:cNvSpPr txBox="1"/>
          <p:nvPr/>
        </p:nvSpPr>
        <p:spPr>
          <a:xfrm>
            <a:off x="2571551" y="2448620"/>
            <a:ext cx="56137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1400" b="1" dirty="0">
                <a:solidFill>
                  <a:schemeClr val="bg1"/>
                </a:solidFill>
                <a:latin typeface="Century Gothic" panose="020B0502020202020204" pitchFamily="34" charset="0"/>
                <a:ea typeface="Microsoft YaHei" panose="020B0503020204020204" pitchFamily="34" charset="-122"/>
              </a:rPr>
              <a:t>App</a:t>
            </a:r>
            <a:endParaRPr kumimoji="1" lang="zh-CN" altLang="en-US" sz="1400" b="1" dirty="0">
              <a:solidFill>
                <a:schemeClr val="bg1"/>
              </a:solidFill>
              <a:latin typeface="Century Gothic" panose="020B0502020202020204" pitchFamily="34" charset="0"/>
              <a:ea typeface="Microsoft YaHei" panose="020B0503020204020204" pitchFamily="34" charset="-122"/>
            </a:endParaRPr>
          </a:p>
        </p:txBody>
      </p:sp>
      <p:sp>
        <p:nvSpPr>
          <p:cNvPr id="77" name="文本框 38">
            <a:extLst>
              <a:ext uri="{FF2B5EF4-FFF2-40B4-BE49-F238E27FC236}">
                <a16:creationId xmlns:a16="http://schemas.microsoft.com/office/drawing/2014/main" id="{A5334A74-C904-424F-8087-513F0BFB991B}"/>
              </a:ext>
            </a:extLst>
          </p:cNvPr>
          <p:cNvSpPr txBox="1"/>
          <p:nvPr/>
        </p:nvSpPr>
        <p:spPr>
          <a:xfrm>
            <a:off x="6143772" y="2320263"/>
            <a:ext cx="479451" cy="261610"/>
          </a:xfrm>
          <a:prstGeom prst="rect">
            <a:avLst/>
          </a:prstGeom>
          <a:noFill/>
          <a:ln>
            <a:solidFill>
              <a:schemeClr val="bg1"/>
            </a:solidFill>
            <a:prstDash val="solid"/>
          </a:ln>
        </p:spPr>
        <p:txBody>
          <a:bodyPr wrap="square" rtlCol="0">
            <a:spAutoFit/>
          </a:bodyPr>
          <a:lstStyle/>
          <a:p>
            <a:pPr algn="ctr"/>
            <a:r>
              <a:rPr kumimoji="1" lang="en-US" altLang="zh-CN" sz="1100" b="1" dirty="0">
                <a:solidFill>
                  <a:schemeClr val="bg1"/>
                </a:solidFill>
                <a:latin typeface="Century Gothic" panose="020B0502020202020204" pitchFamily="34" charset="0"/>
                <a:ea typeface="Microsoft YaHei" panose="020B0503020204020204" pitchFamily="34" charset="-122"/>
              </a:rPr>
              <a:t>App</a:t>
            </a:r>
            <a:endParaRPr kumimoji="1" lang="zh-CN" altLang="en-US" sz="1100" b="1" dirty="0">
              <a:solidFill>
                <a:schemeClr val="bg1"/>
              </a:solidFill>
              <a:latin typeface="Century Gothic" panose="020B0502020202020204" pitchFamily="34" charset="0"/>
              <a:ea typeface="Microsoft YaHei" panose="020B0503020204020204" pitchFamily="34" charset="-122"/>
            </a:endParaRPr>
          </a:p>
        </p:txBody>
      </p:sp>
      <p:sp>
        <p:nvSpPr>
          <p:cNvPr id="78" name="文本框 38">
            <a:extLst>
              <a:ext uri="{FF2B5EF4-FFF2-40B4-BE49-F238E27FC236}">
                <a16:creationId xmlns:a16="http://schemas.microsoft.com/office/drawing/2014/main" id="{4C4D640B-DDA8-8749-A4D2-F042F2B9D743}"/>
              </a:ext>
            </a:extLst>
          </p:cNvPr>
          <p:cNvSpPr txBox="1"/>
          <p:nvPr/>
        </p:nvSpPr>
        <p:spPr>
          <a:xfrm>
            <a:off x="6654227" y="2317815"/>
            <a:ext cx="479451" cy="261610"/>
          </a:xfrm>
          <a:prstGeom prst="rect">
            <a:avLst/>
          </a:prstGeom>
          <a:noFill/>
          <a:ln>
            <a:solidFill>
              <a:schemeClr val="bg1"/>
            </a:solidFill>
            <a:prstDash val="solid"/>
          </a:ln>
        </p:spPr>
        <p:txBody>
          <a:bodyPr wrap="square" rtlCol="0">
            <a:spAutoFit/>
          </a:bodyPr>
          <a:lstStyle/>
          <a:p>
            <a:pPr algn="ctr"/>
            <a:r>
              <a:rPr kumimoji="1" lang="en-US" altLang="zh-CN" sz="1100" b="1">
                <a:solidFill>
                  <a:schemeClr val="bg1"/>
                </a:solidFill>
                <a:latin typeface="Century Gothic" panose="020B0502020202020204" pitchFamily="34" charset="0"/>
                <a:ea typeface="Microsoft YaHei" panose="020B0503020204020204" pitchFamily="34" charset="-122"/>
              </a:rPr>
              <a:t>App</a:t>
            </a:r>
            <a:endParaRPr kumimoji="1" lang="zh-CN" altLang="en-US" sz="1100" b="1">
              <a:solidFill>
                <a:schemeClr val="bg1"/>
              </a:solidFill>
              <a:latin typeface="Century Gothic" panose="020B0502020202020204" pitchFamily="34" charset="0"/>
              <a:ea typeface="Microsoft YaHei" panose="020B0503020204020204" pitchFamily="34" charset="-122"/>
            </a:endParaRPr>
          </a:p>
        </p:txBody>
      </p:sp>
      <p:sp>
        <p:nvSpPr>
          <p:cNvPr id="79" name="圆角矩形 37">
            <a:extLst>
              <a:ext uri="{FF2B5EF4-FFF2-40B4-BE49-F238E27FC236}">
                <a16:creationId xmlns:a16="http://schemas.microsoft.com/office/drawing/2014/main" id="{6A04AD94-AF5D-CA4B-83DF-C223D8E674A7}"/>
              </a:ext>
            </a:extLst>
          </p:cNvPr>
          <p:cNvSpPr/>
          <p:nvPr/>
        </p:nvSpPr>
        <p:spPr>
          <a:xfrm>
            <a:off x="7325233" y="2269116"/>
            <a:ext cx="1105457" cy="821983"/>
          </a:xfrm>
          <a:prstGeom prst="roundRect">
            <a:avLst>
              <a:gd name="adj" fmla="val 7576"/>
            </a:avLst>
          </a:prstGeom>
          <a:solidFill>
            <a:srgbClr val="0070C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tIns="144000" bIns="0" rtlCol="0" anchor="b"/>
          <a:lstStyle/>
          <a:p>
            <a:pPr algn="ctr"/>
            <a:r>
              <a:rPr kumimoji="1" lang="en-US" altLang="zh-CN" sz="12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/>
                <a:cs typeface="微软雅黑"/>
              </a:rPr>
              <a:t>VM</a:t>
            </a:r>
            <a:endParaRPr kumimoji="1" lang="zh-CN" altLang="en-US" sz="1600" b="1" dirty="0">
              <a:solidFill>
                <a:schemeClr val="bg1"/>
              </a:solidFill>
              <a:latin typeface="Century Gothic" panose="020B0502020202020204" pitchFamily="34" charset="0"/>
              <a:ea typeface="微软雅黑"/>
              <a:cs typeface="微软雅黑"/>
            </a:endParaRPr>
          </a:p>
        </p:txBody>
      </p:sp>
      <p:sp>
        <p:nvSpPr>
          <p:cNvPr id="80" name="文本框 38">
            <a:extLst>
              <a:ext uri="{FF2B5EF4-FFF2-40B4-BE49-F238E27FC236}">
                <a16:creationId xmlns:a16="http://schemas.microsoft.com/office/drawing/2014/main" id="{FAECAFB5-C829-0B48-86E4-5D4A96AD5CA3}"/>
              </a:ext>
            </a:extLst>
          </p:cNvPr>
          <p:cNvSpPr txBox="1"/>
          <p:nvPr/>
        </p:nvSpPr>
        <p:spPr>
          <a:xfrm>
            <a:off x="7387884" y="2612441"/>
            <a:ext cx="989906" cy="261610"/>
          </a:xfrm>
          <a:prstGeom prst="rect">
            <a:avLst/>
          </a:prstGeom>
          <a:noFill/>
          <a:ln>
            <a:solidFill>
              <a:schemeClr val="bg1"/>
            </a:solidFill>
            <a:prstDash val="solid"/>
          </a:ln>
        </p:spPr>
        <p:txBody>
          <a:bodyPr wrap="square" rtlCol="0">
            <a:spAutoFit/>
          </a:bodyPr>
          <a:lstStyle/>
          <a:p>
            <a:pPr algn="ctr"/>
            <a:r>
              <a:rPr kumimoji="1" lang="en-US" altLang="zh-CN" sz="1100" b="1">
                <a:solidFill>
                  <a:schemeClr val="bg1"/>
                </a:solidFill>
                <a:latin typeface="Century Gothic" panose="020B0502020202020204" pitchFamily="34" charset="0"/>
                <a:ea typeface="Microsoft YaHei" panose="020B0503020204020204" pitchFamily="34" charset="-122"/>
              </a:rPr>
              <a:t>Docker</a:t>
            </a:r>
            <a:endParaRPr kumimoji="1" lang="zh-CN" altLang="en-US" sz="1100" b="1">
              <a:solidFill>
                <a:schemeClr val="bg1"/>
              </a:solidFill>
              <a:latin typeface="Century Gothic" panose="020B0502020202020204" pitchFamily="34" charset="0"/>
              <a:ea typeface="Microsoft YaHei" panose="020B0503020204020204" pitchFamily="34" charset="-122"/>
            </a:endParaRPr>
          </a:p>
        </p:txBody>
      </p:sp>
      <p:sp>
        <p:nvSpPr>
          <p:cNvPr id="81" name="文本框 80">
            <a:extLst>
              <a:ext uri="{FF2B5EF4-FFF2-40B4-BE49-F238E27FC236}">
                <a16:creationId xmlns:a16="http://schemas.microsoft.com/office/drawing/2014/main" id="{282C95F2-B854-D943-9C82-582EFC7008DB}"/>
              </a:ext>
            </a:extLst>
          </p:cNvPr>
          <p:cNvSpPr txBox="1"/>
          <p:nvPr/>
        </p:nvSpPr>
        <p:spPr>
          <a:xfrm>
            <a:off x="7387884" y="2320263"/>
            <a:ext cx="479451" cy="261610"/>
          </a:xfrm>
          <a:prstGeom prst="rect">
            <a:avLst/>
          </a:prstGeom>
          <a:noFill/>
          <a:ln>
            <a:solidFill>
              <a:schemeClr val="bg1"/>
            </a:solidFill>
            <a:prstDash val="solid"/>
          </a:ln>
        </p:spPr>
        <p:txBody>
          <a:bodyPr wrap="square" rtlCol="0">
            <a:spAutoFit/>
          </a:bodyPr>
          <a:lstStyle/>
          <a:p>
            <a:pPr algn="ctr"/>
            <a:r>
              <a:rPr kumimoji="1" lang="en-US" altLang="zh-CN" sz="1100" b="1">
                <a:solidFill>
                  <a:schemeClr val="bg1"/>
                </a:solidFill>
                <a:latin typeface="Century Gothic" panose="020B0502020202020204" pitchFamily="34" charset="0"/>
                <a:ea typeface="Microsoft YaHei" panose="020B0503020204020204" pitchFamily="34" charset="-122"/>
              </a:rPr>
              <a:t>App</a:t>
            </a:r>
            <a:endParaRPr kumimoji="1" lang="zh-CN" altLang="en-US" sz="1100" b="1">
              <a:solidFill>
                <a:schemeClr val="bg1"/>
              </a:solidFill>
              <a:latin typeface="Century Gothic" panose="020B0502020202020204" pitchFamily="34" charset="0"/>
              <a:ea typeface="Microsoft YaHei" panose="020B0503020204020204" pitchFamily="34" charset="-122"/>
            </a:endParaRPr>
          </a:p>
        </p:txBody>
      </p:sp>
      <p:sp>
        <p:nvSpPr>
          <p:cNvPr id="82" name="文本框 38">
            <a:extLst>
              <a:ext uri="{FF2B5EF4-FFF2-40B4-BE49-F238E27FC236}">
                <a16:creationId xmlns:a16="http://schemas.microsoft.com/office/drawing/2014/main" id="{F0D73472-E539-A841-B12A-08D131B776E9}"/>
              </a:ext>
            </a:extLst>
          </p:cNvPr>
          <p:cNvSpPr txBox="1"/>
          <p:nvPr/>
        </p:nvSpPr>
        <p:spPr>
          <a:xfrm>
            <a:off x="7898339" y="2317815"/>
            <a:ext cx="479451" cy="261610"/>
          </a:xfrm>
          <a:prstGeom prst="rect">
            <a:avLst/>
          </a:prstGeom>
          <a:noFill/>
          <a:ln>
            <a:solidFill>
              <a:schemeClr val="bg1"/>
            </a:solidFill>
            <a:prstDash val="solid"/>
          </a:ln>
        </p:spPr>
        <p:txBody>
          <a:bodyPr wrap="square" rtlCol="0">
            <a:spAutoFit/>
          </a:bodyPr>
          <a:lstStyle/>
          <a:p>
            <a:pPr algn="ctr"/>
            <a:r>
              <a:rPr kumimoji="1" lang="en-US" altLang="zh-CN" sz="1100" b="1">
                <a:solidFill>
                  <a:schemeClr val="bg1"/>
                </a:solidFill>
                <a:latin typeface="Century Gothic" panose="020B0502020202020204" pitchFamily="34" charset="0"/>
                <a:ea typeface="Microsoft YaHei" panose="020B0503020204020204" pitchFamily="34" charset="-122"/>
              </a:rPr>
              <a:t>App</a:t>
            </a:r>
            <a:endParaRPr kumimoji="1" lang="zh-CN" altLang="en-US" sz="1100" b="1">
              <a:solidFill>
                <a:schemeClr val="bg1"/>
              </a:solidFill>
              <a:latin typeface="Century Gothic" panose="020B0502020202020204" pitchFamily="34" charset="0"/>
              <a:ea typeface="Microsoft YaHei" panose="020B0503020204020204" pitchFamily="34" charset="-122"/>
            </a:endParaRPr>
          </a:p>
        </p:txBody>
      </p:sp>
      <p:sp>
        <p:nvSpPr>
          <p:cNvPr id="83" name="圆角矩形 37">
            <a:extLst>
              <a:ext uri="{FF2B5EF4-FFF2-40B4-BE49-F238E27FC236}">
                <a16:creationId xmlns:a16="http://schemas.microsoft.com/office/drawing/2014/main" id="{537B6A85-F796-5148-B573-F9BF8B07F1FC}"/>
              </a:ext>
            </a:extLst>
          </p:cNvPr>
          <p:cNvSpPr/>
          <p:nvPr/>
        </p:nvSpPr>
        <p:spPr>
          <a:xfrm>
            <a:off x="8569344" y="2269116"/>
            <a:ext cx="1105457" cy="821983"/>
          </a:xfrm>
          <a:prstGeom prst="roundRect">
            <a:avLst>
              <a:gd name="adj" fmla="val 7576"/>
            </a:avLst>
          </a:prstGeom>
          <a:solidFill>
            <a:srgbClr val="0070C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tIns="144000" bIns="0" rtlCol="0" anchor="b"/>
          <a:lstStyle/>
          <a:p>
            <a:pPr algn="ctr"/>
            <a:r>
              <a:rPr kumimoji="1" lang="en-US" altLang="zh-CN" sz="12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/>
                <a:cs typeface="微软雅黑"/>
              </a:rPr>
              <a:t>VM</a:t>
            </a:r>
            <a:endParaRPr kumimoji="1" lang="zh-CN" altLang="en-US" sz="1600" b="1" dirty="0">
              <a:solidFill>
                <a:schemeClr val="bg1"/>
              </a:solidFill>
              <a:latin typeface="Century Gothic" panose="020B0502020202020204" pitchFamily="34" charset="0"/>
              <a:ea typeface="微软雅黑"/>
              <a:cs typeface="微软雅黑"/>
            </a:endParaRPr>
          </a:p>
        </p:txBody>
      </p:sp>
      <p:sp>
        <p:nvSpPr>
          <p:cNvPr id="84" name="文本框 38">
            <a:extLst>
              <a:ext uri="{FF2B5EF4-FFF2-40B4-BE49-F238E27FC236}">
                <a16:creationId xmlns:a16="http://schemas.microsoft.com/office/drawing/2014/main" id="{64B09922-3955-9A40-9159-6B0BEF0BED25}"/>
              </a:ext>
            </a:extLst>
          </p:cNvPr>
          <p:cNvSpPr txBox="1"/>
          <p:nvPr/>
        </p:nvSpPr>
        <p:spPr>
          <a:xfrm>
            <a:off x="8631995" y="2612441"/>
            <a:ext cx="989906" cy="261610"/>
          </a:xfrm>
          <a:prstGeom prst="rect">
            <a:avLst/>
          </a:prstGeom>
          <a:noFill/>
          <a:ln>
            <a:solidFill>
              <a:schemeClr val="bg1"/>
            </a:solidFill>
            <a:prstDash val="solid"/>
          </a:ln>
        </p:spPr>
        <p:txBody>
          <a:bodyPr wrap="square" rtlCol="0">
            <a:spAutoFit/>
          </a:bodyPr>
          <a:lstStyle/>
          <a:p>
            <a:pPr algn="ctr"/>
            <a:r>
              <a:rPr kumimoji="1" lang="en-US" altLang="zh-CN" sz="1100" b="1">
                <a:solidFill>
                  <a:schemeClr val="bg1"/>
                </a:solidFill>
                <a:latin typeface="Century Gothic" panose="020B0502020202020204" pitchFamily="34" charset="0"/>
                <a:ea typeface="Microsoft YaHei" panose="020B0503020204020204" pitchFamily="34" charset="-122"/>
              </a:rPr>
              <a:t>Docker</a:t>
            </a:r>
            <a:endParaRPr kumimoji="1" lang="zh-CN" altLang="en-US" sz="1100" b="1">
              <a:solidFill>
                <a:schemeClr val="bg1"/>
              </a:solidFill>
              <a:latin typeface="Century Gothic" panose="020B0502020202020204" pitchFamily="34" charset="0"/>
              <a:ea typeface="Microsoft YaHei" panose="020B0503020204020204" pitchFamily="34" charset="-122"/>
            </a:endParaRPr>
          </a:p>
        </p:txBody>
      </p:sp>
      <p:sp>
        <p:nvSpPr>
          <p:cNvPr id="85" name="文本框 84">
            <a:extLst>
              <a:ext uri="{FF2B5EF4-FFF2-40B4-BE49-F238E27FC236}">
                <a16:creationId xmlns:a16="http://schemas.microsoft.com/office/drawing/2014/main" id="{44F11B2A-453A-9345-86CC-BD5CB0075C8B}"/>
              </a:ext>
            </a:extLst>
          </p:cNvPr>
          <p:cNvSpPr txBox="1"/>
          <p:nvPr/>
        </p:nvSpPr>
        <p:spPr>
          <a:xfrm>
            <a:off x="8631995" y="2320263"/>
            <a:ext cx="479451" cy="261610"/>
          </a:xfrm>
          <a:prstGeom prst="rect">
            <a:avLst/>
          </a:prstGeom>
          <a:noFill/>
          <a:ln>
            <a:solidFill>
              <a:schemeClr val="bg1"/>
            </a:solidFill>
            <a:prstDash val="solid"/>
          </a:ln>
        </p:spPr>
        <p:txBody>
          <a:bodyPr wrap="square" rtlCol="0">
            <a:spAutoFit/>
          </a:bodyPr>
          <a:lstStyle/>
          <a:p>
            <a:pPr algn="ctr"/>
            <a:r>
              <a:rPr kumimoji="1" lang="en-US" altLang="zh-CN" sz="1100" b="1">
                <a:solidFill>
                  <a:schemeClr val="bg1"/>
                </a:solidFill>
                <a:latin typeface="Century Gothic" panose="020B0502020202020204" pitchFamily="34" charset="0"/>
                <a:ea typeface="Microsoft YaHei" panose="020B0503020204020204" pitchFamily="34" charset="-122"/>
              </a:rPr>
              <a:t>App</a:t>
            </a:r>
            <a:endParaRPr kumimoji="1" lang="zh-CN" altLang="en-US" sz="1100" b="1">
              <a:solidFill>
                <a:schemeClr val="bg1"/>
              </a:solidFill>
              <a:latin typeface="Century Gothic" panose="020B0502020202020204" pitchFamily="34" charset="0"/>
              <a:ea typeface="Microsoft YaHei" panose="020B0503020204020204" pitchFamily="34" charset="-122"/>
            </a:endParaRPr>
          </a:p>
        </p:txBody>
      </p:sp>
      <p:sp>
        <p:nvSpPr>
          <p:cNvPr id="86" name="文本框 38">
            <a:extLst>
              <a:ext uri="{FF2B5EF4-FFF2-40B4-BE49-F238E27FC236}">
                <a16:creationId xmlns:a16="http://schemas.microsoft.com/office/drawing/2014/main" id="{70F5C170-0BAB-A64A-9D15-39D3389B9F72}"/>
              </a:ext>
            </a:extLst>
          </p:cNvPr>
          <p:cNvSpPr txBox="1"/>
          <p:nvPr/>
        </p:nvSpPr>
        <p:spPr>
          <a:xfrm>
            <a:off x="9142450" y="2317815"/>
            <a:ext cx="479451" cy="261610"/>
          </a:xfrm>
          <a:prstGeom prst="rect">
            <a:avLst/>
          </a:prstGeom>
          <a:noFill/>
          <a:ln>
            <a:solidFill>
              <a:schemeClr val="bg1"/>
            </a:solidFill>
            <a:prstDash val="solid"/>
          </a:ln>
        </p:spPr>
        <p:txBody>
          <a:bodyPr wrap="square" rtlCol="0">
            <a:spAutoFit/>
          </a:bodyPr>
          <a:lstStyle/>
          <a:p>
            <a:pPr algn="ctr"/>
            <a:r>
              <a:rPr kumimoji="1" lang="en-US" altLang="zh-CN" sz="1100" b="1">
                <a:solidFill>
                  <a:schemeClr val="bg1"/>
                </a:solidFill>
                <a:latin typeface="Century Gothic" panose="020B0502020202020204" pitchFamily="34" charset="0"/>
                <a:ea typeface="Microsoft YaHei" panose="020B0503020204020204" pitchFamily="34" charset="-122"/>
              </a:rPr>
              <a:t>App</a:t>
            </a:r>
            <a:endParaRPr kumimoji="1" lang="zh-CN" altLang="en-US" sz="1100" b="1">
              <a:solidFill>
                <a:schemeClr val="bg1"/>
              </a:solidFill>
              <a:latin typeface="Century Gothic" panose="020B0502020202020204" pitchFamily="34" charset="0"/>
              <a:ea typeface="Microsoft YaHei" panose="020B0503020204020204" pitchFamily="34" charset="-122"/>
            </a:endParaRPr>
          </a:p>
        </p:txBody>
      </p:sp>
      <p:sp>
        <p:nvSpPr>
          <p:cNvPr id="87" name="矩形 4">
            <a:extLst>
              <a:ext uri="{FF2B5EF4-FFF2-40B4-BE49-F238E27FC236}">
                <a16:creationId xmlns:a16="http://schemas.microsoft.com/office/drawing/2014/main" id="{D0E94A5E-DEEE-DA4F-88A2-964D6139DE65}"/>
              </a:ext>
            </a:extLst>
          </p:cNvPr>
          <p:cNvSpPr/>
          <p:nvPr/>
        </p:nvSpPr>
        <p:spPr>
          <a:xfrm>
            <a:off x="6008500" y="1917427"/>
            <a:ext cx="3738572" cy="981774"/>
          </a:xfrm>
          <a:prstGeom prst="rect">
            <a:avLst/>
          </a:prstGeom>
          <a:noFill/>
          <a:ln>
            <a:solidFill>
              <a:srgbClr val="68F0F9"/>
            </a:solidFill>
            <a:prstDash val="dash"/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08000" rtlCol="0" anchor="t"/>
          <a:lstStyle/>
          <a:p>
            <a:pPr algn="ctr"/>
            <a:r>
              <a:rPr kumimoji="1" lang="en-US" altLang="zh-CN" sz="1200" b="1" dirty="0">
                <a:solidFill>
                  <a:srgbClr val="00B0F0"/>
                </a:solidFill>
                <a:latin typeface="Century Gothic" panose="020B0502020202020204" pitchFamily="34" charset="0"/>
              </a:rPr>
              <a:t>Kubernetes</a:t>
            </a:r>
            <a:endParaRPr kumimoji="1" lang="zh-CN" altLang="en-US" sz="1200" b="1" dirty="0">
              <a:solidFill>
                <a:srgbClr val="00B0F0"/>
              </a:solidFill>
              <a:latin typeface="Century Gothic" panose="020B0502020202020204" pitchFamily="34" charset="0"/>
            </a:endParaRPr>
          </a:p>
        </p:txBody>
      </p:sp>
      <p:sp>
        <p:nvSpPr>
          <p:cNvPr id="88" name="文本框 87">
            <a:extLst>
              <a:ext uri="{FF2B5EF4-FFF2-40B4-BE49-F238E27FC236}">
                <a16:creationId xmlns:a16="http://schemas.microsoft.com/office/drawing/2014/main" id="{CCBAB153-D50E-C542-99D9-E9EEC32F1242}"/>
              </a:ext>
            </a:extLst>
          </p:cNvPr>
          <p:cNvSpPr txBox="1"/>
          <p:nvPr/>
        </p:nvSpPr>
        <p:spPr>
          <a:xfrm>
            <a:off x="3842790" y="2448620"/>
            <a:ext cx="56137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1400" b="1" dirty="0">
                <a:solidFill>
                  <a:schemeClr val="bg1"/>
                </a:solidFill>
                <a:latin typeface="Century Gothic" panose="020B0502020202020204" pitchFamily="34" charset="0"/>
                <a:ea typeface="Microsoft YaHei" panose="020B0503020204020204" pitchFamily="34" charset="-122"/>
              </a:rPr>
              <a:t>App</a:t>
            </a:r>
            <a:endParaRPr kumimoji="1" lang="zh-CN" altLang="en-US" sz="1400" b="1" dirty="0">
              <a:solidFill>
                <a:schemeClr val="bg1"/>
              </a:solidFill>
              <a:latin typeface="Century Gothic" panose="020B0502020202020204" pitchFamily="34" charset="0"/>
              <a:ea typeface="Microsoft YaHei" panose="020B0503020204020204" pitchFamily="34" charset="-122"/>
            </a:endParaRPr>
          </a:p>
        </p:txBody>
      </p:sp>
      <p:sp>
        <p:nvSpPr>
          <p:cNvPr id="89" name="文本框 88">
            <a:extLst>
              <a:ext uri="{FF2B5EF4-FFF2-40B4-BE49-F238E27FC236}">
                <a16:creationId xmlns:a16="http://schemas.microsoft.com/office/drawing/2014/main" id="{97341ECF-5B1F-A64A-AB6B-D07EF7985236}"/>
              </a:ext>
            </a:extLst>
          </p:cNvPr>
          <p:cNvSpPr txBox="1"/>
          <p:nvPr/>
        </p:nvSpPr>
        <p:spPr>
          <a:xfrm>
            <a:off x="5114029" y="2448620"/>
            <a:ext cx="56137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1400" b="1" dirty="0">
                <a:solidFill>
                  <a:schemeClr val="bg1"/>
                </a:solidFill>
                <a:latin typeface="Century Gothic" panose="020B0502020202020204" pitchFamily="34" charset="0"/>
                <a:ea typeface="Microsoft YaHei" panose="020B0503020204020204" pitchFamily="34" charset="-122"/>
              </a:rPr>
              <a:t>App</a:t>
            </a:r>
            <a:endParaRPr kumimoji="1" lang="zh-CN" altLang="en-US" sz="1400" b="1" dirty="0">
              <a:solidFill>
                <a:schemeClr val="bg1"/>
              </a:solidFill>
              <a:latin typeface="Century Gothic" panose="020B0502020202020204" pitchFamily="34" charset="0"/>
              <a:ea typeface="Microsoft YaHei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48269814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" name="Picture 2">
            <a:extLst>
              <a:ext uri="{FF2B5EF4-FFF2-40B4-BE49-F238E27FC236}">
                <a16:creationId xmlns:a16="http://schemas.microsoft.com/office/drawing/2014/main" id="{75659445-1068-A14E-B862-783EA2069FD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77804" y="1514665"/>
            <a:ext cx="6748996" cy="2908284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1824614A-F70F-B849-AD1E-B1508F09DD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3938" y="548006"/>
            <a:ext cx="8814227" cy="510774"/>
          </a:xfrm>
        </p:spPr>
        <p:txBody>
          <a:bodyPr/>
          <a:lstStyle/>
          <a:p>
            <a:r>
              <a:rPr lang="en-US" dirty="0"/>
              <a:t>Integrated K8s Management  </a:t>
            </a:r>
            <a:endParaRPr lang="en-CN" dirty="0"/>
          </a:p>
        </p:txBody>
      </p:sp>
      <p:sp>
        <p:nvSpPr>
          <p:cNvPr id="91" name="矩形">
            <a:extLst>
              <a:ext uri="{FF2B5EF4-FFF2-40B4-BE49-F238E27FC236}">
                <a16:creationId xmlns:a16="http://schemas.microsoft.com/office/drawing/2014/main" id="{177B92B1-9E86-FA42-8601-B67A37297319}"/>
              </a:ext>
            </a:extLst>
          </p:cNvPr>
          <p:cNvSpPr/>
          <p:nvPr/>
        </p:nvSpPr>
        <p:spPr>
          <a:xfrm>
            <a:off x="4398303" y="5526104"/>
            <a:ext cx="3222989" cy="822272"/>
          </a:xfrm>
          <a:prstGeom prst="rect">
            <a:avLst/>
          </a:prstGeom>
          <a:noFill/>
          <a:ln w="12700">
            <a:solidFill>
              <a:srgbClr val="2BC6EB"/>
            </a:solidFill>
            <a:prstDash val="dash"/>
            <a:miter lim="400000"/>
          </a:ln>
        </p:spPr>
        <p:txBody>
          <a:bodyPr lIns="19050" tIns="19050" rIns="19050" bIns="19050" anchor="ctr"/>
          <a:lstStyle/>
          <a:p>
            <a:pPr>
              <a:defRPr sz="3000">
                <a:solidFill>
                  <a:srgbClr val="FFFFFF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 sz="1500">
              <a:latin typeface="Century Gothic" panose="020B0502020202020204" pitchFamily="34" charset="0"/>
              <a:ea typeface="Microsoft YaHei" panose="020B0503020204020204" pitchFamily="34" charset="-122"/>
            </a:endParaRPr>
          </a:p>
        </p:txBody>
      </p:sp>
      <p:sp>
        <p:nvSpPr>
          <p:cNvPr id="92" name="User Pod">
            <a:extLst>
              <a:ext uri="{FF2B5EF4-FFF2-40B4-BE49-F238E27FC236}">
                <a16:creationId xmlns:a16="http://schemas.microsoft.com/office/drawing/2014/main" id="{7658F000-4138-4749-9C30-409527E4271B}"/>
              </a:ext>
            </a:extLst>
          </p:cNvPr>
          <p:cNvSpPr/>
          <p:nvPr/>
        </p:nvSpPr>
        <p:spPr>
          <a:xfrm>
            <a:off x="6029744" y="5645553"/>
            <a:ext cx="1484250" cy="285751"/>
          </a:xfrm>
          <a:prstGeom prst="rect">
            <a:avLst/>
          </a:prstGeom>
          <a:solidFill>
            <a:srgbClr val="0070C0"/>
          </a:solidFill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19050" tIns="19050" rIns="19050" bIns="19050" anchor="ctr"/>
          <a:lstStyle>
            <a:lvl1pPr>
              <a:defRPr sz="2400">
                <a:solidFill>
                  <a:srgbClr val="FFFFFF"/>
                </a:solidFill>
                <a:latin typeface="Helvetica"/>
                <a:ea typeface="Helvetica"/>
                <a:cs typeface="Helvetica"/>
                <a:sym typeface="Helvetica"/>
              </a:defRPr>
            </a:lvl1pPr>
          </a:lstStyle>
          <a:p>
            <a:pPr algn="ctr"/>
            <a:r>
              <a:rPr sz="1200" dirty="0">
                <a:latin typeface="Century Gothic" panose="020B0502020202020204" pitchFamily="34" charset="0"/>
                <a:ea typeface="Microsoft YaHei" panose="020B0503020204020204" pitchFamily="34" charset="-122"/>
              </a:rPr>
              <a:t>User Pod</a:t>
            </a:r>
          </a:p>
        </p:txBody>
      </p:sp>
      <p:sp>
        <p:nvSpPr>
          <p:cNvPr id="93" name="User Pod">
            <a:extLst>
              <a:ext uri="{FF2B5EF4-FFF2-40B4-BE49-F238E27FC236}">
                <a16:creationId xmlns:a16="http://schemas.microsoft.com/office/drawing/2014/main" id="{D3A8C284-60EC-174B-8864-210A19F1E861}"/>
              </a:ext>
            </a:extLst>
          </p:cNvPr>
          <p:cNvSpPr/>
          <p:nvPr/>
        </p:nvSpPr>
        <p:spPr>
          <a:xfrm>
            <a:off x="4486125" y="5645553"/>
            <a:ext cx="1484250" cy="285751"/>
          </a:xfrm>
          <a:prstGeom prst="rect">
            <a:avLst/>
          </a:prstGeom>
          <a:solidFill>
            <a:srgbClr val="0070C0"/>
          </a:solidFill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19050" tIns="19050" rIns="19050" bIns="19050" anchor="ctr"/>
          <a:lstStyle>
            <a:lvl1pPr>
              <a:defRPr sz="2400">
                <a:solidFill>
                  <a:srgbClr val="FFFFFF"/>
                </a:solidFill>
                <a:latin typeface="Helvetica"/>
                <a:ea typeface="Helvetica"/>
                <a:cs typeface="Helvetica"/>
                <a:sym typeface="Helvetica"/>
              </a:defRPr>
            </a:lvl1pPr>
          </a:lstStyle>
          <a:p>
            <a:pPr algn="ctr"/>
            <a:r>
              <a:rPr sz="1200">
                <a:latin typeface="Century Gothic" panose="020B0502020202020204" pitchFamily="34" charset="0"/>
                <a:ea typeface="Microsoft YaHei" panose="020B0503020204020204" pitchFamily="34" charset="-122"/>
              </a:rPr>
              <a:t>User Pod</a:t>
            </a:r>
          </a:p>
        </p:txBody>
      </p:sp>
      <p:sp>
        <p:nvSpPr>
          <p:cNvPr id="94" name="Kubelet">
            <a:extLst>
              <a:ext uri="{FF2B5EF4-FFF2-40B4-BE49-F238E27FC236}">
                <a16:creationId xmlns:a16="http://schemas.microsoft.com/office/drawing/2014/main" id="{DAD7C35C-B340-2D47-807F-E323E1D98681}"/>
              </a:ext>
            </a:extLst>
          </p:cNvPr>
          <p:cNvSpPr/>
          <p:nvPr/>
        </p:nvSpPr>
        <p:spPr>
          <a:xfrm>
            <a:off x="6029744" y="5966088"/>
            <a:ext cx="1484250" cy="285751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19050" tIns="19050" rIns="19050" bIns="19050" anchor="ctr"/>
          <a:lstStyle>
            <a:lvl1pPr>
              <a:defRPr sz="2400">
                <a:solidFill>
                  <a:srgbClr val="FFFFFF"/>
                </a:solidFill>
                <a:latin typeface="Helvetica"/>
                <a:ea typeface="Helvetica"/>
                <a:cs typeface="Helvetica"/>
                <a:sym typeface="Helvetica"/>
              </a:defRPr>
            </a:lvl1pPr>
          </a:lstStyle>
          <a:p>
            <a:pPr algn="ctr"/>
            <a:r>
              <a:rPr sz="1200" dirty="0" err="1">
                <a:latin typeface="Century Gothic" panose="020B0502020202020204" pitchFamily="34" charset="0"/>
                <a:ea typeface="Microsoft YaHei" panose="020B0503020204020204" pitchFamily="34" charset="-122"/>
              </a:rPr>
              <a:t>Kubelet</a:t>
            </a:r>
            <a:endParaRPr sz="1200" dirty="0">
              <a:latin typeface="Century Gothic" panose="020B0502020202020204" pitchFamily="34" charset="0"/>
              <a:ea typeface="Microsoft YaHei" panose="020B0503020204020204" pitchFamily="34" charset="-122"/>
            </a:endParaRPr>
          </a:p>
        </p:txBody>
      </p:sp>
      <p:sp>
        <p:nvSpPr>
          <p:cNvPr id="95" name="Node Agent">
            <a:extLst>
              <a:ext uri="{FF2B5EF4-FFF2-40B4-BE49-F238E27FC236}">
                <a16:creationId xmlns:a16="http://schemas.microsoft.com/office/drawing/2014/main" id="{3147DF12-661F-614D-AA05-A907B74D9846}"/>
              </a:ext>
            </a:extLst>
          </p:cNvPr>
          <p:cNvSpPr/>
          <p:nvPr/>
        </p:nvSpPr>
        <p:spPr>
          <a:xfrm>
            <a:off x="4486125" y="5966088"/>
            <a:ext cx="1484250" cy="285751"/>
          </a:xfrm>
          <a:prstGeom prst="rect">
            <a:avLst/>
          </a:prstGeom>
          <a:solidFill>
            <a:srgbClr val="1A9B56"/>
          </a:solidFill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19050" tIns="19050" rIns="19050" bIns="19050" anchor="ctr"/>
          <a:lstStyle>
            <a:lvl1pPr>
              <a:defRPr sz="2400">
                <a:solidFill>
                  <a:srgbClr val="FFFFFF"/>
                </a:solidFill>
                <a:latin typeface="Helvetica"/>
                <a:ea typeface="Helvetica"/>
                <a:cs typeface="Helvetica"/>
                <a:sym typeface="Helvetica"/>
              </a:defRPr>
            </a:lvl1pPr>
          </a:lstStyle>
          <a:p>
            <a:pPr algn="ctr"/>
            <a:r>
              <a:rPr sz="1200">
                <a:latin typeface="Century Gothic" panose="020B0502020202020204" pitchFamily="34" charset="0"/>
                <a:ea typeface="Microsoft YaHei" panose="020B0503020204020204" pitchFamily="34" charset="-122"/>
              </a:rPr>
              <a:t>Node Agent</a:t>
            </a:r>
          </a:p>
        </p:txBody>
      </p:sp>
      <p:sp>
        <p:nvSpPr>
          <p:cNvPr id="100" name="矩形">
            <a:extLst>
              <a:ext uri="{FF2B5EF4-FFF2-40B4-BE49-F238E27FC236}">
                <a16:creationId xmlns:a16="http://schemas.microsoft.com/office/drawing/2014/main" id="{820930C1-553A-2948-B7D8-5EEB47036C49}"/>
              </a:ext>
            </a:extLst>
          </p:cNvPr>
          <p:cNvSpPr/>
          <p:nvPr/>
        </p:nvSpPr>
        <p:spPr>
          <a:xfrm>
            <a:off x="7974962" y="5526104"/>
            <a:ext cx="3222989" cy="822272"/>
          </a:xfrm>
          <a:prstGeom prst="rect">
            <a:avLst/>
          </a:prstGeom>
          <a:noFill/>
          <a:ln w="12700">
            <a:solidFill>
              <a:srgbClr val="2BC6EB"/>
            </a:solidFill>
            <a:prstDash val="dash"/>
            <a:miter lim="400000"/>
          </a:ln>
        </p:spPr>
        <p:txBody>
          <a:bodyPr lIns="19050" tIns="19050" rIns="19050" bIns="19050" anchor="ctr"/>
          <a:lstStyle/>
          <a:p>
            <a:pPr>
              <a:defRPr sz="3000">
                <a:solidFill>
                  <a:srgbClr val="FFFFFF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 sz="1500">
              <a:latin typeface="Century Gothic" panose="020B0502020202020204" pitchFamily="34" charset="0"/>
              <a:ea typeface="Microsoft YaHei" panose="020B0503020204020204" pitchFamily="34" charset="-122"/>
            </a:endParaRPr>
          </a:p>
        </p:txBody>
      </p:sp>
      <p:sp>
        <p:nvSpPr>
          <p:cNvPr id="101" name="User Pod">
            <a:extLst>
              <a:ext uri="{FF2B5EF4-FFF2-40B4-BE49-F238E27FC236}">
                <a16:creationId xmlns:a16="http://schemas.microsoft.com/office/drawing/2014/main" id="{64ECA5EE-986C-064C-B44B-FA2B96D237F7}"/>
              </a:ext>
            </a:extLst>
          </p:cNvPr>
          <p:cNvSpPr/>
          <p:nvPr/>
        </p:nvSpPr>
        <p:spPr>
          <a:xfrm>
            <a:off x="9641652" y="5645553"/>
            <a:ext cx="1484250" cy="285751"/>
          </a:xfrm>
          <a:prstGeom prst="rect">
            <a:avLst/>
          </a:prstGeom>
          <a:solidFill>
            <a:srgbClr val="0070C0"/>
          </a:solidFill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19050" tIns="19050" rIns="19050" bIns="19050" anchor="ctr"/>
          <a:lstStyle>
            <a:lvl1pPr>
              <a:defRPr sz="2400">
                <a:solidFill>
                  <a:srgbClr val="FFFFFF"/>
                </a:solidFill>
                <a:latin typeface="Helvetica"/>
                <a:ea typeface="Helvetica"/>
                <a:cs typeface="Helvetica"/>
                <a:sym typeface="Helvetica"/>
              </a:defRPr>
            </a:lvl1pPr>
          </a:lstStyle>
          <a:p>
            <a:pPr algn="ctr"/>
            <a:r>
              <a:rPr sz="1200">
                <a:latin typeface="Century Gothic" panose="020B0502020202020204" pitchFamily="34" charset="0"/>
                <a:ea typeface="Microsoft YaHei" panose="020B0503020204020204" pitchFamily="34" charset="-122"/>
              </a:rPr>
              <a:t>User Pod</a:t>
            </a:r>
          </a:p>
        </p:txBody>
      </p:sp>
      <p:sp>
        <p:nvSpPr>
          <p:cNvPr id="102" name="User Pod">
            <a:extLst>
              <a:ext uri="{FF2B5EF4-FFF2-40B4-BE49-F238E27FC236}">
                <a16:creationId xmlns:a16="http://schemas.microsoft.com/office/drawing/2014/main" id="{D374CCB0-F196-DF4E-BD29-4DAE02A11230}"/>
              </a:ext>
            </a:extLst>
          </p:cNvPr>
          <p:cNvSpPr/>
          <p:nvPr/>
        </p:nvSpPr>
        <p:spPr>
          <a:xfrm>
            <a:off x="8098033" y="5645553"/>
            <a:ext cx="1484250" cy="285751"/>
          </a:xfrm>
          <a:prstGeom prst="rect">
            <a:avLst/>
          </a:prstGeom>
          <a:solidFill>
            <a:srgbClr val="0070C0"/>
          </a:solidFill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19050" tIns="19050" rIns="19050" bIns="19050" anchor="ctr"/>
          <a:lstStyle>
            <a:lvl1pPr>
              <a:defRPr sz="2400">
                <a:solidFill>
                  <a:srgbClr val="FFFFFF"/>
                </a:solidFill>
                <a:latin typeface="Helvetica"/>
                <a:ea typeface="Helvetica"/>
                <a:cs typeface="Helvetica"/>
                <a:sym typeface="Helvetica"/>
              </a:defRPr>
            </a:lvl1pPr>
          </a:lstStyle>
          <a:p>
            <a:pPr algn="ctr"/>
            <a:r>
              <a:rPr sz="1200">
                <a:latin typeface="Century Gothic" panose="020B0502020202020204" pitchFamily="34" charset="0"/>
                <a:ea typeface="Microsoft YaHei" panose="020B0503020204020204" pitchFamily="34" charset="-122"/>
              </a:rPr>
              <a:t>User Pod</a:t>
            </a:r>
          </a:p>
        </p:txBody>
      </p:sp>
      <p:sp>
        <p:nvSpPr>
          <p:cNvPr id="103" name="Kubelet">
            <a:extLst>
              <a:ext uri="{FF2B5EF4-FFF2-40B4-BE49-F238E27FC236}">
                <a16:creationId xmlns:a16="http://schemas.microsoft.com/office/drawing/2014/main" id="{286A594F-557D-B94E-952E-1344711CB724}"/>
              </a:ext>
            </a:extLst>
          </p:cNvPr>
          <p:cNvSpPr/>
          <p:nvPr/>
        </p:nvSpPr>
        <p:spPr>
          <a:xfrm>
            <a:off x="9641652" y="5966088"/>
            <a:ext cx="1484250" cy="285751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19050" tIns="19050" rIns="19050" bIns="19050" anchor="ctr"/>
          <a:lstStyle>
            <a:lvl1pPr>
              <a:defRPr sz="2400">
                <a:solidFill>
                  <a:srgbClr val="FFFFFF"/>
                </a:solidFill>
                <a:latin typeface="Helvetica"/>
                <a:ea typeface="Helvetica"/>
                <a:cs typeface="Helvetica"/>
                <a:sym typeface="Helvetica"/>
              </a:defRPr>
            </a:lvl1pPr>
          </a:lstStyle>
          <a:p>
            <a:pPr algn="ctr"/>
            <a:r>
              <a:rPr sz="1200" dirty="0" err="1">
                <a:latin typeface="Century Gothic" panose="020B0502020202020204" pitchFamily="34" charset="0"/>
                <a:ea typeface="Microsoft YaHei" panose="020B0503020204020204" pitchFamily="34" charset="-122"/>
              </a:rPr>
              <a:t>Kubelet</a:t>
            </a:r>
            <a:endParaRPr sz="1200" dirty="0">
              <a:latin typeface="Century Gothic" panose="020B0502020202020204" pitchFamily="34" charset="0"/>
              <a:ea typeface="Microsoft YaHei" panose="020B0503020204020204" pitchFamily="34" charset="-122"/>
            </a:endParaRPr>
          </a:p>
        </p:txBody>
      </p:sp>
      <p:sp>
        <p:nvSpPr>
          <p:cNvPr id="104" name="Node Agent">
            <a:extLst>
              <a:ext uri="{FF2B5EF4-FFF2-40B4-BE49-F238E27FC236}">
                <a16:creationId xmlns:a16="http://schemas.microsoft.com/office/drawing/2014/main" id="{DDDD3203-A46A-244F-BEC4-7F3505E482B5}"/>
              </a:ext>
            </a:extLst>
          </p:cNvPr>
          <p:cNvSpPr/>
          <p:nvPr/>
        </p:nvSpPr>
        <p:spPr>
          <a:xfrm>
            <a:off x="8098033" y="5966088"/>
            <a:ext cx="1484250" cy="285751"/>
          </a:xfrm>
          <a:prstGeom prst="rect">
            <a:avLst/>
          </a:prstGeom>
          <a:solidFill>
            <a:srgbClr val="1A9B56"/>
          </a:solidFill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19050" tIns="19050" rIns="19050" bIns="19050" anchor="ctr"/>
          <a:lstStyle>
            <a:lvl1pPr>
              <a:defRPr sz="2400">
                <a:solidFill>
                  <a:srgbClr val="FFFFFF"/>
                </a:solidFill>
                <a:latin typeface="Helvetica"/>
                <a:ea typeface="Helvetica"/>
                <a:cs typeface="Helvetica"/>
                <a:sym typeface="Helvetica"/>
              </a:defRPr>
            </a:lvl1pPr>
          </a:lstStyle>
          <a:p>
            <a:pPr algn="ctr"/>
            <a:r>
              <a:rPr sz="1200" dirty="0">
                <a:latin typeface="Century Gothic" panose="020B0502020202020204" pitchFamily="34" charset="0"/>
                <a:ea typeface="Microsoft YaHei" panose="020B0503020204020204" pitchFamily="34" charset="-122"/>
              </a:rPr>
              <a:t>Node Agent</a:t>
            </a:r>
          </a:p>
        </p:txBody>
      </p:sp>
      <p:sp>
        <p:nvSpPr>
          <p:cNvPr id="105" name="矩形">
            <a:extLst>
              <a:ext uri="{FF2B5EF4-FFF2-40B4-BE49-F238E27FC236}">
                <a16:creationId xmlns:a16="http://schemas.microsoft.com/office/drawing/2014/main" id="{859156EF-AD41-664E-8AC9-9F61A0334537}"/>
              </a:ext>
            </a:extLst>
          </p:cNvPr>
          <p:cNvSpPr/>
          <p:nvPr/>
        </p:nvSpPr>
        <p:spPr>
          <a:xfrm>
            <a:off x="4398304" y="4610295"/>
            <a:ext cx="6799648" cy="455885"/>
          </a:xfrm>
          <a:prstGeom prst="rect">
            <a:avLst/>
          </a:prstGeom>
          <a:noFill/>
          <a:ln w="12700">
            <a:solidFill>
              <a:srgbClr val="39A8DD"/>
            </a:solidFill>
            <a:prstDash val="dash"/>
            <a:miter lim="400000"/>
          </a:ln>
        </p:spPr>
        <p:txBody>
          <a:bodyPr lIns="19050" tIns="19050" rIns="19050" bIns="19050" anchor="ctr"/>
          <a:lstStyle/>
          <a:p>
            <a:pPr>
              <a:defRPr sz="3000">
                <a:solidFill>
                  <a:srgbClr val="FFFFFF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 sz="1500">
              <a:latin typeface="Century Gothic" panose="020B0502020202020204" pitchFamily="34" charset="0"/>
              <a:ea typeface="Microsoft YaHei" panose="020B0503020204020204" pitchFamily="34" charset="-122"/>
            </a:endParaRPr>
          </a:p>
        </p:txBody>
      </p:sp>
      <p:sp>
        <p:nvSpPr>
          <p:cNvPr id="106" name="Controner">
            <a:extLst>
              <a:ext uri="{FF2B5EF4-FFF2-40B4-BE49-F238E27FC236}">
                <a16:creationId xmlns:a16="http://schemas.microsoft.com/office/drawing/2014/main" id="{0CAF1959-2E57-C245-B08F-E42B7FAE3B50}"/>
              </a:ext>
            </a:extLst>
          </p:cNvPr>
          <p:cNvSpPr/>
          <p:nvPr/>
        </p:nvSpPr>
        <p:spPr>
          <a:xfrm>
            <a:off x="9625823" y="4697278"/>
            <a:ext cx="1500079" cy="285751"/>
          </a:xfrm>
          <a:prstGeom prst="rect">
            <a:avLst/>
          </a:prstGeom>
          <a:solidFill>
            <a:schemeClr val="accent6"/>
          </a:solidFill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19050" tIns="19050" rIns="19050" bIns="19050" anchor="ctr"/>
          <a:lstStyle>
            <a:lvl1pPr>
              <a:defRPr sz="2400">
                <a:solidFill>
                  <a:srgbClr val="FFFFFF"/>
                </a:solidFill>
                <a:latin typeface="Helvetica"/>
                <a:ea typeface="Helvetica"/>
                <a:cs typeface="Helvetica"/>
                <a:sym typeface="Helvetica"/>
              </a:defRPr>
            </a:lvl1pPr>
          </a:lstStyle>
          <a:p>
            <a:pPr algn="ctr"/>
            <a:r>
              <a:rPr sz="1200" dirty="0">
                <a:latin typeface="Century Gothic" panose="020B0502020202020204" pitchFamily="34" charset="0"/>
                <a:ea typeface="Microsoft YaHei" panose="020B0503020204020204" pitchFamily="34" charset="-122"/>
              </a:rPr>
              <a:t>Contro</a:t>
            </a:r>
            <a:r>
              <a:rPr lang="en-US" altLang="zh-CN" sz="1200" dirty="0">
                <a:latin typeface="Century Gothic" panose="020B0502020202020204" pitchFamily="34" charset="0"/>
                <a:ea typeface="Microsoft YaHei" panose="020B0503020204020204" pitchFamily="34" charset="-122"/>
              </a:rPr>
              <a:t>ll</a:t>
            </a:r>
            <a:r>
              <a:rPr sz="1200" dirty="0">
                <a:latin typeface="Century Gothic" panose="020B0502020202020204" pitchFamily="34" charset="0"/>
                <a:ea typeface="Microsoft YaHei" panose="020B0503020204020204" pitchFamily="34" charset="-122"/>
              </a:rPr>
              <a:t>er</a:t>
            </a:r>
          </a:p>
        </p:txBody>
      </p:sp>
      <p:sp>
        <p:nvSpPr>
          <p:cNvPr id="107" name="API Server">
            <a:extLst>
              <a:ext uri="{FF2B5EF4-FFF2-40B4-BE49-F238E27FC236}">
                <a16:creationId xmlns:a16="http://schemas.microsoft.com/office/drawing/2014/main" id="{1BF3E518-8FFD-0740-A84D-5B000A109FE5}"/>
              </a:ext>
            </a:extLst>
          </p:cNvPr>
          <p:cNvSpPr/>
          <p:nvPr/>
        </p:nvSpPr>
        <p:spPr>
          <a:xfrm>
            <a:off x="4477804" y="4697279"/>
            <a:ext cx="1642369" cy="283954"/>
          </a:xfrm>
          <a:prstGeom prst="rect">
            <a:avLst/>
          </a:prstGeom>
          <a:solidFill>
            <a:schemeClr val="accent6"/>
          </a:solidFill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19050" tIns="19050" rIns="19050" bIns="19050" anchor="ctr"/>
          <a:lstStyle>
            <a:lvl1pPr>
              <a:defRPr sz="2400">
                <a:solidFill>
                  <a:srgbClr val="FFFFFF"/>
                </a:solidFill>
                <a:latin typeface="Helvetica"/>
                <a:ea typeface="Helvetica"/>
                <a:cs typeface="Helvetica"/>
                <a:sym typeface="Helvetica"/>
              </a:defRPr>
            </a:lvl1pPr>
          </a:lstStyle>
          <a:p>
            <a:pPr algn="ctr"/>
            <a:r>
              <a:rPr sz="1200">
                <a:latin typeface="Century Gothic" panose="020B0502020202020204" pitchFamily="34" charset="0"/>
                <a:ea typeface="Microsoft YaHei" panose="020B0503020204020204" pitchFamily="34" charset="-122"/>
              </a:rPr>
              <a:t>API Server</a:t>
            </a:r>
          </a:p>
        </p:txBody>
      </p:sp>
      <p:sp>
        <p:nvSpPr>
          <p:cNvPr id="108" name="Schedualer">
            <a:extLst>
              <a:ext uri="{FF2B5EF4-FFF2-40B4-BE49-F238E27FC236}">
                <a16:creationId xmlns:a16="http://schemas.microsoft.com/office/drawing/2014/main" id="{A19FA4A7-3A7E-1C4F-BEF9-D8F60BF25F50}"/>
              </a:ext>
            </a:extLst>
          </p:cNvPr>
          <p:cNvSpPr/>
          <p:nvPr/>
        </p:nvSpPr>
        <p:spPr>
          <a:xfrm>
            <a:off x="7960448" y="4697278"/>
            <a:ext cx="1500079" cy="285751"/>
          </a:xfrm>
          <a:prstGeom prst="rect">
            <a:avLst/>
          </a:prstGeom>
          <a:solidFill>
            <a:schemeClr val="accent6"/>
          </a:solidFill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19050" tIns="19050" rIns="19050" bIns="19050" anchor="ctr"/>
          <a:lstStyle>
            <a:lvl1pPr>
              <a:defRPr sz="2400">
                <a:solidFill>
                  <a:srgbClr val="FFFFFF"/>
                </a:solidFill>
                <a:latin typeface="Helvetica"/>
                <a:ea typeface="Helvetica"/>
                <a:cs typeface="Helvetica"/>
                <a:sym typeface="Helvetica"/>
              </a:defRPr>
            </a:lvl1pPr>
          </a:lstStyle>
          <a:p>
            <a:pPr algn="ctr"/>
            <a:r>
              <a:rPr sz="1200" dirty="0">
                <a:latin typeface="Century Gothic" panose="020B0502020202020204" pitchFamily="34" charset="0"/>
                <a:ea typeface="Microsoft YaHei" panose="020B0503020204020204" pitchFamily="34" charset="-122"/>
              </a:rPr>
              <a:t>Scheduler</a:t>
            </a:r>
          </a:p>
        </p:txBody>
      </p:sp>
      <p:sp>
        <p:nvSpPr>
          <p:cNvPr id="109" name="Node Agent">
            <a:extLst>
              <a:ext uri="{FF2B5EF4-FFF2-40B4-BE49-F238E27FC236}">
                <a16:creationId xmlns:a16="http://schemas.microsoft.com/office/drawing/2014/main" id="{713B7973-5F19-334D-9200-6E984AC7E01A}"/>
              </a:ext>
            </a:extLst>
          </p:cNvPr>
          <p:cNvSpPr/>
          <p:nvPr/>
        </p:nvSpPr>
        <p:spPr>
          <a:xfrm>
            <a:off x="6295073" y="4697278"/>
            <a:ext cx="1500079" cy="285751"/>
          </a:xfrm>
          <a:prstGeom prst="rect">
            <a:avLst/>
          </a:prstGeom>
          <a:solidFill>
            <a:srgbClr val="1A9B56"/>
          </a:solidFill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19050" tIns="19050" rIns="19050" bIns="19050" anchor="ctr"/>
          <a:lstStyle>
            <a:lvl1pPr>
              <a:defRPr sz="2400">
                <a:solidFill>
                  <a:srgbClr val="FFFFFF"/>
                </a:solidFill>
                <a:latin typeface="Helvetica"/>
                <a:ea typeface="Helvetica"/>
                <a:cs typeface="Helvetica"/>
                <a:sym typeface="Helvetica"/>
              </a:defRPr>
            </a:lvl1pPr>
          </a:lstStyle>
          <a:p>
            <a:pPr algn="ctr"/>
            <a:r>
              <a:rPr sz="1200" dirty="0">
                <a:latin typeface="Century Gothic" panose="020B0502020202020204" pitchFamily="34" charset="0"/>
                <a:ea typeface="Microsoft YaHei" panose="020B0503020204020204" pitchFamily="34" charset="-122"/>
              </a:rPr>
              <a:t>Node Agent</a:t>
            </a:r>
          </a:p>
        </p:txBody>
      </p:sp>
      <p:cxnSp>
        <p:nvCxnSpPr>
          <p:cNvPr id="41" name="连接符: 肘形 40">
            <a:extLst>
              <a:ext uri="{FF2B5EF4-FFF2-40B4-BE49-F238E27FC236}">
                <a16:creationId xmlns:a16="http://schemas.microsoft.com/office/drawing/2014/main" id="{94772F85-F2A2-4CED-B5E7-32934C0F6373}"/>
              </a:ext>
            </a:extLst>
          </p:cNvPr>
          <p:cNvCxnSpPr>
            <a:cxnSpLocks/>
            <a:stCxn id="105" idx="2"/>
            <a:endCxn id="91" idx="0"/>
          </p:cNvCxnSpPr>
          <p:nvPr/>
        </p:nvCxnSpPr>
        <p:spPr>
          <a:xfrm rot="5400000">
            <a:off x="6674001" y="4401977"/>
            <a:ext cx="459924" cy="1788330"/>
          </a:xfrm>
          <a:prstGeom prst="bentConnector3">
            <a:avLst/>
          </a:prstGeom>
          <a:ln w="19050">
            <a:solidFill>
              <a:schemeClr val="bg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连接符: 肘形 42">
            <a:extLst>
              <a:ext uri="{FF2B5EF4-FFF2-40B4-BE49-F238E27FC236}">
                <a16:creationId xmlns:a16="http://schemas.microsoft.com/office/drawing/2014/main" id="{63F6D092-CBA5-4549-90AE-875AA7DCBC93}"/>
              </a:ext>
            </a:extLst>
          </p:cNvPr>
          <p:cNvCxnSpPr>
            <a:cxnSpLocks/>
            <a:stCxn id="105" idx="2"/>
            <a:endCxn id="100" idx="0"/>
          </p:cNvCxnSpPr>
          <p:nvPr/>
        </p:nvCxnSpPr>
        <p:spPr>
          <a:xfrm rot="16200000" flipH="1">
            <a:off x="8462330" y="4401977"/>
            <a:ext cx="459924" cy="1788329"/>
          </a:xfrm>
          <a:prstGeom prst="bentConnector3">
            <a:avLst/>
          </a:prstGeom>
          <a:ln w="19050">
            <a:solidFill>
              <a:schemeClr val="bg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2" name="TextBox 61">
            <a:extLst>
              <a:ext uri="{FF2B5EF4-FFF2-40B4-BE49-F238E27FC236}">
                <a16:creationId xmlns:a16="http://schemas.microsoft.com/office/drawing/2014/main" id="{AA5EB4AB-7CEE-3A44-ADDB-67A95F702E92}"/>
              </a:ext>
            </a:extLst>
          </p:cNvPr>
          <p:cNvSpPr txBox="1"/>
          <p:nvPr/>
        </p:nvSpPr>
        <p:spPr>
          <a:xfrm>
            <a:off x="965200" y="2672909"/>
            <a:ext cx="311514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Clr>
                <a:srgbClr val="00B0F0"/>
              </a:buClr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chemeClr val="bg1"/>
                </a:solidFill>
                <a:latin typeface="Century Gothic" panose="020B0502020202020204" pitchFamily="34" charset="0"/>
              </a:rPr>
              <a:t>M</a:t>
            </a:r>
            <a:r>
              <a:rPr lang="en-CN" sz="1600" dirty="0">
                <a:solidFill>
                  <a:schemeClr val="bg1"/>
                </a:solidFill>
                <a:latin typeface="Century Gothic" panose="020B0502020202020204" pitchFamily="34" charset="0"/>
              </a:rPr>
              <a:t>anagement of multiple K8s clusters</a:t>
            </a:r>
          </a:p>
          <a:p>
            <a:pPr marL="285750" indent="-285750">
              <a:buClr>
                <a:srgbClr val="00B0F0"/>
              </a:buClr>
              <a:buFont typeface="Arial" panose="020B0604020202020204" pitchFamily="34" charset="0"/>
              <a:buChar char="•"/>
            </a:pPr>
            <a:endParaRPr lang="en-CN" sz="1600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marL="285750" indent="-285750">
              <a:buClr>
                <a:srgbClr val="00B0F0"/>
              </a:buClr>
              <a:buFont typeface="Arial" panose="020B0604020202020204" pitchFamily="34" charset="0"/>
              <a:buChar char="•"/>
            </a:pPr>
            <a:r>
              <a:rPr lang="en-CN" sz="1600" dirty="0">
                <a:solidFill>
                  <a:schemeClr val="bg1"/>
                </a:solidFill>
                <a:latin typeface="Century Gothic" panose="020B0502020202020204" pitchFamily="34" charset="0"/>
              </a:rPr>
              <a:t>Health monitoring and visualized operations</a:t>
            </a:r>
          </a:p>
          <a:p>
            <a:pPr marL="285750" indent="-285750">
              <a:buClr>
                <a:srgbClr val="00B0F0"/>
              </a:buClr>
              <a:buFont typeface="Arial" panose="020B0604020202020204" pitchFamily="34" charset="0"/>
              <a:buChar char="•"/>
            </a:pPr>
            <a:endParaRPr lang="en-CN" sz="1600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marL="285750" indent="-285750">
              <a:buClr>
                <a:srgbClr val="00B0F0"/>
              </a:buClr>
              <a:buFont typeface="Arial" panose="020B0604020202020204" pitchFamily="34" charset="0"/>
              <a:buChar char="•"/>
            </a:pPr>
            <a:r>
              <a:rPr lang="en-CN" sz="1600" dirty="0">
                <a:solidFill>
                  <a:schemeClr val="bg1"/>
                </a:solidFill>
                <a:latin typeface="Century Gothic" panose="020B0502020202020204" pitchFamily="34" charset="0"/>
              </a:rPr>
              <a:t>All of K8s components are containeralized and made high available</a:t>
            </a:r>
          </a:p>
        </p:txBody>
      </p:sp>
    </p:spTree>
    <p:extLst>
      <p:ext uri="{BB962C8B-B14F-4D97-AF65-F5344CB8AC3E}">
        <p14:creationId xmlns:p14="http://schemas.microsoft.com/office/powerpoint/2010/main" val="353771413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4FCBB2-2561-5F4B-AF9B-62F5E0EE22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Going Beyond Containers</a:t>
            </a:r>
            <a:endParaRPr lang="en-CN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407E3E1-52AC-744C-B5A0-D8DF232DB23F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920850" y="6190608"/>
            <a:ext cx="10504873" cy="495862"/>
          </a:xfrm>
        </p:spPr>
        <p:txBody>
          <a:bodyPr>
            <a:normAutofit/>
          </a:bodyPr>
          <a:lstStyle/>
          <a:p>
            <a:pPr algn="ctr"/>
            <a:r>
              <a:rPr lang="en-CN" sz="1400" dirty="0"/>
              <a:t>Sangfor offers a complete suite of PaaS to enable cloud-native development on HCI</a:t>
            </a:r>
          </a:p>
        </p:txBody>
      </p:sp>
      <p:sp>
        <p:nvSpPr>
          <p:cNvPr id="5" name="矩形">
            <a:extLst>
              <a:ext uri="{FF2B5EF4-FFF2-40B4-BE49-F238E27FC236}">
                <a16:creationId xmlns:a16="http://schemas.microsoft.com/office/drawing/2014/main" id="{339DFCC5-AE6B-4044-B2E6-74276DFE8C77}"/>
              </a:ext>
            </a:extLst>
          </p:cNvPr>
          <p:cNvSpPr/>
          <p:nvPr/>
        </p:nvSpPr>
        <p:spPr>
          <a:xfrm>
            <a:off x="1347537" y="4595522"/>
            <a:ext cx="7421475" cy="1355501"/>
          </a:xfrm>
          <a:prstGeom prst="rect">
            <a:avLst/>
          </a:prstGeom>
          <a:noFill/>
          <a:ln w="12700">
            <a:solidFill>
              <a:srgbClr val="01AFF0"/>
            </a:solidFill>
            <a:prstDash val="dash"/>
            <a:round/>
          </a:ln>
        </p:spPr>
        <p:txBody>
          <a:bodyPr lIns="38100" tIns="38100" rIns="38100" bIns="38100" anchor="ctr"/>
          <a:lstStyle/>
          <a:p>
            <a:pPr>
              <a:defRPr sz="3200">
                <a:solidFill>
                  <a:srgbClr val="FFFFFF"/>
                </a:solidFill>
              </a:defRPr>
            </a:pPr>
            <a:endParaRPr sz="4400">
              <a:latin typeface="Century Gothic" panose="020B0502020202020204" pitchFamily="34" charset="0"/>
            </a:endParaRPr>
          </a:p>
        </p:txBody>
      </p:sp>
      <p:sp>
        <p:nvSpPr>
          <p:cNvPr id="6" name="容器平台">
            <a:extLst>
              <a:ext uri="{FF2B5EF4-FFF2-40B4-BE49-F238E27FC236}">
                <a16:creationId xmlns:a16="http://schemas.microsoft.com/office/drawing/2014/main" id="{C2CE2F29-26B9-3C40-856E-A0CC518472AC}"/>
              </a:ext>
            </a:extLst>
          </p:cNvPr>
          <p:cNvSpPr/>
          <p:nvPr/>
        </p:nvSpPr>
        <p:spPr>
          <a:xfrm>
            <a:off x="1701792" y="4867516"/>
            <a:ext cx="799898" cy="81150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none" lIns="38100" tIns="38100" rIns="38100" bIns="38100" anchor="ctr">
            <a:spAutoFit/>
          </a:bodyPr>
          <a:lstStyle>
            <a:lvl1pPr>
              <a:defRPr sz="3200">
                <a:latin typeface="+mj-lt"/>
                <a:ea typeface="+mj-ea"/>
                <a:cs typeface="+mj-cs"/>
                <a:sym typeface="Helvetica"/>
              </a:defRPr>
            </a:lvl1pPr>
          </a:lstStyle>
          <a:p>
            <a:pPr algn="ctr">
              <a:lnSpc>
                <a:spcPct val="150000"/>
              </a:lnSpc>
            </a:pPr>
            <a:r>
              <a:rPr lang="en-US" sz="1100" b="1" dirty="0" err="1">
                <a:solidFill>
                  <a:schemeClr val="bg1"/>
                </a:solidFill>
                <a:latin typeface="Century Gothic" panose="020B0502020202020204" pitchFamily="34" charset="0"/>
              </a:rPr>
              <a:t>Sangfor</a:t>
            </a:r>
            <a:r>
              <a:rPr lang="en-US" sz="1100" b="1" dirty="0">
                <a:solidFill>
                  <a:schemeClr val="bg1"/>
                </a:solidFill>
                <a:latin typeface="Century Gothic" panose="020B0502020202020204" pitchFamily="34" charset="0"/>
              </a:rPr>
              <a:t> </a:t>
            </a:r>
          </a:p>
          <a:p>
            <a:pPr algn="ctr">
              <a:lnSpc>
                <a:spcPct val="150000"/>
              </a:lnSpc>
            </a:pPr>
            <a:r>
              <a:rPr lang="en-US" sz="1100" b="1" dirty="0">
                <a:solidFill>
                  <a:schemeClr val="bg1"/>
                </a:solidFill>
                <a:latin typeface="Century Gothic" panose="020B0502020202020204" pitchFamily="34" charset="0"/>
              </a:rPr>
              <a:t>Container </a:t>
            </a:r>
          </a:p>
          <a:p>
            <a:pPr algn="ctr">
              <a:lnSpc>
                <a:spcPct val="150000"/>
              </a:lnSpc>
            </a:pPr>
            <a:r>
              <a:rPr lang="en-US" sz="1100" b="1" dirty="0">
                <a:solidFill>
                  <a:schemeClr val="bg1"/>
                </a:solidFill>
                <a:latin typeface="Century Gothic" panose="020B0502020202020204" pitchFamily="34" charset="0"/>
              </a:rPr>
              <a:t>Cloud</a:t>
            </a:r>
            <a:endParaRPr sz="11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矩形">
            <a:extLst>
              <a:ext uri="{FF2B5EF4-FFF2-40B4-BE49-F238E27FC236}">
                <a16:creationId xmlns:a16="http://schemas.microsoft.com/office/drawing/2014/main" id="{3C517649-ADED-8F46-9B46-B090AFED2231}"/>
              </a:ext>
            </a:extLst>
          </p:cNvPr>
          <p:cNvSpPr/>
          <p:nvPr/>
        </p:nvSpPr>
        <p:spPr>
          <a:xfrm>
            <a:off x="1347537" y="3400401"/>
            <a:ext cx="7421475" cy="1019818"/>
          </a:xfrm>
          <a:prstGeom prst="rect">
            <a:avLst/>
          </a:prstGeom>
          <a:noFill/>
          <a:ln w="12700">
            <a:solidFill>
              <a:srgbClr val="01AFF0"/>
            </a:solidFill>
            <a:prstDash val="dash"/>
            <a:round/>
          </a:ln>
        </p:spPr>
        <p:txBody>
          <a:bodyPr lIns="38100" tIns="38100" rIns="38100" bIns="38100" anchor="ctr"/>
          <a:lstStyle/>
          <a:p>
            <a:pPr>
              <a:defRPr sz="3200">
                <a:solidFill>
                  <a:srgbClr val="FFFFFF"/>
                </a:solidFill>
              </a:defRPr>
            </a:pPr>
            <a:endParaRPr sz="4400">
              <a:latin typeface="Century Gothic" panose="020B0502020202020204" pitchFamily="34" charset="0"/>
            </a:endParaRPr>
          </a:p>
        </p:txBody>
      </p:sp>
      <p:sp>
        <p:nvSpPr>
          <p:cNvPr id="8" name="DevOps">
            <a:extLst>
              <a:ext uri="{FF2B5EF4-FFF2-40B4-BE49-F238E27FC236}">
                <a16:creationId xmlns:a16="http://schemas.microsoft.com/office/drawing/2014/main" id="{53B7ABD2-5BBA-F54C-8992-D6232C6B19A4}"/>
              </a:ext>
            </a:extLst>
          </p:cNvPr>
          <p:cNvSpPr/>
          <p:nvPr/>
        </p:nvSpPr>
        <p:spPr>
          <a:xfrm>
            <a:off x="1755549" y="3733475"/>
            <a:ext cx="679673" cy="30367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none" lIns="38100" tIns="38100" rIns="38100" bIns="38100" anchor="ctr">
            <a:spAutoFit/>
          </a:bodyPr>
          <a:lstStyle>
            <a:lvl1pPr>
              <a:defRPr sz="3200">
                <a:latin typeface="+mj-lt"/>
                <a:ea typeface="+mj-ea"/>
                <a:cs typeface="+mj-cs"/>
                <a:sym typeface="Helvetica"/>
              </a:defRPr>
            </a:lvl1pPr>
          </a:lstStyle>
          <a:p>
            <a:pPr algn="ctr">
              <a:lnSpc>
                <a:spcPct val="150000"/>
              </a:lnSpc>
            </a:pPr>
            <a:r>
              <a:rPr sz="1100" b="1" dirty="0">
                <a:solidFill>
                  <a:schemeClr val="bg1"/>
                </a:solidFill>
                <a:latin typeface="Century Gothic" panose="020B0502020202020204" pitchFamily="34" charset="0"/>
              </a:rPr>
              <a:t>DevOps</a:t>
            </a:r>
            <a:r>
              <a:rPr lang="en-US" sz="1100" b="1" dirty="0">
                <a:solidFill>
                  <a:schemeClr val="bg1"/>
                </a:solidFill>
                <a:latin typeface="Century Gothic" panose="020B0502020202020204" pitchFamily="34" charset="0"/>
              </a:rPr>
              <a:t>*</a:t>
            </a:r>
            <a:endParaRPr sz="11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12" name="服务目录">
            <a:extLst>
              <a:ext uri="{FF2B5EF4-FFF2-40B4-BE49-F238E27FC236}">
                <a16:creationId xmlns:a16="http://schemas.microsoft.com/office/drawing/2014/main" id="{7D46A409-801B-DC45-8F81-BA98B750B967}"/>
              </a:ext>
            </a:extLst>
          </p:cNvPr>
          <p:cNvSpPr/>
          <p:nvPr/>
        </p:nvSpPr>
        <p:spPr>
          <a:xfrm>
            <a:off x="1461855" y="1646466"/>
            <a:ext cx="1154162" cy="30367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none" lIns="38100" tIns="38100" rIns="38100" bIns="38100" anchor="ctr">
            <a:spAutoFit/>
          </a:bodyPr>
          <a:lstStyle>
            <a:lvl1pPr>
              <a:defRPr sz="3200">
                <a:latin typeface="+mj-lt"/>
                <a:ea typeface="+mj-ea"/>
                <a:cs typeface="+mj-cs"/>
                <a:sym typeface="Helvetica"/>
              </a:defRPr>
            </a:lvl1pPr>
          </a:lstStyle>
          <a:p>
            <a:pPr algn="ctr">
              <a:lnSpc>
                <a:spcPct val="150000"/>
              </a:lnSpc>
            </a:pPr>
            <a:r>
              <a:rPr lang="en-US" sz="1100" b="1" dirty="0">
                <a:solidFill>
                  <a:schemeClr val="bg1"/>
                </a:solidFill>
                <a:latin typeface="Century Gothic" panose="020B0502020202020204" pitchFamily="34" charset="0"/>
              </a:rPr>
              <a:t>Service catalog</a:t>
            </a:r>
            <a:endParaRPr sz="11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14" name="矩形">
            <a:extLst>
              <a:ext uri="{FF2B5EF4-FFF2-40B4-BE49-F238E27FC236}">
                <a16:creationId xmlns:a16="http://schemas.microsoft.com/office/drawing/2014/main" id="{0AB03527-A7AF-0642-B40F-281462CB1CC7}"/>
              </a:ext>
            </a:extLst>
          </p:cNvPr>
          <p:cNvSpPr/>
          <p:nvPr/>
        </p:nvSpPr>
        <p:spPr>
          <a:xfrm>
            <a:off x="1347537" y="2205279"/>
            <a:ext cx="7421475" cy="1019818"/>
          </a:xfrm>
          <a:prstGeom prst="rect">
            <a:avLst/>
          </a:prstGeom>
          <a:noFill/>
          <a:ln w="12700">
            <a:solidFill>
              <a:srgbClr val="01AFF0"/>
            </a:solidFill>
            <a:prstDash val="dash"/>
            <a:round/>
          </a:ln>
        </p:spPr>
        <p:txBody>
          <a:bodyPr lIns="38100" tIns="38100" rIns="38100" bIns="38100" anchor="ctr"/>
          <a:lstStyle/>
          <a:p>
            <a:pPr>
              <a:defRPr sz="3200">
                <a:solidFill>
                  <a:srgbClr val="FFFFFF"/>
                </a:solidFill>
              </a:defRPr>
            </a:pPr>
            <a:endParaRPr sz="4400">
              <a:latin typeface="Century Gothic" panose="020B0502020202020204" pitchFamily="34" charset="0"/>
            </a:endParaRPr>
          </a:p>
        </p:txBody>
      </p:sp>
      <p:sp>
        <p:nvSpPr>
          <p:cNvPr id="15" name="微服务治理">
            <a:extLst>
              <a:ext uri="{FF2B5EF4-FFF2-40B4-BE49-F238E27FC236}">
                <a16:creationId xmlns:a16="http://schemas.microsoft.com/office/drawing/2014/main" id="{54A76D2F-C414-3D4E-ADC6-7E1ADF6A3FBC}"/>
              </a:ext>
            </a:extLst>
          </p:cNvPr>
          <p:cNvSpPr/>
          <p:nvPr/>
        </p:nvSpPr>
        <p:spPr>
          <a:xfrm>
            <a:off x="1612022" y="2493318"/>
            <a:ext cx="979435" cy="55758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none" lIns="38100" tIns="38100" rIns="38100" bIns="38100" anchor="ctr">
            <a:spAutoFit/>
          </a:bodyPr>
          <a:lstStyle>
            <a:lvl1pPr>
              <a:defRPr sz="3200">
                <a:latin typeface="+mj-lt"/>
                <a:ea typeface="+mj-ea"/>
                <a:cs typeface="+mj-cs"/>
                <a:sym typeface="Helvetica"/>
              </a:defRPr>
            </a:lvl1pPr>
          </a:lstStyle>
          <a:p>
            <a:pPr algn="ctr">
              <a:lnSpc>
                <a:spcPct val="150000"/>
              </a:lnSpc>
            </a:pPr>
            <a:r>
              <a:rPr lang="en-US" sz="1100" b="1" dirty="0">
                <a:solidFill>
                  <a:schemeClr val="bg1"/>
                </a:solidFill>
                <a:latin typeface="Century Gothic" panose="020B0502020202020204" pitchFamily="34" charset="0"/>
              </a:rPr>
              <a:t>Microservice</a:t>
            </a:r>
          </a:p>
          <a:p>
            <a:pPr algn="ctr">
              <a:lnSpc>
                <a:spcPct val="150000"/>
              </a:lnSpc>
            </a:pPr>
            <a:r>
              <a:rPr lang="en-US" sz="1100" b="1" dirty="0">
                <a:solidFill>
                  <a:schemeClr val="bg1"/>
                </a:solidFill>
                <a:latin typeface="Century Gothic" panose="020B0502020202020204" pitchFamily="34" charset="0"/>
              </a:rPr>
              <a:t>governance*</a:t>
            </a:r>
            <a:endParaRPr sz="11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21" name="矩形">
            <a:extLst>
              <a:ext uri="{FF2B5EF4-FFF2-40B4-BE49-F238E27FC236}">
                <a16:creationId xmlns:a16="http://schemas.microsoft.com/office/drawing/2014/main" id="{96DAD47A-E3E2-2645-B7D4-8BDD6B0EBA03}"/>
              </a:ext>
            </a:extLst>
          </p:cNvPr>
          <p:cNvSpPr/>
          <p:nvPr/>
        </p:nvSpPr>
        <p:spPr>
          <a:xfrm>
            <a:off x="8967970" y="2205279"/>
            <a:ext cx="1622633" cy="3749472"/>
          </a:xfrm>
          <a:prstGeom prst="rect">
            <a:avLst/>
          </a:prstGeom>
          <a:noFill/>
          <a:ln w="12700">
            <a:solidFill>
              <a:srgbClr val="01AFF0"/>
            </a:solidFill>
            <a:prstDash val="dash"/>
            <a:round/>
          </a:ln>
        </p:spPr>
        <p:txBody>
          <a:bodyPr lIns="38100" tIns="38100" rIns="38100" bIns="38100" anchor="ctr"/>
          <a:lstStyle/>
          <a:p>
            <a:pPr>
              <a:defRPr sz="3200">
                <a:solidFill>
                  <a:srgbClr val="FFFFFF"/>
                </a:solidFill>
              </a:defRPr>
            </a:pPr>
            <a:endParaRPr sz="4400">
              <a:latin typeface="Century Gothic" panose="020B0502020202020204" pitchFamily="34" charset="0"/>
            </a:endParaRPr>
          </a:p>
        </p:txBody>
      </p:sp>
      <p:sp>
        <p:nvSpPr>
          <p:cNvPr id="24" name="IT 治理">
            <a:extLst>
              <a:ext uri="{FF2B5EF4-FFF2-40B4-BE49-F238E27FC236}">
                <a16:creationId xmlns:a16="http://schemas.microsoft.com/office/drawing/2014/main" id="{6456C2E2-0BF7-E54C-B73B-DDB1EF62684F}"/>
              </a:ext>
            </a:extLst>
          </p:cNvPr>
          <p:cNvSpPr/>
          <p:nvPr/>
        </p:nvSpPr>
        <p:spPr>
          <a:xfrm>
            <a:off x="9283832" y="5623578"/>
            <a:ext cx="1014701" cy="23852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none" lIns="38100" tIns="38100" rIns="38100" bIns="38100" anchor="ctr">
            <a:spAutoFit/>
          </a:bodyPr>
          <a:lstStyle>
            <a:lvl1pPr>
              <a:defRPr sz="3200">
                <a:latin typeface="+mj-lt"/>
                <a:ea typeface="+mj-ea"/>
                <a:cs typeface="+mj-cs"/>
                <a:sym typeface="Helvetica"/>
              </a:defRPr>
            </a:lvl1pPr>
          </a:lstStyle>
          <a:p>
            <a:r>
              <a:rPr sz="1050" b="1" dirty="0">
                <a:solidFill>
                  <a:schemeClr val="bg1"/>
                </a:solidFill>
                <a:latin typeface="Century Gothic" panose="020B0502020202020204" pitchFamily="34" charset="0"/>
              </a:rPr>
              <a:t>IT </a:t>
            </a:r>
            <a:r>
              <a:rPr lang="en-US" sz="1050" b="1" dirty="0">
                <a:solidFill>
                  <a:schemeClr val="bg1"/>
                </a:solidFill>
                <a:latin typeface="Century Gothic" panose="020B0502020202020204" pitchFamily="34" charset="0"/>
              </a:rPr>
              <a:t>governance</a:t>
            </a:r>
            <a:endParaRPr sz="105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13" name="容器调度">
            <a:extLst>
              <a:ext uri="{FF2B5EF4-FFF2-40B4-BE49-F238E27FC236}">
                <a16:creationId xmlns:a16="http://schemas.microsoft.com/office/drawing/2014/main" id="{09B60B37-59B5-5743-867A-82430111AB9A}"/>
              </a:ext>
            </a:extLst>
          </p:cNvPr>
          <p:cNvSpPr/>
          <p:nvPr/>
        </p:nvSpPr>
        <p:spPr>
          <a:xfrm>
            <a:off x="2751112" y="4725746"/>
            <a:ext cx="1421167" cy="317734"/>
          </a:xfrm>
          <a:prstGeom prst="rect">
            <a:avLst/>
          </a:prstGeom>
          <a:solidFill>
            <a:srgbClr val="0070C0"/>
          </a:solidFill>
          <a:ln w="3175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38100" tIns="38100" rIns="38100" bIns="38100" anchor="ctr"/>
          <a:lstStyle>
            <a:lvl1pPr>
              <a:defRPr sz="3000">
                <a:solidFill>
                  <a:srgbClr val="FFFFFF"/>
                </a:solidFill>
                <a:latin typeface="+mj-lt"/>
                <a:ea typeface="+mj-ea"/>
                <a:cs typeface="+mj-cs"/>
                <a:sym typeface="Helvetica"/>
              </a:defRPr>
            </a:lvl1pPr>
          </a:lstStyle>
          <a:p>
            <a:pPr algn="ctr">
              <a:lnSpc>
                <a:spcPts val="1000"/>
              </a:lnSpc>
            </a:pPr>
            <a:r>
              <a:rPr lang="en-US" sz="900" dirty="0">
                <a:latin typeface="Century Gothic" panose="020B0502020202020204" pitchFamily="34" charset="0"/>
              </a:rPr>
              <a:t>Container scheduling</a:t>
            </a:r>
            <a:endParaRPr sz="900" dirty="0">
              <a:latin typeface="Century Gothic" panose="020B0502020202020204" pitchFamily="34" charset="0"/>
            </a:endParaRPr>
          </a:p>
        </p:txBody>
      </p:sp>
      <p:sp>
        <p:nvSpPr>
          <p:cNvPr id="22" name="容器网络">
            <a:extLst>
              <a:ext uri="{FF2B5EF4-FFF2-40B4-BE49-F238E27FC236}">
                <a16:creationId xmlns:a16="http://schemas.microsoft.com/office/drawing/2014/main" id="{68958505-7839-0640-B812-2A25E074A576}"/>
              </a:ext>
            </a:extLst>
          </p:cNvPr>
          <p:cNvSpPr/>
          <p:nvPr/>
        </p:nvSpPr>
        <p:spPr>
          <a:xfrm>
            <a:off x="2751112" y="5121709"/>
            <a:ext cx="1421167" cy="317734"/>
          </a:xfrm>
          <a:prstGeom prst="rect">
            <a:avLst/>
          </a:prstGeom>
          <a:solidFill>
            <a:srgbClr val="0070C0"/>
          </a:solidFill>
          <a:ln w="3175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38100" tIns="38100" rIns="38100" bIns="38100" anchor="ctr"/>
          <a:lstStyle>
            <a:lvl1pPr>
              <a:defRPr sz="3000">
                <a:solidFill>
                  <a:srgbClr val="FFFFFF"/>
                </a:solidFill>
                <a:latin typeface="+mj-lt"/>
                <a:ea typeface="+mj-ea"/>
                <a:cs typeface="+mj-cs"/>
                <a:sym typeface="Helvetica"/>
              </a:defRPr>
            </a:lvl1pPr>
          </a:lstStyle>
          <a:p>
            <a:pPr algn="ctr">
              <a:lnSpc>
                <a:spcPts val="1000"/>
              </a:lnSpc>
            </a:pPr>
            <a:r>
              <a:rPr lang="en-US" sz="900" dirty="0">
                <a:latin typeface="Century Gothic" panose="020B0502020202020204" pitchFamily="34" charset="0"/>
              </a:rPr>
              <a:t>Container network </a:t>
            </a:r>
            <a:endParaRPr sz="900" dirty="0">
              <a:latin typeface="Century Gothic" panose="020B0502020202020204" pitchFamily="34" charset="0"/>
            </a:endParaRPr>
          </a:p>
        </p:txBody>
      </p:sp>
      <p:sp>
        <p:nvSpPr>
          <p:cNvPr id="23" name="容器存储">
            <a:extLst>
              <a:ext uri="{FF2B5EF4-FFF2-40B4-BE49-F238E27FC236}">
                <a16:creationId xmlns:a16="http://schemas.microsoft.com/office/drawing/2014/main" id="{B3DB4494-DB20-9C45-8A9E-F57950AAA4CA}"/>
              </a:ext>
            </a:extLst>
          </p:cNvPr>
          <p:cNvSpPr/>
          <p:nvPr/>
        </p:nvSpPr>
        <p:spPr>
          <a:xfrm>
            <a:off x="2751112" y="5522947"/>
            <a:ext cx="1421167" cy="317733"/>
          </a:xfrm>
          <a:prstGeom prst="rect">
            <a:avLst/>
          </a:prstGeom>
          <a:solidFill>
            <a:srgbClr val="0070C0"/>
          </a:solidFill>
          <a:ln w="3175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38100" tIns="38100" rIns="38100" bIns="38100" anchor="ctr"/>
          <a:lstStyle>
            <a:lvl1pPr>
              <a:defRPr sz="3000">
                <a:solidFill>
                  <a:srgbClr val="FFFFFF"/>
                </a:solidFill>
                <a:latin typeface="+mj-lt"/>
                <a:ea typeface="+mj-ea"/>
                <a:cs typeface="+mj-cs"/>
                <a:sym typeface="Helvetica"/>
              </a:defRPr>
            </a:lvl1pPr>
          </a:lstStyle>
          <a:p>
            <a:pPr algn="ctr">
              <a:lnSpc>
                <a:spcPts val="1000"/>
              </a:lnSpc>
            </a:pPr>
            <a:r>
              <a:rPr lang="en-US" sz="900" dirty="0">
                <a:latin typeface="Century Gothic" panose="020B0502020202020204" pitchFamily="34" charset="0"/>
              </a:rPr>
              <a:t>Container storage</a:t>
            </a:r>
            <a:endParaRPr sz="900" dirty="0">
              <a:latin typeface="Century Gothic" panose="020B0502020202020204" pitchFamily="34" charset="0"/>
            </a:endParaRPr>
          </a:p>
        </p:txBody>
      </p:sp>
      <p:sp>
        <p:nvSpPr>
          <p:cNvPr id="25" name="应用管理">
            <a:extLst>
              <a:ext uri="{FF2B5EF4-FFF2-40B4-BE49-F238E27FC236}">
                <a16:creationId xmlns:a16="http://schemas.microsoft.com/office/drawing/2014/main" id="{5B2CFD89-17AF-CD44-986D-331D9530A9E6}"/>
              </a:ext>
            </a:extLst>
          </p:cNvPr>
          <p:cNvSpPr/>
          <p:nvPr/>
        </p:nvSpPr>
        <p:spPr>
          <a:xfrm>
            <a:off x="4296061" y="4725453"/>
            <a:ext cx="1357058" cy="317734"/>
          </a:xfrm>
          <a:prstGeom prst="rect">
            <a:avLst/>
          </a:prstGeom>
          <a:solidFill>
            <a:srgbClr val="0070C0"/>
          </a:solidFill>
          <a:ln w="3175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38100" tIns="38100" rIns="38100" bIns="38100" anchor="ctr"/>
          <a:lstStyle>
            <a:lvl1pPr>
              <a:defRPr sz="3000">
                <a:solidFill>
                  <a:srgbClr val="FFFFFF"/>
                </a:solidFill>
                <a:latin typeface="+mj-lt"/>
                <a:ea typeface="+mj-ea"/>
                <a:cs typeface="+mj-cs"/>
                <a:sym typeface="Helvetica"/>
              </a:defRPr>
            </a:lvl1pPr>
          </a:lstStyle>
          <a:p>
            <a:pPr algn="ctr">
              <a:lnSpc>
                <a:spcPts val="1000"/>
              </a:lnSpc>
            </a:pPr>
            <a:r>
              <a:rPr lang="en-US" sz="900" dirty="0">
                <a:latin typeface="Century Gothic" panose="020B0502020202020204" pitchFamily="34" charset="0"/>
              </a:rPr>
              <a:t>App management</a:t>
            </a:r>
            <a:endParaRPr sz="900" dirty="0">
              <a:latin typeface="Century Gothic" panose="020B0502020202020204" pitchFamily="34" charset="0"/>
            </a:endParaRPr>
          </a:p>
        </p:txBody>
      </p:sp>
      <p:sp>
        <p:nvSpPr>
          <p:cNvPr id="26" name="配置管理">
            <a:extLst>
              <a:ext uri="{FF2B5EF4-FFF2-40B4-BE49-F238E27FC236}">
                <a16:creationId xmlns:a16="http://schemas.microsoft.com/office/drawing/2014/main" id="{172A0150-C3A3-DE41-95B4-176F92BBDD23}"/>
              </a:ext>
            </a:extLst>
          </p:cNvPr>
          <p:cNvSpPr/>
          <p:nvPr/>
        </p:nvSpPr>
        <p:spPr>
          <a:xfrm>
            <a:off x="4296061" y="5121416"/>
            <a:ext cx="1357058" cy="317734"/>
          </a:xfrm>
          <a:prstGeom prst="rect">
            <a:avLst/>
          </a:prstGeom>
          <a:solidFill>
            <a:srgbClr val="0070C0"/>
          </a:solidFill>
          <a:ln w="3175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38100" tIns="38100" rIns="38100" bIns="38100" anchor="ctr"/>
          <a:lstStyle>
            <a:lvl1pPr>
              <a:defRPr sz="3000">
                <a:solidFill>
                  <a:srgbClr val="FFFFFF"/>
                </a:solidFill>
                <a:latin typeface="+mj-lt"/>
                <a:ea typeface="+mj-ea"/>
                <a:cs typeface="+mj-cs"/>
                <a:sym typeface="Helvetica"/>
              </a:defRPr>
            </a:lvl1pPr>
          </a:lstStyle>
          <a:p>
            <a:pPr algn="ctr">
              <a:lnSpc>
                <a:spcPts val="1000"/>
              </a:lnSpc>
            </a:pPr>
            <a:r>
              <a:rPr lang="en-US" sz="900" dirty="0">
                <a:latin typeface="Century Gothic" panose="020B0502020202020204" pitchFamily="34" charset="0"/>
              </a:rPr>
              <a:t>Configuration management</a:t>
            </a:r>
            <a:endParaRPr sz="900" dirty="0">
              <a:latin typeface="Century Gothic" panose="020B0502020202020204" pitchFamily="34" charset="0"/>
            </a:endParaRPr>
          </a:p>
        </p:txBody>
      </p:sp>
      <p:sp>
        <p:nvSpPr>
          <p:cNvPr id="27" name="镜像仓库">
            <a:extLst>
              <a:ext uri="{FF2B5EF4-FFF2-40B4-BE49-F238E27FC236}">
                <a16:creationId xmlns:a16="http://schemas.microsoft.com/office/drawing/2014/main" id="{020675A6-4B03-C546-8DA6-130FB5EE6D4C}"/>
              </a:ext>
            </a:extLst>
          </p:cNvPr>
          <p:cNvSpPr/>
          <p:nvPr/>
        </p:nvSpPr>
        <p:spPr>
          <a:xfrm>
            <a:off x="4296061" y="5522654"/>
            <a:ext cx="1357058" cy="317734"/>
          </a:xfrm>
          <a:prstGeom prst="rect">
            <a:avLst/>
          </a:prstGeom>
          <a:solidFill>
            <a:srgbClr val="0070C0"/>
          </a:solidFill>
          <a:ln w="3175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38100" tIns="38100" rIns="38100" bIns="38100" anchor="ctr"/>
          <a:lstStyle>
            <a:lvl1pPr>
              <a:defRPr sz="3000">
                <a:solidFill>
                  <a:srgbClr val="FFFFFF"/>
                </a:solidFill>
                <a:latin typeface="+mj-lt"/>
                <a:ea typeface="+mj-ea"/>
                <a:cs typeface="+mj-cs"/>
                <a:sym typeface="Helvetica"/>
              </a:defRPr>
            </a:lvl1pPr>
          </a:lstStyle>
          <a:p>
            <a:pPr algn="ctr">
              <a:lnSpc>
                <a:spcPts val="1000"/>
              </a:lnSpc>
            </a:pPr>
            <a:r>
              <a:rPr lang="en-US" sz="900" dirty="0">
                <a:latin typeface="Century Gothic" panose="020B0502020202020204" pitchFamily="34" charset="0"/>
              </a:rPr>
              <a:t>Image registry</a:t>
            </a:r>
            <a:endParaRPr sz="900" dirty="0">
              <a:latin typeface="Century Gothic" panose="020B0502020202020204" pitchFamily="34" charset="0"/>
            </a:endParaRPr>
          </a:p>
        </p:txBody>
      </p:sp>
      <p:sp>
        <p:nvSpPr>
          <p:cNvPr id="28" name="弹性伸缩">
            <a:extLst>
              <a:ext uri="{FF2B5EF4-FFF2-40B4-BE49-F238E27FC236}">
                <a16:creationId xmlns:a16="http://schemas.microsoft.com/office/drawing/2014/main" id="{999A114A-B326-A742-9D81-7E4B55A7EC9E}"/>
              </a:ext>
            </a:extLst>
          </p:cNvPr>
          <p:cNvSpPr/>
          <p:nvPr/>
        </p:nvSpPr>
        <p:spPr>
          <a:xfrm>
            <a:off x="5731780" y="4725746"/>
            <a:ext cx="1357058" cy="317734"/>
          </a:xfrm>
          <a:prstGeom prst="rect">
            <a:avLst/>
          </a:prstGeom>
          <a:solidFill>
            <a:srgbClr val="0070C0"/>
          </a:solidFill>
          <a:ln w="3175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38100" tIns="38100" rIns="38100" bIns="38100" anchor="ctr"/>
          <a:lstStyle>
            <a:lvl1pPr>
              <a:defRPr sz="3000">
                <a:solidFill>
                  <a:srgbClr val="FFFFFF"/>
                </a:solidFill>
                <a:latin typeface="+mj-lt"/>
                <a:ea typeface="+mj-ea"/>
                <a:cs typeface="+mj-cs"/>
                <a:sym typeface="Helvetica"/>
              </a:defRPr>
            </a:lvl1pPr>
          </a:lstStyle>
          <a:p>
            <a:pPr algn="ctr">
              <a:lnSpc>
                <a:spcPts val="1000"/>
              </a:lnSpc>
            </a:pPr>
            <a:r>
              <a:rPr lang="en-US" sz="900" dirty="0">
                <a:latin typeface="Century Gothic" panose="020B0502020202020204" pitchFamily="34" charset="0"/>
              </a:rPr>
              <a:t>Auto-scaling</a:t>
            </a:r>
            <a:endParaRPr sz="900" dirty="0">
              <a:latin typeface="Century Gothic" panose="020B0502020202020204" pitchFamily="34" charset="0"/>
            </a:endParaRPr>
          </a:p>
        </p:txBody>
      </p:sp>
      <p:sp>
        <p:nvSpPr>
          <p:cNvPr id="29" name="应用编排">
            <a:extLst>
              <a:ext uri="{FF2B5EF4-FFF2-40B4-BE49-F238E27FC236}">
                <a16:creationId xmlns:a16="http://schemas.microsoft.com/office/drawing/2014/main" id="{4CFAE203-78CF-E442-AC2C-C3154B5378DD}"/>
              </a:ext>
            </a:extLst>
          </p:cNvPr>
          <p:cNvSpPr/>
          <p:nvPr/>
        </p:nvSpPr>
        <p:spPr>
          <a:xfrm>
            <a:off x="5731780" y="5121709"/>
            <a:ext cx="1357058" cy="317734"/>
          </a:xfrm>
          <a:prstGeom prst="rect">
            <a:avLst/>
          </a:prstGeom>
          <a:solidFill>
            <a:srgbClr val="0070C0"/>
          </a:solidFill>
          <a:ln w="3175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38100" tIns="38100" rIns="38100" bIns="38100" anchor="ctr"/>
          <a:lstStyle>
            <a:lvl1pPr>
              <a:defRPr sz="3000">
                <a:solidFill>
                  <a:srgbClr val="FFFFFF"/>
                </a:solidFill>
                <a:latin typeface="+mj-lt"/>
                <a:ea typeface="+mj-ea"/>
                <a:cs typeface="+mj-cs"/>
                <a:sym typeface="Helvetica"/>
              </a:defRPr>
            </a:lvl1pPr>
          </a:lstStyle>
          <a:p>
            <a:pPr algn="ctr">
              <a:lnSpc>
                <a:spcPts val="1000"/>
              </a:lnSpc>
            </a:pPr>
            <a:r>
              <a:rPr lang="en-US" sz="900" dirty="0">
                <a:latin typeface="Century Gothic" panose="020B0502020202020204" pitchFamily="34" charset="0"/>
              </a:rPr>
              <a:t>App orchestration</a:t>
            </a:r>
            <a:endParaRPr sz="900" dirty="0">
              <a:latin typeface="Century Gothic" panose="020B0502020202020204" pitchFamily="34" charset="0"/>
            </a:endParaRPr>
          </a:p>
        </p:txBody>
      </p:sp>
      <p:sp>
        <p:nvSpPr>
          <p:cNvPr id="30" name="标签管理">
            <a:extLst>
              <a:ext uri="{FF2B5EF4-FFF2-40B4-BE49-F238E27FC236}">
                <a16:creationId xmlns:a16="http://schemas.microsoft.com/office/drawing/2014/main" id="{E6B87E56-F391-B64A-8A64-C37F33D87211}"/>
              </a:ext>
            </a:extLst>
          </p:cNvPr>
          <p:cNvSpPr/>
          <p:nvPr/>
        </p:nvSpPr>
        <p:spPr>
          <a:xfrm>
            <a:off x="5731780" y="5522947"/>
            <a:ext cx="1357058" cy="317733"/>
          </a:xfrm>
          <a:prstGeom prst="rect">
            <a:avLst/>
          </a:prstGeom>
          <a:solidFill>
            <a:srgbClr val="0070C0"/>
          </a:solidFill>
          <a:ln w="3175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38100" tIns="38100" rIns="38100" bIns="38100" anchor="ctr"/>
          <a:lstStyle>
            <a:lvl1pPr>
              <a:defRPr sz="3000">
                <a:solidFill>
                  <a:srgbClr val="FFFFFF"/>
                </a:solidFill>
                <a:latin typeface="+mj-lt"/>
                <a:ea typeface="+mj-ea"/>
                <a:cs typeface="+mj-cs"/>
                <a:sym typeface="Helvetica"/>
              </a:defRPr>
            </a:lvl1pPr>
          </a:lstStyle>
          <a:p>
            <a:pPr algn="ctr">
              <a:lnSpc>
                <a:spcPts val="1000"/>
              </a:lnSpc>
            </a:pPr>
            <a:r>
              <a:rPr lang="en-US" sz="900" dirty="0">
                <a:latin typeface="Century Gothic" panose="020B0502020202020204" pitchFamily="34" charset="0"/>
              </a:rPr>
              <a:t>Tagging</a:t>
            </a:r>
            <a:endParaRPr sz="900" dirty="0">
              <a:latin typeface="Century Gothic" panose="020B0502020202020204" pitchFamily="34" charset="0"/>
            </a:endParaRPr>
          </a:p>
        </p:txBody>
      </p:sp>
      <p:sp>
        <p:nvSpPr>
          <p:cNvPr id="31" name="灰度发布">
            <a:extLst>
              <a:ext uri="{FF2B5EF4-FFF2-40B4-BE49-F238E27FC236}">
                <a16:creationId xmlns:a16="http://schemas.microsoft.com/office/drawing/2014/main" id="{205651FB-AD9C-E34B-B015-6E78A6851E97}"/>
              </a:ext>
            </a:extLst>
          </p:cNvPr>
          <p:cNvSpPr/>
          <p:nvPr/>
        </p:nvSpPr>
        <p:spPr>
          <a:xfrm>
            <a:off x="7231444" y="4725453"/>
            <a:ext cx="1357057" cy="317734"/>
          </a:xfrm>
          <a:prstGeom prst="rect">
            <a:avLst/>
          </a:prstGeom>
          <a:solidFill>
            <a:srgbClr val="0070C0"/>
          </a:solidFill>
          <a:ln w="3175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38100" tIns="38100" rIns="38100" bIns="38100" anchor="ctr"/>
          <a:lstStyle>
            <a:lvl1pPr>
              <a:defRPr sz="3000">
                <a:solidFill>
                  <a:srgbClr val="FFFFFF"/>
                </a:solidFill>
                <a:latin typeface="+mj-lt"/>
                <a:ea typeface="+mj-ea"/>
                <a:cs typeface="+mj-cs"/>
                <a:sym typeface="Helvetica"/>
              </a:defRPr>
            </a:lvl1pPr>
          </a:lstStyle>
          <a:p>
            <a:pPr algn="ctr">
              <a:lnSpc>
                <a:spcPts val="1000"/>
              </a:lnSpc>
            </a:pPr>
            <a:r>
              <a:rPr lang="en-US" sz="900" dirty="0">
                <a:latin typeface="Century Gothic" panose="020B0502020202020204" pitchFamily="34" charset="0"/>
              </a:rPr>
              <a:t>Canary release</a:t>
            </a:r>
            <a:endParaRPr sz="900" dirty="0">
              <a:latin typeface="Century Gothic" panose="020B0502020202020204" pitchFamily="34" charset="0"/>
            </a:endParaRPr>
          </a:p>
        </p:txBody>
      </p:sp>
      <p:sp>
        <p:nvSpPr>
          <p:cNvPr id="32" name="监控告警">
            <a:extLst>
              <a:ext uri="{FF2B5EF4-FFF2-40B4-BE49-F238E27FC236}">
                <a16:creationId xmlns:a16="http://schemas.microsoft.com/office/drawing/2014/main" id="{E26077B2-458C-704C-BDA3-CD75D00E2677}"/>
              </a:ext>
            </a:extLst>
          </p:cNvPr>
          <p:cNvSpPr/>
          <p:nvPr/>
        </p:nvSpPr>
        <p:spPr>
          <a:xfrm>
            <a:off x="7231444" y="5121416"/>
            <a:ext cx="1357057" cy="317734"/>
          </a:xfrm>
          <a:prstGeom prst="rect">
            <a:avLst/>
          </a:prstGeom>
          <a:solidFill>
            <a:srgbClr val="0070C0"/>
          </a:solidFill>
          <a:ln w="3175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38100" tIns="38100" rIns="38100" bIns="38100" anchor="ctr"/>
          <a:lstStyle>
            <a:lvl1pPr>
              <a:defRPr sz="3000">
                <a:solidFill>
                  <a:srgbClr val="FFFFFF"/>
                </a:solidFill>
                <a:latin typeface="+mj-lt"/>
                <a:ea typeface="+mj-ea"/>
                <a:cs typeface="+mj-cs"/>
                <a:sym typeface="Helvetica"/>
              </a:defRPr>
            </a:lvl1pPr>
          </a:lstStyle>
          <a:p>
            <a:pPr algn="ctr">
              <a:lnSpc>
                <a:spcPts val="1000"/>
              </a:lnSpc>
            </a:pPr>
            <a:r>
              <a:rPr lang="en-US" sz="900" dirty="0">
                <a:latin typeface="Century Gothic" panose="020B0502020202020204" pitchFamily="34" charset="0"/>
              </a:rPr>
              <a:t>Monitoring &amp; alerting</a:t>
            </a:r>
            <a:endParaRPr sz="900" dirty="0">
              <a:latin typeface="Century Gothic" panose="020B0502020202020204" pitchFamily="34" charset="0"/>
            </a:endParaRPr>
          </a:p>
        </p:txBody>
      </p:sp>
      <p:sp>
        <p:nvSpPr>
          <p:cNvPr id="33" name="集群管理">
            <a:extLst>
              <a:ext uri="{FF2B5EF4-FFF2-40B4-BE49-F238E27FC236}">
                <a16:creationId xmlns:a16="http://schemas.microsoft.com/office/drawing/2014/main" id="{8C99159B-0FD9-6C4B-91BE-856B2737E181}"/>
              </a:ext>
            </a:extLst>
          </p:cNvPr>
          <p:cNvSpPr/>
          <p:nvPr/>
        </p:nvSpPr>
        <p:spPr>
          <a:xfrm>
            <a:off x="7231444" y="5522654"/>
            <a:ext cx="1357057" cy="317734"/>
          </a:xfrm>
          <a:prstGeom prst="rect">
            <a:avLst/>
          </a:prstGeom>
          <a:solidFill>
            <a:srgbClr val="0070C0"/>
          </a:solidFill>
          <a:ln w="3175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38100" tIns="38100" rIns="38100" bIns="38100" anchor="ctr"/>
          <a:lstStyle>
            <a:lvl1pPr>
              <a:defRPr sz="3000">
                <a:solidFill>
                  <a:srgbClr val="FFFFFF"/>
                </a:solidFill>
                <a:latin typeface="+mj-lt"/>
                <a:ea typeface="+mj-ea"/>
                <a:cs typeface="+mj-cs"/>
                <a:sym typeface="Helvetica"/>
              </a:defRPr>
            </a:lvl1pPr>
          </a:lstStyle>
          <a:p>
            <a:pPr algn="ctr">
              <a:lnSpc>
                <a:spcPts val="1000"/>
              </a:lnSpc>
            </a:pPr>
            <a:r>
              <a:rPr lang="en-US" sz="900" dirty="0">
                <a:latin typeface="Century Gothic" panose="020B0502020202020204" pitchFamily="34" charset="0"/>
              </a:rPr>
              <a:t>Cluster management</a:t>
            </a:r>
            <a:endParaRPr sz="900" dirty="0">
              <a:latin typeface="Century Gothic" panose="020B0502020202020204" pitchFamily="34" charset="0"/>
            </a:endParaRPr>
          </a:p>
        </p:txBody>
      </p:sp>
      <p:sp>
        <p:nvSpPr>
          <p:cNvPr id="9" name="代码仓库">
            <a:extLst>
              <a:ext uri="{FF2B5EF4-FFF2-40B4-BE49-F238E27FC236}">
                <a16:creationId xmlns:a16="http://schemas.microsoft.com/office/drawing/2014/main" id="{80E18BB8-C941-2C4F-9102-D916DD41D870}"/>
              </a:ext>
            </a:extLst>
          </p:cNvPr>
          <p:cNvSpPr/>
          <p:nvPr/>
        </p:nvSpPr>
        <p:spPr>
          <a:xfrm>
            <a:off x="2751112" y="3540722"/>
            <a:ext cx="1421167" cy="317734"/>
          </a:xfrm>
          <a:prstGeom prst="rect">
            <a:avLst/>
          </a:prstGeom>
          <a:solidFill>
            <a:srgbClr val="0070C0"/>
          </a:solidFill>
          <a:ln w="3175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38100" tIns="38100" rIns="38100" bIns="38100" anchor="ctr"/>
          <a:lstStyle>
            <a:lvl1pPr>
              <a:defRPr sz="3000">
                <a:solidFill>
                  <a:srgbClr val="FFFFFF"/>
                </a:solidFill>
                <a:latin typeface="+mj-lt"/>
                <a:ea typeface="+mj-ea"/>
                <a:cs typeface="+mj-cs"/>
                <a:sym typeface="Helvetica"/>
              </a:defRPr>
            </a:lvl1pPr>
          </a:lstStyle>
          <a:p>
            <a:pPr algn="ctr">
              <a:lnSpc>
                <a:spcPts val="1000"/>
              </a:lnSpc>
            </a:pPr>
            <a:r>
              <a:rPr lang="en-US" sz="900" dirty="0">
                <a:latin typeface="Century Gothic" panose="020B0502020202020204" pitchFamily="34" charset="0"/>
              </a:rPr>
              <a:t>Code registry</a:t>
            </a:r>
            <a:endParaRPr sz="900" dirty="0">
              <a:latin typeface="Century Gothic" panose="020B0502020202020204" pitchFamily="34" charset="0"/>
            </a:endParaRPr>
          </a:p>
        </p:txBody>
      </p:sp>
      <p:sp>
        <p:nvSpPr>
          <p:cNvPr id="10" name="持续集成">
            <a:extLst>
              <a:ext uri="{FF2B5EF4-FFF2-40B4-BE49-F238E27FC236}">
                <a16:creationId xmlns:a16="http://schemas.microsoft.com/office/drawing/2014/main" id="{9472BCE2-F458-714C-8461-AD188AAB2DC3}"/>
              </a:ext>
            </a:extLst>
          </p:cNvPr>
          <p:cNvSpPr/>
          <p:nvPr/>
        </p:nvSpPr>
        <p:spPr>
          <a:xfrm>
            <a:off x="2751112" y="3949768"/>
            <a:ext cx="1421167" cy="311215"/>
          </a:xfrm>
          <a:prstGeom prst="rect">
            <a:avLst/>
          </a:prstGeom>
          <a:solidFill>
            <a:srgbClr val="0070C0"/>
          </a:solidFill>
          <a:ln w="3175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38100" tIns="38100" rIns="38100" bIns="38100" anchor="ctr"/>
          <a:lstStyle>
            <a:lvl1pPr>
              <a:defRPr sz="3000">
                <a:solidFill>
                  <a:srgbClr val="FFFFFF"/>
                </a:solidFill>
                <a:latin typeface="+mj-lt"/>
                <a:ea typeface="+mj-ea"/>
                <a:cs typeface="+mj-cs"/>
                <a:sym typeface="Helvetica"/>
              </a:defRPr>
            </a:lvl1pPr>
          </a:lstStyle>
          <a:p>
            <a:pPr algn="ctr">
              <a:lnSpc>
                <a:spcPts val="1000"/>
              </a:lnSpc>
            </a:pPr>
            <a:r>
              <a:rPr lang="en-US" sz="900" dirty="0">
                <a:latin typeface="Century Gothic" panose="020B0502020202020204" pitchFamily="34" charset="0"/>
              </a:rPr>
              <a:t>CI</a:t>
            </a:r>
            <a:endParaRPr sz="900" dirty="0">
              <a:latin typeface="Century Gothic" panose="020B0502020202020204" pitchFamily="34" charset="0"/>
            </a:endParaRPr>
          </a:p>
        </p:txBody>
      </p:sp>
      <p:sp>
        <p:nvSpPr>
          <p:cNvPr id="18" name="持续部署">
            <a:extLst>
              <a:ext uri="{FF2B5EF4-FFF2-40B4-BE49-F238E27FC236}">
                <a16:creationId xmlns:a16="http://schemas.microsoft.com/office/drawing/2014/main" id="{07CDD2C7-27B4-A74A-9D37-C65DCE3DB34E}"/>
              </a:ext>
            </a:extLst>
          </p:cNvPr>
          <p:cNvSpPr/>
          <p:nvPr/>
        </p:nvSpPr>
        <p:spPr>
          <a:xfrm>
            <a:off x="4296061" y="3949768"/>
            <a:ext cx="1357058" cy="311215"/>
          </a:xfrm>
          <a:prstGeom prst="rect">
            <a:avLst/>
          </a:prstGeom>
          <a:solidFill>
            <a:srgbClr val="0070C0"/>
          </a:solidFill>
          <a:ln w="3175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38100" tIns="38100" rIns="38100" bIns="38100" anchor="ctr"/>
          <a:lstStyle>
            <a:lvl1pPr>
              <a:defRPr sz="3000">
                <a:solidFill>
                  <a:srgbClr val="FFFFFF"/>
                </a:solidFill>
                <a:latin typeface="+mj-lt"/>
                <a:ea typeface="+mj-ea"/>
                <a:cs typeface="+mj-cs"/>
                <a:sym typeface="Helvetica"/>
              </a:defRPr>
            </a:lvl1pPr>
          </a:lstStyle>
          <a:p>
            <a:pPr algn="ctr">
              <a:lnSpc>
                <a:spcPts val="1000"/>
              </a:lnSpc>
            </a:pPr>
            <a:r>
              <a:rPr lang="en-US" sz="900" dirty="0">
                <a:latin typeface="Century Gothic" panose="020B0502020202020204" pitchFamily="34" charset="0"/>
              </a:rPr>
              <a:t>CD</a:t>
            </a:r>
            <a:endParaRPr sz="900" dirty="0">
              <a:latin typeface="Century Gothic" panose="020B0502020202020204" pitchFamily="34" charset="0"/>
            </a:endParaRPr>
          </a:p>
        </p:txBody>
      </p:sp>
      <p:sp>
        <p:nvSpPr>
          <p:cNvPr id="19" name="制品管理">
            <a:extLst>
              <a:ext uri="{FF2B5EF4-FFF2-40B4-BE49-F238E27FC236}">
                <a16:creationId xmlns:a16="http://schemas.microsoft.com/office/drawing/2014/main" id="{08351143-D298-5448-B0C4-73D5B6822D00}"/>
              </a:ext>
            </a:extLst>
          </p:cNvPr>
          <p:cNvSpPr/>
          <p:nvPr/>
        </p:nvSpPr>
        <p:spPr>
          <a:xfrm>
            <a:off x="5731780" y="3949768"/>
            <a:ext cx="1357058" cy="311215"/>
          </a:xfrm>
          <a:prstGeom prst="rect">
            <a:avLst/>
          </a:prstGeom>
          <a:solidFill>
            <a:srgbClr val="0070C0"/>
          </a:solidFill>
          <a:ln w="3175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38100" tIns="38100" rIns="38100" bIns="38100" anchor="ctr"/>
          <a:lstStyle>
            <a:lvl1pPr>
              <a:defRPr sz="3000">
                <a:solidFill>
                  <a:srgbClr val="FFFFFF"/>
                </a:solidFill>
                <a:latin typeface="+mj-lt"/>
                <a:ea typeface="+mj-ea"/>
                <a:cs typeface="+mj-cs"/>
                <a:sym typeface="Helvetica"/>
              </a:defRPr>
            </a:lvl1pPr>
          </a:lstStyle>
          <a:p>
            <a:pPr algn="ctr">
              <a:lnSpc>
                <a:spcPts val="1000"/>
              </a:lnSpc>
            </a:pPr>
            <a:r>
              <a:rPr lang="en-US" sz="900" dirty="0">
                <a:latin typeface="Century Gothic" panose="020B0502020202020204" pitchFamily="34" charset="0"/>
              </a:rPr>
              <a:t>Artifact Management</a:t>
            </a:r>
            <a:endParaRPr sz="900" dirty="0">
              <a:latin typeface="Century Gothic" panose="020B0502020202020204" pitchFamily="34" charset="0"/>
            </a:endParaRPr>
          </a:p>
        </p:txBody>
      </p:sp>
      <p:sp>
        <p:nvSpPr>
          <p:cNvPr id="20" name="集成Jenkins">
            <a:extLst>
              <a:ext uri="{FF2B5EF4-FFF2-40B4-BE49-F238E27FC236}">
                <a16:creationId xmlns:a16="http://schemas.microsoft.com/office/drawing/2014/main" id="{A583276E-5FA0-1449-82D4-874236506BD7}"/>
              </a:ext>
            </a:extLst>
          </p:cNvPr>
          <p:cNvSpPr/>
          <p:nvPr/>
        </p:nvSpPr>
        <p:spPr>
          <a:xfrm>
            <a:off x="7231444" y="3949768"/>
            <a:ext cx="1357057" cy="311215"/>
          </a:xfrm>
          <a:prstGeom prst="rect">
            <a:avLst/>
          </a:prstGeom>
          <a:solidFill>
            <a:srgbClr val="0070C0"/>
          </a:solidFill>
          <a:ln w="3175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38100" tIns="38100" rIns="38100" bIns="38100" anchor="ctr"/>
          <a:lstStyle>
            <a:lvl1pPr>
              <a:defRPr sz="3000">
                <a:solidFill>
                  <a:srgbClr val="FFFFFF"/>
                </a:solidFill>
                <a:latin typeface="+mj-lt"/>
                <a:ea typeface="+mj-ea"/>
                <a:cs typeface="+mj-cs"/>
                <a:sym typeface="Helvetica"/>
              </a:defRPr>
            </a:lvl1pPr>
          </a:lstStyle>
          <a:p>
            <a:pPr algn="ctr">
              <a:lnSpc>
                <a:spcPts val="1000"/>
              </a:lnSpc>
            </a:pPr>
            <a:r>
              <a:rPr sz="900" dirty="0">
                <a:latin typeface="Century Gothic" panose="020B0502020202020204" pitchFamily="34" charset="0"/>
              </a:rPr>
              <a:t>Jenkins</a:t>
            </a:r>
            <a:r>
              <a:rPr lang="en-US" sz="900" dirty="0">
                <a:latin typeface="Century Gothic" panose="020B0502020202020204" pitchFamily="34" charset="0"/>
              </a:rPr>
              <a:t> integration</a:t>
            </a:r>
            <a:endParaRPr sz="900" dirty="0">
              <a:latin typeface="Century Gothic" panose="020B0502020202020204" pitchFamily="34" charset="0"/>
            </a:endParaRPr>
          </a:p>
        </p:txBody>
      </p:sp>
      <p:sp>
        <p:nvSpPr>
          <p:cNvPr id="34" name="流水线">
            <a:extLst>
              <a:ext uri="{FF2B5EF4-FFF2-40B4-BE49-F238E27FC236}">
                <a16:creationId xmlns:a16="http://schemas.microsoft.com/office/drawing/2014/main" id="{E3005990-9CC6-3846-BDEB-9DCC02D29037}"/>
              </a:ext>
            </a:extLst>
          </p:cNvPr>
          <p:cNvSpPr/>
          <p:nvPr/>
        </p:nvSpPr>
        <p:spPr>
          <a:xfrm>
            <a:off x="4308716" y="3547241"/>
            <a:ext cx="1357058" cy="311215"/>
          </a:xfrm>
          <a:prstGeom prst="rect">
            <a:avLst/>
          </a:prstGeom>
          <a:solidFill>
            <a:srgbClr val="0070C0"/>
          </a:solidFill>
          <a:ln w="3175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38100" tIns="38100" rIns="38100" bIns="38100" anchor="ctr"/>
          <a:lstStyle>
            <a:lvl1pPr>
              <a:defRPr sz="3000">
                <a:solidFill>
                  <a:srgbClr val="FFFFFF"/>
                </a:solidFill>
                <a:latin typeface="+mj-lt"/>
                <a:ea typeface="+mj-ea"/>
                <a:cs typeface="+mj-cs"/>
                <a:sym typeface="Helvetica"/>
              </a:defRPr>
            </a:lvl1pPr>
          </a:lstStyle>
          <a:p>
            <a:pPr algn="ctr">
              <a:lnSpc>
                <a:spcPts val="1000"/>
              </a:lnSpc>
            </a:pPr>
            <a:r>
              <a:rPr lang="en-US" sz="900" dirty="0">
                <a:latin typeface="Century Gothic" panose="020B0502020202020204" pitchFamily="34" charset="0"/>
              </a:rPr>
              <a:t>Pipeline</a:t>
            </a:r>
            <a:endParaRPr sz="900" dirty="0">
              <a:latin typeface="Century Gothic" panose="020B0502020202020204" pitchFamily="34" charset="0"/>
            </a:endParaRPr>
          </a:p>
        </p:txBody>
      </p:sp>
      <p:sp>
        <p:nvSpPr>
          <p:cNvPr id="35" name="自动化测试">
            <a:extLst>
              <a:ext uri="{FF2B5EF4-FFF2-40B4-BE49-F238E27FC236}">
                <a16:creationId xmlns:a16="http://schemas.microsoft.com/office/drawing/2014/main" id="{09FA989B-B765-4C4F-8646-219A9D57ACBC}"/>
              </a:ext>
            </a:extLst>
          </p:cNvPr>
          <p:cNvSpPr/>
          <p:nvPr/>
        </p:nvSpPr>
        <p:spPr>
          <a:xfrm>
            <a:off x="5731780" y="3547241"/>
            <a:ext cx="1357058" cy="311215"/>
          </a:xfrm>
          <a:prstGeom prst="rect">
            <a:avLst/>
          </a:prstGeom>
          <a:solidFill>
            <a:srgbClr val="0070C0"/>
          </a:solidFill>
          <a:ln w="3175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38100" tIns="38100" rIns="38100" bIns="38100" anchor="ctr"/>
          <a:lstStyle>
            <a:lvl1pPr>
              <a:defRPr sz="3000">
                <a:solidFill>
                  <a:srgbClr val="FFFFFF"/>
                </a:solidFill>
                <a:latin typeface="+mj-lt"/>
                <a:ea typeface="+mj-ea"/>
                <a:cs typeface="+mj-cs"/>
                <a:sym typeface="Helvetica"/>
              </a:defRPr>
            </a:lvl1pPr>
          </a:lstStyle>
          <a:p>
            <a:pPr algn="ctr">
              <a:lnSpc>
                <a:spcPts val="1000"/>
              </a:lnSpc>
            </a:pPr>
            <a:r>
              <a:rPr lang="en-US" sz="900" dirty="0">
                <a:latin typeface="Century Gothic" panose="020B0502020202020204" pitchFamily="34" charset="0"/>
              </a:rPr>
              <a:t>Auto testing</a:t>
            </a:r>
            <a:endParaRPr sz="900" dirty="0">
              <a:latin typeface="Century Gothic" panose="020B0502020202020204" pitchFamily="34" charset="0"/>
            </a:endParaRPr>
          </a:p>
        </p:txBody>
      </p:sp>
      <p:sp>
        <p:nvSpPr>
          <p:cNvPr id="36" name="版本管理">
            <a:extLst>
              <a:ext uri="{FF2B5EF4-FFF2-40B4-BE49-F238E27FC236}">
                <a16:creationId xmlns:a16="http://schemas.microsoft.com/office/drawing/2014/main" id="{8A59D920-2AAB-4E4C-98C9-4F39146212A2}"/>
              </a:ext>
            </a:extLst>
          </p:cNvPr>
          <p:cNvSpPr/>
          <p:nvPr/>
        </p:nvSpPr>
        <p:spPr>
          <a:xfrm>
            <a:off x="7231444" y="3547241"/>
            <a:ext cx="1357057" cy="311215"/>
          </a:xfrm>
          <a:prstGeom prst="rect">
            <a:avLst/>
          </a:prstGeom>
          <a:solidFill>
            <a:srgbClr val="0070C0"/>
          </a:solidFill>
          <a:ln w="3175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38100" tIns="38100" rIns="38100" bIns="38100" anchor="ctr"/>
          <a:lstStyle>
            <a:lvl1pPr>
              <a:defRPr sz="3000">
                <a:solidFill>
                  <a:srgbClr val="FFFFFF"/>
                </a:solidFill>
                <a:latin typeface="+mj-lt"/>
                <a:ea typeface="+mj-ea"/>
                <a:cs typeface="+mj-cs"/>
                <a:sym typeface="Helvetica"/>
              </a:defRPr>
            </a:lvl1pPr>
          </a:lstStyle>
          <a:p>
            <a:pPr algn="ctr">
              <a:lnSpc>
                <a:spcPts val="1000"/>
              </a:lnSpc>
            </a:pPr>
            <a:r>
              <a:rPr lang="en-US" sz="900" dirty="0">
                <a:latin typeface="Century Gothic" panose="020B0502020202020204" pitchFamily="34" charset="0"/>
              </a:rPr>
              <a:t>Version control</a:t>
            </a:r>
            <a:endParaRPr sz="900" dirty="0">
              <a:latin typeface="Century Gothic" panose="020B0502020202020204" pitchFamily="34" charset="0"/>
            </a:endParaRPr>
          </a:p>
        </p:txBody>
      </p:sp>
      <p:sp>
        <p:nvSpPr>
          <p:cNvPr id="16" name="服务发现">
            <a:extLst>
              <a:ext uri="{FF2B5EF4-FFF2-40B4-BE49-F238E27FC236}">
                <a16:creationId xmlns:a16="http://schemas.microsoft.com/office/drawing/2014/main" id="{99CCECD5-2F41-D744-ADDD-B9D41E626CFB}"/>
              </a:ext>
            </a:extLst>
          </p:cNvPr>
          <p:cNvSpPr/>
          <p:nvPr/>
        </p:nvSpPr>
        <p:spPr>
          <a:xfrm>
            <a:off x="2752729" y="2345601"/>
            <a:ext cx="1413695" cy="317734"/>
          </a:xfrm>
          <a:prstGeom prst="rect">
            <a:avLst/>
          </a:prstGeom>
          <a:solidFill>
            <a:srgbClr val="0070C0"/>
          </a:solidFill>
          <a:ln w="3175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38100" tIns="38100" rIns="38100" bIns="38100" anchor="ctr"/>
          <a:lstStyle>
            <a:lvl1pPr>
              <a:defRPr sz="3000">
                <a:solidFill>
                  <a:srgbClr val="FFFFFF"/>
                </a:solidFill>
                <a:latin typeface="+mj-lt"/>
                <a:ea typeface="+mj-ea"/>
                <a:cs typeface="+mj-cs"/>
                <a:sym typeface="Helvetica"/>
              </a:defRPr>
            </a:lvl1pPr>
          </a:lstStyle>
          <a:p>
            <a:pPr algn="ctr">
              <a:lnSpc>
                <a:spcPts val="1000"/>
              </a:lnSpc>
            </a:pPr>
            <a:r>
              <a:rPr lang="en-US" sz="900" dirty="0">
                <a:latin typeface="Century Gothic" panose="020B0502020202020204" pitchFamily="34" charset="0"/>
              </a:rPr>
              <a:t>Service discovery</a:t>
            </a:r>
            <a:endParaRPr sz="900" dirty="0">
              <a:latin typeface="Century Gothic" panose="020B0502020202020204" pitchFamily="34" charset="0"/>
            </a:endParaRPr>
          </a:p>
        </p:txBody>
      </p:sp>
      <p:sp>
        <p:nvSpPr>
          <p:cNvPr id="17" name="调用链追踪">
            <a:extLst>
              <a:ext uri="{FF2B5EF4-FFF2-40B4-BE49-F238E27FC236}">
                <a16:creationId xmlns:a16="http://schemas.microsoft.com/office/drawing/2014/main" id="{DE293A8C-1664-0A47-B67C-386B9CD54722}"/>
              </a:ext>
            </a:extLst>
          </p:cNvPr>
          <p:cNvSpPr/>
          <p:nvPr/>
        </p:nvSpPr>
        <p:spPr>
          <a:xfrm>
            <a:off x="2752729" y="2754646"/>
            <a:ext cx="1413695" cy="311215"/>
          </a:xfrm>
          <a:prstGeom prst="rect">
            <a:avLst/>
          </a:prstGeom>
          <a:solidFill>
            <a:srgbClr val="0070C0"/>
          </a:solidFill>
          <a:ln w="3175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38100" tIns="38100" rIns="38100" bIns="38100" anchor="ctr"/>
          <a:lstStyle>
            <a:lvl1pPr>
              <a:defRPr sz="3000">
                <a:solidFill>
                  <a:srgbClr val="FFFFFF"/>
                </a:solidFill>
                <a:latin typeface="+mj-lt"/>
                <a:ea typeface="+mj-ea"/>
                <a:cs typeface="+mj-cs"/>
                <a:sym typeface="Helvetica"/>
              </a:defRPr>
            </a:lvl1pPr>
          </a:lstStyle>
          <a:p>
            <a:pPr algn="ctr">
              <a:lnSpc>
                <a:spcPts val="1000"/>
              </a:lnSpc>
            </a:pPr>
            <a:r>
              <a:rPr lang="en-US" altLang="zh-CN" sz="900" dirty="0">
                <a:latin typeface="Century Gothic" panose="020B0502020202020204" pitchFamily="34" charset="0"/>
              </a:rPr>
              <a:t>C</a:t>
            </a:r>
            <a:r>
              <a:rPr lang="en-US" sz="900" dirty="0">
                <a:latin typeface="Century Gothic" panose="020B0502020202020204" pitchFamily="34" charset="0"/>
              </a:rPr>
              <a:t>all</a:t>
            </a:r>
            <a:r>
              <a:rPr lang="zh-CN" altLang="en-US" sz="900" dirty="0">
                <a:latin typeface="Century Gothic" panose="020B0502020202020204" pitchFamily="34" charset="0"/>
              </a:rPr>
              <a:t> </a:t>
            </a:r>
            <a:r>
              <a:rPr lang="en-US" sz="900" dirty="0">
                <a:latin typeface="Century Gothic" panose="020B0502020202020204" pitchFamily="34" charset="0"/>
              </a:rPr>
              <a:t>chain</a:t>
            </a:r>
            <a:r>
              <a:rPr lang="zh-CN" altLang="en-US" sz="900" dirty="0">
                <a:latin typeface="Century Gothic" panose="020B0502020202020204" pitchFamily="34" charset="0"/>
              </a:rPr>
              <a:t> </a:t>
            </a:r>
            <a:r>
              <a:rPr lang="en-US" altLang="zh-CN" sz="900" dirty="0">
                <a:latin typeface="Century Gothic" panose="020B0502020202020204" pitchFamily="34" charset="0"/>
              </a:rPr>
              <a:t>t</a:t>
            </a:r>
            <a:r>
              <a:rPr lang="en-US" sz="900" dirty="0">
                <a:latin typeface="Century Gothic" panose="020B0502020202020204" pitchFamily="34" charset="0"/>
              </a:rPr>
              <a:t>racing</a:t>
            </a:r>
            <a:endParaRPr sz="900" dirty="0">
              <a:latin typeface="Century Gothic" panose="020B0502020202020204" pitchFamily="34" charset="0"/>
            </a:endParaRPr>
          </a:p>
        </p:txBody>
      </p:sp>
      <p:sp>
        <p:nvSpPr>
          <p:cNvPr id="37" name="服务路由">
            <a:extLst>
              <a:ext uri="{FF2B5EF4-FFF2-40B4-BE49-F238E27FC236}">
                <a16:creationId xmlns:a16="http://schemas.microsoft.com/office/drawing/2014/main" id="{2E610631-BCEF-A747-A03C-7D46E9AA1C2A}"/>
              </a:ext>
            </a:extLst>
          </p:cNvPr>
          <p:cNvSpPr/>
          <p:nvPr/>
        </p:nvSpPr>
        <p:spPr>
          <a:xfrm>
            <a:off x="4303391" y="2345601"/>
            <a:ext cx="1349923" cy="317734"/>
          </a:xfrm>
          <a:prstGeom prst="rect">
            <a:avLst/>
          </a:prstGeom>
          <a:solidFill>
            <a:srgbClr val="0070C0"/>
          </a:solidFill>
          <a:ln w="3175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38100" tIns="38100" rIns="38100" bIns="38100" anchor="ctr"/>
          <a:lstStyle>
            <a:lvl1pPr>
              <a:defRPr sz="3000">
                <a:solidFill>
                  <a:srgbClr val="FFFFFF"/>
                </a:solidFill>
                <a:latin typeface="+mj-lt"/>
                <a:ea typeface="+mj-ea"/>
                <a:cs typeface="+mj-cs"/>
                <a:sym typeface="Helvetica"/>
              </a:defRPr>
            </a:lvl1pPr>
          </a:lstStyle>
          <a:p>
            <a:pPr algn="ctr">
              <a:lnSpc>
                <a:spcPts val="1000"/>
              </a:lnSpc>
            </a:pPr>
            <a:r>
              <a:rPr lang="en-US" sz="900" dirty="0">
                <a:latin typeface="Century Gothic" panose="020B0502020202020204" pitchFamily="34" charset="0"/>
              </a:rPr>
              <a:t>Service routing</a:t>
            </a:r>
            <a:endParaRPr sz="900" dirty="0">
              <a:latin typeface="Century Gothic" panose="020B0502020202020204" pitchFamily="34" charset="0"/>
            </a:endParaRPr>
          </a:p>
        </p:txBody>
      </p:sp>
      <p:sp>
        <p:nvSpPr>
          <p:cNvPr id="38" name="云服务总线">
            <a:extLst>
              <a:ext uri="{FF2B5EF4-FFF2-40B4-BE49-F238E27FC236}">
                <a16:creationId xmlns:a16="http://schemas.microsoft.com/office/drawing/2014/main" id="{2971671D-2378-CB4F-B805-A3D63CE654E4}"/>
              </a:ext>
            </a:extLst>
          </p:cNvPr>
          <p:cNvSpPr/>
          <p:nvPr/>
        </p:nvSpPr>
        <p:spPr>
          <a:xfrm>
            <a:off x="4303391" y="2754646"/>
            <a:ext cx="1349923" cy="311215"/>
          </a:xfrm>
          <a:prstGeom prst="rect">
            <a:avLst/>
          </a:prstGeom>
          <a:solidFill>
            <a:srgbClr val="0070C0"/>
          </a:solidFill>
          <a:ln w="3175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38100" tIns="38100" rIns="38100" bIns="38100" anchor="ctr"/>
          <a:lstStyle>
            <a:lvl1pPr>
              <a:defRPr sz="3000">
                <a:solidFill>
                  <a:srgbClr val="FFFFFF"/>
                </a:solidFill>
                <a:latin typeface="+mj-lt"/>
                <a:ea typeface="+mj-ea"/>
                <a:cs typeface="+mj-cs"/>
                <a:sym typeface="Helvetica"/>
              </a:defRPr>
            </a:lvl1pPr>
          </a:lstStyle>
          <a:p>
            <a:pPr algn="ctr">
              <a:lnSpc>
                <a:spcPts val="1000"/>
              </a:lnSpc>
            </a:pPr>
            <a:r>
              <a:rPr lang="en-US" sz="900" dirty="0">
                <a:latin typeface="Century Gothic" panose="020B0502020202020204" pitchFamily="34" charset="0"/>
              </a:rPr>
              <a:t>Cloud service bus</a:t>
            </a:r>
            <a:endParaRPr sz="900" dirty="0">
              <a:latin typeface="Century Gothic" panose="020B0502020202020204" pitchFamily="34" charset="0"/>
            </a:endParaRPr>
          </a:p>
        </p:txBody>
      </p:sp>
      <p:sp>
        <p:nvSpPr>
          <p:cNvPr id="39" name="负载均衡">
            <a:extLst>
              <a:ext uri="{FF2B5EF4-FFF2-40B4-BE49-F238E27FC236}">
                <a16:creationId xmlns:a16="http://schemas.microsoft.com/office/drawing/2014/main" id="{B51E4A97-16EB-E14E-A9E8-8A1FF904FE3E}"/>
              </a:ext>
            </a:extLst>
          </p:cNvPr>
          <p:cNvSpPr/>
          <p:nvPr/>
        </p:nvSpPr>
        <p:spPr>
          <a:xfrm>
            <a:off x="5731780" y="2345512"/>
            <a:ext cx="1349923" cy="317734"/>
          </a:xfrm>
          <a:prstGeom prst="rect">
            <a:avLst/>
          </a:prstGeom>
          <a:solidFill>
            <a:srgbClr val="0070C0"/>
          </a:solidFill>
          <a:ln w="3175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38100" tIns="38100" rIns="38100" bIns="38100" anchor="ctr"/>
          <a:lstStyle>
            <a:lvl1pPr>
              <a:defRPr sz="3000">
                <a:solidFill>
                  <a:srgbClr val="FFFFFF"/>
                </a:solidFill>
                <a:latin typeface="+mj-lt"/>
                <a:ea typeface="+mj-ea"/>
                <a:cs typeface="+mj-cs"/>
                <a:sym typeface="Helvetica"/>
              </a:defRPr>
            </a:lvl1pPr>
          </a:lstStyle>
          <a:p>
            <a:pPr algn="ctr">
              <a:lnSpc>
                <a:spcPts val="1000"/>
              </a:lnSpc>
            </a:pPr>
            <a:r>
              <a:rPr lang="en-US" sz="900" dirty="0">
                <a:latin typeface="Century Gothic" panose="020B0502020202020204" pitchFamily="34" charset="0"/>
              </a:rPr>
              <a:t>Load balancing</a:t>
            </a:r>
            <a:endParaRPr sz="900" dirty="0">
              <a:latin typeface="Century Gothic" panose="020B0502020202020204" pitchFamily="34" charset="0"/>
            </a:endParaRPr>
          </a:p>
        </p:txBody>
      </p:sp>
      <p:sp>
        <p:nvSpPr>
          <p:cNvPr id="40" name="性能管理">
            <a:extLst>
              <a:ext uri="{FF2B5EF4-FFF2-40B4-BE49-F238E27FC236}">
                <a16:creationId xmlns:a16="http://schemas.microsoft.com/office/drawing/2014/main" id="{AE7581D3-1902-8442-A546-28AE2E963F26}"/>
              </a:ext>
            </a:extLst>
          </p:cNvPr>
          <p:cNvSpPr/>
          <p:nvPr/>
        </p:nvSpPr>
        <p:spPr>
          <a:xfrm>
            <a:off x="5731780" y="2754558"/>
            <a:ext cx="1349923" cy="311215"/>
          </a:xfrm>
          <a:prstGeom prst="rect">
            <a:avLst/>
          </a:prstGeom>
          <a:solidFill>
            <a:srgbClr val="0070C0"/>
          </a:solidFill>
          <a:ln w="3175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38100" tIns="38100" rIns="38100" bIns="38100" anchor="ctr"/>
          <a:lstStyle>
            <a:lvl1pPr>
              <a:defRPr sz="3000">
                <a:solidFill>
                  <a:srgbClr val="FFFFFF"/>
                </a:solidFill>
                <a:latin typeface="+mj-lt"/>
                <a:ea typeface="+mj-ea"/>
                <a:cs typeface="+mj-cs"/>
                <a:sym typeface="Helvetica"/>
              </a:defRPr>
            </a:lvl1pPr>
          </a:lstStyle>
          <a:p>
            <a:pPr algn="ctr">
              <a:lnSpc>
                <a:spcPts val="1000"/>
              </a:lnSpc>
            </a:pPr>
            <a:r>
              <a:rPr lang="en-US" sz="900" dirty="0">
                <a:latin typeface="Century Gothic" panose="020B0502020202020204" pitchFamily="34" charset="0"/>
              </a:rPr>
              <a:t>Performance management</a:t>
            </a:r>
            <a:endParaRPr sz="900" dirty="0">
              <a:latin typeface="Century Gothic" panose="020B0502020202020204" pitchFamily="34" charset="0"/>
            </a:endParaRPr>
          </a:p>
        </p:txBody>
      </p:sp>
      <p:sp>
        <p:nvSpPr>
          <p:cNvPr id="41" name="熔断降级">
            <a:extLst>
              <a:ext uri="{FF2B5EF4-FFF2-40B4-BE49-F238E27FC236}">
                <a16:creationId xmlns:a16="http://schemas.microsoft.com/office/drawing/2014/main" id="{A04CCBA8-0EAA-4943-B699-EE3995963BC7}"/>
              </a:ext>
            </a:extLst>
          </p:cNvPr>
          <p:cNvSpPr/>
          <p:nvPr/>
        </p:nvSpPr>
        <p:spPr>
          <a:xfrm>
            <a:off x="7237299" y="2345512"/>
            <a:ext cx="1349922" cy="317734"/>
          </a:xfrm>
          <a:prstGeom prst="rect">
            <a:avLst/>
          </a:prstGeom>
          <a:solidFill>
            <a:srgbClr val="0070C0"/>
          </a:solidFill>
          <a:ln w="3175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38100" tIns="38100" rIns="38100" bIns="38100" anchor="ctr"/>
          <a:lstStyle>
            <a:lvl1pPr>
              <a:defRPr sz="3000">
                <a:solidFill>
                  <a:srgbClr val="FFFFFF"/>
                </a:solidFill>
                <a:latin typeface="+mj-lt"/>
                <a:ea typeface="+mj-ea"/>
                <a:cs typeface="+mj-cs"/>
                <a:sym typeface="Helvetica"/>
              </a:defRPr>
            </a:lvl1pPr>
          </a:lstStyle>
          <a:p>
            <a:pPr algn="ctr">
              <a:lnSpc>
                <a:spcPts val="1000"/>
              </a:lnSpc>
            </a:pPr>
            <a:r>
              <a:rPr lang="en-US" altLang="zh-CN" sz="900" dirty="0">
                <a:latin typeface="Century Gothic" panose="020B0502020202020204" pitchFamily="34" charset="0"/>
              </a:rPr>
              <a:t>circuit-breaker</a:t>
            </a:r>
            <a:endParaRPr sz="900" dirty="0">
              <a:latin typeface="Century Gothic" panose="020B0502020202020204" pitchFamily="34" charset="0"/>
            </a:endParaRPr>
          </a:p>
        </p:txBody>
      </p:sp>
      <p:sp>
        <p:nvSpPr>
          <p:cNvPr id="42" name="配置管理">
            <a:extLst>
              <a:ext uri="{FF2B5EF4-FFF2-40B4-BE49-F238E27FC236}">
                <a16:creationId xmlns:a16="http://schemas.microsoft.com/office/drawing/2014/main" id="{64772D1A-8C2E-E543-97D2-0EE92543C02E}"/>
              </a:ext>
            </a:extLst>
          </p:cNvPr>
          <p:cNvSpPr/>
          <p:nvPr/>
        </p:nvSpPr>
        <p:spPr>
          <a:xfrm>
            <a:off x="7237299" y="2754558"/>
            <a:ext cx="1349922" cy="311215"/>
          </a:xfrm>
          <a:prstGeom prst="rect">
            <a:avLst/>
          </a:prstGeom>
          <a:solidFill>
            <a:srgbClr val="0070C0"/>
          </a:solidFill>
          <a:ln w="3175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38100" tIns="38100" rIns="38100" bIns="38100" anchor="ctr"/>
          <a:lstStyle>
            <a:lvl1pPr>
              <a:defRPr sz="3000">
                <a:solidFill>
                  <a:srgbClr val="FFFFFF"/>
                </a:solidFill>
                <a:latin typeface="+mj-lt"/>
                <a:ea typeface="+mj-ea"/>
                <a:cs typeface="+mj-cs"/>
                <a:sym typeface="Helvetica"/>
              </a:defRPr>
            </a:lvl1pPr>
          </a:lstStyle>
          <a:p>
            <a:pPr algn="ctr">
              <a:lnSpc>
                <a:spcPts val="1000"/>
              </a:lnSpc>
            </a:pPr>
            <a:r>
              <a:rPr lang="en-US" sz="900" dirty="0">
                <a:latin typeface="Century Gothic" panose="020B0502020202020204" pitchFamily="34" charset="0"/>
              </a:rPr>
              <a:t>Configuration management</a:t>
            </a:r>
            <a:endParaRPr sz="900" dirty="0">
              <a:latin typeface="Century Gothic" panose="020B0502020202020204" pitchFamily="34" charset="0"/>
            </a:endParaRPr>
          </a:p>
        </p:txBody>
      </p:sp>
      <p:sp>
        <p:nvSpPr>
          <p:cNvPr id="43" name="企业门户">
            <a:extLst>
              <a:ext uri="{FF2B5EF4-FFF2-40B4-BE49-F238E27FC236}">
                <a16:creationId xmlns:a16="http://schemas.microsoft.com/office/drawing/2014/main" id="{F3F6E876-FA9E-A642-B8F8-03E2039B9022}"/>
              </a:ext>
            </a:extLst>
          </p:cNvPr>
          <p:cNvSpPr/>
          <p:nvPr/>
        </p:nvSpPr>
        <p:spPr>
          <a:xfrm>
            <a:off x="9115721" y="2367951"/>
            <a:ext cx="1320849" cy="317734"/>
          </a:xfrm>
          <a:prstGeom prst="rect">
            <a:avLst/>
          </a:prstGeom>
          <a:solidFill>
            <a:srgbClr val="0070C0"/>
          </a:solidFill>
          <a:ln w="3175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38100" tIns="38100" rIns="38100" bIns="38100" anchor="ctr"/>
          <a:lstStyle>
            <a:lvl1pPr>
              <a:defRPr sz="3000">
                <a:solidFill>
                  <a:srgbClr val="FFFFFF"/>
                </a:solidFill>
                <a:latin typeface="+mj-lt"/>
                <a:ea typeface="+mj-ea"/>
                <a:cs typeface="+mj-cs"/>
                <a:sym typeface="Helvetica"/>
              </a:defRPr>
            </a:lvl1pPr>
          </a:lstStyle>
          <a:p>
            <a:pPr algn="ctr">
              <a:lnSpc>
                <a:spcPts val="1000"/>
              </a:lnSpc>
            </a:pPr>
            <a:r>
              <a:rPr lang="en-US" sz="900" dirty="0">
                <a:latin typeface="Century Gothic" panose="020B0502020202020204" pitchFamily="34" charset="0"/>
              </a:rPr>
              <a:t>O&amp;M</a:t>
            </a:r>
            <a:endParaRPr sz="900" dirty="0">
              <a:latin typeface="Century Gothic" panose="020B0502020202020204" pitchFamily="34" charset="0"/>
            </a:endParaRPr>
          </a:p>
        </p:txBody>
      </p:sp>
      <p:sp>
        <p:nvSpPr>
          <p:cNvPr id="44" name="租户管理">
            <a:extLst>
              <a:ext uri="{FF2B5EF4-FFF2-40B4-BE49-F238E27FC236}">
                <a16:creationId xmlns:a16="http://schemas.microsoft.com/office/drawing/2014/main" id="{0525355F-F74E-874A-95E8-643188B9F11A}"/>
              </a:ext>
            </a:extLst>
          </p:cNvPr>
          <p:cNvSpPr/>
          <p:nvPr/>
        </p:nvSpPr>
        <p:spPr>
          <a:xfrm>
            <a:off x="9115721" y="4373655"/>
            <a:ext cx="1320849" cy="317734"/>
          </a:xfrm>
          <a:prstGeom prst="rect">
            <a:avLst/>
          </a:prstGeom>
          <a:solidFill>
            <a:srgbClr val="0070C0"/>
          </a:solidFill>
          <a:ln w="3175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38100" tIns="38100" rIns="38100" bIns="38100" anchor="ctr"/>
          <a:lstStyle>
            <a:lvl1pPr>
              <a:defRPr sz="3000">
                <a:solidFill>
                  <a:srgbClr val="FFFFFF"/>
                </a:solidFill>
                <a:latin typeface="+mj-lt"/>
                <a:ea typeface="+mj-ea"/>
                <a:cs typeface="+mj-cs"/>
                <a:sym typeface="Helvetica"/>
              </a:defRPr>
            </a:lvl1pPr>
          </a:lstStyle>
          <a:p>
            <a:pPr algn="ctr">
              <a:lnSpc>
                <a:spcPts val="1000"/>
              </a:lnSpc>
            </a:pPr>
            <a:r>
              <a:rPr lang="en-US" sz="900" dirty="0">
                <a:latin typeface="Century Gothic" panose="020B0502020202020204" pitchFamily="34" charset="0"/>
              </a:rPr>
              <a:t>Tenant management</a:t>
            </a:r>
            <a:endParaRPr sz="900" dirty="0">
              <a:latin typeface="Century Gothic" panose="020B0502020202020204" pitchFamily="34" charset="0"/>
            </a:endParaRPr>
          </a:p>
        </p:txBody>
      </p:sp>
      <p:sp>
        <p:nvSpPr>
          <p:cNvPr id="45" name="服务管理">
            <a:extLst>
              <a:ext uri="{FF2B5EF4-FFF2-40B4-BE49-F238E27FC236}">
                <a16:creationId xmlns:a16="http://schemas.microsoft.com/office/drawing/2014/main" id="{EC963A63-3E14-D74A-9A7C-75E5C40AB59A}"/>
              </a:ext>
            </a:extLst>
          </p:cNvPr>
          <p:cNvSpPr/>
          <p:nvPr/>
        </p:nvSpPr>
        <p:spPr>
          <a:xfrm>
            <a:off x="9115721" y="3148560"/>
            <a:ext cx="1320849" cy="317734"/>
          </a:xfrm>
          <a:prstGeom prst="rect">
            <a:avLst/>
          </a:prstGeom>
          <a:solidFill>
            <a:srgbClr val="0070C0"/>
          </a:solidFill>
          <a:ln w="3175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38100" tIns="38100" rIns="38100" bIns="38100" anchor="ctr"/>
          <a:lstStyle>
            <a:lvl1pPr>
              <a:defRPr sz="3000">
                <a:solidFill>
                  <a:srgbClr val="FFFFFF"/>
                </a:solidFill>
                <a:latin typeface="+mj-lt"/>
                <a:ea typeface="+mj-ea"/>
                <a:cs typeface="+mj-cs"/>
                <a:sym typeface="Helvetica"/>
              </a:defRPr>
            </a:lvl1pPr>
          </a:lstStyle>
          <a:p>
            <a:pPr algn="ctr">
              <a:lnSpc>
                <a:spcPts val="1000"/>
              </a:lnSpc>
            </a:pPr>
            <a:r>
              <a:rPr lang="en-US" sz="900" dirty="0">
                <a:latin typeface="Century Gothic" panose="020B0502020202020204" pitchFamily="34" charset="0"/>
              </a:rPr>
              <a:t>Service management</a:t>
            </a:r>
            <a:endParaRPr sz="900" dirty="0">
              <a:latin typeface="Century Gothic" panose="020B0502020202020204" pitchFamily="34" charset="0"/>
            </a:endParaRPr>
          </a:p>
        </p:txBody>
      </p:sp>
      <p:sp>
        <p:nvSpPr>
          <p:cNvPr id="46" name="计量计费">
            <a:extLst>
              <a:ext uri="{FF2B5EF4-FFF2-40B4-BE49-F238E27FC236}">
                <a16:creationId xmlns:a16="http://schemas.microsoft.com/office/drawing/2014/main" id="{5AA4AA11-BFD4-7640-89CF-BD62E1C0399B}"/>
              </a:ext>
            </a:extLst>
          </p:cNvPr>
          <p:cNvSpPr/>
          <p:nvPr/>
        </p:nvSpPr>
        <p:spPr>
          <a:xfrm>
            <a:off x="9115721" y="3556347"/>
            <a:ext cx="1320849" cy="317733"/>
          </a:xfrm>
          <a:prstGeom prst="rect">
            <a:avLst/>
          </a:prstGeom>
          <a:solidFill>
            <a:srgbClr val="0070C0"/>
          </a:solidFill>
          <a:ln w="3175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38100" tIns="38100" rIns="38100" bIns="38100" anchor="ctr"/>
          <a:lstStyle>
            <a:lvl1pPr>
              <a:defRPr sz="3000">
                <a:solidFill>
                  <a:srgbClr val="FFFFFF"/>
                </a:solidFill>
                <a:latin typeface="+mj-lt"/>
                <a:ea typeface="+mj-ea"/>
                <a:cs typeface="+mj-cs"/>
                <a:sym typeface="Helvetica"/>
              </a:defRPr>
            </a:lvl1pPr>
          </a:lstStyle>
          <a:p>
            <a:pPr algn="ctr">
              <a:lnSpc>
                <a:spcPts val="1000"/>
              </a:lnSpc>
            </a:pPr>
            <a:r>
              <a:rPr lang="en-US" sz="900" dirty="0">
                <a:latin typeface="Century Gothic" panose="020B0502020202020204" pitchFamily="34" charset="0"/>
              </a:rPr>
              <a:t>Billing &amp; metering</a:t>
            </a:r>
            <a:endParaRPr sz="900" dirty="0">
              <a:latin typeface="Century Gothic" panose="020B0502020202020204" pitchFamily="34" charset="0"/>
            </a:endParaRPr>
          </a:p>
        </p:txBody>
      </p:sp>
      <p:sp>
        <p:nvSpPr>
          <p:cNvPr id="47" name="配额管理">
            <a:extLst>
              <a:ext uri="{FF2B5EF4-FFF2-40B4-BE49-F238E27FC236}">
                <a16:creationId xmlns:a16="http://schemas.microsoft.com/office/drawing/2014/main" id="{DFCF3713-E5D8-3347-A7D5-934E9D6AC872}"/>
              </a:ext>
            </a:extLst>
          </p:cNvPr>
          <p:cNvSpPr/>
          <p:nvPr/>
        </p:nvSpPr>
        <p:spPr>
          <a:xfrm>
            <a:off x="9115721" y="3968244"/>
            <a:ext cx="1320849" cy="317734"/>
          </a:xfrm>
          <a:prstGeom prst="rect">
            <a:avLst/>
          </a:prstGeom>
          <a:solidFill>
            <a:srgbClr val="0070C0"/>
          </a:solidFill>
          <a:ln w="3175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38100" tIns="38100" rIns="38100" bIns="38100" anchor="ctr"/>
          <a:lstStyle>
            <a:lvl1pPr>
              <a:defRPr sz="3000">
                <a:solidFill>
                  <a:srgbClr val="FFFFFF"/>
                </a:solidFill>
                <a:latin typeface="+mj-lt"/>
                <a:ea typeface="+mj-ea"/>
                <a:cs typeface="+mj-cs"/>
                <a:sym typeface="Helvetica"/>
              </a:defRPr>
            </a:lvl1pPr>
          </a:lstStyle>
          <a:p>
            <a:pPr algn="ctr">
              <a:lnSpc>
                <a:spcPts val="1000"/>
              </a:lnSpc>
            </a:pPr>
            <a:r>
              <a:rPr lang="en-US" sz="900" dirty="0">
                <a:latin typeface="Century Gothic" panose="020B0502020202020204" pitchFamily="34" charset="0"/>
              </a:rPr>
              <a:t>Quota management</a:t>
            </a:r>
            <a:endParaRPr sz="900" dirty="0">
              <a:latin typeface="Century Gothic" panose="020B0502020202020204" pitchFamily="34" charset="0"/>
            </a:endParaRPr>
          </a:p>
        </p:txBody>
      </p:sp>
      <p:sp>
        <p:nvSpPr>
          <p:cNvPr id="48" name="用户管理">
            <a:extLst>
              <a:ext uri="{FF2B5EF4-FFF2-40B4-BE49-F238E27FC236}">
                <a16:creationId xmlns:a16="http://schemas.microsoft.com/office/drawing/2014/main" id="{9F9685E9-12CC-E048-8E67-3002E7167BC6}"/>
              </a:ext>
            </a:extLst>
          </p:cNvPr>
          <p:cNvSpPr/>
          <p:nvPr/>
        </p:nvSpPr>
        <p:spPr>
          <a:xfrm>
            <a:off x="9115721" y="2771163"/>
            <a:ext cx="1320849" cy="317734"/>
          </a:xfrm>
          <a:prstGeom prst="rect">
            <a:avLst/>
          </a:prstGeom>
          <a:solidFill>
            <a:srgbClr val="0070C0"/>
          </a:solidFill>
          <a:ln w="3175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38100" tIns="38100" rIns="38100" bIns="38100" anchor="ctr"/>
          <a:lstStyle>
            <a:lvl1pPr>
              <a:defRPr sz="3000">
                <a:solidFill>
                  <a:srgbClr val="FFFFFF"/>
                </a:solidFill>
                <a:latin typeface="+mj-lt"/>
                <a:ea typeface="+mj-ea"/>
                <a:cs typeface="+mj-cs"/>
                <a:sym typeface="Helvetica"/>
              </a:defRPr>
            </a:lvl1pPr>
          </a:lstStyle>
          <a:p>
            <a:pPr algn="ctr">
              <a:lnSpc>
                <a:spcPts val="1000"/>
              </a:lnSpc>
            </a:pPr>
            <a:r>
              <a:rPr lang="en-US" sz="900" dirty="0">
                <a:latin typeface="Century Gothic" panose="020B0502020202020204" pitchFamily="34" charset="0"/>
              </a:rPr>
              <a:t>API gateway</a:t>
            </a:r>
            <a:endParaRPr lang="en-US" altLang="zh-CN" sz="900" dirty="0">
              <a:latin typeface="Century Gothic" panose="020B0502020202020204" pitchFamily="34" charset="0"/>
            </a:endParaRPr>
          </a:p>
        </p:txBody>
      </p:sp>
      <p:sp>
        <p:nvSpPr>
          <p:cNvPr id="49" name="角色管理">
            <a:extLst>
              <a:ext uri="{FF2B5EF4-FFF2-40B4-BE49-F238E27FC236}">
                <a16:creationId xmlns:a16="http://schemas.microsoft.com/office/drawing/2014/main" id="{CDBDFC53-DEC2-B94F-ADF9-3F5FA5D871AC}"/>
              </a:ext>
            </a:extLst>
          </p:cNvPr>
          <p:cNvSpPr/>
          <p:nvPr/>
        </p:nvSpPr>
        <p:spPr>
          <a:xfrm>
            <a:off x="9115721" y="4792038"/>
            <a:ext cx="1320849" cy="317734"/>
          </a:xfrm>
          <a:prstGeom prst="rect">
            <a:avLst/>
          </a:prstGeom>
          <a:solidFill>
            <a:srgbClr val="0070C0"/>
          </a:solidFill>
          <a:ln w="3175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38100" tIns="38100" rIns="38100" bIns="38100" anchor="ctr"/>
          <a:lstStyle>
            <a:lvl1pPr>
              <a:defRPr sz="3000">
                <a:solidFill>
                  <a:srgbClr val="FFFFFF"/>
                </a:solidFill>
                <a:latin typeface="+mj-lt"/>
                <a:ea typeface="+mj-ea"/>
                <a:cs typeface="+mj-cs"/>
                <a:sym typeface="Helvetica"/>
              </a:defRPr>
            </a:lvl1pPr>
          </a:lstStyle>
          <a:p>
            <a:pPr algn="ctr">
              <a:lnSpc>
                <a:spcPts val="1000"/>
              </a:lnSpc>
            </a:pPr>
            <a:r>
              <a:rPr lang="en-US" sz="900" dirty="0">
                <a:latin typeface="Century Gothic" panose="020B0502020202020204" pitchFamily="34" charset="0"/>
              </a:rPr>
              <a:t>Role management </a:t>
            </a:r>
            <a:endParaRPr sz="900" dirty="0">
              <a:latin typeface="Century Gothic" panose="020B0502020202020204" pitchFamily="34" charset="0"/>
            </a:endParaRPr>
          </a:p>
        </p:txBody>
      </p:sp>
      <p:grpSp>
        <p:nvGrpSpPr>
          <p:cNvPr id="11" name="组合 10">
            <a:extLst>
              <a:ext uri="{FF2B5EF4-FFF2-40B4-BE49-F238E27FC236}">
                <a16:creationId xmlns:a16="http://schemas.microsoft.com/office/drawing/2014/main" id="{040E3E41-76CA-224C-A41B-D1A404F0E274}"/>
              </a:ext>
            </a:extLst>
          </p:cNvPr>
          <p:cNvGrpSpPr/>
          <p:nvPr/>
        </p:nvGrpSpPr>
        <p:grpSpPr>
          <a:xfrm>
            <a:off x="2766806" y="1517965"/>
            <a:ext cx="646670" cy="414222"/>
            <a:chOff x="3439887" y="1517965"/>
            <a:chExt cx="646670" cy="414222"/>
          </a:xfrm>
        </p:grpSpPr>
        <p:sp>
          <p:nvSpPr>
            <p:cNvPr id="4" name="矩形 3">
              <a:extLst>
                <a:ext uri="{FF2B5EF4-FFF2-40B4-BE49-F238E27FC236}">
                  <a16:creationId xmlns:a16="http://schemas.microsoft.com/office/drawing/2014/main" id="{27C3418B-81FE-4B2B-BEF0-BC558D50DB2B}"/>
                </a:ext>
              </a:extLst>
            </p:cNvPr>
            <p:cNvSpPr/>
            <p:nvPr/>
          </p:nvSpPr>
          <p:spPr>
            <a:xfrm>
              <a:off x="3439887" y="1531108"/>
              <a:ext cx="646670" cy="38793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50" name="mysql.png" descr="mysql.png">
              <a:extLst>
                <a:ext uri="{FF2B5EF4-FFF2-40B4-BE49-F238E27FC236}">
                  <a16:creationId xmlns:a16="http://schemas.microsoft.com/office/drawing/2014/main" id="{B6B8D71F-7F5C-D840-A682-5701D938801F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3561360" y="1517965"/>
              <a:ext cx="411397" cy="414222"/>
            </a:xfrm>
            <a:prstGeom prst="rect">
              <a:avLst/>
            </a:prstGeom>
            <a:ln w="12700">
              <a:miter lim="400000"/>
            </a:ln>
          </p:spPr>
        </p:pic>
      </p:grpSp>
      <p:grpSp>
        <p:nvGrpSpPr>
          <p:cNvPr id="54" name="组合 53">
            <a:extLst>
              <a:ext uri="{FF2B5EF4-FFF2-40B4-BE49-F238E27FC236}">
                <a16:creationId xmlns:a16="http://schemas.microsoft.com/office/drawing/2014/main" id="{08F5DE9B-9A79-CE40-8B8C-9E205C5AF18F}"/>
              </a:ext>
            </a:extLst>
          </p:cNvPr>
          <p:cNvGrpSpPr/>
          <p:nvPr/>
        </p:nvGrpSpPr>
        <p:grpSpPr>
          <a:xfrm>
            <a:off x="3564265" y="1531108"/>
            <a:ext cx="646670" cy="387937"/>
            <a:chOff x="4123237" y="1531108"/>
            <a:chExt cx="646670" cy="387937"/>
          </a:xfrm>
        </p:grpSpPr>
        <p:sp>
          <p:nvSpPr>
            <p:cNvPr id="70" name="矩形 69">
              <a:extLst>
                <a:ext uri="{FF2B5EF4-FFF2-40B4-BE49-F238E27FC236}">
                  <a16:creationId xmlns:a16="http://schemas.microsoft.com/office/drawing/2014/main" id="{552D4855-1928-4E97-B93F-8DC02E3B205E}"/>
                </a:ext>
              </a:extLst>
            </p:cNvPr>
            <p:cNvSpPr/>
            <p:nvPr/>
          </p:nvSpPr>
          <p:spPr>
            <a:xfrm>
              <a:off x="4123237" y="1531108"/>
              <a:ext cx="646670" cy="38793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51" name="redis.png" descr="redis.png">
              <a:extLst>
                <a:ext uri="{FF2B5EF4-FFF2-40B4-BE49-F238E27FC236}">
                  <a16:creationId xmlns:a16="http://schemas.microsoft.com/office/drawing/2014/main" id="{245E178D-E7EA-A24D-A9B5-1316C7CCD5C7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4244907" y="1540481"/>
              <a:ext cx="366674" cy="369190"/>
            </a:xfrm>
            <a:prstGeom prst="rect">
              <a:avLst/>
            </a:prstGeom>
            <a:ln w="12700">
              <a:miter lim="400000"/>
            </a:ln>
          </p:spPr>
        </p:pic>
      </p:grpSp>
      <p:grpSp>
        <p:nvGrpSpPr>
          <p:cNvPr id="56" name="组合 55">
            <a:extLst>
              <a:ext uri="{FF2B5EF4-FFF2-40B4-BE49-F238E27FC236}">
                <a16:creationId xmlns:a16="http://schemas.microsoft.com/office/drawing/2014/main" id="{7B740D00-25D3-294A-9DDA-B4AC8463D347}"/>
              </a:ext>
            </a:extLst>
          </p:cNvPr>
          <p:cNvGrpSpPr/>
          <p:nvPr/>
        </p:nvGrpSpPr>
        <p:grpSpPr>
          <a:xfrm>
            <a:off x="4361724" y="1531108"/>
            <a:ext cx="646670" cy="387937"/>
            <a:chOff x="4806587" y="1531108"/>
            <a:chExt cx="646670" cy="387937"/>
          </a:xfrm>
        </p:grpSpPr>
        <p:sp>
          <p:nvSpPr>
            <p:cNvPr id="69" name="矩形 68">
              <a:extLst>
                <a:ext uri="{FF2B5EF4-FFF2-40B4-BE49-F238E27FC236}">
                  <a16:creationId xmlns:a16="http://schemas.microsoft.com/office/drawing/2014/main" id="{D000971D-B067-42DA-8C53-C5E08C0CE3FB}"/>
                </a:ext>
              </a:extLst>
            </p:cNvPr>
            <p:cNvSpPr/>
            <p:nvPr/>
          </p:nvSpPr>
          <p:spPr>
            <a:xfrm>
              <a:off x="4806587" y="1531108"/>
              <a:ext cx="646670" cy="38793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52" name="mongodb.png" descr="mongodb.png">
              <a:extLst>
                <a:ext uri="{FF2B5EF4-FFF2-40B4-BE49-F238E27FC236}">
                  <a16:creationId xmlns:a16="http://schemas.microsoft.com/office/drawing/2014/main" id="{E8BF23A6-F82A-A94A-BA89-7B34074D0B43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4920547" y="1531108"/>
              <a:ext cx="385292" cy="387937"/>
            </a:xfrm>
            <a:prstGeom prst="rect">
              <a:avLst/>
            </a:prstGeom>
            <a:ln w="12700">
              <a:miter lim="400000"/>
            </a:ln>
          </p:spPr>
        </p:pic>
      </p:grpSp>
      <p:grpSp>
        <p:nvGrpSpPr>
          <p:cNvPr id="57" name="组合 56">
            <a:extLst>
              <a:ext uri="{FF2B5EF4-FFF2-40B4-BE49-F238E27FC236}">
                <a16:creationId xmlns:a16="http://schemas.microsoft.com/office/drawing/2014/main" id="{5B9123D3-FEF0-7947-B691-7A335AFFE348}"/>
              </a:ext>
            </a:extLst>
          </p:cNvPr>
          <p:cNvGrpSpPr/>
          <p:nvPr/>
        </p:nvGrpSpPr>
        <p:grpSpPr>
          <a:xfrm>
            <a:off x="5159183" y="1531108"/>
            <a:ext cx="646670" cy="387937"/>
            <a:chOff x="5489937" y="1531108"/>
            <a:chExt cx="646670" cy="387937"/>
          </a:xfrm>
        </p:grpSpPr>
        <p:sp>
          <p:nvSpPr>
            <p:cNvPr id="68" name="矩形 67">
              <a:extLst>
                <a:ext uri="{FF2B5EF4-FFF2-40B4-BE49-F238E27FC236}">
                  <a16:creationId xmlns:a16="http://schemas.microsoft.com/office/drawing/2014/main" id="{49E372F1-F5EA-4DC3-8929-C542C7964E99}"/>
                </a:ext>
              </a:extLst>
            </p:cNvPr>
            <p:cNvSpPr/>
            <p:nvPr/>
          </p:nvSpPr>
          <p:spPr>
            <a:xfrm>
              <a:off x="5489937" y="1531108"/>
              <a:ext cx="646670" cy="38793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53" name="postgres.png" descr="postgres.png">
              <a:extLst>
                <a:ext uri="{FF2B5EF4-FFF2-40B4-BE49-F238E27FC236}">
                  <a16:creationId xmlns:a16="http://schemas.microsoft.com/office/drawing/2014/main" id="{469D717C-CADB-A845-A054-042AE2B5E9D4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5640141" y="1570123"/>
              <a:ext cx="307793" cy="309906"/>
            </a:xfrm>
            <a:prstGeom prst="rect">
              <a:avLst/>
            </a:prstGeom>
            <a:ln w="12700">
              <a:miter lim="400000"/>
            </a:ln>
          </p:spPr>
        </p:pic>
      </p:grpSp>
      <p:grpSp>
        <p:nvGrpSpPr>
          <p:cNvPr id="73" name="组合 72">
            <a:extLst>
              <a:ext uri="{FF2B5EF4-FFF2-40B4-BE49-F238E27FC236}">
                <a16:creationId xmlns:a16="http://schemas.microsoft.com/office/drawing/2014/main" id="{3C91048B-20EC-0B45-8217-885B23B68010}"/>
              </a:ext>
            </a:extLst>
          </p:cNvPr>
          <p:cNvGrpSpPr/>
          <p:nvPr/>
        </p:nvGrpSpPr>
        <p:grpSpPr>
          <a:xfrm>
            <a:off x="7551560" y="1531108"/>
            <a:ext cx="646670" cy="387937"/>
            <a:chOff x="7539987" y="1531108"/>
            <a:chExt cx="646670" cy="387937"/>
          </a:xfrm>
        </p:grpSpPr>
        <p:sp>
          <p:nvSpPr>
            <p:cNvPr id="65" name="矩形 64">
              <a:extLst>
                <a:ext uri="{FF2B5EF4-FFF2-40B4-BE49-F238E27FC236}">
                  <a16:creationId xmlns:a16="http://schemas.microsoft.com/office/drawing/2014/main" id="{666B47D5-DBFC-457E-96EA-04BF0F2A3876}"/>
                </a:ext>
              </a:extLst>
            </p:cNvPr>
            <p:cNvSpPr/>
            <p:nvPr/>
          </p:nvSpPr>
          <p:spPr>
            <a:xfrm>
              <a:off x="7539987" y="1531108"/>
              <a:ext cx="646670" cy="38793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55" name="elasticsearch.png" descr="elasticsearch.png">
              <a:extLst>
                <a:ext uri="{FF2B5EF4-FFF2-40B4-BE49-F238E27FC236}">
                  <a16:creationId xmlns:a16="http://schemas.microsoft.com/office/drawing/2014/main" id="{837A36ED-C66D-9545-9BC9-286EEBEBA03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7686342" y="1550595"/>
              <a:ext cx="346584" cy="348963"/>
            </a:xfrm>
            <a:prstGeom prst="rect">
              <a:avLst/>
            </a:prstGeom>
            <a:ln w="12700">
              <a:miter lim="400000"/>
            </a:ln>
          </p:spPr>
        </p:pic>
      </p:grpSp>
      <p:sp>
        <p:nvSpPr>
          <p:cNvPr id="58" name="权限管理">
            <a:extLst>
              <a:ext uri="{FF2B5EF4-FFF2-40B4-BE49-F238E27FC236}">
                <a16:creationId xmlns:a16="http://schemas.microsoft.com/office/drawing/2014/main" id="{B97D1E68-BE24-C047-9463-04DE1B076583}"/>
              </a:ext>
            </a:extLst>
          </p:cNvPr>
          <p:cNvSpPr/>
          <p:nvPr/>
        </p:nvSpPr>
        <p:spPr>
          <a:xfrm>
            <a:off x="9115721" y="5197450"/>
            <a:ext cx="1320849" cy="317734"/>
          </a:xfrm>
          <a:prstGeom prst="rect">
            <a:avLst/>
          </a:prstGeom>
          <a:solidFill>
            <a:srgbClr val="0070C0"/>
          </a:solidFill>
          <a:ln w="3175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38100" tIns="38100" rIns="38100" bIns="38100" anchor="ctr"/>
          <a:lstStyle>
            <a:lvl1pPr>
              <a:defRPr sz="3000">
                <a:solidFill>
                  <a:srgbClr val="FFFFFF"/>
                </a:solidFill>
                <a:latin typeface="+mj-lt"/>
                <a:ea typeface="+mj-ea"/>
                <a:cs typeface="+mj-cs"/>
                <a:sym typeface="Helvetica"/>
              </a:defRPr>
            </a:lvl1pPr>
          </a:lstStyle>
          <a:p>
            <a:pPr algn="ctr">
              <a:lnSpc>
                <a:spcPts val="1000"/>
              </a:lnSpc>
            </a:pPr>
            <a:r>
              <a:rPr lang="en-US" sz="900" dirty="0">
                <a:latin typeface="Century Gothic" panose="020B0502020202020204" pitchFamily="34" charset="0"/>
              </a:rPr>
              <a:t>Permission management </a:t>
            </a:r>
            <a:endParaRPr sz="900" dirty="0">
              <a:latin typeface="Century Gothic" panose="020B0502020202020204" pitchFamily="34" charset="0"/>
            </a:endParaRPr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0E2A1F26-75B5-D44C-8BC2-494093AC9958}"/>
              </a:ext>
            </a:extLst>
          </p:cNvPr>
          <p:cNvSpPr txBox="1"/>
          <p:nvPr/>
        </p:nvSpPr>
        <p:spPr>
          <a:xfrm>
            <a:off x="10270272" y="6545900"/>
            <a:ext cx="1205779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900" i="1" dirty="0">
                <a:solidFill>
                  <a:schemeClr val="bg1"/>
                </a:solidFill>
                <a:latin typeface="Century Gothic" panose="020B0502020202020204" pitchFamily="34" charset="0"/>
              </a:rPr>
              <a:t>* </a:t>
            </a:r>
            <a:r>
              <a:rPr lang="en-US" altLang="zh-CN" sz="900" i="1" dirty="0">
                <a:solidFill>
                  <a:schemeClr val="bg1"/>
                </a:solidFill>
                <a:latin typeface="Century Gothic" panose="020B0502020202020204" pitchFamily="34" charset="0"/>
              </a:rPr>
              <a:t>In future releases</a:t>
            </a:r>
            <a:endParaRPr lang="en-CN" sz="900" i="1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grpSp>
        <p:nvGrpSpPr>
          <p:cNvPr id="60" name="组合 59">
            <a:extLst>
              <a:ext uri="{FF2B5EF4-FFF2-40B4-BE49-F238E27FC236}">
                <a16:creationId xmlns:a16="http://schemas.microsoft.com/office/drawing/2014/main" id="{C49C2592-7363-5041-9630-ED755F30D057}"/>
              </a:ext>
            </a:extLst>
          </p:cNvPr>
          <p:cNvGrpSpPr/>
          <p:nvPr/>
        </p:nvGrpSpPr>
        <p:grpSpPr>
          <a:xfrm>
            <a:off x="6754101" y="1531108"/>
            <a:ext cx="646670" cy="387937"/>
            <a:chOff x="6856637" y="1531108"/>
            <a:chExt cx="646670" cy="387937"/>
          </a:xfrm>
        </p:grpSpPr>
        <p:sp>
          <p:nvSpPr>
            <p:cNvPr id="66" name="矩形 65">
              <a:extLst>
                <a:ext uri="{FF2B5EF4-FFF2-40B4-BE49-F238E27FC236}">
                  <a16:creationId xmlns:a16="http://schemas.microsoft.com/office/drawing/2014/main" id="{087932B8-5CB8-4C1E-9BBF-C4D974F6D50B}"/>
                </a:ext>
              </a:extLst>
            </p:cNvPr>
            <p:cNvSpPr/>
            <p:nvPr/>
          </p:nvSpPr>
          <p:spPr>
            <a:xfrm>
              <a:off x="6856637" y="1531108"/>
              <a:ext cx="646670" cy="38793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71" name="图片 70">
              <a:extLst>
                <a:ext uri="{FF2B5EF4-FFF2-40B4-BE49-F238E27FC236}">
                  <a16:creationId xmlns:a16="http://schemas.microsoft.com/office/drawing/2014/main" id="{2EBF317C-B366-4A20-8B15-4F7237D553A3}"/>
                </a:ext>
              </a:extLst>
            </p:cNvPr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6916512" y="1555728"/>
              <a:ext cx="541914" cy="338696"/>
            </a:xfrm>
            <a:prstGeom prst="rect">
              <a:avLst/>
            </a:prstGeom>
          </p:spPr>
        </p:pic>
      </p:grpSp>
      <p:grpSp>
        <p:nvGrpSpPr>
          <p:cNvPr id="59" name="组合 58">
            <a:extLst>
              <a:ext uri="{FF2B5EF4-FFF2-40B4-BE49-F238E27FC236}">
                <a16:creationId xmlns:a16="http://schemas.microsoft.com/office/drawing/2014/main" id="{E1FC8061-1667-0543-81A8-454C12600A6C}"/>
              </a:ext>
            </a:extLst>
          </p:cNvPr>
          <p:cNvGrpSpPr/>
          <p:nvPr/>
        </p:nvGrpSpPr>
        <p:grpSpPr>
          <a:xfrm>
            <a:off x="5956642" y="1531108"/>
            <a:ext cx="646670" cy="387937"/>
            <a:chOff x="6173287" y="1531108"/>
            <a:chExt cx="646670" cy="387937"/>
          </a:xfrm>
        </p:grpSpPr>
        <p:sp>
          <p:nvSpPr>
            <p:cNvPr id="67" name="矩形 66">
              <a:extLst>
                <a:ext uri="{FF2B5EF4-FFF2-40B4-BE49-F238E27FC236}">
                  <a16:creationId xmlns:a16="http://schemas.microsoft.com/office/drawing/2014/main" id="{44A109C8-59E6-4D07-B571-B5973525D35C}"/>
                </a:ext>
              </a:extLst>
            </p:cNvPr>
            <p:cNvSpPr/>
            <p:nvPr/>
          </p:nvSpPr>
          <p:spPr>
            <a:xfrm>
              <a:off x="6173287" y="1531108"/>
              <a:ext cx="646670" cy="38793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75" name="图片 74">
              <a:extLst>
                <a:ext uri="{FF2B5EF4-FFF2-40B4-BE49-F238E27FC236}">
                  <a16:creationId xmlns:a16="http://schemas.microsoft.com/office/drawing/2014/main" id="{CF874A2F-5CF4-4860-A49C-AE25CF441512}"/>
                </a:ext>
              </a:extLst>
            </p:cNvPr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6269842" y="1598939"/>
              <a:ext cx="444003" cy="252275"/>
            </a:xfrm>
            <a:prstGeom prst="rect">
              <a:avLst/>
            </a:prstGeom>
          </p:spPr>
        </p:pic>
      </p:grpSp>
      <p:grpSp>
        <p:nvGrpSpPr>
          <p:cNvPr id="74" name="组合 73">
            <a:extLst>
              <a:ext uri="{FF2B5EF4-FFF2-40B4-BE49-F238E27FC236}">
                <a16:creationId xmlns:a16="http://schemas.microsoft.com/office/drawing/2014/main" id="{01426841-EC63-D04D-81A5-65D871D012B2}"/>
              </a:ext>
            </a:extLst>
          </p:cNvPr>
          <p:cNvGrpSpPr/>
          <p:nvPr/>
        </p:nvGrpSpPr>
        <p:grpSpPr>
          <a:xfrm>
            <a:off x="8349019" y="1531108"/>
            <a:ext cx="646670" cy="387937"/>
            <a:chOff x="8223336" y="1531108"/>
            <a:chExt cx="646670" cy="387937"/>
          </a:xfrm>
        </p:grpSpPr>
        <p:sp>
          <p:nvSpPr>
            <p:cNvPr id="64" name="矩形 63">
              <a:extLst>
                <a:ext uri="{FF2B5EF4-FFF2-40B4-BE49-F238E27FC236}">
                  <a16:creationId xmlns:a16="http://schemas.microsoft.com/office/drawing/2014/main" id="{814D8A4F-5E78-4B28-8B95-AF7C212B027D}"/>
                </a:ext>
              </a:extLst>
            </p:cNvPr>
            <p:cNvSpPr/>
            <p:nvPr/>
          </p:nvSpPr>
          <p:spPr>
            <a:xfrm>
              <a:off x="8223336" y="1531108"/>
              <a:ext cx="646670" cy="38793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81" name="图片 80">
              <a:extLst>
                <a:ext uri="{FF2B5EF4-FFF2-40B4-BE49-F238E27FC236}">
                  <a16:creationId xmlns:a16="http://schemas.microsoft.com/office/drawing/2014/main" id="{02D4445C-5819-43A1-98CF-CF6FBD3606D1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>
              <a:extLst>
                <a:ext uri="{BEBA8EAE-BF5A-486C-A8C5-ECC9F3942E4B}">
                  <a14:imgProps xmlns:a14="http://schemas.microsoft.com/office/drawing/2010/main">
                    <a14:imgLayer r:embed="rId11">
                      <a14:imgEffect>
                        <a14:sharpenSoften amount="-25000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8332448" y="1587249"/>
              <a:ext cx="436564" cy="275655"/>
            </a:xfrm>
            <a:prstGeom prst="rect">
              <a:avLst/>
            </a:prstGeom>
          </p:spPr>
        </p:pic>
      </p:grpSp>
      <p:grpSp>
        <p:nvGrpSpPr>
          <p:cNvPr id="76" name="组合 75">
            <a:extLst>
              <a:ext uri="{FF2B5EF4-FFF2-40B4-BE49-F238E27FC236}">
                <a16:creationId xmlns:a16="http://schemas.microsoft.com/office/drawing/2014/main" id="{F2B24EBC-5A3B-2D4C-9284-82302BB8A193}"/>
              </a:ext>
            </a:extLst>
          </p:cNvPr>
          <p:cNvGrpSpPr/>
          <p:nvPr/>
        </p:nvGrpSpPr>
        <p:grpSpPr>
          <a:xfrm>
            <a:off x="9146478" y="1531108"/>
            <a:ext cx="646670" cy="387937"/>
            <a:chOff x="8906686" y="1531108"/>
            <a:chExt cx="646670" cy="387937"/>
          </a:xfrm>
        </p:grpSpPr>
        <p:sp>
          <p:nvSpPr>
            <p:cNvPr id="63" name="矩形 62">
              <a:extLst>
                <a:ext uri="{FF2B5EF4-FFF2-40B4-BE49-F238E27FC236}">
                  <a16:creationId xmlns:a16="http://schemas.microsoft.com/office/drawing/2014/main" id="{107A5828-8242-410E-8D21-64F13D4E976E}"/>
                </a:ext>
              </a:extLst>
            </p:cNvPr>
            <p:cNvSpPr/>
            <p:nvPr/>
          </p:nvSpPr>
          <p:spPr>
            <a:xfrm>
              <a:off x="8906686" y="1531108"/>
              <a:ext cx="646670" cy="38793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87" name="图片 86">
              <a:extLst>
                <a:ext uri="{FF2B5EF4-FFF2-40B4-BE49-F238E27FC236}">
                  <a16:creationId xmlns:a16="http://schemas.microsoft.com/office/drawing/2014/main" id="{CED1ABBA-2CE4-4423-B8AB-B8067C992133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/>
            <a:stretch>
              <a:fillRect/>
            </a:stretch>
          </p:blipFill>
          <p:spPr>
            <a:xfrm>
              <a:off x="8967970" y="1646466"/>
              <a:ext cx="510713" cy="157220"/>
            </a:xfrm>
            <a:prstGeom prst="rect">
              <a:avLst/>
            </a:prstGeom>
          </p:spPr>
        </p:pic>
      </p:grpSp>
      <p:grpSp>
        <p:nvGrpSpPr>
          <p:cNvPr id="77" name="组合 76">
            <a:extLst>
              <a:ext uri="{FF2B5EF4-FFF2-40B4-BE49-F238E27FC236}">
                <a16:creationId xmlns:a16="http://schemas.microsoft.com/office/drawing/2014/main" id="{6540A748-16DB-284C-BFC0-A95B16A87BBF}"/>
              </a:ext>
            </a:extLst>
          </p:cNvPr>
          <p:cNvGrpSpPr/>
          <p:nvPr/>
        </p:nvGrpSpPr>
        <p:grpSpPr>
          <a:xfrm>
            <a:off x="9943933" y="1465640"/>
            <a:ext cx="646670" cy="528880"/>
            <a:chOff x="9590037" y="1465640"/>
            <a:chExt cx="646670" cy="528880"/>
          </a:xfrm>
        </p:grpSpPr>
        <p:sp>
          <p:nvSpPr>
            <p:cNvPr id="62" name="矩形 61">
              <a:extLst>
                <a:ext uri="{FF2B5EF4-FFF2-40B4-BE49-F238E27FC236}">
                  <a16:creationId xmlns:a16="http://schemas.microsoft.com/office/drawing/2014/main" id="{75CF65E3-3D18-4C65-A8F6-865BF10CC0E7}"/>
                </a:ext>
              </a:extLst>
            </p:cNvPr>
            <p:cNvSpPr/>
            <p:nvPr/>
          </p:nvSpPr>
          <p:spPr>
            <a:xfrm>
              <a:off x="9590037" y="1531108"/>
              <a:ext cx="646670" cy="38793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89" name="图片 88">
              <a:extLst>
                <a:ext uri="{FF2B5EF4-FFF2-40B4-BE49-F238E27FC236}">
                  <a16:creationId xmlns:a16="http://schemas.microsoft.com/office/drawing/2014/main" id="{651698A7-2FE6-4247-9FB0-0A452DC8FC1B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/>
            <a:stretch>
              <a:fillRect/>
            </a:stretch>
          </p:blipFill>
          <p:spPr>
            <a:xfrm>
              <a:off x="9644426" y="1465640"/>
              <a:ext cx="526140" cy="52888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03998052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>
            <a:extLst>
              <a:ext uri="{FF2B5EF4-FFF2-40B4-BE49-F238E27FC236}">
                <a16:creationId xmlns:a16="http://schemas.microsoft.com/office/drawing/2014/main" id="{E94BCF1E-0479-3542-B18D-7CDC83A19B1B}"/>
              </a:ext>
            </a:extLst>
          </p:cNvPr>
          <p:cNvGrpSpPr/>
          <p:nvPr/>
        </p:nvGrpSpPr>
        <p:grpSpPr>
          <a:xfrm>
            <a:off x="1541925" y="2235200"/>
            <a:ext cx="10034701" cy="3626989"/>
            <a:chOff x="1986426" y="2502916"/>
            <a:chExt cx="8661556" cy="3130673"/>
          </a:xfrm>
        </p:grpSpPr>
        <p:sp>
          <p:nvSpPr>
            <p:cNvPr id="51" name="Content Placeholder 2">
              <a:extLst>
                <a:ext uri="{FF2B5EF4-FFF2-40B4-BE49-F238E27FC236}">
                  <a16:creationId xmlns:a16="http://schemas.microsoft.com/office/drawing/2014/main" id="{B3D4C1EE-5D91-4742-9E20-FCEB9D41F92C}"/>
                </a:ext>
              </a:extLst>
            </p:cNvPr>
            <p:cNvSpPr txBox="1">
              <a:spLocks/>
            </p:cNvSpPr>
            <p:nvPr/>
          </p:nvSpPr>
          <p:spPr>
            <a:xfrm>
              <a:off x="7869951" y="3900588"/>
              <a:ext cx="2778031" cy="322466"/>
            </a:xfrm>
            <a:prstGeom prst="rect">
              <a:avLst/>
            </a:prstGeom>
          </p:spPr>
          <p:txBody>
            <a:bodyPr vert="horz" lIns="91440" tIns="45720" rIns="91440" bIns="45720" rtlCol="0">
              <a:normAutofit/>
            </a:bodyPr>
            <a:lstStyle>
              <a:lvl1pPr marL="0" indent="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Tx/>
                <a:buNone/>
                <a:defRPr sz="2000" b="1" kern="1200">
                  <a:solidFill>
                    <a:schemeClr val="bg1"/>
                  </a:solidFill>
                  <a:latin typeface="Century Gothic" panose="020B0502020202020204" pitchFamily="34" charset="0"/>
                  <a:ea typeface="+mn-ea"/>
                  <a:cs typeface="+mn-cs"/>
                </a:defRPr>
              </a:lvl1pPr>
              <a:lvl2pPr marL="45720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Tx/>
                <a:buNone/>
                <a:defRPr sz="2000" b="1" kern="1200">
                  <a:solidFill>
                    <a:schemeClr val="bg1"/>
                  </a:solidFill>
                  <a:latin typeface="Century Gothic" panose="020B0502020202020204" pitchFamily="34" charset="0"/>
                  <a:ea typeface="+mn-ea"/>
                  <a:cs typeface="+mn-cs"/>
                </a:defRPr>
              </a:lvl2pPr>
              <a:lvl3pPr marL="91440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Tx/>
                <a:buNone/>
                <a:defRPr sz="2000" b="1" kern="1200">
                  <a:solidFill>
                    <a:schemeClr val="bg1"/>
                  </a:solidFill>
                  <a:latin typeface="Century Gothic" panose="020B0502020202020204" pitchFamily="34" charset="0"/>
                  <a:ea typeface="+mn-ea"/>
                  <a:cs typeface="+mn-cs"/>
                </a:defRPr>
              </a:lvl3pPr>
              <a:lvl4pPr marL="137160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Tx/>
                <a:buNone/>
                <a:defRPr sz="2000" b="1" kern="1200">
                  <a:solidFill>
                    <a:schemeClr val="bg1"/>
                  </a:solidFill>
                  <a:latin typeface="Century Gothic" panose="020B0502020202020204" pitchFamily="34" charset="0"/>
                  <a:ea typeface="+mn-ea"/>
                  <a:cs typeface="+mn-cs"/>
                </a:defRPr>
              </a:lvl4pPr>
              <a:lvl5pPr marL="182880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Tx/>
                <a:buNone/>
                <a:defRPr sz="2000" b="1" kern="1200">
                  <a:solidFill>
                    <a:schemeClr val="bg1"/>
                  </a:solidFill>
                  <a:latin typeface="Century Gothic" panose="020B0502020202020204" pitchFamily="34" charset="0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00000"/>
                </a:lnSpc>
              </a:pPr>
              <a:r>
                <a:rPr lang="en-US" sz="1600" b="0" dirty="0"/>
                <a:t>Canary </a:t>
              </a:r>
              <a:r>
                <a:rPr lang="en-US" altLang="zh-CN" sz="1600" b="0" dirty="0"/>
                <a:t>release</a:t>
              </a:r>
              <a:endParaRPr lang="en-CN" sz="1600" b="0" dirty="0"/>
            </a:p>
          </p:txBody>
        </p:sp>
        <p:grpSp>
          <p:nvGrpSpPr>
            <p:cNvPr id="6" name="组合 5">
              <a:extLst>
                <a:ext uri="{FF2B5EF4-FFF2-40B4-BE49-F238E27FC236}">
                  <a16:creationId xmlns:a16="http://schemas.microsoft.com/office/drawing/2014/main" id="{2503BCC7-1B2B-42CD-A989-010577EF4B3F}"/>
                </a:ext>
              </a:extLst>
            </p:cNvPr>
            <p:cNvGrpSpPr/>
            <p:nvPr/>
          </p:nvGrpSpPr>
          <p:grpSpPr>
            <a:xfrm>
              <a:off x="1986426" y="2502916"/>
              <a:ext cx="8253772" cy="3130673"/>
              <a:chOff x="2126126" y="2024813"/>
              <a:chExt cx="8253772" cy="3130673"/>
            </a:xfrm>
          </p:grpSpPr>
          <p:sp>
            <p:nvSpPr>
              <p:cNvPr id="48" name="Content Placeholder 2">
                <a:extLst>
                  <a:ext uri="{FF2B5EF4-FFF2-40B4-BE49-F238E27FC236}">
                    <a16:creationId xmlns:a16="http://schemas.microsoft.com/office/drawing/2014/main" id="{20E20362-2B07-49A6-8CBF-FA7C56D263CC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2803497" y="4682611"/>
                <a:ext cx="2013258" cy="337045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normAutofit/>
              </a:bodyPr>
              <a:lstStyle>
                <a:lvl1pPr marL="0" indent="0" algn="l" defTabSz="914400" rtl="0" eaLnBrk="1" latinLnBrk="0" hangingPunct="1">
                  <a:lnSpc>
                    <a:spcPct val="90000"/>
                  </a:lnSpc>
                  <a:spcBef>
                    <a:spcPts val="1000"/>
                  </a:spcBef>
                  <a:buFontTx/>
                  <a:buNone/>
                  <a:defRPr sz="2000" b="1" kern="1200">
                    <a:solidFill>
                      <a:schemeClr val="bg1"/>
                    </a:solidFill>
                    <a:latin typeface="Century Gothic" panose="020B0502020202020204" pitchFamily="34" charset="0"/>
                    <a:ea typeface="+mn-ea"/>
                    <a:cs typeface="+mn-cs"/>
                  </a:defRPr>
                </a:lvl1pPr>
                <a:lvl2pPr marL="457200" indent="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Tx/>
                  <a:buNone/>
                  <a:defRPr sz="2000" b="1" kern="1200">
                    <a:solidFill>
                      <a:schemeClr val="bg1"/>
                    </a:solidFill>
                    <a:latin typeface="Century Gothic" panose="020B0502020202020204" pitchFamily="34" charset="0"/>
                    <a:ea typeface="+mn-ea"/>
                    <a:cs typeface="+mn-cs"/>
                  </a:defRPr>
                </a:lvl2pPr>
                <a:lvl3pPr marL="914400" indent="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Tx/>
                  <a:buNone/>
                  <a:defRPr sz="2000" b="1" kern="1200">
                    <a:solidFill>
                      <a:schemeClr val="bg1"/>
                    </a:solidFill>
                    <a:latin typeface="Century Gothic" panose="020B0502020202020204" pitchFamily="34" charset="0"/>
                    <a:ea typeface="+mn-ea"/>
                    <a:cs typeface="+mn-cs"/>
                  </a:defRPr>
                </a:lvl3pPr>
                <a:lvl4pPr marL="1371600" indent="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Tx/>
                  <a:buNone/>
                  <a:defRPr sz="2000" b="1" kern="1200">
                    <a:solidFill>
                      <a:schemeClr val="bg1"/>
                    </a:solidFill>
                    <a:latin typeface="Century Gothic" panose="020B0502020202020204" pitchFamily="34" charset="0"/>
                    <a:ea typeface="+mn-ea"/>
                    <a:cs typeface="+mn-cs"/>
                  </a:defRPr>
                </a:lvl4pPr>
                <a:lvl5pPr marL="1828800" indent="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Tx/>
                  <a:buNone/>
                  <a:defRPr sz="2000" b="1" kern="1200">
                    <a:solidFill>
                      <a:schemeClr val="bg1"/>
                    </a:solidFill>
                    <a:latin typeface="Century Gothic" panose="020B0502020202020204" pitchFamily="34" charset="0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r">
                  <a:lnSpc>
                    <a:spcPct val="100000"/>
                  </a:lnSpc>
                </a:pPr>
                <a:r>
                  <a:rPr lang="en-US" sz="1600" b="0" dirty="0"/>
                  <a:t>Support CSI</a:t>
                </a:r>
                <a:endParaRPr lang="en-CN" sz="1600" b="0" dirty="0"/>
              </a:p>
            </p:txBody>
          </p:sp>
          <p:sp>
            <p:nvSpPr>
              <p:cNvPr id="49" name="Content Placeholder 2">
                <a:extLst>
                  <a:ext uri="{FF2B5EF4-FFF2-40B4-BE49-F238E27FC236}">
                    <a16:creationId xmlns:a16="http://schemas.microsoft.com/office/drawing/2014/main" id="{9879788C-9F35-4D5F-B573-6F43D435276B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2420605" y="2024813"/>
                <a:ext cx="2379815" cy="510774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noAutofit/>
              </a:bodyPr>
              <a:lstStyle>
                <a:lvl1pPr marL="0" indent="0" algn="l" defTabSz="914400" rtl="0" eaLnBrk="1" latinLnBrk="0" hangingPunct="1">
                  <a:lnSpc>
                    <a:spcPct val="90000"/>
                  </a:lnSpc>
                  <a:spcBef>
                    <a:spcPts val="1000"/>
                  </a:spcBef>
                  <a:buFontTx/>
                  <a:buNone/>
                  <a:defRPr sz="2000" b="1" kern="1200">
                    <a:solidFill>
                      <a:schemeClr val="bg1"/>
                    </a:solidFill>
                    <a:latin typeface="Century Gothic" panose="020B0502020202020204" pitchFamily="34" charset="0"/>
                    <a:ea typeface="+mn-ea"/>
                    <a:cs typeface="+mn-cs"/>
                  </a:defRPr>
                </a:lvl1pPr>
                <a:lvl2pPr marL="457200" indent="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Tx/>
                  <a:buNone/>
                  <a:defRPr sz="2000" b="1" kern="1200">
                    <a:solidFill>
                      <a:schemeClr val="bg1"/>
                    </a:solidFill>
                    <a:latin typeface="Century Gothic" panose="020B0502020202020204" pitchFamily="34" charset="0"/>
                    <a:ea typeface="+mn-ea"/>
                    <a:cs typeface="+mn-cs"/>
                  </a:defRPr>
                </a:lvl2pPr>
                <a:lvl3pPr marL="914400" indent="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Tx/>
                  <a:buNone/>
                  <a:defRPr sz="2000" b="1" kern="1200">
                    <a:solidFill>
                      <a:schemeClr val="bg1"/>
                    </a:solidFill>
                    <a:latin typeface="Century Gothic" panose="020B0502020202020204" pitchFamily="34" charset="0"/>
                    <a:ea typeface="+mn-ea"/>
                    <a:cs typeface="+mn-cs"/>
                  </a:defRPr>
                </a:lvl3pPr>
                <a:lvl4pPr marL="1371600" indent="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Tx/>
                  <a:buNone/>
                  <a:defRPr sz="2000" b="1" kern="1200">
                    <a:solidFill>
                      <a:schemeClr val="bg1"/>
                    </a:solidFill>
                    <a:latin typeface="Century Gothic" panose="020B0502020202020204" pitchFamily="34" charset="0"/>
                    <a:ea typeface="+mn-ea"/>
                    <a:cs typeface="+mn-cs"/>
                  </a:defRPr>
                </a:lvl4pPr>
                <a:lvl5pPr marL="1828800" indent="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Tx/>
                  <a:buNone/>
                  <a:defRPr sz="2000" b="1" kern="1200">
                    <a:solidFill>
                      <a:schemeClr val="bg1"/>
                    </a:solidFill>
                    <a:latin typeface="Century Gothic" panose="020B0502020202020204" pitchFamily="34" charset="0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r">
                  <a:lnSpc>
                    <a:spcPct val="100000"/>
                  </a:lnSpc>
                </a:pPr>
                <a:r>
                  <a:rPr lang="en-US" sz="1600" b="0" dirty="0"/>
                  <a:t>Interconnected network between containers and VMs</a:t>
                </a:r>
                <a:endParaRPr lang="en-CN" sz="1600" b="0" dirty="0"/>
              </a:p>
            </p:txBody>
          </p:sp>
          <p:sp>
            <p:nvSpPr>
              <p:cNvPr id="50" name="Content Placeholder 2">
                <a:extLst>
                  <a:ext uri="{FF2B5EF4-FFF2-40B4-BE49-F238E27FC236}">
                    <a16:creationId xmlns:a16="http://schemas.microsoft.com/office/drawing/2014/main" id="{FEE6811A-60C2-4BBC-8EED-1445B2255806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7354465" y="4696057"/>
                <a:ext cx="3025433" cy="372183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normAutofit/>
              </a:bodyPr>
              <a:lstStyle>
                <a:lvl1pPr marL="0" indent="0" algn="l" defTabSz="914400" rtl="0" eaLnBrk="1" latinLnBrk="0" hangingPunct="1">
                  <a:lnSpc>
                    <a:spcPct val="90000"/>
                  </a:lnSpc>
                  <a:spcBef>
                    <a:spcPts val="1000"/>
                  </a:spcBef>
                  <a:buFontTx/>
                  <a:buNone/>
                  <a:defRPr sz="2000" b="1" kern="1200">
                    <a:solidFill>
                      <a:schemeClr val="bg1"/>
                    </a:solidFill>
                    <a:latin typeface="Century Gothic" panose="020B0502020202020204" pitchFamily="34" charset="0"/>
                    <a:ea typeface="+mn-ea"/>
                    <a:cs typeface="+mn-cs"/>
                  </a:defRPr>
                </a:lvl1pPr>
                <a:lvl2pPr marL="457200" indent="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Tx/>
                  <a:buNone/>
                  <a:defRPr sz="2000" b="1" kern="1200">
                    <a:solidFill>
                      <a:schemeClr val="bg1"/>
                    </a:solidFill>
                    <a:latin typeface="Century Gothic" panose="020B0502020202020204" pitchFamily="34" charset="0"/>
                    <a:ea typeface="+mn-ea"/>
                    <a:cs typeface="+mn-cs"/>
                  </a:defRPr>
                </a:lvl2pPr>
                <a:lvl3pPr marL="914400" indent="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Tx/>
                  <a:buNone/>
                  <a:defRPr sz="2000" b="1" kern="1200">
                    <a:solidFill>
                      <a:schemeClr val="bg1"/>
                    </a:solidFill>
                    <a:latin typeface="Century Gothic" panose="020B0502020202020204" pitchFamily="34" charset="0"/>
                    <a:ea typeface="+mn-ea"/>
                    <a:cs typeface="+mn-cs"/>
                  </a:defRPr>
                </a:lvl3pPr>
                <a:lvl4pPr marL="1371600" indent="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Tx/>
                  <a:buNone/>
                  <a:defRPr sz="2000" b="1" kern="1200">
                    <a:solidFill>
                      <a:schemeClr val="bg1"/>
                    </a:solidFill>
                    <a:latin typeface="Century Gothic" panose="020B0502020202020204" pitchFamily="34" charset="0"/>
                    <a:ea typeface="+mn-ea"/>
                    <a:cs typeface="+mn-cs"/>
                  </a:defRPr>
                </a:lvl4pPr>
                <a:lvl5pPr marL="1828800" indent="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Tx/>
                  <a:buNone/>
                  <a:defRPr sz="2000" b="1" kern="1200">
                    <a:solidFill>
                      <a:schemeClr val="bg1"/>
                    </a:solidFill>
                    <a:latin typeface="Century Gothic" panose="020B0502020202020204" pitchFamily="34" charset="0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lnSpc>
                    <a:spcPct val="100000"/>
                  </a:lnSpc>
                </a:pPr>
                <a:r>
                  <a:rPr lang="en-US" sz="1600" b="0" dirty="0"/>
                  <a:t>App rolling upgrade</a:t>
                </a:r>
                <a:endParaRPr lang="en-CN" sz="1600" b="0" dirty="0"/>
              </a:p>
            </p:txBody>
          </p:sp>
          <p:sp>
            <p:nvSpPr>
              <p:cNvPr id="52" name="Content Placeholder 2">
                <a:extLst>
                  <a:ext uri="{FF2B5EF4-FFF2-40B4-BE49-F238E27FC236}">
                    <a16:creationId xmlns:a16="http://schemas.microsoft.com/office/drawing/2014/main" id="{D61D2AEA-4262-4A70-AEE6-9FC22F3ADE49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7354465" y="2052469"/>
                <a:ext cx="2502138" cy="522727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noAutofit/>
              </a:bodyPr>
              <a:lstStyle>
                <a:lvl1pPr marL="0" indent="0" algn="l" defTabSz="914400" rtl="0" eaLnBrk="1" latinLnBrk="0" hangingPunct="1">
                  <a:lnSpc>
                    <a:spcPct val="90000"/>
                  </a:lnSpc>
                  <a:spcBef>
                    <a:spcPts val="1000"/>
                  </a:spcBef>
                  <a:buFontTx/>
                  <a:buNone/>
                  <a:defRPr sz="2000" b="1" kern="1200">
                    <a:solidFill>
                      <a:schemeClr val="bg1"/>
                    </a:solidFill>
                    <a:latin typeface="Century Gothic" panose="020B0502020202020204" pitchFamily="34" charset="0"/>
                    <a:ea typeface="+mn-ea"/>
                    <a:cs typeface="+mn-cs"/>
                  </a:defRPr>
                </a:lvl1pPr>
                <a:lvl2pPr marL="457200" indent="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Tx/>
                  <a:buNone/>
                  <a:defRPr sz="2000" b="1" kern="1200">
                    <a:solidFill>
                      <a:schemeClr val="bg1"/>
                    </a:solidFill>
                    <a:latin typeface="Century Gothic" panose="020B0502020202020204" pitchFamily="34" charset="0"/>
                    <a:ea typeface="+mn-ea"/>
                    <a:cs typeface="+mn-cs"/>
                  </a:defRPr>
                </a:lvl2pPr>
                <a:lvl3pPr marL="914400" indent="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Tx/>
                  <a:buNone/>
                  <a:defRPr sz="2000" b="1" kern="1200">
                    <a:solidFill>
                      <a:schemeClr val="bg1"/>
                    </a:solidFill>
                    <a:latin typeface="Century Gothic" panose="020B0502020202020204" pitchFamily="34" charset="0"/>
                    <a:ea typeface="+mn-ea"/>
                    <a:cs typeface="+mn-cs"/>
                  </a:defRPr>
                </a:lvl3pPr>
                <a:lvl4pPr marL="1371600" indent="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Tx/>
                  <a:buNone/>
                  <a:defRPr sz="2000" b="1" kern="1200">
                    <a:solidFill>
                      <a:schemeClr val="bg1"/>
                    </a:solidFill>
                    <a:latin typeface="Century Gothic" panose="020B0502020202020204" pitchFamily="34" charset="0"/>
                    <a:ea typeface="+mn-ea"/>
                    <a:cs typeface="+mn-cs"/>
                  </a:defRPr>
                </a:lvl4pPr>
                <a:lvl5pPr marL="1828800" indent="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Tx/>
                  <a:buNone/>
                  <a:defRPr sz="2000" b="1" kern="1200">
                    <a:solidFill>
                      <a:schemeClr val="bg1"/>
                    </a:solidFill>
                    <a:latin typeface="Century Gothic" panose="020B0502020202020204" pitchFamily="34" charset="0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lnSpc>
                    <a:spcPct val="100000"/>
                  </a:lnSpc>
                </a:pPr>
                <a:r>
                  <a:rPr lang="en-US" sz="1600" b="0" dirty="0"/>
                  <a:t>Highly secure enterprise-grade image registry</a:t>
                </a:r>
                <a:endParaRPr lang="en-CN" sz="1600" b="0" dirty="0"/>
              </a:p>
            </p:txBody>
          </p:sp>
          <p:sp>
            <p:nvSpPr>
              <p:cNvPr id="54" name="Content Placeholder 2">
                <a:extLst>
                  <a:ext uri="{FF2B5EF4-FFF2-40B4-BE49-F238E27FC236}">
                    <a16:creationId xmlns:a16="http://schemas.microsoft.com/office/drawing/2014/main" id="{47781276-C94C-4DBC-8073-C74D8E5A1690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2126126" y="3320635"/>
                <a:ext cx="2013258" cy="522727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noAutofit/>
              </a:bodyPr>
              <a:lstStyle>
                <a:lvl1pPr marL="0" indent="0" algn="l" defTabSz="914400" rtl="0" eaLnBrk="1" latinLnBrk="0" hangingPunct="1">
                  <a:lnSpc>
                    <a:spcPct val="90000"/>
                  </a:lnSpc>
                  <a:spcBef>
                    <a:spcPts val="1000"/>
                  </a:spcBef>
                  <a:buFontTx/>
                  <a:buNone/>
                  <a:defRPr sz="2000" b="1" kern="1200">
                    <a:solidFill>
                      <a:schemeClr val="bg1"/>
                    </a:solidFill>
                    <a:latin typeface="Century Gothic" panose="020B0502020202020204" pitchFamily="34" charset="0"/>
                    <a:ea typeface="+mn-ea"/>
                    <a:cs typeface="+mn-cs"/>
                  </a:defRPr>
                </a:lvl1pPr>
                <a:lvl2pPr marL="457200" indent="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Tx/>
                  <a:buNone/>
                  <a:defRPr sz="2000" b="1" kern="1200">
                    <a:solidFill>
                      <a:schemeClr val="bg1"/>
                    </a:solidFill>
                    <a:latin typeface="Century Gothic" panose="020B0502020202020204" pitchFamily="34" charset="0"/>
                    <a:ea typeface="+mn-ea"/>
                    <a:cs typeface="+mn-cs"/>
                  </a:defRPr>
                </a:lvl2pPr>
                <a:lvl3pPr marL="914400" indent="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Tx/>
                  <a:buNone/>
                  <a:defRPr sz="2000" b="1" kern="1200">
                    <a:solidFill>
                      <a:schemeClr val="bg1"/>
                    </a:solidFill>
                    <a:latin typeface="Century Gothic" panose="020B0502020202020204" pitchFamily="34" charset="0"/>
                    <a:ea typeface="+mn-ea"/>
                    <a:cs typeface="+mn-cs"/>
                  </a:defRPr>
                </a:lvl3pPr>
                <a:lvl4pPr marL="1371600" indent="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Tx/>
                  <a:buNone/>
                  <a:defRPr sz="2000" b="1" kern="1200">
                    <a:solidFill>
                      <a:schemeClr val="bg1"/>
                    </a:solidFill>
                    <a:latin typeface="Century Gothic" panose="020B0502020202020204" pitchFamily="34" charset="0"/>
                    <a:ea typeface="+mn-ea"/>
                    <a:cs typeface="+mn-cs"/>
                  </a:defRPr>
                </a:lvl4pPr>
                <a:lvl5pPr marL="1828800" indent="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Tx/>
                  <a:buNone/>
                  <a:defRPr sz="2000" b="1" kern="1200">
                    <a:solidFill>
                      <a:schemeClr val="bg1"/>
                    </a:solidFill>
                    <a:latin typeface="Century Gothic" panose="020B0502020202020204" pitchFamily="34" charset="0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r">
                  <a:lnSpc>
                    <a:spcPct val="110000"/>
                  </a:lnSpc>
                </a:pPr>
                <a:r>
                  <a:rPr lang="en-US" sz="1600" b="0" dirty="0"/>
                  <a:t>Comprehensive monitoring and logging</a:t>
                </a:r>
                <a:endParaRPr lang="en-CN" sz="1600" b="0" dirty="0"/>
              </a:p>
            </p:txBody>
          </p:sp>
          <p:grpSp>
            <p:nvGrpSpPr>
              <p:cNvPr id="5" name="组合 4">
                <a:extLst>
                  <a:ext uri="{FF2B5EF4-FFF2-40B4-BE49-F238E27FC236}">
                    <a16:creationId xmlns:a16="http://schemas.microsoft.com/office/drawing/2014/main" id="{EFEECA5F-615A-4FBD-9581-E70B700EBFA0}"/>
                  </a:ext>
                </a:extLst>
              </p:cNvPr>
              <p:cNvGrpSpPr/>
              <p:nvPr/>
            </p:nvGrpSpPr>
            <p:grpSpPr>
              <a:xfrm>
                <a:off x="4327349" y="2024813"/>
                <a:ext cx="3537301" cy="3130673"/>
                <a:chOff x="4308792" y="2024813"/>
                <a:chExt cx="3537301" cy="3130673"/>
              </a:xfrm>
            </p:grpSpPr>
            <p:sp>
              <p:nvSpPr>
                <p:cNvPr id="7" name="椭圆 6">
                  <a:extLst>
                    <a:ext uri="{FF2B5EF4-FFF2-40B4-BE49-F238E27FC236}">
                      <a16:creationId xmlns:a16="http://schemas.microsoft.com/office/drawing/2014/main" id="{117114B0-248B-FB40-8DF8-902F671DF534}"/>
                    </a:ext>
                  </a:extLst>
                </p:cNvPr>
                <p:cNvSpPr/>
                <p:nvPr/>
              </p:nvSpPr>
              <p:spPr>
                <a:xfrm>
                  <a:off x="4639750" y="2115581"/>
                  <a:ext cx="2912499" cy="2912499"/>
                </a:xfrm>
                <a:prstGeom prst="ellipse">
                  <a:avLst/>
                </a:prstGeom>
                <a:solidFill>
                  <a:srgbClr val="00B0F0">
                    <a:alpha val="9000"/>
                  </a:srgbClr>
                </a:solidFill>
                <a:ln w="19050">
                  <a:solidFill>
                    <a:srgbClr val="00B0F0"/>
                  </a:solidFill>
                  <a:prstDash val="dash"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kumimoji="1" lang="zh-CN" altLang="en-US" sz="2400" dirty="0"/>
                </a:p>
              </p:txBody>
            </p:sp>
            <p:sp>
              <p:nvSpPr>
                <p:cNvPr id="74" name="椭圆 73">
                  <a:extLst>
                    <a:ext uri="{FF2B5EF4-FFF2-40B4-BE49-F238E27FC236}">
                      <a16:creationId xmlns:a16="http://schemas.microsoft.com/office/drawing/2014/main" id="{C5F0F0B1-7D4A-2D47-A970-3D403FB2F642}"/>
                    </a:ext>
                  </a:extLst>
                </p:cNvPr>
                <p:cNvSpPr/>
                <p:nvPr/>
              </p:nvSpPr>
              <p:spPr>
                <a:xfrm>
                  <a:off x="5342897" y="2814228"/>
                  <a:ext cx="1524187" cy="1524187"/>
                </a:xfrm>
                <a:prstGeom prst="ellipse">
                  <a:avLst/>
                </a:prstGeom>
                <a:solidFill>
                  <a:srgbClr val="00B0F0">
                    <a:alpha val="10000"/>
                  </a:srgbClr>
                </a:solidFill>
                <a:ln w="15875">
                  <a:solidFill>
                    <a:srgbClr val="00B0F0"/>
                  </a:solidFill>
                  <a:prstDash val="dash"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kumimoji="1" lang="zh-CN" altLang="en-US" sz="2400"/>
                </a:p>
              </p:txBody>
            </p:sp>
            <p:sp>
              <p:nvSpPr>
                <p:cNvPr id="32" name="文本框 31">
                  <a:extLst>
                    <a:ext uri="{FF2B5EF4-FFF2-40B4-BE49-F238E27FC236}">
                      <a16:creationId xmlns:a16="http://schemas.microsoft.com/office/drawing/2014/main" id="{37EFB0A3-85E3-7C4D-8BE1-1EB865CEDE4C}"/>
                    </a:ext>
                  </a:extLst>
                </p:cNvPr>
                <p:cNvSpPr txBox="1"/>
                <p:nvPr/>
              </p:nvSpPr>
              <p:spPr>
                <a:xfrm>
                  <a:off x="5442500" y="3292979"/>
                  <a:ext cx="1303674" cy="557887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pPr algn="ctr">
                    <a:spcBef>
                      <a:spcPts val="0"/>
                    </a:spcBef>
                  </a:pPr>
                  <a:r>
                    <a:rPr lang="en-US" altLang="zh-CN" b="1" dirty="0">
                      <a:solidFill>
                        <a:schemeClr val="bg1"/>
                      </a:solidFill>
                      <a:latin typeface="Century Gothic" panose="020B0502020202020204" pitchFamily="34" charset="0"/>
                      <a:ea typeface="汉仪秀英体繁" panose="02010609000101010101" pitchFamily="49" charset="-122"/>
                    </a:rPr>
                    <a:t>Based on</a:t>
                  </a:r>
                </a:p>
                <a:p>
                  <a:pPr algn="ctr">
                    <a:spcBef>
                      <a:spcPts val="0"/>
                    </a:spcBef>
                  </a:pPr>
                  <a:r>
                    <a:rPr lang="en-US" altLang="zh-CN" b="1" dirty="0">
                      <a:solidFill>
                        <a:schemeClr val="bg1"/>
                      </a:solidFill>
                      <a:latin typeface="Century Gothic" panose="020B0502020202020204" pitchFamily="34" charset="0"/>
                      <a:ea typeface="汉仪秀英体繁" panose="02010609000101010101" pitchFamily="49" charset="-122"/>
                    </a:rPr>
                    <a:t> Kubernetes</a:t>
                  </a:r>
                  <a:endParaRPr lang="en-CN" altLang="zh-CN" b="1" dirty="0">
                    <a:solidFill>
                      <a:schemeClr val="bg1"/>
                    </a:solidFill>
                    <a:latin typeface="Century Gothic" panose="020B0502020202020204" pitchFamily="34" charset="0"/>
                    <a:ea typeface="汉仪秀英体繁" panose="02010609000101010101" pitchFamily="49" charset="-122"/>
                  </a:endParaRPr>
                </a:p>
              </p:txBody>
            </p:sp>
            <p:sp>
              <p:nvSpPr>
                <p:cNvPr id="34" name="椭圆 33">
                  <a:extLst>
                    <a:ext uri="{FF2B5EF4-FFF2-40B4-BE49-F238E27FC236}">
                      <a16:creationId xmlns:a16="http://schemas.microsoft.com/office/drawing/2014/main" id="{E3427A06-C949-194B-81E5-5DFF6EEEF8E2}"/>
                    </a:ext>
                  </a:extLst>
                </p:cNvPr>
                <p:cNvSpPr/>
                <p:nvPr/>
              </p:nvSpPr>
              <p:spPr>
                <a:xfrm>
                  <a:off x="6545407" y="2024813"/>
                  <a:ext cx="546674" cy="546674"/>
                </a:xfrm>
                <a:prstGeom prst="ellipse">
                  <a:avLst/>
                </a:prstGeom>
                <a:gradFill>
                  <a:gsLst>
                    <a:gs pos="0">
                      <a:srgbClr val="07BCFD"/>
                    </a:gs>
                    <a:gs pos="100000">
                      <a:srgbClr val="1B70FC"/>
                    </a:gs>
                  </a:gsLst>
                  <a:lin ang="0" scaled="1"/>
                </a:gradFill>
                <a:ln w="50800">
                  <a:gradFill>
                    <a:gsLst>
                      <a:gs pos="0">
                        <a:srgbClr val="07BCFD">
                          <a:alpha val="26000"/>
                        </a:srgbClr>
                      </a:gs>
                      <a:gs pos="100000">
                        <a:srgbClr val="1B70FC">
                          <a:alpha val="12000"/>
                        </a:srgbClr>
                      </a:gs>
                    </a:gsLst>
                    <a:lin ang="5400000" scaled="1"/>
                  </a:gra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kumimoji="1" lang="zh-CN" altLang="en-US" sz="2400"/>
                </a:p>
              </p:txBody>
            </p:sp>
            <p:sp>
              <p:nvSpPr>
                <p:cNvPr id="40" name="椭圆 39">
                  <a:extLst>
                    <a:ext uri="{FF2B5EF4-FFF2-40B4-BE49-F238E27FC236}">
                      <a16:creationId xmlns:a16="http://schemas.microsoft.com/office/drawing/2014/main" id="{8FFBE1CD-53C7-3649-9F51-6915A107FC05}"/>
                    </a:ext>
                  </a:extLst>
                </p:cNvPr>
                <p:cNvSpPr/>
                <p:nvPr/>
              </p:nvSpPr>
              <p:spPr>
                <a:xfrm>
                  <a:off x="6545407" y="4581156"/>
                  <a:ext cx="546674" cy="546674"/>
                </a:xfrm>
                <a:prstGeom prst="ellipse">
                  <a:avLst/>
                </a:prstGeom>
                <a:gradFill>
                  <a:gsLst>
                    <a:gs pos="0">
                      <a:srgbClr val="07BCFD"/>
                    </a:gs>
                    <a:gs pos="100000">
                      <a:srgbClr val="1B70FC"/>
                    </a:gs>
                  </a:gsLst>
                  <a:lin ang="0" scaled="1"/>
                </a:gradFill>
                <a:ln w="50800">
                  <a:gradFill>
                    <a:gsLst>
                      <a:gs pos="0">
                        <a:srgbClr val="07BCFD">
                          <a:alpha val="26000"/>
                        </a:srgbClr>
                      </a:gs>
                      <a:gs pos="100000">
                        <a:srgbClr val="1B70FC">
                          <a:alpha val="12000"/>
                        </a:srgbClr>
                      </a:gs>
                    </a:gsLst>
                    <a:lin ang="5400000" scaled="1"/>
                  </a:gra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kumimoji="1" lang="zh-CN" altLang="en-US" sz="2400"/>
                </a:p>
              </p:txBody>
            </p:sp>
            <p:sp>
              <p:nvSpPr>
                <p:cNvPr id="55" name="椭圆 54">
                  <a:extLst>
                    <a:ext uri="{FF2B5EF4-FFF2-40B4-BE49-F238E27FC236}">
                      <a16:creationId xmlns:a16="http://schemas.microsoft.com/office/drawing/2014/main" id="{CFD855F6-B59A-49C6-9DC4-95A2578CBB99}"/>
                    </a:ext>
                  </a:extLst>
                </p:cNvPr>
                <p:cNvSpPr/>
                <p:nvPr/>
              </p:nvSpPr>
              <p:spPr>
                <a:xfrm>
                  <a:off x="7299419" y="3292979"/>
                  <a:ext cx="546674" cy="546674"/>
                </a:xfrm>
                <a:prstGeom prst="ellipse">
                  <a:avLst/>
                </a:prstGeom>
                <a:gradFill>
                  <a:gsLst>
                    <a:gs pos="0">
                      <a:srgbClr val="07BCFD"/>
                    </a:gs>
                    <a:gs pos="100000">
                      <a:srgbClr val="1B70FC"/>
                    </a:gs>
                  </a:gsLst>
                  <a:lin ang="0" scaled="1"/>
                </a:gradFill>
                <a:ln w="50800">
                  <a:gradFill>
                    <a:gsLst>
                      <a:gs pos="0">
                        <a:srgbClr val="07BCFD">
                          <a:alpha val="26000"/>
                        </a:srgbClr>
                      </a:gs>
                      <a:gs pos="100000">
                        <a:srgbClr val="1B70FC">
                          <a:alpha val="12000"/>
                        </a:srgbClr>
                      </a:gs>
                    </a:gsLst>
                    <a:lin ang="5400000" scaled="1"/>
                  </a:gra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kumimoji="1" lang="zh-CN" altLang="en-US" sz="2400" dirty="0"/>
                </a:p>
              </p:txBody>
            </p:sp>
            <p:grpSp>
              <p:nvGrpSpPr>
                <p:cNvPr id="2" name="组合 1">
                  <a:extLst>
                    <a:ext uri="{FF2B5EF4-FFF2-40B4-BE49-F238E27FC236}">
                      <a16:creationId xmlns:a16="http://schemas.microsoft.com/office/drawing/2014/main" id="{9D2F252D-EFF2-40AB-98CC-C1198E074642}"/>
                    </a:ext>
                  </a:extLst>
                </p:cNvPr>
                <p:cNvGrpSpPr/>
                <p:nvPr/>
              </p:nvGrpSpPr>
              <p:grpSpPr>
                <a:xfrm flipH="1">
                  <a:off x="4308792" y="2052469"/>
                  <a:ext cx="1300686" cy="3103017"/>
                  <a:chOff x="5152615" y="2115581"/>
                  <a:chExt cx="1300686" cy="3103017"/>
                </a:xfrm>
              </p:grpSpPr>
              <p:sp>
                <p:nvSpPr>
                  <p:cNvPr id="73" name="椭圆 72">
                    <a:extLst>
                      <a:ext uri="{FF2B5EF4-FFF2-40B4-BE49-F238E27FC236}">
                        <a16:creationId xmlns:a16="http://schemas.microsoft.com/office/drawing/2014/main" id="{340A7B3A-1711-42E0-8D3B-CB25FB792B4C}"/>
                      </a:ext>
                    </a:extLst>
                  </p:cNvPr>
                  <p:cNvSpPr/>
                  <p:nvPr/>
                </p:nvSpPr>
                <p:spPr>
                  <a:xfrm>
                    <a:off x="5152615" y="2115581"/>
                    <a:ext cx="546674" cy="546674"/>
                  </a:xfrm>
                  <a:prstGeom prst="ellipse">
                    <a:avLst/>
                  </a:prstGeom>
                  <a:gradFill>
                    <a:gsLst>
                      <a:gs pos="0">
                        <a:srgbClr val="07BCFD"/>
                      </a:gs>
                      <a:gs pos="100000">
                        <a:srgbClr val="1B70FC"/>
                      </a:gs>
                    </a:gsLst>
                    <a:lin ang="0" scaled="1"/>
                  </a:gradFill>
                  <a:ln w="50800">
                    <a:gradFill>
                      <a:gsLst>
                        <a:gs pos="0">
                          <a:srgbClr val="07BCFD">
                            <a:alpha val="26000"/>
                          </a:srgbClr>
                        </a:gs>
                        <a:gs pos="100000">
                          <a:srgbClr val="1B70FC">
                            <a:alpha val="12000"/>
                          </a:srgbClr>
                        </a:gs>
                      </a:gsLst>
                      <a:lin ang="5400000" scaled="1"/>
                    </a:gra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kumimoji="1" lang="zh-CN" altLang="en-US" sz="2400"/>
                  </a:p>
                </p:txBody>
              </p:sp>
              <p:sp>
                <p:nvSpPr>
                  <p:cNvPr id="75" name="椭圆 74">
                    <a:extLst>
                      <a:ext uri="{FF2B5EF4-FFF2-40B4-BE49-F238E27FC236}">
                        <a16:creationId xmlns:a16="http://schemas.microsoft.com/office/drawing/2014/main" id="{704E627C-5982-4A33-9AAA-7BC75C93B35A}"/>
                      </a:ext>
                    </a:extLst>
                  </p:cNvPr>
                  <p:cNvSpPr/>
                  <p:nvPr/>
                </p:nvSpPr>
                <p:spPr>
                  <a:xfrm>
                    <a:off x="5152615" y="4671924"/>
                    <a:ext cx="546674" cy="546674"/>
                  </a:xfrm>
                  <a:prstGeom prst="ellipse">
                    <a:avLst/>
                  </a:prstGeom>
                  <a:gradFill>
                    <a:gsLst>
                      <a:gs pos="0">
                        <a:srgbClr val="07BCFD"/>
                      </a:gs>
                      <a:gs pos="100000">
                        <a:srgbClr val="1B70FC"/>
                      </a:gs>
                    </a:gsLst>
                    <a:lin ang="0" scaled="1"/>
                  </a:gradFill>
                  <a:ln w="50800">
                    <a:gradFill>
                      <a:gsLst>
                        <a:gs pos="0">
                          <a:srgbClr val="07BCFD">
                            <a:alpha val="26000"/>
                          </a:srgbClr>
                        </a:gs>
                        <a:gs pos="100000">
                          <a:srgbClr val="1B70FC">
                            <a:alpha val="12000"/>
                          </a:srgbClr>
                        </a:gs>
                      </a:gsLst>
                      <a:lin ang="5400000" scaled="1"/>
                    </a:gra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kumimoji="1" lang="zh-CN" altLang="en-US" sz="2400"/>
                  </a:p>
                </p:txBody>
              </p:sp>
              <p:sp>
                <p:nvSpPr>
                  <p:cNvPr id="76" name="椭圆 75">
                    <a:extLst>
                      <a:ext uri="{FF2B5EF4-FFF2-40B4-BE49-F238E27FC236}">
                        <a16:creationId xmlns:a16="http://schemas.microsoft.com/office/drawing/2014/main" id="{82BD4038-3810-4B13-BAF9-557592F5D9D4}"/>
                      </a:ext>
                    </a:extLst>
                  </p:cNvPr>
                  <p:cNvSpPr/>
                  <p:nvPr/>
                </p:nvSpPr>
                <p:spPr>
                  <a:xfrm>
                    <a:off x="5906627" y="3383747"/>
                    <a:ext cx="546674" cy="546674"/>
                  </a:xfrm>
                  <a:prstGeom prst="ellipse">
                    <a:avLst/>
                  </a:prstGeom>
                  <a:gradFill>
                    <a:gsLst>
                      <a:gs pos="0">
                        <a:srgbClr val="07BCFD"/>
                      </a:gs>
                      <a:gs pos="100000">
                        <a:srgbClr val="1B70FC"/>
                      </a:gs>
                    </a:gsLst>
                    <a:lin ang="0" scaled="1"/>
                  </a:gradFill>
                  <a:ln w="50800">
                    <a:gradFill>
                      <a:gsLst>
                        <a:gs pos="0">
                          <a:srgbClr val="07BCFD">
                            <a:alpha val="26000"/>
                          </a:srgbClr>
                        </a:gs>
                        <a:gs pos="100000">
                          <a:srgbClr val="1B70FC">
                            <a:alpha val="12000"/>
                          </a:srgbClr>
                        </a:gs>
                      </a:gsLst>
                      <a:lin ang="5400000" scaled="1"/>
                    </a:gra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kumimoji="1" lang="zh-CN" altLang="en-US" sz="2400" dirty="0"/>
                  </a:p>
                </p:txBody>
              </p:sp>
            </p:grpSp>
            <p:pic>
              <p:nvPicPr>
                <p:cNvPr id="3" name="图形 2" descr="工作流 RTL">
                  <a:extLst>
                    <a:ext uri="{FF2B5EF4-FFF2-40B4-BE49-F238E27FC236}">
                      <a16:creationId xmlns:a16="http://schemas.microsoft.com/office/drawing/2014/main" id="{0A22EBD8-1E3F-4BA3-9020-1209E40738C2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3">
                  <a:extLst>
                    <a:ext uri="{96DAC541-7B7A-43D3-8B79-37D633B846F1}">
                      <asvg:svgBlip xmlns:asvg="http://schemas.microsoft.com/office/drawing/2016/SVG/main" r:embed="rId4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5183141" y="2162727"/>
                  <a:ext cx="306000" cy="306000"/>
                </a:xfrm>
                <a:prstGeom prst="rect">
                  <a:avLst/>
                </a:prstGeom>
              </p:spPr>
            </p:pic>
            <p:pic>
              <p:nvPicPr>
                <p:cNvPr id="9" name="图形 8" descr="研究">
                  <a:extLst>
                    <a:ext uri="{FF2B5EF4-FFF2-40B4-BE49-F238E27FC236}">
                      <a16:creationId xmlns:a16="http://schemas.microsoft.com/office/drawing/2014/main" id="{4276A61A-5823-4340-99F8-22A494F44E70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5">
                  <a:extLst>
                    <a:ext uri="{96DAC541-7B7A-43D3-8B79-37D633B846F1}">
                      <asvg:svgBlip xmlns:asvg="http://schemas.microsoft.com/office/drawing/2016/SVG/main" r:embed="rId6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4424757" y="3438951"/>
                  <a:ext cx="306000" cy="306000"/>
                </a:xfrm>
                <a:prstGeom prst="rect">
                  <a:avLst/>
                </a:prstGeom>
              </p:spPr>
            </p:pic>
            <p:pic>
              <p:nvPicPr>
                <p:cNvPr id="11" name="图形 10" descr="警笛">
                  <a:extLst>
                    <a:ext uri="{FF2B5EF4-FFF2-40B4-BE49-F238E27FC236}">
                      <a16:creationId xmlns:a16="http://schemas.microsoft.com/office/drawing/2014/main" id="{18CBC9B9-D2AB-4589-9B9E-71CE9F2D28C1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7">
                  <a:extLst>
                    <a:ext uri="{96DAC541-7B7A-43D3-8B79-37D633B846F1}">
                      <asvg:svgBlip xmlns:asvg="http://schemas.microsoft.com/office/drawing/2016/SVG/main" r:embed="rId8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6665744" y="2142159"/>
                  <a:ext cx="306000" cy="306000"/>
                </a:xfrm>
                <a:prstGeom prst="rect">
                  <a:avLst/>
                </a:prstGeom>
              </p:spPr>
            </p:pic>
            <p:pic>
              <p:nvPicPr>
                <p:cNvPr id="12" name="图形 11" descr="齿轮">
                  <a:extLst>
                    <a:ext uri="{FF2B5EF4-FFF2-40B4-BE49-F238E27FC236}">
                      <a16:creationId xmlns:a16="http://schemas.microsoft.com/office/drawing/2014/main" id="{46B9D086-1C26-4A1B-981B-C2CB7BFD3B36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9">
                  <a:extLst>
                    <a:ext uri="{96DAC541-7B7A-43D3-8B79-37D633B846F1}">
                      <asvg:svgBlip xmlns:asvg="http://schemas.microsoft.com/office/drawing/2016/SVG/main" r:embed="rId1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7417231" y="3408260"/>
                  <a:ext cx="306000" cy="306000"/>
                </a:xfrm>
                <a:prstGeom prst="rect">
                  <a:avLst/>
                </a:prstGeom>
              </p:spPr>
            </p:pic>
            <p:pic>
              <p:nvPicPr>
                <p:cNvPr id="14" name="图形 13" descr="从云中下载">
                  <a:extLst>
                    <a:ext uri="{FF2B5EF4-FFF2-40B4-BE49-F238E27FC236}">
                      <a16:creationId xmlns:a16="http://schemas.microsoft.com/office/drawing/2014/main" id="{F25CC0FD-5199-47E4-B9A8-117DF8731D5A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11">
                  <a:extLst>
                    <a:ext uri="{96DAC541-7B7A-43D3-8B79-37D633B846F1}">
                      <asvg:svgBlip xmlns:asvg="http://schemas.microsoft.com/office/drawing/2016/SVG/main" r:embed="rId12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6673423" y="4722080"/>
                  <a:ext cx="306000" cy="306000"/>
                </a:xfrm>
                <a:prstGeom prst="rect">
                  <a:avLst/>
                </a:prstGeom>
              </p:spPr>
            </p:pic>
            <p:pic>
              <p:nvPicPr>
                <p:cNvPr id="15" name="图形 14" descr="灯泡和齿轮">
                  <a:extLst>
                    <a:ext uri="{FF2B5EF4-FFF2-40B4-BE49-F238E27FC236}">
                      <a16:creationId xmlns:a16="http://schemas.microsoft.com/office/drawing/2014/main" id="{8F3A2CE1-CB99-44B9-A041-90E25EAD4F0A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13">
                  <a:extLst>
                    <a:ext uri="{96DAC541-7B7A-43D3-8B79-37D633B846F1}">
                      <asvg:svgBlip xmlns:asvg="http://schemas.microsoft.com/office/drawing/2016/SVG/main" r:embed="rId14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5189897" y="4740393"/>
                  <a:ext cx="306000" cy="306000"/>
                </a:xfrm>
                <a:prstGeom prst="rect">
                  <a:avLst/>
                </a:prstGeom>
              </p:spPr>
            </p:pic>
          </p:grpSp>
        </p:grpSp>
      </p:grpSp>
    </p:spTree>
    <p:extLst>
      <p:ext uri="{BB962C8B-B14F-4D97-AF65-F5344CB8AC3E}">
        <p14:creationId xmlns:p14="http://schemas.microsoft.com/office/powerpoint/2010/main" val="524247711"/>
      </p:ext>
    </p:extLst>
  </p:cSld>
  <p:clrMapOvr>
    <a:masterClrMapping/>
  </p:clrMapOvr>
  <p:transition>
    <p:fade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" name="组合 28">
            <a:extLst>
              <a:ext uri="{FF2B5EF4-FFF2-40B4-BE49-F238E27FC236}">
                <a16:creationId xmlns:a16="http://schemas.microsoft.com/office/drawing/2014/main" id="{245E20C5-A336-491D-BF5E-E456AB16C55C}"/>
              </a:ext>
            </a:extLst>
          </p:cNvPr>
          <p:cNvGrpSpPr/>
          <p:nvPr/>
        </p:nvGrpSpPr>
        <p:grpSpPr>
          <a:xfrm>
            <a:off x="1558799" y="2879348"/>
            <a:ext cx="1237867" cy="1209001"/>
            <a:chOff x="1390820" y="2466062"/>
            <a:chExt cx="1450839" cy="1417007"/>
          </a:xfrm>
        </p:grpSpPr>
        <p:grpSp>
          <p:nvGrpSpPr>
            <p:cNvPr id="30" name="组合 29">
              <a:extLst>
                <a:ext uri="{FF2B5EF4-FFF2-40B4-BE49-F238E27FC236}">
                  <a16:creationId xmlns:a16="http://schemas.microsoft.com/office/drawing/2014/main" id="{13A7EF3B-355B-4316-BFF3-70BA920A415F}"/>
                </a:ext>
              </a:extLst>
            </p:cNvPr>
            <p:cNvGrpSpPr/>
            <p:nvPr/>
          </p:nvGrpSpPr>
          <p:grpSpPr>
            <a:xfrm>
              <a:off x="1390820" y="2466062"/>
              <a:ext cx="1417007" cy="1417007"/>
              <a:chOff x="1212681" y="1932972"/>
              <a:chExt cx="2586942" cy="2586942"/>
            </a:xfrm>
          </p:grpSpPr>
          <p:sp>
            <p:nvSpPr>
              <p:cNvPr id="39" name="椭圆 38">
                <a:extLst>
                  <a:ext uri="{FF2B5EF4-FFF2-40B4-BE49-F238E27FC236}">
                    <a16:creationId xmlns:a16="http://schemas.microsoft.com/office/drawing/2014/main" id="{0078B37D-2C63-4802-A6C0-FCE807DA0CA1}"/>
                  </a:ext>
                </a:extLst>
              </p:cNvPr>
              <p:cNvSpPr/>
              <p:nvPr/>
            </p:nvSpPr>
            <p:spPr>
              <a:xfrm>
                <a:off x="1212681" y="1932972"/>
                <a:ext cx="2586942" cy="2586942"/>
              </a:xfrm>
              <a:prstGeom prst="ellipse">
                <a:avLst/>
              </a:prstGeom>
              <a:gradFill>
                <a:gsLst>
                  <a:gs pos="0">
                    <a:srgbClr val="4E7BFA">
                      <a:alpha val="20000"/>
                    </a:srgbClr>
                  </a:gs>
                  <a:gs pos="100000">
                    <a:srgbClr val="00BEFF">
                      <a:alpha val="20000"/>
                    </a:srgbClr>
                  </a:gs>
                </a:gsLst>
                <a:lin ang="2700000" scaled="1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1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等线" panose="020F0502020204030204"/>
                  <a:ea typeface="等线" panose="02010600030101010101" pitchFamily="2" charset="-122"/>
                  <a:cs typeface="+mn-cs"/>
                </a:endParaRPr>
              </a:p>
            </p:txBody>
          </p:sp>
          <p:sp>
            <p:nvSpPr>
              <p:cNvPr id="40" name="椭圆 39">
                <a:extLst>
                  <a:ext uri="{FF2B5EF4-FFF2-40B4-BE49-F238E27FC236}">
                    <a16:creationId xmlns:a16="http://schemas.microsoft.com/office/drawing/2014/main" id="{43C6E652-DB2A-40CF-AD7C-26B955C7D11B}"/>
                  </a:ext>
                </a:extLst>
              </p:cNvPr>
              <p:cNvSpPr/>
              <p:nvPr/>
            </p:nvSpPr>
            <p:spPr>
              <a:xfrm>
                <a:off x="1371834" y="2092125"/>
                <a:ext cx="2268637" cy="2268637"/>
              </a:xfrm>
              <a:prstGeom prst="ellipse">
                <a:avLst/>
              </a:prstGeom>
              <a:gradFill flip="none" rotWithShape="1">
                <a:gsLst>
                  <a:gs pos="0">
                    <a:srgbClr val="4E7BFA"/>
                  </a:gs>
                  <a:gs pos="100000">
                    <a:srgbClr val="00E0FF"/>
                  </a:gs>
                  <a:gs pos="67000">
                    <a:srgbClr val="00BEFF"/>
                  </a:gs>
                </a:gsLst>
                <a:lin ang="135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1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等线" panose="020F0502020204030204"/>
                  <a:ea typeface="等线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3" name="组合 32">
              <a:extLst>
                <a:ext uri="{FF2B5EF4-FFF2-40B4-BE49-F238E27FC236}">
                  <a16:creationId xmlns:a16="http://schemas.microsoft.com/office/drawing/2014/main" id="{880155F7-6AEC-43F9-9B01-1462363D9E73}"/>
                </a:ext>
              </a:extLst>
            </p:cNvPr>
            <p:cNvGrpSpPr/>
            <p:nvPr/>
          </p:nvGrpSpPr>
          <p:grpSpPr>
            <a:xfrm>
              <a:off x="1453090" y="2508154"/>
              <a:ext cx="1388569" cy="1177756"/>
              <a:chOff x="1453090" y="2508154"/>
              <a:chExt cx="1388569" cy="1177756"/>
            </a:xfrm>
          </p:grpSpPr>
          <p:sp>
            <p:nvSpPr>
              <p:cNvPr id="34" name="椭圆 33">
                <a:extLst>
                  <a:ext uri="{FF2B5EF4-FFF2-40B4-BE49-F238E27FC236}">
                    <a16:creationId xmlns:a16="http://schemas.microsoft.com/office/drawing/2014/main" id="{98A94621-44F4-42F5-A475-34B0E1D0AA66}"/>
                  </a:ext>
                </a:extLst>
              </p:cNvPr>
              <p:cNvSpPr/>
              <p:nvPr/>
            </p:nvSpPr>
            <p:spPr>
              <a:xfrm>
                <a:off x="2491916" y="2508154"/>
                <a:ext cx="140130" cy="140130"/>
              </a:xfrm>
              <a:prstGeom prst="ellipse">
                <a:avLst/>
              </a:prstGeom>
              <a:gradFill>
                <a:gsLst>
                  <a:gs pos="0">
                    <a:srgbClr val="4E7BFA"/>
                  </a:gs>
                  <a:gs pos="100000">
                    <a:srgbClr val="00E0FF"/>
                  </a:gs>
                  <a:gs pos="67000">
                    <a:srgbClr val="00BEFF"/>
                  </a:gs>
                </a:gsLst>
                <a:lin ang="13500000" scaled="1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1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等线" panose="020F0502020204030204"/>
                  <a:ea typeface="等线" panose="02010600030101010101" pitchFamily="2" charset="-122"/>
                  <a:cs typeface="+mn-cs"/>
                </a:endParaRPr>
              </a:p>
            </p:txBody>
          </p:sp>
          <p:sp>
            <p:nvSpPr>
              <p:cNvPr id="35" name="椭圆 34">
                <a:extLst>
                  <a:ext uri="{FF2B5EF4-FFF2-40B4-BE49-F238E27FC236}">
                    <a16:creationId xmlns:a16="http://schemas.microsoft.com/office/drawing/2014/main" id="{023016D1-5D27-493C-95E3-00F10077A2A4}"/>
                  </a:ext>
                </a:extLst>
              </p:cNvPr>
              <p:cNvSpPr/>
              <p:nvPr/>
            </p:nvSpPr>
            <p:spPr>
              <a:xfrm>
                <a:off x="2733542" y="2607212"/>
                <a:ext cx="108117" cy="108117"/>
              </a:xfrm>
              <a:prstGeom prst="ellipse">
                <a:avLst/>
              </a:prstGeom>
              <a:gradFill>
                <a:gsLst>
                  <a:gs pos="0">
                    <a:srgbClr val="4E7BFA">
                      <a:alpha val="35000"/>
                    </a:srgbClr>
                  </a:gs>
                  <a:gs pos="97000">
                    <a:srgbClr val="00BEFF">
                      <a:alpha val="26000"/>
                    </a:srgbClr>
                  </a:gs>
                </a:gsLst>
                <a:lin ang="13500000" scaled="1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1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等线" panose="020F0502020204030204"/>
                  <a:ea typeface="等线" panose="02010600030101010101" pitchFamily="2" charset="-122"/>
                  <a:cs typeface="+mn-cs"/>
                </a:endParaRPr>
              </a:p>
            </p:txBody>
          </p:sp>
          <p:sp>
            <p:nvSpPr>
              <p:cNvPr id="36" name="椭圆 35">
                <a:extLst>
                  <a:ext uri="{FF2B5EF4-FFF2-40B4-BE49-F238E27FC236}">
                    <a16:creationId xmlns:a16="http://schemas.microsoft.com/office/drawing/2014/main" id="{E0B407D0-5A79-4566-A27C-6EF1555419FA}"/>
                  </a:ext>
                </a:extLst>
              </p:cNvPr>
              <p:cNvSpPr/>
              <p:nvPr/>
            </p:nvSpPr>
            <p:spPr>
              <a:xfrm>
                <a:off x="1453090" y="3577793"/>
                <a:ext cx="108117" cy="108117"/>
              </a:xfrm>
              <a:prstGeom prst="ellipse">
                <a:avLst/>
              </a:prstGeom>
              <a:gradFill>
                <a:gsLst>
                  <a:gs pos="0">
                    <a:srgbClr val="4E7BFA"/>
                  </a:gs>
                  <a:gs pos="100000">
                    <a:srgbClr val="00E0FF"/>
                  </a:gs>
                  <a:gs pos="67000">
                    <a:srgbClr val="00BEFF"/>
                  </a:gs>
                </a:gsLst>
                <a:lin ang="13500000" scaled="1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1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等线" panose="020F0502020204030204"/>
                  <a:ea typeface="等线" panose="02010600030101010101" pitchFamily="2" charset="-122"/>
                  <a:cs typeface="+mn-cs"/>
                </a:endParaRPr>
              </a:p>
            </p:txBody>
          </p:sp>
        </p:grpSp>
      </p:grpSp>
      <p:grpSp>
        <p:nvGrpSpPr>
          <p:cNvPr id="60" name="组合 59">
            <a:extLst>
              <a:ext uri="{FF2B5EF4-FFF2-40B4-BE49-F238E27FC236}">
                <a16:creationId xmlns:a16="http://schemas.microsoft.com/office/drawing/2014/main" id="{6DECDE23-1FE4-42D1-8A7E-FF3DF7B96E18}"/>
              </a:ext>
            </a:extLst>
          </p:cNvPr>
          <p:cNvGrpSpPr/>
          <p:nvPr/>
        </p:nvGrpSpPr>
        <p:grpSpPr>
          <a:xfrm>
            <a:off x="4173594" y="2893099"/>
            <a:ext cx="1237867" cy="1209001"/>
            <a:chOff x="1390820" y="2466062"/>
            <a:chExt cx="1450839" cy="1417007"/>
          </a:xfrm>
        </p:grpSpPr>
        <p:grpSp>
          <p:nvGrpSpPr>
            <p:cNvPr id="61" name="组合 60">
              <a:extLst>
                <a:ext uri="{FF2B5EF4-FFF2-40B4-BE49-F238E27FC236}">
                  <a16:creationId xmlns:a16="http://schemas.microsoft.com/office/drawing/2014/main" id="{7BEE4016-79EB-4161-94D4-E58371A1085D}"/>
                </a:ext>
              </a:extLst>
            </p:cNvPr>
            <p:cNvGrpSpPr/>
            <p:nvPr/>
          </p:nvGrpSpPr>
          <p:grpSpPr>
            <a:xfrm>
              <a:off x="1390820" y="2466062"/>
              <a:ext cx="1417007" cy="1417007"/>
              <a:chOff x="1212681" y="1932972"/>
              <a:chExt cx="2586942" cy="2586942"/>
            </a:xfrm>
          </p:grpSpPr>
          <p:sp>
            <p:nvSpPr>
              <p:cNvPr id="66" name="椭圆 65">
                <a:extLst>
                  <a:ext uri="{FF2B5EF4-FFF2-40B4-BE49-F238E27FC236}">
                    <a16:creationId xmlns:a16="http://schemas.microsoft.com/office/drawing/2014/main" id="{CAB19B80-07D8-46A5-AAF9-779C6D11B46D}"/>
                  </a:ext>
                </a:extLst>
              </p:cNvPr>
              <p:cNvSpPr/>
              <p:nvPr/>
            </p:nvSpPr>
            <p:spPr>
              <a:xfrm>
                <a:off x="1212681" y="1932972"/>
                <a:ext cx="2586942" cy="2586942"/>
              </a:xfrm>
              <a:prstGeom prst="ellipse">
                <a:avLst/>
              </a:prstGeom>
              <a:gradFill>
                <a:gsLst>
                  <a:gs pos="0">
                    <a:srgbClr val="4E7BFA">
                      <a:alpha val="20000"/>
                    </a:srgbClr>
                  </a:gs>
                  <a:gs pos="100000">
                    <a:srgbClr val="00BEFF">
                      <a:alpha val="20000"/>
                    </a:srgbClr>
                  </a:gs>
                </a:gsLst>
                <a:lin ang="2700000" scaled="1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1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等线" panose="020F0502020204030204"/>
                  <a:ea typeface="等线" panose="02010600030101010101" pitchFamily="2" charset="-122"/>
                  <a:cs typeface="+mn-cs"/>
                </a:endParaRPr>
              </a:p>
            </p:txBody>
          </p:sp>
          <p:sp>
            <p:nvSpPr>
              <p:cNvPr id="67" name="椭圆 66">
                <a:extLst>
                  <a:ext uri="{FF2B5EF4-FFF2-40B4-BE49-F238E27FC236}">
                    <a16:creationId xmlns:a16="http://schemas.microsoft.com/office/drawing/2014/main" id="{0A08EF8E-CC2C-4E06-83DE-0432853478A4}"/>
                  </a:ext>
                </a:extLst>
              </p:cNvPr>
              <p:cNvSpPr/>
              <p:nvPr/>
            </p:nvSpPr>
            <p:spPr>
              <a:xfrm>
                <a:off x="1371834" y="2092125"/>
                <a:ext cx="2268637" cy="2268637"/>
              </a:xfrm>
              <a:prstGeom prst="ellipse">
                <a:avLst/>
              </a:prstGeom>
              <a:gradFill flip="none" rotWithShape="1">
                <a:gsLst>
                  <a:gs pos="0">
                    <a:srgbClr val="4E7BFA"/>
                  </a:gs>
                  <a:gs pos="100000">
                    <a:srgbClr val="00E0FF"/>
                  </a:gs>
                  <a:gs pos="67000">
                    <a:srgbClr val="00BEFF"/>
                  </a:gs>
                </a:gsLst>
                <a:lin ang="135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1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等线" panose="020F0502020204030204"/>
                  <a:ea typeface="等线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62" name="组合 61">
              <a:extLst>
                <a:ext uri="{FF2B5EF4-FFF2-40B4-BE49-F238E27FC236}">
                  <a16:creationId xmlns:a16="http://schemas.microsoft.com/office/drawing/2014/main" id="{404A3095-CA60-4EB5-AE12-C551CC372F0C}"/>
                </a:ext>
              </a:extLst>
            </p:cNvPr>
            <p:cNvGrpSpPr/>
            <p:nvPr/>
          </p:nvGrpSpPr>
          <p:grpSpPr>
            <a:xfrm>
              <a:off x="1453090" y="2508154"/>
              <a:ext cx="1388569" cy="1177756"/>
              <a:chOff x="1453090" y="2508154"/>
              <a:chExt cx="1388569" cy="1177756"/>
            </a:xfrm>
          </p:grpSpPr>
          <p:sp>
            <p:nvSpPr>
              <p:cNvPr id="63" name="椭圆 62">
                <a:extLst>
                  <a:ext uri="{FF2B5EF4-FFF2-40B4-BE49-F238E27FC236}">
                    <a16:creationId xmlns:a16="http://schemas.microsoft.com/office/drawing/2014/main" id="{A87C67E5-6574-40AC-945D-6B96959EE4DA}"/>
                  </a:ext>
                </a:extLst>
              </p:cNvPr>
              <p:cNvSpPr/>
              <p:nvPr/>
            </p:nvSpPr>
            <p:spPr>
              <a:xfrm>
                <a:off x="2491916" y="2508154"/>
                <a:ext cx="140130" cy="140130"/>
              </a:xfrm>
              <a:prstGeom prst="ellipse">
                <a:avLst/>
              </a:prstGeom>
              <a:gradFill>
                <a:gsLst>
                  <a:gs pos="0">
                    <a:srgbClr val="4E7BFA"/>
                  </a:gs>
                  <a:gs pos="100000">
                    <a:srgbClr val="00E0FF"/>
                  </a:gs>
                  <a:gs pos="67000">
                    <a:srgbClr val="00BEFF"/>
                  </a:gs>
                </a:gsLst>
                <a:lin ang="13500000" scaled="1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1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等线" panose="020F0502020204030204"/>
                  <a:ea typeface="等线" panose="02010600030101010101" pitchFamily="2" charset="-122"/>
                  <a:cs typeface="+mn-cs"/>
                </a:endParaRPr>
              </a:p>
            </p:txBody>
          </p:sp>
          <p:sp>
            <p:nvSpPr>
              <p:cNvPr id="64" name="椭圆 63">
                <a:extLst>
                  <a:ext uri="{FF2B5EF4-FFF2-40B4-BE49-F238E27FC236}">
                    <a16:creationId xmlns:a16="http://schemas.microsoft.com/office/drawing/2014/main" id="{B5B7653B-E0F4-4DD7-BD27-9E49B9EC0D4A}"/>
                  </a:ext>
                </a:extLst>
              </p:cNvPr>
              <p:cNvSpPr/>
              <p:nvPr/>
            </p:nvSpPr>
            <p:spPr>
              <a:xfrm>
                <a:off x="2733542" y="2607212"/>
                <a:ext cx="108117" cy="108117"/>
              </a:xfrm>
              <a:prstGeom prst="ellipse">
                <a:avLst/>
              </a:prstGeom>
              <a:gradFill>
                <a:gsLst>
                  <a:gs pos="0">
                    <a:srgbClr val="4E7BFA">
                      <a:alpha val="35000"/>
                    </a:srgbClr>
                  </a:gs>
                  <a:gs pos="97000">
                    <a:srgbClr val="00BEFF">
                      <a:alpha val="26000"/>
                    </a:srgbClr>
                  </a:gs>
                </a:gsLst>
                <a:lin ang="13500000" scaled="1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1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等线" panose="020F0502020204030204"/>
                  <a:ea typeface="等线" panose="02010600030101010101" pitchFamily="2" charset="-122"/>
                  <a:cs typeface="+mn-cs"/>
                </a:endParaRPr>
              </a:p>
            </p:txBody>
          </p:sp>
          <p:sp>
            <p:nvSpPr>
              <p:cNvPr id="65" name="椭圆 64">
                <a:extLst>
                  <a:ext uri="{FF2B5EF4-FFF2-40B4-BE49-F238E27FC236}">
                    <a16:creationId xmlns:a16="http://schemas.microsoft.com/office/drawing/2014/main" id="{3589AB0F-7CB2-4E4E-8D87-0BF812CE1590}"/>
                  </a:ext>
                </a:extLst>
              </p:cNvPr>
              <p:cNvSpPr/>
              <p:nvPr/>
            </p:nvSpPr>
            <p:spPr>
              <a:xfrm>
                <a:off x="1453090" y="3577793"/>
                <a:ext cx="108117" cy="108117"/>
              </a:xfrm>
              <a:prstGeom prst="ellipse">
                <a:avLst/>
              </a:prstGeom>
              <a:gradFill>
                <a:gsLst>
                  <a:gs pos="0">
                    <a:srgbClr val="4E7BFA"/>
                  </a:gs>
                  <a:gs pos="100000">
                    <a:srgbClr val="00E0FF"/>
                  </a:gs>
                  <a:gs pos="67000">
                    <a:srgbClr val="00BEFF"/>
                  </a:gs>
                </a:gsLst>
                <a:lin ang="13500000" scaled="1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1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等线" panose="020F0502020204030204"/>
                  <a:ea typeface="等线" panose="02010600030101010101" pitchFamily="2" charset="-122"/>
                  <a:cs typeface="+mn-cs"/>
                </a:endParaRPr>
              </a:p>
            </p:txBody>
          </p:sp>
        </p:grpSp>
      </p:grpSp>
      <p:grpSp>
        <p:nvGrpSpPr>
          <p:cNvPr id="68" name="组合 67">
            <a:extLst>
              <a:ext uri="{FF2B5EF4-FFF2-40B4-BE49-F238E27FC236}">
                <a16:creationId xmlns:a16="http://schemas.microsoft.com/office/drawing/2014/main" id="{04A58825-A0BD-4382-BE3D-FF99DE1B6F35}"/>
              </a:ext>
            </a:extLst>
          </p:cNvPr>
          <p:cNvGrpSpPr/>
          <p:nvPr/>
        </p:nvGrpSpPr>
        <p:grpSpPr>
          <a:xfrm>
            <a:off x="6788389" y="2893099"/>
            <a:ext cx="1237867" cy="1209001"/>
            <a:chOff x="1390820" y="2466062"/>
            <a:chExt cx="1450839" cy="1417007"/>
          </a:xfrm>
        </p:grpSpPr>
        <p:grpSp>
          <p:nvGrpSpPr>
            <p:cNvPr id="69" name="组合 68">
              <a:extLst>
                <a:ext uri="{FF2B5EF4-FFF2-40B4-BE49-F238E27FC236}">
                  <a16:creationId xmlns:a16="http://schemas.microsoft.com/office/drawing/2014/main" id="{309E5318-0ED5-4721-89AA-989A0A71E9B5}"/>
                </a:ext>
              </a:extLst>
            </p:cNvPr>
            <p:cNvGrpSpPr/>
            <p:nvPr/>
          </p:nvGrpSpPr>
          <p:grpSpPr>
            <a:xfrm>
              <a:off x="1390820" y="2466062"/>
              <a:ext cx="1417007" cy="1417007"/>
              <a:chOff x="1212681" y="1932972"/>
              <a:chExt cx="2586942" cy="2586942"/>
            </a:xfrm>
          </p:grpSpPr>
          <p:sp>
            <p:nvSpPr>
              <p:cNvPr id="74" name="椭圆 73">
                <a:extLst>
                  <a:ext uri="{FF2B5EF4-FFF2-40B4-BE49-F238E27FC236}">
                    <a16:creationId xmlns:a16="http://schemas.microsoft.com/office/drawing/2014/main" id="{A2271B39-8A93-45E2-97AB-858E2BC24CC3}"/>
                  </a:ext>
                </a:extLst>
              </p:cNvPr>
              <p:cNvSpPr/>
              <p:nvPr/>
            </p:nvSpPr>
            <p:spPr>
              <a:xfrm>
                <a:off x="1212681" y="1932972"/>
                <a:ext cx="2586942" cy="2586942"/>
              </a:xfrm>
              <a:prstGeom prst="ellipse">
                <a:avLst/>
              </a:prstGeom>
              <a:gradFill>
                <a:gsLst>
                  <a:gs pos="0">
                    <a:srgbClr val="4E7BFA">
                      <a:alpha val="20000"/>
                    </a:srgbClr>
                  </a:gs>
                  <a:gs pos="100000">
                    <a:srgbClr val="00BEFF">
                      <a:alpha val="20000"/>
                    </a:srgbClr>
                  </a:gs>
                </a:gsLst>
                <a:lin ang="2700000" scaled="1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1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等线" panose="020F0502020204030204"/>
                  <a:ea typeface="等线" panose="02010600030101010101" pitchFamily="2" charset="-122"/>
                  <a:cs typeface="+mn-cs"/>
                </a:endParaRPr>
              </a:p>
            </p:txBody>
          </p:sp>
          <p:sp>
            <p:nvSpPr>
              <p:cNvPr id="75" name="椭圆 74">
                <a:extLst>
                  <a:ext uri="{FF2B5EF4-FFF2-40B4-BE49-F238E27FC236}">
                    <a16:creationId xmlns:a16="http://schemas.microsoft.com/office/drawing/2014/main" id="{9F9D4247-51FC-421E-BA53-4AE5B1428FFA}"/>
                  </a:ext>
                </a:extLst>
              </p:cNvPr>
              <p:cNvSpPr/>
              <p:nvPr/>
            </p:nvSpPr>
            <p:spPr>
              <a:xfrm>
                <a:off x="1371834" y="2092125"/>
                <a:ext cx="2268637" cy="2268637"/>
              </a:xfrm>
              <a:prstGeom prst="ellipse">
                <a:avLst/>
              </a:prstGeom>
              <a:gradFill flip="none" rotWithShape="1">
                <a:gsLst>
                  <a:gs pos="0">
                    <a:srgbClr val="4E7BFA"/>
                  </a:gs>
                  <a:gs pos="100000">
                    <a:srgbClr val="00E0FF"/>
                  </a:gs>
                  <a:gs pos="67000">
                    <a:srgbClr val="00BEFF"/>
                  </a:gs>
                </a:gsLst>
                <a:lin ang="135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1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等线" panose="020F0502020204030204"/>
                  <a:ea typeface="等线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70" name="组合 69">
              <a:extLst>
                <a:ext uri="{FF2B5EF4-FFF2-40B4-BE49-F238E27FC236}">
                  <a16:creationId xmlns:a16="http://schemas.microsoft.com/office/drawing/2014/main" id="{5AE3ADC8-094D-403E-8433-FC04053077F0}"/>
                </a:ext>
              </a:extLst>
            </p:cNvPr>
            <p:cNvGrpSpPr/>
            <p:nvPr/>
          </p:nvGrpSpPr>
          <p:grpSpPr>
            <a:xfrm>
              <a:off x="1453090" y="2508154"/>
              <a:ext cx="1388569" cy="1177756"/>
              <a:chOff x="1453090" y="2508154"/>
              <a:chExt cx="1388569" cy="1177756"/>
            </a:xfrm>
          </p:grpSpPr>
          <p:sp>
            <p:nvSpPr>
              <p:cNvPr id="71" name="椭圆 70">
                <a:extLst>
                  <a:ext uri="{FF2B5EF4-FFF2-40B4-BE49-F238E27FC236}">
                    <a16:creationId xmlns:a16="http://schemas.microsoft.com/office/drawing/2014/main" id="{8889CB78-D3C4-461F-A037-25DD44959BE7}"/>
                  </a:ext>
                </a:extLst>
              </p:cNvPr>
              <p:cNvSpPr/>
              <p:nvPr/>
            </p:nvSpPr>
            <p:spPr>
              <a:xfrm>
                <a:off x="2491916" y="2508154"/>
                <a:ext cx="140130" cy="140130"/>
              </a:xfrm>
              <a:prstGeom prst="ellipse">
                <a:avLst/>
              </a:prstGeom>
              <a:gradFill>
                <a:gsLst>
                  <a:gs pos="0">
                    <a:srgbClr val="4E7BFA"/>
                  </a:gs>
                  <a:gs pos="100000">
                    <a:srgbClr val="00E0FF"/>
                  </a:gs>
                  <a:gs pos="67000">
                    <a:srgbClr val="00BEFF"/>
                  </a:gs>
                </a:gsLst>
                <a:lin ang="13500000" scaled="1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1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等线" panose="020F0502020204030204"/>
                  <a:ea typeface="等线" panose="02010600030101010101" pitchFamily="2" charset="-122"/>
                  <a:cs typeface="+mn-cs"/>
                </a:endParaRPr>
              </a:p>
            </p:txBody>
          </p:sp>
          <p:sp>
            <p:nvSpPr>
              <p:cNvPr id="72" name="椭圆 71">
                <a:extLst>
                  <a:ext uri="{FF2B5EF4-FFF2-40B4-BE49-F238E27FC236}">
                    <a16:creationId xmlns:a16="http://schemas.microsoft.com/office/drawing/2014/main" id="{4097B01B-3F7B-419D-B20A-026984B95D42}"/>
                  </a:ext>
                </a:extLst>
              </p:cNvPr>
              <p:cNvSpPr/>
              <p:nvPr/>
            </p:nvSpPr>
            <p:spPr>
              <a:xfrm>
                <a:off x="2733542" y="2607212"/>
                <a:ext cx="108117" cy="108117"/>
              </a:xfrm>
              <a:prstGeom prst="ellipse">
                <a:avLst/>
              </a:prstGeom>
              <a:gradFill>
                <a:gsLst>
                  <a:gs pos="0">
                    <a:srgbClr val="4E7BFA">
                      <a:alpha val="35000"/>
                    </a:srgbClr>
                  </a:gs>
                  <a:gs pos="97000">
                    <a:srgbClr val="00BEFF">
                      <a:alpha val="26000"/>
                    </a:srgbClr>
                  </a:gs>
                </a:gsLst>
                <a:lin ang="13500000" scaled="1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1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等线" panose="020F0502020204030204"/>
                  <a:ea typeface="等线" panose="02010600030101010101" pitchFamily="2" charset="-122"/>
                  <a:cs typeface="+mn-cs"/>
                </a:endParaRPr>
              </a:p>
            </p:txBody>
          </p:sp>
          <p:sp>
            <p:nvSpPr>
              <p:cNvPr id="73" name="椭圆 72">
                <a:extLst>
                  <a:ext uri="{FF2B5EF4-FFF2-40B4-BE49-F238E27FC236}">
                    <a16:creationId xmlns:a16="http://schemas.microsoft.com/office/drawing/2014/main" id="{46FD4B1B-98D0-4B09-8EBB-68B0ED4EE630}"/>
                  </a:ext>
                </a:extLst>
              </p:cNvPr>
              <p:cNvSpPr/>
              <p:nvPr/>
            </p:nvSpPr>
            <p:spPr>
              <a:xfrm>
                <a:off x="1453090" y="3577793"/>
                <a:ext cx="108117" cy="108117"/>
              </a:xfrm>
              <a:prstGeom prst="ellipse">
                <a:avLst/>
              </a:prstGeom>
              <a:gradFill>
                <a:gsLst>
                  <a:gs pos="0">
                    <a:srgbClr val="4E7BFA"/>
                  </a:gs>
                  <a:gs pos="100000">
                    <a:srgbClr val="00E0FF"/>
                  </a:gs>
                  <a:gs pos="67000">
                    <a:srgbClr val="00BEFF"/>
                  </a:gs>
                </a:gsLst>
                <a:lin ang="13500000" scaled="1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1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等线" panose="020F0502020204030204"/>
                  <a:ea typeface="等线" panose="02010600030101010101" pitchFamily="2" charset="-122"/>
                  <a:cs typeface="+mn-cs"/>
                </a:endParaRPr>
              </a:p>
            </p:txBody>
          </p:sp>
        </p:grpSp>
      </p:grpSp>
      <p:grpSp>
        <p:nvGrpSpPr>
          <p:cNvPr id="76" name="组合 75">
            <a:extLst>
              <a:ext uri="{FF2B5EF4-FFF2-40B4-BE49-F238E27FC236}">
                <a16:creationId xmlns:a16="http://schemas.microsoft.com/office/drawing/2014/main" id="{9F826F7C-DF47-4861-88AB-C3C95E6423EB}"/>
              </a:ext>
            </a:extLst>
          </p:cNvPr>
          <p:cNvGrpSpPr/>
          <p:nvPr/>
        </p:nvGrpSpPr>
        <p:grpSpPr>
          <a:xfrm>
            <a:off x="9403183" y="2893099"/>
            <a:ext cx="1237867" cy="1209001"/>
            <a:chOff x="1390820" y="2466062"/>
            <a:chExt cx="1450839" cy="1417007"/>
          </a:xfrm>
        </p:grpSpPr>
        <p:grpSp>
          <p:nvGrpSpPr>
            <p:cNvPr id="77" name="组合 76">
              <a:extLst>
                <a:ext uri="{FF2B5EF4-FFF2-40B4-BE49-F238E27FC236}">
                  <a16:creationId xmlns:a16="http://schemas.microsoft.com/office/drawing/2014/main" id="{544C9EAF-12D1-4362-9DBB-0C7E032DBD10}"/>
                </a:ext>
              </a:extLst>
            </p:cNvPr>
            <p:cNvGrpSpPr/>
            <p:nvPr/>
          </p:nvGrpSpPr>
          <p:grpSpPr>
            <a:xfrm>
              <a:off x="1390820" y="2466062"/>
              <a:ext cx="1417007" cy="1417007"/>
              <a:chOff x="1212681" y="1932972"/>
              <a:chExt cx="2586942" cy="2586942"/>
            </a:xfrm>
          </p:grpSpPr>
          <p:sp>
            <p:nvSpPr>
              <p:cNvPr id="82" name="椭圆 81">
                <a:extLst>
                  <a:ext uri="{FF2B5EF4-FFF2-40B4-BE49-F238E27FC236}">
                    <a16:creationId xmlns:a16="http://schemas.microsoft.com/office/drawing/2014/main" id="{3F9935F8-8999-4E2C-BD59-9077C54D5FE4}"/>
                  </a:ext>
                </a:extLst>
              </p:cNvPr>
              <p:cNvSpPr/>
              <p:nvPr/>
            </p:nvSpPr>
            <p:spPr>
              <a:xfrm>
                <a:off x="1212681" y="1932972"/>
                <a:ext cx="2586942" cy="2586942"/>
              </a:xfrm>
              <a:prstGeom prst="ellipse">
                <a:avLst/>
              </a:prstGeom>
              <a:gradFill>
                <a:gsLst>
                  <a:gs pos="0">
                    <a:srgbClr val="4E7BFA">
                      <a:alpha val="20000"/>
                    </a:srgbClr>
                  </a:gs>
                  <a:gs pos="100000">
                    <a:srgbClr val="00BEFF">
                      <a:alpha val="20000"/>
                    </a:srgbClr>
                  </a:gs>
                </a:gsLst>
                <a:lin ang="2700000" scaled="1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1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等线" panose="020F0502020204030204"/>
                  <a:ea typeface="等线" panose="02010600030101010101" pitchFamily="2" charset="-122"/>
                  <a:cs typeface="+mn-cs"/>
                </a:endParaRPr>
              </a:p>
            </p:txBody>
          </p:sp>
          <p:sp>
            <p:nvSpPr>
              <p:cNvPr id="83" name="椭圆 82">
                <a:extLst>
                  <a:ext uri="{FF2B5EF4-FFF2-40B4-BE49-F238E27FC236}">
                    <a16:creationId xmlns:a16="http://schemas.microsoft.com/office/drawing/2014/main" id="{ABDDB877-2C1F-4279-96C7-66BCEF98332B}"/>
                  </a:ext>
                </a:extLst>
              </p:cNvPr>
              <p:cNvSpPr/>
              <p:nvPr/>
            </p:nvSpPr>
            <p:spPr>
              <a:xfrm>
                <a:off x="1371834" y="2092125"/>
                <a:ext cx="2268637" cy="2268637"/>
              </a:xfrm>
              <a:prstGeom prst="ellipse">
                <a:avLst/>
              </a:prstGeom>
              <a:gradFill flip="none" rotWithShape="1">
                <a:gsLst>
                  <a:gs pos="0">
                    <a:srgbClr val="4E7BFA"/>
                  </a:gs>
                  <a:gs pos="100000">
                    <a:srgbClr val="00E0FF"/>
                  </a:gs>
                  <a:gs pos="67000">
                    <a:srgbClr val="00BEFF"/>
                  </a:gs>
                </a:gsLst>
                <a:lin ang="135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1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等线" panose="020F0502020204030204"/>
                  <a:ea typeface="等线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78" name="组合 77">
              <a:extLst>
                <a:ext uri="{FF2B5EF4-FFF2-40B4-BE49-F238E27FC236}">
                  <a16:creationId xmlns:a16="http://schemas.microsoft.com/office/drawing/2014/main" id="{671AA8A7-E340-472E-9B18-A48E7FC712B5}"/>
                </a:ext>
              </a:extLst>
            </p:cNvPr>
            <p:cNvGrpSpPr/>
            <p:nvPr/>
          </p:nvGrpSpPr>
          <p:grpSpPr>
            <a:xfrm>
              <a:off x="1453090" y="2508154"/>
              <a:ext cx="1388569" cy="1177756"/>
              <a:chOff x="1453090" y="2508154"/>
              <a:chExt cx="1388569" cy="1177756"/>
            </a:xfrm>
          </p:grpSpPr>
          <p:sp>
            <p:nvSpPr>
              <p:cNvPr id="79" name="椭圆 78">
                <a:extLst>
                  <a:ext uri="{FF2B5EF4-FFF2-40B4-BE49-F238E27FC236}">
                    <a16:creationId xmlns:a16="http://schemas.microsoft.com/office/drawing/2014/main" id="{89FFD710-D4DC-485A-B6D6-6C51796D8018}"/>
                  </a:ext>
                </a:extLst>
              </p:cNvPr>
              <p:cNvSpPr/>
              <p:nvPr/>
            </p:nvSpPr>
            <p:spPr>
              <a:xfrm>
                <a:off x="2491916" y="2508154"/>
                <a:ext cx="140130" cy="140130"/>
              </a:xfrm>
              <a:prstGeom prst="ellipse">
                <a:avLst/>
              </a:prstGeom>
              <a:gradFill>
                <a:gsLst>
                  <a:gs pos="0">
                    <a:srgbClr val="4E7BFA"/>
                  </a:gs>
                  <a:gs pos="100000">
                    <a:srgbClr val="00E0FF"/>
                  </a:gs>
                  <a:gs pos="67000">
                    <a:srgbClr val="00BEFF"/>
                  </a:gs>
                </a:gsLst>
                <a:lin ang="13500000" scaled="1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1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等线" panose="020F0502020204030204"/>
                  <a:ea typeface="等线" panose="02010600030101010101" pitchFamily="2" charset="-122"/>
                  <a:cs typeface="+mn-cs"/>
                </a:endParaRPr>
              </a:p>
            </p:txBody>
          </p:sp>
          <p:sp>
            <p:nvSpPr>
              <p:cNvPr id="80" name="椭圆 79">
                <a:extLst>
                  <a:ext uri="{FF2B5EF4-FFF2-40B4-BE49-F238E27FC236}">
                    <a16:creationId xmlns:a16="http://schemas.microsoft.com/office/drawing/2014/main" id="{8B9C0C1B-9DEE-4DFB-9DB0-1E43FC5C5B40}"/>
                  </a:ext>
                </a:extLst>
              </p:cNvPr>
              <p:cNvSpPr/>
              <p:nvPr/>
            </p:nvSpPr>
            <p:spPr>
              <a:xfrm>
                <a:off x="2733542" y="2607212"/>
                <a:ext cx="108117" cy="108117"/>
              </a:xfrm>
              <a:prstGeom prst="ellipse">
                <a:avLst/>
              </a:prstGeom>
              <a:gradFill>
                <a:gsLst>
                  <a:gs pos="0">
                    <a:srgbClr val="4E7BFA">
                      <a:alpha val="35000"/>
                    </a:srgbClr>
                  </a:gs>
                  <a:gs pos="97000">
                    <a:srgbClr val="00BEFF">
                      <a:alpha val="26000"/>
                    </a:srgbClr>
                  </a:gs>
                </a:gsLst>
                <a:lin ang="13500000" scaled="1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1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等线" panose="020F0502020204030204"/>
                  <a:ea typeface="等线" panose="02010600030101010101" pitchFamily="2" charset="-122"/>
                  <a:cs typeface="+mn-cs"/>
                </a:endParaRPr>
              </a:p>
            </p:txBody>
          </p:sp>
          <p:sp>
            <p:nvSpPr>
              <p:cNvPr id="81" name="椭圆 80">
                <a:extLst>
                  <a:ext uri="{FF2B5EF4-FFF2-40B4-BE49-F238E27FC236}">
                    <a16:creationId xmlns:a16="http://schemas.microsoft.com/office/drawing/2014/main" id="{D9197D27-9AC0-48DC-B7AA-336B08FC903F}"/>
                  </a:ext>
                </a:extLst>
              </p:cNvPr>
              <p:cNvSpPr/>
              <p:nvPr/>
            </p:nvSpPr>
            <p:spPr>
              <a:xfrm>
                <a:off x="1453090" y="3577793"/>
                <a:ext cx="108117" cy="108117"/>
              </a:xfrm>
              <a:prstGeom prst="ellipse">
                <a:avLst/>
              </a:prstGeom>
              <a:gradFill>
                <a:gsLst>
                  <a:gs pos="0">
                    <a:srgbClr val="4E7BFA"/>
                  </a:gs>
                  <a:gs pos="100000">
                    <a:srgbClr val="00E0FF"/>
                  </a:gs>
                  <a:gs pos="67000">
                    <a:srgbClr val="00BEFF"/>
                  </a:gs>
                </a:gsLst>
                <a:lin ang="13500000" scaled="1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1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等线" panose="020F0502020204030204"/>
                  <a:ea typeface="等线" panose="02010600030101010101" pitchFamily="2" charset="-122"/>
                  <a:cs typeface="+mn-cs"/>
                </a:endParaRPr>
              </a:p>
            </p:txBody>
          </p:sp>
        </p:grp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2392A12-D635-9F4B-B6B6-76B7780580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3937" y="548006"/>
            <a:ext cx="10029577" cy="510774"/>
          </a:xfrm>
        </p:spPr>
        <p:txBody>
          <a:bodyPr>
            <a:noAutofit/>
          </a:bodyPr>
          <a:lstStyle/>
          <a:p>
            <a:r>
              <a:rPr lang="en-US" sz="2000" dirty="0"/>
              <a:t>Delivering The Best Ingredients of Containers and VMs Out of The Infrastructure</a:t>
            </a:r>
            <a:endParaRPr lang="en-CN" sz="20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BD966B0-C188-E140-9B61-8C1EA2DCB35E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893450" y="4302184"/>
            <a:ext cx="2539698" cy="641956"/>
          </a:xfrm>
        </p:spPr>
        <p:txBody>
          <a:bodyPr>
            <a:noAutofit/>
          </a:bodyPr>
          <a:lstStyle/>
          <a:p>
            <a:pPr algn="ctr">
              <a:lnSpc>
                <a:spcPct val="110000"/>
              </a:lnSpc>
              <a:spcBef>
                <a:spcPts val="0"/>
              </a:spcBef>
            </a:pPr>
            <a:r>
              <a:rPr lang="en-CN" sz="1600"/>
              <a:t>Unified platform </a:t>
            </a:r>
            <a:endParaRPr lang="en-CN" sz="1600" dirty="0"/>
          </a:p>
          <a:p>
            <a:pPr algn="ctr">
              <a:lnSpc>
                <a:spcPct val="110000"/>
              </a:lnSpc>
              <a:spcBef>
                <a:spcPts val="0"/>
              </a:spcBef>
            </a:pPr>
            <a:endParaRPr lang="en-CN" sz="1600" dirty="0"/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2C2138C3-472F-034B-BACB-0FB10106C7F0}"/>
              </a:ext>
            </a:extLst>
          </p:cNvPr>
          <p:cNvSpPr txBox="1">
            <a:spLocks/>
          </p:cNvSpPr>
          <p:nvPr/>
        </p:nvSpPr>
        <p:spPr>
          <a:xfrm>
            <a:off x="3365683" y="4383992"/>
            <a:ext cx="2813498" cy="57440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Tx/>
              <a:buNone/>
              <a:defRPr sz="2000" b="1" kern="1200">
                <a:solidFill>
                  <a:schemeClr val="bg1"/>
                </a:solidFill>
                <a:latin typeface="Century Gothic" panose="020B0502020202020204" pitchFamily="34" charset="0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sz="2000" b="1" kern="1200">
                <a:solidFill>
                  <a:schemeClr val="bg1"/>
                </a:solidFill>
                <a:latin typeface="Century Gothic" panose="020B0502020202020204" pitchFamily="34" charset="0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sz="2000" b="1" kern="1200">
                <a:solidFill>
                  <a:schemeClr val="bg1"/>
                </a:solidFill>
                <a:latin typeface="Century Gothic" panose="020B0502020202020204" pitchFamily="34" charset="0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sz="2000" b="1" kern="1200">
                <a:solidFill>
                  <a:schemeClr val="bg1"/>
                </a:solidFill>
                <a:latin typeface="Century Gothic" panose="020B0502020202020204" pitchFamily="34" charset="0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sz="2000" b="1" kern="1200">
                <a:solidFill>
                  <a:schemeClr val="bg1"/>
                </a:solidFill>
                <a:latin typeface="Century Gothic" panose="020B0502020202020204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ts val="1400"/>
              </a:lnSpc>
              <a:spcBef>
                <a:spcPts val="0"/>
              </a:spcBef>
            </a:pPr>
            <a:r>
              <a:rPr lang="en-US" sz="1600" dirty="0"/>
              <a:t>Lifecycle management</a:t>
            </a:r>
            <a:endParaRPr lang="en-CN" sz="1600" dirty="0"/>
          </a:p>
          <a:p>
            <a:pPr algn="ctr">
              <a:lnSpc>
                <a:spcPts val="1400"/>
              </a:lnSpc>
              <a:spcBef>
                <a:spcPts val="0"/>
              </a:spcBef>
            </a:pPr>
            <a:endParaRPr lang="en-CN" sz="1600" dirty="0"/>
          </a:p>
          <a:p>
            <a:pPr algn="ctr">
              <a:lnSpc>
                <a:spcPts val="1400"/>
              </a:lnSpc>
              <a:spcBef>
                <a:spcPts val="0"/>
              </a:spcBef>
            </a:pPr>
            <a:endParaRPr lang="en-CN" sz="1600" dirty="0"/>
          </a:p>
        </p:txBody>
      </p:sp>
      <p:pic>
        <p:nvPicPr>
          <p:cNvPr id="12" name="Graphic 11" descr="Recycle sign">
            <a:extLst>
              <a:ext uri="{FF2B5EF4-FFF2-40B4-BE49-F238E27FC236}">
                <a16:creationId xmlns:a16="http://schemas.microsoft.com/office/drawing/2014/main" id="{AC48FFFB-8353-8D42-BC10-BFF71CD13B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4498646" y="3211112"/>
            <a:ext cx="572973" cy="572973"/>
          </a:xfrm>
          <a:prstGeom prst="rect">
            <a:avLst/>
          </a:prstGeom>
        </p:spPr>
      </p:pic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27A03DC0-C2D5-824E-BF17-61D330081929}"/>
              </a:ext>
            </a:extLst>
          </p:cNvPr>
          <p:cNvSpPr txBox="1">
            <a:spLocks/>
          </p:cNvSpPr>
          <p:nvPr/>
        </p:nvSpPr>
        <p:spPr>
          <a:xfrm>
            <a:off x="6709734" y="4365176"/>
            <a:ext cx="1366309" cy="36150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Tx/>
              <a:buNone/>
              <a:defRPr sz="2000" b="1" kern="1200">
                <a:solidFill>
                  <a:schemeClr val="bg1"/>
                </a:solidFill>
                <a:latin typeface="Century Gothic" panose="020B0502020202020204" pitchFamily="34" charset="0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sz="2000" b="1" kern="1200">
                <a:solidFill>
                  <a:schemeClr val="bg1"/>
                </a:solidFill>
                <a:latin typeface="Century Gothic" panose="020B0502020202020204" pitchFamily="34" charset="0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sz="2000" b="1" kern="1200">
                <a:solidFill>
                  <a:schemeClr val="bg1"/>
                </a:solidFill>
                <a:latin typeface="Century Gothic" panose="020B0502020202020204" pitchFamily="34" charset="0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sz="2000" b="1" kern="1200">
                <a:solidFill>
                  <a:schemeClr val="bg1"/>
                </a:solidFill>
                <a:latin typeface="Century Gothic" panose="020B0502020202020204" pitchFamily="34" charset="0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sz="2000" b="1" kern="1200">
                <a:solidFill>
                  <a:schemeClr val="bg1"/>
                </a:solidFill>
                <a:latin typeface="Century Gothic" panose="020B0502020202020204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600" dirty="0"/>
              <a:t>Secure</a:t>
            </a:r>
            <a:endParaRPr lang="en-CN" sz="1600" dirty="0"/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A828E87C-6251-864E-AFBE-171E92665550}"/>
              </a:ext>
            </a:extLst>
          </p:cNvPr>
          <p:cNvSpPr txBox="1">
            <a:spLocks/>
          </p:cNvSpPr>
          <p:nvPr/>
        </p:nvSpPr>
        <p:spPr>
          <a:xfrm>
            <a:off x="9309962" y="4373916"/>
            <a:ext cx="1376020" cy="36150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Tx/>
              <a:buNone/>
              <a:defRPr sz="2000" b="1" kern="1200">
                <a:solidFill>
                  <a:schemeClr val="bg1"/>
                </a:solidFill>
                <a:latin typeface="Century Gothic" panose="020B0502020202020204" pitchFamily="34" charset="0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sz="2000" b="1" kern="1200">
                <a:solidFill>
                  <a:schemeClr val="bg1"/>
                </a:solidFill>
                <a:latin typeface="Century Gothic" panose="020B0502020202020204" pitchFamily="34" charset="0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sz="2000" b="1" kern="1200">
                <a:solidFill>
                  <a:schemeClr val="bg1"/>
                </a:solidFill>
                <a:latin typeface="Century Gothic" panose="020B0502020202020204" pitchFamily="34" charset="0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sz="2000" b="1" kern="1200">
                <a:solidFill>
                  <a:schemeClr val="bg1"/>
                </a:solidFill>
                <a:latin typeface="Century Gothic" panose="020B0502020202020204" pitchFamily="34" charset="0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sz="2000" b="1" kern="1200">
                <a:solidFill>
                  <a:schemeClr val="bg1"/>
                </a:solidFill>
                <a:latin typeface="Century Gothic" panose="020B0502020202020204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600" dirty="0"/>
              <a:t>Affordable</a:t>
            </a:r>
            <a:endParaRPr lang="en-CN" sz="1600" dirty="0"/>
          </a:p>
        </p:txBody>
      </p:sp>
      <p:sp>
        <p:nvSpPr>
          <p:cNvPr id="45" name="Freeform 22">
            <a:extLst>
              <a:ext uri="{FF2B5EF4-FFF2-40B4-BE49-F238E27FC236}">
                <a16:creationId xmlns:a16="http://schemas.microsoft.com/office/drawing/2014/main" id="{26B703CC-E8CE-9245-9F47-3BCF6254BF50}"/>
              </a:ext>
            </a:extLst>
          </p:cNvPr>
          <p:cNvSpPr>
            <a:spLocks noEditPoints="1"/>
          </p:cNvSpPr>
          <p:nvPr/>
        </p:nvSpPr>
        <p:spPr bwMode="auto">
          <a:xfrm>
            <a:off x="9738008" y="3253750"/>
            <a:ext cx="510935" cy="506847"/>
          </a:xfrm>
          <a:custGeom>
            <a:avLst/>
            <a:gdLst>
              <a:gd name="T0" fmla="*/ 381 w 471"/>
              <a:gd name="T1" fmla="*/ 299 h 467"/>
              <a:gd name="T2" fmla="*/ 376 w 471"/>
              <a:gd name="T3" fmla="*/ 277 h 467"/>
              <a:gd name="T4" fmla="*/ 238 w 471"/>
              <a:gd name="T5" fmla="*/ 32 h 467"/>
              <a:gd name="T6" fmla="*/ 57 w 471"/>
              <a:gd name="T7" fmla="*/ 207 h 467"/>
              <a:gd name="T8" fmla="*/ 238 w 471"/>
              <a:gd name="T9" fmla="*/ 0 h 467"/>
              <a:gd name="T10" fmla="*/ 404 w 471"/>
              <a:gd name="T11" fmla="*/ 294 h 467"/>
              <a:gd name="T12" fmla="*/ 241 w 471"/>
              <a:gd name="T13" fmla="*/ 293 h 467"/>
              <a:gd name="T14" fmla="*/ 229 w 471"/>
              <a:gd name="T15" fmla="*/ 241 h 467"/>
              <a:gd name="T16" fmla="*/ 182 w 471"/>
              <a:gd name="T17" fmla="*/ 229 h 467"/>
              <a:gd name="T18" fmla="*/ 229 w 471"/>
              <a:gd name="T19" fmla="*/ 218 h 467"/>
              <a:gd name="T20" fmla="*/ 194 w 471"/>
              <a:gd name="T21" fmla="*/ 189 h 467"/>
              <a:gd name="T22" fmla="*/ 194 w 471"/>
              <a:gd name="T23" fmla="*/ 166 h 467"/>
              <a:gd name="T24" fmla="*/ 229 w 471"/>
              <a:gd name="T25" fmla="*/ 152 h 467"/>
              <a:gd name="T26" fmla="*/ 229 w 471"/>
              <a:gd name="T27" fmla="*/ 151 h 467"/>
              <a:gd name="T28" fmla="*/ 185 w 471"/>
              <a:gd name="T29" fmla="*/ 108 h 467"/>
              <a:gd name="T30" fmla="*/ 185 w 471"/>
              <a:gd name="T31" fmla="*/ 92 h 467"/>
              <a:gd name="T32" fmla="*/ 202 w 471"/>
              <a:gd name="T33" fmla="*/ 92 h 467"/>
              <a:gd name="T34" fmla="*/ 279 w 471"/>
              <a:gd name="T35" fmla="*/ 93 h 467"/>
              <a:gd name="T36" fmla="*/ 296 w 471"/>
              <a:gd name="T37" fmla="*/ 93 h 467"/>
              <a:gd name="T38" fmla="*/ 296 w 471"/>
              <a:gd name="T39" fmla="*/ 109 h 467"/>
              <a:gd name="T40" fmla="*/ 259 w 471"/>
              <a:gd name="T41" fmla="*/ 144 h 467"/>
              <a:gd name="T42" fmla="*/ 252 w 471"/>
              <a:gd name="T43" fmla="*/ 152 h 467"/>
              <a:gd name="T44" fmla="*/ 287 w 471"/>
              <a:gd name="T45" fmla="*/ 166 h 467"/>
              <a:gd name="T46" fmla="*/ 287 w 471"/>
              <a:gd name="T47" fmla="*/ 189 h 467"/>
              <a:gd name="T48" fmla="*/ 252 w 471"/>
              <a:gd name="T49" fmla="*/ 218 h 467"/>
              <a:gd name="T50" fmla="*/ 299 w 471"/>
              <a:gd name="T51" fmla="*/ 229 h 467"/>
              <a:gd name="T52" fmla="*/ 252 w 471"/>
              <a:gd name="T53" fmla="*/ 241 h 467"/>
              <a:gd name="T54" fmla="*/ 241 w 471"/>
              <a:gd name="T55" fmla="*/ 292 h 467"/>
              <a:gd name="T56" fmla="*/ 267 w 471"/>
              <a:gd name="T57" fmla="*/ 467 h 467"/>
              <a:gd name="T58" fmla="*/ 208 w 471"/>
              <a:gd name="T59" fmla="*/ 467 h 467"/>
              <a:gd name="T60" fmla="*/ 95 w 471"/>
              <a:gd name="T61" fmla="*/ 424 h 467"/>
              <a:gd name="T62" fmla="*/ 13 w 471"/>
              <a:gd name="T63" fmla="*/ 258 h 467"/>
              <a:gd name="T64" fmla="*/ 88 w 471"/>
              <a:gd name="T65" fmla="*/ 271 h 467"/>
              <a:gd name="T66" fmla="*/ 114 w 471"/>
              <a:gd name="T67" fmla="*/ 300 h 467"/>
              <a:gd name="T68" fmla="*/ 285 w 471"/>
              <a:gd name="T69" fmla="*/ 366 h 467"/>
              <a:gd name="T70" fmla="*/ 269 w 471"/>
              <a:gd name="T71" fmla="*/ 343 h 467"/>
              <a:gd name="T72" fmla="*/ 295 w 471"/>
              <a:gd name="T73" fmla="*/ 291 h 467"/>
              <a:gd name="T74" fmla="*/ 353 w 471"/>
              <a:gd name="T75" fmla="*/ 314 h 467"/>
              <a:gd name="T76" fmla="*/ 354 w 471"/>
              <a:gd name="T77" fmla="*/ 314 h 467"/>
              <a:gd name="T78" fmla="*/ 471 w 471"/>
              <a:gd name="T79" fmla="*/ 370 h 467"/>
              <a:gd name="T80" fmla="*/ 455 w 471"/>
              <a:gd name="T81" fmla="*/ 467 h 467"/>
              <a:gd name="T82" fmla="*/ 37 w 471"/>
              <a:gd name="T83" fmla="*/ 297 h 467"/>
              <a:gd name="T84" fmla="*/ 39 w 471"/>
              <a:gd name="T85" fmla="*/ 310 h 467"/>
              <a:gd name="T86" fmla="*/ 185 w 471"/>
              <a:gd name="T87" fmla="*/ 431 h 467"/>
              <a:gd name="T88" fmla="*/ 439 w 471"/>
              <a:gd name="T89" fmla="*/ 436 h 467"/>
              <a:gd name="T90" fmla="*/ 438 w 471"/>
              <a:gd name="T91" fmla="*/ 382 h 467"/>
              <a:gd name="T92" fmla="*/ 336 w 471"/>
              <a:gd name="T93" fmla="*/ 341 h 467"/>
              <a:gd name="T94" fmla="*/ 307 w 471"/>
              <a:gd name="T95" fmla="*/ 328 h 467"/>
              <a:gd name="T96" fmla="*/ 306 w 471"/>
              <a:gd name="T97" fmla="*/ 339 h 467"/>
              <a:gd name="T98" fmla="*/ 332 w 471"/>
              <a:gd name="T99" fmla="*/ 391 h 467"/>
              <a:gd name="T100" fmla="*/ 317 w 471"/>
              <a:gd name="T101" fmla="*/ 399 h 467"/>
              <a:gd name="T102" fmla="*/ 66 w 471"/>
              <a:gd name="T103" fmla="*/ 293 h 467"/>
              <a:gd name="T104" fmla="*/ 55 w 471"/>
              <a:gd name="T105" fmla="*/ 285 h 467"/>
              <a:gd name="T106" fmla="*/ 37 w 471"/>
              <a:gd name="T107" fmla="*/ 297 h 467"/>
              <a:gd name="T108" fmla="*/ 37 w 471"/>
              <a:gd name="T109" fmla="*/ 297 h 4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</a:cxnLst>
            <a:rect l="0" t="0" r="r" b="b"/>
            <a:pathLst>
              <a:path w="471" h="467">
                <a:moveTo>
                  <a:pt x="390" y="301"/>
                </a:moveTo>
                <a:cubicBezTo>
                  <a:pt x="387" y="301"/>
                  <a:pt x="384" y="301"/>
                  <a:pt x="381" y="299"/>
                </a:cubicBezTo>
                <a:cubicBezTo>
                  <a:pt x="378" y="297"/>
                  <a:pt x="375" y="293"/>
                  <a:pt x="374" y="289"/>
                </a:cubicBezTo>
                <a:cubicBezTo>
                  <a:pt x="373" y="285"/>
                  <a:pt x="374" y="281"/>
                  <a:pt x="376" y="277"/>
                </a:cubicBezTo>
                <a:cubicBezTo>
                  <a:pt x="393" y="252"/>
                  <a:pt x="402" y="222"/>
                  <a:pt x="402" y="191"/>
                </a:cubicBezTo>
                <a:cubicBezTo>
                  <a:pt x="402" y="103"/>
                  <a:pt x="328" y="32"/>
                  <a:pt x="238" y="32"/>
                </a:cubicBezTo>
                <a:cubicBezTo>
                  <a:pt x="147" y="32"/>
                  <a:pt x="73" y="103"/>
                  <a:pt x="73" y="191"/>
                </a:cubicBezTo>
                <a:cubicBezTo>
                  <a:pt x="73" y="200"/>
                  <a:pt x="66" y="207"/>
                  <a:pt x="57" y="207"/>
                </a:cubicBezTo>
                <a:cubicBezTo>
                  <a:pt x="48" y="207"/>
                  <a:pt x="41" y="200"/>
                  <a:pt x="41" y="191"/>
                </a:cubicBezTo>
                <a:cubicBezTo>
                  <a:pt x="41" y="86"/>
                  <a:pt x="129" y="0"/>
                  <a:pt x="238" y="0"/>
                </a:cubicBezTo>
                <a:cubicBezTo>
                  <a:pt x="346" y="0"/>
                  <a:pt x="435" y="86"/>
                  <a:pt x="435" y="191"/>
                </a:cubicBezTo>
                <a:cubicBezTo>
                  <a:pt x="435" y="228"/>
                  <a:pt x="424" y="263"/>
                  <a:pt x="404" y="294"/>
                </a:cubicBezTo>
                <a:cubicBezTo>
                  <a:pt x="401" y="299"/>
                  <a:pt x="396" y="301"/>
                  <a:pt x="390" y="301"/>
                </a:cubicBezTo>
                <a:close/>
                <a:moveTo>
                  <a:pt x="241" y="293"/>
                </a:moveTo>
                <a:cubicBezTo>
                  <a:pt x="234" y="293"/>
                  <a:pt x="229" y="287"/>
                  <a:pt x="229" y="281"/>
                </a:cubicBezTo>
                <a:cubicBezTo>
                  <a:pt x="229" y="241"/>
                  <a:pt x="229" y="241"/>
                  <a:pt x="229" y="241"/>
                </a:cubicBezTo>
                <a:cubicBezTo>
                  <a:pt x="194" y="241"/>
                  <a:pt x="194" y="241"/>
                  <a:pt x="194" y="241"/>
                </a:cubicBezTo>
                <a:cubicBezTo>
                  <a:pt x="188" y="241"/>
                  <a:pt x="182" y="236"/>
                  <a:pt x="182" y="229"/>
                </a:cubicBezTo>
                <a:cubicBezTo>
                  <a:pt x="182" y="223"/>
                  <a:pt x="188" y="218"/>
                  <a:pt x="194" y="218"/>
                </a:cubicBezTo>
                <a:cubicBezTo>
                  <a:pt x="229" y="218"/>
                  <a:pt x="229" y="218"/>
                  <a:pt x="229" y="218"/>
                </a:cubicBezTo>
                <a:cubicBezTo>
                  <a:pt x="229" y="189"/>
                  <a:pt x="229" y="189"/>
                  <a:pt x="229" y="189"/>
                </a:cubicBezTo>
                <a:cubicBezTo>
                  <a:pt x="194" y="189"/>
                  <a:pt x="194" y="189"/>
                  <a:pt x="194" y="189"/>
                </a:cubicBezTo>
                <a:cubicBezTo>
                  <a:pt x="188" y="189"/>
                  <a:pt x="182" y="184"/>
                  <a:pt x="182" y="178"/>
                </a:cubicBezTo>
                <a:cubicBezTo>
                  <a:pt x="182" y="171"/>
                  <a:pt x="188" y="166"/>
                  <a:pt x="194" y="166"/>
                </a:cubicBezTo>
                <a:cubicBezTo>
                  <a:pt x="229" y="166"/>
                  <a:pt x="229" y="166"/>
                  <a:pt x="229" y="166"/>
                </a:cubicBezTo>
                <a:cubicBezTo>
                  <a:pt x="229" y="152"/>
                  <a:pt x="229" y="152"/>
                  <a:pt x="229" y="152"/>
                </a:cubicBezTo>
                <a:cubicBezTo>
                  <a:pt x="229" y="152"/>
                  <a:pt x="229" y="152"/>
                  <a:pt x="229" y="152"/>
                </a:cubicBezTo>
                <a:cubicBezTo>
                  <a:pt x="229" y="152"/>
                  <a:pt x="229" y="152"/>
                  <a:pt x="229" y="151"/>
                </a:cubicBezTo>
                <a:cubicBezTo>
                  <a:pt x="229" y="151"/>
                  <a:pt x="229" y="151"/>
                  <a:pt x="229" y="151"/>
                </a:cubicBezTo>
                <a:cubicBezTo>
                  <a:pt x="185" y="108"/>
                  <a:pt x="185" y="108"/>
                  <a:pt x="185" y="108"/>
                </a:cubicBezTo>
                <a:cubicBezTo>
                  <a:pt x="183" y="106"/>
                  <a:pt x="182" y="103"/>
                  <a:pt x="182" y="100"/>
                </a:cubicBezTo>
                <a:cubicBezTo>
                  <a:pt x="182" y="97"/>
                  <a:pt x="183" y="94"/>
                  <a:pt x="185" y="92"/>
                </a:cubicBezTo>
                <a:cubicBezTo>
                  <a:pt x="188" y="90"/>
                  <a:pt x="191" y="89"/>
                  <a:pt x="194" y="89"/>
                </a:cubicBezTo>
                <a:cubicBezTo>
                  <a:pt x="197" y="89"/>
                  <a:pt x="200" y="90"/>
                  <a:pt x="202" y="92"/>
                </a:cubicBezTo>
                <a:cubicBezTo>
                  <a:pt x="241" y="130"/>
                  <a:pt x="241" y="130"/>
                  <a:pt x="241" y="130"/>
                </a:cubicBezTo>
                <a:cubicBezTo>
                  <a:pt x="279" y="93"/>
                  <a:pt x="279" y="93"/>
                  <a:pt x="279" y="93"/>
                </a:cubicBezTo>
                <a:cubicBezTo>
                  <a:pt x="281" y="90"/>
                  <a:pt x="284" y="89"/>
                  <a:pt x="287" y="89"/>
                </a:cubicBezTo>
                <a:cubicBezTo>
                  <a:pt x="291" y="89"/>
                  <a:pt x="293" y="90"/>
                  <a:pt x="296" y="93"/>
                </a:cubicBezTo>
                <a:cubicBezTo>
                  <a:pt x="298" y="95"/>
                  <a:pt x="299" y="98"/>
                  <a:pt x="299" y="101"/>
                </a:cubicBezTo>
                <a:cubicBezTo>
                  <a:pt x="299" y="104"/>
                  <a:pt x="298" y="107"/>
                  <a:pt x="296" y="109"/>
                </a:cubicBezTo>
                <a:cubicBezTo>
                  <a:pt x="296" y="109"/>
                  <a:pt x="285" y="119"/>
                  <a:pt x="274" y="130"/>
                </a:cubicBezTo>
                <a:cubicBezTo>
                  <a:pt x="269" y="135"/>
                  <a:pt x="264" y="140"/>
                  <a:pt x="259" y="144"/>
                </a:cubicBezTo>
                <a:cubicBezTo>
                  <a:pt x="257" y="146"/>
                  <a:pt x="256" y="148"/>
                  <a:pt x="255" y="149"/>
                </a:cubicBezTo>
                <a:cubicBezTo>
                  <a:pt x="252" y="151"/>
                  <a:pt x="252" y="151"/>
                  <a:pt x="252" y="152"/>
                </a:cubicBezTo>
                <a:cubicBezTo>
                  <a:pt x="252" y="166"/>
                  <a:pt x="252" y="166"/>
                  <a:pt x="252" y="166"/>
                </a:cubicBezTo>
                <a:cubicBezTo>
                  <a:pt x="287" y="166"/>
                  <a:pt x="287" y="166"/>
                  <a:pt x="287" y="166"/>
                </a:cubicBezTo>
                <a:cubicBezTo>
                  <a:pt x="294" y="166"/>
                  <a:pt x="299" y="171"/>
                  <a:pt x="299" y="178"/>
                </a:cubicBezTo>
                <a:cubicBezTo>
                  <a:pt x="299" y="184"/>
                  <a:pt x="294" y="189"/>
                  <a:pt x="287" y="189"/>
                </a:cubicBezTo>
                <a:cubicBezTo>
                  <a:pt x="252" y="189"/>
                  <a:pt x="252" y="189"/>
                  <a:pt x="252" y="189"/>
                </a:cubicBezTo>
                <a:cubicBezTo>
                  <a:pt x="252" y="218"/>
                  <a:pt x="252" y="218"/>
                  <a:pt x="252" y="218"/>
                </a:cubicBezTo>
                <a:cubicBezTo>
                  <a:pt x="287" y="218"/>
                  <a:pt x="287" y="218"/>
                  <a:pt x="287" y="218"/>
                </a:cubicBezTo>
                <a:cubicBezTo>
                  <a:pt x="294" y="218"/>
                  <a:pt x="299" y="223"/>
                  <a:pt x="299" y="229"/>
                </a:cubicBezTo>
                <a:cubicBezTo>
                  <a:pt x="299" y="236"/>
                  <a:pt x="294" y="241"/>
                  <a:pt x="287" y="241"/>
                </a:cubicBezTo>
                <a:cubicBezTo>
                  <a:pt x="252" y="241"/>
                  <a:pt x="252" y="241"/>
                  <a:pt x="252" y="241"/>
                </a:cubicBezTo>
                <a:cubicBezTo>
                  <a:pt x="252" y="281"/>
                  <a:pt x="252" y="281"/>
                  <a:pt x="252" y="281"/>
                </a:cubicBezTo>
                <a:cubicBezTo>
                  <a:pt x="252" y="287"/>
                  <a:pt x="247" y="292"/>
                  <a:pt x="241" y="292"/>
                </a:cubicBezTo>
                <a:lnTo>
                  <a:pt x="241" y="293"/>
                </a:lnTo>
                <a:close/>
                <a:moveTo>
                  <a:pt x="267" y="467"/>
                </a:moveTo>
                <a:cubicBezTo>
                  <a:pt x="267" y="467"/>
                  <a:pt x="267" y="467"/>
                  <a:pt x="267" y="467"/>
                </a:cubicBezTo>
                <a:cubicBezTo>
                  <a:pt x="267" y="467"/>
                  <a:pt x="226" y="467"/>
                  <a:pt x="208" y="467"/>
                </a:cubicBezTo>
                <a:cubicBezTo>
                  <a:pt x="202" y="467"/>
                  <a:pt x="189" y="465"/>
                  <a:pt x="180" y="463"/>
                </a:cubicBezTo>
                <a:cubicBezTo>
                  <a:pt x="159" y="457"/>
                  <a:pt x="127" y="446"/>
                  <a:pt x="95" y="424"/>
                </a:cubicBezTo>
                <a:cubicBezTo>
                  <a:pt x="56" y="398"/>
                  <a:pt x="27" y="364"/>
                  <a:pt x="9" y="323"/>
                </a:cubicBezTo>
                <a:cubicBezTo>
                  <a:pt x="4" y="312"/>
                  <a:pt x="0" y="277"/>
                  <a:pt x="13" y="258"/>
                </a:cubicBezTo>
                <a:cubicBezTo>
                  <a:pt x="19" y="249"/>
                  <a:pt x="28" y="244"/>
                  <a:pt x="39" y="244"/>
                </a:cubicBezTo>
                <a:cubicBezTo>
                  <a:pt x="53" y="244"/>
                  <a:pt x="69" y="252"/>
                  <a:pt x="88" y="271"/>
                </a:cubicBezTo>
                <a:cubicBezTo>
                  <a:pt x="99" y="281"/>
                  <a:pt x="107" y="290"/>
                  <a:pt x="114" y="300"/>
                </a:cubicBezTo>
                <a:cubicBezTo>
                  <a:pt x="114" y="300"/>
                  <a:pt x="114" y="300"/>
                  <a:pt x="114" y="300"/>
                </a:cubicBezTo>
                <a:cubicBezTo>
                  <a:pt x="139" y="331"/>
                  <a:pt x="160" y="359"/>
                  <a:pt x="282" y="366"/>
                </a:cubicBezTo>
                <a:cubicBezTo>
                  <a:pt x="285" y="366"/>
                  <a:pt x="285" y="366"/>
                  <a:pt x="285" y="366"/>
                </a:cubicBezTo>
                <a:cubicBezTo>
                  <a:pt x="283" y="364"/>
                  <a:pt x="283" y="364"/>
                  <a:pt x="283" y="364"/>
                </a:cubicBezTo>
                <a:cubicBezTo>
                  <a:pt x="276" y="354"/>
                  <a:pt x="272" y="347"/>
                  <a:pt x="269" y="343"/>
                </a:cubicBezTo>
                <a:cubicBezTo>
                  <a:pt x="263" y="333"/>
                  <a:pt x="261" y="317"/>
                  <a:pt x="268" y="305"/>
                </a:cubicBezTo>
                <a:cubicBezTo>
                  <a:pt x="273" y="296"/>
                  <a:pt x="283" y="291"/>
                  <a:pt x="295" y="291"/>
                </a:cubicBezTo>
                <a:cubicBezTo>
                  <a:pt x="310" y="291"/>
                  <a:pt x="329" y="298"/>
                  <a:pt x="353" y="314"/>
                </a:cubicBezTo>
                <a:cubicBezTo>
                  <a:pt x="353" y="314"/>
                  <a:pt x="353" y="314"/>
                  <a:pt x="353" y="314"/>
                </a:cubicBezTo>
                <a:cubicBezTo>
                  <a:pt x="353" y="314"/>
                  <a:pt x="353" y="314"/>
                  <a:pt x="353" y="314"/>
                </a:cubicBezTo>
                <a:cubicBezTo>
                  <a:pt x="354" y="314"/>
                  <a:pt x="354" y="314"/>
                  <a:pt x="354" y="314"/>
                </a:cubicBezTo>
                <a:cubicBezTo>
                  <a:pt x="367" y="321"/>
                  <a:pt x="415" y="345"/>
                  <a:pt x="458" y="354"/>
                </a:cubicBezTo>
                <a:cubicBezTo>
                  <a:pt x="466" y="356"/>
                  <a:pt x="471" y="362"/>
                  <a:pt x="471" y="370"/>
                </a:cubicBezTo>
                <a:cubicBezTo>
                  <a:pt x="471" y="452"/>
                  <a:pt x="471" y="452"/>
                  <a:pt x="471" y="452"/>
                </a:cubicBezTo>
                <a:cubicBezTo>
                  <a:pt x="471" y="460"/>
                  <a:pt x="464" y="467"/>
                  <a:pt x="455" y="467"/>
                </a:cubicBezTo>
                <a:cubicBezTo>
                  <a:pt x="267" y="467"/>
                  <a:pt x="267" y="467"/>
                  <a:pt x="267" y="467"/>
                </a:cubicBezTo>
                <a:close/>
                <a:moveTo>
                  <a:pt x="37" y="297"/>
                </a:moveTo>
                <a:cubicBezTo>
                  <a:pt x="37" y="298"/>
                  <a:pt x="36" y="304"/>
                  <a:pt x="39" y="310"/>
                </a:cubicBezTo>
                <a:cubicBezTo>
                  <a:pt x="39" y="310"/>
                  <a:pt x="39" y="310"/>
                  <a:pt x="39" y="310"/>
                </a:cubicBezTo>
                <a:cubicBezTo>
                  <a:pt x="73" y="388"/>
                  <a:pt x="145" y="420"/>
                  <a:pt x="185" y="431"/>
                </a:cubicBezTo>
                <a:cubicBezTo>
                  <a:pt x="185" y="431"/>
                  <a:pt x="185" y="431"/>
                  <a:pt x="185" y="431"/>
                </a:cubicBezTo>
                <a:cubicBezTo>
                  <a:pt x="204" y="436"/>
                  <a:pt x="237" y="436"/>
                  <a:pt x="238" y="436"/>
                </a:cubicBezTo>
                <a:cubicBezTo>
                  <a:pt x="439" y="436"/>
                  <a:pt x="439" y="436"/>
                  <a:pt x="439" y="436"/>
                </a:cubicBezTo>
                <a:cubicBezTo>
                  <a:pt x="439" y="382"/>
                  <a:pt x="439" y="382"/>
                  <a:pt x="439" y="382"/>
                </a:cubicBezTo>
                <a:cubicBezTo>
                  <a:pt x="438" y="382"/>
                  <a:pt x="438" y="382"/>
                  <a:pt x="438" y="382"/>
                </a:cubicBezTo>
                <a:cubicBezTo>
                  <a:pt x="398" y="372"/>
                  <a:pt x="358" y="352"/>
                  <a:pt x="343" y="345"/>
                </a:cubicBezTo>
                <a:cubicBezTo>
                  <a:pt x="341" y="343"/>
                  <a:pt x="338" y="342"/>
                  <a:pt x="336" y="341"/>
                </a:cubicBezTo>
                <a:cubicBezTo>
                  <a:pt x="327" y="335"/>
                  <a:pt x="314" y="330"/>
                  <a:pt x="314" y="329"/>
                </a:cubicBezTo>
                <a:cubicBezTo>
                  <a:pt x="311" y="328"/>
                  <a:pt x="309" y="328"/>
                  <a:pt x="307" y="328"/>
                </a:cubicBezTo>
                <a:cubicBezTo>
                  <a:pt x="305" y="328"/>
                  <a:pt x="304" y="329"/>
                  <a:pt x="303" y="330"/>
                </a:cubicBezTo>
                <a:cubicBezTo>
                  <a:pt x="302" y="332"/>
                  <a:pt x="303" y="335"/>
                  <a:pt x="306" y="339"/>
                </a:cubicBezTo>
                <a:cubicBezTo>
                  <a:pt x="306" y="339"/>
                  <a:pt x="323" y="364"/>
                  <a:pt x="331" y="374"/>
                </a:cubicBezTo>
                <a:cubicBezTo>
                  <a:pt x="334" y="379"/>
                  <a:pt x="335" y="385"/>
                  <a:pt x="332" y="391"/>
                </a:cubicBezTo>
                <a:cubicBezTo>
                  <a:pt x="330" y="394"/>
                  <a:pt x="326" y="399"/>
                  <a:pt x="318" y="399"/>
                </a:cubicBezTo>
                <a:cubicBezTo>
                  <a:pt x="318" y="399"/>
                  <a:pt x="318" y="399"/>
                  <a:pt x="317" y="399"/>
                </a:cubicBezTo>
                <a:cubicBezTo>
                  <a:pt x="147" y="395"/>
                  <a:pt x="118" y="358"/>
                  <a:pt x="88" y="319"/>
                </a:cubicBezTo>
                <a:cubicBezTo>
                  <a:pt x="81" y="310"/>
                  <a:pt x="74" y="302"/>
                  <a:pt x="66" y="293"/>
                </a:cubicBezTo>
                <a:cubicBezTo>
                  <a:pt x="57" y="285"/>
                  <a:pt x="57" y="285"/>
                  <a:pt x="56" y="285"/>
                </a:cubicBezTo>
                <a:cubicBezTo>
                  <a:pt x="55" y="285"/>
                  <a:pt x="55" y="285"/>
                  <a:pt x="55" y="285"/>
                </a:cubicBezTo>
                <a:cubicBezTo>
                  <a:pt x="53" y="284"/>
                  <a:pt x="51" y="284"/>
                  <a:pt x="49" y="284"/>
                </a:cubicBezTo>
                <a:cubicBezTo>
                  <a:pt x="43" y="284"/>
                  <a:pt x="38" y="289"/>
                  <a:pt x="37" y="297"/>
                </a:cubicBezTo>
                <a:close/>
                <a:moveTo>
                  <a:pt x="37" y="297"/>
                </a:moveTo>
                <a:cubicBezTo>
                  <a:pt x="37" y="297"/>
                  <a:pt x="37" y="297"/>
                  <a:pt x="37" y="297"/>
                </a:cubicBezTo>
              </a:path>
            </a:pathLst>
          </a:custGeom>
          <a:solidFill>
            <a:srgbClr val="FFFFFF"/>
          </a:solidFill>
          <a:ln w="3175">
            <a:solidFill>
              <a:schemeClr val="bg1"/>
            </a:solidFill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pic>
        <p:nvPicPr>
          <p:cNvPr id="9" name="图形 8">
            <a:extLst>
              <a:ext uri="{FF2B5EF4-FFF2-40B4-BE49-F238E27FC236}">
                <a16:creationId xmlns:a16="http://schemas.microsoft.com/office/drawing/2014/main" id="{C5476533-4F1F-E14E-91E0-E34F47F72A6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7153007" y="3273548"/>
            <a:ext cx="486156" cy="486156"/>
          </a:xfrm>
          <a:prstGeom prst="rect">
            <a:avLst/>
          </a:prstGeom>
        </p:spPr>
      </p:pic>
      <p:pic>
        <p:nvPicPr>
          <p:cNvPr id="15" name="图形 14">
            <a:extLst>
              <a:ext uri="{FF2B5EF4-FFF2-40B4-BE49-F238E27FC236}">
                <a16:creationId xmlns:a16="http://schemas.microsoft.com/office/drawing/2014/main" id="{CFC98867-9ABD-3845-BA4F-255ADC571BA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1905991" y="3230687"/>
            <a:ext cx="529910" cy="5299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88789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  <p:bldP spid="5" grpId="0"/>
      <p:bldP spid="6" grpId="0"/>
      <p:bldP spid="45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>
            <a:extLst>
              <a:ext uri="{FF2B5EF4-FFF2-40B4-BE49-F238E27FC236}">
                <a16:creationId xmlns:a16="http://schemas.microsoft.com/office/drawing/2014/main" id="{7FCBE5BF-E64E-DD4F-9F33-1CD4AFDF5F1E}"/>
              </a:ext>
            </a:extLst>
          </p:cNvPr>
          <p:cNvGrpSpPr/>
          <p:nvPr/>
        </p:nvGrpSpPr>
        <p:grpSpPr>
          <a:xfrm>
            <a:off x="5436899" y="4691113"/>
            <a:ext cx="1439999" cy="1440000"/>
            <a:chOff x="8701801" y="3186158"/>
            <a:chExt cx="1439999" cy="1440000"/>
          </a:xfrm>
          <a:solidFill>
            <a:schemeClr val="bg1"/>
          </a:solidFill>
        </p:grpSpPr>
        <p:sp>
          <p:nvSpPr>
            <p:cNvPr id="47" name="椭圆 46">
              <a:extLst>
                <a:ext uri="{FF2B5EF4-FFF2-40B4-BE49-F238E27FC236}">
                  <a16:creationId xmlns:a16="http://schemas.microsoft.com/office/drawing/2014/main" id="{FBFEF50E-75F7-435E-BE17-1C6004584383}"/>
                </a:ext>
              </a:extLst>
            </p:cNvPr>
            <p:cNvSpPr/>
            <p:nvPr/>
          </p:nvSpPr>
          <p:spPr>
            <a:xfrm>
              <a:off x="8701801" y="3186158"/>
              <a:ext cx="1439999" cy="1440000"/>
            </a:xfrm>
            <a:prstGeom prst="ellipse">
              <a:avLst/>
            </a:prstGeom>
            <a:grpFill/>
            <a:ln w="50800">
              <a:solidFill>
                <a:srgbClr val="01AF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pic>
          <p:nvPicPr>
            <p:cNvPr id="3" name="图片 2">
              <a:extLst>
                <a:ext uri="{FF2B5EF4-FFF2-40B4-BE49-F238E27FC236}">
                  <a16:creationId xmlns:a16="http://schemas.microsoft.com/office/drawing/2014/main" id="{A9C75997-E176-412B-8ACC-687EF4FAF44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52630"/>
            <a:stretch/>
          </p:blipFill>
          <p:spPr>
            <a:xfrm>
              <a:off x="8905193" y="3519859"/>
              <a:ext cx="1033213" cy="744167"/>
            </a:xfrm>
            <a:prstGeom prst="rect">
              <a:avLst/>
            </a:prstGeom>
            <a:grpFill/>
          </p:spPr>
        </p:pic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A8BF394D-6C8A-9D44-829E-7436EC83DD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You Can Start from Wherever You are</a:t>
            </a:r>
            <a:endParaRPr lang="en-CN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77E42AE-34F3-F54E-816D-CC88364DD398}"/>
              </a:ext>
            </a:extLst>
          </p:cNvPr>
          <p:cNvSpPr txBox="1"/>
          <p:nvPr/>
        </p:nvSpPr>
        <p:spPr>
          <a:xfrm>
            <a:off x="2104412" y="3348693"/>
            <a:ext cx="207520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dirty="0">
                <a:solidFill>
                  <a:schemeClr val="bg1"/>
                </a:solidFill>
                <a:latin typeface="Century Gothic" panose="020B0502020202020204" pitchFamily="34" charset="0"/>
              </a:rPr>
              <a:t>Build new </a:t>
            </a:r>
          </a:p>
          <a:p>
            <a:pPr algn="ctr"/>
            <a:r>
              <a:rPr lang="en-US" sz="1400" dirty="0">
                <a:solidFill>
                  <a:schemeClr val="bg1"/>
                </a:solidFill>
                <a:latin typeface="Century Gothic" panose="020B0502020202020204" pitchFamily="34" charset="0"/>
              </a:rPr>
              <a:t>cloud-native apps</a:t>
            </a:r>
            <a:endParaRPr lang="en-CN" sz="140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CF63086-F8CE-0240-BC06-829B1E173408}"/>
              </a:ext>
            </a:extLst>
          </p:cNvPr>
          <p:cNvSpPr txBox="1"/>
          <p:nvPr/>
        </p:nvSpPr>
        <p:spPr>
          <a:xfrm>
            <a:off x="4836230" y="3252167"/>
            <a:ext cx="2478969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dirty="0">
                <a:solidFill>
                  <a:schemeClr val="bg1"/>
                </a:solidFill>
                <a:latin typeface="Century Gothic" panose="020B0502020202020204" pitchFamily="34" charset="0"/>
              </a:rPr>
              <a:t>Refactor traditional apps to cloud-native architecture</a:t>
            </a:r>
            <a:endParaRPr lang="en-CN" sz="140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385C389D-C6E3-4349-90B9-C5776EFDC082}"/>
              </a:ext>
            </a:extLst>
          </p:cNvPr>
          <p:cNvSpPr txBox="1"/>
          <p:nvPr/>
        </p:nvSpPr>
        <p:spPr>
          <a:xfrm>
            <a:off x="7668331" y="3252167"/>
            <a:ext cx="2669004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dirty="0">
                <a:solidFill>
                  <a:schemeClr val="bg1"/>
                </a:solidFill>
                <a:latin typeface="Century Gothic" panose="020B0502020202020204" pitchFamily="34" charset="0"/>
              </a:rPr>
              <a:t>Migrate cloud-native apps from public cloud to on-premises cloud</a:t>
            </a:r>
            <a:endParaRPr lang="en-CN" sz="140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grpSp>
        <p:nvGrpSpPr>
          <p:cNvPr id="5" name="组合 4">
            <a:extLst>
              <a:ext uri="{FF2B5EF4-FFF2-40B4-BE49-F238E27FC236}">
                <a16:creationId xmlns:a16="http://schemas.microsoft.com/office/drawing/2014/main" id="{FF3CC409-0718-4936-BE12-79266020DCBC}"/>
              </a:ext>
            </a:extLst>
          </p:cNvPr>
          <p:cNvGrpSpPr/>
          <p:nvPr/>
        </p:nvGrpSpPr>
        <p:grpSpPr>
          <a:xfrm>
            <a:off x="8174215" y="1787679"/>
            <a:ext cx="1151479" cy="1092938"/>
            <a:chOff x="8279860" y="2224372"/>
            <a:chExt cx="1434915" cy="1361966"/>
          </a:xfrm>
          <a:solidFill>
            <a:srgbClr val="01AFF0"/>
          </a:solidFill>
        </p:grpSpPr>
        <p:pic>
          <p:nvPicPr>
            <p:cNvPr id="13" name="Content Placeholder 5" descr="Cloud">
              <a:extLst>
                <a:ext uri="{FF2B5EF4-FFF2-40B4-BE49-F238E27FC236}">
                  <a16:creationId xmlns:a16="http://schemas.microsoft.com/office/drawing/2014/main" id="{BB17D401-E606-0F40-9318-B22DDFE76115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8279860" y="2224372"/>
              <a:ext cx="801721" cy="801719"/>
            </a:xfrm>
            <a:prstGeom prst="rect">
              <a:avLst/>
            </a:prstGeom>
          </p:spPr>
        </p:pic>
        <p:sp>
          <p:nvSpPr>
            <p:cNvPr id="14" name="Cube 13">
              <a:extLst>
                <a:ext uri="{FF2B5EF4-FFF2-40B4-BE49-F238E27FC236}">
                  <a16:creationId xmlns:a16="http://schemas.microsoft.com/office/drawing/2014/main" id="{D6460E1F-D106-BE4E-9F93-78F9C2E0DACD}"/>
                </a:ext>
              </a:extLst>
            </p:cNvPr>
            <p:cNvSpPr/>
            <p:nvPr/>
          </p:nvSpPr>
          <p:spPr>
            <a:xfrm>
              <a:off x="9157062" y="3003226"/>
              <a:ext cx="471098" cy="583112"/>
            </a:xfrm>
            <a:prstGeom prst="cub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N" sz="1600" dirty="0"/>
            </a:p>
          </p:txBody>
        </p:sp>
        <p:sp>
          <p:nvSpPr>
            <p:cNvPr id="15" name="Curved Down Arrow 14">
              <a:extLst>
                <a:ext uri="{FF2B5EF4-FFF2-40B4-BE49-F238E27FC236}">
                  <a16:creationId xmlns:a16="http://schemas.microsoft.com/office/drawing/2014/main" id="{D0420B61-62D4-924A-9A62-4F2E52A94761}"/>
                </a:ext>
              </a:extLst>
            </p:cNvPr>
            <p:cNvSpPr/>
            <p:nvPr/>
          </p:nvSpPr>
          <p:spPr>
            <a:xfrm rot="2371147">
              <a:off x="9041984" y="2438135"/>
              <a:ext cx="672791" cy="277790"/>
            </a:xfrm>
            <a:prstGeom prst="curvedDownArrow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N" sz="1600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18" name="组合 17">
            <a:extLst>
              <a:ext uri="{FF2B5EF4-FFF2-40B4-BE49-F238E27FC236}">
                <a16:creationId xmlns:a16="http://schemas.microsoft.com/office/drawing/2014/main" id="{4C50D694-4F9E-4595-B0F0-D83B01ECFCFB}"/>
              </a:ext>
            </a:extLst>
          </p:cNvPr>
          <p:cNvGrpSpPr>
            <a:grpSpLocks noChangeAspect="1"/>
          </p:cNvGrpSpPr>
          <p:nvPr/>
        </p:nvGrpSpPr>
        <p:grpSpPr>
          <a:xfrm>
            <a:off x="2488438" y="4953981"/>
            <a:ext cx="900000" cy="900000"/>
            <a:chOff x="6658359" y="2308621"/>
            <a:chExt cx="1080000" cy="1080000"/>
          </a:xfrm>
        </p:grpSpPr>
        <p:sp>
          <p:nvSpPr>
            <p:cNvPr id="52" name="任意多边形 1">
              <a:extLst>
                <a:ext uri="{FF2B5EF4-FFF2-40B4-BE49-F238E27FC236}">
                  <a16:creationId xmlns:a16="http://schemas.microsoft.com/office/drawing/2014/main" id="{2BD495CA-7CF3-48FB-8F3F-2A2C477EB4C4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6658359" y="2308621"/>
              <a:ext cx="1080000" cy="1080000"/>
            </a:xfrm>
            <a:custGeom>
              <a:avLst/>
              <a:gdLst>
                <a:gd name="connsiteX0" fmla="*/ 0 w 1776758"/>
                <a:gd name="connsiteY0" fmla="*/ 888379 h 1776758"/>
                <a:gd name="connsiteX1" fmla="*/ 888379 w 1776758"/>
                <a:gd name="connsiteY1" fmla="*/ 0 h 1776758"/>
                <a:gd name="connsiteX2" fmla="*/ 1776758 w 1776758"/>
                <a:gd name="connsiteY2" fmla="*/ 888379 h 1776758"/>
                <a:gd name="connsiteX3" fmla="*/ 888379 w 1776758"/>
                <a:gd name="connsiteY3" fmla="*/ 1776758 h 1776758"/>
                <a:gd name="connsiteX4" fmla="*/ 0 w 1776758"/>
                <a:gd name="connsiteY4" fmla="*/ 888379 h 17767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776758" h="1776758">
                  <a:moveTo>
                    <a:pt x="0" y="888379"/>
                  </a:moveTo>
                  <a:cubicBezTo>
                    <a:pt x="0" y="397741"/>
                    <a:pt x="397741" y="0"/>
                    <a:pt x="888379" y="0"/>
                  </a:cubicBezTo>
                  <a:cubicBezTo>
                    <a:pt x="1379017" y="0"/>
                    <a:pt x="1776758" y="397741"/>
                    <a:pt x="1776758" y="888379"/>
                  </a:cubicBezTo>
                  <a:cubicBezTo>
                    <a:pt x="1776758" y="1379017"/>
                    <a:pt x="1379017" y="1776758"/>
                    <a:pt x="888379" y="1776758"/>
                  </a:cubicBezTo>
                  <a:cubicBezTo>
                    <a:pt x="397741" y="1776758"/>
                    <a:pt x="0" y="1379017"/>
                    <a:pt x="0" y="888379"/>
                  </a:cubicBezTo>
                  <a:close/>
                </a:path>
              </a:pathLst>
            </a:custGeom>
            <a:noFill/>
            <a:ln w="31750" cap="rnd">
              <a:solidFill>
                <a:srgbClr val="01AFF0"/>
              </a:solidFill>
              <a:prstDash val="solid"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309730" tIns="309730" rIns="309730" bIns="309730" numCol="1" spcCol="1270" anchor="ctr" anchorCtr="0">
              <a:noAutofit/>
            </a:bodyPr>
            <a:lstStyle/>
            <a:p>
              <a:pPr lvl="0" algn="ctr" defTabSz="17335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3900" kern="1200"/>
            </a:p>
          </p:txBody>
        </p:sp>
        <p:sp>
          <p:nvSpPr>
            <p:cNvPr id="69" name="文本框 68">
              <a:extLst>
                <a:ext uri="{FF2B5EF4-FFF2-40B4-BE49-F238E27FC236}">
                  <a16:creationId xmlns:a16="http://schemas.microsoft.com/office/drawing/2014/main" id="{DCFB5F56-8E81-4653-823E-095360B98F54}"/>
                </a:ext>
              </a:extLst>
            </p:cNvPr>
            <p:cNvSpPr txBox="1"/>
            <p:nvPr/>
          </p:nvSpPr>
          <p:spPr>
            <a:xfrm>
              <a:off x="6676954" y="2534014"/>
              <a:ext cx="1042811" cy="646331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1200" b="1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Physical</a:t>
              </a:r>
            </a:p>
            <a:p>
              <a:pPr algn="ctr"/>
              <a:r>
                <a:rPr lang="en-US" altLang="zh-CN" sz="1200" b="1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/</a:t>
              </a:r>
            </a:p>
            <a:p>
              <a:pPr algn="ctr"/>
              <a:r>
                <a:rPr lang="en-US" altLang="zh-CN" sz="1200" b="1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virtual</a:t>
              </a:r>
              <a:endParaRPr lang="en-CN" altLang="zh-CN" sz="1200" b="1" dirty="0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</p:grpSp>
      <p:grpSp>
        <p:nvGrpSpPr>
          <p:cNvPr id="20" name="组合 19">
            <a:extLst>
              <a:ext uri="{FF2B5EF4-FFF2-40B4-BE49-F238E27FC236}">
                <a16:creationId xmlns:a16="http://schemas.microsoft.com/office/drawing/2014/main" id="{A2D101ED-9851-43AB-8EE6-2EDF4B146803}"/>
              </a:ext>
            </a:extLst>
          </p:cNvPr>
          <p:cNvGrpSpPr>
            <a:grpSpLocks noChangeAspect="1"/>
          </p:cNvGrpSpPr>
          <p:nvPr/>
        </p:nvGrpSpPr>
        <p:grpSpPr>
          <a:xfrm>
            <a:off x="8788066" y="4946897"/>
            <a:ext cx="900000" cy="900000"/>
            <a:chOff x="6658355" y="4501418"/>
            <a:chExt cx="1079999" cy="1080000"/>
          </a:xfrm>
        </p:grpSpPr>
        <p:sp>
          <p:nvSpPr>
            <p:cNvPr id="56" name="任意多边形 3">
              <a:extLst>
                <a:ext uri="{FF2B5EF4-FFF2-40B4-BE49-F238E27FC236}">
                  <a16:creationId xmlns:a16="http://schemas.microsoft.com/office/drawing/2014/main" id="{37B6BCF8-78EF-46C3-8212-E932D04C6435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6658355" y="4501418"/>
              <a:ext cx="1079999" cy="1080000"/>
            </a:xfrm>
            <a:custGeom>
              <a:avLst/>
              <a:gdLst>
                <a:gd name="connsiteX0" fmla="*/ 0 w 1776758"/>
                <a:gd name="connsiteY0" fmla="*/ 888379 h 1776758"/>
                <a:gd name="connsiteX1" fmla="*/ 888379 w 1776758"/>
                <a:gd name="connsiteY1" fmla="*/ 0 h 1776758"/>
                <a:gd name="connsiteX2" fmla="*/ 1776758 w 1776758"/>
                <a:gd name="connsiteY2" fmla="*/ 888379 h 1776758"/>
                <a:gd name="connsiteX3" fmla="*/ 888379 w 1776758"/>
                <a:gd name="connsiteY3" fmla="*/ 1776758 h 1776758"/>
                <a:gd name="connsiteX4" fmla="*/ 0 w 1776758"/>
                <a:gd name="connsiteY4" fmla="*/ 888379 h 17767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776758" h="1776758">
                  <a:moveTo>
                    <a:pt x="0" y="888379"/>
                  </a:moveTo>
                  <a:cubicBezTo>
                    <a:pt x="0" y="397741"/>
                    <a:pt x="397741" y="0"/>
                    <a:pt x="888379" y="0"/>
                  </a:cubicBezTo>
                  <a:cubicBezTo>
                    <a:pt x="1379017" y="0"/>
                    <a:pt x="1776758" y="397741"/>
                    <a:pt x="1776758" y="888379"/>
                  </a:cubicBezTo>
                  <a:cubicBezTo>
                    <a:pt x="1776758" y="1379017"/>
                    <a:pt x="1379017" y="1776758"/>
                    <a:pt x="888379" y="1776758"/>
                  </a:cubicBezTo>
                  <a:cubicBezTo>
                    <a:pt x="397741" y="1776758"/>
                    <a:pt x="0" y="1379017"/>
                    <a:pt x="0" y="888379"/>
                  </a:cubicBezTo>
                  <a:close/>
                </a:path>
              </a:pathLst>
            </a:custGeom>
            <a:noFill/>
            <a:ln w="31750" cap="rnd" cmpd="sng">
              <a:solidFill>
                <a:srgbClr val="01AFF0"/>
              </a:solidFill>
              <a:prstDash val="solid"/>
              <a:round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309730" tIns="309730" rIns="309730" bIns="309730" numCol="1" spcCol="1270" anchor="ctr" anchorCtr="0">
              <a:noAutofit/>
            </a:bodyPr>
            <a:lstStyle/>
            <a:p>
              <a:pPr lvl="0" algn="ctr" defTabSz="17335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3900" kern="1200"/>
            </a:p>
          </p:txBody>
        </p:sp>
        <p:sp>
          <p:nvSpPr>
            <p:cNvPr id="70" name="TextBox 18">
              <a:extLst>
                <a:ext uri="{FF2B5EF4-FFF2-40B4-BE49-F238E27FC236}">
                  <a16:creationId xmlns:a16="http://schemas.microsoft.com/office/drawing/2014/main" id="{C3753C99-E246-4328-8523-5B472EA6B459}"/>
                </a:ext>
              </a:extLst>
            </p:cNvPr>
            <p:cNvSpPr txBox="1"/>
            <p:nvPr/>
          </p:nvSpPr>
          <p:spPr>
            <a:xfrm>
              <a:off x="6749783" y="4779808"/>
              <a:ext cx="897154" cy="5539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200" b="1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Public </a:t>
              </a:r>
            </a:p>
            <a:p>
              <a:pPr algn="ctr"/>
              <a:r>
                <a:rPr lang="en-US" sz="1200" b="1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clouds</a:t>
              </a:r>
              <a:endParaRPr lang="en-CN" sz="1200" b="1" dirty="0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</p:grpSp>
      <p:grpSp>
        <p:nvGrpSpPr>
          <p:cNvPr id="6" name="组合 5">
            <a:extLst>
              <a:ext uri="{FF2B5EF4-FFF2-40B4-BE49-F238E27FC236}">
                <a16:creationId xmlns:a16="http://schemas.microsoft.com/office/drawing/2014/main" id="{A0060A26-BCF9-404B-999C-5A8CD2B010F3}"/>
              </a:ext>
            </a:extLst>
          </p:cNvPr>
          <p:cNvGrpSpPr/>
          <p:nvPr/>
        </p:nvGrpSpPr>
        <p:grpSpPr>
          <a:xfrm>
            <a:off x="5436899" y="1887979"/>
            <a:ext cx="1036764" cy="1049415"/>
            <a:chOff x="4530088" y="1996974"/>
            <a:chExt cx="771835" cy="781253"/>
          </a:xfrm>
        </p:grpSpPr>
        <p:grpSp>
          <p:nvGrpSpPr>
            <p:cNvPr id="17" name="组合 16">
              <a:extLst>
                <a:ext uri="{FF2B5EF4-FFF2-40B4-BE49-F238E27FC236}">
                  <a16:creationId xmlns:a16="http://schemas.microsoft.com/office/drawing/2014/main" id="{A755A8AE-B9AB-4273-B1D0-15837A652628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4530088" y="1996974"/>
              <a:ext cx="771835" cy="781253"/>
              <a:chOff x="1961802" y="3466251"/>
              <a:chExt cx="1153959" cy="1168039"/>
            </a:xfrm>
          </p:grpSpPr>
          <p:grpSp>
            <p:nvGrpSpPr>
              <p:cNvPr id="32" name="组合 31">
                <a:extLst>
                  <a:ext uri="{FF2B5EF4-FFF2-40B4-BE49-F238E27FC236}">
                    <a16:creationId xmlns:a16="http://schemas.microsoft.com/office/drawing/2014/main" id="{A0453874-18DD-46B5-8C9F-08922CEC120C}"/>
                  </a:ext>
                </a:extLst>
              </p:cNvPr>
              <p:cNvGrpSpPr/>
              <p:nvPr/>
            </p:nvGrpSpPr>
            <p:grpSpPr>
              <a:xfrm>
                <a:off x="2581205" y="4079285"/>
                <a:ext cx="534556" cy="555005"/>
                <a:chOff x="2075186" y="4061475"/>
                <a:chExt cx="534556" cy="555005"/>
              </a:xfrm>
            </p:grpSpPr>
            <p:sp>
              <p:nvSpPr>
                <p:cNvPr id="8" name="Rounded Rectangle 7">
                  <a:extLst>
                    <a:ext uri="{FF2B5EF4-FFF2-40B4-BE49-F238E27FC236}">
                      <a16:creationId xmlns:a16="http://schemas.microsoft.com/office/drawing/2014/main" id="{468CC902-ED8E-7448-90FA-86155CC5A68A}"/>
                    </a:ext>
                  </a:extLst>
                </p:cNvPr>
                <p:cNvSpPr/>
                <p:nvPr/>
              </p:nvSpPr>
              <p:spPr>
                <a:xfrm>
                  <a:off x="2075186" y="4061475"/>
                  <a:ext cx="534556" cy="555005"/>
                </a:xfrm>
                <a:prstGeom prst="roundRect">
                  <a:avLst/>
                </a:prstGeom>
                <a:gradFill>
                  <a:gsLst>
                    <a:gs pos="100000">
                      <a:srgbClr val="2BC6EB"/>
                    </a:gs>
                    <a:gs pos="49000">
                      <a:srgbClr val="39A8DD"/>
                    </a:gs>
                  </a:gsLst>
                  <a:lin ang="2700000" scaled="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CN" sz="1600"/>
                </a:p>
              </p:txBody>
            </p:sp>
            <p:pic>
              <p:nvPicPr>
                <p:cNvPr id="9" name="Content Placeholder 5" descr="Cloud">
                  <a:extLst>
                    <a:ext uri="{FF2B5EF4-FFF2-40B4-BE49-F238E27FC236}">
                      <a16:creationId xmlns:a16="http://schemas.microsoft.com/office/drawing/2014/main" id="{909F0FE7-B2EE-AE4F-88CA-A7D39362FD8A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6">
                  <a:extLst>
                    <a:ext uri="{96DAC541-7B7A-43D3-8B79-37D633B846F1}">
                      <asvg:svgBlip xmlns:asvg="http://schemas.microsoft.com/office/drawing/2016/SVG/main" r:embed="rId7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2133656" y="4092069"/>
                  <a:ext cx="417616" cy="417616"/>
                </a:xfrm>
                <a:prstGeom prst="rect">
                  <a:avLst/>
                </a:prstGeom>
              </p:spPr>
            </p:pic>
          </p:grpSp>
          <p:sp>
            <p:nvSpPr>
              <p:cNvPr id="11" name="Rounded Rectangle 10">
                <a:extLst>
                  <a:ext uri="{FF2B5EF4-FFF2-40B4-BE49-F238E27FC236}">
                    <a16:creationId xmlns:a16="http://schemas.microsoft.com/office/drawing/2014/main" id="{68D54069-17DC-0549-9FC7-C0E6D843AE3B}"/>
                  </a:ext>
                </a:extLst>
              </p:cNvPr>
              <p:cNvSpPr/>
              <p:nvPr/>
            </p:nvSpPr>
            <p:spPr>
              <a:xfrm>
                <a:off x="1961802" y="3466251"/>
                <a:ext cx="477499" cy="495765"/>
              </a:xfrm>
              <a:prstGeom prst="roundRect">
                <a:avLst/>
              </a:prstGeom>
              <a:gradFill>
                <a:gsLst>
                  <a:gs pos="100000">
                    <a:srgbClr val="2BC6EB"/>
                  </a:gs>
                  <a:gs pos="49000">
                    <a:srgbClr val="39A8DD"/>
                  </a:gs>
                </a:gsLst>
                <a:lin ang="27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CN" sz="1600"/>
              </a:p>
            </p:txBody>
          </p:sp>
        </p:grpSp>
        <p:sp>
          <p:nvSpPr>
            <p:cNvPr id="22" name="箭头: 直角上 21">
              <a:extLst>
                <a:ext uri="{FF2B5EF4-FFF2-40B4-BE49-F238E27FC236}">
                  <a16:creationId xmlns:a16="http://schemas.microsoft.com/office/drawing/2014/main" id="{EA6E8707-EC9A-4F8C-B758-C4A427C703AE}"/>
                </a:ext>
              </a:extLst>
            </p:cNvPr>
            <p:cNvSpPr/>
            <p:nvPr/>
          </p:nvSpPr>
          <p:spPr>
            <a:xfrm flipV="1">
              <a:off x="4974802" y="2103030"/>
              <a:ext cx="218128" cy="217026"/>
            </a:xfrm>
            <a:prstGeom prst="bentUpArrow">
              <a:avLst/>
            </a:prstGeom>
            <a:noFill/>
            <a:ln w="15875">
              <a:solidFill>
                <a:srgbClr val="04AF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/>
            </a:p>
          </p:txBody>
        </p:sp>
        <p:sp>
          <p:nvSpPr>
            <p:cNvPr id="58" name="箭头: 直角上 57">
              <a:extLst>
                <a:ext uri="{FF2B5EF4-FFF2-40B4-BE49-F238E27FC236}">
                  <a16:creationId xmlns:a16="http://schemas.microsoft.com/office/drawing/2014/main" id="{37DCF65B-C4BF-4721-A69B-E1BFAFDB6E68}"/>
                </a:ext>
              </a:extLst>
            </p:cNvPr>
            <p:cNvSpPr/>
            <p:nvPr/>
          </p:nvSpPr>
          <p:spPr>
            <a:xfrm rot="5400000">
              <a:off x="4635220" y="2437984"/>
              <a:ext cx="218128" cy="217026"/>
            </a:xfrm>
            <a:prstGeom prst="bentUpArrow">
              <a:avLst/>
            </a:prstGeom>
            <a:noFill/>
            <a:ln w="15875">
              <a:solidFill>
                <a:srgbClr val="04AF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/>
            </a:p>
          </p:txBody>
        </p:sp>
      </p:grpSp>
      <p:cxnSp>
        <p:nvCxnSpPr>
          <p:cNvPr id="24" name="直线箭头连接符 23">
            <a:extLst>
              <a:ext uri="{FF2B5EF4-FFF2-40B4-BE49-F238E27FC236}">
                <a16:creationId xmlns:a16="http://schemas.microsoft.com/office/drawing/2014/main" id="{3AC9A2C4-6374-EC41-834B-EC27FF360FFA}"/>
              </a:ext>
            </a:extLst>
          </p:cNvPr>
          <p:cNvCxnSpPr>
            <a:cxnSpLocks/>
          </p:cNvCxnSpPr>
          <p:nvPr/>
        </p:nvCxnSpPr>
        <p:spPr>
          <a:xfrm>
            <a:off x="3445167" y="5419158"/>
            <a:ext cx="1840261" cy="0"/>
          </a:xfrm>
          <a:prstGeom prst="straightConnector1">
            <a:avLst/>
          </a:prstGeom>
          <a:ln w="19050">
            <a:solidFill>
              <a:srgbClr val="00B0F0"/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直线箭头连接符 42">
            <a:extLst>
              <a:ext uri="{FF2B5EF4-FFF2-40B4-BE49-F238E27FC236}">
                <a16:creationId xmlns:a16="http://schemas.microsoft.com/office/drawing/2014/main" id="{DE4B984F-597C-8D4D-89D4-A1A2FBEED9A0}"/>
              </a:ext>
            </a:extLst>
          </p:cNvPr>
          <p:cNvCxnSpPr>
            <a:cxnSpLocks/>
          </p:cNvCxnSpPr>
          <p:nvPr/>
        </p:nvCxnSpPr>
        <p:spPr>
          <a:xfrm flipH="1">
            <a:off x="7027158" y="5396897"/>
            <a:ext cx="1749421" cy="0"/>
          </a:xfrm>
          <a:prstGeom prst="straightConnector1">
            <a:avLst/>
          </a:prstGeom>
          <a:ln w="19050">
            <a:solidFill>
              <a:srgbClr val="00B0F0"/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0" name="组合 59">
            <a:extLst>
              <a:ext uri="{FF2B5EF4-FFF2-40B4-BE49-F238E27FC236}">
                <a16:creationId xmlns:a16="http://schemas.microsoft.com/office/drawing/2014/main" id="{929EF8EE-86B6-704B-9972-A2AC4CD6E59F}"/>
              </a:ext>
            </a:extLst>
          </p:cNvPr>
          <p:cNvGrpSpPr/>
          <p:nvPr/>
        </p:nvGrpSpPr>
        <p:grpSpPr>
          <a:xfrm>
            <a:off x="2723360" y="2011353"/>
            <a:ext cx="810455" cy="770028"/>
            <a:chOff x="2075186" y="4061476"/>
            <a:chExt cx="534556" cy="507891"/>
          </a:xfrm>
        </p:grpSpPr>
        <p:sp>
          <p:nvSpPr>
            <p:cNvPr id="62" name="Rounded Rectangle 7">
              <a:extLst>
                <a:ext uri="{FF2B5EF4-FFF2-40B4-BE49-F238E27FC236}">
                  <a16:creationId xmlns:a16="http://schemas.microsoft.com/office/drawing/2014/main" id="{5D97854E-28A0-9148-90BD-EB8C9E2B1191}"/>
                </a:ext>
              </a:extLst>
            </p:cNvPr>
            <p:cNvSpPr/>
            <p:nvPr/>
          </p:nvSpPr>
          <p:spPr>
            <a:xfrm>
              <a:off x="2075186" y="4061476"/>
              <a:ext cx="534556" cy="507891"/>
            </a:xfrm>
            <a:prstGeom prst="roundRect">
              <a:avLst/>
            </a:prstGeom>
            <a:gradFill>
              <a:gsLst>
                <a:gs pos="100000">
                  <a:srgbClr val="2BC6EB"/>
                </a:gs>
                <a:gs pos="49000">
                  <a:srgbClr val="39A8DD"/>
                </a:gs>
              </a:gsLst>
              <a:lin ang="27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N" sz="1600"/>
            </a:p>
          </p:txBody>
        </p:sp>
        <p:pic>
          <p:nvPicPr>
            <p:cNvPr id="63" name="Content Placeholder 5" descr="Cloud">
              <a:extLst>
                <a:ext uri="{FF2B5EF4-FFF2-40B4-BE49-F238E27FC236}">
                  <a16:creationId xmlns:a16="http://schemas.microsoft.com/office/drawing/2014/main" id="{F822FEE8-1945-E14E-A7DB-6000E752B66A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p:blipFill>
          <p:spPr>
            <a:xfrm>
              <a:off x="2133656" y="4092069"/>
              <a:ext cx="417616" cy="417616"/>
            </a:xfrm>
            <a:prstGeom prst="rect">
              <a:avLst/>
            </a:prstGeom>
          </p:spPr>
        </p:pic>
      </p:grpSp>
      <p:sp>
        <p:nvSpPr>
          <p:cNvPr id="31" name="矩形 30">
            <a:extLst>
              <a:ext uri="{FF2B5EF4-FFF2-40B4-BE49-F238E27FC236}">
                <a16:creationId xmlns:a16="http://schemas.microsoft.com/office/drawing/2014/main" id="{D5F774E0-0774-0448-B465-4357B65335CA}"/>
              </a:ext>
            </a:extLst>
          </p:cNvPr>
          <p:cNvSpPr/>
          <p:nvPr/>
        </p:nvSpPr>
        <p:spPr>
          <a:xfrm>
            <a:off x="1800931" y="3142288"/>
            <a:ext cx="2682169" cy="938798"/>
          </a:xfrm>
          <a:prstGeom prst="rect">
            <a:avLst/>
          </a:prstGeom>
          <a:noFill/>
          <a:ln w="15875" cap="rnd">
            <a:solidFill>
              <a:srgbClr val="39A8DD"/>
            </a:solidFill>
            <a:prstDash val="dash"/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4" name="矩形 63">
            <a:extLst>
              <a:ext uri="{FF2B5EF4-FFF2-40B4-BE49-F238E27FC236}">
                <a16:creationId xmlns:a16="http://schemas.microsoft.com/office/drawing/2014/main" id="{84839EE6-F0EE-8741-98EB-C7C90B4617E2}"/>
              </a:ext>
            </a:extLst>
          </p:cNvPr>
          <p:cNvSpPr/>
          <p:nvPr/>
        </p:nvSpPr>
        <p:spPr>
          <a:xfrm>
            <a:off x="4734631" y="3142288"/>
            <a:ext cx="2682169" cy="904883"/>
          </a:xfrm>
          <a:prstGeom prst="rect">
            <a:avLst/>
          </a:prstGeom>
          <a:noFill/>
          <a:ln w="15875" cap="rnd">
            <a:solidFill>
              <a:srgbClr val="39A8DD"/>
            </a:solidFill>
            <a:prstDash val="dash"/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5" name="矩形 64">
            <a:extLst>
              <a:ext uri="{FF2B5EF4-FFF2-40B4-BE49-F238E27FC236}">
                <a16:creationId xmlns:a16="http://schemas.microsoft.com/office/drawing/2014/main" id="{05C98BE7-FFC7-F743-BCB6-0E6D95614E45}"/>
              </a:ext>
            </a:extLst>
          </p:cNvPr>
          <p:cNvSpPr/>
          <p:nvPr/>
        </p:nvSpPr>
        <p:spPr>
          <a:xfrm>
            <a:off x="7668331" y="3142288"/>
            <a:ext cx="2682169" cy="900000"/>
          </a:xfrm>
          <a:prstGeom prst="rect">
            <a:avLst/>
          </a:prstGeom>
          <a:noFill/>
          <a:ln w="15875" cap="rnd">
            <a:solidFill>
              <a:srgbClr val="39A8DD"/>
            </a:solidFill>
            <a:prstDash val="dash"/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74630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8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矩形: 圆顶角 30">
            <a:extLst>
              <a:ext uri="{FF2B5EF4-FFF2-40B4-BE49-F238E27FC236}">
                <a16:creationId xmlns:a16="http://schemas.microsoft.com/office/drawing/2014/main" id="{BA9757B9-AFB1-4A16-8A30-4FFFA3D96528}"/>
              </a:ext>
            </a:extLst>
          </p:cNvPr>
          <p:cNvSpPr/>
          <p:nvPr/>
        </p:nvSpPr>
        <p:spPr>
          <a:xfrm>
            <a:off x="1079656" y="1693486"/>
            <a:ext cx="2962205" cy="510774"/>
          </a:xfrm>
          <a:prstGeom prst="round2SameRect">
            <a:avLst>
              <a:gd name="adj1" fmla="val 7497"/>
              <a:gd name="adj2" fmla="val 0"/>
            </a:avLst>
          </a:prstGeom>
          <a:solidFill>
            <a:schemeClr val="bg1"/>
          </a:solidFill>
          <a:ln w="31750"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Rectangle 4">
            <a:extLst>
              <a:ext uri="{FF2B5EF4-FFF2-40B4-BE49-F238E27FC236}">
                <a16:creationId xmlns:a16="http://schemas.microsoft.com/office/drawing/2014/main" id="{B7579486-DC50-4367-85EB-3C77676AFABA}"/>
              </a:ext>
            </a:extLst>
          </p:cNvPr>
          <p:cNvSpPr>
            <a:spLocks/>
          </p:cNvSpPr>
          <p:nvPr/>
        </p:nvSpPr>
        <p:spPr bwMode="auto">
          <a:xfrm>
            <a:off x="1081897" y="2311678"/>
            <a:ext cx="2957723" cy="3756332"/>
          </a:xfrm>
          <a:prstGeom prst="rect">
            <a:avLst/>
          </a:prstGeom>
          <a:noFill/>
          <a:ln w="12700">
            <a:solidFill>
              <a:srgbClr val="2BC6EB">
                <a:alpha val="85000"/>
              </a:srgbClr>
            </a:solidFill>
            <a:prstDash val="dash"/>
          </a:ln>
        </p:spPr>
        <p:txBody>
          <a:bodyPr lIns="0" tIns="0" rIns="0" bIns="0"/>
          <a:lstStyle/>
          <a:p>
            <a:pPr algn="ctr"/>
            <a:endParaRPr lang="es-ES" dirty="0">
              <a:latin typeface="Lato Light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F7CC764-A691-4147-9FE6-E33DFC68A4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 </a:t>
            </a:r>
            <a:endParaRPr lang="en-CN" dirty="0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ABF02228-E4A7-7D44-BA72-DDF334E760B4}"/>
              </a:ext>
            </a:extLst>
          </p:cNvPr>
          <p:cNvSpPr txBox="1">
            <a:spLocks/>
          </p:cNvSpPr>
          <p:nvPr/>
        </p:nvSpPr>
        <p:spPr>
          <a:xfrm>
            <a:off x="433938" y="495067"/>
            <a:ext cx="9095095" cy="51077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800" b="1" kern="1200">
                <a:solidFill>
                  <a:schemeClr val="bg1"/>
                </a:solidFill>
                <a:latin typeface="Century Gothic" panose="020B0502020202020204" pitchFamily="34" charset="0"/>
                <a:ea typeface="+mj-ea"/>
                <a:cs typeface="+mj-cs"/>
              </a:defRPr>
            </a:lvl1pPr>
          </a:lstStyle>
          <a:p>
            <a:r>
              <a:rPr lang="en-US" dirty="0"/>
              <a:t>Some Real World Use Cases of Containers and K8s</a:t>
            </a:r>
            <a:endParaRPr lang="en-CN" dirty="0"/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1B69B1BE-14A5-4A4A-8783-AD5D32B3FB52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1246758" y="2498899"/>
            <a:ext cx="2628000" cy="3334194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  <a:spcBef>
                <a:spcPts val="1600"/>
              </a:spcBef>
            </a:pPr>
            <a:r>
              <a:rPr lang="en-US" sz="1300" b="0" dirty="0"/>
              <a:t>The majority of customer-facing applications on Kubernetes</a:t>
            </a:r>
          </a:p>
          <a:p>
            <a:pPr>
              <a:lnSpc>
                <a:spcPct val="100000"/>
              </a:lnSpc>
              <a:spcBef>
                <a:spcPts val="1600"/>
              </a:spcBef>
            </a:pPr>
            <a:r>
              <a:rPr lang="en-US" sz="1300" dirty="0">
                <a:solidFill>
                  <a:srgbClr val="00B0F0"/>
                </a:solidFill>
              </a:rPr>
              <a:t>Development benefits: </a:t>
            </a:r>
            <a:r>
              <a:rPr lang="en-US" sz="1300" b="0" dirty="0"/>
              <a:t>deployments can now be pushed in a few minutes compared to 45 minutes with legacy infrastructure</a:t>
            </a:r>
          </a:p>
          <a:p>
            <a:pPr>
              <a:lnSpc>
                <a:spcPct val="100000"/>
              </a:lnSpc>
              <a:spcBef>
                <a:spcPts val="1600"/>
              </a:spcBef>
            </a:pPr>
            <a:r>
              <a:rPr lang="en-US" sz="1300" dirty="0">
                <a:solidFill>
                  <a:srgbClr val="00B0F0"/>
                </a:solidFill>
              </a:rPr>
              <a:t>Business benefits: </a:t>
            </a:r>
            <a:r>
              <a:rPr lang="en-US" sz="1300" b="0" dirty="0"/>
              <a:t>constantly delivering new features to stay ahead of the curve</a:t>
            </a:r>
          </a:p>
          <a:p>
            <a:pPr>
              <a:lnSpc>
                <a:spcPct val="100000"/>
              </a:lnSpc>
              <a:spcBef>
                <a:spcPts val="1600"/>
              </a:spcBef>
            </a:pPr>
            <a:endParaRPr lang="en-CN" sz="1300" dirty="0"/>
          </a:p>
        </p:txBody>
      </p:sp>
      <p:sp>
        <p:nvSpPr>
          <p:cNvPr id="26" name="矩形: 圆顶角 25">
            <a:extLst>
              <a:ext uri="{FF2B5EF4-FFF2-40B4-BE49-F238E27FC236}">
                <a16:creationId xmlns:a16="http://schemas.microsoft.com/office/drawing/2014/main" id="{D1CA4CD7-2401-4B81-B87B-2E65CB966E4E}"/>
              </a:ext>
            </a:extLst>
          </p:cNvPr>
          <p:cNvSpPr/>
          <p:nvPr/>
        </p:nvSpPr>
        <p:spPr>
          <a:xfrm>
            <a:off x="8188188" y="1693486"/>
            <a:ext cx="2962205" cy="510774"/>
          </a:xfrm>
          <a:prstGeom prst="round2SameRect">
            <a:avLst>
              <a:gd name="adj1" fmla="val 7497"/>
              <a:gd name="adj2" fmla="val 0"/>
            </a:avLst>
          </a:prstGeom>
          <a:solidFill>
            <a:schemeClr val="bg1"/>
          </a:solidFill>
          <a:ln w="31750"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Rectangle 4">
            <a:extLst>
              <a:ext uri="{FF2B5EF4-FFF2-40B4-BE49-F238E27FC236}">
                <a16:creationId xmlns:a16="http://schemas.microsoft.com/office/drawing/2014/main" id="{85D459D3-4CED-4293-B48E-8A9DC05C6D18}"/>
              </a:ext>
            </a:extLst>
          </p:cNvPr>
          <p:cNvSpPr>
            <a:spLocks/>
          </p:cNvSpPr>
          <p:nvPr/>
        </p:nvSpPr>
        <p:spPr bwMode="auto">
          <a:xfrm>
            <a:off x="8190429" y="2311678"/>
            <a:ext cx="2957723" cy="3756332"/>
          </a:xfrm>
          <a:prstGeom prst="rect">
            <a:avLst/>
          </a:prstGeom>
          <a:noFill/>
          <a:ln w="12700">
            <a:solidFill>
              <a:srgbClr val="2BC6EB">
                <a:alpha val="85000"/>
              </a:srgbClr>
            </a:solidFill>
            <a:prstDash val="dash"/>
          </a:ln>
        </p:spPr>
        <p:txBody>
          <a:bodyPr lIns="0" tIns="0" rIns="0" bIns="0"/>
          <a:lstStyle/>
          <a:p>
            <a:pPr algn="ctr"/>
            <a:endParaRPr lang="es-ES" dirty="0">
              <a:latin typeface="Lato Light"/>
            </a:endParaRPr>
          </a:p>
        </p:txBody>
      </p:sp>
      <p:sp>
        <p:nvSpPr>
          <p:cNvPr id="10" name="AutoShape 2" descr="Can someone give me a round cutout of the reddit logo here with transparent  background. I tried all i can buy there's always some kind of black  background generated. : cutouts">
            <a:extLst>
              <a:ext uri="{FF2B5EF4-FFF2-40B4-BE49-F238E27FC236}">
                <a16:creationId xmlns:a16="http://schemas.microsoft.com/office/drawing/2014/main" id="{AEDD1302-633B-E946-932A-503121D8DB70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9529034" y="2498899"/>
            <a:ext cx="280513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CN"/>
          </a:p>
        </p:txBody>
      </p:sp>
      <p:pic>
        <p:nvPicPr>
          <p:cNvPr id="1030" name="Picture 6">
            <a:extLst>
              <a:ext uri="{FF2B5EF4-FFF2-40B4-BE49-F238E27FC236}">
                <a16:creationId xmlns:a16="http://schemas.microsoft.com/office/drawing/2014/main" id="{BD1D49AC-DED5-2948-8048-DBC968C5CF3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51965" y="1771218"/>
            <a:ext cx="1046394" cy="3553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Content Placeholder 8">
            <a:extLst>
              <a:ext uri="{FF2B5EF4-FFF2-40B4-BE49-F238E27FC236}">
                <a16:creationId xmlns:a16="http://schemas.microsoft.com/office/drawing/2014/main" id="{B7B51553-531A-F345-9527-61BE7086ABE5}"/>
              </a:ext>
            </a:extLst>
          </p:cNvPr>
          <p:cNvSpPr txBox="1">
            <a:spLocks/>
          </p:cNvSpPr>
          <p:nvPr/>
        </p:nvSpPr>
        <p:spPr>
          <a:xfrm>
            <a:off x="8355290" y="2498899"/>
            <a:ext cx="2628000" cy="356911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Tx/>
              <a:buNone/>
              <a:defRPr sz="2000" b="1" kern="1200">
                <a:solidFill>
                  <a:schemeClr val="bg1"/>
                </a:solidFill>
                <a:latin typeface="Century Gothic" panose="020B0502020202020204" pitchFamily="34" charset="0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sz="2000" b="1" kern="1200">
                <a:solidFill>
                  <a:schemeClr val="bg1"/>
                </a:solidFill>
                <a:latin typeface="Century Gothic" panose="020B0502020202020204" pitchFamily="34" charset="0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sz="2000" b="1" kern="1200">
                <a:solidFill>
                  <a:schemeClr val="bg1"/>
                </a:solidFill>
                <a:latin typeface="Century Gothic" panose="020B0502020202020204" pitchFamily="34" charset="0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sz="2000" b="1" kern="1200">
                <a:solidFill>
                  <a:schemeClr val="bg1"/>
                </a:solidFill>
                <a:latin typeface="Century Gothic" panose="020B0502020202020204" pitchFamily="34" charset="0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sz="2000" b="1" kern="1200">
                <a:solidFill>
                  <a:schemeClr val="bg1"/>
                </a:solidFill>
                <a:latin typeface="Century Gothic" panose="020B0502020202020204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  <a:spcBef>
                <a:spcPts val="1600"/>
              </a:spcBef>
            </a:pPr>
            <a:r>
              <a:rPr lang="en-US" sz="1300" b="0" dirty="0"/>
              <a:t>Airbnb adopted Kubernetes to support</a:t>
            </a:r>
            <a:r>
              <a:rPr lang="zh-CN" altLang="en-US" sz="1300" b="0" dirty="0"/>
              <a:t> </a:t>
            </a:r>
            <a:r>
              <a:rPr lang="en-US" altLang="zh-CN" sz="1300" b="0" dirty="0"/>
              <a:t>their microservice architected platform</a:t>
            </a:r>
            <a:r>
              <a:rPr lang="en-US" sz="1300" b="0" dirty="0"/>
              <a:t> </a:t>
            </a:r>
          </a:p>
          <a:p>
            <a:pPr>
              <a:lnSpc>
                <a:spcPct val="100000"/>
              </a:lnSpc>
              <a:spcBef>
                <a:spcPts val="1600"/>
              </a:spcBef>
            </a:pPr>
            <a:r>
              <a:rPr lang="en-US" sz="1300" dirty="0">
                <a:solidFill>
                  <a:srgbClr val="00B0F0"/>
                </a:solidFill>
              </a:rPr>
              <a:t>Development benefits: </a:t>
            </a:r>
            <a:r>
              <a:rPr lang="en-US" sz="1300" b="0" dirty="0"/>
              <a:t>over 1,000 engineers concurrently are configuring and deploying over 250 critical services to Kubernetes (at a frequency of about 500 deploys per day on average).</a:t>
            </a:r>
          </a:p>
          <a:p>
            <a:pPr>
              <a:lnSpc>
                <a:spcPct val="100000"/>
              </a:lnSpc>
              <a:spcBef>
                <a:spcPts val="1600"/>
              </a:spcBef>
            </a:pPr>
            <a:r>
              <a:rPr lang="en-US" sz="1300" dirty="0">
                <a:solidFill>
                  <a:srgbClr val="00B0F0"/>
                </a:solidFill>
              </a:rPr>
              <a:t>Business benefits: </a:t>
            </a:r>
            <a:r>
              <a:rPr lang="en-US" sz="1300" b="0" dirty="0">
                <a:solidFill>
                  <a:prstClr val="white"/>
                </a:solidFill>
              </a:rPr>
              <a:t>new services can be added at a much faster speed and larger scale to support business needs</a:t>
            </a:r>
            <a:endParaRPr lang="en-US" sz="1300" b="0" dirty="0"/>
          </a:p>
          <a:p>
            <a:pPr>
              <a:lnSpc>
                <a:spcPct val="100000"/>
              </a:lnSpc>
              <a:spcBef>
                <a:spcPts val="1600"/>
              </a:spcBef>
            </a:pPr>
            <a:endParaRPr lang="en-CN" sz="1300" dirty="0"/>
          </a:p>
        </p:txBody>
      </p:sp>
      <p:pic>
        <p:nvPicPr>
          <p:cNvPr id="7" name="图片 6">
            <a:extLst>
              <a:ext uri="{FF2B5EF4-FFF2-40B4-BE49-F238E27FC236}">
                <a16:creationId xmlns:a16="http://schemas.microsoft.com/office/drawing/2014/main" id="{3375C584-E1BD-44A0-8846-C28B45AD712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01032" y="1798940"/>
            <a:ext cx="2319452" cy="312116"/>
          </a:xfrm>
          <a:prstGeom prst="rect">
            <a:avLst/>
          </a:prstGeom>
        </p:spPr>
      </p:pic>
      <p:sp>
        <p:nvSpPr>
          <p:cNvPr id="28" name="矩形: 圆顶角 27">
            <a:extLst>
              <a:ext uri="{FF2B5EF4-FFF2-40B4-BE49-F238E27FC236}">
                <a16:creationId xmlns:a16="http://schemas.microsoft.com/office/drawing/2014/main" id="{F15D87B5-8081-404F-A421-20C550EDB8D7}"/>
              </a:ext>
            </a:extLst>
          </p:cNvPr>
          <p:cNvSpPr/>
          <p:nvPr/>
        </p:nvSpPr>
        <p:spPr>
          <a:xfrm>
            <a:off x="4614897" y="1698935"/>
            <a:ext cx="2962205" cy="510774"/>
          </a:xfrm>
          <a:prstGeom prst="round2SameRect">
            <a:avLst>
              <a:gd name="adj1" fmla="val 7497"/>
              <a:gd name="adj2" fmla="val 0"/>
            </a:avLst>
          </a:prstGeom>
          <a:solidFill>
            <a:schemeClr val="bg1"/>
          </a:solidFill>
          <a:ln w="31750"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1974010E-56D8-AD4A-9561-2EC0B345CAA0}"/>
              </a:ext>
            </a:extLst>
          </p:cNvPr>
          <p:cNvSpPr txBox="1"/>
          <p:nvPr/>
        </p:nvSpPr>
        <p:spPr>
          <a:xfrm>
            <a:off x="4781999" y="2504348"/>
            <a:ext cx="2628000" cy="35035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1600"/>
              </a:spcBef>
            </a:pPr>
            <a:r>
              <a:rPr lang="en-US" sz="1300" dirty="0">
                <a:solidFill>
                  <a:schemeClr val="bg1"/>
                </a:solidFill>
                <a:latin typeface="Century Gothic" panose="020B0502020202020204" pitchFamily="34" charset="0"/>
              </a:rPr>
              <a:t>First moved their services to Docker, then to Kubernetes. </a:t>
            </a:r>
          </a:p>
          <a:p>
            <a:pPr>
              <a:spcBef>
                <a:spcPts val="1600"/>
              </a:spcBef>
            </a:pPr>
            <a:r>
              <a:rPr lang="en-US" sz="1300" b="1" dirty="0">
                <a:solidFill>
                  <a:srgbClr val="00B0F0"/>
                </a:solidFill>
                <a:latin typeface="Century Gothic" panose="020B0502020202020204" pitchFamily="34" charset="0"/>
              </a:rPr>
              <a:t>Development benefits:</a:t>
            </a:r>
            <a:r>
              <a:rPr lang="en-US" sz="1300" dirty="0">
                <a:solidFill>
                  <a:srgbClr val="00B0F0"/>
                </a:solidFill>
                <a:latin typeface="Century Gothic" panose="020B0502020202020204" pitchFamily="34" charset="0"/>
              </a:rPr>
              <a:t> </a:t>
            </a:r>
            <a:r>
              <a:rPr lang="en-US" sz="1300" dirty="0">
                <a:solidFill>
                  <a:schemeClr val="bg1"/>
                </a:solidFill>
                <a:latin typeface="Century Gothic" panose="020B0502020202020204" pitchFamily="34" charset="0"/>
              </a:rPr>
              <a:t>have removed a lot of manual work without making engineers worry about the underlying infrastructure.</a:t>
            </a:r>
            <a:endParaRPr lang="en-US" sz="1300" b="1" dirty="0">
              <a:solidFill>
                <a:prstClr val="white"/>
              </a:solidFill>
              <a:latin typeface="Century Gothic" panose="020B0502020202020204" pitchFamily="34" charset="0"/>
            </a:endParaRPr>
          </a:p>
          <a:p>
            <a:pPr>
              <a:spcBef>
                <a:spcPts val="1600"/>
              </a:spcBef>
            </a:pPr>
            <a:r>
              <a:rPr lang="en-US" sz="1300" b="1" dirty="0">
                <a:solidFill>
                  <a:srgbClr val="00B0F0"/>
                </a:solidFill>
                <a:latin typeface="Century Gothic" panose="020B0502020202020204" pitchFamily="34" charset="0"/>
              </a:rPr>
              <a:t>Business benefits: </a:t>
            </a:r>
            <a:r>
              <a:rPr lang="en-US" sz="1300" dirty="0">
                <a:solidFill>
                  <a:schemeClr val="bg1"/>
                </a:solidFill>
                <a:latin typeface="Century Gothic" panose="020B0502020202020204" pitchFamily="34" charset="0"/>
              </a:rPr>
              <a:t>now they can take ideas from ideation to production in a matter of minutes, whereas earlier they used to take hours or even days.  They have also cut down so much overhead cost by utilizing Kubernetes.</a:t>
            </a:r>
          </a:p>
        </p:txBody>
      </p:sp>
      <p:pic>
        <p:nvPicPr>
          <p:cNvPr id="5" name="图片 4">
            <a:extLst>
              <a:ext uri="{FF2B5EF4-FFF2-40B4-BE49-F238E27FC236}">
                <a16:creationId xmlns:a16="http://schemas.microsoft.com/office/drawing/2014/main" id="{4D058E54-D34D-46AE-93B3-961AA5439AD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306204" y="1754531"/>
            <a:ext cx="1579590" cy="409470"/>
          </a:xfrm>
          <a:prstGeom prst="rect">
            <a:avLst/>
          </a:prstGeom>
        </p:spPr>
      </p:pic>
      <p:sp>
        <p:nvSpPr>
          <p:cNvPr id="29" name="Rectangle 4">
            <a:extLst>
              <a:ext uri="{FF2B5EF4-FFF2-40B4-BE49-F238E27FC236}">
                <a16:creationId xmlns:a16="http://schemas.microsoft.com/office/drawing/2014/main" id="{9EED28E0-5AC7-4C46-B0D1-1C1C7ACBD70D}"/>
              </a:ext>
            </a:extLst>
          </p:cNvPr>
          <p:cNvSpPr>
            <a:spLocks/>
          </p:cNvSpPr>
          <p:nvPr/>
        </p:nvSpPr>
        <p:spPr bwMode="auto">
          <a:xfrm>
            <a:off x="4617138" y="2317127"/>
            <a:ext cx="2957723" cy="3756332"/>
          </a:xfrm>
          <a:prstGeom prst="rect">
            <a:avLst/>
          </a:prstGeom>
          <a:noFill/>
          <a:ln w="12700">
            <a:solidFill>
              <a:srgbClr val="2BC6EB">
                <a:alpha val="85000"/>
              </a:srgbClr>
            </a:solidFill>
            <a:prstDash val="dash"/>
          </a:ln>
        </p:spPr>
        <p:txBody>
          <a:bodyPr lIns="0" tIns="0" rIns="0" bIns="0"/>
          <a:lstStyle/>
          <a:p>
            <a:pPr algn="ctr"/>
            <a:endParaRPr lang="es-ES" dirty="0">
              <a:latin typeface="Lato Light"/>
            </a:endParaRPr>
          </a:p>
        </p:txBody>
      </p:sp>
    </p:spTree>
    <p:extLst>
      <p:ext uri="{BB962C8B-B14F-4D97-AF65-F5344CB8AC3E}">
        <p14:creationId xmlns:p14="http://schemas.microsoft.com/office/powerpoint/2010/main" val="261698392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>
            <a:extLst>
              <a:ext uri="{FF2B5EF4-FFF2-40B4-BE49-F238E27FC236}">
                <a16:creationId xmlns:a16="http://schemas.microsoft.com/office/drawing/2014/main" id="{A2E2D650-088B-F744-835B-0C5D1CBD45A9}"/>
              </a:ext>
            </a:extLst>
          </p:cNvPr>
          <p:cNvGrpSpPr/>
          <p:nvPr/>
        </p:nvGrpSpPr>
        <p:grpSpPr>
          <a:xfrm>
            <a:off x="625067" y="2670477"/>
            <a:ext cx="4392549" cy="2402287"/>
            <a:chOff x="630641" y="2827322"/>
            <a:chExt cx="4392549" cy="2402287"/>
          </a:xfrm>
        </p:grpSpPr>
        <p:sp>
          <p:nvSpPr>
            <p:cNvPr id="4" name="矩形 3">
              <a:extLst>
                <a:ext uri="{FF2B5EF4-FFF2-40B4-BE49-F238E27FC236}">
                  <a16:creationId xmlns:a16="http://schemas.microsoft.com/office/drawing/2014/main" id="{1647992B-84A8-3345-A1E4-10A416B8F185}"/>
                </a:ext>
              </a:extLst>
            </p:cNvPr>
            <p:cNvSpPr/>
            <p:nvPr/>
          </p:nvSpPr>
          <p:spPr>
            <a:xfrm>
              <a:off x="630641" y="2827322"/>
              <a:ext cx="4392549" cy="193899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6000" b="1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charset="-122"/>
                </a:rPr>
                <a:t>THANK YOU</a:t>
              </a:r>
              <a:endParaRPr lang="zh-CN" altLang="en-US" sz="6000" b="1" dirty="0">
                <a:solidFill>
                  <a:schemeClr val="bg1"/>
                </a:solidFill>
                <a:latin typeface="Century Gothic" panose="020B0502020202020204" pitchFamily="34" charset="0"/>
              </a:endParaRPr>
            </a:p>
            <a:p>
              <a:endParaRPr lang="zh-CN" altLang="en-US" sz="6000" b="1" dirty="0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5" name="矩形 4">
              <a:extLst>
                <a:ext uri="{FF2B5EF4-FFF2-40B4-BE49-F238E27FC236}">
                  <a16:creationId xmlns:a16="http://schemas.microsoft.com/office/drawing/2014/main" id="{2C53BCD9-7134-8748-A5D5-8D7CB099A6B7}"/>
                </a:ext>
              </a:extLst>
            </p:cNvPr>
            <p:cNvSpPr/>
            <p:nvPr/>
          </p:nvSpPr>
          <p:spPr>
            <a:xfrm>
              <a:off x="630641" y="3906170"/>
              <a:ext cx="3727302" cy="132343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fontAlgn="base"/>
              <a:r>
                <a:rPr lang="en-US" altLang="zh-CN" sz="2000" b="1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Cheney Hu</a:t>
              </a:r>
              <a:r>
                <a:rPr lang="en-US" altLang="zh-CN" sz="2000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​</a:t>
              </a:r>
              <a:endParaRPr lang="en-US" altLang="zh-CN" sz="4800" dirty="0">
                <a:solidFill>
                  <a:schemeClr val="bg1"/>
                </a:solidFill>
                <a:latin typeface="Century Gothic" panose="020B0502020202020204" pitchFamily="34" charset="0"/>
              </a:endParaRPr>
            </a:p>
            <a:p>
              <a:pPr fontAlgn="base"/>
              <a:r>
                <a:rPr lang="en-US" altLang="zh-CN" sz="2000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HCI Senior Product Manager​</a:t>
              </a:r>
              <a:endParaRPr lang="en-US" altLang="zh-CN" sz="4800" dirty="0">
                <a:solidFill>
                  <a:schemeClr val="bg1"/>
                </a:solidFill>
                <a:latin typeface="Century Gothic" panose="020B0502020202020204" pitchFamily="34" charset="0"/>
              </a:endParaRPr>
            </a:p>
            <a:p>
              <a:pPr fontAlgn="base"/>
              <a:r>
                <a:rPr lang="en-US" altLang="zh-CN" sz="2000" dirty="0" err="1">
                  <a:solidFill>
                    <a:schemeClr val="bg1"/>
                  </a:solidFill>
                  <a:latin typeface="Century Gothic" panose="020B0502020202020204" pitchFamily="34" charset="0"/>
                </a:rPr>
                <a:t>Sangfor</a:t>
              </a:r>
              <a:r>
                <a:rPr lang="en-US" altLang="zh-CN" sz="2000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 Technologies</a:t>
              </a:r>
              <a:r>
                <a:rPr lang="zh-CN" altLang="zh-CN" sz="2000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​</a:t>
              </a:r>
              <a:endParaRPr lang="zh-CN" altLang="zh-CN" sz="4800" dirty="0">
                <a:solidFill>
                  <a:schemeClr val="bg1"/>
                </a:solidFill>
                <a:latin typeface="Century Gothic" panose="020B0502020202020204" pitchFamily="34" charset="0"/>
              </a:endParaRPr>
            </a:p>
            <a:p>
              <a:pPr fontAlgn="base"/>
              <a:r>
                <a:rPr lang="zh-CN" altLang="zh-CN" sz="2000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​</a:t>
              </a:r>
              <a:endParaRPr lang="zh-CN" altLang="zh-CN" sz="4800" dirty="0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  <p:cxnSp>
          <p:nvCxnSpPr>
            <p:cNvPr id="6" name="直接连接符 61">
              <a:extLst>
                <a:ext uri="{FF2B5EF4-FFF2-40B4-BE49-F238E27FC236}">
                  <a16:creationId xmlns:a16="http://schemas.microsoft.com/office/drawing/2014/main" id="{981100D1-DF5F-764D-AF5C-46A7F86D8A30}"/>
                </a:ext>
              </a:extLst>
            </p:cNvPr>
            <p:cNvCxnSpPr>
              <a:cxnSpLocks/>
              <a:endCxn id="4" idx="3"/>
            </p:cNvCxnSpPr>
            <p:nvPr/>
          </p:nvCxnSpPr>
          <p:spPr>
            <a:xfrm>
              <a:off x="702447" y="3796818"/>
              <a:ext cx="4320743" cy="0"/>
            </a:xfrm>
            <a:prstGeom prst="line">
              <a:avLst/>
            </a:prstGeom>
            <a:ln w="12700">
              <a:solidFill>
                <a:schemeClr val="bg1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605719768"/>
      </p:ext>
    </p:extLst>
  </p:cSld>
  <p:clrMapOvr>
    <a:masterClrMapping/>
  </p:clrMapOvr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noFill/>
        <a:ln w="9525" cap="rnd">
          <a:solidFill>
            <a:srgbClr val="39A8DD"/>
          </a:solidFill>
          <a:prstDash val="solid"/>
          <a:round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B775C5C3C7D624BA64BC8B4EC4C77D7" ma:contentTypeVersion="5" ma:contentTypeDescription="Create a new document." ma:contentTypeScope="" ma:versionID="9635daf4c928fba820af5070572a2866">
  <xsd:schema xmlns:xsd="http://www.w3.org/2001/XMLSchema" xmlns:xs="http://www.w3.org/2001/XMLSchema" xmlns:p="http://schemas.microsoft.com/office/2006/metadata/properties" xmlns:ns2="850bff13-69ad-46a8-8f17-8666a639db16" targetNamespace="http://schemas.microsoft.com/office/2006/metadata/properties" ma:root="true" ma:fieldsID="3d7da10905ebe155265a32235af0ef02" ns2:_="">
    <xsd:import namespace="850bff13-69ad-46a8-8f17-8666a639db16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50bff13-69ad-46a8-8f17-8666a639db1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1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2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0B354191-5305-4FA1-829A-670902518265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16F1722C-935C-42EB-82AF-3C7B87AEF65C}">
  <ds:schemaRefs>
    <ds:schemaRef ds:uri="http://purl.org/dc/terms/"/>
    <ds:schemaRef ds:uri="850bff13-69ad-46a8-8f17-8666a639db16"/>
    <ds:schemaRef ds:uri="http://schemas.microsoft.com/office/2006/documentManagement/types"/>
    <ds:schemaRef ds:uri="http://schemas.microsoft.com/office/2006/metadata/properties"/>
    <ds:schemaRef ds:uri="http://purl.org/dc/dcmitype/"/>
    <ds:schemaRef ds:uri="http://purl.org/dc/elements/1.1/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C2C8BEA8-EA98-4F5F-95C3-643E75732D7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850bff13-69ad-46a8-8f17-8666a639db16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16062</TotalTime>
  <Words>1165</Words>
  <Application>Microsoft Macintosh PowerPoint</Application>
  <PresentationFormat>Widescreen</PresentationFormat>
  <Paragraphs>308</Paragraphs>
  <Slides>23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29" baseType="lpstr">
      <vt:lpstr>等线</vt:lpstr>
      <vt:lpstr>Lato Light</vt:lpstr>
      <vt:lpstr>Arial</vt:lpstr>
      <vt:lpstr>Calibri</vt:lpstr>
      <vt:lpstr>Century Gothic</vt:lpstr>
      <vt:lpstr>Custom Design</vt:lpstr>
      <vt:lpstr>PowerPoint Presentation</vt:lpstr>
      <vt:lpstr>Digital Transformation is Being Accelerated by COVID-19</vt:lpstr>
      <vt:lpstr>Applications are Growing Exponentially</vt:lpstr>
      <vt:lpstr>Application Architecture is Shifting</vt:lpstr>
      <vt:lpstr>The Future of Applications are Built on Containers </vt:lpstr>
      <vt:lpstr>VM v.s. Container </vt:lpstr>
      <vt:lpstr>Container Provides More Flexibility in A Multi-cloud World </vt:lpstr>
      <vt:lpstr>Managing Containers Efficiently Could Be Challenging</vt:lpstr>
      <vt:lpstr>Kubernetes (K8s) Comes to The Rescue</vt:lpstr>
      <vt:lpstr>K8s Does Many Things</vt:lpstr>
      <vt:lpstr>K8s Takes Infrastructure Complexity out of Development  </vt:lpstr>
      <vt:lpstr>Why Containers and K8s ?</vt:lpstr>
      <vt:lpstr>Docker and K8s Make DevOps Possible</vt:lpstr>
      <vt:lpstr>PowerPoint Presentation</vt:lpstr>
      <vt:lpstr>A Recap of Sangfor HCI</vt:lpstr>
      <vt:lpstr>The Best of Both Worlds</vt:lpstr>
      <vt:lpstr>Integrated K8s Management  </vt:lpstr>
      <vt:lpstr>Going Beyond Containers</vt:lpstr>
      <vt:lpstr>PowerPoint Presentation</vt:lpstr>
      <vt:lpstr>Delivering The Best Ingredients of Containers and VMs Out of The Infrastructure</vt:lpstr>
      <vt:lpstr>You Can Start from Wherever You are</vt:lpstr>
      <vt:lpstr> 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Julie Chen</dc:creator>
  <cp:lastModifiedBy>Cheney Hu</cp:lastModifiedBy>
  <cp:revision>426</cp:revision>
  <dcterms:created xsi:type="dcterms:W3CDTF">2020-09-02T06:17:09Z</dcterms:created>
  <dcterms:modified xsi:type="dcterms:W3CDTF">2020-10-26T06:29:21Z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0x010100BB775C5C3C7D624BA64BC8B4EC4C77D7</vt:lpwstr>
  </property>
</Properties>
</file>