
<file path=[Content_Types].xml><?xml version="1.0" encoding="utf-8"?>
<Types xmlns="http://schemas.openxmlformats.org/package/2006/content-types">
  <Default Extension="jpeg" ContentType="image/jpeg"/>
  <Default Extension="png" ContentType="image/png"/>
  <Default Extension="emf" ContentType="image/x-emf"/>
  <Default Extension="gif" ContentType="image/gif"/>
  <Default Extension="wdp" ContentType="image/vnd.ms-photo"/>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diagrams/colors1.xml" ContentType="application/vnd.openxmlformats-officedocument.drawingml.diagramColors+xml"/>
  <Override PartName="/ppt/diagrams/data1.xml" ContentType="application/vnd.openxmlformats-officedocument.drawingml.diagramData+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p:sldMasterIdLst>
    <p:sldMasterId id="2147483648" r:id="rId1"/>
  </p:sldMasterIdLst>
  <p:notesMasterIdLst>
    <p:notesMasterId r:id="rId4"/>
  </p:notesMasterIdLst>
  <p:sldIdLst>
    <p:sldId id="488" r:id="rId3"/>
    <p:sldId id="323" r:id="rId5"/>
    <p:sldId id="357" r:id="rId6"/>
    <p:sldId id="493" r:id="rId7"/>
    <p:sldId id="462" r:id="rId8"/>
    <p:sldId id="502" r:id="rId9"/>
    <p:sldId id="324" r:id="rId10"/>
    <p:sldId id="393" r:id="rId11"/>
    <p:sldId id="500" r:id="rId12"/>
    <p:sldId id="463" r:id="rId13"/>
    <p:sldId id="439" r:id="rId14"/>
    <p:sldId id="495" r:id="rId15"/>
    <p:sldId id="496" r:id="rId16"/>
    <p:sldId id="497" r:id="rId17"/>
    <p:sldId id="464" r:id="rId18"/>
    <p:sldId id="498" r:id="rId19"/>
    <p:sldId id="491" r:id="rId20"/>
    <p:sldId id="465" r:id="rId21"/>
    <p:sldId id="501" r:id="rId22"/>
    <p:sldId id="499" r:id="rId23"/>
    <p:sldId id="482" r:id="rId24"/>
    <p:sldId id="492" r:id="rId25"/>
    <p:sldId id="489" r:id="rId2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Office User" initials="MOU" lastIdx="5" clrIdx="0"/>
  <p:cmAuthor id="2" name="wangpq" initials="w"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5BCB4"/>
    <a:srgbClr val="00B0F0"/>
    <a:srgbClr val="79BD28"/>
    <a:srgbClr val="345692"/>
    <a:srgbClr val="96BADB"/>
    <a:srgbClr val="C9C9C9"/>
    <a:srgbClr val="5F7491"/>
    <a:srgbClr val="81FFFF"/>
    <a:srgbClr val="6FB332"/>
    <a:srgbClr val="1C3A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182" autoAdjust="0"/>
    <p:restoredTop sz="76036" autoAdjust="0"/>
  </p:normalViewPr>
  <p:slideViewPr>
    <p:cSldViewPr snapToGrid="0">
      <p:cViewPr varScale="1">
        <p:scale>
          <a:sx n="78" d="100"/>
          <a:sy n="78" d="100"/>
        </p:scale>
        <p:origin x="1518" y="96"/>
      </p:cViewPr>
      <p:guideLst>
        <p:guide orient="horz" pos="4110"/>
        <p:guide pos="551"/>
        <p:guide pos="7174"/>
      </p:guideLst>
    </p:cSldViewPr>
  </p:slideViewPr>
  <p:outlineViewPr>
    <p:cViewPr>
      <p:scale>
        <a:sx n="33" d="100"/>
        <a:sy n="33" d="100"/>
      </p:scale>
      <p:origin x="0" y="-56"/>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0" Type="http://schemas.openxmlformats.org/officeDocument/2006/relationships/commentAuthors" Target="commentAuthors.xml"/><Relationship Id="rId3" Type="http://schemas.openxmlformats.org/officeDocument/2006/relationships/slide" Target="slides/slide1.xml"/><Relationship Id="rId29" Type="http://schemas.openxmlformats.org/officeDocument/2006/relationships/tableStyles" Target="tableStyles.xml"/><Relationship Id="rId28" Type="http://schemas.openxmlformats.org/officeDocument/2006/relationships/viewProps" Target="viewProps.xml"/><Relationship Id="rId27" Type="http://schemas.openxmlformats.org/officeDocument/2006/relationships/presProps" Target="presProps.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8EDD472B-A6B2-43B0-8289-AD470ED0E441}"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zh-CN" altLang="en-US"/>
        </a:p>
      </dgm:t>
    </dgm:pt>
    <dgm:pt modelId="{DA5385AA-EBE3-4778-9FA1-19E9A50EEAFF}">
      <dgm:prSet phldrT="[文本]"/>
      <dgm:spPr>
        <a:solidFill>
          <a:schemeClr val="accent1">
            <a:lumMod val="50000"/>
          </a:schemeClr>
        </a:solidFill>
      </dgm:spPr>
      <dgm:t>
        <a:bodyPr/>
        <a:lstStyle/>
        <a:p>
          <a:r>
            <a:rPr lang="en-US" altLang="zh-CN" dirty="0" smtClean="0"/>
            <a:t>Business Availability</a:t>
          </a:r>
          <a:endParaRPr lang="zh-CN" altLang="en-US" dirty="0"/>
        </a:p>
      </dgm:t>
    </dgm:pt>
    <dgm:pt modelId="{44C81333-62E7-4B8B-AAAB-8654EA97DC6D}" cxnId="{234E6DEF-F134-4310-AF94-3E93F99D915A}" type="parTrans">
      <dgm:prSet/>
      <dgm:spPr/>
      <dgm:t>
        <a:bodyPr/>
        <a:lstStyle/>
        <a:p>
          <a:endParaRPr lang="zh-CN" altLang="en-US"/>
        </a:p>
      </dgm:t>
    </dgm:pt>
    <dgm:pt modelId="{E9B3CFFA-392B-4A1B-BECD-316E202CA575}" cxnId="{234E6DEF-F134-4310-AF94-3E93F99D915A}" type="sibTrans">
      <dgm:prSet/>
      <dgm:spPr/>
      <dgm:t>
        <a:bodyPr/>
        <a:lstStyle/>
        <a:p>
          <a:endParaRPr lang="zh-CN" altLang="en-US" dirty="0"/>
        </a:p>
      </dgm:t>
    </dgm:pt>
    <dgm:pt modelId="{DA1EEA81-3386-4A5D-9560-53D68217041F}">
      <dgm:prSet phldrT="[文本]"/>
      <dgm:spPr>
        <a:solidFill>
          <a:schemeClr val="accent1">
            <a:lumMod val="50000"/>
          </a:schemeClr>
        </a:solidFill>
      </dgm:spPr>
      <dgm:t>
        <a:bodyPr/>
        <a:lstStyle/>
        <a:p>
          <a:r>
            <a:rPr lang="en-US" altLang="zh-CN" dirty="0" smtClean="0"/>
            <a:t>Company Reputation</a:t>
          </a:r>
          <a:endParaRPr lang="zh-CN" altLang="en-US" dirty="0"/>
        </a:p>
      </dgm:t>
    </dgm:pt>
    <dgm:pt modelId="{D16C4FF7-9DB7-4129-811F-EBBB64D0338B}" cxnId="{C7E6D5A0-625C-4483-8566-04D20F3D885B}" type="parTrans">
      <dgm:prSet/>
      <dgm:spPr/>
      <dgm:t>
        <a:bodyPr/>
        <a:lstStyle/>
        <a:p>
          <a:endParaRPr lang="zh-CN" altLang="en-US"/>
        </a:p>
      </dgm:t>
    </dgm:pt>
    <dgm:pt modelId="{58A78D2A-2626-4CB3-86B3-B16A9932BD0B}" cxnId="{C7E6D5A0-625C-4483-8566-04D20F3D885B}" type="sibTrans">
      <dgm:prSet/>
      <dgm:spPr/>
      <dgm:t>
        <a:bodyPr/>
        <a:lstStyle/>
        <a:p>
          <a:endParaRPr lang="zh-CN" altLang="en-US"/>
        </a:p>
      </dgm:t>
    </dgm:pt>
    <dgm:pt modelId="{670729F8-A14F-4C56-90F1-D6E51620D797}">
      <dgm:prSet phldrT="[文本]"/>
      <dgm:spPr>
        <a:solidFill>
          <a:schemeClr val="accent1">
            <a:lumMod val="50000"/>
          </a:schemeClr>
        </a:solidFill>
      </dgm:spPr>
      <dgm:t>
        <a:bodyPr/>
        <a:lstStyle/>
        <a:p>
          <a:r>
            <a:rPr lang="en-US" altLang="zh-CN" dirty="0" smtClean="0"/>
            <a:t>Lack of IT Security Professional</a:t>
          </a:r>
          <a:endParaRPr lang="zh-CN" altLang="en-US" dirty="0"/>
        </a:p>
      </dgm:t>
    </dgm:pt>
    <dgm:pt modelId="{6B2E86EF-05D3-46B9-96E0-511FBA714686}" cxnId="{F014FF78-628B-440C-B855-CB03B22F0CBB}" type="parTrans">
      <dgm:prSet/>
      <dgm:spPr/>
      <dgm:t>
        <a:bodyPr/>
        <a:lstStyle/>
        <a:p>
          <a:endParaRPr lang="zh-CN" altLang="en-US"/>
        </a:p>
      </dgm:t>
    </dgm:pt>
    <dgm:pt modelId="{7F38A1E3-DE79-4954-9851-C35064CE4A80}" cxnId="{F014FF78-628B-440C-B855-CB03B22F0CBB}" type="sibTrans">
      <dgm:prSet/>
      <dgm:spPr/>
      <dgm:t>
        <a:bodyPr/>
        <a:lstStyle/>
        <a:p>
          <a:endParaRPr lang="zh-CN" altLang="en-US"/>
        </a:p>
      </dgm:t>
    </dgm:pt>
    <dgm:pt modelId="{4F56EF7B-2B0E-49A9-9161-1F00B7AB8378}">
      <dgm:prSet phldrT="[文本]"/>
      <dgm:spPr>
        <a:solidFill>
          <a:schemeClr val="accent1">
            <a:lumMod val="50000"/>
          </a:schemeClr>
        </a:solidFill>
      </dgm:spPr>
      <dgm:t>
        <a:bodyPr/>
        <a:lstStyle/>
        <a:p>
          <a:r>
            <a:rPr lang="en-US" altLang="zh-CN" dirty="0" smtClean="0"/>
            <a:t>Lack of Experience</a:t>
          </a:r>
          <a:endParaRPr lang="zh-CN" altLang="en-US" dirty="0"/>
        </a:p>
      </dgm:t>
    </dgm:pt>
    <dgm:pt modelId="{29BFE59E-D2E9-4C8E-8868-DC31D5C011A1}" cxnId="{EA59601F-BBE5-4E0A-953D-5950F50BB377}" type="parTrans">
      <dgm:prSet/>
      <dgm:spPr/>
      <dgm:t>
        <a:bodyPr/>
        <a:lstStyle/>
        <a:p>
          <a:endParaRPr lang="zh-CN" altLang="en-US"/>
        </a:p>
      </dgm:t>
    </dgm:pt>
    <dgm:pt modelId="{955573E8-76E4-4474-B3F2-617165805EE6}" cxnId="{EA59601F-BBE5-4E0A-953D-5950F50BB377}" type="sibTrans">
      <dgm:prSet/>
      <dgm:spPr/>
      <dgm:t>
        <a:bodyPr/>
        <a:lstStyle/>
        <a:p>
          <a:endParaRPr lang="zh-CN" altLang="en-US"/>
        </a:p>
      </dgm:t>
    </dgm:pt>
    <dgm:pt modelId="{BBE323F5-9E07-4CC3-B56E-007F81A19DA7}">
      <dgm:prSet phldrT="[文本]"/>
      <dgm:spPr>
        <a:solidFill>
          <a:schemeClr val="accent1">
            <a:lumMod val="50000"/>
          </a:schemeClr>
        </a:solidFill>
      </dgm:spPr>
      <dgm:t>
        <a:bodyPr/>
        <a:lstStyle/>
        <a:p>
          <a:r>
            <a:rPr lang="en-US" altLang="zh-CN" dirty="0" smtClean="0"/>
            <a:t>Sensitive Data Leakage / Data Breach</a:t>
          </a:r>
          <a:endParaRPr lang="zh-CN" altLang="en-US" dirty="0"/>
        </a:p>
      </dgm:t>
    </dgm:pt>
    <dgm:pt modelId="{83336DC1-0900-4905-90F8-357D09E43DC5}" cxnId="{37EA398D-F15C-4FB5-8F0F-04365EBC9DA7}" type="parTrans">
      <dgm:prSet/>
      <dgm:spPr/>
      <dgm:t>
        <a:bodyPr/>
        <a:lstStyle/>
        <a:p>
          <a:endParaRPr lang="zh-CN" altLang="en-US"/>
        </a:p>
      </dgm:t>
    </dgm:pt>
    <dgm:pt modelId="{11E62E74-0D81-4555-B039-AEA0031F8E3D}" cxnId="{37EA398D-F15C-4FB5-8F0F-04365EBC9DA7}" type="sibTrans">
      <dgm:prSet/>
      <dgm:spPr/>
      <dgm:t>
        <a:bodyPr/>
        <a:lstStyle/>
        <a:p>
          <a:endParaRPr lang="zh-CN" altLang="en-US"/>
        </a:p>
      </dgm:t>
    </dgm:pt>
    <dgm:pt modelId="{A9415650-642E-4AA7-AEAA-4E3D35966857}">
      <dgm:prSet phldrT="[文本]"/>
      <dgm:spPr>
        <a:solidFill>
          <a:schemeClr val="accent1">
            <a:lumMod val="50000"/>
          </a:schemeClr>
        </a:solidFill>
      </dgm:spPr>
      <dgm:t>
        <a:bodyPr/>
        <a:lstStyle/>
        <a:p>
          <a:r>
            <a:rPr lang="en-US" altLang="zh-CN" dirty="0" smtClean="0"/>
            <a:t>Financial Loss</a:t>
          </a:r>
          <a:endParaRPr lang="zh-CN" altLang="en-US" dirty="0"/>
        </a:p>
      </dgm:t>
    </dgm:pt>
    <dgm:pt modelId="{5E1C5BA5-301A-46F8-AF6F-0B41F999B837}" cxnId="{DA0CD722-0EE7-4548-B863-537CB3F10BD6}" type="parTrans">
      <dgm:prSet/>
      <dgm:spPr/>
      <dgm:t>
        <a:bodyPr/>
        <a:lstStyle/>
        <a:p>
          <a:endParaRPr lang="zh-CN" altLang="en-US"/>
        </a:p>
      </dgm:t>
    </dgm:pt>
    <dgm:pt modelId="{071F4989-2A0E-4AEE-8B42-9B649F9E697E}" cxnId="{DA0CD722-0EE7-4548-B863-537CB3F10BD6}" type="sibTrans">
      <dgm:prSet/>
      <dgm:spPr/>
      <dgm:t>
        <a:bodyPr/>
        <a:lstStyle/>
        <a:p>
          <a:endParaRPr lang="zh-CN" altLang="en-US"/>
        </a:p>
      </dgm:t>
    </dgm:pt>
    <dgm:pt modelId="{FB6666A4-19BC-4E86-8BE1-D5663E3C0547}" type="pres">
      <dgm:prSet presAssocID="{8EDD472B-A6B2-43B0-8289-AD470ED0E441}" presName="diagram" presStyleCnt="0">
        <dgm:presLayoutVars>
          <dgm:dir/>
          <dgm:resizeHandles val="exact"/>
        </dgm:presLayoutVars>
      </dgm:prSet>
      <dgm:spPr/>
      <dgm:t>
        <a:bodyPr/>
        <a:lstStyle/>
        <a:p>
          <a:endParaRPr lang="zh-CN" altLang="en-US"/>
        </a:p>
      </dgm:t>
    </dgm:pt>
    <dgm:pt modelId="{6174EB2F-3921-4BB3-9398-2E1E6420A920}" type="pres">
      <dgm:prSet presAssocID="{DA5385AA-EBE3-4778-9FA1-19E9A50EEAFF}" presName="node" presStyleLbl="node1" presStyleIdx="0" presStyleCnt="6" custLinFactNeighborX="-35854" custLinFactNeighborY="0">
        <dgm:presLayoutVars>
          <dgm:bulletEnabled val="1"/>
        </dgm:presLayoutVars>
      </dgm:prSet>
      <dgm:spPr/>
      <dgm:t>
        <a:bodyPr/>
        <a:lstStyle/>
        <a:p>
          <a:endParaRPr lang="zh-CN" altLang="en-US"/>
        </a:p>
      </dgm:t>
    </dgm:pt>
    <dgm:pt modelId="{C2CF8334-351B-4E15-9DD8-C1A8D150FC38}" type="pres">
      <dgm:prSet presAssocID="{E9B3CFFA-392B-4A1B-BECD-316E202CA575}" presName="sibTrans" presStyleCnt="0"/>
      <dgm:spPr/>
    </dgm:pt>
    <dgm:pt modelId="{28A6D5F2-5B6C-4A1A-9DA8-1130C98D31CD}" type="pres">
      <dgm:prSet presAssocID="{DA1EEA81-3386-4A5D-9560-53D68217041F}" presName="node" presStyleLbl="node1" presStyleIdx="1" presStyleCnt="6" custLinFactNeighborX="35854" custLinFactNeighborY="-906">
        <dgm:presLayoutVars>
          <dgm:bulletEnabled val="1"/>
        </dgm:presLayoutVars>
      </dgm:prSet>
      <dgm:spPr/>
      <dgm:t>
        <a:bodyPr/>
        <a:lstStyle/>
        <a:p>
          <a:endParaRPr lang="zh-CN" altLang="en-US"/>
        </a:p>
      </dgm:t>
    </dgm:pt>
    <dgm:pt modelId="{D1F45F57-39D8-4F39-A743-D65D1D818BFF}" type="pres">
      <dgm:prSet presAssocID="{58A78D2A-2626-4CB3-86B3-B16A9932BD0B}" presName="sibTrans" presStyleCnt="0"/>
      <dgm:spPr/>
    </dgm:pt>
    <dgm:pt modelId="{879A1983-D61F-42C5-893C-FCF0ACEC3065}" type="pres">
      <dgm:prSet presAssocID="{A9415650-642E-4AA7-AEAA-4E3D35966857}" presName="node" presStyleLbl="node1" presStyleIdx="2" presStyleCnt="6" custLinFactNeighborX="-35854" custLinFactNeighborY="0">
        <dgm:presLayoutVars>
          <dgm:bulletEnabled val="1"/>
        </dgm:presLayoutVars>
      </dgm:prSet>
      <dgm:spPr/>
      <dgm:t>
        <a:bodyPr/>
        <a:lstStyle/>
        <a:p>
          <a:endParaRPr lang="zh-CN" altLang="en-US"/>
        </a:p>
      </dgm:t>
    </dgm:pt>
    <dgm:pt modelId="{F106A08D-8370-4245-9F06-187FC5270AE8}" type="pres">
      <dgm:prSet presAssocID="{071F4989-2A0E-4AEE-8B42-9B649F9E697E}" presName="sibTrans" presStyleCnt="0"/>
      <dgm:spPr/>
    </dgm:pt>
    <dgm:pt modelId="{E740E25B-C7D8-4DAE-AD65-C8C9BA354724}" type="pres">
      <dgm:prSet presAssocID="{670729F8-A14F-4C56-90F1-D6E51620D797}" presName="node" presStyleLbl="node1" presStyleIdx="3" presStyleCnt="6" custLinFactNeighborX="35854" custLinFactNeighborY="0">
        <dgm:presLayoutVars>
          <dgm:bulletEnabled val="1"/>
        </dgm:presLayoutVars>
      </dgm:prSet>
      <dgm:spPr/>
      <dgm:t>
        <a:bodyPr/>
        <a:lstStyle/>
        <a:p>
          <a:endParaRPr lang="zh-CN" altLang="en-US"/>
        </a:p>
      </dgm:t>
    </dgm:pt>
    <dgm:pt modelId="{1E8D2096-4121-47A5-8A99-8854BEF98524}" type="pres">
      <dgm:prSet presAssocID="{7F38A1E3-DE79-4954-9851-C35064CE4A80}" presName="sibTrans" presStyleCnt="0"/>
      <dgm:spPr/>
    </dgm:pt>
    <dgm:pt modelId="{8D8FE33D-0CB1-4934-A3A7-53D0CF65AE50}" type="pres">
      <dgm:prSet presAssocID="{4F56EF7B-2B0E-49A9-9161-1F00B7AB8378}" presName="node" presStyleLbl="node1" presStyleIdx="4" presStyleCnt="6" custLinFactNeighborX="-35854" custLinFactNeighborY="0">
        <dgm:presLayoutVars>
          <dgm:bulletEnabled val="1"/>
        </dgm:presLayoutVars>
      </dgm:prSet>
      <dgm:spPr/>
      <dgm:t>
        <a:bodyPr/>
        <a:lstStyle/>
        <a:p>
          <a:endParaRPr lang="zh-CN" altLang="en-US"/>
        </a:p>
      </dgm:t>
    </dgm:pt>
    <dgm:pt modelId="{C42C9412-A29F-4FB3-B22F-C64981F8A1EE}" type="pres">
      <dgm:prSet presAssocID="{955573E8-76E4-4474-B3F2-617165805EE6}" presName="sibTrans" presStyleCnt="0"/>
      <dgm:spPr/>
    </dgm:pt>
    <dgm:pt modelId="{0F9E3996-02C8-4E1D-8225-BE691B6A893B}" type="pres">
      <dgm:prSet presAssocID="{BBE323F5-9E07-4CC3-B56E-007F81A19DA7}" presName="node" presStyleLbl="node1" presStyleIdx="5" presStyleCnt="6" custLinFactNeighborX="35854" custLinFactNeighborY="0">
        <dgm:presLayoutVars>
          <dgm:bulletEnabled val="1"/>
        </dgm:presLayoutVars>
      </dgm:prSet>
      <dgm:spPr/>
      <dgm:t>
        <a:bodyPr/>
        <a:lstStyle/>
        <a:p>
          <a:endParaRPr lang="zh-CN" altLang="en-US"/>
        </a:p>
      </dgm:t>
    </dgm:pt>
  </dgm:ptLst>
  <dgm:cxnLst>
    <dgm:cxn modelId="{EA59601F-BBE5-4E0A-953D-5950F50BB377}" srcId="{8EDD472B-A6B2-43B0-8289-AD470ED0E441}" destId="{4F56EF7B-2B0E-49A9-9161-1F00B7AB8378}" srcOrd="4" destOrd="0" parTransId="{29BFE59E-D2E9-4C8E-8868-DC31D5C011A1}" sibTransId="{955573E8-76E4-4474-B3F2-617165805EE6}"/>
    <dgm:cxn modelId="{E14D332F-10C6-4D60-889D-0D19054EB7F3}" type="presOf" srcId="{BBE323F5-9E07-4CC3-B56E-007F81A19DA7}" destId="{0F9E3996-02C8-4E1D-8225-BE691B6A893B}" srcOrd="0" destOrd="0" presId="urn:microsoft.com/office/officeart/2005/8/layout/default"/>
    <dgm:cxn modelId="{F014FF78-628B-440C-B855-CB03B22F0CBB}" srcId="{8EDD472B-A6B2-43B0-8289-AD470ED0E441}" destId="{670729F8-A14F-4C56-90F1-D6E51620D797}" srcOrd="3" destOrd="0" parTransId="{6B2E86EF-05D3-46B9-96E0-511FBA714686}" sibTransId="{7F38A1E3-DE79-4954-9851-C35064CE4A80}"/>
    <dgm:cxn modelId="{37EA398D-F15C-4FB5-8F0F-04365EBC9DA7}" srcId="{8EDD472B-A6B2-43B0-8289-AD470ED0E441}" destId="{BBE323F5-9E07-4CC3-B56E-007F81A19DA7}" srcOrd="5" destOrd="0" parTransId="{83336DC1-0900-4905-90F8-357D09E43DC5}" sibTransId="{11E62E74-0D81-4555-B039-AEA0031F8E3D}"/>
    <dgm:cxn modelId="{C7E6D5A0-625C-4483-8566-04D20F3D885B}" srcId="{8EDD472B-A6B2-43B0-8289-AD470ED0E441}" destId="{DA1EEA81-3386-4A5D-9560-53D68217041F}" srcOrd="1" destOrd="0" parTransId="{D16C4FF7-9DB7-4129-811F-EBBB64D0338B}" sibTransId="{58A78D2A-2626-4CB3-86B3-B16A9932BD0B}"/>
    <dgm:cxn modelId="{234E6DEF-F134-4310-AF94-3E93F99D915A}" srcId="{8EDD472B-A6B2-43B0-8289-AD470ED0E441}" destId="{DA5385AA-EBE3-4778-9FA1-19E9A50EEAFF}" srcOrd="0" destOrd="0" parTransId="{44C81333-62E7-4B8B-AAAB-8654EA97DC6D}" sibTransId="{E9B3CFFA-392B-4A1B-BECD-316E202CA575}"/>
    <dgm:cxn modelId="{DA0CD722-0EE7-4548-B863-537CB3F10BD6}" srcId="{8EDD472B-A6B2-43B0-8289-AD470ED0E441}" destId="{A9415650-642E-4AA7-AEAA-4E3D35966857}" srcOrd="2" destOrd="0" parTransId="{5E1C5BA5-301A-46F8-AF6F-0B41F999B837}" sibTransId="{071F4989-2A0E-4AEE-8B42-9B649F9E697E}"/>
    <dgm:cxn modelId="{355AA244-DADD-4E67-AD73-187A7A7ADAFA}" type="presOf" srcId="{670729F8-A14F-4C56-90F1-D6E51620D797}" destId="{E740E25B-C7D8-4DAE-AD65-C8C9BA354724}" srcOrd="0" destOrd="0" presId="urn:microsoft.com/office/officeart/2005/8/layout/default"/>
    <dgm:cxn modelId="{2D996EFA-2872-465E-B102-C9471040D10F}" type="presOf" srcId="{DA1EEA81-3386-4A5D-9560-53D68217041F}" destId="{28A6D5F2-5B6C-4A1A-9DA8-1130C98D31CD}" srcOrd="0" destOrd="0" presId="urn:microsoft.com/office/officeart/2005/8/layout/default"/>
    <dgm:cxn modelId="{F9CA517C-0DC5-4646-9EEB-53FE8447DF20}" type="presOf" srcId="{8EDD472B-A6B2-43B0-8289-AD470ED0E441}" destId="{FB6666A4-19BC-4E86-8BE1-D5663E3C0547}" srcOrd="0" destOrd="0" presId="urn:microsoft.com/office/officeart/2005/8/layout/default"/>
    <dgm:cxn modelId="{5391FB67-18A6-4F71-A2C1-052A38D26022}" type="presOf" srcId="{4F56EF7B-2B0E-49A9-9161-1F00B7AB8378}" destId="{8D8FE33D-0CB1-4934-A3A7-53D0CF65AE50}" srcOrd="0" destOrd="0" presId="urn:microsoft.com/office/officeart/2005/8/layout/default"/>
    <dgm:cxn modelId="{B21CD284-5617-4594-8F1A-2E18FF797FF1}" type="presOf" srcId="{A9415650-642E-4AA7-AEAA-4E3D35966857}" destId="{879A1983-D61F-42C5-893C-FCF0ACEC3065}" srcOrd="0" destOrd="0" presId="urn:microsoft.com/office/officeart/2005/8/layout/default"/>
    <dgm:cxn modelId="{1CEEEDD6-4493-4DE3-8051-793916C4F416}" type="presOf" srcId="{DA5385AA-EBE3-4778-9FA1-19E9A50EEAFF}" destId="{6174EB2F-3921-4BB3-9398-2E1E6420A920}" srcOrd="0" destOrd="0" presId="urn:microsoft.com/office/officeart/2005/8/layout/default"/>
    <dgm:cxn modelId="{E6F451F6-8B63-4146-8550-47F0BF2F41AE}" type="presParOf" srcId="{FB6666A4-19BC-4E86-8BE1-D5663E3C0547}" destId="{6174EB2F-3921-4BB3-9398-2E1E6420A920}" srcOrd="0" destOrd="0" presId="urn:microsoft.com/office/officeart/2005/8/layout/default"/>
    <dgm:cxn modelId="{4BBBAAF6-AAC2-4D8E-A530-C9E883845840}" type="presParOf" srcId="{FB6666A4-19BC-4E86-8BE1-D5663E3C0547}" destId="{C2CF8334-351B-4E15-9DD8-C1A8D150FC38}" srcOrd="1" destOrd="0" presId="urn:microsoft.com/office/officeart/2005/8/layout/default"/>
    <dgm:cxn modelId="{D9183BD5-B778-4E55-9211-009978C26335}" type="presParOf" srcId="{FB6666A4-19BC-4E86-8BE1-D5663E3C0547}" destId="{28A6D5F2-5B6C-4A1A-9DA8-1130C98D31CD}" srcOrd="2" destOrd="0" presId="urn:microsoft.com/office/officeart/2005/8/layout/default"/>
    <dgm:cxn modelId="{28D3DACB-A42E-475B-ABD3-446E4B5727BC}" type="presParOf" srcId="{FB6666A4-19BC-4E86-8BE1-D5663E3C0547}" destId="{D1F45F57-39D8-4F39-A743-D65D1D818BFF}" srcOrd="3" destOrd="0" presId="urn:microsoft.com/office/officeart/2005/8/layout/default"/>
    <dgm:cxn modelId="{79BC71F4-B805-4004-98E7-105C74B79623}" type="presParOf" srcId="{FB6666A4-19BC-4E86-8BE1-D5663E3C0547}" destId="{879A1983-D61F-42C5-893C-FCF0ACEC3065}" srcOrd="4" destOrd="0" presId="urn:microsoft.com/office/officeart/2005/8/layout/default"/>
    <dgm:cxn modelId="{F5D94C14-DFD7-4E27-889A-16361DCD533C}" type="presParOf" srcId="{FB6666A4-19BC-4E86-8BE1-D5663E3C0547}" destId="{F106A08D-8370-4245-9F06-187FC5270AE8}" srcOrd="5" destOrd="0" presId="urn:microsoft.com/office/officeart/2005/8/layout/default"/>
    <dgm:cxn modelId="{9C5C0F12-91B7-4089-B7AC-705C9CE36926}" type="presParOf" srcId="{FB6666A4-19BC-4E86-8BE1-D5663E3C0547}" destId="{E740E25B-C7D8-4DAE-AD65-C8C9BA354724}" srcOrd="6" destOrd="0" presId="urn:microsoft.com/office/officeart/2005/8/layout/default"/>
    <dgm:cxn modelId="{DB01B1A5-3BC8-4904-B7E9-18E9C54ACA44}" type="presParOf" srcId="{FB6666A4-19BC-4E86-8BE1-D5663E3C0547}" destId="{1E8D2096-4121-47A5-8A99-8854BEF98524}" srcOrd="7" destOrd="0" presId="urn:microsoft.com/office/officeart/2005/8/layout/default"/>
    <dgm:cxn modelId="{6BF325EF-5A61-464D-A397-4550DA109E5D}" type="presParOf" srcId="{FB6666A4-19BC-4E86-8BE1-D5663E3C0547}" destId="{8D8FE33D-0CB1-4934-A3A7-53D0CF65AE50}" srcOrd="8" destOrd="0" presId="urn:microsoft.com/office/officeart/2005/8/layout/default"/>
    <dgm:cxn modelId="{16CBA67C-15CC-4243-8949-72EBB00E3702}" type="presParOf" srcId="{FB6666A4-19BC-4E86-8BE1-D5663E3C0547}" destId="{C42C9412-A29F-4FB3-B22F-C64981F8A1EE}" srcOrd="9" destOrd="0" presId="urn:microsoft.com/office/officeart/2005/8/layout/default"/>
    <dgm:cxn modelId="{898E1990-D2FB-4451-A4DF-340DDCAC8F74}" type="presParOf" srcId="{FB6666A4-19BC-4E86-8BE1-D5663E3C0547}" destId="{0F9E3996-02C8-4E1D-8225-BE691B6A893B}" srcOrd="10" destOrd="0" presId="urn:microsoft.com/office/officeart/2005/8/layout/default"/>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74EB2F-3921-4BB3-9398-2E1E6420A920}">
      <dsp:nvSpPr>
        <dsp:cNvPr id="0" name=""/>
        <dsp:cNvSpPr/>
      </dsp:nvSpPr>
      <dsp:spPr>
        <a:xfrm>
          <a:off x="210431" y="2213"/>
          <a:ext cx="2264501" cy="1358701"/>
        </a:xfrm>
        <a:prstGeom prst="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altLang="zh-CN" sz="2400" kern="1200" dirty="0" smtClean="0"/>
            <a:t>Business Availability</a:t>
          </a:r>
          <a:endParaRPr lang="zh-CN" altLang="en-US" sz="2400" kern="1200" dirty="0"/>
        </a:p>
      </dsp:txBody>
      <dsp:txXfrm>
        <a:off x="210431" y="2213"/>
        <a:ext cx="2264501" cy="1358701"/>
      </dsp:txXfrm>
    </dsp:sp>
    <dsp:sp modelId="{28A6D5F2-5B6C-4A1A-9DA8-1130C98D31CD}">
      <dsp:nvSpPr>
        <dsp:cNvPr id="0" name=""/>
        <dsp:cNvSpPr/>
      </dsp:nvSpPr>
      <dsp:spPr>
        <a:xfrm>
          <a:off x="4325212" y="0"/>
          <a:ext cx="2264501" cy="1358701"/>
        </a:xfrm>
        <a:prstGeom prst="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altLang="zh-CN" sz="2400" kern="1200" dirty="0" smtClean="0"/>
            <a:t>Company Reputation</a:t>
          </a:r>
          <a:endParaRPr lang="zh-CN" altLang="en-US" sz="2400" kern="1200" dirty="0"/>
        </a:p>
      </dsp:txBody>
      <dsp:txXfrm>
        <a:off x="4325212" y="0"/>
        <a:ext cx="2264501" cy="1358701"/>
      </dsp:txXfrm>
    </dsp:sp>
    <dsp:sp modelId="{879A1983-D61F-42C5-893C-FCF0ACEC3065}">
      <dsp:nvSpPr>
        <dsp:cNvPr id="0" name=""/>
        <dsp:cNvSpPr/>
      </dsp:nvSpPr>
      <dsp:spPr>
        <a:xfrm>
          <a:off x="210431" y="1587364"/>
          <a:ext cx="2264501" cy="1358701"/>
        </a:xfrm>
        <a:prstGeom prst="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altLang="zh-CN" sz="2400" kern="1200" dirty="0" smtClean="0"/>
            <a:t>Financial Loss</a:t>
          </a:r>
          <a:endParaRPr lang="zh-CN" altLang="en-US" sz="2400" kern="1200" dirty="0"/>
        </a:p>
      </dsp:txBody>
      <dsp:txXfrm>
        <a:off x="210431" y="1587364"/>
        <a:ext cx="2264501" cy="1358701"/>
      </dsp:txXfrm>
    </dsp:sp>
    <dsp:sp modelId="{E740E25B-C7D8-4DAE-AD65-C8C9BA354724}">
      <dsp:nvSpPr>
        <dsp:cNvPr id="0" name=""/>
        <dsp:cNvSpPr/>
      </dsp:nvSpPr>
      <dsp:spPr>
        <a:xfrm>
          <a:off x="4325212" y="1587364"/>
          <a:ext cx="2264501" cy="1358701"/>
        </a:xfrm>
        <a:prstGeom prst="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altLang="zh-CN" sz="2400" kern="1200" dirty="0" smtClean="0"/>
            <a:t>Lack of IT Security Professional</a:t>
          </a:r>
          <a:endParaRPr lang="zh-CN" altLang="en-US" sz="2400" kern="1200" dirty="0"/>
        </a:p>
      </dsp:txBody>
      <dsp:txXfrm>
        <a:off x="4325212" y="1587364"/>
        <a:ext cx="2264501" cy="1358701"/>
      </dsp:txXfrm>
    </dsp:sp>
    <dsp:sp modelId="{8D8FE33D-0CB1-4934-A3A7-53D0CF65AE50}">
      <dsp:nvSpPr>
        <dsp:cNvPr id="0" name=""/>
        <dsp:cNvSpPr/>
      </dsp:nvSpPr>
      <dsp:spPr>
        <a:xfrm>
          <a:off x="210431" y="3172515"/>
          <a:ext cx="2264501" cy="1358701"/>
        </a:xfrm>
        <a:prstGeom prst="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altLang="zh-CN" sz="2400" kern="1200" dirty="0" smtClean="0"/>
            <a:t>Lack of Experience</a:t>
          </a:r>
          <a:endParaRPr lang="zh-CN" altLang="en-US" sz="2400" kern="1200" dirty="0"/>
        </a:p>
      </dsp:txBody>
      <dsp:txXfrm>
        <a:off x="210431" y="3172515"/>
        <a:ext cx="2264501" cy="1358701"/>
      </dsp:txXfrm>
    </dsp:sp>
    <dsp:sp modelId="{0F9E3996-02C8-4E1D-8225-BE691B6A893B}">
      <dsp:nvSpPr>
        <dsp:cNvPr id="0" name=""/>
        <dsp:cNvSpPr/>
      </dsp:nvSpPr>
      <dsp:spPr>
        <a:xfrm>
          <a:off x="4325212" y="3172515"/>
          <a:ext cx="2264501" cy="1358701"/>
        </a:xfrm>
        <a:prstGeom prst="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altLang="zh-CN" sz="2400" kern="1200" dirty="0" smtClean="0"/>
            <a:t>Sensitive Data Leakage / Data Breach</a:t>
          </a:r>
          <a:endParaRPr lang="zh-CN" altLang="en-US" sz="2400" kern="1200" dirty="0"/>
        </a:p>
      </dsp:txBody>
      <dsp:txXfrm>
        <a:off x="4325212" y="3172515"/>
        <a:ext cx="2264501" cy="1358701"/>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off" val="ctr"/>
          <dgm:param type="contDir" val="sameDir"/>
          <dgm:param type="grDir" val="tL"/>
          <dgm:param type="flowDir" val="row"/>
        </dgm:alg>
      </dgm:if>
      <dgm:else name="Name2">
        <dgm:alg type="snake">
          <dgm:param type="off" val="ctr"/>
          <dgm:param type="contDir" val="sameDir"/>
          <dgm:param type="grDir" val="tR"/>
          <dgm:param type="flowDir" val="row"/>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4AFBF0-D5CB-4929-9625-B33CD1575C00}"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C717E2-905F-41A6-B63F-8ADEB1A152CA}"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C717E2-905F-41A6-B63F-8ADEB1A152CA}"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MY" dirty="0"/>
          </a:p>
        </p:txBody>
      </p:sp>
      <p:sp>
        <p:nvSpPr>
          <p:cNvPr id="4" name="灯片编号占位符 3"/>
          <p:cNvSpPr>
            <a:spLocks noGrp="1"/>
          </p:cNvSpPr>
          <p:nvPr>
            <p:ph type="sldNum" sz="quarter" idx="10"/>
          </p:nvPr>
        </p:nvSpPr>
        <p:spPr/>
        <p:txBody>
          <a:bodyPr/>
          <a:lstStyle/>
          <a:p>
            <a:fld id="{E8C717E2-905F-41A6-B63F-8ADEB1A152CA}"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典型的一个案例发生咋</a:t>
            </a:r>
            <a:r>
              <a:rPr lang="en-US" altLang="zh-CN" dirty="0"/>
              <a:t>2018</a:t>
            </a:r>
            <a:r>
              <a:rPr lang="zh-CN" altLang="en-US" dirty="0"/>
              <a:t>年</a:t>
            </a:r>
            <a:r>
              <a:rPr lang="en-US" altLang="zh-CN" dirty="0"/>
              <a:t>8</a:t>
            </a:r>
            <a:r>
              <a:rPr lang="zh-CN" altLang="en-US" dirty="0"/>
              <a:t>月，台积电在装设新机台时，没有按照操作流程，遭到了</a:t>
            </a:r>
            <a:r>
              <a:rPr lang="en-US" altLang="zh-CN" dirty="0" err="1"/>
              <a:t>Wngcay</a:t>
            </a:r>
            <a:r>
              <a:rPr lang="zh-CN" altLang="en-US" dirty="0"/>
              <a:t>勒索病毒的感染，首先是位于台湾竹科学院的</a:t>
            </a:r>
            <a:r>
              <a:rPr lang="en-US" altLang="zh-CN" dirty="0"/>
              <a:t>12</a:t>
            </a:r>
            <a:r>
              <a:rPr lang="zh-CN" altLang="en-US" dirty="0"/>
              <a:t>英寸晶原厂和运营总部突然传出电脑遭到病毒入侵全线停产的消息，几小时后，位于台中科员的</a:t>
            </a:r>
            <a:r>
              <a:rPr lang="en-US" altLang="zh-CN" dirty="0"/>
              <a:t>FAb15</a:t>
            </a:r>
            <a:r>
              <a:rPr lang="zh-CN" altLang="en-US" dirty="0"/>
              <a:t>厂房和台南的</a:t>
            </a:r>
            <a:r>
              <a:rPr lang="en-US" altLang="zh-CN" dirty="0"/>
              <a:t>FAb14</a:t>
            </a:r>
            <a:r>
              <a:rPr lang="zh-CN" altLang="en-US" dirty="0"/>
              <a:t>厂也出现了同样的消息，此次病毒勒索病毒事件造成了</a:t>
            </a:r>
            <a:r>
              <a:rPr lang="en-US" altLang="zh-CN" dirty="0"/>
              <a:t>25.96</a:t>
            </a:r>
            <a:r>
              <a:rPr lang="zh-CN" altLang="en-US" dirty="0"/>
              <a:t>亿的损失，约占基因收的</a:t>
            </a:r>
            <a:r>
              <a:rPr lang="en-US" altLang="zh-CN" dirty="0"/>
              <a:t>1%</a:t>
            </a:r>
            <a:r>
              <a:rPr lang="zh-CN" altLang="en-US" dirty="0"/>
              <a:t>。</a:t>
            </a:r>
            <a:endParaRPr lang="en-US" altLang="zh-CN" dirty="0"/>
          </a:p>
          <a:p>
            <a:endParaRPr lang="zh-CN" altLang="en-US" dirty="0"/>
          </a:p>
          <a:p>
            <a:endParaRPr kumimoji="1" lang="zh-CN" altLang="en-US" dirty="0"/>
          </a:p>
        </p:txBody>
      </p:sp>
      <p:sp>
        <p:nvSpPr>
          <p:cNvPr id="4" name="灯片编号占位符 3"/>
          <p:cNvSpPr>
            <a:spLocks noGrp="1"/>
          </p:cNvSpPr>
          <p:nvPr>
            <p:ph type="sldNum" sz="quarter" idx="5"/>
          </p:nvPr>
        </p:nvSpPr>
        <p:spPr/>
        <p:txBody>
          <a:bodyPr/>
          <a:lstStyle/>
          <a:p>
            <a:fld id="{E8C717E2-905F-41A6-B63F-8ADEB1A152CA}"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MY" dirty="0"/>
          </a:p>
        </p:txBody>
      </p:sp>
      <p:sp>
        <p:nvSpPr>
          <p:cNvPr id="4" name="灯片编号占位符 3"/>
          <p:cNvSpPr>
            <a:spLocks noGrp="1"/>
          </p:cNvSpPr>
          <p:nvPr>
            <p:ph type="sldNum" sz="quarter" idx="10"/>
          </p:nvPr>
        </p:nvSpPr>
        <p:spPr/>
        <p:txBody>
          <a:bodyPr/>
          <a:lstStyle/>
          <a:p>
            <a:fld id="{E8C717E2-905F-41A6-B63F-8ADEB1A152CA}"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sz="1200" kern="1200" dirty="0">
                <a:solidFill>
                  <a:schemeClr val="tx1"/>
                </a:solidFill>
                <a:effectLst/>
                <a:latin typeface="+mn-lt"/>
                <a:ea typeface="+mn-ea"/>
                <a:cs typeface="+mn-cs"/>
              </a:rPr>
              <a:t>What is the consequence of having all these challenges? </a:t>
            </a:r>
            <a:endParaRPr lang="en-US" altLang="zh-CN" sz="1200" kern="1200" dirty="0">
              <a:solidFill>
                <a:schemeClr val="tx1"/>
              </a:solidFill>
              <a:effectLst/>
              <a:latin typeface="+mn-lt"/>
              <a:ea typeface="+mn-ea"/>
              <a:cs typeface="+mn-cs"/>
            </a:endParaRPr>
          </a:p>
          <a:p>
            <a:endParaRPr lang="en-US" altLang="zh-CN" sz="1200" kern="1200" dirty="0">
              <a:solidFill>
                <a:schemeClr val="tx1"/>
              </a:solidFill>
              <a:effectLst/>
              <a:latin typeface="+mn-lt"/>
              <a:ea typeface="+mn-ea"/>
              <a:cs typeface="+mn-cs"/>
            </a:endParaRPr>
          </a:p>
          <a:p>
            <a:r>
              <a:rPr lang="en-US" altLang="zh-CN" sz="1200" kern="1200" dirty="0">
                <a:solidFill>
                  <a:schemeClr val="tx1"/>
                </a:solidFill>
                <a:effectLst/>
                <a:latin typeface="+mn-lt"/>
                <a:ea typeface="+mn-ea"/>
                <a:cs typeface="+mn-cs"/>
              </a:rPr>
              <a:t>The time it takes to compromise a system is often just a matter of minutes—or even seconds. They don’t need to</a:t>
            </a:r>
            <a:r>
              <a:rPr lang="zh-CN" altLang="en-US" sz="1200" kern="1200">
                <a:solidFill>
                  <a:schemeClr val="tx1"/>
                </a:solidFill>
                <a:effectLst/>
                <a:latin typeface="+mn-lt"/>
                <a:ea typeface="+mn-ea"/>
                <a:cs typeface="+mn-cs"/>
              </a:rPr>
              <a:t> </a:t>
            </a:r>
            <a:r>
              <a:rPr lang="en-US" altLang="zh-CN" sz="1200" kern="1200" dirty="0">
                <a:solidFill>
                  <a:schemeClr val="tx1"/>
                </a:solidFill>
                <a:effectLst/>
                <a:latin typeface="+mn-lt"/>
                <a:ea typeface="+mn-ea"/>
                <a:cs typeface="+mn-cs"/>
              </a:rPr>
              <a:t>rush</a:t>
            </a:r>
            <a:r>
              <a:rPr lang="zh-CN" altLang="en-US" sz="1200" kern="1200">
                <a:solidFill>
                  <a:schemeClr val="tx1"/>
                </a:solidFill>
                <a:effectLst/>
                <a:latin typeface="+mn-lt"/>
                <a:ea typeface="+mn-ea"/>
                <a:cs typeface="+mn-cs"/>
              </a:rPr>
              <a:t> </a:t>
            </a:r>
            <a:r>
              <a:rPr lang="en-US" altLang="zh-CN" sz="1200" kern="1200" dirty="0">
                <a:solidFill>
                  <a:schemeClr val="tx1"/>
                </a:solidFill>
                <a:effectLst/>
                <a:latin typeface="+mn-lt"/>
                <a:ea typeface="+mn-ea"/>
                <a:cs typeface="+mn-cs"/>
              </a:rPr>
              <a:t>to</a:t>
            </a:r>
            <a:r>
              <a:rPr lang="zh-CN" altLang="en-US" sz="1200" kern="1200">
                <a:solidFill>
                  <a:schemeClr val="tx1"/>
                </a:solidFill>
                <a:effectLst/>
                <a:latin typeface="+mn-lt"/>
                <a:ea typeface="+mn-ea"/>
                <a:cs typeface="+mn-cs"/>
              </a:rPr>
              <a:t> </a:t>
            </a:r>
            <a:r>
              <a:rPr lang="en-US" altLang="zh-CN" sz="1200" kern="1200" dirty="0">
                <a:solidFill>
                  <a:schemeClr val="tx1"/>
                </a:solidFill>
                <a:effectLst/>
                <a:latin typeface="+mn-lt"/>
                <a:ea typeface="+mn-ea"/>
                <a:cs typeface="+mn-cs"/>
              </a:rPr>
              <a:t>find</a:t>
            </a:r>
            <a:r>
              <a:rPr lang="zh-CN" altLang="en-US" sz="1200" kern="1200">
                <a:solidFill>
                  <a:schemeClr val="tx1"/>
                </a:solidFill>
                <a:effectLst/>
                <a:latin typeface="+mn-lt"/>
                <a:ea typeface="+mn-ea"/>
                <a:cs typeface="+mn-cs"/>
              </a:rPr>
              <a:t> </a:t>
            </a:r>
            <a:r>
              <a:rPr lang="en-US" altLang="zh-CN" sz="1200" kern="1200" dirty="0">
                <a:solidFill>
                  <a:schemeClr val="tx1"/>
                </a:solidFill>
                <a:effectLst/>
                <a:latin typeface="+mn-lt"/>
                <a:ea typeface="+mn-ea"/>
                <a:cs typeface="+mn-cs"/>
              </a:rPr>
              <a:t>the valuable data—they usually have much more than they need as it typically takes organizations weeks or months to discover a data</a:t>
            </a:r>
            <a:r>
              <a:rPr lang="zh-CN" altLang="en-US" sz="1200" kern="1200">
                <a:solidFill>
                  <a:schemeClr val="tx1"/>
                </a:solidFill>
                <a:effectLst/>
                <a:latin typeface="+mn-lt"/>
                <a:ea typeface="+mn-ea"/>
                <a:cs typeface="+mn-cs"/>
              </a:rPr>
              <a:t> </a:t>
            </a:r>
            <a:r>
              <a:rPr lang="en-US" altLang="zh-CN" sz="1200" kern="1200" dirty="0">
                <a:solidFill>
                  <a:schemeClr val="tx1"/>
                </a:solidFill>
                <a:effectLst/>
                <a:latin typeface="+mn-lt"/>
                <a:ea typeface="+mn-ea"/>
                <a:cs typeface="+mn-cs"/>
              </a:rPr>
              <a:t>breach. </a:t>
            </a:r>
            <a:endParaRPr lang="en-US" altLang="zh-CN" sz="1200" kern="1200" dirty="0">
              <a:solidFill>
                <a:schemeClr val="tx1"/>
              </a:solidFill>
              <a:effectLst/>
              <a:latin typeface="+mn-lt"/>
              <a:ea typeface="+mn-ea"/>
              <a:cs typeface="+mn-cs"/>
            </a:endParaRPr>
          </a:p>
          <a:p>
            <a:endParaRPr lang="en-US" altLang="zh-CN" dirty="0"/>
          </a:p>
          <a:p>
            <a:r>
              <a:rPr lang="en-US" altLang="zh-CN" sz="1200" kern="1200" dirty="0">
                <a:solidFill>
                  <a:schemeClr val="tx1"/>
                </a:solidFill>
                <a:effectLst/>
                <a:latin typeface="+mn-lt"/>
                <a:ea typeface="+mn-ea"/>
                <a:cs typeface="+mn-cs"/>
              </a:rPr>
              <a:t>In many cases, it’s not even the organization itself that spots the breach—it’s often a third party, like law enforcement or a partner. Worst of all, many breaches are</a:t>
            </a:r>
            <a:r>
              <a:rPr lang="zh-CN" altLang="en-US" sz="1200" kern="1200">
                <a:solidFill>
                  <a:schemeClr val="tx1"/>
                </a:solidFill>
                <a:effectLst/>
                <a:latin typeface="+mn-lt"/>
                <a:ea typeface="+mn-ea"/>
                <a:cs typeface="+mn-cs"/>
              </a:rPr>
              <a:t> </a:t>
            </a:r>
            <a:r>
              <a:rPr lang="en-US" altLang="zh-CN" sz="1200" kern="1200" dirty="0">
                <a:solidFill>
                  <a:schemeClr val="tx1"/>
                </a:solidFill>
                <a:effectLst/>
                <a:latin typeface="+mn-lt"/>
                <a:ea typeface="+mn-ea"/>
                <a:cs typeface="+mn-cs"/>
              </a:rPr>
              <a:t>found</a:t>
            </a:r>
            <a:r>
              <a:rPr lang="zh-CN" altLang="en-US" sz="1200" kern="1200">
                <a:solidFill>
                  <a:schemeClr val="tx1"/>
                </a:solidFill>
                <a:effectLst/>
                <a:latin typeface="+mn-lt"/>
                <a:ea typeface="+mn-ea"/>
                <a:cs typeface="+mn-cs"/>
              </a:rPr>
              <a:t> </a:t>
            </a:r>
            <a:r>
              <a:rPr lang="en-US" altLang="zh-CN" sz="1200" kern="1200" dirty="0">
                <a:solidFill>
                  <a:schemeClr val="tx1"/>
                </a:solidFill>
                <a:effectLst/>
                <a:latin typeface="+mn-lt"/>
                <a:ea typeface="+mn-ea"/>
                <a:cs typeface="+mn-cs"/>
              </a:rPr>
              <a:t>by customers,</a:t>
            </a:r>
            <a:r>
              <a:rPr lang="zh-CN" altLang="en-US" sz="1200" kern="1200">
                <a:solidFill>
                  <a:schemeClr val="tx1"/>
                </a:solidFill>
                <a:effectLst/>
                <a:latin typeface="+mn-lt"/>
                <a:ea typeface="+mn-ea"/>
                <a:cs typeface="+mn-cs"/>
              </a:rPr>
              <a:t> </a:t>
            </a:r>
            <a:r>
              <a:rPr lang="en-US" altLang="zh-CN" sz="1200" kern="1200" dirty="0">
                <a:solidFill>
                  <a:schemeClr val="tx1"/>
                </a:solidFill>
                <a:effectLst/>
                <a:latin typeface="+mn-lt"/>
                <a:ea typeface="+mn-ea"/>
                <a:cs typeface="+mn-cs"/>
              </a:rPr>
              <a:t>that</a:t>
            </a:r>
            <a:r>
              <a:rPr lang="zh-CN" altLang="en-US" sz="1200" kern="1200">
                <a:solidFill>
                  <a:schemeClr val="tx1"/>
                </a:solidFill>
                <a:effectLst/>
                <a:latin typeface="+mn-lt"/>
                <a:ea typeface="+mn-ea"/>
                <a:cs typeface="+mn-cs"/>
              </a:rPr>
              <a:t> </a:t>
            </a:r>
            <a:r>
              <a:rPr lang="en-US" altLang="zh-CN" sz="1200" kern="1200" dirty="0">
                <a:solidFill>
                  <a:schemeClr val="tx1"/>
                </a:solidFill>
                <a:effectLst/>
                <a:latin typeface="+mn-lt"/>
                <a:ea typeface="+mn-ea"/>
                <a:cs typeface="+mn-cs"/>
              </a:rPr>
              <a:t>will</a:t>
            </a:r>
            <a:r>
              <a:rPr lang="zh-CN" altLang="en-US" sz="1200" kern="1200">
                <a:solidFill>
                  <a:schemeClr val="tx1"/>
                </a:solidFill>
                <a:effectLst/>
                <a:latin typeface="+mn-lt"/>
                <a:ea typeface="+mn-ea"/>
                <a:cs typeface="+mn-cs"/>
              </a:rPr>
              <a:t> </a:t>
            </a:r>
            <a:r>
              <a:rPr lang="en-US" altLang="zh-CN" sz="1200" kern="1200" dirty="0">
                <a:solidFill>
                  <a:schemeClr val="tx1"/>
                </a:solidFill>
                <a:effectLst/>
                <a:latin typeface="+mn-lt"/>
                <a:ea typeface="+mn-ea"/>
                <a:cs typeface="+mn-cs"/>
              </a:rPr>
              <a:t>be</a:t>
            </a:r>
            <a:r>
              <a:rPr lang="zh-CN" altLang="en-US" sz="1200" kern="1200">
                <a:solidFill>
                  <a:schemeClr val="tx1"/>
                </a:solidFill>
                <a:effectLst/>
                <a:latin typeface="+mn-lt"/>
                <a:ea typeface="+mn-ea"/>
                <a:cs typeface="+mn-cs"/>
              </a:rPr>
              <a:t> </a:t>
            </a:r>
            <a:r>
              <a:rPr lang="en-US" altLang="zh-CN" sz="1200" kern="1200" dirty="0">
                <a:solidFill>
                  <a:schemeClr val="tx1"/>
                </a:solidFill>
                <a:effectLst/>
                <a:latin typeface="+mn-lt"/>
                <a:ea typeface="+mn-ea"/>
                <a:cs typeface="+mn-cs"/>
              </a:rPr>
              <a:t>a</a:t>
            </a:r>
            <a:r>
              <a:rPr lang="zh-CN" altLang="en-US" sz="1200" kern="1200">
                <a:solidFill>
                  <a:schemeClr val="tx1"/>
                </a:solidFill>
                <a:effectLst/>
                <a:latin typeface="+mn-lt"/>
                <a:ea typeface="+mn-ea"/>
                <a:cs typeface="+mn-cs"/>
              </a:rPr>
              <a:t> </a:t>
            </a:r>
            <a:r>
              <a:rPr lang="en-US" altLang="zh-CN" sz="1200" kern="1200" dirty="0">
                <a:solidFill>
                  <a:schemeClr val="tx1"/>
                </a:solidFill>
                <a:effectLst/>
                <a:latin typeface="+mn-lt"/>
                <a:ea typeface="+mn-ea"/>
                <a:cs typeface="+mn-cs"/>
              </a:rPr>
              <a:t>disaster</a:t>
            </a:r>
            <a:r>
              <a:rPr lang="zh-CN" altLang="en-US" sz="1200" kern="1200">
                <a:solidFill>
                  <a:schemeClr val="tx1"/>
                </a:solidFill>
                <a:effectLst/>
                <a:latin typeface="+mn-lt"/>
                <a:ea typeface="+mn-ea"/>
                <a:cs typeface="+mn-cs"/>
              </a:rPr>
              <a:t> </a:t>
            </a:r>
            <a:r>
              <a:rPr lang="en-US" altLang="zh-CN" sz="1200" kern="1200" dirty="0">
                <a:solidFill>
                  <a:schemeClr val="tx1"/>
                </a:solidFill>
                <a:effectLst/>
                <a:latin typeface="+mn-lt"/>
                <a:ea typeface="+mn-ea"/>
                <a:cs typeface="+mn-cs"/>
              </a:rPr>
              <a:t>for</a:t>
            </a:r>
            <a:r>
              <a:rPr lang="zh-CN" altLang="en-US" sz="1200" kern="1200">
                <a:solidFill>
                  <a:schemeClr val="tx1"/>
                </a:solidFill>
                <a:effectLst/>
                <a:latin typeface="+mn-lt"/>
                <a:ea typeface="+mn-ea"/>
                <a:cs typeface="+mn-cs"/>
              </a:rPr>
              <a:t> </a:t>
            </a:r>
            <a:r>
              <a:rPr lang="en-US" altLang="zh-CN" sz="1200" kern="1200" dirty="0">
                <a:solidFill>
                  <a:schemeClr val="tx1"/>
                </a:solidFill>
                <a:effectLst/>
                <a:latin typeface="+mn-lt"/>
                <a:ea typeface="+mn-ea"/>
                <a:cs typeface="+mn-cs"/>
              </a:rPr>
              <a:t>the</a:t>
            </a:r>
            <a:r>
              <a:rPr lang="zh-CN" altLang="en-US" sz="1200" kern="1200">
                <a:solidFill>
                  <a:schemeClr val="tx1"/>
                </a:solidFill>
                <a:effectLst/>
                <a:latin typeface="+mn-lt"/>
                <a:ea typeface="+mn-ea"/>
                <a:cs typeface="+mn-cs"/>
              </a:rPr>
              <a:t> </a:t>
            </a:r>
            <a:r>
              <a:rPr lang="en-US" altLang="zh-CN" sz="1200" kern="1200" dirty="0">
                <a:solidFill>
                  <a:schemeClr val="tx1"/>
                </a:solidFill>
                <a:effectLst/>
                <a:latin typeface="+mn-lt"/>
                <a:ea typeface="+mn-ea"/>
                <a:cs typeface="+mn-cs"/>
              </a:rPr>
              <a:t>organization’s</a:t>
            </a:r>
            <a:r>
              <a:rPr lang="zh-CN" altLang="en-US" sz="1200" kern="1200">
                <a:solidFill>
                  <a:schemeClr val="tx1"/>
                </a:solidFill>
                <a:effectLst/>
                <a:latin typeface="+mn-lt"/>
                <a:ea typeface="+mn-ea"/>
                <a:cs typeface="+mn-cs"/>
              </a:rPr>
              <a:t> </a:t>
            </a:r>
            <a:r>
              <a:rPr lang="en-US" altLang="zh-CN" sz="1200" kern="1200" dirty="0">
                <a:solidFill>
                  <a:schemeClr val="tx1"/>
                </a:solidFill>
                <a:effectLst/>
                <a:latin typeface="+mn-lt"/>
                <a:ea typeface="+mn-ea"/>
                <a:cs typeface="+mn-cs"/>
              </a:rPr>
              <a:t>reputations.</a:t>
            </a:r>
            <a:r>
              <a:rPr lang="zh-CN" altLang="en-US" sz="1200" kern="1200">
                <a:solidFill>
                  <a:schemeClr val="tx1"/>
                </a:solidFill>
                <a:effectLst/>
                <a:latin typeface="+mn-lt"/>
                <a:ea typeface="+mn-ea"/>
                <a:cs typeface="+mn-cs"/>
              </a:rPr>
              <a:t> </a:t>
            </a:r>
            <a:endParaRPr lang="en-US" altLang="zh-CN" dirty="0"/>
          </a:p>
        </p:txBody>
      </p:sp>
      <p:sp>
        <p:nvSpPr>
          <p:cNvPr id="4" name="Slide Number Placeholder 3"/>
          <p:cNvSpPr>
            <a:spLocks noGrp="1"/>
          </p:cNvSpPr>
          <p:nvPr>
            <p:ph type="sldNum" sz="quarter" idx="5"/>
          </p:nvPr>
        </p:nvSpPr>
        <p:spPr/>
        <p:txBody>
          <a:bodyPr/>
          <a:lstStyle/>
          <a:p>
            <a:fld id="{E8C717E2-905F-41A6-B63F-8ADEB1A152CA}"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MY" dirty="0"/>
          </a:p>
        </p:txBody>
      </p:sp>
      <p:sp>
        <p:nvSpPr>
          <p:cNvPr id="4" name="灯片编号占位符 3"/>
          <p:cNvSpPr>
            <a:spLocks noGrp="1"/>
          </p:cNvSpPr>
          <p:nvPr>
            <p:ph type="sldNum" sz="quarter" idx="10"/>
          </p:nvPr>
        </p:nvSpPr>
        <p:spPr/>
        <p:txBody>
          <a:bodyPr/>
          <a:lstStyle/>
          <a:p>
            <a:fld id="{E8C717E2-905F-41A6-B63F-8ADEB1A152CA}"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无左上蓝色色块">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a:ea typeface="微软雅黑" panose="020B0503020204020204" pitchFamily="34" charset="-122"/>
              </a:rPr>
              <a:t>Sangfor Technologies</a:t>
            </a:r>
            <a:endParaRPr lang="en-US" altLang="zh-CN" dirty="0">
              <a:ea typeface="微软雅黑" panose="020B0503020204020204" pitchFamily="34" charset="-122"/>
            </a:endParaRPr>
          </a:p>
        </p:txBody>
      </p:sp>
      <p:sp>
        <p:nvSpPr>
          <p:cNvPr id="15"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dirty="0">
                <a:ea typeface="微软雅黑" panose="020B0503020204020204" pitchFamily="34" charset="-122"/>
              </a:rPr>
              <a:t>CONFIDENTIAL</a:t>
            </a:r>
            <a:endParaRPr lang="zh-CN" altLang="en-US">
              <a:ea typeface="微软雅黑" panose="020B0503020204020204" pitchFamily="34" charset="-122"/>
            </a:endParaRPr>
          </a:p>
        </p:txBody>
      </p:sp>
      <p:grpSp>
        <p:nvGrpSpPr>
          <p:cNvPr id="23" name="组合 22"/>
          <p:cNvGrpSpPr/>
          <p:nvPr userDrawn="1"/>
        </p:nvGrpSpPr>
        <p:grpSpPr>
          <a:xfrm>
            <a:off x="907549" y="6517055"/>
            <a:ext cx="10423265" cy="162252"/>
            <a:chOff x="907549" y="6523638"/>
            <a:chExt cx="10423265" cy="162252"/>
          </a:xfrm>
        </p:grpSpPr>
        <p:sp>
          <p:nvSpPr>
            <p:cNvPr id="24" name="矩形 23"/>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矩形 24"/>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26" name="直接连接符 25"/>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9"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dirty="0"/>
              <a:t>Page  </a:t>
            </a:r>
            <a:fld id="{6F6B6950-8D1A-4668-8374-25B44628E0DF}" type="slidenum">
              <a:rPr lang="zh-CN" altLang="en-US" smtClean="0"/>
            </a:fld>
            <a:endParaRPr lang="zh-CN" altLang="en-US"/>
          </a:p>
        </p:txBody>
      </p:sp>
      <p:pic>
        <p:nvPicPr>
          <p:cNvPr id="30" name="图片 2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6"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a:ea typeface="微软雅黑" panose="020B0503020204020204" pitchFamily="34" charset="-122"/>
              </a:rPr>
              <a:t>Sangfor Technologies</a:t>
            </a:r>
            <a:endParaRPr lang="en-US" altLang="zh-CN" dirty="0">
              <a:ea typeface="微软雅黑" panose="020B0503020204020204" pitchFamily="34" charset="-122"/>
            </a:endParaRPr>
          </a:p>
        </p:txBody>
      </p:sp>
      <p:sp>
        <p:nvSpPr>
          <p:cNvPr id="38"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dirty="0">
                <a:ea typeface="微软雅黑" panose="020B0503020204020204" pitchFamily="34" charset="-122"/>
              </a:rPr>
              <a:t>CONFIDENTIAL</a:t>
            </a:r>
            <a:endParaRPr lang="zh-CN" altLang="en-US">
              <a:ea typeface="微软雅黑" panose="020B0503020204020204" pitchFamily="34" charset="-122"/>
            </a:endParaRPr>
          </a:p>
        </p:txBody>
      </p:sp>
      <p:grpSp>
        <p:nvGrpSpPr>
          <p:cNvPr id="40" name="组合 39"/>
          <p:cNvGrpSpPr/>
          <p:nvPr userDrawn="1"/>
        </p:nvGrpSpPr>
        <p:grpSpPr>
          <a:xfrm>
            <a:off x="907549" y="6517055"/>
            <a:ext cx="10423265" cy="162252"/>
            <a:chOff x="907549" y="6523638"/>
            <a:chExt cx="10423265" cy="162252"/>
          </a:xfrm>
        </p:grpSpPr>
        <p:sp>
          <p:nvSpPr>
            <p:cNvPr id="41" name="矩形 40"/>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矩形 41"/>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3" name="直接连接符 42"/>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44"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dirty="0"/>
              <a:t>Page  </a:t>
            </a:r>
            <a:fld id="{6F6B6950-8D1A-4668-8374-25B44628E0DF}" type="slidenum">
              <a:rPr lang="zh-CN" altLang="en-US" smtClean="0"/>
            </a:fld>
            <a:endParaRPr lang="zh-CN" altLang="en-US"/>
          </a:p>
        </p:txBody>
      </p:sp>
      <p:pic>
        <p:nvPicPr>
          <p:cNvPr id="45" name="图片 4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
        <p:nvSpPr>
          <p:cNvPr id="46" name="矩形 45"/>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7" name="矩形 46"/>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标题 1"/>
          <p:cNvSpPr>
            <a:spLocks noGrp="1"/>
          </p:cNvSpPr>
          <p:nvPr>
            <p:ph type="ctrTitle"/>
          </p:nvPr>
        </p:nvSpPr>
        <p:spPr>
          <a:xfrm>
            <a:off x="558800" y="165099"/>
            <a:ext cx="5232400" cy="550863"/>
          </a:xfrm>
        </p:spPr>
        <p:txBody>
          <a:bodyPr anchor="b">
            <a:normAutofit/>
          </a:bodyPr>
          <a:lstStyle>
            <a:lvl1pPr algn="l">
              <a:defRPr sz="2800" b="1"/>
            </a:lvl1pPr>
          </a:lstStyle>
          <a:p>
            <a:r>
              <a:rPr lang="zh-CN" altLang="en-US"/>
              <a:t>单击此处编辑母版标题样式</a:t>
            </a:r>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6"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a:ea typeface="微软雅黑" panose="020B0503020204020204" pitchFamily="34" charset="-122"/>
              </a:rPr>
              <a:t>Sangfor Technologies</a:t>
            </a:r>
            <a:endParaRPr lang="en-US" altLang="zh-CN" dirty="0">
              <a:ea typeface="微软雅黑" panose="020B0503020204020204" pitchFamily="34" charset="-122"/>
            </a:endParaRPr>
          </a:p>
        </p:txBody>
      </p:sp>
      <p:sp>
        <p:nvSpPr>
          <p:cNvPr id="38"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dirty="0">
                <a:ea typeface="微软雅黑" panose="020B0503020204020204" pitchFamily="34" charset="-122"/>
              </a:rPr>
              <a:t>CONFIDENTIAL</a:t>
            </a:r>
            <a:endParaRPr lang="zh-CN" altLang="en-US">
              <a:ea typeface="微软雅黑" panose="020B0503020204020204" pitchFamily="34" charset="-122"/>
            </a:endParaRPr>
          </a:p>
        </p:txBody>
      </p:sp>
      <p:grpSp>
        <p:nvGrpSpPr>
          <p:cNvPr id="40" name="组合 39"/>
          <p:cNvGrpSpPr/>
          <p:nvPr userDrawn="1"/>
        </p:nvGrpSpPr>
        <p:grpSpPr>
          <a:xfrm>
            <a:off x="907549" y="6517055"/>
            <a:ext cx="10423265" cy="162252"/>
            <a:chOff x="907549" y="6523638"/>
            <a:chExt cx="10423265" cy="162252"/>
          </a:xfrm>
        </p:grpSpPr>
        <p:sp>
          <p:nvSpPr>
            <p:cNvPr id="41" name="矩形 40"/>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矩形 41"/>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3" name="直接连接符 42"/>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44"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dirty="0"/>
              <a:t>Page  </a:t>
            </a:r>
            <a:fld id="{6F6B6950-8D1A-4668-8374-25B44628E0DF}" type="slidenum">
              <a:rPr lang="zh-CN" altLang="en-US" smtClean="0"/>
            </a:fld>
            <a:endParaRPr lang="zh-CN" altLang="en-US"/>
          </a:p>
        </p:txBody>
      </p:sp>
      <p:pic>
        <p:nvPicPr>
          <p:cNvPr id="45" name="图片 4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6"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a:ea typeface="微软雅黑" panose="020B0503020204020204" pitchFamily="34" charset="-122"/>
              </a:rPr>
              <a:t>Sangfor Technologies</a:t>
            </a:r>
            <a:endParaRPr lang="en-US" altLang="zh-CN" dirty="0">
              <a:ea typeface="微软雅黑" panose="020B0503020204020204" pitchFamily="34" charset="-122"/>
            </a:endParaRPr>
          </a:p>
        </p:txBody>
      </p:sp>
      <p:sp>
        <p:nvSpPr>
          <p:cNvPr id="38"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dirty="0">
                <a:ea typeface="微软雅黑" panose="020B0503020204020204" pitchFamily="34" charset="-122"/>
              </a:rPr>
              <a:t>CONFIDENTIAL</a:t>
            </a:r>
            <a:endParaRPr lang="zh-CN" altLang="en-US">
              <a:ea typeface="微软雅黑" panose="020B0503020204020204" pitchFamily="34" charset="-122"/>
            </a:endParaRPr>
          </a:p>
        </p:txBody>
      </p:sp>
      <p:grpSp>
        <p:nvGrpSpPr>
          <p:cNvPr id="40" name="组合 39"/>
          <p:cNvGrpSpPr/>
          <p:nvPr userDrawn="1"/>
        </p:nvGrpSpPr>
        <p:grpSpPr>
          <a:xfrm>
            <a:off x="907549" y="6517055"/>
            <a:ext cx="10423265" cy="162252"/>
            <a:chOff x="907549" y="6523638"/>
            <a:chExt cx="10423265" cy="162252"/>
          </a:xfrm>
        </p:grpSpPr>
        <p:sp>
          <p:nvSpPr>
            <p:cNvPr id="41" name="矩形 40"/>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矩形 41"/>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3" name="直接连接符 42"/>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44"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dirty="0"/>
              <a:t>Page  </a:t>
            </a:r>
            <a:fld id="{6F6B6950-8D1A-4668-8374-25B44628E0DF}" type="slidenum">
              <a:rPr lang="zh-CN" altLang="en-US" smtClean="0"/>
            </a:fld>
            <a:endParaRPr lang="zh-CN" altLang="en-US"/>
          </a:p>
        </p:txBody>
      </p:sp>
      <p:pic>
        <p:nvPicPr>
          <p:cNvPr id="45" name="图片 4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无CONFIDENTIAL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标题 1"/>
          <p:cNvSpPr txBox="1"/>
          <p:nvPr userDrawn="1"/>
        </p:nvSpPr>
        <p:spPr>
          <a:xfrm>
            <a:off x="558800" y="165099"/>
            <a:ext cx="5232400" cy="550863"/>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2800" kern="1200">
                <a:solidFill>
                  <a:schemeClr val="bg1"/>
                </a:solidFill>
                <a:latin typeface="+mj-lt"/>
                <a:ea typeface="+mj-ea"/>
                <a:cs typeface="+mj-cs"/>
              </a:defRPr>
            </a:lvl1pPr>
          </a:lstStyle>
          <a:p>
            <a:r>
              <a:rPr lang="zh-CN" altLang="en-US" b="1"/>
              <a:t>单击此处编辑母版标题样式</a:t>
            </a:r>
            <a:endParaRPr lang="zh-CN" altLang="en-US" b="1"/>
          </a:p>
        </p:txBody>
      </p:sp>
      <p:sp>
        <p:nvSpPr>
          <p:cNvPr id="48" name="矩形 47"/>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a:ea typeface="微软雅黑" panose="020B0503020204020204" pitchFamily="34" charset="-122"/>
              </a:rPr>
              <a:t>Sangfor Technologies</a:t>
            </a:r>
            <a:endParaRPr lang="en-US" altLang="zh-CN" dirty="0">
              <a:ea typeface="微软雅黑" panose="020B0503020204020204" pitchFamily="34" charset="-122"/>
            </a:endParaRPr>
          </a:p>
        </p:txBody>
      </p:sp>
      <p:grpSp>
        <p:nvGrpSpPr>
          <p:cNvPr id="34" name="组合 33"/>
          <p:cNvGrpSpPr/>
          <p:nvPr userDrawn="1"/>
        </p:nvGrpSpPr>
        <p:grpSpPr>
          <a:xfrm>
            <a:off x="907549" y="6517055"/>
            <a:ext cx="10423265" cy="162252"/>
            <a:chOff x="907549" y="6523638"/>
            <a:chExt cx="10423265" cy="162252"/>
          </a:xfrm>
        </p:grpSpPr>
        <p:sp>
          <p:nvSpPr>
            <p:cNvPr id="35" name="矩形 34"/>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矩形 35"/>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37" name="直接连接符 36"/>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38"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dirty="0"/>
              <a:t>Page  </a:t>
            </a:r>
            <a:fld id="{6F6B6950-8D1A-4668-8374-25B44628E0DF}" type="slidenum">
              <a:rPr lang="zh-CN" altLang="en-US" smtClean="0"/>
            </a:fld>
            <a:endParaRPr lang="zh-CN" altLang="en-US"/>
          </a:p>
        </p:txBody>
      </p:sp>
      <p:pic>
        <p:nvPicPr>
          <p:cNvPr id="39" name="图片 3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无左上文本框">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矩形 11"/>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3" name="矩形 12"/>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5"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a:ea typeface="微软雅黑" panose="020B0503020204020204" pitchFamily="34" charset="-122"/>
              </a:rPr>
              <a:t>Sangfor Technologies</a:t>
            </a:r>
            <a:endParaRPr lang="en-US" altLang="zh-CN" dirty="0">
              <a:ea typeface="微软雅黑" panose="020B0503020204020204" pitchFamily="34" charset="-122"/>
            </a:endParaRPr>
          </a:p>
        </p:txBody>
      </p:sp>
      <p:sp>
        <p:nvSpPr>
          <p:cNvPr id="36"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dirty="0">
                <a:ea typeface="微软雅黑" panose="020B0503020204020204" pitchFamily="34" charset="-122"/>
              </a:rPr>
              <a:t>CONFIDENTIAL</a:t>
            </a:r>
            <a:endParaRPr lang="zh-CN" altLang="en-US">
              <a:ea typeface="微软雅黑" panose="020B0503020204020204" pitchFamily="34" charset="-122"/>
            </a:endParaRPr>
          </a:p>
        </p:txBody>
      </p:sp>
      <p:grpSp>
        <p:nvGrpSpPr>
          <p:cNvPr id="37" name="组合 36"/>
          <p:cNvGrpSpPr/>
          <p:nvPr userDrawn="1"/>
        </p:nvGrpSpPr>
        <p:grpSpPr>
          <a:xfrm>
            <a:off x="907549" y="6517055"/>
            <a:ext cx="10423265" cy="162252"/>
            <a:chOff x="907549" y="6523638"/>
            <a:chExt cx="10423265" cy="162252"/>
          </a:xfrm>
        </p:grpSpPr>
        <p:sp>
          <p:nvSpPr>
            <p:cNvPr id="38" name="矩形 37"/>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矩形 38"/>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0" name="直接连接符 39"/>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41"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dirty="0"/>
              <a:t>Page  </a:t>
            </a:r>
            <a:fld id="{6F6B6950-8D1A-4668-8374-25B44628E0DF}" type="slidenum">
              <a:rPr lang="zh-CN" altLang="en-US" smtClean="0"/>
            </a:fld>
            <a:endParaRPr lang="zh-CN" altLang="en-US"/>
          </a:p>
        </p:txBody>
      </p:sp>
      <p:pic>
        <p:nvPicPr>
          <p:cNvPr id="42" name="图片 4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无横线及方块">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标题 1"/>
          <p:cNvSpPr txBox="1"/>
          <p:nvPr userDrawn="1"/>
        </p:nvSpPr>
        <p:spPr>
          <a:xfrm>
            <a:off x="558800" y="165099"/>
            <a:ext cx="5232400" cy="550863"/>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2800" kern="1200">
                <a:solidFill>
                  <a:schemeClr val="bg1"/>
                </a:solidFill>
                <a:latin typeface="+mj-lt"/>
                <a:ea typeface="+mj-ea"/>
                <a:cs typeface="+mj-cs"/>
              </a:defRPr>
            </a:lvl1pPr>
          </a:lstStyle>
          <a:p>
            <a:r>
              <a:rPr lang="zh-CN" altLang="en-US" b="1"/>
              <a:t>单击此处编辑母版标题样式</a:t>
            </a:r>
            <a:endParaRPr lang="zh-CN" altLang="en-US" b="1"/>
          </a:p>
        </p:txBody>
      </p:sp>
      <p:sp>
        <p:nvSpPr>
          <p:cNvPr id="48" name="矩形 47"/>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6"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a:ea typeface="微软雅黑" panose="020B0503020204020204" pitchFamily="34" charset="-122"/>
              </a:rPr>
              <a:t>Sangfor Technologies</a:t>
            </a:r>
            <a:endParaRPr lang="en-US" altLang="zh-CN" dirty="0">
              <a:ea typeface="微软雅黑" panose="020B0503020204020204" pitchFamily="34" charset="-122"/>
            </a:endParaRPr>
          </a:p>
        </p:txBody>
      </p:sp>
      <p:sp>
        <p:nvSpPr>
          <p:cNvPr id="37"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dirty="0">
                <a:ea typeface="微软雅黑" panose="020B0503020204020204" pitchFamily="34" charset="-122"/>
              </a:rPr>
              <a:t>CONFIDENTIAL</a:t>
            </a:r>
            <a:endParaRPr lang="zh-CN" altLang="en-US">
              <a:ea typeface="微软雅黑" panose="020B0503020204020204" pitchFamily="34" charset="-122"/>
            </a:endParaRPr>
          </a:p>
        </p:txBody>
      </p:sp>
      <p:sp>
        <p:nvSpPr>
          <p:cNvPr id="43"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dirty="0"/>
              <a:t>Page  </a:t>
            </a:r>
            <a:fld id="{6F6B6950-8D1A-4668-8374-25B44628E0DF}" type="slidenum">
              <a:rPr lang="zh-CN" altLang="en-US" smtClean="0"/>
            </a:fld>
            <a:endParaRPr lang="zh-CN" altLang="en-US"/>
          </a:p>
        </p:txBody>
      </p:sp>
      <p:pic>
        <p:nvPicPr>
          <p:cNvPr id="44" name="图片 4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空白背景">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封面版式">
    <p:spTree>
      <p:nvGrpSpPr>
        <p:cNvPr id="1" name=""/>
        <p:cNvGrpSpPr/>
        <p:nvPr/>
      </p:nvGrpSpPr>
      <p:grpSpPr>
        <a:xfrm>
          <a:off x="0" y="0"/>
          <a:ext cx="0" cy="0"/>
          <a:chOff x="0" y="0"/>
          <a:chExt cx="0" cy="0"/>
        </a:xfrm>
      </p:grpSpPr>
      <p:sp>
        <p:nvSpPr>
          <p:cNvPr id="3" name="灯片编号占位符 2"/>
          <p:cNvSpPr>
            <a:spLocks noGrp="1"/>
          </p:cNvSpPr>
          <p:nvPr>
            <p:ph type="sldNum" sz="quarter" idx="10"/>
          </p:nvPr>
        </p:nvSpPr>
        <p:spPr/>
        <p:txBody>
          <a:bodyPr/>
          <a:lstStyle/>
          <a:p>
            <a:fld id="{795C62BC-63D8-4176-937B-D5EBCAA09FF2}"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endParaRPr lang="en-US"/>
          </a:p>
        </p:txBody>
      </p:sp>
      <p:sp>
        <p:nvSpPr>
          <p:cNvPr id="4" name="Date Placeholder 3"/>
          <p:cNvSpPr>
            <a:spLocks noGrp="1"/>
          </p:cNvSpPr>
          <p:nvPr>
            <p:ph type="dt" sz="half" idx="10"/>
          </p:nvPr>
        </p:nvSpPr>
        <p:spPr>
          <a:xfrm>
            <a:off x="838200" y="6356350"/>
            <a:ext cx="2743200" cy="365125"/>
          </a:xfrm>
        </p:spPr>
        <p:txBody>
          <a:bodyPr/>
          <a:lstStyle>
            <a:lvl1pPr>
              <a:defRPr/>
            </a:lvl1pPr>
          </a:lstStyle>
          <a:p>
            <a:endParaRPr lang="zh-CN" altLang="en-US" sz="1800">
              <a:solidFill>
                <a:schemeClr val="tx1"/>
              </a:solidFill>
            </a:endParaRPr>
          </a:p>
        </p:txBody>
      </p:sp>
      <p:sp>
        <p:nvSpPr>
          <p:cNvPr id="5" name="Footer Placeholder 4"/>
          <p:cNvSpPr>
            <a:spLocks noGrp="1"/>
          </p:cNvSpPr>
          <p:nvPr>
            <p:ph type="ftr" sz="quarter" idx="11"/>
          </p:nvPr>
        </p:nvSpPr>
        <p:spPr>
          <a:xfrm>
            <a:off x="4038600" y="6356350"/>
            <a:ext cx="4114800" cy="365125"/>
          </a:xfrm>
        </p:spPr>
        <p:txBody>
          <a:bodyPr/>
          <a:lstStyle>
            <a:lvl1pPr>
              <a:defRPr/>
            </a:lvl1pPr>
          </a:lstStyle>
          <a:p>
            <a:r>
              <a:rPr lang="en-US" altLang="en-US" dirty="0"/>
              <a:t>1</a:t>
            </a:r>
            <a:endParaRPr lang="en-US" altLang="en-US" dirty="0"/>
          </a:p>
        </p:txBody>
      </p:sp>
      <p:sp>
        <p:nvSpPr>
          <p:cNvPr id="6" name="Slide Number Placeholder 5"/>
          <p:cNvSpPr>
            <a:spLocks noGrp="1"/>
          </p:cNvSpPr>
          <p:nvPr>
            <p:ph type="sldNum" sz="quarter" idx="12"/>
          </p:nvPr>
        </p:nvSpPr>
        <p:spPr/>
        <p:txBody>
          <a:bodyPr/>
          <a:lstStyle>
            <a:lvl1pPr>
              <a:defRPr/>
            </a:lvl1pPr>
          </a:lstStyle>
          <a:p>
            <a:fld id="{AA0B2D71-35A1-4F52-8E29-3BB6816FD701}" type="slidenum">
              <a:rPr lang="en-US" altLang="en-US"/>
            </a:fld>
            <a:endParaRPr lang="zh-CN" altLang="en-US" sz="1800">
              <a:solidFill>
                <a:schemeClr val="tx1"/>
              </a:solidFill>
            </a:endParaRPr>
          </a:p>
        </p:txBody>
      </p:sp>
    </p:spTree>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空白">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灯片编号占位符 3"/>
          <p:cNvSpPr>
            <a:spLocks noGrp="1"/>
          </p:cNvSpPr>
          <p:nvPr>
            <p:ph type="sldNum" sz="quarter" idx="12"/>
          </p:nvPr>
        </p:nvSpPr>
        <p:spPr/>
        <p:txBody>
          <a:bodyPr/>
          <a:lstStyle/>
          <a:p>
            <a:fld id="{795C62BC-63D8-4176-937B-D5EBCAA09FF2}" type="slidenum">
              <a:rPr lang="zh-CN" altLang="en-US" smtClean="0"/>
            </a:fld>
            <a:endParaRPr lang="zh-CN" altLang="en-US"/>
          </a:p>
        </p:txBody>
      </p:sp>
      <p:sp>
        <p:nvSpPr>
          <p:cNvPr id="3" name="标题 1"/>
          <p:cNvSpPr>
            <a:spLocks noGrp="1"/>
          </p:cNvSpPr>
          <p:nvPr>
            <p:ph type="ctrTitle"/>
          </p:nvPr>
        </p:nvSpPr>
        <p:spPr>
          <a:xfrm>
            <a:off x="558800" y="165099"/>
            <a:ext cx="5232400" cy="550863"/>
          </a:xfrm>
        </p:spPr>
        <p:txBody>
          <a:bodyPr anchor="b">
            <a:normAutofit/>
          </a:bodyPr>
          <a:lstStyle>
            <a:lvl1pPr algn="l">
              <a:defRPr sz="2800" b="1"/>
            </a:lvl1pPr>
          </a:lstStyle>
          <a:p>
            <a:r>
              <a:rPr lang="zh-CN" altLang="en-US" dirty="0"/>
              <a:t>单击此处编辑母版标题样式</a:t>
            </a:r>
            <a:endParaRPr lang="zh-CN" alt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6"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endParaRPr lang="en-US" altLang="zh-CN" dirty="0">
              <a:ea typeface="微软雅黑" panose="020B0503020204020204" pitchFamily="34" charset="-122"/>
            </a:endParaRPr>
          </a:p>
        </p:txBody>
      </p:sp>
      <p:sp>
        <p:nvSpPr>
          <p:cNvPr id="38"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40" name="组合 39"/>
          <p:cNvGrpSpPr/>
          <p:nvPr userDrawn="1"/>
        </p:nvGrpSpPr>
        <p:grpSpPr>
          <a:xfrm>
            <a:off x="907549" y="6517055"/>
            <a:ext cx="10423265" cy="162252"/>
            <a:chOff x="907549" y="6523638"/>
            <a:chExt cx="10423265" cy="162252"/>
          </a:xfrm>
        </p:grpSpPr>
        <p:sp>
          <p:nvSpPr>
            <p:cNvPr id="41" name="矩形 40"/>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矩形 41"/>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3" name="直接连接符 42"/>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44"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fld>
            <a:endParaRPr lang="zh-CN" altLang="en-US" dirty="0"/>
          </a:p>
        </p:txBody>
      </p:sp>
      <p:pic>
        <p:nvPicPr>
          <p:cNvPr id="45" name="图片 4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
        <p:nvSpPr>
          <p:cNvPr id="46" name="矩形 45"/>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7" name="矩形 46"/>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标题 1"/>
          <p:cNvSpPr>
            <a:spLocks noGrp="1"/>
          </p:cNvSpPr>
          <p:nvPr>
            <p:ph type="ctrTitle"/>
          </p:nvPr>
        </p:nvSpPr>
        <p:spPr>
          <a:xfrm>
            <a:off x="558800" y="165099"/>
            <a:ext cx="5232400" cy="550863"/>
          </a:xfrm>
        </p:spPr>
        <p:txBody>
          <a:bodyPr anchor="b">
            <a:normAutofit/>
          </a:bodyPr>
          <a:lstStyle>
            <a:lvl1pPr algn="l">
              <a:defRPr sz="2800" b="1"/>
            </a:lvl1pPr>
          </a:lstStyle>
          <a:p>
            <a:r>
              <a:rPr lang="zh-CN" altLang="en-US"/>
              <a:t>单击此处编辑母版标题样式</a:t>
            </a:r>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4.jpeg"/><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736600" y="2740025"/>
            <a:ext cx="69469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6" name="灯片编号占位符 5"/>
          <p:cNvSpPr>
            <a:spLocks noGrp="1"/>
          </p:cNvSpPr>
          <p:nvPr>
            <p:ph type="sldNum" sz="quarter" idx="4"/>
          </p:nvPr>
        </p:nvSpPr>
        <p:spPr>
          <a:xfrm>
            <a:off x="8432796" y="6433223"/>
            <a:ext cx="2743200" cy="365125"/>
          </a:xfrm>
          <a:prstGeom prst="rect">
            <a:avLst/>
          </a:prstGeom>
        </p:spPr>
        <p:txBody>
          <a:bodyPr vert="horz" lIns="91440" tIns="45720" rIns="91440" bIns="45720" rtlCol="0" anchor="ctr"/>
          <a:lstStyle>
            <a:lvl1pPr algn="r">
              <a:defRPr sz="1200">
                <a:solidFill>
                  <a:schemeClr val="bg1"/>
                </a:solidFill>
                <a:latin typeface="Century Gothic" panose="020B0502020202020204" pitchFamily="34" charset="0"/>
              </a:defRPr>
            </a:lvl1pPr>
          </a:lstStyle>
          <a:p>
            <a:fld id="{795C62BC-63D8-4176-937B-D5EBCAA09FF2}"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p:txStyles>
    <p:titleStyle>
      <a:lvl1pPr algn="l" defTabSz="914400" rtl="0" eaLnBrk="1" latinLnBrk="0" hangingPunct="1">
        <a:lnSpc>
          <a:spcPct val="90000"/>
        </a:lnSpc>
        <a:spcBef>
          <a:spcPct val="0"/>
        </a:spcBef>
        <a:buNone/>
        <a:defRPr sz="44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9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9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9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9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9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9.xml"/><Relationship Id="rId1"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5" Type="http://schemas.openxmlformats.org/officeDocument/2006/relationships/notesSlide" Target="../notesSlides/notesSlide3.xml"/><Relationship Id="rId4" Type="http://schemas.openxmlformats.org/officeDocument/2006/relationships/slideLayout" Target="../slideLayouts/slideLayout2.xml"/><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image" Target="../media/image2.png"/></Relationships>
</file>

<file path=ppt/slides/_rels/slide7.xml.rels><?xml version="1.0" encoding="UTF-8" standalone="yes"?>
<Relationships xmlns="http://schemas.openxmlformats.org/package/2006/relationships"><Relationship Id="rId4" Type="http://schemas.openxmlformats.org/officeDocument/2006/relationships/notesSlide" Target="../notesSlides/notesSlide4.xml"/><Relationship Id="rId3" Type="http://schemas.openxmlformats.org/officeDocument/2006/relationships/slideLayout" Target="../slideLayouts/slideLayout2.xml"/><Relationship Id="rId2" Type="http://schemas.microsoft.com/office/2007/relationships/hdphoto" Target="../media/image9.wdp"/><Relationship Id="rId1" Type="http://schemas.openxmlformats.org/officeDocument/2006/relationships/image" Target="../media/image8.png"/></Relationships>
</file>

<file path=ppt/slides/_rels/slide8.xml.rels><?xml version="1.0" encoding="UTF-8" standalone="yes"?>
<Relationships xmlns="http://schemas.openxmlformats.org/package/2006/relationships"><Relationship Id="rId4" Type="http://schemas.openxmlformats.org/officeDocument/2006/relationships/notesSlide" Target="../notesSlides/notesSlide5.xml"/><Relationship Id="rId3" Type="http://schemas.openxmlformats.org/officeDocument/2006/relationships/slideLayout" Target="../slideLayouts/slideLayout11.xml"/><Relationship Id="rId2" Type="http://schemas.openxmlformats.org/officeDocument/2006/relationships/image" Target="../media/image11.png"/><Relationship Id="rId1" Type="http://schemas.openxmlformats.org/officeDocument/2006/relationships/image" Target="../media/image10.png"/></Relationships>
</file>

<file path=ppt/slides/_rels/slide9.xml.rels><?xml version="1.0" encoding="UTF-8" standalone="yes"?>
<Relationships xmlns="http://schemas.openxmlformats.org/package/2006/relationships"><Relationship Id="rId7" Type="http://schemas.openxmlformats.org/officeDocument/2006/relationships/notesSlide" Target="../notesSlides/notesSlide6.xml"/><Relationship Id="rId6" Type="http://schemas.openxmlformats.org/officeDocument/2006/relationships/slideLayout" Target="../slideLayouts/slideLayout2.xml"/><Relationship Id="rId5" Type="http://schemas.microsoft.com/office/2007/relationships/diagramDrawing" Target="../diagrams/drawing1.xml"/><Relationship Id="rId4" Type="http://schemas.openxmlformats.org/officeDocument/2006/relationships/diagramColors" Target="../diagrams/colors1.xml"/><Relationship Id="rId3" Type="http://schemas.openxmlformats.org/officeDocument/2006/relationships/diagramQuickStyle" Target="../diagrams/quickStyle1.xml"/><Relationship Id="rId2" Type="http://schemas.openxmlformats.org/officeDocument/2006/relationships/diagramLayout" Target="../diagrams/layout1.xml"/><Relationship Id="rId1" Type="http://schemas.openxmlformats.org/officeDocument/2006/relationships/diagramData" Target="../diagrams/data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image" Target="../media/image1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image" Target="../media/image13.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2.png"/></Relationships>
</file>

<file path=ppt/slides/_rels/slide21.xml.rels><?xml version="1.0" encoding="UTF-8" standalone="yes"?>
<Relationships xmlns="http://schemas.openxmlformats.org/package/2006/relationships"><Relationship Id="rId4" Type="http://schemas.openxmlformats.org/officeDocument/2006/relationships/slideLayout" Target="../slideLayouts/slideLayout11.xml"/><Relationship Id="rId3" Type="http://schemas.openxmlformats.org/officeDocument/2006/relationships/image" Target="../media/image16.emf"/><Relationship Id="rId2" Type="http://schemas.openxmlformats.org/officeDocument/2006/relationships/image" Target="../media/image15.emf"/><Relationship Id="rId1" Type="http://schemas.openxmlformats.org/officeDocument/2006/relationships/image" Target="../media/image14.emf"/></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9.xml"/><Relationship Id="rId1"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p:cNvSpPr/>
          <p:nvPr/>
        </p:nvSpPr>
        <p:spPr>
          <a:xfrm>
            <a:off x="913253" y="6517951"/>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5" name="文本框 24"/>
          <p:cNvSpPr txBox="1"/>
          <p:nvPr/>
        </p:nvSpPr>
        <p:spPr>
          <a:xfrm>
            <a:off x="1131708" y="6460578"/>
            <a:ext cx="1560042" cy="276999"/>
          </a:xfrm>
          <a:prstGeom prst="rect">
            <a:avLst/>
          </a:prstGeom>
          <a:noFill/>
        </p:spPr>
        <p:txBody>
          <a:bodyPr wrap="none" rtlCol="0">
            <a:spAutoFit/>
          </a:bodyPr>
          <a:lstStyle/>
          <a:p>
            <a:r>
              <a:rPr lang="en-US" altLang="en-US" sz="12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www.sangfor.com</a:t>
            </a:r>
            <a:endParaRPr lang="en-US" altLang="en-US" sz="1200" dirty="0">
              <a:solidFill>
                <a:schemeClr val="bg1"/>
              </a:solidFill>
              <a:latin typeface="Century Gothic" panose="020B0502020202020204" pitchFamily="34" charset="0"/>
              <a:ea typeface="微软雅黑" panose="020B0503020204020204" pitchFamily="34" charset="-122"/>
            </a:endParaRPr>
          </a:p>
        </p:txBody>
      </p:sp>
      <p:grpSp>
        <p:nvGrpSpPr>
          <p:cNvPr id="3" name="组合 2"/>
          <p:cNvGrpSpPr/>
          <p:nvPr/>
        </p:nvGrpSpPr>
        <p:grpSpPr>
          <a:xfrm>
            <a:off x="4943635" y="6460578"/>
            <a:ext cx="2304730" cy="276999"/>
            <a:chOff x="4872830" y="6460578"/>
            <a:chExt cx="2304730" cy="276999"/>
          </a:xfrm>
        </p:grpSpPr>
        <p:sp>
          <p:nvSpPr>
            <p:cNvPr id="27" name="矩形 26"/>
            <p:cNvSpPr/>
            <p:nvPr/>
          </p:nvSpPr>
          <p:spPr>
            <a:xfrm>
              <a:off x="4872830" y="6517951"/>
              <a:ext cx="162252" cy="162252"/>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8" name="文本框 27"/>
            <p:cNvSpPr txBox="1"/>
            <p:nvPr/>
          </p:nvSpPr>
          <p:spPr>
            <a:xfrm>
              <a:off x="5077305" y="6460578"/>
              <a:ext cx="2100255" cy="276999"/>
            </a:xfrm>
            <a:prstGeom prst="rect">
              <a:avLst/>
            </a:prstGeom>
            <a:noFill/>
          </p:spPr>
          <p:txBody>
            <a:bodyPr wrap="none" rtlCol="0">
              <a:spAutoFit/>
            </a:bodyPr>
            <a:lstStyle/>
            <a:p>
              <a:r>
                <a:rPr lang="en-US" altLang="en-US" sz="1200" dirty="0" err="1">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Sangfor</a:t>
              </a:r>
              <a:r>
                <a:rPr lang="en-US" altLang="en-US" sz="12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 Technologies Inc.</a:t>
              </a:r>
              <a:endParaRPr lang="en-US" altLang="en-US" sz="12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endParaRPr>
            </a:p>
          </p:txBody>
        </p:sp>
      </p:grpSp>
      <p:sp>
        <p:nvSpPr>
          <p:cNvPr id="31" name="矩形 30"/>
          <p:cNvSpPr/>
          <p:nvPr/>
        </p:nvSpPr>
        <p:spPr>
          <a:xfrm>
            <a:off x="0" y="2514045"/>
            <a:ext cx="438150" cy="1887215"/>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32" name="矩形 31"/>
          <p:cNvSpPr/>
          <p:nvPr/>
        </p:nvSpPr>
        <p:spPr>
          <a:xfrm>
            <a:off x="438150" y="2514045"/>
            <a:ext cx="123825" cy="188721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pic>
        <p:nvPicPr>
          <p:cNvPr id="51" name="图片 50"/>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504439" y="382014"/>
            <a:ext cx="2006357" cy="659385"/>
          </a:xfrm>
          <a:prstGeom prst="rect">
            <a:avLst/>
          </a:prstGeom>
        </p:spPr>
      </p:pic>
      <p:sp>
        <p:nvSpPr>
          <p:cNvPr id="59" name="矩形 58"/>
          <p:cNvSpPr/>
          <p:nvPr/>
        </p:nvSpPr>
        <p:spPr>
          <a:xfrm>
            <a:off x="804088" y="2388179"/>
            <a:ext cx="6328977" cy="523220"/>
          </a:xfrm>
          <a:prstGeom prst="rect">
            <a:avLst/>
          </a:prstGeom>
        </p:spPr>
        <p:txBody>
          <a:bodyPr wrap="none">
            <a:spAutoFit/>
          </a:bodyPr>
          <a:lstStyle/>
          <a:p>
            <a:r>
              <a:rPr lang="en-MY" altLang="zh-CN" sz="2800" b="1" dirty="0">
                <a:solidFill>
                  <a:schemeClr val="bg1"/>
                </a:solidFill>
                <a:latin typeface="Century Gothic" panose="020B0502020202020204" pitchFamily="34" charset="0"/>
                <a:sym typeface="+mn-ea"/>
              </a:rPr>
              <a:t>Sangfor Incident Response Services</a:t>
            </a:r>
            <a:endParaRPr lang="en-MY" altLang="zh-CN" sz="2800" b="1" dirty="0">
              <a:solidFill>
                <a:schemeClr val="bg1"/>
              </a:solidFill>
              <a:latin typeface="Century Gothic" panose="020B0502020202020204" pitchFamily="34" charset="0"/>
            </a:endParaRPr>
          </a:p>
        </p:txBody>
      </p:sp>
      <p:cxnSp>
        <p:nvCxnSpPr>
          <p:cNvPr id="62" name="直接连接符 61"/>
          <p:cNvCxnSpPr/>
          <p:nvPr/>
        </p:nvCxnSpPr>
        <p:spPr>
          <a:xfrm>
            <a:off x="874713" y="3124946"/>
            <a:ext cx="3538696" cy="0"/>
          </a:xfrm>
          <a:prstGeom prst="line">
            <a:avLst/>
          </a:prstGeom>
          <a:ln w="12700">
            <a:solidFill>
              <a:schemeClr val="bg1"/>
            </a:solidFill>
            <a:prstDash val="solid"/>
          </a:ln>
        </p:spPr>
        <p:style>
          <a:lnRef idx="1">
            <a:schemeClr val="accent1"/>
          </a:lnRef>
          <a:fillRef idx="0">
            <a:schemeClr val="accent1"/>
          </a:fillRef>
          <a:effectRef idx="0">
            <a:schemeClr val="accent1"/>
          </a:effectRef>
          <a:fontRef idx="minor">
            <a:schemeClr val="tx1"/>
          </a:fontRef>
        </p:style>
      </p:cxnSp>
      <p:sp>
        <p:nvSpPr>
          <p:cNvPr id="2" name="Text Box 1"/>
          <p:cNvSpPr txBox="1"/>
          <p:nvPr/>
        </p:nvSpPr>
        <p:spPr>
          <a:xfrm>
            <a:off x="804088" y="3247803"/>
            <a:ext cx="3929380" cy="1200329"/>
          </a:xfrm>
          <a:prstGeom prst="rect">
            <a:avLst/>
          </a:prstGeom>
          <a:noFill/>
        </p:spPr>
        <p:txBody>
          <a:bodyPr wrap="square" rtlCol="0">
            <a:spAutoFit/>
          </a:bodyPr>
          <a:lstStyle/>
          <a:p>
            <a:pPr>
              <a:lnSpc>
                <a:spcPct val="150000"/>
              </a:lnSpc>
            </a:pPr>
            <a:r>
              <a:rPr lang="en-US" altLang="zh-CN" sz="1600" b="1" dirty="0" smtClean="0">
                <a:solidFill>
                  <a:schemeClr val="bg1"/>
                </a:solidFill>
              </a:rPr>
              <a:t>Jeffrey Lee</a:t>
            </a:r>
            <a:endParaRPr lang="en-US" altLang="zh-CN" sz="1600" b="1" dirty="0">
              <a:solidFill>
                <a:schemeClr val="bg1"/>
              </a:solidFill>
            </a:endParaRPr>
          </a:p>
          <a:p>
            <a:pPr>
              <a:lnSpc>
                <a:spcPct val="150000"/>
              </a:lnSpc>
            </a:pPr>
            <a:r>
              <a:rPr lang="en-US" sz="1600" dirty="0" smtClean="0">
                <a:solidFill>
                  <a:schemeClr val="bg1"/>
                </a:solidFill>
              </a:rPr>
              <a:t>MSS Product </a:t>
            </a:r>
            <a:r>
              <a:rPr lang="en-US" sz="1600" dirty="0">
                <a:solidFill>
                  <a:schemeClr val="bg1"/>
                </a:solidFill>
              </a:rPr>
              <a:t>Manager</a:t>
            </a:r>
            <a:endParaRPr lang="en-US" sz="1600" dirty="0">
              <a:solidFill>
                <a:schemeClr val="bg1"/>
              </a:solidFill>
            </a:endParaRPr>
          </a:p>
          <a:p>
            <a:pPr>
              <a:lnSpc>
                <a:spcPct val="150000"/>
              </a:lnSpc>
            </a:pPr>
            <a:r>
              <a:rPr lang="en-US" sz="1600" dirty="0" smtClean="0">
                <a:solidFill>
                  <a:schemeClr val="bg1"/>
                </a:solidFill>
              </a:rPr>
              <a:t>yuensang.lee@sangfor.com</a:t>
            </a:r>
            <a:endParaRPr lang="en-US" sz="1600"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dirty="0">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p:cNvSpPr>
            <a:spLocks noGrp="1"/>
          </p:cNvSpPr>
          <p:nvPr>
            <p:ph type="ftr" sz="quarter" idx="11"/>
          </p:nvPr>
        </p:nvSpPr>
        <p:spPr/>
        <p:txBody>
          <a:bodyPr/>
          <a:lstStyle/>
          <a:p>
            <a:r>
              <a:rPr lang="en-US" altLang="zh-CN" dirty="0">
                <a:ea typeface="微软雅黑" panose="020B0503020204020204" pitchFamily="34" charset="-122"/>
              </a:rPr>
              <a:t>CONFIDENTIAL</a:t>
            </a:r>
            <a:endParaRPr lang="zh-CN" altLang="en-US">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dirty="0"/>
              <a:t>Page  </a:t>
            </a:r>
            <a:fld id="{6F6B6950-8D1A-4668-8374-25B44628E0DF}" type="slidenum">
              <a:rPr lang="zh-CN" altLang="en-US" smtClean="0"/>
            </a:fld>
            <a:endParaRPr lang="zh-CN" altLang="en-US"/>
          </a:p>
        </p:txBody>
      </p:sp>
      <p:grpSp>
        <p:nvGrpSpPr>
          <p:cNvPr id="12" name="组合 11"/>
          <p:cNvGrpSpPr/>
          <p:nvPr/>
        </p:nvGrpSpPr>
        <p:grpSpPr>
          <a:xfrm>
            <a:off x="0" y="200326"/>
            <a:ext cx="2148080" cy="523220"/>
            <a:chOff x="1" y="200326"/>
            <a:chExt cx="2148080" cy="523220"/>
          </a:xfrm>
        </p:grpSpPr>
        <p:sp>
          <p:nvSpPr>
            <p:cNvPr id="13" name="矩形 12"/>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矩形 13"/>
            <p:cNvSpPr/>
            <p:nvPr/>
          </p:nvSpPr>
          <p:spPr>
            <a:xfrm>
              <a:off x="541551" y="200326"/>
              <a:ext cx="1606530"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panose="020B0503020204020204" pitchFamily="34" charset="-122"/>
                </a:rPr>
                <a:t>Agenda</a:t>
              </a:r>
              <a:endParaRPr lang="en-US" altLang="zh-CN" sz="2800" b="1" dirty="0">
                <a:solidFill>
                  <a:schemeClr val="bg1"/>
                </a:solidFill>
                <a:latin typeface="Century Gothic" panose="020B0502020202020204" pitchFamily="34" charset="0"/>
                <a:ea typeface="微软雅黑" panose="020B0503020204020204" pitchFamily="34" charset="-122"/>
              </a:endParaRPr>
            </a:p>
          </p:txBody>
        </p:sp>
        <p:sp>
          <p:nvSpPr>
            <p:cNvPr id="15" name="矩形 14"/>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18" name="椭圆 17"/>
          <p:cNvSpPr/>
          <p:nvPr/>
        </p:nvSpPr>
        <p:spPr>
          <a:xfrm>
            <a:off x="2947732" y="1982741"/>
            <a:ext cx="1533525" cy="153352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bg1"/>
                </a:solidFill>
                <a:latin typeface="Century Gothic" panose="020B0502020202020204" pitchFamily="34" charset="0"/>
              </a:rPr>
              <a:t>PART</a:t>
            </a:r>
            <a:endParaRPr lang="en-US" altLang="zh-CN" sz="2400" b="1" dirty="0">
              <a:solidFill>
                <a:schemeClr val="bg1"/>
              </a:solidFill>
              <a:latin typeface="Century Gothic" panose="020B0502020202020204" pitchFamily="34" charset="0"/>
            </a:endParaRPr>
          </a:p>
          <a:p>
            <a:pPr algn="ctr"/>
            <a:r>
              <a:rPr lang="en-US" altLang="zh-CN" sz="2400" b="1" dirty="0">
                <a:solidFill>
                  <a:schemeClr val="bg1"/>
                </a:solidFill>
                <a:latin typeface="Century Gothic" panose="020B0502020202020204" pitchFamily="34" charset="0"/>
              </a:rPr>
              <a:t>1</a:t>
            </a:r>
            <a:endParaRPr lang="zh-CN" altLang="en-US" sz="2400" b="1" dirty="0">
              <a:solidFill>
                <a:schemeClr val="bg1"/>
              </a:solidFill>
              <a:latin typeface="Century Gothic" panose="020B0502020202020204" pitchFamily="34" charset="0"/>
            </a:endParaRPr>
          </a:p>
        </p:txBody>
      </p:sp>
      <p:sp>
        <p:nvSpPr>
          <p:cNvPr id="19" name="文本框 18"/>
          <p:cNvSpPr txBox="1"/>
          <p:nvPr/>
        </p:nvSpPr>
        <p:spPr>
          <a:xfrm>
            <a:off x="2020243" y="3838202"/>
            <a:ext cx="3388502" cy="398780"/>
          </a:xfrm>
          <a:prstGeom prst="rect">
            <a:avLst/>
          </a:prstGeom>
          <a:noFill/>
        </p:spPr>
        <p:txBody>
          <a:bodyPr wrap="square" rtlCol="0">
            <a:spAutoFit/>
          </a:bodyPr>
          <a:lstStyle/>
          <a:p>
            <a:pPr algn="ctr"/>
            <a:r>
              <a:rPr lang="en-US" altLang="zh-CN" sz="2000" b="1" dirty="0">
                <a:solidFill>
                  <a:schemeClr val="bg1"/>
                </a:solidFill>
                <a:latin typeface="Century Gothic" panose="020B0502020202020204" pitchFamily="34" charset="0"/>
                <a:ea typeface="微软雅黑" panose="020B0503020204020204" pitchFamily="34" charset="-122"/>
              </a:rPr>
              <a:t>Introduction</a:t>
            </a:r>
            <a:endParaRPr lang="en-US" altLang="zh-CN" sz="2000" b="1" dirty="0">
              <a:solidFill>
                <a:schemeClr val="bg1"/>
              </a:solidFill>
              <a:latin typeface="Century Gothic" panose="020B0502020202020204" pitchFamily="34" charset="0"/>
              <a:ea typeface="微软雅黑" panose="020B0503020204020204" pitchFamily="34" charset="-122"/>
            </a:endParaRPr>
          </a:p>
        </p:txBody>
      </p:sp>
      <p:sp>
        <p:nvSpPr>
          <p:cNvPr id="36" name="椭圆 35"/>
          <p:cNvSpPr/>
          <p:nvPr/>
        </p:nvSpPr>
        <p:spPr>
          <a:xfrm>
            <a:off x="7386003" y="1982741"/>
            <a:ext cx="1533525" cy="153352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bg1"/>
                </a:solidFill>
                <a:latin typeface="Century Gothic" panose="020B0502020202020204" pitchFamily="34" charset="0"/>
              </a:rPr>
              <a:t>PART</a:t>
            </a:r>
            <a:endParaRPr lang="en-US" altLang="zh-CN" sz="2400" b="1" dirty="0">
              <a:solidFill>
                <a:schemeClr val="bg1"/>
              </a:solidFill>
              <a:latin typeface="Century Gothic" panose="020B0502020202020204" pitchFamily="34" charset="0"/>
            </a:endParaRPr>
          </a:p>
          <a:p>
            <a:pPr algn="ctr"/>
            <a:r>
              <a:rPr lang="en-US" altLang="zh-CN" sz="2400" b="1" dirty="0">
                <a:solidFill>
                  <a:schemeClr val="bg1"/>
                </a:solidFill>
                <a:latin typeface="Century Gothic" panose="020B0502020202020204" pitchFamily="34" charset="0"/>
              </a:rPr>
              <a:t>2</a:t>
            </a:r>
            <a:endParaRPr lang="zh-CN" altLang="en-US" sz="2400" b="1" dirty="0">
              <a:solidFill>
                <a:schemeClr val="bg1"/>
              </a:solidFill>
              <a:latin typeface="Century Gothic" panose="020B0502020202020204" pitchFamily="34" charset="0"/>
            </a:endParaRPr>
          </a:p>
        </p:txBody>
      </p:sp>
      <p:sp>
        <p:nvSpPr>
          <p:cNvPr id="37" name="文本框 36"/>
          <p:cNvSpPr txBox="1"/>
          <p:nvPr/>
        </p:nvSpPr>
        <p:spPr>
          <a:xfrm>
            <a:off x="6663861" y="3838202"/>
            <a:ext cx="2979078" cy="398780"/>
          </a:xfrm>
          <a:prstGeom prst="rect">
            <a:avLst/>
          </a:prstGeom>
          <a:noFill/>
        </p:spPr>
        <p:txBody>
          <a:bodyPr wrap="square" rtlCol="0">
            <a:spAutoFit/>
          </a:bodyPr>
          <a:lstStyle/>
          <a:p>
            <a:pPr algn="ctr"/>
            <a:r>
              <a:rPr lang="en-US" altLang="zh-CN" sz="2000" b="1" dirty="0">
                <a:solidFill>
                  <a:schemeClr val="bg1"/>
                </a:solidFill>
                <a:latin typeface="Century Gothic" panose="020B0502020202020204" pitchFamily="34" charset="0"/>
                <a:ea typeface="微软雅黑" panose="020B0503020204020204" pitchFamily="34" charset="-122"/>
              </a:rPr>
              <a:t>Sangfor IR Service</a:t>
            </a:r>
            <a:endParaRPr lang="en-US" altLang="zh-CN" sz="2000" b="1" dirty="0">
              <a:solidFill>
                <a:schemeClr val="bg1"/>
              </a:solidFill>
              <a:latin typeface="Century Gothic" panose="020B0502020202020204" pitchFamily="34" charset="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dirty="0">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p:cNvSpPr>
            <a:spLocks noGrp="1"/>
          </p:cNvSpPr>
          <p:nvPr>
            <p:ph type="ftr" sz="quarter" idx="11"/>
          </p:nvPr>
        </p:nvSpPr>
        <p:spPr/>
        <p:txBody>
          <a:bodyPr/>
          <a:lstStyle/>
          <a:p>
            <a:r>
              <a:rPr lang="en-US" altLang="zh-CN" dirty="0">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dirty="0"/>
              <a:t>Page  </a:t>
            </a:r>
            <a:fld id="{6F6B6950-8D1A-4668-8374-25B44628E0DF}" type="slidenum">
              <a:rPr lang="zh-CN" altLang="en-US" smtClean="0"/>
            </a:fld>
            <a:endParaRPr lang="zh-CN" altLang="en-US"/>
          </a:p>
        </p:txBody>
      </p:sp>
      <p:grpSp>
        <p:nvGrpSpPr>
          <p:cNvPr id="5" name="组合 4"/>
          <p:cNvGrpSpPr/>
          <p:nvPr/>
        </p:nvGrpSpPr>
        <p:grpSpPr>
          <a:xfrm>
            <a:off x="3661517" y="2296614"/>
            <a:ext cx="4868967" cy="1901371"/>
            <a:chOff x="2901044" y="2315029"/>
            <a:chExt cx="4868967" cy="1901371"/>
          </a:xfrm>
        </p:grpSpPr>
        <p:sp>
          <p:nvSpPr>
            <p:cNvPr id="6" name="矩形 5"/>
            <p:cNvSpPr/>
            <p:nvPr/>
          </p:nvSpPr>
          <p:spPr>
            <a:xfrm>
              <a:off x="2901044" y="2315029"/>
              <a:ext cx="1901371" cy="1901371"/>
            </a:xfrm>
            <a:prstGeom prst="rect">
              <a:avLst/>
            </a:prstGeom>
            <a:solidFill>
              <a:srgbClr val="79BD28">
                <a:alpha val="1000"/>
              </a:srgbClr>
            </a:solidFill>
            <a:ln w="317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latin typeface="Century Gothic" panose="020B0502020202020204" pitchFamily="34" charset="0"/>
                </a:rPr>
                <a:t>PART </a:t>
              </a:r>
              <a:r>
                <a:rPr lang="en-US" altLang="zh-CN" sz="3600" b="1" dirty="0">
                  <a:latin typeface="Century Gothic" panose="020B0502020202020204" pitchFamily="34" charset="0"/>
                  <a:sym typeface="+mn-ea"/>
                </a:rPr>
                <a:t>1</a:t>
              </a:r>
              <a:endParaRPr lang="zh-CN" altLang="en-US" sz="3600" b="1">
                <a:latin typeface="Century Gothic" panose="020B0502020202020204" pitchFamily="34" charset="0"/>
              </a:endParaRPr>
            </a:p>
          </p:txBody>
        </p:sp>
        <p:sp>
          <p:nvSpPr>
            <p:cNvPr id="7" name="矩形 6"/>
            <p:cNvSpPr/>
            <p:nvPr/>
          </p:nvSpPr>
          <p:spPr>
            <a:xfrm>
              <a:off x="5193665" y="2973326"/>
              <a:ext cx="2576346" cy="584775"/>
            </a:xfrm>
            <a:prstGeom prst="rect">
              <a:avLst/>
            </a:prstGeom>
          </p:spPr>
          <p:txBody>
            <a:bodyPr wrap="none">
              <a:spAutoFit/>
            </a:bodyPr>
            <a:lstStyle/>
            <a:p>
              <a:pPr algn="ctr"/>
              <a:r>
                <a:rPr lang="en-US" altLang="zh-CN" sz="3200" b="1" dirty="0">
                  <a:solidFill>
                    <a:schemeClr val="bg1"/>
                  </a:solidFill>
                  <a:latin typeface="Century Gothic" panose="020B0502020202020204" pitchFamily="34" charset="0"/>
                  <a:ea typeface="微软雅黑" panose="020B0503020204020204" pitchFamily="34" charset="-122"/>
                  <a:sym typeface="+mn-ea"/>
                </a:rPr>
                <a:t>Introduction</a:t>
              </a:r>
              <a:endParaRPr lang="en-US" altLang="zh-CN" sz="3200" b="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fld>
            <a:endParaRPr lang="zh-CN" altLang="en-US" dirty="0"/>
          </a:p>
        </p:txBody>
      </p:sp>
      <p:sp>
        <p:nvSpPr>
          <p:cNvPr id="5" name="标题 4"/>
          <p:cNvSpPr>
            <a:spLocks noGrp="1"/>
          </p:cNvSpPr>
          <p:nvPr>
            <p:ph type="ctrTitle"/>
          </p:nvPr>
        </p:nvSpPr>
        <p:spPr/>
        <p:txBody>
          <a:bodyPr>
            <a:normAutofit/>
          </a:bodyPr>
          <a:lstStyle/>
          <a:p>
            <a:r>
              <a:rPr kumimoji="1" lang="en-GB" altLang="zh-CN" dirty="0"/>
              <a:t>The Threat</a:t>
            </a:r>
            <a:endParaRPr kumimoji="1" lang="zh-CN" altLang="en-US" dirty="0"/>
          </a:p>
        </p:txBody>
      </p:sp>
      <p:grpSp>
        <p:nvGrpSpPr>
          <p:cNvPr id="6" name="组合 5"/>
          <p:cNvGrpSpPr/>
          <p:nvPr/>
        </p:nvGrpSpPr>
        <p:grpSpPr>
          <a:xfrm>
            <a:off x="967352" y="1918866"/>
            <a:ext cx="9602644" cy="2859425"/>
            <a:chOff x="967352" y="1918866"/>
            <a:chExt cx="9602644" cy="2859425"/>
          </a:xfrm>
        </p:grpSpPr>
        <p:sp>
          <p:nvSpPr>
            <p:cNvPr id="19" name="流程图: 决策 12"/>
            <p:cNvSpPr>
              <a:spLocks noChangeAspect="1"/>
            </p:cNvSpPr>
            <p:nvPr/>
          </p:nvSpPr>
          <p:spPr>
            <a:xfrm>
              <a:off x="967352" y="2402662"/>
              <a:ext cx="2377607" cy="2375629"/>
            </a:xfrm>
            <a:prstGeom prst="flowChartDecision">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a:latin typeface="Century Gothic" panose="020B0502020202020204" pitchFamily="34" charset="0"/>
                  <a:ea typeface="微软雅黑" panose="020B0503020204020204" pitchFamily="34" charset="-122"/>
                </a:rPr>
                <a:t>91%</a:t>
              </a:r>
              <a:endParaRPr lang="zh-CN" altLang="en-US" sz="2800" b="1" dirty="0">
                <a:latin typeface="Century Gothic" panose="020B0502020202020204" pitchFamily="34" charset="0"/>
                <a:ea typeface="微软雅黑" panose="020B0503020204020204" pitchFamily="34" charset="-122"/>
              </a:endParaRPr>
            </a:p>
          </p:txBody>
        </p:sp>
        <p:sp>
          <p:nvSpPr>
            <p:cNvPr id="21" name="文本框 20"/>
            <p:cNvSpPr txBox="1"/>
            <p:nvPr/>
          </p:nvSpPr>
          <p:spPr>
            <a:xfrm>
              <a:off x="6551821" y="1918866"/>
              <a:ext cx="4018175" cy="673326"/>
            </a:xfrm>
            <a:prstGeom prst="rect">
              <a:avLst/>
            </a:prstGeom>
            <a:noFill/>
          </p:spPr>
          <p:txBody>
            <a:bodyPr wrap="square" rtlCol="0">
              <a:spAutoFit/>
            </a:bodyPr>
            <a:lstStyle/>
            <a:p>
              <a:pPr>
                <a:lnSpc>
                  <a:spcPct val="150000"/>
                </a:lnSpc>
              </a:pPr>
              <a:r>
                <a:rPr lang="en-US" altLang="zh-CN" sz="1600" b="1" dirty="0">
                  <a:solidFill>
                    <a:schemeClr val="bg1"/>
                  </a:solidFill>
                  <a:latin typeface="Century Gothic" panose="020B0502020202020204" pitchFamily="34" charset="0"/>
                  <a:ea typeface="微软雅黑" panose="020B0503020204020204" pitchFamily="34" charset="-122"/>
                </a:rPr>
                <a:t>Cyber attacks that begin with phishing</a:t>
              </a:r>
              <a:endParaRPr lang="en-US" altLang="zh-CN" sz="1600" b="1" dirty="0">
                <a:solidFill>
                  <a:schemeClr val="bg1"/>
                </a:solidFill>
                <a:latin typeface="Century Gothic" panose="020B0502020202020204" pitchFamily="34" charset="0"/>
                <a:ea typeface="微软雅黑" panose="020B0503020204020204" pitchFamily="34" charset="-122"/>
              </a:endParaRPr>
            </a:p>
            <a:p>
              <a:pPr>
                <a:lnSpc>
                  <a:spcPct val="150000"/>
                </a:lnSpc>
              </a:pPr>
              <a:r>
                <a:rPr lang="en-US" altLang="zh-CN" sz="1050" dirty="0">
                  <a:solidFill>
                    <a:schemeClr val="bg1"/>
                  </a:solidFill>
                  <a:latin typeface="Century Gothic" panose="020B0502020202020204" pitchFamily="34" charset="0"/>
                  <a:ea typeface="微软雅黑" panose="020B0503020204020204" pitchFamily="34" charset="-122"/>
                </a:rPr>
                <a:t>- TrendMicro</a:t>
              </a:r>
              <a:endParaRPr lang="en-US" altLang="zh-CN" sz="1000" dirty="0">
                <a:solidFill>
                  <a:schemeClr val="bg1"/>
                </a:solidFill>
                <a:latin typeface="Century Gothic" panose="020B0502020202020204" pitchFamily="34" charset="0"/>
                <a:ea typeface="微软雅黑" panose="020B0503020204020204" pitchFamily="34" charset="-122"/>
              </a:endParaRPr>
            </a:p>
          </p:txBody>
        </p:sp>
        <p:sp>
          <p:nvSpPr>
            <p:cNvPr id="25" name="文本框 24"/>
            <p:cNvSpPr txBox="1"/>
            <p:nvPr/>
          </p:nvSpPr>
          <p:spPr>
            <a:xfrm>
              <a:off x="5901108" y="1970126"/>
              <a:ext cx="650713" cy="461665"/>
            </a:xfrm>
            <a:prstGeom prst="rect">
              <a:avLst/>
            </a:prstGeom>
            <a:noFill/>
          </p:spPr>
          <p:txBody>
            <a:bodyPr wrap="square" rtlCol="0">
              <a:spAutoFit/>
            </a:bodyPr>
            <a:lstStyle/>
            <a:p>
              <a:r>
                <a:rPr lang="en-US" altLang="zh-CN" sz="2400" b="1" dirty="0">
                  <a:ln w="6350">
                    <a:noFill/>
                  </a:ln>
                  <a:solidFill>
                    <a:srgbClr val="79BD28"/>
                  </a:solidFill>
                  <a:latin typeface="Century Gothic" panose="020B0502020202020204" pitchFamily="34" charset="0"/>
                  <a:ea typeface="微软雅黑" panose="020B0503020204020204" pitchFamily="34" charset="-122"/>
                  <a:cs typeface="+mn-ea"/>
                  <a:sym typeface="+mn-lt"/>
                </a:rPr>
                <a:t>01</a:t>
              </a:r>
              <a:endParaRPr lang="zh-CN" altLang="en-US" sz="2400" b="1" dirty="0">
                <a:ln w="6350">
                  <a:noFill/>
                </a:ln>
                <a:solidFill>
                  <a:srgbClr val="79BD28"/>
                </a:solidFill>
                <a:latin typeface="Century Gothic" panose="020B0502020202020204" pitchFamily="34" charset="0"/>
                <a:ea typeface="微软雅黑" panose="020B0503020204020204" pitchFamily="34" charset="-122"/>
                <a:cs typeface="+mn-ea"/>
                <a:sym typeface="+mn-lt"/>
              </a:endParaRPr>
            </a:p>
          </p:txBody>
        </p:sp>
      </p:grpSp>
      <p:grpSp>
        <p:nvGrpSpPr>
          <p:cNvPr id="7" name="组合 6"/>
          <p:cNvGrpSpPr/>
          <p:nvPr/>
        </p:nvGrpSpPr>
        <p:grpSpPr>
          <a:xfrm>
            <a:off x="2519467" y="1822655"/>
            <a:ext cx="8366932" cy="1682991"/>
            <a:chOff x="2519467" y="1822655"/>
            <a:chExt cx="8366932" cy="1682991"/>
          </a:xfrm>
        </p:grpSpPr>
        <p:sp>
          <p:nvSpPr>
            <p:cNvPr id="17" name="流程图: 决策 9"/>
            <p:cNvSpPr>
              <a:spLocks noChangeAspect="1"/>
            </p:cNvSpPr>
            <p:nvPr/>
          </p:nvSpPr>
          <p:spPr>
            <a:xfrm>
              <a:off x="2519467" y="1822655"/>
              <a:ext cx="1731841" cy="1647689"/>
            </a:xfrm>
            <a:prstGeom prst="flowChartDecision">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a:latin typeface="Century Gothic" panose="020B0502020202020204" pitchFamily="34" charset="0"/>
                  <a:ea typeface="微软雅黑" panose="020B0503020204020204" pitchFamily="34" charset="-122"/>
                </a:rPr>
                <a:t>363%</a:t>
              </a:r>
              <a:endParaRPr lang="zh-CN" altLang="en-US" sz="2000" b="1" dirty="0">
                <a:latin typeface="Century Gothic" panose="020B0502020202020204" pitchFamily="34" charset="0"/>
                <a:ea typeface="微软雅黑" panose="020B0503020204020204" pitchFamily="34" charset="-122"/>
              </a:endParaRPr>
            </a:p>
          </p:txBody>
        </p:sp>
        <p:sp>
          <p:nvSpPr>
            <p:cNvPr id="22" name="文本框 21"/>
            <p:cNvSpPr txBox="1"/>
            <p:nvPr/>
          </p:nvSpPr>
          <p:spPr>
            <a:xfrm>
              <a:off x="6551821" y="2842451"/>
              <a:ext cx="4334578" cy="663195"/>
            </a:xfrm>
            <a:prstGeom prst="rect">
              <a:avLst/>
            </a:prstGeom>
            <a:noFill/>
          </p:spPr>
          <p:txBody>
            <a:bodyPr wrap="square" rtlCol="0">
              <a:spAutoFit/>
            </a:bodyPr>
            <a:lstStyle/>
            <a:p>
              <a:pPr>
                <a:lnSpc>
                  <a:spcPct val="150000"/>
                </a:lnSpc>
              </a:pPr>
              <a:r>
                <a:rPr lang="en-US" altLang="zh-CN" sz="1600" b="1" dirty="0">
                  <a:solidFill>
                    <a:schemeClr val="bg1"/>
                  </a:solidFill>
                  <a:latin typeface="Century Gothic" panose="020B0502020202020204" pitchFamily="34" charset="0"/>
                  <a:ea typeface="微软雅黑" panose="020B0503020204020204" pitchFamily="34" charset="-122"/>
                </a:rPr>
                <a:t>Increase of Ransomware attacks annually</a:t>
              </a:r>
              <a:endParaRPr lang="en-US" altLang="zh-CN" sz="1600" b="1" dirty="0">
                <a:solidFill>
                  <a:schemeClr val="bg1"/>
                </a:solidFill>
                <a:latin typeface="Century Gothic" panose="020B0502020202020204" pitchFamily="34" charset="0"/>
                <a:ea typeface="微软雅黑" panose="020B0503020204020204" pitchFamily="34" charset="-122"/>
              </a:endParaRPr>
            </a:p>
            <a:p>
              <a:pPr>
                <a:lnSpc>
                  <a:spcPct val="150000"/>
                </a:lnSpc>
              </a:pPr>
              <a:r>
                <a:rPr lang="en-US" altLang="zh-CN" sz="1000" dirty="0">
                  <a:solidFill>
                    <a:schemeClr val="bg1"/>
                  </a:solidFill>
                  <a:latin typeface="Century Gothic" panose="020B0502020202020204" pitchFamily="34" charset="0"/>
                  <a:ea typeface="微软雅黑" panose="020B0503020204020204" pitchFamily="34" charset="-122"/>
                </a:rPr>
                <a:t>- Malwarebytes</a:t>
              </a:r>
              <a:endParaRPr lang="en-US" altLang="zh-CN" sz="1000" dirty="0">
                <a:solidFill>
                  <a:schemeClr val="bg1"/>
                </a:solidFill>
                <a:latin typeface="Century Gothic" panose="020B0502020202020204" pitchFamily="34" charset="0"/>
                <a:ea typeface="微软雅黑" panose="020B0503020204020204" pitchFamily="34" charset="-122"/>
              </a:endParaRPr>
            </a:p>
          </p:txBody>
        </p:sp>
        <p:sp>
          <p:nvSpPr>
            <p:cNvPr id="26" name="文本框 25"/>
            <p:cNvSpPr txBox="1"/>
            <p:nvPr/>
          </p:nvSpPr>
          <p:spPr>
            <a:xfrm>
              <a:off x="5901108" y="2896824"/>
              <a:ext cx="650713" cy="461665"/>
            </a:xfrm>
            <a:prstGeom prst="rect">
              <a:avLst/>
            </a:prstGeom>
            <a:noFill/>
          </p:spPr>
          <p:txBody>
            <a:bodyPr wrap="square" rtlCol="0">
              <a:spAutoFit/>
            </a:bodyPr>
            <a:lstStyle/>
            <a:p>
              <a:r>
                <a:rPr lang="en-US" altLang="zh-CN" sz="2400" b="1" dirty="0">
                  <a:ln w="6350">
                    <a:noFill/>
                  </a:ln>
                  <a:solidFill>
                    <a:srgbClr val="C9C9C9"/>
                  </a:solidFill>
                  <a:latin typeface="Century Gothic" panose="020B0502020202020204" pitchFamily="34" charset="0"/>
                  <a:ea typeface="微软雅黑" panose="020B0503020204020204" pitchFamily="34" charset="-122"/>
                  <a:cs typeface="+mn-ea"/>
                  <a:sym typeface="+mn-lt"/>
                </a:rPr>
                <a:t>02</a:t>
              </a:r>
              <a:endParaRPr lang="zh-CN" altLang="en-US" sz="2400" b="1" dirty="0">
                <a:ln w="6350">
                  <a:noFill/>
                </a:ln>
                <a:solidFill>
                  <a:srgbClr val="C9C9C9"/>
                </a:solidFill>
                <a:latin typeface="Century Gothic" panose="020B0502020202020204" pitchFamily="34" charset="0"/>
                <a:ea typeface="微软雅黑" panose="020B0503020204020204" pitchFamily="34" charset="-122"/>
                <a:cs typeface="+mn-ea"/>
                <a:sym typeface="+mn-lt"/>
              </a:endParaRPr>
            </a:p>
          </p:txBody>
        </p:sp>
      </p:grpSp>
      <p:grpSp>
        <p:nvGrpSpPr>
          <p:cNvPr id="8" name="组合 7"/>
          <p:cNvGrpSpPr/>
          <p:nvPr/>
        </p:nvGrpSpPr>
        <p:grpSpPr>
          <a:xfrm>
            <a:off x="2494934" y="3694524"/>
            <a:ext cx="9120042" cy="1734914"/>
            <a:chOff x="2494934" y="3694524"/>
            <a:chExt cx="9120042" cy="1734914"/>
          </a:xfrm>
        </p:grpSpPr>
        <p:sp>
          <p:nvSpPr>
            <p:cNvPr id="18" name="流程图: 决策 11"/>
            <p:cNvSpPr>
              <a:spLocks noChangeAspect="1"/>
            </p:cNvSpPr>
            <p:nvPr/>
          </p:nvSpPr>
          <p:spPr>
            <a:xfrm>
              <a:off x="2494934" y="3694524"/>
              <a:ext cx="1780907" cy="1734914"/>
            </a:xfrm>
            <a:prstGeom prst="flowChartDecision">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a:latin typeface="Century Gothic" panose="020B0502020202020204" pitchFamily="34" charset="0"/>
                  <a:ea typeface="微软雅黑" panose="020B0503020204020204" pitchFamily="34" charset="-122"/>
                </a:rPr>
                <a:t>350K</a:t>
              </a:r>
              <a:endParaRPr lang="zh-CN" altLang="en-US" sz="2000" b="1" dirty="0">
                <a:latin typeface="Century Gothic" panose="020B0502020202020204" pitchFamily="34" charset="0"/>
                <a:ea typeface="微软雅黑" panose="020B0503020204020204" pitchFamily="34" charset="-122"/>
              </a:endParaRPr>
            </a:p>
          </p:txBody>
        </p:sp>
        <p:sp>
          <p:nvSpPr>
            <p:cNvPr id="23" name="文本框 22"/>
            <p:cNvSpPr txBox="1"/>
            <p:nvPr/>
          </p:nvSpPr>
          <p:spPr>
            <a:xfrm>
              <a:off x="6551821" y="3755905"/>
              <a:ext cx="5063155" cy="663195"/>
            </a:xfrm>
            <a:prstGeom prst="rect">
              <a:avLst/>
            </a:prstGeom>
            <a:noFill/>
          </p:spPr>
          <p:txBody>
            <a:bodyPr wrap="square" rtlCol="0">
              <a:spAutoFit/>
            </a:bodyPr>
            <a:lstStyle/>
            <a:p>
              <a:pPr>
                <a:lnSpc>
                  <a:spcPct val="150000"/>
                </a:lnSpc>
              </a:pPr>
              <a:r>
                <a:rPr lang="en-US" altLang="zh-CN" sz="1600" b="1" dirty="0">
                  <a:solidFill>
                    <a:schemeClr val="bg1"/>
                  </a:solidFill>
                  <a:latin typeface="Century Gothic" panose="020B0502020202020204" pitchFamily="34" charset="0"/>
                  <a:ea typeface="微软雅黑" panose="020B0503020204020204" pitchFamily="34" charset="-122"/>
                </a:rPr>
                <a:t>New malicious malware samples seen everyday</a:t>
              </a:r>
              <a:endParaRPr lang="en-US" altLang="zh-CN" sz="1600" b="1" dirty="0">
                <a:solidFill>
                  <a:schemeClr val="bg1"/>
                </a:solidFill>
                <a:latin typeface="Century Gothic" panose="020B0502020202020204" pitchFamily="34" charset="0"/>
                <a:ea typeface="微软雅黑" panose="020B0503020204020204" pitchFamily="34" charset="-122"/>
              </a:endParaRPr>
            </a:p>
            <a:p>
              <a:pPr>
                <a:lnSpc>
                  <a:spcPct val="150000"/>
                </a:lnSpc>
              </a:pPr>
              <a:r>
                <a:rPr lang="en-US" altLang="zh-CN" sz="1000" dirty="0">
                  <a:solidFill>
                    <a:schemeClr val="bg1"/>
                  </a:solidFill>
                  <a:latin typeface="Century Gothic" panose="020B0502020202020204" pitchFamily="34" charset="0"/>
                  <a:ea typeface="微软雅黑" panose="020B0503020204020204" pitchFamily="34" charset="-122"/>
                </a:rPr>
                <a:t>- AV Test</a:t>
              </a:r>
              <a:endParaRPr lang="zh-CN" altLang="en-US" sz="1000" dirty="0">
                <a:solidFill>
                  <a:schemeClr val="bg1"/>
                </a:solidFill>
                <a:latin typeface="Century Gothic" panose="020B0502020202020204" pitchFamily="34" charset="0"/>
                <a:ea typeface="微软雅黑" panose="020B0503020204020204" pitchFamily="34" charset="-122"/>
              </a:endParaRPr>
            </a:p>
          </p:txBody>
        </p:sp>
        <p:sp>
          <p:nvSpPr>
            <p:cNvPr id="27" name="文本框 26"/>
            <p:cNvSpPr txBox="1"/>
            <p:nvPr/>
          </p:nvSpPr>
          <p:spPr>
            <a:xfrm>
              <a:off x="5901108" y="3823522"/>
              <a:ext cx="650713" cy="461665"/>
            </a:xfrm>
            <a:prstGeom prst="rect">
              <a:avLst/>
            </a:prstGeom>
            <a:noFill/>
          </p:spPr>
          <p:txBody>
            <a:bodyPr wrap="square" rtlCol="0">
              <a:spAutoFit/>
            </a:bodyPr>
            <a:lstStyle/>
            <a:p>
              <a:r>
                <a:rPr lang="en-US" altLang="zh-CN" sz="2400" b="1" dirty="0">
                  <a:ln w="6350">
                    <a:noFill/>
                  </a:ln>
                  <a:solidFill>
                    <a:srgbClr val="00B0F0"/>
                  </a:solidFill>
                  <a:latin typeface="Century Gothic" panose="020B0502020202020204" pitchFamily="34" charset="0"/>
                  <a:ea typeface="微软雅黑" panose="020B0503020204020204" pitchFamily="34" charset="-122"/>
                  <a:cs typeface="+mn-ea"/>
                  <a:sym typeface="+mn-lt"/>
                </a:rPr>
                <a:t>03</a:t>
              </a:r>
              <a:endParaRPr lang="zh-CN" altLang="en-US" sz="2400" b="1" dirty="0">
                <a:ln w="6350">
                  <a:noFill/>
                </a:ln>
                <a:solidFill>
                  <a:srgbClr val="00B0F0"/>
                </a:solidFill>
                <a:latin typeface="Century Gothic" panose="020B0502020202020204" pitchFamily="34" charset="0"/>
                <a:ea typeface="微软雅黑" panose="020B0503020204020204" pitchFamily="34" charset="-122"/>
                <a:cs typeface="+mn-ea"/>
                <a:sym typeface="+mn-lt"/>
              </a:endParaRPr>
            </a:p>
          </p:txBody>
        </p:sp>
      </p:grpSp>
      <p:grpSp>
        <p:nvGrpSpPr>
          <p:cNvPr id="9" name="组合 8"/>
          <p:cNvGrpSpPr/>
          <p:nvPr/>
        </p:nvGrpSpPr>
        <p:grpSpPr>
          <a:xfrm>
            <a:off x="3428665" y="2542532"/>
            <a:ext cx="8274615" cy="3020854"/>
            <a:chOff x="3428665" y="2542532"/>
            <a:chExt cx="8274615" cy="3020854"/>
          </a:xfrm>
        </p:grpSpPr>
        <p:sp>
          <p:nvSpPr>
            <p:cNvPr id="20" name="流程图: 决策 13"/>
            <p:cNvSpPr>
              <a:spLocks noChangeAspect="1"/>
            </p:cNvSpPr>
            <p:nvPr/>
          </p:nvSpPr>
          <p:spPr>
            <a:xfrm>
              <a:off x="3428665" y="2542532"/>
              <a:ext cx="2081621" cy="2095889"/>
            </a:xfrm>
            <a:prstGeom prst="flowChartDecision">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2000" b="1" dirty="0">
                  <a:latin typeface="Century Gothic" panose="020B0502020202020204" pitchFamily="34" charset="0"/>
                  <a:ea typeface="微软雅黑" panose="020B0503020204020204" pitchFamily="34" charset="-122"/>
                </a:rPr>
                <a:t> $2.4M</a:t>
              </a:r>
              <a:endParaRPr lang="zh-CN" altLang="en-US" sz="2000" b="1" dirty="0">
                <a:latin typeface="Century Gothic" panose="020B0502020202020204" pitchFamily="34" charset="0"/>
                <a:ea typeface="微软雅黑" panose="020B0503020204020204" pitchFamily="34" charset="-122"/>
              </a:endParaRPr>
            </a:p>
          </p:txBody>
        </p:sp>
        <p:sp>
          <p:nvSpPr>
            <p:cNvPr id="24" name="文本框 23"/>
            <p:cNvSpPr txBox="1"/>
            <p:nvPr/>
          </p:nvSpPr>
          <p:spPr>
            <a:xfrm>
              <a:off x="6551821" y="4669359"/>
              <a:ext cx="5151459" cy="894027"/>
            </a:xfrm>
            <a:prstGeom prst="rect">
              <a:avLst/>
            </a:prstGeom>
            <a:noFill/>
          </p:spPr>
          <p:txBody>
            <a:bodyPr wrap="square" rtlCol="0">
              <a:spAutoFit/>
            </a:bodyPr>
            <a:lstStyle/>
            <a:p>
              <a:pPr>
                <a:lnSpc>
                  <a:spcPct val="150000"/>
                </a:lnSpc>
              </a:pPr>
              <a:r>
                <a:rPr lang="en-US" altLang="zh-CN" sz="1600" b="1" dirty="0">
                  <a:solidFill>
                    <a:schemeClr val="bg1"/>
                  </a:solidFill>
                  <a:latin typeface="Century Gothic" panose="020B0502020202020204" pitchFamily="34" charset="0"/>
                  <a:ea typeface="微软雅黑" panose="020B0503020204020204" pitchFamily="34" charset="-122"/>
                </a:rPr>
                <a:t>Average cost of a malware attack to a company</a:t>
              </a:r>
              <a:endParaRPr lang="en-US" altLang="zh-CN" sz="1600" b="1" dirty="0">
                <a:solidFill>
                  <a:schemeClr val="bg1"/>
                </a:solidFill>
                <a:latin typeface="Century Gothic" panose="020B0502020202020204" pitchFamily="34" charset="0"/>
                <a:ea typeface="微软雅黑" panose="020B0503020204020204" pitchFamily="34" charset="-122"/>
              </a:endParaRPr>
            </a:p>
            <a:p>
              <a:pPr>
                <a:lnSpc>
                  <a:spcPct val="150000"/>
                </a:lnSpc>
              </a:pPr>
              <a:r>
                <a:rPr lang="en-US" altLang="zh-CN" sz="1000" dirty="0">
                  <a:solidFill>
                    <a:schemeClr val="bg1"/>
                  </a:solidFill>
                  <a:latin typeface="Century Gothic" panose="020B0502020202020204" pitchFamily="34" charset="0"/>
                  <a:ea typeface="微软雅黑" panose="020B0503020204020204" pitchFamily="34" charset="-122"/>
                </a:rPr>
                <a:t>The longer discovery of a breach takes, the more it costs.</a:t>
              </a:r>
              <a:endParaRPr lang="en-US" altLang="zh-CN" sz="1000" dirty="0">
                <a:solidFill>
                  <a:schemeClr val="bg1"/>
                </a:solidFill>
                <a:latin typeface="Century Gothic" panose="020B0502020202020204" pitchFamily="34" charset="0"/>
                <a:ea typeface="微软雅黑" panose="020B0503020204020204" pitchFamily="34" charset="-122"/>
              </a:endParaRPr>
            </a:p>
            <a:p>
              <a:pPr>
                <a:lnSpc>
                  <a:spcPct val="150000"/>
                </a:lnSpc>
              </a:pPr>
              <a:r>
                <a:rPr lang="en-US" altLang="zh-CN" sz="1000" dirty="0">
                  <a:solidFill>
                    <a:schemeClr val="bg1"/>
                  </a:solidFill>
                  <a:latin typeface="Century Gothic" panose="020B0502020202020204" pitchFamily="34" charset="0"/>
                  <a:ea typeface="微软雅黑" panose="020B0503020204020204" pitchFamily="34" charset="-122"/>
                </a:rPr>
                <a:t>- Accenture</a:t>
              </a:r>
              <a:endParaRPr lang="zh-CN" altLang="en-US" sz="1000" dirty="0">
                <a:solidFill>
                  <a:schemeClr val="bg1"/>
                </a:solidFill>
                <a:latin typeface="Century Gothic" panose="020B0502020202020204" pitchFamily="34" charset="0"/>
                <a:ea typeface="微软雅黑" panose="020B0503020204020204" pitchFamily="34" charset="-122"/>
              </a:endParaRPr>
            </a:p>
          </p:txBody>
        </p:sp>
        <p:sp>
          <p:nvSpPr>
            <p:cNvPr id="28" name="文本框 27"/>
            <p:cNvSpPr txBox="1"/>
            <p:nvPr/>
          </p:nvSpPr>
          <p:spPr>
            <a:xfrm>
              <a:off x="5901108" y="4750219"/>
              <a:ext cx="650713" cy="461665"/>
            </a:xfrm>
            <a:prstGeom prst="rect">
              <a:avLst/>
            </a:prstGeom>
            <a:noFill/>
          </p:spPr>
          <p:txBody>
            <a:bodyPr wrap="square" rtlCol="0">
              <a:spAutoFit/>
            </a:bodyPr>
            <a:lstStyle/>
            <a:p>
              <a:r>
                <a:rPr lang="en-US" altLang="zh-CN" sz="2400" b="1" dirty="0">
                  <a:ln w="6350">
                    <a:noFill/>
                  </a:ln>
                  <a:solidFill>
                    <a:schemeClr val="accent5">
                      <a:lumMod val="60000"/>
                      <a:lumOff val="40000"/>
                    </a:schemeClr>
                  </a:solidFill>
                  <a:latin typeface="Century Gothic" panose="020B0502020202020204" pitchFamily="34" charset="0"/>
                  <a:ea typeface="微软雅黑" panose="020B0503020204020204" pitchFamily="34" charset="-122"/>
                  <a:cs typeface="+mn-ea"/>
                  <a:sym typeface="+mn-lt"/>
                </a:rPr>
                <a:t>04</a:t>
              </a:r>
              <a:endParaRPr lang="zh-CN" altLang="en-US" sz="2400" b="1" dirty="0">
                <a:ln w="6350">
                  <a:noFill/>
                </a:ln>
                <a:solidFill>
                  <a:schemeClr val="accent5">
                    <a:lumMod val="60000"/>
                    <a:lumOff val="40000"/>
                  </a:schemeClr>
                </a:solidFill>
                <a:latin typeface="Century Gothic" panose="020B0502020202020204" pitchFamily="34" charset="0"/>
                <a:ea typeface="微软雅黑" panose="020B0503020204020204" pitchFamily="34" charset="-122"/>
                <a:cs typeface="+mn-ea"/>
                <a:sym typeface="+mn-lt"/>
              </a:endParaRPr>
            </a:p>
          </p:txBody>
        </p:sp>
      </p:grpSp>
      <p:sp>
        <p:nvSpPr>
          <p:cNvPr id="29" name="页脚占位符 2"/>
          <p:cNvSpPr>
            <a:spLocks noGrp="1"/>
          </p:cNvSpPr>
          <p:nvPr>
            <p:ph type="ftr" sz="quarter" idx="11"/>
          </p:nvPr>
        </p:nvSpPr>
        <p:spPr>
          <a:xfrm>
            <a:off x="4038600" y="6415619"/>
            <a:ext cx="4114800" cy="365125"/>
          </a:xfrm>
        </p:spPr>
        <p:txBody>
          <a:bodyPr/>
          <a:lstStyle/>
          <a:p>
            <a:r>
              <a:rPr lang="en-US" altLang="zh-CN" dirty="0">
                <a:ea typeface="微软雅黑" panose="020B0503020204020204" pitchFamily="34" charset="-122"/>
              </a:rPr>
              <a:t>CONFIDENTIAL</a:t>
            </a:r>
            <a:endParaRPr lang="zh-CN" altLang="en-US" dirty="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795C62BC-63D8-4176-937B-D5EBCAA09FF2}" type="slidenum">
              <a:rPr lang="zh-CN" altLang="en-US" smtClean="0"/>
            </a:fld>
            <a:endParaRPr lang="zh-CN" altLang="en-US"/>
          </a:p>
        </p:txBody>
      </p:sp>
      <p:sp>
        <p:nvSpPr>
          <p:cNvPr id="3" name="Title 2"/>
          <p:cNvSpPr>
            <a:spLocks noGrp="1"/>
          </p:cNvSpPr>
          <p:nvPr>
            <p:ph type="ctrTitle"/>
          </p:nvPr>
        </p:nvSpPr>
        <p:spPr>
          <a:xfrm>
            <a:off x="558799" y="165099"/>
            <a:ext cx="8561449" cy="550863"/>
          </a:xfrm>
        </p:spPr>
        <p:txBody>
          <a:bodyPr>
            <a:normAutofit/>
          </a:bodyPr>
          <a:lstStyle/>
          <a:p>
            <a:r>
              <a:rPr lang="en-MY" dirty="0"/>
              <a:t>Data Breaches &amp; The Impact</a:t>
            </a:r>
            <a:endParaRPr lang="en-US" dirty="0"/>
          </a:p>
        </p:txBody>
      </p:sp>
      <p:sp>
        <p:nvSpPr>
          <p:cNvPr id="4" name="Google Shape;118;p5"/>
          <p:cNvSpPr txBox="1"/>
          <p:nvPr/>
        </p:nvSpPr>
        <p:spPr>
          <a:xfrm>
            <a:off x="740523" y="835771"/>
            <a:ext cx="10761755" cy="550771"/>
          </a:xfrm>
          <a:prstGeom prst="rect">
            <a:avLst/>
          </a:prstGeom>
          <a:noFill/>
          <a:ln>
            <a:noFill/>
          </a:ln>
        </p:spPr>
        <p:txBody>
          <a:bodyPr spcFirstLastPara="1" wrap="square" lIns="91425" tIns="45700" rIns="91425" bIns="45700" anchor="ctr" anchorCtr="0">
            <a:noAutofit/>
          </a:bodyPr>
          <a:lstStyle>
            <a:lvl1pPr marL="228600" indent="-228600" algn="l" defTabSz="914400" rtl="0" eaLnBrk="1" latinLnBrk="0" hangingPunct="1">
              <a:lnSpc>
                <a:spcPct val="90000"/>
              </a:lnSpc>
              <a:spcBef>
                <a:spcPts val="1000"/>
              </a:spcBef>
              <a:buFont typeface="Arial" panose="020B060402020209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9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9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9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9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a:lstStyle>
          <a:p>
            <a:pPr marL="0" indent="0">
              <a:spcBef>
                <a:spcPts val="0"/>
              </a:spcBef>
              <a:buClr>
                <a:schemeClr val="lt1"/>
              </a:buClr>
              <a:buSzPts val="2800"/>
              <a:buFont typeface="Arial" panose="020B0604020202090204" pitchFamily="34" charset="0"/>
              <a:buNone/>
            </a:pPr>
            <a:endParaRPr lang="en-MY" dirty="0"/>
          </a:p>
        </p:txBody>
      </p:sp>
      <p:sp>
        <p:nvSpPr>
          <p:cNvPr id="11" name="Google Shape;119;p5"/>
          <p:cNvSpPr txBox="1"/>
          <p:nvPr/>
        </p:nvSpPr>
        <p:spPr>
          <a:xfrm>
            <a:off x="539280" y="1156160"/>
            <a:ext cx="5476568" cy="4777169"/>
          </a:xfrm>
          <a:prstGeom prst="rect">
            <a:avLst/>
          </a:prstGeom>
          <a:noFill/>
          <a:ln>
            <a:noFill/>
          </a:ln>
        </p:spPr>
        <p:txBody>
          <a:bodyPr spcFirstLastPara="1" wrap="square"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9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9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9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9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9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a:lstStyle>
          <a:p>
            <a:pPr marL="0" indent="0" algn="just">
              <a:lnSpc>
                <a:spcPct val="150000"/>
              </a:lnSpc>
              <a:spcBef>
                <a:spcPts val="0"/>
              </a:spcBef>
              <a:buClr>
                <a:srgbClr val="F98D1C"/>
              </a:buClr>
              <a:buSzPts val="1600"/>
              <a:buFont typeface="Arial" panose="020B0604020202090204" pitchFamily="34" charset="0"/>
              <a:buNone/>
            </a:pPr>
            <a:r>
              <a:rPr lang="en-MY" sz="1200" b="1" dirty="0">
                <a:solidFill>
                  <a:srgbClr val="00B0F0"/>
                </a:solidFill>
                <a:latin typeface="Century Gothic" panose="020B0502020202020204" pitchFamily="34" charset="0"/>
              </a:rPr>
              <a:t>Australia, ASEAN (Thailand, Vietnam) and the Japan-based HQ - March 2019: Toyota Suffers a Chain of Data Breaches</a:t>
            </a:r>
            <a:endParaRPr lang="en-MY" sz="1200" dirty="0">
              <a:solidFill>
                <a:srgbClr val="00B0F0"/>
              </a:solidFill>
              <a:latin typeface="Century Gothic" panose="020B0502020202020204" pitchFamily="34" charset="0"/>
            </a:endParaRPr>
          </a:p>
          <a:p>
            <a:pPr marL="0" indent="0" algn="just">
              <a:lnSpc>
                <a:spcPct val="150000"/>
              </a:lnSpc>
              <a:spcBef>
                <a:spcPts val="0"/>
              </a:spcBef>
              <a:buClr>
                <a:srgbClr val="F98D1C"/>
              </a:buClr>
              <a:buSzPts val="1600"/>
              <a:buFont typeface="Arial" panose="020B0604020202090204" pitchFamily="34" charset="0"/>
              <a:buNone/>
            </a:pPr>
            <a:r>
              <a:rPr lang="en-MY" sz="1200" dirty="0">
                <a:latin typeface="Century Gothic" panose="020B0502020202020204" pitchFamily="34" charset="0"/>
              </a:rPr>
              <a:t>3.1 million client's data exposed as a result</a:t>
            </a:r>
            <a:endParaRPr lang="en-MY" sz="1200" dirty="0">
              <a:latin typeface="Century Gothic" panose="020B0502020202020204" pitchFamily="34" charset="0"/>
            </a:endParaRPr>
          </a:p>
          <a:p>
            <a:pPr marL="0" indent="0" algn="just">
              <a:lnSpc>
                <a:spcPct val="150000"/>
              </a:lnSpc>
              <a:buClr>
                <a:schemeClr val="lt1"/>
              </a:buClr>
              <a:buSzPts val="1600"/>
              <a:buFont typeface="Arial" panose="020B0604020202090204" pitchFamily="34" charset="0"/>
              <a:buNone/>
            </a:pPr>
            <a:endParaRPr lang="en-MY" sz="1200" dirty="0">
              <a:latin typeface="Century Gothic" panose="020B0502020202020204" pitchFamily="34" charset="0"/>
            </a:endParaRPr>
          </a:p>
          <a:p>
            <a:pPr marL="0" indent="0" algn="just">
              <a:lnSpc>
                <a:spcPct val="150000"/>
              </a:lnSpc>
              <a:spcBef>
                <a:spcPts val="0"/>
              </a:spcBef>
              <a:buClr>
                <a:srgbClr val="F98D1C"/>
              </a:buClr>
              <a:buSzPts val="1600"/>
              <a:buFont typeface="Arial" panose="020B0604020202090204" pitchFamily="34" charset="0"/>
              <a:buNone/>
            </a:pPr>
            <a:r>
              <a:rPr lang="en-MY" sz="1200" b="1" dirty="0">
                <a:solidFill>
                  <a:srgbClr val="00B0F0"/>
                </a:solidFill>
                <a:latin typeface="Century Gothic" panose="020B0502020202020204" pitchFamily="34" charset="0"/>
              </a:rPr>
              <a:t>Philippines - January 2019: </a:t>
            </a:r>
            <a:endParaRPr lang="en-MY" sz="1200" dirty="0">
              <a:solidFill>
                <a:srgbClr val="00B0F0"/>
              </a:solidFill>
              <a:latin typeface="Century Gothic" panose="020B0502020202020204" pitchFamily="34" charset="0"/>
            </a:endParaRPr>
          </a:p>
          <a:p>
            <a:pPr marL="0" indent="0" algn="just">
              <a:lnSpc>
                <a:spcPct val="150000"/>
              </a:lnSpc>
              <a:spcBef>
                <a:spcPts val="0"/>
              </a:spcBef>
              <a:buClr>
                <a:srgbClr val="F98D1C"/>
              </a:buClr>
              <a:buSzPts val="1600"/>
              <a:buFont typeface="Arial" panose="020B0604020202090204" pitchFamily="34" charset="0"/>
              <a:buNone/>
            </a:pPr>
            <a:r>
              <a:rPr lang="en-MY" sz="1200" b="1" dirty="0" err="1">
                <a:solidFill>
                  <a:srgbClr val="00B0F0"/>
                </a:solidFill>
                <a:latin typeface="Century Gothic" panose="020B0502020202020204" pitchFamily="34" charset="0"/>
              </a:rPr>
              <a:t>Cebuana’s</a:t>
            </a:r>
            <a:r>
              <a:rPr lang="en-MY" sz="1200" b="1" dirty="0">
                <a:solidFill>
                  <a:srgbClr val="00B0F0"/>
                </a:solidFill>
                <a:latin typeface="Century Gothic" panose="020B0502020202020204" pitchFamily="34" charset="0"/>
              </a:rPr>
              <a:t> Marketing Server Breached</a:t>
            </a:r>
            <a:endParaRPr lang="en-MY" sz="1200" dirty="0">
              <a:solidFill>
                <a:srgbClr val="00B0F0"/>
              </a:solidFill>
              <a:latin typeface="Century Gothic" panose="020B0502020202020204" pitchFamily="34" charset="0"/>
            </a:endParaRPr>
          </a:p>
          <a:p>
            <a:pPr marL="0" indent="0" algn="just">
              <a:lnSpc>
                <a:spcPct val="150000"/>
              </a:lnSpc>
              <a:spcBef>
                <a:spcPts val="0"/>
              </a:spcBef>
              <a:buClr>
                <a:srgbClr val="F98D1C"/>
              </a:buClr>
              <a:buSzPts val="1600"/>
              <a:buFont typeface="Arial" panose="020B0604020202090204" pitchFamily="34" charset="0"/>
              <a:buNone/>
            </a:pPr>
            <a:r>
              <a:rPr lang="en-MY" sz="1200" dirty="0">
                <a:latin typeface="Century Gothic" panose="020B0502020202020204" pitchFamily="34" charset="0"/>
              </a:rPr>
              <a:t>More than 900,000 clients of Philippine-based pawnshop </a:t>
            </a:r>
            <a:r>
              <a:rPr lang="en-MY" sz="1200" dirty="0" err="1">
                <a:latin typeface="Century Gothic" panose="020B0502020202020204" pitchFamily="34" charset="0"/>
              </a:rPr>
              <a:t>Cebuana</a:t>
            </a:r>
            <a:r>
              <a:rPr lang="en-MY" sz="1200" dirty="0">
                <a:latin typeface="Century Gothic" panose="020B0502020202020204" pitchFamily="34" charset="0"/>
              </a:rPr>
              <a:t> Lhuillier were affected by a data breach In January 2019. breach involved an email server used for marketing. Detected in Jan 2019, unauthorised downloads go back to August 2018. Concerns over the security of Filipinos' passport data.</a:t>
            </a:r>
            <a:endParaRPr lang="en-MY" sz="1200" dirty="0">
              <a:latin typeface="Century Gothic" panose="020B0502020202020204" pitchFamily="34" charset="0"/>
            </a:endParaRPr>
          </a:p>
          <a:p>
            <a:pPr marL="0" indent="0" algn="just">
              <a:lnSpc>
                <a:spcPct val="150000"/>
              </a:lnSpc>
              <a:spcBef>
                <a:spcPts val="0"/>
              </a:spcBef>
              <a:buClr>
                <a:srgbClr val="F98D1C"/>
              </a:buClr>
              <a:buSzPts val="1600"/>
              <a:buFont typeface="Arial" panose="020B0604020202090204" pitchFamily="34" charset="0"/>
              <a:buNone/>
            </a:pPr>
            <a:endParaRPr lang="en-MY" sz="1200" dirty="0">
              <a:latin typeface="Century Gothic" panose="020B0502020202020204" pitchFamily="34" charset="0"/>
            </a:endParaRPr>
          </a:p>
          <a:p>
            <a:pPr marL="0" lvl="0" indent="0" algn="just">
              <a:lnSpc>
                <a:spcPct val="150000"/>
              </a:lnSpc>
              <a:spcBef>
                <a:spcPts val="0"/>
              </a:spcBef>
              <a:buNone/>
            </a:pPr>
            <a:r>
              <a:rPr lang="en-MY" altLang="zh-CN" sz="1200" b="1" dirty="0">
                <a:solidFill>
                  <a:srgbClr val="00B0F0"/>
                </a:solidFill>
                <a:latin typeface="Century Gothic" panose="020B0502020202020204" pitchFamily="34" charset="0"/>
                <a:cs typeface="Century Gothic"/>
                <a:sym typeface="Century Gothic"/>
              </a:rPr>
              <a:t>Malaysia - October 2017: Fiasco at the Malaysian</a:t>
            </a:r>
            <a:endParaRPr lang="en-MY" altLang="zh-CN" sz="1200" b="1" dirty="0">
              <a:solidFill>
                <a:srgbClr val="00B0F0"/>
              </a:solidFill>
              <a:latin typeface="Century Gothic" panose="020B0502020202020204" pitchFamily="34" charset="0"/>
              <a:cs typeface="Century Gothic"/>
              <a:sym typeface="Century Gothic"/>
            </a:endParaRPr>
          </a:p>
          <a:p>
            <a:pPr marL="0" lvl="0" indent="0" algn="just">
              <a:lnSpc>
                <a:spcPct val="150000"/>
              </a:lnSpc>
              <a:spcBef>
                <a:spcPts val="0"/>
              </a:spcBef>
              <a:buNone/>
            </a:pPr>
            <a:r>
              <a:rPr lang="en-MY" altLang="zh-CN" sz="1200" b="1" dirty="0">
                <a:solidFill>
                  <a:srgbClr val="00B0F0"/>
                </a:solidFill>
                <a:latin typeface="Century Gothic" panose="020B0502020202020204" pitchFamily="34" charset="0"/>
                <a:cs typeface="Century Gothic"/>
                <a:sym typeface="Century Gothic"/>
              </a:rPr>
              <a:t>Communications &amp; Multimedia Commissions</a:t>
            </a:r>
            <a:endParaRPr lang="en-MY" altLang="zh-CN" sz="1200" b="1" dirty="0">
              <a:solidFill>
                <a:srgbClr val="00B0F0"/>
              </a:solidFill>
              <a:latin typeface="Century Gothic" panose="020B0502020202020204" pitchFamily="34" charset="0"/>
              <a:cs typeface="Century Gothic"/>
              <a:sym typeface="Century Gothic"/>
            </a:endParaRPr>
          </a:p>
          <a:p>
            <a:pPr marL="0" lvl="0" indent="0" algn="just">
              <a:lnSpc>
                <a:spcPct val="150000"/>
              </a:lnSpc>
              <a:spcBef>
                <a:spcPts val="0"/>
              </a:spcBef>
              <a:buNone/>
            </a:pPr>
            <a:r>
              <a:rPr lang="en-MY" altLang="zh-CN" sz="1200" dirty="0">
                <a:solidFill>
                  <a:schemeClr val="lt1"/>
                </a:solidFill>
                <a:latin typeface="Century Gothic" panose="020B0502020202020204" pitchFamily="34" charset="0"/>
                <a:cs typeface="Century Gothic"/>
                <a:sym typeface="Century Gothic"/>
              </a:rPr>
              <a:t>46 million mobile subscribers’ data was stolen and leaked on to the dark web. The leaked information includes mobile numbers, unique phone serial numbers and home addresses.</a:t>
            </a:r>
            <a:endParaRPr lang="en-MY" sz="1200" dirty="0">
              <a:latin typeface="Century Gothic" panose="020B0502020202020204" pitchFamily="34" charset="0"/>
            </a:endParaRPr>
          </a:p>
          <a:p>
            <a:pPr marL="0" indent="0" algn="just">
              <a:lnSpc>
                <a:spcPct val="150000"/>
              </a:lnSpc>
              <a:spcBef>
                <a:spcPts val="0"/>
              </a:spcBef>
              <a:buClr>
                <a:srgbClr val="F98D1C"/>
              </a:buClr>
              <a:buSzPts val="1600"/>
              <a:buFont typeface="Arial" panose="020B0604020202090204" pitchFamily="34" charset="0"/>
              <a:buNone/>
            </a:pPr>
            <a:endParaRPr lang="en-MY" sz="1200" dirty="0">
              <a:latin typeface="Century Gothic" panose="020B0502020202020204" pitchFamily="34" charset="0"/>
            </a:endParaRPr>
          </a:p>
          <a:p>
            <a:pPr marL="0" indent="0" algn="just">
              <a:lnSpc>
                <a:spcPct val="150000"/>
              </a:lnSpc>
              <a:buClr>
                <a:schemeClr val="lt1"/>
              </a:buClr>
              <a:buSzPts val="1600"/>
              <a:buFont typeface="Arial" panose="020B0604020202090204" pitchFamily="34" charset="0"/>
              <a:buNone/>
            </a:pPr>
            <a:endParaRPr lang="en-MY" sz="1200" b="1" dirty="0">
              <a:latin typeface="Century Gothic" panose="020B0502020202020204" pitchFamily="34" charset="0"/>
            </a:endParaRPr>
          </a:p>
          <a:p>
            <a:pPr marL="0" indent="0" algn="just">
              <a:lnSpc>
                <a:spcPct val="150000"/>
              </a:lnSpc>
              <a:buClr>
                <a:schemeClr val="lt1"/>
              </a:buClr>
              <a:buSzPts val="1800"/>
              <a:buFont typeface="Arial" panose="020B0604020202090204" pitchFamily="34" charset="0"/>
              <a:buNone/>
            </a:pPr>
            <a:endParaRPr lang="en-MY" sz="1200" dirty="0">
              <a:latin typeface="Century Gothic" panose="020B0502020202020204" pitchFamily="34" charset="0"/>
            </a:endParaRPr>
          </a:p>
        </p:txBody>
      </p:sp>
      <p:sp>
        <p:nvSpPr>
          <p:cNvPr id="13" name="Google Shape;120;p5"/>
          <p:cNvSpPr txBox="1"/>
          <p:nvPr/>
        </p:nvSpPr>
        <p:spPr>
          <a:xfrm>
            <a:off x="6281469" y="1156160"/>
            <a:ext cx="5220809" cy="4801274"/>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Clr>
                <a:srgbClr val="F98D1C"/>
              </a:buClr>
              <a:buSzPts val="1600"/>
              <a:buFont typeface="Arial" panose="020B0604020202090204"/>
              <a:buNone/>
            </a:pPr>
            <a:r>
              <a:rPr lang="en-MY" sz="1200" b="1" i="0" u="none" strike="noStrike" cap="none" dirty="0">
                <a:solidFill>
                  <a:srgbClr val="00B0F0"/>
                </a:solidFill>
                <a:latin typeface="Century Gothic"/>
                <a:ea typeface="Century Gothic"/>
                <a:cs typeface="Century Gothic"/>
                <a:sym typeface="Century Gothic"/>
              </a:rPr>
              <a:t>Singapore - January 2019: </a:t>
            </a:r>
            <a:endParaRPr lang="en-MY" sz="1200" b="1" i="0" u="none" strike="noStrike" cap="none" dirty="0">
              <a:solidFill>
                <a:srgbClr val="00B0F0"/>
              </a:solidFill>
              <a:latin typeface="Century Gothic"/>
              <a:ea typeface="Century Gothic"/>
              <a:cs typeface="Century Gothic"/>
              <a:sym typeface="Century Gothic"/>
            </a:endParaRPr>
          </a:p>
          <a:p>
            <a:pPr marL="0" marR="0" lvl="0" indent="0" algn="just" rtl="0">
              <a:lnSpc>
                <a:spcPct val="150000"/>
              </a:lnSpc>
              <a:spcBef>
                <a:spcPts val="0"/>
              </a:spcBef>
              <a:spcAft>
                <a:spcPts val="0"/>
              </a:spcAft>
              <a:buClr>
                <a:srgbClr val="F98D1C"/>
              </a:buClr>
              <a:buSzPts val="1600"/>
              <a:buFont typeface="Arial" panose="020B0604020202090204"/>
              <a:buNone/>
            </a:pPr>
            <a:r>
              <a:rPr lang="en-MY" sz="1200" b="1" i="0" u="none" strike="noStrike" cap="none" dirty="0">
                <a:solidFill>
                  <a:srgbClr val="00B0F0"/>
                </a:solidFill>
                <a:latin typeface="Century Gothic"/>
                <a:ea typeface="Century Gothic"/>
                <a:cs typeface="Century Gothic"/>
                <a:sym typeface="Century Gothic"/>
              </a:rPr>
              <a:t>Second Healthcare Data Breach in 6 Months</a:t>
            </a:r>
            <a:endParaRPr sz="1200" b="1" i="0" u="none" strike="noStrike" cap="none" dirty="0">
              <a:solidFill>
                <a:srgbClr val="00B0F0"/>
              </a:solidFill>
              <a:latin typeface="Century Gothic"/>
              <a:ea typeface="Century Gothic"/>
              <a:cs typeface="Century Gothic"/>
              <a:sym typeface="Century Gothic"/>
            </a:endParaRPr>
          </a:p>
          <a:p>
            <a:pPr marL="0" marR="0" lvl="0" indent="0" algn="just" rtl="0">
              <a:lnSpc>
                <a:spcPct val="150000"/>
              </a:lnSpc>
              <a:spcBef>
                <a:spcPts val="0"/>
              </a:spcBef>
              <a:spcAft>
                <a:spcPts val="0"/>
              </a:spcAft>
              <a:buClr>
                <a:srgbClr val="F98D1C"/>
              </a:buClr>
              <a:buSzPts val="1600"/>
              <a:buFont typeface="Arial" panose="020B0604020202090204"/>
              <a:buNone/>
            </a:pPr>
            <a:r>
              <a:rPr lang="en-MY" sz="1200" b="0" i="0" u="none" strike="noStrike" cap="none" dirty="0">
                <a:solidFill>
                  <a:schemeClr val="lt1"/>
                </a:solidFill>
                <a:latin typeface="Century Gothic"/>
                <a:ea typeface="Century Gothic"/>
                <a:cs typeface="Century Gothic"/>
                <a:sym typeface="Century Gothic"/>
              </a:rPr>
              <a:t>Records of 14,200 people diagnosed with HIV stolen and leaked online in Singapore. Data for 1.5 million patient's stolen from SingHealth since Summer 2018.</a:t>
            </a:r>
            <a:endParaRPr sz="1200" b="0" i="0" u="none" strike="noStrike" cap="none" dirty="0">
              <a:solidFill>
                <a:srgbClr val="000000"/>
              </a:solidFill>
              <a:latin typeface="Century Gothic"/>
              <a:ea typeface="Century Gothic"/>
              <a:cs typeface="Century Gothic"/>
              <a:sym typeface="Century Gothic"/>
            </a:endParaRPr>
          </a:p>
          <a:p>
            <a:pPr marL="0" marR="0" lvl="0" indent="0" algn="just" rtl="0">
              <a:lnSpc>
                <a:spcPct val="150000"/>
              </a:lnSpc>
              <a:spcBef>
                <a:spcPts val="0"/>
              </a:spcBef>
              <a:spcAft>
                <a:spcPts val="0"/>
              </a:spcAft>
              <a:buClr>
                <a:srgbClr val="000000"/>
              </a:buClr>
              <a:buSzPts val="1800"/>
              <a:buFont typeface="Arial" panose="020B0604020202090204"/>
              <a:buNone/>
            </a:pPr>
            <a:endParaRPr sz="1200" b="1" i="0" u="none" strike="noStrike" cap="none" dirty="0">
              <a:solidFill>
                <a:schemeClr val="dk1"/>
              </a:solidFill>
              <a:latin typeface="Calibri"/>
              <a:ea typeface="Calibri"/>
              <a:cs typeface="Calibri"/>
              <a:sym typeface="Calibri"/>
            </a:endParaRPr>
          </a:p>
          <a:p>
            <a:pPr marL="0" marR="0" lvl="0" indent="0" algn="just" rtl="0">
              <a:lnSpc>
                <a:spcPct val="150000"/>
              </a:lnSpc>
              <a:spcBef>
                <a:spcPts val="0"/>
              </a:spcBef>
              <a:spcAft>
                <a:spcPts val="0"/>
              </a:spcAft>
              <a:buNone/>
            </a:pPr>
            <a:r>
              <a:rPr lang="en-MY" sz="1200" b="1" i="0" u="none" strike="noStrike" cap="none" dirty="0">
                <a:solidFill>
                  <a:srgbClr val="00B0F0"/>
                </a:solidFill>
                <a:latin typeface="Century Gothic"/>
                <a:ea typeface="Century Gothic"/>
                <a:cs typeface="Century Gothic"/>
                <a:sym typeface="Century Gothic"/>
              </a:rPr>
              <a:t>Thailand - March 2018: True Corp’s Data Gaffe</a:t>
            </a:r>
            <a:endParaRPr sz="1200" b="1" i="0" u="none" strike="noStrike" cap="none" dirty="0">
              <a:solidFill>
                <a:srgbClr val="00B0F0"/>
              </a:solidFill>
              <a:latin typeface="Century Gothic"/>
              <a:ea typeface="Century Gothic"/>
              <a:cs typeface="Century Gothic"/>
              <a:sym typeface="Century Gothic"/>
            </a:endParaRPr>
          </a:p>
          <a:p>
            <a:pPr marL="0" marR="0" lvl="0" indent="0" algn="just" rtl="0">
              <a:lnSpc>
                <a:spcPct val="150000"/>
              </a:lnSpc>
              <a:spcBef>
                <a:spcPts val="0"/>
              </a:spcBef>
              <a:spcAft>
                <a:spcPts val="0"/>
              </a:spcAft>
              <a:buNone/>
            </a:pPr>
            <a:r>
              <a:rPr lang="en-MY" sz="1200" b="0" i="0" u="none" strike="noStrike" cap="none" dirty="0">
                <a:solidFill>
                  <a:schemeClr val="lt1"/>
                </a:solidFill>
                <a:latin typeface="Century Gothic"/>
                <a:ea typeface="Century Gothic"/>
                <a:cs typeface="Century Gothic"/>
                <a:sym typeface="Century Gothic"/>
              </a:rPr>
              <a:t>45,000 Customers of True Corp, Thailand’s second-largest mobile network, had copies of their ID card, drivers licence and passport information stolen from the public-facing Amazon S3 bucket in which they were stored.</a:t>
            </a:r>
            <a:endParaRPr lang="en-MY" sz="1200" b="0" i="0" u="none" strike="noStrike" cap="none" dirty="0">
              <a:solidFill>
                <a:schemeClr val="lt1"/>
              </a:solidFill>
              <a:latin typeface="Century Gothic"/>
              <a:ea typeface="Century Gothic"/>
              <a:cs typeface="Century Gothic"/>
              <a:sym typeface="Century Gothic"/>
            </a:endParaRPr>
          </a:p>
          <a:p>
            <a:pPr marL="0" marR="0" lvl="0" indent="0" algn="just" rtl="0">
              <a:lnSpc>
                <a:spcPct val="150000"/>
              </a:lnSpc>
              <a:spcBef>
                <a:spcPts val="0"/>
              </a:spcBef>
              <a:spcAft>
                <a:spcPts val="0"/>
              </a:spcAft>
              <a:buNone/>
            </a:pPr>
            <a:endParaRPr lang="en-MY" altLang="zh-CN" sz="1200" dirty="0">
              <a:solidFill>
                <a:schemeClr val="lt1"/>
              </a:solidFill>
              <a:latin typeface="Century Gothic"/>
              <a:ea typeface="Calibri"/>
              <a:cs typeface="Calibri"/>
              <a:sym typeface="Century Gothic"/>
            </a:endParaRPr>
          </a:p>
          <a:p>
            <a:pPr lvl="0" algn="just">
              <a:lnSpc>
                <a:spcPct val="150000"/>
              </a:lnSpc>
              <a:buClr>
                <a:srgbClr val="F98D1C"/>
              </a:buClr>
              <a:buSzPts val="1600"/>
            </a:pPr>
            <a:r>
              <a:rPr lang="en-MY" altLang="zh-CN" sz="1200" b="1" dirty="0">
                <a:solidFill>
                  <a:srgbClr val="00B0F0"/>
                </a:solidFill>
                <a:cs typeface="Century Gothic"/>
                <a:sym typeface="Century Gothic"/>
              </a:rPr>
              <a:t>Italy - Jan  2019:  </a:t>
            </a:r>
            <a:endParaRPr lang="en-MY" altLang="zh-CN" sz="1200" b="1" dirty="0">
              <a:solidFill>
                <a:srgbClr val="00B0F0"/>
              </a:solidFill>
              <a:cs typeface="Century Gothic"/>
              <a:sym typeface="Century Gothic"/>
            </a:endParaRPr>
          </a:p>
          <a:p>
            <a:pPr lvl="0" algn="just">
              <a:lnSpc>
                <a:spcPct val="150000"/>
              </a:lnSpc>
              <a:buClr>
                <a:srgbClr val="F98D1C"/>
              </a:buClr>
              <a:buSzPts val="1600"/>
            </a:pPr>
            <a:r>
              <a:rPr lang="en-MY" altLang="zh-CN" sz="1200" b="1" dirty="0">
                <a:solidFill>
                  <a:srgbClr val="00B0F0"/>
                </a:solidFill>
                <a:cs typeface="Century Gothic"/>
                <a:sym typeface="Century Gothic"/>
              </a:rPr>
              <a:t>Hackers Steal $18.5M from Italian-based </a:t>
            </a:r>
            <a:r>
              <a:rPr lang="en-MY" altLang="zh-CN" sz="1200" b="1" dirty="0" err="1">
                <a:solidFill>
                  <a:srgbClr val="00B0F0"/>
                </a:solidFill>
                <a:cs typeface="Century Gothic"/>
                <a:sym typeface="Century Gothic"/>
              </a:rPr>
              <a:t>Tecnimont</a:t>
            </a:r>
            <a:r>
              <a:rPr lang="en-MY" altLang="zh-CN" sz="1200" b="1" dirty="0">
                <a:solidFill>
                  <a:srgbClr val="00B0F0"/>
                </a:solidFill>
                <a:cs typeface="Century Gothic"/>
                <a:sym typeface="Century Gothic"/>
              </a:rPr>
              <a:t> </a:t>
            </a:r>
            <a:r>
              <a:rPr lang="en-MY" altLang="zh-CN" sz="1200" b="1" dirty="0" err="1">
                <a:solidFill>
                  <a:srgbClr val="00B0F0"/>
                </a:solidFill>
                <a:cs typeface="Century Gothic"/>
                <a:sym typeface="Century Gothic"/>
              </a:rPr>
              <a:t>SpA</a:t>
            </a:r>
            <a:r>
              <a:rPr lang="en-MY" altLang="zh-CN" sz="1200" b="1" dirty="0">
                <a:solidFill>
                  <a:srgbClr val="00B0F0"/>
                </a:solidFill>
                <a:cs typeface="Century Gothic"/>
                <a:sym typeface="Century Gothic"/>
              </a:rPr>
              <a:t> </a:t>
            </a:r>
            <a:endParaRPr lang="en-MY" altLang="zh-CN" sz="1200" b="1" dirty="0">
              <a:solidFill>
                <a:srgbClr val="00B0F0"/>
              </a:solidFill>
              <a:cs typeface="Century Gothic"/>
              <a:sym typeface="Century Gothic"/>
            </a:endParaRPr>
          </a:p>
          <a:p>
            <a:pPr lvl="0" algn="just">
              <a:lnSpc>
                <a:spcPct val="150000"/>
              </a:lnSpc>
              <a:buClr>
                <a:srgbClr val="000000"/>
              </a:buClr>
              <a:buSzPts val="1200"/>
            </a:pPr>
            <a:r>
              <a:rPr lang="en-MY" altLang="zh-CN" sz="1200" dirty="0">
                <a:solidFill>
                  <a:schemeClr val="lt1"/>
                </a:solidFill>
                <a:cs typeface="Century Gothic"/>
                <a:sym typeface="Century Gothic"/>
              </a:rPr>
              <a:t>Hackers impersonating </a:t>
            </a:r>
            <a:r>
              <a:rPr lang="en-MY" altLang="zh-CN" sz="1200" dirty="0" err="1">
                <a:solidFill>
                  <a:schemeClr val="lt1"/>
                </a:solidFill>
                <a:cs typeface="Century Gothic"/>
                <a:sym typeface="Century Gothic"/>
              </a:rPr>
              <a:t>Tecnimont’s</a:t>
            </a:r>
            <a:r>
              <a:rPr lang="en-MY" altLang="zh-CN" sz="1200" dirty="0">
                <a:solidFill>
                  <a:schemeClr val="lt1"/>
                </a:solidFill>
                <a:cs typeface="Century Gothic"/>
                <a:sym typeface="Century Gothic"/>
              </a:rPr>
              <a:t> CEO and lawyers used email and telephone conversations to authorize a massive currency transfer to their own accounts. </a:t>
            </a:r>
            <a:endParaRPr lang="en-MY" altLang="zh-CN" sz="1200" dirty="0">
              <a:solidFill>
                <a:schemeClr val="dk1"/>
              </a:solidFill>
              <a:cs typeface="Century Gothic"/>
              <a:sym typeface="Century Gothic"/>
            </a:endParaRPr>
          </a:p>
        </p:txBody>
      </p:sp>
      <p:cxnSp>
        <p:nvCxnSpPr>
          <p:cNvPr id="16" name="Google Shape;123;p5"/>
          <p:cNvCxnSpPr/>
          <p:nvPr/>
        </p:nvCxnSpPr>
        <p:spPr>
          <a:xfrm>
            <a:off x="617416" y="2178502"/>
            <a:ext cx="5326184" cy="0"/>
          </a:xfrm>
          <a:prstGeom prst="straightConnector1">
            <a:avLst/>
          </a:prstGeom>
          <a:noFill/>
          <a:ln w="9525" cap="flat" cmpd="sng">
            <a:solidFill>
              <a:srgbClr val="00B0F0"/>
            </a:solidFill>
            <a:prstDash val="dash"/>
            <a:round/>
            <a:headEnd type="none" w="sm" len="sm"/>
            <a:tailEnd type="none" w="sm" len="sm"/>
          </a:ln>
        </p:spPr>
      </p:cxnSp>
      <p:cxnSp>
        <p:nvCxnSpPr>
          <p:cNvPr id="17" name="Google Shape;124;p5"/>
          <p:cNvCxnSpPr/>
          <p:nvPr/>
        </p:nvCxnSpPr>
        <p:spPr>
          <a:xfrm>
            <a:off x="617416" y="4482100"/>
            <a:ext cx="5313484" cy="0"/>
          </a:xfrm>
          <a:prstGeom prst="straightConnector1">
            <a:avLst/>
          </a:prstGeom>
          <a:noFill/>
          <a:ln w="9525" cap="flat" cmpd="sng">
            <a:solidFill>
              <a:srgbClr val="00B0F0"/>
            </a:solidFill>
            <a:prstDash val="dash"/>
            <a:round/>
            <a:headEnd type="none" w="sm" len="sm"/>
            <a:tailEnd type="none" w="sm" len="sm"/>
          </a:ln>
        </p:spPr>
      </p:cxnSp>
      <p:cxnSp>
        <p:nvCxnSpPr>
          <p:cNvPr id="18" name="Google Shape;125;p5"/>
          <p:cNvCxnSpPr/>
          <p:nvPr/>
        </p:nvCxnSpPr>
        <p:spPr>
          <a:xfrm>
            <a:off x="6385693" y="2720302"/>
            <a:ext cx="4990332" cy="0"/>
          </a:xfrm>
          <a:prstGeom prst="straightConnector1">
            <a:avLst/>
          </a:prstGeom>
          <a:noFill/>
          <a:ln w="9525" cap="flat" cmpd="sng">
            <a:solidFill>
              <a:srgbClr val="00B0F0"/>
            </a:solidFill>
            <a:prstDash val="dash"/>
            <a:round/>
            <a:headEnd type="none" w="sm" len="sm"/>
            <a:tailEnd type="none" w="sm" len="sm"/>
          </a:ln>
        </p:spPr>
      </p:cxnSp>
      <p:cxnSp>
        <p:nvCxnSpPr>
          <p:cNvPr id="19" name="Google Shape;126;p5"/>
          <p:cNvCxnSpPr/>
          <p:nvPr/>
        </p:nvCxnSpPr>
        <p:spPr>
          <a:xfrm>
            <a:off x="6385693" y="4342400"/>
            <a:ext cx="4990332" cy="0"/>
          </a:xfrm>
          <a:prstGeom prst="straightConnector1">
            <a:avLst/>
          </a:prstGeom>
          <a:noFill/>
          <a:ln w="9525" cap="flat" cmpd="sng">
            <a:solidFill>
              <a:srgbClr val="00B0F0"/>
            </a:solidFill>
            <a:prstDash val="dash"/>
            <a:round/>
            <a:headEnd type="none" w="sm" len="sm"/>
            <a:tailEnd type="none" w="sm" len="sm"/>
          </a:ln>
        </p:spPr>
      </p:cxn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fld>
            <a:endParaRPr lang="zh-CN" altLang="en-US" dirty="0"/>
          </a:p>
        </p:txBody>
      </p:sp>
      <p:pic>
        <p:nvPicPr>
          <p:cNvPr id="11" name="图片 10"/>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19" name="组合 18"/>
          <p:cNvGrpSpPr/>
          <p:nvPr/>
        </p:nvGrpSpPr>
        <p:grpSpPr>
          <a:xfrm>
            <a:off x="1" y="200326"/>
            <a:ext cx="6078271" cy="523220"/>
            <a:chOff x="1" y="200326"/>
            <a:chExt cx="6078271"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5498621"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panose="020B0503020204020204" pitchFamily="34" charset="-122"/>
                </a:rPr>
                <a:t>TSMC Exposed to Ransomware</a:t>
              </a:r>
              <a:endParaRPr lang="en-US" altLang="zh-CN" sz="2800" b="1" dirty="0">
                <a:solidFill>
                  <a:schemeClr val="bg1"/>
                </a:solidFill>
                <a:latin typeface="Century Gothic" panose="020B0502020202020204" pitchFamily="34" charset="0"/>
                <a:ea typeface="微软雅黑" panose="020B0503020204020204" pitchFamily="34" charset="-122"/>
              </a:endParaRP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28" name="文本框 27"/>
          <p:cNvSpPr txBox="1"/>
          <p:nvPr/>
        </p:nvSpPr>
        <p:spPr>
          <a:xfrm>
            <a:off x="1089660" y="3031661"/>
            <a:ext cx="5431008" cy="2088520"/>
          </a:xfrm>
          <a:prstGeom prst="rect">
            <a:avLst/>
          </a:prstGeom>
          <a:noFill/>
        </p:spPr>
        <p:txBody>
          <a:bodyPr wrap="square" rtlCol="0">
            <a:spAutoFit/>
          </a:bodyPr>
          <a:lstStyle/>
          <a:p>
            <a:pPr>
              <a:lnSpc>
                <a:spcPct val="150000"/>
              </a:lnSpc>
            </a:pPr>
            <a:r>
              <a:rPr lang="zh-CN" altLang="en-US" sz="1600" b="1" dirty="0">
                <a:solidFill>
                  <a:srgbClr val="00B0F0"/>
                </a:solidFill>
                <a:latin typeface="Century Gothic" panose="020B0502020202020204" pitchFamily="34" charset="0"/>
                <a:ea typeface="微软雅黑" panose="020B0503020204020204" pitchFamily="34" charset="-122"/>
                <a:cs typeface="Calibri" panose="020F0502020204030204" pitchFamily="34" charset="0"/>
              </a:rPr>
              <a:t>Event Profile:</a:t>
            </a:r>
            <a:endParaRPr lang="zh-CN" altLang="en-US" sz="1050" b="1" dirty="0">
              <a:solidFill>
                <a:srgbClr val="00B0F0"/>
              </a:solidFill>
              <a:latin typeface="Century Gothic" panose="020B0502020202020204" pitchFamily="34" charset="0"/>
              <a:ea typeface="微软雅黑" panose="020B0503020204020204" pitchFamily="34" charset="-122"/>
              <a:cs typeface="Calibri" panose="020F0502020204030204" pitchFamily="34" charset="0"/>
            </a:endParaRPr>
          </a:p>
          <a:p>
            <a:pPr marL="285750" indent="-285750">
              <a:lnSpc>
                <a:spcPct val="150000"/>
              </a:lnSpc>
              <a:buClr>
                <a:srgbClr val="00B0F0"/>
              </a:buClr>
              <a:buFont typeface="Arial" panose="020B0604020202090204" pitchFamily="34" charset="0"/>
              <a:buChar char="•"/>
            </a:pPr>
            <a:r>
              <a:rPr kumimoji="1" lang="en-US" altLang="zh-CN" sz="120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The largest semiconductor company in Taiwan</a:t>
            </a:r>
            <a:endParaRPr kumimoji="1" lang="en-US" altLang="zh-CN" sz="120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p>
            <a:pPr marL="285750" indent="-285750">
              <a:lnSpc>
                <a:spcPct val="150000"/>
              </a:lnSpc>
              <a:buClr>
                <a:srgbClr val="00B0F0"/>
              </a:buClr>
              <a:buFont typeface="Arial" panose="020B0604020202090204" pitchFamily="34" charset="0"/>
              <a:buChar char="•"/>
            </a:pPr>
            <a:r>
              <a:rPr kumimoji="1" lang="en-US" altLang="zh-CN" sz="120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Company statement shows the ransomware came from a newly connected computer </a:t>
            </a:r>
            <a:endParaRPr kumimoji="1" lang="en-US" altLang="zh-CN" sz="120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p>
            <a:pPr marL="285750" indent="-285750">
              <a:lnSpc>
                <a:spcPct val="150000"/>
              </a:lnSpc>
              <a:buClr>
                <a:srgbClr val="00B0F0"/>
              </a:buClr>
              <a:buFont typeface="Arial" panose="020B0604020202090204" pitchFamily="34" charset="0"/>
              <a:buChar char="•"/>
            </a:pPr>
            <a:r>
              <a:rPr kumimoji="1" lang="en-US" sz="120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TSMC's stock dropped 15.2% in 3 days</a:t>
            </a:r>
            <a:endParaRPr kumimoji="1" lang="en-US" sz="120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p>
            <a:pPr marL="285750" indent="-285750">
              <a:lnSpc>
                <a:spcPct val="150000"/>
              </a:lnSpc>
              <a:buClr>
                <a:srgbClr val="00B0F0"/>
              </a:buClr>
              <a:buFont typeface="Arial" panose="020B0604020202090204" pitchFamily="34" charset="0"/>
              <a:buChar char="•"/>
            </a:pPr>
            <a:r>
              <a:rPr kumimoji="1" lang="en-US" sz="120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TSMC announced that luckily, their core codes weren’t lost</a:t>
            </a:r>
            <a:endParaRPr kumimoji="1" lang="en-US" sz="120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p>
            <a:pPr marL="285750" indent="-285750">
              <a:lnSpc>
                <a:spcPct val="150000"/>
              </a:lnSpc>
              <a:buClr>
                <a:srgbClr val="00B0F0"/>
              </a:buClr>
              <a:buFont typeface="Arial" panose="020B0604020202090204" pitchFamily="34" charset="0"/>
              <a:buChar char="•"/>
            </a:pPr>
            <a:r>
              <a:rPr kumimoji="1" lang="en-US" sz="120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Considered the most serious WannaCry attack globally, as of 2018</a:t>
            </a:r>
            <a:endParaRPr kumimoji="1" lang="en-US" altLang="zh-CN" sz="80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p:txBody>
      </p:sp>
      <p:sp>
        <p:nvSpPr>
          <p:cNvPr id="29" name="文本框 28"/>
          <p:cNvSpPr txBox="1"/>
          <p:nvPr/>
        </p:nvSpPr>
        <p:spPr>
          <a:xfrm>
            <a:off x="1089660" y="1681570"/>
            <a:ext cx="3135795" cy="1020857"/>
          </a:xfrm>
          <a:prstGeom prst="rect">
            <a:avLst/>
          </a:prstGeom>
          <a:noFill/>
        </p:spPr>
        <p:txBody>
          <a:bodyPr wrap="none" rtlCol="0">
            <a:spAutoFit/>
          </a:bodyPr>
          <a:lstStyle/>
          <a:p>
            <a:pPr algn="l">
              <a:lnSpc>
                <a:spcPct val="150000"/>
              </a:lnSpc>
            </a:pPr>
            <a:r>
              <a:rPr kumimoji="1" lang="en-US" sz="1400" b="1" dirty="0">
                <a:solidFill>
                  <a:srgbClr val="00B0F0"/>
                </a:solidFill>
                <a:latin typeface="Century Gothic" panose="020B0502020202020204" pitchFamily="34" charset="0"/>
                <a:ea typeface="微软雅黑" panose="020B0503020204020204" pitchFamily="34" charset="-122"/>
                <a:cs typeface="Calibri" panose="020F0502020204030204" pitchFamily="34" charset="0"/>
              </a:rPr>
              <a:t>Date &amp; </a:t>
            </a:r>
            <a:r>
              <a:rPr kumimoji="1" sz="1400" b="1" dirty="0">
                <a:solidFill>
                  <a:srgbClr val="00B0F0"/>
                </a:solidFill>
                <a:latin typeface="Century Gothic" panose="020B0502020202020204" pitchFamily="34" charset="0"/>
                <a:ea typeface="微软雅黑" panose="020B0503020204020204" pitchFamily="34" charset="-122"/>
                <a:cs typeface="Calibri" panose="020F0502020204030204" pitchFamily="34" charset="0"/>
              </a:rPr>
              <a:t>Time: </a:t>
            </a:r>
            <a:r>
              <a:rPr kumimoji="1" lang="en-US"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August, </a:t>
            </a:r>
            <a:r>
              <a:rPr kumimoji="1" lang="en-US" altLang="zh-CN"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3</a:t>
            </a:r>
            <a:r>
              <a:rPr kumimoji="1" lang="en-US" altLang="zh-CN" sz="1400" baseline="300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rd</a:t>
            </a:r>
            <a:r>
              <a:rPr kumimoji="1" lang="en-US" altLang="zh-CN"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 - 6</a:t>
            </a:r>
            <a:r>
              <a:rPr kumimoji="1" lang="en-US" altLang="zh-CN" sz="1400" baseline="300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th  </a:t>
            </a:r>
            <a:r>
              <a:rPr kumimoji="1" lang="en-US" altLang="zh-CN"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2018</a:t>
            </a:r>
            <a:endParaRPr kumimoji="1"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p>
            <a:pPr algn="l">
              <a:lnSpc>
                <a:spcPct val="150000"/>
              </a:lnSpc>
            </a:pPr>
            <a:r>
              <a:rPr kumimoji="1" lang="en-US" sz="1400" b="1" dirty="0">
                <a:solidFill>
                  <a:srgbClr val="00B0F0"/>
                </a:solidFill>
                <a:latin typeface="Century Gothic" panose="020B0502020202020204" pitchFamily="34" charset="0"/>
                <a:ea typeface="微软雅黑" panose="020B0503020204020204" pitchFamily="34" charset="-122"/>
                <a:cs typeface="Calibri" panose="020F0502020204030204" pitchFamily="34" charset="0"/>
              </a:rPr>
              <a:t>Loss</a:t>
            </a:r>
            <a:r>
              <a:rPr kumimoji="1" sz="1400" b="1" dirty="0">
                <a:solidFill>
                  <a:srgbClr val="00B0F0"/>
                </a:solidFill>
                <a:latin typeface="Century Gothic" panose="020B0502020202020204" pitchFamily="34" charset="0"/>
                <a:ea typeface="微软雅黑" panose="020B0503020204020204" pitchFamily="34" charset="-122"/>
                <a:cs typeface="Calibri" panose="020F0502020204030204" pitchFamily="34" charset="0"/>
              </a:rPr>
              <a:t>: </a:t>
            </a:r>
            <a:r>
              <a:rPr kumimoji="1" lang="en-US"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370M USD</a:t>
            </a:r>
            <a:endParaRPr kumimoji="1"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p>
            <a:pPr algn="l">
              <a:lnSpc>
                <a:spcPct val="150000"/>
              </a:lnSpc>
            </a:pPr>
            <a:r>
              <a:rPr kumimoji="1" lang="en-US" altLang="zh-CN" sz="1400" b="1" dirty="0">
                <a:solidFill>
                  <a:srgbClr val="00B0F0"/>
                </a:solidFill>
                <a:latin typeface="Century Gothic" panose="020B0502020202020204" pitchFamily="34" charset="0"/>
                <a:ea typeface="微软雅黑" panose="020B0503020204020204" pitchFamily="34" charset="-122"/>
                <a:cs typeface="Calibri" panose="020F0502020204030204" pitchFamily="34" charset="0"/>
              </a:rPr>
              <a:t>Industry</a:t>
            </a:r>
            <a:r>
              <a:rPr kumimoji="1" lang="zh-CN" altLang="en-US" sz="1400" b="1" dirty="0">
                <a:solidFill>
                  <a:srgbClr val="00B0F0"/>
                </a:solidFill>
                <a:latin typeface="Century Gothic" panose="020B0502020202020204" pitchFamily="34" charset="0"/>
                <a:ea typeface="微软雅黑" panose="020B0503020204020204" pitchFamily="34" charset="-122"/>
                <a:cs typeface="Calibri" panose="020F0502020204030204" pitchFamily="34" charset="0"/>
              </a:rPr>
              <a:t>: </a:t>
            </a:r>
            <a:r>
              <a:rPr kumimoji="1" lang="zh-CN" altLang="en-US"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Manufacturing</a:t>
            </a:r>
            <a:endParaRPr kumimoji="1" lang="zh-CN" altLang="en-US"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p:txBody>
      </p:sp>
      <p:grpSp>
        <p:nvGrpSpPr>
          <p:cNvPr id="8" name="组合 7"/>
          <p:cNvGrpSpPr/>
          <p:nvPr/>
        </p:nvGrpSpPr>
        <p:grpSpPr>
          <a:xfrm>
            <a:off x="7133316" y="1598315"/>
            <a:ext cx="3431887" cy="3661369"/>
            <a:chOff x="7021829" y="1440020"/>
            <a:chExt cx="3848792" cy="4106152"/>
          </a:xfrm>
        </p:grpSpPr>
        <p:pic>
          <p:nvPicPr>
            <p:cNvPr id="30" name="Picture 2" descr="https://timgsa.baidu.com/timg?image&amp;quality=80&amp;size=b9999_10000&amp;sec=1564218887128&amp;di=37168924c4ff53b58084eed352df995f&amp;imgtype=0&amp;src=http%3A%2F%2Fupload.fjii.com%2F2018%2F0227%2F151970529645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1829" y="3634124"/>
              <a:ext cx="3848792" cy="1912048"/>
            </a:xfrm>
            <a:prstGeom prst="rect">
              <a:avLst/>
            </a:prstGeom>
            <a:noFill/>
            <a:extLst>
              <a:ext uri="{909E8E84-426E-40DD-AFC4-6F175D3DCCD1}">
                <a14:hiddenFill xmlns:a14="http://schemas.microsoft.com/office/drawing/2010/main">
                  <a:solidFill>
                    <a:srgbClr val="FFFFFF"/>
                  </a:solidFill>
                </a14:hiddenFill>
              </a:ext>
            </a:extLst>
          </p:spPr>
        </p:pic>
        <p:pic>
          <p:nvPicPr>
            <p:cNvPr id="6" name="图片 5"/>
            <p:cNvPicPr>
              <a:picLocks noChangeAspect="1"/>
            </p:cNvPicPr>
            <p:nvPr/>
          </p:nvPicPr>
          <p:blipFill rotWithShape="1">
            <a:blip r:embed="rId3">
              <a:extLst>
                <a:ext uri="{28A0092B-C50C-407E-A947-70E740481C1C}">
                  <a14:useLocalDpi xmlns:a14="http://schemas.microsoft.com/office/drawing/2010/main" val="0"/>
                </a:ext>
              </a:extLst>
            </a:blip>
            <a:srcRect t="23114" b="22792"/>
            <a:stretch>
              <a:fillRect/>
            </a:stretch>
          </p:blipFill>
          <p:spPr>
            <a:xfrm>
              <a:off x="7021829" y="1440020"/>
              <a:ext cx="3848792" cy="2081952"/>
            </a:xfrm>
            <a:prstGeom prst="rect">
              <a:avLst/>
            </a:prstGeom>
          </p:spPr>
        </p:pic>
        <p:sp>
          <p:nvSpPr>
            <p:cNvPr id="7" name="矩形 6"/>
            <p:cNvSpPr/>
            <p:nvPr/>
          </p:nvSpPr>
          <p:spPr>
            <a:xfrm>
              <a:off x="7021829" y="1440020"/>
              <a:ext cx="3848792" cy="4106152"/>
            </a:xfrm>
            <a:prstGeom prst="rect">
              <a:avLst/>
            </a:prstGeom>
            <a:noFill/>
            <a:ln w="158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15" name="页脚占位符 2"/>
          <p:cNvSpPr>
            <a:spLocks noGrp="1"/>
          </p:cNvSpPr>
          <p:nvPr>
            <p:ph type="ftr" sz="quarter" idx="11"/>
          </p:nvPr>
        </p:nvSpPr>
        <p:spPr>
          <a:xfrm>
            <a:off x="4038600" y="6415619"/>
            <a:ext cx="4114800" cy="365125"/>
          </a:xfrm>
        </p:spPr>
        <p:txBody>
          <a:bodyPr/>
          <a:lstStyle/>
          <a:p>
            <a:r>
              <a:rPr lang="en-US" altLang="zh-CN" dirty="0">
                <a:ea typeface="微软雅黑" panose="020B0503020204020204" pitchFamily="34" charset="-122"/>
              </a:rPr>
              <a:t>CONFIDENTIAL</a:t>
            </a:r>
            <a:endParaRPr lang="zh-CN" altLang="en-US" dirty="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dirty="0">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p:cNvSpPr>
            <a:spLocks noGrp="1"/>
          </p:cNvSpPr>
          <p:nvPr>
            <p:ph type="ftr" sz="quarter" idx="11"/>
          </p:nvPr>
        </p:nvSpPr>
        <p:spPr/>
        <p:txBody>
          <a:bodyPr/>
          <a:lstStyle/>
          <a:p>
            <a:r>
              <a:rPr lang="en-US" altLang="zh-CN" dirty="0">
                <a:ea typeface="微软雅黑" panose="020B0503020204020204" pitchFamily="34" charset="-122"/>
              </a:rPr>
              <a:t>CONFIDENTIAL</a:t>
            </a:r>
            <a:endParaRPr lang="zh-CN" altLang="en-US">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dirty="0"/>
              <a:t>Page  </a:t>
            </a:r>
            <a:fld id="{6F6B6950-8D1A-4668-8374-25B44628E0DF}" type="slidenum">
              <a:rPr lang="zh-CN" altLang="en-US" smtClean="0"/>
            </a:fld>
            <a:endParaRPr lang="zh-CN" altLang="en-US"/>
          </a:p>
        </p:txBody>
      </p:sp>
      <p:grpSp>
        <p:nvGrpSpPr>
          <p:cNvPr id="19" name="组合 18"/>
          <p:cNvGrpSpPr/>
          <p:nvPr/>
        </p:nvGrpSpPr>
        <p:grpSpPr>
          <a:xfrm>
            <a:off x="1" y="200326"/>
            <a:ext cx="6709854" cy="523220"/>
            <a:chOff x="1" y="200326"/>
            <a:chExt cx="6709854"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6130204"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panose="020B0503020204020204" pitchFamily="34" charset="-122"/>
                </a:rPr>
                <a:t>Typical Incident Response Process</a:t>
              </a:r>
              <a:endParaRPr lang="en-US" altLang="zh-CN" sz="2800" b="1" dirty="0">
                <a:solidFill>
                  <a:schemeClr val="bg1"/>
                </a:solidFill>
                <a:latin typeface="Century Gothic" panose="020B0502020202020204" pitchFamily="34" charset="0"/>
                <a:ea typeface="微软雅黑" panose="020B0503020204020204" pitchFamily="34" charset="-122"/>
              </a:endParaRP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pic>
        <p:nvPicPr>
          <p:cNvPr id="11" name="图片 3"/>
          <p:cNvPicPr>
            <a:picLocks noChangeAspect="1"/>
          </p:cNvPicPr>
          <p:nvPr/>
        </p:nvPicPr>
        <p:blipFill rotWithShape="1">
          <a:blip r:embed="rId1">
            <a:extLst>
              <a:ext uri="{BEBA8EAE-BF5A-486C-A8C5-ECC9F3942E4B}">
                <a14:imgProps xmlns:a14="http://schemas.microsoft.com/office/drawing/2010/main">
                  <a14:imgLayer r:embed="rId2">
                    <a14:imgEffect>
                      <a14:brightnessContrast bright="-20000" contrast="-20000"/>
                    </a14:imgEffect>
                  </a14:imgLayer>
                </a14:imgProps>
              </a:ext>
              <a:ext uri="{28A0092B-C50C-407E-A947-70E740481C1C}">
                <a14:useLocalDpi xmlns:a14="http://schemas.microsoft.com/office/drawing/2010/main" val="0"/>
              </a:ext>
            </a:extLst>
          </a:blip>
          <a:srcRect t="28128"/>
          <a:stretch>
            <a:fillRect/>
          </a:stretch>
        </p:blipFill>
        <p:spPr>
          <a:xfrm>
            <a:off x="0" y="2726870"/>
            <a:ext cx="12192000" cy="4131129"/>
          </a:xfrm>
          <a:prstGeom prst="rect">
            <a:avLst/>
          </a:prstGeom>
        </p:spPr>
      </p:pic>
      <p:sp>
        <p:nvSpPr>
          <p:cNvPr id="12" name="任意多边形: 形状 9"/>
          <p:cNvSpPr/>
          <p:nvPr/>
        </p:nvSpPr>
        <p:spPr>
          <a:xfrm>
            <a:off x="-465622" y="1455338"/>
            <a:ext cx="13244397" cy="4851612"/>
          </a:xfrm>
          <a:custGeom>
            <a:avLst/>
            <a:gdLst>
              <a:gd name="connsiteX0" fmla="*/ 88030 w 13150887"/>
              <a:gd name="connsiteY0" fmla="*/ 5602515 h 5603073"/>
              <a:gd name="connsiteX1" fmla="*/ 189630 w 13150887"/>
              <a:gd name="connsiteY1" fmla="*/ 5428343 h 5603073"/>
              <a:gd name="connsiteX2" fmla="*/ 1771687 w 13150887"/>
              <a:gd name="connsiteY2" fmla="*/ 4528458 h 5603073"/>
              <a:gd name="connsiteX3" fmla="*/ 2526430 w 13150887"/>
              <a:gd name="connsiteY3" fmla="*/ 4572000 h 5603073"/>
              <a:gd name="connsiteX4" fmla="*/ 3397287 w 13150887"/>
              <a:gd name="connsiteY4" fmla="*/ 4209143 h 5603073"/>
              <a:gd name="connsiteX5" fmla="*/ 4340715 w 13150887"/>
              <a:gd name="connsiteY5" fmla="*/ 4455886 h 5603073"/>
              <a:gd name="connsiteX6" fmla="*/ 5153515 w 13150887"/>
              <a:gd name="connsiteY6" fmla="*/ 3135086 h 5603073"/>
              <a:gd name="connsiteX7" fmla="*/ 6184030 w 13150887"/>
              <a:gd name="connsiteY7" fmla="*/ 3715658 h 5603073"/>
              <a:gd name="connsiteX8" fmla="*/ 7359687 w 13150887"/>
              <a:gd name="connsiteY8" fmla="*/ 1698172 h 5603073"/>
              <a:gd name="connsiteX9" fmla="*/ 8361172 w 13150887"/>
              <a:gd name="connsiteY9" fmla="*/ 2873829 h 5603073"/>
              <a:gd name="connsiteX10" fmla="*/ 10001287 w 13150887"/>
              <a:gd name="connsiteY10" fmla="*/ 682172 h 5603073"/>
              <a:gd name="connsiteX11" fmla="*/ 11597858 w 13150887"/>
              <a:gd name="connsiteY11" fmla="*/ 885372 h 5603073"/>
              <a:gd name="connsiteX12" fmla="*/ 13150887 w 13150887"/>
              <a:gd name="connsiteY12" fmla="*/ 0 h 5603073"/>
              <a:gd name="connsiteX0-1" fmla="*/ 88030 w 13150887"/>
              <a:gd name="connsiteY0-2" fmla="*/ 5602515 h 5603073"/>
              <a:gd name="connsiteX1-3" fmla="*/ 189630 w 13150887"/>
              <a:gd name="connsiteY1-4" fmla="*/ 5428343 h 5603073"/>
              <a:gd name="connsiteX2-5" fmla="*/ 1771687 w 13150887"/>
              <a:gd name="connsiteY2-6" fmla="*/ 4528458 h 5603073"/>
              <a:gd name="connsiteX3-7" fmla="*/ 2526430 w 13150887"/>
              <a:gd name="connsiteY3-8" fmla="*/ 4572000 h 5603073"/>
              <a:gd name="connsiteX4-9" fmla="*/ 3397287 w 13150887"/>
              <a:gd name="connsiteY4-10" fmla="*/ 4209143 h 5603073"/>
              <a:gd name="connsiteX5-11" fmla="*/ 4340715 w 13150887"/>
              <a:gd name="connsiteY5-12" fmla="*/ 4455886 h 5603073"/>
              <a:gd name="connsiteX6-13" fmla="*/ 5153515 w 13150887"/>
              <a:gd name="connsiteY6-14" fmla="*/ 3135086 h 5603073"/>
              <a:gd name="connsiteX7-15" fmla="*/ 6184030 w 13150887"/>
              <a:gd name="connsiteY7-16" fmla="*/ 3715658 h 5603073"/>
              <a:gd name="connsiteX8-17" fmla="*/ 7359687 w 13150887"/>
              <a:gd name="connsiteY8-18" fmla="*/ 1988458 h 5603073"/>
              <a:gd name="connsiteX9-19" fmla="*/ 8361172 w 13150887"/>
              <a:gd name="connsiteY9-20" fmla="*/ 2873829 h 5603073"/>
              <a:gd name="connsiteX10-21" fmla="*/ 10001287 w 13150887"/>
              <a:gd name="connsiteY10-22" fmla="*/ 682172 h 5603073"/>
              <a:gd name="connsiteX11-23" fmla="*/ 11597858 w 13150887"/>
              <a:gd name="connsiteY11-24" fmla="*/ 885372 h 5603073"/>
              <a:gd name="connsiteX12-25" fmla="*/ 13150887 w 13150887"/>
              <a:gd name="connsiteY12-26" fmla="*/ 0 h 5603073"/>
              <a:gd name="connsiteX0-27" fmla="*/ 88030 w 13150887"/>
              <a:gd name="connsiteY0-28" fmla="*/ 5602515 h 5603073"/>
              <a:gd name="connsiteX1-29" fmla="*/ 189630 w 13150887"/>
              <a:gd name="connsiteY1-30" fmla="*/ 5428343 h 5603073"/>
              <a:gd name="connsiteX2-31" fmla="*/ 1771687 w 13150887"/>
              <a:gd name="connsiteY2-32" fmla="*/ 4528458 h 5603073"/>
              <a:gd name="connsiteX3-33" fmla="*/ 2526430 w 13150887"/>
              <a:gd name="connsiteY3-34" fmla="*/ 4572000 h 5603073"/>
              <a:gd name="connsiteX4-35" fmla="*/ 3397287 w 13150887"/>
              <a:gd name="connsiteY4-36" fmla="*/ 4209143 h 5603073"/>
              <a:gd name="connsiteX5-37" fmla="*/ 4340715 w 13150887"/>
              <a:gd name="connsiteY5-38" fmla="*/ 4455886 h 5603073"/>
              <a:gd name="connsiteX6-39" fmla="*/ 5153515 w 13150887"/>
              <a:gd name="connsiteY6-40" fmla="*/ 3135086 h 5603073"/>
              <a:gd name="connsiteX7-41" fmla="*/ 6184030 w 13150887"/>
              <a:gd name="connsiteY7-42" fmla="*/ 3715658 h 5603073"/>
              <a:gd name="connsiteX8-43" fmla="*/ 7359687 w 13150887"/>
              <a:gd name="connsiteY8-44" fmla="*/ 1988458 h 5603073"/>
              <a:gd name="connsiteX9-45" fmla="*/ 8361172 w 13150887"/>
              <a:gd name="connsiteY9-46" fmla="*/ 2873829 h 5603073"/>
              <a:gd name="connsiteX10-47" fmla="*/ 10001287 w 13150887"/>
              <a:gd name="connsiteY10-48" fmla="*/ 682172 h 5603073"/>
              <a:gd name="connsiteX11-49" fmla="*/ 11568830 w 13150887"/>
              <a:gd name="connsiteY11-50" fmla="*/ 1030515 h 5603073"/>
              <a:gd name="connsiteX12-51" fmla="*/ 13150887 w 13150887"/>
              <a:gd name="connsiteY12-52" fmla="*/ 0 h 5603073"/>
              <a:gd name="connsiteX0-53" fmla="*/ 79284 w 13142141"/>
              <a:gd name="connsiteY0-54" fmla="*/ 5602515 h 5602995"/>
              <a:gd name="connsiteX1-55" fmla="*/ 180884 w 13142141"/>
              <a:gd name="connsiteY1-56" fmla="*/ 5428343 h 5602995"/>
              <a:gd name="connsiteX2-57" fmla="*/ 1617798 w 13142141"/>
              <a:gd name="connsiteY2-58" fmla="*/ 4542972 h 5602995"/>
              <a:gd name="connsiteX3-59" fmla="*/ 2517684 w 13142141"/>
              <a:gd name="connsiteY3-60" fmla="*/ 4572000 h 5602995"/>
              <a:gd name="connsiteX4-61" fmla="*/ 3388541 w 13142141"/>
              <a:gd name="connsiteY4-62" fmla="*/ 4209143 h 5602995"/>
              <a:gd name="connsiteX5-63" fmla="*/ 4331969 w 13142141"/>
              <a:gd name="connsiteY5-64" fmla="*/ 4455886 h 5602995"/>
              <a:gd name="connsiteX6-65" fmla="*/ 5144769 w 13142141"/>
              <a:gd name="connsiteY6-66" fmla="*/ 3135086 h 5602995"/>
              <a:gd name="connsiteX7-67" fmla="*/ 6175284 w 13142141"/>
              <a:gd name="connsiteY7-68" fmla="*/ 3715658 h 5602995"/>
              <a:gd name="connsiteX8-69" fmla="*/ 7350941 w 13142141"/>
              <a:gd name="connsiteY8-70" fmla="*/ 1988458 h 5602995"/>
              <a:gd name="connsiteX9-71" fmla="*/ 8352426 w 13142141"/>
              <a:gd name="connsiteY9-72" fmla="*/ 2873829 h 5602995"/>
              <a:gd name="connsiteX10-73" fmla="*/ 9992541 w 13142141"/>
              <a:gd name="connsiteY10-74" fmla="*/ 682172 h 5602995"/>
              <a:gd name="connsiteX11-75" fmla="*/ 11560084 w 13142141"/>
              <a:gd name="connsiteY11-76" fmla="*/ 1030515 h 5602995"/>
              <a:gd name="connsiteX12-77" fmla="*/ 13142141 w 13142141"/>
              <a:gd name="connsiteY12-78" fmla="*/ 0 h 5602995"/>
              <a:gd name="connsiteX0-79" fmla="*/ 79284 w 13142141"/>
              <a:gd name="connsiteY0-80" fmla="*/ 5602515 h 5602995"/>
              <a:gd name="connsiteX1-81" fmla="*/ 180884 w 13142141"/>
              <a:gd name="connsiteY1-82" fmla="*/ 5428343 h 5602995"/>
              <a:gd name="connsiteX2-83" fmla="*/ 1617798 w 13142141"/>
              <a:gd name="connsiteY2-84" fmla="*/ 4542972 h 5602995"/>
              <a:gd name="connsiteX3-85" fmla="*/ 2517684 w 13142141"/>
              <a:gd name="connsiteY3-86" fmla="*/ 4572000 h 5602995"/>
              <a:gd name="connsiteX4-87" fmla="*/ 3388541 w 13142141"/>
              <a:gd name="connsiteY4-88" fmla="*/ 4209143 h 5602995"/>
              <a:gd name="connsiteX5-89" fmla="*/ 4331969 w 13142141"/>
              <a:gd name="connsiteY5-90" fmla="*/ 4455886 h 5602995"/>
              <a:gd name="connsiteX6-91" fmla="*/ 5144769 w 13142141"/>
              <a:gd name="connsiteY6-92" fmla="*/ 3135086 h 5602995"/>
              <a:gd name="connsiteX7-93" fmla="*/ 6175284 w 13142141"/>
              <a:gd name="connsiteY7-94" fmla="*/ 3715658 h 5602995"/>
              <a:gd name="connsiteX8-95" fmla="*/ 7350941 w 13142141"/>
              <a:gd name="connsiteY8-96" fmla="*/ 1988458 h 5602995"/>
              <a:gd name="connsiteX9-97" fmla="*/ 8352426 w 13142141"/>
              <a:gd name="connsiteY9-98" fmla="*/ 2873829 h 5602995"/>
              <a:gd name="connsiteX10-99" fmla="*/ 9954441 w 13142141"/>
              <a:gd name="connsiteY10-100" fmla="*/ 1158422 h 5602995"/>
              <a:gd name="connsiteX11-101" fmla="*/ 11560084 w 13142141"/>
              <a:gd name="connsiteY11-102" fmla="*/ 1030515 h 5602995"/>
              <a:gd name="connsiteX12-103" fmla="*/ 13142141 w 13142141"/>
              <a:gd name="connsiteY12-104" fmla="*/ 0 h 5602995"/>
              <a:gd name="connsiteX0-105" fmla="*/ 79284 w 13142141"/>
              <a:gd name="connsiteY0-106" fmla="*/ 5602515 h 5602995"/>
              <a:gd name="connsiteX1-107" fmla="*/ 180884 w 13142141"/>
              <a:gd name="connsiteY1-108" fmla="*/ 5428343 h 5602995"/>
              <a:gd name="connsiteX2-109" fmla="*/ 1617798 w 13142141"/>
              <a:gd name="connsiteY2-110" fmla="*/ 4542972 h 5602995"/>
              <a:gd name="connsiteX3-111" fmla="*/ 2517684 w 13142141"/>
              <a:gd name="connsiteY3-112" fmla="*/ 4572000 h 5602995"/>
              <a:gd name="connsiteX4-113" fmla="*/ 3388541 w 13142141"/>
              <a:gd name="connsiteY4-114" fmla="*/ 4209143 h 5602995"/>
              <a:gd name="connsiteX5-115" fmla="*/ 4331969 w 13142141"/>
              <a:gd name="connsiteY5-116" fmla="*/ 4455886 h 5602995"/>
              <a:gd name="connsiteX6-117" fmla="*/ 5144769 w 13142141"/>
              <a:gd name="connsiteY6-118" fmla="*/ 3135086 h 5602995"/>
              <a:gd name="connsiteX7-119" fmla="*/ 6175284 w 13142141"/>
              <a:gd name="connsiteY7-120" fmla="*/ 3715658 h 5602995"/>
              <a:gd name="connsiteX8-121" fmla="*/ 7350941 w 13142141"/>
              <a:gd name="connsiteY8-122" fmla="*/ 1988458 h 5602995"/>
              <a:gd name="connsiteX9-123" fmla="*/ 8352426 w 13142141"/>
              <a:gd name="connsiteY9-124" fmla="*/ 2873829 h 5602995"/>
              <a:gd name="connsiteX10-125" fmla="*/ 9954441 w 13142141"/>
              <a:gd name="connsiteY10-126" fmla="*/ 1158422 h 5602995"/>
              <a:gd name="connsiteX11-127" fmla="*/ 11521984 w 13142141"/>
              <a:gd name="connsiteY11-128" fmla="*/ 1887765 h 5602995"/>
              <a:gd name="connsiteX12-129" fmla="*/ 13142141 w 13142141"/>
              <a:gd name="connsiteY12-130" fmla="*/ 0 h 5602995"/>
              <a:gd name="connsiteX0-131" fmla="*/ 79284 w 13123091"/>
              <a:gd name="connsiteY0-132" fmla="*/ 5107215 h 5107695"/>
              <a:gd name="connsiteX1-133" fmla="*/ 180884 w 13123091"/>
              <a:gd name="connsiteY1-134" fmla="*/ 4933043 h 5107695"/>
              <a:gd name="connsiteX2-135" fmla="*/ 1617798 w 13123091"/>
              <a:gd name="connsiteY2-136" fmla="*/ 4047672 h 5107695"/>
              <a:gd name="connsiteX3-137" fmla="*/ 2517684 w 13123091"/>
              <a:gd name="connsiteY3-138" fmla="*/ 4076700 h 5107695"/>
              <a:gd name="connsiteX4-139" fmla="*/ 3388541 w 13123091"/>
              <a:gd name="connsiteY4-140" fmla="*/ 3713843 h 5107695"/>
              <a:gd name="connsiteX5-141" fmla="*/ 4331969 w 13123091"/>
              <a:gd name="connsiteY5-142" fmla="*/ 3960586 h 5107695"/>
              <a:gd name="connsiteX6-143" fmla="*/ 5144769 w 13123091"/>
              <a:gd name="connsiteY6-144" fmla="*/ 2639786 h 5107695"/>
              <a:gd name="connsiteX7-145" fmla="*/ 6175284 w 13123091"/>
              <a:gd name="connsiteY7-146" fmla="*/ 3220358 h 5107695"/>
              <a:gd name="connsiteX8-147" fmla="*/ 7350941 w 13123091"/>
              <a:gd name="connsiteY8-148" fmla="*/ 1493158 h 5107695"/>
              <a:gd name="connsiteX9-149" fmla="*/ 8352426 w 13123091"/>
              <a:gd name="connsiteY9-150" fmla="*/ 2378529 h 5107695"/>
              <a:gd name="connsiteX10-151" fmla="*/ 9954441 w 13123091"/>
              <a:gd name="connsiteY10-152" fmla="*/ 663122 h 5107695"/>
              <a:gd name="connsiteX11-153" fmla="*/ 11521984 w 13123091"/>
              <a:gd name="connsiteY11-154" fmla="*/ 1392465 h 5107695"/>
              <a:gd name="connsiteX12-155" fmla="*/ 13123091 w 13123091"/>
              <a:gd name="connsiteY12-156" fmla="*/ 0 h 5107695"/>
              <a:gd name="connsiteX0-157" fmla="*/ 79284 w 13123091"/>
              <a:gd name="connsiteY0-158" fmla="*/ 5107215 h 5107695"/>
              <a:gd name="connsiteX1-159" fmla="*/ 180884 w 13123091"/>
              <a:gd name="connsiteY1-160" fmla="*/ 4933043 h 5107695"/>
              <a:gd name="connsiteX2-161" fmla="*/ 1617798 w 13123091"/>
              <a:gd name="connsiteY2-162" fmla="*/ 4047672 h 5107695"/>
              <a:gd name="connsiteX3-163" fmla="*/ 2517684 w 13123091"/>
              <a:gd name="connsiteY3-164" fmla="*/ 4076700 h 5107695"/>
              <a:gd name="connsiteX4-165" fmla="*/ 3388541 w 13123091"/>
              <a:gd name="connsiteY4-166" fmla="*/ 3713843 h 5107695"/>
              <a:gd name="connsiteX5-167" fmla="*/ 4331969 w 13123091"/>
              <a:gd name="connsiteY5-168" fmla="*/ 3960586 h 5107695"/>
              <a:gd name="connsiteX6-169" fmla="*/ 5144769 w 13123091"/>
              <a:gd name="connsiteY6-170" fmla="*/ 2639786 h 5107695"/>
              <a:gd name="connsiteX7-171" fmla="*/ 6175284 w 13123091"/>
              <a:gd name="connsiteY7-172" fmla="*/ 3220358 h 5107695"/>
              <a:gd name="connsiteX8-173" fmla="*/ 7350941 w 13123091"/>
              <a:gd name="connsiteY8-174" fmla="*/ 1493158 h 5107695"/>
              <a:gd name="connsiteX9-175" fmla="*/ 8352426 w 13123091"/>
              <a:gd name="connsiteY9-176" fmla="*/ 2378529 h 5107695"/>
              <a:gd name="connsiteX10-177" fmla="*/ 9954441 w 13123091"/>
              <a:gd name="connsiteY10-178" fmla="*/ 663122 h 5107695"/>
              <a:gd name="connsiteX11-179" fmla="*/ 11521984 w 13123091"/>
              <a:gd name="connsiteY11-180" fmla="*/ 1392465 h 5107695"/>
              <a:gd name="connsiteX12-181" fmla="*/ 13123091 w 13123091"/>
              <a:gd name="connsiteY12-182" fmla="*/ 0 h 5107695"/>
              <a:gd name="connsiteX0-183" fmla="*/ 79284 w 13256441"/>
              <a:gd name="connsiteY0-184" fmla="*/ 5050065 h 5050545"/>
              <a:gd name="connsiteX1-185" fmla="*/ 180884 w 13256441"/>
              <a:gd name="connsiteY1-186" fmla="*/ 4875893 h 5050545"/>
              <a:gd name="connsiteX2-187" fmla="*/ 1617798 w 13256441"/>
              <a:gd name="connsiteY2-188" fmla="*/ 3990522 h 5050545"/>
              <a:gd name="connsiteX3-189" fmla="*/ 2517684 w 13256441"/>
              <a:gd name="connsiteY3-190" fmla="*/ 4019550 h 5050545"/>
              <a:gd name="connsiteX4-191" fmla="*/ 3388541 w 13256441"/>
              <a:gd name="connsiteY4-192" fmla="*/ 3656693 h 5050545"/>
              <a:gd name="connsiteX5-193" fmla="*/ 4331969 w 13256441"/>
              <a:gd name="connsiteY5-194" fmla="*/ 3903436 h 5050545"/>
              <a:gd name="connsiteX6-195" fmla="*/ 5144769 w 13256441"/>
              <a:gd name="connsiteY6-196" fmla="*/ 2582636 h 5050545"/>
              <a:gd name="connsiteX7-197" fmla="*/ 6175284 w 13256441"/>
              <a:gd name="connsiteY7-198" fmla="*/ 3163208 h 5050545"/>
              <a:gd name="connsiteX8-199" fmla="*/ 7350941 w 13256441"/>
              <a:gd name="connsiteY8-200" fmla="*/ 1436008 h 5050545"/>
              <a:gd name="connsiteX9-201" fmla="*/ 8352426 w 13256441"/>
              <a:gd name="connsiteY9-202" fmla="*/ 2321379 h 5050545"/>
              <a:gd name="connsiteX10-203" fmla="*/ 9954441 w 13256441"/>
              <a:gd name="connsiteY10-204" fmla="*/ 605972 h 5050545"/>
              <a:gd name="connsiteX11-205" fmla="*/ 11521984 w 13256441"/>
              <a:gd name="connsiteY11-206" fmla="*/ 1335315 h 5050545"/>
              <a:gd name="connsiteX12-207" fmla="*/ 13256441 w 13256441"/>
              <a:gd name="connsiteY12-208" fmla="*/ 0 h 5050545"/>
              <a:gd name="connsiteX0-209" fmla="*/ 79284 w 13256441"/>
              <a:gd name="connsiteY0-210" fmla="*/ 5050065 h 5050545"/>
              <a:gd name="connsiteX1-211" fmla="*/ 180884 w 13256441"/>
              <a:gd name="connsiteY1-212" fmla="*/ 4875893 h 5050545"/>
              <a:gd name="connsiteX2-213" fmla="*/ 1617798 w 13256441"/>
              <a:gd name="connsiteY2-214" fmla="*/ 3990522 h 5050545"/>
              <a:gd name="connsiteX3-215" fmla="*/ 2517684 w 13256441"/>
              <a:gd name="connsiteY3-216" fmla="*/ 4019550 h 5050545"/>
              <a:gd name="connsiteX4-217" fmla="*/ 3388541 w 13256441"/>
              <a:gd name="connsiteY4-218" fmla="*/ 3656693 h 5050545"/>
              <a:gd name="connsiteX5-219" fmla="*/ 4331969 w 13256441"/>
              <a:gd name="connsiteY5-220" fmla="*/ 3903436 h 5050545"/>
              <a:gd name="connsiteX6-221" fmla="*/ 5144769 w 13256441"/>
              <a:gd name="connsiteY6-222" fmla="*/ 2582636 h 5050545"/>
              <a:gd name="connsiteX7-223" fmla="*/ 6175284 w 13256441"/>
              <a:gd name="connsiteY7-224" fmla="*/ 3163208 h 5050545"/>
              <a:gd name="connsiteX8-225" fmla="*/ 7408091 w 13256441"/>
              <a:gd name="connsiteY8-226" fmla="*/ 1817008 h 5050545"/>
              <a:gd name="connsiteX9-227" fmla="*/ 8352426 w 13256441"/>
              <a:gd name="connsiteY9-228" fmla="*/ 2321379 h 5050545"/>
              <a:gd name="connsiteX10-229" fmla="*/ 9954441 w 13256441"/>
              <a:gd name="connsiteY10-230" fmla="*/ 605972 h 5050545"/>
              <a:gd name="connsiteX11-231" fmla="*/ 11521984 w 13256441"/>
              <a:gd name="connsiteY11-232" fmla="*/ 1335315 h 5050545"/>
              <a:gd name="connsiteX12-233" fmla="*/ 13256441 w 13256441"/>
              <a:gd name="connsiteY12-234" fmla="*/ 0 h 5050545"/>
              <a:gd name="connsiteX0-235" fmla="*/ 79284 w 13256441"/>
              <a:gd name="connsiteY0-236" fmla="*/ 5050065 h 5050545"/>
              <a:gd name="connsiteX1-237" fmla="*/ 180884 w 13256441"/>
              <a:gd name="connsiteY1-238" fmla="*/ 4875893 h 5050545"/>
              <a:gd name="connsiteX2-239" fmla="*/ 1617798 w 13256441"/>
              <a:gd name="connsiteY2-240" fmla="*/ 3990522 h 5050545"/>
              <a:gd name="connsiteX3-241" fmla="*/ 2517684 w 13256441"/>
              <a:gd name="connsiteY3-242" fmla="*/ 4019550 h 5050545"/>
              <a:gd name="connsiteX4-243" fmla="*/ 3388541 w 13256441"/>
              <a:gd name="connsiteY4-244" fmla="*/ 3656693 h 5050545"/>
              <a:gd name="connsiteX5-245" fmla="*/ 4331969 w 13256441"/>
              <a:gd name="connsiteY5-246" fmla="*/ 3903436 h 5050545"/>
              <a:gd name="connsiteX6-247" fmla="*/ 5144769 w 13256441"/>
              <a:gd name="connsiteY6-248" fmla="*/ 2582636 h 5050545"/>
              <a:gd name="connsiteX7-249" fmla="*/ 6175284 w 13256441"/>
              <a:gd name="connsiteY7-250" fmla="*/ 3163208 h 5050545"/>
              <a:gd name="connsiteX8-251" fmla="*/ 7408091 w 13256441"/>
              <a:gd name="connsiteY8-252" fmla="*/ 1817008 h 5050545"/>
              <a:gd name="connsiteX9-253" fmla="*/ 8352426 w 13256441"/>
              <a:gd name="connsiteY9-254" fmla="*/ 2321379 h 5050545"/>
              <a:gd name="connsiteX10-255" fmla="*/ 9954441 w 13256441"/>
              <a:gd name="connsiteY10-256" fmla="*/ 605972 h 5050545"/>
              <a:gd name="connsiteX11-257" fmla="*/ 11236234 w 13256441"/>
              <a:gd name="connsiteY11-258" fmla="*/ 1392465 h 5050545"/>
              <a:gd name="connsiteX12-259" fmla="*/ 13256441 w 13256441"/>
              <a:gd name="connsiteY12-260" fmla="*/ 0 h 5050545"/>
              <a:gd name="connsiteX0-261" fmla="*/ 79284 w 13256441"/>
              <a:gd name="connsiteY0-262" fmla="*/ 5050065 h 5050545"/>
              <a:gd name="connsiteX1-263" fmla="*/ 180884 w 13256441"/>
              <a:gd name="connsiteY1-264" fmla="*/ 4875893 h 5050545"/>
              <a:gd name="connsiteX2-265" fmla="*/ 1617798 w 13256441"/>
              <a:gd name="connsiteY2-266" fmla="*/ 3990522 h 5050545"/>
              <a:gd name="connsiteX3-267" fmla="*/ 2517684 w 13256441"/>
              <a:gd name="connsiteY3-268" fmla="*/ 4019550 h 5050545"/>
              <a:gd name="connsiteX4-269" fmla="*/ 3388541 w 13256441"/>
              <a:gd name="connsiteY4-270" fmla="*/ 3656693 h 5050545"/>
              <a:gd name="connsiteX5-271" fmla="*/ 4331969 w 13256441"/>
              <a:gd name="connsiteY5-272" fmla="*/ 3903436 h 5050545"/>
              <a:gd name="connsiteX6-273" fmla="*/ 5144769 w 13256441"/>
              <a:gd name="connsiteY6-274" fmla="*/ 2582636 h 5050545"/>
              <a:gd name="connsiteX7-275" fmla="*/ 6175284 w 13256441"/>
              <a:gd name="connsiteY7-276" fmla="*/ 3163208 h 5050545"/>
              <a:gd name="connsiteX8-277" fmla="*/ 7408091 w 13256441"/>
              <a:gd name="connsiteY8-278" fmla="*/ 1817008 h 5050545"/>
              <a:gd name="connsiteX9-279" fmla="*/ 8352426 w 13256441"/>
              <a:gd name="connsiteY9-280" fmla="*/ 2321379 h 5050545"/>
              <a:gd name="connsiteX10-281" fmla="*/ 9859848 w 13256441"/>
              <a:gd name="connsiteY10-282" fmla="*/ 937047 h 5050545"/>
              <a:gd name="connsiteX11-283" fmla="*/ 11236234 w 13256441"/>
              <a:gd name="connsiteY11-284" fmla="*/ 1392465 h 5050545"/>
              <a:gd name="connsiteX12-285" fmla="*/ 13256441 w 13256441"/>
              <a:gd name="connsiteY12-286" fmla="*/ 0 h 5050545"/>
              <a:gd name="connsiteX0-287" fmla="*/ 79284 w 13256441"/>
              <a:gd name="connsiteY0-288" fmla="*/ 5050065 h 5050545"/>
              <a:gd name="connsiteX1-289" fmla="*/ 180884 w 13256441"/>
              <a:gd name="connsiteY1-290" fmla="*/ 4875893 h 5050545"/>
              <a:gd name="connsiteX2-291" fmla="*/ 1617798 w 13256441"/>
              <a:gd name="connsiteY2-292" fmla="*/ 3990522 h 5050545"/>
              <a:gd name="connsiteX3-293" fmla="*/ 2517684 w 13256441"/>
              <a:gd name="connsiteY3-294" fmla="*/ 4019550 h 5050545"/>
              <a:gd name="connsiteX4-295" fmla="*/ 3388541 w 13256441"/>
              <a:gd name="connsiteY4-296" fmla="*/ 3656693 h 5050545"/>
              <a:gd name="connsiteX5-297" fmla="*/ 4331969 w 13256441"/>
              <a:gd name="connsiteY5-298" fmla="*/ 3903436 h 5050545"/>
              <a:gd name="connsiteX6-299" fmla="*/ 5144769 w 13256441"/>
              <a:gd name="connsiteY6-300" fmla="*/ 2582636 h 5050545"/>
              <a:gd name="connsiteX7-301" fmla="*/ 6175284 w 13256441"/>
              <a:gd name="connsiteY7-302" fmla="*/ 3163208 h 5050545"/>
              <a:gd name="connsiteX8-303" fmla="*/ 7408091 w 13256441"/>
              <a:gd name="connsiteY8-304" fmla="*/ 1817008 h 5050545"/>
              <a:gd name="connsiteX9-305" fmla="*/ 8352426 w 13256441"/>
              <a:gd name="connsiteY9-306" fmla="*/ 2321379 h 5050545"/>
              <a:gd name="connsiteX10-307" fmla="*/ 9859848 w 13256441"/>
              <a:gd name="connsiteY10-308" fmla="*/ 937047 h 5050545"/>
              <a:gd name="connsiteX11-309" fmla="*/ 11220468 w 13256441"/>
              <a:gd name="connsiteY11-310" fmla="*/ 1550121 h 5050545"/>
              <a:gd name="connsiteX12-311" fmla="*/ 13256441 w 13256441"/>
              <a:gd name="connsiteY12-312" fmla="*/ 0 h 5050545"/>
              <a:gd name="connsiteX0-313" fmla="*/ 79284 w 13272207"/>
              <a:gd name="connsiteY0-314" fmla="*/ 4797817 h 4798297"/>
              <a:gd name="connsiteX1-315" fmla="*/ 180884 w 13272207"/>
              <a:gd name="connsiteY1-316" fmla="*/ 4623645 h 4798297"/>
              <a:gd name="connsiteX2-317" fmla="*/ 1617798 w 13272207"/>
              <a:gd name="connsiteY2-318" fmla="*/ 3738274 h 4798297"/>
              <a:gd name="connsiteX3-319" fmla="*/ 2517684 w 13272207"/>
              <a:gd name="connsiteY3-320" fmla="*/ 3767302 h 4798297"/>
              <a:gd name="connsiteX4-321" fmla="*/ 3388541 w 13272207"/>
              <a:gd name="connsiteY4-322" fmla="*/ 3404445 h 4798297"/>
              <a:gd name="connsiteX5-323" fmla="*/ 4331969 w 13272207"/>
              <a:gd name="connsiteY5-324" fmla="*/ 3651188 h 4798297"/>
              <a:gd name="connsiteX6-325" fmla="*/ 5144769 w 13272207"/>
              <a:gd name="connsiteY6-326" fmla="*/ 2330388 h 4798297"/>
              <a:gd name="connsiteX7-327" fmla="*/ 6175284 w 13272207"/>
              <a:gd name="connsiteY7-328" fmla="*/ 2910960 h 4798297"/>
              <a:gd name="connsiteX8-329" fmla="*/ 7408091 w 13272207"/>
              <a:gd name="connsiteY8-330" fmla="*/ 1564760 h 4798297"/>
              <a:gd name="connsiteX9-331" fmla="*/ 8352426 w 13272207"/>
              <a:gd name="connsiteY9-332" fmla="*/ 2069131 h 4798297"/>
              <a:gd name="connsiteX10-333" fmla="*/ 9859848 w 13272207"/>
              <a:gd name="connsiteY10-334" fmla="*/ 684799 h 4798297"/>
              <a:gd name="connsiteX11-335" fmla="*/ 11220468 w 13272207"/>
              <a:gd name="connsiteY11-336" fmla="*/ 1297873 h 4798297"/>
              <a:gd name="connsiteX12-337" fmla="*/ 13272207 w 13272207"/>
              <a:gd name="connsiteY12-338" fmla="*/ 0 h 4798297"/>
              <a:gd name="connsiteX0-339" fmla="*/ 79284 w 13272207"/>
              <a:gd name="connsiteY0-340" fmla="*/ 4797817 h 4798297"/>
              <a:gd name="connsiteX1-341" fmla="*/ 180884 w 13272207"/>
              <a:gd name="connsiteY1-342" fmla="*/ 4623645 h 4798297"/>
              <a:gd name="connsiteX2-343" fmla="*/ 1617798 w 13272207"/>
              <a:gd name="connsiteY2-344" fmla="*/ 3738274 h 4798297"/>
              <a:gd name="connsiteX3-345" fmla="*/ 2517684 w 13272207"/>
              <a:gd name="connsiteY3-346" fmla="*/ 3767302 h 4798297"/>
              <a:gd name="connsiteX4-347" fmla="*/ 3388541 w 13272207"/>
              <a:gd name="connsiteY4-348" fmla="*/ 3404445 h 4798297"/>
              <a:gd name="connsiteX5-349" fmla="*/ 4331969 w 13272207"/>
              <a:gd name="connsiteY5-350" fmla="*/ 3651188 h 4798297"/>
              <a:gd name="connsiteX6-351" fmla="*/ 5144769 w 13272207"/>
              <a:gd name="connsiteY6-352" fmla="*/ 2330388 h 4798297"/>
              <a:gd name="connsiteX7-353" fmla="*/ 6175284 w 13272207"/>
              <a:gd name="connsiteY7-354" fmla="*/ 2910960 h 4798297"/>
              <a:gd name="connsiteX8-355" fmla="*/ 7408091 w 13272207"/>
              <a:gd name="connsiteY8-356" fmla="*/ 1564760 h 4798297"/>
              <a:gd name="connsiteX9-357" fmla="*/ 8352426 w 13272207"/>
              <a:gd name="connsiteY9-358" fmla="*/ 2069131 h 4798297"/>
              <a:gd name="connsiteX10-359" fmla="*/ 9859848 w 13272207"/>
              <a:gd name="connsiteY10-360" fmla="*/ 684799 h 4798297"/>
              <a:gd name="connsiteX11-361" fmla="*/ 11220468 w 13272207"/>
              <a:gd name="connsiteY11-362" fmla="*/ 1297873 h 4798297"/>
              <a:gd name="connsiteX12-363" fmla="*/ 13272207 w 13272207"/>
              <a:gd name="connsiteY12-364" fmla="*/ 0 h 4798297"/>
              <a:gd name="connsiteX0-365" fmla="*/ 79284 w 13272207"/>
              <a:gd name="connsiteY0-366" fmla="*/ 4797817 h 4798297"/>
              <a:gd name="connsiteX1-367" fmla="*/ 180884 w 13272207"/>
              <a:gd name="connsiteY1-368" fmla="*/ 4623645 h 4798297"/>
              <a:gd name="connsiteX2-369" fmla="*/ 1617798 w 13272207"/>
              <a:gd name="connsiteY2-370" fmla="*/ 3738274 h 4798297"/>
              <a:gd name="connsiteX3-371" fmla="*/ 2517684 w 13272207"/>
              <a:gd name="connsiteY3-372" fmla="*/ 3767302 h 4798297"/>
              <a:gd name="connsiteX4-373" fmla="*/ 3388541 w 13272207"/>
              <a:gd name="connsiteY4-374" fmla="*/ 3404445 h 4798297"/>
              <a:gd name="connsiteX5-375" fmla="*/ 4331969 w 13272207"/>
              <a:gd name="connsiteY5-376" fmla="*/ 3651188 h 4798297"/>
              <a:gd name="connsiteX6-377" fmla="*/ 5144769 w 13272207"/>
              <a:gd name="connsiteY6-378" fmla="*/ 2330388 h 4798297"/>
              <a:gd name="connsiteX7-379" fmla="*/ 6175284 w 13272207"/>
              <a:gd name="connsiteY7-380" fmla="*/ 2910960 h 4798297"/>
              <a:gd name="connsiteX8-381" fmla="*/ 7408091 w 13272207"/>
              <a:gd name="connsiteY8-382" fmla="*/ 1690884 h 4798297"/>
              <a:gd name="connsiteX9-383" fmla="*/ 8352426 w 13272207"/>
              <a:gd name="connsiteY9-384" fmla="*/ 2069131 h 4798297"/>
              <a:gd name="connsiteX10-385" fmla="*/ 9859848 w 13272207"/>
              <a:gd name="connsiteY10-386" fmla="*/ 684799 h 4798297"/>
              <a:gd name="connsiteX11-387" fmla="*/ 11220468 w 13272207"/>
              <a:gd name="connsiteY11-388" fmla="*/ 1297873 h 4798297"/>
              <a:gd name="connsiteX12-389" fmla="*/ 13272207 w 13272207"/>
              <a:gd name="connsiteY12-390" fmla="*/ 0 h 4798297"/>
              <a:gd name="connsiteX0-391" fmla="*/ 79284 w 13272207"/>
              <a:gd name="connsiteY0-392" fmla="*/ 4797817 h 4798297"/>
              <a:gd name="connsiteX1-393" fmla="*/ 180884 w 13272207"/>
              <a:gd name="connsiteY1-394" fmla="*/ 4623645 h 4798297"/>
              <a:gd name="connsiteX2-395" fmla="*/ 1617798 w 13272207"/>
              <a:gd name="connsiteY2-396" fmla="*/ 3738274 h 4798297"/>
              <a:gd name="connsiteX3-397" fmla="*/ 2517684 w 13272207"/>
              <a:gd name="connsiteY3-398" fmla="*/ 3767302 h 4798297"/>
              <a:gd name="connsiteX4-399" fmla="*/ 3388541 w 13272207"/>
              <a:gd name="connsiteY4-400" fmla="*/ 3404445 h 4798297"/>
              <a:gd name="connsiteX5-401" fmla="*/ 4331969 w 13272207"/>
              <a:gd name="connsiteY5-402" fmla="*/ 3651188 h 4798297"/>
              <a:gd name="connsiteX6-403" fmla="*/ 5144769 w 13272207"/>
              <a:gd name="connsiteY6-404" fmla="*/ 2330388 h 4798297"/>
              <a:gd name="connsiteX7-405" fmla="*/ 6175284 w 13272207"/>
              <a:gd name="connsiteY7-406" fmla="*/ 2910960 h 4798297"/>
              <a:gd name="connsiteX8-407" fmla="*/ 7408091 w 13272207"/>
              <a:gd name="connsiteY8-408" fmla="*/ 1690884 h 4798297"/>
              <a:gd name="connsiteX9-409" fmla="*/ 8352426 w 13272207"/>
              <a:gd name="connsiteY9-410" fmla="*/ 2069131 h 4798297"/>
              <a:gd name="connsiteX10-411" fmla="*/ 9781020 w 13272207"/>
              <a:gd name="connsiteY10-412" fmla="*/ 826689 h 4798297"/>
              <a:gd name="connsiteX11-413" fmla="*/ 11220468 w 13272207"/>
              <a:gd name="connsiteY11-414" fmla="*/ 1297873 h 4798297"/>
              <a:gd name="connsiteX12-415" fmla="*/ 13272207 w 13272207"/>
              <a:gd name="connsiteY12-416" fmla="*/ 0 h 4798297"/>
              <a:gd name="connsiteX0-417" fmla="*/ 79284 w 13272207"/>
              <a:gd name="connsiteY0-418" fmla="*/ 4797817 h 4798297"/>
              <a:gd name="connsiteX1-419" fmla="*/ 180884 w 13272207"/>
              <a:gd name="connsiteY1-420" fmla="*/ 4623645 h 4798297"/>
              <a:gd name="connsiteX2-421" fmla="*/ 1617798 w 13272207"/>
              <a:gd name="connsiteY2-422" fmla="*/ 3738274 h 4798297"/>
              <a:gd name="connsiteX3-423" fmla="*/ 2517684 w 13272207"/>
              <a:gd name="connsiteY3-424" fmla="*/ 3767302 h 4798297"/>
              <a:gd name="connsiteX4-425" fmla="*/ 3388541 w 13272207"/>
              <a:gd name="connsiteY4-426" fmla="*/ 3404445 h 4798297"/>
              <a:gd name="connsiteX5-427" fmla="*/ 4331969 w 13272207"/>
              <a:gd name="connsiteY5-428" fmla="*/ 3651188 h 4798297"/>
              <a:gd name="connsiteX6-429" fmla="*/ 5144769 w 13272207"/>
              <a:gd name="connsiteY6-430" fmla="*/ 2330388 h 4798297"/>
              <a:gd name="connsiteX7-431" fmla="*/ 6175284 w 13272207"/>
              <a:gd name="connsiteY7-432" fmla="*/ 2910960 h 4798297"/>
              <a:gd name="connsiteX8-433" fmla="*/ 7408091 w 13272207"/>
              <a:gd name="connsiteY8-434" fmla="*/ 1690884 h 4798297"/>
              <a:gd name="connsiteX9-435" fmla="*/ 8352426 w 13272207"/>
              <a:gd name="connsiteY9-436" fmla="*/ 2069131 h 4798297"/>
              <a:gd name="connsiteX10-437" fmla="*/ 9607600 w 13272207"/>
              <a:gd name="connsiteY10-438" fmla="*/ 700565 h 4798297"/>
              <a:gd name="connsiteX11-439" fmla="*/ 11220468 w 13272207"/>
              <a:gd name="connsiteY11-440" fmla="*/ 1297873 h 4798297"/>
              <a:gd name="connsiteX12-441" fmla="*/ 13272207 w 13272207"/>
              <a:gd name="connsiteY12-442" fmla="*/ 0 h 4798297"/>
              <a:gd name="connsiteX0-443" fmla="*/ 79284 w 13272207"/>
              <a:gd name="connsiteY0-444" fmla="*/ 4797817 h 4798297"/>
              <a:gd name="connsiteX1-445" fmla="*/ 180884 w 13272207"/>
              <a:gd name="connsiteY1-446" fmla="*/ 4623645 h 4798297"/>
              <a:gd name="connsiteX2-447" fmla="*/ 1617798 w 13272207"/>
              <a:gd name="connsiteY2-448" fmla="*/ 3738274 h 4798297"/>
              <a:gd name="connsiteX3-449" fmla="*/ 2517684 w 13272207"/>
              <a:gd name="connsiteY3-450" fmla="*/ 3767302 h 4798297"/>
              <a:gd name="connsiteX4-451" fmla="*/ 3388541 w 13272207"/>
              <a:gd name="connsiteY4-452" fmla="*/ 3404445 h 4798297"/>
              <a:gd name="connsiteX5-453" fmla="*/ 4331969 w 13272207"/>
              <a:gd name="connsiteY5-454" fmla="*/ 3651188 h 4798297"/>
              <a:gd name="connsiteX6-455" fmla="*/ 5144769 w 13272207"/>
              <a:gd name="connsiteY6-456" fmla="*/ 2330388 h 4798297"/>
              <a:gd name="connsiteX7-457" fmla="*/ 6175284 w 13272207"/>
              <a:gd name="connsiteY7-458" fmla="*/ 2910960 h 4798297"/>
              <a:gd name="connsiteX8-459" fmla="*/ 7408091 w 13272207"/>
              <a:gd name="connsiteY8-460" fmla="*/ 1690884 h 4798297"/>
              <a:gd name="connsiteX9-461" fmla="*/ 8352426 w 13272207"/>
              <a:gd name="connsiteY9-462" fmla="*/ 2069131 h 4798297"/>
              <a:gd name="connsiteX10-463" fmla="*/ 9607600 w 13272207"/>
              <a:gd name="connsiteY10-464" fmla="*/ 700565 h 4798297"/>
              <a:gd name="connsiteX11-465" fmla="*/ 10983985 w 13272207"/>
              <a:gd name="connsiteY11-466" fmla="*/ 1439763 h 4798297"/>
              <a:gd name="connsiteX12-467" fmla="*/ 13272207 w 13272207"/>
              <a:gd name="connsiteY12-468" fmla="*/ 0 h 4798297"/>
              <a:gd name="connsiteX0-469" fmla="*/ 79284 w 13272207"/>
              <a:gd name="connsiteY0-470" fmla="*/ 4797817 h 4798297"/>
              <a:gd name="connsiteX1-471" fmla="*/ 180884 w 13272207"/>
              <a:gd name="connsiteY1-472" fmla="*/ 4623645 h 4798297"/>
              <a:gd name="connsiteX2-473" fmla="*/ 1617798 w 13272207"/>
              <a:gd name="connsiteY2-474" fmla="*/ 3738274 h 4798297"/>
              <a:gd name="connsiteX3-475" fmla="*/ 2517684 w 13272207"/>
              <a:gd name="connsiteY3-476" fmla="*/ 3767302 h 4798297"/>
              <a:gd name="connsiteX4-477" fmla="*/ 3388541 w 13272207"/>
              <a:gd name="connsiteY4-478" fmla="*/ 3404445 h 4798297"/>
              <a:gd name="connsiteX5-479" fmla="*/ 4331969 w 13272207"/>
              <a:gd name="connsiteY5-480" fmla="*/ 3651188 h 4798297"/>
              <a:gd name="connsiteX6-481" fmla="*/ 5144769 w 13272207"/>
              <a:gd name="connsiteY6-482" fmla="*/ 2330388 h 4798297"/>
              <a:gd name="connsiteX7-483" fmla="*/ 6175284 w 13272207"/>
              <a:gd name="connsiteY7-484" fmla="*/ 2910960 h 4798297"/>
              <a:gd name="connsiteX8-485" fmla="*/ 7408091 w 13272207"/>
              <a:gd name="connsiteY8-486" fmla="*/ 1690884 h 4798297"/>
              <a:gd name="connsiteX9-487" fmla="*/ 8352426 w 13272207"/>
              <a:gd name="connsiteY9-488" fmla="*/ 2069131 h 4798297"/>
              <a:gd name="connsiteX10-489" fmla="*/ 9607600 w 13272207"/>
              <a:gd name="connsiteY10-490" fmla="*/ 700565 h 4798297"/>
              <a:gd name="connsiteX11-491" fmla="*/ 10983985 w 13272207"/>
              <a:gd name="connsiteY11-492" fmla="*/ 1439763 h 4798297"/>
              <a:gd name="connsiteX12-493" fmla="*/ 13272207 w 13272207"/>
              <a:gd name="connsiteY12-494" fmla="*/ 0 h 4798297"/>
              <a:gd name="connsiteX0-495" fmla="*/ 76517 w 13269440"/>
              <a:gd name="connsiteY0-496" fmla="*/ 4797817 h 4800890"/>
              <a:gd name="connsiteX1-497" fmla="*/ 178117 w 13269440"/>
              <a:gd name="connsiteY1-498" fmla="*/ 4623645 h 4800890"/>
              <a:gd name="connsiteX2-499" fmla="*/ 1567735 w 13269440"/>
              <a:gd name="connsiteY2-500" fmla="*/ 3549087 h 4800890"/>
              <a:gd name="connsiteX3-501" fmla="*/ 2514917 w 13269440"/>
              <a:gd name="connsiteY3-502" fmla="*/ 3767302 h 4800890"/>
              <a:gd name="connsiteX4-503" fmla="*/ 3385774 w 13269440"/>
              <a:gd name="connsiteY4-504" fmla="*/ 3404445 h 4800890"/>
              <a:gd name="connsiteX5-505" fmla="*/ 4329202 w 13269440"/>
              <a:gd name="connsiteY5-506" fmla="*/ 3651188 h 4800890"/>
              <a:gd name="connsiteX6-507" fmla="*/ 5142002 w 13269440"/>
              <a:gd name="connsiteY6-508" fmla="*/ 2330388 h 4800890"/>
              <a:gd name="connsiteX7-509" fmla="*/ 6172517 w 13269440"/>
              <a:gd name="connsiteY7-510" fmla="*/ 2910960 h 4800890"/>
              <a:gd name="connsiteX8-511" fmla="*/ 7405324 w 13269440"/>
              <a:gd name="connsiteY8-512" fmla="*/ 1690884 h 4800890"/>
              <a:gd name="connsiteX9-513" fmla="*/ 8349659 w 13269440"/>
              <a:gd name="connsiteY9-514" fmla="*/ 2069131 h 4800890"/>
              <a:gd name="connsiteX10-515" fmla="*/ 9604833 w 13269440"/>
              <a:gd name="connsiteY10-516" fmla="*/ 700565 h 4800890"/>
              <a:gd name="connsiteX11-517" fmla="*/ 10981218 w 13269440"/>
              <a:gd name="connsiteY11-518" fmla="*/ 1439763 h 4800890"/>
              <a:gd name="connsiteX12-519" fmla="*/ 13269440 w 13269440"/>
              <a:gd name="connsiteY12-520" fmla="*/ 0 h 4800890"/>
              <a:gd name="connsiteX0-521" fmla="*/ 52800 w 13245723"/>
              <a:gd name="connsiteY0-522" fmla="*/ 4797817 h 4857293"/>
              <a:gd name="connsiteX1-523" fmla="*/ 217462 w 13245723"/>
              <a:gd name="connsiteY1-524" fmla="*/ 4749769 h 4857293"/>
              <a:gd name="connsiteX2-525" fmla="*/ 1544018 w 13245723"/>
              <a:gd name="connsiteY2-526" fmla="*/ 3549087 h 4857293"/>
              <a:gd name="connsiteX3-527" fmla="*/ 2491200 w 13245723"/>
              <a:gd name="connsiteY3-528" fmla="*/ 3767302 h 4857293"/>
              <a:gd name="connsiteX4-529" fmla="*/ 3362057 w 13245723"/>
              <a:gd name="connsiteY4-530" fmla="*/ 3404445 h 4857293"/>
              <a:gd name="connsiteX5-531" fmla="*/ 4305485 w 13245723"/>
              <a:gd name="connsiteY5-532" fmla="*/ 3651188 h 4857293"/>
              <a:gd name="connsiteX6-533" fmla="*/ 5118285 w 13245723"/>
              <a:gd name="connsiteY6-534" fmla="*/ 2330388 h 4857293"/>
              <a:gd name="connsiteX7-535" fmla="*/ 6148800 w 13245723"/>
              <a:gd name="connsiteY7-536" fmla="*/ 2910960 h 4857293"/>
              <a:gd name="connsiteX8-537" fmla="*/ 7381607 w 13245723"/>
              <a:gd name="connsiteY8-538" fmla="*/ 1690884 h 4857293"/>
              <a:gd name="connsiteX9-539" fmla="*/ 8325942 w 13245723"/>
              <a:gd name="connsiteY9-540" fmla="*/ 2069131 h 4857293"/>
              <a:gd name="connsiteX10-541" fmla="*/ 9581116 w 13245723"/>
              <a:gd name="connsiteY10-542" fmla="*/ 700565 h 4857293"/>
              <a:gd name="connsiteX11-543" fmla="*/ 10957501 w 13245723"/>
              <a:gd name="connsiteY11-544" fmla="*/ 1439763 h 4857293"/>
              <a:gd name="connsiteX12-545" fmla="*/ 13245723 w 13245723"/>
              <a:gd name="connsiteY12-546" fmla="*/ 0 h 4857293"/>
              <a:gd name="connsiteX0-547" fmla="*/ 92132 w 13285055"/>
              <a:gd name="connsiteY0-548" fmla="*/ 4797817 h 4797906"/>
              <a:gd name="connsiteX1-549" fmla="*/ 256794 w 13285055"/>
              <a:gd name="connsiteY1-550" fmla="*/ 4749769 h 4797906"/>
              <a:gd name="connsiteX2-551" fmla="*/ 1583350 w 13285055"/>
              <a:gd name="connsiteY2-552" fmla="*/ 3549087 h 4797906"/>
              <a:gd name="connsiteX3-553" fmla="*/ 2530532 w 13285055"/>
              <a:gd name="connsiteY3-554" fmla="*/ 3767302 h 4797906"/>
              <a:gd name="connsiteX4-555" fmla="*/ 3401389 w 13285055"/>
              <a:gd name="connsiteY4-556" fmla="*/ 3404445 h 4797906"/>
              <a:gd name="connsiteX5-557" fmla="*/ 4344817 w 13285055"/>
              <a:gd name="connsiteY5-558" fmla="*/ 3651188 h 4797906"/>
              <a:gd name="connsiteX6-559" fmla="*/ 5157617 w 13285055"/>
              <a:gd name="connsiteY6-560" fmla="*/ 2330388 h 4797906"/>
              <a:gd name="connsiteX7-561" fmla="*/ 6188132 w 13285055"/>
              <a:gd name="connsiteY7-562" fmla="*/ 2910960 h 4797906"/>
              <a:gd name="connsiteX8-563" fmla="*/ 7420939 w 13285055"/>
              <a:gd name="connsiteY8-564" fmla="*/ 1690884 h 4797906"/>
              <a:gd name="connsiteX9-565" fmla="*/ 8365274 w 13285055"/>
              <a:gd name="connsiteY9-566" fmla="*/ 2069131 h 4797906"/>
              <a:gd name="connsiteX10-567" fmla="*/ 9620448 w 13285055"/>
              <a:gd name="connsiteY10-568" fmla="*/ 700565 h 4797906"/>
              <a:gd name="connsiteX11-569" fmla="*/ 10996833 w 13285055"/>
              <a:gd name="connsiteY11-570" fmla="*/ 1439763 h 4797906"/>
              <a:gd name="connsiteX12-571" fmla="*/ 13285055 w 13285055"/>
              <a:gd name="connsiteY12-572" fmla="*/ 0 h 4797906"/>
              <a:gd name="connsiteX0-573" fmla="*/ 50181 w 13243104"/>
              <a:gd name="connsiteY0-574" fmla="*/ 4797817 h 4848216"/>
              <a:gd name="connsiteX1-575" fmla="*/ 214843 w 13243104"/>
              <a:gd name="connsiteY1-576" fmla="*/ 4749769 h 4848216"/>
              <a:gd name="connsiteX2-577" fmla="*/ 1478337 w 13243104"/>
              <a:gd name="connsiteY2-578" fmla="*/ 3675212 h 4848216"/>
              <a:gd name="connsiteX3-579" fmla="*/ 2488581 w 13243104"/>
              <a:gd name="connsiteY3-580" fmla="*/ 3767302 h 4848216"/>
              <a:gd name="connsiteX4-581" fmla="*/ 3359438 w 13243104"/>
              <a:gd name="connsiteY4-582" fmla="*/ 3404445 h 4848216"/>
              <a:gd name="connsiteX5-583" fmla="*/ 4302866 w 13243104"/>
              <a:gd name="connsiteY5-584" fmla="*/ 3651188 h 4848216"/>
              <a:gd name="connsiteX6-585" fmla="*/ 5115666 w 13243104"/>
              <a:gd name="connsiteY6-586" fmla="*/ 2330388 h 4848216"/>
              <a:gd name="connsiteX7-587" fmla="*/ 6146181 w 13243104"/>
              <a:gd name="connsiteY7-588" fmla="*/ 2910960 h 4848216"/>
              <a:gd name="connsiteX8-589" fmla="*/ 7378988 w 13243104"/>
              <a:gd name="connsiteY8-590" fmla="*/ 1690884 h 4848216"/>
              <a:gd name="connsiteX9-591" fmla="*/ 8323323 w 13243104"/>
              <a:gd name="connsiteY9-592" fmla="*/ 2069131 h 4848216"/>
              <a:gd name="connsiteX10-593" fmla="*/ 9578497 w 13243104"/>
              <a:gd name="connsiteY10-594" fmla="*/ 700565 h 4848216"/>
              <a:gd name="connsiteX11-595" fmla="*/ 10954882 w 13243104"/>
              <a:gd name="connsiteY11-596" fmla="*/ 1439763 h 4848216"/>
              <a:gd name="connsiteX12-597" fmla="*/ 13243104 w 13243104"/>
              <a:gd name="connsiteY12-598" fmla="*/ 0 h 4848216"/>
              <a:gd name="connsiteX0-599" fmla="*/ 51474 w 13244397"/>
              <a:gd name="connsiteY0-600" fmla="*/ 4797817 h 4851612"/>
              <a:gd name="connsiteX1-601" fmla="*/ 216136 w 13244397"/>
              <a:gd name="connsiteY1-602" fmla="*/ 4749769 h 4851612"/>
              <a:gd name="connsiteX2-603" fmla="*/ 1511161 w 13244397"/>
              <a:gd name="connsiteY2-604" fmla="*/ 3627915 h 4851612"/>
              <a:gd name="connsiteX3-605" fmla="*/ 2489874 w 13244397"/>
              <a:gd name="connsiteY3-606" fmla="*/ 3767302 h 4851612"/>
              <a:gd name="connsiteX4-607" fmla="*/ 3360731 w 13244397"/>
              <a:gd name="connsiteY4-608" fmla="*/ 3404445 h 4851612"/>
              <a:gd name="connsiteX5-609" fmla="*/ 4304159 w 13244397"/>
              <a:gd name="connsiteY5-610" fmla="*/ 3651188 h 4851612"/>
              <a:gd name="connsiteX6-611" fmla="*/ 5116959 w 13244397"/>
              <a:gd name="connsiteY6-612" fmla="*/ 2330388 h 4851612"/>
              <a:gd name="connsiteX7-613" fmla="*/ 6147474 w 13244397"/>
              <a:gd name="connsiteY7-614" fmla="*/ 2910960 h 4851612"/>
              <a:gd name="connsiteX8-615" fmla="*/ 7380281 w 13244397"/>
              <a:gd name="connsiteY8-616" fmla="*/ 1690884 h 4851612"/>
              <a:gd name="connsiteX9-617" fmla="*/ 8324616 w 13244397"/>
              <a:gd name="connsiteY9-618" fmla="*/ 2069131 h 4851612"/>
              <a:gd name="connsiteX10-619" fmla="*/ 9579790 w 13244397"/>
              <a:gd name="connsiteY10-620" fmla="*/ 700565 h 4851612"/>
              <a:gd name="connsiteX11-621" fmla="*/ 10956175 w 13244397"/>
              <a:gd name="connsiteY11-622" fmla="*/ 1439763 h 4851612"/>
              <a:gd name="connsiteX12-623" fmla="*/ 13244397 w 13244397"/>
              <a:gd name="connsiteY12-624" fmla="*/ 0 h 485161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Lst>
            <a:rect l="l" t="t" r="r" b="b"/>
            <a:pathLst>
              <a:path w="13244397" h="4851612">
                <a:moveTo>
                  <a:pt x="51474" y="4797817"/>
                </a:moveTo>
                <a:cubicBezTo>
                  <a:pt x="-38031" y="4800235"/>
                  <a:pt x="-27145" y="4944753"/>
                  <a:pt x="216136" y="4749769"/>
                </a:cubicBezTo>
                <a:cubicBezTo>
                  <a:pt x="459417" y="4554785"/>
                  <a:pt x="1132205" y="3791660"/>
                  <a:pt x="1511161" y="3627915"/>
                </a:cubicBezTo>
                <a:cubicBezTo>
                  <a:pt x="1890117" y="3464170"/>
                  <a:pt x="2181612" y="3804547"/>
                  <a:pt x="2489874" y="3767302"/>
                </a:cubicBezTo>
                <a:cubicBezTo>
                  <a:pt x="2798136" y="3730057"/>
                  <a:pt x="3058350" y="3423797"/>
                  <a:pt x="3360731" y="3404445"/>
                </a:cubicBezTo>
                <a:cubicBezTo>
                  <a:pt x="3663112" y="3385093"/>
                  <a:pt x="4011454" y="3830197"/>
                  <a:pt x="4304159" y="3651188"/>
                </a:cubicBezTo>
                <a:cubicBezTo>
                  <a:pt x="4596864" y="3472179"/>
                  <a:pt x="4809740" y="2453759"/>
                  <a:pt x="5116959" y="2330388"/>
                </a:cubicBezTo>
                <a:cubicBezTo>
                  <a:pt x="5424178" y="2207017"/>
                  <a:pt x="5770254" y="3017544"/>
                  <a:pt x="6147474" y="2910960"/>
                </a:cubicBezTo>
                <a:cubicBezTo>
                  <a:pt x="6524694" y="2804376"/>
                  <a:pt x="7017424" y="1831189"/>
                  <a:pt x="7380281" y="1690884"/>
                </a:cubicBezTo>
                <a:cubicBezTo>
                  <a:pt x="7743138" y="1550579"/>
                  <a:pt x="7958031" y="2234184"/>
                  <a:pt x="8324616" y="2069131"/>
                </a:cubicBezTo>
                <a:cubicBezTo>
                  <a:pt x="8691201" y="1904078"/>
                  <a:pt x="9141197" y="805460"/>
                  <a:pt x="9579790" y="700565"/>
                </a:cubicBezTo>
                <a:cubicBezTo>
                  <a:pt x="10018383" y="595670"/>
                  <a:pt x="10345407" y="1556524"/>
                  <a:pt x="10956175" y="1439763"/>
                </a:cubicBezTo>
                <a:cubicBezTo>
                  <a:pt x="11566943" y="1323002"/>
                  <a:pt x="11887551" y="66587"/>
                  <a:pt x="13244397" y="0"/>
                </a:cubicBezTo>
              </a:path>
            </a:pathLst>
          </a:cu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 name="直接连接符 11"/>
          <p:cNvCxnSpPr/>
          <p:nvPr/>
        </p:nvCxnSpPr>
        <p:spPr>
          <a:xfrm>
            <a:off x="4694879" y="2581039"/>
            <a:ext cx="0" cy="1188356"/>
          </a:xfrm>
          <a:prstGeom prst="line">
            <a:avLst/>
          </a:prstGeom>
          <a:ln w="12700">
            <a:solidFill>
              <a:srgbClr val="00B0F0"/>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14" name="组合 12"/>
          <p:cNvGrpSpPr/>
          <p:nvPr/>
        </p:nvGrpSpPr>
        <p:grpSpPr>
          <a:xfrm>
            <a:off x="1038114" y="2581039"/>
            <a:ext cx="3423954" cy="680244"/>
            <a:chOff x="849087" y="4237193"/>
            <a:chExt cx="3423954" cy="680244"/>
          </a:xfrm>
        </p:grpSpPr>
        <p:sp>
          <p:nvSpPr>
            <p:cNvPr id="15" name="文本框 13"/>
            <p:cNvSpPr txBox="1"/>
            <p:nvPr/>
          </p:nvSpPr>
          <p:spPr>
            <a:xfrm>
              <a:off x="1676799" y="4237193"/>
              <a:ext cx="2596242" cy="369332"/>
            </a:xfrm>
            <a:prstGeom prst="rect">
              <a:avLst/>
            </a:prstGeom>
            <a:noFill/>
          </p:spPr>
          <p:txBody>
            <a:bodyPr wrap="square" rtlCol="0">
              <a:spAutoFit/>
            </a:bodyPr>
            <a:lstStyle/>
            <a:p>
              <a:pPr algn="r"/>
              <a:r>
                <a:rPr lang="en-MY" altLang="zh-CN" b="1" dirty="0">
                  <a:solidFill>
                    <a:srgbClr val="00B0F0"/>
                  </a:solidFill>
                </a:rPr>
                <a:t>Step 1</a:t>
              </a:r>
              <a:endParaRPr lang="zh-CN" altLang="en-US" b="1" dirty="0">
                <a:solidFill>
                  <a:srgbClr val="00B0F0"/>
                </a:solidFill>
              </a:endParaRPr>
            </a:p>
          </p:txBody>
        </p:sp>
        <p:sp>
          <p:nvSpPr>
            <p:cNvPr id="16" name="文本框 14"/>
            <p:cNvSpPr txBox="1"/>
            <p:nvPr/>
          </p:nvSpPr>
          <p:spPr>
            <a:xfrm>
              <a:off x="849087" y="4617803"/>
              <a:ext cx="3423954" cy="299634"/>
            </a:xfrm>
            <a:prstGeom prst="rect">
              <a:avLst/>
            </a:prstGeom>
            <a:noFill/>
          </p:spPr>
          <p:txBody>
            <a:bodyPr wrap="square" rtlCol="0">
              <a:spAutoFit/>
            </a:bodyPr>
            <a:lstStyle/>
            <a:p>
              <a:pPr algn="r">
                <a:lnSpc>
                  <a:spcPct val="125000"/>
                </a:lnSpc>
              </a:pPr>
              <a:r>
                <a:rPr lang="en-MY" altLang="zh-CN" sz="1200" dirty="0">
                  <a:solidFill>
                    <a:schemeClr val="bg1"/>
                  </a:solidFill>
                </a:rPr>
                <a:t>Oh no, we got hacked!</a:t>
              </a:r>
              <a:endParaRPr lang="en-MY" altLang="zh-CN" sz="1200" dirty="0">
                <a:solidFill>
                  <a:schemeClr val="bg1"/>
                </a:solidFill>
              </a:endParaRPr>
            </a:p>
          </p:txBody>
        </p:sp>
      </p:grpSp>
      <p:cxnSp>
        <p:nvCxnSpPr>
          <p:cNvPr id="17" name="直接连接符 15"/>
          <p:cNvCxnSpPr/>
          <p:nvPr/>
        </p:nvCxnSpPr>
        <p:spPr>
          <a:xfrm flipV="1">
            <a:off x="6980377" y="3121856"/>
            <a:ext cx="0" cy="1727917"/>
          </a:xfrm>
          <a:prstGeom prst="line">
            <a:avLst/>
          </a:prstGeom>
          <a:ln w="12700">
            <a:solidFill>
              <a:srgbClr val="00B0F0"/>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7135552" y="3722097"/>
            <a:ext cx="3423954" cy="680244"/>
            <a:chOff x="849087" y="4237193"/>
            <a:chExt cx="3423954" cy="680244"/>
          </a:xfrm>
        </p:grpSpPr>
        <p:sp>
          <p:nvSpPr>
            <p:cNvPr id="23" name="文本框 18"/>
            <p:cNvSpPr txBox="1"/>
            <p:nvPr/>
          </p:nvSpPr>
          <p:spPr>
            <a:xfrm>
              <a:off x="849087" y="4237193"/>
              <a:ext cx="2596242" cy="369332"/>
            </a:xfrm>
            <a:prstGeom prst="rect">
              <a:avLst/>
            </a:prstGeom>
            <a:noFill/>
          </p:spPr>
          <p:txBody>
            <a:bodyPr wrap="square" rtlCol="0">
              <a:spAutoFit/>
            </a:bodyPr>
            <a:lstStyle/>
            <a:p>
              <a:r>
                <a:rPr lang="en-MY" altLang="zh-CN" b="1" dirty="0">
                  <a:solidFill>
                    <a:srgbClr val="00B0F0"/>
                  </a:solidFill>
                </a:rPr>
                <a:t>Step 2</a:t>
              </a:r>
              <a:endParaRPr lang="zh-CN" altLang="en-US" b="1" dirty="0">
                <a:solidFill>
                  <a:srgbClr val="00B0F0"/>
                </a:solidFill>
              </a:endParaRPr>
            </a:p>
          </p:txBody>
        </p:sp>
        <p:sp>
          <p:nvSpPr>
            <p:cNvPr id="24" name="文本框 19"/>
            <p:cNvSpPr txBox="1"/>
            <p:nvPr/>
          </p:nvSpPr>
          <p:spPr>
            <a:xfrm>
              <a:off x="849087" y="4617803"/>
              <a:ext cx="3423954" cy="299634"/>
            </a:xfrm>
            <a:prstGeom prst="rect">
              <a:avLst/>
            </a:prstGeom>
            <a:noFill/>
          </p:spPr>
          <p:txBody>
            <a:bodyPr wrap="square" rtlCol="0">
              <a:spAutoFit/>
            </a:bodyPr>
            <a:lstStyle/>
            <a:p>
              <a:pPr>
                <a:lnSpc>
                  <a:spcPct val="125000"/>
                </a:lnSpc>
              </a:pPr>
              <a:r>
                <a:rPr lang="en-MY" altLang="zh-CN" sz="1200" dirty="0">
                  <a:solidFill>
                    <a:schemeClr val="bg1"/>
                  </a:solidFill>
                </a:rPr>
                <a:t>Look for the easy solution</a:t>
              </a:r>
              <a:endParaRPr lang="en-MY" altLang="zh-CN" sz="1200" dirty="0">
                <a:solidFill>
                  <a:schemeClr val="bg1"/>
                </a:solidFill>
              </a:endParaRPr>
            </a:p>
          </p:txBody>
        </p:sp>
      </p:grpSp>
      <p:cxnSp>
        <p:nvCxnSpPr>
          <p:cNvPr id="26" name="直接连接符 22"/>
          <p:cNvCxnSpPr/>
          <p:nvPr/>
        </p:nvCxnSpPr>
        <p:spPr>
          <a:xfrm>
            <a:off x="9177377" y="954929"/>
            <a:ext cx="0" cy="1188356"/>
          </a:xfrm>
          <a:prstGeom prst="line">
            <a:avLst/>
          </a:prstGeom>
          <a:ln w="12700">
            <a:solidFill>
              <a:srgbClr val="00B0F0"/>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27" name="组合 23"/>
          <p:cNvGrpSpPr/>
          <p:nvPr/>
        </p:nvGrpSpPr>
        <p:grpSpPr>
          <a:xfrm>
            <a:off x="6465019" y="969443"/>
            <a:ext cx="2596242" cy="911076"/>
            <a:chOff x="1676799" y="4237193"/>
            <a:chExt cx="2596242" cy="911076"/>
          </a:xfrm>
        </p:grpSpPr>
        <p:sp>
          <p:nvSpPr>
            <p:cNvPr id="28" name="文本框 24"/>
            <p:cNvSpPr txBox="1"/>
            <p:nvPr/>
          </p:nvSpPr>
          <p:spPr>
            <a:xfrm>
              <a:off x="1676799" y="4237193"/>
              <a:ext cx="2596242" cy="369332"/>
            </a:xfrm>
            <a:prstGeom prst="rect">
              <a:avLst/>
            </a:prstGeom>
            <a:noFill/>
          </p:spPr>
          <p:txBody>
            <a:bodyPr wrap="square" rtlCol="0">
              <a:spAutoFit/>
            </a:bodyPr>
            <a:lstStyle/>
            <a:p>
              <a:pPr algn="r"/>
              <a:r>
                <a:rPr lang="en-MY" altLang="zh-CN" b="1" dirty="0">
                  <a:solidFill>
                    <a:srgbClr val="00B0F0"/>
                  </a:solidFill>
                </a:rPr>
                <a:t>Step 3</a:t>
              </a:r>
              <a:endParaRPr lang="zh-CN" altLang="en-US" b="1" dirty="0">
                <a:solidFill>
                  <a:srgbClr val="00B0F0"/>
                </a:solidFill>
              </a:endParaRPr>
            </a:p>
          </p:txBody>
        </p:sp>
        <p:sp>
          <p:nvSpPr>
            <p:cNvPr id="29" name="文本框 25"/>
            <p:cNvSpPr txBox="1"/>
            <p:nvPr/>
          </p:nvSpPr>
          <p:spPr>
            <a:xfrm>
              <a:off x="2192157" y="4617803"/>
              <a:ext cx="2080884" cy="530466"/>
            </a:xfrm>
            <a:prstGeom prst="rect">
              <a:avLst/>
            </a:prstGeom>
            <a:noFill/>
          </p:spPr>
          <p:txBody>
            <a:bodyPr wrap="square" rtlCol="0">
              <a:spAutoFit/>
            </a:bodyPr>
            <a:lstStyle/>
            <a:p>
              <a:pPr algn="r">
                <a:lnSpc>
                  <a:spcPct val="125000"/>
                </a:lnSpc>
              </a:pPr>
              <a:r>
                <a:rPr lang="en-MY" altLang="zh-CN" sz="1200" dirty="0">
                  <a:solidFill>
                    <a:schemeClr val="bg1"/>
                  </a:solidFill>
                </a:rPr>
                <a:t>Failing that, evaluate the damage over time</a:t>
              </a:r>
              <a:endParaRPr lang="en-MY" altLang="zh-CN" sz="1200" dirty="0">
                <a:solidFill>
                  <a:schemeClr val="bg1"/>
                </a:solidFill>
              </a:endParaRPr>
            </a:p>
          </p:txBody>
        </p:sp>
      </p:gr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1500"/>
                                        <p:tgtEl>
                                          <p:spTgt spid="12"/>
                                        </p:tgtEl>
                                      </p:cBhvr>
                                    </p:animEffect>
                                  </p:childTnLst>
                                </p:cTn>
                              </p:par>
                            </p:childTnLst>
                          </p:cTn>
                        </p:par>
                        <p:par>
                          <p:cTn id="8" fill="hold">
                            <p:stCondLst>
                              <p:cond delay="1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1000"/>
                                        <p:tgtEl>
                                          <p:spTgt spid="13"/>
                                        </p:tgtEl>
                                      </p:cBhvr>
                                    </p:animEffect>
                                  </p:childTnLst>
                                </p:cTn>
                              </p:par>
                              <p:par>
                                <p:cTn id="12" presetID="14" presetClass="entr" presetSubtype="10" fill="hold" nodeType="withEffect">
                                  <p:stCondLst>
                                    <p:cond delay="500"/>
                                  </p:stCondLst>
                                  <p:childTnLst>
                                    <p:set>
                                      <p:cBhvr>
                                        <p:cTn id="13" dur="1" fill="hold">
                                          <p:stCondLst>
                                            <p:cond delay="0"/>
                                          </p:stCondLst>
                                        </p:cTn>
                                        <p:tgtEl>
                                          <p:spTgt spid="14"/>
                                        </p:tgtEl>
                                        <p:attrNameLst>
                                          <p:attrName>style.visibility</p:attrName>
                                        </p:attrNameLst>
                                      </p:cBhvr>
                                      <p:to>
                                        <p:strVal val="visible"/>
                                      </p:to>
                                    </p:set>
                                    <p:animEffect transition="in" filter="randombar(horizontal)">
                                      <p:cBhvr>
                                        <p:cTn id="14" dur="1000"/>
                                        <p:tgtEl>
                                          <p:spTgt spid="14"/>
                                        </p:tgtEl>
                                      </p:cBhvr>
                                    </p:animEffect>
                                  </p:childTnLst>
                                </p:cTn>
                              </p:par>
                            </p:childTnLst>
                          </p:cTn>
                        </p:par>
                        <p:par>
                          <p:cTn id="15" fill="hold">
                            <p:stCondLst>
                              <p:cond delay="2500"/>
                            </p:stCondLst>
                            <p:childTnLst>
                              <p:par>
                                <p:cTn id="16" presetID="22" presetClass="entr" presetSubtype="1" fill="hold" nodeType="after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wipe(up)">
                                      <p:cBhvr>
                                        <p:cTn id="18" dur="1000"/>
                                        <p:tgtEl>
                                          <p:spTgt spid="17"/>
                                        </p:tgtEl>
                                      </p:cBhvr>
                                    </p:animEffect>
                                  </p:childTnLst>
                                </p:cTn>
                              </p:par>
                              <p:par>
                                <p:cTn id="19" presetID="14" presetClass="entr" presetSubtype="10" fill="hold" nodeType="withEffect">
                                  <p:stCondLst>
                                    <p:cond delay="500"/>
                                  </p:stCondLst>
                                  <p:childTnLst>
                                    <p:set>
                                      <p:cBhvr>
                                        <p:cTn id="20" dur="1" fill="hold">
                                          <p:stCondLst>
                                            <p:cond delay="0"/>
                                          </p:stCondLst>
                                        </p:cTn>
                                        <p:tgtEl>
                                          <p:spTgt spid="18"/>
                                        </p:tgtEl>
                                        <p:attrNameLst>
                                          <p:attrName>style.visibility</p:attrName>
                                        </p:attrNameLst>
                                      </p:cBhvr>
                                      <p:to>
                                        <p:strVal val="visible"/>
                                      </p:to>
                                    </p:set>
                                    <p:animEffect transition="in" filter="randombar(horizontal)">
                                      <p:cBhvr>
                                        <p:cTn id="21" dur="1000"/>
                                        <p:tgtEl>
                                          <p:spTgt spid="18"/>
                                        </p:tgtEl>
                                      </p:cBhvr>
                                    </p:animEffect>
                                  </p:childTnLst>
                                </p:cTn>
                              </p:par>
                            </p:childTnLst>
                          </p:cTn>
                        </p:par>
                        <p:par>
                          <p:cTn id="22" fill="hold">
                            <p:stCondLst>
                              <p:cond delay="3500"/>
                            </p:stCondLst>
                            <p:childTnLst>
                              <p:par>
                                <p:cTn id="23" presetID="22" presetClass="entr" presetSubtype="4" fill="hold" nodeType="after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wipe(down)">
                                      <p:cBhvr>
                                        <p:cTn id="25" dur="1000"/>
                                        <p:tgtEl>
                                          <p:spTgt spid="26"/>
                                        </p:tgtEl>
                                      </p:cBhvr>
                                    </p:animEffect>
                                  </p:childTnLst>
                                </p:cTn>
                              </p:par>
                              <p:par>
                                <p:cTn id="26" presetID="14" presetClass="entr" presetSubtype="10" fill="hold" nodeType="withEffect">
                                  <p:stCondLst>
                                    <p:cond delay="500"/>
                                  </p:stCondLst>
                                  <p:childTnLst>
                                    <p:set>
                                      <p:cBhvr>
                                        <p:cTn id="27" dur="1" fill="hold">
                                          <p:stCondLst>
                                            <p:cond delay="0"/>
                                          </p:stCondLst>
                                        </p:cTn>
                                        <p:tgtEl>
                                          <p:spTgt spid="27"/>
                                        </p:tgtEl>
                                        <p:attrNameLst>
                                          <p:attrName>style.visibility</p:attrName>
                                        </p:attrNameLst>
                                      </p:cBhvr>
                                      <p:to>
                                        <p:strVal val="visible"/>
                                      </p:to>
                                    </p:set>
                                    <p:animEffect transition="in" filter="randombar(horizontal)">
                                      <p:cBhvr>
                                        <p:cTn id="28"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795C62BC-63D8-4176-937B-D5EBCAA09FF2}" type="slidenum">
              <a:rPr lang="zh-CN" altLang="en-US" smtClean="0">
                <a:latin typeface="+mj-lt"/>
              </a:rPr>
            </a:fld>
            <a:endParaRPr lang="zh-CN" altLang="en-US">
              <a:latin typeface="+mj-lt"/>
            </a:endParaRPr>
          </a:p>
        </p:txBody>
      </p:sp>
      <p:sp>
        <p:nvSpPr>
          <p:cNvPr id="3" name="Title 2"/>
          <p:cNvSpPr>
            <a:spLocks noGrp="1"/>
          </p:cNvSpPr>
          <p:nvPr>
            <p:ph type="ctrTitle"/>
          </p:nvPr>
        </p:nvSpPr>
        <p:spPr/>
        <p:txBody>
          <a:bodyPr/>
          <a:lstStyle/>
          <a:p>
            <a:r>
              <a:rPr lang="en-MY" dirty="0"/>
              <a:t>What is the Implication?</a:t>
            </a:r>
            <a:endParaRPr lang="en-US" dirty="0"/>
          </a:p>
        </p:txBody>
      </p:sp>
      <p:cxnSp>
        <p:nvCxnSpPr>
          <p:cNvPr id="229" name="直接连接符 28"/>
          <p:cNvCxnSpPr/>
          <p:nvPr/>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pic>
        <p:nvPicPr>
          <p:cNvPr id="230" name="图片 24"/>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5952141" y="1707415"/>
            <a:ext cx="258262" cy="2900153"/>
          </a:xfrm>
          <a:prstGeom prst="rect">
            <a:avLst/>
          </a:prstGeom>
        </p:spPr>
      </p:pic>
      <p:pic>
        <p:nvPicPr>
          <p:cNvPr id="231" name="图片 25"/>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6172838" y="1707415"/>
            <a:ext cx="258262" cy="2900153"/>
          </a:xfrm>
          <a:prstGeom prst="rect">
            <a:avLst/>
          </a:prstGeom>
        </p:spPr>
      </p:pic>
      <p:pic>
        <p:nvPicPr>
          <p:cNvPr id="232" name="图片 26"/>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5694698" y="1707415"/>
            <a:ext cx="258262" cy="2900153"/>
          </a:xfrm>
          <a:prstGeom prst="rect">
            <a:avLst/>
          </a:prstGeom>
        </p:spPr>
      </p:pic>
      <p:grpSp>
        <p:nvGrpSpPr>
          <p:cNvPr id="4" name="组合 3"/>
          <p:cNvGrpSpPr/>
          <p:nvPr/>
        </p:nvGrpSpPr>
        <p:grpSpPr>
          <a:xfrm>
            <a:off x="1465219" y="4703221"/>
            <a:ext cx="10207501" cy="276999"/>
            <a:chOff x="1465219" y="4703221"/>
            <a:chExt cx="10207501" cy="276999"/>
          </a:xfrm>
        </p:grpSpPr>
        <p:sp>
          <p:nvSpPr>
            <p:cNvPr id="234" name="文本框 29"/>
            <p:cNvSpPr txBox="1"/>
            <p:nvPr/>
          </p:nvSpPr>
          <p:spPr>
            <a:xfrm>
              <a:off x="1465219" y="4703221"/>
              <a:ext cx="1587918" cy="276999"/>
            </a:xfrm>
            <a:prstGeom prst="rect">
              <a:avLst/>
            </a:prstGeom>
            <a:noFill/>
          </p:spPr>
          <p:txBody>
            <a:bodyPr wrap="square" rtlCol="0">
              <a:spAutoFit/>
            </a:bodyPr>
            <a:lstStyle/>
            <a:p>
              <a:r>
                <a:rPr lang="en-US" altLang="zh-CN" sz="1200" dirty="0">
                  <a:solidFill>
                    <a:schemeClr val="bg1"/>
                  </a:solidFill>
                  <a:latin typeface="Century Gothic" panose="020B0502020202020204" pitchFamily="34" charset="0"/>
                </a:rPr>
                <a:t>Months</a:t>
              </a:r>
              <a:endParaRPr lang="zh-CN" altLang="en-US" sz="1200">
                <a:solidFill>
                  <a:schemeClr val="bg1"/>
                </a:solidFill>
                <a:latin typeface="Century Gothic" panose="020B0502020202020204" pitchFamily="34" charset="0"/>
              </a:endParaRPr>
            </a:p>
          </p:txBody>
        </p:sp>
        <p:sp>
          <p:nvSpPr>
            <p:cNvPr id="235" name="文本框 30"/>
            <p:cNvSpPr txBox="1"/>
            <p:nvPr/>
          </p:nvSpPr>
          <p:spPr>
            <a:xfrm>
              <a:off x="2395552" y="4703221"/>
              <a:ext cx="1587918" cy="276999"/>
            </a:xfrm>
            <a:prstGeom prst="rect">
              <a:avLst/>
            </a:prstGeom>
            <a:noFill/>
          </p:spPr>
          <p:txBody>
            <a:bodyPr wrap="square" rtlCol="0">
              <a:spAutoFit/>
            </a:bodyPr>
            <a:lstStyle/>
            <a:p>
              <a:r>
                <a:rPr lang="en-US" altLang="zh-CN" sz="1200" dirty="0">
                  <a:solidFill>
                    <a:schemeClr val="bg1"/>
                  </a:solidFill>
                  <a:latin typeface="Century Gothic" panose="020B0502020202020204" pitchFamily="34" charset="0"/>
                </a:rPr>
                <a:t>Weeks</a:t>
              </a:r>
              <a:endParaRPr lang="zh-CN" altLang="en-US" sz="1200">
                <a:solidFill>
                  <a:schemeClr val="bg1"/>
                </a:solidFill>
                <a:latin typeface="Century Gothic" panose="020B0502020202020204" pitchFamily="34" charset="0"/>
              </a:endParaRPr>
            </a:p>
          </p:txBody>
        </p:sp>
        <p:sp>
          <p:nvSpPr>
            <p:cNvPr id="236" name="文本框 31"/>
            <p:cNvSpPr txBox="1"/>
            <p:nvPr/>
          </p:nvSpPr>
          <p:spPr>
            <a:xfrm>
              <a:off x="3423029" y="4703221"/>
              <a:ext cx="1587918" cy="276999"/>
            </a:xfrm>
            <a:prstGeom prst="rect">
              <a:avLst/>
            </a:prstGeom>
            <a:noFill/>
          </p:spPr>
          <p:txBody>
            <a:bodyPr wrap="square" rtlCol="0">
              <a:spAutoFit/>
            </a:bodyPr>
            <a:lstStyle/>
            <a:p>
              <a:r>
                <a:rPr lang="en-US" altLang="zh-CN" sz="1200" dirty="0">
                  <a:solidFill>
                    <a:schemeClr val="bg1"/>
                  </a:solidFill>
                  <a:latin typeface="Century Gothic" panose="020B0502020202020204" pitchFamily="34" charset="0"/>
                </a:rPr>
                <a:t>Days</a:t>
              </a:r>
              <a:endParaRPr lang="zh-CN" altLang="en-US" sz="1200">
                <a:solidFill>
                  <a:schemeClr val="bg1"/>
                </a:solidFill>
                <a:latin typeface="Century Gothic" panose="020B0502020202020204" pitchFamily="34" charset="0"/>
              </a:endParaRPr>
            </a:p>
          </p:txBody>
        </p:sp>
        <p:sp>
          <p:nvSpPr>
            <p:cNvPr id="237" name="文本框 32"/>
            <p:cNvSpPr txBox="1"/>
            <p:nvPr/>
          </p:nvSpPr>
          <p:spPr>
            <a:xfrm>
              <a:off x="4353362" y="4703221"/>
              <a:ext cx="1587918" cy="276999"/>
            </a:xfrm>
            <a:prstGeom prst="rect">
              <a:avLst/>
            </a:prstGeom>
            <a:noFill/>
          </p:spPr>
          <p:txBody>
            <a:bodyPr wrap="square" rtlCol="0">
              <a:spAutoFit/>
            </a:bodyPr>
            <a:lstStyle/>
            <a:p>
              <a:r>
                <a:rPr lang="en-US" altLang="zh-CN" sz="1200" dirty="0">
                  <a:solidFill>
                    <a:schemeClr val="bg1"/>
                  </a:solidFill>
                  <a:latin typeface="Century Gothic" panose="020B0502020202020204" pitchFamily="34" charset="0"/>
                </a:rPr>
                <a:t>Hours</a:t>
              </a:r>
              <a:endParaRPr lang="zh-CN" altLang="en-US" sz="1200">
                <a:solidFill>
                  <a:schemeClr val="bg1"/>
                </a:solidFill>
                <a:latin typeface="Century Gothic" panose="020B0502020202020204" pitchFamily="34" charset="0"/>
              </a:endParaRPr>
            </a:p>
          </p:txBody>
        </p:sp>
        <p:sp>
          <p:nvSpPr>
            <p:cNvPr id="238" name="文本框 33"/>
            <p:cNvSpPr txBox="1"/>
            <p:nvPr/>
          </p:nvSpPr>
          <p:spPr>
            <a:xfrm>
              <a:off x="5216466" y="4703221"/>
              <a:ext cx="874688" cy="276999"/>
            </a:xfrm>
            <a:prstGeom prst="rect">
              <a:avLst/>
            </a:prstGeom>
            <a:noFill/>
          </p:spPr>
          <p:txBody>
            <a:bodyPr wrap="square" rtlCol="0">
              <a:spAutoFit/>
            </a:bodyPr>
            <a:lstStyle/>
            <a:p>
              <a:r>
                <a:rPr lang="en-US" altLang="zh-CN" sz="1200" dirty="0">
                  <a:solidFill>
                    <a:schemeClr val="bg1"/>
                  </a:solidFill>
                  <a:latin typeface="Century Gothic" panose="020B0502020202020204" pitchFamily="34" charset="0"/>
                </a:rPr>
                <a:t>Minutes</a:t>
              </a:r>
              <a:endParaRPr lang="zh-CN" altLang="en-US" sz="1200">
                <a:solidFill>
                  <a:schemeClr val="bg1"/>
                </a:solidFill>
                <a:latin typeface="Century Gothic" panose="020B0502020202020204" pitchFamily="34" charset="0"/>
              </a:endParaRPr>
            </a:p>
          </p:txBody>
        </p:sp>
        <p:sp>
          <p:nvSpPr>
            <p:cNvPr id="239" name="文本框 34"/>
            <p:cNvSpPr txBox="1"/>
            <p:nvPr/>
          </p:nvSpPr>
          <p:spPr>
            <a:xfrm>
              <a:off x="6296673" y="4703221"/>
              <a:ext cx="874688" cy="276999"/>
            </a:xfrm>
            <a:prstGeom prst="rect">
              <a:avLst/>
            </a:prstGeom>
            <a:noFill/>
          </p:spPr>
          <p:txBody>
            <a:bodyPr wrap="square" rtlCol="0">
              <a:spAutoFit/>
            </a:bodyPr>
            <a:lstStyle/>
            <a:p>
              <a:r>
                <a:rPr lang="en-US" altLang="zh-CN" sz="1200" dirty="0">
                  <a:solidFill>
                    <a:schemeClr val="bg1"/>
                  </a:solidFill>
                  <a:latin typeface="Century Gothic" panose="020B0502020202020204" pitchFamily="34" charset="0"/>
                </a:rPr>
                <a:t>Minutes</a:t>
              </a:r>
              <a:endParaRPr lang="zh-CN" altLang="en-US" sz="1200">
                <a:solidFill>
                  <a:schemeClr val="bg1"/>
                </a:solidFill>
                <a:latin typeface="Century Gothic" panose="020B0502020202020204" pitchFamily="34" charset="0"/>
              </a:endParaRPr>
            </a:p>
          </p:txBody>
        </p:sp>
        <p:sp>
          <p:nvSpPr>
            <p:cNvPr id="240" name="文本框 35"/>
            <p:cNvSpPr txBox="1"/>
            <p:nvPr/>
          </p:nvSpPr>
          <p:spPr>
            <a:xfrm>
              <a:off x="7324150" y="4703221"/>
              <a:ext cx="1587918" cy="276999"/>
            </a:xfrm>
            <a:prstGeom prst="rect">
              <a:avLst/>
            </a:prstGeom>
            <a:noFill/>
          </p:spPr>
          <p:txBody>
            <a:bodyPr wrap="square" rtlCol="0">
              <a:spAutoFit/>
            </a:bodyPr>
            <a:lstStyle/>
            <a:p>
              <a:r>
                <a:rPr lang="en-US" altLang="zh-CN" sz="1200" dirty="0">
                  <a:solidFill>
                    <a:schemeClr val="bg1"/>
                  </a:solidFill>
                  <a:latin typeface="Century Gothic" panose="020B0502020202020204" pitchFamily="34" charset="0"/>
                </a:rPr>
                <a:t>Hours</a:t>
              </a:r>
              <a:endParaRPr lang="zh-CN" altLang="en-US" sz="1200">
                <a:solidFill>
                  <a:schemeClr val="bg1"/>
                </a:solidFill>
                <a:latin typeface="Century Gothic" panose="020B0502020202020204" pitchFamily="34" charset="0"/>
              </a:endParaRPr>
            </a:p>
          </p:txBody>
        </p:sp>
        <p:sp>
          <p:nvSpPr>
            <p:cNvPr id="241" name="文本框 36"/>
            <p:cNvSpPr txBox="1"/>
            <p:nvPr/>
          </p:nvSpPr>
          <p:spPr>
            <a:xfrm>
              <a:off x="8305816" y="4703221"/>
              <a:ext cx="1587918" cy="276999"/>
            </a:xfrm>
            <a:prstGeom prst="rect">
              <a:avLst/>
            </a:prstGeom>
            <a:noFill/>
          </p:spPr>
          <p:txBody>
            <a:bodyPr wrap="square" rtlCol="0">
              <a:spAutoFit/>
            </a:bodyPr>
            <a:lstStyle/>
            <a:p>
              <a:r>
                <a:rPr lang="en-US" altLang="zh-CN" sz="1200" dirty="0">
                  <a:solidFill>
                    <a:schemeClr val="bg1"/>
                  </a:solidFill>
                  <a:latin typeface="Century Gothic" panose="020B0502020202020204" pitchFamily="34" charset="0"/>
                </a:rPr>
                <a:t>Days</a:t>
              </a:r>
              <a:endParaRPr lang="zh-CN" altLang="en-US" sz="1200">
                <a:solidFill>
                  <a:schemeClr val="bg1"/>
                </a:solidFill>
                <a:latin typeface="Century Gothic" panose="020B0502020202020204" pitchFamily="34" charset="0"/>
              </a:endParaRPr>
            </a:p>
          </p:txBody>
        </p:sp>
        <p:sp>
          <p:nvSpPr>
            <p:cNvPr id="242" name="文本框 37"/>
            <p:cNvSpPr txBox="1"/>
            <p:nvPr/>
          </p:nvSpPr>
          <p:spPr>
            <a:xfrm>
              <a:off x="9195309" y="4703221"/>
              <a:ext cx="1587918" cy="276999"/>
            </a:xfrm>
            <a:prstGeom prst="rect">
              <a:avLst/>
            </a:prstGeom>
            <a:noFill/>
          </p:spPr>
          <p:txBody>
            <a:bodyPr wrap="square" rtlCol="0">
              <a:spAutoFit/>
            </a:bodyPr>
            <a:lstStyle/>
            <a:p>
              <a:r>
                <a:rPr lang="en-US" altLang="zh-CN" sz="1200" dirty="0">
                  <a:solidFill>
                    <a:schemeClr val="bg1"/>
                  </a:solidFill>
                  <a:latin typeface="Century Gothic" panose="020B0502020202020204" pitchFamily="34" charset="0"/>
                </a:rPr>
                <a:t>Weeks</a:t>
              </a:r>
              <a:endParaRPr lang="zh-CN" altLang="en-US" sz="1200">
                <a:solidFill>
                  <a:schemeClr val="bg1"/>
                </a:solidFill>
                <a:latin typeface="Century Gothic" panose="020B0502020202020204" pitchFamily="34" charset="0"/>
              </a:endParaRPr>
            </a:p>
          </p:txBody>
        </p:sp>
        <p:sp>
          <p:nvSpPr>
            <p:cNvPr id="243" name="文本框 38"/>
            <p:cNvSpPr txBox="1"/>
            <p:nvPr/>
          </p:nvSpPr>
          <p:spPr>
            <a:xfrm>
              <a:off x="10084802" y="4703221"/>
              <a:ext cx="1587918" cy="276999"/>
            </a:xfrm>
            <a:prstGeom prst="rect">
              <a:avLst/>
            </a:prstGeom>
            <a:noFill/>
          </p:spPr>
          <p:txBody>
            <a:bodyPr wrap="square" rtlCol="0">
              <a:spAutoFit/>
            </a:bodyPr>
            <a:lstStyle/>
            <a:p>
              <a:r>
                <a:rPr lang="en-US" altLang="zh-CN" sz="1200" dirty="0">
                  <a:solidFill>
                    <a:schemeClr val="bg1"/>
                  </a:solidFill>
                  <a:latin typeface="Century Gothic" panose="020B0502020202020204" pitchFamily="34" charset="0"/>
                </a:rPr>
                <a:t>Months</a:t>
              </a:r>
              <a:endParaRPr lang="zh-CN" altLang="en-US" sz="1200">
                <a:solidFill>
                  <a:schemeClr val="bg1"/>
                </a:solidFill>
                <a:latin typeface="Century Gothic" panose="020B0502020202020204" pitchFamily="34" charset="0"/>
              </a:endParaRPr>
            </a:p>
          </p:txBody>
        </p:sp>
      </p:grpSp>
      <p:sp>
        <p:nvSpPr>
          <p:cNvPr id="244" name="文本框 39"/>
          <p:cNvSpPr txBox="1"/>
          <p:nvPr/>
        </p:nvSpPr>
        <p:spPr>
          <a:xfrm>
            <a:off x="1362676" y="5052316"/>
            <a:ext cx="2620794" cy="307777"/>
          </a:xfrm>
          <a:prstGeom prst="rect">
            <a:avLst/>
          </a:prstGeom>
          <a:noFill/>
        </p:spPr>
        <p:txBody>
          <a:bodyPr wrap="square" rtlCol="0">
            <a:spAutoFit/>
          </a:bodyPr>
          <a:lstStyle/>
          <a:p>
            <a:r>
              <a:rPr lang="en-US" altLang="zh-CN" sz="1400" b="1" dirty="0">
                <a:solidFill>
                  <a:schemeClr val="bg1"/>
                </a:solidFill>
                <a:latin typeface="Century Gothic" panose="020B0502020202020204" pitchFamily="34" charset="0"/>
              </a:rPr>
              <a:t>&lt; Before Compromise</a:t>
            </a:r>
            <a:endParaRPr lang="zh-CN" altLang="en-US" sz="1400" b="1">
              <a:solidFill>
                <a:schemeClr val="bg1"/>
              </a:solidFill>
              <a:latin typeface="Century Gothic" panose="020B0502020202020204" pitchFamily="34" charset="0"/>
            </a:endParaRPr>
          </a:p>
        </p:txBody>
      </p:sp>
      <p:sp>
        <p:nvSpPr>
          <p:cNvPr id="245" name="文本框 40"/>
          <p:cNvSpPr txBox="1"/>
          <p:nvPr/>
        </p:nvSpPr>
        <p:spPr>
          <a:xfrm>
            <a:off x="8590287" y="5052316"/>
            <a:ext cx="2620794" cy="523220"/>
          </a:xfrm>
          <a:prstGeom prst="rect">
            <a:avLst/>
          </a:prstGeom>
          <a:noFill/>
        </p:spPr>
        <p:txBody>
          <a:bodyPr wrap="square" rtlCol="0">
            <a:spAutoFit/>
          </a:bodyPr>
          <a:lstStyle/>
          <a:p>
            <a:r>
              <a:rPr lang="en-US" altLang="zh-CN" sz="1400" b="1" dirty="0">
                <a:solidFill>
                  <a:schemeClr val="bg1"/>
                </a:solidFill>
                <a:latin typeface="Century Gothic" panose="020B0502020202020204" pitchFamily="34" charset="0"/>
              </a:rPr>
              <a:t>After Compromise &gt;</a:t>
            </a:r>
            <a:endParaRPr lang="zh-CN" altLang="en-US" sz="1400" b="1">
              <a:solidFill>
                <a:schemeClr val="bg1"/>
              </a:solidFill>
              <a:latin typeface="Century Gothic" panose="020B0502020202020204" pitchFamily="34" charset="0"/>
            </a:endParaRPr>
          </a:p>
          <a:p>
            <a:endParaRPr lang="zh-CN" altLang="en-US" sz="1400" b="1">
              <a:solidFill>
                <a:schemeClr val="bg1"/>
              </a:solidFill>
              <a:latin typeface="Century Gothic" panose="020B0502020202020204" pitchFamily="34" charset="0"/>
            </a:endParaRPr>
          </a:p>
        </p:txBody>
      </p:sp>
      <p:sp>
        <p:nvSpPr>
          <p:cNvPr id="246" name="文本框 41"/>
          <p:cNvSpPr txBox="1"/>
          <p:nvPr/>
        </p:nvSpPr>
        <p:spPr>
          <a:xfrm>
            <a:off x="4976481" y="5052316"/>
            <a:ext cx="2620794" cy="307777"/>
          </a:xfrm>
          <a:prstGeom prst="rect">
            <a:avLst/>
          </a:prstGeom>
          <a:noFill/>
        </p:spPr>
        <p:txBody>
          <a:bodyPr wrap="square" rtlCol="0">
            <a:spAutoFit/>
          </a:bodyPr>
          <a:lstStyle/>
          <a:p>
            <a:r>
              <a:rPr lang="en-US" altLang="zh-CN" sz="1400" b="1" dirty="0">
                <a:solidFill>
                  <a:schemeClr val="bg1"/>
                </a:solidFill>
                <a:latin typeface="Century Gothic" panose="020B0502020202020204" pitchFamily="34" charset="0"/>
              </a:rPr>
              <a:t>Elapsed Time</a:t>
            </a:r>
            <a:endParaRPr lang="zh-CN" altLang="en-US" sz="1400" b="1" dirty="0">
              <a:solidFill>
                <a:schemeClr val="bg1"/>
              </a:solidFill>
              <a:latin typeface="Century Gothic" panose="020B0502020202020204" pitchFamily="34" charset="0"/>
            </a:endParaRPr>
          </a:p>
        </p:txBody>
      </p:sp>
      <p:pic>
        <p:nvPicPr>
          <p:cNvPr id="247" name="图片 4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65507" y="1707415"/>
            <a:ext cx="266729" cy="2908621"/>
          </a:xfrm>
          <a:prstGeom prst="rect">
            <a:avLst/>
          </a:prstGeom>
        </p:spPr>
      </p:pic>
      <p:pic>
        <p:nvPicPr>
          <p:cNvPr id="248" name="图片 45"/>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6289729" y="1707415"/>
            <a:ext cx="258262" cy="2900153"/>
          </a:xfrm>
          <a:prstGeom prst="rect">
            <a:avLst/>
          </a:prstGeom>
        </p:spPr>
      </p:pic>
      <p:pic>
        <p:nvPicPr>
          <p:cNvPr id="249" name="图片 46"/>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5811423" y="1707415"/>
            <a:ext cx="258262" cy="2900153"/>
          </a:xfrm>
          <a:prstGeom prst="rect">
            <a:avLst/>
          </a:prstGeom>
        </p:spPr>
      </p:pic>
      <p:pic>
        <p:nvPicPr>
          <p:cNvPr id="250" name="图片 4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6568743" y="1707415"/>
            <a:ext cx="258262" cy="2900153"/>
          </a:xfrm>
          <a:prstGeom prst="rect">
            <a:avLst/>
          </a:prstGeom>
        </p:spPr>
      </p:pic>
      <p:pic>
        <p:nvPicPr>
          <p:cNvPr id="251" name="图片 48"/>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6809091" y="1707415"/>
            <a:ext cx="258262" cy="2900153"/>
          </a:xfrm>
          <a:prstGeom prst="rect">
            <a:avLst/>
          </a:prstGeom>
        </p:spPr>
      </p:pic>
      <p:pic>
        <p:nvPicPr>
          <p:cNvPr id="252" name="图片 5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7189800" y="1707415"/>
            <a:ext cx="258262" cy="2900153"/>
          </a:xfrm>
          <a:prstGeom prst="rect">
            <a:avLst/>
          </a:prstGeom>
        </p:spPr>
      </p:pic>
      <p:pic>
        <p:nvPicPr>
          <p:cNvPr id="253" name="图片 53"/>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7685326" y="1707415"/>
            <a:ext cx="258262" cy="2900153"/>
          </a:xfrm>
          <a:prstGeom prst="rect">
            <a:avLst/>
          </a:prstGeom>
        </p:spPr>
      </p:pic>
      <p:pic>
        <p:nvPicPr>
          <p:cNvPr id="254" name="图片 54"/>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8267944" y="1707415"/>
            <a:ext cx="258262" cy="2900153"/>
          </a:xfrm>
          <a:prstGeom prst="rect">
            <a:avLst/>
          </a:prstGeom>
        </p:spPr>
      </p:pic>
      <p:pic>
        <p:nvPicPr>
          <p:cNvPr id="255" name="图片 55"/>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9080465" y="1707415"/>
            <a:ext cx="258262" cy="2900153"/>
          </a:xfrm>
          <a:prstGeom prst="rect">
            <a:avLst/>
          </a:prstGeom>
        </p:spPr>
      </p:pic>
      <p:pic>
        <p:nvPicPr>
          <p:cNvPr id="256" name="图片 56"/>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9922075" y="1707415"/>
            <a:ext cx="258262" cy="2900153"/>
          </a:xfrm>
          <a:prstGeom prst="rect">
            <a:avLst/>
          </a:prstGeom>
        </p:spPr>
      </p:pic>
      <p:pic>
        <p:nvPicPr>
          <p:cNvPr id="257" name="图片 5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1002242" y="1707415"/>
            <a:ext cx="258262" cy="2900153"/>
          </a:xfrm>
          <a:prstGeom prst="rect">
            <a:avLst/>
          </a:prstGeom>
        </p:spPr>
      </p:pic>
      <p:pic>
        <p:nvPicPr>
          <p:cNvPr id="263" name="图片 63"/>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5311114" y="1707415"/>
            <a:ext cx="258262" cy="2900153"/>
          </a:xfrm>
          <a:prstGeom prst="rect">
            <a:avLst/>
          </a:prstGeom>
        </p:spPr>
      </p:pic>
      <p:pic>
        <p:nvPicPr>
          <p:cNvPr id="264" name="图片 64"/>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5057930" y="1707415"/>
            <a:ext cx="258262" cy="2900153"/>
          </a:xfrm>
          <a:prstGeom prst="rect">
            <a:avLst/>
          </a:prstGeom>
        </p:spPr>
      </p:pic>
      <p:pic>
        <p:nvPicPr>
          <p:cNvPr id="265" name="图片 65"/>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4686028" y="1707415"/>
            <a:ext cx="258262" cy="2900153"/>
          </a:xfrm>
          <a:prstGeom prst="rect">
            <a:avLst/>
          </a:prstGeom>
        </p:spPr>
      </p:pic>
      <p:pic>
        <p:nvPicPr>
          <p:cNvPr id="266" name="图片 66"/>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4223131" y="1707415"/>
            <a:ext cx="258262" cy="2900153"/>
          </a:xfrm>
          <a:prstGeom prst="rect">
            <a:avLst/>
          </a:prstGeom>
        </p:spPr>
      </p:pic>
      <p:pic>
        <p:nvPicPr>
          <p:cNvPr id="267" name="图片 6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3734336" y="1707415"/>
            <a:ext cx="258262" cy="2900153"/>
          </a:xfrm>
          <a:prstGeom prst="rect">
            <a:avLst/>
          </a:prstGeom>
        </p:spPr>
      </p:pic>
      <p:pic>
        <p:nvPicPr>
          <p:cNvPr id="268" name="图片 68"/>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3010991" y="1707415"/>
            <a:ext cx="258262" cy="2900153"/>
          </a:xfrm>
          <a:prstGeom prst="rect">
            <a:avLst/>
          </a:prstGeom>
        </p:spPr>
      </p:pic>
      <p:pic>
        <p:nvPicPr>
          <p:cNvPr id="269" name="图片 69"/>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2078769" y="1707415"/>
            <a:ext cx="258262" cy="2900153"/>
          </a:xfrm>
          <a:prstGeom prst="rect">
            <a:avLst/>
          </a:prstGeom>
        </p:spPr>
      </p:pic>
      <p:pic>
        <p:nvPicPr>
          <p:cNvPr id="270" name="图片 70"/>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198310" y="1707415"/>
            <a:ext cx="258262" cy="2900153"/>
          </a:xfrm>
          <a:prstGeom prst="rect">
            <a:avLst/>
          </a:prstGeom>
        </p:spPr>
      </p:pic>
      <p:sp useBgFill="1">
        <p:nvSpPr>
          <p:cNvPr id="274" name="文本框 82"/>
          <p:cNvSpPr txBox="1"/>
          <p:nvPr/>
        </p:nvSpPr>
        <p:spPr>
          <a:xfrm>
            <a:off x="6242700" y="3777570"/>
            <a:ext cx="946785" cy="553085"/>
          </a:xfrm>
          <a:prstGeom prst="rect">
            <a:avLst/>
          </a:prstGeom>
          <a:ln>
            <a:solidFill>
              <a:schemeClr val="bg1"/>
            </a:solidFill>
          </a:ln>
        </p:spPr>
        <p:txBody>
          <a:bodyPr wrap="square" rtlCol="0">
            <a:spAutoFit/>
          </a:bodyPr>
          <a:lstStyle/>
          <a:p>
            <a:r>
              <a:rPr lang="en-US" altLang="zh-CN" sz="1000" dirty="0">
                <a:solidFill>
                  <a:schemeClr val="bg1"/>
                </a:solidFill>
                <a:latin typeface="Century Gothic" panose="020B0502020202020204" pitchFamily="34" charset="0"/>
              </a:rPr>
              <a:t>Only 3% are discovered this quickly</a:t>
            </a:r>
            <a:endParaRPr lang="en-US" altLang="zh-CN" sz="1000" dirty="0">
              <a:solidFill>
                <a:schemeClr val="bg1"/>
              </a:solidFill>
              <a:latin typeface="Century Gothic" panose="020B0502020202020204" pitchFamily="34" charset="0"/>
            </a:endParaRPr>
          </a:p>
        </p:txBody>
      </p:sp>
      <p:sp useBgFill="1">
        <p:nvSpPr>
          <p:cNvPr id="275" name="文本框 84"/>
          <p:cNvSpPr txBox="1"/>
          <p:nvPr/>
        </p:nvSpPr>
        <p:spPr>
          <a:xfrm>
            <a:off x="8867155" y="2710135"/>
            <a:ext cx="1153795" cy="706755"/>
          </a:xfrm>
          <a:prstGeom prst="rect">
            <a:avLst/>
          </a:prstGeom>
          <a:ln>
            <a:solidFill>
              <a:schemeClr val="bg1"/>
            </a:solidFill>
          </a:ln>
        </p:spPr>
        <p:txBody>
          <a:bodyPr wrap="square" rtlCol="0">
            <a:spAutoFit/>
          </a:bodyPr>
          <a:lstStyle/>
          <a:p>
            <a:r>
              <a:rPr lang="en-US" altLang="zh-CN" sz="1000" dirty="0">
                <a:solidFill>
                  <a:schemeClr val="bg1"/>
                </a:solidFill>
                <a:latin typeface="Century Gothic" panose="020B0502020202020204" pitchFamily="34" charset="0"/>
              </a:rPr>
              <a:t>Two-thirds went undiscovered</a:t>
            </a:r>
            <a:endParaRPr lang="en-US" altLang="zh-CN" sz="1000" dirty="0">
              <a:solidFill>
                <a:schemeClr val="bg1"/>
              </a:solidFill>
              <a:latin typeface="Century Gothic" panose="020B0502020202020204" pitchFamily="34" charset="0"/>
            </a:endParaRPr>
          </a:p>
          <a:p>
            <a:r>
              <a:rPr lang="en-US" altLang="zh-CN" sz="1000" dirty="0">
                <a:solidFill>
                  <a:schemeClr val="bg1"/>
                </a:solidFill>
                <a:latin typeface="Century Gothic" panose="020B0502020202020204" pitchFamily="34" charset="0"/>
              </a:rPr>
              <a:t>for months</a:t>
            </a:r>
            <a:endParaRPr lang="en-US" altLang="zh-CN" sz="1000" dirty="0">
              <a:solidFill>
                <a:schemeClr val="bg1"/>
              </a:solidFill>
              <a:latin typeface="Century Gothic" panose="020B0502020202020204" pitchFamily="34" charset="0"/>
            </a:endParaRPr>
          </a:p>
          <a:p>
            <a:r>
              <a:rPr lang="en-US" altLang="zh-CN" sz="1000" dirty="0">
                <a:solidFill>
                  <a:schemeClr val="bg1"/>
                </a:solidFill>
                <a:latin typeface="Century Gothic" panose="020B0502020202020204" pitchFamily="34" charset="0"/>
              </a:rPr>
              <a:t>or more</a:t>
            </a:r>
            <a:endParaRPr lang="en-US" altLang="zh-CN" sz="1000" dirty="0">
              <a:solidFill>
                <a:schemeClr val="bg1"/>
              </a:solidFill>
              <a:latin typeface="Century Gothic" panose="020B0502020202020204" pitchFamily="34" charset="0"/>
            </a:endParaRPr>
          </a:p>
        </p:txBody>
      </p:sp>
      <p:grpSp>
        <p:nvGrpSpPr>
          <p:cNvPr id="6" name="组合 5"/>
          <p:cNvGrpSpPr/>
          <p:nvPr/>
        </p:nvGrpSpPr>
        <p:grpSpPr>
          <a:xfrm>
            <a:off x="952603" y="2228385"/>
            <a:ext cx="10515600" cy="2399743"/>
            <a:chOff x="952603" y="2228385"/>
            <a:chExt cx="10515600" cy="2399743"/>
          </a:xfrm>
        </p:grpSpPr>
        <p:grpSp>
          <p:nvGrpSpPr>
            <p:cNvPr id="5" name="组合 4"/>
            <p:cNvGrpSpPr/>
            <p:nvPr/>
          </p:nvGrpSpPr>
          <p:grpSpPr>
            <a:xfrm>
              <a:off x="1547485" y="2228385"/>
              <a:ext cx="9092087" cy="2388164"/>
              <a:chOff x="1547485" y="2228385"/>
              <a:chExt cx="9092087" cy="2388164"/>
            </a:xfrm>
          </p:grpSpPr>
          <p:sp>
            <p:nvSpPr>
              <p:cNvPr id="258" name="矩形 58"/>
              <p:cNvSpPr/>
              <p:nvPr/>
            </p:nvSpPr>
            <p:spPr>
              <a:xfrm>
                <a:off x="6446875" y="4497177"/>
                <a:ext cx="447675" cy="119372"/>
              </a:xfrm>
              <a:prstGeom prst="rect">
                <a:avLst/>
              </a:prstGeom>
              <a:solidFill>
                <a:srgbClr val="79BD28"/>
              </a:solidFill>
              <a:ln w="222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6A0FE"/>
                  </a:solidFill>
                </a:endParaRPr>
              </a:p>
            </p:txBody>
          </p:sp>
          <p:sp>
            <p:nvSpPr>
              <p:cNvPr id="259" name="矩形 59"/>
              <p:cNvSpPr/>
              <p:nvPr/>
            </p:nvSpPr>
            <p:spPr>
              <a:xfrm>
                <a:off x="10191897" y="2710392"/>
                <a:ext cx="447675" cy="1906157"/>
              </a:xfrm>
              <a:prstGeom prst="rect">
                <a:avLst/>
              </a:prstGeom>
              <a:solidFill>
                <a:srgbClr val="79BD28"/>
              </a:solidFill>
              <a:ln w="222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6A0FE"/>
                  </a:solidFill>
                </a:endParaRPr>
              </a:p>
            </p:txBody>
          </p:sp>
          <p:sp>
            <p:nvSpPr>
              <p:cNvPr id="260" name="矩形 60"/>
              <p:cNvSpPr/>
              <p:nvPr/>
            </p:nvSpPr>
            <p:spPr>
              <a:xfrm>
                <a:off x="7384269" y="4205237"/>
                <a:ext cx="440371" cy="411312"/>
              </a:xfrm>
              <a:prstGeom prst="rect">
                <a:avLst/>
              </a:prstGeom>
              <a:solidFill>
                <a:srgbClr val="00B0F0"/>
              </a:solidFill>
              <a:ln w="222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1" name="矩形 61"/>
              <p:cNvSpPr/>
              <p:nvPr/>
            </p:nvSpPr>
            <p:spPr>
              <a:xfrm>
                <a:off x="8338600" y="4097661"/>
                <a:ext cx="440371" cy="518888"/>
              </a:xfrm>
              <a:prstGeom prst="rect">
                <a:avLst/>
              </a:prstGeom>
              <a:solidFill>
                <a:srgbClr val="00B0F0"/>
              </a:solidFill>
              <a:ln w="222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2" name="矩形 62"/>
              <p:cNvSpPr/>
              <p:nvPr/>
            </p:nvSpPr>
            <p:spPr>
              <a:xfrm>
                <a:off x="9282127" y="4209035"/>
                <a:ext cx="440371" cy="407514"/>
              </a:xfrm>
              <a:prstGeom prst="rect">
                <a:avLst/>
              </a:prstGeom>
              <a:solidFill>
                <a:srgbClr val="00B0F0"/>
              </a:solidFill>
              <a:ln w="222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1" name="矩形 71"/>
              <p:cNvSpPr/>
              <p:nvPr/>
            </p:nvSpPr>
            <p:spPr>
              <a:xfrm>
                <a:off x="5316136" y="2228385"/>
                <a:ext cx="447675" cy="2388164"/>
              </a:xfrm>
              <a:prstGeom prst="rect">
                <a:avLst/>
              </a:prstGeom>
              <a:solidFill>
                <a:srgbClr val="79BD2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6A0FE"/>
                  </a:solidFill>
                </a:endParaRPr>
              </a:p>
            </p:txBody>
          </p:sp>
          <p:sp>
            <p:nvSpPr>
              <p:cNvPr id="276" name="矩形 89"/>
              <p:cNvSpPr/>
              <p:nvPr/>
            </p:nvSpPr>
            <p:spPr>
              <a:xfrm>
                <a:off x="1547485" y="4505432"/>
                <a:ext cx="440371" cy="111117"/>
              </a:xfrm>
              <a:prstGeom prst="rect">
                <a:avLst/>
              </a:prstGeom>
              <a:solidFill>
                <a:srgbClr val="00B0F0"/>
              </a:solidFill>
              <a:ln w="222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7" name="矩形 90"/>
              <p:cNvSpPr/>
              <p:nvPr/>
            </p:nvSpPr>
            <p:spPr>
              <a:xfrm>
                <a:off x="2504894" y="4505432"/>
                <a:ext cx="440371" cy="111117"/>
              </a:xfrm>
              <a:prstGeom prst="rect">
                <a:avLst/>
              </a:prstGeom>
              <a:solidFill>
                <a:srgbClr val="00B0F0"/>
              </a:solidFill>
              <a:ln w="222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8" name="矩形 91"/>
              <p:cNvSpPr/>
              <p:nvPr/>
            </p:nvSpPr>
            <p:spPr>
              <a:xfrm>
                <a:off x="3442288" y="4464572"/>
                <a:ext cx="440371" cy="151977"/>
              </a:xfrm>
              <a:prstGeom prst="rect">
                <a:avLst/>
              </a:prstGeom>
              <a:solidFill>
                <a:srgbClr val="00B0F0"/>
              </a:solidFill>
              <a:ln w="222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9" name="矩形 92"/>
              <p:cNvSpPr/>
              <p:nvPr/>
            </p:nvSpPr>
            <p:spPr>
              <a:xfrm>
                <a:off x="4385201" y="4362463"/>
                <a:ext cx="440371" cy="254086"/>
              </a:xfrm>
              <a:prstGeom prst="rect">
                <a:avLst/>
              </a:prstGeom>
              <a:solidFill>
                <a:srgbClr val="00B0F0"/>
              </a:solidFill>
              <a:ln w="222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81" name="直接连接符 94"/>
            <p:cNvCxnSpPr/>
            <p:nvPr/>
          </p:nvCxnSpPr>
          <p:spPr>
            <a:xfrm>
              <a:off x="952603" y="4608927"/>
              <a:ext cx="10515600" cy="19201"/>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82" name="TextBox 58"/>
          <p:cNvSpPr txBox="1"/>
          <p:nvPr/>
        </p:nvSpPr>
        <p:spPr>
          <a:xfrm>
            <a:off x="9889251" y="5972106"/>
            <a:ext cx="1486304" cy="276999"/>
          </a:xfrm>
          <a:prstGeom prst="rect">
            <a:avLst/>
          </a:prstGeom>
          <a:noFill/>
        </p:spPr>
        <p:txBody>
          <a:bodyPr wrap="none" rtlCol="0">
            <a:spAutoFit/>
          </a:bodyPr>
          <a:lstStyle/>
          <a:p>
            <a:r>
              <a:rPr lang="en-US" sz="1200" dirty="0">
                <a:solidFill>
                  <a:schemeClr val="bg1"/>
                </a:solidFill>
              </a:rPr>
              <a:t>Verizon DBIR 2018</a:t>
            </a:r>
            <a:endParaRPr lang="en-US" sz="1200"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dirty="0">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p:cNvSpPr>
            <a:spLocks noGrp="1"/>
          </p:cNvSpPr>
          <p:nvPr>
            <p:ph type="ftr" sz="quarter" idx="11"/>
          </p:nvPr>
        </p:nvSpPr>
        <p:spPr/>
        <p:txBody>
          <a:bodyPr/>
          <a:lstStyle/>
          <a:p>
            <a:r>
              <a:rPr lang="en-US" altLang="zh-CN" dirty="0">
                <a:ea typeface="微软雅黑" panose="020B0503020204020204" pitchFamily="34" charset="-122"/>
              </a:rPr>
              <a:t>CONFIDENTIAL</a:t>
            </a:r>
            <a:endParaRPr lang="zh-CN" altLang="en-US">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dirty="0"/>
              <a:t>Page  </a:t>
            </a:r>
            <a:fld id="{6F6B6950-8D1A-4668-8374-25B44628E0DF}" type="slidenum">
              <a:rPr lang="zh-CN" altLang="en-US" smtClean="0"/>
            </a:fld>
            <a:endParaRPr lang="zh-CN" altLang="en-US"/>
          </a:p>
        </p:txBody>
      </p:sp>
      <p:grpSp>
        <p:nvGrpSpPr>
          <p:cNvPr id="19" name="组合 18"/>
          <p:cNvGrpSpPr/>
          <p:nvPr/>
        </p:nvGrpSpPr>
        <p:grpSpPr>
          <a:xfrm>
            <a:off x="1" y="200326"/>
            <a:ext cx="5714389" cy="523220"/>
            <a:chOff x="1" y="200326"/>
            <a:chExt cx="5714389"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5134739" cy="523220"/>
            </a:xfrm>
            <a:prstGeom prst="rect">
              <a:avLst/>
            </a:prstGeom>
          </p:spPr>
          <p:txBody>
            <a:bodyPr wrap="none">
              <a:spAutoFit/>
            </a:bodyPr>
            <a:lstStyle/>
            <a:p>
              <a:r>
                <a:rPr lang="en-US" altLang="zh-CN" sz="2800" b="1" dirty="0" smtClean="0">
                  <a:solidFill>
                    <a:schemeClr val="bg1"/>
                  </a:solidFill>
                  <a:latin typeface="Century Gothic" panose="020B0502020202020204" pitchFamily="34" charset="0"/>
                  <a:ea typeface="微软雅黑" panose="020B0503020204020204" pitchFamily="34" charset="-122"/>
                </a:rPr>
                <a:t>What’s Customers’ Concerns</a:t>
              </a:r>
              <a:endParaRPr lang="en-US" altLang="zh-CN" sz="2800" b="1" dirty="0">
                <a:solidFill>
                  <a:schemeClr val="bg1"/>
                </a:solidFill>
                <a:latin typeface="Century Gothic" panose="020B0502020202020204" pitchFamily="34" charset="0"/>
                <a:ea typeface="微软雅黑" panose="020B0503020204020204" pitchFamily="34" charset="-122"/>
              </a:endParaRP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aphicFrame>
        <p:nvGraphicFramePr>
          <p:cNvPr id="9" name="图示 8"/>
          <p:cNvGraphicFramePr/>
          <p:nvPr/>
        </p:nvGraphicFramePr>
        <p:xfrm>
          <a:off x="2695927" y="1302867"/>
          <a:ext cx="6800146" cy="4533430"/>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dirty="0">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p:cNvSpPr>
            <a:spLocks noGrp="1"/>
          </p:cNvSpPr>
          <p:nvPr>
            <p:ph type="ftr" sz="quarter" idx="11"/>
          </p:nvPr>
        </p:nvSpPr>
        <p:spPr/>
        <p:txBody>
          <a:bodyPr/>
          <a:lstStyle/>
          <a:p>
            <a:r>
              <a:rPr lang="en-US" altLang="zh-CN" dirty="0">
                <a:ea typeface="微软雅黑" panose="020B0503020204020204" pitchFamily="34" charset="-122"/>
              </a:rPr>
              <a:t>CONFIDENTIAL</a:t>
            </a:r>
            <a:endParaRPr lang="zh-CN" altLang="en-US">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dirty="0"/>
              <a:t>Page  </a:t>
            </a:r>
            <a:fld id="{6F6B6950-8D1A-4668-8374-25B44628E0DF}" type="slidenum">
              <a:rPr lang="zh-CN" altLang="en-US" smtClean="0"/>
            </a:fld>
            <a:endParaRPr lang="zh-CN" altLang="en-US"/>
          </a:p>
        </p:txBody>
      </p:sp>
      <p:grpSp>
        <p:nvGrpSpPr>
          <p:cNvPr id="8" name="组合 7"/>
          <p:cNvGrpSpPr/>
          <p:nvPr/>
        </p:nvGrpSpPr>
        <p:grpSpPr>
          <a:xfrm>
            <a:off x="3024560" y="2296614"/>
            <a:ext cx="6142880" cy="1901371"/>
            <a:chOff x="2901044" y="2315029"/>
            <a:chExt cx="6142880" cy="1901371"/>
          </a:xfrm>
        </p:grpSpPr>
        <p:sp>
          <p:nvSpPr>
            <p:cNvPr id="9" name="矩形 8"/>
            <p:cNvSpPr/>
            <p:nvPr/>
          </p:nvSpPr>
          <p:spPr>
            <a:xfrm>
              <a:off x="2901044" y="2315029"/>
              <a:ext cx="1901371" cy="1901371"/>
            </a:xfrm>
            <a:prstGeom prst="rect">
              <a:avLst/>
            </a:prstGeom>
            <a:solidFill>
              <a:srgbClr val="79BD28">
                <a:alpha val="1000"/>
              </a:srgbClr>
            </a:solidFill>
            <a:ln w="317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latin typeface="Century Gothic" panose="020B0502020202020204" pitchFamily="34" charset="0"/>
                </a:rPr>
                <a:t>PART </a:t>
              </a:r>
              <a:r>
                <a:rPr lang="en-US" altLang="zh-CN" sz="3600" b="1" dirty="0">
                  <a:latin typeface="Century Gothic" panose="020B0502020202020204" pitchFamily="34" charset="0"/>
                  <a:sym typeface="+mn-ea"/>
                </a:rPr>
                <a:t>2</a:t>
              </a:r>
              <a:endParaRPr lang="zh-CN" altLang="en-US" sz="3600" b="1" dirty="0">
                <a:latin typeface="Century Gothic" panose="020B0502020202020204" pitchFamily="34" charset="0"/>
              </a:endParaRPr>
            </a:p>
          </p:txBody>
        </p:sp>
        <p:sp>
          <p:nvSpPr>
            <p:cNvPr id="10" name="矩形 9"/>
            <p:cNvSpPr/>
            <p:nvPr/>
          </p:nvSpPr>
          <p:spPr>
            <a:xfrm>
              <a:off x="5121055" y="2973326"/>
              <a:ext cx="3922869" cy="584775"/>
            </a:xfrm>
            <a:prstGeom prst="rect">
              <a:avLst/>
            </a:prstGeom>
          </p:spPr>
          <p:txBody>
            <a:bodyPr wrap="none">
              <a:spAutoFit/>
            </a:bodyPr>
            <a:lstStyle/>
            <a:p>
              <a:pPr algn="ctr"/>
              <a:r>
                <a:rPr lang="en-US" altLang="zh-CN" sz="3200" b="1" dirty="0" err="1">
                  <a:solidFill>
                    <a:schemeClr val="bg1"/>
                  </a:solidFill>
                  <a:latin typeface="Century Gothic" panose="020B0502020202020204" pitchFamily="34" charset="0"/>
                  <a:ea typeface="微软雅黑" panose="020B0503020204020204" pitchFamily="34" charset="-122"/>
                  <a:sym typeface="+mn-ea"/>
                </a:rPr>
                <a:t>Sangfor</a:t>
              </a:r>
              <a:r>
                <a:rPr lang="en-US" altLang="zh-CN" sz="3200" b="1" dirty="0">
                  <a:solidFill>
                    <a:schemeClr val="bg1"/>
                  </a:solidFill>
                  <a:latin typeface="Century Gothic" panose="020B0502020202020204" pitchFamily="34" charset="0"/>
                  <a:ea typeface="微软雅黑" panose="020B0503020204020204" pitchFamily="34" charset="-122"/>
                  <a:sym typeface="+mn-ea"/>
                </a:rPr>
                <a:t> IR Services</a:t>
              </a:r>
              <a:endParaRPr lang="en-US" altLang="zh-CN" sz="3200" b="1" dirty="0">
                <a:solidFill>
                  <a:schemeClr val="bg1"/>
                </a:solidFill>
                <a:latin typeface="Century Gothic" panose="020B0502020202020204" pitchFamily="34" charset="0"/>
                <a:ea typeface="微软雅黑" panose="020B0503020204020204" pitchFamily="34" charset="-122"/>
                <a:sym typeface="+mn-ea"/>
              </a:endParaRPr>
            </a:p>
          </p:txBody>
        </p:sp>
      </p:gr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795C62BC-63D8-4176-937B-D5EBCAA09FF2}" type="slidenum">
              <a:rPr lang="zh-CN" altLang="en-US" smtClean="0"/>
            </a:fld>
            <a:endParaRPr lang="zh-CN" altLang="en-US"/>
          </a:p>
        </p:txBody>
      </p:sp>
      <p:sp>
        <p:nvSpPr>
          <p:cNvPr id="3" name="Title 2"/>
          <p:cNvSpPr>
            <a:spLocks noGrp="1"/>
          </p:cNvSpPr>
          <p:nvPr>
            <p:ph type="ctrTitle"/>
          </p:nvPr>
        </p:nvSpPr>
        <p:spPr/>
        <p:txBody>
          <a:bodyPr>
            <a:normAutofit/>
          </a:bodyPr>
          <a:lstStyle/>
          <a:p>
            <a:r>
              <a:rPr lang="en-US" dirty="0" smtClean="0"/>
              <a:t>Types of Incident Response</a:t>
            </a:r>
            <a:endParaRPr lang="en-US" dirty="0"/>
          </a:p>
        </p:txBody>
      </p:sp>
      <p:sp>
        <p:nvSpPr>
          <p:cNvPr id="64" name="圆角矩形 63"/>
          <p:cNvSpPr/>
          <p:nvPr/>
        </p:nvSpPr>
        <p:spPr>
          <a:xfrm>
            <a:off x="931990" y="1991358"/>
            <a:ext cx="2117930"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smtClean="0"/>
              <a:t>Ransomware</a:t>
            </a:r>
            <a:endParaRPr kumimoji="1" lang="zh-CN" altLang="en-US" dirty="0"/>
          </a:p>
        </p:txBody>
      </p:sp>
      <p:sp>
        <p:nvSpPr>
          <p:cNvPr id="65" name="圆角矩形 64"/>
          <p:cNvSpPr/>
          <p:nvPr/>
        </p:nvSpPr>
        <p:spPr>
          <a:xfrm>
            <a:off x="1990955" y="3404545"/>
            <a:ext cx="2117930"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smtClean="0"/>
              <a:t>Advanced Persistent Threat</a:t>
            </a:r>
            <a:endParaRPr kumimoji="1" lang="zh-CN" altLang="en-US" dirty="0"/>
          </a:p>
        </p:txBody>
      </p:sp>
      <p:sp>
        <p:nvSpPr>
          <p:cNvPr id="66" name="圆角矩形 65"/>
          <p:cNvSpPr/>
          <p:nvPr/>
        </p:nvSpPr>
        <p:spPr>
          <a:xfrm>
            <a:off x="4108885" y="1991358"/>
            <a:ext cx="2117930"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smtClean="0"/>
              <a:t>Data Leakage Investigation</a:t>
            </a:r>
            <a:endParaRPr kumimoji="1" lang="zh-CN" altLang="en-US" dirty="0"/>
          </a:p>
        </p:txBody>
      </p:sp>
      <p:sp>
        <p:nvSpPr>
          <p:cNvPr id="67" name="圆角矩形 66"/>
          <p:cNvSpPr/>
          <p:nvPr/>
        </p:nvSpPr>
        <p:spPr>
          <a:xfrm>
            <a:off x="5424994" y="3404545"/>
            <a:ext cx="2117930"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smtClean="0"/>
              <a:t>Web Defacement</a:t>
            </a:r>
            <a:endParaRPr kumimoji="1" lang="zh-CN" altLang="en-US" dirty="0"/>
          </a:p>
        </p:txBody>
      </p:sp>
      <p:sp>
        <p:nvSpPr>
          <p:cNvPr id="68" name="圆角矩形 67"/>
          <p:cNvSpPr/>
          <p:nvPr/>
        </p:nvSpPr>
        <p:spPr>
          <a:xfrm>
            <a:off x="7542924" y="1991358"/>
            <a:ext cx="2117930"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smtClean="0"/>
              <a:t>DDOS</a:t>
            </a:r>
            <a:endParaRPr kumimoji="1" lang="zh-CN" altLang="en-US" dirty="0"/>
          </a:p>
        </p:txBody>
      </p:sp>
      <p:sp>
        <p:nvSpPr>
          <p:cNvPr id="69" name="圆角矩形 68"/>
          <p:cNvSpPr/>
          <p:nvPr/>
        </p:nvSpPr>
        <p:spPr>
          <a:xfrm>
            <a:off x="8811708" y="3404545"/>
            <a:ext cx="2117930"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smtClean="0"/>
              <a:t>Phishing / Vishing</a:t>
            </a:r>
            <a:endParaRPr kumimoji="1" lang="zh-CN" altLang="en-US" dirty="0"/>
          </a:p>
        </p:txBody>
      </p:sp>
      <p:sp>
        <p:nvSpPr>
          <p:cNvPr id="70" name="圆角矩形 69"/>
          <p:cNvSpPr/>
          <p:nvPr/>
        </p:nvSpPr>
        <p:spPr>
          <a:xfrm>
            <a:off x="931990" y="4817732"/>
            <a:ext cx="10206428"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smtClean="0"/>
              <a:t>Many more …</a:t>
            </a:r>
            <a:endParaRPr kumimoji="1" lang="zh-CN" altLang="en-US" dirty="0"/>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795C62BC-63D8-4176-937B-D5EBCAA09FF2}" type="slidenum">
              <a:rPr lang="zh-CN" altLang="en-US" smtClean="0"/>
            </a:fld>
            <a:endParaRPr lang="zh-CN" altLang="en-US"/>
          </a:p>
        </p:txBody>
      </p:sp>
      <p:sp>
        <p:nvSpPr>
          <p:cNvPr id="3" name="Title 2"/>
          <p:cNvSpPr>
            <a:spLocks noGrp="1"/>
          </p:cNvSpPr>
          <p:nvPr>
            <p:ph type="ctrTitle"/>
          </p:nvPr>
        </p:nvSpPr>
        <p:spPr/>
        <p:txBody>
          <a:bodyPr>
            <a:normAutofit/>
          </a:bodyPr>
          <a:lstStyle/>
          <a:p>
            <a:r>
              <a:rPr lang="en-US" dirty="0" smtClean="0"/>
              <a:t>Types of Incident Response</a:t>
            </a:r>
            <a:endParaRPr lang="en-US" dirty="0"/>
          </a:p>
        </p:txBody>
      </p:sp>
      <p:sp>
        <p:nvSpPr>
          <p:cNvPr id="64" name="圆角矩形 63"/>
          <p:cNvSpPr/>
          <p:nvPr/>
        </p:nvSpPr>
        <p:spPr>
          <a:xfrm>
            <a:off x="931990" y="1991358"/>
            <a:ext cx="2117930" cy="708485"/>
          </a:xfrm>
          <a:prstGeom prst="roundRect">
            <a:avLst/>
          </a:prstGeom>
          <a:solidFill>
            <a:srgbClr val="00B050"/>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b="1" dirty="0" smtClean="0"/>
              <a:t>Ransomware</a:t>
            </a:r>
            <a:endParaRPr kumimoji="1" lang="zh-CN" altLang="en-US" b="1" dirty="0"/>
          </a:p>
        </p:txBody>
      </p:sp>
      <p:sp>
        <p:nvSpPr>
          <p:cNvPr id="65" name="圆角矩形 64"/>
          <p:cNvSpPr/>
          <p:nvPr/>
        </p:nvSpPr>
        <p:spPr>
          <a:xfrm>
            <a:off x="1990955" y="3404545"/>
            <a:ext cx="2117930"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smtClean="0"/>
              <a:t>Advanced Persistent Threat</a:t>
            </a:r>
            <a:endParaRPr kumimoji="1" lang="zh-CN" altLang="en-US" dirty="0"/>
          </a:p>
        </p:txBody>
      </p:sp>
      <p:sp>
        <p:nvSpPr>
          <p:cNvPr id="66" name="圆角矩形 65"/>
          <p:cNvSpPr/>
          <p:nvPr/>
        </p:nvSpPr>
        <p:spPr>
          <a:xfrm>
            <a:off x="4108885" y="1991358"/>
            <a:ext cx="2117930"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smtClean="0"/>
              <a:t>Data Leakage Investigation</a:t>
            </a:r>
            <a:endParaRPr kumimoji="1" lang="zh-CN" altLang="en-US" dirty="0"/>
          </a:p>
        </p:txBody>
      </p:sp>
      <p:sp>
        <p:nvSpPr>
          <p:cNvPr id="67" name="圆角矩形 66"/>
          <p:cNvSpPr/>
          <p:nvPr/>
        </p:nvSpPr>
        <p:spPr>
          <a:xfrm>
            <a:off x="5424994" y="3404545"/>
            <a:ext cx="2117930"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smtClean="0"/>
              <a:t>Web Defacement</a:t>
            </a:r>
            <a:endParaRPr kumimoji="1" lang="zh-CN" altLang="en-US" dirty="0"/>
          </a:p>
        </p:txBody>
      </p:sp>
      <p:sp>
        <p:nvSpPr>
          <p:cNvPr id="68" name="圆角矩形 67"/>
          <p:cNvSpPr/>
          <p:nvPr/>
        </p:nvSpPr>
        <p:spPr>
          <a:xfrm>
            <a:off x="7542924" y="1991358"/>
            <a:ext cx="2117930"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smtClean="0"/>
              <a:t>DDOS</a:t>
            </a:r>
            <a:endParaRPr kumimoji="1" lang="zh-CN" altLang="en-US" dirty="0"/>
          </a:p>
        </p:txBody>
      </p:sp>
      <p:sp>
        <p:nvSpPr>
          <p:cNvPr id="69" name="圆角矩形 68"/>
          <p:cNvSpPr/>
          <p:nvPr/>
        </p:nvSpPr>
        <p:spPr>
          <a:xfrm>
            <a:off x="8811708" y="3404545"/>
            <a:ext cx="2117930"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a:t>Phishing / Vishing</a:t>
            </a:r>
            <a:endParaRPr kumimoji="1" lang="zh-CN" altLang="en-US" dirty="0"/>
          </a:p>
        </p:txBody>
      </p:sp>
      <p:sp>
        <p:nvSpPr>
          <p:cNvPr id="70" name="圆角矩形 69"/>
          <p:cNvSpPr/>
          <p:nvPr/>
        </p:nvSpPr>
        <p:spPr>
          <a:xfrm>
            <a:off x="931990" y="4817732"/>
            <a:ext cx="10206428"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smtClean="0"/>
              <a:t>Many more …</a:t>
            </a:r>
            <a:endParaRPr kumimoji="1" lang="zh-CN" altLang="en-US" dirty="0"/>
          </a:p>
        </p:txBody>
      </p:sp>
      <p:sp>
        <p:nvSpPr>
          <p:cNvPr id="4" name="文本框 3"/>
          <p:cNvSpPr txBox="1"/>
          <p:nvPr/>
        </p:nvSpPr>
        <p:spPr>
          <a:xfrm>
            <a:off x="3498782" y="1051332"/>
            <a:ext cx="1742785" cy="369332"/>
          </a:xfrm>
          <a:prstGeom prst="rect">
            <a:avLst/>
          </a:prstGeom>
          <a:noFill/>
        </p:spPr>
        <p:txBody>
          <a:bodyPr wrap="none" rtlCol="0">
            <a:spAutoFit/>
          </a:bodyPr>
          <a:lstStyle/>
          <a:p>
            <a:r>
              <a:rPr lang="en-US" b="1" dirty="0" smtClean="0">
                <a:solidFill>
                  <a:srgbClr val="FF0000"/>
                </a:solidFill>
              </a:rPr>
              <a:t>Q1+ Q2 Focus</a:t>
            </a:r>
            <a:endParaRPr lang="en-MY" b="1" dirty="0">
              <a:solidFill>
                <a:srgbClr val="FF0000"/>
              </a:solidFill>
            </a:endParaRPr>
          </a:p>
        </p:txBody>
      </p:sp>
      <p:cxnSp>
        <p:nvCxnSpPr>
          <p:cNvPr id="6" name="直接箭头连接符 5"/>
          <p:cNvCxnSpPr/>
          <p:nvPr/>
        </p:nvCxnSpPr>
        <p:spPr>
          <a:xfrm flipH="1">
            <a:off x="3049920" y="1420664"/>
            <a:ext cx="448862" cy="570694"/>
          </a:xfrm>
          <a:prstGeom prst="straightConnector1">
            <a:avLst/>
          </a:prstGeom>
          <a:ln>
            <a:solidFill>
              <a:srgbClr val="FF0000"/>
            </a:solidFill>
            <a:headEnd w="lg" len="lg"/>
            <a:tailEnd type="triangle" w="lg" len="lg"/>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795C62BC-63D8-4176-937B-D5EBCAA09FF2}" type="slidenum">
              <a:rPr lang="zh-CN" altLang="en-US" smtClean="0"/>
            </a:fld>
            <a:endParaRPr lang="zh-CN" altLang="en-US"/>
          </a:p>
        </p:txBody>
      </p:sp>
      <p:sp>
        <p:nvSpPr>
          <p:cNvPr id="3" name="Title 2"/>
          <p:cNvSpPr>
            <a:spLocks noGrp="1"/>
          </p:cNvSpPr>
          <p:nvPr>
            <p:ph type="ctrTitle"/>
          </p:nvPr>
        </p:nvSpPr>
        <p:spPr/>
        <p:txBody>
          <a:bodyPr>
            <a:normAutofit/>
          </a:bodyPr>
          <a:lstStyle/>
          <a:p>
            <a:r>
              <a:rPr lang="en-US" dirty="0"/>
              <a:t>How Sangfor IR Helps YOU</a:t>
            </a:r>
            <a:endParaRPr lang="en-US" dirty="0"/>
          </a:p>
        </p:txBody>
      </p:sp>
      <p:grpSp>
        <p:nvGrpSpPr>
          <p:cNvPr id="963" name="组合 962"/>
          <p:cNvGrpSpPr/>
          <p:nvPr/>
        </p:nvGrpSpPr>
        <p:grpSpPr>
          <a:xfrm>
            <a:off x="874714" y="1759592"/>
            <a:ext cx="1882065" cy="3410775"/>
            <a:chOff x="874714" y="1777528"/>
            <a:chExt cx="1882065" cy="3410775"/>
          </a:xfrm>
        </p:grpSpPr>
        <p:sp>
          <p:nvSpPr>
            <p:cNvPr id="4" name="矩形: 圆角 2"/>
            <p:cNvSpPr/>
            <p:nvPr/>
          </p:nvSpPr>
          <p:spPr>
            <a:xfrm>
              <a:off x="874714" y="2172625"/>
              <a:ext cx="1882065" cy="3015678"/>
            </a:xfrm>
            <a:prstGeom prst="roundRect">
              <a:avLst>
                <a:gd name="adj" fmla="val 4746"/>
              </a:avLst>
            </a:prstGeom>
            <a:noFill/>
            <a:ln>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7" name="组合 56"/>
            <p:cNvGrpSpPr/>
            <p:nvPr/>
          </p:nvGrpSpPr>
          <p:grpSpPr>
            <a:xfrm>
              <a:off x="1434318" y="1777528"/>
              <a:ext cx="762856" cy="762855"/>
              <a:chOff x="1534741" y="2032878"/>
              <a:chExt cx="562011" cy="562010"/>
            </a:xfrm>
          </p:grpSpPr>
          <p:sp>
            <p:nvSpPr>
              <p:cNvPr id="8" name="椭圆 64"/>
              <p:cNvSpPr/>
              <p:nvPr/>
            </p:nvSpPr>
            <p:spPr>
              <a:xfrm>
                <a:off x="1534741" y="2032878"/>
                <a:ext cx="562011" cy="56201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Group 28"/>
              <p:cNvGrpSpPr/>
              <p:nvPr/>
            </p:nvGrpSpPr>
            <p:grpSpPr>
              <a:xfrm>
                <a:off x="1692158" y="2190295"/>
                <a:ext cx="247177" cy="247177"/>
                <a:chOff x="3149600" y="1962150"/>
                <a:chExt cx="406400" cy="406400"/>
              </a:xfrm>
              <a:solidFill>
                <a:schemeClr val="bg1"/>
              </a:solidFill>
            </p:grpSpPr>
            <p:sp>
              <p:nvSpPr>
                <p:cNvPr id="10" name="Freeform 166"/>
                <p:cNvSpPr>
                  <a:spLocks noEditPoints="1"/>
                </p:cNvSpPr>
                <p:nvPr/>
              </p:nvSpPr>
              <p:spPr bwMode="auto">
                <a:xfrm>
                  <a:off x="3149600" y="1962150"/>
                  <a:ext cx="127000" cy="406400"/>
                </a:xfrm>
                <a:custGeom>
                  <a:avLst/>
                  <a:gdLst/>
                  <a:ahLst/>
                  <a:cxnLst>
                    <a:cxn ang="0">
                      <a:pos x="64" y="24"/>
                    </a:cxn>
                    <a:cxn ang="0">
                      <a:pos x="50" y="2"/>
                    </a:cxn>
                    <a:cxn ang="0">
                      <a:pos x="30" y="2"/>
                    </a:cxn>
                    <a:cxn ang="0">
                      <a:pos x="16" y="24"/>
                    </a:cxn>
                    <a:cxn ang="0">
                      <a:pos x="10" y="54"/>
                    </a:cxn>
                    <a:cxn ang="0">
                      <a:pos x="0" y="80"/>
                    </a:cxn>
                    <a:cxn ang="0">
                      <a:pos x="4" y="98"/>
                    </a:cxn>
                    <a:cxn ang="0">
                      <a:pos x="16" y="232"/>
                    </a:cxn>
                    <a:cxn ang="0">
                      <a:pos x="24" y="248"/>
                    </a:cxn>
                    <a:cxn ang="0">
                      <a:pos x="40" y="256"/>
                    </a:cxn>
                    <a:cxn ang="0">
                      <a:pos x="62" y="242"/>
                    </a:cxn>
                    <a:cxn ang="0">
                      <a:pos x="64" y="112"/>
                    </a:cxn>
                    <a:cxn ang="0">
                      <a:pos x="78" y="90"/>
                    </a:cxn>
                    <a:cxn ang="0">
                      <a:pos x="78" y="70"/>
                    </a:cxn>
                    <a:cxn ang="0">
                      <a:pos x="64" y="48"/>
                    </a:cxn>
                    <a:cxn ang="0">
                      <a:pos x="32" y="20"/>
                    </a:cxn>
                    <a:cxn ang="0">
                      <a:pos x="40" y="16"/>
                    </a:cxn>
                    <a:cxn ang="0">
                      <a:pos x="46" y="18"/>
                    </a:cxn>
                    <a:cxn ang="0">
                      <a:pos x="48" y="40"/>
                    </a:cxn>
                    <a:cxn ang="0">
                      <a:pos x="40" y="40"/>
                    </a:cxn>
                    <a:cxn ang="0">
                      <a:pos x="48" y="232"/>
                    </a:cxn>
                    <a:cxn ang="0">
                      <a:pos x="46" y="238"/>
                    </a:cxn>
                    <a:cxn ang="0">
                      <a:pos x="40" y="240"/>
                    </a:cxn>
                    <a:cxn ang="0">
                      <a:pos x="32" y="236"/>
                    </a:cxn>
                    <a:cxn ang="0">
                      <a:pos x="32" y="120"/>
                    </a:cxn>
                    <a:cxn ang="0">
                      <a:pos x="48" y="120"/>
                    </a:cxn>
                    <a:cxn ang="0">
                      <a:pos x="62" y="86"/>
                    </a:cxn>
                    <a:cxn ang="0">
                      <a:pos x="60" y="94"/>
                    </a:cxn>
                    <a:cxn ang="0">
                      <a:pos x="60" y="94"/>
                    </a:cxn>
                    <a:cxn ang="0">
                      <a:pos x="54" y="100"/>
                    </a:cxn>
                    <a:cxn ang="0">
                      <a:pos x="48" y="102"/>
                    </a:cxn>
                    <a:cxn ang="0">
                      <a:pos x="32" y="102"/>
                    </a:cxn>
                    <a:cxn ang="0">
                      <a:pos x="26" y="100"/>
                    </a:cxn>
                    <a:cxn ang="0">
                      <a:pos x="20" y="94"/>
                    </a:cxn>
                    <a:cxn ang="0">
                      <a:pos x="20" y="94"/>
                    </a:cxn>
                    <a:cxn ang="0">
                      <a:pos x="18" y="86"/>
                    </a:cxn>
                    <a:cxn ang="0">
                      <a:pos x="16" y="80"/>
                    </a:cxn>
                    <a:cxn ang="0">
                      <a:pos x="18" y="72"/>
                    </a:cxn>
                    <a:cxn ang="0">
                      <a:pos x="20" y="66"/>
                    </a:cxn>
                    <a:cxn ang="0">
                      <a:pos x="26" y="60"/>
                    </a:cxn>
                    <a:cxn ang="0">
                      <a:pos x="26" y="60"/>
                    </a:cxn>
                    <a:cxn ang="0">
                      <a:pos x="40" y="56"/>
                    </a:cxn>
                    <a:cxn ang="0">
                      <a:pos x="48" y="58"/>
                    </a:cxn>
                    <a:cxn ang="0">
                      <a:pos x="54" y="60"/>
                    </a:cxn>
                    <a:cxn ang="0">
                      <a:pos x="60" y="66"/>
                    </a:cxn>
                    <a:cxn ang="0">
                      <a:pos x="62" y="72"/>
                    </a:cxn>
                    <a:cxn ang="0">
                      <a:pos x="62" y="74"/>
                    </a:cxn>
                    <a:cxn ang="0">
                      <a:pos x="62" y="86"/>
                    </a:cxn>
                  </a:cxnLst>
                  <a:rect l="0" t="0" r="r" b="b"/>
                  <a:pathLst>
                    <a:path w="80" h="256">
                      <a:moveTo>
                        <a:pt x="64" y="48"/>
                      </a:moveTo>
                      <a:lnTo>
                        <a:pt x="64" y="24"/>
                      </a:lnTo>
                      <a:lnTo>
                        <a:pt x="64" y="24"/>
                      </a:lnTo>
                      <a:lnTo>
                        <a:pt x="62" y="14"/>
                      </a:lnTo>
                      <a:lnTo>
                        <a:pt x="56" y="8"/>
                      </a:lnTo>
                      <a:lnTo>
                        <a:pt x="50" y="2"/>
                      </a:lnTo>
                      <a:lnTo>
                        <a:pt x="40" y="0"/>
                      </a:lnTo>
                      <a:lnTo>
                        <a:pt x="40" y="0"/>
                      </a:lnTo>
                      <a:lnTo>
                        <a:pt x="30" y="2"/>
                      </a:lnTo>
                      <a:lnTo>
                        <a:pt x="24" y="8"/>
                      </a:lnTo>
                      <a:lnTo>
                        <a:pt x="18" y="14"/>
                      </a:lnTo>
                      <a:lnTo>
                        <a:pt x="16" y="24"/>
                      </a:lnTo>
                      <a:lnTo>
                        <a:pt x="16" y="48"/>
                      </a:lnTo>
                      <a:lnTo>
                        <a:pt x="16" y="48"/>
                      </a:lnTo>
                      <a:lnTo>
                        <a:pt x="10" y="54"/>
                      </a:lnTo>
                      <a:lnTo>
                        <a:pt x="4" y="62"/>
                      </a:lnTo>
                      <a:lnTo>
                        <a:pt x="2" y="70"/>
                      </a:lnTo>
                      <a:lnTo>
                        <a:pt x="0" y="80"/>
                      </a:lnTo>
                      <a:lnTo>
                        <a:pt x="0" y="80"/>
                      </a:lnTo>
                      <a:lnTo>
                        <a:pt x="2" y="90"/>
                      </a:lnTo>
                      <a:lnTo>
                        <a:pt x="4" y="98"/>
                      </a:lnTo>
                      <a:lnTo>
                        <a:pt x="10" y="106"/>
                      </a:lnTo>
                      <a:lnTo>
                        <a:pt x="16" y="112"/>
                      </a:lnTo>
                      <a:lnTo>
                        <a:pt x="16" y="232"/>
                      </a:lnTo>
                      <a:lnTo>
                        <a:pt x="16" y="232"/>
                      </a:lnTo>
                      <a:lnTo>
                        <a:pt x="18" y="242"/>
                      </a:lnTo>
                      <a:lnTo>
                        <a:pt x="24" y="248"/>
                      </a:lnTo>
                      <a:lnTo>
                        <a:pt x="30" y="254"/>
                      </a:lnTo>
                      <a:lnTo>
                        <a:pt x="40" y="256"/>
                      </a:lnTo>
                      <a:lnTo>
                        <a:pt x="40" y="256"/>
                      </a:lnTo>
                      <a:lnTo>
                        <a:pt x="50" y="254"/>
                      </a:lnTo>
                      <a:lnTo>
                        <a:pt x="56" y="248"/>
                      </a:lnTo>
                      <a:lnTo>
                        <a:pt x="62" y="242"/>
                      </a:lnTo>
                      <a:lnTo>
                        <a:pt x="64" y="232"/>
                      </a:lnTo>
                      <a:lnTo>
                        <a:pt x="64" y="112"/>
                      </a:lnTo>
                      <a:lnTo>
                        <a:pt x="64" y="112"/>
                      </a:lnTo>
                      <a:lnTo>
                        <a:pt x="70" y="106"/>
                      </a:lnTo>
                      <a:lnTo>
                        <a:pt x="76" y="98"/>
                      </a:lnTo>
                      <a:lnTo>
                        <a:pt x="78" y="90"/>
                      </a:lnTo>
                      <a:lnTo>
                        <a:pt x="80" y="80"/>
                      </a:lnTo>
                      <a:lnTo>
                        <a:pt x="80" y="80"/>
                      </a:lnTo>
                      <a:lnTo>
                        <a:pt x="78" y="70"/>
                      </a:lnTo>
                      <a:lnTo>
                        <a:pt x="76" y="62"/>
                      </a:lnTo>
                      <a:lnTo>
                        <a:pt x="70" y="54"/>
                      </a:lnTo>
                      <a:lnTo>
                        <a:pt x="64" y="48"/>
                      </a:lnTo>
                      <a:close/>
                      <a:moveTo>
                        <a:pt x="32" y="24"/>
                      </a:moveTo>
                      <a:lnTo>
                        <a:pt x="32" y="24"/>
                      </a:lnTo>
                      <a:lnTo>
                        <a:pt x="32" y="20"/>
                      </a:lnTo>
                      <a:lnTo>
                        <a:pt x="34" y="18"/>
                      </a:lnTo>
                      <a:lnTo>
                        <a:pt x="36" y="16"/>
                      </a:lnTo>
                      <a:lnTo>
                        <a:pt x="40" y="16"/>
                      </a:lnTo>
                      <a:lnTo>
                        <a:pt x="40" y="16"/>
                      </a:lnTo>
                      <a:lnTo>
                        <a:pt x="44" y="16"/>
                      </a:lnTo>
                      <a:lnTo>
                        <a:pt x="46" y="18"/>
                      </a:lnTo>
                      <a:lnTo>
                        <a:pt x="48" y="20"/>
                      </a:lnTo>
                      <a:lnTo>
                        <a:pt x="48" y="24"/>
                      </a:lnTo>
                      <a:lnTo>
                        <a:pt x="48" y="40"/>
                      </a:lnTo>
                      <a:lnTo>
                        <a:pt x="48" y="40"/>
                      </a:lnTo>
                      <a:lnTo>
                        <a:pt x="40" y="40"/>
                      </a:lnTo>
                      <a:lnTo>
                        <a:pt x="40" y="40"/>
                      </a:lnTo>
                      <a:lnTo>
                        <a:pt x="32" y="40"/>
                      </a:lnTo>
                      <a:lnTo>
                        <a:pt x="32" y="24"/>
                      </a:lnTo>
                      <a:close/>
                      <a:moveTo>
                        <a:pt x="48" y="232"/>
                      </a:moveTo>
                      <a:lnTo>
                        <a:pt x="48" y="232"/>
                      </a:lnTo>
                      <a:lnTo>
                        <a:pt x="48" y="236"/>
                      </a:lnTo>
                      <a:lnTo>
                        <a:pt x="46" y="238"/>
                      </a:lnTo>
                      <a:lnTo>
                        <a:pt x="44" y="240"/>
                      </a:lnTo>
                      <a:lnTo>
                        <a:pt x="40" y="240"/>
                      </a:lnTo>
                      <a:lnTo>
                        <a:pt x="40" y="240"/>
                      </a:lnTo>
                      <a:lnTo>
                        <a:pt x="36" y="240"/>
                      </a:lnTo>
                      <a:lnTo>
                        <a:pt x="34" y="238"/>
                      </a:lnTo>
                      <a:lnTo>
                        <a:pt x="32" y="236"/>
                      </a:lnTo>
                      <a:lnTo>
                        <a:pt x="32" y="232"/>
                      </a:lnTo>
                      <a:lnTo>
                        <a:pt x="32" y="120"/>
                      </a:lnTo>
                      <a:lnTo>
                        <a:pt x="32" y="120"/>
                      </a:lnTo>
                      <a:lnTo>
                        <a:pt x="40" y="120"/>
                      </a:lnTo>
                      <a:lnTo>
                        <a:pt x="40" y="120"/>
                      </a:lnTo>
                      <a:lnTo>
                        <a:pt x="48" y="120"/>
                      </a:lnTo>
                      <a:lnTo>
                        <a:pt x="48" y="232"/>
                      </a:lnTo>
                      <a:close/>
                      <a:moveTo>
                        <a:pt x="62" y="86"/>
                      </a:moveTo>
                      <a:lnTo>
                        <a:pt x="62" y="86"/>
                      </a:lnTo>
                      <a:lnTo>
                        <a:pt x="62" y="88"/>
                      </a:lnTo>
                      <a:lnTo>
                        <a:pt x="62" y="88"/>
                      </a:lnTo>
                      <a:lnTo>
                        <a:pt x="60" y="94"/>
                      </a:lnTo>
                      <a:lnTo>
                        <a:pt x="60" y="94"/>
                      </a:lnTo>
                      <a:lnTo>
                        <a:pt x="60" y="94"/>
                      </a:lnTo>
                      <a:lnTo>
                        <a:pt x="60" y="94"/>
                      </a:lnTo>
                      <a:lnTo>
                        <a:pt x="54" y="100"/>
                      </a:lnTo>
                      <a:lnTo>
                        <a:pt x="54" y="100"/>
                      </a:lnTo>
                      <a:lnTo>
                        <a:pt x="54" y="100"/>
                      </a:lnTo>
                      <a:lnTo>
                        <a:pt x="54" y="100"/>
                      </a:lnTo>
                      <a:lnTo>
                        <a:pt x="48" y="102"/>
                      </a:lnTo>
                      <a:lnTo>
                        <a:pt x="48" y="102"/>
                      </a:lnTo>
                      <a:lnTo>
                        <a:pt x="40" y="104"/>
                      </a:lnTo>
                      <a:lnTo>
                        <a:pt x="40" y="104"/>
                      </a:lnTo>
                      <a:lnTo>
                        <a:pt x="32" y="102"/>
                      </a:lnTo>
                      <a:lnTo>
                        <a:pt x="32" y="102"/>
                      </a:lnTo>
                      <a:lnTo>
                        <a:pt x="26" y="100"/>
                      </a:lnTo>
                      <a:lnTo>
                        <a:pt x="26" y="100"/>
                      </a:lnTo>
                      <a:lnTo>
                        <a:pt x="26" y="100"/>
                      </a:lnTo>
                      <a:lnTo>
                        <a:pt x="26" y="100"/>
                      </a:lnTo>
                      <a:lnTo>
                        <a:pt x="20" y="94"/>
                      </a:lnTo>
                      <a:lnTo>
                        <a:pt x="20" y="94"/>
                      </a:lnTo>
                      <a:lnTo>
                        <a:pt x="20" y="94"/>
                      </a:lnTo>
                      <a:lnTo>
                        <a:pt x="20" y="94"/>
                      </a:lnTo>
                      <a:lnTo>
                        <a:pt x="18" y="88"/>
                      </a:lnTo>
                      <a:lnTo>
                        <a:pt x="18" y="88"/>
                      </a:lnTo>
                      <a:lnTo>
                        <a:pt x="18" y="86"/>
                      </a:lnTo>
                      <a:lnTo>
                        <a:pt x="18" y="86"/>
                      </a:lnTo>
                      <a:lnTo>
                        <a:pt x="16" y="80"/>
                      </a:lnTo>
                      <a:lnTo>
                        <a:pt x="16" y="80"/>
                      </a:lnTo>
                      <a:lnTo>
                        <a:pt x="18" y="74"/>
                      </a:lnTo>
                      <a:lnTo>
                        <a:pt x="18" y="74"/>
                      </a:lnTo>
                      <a:lnTo>
                        <a:pt x="18" y="72"/>
                      </a:lnTo>
                      <a:lnTo>
                        <a:pt x="18" y="72"/>
                      </a:lnTo>
                      <a:lnTo>
                        <a:pt x="20" y="66"/>
                      </a:lnTo>
                      <a:lnTo>
                        <a:pt x="20" y="66"/>
                      </a:lnTo>
                      <a:lnTo>
                        <a:pt x="20" y="66"/>
                      </a:lnTo>
                      <a:lnTo>
                        <a:pt x="20" y="66"/>
                      </a:lnTo>
                      <a:lnTo>
                        <a:pt x="26" y="60"/>
                      </a:lnTo>
                      <a:lnTo>
                        <a:pt x="26" y="60"/>
                      </a:lnTo>
                      <a:lnTo>
                        <a:pt x="26" y="60"/>
                      </a:lnTo>
                      <a:lnTo>
                        <a:pt x="26" y="60"/>
                      </a:lnTo>
                      <a:lnTo>
                        <a:pt x="32" y="58"/>
                      </a:lnTo>
                      <a:lnTo>
                        <a:pt x="32" y="58"/>
                      </a:lnTo>
                      <a:lnTo>
                        <a:pt x="40" y="56"/>
                      </a:lnTo>
                      <a:lnTo>
                        <a:pt x="40" y="56"/>
                      </a:lnTo>
                      <a:lnTo>
                        <a:pt x="48" y="58"/>
                      </a:lnTo>
                      <a:lnTo>
                        <a:pt x="48" y="58"/>
                      </a:lnTo>
                      <a:lnTo>
                        <a:pt x="54" y="60"/>
                      </a:lnTo>
                      <a:lnTo>
                        <a:pt x="54" y="60"/>
                      </a:lnTo>
                      <a:lnTo>
                        <a:pt x="54" y="60"/>
                      </a:lnTo>
                      <a:lnTo>
                        <a:pt x="54" y="60"/>
                      </a:lnTo>
                      <a:lnTo>
                        <a:pt x="60" y="66"/>
                      </a:lnTo>
                      <a:lnTo>
                        <a:pt x="60" y="66"/>
                      </a:lnTo>
                      <a:lnTo>
                        <a:pt x="60" y="66"/>
                      </a:lnTo>
                      <a:lnTo>
                        <a:pt x="60" y="66"/>
                      </a:lnTo>
                      <a:lnTo>
                        <a:pt x="62" y="72"/>
                      </a:lnTo>
                      <a:lnTo>
                        <a:pt x="62" y="72"/>
                      </a:lnTo>
                      <a:lnTo>
                        <a:pt x="62" y="74"/>
                      </a:lnTo>
                      <a:lnTo>
                        <a:pt x="62" y="74"/>
                      </a:lnTo>
                      <a:lnTo>
                        <a:pt x="64" y="80"/>
                      </a:lnTo>
                      <a:lnTo>
                        <a:pt x="64" y="80"/>
                      </a:lnTo>
                      <a:lnTo>
                        <a:pt x="62" y="86"/>
                      </a:lnTo>
                      <a:close/>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sp>
              <p:nvSpPr>
                <p:cNvPr id="11" name="Freeform 171"/>
                <p:cNvSpPr>
                  <a:spLocks noEditPoints="1"/>
                </p:cNvSpPr>
                <p:nvPr/>
              </p:nvSpPr>
              <p:spPr bwMode="auto">
                <a:xfrm>
                  <a:off x="3429000" y="1962150"/>
                  <a:ext cx="127000" cy="406400"/>
                </a:xfrm>
                <a:custGeom>
                  <a:avLst/>
                  <a:gdLst/>
                  <a:ahLst/>
                  <a:cxnLst>
                    <a:cxn ang="0">
                      <a:pos x="64" y="24"/>
                    </a:cxn>
                    <a:cxn ang="0">
                      <a:pos x="50" y="2"/>
                    </a:cxn>
                    <a:cxn ang="0">
                      <a:pos x="30" y="2"/>
                    </a:cxn>
                    <a:cxn ang="0">
                      <a:pos x="16" y="24"/>
                    </a:cxn>
                    <a:cxn ang="0">
                      <a:pos x="10" y="54"/>
                    </a:cxn>
                    <a:cxn ang="0">
                      <a:pos x="0" y="80"/>
                    </a:cxn>
                    <a:cxn ang="0">
                      <a:pos x="4" y="98"/>
                    </a:cxn>
                    <a:cxn ang="0">
                      <a:pos x="16" y="232"/>
                    </a:cxn>
                    <a:cxn ang="0">
                      <a:pos x="24" y="248"/>
                    </a:cxn>
                    <a:cxn ang="0">
                      <a:pos x="40" y="256"/>
                    </a:cxn>
                    <a:cxn ang="0">
                      <a:pos x="62" y="242"/>
                    </a:cxn>
                    <a:cxn ang="0">
                      <a:pos x="64" y="112"/>
                    </a:cxn>
                    <a:cxn ang="0">
                      <a:pos x="78" y="90"/>
                    </a:cxn>
                    <a:cxn ang="0">
                      <a:pos x="78" y="70"/>
                    </a:cxn>
                    <a:cxn ang="0">
                      <a:pos x="64" y="48"/>
                    </a:cxn>
                    <a:cxn ang="0">
                      <a:pos x="32" y="20"/>
                    </a:cxn>
                    <a:cxn ang="0">
                      <a:pos x="40" y="16"/>
                    </a:cxn>
                    <a:cxn ang="0">
                      <a:pos x="46" y="18"/>
                    </a:cxn>
                    <a:cxn ang="0">
                      <a:pos x="48" y="40"/>
                    </a:cxn>
                    <a:cxn ang="0">
                      <a:pos x="40" y="40"/>
                    </a:cxn>
                    <a:cxn ang="0">
                      <a:pos x="48" y="232"/>
                    </a:cxn>
                    <a:cxn ang="0">
                      <a:pos x="46" y="238"/>
                    </a:cxn>
                    <a:cxn ang="0">
                      <a:pos x="40" y="240"/>
                    </a:cxn>
                    <a:cxn ang="0">
                      <a:pos x="32" y="236"/>
                    </a:cxn>
                    <a:cxn ang="0">
                      <a:pos x="32" y="120"/>
                    </a:cxn>
                    <a:cxn ang="0">
                      <a:pos x="48" y="120"/>
                    </a:cxn>
                    <a:cxn ang="0">
                      <a:pos x="62" y="86"/>
                    </a:cxn>
                    <a:cxn ang="0">
                      <a:pos x="60" y="94"/>
                    </a:cxn>
                    <a:cxn ang="0">
                      <a:pos x="60" y="94"/>
                    </a:cxn>
                    <a:cxn ang="0">
                      <a:pos x="54" y="100"/>
                    </a:cxn>
                    <a:cxn ang="0">
                      <a:pos x="48" y="102"/>
                    </a:cxn>
                    <a:cxn ang="0">
                      <a:pos x="32" y="102"/>
                    </a:cxn>
                    <a:cxn ang="0">
                      <a:pos x="26" y="100"/>
                    </a:cxn>
                    <a:cxn ang="0">
                      <a:pos x="20" y="94"/>
                    </a:cxn>
                    <a:cxn ang="0">
                      <a:pos x="20" y="94"/>
                    </a:cxn>
                    <a:cxn ang="0">
                      <a:pos x="18" y="86"/>
                    </a:cxn>
                    <a:cxn ang="0">
                      <a:pos x="16" y="80"/>
                    </a:cxn>
                    <a:cxn ang="0">
                      <a:pos x="18" y="72"/>
                    </a:cxn>
                    <a:cxn ang="0">
                      <a:pos x="20" y="66"/>
                    </a:cxn>
                    <a:cxn ang="0">
                      <a:pos x="26" y="60"/>
                    </a:cxn>
                    <a:cxn ang="0">
                      <a:pos x="26" y="60"/>
                    </a:cxn>
                    <a:cxn ang="0">
                      <a:pos x="40" y="56"/>
                    </a:cxn>
                    <a:cxn ang="0">
                      <a:pos x="48" y="58"/>
                    </a:cxn>
                    <a:cxn ang="0">
                      <a:pos x="54" y="60"/>
                    </a:cxn>
                    <a:cxn ang="0">
                      <a:pos x="60" y="66"/>
                    </a:cxn>
                    <a:cxn ang="0">
                      <a:pos x="62" y="72"/>
                    </a:cxn>
                    <a:cxn ang="0">
                      <a:pos x="62" y="74"/>
                    </a:cxn>
                    <a:cxn ang="0">
                      <a:pos x="62" y="86"/>
                    </a:cxn>
                  </a:cxnLst>
                  <a:rect l="0" t="0" r="r" b="b"/>
                  <a:pathLst>
                    <a:path w="80" h="256">
                      <a:moveTo>
                        <a:pt x="64" y="48"/>
                      </a:moveTo>
                      <a:lnTo>
                        <a:pt x="64" y="24"/>
                      </a:lnTo>
                      <a:lnTo>
                        <a:pt x="64" y="24"/>
                      </a:lnTo>
                      <a:lnTo>
                        <a:pt x="62" y="14"/>
                      </a:lnTo>
                      <a:lnTo>
                        <a:pt x="56" y="8"/>
                      </a:lnTo>
                      <a:lnTo>
                        <a:pt x="50" y="2"/>
                      </a:lnTo>
                      <a:lnTo>
                        <a:pt x="40" y="0"/>
                      </a:lnTo>
                      <a:lnTo>
                        <a:pt x="40" y="0"/>
                      </a:lnTo>
                      <a:lnTo>
                        <a:pt x="30" y="2"/>
                      </a:lnTo>
                      <a:lnTo>
                        <a:pt x="24" y="8"/>
                      </a:lnTo>
                      <a:lnTo>
                        <a:pt x="18" y="14"/>
                      </a:lnTo>
                      <a:lnTo>
                        <a:pt x="16" y="24"/>
                      </a:lnTo>
                      <a:lnTo>
                        <a:pt x="16" y="48"/>
                      </a:lnTo>
                      <a:lnTo>
                        <a:pt x="16" y="48"/>
                      </a:lnTo>
                      <a:lnTo>
                        <a:pt x="10" y="54"/>
                      </a:lnTo>
                      <a:lnTo>
                        <a:pt x="4" y="62"/>
                      </a:lnTo>
                      <a:lnTo>
                        <a:pt x="2" y="70"/>
                      </a:lnTo>
                      <a:lnTo>
                        <a:pt x="0" y="80"/>
                      </a:lnTo>
                      <a:lnTo>
                        <a:pt x="0" y="80"/>
                      </a:lnTo>
                      <a:lnTo>
                        <a:pt x="2" y="90"/>
                      </a:lnTo>
                      <a:lnTo>
                        <a:pt x="4" y="98"/>
                      </a:lnTo>
                      <a:lnTo>
                        <a:pt x="10" y="106"/>
                      </a:lnTo>
                      <a:lnTo>
                        <a:pt x="16" y="112"/>
                      </a:lnTo>
                      <a:lnTo>
                        <a:pt x="16" y="232"/>
                      </a:lnTo>
                      <a:lnTo>
                        <a:pt x="16" y="232"/>
                      </a:lnTo>
                      <a:lnTo>
                        <a:pt x="18" y="242"/>
                      </a:lnTo>
                      <a:lnTo>
                        <a:pt x="24" y="248"/>
                      </a:lnTo>
                      <a:lnTo>
                        <a:pt x="30" y="254"/>
                      </a:lnTo>
                      <a:lnTo>
                        <a:pt x="40" y="256"/>
                      </a:lnTo>
                      <a:lnTo>
                        <a:pt x="40" y="256"/>
                      </a:lnTo>
                      <a:lnTo>
                        <a:pt x="50" y="254"/>
                      </a:lnTo>
                      <a:lnTo>
                        <a:pt x="56" y="248"/>
                      </a:lnTo>
                      <a:lnTo>
                        <a:pt x="62" y="242"/>
                      </a:lnTo>
                      <a:lnTo>
                        <a:pt x="64" y="232"/>
                      </a:lnTo>
                      <a:lnTo>
                        <a:pt x="64" y="112"/>
                      </a:lnTo>
                      <a:lnTo>
                        <a:pt x="64" y="112"/>
                      </a:lnTo>
                      <a:lnTo>
                        <a:pt x="70" y="106"/>
                      </a:lnTo>
                      <a:lnTo>
                        <a:pt x="76" y="98"/>
                      </a:lnTo>
                      <a:lnTo>
                        <a:pt x="78" y="90"/>
                      </a:lnTo>
                      <a:lnTo>
                        <a:pt x="80" y="80"/>
                      </a:lnTo>
                      <a:lnTo>
                        <a:pt x="80" y="80"/>
                      </a:lnTo>
                      <a:lnTo>
                        <a:pt x="78" y="70"/>
                      </a:lnTo>
                      <a:lnTo>
                        <a:pt x="76" y="62"/>
                      </a:lnTo>
                      <a:lnTo>
                        <a:pt x="70" y="54"/>
                      </a:lnTo>
                      <a:lnTo>
                        <a:pt x="64" y="48"/>
                      </a:lnTo>
                      <a:close/>
                      <a:moveTo>
                        <a:pt x="32" y="24"/>
                      </a:moveTo>
                      <a:lnTo>
                        <a:pt x="32" y="24"/>
                      </a:lnTo>
                      <a:lnTo>
                        <a:pt x="32" y="20"/>
                      </a:lnTo>
                      <a:lnTo>
                        <a:pt x="34" y="18"/>
                      </a:lnTo>
                      <a:lnTo>
                        <a:pt x="36" y="16"/>
                      </a:lnTo>
                      <a:lnTo>
                        <a:pt x="40" y="16"/>
                      </a:lnTo>
                      <a:lnTo>
                        <a:pt x="40" y="16"/>
                      </a:lnTo>
                      <a:lnTo>
                        <a:pt x="44" y="16"/>
                      </a:lnTo>
                      <a:lnTo>
                        <a:pt x="46" y="18"/>
                      </a:lnTo>
                      <a:lnTo>
                        <a:pt x="48" y="20"/>
                      </a:lnTo>
                      <a:lnTo>
                        <a:pt x="48" y="24"/>
                      </a:lnTo>
                      <a:lnTo>
                        <a:pt x="48" y="40"/>
                      </a:lnTo>
                      <a:lnTo>
                        <a:pt x="48" y="40"/>
                      </a:lnTo>
                      <a:lnTo>
                        <a:pt x="40" y="40"/>
                      </a:lnTo>
                      <a:lnTo>
                        <a:pt x="40" y="40"/>
                      </a:lnTo>
                      <a:lnTo>
                        <a:pt x="32" y="40"/>
                      </a:lnTo>
                      <a:lnTo>
                        <a:pt x="32" y="24"/>
                      </a:lnTo>
                      <a:close/>
                      <a:moveTo>
                        <a:pt x="48" y="232"/>
                      </a:moveTo>
                      <a:lnTo>
                        <a:pt x="48" y="232"/>
                      </a:lnTo>
                      <a:lnTo>
                        <a:pt x="48" y="236"/>
                      </a:lnTo>
                      <a:lnTo>
                        <a:pt x="46" y="238"/>
                      </a:lnTo>
                      <a:lnTo>
                        <a:pt x="44" y="240"/>
                      </a:lnTo>
                      <a:lnTo>
                        <a:pt x="40" y="240"/>
                      </a:lnTo>
                      <a:lnTo>
                        <a:pt x="40" y="240"/>
                      </a:lnTo>
                      <a:lnTo>
                        <a:pt x="36" y="240"/>
                      </a:lnTo>
                      <a:lnTo>
                        <a:pt x="34" y="238"/>
                      </a:lnTo>
                      <a:lnTo>
                        <a:pt x="32" y="236"/>
                      </a:lnTo>
                      <a:lnTo>
                        <a:pt x="32" y="232"/>
                      </a:lnTo>
                      <a:lnTo>
                        <a:pt x="32" y="120"/>
                      </a:lnTo>
                      <a:lnTo>
                        <a:pt x="32" y="120"/>
                      </a:lnTo>
                      <a:lnTo>
                        <a:pt x="40" y="120"/>
                      </a:lnTo>
                      <a:lnTo>
                        <a:pt x="40" y="120"/>
                      </a:lnTo>
                      <a:lnTo>
                        <a:pt x="48" y="120"/>
                      </a:lnTo>
                      <a:lnTo>
                        <a:pt x="48" y="232"/>
                      </a:lnTo>
                      <a:close/>
                      <a:moveTo>
                        <a:pt x="62" y="86"/>
                      </a:moveTo>
                      <a:lnTo>
                        <a:pt x="62" y="86"/>
                      </a:lnTo>
                      <a:lnTo>
                        <a:pt x="62" y="88"/>
                      </a:lnTo>
                      <a:lnTo>
                        <a:pt x="62" y="88"/>
                      </a:lnTo>
                      <a:lnTo>
                        <a:pt x="60" y="94"/>
                      </a:lnTo>
                      <a:lnTo>
                        <a:pt x="60" y="94"/>
                      </a:lnTo>
                      <a:lnTo>
                        <a:pt x="60" y="94"/>
                      </a:lnTo>
                      <a:lnTo>
                        <a:pt x="60" y="94"/>
                      </a:lnTo>
                      <a:lnTo>
                        <a:pt x="54" y="100"/>
                      </a:lnTo>
                      <a:lnTo>
                        <a:pt x="54" y="100"/>
                      </a:lnTo>
                      <a:lnTo>
                        <a:pt x="54" y="100"/>
                      </a:lnTo>
                      <a:lnTo>
                        <a:pt x="54" y="100"/>
                      </a:lnTo>
                      <a:lnTo>
                        <a:pt x="48" y="102"/>
                      </a:lnTo>
                      <a:lnTo>
                        <a:pt x="48" y="102"/>
                      </a:lnTo>
                      <a:lnTo>
                        <a:pt x="40" y="104"/>
                      </a:lnTo>
                      <a:lnTo>
                        <a:pt x="40" y="104"/>
                      </a:lnTo>
                      <a:lnTo>
                        <a:pt x="32" y="102"/>
                      </a:lnTo>
                      <a:lnTo>
                        <a:pt x="32" y="102"/>
                      </a:lnTo>
                      <a:lnTo>
                        <a:pt x="26" y="100"/>
                      </a:lnTo>
                      <a:lnTo>
                        <a:pt x="26" y="100"/>
                      </a:lnTo>
                      <a:lnTo>
                        <a:pt x="26" y="100"/>
                      </a:lnTo>
                      <a:lnTo>
                        <a:pt x="26" y="100"/>
                      </a:lnTo>
                      <a:lnTo>
                        <a:pt x="20" y="94"/>
                      </a:lnTo>
                      <a:lnTo>
                        <a:pt x="20" y="94"/>
                      </a:lnTo>
                      <a:lnTo>
                        <a:pt x="20" y="94"/>
                      </a:lnTo>
                      <a:lnTo>
                        <a:pt x="20" y="94"/>
                      </a:lnTo>
                      <a:lnTo>
                        <a:pt x="18" y="88"/>
                      </a:lnTo>
                      <a:lnTo>
                        <a:pt x="18" y="88"/>
                      </a:lnTo>
                      <a:lnTo>
                        <a:pt x="18" y="86"/>
                      </a:lnTo>
                      <a:lnTo>
                        <a:pt x="18" y="86"/>
                      </a:lnTo>
                      <a:lnTo>
                        <a:pt x="16" y="80"/>
                      </a:lnTo>
                      <a:lnTo>
                        <a:pt x="16" y="80"/>
                      </a:lnTo>
                      <a:lnTo>
                        <a:pt x="18" y="74"/>
                      </a:lnTo>
                      <a:lnTo>
                        <a:pt x="18" y="74"/>
                      </a:lnTo>
                      <a:lnTo>
                        <a:pt x="18" y="72"/>
                      </a:lnTo>
                      <a:lnTo>
                        <a:pt x="18" y="72"/>
                      </a:lnTo>
                      <a:lnTo>
                        <a:pt x="20" y="66"/>
                      </a:lnTo>
                      <a:lnTo>
                        <a:pt x="20" y="66"/>
                      </a:lnTo>
                      <a:lnTo>
                        <a:pt x="20" y="66"/>
                      </a:lnTo>
                      <a:lnTo>
                        <a:pt x="20" y="66"/>
                      </a:lnTo>
                      <a:lnTo>
                        <a:pt x="26" y="60"/>
                      </a:lnTo>
                      <a:lnTo>
                        <a:pt x="26" y="60"/>
                      </a:lnTo>
                      <a:lnTo>
                        <a:pt x="26" y="60"/>
                      </a:lnTo>
                      <a:lnTo>
                        <a:pt x="26" y="60"/>
                      </a:lnTo>
                      <a:lnTo>
                        <a:pt x="32" y="58"/>
                      </a:lnTo>
                      <a:lnTo>
                        <a:pt x="32" y="58"/>
                      </a:lnTo>
                      <a:lnTo>
                        <a:pt x="40" y="56"/>
                      </a:lnTo>
                      <a:lnTo>
                        <a:pt x="40" y="56"/>
                      </a:lnTo>
                      <a:lnTo>
                        <a:pt x="48" y="58"/>
                      </a:lnTo>
                      <a:lnTo>
                        <a:pt x="48" y="58"/>
                      </a:lnTo>
                      <a:lnTo>
                        <a:pt x="54" y="60"/>
                      </a:lnTo>
                      <a:lnTo>
                        <a:pt x="54" y="60"/>
                      </a:lnTo>
                      <a:lnTo>
                        <a:pt x="54" y="60"/>
                      </a:lnTo>
                      <a:lnTo>
                        <a:pt x="54" y="60"/>
                      </a:lnTo>
                      <a:lnTo>
                        <a:pt x="60" y="66"/>
                      </a:lnTo>
                      <a:lnTo>
                        <a:pt x="60" y="66"/>
                      </a:lnTo>
                      <a:lnTo>
                        <a:pt x="60" y="66"/>
                      </a:lnTo>
                      <a:lnTo>
                        <a:pt x="60" y="66"/>
                      </a:lnTo>
                      <a:lnTo>
                        <a:pt x="62" y="72"/>
                      </a:lnTo>
                      <a:lnTo>
                        <a:pt x="62" y="72"/>
                      </a:lnTo>
                      <a:lnTo>
                        <a:pt x="62" y="74"/>
                      </a:lnTo>
                      <a:lnTo>
                        <a:pt x="62" y="74"/>
                      </a:lnTo>
                      <a:lnTo>
                        <a:pt x="64" y="80"/>
                      </a:lnTo>
                      <a:lnTo>
                        <a:pt x="64" y="80"/>
                      </a:lnTo>
                      <a:lnTo>
                        <a:pt x="62" y="86"/>
                      </a:lnTo>
                      <a:close/>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sp>
              <p:nvSpPr>
                <p:cNvPr id="12" name="Freeform 176"/>
                <p:cNvSpPr>
                  <a:spLocks noEditPoints="1"/>
                </p:cNvSpPr>
                <p:nvPr/>
              </p:nvSpPr>
              <p:spPr bwMode="auto">
                <a:xfrm>
                  <a:off x="3289300" y="1962150"/>
                  <a:ext cx="127000" cy="406400"/>
                </a:xfrm>
                <a:custGeom>
                  <a:avLst/>
                  <a:gdLst/>
                  <a:ahLst/>
                  <a:cxnLst>
                    <a:cxn ang="0">
                      <a:pos x="64" y="24"/>
                    </a:cxn>
                    <a:cxn ang="0">
                      <a:pos x="50" y="2"/>
                    </a:cxn>
                    <a:cxn ang="0">
                      <a:pos x="30" y="2"/>
                    </a:cxn>
                    <a:cxn ang="0">
                      <a:pos x="16" y="24"/>
                    </a:cxn>
                    <a:cxn ang="0">
                      <a:pos x="10" y="150"/>
                    </a:cxn>
                    <a:cxn ang="0">
                      <a:pos x="0" y="176"/>
                    </a:cxn>
                    <a:cxn ang="0">
                      <a:pos x="4" y="194"/>
                    </a:cxn>
                    <a:cxn ang="0">
                      <a:pos x="16" y="232"/>
                    </a:cxn>
                    <a:cxn ang="0">
                      <a:pos x="24" y="248"/>
                    </a:cxn>
                    <a:cxn ang="0">
                      <a:pos x="40" y="256"/>
                    </a:cxn>
                    <a:cxn ang="0">
                      <a:pos x="62" y="242"/>
                    </a:cxn>
                    <a:cxn ang="0">
                      <a:pos x="64" y="208"/>
                    </a:cxn>
                    <a:cxn ang="0">
                      <a:pos x="78" y="186"/>
                    </a:cxn>
                    <a:cxn ang="0">
                      <a:pos x="78" y="166"/>
                    </a:cxn>
                    <a:cxn ang="0">
                      <a:pos x="64" y="144"/>
                    </a:cxn>
                    <a:cxn ang="0">
                      <a:pos x="32" y="20"/>
                    </a:cxn>
                    <a:cxn ang="0">
                      <a:pos x="40" y="16"/>
                    </a:cxn>
                    <a:cxn ang="0">
                      <a:pos x="46" y="18"/>
                    </a:cxn>
                    <a:cxn ang="0">
                      <a:pos x="48" y="136"/>
                    </a:cxn>
                    <a:cxn ang="0">
                      <a:pos x="40" y="136"/>
                    </a:cxn>
                    <a:cxn ang="0">
                      <a:pos x="48" y="232"/>
                    </a:cxn>
                    <a:cxn ang="0">
                      <a:pos x="46" y="238"/>
                    </a:cxn>
                    <a:cxn ang="0">
                      <a:pos x="40" y="240"/>
                    </a:cxn>
                    <a:cxn ang="0">
                      <a:pos x="32" y="236"/>
                    </a:cxn>
                    <a:cxn ang="0">
                      <a:pos x="32" y="216"/>
                    </a:cxn>
                    <a:cxn ang="0">
                      <a:pos x="48" y="216"/>
                    </a:cxn>
                    <a:cxn ang="0">
                      <a:pos x="62" y="182"/>
                    </a:cxn>
                    <a:cxn ang="0">
                      <a:pos x="60" y="190"/>
                    </a:cxn>
                    <a:cxn ang="0">
                      <a:pos x="60" y="190"/>
                    </a:cxn>
                    <a:cxn ang="0">
                      <a:pos x="54" y="196"/>
                    </a:cxn>
                    <a:cxn ang="0">
                      <a:pos x="48" y="198"/>
                    </a:cxn>
                    <a:cxn ang="0">
                      <a:pos x="32" y="198"/>
                    </a:cxn>
                    <a:cxn ang="0">
                      <a:pos x="26" y="196"/>
                    </a:cxn>
                    <a:cxn ang="0">
                      <a:pos x="20" y="190"/>
                    </a:cxn>
                    <a:cxn ang="0">
                      <a:pos x="20" y="190"/>
                    </a:cxn>
                    <a:cxn ang="0">
                      <a:pos x="18" y="182"/>
                    </a:cxn>
                    <a:cxn ang="0">
                      <a:pos x="16" y="176"/>
                    </a:cxn>
                    <a:cxn ang="0">
                      <a:pos x="18" y="168"/>
                    </a:cxn>
                    <a:cxn ang="0">
                      <a:pos x="20" y="162"/>
                    </a:cxn>
                    <a:cxn ang="0">
                      <a:pos x="26" y="156"/>
                    </a:cxn>
                    <a:cxn ang="0">
                      <a:pos x="26" y="156"/>
                    </a:cxn>
                    <a:cxn ang="0">
                      <a:pos x="40" y="152"/>
                    </a:cxn>
                    <a:cxn ang="0">
                      <a:pos x="48" y="154"/>
                    </a:cxn>
                    <a:cxn ang="0">
                      <a:pos x="54" y="156"/>
                    </a:cxn>
                    <a:cxn ang="0">
                      <a:pos x="60" y="162"/>
                    </a:cxn>
                    <a:cxn ang="0">
                      <a:pos x="62" y="168"/>
                    </a:cxn>
                    <a:cxn ang="0">
                      <a:pos x="62" y="170"/>
                    </a:cxn>
                    <a:cxn ang="0">
                      <a:pos x="62" y="182"/>
                    </a:cxn>
                  </a:cxnLst>
                  <a:rect l="0" t="0" r="r" b="b"/>
                  <a:pathLst>
                    <a:path w="80" h="256">
                      <a:moveTo>
                        <a:pt x="64" y="144"/>
                      </a:moveTo>
                      <a:lnTo>
                        <a:pt x="64" y="24"/>
                      </a:lnTo>
                      <a:lnTo>
                        <a:pt x="64" y="24"/>
                      </a:lnTo>
                      <a:lnTo>
                        <a:pt x="62" y="14"/>
                      </a:lnTo>
                      <a:lnTo>
                        <a:pt x="56" y="8"/>
                      </a:lnTo>
                      <a:lnTo>
                        <a:pt x="50" y="2"/>
                      </a:lnTo>
                      <a:lnTo>
                        <a:pt x="40" y="0"/>
                      </a:lnTo>
                      <a:lnTo>
                        <a:pt x="40" y="0"/>
                      </a:lnTo>
                      <a:lnTo>
                        <a:pt x="30" y="2"/>
                      </a:lnTo>
                      <a:lnTo>
                        <a:pt x="24" y="8"/>
                      </a:lnTo>
                      <a:lnTo>
                        <a:pt x="18" y="14"/>
                      </a:lnTo>
                      <a:lnTo>
                        <a:pt x="16" y="24"/>
                      </a:lnTo>
                      <a:lnTo>
                        <a:pt x="16" y="144"/>
                      </a:lnTo>
                      <a:lnTo>
                        <a:pt x="16" y="144"/>
                      </a:lnTo>
                      <a:lnTo>
                        <a:pt x="10" y="150"/>
                      </a:lnTo>
                      <a:lnTo>
                        <a:pt x="4" y="158"/>
                      </a:lnTo>
                      <a:lnTo>
                        <a:pt x="2" y="166"/>
                      </a:lnTo>
                      <a:lnTo>
                        <a:pt x="0" y="176"/>
                      </a:lnTo>
                      <a:lnTo>
                        <a:pt x="0" y="176"/>
                      </a:lnTo>
                      <a:lnTo>
                        <a:pt x="2" y="186"/>
                      </a:lnTo>
                      <a:lnTo>
                        <a:pt x="4" y="194"/>
                      </a:lnTo>
                      <a:lnTo>
                        <a:pt x="10" y="202"/>
                      </a:lnTo>
                      <a:lnTo>
                        <a:pt x="16" y="208"/>
                      </a:lnTo>
                      <a:lnTo>
                        <a:pt x="16" y="232"/>
                      </a:lnTo>
                      <a:lnTo>
                        <a:pt x="16" y="232"/>
                      </a:lnTo>
                      <a:lnTo>
                        <a:pt x="18" y="242"/>
                      </a:lnTo>
                      <a:lnTo>
                        <a:pt x="24" y="248"/>
                      </a:lnTo>
                      <a:lnTo>
                        <a:pt x="30" y="254"/>
                      </a:lnTo>
                      <a:lnTo>
                        <a:pt x="40" y="256"/>
                      </a:lnTo>
                      <a:lnTo>
                        <a:pt x="40" y="256"/>
                      </a:lnTo>
                      <a:lnTo>
                        <a:pt x="50" y="254"/>
                      </a:lnTo>
                      <a:lnTo>
                        <a:pt x="56" y="248"/>
                      </a:lnTo>
                      <a:lnTo>
                        <a:pt x="62" y="242"/>
                      </a:lnTo>
                      <a:lnTo>
                        <a:pt x="64" y="232"/>
                      </a:lnTo>
                      <a:lnTo>
                        <a:pt x="64" y="208"/>
                      </a:lnTo>
                      <a:lnTo>
                        <a:pt x="64" y="208"/>
                      </a:lnTo>
                      <a:lnTo>
                        <a:pt x="70" y="202"/>
                      </a:lnTo>
                      <a:lnTo>
                        <a:pt x="76" y="194"/>
                      </a:lnTo>
                      <a:lnTo>
                        <a:pt x="78" y="186"/>
                      </a:lnTo>
                      <a:lnTo>
                        <a:pt x="80" y="176"/>
                      </a:lnTo>
                      <a:lnTo>
                        <a:pt x="80" y="176"/>
                      </a:lnTo>
                      <a:lnTo>
                        <a:pt x="78" y="166"/>
                      </a:lnTo>
                      <a:lnTo>
                        <a:pt x="76" y="158"/>
                      </a:lnTo>
                      <a:lnTo>
                        <a:pt x="70" y="150"/>
                      </a:lnTo>
                      <a:lnTo>
                        <a:pt x="64" y="144"/>
                      </a:lnTo>
                      <a:close/>
                      <a:moveTo>
                        <a:pt x="32" y="24"/>
                      </a:moveTo>
                      <a:lnTo>
                        <a:pt x="32" y="24"/>
                      </a:lnTo>
                      <a:lnTo>
                        <a:pt x="32" y="20"/>
                      </a:lnTo>
                      <a:lnTo>
                        <a:pt x="34" y="18"/>
                      </a:lnTo>
                      <a:lnTo>
                        <a:pt x="36" y="16"/>
                      </a:lnTo>
                      <a:lnTo>
                        <a:pt x="40" y="16"/>
                      </a:lnTo>
                      <a:lnTo>
                        <a:pt x="40" y="16"/>
                      </a:lnTo>
                      <a:lnTo>
                        <a:pt x="44" y="16"/>
                      </a:lnTo>
                      <a:lnTo>
                        <a:pt x="46" y="18"/>
                      </a:lnTo>
                      <a:lnTo>
                        <a:pt x="48" y="20"/>
                      </a:lnTo>
                      <a:lnTo>
                        <a:pt x="48" y="24"/>
                      </a:lnTo>
                      <a:lnTo>
                        <a:pt x="48" y="136"/>
                      </a:lnTo>
                      <a:lnTo>
                        <a:pt x="48" y="136"/>
                      </a:lnTo>
                      <a:lnTo>
                        <a:pt x="40" y="136"/>
                      </a:lnTo>
                      <a:lnTo>
                        <a:pt x="40" y="136"/>
                      </a:lnTo>
                      <a:lnTo>
                        <a:pt x="32" y="136"/>
                      </a:lnTo>
                      <a:lnTo>
                        <a:pt x="32" y="24"/>
                      </a:lnTo>
                      <a:close/>
                      <a:moveTo>
                        <a:pt x="48" y="232"/>
                      </a:moveTo>
                      <a:lnTo>
                        <a:pt x="48" y="232"/>
                      </a:lnTo>
                      <a:lnTo>
                        <a:pt x="48" y="236"/>
                      </a:lnTo>
                      <a:lnTo>
                        <a:pt x="46" y="238"/>
                      </a:lnTo>
                      <a:lnTo>
                        <a:pt x="44" y="240"/>
                      </a:lnTo>
                      <a:lnTo>
                        <a:pt x="40" y="240"/>
                      </a:lnTo>
                      <a:lnTo>
                        <a:pt x="40" y="240"/>
                      </a:lnTo>
                      <a:lnTo>
                        <a:pt x="36" y="240"/>
                      </a:lnTo>
                      <a:lnTo>
                        <a:pt x="34" y="238"/>
                      </a:lnTo>
                      <a:lnTo>
                        <a:pt x="32" y="236"/>
                      </a:lnTo>
                      <a:lnTo>
                        <a:pt x="32" y="232"/>
                      </a:lnTo>
                      <a:lnTo>
                        <a:pt x="32" y="216"/>
                      </a:lnTo>
                      <a:lnTo>
                        <a:pt x="32" y="216"/>
                      </a:lnTo>
                      <a:lnTo>
                        <a:pt x="40" y="216"/>
                      </a:lnTo>
                      <a:lnTo>
                        <a:pt x="40" y="216"/>
                      </a:lnTo>
                      <a:lnTo>
                        <a:pt x="48" y="216"/>
                      </a:lnTo>
                      <a:lnTo>
                        <a:pt x="48" y="232"/>
                      </a:lnTo>
                      <a:close/>
                      <a:moveTo>
                        <a:pt x="62" y="182"/>
                      </a:moveTo>
                      <a:lnTo>
                        <a:pt x="62" y="182"/>
                      </a:lnTo>
                      <a:lnTo>
                        <a:pt x="62" y="184"/>
                      </a:lnTo>
                      <a:lnTo>
                        <a:pt x="62" y="184"/>
                      </a:lnTo>
                      <a:lnTo>
                        <a:pt x="60" y="190"/>
                      </a:lnTo>
                      <a:lnTo>
                        <a:pt x="60" y="190"/>
                      </a:lnTo>
                      <a:lnTo>
                        <a:pt x="60" y="190"/>
                      </a:lnTo>
                      <a:lnTo>
                        <a:pt x="60" y="190"/>
                      </a:lnTo>
                      <a:lnTo>
                        <a:pt x="54" y="196"/>
                      </a:lnTo>
                      <a:lnTo>
                        <a:pt x="54" y="196"/>
                      </a:lnTo>
                      <a:lnTo>
                        <a:pt x="54" y="196"/>
                      </a:lnTo>
                      <a:lnTo>
                        <a:pt x="54" y="196"/>
                      </a:lnTo>
                      <a:lnTo>
                        <a:pt x="48" y="198"/>
                      </a:lnTo>
                      <a:lnTo>
                        <a:pt x="48" y="198"/>
                      </a:lnTo>
                      <a:lnTo>
                        <a:pt x="40" y="200"/>
                      </a:lnTo>
                      <a:lnTo>
                        <a:pt x="40" y="200"/>
                      </a:lnTo>
                      <a:lnTo>
                        <a:pt x="32" y="198"/>
                      </a:lnTo>
                      <a:lnTo>
                        <a:pt x="32" y="198"/>
                      </a:lnTo>
                      <a:lnTo>
                        <a:pt x="26" y="196"/>
                      </a:lnTo>
                      <a:lnTo>
                        <a:pt x="26" y="196"/>
                      </a:lnTo>
                      <a:lnTo>
                        <a:pt x="26" y="196"/>
                      </a:lnTo>
                      <a:lnTo>
                        <a:pt x="26" y="196"/>
                      </a:lnTo>
                      <a:lnTo>
                        <a:pt x="20" y="190"/>
                      </a:lnTo>
                      <a:lnTo>
                        <a:pt x="20" y="190"/>
                      </a:lnTo>
                      <a:lnTo>
                        <a:pt x="20" y="190"/>
                      </a:lnTo>
                      <a:lnTo>
                        <a:pt x="20" y="190"/>
                      </a:lnTo>
                      <a:lnTo>
                        <a:pt x="18" y="184"/>
                      </a:lnTo>
                      <a:lnTo>
                        <a:pt x="18" y="184"/>
                      </a:lnTo>
                      <a:lnTo>
                        <a:pt x="18" y="182"/>
                      </a:lnTo>
                      <a:lnTo>
                        <a:pt x="18" y="182"/>
                      </a:lnTo>
                      <a:lnTo>
                        <a:pt x="16" y="176"/>
                      </a:lnTo>
                      <a:lnTo>
                        <a:pt x="16" y="176"/>
                      </a:lnTo>
                      <a:lnTo>
                        <a:pt x="18" y="170"/>
                      </a:lnTo>
                      <a:lnTo>
                        <a:pt x="18" y="170"/>
                      </a:lnTo>
                      <a:lnTo>
                        <a:pt x="18" y="168"/>
                      </a:lnTo>
                      <a:lnTo>
                        <a:pt x="18" y="168"/>
                      </a:lnTo>
                      <a:lnTo>
                        <a:pt x="20" y="162"/>
                      </a:lnTo>
                      <a:lnTo>
                        <a:pt x="20" y="162"/>
                      </a:lnTo>
                      <a:lnTo>
                        <a:pt x="20" y="162"/>
                      </a:lnTo>
                      <a:lnTo>
                        <a:pt x="20" y="162"/>
                      </a:lnTo>
                      <a:lnTo>
                        <a:pt x="26" y="156"/>
                      </a:lnTo>
                      <a:lnTo>
                        <a:pt x="26" y="156"/>
                      </a:lnTo>
                      <a:lnTo>
                        <a:pt x="26" y="156"/>
                      </a:lnTo>
                      <a:lnTo>
                        <a:pt x="26" y="156"/>
                      </a:lnTo>
                      <a:lnTo>
                        <a:pt x="32" y="154"/>
                      </a:lnTo>
                      <a:lnTo>
                        <a:pt x="32" y="154"/>
                      </a:lnTo>
                      <a:lnTo>
                        <a:pt x="40" y="152"/>
                      </a:lnTo>
                      <a:lnTo>
                        <a:pt x="40" y="152"/>
                      </a:lnTo>
                      <a:lnTo>
                        <a:pt x="48" y="154"/>
                      </a:lnTo>
                      <a:lnTo>
                        <a:pt x="48" y="154"/>
                      </a:lnTo>
                      <a:lnTo>
                        <a:pt x="54" y="156"/>
                      </a:lnTo>
                      <a:lnTo>
                        <a:pt x="54" y="156"/>
                      </a:lnTo>
                      <a:lnTo>
                        <a:pt x="54" y="156"/>
                      </a:lnTo>
                      <a:lnTo>
                        <a:pt x="54" y="156"/>
                      </a:lnTo>
                      <a:lnTo>
                        <a:pt x="60" y="162"/>
                      </a:lnTo>
                      <a:lnTo>
                        <a:pt x="60" y="162"/>
                      </a:lnTo>
                      <a:lnTo>
                        <a:pt x="60" y="162"/>
                      </a:lnTo>
                      <a:lnTo>
                        <a:pt x="60" y="162"/>
                      </a:lnTo>
                      <a:lnTo>
                        <a:pt x="62" y="168"/>
                      </a:lnTo>
                      <a:lnTo>
                        <a:pt x="62" y="168"/>
                      </a:lnTo>
                      <a:lnTo>
                        <a:pt x="62" y="170"/>
                      </a:lnTo>
                      <a:lnTo>
                        <a:pt x="62" y="170"/>
                      </a:lnTo>
                      <a:lnTo>
                        <a:pt x="64" y="176"/>
                      </a:lnTo>
                      <a:lnTo>
                        <a:pt x="64" y="176"/>
                      </a:lnTo>
                      <a:lnTo>
                        <a:pt x="62" y="182"/>
                      </a:lnTo>
                      <a:close/>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grpSp>
        </p:grpSp>
        <p:sp>
          <p:nvSpPr>
            <p:cNvPr id="14" name="文本框 70"/>
            <p:cNvSpPr txBox="1"/>
            <p:nvPr/>
          </p:nvSpPr>
          <p:spPr>
            <a:xfrm>
              <a:off x="1071054" y="3002332"/>
              <a:ext cx="1489385" cy="466295"/>
            </a:xfrm>
            <a:prstGeom prst="rect">
              <a:avLst/>
            </a:prstGeom>
            <a:noFill/>
          </p:spPr>
          <p:txBody>
            <a:bodyPr wrap="square" rtlCol="0">
              <a:spAutoFit/>
            </a:bodyPr>
            <a:lstStyle/>
            <a:p>
              <a:pPr algn="ctr"/>
              <a:r>
                <a:rPr lang="en-MY" altLang="zh-CN" sz="2400" b="1" dirty="0">
                  <a:solidFill>
                    <a:srgbClr val="00B0F0"/>
                  </a:solidFill>
                </a:rPr>
                <a:t>1</a:t>
              </a:r>
              <a:endParaRPr lang="zh-CN" altLang="en-US" sz="2400" b="1" dirty="0">
                <a:solidFill>
                  <a:srgbClr val="00B0F0"/>
                </a:solidFill>
              </a:endParaRPr>
            </a:p>
          </p:txBody>
        </p:sp>
        <p:sp>
          <p:nvSpPr>
            <p:cNvPr id="15" name="文本框 71"/>
            <p:cNvSpPr txBox="1"/>
            <p:nvPr/>
          </p:nvSpPr>
          <p:spPr>
            <a:xfrm>
              <a:off x="1071054" y="3458971"/>
              <a:ext cx="1489384" cy="1020857"/>
            </a:xfrm>
            <a:prstGeom prst="rect">
              <a:avLst/>
            </a:prstGeom>
            <a:noFill/>
          </p:spPr>
          <p:txBody>
            <a:bodyPr wrap="square" rtlCol="0">
              <a:spAutoFit/>
            </a:bodyPr>
            <a:lstStyle/>
            <a:p>
              <a:pPr algn="ctr">
                <a:lnSpc>
                  <a:spcPct val="150000"/>
                </a:lnSpc>
              </a:pPr>
              <a:r>
                <a:rPr lang="en-US" sz="1400" dirty="0" smtClean="0">
                  <a:solidFill>
                    <a:schemeClr val="bg1"/>
                  </a:solidFill>
                  <a:latin typeface="Century Gothic" panose="020B0502020202020204" pitchFamily="34" charset="0"/>
                </a:rPr>
                <a:t>Security Assessment Services</a:t>
              </a:r>
              <a:endParaRPr lang="en-US" sz="1400" dirty="0">
                <a:solidFill>
                  <a:schemeClr val="bg1"/>
                </a:solidFill>
                <a:latin typeface="Century Gothic" panose="020B0502020202020204" pitchFamily="34" charset="0"/>
              </a:endParaRPr>
            </a:p>
          </p:txBody>
        </p:sp>
      </p:grpSp>
      <p:grpSp>
        <p:nvGrpSpPr>
          <p:cNvPr id="964" name="组合 963"/>
          <p:cNvGrpSpPr/>
          <p:nvPr/>
        </p:nvGrpSpPr>
        <p:grpSpPr>
          <a:xfrm>
            <a:off x="3032689" y="1759592"/>
            <a:ext cx="1882066" cy="3410775"/>
            <a:chOff x="3052168" y="1777528"/>
            <a:chExt cx="1882066" cy="3410775"/>
          </a:xfrm>
        </p:grpSpPr>
        <p:sp>
          <p:nvSpPr>
            <p:cNvPr id="5" name="矩形: 圆角 5"/>
            <p:cNvSpPr/>
            <p:nvPr/>
          </p:nvSpPr>
          <p:spPr>
            <a:xfrm>
              <a:off x="3052169" y="2172625"/>
              <a:ext cx="1882065" cy="3015678"/>
            </a:xfrm>
            <a:prstGeom prst="roundRect">
              <a:avLst>
                <a:gd name="adj" fmla="val 4746"/>
              </a:avLst>
            </a:prstGeom>
            <a:noFill/>
            <a:ln>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78"/>
            <p:cNvSpPr txBox="1"/>
            <p:nvPr/>
          </p:nvSpPr>
          <p:spPr>
            <a:xfrm>
              <a:off x="3248508" y="3002332"/>
              <a:ext cx="1489386" cy="466294"/>
            </a:xfrm>
            <a:prstGeom prst="rect">
              <a:avLst/>
            </a:prstGeom>
            <a:noFill/>
          </p:spPr>
          <p:txBody>
            <a:bodyPr wrap="square" rtlCol="0">
              <a:spAutoFit/>
            </a:bodyPr>
            <a:lstStyle/>
            <a:p>
              <a:pPr algn="ctr"/>
              <a:r>
                <a:rPr lang="en-MY" altLang="zh-CN" sz="2400" b="1" dirty="0">
                  <a:solidFill>
                    <a:srgbClr val="00B0F0"/>
                  </a:solidFill>
                </a:rPr>
                <a:t>2</a:t>
              </a:r>
              <a:endParaRPr lang="zh-CN" altLang="en-US" sz="2400" b="1" dirty="0">
                <a:solidFill>
                  <a:srgbClr val="00B0F0"/>
                </a:solidFill>
              </a:endParaRPr>
            </a:p>
          </p:txBody>
        </p:sp>
        <p:sp>
          <p:nvSpPr>
            <p:cNvPr id="19" name="文本框 79"/>
            <p:cNvSpPr txBox="1"/>
            <p:nvPr/>
          </p:nvSpPr>
          <p:spPr>
            <a:xfrm>
              <a:off x="3052168" y="3458971"/>
              <a:ext cx="1882066" cy="697692"/>
            </a:xfrm>
            <a:prstGeom prst="rect">
              <a:avLst/>
            </a:prstGeom>
            <a:noFill/>
          </p:spPr>
          <p:txBody>
            <a:bodyPr wrap="square" rtlCol="0">
              <a:spAutoFit/>
            </a:bodyPr>
            <a:lstStyle/>
            <a:p>
              <a:pPr algn="ctr">
                <a:lnSpc>
                  <a:spcPct val="150000"/>
                </a:lnSpc>
              </a:pPr>
              <a:r>
                <a:rPr lang="en-US" sz="1400" dirty="0">
                  <a:solidFill>
                    <a:schemeClr val="bg1"/>
                  </a:solidFill>
                  <a:latin typeface="Century Gothic" panose="020B0502020202020204" pitchFamily="34" charset="0"/>
                </a:rPr>
                <a:t>Locate Virus &amp; Contain</a:t>
              </a:r>
              <a:endParaRPr lang="en-US" sz="1400" dirty="0">
                <a:solidFill>
                  <a:schemeClr val="bg1"/>
                </a:solidFill>
                <a:latin typeface="Century Gothic" panose="020B0502020202020204" pitchFamily="34" charset="0"/>
              </a:endParaRPr>
            </a:p>
          </p:txBody>
        </p:sp>
        <p:grpSp>
          <p:nvGrpSpPr>
            <p:cNvPr id="58" name="组合 57"/>
            <p:cNvGrpSpPr/>
            <p:nvPr/>
          </p:nvGrpSpPr>
          <p:grpSpPr>
            <a:xfrm>
              <a:off x="3611773" y="1777528"/>
              <a:ext cx="762856" cy="762855"/>
              <a:chOff x="3712197" y="2080415"/>
              <a:chExt cx="562011" cy="562010"/>
            </a:xfrm>
          </p:grpSpPr>
          <p:sp>
            <p:nvSpPr>
              <p:cNvPr id="16" name="椭圆 72"/>
              <p:cNvSpPr/>
              <p:nvPr/>
            </p:nvSpPr>
            <p:spPr>
              <a:xfrm>
                <a:off x="3712197" y="2080415"/>
                <a:ext cx="562011" cy="56201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Group 36"/>
              <p:cNvGrpSpPr/>
              <p:nvPr/>
            </p:nvGrpSpPr>
            <p:grpSpPr>
              <a:xfrm>
                <a:off x="3869614" y="2237832"/>
                <a:ext cx="247177" cy="247177"/>
                <a:chOff x="5588000" y="1962150"/>
                <a:chExt cx="406400" cy="406400"/>
              </a:xfrm>
              <a:solidFill>
                <a:schemeClr val="bg1"/>
              </a:solidFill>
            </p:grpSpPr>
            <p:sp>
              <p:nvSpPr>
                <p:cNvPr id="21" name="Freeform 106"/>
                <p:cNvSpPr>
                  <a:spLocks noEditPoints="1"/>
                </p:cNvSpPr>
                <p:nvPr/>
              </p:nvSpPr>
              <p:spPr bwMode="auto">
                <a:xfrm>
                  <a:off x="5588000" y="1962150"/>
                  <a:ext cx="406400" cy="406400"/>
                </a:xfrm>
                <a:custGeom>
                  <a:avLst/>
                  <a:gdLst/>
                  <a:ahLst/>
                  <a:cxnLst>
                    <a:cxn ang="0">
                      <a:pos x="214" y="86"/>
                    </a:cxn>
                    <a:cxn ang="0">
                      <a:pos x="230" y="54"/>
                    </a:cxn>
                    <a:cxn ang="0">
                      <a:pos x="210" y="30"/>
                    </a:cxn>
                    <a:cxn ang="0">
                      <a:pos x="194" y="26"/>
                    </a:cxn>
                    <a:cxn ang="0">
                      <a:pos x="160" y="38"/>
                    </a:cxn>
                    <a:cxn ang="0">
                      <a:pos x="150" y="4"/>
                    </a:cxn>
                    <a:cxn ang="0">
                      <a:pos x="118" y="0"/>
                    </a:cxn>
                    <a:cxn ang="0">
                      <a:pos x="102" y="12"/>
                    </a:cxn>
                    <a:cxn ang="0">
                      <a:pos x="66" y="28"/>
                    </a:cxn>
                    <a:cxn ang="0">
                      <a:pos x="56" y="26"/>
                    </a:cxn>
                    <a:cxn ang="0">
                      <a:pos x="30" y="46"/>
                    </a:cxn>
                    <a:cxn ang="0">
                      <a:pos x="28" y="66"/>
                    </a:cxn>
                    <a:cxn ang="0">
                      <a:pos x="12" y="102"/>
                    </a:cxn>
                    <a:cxn ang="0">
                      <a:pos x="0" y="112"/>
                    </a:cxn>
                    <a:cxn ang="0">
                      <a:pos x="0" y="144"/>
                    </a:cxn>
                    <a:cxn ang="0">
                      <a:pos x="38" y="160"/>
                    </a:cxn>
                    <a:cxn ang="0">
                      <a:pos x="28" y="190"/>
                    </a:cxn>
                    <a:cxn ang="0">
                      <a:pos x="30" y="210"/>
                    </a:cxn>
                    <a:cxn ang="0">
                      <a:pos x="56" y="230"/>
                    </a:cxn>
                    <a:cxn ang="0">
                      <a:pos x="86" y="214"/>
                    </a:cxn>
                    <a:cxn ang="0">
                      <a:pos x="102" y="244"/>
                    </a:cxn>
                    <a:cxn ang="0">
                      <a:pos x="118" y="256"/>
                    </a:cxn>
                    <a:cxn ang="0">
                      <a:pos x="150" y="252"/>
                    </a:cxn>
                    <a:cxn ang="0">
                      <a:pos x="160" y="218"/>
                    </a:cxn>
                    <a:cxn ang="0">
                      <a:pos x="194" y="230"/>
                    </a:cxn>
                    <a:cxn ang="0">
                      <a:pos x="210" y="226"/>
                    </a:cxn>
                    <a:cxn ang="0">
                      <a:pos x="230" y="202"/>
                    </a:cxn>
                    <a:cxn ang="0">
                      <a:pos x="214" y="170"/>
                    </a:cxn>
                    <a:cxn ang="0">
                      <a:pos x="248" y="152"/>
                    </a:cxn>
                    <a:cxn ang="0">
                      <a:pos x="256" y="118"/>
                    </a:cxn>
                    <a:cxn ang="0">
                      <a:pos x="248" y="104"/>
                    </a:cxn>
                    <a:cxn ang="0">
                      <a:pos x="208" y="148"/>
                    </a:cxn>
                    <a:cxn ang="0">
                      <a:pos x="200" y="162"/>
                    </a:cxn>
                    <a:cxn ang="0">
                      <a:pos x="200" y="214"/>
                    </a:cxn>
                    <a:cxn ang="0">
                      <a:pos x="170" y="198"/>
                    </a:cxn>
                    <a:cxn ang="0">
                      <a:pos x="154" y="204"/>
                    </a:cxn>
                    <a:cxn ang="0">
                      <a:pos x="138" y="240"/>
                    </a:cxn>
                    <a:cxn ang="0">
                      <a:pos x="108" y="208"/>
                    </a:cxn>
                    <a:cxn ang="0">
                      <a:pos x="94" y="200"/>
                    </a:cxn>
                    <a:cxn ang="0">
                      <a:pos x="78" y="202"/>
                    </a:cxn>
                    <a:cxn ang="0">
                      <a:pos x="54" y="178"/>
                    </a:cxn>
                    <a:cxn ang="0">
                      <a:pos x="52" y="154"/>
                    </a:cxn>
                    <a:cxn ang="0">
                      <a:pos x="16" y="138"/>
                    </a:cxn>
                    <a:cxn ang="0">
                      <a:pos x="48" y="108"/>
                    </a:cxn>
                    <a:cxn ang="0">
                      <a:pos x="56" y="94"/>
                    </a:cxn>
                    <a:cxn ang="0">
                      <a:pos x="56" y="42"/>
                    </a:cxn>
                    <a:cxn ang="0">
                      <a:pos x="86" y="58"/>
                    </a:cxn>
                    <a:cxn ang="0">
                      <a:pos x="102" y="52"/>
                    </a:cxn>
                    <a:cxn ang="0">
                      <a:pos x="118" y="16"/>
                    </a:cxn>
                    <a:cxn ang="0">
                      <a:pos x="148" y="48"/>
                    </a:cxn>
                    <a:cxn ang="0">
                      <a:pos x="162" y="56"/>
                    </a:cxn>
                    <a:cxn ang="0">
                      <a:pos x="178" y="54"/>
                    </a:cxn>
                    <a:cxn ang="0">
                      <a:pos x="202" y="78"/>
                    </a:cxn>
                    <a:cxn ang="0">
                      <a:pos x="204" y="102"/>
                    </a:cxn>
                    <a:cxn ang="0">
                      <a:pos x="240" y="118"/>
                    </a:cxn>
                  </a:cxnLst>
                  <a:rect l="0" t="0" r="r" b="b"/>
                  <a:pathLst>
                    <a:path w="256" h="256">
                      <a:moveTo>
                        <a:pt x="244" y="102"/>
                      </a:moveTo>
                      <a:lnTo>
                        <a:pt x="218" y="96"/>
                      </a:lnTo>
                      <a:lnTo>
                        <a:pt x="218" y="96"/>
                      </a:lnTo>
                      <a:lnTo>
                        <a:pt x="214" y="86"/>
                      </a:lnTo>
                      <a:lnTo>
                        <a:pt x="228" y="66"/>
                      </a:lnTo>
                      <a:lnTo>
                        <a:pt x="228" y="66"/>
                      </a:lnTo>
                      <a:lnTo>
                        <a:pt x="230" y="60"/>
                      </a:lnTo>
                      <a:lnTo>
                        <a:pt x="230" y="54"/>
                      </a:lnTo>
                      <a:lnTo>
                        <a:pt x="230" y="50"/>
                      </a:lnTo>
                      <a:lnTo>
                        <a:pt x="226" y="46"/>
                      </a:lnTo>
                      <a:lnTo>
                        <a:pt x="210" y="30"/>
                      </a:lnTo>
                      <a:lnTo>
                        <a:pt x="210" y="30"/>
                      </a:lnTo>
                      <a:lnTo>
                        <a:pt x="206" y="26"/>
                      </a:lnTo>
                      <a:lnTo>
                        <a:pt x="200" y="26"/>
                      </a:lnTo>
                      <a:lnTo>
                        <a:pt x="200" y="26"/>
                      </a:lnTo>
                      <a:lnTo>
                        <a:pt x="194" y="26"/>
                      </a:lnTo>
                      <a:lnTo>
                        <a:pt x="190" y="28"/>
                      </a:lnTo>
                      <a:lnTo>
                        <a:pt x="170" y="42"/>
                      </a:lnTo>
                      <a:lnTo>
                        <a:pt x="170" y="42"/>
                      </a:lnTo>
                      <a:lnTo>
                        <a:pt x="160" y="38"/>
                      </a:lnTo>
                      <a:lnTo>
                        <a:pt x="154" y="12"/>
                      </a:lnTo>
                      <a:lnTo>
                        <a:pt x="154" y="12"/>
                      </a:lnTo>
                      <a:lnTo>
                        <a:pt x="152" y="8"/>
                      </a:lnTo>
                      <a:lnTo>
                        <a:pt x="150" y="4"/>
                      </a:lnTo>
                      <a:lnTo>
                        <a:pt x="144" y="0"/>
                      </a:lnTo>
                      <a:lnTo>
                        <a:pt x="138" y="0"/>
                      </a:lnTo>
                      <a:lnTo>
                        <a:pt x="118" y="0"/>
                      </a:lnTo>
                      <a:lnTo>
                        <a:pt x="118" y="0"/>
                      </a:lnTo>
                      <a:lnTo>
                        <a:pt x="112" y="0"/>
                      </a:lnTo>
                      <a:lnTo>
                        <a:pt x="106" y="4"/>
                      </a:lnTo>
                      <a:lnTo>
                        <a:pt x="104" y="8"/>
                      </a:lnTo>
                      <a:lnTo>
                        <a:pt x="102" y="12"/>
                      </a:lnTo>
                      <a:lnTo>
                        <a:pt x="96" y="38"/>
                      </a:lnTo>
                      <a:lnTo>
                        <a:pt x="96" y="38"/>
                      </a:lnTo>
                      <a:lnTo>
                        <a:pt x="86" y="42"/>
                      </a:lnTo>
                      <a:lnTo>
                        <a:pt x="66" y="28"/>
                      </a:lnTo>
                      <a:lnTo>
                        <a:pt x="66" y="28"/>
                      </a:lnTo>
                      <a:lnTo>
                        <a:pt x="62" y="26"/>
                      </a:lnTo>
                      <a:lnTo>
                        <a:pt x="56" y="26"/>
                      </a:lnTo>
                      <a:lnTo>
                        <a:pt x="56" y="26"/>
                      </a:lnTo>
                      <a:lnTo>
                        <a:pt x="50" y="26"/>
                      </a:lnTo>
                      <a:lnTo>
                        <a:pt x="46" y="30"/>
                      </a:lnTo>
                      <a:lnTo>
                        <a:pt x="30" y="46"/>
                      </a:lnTo>
                      <a:lnTo>
                        <a:pt x="30" y="46"/>
                      </a:lnTo>
                      <a:lnTo>
                        <a:pt x="26" y="50"/>
                      </a:lnTo>
                      <a:lnTo>
                        <a:pt x="26" y="54"/>
                      </a:lnTo>
                      <a:lnTo>
                        <a:pt x="26" y="60"/>
                      </a:lnTo>
                      <a:lnTo>
                        <a:pt x="28" y="66"/>
                      </a:lnTo>
                      <a:lnTo>
                        <a:pt x="42" y="86"/>
                      </a:lnTo>
                      <a:lnTo>
                        <a:pt x="42" y="86"/>
                      </a:lnTo>
                      <a:lnTo>
                        <a:pt x="38" y="96"/>
                      </a:lnTo>
                      <a:lnTo>
                        <a:pt x="12" y="102"/>
                      </a:lnTo>
                      <a:lnTo>
                        <a:pt x="12" y="102"/>
                      </a:lnTo>
                      <a:lnTo>
                        <a:pt x="8" y="104"/>
                      </a:lnTo>
                      <a:lnTo>
                        <a:pt x="4" y="106"/>
                      </a:lnTo>
                      <a:lnTo>
                        <a:pt x="0" y="112"/>
                      </a:lnTo>
                      <a:lnTo>
                        <a:pt x="0" y="118"/>
                      </a:lnTo>
                      <a:lnTo>
                        <a:pt x="0" y="138"/>
                      </a:lnTo>
                      <a:lnTo>
                        <a:pt x="0" y="138"/>
                      </a:lnTo>
                      <a:lnTo>
                        <a:pt x="0" y="144"/>
                      </a:lnTo>
                      <a:lnTo>
                        <a:pt x="4" y="150"/>
                      </a:lnTo>
                      <a:lnTo>
                        <a:pt x="8" y="152"/>
                      </a:lnTo>
                      <a:lnTo>
                        <a:pt x="12" y="154"/>
                      </a:lnTo>
                      <a:lnTo>
                        <a:pt x="38" y="160"/>
                      </a:lnTo>
                      <a:lnTo>
                        <a:pt x="38" y="160"/>
                      </a:lnTo>
                      <a:lnTo>
                        <a:pt x="42" y="170"/>
                      </a:lnTo>
                      <a:lnTo>
                        <a:pt x="28" y="190"/>
                      </a:lnTo>
                      <a:lnTo>
                        <a:pt x="28" y="190"/>
                      </a:lnTo>
                      <a:lnTo>
                        <a:pt x="26" y="196"/>
                      </a:lnTo>
                      <a:lnTo>
                        <a:pt x="26" y="202"/>
                      </a:lnTo>
                      <a:lnTo>
                        <a:pt x="26" y="206"/>
                      </a:lnTo>
                      <a:lnTo>
                        <a:pt x="30" y="210"/>
                      </a:lnTo>
                      <a:lnTo>
                        <a:pt x="46" y="226"/>
                      </a:lnTo>
                      <a:lnTo>
                        <a:pt x="46" y="226"/>
                      </a:lnTo>
                      <a:lnTo>
                        <a:pt x="50" y="230"/>
                      </a:lnTo>
                      <a:lnTo>
                        <a:pt x="56" y="230"/>
                      </a:lnTo>
                      <a:lnTo>
                        <a:pt x="56" y="230"/>
                      </a:lnTo>
                      <a:lnTo>
                        <a:pt x="62" y="230"/>
                      </a:lnTo>
                      <a:lnTo>
                        <a:pt x="66" y="228"/>
                      </a:lnTo>
                      <a:lnTo>
                        <a:pt x="86" y="214"/>
                      </a:lnTo>
                      <a:lnTo>
                        <a:pt x="86" y="214"/>
                      </a:lnTo>
                      <a:lnTo>
                        <a:pt x="96" y="218"/>
                      </a:lnTo>
                      <a:lnTo>
                        <a:pt x="102" y="244"/>
                      </a:lnTo>
                      <a:lnTo>
                        <a:pt x="102" y="244"/>
                      </a:lnTo>
                      <a:lnTo>
                        <a:pt x="104" y="248"/>
                      </a:lnTo>
                      <a:lnTo>
                        <a:pt x="106" y="252"/>
                      </a:lnTo>
                      <a:lnTo>
                        <a:pt x="112" y="256"/>
                      </a:lnTo>
                      <a:lnTo>
                        <a:pt x="118" y="256"/>
                      </a:lnTo>
                      <a:lnTo>
                        <a:pt x="138" y="256"/>
                      </a:lnTo>
                      <a:lnTo>
                        <a:pt x="138" y="256"/>
                      </a:lnTo>
                      <a:lnTo>
                        <a:pt x="144" y="256"/>
                      </a:lnTo>
                      <a:lnTo>
                        <a:pt x="150" y="252"/>
                      </a:lnTo>
                      <a:lnTo>
                        <a:pt x="152" y="248"/>
                      </a:lnTo>
                      <a:lnTo>
                        <a:pt x="154" y="244"/>
                      </a:lnTo>
                      <a:lnTo>
                        <a:pt x="160" y="218"/>
                      </a:lnTo>
                      <a:lnTo>
                        <a:pt x="160" y="218"/>
                      </a:lnTo>
                      <a:lnTo>
                        <a:pt x="170" y="214"/>
                      </a:lnTo>
                      <a:lnTo>
                        <a:pt x="190" y="228"/>
                      </a:lnTo>
                      <a:lnTo>
                        <a:pt x="190" y="228"/>
                      </a:lnTo>
                      <a:lnTo>
                        <a:pt x="194" y="230"/>
                      </a:lnTo>
                      <a:lnTo>
                        <a:pt x="200" y="230"/>
                      </a:lnTo>
                      <a:lnTo>
                        <a:pt x="200" y="230"/>
                      </a:lnTo>
                      <a:lnTo>
                        <a:pt x="206" y="230"/>
                      </a:lnTo>
                      <a:lnTo>
                        <a:pt x="210" y="226"/>
                      </a:lnTo>
                      <a:lnTo>
                        <a:pt x="226" y="210"/>
                      </a:lnTo>
                      <a:lnTo>
                        <a:pt x="226" y="210"/>
                      </a:lnTo>
                      <a:lnTo>
                        <a:pt x="230" y="206"/>
                      </a:lnTo>
                      <a:lnTo>
                        <a:pt x="230" y="202"/>
                      </a:lnTo>
                      <a:lnTo>
                        <a:pt x="230" y="196"/>
                      </a:lnTo>
                      <a:lnTo>
                        <a:pt x="228" y="190"/>
                      </a:lnTo>
                      <a:lnTo>
                        <a:pt x="214" y="170"/>
                      </a:lnTo>
                      <a:lnTo>
                        <a:pt x="214" y="170"/>
                      </a:lnTo>
                      <a:lnTo>
                        <a:pt x="218" y="160"/>
                      </a:lnTo>
                      <a:lnTo>
                        <a:pt x="244" y="154"/>
                      </a:lnTo>
                      <a:lnTo>
                        <a:pt x="244" y="154"/>
                      </a:lnTo>
                      <a:lnTo>
                        <a:pt x="248" y="152"/>
                      </a:lnTo>
                      <a:lnTo>
                        <a:pt x="252" y="150"/>
                      </a:lnTo>
                      <a:lnTo>
                        <a:pt x="256" y="144"/>
                      </a:lnTo>
                      <a:lnTo>
                        <a:pt x="256" y="138"/>
                      </a:lnTo>
                      <a:lnTo>
                        <a:pt x="256" y="118"/>
                      </a:lnTo>
                      <a:lnTo>
                        <a:pt x="256" y="118"/>
                      </a:lnTo>
                      <a:lnTo>
                        <a:pt x="256" y="112"/>
                      </a:lnTo>
                      <a:lnTo>
                        <a:pt x="252" y="106"/>
                      </a:lnTo>
                      <a:lnTo>
                        <a:pt x="248" y="104"/>
                      </a:lnTo>
                      <a:lnTo>
                        <a:pt x="244" y="102"/>
                      </a:lnTo>
                      <a:close/>
                      <a:moveTo>
                        <a:pt x="216" y="144"/>
                      </a:moveTo>
                      <a:lnTo>
                        <a:pt x="216" y="144"/>
                      </a:lnTo>
                      <a:lnTo>
                        <a:pt x="208" y="148"/>
                      </a:lnTo>
                      <a:lnTo>
                        <a:pt x="204" y="154"/>
                      </a:lnTo>
                      <a:lnTo>
                        <a:pt x="204" y="154"/>
                      </a:lnTo>
                      <a:lnTo>
                        <a:pt x="200" y="162"/>
                      </a:lnTo>
                      <a:lnTo>
                        <a:pt x="200" y="162"/>
                      </a:lnTo>
                      <a:lnTo>
                        <a:pt x="198" y="170"/>
                      </a:lnTo>
                      <a:lnTo>
                        <a:pt x="202" y="178"/>
                      </a:lnTo>
                      <a:lnTo>
                        <a:pt x="214" y="200"/>
                      </a:lnTo>
                      <a:lnTo>
                        <a:pt x="200" y="214"/>
                      </a:lnTo>
                      <a:lnTo>
                        <a:pt x="178" y="202"/>
                      </a:lnTo>
                      <a:lnTo>
                        <a:pt x="178" y="202"/>
                      </a:lnTo>
                      <a:lnTo>
                        <a:pt x="174" y="198"/>
                      </a:lnTo>
                      <a:lnTo>
                        <a:pt x="170" y="198"/>
                      </a:lnTo>
                      <a:lnTo>
                        <a:pt x="170" y="198"/>
                      </a:lnTo>
                      <a:lnTo>
                        <a:pt x="162" y="200"/>
                      </a:lnTo>
                      <a:lnTo>
                        <a:pt x="162" y="200"/>
                      </a:lnTo>
                      <a:lnTo>
                        <a:pt x="154" y="204"/>
                      </a:lnTo>
                      <a:lnTo>
                        <a:pt x="154" y="204"/>
                      </a:lnTo>
                      <a:lnTo>
                        <a:pt x="148" y="208"/>
                      </a:lnTo>
                      <a:lnTo>
                        <a:pt x="144" y="216"/>
                      </a:lnTo>
                      <a:lnTo>
                        <a:pt x="138" y="240"/>
                      </a:lnTo>
                      <a:lnTo>
                        <a:pt x="118" y="240"/>
                      </a:lnTo>
                      <a:lnTo>
                        <a:pt x="112" y="216"/>
                      </a:lnTo>
                      <a:lnTo>
                        <a:pt x="112" y="216"/>
                      </a:lnTo>
                      <a:lnTo>
                        <a:pt x="108" y="208"/>
                      </a:lnTo>
                      <a:lnTo>
                        <a:pt x="102" y="204"/>
                      </a:lnTo>
                      <a:lnTo>
                        <a:pt x="102" y="204"/>
                      </a:lnTo>
                      <a:lnTo>
                        <a:pt x="94" y="200"/>
                      </a:lnTo>
                      <a:lnTo>
                        <a:pt x="94" y="200"/>
                      </a:lnTo>
                      <a:lnTo>
                        <a:pt x="86" y="198"/>
                      </a:lnTo>
                      <a:lnTo>
                        <a:pt x="86" y="198"/>
                      </a:lnTo>
                      <a:lnTo>
                        <a:pt x="82" y="198"/>
                      </a:lnTo>
                      <a:lnTo>
                        <a:pt x="78" y="202"/>
                      </a:lnTo>
                      <a:lnTo>
                        <a:pt x="56" y="214"/>
                      </a:lnTo>
                      <a:lnTo>
                        <a:pt x="42" y="200"/>
                      </a:lnTo>
                      <a:lnTo>
                        <a:pt x="54" y="178"/>
                      </a:lnTo>
                      <a:lnTo>
                        <a:pt x="54" y="178"/>
                      </a:lnTo>
                      <a:lnTo>
                        <a:pt x="58" y="170"/>
                      </a:lnTo>
                      <a:lnTo>
                        <a:pt x="56" y="162"/>
                      </a:lnTo>
                      <a:lnTo>
                        <a:pt x="56" y="162"/>
                      </a:lnTo>
                      <a:lnTo>
                        <a:pt x="52" y="154"/>
                      </a:lnTo>
                      <a:lnTo>
                        <a:pt x="52" y="154"/>
                      </a:lnTo>
                      <a:lnTo>
                        <a:pt x="48" y="148"/>
                      </a:lnTo>
                      <a:lnTo>
                        <a:pt x="40" y="144"/>
                      </a:lnTo>
                      <a:lnTo>
                        <a:pt x="16" y="138"/>
                      </a:lnTo>
                      <a:lnTo>
                        <a:pt x="16" y="118"/>
                      </a:lnTo>
                      <a:lnTo>
                        <a:pt x="40" y="112"/>
                      </a:lnTo>
                      <a:lnTo>
                        <a:pt x="40" y="112"/>
                      </a:lnTo>
                      <a:lnTo>
                        <a:pt x="48" y="108"/>
                      </a:lnTo>
                      <a:lnTo>
                        <a:pt x="52" y="102"/>
                      </a:lnTo>
                      <a:lnTo>
                        <a:pt x="52" y="102"/>
                      </a:lnTo>
                      <a:lnTo>
                        <a:pt x="56" y="94"/>
                      </a:lnTo>
                      <a:lnTo>
                        <a:pt x="56" y="94"/>
                      </a:lnTo>
                      <a:lnTo>
                        <a:pt x="58" y="86"/>
                      </a:lnTo>
                      <a:lnTo>
                        <a:pt x="54" y="78"/>
                      </a:lnTo>
                      <a:lnTo>
                        <a:pt x="42" y="56"/>
                      </a:lnTo>
                      <a:lnTo>
                        <a:pt x="56" y="42"/>
                      </a:lnTo>
                      <a:lnTo>
                        <a:pt x="78" y="54"/>
                      </a:lnTo>
                      <a:lnTo>
                        <a:pt x="78" y="54"/>
                      </a:lnTo>
                      <a:lnTo>
                        <a:pt x="82" y="58"/>
                      </a:lnTo>
                      <a:lnTo>
                        <a:pt x="86" y="58"/>
                      </a:lnTo>
                      <a:lnTo>
                        <a:pt x="86" y="58"/>
                      </a:lnTo>
                      <a:lnTo>
                        <a:pt x="94" y="56"/>
                      </a:lnTo>
                      <a:lnTo>
                        <a:pt x="94" y="56"/>
                      </a:lnTo>
                      <a:lnTo>
                        <a:pt x="102" y="52"/>
                      </a:lnTo>
                      <a:lnTo>
                        <a:pt x="102" y="52"/>
                      </a:lnTo>
                      <a:lnTo>
                        <a:pt x="108" y="48"/>
                      </a:lnTo>
                      <a:lnTo>
                        <a:pt x="112" y="40"/>
                      </a:lnTo>
                      <a:lnTo>
                        <a:pt x="118" y="16"/>
                      </a:lnTo>
                      <a:lnTo>
                        <a:pt x="138" y="16"/>
                      </a:lnTo>
                      <a:lnTo>
                        <a:pt x="144" y="40"/>
                      </a:lnTo>
                      <a:lnTo>
                        <a:pt x="144" y="40"/>
                      </a:lnTo>
                      <a:lnTo>
                        <a:pt x="148" y="48"/>
                      </a:lnTo>
                      <a:lnTo>
                        <a:pt x="154" y="52"/>
                      </a:lnTo>
                      <a:lnTo>
                        <a:pt x="154" y="52"/>
                      </a:lnTo>
                      <a:lnTo>
                        <a:pt x="162" y="56"/>
                      </a:lnTo>
                      <a:lnTo>
                        <a:pt x="162" y="56"/>
                      </a:lnTo>
                      <a:lnTo>
                        <a:pt x="170" y="58"/>
                      </a:lnTo>
                      <a:lnTo>
                        <a:pt x="170" y="58"/>
                      </a:lnTo>
                      <a:lnTo>
                        <a:pt x="174" y="58"/>
                      </a:lnTo>
                      <a:lnTo>
                        <a:pt x="178" y="54"/>
                      </a:lnTo>
                      <a:lnTo>
                        <a:pt x="200" y="42"/>
                      </a:lnTo>
                      <a:lnTo>
                        <a:pt x="214" y="56"/>
                      </a:lnTo>
                      <a:lnTo>
                        <a:pt x="202" y="78"/>
                      </a:lnTo>
                      <a:lnTo>
                        <a:pt x="202" y="78"/>
                      </a:lnTo>
                      <a:lnTo>
                        <a:pt x="198" y="86"/>
                      </a:lnTo>
                      <a:lnTo>
                        <a:pt x="200" y="94"/>
                      </a:lnTo>
                      <a:lnTo>
                        <a:pt x="200" y="94"/>
                      </a:lnTo>
                      <a:lnTo>
                        <a:pt x="204" y="102"/>
                      </a:lnTo>
                      <a:lnTo>
                        <a:pt x="204" y="102"/>
                      </a:lnTo>
                      <a:lnTo>
                        <a:pt x="208" y="108"/>
                      </a:lnTo>
                      <a:lnTo>
                        <a:pt x="216" y="112"/>
                      </a:lnTo>
                      <a:lnTo>
                        <a:pt x="240" y="118"/>
                      </a:lnTo>
                      <a:lnTo>
                        <a:pt x="240" y="138"/>
                      </a:lnTo>
                      <a:lnTo>
                        <a:pt x="216" y="144"/>
                      </a:lnTo>
                      <a:close/>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sp>
              <p:nvSpPr>
                <p:cNvPr id="22" name="Freeform 109"/>
                <p:cNvSpPr>
                  <a:spLocks noEditPoints="1"/>
                </p:cNvSpPr>
                <p:nvPr/>
              </p:nvSpPr>
              <p:spPr bwMode="auto">
                <a:xfrm>
                  <a:off x="5702300" y="2076450"/>
                  <a:ext cx="177800" cy="177800"/>
                </a:xfrm>
                <a:custGeom>
                  <a:avLst/>
                  <a:gdLst/>
                  <a:ahLst/>
                  <a:cxnLst>
                    <a:cxn ang="0">
                      <a:pos x="56" y="0"/>
                    </a:cxn>
                    <a:cxn ang="0">
                      <a:pos x="34" y="4"/>
                    </a:cxn>
                    <a:cxn ang="0">
                      <a:pos x="16" y="16"/>
                    </a:cxn>
                    <a:cxn ang="0">
                      <a:pos x="4" y="34"/>
                    </a:cxn>
                    <a:cxn ang="0">
                      <a:pos x="0" y="56"/>
                    </a:cxn>
                    <a:cxn ang="0">
                      <a:pos x="2" y="68"/>
                    </a:cxn>
                    <a:cxn ang="0">
                      <a:pos x="10" y="88"/>
                    </a:cxn>
                    <a:cxn ang="0">
                      <a:pos x="24" y="102"/>
                    </a:cxn>
                    <a:cxn ang="0">
                      <a:pos x="44" y="110"/>
                    </a:cxn>
                    <a:cxn ang="0">
                      <a:pos x="56" y="112"/>
                    </a:cxn>
                    <a:cxn ang="0">
                      <a:pos x="78" y="108"/>
                    </a:cxn>
                    <a:cxn ang="0">
                      <a:pos x="96" y="96"/>
                    </a:cxn>
                    <a:cxn ang="0">
                      <a:pos x="108" y="78"/>
                    </a:cxn>
                    <a:cxn ang="0">
                      <a:pos x="112" y="56"/>
                    </a:cxn>
                    <a:cxn ang="0">
                      <a:pos x="110" y="44"/>
                    </a:cxn>
                    <a:cxn ang="0">
                      <a:pos x="102" y="24"/>
                    </a:cxn>
                    <a:cxn ang="0">
                      <a:pos x="88" y="10"/>
                    </a:cxn>
                    <a:cxn ang="0">
                      <a:pos x="68" y="2"/>
                    </a:cxn>
                    <a:cxn ang="0">
                      <a:pos x="56" y="104"/>
                    </a:cxn>
                    <a:cxn ang="0">
                      <a:pos x="46" y="104"/>
                    </a:cxn>
                    <a:cxn ang="0">
                      <a:pos x="28" y="96"/>
                    </a:cxn>
                    <a:cxn ang="0">
                      <a:pos x="16" y="84"/>
                    </a:cxn>
                    <a:cxn ang="0">
                      <a:pos x="8" y="66"/>
                    </a:cxn>
                    <a:cxn ang="0">
                      <a:pos x="8" y="56"/>
                    </a:cxn>
                    <a:cxn ang="0">
                      <a:pos x="10" y="36"/>
                    </a:cxn>
                    <a:cxn ang="0">
                      <a:pos x="22" y="22"/>
                    </a:cxn>
                    <a:cxn ang="0">
                      <a:pos x="36" y="10"/>
                    </a:cxn>
                    <a:cxn ang="0">
                      <a:pos x="56" y="6"/>
                    </a:cxn>
                    <a:cxn ang="0">
                      <a:pos x="66" y="8"/>
                    </a:cxn>
                    <a:cxn ang="0">
                      <a:pos x="84" y="16"/>
                    </a:cxn>
                    <a:cxn ang="0">
                      <a:pos x="96" y="28"/>
                    </a:cxn>
                    <a:cxn ang="0">
                      <a:pos x="104" y="46"/>
                    </a:cxn>
                    <a:cxn ang="0">
                      <a:pos x="106" y="56"/>
                    </a:cxn>
                    <a:cxn ang="0">
                      <a:pos x="102" y="76"/>
                    </a:cxn>
                    <a:cxn ang="0">
                      <a:pos x="90" y="90"/>
                    </a:cxn>
                    <a:cxn ang="0">
                      <a:pos x="76" y="102"/>
                    </a:cxn>
                    <a:cxn ang="0">
                      <a:pos x="56" y="104"/>
                    </a:cxn>
                  </a:cxnLst>
                  <a:rect l="0" t="0" r="r" b="b"/>
                  <a:pathLst>
                    <a:path w="112" h="112">
                      <a:moveTo>
                        <a:pt x="56" y="0"/>
                      </a:moveTo>
                      <a:lnTo>
                        <a:pt x="56" y="0"/>
                      </a:lnTo>
                      <a:lnTo>
                        <a:pt x="44" y="2"/>
                      </a:lnTo>
                      <a:lnTo>
                        <a:pt x="34" y="4"/>
                      </a:lnTo>
                      <a:lnTo>
                        <a:pt x="24" y="10"/>
                      </a:lnTo>
                      <a:lnTo>
                        <a:pt x="16" y="16"/>
                      </a:lnTo>
                      <a:lnTo>
                        <a:pt x="10" y="24"/>
                      </a:lnTo>
                      <a:lnTo>
                        <a:pt x="4" y="34"/>
                      </a:lnTo>
                      <a:lnTo>
                        <a:pt x="2" y="44"/>
                      </a:lnTo>
                      <a:lnTo>
                        <a:pt x="0" y="56"/>
                      </a:lnTo>
                      <a:lnTo>
                        <a:pt x="0" y="56"/>
                      </a:lnTo>
                      <a:lnTo>
                        <a:pt x="2" y="68"/>
                      </a:lnTo>
                      <a:lnTo>
                        <a:pt x="4" y="78"/>
                      </a:lnTo>
                      <a:lnTo>
                        <a:pt x="10" y="88"/>
                      </a:lnTo>
                      <a:lnTo>
                        <a:pt x="16" y="96"/>
                      </a:lnTo>
                      <a:lnTo>
                        <a:pt x="24" y="102"/>
                      </a:lnTo>
                      <a:lnTo>
                        <a:pt x="34" y="108"/>
                      </a:lnTo>
                      <a:lnTo>
                        <a:pt x="44" y="110"/>
                      </a:lnTo>
                      <a:lnTo>
                        <a:pt x="56" y="112"/>
                      </a:lnTo>
                      <a:lnTo>
                        <a:pt x="56" y="112"/>
                      </a:lnTo>
                      <a:lnTo>
                        <a:pt x="68" y="110"/>
                      </a:lnTo>
                      <a:lnTo>
                        <a:pt x="78" y="108"/>
                      </a:lnTo>
                      <a:lnTo>
                        <a:pt x="88" y="102"/>
                      </a:lnTo>
                      <a:lnTo>
                        <a:pt x="96" y="96"/>
                      </a:lnTo>
                      <a:lnTo>
                        <a:pt x="102" y="88"/>
                      </a:lnTo>
                      <a:lnTo>
                        <a:pt x="108" y="78"/>
                      </a:lnTo>
                      <a:lnTo>
                        <a:pt x="110" y="68"/>
                      </a:lnTo>
                      <a:lnTo>
                        <a:pt x="112" y="56"/>
                      </a:lnTo>
                      <a:lnTo>
                        <a:pt x="112" y="56"/>
                      </a:lnTo>
                      <a:lnTo>
                        <a:pt x="110" y="44"/>
                      </a:lnTo>
                      <a:lnTo>
                        <a:pt x="108" y="34"/>
                      </a:lnTo>
                      <a:lnTo>
                        <a:pt x="102" y="24"/>
                      </a:lnTo>
                      <a:lnTo>
                        <a:pt x="96" y="16"/>
                      </a:lnTo>
                      <a:lnTo>
                        <a:pt x="88" y="10"/>
                      </a:lnTo>
                      <a:lnTo>
                        <a:pt x="78" y="4"/>
                      </a:lnTo>
                      <a:lnTo>
                        <a:pt x="68" y="2"/>
                      </a:lnTo>
                      <a:lnTo>
                        <a:pt x="56" y="0"/>
                      </a:lnTo>
                      <a:close/>
                      <a:moveTo>
                        <a:pt x="56" y="104"/>
                      </a:moveTo>
                      <a:lnTo>
                        <a:pt x="56" y="104"/>
                      </a:lnTo>
                      <a:lnTo>
                        <a:pt x="46" y="104"/>
                      </a:lnTo>
                      <a:lnTo>
                        <a:pt x="36" y="102"/>
                      </a:lnTo>
                      <a:lnTo>
                        <a:pt x="28" y="96"/>
                      </a:lnTo>
                      <a:lnTo>
                        <a:pt x="22" y="90"/>
                      </a:lnTo>
                      <a:lnTo>
                        <a:pt x="16" y="84"/>
                      </a:lnTo>
                      <a:lnTo>
                        <a:pt x="10" y="76"/>
                      </a:lnTo>
                      <a:lnTo>
                        <a:pt x="8" y="66"/>
                      </a:lnTo>
                      <a:lnTo>
                        <a:pt x="8" y="56"/>
                      </a:lnTo>
                      <a:lnTo>
                        <a:pt x="8" y="56"/>
                      </a:lnTo>
                      <a:lnTo>
                        <a:pt x="8" y="46"/>
                      </a:lnTo>
                      <a:lnTo>
                        <a:pt x="10" y="36"/>
                      </a:lnTo>
                      <a:lnTo>
                        <a:pt x="16" y="28"/>
                      </a:lnTo>
                      <a:lnTo>
                        <a:pt x="22" y="22"/>
                      </a:lnTo>
                      <a:lnTo>
                        <a:pt x="28" y="16"/>
                      </a:lnTo>
                      <a:lnTo>
                        <a:pt x="36" y="10"/>
                      </a:lnTo>
                      <a:lnTo>
                        <a:pt x="46" y="8"/>
                      </a:lnTo>
                      <a:lnTo>
                        <a:pt x="56" y="6"/>
                      </a:lnTo>
                      <a:lnTo>
                        <a:pt x="56" y="6"/>
                      </a:lnTo>
                      <a:lnTo>
                        <a:pt x="66" y="8"/>
                      </a:lnTo>
                      <a:lnTo>
                        <a:pt x="76" y="10"/>
                      </a:lnTo>
                      <a:lnTo>
                        <a:pt x="84" y="16"/>
                      </a:lnTo>
                      <a:lnTo>
                        <a:pt x="90" y="22"/>
                      </a:lnTo>
                      <a:lnTo>
                        <a:pt x="96" y="28"/>
                      </a:lnTo>
                      <a:lnTo>
                        <a:pt x="102" y="36"/>
                      </a:lnTo>
                      <a:lnTo>
                        <a:pt x="104" y="46"/>
                      </a:lnTo>
                      <a:lnTo>
                        <a:pt x="106" y="56"/>
                      </a:lnTo>
                      <a:lnTo>
                        <a:pt x="106" y="56"/>
                      </a:lnTo>
                      <a:lnTo>
                        <a:pt x="104" y="66"/>
                      </a:lnTo>
                      <a:lnTo>
                        <a:pt x="102" y="76"/>
                      </a:lnTo>
                      <a:lnTo>
                        <a:pt x="96" y="84"/>
                      </a:lnTo>
                      <a:lnTo>
                        <a:pt x="90" y="90"/>
                      </a:lnTo>
                      <a:lnTo>
                        <a:pt x="84" y="96"/>
                      </a:lnTo>
                      <a:lnTo>
                        <a:pt x="76" y="102"/>
                      </a:lnTo>
                      <a:lnTo>
                        <a:pt x="66" y="104"/>
                      </a:lnTo>
                      <a:lnTo>
                        <a:pt x="56" y="104"/>
                      </a:lnTo>
                      <a:close/>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sp>
              <p:nvSpPr>
                <p:cNvPr id="23" name="Freeform 112"/>
                <p:cNvSpPr>
                  <a:spLocks noEditPoints="1"/>
                </p:cNvSpPr>
                <p:nvPr/>
              </p:nvSpPr>
              <p:spPr bwMode="auto">
                <a:xfrm>
                  <a:off x="5740400" y="2114550"/>
                  <a:ext cx="101600" cy="101600"/>
                </a:xfrm>
                <a:custGeom>
                  <a:avLst/>
                  <a:gdLst/>
                  <a:ahLst/>
                  <a:cxnLst>
                    <a:cxn ang="0">
                      <a:pos x="32" y="0"/>
                    </a:cxn>
                    <a:cxn ang="0">
                      <a:pos x="32" y="0"/>
                    </a:cxn>
                    <a:cxn ang="0">
                      <a:pos x="26" y="0"/>
                    </a:cxn>
                    <a:cxn ang="0">
                      <a:pos x="20" y="2"/>
                    </a:cxn>
                    <a:cxn ang="0">
                      <a:pos x="10" y="10"/>
                    </a:cxn>
                    <a:cxn ang="0">
                      <a:pos x="2" y="20"/>
                    </a:cxn>
                    <a:cxn ang="0">
                      <a:pos x="0" y="26"/>
                    </a:cxn>
                    <a:cxn ang="0">
                      <a:pos x="0" y="32"/>
                    </a:cxn>
                    <a:cxn ang="0">
                      <a:pos x="0" y="32"/>
                    </a:cxn>
                    <a:cxn ang="0">
                      <a:pos x="0" y="38"/>
                    </a:cxn>
                    <a:cxn ang="0">
                      <a:pos x="2" y="44"/>
                    </a:cxn>
                    <a:cxn ang="0">
                      <a:pos x="10" y="54"/>
                    </a:cxn>
                    <a:cxn ang="0">
                      <a:pos x="20" y="62"/>
                    </a:cxn>
                    <a:cxn ang="0">
                      <a:pos x="26" y="64"/>
                    </a:cxn>
                    <a:cxn ang="0">
                      <a:pos x="32" y="64"/>
                    </a:cxn>
                    <a:cxn ang="0">
                      <a:pos x="32" y="64"/>
                    </a:cxn>
                    <a:cxn ang="0">
                      <a:pos x="38" y="64"/>
                    </a:cxn>
                    <a:cxn ang="0">
                      <a:pos x="44" y="62"/>
                    </a:cxn>
                    <a:cxn ang="0">
                      <a:pos x="54" y="54"/>
                    </a:cxn>
                    <a:cxn ang="0">
                      <a:pos x="62" y="44"/>
                    </a:cxn>
                    <a:cxn ang="0">
                      <a:pos x="64" y="38"/>
                    </a:cxn>
                    <a:cxn ang="0">
                      <a:pos x="64" y="32"/>
                    </a:cxn>
                    <a:cxn ang="0">
                      <a:pos x="64" y="32"/>
                    </a:cxn>
                    <a:cxn ang="0">
                      <a:pos x="64" y="26"/>
                    </a:cxn>
                    <a:cxn ang="0">
                      <a:pos x="62" y="20"/>
                    </a:cxn>
                    <a:cxn ang="0">
                      <a:pos x="54" y="10"/>
                    </a:cxn>
                    <a:cxn ang="0">
                      <a:pos x="44" y="2"/>
                    </a:cxn>
                    <a:cxn ang="0">
                      <a:pos x="38" y="0"/>
                    </a:cxn>
                    <a:cxn ang="0">
                      <a:pos x="32" y="0"/>
                    </a:cxn>
                    <a:cxn ang="0">
                      <a:pos x="32" y="56"/>
                    </a:cxn>
                    <a:cxn ang="0">
                      <a:pos x="32" y="56"/>
                    </a:cxn>
                    <a:cxn ang="0">
                      <a:pos x="22" y="54"/>
                    </a:cxn>
                    <a:cxn ang="0">
                      <a:pos x="16" y="48"/>
                    </a:cxn>
                    <a:cxn ang="0">
                      <a:pos x="10" y="42"/>
                    </a:cxn>
                    <a:cxn ang="0">
                      <a:pos x="8" y="32"/>
                    </a:cxn>
                    <a:cxn ang="0">
                      <a:pos x="8" y="32"/>
                    </a:cxn>
                    <a:cxn ang="0">
                      <a:pos x="10" y="22"/>
                    </a:cxn>
                    <a:cxn ang="0">
                      <a:pos x="16" y="16"/>
                    </a:cxn>
                    <a:cxn ang="0">
                      <a:pos x="22" y="10"/>
                    </a:cxn>
                    <a:cxn ang="0">
                      <a:pos x="32" y="8"/>
                    </a:cxn>
                    <a:cxn ang="0">
                      <a:pos x="32" y="8"/>
                    </a:cxn>
                    <a:cxn ang="0">
                      <a:pos x="42" y="10"/>
                    </a:cxn>
                    <a:cxn ang="0">
                      <a:pos x="48" y="16"/>
                    </a:cxn>
                    <a:cxn ang="0">
                      <a:pos x="54" y="22"/>
                    </a:cxn>
                    <a:cxn ang="0">
                      <a:pos x="56" y="32"/>
                    </a:cxn>
                    <a:cxn ang="0">
                      <a:pos x="56" y="32"/>
                    </a:cxn>
                    <a:cxn ang="0">
                      <a:pos x="54" y="42"/>
                    </a:cxn>
                    <a:cxn ang="0">
                      <a:pos x="48" y="48"/>
                    </a:cxn>
                    <a:cxn ang="0">
                      <a:pos x="42" y="54"/>
                    </a:cxn>
                    <a:cxn ang="0">
                      <a:pos x="32" y="56"/>
                    </a:cxn>
                  </a:cxnLst>
                  <a:rect l="0" t="0" r="r" b="b"/>
                  <a:pathLst>
                    <a:path w="64" h="64">
                      <a:moveTo>
                        <a:pt x="32" y="0"/>
                      </a:moveTo>
                      <a:lnTo>
                        <a:pt x="32" y="0"/>
                      </a:lnTo>
                      <a:lnTo>
                        <a:pt x="26" y="0"/>
                      </a:lnTo>
                      <a:lnTo>
                        <a:pt x="20" y="2"/>
                      </a:lnTo>
                      <a:lnTo>
                        <a:pt x="10" y="10"/>
                      </a:lnTo>
                      <a:lnTo>
                        <a:pt x="2" y="20"/>
                      </a:lnTo>
                      <a:lnTo>
                        <a:pt x="0" y="26"/>
                      </a:lnTo>
                      <a:lnTo>
                        <a:pt x="0" y="32"/>
                      </a:lnTo>
                      <a:lnTo>
                        <a:pt x="0" y="32"/>
                      </a:lnTo>
                      <a:lnTo>
                        <a:pt x="0" y="38"/>
                      </a:lnTo>
                      <a:lnTo>
                        <a:pt x="2" y="44"/>
                      </a:lnTo>
                      <a:lnTo>
                        <a:pt x="10" y="54"/>
                      </a:lnTo>
                      <a:lnTo>
                        <a:pt x="20" y="62"/>
                      </a:lnTo>
                      <a:lnTo>
                        <a:pt x="26" y="64"/>
                      </a:lnTo>
                      <a:lnTo>
                        <a:pt x="32" y="64"/>
                      </a:lnTo>
                      <a:lnTo>
                        <a:pt x="32" y="64"/>
                      </a:lnTo>
                      <a:lnTo>
                        <a:pt x="38" y="64"/>
                      </a:lnTo>
                      <a:lnTo>
                        <a:pt x="44" y="62"/>
                      </a:lnTo>
                      <a:lnTo>
                        <a:pt x="54" y="54"/>
                      </a:lnTo>
                      <a:lnTo>
                        <a:pt x="62" y="44"/>
                      </a:lnTo>
                      <a:lnTo>
                        <a:pt x="64" y="38"/>
                      </a:lnTo>
                      <a:lnTo>
                        <a:pt x="64" y="32"/>
                      </a:lnTo>
                      <a:lnTo>
                        <a:pt x="64" y="32"/>
                      </a:lnTo>
                      <a:lnTo>
                        <a:pt x="64" y="26"/>
                      </a:lnTo>
                      <a:lnTo>
                        <a:pt x="62" y="20"/>
                      </a:lnTo>
                      <a:lnTo>
                        <a:pt x="54" y="10"/>
                      </a:lnTo>
                      <a:lnTo>
                        <a:pt x="44" y="2"/>
                      </a:lnTo>
                      <a:lnTo>
                        <a:pt x="38" y="0"/>
                      </a:lnTo>
                      <a:lnTo>
                        <a:pt x="32" y="0"/>
                      </a:lnTo>
                      <a:close/>
                      <a:moveTo>
                        <a:pt x="32" y="56"/>
                      </a:moveTo>
                      <a:lnTo>
                        <a:pt x="32" y="56"/>
                      </a:lnTo>
                      <a:lnTo>
                        <a:pt x="22" y="54"/>
                      </a:lnTo>
                      <a:lnTo>
                        <a:pt x="16" y="48"/>
                      </a:lnTo>
                      <a:lnTo>
                        <a:pt x="10" y="42"/>
                      </a:lnTo>
                      <a:lnTo>
                        <a:pt x="8" y="32"/>
                      </a:lnTo>
                      <a:lnTo>
                        <a:pt x="8" y="32"/>
                      </a:lnTo>
                      <a:lnTo>
                        <a:pt x="10" y="22"/>
                      </a:lnTo>
                      <a:lnTo>
                        <a:pt x="16" y="16"/>
                      </a:lnTo>
                      <a:lnTo>
                        <a:pt x="22" y="10"/>
                      </a:lnTo>
                      <a:lnTo>
                        <a:pt x="32" y="8"/>
                      </a:lnTo>
                      <a:lnTo>
                        <a:pt x="32" y="8"/>
                      </a:lnTo>
                      <a:lnTo>
                        <a:pt x="42" y="10"/>
                      </a:lnTo>
                      <a:lnTo>
                        <a:pt x="48" y="16"/>
                      </a:lnTo>
                      <a:lnTo>
                        <a:pt x="54" y="22"/>
                      </a:lnTo>
                      <a:lnTo>
                        <a:pt x="56" y="32"/>
                      </a:lnTo>
                      <a:lnTo>
                        <a:pt x="56" y="32"/>
                      </a:lnTo>
                      <a:lnTo>
                        <a:pt x="54" y="42"/>
                      </a:lnTo>
                      <a:lnTo>
                        <a:pt x="48" y="48"/>
                      </a:lnTo>
                      <a:lnTo>
                        <a:pt x="42" y="54"/>
                      </a:lnTo>
                      <a:lnTo>
                        <a:pt x="32" y="56"/>
                      </a:lnTo>
                      <a:close/>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grpSp>
        </p:grpSp>
      </p:grpSp>
      <p:grpSp>
        <p:nvGrpSpPr>
          <p:cNvPr id="965" name="组合 964"/>
          <p:cNvGrpSpPr/>
          <p:nvPr/>
        </p:nvGrpSpPr>
        <p:grpSpPr>
          <a:xfrm>
            <a:off x="5190665" y="1759592"/>
            <a:ext cx="1882065" cy="3410775"/>
            <a:chOff x="5221136" y="1777528"/>
            <a:chExt cx="1882065" cy="3410775"/>
          </a:xfrm>
        </p:grpSpPr>
        <p:sp>
          <p:nvSpPr>
            <p:cNvPr id="6" name="矩形: 圆角 6"/>
            <p:cNvSpPr/>
            <p:nvPr/>
          </p:nvSpPr>
          <p:spPr>
            <a:xfrm>
              <a:off x="5221136" y="2172625"/>
              <a:ext cx="1882065" cy="3015678"/>
            </a:xfrm>
            <a:prstGeom prst="roundRect">
              <a:avLst>
                <a:gd name="adj" fmla="val 4746"/>
              </a:avLst>
            </a:prstGeom>
            <a:noFill/>
            <a:ln>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82"/>
            <p:cNvSpPr txBox="1"/>
            <p:nvPr/>
          </p:nvSpPr>
          <p:spPr>
            <a:xfrm>
              <a:off x="5417476" y="3002332"/>
              <a:ext cx="1489385" cy="466294"/>
            </a:xfrm>
            <a:prstGeom prst="rect">
              <a:avLst/>
            </a:prstGeom>
            <a:noFill/>
          </p:spPr>
          <p:txBody>
            <a:bodyPr wrap="square" rtlCol="0">
              <a:spAutoFit/>
            </a:bodyPr>
            <a:lstStyle/>
            <a:p>
              <a:pPr algn="ctr"/>
              <a:r>
                <a:rPr lang="en-MY" altLang="zh-CN" sz="2400" b="1" dirty="0">
                  <a:solidFill>
                    <a:srgbClr val="00B0F0"/>
                  </a:solidFill>
                </a:rPr>
                <a:t>3</a:t>
              </a:r>
              <a:endParaRPr lang="zh-CN" altLang="en-US" sz="2400" b="1">
                <a:solidFill>
                  <a:srgbClr val="00B0F0"/>
                </a:solidFill>
              </a:endParaRPr>
            </a:p>
          </p:txBody>
        </p:sp>
        <p:sp>
          <p:nvSpPr>
            <p:cNvPr id="27" name="文本框 83"/>
            <p:cNvSpPr txBox="1"/>
            <p:nvPr/>
          </p:nvSpPr>
          <p:spPr>
            <a:xfrm>
              <a:off x="5417476" y="3458971"/>
              <a:ext cx="1489384" cy="1020857"/>
            </a:xfrm>
            <a:prstGeom prst="rect">
              <a:avLst/>
            </a:prstGeom>
            <a:noFill/>
          </p:spPr>
          <p:txBody>
            <a:bodyPr wrap="square" rtlCol="0">
              <a:spAutoFit/>
            </a:bodyPr>
            <a:lstStyle/>
            <a:p>
              <a:pPr algn="ctr">
                <a:lnSpc>
                  <a:spcPct val="150000"/>
                </a:lnSpc>
              </a:pPr>
              <a:r>
                <a:rPr lang="en-US" sz="1400" dirty="0">
                  <a:solidFill>
                    <a:schemeClr val="bg1"/>
                  </a:solidFill>
                  <a:latin typeface="Century Gothic" panose="020B0502020202020204" pitchFamily="34" charset="0"/>
                </a:rPr>
                <a:t>Identify Ransomware Family</a:t>
              </a:r>
              <a:endParaRPr lang="en-US" sz="1400" dirty="0">
                <a:solidFill>
                  <a:schemeClr val="bg1"/>
                </a:solidFill>
                <a:latin typeface="Century Gothic" panose="020B0502020202020204" pitchFamily="34" charset="0"/>
              </a:endParaRPr>
            </a:p>
          </p:txBody>
        </p:sp>
        <p:grpSp>
          <p:nvGrpSpPr>
            <p:cNvPr id="59" name="组合 58"/>
            <p:cNvGrpSpPr/>
            <p:nvPr/>
          </p:nvGrpSpPr>
          <p:grpSpPr>
            <a:xfrm>
              <a:off x="5780740" y="1777528"/>
              <a:ext cx="762856" cy="762855"/>
              <a:chOff x="5881163" y="2080415"/>
              <a:chExt cx="562011" cy="562010"/>
            </a:xfrm>
          </p:grpSpPr>
          <p:sp>
            <p:nvSpPr>
              <p:cNvPr id="24" name="椭圆 80"/>
              <p:cNvSpPr/>
              <p:nvPr/>
            </p:nvSpPr>
            <p:spPr>
              <a:xfrm>
                <a:off x="5881163" y="2080415"/>
                <a:ext cx="562011" cy="56201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Group 42"/>
              <p:cNvGrpSpPr/>
              <p:nvPr/>
            </p:nvGrpSpPr>
            <p:grpSpPr>
              <a:xfrm>
                <a:off x="6038580" y="2257143"/>
                <a:ext cx="247177" cy="208555"/>
                <a:chOff x="6400800" y="2000250"/>
                <a:chExt cx="406400" cy="342900"/>
              </a:xfrm>
              <a:solidFill>
                <a:schemeClr val="bg1"/>
              </a:solidFill>
            </p:grpSpPr>
            <p:sp>
              <p:nvSpPr>
                <p:cNvPr id="29" name="Freeform 98"/>
                <p:cNvSpPr>
                  <a:spLocks noEditPoints="1"/>
                </p:cNvSpPr>
                <p:nvPr/>
              </p:nvSpPr>
              <p:spPr bwMode="auto">
                <a:xfrm>
                  <a:off x="6502400" y="2089150"/>
                  <a:ext cx="203200" cy="203200"/>
                </a:xfrm>
                <a:custGeom>
                  <a:avLst/>
                  <a:gdLst/>
                  <a:ahLst/>
                  <a:cxnLst>
                    <a:cxn ang="0">
                      <a:pos x="64" y="0"/>
                    </a:cxn>
                    <a:cxn ang="0">
                      <a:pos x="40" y="6"/>
                    </a:cxn>
                    <a:cxn ang="0">
                      <a:pos x="18" y="18"/>
                    </a:cxn>
                    <a:cxn ang="0">
                      <a:pos x="6" y="40"/>
                    </a:cxn>
                    <a:cxn ang="0">
                      <a:pos x="0" y="64"/>
                    </a:cxn>
                    <a:cxn ang="0">
                      <a:pos x="2" y="76"/>
                    </a:cxn>
                    <a:cxn ang="0">
                      <a:pos x="10" y="100"/>
                    </a:cxn>
                    <a:cxn ang="0">
                      <a:pos x="28" y="118"/>
                    </a:cxn>
                    <a:cxn ang="0">
                      <a:pos x="52" y="126"/>
                    </a:cxn>
                    <a:cxn ang="0">
                      <a:pos x="64" y="128"/>
                    </a:cxn>
                    <a:cxn ang="0">
                      <a:pos x="88" y="122"/>
                    </a:cxn>
                    <a:cxn ang="0">
                      <a:pos x="110" y="110"/>
                    </a:cxn>
                    <a:cxn ang="0">
                      <a:pos x="122" y="88"/>
                    </a:cxn>
                    <a:cxn ang="0">
                      <a:pos x="128" y="64"/>
                    </a:cxn>
                    <a:cxn ang="0">
                      <a:pos x="126" y="52"/>
                    </a:cxn>
                    <a:cxn ang="0">
                      <a:pos x="118" y="28"/>
                    </a:cxn>
                    <a:cxn ang="0">
                      <a:pos x="100" y="10"/>
                    </a:cxn>
                    <a:cxn ang="0">
                      <a:pos x="76" y="2"/>
                    </a:cxn>
                    <a:cxn ang="0">
                      <a:pos x="100" y="96"/>
                    </a:cxn>
                    <a:cxn ang="0">
                      <a:pos x="94" y="102"/>
                    </a:cxn>
                    <a:cxn ang="0">
                      <a:pos x="76" y="110"/>
                    </a:cxn>
                    <a:cxn ang="0">
                      <a:pos x="58" y="112"/>
                    </a:cxn>
                    <a:cxn ang="0">
                      <a:pos x="40" y="106"/>
                    </a:cxn>
                    <a:cxn ang="0">
                      <a:pos x="32" y="100"/>
                    </a:cxn>
                    <a:cxn ang="0">
                      <a:pos x="22" y="86"/>
                    </a:cxn>
                    <a:cxn ang="0">
                      <a:pos x="16" y="68"/>
                    </a:cxn>
                    <a:cxn ang="0">
                      <a:pos x="18" y="50"/>
                    </a:cxn>
                    <a:cxn ang="0">
                      <a:pos x="28" y="32"/>
                    </a:cxn>
                    <a:cxn ang="0">
                      <a:pos x="34" y="26"/>
                    </a:cxn>
                    <a:cxn ang="0">
                      <a:pos x="52" y="18"/>
                    </a:cxn>
                    <a:cxn ang="0">
                      <a:pos x="70" y="16"/>
                    </a:cxn>
                    <a:cxn ang="0">
                      <a:pos x="88" y="22"/>
                    </a:cxn>
                    <a:cxn ang="0">
                      <a:pos x="96" y="28"/>
                    </a:cxn>
                    <a:cxn ang="0">
                      <a:pos x="106" y="42"/>
                    </a:cxn>
                    <a:cxn ang="0">
                      <a:pos x="112" y="60"/>
                    </a:cxn>
                    <a:cxn ang="0">
                      <a:pos x="110" y="78"/>
                    </a:cxn>
                    <a:cxn ang="0">
                      <a:pos x="100" y="96"/>
                    </a:cxn>
                  </a:cxnLst>
                  <a:rect l="0" t="0" r="r" b="b"/>
                  <a:pathLst>
                    <a:path w="128" h="128">
                      <a:moveTo>
                        <a:pt x="64" y="0"/>
                      </a:moveTo>
                      <a:lnTo>
                        <a:pt x="64" y="0"/>
                      </a:lnTo>
                      <a:lnTo>
                        <a:pt x="52" y="2"/>
                      </a:lnTo>
                      <a:lnTo>
                        <a:pt x="40" y="6"/>
                      </a:lnTo>
                      <a:lnTo>
                        <a:pt x="28" y="10"/>
                      </a:lnTo>
                      <a:lnTo>
                        <a:pt x="18" y="18"/>
                      </a:lnTo>
                      <a:lnTo>
                        <a:pt x="10" y="28"/>
                      </a:lnTo>
                      <a:lnTo>
                        <a:pt x="6" y="40"/>
                      </a:lnTo>
                      <a:lnTo>
                        <a:pt x="2" y="52"/>
                      </a:lnTo>
                      <a:lnTo>
                        <a:pt x="0" y="64"/>
                      </a:lnTo>
                      <a:lnTo>
                        <a:pt x="0" y="64"/>
                      </a:lnTo>
                      <a:lnTo>
                        <a:pt x="2" y="76"/>
                      </a:lnTo>
                      <a:lnTo>
                        <a:pt x="6" y="88"/>
                      </a:lnTo>
                      <a:lnTo>
                        <a:pt x="10" y="100"/>
                      </a:lnTo>
                      <a:lnTo>
                        <a:pt x="18" y="110"/>
                      </a:lnTo>
                      <a:lnTo>
                        <a:pt x="28" y="118"/>
                      </a:lnTo>
                      <a:lnTo>
                        <a:pt x="40" y="122"/>
                      </a:lnTo>
                      <a:lnTo>
                        <a:pt x="52" y="126"/>
                      </a:lnTo>
                      <a:lnTo>
                        <a:pt x="64" y="128"/>
                      </a:lnTo>
                      <a:lnTo>
                        <a:pt x="64" y="128"/>
                      </a:lnTo>
                      <a:lnTo>
                        <a:pt x="76" y="126"/>
                      </a:lnTo>
                      <a:lnTo>
                        <a:pt x="88" y="122"/>
                      </a:lnTo>
                      <a:lnTo>
                        <a:pt x="100" y="118"/>
                      </a:lnTo>
                      <a:lnTo>
                        <a:pt x="110" y="110"/>
                      </a:lnTo>
                      <a:lnTo>
                        <a:pt x="118" y="100"/>
                      </a:lnTo>
                      <a:lnTo>
                        <a:pt x="122" y="88"/>
                      </a:lnTo>
                      <a:lnTo>
                        <a:pt x="126" y="76"/>
                      </a:lnTo>
                      <a:lnTo>
                        <a:pt x="128" y="64"/>
                      </a:lnTo>
                      <a:lnTo>
                        <a:pt x="128" y="64"/>
                      </a:lnTo>
                      <a:lnTo>
                        <a:pt x="126" y="52"/>
                      </a:lnTo>
                      <a:lnTo>
                        <a:pt x="122" y="40"/>
                      </a:lnTo>
                      <a:lnTo>
                        <a:pt x="118" y="28"/>
                      </a:lnTo>
                      <a:lnTo>
                        <a:pt x="110" y="18"/>
                      </a:lnTo>
                      <a:lnTo>
                        <a:pt x="100" y="10"/>
                      </a:lnTo>
                      <a:lnTo>
                        <a:pt x="88" y="6"/>
                      </a:lnTo>
                      <a:lnTo>
                        <a:pt x="76" y="2"/>
                      </a:lnTo>
                      <a:lnTo>
                        <a:pt x="64" y="0"/>
                      </a:lnTo>
                      <a:close/>
                      <a:moveTo>
                        <a:pt x="100" y="96"/>
                      </a:moveTo>
                      <a:lnTo>
                        <a:pt x="100" y="96"/>
                      </a:lnTo>
                      <a:lnTo>
                        <a:pt x="94" y="102"/>
                      </a:lnTo>
                      <a:lnTo>
                        <a:pt x="86" y="106"/>
                      </a:lnTo>
                      <a:lnTo>
                        <a:pt x="76" y="110"/>
                      </a:lnTo>
                      <a:lnTo>
                        <a:pt x="68" y="112"/>
                      </a:lnTo>
                      <a:lnTo>
                        <a:pt x="58" y="112"/>
                      </a:lnTo>
                      <a:lnTo>
                        <a:pt x="50" y="110"/>
                      </a:lnTo>
                      <a:lnTo>
                        <a:pt x="40" y="106"/>
                      </a:lnTo>
                      <a:lnTo>
                        <a:pt x="32" y="100"/>
                      </a:lnTo>
                      <a:lnTo>
                        <a:pt x="32" y="100"/>
                      </a:lnTo>
                      <a:lnTo>
                        <a:pt x="26" y="94"/>
                      </a:lnTo>
                      <a:lnTo>
                        <a:pt x="22" y="86"/>
                      </a:lnTo>
                      <a:lnTo>
                        <a:pt x="18" y="76"/>
                      </a:lnTo>
                      <a:lnTo>
                        <a:pt x="16" y="68"/>
                      </a:lnTo>
                      <a:lnTo>
                        <a:pt x="16" y="58"/>
                      </a:lnTo>
                      <a:lnTo>
                        <a:pt x="18" y="50"/>
                      </a:lnTo>
                      <a:lnTo>
                        <a:pt x="22" y="40"/>
                      </a:lnTo>
                      <a:lnTo>
                        <a:pt x="28" y="32"/>
                      </a:lnTo>
                      <a:lnTo>
                        <a:pt x="28" y="32"/>
                      </a:lnTo>
                      <a:lnTo>
                        <a:pt x="34" y="26"/>
                      </a:lnTo>
                      <a:lnTo>
                        <a:pt x="42" y="22"/>
                      </a:lnTo>
                      <a:lnTo>
                        <a:pt x="52" y="18"/>
                      </a:lnTo>
                      <a:lnTo>
                        <a:pt x="60" y="16"/>
                      </a:lnTo>
                      <a:lnTo>
                        <a:pt x="70" y="16"/>
                      </a:lnTo>
                      <a:lnTo>
                        <a:pt x="78" y="18"/>
                      </a:lnTo>
                      <a:lnTo>
                        <a:pt x="88" y="22"/>
                      </a:lnTo>
                      <a:lnTo>
                        <a:pt x="96" y="28"/>
                      </a:lnTo>
                      <a:lnTo>
                        <a:pt x="96" y="28"/>
                      </a:lnTo>
                      <a:lnTo>
                        <a:pt x="102" y="34"/>
                      </a:lnTo>
                      <a:lnTo>
                        <a:pt x="106" y="42"/>
                      </a:lnTo>
                      <a:lnTo>
                        <a:pt x="110" y="52"/>
                      </a:lnTo>
                      <a:lnTo>
                        <a:pt x="112" y="60"/>
                      </a:lnTo>
                      <a:lnTo>
                        <a:pt x="112" y="70"/>
                      </a:lnTo>
                      <a:lnTo>
                        <a:pt x="110" y="78"/>
                      </a:lnTo>
                      <a:lnTo>
                        <a:pt x="106" y="88"/>
                      </a:lnTo>
                      <a:lnTo>
                        <a:pt x="100" y="96"/>
                      </a:lnTo>
                      <a:close/>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sp>
              <p:nvSpPr>
                <p:cNvPr id="30" name="Freeform 101"/>
                <p:cNvSpPr/>
                <p:nvPr/>
              </p:nvSpPr>
              <p:spPr bwMode="auto">
                <a:xfrm>
                  <a:off x="6553200" y="2139950"/>
                  <a:ext cx="57150" cy="57150"/>
                </a:xfrm>
                <a:custGeom>
                  <a:avLst/>
                  <a:gdLst/>
                  <a:ahLst/>
                  <a:cxnLst>
                    <a:cxn ang="0">
                      <a:pos x="32" y="0"/>
                    </a:cxn>
                    <a:cxn ang="0">
                      <a:pos x="32" y="0"/>
                    </a:cxn>
                    <a:cxn ang="0">
                      <a:pos x="26" y="0"/>
                    </a:cxn>
                    <a:cxn ang="0">
                      <a:pos x="20" y="2"/>
                    </a:cxn>
                    <a:cxn ang="0">
                      <a:pos x="10" y="10"/>
                    </a:cxn>
                    <a:cxn ang="0">
                      <a:pos x="2" y="20"/>
                    </a:cxn>
                    <a:cxn ang="0">
                      <a:pos x="0" y="26"/>
                    </a:cxn>
                    <a:cxn ang="0">
                      <a:pos x="0" y="32"/>
                    </a:cxn>
                    <a:cxn ang="0">
                      <a:pos x="0" y="32"/>
                    </a:cxn>
                    <a:cxn ang="0">
                      <a:pos x="0" y="32"/>
                    </a:cxn>
                    <a:cxn ang="0">
                      <a:pos x="2" y="34"/>
                    </a:cxn>
                    <a:cxn ang="0">
                      <a:pos x="4" y="36"/>
                    </a:cxn>
                    <a:cxn ang="0">
                      <a:pos x="4" y="36"/>
                    </a:cxn>
                    <a:cxn ang="0">
                      <a:pos x="6" y="34"/>
                    </a:cxn>
                    <a:cxn ang="0">
                      <a:pos x="8" y="32"/>
                    </a:cxn>
                    <a:cxn ang="0">
                      <a:pos x="8" y="32"/>
                    </a:cxn>
                    <a:cxn ang="0">
                      <a:pos x="8" y="32"/>
                    </a:cxn>
                    <a:cxn ang="0">
                      <a:pos x="10" y="22"/>
                    </a:cxn>
                    <a:cxn ang="0">
                      <a:pos x="16" y="16"/>
                    </a:cxn>
                    <a:cxn ang="0">
                      <a:pos x="22" y="10"/>
                    </a:cxn>
                    <a:cxn ang="0">
                      <a:pos x="32" y="8"/>
                    </a:cxn>
                    <a:cxn ang="0">
                      <a:pos x="32" y="8"/>
                    </a:cxn>
                    <a:cxn ang="0">
                      <a:pos x="34" y="6"/>
                    </a:cxn>
                    <a:cxn ang="0">
                      <a:pos x="36" y="4"/>
                    </a:cxn>
                    <a:cxn ang="0">
                      <a:pos x="36" y="4"/>
                    </a:cxn>
                    <a:cxn ang="0">
                      <a:pos x="34" y="2"/>
                    </a:cxn>
                    <a:cxn ang="0">
                      <a:pos x="32" y="0"/>
                    </a:cxn>
                  </a:cxnLst>
                  <a:rect l="0" t="0" r="r" b="b"/>
                  <a:pathLst>
                    <a:path w="36" h="36">
                      <a:moveTo>
                        <a:pt x="32" y="0"/>
                      </a:moveTo>
                      <a:lnTo>
                        <a:pt x="32" y="0"/>
                      </a:lnTo>
                      <a:lnTo>
                        <a:pt x="26" y="0"/>
                      </a:lnTo>
                      <a:lnTo>
                        <a:pt x="20" y="2"/>
                      </a:lnTo>
                      <a:lnTo>
                        <a:pt x="10" y="10"/>
                      </a:lnTo>
                      <a:lnTo>
                        <a:pt x="2" y="20"/>
                      </a:lnTo>
                      <a:lnTo>
                        <a:pt x="0" y="26"/>
                      </a:lnTo>
                      <a:lnTo>
                        <a:pt x="0" y="32"/>
                      </a:lnTo>
                      <a:lnTo>
                        <a:pt x="0" y="32"/>
                      </a:lnTo>
                      <a:lnTo>
                        <a:pt x="0" y="32"/>
                      </a:lnTo>
                      <a:lnTo>
                        <a:pt x="2" y="34"/>
                      </a:lnTo>
                      <a:lnTo>
                        <a:pt x="4" y="36"/>
                      </a:lnTo>
                      <a:lnTo>
                        <a:pt x="4" y="36"/>
                      </a:lnTo>
                      <a:lnTo>
                        <a:pt x="6" y="34"/>
                      </a:lnTo>
                      <a:lnTo>
                        <a:pt x="8" y="32"/>
                      </a:lnTo>
                      <a:lnTo>
                        <a:pt x="8" y="32"/>
                      </a:lnTo>
                      <a:lnTo>
                        <a:pt x="8" y="32"/>
                      </a:lnTo>
                      <a:lnTo>
                        <a:pt x="10" y="22"/>
                      </a:lnTo>
                      <a:lnTo>
                        <a:pt x="16" y="16"/>
                      </a:lnTo>
                      <a:lnTo>
                        <a:pt x="22" y="10"/>
                      </a:lnTo>
                      <a:lnTo>
                        <a:pt x="32" y="8"/>
                      </a:lnTo>
                      <a:lnTo>
                        <a:pt x="32" y="8"/>
                      </a:lnTo>
                      <a:lnTo>
                        <a:pt x="34" y="6"/>
                      </a:lnTo>
                      <a:lnTo>
                        <a:pt x="36" y="4"/>
                      </a:lnTo>
                      <a:lnTo>
                        <a:pt x="36" y="4"/>
                      </a:lnTo>
                      <a:lnTo>
                        <a:pt x="34" y="2"/>
                      </a:lnTo>
                      <a:lnTo>
                        <a:pt x="32" y="0"/>
                      </a:lnTo>
                      <a:close/>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sp>
              <p:nvSpPr>
                <p:cNvPr id="31" name="Freeform 103"/>
                <p:cNvSpPr>
                  <a:spLocks noEditPoints="1"/>
                </p:cNvSpPr>
                <p:nvPr/>
              </p:nvSpPr>
              <p:spPr bwMode="auto">
                <a:xfrm>
                  <a:off x="6400800" y="2000250"/>
                  <a:ext cx="406400" cy="342900"/>
                </a:xfrm>
                <a:custGeom>
                  <a:avLst/>
                  <a:gdLst/>
                  <a:ahLst/>
                  <a:cxnLst>
                    <a:cxn ang="0">
                      <a:pos x="202" y="42"/>
                    </a:cxn>
                    <a:cxn ang="0">
                      <a:pos x="190" y="16"/>
                    </a:cxn>
                    <a:cxn ang="0">
                      <a:pos x="182" y="4"/>
                    </a:cxn>
                    <a:cxn ang="0">
                      <a:pos x="168" y="0"/>
                    </a:cxn>
                    <a:cxn ang="0">
                      <a:pos x="88" y="0"/>
                    </a:cxn>
                    <a:cxn ang="0">
                      <a:pos x="74" y="4"/>
                    </a:cxn>
                    <a:cxn ang="0">
                      <a:pos x="66" y="16"/>
                    </a:cxn>
                    <a:cxn ang="0">
                      <a:pos x="20" y="48"/>
                    </a:cxn>
                    <a:cxn ang="0">
                      <a:pos x="12" y="52"/>
                    </a:cxn>
                    <a:cxn ang="0">
                      <a:pos x="2" y="64"/>
                    </a:cxn>
                    <a:cxn ang="0">
                      <a:pos x="0" y="192"/>
                    </a:cxn>
                    <a:cxn ang="0">
                      <a:pos x="2" y="202"/>
                    </a:cxn>
                    <a:cxn ang="0">
                      <a:pos x="14" y="214"/>
                    </a:cxn>
                    <a:cxn ang="0">
                      <a:pos x="232" y="216"/>
                    </a:cxn>
                    <a:cxn ang="0">
                      <a:pos x="242" y="214"/>
                    </a:cxn>
                    <a:cxn ang="0">
                      <a:pos x="254" y="202"/>
                    </a:cxn>
                    <a:cxn ang="0">
                      <a:pos x="256" y="72"/>
                    </a:cxn>
                    <a:cxn ang="0">
                      <a:pos x="254" y="64"/>
                    </a:cxn>
                    <a:cxn ang="0">
                      <a:pos x="244" y="52"/>
                    </a:cxn>
                    <a:cxn ang="0">
                      <a:pos x="240" y="192"/>
                    </a:cxn>
                    <a:cxn ang="0">
                      <a:pos x="240" y="196"/>
                    </a:cxn>
                    <a:cxn ang="0">
                      <a:pos x="236" y="200"/>
                    </a:cxn>
                    <a:cxn ang="0">
                      <a:pos x="24" y="200"/>
                    </a:cxn>
                    <a:cxn ang="0">
                      <a:pos x="20" y="200"/>
                    </a:cxn>
                    <a:cxn ang="0">
                      <a:pos x="16" y="196"/>
                    </a:cxn>
                    <a:cxn ang="0">
                      <a:pos x="16" y="72"/>
                    </a:cxn>
                    <a:cxn ang="0">
                      <a:pos x="18" y="66"/>
                    </a:cxn>
                    <a:cxn ang="0">
                      <a:pos x="66" y="56"/>
                    </a:cxn>
                    <a:cxn ang="0">
                      <a:pos x="80" y="22"/>
                    </a:cxn>
                    <a:cxn ang="0">
                      <a:pos x="88" y="16"/>
                    </a:cxn>
                    <a:cxn ang="0">
                      <a:pos x="168" y="16"/>
                    </a:cxn>
                    <a:cxn ang="0">
                      <a:pos x="176" y="22"/>
                    </a:cxn>
                    <a:cxn ang="0">
                      <a:pos x="234" y="64"/>
                    </a:cxn>
                    <a:cxn ang="0">
                      <a:pos x="238" y="66"/>
                    </a:cxn>
                    <a:cxn ang="0">
                      <a:pos x="240" y="192"/>
                    </a:cxn>
                  </a:cxnLst>
                  <a:rect l="0" t="0" r="r" b="b"/>
                  <a:pathLst>
                    <a:path w="256" h="216">
                      <a:moveTo>
                        <a:pt x="236" y="48"/>
                      </a:moveTo>
                      <a:lnTo>
                        <a:pt x="202" y="42"/>
                      </a:lnTo>
                      <a:lnTo>
                        <a:pt x="190" y="16"/>
                      </a:lnTo>
                      <a:lnTo>
                        <a:pt x="190" y="16"/>
                      </a:lnTo>
                      <a:lnTo>
                        <a:pt x="186" y="8"/>
                      </a:lnTo>
                      <a:lnTo>
                        <a:pt x="182" y="4"/>
                      </a:lnTo>
                      <a:lnTo>
                        <a:pt x="176" y="2"/>
                      </a:lnTo>
                      <a:lnTo>
                        <a:pt x="168" y="0"/>
                      </a:lnTo>
                      <a:lnTo>
                        <a:pt x="88" y="0"/>
                      </a:lnTo>
                      <a:lnTo>
                        <a:pt x="88" y="0"/>
                      </a:lnTo>
                      <a:lnTo>
                        <a:pt x="80" y="2"/>
                      </a:lnTo>
                      <a:lnTo>
                        <a:pt x="74" y="4"/>
                      </a:lnTo>
                      <a:lnTo>
                        <a:pt x="70" y="8"/>
                      </a:lnTo>
                      <a:lnTo>
                        <a:pt x="66" y="16"/>
                      </a:lnTo>
                      <a:lnTo>
                        <a:pt x="54" y="42"/>
                      </a:lnTo>
                      <a:lnTo>
                        <a:pt x="20" y="48"/>
                      </a:lnTo>
                      <a:lnTo>
                        <a:pt x="20" y="48"/>
                      </a:lnTo>
                      <a:lnTo>
                        <a:pt x="12" y="52"/>
                      </a:lnTo>
                      <a:lnTo>
                        <a:pt x="6" y="56"/>
                      </a:lnTo>
                      <a:lnTo>
                        <a:pt x="2" y="64"/>
                      </a:lnTo>
                      <a:lnTo>
                        <a:pt x="0" y="72"/>
                      </a:lnTo>
                      <a:lnTo>
                        <a:pt x="0" y="192"/>
                      </a:lnTo>
                      <a:lnTo>
                        <a:pt x="0" y="192"/>
                      </a:lnTo>
                      <a:lnTo>
                        <a:pt x="2" y="202"/>
                      </a:lnTo>
                      <a:lnTo>
                        <a:pt x="8" y="208"/>
                      </a:lnTo>
                      <a:lnTo>
                        <a:pt x="14" y="214"/>
                      </a:lnTo>
                      <a:lnTo>
                        <a:pt x="24" y="216"/>
                      </a:lnTo>
                      <a:lnTo>
                        <a:pt x="232" y="216"/>
                      </a:lnTo>
                      <a:lnTo>
                        <a:pt x="232" y="216"/>
                      </a:lnTo>
                      <a:lnTo>
                        <a:pt x="242" y="214"/>
                      </a:lnTo>
                      <a:lnTo>
                        <a:pt x="248" y="208"/>
                      </a:lnTo>
                      <a:lnTo>
                        <a:pt x="254" y="202"/>
                      </a:lnTo>
                      <a:lnTo>
                        <a:pt x="256" y="192"/>
                      </a:lnTo>
                      <a:lnTo>
                        <a:pt x="256" y="72"/>
                      </a:lnTo>
                      <a:lnTo>
                        <a:pt x="256" y="72"/>
                      </a:lnTo>
                      <a:lnTo>
                        <a:pt x="254" y="64"/>
                      </a:lnTo>
                      <a:lnTo>
                        <a:pt x="250" y="56"/>
                      </a:lnTo>
                      <a:lnTo>
                        <a:pt x="244" y="52"/>
                      </a:lnTo>
                      <a:lnTo>
                        <a:pt x="236" y="48"/>
                      </a:lnTo>
                      <a:close/>
                      <a:moveTo>
                        <a:pt x="240" y="192"/>
                      </a:moveTo>
                      <a:lnTo>
                        <a:pt x="240" y="192"/>
                      </a:lnTo>
                      <a:lnTo>
                        <a:pt x="240" y="196"/>
                      </a:lnTo>
                      <a:lnTo>
                        <a:pt x="238" y="198"/>
                      </a:lnTo>
                      <a:lnTo>
                        <a:pt x="236" y="200"/>
                      </a:lnTo>
                      <a:lnTo>
                        <a:pt x="232" y="200"/>
                      </a:lnTo>
                      <a:lnTo>
                        <a:pt x="24" y="200"/>
                      </a:lnTo>
                      <a:lnTo>
                        <a:pt x="24" y="200"/>
                      </a:lnTo>
                      <a:lnTo>
                        <a:pt x="20" y="200"/>
                      </a:lnTo>
                      <a:lnTo>
                        <a:pt x="18" y="198"/>
                      </a:lnTo>
                      <a:lnTo>
                        <a:pt x="16" y="196"/>
                      </a:lnTo>
                      <a:lnTo>
                        <a:pt x="16" y="192"/>
                      </a:lnTo>
                      <a:lnTo>
                        <a:pt x="16" y="72"/>
                      </a:lnTo>
                      <a:lnTo>
                        <a:pt x="16" y="72"/>
                      </a:lnTo>
                      <a:lnTo>
                        <a:pt x="18" y="66"/>
                      </a:lnTo>
                      <a:lnTo>
                        <a:pt x="22" y="64"/>
                      </a:lnTo>
                      <a:lnTo>
                        <a:pt x="66" y="56"/>
                      </a:lnTo>
                      <a:lnTo>
                        <a:pt x="80" y="22"/>
                      </a:lnTo>
                      <a:lnTo>
                        <a:pt x="80" y="22"/>
                      </a:lnTo>
                      <a:lnTo>
                        <a:pt x="84" y="18"/>
                      </a:lnTo>
                      <a:lnTo>
                        <a:pt x="88" y="16"/>
                      </a:lnTo>
                      <a:lnTo>
                        <a:pt x="168" y="16"/>
                      </a:lnTo>
                      <a:lnTo>
                        <a:pt x="168" y="16"/>
                      </a:lnTo>
                      <a:lnTo>
                        <a:pt x="172" y="18"/>
                      </a:lnTo>
                      <a:lnTo>
                        <a:pt x="176" y="22"/>
                      </a:lnTo>
                      <a:lnTo>
                        <a:pt x="190" y="56"/>
                      </a:lnTo>
                      <a:lnTo>
                        <a:pt x="234" y="64"/>
                      </a:lnTo>
                      <a:lnTo>
                        <a:pt x="234" y="64"/>
                      </a:lnTo>
                      <a:lnTo>
                        <a:pt x="238" y="66"/>
                      </a:lnTo>
                      <a:lnTo>
                        <a:pt x="240" y="72"/>
                      </a:lnTo>
                      <a:lnTo>
                        <a:pt x="240" y="192"/>
                      </a:lnTo>
                      <a:close/>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grpSp>
        </p:grpSp>
      </p:grpSp>
      <p:grpSp>
        <p:nvGrpSpPr>
          <p:cNvPr id="966" name="组合 965"/>
          <p:cNvGrpSpPr/>
          <p:nvPr/>
        </p:nvGrpSpPr>
        <p:grpSpPr>
          <a:xfrm>
            <a:off x="7348640" y="1759592"/>
            <a:ext cx="1882065" cy="3410775"/>
            <a:chOff x="7356148" y="1777528"/>
            <a:chExt cx="1882065" cy="3410775"/>
          </a:xfrm>
        </p:grpSpPr>
        <p:sp>
          <p:nvSpPr>
            <p:cNvPr id="7" name="矩形: 圆角 7"/>
            <p:cNvSpPr/>
            <p:nvPr/>
          </p:nvSpPr>
          <p:spPr>
            <a:xfrm>
              <a:off x="7356148" y="2172625"/>
              <a:ext cx="1882065" cy="3015678"/>
            </a:xfrm>
            <a:prstGeom prst="roundRect">
              <a:avLst>
                <a:gd name="adj" fmla="val 4746"/>
              </a:avLst>
            </a:prstGeom>
            <a:noFill/>
            <a:ln>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文本框 90"/>
            <p:cNvSpPr txBox="1"/>
            <p:nvPr/>
          </p:nvSpPr>
          <p:spPr>
            <a:xfrm>
              <a:off x="7552488" y="3002332"/>
              <a:ext cx="1489385" cy="466295"/>
            </a:xfrm>
            <a:prstGeom prst="rect">
              <a:avLst/>
            </a:prstGeom>
            <a:noFill/>
          </p:spPr>
          <p:txBody>
            <a:bodyPr wrap="square" rtlCol="0">
              <a:spAutoFit/>
            </a:bodyPr>
            <a:lstStyle/>
            <a:p>
              <a:pPr algn="ctr"/>
              <a:r>
                <a:rPr lang="en-MY" altLang="zh-CN" sz="2400" b="1" dirty="0">
                  <a:solidFill>
                    <a:srgbClr val="00B0F0"/>
                  </a:solidFill>
                </a:rPr>
                <a:t>4</a:t>
              </a:r>
              <a:endParaRPr lang="zh-CN" altLang="en-US" sz="2400" b="1">
                <a:solidFill>
                  <a:srgbClr val="00B0F0"/>
                </a:solidFill>
              </a:endParaRPr>
            </a:p>
          </p:txBody>
        </p:sp>
        <p:sp>
          <p:nvSpPr>
            <p:cNvPr id="35" name="文本框 91"/>
            <p:cNvSpPr txBox="1"/>
            <p:nvPr/>
          </p:nvSpPr>
          <p:spPr>
            <a:xfrm>
              <a:off x="7373125" y="3458971"/>
              <a:ext cx="1848110" cy="697692"/>
            </a:xfrm>
            <a:prstGeom prst="rect">
              <a:avLst/>
            </a:prstGeom>
            <a:noFill/>
          </p:spPr>
          <p:txBody>
            <a:bodyPr wrap="square" rtlCol="0">
              <a:spAutoFit/>
            </a:bodyPr>
            <a:lstStyle/>
            <a:p>
              <a:pPr algn="ctr">
                <a:lnSpc>
                  <a:spcPct val="150000"/>
                </a:lnSpc>
              </a:pPr>
              <a:r>
                <a:rPr lang="en-US" sz="1400" dirty="0">
                  <a:solidFill>
                    <a:schemeClr val="bg1"/>
                  </a:solidFill>
                  <a:latin typeface="Century Gothic" panose="020B0502020202020204" pitchFamily="34" charset="0"/>
                </a:rPr>
                <a:t>Trace &amp; Block Attack Source</a:t>
              </a:r>
              <a:endParaRPr lang="en-US" sz="1400" dirty="0">
                <a:solidFill>
                  <a:schemeClr val="bg1"/>
                </a:solidFill>
                <a:latin typeface="Century Gothic" panose="020B0502020202020204" pitchFamily="34" charset="0"/>
              </a:endParaRPr>
            </a:p>
          </p:txBody>
        </p:sp>
        <p:grpSp>
          <p:nvGrpSpPr>
            <p:cNvPr id="60" name="组合 59"/>
            <p:cNvGrpSpPr/>
            <p:nvPr/>
          </p:nvGrpSpPr>
          <p:grpSpPr>
            <a:xfrm>
              <a:off x="7915752" y="1777528"/>
              <a:ext cx="762856" cy="762855"/>
              <a:chOff x="8013633" y="2080415"/>
              <a:chExt cx="562011" cy="562010"/>
            </a:xfrm>
          </p:grpSpPr>
          <p:sp>
            <p:nvSpPr>
              <p:cNvPr id="32" name="椭圆 88"/>
              <p:cNvSpPr/>
              <p:nvPr/>
            </p:nvSpPr>
            <p:spPr>
              <a:xfrm>
                <a:off x="8013633" y="2080415"/>
                <a:ext cx="562011" cy="56201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6" name="Group 4"/>
              <p:cNvGrpSpPr/>
              <p:nvPr/>
            </p:nvGrpSpPr>
            <p:grpSpPr>
              <a:xfrm>
                <a:off x="8171050" y="2237832"/>
                <a:ext cx="247177" cy="247177"/>
                <a:chOff x="4775200" y="3587750"/>
                <a:chExt cx="406400" cy="406400"/>
              </a:xfrm>
              <a:solidFill>
                <a:schemeClr val="bg1"/>
              </a:solidFill>
            </p:grpSpPr>
            <p:sp>
              <p:nvSpPr>
                <p:cNvPr id="37" name="Freeform 30"/>
                <p:cNvSpPr>
                  <a:spLocks noEditPoints="1"/>
                </p:cNvSpPr>
                <p:nvPr/>
              </p:nvSpPr>
              <p:spPr bwMode="auto">
                <a:xfrm>
                  <a:off x="4775200" y="3587750"/>
                  <a:ext cx="406400" cy="406400"/>
                </a:xfrm>
                <a:custGeom>
                  <a:avLst/>
                  <a:gdLst/>
                  <a:ahLst/>
                  <a:cxnLst>
                    <a:cxn ang="0">
                      <a:pos x="176" y="10"/>
                    </a:cxn>
                    <a:cxn ang="0">
                      <a:pos x="150" y="2"/>
                    </a:cxn>
                    <a:cxn ang="0">
                      <a:pos x="126" y="0"/>
                    </a:cxn>
                    <a:cxn ang="0">
                      <a:pos x="102" y="2"/>
                    </a:cxn>
                    <a:cxn ang="0">
                      <a:pos x="56" y="22"/>
                    </a:cxn>
                    <a:cxn ang="0">
                      <a:pos x="38" y="38"/>
                    </a:cxn>
                    <a:cxn ang="0">
                      <a:pos x="22" y="58"/>
                    </a:cxn>
                    <a:cxn ang="0">
                      <a:pos x="10" y="80"/>
                    </a:cxn>
                    <a:cxn ang="0">
                      <a:pos x="4" y="92"/>
                    </a:cxn>
                    <a:cxn ang="0">
                      <a:pos x="0" y="118"/>
                    </a:cxn>
                    <a:cxn ang="0">
                      <a:pos x="0" y="142"/>
                    </a:cxn>
                    <a:cxn ang="0">
                      <a:pos x="10" y="178"/>
                    </a:cxn>
                    <a:cxn ang="0">
                      <a:pos x="30" y="210"/>
                    </a:cxn>
                    <a:cxn ang="0">
                      <a:pos x="48" y="228"/>
                    </a:cxn>
                    <a:cxn ang="0">
                      <a:pos x="68" y="242"/>
                    </a:cxn>
                    <a:cxn ang="0">
                      <a:pos x="80" y="246"/>
                    </a:cxn>
                    <a:cxn ang="0">
                      <a:pos x="106" y="254"/>
                    </a:cxn>
                    <a:cxn ang="0">
                      <a:pos x="130" y="256"/>
                    </a:cxn>
                    <a:cxn ang="0">
                      <a:pos x="156" y="254"/>
                    </a:cxn>
                    <a:cxn ang="0">
                      <a:pos x="200" y="234"/>
                    </a:cxn>
                    <a:cxn ang="0">
                      <a:pos x="220" y="218"/>
                    </a:cxn>
                    <a:cxn ang="0">
                      <a:pos x="234" y="198"/>
                    </a:cxn>
                    <a:cxn ang="0">
                      <a:pos x="246" y="176"/>
                    </a:cxn>
                    <a:cxn ang="0">
                      <a:pos x="252" y="164"/>
                    </a:cxn>
                    <a:cxn ang="0">
                      <a:pos x="256" y="138"/>
                    </a:cxn>
                    <a:cxn ang="0">
                      <a:pos x="256" y="114"/>
                    </a:cxn>
                    <a:cxn ang="0">
                      <a:pos x="246" y="78"/>
                    </a:cxn>
                    <a:cxn ang="0">
                      <a:pos x="226" y="46"/>
                    </a:cxn>
                    <a:cxn ang="0">
                      <a:pos x="208" y="28"/>
                    </a:cxn>
                    <a:cxn ang="0">
                      <a:pos x="188" y="14"/>
                    </a:cxn>
                    <a:cxn ang="0">
                      <a:pos x="86" y="232"/>
                    </a:cxn>
                    <a:cxn ang="0">
                      <a:pos x="66" y="222"/>
                    </a:cxn>
                    <a:cxn ang="0">
                      <a:pos x="36" y="190"/>
                    </a:cxn>
                    <a:cxn ang="0">
                      <a:pos x="18" y="152"/>
                    </a:cxn>
                    <a:cxn ang="0">
                      <a:pos x="18" y="108"/>
                    </a:cxn>
                    <a:cxn ang="0">
                      <a:pos x="24" y="86"/>
                    </a:cxn>
                    <a:cxn ang="0">
                      <a:pos x="48" y="50"/>
                    </a:cxn>
                    <a:cxn ang="0">
                      <a:pos x="84" y="26"/>
                    </a:cxn>
                    <a:cxn ang="0">
                      <a:pos x="126" y="16"/>
                    </a:cxn>
                    <a:cxn ang="0">
                      <a:pos x="170" y="24"/>
                    </a:cxn>
                    <a:cxn ang="0">
                      <a:pos x="190" y="34"/>
                    </a:cxn>
                    <a:cxn ang="0">
                      <a:pos x="220" y="66"/>
                    </a:cxn>
                    <a:cxn ang="0">
                      <a:pos x="238" y="104"/>
                    </a:cxn>
                    <a:cxn ang="0">
                      <a:pos x="238" y="148"/>
                    </a:cxn>
                    <a:cxn ang="0">
                      <a:pos x="232" y="170"/>
                    </a:cxn>
                    <a:cxn ang="0">
                      <a:pos x="208" y="206"/>
                    </a:cxn>
                    <a:cxn ang="0">
                      <a:pos x="172" y="230"/>
                    </a:cxn>
                    <a:cxn ang="0">
                      <a:pos x="130" y="240"/>
                    </a:cxn>
                    <a:cxn ang="0">
                      <a:pos x="86" y="232"/>
                    </a:cxn>
                  </a:cxnLst>
                  <a:rect l="0" t="0" r="r" b="b"/>
                  <a:pathLst>
                    <a:path w="256" h="256">
                      <a:moveTo>
                        <a:pt x="176" y="10"/>
                      </a:moveTo>
                      <a:lnTo>
                        <a:pt x="176" y="10"/>
                      </a:lnTo>
                      <a:lnTo>
                        <a:pt x="164" y="4"/>
                      </a:lnTo>
                      <a:lnTo>
                        <a:pt x="150" y="2"/>
                      </a:lnTo>
                      <a:lnTo>
                        <a:pt x="138" y="0"/>
                      </a:lnTo>
                      <a:lnTo>
                        <a:pt x="126" y="0"/>
                      </a:lnTo>
                      <a:lnTo>
                        <a:pt x="114" y="0"/>
                      </a:lnTo>
                      <a:lnTo>
                        <a:pt x="102" y="2"/>
                      </a:lnTo>
                      <a:lnTo>
                        <a:pt x="78" y="10"/>
                      </a:lnTo>
                      <a:lnTo>
                        <a:pt x="56" y="22"/>
                      </a:lnTo>
                      <a:lnTo>
                        <a:pt x="46" y="30"/>
                      </a:lnTo>
                      <a:lnTo>
                        <a:pt x="38" y="38"/>
                      </a:lnTo>
                      <a:lnTo>
                        <a:pt x="28" y="48"/>
                      </a:lnTo>
                      <a:lnTo>
                        <a:pt x="22" y="58"/>
                      </a:lnTo>
                      <a:lnTo>
                        <a:pt x="14" y="68"/>
                      </a:lnTo>
                      <a:lnTo>
                        <a:pt x="10" y="80"/>
                      </a:lnTo>
                      <a:lnTo>
                        <a:pt x="10" y="80"/>
                      </a:lnTo>
                      <a:lnTo>
                        <a:pt x="4" y="92"/>
                      </a:lnTo>
                      <a:lnTo>
                        <a:pt x="2" y="106"/>
                      </a:lnTo>
                      <a:lnTo>
                        <a:pt x="0" y="118"/>
                      </a:lnTo>
                      <a:lnTo>
                        <a:pt x="0" y="130"/>
                      </a:lnTo>
                      <a:lnTo>
                        <a:pt x="0" y="142"/>
                      </a:lnTo>
                      <a:lnTo>
                        <a:pt x="2" y="156"/>
                      </a:lnTo>
                      <a:lnTo>
                        <a:pt x="10" y="178"/>
                      </a:lnTo>
                      <a:lnTo>
                        <a:pt x="22" y="200"/>
                      </a:lnTo>
                      <a:lnTo>
                        <a:pt x="30" y="210"/>
                      </a:lnTo>
                      <a:lnTo>
                        <a:pt x="38" y="220"/>
                      </a:lnTo>
                      <a:lnTo>
                        <a:pt x="48" y="228"/>
                      </a:lnTo>
                      <a:lnTo>
                        <a:pt x="58" y="234"/>
                      </a:lnTo>
                      <a:lnTo>
                        <a:pt x="68" y="242"/>
                      </a:lnTo>
                      <a:lnTo>
                        <a:pt x="80" y="246"/>
                      </a:lnTo>
                      <a:lnTo>
                        <a:pt x="80" y="246"/>
                      </a:lnTo>
                      <a:lnTo>
                        <a:pt x="92" y="252"/>
                      </a:lnTo>
                      <a:lnTo>
                        <a:pt x="106" y="254"/>
                      </a:lnTo>
                      <a:lnTo>
                        <a:pt x="118" y="256"/>
                      </a:lnTo>
                      <a:lnTo>
                        <a:pt x="130" y="256"/>
                      </a:lnTo>
                      <a:lnTo>
                        <a:pt x="142" y="256"/>
                      </a:lnTo>
                      <a:lnTo>
                        <a:pt x="156" y="254"/>
                      </a:lnTo>
                      <a:lnTo>
                        <a:pt x="178" y="246"/>
                      </a:lnTo>
                      <a:lnTo>
                        <a:pt x="200" y="234"/>
                      </a:lnTo>
                      <a:lnTo>
                        <a:pt x="210" y="226"/>
                      </a:lnTo>
                      <a:lnTo>
                        <a:pt x="220" y="218"/>
                      </a:lnTo>
                      <a:lnTo>
                        <a:pt x="228" y="208"/>
                      </a:lnTo>
                      <a:lnTo>
                        <a:pt x="234" y="198"/>
                      </a:lnTo>
                      <a:lnTo>
                        <a:pt x="242" y="188"/>
                      </a:lnTo>
                      <a:lnTo>
                        <a:pt x="246" y="176"/>
                      </a:lnTo>
                      <a:lnTo>
                        <a:pt x="246" y="176"/>
                      </a:lnTo>
                      <a:lnTo>
                        <a:pt x="252" y="164"/>
                      </a:lnTo>
                      <a:lnTo>
                        <a:pt x="254" y="150"/>
                      </a:lnTo>
                      <a:lnTo>
                        <a:pt x="256" y="138"/>
                      </a:lnTo>
                      <a:lnTo>
                        <a:pt x="256" y="126"/>
                      </a:lnTo>
                      <a:lnTo>
                        <a:pt x="256" y="114"/>
                      </a:lnTo>
                      <a:lnTo>
                        <a:pt x="254" y="102"/>
                      </a:lnTo>
                      <a:lnTo>
                        <a:pt x="246" y="78"/>
                      </a:lnTo>
                      <a:lnTo>
                        <a:pt x="234" y="56"/>
                      </a:lnTo>
                      <a:lnTo>
                        <a:pt x="226" y="46"/>
                      </a:lnTo>
                      <a:lnTo>
                        <a:pt x="218" y="38"/>
                      </a:lnTo>
                      <a:lnTo>
                        <a:pt x="208" y="28"/>
                      </a:lnTo>
                      <a:lnTo>
                        <a:pt x="198" y="22"/>
                      </a:lnTo>
                      <a:lnTo>
                        <a:pt x="188" y="14"/>
                      </a:lnTo>
                      <a:lnTo>
                        <a:pt x="176" y="10"/>
                      </a:lnTo>
                      <a:close/>
                      <a:moveTo>
                        <a:pt x="86" y="232"/>
                      </a:moveTo>
                      <a:lnTo>
                        <a:pt x="86" y="232"/>
                      </a:lnTo>
                      <a:lnTo>
                        <a:pt x="66" y="222"/>
                      </a:lnTo>
                      <a:lnTo>
                        <a:pt x="50" y="208"/>
                      </a:lnTo>
                      <a:lnTo>
                        <a:pt x="36" y="190"/>
                      </a:lnTo>
                      <a:lnTo>
                        <a:pt x="26" y="172"/>
                      </a:lnTo>
                      <a:lnTo>
                        <a:pt x="18" y="152"/>
                      </a:lnTo>
                      <a:lnTo>
                        <a:pt x="16" y="130"/>
                      </a:lnTo>
                      <a:lnTo>
                        <a:pt x="18" y="108"/>
                      </a:lnTo>
                      <a:lnTo>
                        <a:pt x="24" y="86"/>
                      </a:lnTo>
                      <a:lnTo>
                        <a:pt x="24" y="86"/>
                      </a:lnTo>
                      <a:lnTo>
                        <a:pt x="34" y="66"/>
                      </a:lnTo>
                      <a:lnTo>
                        <a:pt x="48" y="50"/>
                      </a:lnTo>
                      <a:lnTo>
                        <a:pt x="66" y="36"/>
                      </a:lnTo>
                      <a:lnTo>
                        <a:pt x="84" y="26"/>
                      </a:lnTo>
                      <a:lnTo>
                        <a:pt x="104" y="18"/>
                      </a:lnTo>
                      <a:lnTo>
                        <a:pt x="126" y="16"/>
                      </a:lnTo>
                      <a:lnTo>
                        <a:pt x="148" y="18"/>
                      </a:lnTo>
                      <a:lnTo>
                        <a:pt x="170" y="24"/>
                      </a:lnTo>
                      <a:lnTo>
                        <a:pt x="170" y="24"/>
                      </a:lnTo>
                      <a:lnTo>
                        <a:pt x="190" y="34"/>
                      </a:lnTo>
                      <a:lnTo>
                        <a:pt x="206" y="48"/>
                      </a:lnTo>
                      <a:lnTo>
                        <a:pt x="220" y="66"/>
                      </a:lnTo>
                      <a:lnTo>
                        <a:pt x="230" y="84"/>
                      </a:lnTo>
                      <a:lnTo>
                        <a:pt x="238" y="104"/>
                      </a:lnTo>
                      <a:lnTo>
                        <a:pt x="240" y="126"/>
                      </a:lnTo>
                      <a:lnTo>
                        <a:pt x="238" y="148"/>
                      </a:lnTo>
                      <a:lnTo>
                        <a:pt x="232" y="170"/>
                      </a:lnTo>
                      <a:lnTo>
                        <a:pt x="232" y="170"/>
                      </a:lnTo>
                      <a:lnTo>
                        <a:pt x="222" y="190"/>
                      </a:lnTo>
                      <a:lnTo>
                        <a:pt x="208" y="206"/>
                      </a:lnTo>
                      <a:lnTo>
                        <a:pt x="190" y="220"/>
                      </a:lnTo>
                      <a:lnTo>
                        <a:pt x="172" y="230"/>
                      </a:lnTo>
                      <a:lnTo>
                        <a:pt x="152" y="238"/>
                      </a:lnTo>
                      <a:lnTo>
                        <a:pt x="130" y="240"/>
                      </a:lnTo>
                      <a:lnTo>
                        <a:pt x="108" y="238"/>
                      </a:lnTo>
                      <a:lnTo>
                        <a:pt x="86" y="232"/>
                      </a:lnTo>
                      <a:close/>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sp>
              <p:nvSpPr>
                <p:cNvPr id="38" name="Freeform 33"/>
                <p:cNvSpPr>
                  <a:spLocks noEditPoints="1"/>
                </p:cNvSpPr>
                <p:nvPr/>
              </p:nvSpPr>
              <p:spPr bwMode="auto">
                <a:xfrm>
                  <a:off x="4953000" y="3765550"/>
                  <a:ext cx="50800" cy="50800"/>
                </a:xfrm>
                <a:custGeom>
                  <a:avLst/>
                  <a:gdLst/>
                  <a:ahLst/>
                  <a:cxnLst>
                    <a:cxn ang="0">
                      <a:pos x="22" y="2"/>
                    </a:cxn>
                    <a:cxn ang="0">
                      <a:pos x="22" y="2"/>
                    </a:cxn>
                    <a:cxn ang="0">
                      <a:pos x="16" y="0"/>
                    </a:cxn>
                    <a:cxn ang="0">
                      <a:pos x="10" y="2"/>
                    </a:cxn>
                    <a:cxn ang="0">
                      <a:pos x="4" y="4"/>
                    </a:cxn>
                    <a:cxn ang="0">
                      <a:pos x="2" y="10"/>
                    </a:cxn>
                    <a:cxn ang="0">
                      <a:pos x="2" y="10"/>
                    </a:cxn>
                    <a:cxn ang="0">
                      <a:pos x="0" y="16"/>
                    </a:cxn>
                    <a:cxn ang="0">
                      <a:pos x="2" y="22"/>
                    </a:cxn>
                    <a:cxn ang="0">
                      <a:pos x="4" y="28"/>
                    </a:cxn>
                    <a:cxn ang="0">
                      <a:pos x="10" y="30"/>
                    </a:cxn>
                    <a:cxn ang="0">
                      <a:pos x="10" y="30"/>
                    </a:cxn>
                    <a:cxn ang="0">
                      <a:pos x="16" y="32"/>
                    </a:cxn>
                    <a:cxn ang="0">
                      <a:pos x="22" y="30"/>
                    </a:cxn>
                    <a:cxn ang="0">
                      <a:pos x="28" y="28"/>
                    </a:cxn>
                    <a:cxn ang="0">
                      <a:pos x="30" y="22"/>
                    </a:cxn>
                    <a:cxn ang="0">
                      <a:pos x="30" y="22"/>
                    </a:cxn>
                    <a:cxn ang="0">
                      <a:pos x="32" y="16"/>
                    </a:cxn>
                    <a:cxn ang="0">
                      <a:pos x="30" y="10"/>
                    </a:cxn>
                    <a:cxn ang="0">
                      <a:pos x="28" y="4"/>
                    </a:cxn>
                    <a:cxn ang="0">
                      <a:pos x="22" y="2"/>
                    </a:cxn>
                    <a:cxn ang="0">
                      <a:pos x="14" y="24"/>
                    </a:cxn>
                    <a:cxn ang="0">
                      <a:pos x="14" y="24"/>
                    </a:cxn>
                    <a:cxn ang="0">
                      <a:pos x="10" y="22"/>
                    </a:cxn>
                    <a:cxn ang="0">
                      <a:pos x="8" y="20"/>
                    </a:cxn>
                    <a:cxn ang="0">
                      <a:pos x="8" y="16"/>
                    </a:cxn>
                    <a:cxn ang="0">
                      <a:pos x="8" y="14"/>
                    </a:cxn>
                    <a:cxn ang="0">
                      <a:pos x="8" y="14"/>
                    </a:cxn>
                    <a:cxn ang="0">
                      <a:pos x="10" y="10"/>
                    </a:cxn>
                    <a:cxn ang="0">
                      <a:pos x="12" y="8"/>
                    </a:cxn>
                    <a:cxn ang="0">
                      <a:pos x="16" y="8"/>
                    </a:cxn>
                    <a:cxn ang="0">
                      <a:pos x="20" y="8"/>
                    </a:cxn>
                    <a:cxn ang="0">
                      <a:pos x="20" y="8"/>
                    </a:cxn>
                    <a:cxn ang="0">
                      <a:pos x="22" y="10"/>
                    </a:cxn>
                    <a:cxn ang="0">
                      <a:pos x="24" y="12"/>
                    </a:cxn>
                    <a:cxn ang="0">
                      <a:pos x="24" y="16"/>
                    </a:cxn>
                    <a:cxn ang="0">
                      <a:pos x="24" y="20"/>
                    </a:cxn>
                    <a:cxn ang="0">
                      <a:pos x="24" y="20"/>
                    </a:cxn>
                    <a:cxn ang="0">
                      <a:pos x="22" y="22"/>
                    </a:cxn>
                    <a:cxn ang="0">
                      <a:pos x="20" y="24"/>
                    </a:cxn>
                    <a:cxn ang="0">
                      <a:pos x="16" y="24"/>
                    </a:cxn>
                    <a:cxn ang="0">
                      <a:pos x="14" y="24"/>
                    </a:cxn>
                  </a:cxnLst>
                  <a:rect l="0" t="0" r="r" b="b"/>
                  <a:pathLst>
                    <a:path w="32" h="32">
                      <a:moveTo>
                        <a:pt x="22" y="2"/>
                      </a:moveTo>
                      <a:lnTo>
                        <a:pt x="22" y="2"/>
                      </a:lnTo>
                      <a:lnTo>
                        <a:pt x="16" y="0"/>
                      </a:lnTo>
                      <a:lnTo>
                        <a:pt x="10" y="2"/>
                      </a:lnTo>
                      <a:lnTo>
                        <a:pt x="4" y="4"/>
                      </a:lnTo>
                      <a:lnTo>
                        <a:pt x="2" y="10"/>
                      </a:lnTo>
                      <a:lnTo>
                        <a:pt x="2" y="10"/>
                      </a:lnTo>
                      <a:lnTo>
                        <a:pt x="0" y="16"/>
                      </a:lnTo>
                      <a:lnTo>
                        <a:pt x="2" y="22"/>
                      </a:lnTo>
                      <a:lnTo>
                        <a:pt x="4" y="28"/>
                      </a:lnTo>
                      <a:lnTo>
                        <a:pt x="10" y="30"/>
                      </a:lnTo>
                      <a:lnTo>
                        <a:pt x="10" y="30"/>
                      </a:lnTo>
                      <a:lnTo>
                        <a:pt x="16" y="32"/>
                      </a:lnTo>
                      <a:lnTo>
                        <a:pt x="22" y="30"/>
                      </a:lnTo>
                      <a:lnTo>
                        <a:pt x="28" y="28"/>
                      </a:lnTo>
                      <a:lnTo>
                        <a:pt x="30" y="22"/>
                      </a:lnTo>
                      <a:lnTo>
                        <a:pt x="30" y="22"/>
                      </a:lnTo>
                      <a:lnTo>
                        <a:pt x="32" y="16"/>
                      </a:lnTo>
                      <a:lnTo>
                        <a:pt x="30" y="10"/>
                      </a:lnTo>
                      <a:lnTo>
                        <a:pt x="28" y="4"/>
                      </a:lnTo>
                      <a:lnTo>
                        <a:pt x="22" y="2"/>
                      </a:lnTo>
                      <a:close/>
                      <a:moveTo>
                        <a:pt x="14" y="24"/>
                      </a:moveTo>
                      <a:lnTo>
                        <a:pt x="14" y="24"/>
                      </a:lnTo>
                      <a:lnTo>
                        <a:pt x="10" y="22"/>
                      </a:lnTo>
                      <a:lnTo>
                        <a:pt x="8" y="20"/>
                      </a:lnTo>
                      <a:lnTo>
                        <a:pt x="8" y="16"/>
                      </a:lnTo>
                      <a:lnTo>
                        <a:pt x="8" y="14"/>
                      </a:lnTo>
                      <a:lnTo>
                        <a:pt x="8" y="14"/>
                      </a:lnTo>
                      <a:lnTo>
                        <a:pt x="10" y="10"/>
                      </a:lnTo>
                      <a:lnTo>
                        <a:pt x="12" y="8"/>
                      </a:lnTo>
                      <a:lnTo>
                        <a:pt x="16" y="8"/>
                      </a:lnTo>
                      <a:lnTo>
                        <a:pt x="20" y="8"/>
                      </a:lnTo>
                      <a:lnTo>
                        <a:pt x="20" y="8"/>
                      </a:lnTo>
                      <a:lnTo>
                        <a:pt x="22" y="10"/>
                      </a:lnTo>
                      <a:lnTo>
                        <a:pt x="24" y="12"/>
                      </a:lnTo>
                      <a:lnTo>
                        <a:pt x="24" y="16"/>
                      </a:lnTo>
                      <a:lnTo>
                        <a:pt x="24" y="20"/>
                      </a:lnTo>
                      <a:lnTo>
                        <a:pt x="24" y="20"/>
                      </a:lnTo>
                      <a:lnTo>
                        <a:pt x="22" y="22"/>
                      </a:lnTo>
                      <a:lnTo>
                        <a:pt x="20" y="24"/>
                      </a:lnTo>
                      <a:lnTo>
                        <a:pt x="16" y="24"/>
                      </a:lnTo>
                      <a:lnTo>
                        <a:pt x="14" y="24"/>
                      </a:lnTo>
                      <a:close/>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sp>
              <p:nvSpPr>
                <p:cNvPr id="39" name="Freeform 34"/>
                <p:cNvSpPr/>
                <p:nvPr/>
              </p:nvSpPr>
              <p:spPr bwMode="auto">
                <a:xfrm>
                  <a:off x="4953000" y="3765550"/>
                  <a:ext cx="50800" cy="50800"/>
                </a:xfrm>
                <a:custGeom>
                  <a:avLst/>
                  <a:gdLst/>
                  <a:ahLst/>
                  <a:cxnLst>
                    <a:cxn ang="0">
                      <a:pos x="22" y="2"/>
                    </a:cxn>
                    <a:cxn ang="0">
                      <a:pos x="22" y="2"/>
                    </a:cxn>
                    <a:cxn ang="0">
                      <a:pos x="16" y="0"/>
                    </a:cxn>
                    <a:cxn ang="0">
                      <a:pos x="10" y="2"/>
                    </a:cxn>
                    <a:cxn ang="0">
                      <a:pos x="4" y="4"/>
                    </a:cxn>
                    <a:cxn ang="0">
                      <a:pos x="2" y="10"/>
                    </a:cxn>
                    <a:cxn ang="0">
                      <a:pos x="2" y="10"/>
                    </a:cxn>
                    <a:cxn ang="0">
                      <a:pos x="0" y="16"/>
                    </a:cxn>
                    <a:cxn ang="0">
                      <a:pos x="2" y="22"/>
                    </a:cxn>
                    <a:cxn ang="0">
                      <a:pos x="4" y="28"/>
                    </a:cxn>
                    <a:cxn ang="0">
                      <a:pos x="10" y="30"/>
                    </a:cxn>
                    <a:cxn ang="0">
                      <a:pos x="10" y="30"/>
                    </a:cxn>
                    <a:cxn ang="0">
                      <a:pos x="16" y="32"/>
                    </a:cxn>
                    <a:cxn ang="0">
                      <a:pos x="22" y="30"/>
                    </a:cxn>
                    <a:cxn ang="0">
                      <a:pos x="28" y="28"/>
                    </a:cxn>
                    <a:cxn ang="0">
                      <a:pos x="30" y="22"/>
                    </a:cxn>
                    <a:cxn ang="0">
                      <a:pos x="30" y="22"/>
                    </a:cxn>
                    <a:cxn ang="0">
                      <a:pos x="32" y="16"/>
                    </a:cxn>
                    <a:cxn ang="0">
                      <a:pos x="30" y="10"/>
                    </a:cxn>
                    <a:cxn ang="0">
                      <a:pos x="28" y="4"/>
                    </a:cxn>
                    <a:cxn ang="0">
                      <a:pos x="22" y="2"/>
                    </a:cxn>
                  </a:cxnLst>
                  <a:rect l="0" t="0" r="r" b="b"/>
                  <a:pathLst>
                    <a:path w="32" h="32">
                      <a:moveTo>
                        <a:pt x="22" y="2"/>
                      </a:moveTo>
                      <a:lnTo>
                        <a:pt x="22" y="2"/>
                      </a:lnTo>
                      <a:lnTo>
                        <a:pt x="16" y="0"/>
                      </a:lnTo>
                      <a:lnTo>
                        <a:pt x="10" y="2"/>
                      </a:lnTo>
                      <a:lnTo>
                        <a:pt x="4" y="4"/>
                      </a:lnTo>
                      <a:lnTo>
                        <a:pt x="2" y="10"/>
                      </a:lnTo>
                      <a:lnTo>
                        <a:pt x="2" y="10"/>
                      </a:lnTo>
                      <a:lnTo>
                        <a:pt x="0" y="16"/>
                      </a:lnTo>
                      <a:lnTo>
                        <a:pt x="2" y="22"/>
                      </a:lnTo>
                      <a:lnTo>
                        <a:pt x="4" y="28"/>
                      </a:lnTo>
                      <a:lnTo>
                        <a:pt x="10" y="30"/>
                      </a:lnTo>
                      <a:lnTo>
                        <a:pt x="10" y="30"/>
                      </a:lnTo>
                      <a:lnTo>
                        <a:pt x="16" y="32"/>
                      </a:lnTo>
                      <a:lnTo>
                        <a:pt x="22" y="30"/>
                      </a:lnTo>
                      <a:lnTo>
                        <a:pt x="28" y="28"/>
                      </a:lnTo>
                      <a:lnTo>
                        <a:pt x="30" y="22"/>
                      </a:lnTo>
                      <a:lnTo>
                        <a:pt x="30" y="22"/>
                      </a:lnTo>
                      <a:lnTo>
                        <a:pt x="32" y="16"/>
                      </a:lnTo>
                      <a:lnTo>
                        <a:pt x="30" y="10"/>
                      </a:lnTo>
                      <a:lnTo>
                        <a:pt x="28" y="4"/>
                      </a:lnTo>
                      <a:lnTo>
                        <a:pt x="22" y="2"/>
                      </a:lnTo>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sp>
              <p:nvSpPr>
                <p:cNvPr id="40" name="Freeform 36"/>
                <p:cNvSpPr>
                  <a:spLocks noEditPoints="1"/>
                </p:cNvSpPr>
                <p:nvPr/>
              </p:nvSpPr>
              <p:spPr bwMode="auto">
                <a:xfrm>
                  <a:off x="4902200" y="3714750"/>
                  <a:ext cx="152400" cy="152400"/>
                </a:xfrm>
                <a:custGeom>
                  <a:avLst/>
                  <a:gdLst/>
                  <a:ahLst/>
                  <a:cxnLst>
                    <a:cxn ang="0">
                      <a:pos x="66" y="4"/>
                    </a:cxn>
                    <a:cxn ang="0">
                      <a:pos x="48" y="0"/>
                    </a:cxn>
                    <a:cxn ang="0">
                      <a:pos x="30" y="4"/>
                    </a:cxn>
                    <a:cxn ang="0">
                      <a:pos x="14" y="14"/>
                    </a:cxn>
                    <a:cxn ang="0">
                      <a:pos x="4" y="30"/>
                    </a:cxn>
                    <a:cxn ang="0">
                      <a:pos x="0" y="40"/>
                    </a:cxn>
                    <a:cxn ang="0">
                      <a:pos x="2" y="58"/>
                    </a:cxn>
                    <a:cxn ang="0">
                      <a:pos x="8" y="76"/>
                    </a:cxn>
                    <a:cxn ang="0">
                      <a:pos x="22" y="88"/>
                    </a:cxn>
                    <a:cxn ang="0">
                      <a:pos x="30" y="92"/>
                    </a:cxn>
                    <a:cxn ang="0">
                      <a:pos x="48" y="96"/>
                    </a:cxn>
                    <a:cxn ang="0">
                      <a:pos x="66" y="92"/>
                    </a:cxn>
                    <a:cxn ang="0">
                      <a:pos x="82" y="82"/>
                    </a:cxn>
                    <a:cxn ang="0">
                      <a:pos x="92" y="66"/>
                    </a:cxn>
                    <a:cxn ang="0">
                      <a:pos x="96" y="56"/>
                    </a:cxn>
                    <a:cxn ang="0">
                      <a:pos x="94" y="38"/>
                    </a:cxn>
                    <a:cxn ang="0">
                      <a:pos x="88" y="22"/>
                    </a:cxn>
                    <a:cxn ang="0">
                      <a:pos x="74" y="8"/>
                    </a:cxn>
                    <a:cxn ang="0">
                      <a:pos x="36" y="78"/>
                    </a:cxn>
                    <a:cxn ang="0">
                      <a:pos x="30" y="74"/>
                    </a:cxn>
                    <a:cxn ang="0">
                      <a:pos x="18" y="60"/>
                    </a:cxn>
                    <a:cxn ang="0">
                      <a:pos x="16" y="42"/>
                    </a:cxn>
                    <a:cxn ang="0">
                      <a:pos x="18" y="36"/>
                    </a:cxn>
                    <a:cxn ang="0">
                      <a:pos x="26" y="26"/>
                    </a:cxn>
                    <a:cxn ang="0">
                      <a:pos x="48" y="16"/>
                    </a:cxn>
                    <a:cxn ang="0">
                      <a:pos x="60" y="18"/>
                    </a:cxn>
                    <a:cxn ang="0">
                      <a:pos x="66" y="22"/>
                    </a:cxn>
                    <a:cxn ang="0">
                      <a:pos x="78" y="36"/>
                    </a:cxn>
                    <a:cxn ang="0">
                      <a:pos x="80" y="54"/>
                    </a:cxn>
                    <a:cxn ang="0">
                      <a:pos x="78" y="60"/>
                    </a:cxn>
                    <a:cxn ang="0">
                      <a:pos x="70" y="70"/>
                    </a:cxn>
                    <a:cxn ang="0">
                      <a:pos x="48" y="80"/>
                    </a:cxn>
                    <a:cxn ang="0">
                      <a:pos x="36" y="78"/>
                    </a:cxn>
                  </a:cxnLst>
                  <a:rect l="0" t="0" r="r" b="b"/>
                  <a:pathLst>
                    <a:path w="96" h="96">
                      <a:moveTo>
                        <a:pt x="66" y="4"/>
                      </a:moveTo>
                      <a:lnTo>
                        <a:pt x="66" y="4"/>
                      </a:lnTo>
                      <a:lnTo>
                        <a:pt x="56" y="0"/>
                      </a:lnTo>
                      <a:lnTo>
                        <a:pt x="48" y="0"/>
                      </a:lnTo>
                      <a:lnTo>
                        <a:pt x="38" y="2"/>
                      </a:lnTo>
                      <a:lnTo>
                        <a:pt x="30" y="4"/>
                      </a:lnTo>
                      <a:lnTo>
                        <a:pt x="22" y="8"/>
                      </a:lnTo>
                      <a:lnTo>
                        <a:pt x="14" y="14"/>
                      </a:lnTo>
                      <a:lnTo>
                        <a:pt x="8" y="22"/>
                      </a:lnTo>
                      <a:lnTo>
                        <a:pt x="4" y="30"/>
                      </a:lnTo>
                      <a:lnTo>
                        <a:pt x="4" y="30"/>
                      </a:lnTo>
                      <a:lnTo>
                        <a:pt x="0" y="40"/>
                      </a:lnTo>
                      <a:lnTo>
                        <a:pt x="0" y="48"/>
                      </a:lnTo>
                      <a:lnTo>
                        <a:pt x="2" y="58"/>
                      </a:lnTo>
                      <a:lnTo>
                        <a:pt x="4" y="66"/>
                      </a:lnTo>
                      <a:lnTo>
                        <a:pt x="8" y="76"/>
                      </a:lnTo>
                      <a:lnTo>
                        <a:pt x="14" y="82"/>
                      </a:lnTo>
                      <a:lnTo>
                        <a:pt x="22" y="88"/>
                      </a:lnTo>
                      <a:lnTo>
                        <a:pt x="30" y="92"/>
                      </a:lnTo>
                      <a:lnTo>
                        <a:pt x="30" y="92"/>
                      </a:lnTo>
                      <a:lnTo>
                        <a:pt x="40" y="96"/>
                      </a:lnTo>
                      <a:lnTo>
                        <a:pt x="48" y="96"/>
                      </a:lnTo>
                      <a:lnTo>
                        <a:pt x="58" y="94"/>
                      </a:lnTo>
                      <a:lnTo>
                        <a:pt x="66" y="92"/>
                      </a:lnTo>
                      <a:lnTo>
                        <a:pt x="76" y="88"/>
                      </a:lnTo>
                      <a:lnTo>
                        <a:pt x="82" y="82"/>
                      </a:lnTo>
                      <a:lnTo>
                        <a:pt x="88" y="74"/>
                      </a:lnTo>
                      <a:lnTo>
                        <a:pt x="92" y="66"/>
                      </a:lnTo>
                      <a:lnTo>
                        <a:pt x="92" y="66"/>
                      </a:lnTo>
                      <a:lnTo>
                        <a:pt x="96" y="56"/>
                      </a:lnTo>
                      <a:lnTo>
                        <a:pt x="96" y="48"/>
                      </a:lnTo>
                      <a:lnTo>
                        <a:pt x="94" y="38"/>
                      </a:lnTo>
                      <a:lnTo>
                        <a:pt x="92" y="30"/>
                      </a:lnTo>
                      <a:lnTo>
                        <a:pt x="88" y="22"/>
                      </a:lnTo>
                      <a:lnTo>
                        <a:pt x="82" y="14"/>
                      </a:lnTo>
                      <a:lnTo>
                        <a:pt x="74" y="8"/>
                      </a:lnTo>
                      <a:lnTo>
                        <a:pt x="66" y="4"/>
                      </a:lnTo>
                      <a:close/>
                      <a:moveTo>
                        <a:pt x="36" y="78"/>
                      </a:moveTo>
                      <a:lnTo>
                        <a:pt x="36" y="78"/>
                      </a:lnTo>
                      <a:lnTo>
                        <a:pt x="30" y="74"/>
                      </a:lnTo>
                      <a:lnTo>
                        <a:pt x="26" y="70"/>
                      </a:lnTo>
                      <a:lnTo>
                        <a:pt x="18" y="60"/>
                      </a:lnTo>
                      <a:lnTo>
                        <a:pt x="16" y="48"/>
                      </a:lnTo>
                      <a:lnTo>
                        <a:pt x="16" y="42"/>
                      </a:lnTo>
                      <a:lnTo>
                        <a:pt x="18" y="36"/>
                      </a:lnTo>
                      <a:lnTo>
                        <a:pt x="18" y="36"/>
                      </a:lnTo>
                      <a:lnTo>
                        <a:pt x="22" y="30"/>
                      </a:lnTo>
                      <a:lnTo>
                        <a:pt x="26" y="26"/>
                      </a:lnTo>
                      <a:lnTo>
                        <a:pt x="36" y="18"/>
                      </a:lnTo>
                      <a:lnTo>
                        <a:pt x="48" y="16"/>
                      </a:lnTo>
                      <a:lnTo>
                        <a:pt x="54" y="16"/>
                      </a:lnTo>
                      <a:lnTo>
                        <a:pt x="60" y="18"/>
                      </a:lnTo>
                      <a:lnTo>
                        <a:pt x="60" y="18"/>
                      </a:lnTo>
                      <a:lnTo>
                        <a:pt x="66" y="22"/>
                      </a:lnTo>
                      <a:lnTo>
                        <a:pt x="70" y="26"/>
                      </a:lnTo>
                      <a:lnTo>
                        <a:pt x="78" y="36"/>
                      </a:lnTo>
                      <a:lnTo>
                        <a:pt x="80" y="48"/>
                      </a:lnTo>
                      <a:lnTo>
                        <a:pt x="80" y="54"/>
                      </a:lnTo>
                      <a:lnTo>
                        <a:pt x="78" y="60"/>
                      </a:lnTo>
                      <a:lnTo>
                        <a:pt x="78" y="60"/>
                      </a:lnTo>
                      <a:lnTo>
                        <a:pt x="74" y="66"/>
                      </a:lnTo>
                      <a:lnTo>
                        <a:pt x="70" y="70"/>
                      </a:lnTo>
                      <a:lnTo>
                        <a:pt x="60" y="78"/>
                      </a:lnTo>
                      <a:lnTo>
                        <a:pt x="48" y="80"/>
                      </a:lnTo>
                      <a:lnTo>
                        <a:pt x="42" y="80"/>
                      </a:lnTo>
                      <a:lnTo>
                        <a:pt x="36" y="78"/>
                      </a:lnTo>
                      <a:close/>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sp>
              <p:nvSpPr>
                <p:cNvPr id="41" name="Freeform 39"/>
                <p:cNvSpPr/>
                <p:nvPr/>
              </p:nvSpPr>
              <p:spPr bwMode="auto">
                <a:xfrm>
                  <a:off x="5010150" y="3819525"/>
                  <a:ext cx="63500" cy="63500"/>
                </a:xfrm>
                <a:custGeom>
                  <a:avLst/>
                  <a:gdLst/>
                  <a:ahLst/>
                  <a:cxnLst>
                    <a:cxn ang="0">
                      <a:pos x="40" y="6"/>
                    </a:cxn>
                    <a:cxn ang="0">
                      <a:pos x="40" y="6"/>
                    </a:cxn>
                    <a:cxn ang="0">
                      <a:pos x="40" y="2"/>
                    </a:cxn>
                    <a:cxn ang="0">
                      <a:pos x="38" y="0"/>
                    </a:cxn>
                    <a:cxn ang="0">
                      <a:pos x="38" y="0"/>
                    </a:cxn>
                    <a:cxn ang="0">
                      <a:pos x="34" y="0"/>
                    </a:cxn>
                    <a:cxn ang="0">
                      <a:pos x="32" y="2"/>
                    </a:cxn>
                    <a:cxn ang="0">
                      <a:pos x="32" y="2"/>
                    </a:cxn>
                    <a:cxn ang="0">
                      <a:pos x="32" y="2"/>
                    </a:cxn>
                    <a:cxn ang="0">
                      <a:pos x="26" y="12"/>
                    </a:cxn>
                    <a:cxn ang="0">
                      <a:pos x="20" y="22"/>
                    </a:cxn>
                    <a:cxn ang="0">
                      <a:pos x="12" y="28"/>
                    </a:cxn>
                    <a:cxn ang="0">
                      <a:pos x="2" y="34"/>
                    </a:cxn>
                    <a:cxn ang="0">
                      <a:pos x="2" y="34"/>
                    </a:cxn>
                    <a:cxn ang="0">
                      <a:pos x="0" y="36"/>
                    </a:cxn>
                    <a:cxn ang="0">
                      <a:pos x="0" y="38"/>
                    </a:cxn>
                    <a:cxn ang="0">
                      <a:pos x="0" y="38"/>
                    </a:cxn>
                    <a:cxn ang="0">
                      <a:pos x="2" y="40"/>
                    </a:cxn>
                    <a:cxn ang="0">
                      <a:pos x="6" y="40"/>
                    </a:cxn>
                    <a:cxn ang="0">
                      <a:pos x="6" y="40"/>
                    </a:cxn>
                    <a:cxn ang="0">
                      <a:pos x="6" y="40"/>
                    </a:cxn>
                    <a:cxn ang="0">
                      <a:pos x="6" y="40"/>
                    </a:cxn>
                    <a:cxn ang="0">
                      <a:pos x="16" y="34"/>
                    </a:cxn>
                    <a:cxn ang="0">
                      <a:pos x="26" y="26"/>
                    </a:cxn>
                    <a:cxn ang="0">
                      <a:pos x="34" y="18"/>
                    </a:cxn>
                    <a:cxn ang="0">
                      <a:pos x="40" y="6"/>
                    </a:cxn>
                    <a:cxn ang="0">
                      <a:pos x="40" y="6"/>
                    </a:cxn>
                  </a:cxnLst>
                  <a:rect l="0" t="0" r="r" b="b"/>
                  <a:pathLst>
                    <a:path w="40" h="40">
                      <a:moveTo>
                        <a:pt x="40" y="6"/>
                      </a:moveTo>
                      <a:lnTo>
                        <a:pt x="40" y="6"/>
                      </a:lnTo>
                      <a:lnTo>
                        <a:pt x="40" y="2"/>
                      </a:lnTo>
                      <a:lnTo>
                        <a:pt x="38" y="0"/>
                      </a:lnTo>
                      <a:lnTo>
                        <a:pt x="38" y="0"/>
                      </a:lnTo>
                      <a:lnTo>
                        <a:pt x="34" y="0"/>
                      </a:lnTo>
                      <a:lnTo>
                        <a:pt x="32" y="2"/>
                      </a:lnTo>
                      <a:lnTo>
                        <a:pt x="32" y="2"/>
                      </a:lnTo>
                      <a:lnTo>
                        <a:pt x="32" y="2"/>
                      </a:lnTo>
                      <a:lnTo>
                        <a:pt x="26" y="12"/>
                      </a:lnTo>
                      <a:lnTo>
                        <a:pt x="20" y="22"/>
                      </a:lnTo>
                      <a:lnTo>
                        <a:pt x="12" y="28"/>
                      </a:lnTo>
                      <a:lnTo>
                        <a:pt x="2" y="34"/>
                      </a:lnTo>
                      <a:lnTo>
                        <a:pt x="2" y="34"/>
                      </a:lnTo>
                      <a:lnTo>
                        <a:pt x="0" y="36"/>
                      </a:lnTo>
                      <a:lnTo>
                        <a:pt x="0" y="38"/>
                      </a:lnTo>
                      <a:lnTo>
                        <a:pt x="0" y="38"/>
                      </a:lnTo>
                      <a:lnTo>
                        <a:pt x="2" y="40"/>
                      </a:lnTo>
                      <a:lnTo>
                        <a:pt x="6" y="40"/>
                      </a:lnTo>
                      <a:lnTo>
                        <a:pt x="6" y="40"/>
                      </a:lnTo>
                      <a:lnTo>
                        <a:pt x="6" y="40"/>
                      </a:lnTo>
                      <a:lnTo>
                        <a:pt x="6" y="40"/>
                      </a:lnTo>
                      <a:lnTo>
                        <a:pt x="16" y="34"/>
                      </a:lnTo>
                      <a:lnTo>
                        <a:pt x="26" y="26"/>
                      </a:lnTo>
                      <a:lnTo>
                        <a:pt x="34" y="18"/>
                      </a:lnTo>
                      <a:lnTo>
                        <a:pt x="40" y="6"/>
                      </a:lnTo>
                      <a:lnTo>
                        <a:pt x="40" y="6"/>
                      </a:lnTo>
                      <a:close/>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sp>
              <p:nvSpPr>
                <p:cNvPr id="42" name="Freeform 40"/>
                <p:cNvSpPr/>
                <p:nvPr/>
              </p:nvSpPr>
              <p:spPr bwMode="auto">
                <a:xfrm>
                  <a:off x="5029200" y="3838575"/>
                  <a:ext cx="92075" cy="92075"/>
                </a:xfrm>
                <a:custGeom>
                  <a:avLst/>
                  <a:gdLst/>
                  <a:ahLst/>
                  <a:cxnLst>
                    <a:cxn ang="0">
                      <a:pos x="54" y="0"/>
                    </a:cxn>
                    <a:cxn ang="0">
                      <a:pos x="54" y="0"/>
                    </a:cxn>
                    <a:cxn ang="0">
                      <a:pos x="52" y="0"/>
                    </a:cxn>
                    <a:cxn ang="0">
                      <a:pos x="50" y="2"/>
                    </a:cxn>
                    <a:cxn ang="0">
                      <a:pos x="50" y="2"/>
                    </a:cxn>
                    <a:cxn ang="0">
                      <a:pos x="42" y="18"/>
                    </a:cxn>
                    <a:cxn ang="0">
                      <a:pos x="30" y="32"/>
                    </a:cxn>
                    <a:cxn ang="0">
                      <a:pos x="18" y="42"/>
                    </a:cxn>
                    <a:cxn ang="0">
                      <a:pos x="2" y="50"/>
                    </a:cxn>
                    <a:cxn ang="0">
                      <a:pos x="2" y="50"/>
                    </a:cxn>
                    <a:cxn ang="0">
                      <a:pos x="0" y="54"/>
                    </a:cxn>
                    <a:cxn ang="0">
                      <a:pos x="0" y="56"/>
                    </a:cxn>
                    <a:cxn ang="0">
                      <a:pos x="0" y="56"/>
                    </a:cxn>
                    <a:cxn ang="0">
                      <a:pos x="2" y="58"/>
                    </a:cxn>
                    <a:cxn ang="0">
                      <a:pos x="6" y="58"/>
                    </a:cxn>
                    <a:cxn ang="0">
                      <a:pos x="6" y="58"/>
                    </a:cxn>
                    <a:cxn ang="0">
                      <a:pos x="6" y="58"/>
                    </a:cxn>
                    <a:cxn ang="0">
                      <a:pos x="6" y="58"/>
                    </a:cxn>
                    <a:cxn ang="0">
                      <a:pos x="22" y="50"/>
                    </a:cxn>
                    <a:cxn ang="0">
                      <a:pos x="36" y="38"/>
                    </a:cxn>
                    <a:cxn ang="0">
                      <a:pos x="48" y="22"/>
                    </a:cxn>
                    <a:cxn ang="0">
                      <a:pos x="58" y="6"/>
                    </a:cxn>
                    <a:cxn ang="0">
                      <a:pos x="58" y="6"/>
                    </a:cxn>
                    <a:cxn ang="0">
                      <a:pos x="58" y="2"/>
                    </a:cxn>
                    <a:cxn ang="0">
                      <a:pos x="54" y="0"/>
                    </a:cxn>
                  </a:cxnLst>
                  <a:rect l="0" t="0" r="r" b="b"/>
                  <a:pathLst>
                    <a:path w="58" h="58">
                      <a:moveTo>
                        <a:pt x="54" y="0"/>
                      </a:moveTo>
                      <a:lnTo>
                        <a:pt x="54" y="0"/>
                      </a:lnTo>
                      <a:lnTo>
                        <a:pt x="52" y="0"/>
                      </a:lnTo>
                      <a:lnTo>
                        <a:pt x="50" y="2"/>
                      </a:lnTo>
                      <a:lnTo>
                        <a:pt x="50" y="2"/>
                      </a:lnTo>
                      <a:lnTo>
                        <a:pt x="42" y="18"/>
                      </a:lnTo>
                      <a:lnTo>
                        <a:pt x="30" y="32"/>
                      </a:lnTo>
                      <a:lnTo>
                        <a:pt x="18" y="42"/>
                      </a:lnTo>
                      <a:lnTo>
                        <a:pt x="2" y="50"/>
                      </a:lnTo>
                      <a:lnTo>
                        <a:pt x="2" y="50"/>
                      </a:lnTo>
                      <a:lnTo>
                        <a:pt x="0" y="54"/>
                      </a:lnTo>
                      <a:lnTo>
                        <a:pt x="0" y="56"/>
                      </a:lnTo>
                      <a:lnTo>
                        <a:pt x="0" y="56"/>
                      </a:lnTo>
                      <a:lnTo>
                        <a:pt x="2" y="58"/>
                      </a:lnTo>
                      <a:lnTo>
                        <a:pt x="6" y="58"/>
                      </a:lnTo>
                      <a:lnTo>
                        <a:pt x="6" y="58"/>
                      </a:lnTo>
                      <a:lnTo>
                        <a:pt x="6" y="58"/>
                      </a:lnTo>
                      <a:lnTo>
                        <a:pt x="6" y="58"/>
                      </a:lnTo>
                      <a:lnTo>
                        <a:pt x="22" y="50"/>
                      </a:lnTo>
                      <a:lnTo>
                        <a:pt x="36" y="38"/>
                      </a:lnTo>
                      <a:lnTo>
                        <a:pt x="48" y="22"/>
                      </a:lnTo>
                      <a:lnTo>
                        <a:pt x="58" y="6"/>
                      </a:lnTo>
                      <a:lnTo>
                        <a:pt x="58" y="6"/>
                      </a:lnTo>
                      <a:lnTo>
                        <a:pt x="58" y="2"/>
                      </a:lnTo>
                      <a:lnTo>
                        <a:pt x="54" y="0"/>
                      </a:lnTo>
                      <a:close/>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sp>
              <p:nvSpPr>
                <p:cNvPr id="43" name="Freeform 41"/>
                <p:cNvSpPr/>
                <p:nvPr/>
              </p:nvSpPr>
              <p:spPr bwMode="auto">
                <a:xfrm>
                  <a:off x="5029200" y="3838575"/>
                  <a:ext cx="92075" cy="92075"/>
                </a:xfrm>
                <a:custGeom>
                  <a:avLst/>
                  <a:gdLst/>
                  <a:ahLst/>
                  <a:cxnLst>
                    <a:cxn ang="0">
                      <a:pos x="54" y="0"/>
                    </a:cxn>
                    <a:cxn ang="0">
                      <a:pos x="54" y="0"/>
                    </a:cxn>
                    <a:cxn ang="0">
                      <a:pos x="52" y="0"/>
                    </a:cxn>
                    <a:cxn ang="0">
                      <a:pos x="50" y="2"/>
                    </a:cxn>
                    <a:cxn ang="0">
                      <a:pos x="50" y="2"/>
                    </a:cxn>
                    <a:cxn ang="0">
                      <a:pos x="42" y="18"/>
                    </a:cxn>
                    <a:cxn ang="0">
                      <a:pos x="30" y="32"/>
                    </a:cxn>
                    <a:cxn ang="0">
                      <a:pos x="18" y="42"/>
                    </a:cxn>
                    <a:cxn ang="0">
                      <a:pos x="2" y="50"/>
                    </a:cxn>
                    <a:cxn ang="0">
                      <a:pos x="2" y="50"/>
                    </a:cxn>
                    <a:cxn ang="0">
                      <a:pos x="0" y="54"/>
                    </a:cxn>
                    <a:cxn ang="0">
                      <a:pos x="0" y="56"/>
                    </a:cxn>
                    <a:cxn ang="0">
                      <a:pos x="0" y="56"/>
                    </a:cxn>
                    <a:cxn ang="0">
                      <a:pos x="2" y="58"/>
                    </a:cxn>
                    <a:cxn ang="0">
                      <a:pos x="6" y="58"/>
                    </a:cxn>
                    <a:cxn ang="0">
                      <a:pos x="6" y="58"/>
                    </a:cxn>
                    <a:cxn ang="0">
                      <a:pos x="6" y="58"/>
                    </a:cxn>
                    <a:cxn ang="0">
                      <a:pos x="6" y="58"/>
                    </a:cxn>
                    <a:cxn ang="0">
                      <a:pos x="22" y="50"/>
                    </a:cxn>
                    <a:cxn ang="0">
                      <a:pos x="36" y="38"/>
                    </a:cxn>
                    <a:cxn ang="0">
                      <a:pos x="48" y="22"/>
                    </a:cxn>
                    <a:cxn ang="0">
                      <a:pos x="58" y="6"/>
                    </a:cxn>
                    <a:cxn ang="0">
                      <a:pos x="58" y="6"/>
                    </a:cxn>
                    <a:cxn ang="0">
                      <a:pos x="58" y="2"/>
                    </a:cxn>
                    <a:cxn ang="0">
                      <a:pos x="54" y="0"/>
                    </a:cxn>
                  </a:cxnLst>
                  <a:rect l="0" t="0" r="r" b="b"/>
                  <a:pathLst>
                    <a:path w="58" h="58">
                      <a:moveTo>
                        <a:pt x="54" y="0"/>
                      </a:moveTo>
                      <a:lnTo>
                        <a:pt x="54" y="0"/>
                      </a:lnTo>
                      <a:lnTo>
                        <a:pt x="52" y="0"/>
                      </a:lnTo>
                      <a:lnTo>
                        <a:pt x="50" y="2"/>
                      </a:lnTo>
                      <a:lnTo>
                        <a:pt x="50" y="2"/>
                      </a:lnTo>
                      <a:lnTo>
                        <a:pt x="42" y="18"/>
                      </a:lnTo>
                      <a:lnTo>
                        <a:pt x="30" y="32"/>
                      </a:lnTo>
                      <a:lnTo>
                        <a:pt x="18" y="42"/>
                      </a:lnTo>
                      <a:lnTo>
                        <a:pt x="2" y="50"/>
                      </a:lnTo>
                      <a:lnTo>
                        <a:pt x="2" y="50"/>
                      </a:lnTo>
                      <a:lnTo>
                        <a:pt x="0" y="54"/>
                      </a:lnTo>
                      <a:lnTo>
                        <a:pt x="0" y="56"/>
                      </a:lnTo>
                      <a:lnTo>
                        <a:pt x="0" y="56"/>
                      </a:lnTo>
                      <a:lnTo>
                        <a:pt x="2" y="58"/>
                      </a:lnTo>
                      <a:lnTo>
                        <a:pt x="6" y="58"/>
                      </a:lnTo>
                      <a:lnTo>
                        <a:pt x="6" y="58"/>
                      </a:lnTo>
                      <a:lnTo>
                        <a:pt x="6" y="58"/>
                      </a:lnTo>
                      <a:lnTo>
                        <a:pt x="6" y="58"/>
                      </a:lnTo>
                      <a:lnTo>
                        <a:pt x="22" y="50"/>
                      </a:lnTo>
                      <a:lnTo>
                        <a:pt x="36" y="38"/>
                      </a:lnTo>
                      <a:lnTo>
                        <a:pt x="48" y="22"/>
                      </a:lnTo>
                      <a:lnTo>
                        <a:pt x="58" y="6"/>
                      </a:lnTo>
                      <a:lnTo>
                        <a:pt x="58" y="6"/>
                      </a:lnTo>
                      <a:lnTo>
                        <a:pt x="58" y="2"/>
                      </a:lnTo>
                      <a:lnTo>
                        <a:pt x="54" y="0"/>
                      </a:lnTo>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sp>
              <p:nvSpPr>
                <p:cNvPr id="44" name="Freeform 42"/>
                <p:cNvSpPr/>
                <p:nvPr/>
              </p:nvSpPr>
              <p:spPr bwMode="auto">
                <a:xfrm>
                  <a:off x="5019675" y="3829050"/>
                  <a:ext cx="76200" cy="79375"/>
                </a:xfrm>
                <a:custGeom>
                  <a:avLst/>
                  <a:gdLst/>
                  <a:ahLst/>
                  <a:cxnLst>
                    <a:cxn ang="0">
                      <a:pos x="46" y="0"/>
                    </a:cxn>
                    <a:cxn ang="0">
                      <a:pos x="46" y="0"/>
                    </a:cxn>
                    <a:cxn ang="0">
                      <a:pos x="44" y="0"/>
                    </a:cxn>
                    <a:cxn ang="0">
                      <a:pos x="40" y="2"/>
                    </a:cxn>
                    <a:cxn ang="0">
                      <a:pos x="40" y="2"/>
                    </a:cxn>
                    <a:cxn ang="0">
                      <a:pos x="34" y="16"/>
                    </a:cxn>
                    <a:cxn ang="0">
                      <a:pos x="26" y="26"/>
                    </a:cxn>
                    <a:cxn ang="0">
                      <a:pos x="14" y="36"/>
                    </a:cxn>
                    <a:cxn ang="0">
                      <a:pos x="2" y="42"/>
                    </a:cxn>
                    <a:cxn ang="0">
                      <a:pos x="2" y="42"/>
                    </a:cxn>
                    <a:cxn ang="0">
                      <a:pos x="2" y="42"/>
                    </a:cxn>
                    <a:cxn ang="0">
                      <a:pos x="0" y="44"/>
                    </a:cxn>
                    <a:cxn ang="0">
                      <a:pos x="0" y="48"/>
                    </a:cxn>
                    <a:cxn ang="0">
                      <a:pos x="0" y="48"/>
                    </a:cxn>
                    <a:cxn ang="0">
                      <a:pos x="2" y="50"/>
                    </a:cxn>
                    <a:cxn ang="0">
                      <a:pos x="6" y="50"/>
                    </a:cxn>
                    <a:cxn ang="0">
                      <a:pos x="6" y="50"/>
                    </a:cxn>
                    <a:cxn ang="0">
                      <a:pos x="6" y="50"/>
                    </a:cxn>
                    <a:cxn ang="0">
                      <a:pos x="6" y="50"/>
                    </a:cxn>
                    <a:cxn ang="0">
                      <a:pos x="20" y="42"/>
                    </a:cxn>
                    <a:cxn ang="0">
                      <a:pos x="30" y="32"/>
                    </a:cxn>
                    <a:cxn ang="0">
                      <a:pos x="40" y="20"/>
                    </a:cxn>
                    <a:cxn ang="0">
                      <a:pos x="48" y="6"/>
                    </a:cxn>
                    <a:cxn ang="0">
                      <a:pos x="48" y="6"/>
                    </a:cxn>
                    <a:cxn ang="0">
                      <a:pos x="48" y="2"/>
                    </a:cxn>
                    <a:cxn ang="0">
                      <a:pos x="46" y="0"/>
                    </a:cxn>
                  </a:cxnLst>
                  <a:rect l="0" t="0" r="r" b="b"/>
                  <a:pathLst>
                    <a:path w="48" h="50">
                      <a:moveTo>
                        <a:pt x="46" y="0"/>
                      </a:moveTo>
                      <a:lnTo>
                        <a:pt x="46" y="0"/>
                      </a:lnTo>
                      <a:lnTo>
                        <a:pt x="44" y="0"/>
                      </a:lnTo>
                      <a:lnTo>
                        <a:pt x="40" y="2"/>
                      </a:lnTo>
                      <a:lnTo>
                        <a:pt x="40" y="2"/>
                      </a:lnTo>
                      <a:lnTo>
                        <a:pt x="34" y="16"/>
                      </a:lnTo>
                      <a:lnTo>
                        <a:pt x="26" y="26"/>
                      </a:lnTo>
                      <a:lnTo>
                        <a:pt x="14" y="36"/>
                      </a:lnTo>
                      <a:lnTo>
                        <a:pt x="2" y="42"/>
                      </a:lnTo>
                      <a:lnTo>
                        <a:pt x="2" y="42"/>
                      </a:lnTo>
                      <a:lnTo>
                        <a:pt x="2" y="42"/>
                      </a:lnTo>
                      <a:lnTo>
                        <a:pt x="0" y="44"/>
                      </a:lnTo>
                      <a:lnTo>
                        <a:pt x="0" y="48"/>
                      </a:lnTo>
                      <a:lnTo>
                        <a:pt x="0" y="48"/>
                      </a:lnTo>
                      <a:lnTo>
                        <a:pt x="2" y="50"/>
                      </a:lnTo>
                      <a:lnTo>
                        <a:pt x="6" y="50"/>
                      </a:lnTo>
                      <a:lnTo>
                        <a:pt x="6" y="50"/>
                      </a:lnTo>
                      <a:lnTo>
                        <a:pt x="6" y="50"/>
                      </a:lnTo>
                      <a:lnTo>
                        <a:pt x="6" y="50"/>
                      </a:lnTo>
                      <a:lnTo>
                        <a:pt x="20" y="42"/>
                      </a:lnTo>
                      <a:lnTo>
                        <a:pt x="30" y="32"/>
                      </a:lnTo>
                      <a:lnTo>
                        <a:pt x="40" y="20"/>
                      </a:lnTo>
                      <a:lnTo>
                        <a:pt x="48" y="6"/>
                      </a:lnTo>
                      <a:lnTo>
                        <a:pt x="48" y="6"/>
                      </a:lnTo>
                      <a:lnTo>
                        <a:pt x="48" y="2"/>
                      </a:lnTo>
                      <a:lnTo>
                        <a:pt x="46" y="0"/>
                      </a:lnTo>
                      <a:close/>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sp>
              <p:nvSpPr>
                <p:cNvPr id="45" name="Freeform 43"/>
                <p:cNvSpPr/>
                <p:nvPr/>
              </p:nvSpPr>
              <p:spPr bwMode="auto">
                <a:xfrm>
                  <a:off x="5019675" y="3829050"/>
                  <a:ext cx="76200" cy="79375"/>
                </a:xfrm>
                <a:custGeom>
                  <a:avLst/>
                  <a:gdLst/>
                  <a:ahLst/>
                  <a:cxnLst>
                    <a:cxn ang="0">
                      <a:pos x="46" y="0"/>
                    </a:cxn>
                    <a:cxn ang="0">
                      <a:pos x="46" y="0"/>
                    </a:cxn>
                    <a:cxn ang="0">
                      <a:pos x="44" y="0"/>
                    </a:cxn>
                    <a:cxn ang="0">
                      <a:pos x="40" y="2"/>
                    </a:cxn>
                    <a:cxn ang="0">
                      <a:pos x="40" y="2"/>
                    </a:cxn>
                    <a:cxn ang="0">
                      <a:pos x="34" y="16"/>
                    </a:cxn>
                    <a:cxn ang="0">
                      <a:pos x="26" y="26"/>
                    </a:cxn>
                    <a:cxn ang="0">
                      <a:pos x="14" y="36"/>
                    </a:cxn>
                    <a:cxn ang="0">
                      <a:pos x="2" y="42"/>
                    </a:cxn>
                    <a:cxn ang="0">
                      <a:pos x="2" y="42"/>
                    </a:cxn>
                    <a:cxn ang="0">
                      <a:pos x="2" y="42"/>
                    </a:cxn>
                    <a:cxn ang="0">
                      <a:pos x="0" y="44"/>
                    </a:cxn>
                    <a:cxn ang="0">
                      <a:pos x="0" y="48"/>
                    </a:cxn>
                    <a:cxn ang="0">
                      <a:pos x="0" y="48"/>
                    </a:cxn>
                    <a:cxn ang="0">
                      <a:pos x="2" y="50"/>
                    </a:cxn>
                    <a:cxn ang="0">
                      <a:pos x="6" y="50"/>
                    </a:cxn>
                    <a:cxn ang="0">
                      <a:pos x="6" y="50"/>
                    </a:cxn>
                    <a:cxn ang="0">
                      <a:pos x="6" y="50"/>
                    </a:cxn>
                    <a:cxn ang="0">
                      <a:pos x="6" y="50"/>
                    </a:cxn>
                    <a:cxn ang="0">
                      <a:pos x="20" y="42"/>
                    </a:cxn>
                    <a:cxn ang="0">
                      <a:pos x="30" y="32"/>
                    </a:cxn>
                    <a:cxn ang="0">
                      <a:pos x="40" y="20"/>
                    </a:cxn>
                    <a:cxn ang="0">
                      <a:pos x="48" y="6"/>
                    </a:cxn>
                    <a:cxn ang="0">
                      <a:pos x="48" y="6"/>
                    </a:cxn>
                    <a:cxn ang="0">
                      <a:pos x="48" y="2"/>
                    </a:cxn>
                    <a:cxn ang="0">
                      <a:pos x="46" y="0"/>
                    </a:cxn>
                  </a:cxnLst>
                  <a:rect l="0" t="0" r="r" b="b"/>
                  <a:pathLst>
                    <a:path w="48" h="50">
                      <a:moveTo>
                        <a:pt x="46" y="0"/>
                      </a:moveTo>
                      <a:lnTo>
                        <a:pt x="46" y="0"/>
                      </a:lnTo>
                      <a:lnTo>
                        <a:pt x="44" y="0"/>
                      </a:lnTo>
                      <a:lnTo>
                        <a:pt x="40" y="2"/>
                      </a:lnTo>
                      <a:lnTo>
                        <a:pt x="40" y="2"/>
                      </a:lnTo>
                      <a:lnTo>
                        <a:pt x="34" y="16"/>
                      </a:lnTo>
                      <a:lnTo>
                        <a:pt x="26" y="26"/>
                      </a:lnTo>
                      <a:lnTo>
                        <a:pt x="14" y="36"/>
                      </a:lnTo>
                      <a:lnTo>
                        <a:pt x="2" y="42"/>
                      </a:lnTo>
                      <a:lnTo>
                        <a:pt x="2" y="42"/>
                      </a:lnTo>
                      <a:lnTo>
                        <a:pt x="2" y="42"/>
                      </a:lnTo>
                      <a:lnTo>
                        <a:pt x="0" y="44"/>
                      </a:lnTo>
                      <a:lnTo>
                        <a:pt x="0" y="48"/>
                      </a:lnTo>
                      <a:lnTo>
                        <a:pt x="0" y="48"/>
                      </a:lnTo>
                      <a:lnTo>
                        <a:pt x="2" y="50"/>
                      </a:lnTo>
                      <a:lnTo>
                        <a:pt x="6" y="50"/>
                      </a:lnTo>
                      <a:lnTo>
                        <a:pt x="6" y="50"/>
                      </a:lnTo>
                      <a:lnTo>
                        <a:pt x="6" y="50"/>
                      </a:lnTo>
                      <a:lnTo>
                        <a:pt x="6" y="50"/>
                      </a:lnTo>
                      <a:lnTo>
                        <a:pt x="20" y="42"/>
                      </a:lnTo>
                      <a:lnTo>
                        <a:pt x="30" y="32"/>
                      </a:lnTo>
                      <a:lnTo>
                        <a:pt x="40" y="20"/>
                      </a:lnTo>
                      <a:lnTo>
                        <a:pt x="48" y="6"/>
                      </a:lnTo>
                      <a:lnTo>
                        <a:pt x="48" y="6"/>
                      </a:lnTo>
                      <a:lnTo>
                        <a:pt x="48" y="2"/>
                      </a:lnTo>
                      <a:lnTo>
                        <a:pt x="46" y="0"/>
                      </a:lnTo>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sp>
              <p:nvSpPr>
                <p:cNvPr id="46" name="Freeform 44"/>
                <p:cNvSpPr/>
                <p:nvPr/>
              </p:nvSpPr>
              <p:spPr bwMode="auto">
                <a:xfrm>
                  <a:off x="4883150" y="3698875"/>
                  <a:ext cx="63500" cy="63500"/>
                </a:xfrm>
                <a:custGeom>
                  <a:avLst/>
                  <a:gdLst/>
                  <a:ahLst/>
                  <a:cxnLst>
                    <a:cxn ang="0">
                      <a:pos x="40" y="2"/>
                    </a:cxn>
                    <a:cxn ang="0">
                      <a:pos x="40" y="2"/>
                    </a:cxn>
                    <a:cxn ang="0">
                      <a:pos x="38" y="0"/>
                    </a:cxn>
                    <a:cxn ang="0">
                      <a:pos x="34" y="0"/>
                    </a:cxn>
                    <a:cxn ang="0">
                      <a:pos x="34" y="0"/>
                    </a:cxn>
                    <a:cxn ang="0">
                      <a:pos x="34" y="0"/>
                    </a:cxn>
                    <a:cxn ang="0">
                      <a:pos x="34" y="0"/>
                    </a:cxn>
                    <a:cxn ang="0">
                      <a:pos x="24" y="6"/>
                    </a:cxn>
                    <a:cxn ang="0">
                      <a:pos x="14" y="14"/>
                    </a:cxn>
                    <a:cxn ang="0">
                      <a:pos x="6" y="22"/>
                    </a:cxn>
                    <a:cxn ang="0">
                      <a:pos x="0" y="34"/>
                    </a:cxn>
                    <a:cxn ang="0">
                      <a:pos x="0" y="34"/>
                    </a:cxn>
                    <a:cxn ang="0">
                      <a:pos x="0" y="34"/>
                    </a:cxn>
                    <a:cxn ang="0">
                      <a:pos x="0" y="38"/>
                    </a:cxn>
                    <a:cxn ang="0">
                      <a:pos x="2" y="40"/>
                    </a:cxn>
                    <a:cxn ang="0">
                      <a:pos x="2" y="40"/>
                    </a:cxn>
                    <a:cxn ang="0">
                      <a:pos x="6" y="40"/>
                    </a:cxn>
                    <a:cxn ang="0">
                      <a:pos x="8" y="38"/>
                    </a:cxn>
                    <a:cxn ang="0">
                      <a:pos x="8" y="38"/>
                    </a:cxn>
                    <a:cxn ang="0">
                      <a:pos x="8" y="38"/>
                    </a:cxn>
                    <a:cxn ang="0">
                      <a:pos x="14" y="28"/>
                    </a:cxn>
                    <a:cxn ang="0">
                      <a:pos x="20" y="18"/>
                    </a:cxn>
                    <a:cxn ang="0">
                      <a:pos x="28" y="12"/>
                    </a:cxn>
                    <a:cxn ang="0">
                      <a:pos x="38" y="6"/>
                    </a:cxn>
                    <a:cxn ang="0">
                      <a:pos x="38" y="6"/>
                    </a:cxn>
                    <a:cxn ang="0">
                      <a:pos x="40" y="4"/>
                    </a:cxn>
                    <a:cxn ang="0">
                      <a:pos x="40" y="2"/>
                    </a:cxn>
                  </a:cxnLst>
                  <a:rect l="0" t="0" r="r" b="b"/>
                  <a:pathLst>
                    <a:path w="40" h="40">
                      <a:moveTo>
                        <a:pt x="40" y="2"/>
                      </a:moveTo>
                      <a:lnTo>
                        <a:pt x="40" y="2"/>
                      </a:lnTo>
                      <a:lnTo>
                        <a:pt x="38" y="0"/>
                      </a:lnTo>
                      <a:lnTo>
                        <a:pt x="34" y="0"/>
                      </a:lnTo>
                      <a:lnTo>
                        <a:pt x="34" y="0"/>
                      </a:lnTo>
                      <a:lnTo>
                        <a:pt x="34" y="0"/>
                      </a:lnTo>
                      <a:lnTo>
                        <a:pt x="34" y="0"/>
                      </a:lnTo>
                      <a:lnTo>
                        <a:pt x="24" y="6"/>
                      </a:lnTo>
                      <a:lnTo>
                        <a:pt x="14" y="14"/>
                      </a:lnTo>
                      <a:lnTo>
                        <a:pt x="6" y="22"/>
                      </a:lnTo>
                      <a:lnTo>
                        <a:pt x="0" y="34"/>
                      </a:lnTo>
                      <a:lnTo>
                        <a:pt x="0" y="34"/>
                      </a:lnTo>
                      <a:lnTo>
                        <a:pt x="0" y="34"/>
                      </a:lnTo>
                      <a:lnTo>
                        <a:pt x="0" y="38"/>
                      </a:lnTo>
                      <a:lnTo>
                        <a:pt x="2" y="40"/>
                      </a:lnTo>
                      <a:lnTo>
                        <a:pt x="2" y="40"/>
                      </a:lnTo>
                      <a:lnTo>
                        <a:pt x="6" y="40"/>
                      </a:lnTo>
                      <a:lnTo>
                        <a:pt x="8" y="38"/>
                      </a:lnTo>
                      <a:lnTo>
                        <a:pt x="8" y="38"/>
                      </a:lnTo>
                      <a:lnTo>
                        <a:pt x="8" y="38"/>
                      </a:lnTo>
                      <a:lnTo>
                        <a:pt x="14" y="28"/>
                      </a:lnTo>
                      <a:lnTo>
                        <a:pt x="20" y="18"/>
                      </a:lnTo>
                      <a:lnTo>
                        <a:pt x="28" y="12"/>
                      </a:lnTo>
                      <a:lnTo>
                        <a:pt x="38" y="6"/>
                      </a:lnTo>
                      <a:lnTo>
                        <a:pt x="38" y="6"/>
                      </a:lnTo>
                      <a:lnTo>
                        <a:pt x="40" y="4"/>
                      </a:lnTo>
                      <a:lnTo>
                        <a:pt x="40" y="2"/>
                      </a:lnTo>
                      <a:close/>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sp>
              <p:nvSpPr>
                <p:cNvPr id="47" name="Freeform 45"/>
                <p:cNvSpPr/>
                <p:nvPr/>
              </p:nvSpPr>
              <p:spPr bwMode="auto">
                <a:xfrm>
                  <a:off x="4883150" y="3698875"/>
                  <a:ext cx="63500" cy="63500"/>
                </a:xfrm>
                <a:custGeom>
                  <a:avLst/>
                  <a:gdLst/>
                  <a:ahLst/>
                  <a:cxnLst>
                    <a:cxn ang="0">
                      <a:pos x="40" y="2"/>
                    </a:cxn>
                    <a:cxn ang="0">
                      <a:pos x="40" y="2"/>
                    </a:cxn>
                    <a:cxn ang="0">
                      <a:pos x="38" y="0"/>
                    </a:cxn>
                    <a:cxn ang="0">
                      <a:pos x="34" y="0"/>
                    </a:cxn>
                    <a:cxn ang="0">
                      <a:pos x="34" y="0"/>
                    </a:cxn>
                    <a:cxn ang="0">
                      <a:pos x="34" y="0"/>
                    </a:cxn>
                    <a:cxn ang="0">
                      <a:pos x="34" y="0"/>
                    </a:cxn>
                    <a:cxn ang="0">
                      <a:pos x="24" y="6"/>
                    </a:cxn>
                    <a:cxn ang="0">
                      <a:pos x="14" y="14"/>
                    </a:cxn>
                    <a:cxn ang="0">
                      <a:pos x="6" y="22"/>
                    </a:cxn>
                    <a:cxn ang="0">
                      <a:pos x="0" y="34"/>
                    </a:cxn>
                    <a:cxn ang="0">
                      <a:pos x="0" y="34"/>
                    </a:cxn>
                    <a:cxn ang="0">
                      <a:pos x="0" y="34"/>
                    </a:cxn>
                    <a:cxn ang="0">
                      <a:pos x="0" y="38"/>
                    </a:cxn>
                    <a:cxn ang="0">
                      <a:pos x="2" y="40"/>
                    </a:cxn>
                    <a:cxn ang="0">
                      <a:pos x="2" y="40"/>
                    </a:cxn>
                    <a:cxn ang="0">
                      <a:pos x="6" y="40"/>
                    </a:cxn>
                    <a:cxn ang="0">
                      <a:pos x="8" y="38"/>
                    </a:cxn>
                    <a:cxn ang="0">
                      <a:pos x="8" y="38"/>
                    </a:cxn>
                    <a:cxn ang="0">
                      <a:pos x="8" y="38"/>
                    </a:cxn>
                    <a:cxn ang="0">
                      <a:pos x="14" y="28"/>
                    </a:cxn>
                    <a:cxn ang="0">
                      <a:pos x="20" y="18"/>
                    </a:cxn>
                    <a:cxn ang="0">
                      <a:pos x="28" y="12"/>
                    </a:cxn>
                    <a:cxn ang="0">
                      <a:pos x="38" y="6"/>
                    </a:cxn>
                    <a:cxn ang="0">
                      <a:pos x="38" y="6"/>
                    </a:cxn>
                    <a:cxn ang="0">
                      <a:pos x="40" y="4"/>
                    </a:cxn>
                    <a:cxn ang="0">
                      <a:pos x="40" y="2"/>
                    </a:cxn>
                  </a:cxnLst>
                  <a:rect l="0" t="0" r="r" b="b"/>
                  <a:pathLst>
                    <a:path w="40" h="40">
                      <a:moveTo>
                        <a:pt x="40" y="2"/>
                      </a:moveTo>
                      <a:lnTo>
                        <a:pt x="40" y="2"/>
                      </a:lnTo>
                      <a:lnTo>
                        <a:pt x="38" y="0"/>
                      </a:lnTo>
                      <a:lnTo>
                        <a:pt x="34" y="0"/>
                      </a:lnTo>
                      <a:lnTo>
                        <a:pt x="34" y="0"/>
                      </a:lnTo>
                      <a:lnTo>
                        <a:pt x="34" y="0"/>
                      </a:lnTo>
                      <a:lnTo>
                        <a:pt x="34" y="0"/>
                      </a:lnTo>
                      <a:lnTo>
                        <a:pt x="24" y="6"/>
                      </a:lnTo>
                      <a:lnTo>
                        <a:pt x="14" y="14"/>
                      </a:lnTo>
                      <a:lnTo>
                        <a:pt x="6" y="22"/>
                      </a:lnTo>
                      <a:lnTo>
                        <a:pt x="0" y="34"/>
                      </a:lnTo>
                      <a:lnTo>
                        <a:pt x="0" y="34"/>
                      </a:lnTo>
                      <a:lnTo>
                        <a:pt x="0" y="34"/>
                      </a:lnTo>
                      <a:lnTo>
                        <a:pt x="0" y="38"/>
                      </a:lnTo>
                      <a:lnTo>
                        <a:pt x="2" y="40"/>
                      </a:lnTo>
                      <a:lnTo>
                        <a:pt x="2" y="40"/>
                      </a:lnTo>
                      <a:lnTo>
                        <a:pt x="6" y="40"/>
                      </a:lnTo>
                      <a:lnTo>
                        <a:pt x="8" y="38"/>
                      </a:lnTo>
                      <a:lnTo>
                        <a:pt x="8" y="38"/>
                      </a:lnTo>
                      <a:lnTo>
                        <a:pt x="8" y="38"/>
                      </a:lnTo>
                      <a:lnTo>
                        <a:pt x="14" y="28"/>
                      </a:lnTo>
                      <a:lnTo>
                        <a:pt x="20" y="18"/>
                      </a:lnTo>
                      <a:lnTo>
                        <a:pt x="28" y="12"/>
                      </a:lnTo>
                      <a:lnTo>
                        <a:pt x="38" y="6"/>
                      </a:lnTo>
                      <a:lnTo>
                        <a:pt x="38" y="6"/>
                      </a:lnTo>
                      <a:lnTo>
                        <a:pt x="40" y="4"/>
                      </a:lnTo>
                      <a:lnTo>
                        <a:pt x="40" y="2"/>
                      </a:lnTo>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sp>
              <p:nvSpPr>
                <p:cNvPr id="48" name="Freeform 46"/>
                <p:cNvSpPr/>
                <p:nvPr/>
              </p:nvSpPr>
              <p:spPr bwMode="auto">
                <a:xfrm>
                  <a:off x="4835525" y="3651250"/>
                  <a:ext cx="92075" cy="92075"/>
                </a:xfrm>
                <a:custGeom>
                  <a:avLst/>
                  <a:gdLst/>
                  <a:ahLst/>
                  <a:cxnLst>
                    <a:cxn ang="0">
                      <a:pos x="58" y="2"/>
                    </a:cxn>
                    <a:cxn ang="0">
                      <a:pos x="58" y="2"/>
                    </a:cxn>
                    <a:cxn ang="0">
                      <a:pos x="56" y="0"/>
                    </a:cxn>
                    <a:cxn ang="0">
                      <a:pos x="52" y="0"/>
                    </a:cxn>
                    <a:cxn ang="0">
                      <a:pos x="52" y="0"/>
                    </a:cxn>
                    <a:cxn ang="0">
                      <a:pos x="52" y="0"/>
                    </a:cxn>
                    <a:cxn ang="0">
                      <a:pos x="52" y="0"/>
                    </a:cxn>
                    <a:cxn ang="0">
                      <a:pos x="36" y="8"/>
                    </a:cxn>
                    <a:cxn ang="0">
                      <a:pos x="22" y="20"/>
                    </a:cxn>
                    <a:cxn ang="0">
                      <a:pos x="10" y="36"/>
                    </a:cxn>
                    <a:cxn ang="0">
                      <a:pos x="0" y="52"/>
                    </a:cxn>
                    <a:cxn ang="0">
                      <a:pos x="0" y="52"/>
                    </a:cxn>
                    <a:cxn ang="0">
                      <a:pos x="0" y="56"/>
                    </a:cxn>
                    <a:cxn ang="0">
                      <a:pos x="4" y="58"/>
                    </a:cxn>
                    <a:cxn ang="0">
                      <a:pos x="4" y="58"/>
                    </a:cxn>
                    <a:cxn ang="0">
                      <a:pos x="6" y="58"/>
                    </a:cxn>
                    <a:cxn ang="0">
                      <a:pos x="8" y="56"/>
                    </a:cxn>
                    <a:cxn ang="0">
                      <a:pos x="8" y="56"/>
                    </a:cxn>
                    <a:cxn ang="0">
                      <a:pos x="16" y="40"/>
                    </a:cxn>
                    <a:cxn ang="0">
                      <a:pos x="28" y="26"/>
                    </a:cxn>
                    <a:cxn ang="0">
                      <a:pos x="40" y="16"/>
                    </a:cxn>
                    <a:cxn ang="0">
                      <a:pos x="56" y="8"/>
                    </a:cxn>
                    <a:cxn ang="0">
                      <a:pos x="56" y="8"/>
                    </a:cxn>
                    <a:cxn ang="0">
                      <a:pos x="58" y="4"/>
                    </a:cxn>
                    <a:cxn ang="0">
                      <a:pos x="58" y="2"/>
                    </a:cxn>
                  </a:cxnLst>
                  <a:rect l="0" t="0" r="r" b="b"/>
                  <a:pathLst>
                    <a:path w="58" h="58">
                      <a:moveTo>
                        <a:pt x="58" y="2"/>
                      </a:moveTo>
                      <a:lnTo>
                        <a:pt x="58" y="2"/>
                      </a:lnTo>
                      <a:lnTo>
                        <a:pt x="56" y="0"/>
                      </a:lnTo>
                      <a:lnTo>
                        <a:pt x="52" y="0"/>
                      </a:lnTo>
                      <a:lnTo>
                        <a:pt x="52" y="0"/>
                      </a:lnTo>
                      <a:lnTo>
                        <a:pt x="52" y="0"/>
                      </a:lnTo>
                      <a:lnTo>
                        <a:pt x="52" y="0"/>
                      </a:lnTo>
                      <a:lnTo>
                        <a:pt x="36" y="8"/>
                      </a:lnTo>
                      <a:lnTo>
                        <a:pt x="22" y="20"/>
                      </a:lnTo>
                      <a:lnTo>
                        <a:pt x="10" y="36"/>
                      </a:lnTo>
                      <a:lnTo>
                        <a:pt x="0" y="52"/>
                      </a:lnTo>
                      <a:lnTo>
                        <a:pt x="0" y="52"/>
                      </a:lnTo>
                      <a:lnTo>
                        <a:pt x="0" y="56"/>
                      </a:lnTo>
                      <a:lnTo>
                        <a:pt x="4" y="58"/>
                      </a:lnTo>
                      <a:lnTo>
                        <a:pt x="4" y="58"/>
                      </a:lnTo>
                      <a:lnTo>
                        <a:pt x="6" y="58"/>
                      </a:lnTo>
                      <a:lnTo>
                        <a:pt x="8" y="56"/>
                      </a:lnTo>
                      <a:lnTo>
                        <a:pt x="8" y="56"/>
                      </a:lnTo>
                      <a:lnTo>
                        <a:pt x="16" y="40"/>
                      </a:lnTo>
                      <a:lnTo>
                        <a:pt x="28" y="26"/>
                      </a:lnTo>
                      <a:lnTo>
                        <a:pt x="40" y="16"/>
                      </a:lnTo>
                      <a:lnTo>
                        <a:pt x="56" y="8"/>
                      </a:lnTo>
                      <a:lnTo>
                        <a:pt x="56" y="8"/>
                      </a:lnTo>
                      <a:lnTo>
                        <a:pt x="58" y="4"/>
                      </a:lnTo>
                      <a:lnTo>
                        <a:pt x="58" y="2"/>
                      </a:lnTo>
                      <a:close/>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sp>
              <p:nvSpPr>
                <p:cNvPr id="49" name="Freeform 47"/>
                <p:cNvSpPr/>
                <p:nvPr/>
              </p:nvSpPr>
              <p:spPr bwMode="auto">
                <a:xfrm>
                  <a:off x="4835525" y="3651250"/>
                  <a:ext cx="92075" cy="92075"/>
                </a:xfrm>
                <a:custGeom>
                  <a:avLst/>
                  <a:gdLst/>
                  <a:ahLst/>
                  <a:cxnLst>
                    <a:cxn ang="0">
                      <a:pos x="58" y="2"/>
                    </a:cxn>
                    <a:cxn ang="0">
                      <a:pos x="58" y="2"/>
                    </a:cxn>
                    <a:cxn ang="0">
                      <a:pos x="56" y="0"/>
                    </a:cxn>
                    <a:cxn ang="0">
                      <a:pos x="52" y="0"/>
                    </a:cxn>
                    <a:cxn ang="0">
                      <a:pos x="52" y="0"/>
                    </a:cxn>
                    <a:cxn ang="0">
                      <a:pos x="52" y="0"/>
                    </a:cxn>
                    <a:cxn ang="0">
                      <a:pos x="52" y="0"/>
                    </a:cxn>
                    <a:cxn ang="0">
                      <a:pos x="36" y="8"/>
                    </a:cxn>
                    <a:cxn ang="0">
                      <a:pos x="22" y="20"/>
                    </a:cxn>
                    <a:cxn ang="0">
                      <a:pos x="10" y="36"/>
                    </a:cxn>
                    <a:cxn ang="0">
                      <a:pos x="0" y="52"/>
                    </a:cxn>
                    <a:cxn ang="0">
                      <a:pos x="0" y="52"/>
                    </a:cxn>
                    <a:cxn ang="0">
                      <a:pos x="0" y="56"/>
                    </a:cxn>
                    <a:cxn ang="0">
                      <a:pos x="4" y="58"/>
                    </a:cxn>
                    <a:cxn ang="0">
                      <a:pos x="4" y="58"/>
                    </a:cxn>
                    <a:cxn ang="0">
                      <a:pos x="6" y="58"/>
                    </a:cxn>
                    <a:cxn ang="0">
                      <a:pos x="8" y="56"/>
                    </a:cxn>
                    <a:cxn ang="0">
                      <a:pos x="8" y="56"/>
                    </a:cxn>
                    <a:cxn ang="0">
                      <a:pos x="16" y="40"/>
                    </a:cxn>
                    <a:cxn ang="0">
                      <a:pos x="28" y="26"/>
                    </a:cxn>
                    <a:cxn ang="0">
                      <a:pos x="40" y="16"/>
                    </a:cxn>
                    <a:cxn ang="0">
                      <a:pos x="56" y="8"/>
                    </a:cxn>
                    <a:cxn ang="0">
                      <a:pos x="56" y="8"/>
                    </a:cxn>
                    <a:cxn ang="0">
                      <a:pos x="58" y="4"/>
                    </a:cxn>
                    <a:cxn ang="0">
                      <a:pos x="58" y="2"/>
                    </a:cxn>
                  </a:cxnLst>
                  <a:rect l="0" t="0" r="r" b="b"/>
                  <a:pathLst>
                    <a:path w="58" h="58">
                      <a:moveTo>
                        <a:pt x="58" y="2"/>
                      </a:moveTo>
                      <a:lnTo>
                        <a:pt x="58" y="2"/>
                      </a:lnTo>
                      <a:lnTo>
                        <a:pt x="56" y="0"/>
                      </a:lnTo>
                      <a:lnTo>
                        <a:pt x="52" y="0"/>
                      </a:lnTo>
                      <a:lnTo>
                        <a:pt x="52" y="0"/>
                      </a:lnTo>
                      <a:lnTo>
                        <a:pt x="52" y="0"/>
                      </a:lnTo>
                      <a:lnTo>
                        <a:pt x="52" y="0"/>
                      </a:lnTo>
                      <a:lnTo>
                        <a:pt x="36" y="8"/>
                      </a:lnTo>
                      <a:lnTo>
                        <a:pt x="22" y="20"/>
                      </a:lnTo>
                      <a:lnTo>
                        <a:pt x="10" y="36"/>
                      </a:lnTo>
                      <a:lnTo>
                        <a:pt x="0" y="52"/>
                      </a:lnTo>
                      <a:lnTo>
                        <a:pt x="0" y="52"/>
                      </a:lnTo>
                      <a:lnTo>
                        <a:pt x="0" y="56"/>
                      </a:lnTo>
                      <a:lnTo>
                        <a:pt x="4" y="58"/>
                      </a:lnTo>
                      <a:lnTo>
                        <a:pt x="4" y="58"/>
                      </a:lnTo>
                      <a:lnTo>
                        <a:pt x="6" y="58"/>
                      </a:lnTo>
                      <a:lnTo>
                        <a:pt x="8" y="56"/>
                      </a:lnTo>
                      <a:lnTo>
                        <a:pt x="8" y="56"/>
                      </a:lnTo>
                      <a:lnTo>
                        <a:pt x="16" y="40"/>
                      </a:lnTo>
                      <a:lnTo>
                        <a:pt x="28" y="26"/>
                      </a:lnTo>
                      <a:lnTo>
                        <a:pt x="40" y="16"/>
                      </a:lnTo>
                      <a:lnTo>
                        <a:pt x="56" y="8"/>
                      </a:lnTo>
                      <a:lnTo>
                        <a:pt x="56" y="8"/>
                      </a:lnTo>
                      <a:lnTo>
                        <a:pt x="58" y="4"/>
                      </a:lnTo>
                      <a:lnTo>
                        <a:pt x="58" y="2"/>
                      </a:lnTo>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sp>
              <p:nvSpPr>
                <p:cNvPr id="50" name="Freeform 48"/>
                <p:cNvSpPr/>
                <p:nvPr/>
              </p:nvSpPr>
              <p:spPr bwMode="auto">
                <a:xfrm>
                  <a:off x="4860925" y="3673475"/>
                  <a:ext cx="76200" cy="79375"/>
                </a:xfrm>
                <a:custGeom>
                  <a:avLst/>
                  <a:gdLst/>
                  <a:ahLst/>
                  <a:cxnLst>
                    <a:cxn ang="0">
                      <a:pos x="46" y="8"/>
                    </a:cxn>
                    <a:cxn ang="0">
                      <a:pos x="46" y="8"/>
                    </a:cxn>
                    <a:cxn ang="0">
                      <a:pos x="48" y="6"/>
                    </a:cxn>
                    <a:cxn ang="0">
                      <a:pos x="48" y="2"/>
                    </a:cxn>
                    <a:cxn ang="0">
                      <a:pos x="48" y="2"/>
                    </a:cxn>
                    <a:cxn ang="0">
                      <a:pos x="46" y="0"/>
                    </a:cxn>
                    <a:cxn ang="0">
                      <a:pos x="42" y="0"/>
                    </a:cxn>
                    <a:cxn ang="0">
                      <a:pos x="42" y="0"/>
                    </a:cxn>
                    <a:cxn ang="0">
                      <a:pos x="42" y="0"/>
                    </a:cxn>
                    <a:cxn ang="0">
                      <a:pos x="42" y="0"/>
                    </a:cxn>
                    <a:cxn ang="0">
                      <a:pos x="28" y="8"/>
                    </a:cxn>
                    <a:cxn ang="0">
                      <a:pos x="18" y="18"/>
                    </a:cxn>
                    <a:cxn ang="0">
                      <a:pos x="8" y="30"/>
                    </a:cxn>
                    <a:cxn ang="0">
                      <a:pos x="0" y="44"/>
                    </a:cxn>
                    <a:cxn ang="0">
                      <a:pos x="0" y="44"/>
                    </a:cxn>
                    <a:cxn ang="0">
                      <a:pos x="0" y="48"/>
                    </a:cxn>
                    <a:cxn ang="0">
                      <a:pos x="2" y="50"/>
                    </a:cxn>
                    <a:cxn ang="0">
                      <a:pos x="2" y="50"/>
                    </a:cxn>
                    <a:cxn ang="0">
                      <a:pos x="6" y="50"/>
                    </a:cxn>
                    <a:cxn ang="0">
                      <a:pos x="8" y="48"/>
                    </a:cxn>
                    <a:cxn ang="0">
                      <a:pos x="8" y="48"/>
                    </a:cxn>
                    <a:cxn ang="0">
                      <a:pos x="14" y="34"/>
                    </a:cxn>
                    <a:cxn ang="0">
                      <a:pos x="22" y="24"/>
                    </a:cxn>
                    <a:cxn ang="0">
                      <a:pos x="34" y="14"/>
                    </a:cxn>
                    <a:cxn ang="0">
                      <a:pos x="46" y="8"/>
                    </a:cxn>
                    <a:cxn ang="0">
                      <a:pos x="46" y="8"/>
                    </a:cxn>
                  </a:cxnLst>
                  <a:rect l="0" t="0" r="r" b="b"/>
                  <a:pathLst>
                    <a:path w="48" h="50">
                      <a:moveTo>
                        <a:pt x="46" y="8"/>
                      </a:moveTo>
                      <a:lnTo>
                        <a:pt x="46" y="8"/>
                      </a:lnTo>
                      <a:lnTo>
                        <a:pt x="48" y="6"/>
                      </a:lnTo>
                      <a:lnTo>
                        <a:pt x="48" y="2"/>
                      </a:lnTo>
                      <a:lnTo>
                        <a:pt x="48" y="2"/>
                      </a:lnTo>
                      <a:lnTo>
                        <a:pt x="46" y="0"/>
                      </a:lnTo>
                      <a:lnTo>
                        <a:pt x="42" y="0"/>
                      </a:lnTo>
                      <a:lnTo>
                        <a:pt x="42" y="0"/>
                      </a:lnTo>
                      <a:lnTo>
                        <a:pt x="42" y="0"/>
                      </a:lnTo>
                      <a:lnTo>
                        <a:pt x="42" y="0"/>
                      </a:lnTo>
                      <a:lnTo>
                        <a:pt x="28" y="8"/>
                      </a:lnTo>
                      <a:lnTo>
                        <a:pt x="18" y="18"/>
                      </a:lnTo>
                      <a:lnTo>
                        <a:pt x="8" y="30"/>
                      </a:lnTo>
                      <a:lnTo>
                        <a:pt x="0" y="44"/>
                      </a:lnTo>
                      <a:lnTo>
                        <a:pt x="0" y="44"/>
                      </a:lnTo>
                      <a:lnTo>
                        <a:pt x="0" y="48"/>
                      </a:lnTo>
                      <a:lnTo>
                        <a:pt x="2" y="50"/>
                      </a:lnTo>
                      <a:lnTo>
                        <a:pt x="2" y="50"/>
                      </a:lnTo>
                      <a:lnTo>
                        <a:pt x="6" y="50"/>
                      </a:lnTo>
                      <a:lnTo>
                        <a:pt x="8" y="48"/>
                      </a:lnTo>
                      <a:lnTo>
                        <a:pt x="8" y="48"/>
                      </a:lnTo>
                      <a:lnTo>
                        <a:pt x="14" y="34"/>
                      </a:lnTo>
                      <a:lnTo>
                        <a:pt x="22" y="24"/>
                      </a:lnTo>
                      <a:lnTo>
                        <a:pt x="34" y="14"/>
                      </a:lnTo>
                      <a:lnTo>
                        <a:pt x="46" y="8"/>
                      </a:lnTo>
                      <a:lnTo>
                        <a:pt x="46" y="8"/>
                      </a:lnTo>
                      <a:close/>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grpSp>
        </p:grpSp>
      </p:grpSp>
      <p:grpSp>
        <p:nvGrpSpPr>
          <p:cNvPr id="967" name="组合 966"/>
          <p:cNvGrpSpPr/>
          <p:nvPr/>
        </p:nvGrpSpPr>
        <p:grpSpPr>
          <a:xfrm>
            <a:off x="9506617" y="1759592"/>
            <a:ext cx="1882108" cy="3428711"/>
            <a:chOff x="9506617" y="1759592"/>
            <a:chExt cx="1882108" cy="3428711"/>
          </a:xfrm>
        </p:grpSpPr>
        <p:sp>
          <p:nvSpPr>
            <p:cNvPr id="51" name="矩形: 圆角 7"/>
            <p:cNvSpPr/>
            <p:nvPr/>
          </p:nvSpPr>
          <p:spPr>
            <a:xfrm>
              <a:off x="9506639" y="2172625"/>
              <a:ext cx="1882065" cy="3015678"/>
            </a:xfrm>
            <a:prstGeom prst="roundRect">
              <a:avLst>
                <a:gd name="adj" fmla="val 4746"/>
              </a:avLst>
            </a:prstGeom>
            <a:noFill/>
            <a:ln>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文本框 90"/>
            <p:cNvSpPr txBox="1"/>
            <p:nvPr/>
          </p:nvSpPr>
          <p:spPr>
            <a:xfrm>
              <a:off x="9702979" y="3002332"/>
              <a:ext cx="1489385" cy="465181"/>
            </a:xfrm>
            <a:prstGeom prst="rect">
              <a:avLst/>
            </a:prstGeom>
            <a:noFill/>
          </p:spPr>
          <p:txBody>
            <a:bodyPr wrap="square" rtlCol="0">
              <a:spAutoFit/>
            </a:bodyPr>
            <a:lstStyle/>
            <a:p>
              <a:pPr algn="ctr"/>
              <a:r>
                <a:rPr lang="en-US" altLang="zh-CN" sz="2400" b="1" dirty="0">
                  <a:solidFill>
                    <a:srgbClr val="00B0F0"/>
                  </a:solidFill>
                </a:rPr>
                <a:t>5</a:t>
              </a:r>
              <a:endParaRPr lang="en-US" altLang="zh-CN" sz="2400" b="1" dirty="0">
                <a:solidFill>
                  <a:srgbClr val="00B0F0"/>
                </a:solidFill>
              </a:endParaRPr>
            </a:p>
          </p:txBody>
        </p:sp>
        <p:sp>
          <p:nvSpPr>
            <p:cNvPr id="55" name="文本框 91"/>
            <p:cNvSpPr txBox="1"/>
            <p:nvPr/>
          </p:nvSpPr>
          <p:spPr>
            <a:xfrm>
              <a:off x="9506617" y="3458971"/>
              <a:ext cx="1882108" cy="1344022"/>
            </a:xfrm>
            <a:prstGeom prst="rect">
              <a:avLst/>
            </a:prstGeom>
            <a:noFill/>
          </p:spPr>
          <p:txBody>
            <a:bodyPr wrap="square" rtlCol="0">
              <a:spAutoFit/>
            </a:bodyPr>
            <a:lstStyle/>
            <a:p>
              <a:pPr algn="ctr">
                <a:lnSpc>
                  <a:spcPct val="150000"/>
                </a:lnSpc>
              </a:pPr>
              <a:r>
                <a:rPr lang="en-US" sz="1400" dirty="0">
                  <a:solidFill>
                    <a:schemeClr val="bg1"/>
                  </a:solidFill>
                  <a:latin typeface="Century Gothic" panose="020B0502020202020204" pitchFamily="34" charset="0"/>
                </a:rPr>
                <a:t>Reinforce Defenses to Minimize Risk of Subsequent Attacks</a:t>
              </a:r>
              <a:endParaRPr lang="en-US" sz="1400" dirty="0">
                <a:solidFill>
                  <a:schemeClr val="bg1"/>
                </a:solidFill>
                <a:latin typeface="Century Gothic" panose="020B0502020202020204" pitchFamily="34" charset="0"/>
              </a:endParaRPr>
            </a:p>
          </p:txBody>
        </p:sp>
        <p:grpSp>
          <p:nvGrpSpPr>
            <p:cNvPr id="61" name="组合 60"/>
            <p:cNvGrpSpPr/>
            <p:nvPr/>
          </p:nvGrpSpPr>
          <p:grpSpPr>
            <a:xfrm>
              <a:off x="10048308" y="1759592"/>
              <a:ext cx="798726" cy="798726"/>
              <a:chOff x="10150712" y="2080456"/>
              <a:chExt cx="588437" cy="588437"/>
            </a:xfrm>
          </p:grpSpPr>
          <p:sp>
            <p:nvSpPr>
              <p:cNvPr id="52" name="椭圆 88"/>
              <p:cNvSpPr/>
              <p:nvPr/>
            </p:nvSpPr>
            <p:spPr>
              <a:xfrm>
                <a:off x="10163925" y="2093669"/>
                <a:ext cx="562011" cy="56201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00" name="Google Shape;1000;p25"/>
              <p:cNvGrpSpPr/>
              <p:nvPr/>
            </p:nvGrpSpPr>
            <p:grpSpPr>
              <a:xfrm>
                <a:off x="10150712" y="2080456"/>
                <a:ext cx="588437" cy="588437"/>
                <a:chOff x="4070330" y="1316590"/>
                <a:chExt cx="660274" cy="660274"/>
              </a:xfrm>
            </p:grpSpPr>
            <p:pic>
              <p:nvPicPr>
                <p:cNvPr id="1001" name="Google Shape;1001;p25"/>
                <p:cNvPicPr preferRelativeResize="0"/>
                <p:nvPr/>
              </p:nvPicPr>
              <p:blipFill rotWithShape="1">
                <a:blip r:embed="rId1"/>
                <a:srcRect/>
                <a:stretch>
                  <a:fillRect/>
                </a:stretch>
              </p:blipFill>
              <p:spPr>
                <a:xfrm>
                  <a:off x="4224285" y="1470545"/>
                  <a:ext cx="352364" cy="352364"/>
                </a:xfrm>
                <a:prstGeom prst="rect">
                  <a:avLst/>
                </a:prstGeom>
                <a:noFill/>
                <a:ln>
                  <a:noFill/>
                </a:ln>
              </p:spPr>
            </p:pic>
            <p:sp>
              <p:nvSpPr>
                <p:cNvPr id="1002" name="Google Shape;1002;p25"/>
                <p:cNvSpPr/>
                <p:nvPr/>
              </p:nvSpPr>
              <p:spPr>
                <a:xfrm>
                  <a:off x="4070330" y="1316590"/>
                  <a:ext cx="660274" cy="660274"/>
                </a:xfrm>
                <a:prstGeom prst="ellipse">
                  <a:avLst/>
                </a:prstGeom>
                <a:noFill/>
                <a:ln w="12700"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entury Gothic"/>
                    <a:ea typeface="Century Gothic"/>
                    <a:cs typeface="Century Gothic"/>
                    <a:sym typeface="Century Gothic"/>
                  </a:endParaRPr>
                </a:p>
              </p:txBody>
            </p:sp>
          </p:grpSp>
        </p:grpSp>
      </p:grpSp>
      <p:cxnSp>
        <p:nvCxnSpPr>
          <p:cNvPr id="17" name="肘形连接符 16"/>
          <p:cNvCxnSpPr>
            <a:stCxn id="51" idx="2"/>
            <a:endCxn id="4" idx="2"/>
          </p:cNvCxnSpPr>
          <p:nvPr/>
        </p:nvCxnSpPr>
        <p:spPr>
          <a:xfrm rot="5400000" flipH="1">
            <a:off x="6122742" y="863373"/>
            <a:ext cx="17936" cy="8631925"/>
          </a:xfrm>
          <a:prstGeom prst="bentConnector3">
            <a:avLst>
              <a:gd name="adj1" fmla="val -3410231"/>
            </a:avLst>
          </a:prstGeom>
          <a:ln>
            <a:solidFill>
              <a:srgbClr val="15BCB4"/>
            </a:solidFill>
            <a:tailEnd type="triangle" w="lg" len="lg"/>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6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6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6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6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6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795C62BC-63D8-4176-937B-D5EBCAA09FF2}" type="slidenum">
              <a:rPr lang="zh-CN" altLang="en-US" smtClean="0"/>
            </a:fld>
            <a:endParaRPr lang="zh-CN" altLang="en-US"/>
          </a:p>
        </p:txBody>
      </p:sp>
      <p:sp>
        <p:nvSpPr>
          <p:cNvPr id="3" name="Title 2"/>
          <p:cNvSpPr>
            <a:spLocks noGrp="1"/>
          </p:cNvSpPr>
          <p:nvPr>
            <p:ph type="ctrTitle"/>
          </p:nvPr>
        </p:nvSpPr>
        <p:spPr/>
        <p:txBody>
          <a:bodyPr>
            <a:normAutofit/>
          </a:bodyPr>
          <a:lstStyle/>
          <a:p>
            <a:r>
              <a:rPr lang="en-US" dirty="0" smtClean="0"/>
              <a:t>How to Start?</a:t>
            </a:r>
            <a:endParaRPr lang="en-US" dirty="0"/>
          </a:p>
        </p:txBody>
      </p:sp>
      <p:sp>
        <p:nvSpPr>
          <p:cNvPr id="64" name="圆角矩形 63"/>
          <p:cNvSpPr/>
          <p:nvPr/>
        </p:nvSpPr>
        <p:spPr>
          <a:xfrm>
            <a:off x="940772" y="2476900"/>
            <a:ext cx="2117930"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5" name="圆角矩形 64"/>
          <p:cNvSpPr/>
          <p:nvPr/>
        </p:nvSpPr>
        <p:spPr>
          <a:xfrm>
            <a:off x="918408" y="4102832"/>
            <a:ext cx="2117930"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6" name="矩形: 圆角 3"/>
          <p:cNvSpPr/>
          <p:nvPr/>
        </p:nvSpPr>
        <p:spPr>
          <a:xfrm>
            <a:off x="3471270" y="2484524"/>
            <a:ext cx="2271790" cy="69323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t>Partner &amp; Customer Engagement</a:t>
            </a:r>
            <a:endParaRPr lang="en-MY" sz="1600" dirty="0"/>
          </a:p>
        </p:txBody>
      </p:sp>
      <p:sp>
        <p:nvSpPr>
          <p:cNvPr id="67" name="矩形: 圆角 4"/>
          <p:cNvSpPr/>
          <p:nvPr/>
        </p:nvSpPr>
        <p:spPr>
          <a:xfrm>
            <a:off x="6158842" y="2484524"/>
            <a:ext cx="2647167" cy="68158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sz="1600" dirty="0" smtClean="0"/>
              <a:t>Ransomware Protection Assessment</a:t>
            </a:r>
            <a:endParaRPr lang="en-MY" sz="1600" dirty="0"/>
          </a:p>
        </p:txBody>
      </p:sp>
      <p:sp>
        <p:nvSpPr>
          <p:cNvPr id="68" name="矩形: 圆角 5"/>
          <p:cNvSpPr/>
          <p:nvPr/>
        </p:nvSpPr>
        <p:spPr>
          <a:xfrm>
            <a:off x="3477700" y="4102832"/>
            <a:ext cx="2242996" cy="708485"/>
          </a:xfrm>
          <a:prstGeom prst="round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sz="1600" dirty="0" smtClean="0"/>
              <a:t>Security Incident</a:t>
            </a:r>
            <a:endParaRPr lang="en-MY" sz="1600" dirty="0"/>
          </a:p>
        </p:txBody>
      </p:sp>
      <p:sp>
        <p:nvSpPr>
          <p:cNvPr id="69" name="矩形: 圆角 6"/>
          <p:cNvSpPr/>
          <p:nvPr/>
        </p:nvSpPr>
        <p:spPr>
          <a:xfrm>
            <a:off x="6158842" y="4102832"/>
            <a:ext cx="2249427" cy="708485"/>
          </a:xfrm>
          <a:prstGeom prst="round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sz="1600" dirty="0" smtClean="0"/>
              <a:t>IR provided</a:t>
            </a:r>
            <a:endParaRPr lang="en-MY" sz="1600" dirty="0"/>
          </a:p>
        </p:txBody>
      </p:sp>
      <p:cxnSp>
        <p:nvCxnSpPr>
          <p:cNvPr id="70" name="直接箭头连接符 8"/>
          <p:cNvCxnSpPr/>
          <p:nvPr/>
        </p:nvCxnSpPr>
        <p:spPr>
          <a:xfrm>
            <a:off x="5743060" y="2831143"/>
            <a:ext cx="415783" cy="0"/>
          </a:xfrm>
          <a:prstGeom prst="straightConnector1">
            <a:avLst/>
          </a:prstGeom>
          <a:ln w="9525">
            <a:solidFill>
              <a:srgbClr val="00B0F0"/>
            </a:solidFill>
            <a:prstDash val="dash"/>
            <a:tailEnd type="triangle" w="lg" len="lg"/>
          </a:ln>
        </p:spPr>
        <p:style>
          <a:lnRef idx="1">
            <a:schemeClr val="accent1"/>
          </a:lnRef>
          <a:fillRef idx="0">
            <a:schemeClr val="accent1"/>
          </a:fillRef>
          <a:effectRef idx="0">
            <a:schemeClr val="accent1"/>
          </a:effectRef>
          <a:fontRef idx="minor">
            <a:schemeClr val="tx1"/>
          </a:fontRef>
        </p:style>
      </p:cxnSp>
      <p:cxnSp>
        <p:nvCxnSpPr>
          <p:cNvPr id="71" name="直接箭头连接符 9"/>
          <p:cNvCxnSpPr>
            <a:stCxn id="68" idx="3"/>
            <a:endCxn id="69" idx="1"/>
          </p:cNvCxnSpPr>
          <p:nvPr/>
        </p:nvCxnSpPr>
        <p:spPr>
          <a:xfrm>
            <a:off x="5720696" y="4457075"/>
            <a:ext cx="438146" cy="0"/>
          </a:xfrm>
          <a:prstGeom prst="straightConnector1">
            <a:avLst/>
          </a:prstGeom>
          <a:ln w="9525">
            <a:solidFill>
              <a:srgbClr val="79BD28"/>
            </a:solidFill>
            <a:prstDash val="dash"/>
            <a:tailEnd type="triangle" w="lg" len="lg"/>
          </a:ln>
        </p:spPr>
        <p:style>
          <a:lnRef idx="1">
            <a:schemeClr val="accent1"/>
          </a:lnRef>
          <a:fillRef idx="0">
            <a:schemeClr val="accent1"/>
          </a:fillRef>
          <a:effectRef idx="0">
            <a:schemeClr val="accent1"/>
          </a:effectRef>
          <a:fontRef idx="minor">
            <a:schemeClr val="tx1"/>
          </a:fontRef>
        </p:style>
      </p:cxnSp>
      <p:sp>
        <p:nvSpPr>
          <p:cNvPr id="72" name="文本框 71"/>
          <p:cNvSpPr txBox="1"/>
          <p:nvPr/>
        </p:nvSpPr>
        <p:spPr>
          <a:xfrm>
            <a:off x="1116349" y="2638852"/>
            <a:ext cx="1766777" cy="338554"/>
          </a:xfrm>
          <a:prstGeom prst="rect">
            <a:avLst/>
          </a:prstGeom>
          <a:noFill/>
        </p:spPr>
        <p:txBody>
          <a:bodyPr wrap="square" rtlCol="0">
            <a:spAutoFit/>
          </a:bodyPr>
          <a:lstStyle/>
          <a:p>
            <a:pPr algn="ctr"/>
            <a:r>
              <a:rPr lang="en-MY" sz="1600" b="1" dirty="0" smtClean="0">
                <a:solidFill>
                  <a:srgbClr val="00B0F0"/>
                </a:solidFill>
              </a:rPr>
              <a:t>Active</a:t>
            </a:r>
            <a:endParaRPr lang="en-MY" sz="1600" b="1" dirty="0">
              <a:solidFill>
                <a:srgbClr val="00B0F0"/>
              </a:solidFill>
            </a:endParaRPr>
          </a:p>
        </p:txBody>
      </p:sp>
      <p:sp>
        <p:nvSpPr>
          <p:cNvPr id="73" name="文本框 72"/>
          <p:cNvSpPr txBox="1"/>
          <p:nvPr/>
        </p:nvSpPr>
        <p:spPr>
          <a:xfrm>
            <a:off x="955145" y="4287797"/>
            <a:ext cx="2044456" cy="338554"/>
          </a:xfrm>
          <a:prstGeom prst="rect">
            <a:avLst/>
          </a:prstGeom>
          <a:noFill/>
        </p:spPr>
        <p:txBody>
          <a:bodyPr wrap="square" rtlCol="0">
            <a:spAutoFit/>
          </a:bodyPr>
          <a:lstStyle/>
          <a:p>
            <a:pPr algn="ctr"/>
            <a:r>
              <a:rPr lang="en-MY" sz="1600" b="1" dirty="0" smtClean="0">
                <a:solidFill>
                  <a:srgbClr val="00B0F0"/>
                </a:solidFill>
              </a:rPr>
              <a:t>Passive</a:t>
            </a:r>
            <a:endParaRPr lang="en-MY" sz="1600" b="1" dirty="0">
              <a:solidFill>
                <a:srgbClr val="00B0F0"/>
              </a:solidFill>
            </a:endParaRPr>
          </a:p>
        </p:txBody>
      </p:sp>
      <p:sp>
        <p:nvSpPr>
          <p:cNvPr id="74" name="矩形: 圆角 4"/>
          <p:cNvSpPr/>
          <p:nvPr/>
        </p:nvSpPr>
        <p:spPr>
          <a:xfrm>
            <a:off x="9221791" y="2484523"/>
            <a:ext cx="2271790" cy="68158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sz="1600" dirty="0" smtClean="0"/>
              <a:t>Proposal</a:t>
            </a:r>
            <a:endParaRPr lang="en-MY" sz="1600" dirty="0"/>
          </a:p>
        </p:txBody>
      </p:sp>
      <p:cxnSp>
        <p:nvCxnSpPr>
          <p:cNvPr id="75" name="直接箭头连接符 8"/>
          <p:cNvCxnSpPr/>
          <p:nvPr/>
        </p:nvCxnSpPr>
        <p:spPr>
          <a:xfrm>
            <a:off x="8806009" y="2825315"/>
            <a:ext cx="415783" cy="0"/>
          </a:xfrm>
          <a:prstGeom prst="straightConnector1">
            <a:avLst/>
          </a:prstGeom>
          <a:ln w="9525">
            <a:solidFill>
              <a:srgbClr val="00B0F0"/>
            </a:solidFill>
            <a:prstDash val="dash"/>
            <a:tailEnd type="triangle" w="lg" len="lg"/>
          </a:ln>
        </p:spPr>
        <p:style>
          <a:lnRef idx="1">
            <a:schemeClr val="accent1"/>
          </a:lnRef>
          <a:fillRef idx="0">
            <a:schemeClr val="accent1"/>
          </a:fillRef>
          <a:effectRef idx="0">
            <a:schemeClr val="accent1"/>
          </a:effectRef>
          <a:fontRef idx="minor">
            <a:schemeClr val="tx1"/>
          </a:fontRef>
        </p:style>
      </p:cxnSp>
      <p:sp>
        <p:nvSpPr>
          <p:cNvPr id="76" name="矩形: 圆角 6"/>
          <p:cNvSpPr/>
          <p:nvPr/>
        </p:nvSpPr>
        <p:spPr>
          <a:xfrm>
            <a:off x="8846415" y="4102831"/>
            <a:ext cx="2249427" cy="708485"/>
          </a:xfrm>
          <a:prstGeom prst="round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sz="1600" dirty="0" smtClean="0"/>
              <a:t>Proposal</a:t>
            </a:r>
            <a:endParaRPr lang="en-MY" sz="1600" dirty="0"/>
          </a:p>
        </p:txBody>
      </p:sp>
      <p:cxnSp>
        <p:nvCxnSpPr>
          <p:cNvPr id="77" name="直接箭头连接符 9"/>
          <p:cNvCxnSpPr/>
          <p:nvPr/>
        </p:nvCxnSpPr>
        <p:spPr>
          <a:xfrm>
            <a:off x="8408269" y="4457073"/>
            <a:ext cx="438146" cy="0"/>
          </a:xfrm>
          <a:prstGeom prst="straightConnector1">
            <a:avLst/>
          </a:prstGeom>
          <a:ln w="9525">
            <a:solidFill>
              <a:srgbClr val="79BD28"/>
            </a:solidFill>
            <a:prstDash val="dash"/>
            <a:tailEnd type="triangle" w="lg" len="lg"/>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795C62BC-63D8-4176-937B-D5EBCAA09FF2}" type="slidenum">
              <a:rPr lang="zh-CN" altLang="en-US" smtClean="0"/>
            </a:fld>
            <a:endParaRPr lang="zh-CN" altLang="en-US"/>
          </a:p>
        </p:txBody>
      </p:sp>
      <p:sp>
        <p:nvSpPr>
          <p:cNvPr id="3" name="Title 2"/>
          <p:cNvSpPr>
            <a:spLocks noGrp="1"/>
          </p:cNvSpPr>
          <p:nvPr>
            <p:ph type="ctrTitle"/>
          </p:nvPr>
        </p:nvSpPr>
        <p:spPr/>
        <p:txBody>
          <a:bodyPr>
            <a:normAutofit/>
          </a:bodyPr>
          <a:lstStyle/>
          <a:p>
            <a:r>
              <a:rPr lang="en-MY" dirty="0"/>
              <a:t>Sangfor IR Offering </a:t>
            </a:r>
            <a:r>
              <a:rPr lang="en-MY" dirty="0" smtClean="0"/>
              <a:t>Package</a:t>
            </a:r>
            <a:endParaRPr lang="en-US" dirty="0"/>
          </a:p>
        </p:txBody>
      </p:sp>
      <p:sp>
        <p:nvSpPr>
          <p:cNvPr id="466" name="Google Shape;466;p11"/>
          <p:cNvSpPr txBox="1"/>
          <p:nvPr/>
        </p:nvSpPr>
        <p:spPr>
          <a:xfrm>
            <a:off x="8176043" y="2393879"/>
            <a:ext cx="2999953" cy="1708120"/>
          </a:xfrm>
          <a:prstGeom prst="rect">
            <a:avLst/>
          </a:prstGeom>
          <a:noFill/>
          <a:ln>
            <a:noFill/>
          </a:ln>
        </p:spPr>
        <p:txBody>
          <a:bodyPr spcFirstLastPara="1" wrap="square" lIns="91425" tIns="45700" rIns="91425" bIns="45700" anchor="t" anchorCtr="0">
            <a:spAutoFit/>
          </a:bodyPr>
          <a:lstStyle/>
          <a:p>
            <a:pPr algn="just">
              <a:lnSpc>
                <a:spcPct val="150000"/>
              </a:lnSpc>
            </a:pPr>
            <a:r>
              <a:rPr lang="en-US" altLang="zh-CN" sz="1400" dirty="0" smtClean="0">
                <a:solidFill>
                  <a:srgbClr val="00B0F0"/>
                </a:solidFill>
                <a:latin typeface="Century Gothic" panose="020B0502020202020204" pitchFamily="34" charset="0"/>
                <a:ea typeface="微软雅黑" panose="020B0503020204020204" pitchFamily="34" charset="-122"/>
                <a:cs typeface="Calibri" panose="020F0502020204030204" pitchFamily="34" charset="0"/>
                <a:sym typeface="+mn-ea"/>
              </a:rPr>
              <a:t>During-incident Scope:</a:t>
            </a:r>
            <a:endParaRPr lang="en-US" altLang="zh-CN" sz="1400" dirty="0">
              <a:solidFill>
                <a:srgbClr val="00B0F0"/>
              </a:solidFill>
              <a:latin typeface="Century Gothic" panose="020B0502020202020204" pitchFamily="34" charset="0"/>
              <a:ea typeface="微软雅黑" panose="020B0503020204020204" pitchFamily="34" charset="-122"/>
              <a:cs typeface="Calibri" panose="020F0502020204030204" pitchFamily="34" charset="0"/>
              <a:sym typeface="+mn-ea"/>
            </a:endParaRPr>
          </a:p>
          <a:p>
            <a:pPr marL="342900" lvl="0" indent="-342900">
              <a:buFont typeface="+mj-lt"/>
              <a:buAutoNum type="arabicPeriod"/>
            </a:pPr>
            <a:r>
              <a:rPr lang="en-US" sz="1400" dirty="0">
                <a:solidFill>
                  <a:schemeClr val="bg1"/>
                </a:solidFill>
                <a:latin typeface="Century Gothic"/>
                <a:ea typeface="Century Gothic"/>
                <a:cs typeface="Century Gothic"/>
              </a:rPr>
              <a:t>Ransomware family and type identification</a:t>
            </a:r>
            <a:endParaRPr lang="en-MY" sz="1400" dirty="0">
              <a:solidFill>
                <a:schemeClr val="bg1"/>
              </a:solidFill>
              <a:latin typeface="Century Gothic"/>
              <a:ea typeface="Century Gothic"/>
              <a:cs typeface="Century Gothic"/>
            </a:endParaRPr>
          </a:p>
          <a:p>
            <a:pPr marL="342900" lvl="0" indent="-342900">
              <a:buFont typeface="+mj-lt"/>
              <a:buAutoNum type="arabicPeriod"/>
            </a:pPr>
            <a:r>
              <a:rPr lang="en-US" sz="1400" dirty="0">
                <a:solidFill>
                  <a:schemeClr val="bg1"/>
                </a:solidFill>
                <a:latin typeface="Century Gothic"/>
                <a:ea typeface="Century Gothic"/>
                <a:cs typeface="Century Gothic"/>
              </a:rPr>
              <a:t>Kill chain determination</a:t>
            </a:r>
            <a:endParaRPr lang="en-MY" sz="1400" dirty="0">
              <a:solidFill>
                <a:schemeClr val="bg1"/>
              </a:solidFill>
              <a:latin typeface="Century Gothic"/>
              <a:ea typeface="Century Gothic"/>
              <a:cs typeface="Century Gothic"/>
            </a:endParaRPr>
          </a:p>
          <a:p>
            <a:pPr marL="342900" lvl="0" indent="-342900">
              <a:buFont typeface="+mj-lt"/>
              <a:buAutoNum type="arabicPeriod"/>
            </a:pPr>
            <a:r>
              <a:rPr lang="en-US" sz="1400" dirty="0">
                <a:solidFill>
                  <a:schemeClr val="bg1"/>
                </a:solidFill>
                <a:latin typeface="Century Gothic"/>
                <a:ea typeface="Century Gothic"/>
                <a:cs typeface="Century Gothic"/>
              </a:rPr>
              <a:t>Entry point identification</a:t>
            </a:r>
            <a:endParaRPr lang="en-MY" sz="1400" dirty="0">
              <a:solidFill>
                <a:schemeClr val="bg1"/>
              </a:solidFill>
              <a:latin typeface="Century Gothic"/>
              <a:ea typeface="Century Gothic"/>
              <a:cs typeface="Century Gothic"/>
            </a:endParaRPr>
          </a:p>
          <a:p>
            <a:pPr marL="342900" indent="-342900">
              <a:buFont typeface="+mj-lt"/>
              <a:buAutoNum type="arabicPeriod"/>
            </a:pPr>
            <a:r>
              <a:rPr lang="en-US" sz="1400" dirty="0">
                <a:solidFill>
                  <a:schemeClr val="bg1"/>
                </a:solidFill>
                <a:latin typeface="Century Gothic"/>
                <a:ea typeface="Century Gothic"/>
                <a:cs typeface="Century Gothic"/>
              </a:rPr>
              <a:t>IOC and triage determination</a:t>
            </a:r>
            <a:endParaRPr lang="en-MY" sz="1400" dirty="0">
              <a:solidFill>
                <a:schemeClr val="bg1"/>
              </a:solidFill>
              <a:latin typeface="Century Gothic"/>
              <a:ea typeface="Century Gothic"/>
              <a:cs typeface="Century Gothic"/>
            </a:endParaRPr>
          </a:p>
        </p:txBody>
      </p:sp>
      <p:sp>
        <p:nvSpPr>
          <p:cNvPr id="467" name="Google Shape;467;p11"/>
          <p:cNvSpPr txBox="1"/>
          <p:nvPr/>
        </p:nvSpPr>
        <p:spPr>
          <a:xfrm>
            <a:off x="7552136" y="4911396"/>
            <a:ext cx="3849268"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altLang="zh-CN" sz="1400" dirty="0">
                <a:solidFill>
                  <a:srgbClr val="00B0F0"/>
                </a:solidFill>
                <a:latin typeface="Century Gothic" panose="020B0502020202020204" pitchFamily="34" charset="0"/>
                <a:ea typeface="微软雅黑" panose="020B0503020204020204" pitchFamily="34" charset="-122"/>
                <a:cs typeface="Calibri" panose="020F0502020204030204" pitchFamily="34" charset="0"/>
                <a:sym typeface="+mn-ea"/>
              </a:rPr>
              <a:t>Incident Response Count:  </a:t>
            </a:r>
            <a:endParaRPr lang="en-US" altLang="zh-CN" sz="1400" dirty="0">
              <a:solidFill>
                <a:srgbClr val="00B0F0"/>
              </a:solidFill>
              <a:latin typeface="Century Gothic" panose="020B0502020202020204" pitchFamily="34" charset="0"/>
              <a:ea typeface="微软雅黑" panose="020B0503020204020204" pitchFamily="34" charset="-122"/>
              <a:cs typeface="Calibri" panose="020F0502020204030204" pitchFamily="34" charset="0"/>
              <a:sym typeface="+mn-ea"/>
            </a:endParaRPr>
          </a:p>
          <a:p>
            <a:pPr marL="0" marR="0" lvl="0" indent="0" algn="l" rtl="0">
              <a:lnSpc>
                <a:spcPct val="150000"/>
              </a:lnSpc>
              <a:spcBef>
                <a:spcPts val="0"/>
              </a:spcBef>
              <a:spcAft>
                <a:spcPts val="0"/>
              </a:spcAft>
              <a:buNone/>
            </a:pPr>
            <a:r>
              <a:rPr lang="en-US" altLang="zh-CN" sz="1400" dirty="0" smtClean="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1 time </a:t>
            </a:r>
            <a:r>
              <a:rPr lang="en-US" altLang="zh-CN"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per </a:t>
            </a:r>
            <a:r>
              <a:rPr lang="en-US" altLang="zh-CN" sz="1400" dirty="0" smtClean="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year + Best Effort</a:t>
            </a:r>
            <a:endParaRPr sz="1400" dirty="0">
              <a:solidFill>
                <a:schemeClr val="bg1"/>
              </a:solidFill>
              <a:latin typeface="Century Gothic"/>
              <a:ea typeface="Century Gothic"/>
              <a:cs typeface="Century Gothic"/>
              <a:sym typeface="Century Gothic"/>
            </a:endParaRPr>
          </a:p>
        </p:txBody>
      </p:sp>
      <p:sp>
        <p:nvSpPr>
          <p:cNvPr id="468" name="Google Shape;468;p11"/>
          <p:cNvSpPr txBox="1"/>
          <p:nvPr/>
        </p:nvSpPr>
        <p:spPr>
          <a:xfrm>
            <a:off x="1469372" y="4811557"/>
            <a:ext cx="2999953" cy="630902"/>
          </a:xfrm>
          <a:prstGeom prst="rect">
            <a:avLst/>
          </a:prstGeom>
          <a:noFill/>
          <a:ln>
            <a:noFill/>
          </a:ln>
        </p:spPr>
        <p:txBody>
          <a:bodyPr spcFirstLastPara="1" wrap="square" lIns="91425" tIns="45700" rIns="91425" bIns="45700" anchor="t" anchorCtr="0">
            <a:spAutoFit/>
          </a:bodyPr>
          <a:lstStyle/>
          <a:p>
            <a:pPr algn="r">
              <a:lnSpc>
                <a:spcPct val="150000"/>
              </a:lnSpc>
            </a:pPr>
            <a:r>
              <a:rPr lang="en-US" altLang="zh-CN" sz="1400" dirty="0">
                <a:solidFill>
                  <a:srgbClr val="00B0F0"/>
                </a:solidFill>
                <a:latin typeface="Century Gothic" panose="020B0502020202020204" pitchFamily="34" charset="0"/>
                <a:ea typeface="微软雅黑" panose="020B0503020204020204" pitchFamily="34" charset="-122"/>
                <a:cs typeface="Calibri" panose="020F0502020204030204" pitchFamily="34" charset="0"/>
                <a:sym typeface="+mn-ea"/>
              </a:rPr>
              <a:t>Report Delivery:                           </a:t>
            </a:r>
            <a:endParaRPr lang="en-US" altLang="zh-CN" sz="1400" dirty="0">
              <a:solidFill>
                <a:srgbClr val="00B0F0"/>
              </a:solidFill>
              <a:latin typeface="Century Gothic" panose="020B0502020202020204" pitchFamily="34" charset="0"/>
              <a:ea typeface="微软雅黑" panose="020B0503020204020204" pitchFamily="34" charset="-122"/>
              <a:cs typeface="Calibri" panose="020F0502020204030204" pitchFamily="34" charset="0"/>
              <a:sym typeface="+mn-ea"/>
            </a:endParaRPr>
          </a:p>
          <a:p>
            <a:pPr algn="r"/>
            <a:r>
              <a:rPr lang="en-US" altLang="zh-CN" sz="1400" dirty="0" smtClean="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Best Effort</a:t>
            </a:r>
            <a:endParaRPr sz="1400" dirty="0">
              <a:solidFill>
                <a:schemeClr val="bg1"/>
              </a:solidFill>
              <a:latin typeface="Century Gothic"/>
              <a:ea typeface="Century Gothic"/>
              <a:cs typeface="Century Gothic"/>
              <a:sym typeface="Century Gothic"/>
            </a:endParaRPr>
          </a:p>
        </p:txBody>
      </p:sp>
      <p:sp>
        <p:nvSpPr>
          <p:cNvPr id="28" name="Text Box 27"/>
          <p:cNvSpPr txBox="1"/>
          <p:nvPr/>
        </p:nvSpPr>
        <p:spPr>
          <a:xfrm>
            <a:off x="4174798" y="1090590"/>
            <a:ext cx="3725707" cy="738664"/>
          </a:xfrm>
          <a:prstGeom prst="rect">
            <a:avLst/>
          </a:prstGeom>
          <a:noFill/>
        </p:spPr>
        <p:txBody>
          <a:bodyPr wrap="square" rtlCol="0">
            <a:spAutoFit/>
          </a:bodyPr>
          <a:lstStyle/>
          <a:p>
            <a:pPr algn="ctr">
              <a:lnSpc>
                <a:spcPct val="150000"/>
              </a:lnSpc>
            </a:pPr>
            <a:r>
              <a:rPr lang="en-US" sz="1400" dirty="0">
                <a:solidFill>
                  <a:srgbClr val="00B0F0"/>
                </a:solidFill>
                <a:latin typeface="Century Gothic"/>
                <a:ea typeface="Century Gothic"/>
                <a:cs typeface="Century Gothic"/>
                <a:sym typeface="+mn-ea"/>
              </a:rPr>
              <a:t>Assistance Mode: </a:t>
            </a:r>
            <a:br>
              <a:rPr lang="en-US" sz="1400" dirty="0">
                <a:solidFill>
                  <a:srgbClr val="00B0F0"/>
                </a:solidFill>
                <a:latin typeface="Century Gothic"/>
                <a:ea typeface="Century Gothic"/>
                <a:cs typeface="Century Gothic"/>
                <a:sym typeface="+mn-ea"/>
              </a:rPr>
            </a:br>
            <a:r>
              <a:rPr lang="en-US" sz="1400" dirty="0">
                <a:solidFill>
                  <a:schemeClr val="bg1"/>
                </a:solidFill>
                <a:latin typeface="Century Gothic"/>
                <a:ea typeface="Century Gothic"/>
                <a:cs typeface="Century Gothic"/>
                <a:sym typeface="+mn-ea"/>
              </a:rPr>
              <a:t>Remote Only (Working Hours </a:t>
            </a:r>
            <a:r>
              <a:rPr lang="en-US" sz="1400" dirty="0" smtClean="0">
                <a:solidFill>
                  <a:schemeClr val="bg1"/>
                </a:solidFill>
                <a:latin typeface="Century Gothic"/>
                <a:ea typeface="Century Gothic"/>
                <a:cs typeface="Century Gothic"/>
                <a:sym typeface="+mn-ea"/>
              </a:rPr>
              <a:t>9am </a:t>
            </a:r>
            <a:r>
              <a:rPr lang="en-US" sz="1400" dirty="0">
                <a:solidFill>
                  <a:schemeClr val="bg1"/>
                </a:solidFill>
                <a:latin typeface="Century Gothic"/>
                <a:ea typeface="Century Gothic"/>
                <a:cs typeface="Century Gothic"/>
                <a:sym typeface="+mn-ea"/>
              </a:rPr>
              <a:t>– 6pm)</a:t>
            </a:r>
            <a:endParaRPr lang="en-US" altLang="zh-CN" sz="20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endParaRPr>
          </a:p>
        </p:txBody>
      </p:sp>
      <p:grpSp>
        <p:nvGrpSpPr>
          <p:cNvPr id="6" name="组合 5"/>
          <p:cNvGrpSpPr/>
          <p:nvPr/>
        </p:nvGrpSpPr>
        <p:grpSpPr>
          <a:xfrm>
            <a:off x="4144747" y="1836659"/>
            <a:ext cx="3774170" cy="3450859"/>
            <a:chOff x="4203095" y="1531861"/>
            <a:chExt cx="3774170" cy="3450859"/>
          </a:xfrm>
        </p:grpSpPr>
        <p:sp>
          <p:nvSpPr>
            <p:cNvPr id="26" name="Text Box 25"/>
            <p:cNvSpPr txBox="1"/>
            <p:nvPr/>
          </p:nvSpPr>
          <p:spPr>
            <a:xfrm>
              <a:off x="5034409" y="2888869"/>
              <a:ext cx="2169590" cy="707886"/>
            </a:xfrm>
            <a:prstGeom prst="rect">
              <a:avLst/>
            </a:prstGeom>
            <a:noFill/>
          </p:spPr>
          <p:txBody>
            <a:bodyPr wrap="square" rtlCol="0">
              <a:spAutoFit/>
            </a:bodyPr>
            <a:lstStyle/>
            <a:p>
              <a:pPr algn="ctr"/>
              <a:r>
                <a:rPr lang="en-US" sz="2000" b="1" dirty="0" smtClean="0">
                  <a:solidFill>
                    <a:srgbClr val="00B0F0"/>
                  </a:solidFill>
                </a:rPr>
                <a:t>Complimentary </a:t>
              </a:r>
              <a:r>
                <a:rPr lang="en-US" sz="2000" b="1" dirty="0">
                  <a:solidFill>
                    <a:srgbClr val="00B0F0"/>
                  </a:solidFill>
                </a:rPr>
                <a:t>Package</a:t>
              </a:r>
              <a:endParaRPr lang="en-US" sz="2000" b="1" dirty="0">
                <a:solidFill>
                  <a:srgbClr val="00B0F0"/>
                </a:solidFill>
              </a:endParaRPr>
            </a:p>
          </p:txBody>
        </p:sp>
        <p:sp>
          <p:nvSpPr>
            <p:cNvPr id="4" name="椭圆 3"/>
            <p:cNvSpPr/>
            <p:nvPr/>
          </p:nvSpPr>
          <p:spPr>
            <a:xfrm>
              <a:off x="4596024" y="1876119"/>
              <a:ext cx="2999953" cy="2999953"/>
            </a:xfrm>
            <a:prstGeom prst="ellipse">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椭圆 4"/>
            <p:cNvSpPr/>
            <p:nvPr/>
          </p:nvSpPr>
          <p:spPr>
            <a:xfrm>
              <a:off x="4203095" y="2850656"/>
              <a:ext cx="733562" cy="7335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rgbClr val="00B0F0"/>
                </a:solidFill>
              </a:endParaRPr>
            </a:p>
          </p:txBody>
        </p:sp>
        <p:sp>
          <p:nvSpPr>
            <p:cNvPr id="24" name="椭圆 23"/>
            <p:cNvSpPr/>
            <p:nvPr/>
          </p:nvSpPr>
          <p:spPr>
            <a:xfrm>
              <a:off x="5729219" y="1531861"/>
              <a:ext cx="733562" cy="7335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rgbClr val="00B0F0"/>
                </a:solidFill>
              </a:endParaRPr>
            </a:p>
          </p:txBody>
        </p:sp>
        <p:sp>
          <p:nvSpPr>
            <p:cNvPr id="25" name="椭圆 24"/>
            <p:cNvSpPr/>
            <p:nvPr/>
          </p:nvSpPr>
          <p:spPr>
            <a:xfrm>
              <a:off x="7243703" y="2850656"/>
              <a:ext cx="733562" cy="7335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rgbClr val="00B0F0"/>
                </a:solidFill>
              </a:endParaRPr>
            </a:p>
          </p:txBody>
        </p:sp>
        <p:sp>
          <p:nvSpPr>
            <p:cNvPr id="27" name="椭圆 26"/>
            <p:cNvSpPr/>
            <p:nvPr/>
          </p:nvSpPr>
          <p:spPr>
            <a:xfrm>
              <a:off x="6631168" y="4249158"/>
              <a:ext cx="733562" cy="7335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rgbClr val="00B0F0"/>
                </a:solidFill>
              </a:endParaRPr>
            </a:p>
          </p:txBody>
        </p:sp>
        <p:sp>
          <p:nvSpPr>
            <p:cNvPr id="29" name="椭圆 28"/>
            <p:cNvSpPr/>
            <p:nvPr/>
          </p:nvSpPr>
          <p:spPr>
            <a:xfrm>
              <a:off x="4897190" y="4249158"/>
              <a:ext cx="733562" cy="7335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rgbClr val="00B0F0"/>
                </a:solidFill>
              </a:endParaRPr>
            </a:p>
          </p:txBody>
        </p:sp>
      </p:grpSp>
      <p:sp>
        <p:nvSpPr>
          <p:cNvPr id="30" name="Freeform 9"/>
          <p:cNvSpPr>
            <a:spLocks noEditPoints="1"/>
          </p:cNvSpPr>
          <p:nvPr/>
        </p:nvSpPr>
        <p:spPr bwMode="auto">
          <a:xfrm>
            <a:off x="5889228" y="2048071"/>
            <a:ext cx="305527" cy="317714"/>
          </a:xfrm>
          <a:custGeom>
            <a:avLst/>
            <a:gdLst>
              <a:gd name="T0" fmla="*/ 293 w 347"/>
              <a:gd name="T1" fmla="*/ 151 h 360"/>
              <a:gd name="T2" fmla="*/ 289 w 347"/>
              <a:gd name="T3" fmla="*/ 26 h 360"/>
              <a:gd name="T4" fmla="*/ 25 w 347"/>
              <a:gd name="T5" fmla="*/ 29 h 360"/>
              <a:gd name="T6" fmla="*/ 28 w 347"/>
              <a:gd name="T7" fmla="*/ 334 h 360"/>
              <a:gd name="T8" fmla="*/ 157 w 347"/>
              <a:gd name="T9" fmla="*/ 347 h 360"/>
              <a:gd name="T10" fmla="*/ 12 w 347"/>
              <a:gd name="T11" fmla="*/ 360 h 360"/>
              <a:gd name="T12" fmla="*/ 0 w 347"/>
              <a:gd name="T13" fmla="*/ 13 h 360"/>
              <a:gd name="T14" fmla="*/ 306 w 347"/>
              <a:gd name="T15" fmla="*/ 0 h 360"/>
              <a:gd name="T16" fmla="*/ 318 w 347"/>
              <a:gd name="T17" fmla="*/ 151 h 360"/>
              <a:gd name="T18" fmla="*/ 59 w 347"/>
              <a:gd name="T19" fmla="*/ 83 h 360"/>
              <a:gd name="T20" fmla="*/ 261 w 347"/>
              <a:gd name="T21" fmla="*/ 96 h 360"/>
              <a:gd name="T22" fmla="*/ 59 w 347"/>
              <a:gd name="T23" fmla="*/ 109 h 360"/>
              <a:gd name="T24" fmla="*/ 59 w 347"/>
              <a:gd name="T25" fmla="*/ 83 h 360"/>
              <a:gd name="T26" fmla="*/ 146 w 347"/>
              <a:gd name="T27" fmla="*/ 166 h 360"/>
              <a:gd name="T28" fmla="*/ 146 w 347"/>
              <a:gd name="T29" fmla="*/ 191 h 360"/>
              <a:gd name="T30" fmla="*/ 48 w 347"/>
              <a:gd name="T31" fmla="*/ 179 h 360"/>
              <a:gd name="T32" fmla="*/ 61 w 347"/>
              <a:gd name="T33" fmla="*/ 249 h 360"/>
              <a:gd name="T34" fmla="*/ 159 w 347"/>
              <a:gd name="T35" fmla="*/ 261 h 360"/>
              <a:gd name="T36" fmla="*/ 61 w 347"/>
              <a:gd name="T37" fmla="*/ 274 h 360"/>
              <a:gd name="T38" fmla="*/ 61 w 347"/>
              <a:gd name="T39" fmla="*/ 249 h 360"/>
              <a:gd name="T40" fmla="*/ 200 w 347"/>
              <a:gd name="T41" fmla="*/ 166 h 360"/>
              <a:gd name="T42" fmla="*/ 200 w 347"/>
              <a:gd name="T43" fmla="*/ 191 h 360"/>
              <a:gd name="T44" fmla="*/ 170 w 347"/>
              <a:gd name="T45" fmla="*/ 179 h 360"/>
              <a:gd name="T46" fmla="*/ 191 w 347"/>
              <a:gd name="T47" fmla="*/ 253 h 360"/>
              <a:gd name="T48" fmla="*/ 210 w 347"/>
              <a:gd name="T49" fmla="*/ 232 h 360"/>
              <a:gd name="T50" fmla="*/ 223 w 347"/>
              <a:gd name="T51" fmla="*/ 205 h 360"/>
              <a:gd name="T52" fmla="*/ 269 w 347"/>
              <a:gd name="T53" fmla="*/ 205 h 360"/>
              <a:gd name="T54" fmla="*/ 316 w 347"/>
              <a:gd name="T55" fmla="*/ 205 h 360"/>
              <a:gd name="T56" fmla="*/ 328 w 347"/>
              <a:gd name="T57" fmla="*/ 232 h 360"/>
              <a:gd name="T58" fmla="*/ 347 w 347"/>
              <a:gd name="T59" fmla="*/ 253 h 360"/>
              <a:gd name="T60" fmla="*/ 346 w 347"/>
              <a:gd name="T61" fmla="*/ 285 h 360"/>
              <a:gd name="T62" fmla="*/ 328 w 347"/>
              <a:gd name="T63" fmla="*/ 310 h 360"/>
              <a:gd name="T64" fmla="*/ 314 w 347"/>
              <a:gd name="T65" fmla="*/ 334 h 360"/>
              <a:gd name="T66" fmla="*/ 269 w 347"/>
              <a:gd name="T67" fmla="*/ 334 h 360"/>
              <a:gd name="T68" fmla="*/ 224 w 347"/>
              <a:gd name="T69" fmla="*/ 334 h 360"/>
              <a:gd name="T70" fmla="*/ 210 w 347"/>
              <a:gd name="T71" fmla="*/ 310 h 360"/>
              <a:gd name="T72" fmla="*/ 192 w 347"/>
              <a:gd name="T73" fmla="*/ 285 h 360"/>
              <a:gd name="T74" fmla="*/ 191 w 347"/>
              <a:gd name="T75" fmla="*/ 253 h 360"/>
              <a:gd name="T76" fmla="*/ 296 w 347"/>
              <a:gd name="T77" fmla="*/ 269 h 360"/>
              <a:gd name="T78" fmla="*/ 242 w 347"/>
              <a:gd name="T79" fmla="*/ 269 h 360"/>
              <a:gd name="T80" fmla="*/ 269 w 347"/>
              <a:gd name="T81" fmla="*/ 296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7" h="360">
                <a:moveTo>
                  <a:pt x="306" y="164"/>
                </a:moveTo>
                <a:cubicBezTo>
                  <a:pt x="298" y="164"/>
                  <a:pt x="293" y="158"/>
                  <a:pt x="293" y="151"/>
                </a:cubicBezTo>
                <a:cubicBezTo>
                  <a:pt x="293" y="29"/>
                  <a:pt x="293" y="29"/>
                  <a:pt x="293" y="29"/>
                </a:cubicBezTo>
                <a:cubicBezTo>
                  <a:pt x="293" y="27"/>
                  <a:pt x="291" y="26"/>
                  <a:pt x="289" y="26"/>
                </a:cubicBezTo>
                <a:cubicBezTo>
                  <a:pt x="28" y="26"/>
                  <a:pt x="28" y="26"/>
                  <a:pt x="28" y="26"/>
                </a:cubicBezTo>
                <a:cubicBezTo>
                  <a:pt x="27" y="26"/>
                  <a:pt x="25" y="27"/>
                  <a:pt x="25" y="29"/>
                </a:cubicBezTo>
                <a:cubicBezTo>
                  <a:pt x="25" y="331"/>
                  <a:pt x="25" y="331"/>
                  <a:pt x="25" y="331"/>
                </a:cubicBezTo>
                <a:cubicBezTo>
                  <a:pt x="25" y="333"/>
                  <a:pt x="27" y="334"/>
                  <a:pt x="28" y="334"/>
                </a:cubicBezTo>
                <a:cubicBezTo>
                  <a:pt x="145" y="334"/>
                  <a:pt x="145" y="334"/>
                  <a:pt x="145" y="334"/>
                </a:cubicBezTo>
                <a:cubicBezTo>
                  <a:pt x="152" y="334"/>
                  <a:pt x="157" y="340"/>
                  <a:pt x="157" y="347"/>
                </a:cubicBezTo>
                <a:cubicBezTo>
                  <a:pt x="157" y="354"/>
                  <a:pt x="152" y="360"/>
                  <a:pt x="145" y="360"/>
                </a:cubicBezTo>
                <a:cubicBezTo>
                  <a:pt x="12" y="360"/>
                  <a:pt x="12" y="360"/>
                  <a:pt x="12" y="360"/>
                </a:cubicBezTo>
                <a:cubicBezTo>
                  <a:pt x="5" y="360"/>
                  <a:pt x="0" y="354"/>
                  <a:pt x="0" y="347"/>
                </a:cubicBezTo>
                <a:cubicBezTo>
                  <a:pt x="0" y="13"/>
                  <a:pt x="0" y="13"/>
                  <a:pt x="0" y="13"/>
                </a:cubicBezTo>
                <a:cubicBezTo>
                  <a:pt x="0" y="6"/>
                  <a:pt x="5" y="0"/>
                  <a:pt x="12" y="0"/>
                </a:cubicBezTo>
                <a:cubicBezTo>
                  <a:pt x="306" y="0"/>
                  <a:pt x="306" y="0"/>
                  <a:pt x="306" y="0"/>
                </a:cubicBezTo>
                <a:cubicBezTo>
                  <a:pt x="313" y="0"/>
                  <a:pt x="318" y="6"/>
                  <a:pt x="318" y="13"/>
                </a:cubicBezTo>
                <a:cubicBezTo>
                  <a:pt x="318" y="151"/>
                  <a:pt x="318" y="151"/>
                  <a:pt x="318" y="151"/>
                </a:cubicBezTo>
                <a:cubicBezTo>
                  <a:pt x="318" y="158"/>
                  <a:pt x="313" y="164"/>
                  <a:pt x="306" y="164"/>
                </a:cubicBezTo>
                <a:close/>
                <a:moveTo>
                  <a:pt x="59" y="83"/>
                </a:moveTo>
                <a:cubicBezTo>
                  <a:pt x="248" y="83"/>
                  <a:pt x="248" y="83"/>
                  <a:pt x="248" y="83"/>
                </a:cubicBezTo>
                <a:cubicBezTo>
                  <a:pt x="255" y="83"/>
                  <a:pt x="261" y="89"/>
                  <a:pt x="261" y="96"/>
                </a:cubicBezTo>
                <a:cubicBezTo>
                  <a:pt x="261" y="103"/>
                  <a:pt x="255" y="109"/>
                  <a:pt x="248" y="109"/>
                </a:cubicBezTo>
                <a:cubicBezTo>
                  <a:pt x="59" y="109"/>
                  <a:pt x="59" y="109"/>
                  <a:pt x="59" y="109"/>
                </a:cubicBezTo>
                <a:cubicBezTo>
                  <a:pt x="51" y="109"/>
                  <a:pt x="46" y="103"/>
                  <a:pt x="46" y="96"/>
                </a:cubicBezTo>
                <a:cubicBezTo>
                  <a:pt x="46" y="89"/>
                  <a:pt x="51" y="83"/>
                  <a:pt x="59" y="83"/>
                </a:cubicBezTo>
                <a:close/>
                <a:moveTo>
                  <a:pt x="61" y="166"/>
                </a:moveTo>
                <a:cubicBezTo>
                  <a:pt x="146" y="166"/>
                  <a:pt x="146" y="166"/>
                  <a:pt x="146" y="166"/>
                </a:cubicBezTo>
                <a:cubicBezTo>
                  <a:pt x="153" y="166"/>
                  <a:pt x="159" y="172"/>
                  <a:pt x="159" y="179"/>
                </a:cubicBezTo>
                <a:cubicBezTo>
                  <a:pt x="159" y="186"/>
                  <a:pt x="153" y="191"/>
                  <a:pt x="146" y="191"/>
                </a:cubicBezTo>
                <a:cubicBezTo>
                  <a:pt x="61" y="191"/>
                  <a:pt x="61" y="191"/>
                  <a:pt x="61" y="191"/>
                </a:cubicBezTo>
                <a:cubicBezTo>
                  <a:pt x="53" y="191"/>
                  <a:pt x="48" y="186"/>
                  <a:pt x="48" y="179"/>
                </a:cubicBezTo>
                <a:cubicBezTo>
                  <a:pt x="48" y="172"/>
                  <a:pt x="53" y="166"/>
                  <a:pt x="61" y="166"/>
                </a:cubicBezTo>
                <a:close/>
                <a:moveTo>
                  <a:pt x="61" y="249"/>
                </a:moveTo>
                <a:cubicBezTo>
                  <a:pt x="146" y="249"/>
                  <a:pt x="146" y="249"/>
                  <a:pt x="146" y="249"/>
                </a:cubicBezTo>
                <a:cubicBezTo>
                  <a:pt x="153" y="249"/>
                  <a:pt x="159" y="254"/>
                  <a:pt x="159" y="261"/>
                </a:cubicBezTo>
                <a:cubicBezTo>
                  <a:pt x="159" y="268"/>
                  <a:pt x="153" y="274"/>
                  <a:pt x="146" y="274"/>
                </a:cubicBezTo>
                <a:cubicBezTo>
                  <a:pt x="61" y="274"/>
                  <a:pt x="61" y="274"/>
                  <a:pt x="61" y="274"/>
                </a:cubicBezTo>
                <a:cubicBezTo>
                  <a:pt x="53" y="274"/>
                  <a:pt x="48" y="268"/>
                  <a:pt x="48" y="261"/>
                </a:cubicBezTo>
                <a:cubicBezTo>
                  <a:pt x="48" y="254"/>
                  <a:pt x="53" y="249"/>
                  <a:pt x="61" y="249"/>
                </a:cubicBezTo>
                <a:close/>
                <a:moveTo>
                  <a:pt x="183" y="166"/>
                </a:moveTo>
                <a:cubicBezTo>
                  <a:pt x="200" y="166"/>
                  <a:pt x="200" y="166"/>
                  <a:pt x="200" y="166"/>
                </a:cubicBezTo>
                <a:cubicBezTo>
                  <a:pt x="207" y="166"/>
                  <a:pt x="213" y="172"/>
                  <a:pt x="213" y="179"/>
                </a:cubicBezTo>
                <a:cubicBezTo>
                  <a:pt x="213" y="186"/>
                  <a:pt x="207" y="191"/>
                  <a:pt x="200" y="191"/>
                </a:cubicBezTo>
                <a:cubicBezTo>
                  <a:pt x="183" y="191"/>
                  <a:pt x="183" y="191"/>
                  <a:pt x="183" y="191"/>
                </a:cubicBezTo>
                <a:cubicBezTo>
                  <a:pt x="176" y="191"/>
                  <a:pt x="170" y="186"/>
                  <a:pt x="170" y="179"/>
                </a:cubicBezTo>
                <a:cubicBezTo>
                  <a:pt x="170" y="172"/>
                  <a:pt x="176" y="166"/>
                  <a:pt x="183" y="166"/>
                </a:cubicBezTo>
                <a:close/>
                <a:moveTo>
                  <a:pt x="191" y="253"/>
                </a:moveTo>
                <a:cubicBezTo>
                  <a:pt x="193" y="245"/>
                  <a:pt x="196" y="236"/>
                  <a:pt x="201" y="229"/>
                </a:cubicBezTo>
                <a:cubicBezTo>
                  <a:pt x="204" y="231"/>
                  <a:pt x="207" y="232"/>
                  <a:pt x="210" y="232"/>
                </a:cubicBezTo>
                <a:cubicBezTo>
                  <a:pt x="219" y="232"/>
                  <a:pt x="226" y="224"/>
                  <a:pt x="226" y="215"/>
                </a:cubicBezTo>
                <a:cubicBezTo>
                  <a:pt x="226" y="211"/>
                  <a:pt x="225" y="208"/>
                  <a:pt x="223" y="205"/>
                </a:cubicBezTo>
                <a:cubicBezTo>
                  <a:pt x="232" y="198"/>
                  <a:pt x="242" y="194"/>
                  <a:pt x="253" y="191"/>
                </a:cubicBezTo>
                <a:cubicBezTo>
                  <a:pt x="254" y="199"/>
                  <a:pt x="261" y="205"/>
                  <a:pt x="269" y="205"/>
                </a:cubicBezTo>
                <a:cubicBezTo>
                  <a:pt x="277" y="205"/>
                  <a:pt x="284" y="199"/>
                  <a:pt x="285" y="192"/>
                </a:cubicBezTo>
                <a:cubicBezTo>
                  <a:pt x="296" y="194"/>
                  <a:pt x="307" y="199"/>
                  <a:pt x="316" y="205"/>
                </a:cubicBezTo>
                <a:cubicBezTo>
                  <a:pt x="313" y="208"/>
                  <a:pt x="312" y="212"/>
                  <a:pt x="312" y="215"/>
                </a:cubicBezTo>
                <a:cubicBezTo>
                  <a:pt x="312" y="224"/>
                  <a:pt x="319" y="232"/>
                  <a:pt x="328" y="232"/>
                </a:cubicBezTo>
                <a:cubicBezTo>
                  <a:pt x="331" y="232"/>
                  <a:pt x="335" y="231"/>
                  <a:pt x="337" y="229"/>
                </a:cubicBezTo>
                <a:cubicBezTo>
                  <a:pt x="342" y="236"/>
                  <a:pt x="345" y="245"/>
                  <a:pt x="347" y="253"/>
                </a:cubicBezTo>
                <a:cubicBezTo>
                  <a:pt x="339" y="255"/>
                  <a:pt x="334" y="261"/>
                  <a:pt x="334" y="269"/>
                </a:cubicBezTo>
                <a:cubicBezTo>
                  <a:pt x="334" y="277"/>
                  <a:pt x="339" y="284"/>
                  <a:pt x="346" y="285"/>
                </a:cubicBezTo>
                <a:cubicBezTo>
                  <a:pt x="345" y="294"/>
                  <a:pt x="341" y="303"/>
                  <a:pt x="336" y="311"/>
                </a:cubicBezTo>
                <a:cubicBezTo>
                  <a:pt x="333" y="310"/>
                  <a:pt x="331" y="310"/>
                  <a:pt x="328" y="310"/>
                </a:cubicBezTo>
                <a:cubicBezTo>
                  <a:pt x="319" y="310"/>
                  <a:pt x="312" y="317"/>
                  <a:pt x="312" y="326"/>
                </a:cubicBezTo>
                <a:cubicBezTo>
                  <a:pt x="312" y="329"/>
                  <a:pt x="313" y="332"/>
                  <a:pt x="314" y="334"/>
                </a:cubicBezTo>
                <a:cubicBezTo>
                  <a:pt x="306" y="340"/>
                  <a:pt x="296" y="344"/>
                  <a:pt x="285" y="346"/>
                </a:cubicBezTo>
                <a:cubicBezTo>
                  <a:pt x="284" y="339"/>
                  <a:pt x="277" y="334"/>
                  <a:pt x="269" y="334"/>
                </a:cubicBezTo>
                <a:cubicBezTo>
                  <a:pt x="261" y="334"/>
                  <a:pt x="255" y="339"/>
                  <a:pt x="253" y="347"/>
                </a:cubicBezTo>
                <a:cubicBezTo>
                  <a:pt x="243" y="344"/>
                  <a:pt x="233" y="340"/>
                  <a:pt x="224" y="334"/>
                </a:cubicBezTo>
                <a:cubicBezTo>
                  <a:pt x="226" y="332"/>
                  <a:pt x="226" y="329"/>
                  <a:pt x="226" y="326"/>
                </a:cubicBezTo>
                <a:cubicBezTo>
                  <a:pt x="226" y="317"/>
                  <a:pt x="219" y="310"/>
                  <a:pt x="210" y="310"/>
                </a:cubicBezTo>
                <a:cubicBezTo>
                  <a:pt x="207" y="310"/>
                  <a:pt x="205" y="310"/>
                  <a:pt x="202" y="312"/>
                </a:cubicBezTo>
                <a:cubicBezTo>
                  <a:pt x="197" y="304"/>
                  <a:pt x="193" y="295"/>
                  <a:pt x="192" y="285"/>
                </a:cubicBezTo>
                <a:cubicBezTo>
                  <a:pt x="199" y="284"/>
                  <a:pt x="205" y="277"/>
                  <a:pt x="205" y="269"/>
                </a:cubicBezTo>
                <a:cubicBezTo>
                  <a:pt x="205" y="261"/>
                  <a:pt x="199" y="255"/>
                  <a:pt x="191" y="253"/>
                </a:cubicBezTo>
                <a:close/>
                <a:moveTo>
                  <a:pt x="269" y="296"/>
                </a:moveTo>
                <a:cubicBezTo>
                  <a:pt x="284" y="296"/>
                  <a:pt x="296" y="284"/>
                  <a:pt x="296" y="269"/>
                </a:cubicBezTo>
                <a:cubicBezTo>
                  <a:pt x="296" y="254"/>
                  <a:pt x="284" y="242"/>
                  <a:pt x="269" y="242"/>
                </a:cubicBezTo>
                <a:cubicBezTo>
                  <a:pt x="254" y="242"/>
                  <a:pt x="242" y="254"/>
                  <a:pt x="242" y="269"/>
                </a:cubicBezTo>
                <a:cubicBezTo>
                  <a:pt x="242" y="284"/>
                  <a:pt x="254" y="296"/>
                  <a:pt x="269" y="296"/>
                </a:cubicBezTo>
                <a:close/>
                <a:moveTo>
                  <a:pt x="269" y="296"/>
                </a:moveTo>
                <a:cubicBezTo>
                  <a:pt x="269" y="296"/>
                  <a:pt x="269" y="296"/>
                  <a:pt x="269" y="296"/>
                </a:cubicBezTo>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1" name="Freeform 189"/>
          <p:cNvSpPr>
            <a:spLocks noEditPoints="1"/>
          </p:cNvSpPr>
          <p:nvPr/>
        </p:nvSpPr>
        <p:spPr bwMode="auto">
          <a:xfrm>
            <a:off x="4361124" y="3352004"/>
            <a:ext cx="353102" cy="340461"/>
          </a:xfrm>
          <a:custGeom>
            <a:avLst/>
            <a:gdLst>
              <a:gd name="T0" fmla="*/ 167 w 260"/>
              <a:gd name="T1" fmla="*/ 248 h 251"/>
              <a:gd name="T2" fmla="*/ 156 w 260"/>
              <a:gd name="T3" fmla="*/ 225 h 251"/>
              <a:gd name="T4" fmla="*/ 124 w 260"/>
              <a:gd name="T5" fmla="*/ 215 h 251"/>
              <a:gd name="T6" fmla="*/ 131 w 260"/>
              <a:gd name="T7" fmla="*/ 181 h 251"/>
              <a:gd name="T8" fmla="*/ 117 w 260"/>
              <a:gd name="T9" fmla="*/ 160 h 251"/>
              <a:gd name="T10" fmla="*/ 132 w 260"/>
              <a:gd name="T11" fmla="*/ 133 h 251"/>
              <a:gd name="T12" fmla="*/ 111 w 260"/>
              <a:gd name="T13" fmla="*/ 135 h 251"/>
              <a:gd name="T14" fmla="*/ 9 w 260"/>
              <a:gd name="T15" fmla="*/ 237 h 251"/>
              <a:gd name="T16" fmla="*/ 23 w 260"/>
              <a:gd name="T17" fmla="*/ 161 h 251"/>
              <a:gd name="T18" fmla="*/ 51 w 260"/>
              <a:gd name="T19" fmla="*/ 104 h 251"/>
              <a:gd name="T20" fmla="*/ 109 w 260"/>
              <a:gd name="T21" fmla="*/ 0 h 251"/>
              <a:gd name="T22" fmla="*/ 157 w 260"/>
              <a:gd name="T23" fmla="*/ 115 h 251"/>
              <a:gd name="T24" fmla="*/ 157 w 260"/>
              <a:gd name="T25" fmla="*/ 133 h 251"/>
              <a:gd name="T26" fmla="*/ 173 w 260"/>
              <a:gd name="T27" fmla="*/ 109 h 251"/>
              <a:gd name="T28" fmla="*/ 209 w 260"/>
              <a:gd name="T29" fmla="*/ 110 h 251"/>
              <a:gd name="T30" fmla="*/ 221 w 260"/>
              <a:gd name="T31" fmla="*/ 133 h 251"/>
              <a:gd name="T32" fmla="*/ 246 w 260"/>
              <a:gd name="T33" fmla="*/ 133 h 251"/>
              <a:gd name="T34" fmla="*/ 258 w 260"/>
              <a:gd name="T35" fmla="*/ 155 h 251"/>
              <a:gd name="T36" fmla="*/ 246 w 260"/>
              <a:gd name="T37" fmla="*/ 177 h 251"/>
              <a:gd name="T38" fmla="*/ 258 w 260"/>
              <a:gd name="T39" fmla="*/ 203 h 251"/>
              <a:gd name="T40" fmla="*/ 242 w 260"/>
              <a:gd name="T41" fmla="*/ 228 h 251"/>
              <a:gd name="T42" fmla="*/ 217 w 260"/>
              <a:gd name="T43" fmla="*/ 227 h 251"/>
              <a:gd name="T44" fmla="*/ 204 w 260"/>
              <a:gd name="T45" fmla="*/ 249 h 251"/>
              <a:gd name="T46" fmla="*/ 189 w 260"/>
              <a:gd name="T47" fmla="*/ 233 h 251"/>
              <a:gd name="T48" fmla="*/ 220 w 260"/>
              <a:gd name="T49" fmla="*/ 207 h 251"/>
              <a:gd name="T50" fmla="*/ 239 w 260"/>
              <a:gd name="T51" fmla="*/ 201 h 251"/>
              <a:gd name="T52" fmla="*/ 239 w 260"/>
              <a:gd name="T53" fmla="*/ 156 h 251"/>
              <a:gd name="T54" fmla="*/ 236 w 260"/>
              <a:gd name="T55" fmla="*/ 151 h 251"/>
              <a:gd name="T56" fmla="*/ 220 w 260"/>
              <a:gd name="T57" fmla="*/ 149 h 251"/>
              <a:gd name="T58" fmla="*/ 189 w 260"/>
              <a:gd name="T59" fmla="*/ 124 h 251"/>
              <a:gd name="T60" fmla="*/ 157 w 260"/>
              <a:gd name="T61" fmla="*/ 149 h 251"/>
              <a:gd name="T62" fmla="*/ 138 w 260"/>
              <a:gd name="T63" fmla="*/ 156 h 251"/>
              <a:gd name="T64" fmla="*/ 137 w 260"/>
              <a:gd name="T65" fmla="*/ 201 h 251"/>
              <a:gd name="T66" fmla="*/ 140 w 260"/>
              <a:gd name="T67" fmla="*/ 206 h 251"/>
              <a:gd name="T68" fmla="*/ 155 w 260"/>
              <a:gd name="T69" fmla="*/ 207 h 251"/>
              <a:gd name="T70" fmla="*/ 182 w 260"/>
              <a:gd name="T71" fmla="*/ 233 h 251"/>
              <a:gd name="T72" fmla="*/ 109 w 260"/>
              <a:gd name="T73" fmla="*/ 117 h 251"/>
              <a:gd name="T74" fmla="*/ 189 w 260"/>
              <a:gd name="T75" fmla="*/ 207 h 251"/>
              <a:gd name="T76" fmla="*/ 169 w 260"/>
              <a:gd name="T77" fmla="*/ 159 h 251"/>
              <a:gd name="T78" fmla="*/ 216 w 260"/>
              <a:gd name="T79" fmla="*/ 179 h 251"/>
              <a:gd name="T80" fmla="*/ 189 w 260"/>
              <a:gd name="T81" fmla="*/ 169 h 251"/>
              <a:gd name="T82" fmla="*/ 198 w 260"/>
              <a:gd name="T83" fmla="*/ 179 h 251"/>
              <a:gd name="T84" fmla="*/ 189 w 260"/>
              <a:gd name="T85" fmla="*/ 169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0" h="251">
                <a:moveTo>
                  <a:pt x="188" y="251"/>
                </a:moveTo>
                <a:cubicBezTo>
                  <a:pt x="183" y="251"/>
                  <a:pt x="178" y="250"/>
                  <a:pt x="172" y="249"/>
                </a:cubicBezTo>
                <a:cubicBezTo>
                  <a:pt x="167" y="248"/>
                  <a:pt x="167" y="248"/>
                  <a:pt x="167" y="248"/>
                </a:cubicBezTo>
                <a:cubicBezTo>
                  <a:pt x="160" y="228"/>
                  <a:pt x="160" y="228"/>
                  <a:pt x="160" y="228"/>
                </a:cubicBezTo>
                <a:cubicBezTo>
                  <a:pt x="160" y="226"/>
                  <a:pt x="158" y="225"/>
                  <a:pt x="157" y="225"/>
                </a:cubicBezTo>
                <a:cubicBezTo>
                  <a:pt x="156" y="225"/>
                  <a:pt x="156" y="225"/>
                  <a:pt x="156" y="225"/>
                </a:cubicBezTo>
                <a:cubicBezTo>
                  <a:pt x="134" y="229"/>
                  <a:pt x="134" y="229"/>
                  <a:pt x="134" y="229"/>
                </a:cubicBezTo>
                <a:cubicBezTo>
                  <a:pt x="131" y="225"/>
                  <a:pt x="131" y="225"/>
                  <a:pt x="131" y="225"/>
                </a:cubicBezTo>
                <a:cubicBezTo>
                  <a:pt x="128" y="223"/>
                  <a:pt x="125" y="219"/>
                  <a:pt x="124" y="215"/>
                </a:cubicBezTo>
                <a:cubicBezTo>
                  <a:pt x="121" y="210"/>
                  <a:pt x="119" y="206"/>
                  <a:pt x="118" y="203"/>
                </a:cubicBezTo>
                <a:cubicBezTo>
                  <a:pt x="116" y="198"/>
                  <a:pt x="116" y="198"/>
                  <a:pt x="116" y="198"/>
                </a:cubicBezTo>
                <a:cubicBezTo>
                  <a:pt x="131" y="181"/>
                  <a:pt x="131" y="181"/>
                  <a:pt x="131" y="181"/>
                </a:cubicBezTo>
                <a:cubicBezTo>
                  <a:pt x="132" y="180"/>
                  <a:pt x="132" y="178"/>
                  <a:pt x="131" y="177"/>
                </a:cubicBezTo>
                <a:cubicBezTo>
                  <a:pt x="131" y="177"/>
                  <a:pt x="131" y="177"/>
                  <a:pt x="131" y="177"/>
                </a:cubicBezTo>
                <a:cubicBezTo>
                  <a:pt x="117" y="160"/>
                  <a:pt x="117" y="160"/>
                  <a:pt x="117" y="160"/>
                </a:cubicBezTo>
                <a:cubicBezTo>
                  <a:pt x="119" y="155"/>
                  <a:pt x="119" y="155"/>
                  <a:pt x="119" y="155"/>
                </a:cubicBezTo>
                <a:cubicBezTo>
                  <a:pt x="121" y="148"/>
                  <a:pt x="125" y="140"/>
                  <a:pt x="131" y="133"/>
                </a:cubicBezTo>
                <a:cubicBezTo>
                  <a:pt x="132" y="133"/>
                  <a:pt x="132" y="133"/>
                  <a:pt x="132" y="133"/>
                </a:cubicBezTo>
                <a:cubicBezTo>
                  <a:pt x="134" y="131"/>
                  <a:pt x="134" y="131"/>
                  <a:pt x="134" y="131"/>
                </a:cubicBezTo>
                <a:cubicBezTo>
                  <a:pt x="127" y="133"/>
                  <a:pt x="119" y="135"/>
                  <a:pt x="111" y="135"/>
                </a:cubicBezTo>
                <a:cubicBezTo>
                  <a:pt x="111" y="135"/>
                  <a:pt x="111" y="135"/>
                  <a:pt x="111" y="135"/>
                </a:cubicBezTo>
                <a:cubicBezTo>
                  <a:pt x="110" y="135"/>
                  <a:pt x="110" y="135"/>
                  <a:pt x="110" y="135"/>
                </a:cubicBezTo>
                <a:cubicBezTo>
                  <a:pt x="59" y="135"/>
                  <a:pt x="18" y="177"/>
                  <a:pt x="18" y="228"/>
                </a:cubicBezTo>
                <a:cubicBezTo>
                  <a:pt x="18" y="233"/>
                  <a:pt x="14" y="237"/>
                  <a:pt x="9" y="237"/>
                </a:cubicBezTo>
                <a:cubicBezTo>
                  <a:pt x="4" y="237"/>
                  <a:pt x="0" y="233"/>
                  <a:pt x="0" y="228"/>
                </a:cubicBezTo>
                <a:cubicBezTo>
                  <a:pt x="0" y="215"/>
                  <a:pt x="2" y="203"/>
                  <a:pt x="6" y="192"/>
                </a:cubicBezTo>
                <a:cubicBezTo>
                  <a:pt x="10" y="181"/>
                  <a:pt x="15" y="170"/>
                  <a:pt x="23" y="161"/>
                </a:cubicBezTo>
                <a:cubicBezTo>
                  <a:pt x="30" y="151"/>
                  <a:pt x="38" y="143"/>
                  <a:pt x="48" y="137"/>
                </a:cubicBezTo>
                <a:cubicBezTo>
                  <a:pt x="55" y="132"/>
                  <a:pt x="63" y="127"/>
                  <a:pt x="72" y="124"/>
                </a:cubicBezTo>
                <a:cubicBezTo>
                  <a:pt x="63" y="119"/>
                  <a:pt x="57" y="112"/>
                  <a:pt x="51" y="104"/>
                </a:cubicBezTo>
                <a:cubicBezTo>
                  <a:pt x="45" y="93"/>
                  <a:pt x="41" y="81"/>
                  <a:pt x="41" y="68"/>
                </a:cubicBezTo>
                <a:cubicBezTo>
                  <a:pt x="41" y="50"/>
                  <a:pt x="48" y="33"/>
                  <a:pt x="61" y="20"/>
                </a:cubicBezTo>
                <a:cubicBezTo>
                  <a:pt x="74" y="7"/>
                  <a:pt x="91" y="0"/>
                  <a:pt x="109" y="0"/>
                </a:cubicBezTo>
                <a:cubicBezTo>
                  <a:pt x="127" y="0"/>
                  <a:pt x="144" y="7"/>
                  <a:pt x="156" y="20"/>
                </a:cubicBezTo>
                <a:cubicBezTo>
                  <a:pt x="169" y="33"/>
                  <a:pt x="176" y="50"/>
                  <a:pt x="176" y="68"/>
                </a:cubicBezTo>
                <a:cubicBezTo>
                  <a:pt x="176" y="85"/>
                  <a:pt x="170" y="102"/>
                  <a:pt x="157" y="115"/>
                </a:cubicBezTo>
                <a:cubicBezTo>
                  <a:pt x="151" y="121"/>
                  <a:pt x="144" y="126"/>
                  <a:pt x="136" y="129"/>
                </a:cubicBezTo>
                <a:cubicBezTo>
                  <a:pt x="156" y="133"/>
                  <a:pt x="156" y="133"/>
                  <a:pt x="156" y="133"/>
                </a:cubicBezTo>
                <a:cubicBezTo>
                  <a:pt x="156" y="133"/>
                  <a:pt x="156" y="133"/>
                  <a:pt x="157" y="133"/>
                </a:cubicBezTo>
                <a:cubicBezTo>
                  <a:pt x="158" y="133"/>
                  <a:pt x="160" y="132"/>
                  <a:pt x="161" y="130"/>
                </a:cubicBezTo>
                <a:cubicBezTo>
                  <a:pt x="168" y="110"/>
                  <a:pt x="168" y="110"/>
                  <a:pt x="168" y="110"/>
                </a:cubicBezTo>
                <a:cubicBezTo>
                  <a:pt x="173" y="109"/>
                  <a:pt x="173" y="109"/>
                  <a:pt x="173" y="109"/>
                </a:cubicBezTo>
                <a:cubicBezTo>
                  <a:pt x="178" y="108"/>
                  <a:pt x="183" y="107"/>
                  <a:pt x="188" y="107"/>
                </a:cubicBezTo>
                <a:cubicBezTo>
                  <a:pt x="194" y="107"/>
                  <a:pt x="199" y="108"/>
                  <a:pt x="204" y="109"/>
                </a:cubicBezTo>
                <a:cubicBezTo>
                  <a:pt x="209" y="110"/>
                  <a:pt x="209" y="110"/>
                  <a:pt x="209" y="110"/>
                </a:cubicBezTo>
                <a:cubicBezTo>
                  <a:pt x="217" y="130"/>
                  <a:pt x="217" y="130"/>
                  <a:pt x="217" y="130"/>
                </a:cubicBezTo>
                <a:cubicBezTo>
                  <a:pt x="217" y="131"/>
                  <a:pt x="219" y="133"/>
                  <a:pt x="221" y="133"/>
                </a:cubicBezTo>
                <a:cubicBezTo>
                  <a:pt x="221" y="133"/>
                  <a:pt x="221" y="133"/>
                  <a:pt x="221" y="133"/>
                </a:cubicBezTo>
                <a:cubicBezTo>
                  <a:pt x="243" y="130"/>
                  <a:pt x="243" y="130"/>
                  <a:pt x="243" y="130"/>
                </a:cubicBezTo>
                <a:cubicBezTo>
                  <a:pt x="246" y="133"/>
                  <a:pt x="246" y="133"/>
                  <a:pt x="246" y="133"/>
                </a:cubicBezTo>
                <a:cubicBezTo>
                  <a:pt x="246" y="133"/>
                  <a:pt x="246" y="133"/>
                  <a:pt x="246" y="133"/>
                </a:cubicBezTo>
                <a:cubicBezTo>
                  <a:pt x="249" y="137"/>
                  <a:pt x="251" y="140"/>
                  <a:pt x="253" y="144"/>
                </a:cubicBezTo>
                <a:cubicBezTo>
                  <a:pt x="254" y="146"/>
                  <a:pt x="256" y="149"/>
                  <a:pt x="257" y="152"/>
                </a:cubicBezTo>
                <a:cubicBezTo>
                  <a:pt x="257" y="153"/>
                  <a:pt x="258" y="154"/>
                  <a:pt x="258" y="155"/>
                </a:cubicBezTo>
                <a:cubicBezTo>
                  <a:pt x="258" y="155"/>
                  <a:pt x="258" y="155"/>
                  <a:pt x="258" y="155"/>
                </a:cubicBezTo>
                <a:cubicBezTo>
                  <a:pt x="260" y="159"/>
                  <a:pt x="260" y="159"/>
                  <a:pt x="260" y="159"/>
                </a:cubicBezTo>
                <a:cubicBezTo>
                  <a:pt x="246" y="177"/>
                  <a:pt x="246" y="177"/>
                  <a:pt x="246" y="177"/>
                </a:cubicBezTo>
                <a:cubicBezTo>
                  <a:pt x="245" y="178"/>
                  <a:pt x="245" y="180"/>
                  <a:pt x="246" y="181"/>
                </a:cubicBezTo>
                <a:cubicBezTo>
                  <a:pt x="260" y="198"/>
                  <a:pt x="260" y="198"/>
                  <a:pt x="260" y="198"/>
                </a:cubicBezTo>
                <a:cubicBezTo>
                  <a:pt x="258" y="203"/>
                  <a:pt x="258" y="203"/>
                  <a:pt x="258" y="203"/>
                </a:cubicBezTo>
                <a:cubicBezTo>
                  <a:pt x="255" y="212"/>
                  <a:pt x="251" y="219"/>
                  <a:pt x="246" y="225"/>
                </a:cubicBezTo>
                <a:cubicBezTo>
                  <a:pt x="246" y="225"/>
                  <a:pt x="246" y="225"/>
                  <a:pt x="246" y="225"/>
                </a:cubicBezTo>
                <a:cubicBezTo>
                  <a:pt x="242" y="228"/>
                  <a:pt x="242" y="228"/>
                  <a:pt x="242" y="228"/>
                </a:cubicBezTo>
                <a:cubicBezTo>
                  <a:pt x="221" y="225"/>
                  <a:pt x="221" y="225"/>
                  <a:pt x="221" y="225"/>
                </a:cubicBezTo>
                <a:cubicBezTo>
                  <a:pt x="220" y="225"/>
                  <a:pt x="220" y="225"/>
                  <a:pt x="220" y="225"/>
                </a:cubicBezTo>
                <a:cubicBezTo>
                  <a:pt x="219" y="225"/>
                  <a:pt x="217" y="226"/>
                  <a:pt x="217" y="227"/>
                </a:cubicBezTo>
                <a:cubicBezTo>
                  <a:pt x="217" y="227"/>
                  <a:pt x="217" y="227"/>
                  <a:pt x="217" y="227"/>
                </a:cubicBezTo>
                <a:cubicBezTo>
                  <a:pt x="209" y="248"/>
                  <a:pt x="209" y="248"/>
                  <a:pt x="209" y="248"/>
                </a:cubicBezTo>
                <a:cubicBezTo>
                  <a:pt x="204" y="249"/>
                  <a:pt x="204" y="249"/>
                  <a:pt x="204" y="249"/>
                </a:cubicBezTo>
                <a:cubicBezTo>
                  <a:pt x="199" y="250"/>
                  <a:pt x="194" y="251"/>
                  <a:pt x="188" y="251"/>
                </a:cubicBezTo>
                <a:close/>
                <a:moveTo>
                  <a:pt x="182" y="233"/>
                </a:moveTo>
                <a:cubicBezTo>
                  <a:pt x="184" y="233"/>
                  <a:pt x="186" y="233"/>
                  <a:pt x="189" y="233"/>
                </a:cubicBezTo>
                <a:cubicBezTo>
                  <a:pt x="191" y="233"/>
                  <a:pt x="194" y="233"/>
                  <a:pt x="196" y="233"/>
                </a:cubicBezTo>
                <a:cubicBezTo>
                  <a:pt x="200" y="222"/>
                  <a:pt x="200" y="222"/>
                  <a:pt x="200" y="222"/>
                </a:cubicBezTo>
                <a:cubicBezTo>
                  <a:pt x="203" y="213"/>
                  <a:pt x="211" y="207"/>
                  <a:pt x="220" y="207"/>
                </a:cubicBezTo>
                <a:cubicBezTo>
                  <a:pt x="222" y="207"/>
                  <a:pt x="223" y="207"/>
                  <a:pt x="224" y="207"/>
                </a:cubicBezTo>
                <a:cubicBezTo>
                  <a:pt x="235" y="209"/>
                  <a:pt x="235" y="209"/>
                  <a:pt x="235" y="209"/>
                </a:cubicBezTo>
                <a:cubicBezTo>
                  <a:pt x="236" y="207"/>
                  <a:pt x="238" y="204"/>
                  <a:pt x="239" y="201"/>
                </a:cubicBezTo>
                <a:cubicBezTo>
                  <a:pt x="232" y="193"/>
                  <a:pt x="232" y="193"/>
                  <a:pt x="232" y="193"/>
                </a:cubicBezTo>
                <a:cubicBezTo>
                  <a:pt x="226" y="185"/>
                  <a:pt x="225" y="173"/>
                  <a:pt x="232" y="165"/>
                </a:cubicBezTo>
                <a:cubicBezTo>
                  <a:pt x="239" y="156"/>
                  <a:pt x="239" y="156"/>
                  <a:pt x="239" y="156"/>
                </a:cubicBezTo>
                <a:cubicBezTo>
                  <a:pt x="238" y="155"/>
                  <a:pt x="238" y="153"/>
                  <a:pt x="237" y="152"/>
                </a:cubicBezTo>
                <a:cubicBezTo>
                  <a:pt x="237" y="151"/>
                  <a:pt x="237" y="151"/>
                  <a:pt x="237" y="151"/>
                </a:cubicBezTo>
                <a:cubicBezTo>
                  <a:pt x="236" y="151"/>
                  <a:pt x="236" y="151"/>
                  <a:pt x="236" y="151"/>
                </a:cubicBezTo>
                <a:cubicBezTo>
                  <a:pt x="236" y="150"/>
                  <a:pt x="235" y="149"/>
                  <a:pt x="234" y="148"/>
                </a:cubicBezTo>
                <a:cubicBezTo>
                  <a:pt x="223" y="149"/>
                  <a:pt x="223" y="149"/>
                  <a:pt x="223" y="149"/>
                </a:cubicBezTo>
                <a:cubicBezTo>
                  <a:pt x="222" y="149"/>
                  <a:pt x="221" y="149"/>
                  <a:pt x="220" y="149"/>
                </a:cubicBezTo>
                <a:cubicBezTo>
                  <a:pt x="211" y="149"/>
                  <a:pt x="202" y="143"/>
                  <a:pt x="199" y="134"/>
                </a:cubicBezTo>
                <a:cubicBezTo>
                  <a:pt x="195" y="124"/>
                  <a:pt x="195" y="124"/>
                  <a:pt x="195" y="124"/>
                </a:cubicBezTo>
                <a:cubicBezTo>
                  <a:pt x="193" y="124"/>
                  <a:pt x="191" y="124"/>
                  <a:pt x="189" y="124"/>
                </a:cubicBezTo>
                <a:cubicBezTo>
                  <a:pt x="186" y="124"/>
                  <a:pt x="184" y="124"/>
                  <a:pt x="182" y="124"/>
                </a:cubicBezTo>
                <a:cubicBezTo>
                  <a:pt x="178" y="135"/>
                  <a:pt x="178" y="135"/>
                  <a:pt x="178" y="135"/>
                </a:cubicBezTo>
                <a:cubicBezTo>
                  <a:pt x="175" y="143"/>
                  <a:pt x="166" y="149"/>
                  <a:pt x="157" y="149"/>
                </a:cubicBezTo>
                <a:cubicBezTo>
                  <a:pt x="156" y="149"/>
                  <a:pt x="155" y="149"/>
                  <a:pt x="153" y="149"/>
                </a:cubicBezTo>
                <a:cubicBezTo>
                  <a:pt x="142" y="147"/>
                  <a:pt x="142" y="147"/>
                  <a:pt x="142" y="147"/>
                </a:cubicBezTo>
                <a:cubicBezTo>
                  <a:pt x="140" y="150"/>
                  <a:pt x="139" y="153"/>
                  <a:pt x="138" y="156"/>
                </a:cubicBezTo>
                <a:cubicBezTo>
                  <a:pt x="145" y="164"/>
                  <a:pt x="145" y="164"/>
                  <a:pt x="145" y="164"/>
                </a:cubicBezTo>
                <a:cubicBezTo>
                  <a:pt x="152" y="172"/>
                  <a:pt x="152" y="184"/>
                  <a:pt x="145" y="192"/>
                </a:cubicBezTo>
                <a:cubicBezTo>
                  <a:pt x="137" y="201"/>
                  <a:pt x="137" y="201"/>
                  <a:pt x="137" y="201"/>
                </a:cubicBezTo>
                <a:cubicBezTo>
                  <a:pt x="138" y="203"/>
                  <a:pt x="139" y="204"/>
                  <a:pt x="140" y="206"/>
                </a:cubicBezTo>
                <a:cubicBezTo>
                  <a:pt x="140" y="206"/>
                  <a:pt x="140" y="206"/>
                  <a:pt x="140" y="206"/>
                </a:cubicBezTo>
                <a:cubicBezTo>
                  <a:pt x="140" y="206"/>
                  <a:pt x="140" y="206"/>
                  <a:pt x="140" y="206"/>
                </a:cubicBezTo>
                <a:cubicBezTo>
                  <a:pt x="141" y="207"/>
                  <a:pt x="141" y="208"/>
                  <a:pt x="142" y="209"/>
                </a:cubicBezTo>
                <a:cubicBezTo>
                  <a:pt x="155" y="207"/>
                  <a:pt x="155" y="207"/>
                  <a:pt x="155" y="207"/>
                </a:cubicBezTo>
                <a:cubicBezTo>
                  <a:pt x="155" y="207"/>
                  <a:pt x="155" y="207"/>
                  <a:pt x="155" y="207"/>
                </a:cubicBezTo>
                <a:cubicBezTo>
                  <a:pt x="155" y="207"/>
                  <a:pt x="156" y="207"/>
                  <a:pt x="157" y="207"/>
                </a:cubicBezTo>
                <a:cubicBezTo>
                  <a:pt x="167" y="207"/>
                  <a:pt x="175" y="213"/>
                  <a:pt x="178" y="222"/>
                </a:cubicBezTo>
                <a:lnTo>
                  <a:pt x="182" y="233"/>
                </a:lnTo>
                <a:close/>
                <a:moveTo>
                  <a:pt x="109" y="18"/>
                </a:moveTo>
                <a:cubicBezTo>
                  <a:pt x="81" y="18"/>
                  <a:pt x="59" y="40"/>
                  <a:pt x="59" y="68"/>
                </a:cubicBezTo>
                <a:cubicBezTo>
                  <a:pt x="59" y="95"/>
                  <a:pt x="81" y="117"/>
                  <a:pt x="109" y="117"/>
                </a:cubicBezTo>
                <a:cubicBezTo>
                  <a:pt x="136" y="117"/>
                  <a:pt x="158" y="95"/>
                  <a:pt x="158" y="68"/>
                </a:cubicBezTo>
                <a:cubicBezTo>
                  <a:pt x="158" y="40"/>
                  <a:pt x="136" y="18"/>
                  <a:pt x="109" y="18"/>
                </a:cubicBezTo>
                <a:close/>
                <a:moveTo>
                  <a:pt x="189" y="207"/>
                </a:moveTo>
                <a:cubicBezTo>
                  <a:pt x="181" y="207"/>
                  <a:pt x="174" y="204"/>
                  <a:pt x="169" y="199"/>
                </a:cubicBezTo>
                <a:cubicBezTo>
                  <a:pt x="164" y="193"/>
                  <a:pt x="161" y="186"/>
                  <a:pt x="161" y="179"/>
                </a:cubicBezTo>
                <a:cubicBezTo>
                  <a:pt x="161" y="172"/>
                  <a:pt x="164" y="165"/>
                  <a:pt x="169" y="159"/>
                </a:cubicBezTo>
                <a:cubicBezTo>
                  <a:pt x="174" y="154"/>
                  <a:pt x="181" y="151"/>
                  <a:pt x="189" y="151"/>
                </a:cubicBezTo>
                <a:cubicBezTo>
                  <a:pt x="196" y="151"/>
                  <a:pt x="203" y="154"/>
                  <a:pt x="208" y="159"/>
                </a:cubicBezTo>
                <a:cubicBezTo>
                  <a:pt x="213" y="165"/>
                  <a:pt x="216" y="172"/>
                  <a:pt x="216" y="179"/>
                </a:cubicBezTo>
                <a:cubicBezTo>
                  <a:pt x="216" y="186"/>
                  <a:pt x="213" y="193"/>
                  <a:pt x="208" y="199"/>
                </a:cubicBezTo>
                <a:cubicBezTo>
                  <a:pt x="203" y="204"/>
                  <a:pt x="196" y="207"/>
                  <a:pt x="189" y="207"/>
                </a:cubicBezTo>
                <a:close/>
                <a:moveTo>
                  <a:pt x="189" y="169"/>
                </a:moveTo>
                <a:cubicBezTo>
                  <a:pt x="183" y="169"/>
                  <a:pt x="179" y="174"/>
                  <a:pt x="179" y="179"/>
                </a:cubicBezTo>
                <a:cubicBezTo>
                  <a:pt x="179" y="184"/>
                  <a:pt x="183" y="189"/>
                  <a:pt x="189" y="189"/>
                </a:cubicBezTo>
                <a:cubicBezTo>
                  <a:pt x="194" y="189"/>
                  <a:pt x="198" y="184"/>
                  <a:pt x="198" y="179"/>
                </a:cubicBezTo>
                <a:cubicBezTo>
                  <a:pt x="198" y="174"/>
                  <a:pt x="194" y="169"/>
                  <a:pt x="189" y="169"/>
                </a:cubicBezTo>
                <a:close/>
                <a:moveTo>
                  <a:pt x="189" y="169"/>
                </a:moveTo>
                <a:cubicBezTo>
                  <a:pt x="189" y="169"/>
                  <a:pt x="189" y="169"/>
                  <a:pt x="189" y="169"/>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nvGrpSpPr>
          <p:cNvPr id="32" name="组合 31"/>
          <p:cNvGrpSpPr/>
          <p:nvPr/>
        </p:nvGrpSpPr>
        <p:grpSpPr>
          <a:xfrm>
            <a:off x="5007097" y="4791568"/>
            <a:ext cx="397051" cy="317180"/>
            <a:chOff x="8482013" y="5395913"/>
            <a:chExt cx="820737" cy="655637"/>
          </a:xfrm>
        </p:grpSpPr>
        <p:sp>
          <p:nvSpPr>
            <p:cNvPr id="33" name="Freeform 9"/>
            <p:cNvSpPr>
              <a:spLocks noEditPoints="1"/>
            </p:cNvSpPr>
            <p:nvPr/>
          </p:nvSpPr>
          <p:spPr bwMode="auto">
            <a:xfrm>
              <a:off x="8667750" y="5613400"/>
              <a:ext cx="460375" cy="438150"/>
            </a:xfrm>
            <a:custGeom>
              <a:avLst/>
              <a:gdLst>
                <a:gd name="T0" fmla="*/ 87 w 121"/>
                <a:gd name="T1" fmla="*/ 109 h 115"/>
                <a:gd name="T2" fmla="*/ 83 w 121"/>
                <a:gd name="T3" fmla="*/ 102 h 115"/>
                <a:gd name="T4" fmla="*/ 81 w 121"/>
                <a:gd name="T5" fmla="*/ 93 h 115"/>
                <a:gd name="T6" fmla="*/ 37 w 121"/>
                <a:gd name="T7" fmla="*/ 93 h 115"/>
                <a:gd name="T8" fmla="*/ 35 w 121"/>
                <a:gd name="T9" fmla="*/ 102 h 115"/>
                <a:gd name="T10" fmla="*/ 31 w 121"/>
                <a:gd name="T11" fmla="*/ 109 h 115"/>
                <a:gd name="T12" fmla="*/ 28 w 121"/>
                <a:gd name="T13" fmla="*/ 115 h 115"/>
                <a:gd name="T14" fmla="*/ 59 w 121"/>
                <a:gd name="T15" fmla="*/ 115 h 115"/>
                <a:gd name="T16" fmla="*/ 91 w 121"/>
                <a:gd name="T17" fmla="*/ 115 h 115"/>
                <a:gd name="T18" fmla="*/ 87 w 121"/>
                <a:gd name="T19" fmla="*/ 109 h 115"/>
                <a:gd name="T20" fmla="*/ 0 w 121"/>
                <a:gd name="T21" fmla="*/ 15 h 115"/>
                <a:gd name="T22" fmla="*/ 18 w 121"/>
                <a:gd name="T23" fmla="*/ 15 h 115"/>
                <a:gd name="T24" fmla="*/ 18 w 121"/>
                <a:gd name="T25" fmla="*/ 47 h 115"/>
                <a:gd name="T26" fmla="*/ 0 w 121"/>
                <a:gd name="T27" fmla="*/ 47 h 115"/>
                <a:gd name="T28" fmla="*/ 0 w 121"/>
                <a:gd name="T29" fmla="*/ 15 h 115"/>
                <a:gd name="T30" fmla="*/ 37 w 121"/>
                <a:gd name="T31" fmla="*/ 0 h 115"/>
                <a:gd name="T32" fmla="*/ 54 w 121"/>
                <a:gd name="T33" fmla="*/ 0 h 115"/>
                <a:gd name="T34" fmla="*/ 54 w 121"/>
                <a:gd name="T35" fmla="*/ 47 h 115"/>
                <a:gd name="T36" fmla="*/ 37 w 121"/>
                <a:gd name="T37" fmla="*/ 47 h 115"/>
                <a:gd name="T38" fmla="*/ 37 w 121"/>
                <a:gd name="T39" fmla="*/ 0 h 115"/>
                <a:gd name="T40" fmla="*/ 71 w 121"/>
                <a:gd name="T41" fmla="*/ 15 h 115"/>
                <a:gd name="T42" fmla="*/ 89 w 121"/>
                <a:gd name="T43" fmla="*/ 15 h 115"/>
                <a:gd name="T44" fmla="*/ 89 w 121"/>
                <a:gd name="T45" fmla="*/ 47 h 115"/>
                <a:gd name="T46" fmla="*/ 71 w 121"/>
                <a:gd name="T47" fmla="*/ 47 h 115"/>
                <a:gd name="T48" fmla="*/ 71 w 121"/>
                <a:gd name="T49" fmla="*/ 15 h 115"/>
                <a:gd name="T50" fmla="*/ 104 w 121"/>
                <a:gd name="T51" fmla="*/ 0 h 115"/>
                <a:gd name="T52" fmla="*/ 121 w 121"/>
                <a:gd name="T53" fmla="*/ 0 h 115"/>
                <a:gd name="T54" fmla="*/ 121 w 121"/>
                <a:gd name="T55" fmla="*/ 47 h 115"/>
                <a:gd name="T56" fmla="*/ 104 w 121"/>
                <a:gd name="T57" fmla="*/ 47 h 115"/>
                <a:gd name="T58" fmla="*/ 104 w 121"/>
                <a:gd name="T59" fmla="*/ 0 h 115"/>
                <a:gd name="T60" fmla="*/ 104 w 121"/>
                <a:gd name="T61" fmla="*/ 0 h 115"/>
                <a:gd name="T62" fmla="*/ 104 w 121"/>
                <a:gd name="T63"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1" h="115">
                  <a:moveTo>
                    <a:pt x="87" y="109"/>
                  </a:moveTo>
                  <a:cubicBezTo>
                    <a:pt x="83" y="106"/>
                    <a:pt x="83" y="102"/>
                    <a:pt x="83" y="102"/>
                  </a:cubicBezTo>
                  <a:cubicBezTo>
                    <a:pt x="81" y="93"/>
                    <a:pt x="81" y="93"/>
                    <a:pt x="81" y="93"/>
                  </a:cubicBezTo>
                  <a:cubicBezTo>
                    <a:pt x="37" y="93"/>
                    <a:pt x="37" y="93"/>
                    <a:pt x="37" y="93"/>
                  </a:cubicBezTo>
                  <a:cubicBezTo>
                    <a:pt x="35" y="102"/>
                    <a:pt x="35" y="102"/>
                    <a:pt x="35" y="102"/>
                  </a:cubicBezTo>
                  <a:cubicBezTo>
                    <a:pt x="35" y="102"/>
                    <a:pt x="35" y="106"/>
                    <a:pt x="31" y="109"/>
                  </a:cubicBezTo>
                  <a:cubicBezTo>
                    <a:pt x="28" y="112"/>
                    <a:pt x="25" y="114"/>
                    <a:pt x="28" y="115"/>
                  </a:cubicBezTo>
                  <a:cubicBezTo>
                    <a:pt x="30" y="115"/>
                    <a:pt x="57" y="115"/>
                    <a:pt x="59" y="115"/>
                  </a:cubicBezTo>
                  <a:cubicBezTo>
                    <a:pt x="61" y="115"/>
                    <a:pt x="88" y="115"/>
                    <a:pt x="91" y="115"/>
                  </a:cubicBezTo>
                  <a:cubicBezTo>
                    <a:pt x="94" y="114"/>
                    <a:pt x="91" y="112"/>
                    <a:pt x="87" y="109"/>
                  </a:cubicBezTo>
                  <a:close/>
                  <a:moveTo>
                    <a:pt x="0" y="15"/>
                  </a:moveTo>
                  <a:cubicBezTo>
                    <a:pt x="18" y="15"/>
                    <a:pt x="18" y="15"/>
                    <a:pt x="18" y="15"/>
                  </a:cubicBezTo>
                  <a:cubicBezTo>
                    <a:pt x="18" y="47"/>
                    <a:pt x="18" y="47"/>
                    <a:pt x="18" y="47"/>
                  </a:cubicBezTo>
                  <a:cubicBezTo>
                    <a:pt x="0" y="47"/>
                    <a:pt x="0" y="47"/>
                    <a:pt x="0" y="47"/>
                  </a:cubicBezTo>
                  <a:lnTo>
                    <a:pt x="0" y="15"/>
                  </a:lnTo>
                  <a:close/>
                  <a:moveTo>
                    <a:pt x="37" y="0"/>
                  </a:moveTo>
                  <a:cubicBezTo>
                    <a:pt x="54" y="0"/>
                    <a:pt x="54" y="0"/>
                    <a:pt x="54" y="0"/>
                  </a:cubicBezTo>
                  <a:cubicBezTo>
                    <a:pt x="54" y="47"/>
                    <a:pt x="54" y="47"/>
                    <a:pt x="54" y="47"/>
                  </a:cubicBezTo>
                  <a:cubicBezTo>
                    <a:pt x="37" y="47"/>
                    <a:pt x="37" y="47"/>
                    <a:pt x="37" y="47"/>
                  </a:cubicBezTo>
                  <a:lnTo>
                    <a:pt x="37" y="0"/>
                  </a:lnTo>
                  <a:close/>
                  <a:moveTo>
                    <a:pt x="71" y="15"/>
                  </a:moveTo>
                  <a:cubicBezTo>
                    <a:pt x="89" y="15"/>
                    <a:pt x="89" y="15"/>
                    <a:pt x="89" y="15"/>
                  </a:cubicBezTo>
                  <a:cubicBezTo>
                    <a:pt x="89" y="47"/>
                    <a:pt x="89" y="47"/>
                    <a:pt x="89" y="47"/>
                  </a:cubicBezTo>
                  <a:cubicBezTo>
                    <a:pt x="71" y="47"/>
                    <a:pt x="71" y="47"/>
                    <a:pt x="71" y="47"/>
                  </a:cubicBezTo>
                  <a:lnTo>
                    <a:pt x="71" y="15"/>
                  </a:lnTo>
                  <a:close/>
                  <a:moveTo>
                    <a:pt x="104" y="0"/>
                  </a:moveTo>
                  <a:cubicBezTo>
                    <a:pt x="121" y="0"/>
                    <a:pt x="121" y="0"/>
                    <a:pt x="121" y="0"/>
                  </a:cubicBezTo>
                  <a:cubicBezTo>
                    <a:pt x="121" y="47"/>
                    <a:pt x="121" y="47"/>
                    <a:pt x="121" y="47"/>
                  </a:cubicBezTo>
                  <a:cubicBezTo>
                    <a:pt x="104" y="47"/>
                    <a:pt x="104" y="47"/>
                    <a:pt x="104" y="47"/>
                  </a:cubicBezTo>
                  <a:lnTo>
                    <a:pt x="104" y="0"/>
                  </a:lnTo>
                  <a:close/>
                  <a:moveTo>
                    <a:pt x="104" y="0"/>
                  </a:moveTo>
                  <a:cubicBezTo>
                    <a:pt x="104" y="0"/>
                    <a:pt x="104" y="0"/>
                    <a:pt x="104"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10"/>
            <p:cNvSpPr>
              <a:spLocks noEditPoints="1"/>
            </p:cNvSpPr>
            <p:nvPr/>
          </p:nvSpPr>
          <p:spPr bwMode="auto">
            <a:xfrm>
              <a:off x="8621713" y="5467350"/>
              <a:ext cx="539750" cy="184150"/>
            </a:xfrm>
            <a:custGeom>
              <a:avLst/>
              <a:gdLst>
                <a:gd name="T0" fmla="*/ 144 w 340"/>
                <a:gd name="T1" fmla="*/ 46 h 116"/>
                <a:gd name="T2" fmla="*/ 225 w 340"/>
                <a:gd name="T3" fmla="*/ 101 h 116"/>
                <a:gd name="T4" fmla="*/ 340 w 340"/>
                <a:gd name="T5" fmla="*/ 17 h 116"/>
                <a:gd name="T6" fmla="*/ 328 w 340"/>
                <a:gd name="T7" fmla="*/ 0 h 116"/>
                <a:gd name="T8" fmla="*/ 225 w 340"/>
                <a:gd name="T9" fmla="*/ 75 h 116"/>
                <a:gd name="T10" fmla="*/ 144 w 340"/>
                <a:gd name="T11" fmla="*/ 24 h 116"/>
                <a:gd name="T12" fmla="*/ 0 w 340"/>
                <a:gd name="T13" fmla="*/ 99 h 116"/>
                <a:gd name="T14" fmla="*/ 10 w 340"/>
                <a:gd name="T15" fmla="*/ 116 h 116"/>
                <a:gd name="T16" fmla="*/ 144 w 340"/>
                <a:gd name="T17" fmla="*/ 46 h 116"/>
                <a:gd name="T18" fmla="*/ 144 w 340"/>
                <a:gd name="T19" fmla="*/ 46 h 116"/>
                <a:gd name="T20" fmla="*/ 144 w 340"/>
                <a:gd name="T21" fmla="*/ 46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0" h="116">
                  <a:moveTo>
                    <a:pt x="144" y="46"/>
                  </a:moveTo>
                  <a:lnTo>
                    <a:pt x="225" y="101"/>
                  </a:lnTo>
                  <a:lnTo>
                    <a:pt x="340" y="17"/>
                  </a:lnTo>
                  <a:lnTo>
                    <a:pt x="328" y="0"/>
                  </a:lnTo>
                  <a:lnTo>
                    <a:pt x="225" y="75"/>
                  </a:lnTo>
                  <a:lnTo>
                    <a:pt x="144" y="24"/>
                  </a:lnTo>
                  <a:lnTo>
                    <a:pt x="0" y="99"/>
                  </a:lnTo>
                  <a:lnTo>
                    <a:pt x="10" y="116"/>
                  </a:lnTo>
                  <a:lnTo>
                    <a:pt x="144" y="46"/>
                  </a:lnTo>
                  <a:close/>
                  <a:moveTo>
                    <a:pt x="144" y="46"/>
                  </a:moveTo>
                  <a:lnTo>
                    <a:pt x="144" y="4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11"/>
            <p:cNvSpPr>
              <a:spLocks noEditPoints="1"/>
            </p:cNvSpPr>
            <p:nvPr/>
          </p:nvSpPr>
          <p:spPr bwMode="auto">
            <a:xfrm>
              <a:off x="8621713" y="5467350"/>
              <a:ext cx="539750" cy="184150"/>
            </a:xfrm>
            <a:custGeom>
              <a:avLst/>
              <a:gdLst>
                <a:gd name="T0" fmla="*/ 144 w 340"/>
                <a:gd name="T1" fmla="*/ 46 h 116"/>
                <a:gd name="T2" fmla="*/ 225 w 340"/>
                <a:gd name="T3" fmla="*/ 101 h 116"/>
                <a:gd name="T4" fmla="*/ 340 w 340"/>
                <a:gd name="T5" fmla="*/ 17 h 116"/>
                <a:gd name="T6" fmla="*/ 328 w 340"/>
                <a:gd name="T7" fmla="*/ 0 h 116"/>
                <a:gd name="T8" fmla="*/ 225 w 340"/>
                <a:gd name="T9" fmla="*/ 75 h 116"/>
                <a:gd name="T10" fmla="*/ 144 w 340"/>
                <a:gd name="T11" fmla="*/ 24 h 116"/>
                <a:gd name="T12" fmla="*/ 0 w 340"/>
                <a:gd name="T13" fmla="*/ 99 h 116"/>
                <a:gd name="T14" fmla="*/ 10 w 340"/>
                <a:gd name="T15" fmla="*/ 116 h 116"/>
                <a:gd name="T16" fmla="*/ 144 w 340"/>
                <a:gd name="T17" fmla="*/ 46 h 116"/>
                <a:gd name="T18" fmla="*/ 144 w 340"/>
                <a:gd name="T19" fmla="*/ 46 h 116"/>
                <a:gd name="T20" fmla="*/ 144 w 340"/>
                <a:gd name="T21" fmla="*/ 46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0" h="116">
                  <a:moveTo>
                    <a:pt x="144" y="46"/>
                  </a:moveTo>
                  <a:lnTo>
                    <a:pt x="225" y="101"/>
                  </a:lnTo>
                  <a:lnTo>
                    <a:pt x="340" y="17"/>
                  </a:lnTo>
                  <a:lnTo>
                    <a:pt x="328" y="0"/>
                  </a:lnTo>
                  <a:lnTo>
                    <a:pt x="225" y="75"/>
                  </a:lnTo>
                  <a:lnTo>
                    <a:pt x="144" y="24"/>
                  </a:lnTo>
                  <a:lnTo>
                    <a:pt x="0" y="99"/>
                  </a:lnTo>
                  <a:lnTo>
                    <a:pt x="10" y="116"/>
                  </a:lnTo>
                  <a:lnTo>
                    <a:pt x="144" y="46"/>
                  </a:lnTo>
                  <a:moveTo>
                    <a:pt x="144" y="46"/>
                  </a:moveTo>
                  <a:lnTo>
                    <a:pt x="144" y="4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12"/>
            <p:cNvSpPr>
              <a:spLocks noEditPoints="1"/>
            </p:cNvSpPr>
            <p:nvPr/>
          </p:nvSpPr>
          <p:spPr bwMode="auto">
            <a:xfrm>
              <a:off x="8482013" y="5395913"/>
              <a:ext cx="820737" cy="541337"/>
            </a:xfrm>
            <a:custGeom>
              <a:avLst/>
              <a:gdLst>
                <a:gd name="T0" fmla="*/ 207 w 216"/>
                <a:gd name="T1" fmla="*/ 0 h 142"/>
                <a:gd name="T2" fmla="*/ 9 w 216"/>
                <a:gd name="T3" fmla="*/ 0 h 142"/>
                <a:gd name="T4" fmla="*/ 0 w 216"/>
                <a:gd name="T5" fmla="*/ 8 h 142"/>
                <a:gd name="T6" fmla="*/ 0 w 216"/>
                <a:gd name="T7" fmla="*/ 133 h 142"/>
                <a:gd name="T8" fmla="*/ 9 w 216"/>
                <a:gd name="T9" fmla="*/ 142 h 142"/>
                <a:gd name="T10" fmla="*/ 207 w 216"/>
                <a:gd name="T11" fmla="*/ 142 h 142"/>
                <a:gd name="T12" fmla="*/ 216 w 216"/>
                <a:gd name="T13" fmla="*/ 133 h 142"/>
                <a:gd name="T14" fmla="*/ 216 w 216"/>
                <a:gd name="T15" fmla="*/ 8 h 142"/>
                <a:gd name="T16" fmla="*/ 207 w 216"/>
                <a:gd name="T17" fmla="*/ 0 h 142"/>
                <a:gd name="T18" fmla="*/ 203 w 216"/>
                <a:gd name="T19" fmla="*/ 116 h 142"/>
                <a:gd name="T20" fmla="*/ 13 w 216"/>
                <a:gd name="T21" fmla="*/ 116 h 142"/>
                <a:gd name="T22" fmla="*/ 13 w 216"/>
                <a:gd name="T23" fmla="*/ 13 h 142"/>
                <a:gd name="T24" fmla="*/ 203 w 216"/>
                <a:gd name="T25" fmla="*/ 13 h 142"/>
                <a:gd name="T26" fmla="*/ 203 w 216"/>
                <a:gd name="T27" fmla="*/ 116 h 142"/>
                <a:gd name="T28" fmla="*/ 203 w 216"/>
                <a:gd name="T29" fmla="*/ 116 h 142"/>
                <a:gd name="T30" fmla="*/ 203 w 216"/>
                <a:gd name="T31" fmla="*/ 11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142">
                  <a:moveTo>
                    <a:pt x="207" y="0"/>
                  </a:moveTo>
                  <a:cubicBezTo>
                    <a:pt x="9" y="0"/>
                    <a:pt x="9" y="0"/>
                    <a:pt x="9" y="0"/>
                  </a:cubicBezTo>
                  <a:cubicBezTo>
                    <a:pt x="4" y="0"/>
                    <a:pt x="0" y="3"/>
                    <a:pt x="0" y="8"/>
                  </a:cubicBezTo>
                  <a:cubicBezTo>
                    <a:pt x="0" y="133"/>
                    <a:pt x="0" y="133"/>
                    <a:pt x="0" y="133"/>
                  </a:cubicBezTo>
                  <a:cubicBezTo>
                    <a:pt x="0" y="138"/>
                    <a:pt x="4" y="142"/>
                    <a:pt x="9" y="142"/>
                  </a:cubicBezTo>
                  <a:cubicBezTo>
                    <a:pt x="207" y="142"/>
                    <a:pt x="207" y="142"/>
                    <a:pt x="207" y="142"/>
                  </a:cubicBezTo>
                  <a:cubicBezTo>
                    <a:pt x="212" y="142"/>
                    <a:pt x="216" y="138"/>
                    <a:pt x="216" y="133"/>
                  </a:cubicBezTo>
                  <a:cubicBezTo>
                    <a:pt x="216" y="8"/>
                    <a:pt x="216" y="8"/>
                    <a:pt x="216" y="8"/>
                  </a:cubicBezTo>
                  <a:cubicBezTo>
                    <a:pt x="216" y="3"/>
                    <a:pt x="212" y="0"/>
                    <a:pt x="207" y="0"/>
                  </a:cubicBezTo>
                  <a:close/>
                  <a:moveTo>
                    <a:pt x="203" y="116"/>
                  </a:moveTo>
                  <a:cubicBezTo>
                    <a:pt x="13" y="116"/>
                    <a:pt x="13" y="116"/>
                    <a:pt x="13" y="116"/>
                  </a:cubicBezTo>
                  <a:cubicBezTo>
                    <a:pt x="13" y="13"/>
                    <a:pt x="13" y="13"/>
                    <a:pt x="13" y="13"/>
                  </a:cubicBezTo>
                  <a:cubicBezTo>
                    <a:pt x="203" y="13"/>
                    <a:pt x="203" y="13"/>
                    <a:pt x="203" y="13"/>
                  </a:cubicBezTo>
                  <a:lnTo>
                    <a:pt x="203" y="116"/>
                  </a:lnTo>
                  <a:close/>
                  <a:moveTo>
                    <a:pt x="203" y="116"/>
                  </a:moveTo>
                  <a:cubicBezTo>
                    <a:pt x="203" y="116"/>
                    <a:pt x="203" y="116"/>
                    <a:pt x="203" y="116"/>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7" name="Freeform 144"/>
          <p:cNvSpPr>
            <a:spLocks noEditPoints="1"/>
          </p:cNvSpPr>
          <p:nvPr/>
        </p:nvSpPr>
        <p:spPr bwMode="auto">
          <a:xfrm>
            <a:off x="6773828" y="4747814"/>
            <a:ext cx="331546" cy="349391"/>
          </a:xfrm>
          <a:custGeom>
            <a:avLst/>
            <a:gdLst>
              <a:gd name="T0" fmla="*/ 5 w 288"/>
              <a:gd name="T1" fmla="*/ 94 h 303"/>
              <a:gd name="T2" fmla="*/ 5 w 288"/>
              <a:gd name="T3" fmla="*/ 94 h 303"/>
              <a:gd name="T4" fmla="*/ 140 w 288"/>
              <a:gd name="T5" fmla="*/ 172 h 303"/>
              <a:gd name="T6" fmla="*/ 144 w 288"/>
              <a:gd name="T7" fmla="*/ 173 h 303"/>
              <a:gd name="T8" fmla="*/ 149 w 288"/>
              <a:gd name="T9" fmla="*/ 172 h 303"/>
              <a:gd name="T10" fmla="*/ 283 w 288"/>
              <a:gd name="T11" fmla="*/ 94 h 303"/>
              <a:gd name="T12" fmla="*/ 286 w 288"/>
              <a:gd name="T13" fmla="*/ 82 h 303"/>
              <a:gd name="T14" fmla="*/ 283 w 288"/>
              <a:gd name="T15" fmla="*/ 79 h 303"/>
              <a:gd name="T16" fmla="*/ 149 w 288"/>
              <a:gd name="T17" fmla="*/ 1 h 303"/>
              <a:gd name="T18" fmla="*/ 145 w 288"/>
              <a:gd name="T19" fmla="*/ 0 h 303"/>
              <a:gd name="T20" fmla="*/ 140 w 288"/>
              <a:gd name="T21" fmla="*/ 2 h 303"/>
              <a:gd name="T22" fmla="*/ 6 w 288"/>
              <a:gd name="T23" fmla="*/ 79 h 303"/>
              <a:gd name="T24" fmla="*/ 3 w 288"/>
              <a:gd name="T25" fmla="*/ 91 h 303"/>
              <a:gd name="T26" fmla="*/ 5 w 288"/>
              <a:gd name="T27" fmla="*/ 94 h 303"/>
              <a:gd name="T28" fmla="*/ 145 w 288"/>
              <a:gd name="T29" fmla="*/ 19 h 303"/>
              <a:gd name="T30" fmla="*/ 260 w 288"/>
              <a:gd name="T31" fmla="*/ 87 h 303"/>
              <a:gd name="T32" fmla="*/ 144 w 288"/>
              <a:gd name="T33" fmla="*/ 154 h 303"/>
              <a:gd name="T34" fmla="*/ 28 w 288"/>
              <a:gd name="T35" fmla="*/ 87 h 303"/>
              <a:gd name="T36" fmla="*/ 145 w 288"/>
              <a:gd name="T37" fmla="*/ 19 h 303"/>
              <a:gd name="T38" fmla="*/ 283 w 288"/>
              <a:gd name="T39" fmla="*/ 144 h 303"/>
              <a:gd name="T40" fmla="*/ 257 w 288"/>
              <a:gd name="T41" fmla="*/ 130 h 303"/>
              <a:gd name="T42" fmla="*/ 240 w 288"/>
              <a:gd name="T43" fmla="*/ 140 h 303"/>
              <a:gd name="T44" fmla="*/ 261 w 288"/>
              <a:gd name="T45" fmla="*/ 152 h 303"/>
              <a:gd name="T46" fmla="*/ 144 w 288"/>
              <a:gd name="T47" fmla="*/ 219 h 303"/>
              <a:gd name="T48" fmla="*/ 28 w 288"/>
              <a:gd name="T49" fmla="*/ 152 h 303"/>
              <a:gd name="T50" fmla="*/ 49 w 288"/>
              <a:gd name="T51" fmla="*/ 140 h 303"/>
              <a:gd name="T52" fmla="*/ 31 w 288"/>
              <a:gd name="T53" fmla="*/ 130 h 303"/>
              <a:gd name="T54" fmla="*/ 6 w 288"/>
              <a:gd name="T55" fmla="*/ 144 h 303"/>
              <a:gd name="T56" fmla="*/ 3 w 288"/>
              <a:gd name="T57" fmla="*/ 156 h 303"/>
              <a:gd name="T58" fmla="*/ 5 w 288"/>
              <a:gd name="T59" fmla="*/ 159 h 303"/>
              <a:gd name="T60" fmla="*/ 5 w 288"/>
              <a:gd name="T61" fmla="*/ 159 h 303"/>
              <a:gd name="T62" fmla="*/ 140 w 288"/>
              <a:gd name="T63" fmla="*/ 237 h 303"/>
              <a:gd name="T64" fmla="*/ 149 w 288"/>
              <a:gd name="T65" fmla="*/ 237 h 303"/>
              <a:gd name="T66" fmla="*/ 283 w 288"/>
              <a:gd name="T67" fmla="*/ 160 h 303"/>
              <a:gd name="T68" fmla="*/ 286 w 288"/>
              <a:gd name="T69" fmla="*/ 147 h 303"/>
              <a:gd name="T70" fmla="*/ 283 w 288"/>
              <a:gd name="T71" fmla="*/ 144 h 303"/>
              <a:gd name="T72" fmla="*/ 283 w 288"/>
              <a:gd name="T73" fmla="*/ 209 h 303"/>
              <a:gd name="T74" fmla="*/ 258 w 288"/>
              <a:gd name="T75" fmla="*/ 195 h 303"/>
              <a:gd name="T76" fmla="*/ 240 w 288"/>
              <a:gd name="T77" fmla="*/ 205 h 303"/>
              <a:gd name="T78" fmla="*/ 261 w 288"/>
              <a:gd name="T79" fmla="*/ 217 h 303"/>
              <a:gd name="T80" fmla="*/ 144 w 288"/>
              <a:gd name="T81" fmla="*/ 284 h 303"/>
              <a:gd name="T82" fmla="*/ 28 w 288"/>
              <a:gd name="T83" fmla="*/ 217 h 303"/>
              <a:gd name="T84" fmla="*/ 49 w 288"/>
              <a:gd name="T85" fmla="*/ 205 h 303"/>
              <a:gd name="T86" fmla="*/ 31 w 288"/>
              <a:gd name="T87" fmla="*/ 195 h 303"/>
              <a:gd name="T88" fmla="*/ 6 w 288"/>
              <a:gd name="T89" fmla="*/ 210 h 303"/>
              <a:gd name="T90" fmla="*/ 3 w 288"/>
              <a:gd name="T91" fmla="*/ 222 h 303"/>
              <a:gd name="T92" fmla="*/ 5 w 288"/>
              <a:gd name="T93" fmla="*/ 224 h 303"/>
              <a:gd name="T94" fmla="*/ 5 w 288"/>
              <a:gd name="T95" fmla="*/ 224 h 303"/>
              <a:gd name="T96" fmla="*/ 140 w 288"/>
              <a:gd name="T97" fmla="*/ 302 h 303"/>
              <a:gd name="T98" fmla="*/ 144 w 288"/>
              <a:gd name="T99" fmla="*/ 303 h 303"/>
              <a:gd name="T100" fmla="*/ 149 w 288"/>
              <a:gd name="T101" fmla="*/ 302 h 303"/>
              <a:gd name="T102" fmla="*/ 283 w 288"/>
              <a:gd name="T103" fmla="*/ 225 h 303"/>
              <a:gd name="T104" fmla="*/ 286 w 288"/>
              <a:gd name="T105" fmla="*/ 213 h 303"/>
              <a:gd name="T106" fmla="*/ 283 w 288"/>
              <a:gd name="T107" fmla="*/ 209 h 303"/>
              <a:gd name="T108" fmla="*/ 283 w 288"/>
              <a:gd name="T109" fmla="*/ 209 h 303"/>
              <a:gd name="T110" fmla="*/ 283 w 288"/>
              <a:gd name="T111" fmla="*/ 209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88" h="303">
                <a:moveTo>
                  <a:pt x="5" y="94"/>
                </a:moveTo>
                <a:cubicBezTo>
                  <a:pt x="5" y="94"/>
                  <a:pt x="5" y="94"/>
                  <a:pt x="5" y="94"/>
                </a:cubicBezTo>
                <a:cubicBezTo>
                  <a:pt x="140" y="172"/>
                  <a:pt x="140" y="172"/>
                  <a:pt x="140" y="172"/>
                </a:cubicBezTo>
                <a:cubicBezTo>
                  <a:pt x="141" y="172"/>
                  <a:pt x="143" y="173"/>
                  <a:pt x="144" y="173"/>
                </a:cubicBezTo>
                <a:cubicBezTo>
                  <a:pt x="146" y="173"/>
                  <a:pt x="147" y="172"/>
                  <a:pt x="149" y="172"/>
                </a:cubicBezTo>
                <a:cubicBezTo>
                  <a:pt x="283" y="94"/>
                  <a:pt x="283" y="94"/>
                  <a:pt x="283" y="94"/>
                </a:cubicBezTo>
                <a:cubicBezTo>
                  <a:pt x="287" y="92"/>
                  <a:pt x="288" y="86"/>
                  <a:pt x="286" y="82"/>
                </a:cubicBezTo>
                <a:cubicBezTo>
                  <a:pt x="285" y="81"/>
                  <a:pt x="284" y="80"/>
                  <a:pt x="283" y="79"/>
                </a:cubicBezTo>
                <a:cubicBezTo>
                  <a:pt x="149" y="1"/>
                  <a:pt x="149" y="1"/>
                  <a:pt x="149" y="1"/>
                </a:cubicBezTo>
                <a:cubicBezTo>
                  <a:pt x="148" y="1"/>
                  <a:pt x="146" y="0"/>
                  <a:pt x="145" y="0"/>
                </a:cubicBezTo>
                <a:cubicBezTo>
                  <a:pt x="143" y="0"/>
                  <a:pt x="141" y="1"/>
                  <a:pt x="140" y="2"/>
                </a:cubicBezTo>
                <a:cubicBezTo>
                  <a:pt x="6" y="79"/>
                  <a:pt x="6" y="79"/>
                  <a:pt x="6" y="79"/>
                </a:cubicBezTo>
                <a:cubicBezTo>
                  <a:pt x="2" y="81"/>
                  <a:pt x="0" y="87"/>
                  <a:pt x="3" y="91"/>
                </a:cubicBezTo>
                <a:cubicBezTo>
                  <a:pt x="3" y="92"/>
                  <a:pt x="4" y="93"/>
                  <a:pt x="5" y="94"/>
                </a:cubicBezTo>
                <a:close/>
                <a:moveTo>
                  <a:pt x="145" y="19"/>
                </a:moveTo>
                <a:cubicBezTo>
                  <a:pt x="260" y="87"/>
                  <a:pt x="260" y="87"/>
                  <a:pt x="260" y="87"/>
                </a:cubicBezTo>
                <a:cubicBezTo>
                  <a:pt x="144" y="154"/>
                  <a:pt x="144" y="154"/>
                  <a:pt x="144" y="154"/>
                </a:cubicBezTo>
                <a:cubicBezTo>
                  <a:pt x="28" y="87"/>
                  <a:pt x="28" y="87"/>
                  <a:pt x="28" y="87"/>
                </a:cubicBezTo>
                <a:lnTo>
                  <a:pt x="145" y="19"/>
                </a:lnTo>
                <a:close/>
                <a:moveTo>
                  <a:pt x="283" y="144"/>
                </a:moveTo>
                <a:cubicBezTo>
                  <a:pt x="257" y="130"/>
                  <a:pt x="257" y="130"/>
                  <a:pt x="257" y="130"/>
                </a:cubicBezTo>
                <a:cubicBezTo>
                  <a:pt x="240" y="140"/>
                  <a:pt x="240" y="140"/>
                  <a:pt x="240" y="140"/>
                </a:cubicBezTo>
                <a:cubicBezTo>
                  <a:pt x="261" y="152"/>
                  <a:pt x="261" y="152"/>
                  <a:pt x="261" y="152"/>
                </a:cubicBezTo>
                <a:cubicBezTo>
                  <a:pt x="144" y="219"/>
                  <a:pt x="144" y="219"/>
                  <a:pt x="144" y="219"/>
                </a:cubicBezTo>
                <a:cubicBezTo>
                  <a:pt x="28" y="152"/>
                  <a:pt x="28" y="152"/>
                  <a:pt x="28" y="152"/>
                </a:cubicBezTo>
                <a:cubicBezTo>
                  <a:pt x="49" y="140"/>
                  <a:pt x="49" y="140"/>
                  <a:pt x="49" y="140"/>
                </a:cubicBezTo>
                <a:cubicBezTo>
                  <a:pt x="31" y="130"/>
                  <a:pt x="31" y="130"/>
                  <a:pt x="31" y="130"/>
                </a:cubicBezTo>
                <a:cubicBezTo>
                  <a:pt x="6" y="144"/>
                  <a:pt x="6" y="144"/>
                  <a:pt x="6" y="144"/>
                </a:cubicBezTo>
                <a:cubicBezTo>
                  <a:pt x="2" y="147"/>
                  <a:pt x="0" y="152"/>
                  <a:pt x="3" y="156"/>
                </a:cubicBezTo>
                <a:cubicBezTo>
                  <a:pt x="3" y="157"/>
                  <a:pt x="4" y="158"/>
                  <a:pt x="5" y="159"/>
                </a:cubicBezTo>
                <a:cubicBezTo>
                  <a:pt x="5" y="159"/>
                  <a:pt x="5" y="159"/>
                  <a:pt x="5" y="159"/>
                </a:cubicBezTo>
                <a:cubicBezTo>
                  <a:pt x="140" y="237"/>
                  <a:pt x="140" y="237"/>
                  <a:pt x="140" y="237"/>
                </a:cubicBezTo>
                <a:cubicBezTo>
                  <a:pt x="143" y="239"/>
                  <a:pt x="146" y="239"/>
                  <a:pt x="149" y="237"/>
                </a:cubicBezTo>
                <a:cubicBezTo>
                  <a:pt x="283" y="160"/>
                  <a:pt x="283" y="160"/>
                  <a:pt x="283" y="160"/>
                </a:cubicBezTo>
                <a:cubicBezTo>
                  <a:pt x="287" y="157"/>
                  <a:pt x="288" y="152"/>
                  <a:pt x="286" y="147"/>
                </a:cubicBezTo>
                <a:cubicBezTo>
                  <a:pt x="285" y="146"/>
                  <a:pt x="284" y="145"/>
                  <a:pt x="283" y="144"/>
                </a:cubicBezTo>
                <a:close/>
                <a:moveTo>
                  <a:pt x="283" y="209"/>
                </a:moveTo>
                <a:cubicBezTo>
                  <a:pt x="258" y="195"/>
                  <a:pt x="258" y="195"/>
                  <a:pt x="258" y="195"/>
                </a:cubicBezTo>
                <a:cubicBezTo>
                  <a:pt x="240" y="205"/>
                  <a:pt x="240" y="205"/>
                  <a:pt x="240" y="205"/>
                </a:cubicBezTo>
                <a:cubicBezTo>
                  <a:pt x="261" y="217"/>
                  <a:pt x="261" y="217"/>
                  <a:pt x="261" y="217"/>
                </a:cubicBezTo>
                <a:cubicBezTo>
                  <a:pt x="144" y="284"/>
                  <a:pt x="144" y="284"/>
                  <a:pt x="144" y="284"/>
                </a:cubicBezTo>
                <a:cubicBezTo>
                  <a:pt x="28" y="217"/>
                  <a:pt x="28" y="217"/>
                  <a:pt x="28" y="217"/>
                </a:cubicBezTo>
                <a:cubicBezTo>
                  <a:pt x="49" y="205"/>
                  <a:pt x="49" y="205"/>
                  <a:pt x="49" y="205"/>
                </a:cubicBezTo>
                <a:cubicBezTo>
                  <a:pt x="31" y="195"/>
                  <a:pt x="31" y="195"/>
                  <a:pt x="31" y="195"/>
                </a:cubicBezTo>
                <a:cubicBezTo>
                  <a:pt x="6" y="210"/>
                  <a:pt x="6" y="210"/>
                  <a:pt x="6" y="210"/>
                </a:cubicBezTo>
                <a:cubicBezTo>
                  <a:pt x="2" y="212"/>
                  <a:pt x="0" y="217"/>
                  <a:pt x="3" y="222"/>
                </a:cubicBezTo>
                <a:cubicBezTo>
                  <a:pt x="3" y="223"/>
                  <a:pt x="4" y="223"/>
                  <a:pt x="5" y="224"/>
                </a:cubicBezTo>
                <a:cubicBezTo>
                  <a:pt x="5" y="224"/>
                  <a:pt x="5" y="224"/>
                  <a:pt x="5" y="224"/>
                </a:cubicBezTo>
                <a:cubicBezTo>
                  <a:pt x="140" y="302"/>
                  <a:pt x="140" y="302"/>
                  <a:pt x="140" y="302"/>
                </a:cubicBezTo>
                <a:cubicBezTo>
                  <a:pt x="141" y="303"/>
                  <a:pt x="143" y="303"/>
                  <a:pt x="144" y="303"/>
                </a:cubicBezTo>
                <a:cubicBezTo>
                  <a:pt x="146" y="303"/>
                  <a:pt x="147" y="303"/>
                  <a:pt x="149" y="302"/>
                </a:cubicBezTo>
                <a:cubicBezTo>
                  <a:pt x="283" y="225"/>
                  <a:pt x="283" y="225"/>
                  <a:pt x="283" y="225"/>
                </a:cubicBezTo>
                <a:cubicBezTo>
                  <a:pt x="287" y="222"/>
                  <a:pt x="288" y="217"/>
                  <a:pt x="286" y="213"/>
                </a:cubicBezTo>
                <a:cubicBezTo>
                  <a:pt x="285" y="211"/>
                  <a:pt x="284" y="210"/>
                  <a:pt x="283" y="209"/>
                </a:cubicBezTo>
                <a:close/>
                <a:moveTo>
                  <a:pt x="283" y="209"/>
                </a:moveTo>
                <a:cubicBezTo>
                  <a:pt x="283" y="209"/>
                  <a:pt x="283" y="209"/>
                  <a:pt x="283" y="209"/>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nvGrpSpPr>
          <p:cNvPr id="38" name="组合 37"/>
          <p:cNvGrpSpPr/>
          <p:nvPr/>
        </p:nvGrpSpPr>
        <p:grpSpPr>
          <a:xfrm>
            <a:off x="7369568" y="3381174"/>
            <a:ext cx="365136" cy="311291"/>
            <a:chOff x="1555751" y="-1588"/>
            <a:chExt cx="6032500" cy="5143500"/>
          </a:xfrm>
          <a:solidFill>
            <a:schemeClr val="bg1"/>
          </a:solidFill>
        </p:grpSpPr>
        <p:sp>
          <p:nvSpPr>
            <p:cNvPr id="39" name="Freeform 38"/>
            <p:cNvSpPr/>
            <p:nvPr/>
          </p:nvSpPr>
          <p:spPr bwMode="auto">
            <a:xfrm>
              <a:off x="1555751" y="-1588"/>
              <a:ext cx="6032500" cy="5143500"/>
            </a:xfrm>
            <a:custGeom>
              <a:avLst/>
              <a:gdLst>
                <a:gd name="T0" fmla="*/ 3394 w 3847"/>
                <a:gd name="T1" fmla="*/ 1118 h 3276"/>
                <a:gd name="T2" fmla="*/ 3394 w 3847"/>
                <a:gd name="T3" fmla="*/ 1118 h 3276"/>
                <a:gd name="T4" fmla="*/ 1949 w 3847"/>
                <a:gd name="T5" fmla="*/ 0 h 3276"/>
                <a:gd name="T6" fmla="*/ 507 w 3847"/>
                <a:gd name="T7" fmla="*/ 1111 h 3276"/>
                <a:gd name="T8" fmla="*/ 0 w 3847"/>
                <a:gd name="T9" fmla="*/ 1694 h 3276"/>
                <a:gd name="T10" fmla="*/ 0 w 3847"/>
                <a:gd name="T11" fmla="*/ 2121 h 3276"/>
                <a:gd name="T12" fmla="*/ 546 w 3847"/>
                <a:gd name="T13" fmla="*/ 2707 h 3276"/>
                <a:gd name="T14" fmla="*/ 838 w 3847"/>
                <a:gd name="T15" fmla="*/ 2707 h 3276"/>
                <a:gd name="T16" fmla="*/ 990 w 3847"/>
                <a:gd name="T17" fmla="*/ 2553 h 3276"/>
                <a:gd name="T18" fmla="*/ 990 w 3847"/>
                <a:gd name="T19" fmla="*/ 1262 h 3276"/>
                <a:gd name="T20" fmla="*/ 838 w 3847"/>
                <a:gd name="T21" fmla="*/ 1109 h 3276"/>
                <a:gd name="T22" fmla="*/ 831 w 3847"/>
                <a:gd name="T23" fmla="*/ 1109 h 3276"/>
                <a:gd name="T24" fmla="*/ 1949 w 3847"/>
                <a:gd name="T25" fmla="*/ 307 h 3276"/>
                <a:gd name="T26" fmla="*/ 3068 w 3847"/>
                <a:gd name="T27" fmla="*/ 1109 h 3276"/>
                <a:gd name="T28" fmla="*/ 3009 w 3847"/>
                <a:gd name="T29" fmla="*/ 1109 h 3276"/>
                <a:gd name="T30" fmla="*/ 2857 w 3847"/>
                <a:gd name="T31" fmla="*/ 1262 h 3276"/>
                <a:gd name="T32" fmla="*/ 2857 w 3847"/>
                <a:gd name="T33" fmla="*/ 2553 h 3276"/>
                <a:gd name="T34" fmla="*/ 2895 w 3847"/>
                <a:gd name="T35" fmla="*/ 2654 h 3276"/>
                <a:gd name="T36" fmla="*/ 1920 w 3847"/>
                <a:gd name="T37" fmla="*/ 3072 h 3276"/>
                <a:gd name="T38" fmla="*/ 1819 w 3847"/>
                <a:gd name="T39" fmla="*/ 3174 h 3276"/>
                <a:gd name="T40" fmla="*/ 1920 w 3847"/>
                <a:gd name="T41" fmla="*/ 3276 h 3276"/>
                <a:gd name="T42" fmla="*/ 3113 w 3847"/>
                <a:gd name="T43" fmla="*/ 2707 h 3276"/>
                <a:gd name="T44" fmla="*/ 3301 w 3847"/>
                <a:gd name="T45" fmla="*/ 2707 h 3276"/>
                <a:gd name="T46" fmla="*/ 3847 w 3847"/>
                <a:gd name="T47" fmla="*/ 2121 h 3276"/>
                <a:gd name="T48" fmla="*/ 3847 w 3847"/>
                <a:gd name="T49" fmla="*/ 1694 h 3276"/>
                <a:gd name="T50" fmla="*/ 3394 w 3847"/>
                <a:gd name="T51" fmla="*/ 1118 h 3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847" h="3276">
                  <a:moveTo>
                    <a:pt x="3394" y="1118"/>
                  </a:moveTo>
                  <a:cubicBezTo>
                    <a:pt x="3394" y="1118"/>
                    <a:pt x="3394" y="1118"/>
                    <a:pt x="3394" y="1118"/>
                  </a:cubicBezTo>
                  <a:cubicBezTo>
                    <a:pt x="3188" y="468"/>
                    <a:pt x="2619" y="0"/>
                    <a:pt x="1949" y="0"/>
                  </a:cubicBezTo>
                  <a:cubicBezTo>
                    <a:pt x="1283" y="0"/>
                    <a:pt x="715" y="465"/>
                    <a:pt x="507" y="1111"/>
                  </a:cubicBezTo>
                  <a:cubicBezTo>
                    <a:pt x="224" y="1132"/>
                    <a:pt x="0" y="1385"/>
                    <a:pt x="0" y="1694"/>
                  </a:cubicBezTo>
                  <a:cubicBezTo>
                    <a:pt x="0" y="2121"/>
                    <a:pt x="0" y="2121"/>
                    <a:pt x="0" y="2121"/>
                  </a:cubicBezTo>
                  <a:cubicBezTo>
                    <a:pt x="0" y="2444"/>
                    <a:pt x="245" y="2707"/>
                    <a:pt x="546" y="2707"/>
                  </a:cubicBezTo>
                  <a:cubicBezTo>
                    <a:pt x="838" y="2707"/>
                    <a:pt x="838" y="2707"/>
                    <a:pt x="838" y="2707"/>
                  </a:cubicBezTo>
                  <a:cubicBezTo>
                    <a:pt x="922" y="2707"/>
                    <a:pt x="990" y="2638"/>
                    <a:pt x="990" y="2553"/>
                  </a:cubicBezTo>
                  <a:cubicBezTo>
                    <a:pt x="990" y="1262"/>
                    <a:pt x="990" y="1262"/>
                    <a:pt x="990" y="1262"/>
                  </a:cubicBezTo>
                  <a:cubicBezTo>
                    <a:pt x="990" y="1177"/>
                    <a:pt x="922" y="1109"/>
                    <a:pt x="838" y="1109"/>
                  </a:cubicBezTo>
                  <a:cubicBezTo>
                    <a:pt x="831" y="1109"/>
                    <a:pt x="831" y="1109"/>
                    <a:pt x="831" y="1109"/>
                  </a:cubicBezTo>
                  <a:cubicBezTo>
                    <a:pt x="1022" y="637"/>
                    <a:pt x="1451" y="307"/>
                    <a:pt x="1949" y="307"/>
                  </a:cubicBezTo>
                  <a:cubicBezTo>
                    <a:pt x="2448" y="307"/>
                    <a:pt x="2877" y="637"/>
                    <a:pt x="3068" y="1109"/>
                  </a:cubicBezTo>
                  <a:cubicBezTo>
                    <a:pt x="3009" y="1109"/>
                    <a:pt x="3009" y="1109"/>
                    <a:pt x="3009" y="1109"/>
                  </a:cubicBezTo>
                  <a:cubicBezTo>
                    <a:pt x="2925" y="1109"/>
                    <a:pt x="2857" y="1177"/>
                    <a:pt x="2857" y="1262"/>
                  </a:cubicBezTo>
                  <a:cubicBezTo>
                    <a:pt x="2857" y="2553"/>
                    <a:pt x="2857" y="2553"/>
                    <a:pt x="2857" y="2553"/>
                  </a:cubicBezTo>
                  <a:cubicBezTo>
                    <a:pt x="2857" y="2592"/>
                    <a:pt x="2872" y="2627"/>
                    <a:pt x="2895" y="2654"/>
                  </a:cubicBezTo>
                  <a:cubicBezTo>
                    <a:pt x="2668" y="2920"/>
                    <a:pt x="2333" y="3072"/>
                    <a:pt x="1920" y="3072"/>
                  </a:cubicBezTo>
                  <a:cubicBezTo>
                    <a:pt x="1864" y="3072"/>
                    <a:pt x="1819" y="3118"/>
                    <a:pt x="1819" y="3174"/>
                  </a:cubicBezTo>
                  <a:cubicBezTo>
                    <a:pt x="1819" y="3231"/>
                    <a:pt x="1864" y="3276"/>
                    <a:pt x="1920" y="3276"/>
                  </a:cubicBezTo>
                  <a:cubicBezTo>
                    <a:pt x="2432" y="3276"/>
                    <a:pt x="2848" y="3066"/>
                    <a:pt x="3113" y="2707"/>
                  </a:cubicBezTo>
                  <a:cubicBezTo>
                    <a:pt x="3301" y="2707"/>
                    <a:pt x="3301" y="2707"/>
                    <a:pt x="3301" y="2707"/>
                  </a:cubicBezTo>
                  <a:cubicBezTo>
                    <a:pt x="3602" y="2707"/>
                    <a:pt x="3847" y="2444"/>
                    <a:pt x="3847" y="2121"/>
                  </a:cubicBezTo>
                  <a:cubicBezTo>
                    <a:pt x="3847" y="1694"/>
                    <a:pt x="3847" y="1694"/>
                    <a:pt x="3847" y="1694"/>
                  </a:cubicBezTo>
                  <a:cubicBezTo>
                    <a:pt x="3847" y="1405"/>
                    <a:pt x="3651" y="1166"/>
                    <a:pt x="3394" y="1118"/>
                  </a:cubicBezTo>
                  <a:close/>
                </a:path>
              </a:pathLst>
            </a:custGeom>
            <a:grpFill/>
            <a:ln>
              <a:noFill/>
            </a:ln>
          </p:spPr>
          <p:txBody>
            <a:bodyPr vert="horz" wrap="square" lIns="91440" tIns="45720" rIns="91440" bIns="45720" numCol="1" anchor="t" anchorCtr="0" compatLnSpc="1"/>
            <a:lstStyle/>
            <a:p>
              <a:endParaRPr lang="zh-CN" altLang="en-US"/>
            </a:p>
          </p:txBody>
        </p:sp>
        <p:sp>
          <p:nvSpPr>
            <p:cNvPr id="40" name="Freeform 39"/>
            <p:cNvSpPr/>
            <p:nvPr/>
          </p:nvSpPr>
          <p:spPr bwMode="auto">
            <a:xfrm>
              <a:off x="2033588" y="2222500"/>
              <a:ext cx="598488" cy="1543050"/>
            </a:xfrm>
            <a:custGeom>
              <a:avLst/>
              <a:gdLst>
                <a:gd name="T0" fmla="*/ 381 w 381"/>
                <a:gd name="T1" fmla="*/ 340 h 983"/>
                <a:gd name="T2" fmla="*/ 381 w 381"/>
                <a:gd name="T3" fmla="*/ 983 h 983"/>
                <a:gd name="T4" fmla="*/ 241 w 381"/>
                <a:gd name="T5" fmla="*/ 983 h 983"/>
                <a:gd name="T6" fmla="*/ 0 w 381"/>
                <a:gd name="T7" fmla="*/ 705 h 983"/>
                <a:gd name="T8" fmla="*/ 0 w 381"/>
                <a:gd name="T9" fmla="*/ 278 h 983"/>
                <a:gd name="T10" fmla="*/ 8 w 381"/>
                <a:gd name="T11" fmla="*/ 209 h 983"/>
                <a:gd name="T12" fmla="*/ 13 w 381"/>
                <a:gd name="T13" fmla="*/ 193 h 983"/>
                <a:gd name="T14" fmla="*/ 34 w 381"/>
                <a:gd name="T15" fmla="*/ 138 h 983"/>
                <a:gd name="T16" fmla="*/ 36 w 381"/>
                <a:gd name="T17" fmla="*/ 132 h 983"/>
                <a:gd name="T18" fmla="*/ 128 w 381"/>
                <a:gd name="T19" fmla="*/ 34 h 983"/>
                <a:gd name="T20" fmla="*/ 178 w 381"/>
                <a:gd name="T21" fmla="*/ 11 h 983"/>
                <a:gd name="T22" fmla="*/ 184 w 381"/>
                <a:gd name="T23" fmla="*/ 9 h 983"/>
                <a:gd name="T24" fmla="*/ 241 w 381"/>
                <a:gd name="T25" fmla="*/ 0 h 983"/>
                <a:gd name="T26" fmla="*/ 381 w 381"/>
                <a:gd name="T27" fmla="*/ 0 h 983"/>
                <a:gd name="T28" fmla="*/ 381 w 381"/>
                <a:gd name="T29" fmla="*/ 340 h 9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81" h="983">
                  <a:moveTo>
                    <a:pt x="381" y="340"/>
                  </a:moveTo>
                  <a:cubicBezTo>
                    <a:pt x="381" y="983"/>
                    <a:pt x="381" y="983"/>
                    <a:pt x="381" y="983"/>
                  </a:cubicBezTo>
                  <a:cubicBezTo>
                    <a:pt x="241" y="983"/>
                    <a:pt x="241" y="983"/>
                    <a:pt x="241" y="983"/>
                  </a:cubicBezTo>
                  <a:cubicBezTo>
                    <a:pt x="108" y="983"/>
                    <a:pt x="0" y="858"/>
                    <a:pt x="0" y="705"/>
                  </a:cubicBezTo>
                  <a:cubicBezTo>
                    <a:pt x="0" y="278"/>
                    <a:pt x="0" y="278"/>
                    <a:pt x="0" y="278"/>
                  </a:cubicBezTo>
                  <a:cubicBezTo>
                    <a:pt x="0" y="254"/>
                    <a:pt x="3" y="231"/>
                    <a:pt x="8" y="209"/>
                  </a:cubicBezTo>
                  <a:cubicBezTo>
                    <a:pt x="10" y="203"/>
                    <a:pt x="11" y="198"/>
                    <a:pt x="13" y="193"/>
                  </a:cubicBezTo>
                  <a:cubicBezTo>
                    <a:pt x="18" y="174"/>
                    <a:pt x="25" y="155"/>
                    <a:pt x="34" y="138"/>
                  </a:cubicBezTo>
                  <a:cubicBezTo>
                    <a:pt x="36" y="132"/>
                    <a:pt x="36" y="132"/>
                    <a:pt x="36" y="132"/>
                  </a:cubicBezTo>
                  <a:cubicBezTo>
                    <a:pt x="59" y="90"/>
                    <a:pt x="91" y="57"/>
                    <a:pt x="128" y="34"/>
                  </a:cubicBezTo>
                  <a:cubicBezTo>
                    <a:pt x="144" y="24"/>
                    <a:pt x="161" y="16"/>
                    <a:pt x="178" y="11"/>
                  </a:cubicBezTo>
                  <a:cubicBezTo>
                    <a:pt x="180" y="10"/>
                    <a:pt x="182" y="9"/>
                    <a:pt x="184" y="9"/>
                  </a:cubicBezTo>
                  <a:cubicBezTo>
                    <a:pt x="202" y="3"/>
                    <a:pt x="221" y="0"/>
                    <a:pt x="241" y="0"/>
                  </a:cubicBezTo>
                  <a:cubicBezTo>
                    <a:pt x="381" y="0"/>
                    <a:pt x="381" y="0"/>
                    <a:pt x="381" y="0"/>
                  </a:cubicBezTo>
                  <a:lnTo>
                    <a:pt x="381" y="340"/>
                  </a:lnTo>
                  <a:close/>
                </a:path>
              </a:pathLst>
            </a:custGeom>
            <a:grpFill/>
            <a:ln>
              <a:noFill/>
            </a:ln>
          </p:spPr>
          <p:txBody>
            <a:bodyPr vert="horz" wrap="square" lIns="91440" tIns="45720" rIns="91440" bIns="45720" numCol="1" anchor="t" anchorCtr="0" compatLnSpc="1"/>
            <a:lstStyle/>
            <a:p>
              <a:endParaRPr lang="zh-CN" altLang="en-US"/>
            </a:p>
          </p:txBody>
        </p:sp>
        <p:sp>
          <p:nvSpPr>
            <p:cNvPr id="41" name="Freeform 40"/>
            <p:cNvSpPr/>
            <p:nvPr/>
          </p:nvSpPr>
          <p:spPr bwMode="auto">
            <a:xfrm>
              <a:off x="6513513" y="2222500"/>
              <a:ext cx="598488" cy="1543050"/>
            </a:xfrm>
            <a:custGeom>
              <a:avLst/>
              <a:gdLst>
                <a:gd name="T0" fmla="*/ 380 w 381"/>
                <a:gd name="T1" fmla="*/ 705 h 983"/>
                <a:gd name="T2" fmla="*/ 139 w 381"/>
                <a:gd name="T3" fmla="*/ 983 h 983"/>
                <a:gd name="T4" fmla="*/ 0 w 381"/>
                <a:gd name="T5" fmla="*/ 983 h 983"/>
                <a:gd name="T6" fmla="*/ 0 w 381"/>
                <a:gd name="T7" fmla="*/ 0 h 983"/>
                <a:gd name="T8" fmla="*/ 139 w 381"/>
                <a:gd name="T9" fmla="*/ 0 h 983"/>
                <a:gd name="T10" fmla="*/ 309 w 381"/>
                <a:gd name="T11" fmla="*/ 81 h 983"/>
                <a:gd name="T12" fmla="*/ 380 w 381"/>
                <a:gd name="T13" fmla="*/ 278 h 983"/>
                <a:gd name="T14" fmla="*/ 380 w 381"/>
                <a:gd name="T15" fmla="*/ 705 h 9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1" h="983">
                  <a:moveTo>
                    <a:pt x="380" y="705"/>
                  </a:moveTo>
                  <a:cubicBezTo>
                    <a:pt x="380" y="858"/>
                    <a:pt x="272" y="983"/>
                    <a:pt x="139" y="983"/>
                  </a:cubicBezTo>
                  <a:cubicBezTo>
                    <a:pt x="0" y="983"/>
                    <a:pt x="0" y="983"/>
                    <a:pt x="0" y="983"/>
                  </a:cubicBezTo>
                  <a:cubicBezTo>
                    <a:pt x="0" y="0"/>
                    <a:pt x="0" y="0"/>
                    <a:pt x="0" y="0"/>
                  </a:cubicBezTo>
                  <a:cubicBezTo>
                    <a:pt x="139" y="0"/>
                    <a:pt x="139" y="0"/>
                    <a:pt x="139" y="0"/>
                  </a:cubicBezTo>
                  <a:cubicBezTo>
                    <a:pt x="205" y="0"/>
                    <a:pt x="265" y="31"/>
                    <a:pt x="309" y="81"/>
                  </a:cubicBezTo>
                  <a:cubicBezTo>
                    <a:pt x="356" y="136"/>
                    <a:pt x="381" y="206"/>
                    <a:pt x="380" y="278"/>
                  </a:cubicBezTo>
                  <a:lnTo>
                    <a:pt x="380" y="705"/>
                  </a:lnTo>
                  <a:close/>
                </a:path>
              </a:pathLst>
            </a:custGeom>
            <a:grpFill/>
            <a:ln>
              <a:noFill/>
            </a:ln>
          </p:spPr>
          <p:txBody>
            <a:bodyPr vert="horz" wrap="square" lIns="91440" tIns="45720" rIns="91440" bIns="45720" numCol="1" anchor="t" anchorCtr="0" compatLnSpc="1"/>
            <a:lstStyle/>
            <a:p>
              <a:endParaRPr lang="zh-CN" altLang="en-US"/>
            </a:p>
          </p:txBody>
        </p:sp>
      </p:grpSp>
      <p:sp>
        <p:nvSpPr>
          <p:cNvPr id="42" name="Google Shape;466;p11"/>
          <p:cNvSpPr txBox="1"/>
          <p:nvPr/>
        </p:nvSpPr>
        <p:spPr>
          <a:xfrm>
            <a:off x="1980160" y="2603240"/>
            <a:ext cx="1851139" cy="738623"/>
          </a:xfrm>
          <a:prstGeom prst="rect">
            <a:avLst/>
          </a:prstGeom>
          <a:noFill/>
          <a:ln>
            <a:noFill/>
          </a:ln>
        </p:spPr>
        <p:txBody>
          <a:bodyPr spcFirstLastPara="1" wrap="square" lIns="91425" tIns="45700" rIns="91425" bIns="45700" anchor="t" anchorCtr="0">
            <a:spAutoFit/>
          </a:bodyPr>
          <a:lstStyle/>
          <a:p>
            <a:pPr algn="just">
              <a:lnSpc>
                <a:spcPct val="150000"/>
              </a:lnSpc>
            </a:pPr>
            <a:r>
              <a:rPr lang="en-US" altLang="zh-CN" sz="1400" dirty="0" smtClean="0">
                <a:solidFill>
                  <a:srgbClr val="00B0F0"/>
                </a:solidFill>
                <a:latin typeface="Century Gothic" panose="020B0502020202020204" pitchFamily="34" charset="0"/>
                <a:ea typeface="微软雅黑" panose="020B0503020204020204" pitchFamily="34" charset="-122"/>
                <a:cs typeface="Calibri" panose="020F0502020204030204" pitchFamily="34" charset="0"/>
                <a:sym typeface="+mn-ea"/>
              </a:rPr>
              <a:t>Pre-Incident Scope:</a:t>
            </a:r>
            <a:endParaRPr lang="en-US" altLang="zh-CN" sz="1400" dirty="0" smtClean="0">
              <a:solidFill>
                <a:srgbClr val="00B0F0"/>
              </a:solidFill>
              <a:latin typeface="Century Gothic" panose="020B0502020202020204" pitchFamily="34" charset="0"/>
              <a:ea typeface="微软雅黑" panose="020B0503020204020204" pitchFamily="34" charset="-122"/>
              <a:cs typeface="Calibri" panose="020F0502020204030204" pitchFamily="34" charset="0"/>
              <a:sym typeface="+mn-ea"/>
            </a:endParaRPr>
          </a:p>
          <a:p>
            <a:pPr algn="just">
              <a:lnSpc>
                <a:spcPct val="150000"/>
              </a:lnSpc>
            </a:pPr>
            <a:r>
              <a:rPr lang="en-US" altLang="zh-CN" sz="1400" dirty="0">
                <a:solidFill>
                  <a:schemeClr val="bg1"/>
                </a:solidFill>
                <a:latin typeface="Century Gothic"/>
                <a:ea typeface="Century Gothic"/>
                <a:cs typeface="Century Gothic"/>
                <a:sym typeface="+mn-ea"/>
              </a:rPr>
              <a:t>N/A</a:t>
            </a:r>
            <a:endParaRPr lang="en-US" altLang="zh-CN" sz="1400" dirty="0">
              <a:solidFill>
                <a:schemeClr val="bg1"/>
              </a:solidFill>
              <a:latin typeface="Century Gothic"/>
              <a:ea typeface="Century Gothic"/>
              <a:cs typeface="Century Gothic"/>
              <a:sym typeface="+mn-ea"/>
            </a:endParaRPr>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795C62BC-63D8-4176-937B-D5EBCAA09FF2}" type="slidenum">
              <a:rPr lang="zh-CN" altLang="en-US" smtClean="0"/>
            </a:fld>
            <a:endParaRPr lang="zh-CN" altLang="en-US"/>
          </a:p>
        </p:txBody>
      </p:sp>
      <p:sp>
        <p:nvSpPr>
          <p:cNvPr id="3" name="Title 2"/>
          <p:cNvSpPr>
            <a:spLocks noGrp="1"/>
          </p:cNvSpPr>
          <p:nvPr>
            <p:ph type="ctrTitle"/>
          </p:nvPr>
        </p:nvSpPr>
        <p:spPr/>
        <p:txBody>
          <a:bodyPr>
            <a:normAutofit/>
          </a:bodyPr>
          <a:lstStyle/>
          <a:p>
            <a:r>
              <a:rPr lang="en-MY" dirty="0"/>
              <a:t>Sangfor IR Offering Package</a:t>
            </a:r>
            <a:endParaRPr lang="en-US" dirty="0"/>
          </a:p>
        </p:txBody>
      </p:sp>
      <p:sp>
        <p:nvSpPr>
          <p:cNvPr id="466" name="Google Shape;466;p11"/>
          <p:cNvSpPr txBox="1"/>
          <p:nvPr/>
        </p:nvSpPr>
        <p:spPr>
          <a:xfrm>
            <a:off x="8176043" y="2220396"/>
            <a:ext cx="2999953" cy="1708120"/>
          </a:xfrm>
          <a:prstGeom prst="rect">
            <a:avLst/>
          </a:prstGeom>
          <a:noFill/>
          <a:ln>
            <a:noFill/>
          </a:ln>
        </p:spPr>
        <p:txBody>
          <a:bodyPr spcFirstLastPara="1" wrap="square" lIns="91425" tIns="45700" rIns="91425" bIns="45700" anchor="t" anchorCtr="0">
            <a:spAutoFit/>
          </a:bodyPr>
          <a:lstStyle/>
          <a:p>
            <a:pPr algn="just">
              <a:lnSpc>
                <a:spcPct val="150000"/>
              </a:lnSpc>
            </a:pPr>
            <a:r>
              <a:rPr lang="en-US" altLang="zh-CN" sz="1400" dirty="0" smtClean="0">
                <a:solidFill>
                  <a:srgbClr val="00B0F0"/>
                </a:solidFill>
                <a:latin typeface="Century Gothic" panose="020B0502020202020204" pitchFamily="34" charset="0"/>
                <a:ea typeface="微软雅黑" panose="020B0503020204020204" pitchFamily="34" charset="-122"/>
                <a:cs typeface="Calibri" panose="020F0502020204030204" pitchFamily="34" charset="0"/>
                <a:sym typeface="+mn-ea"/>
              </a:rPr>
              <a:t>During-Incident Scope</a:t>
            </a:r>
            <a:endParaRPr lang="en-US" altLang="zh-CN" sz="1400" dirty="0">
              <a:solidFill>
                <a:srgbClr val="00B0F0"/>
              </a:solidFill>
              <a:latin typeface="Century Gothic" panose="020B0502020202020204" pitchFamily="34" charset="0"/>
              <a:ea typeface="微软雅黑" panose="020B0503020204020204" pitchFamily="34" charset="-122"/>
              <a:cs typeface="Calibri" panose="020F0502020204030204" pitchFamily="34" charset="0"/>
              <a:sym typeface="+mn-ea"/>
            </a:endParaRPr>
          </a:p>
          <a:p>
            <a:pPr marL="342900" lvl="0" indent="-342900">
              <a:buFont typeface="+mj-lt"/>
              <a:buAutoNum type="arabicPeriod"/>
            </a:pPr>
            <a:r>
              <a:rPr lang="en-US" sz="1400" dirty="0">
                <a:solidFill>
                  <a:schemeClr val="bg1"/>
                </a:solidFill>
                <a:latin typeface="Century Gothic"/>
                <a:ea typeface="Century Gothic"/>
                <a:cs typeface="Century Gothic"/>
              </a:rPr>
              <a:t>Ransomware family and type identification</a:t>
            </a:r>
            <a:endParaRPr lang="en-MY" sz="1400" dirty="0">
              <a:solidFill>
                <a:schemeClr val="bg1"/>
              </a:solidFill>
              <a:latin typeface="Century Gothic"/>
              <a:ea typeface="Century Gothic"/>
              <a:cs typeface="Century Gothic"/>
            </a:endParaRPr>
          </a:p>
          <a:p>
            <a:pPr marL="342900" lvl="0" indent="-342900">
              <a:buFont typeface="+mj-lt"/>
              <a:buAutoNum type="arabicPeriod"/>
            </a:pPr>
            <a:r>
              <a:rPr lang="en-US" sz="1400" dirty="0">
                <a:solidFill>
                  <a:schemeClr val="bg1"/>
                </a:solidFill>
                <a:latin typeface="Century Gothic"/>
                <a:ea typeface="Century Gothic"/>
                <a:cs typeface="Century Gothic"/>
              </a:rPr>
              <a:t>Kill chain determination</a:t>
            </a:r>
            <a:endParaRPr lang="en-MY" sz="1400" dirty="0">
              <a:solidFill>
                <a:schemeClr val="bg1"/>
              </a:solidFill>
              <a:latin typeface="Century Gothic"/>
              <a:ea typeface="Century Gothic"/>
              <a:cs typeface="Century Gothic"/>
            </a:endParaRPr>
          </a:p>
          <a:p>
            <a:pPr marL="342900" lvl="0" indent="-342900">
              <a:buFont typeface="+mj-lt"/>
              <a:buAutoNum type="arabicPeriod"/>
            </a:pPr>
            <a:r>
              <a:rPr lang="en-US" sz="1400" dirty="0">
                <a:solidFill>
                  <a:schemeClr val="bg1"/>
                </a:solidFill>
                <a:latin typeface="Century Gothic"/>
                <a:ea typeface="Century Gothic"/>
                <a:cs typeface="Century Gothic"/>
              </a:rPr>
              <a:t>Entry point identification</a:t>
            </a:r>
            <a:endParaRPr lang="en-MY" sz="1400" dirty="0">
              <a:solidFill>
                <a:schemeClr val="bg1"/>
              </a:solidFill>
              <a:latin typeface="Century Gothic"/>
              <a:ea typeface="Century Gothic"/>
              <a:cs typeface="Century Gothic"/>
            </a:endParaRPr>
          </a:p>
          <a:p>
            <a:pPr marL="342900" indent="-342900">
              <a:buFont typeface="+mj-lt"/>
              <a:buAutoNum type="arabicPeriod"/>
            </a:pPr>
            <a:r>
              <a:rPr lang="en-US" sz="1400" dirty="0">
                <a:solidFill>
                  <a:schemeClr val="bg1"/>
                </a:solidFill>
                <a:latin typeface="Century Gothic"/>
                <a:ea typeface="Century Gothic"/>
                <a:cs typeface="Century Gothic"/>
              </a:rPr>
              <a:t>IOC and triage determination</a:t>
            </a:r>
            <a:endParaRPr lang="en-MY" sz="1400" dirty="0">
              <a:solidFill>
                <a:schemeClr val="bg1"/>
              </a:solidFill>
              <a:latin typeface="Century Gothic"/>
              <a:ea typeface="Century Gothic"/>
              <a:cs typeface="Century Gothic"/>
            </a:endParaRPr>
          </a:p>
        </p:txBody>
      </p:sp>
      <p:sp>
        <p:nvSpPr>
          <p:cNvPr id="467" name="Google Shape;467;p11"/>
          <p:cNvSpPr txBox="1"/>
          <p:nvPr/>
        </p:nvSpPr>
        <p:spPr>
          <a:xfrm>
            <a:off x="7718270" y="4811558"/>
            <a:ext cx="4269138" cy="1061789"/>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altLang="zh-CN" sz="1400" dirty="0">
                <a:solidFill>
                  <a:srgbClr val="00B0F0"/>
                </a:solidFill>
                <a:latin typeface="Century Gothic" panose="020B0502020202020204" pitchFamily="34" charset="0"/>
                <a:ea typeface="微软雅黑" panose="020B0503020204020204" pitchFamily="34" charset="-122"/>
                <a:cs typeface="Calibri" panose="020F0502020204030204" pitchFamily="34" charset="0"/>
                <a:sym typeface="+mn-ea"/>
              </a:rPr>
              <a:t>Incident Response Count:  </a:t>
            </a:r>
            <a:endParaRPr lang="en-US" altLang="zh-CN" sz="1400" dirty="0">
              <a:solidFill>
                <a:srgbClr val="00B0F0"/>
              </a:solidFill>
              <a:latin typeface="Century Gothic" panose="020B0502020202020204" pitchFamily="34" charset="0"/>
              <a:ea typeface="微软雅黑" panose="020B0503020204020204" pitchFamily="34" charset="-122"/>
              <a:cs typeface="Calibri" panose="020F0502020204030204" pitchFamily="34" charset="0"/>
              <a:sym typeface="+mn-ea"/>
            </a:endParaRPr>
          </a:p>
          <a:p>
            <a:pPr marL="0" marR="0" lvl="0" indent="0" algn="l" rtl="0">
              <a:lnSpc>
                <a:spcPct val="150000"/>
              </a:lnSpc>
              <a:spcBef>
                <a:spcPts val="0"/>
              </a:spcBef>
              <a:spcAft>
                <a:spcPts val="0"/>
              </a:spcAft>
              <a:buNone/>
            </a:pPr>
            <a:r>
              <a:rPr lang="en-US" altLang="zh-CN"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2 times per </a:t>
            </a:r>
            <a:r>
              <a:rPr lang="en-US" altLang="zh-CN" sz="1400" dirty="0" smtClean="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year</a:t>
            </a:r>
            <a:endParaRPr lang="en-US" altLang="zh-CN" sz="1400" dirty="0" smtClean="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endParaRPr>
          </a:p>
          <a:p>
            <a:pPr marL="0" marR="0" lvl="0" indent="0" algn="l" rtl="0">
              <a:lnSpc>
                <a:spcPct val="150000"/>
              </a:lnSpc>
              <a:spcBef>
                <a:spcPts val="0"/>
              </a:spcBef>
              <a:spcAft>
                <a:spcPts val="0"/>
              </a:spcAft>
              <a:buNone/>
            </a:pPr>
            <a:r>
              <a:rPr lang="en-US" sz="1400" dirty="0" smtClean="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(can carry forward 50% count to next year)</a:t>
            </a:r>
            <a:endParaRPr sz="1400" dirty="0">
              <a:solidFill>
                <a:schemeClr val="bg1"/>
              </a:solidFill>
              <a:latin typeface="Century Gothic"/>
              <a:ea typeface="Century Gothic"/>
              <a:cs typeface="Century Gothic"/>
              <a:sym typeface="Century Gothic"/>
            </a:endParaRPr>
          </a:p>
        </p:txBody>
      </p:sp>
      <p:sp>
        <p:nvSpPr>
          <p:cNvPr id="468" name="Google Shape;468;p11"/>
          <p:cNvSpPr txBox="1"/>
          <p:nvPr/>
        </p:nvSpPr>
        <p:spPr>
          <a:xfrm>
            <a:off x="1469372" y="4811557"/>
            <a:ext cx="2999953" cy="846345"/>
          </a:xfrm>
          <a:prstGeom prst="rect">
            <a:avLst/>
          </a:prstGeom>
          <a:noFill/>
          <a:ln>
            <a:noFill/>
          </a:ln>
        </p:spPr>
        <p:txBody>
          <a:bodyPr spcFirstLastPara="1" wrap="square" lIns="91425" tIns="45700" rIns="91425" bIns="45700" anchor="t" anchorCtr="0">
            <a:spAutoFit/>
          </a:bodyPr>
          <a:lstStyle/>
          <a:p>
            <a:pPr algn="r">
              <a:lnSpc>
                <a:spcPct val="150000"/>
              </a:lnSpc>
            </a:pPr>
            <a:r>
              <a:rPr lang="en-US" altLang="zh-CN" sz="1400" dirty="0">
                <a:solidFill>
                  <a:srgbClr val="00B0F0"/>
                </a:solidFill>
                <a:latin typeface="Century Gothic" panose="020B0502020202020204" pitchFamily="34" charset="0"/>
                <a:ea typeface="微软雅黑" panose="020B0503020204020204" pitchFamily="34" charset="-122"/>
                <a:cs typeface="Calibri" panose="020F0502020204030204" pitchFamily="34" charset="0"/>
                <a:sym typeface="+mn-ea"/>
              </a:rPr>
              <a:t>Report Delivery:                           </a:t>
            </a:r>
            <a:endParaRPr lang="en-US" altLang="zh-CN" sz="1400" dirty="0">
              <a:solidFill>
                <a:srgbClr val="00B0F0"/>
              </a:solidFill>
              <a:latin typeface="Century Gothic" panose="020B0502020202020204" pitchFamily="34" charset="0"/>
              <a:ea typeface="微软雅黑" panose="020B0503020204020204" pitchFamily="34" charset="-122"/>
              <a:cs typeface="Calibri" panose="020F0502020204030204" pitchFamily="34" charset="0"/>
              <a:sym typeface="+mn-ea"/>
            </a:endParaRPr>
          </a:p>
          <a:p>
            <a:pPr algn="r"/>
            <a:r>
              <a:rPr lang="en-US" altLang="zh-CN"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Security Incident Report,</a:t>
            </a:r>
            <a:br>
              <a:rPr lang="en-US" altLang="zh-CN"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br>
            <a:r>
              <a:rPr lang="en-US" altLang="zh-CN"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Vulnerability Assessment Report</a:t>
            </a:r>
            <a:endParaRPr sz="1400" dirty="0">
              <a:solidFill>
                <a:schemeClr val="bg1"/>
              </a:solidFill>
              <a:latin typeface="Century Gothic"/>
              <a:ea typeface="Century Gothic"/>
              <a:cs typeface="Century Gothic"/>
              <a:sym typeface="Century Gothic"/>
            </a:endParaRPr>
          </a:p>
        </p:txBody>
      </p:sp>
      <p:sp>
        <p:nvSpPr>
          <p:cNvPr id="28" name="Text Box 27"/>
          <p:cNvSpPr txBox="1"/>
          <p:nvPr/>
        </p:nvSpPr>
        <p:spPr>
          <a:xfrm>
            <a:off x="4174798" y="1090590"/>
            <a:ext cx="3725707" cy="738664"/>
          </a:xfrm>
          <a:prstGeom prst="rect">
            <a:avLst/>
          </a:prstGeom>
          <a:noFill/>
        </p:spPr>
        <p:txBody>
          <a:bodyPr wrap="square" rtlCol="0">
            <a:spAutoFit/>
          </a:bodyPr>
          <a:lstStyle/>
          <a:p>
            <a:pPr algn="ctr">
              <a:lnSpc>
                <a:spcPct val="150000"/>
              </a:lnSpc>
            </a:pPr>
            <a:r>
              <a:rPr lang="en-US" sz="1400" dirty="0">
                <a:solidFill>
                  <a:srgbClr val="00B0F0"/>
                </a:solidFill>
                <a:latin typeface="Century Gothic"/>
                <a:ea typeface="Century Gothic"/>
                <a:cs typeface="Century Gothic"/>
                <a:sym typeface="+mn-ea"/>
              </a:rPr>
              <a:t>Assistance Mode: </a:t>
            </a:r>
            <a:br>
              <a:rPr lang="en-US" sz="1400" dirty="0">
                <a:solidFill>
                  <a:srgbClr val="00B0F0"/>
                </a:solidFill>
                <a:latin typeface="Century Gothic"/>
                <a:ea typeface="Century Gothic"/>
                <a:cs typeface="Century Gothic"/>
                <a:sym typeface="+mn-ea"/>
              </a:rPr>
            </a:br>
            <a:r>
              <a:rPr lang="en-US" sz="1400" dirty="0">
                <a:solidFill>
                  <a:schemeClr val="bg1"/>
                </a:solidFill>
                <a:latin typeface="Century Gothic"/>
                <a:ea typeface="Century Gothic"/>
                <a:cs typeface="Century Gothic"/>
                <a:sym typeface="+mn-ea"/>
              </a:rPr>
              <a:t>Remote Only (Working Hours </a:t>
            </a:r>
            <a:r>
              <a:rPr lang="en-US" sz="1400" dirty="0" smtClean="0">
                <a:solidFill>
                  <a:schemeClr val="bg1"/>
                </a:solidFill>
                <a:latin typeface="Century Gothic"/>
                <a:ea typeface="Century Gothic"/>
                <a:cs typeface="Century Gothic"/>
                <a:sym typeface="+mn-ea"/>
              </a:rPr>
              <a:t>9am </a:t>
            </a:r>
            <a:r>
              <a:rPr lang="en-US" sz="1400" dirty="0">
                <a:solidFill>
                  <a:schemeClr val="bg1"/>
                </a:solidFill>
                <a:latin typeface="Century Gothic"/>
                <a:ea typeface="Century Gothic"/>
                <a:cs typeface="Century Gothic"/>
                <a:sym typeface="+mn-ea"/>
              </a:rPr>
              <a:t>– 6pm)</a:t>
            </a:r>
            <a:endParaRPr lang="en-US" altLang="zh-CN" sz="20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endParaRPr>
          </a:p>
        </p:txBody>
      </p:sp>
      <p:grpSp>
        <p:nvGrpSpPr>
          <p:cNvPr id="6" name="组合 5"/>
          <p:cNvGrpSpPr/>
          <p:nvPr/>
        </p:nvGrpSpPr>
        <p:grpSpPr>
          <a:xfrm>
            <a:off x="4144747" y="1836659"/>
            <a:ext cx="3774170" cy="3450859"/>
            <a:chOff x="4203095" y="1531861"/>
            <a:chExt cx="3774170" cy="3450859"/>
          </a:xfrm>
        </p:grpSpPr>
        <p:sp>
          <p:nvSpPr>
            <p:cNvPr id="26" name="Text Box 25"/>
            <p:cNvSpPr txBox="1"/>
            <p:nvPr/>
          </p:nvSpPr>
          <p:spPr>
            <a:xfrm>
              <a:off x="5034409" y="2888869"/>
              <a:ext cx="2169590" cy="830997"/>
            </a:xfrm>
            <a:prstGeom prst="rect">
              <a:avLst/>
            </a:prstGeom>
            <a:noFill/>
          </p:spPr>
          <p:txBody>
            <a:bodyPr wrap="square" rtlCol="0">
              <a:spAutoFit/>
            </a:bodyPr>
            <a:lstStyle/>
            <a:p>
              <a:pPr algn="ctr"/>
              <a:r>
                <a:rPr lang="en-US" sz="2400" b="1" dirty="0">
                  <a:solidFill>
                    <a:srgbClr val="00B0F0"/>
                  </a:solidFill>
                </a:rPr>
                <a:t>Standard Package</a:t>
              </a:r>
              <a:endParaRPr lang="en-US" sz="2400" b="1" dirty="0">
                <a:solidFill>
                  <a:srgbClr val="00B0F0"/>
                </a:solidFill>
              </a:endParaRPr>
            </a:p>
          </p:txBody>
        </p:sp>
        <p:sp>
          <p:nvSpPr>
            <p:cNvPr id="4" name="椭圆 3"/>
            <p:cNvSpPr/>
            <p:nvPr/>
          </p:nvSpPr>
          <p:spPr>
            <a:xfrm>
              <a:off x="4596024" y="1876119"/>
              <a:ext cx="2999953" cy="2999953"/>
            </a:xfrm>
            <a:prstGeom prst="ellipse">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椭圆 4"/>
            <p:cNvSpPr/>
            <p:nvPr/>
          </p:nvSpPr>
          <p:spPr>
            <a:xfrm>
              <a:off x="4203095" y="2850656"/>
              <a:ext cx="733562" cy="7335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rgbClr val="00B0F0"/>
                </a:solidFill>
              </a:endParaRPr>
            </a:p>
          </p:txBody>
        </p:sp>
        <p:sp>
          <p:nvSpPr>
            <p:cNvPr id="24" name="椭圆 23"/>
            <p:cNvSpPr/>
            <p:nvPr/>
          </p:nvSpPr>
          <p:spPr>
            <a:xfrm>
              <a:off x="5729219" y="1531861"/>
              <a:ext cx="733562" cy="7335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rgbClr val="00B0F0"/>
                </a:solidFill>
              </a:endParaRPr>
            </a:p>
          </p:txBody>
        </p:sp>
        <p:sp>
          <p:nvSpPr>
            <p:cNvPr id="25" name="椭圆 24"/>
            <p:cNvSpPr/>
            <p:nvPr/>
          </p:nvSpPr>
          <p:spPr>
            <a:xfrm>
              <a:off x="7243703" y="2850656"/>
              <a:ext cx="733562" cy="7335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rgbClr val="00B0F0"/>
                </a:solidFill>
              </a:endParaRPr>
            </a:p>
          </p:txBody>
        </p:sp>
        <p:sp>
          <p:nvSpPr>
            <p:cNvPr id="27" name="椭圆 26"/>
            <p:cNvSpPr/>
            <p:nvPr/>
          </p:nvSpPr>
          <p:spPr>
            <a:xfrm>
              <a:off x="6631168" y="4249158"/>
              <a:ext cx="733562" cy="7335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rgbClr val="00B0F0"/>
                </a:solidFill>
              </a:endParaRPr>
            </a:p>
          </p:txBody>
        </p:sp>
        <p:sp>
          <p:nvSpPr>
            <p:cNvPr id="29" name="椭圆 28"/>
            <p:cNvSpPr/>
            <p:nvPr/>
          </p:nvSpPr>
          <p:spPr>
            <a:xfrm>
              <a:off x="4897190" y="4249158"/>
              <a:ext cx="733562" cy="7335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rgbClr val="00B0F0"/>
                </a:solidFill>
              </a:endParaRPr>
            </a:p>
          </p:txBody>
        </p:sp>
      </p:grpSp>
      <p:sp>
        <p:nvSpPr>
          <p:cNvPr id="30" name="Freeform 9"/>
          <p:cNvSpPr>
            <a:spLocks noEditPoints="1"/>
          </p:cNvSpPr>
          <p:nvPr/>
        </p:nvSpPr>
        <p:spPr bwMode="auto">
          <a:xfrm>
            <a:off x="5889228" y="2048071"/>
            <a:ext cx="305527" cy="317714"/>
          </a:xfrm>
          <a:custGeom>
            <a:avLst/>
            <a:gdLst>
              <a:gd name="T0" fmla="*/ 293 w 347"/>
              <a:gd name="T1" fmla="*/ 151 h 360"/>
              <a:gd name="T2" fmla="*/ 289 w 347"/>
              <a:gd name="T3" fmla="*/ 26 h 360"/>
              <a:gd name="T4" fmla="*/ 25 w 347"/>
              <a:gd name="T5" fmla="*/ 29 h 360"/>
              <a:gd name="T6" fmla="*/ 28 w 347"/>
              <a:gd name="T7" fmla="*/ 334 h 360"/>
              <a:gd name="T8" fmla="*/ 157 w 347"/>
              <a:gd name="T9" fmla="*/ 347 h 360"/>
              <a:gd name="T10" fmla="*/ 12 w 347"/>
              <a:gd name="T11" fmla="*/ 360 h 360"/>
              <a:gd name="T12" fmla="*/ 0 w 347"/>
              <a:gd name="T13" fmla="*/ 13 h 360"/>
              <a:gd name="T14" fmla="*/ 306 w 347"/>
              <a:gd name="T15" fmla="*/ 0 h 360"/>
              <a:gd name="T16" fmla="*/ 318 w 347"/>
              <a:gd name="T17" fmla="*/ 151 h 360"/>
              <a:gd name="T18" fmla="*/ 59 w 347"/>
              <a:gd name="T19" fmla="*/ 83 h 360"/>
              <a:gd name="T20" fmla="*/ 261 w 347"/>
              <a:gd name="T21" fmla="*/ 96 h 360"/>
              <a:gd name="T22" fmla="*/ 59 w 347"/>
              <a:gd name="T23" fmla="*/ 109 h 360"/>
              <a:gd name="T24" fmla="*/ 59 w 347"/>
              <a:gd name="T25" fmla="*/ 83 h 360"/>
              <a:gd name="T26" fmla="*/ 146 w 347"/>
              <a:gd name="T27" fmla="*/ 166 h 360"/>
              <a:gd name="T28" fmla="*/ 146 w 347"/>
              <a:gd name="T29" fmla="*/ 191 h 360"/>
              <a:gd name="T30" fmla="*/ 48 w 347"/>
              <a:gd name="T31" fmla="*/ 179 h 360"/>
              <a:gd name="T32" fmla="*/ 61 w 347"/>
              <a:gd name="T33" fmla="*/ 249 h 360"/>
              <a:gd name="T34" fmla="*/ 159 w 347"/>
              <a:gd name="T35" fmla="*/ 261 h 360"/>
              <a:gd name="T36" fmla="*/ 61 w 347"/>
              <a:gd name="T37" fmla="*/ 274 h 360"/>
              <a:gd name="T38" fmla="*/ 61 w 347"/>
              <a:gd name="T39" fmla="*/ 249 h 360"/>
              <a:gd name="T40" fmla="*/ 200 w 347"/>
              <a:gd name="T41" fmla="*/ 166 h 360"/>
              <a:gd name="T42" fmla="*/ 200 w 347"/>
              <a:gd name="T43" fmla="*/ 191 h 360"/>
              <a:gd name="T44" fmla="*/ 170 w 347"/>
              <a:gd name="T45" fmla="*/ 179 h 360"/>
              <a:gd name="T46" fmla="*/ 191 w 347"/>
              <a:gd name="T47" fmla="*/ 253 h 360"/>
              <a:gd name="T48" fmla="*/ 210 w 347"/>
              <a:gd name="T49" fmla="*/ 232 h 360"/>
              <a:gd name="T50" fmla="*/ 223 w 347"/>
              <a:gd name="T51" fmla="*/ 205 h 360"/>
              <a:gd name="T52" fmla="*/ 269 w 347"/>
              <a:gd name="T53" fmla="*/ 205 h 360"/>
              <a:gd name="T54" fmla="*/ 316 w 347"/>
              <a:gd name="T55" fmla="*/ 205 h 360"/>
              <a:gd name="T56" fmla="*/ 328 w 347"/>
              <a:gd name="T57" fmla="*/ 232 h 360"/>
              <a:gd name="T58" fmla="*/ 347 w 347"/>
              <a:gd name="T59" fmla="*/ 253 h 360"/>
              <a:gd name="T60" fmla="*/ 346 w 347"/>
              <a:gd name="T61" fmla="*/ 285 h 360"/>
              <a:gd name="T62" fmla="*/ 328 w 347"/>
              <a:gd name="T63" fmla="*/ 310 h 360"/>
              <a:gd name="T64" fmla="*/ 314 w 347"/>
              <a:gd name="T65" fmla="*/ 334 h 360"/>
              <a:gd name="T66" fmla="*/ 269 w 347"/>
              <a:gd name="T67" fmla="*/ 334 h 360"/>
              <a:gd name="T68" fmla="*/ 224 w 347"/>
              <a:gd name="T69" fmla="*/ 334 h 360"/>
              <a:gd name="T70" fmla="*/ 210 w 347"/>
              <a:gd name="T71" fmla="*/ 310 h 360"/>
              <a:gd name="T72" fmla="*/ 192 w 347"/>
              <a:gd name="T73" fmla="*/ 285 h 360"/>
              <a:gd name="T74" fmla="*/ 191 w 347"/>
              <a:gd name="T75" fmla="*/ 253 h 360"/>
              <a:gd name="T76" fmla="*/ 296 w 347"/>
              <a:gd name="T77" fmla="*/ 269 h 360"/>
              <a:gd name="T78" fmla="*/ 242 w 347"/>
              <a:gd name="T79" fmla="*/ 269 h 360"/>
              <a:gd name="T80" fmla="*/ 269 w 347"/>
              <a:gd name="T81" fmla="*/ 296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7" h="360">
                <a:moveTo>
                  <a:pt x="306" y="164"/>
                </a:moveTo>
                <a:cubicBezTo>
                  <a:pt x="298" y="164"/>
                  <a:pt x="293" y="158"/>
                  <a:pt x="293" y="151"/>
                </a:cubicBezTo>
                <a:cubicBezTo>
                  <a:pt x="293" y="29"/>
                  <a:pt x="293" y="29"/>
                  <a:pt x="293" y="29"/>
                </a:cubicBezTo>
                <a:cubicBezTo>
                  <a:pt x="293" y="27"/>
                  <a:pt x="291" y="26"/>
                  <a:pt x="289" y="26"/>
                </a:cubicBezTo>
                <a:cubicBezTo>
                  <a:pt x="28" y="26"/>
                  <a:pt x="28" y="26"/>
                  <a:pt x="28" y="26"/>
                </a:cubicBezTo>
                <a:cubicBezTo>
                  <a:pt x="27" y="26"/>
                  <a:pt x="25" y="27"/>
                  <a:pt x="25" y="29"/>
                </a:cubicBezTo>
                <a:cubicBezTo>
                  <a:pt x="25" y="331"/>
                  <a:pt x="25" y="331"/>
                  <a:pt x="25" y="331"/>
                </a:cubicBezTo>
                <a:cubicBezTo>
                  <a:pt x="25" y="333"/>
                  <a:pt x="27" y="334"/>
                  <a:pt x="28" y="334"/>
                </a:cubicBezTo>
                <a:cubicBezTo>
                  <a:pt x="145" y="334"/>
                  <a:pt x="145" y="334"/>
                  <a:pt x="145" y="334"/>
                </a:cubicBezTo>
                <a:cubicBezTo>
                  <a:pt x="152" y="334"/>
                  <a:pt x="157" y="340"/>
                  <a:pt x="157" y="347"/>
                </a:cubicBezTo>
                <a:cubicBezTo>
                  <a:pt x="157" y="354"/>
                  <a:pt x="152" y="360"/>
                  <a:pt x="145" y="360"/>
                </a:cubicBezTo>
                <a:cubicBezTo>
                  <a:pt x="12" y="360"/>
                  <a:pt x="12" y="360"/>
                  <a:pt x="12" y="360"/>
                </a:cubicBezTo>
                <a:cubicBezTo>
                  <a:pt x="5" y="360"/>
                  <a:pt x="0" y="354"/>
                  <a:pt x="0" y="347"/>
                </a:cubicBezTo>
                <a:cubicBezTo>
                  <a:pt x="0" y="13"/>
                  <a:pt x="0" y="13"/>
                  <a:pt x="0" y="13"/>
                </a:cubicBezTo>
                <a:cubicBezTo>
                  <a:pt x="0" y="6"/>
                  <a:pt x="5" y="0"/>
                  <a:pt x="12" y="0"/>
                </a:cubicBezTo>
                <a:cubicBezTo>
                  <a:pt x="306" y="0"/>
                  <a:pt x="306" y="0"/>
                  <a:pt x="306" y="0"/>
                </a:cubicBezTo>
                <a:cubicBezTo>
                  <a:pt x="313" y="0"/>
                  <a:pt x="318" y="6"/>
                  <a:pt x="318" y="13"/>
                </a:cubicBezTo>
                <a:cubicBezTo>
                  <a:pt x="318" y="151"/>
                  <a:pt x="318" y="151"/>
                  <a:pt x="318" y="151"/>
                </a:cubicBezTo>
                <a:cubicBezTo>
                  <a:pt x="318" y="158"/>
                  <a:pt x="313" y="164"/>
                  <a:pt x="306" y="164"/>
                </a:cubicBezTo>
                <a:close/>
                <a:moveTo>
                  <a:pt x="59" y="83"/>
                </a:moveTo>
                <a:cubicBezTo>
                  <a:pt x="248" y="83"/>
                  <a:pt x="248" y="83"/>
                  <a:pt x="248" y="83"/>
                </a:cubicBezTo>
                <a:cubicBezTo>
                  <a:pt x="255" y="83"/>
                  <a:pt x="261" y="89"/>
                  <a:pt x="261" y="96"/>
                </a:cubicBezTo>
                <a:cubicBezTo>
                  <a:pt x="261" y="103"/>
                  <a:pt x="255" y="109"/>
                  <a:pt x="248" y="109"/>
                </a:cubicBezTo>
                <a:cubicBezTo>
                  <a:pt x="59" y="109"/>
                  <a:pt x="59" y="109"/>
                  <a:pt x="59" y="109"/>
                </a:cubicBezTo>
                <a:cubicBezTo>
                  <a:pt x="51" y="109"/>
                  <a:pt x="46" y="103"/>
                  <a:pt x="46" y="96"/>
                </a:cubicBezTo>
                <a:cubicBezTo>
                  <a:pt x="46" y="89"/>
                  <a:pt x="51" y="83"/>
                  <a:pt x="59" y="83"/>
                </a:cubicBezTo>
                <a:close/>
                <a:moveTo>
                  <a:pt x="61" y="166"/>
                </a:moveTo>
                <a:cubicBezTo>
                  <a:pt x="146" y="166"/>
                  <a:pt x="146" y="166"/>
                  <a:pt x="146" y="166"/>
                </a:cubicBezTo>
                <a:cubicBezTo>
                  <a:pt x="153" y="166"/>
                  <a:pt x="159" y="172"/>
                  <a:pt x="159" y="179"/>
                </a:cubicBezTo>
                <a:cubicBezTo>
                  <a:pt x="159" y="186"/>
                  <a:pt x="153" y="191"/>
                  <a:pt x="146" y="191"/>
                </a:cubicBezTo>
                <a:cubicBezTo>
                  <a:pt x="61" y="191"/>
                  <a:pt x="61" y="191"/>
                  <a:pt x="61" y="191"/>
                </a:cubicBezTo>
                <a:cubicBezTo>
                  <a:pt x="53" y="191"/>
                  <a:pt x="48" y="186"/>
                  <a:pt x="48" y="179"/>
                </a:cubicBezTo>
                <a:cubicBezTo>
                  <a:pt x="48" y="172"/>
                  <a:pt x="53" y="166"/>
                  <a:pt x="61" y="166"/>
                </a:cubicBezTo>
                <a:close/>
                <a:moveTo>
                  <a:pt x="61" y="249"/>
                </a:moveTo>
                <a:cubicBezTo>
                  <a:pt x="146" y="249"/>
                  <a:pt x="146" y="249"/>
                  <a:pt x="146" y="249"/>
                </a:cubicBezTo>
                <a:cubicBezTo>
                  <a:pt x="153" y="249"/>
                  <a:pt x="159" y="254"/>
                  <a:pt x="159" y="261"/>
                </a:cubicBezTo>
                <a:cubicBezTo>
                  <a:pt x="159" y="268"/>
                  <a:pt x="153" y="274"/>
                  <a:pt x="146" y="274"/>
                </a:cubicBezTo>
                <a:cubicBezTo>
                  <a:pt x="61" y="274"/>
                  <a:pt x="61" y="274"/>
                  <a:pt x="61" y="274"/>
                </a:cubicBezTo>
                <a:cubicBezTo>
                  <a:pt x="53" y="274"/>
                  <a:pt x="48" y="268"/>
                  <a:pt x="48" y="261"/>
                </a:cubicBezTo>
                <a:cubicBezTo>
                  <a:pt x="48" y="254"/>
                  <a:pt x="53" y="249"/>
                  <a:pt x="61" y="249"/>
                </a:cubicBezTo>
                <a:close/>
                <a:moveTo>
                  <a:pt x="183" y="166"/>
                </a:moveTo>
                <a:cubicBezTo>
                  <a:pt x="200" y="166"/>
                  <a:pt x="200" y="166"/>
                  <a:pt x="200" y="166"/>
                </a:cubicBezTo>
                <a:cubicBezTo>
                  <a:pt x="207" y="166"/>
                  <a:pt x="213" y="172"/>
                  <a:pt x="213" y="179"/>
                </a:cubicBezTo>
                <a:cubicBezTo>
                  <a:pt x="213" y="186"/>
                  <a:pt x="207" y="191"/>
                  <a:pt x="200" y="191"/>
                </a:cubicBezTo>
                <a:cubicBezTo>
                  <a:pt x="183" y="191"/>
                  <a:pt x="183" y="191"/>
                  <a:pt x="183" y="191"/>
                </a:cubicBezTo>
                <a:cubicBezTo>
                  <a:pt x="176" y="191"/>
                  <a:pt x="170" y="186"/>
                  <a:pt x="170" y="179"/>
                </a:cubicBezTo>
                <a:cubicBezTo>
                  <a:pt x="170" y="172"/>
                  <a:pt x="176" y="166"/>
                  <a:pt x="183" y="166"/>
                </a:cubicBezTo>
                <a:close/>
                <a:moveTo>
                  <a:pt x="191" y="253"/>
                </a:moveTo>
                <a:cubicBezTo>
                  <a:pt x="193" y="245"/>
                  <a:pt x="196" y="236"/>
                  <a:pt x="201" y="229"/>
                </a:cubicBezTo>
                <a:cubicBezTo>
                  <a:pt x="204" y="231"/>
                  <a:pt x="207" y="232"/>
                  <a:pt x="210" y="232"/>
                </a:cubicBezTo>
                <a:cubicBezTo>
                  <a:pt x="219" y="232"/>
                  <a:pt x="226" y="224"/>
                  <a:pt x="226" y="215"/>
                </a:cubicBezTo>
                <a:cubicBezTo>
                  <a:pt x="226" y="211"/>
                  <a:pt x="225" y="208"/>
                  <a:pt x="223" y="205"/>
                </a:cubicBezTo>
                <a:cubicBezTo>
                  <a:pt x="232" y="198"/>
                  <a:pt x="242" y="194"/>
                  <a:pt x="253" y="191"/>
                </a:cubicBezTo>
                <a:cubicBezTo>
                  <a:pt x="254" y="199"/>
                  <a:pt x="261" y="205"/>
                  <a:pt x="269" y="205"/>
                </a:cubicBezTo>
                <a:cubicBezTo>
                  <a:pt x="277" y="205"/>
                  <a:pt x="284" y="199"/>
                  <a:pt x="285" y="192"/>
                </a:cubicBezTo>
                <a:cubicBezTo>
                  <a:pt x="296" y="194"/>
                  <a:pt x="307" y="199"/>
                  <a:pt x="316" y="205"/>
                </a:cubicBezTo>
                <a:cubicBezTo>
                  <a:pt x="313" y="208"/>
                  <a:pt x="312" y="212"/>
                  <a:pt x="312" y="215"/>
                </a:cubicBezTo>
                <a:cubicBezTo>
                  <a:pt x="312" y="224"/>
                  <a:pt x="319" y="232"/>
                  <a:pt x="328" y="232"/>
                </a:cubicBezTo>
                <a:cubicBezTo>
                  <a:pt x="331" y="232"/>
                  <a:pt x="335" y="231"/>
                  <a:pt x="337" y="229"/>
                </a:cubicBezTo>
                <a:cubicBezTo>
                  <a:pt x="342" y="236"/>
                  <a:pt x="345" y="245"/>
                  <a:pt x="347" y="253"/>
                </a:cubicBezTo>
                <a:cubicBezTo>
                  <a:pt x="339" y="255"/>
                  <a:pt x="334" y="261"/>
                  <a:pt x="334" y="269"/>
                </a:cubicBezTo>
                <a:cubicBezTo>
                  <a:pt x="334" y="277"/>
                  <a:pt x="339" y="284"/>
                  <a:pt x="346" y="285"/>
                </a:cubicBezTo>
                <a:cubicBezTo>
                  <a:pt x="345" y="294"/>
                  <a:pt x="341" y="303"/>
                  <a:pt x="336" y="311"/>
                </a:cubicBezTo>
                <a:cubicBezTo>
                  <a:pt x="333" y="310"/>
                  <a:pt x="331" y="310"/>
                  <a:pt x="328" y="310"/>
                </a:cubicBezTo>
                <a:cubicBezTo>
                  <a:pt x="319" y="310"/>
                  <a:pt x="312" y="317"/>
                  <a:pt x="312" y="326"/>
                </a:cubicBezTo>
                <a:cubicBezTo>
                  <a:pt x="312" y="329"/>
                  <a:pt x="313" y="332"/>
                  <a:pt x="314" y="334"/>
                </a:cubicBezTo>
                <a:cubicBezTo>
                  <a:pt x="306" y="340"/>
                  <a:pt x="296" y="344"/>
                  <a:pt x="285" y="346"/>
                </a:cubicBezTo>
                <a:cubicBezTo>
                  <a:pt x="284" y="339"/>
                  <a:pt x="277" y="334"/>
                  <a:pt x="269" y="334"/>
                </a:cubicBezTo>
                <a:cubicBezTo>
                  <a:pt x="261" y="334"/>
                  <a:pt x="255" y="339"/>
                  <a:pt x="253" y="347"/>
                </a:cubicBezTo>
                <a:cubicBezTo>
                  <a:pt x="243" y="344"/>
                  <a:pt x="233" y="340"/>
                  <a:pt x="224" y="334"/>
                </a:cubicBezTo>
                <a:cubicBezTo>
                  <a:pt x="226" y="332"/>
                  <a:pt x="226" y="329"/>
                  <a:pt x="226" y="326"/>
                </a:cubicBezTo>
                <a:cubicBezTo>
                  <a:pt x="226" y="317"/>
                  <a:pt x="219" y="310"/>
                  <a:pt x="210" y="310"/>
                </a:cubicBezTo>
                <a:cubicBezTo>
                  <a:pt x="207" y="310"/>
                  <a:pt x="205" y="310"/>
                  <a:pt x="202" y="312"/>
                </a:cubicBezTo>
                <a:cubicBezTo>
                  <a:pt x="197" y="304"/>
                  <a:pt x="193" y="295"/>
                  <a:pt x="192" y="285"/>
                </a:cubicBezTo>
                <a:cubicBezTo>
                  <a:pt x="199" y="284"/>
                  <a:pt x="205" y="277"/>
                  <a:pt x="205" y="269"/>
                </a:cubicBezTo>
                <a:cubicBezTo>
                  <a:pt x="205" y="261"/>
                  <a:pt x="199" y="255"/>
                  <a:pt x="191" y="253"/>
                </a:cubicBezTo>
                <a:close/>
                <a:moveTo>
                  <a:pt x="269" y="296"/>
                </a:moveTo>
                <a:cubicBezTo>
                  <a:pt x="284" y="296"/>
                  <a:pt x="296" y="284"/>
                  <a:pt x="296" y="269"/>
                </a:cubicBezTo>
                <a:cubicBezTo>
                  <a:pt x="296" y="254"/>
                  <a:pt x="284" y="242"/>
                  <a:pt x="269" y="242"/>
                </a:cubicBezTo>
                <a:cubicBezTo>
                  <a:pt x="254" y="242"/>
                  <a:pt x="242" y="254"/>
                  <a:pt x="242" y="269"/>
                </a:cubicBezTo>
                <a:cubicBezTo>
                  <a:pt x="242" y="284"/>
                  <a:pt x="254" y="296"/>
                  <a:pt x="269" y="296"/>
                </a:cubicBezTo>
                <a:close/>
                <a:moveTo>
                  <a:pt x="269" y="296"/>
                </a:moveTo>
                <a:cubicBezTo>
                  <a:pt x="269" y="296"/>
                  <a:pt x="269" y="296"/>
                  <a:pt x="269" y="296"/>
                </a:cubicBezTo>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1" name="Freeform 189"/>
          <p:cNvSpPr>
            <a:spLocks noEditPoints="1"/>
          </p:cNvSpPr>
          <p:nvPr/>
        </p:nvSpPr>
        <p:spPr bwMode="auto">
          <a:xfrm>
            <a:off x="4361124" y="3352004"/>
            <a:ext cx="353102" cy="340461"/>
          </a:xfrm>
          <a:custGeom>
            <a:avLst/>
            <a:gdLst>
              <a:gd name="T0" fmla="*/ 167 w 260"/>
              <a:gd name="T1" fmla="*/ 248 h 251"/>
              <a:gd name="T2" fmla="*/ 156 w 260"/>
              <a:gd name="T3" fmla="*/ 225 h 251"/>
              <a:gd name="T4" fmla="*/ 124 w 260"/>
              <a:gd name="T5" fmla="*/ 215 h 251"/>
              <a:gd name="T6" fmla="*/ 131 w 260"/>
              <a:gd name="T7" fmla="*/ 181 h 251"/>
              <a:gd name="T8" fmla="*/ 117 w 260"/>
              <a:gd name="T9" fmla="*/ 160 h 251"/>
              <a:gd name="T10" fmla="*/ 132 w 260"/>
              <a:gd name="T11" fmla="*/ 133 h 251"/>
              <a:gd name="T12" fmla="*/ 111 w 260"/>
              <a:gd name="T13" fmla="*/ 135 h 251"/>
              <a:gd name="T14" fmla="*/ 9 w 260"/>
              <a:gd name="T15" fmla="*/ 237 h 251"/>
              <a:gd name="T16" fmla="*/ 23 w 260"/>
              <a:gd name="T17" fmla="*/ 161 h 251"/>
              <a:gd name="T18" fmla="*/ 51 w 260"/>
              <a:gd name="T19" fmla="*/ 104 h 251"/>
              <a:gd name="T20" fmla="*/ 109 w 260"/>
              <a:gd name="T21" fmla="*/ 0 h 251"/>
              <a:gd name="T22" fmla="*/ 157 w 260"/>
              <a:gd name="T23" fmla="*/ 115 h 251"/>
              <a:gd name="T24" fmla="*/ 157 w 260"/>
              <a:gd name="T25" fmla="*/ 133 h 251"/>
              <a:gd name="T26" fmla="*/ 173 w 260"/>
              <a:gd name="T27" fmla="*/ 109 h 251"/>
              <a:gd name="T28" fmla="*/ 209 w 260"/>
              <a:gd name="T29" fmla="*/ 110 h 251"/>
              <a:gd name="T30" fmla="*/ 221 w 260"/>
              <a:gd name="T31" fmla="*/ 133 h 251"/>
              <a:gd name="T32" fmla="*/ 246 w 260"/>
              <a:gd name="T33" fmla="*/ 133 h 251"/>
              <a:gd name="T34" fmla="*/ 258 w 260"/>
              <a:gd name="T35" fmla="*/ 155 h 251"/>
              <a:gd name="T36" fmla="*/ 246 w 260"/>
              <a:gd name="T37" fmla="*/ 177 h 251"/>
              <a:gd name="T38" fmla="*/ 258 w 260"/>
              <a:gd name="T39" fmla="*/ 203 h 251"/>
              <a:gd name="T40" fmla="*/ 242 w 260"/>
              <a:gd name="T41" fmla="*/ 228 h 251"/>
              <a:gd name="T42" fmla="*/ 217 w 260"/>
              <a:gd name="T43" fmla="*/ 227 h 251"/>
              <a:gd name="T44" fmla="*/ 204 w 260"/>
              <a:gd name="T45" fmla="*/ 249 h 251"/>
              <a:gd name="T46" fmla="*/ 189 w 260"/>
              <a:gd name="T47" fmla="*/ 233 h 251"/>
              <a:gd name="T48" fmla="*/ 220 w 260"/>
              <a:gd name="T49" fmla="*/ 207 h 251"/>
              <a:gd name="T50" fmla="*/ 239 w 260"/>
              <a:gd name="T51" fmla="*/ 201 h 251"/>
              <a:gd name="T52" fmla="*/ 239 w 260"/>
              <a:gd name="T53" fmla="*/ 156 h 251"/>
              <a:gd name="T54" fmla="*/ 236 w 260"/>
              <a:gd name="T55" fmla="*/ 151 h 251"/>
              <a:gd name="T56" fmla="*/ 220 w 260"/>
              <a:gd name="T57" fmla="*/ 149 h 251"/>
              <a:gd name="T58" fmla="*/ 189 w 260"/>
              <a:gd name="T59" fmla="*/ 124 h 251"/>
              <a:gd name="T60" fmla="*/ 157 w 260"/>
              <a:gd name="T61" fmla="*/ 149 h 251"/>
              <a:gd name="T62" fmla="*/ 138 w 260"/>
              <a:gd name="T63" fmla="*/ 156 h 251"/>
              <a:gd name="T64" fmla="*/ 137 w 260"/>
              <a:gd name="T65" fmla="*/ 201 h 251"/>
              <a:gd name="T66" fmla="*/ 140 w 260"/>
              <a:gd name="T67" fmla="*/ 206 h 251"/>
              <a:gd name="T68" fmla="*/ 155 w 260"/>
              <a:gd name="T69" fmla="*/ 207 h 251"/>
              <a:gd name="T70" fmla="*/ 182 w 260"/>
              <a:gd name="T71" fmla="*/ 233 h 251"/>
              <a:gd name="T72" fmla="*/ 109 w 260"/>
              <a:gd name="T73" fmla="*/ 117 h 251"/>
              <a:gd name="T74" fmla="*/ 189 w 260"/>
              <a:gd name="T75" fmla="*/ 207 h 251"/>
              <a:gd name="T76" fmla="*/ 169 w 260"/>
              <a:gd name="T77" fmla="*/ 159 h 251"/>
              <a:gd name="T78" fmla="*/ 216 w 260"/>
              <a:gd name="T79" fmla="*/ 179 h 251"/>
              <a:gd name="T80" fmla="*/ 189 w 260"/>
              <a:gd name="T81" fmla="*/ 169 h 251"/>
              <a:gd name="T82" fmla="*/ 198 w 260"/>
              <a:gd name="T83" fmla="*/ 179 h 251"/>
              <a:gd name="T84" fmla="*/ 189 w 260"/>
              <a:gd name="T85" fmla="*/ 169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0" h="251">
                <a:moveTo>
                  <a:pt x="188" y="251"/>
                </a:moveTo>
                <a:cubicBezTo>
                  <a:pt x="183" y="251"/>
                  <a:pt x="178" y="250"/>
                  <a:pt x="172" y="249"/>
                </a:cubicBezTo>
                <a:cubicBezTo>
                  <a:pt x="167" y="248"/>
                  <a:pt x="167" y="248"/>
                  <a:pt x="167" y="248"/>
                </a:cubicBezTo>
                <a:cubicBezTo>
                  <a:pt x="160" y="228"/>
                  <a:pt x="160" y="228"/>
                  <a:pt x="160" y="228"/>
                </a:cubicBezTo>
                <a:cubicBezTo>
                  <a:pt x="160" y="226"/>
                  <a:pt x="158" y="225"/>
                  <a:pt x="157" y="225"/>
                </a:cubicBezTo>
                <a:cubicBezTo>
                  <a:pt x="156" y="225"/>
                  <a:pt x="156" y="225"/>
                  <a:pt x="156" y="225"/>
                </a:cubicBezTo>
                <a:cubicBezTo>
                  <a:pt x="134" y="229"/>
                  <a:pt x="134" y="229"/>
                  <a:pt x="134" y="229"/>
                </a:cubicBezTo>
                <a:cubicBezTo>
                  <a:pt x="131" y="225"/>
                  <a:pt x="131" y="225"/>
                  <a:pt x="131" y="225"/>
                </a:cubicBezTo>
                <a:cubicBezTo>
                  <a:pt x="128" y="223"/>
                  <a:pt x="125" y="219"/>
                  <a:pt x="124" y="215"/>
                </a:cubicBezTo>
                <a:cubicBezTo>
                  <a:pt x="121" y="210"/>
                  <a:pt x="119" y="206"/>
                  <a:pt x="118" y="203"/>
                </a:cubicBezTo>
                <a:cubicBezTo>
                  <a:pt x="116" y="198"/>
                  <a:pt x="116" y="198"/>
                  <a:pt x="116" y="198"/>
                </a:cubicBezTo>
                <a:cubicBezTo>
                  <a:pt x="131" y="181"/>
                  <a:pt x="131" y="181"/>
                  <a:pt x="131" y="181"/>
                </a:cubicBezTo>
                <a:cubicBezTo>
                  <a:pt x="132" y="180"/>
                  <a:pt x="132" y="178"/>
                  <a:pt x="131" y="177"/>
                </a:cubicBezTo>
                <a:cubicBezTo>
                  <a:pt x="131" y="177"/>
                  <a:pt x="131" y="177"/>
                  <a:pt x="131" y="177"/>
                </a:cubicBezTo>
                <a:cubicBezTo>
                  <a:pt x="117" y="160"/>
                  <a:pt x="117" y="160"/>
                  <a:pt x="117" y="160"/>
                </a:cubicBezTo>
                <a:cubicBezTo>
                  <a:pt x="119" y="155"/>
                  <a:pt x="119" y="155"/>
                  <a:pt x="119" y="155"/>
                </a:cubicBezTo>
                <a:cubicBezTo>
                  <a:pt x="121" y="148"/>
                  <a:pt x="125" y="140"/>
                  <a:pt x="131" y="133"/>
                </a:cubicBezTo>
                <a:cubicBezTo>
                  <a:pt x="132" y="133"/>
                  <a:pt x="132" y="133"/>
                  <a:pt x="132" y="133"/>
                </a:cubicBezTo>
                <a:cubicBezTo>
                  <a:pt x="134" y="131"/>
                  <a:pt x="134" y="131"/>
                  <a:pt x="134" y="131"/>
                </a:cubicBezTo>
                <a:cubicBezTo>
                  <a:pt x="127" y="133"/>
                  <a:pt x="119" y="135"/>
                  <a:pt x="111" y="135"/>
                </a:cubicBezTo>
                <a:cubicBezTo>
                  <a:pt x="111" y="135"/>
                  <a:pt x="111" y="135"/>
                  <a:pt x="111" y="135"/>
                </a:cubicBezTo>
                <a:cubicBezTo>
                  <a:pt x="110" y="135"/>
                  <a:pt x="110" y="135"/>
                  <a:pt x="110" y="135"/>
                </a:cubicBezTo>
                <a:cubicBezTo>
                  <a:pt x="59" y="135"/>
                  <a:pt x="18" y="177"/>
                  <a:pt x="18" y="228"/>
                </a:cubicBezTo>
                <a:cubicBezTo>
                  <a:pt x="18" y="233"/>
                  <a:pt x="14" y="237"/>
                  <a:pt x="9" y="237"/>
                </a:cubicBezTo>
                <a:cubicBezTo>
                  <a:pt x="4" y="237"/>
                  <a:pt x="0" y="233"/>
                  <a:pt x="0" y="228"/>
                </a:cubicBezTo>
                <a:cubicBezTo>
                  <a:pt x="0" y="215"/>
                  <a:pt x="2" y="203"/>
                  <a:pt x="6" y="192"/>
                </a:cubicBezTo>
                <a:cubicBezTo>
                  <a:pt x="10" y="181"/>
                  <a:pt x="15" y="170"/>
                  <a:pt x="23" y="161"/>
                </a:cubicBezTo>
                <a:cubicBezTo>
                  <a:pt x="30" y="151"/>
                  <a:pt x="38" y="143"/>
                  <a:pt x="48" y="137"/>
                </a:cubicBezTo>
                <a:cubicBezTo>
                  <a:pt x="55" y="132"/>
                  <a:pt x="63" y="127"/>
                  <a:pt x="72" y="124"/>
                </a:cubicBezTo>
                <a:cubicBezTo>
                  <a:pt x="63" y="119"/>
                  <a:pt x="57" y="112"/>
                  <a:pt x="51" y="104"/>
                </a:cubicBezTo>
                <a:cubicBezTo>
                  <a:pt x="45" y="93"/>
                  <a:pt x="41" y="81"/>
                  <a:pt x="41" y="68"/>
                </a:cubicBezTo>
                <a:cubicBezTo>
                  <a:pt x="41" y="50"/>
                  <a:pt x="48" y="33"/>
                  <a:pt x="61" y="20"/>
                </a:cubicBezTo>
                <a:cubicBezTo>
                  <a:pt x="74" y="7"/>
                  <a:pt x="91" y="0"/>
                  <a:pt x="109" y="0"/>
                </a:cubicBezTo>
                <a:cubicBezTo>
                  <a:pt x="127" y="0"/>
                  <a:pt x="144" y="7"/>
                  <a:pt x="156" y="20"/>
                </a:cubicBezTo>
                <a:cubicBezTo>
                  <a:pt x="169" y="33"/>
                  <a:pt x="176" y="50"/>
                  <a:pt x="176" y="68"/>
                </a:cubicBezTo>
                <a:cubicBezTo>
                  <a:pt x="176" y="85"/>
                  <a:pt x="170" y="102"/>
                  <a:pt x="157" y="115"/>
                </a:cubicBezTo>
                <a:cubicBezTo>
                  <a:pt x="151" y="121"/>
                  <a:pt x="144" y="126"/>
                  <a:pt x="136" y="129"/>
                </a:cubicBezTo>
                <a:cubicBezTo>
                  <a:pt x="156" y="133"/>
                  <a:pt x="156" y="133"/>
                  <a:pt x="156" y="133"/>
                </a:cubicBezTo>
                <a:cubicBezTo>
                  <a:pt x="156" y="133"/>
                  <a:pt x="156" y="133"/>
                  <a:pt x="157" y="133"/>
                </a:cubicBezTo>
                <a:cubicBezTo>
                  <a:pt x="158" y="133"/>
                  <a:pt x="160" y="132"/>
                  <a:pt x="161" y="130"/>
                </a:cubicBezTo>
                <a:cubicBezTo>
                  <a:pt x="168" y="110"/>
                  <a:pt x="168" y="110"/>
                  <a:pt x="168" y="110"/>
                </a:cubicBezTo>
                <a:cubicBezTo>
                  <a:pt x="173" y="109"/>
                  <a:pt x="173" y="109"/>
                  <a:pt x="173" y="109"/>
                </a:cubicBezTo>
                <a:cubicBezTo>
                  <a:pt x="178" y="108"/>
                  <a:pt x="183" y="107"/>
                  <a:pt x="188" y="107"/>
                </a:cubicBezTo>
                <a:cubicBezTo>
                  <a:pt x="194" y="107"/>
                  <a:pt x="199" y="108"/>
                  <a:pt x="204" y="109"/>
                </a:cubicBezTo>
                <a:cubicBezTo>
                  <a:pt x="209" y="110"/>
                  <a:pt x="209" y="110"/>
                  <a:pt x="209" y="110"/>
                </a:cubicBezTo>
                <a:cubicBezTo>
                  <a:pt x="217" y="130"/>
                  <a:pt x="217" y="130"/>
                  <a:pt x="217" y="130"/>
                </a:cubicBezTo>
                <a:cubicBezTo>
                  <a:pt x="217" y="131"/>
                  <a:pt x="219" y="133"/>
                  <a:pt x="221" y="133"/>
                </a:cubicBezTo>
                <a:cubicBezTo>
                  <a:pt x="221" y="133"/>
                  <a:pt x="221" y="133"/>
                  <a:pt x="221" y="133"/>
                </a:cubicBezTo>
                <a:cubicBezTo>
                  <a:pt x="243" y="130"/>
                  <a:pt x="243" y="130"/>
                  <a:pt x="243" y="130"/>
                </a:cubicBezTo>
                <a:cubicBezTo>
                  <a:pt x="246" y="133"/>
                  <a:pt x="246" y="133"/>
                  <a:pt x="246" y="133"/>
                </a:cubicBezTo>
                <a:cubicBezTo>
                  <a:pt x="246" y="133"/>
                  <a:pt x="246" y="133"/>
                  <a:pt x="246" y="133"/>
                </a:cubicBezTo>
                <a:cubicBezTo>
                  <a:pt x="249" y="137"/>
                  <a:pt x="251" y="140"/>
                  <a:pt x="253" y="144"/>
                </a:cubicBezTo>
                <a:cubicBezTo>
                  <a:pt x="254" y="146"/>
                  <a:pt x="256" y="149"/>
                  <a:pt x="257" y="152"/>
                </a:cubicBezTo>
                <a:cubicBezTo>
                  <a:pt x="257" y="153"/>
                  <a:pt x="258" y="154"/>
                  <a:pt x="258" y="155"/>
                </a:cubicBezTo>
                <a:cubicBezTo>
                  <a:pt x="258" y="155"/>
                  <a:pt x="258" y="155"/>
                  <a:pt x="258" y="155"/>
                </a:cubicBezTo>
                <a:cubicBezTo>
                  <a:pt x="260" y="159"/>
                  <a:pt x="260" y="159"/>
                  <a:pt x="260" y="159"/>
                </a:cubicBezTo>
                <a:cubicBezTo>
                  <a:pt x="246" y="177"/>
                  <a:pt x="246" y="177"/>
                  <a:pt x="246" y="177"/>
                </a:cubicBezTo>
                <a:cubicBezTo>
                  <a:pt x="245" y="178"/>
                  <a:pt x="245" y="180"/>
                  <a:pt x="246" y="181"/>
                </a:cubicBezTo>
                <a:cubicBezTo>
                  <a:pt x="260" y="198"/>
                  <a:pt x="260" y="198"/>
                  <a:pt x="260" y="198"/>
                </a:cubicBezTo>
                <a:cubicBezTo>
                  <a:pt x="258" y="203"/>
                  <a:pt x="258" y="203"/>
                  <a:pt x="258" y="203"/>
                </a:cubicBezTo>
                <a:cubicBezTo>
                  <a:pt x="255" y="212"/>
                  <a:pt x="251" y="219"/>
                  <a:pt x="246" y="225"/>
                </a:cubicBezTo>
                <a:cubicBezTo>
                  <a:pt x="246" y="225"/>
                  <a:pt x="246" y="225"/>
                  <a:pt x="246" y="225"/>
                </a:cubicBezTo>
                <a:cubicBezTo>
                  <a:pt x="242" y="228"/>
                  <a:pt x="242" y="228"/>
                  <a:pt x="242" y="228"/>
                </a:cubicBezTo>
                <a:cubicBezTo>
                  <a:pt x="221" y="225"/>
                  <a:pt x="221" y="225"/>
                  <a:pt x="221" y="225"/>
                </a:cubicBezTo>
                <a:cubicBezTo>
                  <a:pt x="220" y="225"/>
                  <a:pt x="220" y="225"/>
                  <a:pt x="220" y="225"/>
                </a:cubicBezTo>
                <a:cubicBezTo>
                  <a:pt x="219" y="225"/>
                  <a:pt x="217" y="226"/>
                  <a:pt x="217" y="227"/>
                </a:cubicBezTo>
                <a:cubicBezTo>
                  <a:pt x="217" y="227"/>
                  <a:pt x="217" y="227"/>
                  <a:pt x="217" y="227"/>
                </a:cubicBezTo>
                <a:cubicBezTo>
                  <a:pt x="209" y="248"/>
                  <a:pt x="209" y="248"/>
                  <a:pt x="209" y="248"/>
                </a:cubicBezTo>
                <a:cubicBezTo>
                  <a:pt x="204" y="249"/>
                  <a:pt x="204" y="249"/>
                  <a:pt x="204" y="249"/>
                </a:cubicBezTo>
                <a:cubicBezTo>
                  <a:pt x="199" y="250"/>
                  <a:pt x="194" y="251"/>
                  <a:pt x="188" y="251"/>
                </a:cubicBezTo>
                <a:close/>
                <a:moveTo>
                  <a:pt x="182" y="233"/>
                </a:moveTo>
                <a:cubicBezTo>
                  <a:pt x="184" y="233"/>
                  <a:pt x="186" y="233"/>
                  <a:pt x="189" y="233"/>
                </a:cubicBezTo>
                <a:cubicBezTo>
                  <a:pt x="191" y="233"/>
                  <a:pt x="194" y="233"/>
                  <a:pt x="196" y="233"/>
                </a:cubicBezTo>
                <a:cubicBezTo>
                  <a:pt x="200" y="222"/>
                  <a:pt x="200" y="222"/>
                  <a:pt x="200" y="222"/>
                </a:cubicBezTo>
                <a:cubicBezTo>
                  <a:pt x="203" y="213"/>
                  <a:pt x="211" y="207"/>
                  <a:pt x="220" y="207"/>
                </a:cubicBezTo>
                <a:cubicBezTo>
                  <a:pt x="222" y="207"/>
                  <a:pt x="223" y="207"/>
                  <a:pt x="224" y="207"/>
                </a:cubicBezTo>
                <a:cubicBezTo>
                  <a:pt x="235" y="209"/>
                  <a:pt x="235" y="209"/>
                  <a:pt x="235" y="209"/>
                </a:cubicBezTo>
                <a:cubicBezTo>
                  <a:pt x="236" y="207"/>
                  <a:pt x="238" y="204"/>
                  <a:pt x="239" y="201"/>
                </a:cubicBezTo>
                <a:cubicBezTo>
                  <a:pt x="232" y="193"/>
                  <a:pt x="232" y="193"/>
                  <a:pt x="232" y="193"/>
                </a:cubicBezTo>
                <a:cubicBezTo>
                  <a:pt x="226" y="185"/>
                  <a:pt x="225" y="173"/>
                  <a:pt x="232" y="165"/>
                </a:cubicBezTo>
                <a:cubicBezTo>
                  <a:pt x="239" y="156"/>
                  <a:pt x="239" y="156"/>
                  <a:pt x="239" y="156"/>
                </a:cubicBezTo>
                <a:cubicBezTo>
                  <a:pt x="238" y="155"/>
                  <a:pt x="238" y="153"/>
                  <a:pt x="237" y="152"/>
                </a:cubicBezTo>
                <a:cubicBezTo>
                  <a:pt x="237" y="151"/>
                  <a:pt x="237" y="151"/>
                  <a:pt x="237" y="151"/>
                </a:cubicBezTo>
                <a:cubicBezTo>
                  <a:pt x="236" y="151"/>
                  <a:pt x="236" y="151"/>
                  <a:pt x="236" y="151"/>
                </a:cubicBezTo>
                <a:cubicBezTo>
                  <a:pt x="236" y="150"/>
                  <a:pt x="235" y="149"/>
                  <a:pt x="234" y="148"/>
                </a:cubicBezTo>
                <a:cubicBezTo>
                  <a:pt x="223" y="149"/>
                  <a:pt x="223" y="149"/>
                  <a:pt x="223" y="149"/>
                </a:cubicBezTo>
                <a:cubicBezTo>
                  <a:pt x="222" y="149"/>
                  <a:pt x="221" y="149"/>
                  <a:pt x="220" y="149"/>
                </a:cubicBezTo>
                <a:cubicBezTo>
                  <a:pt x="211" y="149"/>
                  <a:pt x="202" y="143"/>
                  <a:pt x="199" y="134"/>
                </a:cubicBezTo>
                <a:cubicBezTo>
                  <a:pt x="195" y="124"/>
                  <a:pt x="195" y="124"/>
                  <a:pt x="195" y="124"/>
                </a:cubicBezTo>
                <a:cubicBezTo>
                  <a:pt x="193" y="124"/>
                  <a:pt x="191" y="124"/>
                  <a:pt x="189" y="124"/>
                </a:cubicBezTo>
                <a:cubicBezTo>
                  <a:pt x="186" y="124"/>
                  <a:pt x="184" y="124"/>
                  <a:pt x="182" y="124"/>
                </a:cubicBezTo>
                <a:cubicBezTo>
                  <a:pt x="178" y="135"/>
                  <a:pt x="178" y="135"/>
                  <a:pt x="178" y="135"/>
                </a:cubicBezTo>
                <a:cubicBezTo>
                  <a:pt x="175" y="143"/>
                  <a:pt x="166" y="149"/>
                  <a:pt x="157" y="149"/>
                </a:cubicBezTo>
                <a:cubicBezTo>
                  <a:pt x="156" y="149"/>
                  <a:pt x="155" y="149"/>
                  <a:pt x="153" y="149"/>
                </a:cubicBezTo>
                <a:cubicBezTo>
                  <a:pt x="142" y="147"/>
                  <a:pt x="142" y="147"/>
                  <a:pt x="142" y="147"/>
                </a:cubicBezTo>
                <a:cubicBezTo>
                  <a:pt x="140" y="150"/>
                  <a:pt x="139" y="153"/>
                  <a:pt x="138" y="156"/>
                </a:cubicBezTo>
                <a:cubicBezTo>
                  <a:pt x="145" y="164"/>
                  <a:pt x="145" y="164"/>
                  <a:pt x="145" y="164"/>
                </a:cubicBezTo>
                <a:cubicBezTo>
                  <a:pt x="152" y="172"/>
                  <a:pt x="152" y="184"/>
                  <a:pt x="145" y="192"/>
                </a:cubicBezTo>
                <a:cubicBezTo>
                  <a:pt x="137" y="201"/>
                  <a:pt x="137" y="201"/>
                  <a:pt x="137" y="201"/>
                </a:cubicBezTo>
                <a:cubicBezTo>
                  <a:pt x="138" y="203"/>
                  <a:pt x="139" y="204"/>
                  <a:pt x="140" y="206"/>
                </a:cubicBezTo>
                <a:cubicBezTo>
                  <a:pt x="140" y="206"/>
                  <a:pt x="140" y="206"/>
                  <a:pt x="140" y="206"/>
                </a:cubicBezTo>
                <a:cubicBezTo>
                  <a:pt x="140" y="206"/>
                  <a:pt x="140" y="206"/>
                  <a:pt x="140" y="206"/>
                </a:cubicBezTo>
                <a:cubicBezTo>
                  <a:pt x="141" y="207"/>
                  <a:pt x="141" y="208"/>
                  <a:pt x="142" y="209"/>
                </a:cubicBezTo>
                <a:cubicBezTo>
                  <a:pt x="155" y="207"/>
                  <a:pt x="155" y="207"/>
                  <a:pt x="155" y="207"/>
                </a:cubicBezTo>
                <a:cubicBezTo>
                  <a:pt x="155" y="207"/>
                  <a:pt x="155" y="207"/>
                  <a:pt x="155" y="207"/>
                </a:cubicBezTo>
                <a:cubicBezTo>
                  <a:pt x="155" y="207"/>
                  <a:pt x="156" y="207"/>
                  <a:pt x="157" y="207"/>
                </a:cubicBezTo>
                <a:cubicBezTo>
                  <a:pt x="167" y="207"/>
                  <a:pt x="175" y="213"/>
                  <a:pt x="178" y="222"/>
                </a:cubicBezTo>
                <a:lnTo>
                  <a:pt x="182" y="233"/>
                </a:lnTo>
                <a:close/>
                <a:moveTo>
                  <a:pt x="109" y="18"/>
                </a:moveTo>
                <a:cubicBezTo>
                  <a:pt x="81" y="18"/>
                  <a:pt x="59" y="40"/>
                  <a:pt x="59" y="68"/>
                </a:cubicBezTo>
                <a:cubicBezTo>
                  <a:pt x="59" y="95"/>
                  <a:pt x="81" y="117"/>
                  <a:pt x="109" y="117"/>
                </a:cubicBezTo>
                <a:cubicBezTo>
                  <a:pt x="136" y="117"/>
                  <a:pt x="158" y="95"/>
                  <a:pt x="158" y="68"/>
                </a:cubicBezTo>
                <a:cubicBezTo>
                  <a:pt x="158" y="40"/>
                  <a:pt x="136" y="18"/>
                  <a:pt x="109" y="18"/>
                </a:cubicBezTo>
                <a:close/>
                <a:moveTo>
                  <a:pt x="189" y="207"/>
                </a:moveTo>
                <a:cubicBezTo>
                  <a:pt x="181" y="207"/>
                  <a:pt x="174" y="204"/>
                  <a:pt x="169" y="199"/>
                </a:cubicBezTo>
                <a:cubicBezTo>
                  <a:pt x="164" y="193"/>
                  <a:pt x="161" y="186"/>
                  <a:pt x="161" y="179"/>
                </a:cubicBezTo>
                <a:cubicBezTo>
                  <a:pt x="161" y="172"/>
                  <a:pt x="164" y="165"/>
                  <a:pt x="169" y="159"/>
                </a:cubicBezTo>
                <a:cubicBezTo>
                  <a:pt x="174" y="154"/>
                  <a:pt x="181" y="151"/>
                  <a:pt x="189" y="151"/>
                </a:cubicBezTo>
                <a:cubicBezTo>
                  <a:pt x="196" y="151"/>
                  <a:pt x="203" y="154"/>
                  <a:pt x="208" y="159"/>
                </a:cubicBezTo>
                <a:cubicBezTo>
                  <a:pt x="213" y="165"/>
                  <a:pt x="216" y="172"/>
                  <a:pt x="216" y="179"/>
                </a:cubicBezTo>
                <a:cubicBezTo>
                  <a:pt x="216" y="186"/>
                  <a:pt x="213" y="193"/>
                  <a:pt x="208" y="199"/>
                </a:cubicBezTo>
                <a:cubicBezTo>
                  <a:pt x="203" y="204"/>
                  <a:pt x="196" y="207"/>
                  <a:pt x="189" y="207"/>
                </a:cubicBezTo>
                <a:close/>
                <a:moveTo>
                  <a:pt x="189" y="169"/>
                </a:moveTo>
                <a:cubicBezTo>
                  <a:pt x="183" y="169"/>
                  <a:pt x="179" y="174"/>
                  <a:pt x="179" y="179"/>
                </a:cubicBezTo>
                <a:cubicBezTo>
                  <a:pt x="179" y="184"/>
                  <a:pt x="183" y="189"/>
                  <a:pt x="189" y="189"/>
                </a:cubicBezTo>
                <a:cubicBezTo>
                  <a:pt x="194" y="189"/>
                  <a:pt x="198" y="184"/>
                  <a:pt x="198" y="179"/>
                </a:cubicBezTo>
                <a:cubicBezTo>
                  <a:pt x="198" y="174"/>
                  <a:pt x="194" y="169"/>
                  <a:pt x="189" y="169"/>
                </a:cubicBezTo>
                <a:close/>
                <a:moveTo>
                  <a:pt x="189" y="169"/>
                </a:moveTo>
                <a:cubicBezTo>
                  <a:pt x="189" y="169"/>
                  <a:pt x="189" y="169"/>
                  <a:pt x="189" y="169"/>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nvGrpSpPr>
          <p:cNvPr id="32" name="组合 31"/>
          <p:cNvGrpSpPr/>
          <p:nvPr/>
        </p:nvGrpSpPr>
        <p:grpSpPr>
          <a:xfrm>
            <a:off x="5007097" y="4791568"/>
            <a:ext cx="397051" cy="317180"/>
            <a:chOff x="8482013" y="5395913"/>
            <a:chExt cx="820737" cy="655637"/>
          </a:xfrm>
        </p:grpSpPr>
        <p:sp>
          <p:nvSpPr>
            <p:cNvPr id="33" name="Freeform 9"/>
            <p:cNvSpPr>
              <a:spLocks noEditPoints="1"/>
            </p:cNvSpPr>
            <p:nvPr/>
          </p:nvSpPr>
          <p:spPr bwMode="auto">
            <a:xfrm>
              <a:off x="8667750" y="5613400"/>
              <a:ext cx="460375" cy="438150"/>
            </a:xfrm>
            <a:custGeom>
              <a:avLst/>
              <a:gdLst>
                <a:gd name="T0" fmla="*/ 87 w 121"/>
                <a:gd name="T1" fmla="*/ 109 h 115"/>
                <a:gd name="T2" fmla="*/ 83 w 121"/>
                <a:gd name="T3" fmla="*/ 102 h 115"/>
                <a:gd name="T4" fmla="*/ 81 w 121"/>
                <a:gd name="T5" fmla="*/ 93 h 115"/>
                <a:gd name="T6" fmla="*/ 37 w 121"/>
                <a:gd name="T7" fmla="*/ 93 h 115"/>
                <a:gd name="T8" fmla="*/ 35 w 121"/>
                <a:gd name="T9" fmla="*/ 102 h 115"/>
                <a:gd name="T10" fmla="*/ 31 w 121"/>
                <a:gd name="T11" fmla="*/ 109 h 115"/>
                <a:gd name="T12" fmla="*/ 28 w 121"/>
                <a:gd name="T13" fmla="*/ 115 h 115"/>
                <a:gd name="T14" fmla="*/ 59 w 121"/>
                <a:gd name="T15" fmla="*/ 115 h 115"/>
                <a:gd name="T16" fmla="*/ 91 w 121"/>
                <a:gd name="T17" fmla="*/ 115 h 115"/>
                <a:gd name="T18" fmla="*/ 87 w 121"/>
                <a:gd name="T19" fmla="*/ 109 h 115"/>
                <a:gd name="T20" fmla="*/ 0 w 121"/>
                <a:gd name="T21" fmla="*/ 15 h 115"/>
                <a:gd name="T22" fmla="*/ 18 w 121"/>
                <a:gd name="T23" fmla="*/ 15 h 115"/>
                <a:gd name="T24" fmla="*/ 18 w 121"/>
                <a:gd name="T25" fmla="*/ 47 h 115"/>
                <a:gd name="T26" fmla="*/ 0 w 121"/>
                <a:gd name="T27" fmla="*/ 47 h 115"/>
                <a:gd name="T28" fmla="*/ 0 w 121"/>
                <a:gd name="T29" fmla="*/ 15 h 115"/>
                <a:gd name="T30" fmla="*/ 37 w 121"/>
                <a:gd name="T31" fmla="*/ 0 h 115"/>
                <a:gd name="T32" fmla="*/ 54 w 121"/>
                <a:gd name="T33" fmla="*/ 0 h 115"/>
                <a:gd name="T34" fmla="*/ 54 w 121"/>
                <a:gd name="T35" fmla="*/ 47 h 115"/>
                <a:gd name="T36" fmla="*/ 37 w 121"/>
                <a:gd name="T37" fmla="*/ 47 h 115"/>
                <a:gd name="T38" fmla="*/ 37 w 121"/>
                <a:gd name="T39" fmla="*/ 0 h 115"/>
                <a:gd name="T40" fmla="*/ 71 w 121"/>
                <a:gd name="T41" fmla="*/ 15 h 115"/>
                <a:gd name="T42" fmla="*/ 89 w 121"/>
                <a:gd name="T43" fmla="*/ 15 h 115"/>
                <a:gd name="T44" fmla="*/ 89 w 121"/>
                <a:gd name="T45" fmla="*/ 47 h 115"/>
                <a:gd name="T46" fmla="*/ 71 w 121"/>
                <a:gd name="T47" fmla="*/ 47 h 115"/>
                <a:gd name="T48" fmla="*/ 71 w 121"/>
                <a:gd name="T49" fmla="*/ 15 h 115"/>
                <a:gd name="T50" fmla="*/ 104 w 121"/>
                <a:gd name="T51" fmla="*/ 0 h 115"/>
                <a:gd name="T52" fmla="*/ 121 w 121"/>
                <a:gd name="T53" fmla="*/ 0 h 115"/>
                <a:gd name="T54" fmla="*/ 121 w 121"/>
                <a:gd name="T55" fmla="*/ 47 h 115"/>
                <a:gd name="T56" fmla="*/ 104 w 121"/>
                <a:gd name="T57" fmla="*/ 47 h 115"/>
                <a:gd name="T58" fmla="*/ 104 w 121"/>
                <a:gd name="T59" fmla="*/ 0 h 115"/>
                <a:gd name="T60" fmla="*/ 104 w 121"/>
                <a:gd name="T61" fmla="*/ 0 h 115"/>
                <a:gd name="T62" fmla="*/ 104 w 121"/>
                <a:gd name="T63"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1" h="115">
                  <a:moveTo>
                    <a:pt x="87" y="109"/>
                  </a:moveTo>
                  <a:cubicBezTo>
                    <a:pt x="83" y="106"/>
                    <a:pt x="83" y="102"/>
                    <a:pt x="83" y="102"/>
                  </a:cubicBezTo>
                  <a:cubicBezTo>
                    <a:pt x="81" y="93"/>
                    <a:pt x="81" y="93"/>
                    <a:pt x="81" y="93"/>
                  </a:cubicBezTo>
                  <a:cubicBezTo>
                    <a:pt x="37" y="93"/>
                    <a:pt x="37" y="93"/>
                    <a:pt x="37" y="93"/>
                  </a:cubicBezTo>
                  <a:cubicBezTo>
                    <a:pt x="35" y="102"/>
                    <a:pt x="35" y="102"/>
                    <a:pt x="35" y="102"/>
                  </a:cubicBezTo>
                  <a:cubicBezTo>
                    <a:pt x="35" y="102"/>
                    <a:pt x="35" y="106"/>
                    <a:pt x="31" y="109"/>
                  </a:cubicBezTo>
                  <a:cubicBezTo>
                    <a:pt x="28" y="112"/>
                    <a:pt x="25" y="114"/>
                    <a:pt x="28" y="115"/>
                  </a:cubicBezTo>
                  <a:cubicBezTo>
                    <a:pt x="30" y="115"/>
                    <a:pt x="57" y="115"/>
                    <a:pt x="59" y="115"/>
                  </a:cubicBezTo>
                  <a:cubicBezTo>
                    <a:pt x="61" y="115"/>
                    <a:pt x="88" y="115"/>
                    <a:pt x="91" y="115"/>
                  </a:cubicBezTo>
                  <a:cubicBezTo>
                    <a:pt x="94" y="114"/>
                    <a:pt x="91" y="112"/>
                    <a:pt x="87" y="109"/>
                  </a:cubicBezTo>
                  <a:close/>
                  <a:moveTo>
                    <a:pt x="0" y="15"/>
                  </a:moveTo>
                  <a:cubicBezTo>
                    <a:pt x="18" y="15"/>
                    <a:pt x="18" y="15"/>
                    <a:pt x="18" y="15"/>
                  </a:cubicBezTo>
                  <a:cubicBezTo>
                    <a:pt x="18" y="47"/>
                    <a:pt x="18" y="47"/>
                    <a:pt x="18" y="47"/>
                  </a:cubicBezTo>
                  <a:cubicBezTo>
                    <a:pt x="0" y="47"/>
                    <a:pt x="0" y="47"/>
                    <a:pt x="0" y="47"/>
                  </a:cubicBezTo>
                  <a:lnTo>
                    <a:pt x="0" y="15"/>
                  </a:lnTo>
                  <a:close/>
                  <a:moveTo>
                    <a:pt x="37" y="0"/>
                  </a:moveTo>
                  <a:cubicBezTo>
                    <a:pt x="54" y="0"/>
                    <a:pt x="54" y="0"/>
                    <a:pt x="54" y="0"/>
                  </a:cubicBezTo>
                  <a:cubicBezTo>
                    <a:pt x="54" y="47"/>
                    <a:pt x="54" y="47"/>
                    <a:pt x="54" y="47"/>
                  </a:cubicBezTo>
                  <a:cubicBezTo>
                    <a:pt x="37" y="47"/>
                    <a:pt x="37" y="47"/>
                    <a:pt x="37" y="47"/>
                  </a:cubicBezTo>
                  <a:lnTo>
                    <a:pt x="37" y="0"/>
                  </a:lnTo>
                  <a:close/>
                  <a:moveTo>
                    <a:pt x="71" y="15"/>
                  </a:moveTo>
                  <a:cubicBezTo>
                    <a:pt x="89" y="15"/>
                    <a:pt x="89" y="15"/>
                    <a:pt x="89" y="15"/>
                  </a:cubicBezTo>
                  <a:cubicBezTo>
                    <a:pt x="89" y="47"/>
                    <a:pt x="89" y="47"/>
                    <a:pt x="89" y="47"/>
                  </a:cubicBezTo>
                  <a:cubicBezTo>
                    <a:pt x="71" y="47"/>
                    <a:pt x="71" y="47"/>
                    <a:pt x="71" y="47"/>
                  </a:cubicBezTo>
                  <a:lnTo>
                    <a:pt x="71" y="15"/>
                  </a:lnTo>
                  <a:close/>
                  <a:moveTo>
                    <a:pt x="104" y="0"/>
                  </a:moveTo>
                  <a:cubicBezTo>
                    <a:pt x="121" y="0"/>
                    <a:pt x="121" y="0"/>
                    <a:pt x="121" y="0"/>
                  </a:cubicBezTo>
                  <a:cubicBezTo>
                    <a:pt x="121" y="47"/>
                    <a:pt x="121" y="47"/>
                    <a:pt x="121" y="47"/>
                  </a:cubicBezTo>
                  <a:cubicBezTo>
                    <a:pt x="104" y="47"/>
                    <a:pt x="104" y="47"/>
                    <a:pt x="104" y="47"/>
                  </a:cubicBezTo>
                  <a:lnTo>
                    <a:pt x="104" y="0"/>
                  </a:lnTo>
                  <a:close/>
                  <a:moveTo>
                    <a:pt x="104" y="0"/>
                  </a:moveTo>
                  <a:cubicBezTo>
                    <a:pt x="104" y="0"/>
                    <a:pt x="104" y="0"/>
                    <a:pt x="104"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10"/>
            <p:cNvSpPr>
              <a:spLocks noEditPoints="1"/>
            </p:cNvSpPr>
            <p:nvPr/>
          </p:nvSpPr>
          <p:spPr bwMode="auto">
            <a:xfrm>
              <a:off x="8621713" y="5467350"/>
              <a:ext cx="539750" cy="184150"/>
            </a:xfrm>
            <a:custGeom>
              <a:avLst/>
              <a:gdLst>
                <a:gd name="T0" fmla="*/ 144 w 340"/>
                <a:gd name="T1" fmla="*/ 46 h 116"/>
                <a:gd name="T2" fmla="*/ 225 w 340"/>
                <a:gd name="T3" fmla="*/ 101 h 116"/>
                <a:gd name="T4" fmla="*/ 340 w 340"/>
                <a:gd name="T5" fmla="*/ 17 h 116"/>
                <a:gd name="T6" fmla="*/ 328 w 340"/>
                <a:gd name="T7" fmla="*/ 0 h 116"/>
                <a:gd name="T8" fmla="*/ 225 w 340"/>
                <a:gd name="T9" fmla="*/ 75 h 116"/>
                <a:gd name="T10" fmla="*/ 144 w 340"/>
                <a:gd name="T11" fmla="*/ 24 h 116"/>
                <a:gd name="T12" fmla="*/ 0 w 340"/>
                <a:gd name="T13" fmla="*/ 99 h 116"/>
                <a:gd name="T14" fmla="*/ 10 w 340"/>
                <a:gd name="T15" fmla="*/ 116 h 116"/>
                <a:gd name="T16" fmla="*/ 144 w 340"/>
                <a:gd name="T17" fmla="*/ 46 h 116"/>
                <a:gd name="T18" fmla="*/ 144 w 340"/>
                <a:gd name="T19" fmla="*/ 46 h 116"/>
                <a:gd name="T20" fmla="*/ 144 w 340"/>
                <a:gd name="T21" fmla="*/ 46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0" h="116">
                  <a:moveTo>
                    <a:pt x="144" y="46"/>
                  </a:moveTo>
                  <a:lnTo>
                    <a:pt x="225" y="101"/>
                  </a:lnTo>
                  <a:lnTo>
                    <a:pt x="340" y="17"/>
                  </a:lnTo>
                  <a:lnTo>
                    <a:pt x="328" y="0"/>
                  </a:lnTo>
                  <a:lnTo>
                    <a:pt x="225" y="75"/>
                  </a:lnTo>
                  <a:lnTo>
                    <a:pt x="144" y="24"/>
                  </a:lnTo>
                  <a:lnTo>
                    <a:pt x="0" y="99"/>
                  </a:lnTo>
                  <a:lnTo>
                    <a:pt x="10" y="116"/>
                  </a:lnTo>
                  <a:lnTo>
                    <a:pt x="144" y="46"/>
                  </a:lnTo>
                  <a:close/>
                  <a:moveTo>
                    <a:pt x="144" y="46"/>
                  </a:moveTo>
                  <a:lnTo>
                    <a:pt x="144" y="4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11"/>
            <p:cNvSpPr>
              <a:spLocks noEditPoints="1"/>
            </p:cNvSpPr>
            <p:nvPr/>
          </p:nvSpPr>
          <p:spPr bwMode="auto">
            <a:xfrm>
              <a:off x="8621713" y="5467350"/>
              <a:ext cx="539750" cy="184150"/>
            </a:xfrm>
            <a:custGeom>
              <a:avLst/>
              <a:gdLst>
                <a:gd name="T0" fmla="*/ 144 w 340"/>
                <a:gd name="T1" fmla="*/ 46 h 116"/>
                <a:gd name="T2" fmla="*/ 225 w 340"/>
                <a:gd name="T3" fmla="*/ 101 h 116"/>
                <a:gd name="T4" fmla="*/ 340 w 340"/>
                <a:gd name="T5" fmla="*/ 17 h 116"/>
                <a:gd name="T6" fmla="*/ 328 w 340"/>
                <a:gd name="T7" fmla="*/ 0 h 116"/>
                <a:gd name="T8" fmla="*/ 225 w 340"/>
                <a:gd name="T9" fmla="*/ 75 h 116"/>
                <a:gd name="T10" fmla="*/ 144 w 340"/>
                <a:gd name="T11" fmla="*/ 24 h 116"/>
                <a:gd name="T12" fmla="*/ 0 w 340"/>
                <a:gd name="T13" fmla="*/ 99 h 116"/>
                <a:gd name="T14" fmla="*/ 10 w 340"/>
                <a:gd name="T15" fmla="*/ 116 h 116"/>
                <a:gd name="T16" fmla="*/ 144 w 340"/>
                <a:gd name="T17" fmla="*/ 46 h 116"/>
                <a:gd name="T18" fmla="*/ 144 w 340"/>
                <a:gd name="T19" fmla="*/ 46 h 116"/>
                <a:gd name="T20" fmla="*/ 144 w 340"/>
                <a:gd name="T21" fmla="*/ 46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0" h="116">
                  <a:moveTo>
                    <a:pt x="144" y="46"/>
                  </a:moveTo>
                  <a:lnTo>
                    <a:pt x="225" y="101"/>
                  </a:lnTo>
                  <a:lnTo>
                    <a:pt x="340" y="17"/>
                  </a:lnTo>
                  <a:lnTo>
                    <a:pt x="328" y="0"/>
                  </a:lnTo>
                  <a:lnTo>
                    <a:pt x="225" y="75"/>
                  </a:lnTo>
                  <a:lnTo>
                    <a:pt x="144" y="24"/>
                  </a:lnTo>
                  <a:lnTo>
                    <a:pt x="0" y="99"/>
                  </a:lnTo>
                  <a:lnTo>
                    <a:pt x="10" y="116"/>
                  </a:lnTo>
                  <a:lnTo>
                    <a:pt x="144" y="46"/>
                  </a:lnTo>
                  <a:moveTo>
                    <a:pt x="144" y="46"/>
                  </a:moveTo>
                  <a:lnTo>
                    <a:pt x="144" y="4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12"/>
            <p:cNvSpPr>
              <a:spLocks noEditPoints="1"/>
            </p:cNvSpPr>
            <p:nvPr/>
          </p:nvSpPr>
          <p:spPr bwMode="auto">
            <a:xfrm>
              <a:off x="8482013" y="5395913"/>
              <a:ext cx="820737" cy="541337"/>
            </a:xfrm>
            <a:custGeom>
              <a:avLst/>
              <a:gdLst>
                <a:gd name="T0" fmla="*/ 207 w 216"/>
                <a:gd name="T1" fmla="*/ 0 h 142"/>
                <a:gd name="T2" fmla="*/ 9 w 216"/>
                <a:gd name="T3" fmla="*/ 0 h 142"/>
                <a:gd name="T4" fmla="*/ 0 w 216"/>
                <a:gd name="T5" fmla="*/ 8 h 142"/>
                <a:gd name="T6" fmla="*/ 0 w 216"/>
                <a:gd name="T7" fmla="*/ 133 h 142"/>
                <a:gd name="T8" fmla="*/ 9 w 216"/>
                <a:gd name="T9" fmla="*/ 142 h 142"/>
                <a:gd name="T10" fmla="*/ 207 w 216"/>
                <a:gd name="T11" fmla="*/ 142 h 142"/>
                <a:gd name="T12" fmla="*/ 216 w 216"/>
                <a:gd name="T13" fmla="*/ 133 h 142"/>
                <a:gd name="T14" fmla="*/ 216 w 216"/>
                <a:gd name="T15" fmla="*/ 8 h 142"/>
                <a:gd name="T16" fmla="*/ 207 w 216"/>
                <a:gd name="T17" fmla="*/ 0 h 142"/>
                <a:gd name="T18" fmla="*/ 203 w 216"/>
                <a:gd name="T19" fmla="*/ 116 h 142"/>
                <a:gd name="T20" fmla="*/ 13 w 216"/>
                <a:gd name="T21" fmla="*/ 116 h 142"/>
                <a:gd name="T22" fmla="*/ 13 w 216"/>
                <a:gd name="T23" fmla="*/ 13 h 142"/>
                <a:gd name="T24" fmla="*/ 203 w 216"/>
                <a:gd name="T25" fmla="*/ 13 h 142"/>
                <a:gd name="T26" fmla="*/ 203 w 216"/>
                <a:gd name="T27" fmla="*/ 116 h 142"/>
                <a:gd name="T28" fmla="*/ 203 w 216"/>
                <a:gd name="T29" fmla="*/ 116 h 142"/>
                <a:gd name="T30" fmla="*/ 203 w 216"/>
                <a:gd name="T31" fmla="*/ 11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142">
                  <a:moveTo>
                    <a:pt x="207" y="0"/>
                  </a:moveTo>
                  <a:cubicBezTo>
                    <a:pt x="9" y="0"/>
                    <a:pt x="9" y="0"/>
                    <a:pt x="9" y="0"/>
                  </a:cubicBezTo>
                  <a:cubicBezTo>
                    <a:pt x="4" y="0"/>
                    <a:pt x="0" y="3"/>
                    <a:pt x="0" y="8"/>
                  </a:cubicBezTo>
                  <a:cubicBezTo>
                    <a:pt x="0" y="133"/>
                    <a:pt x="0" y="133"/>
                    <a:pt x="0" y="133"/>
                  </a:cubicBezTo>
                  <a:cubicBezTo>
                    <a:pt x="0" y="138"/>
                    <a:pt x="4" y="142"/>
                    <a:pt x="9" y="142"/>
                  </a:cubicBezTo>
                  <a:cubicBezTo>
                    <a:pt x="207" y="142"/>
                    <a:pt x="207" y="142"/>
                    <a:pt x="207" y="142"/>
                  </a:cubicBezTo>
                  <a:cubicBezTo>
                    <a:pt x="212" y="142"/>
                    <a:pt x="216" y="138"/>
                    <a:pt x="216" y="133"/>
                  </a:cubicBezTo>
                  <a:cubicBezTo>
                    <a:pt x="216" y="8"/>
                    <a:pt x="216" y="8"/>
                    <a:pt x="216" y="8"/>
                  </a:cubicBezTo>
                  <a:cubicBezTo>
                    <a:pt x="216" y="3"/>
                    <a:pt x="212" y="0"/>
                    <a:pt x="207" y="0"/>
                  </a:cubicBezTo>
                  <a:close/>
                  <a:moveTo>
                    <a:pt x="203" y="116"/>
                  </a:moveTo>
                  <a:cubicBezTo>
                    <a:pt x="13" y="116"/>
                    <a:pt x="13" y="116"/>
                    <a:pt x="13" y="116"/>
                  </a:cubicBezTo>
                  <a:cubicBezTo>
                    <a:pt x="13" y="13"/>
                    <a:pt x="13" y="13"/>
                    <a:pt x="13" y="13"/>
                  </a:cubicBezTo>
                  <a:cubicBezTo>
                    <a:pt x="203" y="13"/>
                    <a:pt x="203" y="13"/>
                    <a:pt x="203" y="13"/>
                  </a:cubicBezTo>
                  <a:lnTo>
                    <a:pt x="203" y="116"/>
                  </a:lnTo>
                  <a:close/>
                  <a:moveTo>
                    <a:pt x="203" y="116"/>
                  </a:moveTo>
                  <a:cubicBezTo>
                    <a:pt x="203" y="116"/>
                    <a:pt x="203" y="116"/>
                    <a:pt x="203" y="116"/>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7" name="Freeform 144"/>
          <p:cNvSpPr>
            <a:spLocks noEditPoints="1"/>
          </p:cNvSpPr>
          <p:nvPr/>
        </p:nvSpPr>
        <p:spPr bwMode="auto">
          <a:xfrm>
            <a:off x="6773828" y="4747814"/>
            <a:ext cx="331546" cy="349391"/>
          </a:xfrm>
          <a:custGeom>
            <a:avLst/>
            <a:gdLst>
              <a:gd name="T0" fmla="*/ 5 w 288"/>
              <a:gd name="T1" fmla="*/ 94 h 303"/>
              <a:gd name="T2" fmla="*/ 5 w 288"/>
              <a:gd name="T3" fmla="*/ 94 h 303"/>
              <a:gd name="T4" fmla="*/ 140 w 288"/>
              <a:gd name="T5" fmla="*/ 172 h 303"/>
              <a:gd name="T6" fmla="*/ 144 w 288"/>
              <a:gd name="T7" fmla="*/ 173 h 303"/>
              <a:gd name="T8" fmla="*/ 149 w 288"/>
              <a:gd name="T9" fmla="*/ 172 h 303"/>
              <a:gd name="T10" fmla="*/ 283 w 288"/>
              <a:gd name="T11" fmla="*/ 94 h 303"/>
              <a:gd name="T12" fmla="*/ 286 w 288"/>
              <a:gd name="T13" fmla="*/ 82 h 303"/>
              <a:gd name="T14" fmla="*/ 283 w 288"/>
              <a:gd name="T15" fmla="*/ 79 h 303"/>
              <a:gd name="T16" fmla="*/ 149 w 288"/>
              <a:gd name="T17" fmla="*/ 1 h 303"/>
              <a:gd name="T18" fmla="*/ 145 w 288"/>
              <a:gd name="T19" fmla="*/ 0 h 303"/>
              <a:gd name="T20" fmla="*/ 140 w 288"/>
              <a:gd name="T21" fmla="*/ 2 h 303"/>
              <a:gd name="T22" fmla="*/ 6 w 288"/>
              <a:gd name="T23" fmla="*/ 79 h 303"/>
              <a:gd name="T24" fmla="*/ 3 w 288"/>
              <a:gd name="T25" fmla="*/ 91 h 303"/>
              <a:gd name="T26" fmla="*/ 5 w 288"/>
              <a:gd name="T27" fmla="*/ 94 h 303"/>
              <a:gd name="T28" fmla="*/ 145 w 288"/>
              <a:gd name="T29" fmla="*/ 19 h 303"/>
              <a:gd name="T30" fmla="*/ 260 w 288"/>
              <a:gd name="T31" fmla="*/ 87 h 303"/>
              <a:gd name="T32" fmla="*/ 144 w 288"/>
              <a:gd name="T33" fmla="*/ 154 h 303"/>
              <a:gd name="T34" fmla="*/ 28 w 288"/>
              <a:gd name="T35" fmla="*/ 87 h 303"/>
              <a:gd name="T36" fmla="*/ 145 w 288"/>
              <a:gd name="T37" fmla="*/ 19 h 303"/>
              <a:gd name="T38" fmla="*/ 283 w 288"/>
              <a:gd name="T39" fmla="*/ 144 h 303"/>
              <a:gd name="T40" fmla="*/ 257 w 288"/>
              <a:gd name="T41" fmla="*/ 130 h 303"/>
              <a:gd name="T42" fmla="*/ 240 w 288"/>
              <a:gd name="T43" fmla="*/ 140 h 303"/>
              <a:gd name="T44" fmla="*/ 261 w 288"/>
              <a:gd name="T45" fmla="*/ 152 h 303"/>
              <a:gd name="T46" fmla="*/ 144 w 288"/>
              <a:gd name="T47" fmla="*/ 219 h 303"/>
              <a:gd name="T48" fmla="*/ 28 w 288"/>
              <a:gd name="T49" fmla="*/ 152 h 303"/>
              <a:gd name="T50" fmla="*/ 49 w 288"/>
              <a:gd name="T51" fmla="*/ 140 h 303"/>
              <a:gd name="T52" fmla="*/ 31 w 288"/>
              <a:gd name="T53" fmla="*/ 130 h 303"/>
              <a:gd name="T54" fmla="*/ 6 w 288"/>
              <a:gd name="T55" fmla="*/ 144 h 303"/>
              <a:gd name="T56" fmla="*/ 3 w 288"/>
              <a:gd name="T57" fmla="*/ 156 h 303"/>
              <a:gd name="T58" fmla="*/ 5 w 288"/>
              <a:gd name="T59" fmla="*/ 159 h 303"/>
              <a:gd name="T60" fmla="*/ 5 w 288"/>
              <a:gd name="T61" fmla="*/ 159 h 303"/>
              <a:gd name="T62" fmla="*/ 140 w 288"/>
              <a:gd name="T63" fmla="*/ 237 h 303"/>
              <a:gd name="T64" fmla="*/ 149 w 288"/>
              <a:gd name="T65" fmla="*/ 237 h 303"/>
              <a:gd name="T66" fmla="*/ 283 w 288"/>
              <a:gd name="T67" fmla="*/ 160 h 303"/>
              <a:gd name="T68" fmla="*/ 286 w 288"/>
              <a:gd name="T69" fmla="*/ 147 h 303"/>
              <a:gd name="T70" fmla="*/ 283 w 288"/>
              <a:gd name="T71" fmla="*/ 144 h 303"/>
              <a:gd name="T72" fmla="*/ 283 w 288"/>
              <a:gd name="T73" fmla="*/ 209 h 303"/>
              <a:gd name="T74" fmla="*/ 258 w 288"/>
              <a:gd name="T75" fmla="*/ 195 h 303"/>
              <a:gd name="T76" fmla="*/ 240 w 288"/>
              <a:gd name="T77" fmla="*/ 205 h 303"/>
              <a:gd name="T78" fmla="*/ 261 w 288"/>
              <a:gd name="T79" fmla="*/ 217 h 303"/>
              <a:gd name="T80" fmla="*/ 144 w 288"/>
              <a:gd name="T81" fmla="*/ 284 h 303"/>
              <a:gd name="T82" fmla="*/ 28 w 288"/>
              <a:gd name="T83" fmla="*/ 217 h 303"/>
              <a:gd name="T84" fmla="*/ 49 w 288"/>
              <a:gd name="T85" fmla="*/ 205 h 303"/>
              <a:gd name="T86" fmla="*/ 31 w 288"/>
              <a:gd name="T87" fmla="*/ 195 h 303"/>
              <a:gd name="T88" fmla="*/ 6 w 288"/>
              <a:gd name="T89" fmla="*/ 210 h 303"/>
              <a:gd name="T90" fmla="*/ 3 w 288"/>
              <a:gd name="T91" fmla="*/ 222 h 303"/>
              <a:gd name="T92" fmla="*/ 5 w 288"/>
              <a:gd name="T93" fmla="*/ 224 h 303"/>
              <a:gd name="T94" fmla="*/ 5 w 288"/>
              <a:gd name="T95" fmla="*/ 224 h 303"/>
              <a:gd name="T96" fmla="*/ 140 w 288"/>
              <a:gd name="T97" fmla="*/ 302 h 303"/>
              <a:gd name="T98" fmla="*/ 144 w 288"/>
              <a:gd name="T99" fmla="*/ 303 h 303"/>
              <a:gd name="T100" fmla="*/ 149 w 288"/>
              <a:gd name="T101" fmla="*/ 302 h 303"/>
              <a:gd name="T102" fmla="*/ 283 w 288"/>
              <a:gd name="T103" fmla="*/ 225 h 303"/>
              <a:gd name="T104" fmla="*/ 286 w 288"/>
              <a:gd name="T105" fmla="*/ 213 h 303"/>
              <a:gd name="T106" fmla="*/ 283 w 288"/>
              <a:gd name="T107" fmla="*/ 209 h 303"/>
              <a:gd name="T108" fmla="*/ 283 w 288"/>
              <a:gd name="T109" fmla="*/ 209 h 303"/>
              <a:gd name="T110" fmla="*/ 283 w 288"/>
              <a:gd name="T111" fmla="*/ 209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88" h="303">
                <a:moveTo>
                  <a:pt x="5" y="94"/>
                </a:moveTo>
                <a:cubicBezTo>
                  <a:pt x="5" y="94"/>
                  <a:pt x="5" y="94"/>
                  <a:pt x="5" y="94"/>
                </a:cubicBezTo>
                <a:cubicBezTo>
                  <a:pt x="140" y="172"/>
                  <a:pt x="140" y="172"/>
                  <a:pt x="140" y="172"/>
                </a:cubicBezTo>
                <a:cubicBezTo>
                  <a:pt x="141" y="172"/>
                  <a:pt x="143" y="173"/>
                  <a:pt x="144" y="173"/>
                </a:cubicBezTo>
                <a:cubicBezTo>
                  <a:pt x="146" y="173"/>
                  <a:pt x="147" y="172"/>
                  <a:pt x="149" y="172"/>
                </a:cubicBezTo>
                <a:cubicBezTo>
                  <a:pt x="283" y="94"/>
                  <a:pt x="283" y="94"/>
                  <a:pt x="283" y="94"/>
                </a:cubicBezTo>
                <a:cubicBezTo>
                  <a:pt x="287" y="92"/>
                  <a:pt x="288" y="86"/>
                  <a:pt x="286" y="82"/>
                </a:cubicBezTo>
                <a:cubicBezTo>
                  <a:pt x="285" y="81"/>
                  <a:pt x="284" y="80"/>
                  <a:pt x="283" y="79"/>
                </a:cubicBezTo>
                <a:cubicBezTo>
                  <a:pt x="149" y="1"/>
                  <a:pt x="149" y="1"/>
                  <a:pt x="149" y="1"/>
                </a:cubicBezTo>
                <a:cubicBezTo>
                  <a:pt x="148" y="1"/>
                  <a:pt x="146" y="0"/>
                  <a:pt x="145" y="0"/>
                </a:cubicBezTo>
                <a:cubicBezTo>
                  <a:pt x="143" y="0"/>
                  <a:pt x="141" y="1"/>
                  <a:pt x="140" y="2"/>
                </a:cubicBezTo>
                <a:cubicBezTo>
                  <a:pt x="6" y="79"/>
                  <a:pt x="6" y="79"/>
                  <a:pt x="6" y="79"/>
                </a:cubicBezTo>
                <a:cubicBezTo>
                  <a:pt x="2" y="81"/>
                  <a:pt x="0" y="87"/>
                  <a:pt x="3" y="91"/>
                </a:cubicBezTo>
                <a:cubicBezTo>
                  <a:pt x="3" y="92"/>
                  <a:pt x="4" y="93"/>
                  <a:pt x="5" y="94"/>
                </a:cubicBezTo>
                <a:close/>
                <a:moveTo>
                  <a:pt x="145" y="19"/>
                </a:moveTo>
                <a:cubicBezTo>
                  <a:pt x="260" y="87"/>
                  <a:pt x="260" y="87"/>
                  <a:pt x="260" y="87"/>
                </a:cubicBezTo>
                <a:cubicBezTo>
                  <a:pt x="144" y="154"/>
                  <a:pt x="144" y="154"/>
                  <a:pt x="144" y="154"/>
                </a:cubicBezTo>
                <a:cubicBezTo>
                  <a:pt x="28" y="87"/>
                  <a:pt x="28" y="87"/>
                  <a:pt x="28" y="87"/>
                </a:cubicBezTo>
                <a:lnTo>
                  <a:pt x="145" y="19"/>
                </a:lnTo>
                <a:close/>
                <a:moveTo>
                  <a:pt x="283" y="144"/>
                </a:moveTo>
                <a:cubicBezTo>
                  <a:pt x="257" y="130"/>
                  <a:pt x="257" y="130"/>
                  <a:pt x="257" y="130"/>
                </a:cubicBezTo>
                <a:cubicBezTo>
                  <a:pt x="240" y="140"/>
                  <a:pt x="240" y="140"/>
                  <a:pt x="240" y="140"/>
                </a:cubicBezTo>
                <a:cubicBezTo>
                  <a:pt x="261" y="152"/>
                  <a:pt x="261" y="152"/>
                  <a:pt x="261" y="152"/>
                </a:cubicBezTo>
                <a:cubicBezTo>
                  <a:pt x="144" y="219"/>
                  <a:pt x="144" y="219"/>
                  <a:pt x="144" y="219"/>
                </a:cubicBezTo>
                <a:cubicBezTo>
                  <a:pt x="28" y="152"/>
                  <a:pt x="28" y="152"/>
                  <a:pt x="28" y="152"/>
                </a:cubicBezTo>
                <a:cubicBezTo>
                  <a:pt x="49" y="140"/>
                  <a:pt x="49" y="140"/>
                  <a:pt x="49" y="140"/>
                </a:cubicBezTo>
                <a:cubicBezTo>
                  <a:pt x="31" y="130"/>
                  <a:pt x="31" y="130"/>
                  <a:pt x="31" y="130"/>
                </a:cubicBezTo>
                <a:cubicBezTo>
                  <a:pt x="6" y="144"/>
                  <a:pt x="6" y="144"/>
                  <a:pt x="6" y="144"/>
                </a:cubicBezTo>
                <a:cubicBezTo>
                  <a:pt x="2" y="147"/>
                  <a:pt x="0" y="152"/>
                  <a:pt x="3" y="156"/>
                </a:cubicBezTo>
                <a:cubicBezTo>
                  <a:pt x="3" y="157"/>
                  <a:pt x="4" y="158"/>
                  <a:pt x="5" y="159"/>
                </a:cubicBezTo>
                <a:cubicBezTo>
                  <a:pt x="5" y="159"/>
                  <a:pt x="5" y="159"/>
                  <a:pt x="5" y="159"/>
                </a:cubicBezTo>
                <a:cubicBezTo>
                  <a:pt x="140" y="237"/>
                  <a:pt x="140" y="237"/>
                  <a:pt x="140" y="237"/>
                </a:cubicBezTo>
                <a:cubicBezTo>
                  <a:pt x="143" y="239"/>
                  <a:pt x="146" y="239"/>
                  <a:pt x="149" y="237"/>
                </a:cubicBezTo>
                <a:cubicBezTo>
                  <a:pt x="283" y="160"/>
                  <a:pt x="283" y="160"/>
                  <a:pt x="283" y="160"/>
                </a:cubicBezTo>
                <a:cubicBezTo>
                  <a:pt x="287" y="157"/>
                  <a:pt x="288" y="152"/>
                  <a:pt x="286" y="147"/>
                </a:cubicBezTo>
                <a:cubicBezTo>
                  <a:pt x="285" y="146"/>
                  <a:pt x="284" y="145"/>
                  <a:pt x="283" y="144"/>
                </a:cubicBezTo>
                <a:close/>
                <a:moveTo>
                  <a:pt x="283" y="209"/>
                </a:moveTo>
                <a:cubicBezTo>
                  <a:pt x="258" y="195"/>
                  <a:pt x="258" y="195"/>
                  <a:pt x="258" y="195"/>
                </a:cubicBezTo>
                <a:cubicBezTo>
                  <a:pt x="240" y="205"/>
                  <a:pt x="240" y="205"/>
                  <a:pt x="240" y="205"/>
                </a:cubicBezTo>
                <a:cubicBezTo>
                  <a:pt x="261" y="217"/>
                  <a:pt x="261" y="217"/>
                  <a:pt x="261" y="217"/>
                </a:cubicBezTo>
                <a:cubicBezTo>
                  <a:pt x="144" y="284"/>
                  <a:pt x="144" y="284"/>
                  <a:pt x="144" y="284"/>
                </a:cubicBezTo>
                <a:cubicBezTo>
                  <a:pt x="28" y="217"/>
                  <a:pt x="28" y="217"/>
                  <a:pt x="28" y="217"/>
                </a:cubicBezTo>
                <a:cubicBezTo>
                  <a:pt x="49" y="205"/>
                  <a:pt x="49" y="205"/>
                  <a:pt x="49" y="205"/>
                </a:cubicBezTo>
                <a:cubicBezTo>
                  <a:pt x="31" y="195"/>
                  <a:pt x="31" y="195"/>
                  <a:pt x="31" y="195"/>
                </a:cubicBezTo>
                <a:cubicBezTo>
                  <a:pt x="6" y="210"/>
                  <a:pt x="6" y="210"/>
                  <a:pt x="6" y="210"/>
                </a:cubicBezTo>
                <a:cubicBezTo>
                  <a:pt x="2" y="212"/>
                  <a:pt x="0" y="217"/>
                  <a:pt x="3" y="222"/>
                </a:cubicBezTo>
                <a:cubicBezTo>
                  <a:pt x="3" y="223"/>
                  <a:pt x="4" y="223"/>
                  <a:pt x="5" y="224"/>
                </a:cubicBezTo>
                <a:cubicBezTo>
                  <a:pt x="5" y="224"/>
                  <a:pt x="5" y="224"/>
                  <a:pt x="5" y="224"/>
                </a:cubicBezTo>
                <a:cubicBezTo>
                  <a:pt x="140" y="302"/>
                  <a:pt x="140" y="302"/>
                  <a:pt x="140" y="302"/>
                </a:cubicBezTo>
                <a:cubicBezTo>
                  <a:pt x="141" y="303"/>
                  <a:pt x="143" y="303"/>
                  <a:pt x="144" y="303"/>
                </a:cubicBezTo>
                <a:cubicBezTo>
                  <a:pt x="146" y="303"/>
                  <a:pt x="147" y="303"/>
                  <a:pt x="149" y="302"/>
                </a:cubicBezTo>
                <a:cubicBezTo>
                  <a:pt x="283" y="225"/>
                  <a:pt x="283" y="225"/>
                  <a:pt x="283" y="225"/>
                </a:cubicBezTo>
                <a:cubicBezTo>
                  <a:pt x="287" y="222"/>
                  <a:pt x="288" y="217"/>
                  <a:pt x="286" y="213"/>
                </a:cubicBezTo>
                <a:cubicBezTo>
                  <a:pt x="285" y="211"/>
                  <a:pt x="284" y="210"/>
                  <a:pt x="283" y="209"/>
                </a:cubicBezTo>
                <a:close/>
                <a:moveTo>
                  <a:pt x="283" y="209"/>
                </a:moveTo>
                <a:cubicBezTo>
                  <a:pt x="283" y="209"/>
                  <a:pt x="283" y="209"/>
                  <a:pt x="283" y="209"/>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nvGrpSpPr>
          <p:cNvPr id="38" name="组合 37"/>
          <p:cNvGrpSpPr/>
          <p:nvPr/>
        </p:nvGrpSpPr>
        <p:grpSpPr>
          <a:xfrm>
            <a:off x="7369568" y="3381174"/>
            <a:ext cx="365136" cy="311291"/>
            <a:chOff x="1555751" y="-1588"/>
            <a:chExt cx="6032500" cy="5143500"/>
          </a:xfrm>
          <a:solidFill>
            <a:schemeClr val="bg1"/>
          </a:solidFill>
        </p:grpSpPr>
        <p:sp>
          <p:nvSpPr>
            <p:cNvPr id="39" name="Freeform 38"/>
            <p:cNvSpPr/>
            <p:nvPr/>
          </p:nvSpPr>
          <p:spPr bwMode="auto">
            <a:xfrm>
              <a:off x="1555751" y="-1588"/>
              <a:ext cx="6032500" cy="5143500"/>
            </a:xfrm>
            <a:custGeom>
              <a:avLst/>
              <a:gdLst>
                <a:gd name="T0" fmla="*/ 3394 w 3847"/>
                <a:gd name="T1" fmla="*/ 1118 h 3276"/>
                <a:gd name="T2" fmla="*/ 3394 w 3847"/>
                <a:gd name="T3" fmla="*/ 1118 h 3276"/>
                <a:gd name="T4" fmla="*/ 1949 w 3847"/>
                <a:gd name="T5" fmla="*/ 0 h 3276"/>
                <a:gd name="T6" fmla="*/ 507 w 3847"/>
                <a:gd name="T7" fmla="*/ 1111 h 3276"/>
                <a:gd name="T8" fmla="*/ 0 w 3847"/>
                <a:gd name="T9" fmla="*/ 1694 h 3276"/>
                <a:gd name="T10" fmla="*/ 0 w 3847"/>
                <a:gd name="T11" fmla="*/ 2121 h 3276"/>
                <a:gd name="T12" fmla="*/ 546 w 3847"/>
                <a:gd name="T13" fmla="*/ 2707 h 3276"/>
                <a:gd name="T14" fmla="*/ 838 w 3847"/>
                <a:gd name="T15" fmla="*/ 2707 h 3276"/>
                <a:gd name="T16" fmla="*/ 990 w 3847"/>
                <a:gd name="T17" fmla="*/ 2553 h 3276"/>
                <a:gd name="T18" fmla="*/ 990 w 3847"/>
                <a:gd name="T19" fmla="*/ 1262 h 3276"/>
                <a:gd name="T20" fmla="*/ 838 w 3847"/>
                <a:gd name="T21" fmla="*/ 1109 h 3276"/>
                <a:gd name="T22" fmla="*/ 831 w 3847"/>
                <a:gd name="T23" fmla="*/ 1109 h 3276"/>
                <a:gd name="T24" fmla="*/ 1949 w 3847"/>
                <a:gd name="T25" fmla="*/ 307 h 3276"/>
                <a:gd name="T26" fmla="*/ 3068 w 3847"/>
                <a:gd name="T27" fmla="*/ 1109 h 3276"/>
                <a:gd name="T28" fmla="*/ 3009 w 3847"/>
                <a:gd name="T29" fmla="*/ 1109 h 3276"/>
                <a:gd name="T30" fmla="*/ 2857 w 3847"/>
                <a:gd name="T31" fmla="*/ 1262 h 3276"/>
                <a:gd name="T32" fmla="*/ 2857 w 3847"/>
                <a:gd name="T33" fmla="*/ 2553 h 3276"/>
                <a:gd name="T34" fmla="*/ 2895 w 3847"/>
                <a:gd name="T35" fmla="*/ 2654 h 3276"/>
                <a:gd name="T36" fmla="*/ 1920 w 3847"/>
                <a:gd name="T37" fmla="*/ 3072 h 3276"/>
                <a:gd name="T38" fmla="*/ 1819 w 3847"/>
                <a:gd name="T39" fmla="*/ 3174 h 3276"/>
                <a:gd name="T40" fmla="*/ 1920 w 3847"/>
                <a:gd name="T41" fmla="*/ 3276 h 3276"/>
                <a:gd name="T42" fmla="*/ 3113 w 3847"/>
                <a:gd name="T43" fmla="*/ 2707 h 3276"/>
                <a:gd name="T44" fmla="*/ 3301 w 3847"/>
                <a:gd name="T45" fmla="*/ 2707 h 3276"/>
                <a:gd name="T46" fmla="*/ 3847 w 3847"/>
                <a:gd name="T47" fmla="*/ 2121 h 3276"/>
                <a:gd name="T48" fmla="*/ 3847 w 3847"/>
                <a:gd name="T49" fmla="*/ 1694 h 3276"/>
                <a:gd name="T50" fmla="*/ 3394 w 3847"/>
                <a:gd name="T51" fmla="*/ 1118 h 3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847" h="3276">
                  <a:moveTo>
                    <a:pt x="3394" y="1118"/>
                  </a:moveTo>
                  <a:cubicBezTo>
                    <a:pt x="3394" y="1118"/>
                    <a:pt x="3394" y="1118"/>
                    <a:pt x="3394" y="1118"/>
                  </a:cubicBezTo>
                  <a:cubicBezTo>
                    <a:pt x="3188" y="468"/>
                    <a:pt x="2619" y="0"/>
                    <a:pt x="1949" y="0"/>
                  </a:cubicBezTo>
                  <a:cubicBezTo>
                    <a:pt x="1283" y="0"/>
                    <a:pt x="715" y="465"/>
                    <a:pt x="507" y="1111"/>
                  </a:cubicBezTo>
                  <a:cubicBezTo>
                    <a:pt x="224" y="1132"/>
                    <a:pt x="0" y="1385"/>
                    <a:pt x="0" y="1694"/>
                  </a:cubicBezTo>
                  <a:cubicBezTo>
                    <a:pt x="0" y="2121"/>
                    <a:pt x="0" y="2121"/>
                    <a:pt x="0" y="2121"/>
                  </a:cubicBezTo>
                  <a:cubicBezTo>
                    <a:pt x="0" y="2444"/>
                    <a:pt x="245" y="2707"/>
                    <a:pt x="546" y="2707"/>
                  </a:cubicBezTo>
                  <a:cubicBezTo>
                    <a:pt x="838" y="2707"/>
                    <a:pt x="838" y="2707"/>
                    <a:pt x="838" y="2707"/>
                  </a:cubicBezTo>
                  <a:cubicBezTo>
                    <a:pt x="922" y="2707"/>
                    <a:pt x="990" y="2638"/>
                    <a:pt x="990" y="2553"/>
                  </a:cubicBezTo>
                  <a:cubicBezTo>
                    <a:pt x="990" y="1262"/>
                    <a:pt x="990" y="1262"/>
                    <a:pt x="990" y="1262"/>
                  </a:cubicBezTo>
                  <a:cubicBezTo>
                    <a:pt x="990" y="1177"/>
                    <a:pt x="922" y="1109"/>
                    <a:pt x="838" y="1109"/>
                  </a:cubicBezTo>
                  <a:cubicBezTo>
                    <a:pt x="831" y="1109"/>
                    <a:pt x="831" y="1109"/>
                    <a:pt x="831" y="1109"/>
                  </a:cubicBezTo>
                  <a:cubicBezTo>
                    <a:pt x="1022" y="637"/>
                    <a:pt x="1451" y="307"/>
                    <a:pt x="1949" y="307"/>
                  </a:cubicBezTo>
                  <a:cubicBezTo>
                    <a:pt x="2448" y="307"/>
                    <a:pt x="2877" y="637"/>
                    <a:pt x="3068" y="1109"/>
                  </a:cubicBezTo>
                  <a:cubicBezTo>
                    <a:pt x="3009" y="1109"/>
                    <a:pt x="3009" y="1109"/>
                    <a:pt x="3009" y="1109"/>
                  </a:cubicBezTo>
                  <a:cubicBezTo>
                    <a:pt x="2925" y="1109"/>
                    <a:pt x="2857" y="1177"/>
                    <a:pt x="2857" y="1262"/>
                  </a:cubicBezTo>
                  <a:cubicBezTo>
                    <a:pt x="2857" y="2553"/>
                    <a:pt x="2857" y="2553"/>
                    <a:pt x="2857" y="2553"/>
                  </a:cubicBezTo>
                  <a:cubicBezTo>
                    <a:pt x="2857" y="2592"/>
                    <a:pt x="2872" y="2627"/>
                    <a:pt x="2895" y="2654"/>
                  </a:cubicBezTo>
                  <a:cubicBezTo>
                    <a:pt x="2668" y="2920"/>
                    <a:pt x="2333" y="3072"/>
                    <a:pt x="1920" y="3072"/>
                  </a:cubicBezTo>
                  <a:cubicBezTo>
                    <a:pt x="1864" y="3072"/>
                    <a:pt x="1819" y="3118"/>
                    <a:pt x="1819" y="3174"/>
                  </a:cubicBezTo>
                  <a:cubicBezTo>
                    <a:pt x="1819" y="3231"/>
                    <a:pt x="1864" y="3276"/>
                    <a:pt x="1920" y="3276"/>
                  </a:cubicBezTo>
                  <a:cubicBezTo>
                    <a:pt x="2432" y="3276"/>
                    <a:pt x="2848" y="3066"/>
                    <a:pt x="3113" y="2707"/>
                  </a:cubicBezTo>
                  <a:cubicBezTo>
                    <a:pt x="3301" y="2707"/>
                    <a:pt x="3301" y="2707"/>
                    <a:pt x="3301" y="2707"/>
                  </a:cubicBezTo>
                  <a:cubicBezTo>
                    <a:pt x="3602" y="2707"/>
                    <a:pt x="3847" y="2444"/>
                    <a:pt x="3847" y="2121"/>
                  </a:cubicBezTo>
                  <a:cubicBezTo>
                    <a:pt x="3847" y="1694"/>
                    <a:pt x="3847" y="1694"/>
                    <a:pt x="3847" y="1694"/>
                  </a:cubicBezTo>
                  <a:cubicBezTo>
                    <a:pt x="3847" y="1405"/>
                    <a:pt x="3651" y="1166"/>
                    <a:pt x="3394" y="1118"/>
                  </a:cubicBezTo>
                  <a:close/>
                </a:path>
              </a:pathLst>
            </a:custGeom>
            <a:grpFill/>
            <a:ln>
              <a:noFill/>
            </a:ln>
          </p:spPr>
          <p:txBody>
            <a:bodyPr vert="horz" wrap="square" lIns="91440" tIns="45720" rIns="91440" bIns="45720" numCol="1" anchor="t" anchorCtr="0" compatLnSpc="1"/>
            <a:lstStyle/>
            <a:p>
              <a:endParaRPr lang="zh-CN" altLang="en-US"/>
            </a:p>
          </p:txBody>
        </p:sp>
        <p:sp>
          <p:nvSpPr>
            <p:cNvPr id="40" name="Freeform 39"/>
            <p:cNvSpPr/>
            <p:nvPr/>
          </p:nvSpPr>
          <p:spPr bwMode="auto">
            <a:xfrm>
              <a:off x="2033588" y="2222500"/>
              <a:ext cx="598488" cy="1543050"/>
            </a:xfrm>
            <a:custGeom>
              <a:avLst/>
              <a:gdLst>
                <a:gd name="T0" fmla="*/ 381 w 381"/>
                <a:gd name="T1" fmla="*/ 340 h 983"/>
                <a:gd name="T2" fmla="*/ 381 w 381"/>
                <a:gd name="T3" fmla="*/ 983 h 983"/>
                <a:gd name="T4" fmla="*/ 241 w 381"/>
                <a:gd name="T5" fmla="*/ 983 h 983"/>
                <a:gd name="T6" fmla="*/ 0 w 381"/>
                <a:gd name="T7" fmla="*/ 705 h 983"/>
                <a:gd name="T8" fmla="*/ 0 w 381"/>
                <a:gd name="T9" fmla="*/ 278 h 983"/>
                <a:gd name="T10" fmla="*/ 8 w 381"/>
                <a:gd name="T11" fmla="*/ 209 h 983"/>
                <a:gd name="T12" fmla="*/ 13 w 381"/>
                <a:gd name="T13" fmla="*/ 193 h 983"/>
                <a:gd name="T14" fmla="*/ 34 w 381"/>
                <a:gd name="T15" fmla="*/ 138 h 983"/>
                <a:gd name="T16" fmla="*/ 36 w 381"/>
                <a:gd name="T17" fmla="*/ 132 h 983"/>
                <a:gd name="T18" fmla="*/ 128 w 381"/>
                <a:gd name="T19" fmla="*/ 34 h 983"/>
                <a:gd name="T20" fmla="*/ 178 w 381"/>
                <a:gd name="T21" fmla="*/ 11 h 983"/>
                <a:gd name="T22" fmla="*/ 184 w 381"/>
                <a:gd name="T23" fmla="*/ 9 h 983"/>
                <a:gd name="T24" fmla="*/ 241 w 381"/>
                <a:gd name="T25" fmla="*/ 0 h 983"/>
                <a:gd name="T26" fmla="*/ 381 w 381"/>
                <a:gd name="T27" fmla="*/ 0 h 983"/>
                <a:gd name="T28" fmla="*/ 381 w 381"/>
                <a:gd name="T29" fmla="*/ 340 h 9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81" h="983">
                  <a:moveTo>
                    <a:pt x="381" y="340"/>
                  </a:moveTo>
                  <a:cubicBezTo>
                    <a:pt x="381" y="983"/>
                    <a:pt x="381" y="983"/>
                    <a:pt x="381" y="983"/>
                  </a:cubicBezTo>
                  <a:cubicBezTo>
                    <a:pt x="241" y="983"/>
                    <a:pt x="241" y="983"/>
                    <a:pt x="241" y="983"/>
                  </a:cubicBezTo>
                  <a:cubicBezTo>
                    <a:pt x="108" y="983"/>
                    <a:pt x="0" y="858"/>
                    <a:pt x="0" y="705"/>
                  </a:cubicBezTo>
                  <a:cubicBezTo>
                    <a:pt x="0" y="278"/>
                    <a:pt x="0" y="278"/>
                    <a:pt x="0" y="278"/>
                  </a:cubicBezTo>
                  <a:cubicBezTo>
                    <a:pt x="0" y="254"/>
                    <a:pt x="3" y="231"/>
                    <a:pt x="8" y="209"/>
                  </a:cubicBezTo>
                  <a:cubicBezTo>
                    <a:pt x="10" y="203"/>
                    <a:pt x="11" y="198"/>
                    <a:pt x="13" y="193"/>
                  </a:cubicBezTo>
                  <a:cubicBezTo>
                    <a:pt x="18" y="174"/>
                    <a:pt x="25" y="155"/>
                    <a:pt x="34" y="138"/>
                  </a:cubicBezTo>
                  <a:cubicBezTo>
                    <a:pt x="36" y="132"/>
                    <a:pt x="36" y="132"/>
                    <a:pt x="36" y="132"/>
                  </a:cubicBezTo>
                  <a:cubicBezTo>
                    <a:pt x="59" y="90"/>
                    <a:pt x="91" y="57"/>
                    <a:pt x="128" y="34"/>
                  </a:cubicBezTo>
                  <a:cubicBezTo>
                    <a:pt x="144" y="24"/>
                    <a:pt x="161" y="16"/>
                    <a:pt x="178" y="11"/>
                  </a:cubicBezTo>
                  <a:cubicBezTo>
                    <a:pt x="180" y="10"/>
                    <a:pt x="182" y="9"/>
                    <a:pt x="184" y="9"/>
                  </a:cubicBezTo>
                  <a:cubicBezTo>
                    <a:pt x="202" y="3"/>
                    <a:pt x="221" y="0"/>
                    <a:pt x="241" y="0"/>
                  </a:cubicBezTo>
                  <a:cubicBezTo>
                    <a:pt x="381" y="0"/>
                    <a:pt x="381" y="0"/>
                    <a:pt x="381" y="0"/>
                  </a:cubicBezTo>
                  <a:lnTo>
                    <a:pt x="381" y="340"/>
                  </a:lnTo>
                  <a:close/>
                </a:path>
              </a:pathLst>
            </a:custGeom>
            <a:grpFill/>
            <a:ln>
              <a:noFill/>
            </a:ln>
          </p:spPr>
          <p:txBody>
            <a:bodyPr vert="horz" wrap="square" lIns="91440" tIns="45720" rIns="91440" bIns="45720" numCol="1" anchor="t" anchorCtr="0" compatLnSpc="1"/>
            <a:lstStyle/>
            <a:p>
              <a:endParaRPr lang="zh-CN" altLang="en-US"/>
            </a:p>
          </p:txBody>
        </p:sp>
        <p:sp>
          <p:nvSpPr>
            <p:cNvPr id="41" name="Freeform 40"/>
            <p:cNvSpPr/>
            <p:nvPr/>
          </p:nvSpPr>
          <p:spPr bwMode="auto">
            <a:xfrm>
              <a:off x="6513513" y="2222500"/>
              <a:ext cx="598488" cy="1543050"/>
            </a:xfrm>
            <a:custGeom>
              <a:avLst/>
              <a:gdLst>
                <a:gd name="T0" fmla="*/ 380 w 381"/>
                <a:gd name="T1" fmla="*/ 705 h 983"/>
                <a:gd name="T2" fmla="*/ 139 w 381"/>
                <a:gd name="T3" fmla="*/ 983 h 983"/>
                <a:gd name="T4" fmla="*/ 0 w 381"/>
                <a:gd name="T5" fmla="*/ 983 h 983"/>
                <a:gd name="T6" fmla="*/ 0 w 381"/>
                <a:gd name="T7" fmla="*/ 0 h 983"/>
                <a:gd name="T8" fmla="*/ 139 w 381"/>
                <a:gd name="T9" fmla="*/ 0 h 983"/>
                <a:gd name="T10" fmla="*/ 309 w 381"/>
                <a:gd name="T11" fmla="*/ 81 h 983"/>
                <a:gd name="T12" fmla="*/ 380 w 381"/>
                <a:gd name="T13" fmla="*/ 278 h 983"/>
                <a:gd name="T14" fmla="*/ 380 w 381"/>
                <a:gd name="T15" fmla="*/ 705 h 9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1" h="983">
                  <a:moveTo>
                    <a:pt x="380" y="705"/>
                  </a:moveTo>
                  <a:cubicBezTo>
                    <a:pt x="380" y="858"/>
                    <a:pt x="272" y="983"/>
                    <a:pt x="139" y="983"/>
                  </a:cubicBezTo>
                  <a:cubicBezTo>
                    <a:pt x="0" y="983"/>
                    <a:pt x="0" y="983"/>
                    <a:pt x="0" y="983"/>
                  </a:cubicBezTo>
                  <a:cubicBezTo>
                    <a:pt x="0" y="0"/>
                    <a:pt x="0" y="0"/>
                    <a:pt x="0" y="0"/>
                  </a:cubicBezTo>
                  <a:cubicBezTo>
                    <a:pt x="139" y="0"/>
                    <a:pt x="139" y="0"/>
                    <a:pt x="139" y="0"/>
                  </a:cubicBezTo>
                  <a:cubicBezTo>
                    <a:pt x="205" y="0"/>
                    <a:pt x="265" y="31"/>
                    <a:pt x="309" y="81"/>
                  </a:cubicBezTo>
                  <a:cubicBezTo>
                    <a:pt x="356" y="136"/>
                    <a:pt x="381" y="206"/>
                    <a:pt x="380" y="278"/>
                  </a:cubicBezTo>
                  <a:lnTo>
                    <a:pt x="380" y="705"/>
                  </a:lnTo>
                  <a:close/>
                </a:path>
              </a:pathLst>
            </a:custGeom>
            <a:grpFill/>
            <a:ln>
              <a:noFill/>
            </a:ln>
          </p:spPr>
          <p:txBody>
            <a:bodyPr vert="horz" wrap="square" lIns="91440" tIns="45720" rIns="91440" bIns="45720" numCol="1" anchor="t" anchorCtr="0" compatLnSpc="1"/>
            <a:lstStyle/>
            <a:p>
              <a:endParaRPr lang="zh-CN" altLang="en-US"/>
            </a:p>
          </p:txBody>
        </p:sp>
      </p:grpSp>
      <p:sp>
        <p:nvSpPr>
          <p:cNvPr id="42" name="Google Shape;466;p11"/>
          <p:cNvSpPr txBox="1"/>
          <p:nvPr/>
        </p:nvSpPr>
        <p:spPr>
          <a:xfrm>
            <a:off x="1164706" y="1836659"/>
            <a:ext cx="2999953" cy="2354450"/>
          </a:xfrm>
          <a:prstGeom prst="rect">
            <a:avLst/>
          </a:prstGeom>
          <a:noFill/>
          <a:ln>
            <a:noFill/>
          </a:ln>
        </p:spPr>
        <p:txBody>
          <a:bodyPr spcFirstLastPara="1" wrap="square" lIns="91425" tIns="45700" rIns="91425" bIns="45700" anchor="t" anchorCtr="0">
            <a:spAutoFit/>
          </a:bodyPr>
          <a:lstStyle/>
          <a:p>
            <a:pPr algn="just">
              <a:lnSpc>
                <a:spcPct val="150000"/>
              </a:lnSpc>
            </a:pPr>
            <a:r>
              <a:rPr lang="en-US" altLang="zh-CN" sz="1400" dirty="0" smtClean="0">
                <a:solidFill>
                  <a:srgbClr val="00B0F0"/>
                </a:solidFill>
                <a:latin typeface="Century Gothic" panose="020B0502020202020204" pitchFamily="34" charset="0"/>
                <a:ea typeface="微软雅黑" panose="020B0503020204020204" pitchFamily="34" charset="-122"/>
                <a:cs typeface="Calibri" panose="020F0502020204030204" pitchFamily="34" charset="0"/>
                <a:sym typeface="+mn-ea"/>
              </a:rPr>
              <a:t>Pre-Incident Scope</a:t>
            </a:r>
            <a:endParaRPr lang="en-US" altLang="zh-CN" sz="1400" dirty="0">
              <a:solidFill>
                <a:srgbClr val="00B0F0"/>
              </a:solidFill>
              <a:latin typeface="Century Gothic" panose="020B0502020202020204" pitchFamily="34" charset="0"/>
              <a:ea typeface="微软雅黑" panose="020B0503020204020204" pitchFamily="34" charset="-122"/>
              <a:cs typeface="Calibri" panose="020F0502020204030204" pitchFamily="34" charset="0"/>
              <a:sym typeface="+mn-ea"/>
            </a:endParaRPr>
          </a:p>
          <a:p>
            <a:pPr marL="342900" indent="-342900">
              <a:buFont typeface="+mj-lt"/>
              <a:buAutoNum type="arabicPeriod"/>
            </a:pPr>
            <a:r>
              <a:rPr lang="en-MY"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Provide external vulnerability assessment to determine public facing live hosts and respective listening ports</a:t>
            </a:r>
            <a:endParaRPr lang="en-MY"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p>
            <a:pPr marL="342900" indent="-342900">
              <a:buFont typeface="+mj-lt"/>
              <a:buAutoNum type="arabicPeriod"/>
            </a:pPr>
            <a:r>
              <a:rPr lang="en-MY"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provide vulnerabilities, threat and risks based on possible attack surface</a:t>
            </a:r>
            <a:endParaRPr lang="en-MY"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p>
            <a:pPr marL="342900" indent="-342900">
              <a:buFont typeface="+mj-lt"/>
              <a:buAutoNum type="arabicPeriod"/>
            </a:pPr>
            <a:r>
              <a:rPr lang="en-MY"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provide recommendation on fixes</a:t>
            </a:r>
            <a:endParaRPr lang="en-MY"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795C62BC-63D8-4176-937B-D5EBCAA09FF2}" type="slidenum">
              <a:rPr lang="zh-CN" altLang="en-US" smtClean="0"/>
            </a:fld>
            <a:endParaRPr lang="zh-CN" altLang="en-US"/>
          </a:p>
        </p:txBody>
      </p:sp>
      <p:sp>
        <p:nvSpPr>
          <p:cNvPr id="3" name="Title 2"/>
          <p:cNvSpPr>
            <a:spLocks noGrp="1"/>
          </p:cNvSpPr>
          <p:nvPr>
            <p:ph type="ctrTitle"/>
          </p:nvPr>
        </p:nvSpPr>
        <p:spPr/>
        <p:txBody>
          <a:bodyPr>
            <a:normAutofit/>
          </a:bodyPr>
          <a:lstStyle/>
          <a:p>
            <a:r>
              <a:rPr lang="en-MY" dirty="0"/>
              <a:t>Sangfor IR Offering Package</a:t>
            </a:r>
            <a:endParaRPr lang="en-US" dirty="0"/>
          </a:p>
        </p:txBody>
      </p:sp>
      <p:grpSp>
        <p:nvGrpSpPr>
          <p:cNvPr id="6" name="组合 5"/>
          <p:cNvGrpSpPr/>
          <p:nvPr/>
        </p:nvGrpSpPr>
        <p:grpSpPr>
          <a:xfrm>
            <a:off x="4144747" y="1836659"/>
            <a:ext cx="3774170" cy="3450859"/>
            <a:chOff x="4203095" y="1531861"/>
            <a:chExt cx="3774170" cy="3450859"/>
          </a:xfrm>
        </p:grpSpPr>
        <p:sp>
          <p:nvSpPr>
            <p:cNvPr id="26" name="Text Box 25"/>
            <p:cNvSpPr txBox="1"/>
            <p:nvPr/>
          </p:nvSpPr>
          <p:spPr>
            <a:xfrm>
              <a:off x="5034409" y="2842175"/>
              <a:ext cx="2169590" cy="830997"/>
            </a:xfrm>
            <a:prstGeom prst="rect">
              <a:avLst/>
            </a:prstGeom>
            <a:noFill/>
          </p:spPr>
          <p:txBody>
            <a:bodyPr wrap="square" rtlCol="0">
              <a:spAutoFit/>
            </a:bodyPr>
            <a:lstStyle/>
            <a:p>
              <a:pPr algn="ctr"/>
              <a:r>
                <a:rPr lang="en-US" sz="2400" b="1" dirty="0">
                  <a:solidFill>
                    <a:srgbClr val="00B0F0"/>
                  </a:solidFill>
                </a:rPr>
                <a:t>Premium Package</a:t>
              </a:r>
              <a:endParaRPr lang="en-US" sz="2400" b="1" dirty="0">
                <a:solidFill>
                  <a:srgbClr val="00B0F0"/>
                </a:solidFill>
              </a:endParaRPr>
            </a:p>
          </p:txBody>
        </p:sp>
        <p:sp>
          <p:nvSpPr>
            <p:cNvPr id="4" name="椭圆 3"/>
            <p:cNvSpPr/>
            <p:nvPr/>
          </p:nvSpPr>
          <p:spPr>
            <a:xfrm>
              <a:off x="4596024" y="1876119"/>
              <a:ext cx="2999953" cy="2999953"/>
            </a:xfrm>
            <a:prstGeom prst="ellipse">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椭圆 4"/>
            <p:cNvSpPr/>
            <p:nvPr/>
          </p:nvSpPr>
          <p:spPr>
            <a:xfrm>
              <a:off x="4203095" y="2850656"/>
              <a:ext cx="733562" cy="7335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rgbClr val="00B0F0"/>
                </a:solidFill>
              </a:endParaRPr>
            </a:p>
          </p:txBody>
        </p:sp>
        <p:sp>
          <p:nvSpPr>
            <p:cNvPr id="24" name="椭圆 23"/>
            <p:cNvSpPr/>
            <p:nvPr/>
          </p:nvSpPr>
          <p:spPr>
            <a:xfrm>
              <a:off x="5729219" y="1531861"/>
              <a:ext cx="733562" cy="7335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rgbClr val="00B0F0"/>
                </a:solidFill>
              </a:endParaRPr>
            </a:p>
          </p:txBody>
        </p:sp>
        <p:sp>
          <p:nvSpPr>
            <p:cNvPr id="25" name="椭圆 24"/>
            <p:cNvSpPr/>
            <p:nvPr/>
          </p:nvSpPr>
          <p:spPr>
            <a:xfrm>
              <a:off x="7243703" y="2850656"/>
              <a:ext cx="733562" cy="7335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rgbClr val="00B0F0"/>
                </a:solidFill>
              </a:endParaRPr>
            </a:p>
          </p:txBody>
        </p:sp>
        <p:sp>
          <p:nvSpPr>
            <p:cNvPr id="27" name="椭圆 26"/>
            <p:cNvSpPr/>
            <p:nvPr/>
          </p:nvSpPr>
          <p:spPr>
            <a:xfrm>
              <a:off x="6631168" y="4249158"/>
              <a:ext cx="733562" cy="7335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rgbClr val="00B0F0"/>
                </a:solidFill>
              </a:endParaRPr>
            </a:p>
          </p:txBody>
        </p:sp>
        <p:sp>
          <p:nvSpPr>
            <p:cNvPr id="29" name="椭圆 28"/>
            <p:cNvSpPr/>
            <p:nvPr/>
          </p:nvSpPr>
          <p:spPr>
            <a:xfrm>
              <a:off x="4897190" y="4249158"/>
              <a:ext cx="733562" cy="7335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rgbClr val="00B0F0"/>
                </a:solidFill>
              </a:endParaRPr>
            </a:p>
          </p:txBody>
        </p:sp>
      </p:grpSp>
      <p:sp>
        <p:nvSpPr>
          <p:cNvPr id="30" name="Freeform 9"/>
          <p:cNvSpPr>
            <a:spLocks noEditPoints="1"/>
          </p:cNvSpPr>
          <p:nvPr/>
        </p:nvSpPr>
        <p:spPr bwMode="auto">
          <a:xfrm>
            <a:off x="5889228" y="2048071"/>
            <a:ext cx="305527" cy="317714"/>
          </a:xfrm>
          <a:custGeom>
            <a:avLst/>
            <a:gdLst>
              <a:gd name="T0" fmla="*/ 293 w 347"/>
              <a:gd name="T1" fmla="*/ 151 h 360"/>
              <a:gd name="T2" fmla="*/ 289 w 347"/>
              <a:gd name="T3" fmla="*/ 26 h 360"/>
              <a:gd name="T4" fmla="*/ 25 w 347"/>
              <a:gd name="T5" fmla="*/ 29 h 360"/>
              <a:gd name="T6" fmla="*/ 28 w 347"/>
              <a:gd name="T7" fmla="*/ 334 h 360"/>
              <a:gd name="T8" fmla="*/ 157 w 347"/>
              <a:gd name="T9" fmla="*/ 347 h 360"/>
              <a:gd name="T10" fmla="*/ 12 w 347"/>
              <a:gd name="T11" fmla="*/ 360 h 360"/>
              <a:gd name="T12" fmla="*/ 0 w 347"/>
              <a:gd name="T13" fmla="*/ 13 h 360"/>
              <a:gd name="T14" fmla="*/ 306 w 347"/>
              <a:gd name="T15" fmla="*/ 0 h 360"/>
              <a:gd name="T16" fmla="*/ 318 w 347"/>
              <a:gd name="T17" fmla="*/ 151 h 360"/>
              <a:gd name="T18" fmla="*/ 59 w 347"/>
              <a:gd name="T19" fmla="*/ 83 h 360"/>
              <a:gd name="T20" fmla="*/ 261 w 347"/>
              <a:gd name="T21" fmla="*/ 96 h 360"/>
              <a:gd name="T22" fmla="*/ 59 w 347"/>
              <a:gd name="T23" fmla="*/ 109 h 360"/>
              <a:gd name="T24" fmla="*/ 59 w 347"/>
              <a:gd name="T25" fmla="*/ 83 h 360"/>
              <a:gd name="T26" fmla="*/ 146 w 347"/>
              <a:gd name="T27" fmla="*/ 166 h 360"/>
              <a:gd name="T28" fmla="*/ 146 w 347"/>
              <a:gd name="T29" fmla="*/ 191 h 360"/>
              <a:gd name="T30" fmla="*/ 48 w 347"/>
              <a:gd name="T31" fmla="*/ 179 h 360"/>
              <a:gd name="T32" fmla="*/ 61 w 347"/>
              <a:gd name="T33" fmla="*/ 249 h 360"/>
              <a:gd name="T34" fmla="*/ 159 w 347"/>
              <a:gd name="T35" fmla="*/ 261 h 360"/>
              <a:gd name="T36" fmla="*/ 61 w 347"/>
              <a:gd name="T37" fmla="*/ 274 h 360"/>
              <a:gd name="T38" fmla="*/ 61 w 347"/>
              <a:gd name="T39" fmla="*/ 249 h 360"/>
              <a:gd name="T40" fmla="*/ 200 w 347"/>
              <a:gd name="T41" fmla="*/ 166 h 360"/>
              <a:gd name="T42" fmla="*/ 200 w 347"/>
              <a:gd name="T43" fmla="*/ 191 h 360"/>
              <a:gd name="T44" fmla="*/ 170 w 347"/>
              <a:gd name="T45" fmla="*/ 179 h 360"/>
              <a:gd name="T46" fmla="*/ 191 w 347"/>
              <a:gd name="T47" fmla="*/ 253 h 360"/>
              <a:gd name="T48" fmla="*/ 210 w 347"/>
              <a:gd name="T49" fmla="*/ 232 h 360"/>
              <a:gd name="T50" fmla="*/ 223 w 347"/>
              <a:gd name="T51" fmla="*/ 205 h 360"/>
              <a:gd name="T52" fmla="*/ 269 w 347"/>
              <a:gd name="T53" fmla="*/ 205 h 360"/>
              <a:gd name="T54" fmla="*/ 316 w 347"/>
              <a:gd name="T55" fmla="*/ 205 h 360"/>
              <a:gd name="T56" fmla="*/ 328 w 347"/>
              <a:gd name="T57" fmla="*/ 232 h 360"/>
              <a:gd name="T58" fmla="*/ 347 w 347"/>
              <a:gd name="T59" fmla="*/ 253 h 360"/>
              <a:gd name="T60" fmla="*/ 346 w 347"/>
              <a:gd name="T61" fmla="*/ 285 h 360"/>
              <a:gd name="T62" fmla="*/ 328 w 347"/>
              <a:gd name="T63" fmla="*/ 310 h 360"/>
              <a:gd name="T64" fmla="*/ 314 w 347"/>
              <a:gd name="T65" fmla="*/ 334 h 360"/>
              <a:gd name="T66" fmla="*/ 269 w 347"/>
              <a:gd name="T67" fmla="*/ 334 h 360"/>
              <a:gd name="T68" fmla="*/ 224 w 347"/>
              <a:gd name="T69" fmla="*/ 334 h 360"/>
              <a:gd name="T70" fmla="*/ 210 w 347"/>
              <a:gd name="T71" fmla="*/ 310 h 360"/>
              <a:gd name="T72" fmla="*/ 192 w 347"/>
              <a:gd name="T73" fmla="*/ 285 h 360"/>
              <a:gd name="T74" fmla="*/ 191 w 347"/>
              <a:gd name="T75" fmla="*/ 253 h 360"/>
              <a:gd name="T76" fmla="*/ 296 w 347"/>
              <a:gd name="T77" fmla="*/ 269 h 360"/>
              <a:gd name="T78" fmla="*/ 242 w 347"/>
              <a:gd name="T79" fmla="*/ 269 h 360"/>
              <a:gd name="T80" fmla="*/ 269 w 347"/>
              <a:gd name="T81" fmla="*/ 296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7" h="360">
                <a:moveTo>
                  <a:pt x="306" y="164"/>
                </a:moveTo>
                <a:cubicBezTo>
                  <a:pt x="298" y="164"/>
                  <a:pt x="293" y="158"/>
                  <a:pt x="293" y="151"/>
                </a:cubicBezTo>
                <a:cubicBezTo>
                  <a:pt x="293" y="29"/>
                  <a:pt x="293" y="29"/>
                  <a:pt x="293" y="29"/>
                </a:cubicBezTo>
                <a:cubicBezTo>
                  <a:pt x="293" y="27"/>
                  <a:pt x="291" y="26"/>
                  <a:pt x="289" y="26"/>
                </a:cubicBezTo>
                <a:cubicBezTo>
                  <a:pt x="28" y="26"/>
                  <a:pt x="28" y="26"/>
                  <a:pt x="28" y="26"/>
                </a:cubicBezTo>
                <a:cubicBezTo>
                  <a:pt x="27" y="26"/>
                  <a:pt x="25" y="27"/>
                  <a:pt x="25" y="29"/>
                </a:cubicBezTo>
                <a:cubicBezTo>
                  <a:pt x="25" y="331"/>
                  <a:pt x="25" y="331"/>
                  <a:pt x="25" y="331"/>
                </a:cubicBezTo>
                <a:cubicBezTo>
                  <a:pt x="25" y="333"/>
                  <a:pt x="27" y="334"/>
                  <a:pt x="28" y="334"/>
                </a:cubicBezTo>
                <a:cubicBezTo>
                  <a:pt x="145" y="334"/>
                  <a:pt x="145" y="334"/>
                  <a:pt x="145" y="334"/>
                </a:cubicBezTo>
                <a:cubicBezTo>
                  <a:pt x="152" y="334"/>
                  <a:pt x="157" y="340"/>
                  <a:pt x="157" y="347"/>
                </a:cubicBezTo>
                <a:cubicBezTo>
                  <a:pt x="157" y="354"/>
                  <a:pt x="152" y="360"/>
                  <a:pt x="145" y="360"/>
                </a:cubicBezTo>
                <a:cubicBezTo>
                  <a:pt x="12" y="360"/>
                  <a:pt x="12" y="360"/>
                  <a:pt x="12" y="360"/>
                </a:cubicBezTo>
                <a:cubicBezTo>
                  <a:pt x="5" y="360"/>
                  <a:pt x="0" y="354"/>
                  <a:pt x="0" y="347"/>
                </a:cubicBezTo>
                <a:cubicBezTo>
                  <a:pt x="0" y="13"/>
                  <a:pt x="0" y="13"/>
                  <a:pt x="0" y="13"/>
                </a:cubicBezTo>
                <a:cubicBezTo>
                  <a:pt x="0" y="6"/>
                  <a:pt x="5" y="0"/>
                  <a:pt x="12" y="0"/>
                </a:cubicBezTo>
                <a:cubicBezTo>
                  <a:pt x="306" y="0"/>
                  <a:pt x="306" y="0"/>
                  <a:pt x="306" y="0"/>
                </a:cubicBezTo>
                <a:cubicBezTo>
                  <a:pt x="313" y="0"/>
                  <a:pt x="318" y="6"/>
                  <a:pt x="318" y="13"/>
                </a:cubicBezTo>
                <a:cubicBezTo>
                  <a:pt x="318" y="151"/>
                  <a:pt x="318" y="151"/>
                  <a:pt x="318" y="151"/>
                </a:cubicBezTo>
                <a:cubicBezTo>
                  <a:pt x="318" y="158"/>
                  <a:pt x="313" y="164"/>
                  <a:pt x="306" y="164"/>
                </a:cubicBezTo>
                <a:close/>
                <a:moveTo>
                  <a:pt x="59" y="83"/>
                </a:moveTo>
                <a:cubicBezTo>
                  <a:pt x="248" y="83"/>
                  <a:pt x="248" y="83"/>
                  <a:pt x="248" y="83"/>
                </a:cubicBezTo>
                <a:cubicBezTo>
                  <a:pt x="255" y="83"/>
                  <a:pt x="261" y="89"/>
                  <a:pt x="261" y="96"/>
                </a:cubicBezTo>
                <a:cubicBezTo>
                  <a:pt x="261" y="103"/>
                  <a:pt x="255" y="109"/>
                  <a:pt x="248" y="109"/>
                </a:cubicBezTo>
                <a:cubicBezTo>
                  <a:pt x="59" y="109"/>
                  <a:pt x="59" y="109"/>
                  <a:pt x="59" y="109"/>
                </a:cubicBezTo>
                <a:cubicBezTo>
                  <a:pt x="51" y="109"/>
                  <a:pt x="46" y="103"/>
                  <a:pt x="46" y="96"/>
                </a:cubicBezTo>
                <a:cubicBezTo>
                  <a:pt x="46" y="89"/>
                  <a:pt x="51" y="83"/>
                  <a:pt x="59" y="83"/>
                </a:cubicBezTo>
                <a:close/>
                <a:moveTo>
                  <a:pt x="61" y="166"/>
                </a:moveTo>
                <a:cubicBezTo>
                  <a:pt x="146" y="166"/>
                  <a:pt x="146" y="166"/>
                  <a:pt x="146" y="166"/>
                </a:cubicBezTo>
                <a:cubicBezTo>
                  <a:pt x="153" y="166"/>
                  <a:pt x="159" y="172"/>
                  <a:pt x="159" y="179"/>
                </a:cubicBezTo>
                <a:cubicBezTo>
                  <a:pt x="159" y="186"/>
                  <a:pt x="153" y="191"/>
                  <a:pt x="146" y="191"/>
                </a:cubicBezTo>
                <a:cubicBezTo>
                  <a:pt x="61" y="191"/>
                  <a:pt x="61" y="191"/>
                  <a:pt x="61" y="191"/>
                </a:cubicBezTo>
                <a:cubicBezTo>
                  <a:pt x="53" y="191"/>
                  <a:pt x="48" y="186"/>
                  <a:pt x="48" y="179"/>
                </a:cubicBezTo>
                <a:cubicBezTo>
                  <a:pt x="48" y="172"/>
                  <a:pt x="53" y="166"/>
                  <a:pt x="61" y="166"/>
                </a:cubicBezTo>
                <a:close/>
                <a:moveTo>
                  <a:pt x="61" y="249"/>
                </a:moveTo>
                <a:cubicBezTo>
                  <a:pt x="146" y="249"/>
                  <a:pt x="146" y="249"/>
                  <a:pt x="146" y="249"/>
                </a:cubicBezTo>
                <a:cubicBezTo>
                  <a:pt x="153" y="249"/>
                  <a:pt x="159" y="254"/>
                  <a:pt x="159" y="261"/>
                </a:cubicBezTo>
                <a:cubicBezTo>
                  <a:pt x="159" y="268"/>
                  <a:pt x="153" y="274"/>
                  <a:pt x="146" y="274"/>
                </a:cubicBezTo>
                <a:cubicBezTo>
                  <a:pt x="61" y="274"/>
                  <a:pt x="61" y="274"/>
                  <a:pt x="61" y="274"/>
                </a:cubicBezTo>
                <a:cubicBezTo>
                  <a:pt x="53" y="274"/>
                  <a:pt x="48" y="268"/>
                  <a:pt x="48" y="261"/>
                </a:cubicBezTo>
                <a:cubicBezTo>
                  <a:pt x="48" y="254"/>
                  <a:pt x="53" y="249"/>
                  <a:pt x="61" y="249"/>
                </a:cubicBezTo>
                <a:close/>
                <a:moveTo>
                  <a:pt x="183" y="166"/>
                </a:moveTo>
                <a:cubicBezTo>
                  <a:pt x="200" y="166"/>
                  <a:pt x="200" y="166"/>
                  <a:pt x="200" y="166"/>
                </a:cubicBezTo>
                <a:cubicBezTo>
                  <a:pt x="207" y="166"/>
                  <a:pt x="213" y="172"/>
                  <a:pt x="213" y="179"/>
                </a:cubicBezTo>
                <a:cubicBezTo>
                  <a:pt x="213" y="186"/>
                  <a:pt x="207" y="191"/>
                  <a:pt x="200" y="191"/>
                </a:cubicBezTo>
                <a:cubicBezTo>
                  <a:pt x="183" y="191"/>
                  <a:pt x="183" y="191"/>
                  <a:pt x="183" y="191"/>
                </a:cubicBezTo>
                <a:cubicBezTo>
                  <a:pt x="176" y="191"/>
                  <a:pt x="170" y="186"/>
                  <a:pt x="170" y="179"/>
                </a:cubicBezTo>
                <a:cubicBezTo>
                  <a:pt x="170" y="172"/>
                  <a:pt x="176" y="166"/>
                  <a:pt x="183" y="166"/>
                </a:cubicBezTo>
                <a:close/>
                <a:moveTo>
                  <a:pt x="191" y="253"/>
                </a:moveTo>
                <a:cubicBezTo>
                  <a:pt x="193" y="245"/>
                  <a:pt x="196" y="236"/>
                  <a:pt x="201" y="229"/>
                </a:cubicBezTo>
                <a:cubicBezTo>
                  <a:pt x="204" y="231"/>
                  <a:pt x="207" y="232"/>
                  <a:pt x="210" y="232"/>
                </a:cubicBezTo>
                <a:cubicBezTo>
                  <a:pt x="219" y="232"/>
                  <a:pt x="226" y="224"/>
                  <a:pt x="226" y="215"/>
                </a:cubicBezTo>
                <a:cubicBezTo>
                  <a:pt x="226" y="211"/>
                  <a:pt x="225" y="208"/>
                  <a:pt x="223" y="205"/>
                </a:cubicBezTo>
                <a:cubicBezTo>
                  <a:pt x="232" y="198"/>
                  <a:pt x="242" y="194"/>
                  <a:pt x="253" y="191"/>
                </a:cubicBezTo>
                <a:cubicBezTo>
                  <a:pt x="254" y="199"/>
                  <a:pt x="261" y="205"/>
                  <a:pt x="269" y="205"/>
                </a:cubicBezTo>
                <a:cubicBezTo>
                  <a:pt x="277" y="205"/>
                  <a:pt x="284" y="199"/>
                  <a:pt x="285" y="192"/>
                </a:cubicBezTo>
                <a:cubicBezTo>
                  <a:pt x="296" y="194"/>
                  <a:pt x="307" y="199"/>
                  <a:pt x="316" y="205"/>
                </a:cubicBezTo>
                <a:cubicBezTo>
                  <a:pt x="313" y="208"/>
                  <a:pt x="312" y="212"/>
                  <a:pt x="312" y="215"/>
                </a:cubicBezTo>
                <a:cubicBezTo>
                  <a:pt x="312" y="224"/>
                  <a:pt x="319" y="232"/>
                  <a:pt x="328" y="232"/>
                </a:cubicBezTo>
                <a:cubicBezTo>
                  <a:pt x="331" y="232"/>
                  <a:pt x="335" y="231"/>
                  <a:pt x="337" y="229"/>
                </a:cubicBezTo>
                <a:cubicBezTo>
                  <a:pt x="342" y="236"/>
                  <a:pt x="345" y="245"/>
                  <a:pt x="347" y="253"/>
                </a:cubicBezTo>
                <a:cubicBezTo>
                  <a:pt x="339" y="255"/>
                  <a:pt x="334" y="261"/>
                  <a:pt x="334" y="269"/>
                </a:cubicBezTo>
                <a:cubicBezTo>
                  <a:pt x="334" y="277"/>
                  <a:pt x="339" y="284"/>
                  <a:pt x="346" y="285"/>
                </a:cubicBezTo>
                <a:cubicBezTo>
                  <a:pt x="345" y="294"/>
                  <a:pt x="341" y="303"/>
                  <a:pt x="336" y="311"/>
                </a:cubicBezTo>
                <a:cubicBezTo>
                  <a:pt x="333" y="310"/>
                  <a:pt x="331" y="310"/>
                  <a:pt x="328" y="310"/>
                </a:cubicBezTo>
                <a:cubicBezTo>
                  <a:pt x="319" y="310"/>
                  <a:pt x="312" y="317"/>
                  <a:pt x="312" y="326"/>
                </a:cubicBezTo>
                <a:cubicBezTo>
                  <a:pt x="312" y="329"/>
                  <a:pt x="313" y="332"/>
                  <a:pt x="314" y="334"/>
                </a:cubicBezTo>
                <a:cubicBezTo>
                  <a:pt x="306" y="340"/>
                  <a:pt x="296" y="344"/>
                  <a:pt x="285" y="346"/>
                </a:cubicBezTo>
                <a:cubicBezTo>
                  <a:pt x="284" y="339"/>
                  <a:pt x="277" y="334"/>
                  <a:pt x="269" y="334"/>
                </a:cubicBezTo>
                <a:cubicBezTo>
                  <a:pt x="261" y="334"/>
                  <a:pt x="255" y="339"/>
                  <a:pt x="253" y="347"/>
                </a:cubicBezTo>
                <a:cubicBezTo>
                  <a:pt x="243" y="344"/>
                  <a:pt x="233" y="340"/>
                  <a:pt x="224" y="334"/>
                </a:cubicBezTo>
                <a:cubicBezTo>
                  <a:pt x="226" y="332"/>
                  <a:pt x="226" y="329"/>
                  <a:pt x="226" y="326"/>
                </a:cubicBezTo>
                <a:cubicBezTo>
                  <a:pt x="226" y="317"/>
                  <a:pt x="219" y="310"/>
                  <a:pt x="210" y="310"/>
                </a:cubicBezTo>
                <a:cubicBezTo>
                  <a:pt x="207" y="310"/>
                  <a:pt x="205" y="310"/>
                  <a:pt x="202" y="312"/>
                </a:cubicBezTo>
                <a:cubicBezTo>
                  <a:pt x="197" y="304"/>
                  <a:pt x="193" y="295"/>
                  <a:pt x="192" y="285"/>
                </a:cubicBezTo>
                <a:cubicBezTo>
                  <a:pt x="199" y="284"/>
                  <a:pt x="205" y="277"/>
                  <a:pt x="205" y="269"/>
                </a:cubicBezTo>
                <a:cubicBezTo>
                  <a:pt x="205" y="261"/>
                  <a:pt x="199" y="255"/>
                  <a:pt x="191" y="253"/>
                </a:cubicBezTo>
                <a:close/>
                <a:moveTo>
                  <a:pt x="269" y="296"/>
                </a:moveTo>
                <a:cubicBezTo>
                  <a:pt x="284" y="296"/>
                  <a:pt x="296" y="284"/>
                  <a:pt x="296" y="269"/>
                </a:cubicBezTo>
                <a:cubicBezTo>
                  <a:pt x="296" y="254"/>
                  <a:pt x="284" y="242"/>
                  <a:pt x="269" y="242"/>
                </a:cubicBezTo>
                <a:cubicBezTo>
                  <a:pt x="254" y="242"/>
                  <a:pt x="242" y="254"/>
                  <a:pt x="242" y="269"/>
                </a:cubicBezTo>
                <a:cubicBezTo>
                  <a:pt x="242" y="284"/>
                  <a:pt x="254" y="296"/>
                  <a:pt x="269" y="296"/>
                </a:cubicBezTo>
                <a:close/>
                <a:moveTo>
                  <a:pt x="269" y="296"/>
                </a:moveTo>
                <a:cubicBezTo>
                  <a:pt x="269" y="296"/>
                  <a:pt x="269" y="296"/>
                  <a:pt x="269" y="296"/>
                </a:cubicBezTo>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1" name="Freeform 189"/>
          <p:cNvSpPr>
            <a:spLocks noEditPoints="1"/>
          </p:cNvSpPr>
          <p:nvPr/>
        </p:nvSpPr>
        <p:spPr bwMode="auto">
          <a:xfrm>
            <a:off x="4361124" y="3352004"/>
            <a:ext cx="353102" cy="340461"/>
          </a:xfrm>
          <a:custGeom>
            <a:avLst/>
            <a:gdLst>
              <a:gd name="T0" fmla="*/ 167 w 260"/>
              <a:gd name="T1" fmla="*/ 248 h 251"/>
              <a:gd name="T2" fmla="*/ 156 w 260"/>
              <a:gd name="T3" fmla="*/ 225 h 251"/>
              <a:gd name="T4" fmla="*/ 124 w 260"/>
              <a:gd name="T5" fmla="*/ 215 h 251"/>
              <a:gd name="T6" fmla="*/ 131 w 260"/>
              <a:gd name="T7" fmla="*/ 181 h 251"/>
              <a:gd name="T8" fmla="*/ 117 w 260"/>
              <a:gd name="T9" fmla="*/ 160 h 251"/>
              <a:gd name="T10" fmla="*/ 132 w 260"/>
              <a:gd name="T11" fmla="*/ 133 h 251"/>
              <a:gd name="T12" fmla="*/ 111 w 260"/>
              <a:gd name="T13" fmla="*/ 135 h 251"/>
              <a:gd name="T14" fmla="*/ 9 w 260"/>
              <a:gd name="T15" fmla="*/ 237 h 251"/>
              <a:gd name="T16" fmla="*/ 23 w 260"/>
              <a:gd name="T17" fmla="*/ 161 h 251"/>
              <a:gd name="T18" fmla="*/ 51 w 260"/>
              <a:gd name="T19" fmla="*/ 104 h 251"/>
              <a:gd name="T20" fmla="*/ 109 w 260"/>
              <a:gd name="T21" fmla="*/ 0 h 251"/>
              <a:gd name="T22" fmla="*/ 157 w 260"/>
              <a:gd name="T23" fmla="*/ 115 h 251"/>
              <a:gd name="T24" fmla="*/ 157 w 260"/>
              <a:gd name="T25" fmla="*/ 133 h 251"/>
              <a:gd name="T26" fmla="*/ 173 w 260"/>
              <a:gd name="T27" fmla="*/ 109 h 251"/>
              <a:gd name="T28" fmla="*/ 209 w 260"/>
              <a:gd name="T29" fmla="*/ 110 h 251"/>
              <a:gd name="T30" fmla="*/ 221 w 260"/>
              <a:gd name="T31" fmla="*/ 133 h 251"/>
              <a:gd name="T32" fmla="*/ 246 w 260"/>
              <a:gd name="T33" fmla="*/ 133 h 251"/>
              <a:gd name="T34" fmla="*/ 258 w 260"/>
              <a:gd name="T35" fmla="*/ 155 h 251"/>
              <a:gd name="T36" fmla="*/ 246 w 260"/>
              <a:gd name="T37" fmla="*/ 177 h 251"/>
              <a:gd name="T38" fmla="*/ 258 w 260"/>
              <a:gd name="T39" fmla="*/ 203 h 251"/>
              <a:gd name="T40" fmla="*/ 242 w 260"/>
              <a:gd name="T41" fmla="*/ 228 h 251"/>
              <a:gd name="T42" fmla="*/ 217 w 260"/>
              <a:gd name="T43" fmla="*/ 227 h 251"/>
              <a:gd name="T44" fmla="*/ 204 w 260"/>
              <a:gd name="T45" fmla="*/ 249 h 251"/>
              <a:gd name="T46" fmla="*/ 189 w 260"/>
              <a:gd name="T47" fmla="*/ 233 h 251"/>
              <a:gd name="T48" fmla="*/ 220 w 260"/>
              <a:gd name="T49" fmla="*/ 207 h 251"/>
              <a:gd name="T50" fmla="*/ 239 w 260"/>
              <a:gd name="T51" fmla="*/ 201 h 251"/>
              <a:gd name="T52" fmla="*/ 239 w 260"/>
              <a:gd name="T53" fmla="*/ 156 h 251"/>
              <a:gd name="T54" fmla="*/ 236 w 260"/>
              <a:gd name="T55" fmla="*/ 151 h 251"/>
              <a:gd name="T56" fmla="*/ 220 w 260"/>
              <a:gd name="T57" fmla="*/ 149 h 251"/>
              <a:gd name="T58" fmla="*/ 189 w 260"/>
              <a:gd name="T59" fmla="*/ 124 h 251"/>
              <a:gd name="T60" fmla="*/ 157 w 260"/>
              <a:gd name="T61" fmla="*/ 149 h 251"/>
              <a:gd name="T62" fmla="*/ 138 w 260"/>
              <a:gd name="T63" fmla="*/ 156 h 251"/>
              <a:gd name="T64" fmla="*/ 137 w 260"/>
              <a:gd name="T65" fmla="*/ 201 h 251"/>
              <a:gd name="T66" fmla="*/ 140 w 260"/>
              <a:gd name="T67" fmla="*/ 206 h 251"/>
              <a:gd name="T68" fmla="*/ 155 w 260"/>
              <a:gd name="T69" fmla="*/ 207 h 251"/>
              <a:gd name="T70" fmla="*/ 182 w 260"/>
              <a:gd name="T71" fmla="*/ 233 h 251"/>
              <a:gd name="T72" fmla="*/ 109 w 260"/>
              <a:gd name="T73" fmla="*/ 117 h 251"/>
              <a:gd name="T74" fmla="*/ 189 w 260"/>
              <a:gd name="T75" fmla="*/ 207 h 251"/>
              <a:gd name="T76" fmla="*/ 169 w 260"/>
              <a:gd name="T77" fmla="*/ 159 h 251"/>
              <a:gd name="T78" fmla="*/ 216 w 260"/>
              <a:gd name="T79" fmla="*/ 179 h 251"/>
              <a:gd name="T80" fmla="*/ 189 w 260"/>
              <a:gd name="T81" fmla="*/ 169 h 251"/>
              <a:gd name="T82" fmla="*/ 198 w 260"/>
              <a:gd name="T83" fmla="*/ 179 h 251"/>
              <a:gd name="T84" fmla="*/ 189 w 260"/>
              <a:gd name="T85" fmla="*/ 169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0" h="251">
                <a:moveTo>
                  <a:pt x="188" y="251"/>
                </a:moveTo>
                <a:cubicBezTo>
                  <a:pt x="183" y="251"/>
                  <a:pt x="178" y="250"/>
                  <a:pt x="172" y="249"/>
                </a:cubicBezTo>
                <a:cubicBezTo>
                  <a:pt x="167" y="248"/>
                  <a:pt x="167" y="248"/>
                  <a:pt x="167" y="248"/>
                </a:cubicBezTo>
                <a:cubicBezTo>
                  <a:pt x="160" y="228"/>
                  <a:pt x="160" y="228"/>
                  <a:pt x="160" y="228"/>
                </a:cubicBezTo>
                <a:cubicBezTo>
                  <a:pt x="160" y="226"/>
                  <a:pt x="158" y="225"/>
                  <a:pt x="157" y="225"/>
                </a:cubicBezTo>
                <a:cubicBezTo>
                  <a:pt x="156" y="225"/>
                  <a:pt x="156" y="225"/>
                  <a:pt x="156" y="225"/>
                </a:cubicBezTo>
                <a:cubicBezTo>
                  <a:pt x="134" y="229"/>
                  <a:pt x="134" y="229"/>
                  <a:pt x="134" y="229"/>
                </a:cubicBezTo>
                <a:cubicBezTo>
                  <a:pt x="131" y="225"/>
                  <a:pt x="131" y="225"/>
                  <a:pt x="131" y="225"/>
                </a:cubicBezTo>
                <a:cubicBezTo>
                  <a:pt x="128" y="223"/>
                  <a:pt x="125" y="219"/>
                  <a:pt x="124" y="215"/>
                </a:cubicBezTo>
                <a:cubicBezTo>
                  <a:pt x="121" y="210"/>
                  <a:pt x="119" y="206"/>
                  <a:pt x="118" y="203"/>
                </a:cubicBezTo>
                <a:cubicBezTo>
                  <a:pt x="116" y="198"/>
                  <a:pt x="116" y="198"/>
                  <a:pt x="116" y="198"/>
                </a:cubicBezTo>
                <a:cubicBezTo>
                  <a:pt x="131" y="181"/>
                  <a:pt x="131" y="181"/>
                  <a:pt x="131" y="181"/>
                </a:cubicBezTo>
                <a:cubicBezTo>
                  <a:pt x="132" y="180"/>
                  <a:pt x="132" y="178"/>
                  <a:pt x="131" y="177"/>
                </a:cubicBezTo>
                <a:cubicBezTo>
                  <a:pt x="131" y="177"/>
                  <a:pt x="131" y="177"/>
                  <a:pt x="131" y="177"/>
                </a:cubicBezTo>
                <a:cubicBezTo>
                  <a:pt x="117" y="160"/>
                  <a:pt x="117" y="160"/>
                  <a:pt x="117" y="160"/>
                </a:cubicBezTo>
                <a:cubicBezTo>
                  <a:pt x="119" y="155"/>
                  <a:pt x="119" y="155"/>
                  <a:pt x="119" y="155"/>
                </a:cubicBezTo>
                <a:cubicBezTo>
                  <a:pt x="121" y="148"/>
                  <a:pt x="125" y="140"/>
                  <a:pt x="131" y="133"/>
                </a:cubicBezTo>
                <a:cubicBezTo>
                  <a:pt x="132" y="133"/>
                  <a:pt x="132" y="133"/>
                  <a:pt x="132" y="133"/>
                </a:cubicBezTo>
                <a:cubicBezTo>
                  <a:pt x="134" y="131"/>
                  <a:pt x="134" y="131"/>
                  <a:pt x="134" y="131"/>
                </a:cubicBezTo>
                <a:cubicBezTo>
                  <a:pt x="127" y="133"/>
                  <a:pt x="119" y="135"/>
                  <a:pt x="111" y="135"/>
                </a:cubicBezTo>
                <a:cubicBezTo>
                  <a:pt x="111" y="135"/>
                  <a:pt x="111" y="135"/>
                  <a:pt x="111" y="135"/>
                </a:cubicBezTo>
                <a:cubicBezTo>
                  <a:pt x="110" y="135"/>
                  <a:pt x="110" y="135"/>
                  <a:pt x="110" y="135"/>
                </a:cubicBezTo>
                <a:cubicBezTo>
                  <a:pt x="59" y="135"/>
                  <a:pt x="18" y="177"/>
                  <a:pt x="18" y="228"/>
                </a:cubicBezTo>
                <a:cubicBezTo>
                  <a:pt x="18" y="233"/>
                  <a:pt x="14" y="237"/>
                  <a:pt x="9" y="237"/>
                </a:cubicBezTo>
                <a:cubicBezTo>
                  <a:pt x="4" y="237"/>
                  <a:pt x="0" y="233"/>
                  <a:pt x="0" y="228"/>
                </a:cubicBezTo>
                <a:cubicBezTo>
                  <a:pt x="0" y="215"/>
                  <a:pt x="2" y="203"/>
                  <a:pt x="6" y="192"/>
                </a:cubicBezTo>
                <a:cubicBezTo>
                  <a:pt x="10" y="181"/>
                  <a:pt x="15" y="170"/>
                  <a:pt x="23" y="161"/>
                </a:cubicBezTo>
                <a:cubicBezTo>
                  <a:pt x="30" y="151"/>
                  <a:pt x="38" y="143"/>
                  <a:pt x="48" y="137"/>
                </a:cubicBezTo>
                <a:cubicBezTo>
                  <a:pt x="55" y="132"/>
                  <a:pt x="63" y="127"/>
                  <a:pt x="72" y="124"/>
                </a:cubicBezTo>
                <a:cubicBezTo>
                  <a:pt x="63" y="119"/>
                  <a:pt x="57" y="112"/>
                  <a:pt x="51" y="104"/>
                </a:cubicBezTo>
                <a:cubicBezTo>
                  <a:pt x="45" y="93"/>
                  <a:pt x="41" y="81"/>
                  <a:pt x="41" y="68"/>
                </a:cubicBezTo>
                <a:cubicBezTo>
                  <a:pt x="41" y="50"/>
                  <a:pt x="48" y="33"/>
                  <a:pt x="61" y="20"/>
                </a:cubicBezTo>
                <a:cubicBezTo>
                  <a:pt x="74" y="7"/>
                  <a:pt x="91" y="0"/>
                  <a:pt x="109" y="0"/>
                </a:cubicBezTo>
                <a:cubicBezTo>
                  <a:pt x="127" y="0"/>
                  <a:pt x="144" y="7"/>
                  <a:pt x="156" y="20"/>
                </a:cubicBezTo>
                <a:cubicBezTo>
                  <a:pt x="169" y="33"/>
                  <a:pt x="176" y="50"/>
                  <a:pt x="176" y="68"/>
                </a:cubicBezTo>
                <a:cubicBezTo>
                  <a:pt x="176" y="85"/>
                  <a:pt x="170" y="102"/>
                  <a:pt x="157" y="115"/>
                </a:cubicBezTo>
                <a:cubicBezTo>
                  <a:pt x="151" y="121"/>
                  <a:pt x="144" y="126"/>
                  <a:pt x="136" y="129"/>
                </a:cubicBezTo>
                <a:cubicBezTo>
                  <a:pt x="156" y="133"/>
                  <a:pt x="156" y="133"/>
                  <a:pt x="156" y="133"/>
                </a:cubicBezTo>
                <a:cubicBezTo>
                  <a:pt x="156" y="133"/>
                  <a:pt x="156" y="133"/>
                  <a:pt x="157" y="133"/>
                </a:cubicBezTo>
                <a:cubicBezTo>
                  <a:pt x="158" y="133"/>
                  <a:pt x="160" y="132"/>
                  <a:pt x="161" y="130"/>
                </a:cubicBezTo>
                <a:cubicBezTo>
                  <a:pt x="168" y="110"/>
                  <a:pt x="168" y="110"/>
                  <a:pt x="168" y="110"/>
                </a:cubicBezTo>
                <a:cubicBezTo>
                  <a:pt x="173" y="109"/>
                  <a:pt x="173" y="109"/>
                  <a:pt x="173" y="109"/>
                </a:cubicBezTo>
                <a:cubicBezTo>
                  <a:pt x="178" y="108"/>
                  <a:pt x="183" y="107"/>
                  <a:pt x="188" y="107"/>
                </a:cubicBezTo>
                <a:cubicBezTo>
                  <a:pt x="194" y="107"/>
                  <a:pt x="199" y="108"/>
                  <a:pt x="204" y="109"/>
                </a:cubicBezTo>
                <a:cubicBezTo>
                  <a:pt x="209" y="110"/>
                  <a:pt x="209" y="110"/>
                  <a:pt x="209" y="110"/>
                </a:cubicBezTo>
                <a:cubicBezTo>
                  <a:pt x="217" y="130"/>
                  <a:pt x="217" y="130"/>
                  <a:pt x="217" y="130"/>
                </a:cubicBezTo>
                <a:cubicBezTo>
                  <a:pt x="217" y="131"/>
                  <a:pt x="219" y="133"/>
                  <a:pt x="221" y="133"/>
                </a:cubicBezTo>
                <a:cubicBezTo>
                  <a:pt x="221" y="133"/>
                  <a:pt x="221" y="133"/>
                  <a:pt x="221" y="133"/>
                </a:cubicBezTo>
                <a:cubicBezTo>
                  <a:pt x="243" y="130"/>
                  <a:pt x="243" y="130"/>
                  <a:pt x="243" y="130"/>
                </a:cubicBezTo>
                <a:cubicBezTo>
                  <a:pt x="246" y="133"/>
                  <a:pt x="246" y="133"/>
                  <a:pt x="246" y="133"/>
                </a:cubicBezTo>
                <a:cubicBezTo>
                  <a:pt x="246" y="133"/>
                  <a:pt x="246" y="133"/>
                  <a:pt x="246" y="133"/>
                </a:cubicBezTo>
                <a:cubicBezTo>
                  <a:pt x="249" y="137"/>
                  <a:pt x="251" y="140"/>
                  <a:pt x="253" y="144"/>
                </a:cubicBezTo>
                <a:cubicBezTo>
                  <a:pt x="254" y="146"/>
                  <a:pt x="256" y="149"/>
                  <a:pt x="257" y="152"/>
                </a:cubicBezTo>
                <a:cubicBezTo>
                  <a:pt x="257" y="153"/>
                  <a:pt x="258" y="154"/>
                  <a:pt x="258" y="155"/>
                </a:cubicBezTo>
                <a:cubicBezTo>
                  <a:pt x="258" y="155"/>
                  <a:pt x="258" y="155"/>
                  <a:pt x="258" y="155"/>
                </a:cubicBezTo>
                <a:cubicBezTo>
                  <a:pt x="260" y="159"/>
                  <a:pt x="260" y="159"/>
                  <a:pt x="260" y="159"/>
                </a:cubicBezTo>
                <a:cubicBezTo>
                  <a:pt x="246" y="177"/>
                  <a:pt x="246" y="177"/>
                  <a:pt x="246" y="177"/>
                </a:cubicBezTo>
                <a:cubicBezTo>
                  <a:pt x="245" y="178"/>
                  <a:pt x="245" y="180"/>
                  <a:pt x="246" y="181"/>
                </a:cubicBezTo>
                <a:cubicBezTo>
                  <a:pt x="260" y="198"/>
                  <a:pt x="260" y="198"/>
                  <a:pt x="260" y="198"/>
                </a:cubicBezTo>
                <a:cubicBezTo>
                  <a:pt x="258" y="203"/>
                  <a:pt x="258" y="203"/>
                  <a:pt x="258" y="203"/>
                </a:cubicBezTo>
                <a:cubicBezTo>
                  <a:pt x="255" y="212"/>
                  <a:pt x="251" y="219"/>
                  <a:pt x="246" y="225"/>
                </a:cubicBezTo>
                <a:cubicBezTo>
                  <a:pt x="246" y="225"/>
                  <a:pt x="246" y="225"/>
                  <a:pt x="246" y="225"/>
                </a:cubicBezTo>
                <a:cubicBezTo>
                  <a:pt x="242" y="228"/>
                  <a:pt x="242" y="228"/>
                  <a:pt x="242" y="228"/>
                </a:cubicBezTo>
                <a:cubicBezTo>
                  <a:pt x="221" y="225"/>
                  <a:pt x="221" y="225"/>
                  <a:pt x="221" y="225"/>
                </a:cubicBezTo>
                <a:cubicBezTo>
                  <a:pt x="220" y="225"/>
                  <a:pt x="220" y="225"/>
                  <a:pt x="220" y="225"/>
                </a:cubicBezTo>
                <a:cubicBezTo>
                  <a:pt x="219" y="225"/>
                  <a:pt x="217" y="226"/>
                  <a:pt x="217" y="227"/>
                </a:cubicBezTo>
                <a:cubicBezTo>
                  <a:pt x="217" y="227"/>
                  <a:pt x="217" y="227"/>
                  <a:pt x="217" y="227"/>
                </a:cubicBezTo>
                <a:cubicBezTo>
                  <a:pt x="209" y="248"/>
                  <a:pt x="209" y="248"/>
                  <a:pt x="209" y="248"/>
                </a:cubicBezTo>
                <a:cubicBezTo>
                  <a:pt x="204" y="249"/>
                  <a:pt x="204" y="249"/>
                  <a:pt x="204" y="249"/>
                </a:cubicBezTo>
                <a:cubicBezTo>
                  <a:pt x="199" y="250"/>
                  <a:pt x="194" y="251"/>
                  <a:pt x="188" y="251"/>
                </a:cubicBezTo>
                <a:close/>
                <a:moveTo>
                  <a:pt x="182" y="233"/>
                </a:moveTo>
                <a:cubicBezTo>
                  <a:pt x="184" y="233"/>
                  <a:pt x="186" y="233"/>
                  <a:pt x="189" y="233"/>
                </a:cubicBezTo>
                <a:cubicBezTo>
                  <a:pt x="191" y="233"/>
                  <a:pt x="194" y="233"/>
                  <a:pt x="196" y="233"/>
                </a:cubicBezTo>
                <a:cubicBezTo>
                  <a:pt x="200" y="222"/>
                  <a:pt x="200" y="222"/>
                  <a:pt x="200" y="222"/>
                </a:cubicBezTo>
                <a:cubicBezTo>
                  <a:pt x="203" y="213"/>
                  <a:pt x="211" y="207"/>
                  <a:pt x="220" y="207"/>
                </a:cubicBezTo>
                <a:cubicBezTo>
                  <a:pt x="222" y="207"/>
                  <a:pt x="223" y="207"/>
                  <a:pt x="224" y="207"/>
                </a:cubicBezTo>
                <a:cubicBezTo>
                  <a:pt x="235" y="209"/>
                  <a:pt x="235" y="209"/>
                  <a:pt x="235" y="209"/>
                </a:cubicBezTo>
                <a:cubicBezTo>
                  <a:pt x="236" y="207"/>
                  <a:pt x="238" y="204"/>
                  <a:pt x="239" y="201"/>
                </a:cubicBezTo>
                <a:cubicBezTo>
                  <a:pt x="232" y="193"/>
                  <a:pt x="232" y="193"/>
                  <a:pt x="232" y="193"/>
                </a:cubicBezTo>
                <a:cubicBezTo>
                  <a:pt x="226" y="185"/>
                  <a:pt x="225" y="173"/>
                  <a:pt x="232" y="165"/>
                </a:cubicBezTo>
                <a:cubicBezTo>
                  <a:pt x="239" y="156"/>
                  <a:pt x="239" y="156"/>
                  <a:pt x="239" y="156"/>
                </a:cubicBezTo>
                <a:cubicBezTo>
                  <a:pt x="238" y="155"/>
                  <a:pt x="238" y="153"/>
                  <a:pt x="237" y="152"/>
                </a:cubicBezTo>
                <a:cubicBezTo>
                  <a:pt x="237" y="151"/>
                  <a:pt x="237" y="151"/>
                  <a:pt x="237" y="151"/>
                </a:cubicBezTo>
                <a:cubicBezTo>
                  <a:pt x="236" y="151"/>
                  <a:pt x="236" y="151"/>
                  <a:pt x="236" y="151"/>
                </a:cubicBezTo>
                <a:cubicBezTo>
                  <a:pt x="236" y="150"/>
                  <a:pt x="235" y="149"/>
                  <a:pt x="234" y="148"/>
                </a:cubicBezTo>
                <a:cubicBezTo>
                  <a:pt x="223" y="149"/>
                  <a:pt x="223" y="149"/>
                  <a:pt x="223" y="149"/>
                </a:cubicBezTo>
                <a:cubicBezTo>
                  <a:pt x="222" y="149"/>
                  <a:pt x="221" y="149"/>
                  <a:pt x="220" y="149"/>
                </a:cubicBezTo>
                <a:cubicBezTo>
                  <a:pt x="211" y="149"/>
                  <a:pt x="202" y="143"/>
                  <a:pt x="199" y="134"/>
                </a:cubicBezTo>
                <a:cubicBezTo>
                  <a:pt x="195" y="124"/>
                  <a:pt x="195" y="124"/>
                  <a:pt x="195" y="124"/>
                </a:cubicBezTo>
                <a:cubicBezTo>
                  <a:pt x="193" y="124"/>
                  <a:pt x="191" y="124"/>
                  <a:pt x="189" y="124"/>
                </a:cubicBezTo>
                <a:cubicBezTo>
                  <a:pt x="186" y="124"/>
                  <a:pt x="184" y="124"/>
                  <a:pt x="182" y="124"/>
                </a:cubicBezTo>
                <a:cubicBezTo>
                  <a:pt x="178" y="135"/>
                  <a:pt x="178" y="135"/>
                  <a:pt x="178" y="135"/>
                </a:cubicBezTo>
                <a:cubicBezTo>
                  <a:pt x="175" y="143"/>
                  <a:pt x="166" y="149"/>
                  <a:pt x="157" y="149"/>
                </a:cubicBezTo>
                <a:cubicBezTo>
                  <a:pt x="156" y="149"/>
                  <a:pt x="155" y="149"/>
                  <a:pt x="153" y="149"/>
                </a:cubicBezTo>
                <a:cubicBezTo>
                  <a:pt x="142" y="147"/>
                  <a:pt x="142" y="147"/>
                  <a:pt x="142" y="147"/>
                </a:cubicBezTo>
                <a:cubicBezTo>
                  <a:pt x="140" y="150"/>
                  <a:pt x="139" y="153"/>
                  <a:pt x="138" y="156"/>
                </a:cubicBezTo>
                <a:cubicBezTo>
                  <a:pt x="145" y="164"/>
                  <a:pt x="145" y="164"/>
                  <a:pt x="145" y="164"/>
                </a:cubicBezTo>
                <a:cubicBezTo>
                  <a:pt x="152" y="172"/>
                  <a:pt x="152" y="184"/>
                  <a:pt x="145" y="192"/>
                </a:cubicBezTo>
                <a:cubicBezTo>
                  <a:pt x="137" y="201"/>
                  <a:pt x="137" y="201"/>
                  <a:pt x="137" y="201"/>
                </a:cubicBezTo>
                <a:cubicBezTo>
                  <a:pt x="138" y="203"/>
                  <a:pt x="139" y="204"/>
                  <a:pt x="140" y="206"/>
                </a:cubicBezTo>
                <a:cubicBezTo>
                  <a:pt x="140" y="206"/>
                  <a:pt x="140" y="206"/>
                  <a:pt x="140" y="206"/>
                </a:cubicBezTo>
                <a:cubicBezTo>
                  <a:pt x="140" y="206"/>
                  <a:pt x="140" y="206"/>
                  <a:pt x="140" y="206"/>
                </a:cubicBezTo>
                <a:cubicBezTo>
                  <a:pt x="141" y="207"/>
                  <a:pt x="141" y="208"/>
                  <a:pt x="142" y="209"/>
                </a:cubicBezTo>
                <a:cubicBezTo>
                  <a:pt x="155" y="207"/>
                  <a:pt x="155" y="207"/>
                  <a:pt x="155" y="207"/>
                </a:cubicBezTo>
                <a:cubicBezTo>
                  <a:pt x="155" y="207"/>
                  <a:pt x="155" y="207"/>
                  <a:pt x="155" y="207"/>
                </a:cubicBezTo>
                <a:cubicBezTo>
                  <a:pt x="155" y="207"/>
                  <a:pt x="156" y="207"/>
                  <a:pt x="157" y="207"/>
                </a:cubicBezTo>
                <a:cubicBezTo>
                  <a:pt x="167" y="207"/>
                  <a:pt x="175" y="213"/>
                  <a:pt x="178" y="222"/>
                </a:cubicBezTo>
                <a:lnTo>
                  <a:pt x="182" y="233"/>
                </a:lnTo>
                <a:close/>
                <a:moveTo>
                  <a:pt x="109" y="18"/>
                </a:moveTo>
                <a:cubicBezTo>
                  <a:pt x="81" y="18"/>
                  <a:pt x="59" y="40"/>
                  <a:pt x="59" y="68"/>
                </a:cubicBezTo>
                <a:cubicBezTo>
                  <a:pt x="59" y="95"/>
                  <a:pt x="81" y="117"/>
                  <a:pt x="109" y="117"/>
                </a:cubicBezTo>
                <a:cubicBezTo>
                  <a:pt x="136" y="117"/>
                  <a:pt x="158" y="95"/>
                  <a:pt x="158" y="68"/>
                </a:cubicBezTo>
                <a:cubicBezTo>
                  <a:pt x="158" y="40"/>
                  <a:pt x="136" y="18"/>
                  <a:pt x="109" y="18"/>
                </a:cubicBezTo>
                <a:close/>
                <a:moveTo>
                  <a:pt x="189" y="207"/>
                </a:moveTo>
                <a:cubicBezTo>
                  <a:pt x="181" y="207"/>
                  <a:pt x="174" y="204"/>
                  <a:pt x="169" y="199"/>
                </a:cubicBezTo>
                <a:cubicBezTo>
                  <a:pt x="164" y="193"/>
                  <a:pt x="161" y="186"/>
                  <a:pt x="161" y="179"/>
                </a:cubicBezTo>
                <a:cubicBezTo>
                  <a:pt x="161" y="172"/>
                  <a:pt x="164" y="165"/>
                  <a:pt x="169" y="159"/>
                </a:cubicBezTo>
                <a:cubicBezTo>
                  <a:pt x="174" y="154"/>
                  <a:pt x="181" y="151"/>
                  <a:pt x="189" y="151"/>
                </a:cubicBezTo>
                <a:cubicBezTo>
                  <a:pt x="196" y="151"/>
                  <a:pt x="203" y="154"/>
                  <a:pt x="208" y="159"/>
                </a:cubicBezTo>
                <a:cubicBezTo>
                  <a:pt x="213" y="165"/>
                  <a:pt x="216" y="172"/>
                  <a:pt x="216" y="179"/>
                </a:cubicBezTo>
                <a:cubicBezTo>
                  <a:pt x="216" y="186"/>
                  <a:pt x="213" y="193"/>
                  <a:pt x="208" y="199"/>
                </a:cubicBezTo>
                <a:cubicBezTo>
                  <a:pt x="203" y="204"/>
                  <a:pt x="196" y="207"/>
                  <a:pt x="189" y="207"/>
                </a:cubicBezTo>
                <a:close/>
                <a:moveTo>
                  <a:pt x="189" y="169"/>
                </a:moveTo>
                <a:cubicBezTo>
                  <a:pt x="183" y="169"/>
                  <a:pt x="179" y="174"/>
                  <a:pt x="179" y="179"/>
                </a:cubicBezTo>
                <a:cubicBezTo>
                  <a:pt x="179" y="184"/>
                  <a:pt x="183" y="189"/>
                  <a:pt x="189" y="189"/>
                </a:cubicBezTo>
                <a:cubicBezTo>
                  <a:pt x="194" y="189"/>
                  <a:pt x="198" y="184"/>
                  <a:pt x="198" y="179"/>
                </a:cubicBezTo>
                <a:cubicBezTo>
                  <a:pt x="198" y="174"/>
                  <a:pt x="194" y="169"/>
                  <a:pt x="189" y="169"/>
                </a:cubicBezTo>
                <a:close/>
                <a:moveTo>
                  <a:pt x="189" y="169"/>
                </a:moveTo>
                <a:cubicBezTo>
                  <a:pt x="189" y="169"/>
                  <a:pt x="189" y="169"/>
                  <a:pt x="189" y="169"/>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nvGrpSpPr>
          <p:cNvPr id="32" name="组合 31"/>
          <p:cNvGrpSpPr/>
          <p:nvPr/>
        </p:nvGrpSpPr>
        <p:grpSpPr>
          <a:xfrm>
            <a:off x="5007097" y="4791568"/>
            <a:ext cx="397051" cy="317180"/>
            <a:chOff x="8482013" y="5395913"/>
            <a:chExt cx="820737" cy="655637"/>
          </a:xfrm>
        </p:grpSpPr>
        <p:sp>
          <p:nvSpPr>
            <p:cNvPr id="33" name="Freeform 9"/>
            <p:cNvSpPr>
              <a:spLocks noEditPoints="1"/>
            </p:cNvSpPr>
            <p:nvPr/>
          </p:nvSpPr>
          <p:spPr bwMode="auto">
            <a:xfrm>
              <a:off x="8667750" y="5613400"/>
              <a:ext cx="460375" cy="438150"/>
            </a:xfrm>
            <a:custGeom>
              <a:avLst/>
              <a:gdLst>
                <a:gd name="T0" fmla="*/ 87 w 121"/>
                <a:gd name="T1" fmla="*/ 109 h 115"/>
                <a:gd name="T2" fmla="*/ 83 w 121"/>
                <a:gd name="T3" fmla="*/ 102 h 115"/>
                <a:gd name="T4" fmla="*/ 81 w 121"/>
                <a:gd name="T5" fmla="*/ 93 h 115"/>
                <a:gd name="T6" fmla="*/ 37 w 121"/>
                <a:gd name="T7" fmla="*/ 93 h 115"/>
                <a:gd name="T8" fmla="*/ 35 w 121"/>
                <a:gd name="T9" fmla="*/ 102 h 115"/>
                <a:gd name="T10" fmla="*/ 31 w 121"/>
                <a:gd name="T11" fmla="*/ 109 h 115"/>
                <a:gd name="T12" fmla="*/ 28 w 121"/>
                <a:gd name="T13" fmla="*/ 115 h 115"/>
                <a:gd name="T14" fmla="*/ 59 w 121"/>
                <a:gd name="T15" fmla="*/ 115 h 115"/>
                <a:gd name="T16" fmla="*/ 91 w 121"/>
                <a:gd name="T17" fmla="*/ 115 h 115"/>
                <a:gd name="T18" fmla="*/ 87 w 121"/>
                <a:gd name="T19" fmla="*/ 109 h 115"/>
                <a:gd name="T20" fmla="*/ 0 w 121"/>
                <a:gd name="T21" fmla="*/ 15 h 115"/>
                <a:gd name="T22" fmla="*/ 18 w 121"/>
                <a:gd name="T23" fmla="*/ 15 h 115"/>
                <a:gd name="T24" fmla="*/ 18 w 121"/>
                <a:gd name="T25" fmla="*/ 47 h 115"/>
                <a:gd name="T26" fmla="*/ 0 w 121"/>
                <a:gd name="T27" fmla="*/ 47 h 115"/>
                <a:gd name="T28" fmla="*/ 0 w 121"/>
                <a:gd name="T29" fmla="*/ 15 h 115"/>
                <a:gd name="T30" fmla="*/ 37 w 121"/>
                <a:gd name="T31" fmla="*/ 0 h 115"/>
                <a:gd name="T32" fmla="*/ 54 w 121"/>
                <a:gd name="T33" fmla="*/ 0 h 115"/>
                <a:gd name="T34" fmla="*/ 54 w 121"/>
                <a:gd name="T35" fmla="*/ 47 h 115"/>
                <a:gd name="T36" fmla="*/ 37 w 121"/>
                <a:gd name="T37" fmla="*/ 47 h 115"/>
                <a:gd name="T38" fmla="*/ 37 w 121"/>
                <a:gd name="T39" fmla="*/ 0 h 115"/>
                <a:gd name="T40" fmla="*/ 71 w 121"/>
                <a:gd name="T41" fmla="*/ 15 h 115"/>
                <a:gd name="T42" fmla="*/ 89 w 121"/>
                <a:gd name="T43" fmla="*/ 15 h 115"/>
                <a:gd name="T44" fmla="*/ 89 w 121"/>
                <a:gd name="T45" fmla="*/ 47 h 115"/>
                <a:gd name="T46" fmla="*/ 71 w 121"/>
                <a:gd name="T47" fmla="*/ 47 h 115"/>
                <a:gd name="T48" fmla="*/ 71 w 121"/>
                <a:gd name="T49" fmla="*/ 15 h 115"/>
                <a:gd name="T50" fmla="*/ 104 w 121"/>
                <a:gd name="T51" fmla="*/ 0 h 115"/>
                <a:gd name="T52" fmla="*/ 121 w 121"/>
                <a:gd name="T53" fmla="*/ 0 h 115"/>
                <a:gd name="T54" fmla="*/ 121 w 121"/>
                <a:gd name="T55" fmla="*/ 47 h 115"/>
                <a:gd name="T56" fmla="*/ 104 w 121"/>
                <a:gd name="T57" fmla="*/ 47 h 115"/>
                <a:gd name="T58" fmla="*/ 104 w 121"/>
                <a:gd name="T59" fmla="*/ 0 h 115"/>
                <a:gd name="T60" fmla="*/ 104 w 121"/>
                <a:gd name="T61" fmla="*/ 0 h 115"/>
                <a:gd name="T62" fmla="*/ 104 w 121"/>
                <a:gd name="T63"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1" h="115">
                  <a:moveTo>
                    <a:pt x="87" y="109"/>
                  </a:moveTo>
                  <a:cubicBezTo>
                    <a:pt x="83" y="106"/>
                    <a:pt x="83" y="102"/>
                    <a:pt x="83" y="102"/>
                  </a:cubicBezTo>
                  <a:cubicBezTo>
                    <a:pt x="81" y="93"/>
                    <a:pt x="81" y="93"/>
                    <a:pt x="81" y="93"/>
                  </a:cubicBezTo>
                  <a:cubicBezTo>
                    <a:pt x="37" y="93"/>
                    <a:pt x="37" y="93"/>
                    <a:pt x="37" y="93"/>
                  </a:cubicBezTo>
                  <a:cubicBezTo>
                    <a:pt x="35" y="102"/>
                    <a:pt x="35" y="102"/>
                    <a:pt x="35" y="102"/>
                  </a:cubicBezTo>
                  <a:cubicBezTo>
                    <a:pt x="35" y="102"/>
                    <a:pt x="35" y="106"/>
                    <a:pt x="31" y="109"/>
                  </a:cubicBezTo>
                  <a:cubicBezTo>
                    <a:pt x="28" y="112"/>
                    <a:pt x="25" y="114"/>
                    <a:pt x="28" y="115"/>
                  </a:cubicBezTo>
                  <a:cubicBezTo>
                    <a:pt x="30" y="115"/>
                    <a:pt x="57" y="115"/>
                    <a:pt x="59" y="115"/>
                  </a:cubicBezTo>
                  <a:cubicBezTo>
                    <a:pt x="61" y="115"/>
                    <a:pt x="88" y="115"/>
                    <a:pt x="91" y="115"/>
                  </a:cubicBezTo>
                  <a:cubicBezTo>
                    <a:pt x="94" y="114"/>
                    <a:pt x="91" y="112"/>
                    <a:pt x="87" y="109"/>
                  </a:cubicBezTo>
                  <a:close/>
                  <a:moveTo>
                    <a:pt x="0" y="15"/>
                  </a:moveTo>
                  <a:cubicBezTo>
                    <a:pt x="18" y="15"/>
                    <a:pt x="18" y="15"/>
                    <a:pt x="18" y="15"/>
                  </a:cubicBezTo>
                  <a:cubicBezTo>
                    <a:pt x="18" y="47"/>
                    <a:pt x="18" y="47"/>
                    <a:pt x="18" y="47"/>
                  </a:cubicBezTo>
                  <a:cubicBezTo>
                    <a:pt x="0" y="47"/>
                    <a:pt x="0" y="47"/>
                    <a:pt x="0" y="47"/>
                  </a:cubicBezTo>
                  <a:lnTo>
                    <a:pt x="0" y="15"/>
                  </a:lnTo>
                  <a:close/>
                  <a:moveTo>
                    <a:pt x="37" y="0"/>
                  </a:moveTo>
                  <a:cubicBezTo>
                    <a:pt x="54" y="0"/>
                    <a:pt x="54" y="0"/>
                    <a:pt x="54" y="0"/>
                  </a:cubicBezTo>
                  <a:cubicBezTo>
                    <a:pt x="54" y="47"/>
                    <a:pt x="54" y="47"/>
                    <a:pt x="54" y="47"/>
                  </a:cubicBezTo>
                  <a:cubicBezTo>
                    <a:pt x="37" y="47"/>
                    <a:pt x="37" y="47"/>
                    <a:pt x="37" y="47"/>
                  </a:cubicBezTo>
                  <a:lnTo>
                    <a:pt x="37" y="0"/>
                  </a:lnTo>
                  <a:close/>
                  <a:moveTo>
                    <a:pt x="71" y="15"/>
                  </a:moveTo>
                  <a:cubicBezTo>
                    <a:pt x="89" y="15"/>
                    <a:pt x="89" y="15"/>
                    <a:pt x="89" y="15"/>
                  </a:cubicBezTo>
                  <a:cubicBezTo>
                    <a:pt x="89" y="47"/>
                    <a:pt x="89" y="47"/>
                    <a:pt x="89" y="47"/>
                  </a:cubicBezTo>
                  <a:cubicBezTo>
                    <a:pt x="71" y="47"/>
                    <a:pt x="71" y="47"/>
                    <a:pt x="71" y="47"/>
                  </a:cubicBezTo>
                  <a:lnTo>
                    <a:pt x="71" y="15"/>
                  </a:lnTo>
                  <a:close/>
                  <a:moveTo>
                    <a:pt x="104" y="0"/>
                  </a:moveTo>
                  <a:cubicBezTo>
                    <a:pt x="121" y="0"/>
                    <a:pt x="121" y="0"/>
                    <a:pt x="121" y="0"/>
                  </a:cubicBezTo>
                  <a:cubicBezTo>
                    <a:pt x="121" y="47"/>
                    <a:pt x="121" y="47"/>
                    <a:pt x="121" y="47"/>
                  </a:cubicBezTo>
                  <a:cubicBezTo>
                    <a:pt x="104" y="47"/>
                    <a:pt x="104" y="47"/>
                    <a:pt x="104" y="47"/>
                  </a:cubicBezTo>
                  <a:lnTo>
                    <a:pt x="104" y="0"/>
                  </a:lnTo>
                  <a:close/>
                  <a:moveTo>
                    <a:pt x="104" y="0"/>
                  </a:moveTo>
                  <a:cubicBezTo>
                    <a:pt x="104" y="0"/>
                    <a:pt x="104" y="0"/>
                    <a:pt x="104"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10"/>
            <p:cNvSpPr>
              <a:spLocks noEditPoints="1"/>
            </p:cNvSpPr>
            <p:nvPr/>
          </p:nvSpPr>
          <p:spPr bwMode="auto">
            <a:xfrm>
              <a:off x="8621713" y="5467350"/>
              <a:ext cx="539750" cy="184150"/>
            </a:xfrm>
            <a:custGeom>
              <a:avLst/>
              <a:gdLst>
                <a:gd name="T0" fmla="*/ 144 w 340"/>
                <a:gd name="T1" fmla="*/ 46 h 116"/>
                <a:gd name="T2" fmla="*/ 225 w 340"/>
                <a:gd name="T3" fmla="*/ 101 h 116"/>
                <a:gd name="T4" fmla="*/ 340 w 340"/>
                <a:gd name="T5" fmla="*/ 17 h 116"/>
                <a:gd name="T6" fmla="*/ 328 w 340"/>
                <a:gd name="T7" fmla="*/ 0 h 116"/>
                <a:gd name="T8" fmla="*/ 225 w 340"/>
                <a:gd name="T9" fmla="*/ 75 h 116"/>
                <a:gd name="T10" fmla="*/ 144 w 340"/>
                <a:gd name="T11" fmla="*/ 24 h 116"/>
                <a:gd name="T12" fmla="*/ 0 w 340"/>
                <a:gd name="T13" fmla="*/ 99 h 116"/>
                <a:gd name="T14" fmla="*/ 10 w 340"/>
                <a:gd name="T15" fmla="*/ 116 h 116"/>
                <a:gd name="T16" fmla="*/ 144 w 340"/>
                <a:gd name="T17" fmla="*/ 46 h 116"/>
                <a:gd name="T18" fmla="*/ 144 w 340"/>
                <a:gd name="T19" fmla="*/ 46 h 116"/>
                <a:gd name="T20" fmla="*/ 144 w 340"/>
                <a:gd name="T21" fmla="*/ 46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0" h="116">
                  <a:moveTo>
                    <a:pt x="144" y="46"/>
                  </a:moveTo>
                  <a:lnTo>
                    <a:pt x="225" y="101"/>
                  </a:lnTo>
                  <a:lnTo>
                    <a:pt x="340" y="17"/>
                  </a:lnTo>
                  <a:lnTo>
                    <a:pt x="328" y="0"/>
                  </a:lnTo>
                  <a:lnTo>
                    <a:pt x="225" y="75"/>
                  </a:lnTo>
                  <a:lnTo>
                    <a:pt x="144" y="24"/>
                  </a:lnTo>
                  <a:lnTo>
                    <a:pt x="0" y="99"/>
                  </a:lnTo>
                  <a:lnTo>
                    <a:pt x="10" y="116"/>
                  </a:lnTo>
                  <a:lnTo>
                    <a:pt x="144" y="46"/>
                  </a:lnTo>
                  <a:close/>
                  <a:moveTo>
                    <a:pt x="144" y="46"/>
                  </a:moveTo>
                  <a:lnTo>
                    <a:pt x="144" y="4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11"/>
            <p:cNvSpPr>
              <a:spLocks noEditPoints="1"/>
            </p:cNvSpPr>
            <p:nvPr/>
          </p:nvSpPr>
          <p:spPr bwMode="auto">
            <a:xfrm>
              <a:off x="8621713" y="5467350"/>
              <a:ext cx="539750" cy="184150"/>
            </a:xfrm>
            <a:custGeom>
              <a:avLst/>
              <a:gdLst>
                <a:gd name="T0" fmla="*/ 144 w 340"/>
                <a:gd name="T1" fmla="*/ 46 h 116"/>
                <a:gd name="T2" fmla="*/ 225 w 340"/>
                <a:gd name="T3" fmla="*/ 101 h 116"/>
                <a:gd name="T4" fmla="*/ 340 w 340"/>
                <a:gd name="T5" fmla="*/ 17 h 116"/>
                <a:gd name="T6" fmla="*/ 328 w 340"/>
                <a:gd name="T7" fmla="*/ 0 h 116"/>
                <a:gd name="T8" fmla="*/ 225 w 340"/>
                <a:gd name="T9" fmla="*/ 75 h 116"/>
                <a:gd name="T10" fmla="*/ 144 w 340"/>
                <a:gd name="T11" fmla="*/ 24 h 116"/>
                <a:gd name="T12" fmla="*/ 0 w 340"/>
                <a:gd name="T13" fmla="*/ 99 h 116"/>
                <a:gd name="T14" fmla="*/ 10 w 340"/>
                <a:gd name="T15" fmla="*/ 116 h 116"/>
                <a:gd name="T16" fmla="*/ 144 w 340"/>
                <a:gd name="T17" fmla="*/ 46 h 116"/>
                <a:gd name="T18" fmla="*/ 144 w 340"/>
                <a:gd name="T19" fmla="*/ 46 h 116"/>
                <a:gd name="T20" fmla="*/ 144 w 340"/>
                <a:gd name="T21" fmla="*/ 46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0" h="116">
                  <a:moveTo>
                    <a:pt x="144" y="46"/>
                  </a:moveTo>
                  <a:lnTo>
                    <a:pt x="225" y="101"/>
                  </a:lnTo>
                  <a:lnTo>
                    <a:pt x="340" y="17"/>
                  </a:lnTo>
                  <a:lnTo>
                    <a:pt x="328" y="0"/>
                  </a:lnTo>
                  <a:lnTo>
                    <a:pt x="225" y="75"/>
                  </a:lnTo>
                  <a:lnTo>
                    <a:pt x="144" y="24"/>
                  </a:lnTo>
                  <a:lnTo>
                    <a:pt x="0" y="99"/>
                  </a:lnTo>
                  <a:lnTo>
                    <a:pt x="10" y="116"/>
                  </a:lnTo>
                  <a:lnTo>
                    <a:pt x="144" y="46"/>
                  </a:lnTo>
                  <a:moveTo>
                    <a:pt x="144" y="46"/>
                  </a:moveTo>
                  <a:lnTo>
                    <a:pt x="144" y="4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12"/>
            <p:cNvSpPr>
              <a:spLocks noEditPoints="1"/>
            </p:cNvSpPr>
            <p:nvPr/>
          </p:nvSpPr>
          <p:spPr bwMode="auto">
            <a:xfrm>
              <a:off x="8482013" y="5395913"/>
              <a:ext cx="820737" cy="541337"/>
            </a:xfrm>
            <a:custGeom>
              <a:avLst/>
              <a:gdLst>
                <a:gd name="T0" fmla="*/ 207 w 216"/>
                <a:gd name="T1" fmla="*/ 0 h 142"/>
                <a:gd name="T2" fmla="*/ 9 w 216"/>
                <a:gd name="T3" fmla="*/ 0 h 142"/>
                <a:gd name="T4" fmla="*/ 0 w 216"/>
                <a:gd name="T5" fmla="*/ 8 h 142"/>
                <a:gd name="T6" fmla="*/ 0 w 216"/>
                <a:gd name="T7" fmla="*/ 133 h 142"/>
                <a:gd name="T8" fmla="*/ 9 w 216"/>
                <a:gd name="T9" fmla="*/ 142 h 142"/>
                <a:gd name="T10" fmla="*/ 207 w 216"/>
                <a:gd name="T11" fmla="*/ 142 h 142"/>
                <a:gd name="T12" fmla="*/ 216 w 216"/>
                <a:gd name="T13" fmla="*/ 133 h 142"/>
                <a:gd name="T14" fmla="*/ 216 w 216"/>
                <a:gd name="T15" fmla="*/ 8 h 142"/>
                <a:gd name="T16" fmla="*/ 207 w 216"/>
                <a:gd name="T17" fmla="*/ 0 h 142"/>
                <a:gd name="T18" fmla="*/ 203 w 216"/>
                <a:gd name="T19" fmla="*/ 116 h 142"/>
                <a:gd name="T20" fmla="*/ 13 w 216"/>
                <a:gd name="T21" fmla="*/ 116 h 142"/>
                <a:gd name="T22" fmla="*/ 13 w 216"/>
                <a:gd name="T23" fmla="*/ 13 h 142"/>
                <a:gd name="T24" fmla="*/ 203 w 216"/>
                <a:gd name="T25" fmla="*/ 13 h 142"/>
                <a:gd name="T26" fmla="*/ 203 w 216"/>
                <a:gd name="T27" fmla="*/ 116 h 142"/>
                <a:gd name="T28" fmla="*/ 203 w 216"/>
                <a:gd name="T29" fmla="*/ 116 h 142"/>
                <a:gd name="T30" fmla="*/ 203 w 216"/>
                <a:gd name="T31" fmla="*/ 11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142">
                  <a:moveTo>
                    <a:pt x="207" y="0"/>
                  </a:moveTo>
                  <a:cubicBezTo>
                    <a:pt x="9" y="0"/>
                    <a:pt x="9" y="0"/>
                    <a:pt x="9" y="0"/>
                  </a:cubicBezTo>
                  <a:cubicBezTo>
                    <a:pt x="4" y="0"/>
                    <a:pt x="0" y="3"/>
                    <a:pt x="0" y="8"/>
                  </a:cubicBezTo>
                  <a:cubicBezTo>
                    <a:pt x="0" y="133"/>
                    <a:pt x="0" y="133"/>
                    <a:pt x="0" y="133"/>
                  </a:cubicBezTo>
                  <a:cubicBezTo>
                    <a:pt x="0" y="138"/>
                    <a:pt x="4" y="142"/>
                    <a:pt x="9" y="142"/>
                  </a:cubicBezTo>
                  <a:cubicBezTo>
                    <a:pt x="207" y="142"/>
                    <a:pt x="207" y="142"/>
                    <a:pt x="207" y="142"/>
                  </a:cubicBezTo>
                  <a:cubicBezTo>
                    <a:pt x="212" y="142"/>
                    <a:pt x="216" y="138"/>
                    <a:pt x="216" y="133"/>
                  </a:cubicBezTo>
                  <a:cubicBezTo>
                    <a:pt x="216" y="8"/>
                    <a:pt x="216" y="8"/>
                    <a:pt x="216" y="8"/>
                  </a:cubicBezTo>
                  <a:cubicBezTo>
                    <a:pt x="216" y="3"/>
                    <a:pt x="212" y="0"/>
                    <a:pt x="207" y="0"/>
                  </a:cubicBezTo>
                  <a:close/>
                  <a:moveTo>
                    <a:pt x="203" y="116"/>
                  </a:moveTo>
                  <a:cubicBezTo>
                    <a:pt x="13" y="116"/>
                    <a:pt x="13" y="116"/>
                    <a:pt x="13" y="116"/>
                  </a:cubicBezTo>
                  <a:cubicBezTo>
                    <a:pt x="13" y="13"/>
                    <a:pt x="13" y="13"/>
                    <a:pt x="13" y="13"/>
                  </a:cubicBezTo>
                  <a:cubicBezTo>
                    <a:pt x="203" y="13"/>
                    <a:pt x="203" y="13"/>
                    <a:pt x="203" y="13"/>
                  </a:cubicBezTo>
                  <a:lnTo>
                    <a:pt x="203" y="116"/>
                  </a:lnTo>
                  <a:close/>
                  <a:moveTo>
                    <a:pt x="203" y="116"/>
                  </a:moveTo>
                  <a:cubicBezTo>
                    <a:pt x="203" y="116"/>
                    <a:pt x="203" y="116"/>
                    <a:pt x="203" y="116"/>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7" name="Freeform 144"/>
          <p:cNvSpPr>
            <a:spLocks noEditPoints="1"/>
          </p:cNvSpPr>
          <p:nvPr/>
        </p:nvSpPr>
        <p:spPr bwMode="auto">
          <a:xfrm>
            <a:off x="6773828" y="4747814"/>
            <a:ext cx="331546" cy="349391"/>
          </a:xfrm>
          <a:custGeom>
            <a:avLst/>
            <a:gdLst>
              <a:gd name="T0" fmla="*/ 5 w 288"/>
              <a:gd name="T1" fmla="*/ 94 h 303"/>
              <a:gd name="T2" fmla="*/ 5 w 288"/>
              <a:gd name="T3" fmla="*/ 94 h 303"/>
              <a:gd name="T4" fmla="*/ 140 w 288"/>
              <a:gd name="T5" fmla="*/ 172 h 303"/>
              <a:gd name="T6" fmla="*/ 144 w 288"/>
              <a:gd name="T7" fmla="*/ 173 h 303"/>
              <a:gd name="T8" fmla="*/ 149 w 288"/>
              <a:gd name="T9" fmla="*/ 172 h 303"/>
              <a:gd name="T10" fmla="*/ 283 w 288"/>
              <a:gd name="T11" fmla="*/ 94 h 303"/>
              <a:gd name="T12" fmla="*/ 286 w 288"/>
              <a:gd name="T13" fmla="*/ 82 h 303"/>
              <a:gd name="T14" fmla="*/ 283 w 288"/>
              <a:gd name="T15" fmla="*/ 79 h 303"/>
              <a:gd name="T16" fmla="*/ 149 w 288"/>
              <a:gd name="T17" fmla="*/ 1 h 303"/>
              <a:gd name="T18" fmla="*/ 145 w 288"/>
              <a:gd name="T19" fmla="*/ 0 h 303"/>
              <a:gd name="T20" fmla="*/ 140 w 288"/>
              <a:gd name="T21" fmla="*/ 2 h 303"/>
              <a:gd name="T22" fmla="*/ 6 w 288"/>
              <a:gd name="T23" fmla="*/ 79 h 303"/>
              <a:gd name="T24" fmla="*/ 3 w 288"/>
              <a:gd name="T25" fmla="*/ 91 h 303"/>
              <a:gd name="T26" fmla="*/ 5 w 288"/>
              <a:gd name="T27" fmla="*/ 94 h 303"/>
              <a:gd name="T28" fmla="*/ 145 w 288"/>
              <a:gd name="T29" fmla="*/ 19 h 303"/>
              <a:gd name="T30" fmla="*/ 260 w 288"/>
              <a:gd name="T31" fmla="*/ 87 h 303"/>
              <a:gd name="T32" fmla="*/ 144 w 288"/>
              <a:gd name="T33" fmla="*/ 154 h 303"/>
              <a:gd name="T34" fmla="*/ 28 w 288"/>
              <a:gd name="T35" fmla="*/ 87 h 303"/>
              <a:gd name="T36" fmla="*/ 145 w 288"/>
              <a:gd name="T37" fmla="*/ 19 h 303"/>
              <a:gd name="T38" fmla="*/ 283 w 288"/>
              <a:gd name="T39" fmla="*/ 144 h 303"/>
              <a:gd name="T40" fmla="*/ 257 w 288"/>
              <a:gd name="T41" fmla="*/ 130 h 303"/>
              <a:gd name="T42" fmla="*/ 240 w 288"/>
              <a:gd name="T43" fmla="*/ 140 h 303"/>
              <a:gd name="T44" fmla="*/ 261 w 288"/>
              <a:gd name="T45" fmla="*/ 152 h 303"/>
              <a:gd name="T46" fmla="*/ 144 w 288"/>
              <a:gd name="T47" fmla="*/ 219 h 303"/>
              <a:gd name="T48" fmla="*/ 28 w 288"/>
              <a:gd name="T49" fmla="*/ 152 h 303"/>
              <a:gd name="T50" fmla="*/ 49 w 288"/>
              <a:gd name="T51" fmla="*/ 140 h 303"/>
              <a:gd name="T52" fmla="*/ 31 w 288"/>
              <a:gd name="T53" fmla="*/ 130 h 303"/>
              <a:gd name="T54" fmla="*/ 6 w 288"/>
              <a:gd name="T55" fmla="*/ 144 h 303"/>
              <a:gd name="T56" fmla="*/ 3 w 288"/>
              <a:gd name="T57" fmla="*/ 156 h 303"/>
              <a:gd name="T58" fmla="*/ 5 w 288"/>
              <a:gd name="T59" fmla="*/ 159 h 303"/>
              <a:gd name="T60" fmla="*/ 5 w 288"/>
              <a:gd name="T61" fmla="*/ 159 h 303"/>
              <a:gd name="T62" fmla="*/ 140 w 288"/>
              <a:gd name="T63" fmla="*/ 237 h 303"/>
              <a:gd name="T64" fmla="*/ 149 w 288"/>
              <a:gd name="T65" fmla="*/ 237 h 303"/>
              <a:gd name="T66" fmla="*/ 283 w 288"/>
              <a:gd name="T67" fmla="*/ 160 h 303"/>
              <a:gd name="T68" fmla="*/ 286 w 288"/>
              <a:gd name="T69" fmla="*/ 147 h 303"/>
              <a:gd name="T70" fmla="*/ 283 w 288"/>
              <a:gd name="T71" fmla="*/ 144 h 303"/>
              <a:gd name="T72" fmla="*/ 283 w 288"/>
              <a:gd name="T73" fmla="*/ 209 h 303"/>
              <a:gd name="T74" fmla="*/ 258 w 288"/>
              <a:gd name="T75" fmla="*/ 195 h 303"/>
              <a:gd name="T76" fmla="*/ 240 w 288"/>
              <a:gd name="T77" fmla="*/ 205 h 303"/>
              <a:gd name="T78" fmla="*/ 261 w 288"/>
              <a:gd name="T79" fmla="*/ 217 h 303"/>
              <a:gd name="T80" fmla="*/ 144 w 288"/>
              <a:gd name="T81" fmla="*/ 284 h 303"/>
              <a:gd name="T82" fmla="*/ 28 w 288"/>
              <a:gd name="T83" fmla="*/ 217 h 303"/>
              <a:gd name="T84" fmla="*/ 49 w 288"/>
              <a:gd name="T85" fmla="*/ 205 h 303"/>
              <a:gd name="T86" fmla="*/ 31 w 288"/>
              <a:gd name="T87" fmla="*/ 195 h 303"/>
              <a:gd name="T88" fmla="*/ 6 w 288"/>
              <a:gd name="T89" fmla="*/ 210 h 303"/>
              <a:gd name="T90" fmla="*/ 3 w 288"/>
              <a:gd name="T91" fmla="*/ 222 h 303"/>
              <a:gd name="T92" fmla="*/ 5 w 288"/>
              <a:gd name="T93" fmla="*/ 224 h 303"/>
              <a:gd name="T94" fmla="*/ 5 w 288"/>
              <a:gd name="T95" fmla="*/ 224 h 303"/>
              <a:gd name="T96" fmla="*/ 140 w 288"/>
              <a:gd name="T97" fmla="*/ 302 h 303"/>
              <a:gd name="T98" fmla="*/ 144 w 288"/>
              <a:gd name="T99" fmla="*/ 303 h 303"/>
              <a:gd name="T100" fmla="*/ 149 w 288"/>
              <a:gd name="T101" fmla="*/ 302 h 303"/>
              <a:gd name="T102" fmla="*/ 283 w 288"/>
              <a:gd name="T103" fmla="*/ 225 h 303"/>
              <a:gd name="T104" fmla="*/ 286 w 288"/>
              <a:gd name="T105" fmla="*/ 213 h 303"/>
              <a:gd name="T106" fmla="*/ 283 w 288"/>
              <a:gd name="T107" fmla="*/ 209 h 303"/>
              <a:gd name="T108" fmla="*/ 283 w 288"/>
              <a:gd name="T109" fmla="*/ 209 h 303"/>
              <a:gd name="T110" fmla="*/ 283 w 288"/>
              <a:gd name="T111" fmla="*/ 209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88" h="303">
                <a:moveTo>
                  <a:pt x="5" y="94"/>
                </a:moveTo>
                <a:cubicBezTo>
                  <a:pt x="5" y="94"/>
                  <a:pt x="5" y="94"/>
                  <a:pt x="5" y="94"/>
                </a:cubicBezTo>
                <a:cubicBezTo>
                  <a:pt x="140" y="172"/>
                  <a:pt x="140" y="172"/>
                  <a:pt x="140" y="172"/>
                </a:cubicBezTo>
                <a:cubicBezTo>
                  <a:pt x="141" y="172"/>
                  <a:pt x="143" y="173"/>
                  <a:pt x="144" y="173"/>
                </a:cubicBezTo>
                <a:cubicBezTo>
                  <a:pt x="146" y="173"/>
                  <a:pt x="147" y="172"/>
                  <a:pt x="149" y="172"/>
                </a:cubicBezTo>
                <a:cubicBezTo>
                  <a:pt x="283" y="94"/>
                  <a:pt x="283" y="94"/>
                  <a:pt x="283" y="94"/>
                </a:cubicBezTo>
                <a:cubicBezTo>
                  <a:pt x="287" y="92"/>
                  <a:pt x="288" y="86"/>
                  <a:pt x="286" y="82"/>
                </a:cubicBezTo>
                <a:cubicBezTo>
                  <a:pt x="285" y="81"/>
                  <a:pt x="284" y="80"/>
                  <a:pt x="283" y="79"/>
                </a:cubicBezTo>
                <a:cubicBezTo>
                  <a:pt x="149" y="1"/>
                  <a:pt x="149" y="1"/>
                  <a:pt x="149" y="1"/>
                </a:cubicBezTo>
                <a:cubicBezTo>
                  <a:pt x="148" y="1"/>
                  <a:pt x="146" y="0"/>
                  <a:pt x="145" y="0"/>
                </a:cubicBezTo>
                <a:cubicBezTo>
                  <a:pt x="143" y="0"/>
                  <a:pt x="141" y="1"/>
                  <a:pt x="140" y="2"/>
                </a:cubicBezTo>
                <a:cubicBezTo>
                  <a:pt x="6" y="79"/>
                  <a:pt x="6" y="79"/>
                  <a:pt x="6" y="79"/>
                </a:cubicBezTo>
                <a:cubicBezTo>
                  <a:pt x="2" y="81"/>
                  <a:pt x="0" y="87"/>
                  <a:pt x="3" y="91"/>
                </a:cubicBezTo>
                <a:cubicBezTo>
                  <a:pt x="3" y="92"/>
                  <a:pt x="4" y="93"/>
                  <a:pt x="5" y="94"/>
                </a:cubicBezTo>
                <a:close/>
                <a:moveTo>
                  <a:pt x="145" y="19"/>
                </a:moveTo>
                <a:cubicBezTo>
                  <a:pt x="260" y="87"/>
                  <a:pt x="260" y="87"/>
                  <a:pt x="260" y="87"/>
                </a:cubicBezTo>
                <a:cubicBezTo>
                  <a:pt x="144" y="154"/>
                  <a:pt x="144" y="154"/>
                  <a:pt x="144" y="154"/>
                </a:cubicBezTo>
                <a:cubicBezTo>
                  <a:pt x="28" y="87"/>
                  <a:pt x="28" y="87"/>
                  <a:pt x="28" y="87"/>
                </a:cubicBezTo>
                <a:lnTo>
                  <a:pt x="145" y="19"/>
                </a:lnTo>
                <a:close/>
                <a:moveTo>
                  <a:pt x="283" y="144"/>
                </a:moveTo>
                <a:cubicBezTo>
                  <a:pt x="257" y="130"/>
                  <a:pt x="257" y="130"/>
                  <a:pt x="257" y="130"/>
                </a:cubicBezTo>
                <a:cubicBezTo>
                  <a:pt x="240" y="140"/>
                  <a:pt x="240" y="140"/>
                  <a:pt x="240" y="140"/>
                </a:cubicBezTo>
                <a:cubicBezTo>
                  <a:pt x="261" y="152"/>
                  <a:pt x="261" y="152"/>
                  <a:pt x="261" y="152"/>
                </a:cubicBezTo>
                <a:cubicBezTo>
                  <a:pt x="144" y="219"/>
                  <a:pt x="144" y="219"/>
                  <a:pt x="144" y="219"/>
                </a:cubicBezTo>
                <a:cubicBezTo>
                  <a:pt x="28" y="152"/>
                  <a:pt x="28" y="152"/>
                  <a:pt x="28" y="152"/>
                </a:cubicBezTo>
                <a:cubicBezTo>
                  <a:pt x="49" y="140"/>
                  <a:pt x="49" y="140"/>
                  <a:pt x="49" y="140"/>
                </a:cubicBezTo>
                <a:cubicBezTo>
                  <a:pt x="31" y="130"/>
                  <a:pt x="31" y="130"/>
                  <a:pt x="31" y="130"/>
                </a:cubicBezTo>
                <a:cubicBezTo>
                  <a:pt x="6" y="144"/>
                  <a:pt x="6" y="144"/>
                  <a:pt x="6" y="144"/>
                </a:cubicBezTo>
                <a:cubicBezTo>
                  <a:pt x="2" y="147"/>
                  <a:pt x="0" y="152"/>
                  <a:pt x="3" y="156"/>
                </a:cubicBezTo>
                <a:cubicBezTo>
                  <a:pt x="3" y="157"/>
                  <a:pt x="4" y="158"/>
                  <a:pt x="5" y="159"/>
                </a:cubicBezTo>
                <a:cubicBezTo>
                  <a:pt x="5" y="159"/>
                  <a:pt x="5" y="159"/>
                  <a:pt x="5" y="159"/>
                </a:cubicBezTo>
                <a:cubicBezTo>
                  <a:pt x="140" y="237"/>
                  <a:pt x="140" y="237"/>
                  <a:pt x="140" y="237"/>
                </a:cubicBezTo>
                <a:cubicBezTo>
                  <a:pt x="143" y="239"/>
                  <a:pt x="146" y="239"/>
                  <a:pt x="149" y="237"/>
                </a:cubicBezTo>
                <a:cubicBezTo>
                  <a:pt x="283" y="160"/>
                  <a:pt x="283" y="160"/>
                  <a:pt x="283" y="160"/>
                </a:cubicBezTo>
                <a:cubicBezTo>
                  <a:pt x="287" y="157"/>
                  <a:pt x="288" y="152"/>
                  <a:pt x="286" y="147"/>
                </a:cubicBezTo>
                <a:cubicBezTo>
                  <a:pt x="285" y="146"/>
                  <a:pt x="284" y="145"/>
                  <a:pt x="283" y="144"/>
                </a:cubicBezTo>
                <a:close/>
                <a:moveTo>
                  <a:pt x="283" y="209"/>
                </a:moveTo>
                <a:cubicBezTo>
                  <a:pt x="258" y="195"/>
                  <a:pt x="258" y="195"/>
                  <a:pt x="258" y="195"/>
                </a:cubicBezTo>
                <a:cubicBezTo>
                  <a:pt x="240" y="205"/>
                  <a:pt x="240" y="205"/>
                  <a:pt x="240" y="205"/>
                </a:cubicBezTo>
                <a:cubicBezTo>
                  <a:pt x="261" y="217"/>
                  <a:pt x="261" y="217"/>
                  <a:pt x="261" y="217"/>
                </a:cubicBezTo>
                <a:cubicBezTo>
                  <a:pt x="144" y="284"/>
                  <a:pt x="144" y="284"/>
                  <a:pt x="144" y="284"/>
                </a:cubicBezTo>
                <a:cubicBezTo>
                  <a:pt x="28" y="217"/>
                  <a:pt x="28" y="217"/>
                  <a:pt x="28" y="217"/>
                </a:cubicBezTo>
                <a:cubicBezTo>
                  <a:pt x="49" y="205"/>
                  <a:pt x="49" y="205"/>
                  <a:pt x="49" y="205"/>
                </a:cubicBezTo>
                <a:cubicBezTo>
                  <a:pt x="31" y="195"/>
                  <a:pt x="31" y="195"/>
                  <a:pt x="31" y="195"/>
                </a:cubicBezTo>
                <a:cubicBezTo>
                  <a:pt x="6" y="210"/>
                  <a:pt x="6" y="210"/>
                  <a:pt x="6" y="210"/>
                </a:cubicBezTo>
                <a:cubicBezTo>
                  <a:pt x="2" y="212"/>
                  <a:pt x="0" y="217"/>
                  <a:pt x="3" y="222"/>
                </a:cubicBezTo>
                <a:cubicBezTo>
                  <a:pt x="3" y="223"/>
                  <a:pt x="4" y="223"/>
                  <a:pt x="5" y="224"/>
                </a:cubicBezTo>
                <a:cubicBezTo>
                  <a:pt x="5" y="224"/>
                  <a:pt x="5" y="224"/>
                  <a:pt x="5" y="224"/>
                </a:cubicBezTo>
                <a:cubicBezTo>
                  <a:pt x="140" y="302"/>
                  <a:pt x="140" y="302"/>
                  <a:pt x="140" y="302"/>
                </a:cubicBezTo>
                <a:cubicBezTo>
                  <a:pt x="141" y="303"/>
                  <a:pt x="143" y="303"/>
                  <a:pt x="144" y="303"/>
                </a:cubicBezTo>
                <a:cubicBezTo>
                  <a:pt x="146" y="303"/>
                  <a:pt x="147" y="303"/>
                  <a:pt x="149" y="302"/>
                </a:cubicBezTo>
                <a:cubicBezTo>
                  <a:pt x="283" y="225"/>
                  <a:pt x="283" y="225"/>
                  <a:pt x="283" y="225"/>
                </a:cubicBezTo>
                <a:cubicBezTo>
                  <a:pt x="287" y="222"/>
                  <a:pt x="288" y="217"/>
                  <a:pt x="286" y="213"/>
                </a:cubicBezTo>
                <a:cubicBezTo>
                  <a:pt x="285" y="211"/>
                  <a:pt x="284" y="210"/>
                  <a:pt x="283" y="209"/>
                </a:cubicBezTo>
                <a:close/>
                <a:moveTo>
                  <a:pt x="283" y="209"/>
                </a:moveTo>
                <a:cubicBezTo>
                  <a:pt x="283" y="209"/>
                  <a:pt x="283" y="209"/>
                  <a:pt x="283" y="209"/>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nvGrpSpPr>
          <p:cNvPr id="38" name="组合 37"/>
          <p:cNvGrpSpPr/>
          <p:nvPr/>
        </p:nvGrpSpPr>
        <p:grpSpPr>
          <a:xfrm>
            <a:off x="7369568" y="3381174"/>
            <a:ext cx="365136" cy="311291"/>
            <a:chOff x="1555751" y="-1588"/>
            <a:chExt cx="6032500" cy="5143500"/>
          </a:xfrm>
          <a:solidFill>
            <a:schemeClr val="bg1"/>
          </a:solidFill>
        </p:grpSpPr>
        <p:sp>
          <p:nvSpPr>
            <p:cNvPr id="39" name="Freeform 38"/>
            <p:cNvSpPr/>
            <p:nvPr/>
          </p:nvSpPr>
          <p:spPr bwMode="auto">
            <a:xfrm>
              <a:off x="1555751" y="-1588"/>
              <a:ext cx="6032500" cy="5143500"/>
            </a:xfrm>
            <a:custGeom>
              <a:avLst/>
              <a:gdLst>
                <a:gd name="T0" fmla="*/ 3394 w 3847"/>
                <a:gd name="T1" fmla="*/ 1118 h 3276"/>
                <a:gd name="T2" fmla="*/ 3394 w 3847"/>
                <a:gd name="T3" fmla="*/ 1118 h 3276"/>
                <a:gd name="T4" fmla="*/ 1949 w 3847"/>
                <a:gd name="T5" fmla="*/ 0 h 3276"/>
                <a:gd name="T6" fmla="*/ 507 w 3847"/>
                <a:gd name="T7" fmla="*/ 1111 h 3276"/>
                <a:gd name="T8" fmla="*/ 0 w 3847"/>
                <a:gd name="T9" fmla="*/ 1694 h 3276"/>
                <a:gd name="T10" fmla="*/ 0 w 3847"/>
                <a:gd name="T11" fmla="*/ 2121 h 3276"/>
                <a:gd name="T12" fmla="*/ 546 w 3847"/>
                <a:gd name="T13" fmla="*/ 2707 h 3276"/>
                <a:gd name="T14" fmla="*/ 838 w 3847"/>
                <a:gd name="T15" fmla="*/ 2707 h 3276"/>
                <a:gd name="T16" fmla="*/ 990 w 3847"/>
                <a:gd name="T17" fmla="*/ 2553 h 3276"/>
                <a:gd name="T18" fmla="*/ 990 w 3847"/>
                <a:gd name="T19" fmla="*/ 1262 h 3276"/>
                <a:gd name="T20" fmla="*/ 838 w 3847"/>
                <a:gd name="T21" fmla="*/ 1109 h 3276"/>
                <a:gd name="T22" fmla="*/ 831 w 3847"/>
                <a:gd name="T23" fmla="*/ 1109 h 3276"/>
                <a:gd name="T24" fmla="*/ 1949 w 3847"/>
                <a:gd name="T25" fmla="*/ 307 h 3276"/>
                <a:gd name="T26" fmla="*/ 3068 w 3847"/>
                <a:gd name="T27" fmla="*/ 1109 h 3276"/>
                <a:gd name="T28" fmla="*/ 3009 w 3847"/>
                <a:gd name="T29" fmla="*/ 1109 h 3276"/>
                <a:gd name="T30" fmla="*/ 2857 w 3847"/>
                <a:gd name="T31" fmla="*/ 1262 h 3276"/>
                <a:gd name="T32" fmla="*/ 2857 w 3847"/>
                <a:gd name="T33" fmla="*/ 2553 h 3276"/>
                <a:gd name="T34" fmla="*/ 2895 w 3847"/>
                <a:gd name="T35" fmla="*/ 2654 h 3276"/>
                <a:gd name="T36" fmla="*/ 1920 w 3847"/>
                <a:gd name="T37" fmla="*/ 3072 h 3276"/>
                <a:gd name="T38" fmla="*/ 1819 w 3847"/>
                <a:gd name="T39" fmla="*/ 3174 h 3276"/>
                <a:gd name="T40" fmla="*/ 1920 w 3847"/>
                <a:gd name="T41" fmla="*/ 3276 h 3276"/>
                <a:gd name="T42" fmla="*/ 3113 w 3847"/>
                <a:gd name="T43" fmla="*/ 2707 h 3276"/>
                <a:gd name="T44" fmla="*/ 3301 w 3847"/>
                <a:gd name="T45" fmla="*/ 2707 h 3276"/>
                <a:gd name="T46" fmla="*/ 3847 w 3847"/>
                <a:gd name="T47" fmla="*/ 2121 h 3276"/>
                <a:gd name="T48" fmla="*/ 3847 w 3847"/>
                <a:gd name="T49" fmla="*/ 1694 h 3276"/>
                <a:gd name="T50" fmla="*/ 3394 w 3847"/>
                <a:gd name="T51" fmla="*/ 1118 h 3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847" h="3276">
                  <a:moveTo>
                    <a:pt x="3394" y="1118"/>
                  </a:moveTo>
                  <a:cubicBezTo>
                    <a:pt x="3394" y="1118"/>
                    <a:pt x="3394" y="1118"/>
                    <a:pt x="3394" y="1118"/>
                  </a:cubicBezTo>
                  <a:cubicBezTo>
                    <a:pt x="3188" y="468"/>
                    <a:pt x="2619" y="0"/>
                    <a:pt x="1949" y="0"/>
                  </a:cubicBezTo>
                  <a:cubicBezTo>
                    <a:pt x="1283" y="0"/>
                    <a:pt x="715" y="465"/>
                    <a:pt x="507" y="1111"/>
                  </a:cubicBezTo>
                  <a:cubicBezTo>
                    <a:pt x="224" y="1132"/>
                    <a:pt x="0" y="1385"/>
                    <a:pt x="0" y="1694"/>
                  </a:cubicBezTo>
                  <a:cubicBezTo>
                    <a:pt x="0" y="2121"/>
                    <a:pt x="0" y="2121"/>
                    <a:pt x="0" y="2121"/>
                  </a:cubicBezTo>
                  <a:cubicBezTo>
                    <a:pt x="0" y="2444"/>
                    <a:pt x="245" y="2707"/>
                    <a:pt x="546" y="2707"/>
                  </a:cubicBezTo>
                  <a:cubicBezTo>
                    <a:pt x="838" y="2707"/>
                    <a:pt x="838" y="2707"/>
                    <a:pt x="838" y="2707"/>
                  </a:cubicBezTo>
                  <a:cubicBezTo>
                    <a:pt x="922" y="2707"/>
                    <a:pt x="990" y="2638"/>
                    <a:pt x="990" y="2553"/>
                  </a:cubicBezTo>
                  <a:cubicBezTo>
                    <a:pt x="990" y="1262"/>
                    <a:pt x="990" y="1262"/>
                    <a:pt x="990" y="1262"/>
                  </a:cubicBezTo>
                  <a:cubicBezTo>
                    <a:pt x="990" y="1177"/>
                    <a:pt x="922" y="1109"/>
                    <a:pt x="838" y="1109"/>
                  </a:cubicBezTo>
                  <a:cubicBezTo>
                    <a:pt x="831" y="1109"/>
                    <a:pt x="831" y="1109"/>
                    <a:pt x="831" y="1109"/>
                  </a:cubicBezTo>
                  <a:cubicBezTo>
                    <a:pt x="1022" y="637"/>
                    <a:pt x="1451" y="307"/>
                    <a:pt x="1949" y="307"/>
                  </a:cubicBezTo>
                  <a:cubicBezTo>
                    <a:pt x="2448" y="307"/>
                    <a:pt x="2877" y="637"/>
                    <a:pt x="3068" y="1109"/>
                  </a:cubicBezTo>
                  <a:cubicBezTo>
                    <a:pt x="3009" y="1109"/>
                    <a:pt x="3009" y="1109"/>
                    <a:pt x="3009" y="1109"/>
                  </a:cubicBezTo>
                  <a:cubicBezTo>
                    <a:pt x="2925" y="1109"/>
                    <a:pt x="2857" y="1177"/>
                    <a:pt x="2857" y="1262"/>
                  </a:cubicBezTo>
                  <a:cubicBezTo>
                    <a:pt x="2857" y="2553"/>
                    <a:pt x="2857" y="2553"/>
                    <a:pt x="2857" y="2553"/>
                  </a:cubicBezTo>
                  <a:cubicBezTo>
                    <a:pt x="2857" y="2592"/>
                    <a:pt x="2872" y="2627"/>
                    <a:pt x="2895" y="2654"/>
                  </a:cubicBezTo>
                  <a:cubicBezTo>
                    <a:pt x="2668" y="2920"/>
                    <a:pt x="2333" y="3072"/>
                    <a:pt x="1920" y="3072"/>
                  </a:cubicBezTo>
                  <a:cubicBezTo>
                    <a:pt x="1864" y="3072"/>
                    <a:pt x="1819" y="3118"/>
                    <a:pt x="1819" y="3174"/>
                  </a:cubicBezTo>
                  <a:cubicBezTo>
                    <a:pt x="1819" y="3231"/>
                    <a:pt x="1864" y="3276"/>
                    <a:pt x="1920" y="3276"/>
                  </a:cubicBezTo>
                  <a:cubicBezTo>
                    <a:pt x="2432" y="3276"/>
                    <a:pt x="2848" y="3066"/>
                    <a:pt x="3113" y="2707"/>
                  </a:cubicBezTo>
                  <a:cubicBezTo>
                    <a:pt x="3301" y="2707"/>
                    <a:pt x="3301" y="2707"/>
                    <a:pt x="3301" y="2707"/>
                  </a:cubicBezTo>
                  <a:cubicBezTo>
                    <a:pt x="3602" y="2707"/>
                    <a:pt x="3847" y="2444"/>
                    <a:pt x="3847" y="2121"/>
                  </a:cubicBezTo>
                  <a:cubicBezTo>
                    <a:pt x="3847" y="1694"/>
                    <a:pt x="3847" y="1694"/>
                    <a:pt x="3847" y="1694"/>
                  </a:cubicBezTo>
                  <a:cubicBezTo>
                    <a:pt x="3847" y="1405"/>
                    <a:pt x="3651" y="1166"/>
                    <a:pt x="3394" y="1118"/>
                  </a:cubicBezTo>
                  <a:close/>
                </a:path>
              </a:pathLst>
            </a:custGeom>
            <a:grpFill/>
            <a:ln>
              <a:noFill/>
            </a:ln>
          </p:spPr>
          <p:txBody>
            <a:bodyPr vert="horz" wrap="square" lIns="91440" tIns="45720" rIns="91440" bIns="45720" numCol="1" anchor="t" anchorCtr="0" compatLnSpc="1"/>
            <a:lstStyle/>
            <a:p>
              <a:endParaRPr lang="zh-CN" altLang="en-US"/>
            </a:p>
          </p:txBody>
        </p:sp>
        <p:sp>
          <p:nvSpPr>
            <p:cNvPr id="40" name="Freeform 39"/>
            <p:cNvSpPr/>
            <p:nvPr/>
          </p:nvSpPr>
          <p:spPr bwMode="auto">
            <a:xfrm>
              <a:off x="2033588" y="2222500"/>
              <a:ext cx="598488" cy="1543050"/>
            </a:xfrm>
            <a:custGeom>
              <a:avLst/>
              <a:gdLst>
                <a:gd name="T0" fmla="*/ 381 w 381"/>
                <a:gd name="T1" fmla="*/ 340 h 983"/>
                <a:gd name="T2" fmla="*/ 381 w 381"/>
                <a:gd name="T3" fmla="*/ 983 h 983"/>
                <a:gd name="T4" fmla="*/ 241 w 381"/>
                <a:gd name="T5" fmla="*/ 983 h 983"/>
                <a:gd name="T6" fmla="*/ 0 w 381"/>
                <a:gd name="T7" fmla="*/ 705 h 983"/>
                <a:gd name="T8" fmla="*/ 0 w 381"/>
                <a:gd name="T9" fmla="*/ 278 h 983"/>
                <a:gd name="T10" fmla="*/ 8 w 381"/>
                <a:gd name="T11" fmla="*/ 209 h 983"/>
                <a:gd name="T12" fmla="*/ 13 w 381"/>
                <a:gd name="T13" fmla="*/ 193 h 983"/>
                <a:gd name="T14" fmla="*/ 34 w 381"/>
                <a:gd name="T15" fmla="*/ 138 h 983"/>
                <a:gd name="T16" fmla="*/ 36 w 381"/>
                <a:gd name="T17" fmla="*/ 132 h 983"/>
                <a:gd name="T18" fmla="*/ 128 w 381"/>
                <a:gd name="T19" fmla="*/ 34 h 983"/>
                <a:gd name="T20" fmla="*/ 178 w 381"/>
                <a:gd name="T21" fmla="*/ 11 h 983"/>
                <a:gd name="T22" fmla="*/ 184 w 381"/>
                <a:gd name="T23" fmla="*/ 9 h 983"/>
                <a:gd name="T24" fmla="*/ 241 w 381"/>
                <a:gd name="T25" fmla="*/ 0 h 983"/>
                <a:gd name="T26" fmla="*/ 381 w 381"/>
                <a:gd name="T27" fmla="*/ 0 h 983"/>
                <a:gd name="T28" fmla="*/ 381 w 381"/>
                <a:gd name="T29" fmla="*/ 340 h 9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81" h="983">
                  <a:moveTo>
                    <a:pt x="381" y="340"/>
                  </a:moveTo>
                  <a:cubicBezTo>
                    <a:pt x="381" y="983"/>
                    <a:pt x="381" y="983"/>
                    <a:pt x="381" y="983"/>
                  </a:cubicBezTo>
                  <a:cubicBezTo>
                    <a:pt x="241" y="983"/>
                    <a:pt x="241" y="983"/>
                    <a:pt x="241" y="983"/>
                  </a:cubicBezTo>
                  <a:cubicBezTo>
                    <a:pt x="108" y="983"/>
                    <a:pt x="0" y="858"/>
                    <a:pt x="0" y="705"/>
                  </a:cubicBezTo>
                  <a:cubicBezTo>
                    <a:pt x="0" y="278"/>
                    <a:pt x="0" y="278"/>
                    <a:pt x="0" y="278"/>
                  </a:cubicBezTo>
                  <a:cubicBezTo>
                    <a:pt x="0" y="254"/>
                    <a:pt x="3" y="231"/>
                    <a:pt x="8" y="209"/>
                  </a:cubicBezTo>
                  <a:cubicBezTo>
                    <a:pt x="10" y="203"/>
                    <a:pt x="11" y="198"/>
                    <a:pt x="13" y="193"/>
                  </a:cubicBezTo>
                  <a:cubicBezTo>
                    <a:pt x="18" y="174"/>
                    <a:pt x="25" y="155"/>
                    <a:pt x="34" y="138"/>
                  </a:cubicBezTo>
                  <a:cubicBezTo>
                    <a:pt x="36" y="132"/>
                    <a:pt x="36" y="132"/>
                    <a:pt x="36" y="132"/>
                  </a:cubicBezTo>
                  <a:cubicBezTo>
                    <a:pt x="59" y="90"/>
                    <a:pt x="91" y="57"/>
                    <a:pt x="128" y="34"/>
                  </a:cubicBezTo>
                  <a:cubicBezTo>
                    <a:pt x="144" y="24"/>
                    <a:pt x="161" y="16"/>
                    <a:pt x="178" y="11"/>
                  </a:cubicBezTo>
                  <a:cubicBezTo>
                    <a:pt x="180" y="10"/>
                    <a:pt x="182" y="9"/>
                    <a:pt x="184" y="9"/>
                  </a:cubicBezTo>
                  <a:cubicBezTo>
                    <a:pt x="202" y="3"/>
                    <a:pt x="221" y="0"/>
                    <a:pt x="241" y="0"/>
                  </a:cubicBezTo>
                  <a:cubicBezTo>
                    <a:pt x="381" y="0"/>
                    <a:pt x="381" y="0"/>
                    <a:pt x="381" y="0"/>
                  </a:cubicBezTo>
                  <a:lnTo>
                    <a:pt x="381" y="340"/>
                  </a:lnTo>
                  <a:close/>
                </a:path>
              </a:pathLst>
            </a:custGeom>
            <a:grpFill/>
            <a:ln>
              <a:noFill/>
            </a:ln>
          </p:spPr>
          <p:txBody>
            <a:bodyPr vert="horz" wrap="square" lIns="91440" tIns="45720" rIns="91440" bIns="45720" numCol="1" anchor="t" anchorCtr="0" compatLnSpc="1"/>
            <a:lstStyle/>
            <a:p>
              <a:endParaRPr lang="zh-CN" altLang="en-US"/>
            </a:p>
          </p:txBody>
        </p:sp>
        <p:sp>
          <p:nvSpPr>
            <p:cNvPr id="41" name="Freeform 40"/>
            <p:cNvSpPr/>
            <p:nvPr/>
          </p:nvSpPr>
          <p:spPr bwMode="auto">
            <a:xfrm>
              <a:off x="6513513" y="2222500"/>
              <a:ext cx="598488" cy="1543050"/>
            </a:xfrm>
            <a:custGeom>
              <a:avLst/>
              <a:gdLst>
                <a:gd name="T0" fmla="*/ 380 w 381"/>
                <a:gd name="T1" fmla="*/ 705 h 983"/>
                <a:gd name="T2" fmla="*/ 139 w 381"/>
                <a:gd name="T3" fmla="*/ 983 h 983"/>
                <a:gd name="T4" fmla="*/ 0 w 381"/>
                <a:gd name="T5" fmla="*/ 983 h 983"/>
                <a:gd name="T6" fmla="*/ 0 w 381"/>
                <a:gd name="T7" fmla="*/ 0 h 983"/>
                <a:gd name="T8" fmla="*/ 139 w 381"/>
                <a:gd name="T9" fmla="*/ 0 h 983"/>
                <a:gd name="T10" fmla="*/ 309 w 381"/>
                <a:gd name="T11" fmla="*/ 81 h 983"/>
                <a:gd name="T12" fmla="*/ 380 w 381"/>
                <a:gd name="T13" fmla="*/ 278 h 983"/>
                <a:gd name="T14" fmla="*/ 380 w 381"/>
                <a:gd name="T15" fmla="*/ 705 h 9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1" h="983">
                  <a:moveTo>
                    <a:pt x="380" y="705"/>
                  </a:moveTo>
                  <a:cubicBezTo>
                    <a:pt x="380" y="858"/>
                    <a:pt x="272" y="983"/>
                    <a:pt x="139" y="983"/>
                  </a:cubicBezTo>
                  <a:cubicBezTo>
                    <a:pt x="0" y="983"/>
                    <a:pt x="0" y="983"/>
                    <a:pt x="0" y="983"/>
                  </a:cubicBezTo>
                  <a:cubicBezTo>
                    <a:pt x="0" y="0"/>
                    <a:pt x="0" y="0"/>
                    <a:pt x="0" y="0"/>
                  </a:cubicBezTo>
                  <a:cubicBezTo>
                    <a:pt x="139" y="0"/>
                    <a:pt x="139" y="0"/>
                    <a:pt x="139" y="0"/>
                  </a:cubicBezTo>
                  <a:cubicBezTo>
                    <a:pt x="205" y="0"/>
                    <a:pt x="265" y="31"/>
                    <a:pt x="309" y="81"/>
                  </a:cubicBezTo>
                  <a:cubicBezTo>
                    <a:pt x="356" y="136"/>
                    <a:pt x="381" y="206"/>
                    <a:pt x="380" y="278"/>
                  </a:cubicBezTo>
                  <a:lnTo>
                    <a:pt x="380" y="705"/>
                  </a:lnTo>
                  <a:close/>
                </a:path>
              </a:pathLst>
            </a:custGeom>
            <a:grpFill/>
            <a:ln>
              <a:noFill/>
            </a:ln>
          </p:spPr>
          <p:txBody>
            <a:bodyPr vert="horz" wrap="square" lIns="91440" tIns="45720" rIns="91440" bIns="45720" numCol="1" anchor="t" anchorCtr="0" compatLnSpc="1"/>
            <a:lstStyle/>
            <a:p>
              <a:endParaRPr lang="zh-CN" altLang="en-US"/>
            </a:p>
          </p:txBody>
        </p:sp>
      </p:grpSp>
      <p:sp>
        <p:nvSpPr>
          <p:cNvPr id="42" name="Google Shape;466;p11"/>
          <p:cNvSpPr txBox="1"/>
          <p:nvPr/>
        </p:nvSpPr>
        <p:spPr>
          <a:xfrm>
            <a:off x="8278846" y="1836659"/>
            <a:ext cx="2999953" cy="1923563"/>
          </a:xfrm>
          <a:prstGeom prst="rect">
            <a:avLst/>
          </a:prstGeom>
          <a:noFill/>
          <a:ln>
            <a:noFill/>
          </a:ln>
        </p:spPr>
        <p:txBody>
          <a:bodyPr spcFirstLastPara="1" wrap="square" lIns="91425" tIns="45700" rIns="91425" bIns="45700" anchor="t" anchorCtr="0">
            <a:spAutoFit/>
          </a:bodyPr>
          <a:lstStyle/>
          <a:p>
            <a:pPr algn="just">
              <a:lnSpc>
                <a:spcPct val="150000"/>
              </a:lnSpc>
            </a:pPr>
            <a:r>
              <a:rPr lang="en-US" altLang="zh-CN" sz="1400" dirty="0">
                <a:solidFill>
                  <a:srgbClr val="00B0F0"/>
                </a:solidFill>
                <a:latin typeface="Century Gothic" panose="020B0502020202020204" pitchFamily="34" charset="0"/>
                <a:ea typeface="微软雅黑" panose="020B0503020204020204" pitchFamily="34" charset="-122"/>
                <a:cs typeface="Calibri" panose="020F0502020204030204" pitchFamily="34" charset="0"/>
                <a:sym typeface="+mn-ea"/>
              </a:rPr>
              <a:t>Services (During):                         </a:t>
            </a:r>
            <a:endParaRPr lang="en-US" altLang="zh-CN" sz="1400" dirty="0">
              <a:solidFill>
                <a:srgbClr val="00B0F0"/>
              </a:solidFill>
              <a:latin typeface="Century Gothic" panose="020B0502020202020204" pitchFamily="34" charset="0"/>
              <a:ea typeface="微软雅黑" panose="020B0503020204020204" pitchFamily="34" charset="-122"/>
              <a:cs typeface="Calibri" panose="020F0502020204030204" pitchFamily="34" charset="0"/>
              <a:sym typeface="+mn-ea"/>
            </a:endParaRPr>
          </a:p>
          <a:p>
            <a:pPr marL="342900" indent="-342900">
              <a:buFont typeface="+mj-lt"/>
              <a:buAutoNum type="arabicPeriod"/>
            </a:pPr>
            <a:r>
              <a:rPr lang="en-MY"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Identify type of ransomware and its family</a:t>
            </a:r>
            <a:endParaRPr lang="en-MY"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p>
            <a:pPr marL="342900" indent="-342900">
              <a:buFont typeface="+mj-lt"/>
              <a:buAutoNum type="arabicPeriod"/>
            </a:pPr>
            <a:r>
              <a:rPr lang="en-MY"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Identify entry point</a:t>
            </a:r>
            <a:endParaRPr lang="en-MY"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p>
            <a:pPr marL="342900" indent="-342900">
              <a:buFont typeface="+mj-lt"/>
              <a:buAutoNum type="arabicPeriod"/>
            </a:pPr>
            <a:r>
              <a:rPr lang="en-MY"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Identify when did the attack occurred</a:t>
            </a:r>
            <a:endParaRPr lang="en-MY"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p>
            <a:pPr marL="342900" indent="-342900">
              <a:buFont typeface="+mj-lt"/>
              <a:buAutoNum type="arabicPeriod"/>
            </a:pPr>
            <a:r>
              <a:rPr lang="en-MY"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Identify patient zero</a:t>
            </a:r>
            <a:endParaRPr lang="en-MY"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p>
            <a:pPr marL="342900" indent="-342900">
              <a:buFont typeface="+mj-lt"/>
              <a:buAutoNum type="arabicPeriod"/>
            </a:pPr>
            <a:r>
              <a:rPr lang="en-MY"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Identify kill chain </a:t>
            </a:r>
            <a:endParaRPr lang="en-MY"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p:txBody>
      </p:sp>
      <p:sp>
        <p:nvSpPr>
          <p:cNvPr id="45" name="Google Shape;468;p11"/>
          <p:cNvSpPr txBox="1"/>
          <p:nvPr/>
        </p:nvSpPr>
        <p:spPr>
          <a:xfrm>
            <a:off x="1014608" y="4860947"/>
            <a:ext cx="3523067" cy="1277232"/>
          </a:xfrm>
          <a:prstGeom prst="rect">
            <a:avLst/>
          </a:prstGeom>
          <a:noFill/>
          <a:ln>
            <a:noFill/>
          </a:ln>
        </p:spPr>
        <p:txBody>
          <a:bodyPr spcFirstLastPara="1" wrap="square" lIns="91425" tIns="45700" rIns="91425" bIns="45700" anchor="t" anchorCtr="0">
            <a:spAutoFit/>
          </a:bodyPr>
          <a:lstStyle/>
          <a:p>
            <a:pPr algn="r">
              <a:lnSpc>
                <a:spcPct val="150000"/>
              </a:lnSpc>
            </a:pPr>
            <a:r>
              <a:rPr lang="en-US" altLang="zh-CN" sz="1400" dirty="0">
                <a:solidFill>
                  <a:srgbClr val="00B0F0"/>
                </a:solidFill>
                <a:latin typeface="Century Gothic" panose="020B0502020202020204" pitchFamily="34" charset="0"/>
                <a:ea typeface="微软雅黑" panose="020B0503020204020204" pitchFamily="34" charset="-122"/>
                <a:cs typeface="Calibri" panose="020F0502020204030204" pitchFamily="34" charset="0"/>
                <a:sym typeface="+mn-ea"/>
              </a:rPr>
              <a:t>Report Delivery:                           </a:t>
            </a:r>
            <a:endParaRPr lang="en-US" altLang="zh-CN" sz="1400" dirty="0">
              <a:solidFill>
                <a:srgbClr val="00B0F0"/>
              </a:solidFill>
              <a:latin typeface="Century Gothic" panose="020B0502020202020204" pitchFamily="34" charset="0"/>
              <a:ea typeface="微软雅黑" panose="020B0503020204020204" pitchFamily="34" charset="-122"/>
              <a:cs typeface="Calibri" panose="020F0502020204030204" pitchFamily="34" charset="0"/>
              <a:sym typeface="+mn-ea"/>
            </a:endParaRPr>
          </a:p>
          <a:p>
            <a:pPr algn="r"/>
            <a:r>
              <a:rPr lang="en-US" altLang="zh-CN"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Security Incident Report,</a:t>
            </a:r>
            <a:br>
              <a:rPr lang="en-US" altLang="zh-CN"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br>
            <a:r>
              <a:rPr lang="en-US" altLang="zh-CN"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Vulnerability Assessment Report,</a:t>
            </a:r>
            <a:br>
              <a:rPr lang="en-US" altLang="zh-CN"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br>
            <a:r>
              <a:rPr lang="en-US" altLang="zh-CN" sz="1400" dirty="0" smtClean="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Firewall Ruleset Policies Review Report</a:t>
            </a:r>
            <a:endParaRPr lang="en-US" altLang="zh-CN" sz="1400" dirty="0" smtClean="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endParaRPr>
          </a:p>
          <a:p>
            <a:pPr algn="r"/>
            <a:r>
              <a:rPr lang="en-US" sz="1400" dirty="0" smtClean="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Yearly </a:t>
            </a:r>
            <a:endParaRPr sz="1400" dirty="0">
              <a:solidFill>
                <a:schemeClr val="bg1"/>
              </a:solidFill>
              <a:latin typeface="Century Gothic"/>
              <a:ea typeface="Century Gothic"/>
              <a:cs typeface="Century Gothic"/>
              <a:sym typeface="Century Gothic"/>
            </a:endParaRPr>
          </a:p>
        </p:txBody>
      </p:sp>
      <p:sp>
        <p:nvSpPr>
          <p:cNvPr id="44" name="Text Box 27"/>
          <p:cNvSpPr txBox="1"/>
          <p:nvPr/>
        </p:nvSpPr>
        <p:spPr>
          <a:xfrm>
            <a:off x="4174798" y="1033261"/>
            <a:ext cx="3725707" cy="697692"/>
          </a:xfrm>
          <a:prstGeom prst="rect">
            <a:avLst/>
          </a:prstGeom>
          <a:noFill/>
        </p:spPr>
        <p:txBody>
          <a:bodyPr wrap="square" rtlCol="0">
            <a:spAutoFit/>
          </a:bodyPr>
          <a:lstStyle/>
          <a:p>
            <a:pPr algn="ctr">
              <a:lnSpc>
                <a:spcPct val="150000"/>
              </a:lnSpc>
            </a:pPr>
            <a:r>
              <a:rPr lang="en-US" sz="1400" dirty="0">
                <a:solidFill>
                  <a:srgbClr val="00B0F0"/>
                </a:solidFill>
                <a:latin typeface="Century Gothic"/>
                <a:ea typeface="Century Gothic"/>
                <a:cs typeface="Century Gothic"/>
                <a:sym typeface="+mn-ea"/>
              </a:rPr>
              <a:t>Assistance Mode: </a:t>
            </a:r>
            <a:br>
              <a:rPr lang="en-US" sz="1400" dirty="0">
                <a:solidFill>
                  <a:srgbClr val="00B0F0"/>
                </a:solidFill>
                <a:latin typeface="Century Gothic"/>
                <a:ea typeface="Century Gothic"/>
                <a:cs typeface="Century Gothic"/>
                <a:sym typeface="+mn-ea"/>
              </a:rPr>
            </a:br>
            <a:r>
              <a:rPr lang="en-US" sz="1400" dirty="0">
                <a:solidFill>
                  <a:schemeClr val="bg1"/>
                </a:solidFill>
                <a:latin typeface="Century Gothic"/>
                <a:ea typeface="Century Gothic"/>
                <a:cs typeface="Century Gothic"/>
                <a:sym typeface="+mn-ea"/>
              </a:rPr>
              <a:t>Remote + Onsite (24 x 7)</a:t>
            </a:r>
            <a:endParaRPr lang="en-US" altLang="zh-CN" sz="20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endParaRPr>
          </a:p>
        </p:txBody>
      </p:sp>
      <p:sp>
        <p:nvSpPr>
          <p:cNvPr id="46" name="Google Shape;466;p11"/>
          <p:cNvSpPr txBox="1"/>
          <p:nvPr/>
        </p:nvSpPr>
        <p:spPr>
          <a:xfrm>
            <a:off x="804479" y="1553175"/>
            <a:ext cx="3350467" cy="3000781"/>
          </a:xfrm>
          <a:prstGeom prst="rect">
            <a:avLst/>
          </a:prstGeom>
          <a:noFill/>
          <a:ln>
            <a:noFill/>
          </a:ln>
        </p:spPr>
        <p:txBody>
          <a:bodyPr spcFirstLastPara="1" wrap="square" lIns="91425" tIns="45700" rIns="91425" bIns="45700" anchor="t" anchorCtr="0">
            <a:spAutoFit/>
          </a:bodyPr>
          <a:lstStyle/>
          <a:p>
            <a:pPr algn="just">
              <a:lnSpc>
                <a:spcPct val="150000"/>
              </a:lnSpc>
            </a:pPr>
            <a:r>
              <a:rPr lang="en-US" altLang="zh-CN" sz="1400" dirty="0" smtClean="0">
                <a:solidFill>
                  <a:srgbClr val="00B0F0"/>
                </a:solidFill>
                <a:latin typeface="Century Gothic" panose="020B0502020202020204" pitchFamily="34" charset="0"/>
                <a:ea typeface="微软雅黑" panose="020B0503020204020204" pitchFamily="34" charset="-122"/>
                <a:cs typeface="Calibri" panose="020F0502020204030204" pitchFamily="34" charset="0"/>
                <a:sym typeface="+mn-ea"/>
              </a:rPr>
              <a:t>Pre-Incident + Post-Incident Scope</a:t>
            </a:r>
            <a:endParaRPr lang="en-US" altLang="zh-CN" sz="1400" dirty="0">
              <a:solidFill>
                <a:srgbClr val="00B0F0"/>
              </a:solidFill>
              <a:latin typeface="Century Gothic" panose="020B0502020202020204" pitchFamily="34" charset="0"/>
              <a:ea typeface="微软雅黑" panose="020B0503020204020204" pitchFamily="34" charset="-122"/>
              <a:cs typeface="Calibri" panose="020F0502020204030204" pitchFamily="34" charset="0"/>
              <a:sym typeface="+mn-ea"/>
            </a:endParaRPr>
          </a:p>
          <a:p>
            <a:pPr marL="342900" indent="-342900">
              <a:buFont typeface="+mj-lt"/>
              <a:buAutoNum type="arabicPeriod"/>
            </a:pPr>
            <a:r>
              <a:rPr lang="en-MY"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Provide external vulnerability assessment to determine public facing live hosts and respective listening ports</a:t>
            </a:r>
            <a:endParaRPr lang="en-MY"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p>
            <a:pPr marL="342900" indent="-342900">
              <a:buFont typeface="+mj-lt"/>
              <a:buAutoNum type="arabicPeriod"/>
            </a:pPr>
            <a:r>
              <a:rPr lang="en-MY"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provide vulnerabilities, threat and risks based on possible attack surface</a:t>
            </a:r>
            <a:endParaRPr lang="en-MY"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p>
            <a:pPr marL="342900" indent="-342900">
              <a:buFont typeface="+mj-lt"/>
              <a:buAutoNum type="arabicPeriod"/>
            </a:pPr>
            <a:r>
              <a:rPr lang="en-MY"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provide recommendation on </a:t>
            </a:r>
            <a:r>
              <a:rPr lang="en-MY" sz="1400" dirty="0" smtClean="0">
                <a:solidFill>
                  <a:schemeClr val="bg1"/>
                </a:solidFill>
                <a:latin typeface="Century Gothic" panose="020B0502020202020204" pitchFamily="34" charset="0"/>
                <a:ea typeface="微软雅黑" panose="020B0503020204020204" pitchFamily="34" charset="-122"/>
                <a:cs typeface="Calibri" panose="020F0502020204030204" pitchFamily="34" charset="0"/>
              </a:rPr>
              <a:t>fixes</a:t>
            </a:r>
            <a:endParaRPr lang="en-MY" sz="1400" dirty="0" smtClean="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p>
            <a:pPr marL="342900" indent="-342900">
              <a:buFont typeface="+mj-lt"/>
              <a:buAutoNum type="arabicPeriod"/>
            </a:pPr>
            <a:r>
              <a:rPr lang="en-US"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perform firewall ruleset and policies review to ensure all policies are in order</a:t>
            </a:r>
            <a:endParaRPr lang="en-MY"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p:txBody>
      </p:sp>
      <p:sp>
        <p:nvSpPr>
          <p:cNvPr id="47" name="Google Shape;467;p11"/>
          <p:cNvSpPr txBox="1"/>
          <p:nvPr/>
        </p:nvSpPr>
        <p:spPr>
          <a:xfrm>
            <a:off x="7605212" y="4820227"/>
            <a:ext cx="4269138" cy="1061789"/>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altLang="zh-CN" sz="1400" dirty="0">
                <a:solidFill>
                  <a:srgbClr val="00B0F0"/>
                </a:solidFill>
                <a:latin typeface="Century Gothic" panose="020B0502020202020204" pitchFamily="34" charset="0"/>
                <a:ea typeface="微软雅黑" panose="020B0503020204020204" pitchFamily="34" charset="-122"/>
                <a:cs typeface="Calibri" panose="020F0502020204030204" pitchFamily="34" charset="0"/>
                <a:sym typeface="+mn-ea"/>
              </a:rPr>
              <a:t>Incident Response Count:  </a:t>
            </a:r>
            <a:endParaRPr lang="en-US" altLang="zh-CN" sz="1400" dirty="0">
              <a:solidFill>
                <a:srgbClr val="00B0F0"/>
              </a:solidFill>
              <a:latin typeface="Century Gothic" panose="020B0502020202020204" pitchFamily="34" charset="0"/>
              <a:ea typeface="微软雅黑" panose="020B0503020204020204" pitchFamily="34" charset="-122"/>
              <a:cs typeface="Calibri" panose="020F0502020204030204" pitchFamily="34" charset="0"/>
              <a:sym typeface="+mn-ea"/>
            </a:endParaRPr>
          </a:p>
          <a:p>
            <a:pPr marL="0" marR="0" lvl="0" indent="0" algn="l" rtl="0">
              <a:lnSpc>
                <a:spcPct val="150000"/>
              </a:lnSpc>
              <a:spcBef>
                <a:spcPts val="0"/>
              </a:spcBef>
              <a:spcAft>
                <a:spcPts val="0"/>
              </a:spcAft>
              <a:buNone/>
            </a:pPr>
            <a:r>
              <a:rPr lang="en-US" altLang="zh-CN" sz="1400" dirty="0" smtClean="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4 </a:t>
            </a:r>
            <a:r>
              <a:rPr lang="en-US" altLang="zh-CN"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times per </a:t>
            </a:r>
            <a:r>
              <a:rPr lang="en-US" altLang="zh-CN" sz="1400" dirty="0" smtClean="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year</a:t>
            </a:r>
            <a:endParaRPr lang="en-US" altLang="zh-CN" sz="1400" dirty="0" smtClean="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endParaRPr>
          </a:p>
          <a:p>
            <a:pPr marL="0" marR="0" lvl="0" indent="0" algn="l" rtl="0">
              <a:lnSpc>
                <a:spcPct val="150000"/>
              </a:lnSpc>
              <a:spcBef>
                <a:spcPts val="0"/>
              </a:spcBef>
              <a:spcAft>
                <a:spcPts val="0"/>
              </a:spcAft>
              <a:buNone/>
            </a:pPr>
            <a:r>
              <a:rPr lang="en-US" sz="1400" dirty="0" smtClean="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(can carry forward 50% count to next year)</a:t>
            </a:r>
            <a:endParaRPr sz="1400" dirty="0">
              <a:solidFill>
                <a:schemeClr val="bg1"/>
              </a:solidFill>
              <a:latin typeface="Century Gothic"/>
              <a:ea typeface="Century Gothic"/>
              <a:cs typeface="Century Gothic"/>
              <a:sym typeface="Century Gothic"/>
            </a:endParaRPr>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795C62BC-63D8-4176-937B-D5EBCAA09FF2}" type="slidenum">
              <a:rPr lang="zh-CN" altLang="en-US" smtClean="0"/>
            </a:fld>
            <a:endParaRPr lang="zh-CN" altLang="en-US"/>
          </a:p>
        </p:txBody>
      </p:sp>
      <p:sp>
        <p:nvSpPr>
          <p:cNvPr id="3" name="Title 2"/>
          <p:cNvSpPr>
            <a:spLocks noGrp="1"/>
          </p:cNvSpPr>
          <p:nvPr>
            <p:ph type="ctrTitle"/>
          </p:nvPr>
        </p:nvSpPr>
        <p:spPr>
          <a:xfrm>
            <a:off x="558799" y="165099"/>
            <a:ext cx="8466447" cy="550863"/>
          </a:xfrm>
        </p:spPr>
        <p:txBody>
          <a:bodyPr>
            <a:normAutofit/>
          </a:bodyPr>
          <a:lstStyle/>
          <a:p>
            <a:r>
              <a:rPr lang="en-MY" dirty="0"/>
              <a:t>The Sangfor IR Service Difference</a:t>
            </a:r>
            <a:endParaRPr lang="en-US" dirty="0"/>
          </a:p>
        </p:txBody>
      </p:sp>
      <p:graphicFrame>
        <p:nvGraphicFramePr>
          <p:cNvPr id="4" name="Table 3"/>
          <p:cNvGraphicFramePr/>
          <p:nvPr/>
        </p:nvGraphicFramePr>
        <p:xfrm>
          <a:off x="1500842" y="1419911"/>
          <a:ext cx="9190316" cy="4258428"/>
        </p:xfrm>
        <a:graphic>
          <a:graphicData uri="http://schemas.openxmlformats.org/drawingml/2006/table">
            <a:tbl>
              <a:tblPr firstRow="1" bandRow="1">
                <a:tableStyleId>{5C22544A-7EE6-4342-B048-85BDC9FD1C3A}</a:tableStyleId>
              </a:tblPr>
              <a:tblGrid>
                <a:gridCol w="1875116"/>
                <a:gridCol w="2998694"/>
                <a:gridCol w="1788459"/>
                <a:gridCol w="2528047"/>
              </a:tblGrid>
              <a:tr h="335260">
                <a:tc>
                  <a:txBody>
                    <a:bodyPr/>
                    <a:lstStyle/>
                    <a:p>
                      <a:pPr>
                        <a:buNone/>
                      </a:pPr>
                      <a:r>
                        <a:rPr lang="en-US" sz="1400" dirty="0"/>
                        <a:t>Vendors name</a:t>
                      </a:r>
                      <a:endParaRPr lang="en-US" sz="1400" dirty="0"/>
                    </a:p>
                  </a:txBody>
                  <a:tcPr marL="68402" marR="68402" marT="34201" marB="34201">
                    <a:lnL w="12700" cap="flat" cmpd="sng" algn="ctr">
                      <a:solidFill>
                        <a:srgbClr val="00B0F0"/>
                      </a:solidFill>
                      <a:prstDash val="solid"/>
                      <a:round/>
                      <a:headEnd type="none" w="med" len="med"/>
                      <a:tailEnd type="none" w="med" len="med"/>
                    </a:lnL>
                    <a:lnR w="9525" cap="flat" cmpd="sng" algn="ctr">
                      <a:solidFill>
                        <a:schemeClr val="bg1"/>
                      </a:solidFill>
                      <a:prstDash val="dash"/>
                      <a:round/>
                      <a:headEnd type="none" w="med" len="med"/>
                      <a:tailEnd type="none" w="med" len="med"/>
                    </a:lnR>
                    <a:lnT w="12700" cap="flat" cmpd="sng" algn="ctr">
                      <a:solidFill>
                        <a:srgbClr val="00B0F0"/>
                      </a:solidFill>
                      <a:prstDash val="solid"/>
                      <a:round/>
                      <a:headEnd type="none" w="med" len="med"/>
                      <a:tailEnd type="none" w="med" len="med"/>
                    </a:lnT>
                    <a:lnB w="9525" cap="flat" cmpd="sng" algn="ctr">
                      <a:solidFill>
                        <a:srgbClr val="00B0F0"/>
                      </a:solidFill>
                      <a:prstDash val="dash"/>
                      <a:round/>
                      <a:headEnd type="none" w="med" len="med"/>
                      <a:tailEnd type="none" w="med" len="med"/>
                    </a:lnB>
                    <a:solidFill>
                      <a:srgbClr val="00B0F0"/>
                    </a:solidFill>
                  </a:tcPr>
                </a:tc>
                <a:tc>
                  <a:txBody>
                    <a:bodyPr/>
                    <a:lstStyle/>
                    <a:p>
                      <a:pPr>
                        <a:buNone/>
                      </a:pPr>
                      <a:r>
                        <a:rPr lang="en-US" sz="1400" dirty="0"/>
                        <a:t>Services</a:t>
                      </a:r>
                      <a:endParaRPr lang="en-US" sz="1400" dirty="0"/>
                    </a:p>
                  </a:txBody>
                  <a:tcPr marL="68402" marR="68402" marT="34201" marB="34201">
                    <a:lnL w="9525" cap="flat" cmpd="sng" algn="ctr">
                      <a:solidFill>
                        <a:schemeClr val="bg1"/>
                      </a:solidFill>
                      <a:prstDash val="dash"/>
                      <a:round/>
                      <a:headEnd type="none" w="med" len="med"/>
                      <a:tailEnd type="none" w="med" len="med"/>
                    </a:lnL>
                    <a:lnR w="9525" cap="flat" cmpd="sng" algn="ctr">
                      <a:solidFill>
                        <a:schemeClr val="bg1"/>
                      </a:solidFill>
                      <a:prstDash val="dash"/>
                      <a:round/>
                      <a:headEnd type="none" w="med" len="med"/>
                      <a:tailEnd type="none" w="med" len="med"/>
                    </a:lnR>
                    <a:lnT w="12700" cap="flat" cmpd="sng" algn="ctr">
                      <a:solidFill>
                        <a:srgbClr val="00B0F0"/>
                      </a:solidFill>
                      <a:prstDash val="solid"/>
                      <a:round/>
                      <a:headEnd type="none" w="med" len="med"/>
                      <a:tailEnd type="none" w="med" len="med"/>
                    </a:lnT>
                    <a:lnB w="9525" cap="flat" cmpd="sng" algn="ctr">
                      <a:solidFill>
                        <a:srgbClr val="00B0F0"/>
                      </a:solidFill>
                      <a:prstDash val="dash"/>
                      <a:round/>
                      <a:headEnd type="none" w="med" len="med"/>
                      <a:tailEnd type="none" w="med" len="med"/>
                    </a:lnB>
                    <a:solidFill>
                      <a:srgbClr val="00B0F0"/>
                    </a:solidFill>
                  </a:tcPr>
                </a:tc>
                <a:tc>
                  <a:txBody>
                    <a:bodyPr/>
                    <a:lstStyle/>
                    <a:p>
                      <a:pPr>
                        <a:buNone/>
                      </a:pPr>
                      <a:r>
                        <a:rPr lang="en-US" sz="1400" dirty="0"/>
                        <a:t>Pricing Model</a:t>
                      </a:r>
                      <a:endParaRPr lang="en-US" sz="1400" dirty="0"/>
                    </a:p>
                  </a:txBody>
                  <a:tcPr marL="68402" marR="68402" marT="34201" marB="34201">
                    <a:lnL w="9525" cap="flat" cmpd="sng" algn="ctr">
                      <a:solidFill>
                        <a:schemeClr val="bg1"/>
                      </a:solidFill>
                      <a:prstDash val="dash"/>
                      <a:round/>
                      <a:headEnd type="none" w="med" len="med"/>
                      <a:tailEnd type="none" w="med" len="med"/>
                    </a:lnL>
                    <a:lnR w="9525" cap="flat" cmpd="sng" algn="ctr">
                      <a:solidFill>
                        <a:schemeClr val="bg1"/>
                      </a:solidFill>
                      <a:prstDash val="dash"/>
                      <a:round/>
                      <a:headEnd type="none" w="med" len="med"/>
                      <a:tailEnd type="none" w="med" len="med"/>
                    </a:lnR>
                    <a:lnT w="12700" cap="flat" cmpd="sng" algn="ctr">
                      <a:solidFill>
                        <a:srgbClr val="00B0F0"/>
                      </a:solidFill>
                      <a:prstDash val="solid"/>
                      <a:round/>
                      <a:headEnd type="none" w="med" len="med"/>
                      <a:tailEnd type="none" w="med" len="med"/>
                    </a:lnT>
                    <a:lnB w="9525" cap="flat" cmpd="sng" algn="ctr">
                      <a:solidFill>
                        <a:srgbClr val="00B0F0"/>
                      </a:solidFill>
                      <a:prstDash val="dash"/>
                      <a:round/>
                      <a:headEnd type="none" w="med" len="med"/>
                      <a:tailEnd type="none" w="med" len="med"/>
                    </a:lnB>
                    <a:solidFill>
                      <a:srgbClr val="00B0F0"/>
                    </a:solidFill>
                  </a:tcPr>
                </a:tc>
                <a:tc>
                  <a:txBody>
                    <a:bodyPr/>
                    <a:lstStyle/>
                    <a:p>
                      <a:pPr>
                        <a:buNone/>
                      </a:pPr>
                      <a:r>
                        <a:rPr lang="en-US" sz="1400" dirty="0"/>
                        <a:t>Feedback</a:t>
                      </a:r>
                      <a:endParaRPr lang="en-US" sz="1400" dirty="0"/>
                    </a:p>
                  </a:txBody>
                  <a:tcPr marL="68402" marR="68402" marT="34201" marB="34201">
                    <a:lnL w="9525" cap="flat" cmpd="sng" algn="ctr">
                      <a:solidFill>
                        <a:schemeClr val="bg1"/>
                      </a:solidFill>
                      <a:prstDash val="dash"/>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9525" cap="flat" cmpd="sng" algn="ctr">
                      <a:solidFill>
                        <a:srgbClr val="00B0F0"/>
                      </a:solidFill>
                      <a:prstDash val="dash"/>
                      <a:round/>
                      <a:headEnd type="none" w="med" len="med"/>
                      <a:tailEnd type="none" w="med" len="med"/>
                    </a:lnB>
                    <a:solidFill>
                      <a:srgbClr val="00B0F0"/>
                    </a:solidFill>
                  </a:tcPr>
                </a:tc>
              </a:tr>
              <a:tr h="936070">
                <a:tc>
                  <a:txBody>
                    <a:bodyPr/>
                    <a:lstStyle/>
                    <a:p>
                      <a:pPr>
                        <a:buNone/>
                      </a:pPr>
                      <a:r>
                        <a:rPr lang="en-US" sz="1400" b="1" dirty="0">
                          <a:solidFill>
                            <a:srgbClr val="79BD28"/>
                          </a:solidFill>
                          <a:sym typeface="+mn-ea"/>
                        </a:rPr>
                        <a:t>Sangfor</a:t>
                      </a:r>
                      <a:endParaRPr lang="en-US" sz="1400" b="1" dirty="0">
                        <a:solidFill>
                          <a:srgbClr val="79BD28"/>
                        </a:solidFill>
                        <a:sym typeface="+mn-ea"/>
                      </a:endParaRPr>
                    </a:p>
                    <a:p>
                      <a:pPr>
                        <a:buNone/>
                      </a:pPr>
                      <a:endParaRPr lang="en-US" sz="1600" dirty="0"/>
                    </a:p>
                  </a:txBody>
                  <a:tcPr marL="68402" marR="68402" marT="34201" marB="34201">
                    <a:lnL w="12700" cap="flat" cmpd="sng" algn="ctr">
                      <a:solidFill>
                        <a:srgbClr val="00B0F0"/>
                      </a:solidFill>
                      <a:prstDash val="solid"/>
                      <a:round/>
                      <a:headEnd type="none" w="med" len="med"/>
                      <a:tailEnd type="none" w="med" len="med"/>
                    </a:lnL>
                    <a:lnR w="9525" cap="flat" cmpd="sng" algn="ctr">
                      <a:solidFill>
                        <a:srgbClr val="00B0F0"/>
                      </a:solidFill>
                      <a:prstDash val="dash"/>
                      <a:round/>
                      <a:headEnd type="none" w="med" len="med"/>
                      <a:tailEnd type="none" w="med" len="med"/>
                    </a:lnR>
                    <a:lnT w="9525" cap="flat" cmpd="sng" algn="ctr">
                      <a:solidFill>
                        <a:srgbClr val="00B0F0"/>
                      </a:solidFill>
                      <a:prstDash val="dash"/>
                      <a:round/>
                      <a:headEnd type="none" w="med" len="med"/>
                      <a:tailEnd type="none" w="med" len="med"/>
                    </a:lnT>
                    <a:lnB w="9525" cap="flat" cmpd="sng" algn="ctr">
                      <a:solidFill>
                        <a:srgbClr val="00B0F0"/>
                      </a:solidFill>
                      <a:prstDash val="dash"/>
                      <a:round/>
                      <a:headEnd type="none" w="med" len="med"/>
                      <a:tailEnd type="none" w="med" len="med"/>
                    </a:lnB>
                    <a:solidFill>
                      <a:srgbClr val="00B0F0">
                        <a:alpha val="20000"/>
                      </a:srgbClr>
                    </a:solidFill>
                  </a:tcPr>
                </a:tc>
                <a:tc>
                  <a:txBody>
                    <a:bodyPr/>
                    <a:lstStyle/>
                    <a:p>
                      <a:pPr algn="just">
                        <a:lnSpc>
                          <a:spcPct val="150000"/>
                        </a:lnSpc>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Standard Package</a:t>
                      </a:r>
                      <a:endPar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p>
                      <a:pPr algn="just">
                        <a:lnSpc>
                          <a:spcPct val="150000"/>
                        </a:lnSpc>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Premium Package</a:t>
                      </a:r>
                      <a:endPar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txBody>
                  <a:tcPr marL="68402" marR="68402" marT="34201" marB="34201">
                    <a:lnL w="9525" cap="flat" cmpd="sng" algn="ctr">
                      <a:solidFill>
                        <a:srgbClr val="00B0F0"/>
                      </a:solidFill>
                      <a:prstDash val="dash"/>
                      <a:round/>
                      <a:headEnd type="none" w="med" len="med"/>
                      <a:tailEnd type="none" w="med" len="med"/>
                    </a:lnL>
                    <a:lnR w="9525" cap="flat" cmpd="sng" algn="ctr">
                      <a:solidFill>
                        <a:srgbClr val="00B0F0"/>
                      </a:solidFill>
                      <a:prstDash val="dash"/>
                      <a:round/>
                      <a:headEnd type="none" w="med" len="med"/>
                      <a:tailEnd type="none" w="med" len="med"/>
                    </a:lnR>
                    <a:lnT w="9525" cap="flat" cmpd="sng" algn="ctr">
                      <a:solidFill>
                        <a:srgbClr val="00B0F0"/>
                      </a:solidFill>
                      <a:prstDash val="dash"/>
                      <a:round/>
                      <a:headEnd type="none" w="med" len="med"/>
                      <a:tailEnd type="none" w="med" len="med"/>
                    </a:lnT>
                    <a:lnB w="9525" cap="flat" cmpd="sng" algn="ctr">
                      <a:solidFill>
                        <a:srgbClr val="00B0F0"/>
                      </a:solidFill>
                      <a:prstDash val="dash"/>
                      <a:round/>
                      <a:headEnd type="none" w="med" len="med"/>
                      <a:tailEnd type="none" w="med" len="med"/>
                    </a:lnB>
                    <a:solidFill>
                      <a:srgbClr val="00B0F0">
                        <a:alpha val="20000"/>
                      </a:srgbClr>
                    </a:solidFill>
                  </a:tcPr>
                </a:tc>
                <a:tc>
                  <a:txBody>
                    <a:bodyPr/>
                    <a:lstStyle/>
                    <a:p>
                      <a:pPr algn="just">
                        <a:lnSpc>
                          <a:spcPct val="150000"/>
                        </a:lnSpc>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By IR event</a:t>
                      </a:r>
                      <a:endPar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txBody>
                  <a:tcPr marL="68402" marR="68402" marT="34201" marB="34201">
                    <a:lnL w="9525" cap="flat" cmpd="sng" algn="ctr">
                      <a:solidFill>
                        <a:srgbClr val="00B0F0"/>
                      </a:solidFill>
                      <a:prstDash val="dash"/>
                      <a:round/>
                      <a:headEnd type="none" w="med" len="med"/>
                      <a:tailEnd type="none" w="med" len="med"/>
                    </a:lnL>
                    <a:lnR w="9525" cap="flat" cmpd="sng" algn="ctr">
                      <a:solidFill>
                        <a:srgbClr val="00B0F0"/>
                      </a:solidFill>
                      <a:prstDash val="dash"/>
                      <a:round/>
                      <a:headEnd type="none" w="med" len="med"/>
                      <a:tailEnd type="none" w="med" len="med"/>
                    </a:lnR>
                    <a:lnT w="9525" cap="flat" cmpd="sng" algn="ctr">
                      <a:solidFill>
                        <a:srgbClr val="00B0F0"/>
                      </a:solidFill>
                      <a:prstDash val="dash"/>
                      <a:round/>
                      <a:headEnd type="none" w="med" len="med"/>
                      <a:tailEnd type="none" w="med" len="med"/>
                    </a:lnT>
                    <a:lnB w="9525" cap="flat" cmpd="sng" algn="ctr">
                      <a:solidFill>
                        <a:srgbClr val="00B0F0"/>
                      </a:solidFill>
                      <a:prstDash val="dash"/>
                      <a:round/>
                      <a:headEnd type="none" w="med" len="med"/>
                      <a:tailEnd type="none" w="med" len="med"/>
                    </a:lnB>
                    <a:solidFill>
                      <a:srgbClr val="00B0F0">
                        <a:alpha val="20000"/>
                      </a:srgbClr>
                    </a:solidFill>
                  </a:tcPr>
                </a:tc>
                <a:tc>
                  <a:txBody>
                    <a:bodyPr/>
                    <a:lstStyle/>
                    <a:p>
                      <a:pPr algn="just">
                        <a:lnSpc>
                          <a:spcPct val="150000"/>
                        </a:lnSpc>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Very quick response</a:t>
                      </a:r>
                      <a:endPar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p>
                      <a:pPr algn="just">
                        <a:lnSpc>
                          <a:spcPct val="150000"/>
                        </a:lnSpc>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Cost-effective</a:t>
                      </a:r>
                      <a:endPar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p>
                      <a:pPr algn="just">
                        <a:lnSpc>
                          <a:spcPct val="150000"/>
                        </a:lnSpc>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Multilingual support</a:t>
                      </a:r>
                      <a:endPar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txBody>
                  <a:tcPr marL="68402" marR="68402" marT="34201" marB="34201">
                    <a:lnL w="9525" cap="flat" cmpd="sng" algn="ctr">
                      <a:solidFill>
                        <a:srgbClr val="00B0F0"/>
                      </a:solidFill>
                      <a:prstDash val="dash"/>
                      <a:round/>
                      <a:headEnd type="none" w="med" len="med"/>
                      <a:tailEnd type="none" w="med" len="med"/>
                    </a:lnL>
                    <a:lnR w="12700" cap="flat" cmpd="sng" algn="ctr">
                      <a:solidFill>
                        <a:srgbClr val="00B0F0"/>
                      </a:solidFill>
                      <a:prstDash val="solid"/>
                      <a:round/>
                      <a:headEnd type="none" w="med" len="med"/>
                      <a:tailEnd type="none" w="med" len="med"/>
                    </a:lnR>
                    <a:lnT w="9525" cap="flat" cmpd="sng" algn="ctr">
                      <a:solidFill>
                        <a:srgbClr val="00B0F0"/>
                      </a:solidFill>
                      <a:prstDash val="dash"/>
                      <a:round/>
                      <a:headEnd type="none" w="med" len="med"/>
                      <a:tailEnd type="none" w="med" len="med"/>
                    </a:lnT>
                    <a:lnB w="9525" cap="flat" cmpd="sng" algn="ctr">
                      <a:solidFill>
                        <a:srgbClr val="00B0F0"/>
                      </a:solidFill>
                      <a:prstDash val="dash"/>
                      <a:round/>
                      <a:headEnd type="none" w="med" len="med"/>
                      <a:tailEnd type="none" w="med" len="med"/>
                    </a:lnB>
                    <a:solidFill>
                      <a:srgbClr val="00B0F0">
                        <a:alpha val="20000"/>
                      </a:srgbClr>
                    </a:solidFill>
                  </a:tcPr>
                </a:tc>
              </a:tr>
              <a:tr h="826237">
                <a:tc>
                  <a:txBody>
                    <a:bodyPr/>
                    <a:lstStyle/>
                    <a:p>
                      <a:pPr>
                        <a:buNone/>
                      </a:pPr>
                      <a:r>
                        <a:rPr lang="en-US" sz="1400" b="1"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McAfee</a:t>
                      </a:r>
                      <a:endParaRPr lang="en-US" sz="1400" dirty="0">
                        <a:solidFill>
                          <a:schemeClr val="bg1"/>
                        </a:solidFill>
                      </a:endParaRPr>
                    </a:p>
                  </a:txBody>
                  <a:tcPr marL="68402" marR="68402" marT="34201" marB="34201">
                    <a:lnL w="12700" cap="flat" cmpd="sng" algn="ctr">
                      <a:solidFill>
                        <a:srgbClr val="00B0F0"/>
                      </a:solidFill>
                      <a:prstDash val="solid"/>
                      <a:round/>
                      <a:headEnd type="none" w="med" len="med"/>
                      <a:tailEnd type="none" w="med" len="med"/>
                    </a:lnL>
                    <a:lnR w="9525" cap="flat" cmpd="sng" algn="ctr">
                      <a:solidFill>
                        <a:srgbClr val="00B0F0"/>
                      </a:solidFill>
                      <a:prstDash val="dash"/>
                      <a:round/>
                      <a:headEnd type="none" w="med" len="med"/>
                      <a:tailEnd type="none" w="med" len="med"/>
                    </a:lnR>
                    <a:lnT w="9525" cap="flat" cmpd="sng" algn="ctr">
                      <a:solidFill>
                        <a:srgbClr val="00B0F0"/>
                      </a:solidFill>
                      <a:prstDash val="dash"/>
                      <a:round/>
                      <a:headEnd type="none" w="med" len="med"/>
                      <a:tailEnd type="none" w="med" len="med"/>
                    </a:lnT>
                    <a:lnB w="9525" cap="flat" cmpd="sng" algn="ctr">
                      <a:solidFill>
                        <a:srgbClr val="00B0F0"/>
                      </a:solidFill>
                      <a:prstDash val="dash"/>
                      <a:round/>
                      <a:headEnd type="none" w="med" len="med"/>
                      <a:tailEnd type="none" w="med" len="med"/>
                    </a:lnB>
                    <a:solidFill>
                      <a:srgbClr val="00B0F0">
                        <a:alpha val="10000"/>
                      </a:srgbClr>
                    </a:solidFill>
                  </a:tcPr>
                </a:tc>
                <a:tc>
                  <a:txBody>
                    <a:bodyPr/>
                    <a:lstStyle/>
                    <a:p>
                      <a:pPr marL="0" indent="0" algn="just">
                        <a:lnSpc>
                          <a:spcPct val="150000"/>
                        </a:lnSpc>
                        <a:buFont typeface="Arial" panose="020B0604020202090204" pitchFamily="34" charset="0"/>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Tier 0 (Best-Effort Response); </a:t>
                      </a:r>
                      <a:endPar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endParaRPr>
                    </a:p>
                    <a:p>
                      <a:pPr marL="0" indent="0" algn="just">
                        <a:lnSpc>
                          <a:spcPct val="150000"/>
                        </a:lnSpc>
                        <a:buFont typeface="Arial" panose="020B0604020202090204" pitchFamily="34" charset="0"/>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Tier 1 (Two-Hour Remote Response)</a:t>
                      </a:r>
                      <a:endPar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endParaRPr>
                    </a:p>
                    <a:p>
                      <a:pPr marL="0" indent="0" algn="just">
                        <a:lnSpc>
                          <a:spcPct val="150000"/>
                        </a:lnSpc>
                        <a:buFont typeface="Arial" panose="020B0604020202090204" pitchFamily="34" charset="0"/>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Tier 2 (One-Hour Remote Response)</a:t>
                      </a:r>
                      <a:endParaRPr lang="en-US" sz="1050" b="0" dirty="0">
                        <a:solidFill>
                          <a:schemeClr val="bg1"/>
                        </a:solidFill>
                      </a:endParaRPr>
                    </a:p>
                  </a:txBody>
                  <a:tcPr marL="68402" marR="68402" marT="34201" marB="34201">
                    <a:lnL w="9525" cap="flat" cmpd="sng" algn="ctr">
                      <a:solidFill>
                        <a:srgbClr val="00B0F0"/>
                      </a:solidFill>
                      <a:prstDash val="dash"/>
                      <a:round/>
                      <a:headEnd type="none" w="med" len="med"/>
                      <a:tailEnd type="none" w="med" len="med"/>
                    </a:lnL>
                    <a:lnR w="9525" cap="flat" cmpd="sng" algn="ctr">
                      <a:solidFill>
                        <a:srgbClr val="00B0F0"/>
                      </a:solidFill>
                      <a:prstDash val="dash"/>
                      <a:round/>
                      <a:headEnd type="none" w="med" len="med"/>
                      <a:tailEnd type="none" w="med" len="med"/>
                    </a:lnR>
                    <a:lnT w="9525" cap="flat" cmpd="sng" algn="ctr">
                      <a:solidFill>
                        <a:srgbClr val="00B0F0"/>
                      </a:solidFill>
                      <a:prstDash val="dash"/>
                      <a:round/>
                      <a:headEnd type="none" w="med" len="med"/>
                      <a:tailEnd type="none" w="med" len="med"/>
                    </a:lnT>
                    <a:lnB w="9525" cap="flat" cmpd="sng" algn="ctr">
                      <a:solidFill>
                        <a:srgbClr val="00B0F0"/>
                      </a:solidFill>
                      <a:prstDash val="dash"/>
                      <a:round/>
                      <a:headEnd type="none" w="med" len="med"/>
                      <a:tailEnd type="none" w="med" len="med"/>
                    </a:lnB>
                    <a:solidFill>
                      <a:srgbClr val="00B0F0">
                        <a:alpha val="10000"/>
                      </a:srgbClr>
                    </a:solidFill>
                  </a:tcPr>
                </a:tc>
                <a:tc>
                  <a:txBody>
                    <a:bodyPr/>
                    <a:lstStyle/>
                    <a:p>
                      <a:pPr>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By hour</a:t>
                      </a:r>
                      <a:endPar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txBody>
                  <a:tcPr marL="68402" marR="68402" marT="34201" marB="34201">
                    <a:lnL w="9525" cap="flat" cmpd="sng" algn="ctr">
                      <a:solidFill>
                        <a:srgbClr val="00B0F0"/>
                      </a:solidFill>
                      <a:prstDash val="dash"/>
                      <a:round/>
                      <a:headEnd type="none" w="med" len="med"/>
                      <a:tailEnd type="none" w="med" len="med"/>
                    </a:lnL>
                    <a:lnR w="9525" cap="flat" cmpd="sng" algn="ctr">
                      <a:solidFill>
                        <a:srgbClr val="00B0F0"/>
                      </a:solidFill>
                      <a:prstDash val="dash"/>
                      <a:round/>
                      <a:headEnd type="none" w="med" len="med"/>
                      <a:tailEnd type="none" w="med" len="med"/>
                    </a:lnR>
                    <a:lnT w="9525" cap="flat" cmpd="sng" algn="ctr">
                      <a:solidFill>
                        <a:srgbClr val="00B0F0"/>
                      </a:solidFill>
                      <a:prstDash val="dash"/>
                      <a:round/>
                      <a:headEnd type="none" w="med" len="med"/>
                      <a:tailEnd type="none" w="med" len="med"/>
                    </a:lnT>
                    <a:lnB w="9525" cap="flat" cmpd="sng" algn="ctr">
                      <a:solidFill>
                        <a:srgbClr val="00B0F0"/>
                      </a:solidFill>
                      <a:prstDash val="dash"/>
                      <a:round/>
                      <a:headEnd type="none" w="med" len="med"/>
                      <a:tailEnd type="none" w="med" len="med"/>
                    </a:lnB>
                    <a:solidFill>
                      <a:srgbClr val="00B0F0">
                        <a:alpha val="10000"/>
                      </a:srgbClr>
                    </a:solidFill>
                  </a:tcPr>
                </a:tc>
                <a:tc>
                  <a:txBody>
                    <a:bodyPr/>
                    <a:lstStyle/>
                    <a:p>
                      <a:pPr>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Expensive</a:t>
                      </a:r>
                      <a:endPar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txBody>
                  <a:tcPr marL="68402" marR="68402" marT="34201" marB="34201">
                    <a:lnL w="9525" cap="flat" cmpd="sng" algn="ctr">
                      <a:solidFill>
                        <a:srgbClr val="00B0F0"/>
                      </a:solidFill>
                      <a:prstDash val="dash"/>
                      <a:round/>
                      <a:headEnd type="none" w="med" len="med"/>
                      <a:tailEnd type="none" w="med" len="med"/>
                    </a:lnL>
                    <a:lnR w="12700" cap="flat" cmpd="sng" algn="ctr">
                      <a:solidFill>
                        <a:srgbClr val="00B0F0"/>
                      </a:solidFill>
                      <a:prstDash val="solid"/>
                      <a:round/>
                      <a:headEnd type="none" w="med" len="med"/>
                      <a:tailEnd type="none" w="med" len="med"/>
                    </a:lnR>
                    <a:lnT w="9525" cap="flat" cmpd="sng" algn="ctr">
                      <a:solidFill>
                        <a:srgbClr val="00B0F0"/>
                      </a:solidFill>
                      <a:prstDash val="dash"/>
                      <a:round/>
                      <a:headEnd type="none" w="med" len="med"/>
                      <a:tailEnd type="none" w="med" len="med"/>
                    </a:lnT>
                    <a:lnB w="9525" cap="flat" cmpd="sng" algn="ctr">
                      <a:solidFill>
                        <a:srgbClr val="00B0F0"/>
                      </a:solidFill>
                      <a:prstDash val="dash"/>
                      <a:round/>
                      <a:headEnd type="none" w="med" len="med"/>
                      <a:tailEnd type="none" w="med" len="med"/>
                    </a:lnB>
                    <a:solidFill>
                      <a:srgbClr val="00B0F0">
                        <a:alpha val="10000"/>
                      </a:srgbClr>
                    </a:solidFill>
                  </a:tcPr>
                </a:tc>
              </a:tr>
              <a:tr h="809796">
                <a:tc>
                  <a:txBody>
                    <a:bodyPr/>
                    <a:lstStyle/>
                    <a:p>
                      <a:pPr>
                        <a:buNone/>
                      </a:pPr>
                      <a:r>
                        <a:rPr lang="en-US" sz="1400" b="1"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Symantec</a:t>
                      </a:r>
                      <a:endParaRPr lang="en-US" sz="1400" dirty="0">
                        <a:solidFill>
                          <a:schemeClr val="bg1"/>
                        </a:solidFill>
                      </a:endParaRPr>
                    </a:p>
                  </a:txBody>
                  <a:tcPr marL="68402" marR="68402" marT="34201" marB="34201">
                    <a:lnL w="12700" cap="flat" cmpd="sng" algn="ctr">
                      <a:solidFill>
                        <a:srgbClr val="00B0F0"/>
                      </a:solidFill>
                      <a:prstDash val="solid"/>
                      <a:round/>
                      <a:headEnd type="none" w="med" len="med"/>
                      <a:tailEnd type="none" w="med" len="med"/>
                    </a:lnL>
                    <a:lnR w="9525" cap="flat" cmpd="sng" algn="ctr">
                      <a:solidFill>
                        <a:srgbClr val="00B0F0"/>
                      </a:solidFill>
                      <a:prstDash val="dash"/>
                      <a:round/>
                      <a:headEnd type="none" w="med" len="med"/>
                      <a:tailEnd type="none" w="med" len="med"/>
                    </a:lnR>
                    <a:lnT w="9525" cap="flat" cmpd="sng" algn="ctr">
                      <a:solidFill>
                        <a:srgbClr val="00B0F0"/>
                      </a:solidFill>
                      <a:prstDash val="dash"/>
                      <a:round/>
                      <a:headEnd type="none" w="med" len="med"/>
                      <a:tailEnd type="none" w="med" len="med"/>
                    </a:lnT>
                    <a:lnB w="9525" cap="flat" cmpd="sng" algn="ctr">
                      <a:solidFill>
                        <a:srgbClr val="00B0F0"/>
                      </a:solidFill>
                      <a:prstDash val="dash"/>
                      <a:round/>
                      <a:headEnd type="none" w="med" len="med"/>
                      <a:tailEnd type="none" w="med" len="med"/>
                    </a:lnB>
                    <a:solidFill>
                      <a:srgbClr val="00B0F0">
                        <a:alpha val="20000"/>
                      </a:srgbClr>
                    </a:solidFill>
                  </a:tcPr>
                </a:tc>
                <a:tc>
                  <a:txBody>
                    <a:bodyPr/>
                    <a:lstStyle/>
                    <a:p>
                      <a:pPr marL="0" algn="just">
                        <a:lnSpc>
                          <a:spcPct val="150000"/>
                        </a:lnSpc>
                        <a:buFont typeface="Arial" panose="020B0604020202090204" pitchFamily="34" charset="0"/>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Retainer Services</a:t>
                      </a:r>
                      <a:endPar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endParaRPr>
                    </a:p>
                    <a:p>
                      <a:pPr marL="0" algn="just">
                        <a:lnSpc>
                          <a:spcPct val="150000"/>
                        </a:lnSpc>
                        <a:buFont typeface="Arial" panose="020B0604020202090204" pitchFamily="34" charset="0"/>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Custom Retainer Options</a:t>
                      </a:r>
                      <a:endPar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endParaRPr>
                    </a:p>
                    <a:p>
                      <a:pPr marL="0" algn="just">
                        <a:lnSpc>
                          <a:spcPct val="150000"/>
                        </a:lnSpc>
                        <a:buFont typeface="Arial" panose="020B0604020202090204" pitchFamily="34" charset="0"/>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Additional Service Days and Responders</a:t>
                      </a:r>
                      <a:endParaRPr lang="en-US" sz="1600" b="0" dirty="0">
                        <a:solidFill>
                          <a:schemeClr val="bg1"/>
                        </a:solidFill>
                      </a:endParaRPr>
                    </a:p>
                  </a:txBody>
                  <a:tcPr marL="68402" marR="68402" marT="34201" marB="34201">
                    <a:lnL w="9525" cap="flat" cmpd="sng" algn="ctr">
                      <a:solidFill>
                        <a:srgbClr val="00B0F0"/>
                      </a:solidFill>
                      <a:prstDash val="dash"/>
                      <a:round/>
                      <a:headEnd type="none" w="med" len="med"/>
                      <a:tailEnd type="none" w="med" len="med"/>
                    </a:lnL>
                    <a:lnR w="9525" cap="flat" cmpd="sng" algn="ctr">
                      <a:solidFill>
                        <a:srgbClr val="00B0F0"/>
                      </a:solidFill>
                      <a:prstDash val="dash"/>
                      <a:round/>
                      <a:headEnd type="none" w="med" len="med"/>
                      <a:tailEnd type="none" w="med" len="med"/>
                    </a:lnR>
                    <a:lnT w="9525" cap="flat" cmpd="sng" algn="ctr">
                      <a:solidFill>
                        <a:srgbClr val="00B0F0"/>
                      </a:solidFill>
                      <a:prstDash val="dash"/>
                      <a:round/>
                      <a:headEnd type="none" w="med" len="med"/>
                      <a:tailEnd type="none" w="med" len="med"/>
                    </a:lnT>
                    <a:lnB w="9525" cap="flat" cmpd="sng" algn="ctr">
                      <a:solidFill>
                        <a:srgbClr val="00B0F0"/>
                      </a:solidFill>
                      <a:prstDash val="dash"/>
                      <a:round/>
                      <a:headEnd type="none" w="med" len="med"/>
                      <a:tailEnd type="none" w="med" len="med"/>
                    </a:lnB>
                    <a:solidFill>
                      <a:srgbClr val="00B0F0">
                        <a:alpha val="20000"/>
                      </a:srgbClr>
                    </a:solidFill>
                  </a:tcPr>
                </a:tc>
                <a:tc>
                  <a:txBody>
                    <a:bodyPr/>
                    <a:lstStyle/>
                    <a:p>
                      <a:pPr>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By hour</a:t>
                      </a:r>
                      <a:endPar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endParaRPr>
                    </a:p>
                    <a:p>
                      <a:pPr>
                        <a:buNone/>
                      </a:pPr>
                      <a:endPar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txBody>
                  <a:tcPr marL="68402" marR="68402" marT="34201" marB="34201">
                    <a:lnL w="9525" cap="flat" cmpd="sng" algn="ctr">
                      <a:solidFill>
                        <a:srgbClr val="00B0F0"/>
                      </a:solidFill>
                      <a:prstDash val="dash"/>
                      <a:round/>
                      <a:headEnd type="none" w="med" len="med"/>
                      <a:tailEnd type="none" w="med" len="med"/>
                    </a:lnL>
                    <a:lnR w="9525" cap="flat" cmpd="sng" algn="ctr">
                      <a:solidFill>
                        <a:srgbClr val="00B0F0"/>
                      </a:solidFill>
                      <a:prstDash val="dash"/>
                      <a:round/>
                      <a:headEnd type="none" w="med" len="med"/>
                      <a:tailEnd type="none" w="med" len="med"/>
                    </a:lnR>
                    <a:lnT w="9525" cap="flat" cmpd="sng" algn="ctr">
                      <a:solidFill>
                        <a:srgbClr val="00B0F0"/>
                      </a:solidFill>
                      <a:prstDash val="dash"/>
                      <a:round/>
                      <a:headEnd type="none" w="med" len="med"/>
                      <a:tailEnd type="none" w="med" len="med"/>
                    </a:lnT>
                    <a:lnB w="9525" cap="flat" cmpd="sng" algn="ctr">
                      <a:solidFill>
                        <a:srgbClr val="00B0F0"/>
                      </a:solidFill>
                      <a:prstDash val="dash"/>
                      <a:round/>
                      <a:headEnd type="none" w="med" len="med"/>
                      <a:tailEnd type="none" w="med" len="med"/>
                    </a:lnB>
                    <a:solidFill>
                      <a:srgbClr val="00B0F0">
                        <a:alpha val="20000"/>
                      </a:srgbClr>
                    </a:solidFill>
                  </a:tcPr>
                </a:tc>
                <a:tc>
                  <a:txBody>
                    <a:bodyPr/>
                    <a:lstStyle/>
                    <a:p>
                      <a:pPr>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Time delay</a:t>
                      </a:r>
                      <a:endPar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txBody>
                  <a:tcPr marL="68402" marR="68402" marT="34201" marB="34201">
                    <a:lnL w="9525" cap="flat" cmpd="sng" algn="ctr">
                      <a:solidFill>
                        <a:srgbClr val="00B0F0"/>
                      </a:solidFill>
                      <a:prstDash val="dash"/>
                      <a:round/>
                      <a:headEnd type="none" w="med" len="med"/>
                      <a:tailEnd type="none" w="med" len="med"/>
                    </a:lnL>
                    <a:lnR w="12700" cap="flat" cmpd="sng" algn="ctr">
                      <a:solidFill>
                        <a:srgbClr val="00B0F0"/>
                      </a:solidFill>
                      <a:prstDash val="solid"/>
                      <a:round/>
                      <a:headEnd type="none" w="med" len="med"/>
                      <a:tailEnd type="none" w="med" len="med"/>
                    </a:lnR>
                    <a:lnT w="9525" cap="flat" cmpd="sng" algn="ctr">
                      <a:solidFill>
                        <a:srgbClr val="00B0F0"/>
                      </a:solidFill>
                      <a:prstDash val="dash"/>
                      <a:round/>
                      <a:headEnd type="none" w="med" len="med"/>
                      <a:tailEnd type="none" w="med" len="med"/>
                    </a:lnT>
                    <a:lnB w="9525" cap="flat" cmpd="sng" algn="ctr">
                      <a:solidFill>
                        <a:srgbClr val="00B0F0"/>
                      </a:solidFill>
                      <a:prstDash val="dash"/>
                      <a:round/>
                      <a:headEnd type="none" w="med" len="med"/>
                      <a:tailEnd type="none" w="med" len="med"/>
                    </a:lnB>
                    <a:solidFill>
                      <a:srgbClr val="00B0F0">
                        <a:alpha val="20000"/>
                      </a:srgbClr>
                    </a:solidFill>
                  </a:tcPr>
                </a:tc>
              </a:tr>
              <a:tr h="537360">
                <a:tc>
                  <a:txBody>
                    <a:bodyPr/>
                    <a:lstStyle/>
                    <a:p>
                      <a:pPr algn="l">
                        <a:lnSpc>
                          <a:spcPct val="100000"/>
                        </a:lnSpc>
                        <a:buNone/>
                      </a:pPr>
                      <a:r>
                        <a:rPr lang="en-US" sz="1400" b="1"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Cisco</a:t>
                      </a:r>
                      <a:endParaRPr lang="en-US" sz="1400" b="1"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txBody>
                  <a:tcPr marL="68402" marR="68402" marT="34201" marB="34201">
                    <a:lnL w="12700" cap="flat" cmpd="sng" algn="ctr">
                      <a:solidFill>
                        <a:srgbClr val="00B0F0"/>
                      </a:solidFill>
                      <a:prstDash val="solid"/>
                      <a:round/>
                      <a:headEnd type="none" w="med" len="med"/>
                      <a:tailEnd type="none" w="med" len="med"/>
                    </a:lnL>
                    <a:lnR w="9525" cap="flat" cmpd="sng" algn="ctr">
                      <a:solidFill>
                        <a:srgbClr val="00B0F0"/>
                      </a:solidFill>
                      <a:prstDash val="dash"/>
                      <a:round/>
                      <a:headEnd type="none" w="med" len="med"/>
                      <a:tailEnd type="none" w="med" len="med"/>
                    </a:lnR>
                    <a:lnT w="9525" cap="flat" cmpd="sng" algn="ctr">
                      <a:solidFill>
                        <a:srgbClr val="00B0F0"/>
                      </a:solidFill>
                      <a:prstDash val="dash"/>
                      <a:round/>
                      <a:headEnd type="none" w="med" len="med"/>
                      <a:tailEnd type="none" w="med" len="med"/>
                    </a:lnT>
                    <a:lnB w="9525" cap="flat" cmpd="sng" algn="ctr">
                      <a:solidFill>
                        <a:srgbClr val="00B0F0"/>
                      </a:solidFill>
                      <a:prstDash val="dash"/>
                      <a:round/>
                      <a:headEnd type="none" w="med" len="med"/>
                      <a:tailEnd type="none" w="med" len="med"/>
                    </a:lnB>
                    <a:solidFill>
                      <a:srgbClr val="00B0F0">
                        <a:alpha val="10000"/>
                      </a:srgbClr>
                    </a:solidFill>
                  </a:tcPr>
                </a:tc>
                <a:tc>
                  <a:txBody>
                    <a:bodyPr/>
                    <a:lstStyle/>
                    <a:p>
                      <a:pPr marL="0" algn="just">
                        <a:lnSpc>
                          <a:spcPct val="150000"/>
                        </a:lnSpc>
                        <a:buFont typeface="Arial" panose="020B0604020202090204" pitchFamily="34" charset="0"/>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Readiness: Proactive Services</a:t>
                      </a:r>
                      <a:endPar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endParaRPr>
                    </a:p>
                    <a:p>
                      <a:pPr marL="0" algn="just">
                        <a:lnSpc>
                          <a:spcPct val="150000"/>
                        </a:lnSpc>
                        <a:buFont typeface="Arial" panose="020B0604020202090204" pitchFamily="34" charset="0"/>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Retainer: Reactive Services</a:t>
                      </a:r>
                      <a:endPar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txBody>
                  <a:tcPr marL="68402" marR="68402" marT="34201" marB="34201">
                    <a:lnL w="9525" cap="flat" cmpd="sng" algn="ctr">
                      <a:solidFill>
                        <a:srgbClr val="00B0F0"/>
                      </a:solidFill>
                      <a:prstDash val="dash"/>
                      <a:round/>
                      <a:headEnd type="none" w="med" len="med"/>
                      <a:tailEnd type="none" w="med" len="med"/>
                    </a:lnL>
                    <a:lnR w="9525" cap="flat" cmpd="sng" algn="ctr">
                      <a:solidFill>
                        <a:srgbClr val="00B0F0"/>
                      </a:solidFill>
                      <a:prstDash val="dash"/>
                      <a:round/>
                      <a:headEnd type="none" w="med" len="med"/>
                      <a:tailEnd type="none" w="med" len="med"/>
                    </a:lnR>
                    <a:lnT w="9525" cap="flat" cmpd="sng" algn="ctr">
                      <a:solidFill>
                        <a:srgbClr val="00B0F0"/>
                      </a:solidFill>
                      <a:prstDash val="dash"/>
                      <a:round/>
                      <a:headEnd type="none" w="med" len="med"/>
                      <a:tailEnd type="none" w="med" len="med"/>
                    </a:lnT>
                    <a:lnB w="9525" cap="flat" cmpd="sng" algn="ctr">
                      <a:solidFill>
                        <a:srgbClr val="00B0F0"/>
                      </a:solidFill>
                      <a:prstDash val="dash"/>
                      <a:round/>
                      <a:headEnd type="none" w="med" len="med"/>
                      <a:tailEnd type="none" w="med" len="med"/>
                    </a:lnB>
                    <a:solidFill>
                      <a:srgbClr val="00B0F0">
                        <a:alpha val="10000"/>
                      </a:srgbClr>
                    </a:solidFill>
                  </a:tcPr>
                </a:tc>
                <a:tc>
                  <a:txBody>
                    <a:bodyPr/>
                    <a:lstStyle/>
                    <a:p>
                      <a:pPr>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By hour</a:t>
                      </a:r>
                      <a:endPar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txBody>
                  <a:tcPr marL="68402" marR="68402" marT="34201" marB="34201">
                    <a:lnL w="9525" cap="flat" cmpd="sng" algn="ctr">
                      <a:solidFill>
                        <a:srgbClr val="00B0F0"/>
                      </a:solidFill>
                      <a:prstDash val="dash"/>
                      <a:round/>
                      <a:headEnd type="none" w="med" len="med"/>
                      <a:tailEnd type="none" w="med" len="med"/>
                    </a:lnL>
                    <a:lnR w="9525" cap="flat" cmpd="sng" algn="ctr">
                      <a:solidFill>
                        <a:srgbClr val="00B0F0"/>
                      </a:solidFill>
                      <a:prstDash val="dash"/>
                      <a:round/>
                      <a:headEnd type="none" w="med" len="med"/>
                      <a:tailEnd type="none" w="med" len="med"/>
                    </a:lnR>
                    <a:lnT w="9525" cap="flat" cmpd="sng" algn="ctr">
                      <a:solidFill>
                        <a:srgbClr val="00B0F0"/>
                      </a:solidFill>
                      <a:prstDash val="dash"/>
                      <a:round/>
                      <a:headEnd type="none" w="med" len="med"/>
                      <a:tailEnd type="none" w="med" len="med"/>
                    </a:lnT>
                    <a:lnB w="9525" cap="flat" cmpd="sng" algn="ctr">
                      <a:solidFill>
                        <a:srgbClr val="00B0F0"/>
                      </a:solidFill>
                      <a:prstDash val="dash"/>
                      <a:round/>
                      <a:headEnd type="none" w="med" len="med"/>
                      <a:tailEnd type="none" w="med" len="med"/>
                    </a:lnB>
                    <a:solidFill>
                      <a:srgbClr val="00B0F0">
                        <a:alpha val="10000"/>
                      </a:srgbClr>
                    </a:solidFill>
                  </a:tcPr>
                </a:tc>
                <a:tc>
                  <a:txBody>
                    <a:bodyPr/>
                    <a:lstStyle/>
                    <a:p>
                      <a:pPr algn="l">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5*8 response</a:t>
                      </a:r>
                      <a:endPar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txBody>
                  <a:tcPr marL="68402" marR="68402" marT="34201" marB="34201">
                    <a:lnL w="9525" cap="flat" cmpd="sng" algn="ctr">
                      <a:solidFill>
                        <a:srgbClr val="00B0F0"/>
                      </a:solidFill>
                      <a:prstDash val="dash"/>
                      <a:round/>
                      <a:headEnd type="none" w="med" len="med"/>
                      <a:tailEnd type="none" w="med" len="med"/>
                    </a:lnL>
                    <a:lnR w="12700" cap="flat" cmpd="sng" algn="ctr">
                      <a:solidFill>
                        <a:srgbClr val="00B0F0"/>
                      </a:solidFill>
                      <a:prstDash val="solid"/>
                      <a:round/>
                      <a:headEnd type="none" w="med" len="med"/>
                      <a:tailEnd type="none" w="med" len="med"/>
                    </a:lnR>
                    <a:lnT w="9525" cap="flat" cmpd="sng" algn="ctr">
                      <a:solidFill>
                        <a:srgbClr val="00B0F0"/>
                      </a:solidFill>
                      <a:prstDash val="dash"/>
                      <a:round/>
                      <a:headEnd type="none" w="med" len="med"/>
                      <a:tailEnd type="none" w="med" len="med"/>
                    </a:lnT>
                    <a:lnB w="9525" cap="flat" cmpd="sng" algn="ctr">
                      <a:solidFill>
                        <a:srgbClr val="00B0F0"/>
                      </a:solidFill>
                      <a:prstDash val="dash"/>
                      <a:round/>
                      <a:headEnd type="none" w="med" len="med"/>
                      <a:tailEnd type="none" w="med" len="med"/>
                    </a:lnB>
                    <a:solidFill>
                      <a:srgbClr val="00B0F0">
                        <a:alpha val="10000"/>
                      </a:srgbClr>
                    </a:solidFill>
                  </a:tcPr>
                </a:tc>
              </a:tr>
              <a:tr h="802603">
                <a:tc>
                  <a:txBody>
                    <a:bodyPr/>
                    <a:lstStyle/>
                    <a:p>
                      <a:pPr algn="l">
                        <a:lnSpc>
                          <a:spcPct val="100000"/>
                        </a:lnSpc>
                        <a:buNone/>
                      </a:pPr>
                      <a:r>
                        <a:rPr lang="en-US" sz="1400" b="1"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Fireeye</a:t>
                      </a:r>
                      <a:endParaRPr lang="en-US" sz="1400" b="1"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txBody>
                  <a:tcPr marL="68402" marR="68402" marT="34201" marB="34201">
                    <a:lnL w="12700" cap="flat" cmpd="sng" algn="ctr">
                      <a:solidFill>
                        <a:srgbClr val="00B0F0"/>
                      </a:solidFill>
                      <a:prstDash val="solid"/>
                      <a:round/>
                      <a:headEnd type="none" w="med" len="med"/>
                      <a:tailEnd type="none" w="med" len="med"/>
                    </a:lnL>
                    <a:lnR w="9525" cap="flat" cmpd="sng" algn="ctr">
                      <a:solidFill>
                        <a:srgbClr val="00B0F0"/>
                      </a:solidFill>
                      <a:prstDash val="dash"/>
                      <a:round/>
                      <a:headEnd type="none" w="med" len="med"/>
                      <a:tailEnd type="none" w="med" len="med"/>
                    </a:lnR>
                    <a:lnT w="9525" cap="flat" cmpd="sng" algn="ctr">
                      <a:solidFill>
                        <a:srgbClr val="00B0F0"/>
                      </a:solidFill>
                      <a:prstDash val="dash"/>
                      <a:round/>
                      <a:headEnd type="none" w="med" len="med"/>
                      <a:tailEnd type="none" w="med" len="med"/>
                    </a:lnT>
                    <a:lnB w="12700" cap="flat" cmpd="sng" algn="ctr">
                      <a:solidFill>
                        <a:srgbClr val="00B0F0"/>
                      </a:solidFill>
                      <a:prstDash val="solid"/>
                      <a:round/>
                      <a:headEnd type="none" w="med" len="med"/>
                      <a:tailEnd type="none" w="med" len="med"/>
                    </a:lnB>
                    <a:solidFill>
                      <a:srgbClr val="00B0F0">
                        <a:alpha val="20000"/>
                      </a:srgbClr>
                    </a:solidFill>
                  </a:tcPr>
                </a:tc>
                <a:tc>
                  <a:txBody>
                    <a:bodyPr/>
                    <a:lstStyle/>
                    <a:p>
                      <a:pPr marL="0" algn="just">
                        <a:lnSpc>
                          <a:spcPct val="150000"/>
                        </a:lnSpc>
                        <a:buFont typeface="Arial" panose="020B0604020202090204" pitchFamily="34" charset="0"/>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Incident Response Preparedness Service</a:t>
                      </a:r>
                      <a:endPar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endParaRPr>
                    </a:p>
                    <a:p>
                      <a:pPr marL="0" algn="just">
                        <a:lnSpc>
                          <a:spcPct val="150000"/>
                        </a:lnSpc>
                        <a:buFont typeface="Arial" panose="020B0604020202090204" pitchFamily="34" charset="0"/>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Initial response</a:t>
                      </a:r>
                      <a:endPar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endParaRPr>
                    </a:p>
                    <a:p>
                      <a:pPr marL="0" algn="just">
                        <a:lnSpc>
                          <a:spcPct val="150000"/>
                        </a:lnSpc>
                        <a:buFont typeface="Arial" panose="020B0604020202090204" pitchFamily="34" charset="0"/>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Service-level agreement </a:t>
                      </a:r>
                      <a:endPar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txBody>
                  <a:tcPr marL="68402" marR="68402" marT="34201" marB="34201">
                    <a:lnL w="9525" cap="flat" cmpd="sng" algn="ctr">
                      <a:solidFill>
                        <a:srgbClr val="00B0F0"/>
                      </a:solidFill>
                      <a:prstDash val="dash"/>
                      <a:round/>
                      <a:headEnd type="none" w="med" len="med"/>
                      <a:tailEnd type="none" w="med" len="med"/>
                    </a:lnL>
                    <a:lnR w="9525" cap="flat" cmpd="sng" algn="ctr">
                      <a:solidFill>
                        <a:srgbClr val="00B0F0"/>
                      </a:solidFill>
                      <a:prstDash val="dash"/>
                      <a:round/>
                      <a:headEnd type="none" w="med" len="med"/>
                      <a:tailEnd type="none" w="med" len="med"/>
                    </a:lnR>
                    <a:lnT w="9525" cap="flat" cmpd="sng" algn="ctr">
                      <a:solidFill>
                        <a:srgbClr val="00B0F0"/>
                      </a:solidFill>
                      <a:prstDash val="dash"/>
                      <a:round/>
                      <a:headEnd type="none" w="med" len="med"/>
                      <a:tailEnd type="none" w="med" len="med"/>
                    </a:lnT>
                    <a:lnB w="12700" cap="flat" cmpd="sng" algn="ctr">
                      <a:solidFill>
                        <a:srgbClr val="00B0F0"/>
                      </a:solidFill>
                      <a:prstDash val="solid"/>
                      <a:round/>
                      <a:headEnd type="none" w="med" len="med"/>
                      <a:tailEnd type="none" w="med" len="med"/>
                    </a:lnB>
                    <a:solidFill>
                      <a:srgbClr val="00B0F0">
                        <a:alpha val="20000"/>
                      </a:srgbClr>
                    </a:solidFill>
                  </a:tcPr>
                </a:tc>
                <a:tc>
                  <a:txBody>
                    <a:bodyPr/>
                    <a:lstStyle/>
                    <a:p>
                      <a:pPr>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By hour</a:t>
                      </a:r>
                      <a:endPar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endParaRPr>
                    </a:p>
                    <a:p>
                      <a:pPr>
                        <a:buNone/>
                      </a:pPr>
                      <a:endPar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txBody>
                  <a:tcPr marL="68402" marR="68402" marT="34201" marB="34201">
                    <a:lnL w="9525" cap="flat" cmpd="sng" algn="ctr">
                      <a:solidFill>
                        <a:srgbClr val="00B0F0"/>
                      </a:solidFill>
                      <a:prstDash val="dash"/>
                      <a:round/>
                      <a:headEnd type="none" w="med" len="med"/>
                      <a:tailEnd type="none" w="med" len="med"/>
                    </a:lnL>
                    <a:lnR w="9525" cap="flat" cmpd="sng" algn="ctr">
                      <a:solidFill>
                        <a:srgbClr val="00B0F0"/>
                      </a:solidFill>
                      <a:prstDash val="dash"/>
                      <a:round/>
                      <a:headEnd type="none" w="med" len="med"/>
                      <a:tailEnd type="none" w="med" len="med"/>
                    </a:lnR>
                    <a:lnT w="9525" cap="flat" cmpd="sng" algn="ctr">
                      <a:solidFill>
                        <a:srgbClr val="00B0F0"/>
                      </a:solidFill>
                      <a:prstDash val="dash"/>
                      <a:round/>
                      <a:headEnd type="none" w="med" len="med"/>
                      <a:tailEnd type="none" w="med" len="med"/>
                    </a:lnT>
                    <a:lnB w="12700" cap="flat" cmpd="sng" algn="ctr">
                      <a:solidFill>
                        <a:srgbClr val="00B0F0"/>
                      </a:solidFill>
                      <a:prstDash val="solid"/>
                      <a:round/>
                      <a:headEnd type="none" w="med" len="med"/>
                      <a:tailEnd type="none" w="med" len="med"/>
                    </a:lnB>
                    <a:solidFill>
                      <a:srgbClr val="00B0F0">
                        <a:alpha val="20000"/>
                      </a:srgbClr>
                    </a:solidFill>
                  </a:tcPr>
                </a:tc>
                <a:tc>
                  <a:txBody>
                    <a:bodyPr/>
                    <a:lstStyle/>
                    <a:p>
                      <a:pPr algn="l">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Expensive</a:t>
                      </a:r>
                      <a:endPar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p>
                      <a:pPr algn="l">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Only English support</a:t>
                      </a:r>
                      <a:endPar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txBody>
                  <a:tcPr marL="68402" marR="68402" marT="34201" marB="34201">
                    <a:lnL w="9525" cap="flat" cmpd="sng" algn="ctr">
                      <a:solidFill>
                        <a:srgbClr val="00B0F0"/>
                      </a:solidFill>
                      <a:prstDash val="dash"/>
                      <a:round/>
                      <a:headEnd type="none" w="med" len="med"/>
                      <a:tailEnd type="none" w="med" len="med"/>
                    </a:lnL>
                    <a:lnR w="12700" cap="flat" cmpd="sng" algn="ctr">
                      <a:solidFill>
                        <a:srgbClr val="00B0F0"/>
                      </a:solidFill>
                      <a:prstDash val="solid"/>
                      <a:round/>
                      <a:headEnd type="none" w="med" len="med"/>
                      <a:tailEnd type="none" w="med" len="med"/>
                    </a:lnR>
                    <a:lnT w="9525" cap="flat" cmpd="sng" algn="ctr">
                      <a:solidFill>
                        <a:srgbClr val="00B0F0"/>
                      </a:solidFill>
                      <a:prstDash val="dash"/>
                      <a:round/>
                      <a:headEnd type="none" w="med" len="med"/>
                      <a:tailEnd type="none" w="med" len="med"/>
                    </a:lnT>
                    <a:lnB w="12700" cap="flat" cmpd="sng" algn="ctr">
                      <a:solidFill>
                        <a:srgbClr val="00B0F0"/>
                      </a:solidFill>
                      <a:prstDash val="solid"/>
                      <a:round/>
                      <a:headEnd type="none" w="med" len="med"/>
                      <a:tailEnd type="none" w="med" len="med"/>
                    </a:lnB>
                    <a:solidFill>
                      <a:srgbClr val="00B0F0">
                        <a:alpha val="20000"/>
                      </a:srgbClr>
                    </a:solid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795C62BC-63D8-4176-937B-D5EBCAA09FF2}" type="slidenum">
              <a:rPr lang="zh-CN" altLang="en-US" smtClean="0"/>
            </a:fld>
            <a:endParaRPr lang="zh-CN" altLang="en-US"/>
          </a:p>
        </p:txBody>
      </p:sp>
      <p:sp>
        <p:nvSpPr>
          <p:cNvPr id="3" name="Title 2"/>
          <p:cNvSpPr>
            <a:spLocks noGrp="1"/>
          </p:cNvSpPr>
          <p:nvPr>
            <p:ph type="ctrTitle"/>
          </p:nvPr>
        </p:nvSpPr>
        <p:spPr>
          <a:xfrm>
            <a:off x="558799" y="165099"/>
            <a:ext cx="8466447" cy="550863"/>
          </a:xfrm>
        </p:spPr>
        <p:txBody>
          <a:bodyPr>
            <a:normAutofit/>
          </a:bodyPr>
          <a:lstStyle/>
          <a:p>
            <a:r>
              <a:rPr lang="en-MY" dirty="0"/>
              <a:t>The Sangfor IR Service </a:t>
            </a:r>
            <a:r>
              <a:rPr lang="en-MY" dirty="0" smtClean="0"/>
              <a:t>Key Difference</a:t>
            </a:r>
            <a:endParaRPr lang="en-US" dirty="0"/>
          </a:p>
        </p:txBody>
      </p:sp>
      <p:sp>
        <p:nvSpPr>
          <p:cNvPr id="5" name="生物危害"/>
          <p:cNvSpPr/>
          <p:nvPr/>
        </p:nvSpPr>
        <p:spPr>
          <a:xfrm>
            <a:off x="5315767" y="3113014"/>
            <a:ext cx="1604321" cy="1622774"/>
          </a:xfrm>
          <a:custGeom>
            <a:avLst/>
            <a:gdLst/>
            <a:ahLst/>
            <a:cxnLst>
              <a:cxn ang="0">
                <a:pos x="wd2" y="hd2"/>
              </a:cxn>
              <a:cxn ang="5400000">
                <a:pos x="wd2" y="hd2"/>
              </a:cxn>
              <a:cxn ang="10800000">
                <a:pos x="wd2" y="hd2"/>
              </a:cxn>
              <a:cxn ang="16200000">
                <a:pos x="wd2" y="hd2"/>
              </a:cxn>
            </a:cxnLst>
            <a:rect l="0" t="0" r="r" b="b"/>
            <a:pathLst>
              <a:path w="21598" h="21266" extrusionOk="0">
                <a:moveTo>
                  <a:pt x="7817" y="4"/>
                </a:moveTo>
                <a:cubicBezTo>
                  <a:pt x="7793" y="-3"/>
                  <a:pt x="7766" y="0"/>
                  <a:pt x="7739" y="17"/>
                </a:cubicBezTo>
                <a:cubicBezTo>
                  <a:pt x="5945" y="1162"/>
                  <a:pt x="4740" y="3281"/>
                  <a:pt x="4740" y="5711"/>
                </a:cubicBezTo>
                <a:cubicBezTo>
                  <a:pt x="4740" y="6569"/>
                  <a:pt x="4894" y="7386"/>
                  <a:pt x="5168" y="8138"/>
                </a:cubicBezTo>
                <a:cubicBezTo>
                  <a:pt x="4433" y="8256"/>
                  <a:pt x="3706" y="8518"/>
                  <a:pt x="3024" y="8947"/>
                </a:cubicBezTo>
                <a:cubicBezTo>
                  <a:pt x="1093" y="10162"/>
                  <a:pt x="12" y="12359"/>
                  <a:pt x="0" y="14624"/>
                </a:cubicBezTo>
                <a:cubicBezTo>
                  <a:pt x="-1" y="14762"/>
                  <a:pt x="184" y="14777"/>
                  <a:pt x="205" y="14641"/>
                </a:cubicBezTo>
                <a:cubicBezTo>
                  <a:pt x="430" y="13230"/>
                  <a:pt x="1204" y="11934"/>
                  <a:pt x="2431" y="11162"/>
                </a:cubicBezTo>
                <a:cubicBezTo>
                  <a:pt x="4532" y="9840"/>
                  <a:pt x="7188" y="10535"/>
                  <a:pt x="8528" y="12689"/>
                </a:cubicBezTo>
                <a:lnTo>
                  <a:pt x="9291" y="12208"/>
                </a:lnTo>
                <a:cubicBezTo>
                  <a:pt x="9067" y="11450"/>
                  <a:pt x="9348" y="10599"/>
                  <a:pt x="10007" y="10185"/>
                </a:cubicBezTo>
                <a:cubicBezTo>
                  <a:pt x="10153" y="10093"/>
                  <a:pt x="10309" y="10037"/>
                  <a:pt x="10465" y="10000"/>
                </a:cubicBezTo>
                <a:lnTo>
                  <a:pt x="10465" y="9032"/>
                </a:lnTo>
                <a:cubicBezTo>
                  <a:pt x="8083" y="8845"/>
                  <a:pt x="6202" y="6685"/>
                  <a:pt x="6202" y="4042"/>
                </a:cubicBezTo>
                <a:cubicBezTo>
                  <a:pt x="6202" y="2497"/>
                  <a:pt x="6846" y="1120"/>
                  <a:pt x="7855" y="202"/>
                </a:cubicBezTo>
                <a:cubicBezTo>
                  <a:pt x="7928" y="136"/>
                  <a:pt x="7887" y="26"/>
                  <a:pt x="7817" y="4"/>
                </a:cubicBezTo>
                <a:close/>
                <a:moveTo>
                  <a:pt x="13780" y="4"/>
                </a:moveTo>
                <a:cubicBezTo>
                  <a:pt x="13709" y="26"/>
                  <a:pt x="13670" y="136"/>
                  <a:pt x="13743" y="202"/>
                </a:cubicBezTo>
                <a:cubicBezTo>
                  <a:pt x="14752" y="1120"/>
                  <a:pt x="15396" y="2497"/>
                  <a:pt x="15396" y="4042"/>
                </a:cubicBezTo>
                <a:cubicBezTo>
                  <a:pt x="15396" y="6685"/>
                  <a:pt x="13515" y="8845"/>
                  <a:pt x="11133" y="9032"/>
                </a:cubicBezTo>
                <a:lnTo>
                  <a:pt x="11133" y="9998"/>
                </a:lnTo>
                <a:cubicBezTo>
                  <a:pt x="11554" y="10097"/>
                  <a:pt x="11940" y="10377"/>
                  <a:pt x="12172" y="10817"/>
                </a:cubicBezTo>
                <a:cubicBezTo>
                  <a:pt x="12405" y="11256"/>
                  <a:pt x="12434" y="11759"/>
                  <a:pt x="12302" y="12206"/>
                </a:cubicBezTo>
                <a:lnTo>
                  <a:pt x="13070" y="12689"/>
                </a:lnTo>
                <a:cubicBezTo>
                  <a:pt x="14410" y="10535"/>
                  <a:pt x="17066" y="9840"/>
                  <a:pt x="19167" y="11162"/>
                </a:cubicBezTo>
                <a:cubicBezTo>
                  <a:pt x="20394" y="11934"/>
                  <a:pt x="21168" y="13228"/>
                  <a:pt x="21393" y="14639"/>
                </a:cubicBezTo>
                <a:cubicBezTo>
                  <a:pt x="21414" y="14775"/>
                  <a:pt x="21599" y="14762"/>
                  <a:pt x="21598" y="14624"/>
                </a:cubicBezTo>
                <a:cubicBezTo>
                  <a:pt x="21585" y="12359"/>
                  <a:pt x="20504" y="10162"/>
                  <a:pt x="18574" y="8947"/>
                </a:cubicBezTo>
                <a:cubicBezTo>
                  <a:pt x="17892" y="8518"/>
                  <a:pt x="17165" y="8256"/>
                  <a:pt x="16430" y="8138"/>
                </a:cubicBezTo>
                <a:cubicBezTo>
                  <a:pt x="16704" y="7386"/>
                  <a:pt x="16858" y="6569"/>
                  <a:pt x="16858" y="5711"/>
                </a:cubicBezTo>
                <a:cubicBezTo>
                  <a:pt x="16858" y="3281"/>
                  <a:pt x="15653" y="1162"/>
                  <a:pt x="13859" y="17"/>
                </a:cubicBezTo>
                <a:cubicBezTo>
                  <a:pt x="13832" y="0"/>
                  <a:pt x="13803" y="-3"/>
                  <a:pt x="13780" y="4"/>
                </a:cubicBezTo>
                <a:close/>
                <a:moveTo>
                  <a:pt x="10799" y="5433"/>
                </a:moveTo>
                <a:cubicBezTo>
                  <a:pt x="9597" y="5433"/>
                  <a:pt x="8481" y="5840"/>
                  <a:pt x="7559" y="6531"/>
                </a:cubicBezTo>
                <a:cubicBezTo>
                  <a:pt x="7851" y="6980"/>
                  <a:pt x="8219" y="7367"/>
                  <a:pt x="8644" y="7668"/>
                </a:cubicBezTo>
                <a:cubicBezTo>
                  <a:pt x="9278" y="7262"/>
                  <a:pt x="10012" y="7025"/>
                  <a:pt x="10799" y="7025"/>
                </a:cubicBezTo>
                <a:cubicBezTo>
                  <a:pt x="11586" y="7025"/>
                  <a:pt x="12320" y="7262"/>
                  <a:pt x="12954" y="7668"/>
                </a:cubicBezTo>
                <a:cubicBezTo>
                  <a:pt x="13379" y="7367"/>
                  <a:pt x="13747" y="6982"/>
                  <a:pt x="14039" y="6533"/>
                </a:cubicBezTo>
                <a:cubicBezTo>
                  <a:pt x="13117" y="5842"/>
                  <a:pt x="12001" y="5433"/>
                  <a:pt x="10799" y="5433"/>
                </a:cubicBezTo>
                <a:close/>
                <a:moveTo>
                  <a:pt x="5088" y="11193"/>
                </a:moveTo>
                <a:cubicBezTo>
                  <a:pt x="5077" y="11354"/>
                  <a:pt x="5067" y="11515"/>
                  <a:pt x="5067" y="11680"/>
                </a:cubicBezTo>
                <a:cubicBezTo>
                  <a:pt x="5067" y="14159"/>
                  <a:pt x="6403" y="16301"/>
                  <a:pt x="8329" y="17309"/>
                </a:cubicBezTo>
                <a:cubicBezTo>
                  <a:pt x="8538" y="16810"/>
                  <a:pt x="8661" y="16270"/>
                  <a:pt x="8688" y="15721"/>
                </a:cubicBezTo>
                <a:cubicBezTo>
                  <a:pt x="7399" y="14918"/>
                  <a:pt x="6527" y="13409"/>
                  <a:pt x="6527" y="11680"/>
                </a:cubicBezTo>
                <a:cubicBezTo>
                  <a:pt x="6527" y="11667"/>
                  <a:pt x="6529" y="11657"/>
                  <a:pt x="6529" y="11645"/>
                </a:cubicBezTo>
                <a:cubicBezTo>
                  <a:pt x="6085" y="11398"/>
                  <a:pt x="5596" y="11244"/>
                  <a:pt x="5088" y="11193"/>
                </a:cubicBezTo>
                <a:close/>
                <a:moveTo>
                  <a:pt x="16508" y="11193"/>
                </a:moveTo>
                <a:cubicBezTo>
                  <a:pt x="16000" y="11244"/>
                  <a:pt x="15513" y="11398"/>
                  <a:pt x="15069" y="11645"/>
                </a:cubicBezTo>
                <a:cubicBezTo>
                  <a:pt x="15069" y="11657"/>
                  <a:pt x="15070" y="11668"/>
                  <a:pt x="15071" y="11680"/>
                </a:cubicBezTo>
                <a:cubicBezTo>
                  <a:pt x="15071" y="13410"/>
                  <a:pt x="14199" y="14918"/>
                  <a:pt x="12910" y="15721"/>
                </a:cubicBezTo>
                <a:cubicBezTo>
                  <a:pt x="12937" y="16270"/>
                  <a:pt x="13060" y="16810"/>
                  <a:pt x="13269" y="17309"/>
                </a:cubicBezTo>
                <a:cubicBezTo>
                  <a:pt x="15195" y="16301"/>
                  <a:pt x="16531" y="14159"/>
                  <a:pt x="16531" y="11680"/>
                </a:cubicBezTo>
                <a:cubicBezTo>
                  <a:pt x="16531" y="11515"/>
                  <a:pt x="16519" y="11354"/>
                  <a:pt x="16508" y="11193"/>
                </a:cubicBezTo>
                <a:close/>
                <a:moveTo>
                  <a:pt x="11967" y="12834"/>
                </a:moveTo>
                <a:cubicBezTo>
                  <a:pt x="11859" y="12964"/>
                  <a:pt x="11737" y="13084"/>
                  <a:pt x="11591" y="13176"/>
                </a:cubicBezTo>
                <a:cubicBezTo>
                  <a:pt x="10932" y="13590"/>
                  <a:pt x="10115" y="13429"/>
                  <a:pt x="9625" y="12838"/>
                </a:cubicBezTo>
                <a:lnTo>
                  <a:pt x="8861" y="13319"/>
                </a:lnTo>
                <a:cubicBezTo>
                  <a:pt x="9904" y="15660"/>
                  <a:pt x="9127" y="18514"/>
                  <a:pt x="7026" y="19835"/>
                </a:cubicBezTo>
                <a:cubicBezTo>
                  <a:pt x="5799" y="20607"/>
                  <a:pt x="4383" y="20691"/>
                  <a:pt x="3149" y="20197"/>
                </a:cubicBezTo>
                <a:cubicBezTo>
                  <a:pt x="3030" y="20149"/>
                  <a:pt x="2950" y="20331"/>
                  <a:pt x="3060" y="20399"/>
                </a:cubicBezTo>
                <a:cubicBezTo>
                  <a:pt x="4867" y="21520"/>
                  <a:pt x="7153" y="21597"/>
                  <a:pt x="9084" y="20382"/>
                </a:cubicBezTo>
                <a:cubicBezTo>
                  <a:pt x="9766" y="19953"/>
                  <a:pt x="10338" y="19399"/>
                  <a:pt x="10799" y="18765"/>
                </a:cubicBezTo>
                <a:cubicBezTo>
                  <a:pt x="11260" y="19399"/>
                  <a:pt x="11832" y="19953"/>
                  <a:pt x="12514" y="20382"/>
                </a:cubicBezTo>
                <a:cubicBezTo>
                  <a:pt x="14445" y="21597"/>
                  <a:pt x="16731" y="21520"/>
                  <a:pt x="18538" y="20399"/>
                </a:cubicBezTo>
                <a:cubicBezTo>
                  <a:pt x="18648" y="20331"/>
                  <a:pt x="18568" y="20149"/>
                  <a:pt x="18449" y="20197"/>
                </a:cubicBezTo>
                <a:cubicBezTo>
                  <a:pt x="17215" y="20691"/>
                  <a:pt x="15799" y="20607"/>
                  <a:pt x="14572" y="19835"/>
                </a:cubicBezTo>
                <a:cubicBezTo>
                  <a:pt x="12471" y="18514"/>
                  <a:pt x="11694" y="15660"/>
                  <a:pt x="12737" y="13319"/>
                </a:cubicBezTo>
                <a:lnTo>
                  <a:pt x="11967" y="12834"/>
                </a:lnTo>
                <a:close/>
              </a:path>
            </a:pathLst>
          </a:custGeom>
          <a:solidFill>
            <a:srgbClr val="A80102"/>
          </a:solidFill>
          <a:ln w="12700" cap="flat">
            <a:noFill/>
            <a:miter lim="400000"/>
          </a:ln>
          <a:effectLst/>
        </p:spPr>
        <p:txBody>
          <a:bodyPr wrap="square" lIns="91439" tIns="91439" rIns="91439" bIns="91439" numCol="1" anchor="ctr">
            <a:noAutofit/>
          </a:bodyPr>
          <a:lstStyle/>
          <a:p>
            <a:pPr algn="l" defTabSz="1828800">
              <a:defRPr sz="2400" b="0">
                <a:latin typeface="Microsoft YaHei Light"/>
                <a:ea typeface="Microsoft YaHei Light"/>
                <a:cs typeface="Microsoft YaHei Light"/>
                <a:sym typeface="Microsoft YaHei Light"/>
              </a:defRPr>
            </a:pPr>
            <a:endParaRPr sz="2400">
              <a:solidFill>
                <a:schemeClr val="bg1"/>
              </a:solidFill>
              <a:latin typeface="Century Gothic" panose="020B0502020202020204" pitchFamily="34" charset="0"/>
              <a:ea typeface="微软雅黑" panose="020B0503020204020204" pitchFamily="34" charset="-122"/>
            </a:endParaRPr>
          </a:p>
        </p:txBody>
      </p:sp>
      <p:sp>
        <p:nvSpPr>
          <p:cNvPr id="6" name="矩形 5"/>
          <p:cNvSpPr/>
          <p:nvPr/>
        </p:nvSpPr>
        <p:spPr>
          <a:xfrm>
            <a:off x="5663315" y="2068488"/>
            <a:ext cx="909223" cy="369332"/>
          </a:xfrm>
          <a:prstGeom prst="rect">
            <a:avLst/>
          </a:prstGeom>
        </p:spPr>
        <p:txBody>
          <a:bodyPr wrap="none">
            <a:spAutoFit/>
          </a:bodyPr>
          <a:lstStyle/>
          <a:p>
            <a:r>
              <a:rPr lang="en-US" altLang="zh-CN" dirty="0" smtClean="0">
                <a:solidFill>
                  <a:schemeClr val="bg1"/>
                </a:solidFill>
                <a:latin typeface="Century Gothic" panose="020B0502020202020204" pitchFamily="34" charset="0"/>
                <a:ea typeface="微软雅黑" panose="020B0503020204020204" pitchFamily="34" charset="-122"/>
                <a:cs typeface="Calibri" panose="020F0502020204030204" pitchFamily="34" charset="0"/>
              </a:rPr>
              <a:t>During</a:t>
            </a:r>
            <a:endParaRPr lang="en-MY"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p:txBody>
      </p:sp>
      <p:sp>
        <p:nvSpPr>
          <p:cNvPr id="7" name="矩形 6"/>
          <p:cNvSpPr/>
          <p:nvPr/>
        </p:nvSpPr>
        <p:spPr>
          <a:xfrm>
            <a:off x="2191982" y="2068488"/>
            <a:ext cx="1535998" cy="369332"/>
          </a:xfrm>
          <a:prstGeom prst="rect">
            <a:avLst/>
          </a:prstGeom>
        </p:spPr>
        <p:txBody>
          <a:bodyPr wrap="none">
            <a:spAutoFit/>
          </a:bodyPr>
          <a:lstStyle/>
          <a:p>
            <a:r>
              <a:rPr lang="en-US" altLang="zh-CN" dirty="0" smtClean="0">
                <a:solidFill>
                  <a:schemeClr val="bg1"/>
                </a:solidFill>
                <a:latin typeface="Century Gothic" panose="020B0502020202020204" pitchFamily="34" charset="0"/>
                <a:ea typeface="微软雅黑" panose="020B0503020204020204" pitchFamily="34" charset="-122"/>
                <a:cs typeface="Calibri" panose="020F0502020204030204" pitchFamily="34" charset="0"/>
              </a:rPr>
              <a:t>Pre-Incident</a:t>
            </a:r>
            <a:endParaRPr lang="en-MY"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p:txBody>
      </p:sp>
      <p:sp>
        <p:nvSpPr>
          <p:cNvPr id="8" name="矩形 7"/>
          <p:cNvSpPr/>
          <p:nvPr/>
        </p:nvSpPr>
        <p:spPr>
          <a:xfrm>
            <a:off x="8507873" y="2068488"/>
            <a:ext cx="1635384" cy="369332"/>
          </a:xfrm>
          <a:prstGeom prst="rect">
            <a:avLst/>
          </a:prstGeom>
        </p:spPr>
        <p:txBody>
          <a:bodyPr wrap="none">
            <a:spAutoFit/>
          </a:bodyPr>
          <a:lstStyle/>
          <a:p>
            <a:r>
              <a:rPr lang="en-US" altLang="zh-CN" dirty="0" smtClean="0">
                <a:solidFill>
                  <a:schemeClr val="bg1"/>
                </a:solidFill>
                <a:latin typeface="Century Gothic" panose="020B0502020202020204" pitchFamily="34" charset="0"/>
                <a:ea typeface="微软雅黑" panose="020B0503020204020204" pitchFamily="34" charset="-122"/>
                <a:cs typeface="Calibri" panose="020F0502020204030204" pitchFamily="34" charset="0"/>
              </a:rPr>
              <a:t>Post-Incident</a:t>
            </a:r>
            <a:endParaRPr lang="en-MY"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p:txBody>
      </p:sp>
      <p:grpSp>
        <p:nvGrpSpPr>
          <p:cNvPr id="9" name="组合 8"/>
          <p:cNvGrpSpPr/>
          <p:nvPr/>
        </p:nvGrpSpPr>
        <p:grpSpPr>
          <a:xfrm>
            <a:off x="2419971" y="3388305"/>
            <a:ext cx="1070806" cy="1070806"/>
            <a:chOff x="8917592" y="1358313"/>
            <a:chExt cx="660274" cy="660274"/>
          </a:xfrm>
        </p:grpSpPr>
        <p:pic>
          <p:nvPicPr>
            <p:cNvPr id="10" name="图片 9"/>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9049471" y="1511228"/>
              <a:ext cx="396516" cy="354444"/>
            </a:xfrm>
            <a:prstGeom prst="rect">
              <a:avLst/>
            </a:prstGeom>
          </p:spPr>
        </p:pic>
        <p:sp>
          <p:nvSpPr>
            <p:cNvPr id="11" name="椭圆 10"/>
            <p:cNvSpPr/>
            <p:nvPr/>
          </p:nvSpPr>
          <p:spPr>
            <a:xfrm>
              <a:off x="8917592" y="1358313"/>
              <a:ext cx="660274" cy="660274"/>
            </a:xfrm>
            <a:prstGeom prst="ellips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12" name="组合 11"/>
          <p:cNvGrpSpPr/>
          <p:nvPr/>
        </p:nvGrpSpPr>
        <p:grpSpPr>
          <a:xfrm>
            <a:off x="8790162" y="3388305"/>
            <a:ext cx="1070806" cy="1070806"/>
            <a:chOff x="8917592" y="1358313"/>
            <a:chExt cx="660274" cy="660274"/>
          </a:xfrm>
        </p:grpSpPr>
        <p:pic>
          <p:nvPicPr>
            <p:cNvPr id="13" name="图片 12"/>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9049471" y="1511228"/>
              <a:ext cx="396516" cy="354444"/>
            </a:xfrm>
            <a:prstGeom prst="rect">
              <a:avLst/>
            </a:prstGeom>
          </p:spPr>
        </p:pic>
        <p:sp>
          <p:nvSpPr>
            <p:cNvPr id="14" name="椭圆 13"/>
            <p:cNvSpPr/>
            <p:nvPr/>
          </p:nvSpPr>
          <p:spPr>
            <a:xfrm>
              <a:off x="8917592" y="1358313"/>
              <a:ext cx="660274" cy="660274"/>
            </a:xfrm>
            <a:prstGeom prst="ellips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15" name="圆角矩形 14"/>
          <p:cNvSpPr/>
          <p:nvPr/>
        </p:nvSpPr>
        <p:spPr>
          <a:xfrm>
            <a:off x="4808563" y="5194550"/>
            <a:ext cx="2618725"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err="1"/>
              <a:t>Sangfor</a:t>
            </a:r>
            <a:endParaRPr kumimoji="1" lang="en-US" altLang="zh-CN" dirty="0"/>
          </a:p>
          <a:p>
            <a:pPr algn="ctr"/>
            <a:r>
              <a:rPr kumimoji="1" lang="en-US" altLang="zh-CN" dirty="0" smtClean="0"/>
              <a:t>Other Providers</a:t>
            </a:r>
            <a:endParaRPr kumimoji="1" lang="en-US" altLang="zh-CN" dirty="0" smtClean="0"/>
          </a:p>
        </p:txBody>
      </p:sp>
      <p:sp>
        <p:nvSpPr>
          <p:cNvPr id="16" name="圆角矩形 15"/>
          <p:cNvSpPr/>
          <p:nvPr/>
        </p:nvSpPr>
        <p:spPr>
          <a:xfrm>
            <a:off x="8016202" y="5194550"/>
            <a:ext cx="2618725"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err="1"/>
              <a:t>Sangfor</a:t>
            </a:r>
            <a:r>
              <a:rPr kumimoji="1" lang="en-US" altLang="zh-CN" dirty="0"/>
              <a:t> </a:t>
            </a:r>
            <a:endParaRPr kumimoji="1" lang="en-US" altLang="zh-CN" dirty="0" smtClean="0"/>
          </a:p>
          <a:p>
            <a:pPr algn="ctr"/>
            <a:r>
              <a:rPr kumimoji="1" lang="en-US" altLang="zh-CN" dirty="0" smtClean="0"/>
              <a:t>Some Providers</a:t>
            </a:r>
            <a:endParaRPr kumimoji="1" lang="zh-CN" altLang="en-US" dirty="0"/>
          </a:p>
        </p:txBody>
      </p:sp>
      <p:sp>
        <p:nvSpPr>
          <p:cNvPr id="17" name="圆角矩形 16"/>
          <p:cNvSpPr/>
          <p:nvPr/>
        </p:nvSpPr>
        <p:spPr>
          <a:xfrm>
            <a:off x="1646011" y="5194549"/>
            <a:ext cx="2618725"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err="1" smtClean="0"/>
              <a:t>Sangfor</a:t>
            </a:r>
            <a:endParaRPr kumimoji="1" lang="zh-CN" altLang="en-US" dirty="0"/>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fld>
            <a:endParaRPr lang="zh-CN" altLang="en-US" dirty="0"/>
          </a:p>
        </p:txBody>
      </p:sp>
      <p:pic>
        <p:nvPicPr>
          <p:cNvPr id="11" name="图片 10"/>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19" name="组合 18"/>
          <p:cNvGrpSpPr/>
          <p:nvPr/>
        </p:nvGrpSpPr>
        <p:grpSpPr>
          <a:xfrm>
            <a:off x="1" y="200326"/>
            <a:ext cx="4723733" cy="523220"/>
            <a:chOff x="1" y="200326"/>
            <a:chExt cx="4723733"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4144083"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panose="020B0503020204020204" pitchFamily="34" charset="-122"/>
                </a:rPr>
                <a:t>Roles &amp; Responsibilities</a:t>
              </a:r>
              <a:endParaRPr lang="en-US" altLang="zh-CN" sz="2800" b="1" dirty="0">
                <a:solidFill>
                  <a:schemeClr val="bg1"/>
                </a:solidFill>
                <a:latin typeface="Century Gothic" panose="020B0502020202020204" pitchFamily="34" charset="0"/>
                <a:ea typeface="微软雅黑" panose="020B0503020204020204" pitchFamily="34" charset="-122"/>
              </a:endParaRP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aphicFrame>
        <p:nvGraphicFramePr>
          <p:cNvPr id="24" name="表格 6"/>
          <p:cNvGraphicFramePr>
            <a:graphicFrameLocks noGrp="1"/>
          </p:cNvGraphicFramePr>
          <p:nvPr/>
        </p:nvGraphicFramePr>
        <p:xfrm>
          <a:off x="944468" y="1221596"/>
          <a:ext cx="10231529" cy="4488107"/>
        </p:xfrm>
        <a:graphic>
          <a:graphicData uri="http://schemas.openxmlformats.org/drawingml/2006/table">
            <a:tbl>
              <a:tblPr firstRow="1" bandRow="1">
                <a:tableStyleId>{5C22544A-7EE6-4342-B048-85BDC9FD1C3A}</a:tableStyleId>
              </a:tblPr>
              <a:tblGrid>
                <a:gridCol w="718196"/>
                <a:gridCol w="4066335"/>
                <a:gridCol w="1815666"/>
                <a:gridCol w="1815666"/>
                <a:gridCol w="1815666"/>
              </a:tblGrid>
              <a:tr h="324739">
                <a:tc>
                  <a:txBody>
                    <a:bodyPr/>
                    <a:lstStyle/>
                    <a:p>
                      <a:pPr algn="ctr"/>
                      <a:r>
                        <a:rPr lang="en-US" sz="1500" dirty="0" smtClean="0"/>
                        <a:t>No.</a:t>
                      </a:r>
                      <a:endParaRPr lang="en-MY" sz="1500" dirty="0"/>
                    </a:p>
                  </a:txBody>
                  <a:tcPr marL="75404" marR="75404" marT="37702" marB="37702">
                    <a:lnL w="9525" cap="flat" cmpd="sng" algn="ctr">
                      <a:solidFill>
                        <a:srgbClr val="00B0F0"/>
                      </a:solidFill>
                      <a:prstDash val="sysDash"/>
                      <a:round/>
                      <a:headEnd type="none" w="med" len="med"/>
                      <a:tailEnd type="none" w="med" len="med"/>
                    </a:lnL>
                    <a:lnR w="9525" cap="flat" cmpd="sng" algn="ctr">
                      <a:solidFill>
                        <a:schemeClr val="bg1"/>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solidFill>
                  </a:tcPr>
                </a:tc>
                <a:tc>
                  <a:txBody>
                    <a:bodyPr/>
                    <a:lstStyle/>
                    <a:p>
                      <a:pPr algn="ctr"/>
                      <a:r>
                        <a:rPr lang="en-US" sz="1500" dirty="0" smtClean="0"/>
                        <a:t>Tasks</a:t>
                      </a:r>
                      <a:endParaRPr lang="en-MY" sz="1500" dirty="0"/>
                    </a:p>
                  </a:txBody>
                  <a:tcPr marL="75404" marR="75404" marT="37702" marB="37702">
                    <a:lnL w="9525" cap="flat" cmpd="sng" algn="ctr">
                      <a:solidFill>
                        <a:schemeClr val="bg1"/>
                      </a:solidFill>
                      <a:prstDash val="sysDash"/>
                      <a:round/>
                      <a:headEnd type="none" w="med" len="med"/>
                      <a:tailEnd type="none" w="med" len="med"/>
                    </a:lnL>
                    <a:lnR w="9525" cap="flat" cmpd="sng" algn="ctr">
                      <a:solidFill>
                        <a:schemeClr val="bg1"/>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solidFill>
                  </a:tcPr>
                </a:tc>
                <a:tc>
                  <a:txBody>
                    <a:bodyPr/>
                    <a:lstStyle/>
                    <a:p>
                      <a:pPr algn="ctr"/>
                      <a:r>
                        <a:rPr lang="en-US" sz="1500" dirty="0" smtClean="0"/>
                        <a:t>Region</a:t>
                      </a:r>
                      <a:endParaRPr lang="en-US" sz="1500" dirty="0" smtClean="0"/>
                    </a:p>
                  </a:txBody>
                  <a:tcPr marL="75404" marR="75404" marT="37702" marB="37702">
                    <a:lnL w="9525" cap="flat" cmpd="sng" algn="ctr">
                      <a:solidFill>
                        <a:schemeClr val="bg1"/>
                      </a:solidFill>
                      <a:prstDash val="sysDash"/>
                      <a:round/>
                      <a:headEnd type="none" w="med" len="med"/>
                      <a:tailEnd type="none" w="med" len="med"/>
                    </a:lnL>
                    <a:lnR w="9525" cap="flat" cmpd="sng" algn="ctr">
                      <a:solidFill>
                        <a:schemeClr val="bg1"/>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solidFill>
                  </a:tcPr>
                </a:tc>
                <a:tc>
                  <a:txBody>
                    <a:bodyPr/>
                    <a:lstStyle/>
                    <a:p>
                      <a:pPr algn="ctr"/>
                      <a:r>
                        <a:rPr lang="en-US" altLang="en-MY" sz="1500" dirty="0"/>
                        <a:t>HQ</a:t>
                      </a:r>
                      <a:endParaRPr lang="en-US" altLang="en-MY" sz="1500" dirty="0"/>
                    </a:p>
                  </a:txBody>
                  <a:tcPr marL="75404" marR="75404" marT="37702" marB="37702">
                    <a:lnL w="9525" cap="flat" cmpd="sng" algn="ctr">
                      <a:solidFill>
                        <a:schemeClr val="bg1"/>
                      </a:solidFill>
                      <a:prstDash val="sysDash"/>
                      <a:round/>
                      <a:headEnd type="none" w="med" len="med"/>
                      <a:tailEnd type="none" w="med" len="med"/>
                    </a:lnL>
                    <a:lnR w="9525" cap="flat" cmpd="sng" algn="ctr">
                      <a:solidFill>
                        <a:schemeClr val="bg1"/>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solidFill>
                  </a:tcPr>
                </a:tc>
                <a:tc>
                  <a:txBody>
                    <a:bodyPr/>
                    <a:lstStyle/>
                    <a:p>
                      <a:pPr algn="ctr"/>
                      <a:r>
                        <a:rPr lang="en-US" sz="1500" smtClean="0"/>
                        <a:t> IR</a:t>
                      </a:r>
                      <a:r>
                        <a:rPr lang="en-US" sz="1500" baseline="0" smtClean="0"/>
                        <a:t> </a:t>
                      </a:r>
                      <a:r>
                        <a:rPr lang="en-US" sz="1500" baseline="0" dirty="0" smtClean="0"/>
                        <a:t>Team</a:t>
                      </a:r>
                      <a:endParaRPr lang="en-MY" sz="1500" dirty="0"/>
                    </a:p>
                  </a:txBody>
                  <a:tcPr marL="75404" marR="75404" marT="37702" marB="37702">
                    <a:lnL w="9525" cap="flat" cmpd="sng" algn="ctr">
                      <a:solidFill>
                        <a:schemeClr val="bg1"/>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solidFill>
                  </a:tcPr>
                </a:tc>
              </a:tr>
              <a:tr h="213233">
                <a:tc>
                  <a:txBody>
                    <a:bodyPr/>
                    <a:lstStyle/>
                    <a:p>
                      <a:pPr marL="0" indent="0" algn="ctr">
                        <a:buFont typeface="+mj-lt"/>
                        <a:buNone/>
                      </a:pPr>
                      <a:r>
                        <a:rPr lang="en-US" sz="900" dirty="0" smtClean="0">
                          <a:solidFill>
                            <a:schemeClr val="bg1"/>
                          </a:solidFill>
                        </a:rPr>
                        <a:t>1</a:t>
                      </a:r>
                      <a:endParaRPr lang="en-MY" sz="900" dirty="0">
                        <a:solidFill>
                          <a:schemeClr val="bg1"/>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171450" indent="-171450">
                        <a:buFont typeface="Arial" panose="020B0604020202090204" pitchFamily="34" charset="0"/>
                        <a:buChar char="•"/>
                      </a:pPr>
                      <a:r>
                        <a:rPr lang="en-US" sz="1000" dirty="0" smtClean="0">
                          <a:solidFill>
                            <a:schemeClr val="bg1"/>
                          </a:solidFill>
                        </a:rPr>
                        <a:t>Communicate with partner /</a:t>
                      </a:r>
                      <a:r>
                        <a:rPr lang="en-US" sz="1000" baseline="0" dirty="0" smtClean="0">
                          <a:solidFill>
                            <a:schemeClr val="bg1"/>
                          </a:solidFill>
                        </a:rPr>
                        <a:t> customer</a:t>
                      </a:r>
                      <a:endParaRPr lang="en-US" sz="1000" baseline="0" dirty="0" smtClean="0">
                        <a:solidFill>
                          <a:schemeClr val="bg1"/>
                        </a:solidFill>
                      </a:endParaRPr>
                    </a:p>
                    <a:p>
                      <a:pPr marL="171450" marR="0" indent="-171450" algn="l" defTabSz="914400" rtl="0" eaLnBrk="1" fontAlgn="auto" latinLnBrk="0" hangingPunct="1">
                        <a:lnSpc>
                          <a:spcPct val="100000"/>
                        </a:lnSpc>
                        <a:spcBef>
                          <a:spcPts val="0"/>
                        </a:spcBef>
                        <a:spcAft>
                          <a:spcPts val="0"/>
                        </a:spcAft>
                        <a:buClrTx/>
                        <a:buSzTx/>
                        <a:buFont typeface="Arial" panose="020B0604020202090204" pitchFamily="34" charset="0"/>
                        <a:buChar char="•"/>
                        <a:defRPr/>
                      </a:pPr>
                      <a:r>
                        <a:rPr lang="en-US" sz="1000" kern="1200" dirty="0" smtClean="0">
                          <a:solidFill>
                            <a:schemeClr val="bg1"/>
                          </a:solidFill>
                          <a:latin typeface="+mn-lt"/>
                          <a:ea typeface="+mn-ea"/>
                          <a:cs typeface="+mn-cs"/>
                        </a:rPr>
                        <a:t>Inform HQ for internal support</a:t>
                      </a:r>
                      <a:endParaRPr lang="en-MY" sz="1000" kern="1200" dirty="0" smtClean="0">
                        <a:solidFill>
                          <a:schemeClr val="bg1"/>
                        </a:solidFill>
                        <a:latin typeface="+mn-lt"/>
                        <a:ea typeface="+mn-ea"/>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r>
                        <a:rPr lang="en-MY" sz="1800" b="1" dirty="0" smtClean="0">
                          <a:solidFill>
                            <a:srgbClr val="92D050"/>
                          </a:solidFill>
                          <a:sym typeface="Wingdings" panose="05000000000000000000" pitchFamily="2" charset="2"/>
                        </a:rPr>
                        <a:t></a:t>
                      </a:r>
                      <a:endParaRPr lang="en-MY" sz="1800" b="1" dirty="0">
                        <a:solidFill>
                          <a:srgbClr val="92D050"/>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endParaRPr lang="en-MY" sz="1800" dirty="0">
                        <a:solidFill>
                          <a:schemeClr val="bg1"/>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endParaRPr lang="en-MY" sz="1800" dirty="0">
                        <a:solidFill>
                          <a:schemeClr val="bg1"/>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r>
              <a:tr h="356236">
                <a:tc>
                  <a:txBody>
                    <a:bodyPr/>
                    <a:lstStyle/>
                    <a:p>
                      <a:pPr marL="0" indent="0" algn="ctr">
                        <a:buFont typeface="+mj-lt"/>
                        <a:buNone/>
                      </a:pPr>
                      <a:r>
                        <a:rPr lang="en-US" sz="900" kern="1200" dirty="0" smtClean="0">
                          <a:solidFill>
                            <a:schemeClr val="bg1"/>
                          </a:solidFill>
                          <a:latin typeface="+mn-lt"/>
                          <a:ea typeface="+mn-ea"/>
                          <a:cs typeface="+mn-cs"/>
                        </a:rPr>
                        <a:t>2</a:t>
                      </a:r>
                      <a:endParaRPr lang="en-MY" sz="900" kern="1200" dirty="0">
                        <a:solidFill>
                          <a:schemeClr val="bg1"/>
                        </a:solidFill>
                        <a:latin typeface="+mn-lt"/>
                        <a:ea typeface="+mn-ea"/>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mj-lt"/>
                        <a:buNone/>
                        <a:defRPr/>
                      </a:pPr>
                      <a:r>
                        <a:rPr lang="en-US" sz="1000" kern="1200" dirty="0" smtClean="0">
                          <a:solidFill>
                            <a:schemeClr val="bg1"/>
                          </a:solidFill>
                          <a:latin typeface="+mn-lt"/>
                          <a:ea typeface="+mn-ea"/>
                          <a:cs typeface="+mn-cs"/>
                        </a:rPr>
                        <a:t>Create internal support group</a:t>
                      </a:r>
                      <a:endParaRPr lang="en-MY" sz="1000" kern="1200" dirty="0" smtClean="0">
                        <a:solidFill>
                          <a:schemeClr val="bg1"/>
                        </a:solidFill>
                        <a:latin typeface="+mn-lt"/>
                        <a:ea typeface="+mn-ea"/>
                        <a:cs typeface="+mn-cs"/>
                      </a:endParaRPr>
                    </a:p>
                    <a:p>
                      <a:pPr marL="0" indent="0">
                        <a:buFont typeface="+mj-lt"/>
                        <a:buNone/>
                      </a:pPr>
                      <a:endParaRPr lang="en-MY" sz="1000" kern="1200" dirty="0">
                        <a:solidFill>
                          <a:schemeClr val="bg1"/>
                        </a:solidFill>
                        <a:latin typeface="+mn-lt"/>
                        <a:ea typeface="+mn-ea"/>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endParaRPr lang="en-MY" sz="1800" dirty="0">
                        <a:solidFill>
                          <a:schemeClr val="bg1"/>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en-MY" sz="1800" b="1" dirty="0" smtClean="0">
                          <a:solidFill>
                            <a:srgbClr val="92D050"/>
                          </a:solidFill>
                          <a:sym typeface="Wingdings" panose="05000000000000000000" pitchFamily="2" charset="2"/>
                        </a:rPr>
                        <a:t></a:t>
                      </a:r>
                      <a:endParaRPr lang="en-MY" sz="1800" b="1" dirty="0" smtClean="0">
                        <a:solidFill>
                          <a:srgbClr val="92D050"/>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endParaRPr lang="en-MY" sz="1800" dirty="0">
                        <a:solidFill>
                          <a:schemeClr val="bg1"/>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r>
              <a:tr h="356236">
                <a:tc>
                  <a:txBody>
                    <a:bodyPr/>
                    <a:lstStyle/>
                    <a:p>
                      <a:pPr algn="ctr"/>
                      <a:r>
                        <a:rPr lang="en-US" sz="900" kern="1200" dirty="0" smtClean="0">
                          <a:solidFill>
                            <a:schemeClr val="bg1"/>
                          </a:solidFill>
                          <a:latin typeface="+mn-lt"/>
                          <a:ea typeface="+mn-ea"/>
                          <a:cs typeface="+mn-cs"/>
                        </a:rPr>
                        <a:t>3</a:t>
                      </a:r>
                      <a:endParaRPr lang="en-MY" sz="900" kern="1200" dirty="0">
                        <a:solidFill>
                          <a:schemeClr val="bg1"/>
                        </a:solidFill>
                        <a:latin typeface="+mn-lt"/>
                        <a:ea typeface="+mn-ea"/>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90204" pitchFamily="34" charset="0"/>
                        <a:buChar char="•"/>
                        <a:defRPr/>
                      </a:pPr>
                      <a:r>
                        <a:rPr lang="en-US" sz="1000" kern="1200" dirty="0" smtClean="0">
                          <a:solidFill>
                            <a:schemeClr val="bg1"/>
                          </a:solidFill>
                          <a:latin typeface="+mn-lt"/>
                          <a:ea typeface="+mn-ea"/>
                          <a:cs typeface="+mn-cs"/>
                        </a:rPr>
                        <a:t>Collect information from partner / customer</a:t>
                      </a:r>
                      <a:endParaRPr lang="en-MY" sz="1000" kern="1200" dirty="0" smtClean="0">
                        <a:solidFill>
                          <a:schemeClr val="bg1"/>
                        </a:solidFill>
                        <a:latin typeface="+mn-lt"/>
                        <a:ea typeface="+mn-ea"/>
                        <a:cs typeface="+mn-cs"/>
                      </a:endParaRPr>
                    </a:p>
                    <a:p>
                      <a:pPr marL="171450" marR="0" indent="-171450" algn="l" defTabSz="914400" rtl="0" eaLnBrk="1" fontAlgn="auto" latinLnBrk="0" hangingPunct="1">
                        <a:lnSpc>
                          <a:spcPct val="100000"/>
                        </a:lnSpc>
                        <a:spcBef>
                          <a:spcPts val="0"/>
                        </a:spcBef>
                        <a:spcAft>
                          <a:spcPts val="0"/>
                        </a:spcAft>
                        <a:buClrTx/>
                        <a:buSzTx/>
                        <a:buFont typeface="Arial" panose="020B0604020202090204" pitchFamily="34" charset="0"/>
                        <a:buChar char="•"/>
                        <a:defRPr/>
                      </a:pPr>
                      <a:r>
                        <a:rPr lang="en-US" sz="1000" kern="1200" dirty="0" smtClean="0">
                          <a:solidFill>
                            <a:schemeClr val="bg1"/>
                          </a:solidFill>
                          <a:latin typeface="+mn-lt"/>
                          <a:ea typeface="+mn-ea"/>
                          <a:cs typeface="+mn-cs"/>
                        </a:rPr>
                        <a:t>Request for remote support via mobile</a:t>
                      </a:r>
                      <a:r>
                        <a:rPr lang="en-US" sz="1000" kern="1200" baseline="0" dirty="0" smtClean="0">
                          <a:solidFill>
                            <a:schemeClr val="bg1"/>
                          </a:solidFill>
                          <a:latin typeface="+mn-lt"/>
                          <a:ea typeface="+mn-ea"/>
                          <a:cs typeface="+mn-cs"/>
                        </a:rPr>
                        <a:t> hotspot / dedicated router</a:t>
                      </a:r>
                      <a:endParaRPr lang="en-MY" sz="1000" kern="1200" dirty="0" smtClean="0">
                        <a:solidFill>
                          <a:schemeClr val="bg1"/>
                        </a:solidFill>
                        <a:latin typeface="+mn-lt"/>
                        <a:ea typeface="+mn-ea"/>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en-MY" sz="1800" b="1" dirty="0" smtClean="0">
                          <a:solidFill>
                            <a:srgbClr val="92D050"/>
                          </a:solidFill>
                          <a:sym typeface="Wingdings" panose="05000000000000000000" pitchFamily="2" charset="2"/>
                        </a:rPr>
                        <a:t></a:t>
                      </a:r>
                      <a:endParaRPr lang="en-MY" sz="1800" b="1" dirty="0" smtClean="0">
                        <a:solidFill>
                          <a:srgbClr val="92D050"/>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endParaRPr lang="en-MY" sz="1800" dirty="0">
                        <a:solidFill>
                          <a:schemeClr val="bg1"/>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endParaRPr lang="en-MY" sz="1800" dirty="0">
                        <a:solidFill>
                          <a:schemeClr val="bg1"/>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r>
              <a:tr h="356236">
                <a:tc>
                  <a:txBody>
                    <a:bodyPr/>
                    <a:lstStyle/>
                    <a:p>
                      <a:pPr algn="ctr"/>
                      <a:r>
                        <a:rPr lang="en-US" sz="900" kern="1200" dirty="0" smtClean="0">
                          <a:solidFill>
                            <a:schemeClr val="bg1"/>
                          </a:solidFill>
                          <a:latin typeface="+mn-lt"/>
                          <a:ea typeface="+mn-ea"/>
                          <a:cs typeface="+mn-cs"/>
                        </a:rPr>
                        <a:t>4</a:t>
                      </a:r>
                      <a:endParaRPr lang="en-MY" sz="900" kern="1200" dirty="0">
                        <a:solidFill>
                          <a:schemeClr val="bg1"/>
                        </a:solidFill>
                        <a:latin typeface="+mn-lt"/>
                        <a:ea typeface="+mn-ea"/>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90204" pitchFamily="34" charset="0"/>
                        <a:buChar char="•"/>
                        <a:defRPr/>
                      </a:pPr>
                      <a:r>
                        <a:rPr lang="en-US" sz="1000" kern="1200" dirty="0" smtClean="0">
                          <a:solidFill>
                            <a:schemeClr val="bg1"/>
                          </a:solidFill>
                          <a:latin typeface="+mn-lt"/>
                          <a:ea typeface="+mn-ea"/>
                          <a:cs typeface="+mn-cs"/>
                        </a:rPr>
                        <a:t>Identify ransomware family,</a:t>
                      </a:r>
                      <a:r>
                        <a:rPr lang="en-US" sz="1000" kern="1200" baseline="0" dirty="0" smtClean="0">
                          <a:solidFill>
                            <a:schemeClr val="bg1"/>
                          </a:solidFill>
                          <a:latin typeface="+mn-lt"/>
                          <a:ea typeface="+mn-ea"/>
                          <a:cs typeface="+mn-cs"/>
                        </a:rPr>
                        <a:t> type, entry point, abnormally identification, kill chain determination, Indicator of Compromise (</a:t>
                      </a:r>
                      <a:r>
                        <a:rPr lang="en-US" sz="1000" kern="1200" baseline="0" dirty="0" err="1" smtClean="0">
                          <a:solidFill>
                            <a:schemeClr val="bg1"/>
                          </a:solidFill>
                          <a:latin typeface="+mn-lt"/>
                          <a:ea typeface="+mn-ea"/>
                          <a:cs typeface="+mn-cs"/>
                        </a:rPr>
                        <a:t>IoC</a:t>
                      </a:r>
                      <a:r>
                        <a:rPr lang="en-US" sz="1000" kern="1200" baseline="0" dirty="0" smtClean="0">
                          <a:solidFill>
                            <a:schemeClr val="bg1"/>
                          </a:solidFill>
                          <a:latin typeface="+mn-lt"/>
                          <a:ea typeface="+mn-ea"/>
                          <a:cs typeface="+mn-cs"/>
                        </a:rPr>
                        <a:t>) determination, triage determination </a:t>
                      </a:r>
                      <a:endParaRPr lang="en-MY" sz="1000" kern="1200" baseline="0" dirty="0" smtClean="0">
                        <a:solidFill>
                          <a:schemeClr val="bg1"/>
                        </a:solidFill>
                        <a:latin typeface="+mn-lt"/>
                        <a:ea typeface="+mn-ea"/>
                        <a:cs typeface="+mn-cs"/>
                      </a:endParaRPr>
                    </a:p>
                    <a:p>
                      <a:pPr marL="171450" marR="0" indent="-171450" algn="l" defTabSz="914400" rtl="0" eaLnBrk="1" fontAlgn="auto" latinLnBrk="0" hangingPunct="1">
                        <a:lnSpc>
                          <a:spcPct val="100000"/>
                        </a:lnSpc>
                        <a:spcBef>
                          <a:spcPts val="0"/>
                        </a:spcBef>
                        <a:spcAft>
                          <a:spcPts val="0"/>
                        </a:spcAft>
                        <a:buClrTx/>
                        <a:buSzTx/>
                        <a:buFont typeface="Arial" panose="020B0604020202090204" pitchFamily="34" charset="0"/>
                        <a:buChar char="•"/>
                        <a:defRPr/>
                      </a:pPr>
                      <a:r>
                        <a:rPr lang="en-US" sz="1000" kern="1200" baseline="0" dirty="0" smtClean="0">
                          <a:solidFill>
                            <a:schemeClr val="bg1"/>
                          </a:solidFill>
                          <a:latin typeface="+mn-lt"/>
                          <a:ea typeface="+mn-ea"/>
                          <a:cs typeface="+mn-cs"/>
                        </a:rPr>
                        <a:t>Screenshot every steps as supporting evidence</a:t>
                      </a:r>
                      <a:endParaRPr lang="en-MY" sz="1000" kern="1200" dirty="0" smtClean="0">
                        <a:solidFill>
                          <a:schemeClr val="bg1"/>
                        </a:solidFill>
                        <a:latin typeface="+mn-lt"/>
                        <a:ea typeface="+mn-ea"/>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endParaRPr lang="en-MY" sz="1800" dirty="0">
                        <a:solidFill>
                          <a:schemeClr val="bg1"/>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endParaRPr lang="en-MY" sz="1800" dirty="0">
                        <a:solidFill>
                          <a:schemeClr val="bg1"/>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en-MY" sz="1800" b="1" dirty="0" smtClean="0">
                          <a:solidFill>
                            <a:srgbClr val="92D050"/>
                          </a:solidFill>
                          <a:sym typeface="Wingdings" panose="05000000000000000000" pitchFamily="2" charset="2"/>
                        </a:rPr>
                        <a:t></a:t>
                      </a:r>
                      <a:endParaRPr lang="en-MY" sz="1800" b="1" dirty="0" smtClean="0">
                        <a:solidFill>
                          <a:srgbClr val="92D050"/>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r>
              <a:tr h="356236">
                <a:tc>
                  <a:txBody>
                    <a:bodyPr/>
                    <a:lstStyle/>
                    <a:p>
                      <a:pPr algn="ctr"/>
                      <a:r>
                        <a:rPr lang="en-US" sz="900" kern="1200" dirty="0" smtClean="0">
                          <a:solidFill>
                            <a:schemeClr val="bg1"/>
                          </a:solidFill>
                          <a:latin typeface="+mn-lt"/>
                          <a:ea typeface="+mn-ea"/>
                          <a:cs typeface="+mn-cs"/>
                        </a:rPr>
                        <a:t>5</a:t>
                      </a:r>
                      <a:endParaRPr lang="en-MY" sz="900" kern="1200" dirty="0">
                        <a:solidFill>
                          <a:schemeClr val="bg1"/>
                        </a:solidFill>
                        <a:latin typeface="+mn-lt"/>
                        <a:ea typeface="+mn-ea"/>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r>
                        <a:rPr lang="en-US" sz="1000" kern="1200" dirty="0" smtClean="0">
                          <a:solidFill>
                            <a:schemeClr val="bg1"/>
                          </a:solidFill>
                          <a:latin typeface="+mn-lt"/>
                          <a:ea typeface="+mn-ea"/>
                          <a:cs typeface="+mn-cs"/>
                        </a:rPr>
                        <a:t>Endpoint Secure</a:t>
                      </a:r>
                      <a:r>
                        <a:rPr lang="en-US" sz="1000" kern="1200" baseline="0" dirty="0" smtClean="0">
                          <a:solidFill>
                            <a:schemeClr val="bg1"/>
                          </a:solidFill>
                          <a:latin typeface="+mn-lt"/>
                          <a:ea typeface="+mn-ea"/>
                          <a:cs typeface="+mn-cs"/>
                        </a:rPr>
                        <a:t> installation to remove ransomware</a:t>
                      </a:r>
                      <a:endParaRPr lang="en-MY" sz="1000" kern="1200" dirty="0">
                        <a:solidFill>
                          <a:schemeClr val="bg1"/>
                        </a:solidFill>
                        <a:latin typeface="+mn-lt"/>
                        <a:ea typeface="+mn-ea"/>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endParaRPr lang="en-MY" sz="1800" dirty="0">
                        <a:solidFill>
                          <a:schemeClr val="bg1"/>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endParaRPr lang="en-MY" sz="1800" dirty="0">
                        <a:solidFill>
                          <a:schemeClr val="bg1"/>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en-MY" sz="1800" b="1" dirty="0" smtClean="0">
                          <a:solidFill>
                            <a:srgbClr val="92D050"/>
                          </a:solidFill>
                          <a:sym typeface="Wingdings" panose="05000000000000000000" pitchFamily="2" charset="2"/>
                        </a:rPr>
                        <a:t></a:t>
                      </a:r>
                      <a:endParaRPr lang="en-MY" sz="1800" b="1" dirty="0" smtClean="0">
                        <a:solidFill>
                          <a:srgbClr val="92D050"/>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r>
              <a:tr h="356236">
                <a:tc>
                  <a:txBody>
                    <a:bodyPr/>
                    <a:lstStyle/>
                    <a:p>
                      <a:pPr algn="ctr"/>
                      <a:r>
                        <a:rPr lang="en-US" sz="900" kern="1200" dirty="0" smtClean="0">
                          <a:solidFill>
                            <a:schemeClr val="bg1"/>
                          </a:solidFill>
                          <a:latin typeface="+mn-lt"/>
                          <a:ea typeface="+mn-ea"/>
                          <a:cs typeface="+mn-cs"/>
                        </a:rPr>
                        <a:t>6</a:t>
                      </a:r>
                      <a:endParaRPr lang="en-MY" sz="900" kern="1200" dirty="0">
                        <a:solidFill>
                          <a:schemeClr val="bg1"/>
                        </a:solidFill>
                        <a:latin typeface="+mn-lt"/>
                        <a:ea typeface="+mn-ea"/>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171450" indent="-171450">
                        <a:buFont typeface="Arial" panose="020B0604020202090204" pitchFamily="34" charset="0"/>
                        <a:buChar char="•"/>
                      </a:pPr>
                      <a:r>
                        <a:rPr lang="en-US" sz="1000" kern="1200" dirty="0" smtClean="0">
                          <a:solidFill>
                            <a:schemeClr val="bg1"/>
                          </a:solidFill>
                          <a:latin typeface="+mn-lt"/>
                          <a:ea typeface="+mn-ea"/>
                          <a:cs typeface="+mn-cs"/>
                        </a:rPr>
                        <a:t>Internal discussion on improvement</a:t>
                      </a:r>
                      <a:r>
                        <a:rPr lang="en-US" sz="1000" kern="1200" baseline="0" dirty="0" smtClean="0">
                          <a:solidFill>
                            <a:schemeClr val="bg1"/>
                          </a:solidFill>
                          <a:latin typeface="+mn-lt"/>
                          <a:ea typeface="+mn-ea"/>
                          <a:cs typeface="+mn-cs"/>
                        </a:rPr>
                        <a:t> proposal</a:t>
                      </a:r>
                      <a:endParaRPr lang="en-US" sz="1000" kern="1200" baseline="0" dirty="0" smtClean="0">
                        <a:solidFill>
                          <a:schemeClr val="bg1"/>
                        </a:solidFill>
                        <a:latin typeface="+mn-lt"/>
                        <a:ea typeface="+mn-ea"/>
                        <a:cs typeface="+mn-cs"/>
                      </a:endParaRPr>
                    </a:p>
                    <a:p>
                      <a:pPr marL="171450" indent="-171450">
                        <a:buFont typeface="Arial" panose="020B0604020202090204" pitchFamily="34" charset="0"/>
                        <a:buChar char="•"/>
                      </a:pPr>
                      <a:r>
                        <a:rPr lang="en-US" sz="1000" kern="1200" baseline="0" dirty="0" smtClean="0">
                          <a:solidFill>
                            <a:schemeClr val="bg1"/>
                          </a:solidFill>
                          <a:latin typeface="+mn-lt"/>
                          <a:ea typeface="+mn-ea"/>
                          <a:cs typeface="+mn-cs"/>
                        </a:rPr>
                        <a:t>Draft post-incident report</a:t>
                      </a:r>
                      <a:endParaRPr lang="en-MY" sz="1000" kern="1200" dirty="0">
                        <a:solidFill>
                          <a:schemeClr val="bg1"/>
                        </a:solidFill>
                        <a:latin typeface="+mn-lt"/>
                        <a:ea typeface="+mn-ea"/>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MY" sz="1800" b="1" i="0" u="none" strike="noStrike" kern="1200" cap="none" spc="0" normalizeH="0" baseline="0" noProof="0" dirty="0" smtClean="0">
                          <a:ln>
                            <a:noFill/>
                          </a:ln>
                          <a:solidFill>
                            <a:srgbClr val="92D050"/>
                          </a:solidFill>
                          <a:effectLst/>
                          <a:uLnTx/>
                          <a:uFillTx/>
                          <a:latin typeface="Century Gothic"/>
                          <a:cs typeface="+mn-cs"/>
                          <a:sym typeface="Wingdings" panose="05000000000000000000" pitchFamily="2" charset="2"/>
                        </a:rPr>
                        <a:t></a:t>
                      </a:r>
                      <a:endParaRPr kumimoji="0" lang="en-MY" sz="1800" b="1" i="0" u="none" strike="noStrike" kern="1200" cap="none" spc="0" normalizeH="0" baseline="0" noProof="0" dirty="0" smtClean="0">
                        <a:ln>
                          <a:noFill/>
                        </a:ln>
                        <a:solidFill>
                          <a:srgbClr val="92D050"/>
                        </a:solidFill>
                        <a:effectLst/>
                        <a:uLnTx/>
                        <a:uFillTx/>
                        <a:latin typeface="Century Gothic"/>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MY" sz="1800" b="1" i="0" u="none" strike="noStrike" kern="1200" cap="none" spc="0" normalizeH="0" baseline="0" noProof="0" dirty="0" smtClean="0">
                          <a:ln>
                            <a:noFill/>
                          </a:ln>
                          <a:solidFill>
                            <a:srgbClr val="92D050"/>
                          </a:solidFill>
                          <a:effectLst/>
                          <a:uLnTx/>
                          <a:uFillTx/>
                          <a:latin typeface="Century Gothic"/>
                          <a:cs typeface="+mn-cs"/>
                          <a:sym typeface="Wingdings" panose="05000000000000000000" pitchFamily="2" charset="2"/>
                        </a:rPr>
                        <a:t></a:t>
                      </a:r>
                      <a:endParaRPr kumimoji="0" lang="en-MY" sz="1800" b="1" i="0" u="none" strike="noStrike" kern="1200" cap="none" spc="0" normalizeH="0" baseline="0" noProof="0" dirty="0" smtClean="0">
                        <a:ln>
                          <a:noFill/>
                        </a:ln>
                        <a:solidFill>
                          <a:srgbClr val="92D050"/>
                        </a:solidFill>
                        <a:effectLst/>
                        <a:uLnTx/>
                        <a:uFillTx/>
                        <a:latin typeface="Century Gothic"/>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en-MY" sz="1800" b="1" dirty="0" smtClean="0">
                          <a:solidFill>
                            <a:srgbClr val="92D050"/>
                          </a:solidFill>
                          <a:sym typeface="Wingdings" panose="05000000000000000000" pitchFamily="2" charset="2"/>
                        </a:rPr>
                        <a:t></a:t>
                      </a:r>
                      <a:endParaRPr lang="en-MY" sz="1800" b="1" dirty="0" smtClean="0">
                        <a:solidFill>
                          <a:srgbClr val="92D050"/>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r>
              <a:tr h="356236">
                <a:tc>
                  <a:txBody>
                    <a:bodyPr/>
                    <a:lstStyle/>
                    <a:p>
                      <a:pPr algn="ctr"/>
                      <a:r>
                        <a:rPr lang="en-US" sz="900" kern="1200" dirty="0" smtClean="0">
                          <a:solidFill>
                            <a:schemeClr val="bg1"/>
                          </a:solidFill>
                          <a:latin typeface="+mn-lt"/>
                          <a:ea typeface="+mn-ea"/>
                          <a:cs typeface="+mn-cs"/>
                        </a:rPr>
                        <a:t>7</a:t>
                      </a:r>
                      <a:endParaRPr lang="en-MY" sz="900" kern="1200" dirty="0">
                        <a:solidFill>
                          <a:schemeClr val="bg1"/>
                        </a:solidFill>
                        <a:latin typeface="+mn-lt"/>
                        <a:ea typeface="+mn-ea"/>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171450" indent="-171450">
                        <a:buFont typeface="Arial" panose="020B0604020202090204" pitchFamily="34" charset="0"/>
                        <a:buChar char="•"/>
                      </a:pPr>
                      <a:r>
                        <a:rPr lang="en-US" sz="1000" kern="1200" dirty="0" smtClean="0">
                          <a:solidFill>
                            <a:schemeClr val="bg1"/>
                          </a:solidFill>
                          <a:latin typeface="+mn-lt"/>
                          <a:ea typeface="+mn-ea"/>
                          <a:cs typeface="+mn-cs"/>
                        </a:rPr>
                        <a:t>Look for business opportunities</a:t>
                      </a:r>
                      <a:endParaRPr lang="en-US" sz="1000" kern="1200" dirty="0" smtClean="0">
                        <a:solidFill>
                          <a:schemeClr val="bg1"/>
                        </a:solidFill>
                        <a:latin typeface="+mn-lt"/>
                        <a:ea typeface="+mn-ea"/>
                        <a:cs typeface="+mn-cs"/>
                      </a:endParaRPr>
                    </a:p>
                    <a:p>
                      <a:pPr marL="171450" indent="-171450">
                        <a:buFont typeface="Arial" panose="020B0604020202090204" pitchFamily="34" charset="0"/>
                        <a:buChar char="•"/>
                      </a:pPr>
                      <a:r>
                        <a:rPr lang="en-US" sz="1000" kern="1200" dirty="0" smtClean="0">
                          <a:solidFill>
                            <a:schemeClr val="bg1"/>
                          </a:solidFill>
                          <a:latin typeface="+mn-lt"/>
                          <a:ea typeface="+mn-ea"/>
                          <a:cs typeface="+mn-cs"/>
                        </a:rPr>
                        <a:t>Prepare</a:t>
                      </a:r>
                      <a:r>
                        <a:rPr lang="en-US" sz="1000" kern="1200" baseline="0" dirty="0" smtClean="0">
                          <a:solidFill>
                            <a:schemeClr val="bg1"/>
                          </a:solidFill>
                          <a:latin typeface="+mn-lt"/>
                          <a:ea typeface="+mn-ea"/>
                          <a:cs typeface="+mn-cs"/>
                        </a:rPr>
                        <a:t> relevant materials</a:t>
                      </a:r>
                      <a:endParaRPr lang="en-MY" sz="1000" kern="1200" dirty="0">
                        <a:solidFill>
                          <a:schemeClr val="bg1"/>
                        </a:solidFill>
                        <a:latin typeface="+mn-lt"/>
                        <a:ea typeface="+mn-ea"/>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MY" sz="1800" b="1" i="0" u="none" strike="noStrike" kern="1200" cap="none" spc="0" normalizeH="0" baseline="0" noProof="0" smtClean="0">
                          <a:ln>
                            <a:noFill/>
                          </a:ln>
                          <a:solidFill>
                            <a:srgbClr val="92D050"/>
                          </a:solidFill>
                          <a:effectLst/>
                          <a:uLnTx/>
                          <a:uFillTx/>
                          <a:latin typeface="Century Gothic"/>
                          <a:cs typeface="+mn-cs"/>
                          <a:sym typeface="Wingdings" panose="05000000000000000000" pitchFamily="2" charset="2"/>
                        </a:rPr>
                        <a:t></a:t>
                      </a:r>
                      <a:endParaRPr kumimoji="0" lang="en-MY" sz="1800" b="1" i="0" u="none" strike="noStrike" kern="1200" cap="none" spc="0" normalizeH="0" baseline="0" noProof="0" dirty="0" smtClean="0">
                        <a:ln>
                          <a:noFill/>
                        </a:ln>
                        <a:solidFill>
                          <a:srgbClr val="92D050"/>
                        </a:solidFill>
                        <a:effectLst/>
                        <a:uLnTx/>
                        <a:uFillTx/>
                        <a:latin typeface="Century Gothic"/>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MY" sz="1800" b="1" i="0" u="none" strike="noStrike" kern="1200" cap="none" spc="0" normalizeH="0" baseline="0" noProof="0" dirty="0" smtClean="0">
                          <a:ln>
                            <a:noFill/>
                          </a:ln>
                          <a:solidFill>
                            <a:srgbClr val="92D050"/>
                          </a:solidFill>
                          <a:effectLst/>
                          <a:uLnTx/>
                          <a:uFillTx/>
                          <a:latin typeface="Century Gothic"/>
                          <a:cs typeface="+mn-cs"/>
                          <a:sym typeface="Wingdings" panose="05000000000000000000" pitchFamily="2" charset="2"/>
                        </a:rPr>
                        <a:t></a:t>
                      </a:r>
                      <a:endParaRPr kumimoji="0" lang="en-MY" sz="1800" b="1" i="0" u="none" strike="noStrike" kern="1200" cap="none" spc="0" normalizeH="0" baseline="0" noProof="0" dirty="0" smtClean="0">
                        <a:ln>
                          <a:noFill/>
                        </a:ln>
                        <a:solidFill>
                          <a:srgbClr val="92D050"/>
                        </a:solidFill>
                        <a:effectLst/>
                        <a:uLnTx/>
                        <a:uFillTx/>
                        <a:latin typeface="Century Gothic"/>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endParaRPr lang="en-MY" sz="1800" dirty="0">
                        <a:solidFill>
                          <a:schemeClr val="bg1"/>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r>
              <a:tr h="356236">
                <a:tc>
                  <a:txBody>
                    <a:bodyPr/>
                    <a:lstStyle/>
                    <a:p>
                      <a:pPr algn="ctr"/>
                      <a:r>
                        <a:rPr lang="en-US" sz="900" kern="1200" dirty="0" smtClean="0">
                          <a:solidFill>
                            <a:schemeClr val="bg1"/>
                          </a:solidFill>
                          <a:latin typeface="+mn-lt"/>
                          <a:ea typeface="+mn-ea"/>
                          <a:cs typeface="+mn-cs"/>
                        </a:rPr>
                        <a:t>8</a:t>
                      </a:r>
                      <a:endParaRPr lang="en-MY" sz="900" kern="1200" dirty="0">
                        <a:solidFill>
                          <a:schemeClr val="bg1"/>
                        </a:solidFill>
                        <a:latin typeface="+mn-lt"/>
                        <a:ea typeface="+mn-ea"/>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r>
                        <a:rPr lang="en-US" sz="1000" kern="1200" dirty="0" smtClean="0">
                          <a:solidFill>
                            <a:schemeClr val="bg1"/>
                          </a:solidFill>
                          <a:latin typeface="+mn-lt"/>
                          <a:ea typeface="+mn-ea"/>
                          <a:cs typeface="+mn-cs"/>
                        </a:rPr>
                        <a:t>Follow up with partner / customer</a:t>
                      </a:r>
                      <a:endParaRPr lang="en-MY" sz="1000" kern="1200" dirty="0">
                        <a:solidFill>
                          <a:schemeClr val="bg1"/>
                        </a:solidFill>
                        <a:latin typeface="+mn-lt"/>
                        <a:ea typeface="+mn-ea"/>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MY" sz="1800" b="1" i="0" u="none" strike="noStrike" kern="1200" cap="none" spc="0" normalizeH="0" baseline="0" noProof="0" dirty="0" smtClean="0">
                          <a:ln>
                            <a:noFill/>
                          </a:ln>
                          <a:solidFill>
                            <a:srgbClr val="92D050"/>
                          </a:solidFill>
                          <a:effectLst/>
                          <a:uLnTx/>
                          <a:uFillTx/>
                          <a:latin typeface="Century Gothic"/>
                          <a:cs typeface="+mn-cs"/>
                          <a:sym typeface="Wingdings" panose="05000000000000000000" pitchFamily="2" charset="2"/>
                        </a:rPr>
                        <a:t></a:t>
                      </a:r>
                      <a:endParaRPr kumimoji="0" lang="en-MY" sz="1800" b="1" i="0" u="none" strike="noStrike" kern="1200" cap="none" spc="0" normalizeH="0" baseline="0" noProof="0" dirty="0" smtClean="0">
                        <a:ln>
                          <a:noFill/>
                        </a:ln>
                        <a:solidFill>
                          <a:srgbClr val="92D050"/>
                        </a:solidFill>
                        <a:effectLst/>
                        <a:uLnTx/>
                        <a:uFillTx/>
                        <a:latin typeface="Century Gothic"/>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MY" sz="1800" b="1" i="0" u="none" strike="noStrike" kern="1200" cap="none" spc="0" normalizeH="0" baseline="0" noProof="0" dirty="0" smtClean="0">
                          <a:ln>
                            <a:noFill/>
                          </a:ln>
                          <a:solidFill>
                            <a:srgbClr val="92D050"/>
                          </a:solidFill>
                          <a:effectLst/>
                          <a:uLnTx/>
                          <a:uFillTx/>
                          <a:latin typeface="Century Gothic"/>
                          <a:cs typeface="+mn-cs"/>
                          <a:sym typeface="Wingdings" panose="05000000000000000000" pitchFamily="2" charset="2"/>
                        </a:rPr>
                        <a:t></a:t>
                      </a:r>
                      <a:endParaRPr kumimoji="0" lang="en-MY" sz="1800" b="1" i="0" u="none" strike="noStrike" kern="1200" cap="none" spc="0" normalizeH="0" baseline="0" noProof="0" dirty="0" smtClean="0">
                        <a:ln>
                          <a:noFill/>
                        </a:ln>
                        <a:solidFill>
                          <a:srgbClr val="92D050"/>
                        </a:solidFill>
                        <a:effectLst/>
                        <a:uLnTx/>
                        <a:uFillTx/>
                        <a:latin typeface="Century Gothic"/>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endParaRPr lang="en-MY" sz="1800" dirty="0">
                        <a:solidFill>
                          <a:schemeClr val="bg1"/>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r>
              <a:tr h="356236">
                <a:tc>
                  <a:txBody>
                    <a:bodyPr/>
                    <a:lstStyle/>
                    <a:p>
                      <a:pPr algn="ctr"/>
                      <a:r>
                        <a:rPr lang="en-US" sz="900" kern="1200" dirty="0" smtClean="0">
                          <a:solidFill>
                            <a:schemeClr val="bg1"/>
                          </a:solidFill>
                          <a:latin typeface="+mn-lt"/>
                          <a:ea typeface="+mn-ea"/>
                          <a:cs typeface="+mn-cs"/>
                        </a:rPr>
                        <a:t>9</a:t>
                      </a:r>
                      <a:endParaRPr lang="en-MY" sz="900" kern="1200" dirty="0">
                        <a:solidFill>
                          <a:schemeClr val="bg1"/>
                        </a:solidFill>
                        <a:latin typeface="+mn-lt"/>
                        <a:ea typeface="+mn-ea"/>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r>
                        <a:rPr lang="en-US" sz="1000" kern="1200" dirty="0" smtClean="0">
                          <a:solidFill>
                            <a:schemeClr val="bg1"/>
                          </a:solidFill>
                          <a:latin typeface="+mn-lt"/>
                          <a:ea typeface="+mn-ea"/>
                          <a:cs typeface="+mn-cs"/>
                        </a:rPr>
                        <a:t>Collect feedback and suggestions for future</a:t>
                      </a:r>
                      <a:r>
                        <a:rPr lang="en-US" sz="1000" kern="1200" baseline="0" dirty="0" smtClean="0">
                          <a:solidFill>
                            <a:schemeClr val="bg1"/>
                          </a:solidFill>
                          <a:latin typeface="+mn-lt"/>
                          <a:ea typeface="+mn-ea"/>
                          <a:cs typeface="+mn-cs"/>
                        </a:rPr>
                        <a:t> improvement</a:t>
                      </a:r>
                      <a:endParaRPr lang="en-MY" sz="1000" kern="1200" dirty="0">
                        <a:solidFill>
                          <a:schemeClr val="bg1"/>
                        </a:solidFill>
                        <a:latin typeface="+mn-lt"/>
                        <a:ea typeface="+mn-ea"/>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endParaRPr lang="en-MY" sz="1800" dirty="0">
                        <a:solidFill>
                          <a:schemeClr val="bg1"/>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en-MY" sz="1800" b="1" dirty="0" smtClean="0">
                          <a:solidFill>
                            <a:srgbClr val="92D050"/>
                          </a:solidFill>
                          <a:sym typeface="Wingdings" panose="05000000000000000000" pitchFamily="2" charset="2"/>
                        </a:rPr>
                        <a:t></a:t>
                      </a:r>
                      <a:endParaRPr lang="en-MY" sz="1800" b="1" dirty="0" smtClean="0">
                        <a:solidFill>
                          <a:srgbClr val="92D050"/>
                        </a:solidFill>
                        <a:sym typeface="Wingdings" panose="05000000000000000000" pitchFamily="2" charset="2"/>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endParaRPr lang="en-MY" sz="1800" dirty="0">
                        <a:solidFill>
                          <a:schemeClr val="bg1"/>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r>
              <a:tr h="356236">
                <a:tc>
                  <a:txBody>
                    <a:bodyPr/>
                    <a:lstStyle/>
                    <a:p>
                      <a:pPr algn="ctr"/>
                      <a:r>
                        <a:rPr lang="en-US" sz="900" kern="1200" dirty="0" smtClean="0">
                          <a:solidFill>
                            <a:schemeClr val="bg1"/>
                          </a:solidFill>
                          <a:latin typeface="+mn-lt"/>
                          <a:ea typeface="+mn-ea"/>
                          <a:cs typeface="+mn-cs"/>
                        </a:rPr>
                        <a:t>10</a:t>
                      </a:r>
                      <a:endParaRPr lang="en-MY" sz="900" kern="1200" dirty="0">
                        <a:solidFill>
                          <a:schemeClr val="bg1"/>
                        </a:solidFill>
                        <a:latin typeface="+mn-lt"/>
                        <a:ea typeface="+mn-ea"/>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r>
                        <a:rPr lang="en-US" sz="1000" kern="1200" dirty="0" smtClean="0">
                          <a:solidFill>
                            <a:schemeClr val="bg1"/>
                          </a:solidFill>
                          <a:latin typeface="+mn-lt"/>
                          <a:ea typeface="+mn-ea"/>
                          <a:cs typeface="+mn-cs"/>
                        </a:rPr>
                        <a:t>Provide</a:t>
                      </a:r>
                      <a:r>
                        <a:rPr lang="en-US" sz="1000" kern="1200" baseline="0" dirty="0" smtClean="0">
                          <a:solidFill>
                            <a:schemeClr val="bg1"/>
                          </a:solidFill>
                          <a:latin typeface="+mn-lt"/>
                          <a:ea typeface="+mn-ea"/>
                          <a:cs typeface="+mn-cs"/>
                        </a:rPr>
                        <a:t> summarize monthly report</a:t>
                      </a:r>
                      <a:endParaRPr lang="en-MY" sz="1000" kern="1200" dirty="0">
                        <a:solidFill>
                          <a:schemeClr val="bg1"/>
                        </a:solidFill>
                        <a:latin typeface="+mn-lt"/>
                        <a:ea typeface="+mn-ea"/>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endParaRPr lang="en-MY" sz="1800" dirty="0">
                        <a:solidFill>
                          <a:schemeClr val="bg1"/>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en-MY" sz="1800" b="1" dirty="0" smtClean="0">
                          <a:solidFill>
                            <a:srgbClr val="92D050"/>
                          </a:solidFill>
                          <a:sym typeface="Wingdings" panose="05000000000000000000" pitchFamily="2" charset="2"/>
                        </a:rPr>
                        <a:t></a:t>
                      </a:r>
                      <a:endParaRPr lang="en-MY" sz="1800" b="1" dirty="0" smtClean="0">
                        <a:solidFill>
                          <a:srgbClr val="92D050"/>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endParaRPr lang="en-MY" sz="1800" dirty="0">
                        <a:solidFill>
                          <a:schemeClr val="bg1"/>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r>
            </a:tbl>
          </a:graphicData>
        </a:graphic>
      </p:graphicFrame>
      <p:sp>
        <p:nvSpPr>
          <p:cNvPr id="5" name="Text Box 4"/>
          <p:cNvSpPr txBox="1"/>
          <p:nvPr/>
        </p:nvSpPr>
        <p:spPr>
          <a:xfrm>
            <a:off x="944468" y="5839453"/>
            <a:ext cx="9770745" cy="368300"/>
          </a:xfrm>
          <a:prstGeom prst="rect">
            <a:avLst/>
          </a:prstGeom>
          <a:noFill/>
        </p:spPr>
        <p:txBody>
          <a:bodyPr wrap="square" rtlCol="0">
            <a:spAutoFit/>
          </a:bodyPr>
          <a:lstStyle/>
          <a:p>
            <a:r>
              <a:rPr lang="en-US" dirty="0">
                <a:solidFill>
                  <a:schemeClr val="bg1"/>
                </a:solidFill>
              </a:rPr>
              <a:t>*For </a:t>
            </a:r>
            <a:r>
              <a:rPr lang="en-US" dirty="0" smtClean="0">
                <a:solidFill>
                  <a:schemeClr val="bg1"/>
                </a:solidFill>
              </a:rPr>
              <a:t>existing NGAF </a:t>
            </a:r>
            <a:r>
              <a:rPr lang="en-US" dirty="0">
                <a:solidFill>
                  <a:schemeClr val="bg1"/>
                </a:solidFill>
              </a:rPr>
              <a:t>customers, local FAE </a:t>
            </a:r>
            <a:r>
              <a:rPr lang="en-US" dirty="0" smtClean="0">
                <a:solidFill>
                  <a:schemeClr val="bg1"/>
                </a:solidFill>
              </a:rPr>
              <a:t>needs to inform CTI to log case first</a:t>
            </a:r>
            <a:endParaRPr lang="en-US"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795C62BC-63D8-4176-937B-D5EBCAA09FF2}" type="slidenum">
              <a:rPr lang="zh-CN" altLang="en-US" smtClean="0"/>
            </a:fld>
            <a:endParaRPr lang="zh-CN" altLang="en-US"/>
          </a:p>
        </p:txBody>
      </p:sp>
      <p:sp>
        <p:nvSpPr>
          <p:cNvPr id="3" name="Title 2"/>
          <p:cNvSpPr>
            <a:spLocks noGrp="1"/>
          </p:cNvSpPr>
          <p:nvPr>
            <p:ph type="ctrTitle"/>
          </p:nvPr>
        </p:nvSpPr>
        <p:spPr>
          <a:xfrm>
            <a:off x="558800" y="165099"/>
            <a:ext cx="7873996" cy="550863"/>
          </a:xfrm>
        </p:spPr>
        <p:txBody>
          <a:bodyPr>
            <a:normAutofit/>
          </a:bodyPr>
          <a:lstStyle/>
          <a:p>
            <a:r>
              <a:rPr lang="en-US" altLang="en-MY" dirty="0"/>
              <a:t>Customer Success Stories</a:t>
            </a:r>
            <a:endParaRPr lang="en-US" altLang="en-MY" dirty="0"/>
          </a:p>
        </p:txBody>
      </p:sp>
      <p:grpSp>
        <p:nvGrpSpPr>
          <p:cNvPr id="5" name="组合 4"/>
          <p:cNvGrpSpPr/>
          <p:nvPr/>
        </p:nvGrpSpPr>
        <p:grpSpPr>
          <a:xfrm>
            <a:off x="896425" y="1389503"/>
            <a:ext cx="862647" cy="862647"/>
            <a:chOff x="1214820" y="1251858"/>
            <a:chExt cx="1001486" cy="1001486"/>
          </a:xfrm>
        </p:grpSpPr>
        <p:grpSp>
          <p:nvGrpSpPr>
            <p:cNvPr id="7" name="组合 6"/>
            <p:cNvGrpSpPr/>
            <p:nvPr/>
          </p:nvGrpSpPr>
          <p:grpSpPr>
            <a:xfrm>
              <a:off x="1214820" y="1251858"/>
              <a:ext cx="1001486" cy="1001486"/>
              <a:chOff x="1295400" y="1251858"/>
              <a:chExt cx="1001486" cy="1001486"/>
            </a:xfrm>
          </p:grpSpPr>
          <p:sp>
            <p:nvSpPr>
              <p:cNvPr id="9" name="椭圆 8"/>
              <p:cNvSpPr/>
              <p:nvPr/>
            </p:nvSpPr>
            <p:spPr>
              <a:xfrm>
                <a:off x="1295400" y="1251858"/>
                <a:ext cx="1001486" cy="1001486"/>
              </a:xfrm>
              <a:prstGeom prst="ellipse">
                <a:avLst/>
              </a:prstGeom>
              <a:noFill/>
              <a:ln w="9525">
                <a:solidFill>
                  <a:srgbClr val="5F749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椭圆 9"/>
              <p:cNvSpPr/>
              <p:nvPr/>
            </p:nvSpPr>
            <p:spPr>
              <a:xfrm>
                <a:off x="1382486" y="1338944"/>
                <a:ext cx="827315" cy="827315"/>
              </a:xfrm>
              <a:prstGeom prst="ellipse">
                <a:avLst/>
              </a:prstGeom>
              <a:solidFill>
                <a:srgbClr val="00B0F0"/>
              </a:solidFill>
              <a:ln w="9525">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pic>
          <p:nvPicPr>
            <p:cNvPr id="8" name="图片 7"/>
            <p:cNvPicPr>
              <a:picLocks noChangeAspect="1"/>
            </p:cNvPicPr>
            <p:nvPr/>
          </p:nvPicPr>
          <p:blipFill>
            <a:blip r:embed="rId1"/>
            <a:stretch>
              <a:fillRect/>
            </a:stretch>
          </p:blipFill>
          <p:spPr>
            <a:xfrm>
              <a:off x="1500852" y="1552865"/>
              <a:ext cx="429421" cy="320464"/>
            </a:xfrm>
            <a:prstGeom prst="rect">
              <a:avLst/>
            </a:prstGeom>
          </p:spPr>
        </p:pic>
      </p:grpSp>
      <p:grpSp>
        <p:nvGrpSpPr>
          <p:cNvPr id="11" name="组合 10"/>
          <p:cNvGrpSpPr/>
          <p:nvPr/>
        </p:nvGrpSpPr>
        <p:grpSpPr>
          <a:xfrm>
            <a:off x="896425" y="3132318"/>
            <a:ext cx="862647" cy="862647"/>
            <a:chOff x="1214820" y="2987507"/>
            <a:chExt cx="1001486" cy="1001486"/>
          </a:xfrm>
        </p:grpSpPr>
        <p:grpSp>
          <p:nvGrpSpPr>
            <p:cNvPr id="12" name="组合 11"/>
            <p:cNvGrpSpPr/>
            <p:nvPr/>
          </p:nvGrpSpPr>
          <p:grpSpPr>
            <a:xfrm>
              <a:off x="1214820" y="2987507"/>
              <a:ext cx="1001486" cy="1001486"/>
              <a:chOff x="1295400" y="1251858"/>
              <a:chExt cx="1001486" cy="1001486"/>
            </a:xfrm>
          </p:grpSpPr>
          <p:sp>
            <p:nvSpPr>
              <p:cNvPr id="14" name="椭圆 13"/>
              <p:cNvSpPr/>
              <p:nvPr/>
            </p:nvSpPr>
            <p:spPr>
              <a:xfrm>
                <a:off x="1295400" y="1251858"/>
                <a:ext cx="1001486" cy="1001486"/>
              </a:xfrm>
              <a:prstGeom prst="ellipse">
                <a:avLst/>
              </a:prstGeom>
              <a:noFill/>
              <a:ln w="9525">
                <a:solidFill>
                  <a:srgbClr val="5F749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 name="椭圆 14"/>
              <p:cNvSpPr/>
              <p:nvPr/>
            </p:nvSpPr>
            <p:spPr>
              <a:xfrm>
                <a:off x="1382486" y="1338944"/>
                <a:ext cx="827315" cy="827315"/>
              </a:xfrm>
              <a:prstGeom prst="ellipse">
                <a:avLst/>
              </a:prstGeom>
              <a:solidFill>
                <a:srgbClr val="79BD28"/>
              </a:solidFill>
              <a:ln w="9525">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pic>
          <p:nvPicPr>
            <p:cNvPr id="13" name="图片 12"/>
            <p:cNvPicPr>
              <a:picLocks noChangeAspect="1"/>
            </p:cNvPicPr>
            <p:nvPr/>
          </p:nvPicPr>
          <p:blipFill>
            <a:blip r:embed="rId2"/>
            <a:stretch>
              <a:fillRect/>
            </a:stretch>
          </p:blipFill>
          <p:spPr>
            <a:xfrm>
              <a:off x="1493588" y="3326676"/>
              <a:ext cx="436685" cy="323147"/>
            </a:xfrm>
            <a:prstGeom prst="rect">
              <a:avLst/>
            </a:prstGeom>
          </p:spPr>
        </p:pic>
      </p:grpSp>
      <p:grpSp>
        <p:nvGrpSpPr>
          <p:cNvPr id="16" name="组合 15"/>
          <p:cNvGrpSpPr/>
          <p:nvPr/>
        </p:nvGrpSpPr>
        <p:grpSpPr>
          <a:xfrm>
            <a:off x="896425" y="4875132"/>
            <a:ext cx="862647" cy="862647"/>
            <a:chOff x="1214820" y="4723157"/>
            <a:chExt cx="1001486" cy="1001486"/>
          </a:xfrm>
        </p:grpSpPr>
        <p:grpSp>
          <p:nvGrpSpPr>
            <p:cNvPr id="17" name="组合 16"/>
            <p:cNvGrpSpPr/>
            <p:nvPr/>
          </p:nvGrpSpPr>
          <p:grpSpPr>
            <a:xfrm>
              <a:off x="1214820" y="4723157"/>
              <a:ext cx="1001486" cy="1001486"/>
              <a:chOff x="1295400" y="1251858"/>
              <a:chExt cx="1001486" cy="1001486"/>
            </a:xfrm>
          </p:grpSpPr>
          <p:sp>
            <p:nvSpPr>
              <p:cNvPr id="19" name="椭圆 18"/>
              <p:cNvSpPr/>
              <p:nvPr/>
            </p:nvSpPr>
            <p:spPr>
              <a:xfrm>
                <a:off x="1295400" y="1251858"/>
                <a:ext cx="1001486" cy="1001486"/>
              </a:xfrm>
              <a:prstGeom prst="ellipse">
                <a:avLst/>
              </a:prstGeom>
              <a:noFill/>
              <a:ln w="9525">
                <a:solidFill>
                  <a:srgbClr val="5F749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20" name="椭圆 19"/>
              <p:cNvSpPr/>
              <p:nvPr/>
            </p:nvSpPr>
            <p:spPr>
              <a:xfrm>
                <a:off x="1382486" y="1338944"/>
                <a:ext cx="827315" cy="827315"/>
              </a:xfrm>
              <a:prstGeom prst="ellipse">
                <a:avLst/>
              </a:prstGeom>
              <a:solidFill>
                <a:srgbClr val="345692"/>
              </a:solidFill>
              <a:ln w="9525">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pic>
          <p:nvPicPr>
            <p:cNvPr id="18" name="图片 17"/>
            <p:cNvPicPr>
              <a:picLocks noChangeAspect="1"/>
            </p:cNvPicPr>
            <p:nvPr/>
          </p:nvPicPr>
          <p:blipFill>
            <a:blip r:embed="rId3"/>
            <a:stretch>
              <a:fillRect/>
            </a:stretch>
          </p:blipFill>
          <p:spPr>
            <a:xfrm>
              <a:off x="1545022" y="5007130"/>
              <a:ext cx="369493" cy="390352"/>
            </a:xfrm>
            <a:prstGeom prst="rect">
              <a:avLst/>
            </a:prstGeom>
          </p:spPr>
        </p:pic>
      </p:grpSp>
      <p:grpSp>
        <p:nvGrpSpPr>
          <p:cNvPr id="21" name="组合 20"/>
          <p:cNvGrpSpPr/>
          <p:nvPr/>
        </p:nvGrpSpPr>
        <p:grpSpPr>
          <a:xfrm>
            <a:off x="2067471" y="853553"/>
            <a:ext cx="8898648" cy="1654666"/>
            <a:chOff x="2067471" y="997806"/>
            <a:chExt cx="8898648" cy="1654666"/>
          </a:xfrm>
        </p:grpSpPr>
        <p:grpSp>
          <p:nvGrpSpPr>
            <p:cNvPr id="22" name="组合 21"/>
            <p:cNvGrpSpPr/>
            <p:nvPr/>
          </p:nvGrpSpPr>
          <p:grpSpPr>
            <a:xfrm>
              <a:off x="2160814" y="1343075"/>
              <a:ext cx="8805305" cy="1309397"/>
              <a:chOff x="2583420" y="1188440"/>
              <a:chExt cx="8805305" cy="1309397"/>
            </a:xfrm>
          </p:grpSpPr>
          <p:grpSp>
            <p:nvGrpSpPr>
              <p:cNvPr id="32" name="组合 31"/>
              <p:cNvGrpSpPr/>
              <p:nvPr/>
            </p:nvGrpSpPr>
            <p:grpSpPr>
              <a:xfrm>
                <a:off x="2583420" y="1188440"/>
                <a:ext cx="1398476" cy="1309397"/>
                <a:chOff x="2944925" y="1188440"/>
                <a:chExt cx="1398476" cy="1309397"/>
              </a:xfrm>
            </p:grpSpPr>
            <p:sp>
              <p:nvSpPr>
                <p:cNvPr id="42" name="矩形 41"/>
                <p:cNvSpPr/>
                <p:nvPr/>
              </p:nvSpPr>
              <p:spPr>
                <a:xfrm>
                  <a:off x="2944925" y="1188440"/>
                  <a:ext cx="1398476" cy="30100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3" name="矩形 42"/>
                <p:cNvSpPr/>
                <p:nvPr/>
              </p:nvSpPr>
              <p:spPr>
                <a:xfrm>
                  <a:off x="2944925" y="1496351"/>
                  <a:ext cx="1398476" cy="1001486"/>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33" name="组合 32"/>
              <p:cNvGrpSpPr/>
              <p:nvPr/>
            </p:nvGrpSpPr>
            <p:grpSpPr>
              <a:xfrm>
                <a:off x="4038543" y="1188440"/>
                <a:ext cx="1538844" cy="1309397"/>
                <a:chOff x="2944925" y="1188440"/>
                <a:chExt cx="1398476" cy="1309397"/>
              </a:xfrm>
            </p:grpSpPr>
            <p:sp>
              <p:nvSpPr>
                <p:cNvPr id="40" name="矩形 39"/>
                <p:cNvSpPr/>
                <p:nvPr/>
              </p:nvSpPr>
              <p:spPr>
                <a:xfrm>
                  <a:off x="2944925" y="1188440"/>
                  <a:ext cx="1398476" cy="30100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1" name="矩形 40"/>
                <p:cNvSpPr/>
                <p:nvPr/>
              </p:nvSpPr>
              <p:spPr>
                <a:xfrm>
                  <a:off x="2944925" y="1496351"/>
                  <a:ext cx="1398476" cy="1001486"/>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34" name="组合 33"/>
              <p:cNvGrpSpPr/>
              <p:nvPr/>
            </p:nvGrpSpPr>
            <p:grpSpPr>
              <a:xfrm>
                <a:off x="5634034" y="1188440"/>
                <a:ext cx="3705439" cy="1309397"/>
                <a:chOff x="2944925" y="1188440"/>
                <a:chExt cx="1398476" cy="1309397"/>
              </a:xfrm>
            </p:grpSpPr>
            <p:sp>
              <p:nvSpPr>
                <p:cNvPr id="38" name="矩形 37"/>
                <p:cNvSpPr/>
                <p:nvPr/>
              </p:nvSpPr>
              <p:spPr>
                <a:xfrm>
                  <a:off x="2944925" y="1188440"/>
                  <a:ext cx="1398476" cy="30100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9" name="矩形 38"/>
                <p:cNvSpPr/>
                <p:nvPr/>
              </p:nvSpPr>
              <p:spPr>
                <a:xfrm>
                  <a:off x="2944925" y="1496351"/>
                  <a:ext cx="1398476" cy="1001486"/>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35" name="组合 34"/>
              <p:cNvGrpSpPr/>
              <p:nvPr/>
            </p:nvGrpSpPr>
            <p:grpSpPr>
              <a:xfrm>
                <a:off x="9396120" y="1188440"/>
                <a:ext cx="1992605" cy="1309397"/>
                <a:chOff x="2944925" y="1188440"/>
                <a:chExt cx="1398476" cy="1309397"/>
              </a:xfrm>
            </p:grpSpPr>
            <p:sp>
              <p:nvSpPr>
                <p:cNvPr id="36" name="矩形 35"/>
                <p:cNvSpPr/>
                <p:nvPr/>
              </p:nvSpPr>
              <p:spPr>
                <a:xfrm>
                  <a:off x="2944925" y="1188440"/>
                  <a:ext cx="1398476" cy="30100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7" name="矩形 36"/>
                <p:cNvSpPr/>
                <p:nvPr/>
              </p:nvSpPr>
              <p:spPr>
                <a:xfrm>
                  <a:off x="2944925" y="1496351"/>
                  <a:ext cx="1398476" cy="1001486"/>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sp>
          <p:nvSpPr>
            <p:cNvPr id="23" name="文本框 22"/>
            <p:cNvSpPr txBox="1"/>
            <p:nvPr/>
          </p:nvSpPr>
          <p:spPr>
            <a:xfrm>
              <a:off x="2484912" y="1350026"/>
              <a:ext cx="774571" cy="276999"/>
            </a:xfrm>
            <a:prstGeom prst="rect">
              <a:avLst/>
            </a:prstGeom>
            <a:noFill/>
          </p:spPr>
          <p:txBody>
            <a:bodyPr wrap="none" rtlCol="0">
              <a:spAutoFit/>
            </a:bodyPr>
            <a:lstStyle/>
            <a:p>
              <a:r>
                <a:rPr kumimoji="1" lang="en-GB" altLang="zh-CN" sz="1200" b="1" dirty="0">
                  <a:solidFill>
                    <a:schemeClr val="bg1"/>
                  </a:solidFill>
                </a:rPr>
                <a:t>Country</a:t>
              </a:r>
              <a:endParaRPr kumimoji="1" lang="zh-CN" altLang="en-US" sz="1200" b="1" dirty="0">
                <a:solidFill>
                  <a:schemeClr val="bg1"/>
                </a:solidFill>
              </a:endParaRPr>
            </a:p>
          </p:txBody>
        </p:sp>
        <p:sp>
          <p:nvSpPr>
            <p:cNvPr id="24" name="文本框 23"/>
            <p:cNvSpPr txBox="1"/>
            <p:nvPr/>
          </p:nvSpPr>
          <p:spPr>
            <a:xfrm>
              <a:off x="3835323" y="1350026"/>
              <a:ext cx="1149674" cy="276999"/>
            </a:xfrm>
            <a:prstGeom prst="rect">
              <a:avLst/>
            </a:prstGeom>
            <a:noFill/>
          </p:spPr>
          <p:txBody>
            <a:bodyPr wrap="none" rtlCol="0">
              <a:spAutoFit/>
            </a:bodyPr>
            <a:lstStyle/>
            <a:p>
              <a:r>
                <a:rPr kumimoji="1" lang="en-GB" altLang="zh-CN" sz="1200" b="1" dirty="0">
                  <a:solidFill>
                    <a:schemeClr val="bg1"/>
                  </a:solidFill>
                </a:rPr>
                <a:t>Ransomware</a:t>
              </a:r>
              <a:endParaRPr kumimoji="1" lang="zh-CN" altLang="en-US" sz="1200" b="1" dirty="0">
                <a:solidFill>
                  <a:schemeClr val="bg1"/>
                </a:solidFill>
              </a:endParaRPr>
            </a:p>
          </p:txBody>
        </p:sp>
        <p:sp>
          <p:nvSpPr>
            <p:cNvPr id="25" name="文本框 24"/>
            <p:cNvSpPr txBox="1"/>
            <p:nvPr/>
          </p:nvSpPr>
          <p:spPr>
            <a:xfrm>
              <a:off x="6274707" y="1350026"/>
              <a:ext cx="1547218" cy="276999"/>
            </a:xfrm>
            <a:prstGeom prst="rect">
              <a:avLst/>
            </a:prstGeom>
            <a:noFill/>
          </p:spPr>
          <p:txBody>
            <a:bodyPr wrap="none" rtlCol="0">
              <a:spAutoFit/>
            </a:bodyPr>
            <a:lstStyle/>
            <a:p>
              <a:r>
                <a:rPr kumimoji="1" lang="en-GB" altLang="zh-CN" sz="1200" b="1" dirty="0">
                  <a:solidFill>
                    <a:schemeClr val="bg1"/>
                  </a:solidFill>
                </a:rPr>
                <a:t>Response Timeline</a:t>
              </a:r>
              <a:endParaRPr kumimoji="1" lang="zh-CN" altLang="en-US" sz="1200" b="1" dirty="0">
                <a:solidFill>
                  <a:schemeClr val="bg1"/>
                </a:solidFill>
              </a:endParaRPr>
            </a:p>
          </p:txBody>
        </p:sp>
        <p:sp>
          <p:nvSpPr>
            <p:cNvPr id="26" name="文本框 25"/>
            <p:cNvSpPr txBox="1"/>
            <p:nvPr/>
          </p:nvSpPr>
          <p:spPr>
            <a:xfrm>
              <a:off x="9328027" y="1350026"/>
              <a:ext cx="1375698" cy="276999"/>
            </a:xfrm>
            <a:prstGeom prst="rect">
              <a:avLst/>
            </a:prstGeom>
            <a:noFill/>
          </p:spPr>
          <p:txBody>
            <a:bodyPr wrap="none" rtlCol="0">
              <a:spAutoFit/>
            </a:bodyPr>
            <a:lstStyle/>
            <a:p>
              <a:r>
                <a:rPr kumimoji="1" lang="en-GB" altLang="zh-CN" sz="1200" b="1" dirty="0" err="1">
                  <a:solidFill>
                    <a:schemeClr val="bg1"/>
                  </a:solidFill>
                </a:rPr>
                <a:t>Sangfor</a:t>
              </a:r>
              <a:r>
                <a:rPr kumimoji="1" lang="en-GB" altLang="zh-CN" sz="1200" b="1" dirty="0">
                  <a:solidFill>
                    <a:schemeClr val="bg1"/>
                  </a:solidFill>
                </a:rPr>
                <a:t> Solution</a:t>
              </a:r>
              <a:endParaRPr kumimoji="1" lang="zh-CN" altLang="en-US" sz="1200" b="1" dirty="0">
                <a:solidFill>
                  <a:schemeClr val="bg1"/>
                </a:solidFill>
              </a:endParaRPr>
            </a:p>
          </p:txBody>
        </p:sp>
        <p:sp>
          <p:nvSpPr>
            <p:cNvPr id="27" name="文本框 26"/>
            <p:cNvSpPr txBox="1"/>
            <p:nvPr/>
          </p:nvSpPr>
          <p:spPr>
            <a:xfrm>
              <a:off x="2542497" y="2033747"/>
              <a:ext cx="635110" cy="276999"/>
            </a:xfrm>
            <a:prstGeom prst="rect">
              <a:avLst/>
            </a:prstGeom>
            <a:noFill/>
          </p:spPr>
          <p:txBody>
            <a:bodyPr wrap="none" rtlCol="0">
              <a:spAutoFit/>
            </a:bodyPr>
            <a:lstStyle/>
            <a:p>
              <a:r>
                <a:rPr kumimoji="1" lang="en-GB" altLang="zh-CN" sz="1200" dirty="0">
                  <a:solidFill>
                    <a:schemeClr val="bg1"/>
                  </a:solidFill>
                </a:rPr>
                <a:t>China</a:t>
              </a:r>
              <a:endParaRPr kumimoji="1" lang="zh-CN" altLang="en-US" sz="1200" dirty="0">
                <a:solidFill>
                  <a:schemeClr val="bg1"/>
                </a:solidFill>
              </a:endParaRPr>
            </a:p>
          </p:txBody>
        </p:sp>
        <p:sp>
          <p:nvSpPr>
            <p:cNvPr id="28" name="文本框 27"/>
            <p:cNvSpPr txBox="1"/>
            <p:nvPr/>
          </p:nvSpPr>
          <p:spPr>
            <a:xfrm>
              <a:off x="3915069" y="2033747"/>
              <a:ext cx="986167" cy="276999"/>
            </a:xfrm>
            <a:prstGeom prst="rect">
              <a:avLst/>
            </a:prstGeom>
            <a:noFill/>
          </p:spPr>
          <p:txBody>
            <a:bodyPr wrap="none" rtlCol="0">
              <a:spAutoFit/>
            </a:bodyPr>
            <a:lstStyle/>
            <a:p>
              <a:r>
                <a:rPr kumimoji="1" lang="en-GB" altLang="zh-CN" sz="1200" dirty="0">
                  <a:solidFill>
                    <a:schemeClr val="bg1"/>
                  </a:solidFill>
                </a:rPr>
                <a:t>WannaCry</a:t>
              </a:r>
              <a:endParaRPr kumimoji="1" lang="zh-CN" altLang="en-US" sz="1200" dirty="0">
                <a:solidFill>
                  <a:schemeClr val="bg1"/>
                </a:solidFill>
              </a:endParaRPr>
            </a:p>
          </p:txBody>
        </p:sp>
        <p:sp>
          <p:nvSpPr>
            <p:cNvPr id="29" name="文本框 28"/>
            <p:cNvSpPr txBox="1"/>
            <p:nvPr/>
          </p:nvSpPr>
          <p:spPr>
            <a:xfrm>
              <a:off x="5414652" y="1736229"/>
              <a:ext cx="3267241" cy="872034"/>
            </a:xfrm>
            <a:prstGeom prst="rect">
              <a:avLst/>
            </a:prstGeom>
            <a:noFill/>
          </p:spPr>
          <p:txBody>
            <a:bodyPr wrap="square" rtlCol="0">
              <a:spAutoFit/>
            </a:bodyPr>
            <a:lstStyle/>
            <a:p>
              <a:pPr algn="ctr"/>
              <a:r>
                <a:rPr kumimoji="1" lang="en-GB" altLang="zh-CN" sz="1200" dirty="0">
                  <a:solidFill>
                    <a:schemeClr val="bg1"/>
                  </a:solidFill>
                </a:rPr>
                <a:t>Recover Backup (1 hour)</a:t>
              </a:r>
              <a:endParaRPr kumimoji="1" lang="en-GB" altLang="zh-CN" sz="1200" dirty="0">
                <a:solidFill>
                  <a:schemeClr val="bg1"/>
                </a:solidFill>
              </a:endParaRPr>
            </a:p>
            <a:p>
              <a:pPr algn="ctr">
                <a:lnSpc>
                  <a:spcPts val="1620"/>
                </a:lnSpc>
              </a:pPr>
              <a:r>
                <a:rPr kumimoji="1" lang="en-GB" altLang="zh-CN" sz="1200" dirty="0">
                  <a:solidFill>
                    <a:schemeClr val="bg1"/>
                  </a:solidFill>
                </a:rPr>
                <a:t>Virus Type Confirmation and Infected File Isolation (30 mins)</a:t>
              </a:r>
              <a:endParaRPr kumimoji="1" lang="en-GB" altLang="zh-CN" sz="1200" dirty="0">
                <a:solidFill>
                  <a:schemeClr val="bg1"/>
                </a:solidFill>
              </a:endParaRPr>
            </a:p>
            <a:p>
              <a:pPr algn="ctr"/>
              <a:r>
                <a:rPr kumimoji="1" lang="en-GB" altLang="zh-CN" sz="1200" dirty="0">
                  <a:solidFill>
                    <a:schemeClr val="bg1"/>
                  </a:solidFill>
                </a:rPr>
                <a:t>ES Virus Removal (2 hours)</a:t>
              </a:r>
              <a:endParaRPr kumimoji="1" lang="zh-CN" altLang="en-US" sz="1200" dirty="0">
                <a:solidFill>
                  <a:schemeClr val="bg1"/>
                </a:solidFill>
              </a:endParaRPr>
            </a:p>
          </p:txBody>
        </p:sp>
        <p:sp>
          <p:nvSpPr>
            <p:cNvPr id="30" name="文本框 29"/>
            <p:cNvSpPr txBox="1"/>
            <p:nvPr/>
          </p:nvSpPr>
          <p:spPr>
            <a:xfrm>
              <a:off x="9069793" y="1941414"/>
              <a:ext cx="1837362" cy="451406"/>
            </a:xfrm>
            <a:prstGeom prst="rect">
              <a:avLst/>
            </a:prstGeom>
            <a:noFill/>
          </p:spPr>
          <p:txBody>
            <a:bodyPr wrap="none" rtlCol="0">
              <a:spAutoFit/>
            </a:bodyPr>
            <a:lstStyle/>
            <a:p>
              <a:pPr algn="ctr">
                <a:lnSpc>
                  <a:spcPts val="1440"/>
                </a:lnSpc>
              </a:pPr>
              <a:r>
                <a:rPr kumimoji="1" lang="en-GB" altLang="zh-CN" sz="1200" dirty="0">
                  <a:solidFill>
                    <a:schemeClr val="bg1"/>
                  </a:solidFill>
                </a:rPr>
                <a:t>NGAF + </a:t>
              </a:r>
              <a:endParaRPr kumimoji="1" lang="en-GB" altLang="zh-CN" sz="1200" dirty="0">
                <a:solidFill>
                  <a:schemeClr val="bg1"/>
                </a:solidFill>
              </a:endParaRPr>
            </a:p>
            <a:p>
              <a:pPr algn="ctr">
                <a:lnSpc>
                  <a:spcPts val="1440"/>
                </a:lnSpc>
              </a:pPr>
              <a:r>
                <a:rPr kumimoji="1" lang="en-GB" altLang="zh-CN" sz="1200" dirty="0">
                  <a:solidFill>
                    <a:schemeClr val="bg1"/>
                  </a:solidFill>
                </a:rPr>
                <a:t>Endpoint Secure + </a:t>
              </a:r>
              <a:r>
                <a:rPr kumimoji="1" lang="en-GB" altLang="zh-CN" sz="1200" dirty="0" smtClean="0">
                  <a:solidFill>
                    <a:schemeClr val="bg1"/>
                  </a:solidFill>
                </a:rPr>
                <a:t>CC</a:t>
              </a:r>
              <a:endParaRPr kumimoji="1" lang="zh-CN" altLang="en-US" sz="1200" dirty="0">
                <a:solidFill>
                  <a:schemeClr val="bg1"/>
                </a:solidFill>
              </a:endParaRPr>
            </a:p>
          </p:txBody>
        </p:sp>
        <p:sp>
          <p:nvSpPr>
            <p:cNvPr id="31" name="文本框 30"/>
            <p:cNvSpPr txBox="1"/>
            <p:nvPr/>
          </p:nvSpPr>
          <p:spPr>
            <a:xfrm>
              <a:off x="2067471" y="997806"/>
              <a:ext cx="2887021" cy="307777"/>
            </a:xfrm>
            <a:prstGeom prst="rect">
              <a:avLst/>
            </a:prstGeom>
            <a:noFill/>
          </p:spPr>
          <p:txBody>
            <a:bodyPr wrap="square" rtlCol="0">
              <a:spAutoFit/>
            </a:bodyPr>
            <a:lstStyle/>
            <a:p>
              <a:r>
                <a:rPr kumimoji="1" lang="en-GB" altLang="zh-CN" sz="1400" b="1" dirty="0">
                  <a:solidFill>
                    <a:srgbClr val="00B0F0"/>
                  </a:solidFill>
                </a:rPr>
                <a:t>Customer A: Government</a:t>
              </a:r>
              <a:endParaRPr kumimoji="1" lang="zh-CN" altLang="en-US" sz="1400" b="1" dirty="0">
                <a:solidFill>
                  <a:srgbClr val="00B0F0"/>
                </a:solidFill>
              </a:endParaRPr>
            </a:p>
          </p:txBody>
        </p:sp>
      </p:grpSp>
      <p:grpSp>
        <p:nvGrpSpPr>
          <p:cNvPr id="44" name="组合 43"/>
          <p:cNvGrpSpPr/>
          <p:nvPr/>
        </p:nvGrpSpPr>
        <p:grpSpPr>
          <a:xfrm>
            <a:off x="2067471" y="2623428"/>
            <a:ext cx="8898648" cy="1654666"/>
            <a:chOff x="2067471" y="997806"/>
            <a:chExt cx="8898648" cy="1654666"/>
          </a:xfrm>
        </p:grpSpPr>
        <p:grpSp>
          <p:nvGrpSpPr>
            <p:cNvPr id="45" name="组合 44"/>
            <p:cNvGrpSpPr/>
            <p:nvPr/>
          </p:nvGrpSpPr>
          <p:grpSpPr>
            <a:xfrm>
              <a:off x="2160814" y="1343075"/>
              <a:ext cx="8805305" cy="1309397"/>
              <a:chOff x="2583420" y="1188440"/>
              <a:chExt cx="8805305" cy="1309397"/>
            </a:xfrm>
          </p:grpSpPr>
          <p:grpSp>
            <p:nvGrpSpPr>
              <p:cNvPr id="55" name="组合 54"/>
              <p:cNvGrpSpPr/>
              <p:nvPr/>
            </p:nvGrpSpPr>
            <p:grpSpPr>
              <a:xfrm>
                <a:off x="2583420" y="1188440"/>
                <a:ext cx="1398476" cy="1309397"/>
                <a:chOff x="2944925" y="1188440"/>
                <a:chExt cx="1398476" cy="1309397"/>
              </a:xfrm>
            </p:grpSpPr>
            <p:sp>
              <p:nvSpPr>
                <p:cNvPr id="65" name="矩形 64"/>
                <p:cNvSpPr/>
                <p:nvPr/>
              </p:nvSpPr>
              <p:spPr>
                <a:xfrm>
                  <a:off x="2944925" y="1188440"/>
                  <a:ext cx="1398476" cy="301007"/>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66" name="矩形 65"/>
                <p:cNvSpPr/>
                <p:nvPr/>
              </p:nvSpPr>
              <p:spPr>
                <a:xfrm>
                  <a:off x="2944925" y="1496351"/>
                  <a:ext cx="1398476" cy="1001486"/>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56" name="组合 55"/>
              <p:cNvGrpSpPr/>
              <p:nvPr/>
            </p:nvGrpSpPr>
            <p:grpSpPr>
              <a:xfrm>
                <a:off x="4038543" y="1188440"/>
                <a:ext cx="1538844" cy="1309397"/>
                <a:chOff x="2944925" y="1188440"/>
                <a:chExt cx="1398476" cy="1309397"/>
              </a:xfrm>
            </p:grpSpPr>
            <p:sp>
              <p:nvSpPr>
                <p:cNvPr id="63" name="矩形 62"/>
                <p:cNvSpPr/>
                <p:nvPr/>
              </p:nvSpPr>
              <p:spPr>
                <a:xfrm>
                  <a:off x="2944925" y="1188440"/>
                  <a:ext cx="1398476" cy="301007"/>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4" name="矩形 63"/>
                <p:cNvSpPr/>
                <p:nvPr/>
              </p:nvSpPr>
              <p:spPr>
                <a:xfrm>
                  <a:off x="2944925" y="1496351"/>
                  <a:ext cx="1398476" cy="1001486"/>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57" name="组合 56"/>
              <p:cNvGrpSpPr/>
              <p:nvPr/>
            </p:nvGrpSpPr>
            <p:grpSpPr>
              <a:xfrm>
                <a:off x="5634034" y="1188440"/>
                <a:ext cx="3705439" cy="1309397"/>
                <a:chOff x="2944925" y="1188440"/>
                <a:chExt cx="1398476" cy="1309397"/>
              </a:xfrm>
            </p:grpSpPr>
            <p:sp>
              <p:nvSpPr>
                <p:cNvPr id="61" name="矩形 60"/>
                <p:cNvSpPr/>
                <p:nvPr/>
              </p:nvSpPr>
              <p:spPr>
                <a:xfrm>
                  <a:off x="2944925" y="1188440"/>
                  <a:ext cx="1398476" cy="301007"/>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2" name="矩形 61"/>
                <p:cNvSpPr/>
                <p:nvPr/>
              </p:nvSpPr>
              <p:spPr>
                <a:xfrm>
                  <a:off x="2944925" y="1496351"/>
                  <a:ext cx="1398476" cy="1001486"/>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58" name="组合 57"/>
              <p:cNvGrpSpPr/>
              <p:nvPr/>
            </p:nvGrpSpPr>
            <p:grpSpPr>
              <a:xfrm>
                <a:off x="9396120" y="1188440"/>
                <a:ext cx="1992605" cy="1309397"/>
                <a:chOff x="2944925" y="1188440"/>
                <a:chExt cx="1398476" cy="1309397"/>
              </a:xfrm>
            </p:grpSpPr>
            <p:sp>
              <p:nvSpPr>
                <p:cNvPr id="59" name="矩形 58"/>
                <p:cNvSpPr/>
                <p:nvPr/>
              </p:nvSpPr>
              <p:spPr>
                <a:xfrm>
                  <a:off x="2944925" y="1188440"/>
                  <a:ext cx="1398476" cy="301007"/>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0" name="矩形 59"/>
                <p:cNvSpPr/>
                <p:nvPr/>
              </p:nvSpPr>
              <p:spPr>
                <a:xfrm>
                  <a:off x="2944925" y="1496351"/>
                  <a:ext cx="1398476" cy="1001486"/>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sp>
          <p:nvSpPr>
            <p:cNvPr id="46" name="文本框 45"/>
            <p:cNvSpPr txBox="1"/>
            <p:nvPr/>
          </p:nvSpPr>
          <p:spPr>
            <a:xfrm>
              <a:off x="2484912" y="1350026"/>
              <a:ext cx="774571" cy="276999"/>
            </a:xfrm>
            <a:prstGeom prst="rect">
              <a:avLst/>
            </a:prstGeom>
            <a:noFill/>
          </p:spPr>
          <p:txBody>
            <a:bodyPr wrap="none" rtlCol="0">
              <a:spAutoFit/>
            </a:bodyPr>
            <a:lstStyle/>
            <a:p>
              <a:r>
                <a:rPr kumimoji="1" lang="en-GB" altLang="zh-CN" sz="1200" b="1" dirty="0">
                  <a:solidFill>
                    <a:schemeClr val="bg1"/>
                  </a:solidFill>
                </a:rPr>
                <a:t>Country</a:t>
              </a:r>
              <a:endParaRPr kumimoji="1" lang="zh-CN" altLang="en-US" sz="1200" b="1" dirty="0">
                <a:solidFill>
                  <a:schemeClr val="bg1"/>
                </a:solidFill>
              </a:endParaRPr>
            </a:p>
          </p:txBody>
        </p:sp>
        <p:sp>
          <p:nvSpPr>
            <p:cNvPr id="47" name="文本框 46"/>
            <p:cNvSpPr txBox="1"/>
            <p:nvPr/>
          </p:nvSpPr>
          <p:spPr>
            <a:xfrm>
              <a:off x="3835323" y="1350026"/>
              <a:ext cx="1149674" cy="276999"/>
            </a:xfrm>
            <a:prstGeom prst="rect">
              <a:avLst/>
            </a:prstGeom>
            <a:noFill/>
          </p:spPr>
          <p:txBody>
            <a:bodyPr wrap="none" rtlCol="0">
              <a:spAutoFit/>
            </a:bodyPr>
            <a:lstStyle/>
            <a:p>
              <a:r>
                <a:rPr kumimoji="1" lang="en-GB" altLang="zh-CN" sz="1200" b="1" dirty="0">
                  <a:solidFill>
                    <a:schemeClr val="bg1"/>
                  </a:solidFill>
                </a:rPr>
                <a:t>Ransomware</a:t>
              </a:r>
              <a:endParaRPr kumimoji="1" lang="zh-CN" altLang="en-US" sz="1200" b="1" dirty="0">
                <a:solidFill>
                  <a:schemeClr val="bg1"/>
                </a:solidFill>
              </a:endParaRPr>
            </a:p>
          </p:txBody>
        </p:sp>
        <p:sp>
          <p:nvSpPr>
            <p:cNvPr id="48" name="文本框 47"/>
            <p:cNvSpPr txBox="1"/>
            <p:nvPr/>
          </p:nvSpPr>
          <p:spPr>
            <a:xfrm>
              <a:off x="6274707" y="1350026"/>
              <a:ext cx="1547218" cy="276999"/>
            </a:xfrm>
            <a:prstGeom prst="rect">
              <a:avLst/>
            </a:prstGeom>
            <a:noFill/>
          </p:spPr>
          <p:txBody>
            <a:bodyPr wrap="none" rtlCol="0">
              <a:spAutoFit/>
            </a:bodyPr>
            <a:lstStyle/>
            <a:p>
              <a:r>
                <a:rPr kumimoji="1" lang="en-GB" altLang="zh-CN" sz="1200" b="1" dirty="0">
                  <a:solidFill>
                    <a:schemeClr val="bg1"/>
                  </a:solidFill>
                </a:rPr>
                <a:t>Response Timeline</a:t>
              </a:r>
              <a:endParaRPr kumimoji="1" lang="zh-CN" altLang="en-US" sz="1200" b="1" dirty="0">
                <a:solidFill>
                  <a:schemeClr val="bg1"/>
                </a:solidFill>
              </a:endParaRPr>
            </a:p>
          </p:txBody>
        </p:sp>
        <p:sp>
          <p:nvSpPr>
            <p:cNvPr id="49" name="文本框 48"/>
            <p:cNvSpPr txBox="1"/>
            <p:nvPr/>
          </p:nvSpPr>
          <p:spPr>
            <a:xfrm>
              <a:off x="9328027" y="1350026"/>
              <a:ext cx="1375698" cy="276999"/>
            </a:xfrm>
            <a:prstGeom prst="rect">
              <a:avLst/>
            </a:prstGeom>
            <a:noFill/>
          </p:spPr>
          <p:txBody>
            <a:bodyPr wrap="none" rtlCol="0">
              <a:spAutoFit/>
            </a:bodyPr>
            <a:lstStyle/>
            <a:p>
              <a:r>
                <a:rPr kumimoji="1" lang="en-GB" altLang="zh-CN" sz="1200" b="1" dirty="0" err="1">
                  <a:solidFill>
                    <a:schemeClr val="bg1"/>
                  </a:solidFill>
                </a:rPr>
                <a:t>Sangfor</a:t>
              </a:r>
              <a:r>
                <a:rPr kumimoji="1" lang="en-GB" altLang="zh-CN" sz="1200" b="1" dirty="0">
                  <a:solidFill>
                    <a:schemeClr val="bg1"/>
                  </a:solidFill>
                </a:rPr>
                <a:t> Solution</a:t>
              </a:r>
              <a:endParaRPr kumimoji="1" lang="zh-CN" altLang="en-US" sz="1200" b="1" dirty="0">
                <a:solidFill>
                  <a:schemeClr val="bg1"/>
                </a:solidFill>
              </a:endParaRPr>
            </a:p>
          </p:txBody>
        </p:sp>
        <p:sp>
          <p:nvSpPr>
            <p:cNvPr id="50" name="文本框 49"/>
            <p:cNvSpPr txBox="1"/>
            <p:nvPr/>
          </p:nvSpPr>
          <p:spPr>
            <a:xfrm>
              <a:off x="2437993" y="2033747"/>
              <a:ext cx="845103" cy="276999"/>
            </a:xfrm>
            <a:prstGeom prst="rect">
              <a:avLst/>
            </a:prstGeom>
            <a:noFill/>
          </p:spPr>
          <p:txBody>
            <a:bodyPr wrap="none" rtlCol="0">
              <a:spAutoFit/>
            </a:bodyPr>
            <a:lstStyle/>
            <a:p>
              <a:r>
                <a:rPr kumimoji="1" lang="en-GB" altLang="zh-CN" sz="1200" dirty="0">
                  <a:solidFill>
                    <a:schemeClr val="bg1"/>
                  </a:solidFill>
                </a:rPr>
                <a:t>Malaysia</a:t>
              </a:r>
              <a:endParaRPr kumimoji="1" lang="zh-CN" altLang="en-US" sz="1200" dirty="0">
                <a:solidFill>
                  <a:schemeClr val="bg1"/>
                </a:solidFill>
              </a:endParaRPr>
            </a:p>
          </p:txBody>
        </p:sp>
        <p:sp>
          <p:nvSpPr>
            <p:cNvPr id="51" name="文本框 50"/>
            <p:cNvSpPr txBox="1"/>
            <p:nvPr/>
          </p:nvSpPr>
          <p:spPr>
            <a:xfrm>
              <a:off x="3693000" y="2033747"/>
              <a:ext cx="1380506" cy="276999"/>
            </a:xfrm>
            <a:prstGeom prst="rect">
              <a:avLst/>
            </a:prstGeom>
            <a:noFill/>
          </p:spPr>
          <p:txBody>
            <a:bodyPr wrap="none" rtlCol="0">
              <a:spAutoFit/>
            </a:bodyPr>
            <a:lstStyle/>
            <a:p>
              <a:r>
                <a:rPr kumimoji="1" lang="en-GB" altLang="zh-CN" sz="1200" dirty="0" err="1">
                  <a:solidFill>
                    <a:schemeClr val="bg1"/>
                  </a:solidFill>
                </a:rPr>
                <a:t>GandGrab</a:t>
              </a:r>
              <a:r>
                <a:rPr kumimoji="1" lang="en-GB" altLang="zh-CN" sz="1200" dirty="0">
                  <a:solidFill>
                    <a:schemeClr val="bg1"/>
                  </a:solidFill>
                </a:rPr>
                <a:t> V2.1</a:t>
              </a:r>
              <a:endParaRPr kumimoji="1" lang="zh-CN" altLang="en-US" sz="1200" dirty="0">
                <a:solidFill>
                  <a:schemeClr val="bg1"/>
                </a:solidFill>
              </a:endParaRPr>
            </a:p>
          </p:txBody>
        </p:sp>
        <p:sp>
          <p:nvSpPr>
            <p:cNvPr id="52" name="文本框 51"/>
            <p:cNvSpPr txBox="1"/>
            <p:nvPr/>
          </p:nvSpPr>
          <p:spPr>
            <a:xfrm>
              <a:off x="5349337" y="1736229"/>
              <a:ext cx="3381639" cy="830997"/>
            </a:xfrm>
            <a:prstGeom prst="rect">
              <a:avLst/>
            </a:prstGeom>
            <a:noFill/>
          </p:spPr>
          <p:txBody>
            <a:bodyPr wrap="square" rtlCol="0">
              <a:spAutoFit/>
            </a:bodyPr>
            <a:lstStyle/>
            <a:p>
              <a:pPr algn="ctr"/>
              <a:r>
                <a:rPr kumimoji="1" lang="en-GB" altLang="zh-CN" sz="1200" dirty="0">
                  <a:solidFill>
                    <a:schemeClr val="bg1"/>
                  </a:solidFill>
                </a:rPr>
                <a:t>Recover Backup (5 mins with Sangfor HCI)</a:t>
              </a:r>
              <a:endParaRPr kumimoji="1" lang="en-GB" altLang="zh-CN" sz="1200" dirty="0">
                <a:solidFill>
                  <a:schemeClr val="bg1"/>
                </a:solidFill>
              </a:endParaRPr>
            </a:p>
            <a:p>
              <a:pPr algn="ctr"/>
              <a:r>
                <a:rPr kumimoji="1" lang="en-GB" altLang="zh-CN" sz="1200" dirty="0">
                  <a:solidFill>
                    <a:schemeClr val="bg1"/>
                  </a:solidFill>
                </a:rPr>
                <a:t>Virus Type Confirmation and Infected File Isolation (30 mins)</a:t>
              </a:r>
              <a:endParaRPr kumimoji="1" lang="en-GB" altLang="zh-CN" sz="1200" dirty="0">
                <a:solidFill>
                  <a:schemeClr val="bg1"/>
                </a:solidFill>
              </a:endParaRPr>
            </a:p>
            <a:p>
              <a:pPr algn="ctr"/>
              <a:r>
                <a:rPr kumimoji="1" lang="en-GB" altLang="zh-CN" sz="1200" dirty="0">
                  <a:solidFill>
                    <a:schemeClr val="bg1"/>
                  </a:solidFill>
                </a:rPr>
                <a:t>ES Virus Removal (2 hours)</a:t>
              </a:r>
              <a:endParaRPr kumimoji="1" lang="zh-CN" altLang="en-US" sz="1200" dirty="0">
                <a:solidFill>
                  <a:schemeClr val="bg1"/>
                </a:solidFill>
              </a:endParaRPr>
            </a:p>
          </p:txBody>
        </p:sp>
        <p:sp>
          <p:nvSpPr>
            <p:cNvPr id="53" name="文本框 52"/>
            <p:cNvSpPr txBox="1"/>
            <p:nvPr/>
          </p:nvSpPr>
          <p:spPr>
            <a:xfrm>
              <a:off x="9284594" y="1941414"/>
              <a:ext cx="1407758" cy="451406"/>
            </a:xfrm>
            <a:prstGeom prst="rect">
              <a:avLst/>
            </a:prstGeom>
            <a:noFill/>
          </p:spPr>
          <p:txBody>
            <a:bodyPr wrap="none" rtlCol="0">
              <a:spAutoFit/>
            </a:bodyPr>
            <a:lstStyle/>
            <a:p>
              <a:pPr algn="ctr">
                <a:lnSpc>
                  <a:spcPts val="1440"/>
                </a:lnSpc>
              </a:pPr>
              <a:r>
                <a:rPr kumimoji="1" lang="en-GB" altLang="zh-CN" sz="1200" dirty="0">
                  <a:solidFill>
                    <a:schemeClr val="bg1"/>
                  </a:solidFill>
                </a:rPr>
                <a:t>NGAF + </a:t>
              </a:r>
              <a:endParaRPr kumimoji="1" lang="en-GB" altLang="zh-CN" sz="1200" dirty="0">
                <a:solidFill>
                  <a:schemeClr val="bg1"/>
                </a:solidFill>
              </a:endParaRPr>
            </a:p>
            <a:p>
              <a:pPr algn="ctr">
                <a:lnSpc>
                  <a:spcPts val="1440"/>
                </a:lnSpc>
              </a:pPr>
              <a:r>
                <a:rPr kumimoji="1" lang="en-GB" altLang="zh-CN" sz="1200" dirty="0">
                  <a:solidFill>
                    <a:schemeClr val="bg1"/>
                  </a:solidFill>
                </a:rPr>
                <a:t>Endpoint Secure</a:t>
              </a:r>
              <a:endParaRPr kumimoji="1" lang="zh-CN" altLang="en-US" sz="1200" dirty="0">
                <a:solidFill>
                  <a:schemeClr val="bg1"/>
                </a:solidFill>
              </a:endParaRPr>
            </a:p>
          </p:txBody>
        </p:sp>
        <p:sp>
          <p:nvSpPr>
            <p:cNvPr id="54" name="文本框 53"/>
            <p:cNvSpPr txBox="1"/>
            <p:nvPr/>
          </p:nvSpPr>
          <p:spPr>
            <a:xfrm>
              <a:off x="2067471" y="997806"/>
              <a:ext cx="2887021" cy="307777"/>
            </a:xfrm>
            <a:prstGeom prst="rect">
              <a:avLst/>
            </a:prstGeom>
            <a:noFill/>
          </p:spPr>
          <p:txBody>
            <a:bodyPr wrap="square" rtlCol="0">
              <a:spAutoFit/>
            </a:bodyPr>
            <a:lstStyle/>
            <a:p>
              <a:r>
                <a:rPr kumimoji="1" lang="en-GB" altLang="zh-CN" sz="1400" b="1" dirty="0">
                  <a:solidFill>
                    <a:srgbClr val="79BD28"/>
                  </a:solidFill>
                </a:rPr>
                <a:t>Customer B: Education</a:t>
              </a:r>
              <a:endParaRPr kumimoji="1" lang="zh-CN" altLang="en-US" sz="1400" b="1" dirty="0">
                <a:solidFill>
                  <a:srgbClr val="79BD28"/>
                </a:solidFill>
              </a:endParaRPr>
            </a:p>
          </p:txBody>
        </p:sp>
      </p:grpSp>
      <p:grpSp>
        <p:nvGrpSpPr>
          <p:cNvPr id="67" name="组合 66"/>
          <p:cNvGrpSpPr/>
          <p:nvPr/>
        </p:nvGrpSpPr>
        <p:grpSpPr>
          <a:xfrm>
            <a:off x="2067471" y="4393304"/>
            <a:ext cx="8898648" cy="1654666"/>
            <a:chOff x="2067471" y="997806"/>
            <a:chExt cx="8898648" cy="1654666"/>
          </a:xfrm>
        </p:grpSpPr>
        <p:grpSp>
          <p:nvGrpSpPr>
            <p:cNvPr id="68" name="组合 67"/>
            <p:cNvGrpSpPr/>
            <p:nvPr/>
          </p:nvGrpSpPr>
          <p:grpSpPr>
            <a:xfrm>
              <a:off x="2160814" y="1343075"/>
              <a:ext cx="8805305" cy="1309397"/>
              <a:chOff x="2583420" y="1188440"/>
              <a:chExt cx="8805305" cy="1309397"/>
            </a:xfrm>
          </p:grpSpPr>
          <p:grpSp>
            <p:nvGrpSpPr>
              <p:cNvPr id="78" name="组合 77"/>
              <p:cNvGrpSpPr/>
              <p:nvPr/>
            </p:nvGrpSpPr>
            <p:grpSpPr>
              <a:xfrm>
                <a:off x="2583420" y="1188440"/>
                <a:ext cx="1398476" cy="1309397"/>
                <a:chOff x="2944925" y="1188440"/>
                <a:chExt cx="1398476" cy="1309397"/>
              </a:xfrm>
            </p:grpSpPr>
            <p:sp>
              <p:nvSpPr>
                <p:cNvPr id="88" name="矩形 87"/>
                <p:cNvSpPr/>
                <p:nvPr/>
              </p:nvSpPr>
              <p:spPr>
                <a:xfrm>
                  <a:off x="2944925" y="1188440"/>
                  <a:ext cx="1398476" cy="301007"/>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9" name="矩形 88"/>
                <p:cNvSpPr/>
                <p:nvPr/>
              </p:nvSpPr>
              <p:spPr>
                <a:xfrm>
                  <a:off x="2944925" y="1496351"/>
                  <a:ext cx="1398476" cy="1001486"/>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79" name="组合 78"/>
              <p:cNvGrpSpPr/>
              <p:nvPr/>
            </p:nvGrpSpPr>
            <p:grpSpPr>
              <a:xfrm>
                <a:off x="4038543" y="1188440"/>
                <a:ext cx="1538844" cy="1309397"/>
                <a:chOff x="2944925" y="1188440"/>
                <a:chExt cx="1398476" cy="1309397"/>
              </a:xfrm>
            </p:grpSpPr>
            <p:sp>
              <p:nvSpPr>
                <p:cNvPr id="86" name="矩形 85"/>
                <p:cNvSpPr/>
                <p:nvPr/>
              </p:nvSpPr>
              <p:spPr>
                <a:xfrm>
                  <a:off x="2944925" y="1188440"/>
                  <a:ext cx="1398476" cy="301007"/>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7" name="矩形 86"/>
                <p:cNvSpPr/>
                <p:nvPr/>
              </p:nvSpPr>
              <p:spPr>
                <a:xfrm>
                  <a:off x="2944925" y="1496351"/>
                  <a:ext cx="1398476" cy="1001486"/>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80" name="组合 79"/>
              <p:cNvGrpSpPr/>
              <p:nvPr/>
            </p:nvGrpSpPr>
            <p:grpSpPr>
              <a:xfrm>
                <a:off x="5634034" y="1188440"/>
                <a:ext cx="3705439" cy="1309397"/>
                <a:chOff x="2944925" y="1188440"/>
                <a:chExt cx="1398476" cy="1309397"/>
              </a:xfrm>
            </p:grpSpPr>
            <p:sp>
              <p:nvSpPr>
                <p:cNvPr id="84" name="矩形 83"/>
                <p:cNvSpPr/>
                <p:nvPr/>
              </p:nvSpPr>
              <p:spPr>
                <a:xfrm>
                  <a:off x="2944925" y="1188440"/>
                  <a:ext cx="1398476" cy="301007"/>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5" name="矩形 84"/>
                <p:cNvSpPr/>
                <p:nvPr/>
              </p:nvSpPr>
              <p:spPr>
                <a:xfrm>
                  <a:off x="2944925" y="1496351"/>
                  <a:ext cx="1398476" cy="1001486"/>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81" name="组合 80"/>
              <p:cNvGrpSpPr/>
              <p:nvPr/>
            </p:nvGrpSpPr>
            <p:grpSpPr>
              <a:xfrm>
                <a:off x="9396120" y="1188440"/>
                <a:ext cx="1992605" cy="1309397"/>
                <a:chOff x="2944925" y="1188440"/>
                <a:chExt cx="1398476" cy="1309397"/>
              </a:xfrm>
            </p:grpSpPr>
            <p:sp>
              <p:nvSpPr>
                <p:cNvPr id="82" name="矩形 81"/>
                <p:cNvSpPr/>
                <p:nvPr/>
              </p:nvSpPr>
              <p:spPr>
                <a:xfrm>
                  <a:off x="2944925" y="1188440"/>
                  <a:ext cx="1398476" cy="301007"/>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3" name="矩形 82"/>
                <p:cNvSpPr/>
                <p:nvPr/>
              </p:nvSpPr>
              <p:spPr>
                <a:xfrm>
                  <a:off x="2944925" y="1496351"/>
                  <a:ext cx="1398476" cy="1001486"/>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sp>
          <p:nvSpPr>
            <p:cNvPr id="69" name="文本框 68"/>
            <p:cNvSpPr txBox="1"/>
            <p:nvPr/>
          </p:nvSpPr>
          <p:spPr>
            <a:xfrm>
              <a:off x="2484912" y="1350026"/>
              <a:ext cx="774571" cy="276999"/>
            </a:xfrm>
            <a:prstGeom prst="rect">
              <a:avLst/>
            </a:prstGeom>
            <a:noFill/>
          </p:spPr>
          <p:txBody>
            <a:bodyPr wrap="none" rtlCol="0">
              <a:spAutoFit/>
            </a:bodyPr>
            <a:lstStyle/>
            <a:p>
              <a:r>
                <a:rPr kumimoji="1" lang="en-GB" altLang="zh-CN" sz="1200" b="1" dirty="0">
                  <a:solidFill>
                    <a:schemeClr val="bg1"/>
                  </a:solidFill>
                </a:rPr>
                <a:t>Country</a:t>
              </a:r>
              <a:endParaRPr kumimoji="1" lang="zh-CN" altLang="en-US" sz="1200" b="1" dirty="0">
                <a:solidFill>
                  <a:schemeClr val="bg1"/>
                </a:solidFill>
              </a:endParaRPr>
            </a:p>
          </p:txBody>
        </p:sp>
        <p:sp>
          <p:nvSpPr>
            <p:cNvPr id="70" name="文本框 69"/>
            <p:cNvSpPr txBox="1"/>
            <p:nvPr/>
          </p:nvSpPr>
          <p:spPr>
            <a:xfrm>
              <a:off x="3835323" y="1350026"/>
              <a:ext cx="1149674" cy="276999"/>
            </a:xfrm>
            <a:prstGeom prst="rect">
              <a:avLst/>
            </a:prstGeom>
            <a:noFill/>
          </p:spPr>
          <p:txBody>
            <a:bodyPr wrap="none" rtlCol="0">
              <a:spAutoFit/>
            </a:bodyPr>
            <a:lstStyle/>
            <a:p>
              <a:r>
                <a:rPr kumimoji="1" lang="en-GB" altLang="zh-CN" sz="1200" b="1" dirty="0">
                  <a:solidFill>
                    <a:schemeClr val="bg1"/>
                  </a:solidFill>
                </a:rPr>
                <a:t>Ransomware</a:t>
              </a:r>
              <a:endParaRPr kumimoji="1" lang="zh-CN" altLang="en-US" sz="1200" b="1" dirty="0">
                <a:solidFill>
                  <a:schemeClr val="bg1"/>
                </a:solidFill>
              </a:endParaRPr>
            </a:p>
          </p:txBody>
        </p:sp>
        <p:sp>
          <p:nvSpPr>
            <p:cNvPr id="71" name="文本框 70"/>
            <p:cNvSpPr txBox="1"/>
            <p:nvPr/>
          </p:nvSpPr>
          <p:spPr>
            <a:xfrm>
              <a:off x="6274707" y="1350026"/>
              <a:ext cx="1547218" cy="276999"/>
            </a:xfrm>
            <a:prstGeom prst="rect">
              <a:avLst/>
            </a:prstGeom>
            <a:noFill/>
          </p:spPr>
          <p:txBody>
            <a:bodyPr wrap="none" rtlCol="0">
              <a:spAutoFit/>
            </a:bodyPr>
            <a:lstStyle/>
            <a:p>
              <a:r>
                <a:rPr kumimoji="1" lang="en-GB" altLang="zh-CN" sz="1200" b="1" dirty="0">
                  <a:solidFill>
                    <a:schemeClr val="bg1"/>
                  </a:solidFill>
                </a:rPr>
                <a:t>Response Timeline</a:t>
              </a:r>
              <a:endParaRPr kumimoji="1" lang="zh-CN" altLang="en-US" sz="1200" b="1" dirty="0">
                <a:solidFill>
                  <a:schemeClr val="bg1"/>
                </a:solidFill>
              </a:endParaRPr>
            </a:p>
          </p:txBody>
        </p:sp>
        <p:sp>
          <p:nvSpPr>
            <p:cNvPr id="72" name="文本框 71"/>
            <p:cNvSpPr txBox="1"/>
            <p:nvPr/>
          </p:nvSpPr>
          <p:spPr>
            <a:xfrm>
              <a:off x="9328027" y="1350026"/>
              <a:ext cx="1375698" cy="276999"/>
            </a:xfrm>
            <a:prstGeom prst="rect">
              <a:avLst/>
            </a:prstGeom>
            <a:noFill/>
          </p:spPr>
          <p:txBody>
            <a:bodyPr wrap="none" rtlCol="0">
              <a:spAutoFit/>
            </a:bodyPr>
            <a:lstStyle/>
            <a:p>
              <a:r>
                <a:rPr kumimoji="1" lang="en-GB" altLang="zh-CN" sz="1200" b="1" dirty="0" err="1">
                  <a:solidFill>
                    <a:schemeClr val="bg1"/>
                  </a:solidFill>
                </a:rPr>
                <a:t>Sangfor</a:t>
              </a:r>
              <a:r>
                <a:rPr kumimoji="1" lang="en-GB" altLang="zh-CN" sz="1200" b="1" dirty="0">
                  <a:solidFill>
                    <a:schemeClr val="bg1"/>
                  </a:solidFill>
                </a:rPr>
                <a:t> Solution</a:t>
              </a:r>
              <a:endParaRPr kumimoji="1" lang="zh-CN" altLang="en-US" sz="1200" b="1" dirty="0">
                <a:solidFill>
                  <a:schemeClr val="bg1"/>
                </a:solidFill>
              </a:endParaRPr>
            </a:p>
          </p:txBody>
        </p:sp>
        <p:sp>
          <p:nvSpPr>
            <p:cNvPr id="73" name="文本框 72"/>
            <p:cNvSpPr txBox="1"/>
            <p:nvPr/>
          </p:nvSpPr>
          <p:spPr>
            <a:xfrm>
              <a:off x="2607812" y="2033747"/>
              <a:ext cx="481222" cy="276999"/>
            </a:xfrm>
            <a:prstGeom prst="rect">
              <a:avLst/>
            </a:prstGeom>
            <a:noFill/>
          </p:spPr>
          <p:txBody>
            <a:bodyPr wrap="none" rtlCol="0">
              <a:spAutoFit/>
            </a:bodyPr>
            <a:lstStyle/>
            <a:p>
              <a:r>
                <a:rPr kumimoji="1" lang="en-GB" altLang="zh-CN" sz="1200" dirty="0">
                  <a:solidFill>
                    <a:schemeClr val="bg1"/>
                  </a:solidFill>
                </a:rPr>
                <a:t>UAE</a:t>
              </a:r>
              <a:endParaRPr kumimoji="1" lang="zh-CN" altLang="en-US" sz="1200" dirty="0">
                <a:solidFill>
                  <a:schemeClr val="bg1"/>
                </a:solidFill>
              </a:endParaRPr>
            </a:p>
          </p:txBody>
        </p:sp>
        <p:sp>
          <p:nvSpPr>
            <p:cNvPr id="74" name="文本框 73"/>
            <p:cNvSpPr txBox="1"/>
            <p:nvPr/>
          </p:nvSpPr>
          <p:spPr>
            <a:xfrm>
              <a:off x="4045699" y="2033747"/>
              <a:ext cx="736099" cy="276999"/>
            </a:xfrm>
            <a:prstGeom prst="rect">
              <a:avLst/>
            </a:prstGeom>
            <a:noFill/>
          </p:spPr>
          <p:txBody>
            <a:bodyPr wrap="none" rtlCol="0">
              <a:spAutoFit/>
            </a:bodyPr>
            <a:lstStyle/>
            <a:p>
              <a:r>
                <a:rPr kumimoji="1" lang="en-GB" altLang="zh-CN" sz="1200" dirty="0">
                  <a:solidFill>
                    <a:schemeClr val="bg1"/>
                  </a:solidFill>
                </a:rPr>
                <a:t>Phobos</a:t>
              </a:r>
              <a:endParaRPr kumimoji="1" lang="zh-CN" altLang="en-US" sz="1200" dirty="0">
                <a:solidFill>
                  <a:schemeClr val="bg1"/>
                </a:solidFill>
              </a:endParaRPr>
            </a:p>
          </p:txBody>
        </p:sp>
        <p:sp>
          <p:nvSpPr>
            <p:cNvPr id="75" name="文本框 74"/>
            <p:cNvSpPr txBox="1"/>
            <p:nvPr/>
          </p:nvSpPr>
          <p:spPr>
            <a:xfrm>
              <a:off x="5414652" y="1736229"/>
              <a:ext cx="3267241" cy="830997"/>
            </a:xfrm>
            <a:prstGeom prst="rect">
              <a:avLst/>
            </a:prstGeom>
            <a:noFill/>
          </p:spPr>
          <p:txBody>
            <a:bodyPr wrap="square" rtlCol="0">
              <a:spAutoFit/>
            </a:bodyPr>
            <a:lstStyle/>
            <a:p>
              <a:pPr algn="ctr"/>
              <a:r>
                <a:rPr kumimoji="1" lang="en-GB" altLang="zh-CN" sz="1200" dirty="0">
                  <a:solidFill>
                    <a:schemeClr val="bg1"/>
                  </a:solidFill>
                </a:rPr>
                <a:t>Virus Type Confirmation and Infected File Isolation (30 mins)</a:t>
              </a:r>
              <a:endParaRPr kumimoji="1" lang="en-GB" altLang="zh-CN" sz="1200" dirty="0">
                <a:solidFill>
                  <a:schemeClr val="bg1"/>
                </a:solidFill>
              </a:endParaRPr>
            </a:p>
            <a:p>
              <a:pPr algn="ctr"/>
              <a:r>
                <a:rPr kumimoji="1" lang="en-GB" altLang="zh-CN" sz="1200" dirty="0">
                  <a:solidFill>
                    <a:schemeClr val="bg1"/>
                  </a:solidFill>
                </a:rPr>
                <a:t>ES Virus Removal (2 hours)</a:t>
              </a:r>
              <a:endParaRPr kumimoji="1" lang="en-GB" altLang="zh-CN" sz="1200" dirty="0">
                <a:solidFill>
                  <a:schemeClr val="bg1"/>
                </a:solidFill>
              </a:endParaRPr>
            </a:p>
            <a:p>
              <a:pPr algn="ctr"/>
              <a:r>
                <a:rPr kumimoji="1" lang="en-GB" altLang="zh-CN" sz="1200" dirty="0">
                  <a:solidFill>
                    <a:schemeClr val="bg1"/>
                  </a:solidFill>
                </a:rPr>
                <a:t>Vulnerability Scanning (2 hours)</a:t>
              </a:r>
              <a:endParaRPr kumimoji="1" lang="en-GB" altLang="zh-CN" sz="1200" dirty="0">
                <a:solidFill>
                  <a:schemeClr val="bg1"/>
                </a:solidFill>
              </a:endParaRPr>
            </a:p>
          </p:txBody>
        </p:sp>
        <p:sp>
          <p:nvSpPr>
            <p:cNvPr id="76" name="文本框 75"/>
            <p:cNvSpPr txBox="1"/>
            <p:nvPr/>
          </p:nvSpPr>
          <p:spPr>
            <a:xfrm>
              <a:off x="9262954" y="1941414"/>
              <a:ext cx="1451038" cy="451406"/>
            </a:xfrm>
            <a:prstGeom prst="rect">
              <a:avLst/>
            </a:prstGeom>
            <a:noFill/>
          </p:spPr>
          <p:txBody>
            <a:bodyPr wrap="none" rtlCol="0">
              <a:spAutoFit/>
            </a:bodyPr>
            <a:lstStyle/>
            <a:p>
              <a:pPr algn="ctr">
                <a:lnSpc>
                  <a:spcPts val="1440"/>
                </a:lnSpc>
              </a:pPr>
              <a:r>
                <a:rPr kumimoji="1" lang="en-GB" altLang="zh-CN" sz="1200" dirty="0">
                  <a:solidFill>
                    <a:schemeClr val="bg1"/>
                  </a:solidFill>
                </a:rPr>
                <a:t>NGAF + </a:t>
              </a:r>
              <a:endParaRPr kumimoji="1" lang="en-GB" altLang="zh-CN" sz="1200" dirty="0">
                <a:solidFill>
                  <a:schemeClr val="bg1"/>
                </a:solidFill>
              </a:endParaRPr>
            </a:p>
            <a:p>
              <a:pPr algn="ctr">
                <a:lnSpc>
                  <a:spcPts val="1440"/>
                </a:lnSpc>
              </a:pPr>
              <a:r>
                <a:rPr kumimoji="1" lang="en-GB" altLang="zh-CN" sz="1200" dirty="0">
                  <a:solidFill>
                    <a:schemeClr val="bg1"/>
                  </a:solidFill>
                </a:rPr>
                <a:t>Endpoint Secure </a:t>
              </a:r>
              <a:endParaRPr kumimoji="1" lang="zh-CN" altLang="en-US" sz="1200" dirty="0">
                <a:solidFill>
                  <a:schemeClr val="bg1"/>
                </a:solidFill>
              </a:endParaRPr>
            </a:p>
          </p:txBody>
        </p:sp>
        <p:sp>
          <p:nvSpPr>
            <p:cNvPr id="77" name="文本框 76"/>
            <p:cNvSpPr txBox="1"/>
            <p:nvPr/>
          </p:nvSpPr>
          <p:spPr>
            <a:xfrm>
              <a:off x="2067471" y="997806"/>
              <a:ext cx="2887021" cy="307777"/>
            </a:xfrm>
            <a:prstGeom prst="rect">
              <a:avLst/>
            </a:prstGeom>
            <a:noFill/>
          </p:spPr>
          <p:txBody>
            <a:bodyPr wrap="square" rtlCol="0">
              <a:spAutoFit/>
            </a:bodyPr>
            <a:lstStyle/>
            <a:p>
              <a:r>
                <a:rPr kumimoji="1" lang="en-GB" altLang="zh-CN" sz="1400" b="1" dirty="0">
                  <a:solidFill>
                    <a:schemeClr val="bg1"/>
                  </a:solidFill>
                </a:rPr>
                <a:t>Customer C: Enterprise</a:t>
              </a:r>
              <a:endParaRPr kumimoji="1" lang="zh-CN" altLang="en-US" sz="1400" b="1" dirty="0">
                <a:solidFill>
                  <a:schemeClr val="bg1"/>
                </a:solidFill>
              </a:endParaRPr>
            </a:p>
          </p:txBody>
        </p:sp>
      </p:gr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795C62BC-63D8-4176-937B-D5EBCAA09FF2}" type="slidenum">
              <a:rPr lang="zh-CN" altLang="en-US" smtClean="0"/>
            </a:fld>
            <a:endParaRPr lang="zh-CN" altLang="en-US"/>
          </a:p>
        </p:txBody>
      </p:sp>
      <p:sp>
        <p:nvSpPr>
          <p:cNvPr id="3" name="标题 2"/>
          <p:cNvSpPr>
            <a:spLocks noGrp="1"/>
          </p:cNvSpPr>
          <p:nvPr>
            <p:ph type="ctrTitle"/>
          </p:nvPr>
        </p:nvSpPr>
        <p:spPr/>
        <p:txBody>
          <a:bodyPr>
            <a:normAutofit/>
          </a:bodyPr>
          <a:lstStyle/>
          <a:p>
            <a:r>
              <a:rPr kumimoji="1" lang="en-GB" altLang="zh-CN" dirty="0" smtClean="0"/>
              <a:t>Key Takeaway</a:t>
            </a:r>
            <a:endParaRPr kumimoji="1" lang="zh-CN" altLang="en-US" dirty="0"/>
          </a:p>
        </p:txBody>
      </p:sp>
      <p:sp>
        <p:nvSpPr>
          <p:cNvPr id="10" name="圆角矩形 9"/>
          <p:cNvSpPr/>
          <p:nvPr/>
        </p:nvSpPr>
        <p:spPr>
          <a:xfrm>
            <a:off x="2891853" y="1257700"/>
            <a:ext cx="6092206"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smtClean="0"/>
              <a:t>Think of Ransomware Protection, Think of </a:t>
            </a:r>
            <a:r>
              <a:rPr kumimoji="1" lang="en-US" altLang="zh-CN" dirty="0" err="1" smtClean="0"/>
              <a:t>Sangfor</a:t>
            </a:r>
            <a:endParaRPr kumimoji="1" lang="zh-CN" altLang="en-US" dirty="0"/>
          </a:p>
        </p:txBody>
      </p:sp>
      <p:sp>
        <p:nvSpPr>
          <p:cNvPr id="11" name="圆角矩形 10"/>
          <p:cNvSpPr/>
          <p:nvPr/>
        </p:nvSpPr>
        <p:spPr>
          <a:xfrm>
            <a:off x="2891853" y="2492347"/>
            <a:ext cx="6092206"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smtClean="0"/>
              <a:t>Prevention is Always Better Than Cure</a:t>
            </a:r>
            <a:endParaRPr kumimoji="1" lang="zh-CN" altLang="en-US" dirty="0"/>
          </a:p>
        </p:txBody>
      </p:sp>
      <p:sp>
        <p:nvSpPr>
          <p:cNvPr id="12" name="圆角矩形 11"/>
          <p:cNvSpPr/>
          <p:nvPr/>
        </p:nvSpPr>
        <p:spPr>
          <a:xfrm>
            <a:off x="2891853" y="3726994"/>
            <a:ext cx="6092206"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smtClean="0"/>
              <a:t>Some Consequences Just Simply Cannot be Afforded</a:t>
            </a:r>
            <a:endParaRPr kumimoji="1" lang="zh-CN" altLang="en-US" dirty="0"/>
          </a:p>
        </p:txBody>
      </p:sp>
      <p:sp>
        <p:nvSpPr>
          <p:cNvPr id="13" name="圆角矩形 12"/>
          <p:cNvSpPr/>
          <p:nvPr/>
        </p:nvSpPr>
        <p:spPr>
          <a:xfrm>
            <a:off x="2891853" y="4961641"/>
            <a:ext cx="6092206"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smtClean="0"/>
              <a:t>Cyber Security Threats Will Never Disappear</a:t>
            </a:r>
            <a:endParaRPr kumimoji="1" lang="zh-CN" altLang="en-US" dirty="0"/>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819150" y="2354790"/>
            <a:ext cx="4439036" cy="1028105"/>
            <a:chOff x="1320954" y="1989957"/>
            <a:chExt cx="4439036" cy="1028105"/>
          </a:xfrm>
        </p:grpSpPr>
        <p:sp>
          <p:nvSpPr>
            <p:cNvPr id="15" name="矩形 14"/>
            <p:cNvSpPr/>
            <p:nvPr/>
          </p:nvSpPr>
          <p:spPr>
            <a:xfrm>
              <a:off x="1320954" y="1989957"/>
              <a:ext cx="4439036" cy="923330"/>
            </a:xfrm>
            <a:prstGeom prst="rect">
              <a:avLst/>
            </a:prstGeom>
          </p:spPr>
          <p:txBody>
            <a:bodyPr wrap="none">
              <a:spAutoFit/>
            </a:bodyPr>
            <a:lstStyle/>
            <a:p>
              <a:r>
                <a:rPr lang="en-US" altLang="zh-CN" sz="5400" b="1" dirty="0">
                  <a:solidFill>
                    <a:schemeClr val="bg1"/>
                  </a:solidFill>
                  <a:latin typeface="Century Gothic" panose="020B0502020202020204" pitchFamily="34" charset="0"/>
                  <a:ea typeface="微软雅黑" panose="020B0503020204020204" pitchFamily="34" charset="-122"/>
                </a:rPr>
                <a:t>THANK YOU !</a:t>
              </a:r>
              <a:endParaRPr lang="zh-CN" altLang="en-US" sz="5400" b="1" dirty="0">
                <a:solidFill>
                  <a:schemeClr val="bg1"/>
                </a:solidFill>
                <a:latin typeface="Century Gothic" panose="020B0502020202020204" pitchFamily="34" charset="0"/>
              </a:endParaRPr>
            </a:p>
          </p:txBody>
        </p:sp>
        <p:cxnSp>
          <p:nvCxnSpPr>
            <p:cNvPr id="16" name="直接连接符 15"/>
            <p:cNvCxnSpPr/>
            <p:nvPr/>
          </p:nvCxnSpPr>
          <p:spPr>
            <a:xfrm>
              <a:off x="1448435" y="3018062"/>
              <a:ext cx="3796145" cy="0"/>
            </a:xfrm>
            <a:prstGeom prst="line">
              <a:avLst/>
            </a:prstGeom>
            <a:ln w="12700">
              <a:solidFill>
                <a:srgbClr val="C9C9C9"/>
              </a:solidFill>
              <a:prstDash val="solid"/>
            </a:ln>
          </p:spPr>
          <p:style>
            <a:lnRef idx="1">
              <a:schemeClr val="accent1"/>
            </a:lnRef>
            <a:fillRef idx="0">
              <a:schemeClr val="accent1"/>
            </a:fillRef>
            <a:effectRef idx="0">
              <a:schemeClr val="accent1"/>
            </a:effectRef>
            <a:fontRef idx="minor">
              <a:schemeClr val="tx1"/>
            </a:fontRef>
          </p:style>
        </p:cxnSp>
      </p:grpSp>
      <p:pic>
        <p:nvPicPr>
          <p:cNvPr id="11" name="图片 10"/>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504439" y="382014"/>
            <a:ext cx="2006357" cy="659385"/>
          </a:xfrm>
          <a:prstGeom prst="rect">
            <a:avLst/>
          </a:prstGeom>
        </p:spPr>
      </p:pic>
      <p:sp>
        <p:nvSpPr>
          <p:cNvPr id="25" name="矩形 24"/>
          <p:cNvSpPr/>
          <p:nvPr/>
        </p:nvSpPr>
        <p:spPr>
          <a:xfrm>
            <a:off x="913253" y="6517951"/>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6" name="文本框 25"/>
          <p:cNvSpPr txBox="1"/>
          <p:nvPr/>
        </p:nvSpPr>
        <p:spPr>
          <a:xfrm>
            <a:off x="1131708" y="6460578"/>
            <a:ext cx="1560042" cy="276999"/>
          </a:xfrm>
          <a:prstGeom prst="rect">
            <a:avLst/>
          </a:prstGeom>
          <a:noFill/>
        </p:spPr>
        <p:txBody>
          <a:bodyPr wrap="none" rtlCol="0">
            <a:spAutoFit/>
          </a:bodyPr>
          <a:lstStyle/>
          <a:p>
            <a:r>
              <a:rPr lang="en-US" altLang="en-US" sz="12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www.sangfor.com</a:t>
            </a:r>
            <a:endParaRPr lang="en-US" altLang="en-US" sz="1200" dirty="0">
              <a:solidFill>
                <a:schemeClr val="bg1"/>
              </a:solidFill>
              <a:latin typeface="Century Gothic" panose="020B0502020202020204" pitchFamily="34" charset="0"/>
              <a:ea typeface="微软雅黑" panose="020B0503020204020204" pitchFamily="34" charset="-122"/>
            </a:endParaRPr>
          </a:p>
        </p:txBody>
      </p:sp>
      <p:grpSp>
        <p:nvGrpSpPr>
          <p:cNvPr id="27" name="组合 26"/>
          <p:cNvGrpSpPr/>
          <p:nvPr/>
        </p:nvGrpSpPr>
        <p:grpSpPr>
          <a:xfrm>
            <a:off x="4943635" y="6460578"/>
            <a:ext cx="2304730" cy="276999"/>
            <a:chOff x="4872830" y="6460578"/>
            <a:chExt cx="2304730" cy="276999"/>
          </a:xfrm>
        </p:grpSpPr>
        <p:sp>
          <p:nvSpPr>
            <p:cNvPr id="28" name="矩形 27"/>
            <p:cNvSpPr/>
            <p:nvPr/>
          </p:nvSpPr>
          <p:spPr>
            <a:xfrm>
              <a:off x="4872830" y="6517951"/>
              <a:ext cx="162252" cy="162252"/>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9" name="文本框 28"/>
            <p:cNvSpPr txBox="1"/>
            <p:nvPr/>
          </p:nvSpPr>
          <p:spPr>
            <a:xfrm>
              <a:off x="5077305" y="6460578"/>
              <a:ext cx="2100255" cy="276999"/>
            </a:xfrm>
            <a:prstGeom prst="rect">
              <a:avLst/>
            </a:prstGeom>
            <a:noFill/>
          </p:spPr>
          <p:txBody>
            <a:bodyPr wrap="none" rtlCol="0">
              <a:spAutoFit/>
            </a:bodyPr>
            <a:lstStyle/>
            <a:p>
              <a:r>
                <a:rPr lang="en-US" altLang="en-US" sz="1200" dirty="0" err="1">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Sangfor</a:t>
              </a:r>
              <a:r>
                <a:rPr lang="en-US" altLang="en-US" sz="12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 Technologies Inc.</a:t>
              </a:r>
              <a:endParaRPr lang="en-US" altLang="en-US" sz="12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endParaRPr>
            </a:p>
          </p:txBody>
        </p:sp>
      </p:grpSp>
      <p:sp>
        <p:nvSpPr>
          <p:cNvPr id="14" name="Text Box 1"/>
          <p:cNvSpPr txBox="1"/>
          <p:nvPr/>
        </p:nvSpPr>
        <p:spPr>
          <a:xfrm>
            <a:off x="813396" y="3579881"/>
            <a:ext cx="3929380" cy="1200329"/>
          </a:xfrm>
          <a:prstGeom prst="rect">
            <a:avLst/>
          </a:prstGeom>
          <a:noFill/>
        </p:spPr>
        <p:txBody>
          <a:bodyPr wrap="square" rtlCol="0">
            <a:spAutoFit/>
          </a:bodyPr>
          <a:lstStyle/>
          <a:p>
            <a:pPr>
              <a:lnSpc>
                <a:spcPct val="150000"/>
              </a:lnSpc>
            </a:pPr>
            <a:r>
              <a:rPr lang="en-US" altLang="zh-CN" sz="1600" b="1" dirty="0">
                <a:solidFill>
                  <a:schemeClr val="bg1"/>
                </a:solidFill>
              </a:rPr>
              <a:t>Jeffrey Lee</a:t>
            </a:r>
            <a:endParaRPr lang="en-US" altLang="zh-CN" sz="1600" b="1" dirty="0">
              <a:solidFill>
                <a:schemeClr val="bg1"/>
              </a:solidFill>
            </a:endParaRPr>
          </a:p>
          <a:p>
            <a:pPr>
              <a:lnSpc>
                <a:spcPct val="150000"/>
              </a:lnSpc>
            </a:pPr>
            <a:r>
              <a:rPr lang="en-US" altLang="zh-CN" sz="1600" smtClean="0">
                <a:solidFill>
                  <a:schemeClr val="bg1"/>
                </a:solidFill>
              </a:rPr>
              <a:t>MSS</a:t>
            </a:r>
            <a:r>
              <a:rPr lang="en-US" sz="1600" smtClean="0">
                <a:solidFill>
                  <a:schemeClr val="bg1"/>
                </a:solidFill>
              </a:rPr>
              <a:t> </a:t>
            </a:r>
            <a:r>
              <a:rPr lang="en-US" sz="1600" dirty="0">
                <a:solidFill>
                  <a:schemeClr val="bg1"/>
                </a:solidFill>
              </a:rPr>
              <a:t>Product Manager</a:t>
            </a:r>
            <a:endParaRPr lang="en-US" sz="1600" dirty="0">
              <a:solidFill>
                <a:schemeClr val="bg1"/>
              </a:solidFill>
            </a:endParaRPr>
          </a:p>
          <a:p>
            <a:pPr>
              <a:lnSpc>
                <a:spcPct val="150000"/>
              </a:lnSpc>
            </a:pPr>
            <a:r>
              <a:rPr lang="en-US" sz="1600" dirty="0">
                <a:solidFill>
                  <a:schemeClr val="bg1"/>
                </a:solidFill>
              </a:rPr>
              <a:t>yuensang.lee@sangfor.com</a:t>
            </a:r>
            <a:endParaRPr lang="en-US" sz="1600"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Century Gothic"/>
        <a:ea typeface="Century Gothic"/>
        <a:cs typeface=""/>
      </a:majorFont>
      <a:minorFont>
        <a:latin typeface="Century Gothic"/>
        <a:ea typeface="Century Gothic"/>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8179</Words>
  <Application>WPS 文字</Application>
  <PresentationFormat>宽屏</PresentationFormat>
  <Paragraphs>627</Paragraphs>
  <Slides>23</Slides>
  <Notes>6</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23</vt:i4>
      </vt:variant>
    </vt:vector>
  </HeadingPairs>
  <TitlesOfParts>
    <vt:vector size="42" baseType="lpstr">
      <vt:lpstr>Arial</vt:lpstr>
      <vt:lpstr>方正书宋_GBK</vt:lpstr>
      <vt:lpstr>Wingdings</vt:lpstr>
      <vt:lpstr>Century Gothic</vt:lpstr>
      <vt:lpstr>苹方-简</vt:lpstr>
      <vt:lpstr>微软雅黑</vt:lpstr>
      <vt:lpstr>汉仪旗黑KW</vt:lpstr>
      <vt:lpstr>Century Gothic</vt:lpstr>
      <vt:lpstr>Arial</vt:lpstr>
      <vt:lpstr>Calibri</vt:lpstr>
      <vt:lpstr>Calibri</vt:lpstr>
      <vt:lpstr>Open Sans</vt:lpstr>
      <vt:lpstr>Microsoft YaHei Light</vt:lpstr>
      <vt:lpstr>宋体</vt:lpstr>
      <vt:lpstr>Arial Unicode MS</vt:lpstr>
      <vt:lpstr>Helvetica Neue</vt:lpstr>
      <vt:lpstr>汉仪书宋二KW</vt:lpstr>
      <vt:lpstr>Thonburi</vt:lpstr>
      <vt:lpstr>Office 主题</vt:lpstr>
      <vt:lpstr>PowerPoint 演示文稿</vt:lpstr>
      <vt:lpstr>PowerPoint 演示文稿</vt:lpstr>
      <vt:lpstr>PowerPoint 演示文稿</vt:lpstr>
      <vt:lpstr>The Threat</vt:lpstr>
      <vt:lpstr>Data Breaches &amp; The Impact</vt:lpstr>
      <vt:lpstr>PowerPoint 演示文稿</vt:lpstr>
      <vt:lpstr>PowerPoint 演示文稿</vt:lpstr>
      <vt:lpstr>What is the Implication?</vt:lpstr>
      <vt:lpstr>PowerPoint 演示文稿</vt:lpstr>
      <vt:lpstr>PowerPoint 演示文稿</vt:lpstr>
      <vt:lpstr>Types of Incident Response</vt:lpstr>
      <vt:lpstr>Types of Incident Response</vt:lpstr>
      <vt:lpstr>How Sangfor IR Helps YOU</vt:lpstr>
      <vt:lpstr>How to Start?</vt:lpstr>
      <vt:lpstr>Sangfor IR Offering Package</vt:lpstr>
      <vt:lpstr>Sangfor IR Offering Package</vt:lpstr>
      <vt:lpstr>Sangfor IR Offering Package</vt:lpstr>
      <vt:lpstr>The Sangfor IR Service Difference</vt:lpstr>
      <vt:lpstr>The Sangfor IR Service Key Difference</vt:lpstr>
      <vt:lpstr>PowerPoint 演示文稿</vt:lpstr>
      <vt:lpstr>Customer Success Stories</vt:lpstr>
      <vt:lpstr>Key Takeaway</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2019</dc:creator>
  <cp:lastModifiedBy>fanyue</cp:lastModifiedBy>
  <cp:revision>313</cp:revision>
  <dcterms:created xsi:type="dcterms:W3CDTF">2020-04-24T10:13:26Z</dcterms:created>
  <dcterms:modified xsi:type="dcterms:W3CDTF">2020-04-24T10:13:26Z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2052-2.1.2.3417</vt:lpwstr>
  </property>
  <property fmtid="{D5CDD505-2E9C-101B-9397-08002B2CF9AE}" pid="3" name="ContentTypeId">
    <vt:lpwstr>0x01010080BF8DD9C248E54DAAD9C1B723D79F90</vt:lpwstr>
  </property>
</Properties>
</file>