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4"/>
  </p:sldMasterIdLst>
  <p:notesMasterIdLst>
    <p:notesMasterId r:id="rId28"/>
  </p:notesMasterIdLst>
  <p:sldIdLst>
    <p:sldId id="277" r:id="rId5"/>
    <p:sldId id="323" r:id="rId6"/>
    <p:sldId id="325" r:id="rId7"/>
    <p:sldId id="358" r:id="rId8"/>
    <p:sldId id="369" r:id="rId9"/>
    <p:sldId id="365" r:id="rId10"/>
    <p:sldId id="364" r:id="rId11"/>
    <p:sldId id="366" r:id="rId12"/>
    <p:sldId id="370" r:id="rId13"/>
    <p:sldId id="367" r:id="rId14"/>
    <p:sldId id="371" r:id="rId15"/>
    <p:sldId id="372" r:id="rId16"/>
    <p:sldId id="373" r:id="rId17"/>
    <p:sldId id="375" r:id="rId18"/>
    <p:sldId id="376" r:id="rId19"/>
    <p:sldId id="374" r:id="rId20"/>
    <p:sldId id="380" r:id="rId21"/>
    <p:sldId id="381" r:id="rId22"/>
    <p:sldId id="385" r:id="rId23"/>
    <p:sldId id="382" r:id="rId24"/>
    <p:sldId id="383" r:id="rId25"/>
    <p:sldId id="1240" r:id="rId26"/>
    <p:sldId id="384" r:id="rId27"/>
  </p:sldIdLst>
  <p:sldSz cx="12192000" cy="6858000"/>
  <p:notesSz cx="7315200" cy="96012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01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710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Office User" initials="MOU" lastIdx="1" clrIdx="0">
    <p:extLst>
      <p:ext uri="{19B8F6BF-5375-455C-9EA6-DF929625EA0E}">
        <p15:presenceInfo xmlns:p15="http://schemas.microsoft.com/office/powerpoint/2012/main" userId="Microsoft Office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1C0"/>
    <a:srgbClr val="00B1F0"/>
    <a:srgbClr val="2985D7"/>
    <a:srgbClr val="0070C0"/>
    <a:srgbClr val="2D4B83"/>
    <a:srgbClr val="345691"/>
    <a:srgbClr val="5F7491"/>
    <a:srgbClr val="00FFCC"/>
    <a:srgbClr val="009999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444" autoAdjust="0"/>
    <p:restoredTop sz="80250" autoAdjust="0"/>
  </p:normalViewPr>
  <p:slideViewPr>
    <p:cSldViewPr snapToGrid="0">
      <p:cViewPr varScale="1">
        <p:scale>
          <a:sx n="69" d="100"/>
          <a:sy n="69" d="100"/>
        </p:scale>
        <p:origin x="754" y="67"/>
      </p:cViewPr>
      <p:guideLst>
        <p:guide orient="horz" pos="4201"/>
        <p:guide pos="574"/>
        <p:guide pos="710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7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D24AFBF0-D5CB-4929-9625-B33CD1575C00}" type="datetimeFigureOut">
              <a:rPr lang="zh-CN" altLang="en-US" smtClean="0"/>
              <a:t>2021/8/16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E8C717E2-905F-41A6-B63F-8ADEB1A152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72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460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090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5542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41653" indent="-241653">
              <a:buAutoNum type="arabicPeriod"/>
            </a:pPr>
            <a:r>
              <a:rPr lang="en-MY" dirty="0"/>
              <a:t>90% encrypted based on latest google transparency report</a:t>
            </a:r>
          </a:p>
          <a:p>
            <a:pPr marL="241653" indent="-241653">
              <a:buAutoNum type="arabicPeriod"/>
            </a:pPr>
            <a:r>
              <a:rPr lang="en-MY" dirty="0"/>
              <a:t>Enjoy privacy but this introduce another problem where organization cannot see what is running </a:t>
            </a:r>
            <a:r>
              <a:rPr lang="en-MY" dirty="0" err="1"/>
              <a:t>i.e</a:t>
            </a:r>
            <a:r>
              <a:rPr lang="en-MY" dirty="0"/>
              <a:t> productivity, unnecessary applications and etc. </a:t>
            </a:r>
            <a:r>
              <a:rPr lang="en-US" dirty="0"/>
              <a:t>However, this inevitably creates a blind spot in the corporate </a:t>
            </a:r>
            <a:r>
              <a:rPr lang="en-US" dirty="0" err="1"/>
              <a:t>defences</a:t>
            </a:r>
            <a:r>
              <a:rPr lang="en-US" dirty="0"/>
              <a:t> when security applications fail to detect malware disguised as secured packets.</a:t>
            </a:r>
            <a:endParaRPr lang="en-MY" dirty="0"/>
          </a:p>
          <a:p>
            <a:endParaRPr lang="en-MY" dirty="0"/>
          </a:p>
          <a:p>
            <a:r>
              <a:rPr lang="en-MY" dirty="0"/>
              <a:t>3. </a:t>
            </a:r>
            <a:r>
              <a:rPr lang="en-US" dirty="0"/>
              <a:t>Web-based emails and file sharing services have default encryption settings, which means that insiders can discreetly send sensitive data and files outside of the </a:t>
            </a:r>
            <a:r>
              <a:rPr lang="en-US" dirty="0" err="1"/>
              <a:t>organisation</a:t>
            </a:r>
            <a:r>
              <a:rPr lang="en-US" dirty="0"/>
              <a:t> without being detected. </a:t>
            </a:r>
          </a:p>
          <a:p>
            <a:endParaRPr lang="en-US" dirty="0"/>
          </a:p>
          <a:p>
            <a:r>
              <a:rPr lang="en-US" dirty="0"/>
              <a:t>Being Ironic, while employees are the greatest asset in any </a:t>
            </a:r>
            <a:r>
              <a:rPr lang="en-US" dirty="0" err="1"/>
              <a:t>organisation</a:t>
            </a:r>
            <a:r>
              <a:rPr lang="en-US" dirty="0"/>
              <a:t>, they can also be the biggest threat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6867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81240" indent="-181240">
              <a:buFontTx/>
              <a:buChar char="-"/>
            </a:pPr>
            <a:r>
              <a:rPr lang="en-MY" dirty="0"/>
              <a:t>Productivity such as O365, Google apps, Salesforce and moving to SAAS. </a:t>
            </a:r>
          </a:p>
          <a:p>
            <a:pPr marL="181240" indent="-181240">
              <a:buFontTx/>
              <a:buChar char="-"/>
            </a:pPr>
            <a:r>
              <a:rPr lang="en-MY" dirty="0"/>
              <a:t>Productivity - Improves workforce performance but introduce lack of visibility</a:t>
            </a:r>
          </a:p>
          <a:p>
            <a:r>
              <a:rPr lang="en-MY" dirty="0"/>
              <a:t>-   80% performance degradation due to SSL from </a:t>
            </a:r>
            <a:r>
              <a:rPr lang="en-MY" dirty="0" err="1"/>
              <a:t>nsslabs</a:t>
            </a:r>
            <a:endParaRPr lang="en-MY" dirty="0"/>
          </a:p>
          <a:p>
            <a:pPr marL="181240" indent="-181240">
              <a:buFontTx/>
              <a:buChar char="-"/>
            </a:pPr>
            <a:r>
              <a:rPr lang="en-MY" dirty="0"/>
              <a:t>33% malware uses encryption based on Gigamon.</a:t>
            </a:r>
          </a:p>
          <a:p>
            <a:pPr marL="181240" indent="-181240">
              <a:buFontTx/>
              <a:buChar char="-"/>
            </a:pPr>
            <a:r>
              <a:rPr lang="en-MY" dirty="0"/>
              <a:t>Malware such as </a:t>
            </a:r>
            <a:r>
              <a:rPr lang="en-MY" dirty="0" err="1"/>
              <a:t>Robbinhood</a:t>
            </a:r>
            <a:r>
              <a:rPr lang="en-MY" dirty="0"/>
              <a:t> causing 13 bitcoins about USD 100K. The creator of ransomware even offer to decrypt 3 files for free to show their sincerity.</a:t>
            </a:r>
          </a:p>
          <a:p>
            <a:pPr marL="181240" indent="-181240">
              <a:buFontTx/>
              <a:buChar char="-"/>
            </a:pPr>
            <a:endParaRPr lang="en-MY" dirty="0"/>
          </a:p>
          <a:p>
            <a:pPr marL="181240" indent="-181240">
              <a:buFontTx/>
              <a:buChar char="-"/>
            </a:pPr>
            <a:endParaRPr lang="en-MY" dirty="0"/>
          </a:p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86628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3941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MY" dirty="0"/>
              <a:t>File type example: docx, </a:t>
            </a:r>
            <a:r>
              <a:rPr lang="en-MY" dirty="0" err="1"/>
              <a:t>xls</a:t>
            </a:r>
            <a:r>
              <a:rPr lang="en-MY" dirty="0"/>
              <a:t>, pdf and etc</a:t>
            </a:r>
          </a:p>
          <a:p>
            <a:r>
              <a:rPr lang="en-MY" dirty="0"/>
              <a:t>Data type example: string, numbers, </a:t>
            </a:r>
            <a:r>
              <a:rPr lang="en-MY" dirty="0" err="1"/>
              <a:t>boolean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923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MY" dirty="0"/>
              <a:t>From the previous use case for both with and without SSL Decryption, we can see what sort of information and protection presence in practical environment.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91884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150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  <a:p>
            <a:pPr marL="228600" indent="-228600">
              <a:buAutoNum type="arabicPeriod"/>
            </a:pPr>
            <a:r>
              <a:rPr lang="en-MY" dirty="0"/>
              <a:t>It is not correct to say “I cannot do SSL decryption because of data protection act/GDPR”, in fact, it is more accurate to say “Data protection requires us to do it anyway”.</a:t>
            </a:r>
          </a:p>
          <a:p>
            <a:pPr marL="228600" indent="-228600">
              <a:buAutoNum type="arabicPeriod"/>
            </a:pPr>
            <a:endParaRPr lang="en-MY" dirty="0"/>
          </a:p>
          <a:p>
            <a:pPr marL="0" indent="0">
              <a:buNone/>
            </a:pPr>
            <a:r>
              <a:rPr lang="en-MY" dirty="0"/>
              <a:t>3.   Majority of customers eventually leave SSL decryption and enable protection profile without any sort of visibility.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3154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6795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1779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MY" dirty="0"/>
              <a:t>TLS</a:t>
            </a:r>
          </a:p>
          <a:p>
            <a:pPr marL="181240" indent="-181240">
              <a:buFontTx/>
              <a:buChar char="-"/>
            </a:pPr>
            <a:r>
              <a:rPr lang="en-MY" dirty="0"/>
              <a:t>Symantec, McAfee and Fortinet support TLS 1.3</a:t>
            </a:r>
          </a:p>
          <a:p>
            <a:pPr marL="181240" indent="-181240">
              <a:buFontTx/>
              <a:buChar char="-"/>
            </a:pPr>
            <a:r>
              <a:rPr lang="en-MY" dirty="0"/>
              <a:t>Based on shodan.io, 1.5 million websites uses TLS 1.3. Big CDN take up from Akamai, Cloudflare and Incapsula</a:t>
            </a:r>
          </a:p>
          <a:p>
            <a:pPr marL="181240" indent="-181240">
              <a:buFontTx/>
              <a:buChar char="-"/>
            </a:pPr>
            <a:r>
              <a:rPr lang="en-MY" dirty="0"/>
              <a:t>Like Barracuda WAF support TLS 1.3, it does not support within their WSG product line</a:t>
            </a:r>
          </a:p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8644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63237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6664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90982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12604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91042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56738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MY" dirty="0"/>
              <a:t>2. Allowing NGFW to do its SDWAN, firewall perimeter </a:t>
            </a:r>
            <a:r>
              <a:rPr lang="en-MY" dirty="0" err="1"/>
              <a:t>defense</a:t>
            </a:r>
            <a:r>
              <a:rPr lang="en-MY" dirty="0"/>
              <a:t>. SSL performance degradation running at the NGFW and let SSL traffic pass through without inspected. </a:t>
            </a:r>
          </a:p>
          <a:p>
            <a:endParaRPr lang="en-MY" dirty="0"/>
          </a:p>
          <a:p>
            <a:r>
              <a:rPr lang="en-MY" dirty="0"/>
              <a:t>Proxy based inspection allow better detection and granular control stream based inspection.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6902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61653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20174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473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23" name="组合 22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24" name="矩形 23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26" name="直接连接符 25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171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AB84EE95-3A52-B54F-8DAA-1648BF71277F}"/>
              </a:ext>
            </a:extLst>
          </p:cNvPr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4EF4D50-B9AD-4643-AAB8-D4ADD4D4EBBA}"/>
              </a:ext>
            </a:extLst>
          </p:cNvPr>
          <p:cNvSpPr/>
          <p:nvPr/>
        </p:nvSpPr>
        <p:spPr>
          <a:xfrm>
            <a:off x="579651" y="200326"/>
            <a:ext cx="56611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2800" b="1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99218796-D37D-884E-9147-95A19C07D7D7}"/>
              </a:ext>
            </a:extLst>
          </p:cNvPr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92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CONFIDENTIAL logo on the 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5" name="矩形 3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7" name="直接连接符 3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39" name="图片 3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051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title box on the top left cor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37" name="组合 36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8" name="矩形 37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0" name="直接连接符 3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2" name="图片 4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03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and the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4" name="图片 4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834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0517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6203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46" name="矩形 45"/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7" name="矩形 46"/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标题 1"/>
          <p:cNvSpPr>
            <a:spLocks noGrp="1"/>
          </p:cNvSpPr>
          <p:nvPr>
            <p:ph type="ctrTitle"/>
          </p:nvPr>
        </p:nvSpPr>
        <p:spPr>
          <a:xfrm>
            <a:off x="558800" y="165099"/>
            <a:ext cx="5232400" cy="550863"/>
          </a:xfr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178825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36600" y="2740025"/>
            <a:ext cx="69469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432796" y="64332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482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5" r:id="rId4"/>
    <p:sldLayoutId id="2147483658" r:id="rId5"/>
    <p:sldLayoutId id="2147483660" r:id="rId6"/>
    <p:sldLayoutId id="2147483659" r:id="rId7"/>
    <p:sldLayoutId id="2147483661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4.sv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3.png"/><Relationship Id="rId5" Type="http://schemas.openxmlformats.org/officeDocument/2006/relationships/hyperlink" Target="mailto:marketing@sangfor.com" TargetMode="Externa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7" name="矩形 26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  <p:sp>
        <p:nvSpPr>
          <p:cNvPr id="31" name="矩形 30"/>
          <p:cNvSpPr/>
          <p:nvPr/>
        </p:nvSpPr>
        <p:spPr>
          <a:xfrm>
            <a:off x="0" y="2286655"/>
            <a:ext cx="438150" cy="2449158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38150" y="2286655"/>
            <a:ext cx="123825" cy="244915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59" name="矩形 58"/>
          <p:cNvSpPr/>
          <p:nvPr/>
        </p:nvSpPr>
        <p:spPr>
          <a:xfrm>
            <a:off x="669763" y="2177622"/>
            <a:ext cx="578075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Stop Panicking </a:t>
            </a:r>
          </a:p>
          <a:p>
            <a:r>
              <a:rPr lang="en-US" altLang="zh-CN" sz="3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and Love SSL Decryption </a:t>
            </a:r>
          </a:p>
          <a:p>
            <a:r>
              <a:rPr lang="en-US" altLang="zh-CN" sz="3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with Augmenting Audit</a:t>
            </a:r>
          </a:p>
        </p:txBody>
      </p:sp>
      <p:sp>
        <p:nvSpPr>
          <p:cNvPr id="60" name="矩形 59"/>
          <p:cNvSpPr/>
          <p:nvPr/>
        </p:nvSpPr>
        <p:spPr>
          <a:xfrm>
            <a:off x="680521" y="3838878"/>
            <a:ext cx="30059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MY" altLang="zh-CN" sz="2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IAM Update: 13.0.8</a:t>
            </a:r>
            <a:endParaRPr lang="zh-CN" altLang="en-US" sz="2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680521" y="4473249"/>
            <a:ext cx="4495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Eugene Yew </a:t>
            </a: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| Product Marketing Manager</a:t>
            </a:r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62" name="直接连接符 61"/>
          <p:cNvCxnSpPr>
            <a:cxnSpLocks/>
          </p:cNvCxnSpPr>
          <p:nvPr/>
        </p:nvCxnSpPr>
        <p:spPr>
          <a:xfrm>
            <a:off x="761403" y="4382855"/>
            <a:ext cx="5334597" cy="0"/>
          </a:xfrm>
          <a:prstGeom prst="line">
            <a:avLst/>
          </a:prstGeom>
          <a:ln w="127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775518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</a:t>
            </a:fld>
            <a:endParaRPr lang="zh-CN" altLang="en-US" dirty="0"/>
          </a:p>
        </p:txBody>
      </p:sp>
      <p:grpSp>
        <p:nvGrpSpPr>
          <p:cNvPr id="12" name="组合 11"/>
          <p:cNvGrpSpPr/>
          <p:nvPr/>
        </p:nvGrpSpPr>
        <p:grpSpPr>
          <a:xfrm>
            <a:off x="0" y="200326"/>
            <a:ext cx="2268305" cy="523220"/>
            <a:chOff x="1" y="200326"/>
            <a:chExt cx="2268305" cy="523220"/>
          </a:xfrm>
        </p:grpSpPr>
        <p:sp>
          <p:nvSpPr>
            <p:cNvPr id="13" name="矩形 12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541551" y="200326"/>
              <a:ext cx="172675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Contents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810902" y="3757650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Challenges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4" name="组合 11">
            <a:extLst>
              <a:ext uri="{FF2B5EF4-FFF2-40B4-BE49-F238E27FC236}">
                <a16:creationId xmlns:a16="http://schemas.microsoft.com/office/drawing/2014/main" id="{83E64C97-99D8-3C4C-A782-CDF847E4B93D}"/>
              </a:ext>
            </a:extLst>
          </p:cNvPr>
          <p:cNvGrpSpPr/>
          <p:nvPr/>
        </p:nvGrpSpPr>
        <p:grpSpPr>
          <a:xfrm>
            <a:off x="2022944" y="2271467"/>
            <a:ext cx="1334817" cy="1334816"/>
            <a:chOff x="1212681" y="1932972"/>
            <a:chExt cx="2586942" cy="2586942"/>
          </a:xfrm>
        </p:grpSpPr>
        <p:sp>
          <p:nvSpPr>
            <p:cNvPr id="35" name="椭圆 13">
              <a:extLst>
                <a:ext uri="{FF2B5EF4-FFF2-40B4-BE49-F238E27FC236}">
                  <a16:creationId xmlns:a16="http://schemas.microsoft.com/office/drawing/2014/main" id="{9620823D-389E-2A4C-A269-6F7E62FFFBCD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6" name="椭圆 14">
              <a:extLst>
                <a:ext uri="{FF2B5EF4-FFF2-40B4-BE49-F238E27FC236}">
                  <a16:creationId xmlns:a16="http://schemas.microsoft.com/office/drawing/2014/main" id="{09A3255A-6666-ED40-8861-1ADDD47A3787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7" name="组合 11">
            <a:extLst>
              <a:ext uri="{FF2B5EF4-FFF2-40B4-BE49-F238E27FC236}">
                <a16:creationId xmlns:a16="http://schemas.microsoft.com/office/drawing/2014/main" id="{05C22874-86F0-1D41-A4B8-DF25111B7D04}"/>
              </a:ext>
            </a:extLst>
          </p:cNvPr>
          <p:cNvGrpSpPr/>
          <p:nvPr/>
        </p:nvGrpSpPr>
        <p:grpSpPr>
          <a:xfrm>
            <a:off x="4291481" y="2271467"/>
            <a:ext cx="1334817" cy="1334816"/>
            <a:chOff x="1212681" y="1932972"/>
            <a:chExt cx="2586942" cy="2586942"/>
          </a:xfrm>
        </p:grpSpPr>
        <p:sp>
          <p:nvSpPr>
            <p:cNvPr id="38" name="椭圆 13">
              <a:extLst>
                <a:ext uri="{FF2B5EF4-FFF2-40B4-BE49-F238E27FC236}">
                  <a16:creationId xmlns:a16="http://schemas.microsoft.com/office/drawing/2014/main" id="{C3365BE7-5DBB-224F-A7E9-2AB1348369E6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79BD28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9" name="椭圆 14">
              <a:extLst>
                <a:ext uri="{FF2B5EF4-FFF2-40B4-BE49-F238E27FC236}">
                  <a16:creationId xmlns:a16="http://schemas.microsoft.com/office/drawing/2014/main" id="{54164350-2181-8347-988B-EBCCA337AE61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40" name="组合 11">
            <a:extLst>
              <a:ext uri="{FF2B5EF4-FFF2-40B4-BE49-F238E27FC236}">
                <a16:creationId xmlns:a16="http://schemas.microsoft.com/office/drawing/2014/main" id="{2E8EC9AE-5817-B641-9598-34CC48CABE8B}"/>
              </a:ext>
            </a:extLst>
          </p:cNvPr>
          <p:cNvGrpSpPr/>
          <p:nvPr/>
        </p:nvGrpSpPr>
        <p:grpSpPr>
          <a:xfrm>
            <a:off x="6560018" y="2271467"/>
            <a:ext cx="1334817" cy="1334816"/>
            <a:chOff x="1212681" y="1932972"/>
            <a:chExt cx="2586942" cy="2586942"/>
          </a:xfrm>
        </p:grpSpPr>
        <p:sp>
          <p:nvSpPr>
            <p:cNvPr id="41" name="椭圆 13">
              <a:extLst>
                <a:ext uri="{FF2B5EF4-FFF2-40B4-BE49-F238E27FC236}">
                  <a16:creationId xmlns:a16="http://schemas.microsoft.com/office/drawing/2014/main" id="{7B27908D-54D2-2245-85E2-54044540E47D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325692">
                <a:alpha val="2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2" name="椭圆 14">
              <a:extLst>
                <a:ext uri="{FF2B5EF4-FFF2-40B4-BE49-F238E27FC236}">
                  <a16:creationId xmlns:a16="http://schemas.microsoft.com/office/drawing/2014/main" id="{F96DF77A-2414-1B4D-8EB9-F536667AE036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32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3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43" name="组合 11">
            <a:extLst>
              <a:ext uri="{FF2B5EF4-FFF2-40B4-BE49-F238E27FC236}">
                <a16:creationId xmlns:a16="http://schemas.microsoft.com/office/drawing/2014/main" id="{F8D43F73-79CF-234C-BD21-D891FB389BC8}"/>
              </a:ext>
            </a:extLst>
          </p:cNvPr>
          <p:cNvGrpSpPr/>
          <p:nvPr/>
        </p:nvGrpSpPr>
        <p:grpSpPr>
          <a:xfrm>
            <a:off x="8828556" y="2271467"/>
            <a:ext cx="1334817" cy="1334816"/>
            <a:chOff x="1212681" y="1932972"/>
            <a:chExt cx="2586942" cy="2586942"/>
          </a:xfrm>
        </p:grpSpPr>
        <p:sp>
          <p:nvSpPr>
            <p:cNvPr id="44" name="椭圆 13">
              <a:extLst>
                <a:ext uri="{FF2B5EF4-FFF2-40B4-BE49-F238E27FC236}">
                  <a16:creationId xmlns:a16="http://schemas.microsoft.com/office/drawing/2014/main" id="{3C0542F8-B5B6-E24C-9927-80E98C19A93C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5F7491">
                <a:alpha val="1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5" name="椭圆 14">
              <a:extLst>
                <a:ext uri="{FF2B5EF4-FFF2-40B4-BE49-F238E27FC236}">
                  <a16:creationId xmlns:a16="http://schemas.microsoft.com/office/drawing/2014/main" id="{F9FF3771-C02C-9A48-B9F5-1AA78BAD40FB}"/>
                </a:ext>
              </a:extLst>
            </p:cNvPr>
            <p:cNvSpPr/>
            <p:nvPr/>
          </p:nvSpPr>
          <p:spPr>
            <a:xfrm>
              <a:off x="1371834" y="2092125"/>
              <a:ext cx="2268637" cy="2268636"/>
            </a:xfrm>
            <a:prstGeom prst="ellipse">
              <a:avLst/>
            </a:prstGeom>
            <a:solidFill>
              <a:srgbClr val="5F74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4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49" name="文本框 48">
            <a:extLst>
              <a:ext uri="{FF2B5EF4-FFF2-40B4-BE49-F238E27FC236}">
                <a16:creationId xmlns:a16="http://schemas.microsoft.com/office/drawing/2014/main" id="{89BD6ECD-7416-7148-8822-33788E1BFC19}"/>
              </a:ext>
            </a:extLst>
          </p:cNvPr>
          <p:cNvSpPr txBox="1"/>
          <p:nvPr/>
        </p:nvSpPr>
        <p:spPr>
          <a:xfrm>
            <a:off x="4085125" y="3757650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Repercussions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id="{D066AA3E-214B-E546-AB4F-5DFA6BF211F9}"/>
              </a:ext>
            </a:extLst>
          </p:cNvPr>
          <p:cNvSpPr txBox="1"/>
          <p:nvPr/>
        </p:nvSpPr>
        <p:spPr>
          <a:xfrm>
            <a:off x="6347976" y="3737591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Enhancement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E1C49E8E-CE12-764D-A397-26AE83C8670E}"/>
              </a:ext>
            </a:extLst>
          </p:cNvPr>
          <p:cNvSpPr txBox="1"/>
          <p:nvPr/>
        </p:nvSpPr>
        <p:spPr>
          <a:xfrm>
            <a:off x="8622199" y="3757650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Conclusion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4748749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</a:t>
            </a:fld>
            <a:endParaRPr lang="zh-CN" altLang="en-US" dirty="0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64820DBA-F18F-F942-A88E-530AF6D91D9C}"/>
              </a:ext>
            </a:extLst>
          </p:cNvPr>
          <p:cNvGrpSpPr/>
          <p:nvPr/>
        </p:nvGrpSpPr>
        <p:grpSpPr>
          <a:xfrm>
            <a:off x="3645338" y="2315029"/>
            <a:ext cx="4901324" cy="2009236"/>
            <a:chOff x="2769938" y="2315029"/>
            <a:chExt cx="4901324" cy="2009236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E925895D-8CF2-2A47-AB97-B8C6BD2A9400}"/>
                </a:ext>
              </a:extLst>
            </p:cNvPr>
            <p:cNvSpPr/>
            <p:nvPr/>
          </p:nvSpPr>
          <p:spPr>
            <a:xfrm>
              <a:off x="2875644" y="2422894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2769938" y="2315029"/>
              <a:ext cx="4901324" cy="1901371"/>
              <a:chOff x="2901044" y="2315029"/>
              <a:chExt cx="4901324" cy="1901371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2901044" y="2315029"/>
                <a:ext cx="1901371" cy="1901371"/>
              </a:xfrm>
              <a:prstGeom prst="rect">
                <a:avLst/>
              </a:prstGeom>
              <a:solidFill>
                <a:srgbClr val="060C21"/>
              </a:solidFill>
              <a:ln w="31750">
                <a:solidFill>
                  <a:srgbClr val="79BD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600" b="1" dirty="0">
                    <a:latin typeface="Century Gothic" panose="020B0502020202020204" pitchFamily="34" charset="0"/>
                  </a:rPr>
                  <a:t>PART</a:t>
                </a:r>
                <a:r>
                  <a:rPr lang="zh-CN" altLang="en-US" sz="3600" b="1" dirty="0">
                    <a:latin typeface="Century Gothic" panose="020B0502020202020204" pitchFamily="34" charset="0"/>
                  </a:rPr>
                  <a:t> </a:t>
                </a:r>
                <a:r>
                  <a:rPr lang="en-US" altLang="zh-CN" sz="3600" b="1" dirty="0">
                    <a:latin typeface="Century Gothic" panose="020B0502020202020204" pitchFamily="34" charset="0"/>
                  </a:rPr>
                  <a:t>1 </a:t>
                </a:r>
                <a:endParaRPr lang="zh-CN" altLang="en-US" sz="36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5083354" y="2942548"/>
                <a:ext cx="2719014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Challenges</a:t>
                </a:r>
                <a:endPara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91619291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3B2FBFB-97F0-8348-BC76-428222D65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F4D8572-C168-A34B-9F6B-4D124A8274C9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1DF930C-527F-0B42-BCC8-7F5397F91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</a:t>
            </a:fld>
            <a:endParaRPr lang="zh-CN" altLang="en-US" dirty="0"/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id="{B5BC12F8-265F-5C47-8523-A1DE4C66C382}"/>
              </a:ext>
            </a:extLst>
          </p:cNvPr>
          <p:cNvSpPr txBox="1"/>
          <p:nvPr/>
        </p:nvSpPr>
        <p:spPr>
          <a:xfrm>
            <a:off x="843669" y="3955144"/>
            <a:ext cx="32351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90% of web traffic is encrypted</a:t>
            </a:r>
          </a:p>
        </p:txBody>
      </p:sp>
      <p:sp>
        <p:nvSpPr>
          <p:cNvPr id="6" name="TextBox 15">
            <a:extLst>
              <a:ext uri="{FF2B5EF4-FFF2-40B4-BE49-F238E27FC236}">
                <a16:creationId xmlns:a16="http://schemas.microsoft.com/office/drawing/2014/main" id="{E59C45F3-48F4-A247-8256-5BECAEE1C093}"/>
              </a:ext>
            </a:extLst>
          </p:cNvPr>
          <p:cNvSpPr txBox="1"/>
          <p:nvPr/>
        </p:nvSpPr>
        <p:spPr>
          <a:xfrm>
            <a:off x="4989016" y="3955144"/>
            <a:ext cx="22092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Encryption = Danger</a:t>
            </a:r>
          </a:p>
        </p:txBody>
      </p:sp>
      <p:sp>
        <p:nvSpPr>
          <p:cNvPr id="7" name="TextBox 16">
            <a:extLst>
              <a:ext uri="{FF2B5EF4-FFF2-40B4-BE49-F238E27FC236}">
                <a16:creationId xmlns:a16="http://schemas.microsoft.com/office/drawing/2014/main" id="{5604DA2C-339A-8E49-84C2-D82A338EE788}"/>
              </a:ext>
            </a:extLst>
          </p:cNvPr>
          <p:cNvSpPr txBox="1"/>
          <p:nvPr/>
        </p:nvSpPr>
        <p:spPr>
          <a:xfrm>
            <a:off x="8858972" y="3955144"/>
            <a:ext cx="17283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Data Exfiltration</a:t>
            </a:r>
          </a:p>
        </p:txBody>
      </p:sp>
      <p:sp>
        <p:nvSpPr>
          <p:cNvPr id="8" name="TextBox 17">
            <a:extLst>
              <a:ext uri="{FF2B5EF4-FFF2-40B4-BE49-F238E27FC236}">
                <a16:creationId xmlns:a16="http://schemas.microsoft.com/office/drawing/2014/main" id="{E9F58D17-4481-2843-9D8E-2998BDCA30BE}"/>
              </a:ext>
            </a:extLst>
          </p:cNvPr>
          <p:cNvSpPr txBox="1"/>
          <p:nvPr/>
        </p:nvSpPr>
        <p:spPr>
          <a:xfrm>
            <a:off x="985717" y="4269745"/>
            <a:ext cx="2951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Malware infections and malicious content infiltration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BFBD1095-C7E2-C74C-A845-67D048D6B8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875" y="1831339"/>
            <a:ext cx="2907542" cy="1938361"/>
          </a:xfrm>
          <a:prstGeom prst="rect">
            <a:avLst/>
          </a:prstGeom>
          <a:ln w="22225">
            <a:solidFill>
              <a:schemeClr val="bg1"/>
            </a:solidFill>
          </a:ln>
          <a:effectLst/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4AA5FBFD-7325-8649-A52A-795B424A517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959" b="16715"/>
          <a:stretch/>
        </p:blipFill>
        <p:spPr>
          <a:xfrm>
            <a:off x="8351551" y="1831339"/>
            <a:ext cx="2743200" cy="1938361"/>
          </a:xfrm>
          <a:prstGeom prst="rect">
            <a:avLst/>
          </a:prstGeom>
          <a:ln w="22225">
            <a:solidFill>
              <a:schemeClr val="bg1"/>
            </a:solidFill>
          </a:ln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3C2B7C19-6531-E848-9474-AF9A840D7A2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7" t="8533" r="9068" b="14524"/>
          <a:stretch/>
        </p:blipFill>
        <p:spPr>
          <a:xfrm>
            <a:off x="1047325" y="1831339"/>
            <a:ext cx="2827869" cy="1938360"/>
          </a:xfrm>
          <a:prstGeom prst="rect">
            <a:avLst/>
          </a:prstGeom>
          <a:ln w="22225">
            <a:solidFill>
              <a:schemeClr val="bg1"/>
            </a:solidFill>
          </a:ln>
        </p:spPr>
      </p:pic>
      <p:sp>
        <p:nvSpPr>
          <p:cNvPr id="14" name="TextBox 17">
            <a:extLst>
              <a:ext uri="{FF2B5EF4-FFF2-40B4-BE49-F238E27FC236}">
                <a16:creationId xmlns:a16="http://schemas.microsoft.com/office/drawing/2014/main" id="{7FE814F8-2FDF-7342-A449-8C5EC37D440B}"/>
              </a:ext>
            </a:extLst>
          </p:cNvPr>
          <p:cNvSpPr txBox="1"/>
          <p:nvPr/>
        </p:nvSpPr>
        <p:spPr>
          <a:xfrm>
            <a:off x="4639875" y="4269745"/>
            <a:ext cx="29075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Undetected </a:t>
            </a: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Threats</a:t>
            </a:r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TextBox 17">
            <a:extLst>
              <a:ext uri="{FF2B5EF4-FFF2-40B4-BE49-F238E27FC236}">
                <a16:creationId xmlns:a16="http://schemas.microsoft.com/office/drawing/2014/main" id="{9FD616C5-087C-2D48-AEC2-570A6E73CD9E}"/>
              </a:ext>
            </a:extLst>
          </p:cNvPr>
          <p:cNvSpPr txBox="1"/>
          <p:nvPr/>
        </p:nvSpPr>
        <p:spPr>
          <a:xfrm>
            <a:off x="8205726" y="4269745"/>
            <a:ext cx="3197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data and intellectual property exposed</a:t>
            </a:r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D491CA53-140E-A345-B1D8-5D31D633F61C}"/>
              </a:ext>
            </a:extLst>
          </p:cNvPr>
          <p:cNvSpPr/>
          <p:nvPr/>
        </p:nvSpPr>
        <p:spPr>
          <a:xfrm>
            <a:off x="579651" y="200326"/>
            <a:ext cx="34179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- Facts</a:t>
            </a:r>
          </a:p>
        </p:txBody>
      </p:sp>
    </p:spTree>
    <p:extLst>
      <p:ext uri="{BB962C8B-B14F-4D97-AF65-F5344CB8AC3E}">
        <p14:creationId xmlns:p14="http://schemas.microsoft.com/office/powerpoint/2010/main" val="786208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3D470D5-191C-EA4F-ADDF-F81F51877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C1D874C-01D2-B940-A98C-6DAD83EDA8D8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8AEAF66-0D90-8E47-8319-18386CD1D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55FAA19-533D-B64A-9255-99EB52B8273D}"/>
              </a:ext>
            </a:extLst>
          </p:cNvPr>
          <p:cNvSpPr/>
          <p:nvPr/>
        </p:nvSpPr>
        <p:spPr>
          <a:xfrm>
            <a:off x="579651" y="200326"/>
            <a:ext cx="51155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– Visibility for SSL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212E166-4D98-CC47-82FB-15FB405CF5F3}"/>
              </a:ext>
            </a:extLst>
          </p:cNvPr>
          <p:cNvSpPr txBox="1"/>
          <p:nvPr/>
        </p:nvSpPr>
        <p:spPr>
          <a:xfrm>
            <a:off x="975685" y="2240911"/>
            <a:ext cx="47194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More enterprise traffic is being encrypted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AEE8FBE-37B4-3246-B6B5-0DFC4021C5E3}"/>
              </a:ext>
            </a:extLst>
          </p:cNvPr>
          <p:cNvSpPr txBox="1"/>
          <p:nvPr/>
        </p:nvSpPr>
        <p:spPr>
          <a:xfrm>
            <a:off x="975685" y="2825831"/>
            <a:ext cx="47194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Productivity issues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C&amp;C Attacks  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DD7890C-0941-3740-9CBC-DFD42D98843C}"/>
              </a:ext>
            </a:extLst>
          </p:cNvPr>
          <p:cNvSpPr txBox="1"/>
          <p:nvPr/>
        </p:nvSpPr>
        <p:spPr>
          <a:xfrm>
            <a:off x="975685" y="3656828"/>
            <a:ext cx="47194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80% performance degradation of security appliances due to SSL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67C07990-DE45-8A4F-82E1-532B4E9D0A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60"/>
          <a:stretch/>
        </p:blipFill>
        <p:spPr>
          <a:xfrm>
            <a:off x="6096000" y="1906690"/>
            <a:ext cx="5199470" cy="3516098"/>
          </a:xfrm>
          <a:prstGeom prst="rect">
            <a:avLst/>
          </a:prstGeom>
        </p:spPr>
      </p:pic>
      <p:sp>
        <p:nvSpPr>
          <p:cNvPr id="9" name="文本框 7">
            <a:extLst>
              <a:ext uri="{FF2B5EF4-FFF2-40B4-BE49-F238E27FC236}">
                <a16:creationId xmlns:a16="http://schemas.microsoft.com/office/drawing/2014/main" id="{57AA4701-E9E3-4F29-BB2B-FC2EBD7B410A}"/>
              </a:ext>
            </a:extLst>
          </p:cNvPr>
          <p:cNvSpPr txBox="1"/>
          <p:nvPr/>
        </p:nvSpPr>
        <p:spPr>
          <a:xfrm>
            <a:off x="975685" y="4548267"/>
            <a:ext cx="4719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33% of malware uses encryption</a:t>
            </a:r>
          </a:p>
        </p:txBody>
      </p:sp>
      <p:cxnSp>
        <p:nvCxnSpPr>
          <p:cNvPr id="12" name="直线连接符 11">
            <a:extLst>
              <a:ext uri="{FF2B5EF4-FFF2-40B4-BE49-F238E27FC236}">
                <a16:creationId xmlns:a16="http://schemas.microsoft.com/office/drawing/2014/main" id="{CC1309E5-3486-D54B-9C19-BE8D0CB2DE26}"/>
              </a:ext>
            </a:extLst>
          </p:cNvPr>
          <p:cNvCxnSpPr/>
          <p:nvPr/>
        </p:nvCxnSpPr>
        <p:spPr>
          <a:xfrm>
            <a:off x="1089660" y="2707497"/>
            <a:ext cx="4701092" cy="0"/>
          </a:xfrm>
          <a:prstGeom prst="line">
            <a:avLst/>
          </a:prstGeom>
          <a:ln w="12700">
            <a:solidFill>
              <a:srgbClr val="00B0F0">
                <a:alpha val="2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线连接符 12">
            <a:extLst>
              <a:ext uri="{FF2B5EF4-FFF2-40B4-BE49-F238E27FC236}">
                <a16:creationId xmlns:a16="http://schemas.microsoft.com/office/drawing/2014/main" id="{EFD20B04-B1F2-8349-A9A9-E7AF0AEAF2B0}"/>
              </a:ext>
            </a:extLst>
          </p:cNvPr>
          <p:cNvCxnSpPr/>
          <p:nvPr/>
        </p:nvCxnSpPr>
        <p:spPr>
          <a:xfrm>
            <a:off x="1089660" y="3232036"/>
            <a:ext cx="4701092" cy="0"/>
          </a:xfrm>
          <a:prstGeom prst="line">
            <a:avLst/>
          </a:prstGeom>
          <a:ln w="12700">
            <a:solidFill>
              <a:srgbClr val="00B0F0">
                <a:alpha val="2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线连接符 13">
            <a:extLst>
              <a:ext uri="{FF2B5EF4-FFF2-40B4-BE49-F238E27FC236}">
                <a16:creationId xmlns:a16="http://schemas.microsoft.com/office/drawing/2014/main" id="{8DDBA095-4BF0-A240-BCAA-21DF719147B0}"/>
              </a:ext>
            </a:extLst>
          </p:cNvPr>
          <p:cNvCxnSpPr/>
          <p:nvPr/>
        </p:nvCxnSpPr>
        <p:spPr>
          <a:xfrm>
            <a:off x="1089660" y="3763664"/>
            <a:ext cx="4701092" cy="0"/>
          </a:xfrm>
          <a:prstGeom prst="line">
            <a:avLst/>
          </a:prstGeom>
          <a:ln w="12700">
            <a:solidFill>
              <a:srgbClr val="00B0F0">
                <a:alpha val="2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线连接符 14">
            <a:extLst>
              <a:ext uri="{FF2B5EF4-FFF2-40B4-BE49-F238E27FC236}">
                <a16:creationId xmlns:a16="http://schemas.microsoft.com/office/drawing/2014/main" id="{F1A573CB-895C-F74A-ABBE-ADD166BE20EB}"/>
              </a:ext>
            </a:extLst>
          </p:cNvPr>
          <p:cNvCxnSpPr/>
          <p:nvPr/>
        </p:nvCxnSpPr>
        <p:spPr>
          <a:xfrm>
            <a:off x="1089660" y="4635533"/>
            <a:ext cx="4701092" cy="0"/>
          </a:xfrm>
          <a:prstGeom prst="line">
            <a:avLst/>
          </a:prstGeom>
          <a:ln w="12700">
            <a:solidFill>
              <a:srgbClr val="00B0F0">
                <a:alpha val="2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15">
            <a:extLst>
              <a:ext uri="{FF2B5EF4-FFF2-40B4-BE49-F238E27FC236}">
                <a16:creationId xmlns:a16="http://schemas.microsoft.com/office/drawing/2014/main" id="{E04F9030-4D39-2345-871E-1DB8E0CCBED3}"/>
              </a:ext>
            </a:extLst>
          </p:cNvPr>
          <p:cNvCxnSpPr/>
          <p:nvPr/>
        </p:nvCxnSpPr>
        <p:spPr>
          <a:xfrm>
            <a:off x="1089660" y="5252221"/>
            <a:ext cx="4701092" cy="0"/>
          </a:xfrm>
          <a:prstGeom prst="line">
            <a:avLst/>
          </a:prstGeom>
          <a:ln w="12700">
            <a:solidFill>
              <a:srgbClr val="00B0F0">
                <a:alpha val="2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8563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233284C-A4D8-EF4F-8874-81DC54779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7342DB5-709A-B64C-852A-1CBEAE423A40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B242A84-D0BF-C14A-9839-6067BA515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</a:t>
            </a:fld>
            <a:endParaRPr lang="zh-CN" altLang="en-US" dirty="0"/>
          </a:p>
        </p:txBody>
      </p:sp>
      <p:cxnSp>
        <p:nvCxnSpPr>
          <p:cNvPr id="5" name="直线连接符 4">
            <a:extLst>
              <a:ext uri="{FF2B5EF4-FFF2-40B4-BE49-F238E27FC236}">
                <a16:creationId xmlns:a16="http://schemas.microsoft.com/office/drawing/2014/main" id="{2F586C68-1F64-9E40-B4E8-478048F9FDF6}"/>
              </a:ext>
            </a:extLst>
          </p:cNvPr>
          <p:cNvCxnSpPr>
            <a:cxnSpLocks/>
          </p:cNvCxnSpPr>
          <p:nvPr/>
        </p:nvCxnSpPr>
        <p:spPr>
          <a:xfrm flipV="1">
            <a:off x="6426962" y="3084138"/>
            <a:ext cx="3297986" cy="1275692"/>
          </a:xfrm>
          <a:prstGeom prst="line">
            <a:avLst/>
          </a:prstGeom>
          <a:ln w="25400">
            <a:solidFill>
              <a:schemeClr val="bg1">
                <a:alpha val="26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7">
            <a:extLst>
              <a:ext uri="{FF2B5EF4-FFF2-40B4-BE49-F238E27FC236}">
                <a16:creationId xmlns:a16="http://schemas.microsoft.com/office/drawing/2014/main" id="{1E6D620B-19EC-E049-BF01-F7A0138C4FFA}"/>
              </a:ext>
            </a:extLst>
          </p:cNvPr>
          <p:cNvCxnSpPr>
            <a:cxnSpLocks/>
            <a:endCxn id="29" idx="2"/>
          </p:cNvCxnSpPr>
          <p:nvPr/>
        </p:nvCxnSpPr>
        <p:spPr>
          <a:xfrm>
            <a:off x="2821268" y="3117519"/>
            <a:ext cx="2689444" cy="1178783"/>
          </a:xfrm>
          <a:prstGeom prst="line">
            <a:avLst/>
          </a:prstGeom>
          <a:ln w="25400">
            <a:solidFill>
              <a:schemeClr val="bg1">
                <a:alpha val="26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20">
            <a:extLst>
              <a:ext uri="{FF2B5EF4-FFF2-40B4-BE49-F238E27FC236}">
                <a16:creationId xmlns:a16="http://schemas.microsoft.com/office/drawing/2014/main" id="{F9DFD8F3-ED88-0048-AE43-4A901B63357F}"/>
              </a:ext>
            </a:extLst>
          </p:cNvPr>
          <p:cNvSpPr txBox="1"/>
          <p:nvPr/>
        </p:nvSpPr>
        <p:spPr>
          <a:xfrm>
            <a:off x="1910474" y="3859745"/>
            <a:ext cx="12330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Bandwidth</a:t>
            </a:r>
            <a:endParaRPr lang="zh-CN" altLang="en-US" sz="16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4" name="组合 11">
            <a:extLst>
              <a:ext uri="{FF2B5EF4-FFF2-40B4-BE49-F238E27FC236}">
                <a16:creationId xmlns:a16="http://schemas.microsoft.com/office/drawing/2014/main" id="{E1E3581A-9E66-7D44-B981-7044B572BB38}"/>
              </a:ext>
            </a:extLst>
          </p:cNvPr>
          <p:cNvGrpSpPr/>
          <p:nvPr/>
        </p:nvGrpSpPr>
        <p:grpSpPr>
          <a:xfrm>
            <a:off x="1933401" y="2341163"/>
            <a:ext cx="1334817" cy="1334816"/>
            <a:chOff x="1212681" y="1932972"/>
            <a:chExt cx="2586942" cy="2586942"/>
          </a:xfrm>
        </p:grpSpPr>
        <p:sp>
          <p:nvSpPr>
            <p:cNvPr id="25" name="椭圆 13">
              <a:extLst>
                <a:ext uri="{FF2B5EF4-FFF2-40B4-BE49-F238E27FC236}">
                  <a16:creationId xmlns:a16="http://schemas.microsoft.com/office/drawing/2014/main" id="{4A9F57F0-8671-9E42-A201-ACA55970D866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00B0F0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6" name="椭圆 14">
              <a:extLst>
                <a:ext uri="{FF2B5EF4-FFF2-40B4-BE49-F238E27FC236}">
                  <a16:creationId xmlns:a16="http://schemas.microsoft.com/office/drawing/2014/main" id="{9825573F-F230-EF42-8517-28D5559DC400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27" name="组合 11">
            <a:extLst>
              <a:ext uri="{FF2B5EF4-FFF2-40B4-BE49-F238E27FC236}">
                <a16:creationId xmlns:a16="http://schemas.microsoft.com/office/drawing/2014/main" id="{690DFB7E-FA4F-D54B-9E16-C314DA58FF98}"/>
              </a:ext>
            </a:extLst>
          </p:cNvPr>
          <p:cNvGrpSpPr/>
          <p:nvPr/>
        </p:nvGrpSpPr>
        <p:grpSpPr>
          <a:xfrm>
            <a:off x="5428592" y="3628894"/>
            <a:ext cx="1334817" cy="1334816"/>
            <a:chOff x="1212681" y="1932972"/>
            <a:chExt cx="2586942" cy="2586942"/>
          </a:xfrm>
        </p:grpSpPr>
        <p:sp>
          <p:nvSpPr>
            <p:cNvPr id="28" name="椭圆 13">
              <a:extLst>
                <a:ext uri="{FF2B5EF4-FFF2-40B4-BE49-F238E27FC236}">
                  <a16:creationId xmlns:a16="http://schemas.microsoft.com/office/drawing/2014/main" id="{C31CDFD5-8532-D641-8A64-4C53B301AC1A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chemeClr val="accent6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9" name="椭圆 14">
              <a:extLst>
                <a:ext uri="{FF2B5EF4-FFF2-40B4-BE49-F238E27FC236}">
                  <a16:creationId xmlns:a16="http://schemas.microsoft.com/office/drawing/2014/main" id="{EDB827D0-66A5-5246-99AC-04E049F0965A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30" name="组合 11">
            <a:extLst>
              <a:ext uri="{FF2B5EF4-FFF2-40B4-BE49-F238E27FC236}">
                <a16:creationId xmlns:a16="http://schemas.microsoft.com/office/drawing/2014/main" id="{37DC2CFA-3569-084F-A0BF-EFD0F06FFFDF}"/>
              </a:ext>
            </a:extLst>
          </p:cNvPr>
          <p:cNvGrpSpPr/>
          <p:nvPr/>
        </p:nvGrpSpPr>
        <p:grpSpPr>
          <a:xfrm>
            <a:off x="9057539" y="2401061"/>
            <a:ext cx="1334817" cy="1334816"/>
            <a:chOff x="1212681" y="1932972"/>
            <a:chExt cx="2586942" cy="2586942"/>
          </a:xfrm>
        </p:grpSpPr>
        <p:sp>
          <p:nvSpPr>
            <p:cNvPr id="31" name="椭圆 13">
              <a:extLst>
                <a:ext uri="{FF2B5EF4-FFF2-40B4-BE49-F238E27FC236}">
                  <a16:creationId xmlns:a16="http://schemas.microsoft.com/office/drawing/2014/main" id="{5167B650-7D0E-DD4A-8C15-77CB13E5AEE1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0070C0">
                <a:alpha val="4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2" name="椭圆 14">
              <a:extLst>
                <a:ext uri="{FF2B5EF4-FFF2-40B4-BE49-F238E27FC236}">
                  <a16:creationId xmlns:a16="http://schemas.microsoft.com/office/drawing/2014/main" id="{CF95DC6A-F071-504C-8372-978CF8EF3DF2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pic>
        <p:nvPicPr>
          <p:cNvPr id="40" name="Graphic 11" descr="Computer">
            <a:extLst>
              <a:ext uri="{FF2B5EF4-FFF2-40B4-BE49-F238E27FC236}">
                <a16:creationId xmlns:a16="http://schemas.microsoft.com/office/drawing/2014/main" id="{BFA6F765-A321-404B-A11B-60E13B1167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99600" y="2767089"/>
            <a:ext cx="634098" cy="634098"/>
          </a:xfrm>
          <a:prstGeom prst="rect">
            <a:avLst/>
          </a:prstGeom>
          <a:effectLst/>
        </p:spPr>
      </p:pic>
      <p:sp>
        <p:nvSpPr>
          <p:cNvPr id="53" name="TextBox 20">
            <a:extLst>
              <a:ext uri="{FF2B5EF4-FFF2-40B4-BE49-F238E27FC236}">
                <a16:creationId xmlns:a16="http://schemas.microsoft.com/office/drawing/2014/main" id="{51D769A2-75BD-C649-B9B9-99B0A25C1DAF}"/>
              </a:ext>
            </a:extLst>
          </p:cNvPr>
          <p:cNvSpPr txBox="1"/>
          <p:nvPr/>
        </p:nvSpPr>
        <p:spPr>
          <a:xfrm>
            <a:off x="4802116" y="2383841"/>
            <a:ext cx="25877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Traffic Identification</a:t>
            </a:r>
            <a:endParaRPr lang="zh-CN" altLang="en-US" sz="16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6" name="TextBox 20">
            <a:extLst>
              <a:ext uri="{FF2B5EF4-FFF2-40B4-BE49-F238E27FC236}">
                <a16:creationId xmlns:a16="http://schemas.microsoft.com/office/drawing/2014/main" id="{50E5867D-343B-AA4A-912E-2A6770C645A4}"/>
              </a:ext>
            </a:extLst>
          </p:cNvPr>
          <p:cNvSpPr txBox="1"/>
          <p:nvPr/>
        </p:nvSpPr>
        <p:spPr>
          <a:xfrm>
            <a:off x="9093235" y="3924546"/>
            <a:ext cx="12170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IP Address</a:t>
            </a:r>
            <a:endParaRPr lang="zh-CN" altLang="en-US" sz="16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id="{0BAEC4FF-CCB6-1D4D-9314-F886FFD7D759}"/>
              </a:ext>
            </a:extLst>
          </p:cNvPr>
          <p:cNvSpPr/>
          <p:nvPr/>
        </p:nvSpPr>
        <p:spPr>
          <a:xfrm>
            <a:off x="579651" y="209934"/>
            <a:ext cx="89979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– What is Visible Without SSL Decryption</a:t>
            </a:r>
          </a:p>
        </p:txBody>
      </p:sp>
      <p:sp>
        <p:nvSpPr>
          <p:cNvPr id="13" name="TextBox 23">
            <a:extLst>
              <a:ext uri="{FF2B5EF4-FFF2-40B4-BE49-F238E27FC236}">
                <a16:creationId xmlns:a16="http://schemas.microsoft.com/office/drawing/2014/main" id="{A29FCD96-4F15-480C-AF9B-9A937FDCB25F}"/>
              </a:ext>
            </a:extLst>
          </p:cNvPr>
          <p:cNvSpPr txBox="1"/>
          <p:nvPr/>
        </p:nvSpPr>
        <p:spPr>
          <a:xfrm>
            <a:off x="8674542" y="4307886"/>
            <a:ext cx="20383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Source, destination, port and protocol</a:t>
            </a:r>
          </a:p>
          <a:p>
            <a:pPr algn="ctr"/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TextBox 23">
            <a:extLst>
              <a:ext uri="{FF2B5EF4-FFF2-40B4-BE49-F238E27FC236}">
                <a16:creationId xmlns:a16="http://schemas.microsoft.com/office/drawing/2014/main" id="{491F8656-F105-4EE7-B9A3-27383ADBA509}"/>
              </a:ext>
            </a:extLst>
          </p:cNvPr>
          <p:cNvSpPr txBox="1"/>
          <p:nvPr/>
        </p:nvSpPr>
        <p:spPr>
          <a:xfrm>
            <a:off x="5047516" y="2780935"/>
            <a:ext cx="209696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Discover who is causing issues and where they are. 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TextBox 23">
            <a:extLst>
              <a:ext uri="{FF2B5EF4-FFF2-40B4-BE49-F238E27FC236}">
                <a16:creationId xmlns:a16="http://schemas.microsoft.com/office/drawing/2014/main" id="{1EDDFF3F-91B9-47BF-85B5-2CBB0734F07A}"/>
              </a:ext>
            </a:extLst>
          </p:cNvPr>
          <p:cNvSpPr txBox="1"/>
          <p:nvPr/>
        </p:nvSpPr>
        <p:spPr>
          <a:xfrm>
            <a:off x="1307919" y="4276244"/>
            <a:ext cx="25249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How much bandwidth is used for productive or non-productive activities? 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2" name="组合 214">
            <a:extLst>
              <a:ext uri="{FF2B5EF4-FFF2-40B4-BE49-F238E27FC236}">
                <a16:creationId xmlns:a16="http://schemas.microsoft.com/office/drawing/2014/main" id="{E316B03C-929B-48B4-B2D7-2929D1D96D6A}"/>
              </a:ext>
            </a:extLst>
          </p:cNvPr>
          <p:cNvGrpSpPr/>
          <p:nvPr/>
        </p:nvGrpSpPr>
        <p:grpSpPr>
          <a:xfrm>
            <a:off x="2352835" y="2740186"/>
            <a:ext cx="495948" cy="460524"/>
            <a:chOff x="9721850" y="5453062"/>
            <a:chExt cx="577850" cy="536576"/>
          </a:xfrm>
        </p:grpSpPr>
        <p:sp>
          <p:nvSpPr>
            <p:cNvPr id="54" name="Freeform 35">
              <a:extLst>
                <a:ext uri="{FF2B5EF4-FFF2-40B4-BE49-F238E27FC236}">
                  <a16:creationId xmlns:a16="http://schemas.microsoft.com/office/drawing/2014/main" id="{9A104178-C1E0-49C1-8701-BCCFEC6311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25025" y="5959475"/>
              <a:ext cx="574675" cy="30163"/>
            </a:xfrm>
            <a:custGeom>
              <a:avLst/>
              <a:gdLst>
                <a:gd name="T0" fmla="*/ 146 w 150"/>
                <a:gd name="T1" fmla="*/ 8 h 8"/>
                <a:gd name="T2" fmla="*/ 5 w 150"/>
                <a:gd name="T3" fmla="*/ 8 h 8"/>
                <a:gd name="T4" fmla="*/ 0 w 150"/>
                <a:gd name="T5" fmla="*/ 4 h 8"/>
                <a:gd name="T6" fmla="*/ 5 w 150"/>
                <a:gd name="T7" fmla="*/ 0 h 8"/>
                <a:gd name="T8" fmla="*/ 146 w 150"/>
                <a:gd name="T9" fmla="*/ 0 h 8"/>
                <a:gd name="T10" fmla="*/ 150 w 150"/>
                <a:gd name="T11" fmla="*/ 4 h 8"/>
                <a:gd name="T12" fmla="*/ 146 w 150"/>
                <a:gd name="T13" fmla="*/ 8 h 8"/>
                <a:gd name="T14" fmla="*/ 146 w 150"/>
                <a:gd name="T15" fmla="*/ 8 h 8"/>
                <a:gd name="T16" fmla="*/ 146 w 150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8">
                  <a:moveTo>
                    <a:pt x="146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8" y="0"/>
                    <a:pt x="150" y="2"/>
                    <a:pt x="150" y="4"/>
                  </a:cubicBezTo>
                  <a:cubicBezTo>
                    <a:pt x="150" y="6"/>
                    <a:pt x="148" y="8"/>
                    <a:pt x="146" y="8"/>
                  </a:cubicBezTo>
                  <a:close/>
                  <a:moveTo>
                    <a:pt x="146" y="8"/>
                  </a:moveTo>
                  <a:cubicBezTo>
                    <a:pt x="146" y="8"/>
                    <a:pt x="146" y="8"/>
                    <a:pt x="146" y="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36">
              <a:extLst>
                <a:ext uri="{FF2B5EF4-FFF2-40B4-BE49-F238E27FC236}">
                  <a16:creationId xmlns:a16="http://schemas.microsoft.com/office/drawing/2014/main" id="{4804BF04-F91A-4B90-AC01-81491D06C7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21850" y="5453062"/>
              <a:ext cx="577850" cy="284163"/>
            </a:xfrm>
            <a:custGeom>
              <a:avLst/>
              <a:gdLst>
                <a:gd name="T0" fmla="*/ 5 w 151"/>
                <a:gd name="T1" fmla="*/ 74 h 74"/>
                <a:gd name="T2" fmla="*/ 2 w 151"/>
                <a:gd name="T3" fmla="*/ 72 h 74"/>
                <a:gd name="T4" fmla="*/ 3 w 151"/>
                <a:gd name="T5" fmla="*/ 66 h 74"/>
                <a:gd name="T6" fmla="*/ 58 w 151"/>
                <a:gd name="T7" fmla="*/ 25 h 74"/>
                <a:gd name="T8" fmla="*/ 63 w 151"/>
                <a:gd name="T9" fmla="*/ 25 h 74"/>
                <a:gd name="T10" fmla="*/ 90 w 151"/>
                <a:gd name="T11" fmla="*/ 41 h 74"/>
                <a:gd name="T12" fmla="*/ 144 w 151"/>
                <a:gd name="T13" fmla="*/ 2 h 74"/>
                <a:gd name="T14" fmla="*/ 150 w 151"/>
                <a:gd name="T15" fmla="*/ 3 h 74"/>
                <a:gd name="T16" fmla="*/ 149 w 151"/>
                <a:gd name="T17" fmla="*/ 9 h 74"/>
                <a:gd name="T18" fmla="*/ 93 w 151"/>
                <a:gd name="T19" fmla="*/ 50 h 74"/>
                <a:gd name="T20" fmla="*/ 88 w 151"/>
                <a:gd name="T21" fmla="*/ 50 h 74"/>
                <a:gd name="T22" fmla="*/ 61 w 151"/>
                <a:gd name="T23" fmla="*/ 34 h 74"/>
                <a:gd name="T24" fmla="*/ 8 w 151"/>
                <a:gd name="T25" fmla="*/ 73 h 74"/>
                <a:gd name="T26" fmla="*/ 5 w 151"/>
                <a:gd name="T27" fmla="*/ 74 h 74"/>
                <a:gd name="T28" fmla="*/ 5 w 151"/>
                <a:gd name="T29" fmla="*/ 74 h 74"/>
                <a:gd name="T30" fmla="*/ 5 w 151"/>
                <a:gd name="T3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1" h="74">
                  <a:moveTo>
                    <a:pt x="5" y="74"/>
                  </a:moveTo>
                  <a:cubicBezTo>
                    <a:pt x="4" y="74"/>
                    <a:pt x="3" y="74"/>
                    <a:pt x="2" y="72"/>
                  </a:cubicBezTo>
                  <a:cubicBezTo>
                    <a:pt x="0" y="70"/>
                    <a:pt x="1" y="68"/>
                    <a:pt x="3" y="66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60" y="24"/>
                    <a:pt x="62" y="24"/>
                    <a:pt x="63" y="25"/>
                  </a:cubicBezTo>
                  <a:cubicBezTo>
                    <a:pt x="90" y="41"/>
                    <a:pt x="90" y="41"/>
                    <a:pt x="90" y="41"/>
                  </a:cubicBezTo>
                  <a:cubicBezTo>
                    <a:pt x="144" y="2"/>
                    <a:pt x="144" y="2"/>
                    <a:pt x="144" y="2"/>
                  </a:cubicBezTo>
                  <a:cubicBezTo>
                    <a:pt x="146" y="0"/>
                    <a:pt x="148" y="1"/>
                    <a:pt x="150" y="3"/>
                  </a:cubicBezTo>
                  <a:cubicBezTo>
                    <a:pt x="151" y="4"/>
                    <a:pt x="151" y="7"/>
                    <a:pt x="149" y="9"/>
                  </a:cubicBezTo>
                  <a:cubicBezTo>
                    <a:pt x="93" y="50"/>
                    <a:pt x="93" y="50"/>
                    <a:pt x="93" y="50"/>
                  </a:cubicBezTo>
                  <a:cubicBezTo>
                    <a:pt x="92" y="51"/>
                    <a:pt x="90" y="51"/>
                    <a:pt x="88" y="50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7" y="74"/>
                    <a:pt x="6" y="74"/>
                    <a:pt x="5" y="74"/>
                  </a:cubicBezTo>
                  <a:close/>
                  <a:moveTo>
                    <a:pt x="5" y="74"/>
                  </a:moveTo>
                  <a:cubicBezTo>
                    <a:pt x="5" y="74"/>
                    <a:pt x="5" y="74"/>
                    <a:pt x="5" y="7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37">
              <a:extLst>
                <a:ext uri="{FF2B5EF4-FFF2-40B4-BE49-F238E27FC236}">
                  <a16:creationId xmlns:a16="http://schemas.microsoft.com/office/drawing/2014/main" id="{3F6E9383-F449-4B86-8F78-B2A988A094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63125" y="5778500"/>
              <a:ext cx="46038" cy="123825"/>
            </a:xfrm>
            <a:custGeom>
              <a:avLst/>
              <a:gdLst>
                <a:gd name="T0" fmla="*/ 6 w 12"/>
                <a:gd name="T1" fmla="*/ 32 h 32"/>
                <a:gd name="T2" fmla="*/ 0 w 12"/>
                <a:gd name="T3" fmla="*/ 26 h 32"/>
                <a:gd name="T4" fmla="*/ 0 w 12"/>
                <a:gd name="T5" fmla="*/ 5 h 32"/>
                <a:gd name="T6" fmla="*/ 6 w 12"/>
                <a:gd name="T7" fmla="*/ 0 h 32"/>
                <a:gd name="T8" fmla="*/ 12 w 12"/>
                <a:gd name="T9" fmla="*/ 5 h 32"/>
                <a:gd name="T10" fmla="*/ 12 w 12"/>
                <a:gd name="T11" fmla="*/ 26 h 32"/>
                <a:gd name="T12" fmla="*/ 6 w 12"/>
                <a:gd name="T13" fmla="*/ 32 h 32"/>
                <a:gd name="T14" fmla="*/ 6 w 12"/>
                <a:gd name="T15" fmla="*/ 32 h 32"/>
                <a:gd name="T16" fmla="*/ 6 w 12"/>
                <a:gd name="T17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32">
                  <a:moveTo>
                    <a:pt x="6" y="32"/>
                  </a:moveTo>
                  <a:cubicBezTo>
                    <a:pt x="3" y="32"/>
                    <a:pt x="0" y="29"/>
                    <a:pt x="0" y="2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0" y="0"/>
                    <a:pt x="12" y="2"/>
                    <a:pt x="12" y="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9"/>
                    <a:pt x="10" y="32"/>
                    <a:pt x="6" y="32"/>
                  </a:cubicBezTo>
                  <a:close/>
                  <a:moveTo>
                    <a:pt x="6" y="32"/>
                  </a:moveTo>
                  <a:cubicBezTo>
                    <a:pt x="6" y="32"/>
                    <a:pt x="6" y="32"/>
                    <a:pt x="6" y="3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38">
              <a:extLst>
                <a:ext uri="{FF2B5EF4-FFF2-40B4-BE49-F238E27FC236}">
                  <a16:creationId xmlns:a16="http://schemas.microsoft.com/office/drawing/2014/main" id="{3BF88A22-7C3D-4301-BB69-DB81047598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79013" y="5732463"/>
              <a:ext cx="46038" cy="169863"/>
            </a:xfrm>
            <a:custGeom>
              <a:avLst/>
              <a:gdLst>
                <a:gd name="T0" fmla="*/ 6 w 12"/>
                <a:gd name="T1" fmla="*/ 44 h 44"/>
                <a:gd name="T2" fmla="*/ 0 w 12"/>
                <a:gd name="T3" fmla="*/ 38 h 44"/>
                <a:gd name="T4" fmla="*/ 0 w 12"/>
                <a:gd name="T5" fmla="*/ 6 h 44"/>
                <a:gd name="T6" fmla="*/ 6 w 12"/>
                <a:gd name="T7" fmla="*/ 0 h 44"/>
                <a:gd name="T8" fmla="*/ 12 w 12"/>
                <a:gd name="T9" fmla="*/ 6 h 44"/>
                <a:gd name="T10" fmla="*/ 12 w 12"/>
                <a:gd name="T11" fmla="*/ 38 h 44"/>
                <a:gd name="T12" fmla="*/ 6 w 12"/>
                <a:gd name="T13" fmla="*/ 44 h 44"/>
                <a:gd name="T14" fmla="*/ 6 w 12"/>
                <a:gd name="T15" fmla="*/ 44 h 44"/>
                <a:gd name="T16" fmla="*/ 6 w 12"/>
                <a:gd name="T1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44">
                  <a:moveTo>
                    <a:pt x="6" y="44"/>
                  </a:moveTo>
                  <a:cubicBezTo>
                    <a:pt x="2" y="44"/>
                    <a:pt x="0" y="41"/>
                    <a:pt x="0" y="3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9" y="0"/>
                    <a:pt x="12" y="2"/>
                    <a:pt x="12" y="6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41"/>
                    <a:pt x="9" y="44"/>
                    <a:pt x="6" y="44"/>
                  </a:cubicBezTo>
                  <a:close/>
                  <a:moveTo>
                    <a:pt x="6" y="44"/>
                  </a:moveTo>
                  <a:cubicBezTo>
                    <a:pt x="6" y="44"/>
                    <a:pt x="6" y="44"/>
                    <a:pt x="6" y="4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39">
              <a:extLst>
                <a:ext uri="{FF2B5EF4-FFF2-40B4-BE49-F238E27FC236}">
                  <a16:creationId xmlns:a16="http://schemas.microsoft.com/office/drawing/2014/main" id="{340B99A9-BEAC-45C1-8F34-48957928DA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90138" y="5699125"/>
              <a:ext cx="46038" cy="203200"/>
            </a:xfrm>
            <a:custGeom>
              <a:avLst/>
              <a:gdLst>
                <a:gd name="T0" fmla="*/ 6 w 12"/>
                <a:gd name="T1" fmla="*/ 53 h 53"/>
                <a:gd name="T2" fmla="*/ 0 w 12"/>
                <a:gd name="T3" fmla="*/ 47 h 53"/>
                <a:gd name="T4" fmla="*/ 0 w 12"/>
                <a:gd name="T5" fmla="*/ 6 h 53"/>
                <a:gd name="T6" fmla="*/ 6 w 12"/>
                <a:gd name="T7" fmla="*/ 0 h 53"/>
                <a:gd name="T8" fmla="*/ 12 w 12"/>
                <a:gd name="T9" fmla="*/ 6 h 53"/>
                <a:gd name="T10" fmla="*/ 12 w 12"/>
                <a:gd name="T11" fmla="*/ 47 h 53"/>
                <a:gd name="T12" fmla="*/ 6 w 12"/>
                <a:gd name="T13" fmla="*/ 53 h 53"/>
                <a:gd name="T14" fmla="*/ 6 w 12"/>
                <a:gd name="T15" fmla="*/ 53 h 53"/>
                <a:gd name="T16" fmla="*/ 6 w 12"/>
                <a:gd name="T17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53">
                  <a:moveTo>
                    <a:pt x="6" y="53"/>
                  </a:moveTo>
                  <a:cubicBezTo>
                    <a:pt x="3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3"/>
                    <a:pt x="12" y="6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50"/>
                    <a:pt x="9" y="53"/>
                    <a:pt x="6" y="53"/>
                  </a:cubicBezTo>
                  <a:close/>
                  <a:moveTo>
                    <a:pt x="6" y="53"/>
                  </a:moveTo>
                  <a:cubicBezTo>
                    <a:pt x="6" y="53"/>
                    <a:pt x="6" y="53"/>
                    <a:pt x="6" y="5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40">
              <a:extLst>
                <a:ext uri="{FF2B5EF4-FFF2-40B4-BE49-F238E27FC236}">
                  <a16:creationId xmlns:a16="http://schemas.microsoft.com/office/drawing/2014/main" id="{B2EC863E-784A-440E-BDD4-5B682866126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104438" y="5710238"/>
              <a:ext cx="42863" cy="192088"/>
            </a:xfrm>
            <a:custGeom>
              <a:avLst/>
              <a:gdLst>
                <a:gd name="T0" fmla="*/ 6 w 11"/>
                <a:gd name="T1" fmla="*/ 50 h 50"/>
                <a:gd name="T2" fmla="*/ 0 w 11"/>
                <a:gd name="T3" fmla="*/ 44 h 50"/>
                <a:gd name="T4" fmla="*/ 0 w 11"/>
                <a:gd name="T5" fmla="*/ 6 h 50"/>
                <a:gd name="T6" fmla="*/ 6 w 11"/>
                <a:gd name="T7" fmla="*/ 0 h 50"/>
                <a:gd name="T8" fmla="*/ 11 w 11"/>
                <a:gd name="T9" fmla="*/ 6 h 50"/>
                <a:gd name="T10" fmla="*/ 11 w 11"/>
                <a:gd name="T11" fmla="*/ 44 h 50"/>
                <a:gd name="T12" fmla="*/ 6 w 11"/>
                <a:gd name="T13" fmla="*/ 50 h 50"/>
                <a:gd name="T14" fmla="*/ 6 w 11"/>
                <a:gd name="T15" fmla="*/ 50 h 50"/>
                <a:gd name="T16" fmla="*/ 6 w 11"/>
                <a:gd name="T17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0">
                  <a:moveTo>
                    <a:pt x="6" y="50"/>
                  </a:moveTo>
                  <a:cubicBezTo>
                    <a:pt x="2" y="50"/>
                    <a:pt x="0" y="47"/>
                    <a:pt x="0" y="4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9" y="0"/>
                    <a:pt x="11" y="3"/>
                    <a:pt x="11" y="6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11" y="47"/>
                    <a:pt x="9" y="50"/>
                    <a:pt x="6" y="50"/>
                  </a:cubicBezTo>
                  <a:close/>
                  <a:moveTo>
                    <a:pt x="6" y="50"/>
                  </a:moveTo>
                  <a:cubicBezTo>
                    <a:pt x="6" y="50"/>
                    <a:pt x="6" y="50"/>
                    <a:pt x="6" y="5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41">
              <a:extLst>
                <a:ext uri="{FF2B5EF4-FFF2-40B4-BE49-F238E27FC236}">
                  <a16:creationId xmlns:a16="http://schemas.microsoft.com/office/drawing/2014/main" id="{22DE4917-31C4-4958-A79C-35B4595DF4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15563" y="5618163"/>
              <a:ext cx="46038" cy="284163"/>
            </a:xfrm>
            <a:custGeom>
              <a:avLst/>
              <a:gdLst>
                <a:gd name="T0" fmla="*/ 6 w 12"/>
                <a:gd name="T1" fmla="*/ 74 h 74"/>
                <a:gd name="T2" fmla="*/ 0 w 12"/>
                <a:gd name="T3" fmla="*/ 68 h 74"/>
                <a:gd name="T4" fmla="*/ 0 w 12"/>
                <a:gd name="T5" fmla="*/ 6 h 74"/>
                <a:gd name="T6" fmla="*/ 6 w 12"/>
                <a:gd name="T7" fmla="*/ 0 h 74"/>
                <a:gd name="T8" fmla="*/ 12 w 12"/>
                <a:gd name="T9" fmla="*/ 6 h 74"/>
                <a:gd name="T10" fmla="*/ 12 w 12"/>
                <a:gd name="T11" fmla="*/ 68 h 74"/>
                <a:gd name="T12" fmla="*/ 6 w 12"/>
                <a:gd name="T13" fmla="*/ 74 h 74"/>
                <a:gd name="T14" fmla="*/ 6 w 12"/>
                <a:gd name="T15" fmla="*/ 74 h 74"/>
                <a:gd name="T16" fmla="*/ 6 w 12"/>
                <a:gd name="T17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74">
                  <a:moveTo>
                    <a:pt x="6" y="74"/>
                  </a:moveTo>
                  <a:cubicBezTo>
                    <a:pt x="3" y="74"/>
                    <a:pt x="0" y="71"/>
                    <a:pt x="0" y="6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3"/>
                    <a:pt x="12" y="6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2" y="71"/>
                    <a:pt x="9" y="74"/>
                    <a:pt x="6" y="74"/>
                  </a:cubicBezTo>
                  <a:close/>
                  <a:moveTo>
                    <a:pt x="6" y="74"/>
                  </a:moveTo>
                  <a:cubicBezTo>
                    <a:pt x="6" y="74"/>
                    <a:pt x="6" y="74"/>
                    <a:pt x="6" y="7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67" name="组合 222">
            <a:extLst>
              <a:ext uri="{FF2B5EF4-FFF2-40B4-BE49-F238E27FC236}">
                <a16:creationId xmlns:a16="http://schemas.microsoft.com/office/drawing/2014/main" id="{3B19257C-6CBB-45E4-A0AB-42810C41080B}"/>
              </a:ext>
            </a:extLst>
          </p:cNvPr>
          <p:cNvGrpSpPr/>
          <p:nvPr/>
        </p:nvGrpSpPr>
        <p:grpSpPr>
          <a:xfrm>
            <a:off x="5858465" y="4028307"/>
            <a:ext cx="443531" cy="538570"/>
            <a:chOff x="5748338" y="1277938"/>
            <a:chExt cx="504825" cy="590550"/>
          </a:xfrm>
        </p:grpSpPr>
        <p:sp>
          <p:nvSpPr>
            <p:cNvPr id="68" name="Freeform 22">
              <a:extLst>
                <a:ext uri="{FF2B5EF4-FFF2-40B4-BE49-F238E27FC236}">
                  <a16:creationId xmlns:a16="http://schemas.microsoft.com/office/drawing/2014/main" id="{197A2C6D-42E8-4EA2-8A41-905F46D907F7}"/>
                </a:ext>
              </a:extLst>
            </p:cNvPr>
            <p:cNvSpPr/>
            <p:nvPr/>
          </p:nvSpPr>
          <p:spPr bwMode="auto">
            <a:xfrm>
              <a:off x="5748338" y="1277938"/>
              <a:ext cx="196850" cy="569912"/>
            </a:xfrm>
            <a:custGeom>
              <a:avLst/>
              <a:gdLst>
                <a:gd name="T0" fmla="*/ 124 w 124"/>
                <a:gd name="T1" fmla="*/ 359 h 359"/>
                <a:gd name="T2" fmla="*/ 68 w 124"/>
                <a:gd name="T3" fmla="*/ 359 h 359"/>
                <a:gd name="T4" fmla="*/ 68 w 124"/>
                <a:gd name="T5" fmla="*/ 125 h 359"/>
                <a:gd name="T6" fmla="*/ 0 w 124"/>
                <a:gd name="T7" fmla="*/ 125 h 359"/>
                <a:gd name="T8" fmla="*/ 124 w 124"/>
                <a:gd name="T9" fmla="*/ 0 h 359"/>
                <a:gd name="T10" fmla="*/ 124 w 124"/>
                <a:gd name="T11" fmla="*/ 359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4" h="359">
                  <a:moveTo>
                    <a:pt x="124" y="359"/>
                  </a:moveTo>
                  <a:lnTo>
                    <a:pt x="68" y="359"/>
                  </a:lnTo>
                  <a:lnTo>
                    <a:pt x="68" y="125"/>
                  </a:lnTo>
                  <a:lnTo>
                    <a:pt x="0" y="125"/>
                  </a:lnTo>
                  <a:lnTo>
                    <a:pt x="124" y="0"/>
                  </a:lnTo>
                  <a:lnTo>
                    <a:pt x="124" y="35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23">
              <a:extLst>
                <a:ext uri="{FF2B5EF4-FFF2-40B4-BE49-F238E27FC236}">
                  <a16:creationId xmlns:a16="http://schemas.microsoft.com/office/drawing/2014/main" id="{9F6629E0-4611-48E2-9255-17A907B04AD2}"/>
                </a:ext>
              </a:extLst>
            </p:cNvPr>
            <p:cNvSpPr/>
            <p:nvPr/>
          </p:nvSpPr>
          <p:spPr bwMode="auto">
            <a:xfrm>
              <a:off x="6054725" y="1300163"/>
              <a:ext cx="198438" cy="568325"/>
            </a:xfrm>
            <a:custGeom>
              <a:avLst/>
              <a:gdLst>
                <a:gd name="T0" fmla="*/ 0 w 125"/>
                <a:gd name="T1" fmla="*/ 0 h 358"/>
                <a:gd name="T2" fmla="*/ 56 w 125"/>
                <a:gd name="T3" fmla="*/ 0 h 358"/>
                <a:gd name="T4" fmla="*/ 56 w 125"/>
                <a:gd name="T5" fmla="*/ 233 h 358"/>
                <a:gd name="T6" fmla="*/ 125 w 125"/>
                <a:gd name="T7" fmla="*/ 233 h 358"/>
                <a:gd name="T8" fmla="*/ 0 w 125"/>
                <a:gd name="T9" fmla="*/ 358 h 358"/>
                <a:gd name="T10" fmla="*/ 0 w 125"/>
                <a:gd name="T11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5" h="358">
                  <a:moveTo>
                    <a:pt x="0" y="0"/>
                  </a:moveTo>
                  <a:lnTo>
                    <a:pt x="56" y="0"/>
                  </a:lnTo>
                  <a:lnTo>
                    <a:pt x="56" y="233"/>
                  </a:lnTo>
                  <a:lnTo>
                    <a:pt x="125" y="233"/>
                  </a:lnTo>
                  <a:lnTo>
                    <a:pt x="0" y="3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006632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233284C-A4D8-EF4F-8874-81DC54779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7342DB5-709A-B64C-852A-1CBEAE423A40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B242A84-D0BF-C14A-9839-6067BA515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</a:t>
            </a:fld>
            <a:endParaRPr lang="zh-CN" altLang="en-US" dirty="0"/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id="{0BAEC4FF-CCB6-1D4D-9314-F886FFD7D759}"/>
              </a:ext>
            </a:extLst>
          </p:cNvPr>
          <p:cNvSpPr/>
          <p:nvPr/>
        </p:nvSpPr>
        <p:spPr>
          <a:xfrm>
            <a:off x="579651" y="209934"/>
            <a:ext cx="8334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– What you see with SSL Decryption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3B86B5F4-FD70-CA48-BC0A-F28423F3011E}"/>
              </a:ext>
            </a:extLst>
          </p:cNvPr>
          <p:cNvGrpSpPr/>
          <p:nvPr/>
        </p:nvGrpSpPr>
        <p:grpSpPr>
          <a:xfrm>
            <a:off x="579651" y="2291233"/>
            <a:ext cx="10697928" cy="2275533"/>
            <a:chOff x="-75641" y="2180672"/>
            <a:chExt cx="12267344" cy="2609360"/>
          </a:xfrm>
        </p:grpSpPr>
        <p:cxnSp>
          <p:nvCxnSpPr>
            <p:cNvPr id="5" name="直线连接符 4">
              <a:extLst>
                <a:ext uri="{FF2B5EF4-FFF2-40B4-BE49-F238E27FC236}">
                  <a16:creationId xmlns:a16="http://schemas.microsoft.com/office/drawing/2014/main" id="{2F586C68-1F64-9E40-B4E8-478048F9FDF6}"/>
                </a:ext>
              </a:extLst>
            </p:cNvPr>
            <p:cNvCxnSpPr>
              <a:cxnSpLocks/>
              <a:stCxn id="51" idx="3"/>
            </p:cNvCxnSpPr>
            <p:nvPr/>
          </p:nvCxnSpPr>
          <p:spPr>
            <a:xfrm flipV="1">
              <a:off x="5253228" y="3091684"/>
              <a:ext cx="1480169" cy="1016818"/>
            </a:xfrm>
            <a:prstGeom prst="line">
              <a:avLst/>
            </a:prstGeom>
            <a:ln w="25400">
              <a:solidFill>
                <a:schemeClr val="bg1">
                  <a:alpha val="26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线连接符 5">
              <a:extLst>
                <a:ext uri="{FF2B5EF4-FFF2-40B4-BE49-F238E27FC236}">
                  <a16:creationId xmlns:a16="http://schemas.microsoft.com/office/drawing/2014/main" id="{D61962A5-7212-5E4A-8629-E4D73F171936}"/>
                </a:ext>
              </a:extLst>
            </p:cNvPr>
            <p:cNvCxnSpPr/>
            <p:nvPr/>
          </p:nvCxnSpPr>
          <p:spPr>
            <a:xfrm>
              <a:off x="7632280" y="3144593"/>
              <a:ext cx="1371600" cy="1023068"/>
            </a:xfrm>
            <a:prstGeom prst="line">
              <a:avLst/>
            </a:prstGeom>
            <a:ln w="25400">
              <a:solidFill>
                <a:schemeClr val="bg1">
                  <a:alpha val="26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线连接符 6">
              <a:extLst>
                <a:ext uri="{FF2B5EF4-FFF2-40B4-BE49-F238E27FC236}">
                  <a16:creationId xmlns:a16="http://schemas.microsoft.com/office/drawing/2014/main" id="{A815BB8A-0F99-2A4F-A824-21AF9EBBC38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398215" y="3163120"/>
              <a:ext cx="1492845" cy="929713"/>
            </a:xfrm>
            <a:prstGeom prst="line">
              <a:avLst/>
            </a:prstGeom>
            <a:ln w="25400">
              <a:solidFill>
                <a:schemeClr val="bg1">
                  <a:alpha val="26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线连接符 7">
              <a:extLst>
                <a:ext uri="{FF2B5EF4-FFF2-40B4-BE49-F238E27FC236}">
                  <a16:creationId xmlns:a16="http://schemas.microsoft.com/office/drawing/2014/main" id="{1E6D620B-19EC-E049-BF01-F7A0138C4FFA}"/>
                </a:ext>
              </a:extLst>
            </p:cNvPr>
            <p:cNvCxnSpPr/>
            <p:nvPr/>
          </p:nvCxnSpPr>
          <p:spPr>
            <a:xfrm>
              <a:off x="3460330" y="3244605"/>
              <a:ext cx="1371600" cy="1023068"/>
            </a:xfrm>
            <a:prstGeom prst="line">
              <a:avLst/>
            </a:prstGeom>
            <a:ln w="25400">
              <a:solidFill>
                <a:schemeClr val="bg1">
                  <a:alpha val="26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20">
              <a:extLst>
                <a:ext uri="{FF2B5EF4-FFF2-40B4-BE49-F238E27FC236}">
                  <a16:creationId xmlns:a16="http://schemas.microsoft.com/office/drawing/2014/main" id="{F9DFD8F3-ED88-0048-AE43-4A901B63357F}"/>
                </a:ext>
              </a:extLst>
            </p:cNvPr>
            <p:cNvSpPr txBox="1"/>
            <p:nvPr/>
          </p:nvSpPr>
          <p:spPr>
            <a:xfrm>
              <a:off x="2241662" y="3708825"/>
              <a:ext cx="1454359" cy="3529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Applications</a:t>
              </a:r>
              <a:endParaRPr lang="zh-CN" altLang="en-US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24" name="组合 11">
              <a:extLst>
                <a:ext uri="{FF2B5EF4-FFF2-40B4-BE49-F238E27FC236}">
                  <a16:creationId xmlns:a16="http://schemas.microsoft.com/office/drawing/2014/main" id="{E1E3581A-9E66-7D44-B981-7044B572BB38}"/>
                </a:ext>
              </a:extLst>
            </p:cNvPr>
            <p:cNvGrpSpPr/>
            <p:nvPr/>
          </p:nvGrpSpPr>
          <p:grpSpPr>
            <a:xfrm>
              <a:off x="2295242" y="2285321"/>
              <a:ext cx="1334817" cy="1334816"/>
              <a:chOff x="1212681" y="1932972"/>
              <a:chExt cx="2586942" cy="2586942"/>
            </a:xfrm>
          </p:grpSpPr>
          <p:sp>
            <p:nvSpPr>
              <p:cNvPr id="25" name="椭圆 13">
                <a:extLst>
                  <a:ext uri="{FF2B5EF4-FFF2-40B4-BE49-F238E27FC236}">
                    <a16:creationId xmlns:a16="http://schemas.microsoft.com/office/drawing/2014/main" id="{4A9F57F0-8671-9E42-A201-ACA55970D866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92D050">
                      <a:alpha val="20000"/>
                    </a:srgbClr>
                  </a:gs>
                  <a:gs pos="0">
                    <a:srgbClr val="92D050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26" name="椭圆 14">
                <a:extLst>
                  <a:ext uri="{FF2B5EF4-FFF2-40B4-BE49-F238E27FC236}">
                    <a16:creationId xmlns:a16="http://schemas.microsoft.com/office/drawing/2014/main" id="{9825573F-F230-EF42-8517-28D5559DC400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79B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7" name="组合 11">
              <a:extLst>
                <a:ext uri="{FF2B5EF4-FFF2-40B4-BE49-F238E27FC236}">
                  <a16:creationId xmlns:a16="http://schemas.microsoft.com/office/drawing/2014/main" id="{690DFB7E-FA4F-D54B-9E16-C314DA58FF98}"/>
                </a:ext>
              </a:extLst>
            </p:cNvPr>
            <p:cNvGrpSpPr/>
            <p:nvPr/>
          </p:nvGrpSpPr>
          <p:grpSpPr>
            <a:xfrm>
              <a:off x="4281949" y="3455216"/>
              <a:ext cx="1334817" cy="1334816"/>
              <a:chOff x="1212681" y="1932972"/>
              <a:chExt cx="2586942" cy="2586942"/>
            </a:xfrm>
          </p:grpSpPr>
          <p:sp>
            <p:nvSpPr>
              <p:cNvPr id="28" name="椭圆 13">
                <a:extLst>
                  <a:ext uri="{FF2B5EF4-FFF2-40B4-BE49-F238E27FC236}">
                    <a16:creationId xmlns:a16="http://schemas.microsoft.com/office/drawing/2014/main" id="{C31CDFD5-8532-D641-8A64-4C53B301AC1A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29" name="椭圆 14">
                <a:extLst>
                  <a:ext uri="{FF2B5EF4-FFF2-40B4-BE49-F238E27FC236}">
                    <a16:creationId xmlns:a16="http://schemas.microsoft.com/office/drawing/2014/main" id="{EDB827D0-66A5-5246-99AC-04E049F0965A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1">
              <a:extLst>
                <a:ext uri="{FF2B5EF4-FFF2-40B4-BE49-F238E27FC236}">
                  <a16:creationId xmlns:a16="http://schemas.microsoft.com/office/drawing/2014/main" id="{37DC2CFA-3569-084F-A0BF-EFD0F06FFFDF}"/>
                </a:ext>
              </a:extLst>
            </p:cNvPr>
            <p:cNvGrpSpPr/>
            <p:nvPr/>
          </p:nvGrpSpPr>
          <p:grpSpPr>
            <a:xfrm>
              <a:off x="6410426" y="2285321"/>
              <a:ext cx="1334817" cy="1334816"/>
              <a:chOff x="1212681" y="1932972"/>
              <a:chExt cx="2586942" cy="2586942"/>
            </a:xfrm>
          </p:grpSpPr>
          <p:sp>
            <p:nvSpPr>
              <p:cNvPr id="31" name="椭圆 13">
                <a:extLst>
                  <a:ext uri="{FF2B5EF4-FFF2-40B4-BE49-F238E27FC236}">
                    <a16:creationId xmlns:a16="http://schemas.microsoft.com/office/drawing/2014/main" id="{5167B650-7D0E-DD4A-8C15-77CB13E5AEE1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2" name="椭圆 14">
                <a:extLst>
                  <a:ext uri="{FF2B5EF4-FFF2-40B4-BE49-F238E27FC236}">
                    <a16:creationId xmlns:a16="http://schemas.microsoft.com/office/drawing/2014/main" id="{CF95DC6A-F071-504C-8372-978CF8EF3DF2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5F749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3" name="组合 11">
              <a:extLst>
                <a:ext uri="{FF2B5EF4-FFF2-40B4-BE49-F238E27FC236}">
                  <a16:creationId xmlns:a16="http://schemas.microsoft.com/office/drawing/2014/main" id="{7F37D42B-0731-FC45-BDDA-AC746ED6A09E}"/>
                </a:ext>
              </a:extLst>
            </p:cNvPr>
            <p:cNvGrpSpPr/>
            <p:nvPr/>
          </p:nvGrpSpPr>
          <p:grpSpPr>
            <a:xfrm>
              <a:off x="8471373" y="3441094"/>
              <a:ext cx="1334817" cy="1334816"/>
              <a:chOff x="1212681" y="1932972"/>
              <a:chExt cx="2586942" cy="2586942"/>
            </a:xfrm>
          </p:grpSpPr>
          <p:sp>
            <p:nvSpPr>
              <p:cNvPr id="34" name="椭圆 13">
                <a:extLst>
                  <a:ext uri="{FF2B5EF4-FFF2-40B4-BE49-F238E27FC236}">
                    <a16:creationId xmlns:a16="http://schemas.microsoft.com/office/drawing/2014/main" id="{3F012059-F24F-B74B-A989-0061A1E5AA77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5" name="椭圆 14">
                <a:extLst>
                  <a:ext uri="{FF2B5EF4-FFF2-40B4-BE49-F238E27FC236}">
                    <a16:creationId xmlns:a16="http://schemas.microsoft.com/office/drawing/2014/main" id="{E8016D29-8ECD-1B43-8CF4-45AE82496F63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34569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6" name="组合 11">
              <a:extLst>
                <a:ext uri="{FF2B5EF4-FFF2-40B4-BE49-F238E27FC236}">
                  <a16:creationId xmlns:a16="http://schemas.microsoft.com/office/drawing/2014/main" id="{7421B9CD-892C-B54F-9BE3-F69BFEA4A3DC}"/>
                </a:ext>
              </a:extLst>
            </p:cNvPr>
            <p:cNvGrpSpPr/>
            <p:nvPr/>
          </p:nvGrpSpPr>
          <p:grpSpPr>
            <a:xfrm>
              <a:off x="10511131" y="2280260"/>
              <a:ext cx="1334817" cy="1334816"/>
              <a:chOff x="1212681" y="1932972"/>
              <a:chExt cx="2586942" cy="2586942"/>
            </a:xfrm>
          </p:grpSpPr>
          <p:sp>
            <p:nvSpPr>
              <p:cNvPr id="37" name="椭圆 13">
                <a:extLst>
                  <a:ext uri="{FF2B5EF4-FFF2-40B4-BE49-F238E27FC236}">
                    <a16:creationId xmlns:a16="http://schemas.microsoft.com/office/drawing/2014/main" id="{BB52BE53-9FC3-BB49-AFFF-C88F00A37922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8" name="椭圆 14">
                <a:extLst>
                  <a:ext uri="{FF2B5EF4-FFF2-40B4-BE49-F238E27FC236}">
                    <a16:creationId xmlns:a16="http://schemas.microsoft.com/office/drawing/2014/main" id="{FCCAE789-0BDD-334E-90E3-6EA02115E64B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6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pic>
          <p:nvPicPr>
            <p:cNvPr id="39" name="Graphic 5" descr="Aperture">
              <a:extLst>
                <a:ext uri="{FF2B5EF4-FFF2-40B4-BE49-F238E27FC236}">
                  <a16:creationId xmlns:a16="http://schemas.microsoft.com/office/drawing/2014/main" id="{FEF2C535-71A4-6F46-BED4-AFB7B602F36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2641943" y="2634774"/>
              <a:ext cx="634098" cy="634098"/>
            </a:xfrm>
            <a:prstGeom prst="rect">
              <a:avLst/>
            </a:prstGeom>
            <a:effectLst/>
          </p:spPr>
        </p:pic>
        <p:grpSp>
          <p:nvGrpSpPr>
            <p:cNvPr id="47" name="组合 46">
              <a:extLst>
                <a:ext uri="{FF2B5EF4-FFF2-40B4-BE49-F238E27FC236}">
                  <a16:creationId xmlns:a16="http://schemas.microsoft.com/office/drawing/2014/main" id="{FECDD5C3-9D19-F848-B042-1A8D47016C88}"/>
                </a:ext>
              </a:extLst>
            </p:cNvPr>
            <p:cNvGrpSpPr/>
            <p:nvPr/>
          </p:nvGrpSpPr>
          <p:grpSpPr>
            <a:xfrm>
              <a:off x="10928521" y="2676024"/>
              <a:ext cx="500035" cy="500035"/>
              <a:chOff x="6019800" y="2271713"/>
              <a:chExt cx="582613" cy="582612"/>
            </a:xfrm>
            <a:effectLst/>
          </p:grpSpPr>
          <p:sp>
            <p:nvSpPr>
              <p:cNvPr id="48" name="Freeform 87">
                <a:extLst>
                  <a:ext uri="{FF2B5EF4-FFF2-40B4-BE49-F238E27FC236}">
                    <a16:creationId xmlns:a16="http://schemas.microsoft.com/office/drawing/2014/main" id="{57596B31-4A41-0542-8F07-33EA6EF655B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099175" y="2417763"/>
                <a:ext cx="423863" cy="290512"/>
              </a:xfrm>
              <a:custGeom>
                <a:avLst/>
                <a:gdLst>
                  <a:gd name="T0" fmla="*/ 26 w 128"/>
                  <a:gd name="T1" fmla="*/ 88 h 88"/>
                  <a:gd name="T2" fmla="*/ 8 w 128"/>
                  <a:gd name="T3" fmla="*/ 81 h 88"/>
                  <a:gd name="T4" fmla="*/ 0 w 128"/>
                  <a:gd name="T5" fmla="*/ 62 h 88"/>
                  <a:gd name="T6" fmla="*/ 13 w 128"/>
                  <a:gd name="T7" fmla="*/ 40 h 88"/>
                  <a:gd name="T8" fmla="*/ 13 w 128"/>
                  <a:gd name="T9" fmla="*/ 34 h 88"/>
                  <a:gd name="T10" fmla="*/ 20 w 128"/>
                  <a:gd name="T11" fmla="*/ 16 h 88"/>
                  <a:gd name="T12" fmla="*/ 39 w 128"/>
                  <a:gd name="T13" fmla="*/ 8 h 88"/>
                  <a:gd name="T14" fmla="*/ 44 w 128"/>
                  <a:gd name="T15" fmla="*/ 9 h 88"/>
                  <a:gd name="T16" fmla="*/ 69 w 128"/>
                  <a:gd name="T17" fmla="*/ 0 h 88"/>
                  <a:gd name="T18" fmla="*/ 103 w 128"/>
                  <a:gd name="T19" fmla="*/ 19 h 88"/>
                  <a:gd name="T20" fmla="*/ 123 w 128"/>
                  <a:gd name="T21" fmla="*/ 42 h 88"/>
                  <a:gd name="T22" fmla="*/ 122 w 128"/>
                  <a:gd name="T23" fmla="*/ 46 h 88"/>
                  <a:gd name="T24" fmla="*/ 128 w 128"/>
                  <a:gd name="T25" fmla="*/ 62 h 88"/>
                  <a:gd name="T26" fmla="*/ 120 w 128"/>
                  <a:gd name="T27" fmla="*/ 80 h 88"/>
                  <a:gd name="T28" fmla="*/ 102 w 128"/>
                  <a:gd name="T29" fmla="*/ 88 h 88"/>
                  <a:gd name="T30" fmla="*/ 26 w 128"/>
                  <a:gd name="T31" fmla="*/ 88 h 88"/>
                  <a:gd name="T32" fmla="*/ 39 w 128"/>
                  <a:gd name="T33" fmla="*/ 14 h 88"/>
                  <a:gd name="T34" fmla="*/ 24 w 128"/>
                  <a:gd name="T35" fmla="*/ 20 h 88"/>
                  <a:gd name="T36" fmla="*/ 19 w 128"/>
                  <a:gd name="T37" fmla="*/ 34 h 88"/>
                  <a:gd name="T38" fmla="*/ 19 w 128"/>
                  <a:gd name="T39" fmla="*/ 40 h 88"/>
                  <a:gd name="T40" fmla="*/ 18 w 128"/>
                  <a:gd name="T41" fmla="*/ 44 h 88"/>
                  <a:gd name="T42" fmla="*/ 6 w 128"/>
                  <a:gd name="T43" fmla="*/ 62 h 88"/>
                  <a:gd name="T44" fmla="*/ 12 w 128"/>
                  <a:gd name="T45" fmla="*/ 77 h 88"/>
                  <a:gd name="T46" fmla="*/ 26 w 128"/>
                  <a:gd name="T47" fmla="*/ 83 h 88"/>
                  <a:gd name="T48" fmla="*/ 102 w 128"/>
                  <a:gd name="T49" fmla="*/ 83 h 88"/>
                  <a:gd name="T50" fmla="*/ 116 w 128"/>
                  <a:gd name="T51" fmla="*/ 77 h 88"/>
                  <a:gd name="T52" fmla="*/ 122 w 128"/>
                  <a:gd name="T53" fmla="*/ 62 h 88"/>
                  <a:gd name="T54" fmla="*/ 117 w 128"/>
                  <a:gd name="T55" fmla="*/ 49 h 88"/>
                  <a:gd name="T56" fmla="*/ 116 w 128"/>
                  <a:gd name="T57" fmla="*/ 47 h 88"/>
                  <a:gd name="T58" fmla="*/ 117 w 128"/>
                  <a:gd name="T59" fmla="*/ 42 h 88"/>
                  <a:gd name="T60" fmla="*/ 101 w 128"/>
                  <a:gd name="T61" fmla="*/ 24 h 88"/>
                  <a:gd name="T62" fmla="*/ 99 w 128"/>
                  <a:gd name="T63" fmla="*/ 23 h 88"/>
                  <a:gd name="T64" fmla="*/ 69 w 128"/>
                  <a:gd name="T65" fmla="*/ 5 h 88"/>
                  <a:gd name="T66" fmla="*/ 47 w 128"/>
                  <a:gd name="T67" fmla="*/ 14 h 88"/>
                  <a:gd name="T68" fmla="*/ 44 w 128"/>
                  <a:gd name="T69" fmla="*/ 15 h 88"/>
                  <a:gd name="T70" fmla="*/ 39 w 128"/>
                  <a:gd name="T71" fmla="*/ 14 h 88"/>
                  <a:gd name="T72" fmla="*/ 39 w 128"/>
                  <a:gd name="T73" fmla="*/ 14 h 88"/>
                  <a:gd name="T74" fmla="*/ 39 w 128"/>
                  <a:gd name="T75" fmla="*/ 1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8" h="88">
                    <a:moveTo>
                      <a:pt x="26" y="88"/>
                    </a:moveTo>
                    <a:cubicBezTo>
                      <a:pt x="19" y="88"/>
                      <a:pt x="13" y="86"/>
                      <a:pt x="8" y="81"/>
                    </a:cubicBezTo>
                    <a:cubicBezTo>
                      <a:pt x="3" y="76"/>
                      <a:pt x="0" y="69"/>
                      <a:pt x="0" y="62"/>
                    </a:cubicBezTo>
                    <a:cubicBezTo>
                      <a:pt x="0" y="53"/>
                      <a:pt x="5" y="44"/>
                      <a:pt x="13" y="40"/>
                    </a:cubicBezTo>
                    <a:cubicBezTo>
                      <a:pt x="13" y="38"/>
                      <a:pt x="13" y="36"/>
                      <a:pt x="13" y="34"/>
                    </a:cubicBezTo>
                    <a:cubicBezTo>
                      <a:pt x="13" y="27"/>
                      <a:pt x="15" y="21"/>
                      <a:pt x="20" y="16"/>
                    </a:cubicBezTo>
                    <a:cubicBezTo>
                      <a:pt x="25" y="11"/>
                      <a:pt x="32" y="8"/>
                      <a:pt x="39" y="8"/>
                    </a:cubicBezTo>
                    <a:cubicBezTo>
                      <a:pt x="41" y="8"/>
                      <a:pt x="42" y="8"/>
                      <a:pt x="44" y="9"/>
                    </a:cubicBezTo>
                    <a:cubicBezTo>
                      <a:pt x="51" y="3"/>
                      <a:pt x="60" y="0"/>
                      <a:pt x="69" y="0"/>
                    </a:cubicBezTo>
                    <a:cubicBezTo>
                      <a:pt x="83" y="0"/>
                      <a:pt x="96" y="7"/>
                      <a:pt x="103" y="19"/>
                    </a:cubicBezTo>
                    <a:cubicBezTo>
                      <a:pt x="114" y="20"/>
                      <a:pt x="123" y="30"/>
                      <a:pt x="123" y="42"/>
                    </a:cubicBezTo>
                    <a:cubicBezTo>
                      <a:pt x="123" y="43"/>
                      <a:pt x="123" y="45"/>
                      <a:pt x="122" y="46"/>
                    </a:cubicBezTo>
                    <a:cubicBezTo>
                      <a:pt x="126" y="51"/>
                      <a:pt x="128" y="56"/>
                      <a:pt x="128" y="62"/>
                    </a:cubicBezTo>
                    <a:cubicBezTo>
                      <a:pt x="128" y="69"/>
                      <a:pt x="125" y="75"/>
                      <a:pt x="120" y="80"/>
                    </a:cubicBezTo>
                    <a:cubicBezTo>
                      <a:pt x="115" y="85"/>
                      <a:pt x="109" y="88"/>
                      <a:pt x="102" y="88"/>
                    </a:cubicBezTo>
                    <a:lnTo>
                      <a:pt x="26" y="88"/>
                    </a:lnTo>
                    <a:close/>
                    <a:moveTo>
                      <a:pt x="39" y="14"/>
                    </a:moveTo>
                    <a:cubicBezTo>
                      <a:pt x="33" y="14"/>
                      <a:pt x="28" y="16"/>
                      <a:pt x="24" y="20"/>
                    </a:cubicBezTo>
                    <a:cubicBezTo>
                      <a:pt x="21" y="24"/>
                      <a:pt x="18" y="29"/>
                      <a:pt x="19" y="34"/>
                    </a:cubicBezTo>
                    <a:cubicBezTo>
                      <a:pt x="19" y="36"/>
                      <a:pt x="19" y="38"/>
                      <a:pt x="19" y="40"/>
                    </a:cubicBezTo>
                    <a:cubicBezTo>
                      <a:pt x="20" y="42"/>
                      <a:pt x="19" y="43"/>
                      <a:pt x="18" y="44"/>
                    </a:cubicBezTo>
                    <a:cubicBezTo>
                      <a:pt x="11" y="47"/>
                      <a:pt x="6" y="54"/>
                      <a:pt x="6" y="62"/>
                    </a:cubicBezTo>
                    <a:cubicBezTo>
                      <a:pt x="6" y="68"/>
                      <a:pt x="8" y="73"/>
                      <a:pt x="12" y="77"/>
                    </a:cubicBezTo>
                    <a:cubicBezTo>
                      <a:pt x="16" y="81"/>
                      <a:pt x="21" y="83"/>
                      <a:pt x="26" y="83"/>
                    </a:cubicBezTo>
                    <a:cubicBezTo>
                      <a:pt x="102" y="83"/>
                      <a:pt x="102" y="83"/>
                      <a:pt x="102" y="83"/>
                    </a:cubicBezTo>
                    <a:cubicBezTo>
                      <a:pt x="107" y="83"/>
                      <a:pt x="112" y="81"/>
                      <a:pt x="116" y="77"/>
                    </a:cubicBezTo>
                    <a:cubicBezTo>
                      <a:pt x="120" y="73"/>
                      <a:pt x="122" y="68"/>
                      <a:pt x="122" y="62"/>
                    </a:cubicBezTo>
                    <a:cubicBezTo>
                      <a:pt x="122" y="57"/>
                      <a:pt x="120" y="53"/>
                      <a:pt x="117" y="49"/>
                    </a:cubicBezTo>
                    <a:cubicBezTo>
                      <a:pt x="116" y="48"/>
                      <a:pt x="116" y="47"/>
                      <a:pt x="116" y="47"/>
                    </a:cubicBezTo>
                    <a:cubicBezTo>
                      <a:pt x="117" y="45"/>
                      <a:pt x="117" y="43"/>
                      <a:pt x="117" y="42"/>
                    </a:cubicBezTo>
                    <a:cubicBezTo>
                      <a:pt x="117" y="33"/>
                      <a:pt x="110" y="25"/>
                      <a:pt x="101" y="24"/>
                    </a:cubicBezTo>
                    <a:cubicBezTo>
                      <a:pt x="100" y="24"/>
                      <a:pt x="99" y="24"/>
                      <a:pt x="99" y="23"/>
                    </a:cubicBezTo>
                    <a:cubicBezTo>
                      <a:pt x="93" y="12"/>
                      <a:pt x="82" y="5"/>
                      <a:pt x="69" y="5"/>
                    </a:cubicBezTo>
                    <a:cubicBezTo>
                      <a:pt x="61" y="5"/>
                      <a:pt x="53" y="9"/>
                      <a:pt x="47" y="14"/>
                    </a:cubicBezTo>
                    <a:cubicBezTo>
                      <a:pt x="46" y="15"/>
                      <a:pt x="45" y="15"/>
                      <a:pt x="44" y="15"/>
                    </a:cubicBezTo>
                    <a:cubicBezTo>
                      <a:pt x="43" y="14"/>
                      <a:pt x="41" y="14"/>
                      <a:pt x="39" y="14"/>
                    </a:cubicBezTo>
                    <a:close/>
                    <a:moveTo>
                      <a:pt x="39" y="14"/>
                    </a:moveTo>
                    <a:cubicBezTo>
                      <a:pt x="39" y="14"/>
                      <a:pt x="39" y="14"/>
                      <a:pt x="39" y="14"/>
                    </a:cubicBezTo>
                  </a:path>
                </a:pathLst>
              </a:custGeom>
              <a:solidFill>
                <a:srgbClr val="FFFFFF"/>
              </a:solidFill>
              <a:ln w="12700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/>
              </a:p>
            </p:txBody>
          </p:sp>
          <p:sp>
            <p:nvSpPr>
              <p:cNvPr id="49" name="Freeform 88">
                <a:extLst>
                  <a:ext uri="{FF2B5EF4-FFF2-40B4-BE49-F238E27FC236}">
                    <a16:creationId xmlns:a16="http://schemas.microsoft.com/office/drawing/2014/main" id="{9D326414-84D4-CB45-B201-C7E4F0E3219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105525" y="2357438"/>
                <a:ext cx="404813" cy="404812"/>
              </a:xfrm>
              <a:custGeom>
                <a:avLst/>
                <a:gdLst>
                  <a:gd name="T0" fmla="*/ 24 w 122"/>
                  <a:gd name="T1" fmla="*/ 94 h 122"/>
                  <a:gd name="T2" fmla="*/ 23 w 122"/>
                  <a:gd name="T3" fmla="*/ 92 h 122"/>
                  <a:gd name="T4" fmla="*/ 24 w 122"/>
                  <a:gd name="T5" fmla="*/ 91 h 122"/>
                  <a:gd name="T6" fmla="*/ 100 w 122"/>
                  <a:gd name="T7" fmla="*/ 91 h 122"/>
                  <a:gd name="T8" fmla="*/ 107 w 122"/>
                  <a:gd name="T9" fmla="*/ 88 h 122"/>
                  <a:gd name="T10" fmla="*/ 110 w 122"/>
                  <a:gd name="T11" fmla="*/ 80 h 122"/>
                  <a:gd name="T12" fmla="*/ 112 w 122"/>
                  <a:gd name="T13" fmla="*/ 79 h 122"/>
                  <a:gd name="T14" fmla="*/ 113 w 122"/>
                  <a:gd name="T15" fmla="*/ 80 h 122"/>
                  <a:gd name="T16" fmla="*/ 109 w 122"/>
                  <a:gd name="T17" fmla="*/ 90 h 122"/>
                  <a:gd name="T18" fmla="*/ 100 w 122"/>
                  <a:gd name="T19" fmla="*/ 94 h 122"/>
                  <a:gd name="T20" fmla="*/ 24 w 122"/>
                  <a:gd name="T21" fmla="*/ 94 h 122"/>
                  <a:gd name="T22" fmla="*/ 119 w 122"/>
                  <a:gd name="T23" fmla="*/ 122 h 122"/>
                  <a:gd name="T24" fmla="*/ 117 w 122"/>
                  <a:gd name="T25" fmla="*/ 121 h 122"/>
                  <a:gd name="T26" fmla="*/ 101 w 122"/>
                  <a:gd name="T27" fmla="*/ 105 h 122"/>
                  <a:gd name="T28" fmla="*/ 101 w 122"/>
                  <a:gd name="T29" fmla="*/ 102 h 122"/>
                  <a:gd name="T30" fmla="*/ 105 w 122"/>
                  <a:gd name="T31" fmla="*/ 102 h 122"/>
                  <a:gd name="T32" fmla="*/ 121 w 122"/>
                  <a:gd name="T33" fmla="*/ 117 h 122"/>
                  <a:gd name="T34" fmla="*/ 121 w 122"/>
                  <a:gd name="T35" fmla="*/ 121 h 122"/>
                  <a:gd name="T36" fmla="*/ 119 w 122"/>
                  <a:gd name="T37" fmla="*/ 122 h 122"/>
                  <a:gd name="T38" fmla="*/ 30 w 122"/>
                  <a:gd name="T39" fmla="*/ 33 h 122"/>
                  <a:gd name="T40" fmla="*/ 28 w 122"/>
                  <a:gd name="T41" fmla="*/ 32 h 122"/>
                  <a:gd name="T42" fmla="*/ 1 w 122"/>
                  <a:gd name="T43" fmla="*/ 5 h 122"/>
                  <a:gd name="T44" fmla="*/ 1 w 122"/>
                  <a:gd name="T45" fmla="*/ 1 h 122"/>
                  <a:gd name="T46" fmla="*/ 5 w 122"/>
                  <a:gd name="T47" fmla="*/ 1 h 122"/>
                  <a:gd name="T48" fmla="*/ 32 w 122"/>
                  <a:gd name="T49" fmla="*/ 28 h 122"/>
                  <a:gd name="T50" fmla="*/ 32 w 122"/>
                  <a:gd name="T51" fmla="*/ 32 h 122"/>
                  <a:gd name="T52" fmla="*/ 30 w 122"/>
                  <a:gd name="T53" fmla="*/ 33 h 122"/>
                  <a:gd name="T54" fmla="*/ 5 w 122"/>
                  <a:gd name="T55" fmla="*/ 122 h 122"/>
                  <a:gd name="T56" fmla="*/ 3 w 122"/>
                  <a:gd name="T57" fmla="*/ 121 h 122"/>
                  <a:gd name="T58" fmla="*/ 3 w 122"/>
                  <a:gd name="T59" fmla="*/ 117 h 122"/>
                  <a:gd name="T60" fmla="*/ 19 w 122"/>
                  <a:gd name="T61" fmla="*/ 101 h 122"/>
                  <a:gd name="T62" fmla="*/ 23 w 122"/>
                  <a:gd name="T63" fmla="*/ 101 h 122"/>
                  <a:gd name="T64" fmla="*/ 23 w 122"/>
                  <a:gd name="T65" fmla="*/ 105 h 122"/>
                  <a:gd name="T66" fmla="*/ 7 w 122"/>
                  <a:gd name="T67" fmla="*/ 121 h 122"/>
                  <a:gd name="T68" fmla="*/ 5 w 122"/>
                  <a:gd name="T69" fmla="*/ 122 h 122"/>
                  <a:gd name="T70" fmla="*/ 93 w 122"/>
                  <a:gd name="T71" fmla="*/ 34 h 122"/>
                  <a:gd name="T72" fmla="*/ 91 w 122"/>
                  <a:gd name="T73" fmla="*/ 33 h 122"/>
                  <a:gd name="T74" fmla="*/ 91 w 122"/>
                  <a:gd name="T75" fmla="*/ 29 h 122"/>
                  <a:gd name="T76" fmla="*/ 117 w 122"/>
                  <a:gd name="T77" fmla="*/ 3 h 122"/>
                  <a:gd name="T78" fmla="*/ 121 w 122"/>
                  <a:gd name="T79" fmla="*/ 3 h 122"/>
                  <a:gd name="T80" fmla="*/ 121 w 122"/>
                  <a:gd name="T81" fmla="*/ 7 h 122"/>
                  <a:gd name="T82" fmla="*/ 95 w 122"/>
                  <a:gd name="T83" fmla="*/ 33 h 122"/>
                  <a:gd name="T84" fmla="*/ 93 w 122"/>
                  <a:gd name="T85" fmla="*/ 34 h 122"/>
                  <a:gd name="T86" fmla="*/ 93 w 122"/>
                  <a:gd name="T87" fmla="*/ 34 h 122"/>
                  <a:gd name="T88" fmla="*/ 93 w 122"/>
                  <a:gd name="T89" fmla="*/ 3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22" h="122">
                    <a:moveTo>
                      <a:pt x="24" y="94"/>
                    </a:moveTo>
                    <a:cubicBezTo>
                      <a:pt x="23" y="94"/>
                      <a:pt x="23" y="93"/>
                      <a:pt x="23" y="92"/>
                    </a:cubicBezTo>
                    <a:cubicBezTo>
                      <a:pt x="23" y="92"/>
                      <a:pt x="23" y="91"/>
                      <a:pt x="24" y="91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3" y="91"/>
                      <a:pt x="105" y="90"/>
                      <a:pt x="107" y="88"/>
                    </a:cubicBezTo>
                    <a:cubicBezTo>
                      <a:pt x="109" y="86"/>
                      <a:pt x="110" y="83"/>
                      <a:pt x="110" y="80"/>
                    </a:cubicBezTo>
                    <a:cubicBezTo>
                      <a:pt x="110" y="79"/>
                      <a:pt x="111" y="79"/>
                      <a:pt x="112" y="79"/>
                    </a:cubicBezTo>
                    <a:cubicBezTo>
                      <a:pt x="113" y="79"/>
                      <a:pt x="113" y="79"/>
                      <a:pt x="113" y="80"/>
                    </a:cubicBezTo>
                    <a:cubicBezTo>
                      <a:pt x="113" y="84"/>
                      <a:pt x="112" y="87"/>
                      <a:pt x="109" y="90"/>
                    </a:cubicBezTo>
                    <a:cubicBezTo>
                      <a:pt x="107" y="92"/>
                      <a:pt x="103" y="94"/>
                      <a:pt x="100" y="94"/>
                    </a:cubicBezTo>
                    <a:lnTo>
                      <a:pt x="24" y="94"/>
                    </a:lnTo>
                    <a:close/>
                    <a:moveTo>
                      <a:pt x="119" y="122"/>
                    </a:moveTo>
                    <a:cubicBezTo>
                      <a:pt x="119" y="122"/>
                      <a:pt x="118" y="122"/>
                      <a:pt x="117" y="121"/>
                    </a:cubicBezTo>
                    <a:cubicBezTo>
                      <a:pt x="101" y="105"/>
                      <a:pt x="101" y="105"/>
                      <a:pt x="101" y="105"/>
                    </a:cubicBezTo>
                    <a:cubicBezTo>
                      <a:pt x="100" y="104"/>
                      <a:pt x="100" y="103"/>
                      <a:pt x="101" y="102"/>
                    </a:cubicBezTo>
                    <a:cubicBezTo>
                      <a:pt x="103" y="100"/>
                      <a:pt x="104" y="100"/>
                      <a:pt x="105" y="102"/>
                    </a:cubicBezTo>
                    <a:cubicBezTo>
                      <a:pt x="121" y="117"/>
                      <a:pt x="121" y="117"/>
                      <a:pt x="121" y="117"/>
                    </a:cubicBezTo>
                    <a:cubicBezTo>
                      <a:pt x="122" y="119"/>
                      <a:pt x="122" y="120"/>
                      <a:pt x="121" y="121"/>
                    </a:cubicBezTo>
                    <a:cubicBezTo>
                      <a:pt x="121" y="122"/>
                      <a:pt x="120" y="122"/>
                      <a:pt x="119" y="122"/>
                    </a:cubicBezTo>
                    <a:close/>
                    <a:moveTo>
                      <a:pt x="30" y="33"/>
                    </a:moveTo>
                    <a:cubicBezTo>
                      <a:pt x="29" y="33"/>
                      <a:pt x="29" y="32"/>
                      <a:pt x="28" y="32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4"/>
                      <a:pt x="0" y="2"/>
                      <a:pt x="1" y="1"/>
                    </a:cubicBezTo>
                    <a:cubicBezTo>
                      <a:pt x="2" y="0"/>
                      <a:pt x="4" y="0"/>
                      <a:pt x="5" y="1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3" y="29"/>
                      <a:pt x="33" y="31"/>
                      <a:pt x="32" y="32"/>
                    </a:cubicBezTo>
                    <a:cubicBezTo>
                      <a:pt x="31" y="32"/>
                      <a:pt x="31" y="33"/>
                      <a:pt x="30" y="33"/>
                    </a:cubicBezTo>
                    <a:close/>
                    <a:moveTo>
                      <a:pt x="5" y="122"/>
                    </a:moveTo>
                    <a:cubicBezTo>
                      <a:pt x="4" y="122"/>
                      <a:pt x="3" y="122"/>
                      <a:pt x="3" y="121"/>
                    </a:cubicBezTo>
                    <a:cubicBezTo>
                      <a:pt x="2" y="120"/>
                      <a:pt x="2" y="119"/>
                      <a:pt x="3" y="117"/>
                    </a:cubicBezTo>
                    <a:cubicBezTo>
                      <a:pt x="19" y="101"/>
                      <a:pt x="19" y="101"/>
                      <a:pt x="19" y="101"/>
                    </a:cubicBezTo>
                    <a:cubicBezTo>
                      <a:pt x="20" y="100"/>
                      <a:pt x="22" y="100"/>
                      <a:pt x="23" y="101"/>
                    </a:cubicBezTo>
                    <a:cubicBezTo>
                      <a:pt x="24" y="102"/>
                      <a:pt x="24" y="104"/>
                      <a:pt x="23" y="105"/>
                    </a:cubicBezTo>
                    <a:cubicBezTo>
                      <a:pt x="7" y="121"/>
                      <a:pt x="7" y="121"/>
                      <a:pt x="7" y="121"/>
                    </a:cubicBezTo>
                    <a:cubicBezTo>
                      <a:pt x="6" y="122"/>
                      <a:pt x="5" y="122"/>
                      <a:pt x="5" y="122"/>
                    </a:cubicBezTo>
                    <a:close/>
                    <a:moveTo>
                      <a:pt x="93" y="34"/>
                    </a:moveTo>
                    <a:cubicBezTo>
                      <a:pt x="92" y="34"/>
                      <a:pt x="92" y="33"/>
                      <a:pt x="91" y="33"/>
                    </a:cubicBezTo>
                    <a:cubicBezTo>
                      <a:pt x="90" y="32"/>
                      <a:pt x="90" y="30"/>
                      <a:pt x="91" y="29"/>
                    </a:cubicBezTo>
                    <a:cubicBezTo>
                      <a:pt x="117" y="3"/>
                      <a:pt x="117" y="3"/>
                      <a:pt x="117" y="3"/>
                    </a:cubicBezTo>
                    <a:cubicBezTo>
                      <a:pt x="119" y="2"/>
                      <a:pt x="120" y="2"/>
                      <a:pt x="121" y="3"/>
                    </a:cubicBezTo>
                    <a:cubicBezTo>
                      <a:pt x="122" y="4"/>
                      <a:pt x="122" y="5"/>
                      <a:pt x="121" y="7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4" y="34"/>
                      <a:pt x="94" y="34"/>
                      <a:pt x="93" y="34"/>
                    </a:cubicBezTo>
                    <a:close/>
                    <a:moveTo>
                      <a:pt x="93" y="34"/>
                    </a:moveTo>
                    <a:cubicBezTo>
                      <a:pt x="93" y="34"/>
                      <a:pt x="93" y="34"/>
                      <a:pt x="93" y="34"/>
                    </a:cubicBezTo>
                  </a:path>
                </a:pathLst>
              </a:custGeom>
              <a:solidFill>
                <a:srgbClr val="FFFFFF"/>
              </a:solidFill>
              <a:ln w="12700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/>
              </a:p>
            </p:txBody>
          </p:sp>
          <p:sp>
            <p:nvSpPr>
              <p:cNvPr id="50" name="Freeform 89">
                <a:extLst>
                  <a:ext uri="{FF2B5EF4-FFF2-40B4-BE49-F238E27FC236}">
                    <a16:creationId xmlns:a16="http://schemas.microsoft.com/office/drawing/2014/main" id="{0255E07F-CE25-9B40-948A-7C58812569A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019800" y="2271713"/>
                <a:ext cx="582613" cy="582612"/>
              </a:xfrm>
              <a:custGeom>
                <a:avLst/>
                <a:gdLst>
                  <a:gd name="T0" fmla="*/ 158 w 176"/>
                  <a:gd name="T1" fmla="*/ 36 h 176"/>
                  <a:gd name="T2" fmla="*/ 140 w 176"/>
                  <a:gd name="T3" fmla="*/ 18 h 176"/>
                  <a:gd name="T4" fmla="*/ 158 w 176"/>
                  <a:gd name="T5" fmla="*/ 0 h 176"/>
                  <a:gd name="T6" fmla="*/ 176 w 176"/>
                  <a:gd name="T7" fmla="*/ 18 h 176"/>
                  <a:gd name="T8" fmla="*/ 158 w 176"/>
                  <a:gd name="T9" fmla="*/ 36 h 176"/>
                  <a:gd name="T10" fmla="*/ 158 w 176"/>
                  <a:gd name="T11" fmla="*/ 6 h 176"/>
                  <a:gd name="T12" fmla="*/ 145 w 176"/>
                  <a:gd name="T13" fmla="*/ 18 h 176"/>
                  <a:gd name="T14" fmla="*/ 158 w 176"/>
                  <a:gd name="T15" fmla="*/ 31 h 176"/>
                  <a:gd name="T16" fmla="*/ 170 w 176"/>
                  <a:gd name="T17" fmla="*/ 18 h 176"/>
                  <a:gd name="T18" fmla="*/ 158 w 176"/>
                  <a:gd name="T19" fmla="*/ 6 h 176"/>
                  <a:gd name="T20" fmla="*/ 18 w 176"/>
                  <a:gd name="T21" fmla="*/ 36 h 176"/>
                  <a:gd name="T22" fmla="*/ 0 w 176"/>
                  <a:gd name="T23" fmla="*/ 18 h 176"/>
                  <a:gd name="T24" fmla="*/ 18 w 176"/>
                  <a:gd name="T25" fmla="*/ 0 h 176"/>
                  <a:gd name="T26" fmla="*/ 36 w 176"/>
                  <a:gd name="T27" fmla="*/ 18 h 176"/>
                  <a:gd name="T28" fmla="*/ 18 w 176"/>
                  <a:gd name="T29" fmla="*/ 36 h 176"/>
                  <a:gd name="T30" fmla="*/ 18 w 176"/>
                  <a:gd name="T31" fmla="*/ 6 h 176"/>
                  <a:gd name="T32" fmla="*/ 6 w 176"/>
                  <a:gd name="T33" fmla="*/ 18 h 176"/>
                  <a:gd name="T34" fmla="*/ 18 w 176"/>
                  <a:gd name="T35" fmla="*/ 31 h 176"/>
                  <a:gd name="T36" fmla="*/ 31 w 176"/>
                  <a:gd name="T37" fmla="*/ 18 h 176"/>
                  <a:gd name="T38" fmla="*/ 18 w 176"/>
                  <a:gd name="T39" fmla="*/ 6 h 176"/>
                  <a:gd name="T40" fmla="*/ 158 w 176"/>
                  <a:gd name="T41" fmla="*/ 176 h 176"/>
                  <a:gd name="T42" fmla="*/ 140 w 176"/>
                  <a:gd name="T43" fmla="*/ 158 h 176"/>
                  <a:gd name="T44" fmla="*/ 158 w 176"/>
                  <a:gd name="T45" fmla="*/ 140 h 176"/>
                  <a:gd name="T46" fmla="*/ 176 w 176"/>
                  <a:gd name="T47" fmla="*/ 158 h 176"/>
                  <a:gd name="T48" fmla="*/ 158 w 176"/>
                  <a:gd name="T49" fmla="*/ 176 h 176"/>
                  <a:gd name="T50" fmla="*/ 158 w 176"/>
                  <a:gd name="T51" fmla="*/ 145 h 176"/>
                  <a:gd name="T52" fmla="*/ 145 w 176"/>
                  <a:gd name="T53" fmla="*/ 158 h 176"/>
                  <a:gd name="T54" fmla="*/ 158 w 176"/>
                  <a:gd name="T55" fmla="*/ 170 h 176"/>
                  <a:gd name="T56" fmla="*/ 170 w 176"/>
                  <a:gd name="T57" fmla="*/ 158 h 176"/>
                  <a:gd name="T58" fmla="*/ 158 w 176"/>
                  <a:gd name="T59" fmla="*/ 145 h 176"/>
                  <a:gd name="T60" fmla="*/ 18 w 176"/>
                  <a:gd name="T61" fmla="*/ 176 h 176"/>
                  <a:gd name="T62" fmla="*/ 0 w 176"/>
                  <a:gd name="T63" fmla="*/ 158 h 176"/>
                  <a:gd name="T64" fmla="*/ 18 w 176"/>
                  <a:gd name="T65" fmla="*/ 140 h 176"/>
                  <a:gd name="T66" fmla="*/ 36 w 176"/>
                  <a:gd name="T67" fmla="*/ 158 h 176"/>
                  <a:gd name="T68" fmla="*/ 18 w 176"/>
                  <a:gd name="T69" fmla="*/ 176 h 176"/>
                  <a:gd name="T70" fmla="*/ 18 w 176"/>
                  <a:gd name="T71" fmla="*/ 145 h 176"/>
                  <a:gd name="T72" fmla="*/ 6 w 176"/>
                  <a:gd name="T73" fmla="*/ 158 h 176"/>
                  <a:gd name="T74" fmla="*/ 18 w 176"/>
                  <a:gd name="T75" fmla="*/ 170 h 176"/>
                  <a:gd name="T76" fmla="*/ 31 w 176"/>
                  <a:gd name="T77" fmla="*/ 158 h 176"/>
                  <a:gd name="T78" fmla="*/ 18 w 176"/>
                  <a:gd name="T79" fmla="*/ 145 h 176"/>
                  <a:gd name="T80" fmla="*/ 18 w 176"/>
                  <a:gd name="T81" fmla="*/ 145 h 176"/>
                  <a:gd name="T82" fmla="*/ 18 w 176"/>
                  <a:gd name="T83" fmla="*/ 1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76" h="176">
                    <a:moveTo>
                      <a:pt x="158" y="36"/>
                    </a:moveTo>
                    <a:cubicBezTo>
                      <a:pt x="148" y="36"/>
                      <a:pt x="140" y="28"/>
                      <a:pt x="140" y="18"/>
                    </a:cubicBezTo>
                    <a:cubicBezTo>
                      <a:pt x="140" y="8"/>
                      <a:pt x="148" y="0"/>
                      <a:pt x="158" y="0"/>
                    </a:cubicBezTo>
                    <a:cubicBezTo>
                      <a:pt x="168" y="0"/>
                      <a:pt x="176" y="8"/>
                      <a:pt x="176" y="18"/>
                    </a:cubicBezTo>
                    <a:cubicBezTo>
                      <a:pt x="176" y="28"/>
                      <a:pt x="168" y="36"/>
                      <a:pt x="158" y="36"/>
                    </a:cubicBezTo>
                    <a:close/>
                    <a:moveTo>
                      <a:pt x="158" y="6"/>
                    </a:moveTo>
                    <a:cubicBezTo>
                      <a:pt x="151" y="6"/>
                      <a:pt x="145" y="11"/>
                      <a:pt x="145" y="18"/>
                    </a:cubicBezTo>
                    <a:cubicBezTo>
                      <a:pt x="145" y="25"/>
                      <a:pt x="151" y="31"/>
                      <a:pt x="158" y="31"/>
                    </a:cubicBezTo>
                    <a:cubicBezTo>
                      <a:pt x="165" y="31"/>
                      <a:pt x="170" y="25"/>
                      <a:pt x="170" y="18"/>
                    </a:cubicBezTo>
                    <a:cubicBezTo>
                      <a:pt x="170" y="11"/>
                      <a:pt x="165" y="6"/>
                      <a:pt x="158" y="6"/>
                    </a:cubicBezTo>
                    <a:close/>
                    <a:moveTo>
                      <a:pt x="18" y="36"/>
                    </a:moveTo>
                    <a:cubicBezTo>
                      <a:pt x="8" y="36"/>
                      <a:pt x="0" y="28"/>
                      <a:pt x="0" y="18"/>
                    </a:cubicBezTo>
                    <a:cubicBezTo>
                      <a:pt x="0" y="8"/>
                      <a:pt x="8" y="0"/>
                      <a:pt x="18" y="0"/>
                    </a:cubicBezTo>
                    <a:cubicBezTo>
                      <a:pt x="28" y="0"/>
                      <a:pt x="36" y="8"/>
                      <a:pt x="36" y="18"/>
                    </a:cubicBezTo>
                    <a:cubicBezTo>
                      <a:pt x="36" y="28"/>
                      <a:pt x="28" y="36"/>
                      <a:pt x="18" y="36"/>
                    </a:cubicBezTo>
                    <a:close/>
                    <a:moveTo>
                      <a:pt x="18" y="6"/>
                    </a:moveTo>
                    <a:cubicBezTo>
                      <a:pt x="11" y="6"/>
                      <a:pt x="6" y="11"/>
                      <a:pt x="6" y="18"/>
                    </a:cubicBezTo>
                    <a:cubicBezTo>
                      <a:pt x="6" y="25"/>
                      <a:pt x="11" y="31"/>
                      <a:pt x="18" y="31"/>
                    </a:cubicBezTo>
                    <a:cubicBezTo>
                      <a:pt x="25" y="31"/>
                      <a:pt x="31" y="25"/>
                      <a:pt x="31" y="18"/>
                    </a:cubicBezTo>
                    <a:cubicBezTo>
                      <a:pt x="31" y="11"/>
                      <a:pt x="25" y="6"/>
                      <a:pt x="18" y="6"/>
                    </a:cubicBezTo>
                    <a:close/>
                    <a:moveTo>
                      <a:pt x="158" y="176"/>
                    </a:moveTo>
                    <a:cubicBezTo>
                      <a:pt x="148" y="176"/>
                      <a:pt x="140" y="168"/>
                      <a:pt x="140" y="158"/>
                    </a:cubicBezTo>
                    <a:cubicBezTo>
                      <a:pt x="140" y="148"/>
                      <a:pt x="148" y="140"/>
                      <a:pt x="158" y="140"/>
                    </a:cubicBezTo>
                    <a:cubicBezTo>
                      <a:pt x="168" y="140"/>
                      <a:pt x="176" y="148"/>
                      <a:pt x="176" y="158"/>
                    </a:cubicBezTo>
                    <a:cubicBezTo>
                      <a:pt x="176" y="168"/>
                      <a:pt x="168" y="176"/>
                      <a:pt x="158" y="176"/>
                    </a:cubicBezTo>
                    <a:close/>
                    <a:moveTo>
                      <a:pt x="158" y="145"/>
                    </a:moveTo>
                    <a:cubicBezTo>
                      <a:pt x="151" y="145"/>
                      <a:pt x="145" y="151"/>
                      <a:pt x="145" y="158"/>
                    </a:cubicBezTo>
                    <a:cubicBezTo>
                      <a:pt x="145" y="165"/>
                      <a:pt x="151" y="170"/>
                      <a:pt x="158" y="170"/>
                    </a:cubicBezTo>
                    <a:cubicBezTo>
                      <a:pt x="165" y="170"/>
                      <a:pt x="170" y="165"/>
                      <a:pt x="170" y="158"/>
                    </a:cubicBezTo>
                    <a:cubicBezTo>
                      <a:pt x="170" y="151"/>
                      <a:pt x="165" y="145"/>
                      <a:pt x="158" y="145"/>
                    </a:cubicBezTo>
                    <a:close/>
                    <a:moveTo>
                      <a:pt x="18" y="176"/>
                    </a:moveTo>
                    <a:cubicBezTo>
                      <a:pt x="8" y="176"/>
                      <a:pt x="0" y="168"/>
                      <a:pt x="0" y="158"/>
                    </a:cubicBezTo>
                    <a:cubicBezTo>
                      <a:pt x="0" y="148"/>
                      <a:pt x="8" y="140"/>
                      <a:pt x="18" y="140"/>
                    </a:cubicBezTo>
                    <a:cubicBezTo>
                      <a:pt x="28" y="140"/>
                      <a:pt x="36" y="148"/>
                      <a:pt x="36" y="158"/>
                    </a:cubicBezTo>
                    <a:cubicBezTo>
                      <a:pt x="36" y="168"/>
                      <a:pt x="28" y="176"/>
                      <a:pt x="18" y="176"/>
                    </a:cubicBezTo>
                    <a:close/>
                    <a:moveTo>
                      <a:pt x="18" y="145"/>
                    </a:moveTo>
                    <a:cubicBezTo>
                      <a:pt x="11" y="145"/>
                      <a:pt x="6" y="151"/>
                      <a:pt x="6" y="158"/>
                    </a:cubicBezTo>
                    <a:cubicBezTo>
                      <a:pt x="6" y="165"/>
                      <a:pt x="11" y="170"/>
                      <a:pt x="18" y="170"/>
                    </a:cubicBezTo>
                    <a:cubicBezTo>
                      <a:pt x="25" y="170"/>
                      <a:pt x="31" y="165"/>
                      <a:pt x="31" y="158"/>
                    </a:cubicBezTo>
                    <a:cubicBezTo>
                      <a:pt x="31" y="151"/>
                      <a:pt x="25" y="145"/>
                      <a:pt x="18" y="145"/>
                    </a:cubicBezTo>
                    <a:close/>
                    <a:moveTo>
                      <a:pt x="18" y="145"/>
                    </a:moveTo>
                    <a:cubicBezTo>
                      <a:pt x="18" y="145"/>
                      <a:pt x="18" y="145"/>
                      <a:pt x="18" y="145"/>
                    </a:cubicBezTo>
                  </a:path>
                </a:pathLst>
              </a:custGeom>
              <a:solidFill>
                <a:srgbClr val="FFFFFF"/>
              </a:solidFill>
              <a:ln w="12700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/>
              </a:p>
            </p:txBody>
          </p:sp>
        </p:grpSp>
        <p:pic>
          <p:nvPicPr>
            <p:cNvPr id="51" name="图形 50" descr="放大镜">
              <a:extLst>
                <a:ext uri="{FF2B5EF4-FFF2-40B4-BE49-F238E27FC236}">
                  <a16:creationId xmlns:a16="http://schemas.microsoft.com/office/drawing/2014/main" id="{032008D8-700F-E54F-AC21-8441977F1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594650" y="3779213"/>
              <a:ext cx="658578" cy="658578"/>
            </a:xfrm>
            <a:prstGeom prst="rect">
              <a:avLst/>
            </a:prstGeom>
            <a:effectLst/>
          </p:spPr>
        </p:pic>
        <p:sp>
          <p:nvSpPr>
            <p:cNvPr id="53" name="TextBox 20">
              <a:extLst>
                <a:ext uri="{FF2B5EF4-FFF2-40B4-BE49-F238E27FC236}">
                  <a16:creationId xmlns:a16="http://schemas.microsoft.com/office/drawing/2014/main" id="{51D769A2-75BD-C649-B9B9-99B0A25C1DAF}"/>
                </a:ext>
              </a:extLst>
            </p:cNvPr>
            <p:cNvSpPr txBox="1"/>
            <p:nvPr/>
          </p:nvSpPr>
          <p:spPr>
            <a:xfrm>
              <a:off x="4307832" y="2180672"/>
              <a:ext cx="1219074" cy="3529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Data Type</a:t>
              </a:r>
              <a:endParaRPr lang="zh-CN" altLang="en-US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6" name="TextBox 20">
              <a:extLst>
                <a:ext uri="{FF2B5EF4-FFF2-40B4-BE49-F238E27FC236}">
                  <a16:creationId xmlns:a16="http://schemas.microsoft.com/office/drawing/2014/main" id="{50E5867D-343B-AA4A-912E-2A6770C645A4}"/>
                </a:ext>
              </a:extLst>
            </p:cNvPr>
            <p:cNvSpPr txBox="1"/>
            <p:nvPr/>
          </p:nvSpPr>
          <p:spPr>
            <a:xfrm>
              <a:off x="6152111" y="3714832"/>
              <a:ext cx="1930444" cy="3529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Internet Activities</a:t>
              </a:r>
              <a:endParaRPr lang="zh-CN" altLang="en-US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58" name="组合 57">
              <a:extLst>
                <a:ext uri="{FF2B5EF4-FFF2-40B4-BE49-F238E27FC236}">
                  <a16:creationId xmlns:a16="http://schemas.microsoft.com/office/drawing/2014/main" id="{C75FBFF4-EC70-A442-BDAA-3462D975BE95}"/>
                </a:ext>
              </a:extLst>
            </p:cNvPr>
            <p:cNvGrpSpPr/>
            <p:nvPr/>
          </p:nvGrpSpPr>
          <p:grpSpPr>
            <a:xfrm>
              <a:off x="8065779" y="2193719"/>
              <a:ext cx="2038334" cy="918203"/>
              <a:chOff x="942531" y="4153262"/>
              <a:chExt cx="2038334" cy="918203"/>
            </a:xfrm>
          </p:grpSpPr>
          <p:sp>
            <p:nvSpPr>
              <p:cNvPr id="59" name="TextBox 20">
                <a:extLst>
                  <a:ext uri="{FF2B5EF4-FFF2-40B4-BE49-F238E27FC236}">
                    <a16:creationId xmlns:a16="http://schemas.microsoft.com/office/drawing/2014/main" id="{4C5E3B37-B65F-7643-A5D1-671665F7B2DA}"/>
                  </a:ext>
                </a:extLst>
              </p:cNvPr>
              <p:cNvSpPr txBox="1"/>
              <p:nvPr/>
            </p:nvSpPr>
            <p:spPr>
              <a:xfrm>
                <a:off x="1573673" y="4153262"/>
                <a:ext cx="731958" cy="3529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400" b="1" dirty="0">
                    <a:solidFill>
                      <a:srgbClr val="00B0F0"/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Audit</a:t>
                </a:r>
                <a:endParaRPr lang="zh-CN" altLang="en-US" sz="14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TextBox 23">
                <a:extLst>
                  <a:ext uri="{FF2B5EF4-FFF2-40B4-BE49-F238E27FC236}">
                    <a16:creationId xmlns:a16="http://schemas.microsoft.com/office/drawing/2014/main" id="{D4F34598-B876-3A45-807C-8BFBFEC7C11C}"/>
                  </a:ext>
                </a:extLst>
              </p:cNvPr>
              <p:cNvSpPr txBox="1"/>
              <p:nvPr/>
            </p:nvSpPr>
            <p:spPr>
              <a:xfrm>
                <a:off x="942531" y="4542072"/>
                <a:ext cx="2038334" cy="5293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Exposure of  organization assets</a:t>
                </a:r>
                <a:endParaRPr lang="zh-CN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2" name="TextBox 20">
              <a:extLst>
                <a:ext uri="{FF2B5EF4-FFF2-40B4-BE49-F238E27FC236}">
                  <a16:creationId xmlns:a16="http://schemas.microsoft.com/office/drawing/2014/main" id="{091FAE00-EB6F-1641-9A6E-D28846D90F06}"/>
                </a:ext>
              </a:extLst>
            </p:cNvPr>
            <p:cNvSpPr txBox="1"/>
            <p:nvPr/>
          </p:nvSpPr>
          <p:spPr>
            <a:xfrm>
              <a:off x="10327714" y="3720593"/>
              <a:ext cx="1689644" cy="5999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Hidden Threats</a:t>
              </a:r>
            </a:p>
            <a:p>
              <a:pPr algn="ctr"/>
              <a:r>
                <a:rPr lang="en-US" altLang="zh-CN" sz="14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	</a:t>
              </a:r>
              <a:endParaRPr lang="zh-CN" altLang="en-US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" name="TextBox 23">
              <a:extLst>
                <a:ext uri="{FF2B5EF4-FFF2-40B4-BE49-F238E27FC236}">
                  <a16:creationId xmlns:a16="http://schemas.microsoft.com/office/drawing/2014/main" id="{BD72AB28-B125-4DDD-A9AF-A3B6A26AD81C}"/>
                </a:ext>
              </a:extLst>
            </p:cNvPr>
            <p:cNvSpPr txBox="1"/>
            <p:nvPr/>
          </p:nvSpPr>
          <p:spPr>
            <a:xfrm>
              <a:off x="10153369" y="4086669"/>
              <a:ext cx="2038334" cy="529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Insider employee threats</a:t>
              </a:r>
              <a:endParaRPr lang="zh-CN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23">
              <a:extLst>
                <a:ext uri="{FF2B5EF4-FFF2-40B4-BE49-F238E27FC236}">
                  <a16:creationId xmlns:a16="http://schemas.microsoft.com/office/drawing/2014/main" id="{A29FCD96-4F15-480C-AF9B-9A937FDCB25F}"/>
                </a:ext>
              </a:extLst>
            </p:cNvPr>
            <p:cNvSpPr txBox="1"/>
            <p:nvPr/>
          </p:nvSpPr>
          <p:spPr>
            <a:xfrm>
              <a:off x="6066700" y="4100080"/>
              <a:ext cx="2038334" cy="529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Violation of organization AUP</a:t>
              </a:r>
              <a:endParaRPr lang="zh-CN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23">
              <a:extLst>
                <a:ext uri="{FF2B5EF4-FFF2-40B4-BE49-F238E27FC236}">
                  <a16:creationId xmlns:a16="http://schemas.microsoft.com/office/drawing/2014/main" id="{491F8656-F105-4EE7-B9A3-27383ADBA509}"/>
                </a:ext>
              </a:extLst>
            </p:cNvPr>
            <p:cNvSpPr txBox="1"/>
            <p:nvPr/>
          </p:nvSpPr>
          <p:spPr>
            <a:xfrm>
              <a:off x="3898203" y="2630016"/>
              <a:ext cx="2038334" cy="3176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Type of files sent</a:t>
              </a:r>
              <a:endParaRPr lang="zh-CN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5" name="TextBox 23">
              <a:extLst>
                <a:ext uri="{FF2B5EF4-FFF2-40B4-BE49-F238E27FC236}">
                  <a16:creationId xmlns:a16="http://schemas.microsoft.com/office/drawing/2014/main" id="{1EDDFF3F-91B9-47BF-85B5-2CBB0734F07A}"/>
                </a:ext>
              </a:extLst>
            </p:cNvPr>
            <p:cNvSpPr txBox="1"/>
            <p:nvPr/>
          </p:nvSpPr>
          <p:spPr>
            <a:xfrm>
              <a:off x="1939825" y="4133580"/>
              <a:ext cx="2038334" cy="3176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Productivity</a:t>
              </a:r>
              <a:endParaRPr lang="zh-CN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2" name="Freeform 156">
              <a:extLst>
                <a:ext uri="{FF2B5EF4-FFF2-40B4-BE49-F238E27FC236}">
                  <a16:creationId xmlns:a16="http://schemas.microsoft.com/office/drawing/2014/main" id="{2B06ECA2-1D6A-4B45-9B51-F3C11A8063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87054" y="3855242"/>
              <a:ext cx="543077" cy="494104"/>
            </a:xfrm>
            <a:custGeom>
              <a:avLst/>
              <a:gdLst>
                <a:gd name="T0" fmla="*/ 238 w 333"/>
                <a:gd name="T1" fmla="*/ 213 h 342"/>
                <a:gd name="T2" fmla="*/ 228 w 333"/>
                <a:gd name="T3" fmla="*/ 209 h 342"/>
                <a:gd name="T4" fmla="*/ 207 w 333"/>
                <a:gd name="T5" fmla="*/ 200 h 342"/>
                <a:gd name="T6" fmla="*/ 198 w 333"/>
                <a:gd name="T7" fmla="*/ 180 h 342"/>
                <a:gd name="T8" fmla="*/ 194 w 333"/>
                <a:gd name="T9" fmla="*/ 170 h 342"/>
                <a:gd name="T10" fmla="*/ 172 w 333"/>
                <a:gd name="T11" fmla="*/ 170 h 342"/>
                <a:gd name="T12" fmla="*/ 162 w 333"/>
                <a:gd name="T13" fmla="*/ 180 h 342"/>
                <a:gd name="T14" fmla="*/ 62 w 333"/>
                <a:gd name="T15" fmla="*/ 84 h 342"/>
                <a:gd name="T16" fmla="*/ 57 w 333"/>
                <a:gd name="T17" fmla="*/ 76 h 342"/>
                <a:gd name="T18" fmla="*/ 50 w 333"/>
                <a:gd name="T19" fmla="*/ 63 h 342"/>
                <a:gd name="T20" fmla="*/ 19 w 333"/>
                <a:gd name="T21" fmla="*/ 38 h 342"/>
                <a:gd name="T22" fmla="*/ 10 w 333"/>
                <a:gd name="T23" fmla="*/ 38 h 342"/>
                <a:gd name="T24" fmla="*/ 3 w 333"/>
                <a:gd name="T25" fmla="*/ 45 h 342"/>
                <a:gd name="T26" fmla="*/ 2 w 333"/>
                <a:gd name="T27" fmla="*/ 54 h 342"/>
                <a:gd name="T28" fmla="*/ 28 w 333"/>
                <a:gd name="T29" fmla="*/ 85 h 342"/>
                <a:gd name="T30" fmla="*/ 42 w 333"/>
                <a:gd name="T31" fmla="*/ 91 h 342"/>
                <a:gd name="T32" fmla="*/ 50 w 333"/>
                <a:gd name="T33" fmla="*/ 96 h 342"/>
                <a:gd name="T34" fmla="*/ 147 w 333"/>
                <a:gd name="T35" fmla="*/ 195 h 342"/>
                <a:gd name="T36" fmla="*/ 137 w 333"/>
                <a:gd name="T37" fmla="*/ 204 h 342"/>
                <a:gd name="T38" fmla="*/ 137 w 333"/>
                <a:gd name="T39" fmla="*/ 226 h 342"/>
                <a:gd name="T40" fmla="*/ 147 w 333"/>
                <a:gd name="T41" fmla="*/ 230 h 342"/>
                <a:gd name="T42" fmla="*/ 168 w 333"/>
                <a:gd name="T43" fmla="*/ 239 h 342"/>
                <a:gd name="T44" fmla="*/ 177 w 333"/>
                <a:gd name="T45" fmla="*/ 259 h 342"/>
                <a:gd name="T46" fmla="*/ 181 w 333"/>
                <a:gd name="T47" fmla="*/ 269 h 342"/>
                <a:gd name="T48" fmla="*/ 243 w 333"/>
                <a:gd name="T49" fmla="*/ 330 h 342"/>
                <a:gd name="T50" fmla="*/ 287 w 333"/>
                <a:gd name="T51" fmla="*/ 330 h 342"/>
                <a:gd name="T52" fmla="*/ 300 w 333"/>
                <a:gd name="T53" fmla="*/ 318 h 342"/>
                <a:gd name="T54" fmla="*/ 300 w 333"/>
                <a:gd name="T55" fmla="*/ 274 h 342"/>
                <a:gd name="T56" fmla="*/ 238 w 333"/>
                <a:gd name="T57" fmla="*/ 213 h 342"/>
                <a:gd name="T58" fmla="*/ 332 w 333"/>
                <a:gd name="T59" fmla="*/ 72 h 342"/>
                <a:gd name="T60" fmla="*/ 274 w 333"/>
                <a:gd name="T61" fmla="*/ 104 h 342"/>
                <a:gd name="T62" fmla="*/ 247 w 333"/>
                <a:gd name="T63" fmla="*/ 88 h 342"/>
                <a:gd name="T64" fmla="*/ 248 w 333"/>
                <a:gd name="T65" fmla="*/ 58 h 342"/>
                <a:gd name="T66" fmla="*/ 308 w 333"/>
                <a:gd name="T67" fmla="*/ 25 h 342"/>
                <a:gd name="T68" fmla="*/ 210 w 333"/>
                <a:gd name="T69" fmla="*/ 28 h 342"/>
                <a:gd name="T70" fmla="*/ 190 w 333"/>
                <a:gd name="T71" fmla="*/ 90 h 342"/>
                <a:gd name="T72" fmla="*/ 186 w 333"/>
                <a:gd name="T73" fmla="*/ 105 h 342"/>
                <a:gd name="T74" fmla="*/ 145 w 333"/>
                <a:gd name="T75" fmla="*/ 145 h 342"/>
                <a:gd name="T76" fmla="*/ 162 w 333"/>
                <a:gd name="T77" fmla="*/ 161 h 342"/>
                <a:gd name="T78" fmla="*/ 162 w 333"/>
                <a:gd name="T79" fmla="*/ 161 h 342"/>
                <a:gd name="T80" fmla="*/ 183 w 333"/>
                <a:gd name="T81" fmla="*/ 152 h 342"/>
                <a:gd name="T82" fmla="*/ 203 w 333"/>
                <a:gd name="T83" fmla="*/ 161 h 342"/>
                <a:gd name="T84" fmla="*/ 210 w 333"/>
                <a:gd name="T85" fmla="*/ 170 h 342"/>
                <a:gd name="T86" fmla="*/ 229 w 333"/>
                <a:gd name="T87" fmla="*/ 151 h 342"/>
                <a:gd name="T88" fmla="*/ 246 w 333"/>
                <a:gd name="T89" fmla="*/ 146 h 342"/>
                <a:gd name="T90" fmla="*/ 311 w 333"/>
                <a:gd name="T91" fmla="*/ 127 h 342"/>
                <a:gd name="T92" fmla="*/ 332 w 333"/>
                <a:gd name="T93" fmla="*/ 72 h 342"/>
                <a:gd name="T94" fmla="*/ 128 w 333"/>
                <a:gd name="T95" fmla="*/ 195 h 342"/>
                <a:gd name="T96" fmla="*/ 128 w 333"/>
                <a:gd name="T97" fmla="*/ 194 h 342"/>
                <a:gd name="T98" fmla="*/ 111 w 333"/>
                <a:gd name="T99" fmla="*/ 178 h 342"/>
                <a:gd name="T100" fmla="*/ 14 w 333"/>
                <a:gd name="T101" fmla="*/ 273 h 342"/>
                <a:gd name="T102" fmla="*/ 14 w 333"/>
                <a:gd name="T103" fmla="*/ 318 h 342"/>
                <a:gd name="T104" fmla="*/ 59 w 333"/>
                <a:gd name="T105" fmla="*/ 318 h 342"/>
                <a:gd name="T106" fmla="*/ 137 w 333"/>
                <a:gd name="T107" fmla="*/ 241 h 342"/>
                <a:gd name="T108" fmla="*/ 128 w 333"/>
                <a:gd name="T109" fmla="*/ 235 h 342"/>
                <a:gd name="T110" fmla="*/ 128 w 333"/>
                <a:gd name="T111" fmla="*/ 195 h 342"/>
                <a:gd name="T112" fmla="*/ 128 w 333"/>
                <a:gd name="T113" fmla="*/ 195 h 342"/>
                <a:gd name="T114" fmla="*/ 128 w 333"/>
                <a:gd name="T115" fmla="*/ 195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33" h="342">
                  <a:moveTo>
                    <a:pt x="238" y="213"/>
                  </a:moveTo>
                  <a:cubicBezTo>
                    <a:pt x="235" y="211"/>
                    <a:pt x="231" y="209"/>
                    <a:pt x="228" y="209"/>
                  </a:cubicBezTo>
                  <a:cubicBezTo>
                    <a:pt x="220" y="208"/>
                    <a:pt x="213" y="206"/>
                    <a:pt x="207" y="200"/>
                  </a:cubicBezTo>
                  <a:cubicBezTo>
                    <a:pt x="202" y="194"/>
                    <a:pt x="199" y="187"/>
                    <a:pt x="198" y="180"/>
                  </a:cubicBezTo>
                  <a:cubicBezTo>
                    <a:pt x="198" y="177"/>
                    <a:pt x="196" y="173"/>
                    <a:pt x="194" y="170"/>
                  </a:cubicBezTo>
                  <a:cubicBezTo>
                    <a:pt x="188" y="164"/>
                    <a:pt x="178" y="164"/>
                    <a:pt x="172" y="170"/>
                  </a:cubicBezTo>
                  <a:cubicBezTo>
                    <a:pt x="162" y="180"/>
                    <a:pt x="162" y="180"/>
                    <a:pt x="162" y="180"/>
                  </a:cubicBezTo>
                  <a:cubicBezTo>
                    <a:pt x="62" y="84"/>
                    <a:pt x="62" y="84"/>
                    <a:pt x="62" y="84"/>
                  </a:cubicBezTo>
                  <a:cubicBezTo>
                    <a:pt x="62" y="84"/>
                    <a:pt x="57" y="80"/>
                    <a:pt x="57" y="76"/>
                  </a:cubicBezTo>
                  <a:cubicBezTo>
                    <a:pt x="56" y="72"/>
                    <a:pt x="55" y="67"/>
                    <a:pt x="50" y="63"/>
                  </a:cubicBezTo>
                  <a:cubicBezTo>
                    <a:pt x="42" y="55"/>
                    <a:pt x="28" y="44"/>
                    <a:pt x="19" y="38"/>
                  </a:cubicBezTo>
                  <a:cubicBezTo>
                    <a:pt x="15" y="35"/>
                    <a:pt x="12" y="36"/>
                    <a:pt x="10" y="38"/>
                  </a:cubicBezTo>
                  <a:cubicBezTo>
                    <a:pt x="3" y="45"/>
                    <a:pt x="3" y="45"/>
                    <a:pt x="3" y="45"/>
                  </a:cubicBezTo>
                  <a:cubicBezTo>
                    <a:pt x="0" y="48"/>
                    <a:pt x="0" y="50"/>
                    <a:pt x="2" y="54"/>
                  </a:cubicBezTo>
                  <a:cubicBezTo>
                    <a:pt x="9" y="62"/>
                    <a:pt x="20" y="76"/>
                    <a:pt x="28" y="85"/>
                  </a:cubicBezTo>
                  <a:cubicBezTo>
                    <a:pt x="32" y="89"/>
                    <a:pt x="37" y="90"/>
                    <a:pt x="42" y="91"/>
                  </a:cubicBezTo>
                  <a:cubicBezTo>
                    <a:pt x="45" y="92"/>
                    <a:pt x="50" y="96"/>
                    <a:pt x="50" y="96"/>
                  </a:cubicBezTo>
                  <a:cubicBezTo>
                    <a:pt x="147" y="195"/>
                    <a:pt x="147" y="195"/>
                    <a:pt x="147" y="195"/>
                  </a:cubicBezTo>
                  <a:cubicBezTo>
                    <a:pt x="137" y="204"/>
                    <a:pt x="137" y="204"/>
                    <a:pt x="137" y="204"/>
                  </a:cubicBezTo>
                  <a:cubicBezTo>
                    <a:pt x="131" y="210"/>
                    <a:pt x="131" y="220"/>
                    <a:pt x="137" y="226"/>
                  </a:cubicBezTo>
                  <a:cubicBezTo>
                    <a:pt x="140" y="228"/>
                    <a:pt x="144" y="230"/>
                    <a:pt x="147" y="230"/>
                  </a:cubicBezTo>
                  <a:cubicBezTo>
                    <a:pt x="155" y="230"/>
                    <a:pt x="162" y="233"/>
                    <a:pt x="168" y="239"/>
                  </a:cubicBezTo>
                  <a:cubicBezTo>
                    <a:pt x="173" y="244"/>
                    <a:pt x="176" y="252"/>
                    <a:pt x="177" y="259"/>
                  </a:cubicBezTo>
                  <a:cubicBezTo>
                    <a:pt x="177" y="262"/>
                    <a:pt x="178" y="266"/>
                    <a:pt x="181" y="269"/>
                  </a:cubicBezTo>
                  <a:cubicBezTo>
                    <a:pt x="243" y="330"/>
                    <a:pt x="243" y="330"/>
                    <a:pt x="243" y="330"/>
                  </a:cubicBezTo>
                  <a:cubicBezTo>
                    <a:pt x="255" y="342"/>
                    <a:pt x="275" y="342"/>
                    <a:pt x="287" y="330"/>
                  </a:cubicBezTo>
                  <a:cubicBezTo>
                    <a:pt x="300" y="318"/>
                    <a:pt x="300" y="318"/>
                    <a:pt x="300" y="318"/>
                  </a:cubicBezTo>
                  <a:cubicBezTo>
                    <a:pt x="312" y="306"/>
                    <a:pt x="312" y="286"/>
                    <a:pt x="300" y="274"/>
                  </a:cubicBezTo>
                  <a:lnTo>
                    <a:pt x="238" y="213"/>
                  </a:lnTo>
                  <a:close/>
                  <a:moveTo>
                    <a:pt x="332" y="72"/>
                  </a:moveTo>
                  <a:cubicBezTo>
                    <a:pt x="274" y="104"/>
                    <a:pt x="274" y="104"/>
                    <a:pt x="274" y="104"/>
                  </a:cubicBezTo>
                  <a:cubicBezTo>
                    <a:pt x="247" y="88"/>
                    <a:pt x="247" y="88"/>
                    <a:pt x="247" y="88"/>
                  </a:cubicBezTo>
                  <a:cubicBezTo>
                    <a:pt x="248" y="58"/>
                    <a:pt x="248" y="58"/>
                    <a:pt x="248" y="58"/>
                  </a:cubicBezTo>
                  <a:cubicBezTo>
                    <a:pt x="308" y="25"/>
                    <a:pt x="308" y="25"/>
                    <a:pt x="308" y="25"/>
                  </a:cubicBezTo>
                  <a:cubicBezTo>
                    <a:pt x="280" y="0"/>
                    <a:pt x="237" y="1"/>
                    <a:pt x="210" y="28"/>
                  </a:cubicBezTo>
                  <a:cubicBezTo>
                    <a:pt x="193" y="45"/>
                    <a:pt x="186" y="68"/>
                    <a:pt x="190" y="90"/>
                  </a:cubicBezTo>
                  <a:cubicBezTo>
                    <a:pt x="191" y="95"/>
                    <a:pt x="190" y="100"/>
                    <a:pt x="186" y="105"/>
                  </a:cubicBezTo>
                  <a:cubicBezTo>
                    <a:pt x="145" y="145"/>
                    <a:pt x="145" y="145"/>
                    <a:pt x="145" y="145"/>
                  </a:cubicBezTo>
                  <a:cubicBezTo>
                    <a:pt x="162" y="161"/>
                    <a:pt x="162" y="161"/>
                    <a:pt x="162" y="161"/>
                  </a:cubicBezTo>
                  <a:cubicBezTo>
                    <a:pt x="162" y="161"/>
                    <a:pt x="162" y="161"/>
                    <a:pt x="162" y="161"/>
                  </a:cubicBezTo>
                  <a:cubicBezTo>
                    <a:pt x="168" y="155"/>
                    <a:pt x="175" y="152"/>
                    <a:pt x="183" y="152"/>
                  </a:cubicBezTo>
                  <a:cubicBezTo>
                    <a:pt x="191" y="152"/>
                    <a:pt x="198" y="155"/>
                    <a:pt x="203" y="161"/>
                  </a:cubicBezTo>
                  <a:cubicBezTo>
                    <a:pt x="206" y="164"/>
                    <a:pt x="208" y="167"/>
                    <a:pt x="210" y="170"/>
                  </a:cubicBezTo>
                  <a:cubicBezTo>
                    <a:pt x="229" y="151"/>
                    <a:pt x="229" y="151"/>
                    <a:pt x="229" y="151"/>
                  </a:cubicBezTo>
                  <a:cubicBezTo>
                    <a:pt x="234" y="146"/>
                    <a:pt x="240" y="145"/>
                    <a:pt x="246" y="146"/>
                  </a:cubicBezTo>
                  <a:cubicBezTo>
                    <a:pt x="268" y="152"/>
                    <a:pt x="293" y="145"/>
                    <a:pt x="311" y="127"/>
                  </a:cubicBezTo>
                  <a:cubicBezTo>
                    <a:pt x="327" y="112"/>
                    <a:pt x="333" y="92"/>
                    <a:pt x="332" y="72"/>
                  </a:cubicBezTo>
                  <a:close/>
                  <a:moveTo>
                    <a:pt x="128" y="195"/>
                  </a:moveTo>
                  <a:cubicBezTo>
                    <a:pt x="128" y="194"/>
                    <a:pt x="128" y="194"/>
                    <a:pt x="128" y="194"/>
                  </a:cubicBezTo>
                  <a:cubicBezTo>
                    <a:pt x="111" y="178"/>
                    <a:pt x="111" y="178"/>
                    <a:pt x="111" y="178"/>
                  </a:cubicBezTo>
                  <a:cubicBezTo>
                    <a:pt x="14" y="273"/>
                    <a:pt x="14" y="273"/>
                    <a:pt x="14" y="273"/>
                  </a:cubicBezTo>
                  <a:cubicBezTo>
                    <a:pt x="1" y="286"/>
                    <a:pt x="1" y="306"/>
                    <a:pt x="14" y="318"/>
                  </a:cubicBezTo>
                  <a:cubicBezTo>
                    <a:pt x="26" y="330"/>
                    <a:pt x="47" y="330"/>
                    <a:pt x="59" y="318"/>
                  </a:cubicBezTo>
                  <a:cubicBezTo>
                    <a:pt x="137" y="241"/>
                    <a:pt x="137" y="241"/>
                    <a:pt x="137" y="241"/>
                  </a:cubicBezTo>
                  <a:cubicBezTo>
                    <a:pt x="134" y="240"/>
                    <a:pt x="130" y="238"/>
                    <a:pt x="128" y="235"/>
                  </a:cubicBezTo>
                  <a:cubicBezTo>
                    <a:pt x="116" y="224"/>
                    <a:pt x="116" y="206"/>
                    <a:pt x="128" y="195"/>
                  </a:cubicBezTo>
                  <a:close/>
                  <a:moveTo>
                    <a:pt x="128" y="195"/>
                  </a:moveTo>
                  <a:cubicBezTo>
                    <a:pt x="128" y="195"/>
                    <a:pt x="128" y="195"/>
                    <a:pt x="128" y="19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/>
            </a:p>
          </p:txBody>
        </p:sp>
        <p:sp>
          <p:nvSpPr>
            <p:cNvPr id="23" name="Freeform 5">
              <a:extLst>
                <a:ext uri="{FF2B5EF4-FFF2-40B4-BE49-F238E27FC236}">
                  <a16:creationId xmlns:a16="http://schemas.microsoft.com/office/drawing/2014/main" id="{CE1CF19E-6D6C-498E-AD05-B59F448D7A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60350" y="2632451"/>
              <a:ext cx="639887" cy="599454"/>
            </a:xfrm>
            <a:custGeom>
              <a:avLst/>
              <a:gdLst>
                <a:gd name="T0" fmla="*/ 0 w 3277"/>
                <a:gd name="T1" fmla="*/ 1639 h 3277"/>
                <a:gd name="T2" fmla="*/ 3277 w 3277"/>
                <a:gd name="T3" fmla="*/ 1639 h 3277"/>
                <a:gd name="T4" fmla="*/ 3065 w 3277"/>
                <a:gd name="T5" fmla="*/ 1586 h 3277"/>
                <a:gd name="T6" fmla="*/ 2309 w 3277"/>
                <a:gd name="T7" fmla="*/ 923 h 3277"/>
                <a:gd name="T8" fmla="*/ 3065 w 3277"/>
                <a:gd name="T9" fmla="*/ 1586 h 3277"/>
                <a:gd name="T10" fmla="*/ 1154 w 3277"/>
                <a:gd name="T11" fmla="*/ 2509 h 3277"/>
                <a:gd name="T12" fmla="*/ 1585 w 3277"/>
                <a:gd name="T13" fmla="*/ 3066 h 3277"/>
                <a:gd name="T14" fmla="*/ 2169 w 3277"/>
                <a:gd name="T15" fmla="*/ 860 h 3277"/>
                <a:gd name="T16" fmla="*/ 1691 w 3277"/>
                <a:gd name="T17" fmla="*/ 212 h 3277"/>
                <a:gd name="T18" fmla="*/ 1872 w 3277"/>
                <a:gd name="T19" fmla="*/ 230 h 3277"/>
                <a:gd name="T20" fmla="*/ 2266 w 3277"/>
                <a:gd name="T21" fmla="*/ 823 h 3277"/>
                <a:gd name="T22" fmla="*/ 1872 w 3277"/>
                <a:gd name="T23" fmla="*/ 230 h 3277"/>
                <a:gd name="T24" fmla="*/ 1585 w 3277"/>
                <a:gd name="T25" fmla="*/ 952 h 3277"/>
                <a:gd name="T26" fmla="*/ 1580 w 3277"/>
                <a:gd name="T27" fmla="*/ 212 h 3277"/>
                <a:gd name="T28" fmla="*/ 1009 w 3277"/>
                <a:gd name="T29" fmla="*/ 826 h 3277"/>
                <a:gd name="T30" fmla="*/ 1403 w 3277"/>
                <a:gd name="T31" fmla="*/ 233 h 3277"/>
                <a:gd name="T32" fmla="*/ 1068 w 3277"/>
                <a:gd name="T33" fmla="*/ 960 h 3277"/>
                <a:gd name="T34" fmla="*/ 1585 w 3277"/>
                <a:gd name="T35" fmla="*/ 1586 h 3277"/>
                <a:gd name="T36" fmla="*/ 1068 w 3277"/>
                <a:gd name="T37" fmla="*/ 960 h 3277"/>
                <a:gd name="T38" fmla="*/ 1585 w 3277"/>
                <a:gd name="T39" fmla="*/ 2326 h 3277"/>
                <a:gd name="T40" fmla="*/ 951 w 3277"/>
                <a:gd name="T41" fmla="*/ 1692 h 3277"/>
                <a:gd name="T42" fmla="*/ 1403 w 3277"/>
                <a:gd name="T43" fmla="*/ 3045 h 3277"/>
                <a:gd name="T44" fmla="*/ 1049 w 3277"/>
                <a:gd name="T45" fmla="*/ 2537 h 3277"/>
                <a:gd name="T46" fmla="*/ 1691 w 3277"/>
                <a:gd name="T47" fmla="*/ 3066 h 3277"/>
                <a:gd name="T48" fmla="*/ 2128 w 3277"/>
                <a:gd name="T49" fmla="*/ 2503 h 3277"/>
                <a:gd name="T50" fmla="*/ 1691 w 3277"/>
                <a:gd name="T51" fmla="*/ 3066 h 3277"/>
                <a:gd name="T52" fmla="*/ 2564 w 3277"/>
                <a:gd name="T53" fmla="*/ 2717 h 3277"/>
                <a:gd name="T54" fmla="*/ 2227 w 3277"/>
                <a:gd name="T55" fmla="*/ 2537 h 3277"/>
                <a:gd name="T56" fmla="*/ 1691 w 3277"/>
                <a:gd name="T57" fmla="*/ 2326 h 3277"/>
                <a:gd name="T58" fmla="*/ 2325 w 3277"/>
                <a:gd name="T59" fmla="*/ 1692 h 3277"/>
                <a:gd name="T60" fmla="*/ 2170 w 3277"/>
                <a:gd name="T61" fmla="*/ 2404 h 3277"/>
                <a:gd name="T62" fmla="*/ 1691 w 3277"/>
                <a:gd name="T63" fmla="*/ 1057 h 3277"/>
                <a:gd name="T64" fmla="*/ 2325 w 3277"/>
                <a:gd name="T65" fmla="*/ 1586 h 3277"/>
                <a:gd name="T66" fmla="*/ 574 w 3277"/>
                <a:gd name="T67" fmla="*/ 692 h 3277"/>
                <a:gd name="T68" fmla="*/ 845 w 3277"/>
                <a:gd name="T69" fmla="*/ 1586 h 3277"/>
                <a:gd name="T70" fmla="*/ 574 w 3277"/>
                <a:gd name="T71" fmla="*/ 692 h 3277"/>
                <a:gd name="T72" fmla="*/ 845 w 3277"/>
                <a:gd name="T73" fmla="*/ 1692 h 3277"/>
                <a:gd name="T74" fmla="*/ 634 w 3277"/>
                <a:gd name="T75" fmla="*/ 2650 h 3277"/>
                <a:gd name="T76" fmla="*/ 2642 w 3277"/>
                <a:gd name="T77" fmla="*/ 2650 h 3277"/>
                <a:gd name="T78" fmla="*/ 2431 w 3277"/>
                <a:gd name="T79" fmla="*/ 1692 h 3277"/>
                <a:gd name="T80" fmla="*/ 2642 w 3277"/>
                <a:gd name="T81" fmla="*/ 2650 h 3277"/>
                <a:gd name="T82" fmla="*/ 2642 w 3277"/>
                <a:gd name="T83" fmla="*/ 2650 h 3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77" h="3277">
                  <a:moveTo>
                    <a:pt x="1638" y="0"/>
                  </a:moveTo>
                  <a:cubicBezTo>
                    <a:pt x="733" y="0"/>
                    <a:pt x="0" y="734"/>
                    <a:pt x="0" y="1639"/>
                  </a:cubicBezTo>
                  <a:cubicBezTo>
                    <a:pt x="0" y="2544"/>
                    <a:pt x="733" y="3277"/>
                    <a:pt x="1638" y="3277"/>
                  </a:cubicBezTo>
                  <a:cubicBezTo>
                    <a:pt x="2543" y="3277"/>
                    <a:pt x="3277" y="2544"/>
                    <a:pt x="3277" y="1639"/>
                  </a:cubicBezTo>
                  <a:cubicBezTo>
                    <a:pt x="3277" y="734"/>
                    <a:pt x="2543" y="0"/>
                    <a:pt x="1638" y="0"/>
                  </a:cubicBezTo>
                  <a:close/>
                  <a:moveTo>
                    <a:pt x="3065" y="1586"/>
                  </a:moveTo>
                  <a:cubicBezTo>
                    <a:pt x="2431" y="1586"/>
                    <a:pt x="2431" y="1586"/>
                    <a:pt x="2431" y="1586"/>
                  </a:cubicBezTo>
                  <a:cubicBezTo>
                    <a:pt x="2426" y="1360"/>
                    <a:pt x="2385" y="1136"/>
                    <a:pt x="2309" y="923"/>
                  </a:cubicBezTo>
                  <a:cubicBezTo>
                    <a:pt x="2451" y="863"/>
                    <a:pt x="2584" y="785"/>
                    <a:pt x="2705" y="691"/>
                  </a:cubicBezTo>
                  <a:cubicBezTo>
                    <a:pt x="2926" y="938"/>
                    <a:pt x="3053" y="1254"/>
                    <a:pt x="3065" y="1586"/>
                  </a:cubicBezTo>
                  <a:close/>
                  <a:moveTo>
                    <a:pt x="1585" y="3066"/>
                  </a:moveTo>
                  <a:cubicBezTo>
                    <a:pt x="1404" y="2912"/>
                    <a:pt x="1257" y="2723"/>
                    <a:pt x="1154" y="2509"/>
                  </a:cubicBezTo>
                  <a:cubicBezTo>
                    <a:pt x="1294" y="2464"/>
                    <a:pt x="1439" y="2438"/>
                    <a:pt x="1585" y="2431"/>
                  </a:cubicBezTo>
                  <a:lnTo>
                    <a:pt x="1585" y="3066"/>
                  </a:lnTo>
                  <a:close/>
                  <a:moveTo>
                    <a:pt x="1696" y="212"/>
                  </a:moveTo>
                  <a:cubicBezTo>
                    <a:pt x="1903" y="387"/>
                    <a:pt x="2065" y="609"/>
                    <a:pt x="2169" y="860"/>
                  </a:cubicBezTo>
                  <a:cubicBezTo>
                    <a:pt x="2015" y="914"/>
                    <a:pt x="1854" y="945"/>
                    <a:pt x="1691" y="952"/>
                  </a:cubicBezTo>
                  <a:cubicBezTo>
                    <a:pt x="1691" y="212"/>
                    <a:pt x="1691" y="212"/>
                    <a:pt x="1691" y="212"/>
                  </a:cubicBezTo>
                  <a:lnTo>
                    <a:pt x="1696" y="212"/>
                  </a:lnTo>
                  <a:close/>
                  <a:moveTo>
                    <a:pt x="1872" y="230"/>
                  </a:moveTo>
                  <a:cubicBezTo>
                    <a:pt x="2157" y="277"/>
                    <a:pt x="2421" y="410"/>
                    <a:pt x="2629" y="611"/>
                  </a:cubicBezTo>
                  <a:cubicBezTo>
                    <a:pt x="2517" y="697"/>
                    <a:pt x="2396" y="768"/>
                    <a:pt x="2266" y="823"/>
                  </a:cubicBezTo>
                  <a:cubicBezTo>
                    <a:pt x="2174" y="603"/>
                    <a:pt x="2040" y="402"/>
                    <a:pt x="1873" y="233"/>
                  </a:cubicBezTo>
                  <a:lnTo>
                    <a:pt x="1872" y="230"/>
                  </a:lnTo>
                  <a:close/>
                  <a:moveTo>
                    <a:pt x="1585" y="212"/>
                  </a:moveTo>
                  <a:cubicBezTo>
                    <a:pt x="1585" y="952"/>
                    <a:pt x="1585" y="952"/>
                    <a:pt x="1585" y="952"/>
                  </a:cubicBezTo>
                  <a:cubicBezTo>
                    <a:pt x="1423" y="947"/>
                    <a:pt x="1262" y="917"/>
                    <a:pt x="1107" y="865"/>
                  </a:cubicBezTo>
                  <a:cubicBezTo>
                    <a:pt x="1211" y="613"/>
                    <a:pt x="1373" y="389"/>
                    <a:pt x="1580" y="212"/>
                  </a:cubicBezTo>
                  <a:lnTo>
                    <a:pt x="1585" y="212"/>
                  </a:lnTo>
                  <a:close/>
                  <a:moveTo>
                    <a:pt x="1009" y="826"/>
                  </a:moveTo>
                  <a:cubicBezTo>
                    <a:pt x="880" y="771"/>
                    <a:pt x="758" y="700"/>
                    <a:pt x="647" y="614"/>
                  </a:cubicBezTo>
                  <a:cubicBezTo>
                    <a:pt x="854" y="413"/>
                    <a:pt x="1118" y="280"/>
                    <a:pt x="1403" y="233"/>
                  </a:cubicBezTo>
                  <a:cubicBezTo>
                    <a:pt x="1235" y="403"/>
                    <a:pt x="1101" y="605"/>
                    <a:pt x="1009" y="826"/>
                  </a:cubicBezTo>
                  <a:close/>
                  <a:moveTo>
                    <a:pt x="1068" y="960"/>
                  </a:moveTo>
                  <a:cubicBezTo>
                    <a:pt x="1235" y="1019"/>
                    <a:pt x="1409" y="1051"/>
                    <a:pt x="1585" y="1057"/>
                  </a:cubicBezTo>
                  <a:cubicBezTo>
                    <a:pt x="1585" y="1586"/>
                    <a:pt x="1585" y="1586"/>
                    <a:pt x="1585" y="1586"/>
                  </a:cubicBezTo>
                  <a:cubicBezTo>
                    <a:pt x="951" y="1586"/>
                    <a:pt x="951" y="1586"/>
                    <a:pt x="951" y="1586"/>
                  </a:cubicBezTo>
                  <a:cubicBezTo>
                    <a:pt x="956" y="1372"/>
                    <a:pt x="996" y="1161"/>
                    <a:pt x="1068" y="960"/>
                  </a:cubicBezTo>
                  <a:close/>
                  <a:moveTo>
                    <a:pt x="1585" y="1692"/>
                  </a:moveTo>
                  <a:cubicBezTo>
                    <a:pt x="1585" y="2326"/>
                    <a:pt x="1585" y="2326"/>
                    <a:pt x="1585" y="2326"/>
                  </a:cubicBezTo>
                  <a:cubicBezTo>
                    <a:pt x="1422" y="2330"/>
                    <a:pt x="1261" y="2358"/>
                    <a:pt x="1105" y="2407"/>
                  </a:cubicBezTo>
                  <a:cubicBezTo>
                    <a:pt x="1010" y="2180"/>
                    <a:pt x="958" y="1938"/>
                    <a:pt x="951" y="1692"/>
                  </a:cubicBezTo>
                  <a:lnTo>
                    <a:pt x="1585" y="1692"/>
                  </a:lnTo>
                  <a:close/>
                  <a:moveTo>
                    <a:pt x="1403" y="3045"/>
                  </a:moveTo>
                  <a:cubicBezTo>
                    <a:pt x="1148" y="3002"/>
                    <a:pt x="909" y="2891"/>
                    <a:pt x="712" y="2722"/>
                  </a:cubicBezTo>
                  <a:cubicBezTo>
                    <a:pt x="817" y="2647"/>
                    <a:pt x="930" y="2585"/>
                    <a:pt x="1049" y="2537"/>
                  </a:cubicBezTo>
                  <a:cubicBezTo>
                    <a:pt x="1138" y="2725"/>
                    <a:pt x="1257" y="2897"/>
                    <a:pt x="1403" y="3045"/>
                  </a:cubicBezTo>
                  <a:close/>
                  <a:moveTo>
                    <a:pt x="1691" y="3066"/>
                  </a:moveTo>
                  <a:cubicBezTo>
                    <a:pt x="1691" y="2431"/>
                    <a:pt x="1691" y="2431"/>
                    <a:pt x="1691" y="2431"/>
                  </a:cubicBezTo>
                  <a:cubicBezTo>
                    <a:pt x="1839" y="2436"/>
                    <a:pt x="1986" y="2460"/>
                    <a:pt x="2128" y="2503"/>
                  </a:cubicBezTo>
                  <a:cubicBezTo>
                    <a:pt x="2025" y="2719"/>
                    <a:pt x="1878" y="2911"/>
                    <a:pt x="1696" y="3066"/>
                  </a:cubicBezTo>
                  <a:lnTo>
                    <a:pt x="1691" y="3066"/>
                  </a:lnTo>
                  <a:close/>
                  <a:moveTo>
                    <a:pt x="2227" y="2537"/>
                  </a:moveTo>
                  <a:cubicBezTo>
                    <a:pt x="2346" y="2584"/>
                    <a:pt x="2459" y="2644"/>
                    <a:pt x="2564" y="2717"/>
                  </a:cubicBezTo>
                  <a:cubicBezTo>
                    <a:pt x="2367" y="2885"/>
                    <a:pt x="2128" y="2997"/>
                    <a:pt x="1873" y="3039"/>
                  </a:cubicBezTo>
                  <a:cubicBezTo>
                    <a:pt x="2018" y="2893"/>
                    <a:pt x="2138" y="2723"/>
                    <a:pt x="2227" y="2537"/>
                  </a:cubicBezTo>
                  <a:close/>
                  <a:moveTo>
                    <a:pt x="2170" y="2404"/>
                  </a:moveTo>
                  <a:cubicBezTo>
                    <a:pt x="2015" y="2356"/>
                    <a:pt x="1853" y="2329"/>
                    <a:pt x="1691" y="2326"/>
                  </a:cubicBezTo>
                  <a:cubicBezTo>
                    <a:pt x="1691" y="1692"/>
                    <a:pt x="1691" y="1692"/>
                    <a:pt x="1691" y="1692"/>
                  </a:cubicBezTo>
                  <a:cubicBezTo>
                    <a:pt x="2325" y="1692"/>
                    <a:pt x="2325" y="1692"/>
                    <a:pt x="2325" y="1692"/>
                  </a:cubicBezTo>
                  <a:cubicBezTo>
                    <a:pt x="2319" y="1938"/>
                    <a:pt x="2266" y="2182"/>
                    <a:pt x="2171" y="2409"/>
                  </a:cubicBezTo>
                  <a:lnTo>
                    <a:pt x="2170" y="2404"/>
                  </a:lnTo>
                  <a:close/>
                  <a:moveTo>
                    <a:pt x="1691" y="1586"/>
                  </a:moveTo>
                  <a:cubicBezTo>
                    <a:pt x="1691" y="1057"/>
                    <a:pt x="1691" y="1057"/>
                    <a:pt x="1691" y="1057"/>
                  </a:cubicBezTo>
                  <a:cubicBezTo>
                    <a:pt x="1867" y="1052"/>
                    <a:pt x="2041" y="1020"/>
                    <a:pt x="2208" y="962"/>
                  </a:cubicBezTo>
                  <a:cubicBezTo>
                    <a:pt x="2280" y="1163"/>
                    <a:pt x="2320" y="1373"/>
                    <a:pt x="2325" y="1586"/>
                  </a:cubicBezTo>
                  <a:lnTo>
                    <a:pt x="1691" y="1586"/>
                  </a:lnTo>
                  <a:close/>
                  <a:moveTo>
                    <a:pt x="574" y="692"/>
                  </a:moveTo>
                  <a:cubicBezTo>
                    <a:pt x="695" y="786"/>
                    <a:pt x="828" y="865"/>
                    <a:pt x="969" y="924"/>
                  </a:cubicBezTo>
                  <a:cubicBezTo>
                    <a:pt x="893" y="1137"/>
                    <a:pt x="851" y="1360"/>
                    <a:pt x="845" y="1586"/>
                  </a:cubicBezTo>
                  <a:cubicBezTo>
                    <a:pt x="211" y="1586"/>
                    <a:pt x="211" y="1586"/>
                    <a:pt x="211" y="1586"/>
                  </a:cubicBezTo>
                  <a:cubicBezTo>
                    <a:pt x="224" y="1255"/>
                    <a:pt x="352" y="938"/>
                    <a:pt x="574" y="692"/>
                  </a:cubicBezTo>
                  <a:close/>
                  <a:moveTo>
                    <a:pt x="211" y="1692"/>
                  </a:moveTo>
                  <a:cubicBezTo>
                    <a:pt x="845" y="1692"/>
                    <a:pt x="845" y="1692"/>
                    <a:pt x="845" y="1692"/>
                  </a:cubicBezTo>
                  <a:cubicBezTo>
                    <a:pt x="851" y="1951"/>
                    <a:pt x="905" y="2207"/>
                    <a:pt x="1004" y="2446"/>
                  </a:cubicBezTo>
                  <a:cubicBezTo>
                    <a:pt x="873" y="2499"/>
                    <a:pt x="748" y="2567"/>
                    <a:pt x="634" y="2650"/>
                  </a:cubicBezTo>
                  <a:cubicBezTo>
                    <a:pt x="376" y="2396"/>
                    <a:pt x="225" y="2053"/>
                    <a:pt x="211" y="1692"/>
                  </a:cubicBezTo>
                  <a:close/>
                  <a:moveTo>
                    <a:pt x="2642" y="2650"/>
                  </a:moveTo>
                  <a:cubicBezTo>
                    <a:pt x="2527" y="2567"/>
                    <a:pt x="2401" y="2499"/>
                    <a:pt x="2268" y="2446"/>
                  </a:cubicBezTo>
                  <a:cubicBezTo>
                    <a:pt x="2369" y="2207"/>
                    <a:pt x="2424" y="1951"/>
                    <a:pt x="2431" y="1692"/>
                  </a:cubicBezTo>
                  <a:cubicBezTo>
                    <a:pt x="3065" y="1692"/>
                    <a:pt x="3065" y="1692"/>
                    <a:pt x="3065" y="1692"/>
                  </a:cubicBezTo>
                  <a:cubicBezTo>
                    <a:pt x="3051" y="2053"/>
                    <a:pt x="2900" y="2396"/>
                    <a:pt x="2642" y="2650"/>
                  </a:cubicBezTo>
                  <a:close/>
                  <a:moveTo>
                    <a:pt x="2642" y="2650"/>
                  </a:moveTo>
                  <a:cubicBezTo>
                    <a:pt x="2642" y="2650"/>
                    <a:pt x="2642" y="2650"/>
                    <a:pt x="2642" y="265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/>
            </a:p>
          </p:txBody>
        </p:sp>
        <p:cxnSp>
          <p:nvCxnSpPr>
            <p:cNvPr id="91" name="直线连接符 4">
              <a:extLst>
                <a:ext uri="{FF2B5EF4-FFF2-40B4-BE49-F238E27FC236}">
                  <a16:creationId xmlns:a16="http://schemas.microsoft.com/office/drawing/2014/main" id="{905F9B85-7631-4F12-ACB0-FC68C9FFCC83}"/>
                </a:ext>
              </a:extLst>
            </p:cNvPr>
            <p:cNvCxnSpPr>
              <a:cxnSpLocks/>
              <a:stCxn id="95" idx="3"/>
            </p:cNvCxnSpPr>
            <p:nvPr/>
          </p:nvCxnSpPr>
          <p:spPr>
            <a:xfrm flipV="1">
              <a:off x="1206412" y="3091684"/>
              <a:ext cx="1480169" cy="1016818"/>
            </a:xfrm>
            <a:prstGeom prst="line">
              <a:avLst/>
            </a:prstGeom>
            <a:ln w="25400">
              <a:solidFill>
                <a:schemeClr val="bg1">
                  <a:alpha val="26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2" name="组合 11">
              <a:extLst>
                <a:ext uri="{FF2B5EF4-FFF2-40B4-BE49-F238E27FC236}">
                  <a16:creationId xmlns:a16="http://schemas.microsoft.com/office/drawing/2014/main" id="{90E6E1E8-61A2-4648-82D4-A260A6609B5E}"/>
                </a:ext>
              </a:extLst>
            </p:cNvPr>
            <p:cNvGrpSpPr/>
            <p:nvPr/>
          </p:nvGrpSpPr>
          <p:grpSpPr>
            <a:xfrm>
              <a:off x="235133" y="3455216"/>
              <a:ext cx="1334817" cy="1334816"/>
              <a:chOff x="1212681" y="1932972"/>
              <a:chExt cx="2586942" cy="2586942"/>
            </a:xfrm>
          </p:grpSpPr>
          <p:sp>
            <p:nvSpPr>
              <p:cNvPr id="93" name="椭圆 13">
                <a:extLst>
                  <a:ext uri="{FF2B5EF4-FFF2-40B4-BE49-F238E27FC236}">
                    <a16:creationId xmlns:a16="http://schemas.microsoft.com/office/drawing/2014/main" id="{A20DB894-016E-443B-9A31-8634D41C9D30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94" name="椭圆 14">
                <a:extLst>
                  <a:ext uri="{FF2B5EF4-FFF2-40B4-BE49-F238E27FC236}">
                    <a16:creationId xmlns:a16="http://schemas.microsoft.com/office/drawing/2014/main" id="{2ED63EE2-4621-44FB-A613-D7685226A545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pic>
          <p:nvPicPr>
            <p:cNvPr id="95" name="图形 50" descr="放大镜">
              <a:extLst>
                <a:ext uri="{FF2B5EF4-FFF2-40B4-BE49-F238E27FC236}">
                  <a16:creationId xmlns:a16="http://schemas.microsoft.com/office/drawing/2014/main" id="{3E17040C-6B7F-4757-9AC9-58A1A795B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47834" y="3779213"/>
              <a:ext cx="658578" cy="658578"/>
            </a:xfrm>
            <a:prstGeom prst="rect">
              <a:avLst/>
            </a:prstGeom>
            <a:effectLst/>
          </p:spPr>
        </p:pic>
        <p:sp>
          <p:nvSpPr>
            <p:cNvPr id="97" name="TextBox 20">
              <a:extLst>
                <a:ext uri="{FF2B5EF4-FFF2-40B4-BE49-F238E27FC236}">
                  <a16:creationId xmlns:a16="http://schemas.microsoft.com/office/drawing/2014/main" id="{749A6A5A-0D13-40F1-A3D6-446BB880D7CF}"/>
                </a:ext>
              </a:extLst>
            </p:cNvPr>
            <p:cNvSpPr txBox="1"/>
            <p:nvPr/>
          </p:nvSpPr>
          <p:spPr>
            <a:xfrm>
              <a:off x="369767" y="2228933"/>
              <a:ext cx="1073857" cy="3529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File Type</a:t>
              </a:r>
              <a:endParaRPr lang="zh-CN" altLang="en-US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99" name="TextBox 23">
              <a:extLst>
                <a:ext uri="{FF2B5EF4-FFF2-40B4-BE49-F238E27FC236}">
                  <a16:creationId xmlns:a16="http://schemas.microsoft.com/office/drawing/2014/main" id="{A009E794-6130-4575-9A0B-35818D6E69A7}"/>
                </a:ext>
              </a:extLst>
            </p:cNvPr>
            <p:cNvSpPr txBox="1"/>
            <p:nvPr/>
          </p:nvSpPr>
          <p:spPr>
            <a:xfrm>
              <a:off x="-75641" y="2667770"/>
              <a:ext cx="2038334" cy="7411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Transfer EXE, RAR and</a:t>
              </a:r>
            </a:p>
            <a:p>
              <a:pPr algn="ctr"/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important company documents</a:t>
              </a:r>
              <a:endParaRPr lang="zh-CN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457815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1" descr="A picture containing sky&#10;&#10;Description automatically generated">
            <a:extLst>
              <a:ext uri="{FF2B5EF4-FFF2-40B4-BE49-F238E27FC236}">
                <a16:creationId xmlns:a16="http://schemas.microsoft.com/office/drawing/2014/main" id="{90C2F3AC-8A4D-0B4D-8D1C-AC288FA5D4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424" cy="6858000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8074009" cy="954107"/>
            <a:chOff x="1" y="200326"/>
            <a:chExt cx="8074009" cy="954107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7494359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Challenges – With/Without SSL Decryption </a:t>
              </a:r>
            </a:p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Comparison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6" name="Right Brace 5">
            <a:extLst>
              <a:ext uri="{FF2B5EF4-FFF2-40B4-BE49-F238E27FC236}">
                <a16:creationId xmlns:a16="http://schemas.microsoft.com/office/drawing/2014/main" id="{C9F80581-8B4E-4969-8C91-0AC4B8BEC640}"/>
              </a:ext>
            </a:extLst>
          </p:cNvPr>
          <p:cNvSpPr/>
          <p:nvPr/>
        </p:nvSpPr>
        <p:spPr>
          <a:xfrm>
            <a:off x="3774260" y="3531162"/>
            <a:ext cx="431800" cy="2556933"/>
          </a:xfrm>
          <a:prstGeom prst="rightBrac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FAF279-AA7F-44B1-BE70-413EFD642E60}"/>
              </a:ext>
            </a:extLst>
          </p:cNvPr>
          <p:cNvSpPr txBox="1"/>
          <p:nvPr/>
        </p:nvSpPr>
        <p:spPr>
          <a:xfrm>
            <a:off x="4372034" y="4233126"/>
            <a:ext cx="15022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600" b="1" dirty="0">
                <a:solidFill>
                  <a:schemeClr val="bg1"/>
                </a:solidFill>
              </a:rPr>
              <a:t>Almost 65% important encrypted traffic passes through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EEE3408-4F80-47C1-8E83-AA5C29228C30}"/>
              </a:ext>
            </a:extLst>
          </p:cNvPr>
          <p:cNvSpPr txBox="1"/>
          <p:nvPr/>
        </p:nvSpPr>
        <p:spPr>
          <a:xfrm>
            <a:off x="6484402" y="1591351"/>
            <a:ext cx="1502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600" b="1" dirty="0">
                <a:solidFill>
                  <a:schemeClr val="bg1"/>
                </a:solidFill>
              </a:rPr>
              <a:t>Useful, but not good enough 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9CD9FF28-CDE9-304C-B584-6143C95174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16" name="Google Shape;1305;p95">
            <a:extLst>
              <a:ext uri="{FF2B5EF4-FFF2-40B4-BE49-F238E27FC236}">
                <a16:creationId xmlns:a16="http://schemas.microsoft.com/office/drawing/2014/main" id="{A5E08ED9-7791-0D4D-B2FC-706E9AAAFC75}"/>
              </a:ext>
            </a:extLst>
          </p:cNvPr>
          <p:cNvSpPr/>
          <p:nvPr/>
        </p:nvSpPr>
        <p:spPr>
          <a:xfrm>
            <a:off x="828565" y="3202454"/>
            <a:ext cx="2699910" cy="2818861"/>
          </a:xfrm>
          <a:prstGeom prst="roundRect">
            <a:avLst>
              <a:gd name="adj" fmla="val 8015"/>
            </a:avLst>
          </a:prstGeom>
          <a:gradFill>
            <a:gsLst>
              <a:gs pos="0">
                <a:srgbClr val="00A3FF">
                  <a:alpha val="10000"/>
                </a:srgbClr>
              </a:gs>
              <a:gs pos="99000">
                <a:srgbClr val="003192">
                  <a:alpha val="0"/>
                </a:srgbClr>
              </a:gs>
            </a:gsLst>
            <a:lin ang="5400000" scaled="1"/>
          </a:gradFill>
          <a:ln w="19050" cap="flat" cmpd="sng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51425" tIns="25700" rIns="51425" bIns="2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" name="Google Shape;1305;p95">
            <a:extLst>
              <a:ext uri="{FF2B5EF4-FFF2-40B4-BE49-F238E27FC236}">
                <a16:creationId xmlns:a16="http://schemas.microsoft.com/office/drawing/2014/main" id="{345565CC-A030-684A-8574-5C63C106D296}"/>
              </a:ext>
            </a:extLst>
          </p:cNvPr>
          <p:cNvSpPr/>
          <p:nvPr/>
        </p:nvSpPr>
        <p:spPr>
          <a:xfrm>
            <a:off x="8707359" y="1257152"/>
            <a:ext cx="2656076" cy="2818861"/>
          </a:xfrm>
          <a:prstGeom prst="roundRect">
            <a:avLst>
              <a:gd name="adj" fmla="val 8015"/>
            </a:avLst>
          </a:prstGeom>
          <a:gradFill>
            <a:gsLst>
              <a:gs pos="0">
                <a:srgbClr val="00A3FF">
                  <a:alpha val="10000"/>
                </a:srgbClr>
              </a:gs>
              <a:gs pos="99000">
                <a:srgbClr val="003192">
                  <a:alpha val="0"/>
                </a:srgbClr>
              </a:gs>
            </a:gsLst>
            <a:lin ang="5400000" scaled="1"/>
          </a:gradFill>
          <a:ln w="19050" cap="flat" cmpd="sng">
            <a:gradFill flip="none" rotWithShape="1">
              <a:gsLst>
                <a:gs pos="0">
                  <a:schemeClr val="bg1"/>
                </a:gs>
                <a:gs pos="99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51425" tIns="25700" rIns="51425" bIns="2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88ABA8C9-4725-BA42-9C5E-7F5C6F333BB1}"/>
              </a:ext>
            </a:extLst>
          </p:cNvPr>
          <p:cNvGrpSpPr/>
          <p:nvPr/>
        </p:nvGrpSpPr>
        <p:grpSpPr>
          <a:xfrm>
            <a:off x="1024864" y="3291483"/>
            <a:ext cx="2342347" cy="3136870"/>
            <a:chOff x="1024864" y="3291483"/>
            <a:chExt cx="2342347" cy="3136870"/>
          </a:xfrm>
        </p:grpSpPr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6DB785B7-AD28-3D41-B984-B5AE1487AF6B}"/>
                </a:ext>
              </a:extLst>
            </p:cNvPr>
            <p:cNvGrpSpPr/>
            <p:nvPr/>
          </p:nvGrpSpPr>
          <p:grpSpPr>
            <a:xfrm>
              <a:off x="1028700" y="3291483"/>
              <a:ext cx="2338511" cy="722218"/>
              <a:chOff x="3277738" y="541710"/>
              <a:chExt cx="3519611" cy="427789"/>
            </a:xfrm>
            <a:noFill/>
          </p:grpSpPr>
          <p:sp>
            <p:nvSpPr>
              <p:cNvPr id="38" name="圆角矩形 37">
                <a:extLst>
                  <a:ext uri="{FF2B5EF4-FFF2-40B4-BE49-F238E27FC236}">
                    <a16:creationId xmlns:a16="http://schemas.microsoft.com/office/drawing/2014/main" id="{DC35783F-1928-9C46-8084-D5998FBA9FE4}"/>
                  </a:ext>
                </a:extLst>
              </p:cNvPr>
              <p:cNvSpPr/>
              <p:nvPr/>
            </p:nvSpPr>
            <p:spPr>
              <a:xfrm>
                <a:off x="3277738" y="541710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9" name="圆角矩形 4">
                <a:extLst>
                  <a:ext uri="{FF2B5EF4-FFF2-40B4-BE49-F238E27FC236}">
                    <a16:creationId xmlns:a16="http://schemas.microsoft.com/office/drawing/2014/main" id="{8A848209-B8EE-9F40-BF4E-B8AC5B91A449}"/>
                  </a:ext>
                </a:extLst>
              </p:cNvPr>
              <p:cNvSpPr txBox="1"/>
              <p:nvPr/>
            </p:nvSpPr>
            <p:spPr>
              <a:xfrm>
                <a:off x="3298621" y="562593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rgbClr val="00B0F0"/>
                    </a:solidFill>
                  </a:rPr>
                  <a:t>Hidden Threats</a:t>
                </a:r>
              </a:p>
            </p:txBody>
          </p: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1703FC4E-42AB-A049-BC44-D162EA2E6146}"/>
                </a:ext>
              </a:extLst>
            </p:cNvPr>
            <p:cNvGrpSpPr/>
            <p:nvPr/>
          </p:nvGrpSpPr>
          <p:grpSpPr>
            <a:xfrm>
              <a:off x="1028700" y="3772746"/>
              <a:ext cx="2338511" cy="722218"/>
              <a:chOff x="3277738" y="1022973"/>
              <a:chExt cx="3519611" cy="427789"/>
            </a:xfrm>
            <a:noFill/>
          </p:grpSpPr>
          <p:sp>
            <p:nvSpPr>
              <p:cNvPr id="36" name="圆角矩形 35">
                <a:extLst>
                  <a:ext uri="{FF2B5EF4-FFF2-40B4-BE49-F238E27FC236}">
                    <a16:creationId xmlns:a16="http://schemas.microsoft.com/office/drawing/2014/main" id="{A24B9DE7-C1C6-D84C-9A7B-BA01BBBAAA8D}"/>
                  </a:ext>
                </a:extLst>
              </p:cNvPr>
              <p:cNvSpPr/>
              <p:nvPr/>
            </p:nvSpPr>
            <p:spPr>
              <a:xfrm>
                <a:off x="3277738" y="1022973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7" name="圆角矩形 6">
                <a:extLst>
                  <a:ext uri="{FF2B5EF4-FFF2-40B4-BE49-F238E27FC236}">
                    <a16:creationId xmlns:a16="http://schemas.microsoft.com/office/drawing/2014/main" id="{CD1366DB-C144-694E-94C4-C4F86506772B}"/>
                  </a:ext>
                </a:extLst>
              </p:cNvPr>
              <p:cNvSpPr txBox="1"/>
              <p:nvPr/>
            </p:nvSpPr>
            <p:spPr>
              <a:xfrm>
                <a:off x="3298621" y="1043856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rgbClr val="00B0F0"/>
                    </a:solidFill>
                  </a:rPr>
                  <a:t>Audit</a:t>
                </a:r>
              </a:p>
            </p:txBody>
          </p: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12EEB6F0-AE09-424F-93FE-8D21BD80BD2B}"/>
                </a:ext>
              </a:extLst>
            </p:cNvPr>
            <p:cNvGrpSpPr/>
            <p:nvPr/>
          </p:nvGrpSpPr>
          <p:grpSpPr>
            <a:xfrm>
              <a:off x="1028700" y="4254009"/>
              <a:ext cx="2338511" cy="722218"/>
              <a:chOff x="3277738" y="1504236"/>
              <a:chExt cx="3519611" cy="427789"/>
            </a:xfrm>
            <a:noFill/>
          </p:grpSpPr>
          <p:sp>
            <p:nvSpPr>
              <p:cNvPr id="34" name="圆角矩形 33">
                <a:extLst>
                  <a:ext uri="{FF2B5EF4-FFF2-40B4-BE49-F238E27FC236}">
                    <a16:creationId xmlns:a16="http://schemas.microsoft.com/office/drawing/2014/main" id="{BBF6C3A3-0F51-7445-A9DE-6AA1137F5BC1}"/>
                  </a:ext>
                </a:extLst>
              </p:cNvPr>
              <p:cNvSpPr/>
              <p:nvPr/>
            </p:nvSpPr>
            <p:spPr>
              <a:xfrm>
                <a:off x="3277738" y="1504236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5" name="圆角矩形 8">
                <a:extLst>
                  <a:ext uri="{FF2B5EF4-FFF2-40B4-BE49-F238E27FC236}">
                    <a16:creationId xmlns:a16="http://schemas.microsoft.com/office/drawing/2014/main" id="{66B57899-6EF6-8748-88D1-FFFE3CA89555}"/>
                  </a:ext>
                </a:extLst>
              </p:cNvPr>
              <p:cNvSpPr txBox="1"/>
              <p:nvPr/>
            </p:nvSpPr>
            <p:spPr>
              <a:xfrm>
                <a:off x="3298621" y="1525119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rgbClr val="00B0F0"/>
                    </a:solidFill>
                  </a:rPr>
                  <a:t>Internet Activities</a:t>
                </a:r>
              </a:p>
            </p:txBody>
          </p: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9F2D3D53-1C9C-CF48-80A4-EC6B623287B2}"/>
                </a:ext>
              </a:extLst>
            </p:cNvPr>
            <p:cNvGrpSpPr/>
            <p:nvPr/>
          </p:nvGrpSpPr>
          <p:grpSpPr>
            <a:xfrm>
              <a:off x="1028700" y="4735272"/>
              <a:ext cx="2338511" cy="722218"/>
              <a:chOff x="3277738" y="1985499"/>
              <a:chExt cx="3519611" cy="427789"/>
            </a:xfrm>
            <a:noFill/>
          </p:grpSpPr>
          <p:sp>
            <p:nvSpPr>
              <p:cNvPr id="32" name="圆角矩形 31">
                <a:extLst>
                  <a:ext uri="{FF2B5EF4-FFF2-40B4-BE49-F238E27FC236}">
                    <a16:creationId xmlns:a16="http://schemas.microsoft.com/office/drawing/2014/main" id="{19A42A71-BD19-3A41-AC1B-0E3A1A80DE3F}"/>
                  </a:ext>
                </a:extLst>
              </p:cNvPr>
              <p:cNvSpPr/>
              <p:nvPr/>
            </p:nvSpPr>
            <p:spPr>
              <a:xfrm>
                <a:off x="3277738" y="1985499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3" name="圆角矩形 10">
                <a:extLst>
                  <a:ext uri="{FF2B5EF4-FFF2-40B4-BE49-F238E27FC236}">
                    <a16:creationId xmlns:a16="http://schemas.microsoft.com/office/drawing/2014/main" id="{E8FAF2F9-0027-894E-8F6B-B9105922502F}"/>
                  </a:ext>
                </a:extLst>
              </p:cNvPr>
              <p:cNvSpPr txBox="1"/>
              <p:nvPr/>
            </p:nvSpPr>
            <p:spPr>
              <a:xfrm>
                <a:off x="3298621" y="2006382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rgbClr val="00B0F0"/>
                    </a:solidFill>
                  </a:rPr>
                  <a:t>Data Type</a:t>
                </a: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12F84A24-C18D-E14A-AD2A-12C5D37A66FE}"/>
                </a:ext>
              </a:extLst>
            </p:cNvPr>
            <p:cNvGrpSpPr/>
            <p:nvPr/>
          </p:nvGrpSpPr>
          <p:grpSpPr>
            <a:xfrm>
              <a:off x="1028700" y="5216535"/>
              <a:ext cx="2338511" cy="722218"/>
              <a:chOff x="3277738" y="2466762"/>
              <a:chExt cx="3519611" cy="427789"/>
            </a:xfrm>
            <a:noFill/>
          </p:grpSpPr>
          <p:sp>
            <p:nvSpPr>
              <p:cNvPr id="30" name="圆角矩形 29">
                <a:extLst>
                  <a:ext uri="{FF2B5EF4-FFF2-40B4-BE49-F238E27FC236}">
                    <a16:creationId xmlns:a16="http://schemas.microsoft.com/office/drawing/2014/main" id="{5BCA3911-14F4-314E-BB31-6AD085CB6712}"/>
                  </a:ext>
                </a:extLst>
              </p:cNvPr>
              <p:cNvSpPr/>
              <p:nvPr/>
            </p:nvSpPr>
            <p:spPr>
              <a:xfrm>
                <a:off x="3277738" y="2466762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1" name="圆角矩形 12">
                <a:extLst>
                  <a:ext uri="{FF2B5EF4-FFF2-40B4-BE49-F238E27FC236}">
                    <a16:creationId xmlns:a16="http://schemas.microsoft.com/office/drawing/2014/main" id="{B24BB0C6-9CCE-704D-9A14-869AFD4D681D}"/>
                  </a:ext>
                </a:extLst>
              </p:cNvPr>
              <p:cNvSpPr txBox="1"/>
              <p:nvPr/>
            </p:nvSpPr>
            <p:spPr>
              <a:xfrm>
                <a:off x="3298621" y="2487645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rgbClr val="00B0F0"/>
                    </a:solidFill>
                  </a:rPr>
                  <a:t>Applications</a:t>
                </a:r>
              </a:p>
            </p:txBody>
          </p: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261C048D-2E33-D346-AB75-570C948CC1E0}"/>
                </a:ext>
              </a:extLst>
            </p:cNvPr>
            <p:cNvGrpSpPr/>
            <p:nvPr/>
          </p:nvGrpSpPr>
          <p:grpSpPr>
            <a:xfrm>
              <a:off x="1024864" y="5706135"/>
              <a:ext cx="2338511" cy="722218"/>
              <a:chOff x="3273902" y="2956362"/>
              <a:chExt cx="3519611" cy="427789"/>
            </a:xfrm>
            <a:noFill/>
          </p:grpSpPr>
          <p:sp>
            <p:nvSpPr>
              <p:cNvPr id="28" name="圆角矩形 27">
                <a:extLst>
                  <a:ext uri="{FF2B5EF4-FFF2-40B4-BE49-F238E27FC236}">
                    <a16:creationId xmlns:a16="http://schemas.microsoft.com/office/drawing/2014/main" id="{E337A52D-0398-5348-AAF0-D0354E37DB7E}"/>
                  </a:ext>
                </a:extLst>
              </p:cNvPr>
              <p:cNvSpPr/>
              <p:nvPr/>
            </p:nvSpPr>
            <p:spPr>
              <a:xfrm>
                <a:off x="3273902" y="2956362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9" name="圆角矩形 14">
                <a:extLst>
                  <a:ext uri="{FF2B5EF4-FFF2-40B4-BE49-F238E27FC236}">
                    <a16:creationId xmlns:a16="http://schemas.microsoft.com/office/drawing/2014/main" id="{E3B45669-F1F3-2649-A565-55C646D02B56}"/>
                  </a:ext>
                </a:extLst>
              </p:cNvPr>
              <p:cNvSpPr txBox="1"/>
              <p:nvPr/>
            </p:nvSpPr>
            <p:spPr>
              <a:xfrm>
                <a:off x="3294785" y="2977245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rgbClr val="00B0F0"/>
                    </a:solidFill>
                  </a:rPr>
                  <a:t>File Type</a:t>
                </a:r>
              </a:p>
            </p:txBody>
          </p:sp>
        </p:grp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BC97837A-70A7-E54C-9674-C20700F6D410}"/>
              </a:ext>
            </a:extLst>
          </p:cNvPr>
          <p:cNvGrpSpPr/>
          <p:nvPr/>
        </p:nvGrpSpPr>
        <p:grpSpPr>
          <a:xfrm>
            <a:off x="8244234" y="1465041"/>
            <a:ext cx="3519611" cy="1390315"/>
            <a:chOff x="8059001" y="3826220"/>
            <a:chExt cx="3519611" cy="1390315"/>
          </a:xfrm>
        </p:grpSpPr>
        <p:grpSp>
          <p:nvGrpSpPr>
            <p:cNvPr id="49" name="组合 48">
              <a:extLst>
                <a:ext uri="{FF2B5EF4-FFF2-40B4-BE49-F238E27FC236}">
                  <a16:creationId xmlns:a16="http://schemas.microsoft.com/office/drawing/2014/main" id="{623BB52A-2F19-5949-BC5D-FD624FBCF359}"/>
                </a:ext>
              </a:extLst>
            </p:cNvPr>
            <p:cNvGrpSpPr/>
            <p:nvPr/>
          </p:nvGrpSpPr>
          <p:grpSpPr>
            <a:xfrm>
              <a:off x="8059001" y="3826220"/>
              <a:ext cx="3519611" cy="427789"/>
              <a:chOff x="3277738" y="3429287"/>
              <a:chExt cx="3519611" cy="427789"/>
            </a:xfrm>
            <a:noFill/>
          </p:grpSpPr>
          <p:sp>
            <p:nvSpPr>
              <p:cNvPr id="56" name="圆角矩形 55">
                <a:extLst>
                  <a:ext uri="{FF2B5EF4-FFF2-40B4-BE49-F238E27FC236}">
                    <a16:creationId xmlns:a16="http://schemas.microsoft.com/office/drawing/2014/main" id="{A147388E-2BD2-C54B-9CCD-70AF2CE64CB3}"/>
                  </a:ext>
                </a:extLst>
              </p:cNvPr>
              <p:cNvSpPr/>
              <p:nvPr/>
            </p:nvSpPr>
            <p:spPr>
              <a:xfrm>
                <a:off x="3277738" y="3429287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7" name="圆角矩形 4">
                <a:extLst>
                  <a:ext uri="{FF2B5EF4-FFF2-40B4-BE49-F238E27FC236}">
                    <a16:creationId xmlns:a16="http://schemas.microsoft.com/office/drawing/2014/main" id="{20B9E20A-944F-B04B-A537-0F644E35AD29}"/>
                  </a:ext>
                </a:extLst>
              </p:cNvPr>
              <p:cNvSpPr txBox="1"/>
              <p:nvPr/>
            </p:nvSpPr>
            <p:spPr>
              <a:xfrm>
                <a:off x="3298621" y="3450170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chemeClr val="accent6"/>
                    </a:solidFill>
                  </a:rPr>
                  <a:t>IP Address</a:t>
                </a:r>
              </a:p>
            </p:txBody>
          </p:sp>
        </p:grpSp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id="{B76D46CA-7562-CB4A-B6DF-7270CB5A4622}"/>
                </a:ext>
              </a:extLst>
            </p:cNvPr>
            <p:cNvGrpSpPr/>
            <p:nvPr/>
          </p:nvGrpSpPr>
          <p:grpSpPr>
            <a:xfrm>
              <a:off x="8059001" y="4307483"/>
              <a:ext cx="3519611" cy="427789"/>
              <a:chOff x="3277738" y="3910550"/>
              <a:chExt cx="3519611" cy="427789"/>
            </a:xfrm>
            <a:noFill/>
          </p:grpSpPr>
          <p:sp>
            <p:nvSpPr>
              <p:cNvPr id="54" name="圆角矩形 53">
                <a:extLst>
                  <a:ext uri="{FF2B5EF4-FFF2-40B4-BE49-F238E27FC236}">
                    <a16:creationId xmlns:a16="http://schemas.microsoft.com/office/drawing/2014/main" id="{EC7DD805-5182-8F41-9D1C-AA46DB6DACE8}"/>
                  </a:ext>
                </a:extLst>
              </p:cNvPr>
              <p:cNvSpPr/>
              <p:nvPr/>
            </p:nvSpPr>
            <p:spPr>
              <a:xfrm>
                <a:off x="3277738" y="3910550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5" name="圆角矩形 6">
                <a:extLst>
                  <a:ext uri="{FF2B5EF4-FFF2-40B4-BE49-F238E27FC236}">
                    <a16:creationId xmlns:a16="http://schemas.microsoft.com/office/drawing/2014/main" id="{D0663324-74B9-1E44-8D3E-B97CADBFBB0F}"/>
                  </a:ext>
                </a:extLst>
              </p:cNvPr>
              <p:cNvSpPr txBox="1"/>
              <p:nvPr/>
            </p:nvSpPr>
            <p:spPr>
              <a:xfrm>
                <a:off x="3298621" y="3931433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chemeClr val="accent6"/>
                    </a:solidFill>
                  </a:rPr>
                  <a:t>Traffic Identification</a:t>
                </a:r>
              </a:p>
            </p:txBody>
          </p:sp>
        </p:grpSp>
        <p:grpSp>
          <p:nvGrpSpPr>
            <p:cNvPr id="51" name="组合 50">
              <a:extLst>
                <a:ext uri="{FF2B5EF4-FFF2-40B4-BE49-F238E27FC236}">
                  <a16:creationId xmlns:a16="http://schemas.microsoft.com/office/drawing/2014/main" id="{2F9FBDFA-A1D7-9E4A-8653-322EFEABCBEA}"/>
                </a:ext>
              </a:extLst>
            </p:cNvPr>
            <p:cNvGrpSpPr/>
            <p:nvPr/>
          </p:nvGrpSpPr>
          <p:grpSpPr>
            <a:xfrm>
              <a:off x="8059001" y="4788746"/>
              <a:ext cx="3519611" cy="427789"/>
              <a:chOff x="3277738" y="4391813"/>
              <a:chExt cx="3519611" cy="427789"/>
            </a:xfrm>
            <a:noFill/>
          </p:grpSpPr>
          <p:sp>
            <p:nvSpPr>
              <p:cNvPr id="52" name="圆角矩形 51">
                <a:extLst>
                  <a:ext uri="{FF2B5EF4-FFF2-40B4-BE49-F238E27FC236}">
                    <a16:creationId xmlns:a16="http://schemas.microsoft.com/office/drawing/2014/main" id="{FDF7956D-FFB0-764C-861E-82D0EFC1419A}"/>
                  </a:ext>
                </a:extLst>
              </p:cNvPr>
              <p:cNvSpPr/>
              <p:nvPr/>
            </p:nvSpPr>
            <p:spPr>
              <a:xfrm>
                <a:off x="3277738" y="4391813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3" name="圆角矩形 8">
                <a:extLst>
                  <a:ext uri="{FF2B5EF4-FFF2-40B4-BE49-F238E27FC236}">
                    <a16:creationId xmlns:a16="http://schemas.microsoft.com/office/drawing/2014/main" id="{02BD6CD6-40D8-8C47-B46A-8DC062DBA5BB}"/>
                  </a:ext>
                </a:extLst>
              </p:cNvPr>
              <p:cNvSpPr txBox="1"/>
              <p:nvPr/>
            </p:nvSpPr>
            <p:spPr>
              <a:xfrm>
                <a:off x="3298621" y="4412696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chemeClr val="accent6"/>
                    </a:solidFill>
                  </a:rPr>
                  <a:t>Bandwidth</a:t>
                </a:r>
              </a:p>
            </p:txBody>
          </p:sp>
        </p:grpSp>
      </p:grpSp>
      <p:sp>
        <p:nvSpPr>
          <p:cNvPr id="58" name="Right Brace 5">
            <a:extLst>
              <a:ext uri="{FF2B5EF4-FFF2-40B4-BE49-F238E27FC236}">
                <a16:creationId xmlns:a16="http://schemas.microsoft.com/office/drawing/2014/main" id="{49EFA002-81DD-6048-8ABB-8347380502E1}"/>
              </a:ext>
            </a:extLst>
          </p:cNvPr>
          <p:cNvSpPr/>
          <p:nvPr/>
        </p:nvSpPr>
        <p:spPr>
          <a:xfrm flipH="1">
            <a:off x="7878230" y="1270346"/>
            <a:ext cx="571525" cy="1473009"/>
          </a:xfrm>
          <a:prstGeom prst="rightBrac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66772685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8</a:t>
            </a:fld>
            <a:endParaRPr lang="zh-CN" altLang="en-US" dirty="0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853C5F7A-182F-FA47-AA4C-5678E311092D}"/>
              </a:ext>
            </a:extLst>
          </p:cNvPr>
          <p:cNvGrpSpPr/>
          <p:nvPr/>
        </p:nvGrpSpPr>
        <p:grpSpPr>
          <a:xfrm>
            <a:off x="3329386" y="2315029"/>
            <a:ext cx="5533228" cy="2009236"/>
            <a:chOff x="2769938" y="2315029"/>
            <a:chExt cx="5533228" cy="2009236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E925895D-8CF2-2A47-AB97-B8C6BD2A9400}"/>
                </a:ext>
              </a:extLst>
            </p:cNvPr>
            <p:cNvSpPr/>
            <p:nvPr/>
          </p:nvSpPr>
          <p:spPr>
            <a:xfrm>
              <a:off x="2875644" y="2422894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2769938" y="2315029"/>
              <a:ext cx="5533228" cy="1901371"/>
              <a:chOff x="2901044" y="2315029"/>
              <a:chExt cx="5533228" cy="1901371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2901044" y="2315029"/>
                <a:ext cx="1901371" cy="1901371"/>
              </a:xfrm>
              <a:prstGeom prst="rect">
                <a:avLst/>
              </a:prstGeom>
              <a:solidFill>
                <a:srgbClr val="060C21"/>
              </a:solidFill>
              <a:ln w="31750">
                <a:solidFill>
                  <a:srgbClr val="79BD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600" b="1" dirty="0">
                    <a:latin typeface="Century Gothic" panose="020B0502020202020204" pitchFamily="34" charset="0"/>
                  </a:rPr>
                  <a:t>PART</a:t>
                </a:r>
                <a:r>
                  <a:rPr lang="zh-CN" altLang="en-US" sz="3600" b="1" dirty="0">
                    <a:latin typeface="Century Gothic" panose="020B0502020202020204" pitchFamily="34" charset="0"/>
                  </a:rPr>
                  <a:t> </a:t>
                </a:r>
                <a:r>
                  <a:rPr lang="en-US" altLang="zh-CN" sz="3600" b="1" dirty="0">
                    <a:latin typeface="Century Gothic" panose="020B0502020202020204" pitchFamily="34" charset="0"/>
                  </a:rPr>
                  <a:t>2 </a:t>
                </a:r>
                <a:endParaRPr lang="zh-CN" altLang="en-US" sz="36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5069248" y="2880993"/>
                <a:ext cx="3365024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Repercussions</a:t>
                </a:r>
                <a:endPara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668109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0B509B0-7073-4A49-8B1C-2CE211ED43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4C3F9C2-B467-C54C-9726-1034F590E44F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9B20A50-2D54-2341-BDF2-AF9D4B99F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9</a:t>
            </a:fld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66BC2D3-9086-1840-B52F-7500CEDB1B99}"/>
              </a:ext>
            </a:extLst>
          </p:cNvPr>
          <p:cNvSpPr/>
          <p:nvPr/>
        </p:nvSpPr>
        <p:spPr>
          <a:xfrm>
            <a:off x="8300664" y="2158290"/>
            <a:ext cx="2212562" cy="2788837"/>
          </a:xfrm>
          <a:prstGeom prst="rect">
            <a:avLst/>
          </a:prstGeom>
          <a:solidFill>
            <a:srgbClr val="2D4B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+mj-lt"/>
            </a:endParaRPr>
          </a:p>
        </p:txBody>
      </p:sp>
      <p:sp>
        <p:nvSpPr>
          <p:cNvPr id="30" name="矩形 7">
            <a:extLst>
              <a:ext uri="{FF2B5EF4-FFF2-40B4-BE49-F238E27FC236}">
                <a16:creationId xmlns:a16="http://schemas.microsoft.com/office/drawing/2014/main" id="{42C804B0-55E8-4A1C-AC9F-0794CAA89C8D}"/>
              </a:ext>
            </a:extLst>
          </p:cNvPr>
          <p:cNvSpPr/>
          <p:nvPr/>
        </p:nvSpPr>
        <p:spPr>
          <a:xfrm>
            <a:off x="6000200" y="2168320"/>
            <a:ext cx="2212562" cy="278883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+mj-lt"/>
            </a:endParaRPr>
          </a:p>
        </p:txBody>
      </p:sp>
      <p:sp>
        <p:nvSpPr>
          <p:cNvPr id="32" name="TextBox 5">
            <a:extLst>
              <a:ext uri="{FF2B5EF4-FFF2-40B4-BE49-F238E27FC236}">
                <a16:creationId xmlns:a16="http://schemas.microsoft.com/office/drawing/2014/main" id="{8C0215BB-8556-437E-AE1E-92602A95B312}"/>
              </a:ext>
            </a:extLst>
          </p:cNvPr>
          <p:cNvSpPr txBox="1"/>
          <p:nvPr/>
        </p:nvSpPr>
        <p:spPr>
          <a:xfrm>
            <a:off x="6180285" y="3933707"/>
            <a:ext cx="1752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Disable and enable features</a:t>
            </a:r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4" name="TextBox 14">
            <a:extLst>
              <a:ext uri="{FF2B5EF4-FFF2-40B4-BE49-F238E27FC236}">
                <a16:creationId xmlns:a16="http://schemas.microsoft.com/office/drawing/2014/main" id="{E34244BA-711E-4903-8BB3-930E3DFA1278}"/>
              </a:ext>
            </a:extLst>
          </p:cNvPr>
          <p:cNvSpPr txBox="1"/>
          <p:nvPr/>
        </p:nvSpPr>
        <p:spPr>
          <a:xfrm>
            <a:off x="6403646" y="2080735"/>
            <a:ext cx="1405671" cy="1166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8800" b="1" kern="1500" spc="-300" dirty="0">
                <a:solidFill>
                  <a:schemeClr val="bg1"/>
                </a:solidFill>
                <a:latin typeface="+mj-lt"/>
                <a:cs typeface="Aharoni" panose="02010803020104030203" pitchFamily="2" charset="-79"/>
              </a:rPr>
              <a:t>3</a:t>
            </a:r>
          </a:p>
        </p:txBody>
      </p:sp>
      <p:sp>
        <p:nvSpPr>
          <p:cNvPr id="36" name="TextBox 16">
            <a:extLst>
              <a:ext uri="{FF2B5EF4-FFF2-40B4-BE49-F238E27FC236}">
                <a16:creationId xmlns:a16="http://schemas.microsoft.com/office/drawing/2014/main" id="{F4EF1F97-948C-4C6E-83EF-CBC30C68DAD0}"/>
              </a:ext>
            </a:extLst>
          </p:cNvPr>
          <p:cNvSpPr txBox="1"/>
          <p:nvPr/>
        </p:nvSpPr>
        <p:spPr>
          <a:xfrm>
            <a:off x="6147564" y="3446239"/>
            <a:ext cx="1893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Policy Maneuver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8" name="三角形 14">
            <a:extLst>
              <a:ext uri="{FF2B5EF4-FFF2-40B4-BE49-F238E27FC236}">
                <a16:creationId xmlns:a16="http://schemas.microsoft.com/office/drawing/2014/main" id="{FC6C210D-ED0B-4521-A36D-DFB72218EAC5}"/>
              </a:ext>
            </a:extLst>
          </p:cNvPr>
          <p:cNvSpPr/>
          <p:nvPr/>
        </p:nvSpPr>
        <p:spPr>
          <a:xfrm rot="5400000">
            <a:off x="8132254" y="4584515"/>
            <a:ext cx="331366" cy="278011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+mj-lt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E1AB730-10D9-3F43-8871-6C534176E5AE}"/>
              </a:ext>
            </a:extLst>
          </p:cNvPr>
          <p:cNvSpPr/>
          <p:nvPr/>
        </p:nvSpPr>
        <p:spPr>
          <a:xfrm>
            <a:off x="3699735" y="2158290"/>
            <a:ext cx="2212562" cy="2788837"/>
          </a:xfrm>
          <a:prstGeom prst="rect">
            <a:avLst/>
          </a:prstGeom>
          <a:solidFill>
            <a:srgbClr val="6FB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+mj-lt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1999ABA-91A1-C341-87FE-1D1F5E1F2161}"/>
              </a:ext>
            </a:extLst>
          </p:cNvPr>
          <p:cNvSpPr/>
          <p:nvPr/>
        </p:nvSpPr>
        <p:spPr>
          <a:xfrm>
            <a:off x="1399270" y="2158290"/>
            <a:ext cx="2212562" cy="2788837"/>
          </a:xfrm>
          <a:prstGeom prst="rect">
            <a:avLst/>
          </a:prstGeom>
          <a:solidFill>
            <a:srgbClr val="00B1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+mj-lt"/>
            </a:endParaRPr>
          </a:p>
        </p:txBody>
      </p:sp>
      <p:sp>
        <p:nvSpPr>
          <p:cNvPr id="9" name="TextBox 5">
            <a:extLst>
              <a:ext uri="{FF2B5EF4-FFF2-40B4-BE49-F238E27FC236}">
                <a16:creationId xmlns:a16="http://schemas.microsoft.com/office/drawing/2014/main" id="{0F568E01-00A3-2949-B5B3-C5298627F8AD}"/>
              </a:ext>
            </a:extLst>
          </p:cNvPr>
          <p:cNvSpPr txBox="1"/>
          <p:nvPr/>
        </p:nvSpPr>
        <p:spPr>
          <a:xfrm>
            <a:off x="1622014" y="3761401"/>
            <a:ext cx="175218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Not allow to decrypt and inspect traffic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TextBox 6">
            <a:extLst>
              <a:ext uri="{FF2B5EF4-FFF2-40B4-BE49-F238E27FC236}">
                <a16:creationId xmlns:a16="http://schemas.microsoft.com/office/drawing/2014/main" id="{11F00CD1-7AD3-594F-9E6B-1E3C078C2A12}"/>
              </a:ext>
            </a:extLst>
          </p:cNvPr>
          <p:cNvSpPr txBox="1"/>
          <p:nvPr/>
        </p:nvSpPr>
        <p:spPr>
          <a:xfrm>
            <a:off x="3845035" y="3761401"/>
            <a:ext cx="17861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Unnecessary additional cost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of around 30-40%</a:t>
            </a:r>
          </a:p>
          <a:p>
            <a:pPr algn="ctr"/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TextBox 14">
            <a:extLst>
              <a:ext uri="{FF2B5EF4-FFF2-40B4-BE49-F238E27FC236}">
                <a16:creationId xmlns:a16="http://schemas.microsoft.com/office/drawing/2014/main" id="{391DF2AD-20A7-EF4C-B089-76F5E86BB38F}"/>
              </a:ext>
            </a:extLst>
          </p:cNvPr>
          <p:cNvSpPr txBox="1"/>
          <p:nvPr/>
        </p:nvSpPr>
        <p:spPr>
          <a:xfrm>
            <a:off x="1754219" y="2070705"/>
            <a:ext cx="1405671" cy="1166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8800" b="1" kern="1500" spc="-300" dirty="0">
                <a:solidFill>
                  <a:schemeClr val="bg1"/>
                </a:solidFill>
                <a:latin typeface="+mj-lt"/>
                <a:cs typeface="Aharoni" panose="02010803020104030203" pitchFamily="2" charset="-79"/>
              </a:rPr>
              <a:t>1</a:t>
            </a:r>
          </a:p>
        </p:txBody>
      </p:sp>
      <p:sp>
        <p:nvSpPr>
          <p:cNvPr id="13" name="TextBox 15">
            <a:extLst>
              <a:ext uri="{FF2B5EF4-FFF2-40B4-BE49-F238E27FC236}">
                <a16:creationId xmlns:a16="http://schemas.microsoft.com/office/drawing/2014/main" id="{8722CDD4-F1D5-C349-9960-AE2295627D4F}"/>
              </a:ext>
            </a:extLst>
          </p:cNvPr>
          <p:cNvSpPr txBox="1"/>
          <p:nvPr/>
        </p:nvSpPr>
        <p:spPr>
          <a:xfrm>
            <a:off x="8937122" y="2084477"/>
            <a:ext cx="627328" cy="11667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MY" sz="8800" b="1" kern="1500" spc="-300" dirty="0">
                <a:solidFill>
                  <a:schemeClr val="bg1"/>
                </a:solidFill>
                <a:latin typeface="+mj-lt"/>
                <a:cs typeface="Aharoni" panose="02010803020104030203" pitchFamily="2" charset="-79"/>
              </a:rPr>
              <a:t>4</a:t>
            </a:r>
          </a:p>
        </p:txBody>
      </p:sp>
      <p:sp>
        <p:nvSpPr>
          <p:cNvPr id="14" name="TextBox 16">
            <a:extLst>
              <a:ext uri="{FF2B5EF4-FFF2-40B4-BE49-F238E27FC236}">
                <a16:creationId xmlns:a16="http://schemas.microsoft.com/office/drawing/2014/main" id="{B8213223-3F6D-C14E-A008-85A17BB20976}"/>
              </a:ext>
            </a:extLst>
          </p:cNvPr>
          <p:cNvSpPr txBox="1"/>
          <p:nvPr/>
        </p:nvSpPr>
        <p:spPr>
          <a:xfrm>
            <a:off x="4382964" y="2060562"/>
            <a:ext cx="627328" cy="11667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MY" sz="8800" b="1" kern="1500" spc="-300" dirty="0">
                <a:solidFill>
                  <a:schemeClr val="bg1"/>
                </a:solidFill>
                <a:latin typeface="+mj-lt"/>
                <a:cs typeface="Aharoni" panose="02010803020104030203" pitchFamily="2" charset="-79"/>
              </a:rPr>
              <a:t>2</a:t>
            </a:r>
          </a:p>
        </p:txBody>
      </p:sp>
      <p:sp>
        <p:nvSpPr>
          <p:cNvPr id="16" name="三角形 15">
            <a:extLst>
              <a:ext uri="{FF2B5EF4-FFF2-40B4-BE49-F238E27FC236}">
                <a16:creationId xmlns:a16="http://schemas.microsoft.com/office/drawing/2014/main" id="{93700B47-4839-D048-BD70-CB5E0219D65B}"/>
              </a:ext>
            </a:extLst>
          </p:cNvPr>
          <p:cNvSpPr/>
          <p:nvPr/>
        </p:nvSpPr>
        <p:spPr>
          <a:xfrm rot="5400000">
            <a:off x="5854564" y="2275064"/>
            <a:ext cx="331366" cy="278011"/>
          </a:xfrm>
          <a:prstGeom prst="triangle">
            <a:avLst/>
          </a:prstGeom>
          <a:solidFill>
            <a:srgbClr val="6FB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+mj-lt"/>
            </a:endParaRPr>
          </a:p>
        </p:txBody>
      </p:sp>
      <p:sp>
        <p:nvSpPr>
          <p:cNvPr id="17" name="TextBox 18">
            <a:extLst>
              <a:ext uri="{FF2B5EF4-FFF2-40B4-BE49-F238E27FC236}">
                <a16:creationId xmlns:a16="http://schemas.microsoft.com/office/drawing/2014/main" id="{16C5A883-879F-5C4C-BA55-E0281C4C5D5E}"/>
              </a:ext>
            </a:extLst>
          </p:cNvPr>
          <p:cNvSpPr txBox="1"/>
          <p:nvPr/>
        </p:nvSpPr>
        <p:spPr>
          <a:xfrm>
            <a:off x="8272438" y="3448143"/>
            <a:ext cx="2186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Dedicated SSL Decryptions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8" name="TextBox 16">
            <a:extLst>
              <a:ext uri="{FF2B5EF4-FFF2-40B4-BE49-F238E27FC236}">
                <a16:creationId xmlns:a16="http://schemas.microsoft.com/office/drawing/2014/main" id="{A2701BCD-CE99-974B-874B-82FF67D6D53C}"/>
              </a:ext>
            </a:extLst>
          </p:cNvPr>
          <p:cNvSpPr txBox="1"/>
          <p:nvPr/>
        </p:nvSpPr>
        <p:spPr>
          <a:xfrm>
            <a:off x="1688029" y="3436209"/>
            <a:ext cx="16106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Privacy Law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CD5E4AE5-FD4A-AC4A-A8CD-8B052DD4BB73}"/>
              </a:ext>
            </a:extLst>
          </p:cNvPr>
          <p:cNvSpPr/>
          <p:nvPr/>
        </p:nvSpPr>
        <p:spPr>
          <a:xfrm>
            <a:off x="3832860" y="3430331"/>
            <a:ext cx="178618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Oversize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TextBox 6">
            <a:extLst>
              <a:ext uri="{FF2B5EF4-FFF2-40B4-BE49-F238E27FC236}">
                <a16:creationId xmlns:a16="http://schemas.microsoft.com/office/drawing/2014/main" id="{0A96D68E-BC76-024C-B6ED-B39ED2589522}"/>
              </a:ext>
            </a:extLst>
          </p:cNvPr>
          <p:cNvSpPr txBox="1"/>
          <p:nvPr/>
        </p:nvSpPr>
        <p:spPr>
          <a:xfrm>
            <a:off x="8484965" y="4043750"/>
            <a:ext cx="1786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ADC, NGFW and Proxy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64F2BFA1-63F2-0D4E-B212-C159E180E658}"/>
              </a:ext>
            </a:extLst>
          </p:cNvPr>
          <p:cNvSpPr/>
          <p:nvPr/>
        </p:nvSpPr>
        <p:spPr>
          <a:xfrm>
            <a:off x="579651" y="223186"/>
            <a:ext cx="80986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Repercussions – Implementing SSL Decryption</a:t>
            </a:r>
          </a:p>
        </p:txBody>
      </p:sp>
      <p:sp>
        <p:nvSpPr>
          <p:cNvPr id="28" name="三角形 14">
            <a:extLst>
              <a:ext uri="{FF2B5EF4-FFF2-40B4-BE49-F238E27FC236}">
                <a16:creationId xmlns:a16="http://schemas.microsoft.com/office/drawing/2014/main" id="{EAA99E58-FDA3-A344-9D82-3F7FF385542E}"/>
              </a:ext>
            </a:extLst>
          </p:cNvPr>
          <p:cNvSpPr/>
          <p:nvPr/>
        </p:nvSpPr>
        <p:spPr>
          <a:xfrm rot="5400000">
            <a:off x="3533750" y="4584515"/>
            <a:ext cx="331366" cy="278011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69121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10</a:t>
            </a:fld>
            <a:endParaRPr lang="zh-CN" altLang="en-US" dirty="0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5E426E9D-D5B1-0A4A-904F-971B27AD4281}"/>
              </a:ext>
            </a:extLst>
          </p:cNvPr>
          <p:cNvGrpSpPr/>
          <p:nvPr/>
        </p:nvGrpSpPr>
        <p:grpSpPr>
          <a:xfrm>
            <a:off x="3401981" y="2315029"/>
            <a:ext cx="5388039" cy="2009236"/>
            <a:chOff x="2769938" y="2315029"/>
            <a:chExt cx="5388039" cy="2009236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E925895D-8CF2-2A47-AB97-B8C6BD2A9400}"/>
                </a:ext>
              </a:extLst>
            </p:cNvPr>
            <p:cNvSpPr/>
            <p:nvPr/>
          </p:nvSpPr>
          <p:spPr>
            <a:xfrm>
              <a:off x="2875644" y="2422894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2769938" y="2315029"/>
              <a:ext cx="5388039" cy="1901371"/>
              <a:chOff x="2901044" y="2315029"/>
              <a:chExt cx="5388039" cy="1901371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2901044" y="2315029"/>
                <a:ext cx="1901371" cy="1901371"/>
              </a:xfrm>
              <a:prstGeom prst="rect">
                <a:avLst/>
              </a:prstGeom>
              <a:solidFill>
                <a:srgbClr val="060C21"/>
              </a:solidFill>
              <a:ln w="31750">
                <a:solidFill>
                  <a:srgbClr val="79BD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600" b="1" dirty="0">
                    <a:latin typeface="Century Gothic" panose="020B0502020202020204" pitchFamily="34" charset="0"/>
                  </a:rPr>
                  <a:t>PART</a:t>
                </a:r>
                <a:r>
                  <a:rPr lang="zh-CN" altLang="en-US" sz="3600" b="1" dirty="0">
                    <a:latin typeface="Century Gothic" panose="020B0502020202020204" pitchFamily="34" charset="0"/>
                  </a:rPr>
                  <a:t> </a:t>
                </a:r>
                <a:r>
                  <a:rPr lang="en-US" altLang="zh-CN" sz="3600" b="1" dirty="0">
                    <a:latin typeface="Century Gothic" panose="020B0502020202020204" pitchFamily="34" charset="0"/>
                  </a:rPr>
                  <a:t>3 </a:t>
                </a:r>
                <a:endParaRPr lang="zh-CN" altLang="en-US" sz="36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5013827" y="2942548"/>
                <a:ext cx="3275256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Enhancement</a:t>
                </a:r>
                <a:endPara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65509433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11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9479843" cy="523220"/>
            <a:chOff x="1" y="200326"/>
            <a:chExt cx="9479843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890019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Enhancements – Ingress Client with SSL Decryption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7" name="矩形 56">
            <a:extLst>
              <a:ext uri="{FF2B5EF4-FFF2-40B4-BE49-F238E27FC236}">
                <a16:creationId xmlns:a16="http://schemas.microsoft.com/office/drawing/2014/main" id="{22689D45-84C3-C044-9C4A-E993574CB088}"/>
              </a:ext>
            </a:extLst>
          </p:cNvPr>
          <p:cNvSpPr/>
          <p:nvPr/>
        </p:nvSpPr>
        <p:spPr>
          <a:xfrm>
            <a:off x="1089660" y="1663908"/>
            <a:ext cx="4941991" cy="3752712"/>
          </a:xfrm>
          <a:prstGeom prst="rect">
            <a:avLst/>
          </a:prstGeom>
          <a:gradFill>
            <a:gsLst>
              <a:gs pos="0">
                <a:srgbClr val="00B0F0">
                  <a:alpha val="15000"/>
                </a:srgbClr>
              </a:gs>
              <a:gs pos="100000">
                <a:srgbClr val="00B0F0">
                  <a:alpha val="0"/>
                </a:srgbClr>
              </a:gs>
            </a:gsLst>
            <a:lin ang="5400000" scaled="1"/>
          </a:gradFill>
          <a:ln w="19050">
            <a:gradFill>
              <a:gsLst>
                <a:gs pos="0">
                  <a:srgbClr val="00B0F0"/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id="{6960EFB1-789A-3C4B-B933-40BD28BCDAB0}"/>
              </a:ext>
            </a:extLst>
          </p:cNvPr>
          <p:cNvSpPr/>
          <p:nvPr/>
        </p:nvSpPr>
        <p:spPr>
          <a:xfrm>
            <a:off x="6258548" y="1663908"/>
            <a:ext cx="4941991" cy="3752712"/>
          </a:xfrm>
          <a:prstGeom prst="rect">
            <a:avLst/>
          </a:prstGeom>
          <a:gradFill>
            <a:gsLst>
              <a:gs pos="0">
                <a:srgbClr val="00B0F0">
                  <a:alpha val="15000"/>
                </a:srgbClr>
              </a:gs>
              <a:gs pos="100000">
                <a:srgbClr val="00B0F0">
                  <a:alpha val="0"/>
                </a:srgbClr>
              </a:gs>
            </a:gsLst>
            <a:lin ang="5400000" scaled="1"/>
          </a:gradFill>
          <a:ln w="19050">
            <a:gradFill>
              <a:gsLst>
                <a:gs pos="0">
                  <a:srgbClr val="00B0F0"/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组合 9"/>
          <p:cNvGrpSpPr/>
          <p:nvPr/>
        </p:nvGrpSpPr>
        <p:grpSpPr>
          <a:xfrm>
            <a:off x="1417393" y="1926000"/>
            <a:ext cx="1957482" cy="1957482"/>
            <a:chOff x="1424762" y="2096504"/>
            <a:chExt cx="2131592" cy="2131592"/>
          </a:xfrm>
        </p:grpSpPr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3087B78C-BB3A-48DD-9AD1-81FEC73BCAAF}"/>
                </a:ext>
              </a:extLst>
            </p:cNvPr>
            <p:cNvSpPr/>
            <p:nvPr/>
          </p:nvSpPr>
          <p:spPr bwMode="auto">
            <a:xfrm>
              <a:off x="2168514" y="2096504"/>
              <a:ext cx="313946" cy="223001"/>
            </a:xfrm>
            <a:custGeom>
              <a:avLst/>
              <a:gdLst>
                <a:gd name="T0" fmla="*/ 0 w 424"/>
                <a:gd name="T1" fmla="*/ 67 h 300"/>
                <a:gd name="T2" fmla="*/ 424 w 424"/>
                <a:gd name="T3" fmla="*/ 0 h 300"/>
                <a:gd name="T4" fmla="*/ 424 w 424"/>
                <a:gd name="T5" fmla="*/ 245 h 300"/>
                <a:gd name="T6" fmla="*/ 76 w 424"/>
                <a:gd name="T7" fmla="*/ 300 h 300"/>
                <a:gd name="T8" fmla="*/ 0 w 424"/>
                <a:gd name="T9" fmla="*/ 6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67"/>
                  </a:moveTo>
                  <a:cubicBezTo>
                    <a:pt x="134" y="24"/>
                    <a:pt x="276" y="1"/>
                    <a:pt x="424" y="0"/>
                  </a:cubicBezTo>
                  <a:lnTo>
                    <a:pt x="424" y="245"/>
                  </a:lnTo>
                  <a:cubicBezTo>
                    <a:pt x="302" y="246"/>
                    <a:pt x="186" y="265"/>
                    <a:pt x="76" y="300"/>
                  </a:cubicBezTo>
                  <a:lnTo>
                    <a:pt x="0" y="6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B2702161-EBE6-43F4-BADA-BB6342FD95CB}"/>
                </a:ext>
              </a:extLst>
            </p:cNvPr>
            <p:cNvSpPr/>
            <p:nvPr/>
          </p:nvSpPr>
          <p:spPr bwMode="auto">
            <a:xfrm>
              <a:off x="1869519" y="2151320"/>
              <a:ext cx="340107" cy="291521"/>
            </a:xfrm>
            <a:custGeom>
              <a:avLst/>
              <a:gdLst>
                <a:gd name="T0" fmla="*/ 0 w 458"/>
                <a:gd name="T1" fmla="*/ 195 h 394"/>
                <a:gd name="T2" fmla="*/ 382 w 458"/>
                <a:gd name="T3" fmla="*/ 0 h 394"/>
                <a:gd name="T4" fmla="*/ 458 w 458"/>
                <a:gd name="T5" fmla="*/ 233 h 394"/>
                <a:gd name="T6" fmla="*/ 144 w 458"/>
                <a:gd name="T7" fmla="*/ 394 h 394"/>
                <a:gd name="T8" fmla="*/ 0 w 458"/>
                <a:gd name="T9" fmla="*/ 195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0" y="195"/>
                  </a:moveTo>
                  <a:cubicBezTo>
                    <a:pt x="116" y="112"/>
                    <a:pt x="245" y="46"/>
                    <a:pt x="382" y="0"/>
                  </a:cubicBezTo>
                  <a:lnTo>
                    <a:pt x="458" y="233"/>
                  </a:lnTo>
                  <a:cubicBezTo>
                    <a:pt x="345" y="271"/>
                    <a:pt x="240" y="326"/>
                    <a:pt x="144" y="394"/>
                  </a:cubicBezTo>
                  <a:lnTo>
                    <a:pt x="0" y="19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B8300771-5FD5-4D5E-ACE9-C794A8391B4E}"/>
                </a:ext>
              </a:extLst>
            </p:cNvPr>
            <p:cNvSpPr/>
            <p:nvPr/>
          </p:nvSpPr>
          <p:spPr bwMode="auto">
            <a:xfrm>
              <a:off x="1632813" y="2304555"/>
              <a:ext cx="332633" cy="332633"/>
            </a:xfrm>
            <a:custGeom>
              <a:avLst/>
              <a:gdLst>
                <a:gd name="T0" fmla="*/ 0 w 448"/>
                <a:gd name="T1" fmla="*/ 304 h 448"/>
                <a:gd name="T2" fmla="*/ 304 w 448"/>
                <a:gd name="T3" fmla="*/ 0 h 448"/>
                <a:gd name="T4" fmla="*/ 448 w 448"/>
                <a:gd name="T5" fmla="*/ 199 h 448"/>
                <a:gd name="T6" fmla="*/ 199 w 448"/>
                <a:gd name="T7" fmla="*/ 448 h 448"/>
                <a:gd name="T8" fmla="*/ 0 w 448"/>
                <a:gd name="T9" fmla="*/ 304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8">
                  <a:moveTo>
                    <a:pt x="0" y="304"/>
                  </a:moveTo>
                  <a:cubicBezTo>
                    <a:pt x="86" y="188"/>
                    <a:pt x="188" y="86"/>
                    <a:pt x="304" y="0"/>
                  </a:cubicBezTo>
                  <a:lnTo>
                    <a:pt x="448" y="199"/>
                  </a:lnTo>
                  <a:cubicBezTo>
                    <a:pt x="353" y="269"/>
                    <a:pt x="269" y="353"/>
                    <a:pt x="199" y="448"/>
                  </a:cubicBezTo>
                  <a:lnTo>
                    <a:pt x="0" y="30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544DD67B-16AE-4576-9AA4-BB1024E70005}"/>
                </a:ext>
              </a:extLst>
            </p:cNvPr>
            <p:cNvSpPr/>
            <p:nvPr/>
          </p:nvSpPr>
          <p:spPr bwMode="auto">
            <a:xfrm>
              <a:off x="1478332" y="2542507"/>
              <a:ext cx="292767" cy="338862"/>
            </a:xfrm>
            <a:custGeom>
              <a:avLst/>
              <a:gdLst>
                <a:gd name="T0" fmla="*/ 0 w 394"/>
                <a:gd name="T1" fmla="*/ 382 h 458"/>
                <a:gd name="T2" fmla="*/ 195 w 394"/>
                <a:gd name="T3" fmla="*/ 0 h 458"/>
                <a:gd name="T4" fmla="*/ 394 w 394"/>
                <a:gd name="T5" fmla="*/ 144 h 458"/>
                <a:gd name="T6" fmla="*/ 233 w 394"/>
                <a:gd name="T7" fmla="*/ 458 h 458"/>
                <a:gd name="T8" fmla="*/ 0 w 394"/>
                <a:gd name="T9" fmla="*/ 382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0" y="382"/>
                  </a:moveTo>
                  <a:cubicBezTo>
                    <a:pt x="46" y="244"/>
                    <a:pt x="112" y="116"/>
                    <a:pt x="195" y="0"/>
                  </a:cubicBezTo>
                  <a:lnTo>
                    <a:pt x="394" y="144"/>
                  </a:lnTo>
                  <a:cubicBezTo>
                    <a:pt x="326" y="239"/>
                    <a:pt x="271" y="345"/>
                    <a:pt x="233" y="458"/>
                  </a:cubicBezTo>
                  <a:lnTo>
                    <a:pt x="0" y="3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AEF77024-6635-4D31-A49F-36A754C006C1}"/>
                </a:ext>
              </a:extLst>
            </p:cNvPr>
            <p:cNvSpPr/>
            <p:nvPr/>
          </p:nvSpPr>
          <p:spPr bwMode="auto">
            <a:xfrm>
              <a:off x="1424762" y="2840256"/>
              <a:ext cx="223001" cy="315191"/>
            </a:xfrm>
            <a:custGeom>
              <a:avLst/>
              <a:gdLst>
                <a:gd name="T0" fmla="*/ 0 w 300"/>
                <a:gd name="T1" fmla="*/ 424 h 424"/>
                <a:gd name="T2" fmla="*/ 67 w 300"/>
                <a:gd name="T3" fmla="*/ 0 h 424"/>
                <a:gd name="T4" fmla="*/ 300 w 300"/>
                <a:gd name="T5" fmla="*/ 75 h 424"/>
                <a:gd name="T6" fmla="*/ 245 w 300"/>
                <a:gd name="T7" fmla="*/ 424 h 424"/>
                <a:gd name="T8" fmla="*/ 0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0" y="424"/>
                  </a:moveTo>
                  <a:cubicBezTo>
                    <a:pt x="1" y="276"/>
                    <a:pt x="24" y="134"/>
                    <a:pt x="67" y="0"/>
                  </a:cubicBezTo>
                  <a:lnTo>
                    <a:pt x="300" y="75"/>
                  </a:lnTo>
                  <a:cubicBezTo>
                    <a:pt x="265" y="185"/>
                    <a:pt x="246" y="302"/>
                    <a:pt x="245" y="424"/>
                  </a:cubicBezTo>
                  <a:lnTo>
                    <a:pt x="0" y="4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B75D56A2-CCED-44A6-987B-845D76883BE0}"/>
                </a:ext>
              </a:extLst>
            </p:cNvPr>
            <p:cNvSpPr/>
            <p:nvPr/>
          </p:nvSpPr>
          <p:spPr bwMode="auto">
            <a:xfrm>
              <a:off x="1424762" y="3170398"/>
              <a:ext cx="223001" cy="313946"/>
            </a:xfrm>
            <a:custGeom>
              <a:avLst/>
              <a:gdLst>
                <a:gd name="T0" fmla="*/ 67 w 300"/>
                <a:gd name="T1" fmla="*/ 424 h 424"/>
                <a:gd name="T2" fmla="*/ 0 w 300"/>
                <a:gd name="T3" fmla="*/ 0 h 424"/>
                <a:gd name="T4" fmla="*/ 245 w 300"/>
                <a:gd name="T5" fmla="*/ 0 h 424"/>
                <a:gd name="T6" fmla="*/ 300 w 300"/>
                <a:gd name="T7" fmla="*/ 348 h 424"/>
                <a:gd name="T8" fmla="*/ 67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67" y="424"/>
                  </a:moveTo>
                  <a:cubicBezTo>
                    <a:pt x="24" y="290"/>
                    <a:pt x="1" y="148"/>
                    <a:pt x="0" y="0"/>
                  </a:cubicBezTo>
                  <a:lnTo>
                    <a:pt x="245" y="0"/>
                  </a:lnTo>
                  <a:cubicBezTo>
                    <a:pt x="246" y="121"/>
                    <a:pt x="266" y="238"/>
                    <a:pt x="300" y="348"/>
                  </a:cubicBezTo>
                  <a:lnTo>
                    <a:pt x="67" y="4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8E24CC5C-7FB6-493D-82F8-54CB4832BBF8}"/>
                </a:ext>
              </a:extLst>
            </p:cNvPr>
            <p:cNvSpPr/>
            <p:nvPr/>
          </p:nvSpPr>
          <p:spPr bwMode="auto">
            <a:xfrm>
              <a:off x="1478332" y="3441986"/>
              <a:ext cx="292767" cy="340107"/>
            </a:xfrm>
            <a:custGeom>
              <a:avLst/>
              <a:gdLst>
                <a:gd name="T0" fmla="*/ 195 w 394"/>
                <a:gd name="T1" fmla="*/ 458 h 458"/>
                <a:gd name="T2" fmla="*/ 0 w 394"/>
                <a:gd name="T3" fmla="*/ 76 h 458"/>
                <a:gd name="T4" fmla="*/ 234 w 394"/>
                <a:gd name="T5" fmla="*/ 0 h 458"/>
                <a:gd name="T6" fmla="*/ 394 w 394"/>
                <a:gd name="T7" fmla="*/ 314 h 458"/>
                <a:gd name="T8" fmla="*/ 195 w 394"/>
                <a:gd name="T9" fmla="*/ 458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195" y="458"/>
                  </a:moveTo>
                  <a:cubicBezTo>
                    <a:pt x="112" y="343"/>
                    <a:pt x="46" y="214"/>
                    <a:pt x="0" y="76"/>
                  </a:cubicBezTo>
                  <a:lnTo>
                    <a:pt x="234" y="0"/>
                  </a:lnTo>
                  <a:cubicBezTo>
                    <a:pt x="271" y="114"/>
                    <a:pt x="326" y="219"/>
                    <a:pt x="394" y="314"/>
                  </a:cubicBezTo>
                  <a:lnTo>
                    <a:pt x="195" y="45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id="{36ED98D9-5138-48D4-A24D-4DA9DD3779EB}"/>
                </a:ext>
              </a:extLst>
            </p:cNvPr>
            <p:cNvSpPr/>
            <p:nvPr/>
          </p:nvSpPr>
          <p:spPr bwMode="auto">
            <a:xfrm>
              <a:off x="1632813" y="3688657"/>
              <a:ext cx="332633" cy="331388"/>
            </a:xfrm>
            <a:custGeom>
              <a:avLst/>
              <a:gdLst>
                <a:gd name="T0" fmla="*/ 304 w 448"/>
                <a:gd name="T1" fmla="*/ 447 h 447"/>
                <a:gd name="T2" fmla="*/ 0 w 448"/>
                <a:gd name="T3" fmla="*/ 144 h 447"/>
                <a:gd name="T4" fmla="*/ 199 w 448"/>
                <a:gd name="T5" fmla="*/ 0 h 447"/>
                <a:gd name="T6" fmla="*/ 448 w 448"/>
                <a:gd name="T7" fmla="*/ 249 h 447"/>
                <a:gd name="T8" fmla="*/ 304 w 448"/>
                <a:gd name="T9" fmla="*/ 44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7">
                  <a:moveTo>
                    <a:pt x="304" y="447"/>
                  </a:moveTo>
                  <a:cubicBezTo>
                    <a:pt x="188" y="362"/>
                    <a:pt x="86" y="260"/>
                    <a:pt x="0" y="144"/>
                  </a:cubicBezTo>
                  <a:lnTo>
                    <a:pt x="199" y="0"/>
                  </a:lnTo>
                  <a:cubicBezTo>
                    <a:pt x="269" y="95"/>
                    <a:pt x="353" y="179"/>
                    <a:pt x="448" y="249"/>
                  </a:cubicBezTo>
                  <a:lnTo>
                    <a:pt x="304" y="447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id="{308B87FB-179D-47B8-B2C4-373242E2C74C}"/>
                </a:ext>
              </a:extLst>
            </p:cNvPr>
            <p:cNvSpPr/>
            <p:nvPr/>
          </p:nvSpPr>
          <p:spPr bwMode="auto">
            <a:xfrm>
              <a:off x="1869519" y="3881759"/>
              <a:ext cx="340107" cy="292767"/>
            </a:xfrm>
            <a:custGeom>
              <a:avLst/>
              <a:gdLst>
                <a:gd name="T0" fmla="*/ 382 w 458"/>
                <a:gd name="T1" fmla="*/ 394 h 394"/>
                <a:gd name="T2" fmla="*/ 0 w 458"/>
                <a:gd name="T3" fmla="*/ 198 h 394"/>
                <a:gd name="T4" fmla="*/ 144 w 458"/>
                <a:gd name="T5" fmla="*/ 0 h 394"/>
                <a:gd name="T6" fmla="*/ 458 w 458"/>
                <a:gd name="T7" fmla="*/ 160 h 394"/>
                <a:gd name="T8" fmla="*/ 382 w 458"/>
                <a:gd name="T9" fmla="*/ 394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382" y="394"/>
                  </a:moveTo>
                  <a:cubicBezTo>
                    <a:pt x="245" y="348"/>
                    <a:pt x="116" y="281"/>
                    <a:pt x="0" y="198"/>
                  </a:cubicBezTo>
                  <a:lnTo>
                    <a:pt x="144" y="0"/>
                  </a:lnTo>
                  <a:cubicBezTo>
                    <a:pt x="239" y="68"/>
                    <a:pt x="345" y="122"/>
                    <a:pt x="458" y="160"/>
                  </a:cubicBezTo>
                  <a:lnTo>
                    <a:pt x="382" y="39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D06CBECD-E1B4-4D9B-B100-573D01F09D65}"/>
                </a:ext>
              </a:extLst>
            </p:cNvPr>
            <p:cNvSpPr/>
            <p:nvPr/>
          </p:nvSpPr>
          <p:spPr bwMode="auto">
            <a:xfrm>
              <a:off x="2168514" y="4006340"/>
              <a:ext cx="313946" cy="221756"/>
            </a:xfrm>
            <a:custGeom>
              <a:avLst/>
              <a:gdLst>
                <a:gd name="T0" fmla="*/ 424 w 424"/>
                <a:gd name="T1" fmla="*/ 300 h 300"/>
                <a:gd name="T2" fmla="*/ 0 w 424"/>
                <a:gd name="T3" fmla="*/ 233 h 300"/>
                <a:gd name="T4" fmla="*/ 76 w 424"/>
                <a:gd name="T5" fmla="*/ 0 h 300"/>
                <a:gd name="T6" fmla="*/ 424 w 424"/>
                <a:gd name="T7" fmla="*/ 54 h 300"/>
                <a:gd name="T8" fmla="*/ 424 w 424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424" y="300"/>
                  </a:moveTo>
                  <a:cubicBezTo>
                    <a:pt x="276" y="299"/>
                    <a:pt x="134" y="275"/>
                    <a:pt x="0" y="233"/>
                  </a:cubicBezTo>
                  <a:lnTo>
                    <a:pt x="76" y="0"/>
                  </a:lnTo>
                  <a:cubicBezTo>
                    <a:pt x="186" y="34"/>
                    <a:pt x="303" y="53"/>
                    <a:pt x="424" y="54"/>
                  </a:cubicBezTo>
                  <a:lnTo>
                    <a:pt x="424" y="30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id="{6F0400E5-5205-47D0-BDB6-7DF4A0BF5175}"/>
                </a:ext>
              </a:extLst>
            </p:cNvPr>
            <p:cNvSpPr/>
            <p:nvPr/>
          </p:nvSpPr>
          <p:spPr bwMode="auto">
            <a:xfrm>
              <a:off x="2497410" y="4005095"/>
              <a:ext cx="315191" cy="223001"/>
            </a:xfrm>
            <a:custGeom>
              <a:avLst/>
              <a:gdLst>
                <a:gd name="T0" fmla="*/ 424 w 424"/>
                <a:gd name="T1" fmla="*/ 234 h 301"/>
                <a:gd name="T2" fmla="*/ 0 w 424"/>
                <a:gd name="T3" fmla="*/ 301 h 301"/>
                <a:gd name="T4" fmla="*/ 0 w 424"/>
                <a:gd name="T5" fmla="*/ 55 h 301"/>
                <a:gd name="T6" fmla="*/ 348 w 424"/>
                <a:gd name="T7" fmla="*/ 0 h 301"/>
                <a:gd name="T8" fmla="*/ 424 w 424"/>
                <a:gd name="T9" fmla="*/ 23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1">
                  <a:moveTo>
                    <a:pt x="424" y="234"/>
                  </a:moveTo>
                  <a:cubicBezTo>
                    <a:pt x="290" y="276"/>
                    <a:pt x="148" y="300"/>
                    <a:pt x="0" y="301"/>
                  </a:cubicBezTo>
                  <a:lnTo>
                    <a:pt x="0" y="55"/>
                  </a:lnTo>
                  <a:cubicBezTo>
                    <a:pt x="121" y="54"/>
                    <a:pt x="238" y="35"/>
                    <a:pt x="348" y="0"/>
                  </a:cubicBezTo>
                  <a:lnTo>
                    <a:pt x="424" y="23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id="{8F423087-39F5-456A-8D8B-5AF3F33100F8}"/>
                </a:ext>
              </a:extLst>
            </p:cNvPr>
            <p:cNvSpPr/>
            <p:nvPr/>
          </p:nvSpPr>
          <p:spPr bwMode="auto">
            <a:xfrm>
              <a:off x="2771489" y="3881759"/>
              <a:ext cx="338862" cy="291521"/>
            </a:xfrm>
            <a:custGeom>
              <a:avLst/>
              <a:gdLst>
                <a:gd name="T0" fmla="*/ 458 w 458"/>
                <a:gd name="T1" fmla="*/ 198 h 393"/>
                <a:gd name="T2" fmla="*/ 75 w 458"/>
                <a:gd name="T3" fmla="*/ 393 h 393"/>
                <a:gd name="T4" fmla="*/ 0 w 458"/>
                <a:gd name="T5" fmla="*/ 160 h 393"/>
                <a:gd name="T6" fmla="*/ 313 w 458"/>
                <a:gd name="T7" fmla="*/ 0 h 393"/>
                <a:gd name="T8" fmla="*/ 458 w 458"/>
                <a:gd name="T9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3">
                  <a:moveTo>
                    <a:pt x="458" y="198"/>
                  </a:moveTo>
                  <a:cubicBezTo>
                    <a:pt x="342" y="281"/>
                    <a:pt x="213" y="347"/>
                    <a:pt x="75" y="393"/>
                  </a:cubicBezTo>
                  <a:lnTo>
                    <a:pt x="0" y="160"/>
                  </a:lnTo>
                  <a:cubicBezTo>
                    <a:pt x="113" y="122"/>
                    <a:pt x="218" y="68"/>
                    <a:pt x="313" y="0"/>
                  </a:cubicBezTo>
                  <a:lnTo>
                    <a:pt x="458" y="19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80E31DC3-B688-4530-B7FA-B8177E39B4DB}"/>
                </a:ext>
              </a:extLst>
            </p:cNvPr>
            <p:cNvSpPr/>
            <p:nvPr/>
          </p:nvSpPr>
          <p:spPr bwMode="auto">
            <a:xfrm>
              <a:off x="3015669" y="3688657"/>
              <a:ext cx="332633" cy="331388"/>
            </a:xfrm>
            <a:custGeom>
              <a:avLst/>
              <a:gdLst>
                <a:gd name="T0" fmla="*/ 447 w 447"/>
                <a:gd name="T1" fmla="*/ 144 h 447"/>
                <a:gd name="T2" fmla="*/ 144 w 447"/>
                <a:gd name="T3" fmla="*/ 447 h 447"/>
                <a:gd name="T4" fmla="*/ 0 w 447"/>
                <a:gd name="T5" fmla="*/ 249 h 447"/>
                <a:gd name="T6" fmla="*/ 249 w 447"/>
                <a:gd name="T7" fmla="*/ 0 h 447"/>
                <a:gd name="T8" fmla="*/ 447 w 447"/>
                <a:gd name="T9" fmla="*/ 14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7">
                  <a:moveTo>
                    <a:pt x="447" y="144"/>
                  </a:moveTo>
                  <a:cubicBezTo>
                    <a:pt x="362" y="260"/>
                    <a:pt x="260" y="362"/>
                    <a:pt x="144" y="447"/>
                  </a:cubicBezTo>
                  <a:lnTo>
                    <a:pt x="0" y="249"/>
                  </a:lnTo>
                  <a:cubicBezTo>
                    <a:pt x="95" y="179"/>
                    <a:pt x="179" y="95"/>
                    <a:pt x="249" y="0"/>
                  </a:cubicBezTo>
                  <a:lnTo>
                    <a:pt x="447" y="14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E31075E3-5BB1-4C10-88AB-0B09199C6626}"/>
                </a:ext>
              </a:extLst>
            </p:cNvPr>
            <p:cNvSpPr/>
            <p:nvPr/>
          </p:nvSpPr>
          <p:spPr bwMode="auto">
            <a:xfrm>
              <a:off x="3210017" y="3441986"/>
              <a:ext cx="291521" cy="340107"/>
            </a:xfrm>
            <a:custGeom>
              <a:avLst/>
              <a:gdLst>
                <a:gd name="T0" fmla="*/ 394 w 394"/>
                <a:gd name="T1" fmla="*/ 76 h 458"/>
                <a:gd name="T2" fmla="*/ 198 w 394"/>
                <a:gd name="T3" fmla="*/ 458 h 458"/>
                <a:gd name="T4" fmla="*/ 0 w 394"/>
                <a:gd name="T5" fmla="*/ 314 h 458"/>
                <a:gd name="T6" fmla="*/ 160 w 394"/>
                <a:gd name="T7" fmla="*/ 0 h 458"/>
                <a:gd name="T8" fmla="*/ 394 w 394"/>
                <a:gd name="T9" fmla="*/ 76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394" y="76"/>
                  </a:moveTo>
                  <a:cubicBezTo>
                    <a:pt x="348" y="214"/>
                    <a:pt x="281" y="343"/>
                    <a:pt x="198" y="458"/>
                  </a:cubicBezTo>
                  <a:lnTo>
                    <a:pt x="0" y="314"/>
                  </a:lnTo>
                  <a:cubicBezTo>
                    <a:pt x="68" y="219"/>
                    <a:pt x="122" y="114"/>
                    <a:pt x="160" y="0"/>
                  </a:cubicBezTo>
                  <a:lnTo>
                    <a:pt x="394" y="76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0" name="Freeform 20">
              <a:extLst>
                <a:ext uri="{FF2B5EF4-FFF2-40B4-BE49-F238E27FC236}">
                  <a16:creationId xmlns:a16="http://schemas.microsoft.com/office/drawing/2014/main" id="{D3583A1B-02E1-4744-8F8E-3F54EB2DECE4}"/>
                </a:ext>
              </a:extLst>
            </p:cNvPr>
            <p:cNvSpPr/>
            <p:nvPr/>
          </p:nvSpPr>
          <p:spPr bwMode="auto">
            <a:xfrm>
              <a:off x="3333353" y="3170398"/>
              <a:ext cx="223001" cy="313946"/>
            </a:xfrm>
            <a:custGeom>
              <a:avLst/>
              <a:gdLst>
                <a:gd name="T0" fmla="*/ 300 w 300"/>
                <a:gd name="T1" fmla="*/ 0 h 424"/>
                <a:gd name="T2" fmla="*/ 233 w 300"/>
                <a:gd name="T3" fmla="*/ 424 h 424"/>
                <a:gd name="T4" fmla="*/ 0 w 300"/>
                <a:gd name="T5" fmla="*/ 348 h 424"/>
                <a:gd name="T6" fmla="*/ 54 w 300"/>
                <a:gd name="T7" fmla="*/ 0 h 424"/>
                <a:gd name="T8" fmla="*/ 300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300" y="0"/>
                  </a:moveTo>
                  <a:cubicBezTo>
                    <a:pt x="299" y="148"/>
                    <a:pt x="275" y="290"/>
                    <a:pt x="233" y="424"/>
                  </a:cubicBezTo>
                  <a:lnTo>
                    <a:pt x="0" y="348"/>
                  </a:lnTo>
                  <a:cubicBezTo>
                    <a:pt x="34" y="238"/>
                    <a:pt x="53" y="121"/>
                    <a:pt x="54" y="0"/>
                  </a:cubicBezTo>
                  <a:lnTo>
                    <a:pt x="300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82714D61-0CEE-4E9E-97A0-56BA638024F6}"/>
                </a:ext>
              </a:extLst>
            </p:cNvPr>
            <p:cNvSpPr/>
            <p:nvPr/>
          </p:nvSpPr>
          <p:spPr bwMode="auto">
            <a:xfrm>
              <a:off x="3333353" y="2840256"/>
              <a:ext cx="223001" cy="315191"/>
            </a:xfrm>
            <a:custGeom>
              <a:avLst/>
              <a:gdLst>
                <a:gd name="T0" fmla="*/ 233 w 300"/>
                <a:gd name="T1" fmla="*/ 0 h 424"/>
                <a:gd name="T2" fmla="*/ 300 w 300"/>
                <a:gd name="T3" fmla="*/ 424 h 424"/>
                <a:gd name="T4" fmla="*/ 54 w 300"/>
                <a:gd name="T5" fmla="*/ 424 h 424"/>
                <a:gd name="T6" fmla="*/ 0 w 300"/>
                <a:gd name="T7" fmla="*/ 75 h 424"/>
                <a:gd name="T8" fmla="*/ 233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233" y="0"/>
                  </a:moveTo>
                  <a:cubicBezTo>
                    <a:pt x="275" y="134"/>
                    <a:pt x="299" y="276"/>
                    <a:pt x="300" y="424"/>
                  </a:cubicBezTo>
                  <a:lnTo>
                    <a:pt x="54" y="424"/>
                  </a:lnTo>
                  <a:cubicBezTo>
                    <a:pt x="53" y="302"/>
                    <a:pt x="34" y="185"/>
                    <a:pt x="0" y="75"/>
                  </a:cubicBezTo>
                  <a:lnTo>
                    <a:pt x="233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2" name="Freeform 22">
              <a:extLst>
                <a:ext uri="{FF2B5EF4-FFF2-40B4-BE49-F238E27FC236}">
                  <a16:creationId xmlns:a16="http://schemas.microsoft.com/office/drawing/2014/main" id="{54979BA0-4CCC-4310-838F-8C7BBE696413}"/>
                </a:ext>
              </a:extLst>
            </p:cNvPr>
            <p:cNvSpPr/>
            <p:nvPr/>
          </p:nvSpPr>
          <p:spPr bwMode="auto">
            <a:xfrm>
              <a:off x="3210017" y="2542507"/>
              <a:ext cx="291521" cy="338862"/>
            </a:xfrm>
            <a:custGeom>
              <a:avLst/>
              <a:gdLst>
                <a:gd name="T0" fmla="*/ 198 w 393"/>
                <a:gd name="T1" fmla="*/ 0 h 458"/>
                <a:gd name="T2" fmla="*/ 393 w 393"/>
                <a:gd name="T3" fmla="*/ 382 h 458"/>
                <a:gd name="T4" fmla="*/ 160 w 393"/>
                <a:gd name="T5" fmla="*/ 458 h 458"/>
                <a:gd name="T6" fmla="*/ 0 w 393"/>
                <a:gd name="T7" fmla="*/ 144 h 458"/>
                <a:gd name="T8" fmla="*/ 198 w 393"/>
                <a:gd name="T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458">
                  <a:moveTo>
                    <a:pt x="198" y="0"/>
                  </a:moveTo>
                  <a:cubicBezTo>
                    <a:pt x="281" y="116"/>
                    <a:pt x="348" y="244"/>
                    <a:pt x="393" y="382"/>
                  </a:cubicBezTo>
                  <a:lnTo>
                    <a:pt x="160" y="458"/>
                  </a:lnTo>
                  <a:cubicBezTo>
                    <a:pt x="122" y="345"/>
                    <a:pt x="68" y="239"/>
                    <a:pt x="0" y="144"/>
                  </a:cubicBezTo>
                  <a:lnTo>
                    <a:pt x="198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3" name="Freeform 23">
              <a:extLst>
                <a:ext uri="{FF2B5EF4-FFF2-40B4-BE49-F238E27FC236}">
                  <a16:creationId xmlns:a16="http://schemas.microsoft.com/office/drawing/2014/main" id="{0809BE65-6E8C-47EC-8AE6-50BAB8693BDC}"/>
                </a:ext>
              </a:extLst>
            </p:cNvPr>
            <p:cNvSpPr/>
            <p:nvPr/>
          </p:nvSpPr>
          <p:spPr bwMode="auto">
            <a:xfrm>
              <a:off x="3015669" y="2304555"/>
              <a:ext cx="332633" cy="332633"/>
            </a:xfrm>
            <a:custGeom>
              <a:avLst/>
              <a:gdLst>
                <a:gd name="T0" fmla="*/ 144 w 447"/>
                <a:gd name="T1" fmla="*/ 0 h 448"/>
                <a:gd name="T2" fmla="*/ 447 w 447"/>
                <a:gd name="T3" fmla="*/ 304 h 448"/>
                <a:gd name="T4" fmla="*/ 249 w 447"/>
                <a:gd name="T5" fmla="*/ 448 h 448"/>
                <a:gd name="T6" fmla="*/ 0 w 447"/>
                <a:gd name="T7" fmla="*/ 199 h 448"/>
                <a:gd name="T8" fmla="*/ 144 w 447"/>
                <a:gd name="T9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8">
                  <a:moveTo>
                    <a:pt x="144" y="0"/>
                  </a:moveTo>
                  <a:cubicBezTo>
                    <a:pt x="260" y="86"/>
                    <a:pt x="362" y="188"/>
                    <a:pt x="447" y="304"/>
                  </a:cubicBezTo>
                  <a:lnTo>
                    <a:pt x="249" y="448"/>
                  </a:lnTo>
                  <a:cubicBezTo>
                    <a:pt x="179" y="353"/>
                    <a:pt x="95" y="269"/>
                    <a:pt x="0" y="199"/>
                  </a:cubicBezTo>
                  <a:lnTo>
                    <a:pt x="144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4" name="Freeform 24">
              <a:extLst>
                <a:ext uri="{FF2B5EF4-FFF2-40B4-BE49-F238E27FC236}">
                  <a16:creationId xmlns:a16="http://schemas.microsoft.com/office/drawing/2014/main" id="{DD0DBB0F-7AEC-40D3-BE79-5C1CC617C63C}"/>
                </a:ext>
              </a:extLst>
            </p:cNvPr>
            <p:cNvSpPr/>
            <p:nvPr/>
          </p:nvSpPr>
          <p:spPr bwMode="auto">
            <a:xfrm>
              <a:off x="2771489" y="2151320"/>
              <a:ext cx="338862" cy="291521"/>
            </a:xfrm>
            <a:custGeom>
              <a:avLst/>
              <a:gdLst>
                <a:gd name="T0" fmla="*/ 75 w 458"/>
                <a:gd name="T1" fmla="*/ 0 h 394"/>
                <a:gd name="T2" fmla="*/ 458 w 458"/>
                <a:gd name="T3" fmla="*/ 195 h 394"/>
                <a:gd name="T4" fmla="*/ 313 w 458"/>
                <a:gd name="T5" fmla="*/ 394 h 394"/>
                <a:gd name="T6" fmla="*/ 0 w 458"/>
                <a:gd name="T7" fmla="*/ 233 h 394"/>
                <a:gd name="T8" fmla="*/ 75 w 458"/>
                <a:gd name="T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75" y="0"/>
                  </a:moveTo>
                  <a:cubicBezTo>
                    <a:pt x="213" y="46"/>
                    <a:pt x="342" y="112"/>
                    <a:pt x="458" y="195"/>
                  </a:cubicBezTo>
                  <a:lnTo>
                    <a:pt x="313" y="394"/>
                  </a:lnTo>
                  <a:cubicBezTo>
                    <a:pt x="218" y="326"/>
                    <a:pt x="113" y="271"/>
                    <a:pt x="0" y="233"/>
                  </a:cubicBezTo>
                  <a:lnTo>
                    <a:pt x="75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5" name="Freeform 25">
              <a:extLst>
                <a:ext uri="{FF2B5EF4-FFF2-40B4-BE49-F238E27FC236}">
                  <a16:creationId xmlns:a16="http://schemas.microsoft.com/office/drawing/2014/main" id="{137DCE95-8950-4E1D-8FA3-48E155DA3FCD}"/>
                </a:ext>
              </a:extLst>
            </p:cNvPr>
            <p:cNvSpPr/>
            <p:nvPr/>
          </p:nvSpPr>
          <p:spPr bwMode="auto">
            <a:xfrm>
              <a:off x="2497410" y="2096504"/>
              <a:ext cx="315191" cy="223001"/>
            </a:xfrm>
            <a:custGeom>
              <a:avLst/>
              <a:gdLst>
                <a:gd name="T0" fmla="*/ 0 w 424"/>
                <a:gd name="T1" fmla="*/ 0 h 300"/>
                <a:gd name="T2" fmla="*/ 424 w 424"/>
                <a:gd name="T3" fmla="*/ 67 h 300"/>
                <a:gd name="T4" fmla="*/ 348 w 424"/>
                <a:gd name="T5" fmla="*/ 300 h 300"/>
                <a:gd name="T6" fmla="*/ 0 w 424"/>
                <a:gd name="T7" fmla="*/ 245 h 300"/>
                <a:gd name="T8" fmla="*/ 0 w 424"/>
                <a:gd name="T9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0"/>
                  </a:moveTo>
                  <a:cubicBezTo>
                    <a:pt x="148" y="1"/>
                    <a:pt x="290" y="24"/>
                    <a:pt x="424" y="67"/>
                  </a:cubicBezTo>
                  <a:lnTo>
                    <a:pt x="348" y="300"/>
                  </a:lnTo>
                  <a:cubicBezTo>
                    <a:pt x="238" y="265"/>
                    <a:pt x="121" y="246"/>
                    <a:pt x="0" y="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661767" y="1926000"/>
            <a:ext cx="1957482" cy="1957482"/>
            <a:chOff x="3852730" y="2096504"/>
            <a:chExt cx="2131592" cy="2131592"/>
          </a:xfrm>
        </p:grpSpPr>
        <p:sp>
          <p:nvSpPr>
            <p:cNvPr id="37" name="Freeform 6">
              <a:extLst>
                <a:ext uri="{FF2B5EF4-FFF2-40B4-BE49-F238E27FC236}">
                  <a16:creationId xmlns:a16="http://schemas.microsoft.com/office/drawing/2014/main" id="{D89E6A73-EACD-401C-9477-0D37DAA228C8}"/>
                </a:ext>
              </a:extLst>
            </p:cNvPr>
            <p:cNvSpPr/>
            <p:nvPr/>
          </p:nvSpPr>
          <p:spPr bwMode="auto">
            <a:xfrm>
              <a:off x="4596482" y="2096504"/>
              <a:ext cx="313946" cy="223001"/>
            </a:xfrm>
            <a:custGeom>
              <a:avLst/>
              <a:gdLst>
                <a:gd name="T0" fmla="*/ 0 w 424"/>
                <a:gd name="T1" fmla="*/ 67 h 300"/>
                <a:gd name="T2" fmla="*/ 424 w 424"/>
                <a:gd name="T3" fmla="*/ 0 h 300"/>
                <a:gd name="T4" fmla="*/ 424 w 424"/>
                <a:gd name="T5" fmla="*/ 245 h 300"/>
                <a:gd name="T6" fmla="*/ 76 w 424"/>
                <a:gd name="T7" fmla="*/ 300 h 300"/>
                <a:gd name="T8" fmla="*/ 0 w 424"/>
                <a:gd name="T9" fmla="*/ 6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67"/>
                  </a:moveTo>
                  <a:cubicBezTo>
                    <a:pt x="134" y="24"/>
                    <a:pt x="276" y="1"/>
                    <a:pt x="424" y="0"/>
                  </a:cubicBezTo>
                  <a:lnTo>
                    <a:pt x="424" y="245"/>
                  </a:lnTo>
                  <a:cubicBezTo>
                    <a:pt x="302" y="246"/>
                    <a:pt x="186" y="265"/>
                    <a:pt x="76" y="300"/>
                  </a:cubicBezTo>
                  <a:lnTo>
                    <a:pt x="0" y="6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8" name="Freeform 7">
              <a:extLst>
                <a:ext uri="{FF2B5EF4-FFF2-40B4-BE49-F238E27FC236}">
                  <a16:creationId xmlns:a16="http://schemas.microsoft.com/office/drawing/2014/main" id="{E39A65B6-1DCD-4A47-B411-15B7917062BE}"/>
                </a:ext>
              </a:extLst>
            </p:cNvPr>
            <p:cNvSpPr/>
            <p:nvPr/>
          </p:nvSpPr>
          <p:spPr bwMode="auto">
            <a:xfrm>
              <a:off x="4297487" y="2151320"/>
              <a:ext cx="340107" cy="291521"/>
            </a:xfrm>
            <a:custGeom>
              <a:avLst/>
              <a:gdLst>
                <a:gd name="T0" fmla="*/ 0 w 458"/>
                <a:gd name="T1" fmla="*/ 195 h 394"/>
                <a:gd name="T2" fmla="*/ 382 w 458"/>
                <a:gd name="T3" fmla="*/ 0 h 394"/>
                <a:gd name="T4" fmla="*/ 458 w 458"/>
                <a:gd name="T5" fmla="*/ 233 h 394"/>
                <a:gd name="T6" fmla="*/ 144 w 458"/>
                <a:gd name="T7" fmla="*/ 394 h 394"/>
                <a:gd name="T8" fmla="*/ 0 w 458"/>
                <a:gd name="T9" fmla="*/ 195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0" y="195"/>
                  </a:moveTo>
                  <a:cubicBezTo>
                    <a:pt x="116" y="112"/>
                    <a:pt x="245" y="46"/>
                    <a:pt x="382" y="0"/>
                  </a:cubicBezTo>
                  <a:lnTo>
                    <a:pt x="458" y="233"/>
                  </a:lnTo>
                  <a:cubicBezTo>
                    <a:pt x="345" y="271"/>
                    <a:pt x="240" y="326"/>
                    <a:pt x="144" y="394"/>
                  </a:cubicBezTo>
                  <a:lnTo>
                    <a:pt x="0" y="19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9" name="Freeform 8">
              <a:extLst>
                <a:ext uri="{FF2B5EF4-FFF2-40B4-BE49-F238E27FC236}">
                  <a16:creationId xmlns:a16="http://schemas.microsoft.com/office/drawing/2014/main" id="{B6ABAB19-5FBF-4FD3-BA8C-8CD06FE69254}"/>
                </a:ext>
              </a:extLst>
            </p:cNvPr>
            <p:cNvSpPr/>
            <p:nvPr/>
          </p:nvSpPr>
          <p:spPr bwMode="auto">
            <a:xfrm>
              <a:off x="4060781" y="2304555"/>
              <a:ext cx="332633" cy="332633"/>
            </a:xfrm>
            <a:custGeom>
              <a:avLst/>
              <a:gdLst>
                <a:gd name="T0" fmla="*/ 0 w 448"/>
                <a:gd name="T1" fmla="*/ 304 h 448"/>
                <a:gd name="T2" fmla="*/ 304 w 448"/>
                <a:gd name="T3" fmla="*/ 0 h 448"/>
                <a:gd name="T4" fmla="*/ 448 w 448"/>
                <a:gd name="T5" fmla="*/ 199 h 448"/>
                <a:gd name="T6" fmla="*/ 199 w 448"/>
                <a:gd name="T7" fmla="*/ 448 h 448"/>
                <a:gd name="T8" fmla="*/ 0 w 448"/>
                <a:gd name="T9" fmla="*/ 304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8">
                  <a:moveTo>
                    <a:pt x="0" y="304"/>
                  </a:moveTo>
                  <a:cubicBezTo>
                    <a:pt x="86" y="188"/>
                    <a:pt x="188" y="86"/>
                    <a:pt x="304" y="0"/>
                  </a:cubicBezTo>
                  <a:lnTo>
                    <a:pt x="448" y="199"/>
                  </a:lnTo>
                  <a:cubicBezTo>
                    <a:pt x="353" y="269"/>
                    <a:pt x="269" y="353"/>
                    <a:pt x="199" y="448"/>
                  </a:cubicBezTo>
                  <a:lnTo>
                    <a:pt x="0" y="30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0" name="Freeform 9">
              <a:extLst>
                <a:ext uri="{FF2B5EF4-FFF2-40B4-BE49-F238E27FC236}">
                  <a16:creationId xmlns:a16="http://schemas.microsoft.com/office/drawing/2014/main" id="{5BD0A064-BC82-4D4D-A7B3-1F957EAAF1B6}"/>
                </a:ext>
              </a:extLst>
            </p:cNvPr>
            <p:cNvSpPr/>
            <p:nvPr/>
          </p:nvSpPr>
          <p:spPr bwMode="auto">
            <a:xfrm>
              <a:off x="3906300" y="2542507"/>
              <a:ext cx="292767" cy="338862"/>
            </a:xfrm>
            <a:custGeom>
              <a:avLst/>
              <a:gdLst>
                <a:gd name="T0" fmla="*/ 0 w 394"/>
                <a:gd name="T1" fmla="*/ 382 h 458"/>
                <a:gd name="T2" fmla="*/ 195 w 394"/>
                <a:gd name="T3" fmla="*/ 0 h 458"/>
                <a:gd name="T4" fmla="*/ 394 w 394"/>
                <a:gd name="T5" fmla="*/ 144 h 458"/>
                <a:gd name="T6" fmla="*/ 233 w 394"/>
                <a:gd name="T7" fmla="*/ 458 h 458"/>
                <a:gd name="T8" fmla="*/ 0 w 394"/>
                <a:gd name="T9" fmla="*/ 382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0" y="382"/>
                  </a:moveTo>
                  <a:cubicBezTo>
                    <a:pt x="46" y="244"/>
                    <a:pt x="112" y="116"/>
                    <a:pt x="195" y="0"/>
                  </a:cubicBezTo>
                  <a:lnTo>
                    <a:pt x="394" y="144"/>
                  </a:lnTo>
                  <a:cubicBezTo>
                    <a:pt x="326" y="239"/>
                    <a:pt x="271" y="345"/>
                    <a:pt x="233" y="458"/>
                  </a:cubicBezTo>
                  <a:lnTo>
                    <a:pt x="0" y="3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1" name="Freeform 10">
              <a:extLst>
                <a:ext uri="{FF2B5EF4-FFF2-40B4-BE49-F238E27FC236}">
                  <a16:creationId xmlns:a16="http://schemas.microsoft.com/office/drawing/2014/main" id="{F3F7D8C5-F2AB-4841-9074-D392B71AA31E}"/>
                </a:ext>
              </a:extLst>
            </p:cNvPr>
            <p:cNvSpPr/>
            <p:nvPr/>
          </p:nvSpPr>
          <p:spPr bwMode="auto">
            <a:xfrm>
              <a:off x="3852730" y="2840256"/>
              <a:ext cx="223001" cy="315191"/>
            </a:xfrm>
            <a:custGeom>
              <a:avLst/>
              <a:gdLst>
                <a:gd name="T0" fmla="*/ 0 w 300"/>
                <a:gd name="T1" fmla="*/ 424 h 424"/>
                <a:gd name="T2" fmla="*/ 67 w 300"/>
                <a:gd name="T3" fmla="*/ 0 h 424"/>
                <a:gd name="T4" fmla="*/ 300 w 300"/>
                <a:gd name="T5" fmla="*/ 75 h 424"/>
                <a:gd name="T6" fmla="*/ 245 w 300"/>
                <a:gd name="T7" fmla="*/ 424 h 424"/>
                <a:gd name="T8" fmla="*/ 0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0" y="424"/>
                  </a:moveTo>
                  <a:cubicBezTo>
                    <a:pt x="1" y="276"/>
                    <a:pt x="24" y="134"/>
                    <a:pt x="67" y="0"/>
                  </a:cubicBezTo>
                  <a:lnTo>
                    <a:pt x="300" y="75"/>
                  </a:lnTo>
                  <a:cubicBezTo>
                    <a:pt x="265" y="185"/>
                    <a:pt x="246" y="302"/>
                    <a:pt x="245" y="424"/>
                  </a:cubicBezTo>
                  <a:lnTo>
                    <a:pt x="0" y="4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2" name="Freeform 11">
              <a:extLst>
                <a:ext uri="{FF2B5EF4-FFF2-40B4-BE49-F238E27FC236}">
                  <a16:creationId xmlns:a16="http://schemas.microsoft.com/office/drawing/2014/main" id="{EC7E9AB8-B4BB-4AC6-9A00-C3B25D1EA687}"/>
                </a:ext>
              </a:extLst>
            </p:cNvPr>
            <p:cNvSpPr/>
            <p:nvPr/>
          </p:nvSpPr>
          <p:spPr bwMode="auto">
            <a:xfrm>
              <a:off x="3852730" y="3170398"/>
              <a:ext cx="223001" cy="313946"/>
            </a:xfrm>
            <a:custGeom>
              <a:avLst/>
              <a:gdLst>
                <a:gd name="T0" fmla="*/ 67 w 300"/>
                <a:gd name="T1" fmla="*/ 424 h 424"/>
                <a:gd name="T2" fmla="*/ 0 w 300"/>
                <a:gd name="T3" fmla="*/ 0 h 424"/>
                <a:gd name="T4" fmla="*/ 245 w 300"/>
                <a:gd name="T5" fmla="*/ 0 h 424"/>
                <a:gd name="T6" fmla="*/ 300 w 300"/>
                <a:gd name="T7" fmla="*/ 348 h 424"/>
                <a:gd name="T8" fmla="*/ 67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67" y="424"/>
                  </a:moveTo>
                  <a:cubicBezTo>
                    <a:pt x="24" y="290"/>
                    <a:pt x="1" y="148"/>
                    <a:pt x="0" y="0"/>
                  </a:cubicBezTo>
                  <a:lnTo>
                    <a:pt x="245" y="0"/>
                  </a:lnTo>
                  <a:cubicBezTo>
                    <a:pt x="246" y="121"/>
                    <a:pt x="266" y="238"/>
                    <a:pt x="300" y="348"/>
                  </a:cubicBezTo>
                  <a:lnTo>
                    <a:pt x="67" y="4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3" name="Freeform 12">
              <a:extLst>
                <a:ext uri="{FF2B5EF4-FFF2-40B4-BE49-F238E27FC236}">
                  <a16:creationId xmlns:a16="http://schemas.microsoft.com/office/drawing/2014/main" id="{4F646B8D-A3B0-43D5-B8BD-26B6A49EBEB0}"/>
                </a:ext>
              </a:extLst>
            </p:cNvPr>
            <p:cNvSpPr/>
            <p:nvPr/>
          </p:nvSpPr>
          <p:spPr bwMode="auto">
            <a:xfrm>
              <a:off x="3906300" y="3441986"/>
              <a:ext cx="292767" cy="340107"/>
            </a:xfrm>
            <a:custGeom>
              <a:avLst/>
              <a:gdLst>
                <a:gd name="T0" fmla="*/ 195 w 394"/>
                <a:gd name="T1" fmla="*/ 458 h 458"/>
                <a:gd name="T2" fmla="*/ 0 w 394"/>
                <a:gd name="T3" fmla="*/ 76 h 458"/>
                <a:gd name="T4" fmla="*/ 234 w 394"/>
                <a:gd name="T5" fmla="*/ 0 h 458"/>
                <a:gd name="T6" fmla="*/ 394 w 394"/>
                <a:gd name="T7" fmla="*/ 314 h 458"/>
                <a:gd name="T8" fmla="*/ 195 w 394"/>
                <a:gd name="T9" fmla="*/ 458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195" y="458"/>
                  </a:moveTo>
                  <a:cubicBezTo>
                    <a:pt x="112" y="343"/>
                    <a:pt x="46" y="214"/>
                    <a:pt x="0" y="76"/>
                  </a:cubicBezTo>
                  <a:lnTo>
                    <a:pt x="234" y="0"/>
                  </a:lnTo>
                  <a:cubicBezTo>
                    <a:pt x="271" y="114"/>
                    <a:pt x="326" y="219"/>
                    <a:pt x="394" y="314"/>
                  </a:cubicBezTo>
                  <a:lnTo>
                    <a:pt x="195" y="45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4" name="Freeform 13">
              <a:extLst>
                <a:ext uri="{FF2B5EF4-FFF2-40B4-BE49-F238E27FC236}">
                  <a16:creationId xmlns:a16="http://schemas.microsoft.com/office/drawing/2014/main" id="{CC6434B1-9C09-4C92-9A2E-6483B83C9534}"/>
                </a:ext>
              </a:extLst>
            </p:cNvPr>
            <p:cNvSpPr/>
            <p:nvPr/>
          </p:nvSpPr>
          <p:spPr bwMode="auto">
            <a:xfrm>
              <a:off x="4060781" y="3688657"/>
              <a:ext cx="332633" cy="331388"/>
            </a:xfrm>
            <a:custGeom>
              <a:avLst/>
              <a:gdLst>
                <a:gd name="T0" fmla="*/ 304 w 448"/>
                <a:gd name="T1" fmla="*/ 447 h 447"/>
                <a:gd name="T2" fmla="*/ 0 w 448"/>
                <a:gd name="T3" fmla="*/ 144 h 447"/>
                <a:gd name="T4" fmla="*/ 199 w 448"/>
                <a:gd name="T5" fmla="*/ 0 h 447"/>
                <a:gd name="T6" fmla="*/ 448 w 448"/>
                <a:gd name="T7" fmla="*/ 249 h 447"/>
                <a:gd name="T8" fmla="*/ 304 w 448"/>
                <a:gd name="T9" fmla="*/ 44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7">
                  <a:moveTo>
                    <a:pt x="304" y="447"/>
                  </a:moveTo>
                  <a:cubicBezTo>
                    <a:pt x="188" y="362"/>
                    <a:pt x="86" y="260"/>
                    <a:pt x="0" y="144"/>
                  </a:cubicBezTo>
                  <a:lnTo>
                    <a:pt x="199" y="0"/>
                  </a:lnTo>
                  <a:cubicBezTo>
                    <a:pt x="269" y="95"/>
                    <a:pt x="353" y="179"/>
                    <a:pt x="448" y="249"/>
                  </a:cubicBezTo>
                  <a:lnTo>
                    <a:pt x="304" y="44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5" name="Freeform 14">
              <a:extLst>
                <a:ext uri="{FF2B5EF4-FFF2-40B4-BE49-F238E27FC236}">
                  <a16:creationId xmlns:a16="http://schemas.microsoft.com/office/drawing/2014/main" id="{AFF4EFFE-A712-4EEC-ABE3-450C5210C30A}"/>
                </a:ext>
              </a:extLst>
            </p:cNvPr>
            <p:cNvSpPr/>
            <p:nvPr/>
          </p:nvSpPr>
          <p:spPr bwMode="auto">
            <a:xfrm>
              <a:off x="4297487" y="3881759"/>
              <a:ext cx="340107" cy="292767"/>
            </a:xfrm>
            <a:custGeom>
              <a:avLst/>
              <a:gdLst>
                <a:gd name="T0" fmla="*/ 382 w 458"/>
                <a:gd name="T1" fmla="*/ 394 h 394"/>
                <a:gd name="T2" fmla="*/ 0 w 458"/>
                <a:gd name="T3" fmla="*/ 198 h 394"/>
                <a:gd name="T4" fmla="*/ 144 w 458"/>
                <a:gd name="T5" fmla="*/ 0 h 394"/>
                <a:gd name="T6" fmla="*/ 458 w 458"/>
                <a:gd name="T7" fmla="*/ 160 h 394"/>
                <a:gd name="T8" fmla="*/ 382 w 458"/>
                <a:gd name="T9" fmla="*/ 394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382" y="394"/>
                  </a:moveTo>
                  <a:cubicBezTo>
                    <a:pt x="245" y="348"/>
                    <a:pt x="116" y="281"/>
                    <a:pt x="0" y="198"/>
                  </a:cubicBezTo>
                  <a:lnTo>
                    <a:pt x="144" y="0"/>
                  </a:lnTo>
                  <a:cubicBezTo>
                    <a:pt x="239" y="68"/>
                    <a:pt x="345" y="122"/>
                    <a:pt x="458" y="160"/>
                  </a:cubicBezTo>
                  <a:lnTo>
                    <a:pt x="382" y="3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6" name="Freeform 15">
              <a:extLst>
                <a:ext uri="{FF2B5EF4-FFF2-40B4-BE49-F238E27FC236}">
                  <a16:creationId xmlns:a16="http://schemas.microsoft.com/office/drawing/2014/main" id="{C7A7F656-E636-494D-919E-CB5671158D41}"/>
                </a:ext>
              </a:extLst>
            </p:cNvPr>
            <p:cNvSpPr/>
            <p:nvPr/>
          </p:nvSpPr>
          <p:spPr bwMode="auto">
            <a:xfrm>
              <a:off x="4596482" y="4006340"/>
              <a:ext cx="313946" cy="221756"/>
            </a:xfrm>
            <a:custGeom>
              <a:avLst/>
              <a:gdLst>
                <a:gd name="T0" fmla="*/ 424 w 424"/>
                <a:gd name="T1" fmla="*/ 300 h 300"/>
                <a:gd name="T2" fmla="*/ 0 w 424"/>
                <a:gd name="T3" fmla="*/ 233 h 300"/>
                <a:gd name="T4" fmla="*/ 76 w 424"/>
                <a:gd name="T5" fmla="*/ 0 h 300"/>
                <a:gd name="T6" fmla="*/ 424 w 424"/>
                <a:gd name="T7" fmla="*/ 54 h 300"/>
                <a:gd name="T8" fmla="*/ 424 w 424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424" y="300"/>
                  </a:moveTo>
                  <a:cubicBezTo>
                    <a:pt x="276" y="299"/>
                    <a:pt x="134" y="275"/>
                    <a:pt x="0" y="233"/>
                  </a:cubicBezTo>
                  <a:lnTo>
                    <a:pt x="76" y="0"/>
                  </a:lnTo>
                  <a:cubicBezTo>
                    <a:pt x="186" y="34"/>
                    <a:pt x="303" y="53"/>
                    <a:pt x="424" y="54"/>
                  </a:cubicBezTo>
                  <a:lnTo>
                    <a:pt x="424" y="30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7" name="Freeform 16">
              <a:extLst>
                <a:ext uri="{FF2B5EF4-FFF2-40B4-BE49-F238E27FC236}">
                  <a16:creationId xmlns:a16="http://schemas.microsoft.com/office/drawing/2014/main" id="{35446C4B-C9A0-4276-BAED-381DC0A81684}"/>
                </a:ext>
              </a:extLst>
            </p:cNvPr>
            <p:cNvSpPr/>
            <p:nvPr/>
          </p:nvSpPr>
          <p:spPr bwMode="auto">
            <a:xfrm>
              <a:off x="4925378" y="4005095"/>
              <a:ext cx="315191" cy="223001"/>
            </a:xfrm>
            <a:custGeom>
              <a:avLst/>
              <a:gdLst>
                <a:gd name="T0" fmla="*/ 424 w 424"/>
                <a:gd name="T1" fmla="*/ 234 h 301"/>
                <a:gd name="T2" fmla="*/ 0 w 424"/>
                <a:gd name="T3" fmla="*/ 301 h 301"/>
                <a:gd name="T4" fmla="*/ 0 w 424"/>
                <a:gd name="T5" fmla="*/ 55 h 301"/>
                <a:gd name="T6" fmla="*/ 348 w 424"/>
                <a:gd name="T7" fmla="*/ 0 h 301"/>
                <a:gd name="T8" fmla="*/ 424 w 424"/>
                <a:gd name="T9" fmla="*/ 23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1">
                  <a:moveTo>
                    <a:pt x="424" y="234"/>
                  </a:moveTo>
                  <a:cubicBezTo>
                    <a:pt x="290" y="276"/>
                    <a:pt x="148" y="300"/>
                    <a:pt x="0" y="301"/>
                  </a:cubicBezTo>
                  <a:lnTo>
                    <a:pt x="0" y="55"/>
                  </a:lnTo>
                  <a:cubicBezTo>
                    <a:pt x="121" y="54"/>
                    <a:pt x="238" y="35"/>
                    <a:pt x="348" y="0"/>
                  </a:cubicBezTo>
                  <a:lnTo>
                    <a:pt x="424" y="23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8" name="Freeform 17">
              <a:extLst>
                <a:ext uri="{FF2B5EF4-FFF2-40B4-BE49-F238E27FC236}">
                  <a16:creationId xmlns:a16="http://schemas.microsoft.com/office/drawing/2014/main" id="{3847773B-58DB-449F-9E19-F23EE256551E}"/>
                </a:ext>
              </a:extLst>
            </p:cNvPr>
            <p:cNvSpPr/>
            <p:nvPr/>
          </p:nvSpPr>
          <p:spPr bwMode="auto">
            <a:xfrm>
              <a:off x="5199457" y="3881759"/>
              <a:ext cx="338862" cy="291521"/>
            </a:xfrm>
            <a:custGeom>
              <a:avLst/>
              <a:gdLst>
                <a:gd name="T0" fmla="*/ 458 w 458"/>
                <a:gd name="T1" fmla="*/ 198 h 393"/>
                <a:gd name="T2" fmla="*/ 75 w 458"/>
                <a:gd name="T3" fmla="*/ 393 h 393"/>
                <a:gd name="T4" fmla="*/ 0 w 458"/>
                <a:gd name="T5" fmla="*/ 160 h 393"/>
                <a:gd name="T6" fmla="*/ 313 w 458"/>
                <a:gd name="T7" fmla="*/ 0 h 393"/>
                <a:gd name="T8" fmla="*/ 458 w 458"/>
                <a:gd name="T9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3">
                  <a:moveTo>
                    <a:pt x="458" y="198"/>
                  </a:moveTo>
                  <a:cubicBezTo>
                    <a:pt x="342" y="281"/>
                    <a:pt x="213" y="347"/>
                    <a:pt x="75" y="393"/>
                  </a:cubicBezTo>
                  <a:lnTo>
                    <a:pt x="0" y="160"/>
                  </a:lnTo>
                  <a:cubicBezTo>
                    <a:pt x="113" y="122"/>
                    <a:pt x="218" y="68"/>
                    <a:pt x="313" y="0"/>
                  </a:cubicBezTo>
                  <a:lnTo>
                    <a:pt x="458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9" name="Freeform 18">
              <a:extLst>
                <a:ext uri="{FF2B5EF4-FFF2-40B4-BE49-F238E27FC236}">
                  <a16:creationId xmlns:a16="http://schemas.microsoft.com/office/drawing/2014/main" id="{6CC67763-B14E-4907-86D3-2E4A1F58ACA1}"/>
                </a:ext>
              </a:extLst>
            </p:cNvPr>
            <p:cNvSpPr/>
            <p:nvPr/>
          </p:nvSpPr>
          <p:spPr bwMode="auto">
            <a:xfrm>
              <a:off x="5443637" y="3688657"/>
              <a:ext cx="332633" cy="331388"/>
            </a:xfrm>
            <a:custGeom>
              <a:avLst/>
              <a:gdLst>
                <a:gd name="T0" fmla="*/ 447 w 447"/>
                <a:gd name="T1" fmla="*/ 144 h 447"/>
                <a:gd name="T2" fmla="*/ 144 w 447"/>
                <a:gd name="T3" fmla="*/ 447 h 447"/>
                <a:gd name="T4" fmla="*/ 0 w 447"/>
                <a:gd name="T5" fmla="*/ 249 h 447"/>
                <a:gd name="T6" fmla="*/ 249 w 447"/>
                <a:gd name="T7" fmla="*/ 0 h 447"/>
                <a:gd name="T8" fmla="*/ 447 w 447"/>
                <a:gd name="T9" fmla="*/ 14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7">
                  <a:moveTo>
                    <a:pt x="447" y="144"/>
                  </a:moveTo>
                  <a:cubicBezTo>
                    <a:pt x="362" y="260"/>
                    <a:pt x="260" y="362"/>
                    <a:pt x="144" y="447"/>
                  </a:cubicBezTo>
                  <a:lnTo>
                    <a:pt x="0" y="249"/>
                  </a:lnTo>
                  <a:cubicBezTo>
                    <a:pt x="95" y="179"/>
                    <a:pt x="179" y="95"/>
                    <a:pt x="249" y="0"/>
                  </a:cubicBezTo>
                  <a:lnTo>
                    <a:pt x="447" y="14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0" name="Freeform 19">
              <a:extLst>
                <a:ext uri="{FF2B5EF4-FFF2-40B4-BE49-F238E27FC236}">
                  <a16:creationId xmlns:a16="http://schemas.microsoft.com/office/drawing/2014/main" id="{4E307F7E-26C9-4CEF-9C9F-74282D5EF256}"/>
                </a:ext>
              </a:extLst>
            </p:cNvPr>
            <p:cNvSpPr/>
            <p:nvPr/>
          </p:nvSpPr>
          <p:spPr bwMode="auto">
            <a:xfrm>
              <a:off x="5637985" y="3441986"/>
              <a:ext cx="291521" cy="340107"/>
            </a:xfrm>
            <a:custGeom>
              <a:avLst/>
              <a:gdLst>
                <a:gd name="T0" fmla="*/ 394 w 394"/>
                <a:gd name="T1" fmla="*/ 76 h 458"/>
                <a:gd name="T2" fmla="*/ 198 w 394"/>
                <a:gd name="T3" fmla="*/ 458 h 458"/>
                <a:gd name="T4" fmla="*/ 0 w 394"/>
                <a:gd name="T5" fmla="*/ 314 h 458"/>
                <a:gd name="T6" fmla="*/ 160 w 394"/>
                <a:gd name="T7" fmla="*/ 0 h 458"/>
                <a:gd name="T8" fmla="*/ 394 w 394"/>
                <a:gd name="T9" fmla="*/ 76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394" y="76"/>
                  </a:moveTo>
                  <a:cubicBezTo>
                    <a:pt x="348" y="214"/>
                    <a:pt x="281" y="343"/>
                    <a:pt x="198" y="458"/>
                  </a:cubicBezTo>
                  <a:lnTo>
                    <a:pt x="0" y="314"/>
                  </a:lnTo>
                  <a:cubicBezTo>
                    <a:pt x="68" y="219"/>
                    <a:pt x="122" y="114"/>
                    <a:pt x="160" y="0"/>
                  </a:cubicBezTo>
                  <a:lnTo>
                    <a:pt x="394" y="76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1" name="Freeform 20">
              <a:extLst>
                <a:ext uri="{FF2B5EF4-FFF2-40B4-BE49-F238E27FC236}">
                  <a16:creationId xmlns:a16="http://schemas.microsoft.com/office/drawing/2014/main" id="{75210082-8E67-4CA7-ADEB-2B1B7BC6E152}"/>
                </a:ext>
              </a:extLst>
            </p:cNvPr>
            <p:cNvSpPr/>
            <p:nvPr/>
          </p:nvSpPr>
          <p:spPr bwMode="auto">
            <a:xfrm>
              <a:off x="5761321" y="3170398"/>
              <a:ext cx="223001" cy="313946"/>
            </a:xfrm>
            <a:custGeom>
              <a:avLst/>
              <a:gdLst>
                <a:gd name="T0" fmla="*/ 300 w 300"/>
                <a:gd name="T1" fmla="*/ 0 h 424"/>
                <a:gd name="T2" fmla="*/ 233 w 300"/>
                <a:gd name="T3" fmla="*/ 424 h 424"/>
                <a:gd name="T4" fmla="*/ 0 w 300"/>
                <a:gd name="T5" fmla="*/ 348 h 424"/>
                <a:gd name="T6" fmla="*/ 54 w 300"/>
                <a:gd name="T7" fmla="*/ 0 h 424"/>
                <a:gd name="T8" fmla="*/ 300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300" y="0"/>
                  </a:moveTo>
                  <a:cubicBezTo>
                    <a:pt x="299" y="148"/>
                    <a:pt x="275" y="290"/>
                    <a:pt x="233" y="424"/>
                  </a:cubicBezTo>
                  <a:lnTo>
                    <a:pt x="0" y="348"/>
                  </a:lnTo>
                  <a:cubicBezTo>
                    <a:pt x="34" y="238"/>
                    <a:pt x="53" y="121"/>
                    <a:pt x="54" y="0"/>
                  </a:cubicBezTo>
                  <a:lnTo>
                    <a:pt x="300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2" name="Freeform 21">
              <a:extLst>
                <a:ext uri="{FF2B5EF4-FFF2-40B4-BE49-F238E27FC236}">
                  <a16:creationId xmlns:a16="http://schemas.microsoft.com/office/drawing/2014/main" id="{95221E77-24C2-4193-A53D-6D843D022155}"/>
                </a:ext>
              </a:extLst>
            </p:cNvPr>
            <p:cNvSpPr/>
            <p:nvPr/>
          </p:nvSpPr>
          <p:spPr bwMode="auto">
            <a:xfrm>
              <a:off x="5761321" y="2840256"/>
              <a:ext cx="223001" cy="315191"/>
            </a:xfrm>
            <a:custGeom>
              <a:avLst/>
              <a:gdLst>
                <a:gd name="T0" fmla="*/ 233 w 300"/>
                <a:gd name="T1" fmla="*/ 0 h 424"/>
                <a:gd name="T2" fmla="*/ 300 w 300"/>
                <a:gd name="T3" fmla="*/ 424 h 424"/>
                <a:gd name="T4" fmla="*/ 54 w 300"/>
                <a:gd name="T5" fmla="*/ 424 h 424"/>
                <a:gd name="T6" fmla="*/ 0 w 300"/>
                <a:gd name="T7" fmla="*/ 75 h 424"/>
                <a:gd name="T8" fmla="*/ 233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233" y="0"/>
                  </a:moveTo>
                  <a:cubicBezTo>
                    <a:pt x="275" y="134"/>
                    <a:pt x="299" y="276"/>
                    <a:pt x="300" y="424"/>
                  </a:cubicBezTo>
                  <a:lnTo>
                    <a:pt x="54" y="424"/>
                  </a:lnTo>
                  <a:cubicBezTo>
                    <a:pt x="53" y="302"/>
                    <a:pt x="34" y="185"/>
                    <a:pt x="0" y="75"/>
                  </a:cubicBezTo>
                  <a:lnTo>
                    <a:pt x="233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3" name="Freeform 22">
              <a:extLst>
                <a:ext uri="{FF2B5EF4-FFF2-40B4-BE49-F238E27FC236}">
                  <a16:creationId xmlns:a16="http://schemas.microsoft.com/office/drawing/2014/main" id="{A45E9F69-C21C-4BC1-84DF-160D9F237AB4}"/>
                </a:ext>
              </a:extLst>
            </p:cNvPr>
            <p:cNvSpPr/>
            <p:nvPr/>
          </p:nvSpPr>
          <p:spPr bwMode="auto">
            <a:xfrm>
              <a:off x="5637985" y="2542507"/>
              <a:ext cx="291521" cy="338862"/>
            </a:xfrm>
            <a:custGeom>
              <a:avLst/>
              <a:gdLst>
                <a:gd name="T0" fmla="*/ 198 w 393"/>
                <a:gd name="T1" fmla="*/ 0 h 458"/>
                <a:gd name="T2" fmla="*/ 393 w 393"/>
                <a:gd name="T3" fmla="*/ 382 h 458"/>
                <a:gd name="T4" fmla="*/ 160 w 393"/>
                <a:gd name="T5" fmla="*/ 458 h 458"/>
                <a:gd name="T6" fmla="*/ 0 w 393"/>
                <a:gd name="T7" fmla="*/ 144 h 458"/>
                <a:gd name="T8" fmla="*/ 198 w 393"/>
                <a:gd name="T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458">
                  <a:moveTo>
                    <a:pt x="198" y="0"/>
                  </a:moveTo>
                  <a:cubicBezTo>
                    <a:pt x="281" y="116"/>
                    <a:pt x="348" y="244"/>
                    <a:pt x="393" y="382"/>
                  </a:cubicBezTo>
                  <a:lnTo>
                    <a:pt x="160" y="458"/>
                  </a:lnTo>
                  <a:cubicBezTo>
                    <a:pt x="122" y="345"/>
                    <a:pt x="68" y="239"/>
                    <a:pt x="0" y="144"/>
                  </a:cubicBezTo>
                  <a:lnTo>
                    <a:pt x="198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4" name="Freeform 23">
              <a:extLst>
                <a:ext uri="{FF2B5EF4-FFF2-40B4-BE49-F238E27FC236}">
                  <a16:creationId xmlns:a16="http://schemas.microsoft.com/office/drawing/2014/main" id="{6637031C-33A4-430A-A767-EEFDA15CCC4F}"/>
                </a:ext>
              </a:extLst>
            </p:cNvPr>
            <p:cNvSpPr/>
            <p:nvPr/>
          </p:nvSpPr>
          <p:spPr bwMode="auto">
            <a:xfrm>
              <a:off x="5443637" y="2304555"/>
              <a:ext cx="332633" cy="332633"/>
            </a:xfrm>
            <a:custGeom>
              <a:avLst/>
              <a:gdLst>
                <a:gd name="T0" fmla="*/ 144 w 447"/>
                <a:gd name="T1" fmla="*/ 0 h 448"/>
                <a:gd name="T2" fmla="*/ 447 w 447"/>
                <a:gd name="T3" fmla="*/ 304 h 448"/>
                <a:gd name="T4" fmla="*/ 249 w 447"/>
                <a:gd name="T5" fmla="*/ 448 h 448"/>
                <a:gd name="T6" fmla="*/ 0 w 447"/>
                <a:gd name="T7" fmla="*/ 199 h 448"/>
                <a:gd name="T8" fmla="*/ 144 w 447"/>
                <a:gd name="T9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8">
                  <a:moveTo>
                    <a:pt x="144" y="0"/>
                  </a:moveTo>
                  <a:cubicBezTo>
                    <a:pt x="260" y="86"/>
                    <a:pt x="362" y="188"/>
                    <a:pt x="447" y="304"/>
                  </a:cubicBezTo>
                  <a:lnTo>
                    <a:pt x="249" y="448"/>
                  </a:lnTo>
                  <a:cubicBezTo>
                    <a:pt x="179" y="353"/>
                    <a:pt x="95" y="269"/>
                    <a:pt x="0" y="199"/>
                  </a:cubicBezTo>
                  <a:lnTo>
                    <a:pt x="144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5" name="Freeform 24">
              <a:extLst>
                <a:ext uri="{FF2B5EF4-FFF2-40B4-BE49-F238E27FC236}">
                  <a16:creationId xmlns:a16="http://schemas.microsoft.com/office/drawing/2014/main" id="{8304D6F3-549A-4775-BA11-E4C6B63BF067}"/>
                </a:ext>
              </a:extLst>
            </p:cNvPr>
            <p:cNvSpPr/>
            <p:nvPr/>
          </p:nvSpPr>
          <p:spPr bwMode="auto">
            <a:xfrm>
              <a:off x="5199457" y="2151320"/>
              <a:ext cx="338862" cy="291521"/>
            </a:xfrm>
            <a:custGeom>
              <a:avLst/>
              <a:gdLst>
                <a:gd name="T0" fmla="*/ 75 w 458"/>
                <a:gd name="T1" fmla="*/ 0 h 394"/>
                <a:gd name="T2" fmla="*/ 458 w 458"/>
                <a:gd name="T3" fmla="*/ 195 h 394"/>
                <a:gd name="T4" fmla="*/ 313 w 458"/>
                <a:gd name="T5" fmla="*/ 394 h 394"/>
                <a:gd name="T6" fmla="*/ 0 w 458"/>
                <a:gd name="T7" fmla="*/ 233 h 394"/>
                <a:gd name="T8" fmla="*/ 75 w 458"/>
                <a:gd name="T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75" y="0"/>
                  </a:moveTo>
                  <a:cubicBezTo>
                    <a:pt x="213" y="46"/>
                    <a:pt x="342" y="112"/>
                    <a:pt x="458" y="195"/>
                  </a:cubicBezTo>
                  <a:lnTo>
                    <a:pt x="313" y="394"/>
                  </a:lnTo>
                  <a:cubicBezTo>
                    <a:pt x="218" y="326"/>
                    <a:pt x="113" y="271"/>
                    <a:pt x="0" y="233"/>
                  </a:cubicBezTo>
                  <a:lnTo>
                    <a:pt x="75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6" name="Freeform 25">
              <a:extLst>
                <a:ext uri="{FF2B5EF4-FFF2-40B4-BE49-F238E27FC236}">
                  <a16:creationId xmlns:a16="http://schemas.microsoft.com/office/drawing/2014/main" id="{268DA991-E01E-40FB-8CE5-D32FB5164B5B}"/>
                </a:ext>
              </a:extLst>
            </p:cNvPr>
            <p:cNvSpPr/>
            <p:nvPr/>
          </p:nvSpPr>
          <p:spPr bwMode="auto">
            <a:xfrm>
              <a:off x="4925378" y="2096504"/>
              <a:ext cx="315191" cy="223001"/>
            </a:xfrm>
            <a:custGeom>
              <a:avLst/>
              <a:gdLst>
                <a:gd name="T0" fmla="*/ 0 w 424"/>
                <a:gd name="T1" fmla="*/ 0 h 300"/>
                <a:gd name="T2" fmla="*/ 424 w 424"/>
                <a:gd name="T3" fmla="*/ 67 h 300"/>
                <a:gd name="T4" fmla="*/ 348 w 424"/>
                <a:gd name="T5" fmla="*/ 300 h 300"/>
                <a:gd name="T6" fmla="*/ 0 w 424"/>
                <a:gd name="T7" fmla="*/ 245 h 300"/>
                <a:gd name="T8" fmla="*/ 0 w 424"/>
                <a:gd name="T9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0"/>
                  </a:moveTo>
                  <a:cubicBezTo>
                    <a:pt x="148" y="1"/>
                    <a:pt x="290" y="24"/>
                    <a:pt x="424" y="67"/>
                  </a:cubicBezTo>
                  <a:lnTo>
                    <a:pt x="348" y="300"/>
                  </a:lnTo>
                  <a:cubicBezTo>
                    <a:pt x="238" y="265"/>
                    <a:pt x="121" y="246"/>
                    <a:pt x="0" y="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</p:grpSp>
      <p:sp>
        <p:nvSpPr>
          <p:cNvPr id="99" name="文本框 98">
            <a:extLst>
              <a:ext uri="{FF2B5EF4-FFF2-40B4-BE49-F238E27FC236}">
                <a16:creationId xmlns:a16="http://schemas.microsoft.com/office/drawing/2014/main" id="{03FC59B7-2D44-47AC-B66C-15BBADE054B9}"/>
              </a:ext>
            </a:extLst>
          </p:cNvPr>
          <p:cNvSpPr txBox="1"/>
          <p:nvPr/>
        </p:nvSpPr>
        <p:spPr>
          <a:xfrm>
            <a:off x="2109014" y="2690935"/>
            <a:ext cx="637700" cy="367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80%</a:t>
            </a:r>
            <a:endParaRPr lang="zh-CN" altLang="en-US" sz="20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0" name="文本框 99">
            <a:extLst>
              <a:ext uri="{FF2B5EF4-FFF2-40B4-BE49-F238E27FC236}">
                <a16:creationId xmlns:a16="http://schemas.microsoft.com/office/drawing/2014/main" id="{3A30DC9E-F2A0-4A38-B38D-5651A654791A}"/>
              </a:ext>
            </a:extLst>
          </p:cNvPr>
          <p:cNvSpPr txBox="1"/>
          <p:nvPr/>
        </p:nvSpPr>
        <p:spPr>
          <a:xfrm>
            <a:off x="7344464" y="2690935"/>
            <a:ext cx="637700" cy="367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20%</a:t>
            </a:r>
            <a:endParaRPr lang="zh-CN" altLang="en-US" sz="20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3591234" y="2269788"/>
            <a:ext cx="23166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80% </a:t>
            </a:r>
          </a:p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IAM performance degradation reduction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en-US" altLang="zh-CN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8821576" y="2242474"/>
            <a:ext cx="21813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92D05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20% </a:t>
            </a:r>
          </a:p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IAM performance degradation reduction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en-US" altLang="zh-CN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6" name="图片 24">
            <a:extLst>
              <a:ext uri="{FF2B5EF4-FFF2-40B4-BE49-F238E27FC236}">
                <a16:creationId xmlns:a16="http://schemas.microsoft.com/office/drawing/2014/main" id="{94035A2F-9686-494D-9B0A-4C66166D137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029" y="4312756"/>
            <a:ext cx="1844219" cy="922109"/>
          </a:xfrm>
          <a:prstGeom prst="rect">
            <a:avLst/>
          </a:prstGeom>
        </p:spPr>
      </p:pic>
      <p:pic>
        <p:nvPicPr>
          <p:cNvPr id="7" name="图片 33">
            <a:extLst>
              <a:ext uri="{FF2B5EF4-FFF2-40B4-BE49-F238E27FC236}">
                <a16:creationId xmlns:a16="http://schemas.microsoft.com/office/drawing/2014/main" id="{3414656C-1AA9-4F1A-A8A4-91BC2646D51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287" y="4196975"/>
            <a:ext cx="1045586" cy="1045586"/>
          </a:xfrm>
          <a:prstGeom prst="rect">
            <a:avLst/>
          </a:prstGeom>
        </p:spPr>
      </p:pic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2C502242-4CF4-4146-BC60-F796C6572C44}"/>
              </a:ext>
            </a:extLst>
          </p:cNvPr>
          <p:cNvCxnSpPr>
            <a:cxnSpLocks/>
          </p:cNvCxnSpPr>
          <p:nvPr/>
        </p:nvCxnSpPr>
        <p:spPr>
          <a:xfrm>
            <a:off x="3050520" y="4737710"/>
            <a:ext cx="1038767" cy="0"/>
          </a:xfrm>
          <a:prstGeom prst="line">
            <a:avLst/>
          </a:prstGeom>
          <a:ln w="25400" cap="flat" cmpd="sng" algn="ctr">
            <a:solidFill>
              <a:srgbClr val="00B0F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21" name="Straight Connector 120">
            <a:extLst>
              <a:ext uri="{FF2B5EF4-FFF2-40B4-BE49-F238E27FC236}">
                <a16:creationId xmlns:a16="http://schemas.microsoft.com/office/drawing/2014/main" id="{4F879476-CFC2-4F17-9CAF-94343F675CDF}"/>
              </a:ext>
            </a:extLst>
          </p:cNvPr>
          <p:cNvCxnSpPr>
            <a:cxnSpLocks/>
          </p:cNvCxnSpPr>
          <p:nvPr/>
        </p:nvCxnSpPr>
        <p:spPr>
          <a:xfrm>
            <a:off x="8209676" y="4719767"/>
            <a:ext cx="1001899" cy="0"/>
          </a:xfrm>
          <a:prstGeom prst="line">
            <a:avLst/>
          </a:prstGeom>
          <a:ln w="25400" cap="flat" cmpd="sng" algn="ctr">
            <a:solidFill>
              <a:schemeClr val="accent6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113" name="图片 33">
            <a:extLst>
              <a:ext uri="{FF2B5EF4-FFF2-40B4-BE49-F238E27FC236}">
                <a16:creationId xmlns:a16="http://schemas.microsoft.com/office/drawing/2014/main" id="{3FEBCD61-248E-4A65-972D-8559350D117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8193" y="4182929"/>
            <a:ext cx="1045586" cy="1045586"/>
          </a:xfrm>
          <a:prstGeom prst="rect">
            <a:avLst/>
          </a:prstGeom>
        </p:spPr>
      </p:pic>
      <p:pic>
        <p:nvPicPr>
          <p:cNvPr id="9" name="图片 24">
            <a:extLst>
              <a:ext uri="{FF2B5EF4-FFF2-40B4-BE49-F238E27FC236}">
                <a16:creationId xmlns:a16="http://schemas.microsoft.com/office/drawing/2014/main" id="{187D3CB3-AB75-439E-98B7-8FECFB893BA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637" y="4340213"/>
            <a:ext cx="1844219" cy="922109"/>
          </a:xfrm>
          <a:prstGeom prst="rect">
            <a:avLst/>
          </a:prstGeom>
        </p:spPr>
      </p:pic>
      <p:pic>
        <p:nvPicPr>
          <p:cNvPr id="8" name="图片 64">
            <a:extLst>
              <a:ext uri="{FF2B5EF4-FFF2-40B4-BE49-F238E27FC236}">
                <a16:creationId xmlns:a16="http://schemas.microsoft.com/office/drawing/2014/main" id="{86129415-5EC5-4109-9A14-8C140EF3667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1323" y="4542922"/>
            <a:ext cx="659354" cy="659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033460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B3E70B7-F0CC-CF4A-9053-4A2D9A554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C61F895-9EA1-1045-9114-B767FCD0B232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BF2A606-EC79-974C-95D8-AAB98EF60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12</a:t>
            </a:fld>
            <a:endParaRPr lang="zh-CN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B684F49-6E29-724D-9D34-D9A8F79AE53D}"/>
              </a:ext>
            </a:extLst>
          </p:cNvPr>
          <p:cNvSpPr/>
          <p:nvPr/>
        </p:nvSpPr>
        <p:spPr>
          <a:xfrm>
            <a:off x="579651" y="196682"/>
            <a:ext cx="76738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Enhancements – Ingress Client Key Benefits</a:t>
            </a:r>
          </a:p>
        </p:txBody>
      </p:sp>
      <p:sp>
        <p:nvSpPr>
          <p:cNvPr id="13" name="矩形 25">
            <a:extLst>
              <a:ext uri="{FF2B5EF4-FFF2-40B4-BE49-F238E27FC236}">
                <a16:creationId xmlns:a16="http://schemas.microsoft.com/office/drawing/2014/main" id="{EFD9B1A3-2F27-F84B-A58D-7BE7ED658C72}"/>
              </a:ext>
            </a:extLst>
          </p:cNvPr>
          <p:cNvSpPr/>
          <p:nvPr/>
        </p:nvSpPr>
        <p:spPr>
          <a:xfrm>
            <a:off x="953308" y="1908831"/>
            <a:ext cx="3546425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/>
            <a:r>
              <a:rPr lang="en-MY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Certification distribution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矩形 29">
            <a:extLst>
              <a:ext uri="{FF2B5EF4-FFF2-40B4-BE49-F238E27FC236}">
                <a16:creationId xmlns:a16="http://schemas.microsoft.com/office/drawing/2014/main" id="{6113BD5F-0CFA-794A-A1DD-E01A703D5821}"/>
              </a:ext>
            </a:extLst>
          </p:cNvPr>
          <p:cNvSpPr/>
          <p:nvPr/>
        </p:nvSpPr>
        <p:spPr>
          <a:xfrm>
            <a:off x="4297413" y="5270158"/>
            <a:ext cx="3632257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Small footprint: Average CPU 5%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矩形 31">
            <a:extLst>
              <a:ext uri="{FF2B5EF4-FFF2-40B4-BE49-F238E27FC236}">
                <a16:creationId xmlns:a16="http://schemas.microsoft.com/office/drawing/2014/main" id="{A2009140-652C-8941-87DF-FDF3926250FA}"/>
              </a:ext>
            </a:extLst>
          </p:cNvPr>
          <p:cNvSpPr/>
          <p:nvPr/>
        </p:nvSpPr>
        <p:spPr>
          <a:xfrm>
            <a:off x="7668524" y="1988367"/>
            <a:ext cx="35701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Supports all deployment modes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矩形 33">
            <a:extLst>
              <a:ext uri="{FF2B5EF4-FFF2-40B4-BE49-F238E27FC236}">
                <a16:creationId xmlns:a16="http://schemas.microsoft.com/office/drawing/2014/main" id="{884FEB06-4EC6-684B-9468-BBC95EC742F8}"/>
              </a:ext>
            </a:extLst>
          </p:cNvPr>
          <p:cNvSpPr/>
          <p:nvPr/>
        </p:nvSpPr>
        <p:spPr>
          <a:xfrm>
            <a:off x="8041582" y="3520366"/>
            <a:ext cx="4267949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Uncloak hidden applications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矩形 35">
            <a:extLst>
              <a:ext uri="{FF2B5EF4-FFF2-40B4-BE49-F238E27FC236}">
                <a16:creationId xmlns:a16="http://schemas.microsoft.com/office/drawing/2014/main" id="{942035FE-85F6-2744-8D91-C013AD0A9D3F}"/>
              </a:ext>
            </a:extLst>
          </p:cNvPr>
          <p:cNvSpPr/>
          <p:nvPr/>
        </p:nvSpPr>
        <p:spPr>
          <a:xfrm>
            <a:off x="589161" y="3512866"/>
            <a:ext cx="3546425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Support TLS 1.3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CB510EAF-58EF-CF46-A208-117B9A5B64DA}"/>
              </a:ext>
            </a:extLst>
          </p:cNvPr>
          <p:cNvGrpSpPr/>
          <p:nvPr/>
        </p:nvGrpSpPr>
        <p:grpSpPr>
          <a:xfrm>
            <a:off x="4060111" y="1320458"/>
            <a:ext cx="4120498" cy="3949700"/>
            <a:chOff x="3644900" y="1079500"/>
            <a:chExt cx="4902200" cy="4699000"/>
          </a:xfrm>
        </p:grpSpPr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7D611E31-1B21-6347-A5D9-228390DB47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644900" y="1079500"/>
              <a:ext cx="4902200" cy="4699000"/>
            </a:xfrm>
            <a:prstGeom prst="rect">
              <a:avLst/>
            </a:prstGeom>
          </p:spPr>
        </p:pic>
        <p:sp>
          <p:nvSpPr>
            <p:cNvPr id="20" name="矩形 11">
              <a:extLst>
                <a:ext uri="{FF2B5EF4-FFF2-40B4-BE49-F238E27FC236}">
                  <a16:creationId xmlns:a16="http://schemas.microsoft.com/office/drawing/2014/main" id="{ECCC7E43-D875-BF44-85D5-A291C1A256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6030" y="3687831"/>
              <a:ext cx="613834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05</a:t>
              </a:r>
              <a:endPara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矩形 7">
              <a:extLst>
                <a:ext uri="{FF2B5EF4-FFF2-40B4-BE49-F238E27FC236}">
                  <a16:creationId xmlns:a16="http://schemas.microsoft.com/office/drawing/2014/main" id="{8A1F0C51-6C49-CE40-9256-2B64B258D0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60292" y="1952463"/>
              <a:ext cx="613834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矩形 8">
              <a:extLst>
                <a:ext uri="{FF2B5EF4-FFF2-40B4-BE49-F238E27FC236}">
                  <a16:creationId xmlns:a16="http://schemas.microsoft.com/office/drawing/2014/main" id="{5DC5C425-EAE0-4149-8986-C7DF1F7E25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88626" y="1952463"/>
              <a:ext cx="613837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矩形 9">
              <a:extLst>
                <a:ext uri="{FF2B5EF4-FFF2-40B4-BE49-F238E27FC236}">
                  <a16:creationId xmlns:a16="http://schemas.microsoft.com/office/drawing/2014/main" id="{4027ED8E-1839-E643-96C7-5ECD8079C4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72927" y="3687831"/>
              <a:ext cx="613837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矩形 10">
              <a:extLst>
                <a:ext uri="{FF2B5EF4-FFF2-40B4-BE49-F238E27FC236}">
                  <a16:creationId xmlns:a16="http://schemas.microsoft.com/office/drawing/2014/main" id="{865CFE95-1B7D-614A-BD3D-F90CF6003F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0972" y="4912968"/>
              <a:ext cx="613834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5" name="Oval 4">
            <a:extLst>
              <a:ext uri="{FF2B5EF4-FFF2-40B4-BE49-F238E27FC236}">
                <a16:creationId xmlns:a16="http://schemas.microsoft.com/office/drawing/2014/main" id="{6E4BADEE-FE39-45F9-8DB6-31BEB488A6FB}"/>
              </a:ext>
            </a:extLst>
          </p:cNvPr>
          <p:cNvSpPr/>
          <p:nvPr/>
        </p:nvSpPr>
        <p:spPr>
          <a:xfrm>
            <a:off x="5446301" y="2629366"/>
            <a:ext cx="1348116" cy="1342963"/>
          </a:xfrm>
          <a:prstGeom prst="ellipse">
            <a:avLst/>
          </a:prstGeom>
          <a:solidFill>
            <a:srgbClr val="0071C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TextBox 22">
            <a:extLst>
              <a:ext uri="{FF2B5EF4-FFF2-40B4-BE49-F238E27FC236}">
                <a16:creationId xmlns:a16="http://schemas.microsoft.com/office/drawing/2014/main" id="{3E53DAC7-453C-F04C-A9D2-56AD1E86B1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2032" y="3213556"/>
            <a:ext cx="157665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Ingress Client</a:t>
            </a:r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4990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13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9180081" cy="523220"/>
            <a:chOff x="1" y="200326"/>
            <a:chExt cx="9180081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860043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Enhancements – Encrypted Application Visibility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6213196" y="1923007"/>
            <a:ext cx="42896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1600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Customer Pain-Points</a:t>
            </a:r>
            <a:endParaRPr lang="zh-CN" altLang="en-US" sz="16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213196" y="2376216"/>
            <a:ext cx="4749759" cy="199625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No visibility into what encrypted applications are running in their corporate network</a:t>
            </a: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The report does not show who, what, how, when and where criminals gain access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5" name="文本框 12">
            <a:extLst>
              <a:ext uri="{FF2B5EF4-FFF2-40B4-BE49-F238E27FC236}">
                <a16:creationId xmlns:a16="http://schemas.microsoft.com/office/drawing/2014/main" id="{C202425E-F7C6-408C-84FC-77D2319FBC73}"/>
              </a:ext>
            </a:extLst>
          </p:cNvPr>
          <p:cNvSpPr txBox="1"/>
          <p:nvPr/>
        </p:nvSpPr>
        <p:spPr>
          <a:xfrm>
            <a:off x="6213196" y="3668686"/>
            <a:ext cx="42896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1600" b="1" kern="0" dirty="0">
                <a:solidFill>
                  <a:srgbClr val="92D05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Business Benefits</a:t>
            </a:r>
          </a:p>
        </p:txBody>
      </p:sp>
      <p:sp>
        <p:nvSpPr>
          <p:cNvPr id="7" name="文本框 13">
            <a:extLst>
              <a:ext uri="{FF2B5EF4-FFF2-40B4-BE49-F238E27FC236}">
                <a16:creationId xmlns:a16="http://schemas.microsoft.com/office/drawing/2014/main" id="{2C86FAB5-3F73-45B5-97DB-0B1568B1169A}"/>
              </a:ext>
            </a:extLst>
          </p:cNvPr>
          <p:cNvSpPr txBox="1"/>
          <p:nvPr/>
        </p:nvSpPr>
        <p:spPr>
          <a:xfrm>
            <a:off x="6213196" y="4027713"/>
            <a:ext cx="4749759" cy="22732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IAM will track down each productivity usage or unwanted application running in the networks            </a:t>
            </a:r>
          </a:p>
          <a:p>
            <a:pPr marL="171450" indent="-171450">
              <a:lnSpc>
                <a:spcPct val="150000"/>
              </a:lnSpc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IAM will pinpoint who, what, how, when and where applications are being used</a:t>
            </a:r>
          </a:p>
          <a:p>
            <a:pPr marL="171450" indent="-171450">
              <a:lnSpc>
                <a:spcPct val="150000"/>
              </a:lnSpc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IAM protects organizational AUP</a:t>
            </a:r>
          </a:p>
          <a:p>
            <a:pPr>
              <a:lnSpc>
                <a:spcPct val="150000"/>
              </a:lnSpc>
              <a:buClr>
                <a:schemeClr val="accent6"/>
              </a:buClr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DC5D2989-7276-F448-94AD-EE9DCE6557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045" y="1934356"/>
            <a:ext cx="4454596" cy="3468659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349572033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14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8809788" cy="954107"/>
            <a:chOff x="1" y="200326"/>
            <a:chExt cx="8809788" cy="954107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8230138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Enhancement – Slowness Due to Performance </a:t>
              </a:r>
            </a:p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Degradation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6287996" y="2224684"/>
            <a:ext cx="4289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1600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Customer Pain-Points</a:t>
            </a:r>
            <a:endParaRPr lang="zh-CN" altLang="en-US" sz="16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16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287996" y="2626411"/>
            <a:ext cx="4749759" cy="171918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Slow network traffic as most defensive protections are running on the same solutions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Lack of organizational employee behavior analysis</a:t>
            </a: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5" name="文本框 12">
            <a:extLst>
              <a:ext uri="{FF2B5EF4-FFF2-40B4-BE49-F238E27FC236}">
                <a16:creationId xmlns:a16="http://schemas.microsoft.com/office/drawing/2014/main" id="{C202425E-F7C6-408C-84FC-77D2319FBC73}"/>
              </a:ext>
            </a:extLst>
          </p:cNvPr>
          <p:cNvSpPr txBox="1"/>
          <p:nvPr/>
        </p:nvSpPr>
        <p:spPr>
          <a:xfrm>
            <a:off x="6287996" y="3780848"/>
            <a:ext cx="42896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1600" b="1" kern="0" dirty="0">
                <a:solidFill>
                  <a:schemeClr val="accent6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Business Benefits</a:t>
            </a:r>
          </a:p>
        </p:txBody>
      </p:sp>
      <p:sp>
        <p:nvSpPr>
          <p:cNvPr id="7" name="文本框 13">
            <a:extLst>
              <a:ext uri="{FF2B5EF4-FFF2-40B4-BE49-F238E27FC236}">
                <a16:creationId xmlns:a16="http://schemas.microsoft.com/office/drawing/2014/main" id="{2C86FAB5-3F73-45B5-97DB-0B1568B1169A}"/>
              </a:ext>
            </a:extLst>
          </p:cNvPr>
          <p:cNvSpPr txBox="1"/>
          <p:nvPr/>
        </p:nvSpPr>
        <p:spPr>
          <a:xfrm>
            <a:off x="6638619" y="3859825"/>
            <a:ext cx="4749759" cy="14422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8" name="文本框 13">
            <a:extLst>
              <a:ext uri="{FF2B5EF4-FFF2-40B4-BE49-F238E27FC236}">
                <a16:creationId xmlns:a16="http://schemas.microsoft.com/office/drawing/2014/main" id="{0335158C-3F33-425B-92EC-25EBE1380ACF}"/>
              </a:ext>
            </a:extLst>
          </p:cNvPr>
          <p:cNvSpPr txBox="1"/>
          <p:nvPr/>
        </p:nvSpPr>
        <p:spPr>
          <a:xfrm>
            <a:off x="6257305" y="4142368"/>
            <a:ext cx="4749759" cy="22732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IAM offloads certain features and balances security postures between existing security solutions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IAM performs authentication, application control and compliance.</a:t>
            </a: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D7DCD5B3-5DD7-9B43-8F09-5AA84A2C1F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139" y="2224684"/>
            <a:ext cx="4364103" cy="3182304"/>
          </a:xfrm>
          <a:prstGeom prst="rect">
            <a:avLst/>
          </a:prstGeom>
          <a:ln w="2222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233867290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B3E70B7-F0CC-CF4A-9053-4A2D9A554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C61F895-9EA1-1045-9114-B767FCD0B232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BF2A606-EC79-974C-95D8-AAB98EF60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15</a:t>
            </a:fld>
            <a:endParaRPr lang="zh-CN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B684F49-6E29-724D-9D34-D9A8F79AE53D}"/>
              </a:ext>
            </a:extLst>
          </p:cNvPr>
          <p:cNvSpPr/>
          <p:nvPr/>
        </p:nvSpPr>
        <p:spPr>
          <a:xfrm>
            <a:off x="579651" y="196682"/>
            <a:ext cx="63514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Enhancements – Audit Optimization</a:t>
            </a:r>
          </a:p>
        </p:txBody>
      </p:sp>
      <p:grpSp>
        <p:nvGrpSpPr>
          <p:cNvPr id="77" name="组合 11">
            <a:extLst>
              <a:ext uri="{FF2B5EF4-FFF2-40B4-BE49-F238E27FC236}">
                <a16:creationId xmlns:a16="http://schemas.microsoft.com/office/drawing/2014/main" id="{C060408B-3FD3-6745-A190-99F83FFDF002}"/>
              </a:ext>
            </a:extLst>
          </p:cNvPr>
          <p:cNvGrpSpPr/>
          <p:nvPr/>
        </p:nvGrpSpPr>
        <p:grpSpPr>
          <a:xfrm>
            <a:off x="9011430" y="2570958"/>
            <a:ext cx="1334817" cy="1334816"/>
            <a:chOff x="1212681" y="1932972"/>
            <a:chExt cx="2586942" cy="2586942"/>
          </a:xfrm>
        </p:grpSpPr>
        <p:sp>
          <p:nvSpPr>
            <p:cNvPr id="78" name="椭圆 13">
              <a:extLst>
                <a:ext uri="{FF2B5EF4-FFF2-40B4-BE49-F238E27FC236}">
                  <a16:creationId xmlns:a16="http://schemas.microsoft.com/office/drawing/2014/main" id="{F25E4B96-358A-4547-980A-CD2A3134719F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79" name="椭圆 14">
              <a:extLst>
                <a:ext uri="{FF2B5EF4-FFF2-40B4-BE49-F238E27FC236}">
                  <a16:creationId xmlns:a16="http://schemas.microsoft.com/office/drawing/2014/main" id="{BD0D3791-D9D5-A146-B28B-0C73059E1CE4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80" name="组合 11">
            <a:extLst>
              <a:ext uri="{FF2B5EF4-FFF2-40B4-BE49-F238E27FC236}">
                <a16:creationId xmlns:a16="http://schemas.microsoft.com/office/drawing/2014/main" id="{B7E2B4B8-BEBB-9141-8F76-FA508EF236F1}"/>
              </a:ext>
            </a:extLst>
          </p:cNvPr>
          <p:cNvGrpSpPr/>
          <p:nvPr/>
        </p:nvGrpSpPr>
        <p:grpSpPr>
          <a:xfrm>
            <a:off x="1941454" y="2570958"/>
            <a:ext cx="1334817" cy="1334816"/>
            <a:chOff x="1212681" y="1932972"/>
            <a:chExt cx="2586942" cy="2586942"/>
          </a:xfrm>
        </p:grpSpPr>
        <p:sp>
          <p:nvSpPr>
            <p:cNvPr id="81" name="椭圆 13">
              <a:extLst>
                <a:ext uri="{FF2B5EF4-FFF2-40B4-BE49-F238E27FC236}">
                  <a16:creationId xmlns:a16="http://schemas.microsoft.com/office/drawing/2014/main" id="{3314A3EC-9686-B24A-9EA2-B9F1F571FBDC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2" name="椭圆 14">
              <a:extLst>
                <a:ext uri="{FF2B5EF4-FFF2-40B4-BE49-F238E27FC236}">
                  <a16:creationId xmlns:a16="http://schemas.microsoft.com/office/drawing/2014/main" id="{0D539E2D-9486-A74F-AD14-8E5C894F4820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83" name="组合 11">
            <a:extLst>
              <a:ext uri="{FF2B5EF4-FFF2-40B4-BE49-F238E27FC236}">
                <a16:creationId xmlns:a16="http://schemas.microsoft.com/office/drawing/2014/main" id="{A1B75DBB-88D8-384A-8578-32F723726C95}"/>
              </a:ext>
            </a:extLst>
          </p:cNvPr>
          <p:cNvGrpSpPr/>
          <p:nvPr/>
        </p:nvGrpSpPr>
        <p:grpSpPr>
          <a:xfrm>
            <a:off x="5476442" y="2570958"/>
            <a:ext cx="1334817" cy="1334816"/>
            <a:chOff x="1212681" y="1932972"/>
            <a:chExt cx="2586942" cy="2586942"/>
          </a:xfrm>
        </p:grpSpPr>
        <p:sp>
          <p:nvSpPr>
            <p:cNvPr id="84" name="椭圆 13">
              <a:extLst>
                <a:ext uri="{FF2B5EF4-FFF2-40B4-BE49-F238E27FC236}">
                  <a16:creationId xmlns:a16="http://schemas.microsoft.com/office/drawing/2014/main" id="{1BFD61A2-D363-1846-B49C-C2A70522C09B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92D050">
                    <a:alpha val="15000"/>
                  </a:srgbClr>
                </a:gs>
                <a:gs pos="99000">
                  <a:srgbClr val="6FB332">
                    <a:alpha val="39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5" name="椭圆 14">
              <a:extLst>
                <a:ext uri="{FF2B5EF4-FFF2-40B4-BE49-F238E27FC236}">
                  <a16:creationId xmlns:a16="http://schemas.microsoft.com/office/drawing/2014/main" id="{32E2A550-5B84-1F42-8146-F075B533D73C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86" name="矩形 31">
            <a:extLst>
              <a:ext uri="{FF2B5EF4-FFF2-40B4-BE49-F238E27FC236}">
                <a16:creationId xmlns:a16="http://schemas.microsoft.com/office/drawing/2014/main" id="{0B698673-13CB-4849-860D-447A333729C0}"/>
              </a:ext>
            </a:extLst>
          </p:cNvPr>
          <p:cNvSpPr/>
          <p:nvPr/>
        </p:nvSpPr>
        <p:spPr>
          <a:xfrm>
            <a:off x="579651" y="3982557"/>
            <a:ext cx="40582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Better Categorization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4" name="Freeform 5">
            <a:extLst>
              <a:ext uri="{FF2B5EF4-FFF2-40B4-BE49-F238E27FC236}">
                <a16:creationId xmlns:a16="http://schemas.microsoft.com/office/drawing/2014/main" id="{1C89F52A-7FD1-9848-B268-ED534FFDD86E}"/>
              </a:ext>
            </a:extLst>
          </p:cNvPr>
          <p:cNvSpPr>
            <a:spLocks noEditPoints="1"/>
          </p:cNvSpPr>
          <p:nvPr/>
        </p:nvSpPr>
        <p:spPr bwMode="auto">
          <a:xfrm>
            <a:off x="9411315" y="2978353"/>
            <a:ext cx="559248" cy="559704"/>
          </a:xfrm>
          <a:custGeom>
            <a:avLst/>
            <a:gdLst>
              <a:gd name="T0" fmla="*/ 0 w 3277"/>
              <a:gd name="T1" fmla="*/ 1639 h 3277"/>
              <a:gd name="T2" fmla="*/ 3277 w 3277"/>
              <a:gd name="T3" fmla="*/ 1639 h 3277"/>
              <a:gd name="T4" fmla="*/ 3065 w 3277"/>
              <a:gd name="T5" fmla="*/ 1586 h 3277"/>
              <a:gd name="T6" fmla="*/ 2309 w 3277"/>
              <a:gd name="T7" fmla="*/ 923 h 3277"/>
              <a:gd name="T8" fmla="*/ 3065 w 3277"/>
              <a:gd name="T9" fmla="*/ 1586 h 3277"/>
              <a:gd name="T10" fmla="*/ 1154 w 3277"/>
              <a:gd name="T11" fmla="*/ 2509 h 3277"/>
              <a:gd name="T12" fmla="*/ 1585 w 3277"/>
              <a:gd name="T13" fmla="*/ 3066 h 3277"/>
              <a:gd name="T14" fmla="*/ 2169 w 3277"/>
              <a:gd name="T15" fmla="*/ 860 h 3277"/>
              <a:gd name="T16" fmla="*/ 1691 w 3277"/>
              <a:gd name="T17" fmla="*/ 212 h 3277"/>
              <a:gd name="T18" fmla="*/ 1872 w 3277"/>
              <a:gd name="T19" fmla="*/ 230 h 3277"/>
              <a:gd name="T20" fmla="*/ 2266 w 3277"/>
              <a:gd name="T21" fmla="*/ 823 h 3277"/>
              <a:gd name="T22" fmla="*/ 1872 w 3277"/>
              <a:gd name="T23" fmla="*/ 230 h 3277"/>
              <a:gd name="T24" fmla="*/ 1585 w 3277"/>
              <a:gd name="T25" fmla="*/ 952 h 3277"/>
              <a:gd name="T26" fmla="*/ 1580 w 3277"/>
              <a:gd name="T27" fmla="*/ 212 h 3277"/>
              <a:gd name="T28" fmla="*/ 1009 w 3277"/>
              <a:gd name="T29" fmla="*/ 826 h 3277"/>
              <a:gd name="T30" fmla="*/ 1403 w 3277"/>
              <a:gd name="T31" fmla="*/ 233 h 3277"/>
              <a:gd name="T32" fmla="*/ 1068 w 3277"/>
              <a:gd name="T33" fmla="*/ 960 h 3277"/>
              <a:gd name="T34" fmla="*/ 1585 w 3277"/>
              <a:gd name="T35" fmla="*/ 1586 h 3277"/>
              <a:gd name="T36" fmla="*/ 1068 w 3277"/>
              <a:gd name="T37" fmla="*/ 960 h 3277"/>
              <a:gd name="T38" fmla="*/ 1585 w 3277"/>
              <a:gd name="T39" fmla="*/ 2326 h 3277"/>
              <a:gd name="T40" fmla="*/ 951 w 3277"/>
              <a:gd name="T41" fmla="*/ 1692 h 3277"/>
              <a:gd name="T42" fmla="*/ 1403 w 3277"/>
              <a:gd name="T43" fmla="*/ 3045 h 3277"/>
              <a:gd name="T44" fmla="*/ 1049 w 3277"/>
              <a:gd name="T45" fmla="*/ 2537 h 3277"/>
              <a:gd name="T46" fmla="*/ 1691 w 3277"/>
              <a:gd name="T47" fmla="*/ 3066 h 3277"/>
              <a:gd name="T48" fmla="*/ 2128 w 3277"/>
              <a:gd name="T49" fmla="*/ 2503 h 3277"/>
              <a:gd name="T50" fmla="*/ 1691 w 3277"/>
              <a:gd name="T51" fmla="*/ 3066 h 3277"/>
              <a:gd name="T52" fmla="*/ 2564 w 3277"/>
              <a:gd name="T53" fmla="*/ 2717 h 3277"/>
              <a:gd name="T54" fmla="*/ 2227 w 3277"/>
              <a:gd name="T55" fmla="*/ 2537 h 3277"/>
              <a:gd name="T56" fmla="*/ 1691 w 3277"/>
              <a:gd name="T57" fmla="*/ 2326 h 3277"/>
              <a:gd name="T58" fmla="*/ 2325 w 3277"/>
              <a:gd name="T59" fmla="*/ 1692 h 3277"/>
              <a:gd name="T60" fmla="*/ 2170 w 3277"/>
              <a:gd name="T61" fmla="*/ 2404 h 3277"/>
              <a:gd name="T62" fmla="*/ 1691 w 3277"/>
              <a:gd name="T63" fmla="*/ 1057 h 3277"/>
              <a:gd name="T64" fmla="*/ 2325 w 3277"/>
              <a:gd name="T65" fmla="*/ 1586 h 3277"/>
              <a:gd name="T66" fmla="*/ 574 w 3277"/>
              <a:gd name="T67" fmla="*/ 692 h 3277"/>
              <a:gd name="T68" fmla="*/ 845 w 3277"/>
              <a:gd name="T69" fmla="*/ 1586 h 3277"/>
              <a:gd name="T70" fmla="*/ 574 w 3277"/>
              <a:gd name="T71" fmla="*/ 692 h 3277"/>
              <a:gd name="T72" fmla="*/ 845 w 3277"/>
              <a:gd name="T73" fmla="*/ 1692 h 3277"/>
              <a:gd name="T74" fmla="*/ 634 w 3277"/>
              <a:gd name="T75" fmla="*/ 2650 h 3277"/>
              <a:gd name="T76" fmla="*/ 2642 w 3277"/>
              <a:gd name="T77" fmla="*/ 2650 h 3277"/>
              <a:gd name="T78" fmla="*/ 2431 w 3277"/>
              <a:gd name="T79" fmla="*/ 1692 h 3277"/>
              <a:gd name="T80" fmla="*/ 2642 w 3277"/>
              <a:gd name="T81" fmla="*/ 2650 h 3277"/>
              <a:gd name="T82" fmla="*/ 2642 w 3277"/>
              <a:gd name="T83" fmla="*/ 2650 h 3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277" h="3277">
                <a:moveTo>
                  <a:pt x="1638" y="0"/>
                </a:moveTo>
                <a:cubicBezTo>
                  <a:pt x="733" y="0"/>
                  <a:pt x="0" y="734"/>
                  <a:pt x="0" y="1639"/>
                </a:cubicBezTo>
                <a:cubicBezTo>
                  <a:pt x="0" y="2544"/>
                  <a:pt x="733" y="3277"/>
                  <a:pt x="1638" y="3277"/>
                </a:cubicBezTo>
                <a:cubicBezTo>
                  <a:pt x="2543" y="3277"/>
                  <a:pt x="3277" y="2544"/>
                  <a:pt x="3277" y="1639"/>
                </a:cubicBezTo>
                <a:cubicBezTo>
                  <a:pt x="3277" y="734"/>
                  <a:pt x="2543" y="0"/>
                  <a:pt x="1638" y="0"/>
                </a:cubicBezTo>
                <a:close/>
                <a:moveTo>
                  <a:pt x="3065" y="1586"/>
                </a:moveTo>
                <a:cubicBezTo>
                  <a:pt x="2431" y="1586"/>
                  <a:pt x="2431" y="1586"/>
                  <a:pt x="2431" y="1586"/>
                </a:cubicBezTo>
                <a:cubicBezTo>
                  <a:pt x="2426" y="1360"/>
                  <a:pt x="2385" y="1136"/>
                  <a:pt x="2309" y="923"/>
                </a:cubicBezTo>
                <a:cubicBezTo>
                  <a:pt x="2451" y="863"/>
                  <a:pt x="2584" y="785"/>
                  <a:pt x="2705" y="691"/>
                </a:cubicBezTo>
                <a:cubicBezTo>
                  <a:pt x="2926" y="938"/>
                  <a:pt x="3053" y="1254"/>
                  <a:pt x="3065" y="1586"/>
                </a:cubicBezTo>
                <a:close/>
                <a:moveTo>
                  <a:pt x="1585" y="3066"/>
                </a:moveTo>
                <a:cubicBezTo>
                  <a:pt x="1404" y="2912"/>
                  <a:pt x="1257" y="2723"/>
                  <a:pt x="1154" y="2509"/>
                </a:cubicBezTo>
                <a:cubicBezTo>
                  <a:pt x="1294" y="2464"/>
                  <a:pt x="1439" y="2438"/>
                  <a:pt x="1585" y="2431"/>
                </a:cubicBezTo>
                <a:lnTo>
                  <a:pt x="1585" y="3066"/>
                </a:lnTo>
                <a:close/>
                <a:moveTo>
                  <a:pt x="1696" y="212"/>
                </a:moveTo>
                <a:cubicBezTo>
                  <a:pt x="1903" y="387"/>
                  <a:pt x="2065" y="609"/>
                  <a:pt x="2169" y="860"/>
                </a:cubicBezTo>
                <a:cubicBezTo>
                  <a:pt x="2015" y="914"/>
                  <a:pt x="1854" y="945"/>
                  <a:pt x="1691" y="952"/>
                </a:cubicBezTo>
                <a:cubicBezTo>
                  <a:pt x="1691" y="212"/>
                  <a:pt x="1691" y="212"/>
                  <a:pt x="1691" y="212"/>
                </a:cubicBezTo>
                <a:lnTo>
                  <a:pt x="1696" y="212"/>
                </a:lnTo>
                <a:close/>
                <a:moveTo>
                  <a:pt x="1872" y="230"/>
                </a:moveTo>
                <a:cubicBezTo>
                  <a:pt x="2157" y="277"/>
                  <a:pt x="2421" y="410"/>
                  <a:pt x="2629" y="611"/>
                </a:cubicBezTo>
                <a:cubicBezTo>
                  <a:pt x="2517" y="697"/>
                  <a:pt x="2396" y="768"/>
                  <a:pt x="2266" y="823"/>
                </a:cubicBezTo>
                <a:cubicBezTo>
                  <a:pt x="2174" y="603"/>
                  <a:pt x="2040" y="402"/>
                  <a:pt x="1873" y="233"/>
                </a:cubicBezTo>
                <a:lnTo>
                  <a:pt x="1872" y="230"/>
                </a:lnTo>
                <a:close/>
                <a:moveTo>
                  <a:pt x="1585" y="212"/>
                </a:moveTo>
                <a:cubicBezTo>
                  <a:pt x="1585" y="952"/>
                  <a:pt x="1585" y="952"/>
                  <a:pt x="1585" y="952"/>
                </a:cubicBezTo>
                <a:cubicBezTo>
                  <a:pt x="1423" y="947"/>
                  <a:pt x="1262" y="917"/>
                  <a:pt x="1107" y="865"/>
                </a:cubicBezTo>
                <a:cubicBezTo>
                  <a:pt x="1211" y="613"/>
                  <a:pt x="1373" y="389"/>
                  <a:pt x="1580" y="212"/>
                </a:cubicBezTo>
                <a:lnTo>
                  <a:pt x="1585" y="212"/>
                </a:lnTo>
                <a:close/>
                <a:moveTo>
                  <a:pt x="1009" y="826"/>
                </a:moveTo>
                <a:cubicBezTo>
                  <a:pt x="880" y="771"/>
                  <a:pt x="758" y="700"/>
                  <a:pt x="647" y="614"/>
                </a:cubicBezTo>
                <a:cubicBezTo>
                  <a:pt x="854" y="413"/>
                  <a:pt x="1118" y="280"/>
                  <a:pt x="1403" y="233"/>
                </a:cubicBezTo>
                <a:cubicBezTo>
                  <a:pt x="1235" y="403"/>
                  <a:pt x="1101" y="605"/>
                  <a:pt x="1009" y="826"/>
                </a:cubicBezTo>
                <a:close/>
                <a:moveTo>
                  <a:pt x="1068" y="960"/>
                </a:moveTo>
                <a:cubicBezTo>
                  <a:pt x="1235" y="1019"/>
                  <a:pt x="1409" y="1051"/>
                  <a:pt x="1585" y="1057"/>
                </a:cubicBezTo>
                <a:cubicBezTo>
                  <a:pt x="1585" y="1586"/>
                  <a:pt x="1585" y="1586"/>
                  <a:pt x="1585" y="1586"/>
                </a:cubicBezTo>
                <a:cubicBezTo>
                  <a:pt x="951" y="1586"/>
                  <a:pt x="951" y="1586"/>
                  <a:pt x="951" y="1586"/>
                </a:cubicBezTo>
                <a:cubicBezTo>
                  <a:pt x="956" y="1372"/>
                  <a:pt x="996" y="1161"/>
                  <a:pt x="1068" y="960"/>
                </a:cubicBezTo>
                <a:close/>
                <a:moveTo>
                  <a:pt x="1585" y="1692"/>
                </a:moveTo>
                <a:cubicBezTo>
                  <a:pt x="1585" y="2326"/>
                  <a:pt x="1585" y="2326"/>
                  <a:pt x="1585" y="2326"/>
                </a:cubicBezTo>
                <a:cubicBezTo>
                  <a:pt x="1422" y="2330"/>
                  <a:pt x="1261" y="2358"/>
                  <a:pt x="1105" y="2407"/>
                </a:cubicBezTo>
                <a:cubicBezTo>
                  <a:pt x="1010" y="2180"/>
                  <a:pt x="958" y="1938"/>
                  <a:pt x="951" y="1692"/>
                </a:cubicBezTo>
                <a:lnTo>
                  <a:pt x="1585" y="1692"/>
                </a:lnTo>
                <a:close/>
                <a:moveTo>
                  <a:pt x="1403" y="3045"/>
                </a:moveTo>
                <a:cubicBezTo>
                  <a:pt x="1148" y="3002"/>
                  <a:pt x="909" y="2891"/>
                  <a:pt x="712" y="2722"/>
                </a:cubicBezTo>
                <a:cubicBezTo>
                  <a:pt x="817" y="2647"/>
                  <a:pt x="930" y="2585"/>
                  <a:pt x="1049" y="2537"/>
                </a:cubicBezTo>
                <a:cubicBezTo>
                  <a:pt x="1138" y="2725"/>
                  <a:pt x="1257" y="2897"/>
                  <a:pt x="1403" y="3045"/>
                </a:cubicBezTo>
                <a:close/>
                <a:moveTo>
                  <a:pt x="1691" y="3066"/>
                </a:moveTo>
                <a:cubicBezTo>
                  <a:pt x="1691" y="2431"/>
                  <a:pt x="1691" y="2431"/>
                  <a:pt x="1691" y="2431"/>
                </a:cubicBezTo>
                <a:cubicBezTo>
                  <a:pt x="1839" y="2436"/>
                  <a:pt x="1986" y="2460"/>
                  <a:pt x="2128" y="2503"/>
                </a:cubicBezTo>
                <a:cubicBezTo>
                  <a:pt x="2025" y="2719"/>
                  <a:pt x="1878" y="2911"/>
                  <a:pt x="1696" y="3066"/>
                </a:cubicBezTo>
                <a:lnTo>
                  <a:pt x="1691" y="3066"/>
                </a:lnTo>
                <a:close/>
                <a:moveTo>
                  <a:pt x="2227" y="2537"/>
                </a:moveTo>
                <a:cubicBezTo>
                  <a:pt x="2346" y="2584"/>
                  <a:pt x="2459" y="2644"/>
                  <a:pt x="2564" y="2717"/>
                </a:cubicBezTo>
                <a:cubicBezTo>
                  <a:pt x="2367" y="2885"/>
                  <a:pt x="2128" y="2997"/>
                  <a:pt x="1873" y="3039"/>
                </a:cubicBezTo>
                <a:cubicBezTo>
                  <a:pt x="2018" y="2893"/>
                  <a:pt x="2138" y="2723"/>
                  <a:pt x="2227" y="2537"/>
                </a:cubicBezTo>
                <a:close/>
                <a:moveTo>
                  <a:pt x="2170" y="2404"/>
                </a:moveTo>
                <a:cubicBezTo>
                  <a:pt x="2015" y="2356"/>
                  <a:pt x="1853" y="2329"/>
                  <a:pt x="1691" y="2326"/>
                </a:cubicBezTo>
                <a:cubicBezTo>
                  <a:pt x="1691" y="1692"/>
                  <a:pt x="1691" y="1692"/>
                  <a:pt x="1691" y="1692"/>
                </a:cubicBezTo>
                <a:cubicBezTo>
                  <a:pt x="2325" y="1692"/>
                  <a:pt x="2325" y="1692"/>
                  <a:pt x="2325" y="1692"/>
                </a:cubicBezTo>
                <a:cubicBezTo>
                  <a:pt x="2319" y="1938"/>
                  <a:pt x="2266" y="2182"/>
                  <a:pt x="2171" y="2409"/>
                </a:cubicBezTo>
                <a:lnTo>
                  <a:pt x="2170" y="2404"/>
                </a:lnTo>
                <a:close/>
                <a:moveTo>
                  <a:pt x="1691" y="1586"/>
                </a:moveTo>
                <a:cubicBezTo>
                  <a:pt x="1691" y="1057"/>
                  <a:pt x="1691" y="1057"/>
                  <a:pt x="1691" y="1057"/>
                </a:cubicBezTo>
                <a:cubicBezTo>
                  <a:pt x="1867" y="1052"/>
                  <a:pt x="2041" y="1020"/>
                  <a:pt x="2208" y="962"/>
                </a:cubicBezTo>
                <a:cubicBezTo>
                  <a:pt x="2280" y="1163"/>
                  <a:pt x="2320" y="1373"/>
                  <a:pt x="2325" y="1586"/>
                </a:cubicBezTo>
                <a:lnTo>
                  <a:pt x="1691" y="1586"/>
                </a:lnTo>
                <a:close/>
                <a:moveTo>
                  <a:pt x="574" y="692"/>
                </a:moveTo>
                <a:cubicBezTo>
                  <a:pt x="695" y="786"/>
                  <a:pt x="828" y="865"/>
                  <a:pt x="969" y="924"/>
                </a:cubicBezTo>
                <a:cubicBezTo>
                  <a:pt x="893" y="1137"/>
                  <a:pt x="851" y="1360"/>
                  <a:pt x="845" y="1586"/>
                </a:cubicBezTo>
                <a:cubicBezTo>
                  <a:pt x="211" y="1586"/>
                  <a:pt x="211" y="1586"/>
                  <a:pt x="211" y="1586"/>
                </a:cubicBezTo>
                <a:cubicBezTo>
                  <a:pt x="224" y="1255"/>
                  <a:pt x="352" y="938"/>
                  <a:pt x="574" y="692"/>
                </a:cubicBezTo>
                <a:close/>
                <a:moveTo>
                  <a:pt x="211" y="1692"/>
                </a:moveTo>
                <a:cubicBezTo>
                  <a:pt x="845" y="1692"/>
                  <a:pt x="845" y="1692"/>
                  <a:pt x="845" y="1692"/>
                </a:cubicBezTo>
                <a:cubicBezTo>
                  <a:pt x="851" y="1951"/>
                  <a:pt x="905" y="2207"/>
                  <a:pt x="1004" y="2446"/>
                </a:cubicBezTo>
                <a:cubicBezTo>
                  <a:pt x="873" y="2499"/>
                  <a:pt x="748" y="2567"/>
                  <a:pt x="634" y="2650"/>
                </a:cubicBezTo>
                <a:cubicBezTo>
                  <a:pt x="376" y="2396"/>
                  <a:pt x="225" y="2053"/>
                  <a:pt x="211" y="1692"/>
                </a:cubicBezTo>
                <a:close/>
                <a:moveTo>
                  <a:pt x="2642" y="2650"/>
                </a:moveTo>
                <a:cubicBezTo>
                  <a:pt x="2527" y="2567"/>
                  <a:pt x="2401" y="2499"/>
                  <a:pt x="2268" y="2446"/>
                </a:cubicBezTo>
                <a:cubicBezTo>
                  <a:pt x="2369" y="2207"/>
                  <a:pt x="2424" y="1951"/>
                  <a:pt x="2431" y="1692"/>
                </a:cubicBezTo>
                <a:cubicBezTo>
                  <a:pt x="3065" y="1692"/>
                  <a:pt x="3065" y="1692"/>
                  <a:pt x="3065" y="1692"/>
                </a:cubicBezTo>
                <a:cubicBezTo>
                  <a:pt x="3051" y="2053"/>
                  <a:pt x="2900" y="2396"/>
                  <a:pt x="2642" y="2650"/>
                </a:cubicBezTo>
                <a:close/>
                <a:moveTo>
                  <a:pt x="2642" y="2650"/>
                </a:moveTo>
                <a:cubicBezTo>
                  <a:pt x="2642" y="2650"/>
                  <a:pt x="2642" y="2650"/>
                  <a:pt x="2642" y="265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5" name="矩形 31">
            <a:extLst>
              <a:ext uri="{FF2B5EF4-FFF2-40B4-BE49-F238E27FC236}">
                <a16:creationId xmlns:a16="http://schemas.microsoft.com/office/drawing/2014/main" id="{0EAED123-52A6-1C4C-A852-A812CBE4C06C}"/>
              </a:ext>
            </a:extLst>
          </p:cNvPr>
          <p:cNvSpPr/>
          <p:nvPr/>
        </p:nvSpPr>
        <p:spPr>
          <a:xfrm>
            <a:off x="4126217" y="3986279"/>
            <a:ext cx="40582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Content and Attachment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6" name="矩形 31">
            <a:extLst>
              <a:ext uri="{FF2B5EF4-FFF2-40B4-BE49-F238E27FC236}">
                <a16:creationId xmlns:a16="http://schemas.microsoft.com/office/drawing/2014/main" id="{0811A2C8-A5A8-374A-BD44-D808FE3C2B87}"/>
              </a:ext>
            </a:extLst>
          </p:cNvPr>
          <p:cNvSpPr/>
          <p:nvPr/>
        </p:nvSpPr>
        <p:spPr>
          <a:xfrm>
            <a:off x="7649725" y="3978830"/>
            <a:ext cx="40582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Promote AUP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" name="Freeform 10">
            <a:extLst>
              <a:ext uri="{FF2B5EF4-FFF2-40B4-BE49-F238E27FC236}">
                <a16:creationId xmlns:a16="http://schemas.microsoft.com/office/drawing/2014/main" id="{1EDB5AEC-B832-4F15-8E48-4D95BCAF9BB1}"/>
              </a:ext>
            </a:extLst>
          </p:cNvPr>
          <p:cNvSpPr>
            <a:spLocks noEditPoints="1"/>
          </p:cNvSpPr>
          <p:nvPr/>
        </p:nvSpPr>
        <p:spPr bwMode="auto">
          <a:xfrm>
            <a:off x="5895553" y="3014399"/>
            <a:ext cx="556876" cy="440492"/>
          </a:xfrm>
          <a:custGeom>
            <a:avLst/>
            <a:gdLst>
              <a:gd name="T0" fmla="*/ 4069 w 4239"/>
              <a:gd name="T1" fmla="*/ 1801 h 3339"/>
              <a:gd name="T2" fmla="*/ 3956 w 4239"/>
              <a:gd name="T3" fmla="*/ 1754 h 3339"/>
              <a:gd name="T4" fmla="*/ 3671 w 4239"/>
              <a:gd name="T5" fmla="*/ 1470 h 3339"/>
              <a:gd name="T6" fmla="*/ 2735 w 4239"/>
              <a:gd name="T7" fmla="*/ 1390 h 3339"/>
              <a:gd name="T8" fmla="*/ 2582 w 4239"/>
              <a:gd name="T9" fmla="*/ 463 h 3339"/>
              <a:gd name="T10" fmla="*/ 3443 w 4239"/>
              <a:gd name="T11" fmla="*/ 87 h 3339"/>
              <a:gd name="T12" fmla="*/ 4019 w 4239"/>
              <a:gd name="T13" fmla="*/ 829 h 3339"/>
              <a:gd name="T14" fmla="*/ 3895 w 4239"/>
              <a:gd name="T15" fmla="*/ 1246 h 3339"/>
              <a:gd name="T16" fmla="*/ 4180 w 4239"/>
              <a:gd name="T17" fmla="*/ 1530 h 3339"/>
              <a:gd name="T18" fmla="*/ 4215 w 4239"/>
              <a:gd name="T19" fmla="*/ 1703 h 3339"/>
              <a:gd name="T20" fmla="*/ 4069 w 4239"/>
              <a:gd name="T21" fmla="*/ 1801 h 3339"/>
              <a:gd name="T22" fmla="*/ 3253 w 4239"/>
              <a:gd name="T23" fmla="*/ 380 h 3339"/>
              <a:gd name="T24" fmla="*/ 2805 w 4239"/>
              <a:gd name="T25" fmla="*/ 829 h 3339"/>
              <a:gd name="T26" fmla="*/ 3254 w 4239"/>
              <a:gd name="T27" fmla="*/ 1277 h 3339"/>
              <a:gd name="T28" fmla="*/ 3702 w 4239"/>
              <a:gd name="T29" fmla="*/ 829 h 3339"/>
              <a:gd name="T30" fmla="*/ 3253 w 4239"/>
              <a:gd name="T31" fmla="*/ 380 h 3339"/>
              <a:gd name="T32" fmla="*/ 1587 w 4239"/>
              <a:gd name="T33" fmla="*/ 1229 h 3339"/>
              <a:gd name="T34" fmla="*/ 1587 w 4239"/>
              <a:gd name="T35" fmla="*/ 2548 h 3339"/>
              <a:gd name="T36" fmla="*/ 1163 w 4239"/>
              <a:gd name="T37" fmla="*/ 2548 h 3339"/>
              <a:gd name="T38" fmla="*/ 1163 w 4239"/>
              <a:gd name="T39" fmla="*/ 1229 h 3339"/>
              <a:gd name="T40" fmla="*/ 1587 w 4239"/>
              <a:gd name="T41" fmla="*/ 1229 h 3339"/>
              <a:gd name="T42" fmla="*/ 2488 w 4239"/>
              <a:gd name="T43" fmla="*/ 1543 h 3339"/>
              <a:gd name="T44" fmla="*/ 2488 w 4239"/>
              <a:gd name="T45" fmla="*/ 2548 h 3339"/>
              <a:gd name="T46" fmla="*/ 2170 w 4239"/>
              <a:gd name="T47" fmla="*/ 2548 h 3339"/>
              <a:gd name="T48" fmla="*/ 2170 w 4239"/>
              <a:gd name="T49" fmla="*/ 1543 h 3339"/>
              <a:gd name="T50" fmla="*/ 2488 w 4239"/>
              <a:gd name="T51" fmla="*/ 1543 h 3339"/>
              <a:gd name="T52" fmla="*/ 2905 w 4239"/>
              <a:gd name="T53" fmla="*/ 1804 h 3339"/>
              <a:gd name="T54" fmla="*/ 2905 w 4239"/>
              <a:gd name="T55" fmla="*/ 2548 h 3339"/>
              <a:gd name="T56" fmla="*/ 2693 w 4239"/>
              <a:gd name="T57" fmla="*/ 2548 h 3339"/>
              <a:gd name="T58" fmla="*/ 2693 w 4239"/>
              <a:gd name="T59" fmla="*/ 1804 h 3339"/>
              <a:gd name="T60" fmla="*/ 2905 w 4239"/>
              <a:gd name="T61" fmla="*/ 1804 h 3339"/>
              <a:gd name="T62" fmla="*/ 3279 w 4239"/>
              <a:gd name="T63" fmla="*/ 1912 h 3339"/>
              <a:gd name="T64" fmla="*/ 3279 w 4239"/>
              <a:gd name="T65" fmla="*/ 3022 h 3339"/>
              <a:gd name="T66" fmla="*/ 318 w 4239"/>
              <a:gd name="T67" fmla="*/ 3022 h 3339"/>
              <a:gd name="T68" fmla="*/ 318 w 4239"/>
              <a:gd name="T69" fmla="*/ 751 h 3339"/>
              <a:gd name="T70" fmla="*/ 2272 w 4239"/>
              <a:gd name="T71" fmla="*/ 751 h 3339"/>
              <a:gd name="T72" fmla="*/ 2272 w 4239"/>
              <a:gd name="T73" fmla="*/ 434 h 3339"/>
              <a:gd name="T74" fmla="*/ 271 w 4239"/>
              <a:gd name="T75" fmla="*/ 434 h 3339"/>
              <a:gd name="T76" fmla="*/ 0 w 4239"/>
              <a:gd name="T77" fmla="*/ 705 h 3339"/>
              <a:gd name="T78" fmla="*/ 0 w 4239"/>
              <a:gd name="T79" fmla="*/ 3068 h 3339"/>
              <a:gd name="T80" fmla="*/ 271 w 4239"/>
              <a:gd name="T81" fmla="*/ 3339 h 3339"/>
              <a:gd name="T82" fmla="*/ 3325 w 4239"/>
              <a:gd name="T83" fmla="*/ 3339 h 3339"/>
              <a:gd name="T84" fmla="*/ 3596 w 4239"/>
              <a:gd name="T85" fmla="*/ 3068 h 3339"/>
              <a:gd name="T86" fmla="*/ 3596 w 4239"/>
              <a:gd name="T87" fmla="*/ 1912 h 3339"/>
              <a:gd name="T88" fmla="*/ 3279 w 4239"/>
              <a:gd name="T89" fmla="*/ 1912 h 3339"/>
              <a:gd name="T90" fmla="*/ 900 w 4239"/>
              <a:gd name="T91" fmla="*/ 1229 h 3339"/>
              <a:gd name="T92" fmla="*/ 900 w 4239"/>
              <a:gd name="T93" fmla="*/ 2548 h 3339"/>
              <a:gd name="T94" fmla="*/ 688 w 4239"/>
              <a:gd name="T95" fmla="*/ 2548 h 3339"/>
              <a:gd name="T96" fmla="*/ 688 w 4239"/>
              <a:gd name="T97" fmla="*/ 1229 h 3339"/>
              <a:gd name="T98" fmla="*/ 900 w 4239"/>
              <a:gd name="T99" fmla="*/ 1229 h 3339"/>
              <a:gd name="T100" fmla="*/ 1957 w 4239"/>
              <a:gd name="T101" fmla="*/ 1229 h 3339"/>
              <a:gd name="T102" fmla="*/ 1957 w 4239"/>
              <a:gd name="T103" fmla="*/ 2548 h 3339"/>
              <a:gd name="T104" fmla="*/ 1798 w 4239"/>
              <a:gd name="T105" fmla="*/ 2548 h 3339"/>
              <a:gd name="T106" fmla="*/ 1798 w 4239"/>
              <a:gd name="T107" fmla="*/ 1229 h 3339"/>
              <a:gd name="T108" fmla="*/ 1957 w 4239"/>
              <a:gd name="T109" fmla="*/ 1229 h 3339"/>
              <a:gd name="T110" fmla="*/ 1957 w 4239"/>
              <a:gd name="T111" fmla="*/ 1229 h 3339"/>
              <a:gd name="T112" fmla="*/ 1957 w 4239"/>
              <a:gd name="T113" fmla="*/ 1229 h 3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4239" h="3339">
                <a:moveTo>
                  <a:pt x="4069" y="1801"/>
                </a:moveTo>
                <a:cubicBezTo>
                  <a:pt x="4026" y="1801"/>
                  <a:pt x="3986" y="1784"/>
                  <a:pt x="3956" y="1754"/>
                </a:cubicBezTo>
                <a:cubicBezTo>
                  <a:pt x="3671" y="1470"/>
                  <a:pt x="3671" y="1470"/>
                  <a:pt x="3671" y="1470"/>
                </a:cubicBezTo>
                <a:cubicBezTo>
                  <a:pt x="3377" y="1661"/>
                  <a:pt x="2992" y="1628"/>
                  <a:pt x="2735" y="1390"/>
                </a:cubicBezTo>
                <a:cubicBezTo>
                  <a:pt x="2478" y="1152"/>
                  <a:pt x="2415" y="770"/>
                  <a:pt x="2582" y="463"/>
                </a:cubicBezTo>
                <a:cubicBezTo>
                  <a:pt x="2749" y="155"/>
                  <a:pt x="3104" y="0"/>
                  <a:pt x="3443" y="87"/>
                </a:cubicBezTo>
                <a:cubicBezTo>
                  <a:pt x="3782" y="173"/>
                  <a:pt x="4020" y="479"/>
                  <a:pt x="4019" y="829"/>
                </a:cubicBezTo>
                <a:cubicBezTo>
                  <a:pt x="4020" y="977"/>
                  <a:pt x="3977" y="1122"/>
                  <a:pt x="3895" y="1246"/>
                </a:cubicBezTo>
                <a:cubicBezTo>
                  <a:pt x="4180" y="1530"/>
                  <a:pt x="4180" y="1530"/>
                  <a:pt x="4180" y="1530"/>
                </a:cubicBezTo>
                <a:cubicBezTo>
                  <a:pt x="4226" y="1576"/>
                  <a:pt x="4239" y="1644"/>
                  <a:pt x="4215" y="1703"/>
                </a:cubicBezTo>
                <a:cubicBezTo>
                  <a:pt x="4190" y="1762"/>
                  <a:pt x="4133" y="1801"/>
                  <a:pt x="4069" y="1801"/>
                </a:cubicBezTo>
                <a:close/>
                <a:moveTo>
                  <a:pt x="3253" y="380"/>
                </a:moveTo>
                <a:cubicBezTo>
                  <a:pt x="3005" y="381"/>
                  <a:pt x="2805" y="582"/>
                  <a:pt x="2805" y="829"/>
                </a:cubicBezTo>
                <a:cubicBezTo>
                  <a:pt x="2805" y="1077"/>
                  <a:pt x="3006" y="1277"/>
                  <a:pt x="3254" y="1277"/>
                </a:cubicBezTo>
                <a:cubicBezTo>
                  <a:pt x="3501" y="1277"/>
                  <a:pt x="3702" y="1076"/>
                  <a:pt x="3702" y="829"/>
                </a:cubicBezTo>
                <a:cubicBezTo>
                  <a:pt x="3702" y="581"/>
                  <a:pt x="3501" y="380"/>
                  <a:pt x="3253" y="380"/>
                </a:cubicBezTo>
                <a:close/>
                <a:moveTo>
                  <a:pt x="1587" y="1229"/>
                </a:moveTo>
                <a:cubicBezTo>
                  <a:pt x="1587" y="2548"/>
                  <a:pt x="1587" y="2548"/>
                  <a:pt x="1587" y="2548"/>
                </a:cubicBezTo>
                <a:cubicBezTo>
                  <a:pt x="1163" y="2548"/>
                  <a:pt x="1163" y="2548"/>
                  <a:pt x="1163" y="2548"/>
                </a:cubicBezTo>
                <a:cubicBezTo>
                  <a:pt x="1163" y="1229"/>
                  <a:pt x="1163" y="1229"/>
                  <a:pt x="1163" y="1229"/>
                </a:cubicBezTo>
                <a:lnTo>
                  <a:pt x="1587" y="1229"/>
                </a:lnTo>
                <a:close/>
                <a:moveTo>
                  <a:pt x="2488" y="1543"/>
                </a:moveTo>
                <a:cubicBezTo>
                  <a:pt x="2488" y="2548"/>
                  <a:pt x="2488" y="2548"/>
                  <a:pt x="2488" y="2548"/>
                </a:cubicBezTo>
                <a:cubicBezTo>
                  <a:pt x="2170" y="2548"/>
                  <a:pt x="2170" y="2548"/>
                  <a:pt x="2170" y="2548"/>
                </a:cubicBezTo>
                <a:cubicBezTo>
                  <a:pt x="2170" y="1543"/>
                  <a:pt x="2170" y="1543"/>
                  <a:pt x="2170" y="1543"/>
                </a:cubicBezTo>
                <a:lnTo>
                  <a:pt x="2488" y="1543"/>
                </a:lnTo>
                <a:close/>
                <a:moveTo>
                  <a:pt x="2905" y="1804"/>
                </a:moveTo>
                <a:cubicBezTo>
                  <a:pt x="2905" y="2548"/>
                  <a:pt x="2905" y="2548"/>
                  <a:pt x="2905" y="2548"/>
                </a:cubicBezTo>
                <a:cubicBezTo>
                  <a:pt x="2693" y="2548"/>
                  <a:pt x="2693" y="2548"/>
                  <a:pt x="2693" y="2548"/>
                </a:cubicBezTo>
                <a:cubicBezTo>
                  <a:pt x="2693" y="1804"/>
                  <a:pt x="2693" y="1804"/>
                  <a:pt x="2693" y="1804"/>
                </a:cubicBezTo>
                <a:lnTo>
                  <a:pt x="2905" y="1804"/>
                </a:lnTo>
                <a:close/>
                <a:moveTo>
                  <a:pt x="3279" y="1912"/>
                </a:moveTo>
                <a:cubicBezTo>
                  <a:pt x="3279" y="3022"/>
                  <a:pt x="3279" y="3022"/>
                  <a:pt x="3279" y="3022"/>
                </a:cubicBezTo>
                <a:cubicBezTo>
                  <a:pt x="318" y="3022"/>
                  <a:pt x="318" y="3022"/>
                  <a:pt x="318" y="3022"/>
                </a:cubicBezTo>
                <a:cubicBezTo>
                  <a:pt x="318" y="751"/>
                  <a:pt x="318" y="751"/>
                  <a:pt x="318" y="751"/>
                </a:cubicBezTo>
                <a:cubicBezTo>
                  <a:pt x="2272" y="751"/>
                  <a:pt x="2272" y="751"/>
                  <a:pt x="2272" y="751"/>
                </a:cubicBezTo>
                <a:cubicBezTo>
                  <a:pt x="2272" y="434"/>
                  <a:pt x="2272" y="434"/>
                  <a:pt x="2272" y="434"/>
                </a:cubicBezTo>
                <a:cubicBezTo>
                  <a:pt x="271" y="434"/>
                  <a:pt x="271" y="434"/>
                  <a:pt x="271" y="434"/>
                </a:cubicBezTo>
                <a:cubicBezTo>
                  <a:pt x="122" y="434"/>
                  <a:pt x="0" y="555"/>
                  <a:pt x="0" y="705"/>
                </a:cubicBezTo>
                <a:cubicBezTo>
                  <a:pt x="0" y="3068"/>
                  <a:pt x="0" y="3068"/>
                  <a:pt x="0" y="3068"/>
                </a:cubicBezTo>
                <a:cubicBezTo>
                  <a:pt x="0" y="3218"/>
                  <a:pt x="122" y="3339"/>
                  <a:pt x="271" y="3339"/>
                </a:cubicBezTo>
                <a:cubicBezTo>
                  <a:pt x="3325" y="3339"/>
                  <a:pt x="3325" y="3339"/>
                  <a:pt x="3325" y="3339"/>
                </a:cubicBezTo>
                <a:cubicBezTo>
                  <a:pt x="3475" y="3339"/>
                  <a:pt x="3596" y="3218"/>
                  <a:pt x="3596" y="3068"/>
                </a:cubicBezTo>
                <a:cubicBezTo>
                  <a:pt x="3596" y="1912"/>
                  <a:pt x="3596" y="1912"/>
                  <a:pt x="3596" y="1912"/>
                </a:cubicBezTo>
                <a:lnTo>
                  <a:pt x="3279" y="1912"/>
                </a:lnTo>
                <a:close/>
                <a:moveTo>
                  <a:pt x="900" y="1229"/>
                </a:moveTo>
                <a:cubicBezTo>
                  <a:pt x="900" y="2548"/>
                  <a:pt x="900" y="2548"/>
                  <a:pt x="900" y="2548"/>
                </a:cubicBezTo>
                <a:cubicBezTo>
                  <a:pt x="688" y="2548"/>
                  <a:pt x="688" y="2548"/>
                  <a:pt x="688" y="2548"/>
                </a:cubicBezTo>
                <a:cubicBezTo>
                  <a:pt x="688" y="1229"/>
                  <a:pt x="688" y="1229"/>
                  <a:pt x="688" y="1229"/>
                </a:cubicBezTo>
                <a:lnTo>
                  <a:pt x="900" y="1229"/>
                </a:lnTo>
                <a:close/>
                <a:moveTo>
                  <a:pt x="1957" y="1229"/>
                </a:moveTo>
                <a:cubicBezTo>
                  <a:pt x="1957" y="2548"/>
                  <a:pt x="1957" y="2548"/>
                  <a:pt x="1957" y="2548"/>
                </a:cubicBezTo>
                <a:cubicBezTo>
                  <a:pt x="1798" y="2548"/>
                  <a:pt x="1798" y="2548"/>
                  <a:pt x="1798" y="2548"/>
                </a:cubicBezTo>
                <a:cubicBezTo>
                  <a:pt x="1798" y="1229"/>
                  <a:pt x="1798" y="1229"/>
                  <a:pt x="1798" y="1229"/>
                </a:cubicBezTo>
                <a:lnTo>
                  <a:pt x="1957" y="1229"/>
                </a:lnTo>
                <a:close/>
                <a:moveTo>
                  <a:pt x="1957" y="1229"/>
                </a:moveTo>
                <a:cubicBezTo>
                  <a:pt x="1957" y="1229"/>
                  <a:pt x="1957" y="1229"/>
                  <a:pt x="1957" y="1229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6" name="图片 49">
            <a:extLst>
              <a:ext uri="{FF2B5EF4-FFF2-40B4-BE49-F238E27FC236}">
                <a16:creationId xmlns:a16="http://schemas.microsoft.com/office/drawing/2014/main" id="{095787FC-3B74-4780-825F-4388686CC7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176" y="3014399"/>
            <a:ext cx="479173" cy="475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8770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16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5294402" cy="523220"/>
            <a:chOff x="1" y="200326"/>
            <a:chExt cx="5294402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471475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Enhancement – Users WFH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6287996" y="2035659"/>
            <a:ext cx="42896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1600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Customer Pain-Points</a:t>
            </a:r>
            <a:endParaRPr lang="zh-CN" altLang="en-US" sz="16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291804" y="2453960"/>
            <a:ext cx="4749759" cy="88819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Tracking down employees whom perform AUP violations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No way to track internet usage of remote workers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5" name="文本框 12">
            <a:extLst>
              <a:ext uri="{FF2B5EF4-FFF2-40B4-BE49-F238E27FC236}">
                <a16:creationId xmlns:a16="http://schemas.microsoft.com/office/drawing/2014/main" id="{C202425E-F7C6-408C-84FC-77D2319FBC73}"/>
              </a:ext>
            </a:extLst>
          </p:cNvPr>
          <p:cNvSpPr txBox="1"/>
          <p:nvPr/>
        </p:nvSpPr>
        <p:spPr>
          <a:xfrm>
            <a:off x="6287996" y="3535870"/>
            <a:ext cx="42896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1600" b="1" kern="0" dirty="0">
                <a:solidFill>
                  <a:schemeClr val="accent6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Business Benefits</a:t>
            </a:r>
          </a:p>
        </p:txBody>
      </p:sp>
      <p:sp>
        <p:nvSpPr>
          <p:cNvPr id="7" name="文本框 13">
            <a:extLst>
              <a:ext uri="{FF2B5EF4-FFF2-40B4-BE49-F238E27FC236}">
                <a16:creationId xmlns:a16="http://schemas.microsoft.com/office/drawing/2014/main" id="{2C86FAB5-3F73-45B5-97DB-0B1568B1169A}"/>
              </a:ext>
            </a:extLst>
          </p:cNvPr>
          <p:cNvSpPr txBox="1"/>
          <p:nvPr/>
        </p:nvSpPr>
        <p:spPr>
          <a:xfrm>
            <a:off x="6291804" y="3840201"/>
            <a:ext cx="4749759" cy="199625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IAM identifies employees who breach regulations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Educating employees about organizational internet access policies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Protect organization’ assets and intellectual property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Apply online or offline</a:t>
            </a: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F49F05C0-C2E8-7C4C-AC65-7E425EBD5A3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41" r="11416"/>
          <a:stretch/>
        </p:blipFill>
        <p:spPr>
          <a:xfrm>
            <a:off x="1380397" y="2188215"/>
            <a:ext cx="4289602" cy="3068166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23648069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17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8194235" cy="523220"/>
            <a:chOff x="1" y="200326"/>
            <a:chExt cx="8194235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761458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Enhancement – Data Violation and Privacy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6426238" y="2177716"/>
            <a:ext cx="42896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1600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Customer Pain-Points</a:t>
            </a:r>
            <a:endParaRPr lang="zh-CN" altLang="en-US" sz="16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426238" y="2453558"/>
            <a:ext cx="4749759" cy="116525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Data exfiltration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Disgruntled employees trying to sell organizational info to competitors or third party for personal gain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Worry about legal risks due to privacy laws</a:t>
            </a:r>
          </a:p>
        </p:txBody>
      </p:sp>
      <p:sp>
        <p:nvSpPr>
          <p:cNvPr id="5" name="文本框 12">
            <a:extLst>
              <a:ext uri="{FF2B5EF4-FFF2-40B4-BE49-F238E27FC236}">
                <a16:creationId xmlns:a16="http://schemas.microsoft.com/office/drawing/2014/main" id="{C202425E-F7C6-408C-84FC-77D2319FBC73}"/>
              </a:ext>
            </a:extLst>
          </p:cNvPr>
          <p:cNvSpPr txBox="1"/>
          <p:nvPr/>
        </p:nvSpPr>
        <p:spPr>
          <a:xfrm>
            <a:off x="6426238" y="3811595"/>
            <a:ext cx="42896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1600" b="1" kern="0" dirty="0">
                <a:solidFill>
                  <a:schemeClr val="accent6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Business Benefits</a:t>
            </a:r>
          </a:p>
        </p:txBody>
      </p:sp>
      <p:sp>
        <p:nvSpPr>
          <p:cNvPr id="7" name="文本框 13">
            <a:extLst>
              <a:ext uri="{FF2B5EF4-FFF2-40B4-BE49-F238E27FC236}">
                <a16:creationId xmlns:a16="http://schemas.microsoft.com/office/drawing/2014/main" id="{2C86FAB5-3F73-45B5-97DB-0B1568B1169A}"/>
              </a:ext>
            </a:extLst>
          </p:cNvPr>
          <p:cNvSpPr txBox="1"/>
          <p:nvPr/>
        </p:nvSpPr>
        <p:spPr>
          <a:xfrm>
            <a:off x="6426238" y="4062557"/>
            <a:ext cx="4749759" cy="199625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Monitoring employee activities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Prevent abuse of data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Ability to achieve corporate AUP and compliance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Exclude banking transaction and payment</a:t>
            </a: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329031CA-C7BA-874B-AB6C-A8B5AD341E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14" y="2029349"/>
            <a:ext cx="4600071" cy="3067665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839880820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0B54CA1-1B89-4EB1-BF71-65BF3DCF6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E2FAF8D-7476-4D4D-B7EF-D154A728B11F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0ECAED-06D7-4227-B4CB-F65D2B587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18</a:t>
            </a:fld>
            <a:endParaRPr lang="zh-CN" altLang="en-US" dirty="0"/>
          </a:p>
        </p:txBody>
      </p:sp>
      <p:sp>
        <p:nvSpPr>
          <p:cNvPr id="6" name="矩形 20">
            <a:extLst>
              <a:ext uri="{FF2B5EF4-FFF2-40B4-BE49-F238E27FC236}">
                <a16:creationId xmlns:a16="http://schemas.microsoft.com/office/drawing/2014/main" id="{CE0D300F-F7F7-4C42-A54C-D5F88E24B649}"/>
              </a:ext>
            </a:extLst>
          </p:cNvPr>
          <p:cNvSpPr/>
          <p:nvPr/>
        </p:nvSpPr>
        <p:spPr>
          <a:xfrm>
            <a:off x="579651" y="200326"/>
            <a:ext cx="781015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Enhancements – Ingress Client Competition </a:t>
            </a:r>
          </a:p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Comparison</a:t>
            </a: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EA27B658-C7C4-4E9A-BA14-23430365B9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4205683"/>
              </p:ext>
            </p:extLst>
          </p:nvPr>
        </p:nvGraphicFramePr>
        <p:xfrm>
          <a:off x="1250295" y="2265352"/>
          <a:ext cx="9691410" cy="35814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30470">
                  <a:extLst>
                    <a:ext uri="{9D8B030D-6E8A-4147-A177-3AD203B41FA5}">
                      <a16:colId xmlns:a16="http://schemas.microsoft.com/office/drawing/2014/main" val="679578957"/>
                    </a:ext>
                  </a:extLst>
                </a:gridCol>
                <a:gridCol w="3230470">
                  <a:extLst>
                    <a:ext uri="{9D8B030D-6E8A-4147-A177-3AD203B41FA5}">
                      <a16:colId xmlns:a16="http://schemas.microsoft.com/office/drawing/2014/main" val="1602978052"/>
                    </a:ext>
                  </a:extLst>
                </a:gridCol>
                <a:gridCol w="3230470">
                  <a:extLst>
                    <a:ext uri="{9D8B030D-6E8A-4147-A177-3AD203B41FA5}">
                      <a16:colId xmlns:a16="http://schemas.microsoft.com/office/drawing/2014/main" val="2790804594"/>
                    </a:ext>
                  </a:extLst>
                </a:gridCol>
              </a:tblGrid>
              <a:tr h="434111">
                <a:tc>
                  <a:txBody>
                    <a:bodyPr/>
                    <a:lstStyle/>
                    <a:p>
                      <a:r>
                        <a:rPr lang="en-MY" dirty="0"/>
                        <a:t>Sangfor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MY" dirty="0"/>
                        <a:t>Vendor B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MY" dirty="0"/>
                        <a:t>Other Vendors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4075038"/>
                  </a:ext>
                </a:extLst>
              </a:tr>
              <a:tr h="434111">
                <a:tc>
                  <a:txBody>
                    <a:bodyPr/>
                    <a:lstStyle/>
                    <a:p>
                      <a:r>
                        <a:rPr lang="en-MY" dirty="0">
                          <a:solidFill>
                            <a:schemeClr val="bg1"/>
                          </a:solidFill>
                        </a:rPr>
                        <a:t>Ingress Client</a:t>
                      </a:r>
                    </a:p>
                  </a:txBody>
                  <a:tcPr anchor="ctr">
                    <a:solidFill>
                      <a:srgbClr val="00B0F0">
                        <a:alpha val="2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MY" dirty="0">
                          <a:solidFill>
                            <a:schemeClr val="bg1"/>
                          </a:solidFill>
                        </a:rPr>
                        <a:t>WSA</a:t>
                      </a:r>
                    </a:p>
                  </a:txBody>
                  <a:tcPr anchor="ctr">
                    <a:solidFill>
                      <a:srgbClr val="00B0F0">
                        <a:alpha val="2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MY" dirty="0">
                          <a:solidFill>
                            <a:schemeClr val="bg1"/>
                          </a:solidFill>
                        </a:rPr>
                        <a:t>N/A</a:t>
                      </a:r>
                    </a:p>
                  </a:txBody>
                  <a:tcPr anchor="ctr">
                    <a:solidFill>
                      <a:srgbClr val="00B0F0">
                        <a:alpha val="22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3574472"/>
                  </a:ext>
                </a:extLst>
              </a:tr>
              <a:tr h="1085278">
                <a:tc>
                  <a:txBody>
                    <a:bodyPr/>
                    <a:lstStyle/>
                    <a:p>
                      <a:r>
                        <a:rPr lang="en-MY" dirty="0">
                          <a:solidFill>
                            <a:schemeClr val="bg1"/>
                          </a:solidFill>
                        </a:rPr>
                        <a:t>SSL Decryption, Endpoint Check and Audit</a:t>
                      </a:r>
                    </a:p>
                  </a:txBody>
                  <a:tcPr anchor="ctr">
                    <a:solidFill>
                      <a:srgbClr val="0070C0">
                        <a:alpha val="23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MY" dirty="0">
                          <a:solidFill>
                            <a:schemeClr val="bg1"/>
                          </a:solidFill>
                        </a:rPr>
                        <a:t>SSL Decryption and URL Filtering</a:t>
                      </a:r>
                    </a:p>
                  </a:txBody>
                  <a:tcPr anchor="ctr">
                    <a:solidFill>
                      <a:srgbClr val="0070C0">
                        <a:alpha val="23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MY" dirty="0">
                          <a:solidFill>
                            <a:schemeClr val="bg1"/>
                          </a:solidFill>
                        </a:rPr>
                        <a:t>N/A</a:t>
                      </a:r>
                    </a:p>
                  </a:txBody>
                  <a:tcPr anchor="ctr">
                    <a:solidFill>
                      <a:srgbClr val="0070C0">
                        <a:alpha val="23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2897461"/>
                  </a:ext>
                </a:extLst>
              </a:tr>
              <a:tr h="434111">
                <a:tc>
                  <a:txBody>
                    <a:bodyPr/>
                    <a:lstStyle/>
                    <a:p>
                      <a:r>
                        <a:rPr lang="en-MY" dirty="0">
                          <a:solidFill>
                            <a:schemeClr val="bg1"/>
                          </a:solidFill>
                        </a:rPr>
                        <a:t>Small Footprint</a:t>
                      </a:r>
                    </a:p>
                  </a:txBody>
                  <a:tcPr anchor="ctr">
                    <a:solidFill>
                      <a:srgbClr val="00B0F0">
                        <a:alpha val="2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MY" dirty="0">
                          <a:solidFill>
                            <a:schemeClr val="bg1"/>
                          </a:solidFill>
                        </a:rPr>
                        <a:t>Small Footprint</a:t>
                      </a:r>
                    </a:p>
                  </a:txBody>
                  <a:tcPr anchor="ctr">
                    <a:solidFill>
                      <a:srgbClr val="00B0F0">
                        <a:alpha val="2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MY" dirty="0">
                          <a:solidFill>
                            <a:schemeClr val="bg1"/>
                          </a:solidFill>
                        </a:rPr>
                        <a:t>N/A</a:t>
                      </a:r>
                    </a:p>
                  </a:txBody>
                  <a:tcPr anchor="ctr">
                    <a:solidFill>
                      <a:srgbClr val="00B0F0">
                        <a:alpha val="22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9306168"/>
                  </a:ext>
                </a:extLst>
              </a:tr>
              <a:tr h="434111">
                <a:tc>
                  <a:txBody>
                    <a:bodyPr/>
                    <a:lstStyle/>
                    <a:p>
                      <a:r>
                        <a:rPr lang="en-MY" dirty="0">
                          <a:solidFill>
                            <a:schemeClr val="bg1"/>
                          </a:solidFill>
                        </a:rPr>
                        <a:t>TLS 1.3</a:t>
                      </a:r>
                    </a:p>
                  </a:txBody>
                  <a:tcPr anchor="ctr">
                    <a:solidFill>
                      <a:srgbClr val="00B0F0">
                        <a:alpha val="2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MY" dirty="0">
                          <a:solidFill>
                            <a:schemeClr val="bg1"/>
                          </a:solidFill>
                        </a:rPr>
                        <a:t>TLS 1.2</a:t>
                      </a:r>
                    </a:p>
                  </a:txBody>
                  <a:tcPr anchor="ctr">
                    <a:solidFill>
                      <a:srgbClr val="00B0F0">
                        <a:alpha val="2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MY" dirty="0">
                          <a:solidFill>
                            <a:schemeClr val="bg1"/>
                          </a:solidFill>
                        </a:rPr>
                        <a:t>N/A</a:t>
                      </a:r>
                    </a:p>
                  </a:txBody>
                  <a:tcPr anchor="ctr">
                    <a:solidFill>
                      <a:srgbClr val="00B0F0">
                        <a:alpha val="22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276079"/>
                  </a:ext>
                </a:extLst>
              </a:tr>
              <a:tr h="759695">
                <a:tc>
                  <a:txBody>
                    <a:bodyPr/>
                    <a:lstStyle/>
                    <a:p>
                      <a:r>
                        <a:rPr lang="en-MY" dirty="0">
                          <a:solidFill>
                            <a:schemeClr val="bg1"/>
                          </a:solidFill>
                        </a:rPr>
                        <a:t>Offline Audit</a:t>
                      </a:r>
                    </a:p>
                  </a:txBody>
                  <a:tcPr anchor="ctr">
                    <a:solidFill>
                      <a:srgbClr val="0070C0">
                        <a:alpha val="1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MY" dirty="0">
                          <a:solidFill>
                            <a:schemeClr val="bg1"/>
                          </a:solidFill>
                        </a:rPr>
                        <a:t>N/A</a:t>
                      </a:r>
                    </a:p>
                  </a:txBody>
                  <a:tcPr anchor="ctr">
                    <a:solidFill>
                      <a:srgbClr val="0070C0">
                        <a:alpha val="1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MY" dirty="0">
                          <a:solidFill>
                            <a:schemeClr val="bg1"/>
                          </a:solidFill>
                        </a:rPr>
                        <a:t>Around 50% availability</a:t>
                      </a:r>
                    </a:p>
                  </a:txBody>
                  <a:tcPr anchor="ctr">
                    <a:solidFill>
                      <a:srgbClr val="0070C0">
                        <a:alpha val="16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21151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78238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19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4239626" cy="523220"/>
            <a:chOff x="1" y="200326"/>
            <a:chExt cx="4239626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365997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Conclusion - Values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207331" y="4525390"/>
            <a:ext cx="2743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Better Value &amp; Better Cost Of Ownership 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algn="ctr"/>
            <a:endParaRPr lang="en-US" altLang="zh-CN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EDFCB7FF-2646-2843-ABF6-DD6147E345A9}"/>
              </a:ext>
            </a:extLst>
          </p:cNvPr>
          <p:cNvGrpSpPr/>
          <p:nvPr/>
        </p:nvGrpSpPr>
        <p:grpSpPr>
          <a:xfrm>
            <a:off x="4919760" y="4548034"/>
            <a:ext cx="2352478" cy="553998"/>
            <a:chOff x="4638403" y="4377583"/>
            <a:chExt cx="2352478" cy="553998"/>
          </a:xfrm>
        </p:grpSpPr>
        <p:sp>
          <p:nvSpPr>
            <p:cNvPr id="18" name="文本框 17"/>
            <p:cNvSpPr txBox="1"/>
            <p:nvPr/>
          </p:nvSpPr>
          <p:spPr>
            <a:xfrm>
              <a:off x="4638403" y="4377583"/>
              <a:ext cx="235247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NGFW        SWG </a:t>
              </a:r>
              <a:endPara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 algn="ctr"/>
              <a:endPara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9" name="Not Equal 38">
              <a:extLst>
                <a:ext uri="{FF2B5EF4-FFF2-40B4-BE49-F238E27FC236}">
                  <a16:creationId xmlns:a16="http://schemas.microsoft.com/office/drawing/2014/main" id="{7C7D9784-FB0F-4F9D-9504-6C8B03ECB3DF}"/>
                </a:ext>
              </a:extLst>
            </p:cNvPr>
            <p:cNvSpPr/>
            <p:nvPr/>
          </p:nvSpPr>
          <p:spPr>
            <a:xfrm>
              <a:off x="5656974" y="4470866"/>
              <a:ext cx="413657" cy="199104"/>
            </a:xfrm>
            <a:prstGeom prst="mathNotEqual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sz="1600">
                <a:solidFill>
                  <a:srgbClr val="00B1F0"/>
                </a:solidFill>
              </a:endParaRPr>
            </a:p>
          </p:txBody>
        </p:sp>
      </p:grpSp>
      <p:sp>
        <p:nvSpPr>
          <p:cNvPr id="50" name="文本框 16">
            <a:extLst>
              <a:ext uri="{FF2B5EF4-FFF2-40B4-BE49-F238E27FC236}">
                <a16:creationId xmlns:a16="http://schemas.microsoft.com/office/drawing/2014/main" id="{9F9F21C2-C22E-4261-A6E8-4E95B1D5C25C}"/>
              </a:ext>
            </a:extLst>
          </p:cNvPr>
          <p:cNvSpPr txBox="1"/>
          <p:nvPr/>
        </p:nvSpPr>
        <p:spPr>
          <a:xfrm>
            <a:off x="8279478" y="4548034"/>
            <a:ext cx="3015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Universal Cross-market Arena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algn="ctr"/>
            <a:endParaRPr lang="en-US" altLang="zh-CN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3252A851-BA10-1341-9077-BC230AF4AA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889" y="2183355"/>
            <a:ext cx="3288063" cy="2192831"/>
          </a:xfrm>
          <a:prstGeom prst="rect">
            <a:avLst/>
          </a:prstGeom>
          <a:ln w="22225">
            <a:solidFill>
              <a:schemeClr val="bg1"/>
            </a:solidFill>
          </a:ln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D67D24E1-EE09-A346-A60B-8B0CF2E83C8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9" r="10387"/>
          <a:stretch/>
        </p:blipFill>
        <p:spPr>
          <a:xfrm>
            <a:off x="4451968" y="2183355"/>
            <a:ext cx="3288063" cy="2192831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E52F2D7B-D7D1-DD43-9F0B-105858BF8BA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8" r="4156"/>
          <a:stretch/>
        </p:blipFill>
        <p:spPr>
          <a:xfrm>
            <a:off x="8007047" y="2170351"/>
            <a:ext cx="3288063" cy="2218838"/>
          </a:xfrm>
          <a:prstGeom prst="rect">
            <a:avLst/>
          </a:prstGeom>
          <a:ln w="2222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367303166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>
            <a:extLst>
              <a:ext uri="{FF2B5EF4-FFF2-40B4-BE49-F238E27FC236}">
                <a16:creationId xmlns:a16="http://schemas.microsoft.com/office/drawing/2014/main" id="{5ECC4065-C043-114C-94B4-22A522D4DD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587" y="1408773"/>
            <a:ext cx="4114800" cy="4114800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20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5044334" cy="523220"/>
            <a:chOff x="1" y="200326"/>
            <a:chExt cx="5044334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446468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Conclusion – Takeaways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7470149" y="2708852"/>
            <a:ext cx="3144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Performance </a:t>
            </a:r>
          </a:p>
          <a:p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Offset</a:t>
            </a:r>
          </a:p>
          <a:p>
            <a:endParaRPr lang="en-US" altLang="zh-CN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519316" y="3814970"/>
            <a:ext cx="3144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Better </a:t>
            </a:r>
          </a:p>
          <a:p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Compliance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2149051" y="3708847"/>
            <a:ext cx="20662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Better breed of security and lower cost</a:t>
            </a:r>
          </a:p>
          <a:p>
            <a:pPr algn="r"/>
            <a:endParaRPr lang="en-US" altLang="zh-CN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064087" y="2708852"/>
            <a:ext cx="3144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Visibility is</a:t>
            </a:r>
          </a:p>
          <a:p>
            <a:pPr algn="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 must</a:t>
            </a:r>
          </a:p>
          <a:p>
            <a:pPr algn="r"/>
            <a:endParaRPr lang="en-US" altLang="zh-CN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2EF7A5A-8D05-2F43-BE31-755C14D91BEC}"/>
              </a:ext>
            </a:extLst>
          </p:cNvPr>
          <p:cNvSpPr txBox="1"/>
          <p:nvPr/>
        </p:nvSpPr>
        <p:spPr>
          <a:xfrm>
            <a:off x="4897378" y="2477810"/>
            <a:ext cx="793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01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6FBCADD9-F418-FA46-9174-344F2FC1F0DB}"/>
              </a:ext>
            </a:extLst>
          </p:cNvPr>
          <p:cNvSpPr txBox="1"/>
          <p:nvPr/>
        </p:nvSpPr>
        <p:spPr>
          <a:xfrm>
            <a:off x="6417706" y="2477810"/>
            <a:ext cx="793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02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D089D314-1C86-9B4C-91CA-369C77A5FD2F}"/>
              </a:ext>
            </a:extLst>
          </p:cNvPr>
          <p:cNvSpPr txBox="1"/>
          <p:nvPr/>
        </p:nvSpPr>
        <p:spPr>
          <a:xfrm>
            <a:off x="4897378" y="4108307"/>
            <a:ext cx="793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03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C4DFEAB9-0850-1947-9CF3-A6F573E8099C}"/>
              </a:ext>
            </a:extLst>
          </p:cNvPr>
          <p:cNvSpPr txBox="1"/>
          <p:nvPr/>
        </p:nvSpPr>
        <p:spPr>
          <a:xfrm>
            <a:off x="6417706" y="4108307"/>
            <a:ext cx="793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04</a:t>
            </a:r>
            <a:endParaRPr lang="en-GB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142446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C02892-A870-46FA-81CC-50E2BA06FB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DF1857-9849-4C45-AEEA-B8B6B25F1C2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F4B377-AF5A-4EF5-89C9-845E17B14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21</a:t>
            </a:fld>
            <a:endParaRPr lang="zh-CN" alt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5FE5E18-CECF-4FAD-AD4F-642FFB581FC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Contact Sangfor Today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17B47A-5D77-4E2B-9FBE-01A4371FD0F3}"/>
              </a:ext>
            </a:extLst>
          </p:cNvPr>
          <p:cNvSpPr txBox="1"/>
          <p:nvPr/>
        </p:nvSpPr>
        <p:spPr>
          <a:xfrm>
            <a:off x="5162343" y="4268625"/>
            <a:ext cx="363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+mj-lt"/>
              </a:rPr>
              <a:t>Please contact us for more info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6454F2E-F147-40F6-AE71-0BD432160EBC}"/>
              </a:ext>
            </a:extLst>
          </p:cNvPr>
          <p:cNvSpPr/>
          <p:nvPr/>
        </p:nvSpPr>
        <p:spPr>
          <a:xfrm>
            <a:off x="5080215" y="3554119"/>
            <a:ext cx="3800339" cy="441933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9CE1"/>
              </a:gs>
              <a:gs pos="100000">
                <a:srgbClr val="0070C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altLang="zh-CN" sz="2000" b="1" dirty="0">
                <a:solidFill>
                  <a:schemeClr val="bg1"/>
                </a:solidFill>
                <a:latin typeface="+mj-lt"/>
                <a:cs typeface="Aharoni" panose="02010803020104030203" pitchFamily="2" charset="-79"/>
              </a:rPr>
              <a:t>For evaluating IAM 13.0.8</a:t>
            </a:r>
          </a:p>
        </p:txBody>
      </p:sp>
      <p:sp>
        <p:nvSpPr>
          <p:cNvPr id="11" name="圆角矩形 10">
            <a:extLst>
              <a:ext uri="{FF2B5EF4-FFF2-40B4-BE49-F238E27FC236}">
                <a16:creationId xmlns:a16="http://schemas.microsoft.com/office/drawing/2014/main" id="{D30E1E5F-021F-A047-AA78-3B3F618A31FC}"/>
              </a:ext>
            </a:extLst>
          </p:cNvPr>
          <p:cNvSpPr/>
          <p:nvPr/>
        </p:nvSpPr>
        <p:spPr>
          <a:xfrm>
            <a:off x="1651603" y="1408854"/>
            <a:ext cx="8888794" cy="1301053"/>
          </a:xfrm>
          <a:prstGeom prst="roundRect">
            <a:avLst/>
          </a:prstGeom>
          <a:noFill/>
          <a:ln w="44450">
            <a:gradFill>
              <a:gsLst>
                <a:gs pos="0">
                  <a:srgbClr val="2985D7"/>
                </a:gs>
                <a:gs pos="100000">
                  <a:srgbClr val="00B1F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87B54BE9-8ED1-A24F-AEB1-E9C76D568084}"/>
              </a:ext>
            </a:extLst>
          </p:cNvPr>
          <p:cNvSpPr/>
          <p:nvPr/>
        </p:nvSpPr>
        <p:spPr>
          <a:xfrm>
            <a:off x="2932986" y="1682730"/>
            <a:ext cx="72082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MY" altLang="zh-CN" sz="2400" b="1" dirty="0">
                <a:solidFill>
                  <a:schemeClr val="bg1"/>
                </a:solidFill>
                <a:cs typeface="Aharoni" panose="02010803020104030203" pitchFamily="2" charset="-79"/>
              </a:rPr>
              <a:t>13.0.8 will be launch on 20</a:t>
            </a:r>
            <a:r>
              <a:rPr lang="en-MY" altLang="zh-CN" sz="2400" b="1" baseline="30000" dirty="0">
                <a:solidFill>
                  <a:schemeClr val="bg1"/>
                </a:solidFill>
                <a:cs typeface="Aharoni" panose="02010803020104030203" pitchFamily="2" charset="-79"/>
              </a:rPr>
              <a:t>th</a:t>
            </a:r>
            <a:r>
              <a:rPr lang="en-MY" altLang="zh-CN" sz="2400" b="1" dirty="0">
                <a:solidFill>
                  <a:schemeClr val="bg1"/>
                </a:solidFill>
                <a:cs typeface="Aharoni" panose="02010803020104030203" pitchFamily="2" charset="-79"/>
              </a:rPr>
              <a:t> Oct. Demo video and documentation will be released soon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3A14472D-B36C-E94C-8C91-E644C6167D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66"/>
          <a:stretch/>
        </p:blipFill>
        <p:spPr>
          <a:xfrm>
            <a:off x="1674796" y="912179"/>
            <a:ext cx="1585248" cy="1806201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25B4707C-E716-914D-8745-8502AC361E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328" y="2789384"/>
            <a:ext cx="2995063" cy="2995063"/>
          </a:xfrm>
          <a:prstGeom prst="rect">
            <a:avLst/>
          </a:prstGeom>
        </p:spPr>
      </p:pic>
      <p:grpSp>
        <p:nvGrpSpPr>
          <p:cNvPr id="25" name="组合 24">
            <a:extLst>
              <a:ext uri="{FF2B5EF4-FFF2-40B4-BE49-F238E27FC236}">
                <a16:creationId xmlns:a16="http://schemas.microsoft.com/office/drawing/2014/main" id="{630C2E68-CBC9-4C41-B388-C4B5B1F07FC7}"/>
              </a:ext>
            </a:extLst>
          </p:cNvPr>
          <p:cNvGrpSpPr/>
          <p:nvPr/>
        </p:nvGrpSpPr>
        <p:grpSpPr>
          <a:xfrm>
            <a:off x="5338714" y="4760787"/>
            <a:ext cx="3283340" cy="646331"/>
            <a:chOff x="5146949" y="4760787"/>
            <a:chExt cx="3283340" cy="646331"/>
          </a:xfrm>
        </p:grpSpPr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1922400A-BAF4-454A-B0CA-61AAE72D4CE4}"/>
                </a:ext>
              </a:extLst>
            </p:cNvPr>
            <p:cNvSpPr txBox="1"/>
            <p:nvPr/>
          </p:nvSpPr>
          <p:spPr>
            <a:xfrm>
              <a:off x="5435225" y="4760787"/>
              <a:ext cx="2995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MY" altLang="zh-CN" dirty="0">
                  <a:solidFill>
                    <a:srgbClr val="00B0F0"/>
                  </a:solidFill>
                  <a:hlinkClick r:id="rId5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marketing@sangfor.com</a:t>
              </a:r>
              <a:endParaRPr lang="en-MY" altLang="zh-CN" dirty="0">
                <a:solidFill>
                  <a:srgbClr val="00B0F0"/>
                </a:solidFill>
              </a:endParaRPr>
            </a:p>
            <a:p>
              <a:endParaRPr kumimoji="1" lang="zh-CN" altLang="en-US" dirty="0">
                <a:solidFill>
                  <a:srgbClr val="00B0F0"/>
                </a:solidFill>
              </a:endParaRPr>
            </a:p>
          </p:txBody>
        </p:sp>
        <p:pic>
          <p:nvPicPr>
            <p:cNvPr id="24" name="图形 23">
              <a:extLst>
                <a:ext uri="{FF2B5EF4-FFF2-40B4-BE49-F238E27FC236}">
                  <a16:creationId xmlns:a16="http://schemas.microsoft.com/office/drawing/2014/main" id="{ADB1B963-CEF4-6A41-BCD9-90CD2919097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146949" y="4862361"/>
              <a:ext cx="231799" cy="2135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79069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2354790"/>
            <a:ext cx="5073283" cy="2031400"/>
            <a:chOff x="1320954" y="1989957"/>
            <a:chExt cx="5073283" cy="2031400"/>
          </a:xfrm>
        </p:grpSpPr>
        <p:sp>
          <p:nvSpPr>
            <p:cNvPr id="15" name="矩形 14"/>
            <p:cNvSpPr/>
            <p:nvPr/>
          </p:nvSpPr>
          <p:spPr>
            <a:xfrm>
              <a:off x="1320954" y="1989957"/>
              <a:ext cx="405110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THANK YOU</a:t>
              </a:r>
              <a:endParaRPr lang="zh-CN" altLang="en-US" sz="5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1448435" y="3018062"/>
              <a:ext cx="3796145" cy="0"/>
            </a:xfrm>
            <a:prstGeom prst="line">
              <a:avLst/>
            </a:prstGeom>
            <a:ln w="12700">
              <a:solidFill>
                <a:srgbClr val="C9C9C9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矩形 2"/>
            <p:cNvSpPr/>
            <p:nvPr/>
          </p:nvSpPr>
          <p:spPr>
            <a:xfrm>
              <a:off x="1320954" y="3037113"/>
              <a:ext cx="5073283" cy="9842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Eugene Yew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Product Marketing Manager (IAM/CASB)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 Technologies</a:t>
              </a: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8" name="矩形 27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35534311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BDA20EC7826B4BA0C6DC70B5F72CAF" ma:contentTypeVersion="12" ma:contentTypeDescription="Create a new document." ma:contentTypeScope="" ma:versionID="867abc61c0753f63d49fca0c0c3f0625">
  <xsd:schema xmlns:xsd="http://www.w3.org/2001/XMLSchema" xmlns:xs="http://www.w3.org/2001/XMLSchema" xmlns:p="http://schemas.microsoft.com/office/2006/metadata/properties" xmlns:ns2="1feb58f4-9bb1-454f-9bde-61dd78d0bd48" xmlns:ns3="40bf5473-31f4-403a-9eae-2673c3d7009b" targetNamespace="http://schemas.microsoft.com/office/2006/metadata/properties" ma:root="true" ma:fieldsID="b0f615d4a59941f47ffc7f2402272b75" ns2:_="" ns3:_="">
    <xsd:import namespace="1feb58f4-9bb1-454f-9bde-61dd78d0bd48"/>
    <xsd:import namespace="40bf5473-31f4-403a-9eae-2673c3d7009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eb58f4-9bb1-454f-9bde-61dd78d0bd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bf5473-31f4-403a-9eae-2673c3d7009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2466562-5790-4985-BBF8-F9BB8A0D47F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E8B37D9-884C-4E24-85EB-6F0FF6730A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eb58f4-9bb1-454f-9bde-61dd78d0bd48"/>
    <ds:schemaRef ds:uri="40bf5473-31f4-403a-9eae-2673c3d700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3D373C-BF90-49EF-AD02-9DAA7E809A01}">
  <ds:schemaRefs>
    <ds:schemaRef ds:uri="http://purl.org/dc/elements/1.1/"/>
    <ds:schemaRef ds:uri="http://www.w3.org/XML/1998/namespace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40bf5473-31f4-403a-9eae-2673c3d7009b"/>
    <ds:schemaRef ds:uri="1feb58f4-9bb1-454f-9bde-61dd78d0bd48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6482</TotalTime>
  <Words>1199</Words>
  <Application>Microsoft Office PowerPoint</Application>
  <PresentationFormat>Widescreen</PresentationFormat>
  <Paragraphs>310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等线</vt:lpstr>
      <vt:lpstr>Arial</vt:lpstr>
      <vt:lpstr>Calibri</vt:lpstr>
      <vt:lpstr>Century Gothic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Contact Sangfor Today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eugene.yew@sangfor.com</cp:lastModifiedBy>
  <cp:revision>231</cp:revision>
  <cp:lastPrinted>2020-09-27T06:49:02Z</cp:lastPrinted>
  <dcterms:created xsi:type="dcterms:W3CDTF">2019-02-27T02:00:39Z</dcterms:created>
  <dcterms:modified xsi:type="dcterms:W3CDTF">2021-08-16T03:52:13Z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0x01010049BDA20EC7826B4BA0C6DC70B5F72CAF</vt:lpwstr>
  </property>
</Properties>
</file>